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2" r:id="rId2"/>
    <p:sldId id="270" r:id="rId3"/>
    <p:sldId id="312" r:id="rId4"/>
    <p:sldId id="313" r:id="rId5"/>
    <p:sldId id="314" r:id="rId6"/>
    <p:sldId id="343" r:id="rId7"/>
    <p:sldId id="302" r:id="rId8"/>
    <p:sldId id="304" r:id="rId9"/>
    <p:sldId id="289" r:id="rId10"/>
    <p:sldId id="339" r:id="rId11"/>
    <p:sldId id="359" r:id="rId12"/>
    <p:sldId id="256" r:id="rId13"/>
    <p:sldId id="299" r:id="rId14"/>
    <p:sldId id="258" r:id="rId15"/>
    <p:sldId id="346" r:id="rId16"/>
    <p:sldId id="348" r:id="rId17"/>
    <p:sldId id="349" r:id="rId18"/>
    <p:sldId id="350" r:id="rId19"/>
    <p:sldId id="352" r:id="rId20"/>
    <p:sldId id="353" r:id="rId21"/>
    <p:sldId id="354" r:id="rId22"/>
    <p:sldId id="360" r:id="rId23"/>
    <p:sldId id="340" r:id="rId24"/>
    <p:sldId id="281" r:id="rId25"/>
    <p:sldId id="317" r:id="rId26"/>
    <p:sldId id="329" r:id="rId27"/>
    <p:sldId id="330" r:id="rId28"/>
    <p:sldId id="356" r:id="rId29"/>
    <p:sldId id="358" r:id="rId30"/>
    <p:sldId id="283" r:id="rId31"/>
    <p:sldId id="336" r:id="rId32"/>
    <p:sldId id="335" r:id="rId33"/>
    <p:sldId id="284" r:id="rId34"/>
    <p:sldId id="285" r:id="rId35"/>
    <p:sldId id="287" r:id="rId36"/>
    <p:sldId id="288" r:id="rId37"/>
    <p:sldId id="306" r:id="rId38"/>
    <p:sldId id="310"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98659" autoAdjust="0"/>
  </p:normalViewPr>
  <p:slideViewPr>
    <p:cSldViewPr>
      <p:cViewPr varScale="1">
        <p:scale>
          <a:sx n="74" d="100"/>
          <a:sy n="74" d="100"/>
        </p:scale>
        <p:origin x="-103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63020F3-BF01-44E7-B498-741ECA12D14A}" type="datetimeFigureOut">
              <a:rPr lang="en-US" smtClean="0"/>
              <a:pPr/>
              <a:t>6/14/2011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1592FFB-7318-46D0-9B1C-238BEF65FD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8888A9E-2463-492E-8E3C-23AF5847B185}" type="slidenum">
              <a:rPr lang="en-US" smtClean="0">
                <a:latin typeface="Arial" charset="0"/>
                <a:cs typeface="Arial" charset="0"/>
              </a:rPr>
              <a:pPr/>
              <a:t>26</a:t>
            </a:fld>
            <a:endParaRPr lang="en-US" smtClean="0">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89038" y="703263"/>
            <a:ext cx="4632325" cy="3473450"/>
          </a:xfrm>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24A64-DB63-410D-AFA1-2A8131F0D536}" type="datetime1">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CACA8-D111-410E-B1D4-3FA403CDB704}" type="datetime1">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49108-C26F-4A4C-B94F-40E036C456A5}" type="datetime1">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fld id="{28BA2174-6FD5-46A7-97CE-235B14ADA958}"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868B9BE6-0968-4DE6-AD03-9F3C0BDCFD60}"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fld id="{4F6C0402-106E-45AD-9E8E-EFC78018DD81}" type="datetime1">
              <a:rPr lang="en-US" altLang="zh-TW" smtClean="0"/>
              <a:pPr>
                <a:defRPr/>
              </a:pPr>
              <a:t>6/14/2011</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CD740BB9-21CA-4248-BE16-7BFFACA84506}"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fld id="{8FDC0A24-E38F-4881-9982-3348C4464AD1}" type="datetime1">
              <a:rPr lang="en-US" altLang="zh-TW" smtClean="0"/>
              <a:pPr>
                <a:defRPr/>
              </a:pPr>
              <a:t>6/14/2011</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7" name="Rectangle 3"/>
          <p:cNvSpPr>
            <a:spLocks noGrp="1" noChangeArrowheads="1"/>
          </p:cNvSpPr>
          <p:nvPr>
            <p:ph type="sldNum" sz="quarter" idx="11"/>
          </p:nvPr>
        </p:nvSpPr>
        <p:spPr>
          <a:ln/>
        </p:spPr>
        <p:txBody>
          <a:bodyPr/>
          <a:lstStyle>
            <a:lvl1pPr>
              <a:defRPr/>
            </a:lvl1pPr>
          </a:lstStyle>
          <a:p>
            <a:pPr>
              <a:defRPr/>
            </a:pPr>
            <a:fld id="{BCC15176-C1A3-4721-BC18-3D825B7B189D}" type="slidenum">
              <a:rPr lang="en-US" altLang="zh-TW"/>
              <a:pPr>
                <a:defRPr/>
              </a:pPr>
              <a:t>‹#›</a:t>
            </a:fld>
            <a:endParaRPr lang="en-US" altLang="zh-TW"/>
          </a:p>
        </p:txBody>
      </p:sp>
      <p:sp>
        <p:nvSpPr>
          <p:cNvPr id="8" name="Rectangle 16"/>
          <p:cNvSpPr>
            <a:spLocks noGrp="1" noChangeArrowheads="1"/>
          </p:cNvSpPr>
          <p:nvPr>
            <p:ph type="dt" sz="half" idx="12"/>
          </p:nvPr>
        </p:nvSpPr>
        <p:spPr>
          <a:ln/>
        </p:spPr>
        <p:txBody>
          <a:bodyPr/>
          <a:lstStyle>
            <a:lvl1pPr>
              <a:defRPr/>
            </a:lvl1pPr>
          </a:lstStyle>
          <a:p>
            <a:pPr>
              <a:defRPr/>
            </a:pPr>
            <a:fld id="{AAAF1370-AC13-45AD-99B3-2B7B520453E2}" type="datetime1">
              <a:rPr lang="en-US" altLang="zh-TW" smtClean="0"/>
              <a:pPr>
                <a:defRPr/>
              </a:pPr>
              <a:t>6/14/2011</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266700"/>
            <a:ext cx="7772400" cy="11049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90600" y="1676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676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90600" y="3810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53000" y="3810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2903B-EF1B-43E5-9E5C-1680DA308C2A}" type="datetime1">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6AA2A-512B-4D5B-87FF-7934BE96CF4F}" type="datetime1">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C20E1A-D873-422C-9340-D367ABE0E166}" type="datetime1">
              <a:rPr lang="en-US" smtClean="0"/>
              <a:pPr/>
              <a:t>6/14/2011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CE15F6-454C-4294-856D-01AEA22A0CD4}" type="datetime1">
              <a:rPr lang="en-US" smtClean="0"/>
              <a:pPr/>
              <a:t>6/14/2011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12CFBB-ADCF-4635-B703-97DA6856F37F}" type="datetime1">
              <a:rPr lang="en-US" smtClean="0"/>
              <a:pPr/>
              <a:t>6/14/2011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0AF54-BAE3-4E24-BB43-7873D24D2CC7}" type="datetime1">
              <a:rPr lang="en-US" smtClean="0"/>
              <a:pPr/>
              <a:t>6/14/2011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B3C63-81B6-4866-8EF2-ADD79A222680}" type="datetime1">
              <a:rPr lang="en-US" smtClean="0"/>
              <a:pPr/>
              <a:t>6/14/2011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836DB-D42D-402E-A837-A3588E125746}" type="datetime1">
              <a:rPr lang="en-US" smtClean="0"/>
              <a:pPr/>
              <a:t>6/14/2011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9E9D6-6C69-4ABE-AB4F-E6F085C16990}" type="datetime1">
              <a:rPr lang="en-US" smtClean="0"/>
              <a:pPr/>
              <a:t>6/14/2011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4.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2133600"/>
            <a:ext cx="6172200" cy="2846933"/>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and application.</a:t>
            </a:r>
          </a:p>
          <a:p>
            <a:pPr marL="342900" indent="-342900">
              <a:spcAft>
                <a:spcPts val="600"/>
              </a:spcAft>
              <a:buAutoNum type="arabicPeriod"/>
            </a:pPr>
            <a:r>
              <a:rPr lang="en-US" dirty="0" smtClean="0">
                <a:solidFill>
                  <a:srgbClr val="0033CC"/>
                </a:solidFill>
              </a:rPr>
              <a:t>Light source and photomask, alignment.</a:t>
            </a:r>
          </a:p>
          <a:p>
            <a:pPr marL="342900" indent="-342900">
              <a:spcAft>
                <a:spcPts val="600"/>
              </a:spcAft>
              <a:buAutoNum type="arabicPeriod"/>
            </a:pPr>
            <a:r>
              <a:rPr lang="en-US" dirty="0" smtClean="0">
                <a:solidFill>
                  <a:srgbClr val="0033CC"/>
                </a:solidFill>
              </a:rPr>
              <a:t>Photolithography systems.</a:t>
            </a:r>
          </a:p>
          <a:p>
            <a:pPr marL="342900" indent="-342900">
              <a:spcAft>
                <a:spcPts val="600"/>
              </a:spcAft>
              <a:buAutoNum type="arabicPeriod"/>
            </a:pPr>
            <a:r>
              <a:rPr lang="en-US" dirty="0" smtClean="0">
                <a:solidFill>
                  <a:srgbClr val="0033CC"/>
                </a:solidFill>
              </a:rPr>
              <a:t>Resolution, depth of focus, modulation transfer function.</a:t>
            </a:r>
          </a:p>
          <a:p>
            <a:pPr marL="342900" indent="-342900">
              <a:spcAft>
                <a:spcPts val="600"/>
              </a:spcAft>
              <a:buAutoNum type="arabicPeriod"/>
            </a:pPr>
            <a:r>
              <a:rPr lang="en-US" dirty="0" smtClean="0">
                <a:solidFill>
                  <a:srgbClr val="0033CC"/>
                </a:solidFill>
              </a:rPr>
              <a:t>Other lithography issues: none-flat wafer, standing wave...</a:t>
            </a:r>
          </a:p>
          <a:p>
            <a:pPr marL="342900" indent="-342900">
              <a:spcAft>
                <a:spcPts val="600"/>
              </a:spcAft>
              <a:buAutoNum type="arabicPeriod"/>
            </a:pPr>
            <a:r>
              <a:rPr lang="en-US" dirty="0" smtClean="0">
                <a:solidFill>
                  <a:srgbClr val="C00000"/>
                </a:solidFill>
              </a:rPr>
              <a:t>Photoresist.</a:t>
            </a:r>
          </a:p>
          <a:p>
            <a:pPr marL="342900" indent="-342900">
              <a:spcAft>
                <a:spcPts val="600"/>
              </a:spcAft>
              <a:buAutoNum type="arabicPeriod"/>
            </a:pPr>
            <a:r>
              <a:rPr lang="en-US" dirty="0" smtClean="0">
                <a:solidFill>
                  <a:srgbClr val="0033CC"/>
                </a:solidFill>
              </a:rPr>
              <a:t>Resist sensitivity, contrast and gray-scale photolithography.</a:t>
            </a:r>
          </a:p>
          <a:p>
            <a:pPr marL="342900" indent="-342900">
              <a:spcAft>
                <a:spcPts val="600"/>
              </a:spcAft>
              <a:buAutoNum type="arabicPeriod"/>
            </a:pPr>
            <a:r>
              <a:rPr lang="en-US" dirty="0" smtClean="0">
                <a:solidFill>
                  <a:srgbClr val="0033CC"/>
                </a:solidFill>
              </a:rPr>
              <a:t>Step-by-step process of photolithography.</a:t>
            </a:r>
          </a:p>
        </p:txBody>
      </p:sp>
      <p:sp>
        <p:nvSpPr>
          <p:cNvPr id="7" name="TextBox 6"/>
          <p:cNvSpPr txBox="1"/>
          <p:nvPr/>
        </p:nvSpPr>
        <p:spPr>
          <a:xfrm>
            <a:off x="2971800" y="762000"/>
            <a:ext cx="3411255" cy="523220"/>
          </a:xfrm>
          <a:prstGeom prst="rect">
            <a:avLst/>
          </a:prstGeom>
          <a:noFill/>
        </p:spPr>
        <p:txBody>
          <a:bodyPr wrap="none" rtlCol="0">
            <a:spAutoFit/>
          </a:bodyPr>
          <a:lstStyle/>
          <a:p>
            <a:r>
              <a:rPr lang="en-US" sz="2800" dirty="0" smtClean="0">
                <a:solidFill>
                  <a:srgbClr val="0033CC"/>
                </a:solidFill>
              </a:rPr>
              <a:t>Chapter 5 Lithography</a:t>
            </a:r>
            <a:endParaRPr lang="en-US" sz="2800"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a:p>
        </p:txBody>
      </p:sp>
      <p:sp>
        <p:nvSpPr>
          <p:cNvPr id="6" name="TextBox 3"/>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 http://ece.uwaterloo.ca/~bcui/</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7"/>
          <p:cNvSpPr txBox="1">
            <a:spLocks noChangeArrowheads="1"/>
          </p:cNvSpPr>
          <p:nvPr/>
        </p:nvSpPr>
        <p:spPr bwMode="auto">
          <a:xfrm>
            <a:off x="2667000" y="0"/>
            <a:ext cx="3494803" cy="523220"/>
          </a:xfrm>
          <a:prstGeom prst="rect">
            <a:avLst/>
          </a:prstGeom>
          <a:noFill/>
          <a:ln w="9525">
            <a:noFill/>
            <a:miter lim="800000"/>
            <a:headEnd/>
            <a:tailEnd/>
          </a:ln>
        </p:spPr>
        <p:txBody>
          <a:bodyPr wrap="none">
            <a:spAutoFit/>
          </a:bodyPr>
          <a:lstStyle/>
          <a:p>
            <a:r>
              <a:rPr lang="en-US" sz="2800" dirty="0" smtClean="0">
                <a:solidFill>
                  <a:srgbClr val="0033CC"/>
                </a:solidFill>
              </a:rPr>
              <a:t>Deep UV (DUV) resists</a:t>
            </a:r>
            <a:endParaRPr lang="en-US" sz="2800" dirty="0">
              <a:solidFill>
                <a:srgbClr val="0033CC"/>
              </a:solidFill>
            </a:endParaRPr>
          </a:p>
        </p:txBody>
      </p:sp>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304800" y="533400"/>
            <a:ext cx="8610600" cy="3416320"/>
          </a:xfrm>
          <a:prstGeom prst="rect">
            <a:avLst/>
          </a:prstGeom>
        </p:spPr>
        <p:txBody>
          <a:bodyPr wrap="square">
            <a:spAutoFit/>
          </a:bodyPr>
          <a:lstStyle/>
          <a:p>
            <a:pPr marL="169863" indent="-169863">
              <a:buFont typeface="Arial" pitchFamily="34" charset="0"/>
              <a:buChar char="•"/>
            </a:pPr>
            <a:r>
              <a:rPr lang="en-US" dirty="0" smtClean="0">
                <a:solidFill>
                  <a:srgbClr val="0033CC"/>
                </a:solidFill>
              </a:rPr>
              <a:t>Traditional g-line and </a:t>
            </a:r>
            <a:r>
              <a:rPr lang="en-US" dirty="0" err="1" smtClean="0">
                <a:solidFill>
                  <a:srgbClr val="0033CC"/>
                </a:solidFill>
              </a:rPr>
              <a:t>i</a:t>
            </a:r>
            <a:r>
              <a:rPr lang="en-US" dirty="0" smtClean="0">
                <a:solidFill>
                  <a:srgbClr val="0033CC"/>
                </a:solidFill>
              </a:rPr>
              <a:t>-line resists have maximum quantum efficiencies ≈30% that limits its sensitivity. In addition, it absorbs too strongly for </a:t>
            </a:r>
            <a:r>
              <a:rPr lang="en-US" dirty="0" smtClean="0">
                <a:solidFill>
                  <a:srgbClr val="0033CC"/>
                </a:solidFill>
                <a:sym typeface="Symbol"/>
              </a:rPr>
              <a:t> &lt; I line (=365nm).</a:t>
            </a:r>
            <a:endParaRPr lang="en-US" dirty="0" smtClean="0">
              <a:solidFill>
                <a:srgbClr val="0033CC"/>
              </a:solidFill>
            </a:endParaRPr>
          </a:p>
          <a:p>
            <a:pPr marL="169863" indent="-169863">
              <a:buFont typeface="Arial" pitchFamily="34" charset="0"/>
              <a:buChar char="•"/>
            </a:pPr>
            <a:r>
              <a:rPr lang="en-US" dirty="0" smtClean="0">
                <a:solidFill>
                  <a:srgbClr val="0033CC"/>
                </a:solidFill>
              </a:rPr>
              <a:t>Chemical amplification can improve sensitivity significantly, with </a:t>
            </a:r>
            <a:r>
              <a:rPr lang="en-US" i="1" dirty="0" smtClean="0">
                <a:solidFill>
                  <a:srgbClr val="0033CC"/>
                </a:solidFill>
              </a:rPr>
              <a:t>effective</a:t>
            </a:r>
            <a:r>
              <a:rPr lang="en-US" dirty="0" smtClean="0">
                <a:solidFill>
                  <a:srgbClr val="0033CC"/>
                </a:solidFill>
              </a:rPr>
              <a:t> quantum efficiency &gt;&gt;100%.</a:t>
            </a:r>
          </a:p>
          <a:p>
            <a:pPr marL="169863" indent="-169863">
              <a:buFont typeface="Arial" pitchFamily="34" charset="0"/>
              <a:buChar char="•"/>
            </a:pPr>
            <a:r>
              <a:rPr lang="en-US" dirty="0" smtClean="0">
                <a:solidFill>
                  <a:srgbClr val="0033CC"/>
                </a:solidFill>
              </a:rPr>
              <a:t>DUV resists are all chemically amplified resist (again, this is true only for industrial application; for R&amp;D, even a simple polymer like PMMA can be used as DUV resist). </a:t>
            </a:r>
          </a:p>
          <a:p>
            <a:pPr marL="169863" indent="-169863">
              <a:buFont typeface="Arial" pitchFamily="34" charset="0"/>
              <a:buChar char="•"/>
            </a:pPr>
            <a:r>
              <a:rPr lang="en-US" dirty="0" smtClean="0">
                <a:solidFill>
                  <a:srgbClr val="0033CC"/>
                </a:solidFill>
              </a:rPr>
              <a:t>Photo-acid generator (PAG) is converted to an acid by photon exposure. Later, in a post exposure bake (PEB), the acid molecule reacts with a “blocking” molecule on a polymer chain, making it soluble in developer and regenerating the acid molecule.</a:t>
            </a:r>
          </a:p>
          <a:p>
            <a:pPr marL="169863" indent="-169863">
              <a:buFont typeface="Arial" pitchFamily="34" charset="0"/>
              <a:buChar char="•"/>
            </a:pPr>
            <a:r>
              <a:rPr lang="en-US" dirty="0" smtClean="0">
                <a:solidFill>
                  <a:srgbClr val="0033CC"/>
                </a:solidFill>
                <a:sym typeface="Symbol" pitchFamily="18" charset="2"/>
              </a:rPr>
              <a:t>It is basically</a:t>
            </a:r>
            <a:r>
              <a:rPr lang="en-US" dirty="0" smtClean="0">
                <a:solidFill>
                  <a:srgbClr val="0033CC"/>
                </a:solidFill>
              </a:rPr>
              <a:t> a </a:t>
            </a:r>
            <a:r>
              <a:rPr lang="en-US" dirty="0" smtClean="0">
                <a:solidFill>
                  <a:srgbClr val="C00000"/>
                </a:solidFill>
              </a:rPr>
              <a:t>catalytic chain </a:t>
            </a:r>
            <a:r>
              <a:rPr lang="en-US" dirty="0" smtClean="0">
                <a:solidFill>
                  <a:srgbClr val="C00000"/>
                </a:solidFill>
              </a:rPr>
              <a:t>reaction</a:t>
            </a:r>
            <a:r>
              <a:rPr lang="en-US" dirty="0" smtClean="0">
                <a:solidFill>
                  <a:srgbClr val="0033CC"/>
                </a:solidFill>
              </a:rPr>
              <a:t>. In principle, only one photon is needed to generate one “seed” (acid catalyst), and all the rest reaction takes place during PEB. (this also means that PEB temperature needs to be tightly controlled for reproducible result)</a:t>
            </a:r>
            <a:endParaRPr lang="en-US" dirty="0">
              <a:solidFill>
                <a:srgbClr val="0033CC"/>
              </a:solidFill>
            </a:endParaRPr>
          </a:p>
        </p:txBody>
      </p:sp>
      <p:pic>
        <p:nvPicPr>
          <p:cNvPr id="58371" name="Picture 3"/>
          <p:cNvPicPr>
            <a:picLocks noChangeAspect="1" noChangeArrowheads="1"/>
          </p:cNvPicPr>
          <p:nvPr/>
        </p:nvPicPr>
        <p:blipFill>
          <a:blip r:embed="rId2" cstate="print"/>
          <a:srcRect/>
          <a:stretch>
            <a:fillRect/>
          </a:stretch>
        </p:blipFill>
        <p:spPr bwMode="auto">
          <a:xfrm>
            <a:off x="457200" y="3940513"/>
            <a:ext cx="5370513" cy="291748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8" name="TextBox 7"/>
          <p:cNvSpPr txBox="1"/>
          <p:nvPr/>
        </p:nvSpPr>
        <p:spPr>
          <a:xfrm>
            <a:off x="5791200" y="4343400"/>
            <a:ext cx="3200400" cy="1754326"/>
          </a:xfrm>
          <a:prstGeom prst="rect">
            <a:avLst/>
          </a:prstGeom>
          <a:noFill/>
        </p:spPr>
        <p:txBody>
          <a:bodyPr wrap="square" rtlCol="0">
            <a:spAutoFit/>
          </a:bodyPr>
          <a:lstStyle/>
          <a:p>
            <a:r>
              <a:rPr lang="en-US" dirty="0" smtClean="0">
                <a:solidFill>
                  <a:srgbClr val="7030A0"/>
                </a:solidFill>
              </a:rPr>
              <a:t>Figure 5-19 Basic operation of a chemically amplified resist. PAG is photo-acid generator, INSOL and SOL are the insoluble and soluble  portions of the polymer base.</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2133600"/>
            <a:ext cx="6172200" cy="2846933"/>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and application.</a:t>
            </a:r>
          </a:p>
          <a:p>
            <a:pPr marL="342900" indent="-342900">
              <a:spcAft>
                <a:spcPts val="600"/>
              </a:spcAft>
              <a:buAutoNum type="arabicPeriod"/>
            </a:pPr>
            <a:r>
              <a:rPr lang="en-US" dirty="0" smtClean="0">
                <a:solidFill>
                  <a:srgbClr val="0033CC"/>
                </a:solidFill>
              </a:rPr>
              <a:t>Light source and photomask, alignment.</a:t>
            </a:r>
          </a:p>
          <a:p>
            <a:pPr marL="342900" indent="-342900">
              <a:spcAft>
                <a:spcPts val="600"/>
              </a:spcAft>
              <a:buAutoNum type="arabicPeriod"/>
            </a:pPr>
            <a:r>
              <a:rPr lang="en-US" dirty="0" smtClean="0">
                <a:solidFill>
                  <a:srgbClr val="0033CC"/>
                </a:solidFill>
              </a:rPr>
              <a:t>Photolithography systems.</a:t>
            </a:r>
          </a:p>
          <a:p>
            <a:pPr marL="342900" indent="-342900">
              <a:spcAft>
                <a:spcPts val="600"/>
              </a:spcAft>
              <a:buAutoNum type="arabicPeriod"/>
            </a:pPr>
            <a:r>
              <a:rPr lang="en-US" dirty="0" smtClean="0">
                <a:solidFill>
                  <a:srgbClr val="0033CC"/>
                </a:solidFill>
              </a:rPr>
              <a:t>Resolution, depth of focus, modulation transfer function.</a:t>
            </a:r>
          </a:p>
          <a:p>
            <a:pPr marL="342900" indent="-342900">
              <a:spcAft>
                <a:spcPts val="600"/>
              </a:spcAft>
              <a:buAutoNum type="arabicPeriod"/>
            </a:pPr>
            <a:r>
              <a:rPr lang="en-US" dirty="0" smtClean="0">
                <a:solidFill>
                  <a:srgbClr val="0033CC"/>
                </a:solidFill>
              </a:rPr>
              <a:t>Other lithography issues: none-flat wafer, standing wave…</a:t>
            </a:r>
          </a:p>
          <a:p>
            <a:pPr marL="342900" indent="-342900">
              <a:spcAft>
                <a:spcPts val="600"/>
              </a:spcAft>
              <a:buAutoNum type="arabicPeriod"/>
            </a:pPr>
            <a:r>
              <a:rPr lang="en-US" dirty="0" smtClean="0">
                <a:solidFill>
                  <a:srgbClr val="0033CC"/>
                </a:solidFill>
              </a:rPr>
              <a:t>Photoresist.</a:t>
            </a:r>
          </a:p>
          <a:p>
            <a:pPr marL="342900" indent="-342900">
              <a:spcAft>
                <a:spcPts val="600"/>
              </a:spcAft>
              <a:buAutoNum type="arabicPeriod"/>
            </a:pPr>
            <a:r>
              <a:rPr lang="en-US" dirty="0" smtClean="0">
                <a:solidFill>
                  <a:srgbClr val="C00000"/>
                </a:solidFill>
              </a:rPr>
              <a:t>Resist sensitivity, contrast and gray-scale photolithography.</a:t>
            </a:r>
          </a:p>
          <a:p>
            <a:pPr marL="342900" indent="-342900">
              <a:spcAft>
                <a:spcPts val="600"/>
              </a:spcAft>
              <a:buAutoNum type="arabicPeriod"/>
            </a:pPr>
            <a:r>
              <a:rPr lang="en-US" dirty="0" smtClean="0">
                <a:solidFill>
                  <a:srgbClr val="0033CC"/>
                </a:solidFill>
              </a:rPr>
              <a:t>Step-by-step process of photolithography.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7" name="TextBox 6"/>
          <p:cNvSpPr txBox="1"/>
          <p:nvPr/>
        </p:nvSpPr>
        <p:spPr>
          <a:xfrm>
            <a:off x="2971800" y="762000"/>
            <a:ext cx="3411255" cy="523220"/>
          </a:xfrm>
          <a:prstGeom prst="rect">
            <a:avLst/>
          </a:prstGeom>
          <a:noFill/>
        </p:spPr>
        <p:txBody>
          <a:bodyPr wrap="none" rtlCol="0">
            <a:spAutoFit/>
          </a:bodyPr>
          <a:lstStyle/>
          <a:p>
            <a:r>
              <a:rPr lang="en-US" sz="2800" dirty="0" smtClean="0">
                <a:solidFill>
                  <a:srgbClr val="0033CC"/>
                </a:solidFill>
              </a:rPr>
              <a:t>Chapter 5 Lithography</a:t>
            </a:r>
            <a:endParaRPr lang="en-US" sz="2800" dirty="0">
              <a:solidFill>
                <a:srgbClr val="0033CC"/>
              </a:solidFill>
            </a:endParaRPr>
          </a:p>
        </p:txBody>
      </p:sp>
      <p:sp>
        <p:nvSpPr>
          <p:cNvPr id="8" name="TextBox 7"/>
          <p:cNvSpPr txBox="1"/>
          <p:nvPr/>
        </p:nvSpPr>
        <p:spPr>
          <a:xfrm>
            <a:off x="152400" y="6119336"/>
            <a:ext cx="4754058"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3200" y="0"/>
            <a:ext cx="3589124" cy="523220"/>
          </a:xfrm>
          <a:prstGeom prst="rect">
            <a:avLst/>
          </a:prstGeom>
          <a:noFill/>
        </p:spPr>
        <p:txBody>
          <a:bodyPr wrap="none" rtlCol="0">
            <a:spAutoFit/>
          </a:bodyPr>
          <a:lstStyle/>
          <a:p>
            <a:r>
              <a:rPr lang="en-US" sz="2800" dirty="0" smtClean="0">
                <a:solidFill>
                  <a:srgbClr val="0033CC"/>
                </a:solidFill>
              </a:rPr>
              <a:t>Contrast and sensitivity</a:t>
            </a:r>
            <a:endParaRPr lang="en-US" sz="2800" dirty="0">
              <a:solidFill>
                <a:srgbClr val="0033CC"/>
              </a:solidFill>
            </a:endParaRPr>
          </a:p>
        </p:txBody>
      </p:sp>
      <p:cxnSp>
        <p:nvCxnSpPr>
          <p:cNvPr id="10" name="Straight Connector 9"/>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1" name="Group 10"/>
          <p:cNvGrpSpPr/>
          <p:nvPr/>
        </p:nvGrpSpPr>
        <p:grpSpPr>
          <a:xfrm>
            <a:off x="544513" y="2286000"/>
            <a:ext cx="8142287" cy="4343400"/>
            <a:chOff x="544513" y="2133600"/>
            <a:chExt cx="8142287" cy="4343400"/>
          </a:xfrm>
        </p:grpSpPr>
        <p:sp>
          <p:nvSpPr>
            <p:cNvPr id="8" name="Rectangle 7"/>
            <p:cNvSpPr/>
            <p:nvPr/>
          </p:nvSpPr>
          <p:spPr>
            <a:xfrm>
              <a:off x="1816953" y="6107668"/>
              <a:ext cx="2374047" cy="369332"/>
            </a:xfrm>
            <a:prstGeom prst="rect">
              <a:avLst/>
            </a:prstGeom>
          </p:spPr>
          <p:txBody>
            <a:bodyPr wrap="none">
              <a:spAutoFit/>
            </a:bodyPr>
            <a:lstStyle/>
            <a:p>
              <a:pPr algn="ctr"/>
              <a:r>
                <a:rPr lang="en-US" altLang="zh-CN" dirty="0" err="1" smtClean="0">
                  <a:solidFill>
                    <a:srgbClr val="0033CC"/>
                  </a:solidFill>
                </a:rPr>
                <a:t>mJ</a:t>
              </a:r>
              <a:r>
                <a:rPr lang="en-US" altLang="zh-CN" dirty="0" smtClean="0">
                  <a:solidFill>
                    <a:srgbClr val="0033CC"/>
                  </a:solidFill>
                </a:rPr>
                <a:t>/cm</a:t>
              </a:r>
              <a:r>
                <a:rPr lang="en-US" altLang="zh-CN" baseline="30000" dirty="0" smtClean="0">
                  <a:solidFill>
                    <a:srgbClr val="0033CC"/>
                  </a:solidFill>
                </a:rPr>
                <a:t>2</a:t>
              </a:r>
              <a:r>
                <a:rPr lang="en-US" altLang="zh-CN" dirty="0" smtClean="0">
                  <a:solidFill>
                    <a:srgbClr val="0033CC"/>
                  </a:solidFill>
                </a:rPr>
                <a:t>=</a:t>
              </a:r>
              <a:r>
                <a:rPr lang="en-US" altLang="zh-CN" dirty="0" err="1" smtClean="0">
                  <a:solidFill>
                    <a:srgbClr val="0033CC"/>
                  </a:solidFill>
                </a:rPr>
                <a:t>mW</a:t>
              </a:r>
              <a:r>
                <a:rPr lang="en-US" altLang="zh-CN" dirty="0" smtClean="0">
                  <a:solidFill>
                    <a:srgbClr val="0033CC"/>
                  </a:solidFill>
                </a:rPr>
                <a:t>/cm</a:t>
              </a:r>
              <a:r>
                <a:rPr lang="en-US" altLang="zh-CN" baseline="30000" dirty="0" smtClean="0">
                  <a:solidFill>
                    <a:srgbClr val="0033CC"/>
                  </a:solidFill>
                </a:rPr>
                <a:t>2</a:t>
              </a:r>
              <a:r>
                <a:rPr lang="en-US" altLang="zh-CN" dirty="0" smtClean="0">
                  <a:solidFill>
                    <a:srgbClr val="0033CC"/>
                  </a:solidFill>
                </a:rPr>
                <a:t>×sec</a:t>
              </a:r>
              <a:endParaRPr lang="en-US" altLang="zh-CN" dirty="0">
                <a:solidFill>
                  <a:srgbClr val="0033CC"/>
                </a:solidFill>
              </a:endParaRPr>
            </a:p>
          </p:txBody>
        </p:sp>
        <p:pic>
          <p:nvPicPr>
            <p:cNvPr id="3073" name="Picture 1"/>
            <p:cNvPicPr>
              <a:picLocks noChangeAspect="1" noChangeArrowheads="1"/>
            </p:cNvPicPr>
            <p:nvPr/>
          </p:nvPicPr>
          <p:blipFill>
            <a:blip r:embed="rId2" cstate="print"/>
            <a:srcRect/>
            <a:stretch>
              <a:fillRect/>
            </a:stretch>
          </p:blipFill>
          <p:spPr bwMode="auto">
            <a:xfrm>
              <a:off x="544513" y="2133600"/>
              <a:ext cx="8142287" cy="4030224"/>
            </a:xfrm>
            <a:prstGeom prst="rect">
              <a:avLst/>
            </a:prstGeom>
            <a:noFill/>
            <a:ln w="9525">
              <a:noFill/>
              <a:miter lim="800000"/>
              <a:headEnd/>
              <a:tailEnd/>
            </a:ln>
          </p:spPr>
        </p:pic>
      </p:grpSp>
      <p:sp>
        <p:nvSpPr>
          <p:cNvPr id="12" name="Rectangle 11"/>
          <p:cNvSpPr/>
          <p:nvPr/>
        </p:nvSpPr>
        <p:spPr>
          <a:xfrm>
            <a:off x="62297" y="581561"/>
            <a:ext cx="2653355" cy="1631216"/>
          </a:xfrm>
          <a:prstGeom prst="rect">
            <a:avLst/>
          </a:prstGeom>
        </p:spPr>
        <p:txBody>
          <a:bodyPr wrap="none">
            <a:spAutoFit/>
          </a:bodyPr>
          <a:lstStyle/>
          <a:p>
            <a:r>
              <a:rPr lang="en-US" sz="2000" dirty="0" smtClean="0">
                <a:solidFill>
                  <a:srgbClr val="C00000"/>
                </a:solidFill>
              </a:rPr>
              <a:t>Contrast</a:t>
            </a:r>
            <a:r>
              <a:rPr lang="en-US" sz="2000" dirty="0" smtClean="0">
                <a:solidFill>
                  <a:srgbClr val="0033CC"/>
                </a:solidFill>
              </a:rPr>
              <a:t> </a:t>
            </a:r>
            <a:r>
              <a:rPr lang="en-US" sz="2000" dirty="0" smtClean="0">
                <a:solidFill>
                  <a:srgbClr val="0033CC"/>
                </a:solidFill>
                <a:sym typeface="Symbol"/>
              </a:rPr>
              <a:t></a:t>
            </a:r>
            <a:r>
              <a:rPr lang="en-US" sz="2000" dirty="0" smtClean="0">
                <a:solidFill>
                  <a:srgbClr val="0033CC"/>
                </a:solidFill>
              </a:rPr>
              <a:t> is defined as:</a:t>
            </a:r>
          </a:p>
          <a:p>
            <a:endParaRPr lang="en-US" sz="2000" dirty="0" smtClean="0">
              <a:solidFill>
                <a:srgbClr val="0033CC"/>
              </a:solidFill>
            </a:endParaRPr>
          </a:p>
          <a:p>
            <a:endParaRPr lang="en-US" sz="2000" dirty="0" smtClean="0">
              <a:solidFill>
                <a:srgbClr val="0033CC"/>
              </a:solidFill>
            </a:endParaRPr>
          </a:p>
          <a:p>
            <a:endParaRPr lang="en-US" sz="2000" dirty="0" smtClean="0">
              <a:solidFill>
                <a:srgbClr val="0033CC"/>
              </a:solidFill>
            </a:endParaRPr>
          </a:p>
          <a:p>
            <a:r>
              <a:rPr lang="en-US" sz="2000" dirty="0" err="1" smtClean="0">
                <a:solidFill>
                  <a:srgbClr val="0033CC"/>
                </a:solidFill>
              </a:rPr>
              <a:t>D</a:t>
            </a:r>
            <a:r>
              <a:rPr lang="en-US" sz="2000" baseline="-25000" dirty="0" err="1" smtClean="0">
                <a:solidFill>
                  <a:srgbClr val="0033CC"/>
                </a:solidFill>
              </a:rPr>
              <a:t>f</a:t>
            </a:r>
            <a:r>
              <a:rPr lang="en-US" sz="2000" dirty="0" smtClean="0">
                <a:solidFill>
                  <a:srgbClr val="0033CC"/>
                </a:solidFill>
              </a:rPr>
              <a:t> is </a:t>
            </a:r>
            <a:r>
              <a:rPr lang="en-US" sz="2000" dirty="0" smtClean="0">
                <a:solidFill>
                  <a:srgbClr val="C00000"/>
                </a:solidFill>
              </a:rPr>
              <a:t>Sensitivity</a:t>
            </a:r>
            <a:r>
              <a:rPr lang="en-US" sz="2000" dirty="0" smtClean="0">
                <a:solidFill>
                  <a:srgbClr val="0033CC"/>
                </a:solidFill>
              </a:rPr>
              <a:t>.</a:t>
            </a:r>
            <a:endParaRPr lang="en-US" sz="2000" dirty="0">
              <a:solidFill>
                <a:srgbClr val="0033CC"/>
              </a:solidFill>
            </a:endParaRPr>
          </a:p>
        </p:txBody>
      </p:sp>
      <p:pic>
        <p:nvPicPr>
          <p:cNvPr id="3074" name="Picture 2"/>
          <p:cNvPicPr>
            <a:picLocks noChangeAspect="1" noChangeArrowheads="1"/>
          </p:cNvPicPr>
          <p:nvPr/>
        </p:nvPicPr>
        <p:blipFill>
          <a:blip r:embed="rId3" cstate="print"/>
          <a:srcRect/>
          <a:stretch>
            <a:fillRect/>
          </a:stretch>
        </p:blipFill>
        <p:spPr bwMode="auto">
          <a:xfrm>
            <a:off x="762000" y="990600"/>
            <a:ext cx="1295400" cy="877925"/>
          </a:xfrm>
          <a:prstGeom prst="rect">
            <a:avLst/>
          </a:prstGeom>
          <a:noFill/>
          <a:ln w="9525">
            <a:noFill/>
            <a:miter lim="800000"/>
            <a:headEnd/>
            <a:tailEnd/>
          </a:ln>
        </p:spPr>
      </p:pic>
      <p:sp>
        <p:nvSpPr>
          <p:cNvPr id="13" name="Rectangle 12"/>
          <p:cNvSpPr/>
          <p:nvPr/>
        </p:nvSpPr>
        <p:spPr>
          <a:xfrm>
            <a:off x="2819400" y="609600"/>
            <a:ext cx="6324600" cy="1631216"/>
          </a:xfrm>
          <a:prstGeom prst="rect">
            <a:avLst/>
          </a:prstGeom>
        </p:spPr>
        <p:txBody>
          <a:bodyPr wrap="square">
            <a:spAutoFit/>
          </a:bodyPr>
          <a:lstStyle/>
          <a:p>
            <a:pPr marL="177800" indent="-177800">
              <a:spcAft>
                <a:spcPts val="600"/>
              </a:spcAft>
              <a:buFont typeface="Arial" pitchFamily="34" charset="0"/>
              <a:buChar char="•"/>
            </a:pPr>
            <a:r>
              <a:rPr lang="en-US" dirty="0" smtClean="0">
                <a:solidFill>
                  <a:srgbClr val="0033CC"/>
                </a:solidFill>
              </a:rPr>
              <a:t>Typical g-line and </a:t>
            </a:r>
            <a:r>
              <a:rPr lang="en-US" dirty="0" err="1" smtClean="0">
                <a:solidFill>
                  <a:srgbClr val="0033CC"/>
                </a:solidFill>
              </a:rPr>
              <a:t>i</a:t>
            </a:r>
            <a:r>
              <a:rPr lang="en-US" dirty="0" smtClean="0">
                <a:solidFill>
                  <a:srgbClr val="0033CC"/>
                </a:solidFill>
              </a:rPr>
              <a:t>-line resists: </a:t>
            </a:r>
            <a:r>
              <a:rPr lang="en-US" dirty="0" smtClean="0">
                <a:solidFill>
                  <a:srgbClr val="0033CC"/>
                </a:solidFill>
                <a:sym typeface="Symbol"/>
              </a:rPr>
              <a:t>=</a:t>
            </a:r>
            <a:r>
              <a:rPr lang="en-US" dirty="0" smtClean="0">
                <a:solidFill>
                  <a:srgbClr val="0033CC"/>
                </a:solidFill>
              </a:rPr>
              <a:t>2–3, D</a:t>
            </a:r>
            <a:r>
              <a:rPr lang="en-US" baseline="-25000" dirty="0" smtClean="0">
                <a:solidFill>
                  <a:srgbClr val="0033CC"/>
                </a:solidFill>
              </a:rPr>
              <a:t>f</a:t>
            </a:r>
            <a:r>
              <a:rPr lang="en-US" dirty="0" smtClean="0">
                <a:solidFill>
                  <a:srgbClr val="0033CC"/>
                </a:solidFill>
                <a:sym typeface="Symbol"/>
              </a:rPr>
              <a:t></a:t>
            </a:r>
            <a:r>
              <a:rPr lang="en-US" dirty="0" smtClean="0">
                <a:solidFill>
                  <a:srgbClr val="0033CC"/>
                </a:solidFill>
              </a:rPr>
              <a:t>100 </a:t>
            </a:r>
            <a:r>
              <a:rPr lang="en-US" dirty="0" err="1" smtClean="0">
                <a:solidFill>
                  <a:srgbClr val="0033CC"/>
                </a:solidFill>
              </a:rPr>
              <a:t>mJ</a:t>
            </a:r>
            <a:r>
              <a:rPr lang="en-US" dirty="0" smtClean="0">
                <a:solidFill>
                  <a:srgbClr val="0033CC"/>
                </a:solidFill>
              </a:rPr>
              <a:t>/cm</a:t>
            </a:r>
            <a:r>
              <a:rPr lang="en-US" baseline="30000" dirty="0" smtClean="0">
                <a:solidFill>
                  <a:srgbClr val="0033CC"/>
                </a:solidFill>
              </a:rPr>
              <a:t>2</a:t>
            </a:r>
            <a:r>
              <a:rPr lang="en-US" dirty="0" smtClean="0">
                <a:solidFill>
                  <a:srgbClr val="0033CC"/>
                </a:solidFill>
              </a:rPr>
              <a:t>. </a:t>
            </a:r>
          </a:p>
          <a:p>
            <a:pPr marL="177800" indent="-177800">
              <a:spcAft>
                <a:spcPts val="600"/>
              </a:spcAft>
              <a:buFont typeface="Arial" pitchFamily="34" charset="0"/>
              <a:buChar char="•"/>
            </a:pPr>
            <a:r>
              <a:rPr lang="en-US" dirty="0" smtClean="0">
                <a:solidFill>
                  <a:srgbClr val="0033CC"/>
                </a:solidFill>
              </a:rPr>
              <a:t>DUV resists: </a:t>
            </a:r>
            <a:r>
              <a:rPr lang="en-US" dirty="0" smtClean="0">
                <a:solidFill>
                  <a:srgbClr val="0033CC"/>
                </a:solidFill>
                <a:sym typeface="Symbol"/>
              </a:rPr>
              <a:t>=</a:t>
            </a:r>
            <a:r>
              <a:rPr lang="en-US" dirty="0" smtClean="0">
                <a:solidFill>
                  <a:srgbClr val="0033CC"/>
                </a:solidFill>
              </a:rPr>
              <a:t>5–10, </a:t>
            </a:r>
            <a:r>
              <a:rPr lang="en-US" dirty="0" err="1" smtClean="0">
                <a:solidFill>
                  <a:srgbClr val="0033CC"/>
                </a:solidFill>
              </a:rPr>
              <a:t>D</a:t>
            </a:r>
            <a:r>
              <a:rPr lang="en-US" baseline="-25000" dirty="0" err="1" smtClean="0">
                <a:solidFill>
                  <a:srgbClr val="0033CC"/>
                </a:solidFill>
              </a:rPr>
              <a:t>f</a:t>
            </a:r>
            <a:r>
              <a:rPr lang="en-US" dirty="0" smtClean="0">
                <a:solidFill>
                  <a:srgbClr val="0033CC"/>
                </a:solidFill>
              </a:rPr>
              <a:t> </a:t>
            </a:r>
            <a:r>
              <a:rPr lang="en-US" dirty="0" smtClean="0">
                <a:solidFill>
                  <a:srgbClr val="0033CC"/>
                </a:solidFill>
                <a:sym typeface="Symbol"/>
              </a:rPr>
              <a:t></a:t>
            </a:r>
            <a:r>
              <a:rPr lang="en-US" dirty="0" smtClean="0">
                <a:solidFill>
                  <a:srgbClr val="0033CC"/>
                </a:solidFill>
              </a:rPr>
              <a:t>20 - 40 </a:t>
            </a:r>
            <a:r>
              <a:rPr lang="en-US" dirty="0" err="1" smtClean="0">
                <a:solidFill>
                  <a:srgbClr val="0033CC"/>
                </a:solidFill>
              </a:rPr>
              <a:t>mJ</a:t>
            </a:r>
            <a:r>
              <a:rPr lang="en-US" dirty="0" smtClean="0">
                <a:solidFill>
                  <a:srgbClr val="0033CC"/>
                </a:solidFill>
              </a:rPr>
              <a:t>/cm</a:t>
            </a:r>
            <a:r>
              <a:rPr lang="en-US" baseline="30000" dirty="0" smtClean="0">
                <a:solidFill>
                  <a:srgbClr val="0033CC"/>
                </a:solidFill>
              </a:rPr>
              <a:t>2</a:t>
            </a:r>
            <a:r>
              <a:rPr lang="en-US" dirty="0" smtClean="0">
                <a:solidFill>
                  <a:srgbClr val="0033CC"/>
                </a:solidFill>
              </a:rPr>
              <a:t>. (chemically amplified)</a:t>
            </a:r>
          </a:p>
          <a:p>
            <a:pPr marL="177800" indent="-177800">
              <a:spcAft>
                <a:spcPts val="600"/>
              </a:spcAft>
              <a:buFont typeface="Arial" pitchFamily="34" charset="0"/>
              <a:buChar char="•"/>
            </a:pPr>
            <a:r>
              <a:rPr lang="en-US" dirty="0" smtClean="0">
                <a:solidFill>
                  <a:srgbClr val="0033CC"/>
                </a:solidFill>
                <a:sym typeface="Symbol"/>
              </a:rPr>
              <a:t> and </a:t>
            </a:r>
            <a:r>
              <a:rPr lang="en-US" dirty="0" err="1" smtClean="0">
                <a:solidFill>
                  <a:srgbClr val="0033CC"/>
                </a:solidFill>
                <a:sym typeface="Symbol"/>
              </a:rPr>
              <a:t>D</a:t>
            </a:r>
            <a:r>
              <a:rPr lang="en-US" baseline="-25000" dirty="0" err="1" smtClean="0">
                <a:solidFill>
                  <a:srgbClr val="0033CC"/>
                </a:solidFill>
                <a:sym typeface="Symbol"/>
              </a:rPr>
              <a:t>f</a:t>
            </a:r>
            <a:r>
              <a:rPr lang="en-US" dirty="0" smtClean="0">
                <a:solidFill>
                  <a:srgbClr val="0033CC"/>
                </a:solidFill>
                <a:sym typeface="Symbol"/>
              </a:rPr>
              <a:t> are not intrinsic properties of the resist - they depend  on process conditions (developer, development time, baking time, , substrate…).  </a:t>
            </a:r>
            <a:endParaRPr lang="en-US" dirty="0" smtClean="0">
              <a:solidFill>
                <a:srgbClr val="0033CC"/>
              </a:solidFill>
            </a:endParaRPr>
          </a:p>
        </p:txBody>
      </p:sp>
      <p:sp>
        <p:nvSpPr>
          <p:cNvPr id="14" name="Slide Number Placeholder 1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6026906" cy="523220"/>
          </a:xfrm>
          <a:prstGeom prst="rect">
            <a:avLst/>
          </a:prstGeom>
        </p:spPr>
        <p:txBody>
          <a:bodyPr wrap="none">
            <a:spAutoFit/>
          </a:bodyPr>
          <a:lstStyle/>
          <a:p>
            <a:r>
              <a:rPr lang="en-US" sz="2800" dirty="0" smtClean="0">
                <a:solidFill>
                  <a:srgbClr val="0033CC"/>
                </a:solidFill>
              </a:rPr>
              <a:t>Ideal resist response: </a:t>
            </a:r>
            <a:r>
              <a:rPr lang="en-US" sz="2800" dirty="0" smtClean="0">
                <a:solidFill>
                  <a:srgbClr val="0033CC"/>
                </a:solidFill>
                <a:sym typeface="Symbol"/>
              </a:rPr>
              <a:t>, </a:t>
            </a:r>
            <a:r>
              <a:rPr lang="en-US" sz="2800" dirty="0" smtClean="0">
                <a:solidFill>
                  <a:srgbClr val="0033CC"/>
                </a:solidFill>
              </a:rPr>
              <a:t>D</a:t>
            </a:r>
            <a:r>
              <a:rPr lang="en-US" sz="2800" baseline="-25000" dirty="0" smtClean="0">
                <a:solidFill>
                  <a:srgbClr val="0033CC"/>
                </a:solidFill>
              </a:rPr>
              <a:t>0 </a:t>
            </a:r>
            <a:r>
              <a:rPr lang="en-US" sz="2800" dirty="0" smtClean="0">
                <a:solidFill>
                  <a:srgbClr val="0033CC"/>
                </a:solidFill>
                <a:sym typeface="Symbol"/>
              </a:rPr>
              <a:t>=</a:t>
            </a:r>
            <a:r>
              <a:rPr lang="en-US" sz="2800" dirty="0" smtClean="0">
                <a:solidFill>
                  <a:srgbClr val="0033CC"/>
                </a:solidFill>
              </a:rPr>
              <a:t> </a:t>
            </a:r>
            <a:r>
              <a:rPr lang="en-US" sz="2800" dirty="0" err="1" smtClean="0">
                <a:solidFill>
                  <a:srgbClr val="0033CC"/>
                </a:solidFill>
              </a:rPr>
              <a:t>D</a:t>
            </a:r>
            <a:r>
              <a:rPr lang="en-US" sz="2800" baseline="-25000" dirty="0" err="1" smtClean="0">
                <a:solidFill>
                  <a:srgbClr val="0033CC"/>
                </a:solidFill>
              </a:rPr>
              <a:t>f</a:t>
            </a:r>
            <a:r>
              <a:rPr lang="en-US" sz="2800" baseline="-25000" dirty="0" smtClean="0">
                <a:solidFill>
                  <a:srgbClr val="0033CC"/>
                </a:solidFill>
              </a:rPr>
              <a:t> </a:t>
            </a:r>
            <a:r>
              <a:rPr lang="en-US" sz="2800" dirty="0" smtClean="0">
                <a:solidFill>
                  <a:srgbClr val="0033CC"/>
                </a:solidFill>
                <a:sym typeface="Symbol"/>
              </a:rPr>
              <a:t>=</a:t>
            </a:r>
            <a:r>
              <a:rPr lang="en-US" sz="2800" dirty="0" smtClean="0">
                <a:solidFill>
                  <a:srgbClr val="0033CC"/>
                </a:solidFill>
              </a:rPr>
              <a:t> </a:t>
            </a:r>
            <a:r>
              <a:rPr lang="en-US" sz="2800" dirty="0" err="1" smtClean="0">
                <a:solidFill>
                  <a:srgbClr val="0033CC"/>
                </a:solidFill>
              </a:rPr>
              <a:t>D</a:t>
            </a:r>
            <a:r>
              <a:rPr lang="en-US" sz="2800" baseline="-25000" dirty="0" err="1" smtClean="0">
                <a:solidFill>
                  <a:srgbClr val="0033CC"/>
                </a:solidFill>
              </a:rPr>
              <a:t>cr</a:t>
            </a:r>
            <a:r>
              <a:rPr lang="en-US" sz="2800" dirty="0" smtClean="0">
                <a:solidFill>
                  <a:srgbClr val="0033CC"/>
                </a:solidFill>
                <a:sym typeface="Symbol"/>
              </a:rPr>
              <a:t> </a:t>
            </a:r>
            <a:endParaRPr lang="en-US" sz="2800" dirty="0">
              <a:solidFill>
                <a:srgbClr val="0033CC"/>
              </a:solidFill>
            </a:endParaRPr>
          </a:p>
        </p:txBody>
      </p:sp>
      <p:sp>
        <p:nvSpPr>
          <p:cNvPr id="3" name="Rectangle 2"/>
          <p:cNvSpPr/>
          <p:nvPr/>
        </p:nvSpPr>
        <p:spPr>
          <a:xfrm>
            <a:off x="152400" y="609600"/>
            <a:ext cx="4953000" cy="1277273"/>
          </a:xfrm>
          <a:prstGeom prst="rect">
            <a:avLst/>
          </a:prstGeom>
        </p:spPr>
        <p:txBody>
          <a:bodyPr wrap="square">
            <a:spAutoFit/>
          </a:bodyPr>
          <a:lstStyle/>
          <a:p>
            <a:pPr>
              <a:spcAft>
                <a:spcPts val="300"/>
              </a:spcAft>
            </a:pPr>
            <a:r>
              <a:rPr lang="en-US" dirty="0" err="1" smtClean="0">
                <a:solidFill>
                  <a:srgbClr val="0033CC"/>
                </a:solidFill>
              </a:rPr>
              <a:t>D</a:t>
            </a:r>
            <a:r>
              <a:rPr lang="en-US" baseline="-25000" dirty="0" err="1" smtClean="0">
                <a:solidFill>
                  <a:srgbClr val="0033CC"/>
                </a:solidFill>
              </a:rPr>
              <a:t>cr</a:t>
            </a:r>
            <a:r>
              <a:rPr lang="en-US" baseline="-25000" dirty="0" smtClean="0">
                <a:solidFill>
                  <a:srgbClr val="0033CC"/>
                </a:solidFill>
              </a:rPr>
              <a:t> </a:t>
            </a:r>
            <a:r>
              <a:rPr lang="en-US" dirty="0" smtClean="0">
                <a:solidFill>
                  <a:srgbClr val="0033CC"/>
                </a:solidFill>
              </a:rPr>
              <a:t>: critical exposure dose.</a:t>
            </a:r>
          </a:p>
          <a:p>
            <a:pPr>
              <a:spcAft>
                <a:spcPts val="300"/>
              </a:spcAft>
            </a:pPr>
            <a:r>
              <a:rPr lang="en-US" dirty="0" smtClean="0">
                <a:solidFill>
                  <a:srgbClr val="0033CC"/>
                </a:solidFill>
              </a:rPr>
              <a:t>Resist receives exposure dose &gt; </a:t>
            </a:r>
            <a:r>
              <a:rPr lang="en-US" dirty="0" err="1" smtClean="0">
                <a:solidFill>
                  <a:srgbClr val="0033CC"/>
                </a:solidFill>
              </a:rPr>
              <a:t>D</a:t>
            </a:r>
            <a:r>
              <a:rPr lang="en-US" baseline="-25000" dirty="0" err="1" smtClean="0">
                <a:solidFill>
                  <a:srgbClr val="0033CC"/>
                </a:solidFill>
              </a:rPr>
              <a:t>cr</a:t>
            </a:r>
            <a:r>
              <a:rPr lang="en-US" dirty="0" smtClean="0">
                <a:solidFill>
                  <a:srgbClr val="0033CC"/>
                </a:solidFill>
              </a:rPr>
              <a:t> will completely dissolve during developing.</a:t>
            </a:r>
          </a:p>
          <a:p>
            <a:pPr>
              <a:spcAft>
                <a:spcPts val="300"/>
              </a:spcAft>
            </a:pPr>
            <a:r>
              <a:rPr lang="en-US" dirty="0" smtClean="0">
                <a:solidFill>
                  <a:srgbClr val="0033CC"/>
                </a:solidFill>
              </a:rPr>
              <a:t>Dose &lt; </a:t>
            </a:r>
            <a:r>
              <a:rPr lang="en-US" dirty="0" err="1" smtClean="0">
                <a:solidFill>
                  <a:srgbClr val="0033CC"/>
                </a:solidFill>
              </a:rPr>
              <a:t>D</a:t>
            </a:r>
            <a:r>
              <a:rPr lang="en-US" baseline="-25000" dirty="0" err="1" smtClean="0">
                <a:solidFill>
                  <a:srgbClr val="0033CC"/>
                </a:solidFill>
              </a:rPr>
              <a:t>cr</a:t>
            </a:r>
            <a:r>
              <a:rPr lang="en-US" dirty="0" smtClean="0">
                <a:solidFill>
                  <a:srgbClr val="0033CC"/>
                </a:solidFill>
              </a:rPr>
              <a:t> will not be attacked during developing.</a:t>
            </a:r>
            <a:endParaRPr lang="en-US"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68609" name="Picture 1"/>
          <p:cNvPicPr>
            <a:picLocks noChangeAspect="1" noChangeArrowheads="1"/>
          </p:cNvPicPr>
          <p:nvPr/>
        </p:nvPicPr>
        <p:blipFill>
          <a:blip r:embed="rId3" cstate="print"/>
          <a:srcRect/>
          <a:stretch>
            <a:fillRect/>
          </a:stretch>
        </p:blipFill>
        <p:spPr bwMode="auto">
          <a:xfrm>
            <a:off x="5157494" y="685800"/>
            <a:ext cx="3757906" cy="3030777"/>
          </a:xfrm>
          <a:prstGeom prst="rect">
            <a:avLst/>
          </a:prstGeom>
          <a:noFill/>
          <a:ln w="9525">
            <a:noFill/>
            <a:miter lim="800000"/>
            <a:headEnd/>
            <a:tailEnd/>
          </a:ln>
        </p:spPr>
      </p:pic>
      <p:pic>
        <p:nvPicPr>
          <p:cNvPr id="68610" name="Picture 2"/>
          <p:cNvPicPr>
            <a:picLocks noChangeAspect="1" noChangeArrowheads="1"/>
          </p:cNvPicPr>
          <p:nvPr/>
        </p:nvPicPr>
        <p:blipFill>
          <a:blip r:embed="rId4" cstate="print"/>
          <a:srcRect/>
          <a:stretch>
            <a:fillRect/>
          </a:stretch>
        </p:blipFill>
        <p:spPr bwMode="auto">
          <a:xfrm>
            <a:off x="1657350" y="1933575"/>
            <a:ext cx="3448050" cy="1724025"/>
          </a:xfrm>
          <a:prstGeom prst="rect">
            <a:avLst/>
          </a:prstGeom>
          <a:noFill/>
          <a:ln w="9525">
            <a:noFill/>
            <a:miter lim="800000"/>
            <a:headEnd/>
            <a:tailEnd/>
          </a:ln>
        </p:spPr>
      </p:pic>
      <p:cxnSp>
        <p:nvCxnSpPr>
          <p:cNvPr id="10" name="Straight Connector 9"/>
          <p:cNvCxnSpPr/>
          <p:nvPr/>
        </p:nvCxnSpPr>
        <p:spPr>
          <a:xfrm>
            <a:off x="0" y="373380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8611" name="Picture 3"/>
          <p:cNvPicPr>
            <a:picLocks noChangeAspect="1" noChangeArrowheads="1"/>
          </p:cNvPicPr>
          <p:nvPr/>
        </p:nvPicPr>
        <p:blipFill>
          <a:blip r:embed="rId5" cstate="print"/>
          <a:srcRect/>
          <a:stretch>
            <a:fillRect/>
          </a:stretch>
        </p:blipFill>
        <p:spPr bwMode="auto">
          <a:xfrm>
            <a:off x="2590800" y="3762821"/>
            <a:ext cx="6248400" cy="2561779"/>
          </a:xfrm>
          <a:prstGeom prst="rect">
            <a:avLst/>
          </a:prstGeom>
          <a:noFill/>
          <a:ln w="9525">
            <a:noFill/>
            <a:miter lim="800000"/>
            <a:headEnd/>
            <a:tailEnd/>
          </a:ln>
        </p:spPr>
      </p:pic>
      <p:sp>
        <p:nvSpPr>
          <p:cNvPr id="13" name="TextBox 12"/>
          <p:cNvSpPr txBox="1"/>
          <p:nvPr/>
        </p:nvSpPr>
        <p:spPr>
          <a:xfrm>
            <a:off x="152400" y="4267200"/>
            <a:ext cx="2438400" cy="1231106"/>
          </a:xfrm>
          <a:prstGeom prst="rect">
            <a:avLst/>
          </a:prstGeom>
          <a:noFill/>
        </p:spPr>
        <p:txBody>
          <a:bodyPr wrap="square" rtlCol="0">
            <a:spAutoFit/>
          </a:bodyPr>
          <a:lstStyle/>
          <a:p>
            <a:r>
              <a:rPr lang="en-US" sz="2000" dirty="0" smtClean="0">
                <a:solidFill>
                  <a:srgbClr val="C00000"/>
                </a:solidFill>
              </a:rPr>
              <a:t>Non-ideal resist:</a:t>
            </a:r>
          </a:p>
          <a:p>
            <a:r>
              <a:rPr lang="en-US" dirty="0" smtClean="0">
                <a:solidFill>
                  <a:srgbClr val="0033CC"/>
                </a:solidFill>
              </a:rPr>
              <a:t>for real situation with finite </a:t>
            </a:r>
            <a:r>
              <a:rPr lang="en-US" dirty="0" smtClean="0">
                <a:solidFill>
                  <a:srgbClr val="0033CC"/>
                </a:solidFill>
                <a:sym typeface="Symbol"/>
              </a:rPr>
              <a:t>, the result is a tapered profile.</a:t>
            </a:r>
            <a:endParaRPr lang="en-US" dirty="0">
              <a:solidFill>
                <a:srgbClr val="0033CC"/>
              </a:solidFill>
            </a:endParaRPr>
          </a:p>
        </p:txBody>
      </p:sp>
      <p:sp>
        <p:nvSpPr>
          <p:cNvPr id="14" name="TextBox 13"/>
          <p:cNvSpPr txBox="1"/>
          <p:nvPr/>
        </p:nvSpPr>
        <p:spPr>
          <a:xfrm>
            <a:off x="228600" y="2362200"/>
            <a:ext cx="1447800" cy="954107"/>
          </a:xfrm>
          <a:prstGeom prst="rect">
            <a:avLst/>
          </a:prstGeom>
          <a:noFill/>
        </p:spPr>
        <p:txBody>
          <a:bodyPr wrap="square" rtlCol="0">
            <a:spAutoFit/>
          </a:bodyPr>
          <a:lstStyle/>
          <a:p>
            <a:r>
              <a:rPr lang="en-US" sz="2000" dirty="0" smtClean="0">
                <a:solidFill>
                  <a:srgbClr val="C00000"/>
                </a:solidFill>
              </a:rPr>
              <a:t>Ideal resist:</a:t>
            </a:r>
          </a:p>
          <a:p>
            <a:r>
              <a:rPr lang="en-US" dirty="0" smtClean="0">
                <a:solidFill>
                  <a:srgbClr val="7030A0"/>
                </a:solidFill>
              </a:rPr>
              <a:t>vertical resist profile.</a:t>
            </a:r>
            <a:endParaRPr lang="en-US" dirty="0">
              <a:solidFill>
                <a:srgbClr val="7030A0"/>
              </a:solidFill>
            </a:endParaRPr>
          </a:p>
        </p:txBody>
      </p:sp>
      <p:sp>
        <p:nvSpPr>
          <p:cNvPr id="16" name="Freeform 15"/>
          <p:cNvSpPr/>
          <p:nvPr/>
        </p:nvSpPr>
        <p:spPr>
          <a:xfrm>
            <a:off x="5047488" y="6120384"/>
            <a:ext cx="1517904" cy="585216"/>
          </a:xfrm>
          <a:custGeom>
            <a:avLst/>
            <a:gdLst>
              <a:gd name="connsiteX0" fmla="*/ 100584 w 1517904"/>
              <a:gd name="connsiteY0" fmla="*/ 0 h 585216"/>
              <a:gd name="connsiteX1" fmla="*/ 1179576 w 1517904"/>
              <a:gd name="connsiteY1" fmla="*/ 9144 h 585216"/>
              <a:gd name="connsiteX2" fmla="*/ 1517904 w 1517904"/>
              <a:gd name="connsiteY2" fmla="*/ 576072 h 585216"/>
              <a:gd name="connsiteX3" fmla="*/ 0 w 1517904"/>
              <a:gd name="connsiteY3" fmla="*/ 585216 h 585216"/>
              <a:gd name="connsiteX4" fmla="*/ 100584 w 1517904"/>
              <a:gd name="connsiteY4" fmla="*/ 0 h 58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904" h="585216">
                <a:moveTo>
                  <a:pt x="100584" y="0"/>
                </a:moveTo>
                <a:lnTo>
                  <a:pt x="1179576" y="9144"/>
                </a:lnTo>
                <a:lnTo>
                  <a:pt x="1517904" y="576072"/>
                </a:lnTo>
                <a:lnTo>
                  <a:pt x="0" y="585216"/>
                </a:lnTo>
                <a:lnTo>
                  <a:pt x="100584"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276600" y="6705600"/>
            <a:ext cx="54102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7178040" y="6096000"/>
            <a:ext cx="1380744" cy="606552"/>
          </a:xfrm>
          <a:custGeom>
            <a:avLst/>
            <a:gdLst>
              <a:gd name="connsiteX0" fmla="*/ 347472 w 1380744"/>
              <a:gd name="connsiteY0" fmla="*/ 0 h 694944"/>
              <a:gd name="connsiteX1" fmla="*/ 1380744 w 1380744"/>
              <a:gd name="connsiteY1" fmla="*/ 0 h 694944"/>
              <a:gd name="connsiteX2" fmla="*/ 1380744 w 1380744"/>
              <a:gd name="connsiteY2" fmla="*/ 685800 h 694944"/>
              <a:gd name="connsiteX3" fmla="*/ 0 w 1380744"/>
              <a:gd name="connsiteY3" fmla="*/ 694944 h 694944"/>
              <a:gd name="connsiteX4" fmla="*/ 347472 w 1380744"/>
              <a:gd name="connsiteY4" fmla="*/ 0 h 69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744" h="694944">
                <a:moveTo>
                  <a:pt x="347472" y="0"/>
                </a:moveTo>
                <a:lnTo>
                  <a:pt x="1380744" y="0"/>
                </a:lnTo>
                <a:lnTo>
                  <a:pt x="1380744" y="685800"/>
                </a:lnTo>
                <a:lnTo>
                  <a:pt x="0" y="694944"/>
                </a:lnTo>
                <a:lnTo>
                  <a:pt x="34747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319272" y="6096000"/>
            <a:ext cx="731520" cy="606552"/>
          </a:xfrm>
          <a:custGeom>
            <a:avLst/>
            <a:gdLst>
              <a:gd name="connsiteX0" fmla="*/ 658368 w 731520"/>
              <a:gd name="connsiteY0" fmla="*/ 18288 h 704088"/>
              <a:gd name="connsiteX1" fmla="*/ 731520 w 731520"/>
              <a:gd name="connsiteY1" fmla="*/ 704088 h 704088"/>
              <a:gd name="connsiteX2" fmla="*/ 0 w 731520"/>
              <a:gd name="connsiteY2" fmla="*/ 694944 h 704088"/>
              <a:gd name="connsiteX3" fmla="*/ 9144 w 731520"/>
              <a:gd name="connsiteY3" fmla="*/ 0 h 704088"/>
              <a:gd name="connsiteX4" fmla="*/ 658368 w 731520"/>
              <a:gd name="connsiteY4" fmla="*/ 18288 h 704088"/>
              <a:gd name="connsiteX0" fmla="*/ 643128 w 731520"/>
              <a:gd name="connsiteY0" fmla="*/ 0 h 704088"/>
              <a:gd name="connsiteX1" fmla="*/ 731520 w 731520"/>
              <a:gd name="connsiteY1" fmla="*/ 704088 h 704088"/>
              <a:gd name="connsiteX2" fmla="*/ 0 w 731520"/>
              <a:gd name="connsiteY2" fmla="*/ 694944 h 704088"/>
              <a:gd name="connsiteX3" fmla="*/ 9144 w 731520"/>
              <a:gd name="connsiteY3" fmla="*/ 0 h 704088"/>
              <a:gd name="connsiteX4" fmla="*/ 643128 w 731520"/>
              <a:gd name="connsiteY4" fmla="*/ 0 h 70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04088">
                <a:moveTo>
                  <a:pt x="643128" y="0"/>
                </a:moveTo>
                <a:lnTo>
                  <a:pt x="731520" y="704088"/>
                </a:lnTo>
                <a:lnTo>
                  <a:pt x="0" y="694944"/>
                </a:lnTo>
                <a:lnTo>
                  <a:pt x="9144" y="0"/>
                </a:lnTo>
                <a:lnTo>
                  <a:pt x="643128"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90600" y="6260068"/>
            <a:ext cx="2127377" cy="369332"/>
          </a:xfrm>
          <a:prstGeom prst="rect">
            <a:avLst/>
          </a:prstGeom>
          <a:noFill/>
        </p:spPr>
        <p:txBody>
          <a:bodyPr wrap="none" rtlCol="0">
            <a:spAutoFit/>
          </a:bodyPr>
          <a:lstStyle/>
          <a:p>
            <a:r>
              <a:rPr lang="en-US" dirty="0" smtClean="0">
                <a:solidFill>
                  <a:srgbClr val="7030A0"/>
                </a:solidFill>
              </a:rPr>
              <a:t>Positive resist profile</a:t>
            </a:r>
            <a:endParaRPr lang="en-US" dirty="0">
              <a:solidFill>
                <a:srgbClr val="7030A0"/>
              </a:solidFill>
            </a:endParaRPr>
          </a:p>
        </p:txBody>
      </p:sp>
      <p:sp>
        <p:nvSpPr>
          <p:cNvPr id="17" name="Slide Number Placeholder 16"/>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3073" name="Object 18"/>
          <p:cNvGraphicFramePr>
            <a:graphicFrameLocks noChangeAspect="1"/>
          </p:cNvGraphicFramePr>
          <p:nvPr/>
        </p:nvGraphicFramePr>
        <p:xfrm>
          <a:off x="6776697" y="3794341"/>
          <a:ext cx="2280897" cy="777659"/>
        </p:xfrm>
        <a:graphic>
          <a:graphicData uri="http://schemas.openxmlformats.org/presentationml/2006/ole">
            <p:oleObj spid="_x0000_s3073" name="公式" r:id="rId6" imgW="1079280" imgH="368280" progId="Equation.3">
              <p:embed/>
            </p:oleObj>
          </a:graphicData>
        </a:graphic>
      </p:graphicFrame>
      <p:sp>
        <p:nvSpPr>
          <p:cNvPr id="23" name="TextBox 22"/>
          <p:cNvSpPr txBox="1"/>
          <p:nvPr/>
        </p:nvSpPr>
        <p:spPr>
          <a:xfrm>
            <a:off x="3657600" y="3810000"/>
            <a:ext cx="2315249" cy="369332"/>
          </a:xfrm>
          <a:prstGeom prst="rect">
            <a:avLst/>
          </a:prstGeom>
          <a:noFill/>
        </p:spPr>
        <p:txBody>
          <a:bodyPr wrap="none" rtlCol="0">
            <a:spAutoFit/>
          </a:bodyPr>
          <a:lstStyle/>
          <a:p>
            <a:r>
              <a:rPr lang="en-US" dirty="0" smtClean="0"/>
              <a:t>Dose: Intensity </a:t>
            </a:r>
            <a:r>
              <a:rPr lang="en-US" dirty="0" smtClean="0">
                <a:sym typeface="Symbol"/>
              </a:rPr>
              <a:t>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wipe(down)">
                                      <p:cBhvr>
                                        <p:cTn id="7" dur="500"/>
                                        <p:tgtEl>
                                          <p:spTgt spid="686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nodeType="withEffect">
                                  <p:stCondLst>
                                    <p:cond delay="0"/>
                                  </p:stCondLst>
                                  <p:childTnLst>
                                    <p:set>
                                      <p:cBhvr>
                                        <p:cTn id="27" dur="1" fill="hold">
                                          <p:stCondLst>
                                            <p:cond delay="0"/>
                                          </p:stCondLst>
                                        </p:cTn>
                                        <p:tgtEl>
                                          <p:spTgt spid="3073"/>
                                        </p:tgtEl>
                                        <p:attrNameLst>
                                          <p:attrName>style.visibility</p:attrName>
                                        </p:attrNameLst>
                                      </p:cBhvr>
                                      <p:to>
                                        <p:strVal val="visible"/>
                                      </p:to>
                                    </p:set>
                                    <p:animEffect transition="in" filter="wipe(down)">
                                      <p:cBhvr>
                                        <p:cTn id="28" dur="500"/>
                                        <p:tgtEl>
                                          <p:spTgt spid="307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9" grpId="0" animBg="1"/>
      <p:bldP spid="20" grpId="0" animBg="1"/>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0"/>
          <p:cNvGraphicFramePr>
            <a:graphicFrameLocks noChangeAspect="1"/>
          </p:cNvGraphicFramePr>
          <p:nvPr/>
        </p:nvGraphicFramePr>
        <p:xfrm>
          <a:off x="838200" y="869639"/>
          <a:ext cx="3457575" cy="882961"/>
        </p:xfrm>
        <a:graphic>
          <a:graphicData uri="http://schemas.openxmlformats.org/presentationml/2006/ole">
            <p:oleObj spid="_x0000_s2050" name="公式" r:id="rId3" imgW="1790640" imgH="457200" progId="Equation.3">
              <p:embed/>
            </p:oleObj>
          </a:graphicData>
        </a:graphic>
      </p:graphicFrame>
      <p:cxnSp>
        <p:nvCxnSpPr>
          <p:cNvPr id="23" name="Straight Connector 22"/>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7" name="Rectangle 26"/>
          <p:cNvSpPr/>
          <p:nvPr/>
        </p:nvSpPr>
        <p:spPr>
          <a:xfrm>
            <a:off x="914400" y="0"/>
            <a:ext cx="7504619" cy="523220"/>
          </a:xfrm>
          <a:prstGeom prst="rect">
            <a:avLst/>
          </a:prstGeom>
        </p:spPr>
        <p:txBody>
          <a:bodyPr wrap="none">
            <a:spAutoFit/>
          </a:bodyPr>
          <a:lstStyle/>
          <a:p>
            <a:r>
              <a:rPr lang="en-US" altLang="zh-CN" sz="2800" dirty="0" smtClean="0">
                <a:solidFill>
                  <a:srgbClr val="0033CC"/>
                </a:solidFill>
              </a:rPr>
              <a:t>Resist critical modulation transfer function (CMTF)</a:t>
            </a:r>
            <a:endParaRPr lang="en-US" sz="2800" dirty="0">
              <a:solidFill>
                <a:srgbClr val="0033CC"/>
              </a:solidFill>
            </a:endParaRPr>
          </a:p>
        </p:txBody>
      </p:sp>
      <p:sp>
        <p:nvSpPr>
          <p:cNvPr id="28" name="Rectangle 27"/>
          <p:cNvSpPr/>
          <p:nvPr/>
        </p:nvSpPr>
        <p:spPr>
          <a:xfrm>
            <a:off x="228600" y="609600"/>
            <a:ext cx="8534400" cy="2513509"/>
          </a:xfrm>
          <a:prstGeom prst="rect">
            <a:avLst/>
          </a:prstGeom>
        </p:spPr>
        <p:txBody>
          <a:bodyPr wrap="square">
            <a:spAutoFit/>
          </a:bodyPr>
          <a:lstStyle/>
          <a:p>
            <a:pPr>
              <a:spcAft>
                <a:spcPts val="400"/>
              </a:spcAft>
            </a:pPr>
            <a:r>
              <a:rPr lang="en-US" dirty="0" smtClean="0">
                <a:solidFill>
                  <a:srgbClr val="0033CC"/>
                </a:solidFill>
              </a:rPr>
              <a:t>By analogy to the MTF for optical systems, the CMTF for resists is defined as:</a:t>
            </a:r>
          </a:p>
          <a:p>
            <a:pPr>
              <a:spcAft>
                <a:spcPts val="400"/>
              </a:spcAft>
            </a:pPr>
            <a:endParaRPr lang="en-US" dirty="0" smtClean="0">
              <a:solidFill>
                <a:srgbClr val="0033CC"/>
              </a:solidFill>
            </a:endParaRPr>
          </a:p>
          <a:p>
            <a:pPr>
              <a:spcAft>
                <a:spcPts val="400"/>
              </a:spcAft>
            </a:pPr>
            <a:endParaRPr lang="en-US" dirty="0" smtClean="0">
              <a:solidFill>
                <a:srgbClr val="0033CC"/>
              </a:solidFill>
            </a:endParaRPr>
          </a:p>
          <a:p>
            <a:pPr>
              <a:spcAft>
                <a:spcPts val="400"/>
              </a:spcAft>
            </a:pPr>
            <a:r>
              <a:rPr lang="en-US" dirty="0" smtClean="0">
                <a:solidFill>
                  <a:srgbClr val="0033CC"/>
                </a:solidFill>
              </a:rPr>
              <a:t>Typical CMTF values for g and </a:t>
            </a:r>
            <a:r>
              <a:rPr lang="en-US" dirty="0" err="1" smtClean="0">
                <a:solidFill>
                  <a:srgbClr val="0033CC"/>
                </a:solidFill>
              </a:rPr>
              <a:t>i</a:t>
            </a:r>
            <a:r>
              <a:rPr lang="en-US" dirty="0" smtClean="0">
                <a:solidFill>
                  <a:srgbClr val="0033CC"/>
                </a:solidFill>
              </a:rPr>
              <a:t>-line resists are about 0.4. Chemically amplified DUV resists achieve CMTF values of 0.1 - 0.2.</a:t>
            </a:r>
          </a:p>
          <a:p>
            <a:r>
              <a:rPr lang="en-US" dirty="0" smtClean="0">
                <a:solidFill>
                  <a:srgbClr val="C00000"/>
                </a:solidFill>
              </a:rPr>
              <a:t>In general CMTF &lt; MTF is required for the resist to resolve the aerial image.</a:t>
            </a:r>
          </a:p>
          <a:p>
            <a:r>
              <a:rPr lang="en-US" dirty="0" smtClean="0">
                <a:solidFill>
                  <a:srgbClr val="0033CC"/>
                </a:solidFill>
              </a:rPr>
              <a:t>(e.g. if MTF=1, then any D</a:t>
            </a:r>
            <a:r>
              <a:rPr lang="en-US" baseline="-25000" dirty="0" smtClean="0">
                <a:solidFill>
                  <a:srgbClr val="0033CC"/>
                </a:solidFill>
              </a:rPr>
              <a:t>f</a:t>
            </a:r>
            <a:r>
              <a:rPr lang="en-US" dirty="0" smtClean="0">
                <a:solidFill>
                  <a:srgbClr val="0033CC"/>
                </a:solidFill>
              </a:rPr>
              <a:t>-D</a:t>
            </a:r>
            <a:r>
              <a:rPr lang="en-US" baseline="-25000" dirty="0" smtClean="0">
                <a:solidFill>
                  <a:srgbClr val="0033CC"/>
                </a:solidFill>
              </a:rPr>
              <a:t>0</a:t>
            </a:r>
            <a:r>
              <a:rPr lang="en-US" dirty="0" smtClean="0">
                <a:solidFill>
                  <a:srgbClr val="0033CC"/>
                </a:solidFill>
              </a:rPr>
              <a:t> is OK.)</a:t>
            </a:r>
          </a:p>
          <a:p>
            <a:r>
              <a:rPr lang="en-US" dirty="0" smtClean="0">
                <a:solidFill>
                  <a:srgbClr val="0033CC"/>
                </a:solidFill>
              </a:rPr>
              <a:t>(e.g. if CMTF=0, then any MTF is OK)</a:t>
            </a:r>
          </a:p>
        </p:txBody>
      </p:sp>
      <p:sp>
        <p:nvSpPr>
          <p:cNvPr id="44" name="Rectangle 43"/>
          <p:cNvSpPr/>
          <p:nvPr/>
        </p:nvSpPr>
        <p:spPr>
          <a:xfrm>
            <a:off x="152400" y="3335447"/>
            <a:ext cx="4343400" cy="3370153"/>
          </a:xfrm>
          <a:prstGeom prst="rect">
            <a:avLst/>
          </a:prstGeom>
        </p:spPr>
        <p:txBody>
          <a:bodyPr wrap="square">
            <a:spAutoFit/>
          </a:bodyPr>
          <a:lstStyle/>
          <a:p>
            <a:pPr marL="177800" indent="-177800">
              <a:spcAft>
                <a:spcPts val="400"/>
              </a:spcAft>
              <a:buFont typeface="Arial" pitchFamily="34" charset="0"/>
              <a:buChar char="•"/>
            </a:pPr>
            <a:r>
              <a:rPr lang="en-US" dirty="0" smtClean="0">
                <a:solidFill>
                  <a:srgbClr val="0033CC"/>
                </a:solidFill>
              </a:rPr>
              <a:t>The final resist profile is determined by the combination of MTF and CMTF.</a:t>
            </a:r>
          </a:p>
          <a:p>
            <a:pPr marL="177800" indent="-177800">
              <a:spcAft>
                <a:spcPts val="400"/>
              </a:spcAft>
              <a:buFont typeface="Arial" pitchFamily="34" charset="0"/>
              <a:buChar char="•"/>
            </a:pPr>
            <a:r>
              <a:rPr lang="en-US" dirty="0" smtClean="0">
                <a:solidFill>
                  <a:srgbClr val="0033CC"/>
                </a:solidFill>
              </a:rPr>
              <a:t>The profile also depends on exposure dose, resist tone (positive or negative), and resist absorption that results in lower exposure deeper in the resist.</a:t>
            </a:r>
          </a:p>
          <a:p>
            <a:pPr marL="177800" indent="-177800">
              <a:spcAft>
                <a:spcPts val="400"/>
              </a:spcAft>
              <a:buFont typeface="Arial" pitchFamily="34" charset="0"/>
              <a:buChar char="•"/>
            </a:pPr>
            <a:r>
              <a:rPr lang="en-US" dirty="0" smtClean="0">
                <a:solidFill>
                  <a:srgbClr val="0033CC"/>
                </a:solidFill>
              </a:rPr>
              <a:t>Another fact is that the upper part undergoes longer development time than lower part.</a:t>
            </a:r>
          </a:p>
          <a:p>
            <a:pPr marL="177800" indent="-177800">
              <a:spcAft>
                <a:spcPts val="400"/>
              </a:spcAft>
              <a:buFont typeface="Arial" pitchFamily="34" charset="0"/>
              <a:buChar char="•"/>
            </a:pPr>
            <a:r>
              <a:rPr lang="en-US" dirty="0" smtClean="0">
                <a:solidFill>
                  <a:srgbClr val="0033CC"/>
                </a:solidFill>
              </a:rPr>
              <a:t>Overall, the profile is difficult to predict – it is found out experimentally.</a:t>
            </a:r>
          </a:p>
        </p:txBody>
      </p:sp>
      <p:grpSp>
        <p:nvGrpSpPr>
          <p:cNvPr id="53" name="Group 52"/>
          <p:cNvGrpSpPr/>
          <p:nvPr/>
        </p:nvGrpSpPr>
        <p:grpSpPr>
          <a:xfrm>
            <a:off x="4571477" y="2133600"/>
            <a:ext cx="4572523" cy="4475988"/>
            <a:chOff x="4571477" y="2133600"/>
            <a:chExt cx="4572523" cy="4475988"/>
          </a:xfrm>
        </p:grpSpPr>
        <p:grpSp>
          <p:nvGrpSpPr>
            <p:cNvPr id="46" name="Group 45"/>
            <p:cNvGrpSpPr>
              <a:grpSpLocks noChangeAspect="1"/>
            </p:cNvGrpSpPr>
            <p:nvPr/>
          </p:nvGrpSpPr>
          <p:grpSpPr>
            <a:xfrm>
              <a:off x="4571477" y="2971800"/>
              <a:ext cx="2230136" cy="3637788"/>
              <a:chOff x="5104924" y="2819400"/>
              <a:chExt cx="2027396" cy="3307080"/>
            </a:xfrm>
          </p:grpSpPr>
          <p:grpSp>
            <p:nvGrpSpPr>
              <p:cNvPr id="29" name="Group 5"/>
              <p:cNvGrpSpPr>
                <a:grpSpLocks/>
              </p:cNvGrpSpPr>
              <p:nvPr/>
            </p:nvGrpSpPr>
            <p:grpSpPr bwMode="auto">
              <a:xfrm>
                <a:off x="5105400" y="2819400"/>
                <a:ext cx="2026920" cy="906780"/>
                <a:chOff x="192" y="1920"/>
                <a:chExt cx="1824" cy="816"/>
              </a:xfrm>
            </p:grpSpPr>
            <p:sp>
              <p:nvSpPr>
                <p:cNvPr id="30" name="AutoShape 6"/>
                <p:cNvSpPr>
                  <a:spLocks noChangeArrowheads="1"/>
                </p:cNvSpPr>
                <p:nvPr/>
              </p:nvSpPr>
              <p:spPr bwMode="auto">
                <a:xfrm>
                  <a:off x="192" y="1920"/>
                  <a:ext cx="720" cy="57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solidFill>
                    <a:schemeClr val="tx1"/>
                  </a:solidFill>
                  <a:miter lim="800000"/>
                  <a:headEnd/>
                  <a:tailEnd/>
                </a:ln>
                <a:effectLst/>
              </p:spPr>
              <p:txBody>
                <a:bodyPr wrap="none" anchor="ctr"/>
                <a:lstStyle/>
                <a:p>
                  <a:endParaRPr lang="en-US">
                    <a:solidFill>
                      <a:srgbClr val="0033CC"/>
                    </a:solidFill>
                  </a:endParaRPr>
                </a:p>
              </p:txBody>
            </p:sp>
            <p:sp>
              <p:nvSpPr>
                <p:cNvPr id="31" name="AutoShape 7"/>
                <p:cNvSpPr>
                  <a:spLocks noChangeArrowheads="1"/>
                </p:cNvSpPr>
                <p:nvPr/>
              </p:nvSpPr>
              <p:spPr bwMode="auto">
                <a:xfrm>
                  <a:off x="1200" y="1920"/>
                  <a:ext cx="672" cy="57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solidFill>
                    <a:schemeClr val="tx1"/>
                  </a:solidFill>
                  <a:miter lim="800000"/>
                  <a:headEnd/>
                  <a:tailEnd/>
                </a:ln>
                <a:effectLst/>
              </p:spPr>
              <p:txBody>
                <a:bodyPr wrap="none" anchor="ctr"/>
                <a:lstStyle/>
                <a:p>
                  <a:endParaRPr lang="en-US">
                    <a:solidFill>
                      <a:srgbClr val="0033CC"/>
                    </a:solidFill>
                  </a:endParaRPr>
                </a:p>
              </p:txBody>
            </p:sp>
            <p:sp>
              <p:nvSpPr>
                <p:cNvPr id="32" name="Rectangle 8"/>
                <p:cNvSpPr>
                  <a:spLocks noChangeArrowheads="1"/>
                </p:cNvSpPr>
                <p:nvPr/>
              </p:nvSpPr>
              <p:spPr bwMode="auto">
                <a:xfrm>
                  <a:off x="192" y="2496"/>
                  <a:ext cx="1824" cy="240"/>
                </a:xfrm>
                <a:prstGeom prst="rect">
                  <a:avLst/>
                </a:prstGeom>
                <a:solidFill>
                  <a:schemeClr val="folHlink"/>
                </a:solidFill>
                <a:ln w="12700">
                  <a:solidFill>
                    <a:schemeClr val="tx1"/>
                  </a:solidFill>
                  <a:miter lim="800000"/>
                  <a:headEnd/>
                  <a:tailEnd/>
                </a:ln>
                <a:effectLst/>
              </p:spPr>
              <p:txBody>
                <a:bodyPr wrap="none" anchor="ctr"/>
                <a:lstStyle/>
                <a:p>
                  <a:endParaRPr lang="en-US">
                    <a:solidFill>
                      <a:srgbClr val="0033CC"/>
                    </a:solidFill>
                  </a:endParaRPr>
                </a:p>
              </p:txBody>
            </p:sp>
          </p:grpSp>
          <p:grpSp>
            <p:nvGrpSpPr>
              <p:cNvPr id="33" name="Group 9"/>
              <p:cNvGrpSpPr>
                <a:grpSpLocks/>
              </p:cNvGrpSpPr>
              <p:nvPr/>
            </p:nvGrpSpPr>
            <p:grpSpPr bwMode="auto">
              <a:xfrm>
                <a:off x="5105400" y="4046220"/>
                <a:ext cx="2026920" cy="853440"/>
                <a:chOff x="192" y="2784"/>
                <a:chExt cx="1824" cy="768"/>
              </a:xfrm>
            </p:grpSpPr>
            <p:sp>
              <p:nvSpPr>
                <p:cNvPr id="34" name="Rectangle 10"/>
                <p:cNvSpPr>
                  <a:spLocks noChangeArrowheads="1"/>
                </p:cNvSpPr>
                <p:nvPr/>
              </p:nvSpPr>
              <p:spPr bwMode="auto">
                <a:xfrm>
                  <a:off x="288" y="2784"/>
                  <a:ext cx="624" cy="528"/>
                </a:xfrm>
                <a:prstGeom prst="rect">
                  <a:avLst/>
                </a:prstGeom>
                <a:solidFill>
                  <a:schemeClr val="accent1"/>
                </a:solidFill>
                <a:ln w="12700">
                  <a:solidFill>
                    <a:schemeClr val="tx1"/>
                  </a:solidFill>
                  <a:miter lim="800000"/>
                  <a:headEnd/>
                  <a:tailEnd/>
                </a:ln>
                <a:effectLst/>
              </p:spPr>
              <p:txBody>
                <a:bodyPr wrap="none" anchor="ctr"/>
                <a:lstStyle/>
                <a:p>
                  <a:endParaRPr lang="en-US">
                    <a:solidFill>
                      <a:srgbClr val="0033CC"/>
                    </a:solidFill>
                  </a:endParaRPr>
                </a:p>
              </p:txBody>
            </p:sp>
            <p:sp>
              <p:nvSpPr>
                <p:cNvPr id="35" name="Rectangle 11"/>
                <p:cNvSpPr>
                  <a:spLocks noChangeArrowheads="1"/>
                </p:cNvSpPr>
                <p:nvPr/>
              </p:nvSpPr>
              <p:spPr bwMode="auto">
                <a:xfrm>
                  <a:off x="1248" y="2784"/>
                  <a:ext cx="624" cy="528"/>
                </a:xfrm>
                <a:prstGeom prst="rect">
                  <a:avLst/>
                </a:prstGeom>
                <a:solidFill>
                  <a:schemeClr val="accent1"/>
                </a:solidFill>
                <a:ln w="12700">
                  <a:solidFill>
                    <a:schemeClr val="tx1"/>
                  </a:solidFill>
                  <a:miter lim="800000"/>
                  <a:headEnd/>
                  <a:tailEnd/>
                </a:ln>
                <a:effectLst/>
              </p:spPr>
              <p:txBody>
                <a:bodyPr wrap="none" anchor="ctr"/>
                <a:lstStyle/>
                <a:p>
                  <a:endParaRPr lang="en-US">
                    <a:solidFill>
                      <a:srgbClr val="0033CC"/>
                    </a:solidFill>
                  </a:endParaRPr>
                </a:p>
              </p:txBody>
            </p:sp>
            <p:sp>
              <p:nvSpPr>
                <p:cNvPr id="36" name="Rectangle 12"/>
                <p:cNvSpPr>
                  <a:spLocks noChangeArrowheads="1"/>
                </p:cNvSpPr>
                <p:nvPr/>
              </p:nvSpPr>
              <p:spPr bwMode="auto">
                <a:xfrm>
                  <a:off x="192" y="3312"/>
                  <a:ext cx="1824" cy="240"/>
                </a:xfrm>
                <a:prstGeom prst="rect">
                  <a:avLst/>
                </a:prstGeom>
                <a:solidFill>
                  <a:schemeClr val="folHlink"/>
                </a:solidFill>
                <a:ln w="12700">
                  <a:solidFill>
                    <a:schemeClr val="tx1"/>
                  </a:solidFill>
                  <a:miter lim="800000"/>
                  <a:headEnd/>
                  <a:tailEnd/>
                </a:ln>
                <a:effectLst/>
              </p:spPr>
              <p:txBody>
                <a:bodyPr wrap="none" anchor="ctr"/>
                <a:lstStyle/>
                <a:p>
                  <a:endParaRPr lang="en-US">
                    <a:solidFill>
                      <a:srgbClr val="0033CC"/>
                    </a:solidFill>
                  </a:endParaRPr>
                </a:p>
              </p:txBody>
            </p:sp>
          </p:grpSp>
          <p:grpSp>
            <p:nvGrpSpPr>
              <p:cNvPr id="37" name="Group 13"/>
              <p:cNvGrpSpPr>
                <a:grpSpLocks/>
              </p:cNvGrpSpPr>
              <p:nvPr/>
            </p:nvGrpSpPr>
            <p:grpSpPr bwMode="auto">
              <a:xfrm>
                <a:off x="5104924" y="5326380"/>
                <a:ext cx="2026920" cy="800100"/>
                <a:chOff x="171" y="3600"/>
                <a:chExt cx="1824" cy="720"/>
              </a:xfrm>
            </p:grpSpPr>
            <p:sp>
              <p:nvSpPr>
                <p:cNvPr id="38" name="AutoShape 14"/>
                <p:cNvSpPr>
                  <a:spLocks noChangeArrowheads="1"/>
                </p:cNvSpPr>
                <p:nvPr/>
              </p:nvSpPr>
              <p:spPr bwMode="auto">
                <a:xfrm flipV="1">
                  <a:off x="267" y="3600"/>
                  <a:ext cx="624" cy="52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solidFill>
                    <a:schemeClr val="tx1"/>
                  </a:solidFill>
                  <a:miter lim="800000"/>
                  <a:headEnd/>
                  <a:tailEnd/>
                </a:ln>
                <a:effectLst/>
              </p:spPr>
              <p:txBody>
                <a:bodyPr wrap="none" anchor="ctr"/>
                <a:lstStyle/>
                <a:p>
                  <a:endParaRPr lang="en-US">
                    <a:solidFill>
                      <a:srgbClr val="0033CC"/>
                    </a:solidFill>
                  </a:endParaRPr>
                </a:p>
              </p:txBody>
            </p:sp>
            <p:sp>
              <p:nvSpPr>
                <p:cNvPr id="39" name="AutoShape 15"/>
                <p:cNvSpPr>
                  <a:spLocks noChangeArrowheads="1"/>
                </p:cNvSpPr>
                <p:nvPr/>
              </p:nvSpPr>
              <p:spPr bwMode="auto">
                <a:xfrm flipV="1">
                  <a:off x="1131" y="3600"/>
                  <a:ext cx="624" cy="52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solidFill>
                    <a:schemeClr val="tx1"/>
                  </a:solidFill>
                  <a:miter lim="800000"/>
                  <a:headEnd/>
                  <a:tailEnd/>
                </a:ln>
                <a:effectLst/>
              </p:spPr>
              <p:txBody>
                <a:bodyPr wrap="none" anchor="ctr"/>
                <a:lstStyle/>
                <a:p>
                  <a:endParaRPr lang="en-US">
                    <a:solidFill>
                      <a:srgbClr val="0033CC"/>
                    </a:solidFill>
                  </a:endParaRPr>
                </a:p>
              </p:txBody>
            </p:sp>
            <p:sp>
              <p:nvSpPr>
                <p:cNvPr id="40" name="Rectangle 16"/>
                <p:cNvSpPr>
                  <a:spLocks noChangeArrowheads="1"/>
                </p:cNvSpPr>
                <p:nvPr/>
              </p:nvSpPr>
              <p:spPr bwMode="auto">
                <a:xfrm>
                  <a:off x="171" y="4080"/>
                  <a:ext cx="1824" cy="240"/>
                </a:xfrm>
                <a:prstGeom prst="rect">
                  <a:avLst/>
                </a:prstGeom>
                <a:solidFill>
                  <a:schemeClr val="folHlink"/>
                </a:solidFill>
                <a:ln w="12700">
                  <a:solidFill>
                    <a:schemeClr val="tx1"/>
                  </a:solidFill>
                  <a:miter lim="800000"/>
                  <a:headEnd/>
                  <a:tailEnd/>
                </a:ln>
                <a:effectLst/>
              </p:spPr>
              <p:txBody>
                <a:bodyPr wrap="none" anchor="ctr"/>
                <a:lstStyle/>
                <a:p>
                  <a:endParaRPr lang="en-US">
                    <a:solidFill>
                      <a:srgbClr val="0033CC"/>
                    </a:solidFill>
                  </a:endParaRPr>
                </a:p>
              </p:txBody>
            </p:sp>
          </p:grpSp>
        </p:grpSp>
        <p:sp>
          <p:nvSpPr>
            <p:cNvPr id="41" name="Text Box 17"/>
            <p:cNvSpPr txBox="1">
              <a:spLocks noChangeArrowheads="1"/>
            </p:cNvSpPr>
            <p:nvPr/>
          </p:nvSpPr>
          <p:spPr bwMode="auto">
            <a:xfrm>
              <a:off x="6858000" y="3352800"/>
              <a:ext cx="1752600" cy="584775"/>
            </a:xfrm>
            <a:prstGeom prst="rect">
              <a:avLst/>
            </a:prstGeom>
            <a:noFill/>
            <a:ln w="12700">
              <a:noFill/>
              <a:miter lim="800000"/>
              <a:headEnd/>
              <a:tailEnd/>
            </a:ln>
            <a:effectLst/>
          </p:spPr>
          <p:txBody>
            <a:bodyPr wrap="square">
              <a:spAutoFit/>
            </a:bodyPr>
            <a:lstStyle/>
            <a:p>
              <a:pPr>
                <a:spcBef>
                  <a:spcPct val="50000"/>
                </a:spcBef>
              </a:pPr>
              <a:r>
                <a:rPr lang="en-US" sz="1600" b="0" dirty="0">
                  <a:solidFill>
                    <a:srgbClr val="0033CC"/>
                  </a:solidFill>
                </a:rPr>
                <a:t>Dose : </a:t>
              </a:r>
              <a:r>
                <a:rPr lang="en-US" sz="1600" b="0" dirty="0" smtClean="0">
                  <a:solidFill>
                    <a:srgbClr val="0033CC"/>
                  </a:solidFill>
                </a:rPr>
                <a:t>high Development: low</a:t>
              </a:r>
              <a:endParaRPr lang="en-US" sz="1600" b="0" dirty="0">
                <a:solidFill>
                  <a:srgbClr val="0033CC"/>
                </a:solidFill>
              </a:endParaRPr>
            </a:p>
          </p:txBody>
        </p:sp>
        <p:sp>
          <p:nvSpPr>
            <p:cNvPr id="42" name="Text Box 18"/>
            <p:cNvSpPr txBox="1">
              <a:spLocks noChangeArrowheads="1"/>
            </p:cNvSpPr>
            <p:nvPr/>
          </p:nvSpPr>
          <p:spPr bwMode="auto">
            <a:xfrm>
              <a:off x="6858000" y="4572000"/>
              <a:ext cx="2286000" cy="584775"/>
            </a:xfrm>
            <a:prstGeom prst="rect">
              <a:avLst/>
            </a:prstGeom>
            <a:noFill/>
            <a:ln w="12700">
              <a:noFill/>
              <a:miter lim="800000"/>
              <a:headEnd/>
              <a:tailEnd/>
            </a:ln>
            <a:effectLst/>
          </p:spPr>
          <p:txBody>
            <a:bodyPr wrap="square">
              <a:spAutoFit/>
            </a:bodyPr>
            <a:lstStyle/>
            <a:p>
              <a:pPr>
                <a:spcBef>
                  <a:spcPct val="50000"/>
                </a:spcBef>
              </a:pPr>
              <a:r>
                <a:rPr lang="en-US" sz="1600" b="0" dirty="0">
                  <a:solidFill>
                    <a:srgbClr val="0033CC"/>
                  </a:solidFill>
                </a:rPr>
                <a:t>Dose : </a:t>
              </a:r>
              <a:r>
                <a:rPr lang="en-US" sz="1600" b="0" dirty="0" smtClean="0">
                  <a:solidFill>
                    <a:srgbClr val="0033CC"/>
                  </a:solidFill>
                </a:rPr>
                <a:t>medium Development: moderate</a:t>
              </a:r>
              <a:endParaRPr lang="en-US" sz="1600" b="0" dirty="0">
                <a:solidFill>
                  <a:srgbClr val="0033CC"/>
                </a:solidFill>
              </a:endParaRPr>
            </a:p>
          </p:txBody>
        </p:sp>
        <p:sp>
          <p:nvSpPr>
            <p:cNvPr id="43" name="Text Box 19"/>
            <p:cNvSpPr txBox="1">
              <a:spLocks noChangeArrowheads="1"/>
            </p:cNvSpPr>
            <p:nvPr/>
          </p:nvSpPr>
          <p:spPr bwMode="auto">
            <a:xfrm>
              <a:off x="6858000" y="5892225"/>
              <a:ext cx="1905000" cy="584775"/>
            </a:xfrm>
            <a:prstGeom prst="rect">
              <a:avLst/>
            </a:prstGeom>
            <a:noFill/>
            <a:ln w="12700">
              <a:noFill/>
              <a:miter lim="800000"/>
              <a:headEnd/>
              <a:tailEnd/>
            </a:ln>
            <a:effectLst/>
          </p:spPr>
          <p:txBody>
            <a:bodyPr wrap="square">
              <a:spAutoFit/>
            </a:bodyPr>
            <a:lstStyle/>
            <a:p>
              <a:pPr>
                <a:spcBef>
                  <a:spcPct val="50000"/>
                </a:spcBef>
              </a:pPr>
              <a:r>
                <a:rPr lang="en-US" sz="1600" b="0" dirty="0">
                  <a:solidFill>
                    <a:srgbClr val="0033CC"/>
                  </a:solidFill>
                </a:rPr>
                <a:t>Dose : </a:t>
              </a:r>
              <a:r>
                <a:rPr lang="en-US" sz="1600" b="0" dirty="0" smtClean="0">
                  <a:solidFill>
                    <a:srgbClr val="0033CC"/>
                  </a:solidFill>
                </a:rPr>
                <a:t>low Development: long</a:t>
              </a:r>
              <a:endParaRPr lang="en-US" sz="1600" b="0" dirty="0">
                <a:solidFill>
                  <a:srgbClr val="0033CC"/>
                </a:solidFill>
              </a:endParaRPr>
            </a:p>
          </p:txBody>
        </p:sp>
        <p:sp>
          <p:nvSpPr>
            <p:cNvPr id="47" name="TextBox 46"/>
            <p:cNvSpPr txBox="1"/>
            <p:nvPr/>
          </p:nvSpPr>
          <p:spPr>
            <a:xfrm>
              <a:off x="6858000" y="2971800"/>
              <a:ext cx="1462644" cy="369332"/>
            </a:xfrm>
            <a:prstGeom prst="rect">
              <a:avLst/>
            </a:prstGeom>
            <a:noFill/>
          </p:spPr>
          <p:txBody>
            <a:bodyPr wrap="none" rtlCol="0">
              <a:spAutoFit/>
            </a:bodyPr>
            <a:lstStyle/>
            <a:p>
              <a:r>
                <a:rPr lang="en-US" dirty="0" smtClean="0">
                  <a:solidFill>
                    <a:srgbClr val="C00000"/>
                  </a:solidFill>
                </a:rPr>
                <a:t>Positive resist</a:t>
              </a:r>
              <a:endParaRPr lang="en-US" dirty="0">
                <a:solidFill>
                  <a:srgbClr val="C00000"/>
                </a:solidFill>
              </a:endParaRPr>
            </a:p>
          </p:txBody>
        </p:sp>
        <p:sp>
          <p:nvSpPr>
            <p:cNvPr id="49" name="Rectangle 48"/>
            <p:cNvSpPr/>
            <p:nvPr/>
          </p:nvSpPr>
          <p:spPr>
            <a:xfrm>
              <a:off x="4572000" y="2743200"/>
              <a:ext cx="877824"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791200" y="2743200"/>
              <a:ext cx="8382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rot="5400000">
              <a:off x="5038344" y="3160776"/>
              <a:ext cx="731520" cy="2011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H="1">
              <a:off x="5477256" y="3172968"/>
              <a:ext cx="731520" cy="2011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5181600" y="2438400"/>
              <a:ext cx="6096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5409406" y="2437606"/>
              <a:ext cx="6096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5" name="Slide Number Placeholder 44"/>
          <p:cNvSpPr>
            <a:spLocks noGrp="1"/>
          </p:cNvSpPr>
          <p:nvPr>
            <p:ph type="sldNum" sz="quarter" idx="12"/>
          </p:nvPr>
        </p:nvSpPr>
        <p:spPr/>
        <p:txBody>
          <a:bodyPr/>
          <a:lstStyle/>
          <a:p>
            <a:fld id="{B6F15528-21DE-4FAA-801E-634DDDAF4B2B}" type="slidenum">
              <a:rPr lang="en-US" smtClean="0"/>
              <a:pPr/>
              <a:t>14</a:t>
            </a:fld>
            <a:endParaRPr lang="en-US"/>
          </a:p>
        </p:txBody>
      </p:sp>
      <p:sp>
        <p:nvSpPr>
          <p:cNvPr id="48" name="TextBox 47"/>
          <p:cNvSpPr txBox="1"/>
          <p:nvPr/>
        </p:nvSpPr>
        <p:spPr>
          <a:xfrm>
            <a:off x="4648200" y="990600"/>
            <a:ext cx="2529026" cy="646331"/>
          </a:xfrm>
          <a:prstGeom prst="rect">
            <a:avLst/>
          </a:prstGeom>
          <a:noFill/>
        </p:spPr>
        <p:txBody>
          <a:bodyPr wrap="none" rtlCol="0">
            <a:spAutoFit/>
          </a:bodyPr>
          <a:lstStyle/>
          <a:p>
            <a:r>
              <a:rPr lang="en-US" dirty="0" smtClean="0">
                <a:solidFill>
                  <a:srgbClr val="C00000"/>
                </a:solidFill>
              </a:rPr>
              <a:t>For MTF, </a:t>
            </a:r>
            <a:r>
              <a:rPr lang="en-US" i="1" dirty="0" smtClean="0">
                <a:solidFill>
                  <a:srgbClr val="C00000"/>
                </a:solidFill>
              </a:rPr>
              <a:t>higher</a:t>
            </a:r>
            <a:r>
              <a:rPr lang="en-US" dirty="0" smtClean="0">
                <a:solidFill>
                  <a:srgbClr val="C00000"/>
                </a:solidFill>
              </a:rPr>
              <a:t> is better</a:t>
            </a:r>
          </a:p>
          <a:p>
            <a:r>
              <a:rPr lang="en-US" dirty="0" smtClean="0">
                <a:solidFill>
                  <a:srgbClr val="C00000"/>
                </a:solidFill>
              </a:rPr>
              <a:t>For CMTF, </a:t>
            </a:r>
            <a:r>
              <a:rPr lang="en-US" i="1" dirty="0" smtClean="0">
                <a:solidFill>
                  <a:srgbClr val="C00000"/>
                </a:solidFill>
              </a:rPr>
              <a:t>lower</a:t>
            </a:r>
            <a:r>
              <a:rPr lang="en-US" dirty="0" smtClean="0">
                <a:solidFill>
                  <a:srgbClr val="C00000"/>
                </a:solidFill>
              </a:rPr>
              <a:t> is better</a:t>
            </a:r>
            <a:endParaRPr lang="en-US" dirty="0">
              <a:solidFill>
                <a:srgbClr val="C00000"/>
              </a:solidFill>
            </a:endParaRPr>
          </a:p>
        </p:txBody>
      </p:sp>
      <p:sp>
        <p:nvSpPr>
          <p:cNvPr id="51" name="Freeform 50"/>
          <p:cNvSpPr/>
          <p:nvPr/>
        </p:nvSpPr>
        <p:spPr>
          <a:xfrm>
            <a:off x="0" y="2565779"/>
            <a:ext cx="9130352" cy="614149"/>
          </a:xfrm>
          <a:custGeom>
            <a:avLst/>
            <a:gdLst>
              <a:gd name="connsiteX0" fmla="*/ 0 w 9130352"/>
              <a:gd name="connsiteY0" fmla="*/ 614149 h 614149"/>
              <a:gd name="connsiteX1" fmla="*/ 4203510 w 9130352"/>
              <a:gd name="connsiteY1" fmla="*/ 614149 h 614149"/>
              <a:gd name="connsiteX2" fmla="*/ 4203510 w 9130352"/>
              <a:gd name="connsiteY2" fmla="*/ 0 h 614149"/>
              <a:gd name="connsiteX3" fmla="*/ 9130352 w 9130352"/>
              <a:gd name="connsiteY3" fmla="*/ 0 h 614149"/>
              <a:gd name="connsiteX4" fmla="*/ 9130352 w 9130352"/>
              <a:gd name="connsiteY4" fmla="*/ 0 h 614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352" h="614149">
                <a:moveTo>
                  <a:pt x="0" y="614149"/>
                </a:moveTo>
                <a:lnTo>
                  <a:pt x="4203510" y="614149"/>
                </a:lnTo>
                <a:lnTo>
                  <a:pt x="4203510" y="0"/>
                </a:lnTo>
                <a:lnTo>
                  <a:pt x="9130352" y="0"/>
                </a:lnTo>
                <a:lnTo>
                  <a:pt x="9130352" y="0"/>
                </a:lnTo>
              </a:path>
            </a:pathLst>
          </a:custGeom>
          <a:ln w="127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0"/>
            <a:ext cx="4295471" cy="523220"/>
          </a:xfrm>
          <a:prstGeom prst="rect">
            <a:avLst/>
          </a:prstGeom>
          <a:noFill/>
        </p:spPr>
        <p:txBody>
          <a:bodyPr wrap="none" rtlCol="0">
            <a:spAutoFit/>
          </a:bodyPr>
          <a:lstStyle/>
          <a:p>
            <a:r>
              <a:rPr lang="en-US" sz="2800" dirty="0" smtClean="0">
                <a:solidFill>
                  <a:srgbClr val="0033CC"/>
                </a:solidFill>
              </a:rPr>
              <a:t>Gray-scale photolithography</a:t>
            </a:r>
            <a:endParaRPr lang="en-US" sz="2800" dirty="0">
              <a:solidFill>
                <a:srgbClr val="0033CC"/>
              </a:solidFill>
            </a:endParaRPr>
          </a:p>
        </p:txBody>
      </p:sp>
      <p:sp>
        <p:nvSpPr>
          <p:cNvPr id="3" name="Rectangle 2"/>
          <p:cNvSpPr/>
          <p:nvPr/>
        </p:nvSpPr>
        <p:spPr>
          <a:xfrm>
            <a:off x="0" y="609600"/>
            <a:ext cx="9144000" cy="1277273"/>
          </a:xfrm>
          <a:prstGeom prst="rect">
            <a:avLst/>
          </a:prstGeom>
        </p:spPr>
        <p:txBody>
          <a:bodyPr wrap="square">
            <a:spAutoFit/>
          </a:bodyPr>
          <a:lstStyle/>
          <a:p>
            <a:pPr>
              <a:spcAft>
                <a:spcPts val="600"/>
              </a:spcAft>
            </a:pPr>
            <a:r>
              <a:rPr lang="en-US" dirty="0" smtClean="0">
                <a:solidFill>
                  <a:srgbClr val="0033CC"/>
                </a:solidFill>
              </a:rPr>
              <a:t>Conventional photolithography cannot produce arbitrary 3D structures with varying thicknesses.</a:t>
            </a:r>
          </a:p>
          <a:p>
            <a:pPr>
              <a:spcAft>
                <a:spcPts val="600"/>
              </a:spcAft>
            </a:pPr>
            <a:r>
              <a:rPr lang="en-US" dirty="0" smtClean="0">
                <a:solidFill>
                  <a:srgbClr val="0033CC"/>
                </a:solidFill>
              </a:rPr>
              <a:t>3D structures are useful for micro-optics: lens arrays, integrated optics, micro-</a:t>
            </a:r>
            <a:r>
              <a:rPr lang="en-US" dirty="0" err="1" smtClean="0">
                <a:solidFill>
                  <a:srgbClr val="0033CC"/>
                </a:solidFill>
              </a:rPr>
              <a:t>opto</a:t>
            </a:r>
            <a:r>
              <a:rPr lang="en-US" dirty="0" smtClean="0">
                <a:solidFill>
                  <a:srgbClr val="0033CC"/>
                </a:solidFill>
              </a:rPr>
              <a:t>-electromechanical systems on a chip (MOEMS), grayscale diffractive elements, beam shaping, and wave-front analysis.</a:t>
            </a: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0658" name="Picture 2"/>
          <p:cNvPicPr>
            <a:picLocks noChangeAspect="1" noChangeArrowheads="1"/>
          </p:cNvPicPr>
          <p:nvPr/>
        </p:nvPicPr>
        <p:blipFill>
          <a:blip r:embed="rId2" cstate="print"/>
          <a:srcRect/>
          <a:stretch>
            <a:fillRect/>
          </a:stretch>
        </p:blipFill>
        <p:spPr bwMode="auto">
          <a:xfrm>
            <a:off x="838200" y="1981200"/>
            <a:ext cx="2825698" cy="170954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4572000" y="1828800"/>
            <a:ext cx="2607732" cy="1447799"/>
          </a:xfrm>
          <a:prstGeom prst="rect">
            <a:avLst/>
          </a:prstGeom>
          <a:noFill/>
          <a:ln w="9525">
            <a:noFill/>
            <a:miter lim="800000"/>
            <a:headEnd/>
            <a:tailEnd/>
          </a:ln>
        </p:spPr>
      </p:pic>
      <p:sp>
        <p:nvSpPr>
          <p:cNvPr id="8" name="TextBox 7"/>
          <p:cNvSpPr txBox="1"/>
          <p:nvPr/>
        </p:nvSpPr>
        <p:spPr>
          <a:xfrm>
            <a:off x="4495800" y="1524000"/>
            <a:ext cx="1710789" cy="369332"/>
          </a:xfrm>
          <a:prstGeom prst="rect">
            <a:avLst/>
          </a:prstGeom>
          <a:noFill/>
        </p:spPr>
        <p:txBody>
          <a:bodyPr wrap="none" rtlCol="0">
            <a:spAutoFit/>
          </a:bodyPr>
          <a:lstStyle/>
          <a:p>
            <a:r>
              <a:rPr lang="en-US" dirty="0" smtClean="0">
                <a:solidFill>
                  <a:srgbClr val="C00000"/>
                </a:solidFill>
              </a:rPr>
              <a:t>Micro-lens array</a:t>
            </a:r>
            <a:endParaRPr lang="en-US" dirty="0">
              <a:solidFill>
                <a:srgbClr val="C00000"/>
              </a:solidFill>
            </a:endParaRPr>
          </a:p>
        </p:txBody>
      </p:sp>
      <p:sp>
        <p:nvSpPr>
          <p:cNvPr id="9" name="Rectangle 8"/>
          <p:cNvSpPr/>
          <p:nvPr/>
        </p:nvSpPr>
        <p:spPr>
          <a:xfrm>
            <a:off x="228600" y="4495800"/>
            <a:ext cx="4114800" cy="646331"/>
          </a:xfrm>
          <a:prstGeom prst="rect">
            <a:avLst/>
          </a:prstGeom>
        </p:spPr>
        <p:txBody>
          <a:bodyPr wrap="square">
            <a:spAutoFit/>
          </a:bodyPr>
          <a:lstStyle/>
          <a:p>
            <a:pPr>
              <a:spcAft>
                <a:spcPts val="600"/>
              </a:spcAft>
            </a:pPr>
            <a:r>
              <a:rPr lang="en-US" dirty="0" smtClean="0">
                <a:solidFill>
                  <a:srgbClr val="C00000"/>
                </a:solidFill>
              </a:rPr>
              <a:t>3D lithography needs 3D photomask </a:t>
            </a:r>
            <a:r>
              <a:rPr lang="en-US" dirty="0" smtClean="0">
                <a:solidFill>
                  <a:srgbClr val="0033CC"/>
                </a:solidFill>
              </a:rPr>
              <a:t>(i.e. Cr thickness varies across the mask).</a:t>
            </a:r>
          </a:p>
        </p:txBody>
      </p:sp>
      <p:sp>
        <p:nvSpPr>
          <p:cNvPr id="10" name="Rectangle 9"/>
          <p:cNvSpPr/>
          <p:nvPr/>
        </p:nvSpPr>
        <p:spPr>
          <a:xfrm>
            <a:off x="990600" y="5486400"/>
            <a:ext cx="3733800" cy="1200329"/>
          </a:xfrm>
          <a:prstGeom prst="rect">
            <a:avLst/>
          </a:prstGeom>
        </p:spPr>
        <p:txBody>
          <a:bodyPr wrap="square">
            <a:spAutoFit/>
          </a:bodyPr>
          <a:lstStyle/>
          <a:p>
            <a:r>
              <a:rPr lang="en-US" dirty="0" smtClean="0">
                <a:solidFill>
                  <a:srgbClr val="7030A0"/>
                </a:solidFill>
              </a:rPr>
              <a:t>This process will produce a 3D (though not real 3D) mask if the substrate in the graph is replaced by Cr deposited on quartz.</a:t>
            </a:r>
            <a:endParaRPr lang="en-US" dirty="0">
              <a:solidFill>
                <a:srgbClr val="7030A0"/>
              </a:solidFill>
            </a:endParaRPr>
          </a:p>
        </p:txBody>
      </p:sp>
      <p:pic>
        <p:nvPicPr>
          <p:cNvPr id="11" name="Picture 3"/>
          <p:cNvPicPr>
            <a:picLocks noChangeAspect="1" noChangeArrowheads="1"/>
          </p:cNvPicPr>
          <p:nvPr/>
        </p:nvPicPr>
        <p:blipFill>
          <a:blip r:embed="rId4" cstate="print"/>
          <a:srcRect/>
          <a:stretch>
            <a:fillRect/>
          </a:stretch>
        </p:blipFill>
        <p:spPr bwMode="auto">
          <a:xfrm>
            <a:off x="4551942" y="3505200"/>
            <a:ext cx="4008972" cy="32004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fld id="{B6F15528-21DE-4FAA-801E-634DDDAF4B2B}" type="slidenum">
              <a:rPr lang="en-US" smtClean="0"/>
              <a:pPr/>
              <a:t>15</a:t>
            </a:fld>
            <a:endParaRPr lang="en-US"/>
          </a:p>
        </p:txBody>
      </p:sp>
      <p:sp>
        <p:nvSpPr>
          <p:cNvPr id="13" name="Freeform 12"/>
          <p:cNvSpPr/>
          <p:nvPr/>
        </p:nvSpPr>
        <p:spPr>
          <a:xfrm>
            <a:off x="0" y="3424451"/>
            <a:ext cx="9130352" cy="614149"/>
          </a:xfrm>
          <a:custGeom>
            <a:avLst/>
            <a:gdLst>
              <a:gd name="connsiteX0" fmla="*/ 0 w 9130352"/>
              <a:gd name="connsiteY0" fmla="*/ 614149 h 614149"/>
              <a:gd name="connsiteX1" fmla="*/ 4203510 w 9130352"/>
              <a:gd name="connsiteY1" fmla="*/ 614149 h 614149"/>
              <a:gd name="connsiteX2" fmla="*/ 4203510 w 9130352"/>
              <a:gd name="connsiteY2" fmla="*/ 0 h 614149"/>
              <a:gd name="connsiteX3" fmla="*/ 9130352 w 9130352"/>
              <a:gd name="connsiteY3" fmla="*/ 0 h 614149"/>
              <a:gd name="connsiteX4" fmla="*/ 9130352 w 9130352"/>
              <a:gd name="connsiteY4" fmla="*/ 0 h 614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352" h="614149">
                <a:moveTo>
                  <a:pt x="0" y="614149"/>
                </a:moveTo>
                <a:lnTo>
                  <a:pt x="4203510" y="614149"/>
                </a:lnTo>
                <a:lnTo>
                  <a:pt x="4203510" y="0"/>
                </a:lnTo>
                <a:lnTo>
                  <a:pt x="9130352" y="0"/>
                </a:lnTo>
                <a:lnTo>
                  <a:pt x="9130352" y="0"/>
                </a:lnTo>
              </a:path>
            </a:pathLst>
          </a:custGeom>
          <a:ln w="127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6089"/>
            <a:ext cx="4343400" cy="523220"/>
          </a:xfrm>
          <a:prstGeom prst="rect">
            <a:avLst/>
          </a:prstGeom>
        </p:spPr>
        <p:txBody>
          <a:bodyPr wrap="square">
            <a:spAutoFit/>
          </a:bodyPr>
          <a:lstStyle/>
          <a:p>
            <a:pPr algn="ctr"/>
            <a:r>
              <a:rPr lang="en-US" sz="2800" dirty="0" smtClean="0">
                <a:solidFill>
                  <a:srgbClr val="0033CC"/>
                </a:solidFill>
              </a:rPr>
              <a:t>Micro-lens array fabrication</a:t>
            </a:r>
            <a:endParaRPr lang="en-US" sz="2800" dirty="0">
              <a:solidFill>
                <a:srgbClr val="0033CC"/>
              </a:solidFill>
            </a:endParaRPr>
          </a:p>
        </p:txBody>
      </p:sp>
      <p:pic>
        <p:nvPicPr>
          <p:cNvPr id="49154" name="Picture 2"/>
          <p:cNvPicPr>
            <a:picLocks noChangeAspect="1" noChangeArrowheads="1"/>
          </p:cNvPicPr>
          <p:nvPr/>
        </p:nvPicPr>
        <p:blipFill>
          <a:blip r:embed="rId2" cstate="print"/>
          <a:srcRect/>
          <a:stretch>
            <a:fillRect/>
          </a:stretch>
        </p:blipFill>
        <p:spPr bwMode="auto">
          <a:xfrm>
            <a:off x="609600" y="1419097"/>
            <a:ext cx="8077200" cy="4981703"/>
          </a:xfrm>
          <a:prstGeom prst="rect">
            <a:avLst/>
          </a:prstGeom>
          <a:noFill/>
          <a:ln w="9525">
            <a:noFill/>
            <a:miter lim="800000"/>
            <a:headEnd/>
            <a:tailEnd/>
          </a:ln>
        </p:spPr>
      </p:pic>
      <p:cxnSp>
        <p:nvCxnSpPr>
          <p:cNvPr id="5" name="Straight Connector 4"/>
          <p:cNvCxnSpPr/>
          <p:nvPr/>
        </p:nvCxnSpPr>
        <p:spPr>
          <a:xfrm flipV="1">
            <a:off x="0" y="569489"/>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057400" y="725269"/>
            <a:ext cx="5486400" cy="646331"/>
          </a:xfrm>
          <a:prstGeom prst="rect">
            <a:avLst/>
          </a:prstGeom>
          <a:noFill/>
        </p:spPr>
        <p:txBody>
          <a:bodyPr wrap="square" rtlCol="0">
            <a:spAutoFit/>
          </a:bodyPr>
          <a:lstStyle/>
          <a:p>
            <a:r>
              <a:rPr lang="en-US" dirty="0" smtClean="0">
                <a:solidFill>
                  <a:srgbClr val="C00000"/>
                </a:solidFill>
              </a:rPr>
              <a:t>Here </a:t>
            </a:r>
            <a:r>
              <a:rPr lang="en-US" i="1" dirty="0" smtClean="0">
                <a:solidFill>
                  <a:srgbClr val="C00000"/>
                </a:solidFill>
              </a:rPr>
              <a:t>regular</a:t>
            </a:r>
            <a:r>
              <a:rPr lang="en-US" dirty="0" smtClean="0">
                <a:solidFill>
                  <a:srgbClr val="C00000"/>
                </a:solidFill>
              </a:rPr>
              <a:t> (black and white) photolithography is used, followed by thermal re-flow of photoresist.</a:t>
            </a:r>
            <a:endParaRPr lang="en-US" dirty="0">
              <a:solidFill>
                <a:srgbClr val="C0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85800"/>
            <a:ext cx="4876800" cy="2687915"/>
          </a:xfrm>
          <a:prstGeom prst="rect">
            <a:avLst/>
          </a:prstGeom>
        </p:spPr>
        <p:txBody>
          <a:bodyPr wrap="square">
            <a:spAutoFit/>
          </a:bodyPr>
          <a:lstStyle/>
          <a:p>
            <a:pPr marL="177800" indent="-177800">
              <a:spcAft>
                <a:spcPts val="400"/>
              </a:spcAft>
              <a:buFont typeface="Arial" pitchFamily="34" charset="0"/>
              <a:buChar char="•"/>
            </a:pPr>
            <a:r>
              <a:rPr lang="en-US" dirty="0" smtClean="0">
                <a:solidFill>
                  <a:srgbClr val="0033CC"/>
                </a:solidFill>
              </a:rPr>
              <a:t>Standard photolithographic processing, but </a:t>
            </a:r>
            <a:r>
              <a:rPr lang="en-US" dirty="0" smtClean="0">
                <a:solidFill>
                  <a:srgbClr val="C00000"/>
                </a:solidFill>
              </a:rPr>
              <a:t>grayscale mask </a:t>
            </a:r>
            <a:r>
              <a:rPr lang="en-US" dirty="0" smtClean="0">
                <a:solidFill>
                  <a:srgbClr val="0033CC"/>
                </a:solidFill>
              </a:rPr>
              <a:t>is required.</a:t>
            </a:r>
          </a:p>
          <a:p>
            <a:pPr marL="177800" indent="-177800">
              <a:spcAft>
                <a:spcPts val="400"/>
              </a:spcAft>
              <a:buFont typeface="Arial" pitchFamily="34" charset="0"/>
              <a:buChar char="•"/>
            </a:pPr>
            <a:r>
              <a:rPr lang="en-US" dirty="0" smtClean="0">
                <a:solidFill>
                  <a:srgbClr val="0033CC"/>
                </a:solidFill>
              </a:rPr>
              <a:t>Accurate 3-D shaping of the upper surface of the photoresist (with very tight process control).</a:t>
            </a:r>
          </a:p>
          <a:p>
            <a:pPr marL="177800" indent="-177800">
              <a:spcAft>
                <a:spcPts val="400"/>
              </a:spcAft>
              <a:buFont typeface="Arial" pitchFamily="34" charset="0"/>
              <a:buChar char="•"/>
            </a:pPr>
            <a:r>
              <a:rPr lang="en-US" dirty="0" smtClean="0">
                <a:solidFill>
                  <a:srgbClr val="0033CC"/>
                </a:solidFill>
              </a:rPr>
              <a:t>Resist thickness &lt; 20μm (typically), but topography transferred into substrate can be enhanced by manipulation of RIE parameters (depends on whether resist etching rate is faster or slower than the substrate).</a:t>
            </a:r>
            <a:endParaRPr lang="en-US" dirty="0">
              <a:solidFill>
                <a:srgbClr val="0033CC"/>
              </a:solidFill>
            </a:endParaRPr>
          </a:p>
        </p:txBody>
      </p:sp>
      <p:grpSp>
        <p:nvGrpSpPr>
          <p:cNvPr id="9" name="Group 8"/>
          <p:cNvGrpSpPr>
            <a:grpSpLocks noChangeAspect="1"/>
          </p:cNvGrpSpPr>
          <p:nvPr/>
        </p:nvGrpSpPr>
        <p:grpSpPr>
          <a:xfrm>
            <a:off x="4976878" y="618934"/>
            <a:ext cx="3862322" cy="3099627"/>
            <a:chOff x="-34442" y="2735817"/>
            <a:chExt cx="4827900" cy="3874533"/>
          </a:xfrm>
        </p:grpSpPr>
        <p:sp>
          <p:nvSpPr>
            <p:cNvPr id="3" name="Rectangle 2"/>
            <p:cNvSpPr/>
            <p:nvPr/>
          </p:nvSpPr>
          <p:spPr>
            <a:xfrm>
              <a:off x="381002" y="2735817"/>
              <a:ext cx="4221957" cy="461665"/>
            </a:xfrm>
            <a:prstGeom prst="rect">
              <a:avLst/>
            </a:prstGeom>
          </p:spPr>
          <p:txBody>
            <a:bodyPr wrap="square">
              <a:spAutoFit/>
            </a:bodyPr>
            <a:lstStyle/>
            <a:p>
              <a:r>
                <a:rPr lang="en-US" dirty="0" smtClean="0">
                  <a:solidFill>
                    <a:srgbClr val="C00000"/>
                  </a:solidFill>
                </a:rPr>
                <a:t>Clearance depth of positive resist</a:t>
              </a:r>
              <a:endParaRPr lang="en-US" dirty="0">
                <a:solidFill>
                  <a:srgbClr val="C00000"/>
                </a:solidFill>
              </a:endParaRPr>
            </a:p>
          </p:txBody>
        </p:sp>
        <p:sp>
          <p:nvSpPr>
            <p:cNvPr id="4" name="Rectangle 3"/>
            <p:cNvSpPr/>
            <p:nvPr/>
          </p:nvSpPr>
          <p:spPr>
            <a:xfrm rot="16200000">
              <a:off x="-1373551" y="4634759"/>
              <a:ext cx="3178355" cy="500137"/>
            </a:xfrm>
            <a:prstGeom prst="rect">
              <a:avLst/>
            </a:prstGeom>
          </p:spPr>
          <p:txBody>
            <a:bodyPr wrap="none">
              <a:spAutoFit/>
            </a:bodyPr>
            <a:lstStyle/>
            <a:p>
              <a:r>
                <a:rPr lang="en-US" sz="2000" dirty="0" smtClean="0">
                  <a:solidFill>
                    <a:srgbClr val="0033CC"/>
                  </a:solidFill>
                </a:rPr>
                <a:t>Clearance depth in </a:t>
              </a:r>
              <a:r>
                <a:rPr lang="el-GR" sz="2000" dirty="0" smtClean="0">
                  <a:solidFill>
                    <a:srgbClr val="0033CC"/>
                  </a:solidFill>
                </a:rPr>
                <a:t>μ</a:t>
              </a:r>
              <a:r>
                <a:rPr lang="en-US" sz="2000" dirty="0" smtClean="0">
                  <a:solidFill>
                    <a:srgbClr val="0033CC"/>
                  </a:solidFill>
                </a:rPr>
                <a:t>m</a:t>
              </a:r>
              <a:endParaRPr lang="en-US" sz="2000" dirty="0">
                <a:solidFill>
                  <a:srgbClr val="0033CC"/>
                </a:solidFill>
              </a:endParaRPr>
            </a:p>
          </p:txBody>
        </p:sp>
        <p:pic>
          <p:nvPicPr>
            <p:cNvPr id="50178" name="Picture 2"/>
            <p:cNvPicPr>
              <a:picLocks noChangeAspect="1" noChangeArrowheads="1"/>
            </p:cNvPicPr>
            <p:nvPr/>
          </p:nvPicPr>
          <p:blipFill>
            <a:blip r:embed="rId2" cstate="print"/>
            <a:srcRect/>
            <a:stretch>
              <a:fillRect/>
            </a:stretch>
          </p:blipFill>
          <p:spPr bwMode="auto">
            <a:xfrm>
              <a:off x="457200" y="3105149"/>
              <a:ext cx="4336258" cy="3505201"/>
            </a:xfrm>
            <a:prstGeom prst="rect">
              <a:avLst/>
            </a:prstGeom>
            <a:noFill/>
            <a:ln w="9525">
              <a:noFill/>
              <a:miter lim="800000"/>
              <a:headEnd/>
              <a:tailEnd/>
            </a:ln>
          </p:spPr>
        </p:pic>
      </p:gr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146853" y="76200"/>
            <a:ext cx="7158947" cy="523220"/>
          </a:xfrm>
          <a:prstGeom prst="rect">
            <a:avLst/>
          </a:prstGeom>
          <a:noFill/>
        </p:spPr>
        <p:txBody>
          <a:bodyPr wrap="none" rtlCol="0">
            <a:spAutoFit/>
          </a:bodyPr>
          <a:lstStyle/>
          <a:p>
            <a:r>
              <a:rPr lang="en-US" sz="2800" dirty="0" smtClean="0">
                <a:solidFill>
                  <a:srgbClr val="0033CC"/>
                </a:solidFill>
              </a:rPr>
              <a:t>Gray scale lithography with positive photoresist </a:t>
            </a:r>
          </a:p>
        </p:txBody>
      </p:sp>
      <p:pic>
        <p:nvPicPr>
          <p:cNvPr id="8" name="Picture 2"/>
          <p:cNvPicPr>
            <a:picLocks noChangeAspect="1" noChangeArrowheads="1"/>
          </p:cNvPicPr>
          <p:nvPr/>
        </p:nvPicPr>
        <p:blipFill>
          <a:blip r:embed="rId3" cstate="print"/>
          <a:srcRect/>
          <a:stretch>
            <a:fillRect/>
          </a:stretch>
        </p:blipFill>
        <p:spPr bwMode="auto">
          <a:xfrm>
            <a:off x="1219200" y="3747889"/>
            <a:ext cx="7010400" cy="3033911"/>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1" y="265093"/>
            <a:ext cx="2743199" cy="954107"/>
          </a:xfrm>
          <a:prstGeom prst="rect">
            <a:avLst/>
          </a:prstGeom>
        </p:spPr>
        <p:txBody>
          <a:bodyPr wrap="square">
            <a:spAutoFit/>
          </a:bodyPr>
          <a:lstStyle/>
          <a:p>
            <a:pPr algn="ctr"/>
            <a:r>
              <a:rPr lang="en-US" sz="2800" dirty="0" smtClean="0">
                <a:solidFill>
                  <a:srgbClr val="0033CC"/>
                </a:solidFill>
              </a:rPr>
              <a:t>Clearance depth: theory</a:t>
            </a:r>
            <a:endParaRPr lang="en-US" sz="2800" dirty="0">
              <a:solidFill>
                <a:srgbClr val="0033CC"/>
              </a:solidFill>
            </a:endParaRPr>
          </a:p>
        </p:txBody>
      </p:sp>
      <p:pic>
        <p:nvPicPr>
          <p:cNvPr id="51202" name="Picture 2"/>
          <p:cNvPicPr>
            <a:picLocks noChangeAspect="1" noChangeArrowheads="1"/>
          </p:cNvPicPr>
          <p:nvPr/>
        </p:nvPicPr>
        <p:blipFill>
          <a:blip r:embed="rId2" cstate="print"/>
          <a:srcRect/>
          <a:stretch>
            <a:fillRect/>
          </a:stretch>
        </p:blipFill>
        <p:spPr bwMode="auto">
          <a:xfrm>
            <a:off x="3216520" y="55789"/>
            <a:ext cx="5775080" cy="3830411"/>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3352800" y="3962400"/>
            <a:ext cx="5513039" cy="2895600"/>
          </a:xfrm>
          <a:prstGeom prst="rect">
            <a:avLst/>
          </a:prstGeom>
          <a:noFill/>
          <a:ln w="9525">
            <a:noFill/>
            <a:miter lim="800000"/>
            <a:headEnd/>
            <a:tailEnd/>
          </a:ln>
        </p:spPr>
      </p:pic>
      <p:sp>
        <p:nvSpPr>
          <p:cNvPr id="5" name="Rectangle 4"/>
          <p:cNvSpPr/>
          <p:nvPr/>
        </p:nvSpPr>
        <p:spPr>
          <a:xfrm>
            <a:off x="457200" y="5257800"/>
            <a:ext cx="2667000" cy="1477328"/>
          </a:xfrm>
          <a:prstGeom prst="rect">
            <a:avLst/>
          </a:prstGeom>
        </p:spPr>
        <p:txBody>
          <a:bodyPr wrap="square">
            <a:spAutoFit/>
          </a:bodyPr>
          <a:lstStyle/>
          <a:p>
            <a:r>
              <a:rPr lang="en-US" dirty="0" smtClean="0">
                <a:solidFill>
                  <a:srgbClr val="0033CC"/>
                </a:solidFill>
              </a:rPr>
              <a:t>By varying the incident dose, E, as a function of position on the wafer, one can clear to different depths.</a:t>
            </a:r>
            <a:endParaRPr lang="en-US" dirty="0">
              <a:solidFill>
                <a:srgbClr val="0033CC"/>
              </a:solidFill>
            </a:endParaRPr>
          </a:p>
        </p:txBody>
      </p:sp>
      <p:cxnSp>
        <p:nvCxnSpPr>
          <p:cNvPr id="6" name="Straight Connector 5"/>
          <p:cNvCxnSpPr/>
          <p:nvPr/>
        </p:nvCxnSpPr>
        <p:spPr>
          <a:xfrm>
            <a:off x="0" y="1219200"/>
            <a:ext cx="32004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152400" y="1905000"/>
            <a:ext cx="3048000" cy="1831271"/>
          </a:xfrm>
          <a:prstGeom prst="rect">
            <a:avLst/>
          </a:prstGeom>
          <a:noFill/>
        </p:spPr>
        <p:txBody>
          <a:bodyPr wrap="square" rtlCol="0">
            <a:spAutoFit/>
          </a:bodyPr>
          <a:lstStyle/>
          <a:p>
            <a:r>
              <a:rPr lang="en-US" dirty="0" smtClean="0">
                <a:solidFill>
                  <a:srgbClr val="0033CC"/>
                </a:solidFill>
              </a:rPr>
              <a:t>Light intensity I(x)=I</a:t>
            </a:r>
            <a:r>
              <a:rPr lang="en-US" baseline="-25000" dirty="0" smtClean="0">
                <a:solidFill>
                  <a:srgbClr val="0033CC"/>
                </a:solidFill>
              </a:rPr>
              <a:t>0</a:t>
            </a:r>
            <a:r>
              <a:rPr lang="en-US" dirty="0" smtClean="0">
                <a:solidFill>
                  <a:srgbClr val="0033CC"/>
                </a:solidFill>
              </a:rPr>
              <a:t>exp(-</a:t>
            </a:r>
            <a:r>
              <a:rPr lang="en-US" dirty="0" smtClean="0">
                <a:solidFill>
                  <a:srgbClr val="0033CC"/>
                </a:solidFill>
                <a:sym typeface="Symbol"/>
              </a:rPr>
              <a:t>x</a:t>
            </a:r>
            <a:r>
              <a:rPr lang="en-US" dirty="0" smtClean="0">
                <a:solidFill>
                  <a:srgbClr val="0033CC"/>
                </a:solidFill>
              </a:rPr>
              <a:t>), </a:t>
            </a:r>
            <a:r>
              <a:rPr lang="en-US" dirty="0" smtClean="0">
                <a:solidFill>
                  <a:srgbClr val="0033CC"/>
                </a:solidFill>
                <a:sym typeface="Symbol"/>
              </a:rPr>
              <a:t> is absorption coefficient.</a:t>
            </a:r>
          </a:p>
          <a:p>
            <a:pPr>
              <a:spcAft>
                <a:spcPts val="600"/>
              </a:spcAft>
            </a:pPr>
            <a:r>
              <a:rPr lang="en-US" dirty="0" smtClean="0">
                <a:solidFill>
                  <a:srgbClr val="0033CC"/>
                </a:solidFill>
                <a:sym typeface="Symbol"/>
              </a:rPr>
              <a:t>(here reflection is ignored)</a:t>
            </a:r>
          </a:p>
          <a:p>
            <a:r>
              <a:rPr lang="en-US" dirty="0" smtClean="0">
                <a:solidFill>
                  <a:srgbClr val="0033CC"/>
                </a:solidFill>
                <a:sym typeface="Symbol"/>
              </a:rPr>
              <a:t>Within </a:t>
            </a:r>
            <a:r>
              <a:rPr lang="en-US" dirty="0" err="1" smtClean="0">
                <a:solidFill>
                  <a:srgbClr val="0033CC"/>
                </a:solidFill>
                <a:sym typeface="Symbol"/>
              </a:rPr>
              <a:t>dx</a:t>
            </a:r>
            <a:r>
              <a:rPr lang="en-US" dirty="0" smtClean="0">
                <a:solidFill>
                  <a:srgbClr val="0033CC"/>
                </a:solidFill>
                <a:sym typeface="Symbol"/>
              </a:rPr>
              <a:t> thickness, absorbed light is: dose=</a:t>
            </a:r>
            <a:r>
              <a:rPr lang="en-US" dirty="0" err="1" smtClean="0">
                <a:solidFill>
                  <a:srgbClr val="0033CC"/>
                </a:solidFill>
                <a:sym typeface="Symbol"/>
              </a:rPr>
              <a:t>dIt</a:t>
            </a:r>
            <a:r>
              <a:rPr lang="en-US" dirty="0" smtClean="0">
                <a:solidFill>
                  <a:srgbClr val="0033CC"/>
                </a:solidFill>
                <a:sym typeface="Symbol"/>
              </a:rPr>
              <a:t>=I(x)</a:t>
            </a:r>
            <a:r>
              <a:rPr lang="en-US" dirty="0" err="1" smtClean="0">
                <a:solidFill>
                  <a:srgbClr val="0033CC"/>
                </a:solidFill>
                <a:sym typeface="Symbol"/>
              </a:rPr>
              <a:t>dx</a:t>
            </a:r>
            <a:r>
              <a:rPr lang="en-US" dirty="0" smtClean="0">
                <a:solidFill>
                  <a:srgbClr val="0033CC"/>
                </a:solidFill>
                <a:sym typeface="Symbol"/>
              </a:rPr>
              <a:t>  t</a:t>
            </a:r>
          </a:p>
          <a:p>
            <a:pPr>
              <a:spcAft>
                <a:spcPts val="600"/>
              </a:spcAft>
            </a:pPr>
            <a:r>
              <a:rPr lang="en-US" dirty="0" smtClean="0">
                <a:solidFill>
                  <a:srgbClr val="0033CC"/>
                </a:solidFill>
                <a:sym typeface="Symbol"/>
              </a:rPr>
              <a:t>(t is exposure time).</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0"/>
            <a:ext cx="7239000" cy="523220"/>
          </a:xfrm>
          <a:prstGeom prst="rect">
            <a:avLst/>
          </a:prstGeom>
        </p:spPr>
        <p:txBody>
          <a:bodyPr wrap="square">
            <a:spAutoFit/>
          </a:bodyPr>
          <a:lstStyle/>
          <a:p>
            <a:r>
              <a:rPr lang="en-US" sz="2800" dirty="0" smtClean="0">
                <a:solidFill>
                  <a:srgbClr val="0033CC"/>
                </a:solidFill>
              </a:rPr>
              <a:t>Gray scale lithography with </a:t>
            </a:r>
            <a:r>
              <a:rPr lang="en-US" sz="2800" dirty="0" smtClean="0">
                <a:solidFill>
                  <a:srgbClr val="C00000"/>
                </a:solidFill>
              </a:rPr>
              <a:t>negative</a:t>
            </a:r>
            <a:r>
              <a:rPr lang="en-US" sz="2800" dirty="0" smtClean="0">
                <a:solidFill>
                  <a:srgbClr val="0033CC"/>
                </a:solidFill>
              </a:rPr>
              <a:t> photoresist</a:t>
            </a:r>
            <a:endParaRPr lang="en-US" sz="2800" dirty="0">
              <a:solidFill>
                <a:srgbClr val="0033CC"/>
              </a:solidFill>
            </a:endParaRPr>
          </a:p>
        </p:txBody>
      </p:sp>
      <p:sp>
        <p:nvSpPr>
          <p:cNvPr id="4" name="Rectangle 3"/>
          <p:cNvSpPr/>
          <p:nvPr/>
        </p:nvSpPr>
        <p:spPr>
          <a:xfrm>
            <a:off x="685800" y="533400"/>
            <a:ext cx="7696200" cy="646331"/>
          </a:xfrm>
          <a:prstGeom prst="rect">
            <a:avLst/>
          </a:prstGeom>
        </p:spPr>
        <p:txBody>
          <a:bodyPr wrap="square">
            <a:spAutoFit/>
          </a:bodyPr>
          <a:lstStyle/>
          <a:p>
            <a:r>
              <a:rPr lang="en-US" dirty="0" smtClean="0">
                <a:solidFill>
                  <a:srgbClr val="0033CC"/>
                </a:solidFill>
              </a:rPr>
              <a:t>Incomplete grayscale exposure in conventional process leads to hardening/cross-linking of only near surface region, which “lifts off” the substrate if unattached!</a:t>
            </a:r>
            <a:endParaRPr lang="en-US" dirty="0">
              <a:solidFill>
                <a:srgbClr val="0033CC"/>
              </a:solidFill>
            </a:endParaRPr>
          </a:p>
        </p:txBody>
      </p:sp>
      <p:pic>
        <p:nvPicPr>
          <p:cNvPr id="53250" name="Picture 2"/>
          <p:cNvPicPr>
            <a:picLocks noChangeAspect="1" noChangeArrowheads="1"/>
          </p:cNvPicPr>
          <p:nvPr/>
        </p:nvPicPr>
        <p:blipFill>
          <a:blip r:embed="rId2" cstate="print"/>
          <a:srcRect/>
          <a:stretch>
            <a:fillRect/>
          </a:stretch>
        </p:blipFill>
        <p:spPr bwMode="auto">
          <a:xfrm>
            <a:off x="914400" y="1219200"/>
            <a:ext cx="7239000" cy="2166216"/>
          </a:xfrm>
          <a:prstGeom prst="rect">
            <a:avLst/>
          </a:prstGeom>
          <a:noFill/>
          <a:ln w="9525">
            <a:noFill/>
            <a:miter lim="800000"/>
            <a:headEnd/>
            <a:tailEnd/>
          </a:ln>
        </p:spPr>
      </p:pic>
      <p:pic>
        <p:nvPicPr>
          <p:cNvPr id="53251" name="Picture 3"/>
          <p:cNvPicPr>
            <a:picLocks noChangeAspect="1" noChangeArrowheads="1"/>
          </p:cNvPicPr>
          <p:nvPr/>
        </p:nvPicPr>
        <p:blipFill>
          <a:blip r:embed="rId3" cstate="print"/>
          <a:srcRect/>
          <a:stretch>
            <a:fillRect/>
          </a:stretch>
        </p:blipFill>
        <p:spPr bwMode="auto">
          <a:xfrm>
            <a:off x="1009650" y="4343400"/>
            <a:ext cx="6991350" cy="2249625"/>
          </a:xfrm>
          <a:prstGeom prst="rect">
            <a:avLst/>
          </a:prstGeom>
          <a:noFill/>
          <a:ln w="9525">
            <a:noFill/>
            <a:miter lim="800000"/>
            <a:headEnd/>
            <a:tailEnd/>
          </a:ln>
        </p:spPr>
      </p:pic>
      <p:sp>
        <p:nvSpPr>
          <p:cNvPr id="7" name="Rectangle 6"/>
          <p:cNvSpPr/>
          <p:nvPr/>
        </p:nvSpPr>
        <p:spPr>
          <a:xfrm>
            <a:off x="1009650" y="3962400"/>
            <a:ext cx="4639540" cy="369332"/>
          </a:xfrm>
          <a:prstGeom prst="rect">
            <a:avLst/>
          </a:prstGeom>
        </p:spPr>
        <p:txBody>
          <a:bodyPr wrap="none">
            <a:spAutoFit/>
          </a:bodyPr>
          <a:lstStyle/>
          <a:p>
            <a:r>
              <a:rPr lang="en-US" dirty="0" smtClean="0">
                <a:solidFill>
                  <a:srgbClr val="C00000"/>
                </a:solidFill>
              </a:rPr>
              <a:t>The process that works is </a:t>
            </a:r>
            <a:r>
              <a:rPr lang="en-US" i="1" dirty="0" smtClean="0">
                <a:solidFill>
                  <a:srgbClr val="C00000"/>
                </a:solidFill>
              </a:rPr>
              <a:t>backside</a:t>
            </a:r>
            <a:r>
              <a:rPr lang="en-US" dirty="0" smtClean="0">
                <a:solidFill>
                  <a:srgbClr val="C00000"/>
                </a:solidFill>
              </a:rPr>
              <a:t> illumination.</a:t>
            </a:r>
            <a:endParaRPr lang="en-US" dirty="0">
              <a:solidFill>
                <a:srgbClr val="C00000"/>
              </a:solidFill>
            </a:endParaRPr>
          </a:p>
        </p:txBody>
      </p:sp>
      <p:cxnSp>
        <p:nvCxnSpPr>
          <p:cNvPr id="9" name="Straight Connector 8"/>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914400" y="3352800"/>
            <a:ext cx="7239000" cy="369332"/>
          </a:xfrm>
          <a:prstGeom prst="rect">
            <a:avLst/>
          </a:prstGeom>
          <a:noFill/>
        </p:spPr>
        <p:txBody>
          <a:bodyPr wrap="square" rtlCol="0">
            <a:spAutoFit/>
          </a:bodyPr>
          <a:lstStyle/>
          <a:p>
            <a:r>
              <a:rPr lang="en-US" dirty="0" smtClean="0">
                <a:solidFill>
                  <a:srgbClr val="0033CC"/>
                </a:solidFill>
              </a:rPr>
              <a:t>SU-8: chemically amplified negative tone resist, typically for g and </a:t>
            </a:r>
            <a:r>
              <a:rPr lang="en-US" dirty="0" err="1" smtClean="0">
                <a:solidFill>
                  <a:srgbClr val="0033CC"/>
                </a:solidFill>
              </a:rPr>
              <a:t>i</a:t>
            </a:r>
            <a:r>
              <a:rPr lang="en-US" dirty="0" smtClean="0">
                <a:solidFill>
                  <a:srgbClr val="0033CC"/>
                </a:solidFill>
              </a:rPr>
              <a:t>-line.</a:t>
            </a:r>
            <a:endParaRPr lang="en-US" dirty="0">
              <a:solidFill>
                <a:srgbClr val="0033CC"/>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ipe(down)">
                                      <p:cBhvr>
                                        <p:cTn id="7" dur="500"/>
                                        <p:tgtEl>
                                          <p:spTgt spid="5325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3081212" y="0"/>
            <a:ext cx="3243388" cy="523220"/>
          </a:xfrm>
          <a:prstGeom prst="rect">
            <a:avLst/>
          </a:prstGeom>
          <a:noFill/>
        </p:spPr>
        <p:txBody>
          <a:bodyPr wrap="none" rtlCol="0">
            <a:spAutoFit/>
          </a:bodyPr>
          <a:lstStyle/>
          <a:p>
            <a:r>
              <a:rPr lang="en-US" sz="2800" dirty="0" smtClean="0">
                <a:solidFill>
                  <a:srgbClr val="0033CC"/>
                </a:solidFill>
              </a:rPr>
              <a:t>Photoresist overview</a:t>
            </a:r>
            <a:endParaRPr lang="en-US" sz="2800" dirty="0">
              <a:solidFill>
                <a:srgbClr val="0033CC"/>
              </a:solidFill>
            </a:endParaRPr>
          </a:p>
        </p:txBody>
      </p:sp>
      <p:sp>
        <p:nvSpPr>
          <p:cNvPr id="18" name="Rectangle 17"/>
          <p:cNvSpPr/>
          <p:nvPr/>
        </p:nvSpPr>
        <p:spPr>
          <a:xfrm>
            <a:off x="152400" y="3018472"/>
            <a:ext cx="3810000" cy="1477328"/>
          </a:xfrm>
          <a:prstGeom prst="rect">
            <a:avLst/>
          </a:prstGeom>
        </p:spPr>
        <p:txBody>
          <a:bodyPr wrap="square">
            <a:spAutoFit/>
          </a:bodyPr>
          <a:lstStyle/>
          <a:p>
            <a:r>
              <a:rPr lang="en-US" dirty="0" smtClean="0">
                <a:solidFill>
                  <a:srgbClr val="C00000"/>
                </a:solidFill>
                <a:latin typeface="Calibri" pitchFamily="34" charset="0"/>
              </a:rPr>
              <a:t>There are two types of photoresist:</a:t>
            </a:r>
          </a:p>
          <a:p>
            <a:pPr marL="173038" indent="-173038">
              <a:buFont typeface="Arial" charset="0"/>
              <a:buChar char="•"/>
            </a:pPr>
            <a:r>
              <a:rPr lang="en-US" dirty="0" smtClean="0">
                <a:solidFill>
                  <a:srgbClr val="0033CC"/>
                </a:solidFill>
                <a:latin typeface="Calibri" pitchFamily="34" charset="0"/>
              </a:rPr>
              <a:t>Positive: exposed area removed by developer.</a:t>
            </a:r>
          </a:p>
          <a:p>
            <a:pPr marL="173038" indent="-173038">
              <a:buFont typeface="Arial" charset="0"/>
              <a:buChar char="•"/>
            </a:pPr>
            <a:r>
              <a:rPr lang="en-US" dirty="0" smtClean="0">
                <a:solidFill>
                  <a:srgbClr val="0033CC"/>
                </a:solidFill>
                <a:latin typeface="Calibri" pitchFamily="34" charset="0"/>
              </a:rPr>
              <a:t>Negative: unexposed area removed by developer.</a:t>
            </a:r>
            <a:endParaRPr lang="en-US" dirty="0">
              <a:solidFill>
                <a:srgbClr val="0033CC"/>
              </a:solidFill>
              <a:latin typeface="Calibri" pitchFamily="34" charset="0"/>
            </a:endParaRPr>
          </a:p>
        </p:txBody>
      </p:sp>
      <p:sp>
        <p:nvSpPr>
          <p:cNvPr id="19" name="Rectangle 18"/>
          <p:cNvSpPr/>
          <p:nvPr/>
        </p:nvSpPr>
        <p:spPr>
          <a:xfrm>
            <a:off x="4191000" y="2754868"/>
            <a:ext cx="2286000" cy="17526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Rectangle 19"/>
          <p:cNvSpPr/>
          <p:nvPr/>
        </p:nvSpPr>
        <p:spPr>
          <a:xfrm>
            <a:off x="5181600" y="2983468"/>
            <a:ext cx="3048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1" name="Rectangle 20"/>
          <p:cNvSpPr/>
          <p:nvPr/>
        </p:nvSpPr>
        <p:spPr>
          <a:xfrm rot="5400000">
            <a:off x="5181600" y="2983468"/>
            <a:ext cx="3048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7" name="TextBox 15"/>
          <p:cNvSpPr txBox="1">
            <a:spLocks noChangeArrowheads="1"/>
          </p:cNvSpPr>
          <p:nvPr/>
        </p:nvSpPr>
        <p:spPr bwMode="auto">
          <a:xfrm>
            <a:off x="4953000" y="4583668"/>
            <a:ext cx="838200" cy="369332"/>
          </a:xfrm>
          <a:prstGeom prst="rect">
            <a:avLst/>
          </a:prstGeom>
          <a:noFill/>
          <a:ln w="9525">
            <a:noFill/>
            <a:miter lim="800000"/>
            <a:headEnd/>
            <a:tailEnd/>
          </a:ln>
        </p:spPr>
        <p:txBody>
          <a:bodyPr wrap="square">
            <a:spAutoFit/>
          </a:bodyPr>
          <a:lstStyle/>
          <a:p>
            <a:pPr algn="ctr"/>
            <a:r>
              <a:rPr lang="en-US" dirty="0">
                <a:solidFill>
                  <a:srgbClr val="0033CC"/>
                </a:solidFill>
                <a:latin typeface="Calibri" pitchFamily="34" charset="0"/>
              </a:rPr>
              <a:t>Mask</a:t>
            </a:r>
          </a:p>
        </p:txBody>
      </p:sp>
      <p:grpSp>
        <p:nvGrpSpPr>
          <p:cNvPr id="30" name="Group 29"/>
          <p:cNvGrpSpPr/>
          <p:nvPr/>
        </p:nvGrpSpPr>
        <p:grpSpPr>
          <a:xfrm>
            <a:off x="2743200" y="4648200"/>
            <a:ext cx="1524000" cy="1817132"/>
            <a:chOff x="1219200" y="4267200"/>
            <a:chExt cx="1524000" cy="1817132"/>
          </a:xfrm>
        </p:grpSpPr>
        <p:sp>
          <p:nvSpPr>
            <p:cNvPr id="22" name="Rectangle 21"/>
            <p:cNvSpPr/>
            <p:nvPr/>
          </p:nvSpPr>
          <p:spPr>
            <a:xfrm>
              <a:off x="1828800" y="4267200"/>
              <a:ext cx="3048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 name="Rectangle 22"/>
            <p:cNvSpPr/>
            <p:nvPr/>
          </p:nvSpPr>
          <p:spPr>
            <a:xfrm rot="5400000">
              <a:off x="1828800" y="4267200"/>
              <a:ext cx="3048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TextBox 16"/>
            <p:cNvSpPr txBox="1">
              <a:spLocks noChangeArrowheads="1"/>
            </p:cNvSpPr>
            <p:nvPr/>
          </p:nvSpPr>
          <p:spPr bwMode="auto">
            <a:xfrm>
              <a:off x="1219200" y="5715000"/>
              <a:ext cx="1524000" cy="369332"/>
            </a:xfrm>
            <a:prstGeom prst="rect">
              <a:avLst/>
            </a:prstGeom>
            <a:noFill/>
            <a:ln w="9525">
              <a:noFill/>
              <a:miter lim="800000"/>
              <a:headEnd/>
              <a:tailEnd/>
            </a:ln>
          </p:spPr>
          <p:txBody>
            <a:bodyPr wrap="square">
              <a:spAutoFit/>
            </a:bodyPr>
            <a:lstStyle/>
            <a:p>
              <a:pPr algn="ctr"/>
              <a:r>
                <a:rPr lang="en-US" dirty="0">
                  <a:solidFill>
                    <a:srgbClr val="0033CC"/>
                  </a:solidFill>
                  <a:latin typeface="Calibri" pitchFamily="34" charset="0"/>
                </a:rPr>
                <a:t>Positive Resist</a:t>
              </a:r>
            </a:p>
          </p:txBody>
        </p:sp>
      </p:grpSp>
      <p:grpSp>
        <p:nvGrpSpPr>
          <p:cNvPr id="32" name="Group 31"/>
          <p:cNvGrpSpPr/>
          <p:nvPr/>
        </p:nvGrpSpPr>
        <p:grpSpPr>
          <a:xfrm>
            <a:off x="6629400" y="4572000"/>
            <a:ext cx="2286000" cy="2121932"/>
            <a:chOff x="6096000" y="4114800"/>
            <a:chExt cx="2286000" cy="2121932"/>
          </a:xfrm>
        </p:grpSpPr>
        <p:sp>
          <p:nvSpPr>
            <p:cNvPr id="24" name="Rectangle 23"/>
            <p:cNvSpPr/>
            <p:nvPr/>
          </p:nvSpPr>
          <p:spPr>
            <a:xfrm>
              <a:off x="6096000" y="4114800"/>
              <a:ext cx="2286000" cy="17526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 name="Rectangle 24"/>
            <p:cNvSpPr/>
            <p:nvPr/>
          </p:nvSpPr>
          <p:spPr>
            <a:xfrm>
              <a:off x="7086600" y="4343400"/>
              <a:ext cx="304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Rectangle 25"/>
            <p:cNvSpPr/>
            <p:nvPr/>
          </p:nvSpPr>
          <p:spPr>
            <a:xfrm rot="5400000">
              <a:off x="7086600" y="4343400"/>
              <a:ext cx="304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TextBox 17"/>
            <p:cNvSpPr txBox="1">
              <a:spLocks noChangeArrowheads="1"/>
            </p:cNvSpPr>
            <p:nvPr/>
          </p:nvSpPr>
          <p:spPr bwMode="auto">
            <a:xfrm>
              <a:off x="6400800" y="5867400"/>
              <a:ext cx="1828800" cy="369332"/>
            </a:xfrm>
            <a:prstGeom prst="rect">
              <a:avLst/>
            </a:prstGeom>
            <a:noFill/>
            <a:ln w="9525">
              <a:noFill/>
              <a:miter lim="800000"/>
              <a:headEnd/>
              <a:tailEnd/>
            </a:ln>
          </p:spPr>
          <p:txBody>
            <a:bodyPr>
              <a:spAutoFit/>
            </a:bodyPr>
            <a:lstStyle/>
            <a:p>
              <a:pPr algn="ctr"/>
              <a:r>
                <a:rPr lang="en-US" dirty="0">
                  <a:solidFill>
                    <a:srgbClr val="0033CC"/>
                  </a:solidFill>
                  <a:latin typeface="Calibri" pitchFamily="34" charset="0"/>
                </a:rPr>
                <a:t>Negative Resist</a:t>
              </a:r>
            </a:p>
          </p:txBody>
        </p:sp>
      </p:grpSp>
      <p:sp>
        <p:nvSpPr>
          <p:cNvPr id="33" name="Rectangle 32"/>
          <p:cNvSpPr/>
          <p:nvPr/>
        </p:nvSpPr>
        <p:spPr>
          <a:xfrm>
            <a:off x="228600" y="609600"/>
            <a:ext cx="8610600" cy="2025170"/>
          </a:xfrm>
          <a:prstGeom prst="rect">
            <a:avLst/>
          </a:prstGeom>
        </p:spPr>
        <p:txBody>
          <a:bodyPr wrap="square">
            <a:spAutoFit/>
          </a:bodyPr>
          <a:lstStyle/>
          <a:p>
            <a:pPr>
              <a:spcAft>
                <a:spcPts val="600"/>
              </a:spcAft>
            </a:pPr>
            <a:r>
              <a:rPr lang="en-US" altLang="zh-TW" dirty="0" smtClean="0">
                <a:solidFill>
                  <a:srgbClr val="0033CC"/>
                </a:solidFill>
              </a:rPr>
              <a:t>Photoresist is a liquid mixture that can be spun onto a substrate, exposed and developed into a pattern for subsequent processing.</a:t>
            </a:r>
          </a:p>
          <a:p>
            <a:r>
              <a:rPr lang="en-US" altLang="zh-TW" dirty="0" smtClean="0">
                <a:solidFill>
                  <a:srgbClr val="C00000"/>
                </a:solidFill>
              </a:rPr>
              <a:t>Typically consists of 3 components:</a:t>
            </a:r>
          </a:p>
          <a:p>
            <a:pPr marL="401638" indent="-173038">
              <a:lnSpc>
                <a:spcPct val="85000"/>
              </a:lnSpc>
              <a:spcBef>
                <a:spcPct val="10000"/>
              </a:spcBef>
              <a:buFont typeface="Arial" pitchFamily="34" charset="0"/>
              <a:buChar char="•"/>
            </a:pPr>
            <a:r>
              <a:rPr lang="en-US" altLang="zh-TW" dirty="0" smtClean="0">
                <a:solidFill>
                  <a:srgbClr val="0033CC"/>
                </a:solidFill>
              </a:rPr>
              <a:t>Resin - a binder that provides mechanical properties (adhesion, chemical resistance…).</a:t>
            </a:r>
          </a:p>
          <a:p>
            <a:pPr marL="401638" indent="-173038">
              <a:lnSpc>
                <a:spcPct val="85000"/>
              </a:lnSpc>
              <a:spcBef>
                <a:spcPct val="10000"/>
              </a:spcBef>
              <a:buFont typeface="Arial" pitchFamily="34" charset="0"/>
              <a:buChar char="•"/>
            </a:pPr>
            <a:r>
              <a:rPr lang="en-US" altLang="zh-TW" dirty="0" smtClean="0">
                <a:solidFill>
                  <a:srgbClr val="0033CC"/>
                </a:solidFill>
              </a:rPr>
              <a:t>Sensitizer - photoactive compound.</a:t>
            </a:r>
          </a:p>
          <a:p>
            <a:pPr marL="401638" indent="-173038">
              <a:lnSpc>
                <a:spcPct val="85000"/>
              </a:lnSpc>
              <a:spcBef>
                <a:spcPct val="10000"/>
              </a:spcBef>
              <a:buFont typeface="Arial" pitchFamily="34" charset="0"/>
              <a:buChar char="•"/>
            </a:pPr>
            <a:r>
              <a:rPr lang="en-US" altLang="zh-TW" dirty="0" smtClean="0">
                <a:solidFill>
                  <a:srgbClr val="0033CC"/>
                </a:solidFill>
              </a:rPr>
              <a:t>Solvent – e.g. </a:t>
            </a:r>
            <a:r>
              <a:rPr lang="en-US" dirty="0" smtClean="0">
                <a:solidFill>
                  <a:srgbClr val="0033CC"/>
                </a:solidFill>
              </a:rPr>
              <a:t>n-butyl acetate, </a:t>
            </a:r>
            <a:r>
              <a:rPr lang="en-US" altLang="zh-TW" dirty="0" err="1" smtClean="0">
                <a:solidFill>
                  <a:srgbClr val="0033CC"/>
                </a:solidFill>
              </a:rPr>
              <a:t>xylene</a:t>
            </a:r>
            <a:r>
              <a:rPr lang="en-US" altLang="zh-TW" dirty="0" smtClean="0">
                <a:solidFill>
                  <a:srgbClr val="0033CC"/>
                </a:solidFill>
              </a:rPr>
              <a:t>, keep the resist in a liquid form for spin coating. Its</a:t>
            </a:r>
            <a:r>
              <a:rPr lang="en-US" dirty="0" smtClean="0">
                <a:solidFill>
                  <a:srgbClr val="0033CC"/>
                </a:solidFill>
              </a:rPr>
              <a:t> content determines viscosity and hence resist thickness.</a:t>
            </a:r>
            <a:endParaRPr lang="en-US" dirty="0">
              <a:solidFill>
                <a:srgbClr val="0033CC"/>
              </a:solidFill>
            </a:endParaRPr>
          </a:p>
        </p:txBody>
      </p:sp>
      <p:sp>
        <p:nvSpPr>
          <p:cNvPr id="34" name="Slide Number Placeholder 33"/>
          <p:cNvSpPr>
            <a:spLocks noGrp="1"/>
          </p:cNvSpPr>
          <p:nvPr>
            <p:ph type="sldNum" sz="quarter" idx="12"/>
          </p:nvPr>
        </p:nvSpPr>
        <p:spPr/>
        <p:txBody>
          <a:bodyPr/>
          <a:lstStyle/>
          <a:p>
            <a:fld id="{B6F15528-21DE-4FAA-801E-634DDDAF4B2B}" type="slidenum">
              <a:rPr lang="en-US" smtClean="0"/>
              <a:pPr/>
              <a:t>2</a:t>
            </a:fld>
            <a:endParaRPr lang="en-US"/>
          </a:p>
        </p:txBody>
      </p:sp>
      <p:sp>
        <p:nvSpPr>
          <p:cNvPr id="38" name="TextBox 37"/>
          <p:cNvSpPr txBox="1"/>
          <p:nvPr/>
        </p:nvSpPr>
        <p:spPr>
          <a:xfrm>
            <a:off x="5105400" y="3440668"/>
            <a:ext cx="388248" cy="369332"/>
          </a:xfrm>
          <a:prstGeom prst="rect">
            <a:avLst/>
          </a:prstGeom>
          <a:noFill/>
        </p:spPr>
        <p:txBody>
          <a:bodyPr wrap="none" rtlCol="0">
            <a:spAutoFit/>
          </a:bodyPr>
          <a:lstStyle/>
          <a:p>
            <a:r>
              <a:rPr lang="en-US" dirty="0" smtClean="0">
                <a:solidFill>
                  <a:schemeClr val="bg1"/>
                </a:solidFill>
              </a:rPr>
              <a:t>Cr</a:t>
            </a:r>
            <a:endParaRPr lang="en-US" dirty="0">
              <a:solidFill>
                <a:schemeClr val="bg1"/>
              </a:solidFill>
            </a:endParaRPr>
          </a:p>
        </p:txBody>
      </p:sp>
      <p:sp>
        <p:nvSpPr>
          <p:cNvPr id="39" name="TextBox 38"/>
          <p:cNvSpPr txBox="1"/>
          <p:nvPr/>
        </p:nvSpPr>
        <p:spPr>
          <a:xfrm>
            <a:off x="3124200" y="5105400"/>
            <a:ext cx="684033" cy="369332"/>
          </a:xfrm>
          <a:prstGeom prst="rect">
            <a:avLst/>
          </a:prstGeom>
          <a:noFill/>
        </p:spPr>
        <p:txBody>
          <a:bodyPr wrap="none" rtlCol="0">
            <a:spAutoFit/>
          </a:bodyPr>
          <a:lstStyle/>
          <a:p>
            <a:r>
              <a:rPr lang="en-US" dirty="0" smtClean="0">
                <a:solidFill>
                  <a:schemeClr val="bg1"/>
                </a:solidFill>
              </a:rPr>
              <a:t>resist</a:t>
            </a:r>
            <a:endParaRPr lang="en-US" dirty="0">
              <a:solidFill>
                <a:schemeClr val="bg1"/>
              </a:solidFill>
            </a:endParaRPr>
          </a:p>
        </p:txBody>
      </p:sp>
      <p:sp>
        <p:nvSpPr>
          <p:cNvPr id="40" name="TextBox 39"/>
          <p:cNvSpPr txBox="1"/>
          <p:nvPr/>
        </p:nvSpPr>
        <p:spPr>
          <a:xfrm>
            <a:off x="6629400" y="4495800"/>
            <a:ext cx="1242841" cy="369332"/>
          </a:xfrm>
          <a:prstGeom prst="rect">
            <a:avLst/>
          </a:prstGeom>
          <a:noFill/>
        </p:spPr>
        <p:txBody>
          <a:bodyPr wrap="none" rtlCol="0">
            <a:spAutoFit/>
          </a:bodyPr>
          <a:lstStyle/>
          <a:p>
            <a:r>
              <a:rPr lang="en-US" dirty="0" smtClean="0">
                <a:solidFill>
                  <a:schemeClr val="bg1"/>
                </a:solidFill>
              </a:rPr>
              <a:t>Photoresist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7" grpId="0"/>
      <p:bldP spid="34" grpId="0"/>
      <p:bldP spid="38" grpId="0"/>
      <p:bldP spid="39"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0"/>
            <a:ext cx="5169749" cy="892552"/>
          </a:xfrm>
          <a:prstGeom prst="rect">
            <a:avLst/>
          </a:prstGeom>
        </p:spPr>
        <p:txBody>
          <a:bodyPr wrap="none">
            <a:spAutoFit/>
          </a:bodyPr>
          <a:lstStyle/>
          <a:p>
            <a:pPr algn="ctr"/>
            <a:r>
              <a:rPr lang="en-US" sz="2800" dirty="0" smtClean="0">
                <a:solidFill>
                  <a:srgbClr val="0033CC"/>
                </a:solidFill>
              </a:rPr>
              <a:t>Typical pseudo grayscale mask</a:t>
            </a:r>
          </a:p>
          <a:p>
            <a:pPr algn="ctr"/>
            <a:r>
              <a:rPr lang="en-US" sz="2400" dirty="0" smtClean="0">
                <a:solidFill>
                  <a:srgbClr val="0033CC"/>
                </a:solidFill>
              </a:rPr>
              <a:t>(actually a binary black and white mask)</a:t>
            </a:r>
            <a:endParaRPr lang="en-US" sz="2400" dirty="0">
              <a:solidFill>
                <a:srgbClr val="0033CC"/>
              </a:solidFill>
            </a:endParaRPr>
          </a:p>
        </p:txBody>
      </p:sp>
      <p:grpSp>
        <p:nvGrpSpPr>
          <p:cNvPr id="11" name="Group 10"/>
          <p:cNvGrpSpPr/>
          <p:nvPr/>
        </p:nvGrpSpPr>
        <p:grpSpPr>
          <a:xfrm>
            <a:off x="152400" y="838200"/>
            <a:ext cx="3733800" cy="3618131"/>
            <a:chOff x="457200" y="838200"/>
            <a:chExt cx="3733800" cy="3618131"/>
          </a:xfrm>
        </p:grpSpPr>
        <p:pic>
          <p:nvPicPr>
            <p:cNvPr id="54275" name="Picture 3"/>
            <p:cNvPicPr>
              <a:picLocks noChangeAspect="1" noChangeArrowheads="1"/>
            </p:cNvPicPr>
            <p:nvPr/>
          </p:nvPicPr>
          <p:blipFill>
            <a:blip r:embed="rId2" cstate="print"/>
            <a:srcRect/>
            <a:stretch>
              <a:fillRect/>
            </a:stretch>
          </p:blipFill>
          <p:spPr bwMode="auto">
            <a:xfrm>
              <a:off x="457200" y="838200"/>
              <a:ext cx="2657475" cy="3267075"/>
            </a:xfrm>
            <a:prstGeom prst="rect">
              <a:avLst/>
            </a:prstGeom>
            <a:noFill/>
            <a:ln w="9525">
              <a:noFill/>
              <a:miter lim="800000"/>
              <a:headEnd/>
              <a:tailEnd/>
            </a:ln>
          </p:spPr>
        </p:pic>
        <p:sp>
          <p:nvSpPr>
            <p:cNvPr id="7" name="Rectangle 6"/>
            <p:cNvSpPr/>
            <p:nvPr/>
          </p:nvSpPr>
          <p:spPr>
            <a:xfrm>
              <a:off x="1752600" y="3810000"/>
              <a:ext cx="2438400" cy="646331"/>
            </a:xfrm>
            <a:prstGeom prst="rect">
              <a:avLst/>
            </a:prstGeom>
          </p:spPr>
          <p:txBody>
            <a:bodyPr wrap="square">
              <a:spAutoFit/>
            </a:bodyPr>
            <a:lstStyle/>
            <a:p>
              <a:r>
                <a:rPr lang="en-US" dirty="0" smtClean="0">
                  <a:solidFill>
                    <a:srgbClr val="0033CC"/>
                  </a:solidFill>
                </a:rPr>
                <a:t>smallest possible feature size on mask, </a:t>
              </a:r>
              <a:r>
                <a:rPr lang="el-GR" dirty="0" smtClean="0">
                  <a:solidFill>
                    <a:srgbClr val="0033CC"/>
                  </a:solidFill>
                </a:rPr>
                <a:t>ε</a:t>
              </a:r>
              <a:endParaRPr lang="en-US" dirty="0">
                <a:solidFill>
                  <a:srgbClr val="0033CC"/>
                </a:solidFill>
              </a:endParaRPr>
            </a:p>
          </p:txBody>
        </p:sp>
      </p:grpSp>
      <p:sp>
        <p:nvSpPr>
          <p:cNvPr id="8" name="Rectangle 7"/>
          <p:cNvSpPr/>
          <p:nvPr/>
        </p:nvSpPr>
        <p:spPr>
          <a:xfrm>
            <a:off x="152400" y="4724400"/>
            <a:ext cx="2971800" cy="1754326"/>
          </a:xfrm>
          <a:prstGeom prst="rect">
            <a:avLst/>
          </a:prstGeom>
        </p:spPr>
        <p:txBody>
          <a:bodyPr wrap="square">
            <a:spAutoFit/>
          </a:bodyPr>
          <a:lstStyle/>
          <a:p>
            <a:r>
              <a:rPr lang="en-US" dirty="0" smtClean="0">
                <a:solidFill>
                  <a:srgbClr val="0033CC"/>
                </a:solidFill>
              </a:rPr>
              <a:t>P must be below resolution limit of mask aligner.</a:t>
            </a:r>
          </a:p>
          <a:p>
            <a:r>
              <a:rPr lang="en-US" dirty="0" smtClean="0">
                <a:solidFill>
                  <a:srgbClr val="C00000"/>
                </a:solidFill>
              </a:rPr>
              <a:t>Range of gray tones:</a:t>
            </a:r>
          </a:p>
          <a:p>
            <a:r>
              <a:rPr lang="en-US" dirty="0" smtClean="0">
                <a:solidFill>
                  <a:srgbClr val="0033CC"/>
                </a:solidFill>
              </a:rPr>
              <a:t>0 —&gt; 1, in steps of (ε/P)</a:t>
            </a:r>
            <a:r>
              <a:rPr lang="en-US" baseline="30000" dirty="0" smtClean="0">
                <a:solidFill>
                  <a:srgbClr val="0033CC"/>
                </a:solidFill>
              </a:rPr>
              <a:t>2</a:t>
            </a:r>
          </a:p>
          <a:p>
            <a:r>
              <a:rPr lang="en-US" dirty="0" smtClean="0">
                <a:solidFill>
                  <a:srgbClr val="0033CC"/>
                </a:solidFill>
              </a:rPr>
              <a:t>Example: P = 1 </a:t>
            </a:r>
            <a:r>
              <a:rPr lang="en-US" dirty="0" err="1" smtClean="0">
                <a:solidFill>
                  <a:srgbClr val="0033CC"/>
                </a:solidFill>
              </a:rPr>
              <a:t>μm</a:t>
            </a:r>
            <a:r>
              <a:rPr lang="en-US" dirty="0" smtClean="0">
                <a:solidFill>
                  <a:srgbClr val="0033CC"/>
                </a:solidFill>
              </a:rPr>
              <a:t>, ε = 0.1μm —&gt; 100 grayscale steps</a:t>
            </a:r>
            <a:endParaRPr lang="en-US" dirty="0">
              <a:solidFill>
                <a:srgbClr val="0033CC"/>
              </a:solidFill>
            </a:endParaRPr>
          </a:p>
        </p:txBody>
      </p:sp>
      <p:cxnSp>
        <p:nvCxnSpPr>
          <p:cNvPr id="10" name="Straight Connector 9"/>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743200" y="914400"/>
            <a:ext cx="6172200" cy="2893100"/>
          </a:xfrm>
          <a:prstGeom prst="rect">
            <a:avLst/>
          </a:prstGeom>
          <a:noFill/>
        </p:spPr>
        <p:txBody>
          <a:bodyPr wrap="square" rtlCol="0">
            <a:spAutoFit/>
          </a:bodyPr>
          <a:lstStyle/>
          <a:p>
            <a:pPr marL="109538" indent="-109538">
              <a:spcAft>
                <a:spcPts val="400"/>
              </a:spcAft>
              <a:buFont typeface="Arial" pitchFamily="34" charset="0"/>
              <a:buChar char="•"/>
            </a:pPr>
            <a:r>
              <a:rPr lang="en-US" dirty="0" smtClean="0">
                <a:solidFill>
                  <a:srgbClr val="0033CC"/>
                </a:solidFill>
              </a:rPr>
              <a:t>Level of “gray” is decided by pattern density.</a:t>
            </a:r>
          </a:p>
          <a:p>
            <a:pPr marL="109538" indent="-109538">
              <a:spcAft>
                <a:spcPts val="400"/>
              </a:spcAft>
              <a:buFont typeface="Arial" pitchFamily="34" charset="0"/>
              <a:buChar char="•"/>
            </a:pPr>
            <a:r>
              <a:rPr lang="en-US" dirty="0" smtClean="0">
                <a:solidFill>
                  <a:srgbClr val="0033CC"/>
                </a:solidFill>
              </a:rPr>
              <a:t>Denser pattern looks darker.</a:t>
            </a:r>
          </a:p>
          <a:p>
            <a:pPr marL="109538" indent="-109538">
              <a:spcAft>
                <a:spcPts val="400"/>
              </a:spcAft>
              <a:buFont typeface="Arial" pitchFamily="34" charset="0"/>
              <a:buChar char="•"/>
            </a:pPr>
            <a:r>
              <a:rPr lang="en-US" dirty="0" smtClean="0">
                <a:solidFill>
                  <a:srgbClr val="0033CC"/>
                </a:solidFill>
              </a:rPr>
              <a:t>These patterns have feature size &lt; resolvable feature size of the photolithography (i.e. P &lt; resolution R), so </a:t>
            </a:r>
            <a:r>
              <a:rPr lang="en-US" dirty="0" smtClean="0">
                <a:solidFill>
                  <a:srgbClr val="C00000"/>
                </a:solidFill>
              </a:rPr>
              <a:t>what is seen by the photolithography is the </a:t>
            </a:r>
            <a:r>
              <a:rPr lang="en-US" i="1" dirty="0" smtClean="0">
                <a:solidFill>
                  <a:srgbClr val="C00000"/>
                </a:solidFill>
              </a:rPr>
              <a:t>averaged pattern</a:t>
            </a:r>
            <a:r>
              <a:rPr lang="en-US" dirty="0" smtClean="0">
                <a:solidFill>
                  <a:srgbClr val="C00000"/>
                </a:solidFill>
              </a:rPr>
              <a:t>.</a:t>
            </a:r>
          </a:p>
          <a:p>
            <a:pPr marL="109538" indent="-109538">
              <a:spcAft>
                <a:spcPts val="400"/>
              </a:spcAft>
              <a:buFont typeface="Arial" pitchFamily="34" charset="0"/>
              <a:buChar char="•"/>
            </a:pPr>
            <a:r>
              <a:rPr lang="en-US" dirty="0" smtClean="0">
                <a:solidFill>
                  <a:srgbClr val="0033CC"/>
                </a:solidFill>
              </a:rPr>
              <a:t>To achieve low resolution such that R &gt; </a:t>
            </a:r>
            <a:r>
              <a:rPr lang="en-US" dirty="0" smtClean="0">
                <a:solidFill>
                  <a:srgbClr val="0033CC"/>
                </a:solidFill>
                <a:sym typeface="Symbol"/>
              </a:rPr>
              <a:t>P</a:t>
            </a:r>
            <a:r>
              <a:rPr lang="en-US" dirty="0" smtClean="0">
                <a:solidFill>
                  <a:srgbClr val="0033CC"/>
                </a:solidFill>
              </a:rPr>
              <a:t>, one can, for example, do proximity lithography with a large gap.</a:t>
            </a:r>
          </a:p>
          <a:p>
            <a:pPr marL="109538" indent="-109538">
              <a:spcAft>
                <a:spcPts val="400"/>
              </a:spcAft>
              <a:buFont typeface="Arial" pitchFamily="34" charset="0"/>
              <a:buChar char="•"/>
            </a:pPr>
            <a:r>
              <a:rPr lang="en-US" dirty="0" smtClean="0">
                <a:solidFill>
                  <a:srgbClr val="0033CC"/>
                </a:solidFill>
              </a:rPr>
              <a:t>Mask must be produced by e-beam exposure</a:t>
            </a:r>
            <a:r>
              <a:rPr lang="en-US" dirty="0">
                <a:solidFill>
                  <a:srgbClr val="0033CC"/>
                </a:solidFill>
              </a:rPr>
              <a:t> </a:t>
            </a:r>
            <a:r>
              <a:rPr lang="en-US" dirty="0" smtClean="0">
                <a:solidFill>
                  <a:srgbClr val="0033CC"/>
                </a:solidFill>
              </a:rPr>
              <a:t>or high resolution laser beam writing.</a:t>
            </a:r>
          </a:p>
        </p:txBody>
      </p:sp>
      <p:sp>
        <p:nvSpPr>
          <p:cNvPr id="12" name="Rectangle 11"/>
          <p:cNvSpPr/>
          <p:nvPr/>
        </p:nvSpPr>
        <p:spPr>
          <a:xfrm>
            <a:off x="3276600" y="4419600"/>
            <a:ext cx="5715000" cy="2308324"/>
          </a:xfrm>
          <a:prstGeom prst="rect">
            <a:avLst/>
          </a:prstGeom>
        </p:spPr>
        <p:txBody>
          <a:bodyPr wrap="square">
            <a:spAutoFit/>
          </a:bodyPr>
          <a:lstStyle/>
          <a:p>
            <a:r>
              <a:rPr lang="en-US" dirty="0" smtClean="0">
                <a:solidFill>
                  <a:srgbClr val="C00000"/>
                </a:solidFill>
              </a:rPr>
              <a:t>Design considerations:</a:t>
            </a:r>
          </a:p>
          <a:p>
            <a:pPr marL="177800" indent="-177800">
              <a:buFont typeface="Arial" pitchFamily="34" charset="0"/>
              <a:buChar char="•"/>
            </a:pPr>
            <a:r>
              <a:rPr lang="en-US" dirty="0" smtClean="0">
                <a:solidFill>
                  <a:srgbClr val="0033CC"/>
                </a:solidFill>
              </a:rPr>
              <a:t>Not all thickness levels will “print”, due to non-linearity of photoresist clearance (or polymerization) </a:t>
            </a:r>
            <a:r>
              <a:rPr lang="en-US" dirty="0" err="1" smtClean="0">
                <a:solidFill>
                  <a:srgbClr val="0033CC"/>
                </a:solidFill>
              </a:rPr>
              <a:t>vs</a:t>
            </a:r>
            <a:r>
              <a:rPr lang="en-US" dirty="0" smtClean="0">
                <a:solidFill>
                  <a:srgbClr val="0033CC"/>
                </a:solidFill>
              </a:rPr>
              <a:t> dose.</a:t>
            </a:r>
          </a:p>
          <a:p>
            <a:pPr marL="177800" indent="-177800">
              <a:buFont typeface="Arial" pitchFamily="34" charset="0"/>
              <a:buChar char="•"/>
            </a:pPr>
            <a:r>
              <a:rPr lang="en-US" dirty="0" smtClean="0">
                <a:solidFill>
                  <a:srgbClr val="0033CC"/>
                </a:solidFill>
              </a:rPr>
              <a:t>Mask design depends critically on a stable, consistent, reproducible lithographic process! </a:t>
            </a:r>
          </a:p>
          <a:p>
            <a:pPr marL="177800" indent="-177800">
              <a:buFont typeface="Arial" pitchFamily="34" charset="0"/>
              <a:buChar char="•"/>
            </a:pPr>
            <a:r>
              <a:rPr lang="en-US" dirty="0" smtClean="0">
                <a:solidFill>
                  <a:srgbClr val="0033CC"/>
                </a:solidFill>
              </a:rPr>
              <a:t>Creation of a reliable depth </a:t>
            </a:r>
            <a:r>
              <a:rPr lang="en-US" dirty="0" err="1" smtClean="0">
                <a:solidFill>
                  <a:srgbClr val="0033CC"/>
                </a:solidFill>
              </a:rPr>
              <a:t>vs</a:t>
            </a:r>
            <a:r>
              <a:rPr lang="en-US" dirty="0" smtClean="0">
                <a:solidFill>
                  <a:srgbClr val="0033CC"/>
                </a:solidFill>
              </a:rPr>
              <a:t> gray-level calibration relationship is essential.</a:t>
            </a:r>
          </a:p>
          <a:p>
            <a:pPr marL="177800" indent="-177800">
              <a:buFont typeface="Arial" pitchFamily="34" charset="0"/>
              <a:buChar char="•"/>
            </a:pPr>
            <a:r>
              <a:rPr lang="en-US" dirty="0" smtClean="0">
                <a:solidFill>
                  <a:srgbClr val="0033CC"/>
                </a:solidFill>
              </a:rPr>
              <a:t>Overall, the process is very tricky, need lots of trials.</a:t>
            </a:r>
            <a:endParaRPr lang="en-US" dirty="0">
              <a:solidFill>
                <a:srgbClr val="0033CC"/>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ipe(down)">
                                      <p:cBhvr>
                                        <p:cTn id="13" dur="500"/>
                                        <p:tgtEl>
                                          <p:spTgt spid="1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wipe(down)">
                                      <p:cBhvr>
                                        <p:cTn id="16" dur="500"/>
                                        <p:tgtEl>
                                          <p:spTgt spid="1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wipe(down)">
                                      <p:cBhvr>
                                        <p:cTn id="19"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85800"/>
            <a:ext cx="4108112" cy="369332"/>
          </a:xfrm>
          <a:prstGeom prst="rect">
            <a:avLst/>
          </a:prstGeom>
        </p:spPr>
        <p:txBody>
          <a:bodyPr wrap="none">
            <a:spAutoFit/>
          </a:bodyPr>
          <a:lstStyle/>
          <a:p>
            <a:r>
              <a:rPr lang="en-US" dirty="0" smtClean="0">
                <a:solidFill>
                  <a:srgbClr val="0033CC"/>
                </a:solidFill>
              </a:rPr>
              <a:t>Linearly stepped grayscale mask, 64 levels</a:t>
            </a:r>
            <a:endParaRPr lang="en-US" dirty="0">
              <a:solidFill>
                <a:srgbClr val="0033CC"/>
              </a:solidFill>
            </a:endParaRPr>
          </a:p>
        </p:txBody>
      </p:sp>
      <p:pic>
        <p:nvPicPr>
          <p:cNvPr id="55299" name="Picture 3"/>
          <p:cNvPicPr>
            <a:picLocks noChangeAspect="1" noChangeArrowheads="1"/>
          </p:cNvPicPr>
          <p:nvPr/>
        </p:nvPicPr>
        <p:blipFill>
          <a:blip r:embed="rId2" cstate="print"/>
          <a:srcRect/>
          <a:stretch>
            <a:fillRect/>
          </a:stretch>
        </p:blipFill>
        <p:spPr bwMode="auto">
          <a:xfrm>
            <a:off x="152401" y="1069330"/>
            <a:ext cx="4114800" cy="2131070"/>
          </a:xfrm>
          <a:prstGeom prst="rect">
            <a:avLst/>
          </a:prstGeom>
          <a:noFill/>
          <a:ln w="9525">
            <a:noFill/>
            <a:miter lim="800000"/>
            <a:headEnd/>
            <a:tailEnd/>
          </a:ln>
        </p:spPr>
      </p:pic>
      <p:pic>
        <p:nvPicPr>
          <p:cNvPr id="55300" name="Picture 4"/>
          <p:cNvPicPr>
            <a:picLocks noChangeAspect="1" noChangeArrowheads="1"/>
          </p:cNvPicPr>
          <p:nvPr/>
        </p:nvPicPr>
        <p:blipFill>
          <a:blip r:embed="rId3" cstate="print"/>
          <a:srcRect/>
          <a:stretch>
            <a:fillRect/>
          </a:stretch>
        </p:blipFill>
        <p:spPr bwMode="auto">
          <a:xfrm>
            <a:off x="5410200" y="1050096"/>
            <a:ext cx="3408523" cy="2607504"/>
          </a:xfrm>
          <a:prstGeom prst="rect">
            <a:avLst/>
          </a:prstGeom>
          <a:noFill/>
          <a:ln w="9525">
            <a:noFill/>
            <a:miter lim="800000"/>
            <a:headEnd/>
            <a:tailEnd/>
          </a:ln>
        </p:spPr>
      </p:pic>
      <p:sp>
        <p:nvSpPr>
          <p:cNvPr id="7" name="Rectangle 6"/>
          <p:cNvSpPr/>
          <p:nvPr/>
        </p:nvSpPr>
        <p:spPr>
          <a:xfrm>
            <a:off x="4419600" y="685800"/>
            <a:ext cx="4572000" cy="369332"/>
          </a:xfrm>
          <a:prstGeom prst="rect">
            <a:avLst/>
          </a:prstGeom>
        </p:spPr>
        <p:txBody>
          <a:bodyPr wrap="square">
            <a:spAutoFit/>
          </a:bodyPr>
          <a:lstStyle/>
          <a:p>
            <a:r>
              <a:rPr lang="en-US" dirty="0" smtClean="0">
                <a:solidFill>
                  <a:srgbClr val="0033CC"/>
                </a:solidFill>
              </a:rPr>
              <a:t>Exposure using linearly stepped grayscale mask</a:t>
            </a:r>
            <a:endParaRPr lang="en-US" dirty="0">
              <a:solidFill>
                <a:srgbClr val="0033CC"/>
              </a:solidFill>
            </a:endParaRPr>
          </a:p>
        </p:txBody>
      </p:sp>
      <p:cxnSp>
        <p:nvCxnSpPr>
          <p:cNvPr id="8" name="Straight Connector 7"/>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3853427" y="0"/>
            <a:ext cx="1556773" cy="523220"/>
          </a:xfrm>
          <a:prstGeom prst="rect">
            <a:avLst/>
          </a:prstGeom>
          <a:noFill/>
        </p:spPr>
        <p:txBody>
          <a:bodyPr wrap="none" rtlCol="0">
            <a:spAutoFit/>
          </a:bodyPr>
          <a:lstStyle/>
          <a:p>
            <a:r>
              <a:rPr lang="en-US" sz="2800" dirty="0" smtClean="0">
                <a:solidFill>
                  <a:srgbClr val="0033CC"/>
                </a:solidFill>
              </a:rPr>
              <a:t>Examples</a:t>
            </a:r>
            <a:endParaRPr lang="en-US" sz="2800" dirty="0">
              <a:solidFill>
                <a:srgbClr val="0033CC"/>
              </a:solidFill>
            </a:endParaRPr>
          </a:p>
        </p:txBody>
      </p:sp>
      <p:pic>
        <p:nvPicPr>
          <p:cNvPr id="10" name="Picture 2"/>
          <p:cNvPicPr>
            <a:picLocks noChangeAspect="1" noChangeArrowheads="1"/>
          </p:cNvPicPr>
          <p:nvPr/>
        </p:nvPicPr>
        <p:blipFill>
          <a:blip r:embed="rId4" cstate="print"/>
          <a:srcRect/>
          <a:stretch>
            <a:fillRect/>
          </a:stretch>
        </p:blipFill>
        <p:spPr bwMode="auto">
          <a:xfrm>
            <a:off x="152400" y="3352800"/>
            <a:ext cx="4931128" cy="3314700"/>
          </a:xfrm>
          <a:prstGeom prst="rect">
            <a:avLst/>
          </a:prstGeom>
          <a:noFill/>
          <a:ln w="9525">
            <a:noFill/>
            <a:miter lim="800000"/>
            <a:headEnd/>
            <a:tailEnd/>
          </a:ln>
        </p:spPr>
      </p:pic>
      <p:sp>
        <p:nvSpPr>
          <p:cNvPr id="11" name="Rectangle 10"/>
          <p:cNvSpPr/>
          <p:nvPr/>
        </p:nvSpPr>
        <p:spPr>
          <a:xfrm>
            <a:off x="5029200" y="6172200"/>
            <a:ext cx="3200400" cy="369332"/>
          </a:xfrm>
          <a:prstGeom prst="rect">
            <a:avLst/>
          </a:prstGeom>
        </p:spPr>
        <p:txBody>
          <a:bodyPr wrap="square">
            <a:spAutoFit/>
          </a:bodyPr>
          <a:lstStyle/>
          <a:p>
            <a:r>
              <a:rPr lang="en-US" dirty="0" smtClean="0">
                <a:solidFill>
                  <a:srgbClr val="C00000"/>
                </a:solidFill>
              </a:rPr>
              <a:t>SU-8 grayscale structures</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2133600"/>
            <a:ext cx="6172200" cy="2846933"/>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and application.</a:t>
            </a:r>
          </a:p>
          <a:p>
            <a:pPr marL="342900" indent="-342900">
              <a:spcAft>
                <a:spcPts val="600"/>
              </a:spcAft>
              <a:buAutoNum type="arabicPeriod"/>
            </a:pPr>
            <a:r>
              <a:rPr lang="en-US" dirty="0" smtClean="0">
                <a:solidFill>
                  <a:srgbClr val="0033CC"/>
                </a:solidFill>
              </a:rPr>
              <a:t>Light source and photomask, alignment.</a:t>
            </a:r>
          </a:p>
          <a:p>
            <a:pPr marL="342900" indent="-342900">
              <a:spcAft>
                <a:spcPts val="600"/>
              </a:spcAft>
              <a:buAutoNum type="arabicPeriod"/>
            </a:pPr>
            <a:r>
              <a:rPr lang="en-US" dirty="0" smtClean="0">
                <a:solidFill>
                  <a:srgbClr val="0033CC"/>
                </a:solidFill>
              </a:rPr>
              <a:t>Photolithography systems.</a:t>
            </a:r>
          </a:p>
          <a:p>
            <a:pPr marL="342900" indent="-342900">
              <a:spcAft>
                <a:spcPts val="600"/>
              </a:spcAft>
              <a:buAutoNum type="arabicPeriod"/>
            </a:pPr>
            <a:r>
              <a:rPr lang="en-US" dirty="0" smtClean="0">
                <a:solidFill>
                  <a:srgbClr val="0033CC"/>
                </a:solidFill>
              </a:rPr>
              <a:t>Resolution, depth of focus, modulation transfer function.</a:t>
            </a:r>
          </a:p>
          <a:p>
            <a:pPr marL="342900" indent="-342900">
              <a:spcAft>
                <a:spcPts val="600"/>
              </a:spcAft>
              <a:buAutoNum type="arabicPeriod"/>
            </a:pPr>
            <a:r>
              <a:rPr lang="en-US" dirty="0" smtClean="0">
                <a:solidFill>
                  <a:srgbClr val="0033CC"/>
                </a:solidFill>
              </a:rPr>
              <a:t>Other lithography issues: none-flat wafer, standing wave…</a:t>
            </a:r>
          </a:p>
          <a:p>
            <a:pPr marL="342900" indent="-342900">
              <a:spcAft>
                <a:spcPts val="600"/>
              </a:spcAft>
              <a:buAutoNum type="arabicPeriod"/>
            </a:pPr>
            <a:r>
              <a:rPr lang="en-US" dirty="0" smtClean="0">
                <a:solidFill>
                  <a:srgbClr val="0033CC"/>
                </a:solidFill>
              </a:rPr>
              <a:t>Photoresist.</a:t>
            </a:r>
          </a:p>
          <a:p>
            <a:pPr marL="342900" indent="-342900">
              <a:spcAft>
                <a:spcPts val="600"/>
              </a:spcAft>
              <a:buAutoNum type="arabicPeriod"/>
            </a:pPr>
            <a:r>
              <a:rPr lang="en-US" dirty="0" smtClean="0">
                <a:solidFill>
                  <a:srgbClr val="0033CC"/>
                </a:solidFill>
              </a:rPr>
              <a:t>Resist sensitivity, contrast and gray-scale photolithography.</a:t>
            </a:r>
          </a:p>
          <a:p>
            <a:pPr marL="342900" indent="-342900">
              <a:spcAft>
                <a:spcPts val="600"/>
              </a:spcAft>
              <a:buAutoNum type="arabicPeriod"/>
            </a:pPr>
            <a:r>
              <a:rPr lang="en-US" dirty="0" smtClean="0">
                <a:solidFill>
                  <a:srgbClr val="C00000"/>
                </a:solidFill>
              </a:rPr>
              <a:t>Step-by-step process of photolithography.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7" name="TextBox 6"/>
          <p:cNvSpPr txBox="1"/>
          <p:nvPr/>
        </p:nvSpPr>
        <p:spPr>
          <a:xfrm>
            <a:off x="2971800" y="762000"/>
            <a:ext cx="3411255" cy="523220"/>
          </a:xfrm>
          <a:prstGeom prst="rect">
            <a:avLst/>
          </a:prstGeom>
          <a:noFill/>
        </p:spPr>
        <p:txBody>
          <a:bodyPr wrap="none" rtlCol="0">
            <a:spAutoFit/>
          </a:bodyPr>
          <a:lstStyle/>
          <a:p>
            <a:r>
              <a:rPr lang="en-US" sz="2800" dirty="0" smtClean="0">
                <a:solidFill>
                  <a:srgbClr val="0033CC"/>
                </a:solidFill>
              </a:rPr>
              <a:t>Chapter 5 Lithography</a:t>
            </a:r>
            <a:endParaRPr lang="en-US" sz="2800" dirty="0">
              <a:solidFill>
                <a:srgbClr val="0033CC"/>
              </a:solidFill>
            </a:endParaRPr>
          </a:p>
        </p:txBody>
      </p:sp>
      <p:sp>
        <p:nvSpPr>
          <p:cNvPr id="8" name="TextBox 7"/>
          <p:cNvSpPr txBox="1"/>
          <p:nvPr/>
        </p:nvSpPr>
        <p:spPr>
          <a:xfrm>
            <a:off x="152400" y="6119336"/>
            <a:ext cx="4754058"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3962400" y="122962"/>
            <a:ext cx="5019675" cy="6582638"/>
          </a:xfrm>
          <a:prstGeom prst="rect">
            <a:avLst/>
          </a:prstGeom>
          <a:noFill/>
          <a:ln w="9525">
            <a:noFill/>
            <a:miter lim="800000"/>
            <a:headEnd/>
            <a:tailEnd/>
          </a:ln>
        </p:spPr>
      </p:pic>
      <p:sp>
        <p:nvSpPr>
          <p:cNvPr id="4" name="Rectangle 3"/>
          <p:cNvSpPr/>
          <p:nvPr/>
        </p:nvSpPr>
        <p:spPr>
          <a:xfrm>
            <a:off x="381000" y="228600"/>
            <a:ext cx="3276599" cy="1815882"/>
          </a:xfrm>
          <a:prstGeom prst="rect">
            <a:avLst/>
          </a:prstGeom>
        </p:spPr>
        <p:txBody>
          <a:bodyPr wrap="square">
            <a:spAutoFit/>
          </a:bodyPr>
          <a:lstStyle/>
          <a:p>
            <a:pPr algn="ctr"/>
            <a:r>
              <a:rPr lang="en-US" sz="2800" dirty="0" smtClean="0">
                <a:solidFill>
                  <a:srgbClr val="0033CC"/>
                </a:solidFill>
              </a:rPr>
              <a:t>Typical photoresist process flow for DNQ g-line and </a:t>
            </a:r>
            <a:r>
              <a:rPr lang="en-US" sz="2800" dirty="0" err="1" smtClean="0">
                <a:solidFill>
                  <a:srgbClr val="0033CC"/>
                </a:solidFill>
              </a:rPr>
              <a:t>i</a:t>
            </a:r>
            <a:r>
              <a:rPr lang="en-US" sz="2800" dirty="0" smtClean="0">
                <a:solidFill>
                  <a:srgbClr val="0033CC"/>
                </a:solidFill>
              </a:rPr>
              <a:t>-line positive resist</a:t>
            </a:r>
            <a:endParaRPr lang="en-US" sz="2800" dirty="0">
              <a:solidFill>
                <a:srgbClr val="0033CC"/>
              </a:solidFill>
            </a:endParaRPr>
          </a:p>
        </p:txBody>
      </p:sp>
      <p:cxnSp>
        <p:nvCxnSpPr>
          <p:cNvPr id="5" name="Straight Connector 4"/>
          <p:cNvCxnSpPr/>
          <p:nvPr/>
        </p:nvCxnSpPr>
        <p:spPr>
          <a:xfrm>
            <a:off x="0" y="2133600"/>
            <a:ext cx="38862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0"/>
          </p:nvPr>
        </p:nvSpPr>
        <p:spPr/>
        <p:txBody>
          <a:bodyPr/>
          <a:lstStyle/>
          <a:p>
            <a:pPr>
              <a:defRPr/>
            </a:pPr>
            <a:fld id="{28BA2174-6FD5-46A7-97CE-235B14ADA958}" type="slidenum">
              <a:rPr lang="en-US" altLang="zh-CN" smtClean="0"/>
              <a:pPr>
                <a:defRPr/>
              </a:pPr>
              <a:t>23</a:t>
            </a:fld>
            <a:endParaRPr lang="en-US" altLang="zh-C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noChangeArrowheads="1"/>
          </p:cNvPicPr>
          <p:nvPr/>
        </p:nvPicPr>
        <p:blipFill>
          <a:blip r:embed="rId2" cstate="print"/>
          <a:srcRect/>
          <a:stretch>
            <a:fillRect/>
          </a:stretch>
        </p:blipFill>
        <p:spPr bwMode="auto">
          <a:xfrm>
            <a:off x="4724400" y="2124670"/>
            <a:ext cx="4114800" cy="3532706"/>
          </a:xfrm>
          <a:prstGeom prst="rect">
            <a:avLst/>
          </a:prstGeom>
          <a:noFill/>
          <a:ln w="9525">
            <a:solidFill>
              <a:srgbClr val="7030A0"/>
            </a:solidFill>
            <a:miter lim="800000"/>
            <a:headEnd/>
            <a:tailEnd/>
          </a:ln>
        </p:spPr>
      </p:pic>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3108541" y="0"/>
            <a:ext cx="3063659" cy="523220"/>
          </a:xfrm>
          <a:prstGeom prst="rect">
            <a:avLst/>
          </a:prstGeom>
        </p:spPr>
        <p:txBody>
          <a:bodyPr wrap="none">
            <a:spAutoFit/>
          </a:bodyPr>
          <a:lstStyle/>
          <a:p>
            <a:r>
              <a:rPr lang="en-US" altLang="zh-TW" sz="2800" dirty="0" smtClean="0">
                <a:solidFill>
                  <a:srgbClr val="0033CC"/>
                </a:solidFill>
              </a:rPr>
              <a:t>Surface preparation</a:t>
            </a:r>
            <a:endParaRPr lang="en-US" sz="2800" dirty="0">
              <a:solidFill>
                <a:srgbClr val="0033CC"/>
              </a:solidFill>
            </a:endParaRPr>
          </a:p>
        </p:txBody>
      </p:sp>
      <p:sp>
        <p:nvSpPr>
          <p:cNvPr id="7" name="Rectangle 6"/>
          <p:cNvSpPr/>
          <p:nvPr/>
        </p:nvSpPr>
        <p:spPr>
          <a:xfrm>
            <a:off x="228600" y="533400"/>
            <a:ext cx="8686800" cy="1631216"/>
          </a:xfrm>
          <a:prstGeom prst="rect">
            <a:avLst/>
          </a:prstGeom>
        </p:spPr>
        <p:txBody>
          <a:bodyPr wrap="square">
            <a:spAutoFit/>
          </a:bodyPr>
          <a:lstStyle/>
          <a:p>
            <a:pPr marL="914400" indent="-914400">
              <a:spcAft>
                <a:spcPts val="400"/>
              </a:spcAft>
            </a:pPr>
            <a:r>
              <a:rPr lang="en-US" altLang="zh-TW" dirty="0" smtClean="0">
                <a:solidFill>
                  <a:srgbClr val="0033CC"/>
                </a:solidFill>
              </a:rPr>
              <a:t>Cleaning: remove any contaminants on the wafers prior to photoresist coating.</a:t>
            </a:r>
          </a:p>
          <a:p>
            <a:pPr marL="914400" indent="-914400">
              <a:spcAft>
                <a:spcPts val="400"/>
              </a:spcAft>
            </a:pPr>
            <a:r>
              <a:rPr lang="en-US" altLang="zh-TW" dirty="0" smtClean="0">
                <a:solidFill>
                  <a:srgbClr val="0033CC"/>
                </a:solidFill>
              </a:rPr>
              <a:t>Dehydration: remove water prior to priming and coating.</a:t>
            </a:r>
          </a:p>
          <a:p>
            <a:pPr marL="914400" indent="-914400">
              <a:spcAft>
                <a:spcPts val="400"/>
              </a:spcAft>
            </a:pPr>
            <a:r>
              <a:rPr lang="en-US" altLang="zh-TW" dirty="0" smtClean="0">
                <a:solidFill>
                  <a:srgbClr val="0033CC"/>
                </a:solidFill>
              </a:rPr>
              <a:t>Priming (adhesion promoter): HMDS (</a:t>
            </a:r>
            <a:r>
              <a:rPr lang="en-US" dirty="0" err="1" smtClean="0">
                <a:solidFill>
                  <a:srgbClr val="0033CC"/>
                </a:solidFill>
              </a:rPr>
              <a:t>hexa</a:t>
            </a:r>
            <a:r>
              <a:rPr lang="en-US" dirty="0" smtClean="0">
                <a:solidFill>
                  <a:srgbClr val="0033CC"/>
                </a:solidFill>
              </a:rPr>
              <a:t>-methyl-</a:t>
            </a:r>
            <a:r>
              <a:rPr lang="en-US" dirty="0" err="1" smtClean="0">
                <a:solidFill>
                  <a:srgbClr val="0033CC"/>
                </a:solidFill>
              </a:rPr>
              <a:t>di</a:t>
            </a:r>
            <a:r>
              <a:rPr lang="en-US" dirty="0" smtClean="0">
                <a:solidFill>
                  <a:srgbClr val="0033CC"/>
                </a:solidFill>
              </a:rPr>
              <a:t>-</a:t>
            </a:r>
            <a:r>
              <a:rPr lang="en-US" dirty="0" err="1" smtClean="0">
                <a:solidFill>
                  <a:srgbClr val="0033CC"/>
                </a:solidFill>
              </a:rPr>
              <a:t>silazane</a:t>
            </a:r>
            <a:r>
              <a:rPr lang="en-US" altLang="zh-TW" dirty="0" smtClean="0">
                <a:solidFill>
                  <a:srgbClr val="0033CC"/>
                </a:solidFill>
              </a:rPr>
              <a:t>) is typically used before spinning resist. It makes surface more hydrophobic (less hydrophilic), by replacing –OH on wafer </a:t>
            </a:r>
            <a:r>
              <a:rPr lang="en-US" altLang="zh-TW" dirty="0" err="1" smtClean="0">
                <a:solidFill>
                  <a:srgbClr val="0033CC"/>
                </a:solidFill>
              </a:rPr>
              <a:t>suface</a:t>
            </a:r>
            <a:r>
              <a:rPr lang="en-US" altLang="zh-TW" dirty="0" smtClean="0">
                <a:solidFill>
                  <a:srgbClr val="0033CC"/>
                </a:solidFill>
              </a:rPr>
              <a:t> with –CH</a:t>
            </a:r>
            <a:r>
              <a:rPr lang="en-US" altLang="zh-TW" baseline="-25000" dirty="0" smtClean="0">
                <a:solidFill>
                  <a:srgbClr val="0033CC"/>
                </a:solidFill>
              </a:rPr>
              <a:t>3</a:t>
            </a:r>
            <a:r>
              <a:rPr lang="en-US" altLang="zh-TW" dirty="0" smtClean="0">
                <a:solidFill>
                  <a:srgbClr val="0033CC"/>
                </a:solidFill>
              </a:rPr>
              <a:t>.</a:t>
            </a:r>
          </a:p>
        </p:txBody>
      </p:sp>
      <p:sp>
        <p:nvSpPr>
          <p:cNvPr id="8" name="TextBox 7"/>
          <p:cNvSpPr txBox="1"/>
          <p:nvPr/>
        </p:nvSpPr>
        <p:spPr>
          <a:xfrm>
            <a:off x="228600" y="2261443"/>
            <a:ext cx="4495800" cy="2410916"/>
          </a:xfrm>
          <a:prstGeom prst="rect">
            <a:avLst/>
          </a:prstGeom>
          <a:noFill/>
        </p:spPr>
        <p:txBody>
          <a:bodyPr wrap="square" rtlCol="0">
            <a:spAutoFit/>
          </a:bodyPr>
          <a:lstStyle/>
          <a:p>
            <a:pPr>
              <a:spcAft>
                <a:spcPts val="400"/>
              </a:spcAft>
            </a:pPr>
            <a:r>
              <a:rPr lang="en-US" dirty="0" smtClean="0">
                <a:solidFill>
                  <a:srgbClr val="C00000"/>
                </a:solidFill>
              </a:rPr>
              <a:t>Standard degrease wafer cleaning:</a:t>
            </a:r>
          </a:p>
          <a:p>
            <a:pPr>
              <a:spcAft>
                <a:spcPts val="400"/>
              </a:spcAft>
            </a:pPr>
            <a:r>
              <a:rPr lang="en-US" dirty="0" smtClean="0">
                <a:solidFill>
                  <a:srgbClr val="0033CC"/>
                </a:solidFill>
              </a:rPr>
              <a:t>Use solvents acetone then methanol then 2-propanol (also called </a:t>
            </a:r>
            <a:r>
              <a:rPr lang="en-US" dirty="0" err="1" smtClean="0">
                <a:solidFill>
                  <a:srgbClr val="0033CC"/>
                </a:solidFill>
              </a:rPr>
              <a:t>iso-propanol</a:t>
            </a:r>
            <a:r>
              <a:rPr lang="en-US" dirty="0" smtClean="0">
                <a:solidFill>
                  <a:srgbClr val="0033CC"/>
                </a:solidFill>
              </a:rPr>
              <a:t>). Methanol is often skipped due to its toxicity.</a:t>
            </a:r>
          </a:p>
          <a:p>
            <a:pPr>
              <a:spcAft>
                <a:spcPts val="400"/>
              </a:spcAft>
            </a:pPr>
            <a:r>
              <a:rPr lang="en-US" dirty="0" smtClean="0">
                <a:solidFill>
                  <a:srgbClr val="0033CC"/>
                </a:solidFill>
              </a:rPr>
              <a:t>For particularly troublesome grease, oil or wax stains, one can use 1,1,1-trichloroethane (TCA) or trichloroethylene (TCE) with ultrasonic agitation prior to acetone.</a:t>
            </a:r>
            <a:endParaRPr lang="en-US" dirty="0">
              <a:solidFill>
                <a:srgbClr val="0033CC"/>
              </a:solidFill>
            </a:endParaRPr>
          </a:p>
        </p:txBody>
      </p:sp>
      <p:sp>
        <p:nvSpPr>
          <p:cNvPr id="10" name="TextBox 9"/>
          <p:cNvSpPr txBox="1"/>
          <p:nvPr/>
        </p:nvSpPr>
        <p:spPr>
          <a:xfrm>
            <a:off x="4642394" y="5629870"/>
            <a:ext cx="4501606" cy="923330"/>
          </a:xfrm>
          <a:prstGeom prst="rect">
            <a:avLst/>
          </a:prstGeom>
          <a:noFill/>
        </p:spPr>
        <p:txBody>
          <a:bodyPr wrap="square" rtlCol="0">
            <a:spAutoFit/>
          </a:bodyPr>
          <a:lstStyle/>
          <a:p>
            <a:r>
              <a:rPr lang="en-US" dirty="0" smtClean="0">
                <a:solidFill>
                  <a:srgbClr val="0033CC"/>
                </a:solidFill>
              </a:rPr>
              <a:t>Chemistry of HMDS, a primer that acts as an adhesion promoter for photoresist. Note that H</a:t>
            </a:r>
            <a:r>
              <a:rPr lang="en-US" baseline="-25000" dirty="0" smtClean="0">
                <a:solidFill>
                  <a:srgbClr val="0033CC"/>
                </a:solidFill>
              </a:rPr>
              <a:t>2</a:t>
            </a:r>
            <a:r>
              <a:rPr lang="en-US" dirty="0" smtClean="0">
                <a:solidFill>
                  <a:srgbClr val="0033CC"/>
                </a:solidFill>
              </a:rPr>
              <a:t>O is always present on or around wafer.</a:t>
            </a:r>
            <a:endParaRPr lang="en-US" dirty="0">
              <a:solidFill>
                <a:srgbClr val="0033CC"/>
              </a:solidFill>
            </a:endParaRPr>
          </a:p>
        </p:txBody>
      </p:sp>
      <p:sp>
        <p:nvSpPr>
          <p:cNvPr id="11" name="TextBox 10"/>
          <p:cNvSpPr txBox="1"/>
          <p:nvPr/>
        </p:nvSpPr>
        <p:spPr>
          <a:xfrm>
            <a:off x="228600" y="6172200"/>
            <a:ext cx="3272691" cy="369332"/>
          </a:xfrm>
          <a:prstGeom prst="rect">
            <a:avLst/>
          </a:prstGeom>
          <a:noFill/>
        </p:spPr>
        <p:txBody>
          <a:bodyPr wrap="none" rtlCol="0">
            <a:spAutoFit/>
          </a:bodyPr>
          <a:lstStyle/>
          <a:p>
            <a:r>
              <a:rPr lang="en-US" dirty="0" smtClean="0">
                <a:solidFill>
                  <a:srgbClr val="C00000"/>
                </a:solidFill>
              </a:rPr>
              <a:t>HMDS = </a:t>
            </a:r>
            <a:r>
              <a:rPr lang="en-US" dirty="0" err="1" smtClean="0">
                <a:solidFill>
                  <a:srgbClr val="C00000"/>
                </a:solidFill>
              </a:rPr>
              <a:t>bis</a:t>
            </a:r>
            <a:r>
              <a:rPr lang="en-US" dirty="0" smtClean="0">
                <a:solidFill>
                  <a:srgbClr val="C00000"/>
                </a:solidFill>
              </a:rPr>
              <a:t>(</a:t>
            </a:r>
            <a:r>
              <a:rPr lang="en-US" dirty="0" err="1" smtClean="0">
                <a:solidFill>
                  <a:srgbClr val="C00000"/>
                </a:solidFill>
              </a:rPr>
              <a:t>trimethylsilyl</a:t>
            </a:r>
            <a:r>
              <a:rPr lang="en-US" dirty="0" smtClean="0">
                <a:solidFill>
                  <a:srgbClr val="C00000"/>
                </a:solidFill>
              </a:rPr>
              <a:t>)amine</a:t>
            </a:r>
            <a:endParaRPr lang="en-US" dirty="0">
              <a:solidFill>
                <a:srgbClr val="C00000"/>
              </a:solidFill>
            </a:endParaRPr>
          </a:p>
        </p:txBody>
      </p:sp>
      <p:pic>
        <p:nvPicPr>
          <p:cNvPr id="62468" name="Picture 4"/>
          <p:cNvPicPr>
            <a:picLocks noChangeAspect="1" noChangeArrowheads="1"/>
          </p:cNvPicPr>
          <p:nvPr/>
        </p:nvPicPr>
        <p:blipFill>
          <a:blip r:embed="rId3" cstate="print"/>
          <a:srcRect/>
          <a:stretch>
            <a:fillRect/>
          </a:stretch>
        </p:blipFill>
        <p:spPr bwMode="auto">
          <a:xfrm>
            <a:off x="914400" y="4724400"/>
            <a:ext cx="2018434" cy="13716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2" cstate="print"/>
          <a:srcRect/>
          <a:stretch>
            <a:fillRect/>
          </a:stretch>
        </p:blipFill>
        <p:spPr bwMode="auto">
          <a:xfrm>
            <a:off x="4060467" y="4953000"/>
            <a:ext cx="5006329" cy="1752600"/>
          </a:xfrm>
          <a:prstGeom prst="rect">
            <a:avLst/>
          </a:prstGeom>
          <a:noFill/>
          <a:ln w="9525">
            <a:noFill/>
            <a:miter lim="800000"/>
            <a:headEnd/>
            <a:tailEnd/>
          </a:ln>
        </p:spPr>
      </p:pic>
      <p:pic>
        <p:nvPicPr>
          <p:cNvPr id="46083" name="Picture 3"/>
          <p:cNvPicPr>
            <a:picLocks noChangeAspect="1" noChangeArrowheads="1"/>
          </p:cNvPicPr>
          <p:nvPr/>
        </p:nvPicPr>
        <p:blipFill>
          <a:blip r:embed="rId3" cstate="print"/>
          <a:srcRect/>
          <a:stretch>
            <a:fillRect/>
          </a:stretch>
        </p:blipFill>
        <p:spPr bwMode="auto">
          <a:xfrm>
            <a:off x="352425" y="685800"/>
            <a:ext cx="4067175" cy="2038350"/>
          </a:xfrm>
          <a:prstGeom prst="rect">
            <a:avLst/>
          </a:prstGeom>
          <a:noFill/>
          <a:ln w="9525">
            <a:noFill/>
            <a:miter lim="800000"/>
            <a:headEnd/>
            <a:tailEnd/>
          </a:ln>
        </p:spPr>
      </p:pic>
      <p:pic>
        <p:nvPicPr>
          <p:cNvPr id="46085" name="Picture 5"/>
          <p:cNvPicPr>
            <a:picLocks noChangeAspect="1" noChangeArrowheads="1"/>
          </p:cNvPicPr>
          <p:nvPr/>
        </p:nvPicPr>
        <p:blipFill>
          <a:blip r:embed="rId4" cstate="print"/>
          <a:srcRect/>
          <a:stretch>
            <a:fillRect/>
          </a:stretch>
        </p:blipFill>
        <p:spPr bwMode="auto">
          <a:xfrm>
            <a:off x="4891172" y="685801"/>
            <a:ext cx="3795628" cy="4240412"/>
          </a:xfrm>
          <a:prstGeom prst="rect">
            <a:avLst/>
          </a:prstGeom>
          <a:noFill/>
          <a:ln w="9525">
            <a:noFill/>
            <a:miter lim="800000"/>
            <a:headEnd/>
            <a:tailEnd/>
          </a:ln>
        </p:spPr>
      </p:pic>
      <p:cxnSp>
        <p:nvCxnSpPr>
          <p:cNvPr id="9" name="Straight Connector 8"/>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819400" y="0"/>
            <a:ext cx="3663823" cy="523220"/>
          </a:xfrm>
          <a:prstGeom prst="rect">
            <a:avLst/>
          </a:prstGeom>
          <a:noFill/>
        </p:spPr>
        <p:txBody>
          <a:bodyPr wrap="none" rtlCol="0">
            <a:spAutoFit/>
          </a:bodyPr>
          <a:lstStyle/>
          <a:p>
            <a:r>
              <a:rPr lang="en-US" sz="2800" dirty="0" smtClean="0">
                <a:solidFill>
                  <a:srgbClr val="0033CC"/>
                </a:solidFill>
              </a:rPr>
              <a:t>Photoresist spin coating</a:t>
            </a:r>
            <a:endParaRPr lang="en-US" sz="2800" dirty="0">
              <a:solidFill>
                <a:srgbClr val="0033CC"/>
              </a:solidFill>
            </a:endParaRPr>
          </a:p>
        </p:txBody>
      </p:sp>
      <p:grpSp>
        <p:nvGrpSpPr>
          <p:cNvPr id="10" name="Group 22"/>
          <p:cNvGrpSpPr>
            <a:grpSpLocks noChangeAspect="1"/>
          </p:cNvGrpSpPr>
          <p:nvPr/>
        </p:nvGrpSpPr>
        <p:grpSpPr bwMode="auto">
          <a:xfrm>
            <a:off x="228600" y="2819400"/>
            <a:ext cx="4004310" cy="3810000"/>
            <a:chOff x="2803" y="1276"/>
            <a:chExt cx="3153" cy="3000"/>
          </a:xfrm>
        </p:grpSpPr>
        <p:sp>
          <p:nvSpPr>
            <p:cNvPr id="11" name="Arc 23"/>
            <p:cNvSpPr>
              <a:spLocks/>
            </p:cNvSpPr>
            <p:nvPr/>
          </p:nvSpPr>
          <p:spPr bwMode="auto">
            <a:xfrm>
              <a:off x="4092" y="3544"/>
              <a:ext cx="330"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rgbClr val="FF0033"/>
              </a:solidFill>
              <a:round/>
              <a:headEnd type="none" w="sm" len="sm"/>
              <a:tailEnd type="none" w="sm" len="sm"/>
            </a:ln>
            <a:effectLst/>
          </p:spPr>
          <p:txBody>
            <a:bodyPr wrap="none" anchor="ctr"/>
            <a:lstStyle/>
            <a:p>
              <a:endParaRPr lang="en-US">
                <a:solidFill>
                  <a:srgbClr val="0033CC"/>
                </a:solidFill>
              </a:endParaRPr>
            </a:p>
          </p:txBody>
        </p:sp>
        <p:sp>
          <p:nvSpPr>
            <p:cNvPr id="12" name="Freeform 24"/>
            <p:cNvSpPr>
              <a:spLocks/>
            </p:cNvSpPr>
            <p:nvPr/>
          </p:nvSpPr>
          <p:spPr bwMode="auto">
            <a:xfrm>
              <a:off x="3943" y="3412"/>
              <a:ext cx="438" cy="719"/>
            </a:xfrm>
            <a:custGeom>
              <a:avLst/>
              <a:gdLst/>
              <a:ahLst/>
              <a:cxnLst>
                <a:cxn ang="0">
                  <a:pos x="0" y="0"/>
                </a:cxn>
                <a:cxn ang="0">
                  <a:pos x="0" y="663"/>
                </a:cxn>
                <a:cxn ang="0">
                  <a:pos x="46" y="618"/>
                </a:cxn>
                <a:cxn ang="0">
                  <a:pos x="91" y="609"/>
                </a:cxn>
                <a:cxn ang="0">
                  <a:pos x="173" y="645"/>
                </a:cxn>
                <a:cxn ang="0">
                  <a:pos x="228" y="700"/>
                </a:cxn>
                <a:cxn ang="0">
                  <a:pos x="300" y="718"/>
                </a:cxn>
                <a:cxn ang="0">
                  <a:pos x="364" y="691"/>
                </a:cxn>
                <a:cxn ang="0">
                  <a:pos x="419" y="618"/>
                </a:cxn>
                <a:cxn ang="0">
                  <a:pos x="437" y="536"/>
                </a:cxn>
                <a:cxn ang="0">
                  <a:pos x="437" y="0"/>
                </a:cxn>
              </a:cxnLst>
              <a:rect l="0" t="0" r="r" b="b"/>
              <a:pathLst>
                <a:path w="438" h="719">
                  <a:moveTo>
                    <a:pt x="0" y="0"/>
                  </a:moveTo>
                  <a:lnTo>
                    <a:pt x="0" y="663"/>
                  </a:lnTo>
                  <a:lnTo>
                    <a:pt x="46" y="618"/>
                  </a:lnTo>
                  <a:lnTo>
                    <a:pt x="91" y="609"/>
                  </a:lnTo>
                  <a:lnTo>
                    <a:pt x="173" y="645"/>
                  </a:lnTo>
                  <a:lnTo>
                    <a:pt x="228" y="700"/>
                  </a:lnTo>
                  <a:lnTo>
                    <a:pt x="300" y="718"/>
                  </a:lnTo>
                  <a:lnTo>
                    <a:pt x="364" y="691"/>
                  </a:lnTo>
                  <a:lnTo>
                    <a:pt x="419" y="618"/>
                  </a:lnTo>
                  <a:lnTo>
                    <a:pt x="437" y="536"/>
                  </a:lnTo>
                  <a:lnTo>
                    <a:pt x="437" y="0"/>
                  </a:lnTo>
                </a:path>
              </a:pathLst>
            </a:custGeom>
            <a:gradFill rotWithShape="0">
              <a:gsLst>
                <a:gs pos="0">
                  <a:srgbClr val="969696">
                    <a:gamma/>
                    <a:shade val="89804"/>
                    <a:invGamma/>
                  </a:srgbClr>
                </a:gs>
                <a:gs pos="50000">
                  <a:srgbClr val="969696"/>
                </a:gs>
                <a:gs pos="100000">
                  <a:srgbClr val="969696">
                    <a:gamma/>
                    <a:shade val="89804"/>
                    <a:invGamma/>
                  </a:srgbClr>
                </a:gs>
              </a:gsLst>
              <a:lin ang="0" scaled="1"/>
            </a:gradFill>
            <a:ln w="12700" cap="rnd" cmpd="sng">
              <a:solidFill>
                <a:schemeClr val="tx1"/>
              </a:solidFill>
              <a:prstDash val="solid"/>
              <a:round/>
              <a:headEnd type="none" w="sm" len="sm"/>
              <a:tailEnd type="none" w="sm" len="sm"/>
            </a:ln>
            <a:effectLst/>
          </p:spPr>
          <p:txBody>
            <a:bodyPr/>
            <a:lstStyle/>
            <a:p>
              <a:endParaRPr lang="en-US">
                <a:solidFill>
                  <a:srgbClr val="0033CC"/>
                </a:solidFill>
              </a:endParaRPr>
            </a:p>
          </p:txBody>
        </p:sp>
        <p:sp>
          <p:nvSpPr>
            <p:cNvPr id="13" name="Freeform 25"/>
            <p:cNvSpPr>
              <a:spLocks/>
            </p:cNvSpPr>
            <p:nvPr/>
          </p:nvSpPr>
          <p:spPr bwMode="auto">
            <a:xfrm>
              <a:off x="4044" y="3030"/>
              <a:ext cx="237" cy="1092"/>
            </a:xfrm>
            <a:custGeom>
              <a:avLst/>
              <a:gdLst/>
              <a:ahLst/>
              <a:cxnLst>
                <a:cxn ang="0">
                  <a:pos x="0" y="0"/>
                </a:cxn>
                <a:cxn ang="0">
                  <a:pos x="0" y="1091"/>
                </a:cxn>
                <a:cxn ang="0">
                  <a:pos x="50" y="1073"/>
                </a:cxn>
                <a:cxn ang="0">
                  <a:pos x="83" y="1054"/>
                </a:cxn>
                <a:cxn ang="0">
                  <a:pos x="134" y="1009"/>
                </a:cxn>
                <a:cxn ang="0">
                  <a:pos x="202" y="963"/>
                </a:cxn>
                <a:cxn ang="0">
                  <a:pos x="236" y="909"/>
                </a:cxn>
                <a:cxn ang="0">
                  <a:pos x="236" y="0"/>
                </a:cxn>
              </a:cxnLst>
              <a:rect l="0" t="0" r="r" b="b"/>
              <a:pathLst>
                <a:path w="237" h="1092">
                  <a:moveTo>
                    <a:pt x="0" y="0"/>
                  </a:moveTo>
                  <a:lnTo>
                    <a:pt x="0" y="1091"/>
                  </a:lnTo>
                  <a:lnTo>
                    <a:pt x="50" y="1073"/>
                  </a:lnTo>
                  <a:lnTo>
                    <a:pt x="83" y="1054"/>
                  </a:lnTo>
                  <a:lnTo>
                    <a:pt x="134" y="1009"/>
                  </a:lnTo>
                  <a:lnTo>
                    <a:pt x="202" y="963"/>
                  </a:lnTo>
                  <a:lnTo>
                    <a:pt x="236" y="909"/>
                  </a:lnTo>
                  <a:lnTo>
                    <a:pt x="236" y="0"/>
                  </a:lnTo>
                </a:path>
              </a:pathLst>
            </a:custGeom>
            <a:gradFill rotWithShape="0">
              <a:gsLst>
                <a:gs pos="0">
                  <a:srgbClr val="B2B2B2">
                    <a:gamma/>
                    <a:shade val="89804"/>
                    <a:invGamma/>
                  </a:srgbClr>
                </a:gs>
                <a:gs pos="50000">
                  <a:srgbClr val="B2B2B2"/>
                </a:gs>
                <a:gs pos="100000">
                  <a:srgbClr val="B2B2B2">
                    <a:gamma/>
                    <a:shade val="89804"/>
                    <a:invGamma/>
                  </a:srgbClr>
                </a:gs>
              </a:gsLst>
              <a:lin ang="0" scaled="1"/>
            </a:gradFill>
            <a:ln w="12700" cap="rnd" cmpd="sng">
              <a:solidFill>
                <a:schemeClr val="tx1"/>
              </a:solidFill>
              <a:prstDash val="solid"/>
              <a:round/>
              <a:headEnd type="none" w="sm" len="sm"/>
              <a:tailEnd type="none" w="sm" len="sm"/>
            </a:ln>
            <a:effectLst/>
          </p:spPr>
          <p:txBody>
            <a:bodyPr/>
            <a:lstStyle/>
            <a:p>
              <a:endParaRPr lang="en-US">
                <a:solidFill>
                  <a:srgbClr val="0033CC"/>
                </a:solidFill>
              </a:endParaRPr>
            </a:p>
          </p:txBody>
        </p:sp>
        <p:grpSp>
          <p:nvGrpSpPr>
            <p:cNvPr id="14" name="Group 26"/>
            <p:cNvGrpSpPr>
              <a:grpSpLocks/>
            </p:cNvGrpSpPr>
            <p:nvPr/>
          </p:nvGrpSpPr>
          <p:grpSpPr bwMode="auto">
            <a:xfrm>
              <a:off x="3256" y="2673"/>
              <a:ext cx="1864" cy="744"/>
              <a:chOff x="3256" y="2673"/>
              <a:chExt cx="1864" cy="744"/>
            </a:xfrm>
          </p:grpSpPr>
          <p:grpSp>
            <p:nvGrpSpPr>
              <p:cNvPr id="52" name="Group 27"/>
              <p:cNvGrpSpPr>
                <a:grpSpLocks/>
              </p:cNvGrpSpPr>
              <p:nvPr/>
            </p:nvGrpSpPr>
            <p:grpSpPr bwMode="auto">
              <a:xfrm>
                <a:off x="3256" y="2673"/>
                <a:ext cx="1864" cy="744"/>
                <a:chOff x="3256" y="2673"/>
                <a:chExt cx="1864" cy="744"/>
              </a:xfrm>
            </p:grpSpPr>
            <p:sp>
              <p:nvSpPr>
                <p:cNvPr id="54" name="Oval 28"/>
                <p:cNvSpPr>
                  <a:spLocks noChangeArrowheads="1"/>
                </p:cNvSpPr>
                <p:nvPr/>
              </p:nvSpPr>
              <p:spPr bwMode="auto">
                <a:xfrm>
                  <a:off x="3260" y="2769"/>
                  <a:ext cx="1856" cy="648"/>
                </a:xfrm>
                <a:prstGeom prst="ellipse">
                  <a:avLst/>
                </a:prstGeom>
                <a:gradFill rotWithShape="0">
                  <a:gsLst>
                    <a:gs pos="0">
                      <a:srgbClr val="B2B2B2">
                        <a:gamma/>
                        <a:shade val="89804"/>
                        <a:invGamma/>
                      </a:srgbClr>
                    </a:gs>
                    <a:gs pos="100000">
                      <a:srgbClr val="B2B2B2"/>
                    </a:gs>
                  </a:gsLst>
                  <a:lin ang="5400000" scaled="1"/>
                </a:gradFill>
                <a:ln w="12700">
                  <a:solidFill>
                    <a:schemeClr val="tx1"/>
                  </a:solidFill>
                  <a:round/>
                  <a:headEnd/>
                  <a:tailEnd/>
                </a:ln>
                <a:effectLst/>
              </p:spPr>
              <p:txBody>
                <a:bodyPr wrap="none" anchor="ctr"/>
                <a:lstStyle/>
                <a:p>
                  <a:endParaRPr lang="en-US">
                    <a:solidFill>
                      <a:srgbClr val="0033CC"/>
                    </a:solidFill>
                  </a:endParaRPr>
                </a:p>
              </p:txBody>
            </p:sp>
            <p:sp>
              <p:nvSpPr>
                <p:cNvPr id="55" name="Line 29"/>
                <p:cNvSpPr>
                  <a:spLocks noChangeShapeType="1"/>
                </p:cNvSpPr>
                <p:nvPr/>
              </p:nvSpPr>
              <p:spPr bwMode="auto">
                <a:xfrm>
                  <a:off x="3256" y="2997"/>
                  <a:ext cx="0" cy="88"/>
                </a:xfrm>
                <a:prstGeom prst="line">
                  <a:avLst/>
                </a:prstGeom>
                <a:noFill/>
                <a:ln w="12700">
                  <a:solidFill>
                    <a:schemeClr val="tx1"/>
                  </a:solidFill>
                  <a:round/>
                  <a:headEnd type="none" w="sm" len="sm"/>
                  <a:tailEnd type="none" w="sm" len="sm"/>
                </a:ln>
                <a:effectLst/>
              </p:spPr>
              <p:txBody>
                <a:bodyPr wrap="none" anchor="ctr"/>
                <a:lstStyle/>
                <a:p>
                  <a:endParaRPr lang="en-US">
                    <a:solidFill>
                      <a:srgbClr val="0033CC"/>
                    </a:solidFill>
                  </a:endParaRPr>
                </a:p>
              </p:txBody>
            </p:sp>
            <p:sp>
              <p:nvSpPr>
                <p:cNvPr id="56" name="Line 30"/>
                <p:cNvSpPr>
                  <a:spLocks noChangeShapeType="1"/>
                </p:cNvSpPr>
                <p:nvPr/>
              </p:nvSpPr>
              <p:spPr bwMode="auto">
                <a:xfrm>
                  <a:off x="5120" y="2957"/>
                  <a:ext cx="0" cy="136"/>
                </a:xfrm>
                <a:prstGeom prst="line">
                  <a:avLst/>
                </a:prstGeom>
                <a:noFill/>
                <a:ln w="12700">
                  <a:solidFill>
                    <a:schemeClr val="tx1"/>
                  </a:solidFill>
                  <a:round/>
                  <a:headEnd type="none" w="sm" len="sm"/>
                  <a:tailEnd type="none" w="sm" len="sm"/>
                </a:ln>
                <a:effectLst/>
              </p:spPr>
              <p:txBody>
                <a:bodyPr wrap="none" anchor="ctr"/>
                <a:lstStyle/>
                <a:p>
                  <a:endParaRPr lang="en-US">
                    <a:solidFill>
                      <a:srgbClr val="0033CC"/>
                    </a:solidFill>
                  </a:endParaRPr>
                </a:p>
              </p:txBody>
            </p:sp>
            <p:sp>
              <p:nvSpPr>
                <p:cNvPr id="57" name="Oval 31"/>
                <p:cNvSpPr>
                  <a:spLocks noChangeArrowheads="1"/>
                </p:cNvSpPr>
                <p:nvPr/>
              </p:nvSpPr>
              <p:spPr bwMode="auto">
                <a:xfrm>
                  <a:off x="3260" y="2673"/>
                  <a:ext cx="1856" cy="648"/>
                </a:xfrm>
                <a:prstGeom prst="ellipse">
                  <a:avLst/>
                </a:prstGeom>
                <a:gradFill rotWithShape="0">
                  <a:gsLst>
                    <a:gs pos="0">
                      <a:srgbClr val="B2B2B2">
                        <a:gamma/>
                        <a:shade val="89804"/>
                        <a:invGamma/>
                      </a:srgbClr>
                    </a:gs>
                    <a:gs pos="100000">
                      <a:srgbClr val="B2B2B2"/>
                    </a:gs>
                  </a:gsLst>
                  <a:lin ang="5400000" scaled="1"/>
                </a:gradFill>
                <a:ln w="12700">
                  <a:solidFill>
                    <a:schemeClr val="tx1"/>
                  </a:solidFill>
                  <a:round/>
                  <a:headEnd/>
                  <a:tailEnd/>
                </a:ln>
                <a:effectLst/>
              </p:spPr>
              <p:txBody>
                <a:bodyPr wrap="none" anchor="ctr"/>
                <a:lstStyle/>
                <a:p>
                  <a:endParaRPr lang="en-US">
                    <a:solidFill>
                      <a:srgbClr val="0033CC"/>
                    </a:solidFill>
                  </a:endParaRPr>
                </a:p>
              </p:txBody>
            </p:sp>
            <p:grpSp>
              <p:nvGrpSpPr>
                <p:cNvPr id="58" name="Group 32"/>
                <p:cNvGrpSpPr>
                  <a:grpSpLocks/>
                </p:cNvGrpSpPr>
                <p:nvPr/>
              </p:nvGrpSpPr>
              <p:grpSpPr bwMode="auto">
                <a:xfrm>
                  <a:off x="3404" y="2761"/>
                  <a:ext cx="1568" cy="488"/>
                  <a:chOff x="3404" y="2761"/>
                  <a:chExt cx="1568" cy="488"/>
                </a:xfrm>
              </p:grpSpPr>
              <p:sp>
                <p:nvSpPr>
                  <p:cNvPr id="65" name="Oval 33"/>
                  <p:cNvSpPr>
                    <a:spLocks noChangeArrowheads="1"/>
                  </p:cNvSpPr>
                  <p:nvPr/>
                </p:nvSpPr>
                <p:spPr bwMode="auto">
                  <a:xfrm>
                    <a:off x="3404" y="2761"/>
                    <a:ext cx="1568" cy="464"/>
                  </a:xfrm>
                  <a:prstGeom prst="ellipse">
                    <a:avLst/>
                  </a:prstGeom>
                  <a:gradFill rotWithShape="0">
                    <a:gsLst>
                      <a:gs pos="0">
                        <a:srgbClr val="B2B2B2">
                          <a:gamma/>
                          <a:shade val="89804"/>
                          <a:invGamma/>
                        </a:srgbClr>
                      </a:gs>
                      <a:gs pos="100000">
                        <a:srgbClr val="B2B2B2"/>
                      </a:gs>
                    </a:gsLst>
                    <a:lin ang="5400000" scaled="1"/>
                  </a:gradFill>
                  <a:ln w="12700">
                    <a:solidFill>
                      <a:schemeClr val="tx1"/>
                    </a:solidFill>
                    <a:round/>
                    <a:headEnd/>
                    <a:tailEnd/>
                  </a:ln>
                  <a:effectLst/>
                </p:spPr>
                <p:txBody>
                  <a:bodyPr wrap="none" anchor="ctr"/>
                  <a:lstStyle/>
                  <a:p>
                    <a:endParaRPr lang="en-US">
                      <a:solidFill>
                        <a:srgbClr val="0033CC"/>
                      </a:solidFill>
                    </a:endParaRPr>
                  </a:p>
                </p:txBody>
              </p:sp>
              <p:sp>
                <p:nvSpPr>
                  <p:cNvPr id="66" name="Oval 34"/>
                  <p:cNvSpPr>
                    <a:spLocks noChangeArrowheads="1"/>
                  </p:cNvSpPr>
                  <p:nvPr/>
                </p:nvSpPr>
                <p:spPr bwMode="auto">
                  <a:xfrm>
                    <a:off x="3404" y="2785"/>
                    <a:ext cx="1568" cy="464"/>
                  </a:xfrm>
                  <a:prstGeom prst="ellipse">
                    <a:avLst/>
                  </a:prstGeom>
                  <a:gradFill rotWithShape="0">
                    <a:gsLst>
                      <a:gs pos="0">
                        <a:srgbClr val="B2B2B2">
                          <a:gamma/>
                          <a:shade val="89804"/>
                          <a:invGamma/>
                        </a:srgbClr>
                      </a:gs>
                      <a:gs pos="100000">
                        <a:srgbClr val="B2B2B2"/>
                      </a:gs>
                    </a:gsLst>
                    <a:lin ang="5400000" scaled="1"/>
                  </a:gradFill>
                  <a:ln w="12700">
                    <a:solidFill>
                      <a:schemeClr val="tx1"/>
                    </a:solidFill>
                    <a:round/>
                    <a:headEnd/>
                    <a:tailEnd/>
                  </a:ln>
                  <a:effectLst/>
                </p:spPr>
                <p:txBody>
                  <a:bodyPr wrap="none" anchor="ctr"/>
                  <a:lstStyle/>
                  <a:p>
                    <a:endParaRPr lang="en-US">
                      <a:solidFill>
                        <a:srgbClr val="0033CC"/>
                      </a:solidFill>
                    </a:endParaRPr>
                  </a:p>
                </p:txBody>
              </p:sp>
            </p:grpSp>
            <p:grpSp>
              <p:nvGrpSpPr>
                <p:cNvPr id="59" name="Group 35"/>
                <p:cNvGrpSpPr>
                  <a:grpSpLocks/>
                </p:cNvGrpSpPr>
                <p:nvPr/>
              </p:nvGrpSpPr>
              <p:grpSpPr bwMode="auto">
                <a:xfrm>
                  <a:off x="3561" y="2818"/>
                  <a:ext cx="1253" cy="389"/>
                  <a:chOff x="3561" y="2818"/>
                  <a:chExt cx="1253" cy="389"/>
                </a:xfrm>
              </p:grpSpPr>
              <p:sp>
                <p:nvSpPr>
                  <p:cNvPr id="63" name="Oval 36"/>
                  <p:cNvSpPr>
                    <a:spLocks noChangeArrowheads="1"/>
                  </p:cNvSpPr>
                  <p:nvPr/>
                </p:nvSpPr>
                <p:spPr bwMode="auto">
                  <a:xfrm>
                    <a:off x="3561" y="2818"/>
                    <a:ext cx="1253" cy="370"/>
                  </a:xfrm>
                  <a:prstGeom prst="ellipse">
                    <a:avLst/>
                  </a:prstGeom>
                  <a:gradFill rotWithShape="0">
                    <a:gsLst>
                      <a:gs pos="0">
                        <a:srgbClr val="B2B2B2">
                          <a:gamma/>
                          <a:shade val="89804"/>
                          <a:invGamma/>
                        </a:srgbClr>
                      </a:gs>
                      <a:gs pos="100000">
                        <a:srgbClr val="B2B2B2"/>
                      </a:gs>
                    </a:gsLst>
                    <a:lin ang="5400000" scaled="1"/>
                  </a:gradFill>
                  <a:ln w="12700">
                    <a:solidFill>
                      <a:schemeClr val="tx1"/>
                    </a:solidFill>
                    <a:round/>
                    <a:headEnd/>
                    <a:tailEnd/>
                  </a:ln>
                  <a:effectLst/>
                </p:spPr>
                <p:txBody>
                  <a:bodyPr wrap="none" anchor="ctr"/>
                  <a:lstStyle/>
                  <a:p>
                    <a:endParaRPr lang="en-US">
                      <a:solidFill>
                        <a:srgbClr val="0033CC"/>
                      </a:solidFill>
                    </a:endParaRPr>
                  </a:p>
                </p:txBody>
              </p:sp>
              <p:sp>
                <p:nvSpPr>
                  <p:cNvPr id="64" name="Oval 37"/>
                  <p:cNvSpPr>
                    <a:spLocks noChangeArrowheads="1"/>
                  </p:cNvSpPr>
                  <p:nvPr/>
                </p:nvSpPr>
                <p:spPr bwMode="auto">
                  <a:xfrm>
                    <a:off x="3561" y="2837"/>
                    <a:ext cx="1253" cy="370"/>
                  </a:xfrm>
                  <a:prstGeom prst="ellipse">
                    <a:avLst/>
                  </a:prstGeom>
                  <a:gradFill rotWithShape="0">
                    <a:gsLst>
                      <a:gs pos="0">
                        <a:srgbClr val="B2B2B2">
                          <a:gamma/>
                          <a:shade val="89804"/>
                          <a:invGamma/>
                        </a:srgbClr>
                      </a:gs>
                      <a:gs pos="100000">
                        <a:srgbClr val="B2B2B2"/>
                      </a:gs>
                    </a:gsLst>
                    <a:lin ang="5400000" scaled="1"/>
                  </a:gradFill>
                  <a:ln w="12700">
                    <a:solidFill>
                      <a:schemeClr val="tx1"/>
                    </a:solidFill>
                    <a:round/>
                    <a:headEnd/>
                    <a:tailEnd/>
                  </a:ln>
                  <a:effectLst/>
                </p:spPr>
                <p:txBody>
                  <a:bodyPr wrap="none" anchor="ctr"/>
                  <a:lstStyle/>
                  <a:p>
                    <a:endParaRPr lang="en-US">
                      <a:solidFill>
                        <a:srgbClr val="0033CC"/>
                      </a:solidFill>
                    </a:endParaRPr>
                  </a:p>
                </p:txBody>
              </p:sp>
            </p:grpSp>
            <p:grpSp>
              <p:nvGrpSpPr>
                <p:cNvPr id="60" name="Group 38"/>
                <p:cNvGrpSpPr>
                  <a:grpSpLocks/>
                </p:cNvGrpSpPr>
                <p:nvPr/>
              </p:nvGrpSpPr>
              <p:grpSpPr bwMode="auto">
                <a:xfrm>
                  <a:off x="3729" y="2881"/>
                  <a:ext cx="900" cy="278"/>
                  <a:chOff x="3729" y="2881"/>
                  <a:chExt cx="900" cy="278"/>
                </a:xfrm>
              </p:grpSpPr>
              <p:sp>
                <p:nvSpPr>
                  <p:cNvPr id="61" name="Oval 39"/>
                  <p:cNvSpPr>
                    <a:spLocks noChangeArrowheads="1"/>
                  </p:cNvSpPr>
                  <p:nvPr/>
                </p:nvSpPr>
                <p:spPr bwMode="auto">
                  <a:xfrm>
                    <a:off x="3729" y="2881"/>
                    <a:ext cx="900" cy="265"/>
                  </a:xfrm>
                  <a:prstGeom prst="ellipse">
                    <a:avLst/>
                  </a:prstGeom>
                  <a:gradFill rotWithShape="0">
                    <a:gsLst>
                      <a:gs pos="0">
                        <a:srgbClr val="B2B2B2">
                          <a:gamma/>
                          <a:shade val="89804"/>
                          <a:invGamma/>
                        </a:srgbClr>
                      </a:gs>
                      <a:gs pos="100000">
                        <a:srgbClr val="B2B2B2"/>
                      </a:gs>
                    </a:gsLst>
                    <a:lin ang="5400000" scaled="1"/>
                  </a:gradFill>
                  <a:ln w="12700">
                    <a:solidFill>
                      <a:schemeClr val="tx1"/>
                    </a:solidFill>
                    <a:round/>
                    <a:headEnd/>
                    <a:tailEnd/>
                  </a:ln>
                  <a:effectLst/>
                </p:spPr>
                <p:txBody>
                  <a:bodyPr wrap="none" anchor="ctr"/>
                  <a:lstStyle/>
                  <a:p>
                    <a:endParaRPr lang="en-US">
                      <a:solidFill>
                        <a:srgbClr val="0033CC"/>
                      </a:solidFill>
                    </a:endParaRPr>
                  </a:p>
                </p:txBody>
              </p:sp>
              <p:sp>
                <p:nvSpPr>
                  <p:cNvPr id="62" name="Oval 40"/>
                  <p:cNvSpPr>
                    <a:spLocks noChangeArrowheads="1"/>
                  </p:cNvSpPr>
                  <p:nvPr/>
                </p:nvSpPr>
                <p:spPr bwMode="auto">
                  <a:xfrm>
                    <a:off x="3729" y="2894"/>
                    <a:ext cx="900" cy="265"/>
                  </a:xfrm>
                  <a:prstGeom prst="ellipse">
                    <a:avLst/>
                  </a:prstGeom>
                  <a:gradFill rotWithShape="0">
                    <a:gsLst>
                      <a:gs pos="0">
                        <a:srgbClr val="B2B2B2">
                          <a:gamma/>
                          <a:shade val="89804"/>
                          <a:invGamma/>
                        </a:srgbClr>
                      </a:gs>
                      <a:gs pos="100000">
                        <a:srgbClr val="B2B2B2"/>
                      </a:gs>
                    </a:gsLst>
                    <a:lin ang="5400000" scaled="1"/>
                  </a:gradFill>
                  <a:ln w="12700">
                    <a:solidFill>
                      <a:schemeClr val="tx1"/>
                    </a:solidFill>
                    <a:round/>
                    <a:headEnd/>
                    <a:tailEnd/>
                  </a:ln>
                  <a:effectLst/>
                </p:spPr>
                <p:txBody>
                  <a:bodyPr wrap="none" anchor="ctr"/>
                  <a:lstStyle/>
                  <a:p>
                    <a:endParaRPr lang="en-US">
                      <a:solidFill>
                        <a:srgbClr val="0033CC"/>
                      </a:solidFill>
                    </a:endParaRPr>
                  </a:p>
                </p:txBody>
              </p:sp>
            </p:grpSp>
          </p:grpSp>
          <p:sp>
            <p:nvSpPr>
              <p:cNvPr id="53" name="Oval 41"/>
              <p:cNvSpPr>
                <a:spLocks noChangeArrowheads="1"/>
              </p:cNvSpPr>
              <p:nvPr/>
            </p:nvSpPr>
            <p:spPr bwMode="auto">
              <a:xfrm>
                <a:off x="4041" y="3000"/>
                <a:ext cx="244" cy="68"/>
              </a:xfrm>
              <a:prstGeom prst="ellipse">
                <a:avLst/>
              </a:prstGeom>
              <a:gradFill rotWithShape="0">
                <a:gsLst>
                  <a:gs pos="0">
                    <a:srgbClr val="000000">
                      <a:gamma/>
                      <a:tint val="70196"/>
                      <a:invGamma/>
                    </a:srgbClr>
                  </a:gs>
                  <a:gs pos="100000">
                    <a:srgbClr val="000000"/>
                  </a:gs>
                </a:gsLst>
                <a:lin ang="5400000" scaled="1"/>
              </a:gradFill>
              <a:ln w="12700">
                <a:solidFill>
                  <a:schemeClr val="tx1"/>
                </a:solidFill>
                <a:round/>
                <a:headEnd/>
                <a:tailEnd/>
              </a:ln>
              <a:effectLst/>
            </p:spPr>
            <p:txBody>
              <a:bodyPr wrap="none" anchor="ctr"/>
              <a:lstStyle/>
              <a:p>
                <a:endParaRPr lang="en-US">
                  <a:solidFill>
                    <a:srgbClr val="0033CC"/>
                  </a:solidFill>
                </a:endParaRPr>
              </a:p>
            </p:txBody>
          </p:sp>
        </p:grpSp>
        <p:sp>
          <p:nvSpPr>
            <p:cNvPr id="15" name="Freeform 42"/>
            <p:cNvSpPr>
              <a:spLocks/>
            </p:cNvSpPr>
            <p:nvPr/>
          </p:nvSpPr>
          <p:spPr bwMode="auto">
            <a:xfrm>
              <a:off x="4167" y="2891"/>
              <a:ext cx="449" cy="154"/>
            </a:xfrm>
            <a:custGeom>
              <a:avLst/>
              <a:gdLst/>
              <a:ahLst/>
              <a:cxnLst>
                <a:cxn ang="0">
                  <a:pos x="448" y="0"/>
                </a:cxn>
                <a:cxn ang="0">
                  <a:pos x="284" y="22"/>
                </a:cxn>
                <a:cxn ang="0">
                  <a:pos x="120" y="76"/>
                </a:cxn>
                <a:cxn ang="0">
                  <a:pos x="0" y="153"/>
                </a:cxn>
              </a:cxnLst>
              <a:rect l="0" t="0" r="r" b="b"/>
              <a:pathLst>
                <a:path w="449" h="154">
                  <a:moveTo>
                    <a:pt x="448" y="0"/>
                  </a:moveTo>
                  <a:lnTo>
                    <a:pt x="284" y="22"/>
                  </a:lnTo>
                  <a:lnTo>
                    <a:pt x="120" y="76"/>
                  </a:lnTo>
                  <a:lnTo>
                    <a:pt x="0" y="153"/>
                  </a:lnTo>
                </a:path>
              </a:pathLst>
            </a:custGeom>
            <a:noFill/>
            <a:ln w="12700" cap="rnd" cmpd="sng">
              <a:solidFill>
                <a:srgbClr val="FF0033"/>
              </a:solidFill>
              <a:prstDash val="solid"/>
              <a:round/>
              <a:headEnd type="none" w="sm" len="sm"/>
              <a:tailEnd type="stealth" w="med" len="lg"/>
            </a:ln>
            <a:effectLst>
              <a:outerShdw dist="17961" dir="2700000" algn="ctr" rotWithShape="0">
                <a:schemeClr val="bg2"/>
              </a:outerShdw>
            </a:effectLst>
          </p:spPr>
          <p:txBody>
            <a:bodyPr/>
            <a:lstStyle/>
            <a:p>
              <a:endParaRPr lang="en-US">
                <a:solidFill>
                  <a:srgbClr val="0033CC"/>
                </a:solidFill>
              </a:endParaRPr>
            </a:p>
          </p:txBody>
        </p:sp>
        <p:sp>
          <p:nvSpPr>
            <p:cNvPr id="16" name="Freeform 43"/>
            <p:cNvSpPr>
              <a:spLocks/>
            </p:cNvSpPr>
            <p:nvPr/>
          </p:nvSpPr>
          <p:spPr bwMode="auto">
            <a:xfrm>
              <a:off x="3687" y="2869"/>
              <a:ext cx="459" cy="176"/>
            </a:xfrm>
            <a:custGeom>
              <a:avLst/>
              <a:gdLst/>
              <a:ahLst/>
              <a:cxnLst>
                <a:cxn ang="0">
                  <a:pos x="0" y="0"/>
                </a:cxn>
                <a:cxn ang="0">
                  <a:pos x="131" y="11"/>
                </a:cxn>
                <a:cxn ang="0">
                  <a:pos x="284" y="66"/>
                </a:cxn>
                <a:cxn ang="0">
                  <a:pos x="404" y="131"/>
                </a:cxn>
                <a:cxn ang="0">
                  <a:pos x="458" y="175"/>
                </a:cxn>
              </a:cxnLst>
              <a:rect l="0" t="0" r="r" b="b"/>
              <a:pathLst>
                <a:path w="459" h="176">
                  <a:moveTo>
                    <a:pt x="0" y="0"/>
                  </a:moveTo>
                  <a:lnTo>
                    <a:pt x="131" y="11"/>
                  </a:lnTo>
                  <a:lnTo>
                    <a:pt x="284" y="66"/>
                  </a:lnTo>
                  <a:lnTo>
                    <a:pt x="404" y="131"/>
                  </a:lnTo>
                  <a:lnTo>
                    <a:pt x="458" y="175"/>
                  </a:lnTo>
                </a:path>
              </a:pathLst>
            </a:custGeom>
            <a:noFill/>
            <a:ln w="12700" cap="rnd" cmpd="sng">
              <a:solidFill>
                <a:srgbClr val="FF0033"/>
              </a:solidFill>
              <a:prstDash val="solid"/>
              <a:round/>
              <a:headEnd type="none" w="sm" len="sm"/>
              <a:tailEnd type="stealth" w="med" len="lg"/>
            </a:ln>
            <a:effectLst>
              <a:outerShdw dist="17961" dir="2700000" algn="ctr" rotWithShape="0">
                <a:schemeClr val="bg2"/>
              </a:outerShdw>
            </a:effectLst>
          </p:spPr>
          <p:txBody>
            <a:bodyPr/>
            <a:lstStyle/>
            <a:p>
              <a:endParaRPr lang="en-US">
                <a:solidFill>
                  <a:srgbClr val="0033CC"/>
                </a:solidFill>
              </a:endParaRPr>
            </a:p>
          </p:txBody>
        </p:sp>
        <p:sp>
          <p:nvSpPr>
            <p:cNvPr id="17" name="Freeform 44"/>
            <p:cNvSpPr>
              <a:spLocks/>
            </p:cNvSpPr>
            <p:nvPr/>
          </p:nvSpPr>
          <p:spPr bwMode="auto">
            <a:xfrm>
              <a:off x="3665" y="3066"/>
              <a:ext cx="459" cy="99"/>
            </a:xfrm>
            <a:custGeom>
              <a:avLst/>
              <a:gdLst/>
              <a:ahLst/>
              <a:cxnLst>
                <a:cxn ang="0">
                  <a:pos x="0" y="98"/>
                </a:cxn>
                <a:cxn ang="0">
                  <a:pos x="131" y="43"/>
                </a:cxn>
                <a:cxn ang="0">
                  <a:pos x="305" y="0"/>
                </a:cxn>
                <a:cxn ang="0">
                  <a:pos x="458" y="0"/>
                </a:cxn>
              </a:cxnLst>
              <a:rect l="0" t="0" r="r" b="b"/>
              <a:pathLst>
                <a:path w="459" h="99">
                  <a:moveTo>
                    <a:pt x="0" y="98"/>
                  </a:moveTo>
                  <a:lnTo>
                    <a:pt x="131" y="43"/>
                  </a:lnTo>
                  <a:lnTo>
                    <a:pt x="305" y="0"/>
                  </a:lnTo>
                  <a:lnTo>
                    <a:pt x="458" y="0"/>
                  </a:lnTo>
                </a:path>
              </a:pathLst>
            </a:custGeom>
            <a:noFill/>
            <a:ln w="12700" cap="rnd" cmpd="sng">
              <a:solidFill>
                <a:srgbClr val="FF0033"/>
              </a:solidFill>
              <a:prstDash val="solid"/>
              <a:round/>
              <a:headEnd type="none" w="sm" len="sm"/>
              <a:tailEnd type="stealth" w="med" len="lg"/>
            </a:ln>
            <a:effectLst>
              <a:outerShdw dist="17961" dir="2700000" algn="ctr" rotWithShape="0">
                <a:schemeClr val="bg2"/>
              </a:outerShdw>
            </a:effectLst>
          </p:spPr>
          <p:txBody>
            <a:bodyPr/>
            <a:lstStyle/>
            <a:p>
              <a:endParaRPr lang="en-US">
                <a:solidFill>
                  <a:srgbClr val="0033CC"/>
                </a:solidFill>
              </a:endParaRPr>
            </a:p>
          </p:txBody>
        </p:sp>
        <p:sp>
          <p:nvSpPr>
            <p:cNvPr id="18" name="Line 45"/>
            <p:cNvSpPr>
              <a:spLocks noChangeShapeType="1"/>
            </p:cNvSpPr>
            <p:nvPr/>
          </p:nvSpPr>
          <p:spPr bwMode="auto">
            <a:xfrm>
              <a:off x="4156" y="3447"/>
              <a:ext cx="0" cy="829"/>
            </a:xfrm>
            <a:prstGeom prst="line">
              <a:avLst/>
            </a:prstGeom>
            <a:noFill/>
            <a:ln w="12700">
              <a:solidFill>
                <a:srgbClr val="FF0033"/>
              </a:solidFill>
              <a:round/>
              <a:headEnd type="none" w="sm" len="sm"/>
              <a:tailEnd type="stealth" w="med" len="lg"/>
            </a:ln>
            <a:effectLst/>
          </p:spPr>
          <p:txBody>
            <a:bodyPr wrap="none" anchor="ctr"/>
            <a:lstStyle/>
            <a:p>
              <a:endParaRPr lang="en-US">
                <a:solidFill>
                  <a:srgbClr val="0033CC"/>
                </a:solidFill>
              </a:endParaRPr>
            </a:p>
          </p:txBody>
        </p:sp>
        <p:sp>
          <p:nvSpPr>
            <p:cNvPr id="19" name="Arc 46"/>
            <p:cNvSpPr>
              <a:spLocks/>
            </p:cNvSpPr>
            <p:nvPr/>
          </p:nvSpPr>
          <p:spPr bwMode="auto">
            <a:xfrm>
              <a:off x="4098" y="3639"/>
              <a:ext cx="330" cy="9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FF0033"/>
              </a:solidFill>
              <a:round/>
              <a:headEnd type="none" w="sm" len="sm"/>
              <a:tailEnd type="stealth" w="med" len="lg"/>
            </a:ln>
            <a:effectLst/>
          </p:spPr>
          <p:txBody>
            <a:bodyPr wrap="none" anchor="ctr"/>
            <a:lstStyle/>
            <a:p>
              <a:endParaRPr lang="en-US">
                <a:solidFill>
                  <a:srgbClr val="0033CC"/>
                </a:solidFill>
              </a:endParaRPr>
            </a:p>
          </p:txBody>
        </p:sp>
        <p:grpSp>
          <p:nvGrpSpPr>
            <p:cNvPr id="20" name="Group 47"/>
            <p:cNvGrpSpPr>
              <a:grpSpLocks/>
            </p:cNvGrpSpPr>
            <p:nvPr/>
          </p:nvGrpSpPr>
          <p:grpSpPr bwMode="auto">
            <a:xfrm>
              <a:off x="3112" y="1900"/>
              <a:ext cx="2152" cy="946"/>
              <a:chOff x="3112" y="1900"/>
              <a:chExt cx="2152" cy="946"/>
            </a:xfrm>
          </p:grpSpPr>
          <p:sp>
            <p:nvSpPr>
              <p:cNvPr id="49" name="Oval 48"/>
              <p:cNvSpPr>
                <a:spLocks noChangeArrowheads="1"/>
              </p:cNvSpPr>
              <p:nvPr/>
            </p:nvSpPr>
            <p:spPr bwMode="auto">
              <a:xfrm>
                <a:off x="3112" y="1972"/>
                <a:ext cx="2152" cy="874"/>
              </a:xfrm>
              <a:prstGeom prst="ellipse">
                <a:avLst/>
              </a:prstGeom>
              <a:solidFill>
                <a:schemeClr val="bg1"/>
              </a:solidFill>
              <a:ln w="12700">
                <a:solidFill>
                  <a:schemeClr val="tx1"/>
                </a:solidFill>
                <a:round/>
                <a:headEnd/>
                <a:tailEnd/>
              </a:ln>
              <a:effectLst/>
            </p:spPr>
            <p:txBody>
              <a:bodyPr wrap="none" anchor="ctr"/>
              <a:lstStyle/>
              <a:p>
                <a:endParaRPr lang="en-US">
                  <a:solidFill>
                    <a:srgbClr val="0033CC"/>
                  </a:solidFill>
                </a:endParaRPr>
              </a:p>
            </p:txBody>
          </p:sp>
          <p:sp>
            <p:nvSpPr>
              <p:cNvPr id="50" name="Oval 49"/>
              <p:cNvSpPr>
                <a:spLocks noChangeArrowheads="1"/>
              </p:cNvSpPr>
              <p:nvPr/>
            </p:nvSpPr>
            <p:spPr bwMode="auto">
              <a:xfrm>
                <a:off x="3112" y="1924"/>
                <a:ext cx="2152" cy="856"/>
              </a:xfrm>
              <a:prstGeom prst="ellipse">
                <a:avLst/>
              </a:prstGeom>
              <a:solidFill>
                <a:srgbClr val="EAEAEA"/>
              </a:solidFill>
              <a:ln w="12700">
                <a:solidFill>
                  <a:schemeClr val="tx1"/>
                </a:solidFill>
                <a:round/>
                <a:headEnd/>
                <a:tailEnd/>
              </a:ln>
              <a:effectLst/>
            </p:spPr>
            <p:txBody>
              <a:bodyPr wrap="none" anchor="ctr"/>
              <a:lstStyle/>
              <a:p>
                <a:endParaRPr lang="en-US">
                  <a:solidFill>
                    <a:srgbClr val="0033CC"/>
                  </a:solidFill>
                </a:endParaRPr>
              </a:p>
            </p:txBody>
          </p:sp>
          <p:sp>
            <p:nvSpPr>
              <p:cNvPr id="51" name="Oval 50"/>
              <p:cNvSpPr>
                <a:spLocks noChangeArrowheads="1"/>
              </p:cNvSpPr>
              <p:nvPr/>
            </p:nvSpPr>
            <p:spPr bwMode="auto">
              <a:xfrm>
                <a:off x="3112" y="1900"/>
                <a:ext cx="2152" cy="856"/>
              </a:xfrm>
              <a:prstGeom prst="ellipse">
                <a:avLst/>
              </a:prstGeom>
              <a:gradFill rotWithShape="0">
                <a:gsLst>
                  <a:gs pos="0">
                    <a:srgbClr val="EAEAEA"/>
                  </a:gs>
                  <a:gs pos="100000">
                    <a:srgbClr val="EAEAEA">
                      <a:gamma/>
                      <a:shade val="69804"/>
                      <a:invGamma/>
                    </a:srgbClr>
                  </a:gs>
                </a:gsLst>
                <a:lin ang="18900000" scaled="1"/>
              </a:gradFill>
              <a:ln w="12700">
                <a:solidFill>
                  <a:schemeClr val="tx1"/>
                </a:solidFill>
                <a:round/>
                <a:headEnd/>
                <a:tailEnd/>
              </a:ln>
              <a:effectLst/>
            </p:spPr>
            <p:txBody>
              <a:bodyPr wrap="none" anchor="ctr"/>
              <a:lstStyle/>
              <a:p>
                <a:endParaRPr lang="en-US">
                  <a:solidFill>
                    <a:srgbClr val="0033CC"/>
                  </a:solidFill>
                </a:endParaRPr>
              </a:p>
            </p:txBody>
          </p:sp>
        </p:grpSp>
        <p:sp>
          <p:nvSpPr>
            <p:cNvPr id="21" name="Line 51"/>
            <p:cNvSpPr>
              <a:spLocks noChangeShapeType="1"/>
            </p:cNvSpPr>
            <p:nvPr/>
          </p:nvSpPr>
          <p:spPr bwMode="auto">
            <a:xfrm>
              <a:off x="3334" y="2742"/>
              <a:ext cx="0" cy="263"/>
            </a:xfrm>
            <a:prstGeom prst="line">
              <a:avLst/>
            </a:prstGeom>
            <a:noFill/>
            <a:ln w="12700">
              <a:solidFill>
                <a:schemeClr val="tx1"/>
              </a:solidFill>
              <a:round/>
              <a:headEnd type="none" w="sm" len="sm"/>
              <a:tailEnd type="stealth" w="med" len="lg"/>
            </a:ln>
            <a:effectLst>
              <a:outerShdw dist="17961" dir="2700000" algn="ctr" rotWithShape="0">
                <a:schemeClr val="bg1"/>
              </a:outerShdw>
            </a:effectLst>
          </p:spPr>
          <p:txBody>
            <a:bodyPr wrap="none" anchor="ctr"/>
            <a:lstStyle/>
            <a:p>
              <a:endParaRPr lang="en-US">
                <a:solidFill>
                  <a:srgbClr val="0033CC"/>
                </a:solidFill>
              </a:endParaRPr>
            </a:p>
          </p:txBody>
        </p:sp>
        <p:sp>
          <p:nvSpPr>
            <p:cNvPr id="22" name="Line 52"/>
            <p:cNvSpPr>
              <a:spLocks noChangeShapeType="1"/>
            </p:cNvSpPr>
            <p:nvPr/>
          </p:nvSpPr>
          <p:spPr bwMode="auto">
            <a:xfrm>
              <a:off x="5021" y="2729"/>
              <a:ext cx="0" cy="263"/>
            </a:xfrm>
            <a:prstGeom prst="line">
              <a:avLst/>
            </a:prstGeom>
            <a:noFill/>
            <a:ln w="12700">
              <a:solidFill>
                <a:schemeClr val="tx1"/>
              </a:solidFill>
              <a:round/>
              <a:headEnd type="none" w="sm" len="sm"/>
              <a:tailEnd type="stealth" w="med" len="lg"/>
            </a:ln>
            <a:effectLst>
              <a:outerShdw dist="17961" dir="13500000" algn="ctr" rotWithShape="0">
                <a:schemeClr val="bg1"/>
              </a:outerShdw>
            </a:effectLst>
          </p:spPr>
          <p:txBody>
            <a:bodyPr wrap="none" anchor="ctr"/>
            <a:lstStyle/>
            <a:p>
              <a:endParaRPr lang="en-US">
                <a:solidFill>
                  <a:srgbClr val="0033CC"/>
                </a:solidFill>
              </a:endParaRPr>
            </a:p>
          </p:txBody>
        </p:sp>
        <p:sp>
          <p:nvSpPr>
            <p:cNvPr id="23" name="Line 53"/>
            <p:cNvSpPr>
              <a:spLocks noChangeShapeType="1"/>
            </p:cNvSpPr>
            <p:nvPr/>
          </p:nvSpPr>
          <p:spPr bwMode="auto">
            <a:xfrm>
              <a:off x="3502" y="2829"/>
              <a:ext cx="0" cy="263"/>
            </a:xfrm>
            <a:prstGeom prst="line">
              <a:avLst/>
            </a:prstGeom>
            <a:noFill/>
            <a:ln w="12700">
              <a:solidFill>
                <a:schemeClr val="tx1"/>
              </a:solidFill>
              <a:round/>
              <a:headEnd type="none" w="sm" len="sm"/>
              <a:tailEnd type="stealth" w="med" len="lg"/>
            </a:ln>
            <a:effectLst>
              <a:outerShdw dist="17961" dir="2700000" algn="ctr" rotWithShape="0">
                <a:schemeClr val="bg1"/>
              </a:outerShdw>
            </a:effectLst>
          </p:spPr>
          <p:txBody>
            <a:bodyPr wrap="none" anchor="ctr"/>
            <a:lstStyle/>
            <a:p>
              <a:endParaRPr lang="en-US">
                <a:solidFill>
                  <a:srgbClr val="0033CC"/>
                </a:solidFill>
              </a:endParaRPr>
            </a:p>
          </p:txBody>
        </p:sp>
        <p:sp>
          <p:nvSpPr>
            <p:cNvPr id="24" name="Line 54"/>
            <p:cNvSpPr>
              <a:spLocks noChangeShapeType="1"/>
            </p:cNvSpPr>
            <p:nvPr/>
          </p:nvSpPr>
          <p:spPr bwMode="auto">
            <a:xfrm>
              <a:off x="4857" y="2847"/>
              <a:ext cx="0" cy="263"/>
            </a:xfrm>
            <a:prstGeom prst="line">
              <a:avLst/>
            </a:prstGeom>
            <a:noFill/>
            <a:ln w="12700">
              <a:solidFill>
                <a:schemeClr val="tx1"/>
              </a:solidFill>
              <a:round/>
              <a:headEnd type="none" w="sm" len="sm"/>
              <a:tailEnd type="stealth" w="med" len="lg"/>
            </a:ln>
            <a:effectLst>
              <a:outerShdw dist="17961" dir="2700000" algn="ctr" rotWithShape="0">
                <a:schemeClr val="bg1"/>
              </a:outerShdw>
            </a:effectLst>
          </p:spPr>
          <p:txBody>
            <a:bodyPr wrap="none" anchor="ctr"/>
            <a:lstStyle/>
            <a:p>
              <a:endParaRPr lang="en-US">
                <a:solidFill>
                  <a:srgbClr val="0033CC"/>
                </a:solidFill>
              </a:endParaRPr>
            </a:p>
          </p:txBody>
        </p:sp>
        <p:grpSp>
          <p:nvGrpSpPr>
            <p:cNvPr id="25" name="Group 55"/>
            <p:cNvGrpSpPr>
              <a:grpSpLocks/>
            </p:cNvGrpSpPr>
            <p:nvPr/>
          </p:nvGrpSpPr>
          <p:grpSpPr bwMode="auto">
            <a:xfrm>
              <a:off x="4343" y="3123"/>
              <a:ext cx="1613" cy="577"/>
              <a:chOff x="4343" y="3123"/>
              <a:chExt cx="1613" cy="577"/>
            </a:xfrm>
          </p:grpSpPr>
          <p:sp>
            <p:nvSpPr>
              <p:cNvPr id="47" name="Rectangle 56"/>
              <p:cNvSpPr>
                <a:spLocks noChangeArrowheads="1"/>
              </p:cNvSpPr>
              <p:nvPr/>
            </p:nvSpPr>
            <p:spPr bwMode="auto">
              <a:xfrm>
                <a:off x="4760" y="3409"/>
                <a:ext cx="1196" cy="291"/>
              </a:xfrm>
              <a:prstGeom prst="rect">
                <a:avLst/>
              </a:prstGeom>
              <a:noFill/>
              <a:ln w="9525">
                <a:noFill/>
                <a:miter lim="800000"/>
                <a:headEnd/>
                <a:tailEnd/>
              </a:ln>
              <a:effectLst/>
            </p:spPr>
            <p:txBody>
              <a:bodyPr wrap="none" lIns="92075" tIns="46038" rIns="92075" bIns="46038">
                <a:spAutoFit/>
              </a:bodyPr>
              <a:lstStyle/>
              <a:p>
                <a:r>
                  <a:rPr lang="en-US" sz="1800" b="0">
                    <a:solidFill>
                      <a:srgbClr val="0033CC"/>
                    </a:solidFill>
                  </a:rPr>
                  <a:t>vacuum chuck</a:t>
                </a:r>
              </a:p>
            </p:txBody>
          </p:sp>
          <p:sp>
            <p:nvSpPr>
              <p:cNvPr id="48" name="Freeform 57"/>
              <p:cNvSpPr>
                <a:spLocks/>
              </p:cNvSpPr>
              <p:nvPr/>
            </p:nvSpPr>
            <p:spPr bwMode="auto">
              <a:xfrm>
                <a:off x="4343" y="3123"/>
                <a:ext cx="429" cy="410"/>
              </a:xfrm>
              <a:custGeom>
                <a:avLst/>
                <a:gdLst/>
                <a:ahLst/>
                <a:cxnLst>
                  <a:cxn ang="0">
                    <a:pos x="428" y="409"/>
                  </a:cxn>
                  <a:cxn ang="0">
                    <a:pos x="364" y="409"/>
                  </a:cxn>
                  <a:cxn ang="0">
                    <a:pos x="0" y="0"/>
                  </a:cxn>
                </a:cxnLst>
                <a:rect l="0" t="0" r="r" b="b"/>
                <a:pathLst>
                  <a:path w="429" h="410">
                    <a:moveTo>
                      <a:pt x="428" y="409"/>
                    </a:moveTo>
                    <a:lnTo>
                      <a:pt x="364" y="409"/>
                    </a:lnTo>
                    <a:lnTo>
                      <a:pt x="0" y="0"/>
                    </a:lnTo>
                  </a:path>
                </a:pathLst>
              </a:custGeom>
              <a:noFill/>
              <a:ln w="12700" cap="rnd" cmpd="sng">
                <a:solidFill>
                  <a:srgbClr val="FF0033"/>
                </a:solidFill>
                <a:prstDash val="solid"/>
                <a:round/>
                <a:headEnd type="none" w="sm" len="sm"/>
                <a:tailEnd type="none" w="sm" len="sm"/>
              </a:ln>
              <a:effectLst/>
            </p:spPr>
            <p:txBody>
              <a:bodyPr/>
              <a:lstStyle/>
              <a:p>
                <a:endParaRPr lang="en-US">
                  <a:solidFill>
                    <a:srgbClr val="0033CC"/>
                  </a:solidFill>
                </a:endParaRPr>
              </a:p>
            </p:txBody>
          </p:sp>
        </p:grpSp>
        <p:grpSp>
          <p:nvGrpSpPr>
            <p:cNvPr id="26" name="Group 58"/>
            <p:cNvGrpSpPr>
              <a:grpSpLocks/>
            </p:cNvGrpSpPr>
            <p:nvPr/>
          </p:nvGrpSpPr>
          <p:grpSpPr bwMode="auto">
            <a:xfrm>
              <a:off x="4334" y="3760"/>
              <a:ext cx="1138" cy="372"/>
              <a:chOff x="4334" y="3760"/>
              <a:chExt cx="1138" cy="372"/>
            </a:xfrm>
          </p:grpSpPr>
          <p:sp>
            <p:nvSpPr>
              <p:cNvPr id="45" name="Rectangle 59"/>
              <p:cNvSpPr>
                <a:spLocks noChangeArrowheads="1"/>
              </p:cNvSpPr>
              <p:nvPr/>
            </p:nvSpPr>
            <p:spPr bwMode="auto">
              <a:xfrm>
                <a:off x="4793" y="3841"/>
                <a:ext cx="679" cy="291"/>
              </a:xfrm>
              <a:prstGeom prst="rect">
                <a:avLst/>
              </a:prstGeom>
              <a:noFill/>
              <a:ln w="9525">
                <a:noFill/>
                <a:miter lim="800000"/>
                <a:headEnd/>
                <a:tailEnd/>
              </a:ln>
              <a:effectLst/>
            </p:spPr>
            <p:txBody>
              <a:bodyPr wrap="none" lIns="92075" tIns="46038" rIns="92075" bIns="46038">
                <a:spAutoFit/>
              </a:bodyPr>
              <a:lstStyle/>
              <a:p>
                <a:r>
                  <a:rPr lang="en-US" sz="1800" b="0">
                    <a:solidFill>
                      <a:srgbClr val="0033CC"/>
                    </a:solidFill>
                  </a:rPr>
                  <a:t>spindle</a:t>
                </a:r>
              </a:p>
            </p:txBody>
          </p:sp>
          <p:sp>
            <p:nvSpPr>
              <p:cNvPr id="46" name="Freeform 60"/>
              <p:cNvSpPr>
                <a:spLocks/>
              </p:cNvSpPr>
              <p:nvPr/>
            </p:nvSpPr>
            <p:spPr bwMode="auto">
              <a:xfrm>
                <a:off x="4334" y="3760"/>
                <a:ext cx="501" cy="200"/>
              </a:xfrm>
              <a:custGeom>
                <a:avLst/>
                <a:gdLst/>
                <a:ahLst/>
                <a:cxnLst>
                  <a:cxn ang="0">
                    <a:pos x="500" y="199"/>
                  </a:cxn>
                  <a:cxn ang="0">
                    <a:pos x="400" y="199"/>
                  </a:cxn>
                  <a:cxn ang="0">
                    <a:pos x="0" y="0"/>
                  </a:cxn>
                </a:cxnLst>
                <a:rect l="0" t="0" r="r" b="b"/>
                <a:pathLst>
                  <a:path w="501" h="200">
                    <a:moveTo>
                      <a:pt x="500" y="199"/>
                    </a:moveTo>
                    <a:lnTo>
                      <a:pt x="400" y="199"/>
                    </a:lnTo>
                    <a:lnTo>
                      <a:pt x="0" y="0"/>
                    </a:lnTo>
                  </a:path>
                </a:pathLst>
              </a:custGeom>
              <a:noFill/>
              <a:ln w="12700" cap="rnd" cmpd="sng">
                <a:solidFill>
                  <a:srgbClr val="FF0033"/>
                </a:solidFill>
                <a:prstDash val="solid"/>
                <a:round/>
                <a:headEnd type="none" w="sm" len="sm"/>
                <a:tailEnd type="none" w="sm" len="sm"/>
              </a:ln>
              <a:effectLst/>
            </p:spPr>
            <p:txBody>
              <a:bodyPr/>
              <a:lstStyle/>
              <a:p>
                <a:endParaRPr lang="en-US">
                  <a:solidFill>
                    <a:srgbClr val="0033CC"/>
                  </a:solidFill>
                </a:endParaRPr>
              </a:p>
            </p:txBody>
          </p:sp>
        </p:grpSp>
        <p:grpSp>
          <p:nvGrpSpPr>
            <p:cNvPr id="27" name="Group 61"/>
            <p:cNvGrpSpPr>
              <a:grpSpLocks/>
            </p:cNvGrpSpPr>
            <p:nvPr/>
          </p:nvGrpSpPr>
          <p:grpSpPr bwMode="auto">
            <a:xfrm>
              <a:off x="2803" y="3760"/>
              <a:ext cx="1287" cy="422"/>
              <a:chOff x="2803" y="3760"/>
              <a:chExt cx="1287" cy="422"/>
            </a:xfrm>
          </p:grpSpPr>
          <p:sp>
            <p:nvSpPr>
              <p:cNvPr id="43" name="Rectangle 62"/>
              <p:cNvSpPr>
                <a:spLocks noChangeArrowheads="1"/>
              </p:cNvSpPr>
              <p:nvPr/>
            </p:nvSpPr>
            <p:spPr bwMode="auto">
              <a:xfrm>
                <a:off x="2803" y="3760"/>
                <a:ext cx="922" cy="422"/>
              </a:xfrm>
              <a:prstGeom prst="rect">
                <a:avLst/>
              </a:prstGeom>
              <a:noFill/>
              <a:ln w="9525">
                <a:noFill/>
                <a:miter lim="800000"/>
                <a:headEnd/>
                <a:tailEnd/>
              </a:ln>
              <a:effectLst/>
            </p:spPr>
            <p:txBody>
              <a:bodyPr wrap="square" lIns="92075" tIns="46038" rIns="92075" bIns="46038">
                <a:spAutoFit/>
              </a:bodyPr>
              <a:lstStyle/>
              <a:p>
                <a:pPr algn="r">
                  <a:lnSpc>
                    <a:spcPct val="80000"/>
                  </a:lnSpc>
                </a:pPr>
                <a:r>
                  <a:rPr lang="en-US" b="0" dirty="0">
                    <a:solidFill>
                      <a:srgbClr val="0033CC"/>
                    </a:solidFill>
                  </a:rPr>
                  <a:t>to vacuum pump</a:t>
                </a:r>
              </a:p>
            </p:txBody>
          </p:sp>
          <p:sp>
            <p:nvSpPr>
              <p:cNvPr id="44" name="Freeform 63"/>
              <p:cNvSpPr>
                <a:spLocks/>
              </p:cNvSpPr>
              <p:nvPr/>
            </p:nvSpPr>
            <p:spPr bwMode="auto">
              <a:xfrm>
                <a:off x="3670" y="3851"/>
                <a:ext cx="420" cy="155"/>
              </a:xfrm>
              <a:custGeom>
                <a:avLst/>
                <a:gdLst/>
                <a:ahLst/>
                <a:cxnLst>
                  <a:cxn ang="0">
                    <a:pos x="0" y="0"/>
                  </a:cxn>
                  <a:cxn ang="0">
                    <a:pos x="131" y="0"/>
                  </a:cxn>
                  <a:cxn ang="0">
                    <a:pos x="419" y="154"/>
                  </a:cxn>
                </a:cxnLst>
                <a:rect l="0" t="0" r="r" b="b"/>
                <a:pathLst>
                  <a:path w="420" h="155">
                    <a:moveTo>
                      <a:pt x="0" y="0"/>
                    </a:moveTo>
                    <a:lnTo>
                      <a:pt x="131" y="0"/>
                    </a:lnTo>
                    <a:lnTo>
                      <a:pt x="419" y="154"/>
                    </a:lnTo>
                  </a:path>
                </a:pathLst>
              </a:custGeom>
              <a:noFill/>
              <a:ln w="12700" cap="rnd" cmpd="sng">
                <a:solidFill>
                  <a:srgbClr val="FF0033"/>
                </a:solidFill>
                <a:prstDash val="solid"/>
                <a:round/>
                <a:headEnd type="none" w="sm" len="sm"/>
                <a:tailEnd type="none" w="sm" len="sm"/>
              </a:ln>
              <a:effectLst/>
            </p:spPr>
            <p:txBody>
              <a:bodyPr/>
              <a:lstStyle/>
              <a:p>
                <a:endParaRPr lang="en-US">
                  <a:solidFill>
                    <a:srgbClr val="0033CC"/>
                  </a:solidFill>
                </a:endParaRPr>
              </a:p>
            </p:txBody>
          </p:sp>
        </p:grpSp>
        <p:grpSp>
          <p:nvGrpSpPr>
            <p:cNvPr id="28" name="Group 64"/>
            <p:cNvGrpSpPr>
              <a:grpSpLocks/>
            </p:cNvGrpSpPr>
            <p:nvPr/>
          </p:nvGrpSpPr>
          <p:grpSpPr bwMode="auto">
            <a:xfrm>
              <a:off x="4389" y="1442"/>
              <a:ext cx="1329" cy="501"/>
              <a:chOff x="4389" y="1442"/>
              <a:chExt cx="1329" cy="501"/>
            </a:xfrm>
          </p:grpSpPr>
          <p:sp>
            <p:nvSpPr>
              <p:cNvPr id="41" name="Rectangle 65"/>
              <p:cNvSpPr>
                <a:spLocks noChangeArrowheads="1"/>
              </p:cNvSpPr>
              <p:nvPr/>
            </p:nvSpPr>
            <p:spPr bwMode="auto">
              <a:xfrm>
                <a:off x="4723" y="1516"/>
                <a:ext cx="995" cy="427"/>
              </a:xfrm>
              <a:prstGeom prst="rect">
                <a:avLst/>
              </a:prstGeom>
              <a:noFill/>
              <a:ln w="9525">
                <a:noFill/>
                <a:miter lim="800000"/>
                <a:headEnd/>
                <a:tailEnd/>
              </a:ln>
              <a:effectLst/>
            </p:spPr>
            <p:txBody>
              <a:bodyPr lIns="92075" tIns="46038" rIns="92075" bIns="46038">
                <a:spAutoFit/>
              </a:bodyPr>
              <a:lstStyle/>
              <a:p>
                <a:pPr>
                  <a:lnSpc>
                    <a:spcPct val="80000"/>
                  </a:lnSpc>
                </a:pPr>
                <a:r>
                  <a:rPr lang="en-US" sz="1800" b="0" dirty="0">
                    <a:solidFill>
                      <a:srgbClr val="0033CC"/>
                    </a:solidFill>
                  </a:rPr>
                  <a:t>photoresist dispenser</a:t>
                </a:r>
              </a:p>
            </p:txBody>
          </p:sp>
          <p:sp>
            <p:nvSpPr>
              <p:cNvPr id="42" name="Freeform 66"/>
              <p:cNvSpPr>
                <a:spLocks/>
              </p:cNvSpPr>
              <p:nvPr/>
            </p:nvSpPr>
            <p:spPr bwMode="auto">
              <a:xfrm>
                <a:off x="4389" y="1442"/>
                <a:ext cx="361" cy="224"/>
              </a:xfrm>
              <a:custGeom>
                <a:avLst/>
                <a:gdLst/>
                <a:ahLst/>
                <a:cxnLst>
                  <a:cxn ang="0">
                    <a:pos x="360" y="223"/>
                  </a:cxn>
                  <a:cxn ang="0">
                    <a:pos x="296" y="223"/>
                  </a:cxn>
                  <a:cxn ang="0">
                    <a:pos x="0" y="0"/>
                  </a:cxn>
                </a:cxnLst>
                <a:rect l="0" t="0" r="r" b="b"/>
                <a:pathLst>
                  <a:path w="361" h="224">
                    <a:moveTo>
                      <a:pt x="360" y="223"/>
                    </a:moveTo>
                    <a:lnTo>
                      <a:pt x="296" y="223"/>
                    </a:lnTo>
                    <a:lnTo>
                      <a:pt x="0" y="0"/>
                    </a:lnTo>
                  </a:path>
                </a:pathLst>
              </a:custGeom>
              <a:noFill/>
              <a:ln w="12700" cap="rnd" cmpd="sng">
                <a:solidFill>
                  <a:srgbClr val="FF0033"/>
                </a:solidFill>
                <a:prstDash val="solid"/>
                <a:round/>
                <a:headEnd type="none" w="sm" len="sm"/>
                <a:tailEnd type="none" w="sm" len="sm"/>
              </a:ln>
              <a:effectLst/>
            </p:spPr>
            <p:txBody>
              <a:bodyPr/>
              <a:lstStyle/>
              <a:p>
                <a:endParaRPr lang="en-US">
                  <a:solidFill>
                    <a:srgbClr val="0033CC"/>
                  </a:solidFill>
                </a:endParaRPr>
              </a:p>
            </p:txBody>
          </p:sp>
        </p:grpSp>
        <p:grpSp>
          <p:nvGrpSpPr>
            <p:cNvPr id="29" name="Group 67"/>
            <p:cNvGrpSpPr>
              <a:grpSpLocks/>
            </p:cNvGrpSpPr>
            <p:nvPr/>
          </p:nvGrpSpPr>
          <p:grpSpPr bwMode="auto">
            <a:xfrm>
              <a:off x="3533" y="1276"/>
              <a:ext cx="1316" cy="1209"/>
              <a:chOff x="3533" y="1276"/>
              <a:chExt cx="1316" cy="1209"/>
            </a:xfrm>
          </p:grpSpPr>
          <p:sp>
            <p:nvSpPr>
              <p:cNvPr id="31" name="Freeform 68"/>
              <p:cNvSpPr>
                <a:spLocks/>
              </p:cNvSpPr>
              <p:nvPr/>
            </p:nvSpPr>
            <p:spPr bwMode="auto">
              <a:xfrm>
                <a:off x="4072" y="1276"/>
                <a:ext cx="777" cy="405"/>
              </a:xfrm>
              <a:custGeom>
                <a:avLst/>
                <a:gdLst/>
                <a:ahLst/>
                <a:cxnLst>
                  <a:cxn ang="0">
                    <a:pos x="744" y="0"/>
                  </a:cxn>
                  <a:cxn ang="0">
                    <a:pos x="140" y="148"/>
                  </a:cxn>
                  <a:cxn ang="0">
                    <a:pos x="84" y="164"/>
                  </a:cxn>
                  <a:cxn ang="0">
                    <a:pos x="56" y="180"/>
                  </a:cxn>
                  <a:cxn ang="0">
                    <a:pos x="40" y="200"/>
                  </a:cxn>
                  <a:cxn ang="0">
                    <a:pos x="24" y="228"/>
                  </a:cxn>
                  <a:cxn ang="0">
                    <a:pos x="4" y="280"/>
                  </a:cxn>
                  <a:cxn ang="0">
                    <a:pos x="0" y="404"/>
                  </a:cxn>
                  <a:cxn ang="0">
                    <a:pos x="100" y="404"/>
                  </a:cxn>
                  <a:cxn ang="0">
                    <a:pos x="100" y="352"/>
                  </a:cxn>
                  <a:cxn ang="0">
                    <a:pos x="104" y="296"/>
                  </a:cxn>
                  <a:cxn ang="0">
                    <a:pos x="124" y="260"/>
                  </a:cxn>
                  <a:cxn ang="0">
                    <a:pos x="156" y="236"/>
                  </a:cxn>
                  <a:cxn ang="0">
                    <a:pos x="776" y="80"/>
                  </a:cxn>
                  <a:cxn ang="0">
                    <a:pos x="756" y="72"/>
                  </a:cxn>
                  <a:cxn ang="0">
                    <a:pos x="768" y="56"/>
                  </a:cxn>
                  <a:cxn ang="0">
                    <a:pos x="740" y="48"/>
                  </a:cxn>
                  <a:cxn ang="0">
                    <a:pos x="752" y="20"/>
                  </a:cxn>
                  <a:cxn ang="0">
                    <a:pos x="744" y="0"/>
                  </a:cxn>
                </a:cxnLst>
                <a:rect l="0" t="0" r="r" b="b"/>
                <a:pathLst>
                  <a:path w="777" h="405">
                    <a:moveTo>
                      <a:pt x="744" y="0"/>
                    </a:moveTo>
                    <a:lnTo>
                      <a:pt x="140" y="148"/>
                    </a:lnTo>
                    <a:lnTo>
                      <a:pt x="84" y="164"/>
                    </a:lnTo>
                    <a:lnTo>
                      <a:pt x="56" y="180"/>
                    </a:lnTo>
                    <a:lnTo>
                      <a:pt x="40" y="200"/>
                    </a:lnTo>
                    <a:lnTo>
                      <a:pt x="24" y="228"/>
                    </a:lnTo>
                    <a:lnTo>
                      <a:pt x="4" y="280"/>
                    </a:lnTo>
                    <a:lnTo>
                      <a:pt x="0" y="404"/>
                    </a:lnTo>
                    <a:lnTo>
                      <a:pt x="100" y="404"/>
                    </a:lnTo>
                    <a:lnTo>
                      <a:pt x="100" y="352"/>
                    </a:lnTo>
                    <a:lnTo>
                      <a:pt x="104" y="296"/>
                    </a:lnTo>
                    <a:lnTo>
                      <a:pt x="124" y="260"/>
                    </a:lnTo>
                    <a:lnTo>
                      <a:pt x="156" y="236"/>
                    </a:lnTo>
                    <a:lnTo>
                      <a:pt x="776" y="80"/>
                    </a:lnTo>
                    <a:lnTo>
                      <a:pt x="756" y="72"/>
                    </a:lnTo>
                    <a:lnTo>
                      <a:pt x="768" y="56"/>
                    </a:lnTo>
                    <a:lnTo>
                      <a:pt x="740" y="48"/>
                    </a:lnTo>
                    <a:lnTo>
                      <a:pt x="752" y="20"/>
                    </a:lnTo>
                    <a:lnTo>
                      <a:pt x="744" y="0"/>
                    </a:lnTo>
                  </a:path>
                </a:pathLst>
              </a:custGeom>
              <a:gradFill rotWithShape="0">
                <a:gsLst>
                  <a:gs pos="0">
                    <a:srgbClr val="B2B2B2"/>
                  </a:gs>
                  <a:gs pos="100000">
                    <a:srgbClr val="B2B2B2">
                      <a:gamma/>
                      <a:shade val="49804"/>
                      <a:invGamma/>
                    </a:srgbClr>
                  </a:gs>
                </a:gsLst>
                <a:lin ang="2700000" scaled="1"/>
              </a:gradFill>
              <a:ln w="12700" cap="rnd" cmpd="sng">
                <a:solidFill>
                  <a:schemeClr val="tx1"/>
                </a:solidFill>
                <a:prstDash val="solid"/>
                <a:round/>
                <a:headEnd/>
                <a:tailEnd/>
              </a:ln>
              <a:effectLst/>
            </p:spPr>
            <p:txBody>
              <a:bodyPr/>
              <a:lstStyle/>
              <a:p>
                <a:endParaRPr lang="en-US">
                  <a:solidFill>
                    <a:srgbClr val="0033CC"/>
                  </a:solidFill>
                </a:endParaRPr>
              </a:p>
            </p:txBody>
          </p:sp>
          <p:grpSp>
            <p:nvGrpSpPr>
              <p:cNvPr id="32" name="Group 69"/>
              <p:cNvGrpSpPr>
                <a:grpSpLocks/>
              </p:cNvGrpSpPr>
              <p:nvPr/>
            </p:nvGrpSpPr>
            <p:grpSpPr bwMode="auto">
              <a:xfrm>
                <a:off x="3533" y="1682"/>
                <a:ext cx="1186" cy="803"/>
                <a:chOff x="3533" y="1682"/>
                <a:chExt cx="1186" cy="803"/>
              </a:xfrm>
            </p:grpSpPr>
            <p:sp>
              <p:nvSpPr>
                <p:cNvPr id="33" name="Oval 70"/>
                <p:cNvSpPr>
                  <a:spLocks noChangeArrowheads="1"/>
                </p:cNvSpPr>
                <p:nvPr/>
              </p:nvSpPr>
              <p:spPr bwMode="auto">
                <a:xfrm>
                  <a:off x="3533" y="2108"/>
                  <a:ext cx="1186" cy="377"/>
                </a:xfrm>
                <a:prstGeom prst="ellipse">
                  <a:avLst/>
                </a:prstGeom>
                <a:gradFill rotWithShape="0">
                  <a:gsLst>
                    <a:gs pos="0">
                      <a:srgbClr val="D60093">
                        <a:gamma/>
                        <a:shade val="69804"/>
                        <a:invGamma/>
                      </a:srgbClr>
                    </a:gs>
                    <a:gs pos="100000">
                      <a:srgbClr val="D60093"/>
                    </a:gs>
                  </a:gsLst>
                  <a:path path="shape">
                    <a:fillToRect l="50000" t="50000" r="50000" b="50000"/>
                  </a:path>
                </a:gradFill>
                <a:ln w="12700">
                  <a:solidFill>
                    <a:schemeClr val="tx1"/>
                  </a:solidFill>
                  <a:round/>
                  <a:headEnd/>
                  <a:tailEnd/>
                </a:ln>
                <a:effectLst/>
              </p:spPr>
              <p:txBody>
                <a:bodyPr wrap="none" anchor="ctr"/>
                <a:lstStyle/>
                <a:p>
                  <a:endParaRPr lang="en-US">
                    <a:solidFill>
                      <a:srgbClr val="0033CC"/>
                    </a:solidFill>
                  </a:endParaRPr>
                </a:p>
              </p:txBody>
            </p:sp>
            <p:grpSp>
              <p:nvGrpSpPr>
                <p:cNvPr id="34" name="Group 71"/>
                <p:cNvGrpSpPr>
                  <a:grpSpLocks/>
                </p:cNvGrpSpPr>
                <p:nvPr/>
              </p:nvGrpSpPr>
              <p:grpSpPr bwMode="auto">
                <a:xfrm>
                  <a:off x="3581" y="1682"/>
                  <a:ext cx="1091" cy="784"/>
                  <a:chOff x="3581" y="1682"/>
                  <a:chExt cx="1091" cy="784"/>
                </a:xfrm>
              </p:grpSpPr>
              <p:sp>
                <p:nvSpPr>
                  <p:cNvPr id="35" name="Oval 72"/>
                  <p:cNvSpPr>
                    <a:spLocks noChangeArrowheads="1"/>
                  </p:cNvSpPr>
                  <p:nvPr/>
                </p:nvSpPr>
                <p:spPr bwMode="auto">
                  <a:xfrm>
                    <a:off x="3581" y="2119"/>
                    <a:ext cx="1091" cy="347"/>
                  </a:xfrm>
                  <a:prstGeom prst="ellipse">
                    <a:avLst/>
                  </a:prstGeom>
                  <a:gradFill rotWithShape="0">
                    <a:gsLst>
                      <a:gs pos="0">
                        <a:srgbClr val="D60093">
                          <a:gamma/>
                          <a:shade val="69804"/>
                          <a:invGamma/>
                        </a:srgbClr>
                      </a:gs>
                      <a:gs pos="100000">
                        <a:srgbClr val="D60093"/>
                      </a:gs>
                    </a:gsLst>
                    <a:path path="shape">
                      <a:fillToRect l="50000" t="50000" r="50000" b="50000"/>
                    </a:path>
                  </a:gradFill>
                  <a:ln w="12700">
                    <a:solidFill>
                      <a:schemeClr val="tx1"/>
                    </a:solidFill>
                    <a:round/>
                    <a:headEnd/>
                    <a:tailEnd/>
                  </a:ln>
                  <a:effectLst/>
                </p:spPr>
                <p:txBody>
                  <a:bodyPr wrap="none" anchor="ctr"/>
                  <a:lstStyle/>
                  <a:p>
                    <a:endParaRPr lang="en-US">
                      <a:solidFill>
                        <a:srgbClr val="0033CC"/>
                      </a:solidFill>
                    </a:endParaRPr>
                  </a:p>
                </p:txBody>
              </p:sp>
              <p:grpSp>
                <p:nvGrpSpPr>
                  <p:cNvPr id="36" name="Group 73"/>
                  <p:cNvGrpSpPr>
                    <a:grpSpLocks/>
                  </p:cNvGrpSpPr>
                  <p:nvPr/>
                </p:nvGrpSpPr>
                <p:grpSpPr bwMode="auto">
                  <a:xfrm>
                    <a:off x="3972" y="1682"/>
                    <a:ext cx="299" cy="593"/>
                    <a:chOff x="3972" y="1682"/>
                    <a:chExt cx="299" cy="593"/>
                  </a:xfrm>
                </p:grpSpPr>
                <p:sp>
                  <p:nvSpPr>
                    <p:cNvPr id="39" name="Freeform 74"/>
                    <p:cNvSpPr>
                      <a:spLocks/>
                    </p:cNvSpPr>
                    <p:nvPr/>
                  </p:nvSpPr>
                  <p:spPr bwMode="auto">
                    <a:xfrm>
                      <a:off x="3972" y="1682"/>
                      <a:ext cx="157" cy="593"/>
                    </a:xfrm>
                    <a:custGeom>
                      <a:avLst/>
                      <a:gdLst/>
                      <a:ahLst/>
                      <a:cxnLst>
                        <a:cxn ang="0">
                          <a:pos x="112" y="0"/>
                        </a:cxn>
                        <a:cxn ang="0">
                          <a:pos x="112" y="504"/>
                        </a:cxn>
                        <a:cxn ang="0">
                          <a:pos x="92" y="528"/>
                        </a:cxn>
                        <a:cxn ang="0">
                          <a:pos x="48" y="548"/>
                        </a:cxn>
                        <a:cxn ang="0">
                          <a:pos x="24" y="564"/>
                        </a:cxn>
                        <a:cxn ang="0">
                          <a:pos x="0" y="592"/>
                        </a:cxn>
                        <a:cxn ang="0">
                          <a:pos x="156" y="592"/>
                        </a:cxn>
                        <a:cxn ang="0">
                          <a:pos x="156" y="2"/>
                        </a:cxn>
                        <a:cxn ang="0">
                          <a:pos x="112" y="0"/>
                        </a:cxn>
                      </a:cxnLst>
                      <a:rect l="0" t="0" r="r" b="b"/>
                      <a:pathLst>
                        <a:path w="157" h="593">
                          <a:moveTo>
                            <a:pt x="112" y="0"/>
                          </a:moveTo>
                          <a:lnTo>
                            <a:pt x="112" y="504"/>
                          </a:lnTo>
                          <a:lnTo>
                            <a:pt x="92" y="528"/>
                          </a:lnTo>
                          <a:lnTo>
                            <a:pt x="48" y="548"/>
                          </a:lnTo>
                          <a:lnTo>
                            <a:pt x="24" y="564"/>
                          </a:lnTo>
                          <a:lnTo>
                            <a:pt x="0" y="592"/>
                          </a:lnTo>
                          <a:lnTo>
                            <a:pt x="156" y="592"/>
                          </a:lnTo>
                          <a:lnTo>
                            <a:pt x="156" y="2"/>
                          </a:lnTo>
                          <a:lnTo>
                            <a:pt x="112" y="0"/>
                          </a:lnTo>
                        </a:path>
                      </a:pathLst>
                    </a:custGeom>
                    <a:gradFill rotWithShape="0">
                      <a:gsLst>
                        <a:gs pos="0">
                          <a:srgbClr val="D60093"/>
                        </a:gs>
                        <a:gs pos="100000">
                          <a:srgbClr val="D60093">
                            <a:gamma/>
                            <a:shade val="69804"/>
                            <a:invGamma/>
                          </a:srgbClr>
                        </a:gs>
                      </a:gsLst>
                      <a:lin ang="5400000" scaled="1"/>
                    </a:gradFill>
                    <a:ln w="9525" cap="rnd">
                      <a:noFill/>
                      <a:round/>
                      <a:headEnd/>
                      <a:tailEnd/>
                    </a:ln>
                    <a:effectLst/>
                  </p:spPr>
                  <p:txBody>
                    <a:bodyPr/>
                    <a:lstStyle/>
                    <a:p>
                      <a:endParaRPr lang="en-US">
                        <a:solidFill>
                          <a:srgbClr val="0033CC"/>
                        </a:solidFill>
                      </a:endParaRPr>
                    </a:p>
                  </p:txBody>
                </p:sp>
                <p:sp>
                  <p:nvSpPr>
                    <p:cNvPr id="40" name="Freeform 75"/>
                    <p:cNvSpPr>
                      <a:spLocks/>
                    </p:cNvSpPr>
                    <p:nvPr/>
                  </p:nvSpPr>
                  <p:spPr bwMode="auto">
                    <a:xfrm>
                      <a:off x="4114" y="1682"/>
                      <a:ext cx="157" cy="593"/>
                    </a:xfrm>
                    <a:custGeom>
                      <a:avLst/>
                      <a:gdLst/>
                      <a:ahLst/>
                      <a:cxnLst>
                        <a:cxn ang="0">
                          <a:pos x="44" y="0"/>
                        </a:cxn>
                        <a:cxn ang="0">
                          <a:pos x="44" y="504"/>
                        </a:cxn>
                        <a:cxn ang="0">
                          <a:pos x="64" y="528"/>
                        </a:cxn>
                        <a:cxn ang="0">
                          <a:pos x="108" y="548"/>
                        </a:cxn>
                        <a:cxn ang="0">
                          <a:pos x="132" y="564"/>
                        </a:cxn>
                        <a:cxn ang="0">
                          <a:pos x="156" y="592"/>
                        </a:cxn>
                        <a:cxn ang="0">
                          <a:pos x="0" y="592"/>
                        </a:cxn>
                        <a:cxn ang="0">
                          <a:pos x="0" y="2"/>
                        </a:cxn>
                        <a:cxn ang="0">
                          <a:pos x="44" y="0"/>
                        </a:cxn>
                      </a:cxnLst>
                      <a:rect l="0" t="0" r="r" b="b"/>
                      <a:pathLst>
                        <a:path w="157" h="593">
                          <a:moveTo>
                            <a:pt x="44" y="0"/>
                          </a:moveTo>
                          <a:lnTo>
                            <a:pt x="44" y="504"/>
                          </a:lnTo>
                          <a:lnTo>
                            <a:pt x="64" y="528"/>
                          </a:lnTo>
                          <a:lnTo>
                            <a:pt x="108" y="548"/>
                          </a:lnTo>
                          <a:lnTo>
                            <a:pt x="132" y="564"/>
                          </a:lnTo>
                          <a:lnTo>
                            <a:pt x="156" y="592"/>
                          </a:lnTo>
                          <a:lnTo>
                            <a:pt x="0" y="592"/>
                          </a:lnTo>
                          <a:lnTo>
                            <a:pt x="0" y="2"/>
                          </a:lnTo>
                          <a:lnTo>
                            <a:pt x="44" y="0"/>
                          </a:lnTo>
                        </a:path>
                      </a:pathLst>
                    </a:custGeom>
                    <a:gradFill rotWithShape="0">
                      <a:gsLst>
                        <a:gs pos="0">
                          <a:srgbClr val="D60093"/>
                        </a:gs>
                        <a:gs pos="100000">
                          <a:srgbClr val="D60093">
                            <a:gamma/>
                            <a:shade val="69804"/>
                            <a:invGamma/>
                          </a:srgbClr>
                        </a:gs>
                      </a:gsLst>
                      <a:lin ang="5400000" scaled="1"/>
                    </a:gradFill>
                    <a:ln w="9525" cap="rnd">
                      <a:noFill/>
                      <a:round/>
                      <a:headEnd/>
                      <a:tailEnd/>
                    </a:ln>
                    <a:effectLst/>
                  </p:spPr>
                  <p:txBody>
                    <a:bodyPr/>
                    <a:lstStyle/>
                    <a:p>
                      <a:endParaRPr lang="en-US">
                        <a:solidFill>
                          <a:srgbClr val="0033CC"/>
                        </a:solidFill>
                      </a:endParaRPr>
                    </a:p>
                  </p:txBody>
                </p:sp>
              </p:grpSp>
              <p:sp>
                <p:nvSpPr>
                  <p:cNvPr id="37" name="Line 76"/>
                  <p:cNvSpPr>
                    <a:spLocks noChangeShapeType="1"/>
                  </p:cNvSpPr>
                  <p:nvPr/>
                </p:nvSpPr>
                <p:spPr bwMode="auto">
                  <a:xfrm>
                    <a:off x="4088" y="1682"/>
                    <a:ext cx="0" cy="500"/>
                  </a:xfrm>
                  <a:prstGeom prst="line">
                    <a:avLst/>
                  </a:prstGeom>
                  <a:noFill/>
                  <a:ln w="12700">
                    <a:solidFill>
                      <a:schemeClr val="tx1"/>
                    </a:solidFill>
                    <a:round/>
                    <a:headEnd type="none" w="sm" len="sm"/>
                    <a:tailEnd type="none" w="sm" len="sm"/>
                  </a:ln>
                  <a:effectLst/>
                </p:spPr>
                <p:txBody>
                  <a:bodyPr wrap="none" anchor="ctr"/>
                  <a:lstStyle/>
                  <a:p>
                    <a:endParaRPr lang="en-US">
                      <a:solidFill>
                        <a:srgbClr val="0033CC"/>
                      </a:solidFill>
                    </a:endParaRPr>
                  </a:p>
                </p:txBody>
              </p:sp>
              <p:sp>
                <p:nvSpPr>
                  <p:cNvPr id="38" name="Line 77"/>
                  <p:cNvSpPr>
                    <a:spLocks noChangeShapeType="1"/>
                  </p:cNvSpPr>
                  <p:nvPr/>
                </p:nvSpPr>
                <p:spPr bwMode="auto">
                  <a:xfrm>
                    <a:off x="4154" y="1682"/>
                    <a:ext cx="0" cy="500"/>
                  </a:xfrm>
                  <a:prstGeom prst="line">
                    <a:avLst/>
                  </a:prstGeom>
                  <a:noFill/>
                  <a:ln w="12700">
                    <a:solidFill>
                      <a:schemeClr val="tx1"/>
                    </a:solidFill>
                    <a:round/>
                    <a:headEnd type="none" w="sm" len="sm"/>
                    <a:tailEnd type="none" w="sm" len="sm"/>
                  </a:ln>
                  <a:effectLst/>
                </p:spPr>
                <p:txBody>
                  <a:bodyPr wrap="none" anchor="ctr"/>
                  <a:lstStyle/>
                  <a:p>
                    <a:endParaRPr lang="en-US">
                      <a:solidFill>
                        <a:srgbClr val="0033CC"/>
                      </a:solidFill>
                    </a:endParaRPr>
                  </a:p>
                </p:txBody>
              </p:sp>
            </p:grpSp>
          </p:grpSp>
        </p:grpSp>
        <p:sp>
          <p:nvSpPr>
            <p:cNvPr id="30" name="Arc 78"/>
            <p:cNvSpPr>
              <a:spLocks/>
            </p:cNvSpPr>
            <p:nvPr/>
          </p:nvSpPr>
          <p:spPr bwMode="auto">
            <a:xfrm>
              <a:off x="4416" y="2304"/>
              <a:ext cx="624" cy="28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FF0033"/>
              </a:solidFill>
              <a:round/>
              <a:headEnd type="none" w="sm" len="sm"/>
              <a:tailEnd type="stealth" w="med" len="lg"/>
            </a:ln>
            <a:effectLst>
              <a:outerShdw dist="17961" dir="2700000" algn="ctr" rotWithShape="0">
                <a:schemeClr val="bg2"/>
              </a:outerShdw>
            </a:effectLst>
          </p:spPr>
          <p:txBody>
            <a:bodyPr wrap="none" anchor="ctr"/>
            <a:lstStyle/>
            <a:p>
              <a:endParaRPr lang="en-US">
                <a:solidFill>
                  <a:srgbClr val="0033CC"/>
                </a:solidFill>
              </a:endParaRPr>
            </a:p>
          </p:txBody>
        </p:sp>
      </p:grpSp>
      <p:sp>
        <p:nvSpPr>
          <p:cNvPr id="67" name="Slide Number Placeholder 66"/>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3" name="Group 3"/>
          <p:cNvGraphicFramePr>
            <a:graphicFrameLocks noGrp="1"/>
          </p:cNvGraphicFramePr>
          <p:nvPr/>
        </p:nvGraphicFramePr>
        <p:xfrm>
          <a:off x="228600" y="3048000"/>
          <a:ext cx="4343400" cy="2171639"/>
        </p:xfrm>
        <a:graphic>
          <a:graphicData uri="http://schemas.openxmlformats.org/drawingml/2006/table">
            <a:tbl>
              <a:tblPr/>
              <a:tblGrid>
                <a:gridCol w="2209800"/>
                <a:gridCol w="2133600"/>
              </a:tblGrid>
              <a:tr h="490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dirty="0" smtClean="0">
                          <a:ln>
                            <a:noFill/>
                          </a:ln>
                          <a:solidFill>
                            <a:srgbClr val="FFFF00"/>
                          </a:solidFill>
                          <a:effectLst/>
                          <a:latin typeface="+mn-lt"/>
                          <a:cs typeface="Arial" pitchFamily="34" charset="0"/>
                        </a:rPr>
                        <a:t>Photoresist properties</a:t>
                      </a:r>
                      <a:endParaRPr kumimoji="0" lang="en-US" sz="2000" b="0" i="0" u="none" strike="noStrike" cap="none" normalizeH="0" baseline="0" dirty="0" smtClean="0">
                        <a:ln>
                          <a:noFill/>
                        </a:ln>
                        <a:solidFill>
                          <a:srgbClr val="FFFF00"/>
                        </a:solidFill>
                        <a:effectLst/>
                        <a:latin typeface="+mn-lt"/>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dirty="0" smtClean="0">
                          <a:ln>
                            <a:noFill/>
                          </a:ln>
                          <a:solidFill>
                            <a:srgbClr val="FFFF00"/>
                          </a:solidFill>
                          <a:effectLst/>
                          <a:latin typeface="+mn-lt"/>
                          <a:cs typeface="Arial" pitchFamily="34" charset="0"/>
                        </a:rPr>
                        <a:t>Spin properties</a:t>
                      </a:r>
                      <a:endParaRPr kumimoji="0" lang="en-US" sz="2000" b="0" i="0" u="none" strike="noStrike" cap="none" normalizeH="0" baseline="0" dirty="0" smtClean="0">
                        <a:ln>
                          <a:noFill/>
                        </a:ln>
                        <a:solidFill>
                          <a:srgbClr val="FFFF00"/>
                        </a:solidFill>
                        <a:effectLst/>
                        <a:latin typeface="+mn-lt"/>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0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CC"/>
                        </a:solidFill>
                        <a:effectLst/>
                        <a:latin typeface="Comic Sans MS" pitchFamily="66" charset="0"/>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33CC"/>
                        </a:solidFill>
                        <a:effectLst/>
                        <a:latin typeface="Comic Sans MS" pitchFamily="66"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33CC"/>
                        </a:solidFill>
                        <a:effectLst/>
                        <a:latin typeface="Comic Sans MS" pitchFamily="66" charset="0"/>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33CC"/>
                        </a:solidFill>
                        <a:effectLst/>
                        <a:latin typeface="Comic Sans MS" pitchFamily="66"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CC"/>
                        </a:solidFill>
                        <a:effectLst/>
                        <a:latin typeface="Comic Sans MS" pitchFamily="66" charset="0"/>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CC"/>
                        </a:solidFill>
                        <a:effectLst/>
                        <a:latin typeface="Comic Sans MS" pitchFamily="66"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660" name="Text Box 20"/>
          <p:cNvSpPr txBox="1">
            <a:spLocks noChangeArrowheads="1"/>
          </p:cNvSpPr>
          <p:nvPr/>
        </p:nvSpPr>
        <p:spPr bwMode="auto">
          <a:xfrm>
            <a:off x="838200" y="3810000"/>
            <a:ext cx="1000274" cy="369332"/>
          </a:xfrm>
          <a:prstGeom prst="rect">
            <a:avLst/>
          </a:prstGeom>
          <a:noFill/>
          <a:ln w="9525" algn="ctr">
            <a:noFill/>
            <a:miter lim="800000"/>
            <a:headEnd/>
            <a:tailEnd/>
          </a:ln>
        </p:spPr>
        <p:txBody>
          <a:bodyPr wrap="none">
            <a:spAutoFit/>
          </a:bodyPr>
          <a:lstStyle/>
          <a:p>
            <a:r>
              <a:rPr lang="en-IE" dirty="0">
                <a:solidFill>
                  <a:srgbClr val="0033CC"/>
                </a:solidFill>
              </a:rPr>
              <a:t>Viscosity</a:t>
            </a:r>
            <a:endParaRPr lang="en-US" dirty="0">
              <a:solidFill>
                <a:srgbClr val="0033CC"/>
              </a:solidFill>
            </a:endParaRPr>
          </a:p>
        </p:txBody>
      </p:sp>
      <p:sp>
        <p:nvSpPr>
          <p:cNvPr id="112661" name="Text Box 21"/>
          <p:cNvSpPr txBox="1">
            <a:spLocks noChangeArrowheads="1"/>
          </p:cNvSpPr>
          <p:nvPr/>
        </p:nvSpPr>
        <p:spPr bwMode="auto">
          <a:xfrm>
            <a:off x="228600" y="4343400"/>
            <a:ext cx="2190984" cy="369332"/>
          </a:xfrm>
          <a:prstGeom prst="rect">
            <a:avLst/>
          </a:prstGeom>
          <a:noFill/>
          <a:ln w="9525" algn="ctr">
            <a:noFill/>
            <a:miter lim="800000"/>
            <a:headEnd/>
            <a:tailEnd/>
          </a:ln>
        </p:spPr>
        <p:txBody>
          <a:bodyPr wrap="none">
            <a:spAutoFit/>
          </a:bodyPr>
          <a:lstStyle/>
          <a:p>
            <a:r>
              <a:rPr lang="en-IE" dirty="0">
                <a:solidFill>
                  <a:srgbClr val="0033CC"/>
                </a:solidFill>
              </a:rPr>
              <a:t>Drying characteristics</a:t>
            </a:r>
            <a:endParaRPr lang="en-US" dirty="0">
              <a:solidFill>
                <a:srgbClr val="0033CC"/>
              </a:solidFill>
            </a:endParaRPr>
          </a:p>
        </p:txBody>
      </p:sp>
      <p:sp>
        <p:nvSpPr>
          <p:cNvPr id="112662" name="Text Box 22"/>
          <p:cNvSpPr txBox="1">
            <a:spLocks noChangeArrowheads="1"/>
          </p:cNvSpPr>
          <p:nvPr/>
        </p:nvSpPr>
        <p:spPr bwMode="auto">
          <a:xfrm>
            <a:off x="381000" y="4800600"/>
            <a:ext cx="1785553" cy="369332"/>
          </a:xfrm>
          <a:prstGeom prst="rect">
            <a:avLst/>
          </a:prstGeom>
          <a:noFill/>
          <a:ln w="9525" algn="ctr">
            <a:noFill/>
            <a:miter lim="800000"/>
            <a:headEnd/>
            <a:tailEnd/>
          </a:ln>
        </p:spPr>
        <p:txBody>
          <a:bodyPr wrap="none">
            <a:spAutoFit/>
          </a:bodyPr>
          <a:lstStyle/>
          <a:p>
            <a:r>
              <a:rPr lang="en-IE" dirty="0">
                <a:solidFill>
                  <a:srgbClr val="0033CC"/>
                </a:solidFill>
              </a:rPr>
              <a:t>Dispense volume</a:t>
            </a:r>
            <a:endParaRPr lang="en-US" dirty="0">
              <a:solidFill>
                <a:srgbClr val="0033CC"/>
              </a:solidFill>
            </a:endParaRPr>
          </a:p>
        </p:txBody>
      </p:sp>
      <p:sp>
        <p:nvSpPr>
          <p:cNvPr id="112663" name="Text Box 23"/>
          <p:cNvSpPr txBox="1">
            <a:spLocks noChangeArrowheads="1"/>
          </p:cNvSpPr>
          <p:nvPr/>
        </p:nvSpPr>
        <p:spPr bwMode="auto">
          <a:xfrm>
            <a:off x="2667000" y="3810000"/>
            <a:ext cx="1220206" cy="369332"/>
          </a:xfrm>
          <a:prstGeom prst="rect">
            <a:avLst/>
          </a:prstGeom>
          <a:noFill/>
          <a:ln w="9525" algn="ctr">
            <a:noFill/>
            <a:miter lim="800000"/>
            <a:headEnd/>
            <a:tailEnd/>
          </a:ln>
        </p:spPr>
        <p:txBody>
          <a:bodyPr wrap="none">
            <a:spAutoFit/>
          </a:bodyPr>
          <a:lstStyle/>
          <a:p>
            <a:r>
              <a:rPr lang="en-IE" dirty="0">
                <a:solidFill>
                  <a:srgbClr val="0033CC"/>
                </a:solidFill>
              </a:rPr>
              <a:t>Spin Speed</a:t>
            </a:r>
            <a:endParaRPr lang="en-US" dirty="0">
              <a:solidFill>
                <a:srgbClr val="0033CC"/>
              </a:solidFill>
            </a:endParaRPr>
          </a:p>
        </p:txBody>
      </p:sp>
      <p:sp>
        <p:nvSpPr>
          <p:cNvPr id="112664" name="Text Box 24"/>
          <p:cNvSpPr txBox="1">
            <a:spLocks noChangeArrowheads="1"/>
          </p:cNvSpPr>
          <p:nvPr/>
        </p:nvSpPr>
        <p:spPr bwMode="auto">
          <a:xfrm>
            <a:off x="2590800" y="4343400"/>
            <a:ext cx="1830694" cy="369332"/>
          </a:xfrm>
          <a:prstGeom prst="rect">
            <a:avLst/>
          </a:prstGeom>
          <a:noFill/>
          <a:ln w="9525" algn="ctr">
            <a:noFill/>
            <a:miter lim="800000"/>
            <a:headEnd/>
            <a:tailEnd/>
          </a:ln>
        </p:spPr>
        <p:txBody>
          <a:bodyPr wrap="none">
            <a:spAutoFit/>
          </a:bodyPr>
          <a:lstStyle/>
          <a:p>
            <a:r>
              <a:rPr lang="en-IE" dirty="0">
                <a:solidFill>
                  <a:srgbClr val="0033CC"/>
                </a:solidFill>
              </a:rPr>
              <a:t>Acceleration Rate</a:t>
            </a:r>
            <a:endParaRPr lang="en-US" dirty="0">
              <a:solidFill>
                <a:srgbClr val="0033CC"/>
              </a:solidFill>
            </a:endParaRPr>
          </a:p>
        </p:txBody>
      </p:sp>
      <p:sp>
        <p:nvSpPr>
          <p:cNvPr id="112665" name="Text Box 25"/>
          <p:cNvSpPr txBox="1">
            <a:spLocks noChangeArrowheads="1"/>
          </p:cNvSpPr>
          <p:nvPr/>
        </p:nvSpPr>
        <p:spPr bwMode="auto">
          <a:xfrm>
            <a:off x="2895600" y="4800600"/>
            <a:ext cx="1104790" cy="369332"/>
          </a:xfrm>
          <a:prstGeom prst="rect">
            <a:avLst/>
          </a:prstGeom>
          <a:noFill/>
          <a:ln w="9525" algn="ctr">
            <a:noFill/>
            <a:miter lim="800000"/>
            <a:headEnd/>
            <a:tailEnd/>
          </a:ln>
        </p:spPr>
        <p:txBody>
          <a:bodyPr wrap="none">
            <a:spAutoFit/>
          </a:bodyPr>
          <a:lstStyle/>
          <a:p>
            <a:r>
              <a:rPr lang="en-IE" dirty="0">
                <a:solidFill>
                  <a:srgbClr val="0033CC"/>
                </a:solidFill>
              </a:rPr>
              <a:t>Spin Time</a:t>
            </a:r>
            <a:endParaRPr lang="en-US" dirty="0">
              <a:solidFill>
                <a:srgbClr val="0033CC"/>
              </a:solidFill>
            </a:endParaRPr>
          </a:p>
        </p:txBody>
      </p:sp>
      <p:cxnSp>
        <p:nvCxnSpPr>
          <p:cNvPr id="18" name="Straight Connector 17"/>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9" name="Rectangle 18"/>
          <p:cNvSpPr/>
          <p:nvPr/>
        </p:nvSpPr>
        <p:spPr>
          <a:xfrm>
            <a:off x="3233960" y="0"/>
            <a:ext cx="2917402" cy="523220"/>
          </a:xfrm>
          <a:prstGeom prst="rect">
            <a:avLst/>
          </a:prstGeom>
        </p:spPr>
        <p:txBody>
          <a:bodyPr wrap="none">
            <a:spAutoFit/>
          </a:bodyPr>
          <a:lstStyle/>
          <a:p>
            <a:r>
              <a:rPr lang="en-IE" sz="2800" dirty="0" smtClean="0">
                <a:solidFill>
                  <a:srgbClr val="0033CC"/>
                </a:solidFill>
              </a:rPr>
              <a:t>The physics of spin</a:t>
            </a:r>
            <a:endParaRPr lang="en-US" sz="2800" dirty="0">
              <a:solidFill>
                <a:srgbClr val="0033CC"/>
              </a:solidFill>
            </a:endParaRPr>
          </a:p>
        </p:txBody>
      </p:sp>
      <p:sp>
        <p:nvSpPr>
          <p:cNvPr id="20" name="TextBox 19"/>
          <p:cNvSpPr txBox="1"/>
          <p:nvPr/>
        </p:nvSpPr>
        <p:spPr>
          <a:xfrm>
            <a:off x="76200" y="609600"/>
            <a:ext cx="8991600" cy="1959511"/>
          </a:xfrm>
          <a:prstGeom prst="rect">
            <a:avLst/>
          </a:prstGeom>
          <a:noFill/>
        </p:spPr>
        <p:txBody>
          <a:bodyPr wrap="square" rtlCol="0">
            <a:spAutoFit/>
          </a:bodyPr>
          <a:lstStyle/>
          <a:p>
            <a:pPr marL="173038" indent="-173038">
              <a:spcAft>
                <a:spcPts val="400"/>
              </a:spcAft>
              <a:buFont typeface="Arial" pitchFamily="34" charset="0"/>
              <a:buChar char="•"/>
            </a:pPr>
            <a:r>
              <a:rPr lang="en-IE" dirty="0" smtClean="0">
                <a:solidFill>
                  <a:srgbClr val="0033CC"/>
                </a:solidFill>
              </a:rPr>
              <a:t>Resist thickness after the spin process is related to properties of the resist and the spin.</a:t>
            </a:r>
          </a:p>
          <a:p>
            <a:pPr marL="173038" indent="-173038">
              <a:spcAft>
                <a:spcPts val="400"/>
              </a:spcAft>
              <a:buFont typeface="Arial" pitchFamily="34" charset="0"/>
              <a:buChar char="•"/>
            </a:pPr>
            <a:r>
              <a:rPr lang="en-IE" dirty="0" smtClean="0">
                <a:solidFill>
                  <a:srgbClr val="0033CC"/>
                </a:solidFill>
              </a:rPr>
              <a:t>The most important factor is resist viscosity and solvent evaporation rate (how volatile it is).</a:t>
            </a:r>
          </a:p>
          <a:p>
            <a:pPr marL="173038" indent="-173038">
              <a:spcAft>
                <a:spcPts val="400"/>
              </a:spcAft>
              <a:buFont typeface="Arial" pitchFamily="34" charset="0"/>
              <a:buChar char="•"/>
            </a:pPr>
            <a:r>
              <a:rPr lang="en-IE" dirty="0" smtClean="0">
                <a:solidFill>
                  <a:srgbClr val="0033CC"/>
                </a:solidFill>
              </a:rPr>
              <a:t>Resist won’t be uniform if the solvent evaporates too fast. </a:t>
            </a:r>
          </a:p>
          <a:p>
            <a:pPr marL="173038" indent="-173038">
              <a:spcAft>
                <a:spcPts val="400"/>
              </a:spcAft>
              <a:buFont typeface="Arial" pitchFamily="34" charset="0"/>
              <a:buChar char="•"/>
            </a:pPr>
            <a:r>
              <a:rPr lang="en-IE" dirty="0" smtClean="0">
                <a:solidFill>
                  <a:srgbClr val="0033CC"/>
                </a:solidFill>
              </a:rPr>
              <a:t>Thickness will approach zero if solvent never evaporates (assume long-enough spin time).</a:t>
            </a:r>
          </a:p>
          <a:p>
            <a:pPr marL="173038" indent="-173038">
              <a:spcAft>
                <a:spcPts val="400"/>
              </a:spcAft>
              <a:buFont typeface="Arial" pitchFamily="34" charset="0"/>
              <a:buChar char="•"/>
            </a:pPr>
            <a:r>
              <a:rPr lang="en-IE" dirty="0" smtClean="0">
                <a:solidFill>
                  <a:srgbClr val="0033CC"/>
                </a:solidFill>
              </a:rPr>
              <a:t>Typically after 20sec spinning at peak speed, film thickness becomes stable (i.e. almost no solvent left).</a:t>
            </a:r>
          </a:p>
        </p:txBody>
      </p:sp>
      <p:pic>
        <p:nvPicPr>
          <p:cNvPr id="59393" name="Picture 1"/>
          <p:cNvPicPr>
            <a:picLocks noChangeAspect="1" noChangeArrowheads="1"/>
          </p:cNvPicPr>
          <p:nvPr/>
        </p:nvPicPr>
        <p:blipFill>
          <a:blip r:embed="rId3" cstate="print"/>
          <a:srcRect/>
          <a:stretch>
            <a:fillRect/>
          </a:stretch>
        </p:blipFill>
        <p:spPr bwMode="auto">
          <a:xfrm>
            <a:off x="4677734" y="3059668"/>
            <a:ext cx="4348597" cy="3124200"/>
          </a:xfrm>
          <a:prstGeom prst="rect">
            <a:avLst/>
          </a:prstGeom>
          <a:noFill/>
          <a:ln w="9525">
            <a:noFill/>
            <a:miter lim="800000"/>
            <a:headEnd/>
            <a:tailEnd/>
          </a:ln>
        </p:spPr>
      </p:pic>
      <p:sp>
        <p:nvSpPr>
          <p:cNvPr id="23" name="TextBox 22"/>
          <p:cNvSpPr txBox="1"/>
          <p:nvPr/>
        </p:nvSpPr>
        <p:spPr>
          <a:xfrm>
            <a:off x="4572000" y="2754868"/>
            <a:ext cx="1601721" cy="369332"/>
          </a:xfrm>
          <a:prstGeom prst="rect">
            <a:avLst/>
          </a:prstGeom>
          <a:noFill/>
        </p:spPr>
        <p:txBody>
          <a:bodyPr wrap="none" rtlCol="0">
            <a:spAutoFit/>
          </a:bodyPr>
          <a:lstStyle/>
          <a:p>
            <a:r>
              <a:rPr lang="en-US" dirty="0" smtClean="0">
                <a:solidFill>
                  <a:srgbClr val="7030A0"/>
                </a:solidFill>
              </a:rPr>
              <a:t>Thickness (</a:t>
            </a:r>
            <a:r>
              <a:rPr lang="en-US" dirty="0" smtClean="0">
                <a:solidFill>
                  <a:srgbClr val="7030A0"/>
                </a:solidFill>
                <a:sym typeface="Symbol"/>
              </a:rPr>
              <a:t>m</a:t>
            </a:r>
            <a:r>
              <a:rPr lang="en-US" dirty="0" smtClean="0">
                <a:solidFill>
                  <a:srgbClr val="7030A0"/>
                </a:solidFill>
              </a:rPr>
              <a:t>)</a:t>
            </a:r>
            <a:endParaRPr lang="en-US" dirty="0">
              <a:solidFill>
                <a:srgbClr val="7030A0"/>
              </a:solidFill>
            </a:endParaRPr>
          </a:p>
        </p:txBody>
      </p:sp>
      <p:sp>
        <p:nvSpPr>
          <p:cNvPr id="24" name="TextBox 23"/>
          <p:cNvSpPr txBox="1"/>
          <p:nvPr/>
        </p:nvSpPr>
        <p:spPr>
          <a:xfrm>
            <a:off x="6172200" y="6183868"/>
            <a:ext cx="1784463" cy="369332"/>
          </a:xfrm>
          <a:prstGeom prst="rect">
            <a:avLst/>
          </a:prstGeom>
          <a:noFill/>
        </p:spPr>
        <p:txBody>
          <a:bodyPr wrap="none" rtlCol="0">
            <a:spAutoFit/>
          </a:bodyPr>
          <a:lstStyle/>
          <a:p>
            <a:r>
              <a:rPr lang="en-US" dirty="0" smtClean="0">
                <a:solidFill>
                  <a:srgbClr val="7030A0"/>
                </a:solidFill>
              </a:rPr>
              <a:t>Spin speed (rpm)</a:t>
            </a:r>
            <a:endParaRPr lang="en-US" dirty="0">
              <a:solidFill>
                <a:srgbClr val="7030A0"/>
              </a:solidFill>
            </a:endParaRPr>
          </a:p>
        </p:txBody>
      </p:sp>
      <p:sp>
        <p:nvSpPr>
          <p:cNvPr id="25" name="TextBox 24"/>
          <p:cNvSpPr txBox="1"/>
          <p:nvPr/>
        </p:nvSpPr>
        <p:spPr>
          <a:xfrm>
            <a:off x="152400" y="5486400"/>
            <a:ext cx="4495800" cy="1200329"/>
          </a:xfrm>
          <a:prstGeom prst="rect">
            <a:avLst/>
          </a:prstGeom>
          <a:noFill/>
        </p:spPr>
        <p:txBody>
          <a:bodyPr wrap="square" rtlCol="0">
            <a:spAutoFit/>
          </a:bodyPr>
          <a:lstStyle/>
          <a:p>
            <a:r>
              <a:rPr lang="en-US" dirty="0" smtClean="0">
                <a:solidFill>
                  <a:srgbClr val="7030A0"/>
                </a:solidFill>
              </a:rPr>
              <a:t>SU-8 is very thick resist (typical resist only </a:t>
            </a:r>
            <a:r>
              <a:rPr lang="en-US" dirty="0" smtClean="0">
                <a:solidFill>
                  <a:srgbClr val="7030A0"/>
                </a:solidFill>
                <a:sym typeface="Symbol"/>
              </a:rPr>
              <a:t>1m thick</a:t>
            </a:r>
            <a:r>
              <a:rPr lang="en-US" dirty="0" smtClean="0">
                <a:solidFill>
                  <a:srgbClr val="7030A0"/>
                </a:solidFill>
              </a:rPr>
              <a:t>). Here the series has different amount of solvent. More solvent, less viscosity, thinner film.</a:t>
            </a:r>
            <a:endParaRPr lang="en-US" dirty="0">
              <a:solidFill>
                <a:srgbClr val="7030A0"/>
              </a:solidFill>
            </a:endParaRPr>
          </a:p>
        </p:txBody>
      </p:sp>
      <p:sp>
        <p:nvSpPr>
          <p:cNvPr id="16" name="Slide Number Placeholder 15"/>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dissolve">
                                      <p:cBhvr>
                                        <p:cTn id="7" dur="5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5" name="Object 5"/>
          <p:cNvGraphicFramePr>
            <a:graphicFrameLocks noChangeAspect="1"/>
          </p:cNvGraphicFramePr>
          <p:nvPr>
            <p:ph sz="half" idx="2"/>
          </p:nvPr>
        </p:nvGraphicFramePr>
        <p:xfrm>
          <a:off x="4724400" y="1905000"/>
          <a:ext cx="3657600" cy="806569"/>
        </p:xfrm>
        <a:graphic>
          <a:graphicData uri="http://schemas.openxmlformats.org/presentationml/2006/ole">
            <p:oleObj spid="_x0000_s57346" name="Equation" r:id="rId3" imgW="2361960" imgH="520560" progId="Equation.3">
              <p:embed/>
            </p:oleObj>
          </a:graphicData>
        </a:graphic>
      </p:graphicFrame>
      <p:sp>
        <p:nvSpPr>
          <p:cNvPr id="25607" name="Rectangle 7"/>
          <p:cNvSpPr>
            <a:spLocks noChangeArrowheads="1"/>
          </p:cNvSpPr>
          <p:nvPr/>
        </p:nvSpPr>
        <p:spPr bwMode="auto">
          <a:xfrm>
            <a:off x="304800" y="2712184"/>
            <a:ext cx="8610600" cy="1569660"/>
          </a:xfrm>
          <a:prstGeom prst="rect">
            <a:avLst/>
          </a:prstGeom>
          <a:noFill/>
          <a:ln w="9525">
            <a:noFill/>
            <a:miter lim="800000"/>
            <a:headEnd/>
            <a:tailEnd/>
          </a:ln>
        </p:spPr>
        <p:txBody>
          <a:bodyPr wrap="square">
            <a:spAutoFit/>
          </a:bodyPr>
          <a:lstStyle/>
          <a:p>
            <a:pPr algn="l"/>
            <a:r>
              <a:rPr lang="en-US" sz="1600" dirty="0">
                <a:solidFill>
                  <a:srgbClr val="0033CC"/>
                </a:solidFill>
              </a:rPr>
              <a:t>The variables here are thickness (h), radial distance (r), angular  velocity (</a:t>
            </a:r>
            <a:r>
              <a:rPr lang="el-GR" sz="1600" dirty="0">
                <a:solidFill>
                  <a:srgbClr val="0033CC"/>
                </a:solidFill>
              </a:rPr>
              <a:t>ω</a:t>
            </a:r>
            <a:r>
              <a:rPr lang="en-US" sz="1600" dirty="0">
                <a:solidFill>
                  <a:srgbClr val="0033CC"/>
                </a:solidFill>
              </a:rPr>
              <a:t>), solvent density (</a:t>
            </a:r>
            <a:r>
              <a:rPr lang="el-GR" sz="1600" dirty="0">
                <a:solidFill>
                  <a:srgbClr val="0033CC"/>
                </a:solidFill>
              </a:rPr>
              <a:t>ρ</a:t>
            </a:r>
            <a:r>
              <a:rPr lang="en-US" sz="1600" dirty="0">
                <a:solidFill>
                  <a:srgbClr val="0033CC"/>
                </a:solidFill>
              </a:rPr>
              <a:t>), film viscosity (</a:t>
            </a:r>
            <a:r>
              <a:rPr lang="el-GR" sz="1600" dirty="0">
                <a:solidFill>
                  <a:srgbClr val="0033CC"/>
                </a:solidFill>
              </a:rPr>
              <a:t>μ</a:t>
            </a:r>
            <a:r>
              <a:rPr lang="en-US" sz="1600" dirty="0">
                <a:solidFill>
                  <a:srgbClr val="0033CC"/>
                </a:solidFill>
              </a:rPr>
              <a:t>), and mass flux of solvent (m). </a:t>
            </a:r>
          </a:p>
          <a:p>
            <a:pPr algn="l"/>
            <a:r>
              <a:rPr lang="en-US" sz="1600" dirty="0">
                <a:solidFill>
                  <a:srgbClr val="0033CC"/>
                </a:solidFill>
              </a:rPr>
              <a:t>The first term on the right </a:t>
            </a:r>
            <a:r>
              <a:rPr lang="en-US" sz="1600" dirty="0" smtClean="0">
                <a:solidFill>
                  <a:srgbClr val="0033CC"/>
                </a:solidFill>
              </a:rPr>
              <a:t>is </a:t>
            </a:r>
            <a:r>
              <a:rPr lang="en-US" sz="1600" dirty="0">
                <a:solidFill>
                  <a:srgbClr val="0033CC"/>
                </a:solidFill>
              </a:rPr>
              <a:t>the net flux leaving the control volume by centrifugal forces and the second term is the net flux leaving the control volume by evaporation</a:t>
            </a:r>
            <a:r>
              <a:rPr lang="en-US" sz="1600" dirty="0" smtClean="0">
                <a:solidFill>
                  <a:srgbClr val="0033CC"/>
                </a:solidFill>
              </a:rPr>
              <a:t>.</a:t>
            </a:r>
          </a:p>
          <a:p>
            <a:r>
              <a:rPr lang="en-US" sz="1600" dirty="0" smtClean="0">
                <a:solidFill>
                  <a:srgbClr val="0033CC"/>
                </a:solidFill>
              </a:rPr>
              <a:t>The overall result is that the post spin thickness is </a:t>
            </a:r>
            <a:r>
              <a:rPr lang="en-IE" sz="1600" dirty="0" smtClean="0">
                <a:solidFill>
                  <a:srgbClr val="0033CC"/>
                </a:solidFill>
                <a:sym typeface="Symbol" pitchFamily="18" charset="2"/>
              </a:rPr>
              <a:t> 1/</a:t>
            </a:r>
            <a:r>
              <a:rPr lang="el-GR" sz="1600" dirty="0" smtClean="0">
                <a:solidFill>
                  <a:srgbClr val="0033CC"/>
                </a:solidFill>
                <a:sym typeface="Symbol" pitchFamily="18" charset="2"/>
              </a:rPr>
              <a:t>ω</a:t>
            </a:r>
            <a:r>
              <a:rPr lang="en-US" sz="1600" dirty="0" smtClean="0">
                <a:solidFill>
                  <a:srgbClr val="0033CC"/>
                </a:solidFill>
                <a:sym typeface="Symbol" pitchFamily="18" charset="2"/>
              </a:rPr>
              <a:t>. </a:t>
            </a:r>
          </a:p>
          <a:p>
            <a:r>
              <a:rPr lang="en-US" sz="1600" dirty="0" smtClean="0">
                <a:solidFill>
                  <a:srgbClr val="0033CC"/>
                </a:solidFill>
                <a:sym typeface="Symbol" pitchFamily="18" charset="2"/>
              </a:rPr>
              <a:t>(you are not required to understand the above equation, it is just to give you a feeling of spin physics)</a:t>
            </a:r>
            <a:endParaRPr lang="en-US" sz="1600" dirty="0" smtClean="0">
              <a:solidFill>
                <a:srgbClr val="0033CC"/>
              </a:solidFill>
            </a:endParaRPr>
          </a:p>
        </p:txBody>
      </p:sp>
      <p:cxnSp>
        <p:nvCxnSpPr>
          <p:cNvPr id="9" name="Straight Connector 8"/>
          <p:cNvCxnSpPr/>
          <p:nvPr/>
        </p:nvCxnSpPr>
        <p:spPr>
          <a:xfrm flipV="1">
            <a:off x="0" y="578584"/>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Rectangle 10"/>
          <p:cNvSpPr/>
          <p:nvPr/>
        </p:nvSpPr>
        <p:spPr>
          <a:xfrm>
            <a:off x="3124200" y="10180"/>
            <a:ext cx="2917402" cy="523220"/>
          </a:xfrm>
          <a:prstGeom prst="rect">
            <a:avLst/>
          </a:prstGeom>
        </p:spPr>
        <p:txBody>
          <a:bodyPr wrap="none">
            <a:spAutoFit/>
          </a:bodyPr>
          <a:lstStyle/>
          <a:p>
            <a:r>
              <a:rPr lang="en-IE" sz="2800" dirty="0" smtClean="0">
                <a:solidFill>
                  <a:srgbClr val="0033CC"/>
                </a:solidFill>
              </a:rPr>
              <a:t>The physics of spin</a:t>
            </a:r>
            <a:endParaRPr lang="en-US" sz="2800" dirty="0">
              <a:solidFill>
                <a:srgbClr val="0033CC"/>
              </a:solidFill>
            </a:endParaRPr>
          </a:p>
        </p:txBody>
      </p:sp>
      <p:sp>
        <p:nvSpPr>
          <p:cNvPr id="13" name="Rectangle 12"/>
          <p:cNvSpPr/>
          <p:nvPr/>
        </p:nvSpPr>
        <p:spPr>
          <a:xfrm>
            <a:off x="381000" y="654784"/>
            <a:ext cx="8382000" cy="1908215"/>
          </a:xfrm>
          <a:prstGeom prst="rect">
            <a:avLst/>
          </a:prstGeom>
        </p:spPr>
        <p:txBody>
          <a:bodyPr wrap="square">
            <a:spAutoFit/>
          </a:bodyPr>
          <a:lstStyle/>
          <a:p>
            <a:pPr marL="169863" indent="-169863">
              <a:spcAft>
                <a:spcPts val="400"/>
              </a:spcAft>
              <a:buFont typeface="Arial" pitchFamily="34" charset="0"/>
              <a:buChar char="•"/>
            </a:pPr>
            <a:r>
              <a:rPr lang="en-US" dirty="0" smtClean="0">
                <a:solidFill>
                  <a:srgbClr val="0033CC"/>
                </a:solidFill>
              </a:rPr>
              <a:t>The fluid flow on the spinning wafer is governed by the continuity equation and the conservation of mass. </a:t>
            </a:r>
          </a:p>
          <a:p>
            <a:pPr marL="169863" indent="-169863">
              <a:spcAft>
                <a:spcPts val="400"/>
              </a:spcAft>
              <a:buFont typeface="Arial" pitchFamily="34" charset="0"/>
              <a:buChar char="•"/>
            </a:pPr>
            <a:r>
              <a:rPr lang="en-US" dirty="0" smtClean="0">
                <a:solidFill>
                  <a:srgbClr val="0033CC"/>
                </a:solidFill>
              </a:rPr>
              <a:t>Assuming solvent density and fluid viscosity are constant, the continuity equation for the conservation of mass states the excess of fluid flux leaving a control volume must result in an equal rate of fluid thinning. </a:t>
            </a:r>
          </a:p>
          <a:p>
            <a:pPr marL="169863" indent="-169863">
              <a:spcAft>
                <a:spcPts val="400"/>
              </a:spcAft>
              <a:buFont typeface="Arial" pitchFamily="34" charset="0"/>
              <a:buChar char="•"/>
            </a:pPr>
            <a:r>
              <a:rPr lang="en-US" dirty="0" smtClean="0">
                <a:solidFill>
                  <a:srgbClr val="0033CC"/>
                </a:solidFill>
              </a:rPr>
              <a:t>The equation based on this law is given as : </a:t>
            </a:r>
          </a:p>
        </p:txBody>
      </p:sp>
      <p:sp>
        <p:nvSpPr>
          <p:cNvPr id="14" name="TextBox 13"/>
          <p:cNvSpPr txBox="1"/>
          <p:nvPr/>
        </p:nvSpPr>
        <p:spPr>
          <a:xfrm>
            <a:off x="228600" y="4419600"/>
            <a:ext cx="6553200" cy="2308324"/>
          </a:xfrm>
          <a:prstGeom prst="rect">
            <a:avLst/>
          </a:prstGeom>
          <a:noFill/>
        </p:spPr>
        <p:txBody>
          <a:bodyPr wrap="square" rtlCol="0">
            <a:spAutoFit/>
          </a:bodyPr>
          <a:lstStyle/>
          <a:p>
            <a:r>
              <a:rPr lang="en-US" dirty="0" smtClean="0">
                <a:solidFill>
                  <a:srgbClr val="0033CC"/>
                </a:solidFill>
              </a:rPr>
              <a:t>However, the above theory doesn’t agree well with the experiment. </a:t>
            </a:r>
          </a:p>
          <a:p>
            <a:r>
              <a:rPr lang="en-US" dirty="0" smtClean="0">
                <a:solidFill>
                  <a:srgbClr val="C00000"/>
                </a:solidFill>
              </a:rPr>
              <a:t>The following relation is sometimes used:</a:t>
            </a:r>
          </a:p>
          <a:p>
            <a:r>
              <a:rPr lang="en-US" dirty="0" smtClean="0">
                <a:solidFill>
                  <a:srgbClr val="0033CC"/>
                </a:solidFill>
              </a:rPr>
              <a:t>Resist thickness is given by t = kp</a:t>
            </a:r>
            <a:r>
              <a:rPr lang="en-US" baseline="30000" dirty="0" smtClean="0">
                <a:solidFill>
                  <a:srgbClr val="0033CC"/>
                </a:solidFill>
              </a:rPr>
              <a:t>2</a:t>
            </a:r>
            <a:r>
              <a:rPr lang="en-US" dirty="0" smtClean="0">
                <a:solidFill>
                  <a:srgbClr val="0033CC"/>
                </a:solidFill>
              </a:rPr>
              <a:t>/w</a:t>
            </a:r>
            <a:r>
              <a:rPr lang="en-US" baseline="30000" dirty="0" smtClean="0">
                <a:solidFill>
                  <a:srgbClr val="0033CC"/>
                </a:solidFill>
              </a:rPr>
              <a:t>½</a:t>
            </a:r>
            <a:r>
              <a:rPr lang="en-US" dirty="0" smtClean="0">
                <a:solidFill>
                  <a:srgbClr val="0033CC"/>
                </a:solidFill>
              </a:rPr>
              <a:t>, where</a:t>
            </a:r>
          </a:p>
          <a:p>
            <a:r>
              <a:rPr lang="en-US" dirty="0" smtClean="0">
                <a:solidFill>
                  <a:srgbClr val="0033CC"/>
                </a:solidFill>
              </a:rPr>
              <a:t>k is spinner constant, typically 80-100.</a:t>
            </a:r>
          </a:p>
          <a:p>
            <a:r>
              <a:rPr lang="en-US" dirty="0" smtClean="0">
                <a:solidFill>
                  <a:srgbClr val="0033CC"/>
                </a:solidFill>
              </a:rPr>
              <a:t>p is resist solids content in percent.</a:t>
            </a:r>
          </a:p>
          <a:p>
            <a:r>
              <a:rPr lang="en-US" dirty="0" smtClean="0">
                <a:solidFill>
                  <a:srgbClr val="0033CC"/>
                </a:solidFill>
              </a:rPr>
              <a:t>w is spinner rotational speed in rpm/1000.</a:t>
            </a:r>
          </a:p>
          <a:p>
            <a:pPr marL="0" lvl="1"/>
            <a:r>
              <a:rPr lang="en-US" dirty="0" smtClean="0">
                <a:solidFill>
                  <a:srgbClr val="0033CC"/>
                </a:solidFill>
              </a:rPr>
              <a:t>Final thickness also depends on molecular weight (measured by intrinsic viscosity).</a:t>
            </a:r>
            <a:endParaRPr lang="en-US" dirty="0">
              <a:solidFill>
                <a:srgbClr val="0033CC"/>
              </a:solidFill>
            </a:endParaRPr>
          </a:p>
        </p:txBody>
      </p:sp>
      <p:sp>
        <p:nvSpPr>
          <p:cNvPr id="16" name="TextBox 15"/>
          <p:cNvSpPr txBox="1"/>
          <p:nvPr/>
        </p:nvSpPr>
        <p:spPr>
          <a:xfrm>
            <a:off x="5181600" y="5257800"/>
            <a:ext cx="3733800" cy="646331"/>
          </a:xfrm>
          <a:prstGeom prst="rect">
            <a:avLst/>
          </a:prstGeom>
          <a:noFill/>
        </p:spPr>
        <p:txBody>
          <a:bodyPr wrap="square" rtlCol="0">
            <a:spAutoFit/>
          </a:bodyPr>
          <a:lstStyle/>
          <a:p>
            <a:r>
              <a:rPr lang="en-US" dirty="0" smtClean="0">
                <a:solidFill>
                  <a:srgbClr val="C00000"/>
                </a:solidFill>
              </a:rPr>
              <a:t>The best way is to find the spin curve (thickness vs. speed) experimentally.</a:t>
            </a:r>
            <a:endParaRPr lang="en-US" dirty="0">
              <a:solidFill>
                <a:srgbClr val="C00000"/>
              </a:solidFill>
            </a:endParaRPr>
          </a:p>
        </p:txBody>
      </p:sp>
      <p:sp>
        <p:nvSpPr>
          <p:cNvPr id="10" name="Slide Number Placeholder 9"/>
          <p:cNvSpPr>
            <a:spLocks noGrp="1"/>
          </p:cNvSpPr>
          <p:nvPr>
            <p:ph type="sldNum" sz="quarter" idx="11"/>
          </p:nvPr>
        </p:nvSpPr>
        <p:spPr/>
        <p:txBody>
          <a:bodyPr/>
          <a:lstStyle/>
          <a:p>
            <a:pPr>
              <a:defRPr/>
            </a:pPr>
            <a:fld id="{CD740BB9-21CA-4248-BE16-7BFFACA84506}" type="slidenum">
              <a:rPr lang="en-US" altLang="zh-TW" smtClean="0"/>
              <a:pPr>
                <a:defRPr/>
              </a:pPr>
              <a:t>27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1000"/>
                                        <p:tgtEl>
                                          <p:spTgt spid="25605"/>
                                        </p:tgtEl>
                                      </p:cBhvr>
                                    </p:animEffect>
                                    <p:anim calcmode="lin" valueType="num">
                                      <p:cBhvr>
                                        <p:cTn id="8" dur="1000" fill="hold"/>
                                        <p:tgtEl>
                                          <p:spTgt spid="25605"/>
                                        </p:tgtEl>
                                        <p:attrNameLst>
                                          <p:attrName>ppt_x</p:attrName>
                                        </p:attrNameLst>
                                      </p:cBhvr>
                                      <p:tavLst>
                                        <p:tav tm="0">
                                          <p:val>
                                            <p:strVal val="#ppt_x"/>
                                          </p:val>
                                        </p:tav>
                                        <p:tav tm="100000">
                                          <p:val>
                                            <p:strVal val="#ppt_x"/>
                                          </p:val>
                                        </p:tav>
                                      </p:tavLst>
                                    </p:anim>
                                    <p:anim calcmode="lin" valueType="num">
                                      <p:cBhvr>
                                        <p:cTn id="9" dur="1000" fill="hold"/>
                                        <p:tgtEl>
                                          <p:spTgt spid="2560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fade">
                                      <p:cBhvr>
                                        <p:cTn id="12" dur="1000"/>
                                        <p:tgtEl>
                                          <p:spTgt spid="25607"/>
                                        </p:tgtEl>
                                      </p:cBhvr>
                                    </p:animEffect>
                                    <p:anim calcmode="lin" valueType="num">
                                      <p:cBhvr>
                                        <p:cTn id="13" dur="1000" fill="hold"/>
                                        <p:tgtEl>
                                          <p:spTgt spid="25607"/>
                                        </p:tgtEl>
                                        <p:attrNameLst>
                                          <p:attrName>ppt_x</p:attrName>
                                        </p:attrNameLst>
                                      </p:cBhvr>
                                      <p:tavLst>
                                        <p:tav tm="0">
                                          <p:val>
                                            <p:strVal val="#ppt_x"/>
                                          </p:val>
                                        </p:tav>
                                        <p:tav tm="100000">
                                          <p:val>
                                            <p:strVal val="#ppt_x"/>
                                          </p:val>
                                        </p:tav>
                                      </p:tavLst>
                                    </p:anim>
                                    <p:anim calcmode="lin" valueType="num">
                                      <p:cBhvr>
                                        <p:cTn id="14" dur="1000" fill="hold"/>
                                        <p:tgtEl>
                                          <p:spTgt spid="256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descr="Froller"/>
          <p:cNvPicPr>
            <a:picLocks noChangeAspect="1" noChangeArrowheads="1"/>
          </p:cNvPicPr>
          <p:nvPr/>
        </p:nvPicPr>
        <p:blipFill>
          <a:blip r:embed="rId2" cstate="print"/>
          <a:srcRect/>
          <a:stretch>
            <a:fillRect/>
          </a:stretch>
        </p:blipFill>
        <p:spPr>
          <a:xfrm>
            <a:off x="3733800" y="3505200"/>
            <a:ext cx="5302128" cy="3124200"/>
          </a:xfrm>
          <a:prstGeom prst="rect">
            <a:avLst/>
          </a:prstGeom>
          <a:ln/>
        </p:spPr>
      </p:pic>
      <p:cxnSp>
        <p:nvCxnSpPr>
          <p:cNvPr id="5" name="Straight Connector 4"/>
          <p:cNvCxnSpPr/>
          <p:nvPr/>
        </p:nvCxnSpPr>
        <p:spPr>
          <a:xfrm flipV="1">
            <a:off x="0" y="578584"/>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438400" y="10180"/>
            <a:ext cx="4765792" cy="523220"/>
          </a:xfrm>
          <a:prstGeom prst="rect">
            <a:avLst/>
          </a:prstGeom>
        </p:spPr>
        <p:txBody>
          <a:bodyPr wrap="none">
            <a:spAutoFit/>
          </a:bodyPr>
          <a:lstStyle/>
          <a:p>
            <a:r>
              <a:rPr lang="en-IE" sz="2800" dirty="0" smtClean="0">
                <a:solidFill>
                  <a:srgbClr val="0033CC"/>
                </a:solidFill>
              </a:rPr>
              <a:t>Other ways of resist application</a:t>
            </a:r>
            <a:endParaRPr lang="en-US" sz="2800" dirty="0">
              <a:solidFill>
                <a:srgbClr val="0033CC"/>
              </a:solidFill>
            </a:endParaRPr>
          </a:p>
        </p:txBody>
      </p:sp>
      <p:pic>
        <p:nvPicPr>
          <p:cNvPr id="7" name="Picture 11" descr="B'"/>
          <p:cNvPicPr>
            <a:picLocks noGrp="1" noChangeAspect="1" noChangeArrowheads="1"/>
          </p:cNvPicPr>
          <p:nvPr>
            <p:ph sz="quarter" idx="4294967295"/>
          </p:nvPr>
        </p:nvPicPr>
        <p:blipFill>
          <a:blip r:embed="rId3" cstate="print"/>
          <a:srcRect/>
          <a:stretch>
            <a:fillRect/>
          </a:stretch>
        </p:blipFill>
        <p:spPr>
          <a:xfrm>
            <a:off x="4343400" y="609600"/>
            <a:ext cx="4710112" cy="3206885"/>
          </a:xfrm>
          <a:prstGeom prst="rect">
            <a:avLst/>
          </a:prstGeom>
          <a:ln/>
        </p:spPr>
      </p:pic>
      <p:pic>
        <p:nvPicPr>
          <p:cNvPr id="8" name="Picture 12" descr="C'"/>
          <p:cNvPicPr>
            <a:picLocks noGrp="1" noChangeAspect="1" noChangeArrowheads="1"/>
          </p:cNvPicPr>
          <p:nvPr>
            <p:ph sz="quarter" idx="2"/>
          </p:nvPr>
        </p:nvPicPr>
        <p:blipFill>
          <a:blip r:embed="rId4" cstate="print"/>
          <a:srcRect/>
          <a:stretch>
            <a:fillRect/>
          </a:stretch>
        </p:blipFill>
        <p:spPr>
          <a:xfrm>
            <a:off x="0" y="3810000"/>
            <a:ext cx="4894263" cy="2625985"/>
          </a:xfrm>
          <a:ln/>
        </p:spPr>
      </p:pic>
      <p:sp>
        <p:nvSpPr>
          <p:cNvPr id="10" name="TextBox 9"/>
          <p:cNvSpPr txBox="1"/>
          <p:nvPr/>
        </p:nvSpPr>
        <p:spPr>
          <a:xfrm>
            <a:off x="152401" y="914400"/>
            <a:ext cx="4038599" cy="1631216"/>
          </a:xfrm>
          <a:prstGeom prst="rect">
            <a:avLst/>
          </a:prstGeom>
          <a:noFill/>
        </p:spPr>
        <p:txBody>
          <a:bodyPr wrap="square" rtlCol="0">
            <a:spAutoFit/>
          </a:bodyPr>
          <a:lstStyle/>
          <a:p>
            <a:pPr>
              <a:spcAft>
                <a:spcPts val="600"/>
              </a:spcAft>
            </a:pPr>
            <a:r>
              <a:rPr lang="en-US" dirty="0" smtClean="0">
                <a:solidFill>
                  <a:srgbClr val="0033CC"/>
                </a:solidFill>
              </a:rPr>
              <a:t>Those methods are not for IC.</a:t>
            </a:r>
          </a:p>
          <a:p>
            <a:pPr>
              <a:spcAft>
                <a:spcPts val="600"/>
              </a:spcAft>
            </a:pPr>
            <a:r>
              <a:rPr lang="en-US" dirty="0" smtClean="0">
                <a:solidFill>
                  <a:srgbClr val="0033CC"/>
                </a:solidFill>
              </a:rPr>
              <a:t>They are for, e.g., large area electronics (large screen display…).</a:t>
            </a:r>
          </a:p>
          <a:p>
            <a:pPr>
              <a:spcAft>
                <a:spcPts val="600"/>
              </a:spcAft>
            </a:pPr>
            <a:r>
              <a:rPr lang="en-US" dirty="0" smtClean="0">
                <a:solidFill>
                  <a:srgbClr val="0033CC"/>
                </a:solidFill>
              </a:rPr>
              <a:t>It works for very large substrates or on none-rigid plastic substrates.</a:t>
            </a:r>
            <a:endParaRPr lang="en-US" dirty="0">
              <a:solidFill>
                <a:srgbClr val="0033CC"/>
              </a:solidFill>
            </a:endParaRPr>
          </a:p>
        </p:txBody>
      </p:sp>
      <p:sp>
        <p:nvSpPr>
          <p:cNvPr id="11" name="TextBox 10"/>
          <p:cNvSpPr txBox="1"/>
          <p:nvPr/>
        </p:nvSpPr>
        <p:spPr>
          <a:xfrm>
            <a:off x="304800" y="3505200"/>
            <a:ext cx="2362200" cy="369332"/>
          </a:xfrm>
          <a:prstGeom prst="rect">
            <a:avLst/>
          </a:prstGeom>
          <a:noFill/>
        </p:spPr>
        <p:txBody>
          <a:bodyPr wrap="square" rtlCol="0">
            <a:spAutoFit/>
          </a:bodyPr>
          <a:lstStyle/>
          <a:p>
            <a:r>
              <a:rPr lang="en-US" dirty="0" smtClean="0">
                <a:solidFill>
                  <a:srgbClr val="C00000"/>
                </a:solidFill>
              </a:rPr>
              <a:t>Kind of contact coating</a:t>
            </a:r>
            <a:endParaRPr lang="en-US" dirty="0">
              <a:solidFill>
                <a:srgbClr val="C00000"/>
              </a:solidFill>
            </a:endParaRPr>
          </a:p>
        </p:txBody>
      </p:sp>
      <p:sp>
        <p:nvSpPr>
          <p:cNvPr id="12" name="TextBox 11"/>
          <p:cNvSpPr txBox="1"/>
          <p:nvPr/>
        </p:nvSpPr>
        <p:spPr>
          <a:xfrm>
            <a:off x="3810000" y="685800"/>
            <a:ext cx="2362200" cy="369332"/>
          </a:xfrm>
          <a:prstGeom prst="rect">
            <a:avLst/>
          </a:prstGeom>
          <a:noFill/>
        </p:spPr>
        <p:txBody>
          <a:bodyPr wrap="square" rtlCol="0">
            <a:spAutoFit/>
          </a:bodyPr>
          <a:lstStyle/>
          <a:p>
            <a:r>
              <a:rPr lang="en-US" dirty="0" smtClean="0">
                <a:solidFill>
                  <a:srgbClr val="C00000"/>
                </a:solidFill>
              </a:rPr>
              <a:t>Kind of spray coating</a:t>
            </a:r>
            <a:endParaRPr lang="en-US" dirty="0">
              <a:solidFill>
                <a:srgbClr val="C00000"/>
              </a:solidFill>
            </a:endParaRPr>
          </a:p>
        </p:txBody>
      </p:sp>
      <p:sp>
        <p:nvSpPr>
          <p:cNvPr id="13" name="TextBox 12"/>
          <p:cNvSpPr txBox="1"/>
          <p:nvPr/>
        </p:nvSpPr>
        <p:spPr>
          <a:xfrm>
            <a:off x="4800600" y="3505200"/>
            <a:ext cx="3581400" cy="369332"/>
          </a:xfrm>
          <a:prstGeom prst="rect">
            <a:avLst/>
          </a:prstGeom>
          <a:noFill/>
        </p:spPr>
        <p:txBody>
          <a:bodyPr wrap="square" rtlCol="0">
            <a:spAutoFit/>
          </a:bodyPr>
          <a:lstStyle/>
          <a:p>
            <a:r>
              <a:rPr lang="en-US" dirty="0" smtClean="0">
                <a:solidFill>
                  <a:srgbClr val="C00000"/>
                </a:solidFill>
              </a:rPr>
              <a:t>Kind of roller coating, on both sides</a:t>
            </a:r>
            <a:endParaRPr lang="en-US" dirty="0">
              <a:solidFill>
                <a:srgbClr val="C00000"/>
              </a:solidFill>
            </a:endParaRPr>
          </a:p>
        </p:txBody>
      </p:sp>
      <p:sp>
        <p:nvSpPr>
          <p:cNvPr id="14" name="Slide Number Placeholder 13"/>
          <p:cNvSpPr>
            <a:spLocks noGrp="1"/>
          </p:cNvSpPr>
          <p:nvPr>
            <p:ph type="sldNum" sz="quarter" idx="11"/>
          </p:nvPr>
        </p:nvSpPr>
        <p:spPr/>
        <p:txBody>
          <a:bodyPr/>
          <a:lstStyle/>
          <a:p>
            <a:pPr>
              <a:defRPr/>
            </a:pPr>
            <a:fld id="{CD740BB9-21CA-4248-BE16-7BFFACA84506}" type="slidenum">
              <a:rPr lang="en-US" altLang="zh-TW" smtClean="0"/>
              <a:pPr>
                <a:defRPr/>
              </a:pPr>
              <a:t>28</a:t>
            </a:fld>
            <a:endParaRPr lang="en-US" altLang="zh-TW"/>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4" name="Picture 8" descr="curtaincoatingFig"/>
          <p:cNvPicPr>
            <a:picLocks noGrp="1" noChangeAspect="1" noChangeArrowheads="1"/>
          </p:cNvPicPr>
          <p:nvPr>
            <p:ph sz="quarter" idx="1"/>
          </p:nvPr>
        </p:nvPicPr>
        <p:blipFill>
          <a:blip r:embed="rId3" cstate="print"/>
          <a:srcRect/>
          <a:stretch>
            <a:fillRect/>
          </a:stretch>
        </p:blipFill>
        <p:spPr>
          <a:xfrm>
            <a:off x="290391" y="609600"/>
            <a:ext cx="4967409" cy="3276600"/>
          </a:xfrm>
          <a:ln/>
        </p:spPr>
      </p:pic>
      <p:pic>
        <p:nvPicPr>
          <p:cNvPr id="80905" name="Picture 9" descr="DryResists"/>
          <p:cNvPicPr>
            <a:picLocks noGrp="1" noChangeAspect="1" noChangeArrowheads="1"/>
          </p:cNvPicPr>
          <p:nvPr>
            <p:ph sz="quarter" idx="2"/>
          </p:nvPr>
        </p:nvPicPr>
        <p:blipFill>
          <a:blip r:embed="rId4" cstate="print"/>
          <a:srcRect/>
          <a:stretch>
            <a:fillRect/>
          </a:stretch>
        </p:blipFill>
        <p:spPr>
          <a:xfrm>
            <a:off x="5562600" y="838200"/>
            <a:ext cx="2971800" cy="2619214"/>
          </a:xfrm>
          <a:ln/>
        </p:spPr>
      </p:pic>
      <p:pic>
        <p:nvPicPr>
          <p:cNvPr id="80906" name="Picture 10" descr="Dryresist"/>
          <p:cNvPicPr>
            <a:picLocks noGrp="1" noChangeAspect="1" noChangeArrowheads="1"/>
          </p:cNvPicPr>
          <p:nvPr>
            <p:ph sz="quarter" idx="3"/>
          </p:nvPr>
        </p:nvPicPr>
        <p:blipFill>
          <a:blip r:embed="rId5" cstate="print"/>
          <a:srcRect/>
          <a:stretch>
            <a:fillRect/>
          </a:stretch>
        </p:blipFill>
        <p:spPr>
          <a:xfrm>
            <a:off x="533400" y="3657600"/>
            <a:ext cx="3857625" cy="2939143"/>
          </a:xfrm>
          <a:ln/>
        </p:spPr>
      </p:pic>
      <p:pic>
        <p:nvPicPr>
          <p:cNvPr id="80907" name="Picture 11" descr="lamin"/>
          <p:cNvPicPr>
            <a:picLocks noGrp="1" noChangeAspect="1" noChangeArrowheads="1"/>
          </p:cNvPicPr>
          <p:nvPr>
            <p:ph sz="quarter" idx="4"/>
          </p:nvPr>
        </p:nvPicPr>
        <p:blipFill>
          <a:blip r:embed="rId6" cstate="print"/>
          <a:srcRect/>
          <a:stretch>
            <a:fillRect/>
          </a:stretch>
        </p:blipFill>
        <p:spPr>
          <a:xfrm>
            <a:off x="5638800" y="3581399"/>
            <a:ext cx="2819400" cy="3152877"/>
          </a:xfrm>
          <a:ln/>
        </p:spPr>
      </p:pic>
      <p:cxnSp>
        <p:nvCxnSpPr>
          <p:cNvPr id="8" name="Straight Connector 7"/>
          <p:cNvCxnSpPr/>
          <p:nvPr/>
        </p:nvCxnSpPr>
        <p:spPr>
          <a:xfrm flipV="1">
            <a:off x="0" y="578584"/>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2438400" y="0"/>
            <a:ext cx="4765792" cy="523220"/>
          </a:xfrm>
          <a:prstGeom prst="rect">
            <a:avLst/>
          </a:prstGeom>
        </p:spPr>
        <p:txBody>
          <a:bodyPr wrap="none">
            <a:spAutoFit/>
          </a:bodyPr>
          <a:lstStyle/>
          <a:p>
            <a:r>
              <a:rPr lang="en-IE" sz="2800" dirty="0" smtClean="0">
                <a:solidFill>
                  <a:srgbClr val="0033CC"/>
                </a:solidFill>
              </a:rPr>
              <a:t>Other ways of resist application</a:t>
            </a:r>
            <a:endParaRPr lang="en-US" sz="2800" dirty="0">
              <a:solidFill>
                <a:srgbClr val="0033CC"/>
              </a:solidFill>
            </a:endParaRPr>
          </a:p>
        </p:txBody>
      </p:sp>
      <p:sp>
        <p:nvSpPr>
          <p:cNvPr id="10" name="TextBox 9"/>
          <p:cNvSpPr txBox="1"/>
          <p:nvPr/>
        </p:nvSpPr>
        <p:spPr>
          <a:xfrm>
            <a:off x="228600" y="3810000"/>
            <a:ext cx="1478675" cy="369332"/>
          </a:xfrm>
          <a:prstGeom prst="rect">
            <a:avLst/>
          </a:prstGeom>
          <a:noFill/>
        </p:spPr>
        <p:txBody>
          <a:bodyPr wrap="none" rtlCol="0">
            <a:spAutoFit/>
          </a:bodyPr>
          <a:lstStyle/>
          <a:p>
            <a:r>
              <a:rPr lang="en-US" i="1" dirty="0" smtClean="0">
                <a:solidFill>
                  <a:srgbClr val="C00000"/>
                </a:solidFill>
              </a:rPr>
              <a:t>Dry</a:t>
            </a:r>
            <a:r>
              <a:rPr lang="en-US" dirty="0" smtClean="0">
                <a:solidFill>
                  <a:srgbClr val="C00000"/>
                </a:solidFill>
              </a:rPr>
              <a:t> film resist</a:t>
            </a:r>
            <a:endParaRPr lang="en-US" dirty="0">
              <a:solidFill>
                <a:srgbClr val="C00000"/>
              </a:solidFill>
            </a:endParaRPr>
          </a:p>
        </p:txBody>
      </p:sp>
      <p:sp>
        <p:nvSpPr>
          <p:cNvPr id="11" name="TextBox 10"/>
          <p:cNvSpPr txBox="1"/>
          <p:nvPr/>
        </p:nvSpPr>
        <p:spPr>
          <a:xfrm>
            <a:off x="5562600" y="3200400"/>
            <a:ext cx="2040687" cy="369332"/>
          </a:xfrm>
          <a:prstGeom prst="rect">
            <a:avLst/>
          </a:prstGeom>
          <a:noFill/>
        </p:spPr>
        <p:txBody>
          <a:bodyPr wrap="none" rtlCol="0">
            <a:spAutoFit/>
          </a:bodyPr>
          <a:lstStyle/>
          <a:p>
            <a:r>
              <a:rPr lang="en-US" dirty="0" smtClean="0">
                <a:solidFill>
                  <a:srgbClr val="C00000"/>
                </a:solidFill>
              </a:rPr>
              <a:t>Dry film photoresist</a:t>
            </a:r>
            <a:endParaRPr lang="en-US" dirty="0">
              <a:solidFill>
                <a:srgbClr val="C00000"/>
              </a:solidFill>
            </a:endParaRPr>
          </a:p>
        </p:txBody>
      </p:sp>
      <p:sp>
        <p:nvSpPr>
          <p:cNvPr id="12" name="TextBox 11"/>
          <p:cNvSpPr txBox="1"/>
          <p:nvPr/>
        </p:nvSpPr>
        <p:spPr>
          <a:xfrm>
            <a:off x="4114800" y="6059269"/>
            <a:ext cx="1523999" cy="646331"/>
          </a:xfrm>
          <a:prstGeom prst="rect">
            <a:avLst/>
          </a:prstGeom>
          <a:noFill/>
        </p:spPr>
        <p:txBody>
          <a:bodyPr wrap="square" rtlCol="0">
            <a:spAutoFit/>
          </a:bodyPr>
          <a:lstStyle/>
          <a:p>
            <a:r>
              <a:rPr lang="en-US" dirty="0" smtClean="0">
                <a:solidFill>
                  <a:srgbClr val="C00000"/>
                </a:solidFill>
              </a:rPr>
              <a:t>Apply dry film to plastic roll</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0"/>
            <a:ext cx="8458200" cy="923330"/>
          </a:xfrm>
          <a:prstGeom prst="rect">
            <a:avLst/>
          </a:prstGeom>
        </p:spPr>
        <p:txBody>
          <a:bodyPr wrap="square">
            <a:spAutoFit/>
          </a:bodyPr>
          <a:lstStyle/>
          <a:p>
            <a:r>
              <a:rPr lang="en-US" dirty="0" err="1" smtClean="0">
                <a:solidFill>
                  <a:srgbClr val="C00000"/>
                </a:solidFill>
              </a:rPr>
              <a:t>Novolac</a:t>
            </a:r>
            <a:endParaRPr lang="en-US" dirty="0" smtClean="0">
              <a:solidFill>
                <a:srgbClr val="C00000"/>
              </a:solidFill>
            </a:endParaRPr>
          </a:p>
          <a:p>
            <a:r>
              <a:rPr lang="en-US" dirty="0" smtClean="0">
                <a:solidFill>
                  <a:srgbClr val="0033CC"/>
                </a:solidFill>
              </a:rPr>
              <a:t>A polymer whose monomer is an aromatic ring with 2 methyl groups and an OH group.</a:t>
            </a:r>
          </a:p>
          <a:p>
            <a:r>
              <a:rPr lang="en-US" dirty="0" smtClean="0">
                <a:solidFill>
                  <a:srgbClr val="0033CC"/>
                </a:solidFill>
              </a:rPr>
              <a:t>It dissolves easily in a base developer solution. Solvents are added to adjust the viscosity.</a:t>
            </a:r>
            <a:endParaRPr lang="en-US" dirty="0">
              <a:solidFill>
                <a:srgbClr val="0033CC"/>
              </a:solidFill>
            </a:endParaRPr>
          </a:p>
        </p:txBody>
      </p:sp>
      <p:sp>
        <p:nvSpPr>
          <p:cNvPr id="6" name="Rectangle 5"/>
          <p:cNvSpPr/>
          <p:nvPr/>
        </p:nvSpPr>
        <p:spPr>
          <a:xfrm>
            <a:off x="304800" y="4521875"/>
            <a:ext cx="4800600" cy="2031325"/>
          </a:xfrm>
          <a:prstGeom prst="rect">
            <a:avLst/>
          </a:prstGeom>
        </p:spPr>
        <p:txBody>
          <a:bodyPr wrap="square">
            <a:spAutoFit/>
          </a:bodyPr>
          <a:lstStyle/>
          <a:p>
            <a:r>
              <a:rPr lang="en-US" dirty="0" smtClean="0">
                <a:solidFill>
                  <a:srgbClr val="C00000"/>
                </a:solidFill>
              </a:rPr>
              <a:t>DNQ (</a:t>
            </a:r>
            <a:r>
              <a:rPr lang="en-US" dirty="0" err="1" smtClean="0">
                <a:solidFill>
                  <a:srgbClr val="C00000"/>
                </a:solidFill>
              </a:rPr>
              <a:t>diazo-naphto-quinone</a:t>
            </a:r>
            <a:r>
              <a:rPr lang="en-US" dirty="0" smtClean="0">
                <a:solidFill>
                  <a:srgbClr val="C00000"/>
                </a:solidFill>
              </a:rPr>
              <a:t>)</a:t>
            </a:r>
          </a:p>
          <a:p>
            <a:r>
              <a:rPr lang="en-US" dirty="0" smtClean="0">
                <a:solidFill>
                  <a:srgbClr val="0033CC"/>
                </a:solidFill>
              </a:rPr>
              <a:t>It is the PACs in these resists, and it acts as an inhibitor, reducing the dissolution rate of he resist in the developer.</a:t>
            </a:r>
          </a:p>
          <a:p>
            <a:r>
              <a:rPr lang="en-US" dirty="0" smtClean="0">
                <a:solidFill>
                  <a:srgbClr val="0033CC"/>
                </a:solidFill>
              </a:rPr>
              <a:t>This occurs by a chemical bonding of the PAC and the </a:t>
            </a:r>
            <a:r>
              <a:rPr lang="en-US" dirty="0" err="1" smtClean="0">
                <a:solidFill>
                  <a:srgbClr val="0033CC"/>
                </a:solidFill>
              </a:rPr>
              <a:t>novolac</a:t>
            </a:r>
            <a:r>
              <a:rPr lang="en-US" dirty="0" smtClean="0">
                <a:solidFill>
                  <a:srgbClr val="0033CC"/>
                </a:solidFill>
              </a:rPr>
              <a:t> at the surface of the resist where it is exposed to the developer.</a:t>
            </a:r>
            <a:endParaRPr lang="en-US" dirty="0">
              <a:solidFill>
                <a:srgbClr val="0033CC"/>
              </a:solidFill>
            </a:endParaRP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3200400" y="0"/>
            <a:ext cx="3047373" cy="523220"/>
          </a:xfrm>
          <a:prstGeom prst="rect">
            <a:avLst/>
          </a:prstGeom>
          <a:noFill/>
        </p:spPr>
        <p:txBody>
          <a:bodyPr wrap="none" rtlCol="0">
            <a:spAutoFit/>
          </a:bodyPr>
          <a:lstStyle/>
          <a:p>
            <a:r>
              <a:rPr lang="en-US" sz="2800" dirty="0" smtClean="0">
                <a:solidFill>
                  <a:srgbClr val="0033CC"/>
                </a:solidFill>
              </a:rPr>
              <a:t>Positive resist: DNQ</a:t>
            </a:r>
            <a:endParaRPr lang="en-US" sz="2800" dirty="0">
              <a:solidFill>
                <a:srgbClr val="0033CC"/>
              </a:solidFill>
            </a:endParaRPr>
          </a:p>
        </p:txBody>
      </p:sp>
      <p:sp>
        <p:nvSpPr>
          <p:cNvPr id="10" name="TextBox 9"/>
          <p:cNvSpPr txBox="1"/>
          <p:nvPr/>
        </p:nvSpPr>
        <p:spPr>
          <a:xfrm>
            <a:off x="228600" y="685800"/>
            <a:ext cx="8458200" cy="1631216"/>
          </a:xfrm>
          <a:prstGeom prst="rect">
            <a:avLst/>
          </a:prstGeom>
          <a:noFill/>
        </p:spPr>
        <p:txBody>
          <a:bodyPr wrap="square" rtlCol="0">
            <a:spAutoFit/>
          </a:bodyPr>
          <a:lstStyle/>
          <a:p>
            <a:pPr marL="177800" indent="-177800">
              <a:spcAft>
                <a:spcPts val="400"/>
              </a:spcAft>
              <a:buFont typeface="Arial" pitchFamily="34" charset="0"/>
              <a:buChar char="•"/>
            </a:pPr>
            <a:r>
              <a:rPr lang="en-US" dirty="0" smtClean="0">
                <a:solidFill>
                  <a:srgbClr val="0033CC"/>
                </a:solidFill>
              </a:rPr>
              <a:t>It is the most popular positive resists for </a:t>
            </a:r>
            <a:r>
              <a:rPr lang="en-US" dirty="0" err="1" smtClean="0">
                <a:solidFill>
                  <a:srgbClr val="0033CC"/>
                </a:solidFill>
              </a:rPr>
              <a:t>i</a:t>
            </a:r>
            <a:r>
              <a:rPr lang="en-US" dirty="0" smtClean="0">
                <a:solidFill>
                  <a:srgbClr val="0033CC"/>
                </a:solidFill>
              </a:rPr>
              <a:t>-line (365nm) and g-line (436nm) exposure, but cannot be used for very short </a:t>
            </a:r>
            <a:r>
              <a:rPr lang="en-US" dirty="0" smtClean="0">
                <a:solidFill>
                  <a:srgbClr val="0033CC"/>
                </a:solidFill>
                <a:sym typeface="Symbol"/>
              </a:rPr>
              <a:t>.</a:t>
            </a:r>
          </a:p>
          <a:p>
            <a:pPr marL="177800" indent="-177800">
              <a:spcAft>
                <a:spcPts val="400"/>
              </a:spcAft>
              <a:buFont typeface="Arial" pitchFamily="34" charset="0"/>
              <a:buChar char="•"/>
            </a:pPr>
            <a:r>
              <a:rPr lang="en-US" dirty="0" smtClean="0">
                <a:solidFill>
                  <a:srgbClr val="0033CC"/>
                </a:solidFill>
                <a:sym typeface="Symbol"/>
              </a:rPr>
              <a:t>It </a:t>
            </a:r>
            <a:r>
              <a:rPr lang="en-US" dirty="0" smtClean="0">
                <a:solidFill>
                  <a:srgbClr val="0033CC"/>
                </a:solidFill>
              </a:rPr>
              <a:t>consist of </a:t>
            </a:r>
            <a:r>
              <a:rPr lang="en-US" dirty="0" err="1" smtClean="0">
                <a:solidFill>
                  <a:srgbClr val="0033CC"/>
                </a:solidFill>
              </a:rPr>
              <a:t>diazonaphthoquinone</a:t>
            </a:r>
            <a:r>
              <a:rPr lang="en-US" dirty="0" smtClean="0">
                <a:solidFill>
                  <a:srgbClr val="0033CC"/>
                </a:solidFill>
              </a:rPr>
              <a:t> (DNQ), which is the photoactive compound (PAC); and </a:t>
            </a:r>
            <a:r>
              <a:rPr lang="en-US" dirty="0" err="1" smtClean="0">
                <a:solidFill>
                  <a:srgbClr val="0033CC"/>
                </a:solidFill>
              </a:rPr>
              <a:t>novolac</a:t>
            </a:r>
            <a:r>
              <a:rPr lang="en-US" dirty="0" smtClean="0">
                <a:solidFill>
                  <a:srgbClr val="0033CC"/>
                </a:solidFill>
              </a:rPr>
              <a:t>, a matrix material called resin.</a:t>
            </a:r>
          </a:p>
          <a:p>
            <a:pPr marL="177800" indent="-177800">
              <a:spcAft>
                <a:spcPts val="400"/>
              </a:spcAft>
              <a:buFont typeface="Arial" pitchFamily="34" charset="0"/>
              <a:buChar char="•"/>
            </a:pPr>
            <a:r>
              <a:rPr lang="en-US" dirty="0" smtClean="0">
                <a:solidFill>
                  <a:srgbClr val="0033CC"/>
                </a:solidFill>
              </a:rPr>
              <a:t>After spinning and baking, resists contains roughly 1:1 PAC and resin.</a:t>
            </a:r>
          </a:p>
        </p:txBody>
      </p:sp>
      <p:pic>
        <p:nvPicPr>
          <p:cNvPr id="77825" name="Picture 1"/>
          <p:cNvPicPr>
            <a:picLocks noChangeAspect="1" noChangeArrowheads="1"/>
          </p:cNvPicPr>
          <p:nvPr/>
        </p:nvPicPr>
        <p:blipFill>
          <a:blip r:embed="rId2" cstate="print"/>
          <a:srcRect/>
          <a:stretch>
            <a:fillRect/>
          </a:stretch>
        </p:blipFill>
        <p:spPr bwMode="auto">
          <a:xfrm>
            <a:off x="304801" y="3316790"/>
            <a:ext cx="4800599" cy="1005611"/>
          </a:xfrm>
          <a:prstGeom prst="rect">
            <a:avLst/>
          </a:prstGeom>
          <a:noFill/>
          <a:ln w="9525">
            <a:noFill/>
            <a:miter lim="800000"/>
            <a:headEnd/>
            <a:tailEnd/>
          </a:ln>
        </p:spPr>
      </p:pic>
      <p:pic>
        <p:nvPicPr>
          <p:cNvPr id="77826" name="Picture 2"/>
          <p:cNvPicPr>
            <a:picLocks noChangeAspect="1" noChangeArrowheads="1"/>
          </p:cNvPicPr>
          <p:nvPr/>
        </p:nvPicPr>
        <p:blipFill>
          <a:blip r:embed="rId3" cstate="print"/>
          <a:srcRect/>
          <a:stretch>
            <a:fillRect/>
          </a:stretch>
        </p:blipFill>
        <p:spPr bwMode="auto">
          <a:xfrm>
            <a:off x="5012350" y="3357562"/>
            <a:ext cx="4029440" cy="3348038"/>
          </a:xfrm>
          <a:prstGeom prst="rect">
            <a:avLst/>
          </a:prstGeom>
          <a:noFill/>
          <a:ln w="9525">
            <a:noFill/>
            <a:miter lim="800000"/>
            <a:headEnd/>
            <a:tailEnd/>
          </a:ln>
        </p:spPr>
      </p:pic>
      <p:sp>
        <p:nvSpPr>
          <p:cNvPr id="14" name="TextBox 13"/>
          <p:cNvSpPr txBox="1"/>
          <p:nvPr/>
        </p:nvSpPr>
        <p:spPr>
          <a:xfrm>
            <a:off x="6705600" y="5715000"/>
            <a:ext cx="779381" cy="461665"/>
          </a:xfrm>
          <a:prstGeom prst="rect">
            <a:avLst/>
          </a:prstGeom>
          <a:noFill/>
        </p:spPr>
        <p:txBody>
          <a:bodyPr wrap="none" rtlCol="0">
            <a:spAutoFit/>
          </a:bodyPr>
          <a:lstStyle/>
          <a:p>
            <a:r>
              <a:rPr lang="en-US" sz="2400" dirty="0" smtClean="0">
                <a:solidFill>
                  <a:srgbClr val="C00000"/>
                </a:solidFill>
              </a:rPr>
              <a:t>DNQ</a:t>
            </a:r>
            <a:endParaRPr lang="en-US" sz="2400" dirty="0">
              <a:solidFill>
                <a:srgbClr val="C00000"/>
              </a:solidFill>
            </a:endParaRPr>
          </a:p>
        </p:txBody>
      </p:sp>
      <p:sp>
        <p:nvSpPr>
          <p:cNvPr id="15" name="Rectangle 14"/>
          <p:cNvSpPr/>
          <p:nvPr/>
        </p:nvSpPr>
        <p:spPr>
          <a:xfrm>
            <a:off x="304800" y="3440668"/>
            <a:ext cx="939744" cy="369332"/>
          </a:xfrm>
          <a:prstGeom prst="rect">
            <a:avLst/>
          </a:prstGeom>
        </p:spPr>
        <p:txBody>
          <a:bodyPr wrap="none">
            <a:spAutoFit/>
          </a:bodyPr>
          <a:lstStyle/>
          <a:p>
            <a:r>
              <a:rPr lang="en-US" dirty="0" err="1" smtClean="0">
                <a:solidFill>
                  <a:srgbClr val="C00000"/>
                </a:solidFill>
              </a:rPr>
              <a:t>Novolac</a:t>
            </a:r>
            <a:endParaRPr lang="en-US" dirty="0" smtClean="0">
              <a:solidFill>
                <a:srgbClr val="C0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a:t>
            </a:fld>
            <a:endParaRPr lang="en-US"/>
          </a:p>
        </p:txBody>
      </p:sp>
      <p:sp>
        <p:nvSpPr>
          <p:cNvPr id="12" name="TextBox 11"/>
          <p:cNvSpPr txBox="1"/>
          <p:nvPr/>
        </p:nvSpPr>
        <p:spPr>
          <a:xfrm>
            <a:off x="5943600" y="6248400"/>
            <a:ext cx="1241237" cy="369332"/>
          </a:xfrm>
          <a:prstGeom prst="rect">
            <a:avLst/>
          </a:prstGeom>
          <a:noFill/>
        </p:spPr>
        <p:txBody>
          <a:bodyPr wrap="none" rtlCol="0">
            <a:spAutoFit/>
          </a:bodyPr>
          <a:lstStyle/>
          <a:p>
            <a:r>
              <a:rPr lang="en-US" dirty="0" smtClean="0"/>
              <a:t>Figure 5-17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7826"/>
                                        </p:tgtEl>
                                        <p:attrNameLst>
                                          <p:attrName>style.visibility</p:attrName>
                                        </p:attrNameLst>
                                      </p:cBhvr>
                                      <p:to>
                                        <p:strVal val="visible"/>
                                      </p:to>
                                    </p:set>
                                    <p:animEffect transition="in" filter="wipe(down)">
                                      <p:cBhvr>
                                        <p:cTn id="10" dur="500"/>
                                        <p:tgtEl>
                                          <p:spTgt spid="778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77825"/>
                                        </p:tgtEl>
                                        <p:attrNameLst>
                                          <p:attrName>style.visibility</p:attrName>
                                        </p:attrNameLst>
                                      </p:cBhvr>
                                      <p:to>
                                        <p:strVal val="visible"/>
                                      </p:to>
                                    </p:set>
                                    <p:animEffect transition="in" filter="wipe(down)">
                                      <p:cBhvr>
                                        <p:cTn id="24" dur="500"/>
                                        <p:tgtEl>
                                          <p:spTgt spid="7782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5"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Grp="1" noChangeAspect="1" noChangeArrowheads="1"/>
          </p:cNvPicPr>
          <p:nvPr>
            <p:ph sz="half" idx="1"/>
          </p:nvPr>
        </p:nvPicPr>
        <p:blipFill>
          <a:blip r:embed="rId2" cstate="print"/>
          <a:srcRect/>
          <a:stretch>
            <a:fillRect/>
          </a:stretch>
        </p:blipFill>
        <p:spPr>
          <a:xfrm>
            <a:off x="1828800" y="4114800"/>
            <a:ext cx="7162800" cy="1579242"/>
          </a:xfrm>
        </p:spPr>
      </p:pic>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3200400" y="0"/>
            <a:ext cx="3021405" cy="523220"/>
          </a:xfrm>
          <a:prstGeom prst="rect">
            <a:avLst/>
          </a:prstGeom>
        </p:spPr>
        <p:txBody>
          <a:bodyPr wrap="none">
            <a:spAutoFit/>
          </a:bodyPr>
          <a:lstStyle/>
          <a:p>
            <a:r>
              <a:rPr lang="en-US" altLang="zh-TW" sz="2800" dirty="0" smtClean="0">
                <a:solidFill>
                  <a:srgbClr val="0033CC"/>
                </a:solidFill>
              </a:rPr>
              <a:t>Prebake (soft bake)</a:t>
            </a:r>
            <a:endParaRPr lang="en-US" sz="2800" dirty="0">
              <a:solidFill>
                <a:srgbClr val="0033CC"/>
              </a:solidFill>
            </a:endParaRPr>
          </a:p>
        </p:txBody>
      </p:sp>
      <p:sp>
        <p:nvSpPr>
          <p:cNvPr id="8" name="TextBox 7"/>
          <p:cNvSpPr txBox="1"/>
          <p:nvPr/>
        </p:nvSpPr>
        <p:spPr>
          <a:xfrm>
            <a:off x="228600" y="685800"/>
            <a:ext cx="5029200" cy="3391698"/>
          </a:xfrm>
          <a:prstGeom prst="rect">
            <a:avLst/>
          </a:prstGeom>
          <a:noFill/>
        </p:spPr>
        <p:txBody>
          <a:bodyPr wrap="square" rtlCol="0">
            <a:spAutoFit/>
          </a:bodyPr>
          <a:lstStyle/>
          <a:p>
            <a:pPr marL="168275" indent="-168275">
              <a:lnSpc>
                <a:spcPct val="90000"/>
              </a:lnSpc>
              <a:spcAft>
                <a:spcPts val="600"/>
              </a:spcAft>
              <a:buFont typeface="Arial" pitchFamily="34" charset="0"/>
              <a:buChar char="•"/>
            </a:pPr>
            <a:r>
              <a:rPr lang="en-US" altLang="zh-TW" dirty="0" smtClean="0">
                <a:solidFill>
                  <a:srgbClr val="0033CC"/>
                </a:solidFill>
              </a:rPr>
              <a:t>Used to evaporate the coating solvent and to </a:t>
            </a:r>
            <a:r>
              <a:rPr lang="en-US" altLang="zh-TW" dirty="0" err="1" smtClean="0">
                <a:solidFill>
                  <a:srgbClr val="0033CC"/>
                </a:solidFill>
              </a:rPr>
              <a:t>densify</a:t>
            </a:r>
            <a:r>
              <a:rPr lang="en-US" altLang="zh-TW" dirty="0" smtClean="0">
                <a:solidFill>
                  <a:srgbClr val="0033CC"/>
                </a:solidFill>
              </a:rPr>
              <a:t> the resist after spin coating. Also improve adhesion.</a:t>
            </a:r>
          </a:p>
          <a:p>
            <a:pPr marL="168275" indent="-168275">
              <a:lnSpc>
                <a:spcPct val="90000"/>
              </a:lnSpc>
              <a:spcAft>
                <a:spcPts val="600"/>
              </a:spcAft>
              <a:buFont typeface="Arial" pitchFamily="34" charset="0"/>
              <a:buChar char="•"/>
            </a:pPr>
            <a:r>
              <a:rPr lang="en-US" altLang="zh-TW" dirty="0" smtClean="0">
                <a:solidFill>
                  <a:srgbClr val="0033CC"/>
                </a:solidFill>
              </a:rPr>
              <a:t>For example, 90-100°C for 20min in a convection oven, then 75-85°C for 45sec on hotplate.</a:t>
            </a:r>
          </a:p>
          <a:p>
            <a:pPr marL="168275" indent="-168275">
              <a:lnSpc>
                <a:spcPct val="90000"/>
              </a:lnSpc>
              <a:spcAft>
                <a:spcPts val="600"/>
              </a:spcAft>
              <a:buFont typeface="Arial" pitchFamily="34" charset="0"/>
              <a:buChar char="•"/>
            </a:pPr>
            <a:r>
              <a:rPr lang="en-US" altLang="zh-TW" dirty="0" smtClean="0">
                <a:solidFill>
                  <a:srgbClr val="0033CC"/>
                </a:solidFill>
              </a:rPr>
              <a:t>Commercially, microwave heating or IR lamps are also used in production line.</a:t>
            </a:r>
          </a:p>
          <a:p>
            <a:pPr marL="168275" indent="-168275">
              <a:lnSpc>
                <a:spcPct val="90000"/>
              </a:lnSpc>
              <a:spcAft>
                <a:spcPts val="600"/>
              </a:spcAft>
              <a:buFont typeface="Arial" pitchFamily="34" charset="0"/>
              <a:buChar char="•"/>
            </a:pPr>
            <a:r>
              <a:rPr lang="en-US" altLang="zh-TW" dirty="0" smtClean="0">
                <a:solidFill>
                  <a:srgbClr val="0033CC"/>
                </a:solidFill>
              </a:rPr>
              <a:t>Baking on hotplate is usually faster, more controllable, and does not trap solvent like convection oven baking.</a:t>
            </a:r>
          </a:p>
          <a:p>
            <a:pPr marL="168275" indent="-168275">
              <a:lnSpc>
                <a:spcPct val="90000"/>
              </a:lnSpc>
              <a:spcAft>
                <a:spcPts val="600"/>
              </a:spcAft>
              <a:buFont typeface="Arial" pitchFamily="34" charset="0"/>
              <a:buChar char="•"/>
            </a:pPr>
            <a:r>
              <a:rPr lang="en-US" dirty="0" smtClean="0">
                <a:solidFill>
                  <a:srgbClr val="0033CC"/>
                </a:solidFill>
              </a:rPr>
              <a:t>Again, for research the procedure can be much simpler: just </a:t>
            </a:r>
            <a:r>
              <a:rPr lang="en-US" dirty="0" smtClean="0">
                <a:solidFill>
                  <a:srgbClr val="0033CC"/>
                </a:solidFill>
                <a:sym typeface="Symbol"/>
              </a:rPr>
              <a:t></a:t>
            </a:r>
            <a:r>
              <a:rPr lang="en-US" dirty="0" smtClean="0">
                <a:solidFill>
                  <a:srgbClr val="0033CC"/>
                </a:solidFill>
              </a:rPr>
              <a:t>110</a:t>
            </a:r>
            <a:r>
              <a:rPr lang="en-US" baseline="30000" dirty="0" smtClean="0">
                <a:solidFill>
                  <a:srgbClr val="0033CC"/>
                </a:solidFill>
              </a:rPr>
              <a:t>o</a:t>
            </a:r>
            <a:r>
              <a:rPr lang="en-US" dirty="0" smtClean="0">
                <a:solidFill>
                  <a:srgbClr val="0033CC"/>
                </a:solidFill>
              </a:rPr>
              <a:t>C on hotplate for </a:t>
            </a:r>
            <a:r>
              <a:rPr lang="en-US" dirty="0" smtClean="0">
                <a:solidFill>
                  <a:srgbClr val="0033CC"/>
                </a:solidFill>
                <a:sym typeface="Symbol"/>
              </a:rPr>
              <a:t></a:t>
            </a:r>
            <a:r>
              <a:rPr lang="en-US" dirty="0" smtClean="0">
                <a:solidFill>
                  <a:srgbClr val="0033CC"/>
                </a:solidFill>
              </a:rPr>
              <a:t>1min.</a:t>
            </a:r>
            <a:endParaRPr lang="en-US" dirty="0">
              <a:solidFill>
                <a:srgbClr val="0033CC"/>
              </a:solidFill>
            </a:endParaRPr>
          </a:p>
        </p:txBody>
      </p:sp>
      <p:grpSp>
        <p:nvGrpSpPr>
          <p:cNvPr id="14" name="Group 13"/>
          <p:cNvGrpSpPr/>
          <p:nvPr/>
        </p:nvGrpSpPr>
        <p:grpSpPr>
          <a:xfrm>
            <a:off x="5181600" y="838200"/>
            <a:ext cx="3742650" cy="2438400"/>
            <a:chOff x="4419600" y="762000"/>
            <a:chExt cx="3742650" cy="2438400"/>
          </a:xfrm>
        </p:grpSpPr>
        <p:pic>
          <p:nvPicPr>
            <p:cNvPr id="72708" name="Picture 4"/>
            <p:cNvPicPr>
              <a:picLocks noChangeAspect="1" noChangeArrowheads="1"/>
            </p:cNvPicPr>
            <p:nvPr/>
          </p:nvPicPr>
          <p:blipFill>
            <a:blip r:embed="rId3" cstate="print"/>
            <a:srcRect/>
            <a:stretch>
              <a:fillRect/>
            </a:stretch>
          </p:blipFill>
          <p:spPr bwMode="auto">
            <a:xfrm>
              <a:off x="4419600" y="762000"/>
              <a:ext cx="3714750" cy="2425613"/>
            </a:xfrm>
            <a:prstGeom prst="rect">
              <a:avLst/>
            </a:prstGeom>
            <a:noFill/>
            <a:ln w="9525">
              <a:noFill/>
              <a:miter lim="800000"/>
              <a:headEnd/>
              <a:tailEnd/>
            </a:ln>
          </p:spPr>
        </p:pic>
        <p:sp>
          <p:nvSpPr>
            <p:cNvPr id="12" name="TextBox 11"/>
            <p:cNvSpPr txBox="1"/>
            <p:nvPr/>
          </p:nvSpPr>
          <p:spPr>
            <a:xfrm>
              <a:off x="7772400" y="2831068"/>
              <a:ext cx="389850" cy="369332"/>
            </a:xfrm>
            <a:prstGeom prst="rect">
              <a:avLst/>
            </a:prstGeom>
            <a:noFill/>
          </p:spPr>
          <p:txBody>
            <a:bodyPr wrap="none" rtlCol="0">
              <a:spAutoFit/>
            </a:bodyPr>
            <a:lstStyle/>
            <a:p>
              <a:r>
                <a:rPr lang="en-US" baseline="30000" dirty="0" err="1" smtClean="0"/>
                <a:t>o</a:t>
              </a:r>
              <a:r>
                <a:rPr lang="en-US" dirty="0" err="1" smtClean="0"/>
                <a:t>C</a:t>
              </a:r>
              <a:endParaRPr lang="en-US" dirty="0"/>
            </a:p>
          </p:txBody>
        </p:sp>
        <p:sp>
          <p:nvSpPr>
            <p:cNvPr id="13" name="TextBox 12"/>
            <p:cNvSpPr txBox="1"/>
            <p:nvPr/>
          </p:nvSpPr>
          <p:spPr>
            <a:xfrm>
              <a:off x="5638800" y="1066800"/>
              <a:ext cx="2438400" cy="584775"/>
            </a:xfrm>
            <a:prstGeom prst="rect">
              <a:avLst/>
            </a:prstGeom>
            <a:noFill/>
          </p:spPr>
          <p:txBody>
            <a:bodyPr wrap="square" rtlCol="0">
              <a:spAutoFit/>
            </a:bodyPr>
            <a:lstStyle/>
            <a:p>
              <a:r>
                <a:rPr lang="en-US" sz="1600" dirty="0" smtClean="0"/>
                <a:t>(dissolve fast when solvent still present in resist)</a:t>
              </a:r>
              <a:endParaRPr lang="en-US" sz="1600" dirty="0"/>
            </a:p>
          </p:txBody>
        </p:sp>
      </p:grpSp>
      <p:sp>
        <p:nvSpPr>
          <p:cNvPr id="15" name="Rectangle 14"/>
          <p:cNvSpPr/>
          <p:nvPr/>
        </p:nvSpPr>
        <p:spPr>
          <a:xfrm>
            <a:off x="3352800" y="5715000"/>
            <a:ext cx="5334000" cy="923330"/>
          </a:xfrm>
          <a:prstGeom prst="rect">
            <a:avLst/>
          </a:prstGeom>
        </p:spPr>
        <p:txBody>
          <a:bodyPr wrap="square">
            <a:spAutoFit/>
          </a:bodyPr>
          <a:lstStyle/>
          <a:p>
            <a:r>
              <a:rPr lang="en-US" dirty="0" smtClean="0">
                <a:solidFill>
                  <a:srgbClr val="0033CC"/>
                </a:solidFill>
              </a:rPr>
              <a:t>The thickness of the resist is usually decreased by 25% during prebake for both positive and negative resists.</a:t>
            </a:r>
          </a:p>
          <a:p>
            <a:r>
              <a:rPr lang="en-US" dirty="0" smtClean="0">
                <a:solidFill>
                  <a:srgbClr val="0033CC"/>
                </a:solidFill>
              </a:rPr>
              <a:t>Less prebake increases the development rate.</a:t>
            </a:r>
            <a:endParaRPr lang="en-US" dirty="0">
              <a:solidFill>
                <a:srgbClr val="0033CC"/>
              </a:solidFill>
            </a:endParaRPr>
          </a:p>
        </p:txBody>
      </p:sp>
      <p:grpSp>
        <p:nvGrpSpPr>
          <p:cNvPr id="16" name="Group 22"/>
          <p:cNvGrpSpPr>
            <a:grpSpLocks noChangeAspect="1"/>
          </p:cNvGrpSpPr>
          <p:nvPr/>
        </p:nvGrpSpPr>
        <p:grpSpPr bwMode="auto">
          <a:xfrm>
            <a:off x="228600" y="4572000"/>
            <a:ext cx="2049780" cy="1922145"/>
            <a:chOff x="3112" y="828"/>
            <a:chExt cx="2152" cy="2018"/>
          </a:xfrm>
        </p:grpSpPr>
        <p:grpSp>
          <p:nvGrpSpPr>
            <p:cNvPr id="17" name="Group 23"/>
            <p:cNvGrpSpPr>
              <a:grpSpLocks/>
            </p:cNvGrpSpPr>
            <p:nvPr/>
          </p:nvGrpSpPr>
          <p:grpSpPr bwMode="auto">
            <a:xfrm>
              <a:off x="3112" y="1900"/>
              <a:ext cx="2152" cy="946"/>
              <a:chOff x="3112" y="1900"/>
              <a:chExt cx="2152" cy="946"/>
            </a:xfrm>
          </p:grpSpPr>
          <p:sp>
            <p:nvSpPr>
              <p:cNvPr id="26" name="Oval 24"/>
              <p:cNvSpPr>
                <a:spLocks noChangeArrowheads="1"/>
              </p:cNvSpPr>
              <p:nvPr/>
            </p:nvSpPr>
            <p:spPr bwMode="auto">
              <a:xfrm>
                <a:off x="3112" y="1972"/>
                <a:ext cx="2152" cy="874"/>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27" name="Oval 25"/>
              <p:cNvSpPr>
                <a:spLocks noChangeArrowheads="1"/>
              </p:cNvSpPr>
              <p:nvPr/>
            </p:nvSpPr>
            <p:spPr bwMode="auto">
              <a:xfrm>
                <a:off x="3112" y="1924"/>
                <a:ext cx="2152" cy="856"/>
              </a:xfrm>
              <a:prstGeom prst="ellipse">
                <a:avLst/>
              </a:prstGeom>
              <a:gradFill rotWithShape="0">
                <a:gsLst>
                  <a:gs pos="0">
                    <a:srgbClr val="D60093">
                      <a:gamma/>
                      <a:shade val="69804"/>
                      <a:invGamma/>
                    </a:srgbClr>
                  </a:gs>
                  <a:gs pos="50000">
                    <a:srgbClr val="D60093"/>
                  </a:gs>
                  <a:gs pos="100000">
                    <a:srgbClr val="D60093">
                      <a:gamma/>
                      <a:shade val="69804"/>
                      <a:invGamma/>
                    </a:srgbClr>
                  </a:gs>
                </a:gsLst>
                <a:lin ang="0" scaled="1"/>
              </a:gradFill>
              <a:ln w="12700">
                <a:solidFill>
                  <a:schemeClr val="tx1"/>
                </a:solidFill>
                <a:round/>
                <a:headEnd/>
                <a:tailEnd/>
              </a:ln>
              <a:effectLst/>
            </p:spPr>
            <p:txBody>
              <a:bodyPr wrap="none" anchor="ctr"/>
              <a:lstStyle/>
              <a:p>
                <a:endParaRPr lang="en-US"/>
              </a:p>
            </p:txBody>
          </p:sp>
          <p:sp>
            <p:nvSpPr>
              <p:cNvPr id="28" name="Oval 26"/>
              <p:cNvSpPr>
                <a:spLocks noChangeArrowheads="1"/>
              </p:cNvSpPr>
              <p:nvPr/>
            </p:nvSpPr>
            <p:spPr bwMode="auto">
              <a:xfrm>
                <a:off x="3112" y="1900"/>
                <a:ext cx="2152" cy="856"/>
              </a:xfrm>
              <a:prstGeom prst="ellipse">
                <a:avLst/>
              </a:prstGeom>
              <a:gradFill rotWithShape="0">
                <a:gsLst>
                  <a:gs pos="0">
                    <a:srgbClr val="D60093"/>
                  </a:gs>
                  <a:gs pos="100000">
                    <a:srgbClr val="D60093">
                      <a:gamma/>
                      <a:shade val="69804"/>
                      <a:invGamma/>
                    </a:srgbClr>
                  </a:gs>
                </a:gsLst>
                <a:lin ang="18900000" scaled="1"/>
              </a:gradFill>
              <a:ln w="12700">
                <a:solidFill>
                  <a:schemeClr val="tx1"/>
                </a:solidFill>
                <a:round/>
                <a:headEnd/>
                <a:tailEnd/>
              </a:ln>
              <a:effectLst/>
            </p:spPr>
            <p:txBody>
              <a:bodyPr wrap="none" anchor="ctr"/>
              <a:lstStyle/>
              <a:p>
                <a:endParaRPr lang="en-US"/>
              </a:p>
            </p:txBody>
          </p:sp>
        </p:grpSp>
        <p:grpSp>
          <p:nvGrpSpPr>
            <p:cNvPr id="18" name="Group 27"/>
            <p:cNvGrpSpPr>
              <a:grpSpLocks/>
            </p:cNvGrpSpPr>
            <p:nvPr/>
          </p:nvGrpSpPr>
          <p:grpSpPr bwMode="auto">
            <a:xfrm>
              <a:off x="3288" y="828"/>
              <a:ext cx="1801" cy="1717"/>
              <a:chOff x="3288" y="828"/>
              <a:chExt cx="1801" cy="1717"/>
            </a:xfrm>
          </p:grpSpPr>
          <p:sp>
            <p:nvSpPr>
              <p:cNvPr id="19" name="Freeform 28"/>
              <p:cNvSpPr>
                <a:spLocks/>
              </p:cNvSpPr>
              <p:nvPr/>
            </p:nvSpPr>
            <p:spPr bwMode="auto">
              <a:xfrm>
                <a:off x="3288" y="1620"/>
                <a:ext cx="57" cy="733"/>
              </a:xfrm>
              <a:custGeom>
                <a:avLst/>
                <a:gdLst/>
                <a:ahLst/>
                <a:cxnLst>
                  <a:cxn ang="0">
                    <a:pos x="48" y="0"/>
                  </a:cxn>
                  <a:cxn ang="0">
                    <a:pos x="34" y="116"/>
                  </a:cxn>
                  <a:cxn ang="0">
                    <a:pos x="22" y="150"/>
                  </a:cxn>
                  <a:cxn ang="0">
                    <a:pos x="22" y="184"/>
                  </a:cxn>
                  <a:cxn ang="0">
                    <a:pos x="22" y="218"/>
                  </a:cxn>
                  <a:cxn ang="0">
                    <a:pos x="45" y="252"/>
                  </a:cxn>
                  <a:cxn ang="0">
                    <a:pos x="56" y="286"/>
                  </a:cxn>
                  <a:cxn ang="0">
                    <a:pos x="56" y="319"/>
                  </a:cxn>
                  <a:cxn ang="0">
                    <a:pos x="56" y="353"/>
                  </a:cxn>
                  <a:cxn ang="0">
                    <a:pos x="56" y="387"/>
                  </a:cxn>
                  <a:cxn ang="0">
                    <a:pos x="56" y="421"/>
                  </a:cxn>
                  <a:cxn ang="0">
                    <a:pos x="56" y="455"/>
                  </a:cxn>
                  <a:cxn ang="0">
                    <a:pos x="34" y="489"/>
                  </a:cxn>
                  <a:cxn ang="0">
                    <a:pos x="11" y="523"/>
                  </a:cxn>
                  <a:cxn ang="0">
                    <a:pos x="0" y="557"/>
                  </a:cxn>
                  <a:cxn ang="0">
                    <a:pos x="0" y="591"/>
                  </a:cxn>
                  <a:cxn ang="0">
                    <a:pos x="0" y="625"/>
                  </a:cxn>
                  <a:cxn ang="0">
                    <a:pos x="0" y="659"/>
                  </a:cxn>
                  <a:cxn ang="0">
                    <a:pos x="24" y="732"/>
                  </a:cxn>
                </a:cxnLst>
                <a:rect l="0" t="0" r="r" b="b"/>
                <a:pathLst>
                  <a:path w="57" h="733">
                    <a:moveTo>
                      <a:pt x="48" y="0"/>
                    </a:moveTo>
                    <a:lnTo>
                      <a:pt x="34" y="116"/>
                    </a:lnTo>
                    <a:lnTo>
                      <a:pt x="22" y="150"/>
                    </a:lnTo>
                    <a:lnTo>
                      <a:pt x="22" y="184"/>
                    </a:lnTo>
                    <a:lnTo>
                      <a:pt x="22" y="218"/>
                    </a:lnTo>
                    <a:lnTo>
                      <a:pt x="45" y="252"/>
                    </a:lnTo>
                    <a:lnTo>
                      <a:pt x="56" y="286"/>
                    </a:lnTo>
                    <a:lnTo>
                      <a:pt x="56" y="319"/>
                    </a:lnTo>
                    <a:lnTo>
                      <a:pt x="56" y="353"/>
                    </a:lnTo>
                    <a:lnTo>
                      <a:pt x="56" y="387"/>
                    </a:lnTo>
                    <a:lnTo>
                      <a:pt x="56" y="421"/>
                    </a:lnTo>
                    <a:lnTo>
                      <a:pt x="56" y="455"/>
                    </a:lnTo>
                    <a:lnTo>
                      <a:pt x="34" y="489"/>
                    </a:lnTo>
                    <a:lnTo>
                      <a:pt x="11" y="523"/>
                    </a:lnTo>
                    <a:lnTo>
                      <a:pt x="0" y="557"/>
                    </a:lnTo>
                    <a:lnTo>
                      <a:pt x="0" y="591"/>
                    </a:lnTo>
                    <a:lnTo>
                      <a:pt x="0" y="625"/>
                    </a:lnTo>
                    <a:lnTo>
                      <a:pt x="0" y="659"/>
                    </a:lnTo>
                    <a:lnTo>
                      <a:pt x="24" y="732"/>
                    </a:lnTo>
                  </a:path>
                </a:pathLst>
              </a:custGeom>
              <a:noFill/>
              <a:ln w="12700" cap="rnd" cmpd="sng">
                <a:solidFill>
                  <a:srgbClr val="FF0033"/>
                </a:solidFill>
                <a:prstDash val="solid"/>
                <a:round/>
                <a:headEnd type="none" w="sm" len="sm"/>
                <a:tailEnd type="none" w="sm" len="sm"/>
              </a:ln>
              <a:effectLst/>
            </p:spPr>
            <p:txBody>
              <a:bodyPr/>
              <a:lstStyle/>
              <a:p>
                <a:endParaRPr lang="en-US"/>
              </a:p>
            </p:txBody>
          </p:sp>
          <p:sp>
            <p:nvSpPr>
              <p:cNvPr id="20" name="Freeform 29"/>
              <p:cNvSpPr>
                <a:spLocks/>
              </p:cNvSpPr>
              <p:nvPr/>
            </p:nvSpPr>
            <p:spPr bwMode="auto">
              <a:xfrm>
                <a:off x="3474" y="1056"/>
                <a:ext cx="127" cy="1297"/>
              </a:xfrm>
              <a:custGeom>
                <a:avLst/>
                <a:gdLst/>
                <a:ahLst/>
                <a:cxnLst>
                  <a:cxn ang="0">
                    <a:pos x="30" y="24"/>
                  </a:cxn>
                  <a:cxn ang="0">
                    <a:pos x="30" y="60"/>
                  </a:cxn>
                  <a:cxn ang="0">
                    <a:pos x="30" y="96"/>
                  </a:cxn>
                  <a:cxn ang="0">
                    <a:pos x="6" y="132"/>
                  </a:cxn>
                  <a:cxn ang="0">
                    <a:pos x="0" y="168"/>
                  </a:cxn>
                  <a:cxn ang="0">
                    <a:pos x="6" y="204"/>
                  </a:cxn>
                  <a:cxn ang="0">
                    <a:pos x="24" y="246"/>
                  </a:cxn>
                  <a:cxn ang="0">
                    <a:pos x="30" y="282"/>
                  </a:cxn>
                  <a:cxn ang="0">
                    <a:pos x="30" y="318"/>
                  </a:cxn>
                  <a:cxn ang="0">
                    <a:pos x="30" y="354"/>
                  </a:cxn>
                  <a:cxn ang="0">
                    <a:pos x="30" y="390"/>
                  </a:cxn>
                  <a:cxn ang="0">
                    <a:pos x="24" y="432"/>
                  </a:cxn>
                  <a:cxn ang="0">
                    <a:pos x="18" y="486"/>
                  </a:cxn>
                  <a:cxn ang="0">
                    <a:pos x="18" y="522"/>
                  </a:cxn>
                  <a:cxn ang="0">
                    <a:pos x="26" y="560"/>
                  </a:cxn>
                  <a:cxn ang="0">
                    <a:pos x="54" y="588"/>
                  </a:cxn>
                  <a:cxn ang="0">
                    <a:pos x="78" y="630"/>
                  </a:cxn>
                  <a:cxn ang="0">
                    <a:pos x="78" y="666"/>
                  </a:cxn>
                  <a:cxn ang="0">
                    <a:pos x="84" y="726"/>
                  </a:cxn>
                  <a:cxn ang="0">
                    <a:pos x="96" y="798"/>
                  </a:cxn>
                  <a:cxn ang="0">
                    <a:pos x="96" y="840"/>
                  </a:cxn>
                  <a:cxn ang="0">
                    <a:pos x="84" y="876"/>
                  </a:cxn>
                  <a:cxn ang="0">
                    <a:pos x="60" y="912"/>
                  </a:cxn>
                  <a:cxn ang="0">
                    <a:pos x="42" y="954"/>
                  </a:cxn>
                  <a:cxn ang="0">
                    <a:pos x="36" y="990"/>
                  </a:cxn>
                  <a:cxn ang="0">
                    <a:pos x="36" y="1026"/>
                  </a:cxn>
                  <a:cxn ang="0">
                    <a:pos x="36" y="1068"/>
                  </a:cxn>
                  <a:cxn ang="0">
                    <a:pos x="42" y="1104"/>
                  </a:cxn>
                  <a:cxn ang="0">
                    <a:pos x="66" y="1140"/>
                  </a:cxn>
                  <a:cxn ang="0">
                    <a:pos x="96" y="1176"/>
                  </a:cxn>
                  <a:cxn ang="0">
                    <a:pos x="102" y="1212"/>
                  </a:cxn>
                  <a:cxn ang="0">
                    <a:pos x="102" y="1248"/>
                  </a:cxn>
                  <a:cxn ang="0">
                    <a:pos x="102" y="1284"/>
                  </a:cxn>
                </a:cxnLst>
                <a:rect l="0" t="0" r="r" b="b"/>
                <a:pathLst>
                  <a:path w="127" h="1297">
                    <a:moveTo>
                      <a:pt x="30" y="0"/>
                    </a:moveTo>
                    <a:lnTo>
                      <a:pt x="30" y="24"/>
                    </a:lnTo>
                    <a:lnTo>
                      <a:pt x="30" y="42"/>
                    </a:lnTo>
                    <a:lnTo>
                      <a:pt x="30" y="60"/>
                    </a:lnTo>
                    <a:lnTo>
                      <a:pt x="30" y="78"/>
                    </a:lnTo>
                    <a:lnTo>
                      <a:pt x="30" y="96"/>
                    </a:lnTo>
                    <a:lnTo>
                      <a:pt x="18" y="114"/>
                    </a:lnTo>
                    <a:lnTo>
                      <a:pt x="6" y="132"/>
                    </a:lnTo>
                    <a:lnTo>
                      <a:pt x="0" y="150"/>
                    </a:lnTo>
                    <a:lnTo>
                      <a:pt x="0" y="168"/>
                    </a:lnTo>
                    <a:lnTo>
                      <a:pt x="0" y="186"/>
                    </a:lnTo>
                    <a:lnTo>
                      <a:pt x="6" y="204"/>
                    </a:lnTo>
                    <a:lnTo>
                      <a:pt x="18" y="222"/>
                    </a:lnTo>
                    <a:lnTo>
                      <a:pt x="24" y="246"/>
                    </a:lnTo>
                    <a:lnTo>
                      <a:pt x="30" y="264"/>
                    </a:lnTo>
                    <a:lnTo>
                      <a:pt x="30" y="282"/>
                    </a:lnTo>
                    <a:lnTo>
                      <a:pt x="30" y="300"/>
                    </a:lnTo>
                    <a:lnTo>
                      <a:pt x="30" y="318"/>
                    </a:lnTo>
                    <a:lnTo>
                      <a:pt x="30" y="336"/>
                    </a:lnTo>
                    <a:lnTo>
                      <a:pt x="30" y="354"/>
                    </a:lnTo>
                    <a:lnTo>
                      <a:pt x="30" y="372"/>
                    </a:lnTo>
                    <a:lnTo>
                      <a:pt x="30" y="390"/>
                    </a:lnTo>
                    <a:lnTo>
                      <a:pt x="24" y="408"/>
                    </a:lnTo>
                    <a:lnTo>
                      <a:pt x="24" y="432"/>
                    </a:lnTo>
                    <a:lnTo>
                      <a:pt x="24" y="468"/>
                    </a:lnTo>
                    <a:lnTo>
                      <a:pt x="18" y="486"/>
                    </a:lnTo>
                    <a:lnTo>
                      <a:pt x="18" y="504"/>
                    </a:lnTo>
                    <a:lnTo>
                      <a:pt x="18" y="522"/>
                    </a:lnTo>
                    <a:lnTo>
                      <a:pt x="18" y="540"/>
                    </a:lnTo>
                    <a:lnTo>
                      <a:pt x="26" y="560"/>
                    </a:lnTo>
                    <a:lnTo>
                      <a:pt x="30" y="576"/>
                    </a:lnTo>
                    <a:lnTo>
                      <a:pt x="54" y="588"/>
                    </a:lnTo>
                    <a:lnTo>
                      <a:pt x="66" y="612"/>
                    </a:lnTo>
                    <a:lnTo>
                      <a:pt x="78" y="630"/>
                    </a:lnTo>
                    <a:lnTo>
                      <a:pt x="78" y="648"/>
                    </a:lnTo>
                    <a:lnTo>
                      <a:pt x="78" y="666"/>
                    </a:lnTo>
                    <a:lnTo>
                      <a:pt x="84" y="690"/>
                    </a:lnTo>
                    <a:lnTo>
                      <a:pt x="84" y="726"/>
                    </a:lnTo>
                    <a:lnTo>
                      <a:pt x="90" y="774"/>
                    </a:lnTo>
                    <a:lnTo>
                      <a:pt x="96" y="798"/>
                    </a:lnTo>
                    <a:lnTo>
                      <a:pt x="96" y="816"/>
                    </a:lnTo>
                    <a:lnTo>
                      <a:pt x="96" y="840"/>
                    </a:lnTo>
                    <a:lnTo>
                      <a:pt x="96" y="858"/>
                    </a:lnTo>
                    <a:lnTo>
                      <a:pt x="84" y="876"/>
                    </a:lnTo>
                    <a:lnTo>
                      <a:pt x="72" y="894"/>
                    </a:lnTo>
                    <a:lnTo>
                      <a:pt x="60" y="912"/>
                    </a:lnTo>
                    <a:lnTo>
                      <a:pt x="48" y="936"/>
                    </a:lnTo>
                    <a:lnTo>
                      <a:pt x="42" y="954"/>
                    </a:lnTo>
                    <a:lnTo>
                      <a:pt x="36" y="972"/>
                    </a:lnTo>
                    <a:lnTo>
                      <a:pt x="36" y="990"/>
                    </a:lnTo>
                    <a:lnTo>
                      <a:pt x="36" y="1008"/>
                    </a:lnTo>
                    <a:lnTo>
                      <a:pt x="36" y="1026"/>
                    </a:lnTo>
                    <a:lnTo>
                      <a:pt x="36" y="1044"/>
                    </a:lnTo>
                    <a:lnTo>
                      <a:pt x="36" y="1068"/>
                    </a:lnTo>
                    <a:lnTo>
                      <a:pt x="36" y="1086"/>
                    </a:lnTo>
                    <a:lnTo>
                      <a:pt x="42" y="1104"/>
                    </a:lnTo>
                    <a:lnTo>
                      <a:pt x="54" y="1122"/>
                    </a:lnTo>
                    <a:lnTo>
                      <a:pt x="66" y="1140"/>
                    </a:lnTo>
                    <a:lnTo>
                      <a:pt x="78" y="1158"/>
                    </a:lnTo>
                    <a:lnTo>
                      <a:pt x="96" y="1176"/>
                    </a:lnTo>
                    <a:lnTo>
                      <a:pt x="102" y="1194"/>
                    </a:lnTo>
                    <a:lnTo>
                      <a:pt x="102" y="1212"/>
                    </a:lnTo>
                    <a:lnTo>
                      <a:pt x="102" y="1230"/>
                    </a:lnTo>
                    <a:lnTo>
                      <a:pt x="102" y="1248"/>
                    </a:lnTo>
                    <a:lnTo>
                      <a:pt x="102" y="1266"/>
                    </a:lnTo>
                    <a:lnTo>
                      <a:pt x="102" y="1284"/>
                    </a:lnTo>
                    <a:lnTo>
                      <a:pt x="126" y="1296"/>
                    </a:lnTo>
                  </a:path>
                </a:pathLst>
              </a:custGeom>
              <a:noFill/>
              <a:ln w="12700" cap="rnd" cmpd="sng">
                <a:solidFill>
                  <a:srgbClr val="FF0033"/>
                </a:solidFill>
                <a:prstDash val="solid"/>
                <a:round/>
                <a:headEnd type="none" w="sm" len="sm"/>
                <a:tailEnd type="none" w="sm" len="sm"/>
              </a:ln>
              <a:effectLst/>
            </p:spPr>
            <p:txBody>
              <a:bodyPr/>
              <a:lstStyle/>
              <a:p>
                <a:endParaRPr lang="en-US"/>
              </a:p>
            </p:txBody>
          </p:sp>
          <p:sp>
            <p:nvSpPr>
              <p:cNvPr id="21" name="Freeform 30"/>
              <p:cNvSpPr>
                <a:spLocks/>
              </p:cNvSpPr>
              <p:nvPr/>
            </p:nvSpPr>
            <p:spPr bwMode="auto">
              <a:xfrm>
                <a:off x="3746" y="828"/>
                <a:ext cx="101" cy="1621"/>
              </a:xfrm>
              <a:custGeom>
                <a:avLst/>
                <a:gdLst/>
                <a:ahLst/>
                <a:cxnLst>
                  <a:cxn ang="0">
                    <a:pos x="50" y="0"/>
                  </a:cxn>
                  <a:cxn ang="0">
                    <a:pos x="64" y="78"/>
                  </a:cxn>
                  <a:cxn ang="0">
                    <a:pos x="64" y="105"/>
                  </a:cxn>
                  <a:cxn ang="0">
                    <a:pos x="64" y="141"/>
                  </a:cxn>
                  <a:cxn ang="0">
                    <a:pos x="64" y="160"/>
                  </a:cxn>
                  <a:cxn ang="0">
                    <a:pos x="64" y="196"/>
                  </a:cxn>
                  <a:cxn ang="0">
                    <a:pos x="64" y="223"/>
                  </a:cxn>
                  <a:cxn ang="0">
                    <a:pos x="54" y="248"/>
                  </a:cxn>
                  <a:cxn ang="0">
                    <a:pos x="55" y="269"/>
                  </a:cxn>
                  <a:cxn ang="0">
                    <a:pos x="36" y="287"/>
                  </a:cxn>
                  <a:cxn ang="0">
                    <a:pos x="27" y="323"/>
                  </a:cxn>
                  <a:cxn ang="0">
                    <a:pos x="9" y="350"/>
                  </a:cxn>
                  <a:cxn ang="0">
                    <a:pos x="9" y="378"/>
                  </a:cxn>
                  <a:cxn ang="0">
                    <a:pos x="9" y="405"/>
                  </a:cxn>
                  <a:cxn ang="0">
                    <a:pos x="0" y="432"/>
                  </a:cxn>
                  <a:cxn ang="0">
                    <a:pos x="0" y="460"/>
                  </a:cxn>
                  <a:cxn ang="0">
                    <a:pos x="0" y="487"/>
                  </a:cxn>
                  <a:cxn ang="0">
                    <a:pos x="0" y="523"/>
                  </a:cxn>
                  <a:cxn ang="0">
                    <a:pos x="0" y="559"/>
                  </a:cxn>
                  <a:cxn ang="0">
                    <a:pos x="0" y="578"/>
                  </a:cxn>
                  <a:cxn ang="0">
                    <a:pos x="9" y="605"/>
                  </a:cxn>
                  <a:cxn ang="0">
                    <a:pos x="18" y="641"/>
                  </a:cxn>
                  <a:cxn ang="0">
                    <a:pos x="27" y="696"/>
                  </a:cxn>
                  <a:cxn ang="0">
                    <a:pos x="36" y="723"/>
                  </a:cxn>
                  <a:cxn ang="0">
                    <a:pos x="55" y="750"/>
                  </a:cxn>
                  <a:cxn ang="0">
                    <a:pos x="55" y="769"/>
                  </a:cxn>
                  <a:cxn ang="0">
                    <a:pos x="64" y="796"/>
                  </a:cxn>
                  <a:cxn ang="0">
                    <a:pos x="73" y="823"/>
                  </a:cxn>
                  <a:cxn ang="0">
                    <a:pos x="82" y="850"/>
                  </a:cxn>
                  <a:cxn ang="0">
                    <a:pos x="91" y="878"/>
                  </a:cxn>
                  <a:cxn ang="0">
                    <a:pos x="91" y="905"/>
                  </a:cxn>
                  <a:cxn ang="0">
                    <a:pos x="100" y="941"/>
                  </a:cxn>
                  <a:cxn ang="0">
                    <a:pos x="100" y="968"/>
                  </a:cxn>
                  <a:cxn ang="0">
                    <a:pos x="100" y="987"/>
                  </a:cxn>
                  <a:cxn ang="0">
                    <a:pos x="100" y="1023"/>
                  </a:cxn>
                  <a:cxn ang="0">
                    <a:pos x="100" y="1050"/>
                  </a:cxn>
                  <a:cxn ang="0">
                    <a:pos x="100" y="1087"/>
                  </a:cxn>
                  <a:cxn ang="0">
                    <a:pos x="100" y="1114"/>
                  </a:cxn>
                  <a:cxn ang="0">
                    <a:pos x="100" y="1150"/>
                  </a:cxn>
                  <a:cxn ang="0">
                    <a:pos x="100" y="1177"/>
                  </a:cxn>
                  <a:cxn ang="0">
                    <a:pos x="100" y="1205"/>
                  </a:cxn>
                  <a:cxn ang="0">
                    <a:pos x="100" y="1232"/>
                  </a:cxn>
                  <a:cxn ang="0">
                    <a:pos x="82" y="1259"/>
                  </a:cxn>
                  <a:cxn ang="0">
                    <a:pos x="73" y="1296"/>
                  </a:cxn>
                  <a:cxn ang="0">
                    <a:pos x="64" y="1332"/>
                  </a:cxn>
                  <a:cxn ang="0">
                    <a:pos x="55" y="1359"/>
                  </a:cxn>
                  <a:cxn ang="0">
                    <a:pos x="55" y="1387"/>
                  </a:cxn>
                  <a:cxn ang="0">
                    <a:pos x="55" y="1423"/>
                  </a:cxn>
                  <a:cxn ang="0">
                    <a:pos x="46" y="1450"/>
                  </a:cxn>
                  <a:cxn ang="0">
                    <a:pos x="46" y="1487"/>
                  </a:cxn>
                  <a:cxn ang="0">
                    <a:pos x="46" y="1514"/>
                  </a:cxn>
                  <a:cxn ang="0">
                    <a:pos x="46" y="1541"/>
                  </a:cxn>
                  <a:cxn ang="0">
                    <a:pos x="46" y="1568"/>
                  </a:cxn>
                  <a:cxn ang="0">
                    <a:pos x="46" y="1596"/>
                  </a:cxn>
                  <a:cxn ang="0">
                    <a:pos x="46" y="1620"/>
                  </a:cxn>
                </a:cxnLst>
                <a:rect l="0" t="0" r="r" b="b"/>
                <a:pathLst>
                  <a:path w="101" h="1621">
                    <a:moveTo>
                      <a:pt x="50" y="0"/>
                    </a:moveTo>
                    <a:lnTo>
                      <a:pt x="64" y="78"/>
                    </a:lnTo>
                    <a:lnTo>
                      <a:pt x="64" y="105"/>
                    </a:lnTo>
                    <a:lnTo>
                      <a:pt x="64" y="141"/>
                    </a:lnTo>
                    <a:lnTo>
                      <a:pt x="64" y="160"/>
                    </a:lnTo>
                    <a:lnTo>
                      <a:pt x="64" y="196"/>
                    </a:lnTo>
                    <a:lnTo>
                      <a:pt x="64" y="223"/>
                    </a:lnTo>
                    <a:lnTo>
                      <a:pt x="54" y="248"/>
                    </a:lnTo>
                    <a:lnTo>
                      <a:pt x="55" y="269"/>
                    </a:lnTo>
                    <a:lnTo>
                      <a:pt x="36" y="287"/>
                    </a:lnTo>
                    <a:lnTo>
                      <a:pt x="27" y="323"/>
                    </a:lnTo>
                    <a:lnTo>
                      <a:pt x="9" y="350"/>
                    </a:lnTo>
                    <a:lnTo>
                      <a:pt x="9" y="378"/>
                    </a:lnTo>
                    <a:lnTo>
                      <a:pt x="9" y="405"/>
                    </a:lnTo>
                    <a:lnTo>
                      <a:pt x="0" y="432"/>
                    </a:lnTo>
                    <a:lnTo>
                      <a:pt x="0" y="460"/>
                    </a:lnTo>
                    <a:lnTo>
                      <a:pt x="0" y="487"/>
                    </a:lnTo>
                    <a:lnTo>
                      <a:pt x="0" y="523"/>
                    </a:lnTo>
                    <a:lnTo>
                      <a:pt x="0" y="559"/>
                    </a:lnTo>
                    <a:lnTo>
                      <a:pt x="0" y="578"/>
                    </a:lnTo>
                    <a:lnTo>
                      <a:pt x="9" y="605"/>
                    </a:lnTo>
                    <a:lnTo>
                      <a:pt x="18" y="641"/>
                    </a:lnTo>
                    <a:lnTo>
                      <a:pt x="27" y="696"/>
                    </a:lnTo>
                    <a:lnTo>
                      <a:pt x="36" y="723"/>
                    </a:lnTo>
                    <a:lnTo>
                      <a:pt x="55" y="750"/>
                    </a:lnTo>
                    <a:lnTo>
                      <a:pt x="55" y="769"/>
                    </a:lnTo>
                    <a:lnTo>
                      <a:pt x="64" y="796"/>
                    </a:lnTo>
                    <a:lnTo>
                      <a:pt x="73" y="823"/>
                    </a:lnTo>
                    <a:lnTo>
                      <a:pt x="82" y="850"/>
                    </a:lnTo>
                    <a:lnTo>
                      <a:pt x="91" y="878"/>
                    </a:lnTo>
                    <a:lnTo>
                      <a:pt x="91" y="905"/>
                    </a:lnTo>
                    <a:lnTo>
                      <a:pt x="100" y="941"/>
                    </a:lnTo>
                    <a:lnTo>
                      <a:pt x="100" y="968"/>
                    </a:lnTo>
                    <a:lnTo>
                      <a:pt x="100" y="987"/>
                    </a:lnTo>
                    <a:lnTo>
                      <a:pt x="100" y="1023"/>
                    </a:lnTo>
                    <a:lnTo>
                      <a:pt x="100" y="1050"/>
                    </a:lnTo>
                    <a:lnTo>
                      <a:pt x="100" y="1087"/>
                    </a:lnTo>
                    <a:lnTo>
                      <a:pt x="100" y="1114"/>
                    </a:lnTo>
                    <a:lnTo>
                      <a:pt x="100" y="1150"/>
                    </a:lnTo>
                    <a:lnTo>
                      <a:pt x="100" y="1177"/>
                    </a:lnTo>
                    <a:lnTo>
                      <a:pt x="100" y="1205"/>
                    </a:lnTo>
                    <a:lnTo>
                      <a:pt x="100" y="1232"/>
                    </a:lnTo>
                    <a:lnTo>
                      <a:pt x="82" y="1259"/>
                    </a:lnTo>
                    <a:lnTo>
                      <a:pt x="73" y="1296"/>
                    </a:lnTo>
                    <a:lnTo>
                      <a:pt x="64" y="1332"/>
                    </a:lnTo>
                    <a:lnTo>
                      <a:pt x="55" y="1359"/>
                    </a:lnTo>
                    <a:lnTo>
                      <a:pt x="55" y="1387"/>
                    </a:lnTo>
                    <a:lnTo>
                      <a:pt x="55" y="1423"/>
                    </a:lnTo>
                    <a:lnTo>
                      <a:pt x="46" y="1450"/>
                    </a:lnTo>
                    <a:lnTo>
                      <a:pt x="46" y="1487"/>
                    </a:lnTo>
                    <a:lnTo>
                      <a:pt x="46" y="1514"/>
                    </a:lnTo>
                    <a:lnTo>
                      <a:pt x="46" y="1541"/>
                    </a:lnTo>
                    <a:lnTo>
                      <a:pt x="46" y="1568"/>
                    </a:lnTo>
                    <a:lnTo>
                      <a:pt x="46" y="1596"/>
                    </a:lnTo>
                    <a:lnTo>
                      <a:pt x="46" y="1620"/>
                    </a:lnTo>
                  </a:path>
                </a:pathLst>
              </a:custGeom>
              <a:noFill/>
              <a:ln w="12700" cap="rnd" cmpd="sng">
                <a:solidFill>
                  <a:srgbClr val="FF0033"/>
                </a:solidFill>
                <a:prstDash val="solid"/>
                <a:round/>
                <a:headEnd type="none" w="sm" len="sm"/>
                <a:tailEnd type="none" w="sm" len="sm"/>
              </a:ln>
              <a:effectLst/>
            </p:spPr>
            <p:txBody>
              <a:bodyPr/>
              <a:lstStyle/>
              <a:p>
                <a:endParaRPr lang="en-US"/>
              </a:p>
            </p:txBody>
          </p:sp>
          <p:sp>
            <p:nvSpPr>
              <p:cNvPr id="22" name="Freeform 31"/>
              <p:cNvSpPr>
                <a:spLocks/>
              </p:cNvSpPr>
              <p:nvPr/>
            </p:nvSpPr>
            <p:spPr bwMode="auto">
              <a:xfrm>
                <a:off x="4080" y="1008"/>
                <a:ext cx="81" cy="1537"/>
              </a:xfrm>
              <a:custGeom>
                <a:avLst/>
                <a:gdLst/>
                <a:ahLst/>
                <a:cxnLst>
                  <a:cxn ang="0">
                    <a:pos x="48" y="0"/>
                  </a:cxn>
                  <a:cxn ang="0">
                    <a:pos x="44" y="39"/>
                  </a:cxn>
                  <a:cxn ang="0">
                    <a:pos x="44" y="67"/>
                  </a:cxn>
                  <a:cxn ang="0">
                    <a:pos x="44" y="94"/>
                  </a:cxn>
                  <a:cxn ang="0">
                    <a:pos x="44" y="121"/>
                  </a:cxn>
                  <a:cxn ang="0">
                    <a:pos x="44" y="148"/>
                  </a:cxn>
                  <a:cxn ang="0">
                    <a:pos x="44" y="176"/>
                  </a:cxn>
                  <a:cxn ang="0">
                    <a:pos x="44" y="203"/>
                  </a:cxn>
                  <a:cxn ang="0">
                    <a:pos x="35" y="230"/>
                  </a:cxn>
                  <a:cxn ang="0">
                    <a:pos x="35" y="257"/>
                  </a:cxn>
                  <a:cxn ang="0">
                    <a:pos x="26" y="276"/>
                  </a:cxn>
                  <a:cxn ang="0">
                    <a:pos x="26" y="303"/>
                  </a:cxn>
                  <a:cxn ang="0">
                    <a:pos x="17" y="330"/>
                  </a:cxn>
                  <a:cxn ang="0">
                    <a:pos x="17" y="357"/>
                  </a:cxn>
                  <a:cxn ang="0">
                    <a:pos x="17" y="376"/>
                  </a:cxn>
                  <a:cxn ang="0">
                    <a:pos x="8" y="403"/>
                  </a:cxn>
                  <a:cxn ang="0">
                    <a:pos x="8" y="430"/>
                  </a:cxn>
                  <a:cxn ang="0">
                    <a:pos x="8" y="457"/>
                  </a:cxn>
                  <a:cxn ang="0">
                    <a:pos x="8" y="485"/>
                  </a:cxn>
                  <a:cxn ang="0">
                    <a:pos x="8" y="512"/>
                  </a:cxn>
                  <a:cxn ang="0">
                    <a:pos x="8" y="539"/>
                  </a:cxn>
                  <a:cxn ang="0">
                    <a:pos x="8" y="566"/>
                  </a:cxn>
                  <a:cxn ang="0">
                    <a:pos x="8" y="585"/>
                  </a:cxn>
                  <a:cxn ang="0">
                    <a:pos x="8" y="612"/>
                  </a:cxn>
                  <a:cxn ang="0">
                    <a:pos x="17" y="639"/>
                  </a:cxn>
                  <a:cxn ang="0">
                    <a:pos x="26" y="666"/>
                  </a:cxn>
                  <a:cxn ang="0">
                    <a:pos x="35" y="685"/>
                  </a:cxn>
                  <a:cxn ang="0">
                    <a:pos x="44" y="712"/>
                  </a:cxn>
                  <a:cxn ang="0">
                    <a:pos x="53" y="739"/>
                  </a:cxn>
                  <a:cxn ang="0">
                    <a:pos x="71" y="766"/>
                  </a:cxn>
                  <a:cxn ang="0">
                    <a:pos x="80" y="794"/>
                  </a:cxn>
                  <a:cxn ang="0">
                    <a:pos x="80" y="821"/>
                  </a:cxn>
                  <a:cxn ang="0">
                    <a:pos x="80" y="848"/>
                  </a:cxn>
                  <a:cxn ang="0">
                    <a:pos x="80" y="875"/>
                  </a:cxn>
                  <a:cxn ang="0">
                    <a:pos x="80" y="894"/>
                  </a:cxn>
                  <a:cxn ang="0">
                    <a:pos x="80" y="921"/>
                  </a:cxn>
                  <a:cxn ang="0">
                    <a:pos x="80" y="948"/>
                  </a:cxn>
                  <a:cxn ang="0">
                    <a:pos x="80" y="984"/>
                  </a:cxn>
                  <a:cxn ang="0">
                    <a:pos x="80" y="1003"/>
                  </a:cxn>
                  <a:cxn ang="0">
                    <a:pos x="80" y="1030"/>
                  </a:cxn>
                  <a:cxn ang="0">
                    <a:pos x="80" y="1057"/>
                  </a:cxn>
                  <a:cxn ang="0">
                    <a:pos x="80" y="1084"/>
                  </a:cxn>
                  <a:cxn ang="0">
                    <a:pos x="80" y="1103"/>
                  </a:cxn>
                  <a:cxn ang="0">
                    <a:pos x="80" y="1130"/>
                  </a:cxn>
                  <a:cxn ang="0">
                    <a:pos x="71" y="1157"/>
                  </a:cxn>
                  <a:cxn ang="0">
                    <a:pos x="53" y="1184"/>
                  </a:cxn>
                  <a:cxn ang="0">
                    <a:pos x="44" y="1203"/>
                  </a:cxn>
                  <a:cxn ang="0">
                    <a:pos x="35" y="1230"/>
                  </a:cxn>
                  <a:cxn ang="0">
                    <a:pos x="26" y="1257"/>
                  </a:cxn>
                  <a:cxn ang="0">
                    <a:pos x="17" y="1284"/>
                  </a:cxn>
                  <a:cxn ang="0">
                    <a:pos x="17" y="1303"/>
                  </a:cxn>
                  <a:cxn ang="0">
                    <a:pos x="8" y="1330"/>
                  </a:cxn>
                  <a:cxn ang="0">
                    <a:pos x="8" y="1357"/>
                  </a:cxn>
                  <a:cxn ang="0">
                    <a:pos x="8" y="1384"/>
                  </a:cxn>
                  <a:cxn ang="0">
                    <a:pos x="8" y="1403"/>
                  </a:cxn>
                  <a:cxn ang="0">
                    <a:pos x="8" y="1430"/>
                  </a:cxn>
                  <a:cxn ang="0">
                    <a:pos x="8" y="1457"/>
                  </a:cxn>
                  <a:cxn ang="0">
                    <a:pos x="8" y="1484"/>
                  </a:cxn>
                  <a:cxn ang="0">
                    <a:pos x="8" y="1512"/>
                  </a:cxn>
                  <a:cxn ang="0">
                    <a:pos x="0" y="1536"/>
                  </a:cxn>
                  <a:cxn ang="0">
                    <a:pos x="8" y="1512"/>
                  </a:cxn>
                  <a:cxn ang="0">
                    <a:pos x="0" y="1488"/>
                  </a:cxn>
                </a:cxnLst>
                <a:rect l="0" t="0" r="r" b="b"/>
                <a:pathLst>
                  <a:path w="81" h="1537">
                    <a:moveTo>
                      <a:pt x="48" y="0"/>
                    </a:moveTo>
                    <a:lnTo>
                      <a:pt x="44" y="39"/>
                    </a:lnTo>
                    <a:lnTo>
                      <a:pt x="44" y="67"/>
                    </a:lnTo>
                    <a:lnTo>
                      <a:pt x="44" y="94"/>
                    </a:lnTo>
                    <a:lnTo>
                      <a:pt x="44" y="121"/>
                    </a:lnTo>
                    <a:lnTo>
                      <a:pt x="44" y="148"/>
                    </a:lnTo>
                    <a:lnTo>
                      <a:pt x="44" y="176"/>
                    </a:lnTo>
                    <a:lnTo>
                      <a:pt x="44" y="203"/>
                    </a:lnTo>
                    <a:lnTo>
                      <a:pt x="35" y="230"/>
                    </a:lnTo>
                    <a:lnTo>
                      <a:pt x="35" y="257"/>
                    </a:lnTo>
                    <a:lnTo>
                      <a:pt x="26" y="276"/>
                    </a:lnTo>
                    <a:lnTo>
                      <a:pt x="26" y="303"/>
                    </a:lnTo>
                    <a:lnTo>
                      <a:pt x="17" y="330"/>
                    </a:lnTo>
                    <a:lnTo>
                      <a:pt x="17" y="357"/>
                    </a:lnTo>
                    <a:lnTo>
                      <a:pt x="17" y="376"/>
                    </a:lnTo>
                    <a:lnTo>
                      <a:pt x="8" y="403"/>
                    </a:lnTo>
                    <a:lnTo>
                      <a:pt x="8" y="430"/>
                    </a:lnTo>
                    <a:lnTo>
                      <a:pt x="8" y="457"/>
                    </a:lnTo>
                    <a:lnTo>
                      <a:pt x="8" y="485"/>
                    </a:lnTo>
                    <a:lnTo>
                      <a:pt x="8" y="512"/>
                    </a:lnTo>
                    <a:lnTo>
                      <a:pt x="8" y="539"/>
                    </a:lnTo>
                    <a:lnTo>
                      <a:pt x="8" y="566"/>
                    </a:lnTo>
                    <a:lnTo>
                      <a:pt x="8" y="585"/>
                    </a:lnTo>
                    <a:lnTo>
                      <a:pt x="8" y="612"/>
                    </a:lnTo>
                    <a:lnTo>
                      <a:pt x="17" y="639"/>
                    </a:lnTo>
                    <a:lnTo>
                      <a:pt x="26" y="666"/>
                    </a:lnTo>
                    <a:lnTo>
                      <a:pt x="35" y="685"/>
                    </a:lnTo>
                    <a:lnTo>
                      <a:pt x="44" y="712"/>
                    </a:lnTo>
                    <a:lnTo>
                      <a:pt x="53" y="739"/>
                    </a:lnTo>
                    <a:lnTo>
                      <a:pt x="71" y="766"/>
                    </a:lnTo>
                    <a:lnTo>
                      <a:pt x="80" y="794"/>
                    </a:lnTo>
                    <a:lnTo>
                      <a:pt x="80" y="821"/>
                    </a:lnTo>
                    <a:lnTo>
                      <a:pt x="80" y="848"/>
                    </a:lnTo>
                    <a:lnTo>
                      <a:pt x="80" y="875"/>
                    </a:lnTo>
                    <a:lnTo>
                      <a:pt x="80" y="894"/>
                    </a:lnTo>
                    <a:lnTo>
                      <a:pt x="80" y="921"/>
                    </a:lnTo>
                    <a:lnTo>
                      <a:pt x="80" y="948"/>
                    </a:lnTo>
                    <a:lnTo>
                      <a:pt x="80" y="984"/>
                    </a:lnTo>
                    <a:lnTo>
                      <a:pt x="80" y="1003"/>
                    </a:lnTo>
                    <a:lnTo>
                      <a:pt x="80" y="1030"/>
                    </a:lnTo>
                    <a:lnTo>
                      <a:pt x="80" y="1057"/>
                    </a:lnTo>
                    <a:lnTo>
                      <a:pt x="80" y="1084"/>
                    </a:lnTo>
                    <a:lnTo>
                      <a:pt x="80" y="1103"/>
                    </a:lnTo>
                    <a:lnTo>
                      <a:pt x="80" y="1130"/>
                    </a:lnTo>
                    <a:lnTo>
                      <a:pt x="71" y="1157"/>
                    </a:lnTo>
                    <a:lnTo>
                      <a:pt x="53" y="1184"/>
                    </a:lnTo>
                    <a:lnTo>
                      <a:pt x="44" y="1203"/>
                    </a:lnTo>
                    <a:lnTo>
                      <a:pt x="35" y="1230"/>
                    </a:lnTo>
                    <a:lnTo>
                      <a:pt x="26" y="1257"/>
                    </a:lnTo>
                    <a:lnTo>
                      <a:pt x="17" y="1284"/>
                    </a:lnTo>
                    <a:lnTo>
                      <a:pt x="17" y="1303"/>
                    </a:lnTo>
                    <a:lnTo>
                      <a:pt x="8" y="1330"/>
                    </a:lnTo>
                    <a:lnTo>
                      <a:pt x="8" y="1357"/>
                    </a:lnTo>
                    <a:lnTo>
                      <a:pt x="8" y="1384"/>
                    </a:lnTo>
                    <a:lnTo>
                      <a:pt x="8" y="1403"/>
                    </a:lnTo>
                    <a:lnTo>
                      <a:pt x="8" y="1430"/>
                    </a:lnTo>
                    <a:lnTo>
                      <a:pt x="8" y="1457"/>
                    </a:lnTo>
                    <a:lnTo>
                      <a:pt x="8" y="1484"/>
                    </a:lnTo>
                    <a:lnTo>
                      <a:pt x="8" y="1512"/>
                    </a:lnTo>
                    <a:lnTo>
                      <a:pt x="0" y="1536"/>
                    </a:lnTo>
                    <a:lnTo>
                      <a:pt x="8" y="1512"/>
                    </a:lnTo>
                    <a:lnTo>
                      <a:pt x="0" y="1488"/>
                    </a:lnTo>
                  </a:path>
                </a:pathLst>
              </a:custGeom>
              <a:noFill/>
              <a:ln w="12700" cap="rnd" cmpd="sng">
                <a:solidFill>
                  <a:srgbClr val="FF0033"/>
                </a:solidFill>
                <a:prstDash val="solid"/>
                <a:round/>
                <a:headEnd type="none" w="sm" len="sm"/>
                <a:tailEnd type="none" w="sm" len="sm"/>
              </a:ln>
              <a:effectLst/>
            </p:spPr>
            <p:txBody>
              <a:bodyPr/>
              <a:lstStyle/>
              <a:p>
                <a:endParaRPr lang="en-US"/>
              </a:p>
            </p:txBody>
          </p:sp>
          <p:sp>
            <p:nvSpPr>
              <p:cNvPr id="23" name="Freeform 32"/>
              <p:cNvSpPr>
                <a:spLocks/>
              </p:cNvSpPr>
              <p:nvPr/>
            </p:nvSpPr>
            <p:spPr bwMode="auto">
              <a:xfrm>
                <a:off x="4675" y="1008"/>
                <a:ext cx="120" cy="1537"/>
              </a:xfrm>
              <a:custGeom>
                <a:avLst/>
                <a:gdLst/>
                <a:ahLst/>
                <a:cxnLst>
                  <a:cxn ang="0">
                    <a:pos x="41" y="0"/>
                  </a:cxn>
                  <a:cxn ang="0">
                    <a:pos x="46" y="39"/>
                  </a:cxn>
                  <a:cxn ang="0">
                    <a:pos x="46" y="67"/>
                  </a:cxn>
                  <a:cxn ang="0">
                    <a:pos x="46" y="94"/>
                  </a:cxn>
                  <a:cxn ang="0">
                    <a:pos x="46" y="121"/>
                  </a:cxn>
                  <a:cxn ang="0">
                    <a:pos x="46" y="148"/>
                  </a:cxn>
                  <a:cxn ang="0">
                    <a:pos x="46" y="176"/>
                  </a:cxn>
                  <a:cxn ang="0">
                    <a:pos x="46" y="212"/>
                  </a:cxn>
                  <a:cxn ang="0">
                    <a:pos x="46" y="239"/>
                  </a:cxn>
                  <a:cxn ang="0">
                    <a:pos x="46" y="266"/>
                  </a:cxn>
                  <a:cxn ang="0">
                    <a:pos x="46" y="285"/>
                  </a:cxn>
                  <a:cxn ang="0">
                    <a:pos x="46" y="312"/>
                  </a:cxn>
                  <a:cxn ang="0">
                    <a:pos x="37" y="348"/>
                  </a:cxn>
                  <a:cxn ang="0">
                    <a:pos x="28" y="376"/>
                  </a:cxn>
                  <a:cxn ang="0">
                    <a:pos x="28" y="403"/>
                  </a:cxn>
                  <a:cxn ang="0">
                    <a:pos x="19" y="430"/>
                  </a:cxn>
                  <a:cxn ang="0">
                    <a:pos x="19" y="457"/>
                  </a:cxn>
                  <a:cxn ang="0">
                    <a:pos x="19" y="494"/>
                  </a:cxn>
                  <a:cxn ang="0">
                    <a:pos x="19" y="530"/>
                  </a:cxn>
                  <a:cxn ang="0">
                    <a:pos x="37" y="557"/>
                  </a:cxn>
                  <a:cxn ang="0">
                    <a:pos x="64" y="585"/>
                  </a:cxn>
                  <a:cxn ang="0">
                    <a:pos x="100" y="612"/>
                  </a:cxn>
                  <a:cxn ang="0">
                    <a:pos x="110" y="639"/>
                  </a:cxn>
                  <a:cxn ang="0">
                    <a:pos x="119" y="666"/>
                  </a:cxn>
                  <a:cxn ang="0">
                    <a:pos x="119" y="694"/>
                  </a:cxn>
                  <a:cxn ang="0">
                    <a:pos x="119" y="721"/>
                  </a:cxn>
                  <a:cxn ang="0">
                    <a:pos x="119" y="748"/>
                  </a:cxn>
                  <a:cxn ang="0">
                    <a:pos x="119" y="775"/>
                  </a:cxn>
                  <a:cxn ang="0">
                    <a:pos x="119" y="794"/>
                  </a:cxn>
                  <a:cxn ang="0">
                    <a:pos x="119" y="821"/>
                  </a:cxn>
                  <a:cxn ang="0">
                    <a:pos x="119" y="857"/>
                  </a:cxn>
                  <a:cxn ang="0">
                    <a:pos x="100" y="875"/>
                  </a:cxn>
                  <a:cxn ang="0">
                    <a:pos x="91" y="894"/>
                  </a:cxn>
                  <a:cxn ang="0">
                    <a:pos x="55" y="930"/>
                  </a:cxn>
                  <a:cxn ang="0">
                    <a:pos x="28" y="966"/>
                  </a:cxn>
                  <a:cxn ang="0">
                    <a:pos x="10" y="1003"/>
                  </a:cxn>
                  <a:cxn ang="0">
                    <a:pos x="0" y="1030"/>
                  </a:cxn>
                  <a:cxn ang="0">
                    <a:pos x="0" y="1057"/>
                  </a:cxn>
                  <a:cxn ang="0">
                    <a:pos x="0" y="1093"/>
                  </a:cxn>
                  <a:cxn ang="0">
                    <a:pos x="0" y="1148"/>
                  </a:cxn>
                  <a:cxn ang="0">
                    <a:pos x="0" y="1203"/>
                  </a:cxn>
                  <a:cxn ang="0">
                    <a:pos x="0" y="1230"/>
                  </a:cxn>
                  <a:cxn ang="0">
                    <a:pos x="0" y="1257"/>
                  </a:cxn>
                  <a:cxn ang="0">
                    <a:pos x="0" y="1284"/>
                  </a:cxn>
                  <a:cxn ang="0">
                    <a:pos x="0" y="1312"/>
                  </a:cxn>
                  <a:cxn ang="0">
                    <a:pos x="10" y="1339"/>
                  </a:cxn>
                  <a:cxn ang="0">
                    <a:pos x="19" y="1375"/>
                  </a:cxn>
                  <a:cxn ang="0">
                    <a:pos x="19" y="1403"/>
                  </a:cxn>
                  <a:cxn ang="0">
                    <a:pos x="19" y="1439"/>
                  </a:cxn>
                  <a:cxn ang="0">
                    <a:pos x="19" y="1475"/>
                  </a:cxn>
                  <a:cxn ang="0">
                    <a:pos x="19" y="1502"/>
                  </a:cxn>
                  <a:cxn ang="0">
                    <a:pos x="29" y="1536"/>
                  </a:cxn>
                </a:cxnLst>
                <a:rect l="0" t="0" r="r" b="b"/>
                <a:pathLst>
                  <a:path w="120" h="1537">
                    <a:moveTo>
                      <a:pt x="41" y="0"/>
                    </a:moveTo>
                    <a:lnTo>
                      <a:pt x="46" y="39"/>
                    </a:lnTo>
                    <a:lnTo>
                      <a:pt x="46" y="67"/>
                    </a:lnTo>
                    <a:lnTo>
                      <a:pt x="46" y="94"/>
                    </a:lnTo>
                    <a:lnTo>
                      <a:pt x="46" y="121"/>
                    </a:lnTo>
                    <a:lnTo>
                      <a:pt x="46" y="148"/>
                    </a:lnTo>
                    <a:lnTo>
                      <a:pt x="46" y="176"/>
                    </a:lnTo>
                    <a:lnTo>
                      <a:pt x="46" y="212"/>
                    </a:lnTo>
                    <a:lnTo>
                      <a:pt x="46" y="239"/>
                    </a:lnTo>
                    <a:lnTo>
                      <a:pt x="46" y="266"/>
                    </a:lnTo>
                    <a:lnTo>
                      <a:pt x="46" y="285"/>
                    </a:lnTo>
                    <a:lnTo>
                      <a:pt x="46" y="312"/>
                    </a:lnTo>
                    <a:lnTo>
                      <a:pt x="37" y="348"/>
                    </a:lnTo>
                    <a:lnTo>
                      <a:pt x="28" y="376"/>
                    </a:lnTo>
                    <a:lnTo>
                      <a:pt x="28" y="403"/>
                    </a:lnTo>
                    <a:lnTo>
                      <a:pt x="19" y="430"/>
                    </a:lnTo>
                    <a:lnTo>
                      <a:pt x="19" y="457"/>
                    </a:lnTo>
                    <a:lnTo>
                      <a:pt x="19" y="494"/>
                    </a:lnTo>
                    <a:lnTo>
                      <a:pt x="19" y="530"/>
                    </a:lnTo>
                    <a:lnTo>
                      <a:pt x="37" y="557"/>
                    </a:lnTo>
                    <a:lnTo>
                      <a:pt x="64" y="585"/>
                    </a:lnTo>
                    <a:lnTo>
                      <a:pt x="100" y="612"/>
                    </a:lnTo>
                    <a:lnTo>
                      <a:pt x="110" y="639"/>
                    </a:lnTo>
                    <a:lnTo>
                      <a:pt x="119" y="666"/>
                    </a:lnTo>
                    <a:lnTo>
                      <a:pt x="119" y="694"/>
                    </a:lnTo>
                    <a:lnTo>
                      <a:pt x="119" y="721"/>
                    </a:lnTo>
                    <a:lnTo>
                      <a:pt x="119" y="748"/>
                    </a:lnTo>
                    <a:lnTo>
                      <a:pt x="119" y="775"/>
                    </a:lnTo>
                    <a:lnTo>
                      <a:pt x="119" y="794"/>
                    </a:lnTo>
                    <a:lnTo>
                      <a:pt x="119" y="821"/>
                    </a:lnTo>
                    <a:lnTo>
                      <a:pt x="119" y="857"/>
                    </a:lnTo>
                    <a:lnTo>
                      <a:pt x="100" y="875"/>
                    </a:lnTo>
                    <a:lnTo>
                      <a:pt x="91" y="894"/>
                    </a:lnTo>
                    <a:lnTo>
                      <a:pt x="55" y="930"/>
                    </a:lnTo>
                    <a:lnTo>
                      <a:pt x="28" y="966"/>
                    </a:lnTo>
                    <a:lnTo>
                      <a:pt x="10" y="1003"/>
                    </a:lnTo>
                    <a:lnTo>
                      <a:pt x="0" y="1030"/>
                    </a:lnTo>
                    <a:lnTo>
                      <a:pt x="0" y="1057"/>
                    </a:lnTo>
                    <a:lnTo>
                      <a:pt x="0" y="1093"/>
                    </a:lnTo>
                    <a:lnTo>
                      <a:pt x="0" y="1148"/>
                    </a:lnTo>
                    <a:lnTo>
                      <a:pt x="0" y="1203"/>
                    </a:lnTo>
                    <a:lnTo>
                      <a:pt x="0" y="1230"/>
                    </a:lnTo>
                    <a:lnTo>
                      <a:pt x="0" y="1257"/>
                    </a:lnTo>
                    <a:lnTo>
                      <a:pt x="0" y="1284"/>
                    </a:lnTo>
                    <a:lnTo>
                      <a:pt x="0" y="1312"/>
                    </a:lnTo>
                    <a:lnTo>
                      <a:pt x="10" y="1339"/>
                    </a:lnTo>
                    <a:lnTo>
                      <a:pt x="19" y="1375"/>
                    </a:lnTo>
                    <a:lnTo>
                      <a:pt x="19" y="1403"/>
                    </a:lnTo>
                    <a:lnTo>
                      <a:pt x="19" y="1439"/>
                    </a:lnTo>
                    <a:lnTo>
                      <a:pt x="19" y="1475"/>
                    </a:lnTo>
                    <a:lnTo>
                      <a:pt x="19" y="1502"/>
                    </a:lnTo>
                    <a:lnTo>
                      <a:pt x="29" y="1536"/>
                    </a:lnTo>
                  </a:path>
                </a:pathLst>
              </a:custGeom>
              <a:noFill/>
              <a:ln w="12700" cap="rnd" cmpd="sng">
                <a:solidFill>
                  <a:srgbClr val="FF0033"/>
                </a:solidFill>
                <a:prstDash val="solid"/>
                <a:round/>
                <a:headEnd type="none" w="sm" len="sm"/>
                <a:tailEnd type="none" w="sm" len="sm"/>
              </a:ln>
              <a:effectLst/>
            </p:spPr>
            <p:txBody>
              <a:bodyPr/>
              <a:lstStyle/>
              <a:p>
                <a:endParaRPr lang="en-US"/>
              </a:p>
            </p:txBody>
          </p:sp>
          <p:sp>
            <p:nvSpPr>
              <p:cNvPr id="24" name="Freeform 33"/>
              <p:cNvSpPr>
                <a:spLocks/>
              </p:cNvSpPr>
              <p:nvPr/>
            </p:nvSpPr>
            <p:spPr bwMode="auto">
              <a:xfrm>
                <a:off x="4343" y="1152"/>
                <a:ext cx="92" cy="1095"/>
              </a:xfrm>
              <a:custGeom>
                <a:avLst/>
                <a:gdLst/>
                <a:ahLst/>
                <a:cxnLst>
                  <a:cxn ang="0">
                    <a:pos x="37" y="0"/>
                  </a:cxn>
                  <a:cxn ang="0">
                    <a:pos x="25" y="48"/>
                  </a:cxn>
                  <a:cxn ang="0">
                    <a:pos x="28" y="58"/>
                  </a:cxn>
                  <a:cxn ang="0">
                    <a:pos x="10" y="85"/>
                  </a:cxn>
                  <a:cxn ang="0">
                    <a:pos x="10" y="112"/>
                  </a:cxn>
                  <a:cxn ang="0">
                    <a:pos x="0" y="139"/>
                  </a:cxn>
                  <a:cxn ang="0">
                    <a:pos x="0" y="158"/>
                  </a:cxn>
                  <a:cxn ang="0">
                    <a:pos x="0" y="185"/>
                  </a:cxn>
                  <a:cxn ang="0">
                    <a:pos x="0" y="212"/>
                  </a:cxn>
                  <a:cxn ang="0">
                    <a:pos x="0" y="239"/>
                  </a:cxn>
                  <a:cxn ang="0">
                    <a:pos x="0" y="258"/>
                  </a:cxn>
                  <a:cxn ang="0">
                    <a:pos x="0" y="285"/>
                  </a:cxn>
                  <a:cxn ang="0">
                    <a:pos x="0" y="312"/>
                  </a:cxn>
                  <a:cxn ang="0">
                    <a:pos x="0" y="339"/>
                  </a:cxn>
                  <a:cxn ang="0">
                    <a:pos x="0" y="358"/>
                  </a:cxn>
                  <a:cxn ang="0">
                    <a:pos x="10" y="385"/>
                  </a:cxn>
                  <a:cxn ang="0">
                    <a:pos x="19" y="412"/>
                  </a:cxn>
                  <a:cxn ang="0">
                    <a:pos x="37" y="439"/>
                  </a:cxn>
                  <a:cxn ang="0">
                    <a:pos x="46" y="458"/>
                  </a:cxn>
                  <a:cxn ang="0">
                    <a:pos x="55" y="485"/>
                  </a:cxn>
                  <a:cxn ang="0">
                    <a:pos x="73" y="512"/>
                  </a:cxn>
                  <a:cxn ang="0">
                    <a:pos x="73" y="539"/>
                  </a:cxn>
                  <a:cxn ang="0">
                    <a:pos x="82" y="558"/>
                  </a:cxn>
                  <a:cxn ang="0">
                    <a:pos x="91" y="585"/>
                  </a:cxn>
                  <a:cxn ang="0">
                    <a:pos x="91" y="612"/>
                  </a:cxn>
                  <a:cxn ang="0">
                    <a:pos x="91" y="639"/>
                  </a:cxn>
                  <a:cxn ang="0">
                    <a:pos x="91" y="658"/>
                  </a:cxn>
                  <a:cxn ang="0">
                    <a:pos x="91" y="685"/>
                  </a:cxn>
                  <a:cxn ang="0">
                    <a:pos x="91" y="712"/>
                  </a:cxn>
                  <a:cxn ang="0">
                    <a:pos x="91" y="739"/>
                  </a:cxn>
                  <a:cxn ang="0">
                    <a:pos x="91" y="767"/>
                  </a:cxn>
                  <a:cxn ang="0">
                    <a:pos x="91" y="794"/>
                  </a:cxn>
                  <a:cxn ang="0">
                    <a:pos x="91" y="821"/>
                  </a:cxn>
                  <a:cxn ang="0">
                    <a:pos x="91" y="848"/>
                  </a:cxn>
                  <a:cxn ang="0">
                    <a:pos x="82" y="867"/>
                  </a:cxn>
                  <a:cxn ang="0">
                    <a:pos x="82" y="894"/>
                  </a:cxn>
                  <a:cxn ang="0">
                    <a:pos x="73" y="921"/>
                  </a:cxn>
                  <a:cxn ang="0">
                    <a:pos x="73" y="948"/>
                  </a:cxn>
                  <a:cxn ang="0">
                    <a:pos x="73" y="967"/>
                  </a:cxn>
                  <a:cxn ang="0">
                    <a:pos x="64" y="994"/>
                  </a:cxn>
                  <a:cxn ang="0">
                    <a:pos x="46" y="1021"/>
                  </a:cxn>
                  <a:cxn ang="0">
                    <a:pos x="37" y="1048"/>
                  </a:cxn>
                  <a:cxn ang="0">
                    <a:pos x="37" y="1067"/>
                  </a:cxn>
                  <a:cxn ang="0">
                    <a:pos x="28" y="1094"/>
                  </a:cxn>
                  <a:cxn ang="0">
                    <a:pos x="25" y="1056"/>
                  </a:cxn>
                </a:cxnLst>
                <a:rect l="0" t="0" r="r" b="b"/>
                <a:pathLst>
                  <a:path w="92" h="1095">
                    <a:moveTo>
                      <a:pt x="37" y="0"/>
                    </a:moveTo>
                    <a:lnTo>
                      <a:pt x="25" y="48"/>
                    </a:lnTo>
                    <a:lnTo>
                      <a:pt x="28" y="58"/>
                    </a:lnTo>
                    <a:lnTo>
                      <a:pt x="10" y="85"/>
                    </a:lnTo>
                    <a:lnTo>
                      <a:pt x="10" y="112"/>
                    </a:lnTo>
                    <a:lnTo>
                      <a:pt x="0" y="139"/>
                    </a:lnTo>
                    <a:lnTo>
                      <a:pt x="0" y="158"/>
                    </a:lnTo>
                    <a:lnTo>
                      <a:pt x="0" y="185"/>
                    </a:lnTo>
                    <a:lnTo>
                      <a:pt x="0" y="212"/>
                    </a:lnTo>
                    <a:lnTo>
                      <a:pt x="0" y="239"/>
                    </a:lnTo>
                    <a:lnTo>
                      <a:pt x="0" y="258"/>
                    </a:lnTo>
                    <a:lnTo>
                      <a:pt x="0" y="285"/>
                    </a:lnTo>
                    <a:lnTo>
                      <a:pt x="0" y="312"/>
                    </a:lnTo>
                    <a:lnTo>
                      <a:pt x="0" y="339"/>
                    </a:lnTo>
                    <a:lnTo>
                      <a:pt x="0" y="358"/>
                    </a:lnTo>
                    <a:lnTo>
                      <a:pt x="10" y="385"/>
                    </a:lnTo>
                    <a:lnTo>
                      <a:pt x="19" y="412"/>
                    </a:lnTo>
                    <a:lnTo>
                      <a:pt x="37" y="439"/>
                    </a:lnTo>
                    <a:lnTo>
                      <a:pt x="46" y="458"/>
                    </a:lnTo>
                    <a:lnTo>
                      <a:pt x="55" y="485"/>
                    </a:lnTo>
                    <a:lnTo>
                      <a:pt x="73" y="512"/>
                    </a:lnTo>
                    <a:lnTo>
                      <a:pt x="73" y="539"/>
                    </a:lnTo>
                    <a:lnTo>
                      <a:pt x="82" y="558"/>
                    </a:lnTo>
                    <a:lnTo>
                      <a:pt x="91" y="585"/>
                    </a:lnTo>
                    <a:lnTo>
                      <a:pt x="91" y="612"/>
                    </a:lnTo>
                    <a:lnTo>
                      <a:pt x="91" y="639"/>
                    </a:lnTo>
                    <a:lnTo>
                      <a:pt x="91" y="658"/>
                    </a:lnTo>
                    <a:lnTo>
                      <a:pt x="91" y="685"/>
                    </a:lnTo>
                    <a:lnTo>
                      <a:pt x="91" y="712"/>
                    </a:lnTo>
                    <a:lnTo>
                      <a:pt x="91" y="739"/>
                    </a:lnTo>
                    <a:lnTo>
                      <a:pt x="91" y="767"/>
                    </a:lnTo>
                    <a:lnTo>
                      <a:pt x="91" y="794"/>
                    </a:lnTo>
                    <a:lnTo>
                      <a:pt x="91" y="821"/>
                    </a:lnTo>
                    <a:lnTo>
                      <a:pt x="91" y="848"/>
                    </a:lnTo>
                    <a:lnTo>
                      <a:pt x="82" y="867"/>
                    </a:lnTo>
                    <a:lnTo>
                      <a:pt x="82" y="894"/>
                    </a:lnTo>
                    <a:lnTo>
                      <a:pt x="73" y="921"/>
                    </a:lnTo>
                    <a:lnTo>
                      <a:pt x="73" y="948"/>
                    </a:lnTo>
                    <a:lnTo>
                      <a:pt x="73" y="967"/>
                    </a:lnTo>
                    <a:lnTo>
                      <a:pt x="64" y="994"/>
                    </a:lnTo>
                    <a:lnTo>
                      <a:pt x="46" y="1021"/>
                    </a:lnTo>
                    <a:lnTo>
                      <a:pt x="37" y="1048"/>
                    </a:lnTo>
                    <a:lnTo>
                      <a:pt x="37" y="1067"/>
                    </a:lnTo>
                    <a:lnTo>
                      <a:pt x="28" y="1094"/>
                    </a:lnTo>
                    <a:lnTo>
                      <a:pt x="25" y="1056"/>
                    </a:lnTo>
                  </a:path>
                </a:pathLst>
              </a:custGeom>
              <a:noFill/>
              <a:ln w="12700" cap="rnd" cmpd="sng">
                <a:solidFill>
                  <a:srgbClr val="FF0033"/>
                </a:solidFill>
                <a:prstDash val="solid"/>
                <a:round/>
                <a:headEnd type="none" w="sm" len="sm"/>
                <a:tailEnd type="none" w="sm" len="sm"/>
              </a:ln>
              <a:effectLst/>
            </p:spPr>
            <p:txBody>
              <a:bodyPr/>
              <a:lstStyle/>
              <a:p>
                <a:endParaRPr lang="en-US"/>
              </a:p>
            </p:txBody>
          </p:sp>
          <p:sp>
            <p:nvSpPr>
              <p:cNvPr id="25" name="Freeform 34"/>
              <p:cNvSpPr>
                <a:spLocks/>
              </p:cNvSpPr>
              <p:nvPr/>
            </p:nvSpPr>
            <p:spPr bwMode="auto">
              <a:xfrm>
                <a:off x="5032" y="1672"/>
                <a:ext cx="57" cy="729"/>
              </a:xfrm>
              <a:custGeom>
                <a:avLst/>
                <a:gdLst/>
                <a:ahLst/>
                <a:cxnLst>
                  <a:cxn ang="0">
                    <a:pos x="4" y="0"/>
                  </a:cxn>
                  <a:cxn ang="0">
                    <a:pos x="22" y="112"/>
                  </a:cxn>
                  <a:cxn ang="0">
                    <a:pos x="34" y="146"/>
                  </a:cxn>
                  <a:cxn ang="0">
                    <a:pos x="34" y="180"/>
                  </a:cxn>
                  <a:cxn ang="0">
                    <a:pos x="34" y="214"/>
                  </a:cxn>
                  <a:cxn ang="0">
                    <a:pos x="11" y="248"/>
                  </a:cxn>
                  <a:cxn ang="0">
                    <a:pos x="0" y="282"/>
                  </a:cxn>
                  <a:cxn ang="0">
                    <a:pos x="0" y="315"/>
                  </a:cxn>
                  <a:cxn ang="0">
                    <a:pos x="0" y="349"/>
                  </a:cxn>
                  <a:cxn ang="0">
                    <a:pos x="0" y="383"/>
                  </a:cxn>
                  <a:cxn ang="0">
                    <a:pos x="0" y="417"/>
                  </a:cxn>
                  <a:cxn ang="0">
                    <a:pos x="0" y="451"/>
                  </a:cxn>
                  <a:cxn ang="0">
                    <a:pos x="22" y="485"/>
                  </a:cxn>
                  <a:cxn ang="0">
                    <a:pos x="45" y="519"/>
                  </a:cxn>
                  <a:cxn ang="0">
                    <a:pos x="56" y="553"/>
                  </a:cxn>
                  <a:cxn ang="0">
                    <a:pos x="56" y="587"/>
                  </a:cxn>
                  <a:cxn ang="0">
                    <a:pos x="56" y="621"/>
                  </a:cxn>
                  <a:cxn ang="0">
                    <a:pos x="56" y="655"/>
                  </a:cxn>
                  <a:cxn ang="0">
                    <a:pos x="32" y="728"/>
                  </a:cxn>
                </a:cxnLst>
                <a:rect l="0" t="0" r="r" b="b"/>
                <a:pathLst>
                  <a:path w="57" h="729">
                    <a:moveTo>
                      <a:pt x="4" y="0"/>
                    </a:moveTo>
                    <a:lnTo>
                      <a:pt x="22" y="112"/>
                    </a:lnTo>
                    <a:lnTo>
                      <a:pt x="34" y="146"/>
                    </a:lnTo>
                    <a:lnTo>
                      <a:pt x="34" y="180"/>
                    </a:lnTo>
                    <a:lnTo>
                      <a:pt x="34" y="214"/>
                    </a:lnTo>
                    <a:lnTo>
                      <a:pt x="11" y="248"/>
                    </a:lnTo>
                    <a:lnTo>
                      <a:pt x="0" y="282"/>
                    </a:lnTo>
                    <a:lnTo>
                      <a:pt x="0" y="315"/>
                    </a:lnTo>
                    <a:lnTo>
                      <a:pt x="0" y="349"/>
                    </a:lnTo>
                    <a:lnTo>
                      <a:pt x="0" y="383"/>
                    </a:lnTo>
                    <a:lnTo>
                      <a:pt x="0" y="417"/>
                    </a:lnTo>
                    <a:lnTo>
                      <a:pt x="0" y="451"/>
                    </a:lnTo>
                    <a:lnTo>
                      <a:pt x="22" y="485"/>
                    </a:lnTo>
                    <a:lnTo>
                      <a:pt x="45" y="519"/>
                    </a:lnTo>
                    <a:lnTo>
                      <a:pt x="56" y="553"/>
                    </a:lnTo>
                    <a:lnTo>
                      <a:pt x="56" y="587"/>
                    </a:lnTo>
                    <a:lnTo>
                      <a:pt x="56" y="621"/>
                    </a:lnTo>
                    <a:lnTo>
                      <a:pt x="56" y="655"/>
                    </a:lnTo>
                    <a:lnTo>
                      <a:pt x="32" y="728"/>
                    </a:lnTo>
                  </a:path>
                </a:pathLst>
              </a:custGeom>
              <a:noFill/>
              <a:ln w="12700" cap="rnd" cmpd="sng">
                <a:solidFill>
                  <a:srgbClr val="FF0033"/>
                </a:solidFill>
                <a:prstDash val="solid"/>
                <a:round/>
                <a:headEnd type="none" w="sm" len="sm"/>
                <a:tailEnd type="none" w="sm" len="sm"/>
              </a:ln>
              <a:effectLst/>
            </p:spPr>
            <p:txBody>
              <a:bodyPr/>
              <a:lstStyle/>
              <a:p>
                <a:endParaRPr lang="en-US"/>
              </a:p>
            </p:txBody>
          </p:sp>
        </p:grpSp>
      </p:grpSp>
      <p:sp>
        <p:nvSpPr>
          <p:cNvPr id="29" name="Slide Number Placeholder 28"/>
          <p:cNvSpPr>
            <a:spLocks noGrp="1"/>
          </p:cNvSpPr>
          <p:nvPr>
            <p:ph type="sldNum" sz="quarter" idx="11"/>
          </p:nvPr>
        </p:nvSpPr>
        <p:spPr/>
        <p:txBody>
          <a:bodyPr/>
          <a:lstStyle/>
          <a:p>
            <a:pPr>
              <a:defRPr/>
            </a:pPr>
            <a:fld id="{868B9BE6-0968-4DE6-AD03-9F3C0BDCFD60}" type="slidenum">
              <a:rPr lang="en-US" altLang="zh-TW" smtClean="0"/>
              <a:pPr>
                <a:defRPr/>
              </a:pPr>
              <a:t>30</a:t>
            </a:fld>
            <a:endParaRPr lang="en-US" altLang="zh-TW"/>
          </a:p>
        </p:txBody>
      </p:sp>
      <p:sp>
        <p:nvSpPr>
          <p:cNvPr id="30" name="TextBox 29"/>
          <p:cNvSpPr txBox="1"/>
          <p:nvPr/>
        </p:nvSpPr>
        <p:spPr>
          <a:xfrm>
            <a:off x="7304842" y="3242846"/>
            <a:ext cx="1839158" cy="338554"/>
          </a:xfrm>
          <a:prstGeom prst="rect">
            <a:avLst/>
          </a:prstGeom>
          <a:noFill/>
        </p:spPr>
        <p:txBody>
          <a:bodyPr wrap="none" rtlCol="0">
            <a:spAutoFit/>
          </a:bodyPr>
          <a:lstStyle/>
          <a:p>
            <a:r>
              <a:rPr lang="en-US" sz="1600" dirty="0" smtClean="0"/>
              <a:t>Baking temperature</a:t>
            </a:r>
            <a:endParaRPr 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533400" y="3429000"/>
            <a:ext cx="6781800" cy="3264932"/>
            <a:chOff x="1371600" y="685800"/>
            <a:chExt cx="6781800" cy="3264932"/>
          </a:xfrm>
        </p:grpSpPr>
        <p:sp>
          <p:nvSpPr>
            <p:cNvPr id="100356" name="Rectangle 3"/>
            <p:cNvSpPr>
              <a:spLocks noChangeArrowheads="1"/>
            </p:cNvSpPr>
            <p:nvPr/>
          </p:nvSpPr>
          <p:spPr bwMode="auto">
            <a:xfrm>
              <a:off x="1371600" y="1076325"/>
              <a:ext cx="2819400" cy="685800"/>
            </a:xfrm>
            <a:prstGeom prst="rect">
              <a:avLst/>
            </a:prstGeom>
            <a:solidFill>
              <a:schemeClr val="bg1"/>
            </a:solidFill>
            <a:ln w="9525">
              <a:solidFill>
                <a:schemeClr val="tx1"/>
              </a:solidFill>
              <a:miter lim="800000"/>
              <a:headEnd/>
              <a:tailEnd/>
            </a:ln>
          </p:spPr>
          <p:txBody>
            <a:bodyPr wrap="none" anchor="ctr"/>
            <a:lstStyle/>
            <a:p>
              <a:endParaRPr lang="en-US">
                <a:solidFill>
                  <a:srgbClr val="7030A0"/>
                </a:solidFill>
              </a:endParaRPr>
            </a:p>
          </p:txBody>
        </p:sp>
        <p:sp>
          <p:nvSpPr>
            <p:cNvPr id="100357" name="Rectangle 4"/>
            <p:cNvSpPr>
              <a:spLocks noChangeArrowheads="1"/>
            </p:cNvSpPr>
            <p:nvPr/>
          </p:nvSpPr>
          <p:spPr bwMode="auto">
            <a:xfrm>
              <a:off x="1371600" y="695325"/>
              <a:ext cx="1066800" cy="381000"/>
            </a:xfrm>
            <a:prstGeom prst="rect">
              <a:avLst/>
            </a:prstGeom>
            <a:solidFill>
              <a:schemeClr val="accent1"/>
            </a:solidFill>
            <a:ln w="9525">
              <a:noFill/>
              <a:miter lim="800000"/>
              <a:headEnd/>
              <a:tailEnd/>
            </a:ln>
          </p:spPr>
          <p:txBody>
            <a:bodyPr wrap="none" anchor="ctr"/>
            <a:lstStyle/>
            <a:p>
              <a:endParaRPr lang="en-US">
                <a:solidFill>
                  <a:srgbClr val="7030A0"/>
                </a:solidFill>
              </a:endParaRPr>
            </a:p>
          </p:txBody>
        </p:sp>
        <p:sp>
          <p:nvSpPr>
            <p:cNvPr id="100358" name="Rectangle 5"/>
            <p:cNvSpPr>
              <a:spLocks noChangeArrowheads="1"/>
            </p:cNvSpPr>
            <p:nvPr/>
          </p:nvSpPr>
          <p:spPr bwMode="auto">
            <a:xfrm>
              <a:off x="3124200" y="695325"/>
              <a:ext cx="1066800" cy="381000"/>
            </a:xfrm>
            <a:prstGeom prst="rect">
              <a:avLst/>
            </a:prstGeom>
            <a:solidFill>
              <a:schemeClr val="accent1"/>
            </a:solidFill>
            <a:ln w="9525">
              <a:noFill/>
              <a:miter lim="800000"/>
              <a:headEnd/>
              <a:tailEnd/>
            </a:ln>
          </p:spPr>
          <p:txBody>
            <a:bodyPr wrap="none" anchor="ctr"/>
            <a:lstStyle/>
            <a:p>
              <a:endParaRPr lang="en-US">
                <a:solidFill>
                  <a:srgbClr val="7030A0"/>
                </a:solidFill>
              </a:endParaRPr>
            </a:p>
          </p:txBody>
        </p:sp>
        <p:sp>
          <p:nvSpPr>
            <p:cNvPr id="100359" name="Rectangle 6"/>
            <p:cNvSpPr>
              <a:spLocks noChangeArrowheads="1"/>
            </p:cNvSpPr>
            <p:nvPr/>
          </p:nvSpPr>
          <p:spPr bwMode="auto">
            <a:xfrm>
              <a:off x="5334000" y="1076325"/>
              <a:ext cx="2819400" cy="685800"/>
            </a:xfrm>
            <a:prstGeom prst="rect">
              <a:avLst/>
            </a:prstGeom>
            <a:solidFill>
              <a:schemeClr val="bg1"/>
            </a:solidFill>
            <a:ln w="9525">
              <a:solidFill>
                <a:schemeClr val="tx1"/>
              </a:solidFill>
              <a:miter lim="800000"/>
              <a:headEnd/>
              <a:tailEnd/>
            </a:ln>
          </p:spPr>
          <p:txBody>
            <a:bodyPr wrap="none" anchor="ctr"/>
            <a:lstStyle/>
            <a:p>
              <a:endParaRPr lang="en-US">
                <a:solidFill>
                  <a:srgbClr val="7030A0"/>
                </a:solidFill>
              </a:endParaRPr>
            </a:p>
          </p:txBody>
        </p:sp>
        <p:sp>
          <p:nvSpPr>
            <p:cNvPr id="100360" name="Rectangle 7"/>
            <p:cNvSpPr>
              <a:spLocks noChangeArrowheads="1"/>
            </p:cNvSpPr>
            <p:nvPr/>
          </p:nvSpPr>
          <p:spPr bwMode="auto">
            <a:xfrm>
              <a:off x="5334000" y="695325"/>
              <a:ext cx="1066800" cy="381000"/>
            </a:xfrm>
            <a:prstGeom prst="rect">
              <a:avLst/>
            </a:prstGeom>
            <a:solidFill>
              <a:schemeClr val="accent1"/>
            </a:solidFill>
            <a:ln w="9525">
              <a:noFill/>
              <a:miter lim="800000"/>
              <a:headEnd/>
              <a:tailEnd/>
            </a:ln>
          </p:spPr>
          <p:txBody>
            <a:bodyPr wrap="none" anchor="ctr"/>
            <a:lstStyle/>
            <a:p>
              <a:endParaRPr lang="en-US">
                <a:solidFill>
                  <a:srgbClr val="7030A0"/>
                </a:solidFill>
              </a:endParaRPr>
            </a:p>
          </p:txBody>
        </p:sp>
        <p:sp>
          <p:nvSpPr>
            <p:cNvPr id="100361" name="Rectangle 8"/>
            <p:cNvSpPr>
              <a:spLocks noChangeArrowheads="1"/>
            </p:cNvSpPr>
            <p:nvPr/>
          </p:nvSpPr>
          <p:spPr bwMode="auto">
            <a:xfrm>
              <a:off x="7086600" y="695325"/>
              <a:ext cx="1066800" cy="381000"/>
            </a:xfrm>
            <a:prstGeom prst="rect">
              <a:avLst/>
            </a:prstGeom>
            <a:solidFill>
              <a:schemeClr val="accent1"/>
            </a:solidFill>
            <a:ln w="9525">
              <a:noFill/>
              <a:miter lim="800000"/>
              <a:headEnd/>
              <a:tailEnd/>
            </a:ln>
          </p:spPr>
          <p:txBody>
            <a:bodyPr wrap="none" anchor="ctr"/>
            <a:lstStyle/>
            <a:p>
              <a:endParaRPr lang="en-US">
                <a:solidFill>
                  <a:srgbClr val="7030A0"/>
                </a:solidFill>
              </a:endParaRPr>
            </a:p>
          </p:txBody>
        </p:sp>
        <p:sp>
          <p:nvSpPr>
            <p:cNvPr id="100362" name="Text Box 9"/>
            <p:cNvSpPr txBox="1">
              <a:spLocks noChangeArrowheads="1"/>
            </p:cNvSpPr>
            <p:nvPr/>
          </p:nvSpPr>
          <p:spPr bwMode="auto">
            <a:xfrm>
              <a:off x="1600200" y="685800"/>
              <a:ext cx="685800" cy="369332"/>
            </a:xfrm>
            <a:prstGeom prst="rect">
              <a:avLst/>
            </a:prstGeom>
            <a:noFill/>
            <a:ln w="9525">
              <a:noFill/>
              <a:miter lim="800000"/>
              <a:headEnd/>
              <a:tailEnd/>
            </a:ln>
          </p:spPr>
          <p:txBody>
            <a:bodyPr>
              <a:spAutoFit/>
            </a:bodyPr>
            <a:lstStyle/>
            <a:p>
              <a:pPr>
                <a:spcBef>
                  <a:spcPct val="50000"/>
                </a:spcBef>
              </a:pPr>
              <a:r>
                <a:rPr lang="en-US" altLang="zh-TW" dirty="0">
                  <a:solidFill>
                    <a:srgbClr val="7030A0"/>
                  </a:solidFill>
                  <a:ea typeface="新細明體" pitchFamily="18" charset="-120"/>
                </a:rPr>
                <a:t>PR</a:t>
              </a:r>
            </a:p>
          </p:txBody>
        </p:sp>
        <p:sp>
          <p:nvSpPr>
            <p:cNvPr id="100363" name="Text Box 10"/>
            <p:cNvSpPr txBox="1">
              <a:spLocks noChangeArrowheads="1"/>
            </p:cNvSpPr>
            <p:nvPr/>
          </p:nvSpPr>
          <p:spPr bwMode="auto">
            <a:xfrm>
              <a:off x="5562600" y="685800"/>
              <a:ext cx="685800" cy="369332"/>
            </a:xfrm>
            <a:prstGeom prst="rect">
              <a:avLst/>
            </a:prstGeom>
            <a:noFill/>
            <a:ln w="9525">
              <a:noFill/>
              <a:miter lim="800000"/>
              <a:headEnd/>
              <a:tailEnd/>
            </a:ln>
          </p:spPr>
          <p:txBody>
            <a:bodyPr>
              <a:spAutoFit/>
            </a:bodyPr>
            <a:lstStyle/>
            <a:p>
              <a:pPr>
                <a:spcBef>
                  <a:spcPct val="50000"/>
                </a:spcBef>
              </a:pPr>
              <a:r>
                <a:rPr lang="en-US" altLang="zh-TW" dirty="0">
                  <a:solidFill>
                    <a:srgbClr val="7030A0"/>
                  </a:solidFill>
                  <a:ea typeface="新細明體" pitchFamily="18" charset="-120"/>
                </a:rPr>
                <a:t>PR</a:t>
              </a:r>
            </a:p>
          </p:txBody>
        </p:sp>
        <p:sp>
          <p:nvSpPr>
            <p:cNvPr id="100364" name="Rectangle 11"/>
            <p:cNvSpPr>
              <a:spLocks noChangeArrowheads="1"/>
            </p:cNvSpPr>
            <p:nvPr/>
          </p:nvSpPr>
          <p:spPr bwMode="auto">
            <a:xfrm>
              <a:off x="6248400" y="1000125"/>
              <a:ext cx="1066800" cy="76200"/>
            </a:xfrm>
            <a:prstGeom prst="rect">
              <a:avLst/>
            </a:prstGeom>
            <a:solidFill>
              <a:schemeClr val="accent1"/>
            </a:solidFill>
            <a:ln w="9525">
              <a:noFill/>
              <a:miter lim="800000"/>
              <a:headEnd/>
              <a:tailEnd/>
            </a:ln>
          </p:spPr>
          <p:txBody>
            <a:bodyPr wrap="none" anchor="ctr"/>
            <a:lstStyle/>
            <a:p>
              <a:endParaRPr lang="en-US">
                <a:solidFill>
                  <a:srgbClr val="7030A0"/>
                </a:solidFill>
              </a:endParaRPr>
            </a:p>
          </p:txBody>
        </p:sp>
        <p:sp>
          <p:nvSpPr>
            <p:cNvPr id="100365" name="Text Box 12"/>
            <p:cNvSpPr txBox="1">
              <a:spLocks noChangeArrowheads="1"/>
            </p:cNvSpPr>
            <p:nvPr/>
          </p:nvSpPr>
          <p:spPr bwMode="auto">
            <a:xfrm>
              <a:off x="2133600" y="1228725"/>
              <a:ext cx="1981200" cy="369332"/>
            </a:xfrm>
            <a:prstGeom prst="rect">
              <a:avLst/>
            </a:prstGeom>
            <a:noFill/>
            <a:ln w="9525">
              <a:noFill/>
              <a:miter lim="800000"/>
              <a:headEnd/>
              <a:tailEnd/>
            </a:ln>
          </p:spPr>
          <p:txBody>
            <a:bodyPr>
              <a:spAutoFit/>
            </a:bodyPr>
            <a:lstStyle/>
            <a:p>
              <a:pPr>
                <a:spcBef>
                  <a:spcPct val="50000"/>
                </a:spcBef>
              </a:pPr>
              <a:r>
                <a:rPr lang="en-US" altLang="zh-TW">
                  <a:solidFill>
                    <a:srgbClr val="7030A0"/>
                  </a:solidFill>
                  <a:ea typeface="新細明體" pitchFamily="18" charset="-120"/>
                </a:rPr>
                <a:t>Substrate</a:t>
              </a:r>
            </a:p>
          </p:txBody>
        </p:sp>
        <p:sp>
          <p:nvSpPr>
            <p:cNvPr id="100366" name="Text Box 13"/>
            <p:cNvSpPr txBox="1">
              <a:spLocks noChangeArrowheads="1"/>
            </p:cNvSpPr>
            <p:nvPr/>
          </p:nvSpPr>
          <p:spPr bwMode="auto">
            <a:xfrm>
              <a:off x="6096000" y="1228725"/>
              <a:ext cx="1981200" cy="369332"/>
            </a:xfrm>
            <a:prstGeom prst="rect">
              <a:avLst/>
            </a:prstGeom>
            <a:noFill/>
            <a:ln w="9525">
              <a:noFill/>
              <a:miter lim="800000"/>
              <a:headEnd/>
              <a:tailEnd/>
            </a:ln>
          </p:spPr>
          <p:txBody>
            <a:bodyPr>
              <a:spAutoFit/>
            </a:bodyPr>
            <a:lstStyle/>
            <a:p>
              <a:pPr>
                <a:spcBef>
                  <a:spcPct val="50000"/>
                </a:spcBef>
              </a:pPr>
              <a:r>
                <a:rPr lang="en-US" altLang="zh-TW">
                  <a:solidFill>
                    <a:srgbClr val="7030A0"/>
                  </a:solidFill>
                  <a:ea typeface="新細明體" pitchFamily="18" charset="-120"/>
                </a:rPr>
                <a:t>Substrate</a:t>
              </a:r>
            </a:p>
          </p:txBody>
        </p:sp>
        <p:sp>
          <p:nvSpPr>
            <p:cNvPr id="100367" name="Rectangle 14"/>
            <p:cNvSpPr>
              <a:spLocks noChangeArrowheads="1"/>
            </p:cNvSpPr>
            <p:nvPr/>
          </p:nvSpPr>
          <p:spPr bwMode="auto">
            <a:xfrm>
              <a:off x="1371600" y="2905125"/>
              <a:ext cx="2819400" cy="685800"/>
            </a:xfrm>
            <a:prstGeom prst="rect">
              <a:avLst/>
            </a:prstGeom>
            <a:solidFill>
              <a:schemeClr val="bg1"/>
            </a:solidFill>
            <a:ln w="9525">
              <a:solidFill>
                <a:schemeClr val="tx1"/>
              </a:solidFill>
              <a:miter lim="800000"/>
              <a:headEnd/>
              <a:tailEnd/>
            </a:ln>
          </p:spPr>
          <p:txBody>
            <a:bodyPr wrap="none" anchor="ctr"/>
            <a:lstStyle/>
            <a:p>
              <a:endParaRPr lang="en-US">
                <a:solidFill>
                  <a:srgbClr val="7030A0"/>
                </a:solidFill>
              </a:endParaRPr>
            </a:p>
          </p:txBody>
        </p:sp>
        <p:sp>
          <p:nvSpPr>
            <p:cNvPr id="100368" name="Rectangle 15"/>
            <p:cNvSpPr>
              <a:spLocks noChangeArrowheads="1"/>
            </p:cNvSpPr>
            <p:nvPr/>
          </p:nvSpPr>
          <p:spPr bwMode="auto">
            <a:xfrm>
              <a:off x="1371600" y="2524125"/>
              <a:ext cx="1143000" cy="381000"/>
            </a:xfrm>
            <a:prstGeom prst="rect">
              <a:avLst/>
            </a:prstGeom>
            <a:solidFill>
              <a:schemeClr val="accent1"/>
            </a:solidFill>
            <a:ln w="9525">
              <a:noFill/>
              <a:miter lim="800000"/>
              <a:headEnd/>
              <a:tailEnd/>
            </a:ln>
          </p:spPr>
          <p:txBody>
            <a:bodyPr wrap="none" anchor="ctr"/>
            <a:lstStyle/>
            <a:p>
              <a:endParaRPr lang="en-US">
                <a:solidFill>
                  <a:srgbClr val="7030A0"/>
                </a:solidFill>
              </a:endParaRPr>
            </a:p>
          </p:txBody>
        </p:sp>
        <p:sp>
          <p:nvSpPr>
            <p:cNvPr id="100369" name="Rectangle 16"/>
            <p:cNvSpPr>
              <a:spLocks noChangeArrowheads="1"/>
            </p:cNvSpPr>
            <p:nvPr/>
          </p:nvSpPr>
          <p:spPr bwMode="auto">
            <a:xfrm>
              <a:off x="2971800" y="2524125"/>
              <a:ext cx="1219200" cy="381000"/>
            </a:xfrm>
            <a:prstGeom prst="rect">
              <a:avLst/>
            </a:prstGeom>
            <a:solidFill>
              <a:schemeClr val="accent1"/>
            </a:solidFill>
            <a:ln w="9525">
              <a:noFill/>
              <a:miter lim="800000"/>
              <a:headEnd/>
              <a:tailEnd/>
            </a:ln>
          </p:spPr>
          <p:txBody>
            <a:bodyPr wrap="none" anchor="ctr"/>
            <a:lstStyle/>
            <a:p>
              <a:endParaRPr lang="en-US">
                <a:solidFill>
                  <a:srgbClr val="7030A0"/>
                </a:solidFill>
              </a:endParaRPr>
            </a:p>
          </p:txBody>
        </p:sp>
        <p:sp>
          <p:nvSpPr>
            <p:cNvPr id="100370" name="Text Box 17"/>
            <p:cNvSpPr txBox="1">
              <a:spLocks noChangeArrowheads="1"/>
            </p:cNvSpPr>
            <p:nvPr/>
          </p:nvSpPr>
          <p:spPr bwMode="auto">
            <a:xfrm>
              <a:off x="1600200" y="2514600"/>
              <a:ext cx="685800" cy="369332"/>
            </a:xfrm>
            <a:prstGeom prst="rect">
              <a:avLst/>
            </a:prstGeom>
            <a:noFill/>
            <a:ln w="9525">
              <a:noFill/>
              <a:miter lim="800000"/>
              <a:headEnd/>
              <a:tailEnd/>
            </a:ln>
          </p:spPr>
          <p:txBody>
            <a:bodyPr>
              <a:spAutoFit/>
            </a:bodyPr>
            <a:lstStyle/>
            <a:p>
              <a:pPr>
                <a:spcBef>
                  <a:spcPct val="50000"/>
                </a:spcBef>
              </a:pPr>
              <a:r>
                <a:rPr lang="en-US" altLang="zh-TW" dirty="0">
                  <a:solidFill>
                    <a:srgbClr val="7030A0"/>
                  </a:solidFill>
                  <a:ea typeface="新細明體" pitchFamily="18" charset="-120"/>
                </a:rPr>
                <a:t>PR</a:t>
              </a:r>
            </a:p>
          </p:txBody>
        </p:sp>
        <p:sp>
          <p:nvSpPr>
            <p:cNvPr id="100371" name="Text Box 18"/>
            <p:cNvSpPr txBox="1">
              <a:spLocks noChangeArrowheads="1"/>
            </p:cNvSpPr>
            <p:nvPr/>
          </p:nvSpPr>
          <p:spPr bwMode="auto">
            <a:xfrm>
              <a:off x="2133600" y="3057525"/>
              <a:ext cx="1981200" cy="369332"/>
            </a:xfrm>
            <a:prstGeom prst="rect">
              <a:avLst/>
            </a:prstGeom>
            <a:noFill/>
            <a:ln w="9525">
              <a:noFill/>
              <a:miter lim="800000"/>
              <a:headEnd/>
              <a:tailEnd/>
            </a:ln>
          </p:spPr>
          <p:txBody>
            <a:bodyPr>
              <a:spAutoFit/>
            </a:bodyPr>
            <a:lstStyle/>
            <a:p>
              <a:pPr>
                <a:spcBef>
                  <a:spcPct val="50000"/>
                </a:spcBef>
              </a:pPr>
              <a:r>
                <a:rPr lang="en-US" altLang="zh-TW">
                  <a:solidFill>
                    <a:srgbClr val="7030A0"/>
                  </a:solidFill>
                  <a:ea typeface="新細明體" pitchFamily="18" charset="-120"/>
                </a:rPr>
                <a:t>Substrate</a:t>
              </a:r>
            </a:p>
          </p:txBody>
        </p:sp>
        <p:sp>
          <p:nvSpPr>
            <p:cNvPr id="100372" name="AutoShape 19"/>
            <p:cNvSpPr>
              <a:spLocks noChangeArrowheads="1"/>
            </p:cNvSpPr>
            <p:nvPr/>
          </p:nvSpPr>
          <p:spPr bwMode="auto">
            <a:xfrm>
              <a:off x="2438400" y="2524125"/>
              <a:ext cx="609600" cy="381000"/>
            </a:xfrm>
            <a:custGeom>
              <a:avLst/>
              <a:gdLst>
                <a:gd name="T0" fmla="*/ 594360 w 21600"/>
                <a:gd name="T1" fmla="*/ 190500 h 21600"/>
                <a:gd name="T2" fmla="*/ 304800 w 21600"/>
                <a:gd name="T3" fmla="*/ 381000 h 21600"/>
                <a:gd name="T4" fmla="*/ 15240 w 21600"/>
                <a:gd name="T5" fmla="*/ 190500 h 21600"/>
                <a:gd name="T6" fmla="*/ 304800 w 21600"/>
                <a:gd name="T7" fmla="*/ 0 h 21600"/>
                <a:gd name="T8" fmla="*/ 0 60000 65536"/>
                <a:gd name="T9" fmla="*/ 0 60000 65536"/>
                <a:gd name="T10" fmla="*/ 0 60000 65536"/>
                <a:gd name="T11" fmla="*/ 0 60000 65536"/>
                <a:gd name="T12" fmla="*/ 2340 w 21600"/>
                <a:gd name="T13" fmla="*/ 2340 h 21600"/>
                <a:gd name="T14" fmla="*/ 19260 w 21600"/>
                <a:gd name="T15" fmla="*/ 19260 h 21600"/>
              </a:gdLst>
              <a:ahLst/>
              <a:cxnLst>
                <a:cxn ang="T8">
                  <a:pos x="T0" y="T1"/>
                </a:cxn>
                <a:cxn ang="T9">
                  <a:pos x="T2" y="T3"/>
                </a:cxn>
                <a:cxn ang="T10">
                  <a:pos x="T4" y="T5"/>
                </a:cxn>
                <a:cxn ang="T11">
                  <a:pos x="T6" y="T7"/>
                </a:cxn>
              </a:cxnLst>
              <a:rect l="T12" t="T13" r="T14" b="T15"/>
              <a:pathLst>
                <a:path w="21600" h="21600">
                  <a:moveTo>
                    <a:pt x="0" y="0"/>
                  </a:moveTo>
                  <a:lnTo>
                    <a:pt x="1080" y="21600"/>
                  </a:lnTo>
                  <a:lnTo>
                    <a:pt x="20520" y="21600"/>
                  </a:lnTo>
                  <a:lnTo>
                    <a:pt x="21600" y="0"/>
                  </a:lnTo>
                  <a:close/>
                </a:path>
              </a:pathLst>
            </a:custGeom>
            <a:solidFill>
              <a:schemeClr val="bg1"/>
            </a:solidFill>
            <a:ln w="9525">
              <a:noFill/>
              <a:miter lim="800000"/>
              <a:headEnd/>
              <a:tailEnd/>
            </a:ln>
          </p:spPr>
          <p:txBody>
            <a:bodyPr wrap="none" anchor="ctr"/>
            <a:lstStyle/>
            <a:p>
              <a:endParaRPr lang="en-US">
                <a:solidFill>
                  <a:srgbClr val="7030A0"/>
                </a:solidFill>
              </a:endParaRPr>
            </a:p>
          </p:txBody>
        </p:sp>
        <p:sp>
          <p:nvSpPr>
            <p:cNvPr id="100373" name="Rectangle 20"/>
            <p:cNvSpPr>
              <a:spLocks noChangeArrowheads="1"/>
            </p:cNvSpPr>
            <p:nvPr/>
          </p:nvSpPr>
          <p:spPr bwMode="auto">
            <a:xfrm>
              <a:off x="5334000" y="2905125"/>
              <a:ext cx="2819400" cy="685800"/>
            </a:xfrm>
            <a:prstGeom prst="rect">
              <a:avLst/>
            </a:prstGeom>
            <a:solidFill>
              <a:schemeClr val="bg1"/>
            </a:solidFill>
            <a:ln w="9525">
              <a:solidFill>
                <a:schemeClr val="tx1"/>
              </a:solidFill>
              <a:miter lim="800000"/>
              <a:headEnd/>
              <a:tailEnd/>
            </a:ln>
          </p:spPr>
          <p:txBody>
            <a:bodyPr wrap="none" anchor="ctr"/>
            <a:lstStyle/>
            <a:p>
              <a:endParaRPr lang="en-US">
                <a:solidFill>
                  <a:srgbClr val="7030A0"/>
                </a:solidFill>
              </a:endParaRPr>
            </a:p>
          </p:txBody>
        </p:sp>
        <p:sp>
          <p:nvSpPr>
            <p:cNvPr id="100374" name="Rectangle 21"/>
            <p:cNvSpPr>
              <a:spLocks noChangeArrowheads="1"/>
            </p:cNvSpPr>
            <p:nvPr/>
          </p:nvSpPr>
          <p:spPr bwMode="auto">
            <a:xfrm>
              <a:off x="5334000" y="2524125"/>
              <a:ext cx="990600" cy="381000"/>
            </a:xfrm>
            <a:prstGeom prst="rect">
              <a:avLst/>
            </a:prstGeom>
            <a:solidFill>
              <a:schemeClr val="accent1"/>
            </a:solidFill>
            <a:ln w="9525">
              <a:noFill/>
              <a:miter lim="800000"/>
              <a:headEnd/>
              <a:tailEnd/>
            </a:ln>
          </p:spPr>
          <p:txBody>
            <a:bodyPr wrap="none" anchor="ctr"/>
            <a:lstStyle/>
            <a:p>
              <a:endParaRPr lang="en-US">
                <a:solidFill>
                  <a:srgbClr val="7030A0"/>
                </a:solidFill>
              </a:endParaRPr>
            </a:p>
          </p:txBody>
        </p:sp>
        <p:sp>
          <p:nvSpPr>
            <p:cNvPr id="100375" name="Rectangle 22"/>
            <p:cNvSpPr>
              <a:spLocks noChangeArrowheads="1"/>
            </p:cNvSpPr>
            <p:nvPr/>
          </p:nvSpPr>
          <p:spPr bwMode="auto">
            <a:xfrm>
              <a:off x="7239000" y="2524125"/>
              <a:ext cx="914400" cy="381000"/>
            </a:xfrm>
            <a:prstGeom prst="rect">
              <a:avLst/>
            </a:prstGeom>
            <a:solidFill>
              <a:schemeClr val="accent1"/>
            </a:solidFill>
            <a:ln w="9525">
              <a:noFill/>
              <a:miter lim="800000"/>
              <a:headEnd/>
              <a:tailEnd/>
            </a:ln>
          </p:spPr>
          <p:txBody>
            <a:bodyPr wrap="none" anchor="ctr"/>
            <a:lstStyle/>
            <a:p>
              <a:endParaRPr lang="en-US">
                <a:solidFill>
                  <a:srgbClr val="7030A0"/>
                </a:solidFill>
              </a:endParaRPr>
            </a:p>
          </p:txBody>
        </p:sp>
        <p:sp>
          <p:nvSpPr>
            <p:cNvPr id="100376" name="Text Box 23"/>
            <p:cNvSpPr txBox="1">
              <a:spLocks noChangeArrowheads="1"/>
            </p:cNvSpPr>
            <p:nvPr/>
          </p:nvSpPr>
          <p:spPr bwMode="auto">
            <a:xfrm>
              <a:off x="5562600" y="2514600"/>
              <a:ext cx="685800" cy="369332"/>
            </a:xfrm>
            <a:prstGeom prst="rect">
              <a:avLst/>
            </a:prstGeom>
            <a:noFill/>
            <a:ln w="9525">
              <a:noFill/>
              <a:miter lim="800000"/>
              <a:headEnd/>
              <a:tailEnd/>
            </a:ln>
          </p:spPr>
          <p:txBody>
            <a:bodyPr>
              <a:spAutoFit/>
            </a:bodyPr>
            <a:lstStyle/>
            <a:p>
              <a:pPr>
                <a:spcBef>
                  <a:spcPct val="50000"/>
                </a:spcBef>
              </a:pPr>
              <a:r>
                <a:rPr lang="en-US" altLang="zh-TW" dirty="0">
                  <a:solidFill>
                    <a:srgbClr val="7030A0"/>
                  </a:solidFill>
                  <a:ea typeface="新細明體" pitchFamily="18" charset="-120"/>
                </a:rPr>
                <a:t>PR</a:t>
              </a:r>
            </a:p>
          </p:txBody>
        </p:sp>
        <p:sp>
          <p:nvSpPr>
            <p:cNvPr id="100377" name="Text Box 24"/>
            <p:cNvSpPr txBox="1">
              <a:spLocks noChangeArrowheads="1"/>
            </p:cNvSpPr>
            <p:nvPr/>
          </p:nvSpPr>
          <p:spPr bwMode="auto">
            <a:xfrm>
              <a:off x="6096000" y="3057525"/>
              <a:ext cx="1981200" cy="369332"/>
            </a:xfrm>
            <a:prstGeom prst="rect">
              <a:avLst/>
            </a:prstGeom>
            <a:noFill/>
            <a:ln w="9525">
              <a:noFill/>
              <a:miter lim="800000"/>
              <a:headEnd/>
              <a:tailEnd/>
            </a:ln>
          </p:spPr>
          <p:txBody>
            <a:bodyPr>
              <a:spAutoFit/>
            </a:bodyPr>
            <a:lstStyle/>
            <a:p>
              <a:pPr>
                <a:spcBef>
                  <a:spcPct val="50000"/>
                </a:spcBef>
              </a:pPr>
              <a:r>
                <a:rPr lang="en-US" altLang="zh-TW">
                  <a:solidFill>
                    <a:srgbClr val="7030A0"/>
                  </a:solidFill>
                  <a:ea typeface="新細明體" pitchFamily="18" charset="-120"/>
                </a:rPr>
                <a:t>Substrate</a:t>
              </a:r>
            </a:p>
          </p:txBody>
        </p:sp>
        <p:sp>
          <p:nvSpPr>
            <p:cNvPr id="100378" name="AutoShape 25"/>
            <p:cNvSpPr>
              <a:spLocks noChangeArrowheads="1"/>
            </p:cNvSpPr>
            <p:nvPr/>
          </p:nvSpPr>
          <p:spPr bwMode="auto">
            <a:xfrm>
              <a:off x="6096000" y="2524125"/>
              <a:ext cx="1371600" cy="381000"/>
            </a:xfrm>
            <a:custGeom>
              <a:avLst/>
              <a:gdLst>
                <a:gd name="T0" fmla="*/ 1135825 w 21600"/>
                <a:gd name="T1" fmla="*/ 190500 h 21600"/>
                <a:gd name="T2" fmla="*/ 685800 w 21600"/>
                <a:gd name="T3" fmla="*/ 381000 h 21600"/>
                <a:gd name="T4" fmla="*/ 235775 w 21600"/>
                <a:gd name="T5" fmla="*/ 190500 h 21600"/>
                <a:gd name="T6" fmla="*/ 685800 w 21600"/>
                <a:gd name="T7" fmla="*/ 0 h 21600"/>
                <a:gd name="T8" fmla="*/ 0 60000 65536"/>
                <a:gd name="T9" fmla="*/ 0 60000 65536"/>
                <a:gd name="T10" fmla="*/ 0 60000 65536"/>
                <a:gd name="T11" fmla="*/ 0 60000 65536"/>
                <a:gd name="T12" fmla="*/ 5513 w 21600"/>
                <a:gd name="T13" fmla="*/ 5513 h 21600"/>
                <a:gd name="T14" fmla="*/ 16087 w 21600"/>
                <a:gd name="T15" fmla="*/ 16087 h 21600"/>
              </a:gdLst>
              <a:ahLst/>
              <a:cxnLst>
                <a:cxn ang="T8">
                  <a:pos x="T0" y="T1"/>
                </a:cxn>
                <a:cxn ang="T9">
                  <a:pos x="T2" y="T3"/>
                </a:cxn>
                <a:cxn ang="T10">
                  <a:pos x="T4" y="T5"/>
                </a:cxn>
                <a:cxn ang="T11">
                  <a:pos x="T6" y="T7"/>
                </a:cxn>
              </a:cxnLst>
              <a:rect l="T12" t="T13" r="T14" b="T15"/>
              <a:pathLst>
                <a:path w="21600" h="21600">
                  <a:moveTo>
                    <a:pt x="0" y="0"/>
                  </a:moveTo>
                  <a:lnTo>
                    <a:pt x="7425" y="21600"/>
                  </a:lnTo>
                  <a:lnTo>
                    <a:pt x="14175" y="21600"/>
                  </a:lnTo>
                  <a:lnTo>
                    <a:pt x="21600" y="0"/>
                  </a:lnTo>
                  <a:close/>
                </a:path>
              </a:pathLst>
            </a:custGeom>
            <a:solidFill>
              <a:schemeClr val="bg1"/>
            </a:solidFill>
            <a:ln w="9525">
              <a:noFill/>
              <a:miter lim="800000"/>
              <a:headEnd/>
              <a:tailEnd/>
            </a:ln>
          </p:spPr>
          <p:txBody>
            <a:bodyPr wrap="none" anchor="ctr"/>
            <a:lstStyle/>
            <a:p>
              <a:endParaRPr lang="en-US">
                <a:solidFill>
                  <a:srgbClr val="7030A0"/>
                </a:solidFill>
              </a:endParaRPr>
            </a:p>
          </p:txBody>
        </p:sp>
        <p:sp>
          <p:nvSpPr>
            <p:cNvPr id="100379" name="Text Box 26"/>
            <p:cNvSpPr txBox="1">
              <a:spLocks noChangeArrowheads="1"/>
            </p:cNvSpPr>
            <p:nvPr/>
          </p:nvSpPr>
          <p:spPr bwMode="auto">
            <a:xfrm>
              <a:off x="1371600" y="1752600"/>
              <a:ext cx="2395537" cy="369332"/>
            </a:xfrm>
            <a:prstGeom prst="rect">
              <a:avLst/>
            </a:prstGeom>
            <a:noFill/>
            <a:ln w="9525">
              <a:noFill/>
              <a:miter lim="800000"/>
              <a:headEnd/>
              <a:tailEnd/>
            </a:ln>
          </p:spPr>
          <p:txBody>
            <a:bodyPr wrap="square">
              <a:spAutoFit/>
            </a:bodyPr>
            <a:lstStyle/>
            <a:p>
              <a:pPr>
                <a:spcBef>
                  <a:spcPct val="50000"/>
                </a:spcBef>
              </a:pPr>
              <a:r>
                <a:rPr lang="en-US" altLang="zh-TW" dirty="0">
                  <a:solidFill>
                    <a:srgbClr val="7030A0"/>
                  </a:solidFill>
                  <a:ea typeface="新細明體" pitchFamily="18" charset="-120"/>
                </a:rPr>
                <a:t>Normal </a:t>
              </a:r>
              <a:r>
                <a:rPr lang="en-US" altLang="zh-TW" dirty="0" smtClean="0">
                  <a:solidFill>
                    <a:srgbClr val="7030A0"/>
                  </a:solidFill>
                  <a:ea typeface="新細明體" pitchFamily="18" charset="-120"/>
                </a:rPr>
                <a:t>development</a:t>
              </a:r>
              <a:endParaRPr lang="en-US" altLang="zh-TW" dirty="0">
                <a:solidFill>
                  <a:srgbClr val="7030A0"/>
                </a:solidFill>
                <a:ea typeface="新細明體" pitchFamily="18" charset="-120"/>
              </a:endParaRPr>
            </a:p>
          </p:txBody>
        </p:sp>
        <p:sp>
          <p:nvSpPr>
            <p:cNvPr id="100380" name="Text Box 27"/>
            <p:cNvSpPr txBox="1">
              <a:spLocks noChangeArrowheads="1"/>
            </p:cNvSpPr>
            <p:nvPr/>
          </p:nvSpPr>
          <p:spPr bwMode="auto">
            <a:xfrm>
              <a:off x="1447800" y="3581400"/>
              <a:ext cx="2243137" cy="369332"/>
            </a:xfrm>
            <a:prstGeom prst="rect">
              <a:avLst/>
            </a:prstGeom>
            <a:noFill/>
            <a:ln w="9525">
              <a:noFill/>
              <a:miter lim="800000"/>
              <a:headEnd/>
              <a:tailEnd/>
            </a:ln>
          </p:spPr>
          <p:txBody>
            <a:bodyPr wrap="square">
              <a:spAutoFit/>
            </a:bodyPr>
            <a:lstStyle/>
            <a:p>
              <a:pPr>
                <a:spcBef>
                  <a:spcPct val="50000"/>
                </a:spcBef>
              </a:pPr>
              <a:r>
                <a:rPr lang="en-US" altLang="zh-TW" dirty="0">
                  <a:solidFill>
                    <a:srgbClr val="7030A0"/>
                  </a:solidFill>
                  <a:ea typeface="新細明體" pitchFamily="18" charset="-120"/>
                </a:rPr>
                <a:t>Under </a:t>
              </a:r>
              <a:r>
                <a:rPr lang="en-US" altLang="zh-TW" dirty="0" smtClean="0">
                  <a:solidFill>
                    <a:srgbClr val="7030A0"/>
                  </a:solidFill>
                  <a:ea typeface="新細明體" pitchFamily="18" charset="-120"/>
                </a:rPr>
                <a:t>development</a:t>
              </a:r>
              <a:endParaRPr lang="en-US" altLang="zh-TW" dirty="0">
                <a:solidFill>
                  <a:srgbClr val="7030A0"/>
                </a:solidFill>
                <a:ea typeface="新細明體" pitchFamily="18" charset="-120"/>
              </a:endParaRPr>
            </a:p>
          </p:txBody>
        </p:sp>
        <p:sp>
          <p:nvSpPr>
            <p:cNvPr id="100381" name="Text Box 28"/>
            <p:cNvSpPr txBox="1">
              <a:spLocks noChangeArrowheads="1"/>
            </p:cNvSpPr>
            <p:nvPr/>
          </p:nvSpPr>
          <p:spPr bwMode="auto">
            <a:xfrm>
              <a:off x="5410200" y="3581400"/>
              <a:ext cx="2090737" cy="369332"/>
            </a:xfrm>
            <a:prstGeom prst="rect">
              <a:avLst/>
            </a:prstGeom>
            <a:noFill/>
            <a:ln w="9525">
              <a:noFill/>
              <a:miter lim="800000"/>
              <a:headEnd/>
              <a:tailEnd/>
            </a:ln>
          </p:spPr>
          <p:txBody>
            <a:bodyPr wrap="square">
              <a:spAutoFit/>
            </a:bodyPr>
            <a:lstStyle/>
            <a:p>
              <a:pPr>
                <a:spcBef>
                  <a:spcPct val="50000"/>
                </a:spcBef>
              </a:pPr>
              <a:r>
                <a:rPr lang="en-US" altLang="zh-TW" dirty="0">
                  <a:solidFill>
                    <a:srgbClr val="7030A0"/>
                  </a:solidFill>
                  <a:ea typeface="新細明體" pitchFamily="18" charset="-120"/>
                </a:rPr>
                <a:t>Over </a:t>
              </a:r>
              <a:r>
                <a:rPr lang="en-US" altLang="zh-TW" dirty="0" smtClean="0">
                  <a:solidFill>
                    <a:srgbClr val="7030A0"/>
                  </a:solidFill>
                  <a:ea typeface="新細明體" pitchFamily="18" charset="-120"/>
                </a:rPr>
                <a:t>development</a:t>
              </a:r>
              <a:endParaRPr lang="en-US" altLang="zh-TW" dirty="0">
                <a:solidFill>
                  <a:srgbClr val="7030A0"/>
                </a:solidFill>
                <a:ea typeface="新細明體" pitchFamily="18" charset="-120"/>
              </a:endParaRPr>
            </a:p>
          </p:txBody>
        </p:sp>
        <p:sp>
          <p:nvSpPr>
            <p:cNvPr id="100382" name="Text Box 29"/>
            <p:cNvSpPr txBox="1">
              <a:spLocks noChangeArrowheads="1"/>
            </p:cNvSpPr>
            <p:nvPr/>
          </p:nvSpPr>
          <p:spPr bwMode="auto">
            <a:xfrm>
              <a:off x="5291137" y="1676400"/>
              <a:ext cx="2547937" cy="369332"/>
            </a:xfrm>
            <a:prstGeom prst="rect">
              <a:avLst/>
            </a:prstGeom>
            <a:noFill/>
            <a:ln w="9525">
              <a:noFill/>
              <a:miter lim="800000"/>
              <a:headEnd/>
              <a:tailEnd/>
            </a:ln>
          </p:spPr>
          <p:txBody>
            <a:bodyPr wrap="square">
              <a:spAutoFit/>
            </a:bodyPr>
            <a:lstStyle/>
            <a:p>
              <a:pPr>
                <a:spcBef>
                  <a:spcPct val="50000"/>
                </a:spcBef>
              </a:pPr>
              <a:r>
                <a:rPr lang="en-US" altLang="zh-TW" dirty="0">
                  <a:solidFill>
                    <a:srgbClr val="7030A0"/>
                  </a:solidFill>
                  <a:ea typeface="新細明體" pitchFamily="18" charset="-120"/>
                </a:rPr>
                <a:t>Incomplete </a:t>
              </a:r>
              <a:r>
                <a:rPr lang="en-US" altLang="zh-TW" dirty="0" smtClean="0">
                  <a:solidFill>
                    <a:srgbClr val="7030A0"/>
                  </a:solidFill>
                  <a:ea typeface="新細明體" pitchFamily="18" charset="-120"/>
                </a:rPr>
                <a:t>development</a:t>
              </a:r>
              <a:endParaRPr lang="en-US" altLang="zh-TW" dirty="0">
                <a:solidFill>
                  <a:srgbClr val="7030A0"/>
                </a:solidFill>
                <a:ea typeface="新細明體" pitchFamily="18" charset="-120"/>
              </a:endParaRPr>
            </a:p>
          </p:txBody>
        </p:sp>
      </p:grpSp>
      <p:cxnSp>
        <p:nvCxnSpPr>
          <p:cNvPr id="31" name="Straight Connector 30"/>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2" name="TextBox 31"/>
          <p:cNvSpPr txBox="1"/>
          <p:nvPr/>
        </p:nvSpPr>
        <p:spPr>
          <a:xfrm>
            <a:off x="2971800" y="0"/>
            <a:ext cx="4075668" cy="523220"/>
          </a:xfrm>
          <a:prstGeom prst="rect">
            <a:avLst/>
          </a:prstGeom>
          <a:noFill/>
        </p:spPr>
        <p:txBody>
          <a:bodyPr wrap="none" rtlCol="0">
            <a:spAutoFit/>
          </a:bodyPr>
          <a:lstStyle/>
          <a:p>
            <a:r>
              <a:rPr lang="en-US" sz="2800" dirty="0" smtClean="0">
                <a:solidFill>
                  <a:srgbClr val="0033CC"/>
                </a:solidFill>
              </a:rPr>
              <a:t>Align, expose and develop</a:t>
            </a:r>
            <a:endParaRPr lang="en-US" sz="2800" dirty="0">
              <a:solidFill>
                <a:srgbClr val="0033CC"/>
              </a:solidFill>
            </a:endParaRPr>
          </a:p>
        </p:txBody>
      </p:sp>
      <p:sp>
        <p:nvSpPr>
          <p:cNvPr id="34" name="TextBox 33"/>
          <p:cNvSpPr txBox="1"/>
          <p:nvPr/>
        </p:nvSpPr>
        <p:spPr>
          <a:xfrm>
            <a:off x="228600" y="533400"/>
            <a:ext cx="8763000" cy="2862322"/>
          </a:xfrm>
          <a:prstGeom prst="rect">
            <a:avLst/>
          </a:prstGeom>
          <a:noFill/>
        </p:spPr>
        <p:txBody>
          <a:bodyPr wrap="square" rtlCol="0">
            <a:spAutoFit/>
          </a:bodyPr>
          <a:lstStyle/>
          <a:p>
            <a:r>
              <a:rPr lang="en-US" dirty="0" smtClean="0">
                <a:solidFill>
                  <a:srgbClr val="C00000"/>
                </a:solidFill>
              </a:rPr>
              <a:t>For positive resist:</a:t>
            </a:r>
          </a:p>
          <a:p>
            <a:r>
              <a:rPr lang="en-US" dirty="0" smtClean="0">
                <a:solidFill>
                  <a:srgbClr val="0033CC"/>
                </a:solidFill>
              </a:rPr>
              <a:t>Exposure dose is chosen such that the pattern clears after order 1min development.</a:t>
            </a:r>
          </a:p>
          <a:p>
            <a:r>
              <a:rPr lang="en-US" dirty="0" smtClean="0">
                <a:solidFill>
                  <a:srgbClr val="0033CC"/>
                </a:solidFill>
              </a:rPr>
              <a:t>In principle, one can use very short exposure time, then the dissolution rate will be very slow and development takes long time.</a:t>
            </a:r>
          </a:p>
          <a:p>
            <a:r>
              <a:rPr lang="en-US" dirty="0" smtClean="0">
                <a:solidFill>
                  <a:srgbClr val="0033CC"/>
                </a:solidFill>
              </a:rPr>
              <a:t>On the other hand, too long exposure time leads to too short development, hard to control.</a:t>
            </a:r>
          </a:p>
          <a:p>
            <a:r>
              <a:rPr lang="en-US" dirty="0" smtClean="0">
                <a:solidFill>
                  <a:srgbClr val="C00000"/>
                </a:solidFill>
              </a:rPr>
              <a:t>For negative resist:</a:t>
            </a:r>
          </a:p>
          <a:p>
            <a:r>
              <a:rPr lang="en-US" dirty="0" smtClean="0">
                <a:solidFill>
                  <a:srgbClr val="0033CC"/>
                </a:solidFill>
              </a:rPr>
              <a:t>The development time does NOT depend on exposure dose, since anyway the part to be removed is not exposed.</a:t>
            </a:r>
          </a:p>
          <a:p>
            <a:r>
              <a:rPr lang="en-US" dirty="0" smtClean="0">
                <a:solidFill>
                  <a:srgbClr val="0033CC"/>
                </a:solidFill>
              </a:rPr>
              <a:t>Exposure time must be such that exposed part is not significantly dissolved during development.</a:t>
            </a:r>
            <a:endParaRPr lang="en-US" dirty="0">
              <a:solidFill>
                <a:srgbClr val="0033CC"/>
              </a:solidFill>
            </a:endParaRPr>
          </a:p>
        </p:txBody>
      </p:sp>
      <p:sp>
        <p:nvSpPr>
          <p:cNvPr id="33" name="Slide Number Placeholder 32"/>
          <p:cNvSpPr>
            <a:spLocks noGrp="1"/>
          </p:cNvSpPr>
          <p:nvPr>
            <p:ph type="sldNum" sz="quarter" idx="12"/>
          </p:nvPr>
        </p:nvSpPr>
        <p:spPr/>
        <p:txBody>
          <a:bodyPr/>
          <a:lstStyle/>
          <a:p>
            <a:fld id="{B6F15528-21DE-4FAA-801E-634DDDAF4B2B}" type="slidenum">
              <a:rPr lang="en-US" smtClean="0"/>
              <a:pPr/>
              <a:t>31</a:t>
            </a:fld>
            <a:endParaRPr lang="en-US" dirty="0"/>
          </a:p>
        </p:txBody>
      </p:sp>
      <p:sp>
        <p:nvSpPr>
          <p:cNvPr id="37" name="TextBox 36"/>
          <p:cNvSpPr txBox="1"/>
          <p:nvPr/>
        </p:nvSpPr>
        <p:spPr>
          <a:xfrm>
            <a:off x="7315200" y="5493603"/>
            <a:ext cx="1752600" cy="830997"/>
          </a:xfrm>
          <a:prstGeom prst="rect">
            <a:avLst/>
          </a:prstGeom>
          <a:noFill/>
        </p:spPr>
        <p:txBody>
          <a:bodyPr wrap="square" rtlCol="0">
            <a:spAutoFit/>
          </a:bodyPr>
          <a:lstStyle/>
          <a:p>
            <a:r>
              <a:rPr lang="en-US" sz="1600" dirty="0" smtClean="0">
                <a:solidFill>
                  <a:srgbClr val="7030A0"/>
                </a:solidFill>
              </a:rPr>
              <a:t>Other profiles may also result if over-development.</a:t>
            </a:r>
            <a:endParaRPr lang="en-US" sz="1600" dirty="0">
              <a:solidFill>
                <a:srgbClr val="7030A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p>
            <a:fld id="{4F411E59-1D36-462B-9636-92BAFF2C63CA}" type="slidenum">
              <a:rPr lang="zh-TW" altLang="en-US"/>
              <a:pPr/>
              <a:t>32</a:t>
            </a:fld>
            <a:endParaRPr lang="en-US" altLang="zh-TW"/>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752600" y="228600"/>
            <a:ext cx="6135462" cy="523220"/>
          </a:xfrm>
          <a:prstGeom prst="rect">
            <a:avLst/>
          </a:prstGeom>
        </p:spPr>
        <p:txBody>
          <a:bodyPr wrap="none">
            <a:spAutoFit/>
          </a:bodyPr>
          <a:lstStyle/>
          <a:p>
            <a:r>
              <a:rPr lang="en-US" altLang="zh-TW" sz="2800" dirty="0" smtClean="0">
                <a:solidFill>
                  <a:srgbClr val="0033CC"/>
                </a:solidFill>
                <a:ea typeface="新細明體" pitchFamily="18" charset="-120"/>
              </a:rPr>
              <a:t>Post exposure bake (PEB, after exposure)</a:t>
            </a:r>
            <a:endParaRPr lang="en-US" sz="2800" dirty="0">
              <a:solidFill>
                <a:srgbClr val="0033CC"/>
              </a:solidFill>
            </a:endParaRPr>
          </a:p>
        </p:txBody>
      </p:sp>
      <p:sp>
        <p:nvSpPr>
          <p:cNvPr id="8" name="TextBox 7"/>
          <p:cNvSpPr txBox="1"/>
          <p:nvPr/>
        </p:nvSpPr>
        <p:spPr>
          <a:xfrm>
            <a:off x="685800" y="914400"/>
            <a:ext cx="8001000" cy="646331"/>
          </a:xfrm>
          <a:prstGeom prst="rect">
            <a:avLst/>
          </a:prstGeom>
          <a:noFill/>
        </p:spPr>
        <p:txBody>
          <a:bodyPr wrap="square" rtlCol="0">
            <a:spAutoFit/>
          </a:bodyPr>
          <a:lstStyle/>
          <a:p>
            <a:r>
              <a:rPr lang="en-US" dirty="0" smtClean="0">
                <a:solidFill>
                  <a:srgbClr val="0033CC"/>
                </a:solidFill>
              </a:rPr>
              <a:t>PEB is often needed for negative resist, but optional (not needed) for positive resist.</a:t>
            </a:r>
          </a:p>
          <a:p>
            <a:r>
              <a:rPr lang="en-US" dirty="0" smtClean="0">
                <a:solidFill>
                  <a:srgbClr val="0033CC"/>
                </a:solidFill>
              </a:rPr>
              <a:t>PEB is always needed for chemically amplified resist.</a:t>
            </a:r>
            <a:endParaRPr lang="en-US" dirty="0">
              <a:solidFill>
                <a:srgbClr val="0033CC"/>
              </a:solidFill>
            </a:endParaRPr>
          </a:p>
        </p:txBody>
      </p:sp>
      <p:sp>
        <p:nvSpPr>
          <p:cNvPr id="10" name="TextBox 9"/>
          <p:cNvSpPr txBox="1"/>
          <p:nvPr/>
        </p:nvSpPr>
        <p:spPr>
          <a:xfrm>
            <a:off x="533400" y="1905000"/>
            <a:ext cx="8077200" cy="3733330"/>
          </a:xfrm>
          <a:prstGeom prst="rect">
            <a:avLst/>
          </a:prstGeom>
          <a:noFill/>
        </p:spPr>
        <p:txBody>
          <a:bodyPr wrap="square" rtlCol="0">
            <a:spAutoFit/>
          </a:bodyPr>
          <a:lstStyle/>
          <a:p>
            <a:pPr marL="173038" indent="-173038">
              <a:lnSpc>
                <a:spcPct val="80000"/>
              </a:lnSpc>
              <a:spcAft>
                <a:spcPts val="600"/>
              </a:spcAft>
              <a:buFont typeface="Arial" pitchFamily="34" charset="0"/>
              <a:buChar char="•"/>
            </a:pPr>
            <a:r>
              <a:rPr lang="en-US" altLang="zh-TW" dirty="0" smtClean="0">
                <a:solidFill>
                  <a:srgbClr val="0033CC"/>
                </a:solidFill>
                <a:ea typeface="新細明體" pitchFamily="18" charset="-120"/>
              </a:rPr>
              <a:t>Photoresist glass transition temperature </a:t>
            </a:r>
            <a:r>
              <a:rPr lang="en-US" altLang="zh-TW" dirty="0" err="1" smtClean="0">
                <a:solidFill>
                  <a:srgbClr val="0033CC"/>
                </a:solidFill>
                <a:ea typeface="新細明體" pitchFamily="18" charset="-120"/>
              </a:rPr>
              <a:t>T</a:t>
            </a:r>
            <a:r>
              <a:rPr lang="en-US" altLang="zh-TW" baseline="-25000" dirty="0" err="1" smtClean="0">
                <a:solidFill>
                  <a:srgbClr val="0033CC"/>
                </a:solidFill>
                <a:ea typeface="新細明體" pitchFamily="18" charset="-120"/>
              </a:rPr>
              <a:t>g</a:t>
            </a:r>
            <a:r>
              <a:rPr lang="en-US" altLang="zh-TW" dirty="0" smtClean="0">
                <a:solidFill>
                  <a:srgbClr val="0033CC"/>
                </a:solidFill>
                <a:ea typeface="新細明體" pitchFamily="18" charset="-120"/>
              </a:rPr>
              <a:t>, PEB should be done at T&gt;</a:t>
            </a:r>
            <a:r>
              <a:rPr lang="en-US" altLang="zh-TW" dirty="0" err="1" smtClean="0">
                <a:solidFill>
                  <a:srgbClr val="0033CC"/>
                </a:solidFill>
                <a:ea typeface="新細明體" pitchFamily="18" charset="-120"/>
              </a:rPr>
              <a:t>T</a:t>
            </a:r>
            <a:r>
              <a:rPr lang="en-US" altLang="zh-TW" baseline="-25000" dirty="0" err="1" smtClean="0">
                <a:solidFill>
                  <a:srgbClr val="0033CC"/>
                </a:solidFill>
                <a:ea typeface="新細明體" pitchFamily="18" charset="-120"/>
              </a:rPr>
              <a:t>g</a:t>
            </a:r>
            <a:r>
              <a:rPr lang="en-US" altLang="zh-TW" dirty="0" smtClean="0">
                <a:solidFill>
                  <a:srgbClr val="0033CC"/>
                </a:solidFill>
                <a:ea typeface="新細明體" pitchFamily="18" charset="-120"/>
              </a:rPr>
              <a:t>.</a:t>
            </a:r>
          </a:p>
          <a:p>
            <a:pPr marL="173038" indent="-173038">
              <a:lnSpc>
                <a:spcPct val="80000"/>
              </a:lnSpc>
              <a:spcAft>
                <a:spcPts val="600"/>
              </a:spcAft>
              <a:buFont typeface="Arial" pitchFamily="34" charset="0"/>
              <a:buChar char="•"/>
            </a:pPr>
            <a:r>
              <a:rPr lang="en-US" altLang="zh-TW" dirty="0" smtClean="0">
                <a:solidFill>
                  <a:srgbClr val="0033CC"/>
                </a:solidFill>
                <a:ea typeface="新細明體" pitchFamily="18" charset="-120"/>
              </a:rPr>
              <a:t>Thermal movement of photoresist molecules leads to rearrangement of the overexposed and underexposed resist molecules.</a:t>
            </a:r>
          </a:p>
          <a:p>
            <a:pPr marL="173038" indent="-173038">
              <a:lnSpc>
                <a:spcPct val="80000"/>
              </a:lnSpc>
              <a:spcAft>
                <a:spcPts val="600"/>
              </a:spcAft>
              <a:buFont typeface="Arial" pitchFamily="34" charset="0"/>
              <a:buChar char="•"/>
            </a:pPr>
            <a:r>
              <a:rPr lang="en-US" altLang="zh-TW" dirty="0" smtClean="0">
                <a:solidFill>
                  <a:srgbClr val="0033CC"/>
                </a:solidFill>
                <a:ea typeface="新細明體" pitchFamily="18" charset="-120"/>
              </a:rPr>
              <a:t>Therefore PEB averages out standing wave effect, smoothes resist sidewall and improves resolution.</a:t>
            </a:r>
          </a:p>
          <a:p>
            <a:pPr marL="173038" indent="-173038">
              <a:lnSpc>
                <a:spcPct val="80000"/>
              </a:lnSpc>
              <a:spcAft>
                <a:spcPts val="600"/>
              </a:spcAft>
              <a:buFont typeface="Arial" pitchFamily="34" charset="0"/>
              <a:buChar char="•"/>
            </a:pPr>
            <a:r>
              <a:rPr lang="en-US" altLang="zh-TW" dirty="0" smtClean="0">
                <a:solidFill>
                  <a:srgbClr val="0033CC"/>
                </a:solidFill>
                <a:ea typeface="新細明體" pitchFamily="18" charset="-120"/>
              </a:rPr>
              <a:t>For DUV chemical amplified photoresist, PEB provides the heat needed for acid diffusion and amplification. </a:t>
            </a:r>
          </a:p>
          <a:p>
            <a:pPr marL="173038" indent="-173038">
              <a:lnSpc>
                <a:spcPct val="80000"/>
              </a:lnSpc>
              <a:spcAft>
                <a:spcPts val="600"/>
              </a:spcAft>
              <a:buFont typeface="Arial" pitchFamily="34" charset="0"/>
              <a:buChar char="•"/>
            </a:pPr>
            <a:r>
              <a:rPr lang="en-US" altLang="zh-TW" dirty="0" smtClean="0">
                <a:solidFill>
                  <a:srgbClr val="0033CC"/>
                </a:solidFill>
                <a:ea typeface="新細明體" pitchFamily="18" charset="-120"/>
              </a:rPr>
              <a:t>After the PEB process, the images of the exposed area appear on the photoresist, due to significant chemical change (lead to refractive  index change) after the acid amplification.</a:t>
            </a:r>
          </a:p>
          <a:p>
            <a:pPr marL="173038" indent="-173038">
              <a:lnSpc>
                <a:spcPct val="80000"/>
              </a:lnSpc>
              <a:spcAft>
                <a:spcPts val="600"/>
              </a:spcAft>
              <a:buFont typeface="Arial" pitchFamily="34" charset="0"/>
              <a:buChar char="•"/>
            </a:pPr>
            <a:r>
              <a:rPr lang="en-US" altLang="zh-TW" dirty="0" smtClean="0">
                <a:solidFill>
                  <a:srgbClr val="0033CC"/>
                </a:solidFill>
                <a:ea typeface="新細明體" pitchFamily="18" charset="-120"/>
              </a:rPr>
              <a:t>PEB normally uses hotplate at 110 to 130</a:t>
            </a:r>
            <a:r>
              <a:rPr lang="en-US" altLang="zh-TW" dirty="0" smtClean="0">
                <a:solidFill>
                  <a:srgbClr val="0033CC"/>
                </a:solidFill>
                <a:ea typeface="新細明體" pitchFamily="18" charset="-120"/>
                <a:sym typeface="Symbol" pitchFamily="18" charset="2"/>
              </a:rPr>
              <a:t></a:t>
            </a:r>
            <a:r>
              <a:rPr lang="en-US" altLang="zh-TW" dirty="0" smtClean="0">
                <a:solidFill>
                  <a:srgbClr val="0033CC"/>
                </a:solidFill>
                <a:ea typeface="新細明體" pitchFamily="18" charset="-120"/>
              </a:rPr>
              <a:t>C for about 1 minute. </a:t>
            </a:r>
          </a:p>
          <a:p>
            <a:pPr marL="173038" indent="-173038">
              <a:lnSpc>
                <a:spcPct val="80000"/>
              </a:lnSpc>
              <a:spcAft>
                <a:spcPts val="600"/>
              </a:spcAft>
              <a:buFont typeface="Arial" pitchFamily="34" charset="0"/>
              <a:buChar char="•"/>
            </a:pPr>
            <a:r>
              <a:rPr lang="en-US" altLang="zh-TW" dirty="0" smtClean="0">
                <a:solidFill>
                  <a:srgbClr val="0033CC"/>
                </a:solidFill>
                <a:ea typeface="新細明體" pitchFamily="18" charset="-120"/>
              </a:rPr>
              <a:t>For the same kind of resist, PEB usually requires higher temperature than prebake.</a:t>
            </a:r>
          </a:p>
          <a:p>
            <a:pPr marL="173038" indent="-173038">
              <a:lnSpc>
                <a:spcPct val="80000"/>
              </a:lnSpc>
              <a:spcAft>
                <a:spcPts val="600"/>
              </a:spcAft>
              <a:buFont typeface="Arial" pitchFamily="34" charset="0"/>
              <a:buChar char="•"/>
            </a:pPr>
            <a:r>
              <a:rPr lang="en-US" altLang="zh-TW" dirty="0" smtClean="0">
                <a:solidFill>
                  <a:srgbClr val="0033CC"/>
                </a:solidFill>
                <a:ea typeface="新細明體" pitchFamily="18" charset="-120"/>
              </a:rPr>
              <a:t>Over-baking will cause polymerization and affects (slow down or stop) photoresist development</a:t>
            </a:r>
            <a:endParaRPr lang="en-US" dirty="0">
              <a:solidFill>
                <a:srgbClr val="0033CC"/>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4"/>
          <p:cNvPicPr>
            <a:picLocks noGrp="1" noChangeAspect="1" noChangeArrowheads="1"/>
          </p:cNvPicPr>
          <p:nvPr>
            <p:ph sz="half" idx="2"/>
          </p:nvPr>
        </p:nvPicPr>
        <p:blipFill>
          <a:blip r:embed="rId2" cstate="print"/>
          <a:srcRect/>
          <a:stretch>
            <a:fillRect/>
          </a:stretch>
        </p:blipFill>
        <p:spPr>
          <a:xfrm>
            <a:off x="152400" y="3200400"/>
            <a:ext cx="8763000" cy="1444625"/>
          </a:xfrm>
          <a:noFill/>
        </p:spPr>
      </p:pic>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524000" y="0"/>
            <a:ext cx="6236707" cy="523220"/>
          </a:xfrm>
          <a:prstGeom prst="rect">
            <a:avLst/>
          </a:prstGeom>
        </p:spPr>
        <p:txBody>
          <a:bodyPr wrap="none">
            <a:spAutoFit/>
          </a:bodyPr>
          <a:lstStyle/>
          <a:p>
            <a:r>
              <a:rPr lang="en-US" altLang="zh-TW" sz="2800" dirty="0" smtClean="0">
                <a:solidFill>
                  <a:srgbClr val="0033CC"/>
                </a:solidFill>
              </a:rPr>
              <a:t>Post-bake (hard bake, after development)</a:t>
            </a:r>
            <a:endParaRPr lang="en-US" sz="2800" dirty="0">
              <a:solidFill>
                <a:srgbClr val="0033CC"/>
              </a:solidFill>
            </a:endParaRPr>
          </a:p>
        </p:txBody>
      </p:sp>
      <p:sp>
        <p:nvSpPr>
          <p:cNvPr id="9" name="TextBox 8"/>
          <p:cNvSpPr txBox="1"/>
          <p:nvPr/>
        </p:nvSpPr>
        <p:spPr>
          <a:xfrm>
            <a:off x="304800" y="609600"/>
            <a:ext cx="8534400" cy="2733056"/>
          </a:xfrm>
          <a:prstGeom prst="rect">
            <a:avLst/>
          </a:prstGeom>
          <a:noFill/>
        </p:spPr>
        <p:txBody>
          <a:bodyPr wrap="square" rtlCol="0">
            <a:spAutoFit/>
          </a:bodyPr>
          <a:lstStyle/>
          <a:p>
            <a:pPr marL="173038" indent="-173038">
              <a:spcAft>
                <a:spcPts val="300"/>
              </a:spcAft>
              <a:buFont typeface="Arial" pitchFamily="34" charset="0"/>
              <a:buChar char="•"/>
            </a:pPr>
            <a:r>
              <a:rPr lang="en-US" dirty="0" smtClean="0">
                <a:solidFill>
                  <a:srgbClr val="0033CC"/>
                </a:solidFill>
              </a:rPr>
              <a:t>High temperature bake is used to stabilize/harden resist, improve adhesion to substrate, and remove any residuals of the coating solvent and developer.</a:t>
            </a:r>
          </a:p>
          <a:p>
            <a:pPr marL="173038" indent="-173038">
              <a:spcAft>
                <a:spcPts val="300"/>
              </a:spcAft>
              <a:buFont typeface="Arial" pitchFamily="34" charset="0"/>
              <a:buChar char="•"/>
            </a:pPr>
            <a:r>
              <a:rPr lang="en-US" dirty="0" smtClean="0">
                <a:solidFill>
                  <a:srgbClr val="0033CC"/>
                </a:solidFill>
              </a:rPr>
              <a:t>It makes resist more robust against further energetic processes such as ion implantation and plasma etching, or against wet etching (by HF…).</a:t>
            </a:r>
            <a:endParaRPr lang="en-US" altLang="zh-TW" dirty="0" smtClean="0">
              <a:solidFill>
                <a:srgbClr val="0033CC"/>
              </a:solidFill>
            </a:endParaRPr>
          </a:p>
          <a:p>
            <a:pPr marL="173038" indent="-173038">
              <a:lnSpc>
                <a:spcPct val="90000"/>
              </a:lnSpc>
              <a:spcAft>
                <a:spcPts val="300"/>
              </a:spcAft>
              <a:buFont typeface="Arial" pitchFamily="34" charset="0"/>
              <a:buChar char="•"/>
            </a:pPr>
            <a:r>
              <a:rPr lang="en-US" altLang="zh-TW" dirty="0" smtClean="0">
                <a:solidFill>
                  <a:srgbClr val="0033CC"/>
                </a:solidFill>
              </a:rPr>
              <a:t>For example, 90-120℃, 60-90sec, at temperature higher than </a:t>
            </a:r>
            <a:r>
              <a:rPr lang="en-US" altLang="zh-TW" dirty="0" err="1" smtClean="0">
                <a:solidFill>
                  <a:srgbClr val="0033CC"/>
                </a:solidFill>
              </a:rPr>
              <a:t>T</a:t>
            </a:r>
            <a:r>
              <a:rPr lang="en-US" altLang="zh-TW" baseline="-25000" dirty="0" err="1" smtClean="0">
                <a:solidFill>
                  <a:srgbClr val="0033CC"/>
                </a:solidFill>
              </a:rPr>
              <a:t>g</a:t>
            </a:r>
            <a:r>
              <a:rPr lang="en-US" altLang="zh-TW" dirty="0" smtClean="0">
                <a:solidFill>
                  <a:srgbClr val="0033CC"/>
                </a:solidFill>
              </a:rPr>
              <a:t>.</a:t>
            </a:r>
          </a:p>
          <a:p>
            <a:pPr marL="173038" indent="-173038">
              <a:spcAft>
                <a:spcPts val="300"/>
              </a:spcAft>
              <a:buFont typeface="Arial" pitchFamily="34" charset="0"/>
              <a:buChar char="•"/>
            </a:pPr>
            <a:r>
              <a:rPr lang="en-US" dirty="0" smtClean="0">
                <a:solidFill>
                  <a:srgbClr val="0033CC"/>
                </a:solidFill>
              </a:rPr>
              <a:t>It introduces stress into the photoresist, and some shrinkage may occur.</a:t>
            </a:r>
          </a:p>
          <a:p>
            <a:pPr marL="173038" indent="-173038">
              <a:spcAft>
                <a:spcPts val="300"/>
              </a:spcAft>
              <a:buFont typeface="Arial" pitchFamily="34" charset="0"/>
              <a:buChar char="•"/>
            </a:pPr>
            <a:r>
              <a:rPr lang="en-US" dirty="0" smtClean="0">
                <a:solidFill>
                  <a:srgbClr val="0033CC"/>
                </a:solidFill>
              </a:rPr>
              <a:t>Longer and hotter post-bake makes subsequent resist removal more difficult.</a:t>
            </a:r>
          </a:p>
          <a:p>
            <a:pPr marL="173038" indent="-173038">
              <a:lnSpc>
                <a:spcPct val="90000"/>
              </a:lnSpc>
              <a:spcAft>
                <a:spcPts val="300"/>
              </a:spcAft>
              <a:buFont typeface="Arial" pitchFamily="34" charset="0"/>
              <a:buChar char="•"/>
            </a:pPr>
            <a:r>
              <a:rPr lang="en-US" altLang="zh-TW" dirty="0" smtClean="0">
                <a:solidFill>
                  <a:srgbClr val="0033CC"/>
                </a:solidFill>
              </a:rPr>
              <a:t>It is bad for liftoff process (using acetone), as resist become more difficult to dissolve.</a:t>
            </a:r>
          </a:p>
          <a:p>
            <a:pPr marL="173038" indent="-173038">
              <a:lnSpc>
                <a:spcPct val="90000"/>
              </a:lnSpc>
              <a:spcAft>
                <a:spcPts val="300"/>
              </a:spcAft>
              <a:buFont typeface="Arial" pitchFamily="34" charset="0"/>
              <a:buChar char="•"/>
            </a:pPr>
            <a:r>
              <a:rPr lang="en-US" altLang="zh-TW" dirty="0" smtClean="0">
                <a:solidFill>
                  <a:srgbClr val="0033CC"/>
                </a:solidFill>
              </a:rPr>
              <a:t>Photoresist will undergo plastic flow with sufficient time and/or temperature.</a:t>
            </a:r>
          </a:p>
        </p:txBody>
      </p:sp>
      <p:pic>
        <p:nvPicPr>
          <p:cNvPr id="73730" name="Picture 2"/>
          <p:cNvPicPr>
            <a:picLocks noChangeAspect="1" noChangeArrowheads="1"/>
          </p:cNvPicPr>
          <p:nvPr/>
        </p:nvPicPr>
        <p:blipFill>
          <a:blip r:embed="rId3" cstate="print"/>
          <a:srcRect/>
          <a:stretch>
            <a:fillRect/>
          </a:stretch>
        </p:blipFill>
        <p:spPr bwMode="auto">
          <a:xfrm>
            <a:off x="381000" y="4648200"/>
            <a:ext cx="2429941" cy="1819275"/>
          </a:xfrm>
          <a:prstGeom prst="rect">
            <a:avLst/>
          </a:prstGeom>
          <a:noFill/>
          <a:ln w="9525">
            <a:noFill/>
            <a:miter lim="800000"/>
            <a:headEnd/>
            <a:tailEnd/>
          </a:ln>
        </p:spPr>
      </p:pic>
      <p:sp>
        <p:nvSpPr>
          <p:cNvPr id="13" name="TextBox 12"/>
          <p:cNvSpPr txBox="1"/>
          <p:nvPr/>
        </p:nvSpPr>
        <p:spPr>
          <a:xfrm>
            <a:off x="228600" y="6477000"/>
            <a:ext cx="2740494" cy="369332"/>
          </a:xfrm>
          <a:prstGeom prst="rect">
            <a:avLst/>
          </a:prstGeom>
          <a:noFill/>
        </p:spPr>
        <p:txBody>
          <a:bodyPr wrap="none" rtlCol="0">
            <a:spAutoFit/>
          </a:bodyPr>
          <a:lstStyle/>
          <a:p>
            <a:r>
              <a:rPr lang="en-US" dirty="0" smtClean="0">
                <a:solidFill>
                  <a:srgbClr val="7030A0"/>
                </a:solidFill>
              </a:rPr>
              <a:t>Before melting, 10</a:t>
            </a:r>
            <a:r>
              <a:rPr lang="en-US" dirty="0" smtClean="0">
                <a:solidFill>
                  <a:srgbClr val="7030A0"/>
                </a:solidFill>
                <a:sym typeface="Symbol"/>
              </a:rPr>
              <a:t>m thick</a:t>
            </a:r>
            <a:endParaRPr lang="en-US" dirty="0">
              <a:solidFill>
                <a:srgbClr val="7030A0"/>
              </a:solidFill>
            </a:endParaRPr>
          </a:p>
        </p:txBody>
      </p:sp>
      <p:pic>
        <p:nvPicPr>
          <p:cNvPr id="73731" name="Picture 3"/>
          <p:cNvPicPr>
            <a:picLocks noChangeAspect="1" noChangeArrowheads="1"/>
          </p:cNvPicPr>
          <p:nvPr/>
        </p:nvPicPr>
        <p:blipFill>
          <a:blip r:embed="rId4" cstate="print"/>
          <a:srcRect/>
          <a:stretch>
            <a:fillRect/>
          </a:stretch>
        </p:blipFill>
        <p:spPr bwMode="auto">
          <a:xfrm>
            <a:off x="3657601" y="4648200"/>
            <a:ext cx="2455200" cy="1828800"/>
          </a:xfrm>
          <a:prstGeom prst="rect">
            <a:avLst/>
          </a:prstGeom>
          <a:noFill/>
          <a:ln w="9525">
            <a:noFill/>
            <a:miter lim="800000"/>
            <a:headEnd/>
            <a:tailEnd/>
          </a:ln>
        </p:spPr>
      </p:pic>
      <p:sp>
        <p:nvSpPr>
          <p:cNvPr id="15" name="TextBox 14"/>
          <p:cNvSpPr txBox="1"/>
          <p:nvPr/>
        </p:nvSpPr>
        <p:spPr>
          <a:xfrm>
            <a:off x="4953821" y="6477000"/>
            <a:ext cx="2666179" cy="369332"/>
          </a:xfrm>
          <a:prstGeom prst="rect">
            <a:avLst/>
          </a:prstGeom>
          <a:noFill/>
        </p:spPr>
        <p:txBody>
          <a:bodyPr wrap="none" rtlCol="0">
            <a:spAutoFit/>
          </a:bodyPr>
          <a:lstStyle/>
          <a:p>
            <a:r>
              <a:rPr lang="en-US" dirty="0" smtClean="0">
                <a:solidFill>
                  <a:srgbClr val="7030A0"/>
                </a:solidFill>
              </a:rPr>
              <a:t>After melting, 3-5</a:t>
            </a:r>
            <a:r>
              <a:rPr lang="en-US" dirty="0" smtClean="0">
                <a:solidFill>
                  <a:srgbClr val="7030A0"/>
                </a:solidFill>
                <a:sym typeface="Symbol"/>
              </a:rPr>
              <a:t>m thick</a:t>
            </a:r>
            <a:endParaRPr lang="en-US" dirty="0">
              <a:solidFill>
                <a:srgbClr val="7030A0"/>
              </a:solidFill>
            </a:endParaRPr>
          </a:p>
        </p:txBody>
      </p:sp>
      <p:pic>
        <p:nvPicPr>
          <p:cNvPr id="73732" name="Picture 4"/>
          <p:cNvPicPr>
            <a:picLocks noChangeAspect="1" noChangeArrowheads="1"/>
          </p:cNvPicPr>
          <p:nvPr/>
        </p:nvPicPr>
        <p:blipFill>
          <a:blip r:embed="rId5" cstate="print"/>
          <a:srcRect/>
          <a:stretch>
            <a:fillRect/>
          </a:stretch>
        </p:blipFill>
        <p:spPr bwMode="auto">
          <a:xfrm>
            <a:off x="6400800" y="4648200"/>
            <a:ext cx="2438400" cy="1816286"/>
          </a:xfrm>
          <a:prstGeom prst="rect">
            <a:avLst/>
          </a:prstGeom>
          <a:noFill/>
          <a:ln w="9525">
            <a:noFill/>
            <a:miter lim="800000"/>
            <a:headEnd/>
            <a:tailEnd/>
          </a:ln>
        </p:spPr>
      </p:pic>
      <p:sp>
        <p:nvSpPr>
          <p:cNvPr id="11" name="Slide Number Placeholder 10"/>
          <p:cNvSpPr>
            <a:spLocks noGrp="1"/>
          </p:cNvSpPr>
          <p:nvPr>
            <p:ph type="sldNum" sz="quarter" idx="11"/>
          </p:nvPr>
        </p:nvSpPr>
        <p:spPr/>
        <p:txBody>
          <a:bodyPr/>
          <a:lstStyle/>
          <a:p>
            <a:pPr>
              <a:defRPr/>
            </a:pPr>
            <a:fld id="{CD740BB9-21CA-4248-BE16-7BFFACA84506}" type="slidenum">
              <a:rPr lang="en-US" altLang="zh-TW" smtClean="0"/>
              <a:pPr>
                <a:defRPr/>
              </a:pPr>
              <a:t>33</a:t>
            </a:fld>
            <a:endParaRPr lang="en-US" altLang="zh-TW"/>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538976" y="86380"/>
            <a:ext cx="6081024" cy="523220"/>
          </a:xfrm>
          <a:prstGeom prst="rect">
            <a:avLst/>
          </a:prstGeom>
        </p:spPr>
        <p:txBody>
          <a:bodyPr wrap="none">
            <a:spAutoFit/>
          </a:bodyPr>
          <a:lstStyle/>
          <a:p>
            <a:r>
              <a:rPr lang="en-US" altLang="zh-TW" sz="2800" dirty="0" smtClean="0">
                <a:solidFill>
                  <a:srgbClr val="0033CC"/>
                </a:solidFill>
              </a:rPr>
              <a:t>Two primary pattern transfer techniques</a:t>
            </a:r>
            <a:endParaRPr lang="en-US" sz="2800" dirty="0">
              <a:solidFill>
                <a:srgbClr val="0033CC"/>
              </a:solidFill>
            </a:endParaRPr>
          </a:p>
        </p:txBody>
      </p:sp>
      <p:sp>
        <p:nvSpPr>
          <p:cNvPr id="7" name="Rectangle 6"/>
          <p:cNvSpPr/>
          <p:nvPr/>
        </p:nvSpPr>
        <p:spPr>
          <a:xfrm>
            <a:off x="1524000" y="762000"/>
            <a:ext cx="5791200" cy="1588127"/>
          </a:xfrm>
          <a:prstGeom prst="rect">
            <a:avLst/>
          </a:prstGeom>
        </p:spPr>
        <p:txBody>
          <a:bodyPr wrap="square">
            <a:spAutoFit/>
          </a:bodyPr>
          <a:lstStyle/>
          <a:p>
            <a:pPr>
              <a:lnSpc>
                <a:spcPct val="90000"/>
              </a:lnSpc>
            </a:pPr>
            <a:r>
              <a:rPr lang="en-US" altLang="zh-TW" dirty="0" smtClean="0">
                <a:solidFill>
                  <a:srgbClr val="C00000"/>
                </a:solidFill>
              </a:rPr>
              <a:t>Direct etch:</a:t>
            </a:r>
          </a:p>
          <a:p>
            <a:pPr marL="228600">
              <a:lnSpc>
                <a:spcPct val="90000"/>
              </a:lnSpc>
            </a:pPr>
            <a:r>
              <a:rPr lang="en-US" altLang="zh-TW" dirty="0" smtClean="0">
                <a:solidFill>
                  <a:srgbClr val="0033CC"/>
                </a:solidFill>
              </a:rPr>
              <a:t>Photoresist is applied on top of the layer to be patterned.</a:t>
            </a:r>
          </a:p>
          <a:p>
            <a:pPr marL="228600">
              <a:lnSpc>
                <a:spcPct val="90000"/>
              </a:lnSpc>
            </a:pPr>
            <a:r>
              <a:rPr lang="en-US" altLang="zh-TW" dirty="0" smtClean="0">
                <a:solidFill>
                  <a:srgbClr val="0033CC"/>
                </a:solidFill>
              </a:rPr>
              <a:t>Unwanted material is etched away, using resist as mask.</a:t>
            </a:r>
          </a:p>
          <a:p>
            <a:pPr>
              <a:lnSpc>
                <a:spcPct val="90000"/>
              </a:lnSpc>
            </a:pPr>
            <a:r>
              <a:rPr lang="en-US" altLang="zh-TW" dirty="0" smtClean="0">
                <a:solidFill>
                  <a:srgbClr val="C00000"/>
                </a:solidFill>
              </a:rPr>
              <a:t>Lift-off:</a:t>
            </a:r>
          </a:p>
          <a:p>
            <a:pPr marL="228600">
              <a:lnSpc>
                <a:spcPct val="90000"/>
              </a:lnSpc>
            </a:pPr>
            <a:r>
              <a:rPr lang="en-US" altLang="zh-TW" dirty="0" smtClean="0">
                <a:solidFill>
                  <a:srgbClr val="0033CC"/>
                </a:solidFill>
              </a:rPr>
              <a:t>Patterned layer is deposited on top of the photoresist.</a:t>
            </a:r>
          </a:p>
          <a:p>
            <a:pPr marL="228600">
              <a:lnSpc>
                <a:spcPct val="90000"/>
              </a:lnSpc>
            </a:pPr>
            <a:r>
              <a:rPr lang="en-US" altLang="zh-TW" dirty="0" smtClean="0">
                <a:solidFill>
                  <a:srgbClr val="0033CC"/>
                </a:solidFill>
              </a:rPr>
              <a:t>Unwanted material is lifted off when resist is removed.</a:t>
            </a:r>
            <a:endParaRPr lang="en-US" dirty="0">
              <a:solidFill>
                <a:srgbClr val="0033CC"/>
              </a:solidFill>
            </a:endParaRPr>
          </a:p>
        </p:txBody>
      </p:sp>
      <p:pic>
        <p:nvPicPr>
          <p:cNvPr id="8" name="Picture 4"/>
          <p:cNvPicPr>
            <a:picLocks noGrp="1" noChangeAspect="1" noChangeArrowheads="1"/>
          </p:cNvPicPr>
          <p:nvPr>
            <p:ph sz="half" idx="1"/>
          </p:nvPr>
        </p:nvPicPr>
        <p:blipFill>
          <a:blip r:embed="rId2" cstate="print"/>
          <a:srcRect/>
          <a:stretch>
            <a:fillRect/>
          </a:stretch>
        </p:blipFill>
        <p:spPr>
          <a:xfrm>
            <a:off x="533400" y="2819400"/>
            <a:ext cx="7772400" cy="1543295"/>
          </a:xfrm>
          <a:noFill/>
        </p:spPr>
      </p:pic>
      <p:pic>
        <p:nvPicPr>
          <p:cNvPr id="9" name="Picture 6"/>
          <p:cNvPicPr>
            <a:picLocks noChangeAspect="1" noChangeArrowheads="1"/>
          </p:cNvPicPr>
          <p:nvPr/>
        </p:nvPicPr>
        <p:blipFill>
          <a:blip r:embed="rId3" cstate="print"/>
          <a:srcRect/>
          <a:stretch>
            <a:fillRect/>
          </a:stretch>
        </p:blipFill>
        <p:spPr>
          <a:xfrm>
            <a:off x="533400" y="4114800"/>
            <a:ext cx="7924800" cy="1724140"/>
          </a:xfrm>
          <a:prstGeom prst="rect">
            <a:avLst/>
          </a:prstGeom>
          <a:noFill/>
        </p:spPr>
      </p:pic>
      <p:sp>
        <p:nvSpPr>
          <p:cNvPr id="10" name="TextBox 9"/>
          <p:cNvSpPr txBox="1"/>
          <p:nvPr/>
        </p:nvSpPr>
        <p:spPr>
          <a:xfrm>
            <a:off x="2514600" y="2514600"/>
            <a:ext cx="4052071" cy="369332"/>
          </a:xfrm>
          <a:prstGeom prst="rect">
            <a:avLst/>
          </a:prstGeom>
          <a:noFill/>
        </p:spPr>
        <p:txBody>
          <a:bodyPr wrap="none" rtlCol="0">
            <a:spAutoFit/>
          </a:bodyPr>
          <a:lstStyle/>
          <a:p>
            <a:r>
              <a:rPr lang="en-US" dirty="0" smtClean="0">
                <a:solidFill>
                  <a:srgbClr val="C00000"/>
                </a:solidFill>
              </a:rPr>
              <a:t>Direct etch: (using resist as etching mask)</a:t>
            </a:r>
            <a:endParaRPr lang="en-US" dirty="0">
              <a:solidFill>
                <a:srgbClr val="C00000"/>
              </a:solidFill>
            </a:endParaRPr>
          </a:p>
        </p:txBody>
      </p:sp>
      <p:sp>
        <p:nvSpPr>
          <p:cNvPr id="11" name="TextBox 10"/>
          <p:cNvSpPr txBox="1"/>
          <p:nvPr/>
        </p:nvSpPr>
        <p:spPr>
          <a:xfrm>
            <a:off x="2286000" y="5867400"/>
            <a:ext cx="5181600" cy="646331"/>
          </a:xfrm>
          <a:prstGeom prst="rect">
            <a:avLst/>
          </a:prstGeom>
          <a:noFill/>
        </p:spPr>
        <p:txBody>
          <a:bodyPr wrap="square" rtlCol="0">
            <a:spAutoFit/>
          </a:bodyPr>
          <a:lstStyle/>
          <a:p>
            <a:r>
              <a:rPr lang="en-US" dirty="0" smtClean="0">
                <a:solidFill>
                  <a:srgbClr val="0033CC"/>
                </a:solidFill>
              </a:rPr>
              <a:t>Usually anisotropic dry etch, though wet etch (isotropic) is also OK for low-resolution applications.</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p:cNvPicPr>
            <a:picLocks noGrp="1" noChangeAspect="1" noChangeArrowheads="1"/>
          </p:cNvPicPr>
          <p:nvPr>
            <p:ph sz="quarter" idx="3"/>
          </p:nvPr>
        </p:nvPicPr>
        <p:blipFill>
          <a:blip r:embed="rId2" cstate="print"/>
          <a:srcRect/>
          <a:stretch>
            <a:fillRect/>
          </a:stretch>
        </p:blipFill>
        <p:spPr>
          <a:xfrm>
            <a:off x="395288" y="2438400"/>
            <a:ext cx="7632700" cy="1727200"/>
          </a:xfrm>
          <a:noFill/>
        </p:spPr>
      </p:pic>
      <p:pic>
        <p:nvPicPr>
          <p:cNvPr id="15" name="Picture 4"/>
          <p:cNvPicPr>
            <a:picLocks noGrp="1" noChangeAspect="1" noChangeArrowheads="1"/>
          </p:cNvPicPr>
          <p:nvPr>
            <p:ph sz="quarter" idx="2"/>
          </p:nvPr>
        </p:nvPicPr>
        <p:blipFill>
          <a:blip r:embed="rId3" cstate="print"/>
          <a:srcRect/>
          <a:stretch>
            <a:fillRect/>
          </a:stretch>
        </p:blipFill>
        <p:spPr>
          <a:xfrm>
            <a:off x="395288" y="609600"/>
            <a:ext cx="7632700" cy="1584325"/>
          </a:xfrm>
          <a:noFill/>
        </p:spPr>
      </p:pic>
      <p:sp>
        <p:nvSpPr>
          <p:cNvPr id="45063" name="AutoShape 8"/>
          <p:cNvSpPr>
            <a:spLocks noChangeArrowheads="1"/>
          </p:cNvSpPr>
          <p:nvPr/>
        </p:nvSpPr>
        <p:spPr bwMode="auto">
          <a:xfrm>
            <a:off x="3924300" y="1112837"/>
            <a:ext cx="503238" cy="360363"/>
          </a:xfrm>
          <a:prstGeom prst="rightArrow">
            <a:avLst>
              <a:gd name="adj1" fmla="val 50000"/>
              <a:gd name="adj2" fmla="val 34912"/>
            </a:avLst>
          </a:prstGeom>
          <a:solidFill>
            <a:schemeClr val="accent1"/>
          </a:solidFill>
          <a:ln w="9525">
            <a:solidFill>
              <a:schemeClr val="tx1"/>
            </a:solidFill>
            <a:miter lim="800000"/>
            <a:headEnd/>
            <a:tailEnd/>
          </a:ln>
        </p:spPr>
        <p:txBody>
          <a:bodyPr wrap="none" anchor="ctr"/>
          <a:lstStyle/>
          <a:p>
            <a:endParaRPr lang="en-US"/>
          </a:p>
        </p:txBody>
      </p:sp>
      <p:sp>
        <p:nvSpPr>
          <p:cNvPr id="45064" name="AutoShape 9"/>
          <p:cNvSpPr>
            <a:spLocks noChangeArrowheads="1"/>
          </p:cNvSpPr>
          <p:nvPr/>
        </p:nvSpPr>
        <p:spPr bwMode="auto">
          <a:xfrm>
            <a:off x="3924300" y="3230562"/>
            <a:ext cx="503238" cy="360363"/>
          </a:xfrm>
          <a:prstGeom prst="rightArrow">
            <a:avLst>
              <a:gd name="adj1" fmla="val 50000"/>
              <a:gd name="adj2" fmla="val 34912"/>
            </a:avLst>
          </a:prstGeom>
          <a:solidFill>
            <a:schemeClr val="accent1"/>
          </a:solidFill>
          <a:ln w="9525">
            <a:solidFill>
              <a:schemeClr val="tx1"/>
            </a:solidFill>
            <a:miter lim="800000"/>
            <a:headEnd/>
            <a:tailEnd/>
          </a:ln>
        </p:spPr>
        <p:txBody>
          <a:bodyPr wrap="none" anchor="ctr"/>
          <a:lstStyle/>
          <a:p>
            <a:endParaRPr lang="en-US"/>
          </a:p>
        </p:txBody>
      </p:sp>
      <p:sp>
        <p:nvSpPr>
          <p:cNvPr id="45065" name="AutoShape 10"/>
          <p:cNvSpPr>
            <a:spLocks noChangeArrowheads="1"/>
          </p:cNvSpPr>
          <p:nvPr/>
        </p:nvSpPr>
        <p:spPr bwMode="auto">
          <a:xfrm>
            <a:off x="8101013" y="1112837"/>
            <a:ext cx="503237" cy="360363"/>
          </a:xfrm>
          <a:prstGeom prst="rightArrow">
            <a:avLst>
              <a:gd name="adj1" fmla="val 50000"/>
              <a:gd name="adj2" fmla="val 34912"/>
            </a:avLst>
          </a:prstGeom>
          <a:solidFill>
            <a:schemeClr val="accent1"/>
          </a:solidFill>
          <a:ln w="9525">
            <a:solidFill>
              <a:schemeClr val="tx1"/>
            </a:solidFill>
            <a:miter lim="800000"/>
            <a:headEnd/>
            <a:tailEnd/>
          </a:ln>
        </p:spPr>
        <p:txBody>
          <a:bodyPr wrap="none" anchor="ctr"/>
          <a:lstStyle/>
          <a:p>
            <a:endParaRPr lang="en-US"/>
          </a:p>
        </p:txBody>
      </p:sp>
      <p:cxnSp>
        <p:nvCxnSpPr>
          <p:cNvPr id="10" name="Straight Connector 9"/>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3962400" y="0"/>
            <a:ext cx="1160574" cy="523220"/>
          </a:xfrm>
          <a:prstGeom prst="rect">
            <a:avLst/>
          </a:prstGeom>
          <a:noFill/>
        </p:spPr>
        <p:txBody>
          <a:bodyPr wrap="none" rtlCol="0">
            <a:spAutoFit/>
          </a:bodyPr>
          <a:lstStyle/>
          <a:p>
            <a:r>
              <a:rPr lang="en-US" altLang="zh-TW" sz="2800" dirty="0" smtClean="0">
                <a:solidFill>
                  <a:srgbClr val="0033CC"/>
                </a:solidFill>
              </a:rPr>
              <a:t>Lift-off</a:t>
            </a:r>
            <a:endParaRPr lang="en-US" sz="2800" dirty="0">
              <a:solidFill>
                <a:srgbClr val="0033CC"/>
              </a:solidFill>
            </a:endParaRPr>
          </a:p>
        </p:txBody>
      </p:sp>
      <p:sp>
        <p:nvSpPr>
          <p:cNvPr id="18" name="TextBox 17"/>
          <p:cNvSpPr txBox="1"/>
          <p:nvPr/>
        </p:nvSpPr>
        <p:spPr>
          <a:xfrm>
            <a:off x="228600" y="4267200"/>
            <a:ext cx="8686800" cy="2185214"/>
          </a:xfrm>
          <a:prstGeom prst="rect">
            <a:avLst/>
          </a:prstGeom>
          <a:noFill/>
        </p:spPr>
        <p:txBody>
          <a:bodyPr wrap="square" rtlCol="0">
            <a:spAutoFit/>
          </a:bodyPr>
          <a:lstStyle/>
          <a:p>
            <a:pPr marL="169863" indent="-169863">
              <a:spcAft>
                <a:spcPts val="400"/>
              </a:spcAft>
              <a:buFont typeface="Arial" pitchFamily="34" charset="0"/>
              <a:buChar char="•"/>
            </a:pPr>
            <a:r>
              <a:rPr lang="en-US" dirty="0" smtClean="0">
                <a:solidFill>
                  <a:srgbClr val="0033CC"/>
                </a:solidFill>
              </a:rPr>
              <a:t>For R&amp;D, liftoff is very popular since it patterns metals easily.</a:t>
            </a:r>
          </a:p>
          <a:p>
            <a:pPr marL="169863" indent="-169863">
              <a:spcAft>
                <a:spcPts val="400"/>
              </a:spcAft>
              <a:buFont typeface="Arial" pitchFamily="34" charset="0"/>
              <a:buChar char="•"/>
            </a:pPr>
            <a:r>
              <a:rPr lang="en-US" dirty="0" smtClean="0">
                <a:solidFill>
                  <a:srgbClr val="0033CC"/>
                </a:solidFill>
              </a:rPr>
              <a:t>Most metals are hard to etch by dry plasma etch (reactive ion etching), then liftoff is the only method. (dry etch is anisotropic, thus maintaining feature size/resolution)</a:t>
            </a:r>
          </a:p>
          <a:p>
            <a:pPr marL="169863" indent="-169863">
              <a:spcAft>
                <a:spcPts val="400"/>
              </a:spcAft>
              <a:buFont typeface="Arial" pitchFamily="34" charset="0"/>
              <a:buChar char="•"/>
            </a:pPr>
            <a:r>
              <a:rPr lang="en-US" dirty="0" smtClean="0">
                <a:solidFill>
                  <a:srgbClr val="0033CC"/>
                </a:solidFill>
              </a:rPr>
              <a:t>But for low resolution application, direct etch method using wet etching is OK. (metal can be etched easily using acids…, but it is isotropic and pattern widens due to lateral etch)</a:t>
            </a:r>
          </a:p>
          <a:p>
            <a:pPr marL="169863" indent="-169863">
              <a:spcAft>
                <a:spcPts val="400"/>
              </a:spcAft>
              <a:buFont typeface="Arial" pitchFamily="34" charset="0"/>
              <a:buChar char="•"/>
            </a:pPr>
            <a:r>
              <a:rPr lang="en-US" dirty="0" smtClean="0">
                <a:solidFill>
                  <a:srgbClr val="0033CC"/>
                </a:solidFill>
              </a:rPr>
              <a:t>Liftoff is almost never used for industry, due to the low yield (pattern edge not “clean”, metal debris in liftoff solution that fall on other parts of the wafer).</a:t>
            </a:r>
            <a:endParaRPr lang="en-US" dirty="0">
              <a:solidFill>
                <a:srgbClr val="0033CC"/>
              </a:solidFill>
            </a:endParaRPr>
          </a:p>
        </p:txBody>
      </p:sp>
      <p:sp>
        <p:nvSpPr>
          <p:cNvPr id="12" name="Slide Number Placeholder 11"/>
          <p:cNvSpPr>
            <a:spLocks noGrp="1"/>
          </p:cNvSpPr>
          <p:nvPr>
            <p:ph type="sldNum" sz="quarter" idx="11"/>
          </p:nvPr>
        </p:nvSpPr>
        <p:spPr/>
        <p:txBody>
          <a:bodyPr/>
          <a:lstStyle/>
          <a:p>
            <a:pPr>
              <a:defRPr/>
            </a:pPr>
            <a:fld id="{BCC15176-C1A3-4721-BC18-3D825B7B189D}" type="slidenum">
              <a:rPr lang="en-US" altLang="zh-TW" smtClean="0"/>
              <a:pPr>
                <a:defRPr/>
              </a:pPr>
              <a:t>35</a:t>
            </a:fld>
            <a:endParaRPr lang="en-US" altLang="zh-TW"/>
          </a:p>
        </p:txBody>
      </p:sp>
      <p:sp>
        <p:nvSpPr>
          <p:cNvPr id="13" name="TextBox 12"/>
          <p:cNvSpPr txBox="1"/>
          <p:nvPr/>
        </p:nvSpPr>
        <p:spPr>
          <a:xfrm>
            <a:off x="685800" y="3886200"/>
            <a:ext cx="2652136" cy="369332"/>
          </a:xfrm>
          <a:prstGeom prst="rect">
            <a:avLst/>
          </a:prstGeom>
          <a:noFill/>
        </p:spPr>
        <p:txBody>
          <a:bodyPr wrap="none" rtlCol="0">
            <a:spAutoFit/>
          </a:bodyPr>
          <a:lstStyle/>
          <a:p>
            <a:r>
              <a:rPr lang="en-US" dirty="0" smtClean="0"/>
              <a:t>(this step is often skipped)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057400" y="86380"/>
            <a:ext cx="4775859" cy="523220"/>
          </a:xfrm>
          <a:prstGeom prst="rect">
            <a:avLst/>
          </a:prstGeom>
        </p:spPr>
        <p:txBody>
          <a:bodyPr wrap="none">
            <a:spAutoFit/>
          </a:bodyPr>
          <a:lstStyle/>
          <a:p>
            <a:r>
              <a:rPr lang="en-US" altLang="zh-TW" sz="2800" dirty="0" smtClean="0">
                <a:solidFill>
                  <a:srgbClr val="0033CC"/>
                </a:solidFill>
              </a:rPr>
              <a:t>Photoresist removal (stripping)</a:t>
            </a:r>
            <a:endParaRPr lang="en-US" sz="2800" dirty="0">
              <a:solidFill>
                <a:srgbClr val="0033CC"/>
              </a:solidFill>
            </a:endParaRPr>
          </a:p>
        </p:txBody>
      </p:sp>
      <p:sp>
        <p:nvSpPr>
          <p:cNvPr id="7" name="TextBox 6"/>
          <p:cNvSpPr txBox="1"/>
          <p:nvPr/>
        </p:nvSpPr>
        <p:spPr>
          <a:xfrm>
            <a:off x="609600" y="1752600"/>
            <a:ext cx="8077199" cy="3247043"/>
          </a:xfrm>
          <a:prstGeom prst="rect">
            <a:avLst/>
          </a:prstGeom>
          <a:noFill/>
        </p:spPr>
        <p:txBody>
          <a:bodyPr wrap="square" rtlCol="0">
            <a:spAutoFit/>
          </a:bodyPr>
          <a:lstStyle/>
          <a:p>
            <a:pPr marL="173038" indent="-173038">
              <a:spcAft>
                <a:spcPts val="600"/>
              </a:spcAft>
              <a:buFont typeface="Arial" pitchFamily="34" charset="0"/>
              <a:buChar char="•"/>
            </a:pPr>
            <a:r>
              <a:rPr lang="en-US" altLang="zh-TW" dirty="0" smtClean="0">
                <a:solidFill>
                  <a:srgbClr val="0033CC"/>
                </a:solidFill>
              </a:rPr>
              <a:t>Remove the photoresist and any of its residues.</a:t>
            </a:r>
          </a:p>
          <a:p>
            <a:pPr marL="173038" indent="-173038">
              <a:spcAft>
                <a:spcPts val="600"/>
              </a:spcAft>
              <a:buFont typeface="Arial" pitchFamily="34" charset="0"/>
              <a:buChar char="•"/>
            </a:pPr>
            <a:r>
              <a:rPr lang="en-US" altLang="zh-TW" dirty="0" smtClean="0">
                <a:solidFill>
                  <a:srgbClr val="0033CC"/>
                </a:solidFill>
              </a:rPr>
              <a:t>Simple solvents are generally sufficient for non-post-baked photoresist:</a:t>
            </a:r>
          </a:p>
          <a:p>
            <a:pPr lvl="1" indent="-228600">
              <a:spcAft>
                <a:spcPts val="600"/>
              </a:spcAft>
              <a:buFont typeface="Courier New" pitchFamily="49" charset="0"/>
              <a:buChar char="o"/>
            </a:pPr>
            <a:r>
              <a:rPr lang="en-US" altLang="zh-TW" dirty="0" smtClean="0">
                <a:solidFill>
                  <a:srgbClr val="0033CC"/>
                </a:solidFill>
              </a:rPr>
              <a:t>Positive photoresist: acetone, trichloroethylene (TCE), phenol-based strippers.</a:t>
            </a:r>
          </a:p>
          <a:p>
            <a:pPr lvl="1" indent="-228600">
              <a:spcAft>
                <a:spcPts val="600"/>
              </a:spcAft>
              <a:buFont typeface="Courier New" pitchFamily="49" charset="0"/>
              <a:buChar char="o"/>
            </a:pPr>
            <a:r>
              <a:rPr lang="en-US" altLang="zh-TW" dirty="0" smtClean="0">
                <a:solidFill>
                  <a:srgbClr val="0033CC"/>
                </a:solidFill>
              </a:rPr>
              <a:t>Negative photoresist: methyl ethyl ketone (MEK), CH</a:t>
            </a:r>
            <a:r>
              <a:rPr lang="en-US" altLang="zh-TW" baseline="-25000" dirty="0" smtClean="0">
                <a:solidFill>
                  <a:srgbClr val="0033CC"/>
                </a:solidFill>
              </a:rPr>
              <a:t>3</a:t>
            </a:r>
            <a:r>
              <a:rPr lang="en-US" altLang="zh-TW" dirty="0" smtClean="0">
                <a:solidFill>
                  <a:srgbClr val="0033CC"/>
                </a:solidFill>
              </a:rPr>
              <a:t>COC</a:t>
            </a:r>
            <a:r>
              <a:rPr lang="en-US" altLang="zh-TW" baseline="-25000" dirty="0" smtClean="0">
                <a:solidFill>
                  <a:srgbClr val="0033CC"/>
                </a:solidFill>
              </a:rPr>
              <a:t>2</a:t>
            </a:r>
            <a:r>
              <a:rPr lang="en-US" altLang="zh-TW" dirty="0" smtClean="0">
                <a:solidFill>
                  <a:srgbClr val="0033CC"/>
                </a:solidFill>
              </a:rPr>
              <a:t>H</a:t>
            </a:r>
            <a:r>
              <a:rPr lang="en-US" altLang="zh-TW" baseline="-25000" dirty="0" smtClean="0">
                <a:solidFill>
                  <a:srgbClr val="0033CC"/>
                </a:solidFill>
              </a:rPr>
              <a:t>5</a:t>
            </a:r>
            <a:r>
              <a:rPr lang="en-US" altLang="zh-TW" dirty="0" smtClean="0">
                <a:solidFill>
                  <a:srgbClr val="0033CC"/>
                </a:solidFill>
              </a:rPr>
              <a:t>, methyl isobutyl ketone (MIBK), CH</a:t>
            </a:r>
            <a:r>
              <a:rPr lang="en-US" altLang="zh-TW" baseline="-25000" dirty="0" smtClean="0">
                <a:solidFill>
                  <a:srgbClr val="0033CC"/>
                </a:solidFill>
              </a:rPr>
              <a:t>3</a:t>
            </a:r>
            <a:r>
              <a:rPr lang="en-US" altLang="zh-TW" dirty="0" smtClean="0">
                <a:solidFill>
                  <a:srgbClr val="0033CC"/>
                </a:solidFill>
              </a:rPr>
              <a:t>COC</a:t>
            </a:r>
            <a:r>
              <a:rPr lang="en-US" altLang="zh-TW" baseline="-25000" dirty="0" smtClean="0">
                <a:solidFill>
                  <a:srgbClr val="0033CC"/>
                </a:solidFill>
              </a:rPr>
              <a:t>4</a:t>
            </a:r>
            <a:r>
              <a:rPr lang="en-US" altLang="zh-TW" dirty="0" smtClean="0">
                <a:solidFill>
                  <a:srgbClr val="0033CC"/>
                </a:solidFill>
              </a:rPr>
              <a:t>H</a:t>
            </a:r>
            <a:r>
              <a:rPr lang="en-US" altLang="zh-TW" baseline="-25000" dirty="0" smtClean="0">
                <a:solidFill>
                  <a:srgbClr val="0033CC"/>
                </a:solidFill>
              </a:rPr>
              <a:t>9</a:t>
            </a:r>
            <a:r>
              <a:rPr lang="en-US" altLang="zh-TW" dirty="0" smtClean="0">
                <a:solidFill>
                  <a:srgbClr val="0033CC"/>
                </a:solidFill>
              </a:rPr>
              <a:t>, “piranha” 1:1 mixture of H</a:t>
            </a:r>
            <a:r>
              <a:rPr lang="en-US" altLang="zh-TW" baseline="-25000" dirty="0" smtClean="0">
                <a:solidFill>
                  <a:srgbClr val="0033CC"/>
                </a:solidFill>
              </a:rPr>
              <a:t>2</a:t>
            </a:r>
            <a:r>
              <a:rPr lang="en-US" altLang="zh-TW" dirty="0" smtClean="0">
                <a:solidFill>
                  <a:srgbClr val="0033CC"/>
                </a:solidFill>
              </a:rPr>
              <a:t>SO</a:t>
            </a:r>
            <a:r>
              <a:rPr lang="en-US" altLang="zh-TW" baseline="-25000" dirty="0" smtClean="0">
                <a:solidFill>
                  <a:srgbClr val="0033CC"/>
                </a:solidFill>
              </a:rPr>
              <a:t>4</a:t>
            </a:r>
            <a:r>
              <a:rPr lang="en-US" altLang="zh-TW" dirty="0" smtClean="0">
                <a:solidFill>
                  <a:srgbClr val="0033CC"/>
                </a:solidFill>
              </a:rPr>
              <a:t>:H</a:t>
            </a:r>
            <a:r>
              <a:rPr lang="en-US" altLang="zh-TW" baseline="-25000" dirty="0" smtClean="0">
                <a:solidFill>
                  <a:srgbClr val="0033CC"/>
                </a:solidFill>
              </a:rPr>
              <a:t>2</a:t>
            </a:r>
            <a:r>
              <a:rPr lang="en-US" altLang="zh-TW" dirty="0" smtClean="0">
                <a:solidFill>
                  <a:srgbClr val="0033CC"/>
                </a:solidFill>
              </a:rPr>
              <a:t>O</a:t>
            </a:r>
            <a:r>
              <a:rPr lang="en-US" altLang="zh-TW" baseline="-25000" dirty="0" smtClean="0">
                <a:solidFill>
                  <a:srgbClr val="0033CC"/>
                </a:solidFill>
              </a:rPr>
              <a:t>2</a:t>
            </a:r>
            <a:r>
              <a:rPr lang="en-US" altLang="zh-TW" dirty="0" smtClean="0">
                <a:solidFill>
                  <a:srgbClr val="0033CC"/>
                </a:solidFill>
              </a:rPr>
              <a:t> @ up to 150</a:t>
            </a:r>
            <a:r>
              <a:rPr lang="en-US" altLang="zh-TW" baseline="30000" dirty="0" smtClean="0">
                <a:solidFill>
                  <a:srgbClr val="0033CC"/>
                </a:solidFill>
              </a:rPr>
              <a:t>o</a:t>
            </a:r>
            <a:r>
              <a:rPr lang="en-US" altLang="zh-TW" dirty="0" smtClean="0">
                <a:solidFill>
                  <a:srgbClr val="0033CC"/>
                </a:solidFill>
              </a:rPr>
              <a:t>C.</a:t>
            </a:r>
            <a:endParaRPr lang="en-US" altLang="zh-TW" baseline="-25000" dirty="0" smtClean="0">
              <a:solidFill>
                <a:srgbClr val="0033CC"/>
              </a:solidFill>
            </a:endParaRPr>
          </a:p>
          <a:p>
            <a:pPr marL="173038" indent="-173038">
              <a:spcAft>
                <a:spcPts val="600"/>
              </a:spcAft>
              <a:buFont typeface="Arial" pitchFamily="34" charset="0"/>
              <a:buChar char="•"/>
            </a:pPr>
            <a:r>
              <a:rPr lang="en-US" altLang="zh-TW" dirty="0" smtClean="0">
                <a:solidFill>
                  <a:srgbClr val="0033CC"/>
                </a:solidFill>
              </a:rPr>
              <a:t>Plasma etching with O</a:t>
            </a:r>
            <a:r>
              <a:rPr lang="en-US" altLang="zh-TW" baseline="-25000" dirty="0" smtClean="0">
                <a:solidFill>
                  <a:srgbClr val="0033CC"/>
                </a:solidFill>
              </a:rPr>
              <a:t>2</a:t>
            </a:r>
            <a:r>
              <a:rPr lang="en-US" altLang="zh-TW" dirty="0" smtClean="0">
                <a:solidFill>
                  <a:srgbClr val="0033CC"/>
                </a:solidFill>
              </a:rPr>
              <a:t> (</a:t>
            </a:r>
            <a:r>
              <a:rPr lang="en-US" altLang="zh-TW" dirty="0" err="1" smtClean="0">
                <a:solidFill>
                  <a:srgbClr val="0033CC"/>
                </a:solidFill>
              </a:rPr>
              <a:t>ashing</a:t>
            </a:r>
            <a:r>
              <a:rPr lang="en-US" altLang="zh-TW" dirty="0" smtClean="0">
                <a:solidFill>
                  <a:srgbClr val="0033CC"/>
                </a:solidFill>
              </a:rPr>
              <a:t>) is also effective for removing organic polymer debris.</a:t>
            </a:r>
          </a:p>
          <a:p>
            <a:pPr marL="173038" indent="-173038">
              <a:spcAft>
                <a:spcPts val="600"/>
              </a:spcAft>
              <a:buFont typeface="Arial" pitchFamily="34" charset="0"/>
              <a:buChar char="•"/>
            </a:pPr>
            <a:r>
              <a:rPr lang="en-US" altLang="zh-TW" dirty="0" smtClean="0">
                <a:solidFill>
                  <a:srgbClr val="0033CC"/>
                </a:solidFill>
              </a:rPr>
              <a:t>Some photoresist (e.g. SU-8) is very hard to remove. It can be used as a part of final device, or burned away at </a:t>
            </a:r>
            <a:r>
              <a:rPr lang="en-US" altLang="zh-TW" dirty="0" smtClean="0">
                <a:solidFill>
                  <a:srgbClr val="0033CC"/>
                </a:solidFill>
                <a:sym typeface="Symbol"/>
              </a:rPr>
              <a:t>450-700</a:t>
            </a:r>
            <a:r>
              <a:rPr lang="en-US" altLang="zh-TW" baseline="30000" dirty="0" smtClean="0">
                <a:solidFill>
                  <a:srgbClr val="0033CC"/>
                </a:solidFill>
                <a:sym typeface="Symbol"/>
              </a:rPr>
              <a:t>o</a:t>
            </a:r>
            <a:r>
              <a:rPr lang="en-US" altLang="zh-TW" dirty="0" smtClean="0">
                <a:solidFill>
                  <a:srgbClr val="0033CC"/>
                </a:solidFill>
                <a:sym typeface="Symbol"/>
              </a:rPr>
              <a:t>C, or spin them on another layer that can be easily removed to liftoff the SU-8 on top.</a:t>
            </a:r>
            <a:endParaRPr lang="en-US" altLang="zh-TW" dirty="0" smtClean="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743200" y="609600"/>
            <a:ext cx="6136008" cy="1733550"/>
          </a:xfrm>
          <a:prstGeom prst="rect">
            <a:avLst/>
          </a:prstGeom>
          <a:noFill/>
          <a:ln w="9525">
            <a:noFill/>
            <a:miter lim="800000"/>
            <a:headEnd/>
            <a:tailEnd/>
          </a:ln>
        </p:spPr>
      </p:pic>
      <p:sp>
        <p:nvSpPr>
          <p:cNvPr id="4" name="Rectangle 3"/>
          <p:cNvSpPr/>
          <p:nvPr/>
        </p:nvSpPr>
        <p:spPr>
          <a:xfrm>
            <a:off x="76201" y="609600"/>
            <a:ext cx="2209800" cy="1200329"/>
          </a:xfrm>
          <a:prstGeom prst="rect">
            <a:avLst/>
          </a:prstGeom>
        </p:spPr>
        <p:txBody>
          <a:bodyPr wrap="square">
            <a:spAutoFit/>
          </a:bodyPr>
          <a:lstStyle/>
          <a:p>
            <a:r>
              <a:rPr lang="en-US" dirty="0" smtClean="0">
                <a:solidFill>
                  <a:srgbClr val="C00000"/>
                </a:solidFill>
              </a:rPr>
              <a:t>Bi-level Resist</a:t>
            </a:r>
          </a:p>
          <a:p>
            <a:r>
              <a:rPr lang="en-US" dirty="0" smtClean="0">
                <a:solidFill>
                  <a:srgbClr val="0033CC"/>
                </a:solidFill>
              </a:rPr>
              <a:t>(may create certain undercut profile, but not large undercut)</a:t>
            </a:r>
            <a:endParaRPr lang="en-US" dirty="0">
              <a:solidFill>
                <a:srgbClr val="0033CC"/>
              </a:solidFill>
            </a:endParaRPr>
          </a:p>
        </p:txBody>
      </p:sp>
      <p:sp>
        <p:nvSpPr>
          <p:cNvPr id="5" name="Rectangle 4"/>
          <p:cNvSpPr/>
          <p:nvPr/>
        </p:nvSpPr>
        <p:spPr>
          <a:xfrm>
            <a:off x="228600" y="2381071"/>
            <a:ext cx="8534400" cy="1200329"/>
          </a:xfrm>
          <a:prstGeom prst="rect">
            <a:avLst/>
          </a:prstGeom>
        </p:spPr>
        <p:txBody>
          <a:bodyPr wrap="square">
            <a:spAutoFit/>
          </a:bodyPr>
          <a:lstStyle/>
          <a:p>
            <a:pPr marL="169863" indent="-169863">
              <a:buFont typeface="Arial" pitchFamily="34" charset="0"/>
              <a:buChar char="•"/>
            </a:pPr>
            <a:r>
              <a:rPr lang="en-US" dirty="0" smtClean="0">
                <a:solidFill>
                  <a:srgbClr val="0033CC"/>
                </a:solidFill>
              </a:rPr>
              <a:t>Pattern transferred by oxygen plasma RIE to ARC.</a:t>
            </a:r>
          </a:p>
          <a:p>
            <a:pPr marL="169863" indent="-169863">
              <a:buFont typeface="Arial" pitchFamily="34" charset="0"/>
              <a:buChar char="•"/>
            </a:pPr>
            <a:r>
              <a:rPr lang="en-US" dirty="0" smtClean="0">
                <a:solidFill>
                  <a:srgbClr val="0033CC"/>
                </a:solidFill>
              </a:rPr>
              <a:t>Thin-resist exposure results in very high contrast, thus high resolution.</a:t>
            </a:r>
          </a:p>
          <a:p>
            <a:pPr marL="169863" indent="-169863">
              <a:buFont typeface="Arial" pitchFamily="34" charset="0"/>
              <a:buChar char="•"/>
            </a:pPr>
            <a:r>
              <a:rPr lang="en-US" dirty="0" smtClean="0">
                <a:solidFill>
                  <a:srgbClr val="0033CC"/>
                </a:solidFill>
              </a:rPr>
              <a:t>Undercut profile is because ARC etching rate by O</a:t>
            </a:r>
            <a:r>
              <a:rPr lang="en-US" baseline="-25000" dirty="0" smtClean="0">
                <a:solidFill>
                  <a:srgbClr val="0033CC"/>
                </a:solidFill>
              </a:rPr>
              <a:t>2</a:t>
            </a:r>
            <a:r>
              <a:rPr lang="en-US" dirty="0" smtClean="0">
                <a:solidFill>
                  <a:srgbClr val="0033CC"/>
                </a:solidFill>
              </a:rPr>
              <a:t> RIE is faster than that of resist.</a:t>
            </a:r>
          </a:p>
          <a:p>
            <a:pPr marL="169863" indent="-169863">
              <a:buFont typeface="Arial" pitchFamily="34" charset="0"/>
              <a:buChar char="•"/>
            </a:pPr>
            <a:r>
              <a:rPr lang="en-US" dirty="0" smtClean="0">
                <a:solidFill>
                  <a:srgbClr val="0033CC"/>
                </a:solidFill>
              </a:rPr>
              <a:t>Such profile is ideal for liftoff (metal on bottom not connected to metal on top of resist).</a:t>
            </a:r>
            <a:endParaRPr lang="en-US" dirty="0">
              <a:solidFill>
                <a:srgbClr val="0033CC"/>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838200" y="0"/>
            <a:ext cx="7315200" cy="523220"/>
          </a:xfrm>
          <a:prstGeom prst="rect">
            <a:avLst/>
          </a:prstGeom>
          <a:noFill/>
        </p:spPr>
        <p:txBody>
          <a:bodyPr wrap="square" rtlCol="0">
            <a:spAutoFit/>
          </a:bodyPr>
          <a:lstStyle/>
          <a:p>
            <a:r>
              <a:rPr lang="en-US" sz="2800" dirty="0" smtClean="0">
                <a:solidFill>
                  <a:srgbClr val="0033CC"/>
                </a:solidFill>
              </a:rPr>
              <a:t>Other resist configurations: bi-level and tri-level</a:t>
            </a:r>
            <a:endParaRPr lang="en-US" sz="2800" dirty="0">
              <a:solidFill>
                <a:srgbClr val="0033CC"/>
              </a:solidFill>
            </a:endParaRPr>
          </a:p>
        </p:txBody>
      </p:sp>
      <p:pic>
        <p:nvPicPr>
          <p:cNvPr id="8" name="Picture 2"/>
          <p:cNvPicPr>
            <a:picLocks noChangeAspect="1" noChangeArrowheads="1"/>
          </p:cNvPicPr>
          <p:nvPr/>
        </p:nvPicPr>
        <p:blipFill>
          <a:blip r:embed="rId3" cstate="print"/>
          <a:srcRect/>
          <a:stretch>
            <a:fillRect/>
          </a:stretch>
        </p:blipFill>
        <p:spPr bwMode="auto">
          <a:xfrm>
            <a:off x="2667000" y="3810000"/>
            <a:ext cx="6477000" cy="2016301"/>
          </a:xfrm>
          <a:prstGeom prst="rect">
            <a:avLst/>
          </a:prstGeom>
          <a:noFill/>
          <a:ln w="9525">
            <a:noFill/>
            <a:miter lim="800000"/>
            <a:headEnd/>
            <a:tailEnd/>
          </a:ln>
        </p:spPr>
      </p:pic>
      <p:sp>
        <p:nvSpPr>
          <p:cNvPr id="9" name="Rectangle 8"/>
          <p:cNvSpPr/>
          <p:nvPr/>
        </p:nvSpPr>
        <p:spPr>
          <a:xfrm>
            <a:off x="76200" y="4009072"/>
            <a:ext cx="2667000" cy="1477328"/>
          </a:xfrm>
          <a:prstGeom prst="rect">
            <a:avLst/>
          </a:prstGeom>
        </p:spPr>
        <p:txBody>
          <a:bodyPr wrap="square">
            <a:spAutoFit/>
          </a:bodyPr>
          <a:lstStyle/>
          <a:p>
            <a:r>
              <a:rPr lang="en-US" dirty="0" smtClean="0">
                <a:solidFill>
                  <a:srgbClr val="C00000"/>
                </a:solidFill>
              </a:rPr>
              <a:t>Tri-level Resist</a:t>
            </a:r>
          </a:p>
          <a:p>
            <a:r>
              <a:rPr lang="en-US" dirty="0" smtClean="0">
                <a:solidFill>
                  <a:srgbClr val="0033CC"/>
                </a:solidFill>
              </a:rPr>
              <a:t>(do not rely on the etching rate selectivity between resist and ARC to achieve large undercut profile)</a:t>
            </a:r>
            <a:endParaRPr lang="en-US" dirty="0">
              <a:solidFill>
                <a:srgbClr val="0033CC"/>
              </a:solidFill>
            </a:endParaRPr>
          </a:p>
        </p:txBody>
      </p:sp>
      <p:sp>
        <p:nvSpPr>
          <p:cNvPr id="10" name="Rectangle 9"/>
          <p:cNvSpPr/>
          <p:nvPr/>
        </p:nvSpPr>
        <p:spPr>
          <a:xfrm>
            <a:off x="228600" y="5867400"/>
            <a:ext cx="8610600" cy="923330"/>
          </a:xfrm>
          <a:prstGeom prst="rect">
            <a:avLst/>
          </a:prstGeom>
        </p:spPr>
        <p:txBody>
          <a:bodyPr wrap="square">
            <a:spAutoFit/>
          </a:bodyPr>
          <a:lstStyle/>
          <a:p>
            <a:r>
              <a:rPr lang="en-US" dirty="0" smtClean="0">
                <a:solidFill>
                  <a:srgbClr val="0033CC"/>
                </a:solidFill>
              </a:rPr>
              <a:t>Thin hard mask (e.g. Si or SiO</a:t>
            </a:r>
            <a:r>
              <a:rPr lang="en-US" baseline="-25000" dirty="0" smtClean="0">
                <a:solidFill>
                  <a:srgbClr val="0033CC"/>
                </a:solidFill>
              </a:rPr>
              <a:t>2</a:t>
            </a:r>
            <a:r>
              <a:rPr lang="en-US" dirty="0" smtClean="0">
                <a:solidFill>
                  <a:srgbClr val="0033CC"/>
                </a:solidFill>
              </a:rPr>
              <a:t>) can be etched through using CF</a:t>
            </a:r>
            <a:r>
              <a:rPr lang="en-US" baseline="-25000" dirty="0" smtClean="0">
                <a:solidFill>
                  <a:srgbClr val="0033CC"/>
                </a:solidFill>
              </a:rPr>
              <a:t>4</a:t>
            </a:r>
            <a:r>
              <a:rPr lang="en-US" dirty="0" smtClean="0">
                <a:solidFill>
                  <a:srgbClr val="0033CC"/>
                </a:solidFill>
              </a:rPr>
              <a:t> RIE (reactive ion etching), and ARC using O</a:t>
            </a:r>
            <a:r>
              <a:rPr lang="en-US" baseline="-25000" dirty="0" smtClean="0">
                <a:solidFill>
                  <a:srgbClr val="0033CC"/>
                </a:solidFill>
              </a:rPr>
              <a:t>2</a:t>
            </a:r>
            <a:r>
              <a:rPr lang="en-US" dirty="0" smtClean="0">
                <a:solidFill>
                  <a:srgbClr val="0033CC"/>
                </a:solidFill>
              </a:rPr>
              <a:t> RIE. Very large undercut possible using tri-level by O</a:t>
            </a:r>
            <a:r>
              <a:rPr lang="en-US" baseline="-25000" dirty="0" smtClean="0">
                <a:solidFill>
                  <a:srgbClr val="0033CC"/>
                </a:solidFill>
              </a:rPr>
              <a:t>2</a:t>
            </a:r>
            <a:r>
              <a:rPr lang="en-US" dirty="0" smtClean="0">
                <a:solidFill>
                  <a:srgbClr val="0033CC"/>
                </a:solidFill>
              </a:rPr>
              <a:t> over-etch that does not attack the hard mask.</a:t>
            </a:r>
            <a:endParaRPr lang="en-US" dirty="0">
              <a:solidFill>
                <a:srgbClr val="0033CC"/>
              </a:solidFill>
            </a:endParaRPr>
          </a:p>
        </p:txBody>
      </p:sp>
      <p:cxnSp>
        <p:nvCxnSpPr>
          <p:cNvPr id="12" name="Straight Connector 11"/>
          <p:cNvCxnSpPr/>
          <p:nvPr/>
        </p:nvCxnSpPr>
        <p:spPr>
          <a:xfrm flipV="1">
            <a:off x="0" y="3810000"/>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43400" y="1219200"/>
            <a:ext cx="1729256" cy="369332"/>
          </a:xfrm>
          <a:prstGeom prst="rect">
            <a:avLst/>
          </a:prstGeom>
          <a:noFill/>
        </p:spPr>
        <p:txBody>
          <a:bodyPr wrap="none" rtlCol="0">
            <a:spAutoFit/>
          </a:bodyPr>
          <a:lstStyle/>
          <a:p>
            <a:r>
              <a:rPr lang="en-US" dirty="0" smtClean="0">
                <a:solidFill>
                  <a:srgbClr val="FF0000"/>
                </a:solidFill>
              </a:rPr>
              <a:t>Undercut profile</a:t>
            </a:r>
            <a:endParaRPr lang="en-US" dirty="0">
              <a:solidFill>
                <a:srgbClr val="FF0000"/>
              </a:solidFill>
            </a:endParaRPr>
          </a:p>
        </p:txBody>
      </p:sp>
      <p:sp>
        <p:nvSpPr>
          <p:cNvPr id="14" name="Slide Number Placeholder 1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76200" y="838200"/>
            <a:ext cx="8991600" cy="5802380"/>
          </a:xfrm>
          <a:prstGeom prst="rect">
            <a:avLst/>
          </a:prstGeom>
          <a:noFill/>
          <a:ln w="9525">
            <a:noFill/>
            <a:miter lim="800000"/>
            <a:headEnd/>
            <a:tailEnd/>
          </a:ln>
        </p:spPr>
      </p:pic>
      <p:sp>
        <p:nvSpPr>
          <p:cNvPr id="3" name="Rectangle 2"/>
          <p:cNvSpPr/>
          <p:nvPr/>
        </p:nvSpPr>
        <p:spPr>
          <a:xfrm>
            <a:off x="486821" y="6324600"/>
            <a:ext cx="3246979" cy="307777"/>
          </a:xfrm>
          <a:prstGeom prst="rect">
            <a:avLst/>
          </a:prstGeom>
        </p:spPr>
        <p:txBody>
          <a:bodyPr wrap="none">
            <a:spAutoFit/>
          </a:bodyPr>
          <a:lstStyle/>
          <a:p>
            <a:r>
              <a:rPr lang="en-US" sz="1400" dirty="0" smtClean="0"/>
              <a:t>Harvard_Fabrication_ES174Si4.ppt – 2006</a:t>
            </a:r>
            <a:endParaRPr lang="en-US" sz="1400" dirty="0"/>
          </a:p>
        </p:txBody>
      </p:sp>
      <p:sp>
        <p:nvSpPr>
          <p:cNvPr id="4" name="Rectangle 3"/>
          <p:cNvSpPr/>
          <p:nvPr/>
        </p:nvSpPr>
        <p:spPr>
          <a:xfrm>
            <a:off x="2209800" y="0"/>
            <a:ext cx="5113451" cy="523220"/>
          </a:xfrm>
          <a:prstGeom prst="rect">
            <a:avLst/>
          </a:prstGeom>
        </p:spPr>
        <p:txBody>
          <a:bodyPr wrap="none">
            <a:spAutoFit/>
          </a:bodyPr>
          <a:lstStyle/>
          <a:p>
            <a:r>
              <a:rPr lang="en-US" sz="2800" dirty="0" smtClean="0">
                <a:solidFill>
                  <a:srgbClr val="0033CC"/>
                </a:solidFill>
              </a:rPr>
              <a:t>Photolithography (for production)</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a:xfrm>
            <a:off x="6553200" y="6203950"/>
            <a:ext cx="2133600" cy="365125"/>
          </a:xfrm>
        </p:spPr>
        <p:txBody>
          <a:bodyPr/>
          <a:lstStyle/>
          <a:p>
            <a:fld id="{B6F15528-21DE-4FAA-801E-634DDDAF4B2B}" type="slidenum">
              <a:rPr lang="en-US" smtClean="0"/>
              <a:pPr/>
              <a:t>38</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20386"/>
            <a:ext cx="8686800" cy="2185214"/>
          </a:xfrm>
          <a:prstGeom prst="rect">
            <a:avLst/>
          </a:prstGeom>
        </p:spPr>
        <p:txBody>
          <a:bodyPr wrap="square">
            <a:spAutoFit/>
          </a:bodyPr>
          <a:lstStyle/>
          <a:p>
            <a:pPr marL="177800" indent="-177800">
              <a:spcAft>
                <a:spcPts val="400"/>
              </a:spcAft>
              <a:buFont typeface="Arial" pitchFamily="34" charset="0"/>
              <a:buChar char="•"/>
            </a:pPr>
            <a:r>
              <a:rPr lang="en-US" dirty="0" smtClean="0">
                <a:solidFill>
                  <a:srgbClr val="0033CC"/>
                </a:solidFill>
              </a:rPr>
              <a:t>Addition of UV light will free nitrogen molecule from the carbon ring leaving behind a highly reactive carbon site.</a:t>
            </a:r>
          </a:p>
          <a:p>
            <a:pPr marL="177800" indent="-177800">
              <a:spcAft>
                <a:spcPts val="400"/>
              </a:spcAft>
              <a:buFont typeface="Arial" pitchFamily="34" charset="0"/>
              <a:buChar char="•"/>
            </a:pPr>
            <a:r>
              <a:rPr lang="en-US" dirty="0" smtClean="0">
                <a:solidFill>
                  <a:srgbClr val="0033CC"/>
                </a:solidFill>
              </a:rPr>
              <a:t>One way to stabilize the structure is to move one of the carbons outside the ring, and the oxygen atom is covalently bonded to this </a:t>
            </a:r>
            <a:r>
              <a:rPr lang="pt-BR" dirty="0" smtClean="0">
                <a:solidFill>
                  <a:srgbClr val="0033CC"/>
                </a:solidFill>
              </a:rPr>
              <a:t>external carbon atom. </a:t>
            </a:r>
          </a:p>
          <a:p>
            <a:pPr marL="177800" indent="-177800">
              <a:spcAft>
                <a:spcPts val="400"/>
              </a:spcAft>
              <a:buFont typeface="Arial" pitchFamily="34" charset="0"/>
              <a:buChar char="•"/>
            </a:pPr>
            <a:r>
              <a:rPr lang="pt-BR" dirty="0" smtClean="0">
                <a:solidFill>
                  <a:srgbClr val="0033CC"/>
                </a:solidFill>
              </a:rPr>
              <a:t>This process </a:t>
            </a:r>
            <a:r>
              <a:rPr lang="en-US" dirty="0" smtClean="0">
                <a:solidFill>
                  <a:srgbClr val="0033CC"/>
                </a:solidFill>
              </a:rPr>
              <a:t>known as Wolff rearrangement.</a:t>
            </a:r>
          </a:p>
          <a:p>
            <a:pPr marL="177800" indent="-177800">
              <a:spcAft>
                <a:spcPts val="400"/>
              </a:spcAft>
              <a:buFont typeface="Arial" pitchFamily="34" charset="0"/>
              <a:buChar char="•"/>
            </a:pPr>
            <a:r>
              <a:rPr lang="en-US" dirty="0" smtClean="0">
                <a:solidFill>
                  <a:srgbClr val="0033CC"/>
                </a:solidFill>
              </a:rPr>
              <a:t>In presence of water, the resulting ketene molecule finally transforms into carboxylic acid, which is readily soluble in basic developer (KOH, NAOH, TMAH etc).</a:t>
            </a:r>
            <a:endParaRPr lang="en-US" dirty="0">
              <a:solidFill>
                <a:srgbClr val="0033CC"/>
              </a:solidFill>
            </a:endParaRPr>
          </a:p>
        </p:txBody>
      </p:sp>
      <p:pic>
        <p:nvPicPr>
          <p:cNvPr id="47107" name="Picture 3"/>
          <p:cNvPicPr>
            <a:picLocks noChangeAspect="1" noChangeArrowheads="1"/>
          </p:cNvPicPr>
          <p:nvPr/>
        </p:nvPicPr>
        <p:blipFill>
          <a:blip r:embed="rId2" cstate="print"/>
          <a:srcRect/>
          <a:stretch>
            <a:fillRect/>
          </a:stretch>
        </p:blipFill>
        <p:spPr bwMode="auto">
          <a:xfrm>
            <a:off x="304800" y="609600"/>
            <a:ext cx="3962400" cy="3838802"/>
          </a:xfrm>
          <a:prstGeom prst="rect">
            <a:avLst/>
          </a:prstGeom>
          <a:noFill/>
          <a:ln w="9525">
            <a:noFill/>
            <a:miter lim="800000"/>
            <a:headEnd/>
            <a:tailEnd/>
          </a:ln>
        </p:spPr>
      </p:pic>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2825616" y="0"/>
            <a:ext cx="3651384" cy="523220"/>
          </a:xfrm>
          <a:prstGeom prst="rect">
            <a:avLst/>
          </a:prstGeom>
          <a:noFill/>
        </p:spPr>
        <p:txBody>
          <a:bodyPr wrap="none" rtlCol="0">
            <a:spAutoFit/>
          </a:bodyPr>
          <a:lstStyle/>
          <a:p>
            <a:r>
              <a:rPr lang="en-US" sz="2800" dirty="0" smtClean="0">
                <a:solidFill>
                  <a:srgbClr val="0033CC"/>
                </a:solidFill>
              </a:rPr>
              <a:t>DNQ upon UV exposure</a:t>
            </a:r>
            <a:endParaRPr lang="en-US" sz="2800" dirty="0">
              <a:solidFill>
                <a:srgbClr val="0033CC"/>
              </a:solidFill>
            </a:endParaRPr>
          </a:p>
        </p:txBody>
      </p:sp>
      <p:sp>
        <p:nvSpPr>
          <p:cNvPr id="7" name="Rectangle 6"/>
          <p:cNvSpPr/>
          <p:nvPr/>
        </p:nvSpPr>
        <p:spPr>
          <a:xfrm>
            <a:off x="4419600" y="791557"/>
            <a:ext cx="4648200" cy="3447098"/>
          </a:xfrm>
          <a:prstGeom prst="rect">
            <a:avLst/>
          </a:prstGeom>
        </p:spPr>
        <p:txBody>
          <a:bodyPr wrap="square">
            <a:spAutoFit/>
          </a:bodyPr>
          <a:lstStyle/>
          <a:p>
            <a:pPr>
              <a:spcAft>
                <a:spcPts val="400"/>
              </a:spcAft>
            </a:pPr>
            <a:r>
              <a:rPr lang="en-US" dirty="0" smtClean="0">
                <a:solidFill>
                  <a:srgbClr val="C00000"/>
                </a:solidFill>
              </a:rPr>
              <a:t>Sensitizers: </a:t>
            </a:r>
            <a:r>
              <a:rPr lang="en-US" dirty="0" smtClean="0">
                <a:solidFill>
                  <a:srgbClr val="0033CC"/>
                </a:solidFill>
              </a:rPr>
              <a:t>(here it is DNQ)</a:t>
            </a:r>
          </a:p>
          <a:p>
            <a:pPr marL="177800" indent="-177800">
              <a:spcAft>
                <a:spcPts val="400"/>
              </a:spcAft>
              <a:buFont typeface="Arial" pitchFamily="34" charset="0"/>
              <a:buChar char="•"/>
            </a:pPr>
            <a:r>
              <a:rPr lang="en-US" dirty="0" smtClean="0">
                <a:solidFill>
                  <a:srgbClr val="0033CC"/>
                </a:solidFill>
              </a:rPr>
              <a:t>It is also called photoactive compounds (PAC).</a:t>
            </a:r>
          </a:p>
          <a:p>
            <a:pPr marL="177800" indent="-177800">
              <a:spcAft>
                <a:spcPts val="400"/>
              </a:spcAft>
              <a:buFont typeface="Arial" pitchFamily="34" charset="0"/>
              <a:buChar char="•"/>
            </a:pPr>
            <a:r>
              <a:rPr lang="en-US" dirty="0" smtClean="0">
                <a:solidFill>
                  <a:srgbClr val="0033CC"/>
                </a:solidFill>
              </a:rPr>
              <a:t>It absorb radiation and undergo chemical reactions to change their chemical dissolution properties in developer.</a:t>
            </a:r>
          </a:p>
          <a:p>
            <a:pPr marL="177800" indent="-177800">
              <a:spcAft>
                <a:spcPts val="400"/>
              </a:spcAft>
              <a:buFont typeface="Arial" pitchFamily="34" charset="0"/>
              <a:buChar char="•"/>
            </a:pPr>
            <a:r>
              <a:rPr lang="en-US" dirty="0" smtClean="0">
                <a:solidFill>
                  <a:srgbClr val="0033CC"/>
                </a:solidFill>
              </a:rPr>
              <a:t>The net result is Differential Dissolution rate (100:1) between areas that absorbed radiation and areas that did not absorb radiation.</a:t>
            </a:r>
          </a:p>
          <a:p>
            <a:pPr marL="177800" indent="-177800">
              <a:spcAft>
                <a:spcPts val="400"/>
              </a:spcAft>
              <a:buFont typeface="Arial" pitchFamily="34" charset="0"/>
              <a:buChar char="•"/>
            </a:pPr>
            <a:r>
              <a:rPr lang="en-US" dirty="0" smtClean="0">
                <a:solidFill>
                  <a:srgbClr val="0033CC"/>
                </a:solidFill>
              </a:rPr>
              <a:t>Sensitizers are developer resistant before they absorb radiation.</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dirty="0"/>
          </a:p>
        </p:txBody>
      </p:sp>
      <p:sp>
        <p:nvSpPr>
          <p:cNvPr id="10" name="TextBox 9"/>
          <p:cNvSpPr txBox="1"/>
          <p:nvPr/>
        </p:nvSpPr>
        <p:spPr>
          <a:xfrm>
            <a:off x="1828800" y="4114800"/>
            <a:ext cx="1241237" cy="369332"/>
          </a:xfrm>
          <a:prstGeom prst="rect">
            <a:avLst/>
          </a:prstGeom>
          <a:noFill/>
        </p:spPr>
        <p:txBody>
          <a:bodyPr wrap="none" rtlCol="0">
            <a:spAutoFit/>
          </a:bodyPr>
          <a:lstStyle/>
          <a:p>
            <a:r>
              <a:rPr lang="en-US" dirty="0" smtClean="0"/>
              <a:t>Figure 5-18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8382000" cy="3672800"/>
          </a:xfrm>
          <a:prstGeom prst="rect">
            <a:avLst/>
          </a:prstGeom>
        </p:spPr>
        <p:txBody>
          <a:bodyPr wrap="square">
            <a:spAutoFit/>
          </a:bodyPr>
          <a:lstStyle/>
          <a:p>
            <a:pPr marL="169863" indent="-169863">
              <a:spcAft>
                <a:spcPts val="400"/>
              </a:spcAft>
              <a:buFont typeface="Arial" pitchFamily="34" charset="0"/>
              <a:buChar char="•"/>
            </a:pPr>
            <a:r>
              <a:rPr lang="en-US" dirty="0" err="1" smtClean="0">
                <a:solidFill>
                  <a:srgbClr val="0033CC"/>
                </a:solidFill>
              </a:rPr>
              <a:t>Novolac</a:t>
            </a:r>
            <a:r>
              <a:rPr lang="en-US" dirty="0" smtClean="0">
                <a:solidFill>
                  <a:srgbClr val="0033CC"/>
                </a:solidFill>
              </a:rPr>
              <a:t> resin is water soluble. </a:t>
            </a:r>
          </a:p>
          <a:p>
            <a:pPr marL="169863" indent="-169863">
              <a:spcAft>
                <a:spcPts val="400"/>
              </a:spcAft>
              <a:buFont typeface="Arial" pitchFamily="34" charset="0"/>
              <a:buChar char="•"/>
            </a:pPr>
            <a:r>
              <a:rPr lang="en-US" dirty="0" smtClean="0">
                <a:solidFill>
                  <a:srgbClr val="0033CC"/>
                </a:solidFill>
              </a:rPr>
              <a:t>But due to the addition of the DNQ PAC (to the </a:t>
            </a:r>
            <a:r>
              <a:rPr lang="en-US" dirty="0" err="1" smtClean="0">
                <a:solidFill>
                  <a:srgbClr val="0033CC"/>
                </a:solidFill>
              </a:rPr>
              <a:t>novolac</a:t>
            </a:r>
            <a:r>
              <a:rPr lang="en-US" dirty="0" smtClean="0">
                <a:solidFill>
                  <a:srgbClr val="0033CC"/>
                </a:solidFill>
              </a:rPr>
              <a:t> matrix in) at about a 1:1 ratio, the resist is almost insoluble in a base solution (pH &gt; 7). </a:t>
            </a:r>
          </a:p>
          <a:p>
            <a:pPr marL="169863" indent="-169863">
              <a:spcAft>
                <a:spcPts val="400"/>
              </a:spcAft>
              <a:buFont typeface="Arial" pitchFamily="34" charset="0"/>
              <a:buChar char="•"/>
            </a:pPr>
            <a:r>
              <a:rPr lang="en-US" dirty="0" smtClean="0">
                <a:solidFill>
                  <a:srgbClr val="0033CC"/>
                </a:solidFill>
              </a:rPr>
              <a:t>Whereas after exposure, the generated carboxylic acid readily dissolve in base solutions.</a:t>
            </a:r>
          </a:p>
          <a:p>
            <a:pPr marL="169863" indent="-169863">
              <a:spcAft>
                <a:spcPts val="400"/>
              </a:spcAft>
              <a:buFont typeface="Arial" pitchFamily="34" charset="0"/>
              <a:buChar char="•"/>
            </a:pPr>
            <a:r>
              <a:rPr lang="en-US" dirty="0" smtClean="0">
                <a:solidFill>
                  <a:srgbClr val="0033CC"/>
                </a:solidFill>
              </a:rPr>
              <a:t>The chemical reaction that occurs during this dissolution is the breakdown of the carboxylic acid into water-soluble amines such as aniline (</a:t>
            </a:r>
            <a:r>
              <a:rPr lang="en-US" dirty="0" err="1" smtClean="0">
                <a:solidFill>
                  <a:srgbClr val="0033CC"/>
                </a:solidFill>
              </a:rPr>
              <a:t>phenylamine</a:t>
            </a:r>
            <a:r>
              <a:rPr lang="en-US" dirty="0" smtClean="0">
                <a:solidFill>
                  <a:srgbClr val="0033CC"/>
                </a:solidFill>
              </a:rPr>
              <a:t>, one H in NH</a:t>
            </a:r>
            <a:r>
              <a:rPr lang="en-US" baseline="-25000" dirty="0" smtClean="0">
                <a:solidFill>
                  <a:srgbClr val="0033CC"/>
                </a:solidFill>
              </a:rPr>
              <a:t>3</a:t>
            </a:r>
            <a:r>
              <a:rPr lang="en-US" dirty="0" smtClean="0">
                <a:solidFill>
                  <a:srgbClr val="0033CC"/>
                </a:solidFill>
              </a:rPr>
              <a:t> replaced by a benzene ring, C</a:t>
            </a:r>
            <a:r>
              <a:rPr lang="en-US" baseline="-25000" dirty="0" smtClean="0">
                <a:solidFill>
                  <a:srgbClr val="0033CC"/>
                </a:solidFill>
              </a:rPr>
              <a:t>6</a:t>
            </a:r>
            <a:r>
              <a:rPr lang="en-US" dirty="0" smtClean="0">
                <a:solidFill>
                  <a:srgbClr val="0033CC"/>
                </a:solidFill>
              </a:rPr>
              <a:t>H</a:t>
            </a:r>
            <a:r>
              <a:rPr lang="en-US" baseline="-25000" dirty="0" smtClean="0">
                <a:solidFill>
                  <a:srgbClr val="0033CC"/>
                </a:solidFill>
              </a:rPr>
              <a:t>7</a:t>
            </a:r>
            <a:r>
              <a:rPr lang="en-US" dirty="0" smtClean="0">
                <a:solidFill>
                  <a:srgbClr val="0033CC"/>
                </a:solidFill>
              </a:rPr>
              <a:t>N).</a:t>
            </a:r>
          </a:p>
          <a:p>
            <a:pPr marL="169863" indent="-169863">
              <a:spcAft>
                <a:spcPts val="400"/>
              </a:spcAft>
              <a:buFont typeface="Arial" pitchFamily="34" charset="0"/>
              <a:buChar char="•"/>
            </a:pPr>
            <a:r>
              <a:rPr lang="en-US" dirty="0" smtClean="0">
                <a:solidFill>
                  <a:srgbClr val="0033CC"/>
                </a:solidFill>
              </a:rPr>
              <a:t>This process continues until all of the exposed resist is removed.</a:t>
            </a:r>
          </a:p>
          <a:p>
            <a:pPr marL="169863" indent="-169863">
              <a:spcAft>
                <a:spcPts val="400"/>
              </a:spcAft>
              <a:buFont typeface="Arial" pitchFamily="34" charset="0"/>
              <a:buChar char="•"/>
            </a:pPr>
            <a:r>
              <a:rPr lang="en-US" dirty="0" smtClean="0">
                <a:solidFill>
                  <a:srgbClr val="0033CC"/>
                </a:solidFill>
              </a:rPr>
              <a:t>Typical developer solutions are KOH or </a:t>
            </a:r>
            <a:r>
              <a:rPr lang="en-US" dirty="0" err="1" smtClean="0">
                <a:solidFill>
                  <a:srgbClr val="0033CC"/>
                </a:solidFill>
              </a:rPr>
              <a:t>NaOH</a:t>
            </a:r>
            <a:r>
              <a:rPr lang="en-US" dirty="0" smtClean="0">
                <a:solidFill>
                  <a:srgbClr val="0033CC"/>
                </a:solidFill>
              </a:rPr>
              <a:t> diluted with water, yet in recent years the so-called MIF (metal ion free) developer based on TMAH dominates, because K</a:t>
            </a:r>
            <a:r>
              <a:rPr lang="en-US" baseline="30000" dirty="0" smtClean="0">
                <a:solidFill>
                  <a:srgbClr val="0033CC"/>
                </a:solidFill>
              </a:rPr>
              <a:t>+</a:t>
            </a:r>
            <a:r>
              <a:rPr lang="en-US" dirty="0" smtClean="0">
                <a:solidFill>
                  <a:srgbClr val="0033CC"/>
                </a:solidFill>
              </a:rPr>
              <a:t> and Na</a:t>
            </a:r>
            <a:r>
              <a:rPr lang="en-US" baseline="30000" dirty="0" smtClean="0">
                <a:solidFill>
                  <a:srgbClr val="0033CC"/>
                </a:solidFill>
              </a:rPr>
              <a:t>+</a:t>
            </a:r>
            <a:r>
              <a:rPr lang="en-US" dirty="0" smtClean="0">
                <a:solidFill>
                  <a:srgbClr val="0033CC"/>
                </a:solidFill>
              </a:rPr>
              <a:t> ions are very bad for </a:t>
            </a:r>
            <a:r>
              <a:rPr lang="en-US" dirty="0" err="1" smtClean="0">
                <a:solidFill>
                  <a:srgbClr val="0033CC"/>
                </a:solidFill>
              </a:rPr>
              <a:t>deveice</a:t>
            </a:r>
            <a:r>
              <a:rPr lang="en-US" dirty="0" smtClean="0">
                <a:solidFill>
                  <a:srgbClr val="0033CC"/>
                </a:solidFill>
              </a:rPr>
              <a:t>.</a:t>
            </a:r>
            <a:endParaRPr lang="en-US" dirty="0">
              <a:solidFill>
                <a:srgbClr val="0033CC"/>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598632" y="0"/>
            <a:ext cx="6478568" cy="523220"/>
          </a:xfrm>
          <a:prstGeom prst="rect">
            <a:avLst/>
          </a:prstGeom>
          <a:noFill/>
        </p:spPr>
        <p:txBody>
          <a:bodyPr wrap="none" rtlCol="0">
            <a:spAutoFit/>
          </a:bodyPr>
          <a:lstStyle/>
          <a:p>
            <a:r>
              <a:rPr lang="en-US" sz="2800" dirty="0" smtClean="0">
                <a:solidFill>
                  <a:srgbClr val="0033CC"/>
                </a:solidFill>
              </a:rPr>
              <a:t>Developing of DNQ resist and its advantage</a:t>
            </a:r>
            <a:endParaRPr lang="en-US" sz="2800" dirty="0">
              <a:solidFill>
                <a:srgbClr val="0033CC"/>
              </a:solidFill>
            </a:endParaRPr>
          </a:p>
        </p:txBody>
      </p:sp>
      <p:pic>
        <p:nvPicPr>
          <p:cNvPr id="73729" name="Picture 1"/>
          <p:cNvPicPr>
            <a:picLocks noChangeAspect="1" noChangeArrowheads="1"/>
          </p:cNvPicPr>
          <p:nvPr/>
        </p:nvPicPr>
        <p:blipFill>
          <a:blip r:embed="rId2" cstate="print"/>
          <a:srcRect/>
          <a:stretch>
            <a:fillRect/>
          </a:stretch>
        </p:blipFill>
        <p:spPr bwMode="auto">
          <a:xfrm>
            <a:off x="6172200" y="4267200"/>
            <a:ext cx="1692961" cy="1285875"/>
          </a:xfrm>
          <a:prstGeom prst="rect">
            <a:avLst/>
          </a:prstGeom>
          <a:noFill/>
          <a:ln w="9525">
            <a:noFill/>
            <a:miter lim="800000"/>
            <a:headEnd/>
            <a:tailEnd/>
          </a:ln>
        </p:spPr>
      </p:pic>
      <p:sp>
        <p:nvSpPr>
          <p:cNvPr id="8" name="TextBox 7"/>
          <p:cNvSpPr txBox="1"/>
          <p:nvPr/>
        </p:nvSpPr>
        <p:spPr>
          <a:xfrm>
            <a:off x="4953000" y="5638800"/>
            <a:ext cx="4191000" cy="646331"/>
          </a:xfrm>
          <a:prstGeom prst="rect">
            <a:avLst/>
          </a:prstGeom>
          <a:noFill/>
        </p:spPr>
        <p:txBody>
          <a:bodyPr wrap="square" rtlCol="0">
            <a:spAutoFit/>
          </a:bodyPr>
          <a:lstStyle/>
          <a:p>
            <a:r>
              <a:rPr lang="en-US" dirty="0" smtClean="0">
                <a:solidFill>
                  <a:srgbClr val="7030A0"/>
                </a:solidFill>
              </a:rPr>
              <a:t>TMAH: tetra-methyl-ammonium hydroxide</a:t>
            </a:r>
          </a:p>
          <a:p>
            <a:r>
              <a:rPr lang="en-US" dirty="0" smtClean="0">
                <a:solidFill>
                  <a:srgbClr val="7030A0"/>
                </a:solidFill>
              </a:rPr>
              <a:t>H in NH</a:t>
            </a:r>
            <a:r>
              <a:rPr lang="en-US" baseline="-25000" dirty="0" smtClean="0">
                <a:solidFill>
                  <a:srgbClr val="7030A0"/>
                </a:solidFill>
              </a:rPr>
              <a:t>4</a:t>
            </a:r>
            <a:r>
              <a:rPr lang="en-US" dirty="0" smtClean="0">
                <a:solidFill>
                  <a:srgbClr val="7030A0"/>
                </a:solidFill>
              </a:rPr>
              <a:t>OH replaced by CH</a:t>
            </a:r>
            <a:r>
              <a:rPr lang="en-US" baseline="-25000" dirty="0" smtClean="0">
                <a:solidFill>
                  <a:srgbClr val="7030A0"/>
                </a:solidFill>
              </a:rPr>
              <a:t>3</a:t>
            </a:r>
            <a:r>
              <a:rPr lang="en-US" dirty="0" smtClean="0">
                <a:solidFill>
                  <a:srgbClr val="7030A0"/>
                </a:solidFill>
              </a:rPr>
              <a:t> group.</a:t>
            </a:r>
            <a:endParaRPr lang="en-US" dirty="0">
              <a:solidFill>
                <a:srgbClr val="7030A0"/>
              </a:solidFill>
            </a:endParaRPr>
          </a:p>
        </p:txBody>
      </p:sp>
      <p:pic>
        <p:nvPicPr>
          <p:cNvPr id="9" name="Picture 2"/>
          <p:cNvPicPr>
            <a:picLocks noChangeAspect="1" noChangeArrowheads="1"/>
          </p:cNvPicPr>
          <p:nvPr/>
        </p:nvPicPr>
        <p:blipFill>
          <a:blip r:embed="rId3" cstate="print"/>
          <a:srcRect/>
          <a:stretch>
            <a:fillRect/>
          </a:stretch>
        </p:blipFill>
        <p:spPr bwMode="auto">
          <a:xfrm>
            <a:off x="152399" y="4953000"/>
            <a:ext cx="4750069" cy="1371600"/>
          </a:xfrm>
          <a:prstGeom prst="rect">
            <a:avLst/>
          </a:prstGeom>
          <a:noFill/>
          <a:ln w="9525">
            <a:noFill/>
            <a:miter lim="800000"/>
            <a:headEnd/>
            <a:tailEnd/>
          </a:ln>
        </p:spPr>
      </p:pic>
      <p:sp>
        <p:nvSpPr>
          <p:cNvPr id="10" name="TextBox 9"/>
          <p:cNvSpPr txBox="1"/>
          <p:nvPr/>
        </p:nvSpPr>
        <p:spPr>
          <a:xfrm>
            <a:off x="152400" y="4572000"/>
            <a:ext cx="2882584" cy="369332"/>
          </a:xfrm>
          <a:prstGeom prst="rect">
            <a:avLst/>
          </a:prstGeom>
          <a:noFill/>
        </p:spPr>
        <p:txBody>
          <a:bodyPr wrap="none" rtlCol="0">
            <a:spAutoFit/>
          </a:bodyPr>
          <a:lstStyle/>
          <a:p>
            <a:r>
              <a:rPr lang="en-US" dirty="0" smtClean="0">
                <a:solidFill>
                  <a:srgbClr val="C00000"/>
                </a:solidFill>
              </a:rPr>
              <a:t>Dissolution rate in developer</a:t>
            </a:r>
            <a:endParaRPr lang="en-US" dirty="0">
              <a:solidFill>
                <a:srgbClr val="C0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3729"/>
                                        </p:tgtEl>
                                        <p:attrNameLst>
                                          <p:attrName>style.visibility</p:attrName>
                                        </p:attrNameLst>
                                      </p:cBhvr>
                                      <p:to>
                                        <p:strVal val="visible"/>
                                      </p:to>
                                    </p:set>
                                    <p:animEffect transition="in" filter="wipe(down)">
                                      <p:cBhvr>
                                        <p:cTn id="7" dur="500"/>
                                        <p:tgtEl>
                                          <p:spTgt spid="737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667000" y="152400"/>
            <a:ext cx="3851247" cy="523220"/>
          </a:xfrm>
          <a:prstGeom prst="rect">
            <a:avLst/>
          </a:prstGeom>
          <a:noFill/>
        </p:spPr>
        <p:txBody>
          <a:bodyPr wrap="none" rtlCol="0">
            <a:spAutoFit/>
          </a:bodyPr>
          <a:lstStyle/>
          <a:p>
            <a:r>
              <a:rPr lang="en-US" sz="2800" dirty="0" smtClean="0">
                <a:solidFill>
                  <a:srgbClr val="0033CC"/>
                </a:solidFill>
              </a:rPr>
              <a:t>Color of DNQ photoresist</a:t>
            </a:r>
            <a:endParaRPr lang="en-US" sz="2800" dirty="0">
              <a:solidFill>
                <a:srgbClr val="0033CC"/>
              </a:solidFill>
            </a:endParaRPr>
          </a:p>
        </p:txBody>
      </p:sp>
      <p:pic>
        <p:nvPicPr>
          <p:cNvPr id="6" name="Picture 2"/>
          <p:cNvPicPr>
            <a:picLocks noChangeAspect="1" noChangeArrowheads="1"/>
          </p:cNvPicPr>
          <p:nvPr/>
        </p:nvPicPr>
        <p:blipFill>
          <a:blip r:embed="rId2" cstate="print"/>
          <a:srcRect/>
          <a:stretch>
            <a:fillRect/>
          </a:stretch>
        </p:blipFill>
        <p:spPr bwMode="auto">
          <a:xfrm>
            <a:off x="1447800" y="762000"/>
            <a:ext cx="6248400" cy="4540409"/>
          </a:xfrm>
          <a:prstGeom prst="rect">
            <a:avLst/>
          </a:prstGeom>
          <a:noFill/>
          <a:ln w="9525">
            <a:noFill/>
            <a:miter lim="800000"/>
            <a:headEnd/>
            <a:tailEnd/>
          </a:ln>
        </p:spPr>
      </p:pic>
      <p:sp>
        <p:nvSpPr>
          <p:cNvPr id="8" name="TextBox 7"/>
          <p:cNvSpPr txBox="1"/>
          <p:nvPr/>
        </p:nvSpPr>
        <p:spPr>
          <a:xfrm>
            <a:off x="457200" y="5943600"/>
            <a:ext cx="4082528" cy="369332"/>
          </a:xfrm>
          <a:prstGeom prst="rect">
            <a:avLst/>
          </a:prstGeom>
          <a:noFill/>
        </p:spPr>
        <p:txBody>
          <a:bodyPr wrap="none" rtlCol="0">
            <a:spAutoFit/>
          </a:bodyPr>
          <a:lstStyle/>
          <a:p>
            <a:r>
              <a:rPr lang="en-US" dirty="0" smtClean="0">
                <a:solidFill>
                  <a:srgbClr val="C00000"/>
                </a:solidFill>
              </a:rPr>
              <a:t>What should be the color of photoresist? </a:t>
            </a:r>
            <a:endParaRPr lang="en-US" dirty="0">
              <a:solidFill>
                <a:srgbClr val="C0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pic>
        <p:nvPicPr>
          <p:cNvPr id="9" name="Picture 3"/>
          <p:cNvPicPr>
            <a:picLocks noChangeAspect="1" noChangeArrowheads="1"/>
          </p:cNvPicPr>
          <p:nvPr/>
        </p:nvPicPr>
        <p:blipFill>
          <a:blip r:embed="rId3" cstate="print"/>
          <a:srcRect/>
          <a:stretch>
            <a:fillRect/>
          </a:stretch>
        </p:blipFill>
        <p:spPr bwMode="auto">
          <a:xfrm>
            <a:off x="4800600" y="5410200"/>
            <a:ext cx="2695575" cy="13509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2910" y="0"/>
            <a:ext cx="3425490" cy="523220"/>
          </a:xfrm>
          <a:prstGeom prst="rect">
            <a:avLst/>
          </a:prstGeom>
        </p:spPr>
        <p:txBody>
          <a:bodyPr wrap="none">
            <a:spAutoFit/>
          </a:bodyPr>
          <a:lstStyle/>
          <a:p>
            <a:r>
              <a:rPr lang="en-US" sz="2800" dirty="0" smtClean="0">
                <a:solidFill>
                  <a:srgbClr val="0033CC"/>
                </a:solidFill>
              </a:rPr>
              <a:t>Photoresist properties</a:t>
            </a:r>
            <a:endParaRPr lang="en-US" sz="2800" dirty="0">
              <a:solidFill>
                <a:srgbClr val="0033CC"/>
              </a:solidFill>
            </a:endParaRPr>
          </a:p>
        </p:txBody>
      </p:sp>
      <p:sp>
        <p:nvSpPr>
          <p:cNvPr id="8" name="TextBox 7"/>
          <p:cNvSpPr txBox="1"/>
          <p:nvPr/>
        </p:nvSpPr>
        <p:spPr>
          <a:xfrm>
            <a:off x="76200" y="685800"/>
            <a:ext cx="8991600" cy="3293209"/>
          </a:xfrm>
          <a:prstGeom prst="rect">
            <a:avLst/>
          </a:prstGeom>
          <a:noFill/>
        </p:spPr>
        <p:txBody>
          <a:bodyPr wrap="square" rtlCol="0">
            <a:spAutoFit/>
          </a:bodyPr>
          <a:lstStyle/>
          <a:p>
            <a:pPr marL="169863" indent="-169863">
              <a:spcAft>
                <a:spcPts val="300"/>
              </a:spcAft>
              <a:buFont typeface="Arial" pitchFamily="34" charset="0"/>
              <a:buChar char="•"/>
            </a:pPr>
            <a:r>
              <a:rPr lang="en-US" dirty="0" smtClean="0">
                <a:solidFill>
                  <a:srgbClr val="C00000"/>
                </a:solidFill>
              </a:rPr>
              <a:t>Resolution:</a:t>
            </a:r>
            <a:r>
              <a:rPr lang="en-US" dirty="0" smtClean="0">
                <a:solidFill>
                  <a:srgbClr val="0033CC"/>
                </a:solidFill>
              </a:rPr>
              <a:t> how fine a line the resist can reproduce from an areal image. It is determined by contrast, thickness, proximity effects, swelling and contraction after development.</a:t>
            </a:r>
          </a:p>
          <a:p>
            <a:pPr marL="169863" indent="-169863">
              <a:spcAft>
                <a:spcPts val="300"/>
              </a:spcAft>
              <a:buFont typeface="Arial" pitchFamily="34" charset="0"/>
              <a:buChar char="•"/>
            </a:pPr>
            <a:r>
              <a:rPr lang="en-US" dirty="0" smtClean="0">
                <a:solidFill>
                  <a:srgbClr val="C00000"/>
                </a:solidFill>
              </a:rPr>
              <a:t>Contrast: </a:t>
            </a:r>
            <a:r>
              <a:rPr lang="en-US" dirty="0" smtClean="0">
                <a:solidFill>
                  <a:srgbClr val="0033CC"/>
                </a:solidFill>
              </a:rPr>
              <a:t>ability of resist to distinguish between light and dark regions, measured by exposing resist of given thickness to varying radiation dose and measuring dissolution rate.</a:t>
            </a:r>
          </a:p>
          <a:p>
            <a:pPr marL="169863" indent="-169863">
              <a:spcAft>
                <a:spcPts val="300"/>
              </a:spcAft>
              <a:buFont typeface="Arial" pitchFamily="34" charset="0"/>
              <a:buChar char="•"/>
            </a:pPr>
            <a:r>
              <a:rPr lang="en-US" dirty="0" smtClean="0">
                <a:solidFill>
                  <a:srgbClr val="C00000"/>
                </a:solidFill>
              </a:rPr>
              <a:t>Sensitivity: </a:t>
            </a:r>
            <a:r>
              <a:rPr lang="en-US" dirty="0" smtClean="0">
                <a:solidFill>
                  <a:srgbClr val="0033CC"/>
                </a:solidFill>
              </a:rPr>
              <a:t>incident energy necessary to produce the photochemical reactions required for defining patterns. It is related to quantum yield (=# of photon-induced events/# of photons absorbed). Higher sensitivity required at shorter wavelength because of limited brightness of UV sources and optics efficiency. Trade-off between exposure time and source brightness.</a:t>
            </a:r>
          </a:p>
          <a:p>
            <a:pPr marL="169863" indent="-169863">
              <a:spcAft>
                <a:spcPts val="300"/>
              </a:spcAft>
              <a:buFont typeface="Arial" pitchFamily="34" charset="0"/>
              <a:buChar char="•"/>
            </a:pPr>
            <a:r>
              <a:rPr lang="en-US" dirty="0" smtClean="0">
                <a:solidFill>
                  <a:srgbClr val="C00000"/>
                </a:solidFill>
              </a:rPr>
              <a:t>Etch resistance:</a:t>
            </a:r>
            <a:r>
              <a:rPr lang="en-US" dirty="0" smtClean="0">
                <a:solidFill>
                  <a:srgbClr val="0033CC"/>
                </a:solidFill>
              </a:rPr>
              <a:t> </a:t>
            </a:r>
            <a:r>
              <a:rPr lang="en-US" dirty="0" err="1" smtClean="0">
                <a:solidFill>
                  <a:srgbClr val="0033CC"/>
                </a:solidFill>
              </a:rPr>
              <a:t>Novolac</a:t>
            </a:r>
            <a:r>
              <a:rPr lang="en-US" dirty="0" smtClean="0">
                <a:solidFill>
                  <a:srgbClr val="0033CC"/>
                </a:solidFill>
              </a:rPr>
              <a:t> is a long-chain aromatic ring polymer that is fairly resistant to chemical attack. Therefore, the resist is a good mask for wet or dry plasma etching.</a:t>
            </a:r>
          </a:p>
          <a:p>
            <a:pPr marL="169863" indent="-169863">
              <a:spcAft>
                <a:spcPts val="300"/>
              </a:spcAft>
              <a:buFont typeface="Arial" pitchFamily="34" charset="0"/>
              <a:buChar char="•"/>
            </a:pPr>
            <a:r>
              <a:rPr lang="en-US" dirty="0" smtClean="0">
                <a:solidFill>
                  <a:srgbClr val="C00000"/>
                </a:solidFill>
              </a:rPr>
              <a:t>Spectral response curve:</a:t>
            </a:r>
            <a:r>
              <a:rPr lang="en-US" dirty="0" smtClean="0">
                <a:solidFill>
                  <a:srgbClr val="0033CC"/>
                </a:solidFill>
              </a:rPr>
              <a:t> should match the exposure light source.</a:t>
            </a:r>
          </a:p>
        </p:txBody>
      </p:sp>
      <p:cxnSp>
        <p:nvCxnSpPr>
          <p:cNvPr id="9" name="Straight Connector 8"/>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1524000" y="3962400"/>
            <a:ext cx="5959324" cy="1477328"/>
          </a:xfrm>
          <a:prstGeom prst="rect">
            <a:avLst/>
          </a:prstGeom>
          <a:noFill/>
        </p:spPr>
        <p:txBody>
          <a:bodyPr wrap="none" rtlCol="0">
            <a:spAutoFit/>
          </a:bodyPr>
          <a:lstStyle/>
          <a:p>
            <a:r>
              <a:rPr lang="en-US" dirty="0" smtClean="0">
                <a:solidFill>
                  <a:srgbClr val="C00000"/>
                </a:solidFill>
              </a:rPr>
              <a:t>Example:</a:t>
            </a:r>
            <a:r>
              <a:rPr lang="en-US" dirty="0" smtClean="0">
                <a:solidFill>
                  <a:srgbClr val="7030A0"/>
                </a:solidFill>
              </a:rPr>
              <a:t> resist sensitivity</a:t>
            </a:r>
          </a:p>
          <a:p>
            <a:r>
              <a:rPr lang="en-US" dirty="0" smtClean="0">
                <a:solidFill>
                  <a:srgbClr val="7030A0"/>
                </a:solidFill>
              </a:rPr>
              <a:t>Photon energy E=</a:t>
            </a:r>
            <a:r>
              <a:rPr lang="en-US" dirty="0" err="1" smtClean="0">
                <a:solidFill>
                  <a:srgbClr val="7030A0"/>
                </a:solidFill>
              </a:rPr>
              <a:t>hf</a:t>
            </a:r>
            <a:r>
              <a:rPr lang="en-US" dirty="0" smtClean="0">
                <a:solidFill>
                  <a:srgbClr val="7030A0"/>
                </a:solidFill>
              </a:rPr>
              <a:t>=</a:t>
            </a:r>
            <a:r>
              <a:rPr lang="en-US" dirty="0" err="1" smtClean="0">
                <a:solidFill>
                  <a:srgbClr val="7030A0"/>
                </a:solidFill>
              </a:rPr>
              <a:t>hc</a:t>
            </a:r>
            <a:r>
              <a:rPr lang="en-US" dirty="0" smtClean="0">
                <a:solidFill>
                  <a:srgbClr val="7030A0"/>
                </a:solidFill>
              </a:rPr>
              <a:t>/</a:t>
            </a:r>
            <a:r>
              <a:rPr lang="en-US" dirty="0" smtClean="0">
                <a:solidFill>
                  <a:srgbClr val="7030A0"/>
                </a:solidFill>
                <a:sym typeface="Symbol"/>
              </a:rPr>
              <a:t>=4.5410</a:t>
            </a:r>
            <a:r>
              <a:rPr lang="en-US" baseline="30000" dirty="0" smtClean="0">
                <a:solidFill>
                  <a:srgbClr val="7030A0"/>
                </a:solidFill>
                <a:sym typeface="Symbol"/>
              </a:rPr>
              <a:t>-19</a:t>
            </a:r>
            <a:r>
              <a:rPr lang="en-US" dirty="0" smtClean="0">
                <a:solidFill>
                  <a:srgbClr val="7030A0"/>
                </a:solidFill>
                <a:sym typeface="Symbol"/>
              </a:rPr>
              <a:t>J.</a:t>
            </a:r>
          </a:p>
          <a:p>
            <a:r>
              <a:rPr lang="en-US" dirty="0" smtClean="0">
                <a:solidFill>
                  <a:srgbClr val="7030A0"/>
                </a:solidFill>
                <a:sym typeface="Symbol"/>
              </a:rPr>
              <a:t>Number of photons: (150mJ/cm</a:t>
            </a:r>
            <a:r>
              <a:rPr lang="en-US" baseline="30000" dirty="0" smtClean="0">
                <a:solidFill>
                  <a:srgbClr val="7030A0"/>
                </a:solidFill>
                <a:sym typeface="Symbol"/>
              </a:rPr>
              <a:t>2</a:t>
            </a:r>
            <a:r>
              <a:rPr lang="en-US" dirty="0" smtClean="0">
                <a:solidFill>
                  <a:srgbClr val="7030A0"/>
                </a:solidFill>
                <a:sym typeface="Symbol"/>
              </a:rPr>
              <a:t>)/4.5410</a:t>
            </a:r>
            <a:r>
              <a:rPr lang="en-US" baseline="30000" dirty="0" smtClean="0">
                <a:solidFill>
                  <a:srgbClr val="7030A0"/>
                </a:solidFill>
                <a:sym typeface="Symbol"/>
              </a:rPr>
              <a:t>-19</a:t>
            </a:r>
            <a:r>
              <a:rPr lang="en-US" dirty="0" smtClean="0">
                <a:solidFill>
                  <a:srgbClr val="7030A0"/>
                </a:solidFill>
                <a:sym typeface="Symbol"/>
              </a:rPr>
              <a:t>J =3.310</a:t>
            </a:r>
            <a:r>
              <a:rPr lang="en-US" baseline="30000" dirty="0" smtClean="0">
                <a:solidFill>
                  <a:srgbClr val="7030A0"/>
                </a:solidFill>
                <a:sym typeface="Symbol"/>
              </a:rPr>
              <a:t>17</a:t>
            </a:r>
            <a:r>
              <a:rPr lang="en-US" dirty="0" smtClean="0">
                <a:solidFill>
                  <a:srgbClr val="7030A0"/>
                </a:solidFill>
                <a:sym typeface="Symbol"/>
              </a:rPr>
              <a:t>/cm</a:t>
            </a:r>
            <a:r>
              <a:rPr lang="en-US" baseline="30000" dirty="0" smtClean="0">
                <a:solidFill>
                  <a:srgbClr val="7030A0"/>
                </a:solidFill>
                <a:sym typeface="Symbol"/>
              </a:rPr>
              <a:t>2</a:t>
            </a:r>
            <a:r>
              <a:rPr lang="en-US" dirty="0" smtClean="0">
                <a:solidFill>
                  <a:srgbClr val="7030A0"/>
                </a:solidFill>
                <a:sym typeface="Symbol"/>
              </a:rPr>
              <a:t>.</a:t>
            </a:r>
          </a:p>
          <a:p>
            <a:r>
              <a:rPr lang="en-US" dirty="0" smtClean="0">
                <a:solidFill>
                  <a:srgbClr val="7030A0"/>
                </a:solidFill>
                <a:sym typeface="Symbol"/>
              </a:rPr>
              <a:t>Volume/photon=3.310</a:t>
            </a:r>
            <a:r>
              <a:rPr lang="en-US" baseline="30000" dirty="0" smtClean="0">
                <a:solidFill>
                  <a:srgbClr val="7030A0"/>
                </a:solidFill>
                <a:sym typeface="Symbol"/>
              </a:rPr>
              <a:t>-22</a:t>
            </a:r>
            <a:r>
              <a:rPr lang="en-US" dirty="0" smtClean="0">
                <a:solidFill>
                  <a:srgbClr val="7030A0"/>
                </a:solidFill>
                <a:sym typeface="Symbol"/>
              </a:rPr>
              <a:t>/cm</a:t>
            </a:r>
            <a:r>
              <a:rPr lang="en-US" baseline="30000" dirty="0" smtClean="0">
                <a:solidFill>
                  <a:srgbClr val="7030A0"/>
                </a:solidFill>
                <a:sym typeface="Symbol"/>
              </a:rPr>
              <a:t>3</a:t>
            </a:r>
            <a:r>
              <a:rPr lang="en-US" dirty="0" smtClean="0">
                <a:solidFill>
                  <a:srgbClr val="7030A0"/>
                </a:solidFill>
                <a:sym typeface="Symbol"/>
              </a:rPr>
              <a:t>.</a:t>
            </a:r>
          </a:p>
          <a:p>
            <a:r>
              <a:rPr lang="en-US" dirty="0" smtClean="0">
                <a:solidFill>
                  <a:srgbClr val="C00000"/>
                </a:solidFill>
                <a:sym typeface="Symbol"/>
              </a:rPr>
              <a:t>Mean photon separation: (3.310</a:t>
            </a:r>
            <a:r>
              <a:rPr lang="en-US" baseline="30000" dirty="0" smtClean="0">
                <a:solidFill>
                  <a:srgbClr val="C00000"/>
                </a:solidFill>
                <a:sym typeface="Symbol"/>
              </a:rPr>
              <a:t>-22</a:t>
            </a:r>
            <a:r>
              <a:rPr lang="en-US" dirty="0" smtClean="0">
                <a:solidFill>
                  <a:srgbClr val="C00000"/>
                </a:solidFill>
                <a:sym typeface="Symbol"/>
              </a:rPr>
              <a:t>/cm</a:t>
            </a:r>
            <a:r>
              <a:rPr lang="en-US" baseline="30000" dirty="0" smtClean="0">
                <a:solidFill>
                  <a:srgbClr val="C00000"/>
                </a:solidFill>
                <a:sym typeface="Symbol"/>
              </a:rPr>
              <a:t>3</a:t>
            </a:r>
            <a:r>
              <a:rPr lang="en-US" dirty="0" smtClean="0">
                <a:solidFill>
                  <a:srgbClr val="C00000"/>
                </a:solidFill>
                <a:sym typeface="Symbol"/>
              </a:rPr>
              <a:t>)</a:t>
            </a:r>
            <a:r>
              <a:rPr lang="en-US" baseline="30000" dirty="0" smtClean="0">
                <a:solidFill>
                  <a:srgbClr val="C00000"/>
                </a:solidFill>
                <a:sym typeface="Symbol"/>
              </a:rPr>
              <a:t>1/3</a:t>
            </a:r>
            <a:r>
              <a:rPr lang="en-US" dirty="0" smtClean="0">
                <a:solidFill>
                  <a:srgbClr val="C00000"/>
                </a:solidFill>
                <a:sym typeface="Symbol"/>
              </a:rPr>
              <a:t>=0.67nm.</a:t>
            </a:r>
            <a:endParaRPr lang="en-US" dirty="0">
              <a:solidFill>
                <a:srgbClr val="C00000"/>
              </a:solidFill>
            </a:endParaRPr>
          </a:p>
        </p:txBody>
      </p:sp>
      <p:pic>
        <p:nvPicPr>
          <p:cNvPr id="69633" name="Picture 1"/>
          <p:cNvPicPr>
            <a:picLocks noChangeAspect="1" noChangeArrowheads="1"/>
          </p:cNvPicPr>
          <p:nvPr/>
        </p:nvPicPr>
        <p:blipFill>
          <a:blip r:embed="rId2" cstate="print"/>
          <a:srcRect/>
          <a:stretch>
            <a:fillRect/>
          </a:stretch>
        </p:blipFill>
        <p:spPr bwMode="auto">
          <a:xfrm>
            <a:off x="685800" y="5562600"/>
            <a:ext cx="4458260" cy="1038225"/>
          </a:xfrm>
          <a:prstGeom prst="rect">
            <a:avLst/>
          </a:prstGeom>
          <a:noFill/>
          <a:ln w="9525">
            <a:noFill/>
            <a:miter lim="800000"/>
            <a:headEnd/>
            <a:tailEnd/>
          </a:ln>
        </p:spPr>
      </p:pic>
      <p:pic>
        <p:nvPicPr>
          <p:cNvPr id="69634" name="Picture 2"/>
          <p:cNvPicPr>
            <a:picLocks noChangeAspect="1" noChangeArrowheads="1"/>
          </p:cNvPicPr>
          <p:nvPr/>
        </p:nvPicPr>
        <p:blipFill>
          <a:blip r:embed="rId3" cstate="print"/>
          <a:srcRect/>
          <a:stretch>
            <a:fillRect/>
          </a:stretch>
        </p:blipFill>
        <p:spPr bwMode="auto">
          <a:xfrm>
            <a:off x="5867400" y="5410200"/>
            <a:ext cx="2266950" cy="123825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nodeType="withEffect">
                                  <p:stCondLst>
                                    <p:cond delay="0"/>
                                  </p:stCondLst>
                                  <p:childTnLst>
                                    <p:set>
                                      <p:cBhvr>
                                        <p:cTn id="34" dur="1" fill="hold">
                                          <p:stCondLst>
                                            <p:cond delay="0"/>
                                          </p:stCondLst>
                                        </p:cTn>
                                        <p:tgtEl>
                                          <p:spTgt spid="69633"/>
                                        </p:tgtEl>
                                        <p:attrNameLst>
                                          <p:attrName>style.visibility</p:attrName>
                                        </p:attrNameLst>
                                      </p:cBhvr>
                                      <p:to>
                                        <p:strVal val="visible"/>
                                      </p:to>
                                    </p:set>
                                    <p:animEffect transition="in" filter="wipe(down)">
                                      <p:cBhvr>
                                        <p:cTn id="35" dur="500"/>
                                        <p:tgtEl>
                                          <p:spTgt spid="69633"/>
                                        </p:tgtEl>
                                      </p:cBhvr>
                                    </p:animEffect>
                                  </p:childTnLst>
                                </p:cTn>
                              </p:par>
                              <p:par>
                                <p:cTn id="36" presetID="22" presetClass="entr" presetSubtype="4" fill="hold" nodeType="withEffect">
                                  <p:stCondLst>
                                    <p:cond delay="0"/>
                                  </p:stCondLst>
                                  <p:childTnLst>
                                    <p:set>
                                      <p:cBhvr>
                                        <p:cTn id="37" dur="1" fill="hold">
                                          <p:stCondLst>
                                            <p:cond delay="0"/>
                                          </p:stCondLst>
                                        </p:cTn>
                                        <p:tgtEl>
                                          <p:spTgt spid="69634"/>
                                        </p:tgtEl>
                                        <p:attrNameLst>
                                          <p:attrName>style.visibility</p:attrName>
                                        </p:attrNameLst>
                                      </p:cBhvr>
                                      <p:to>
                                        <p:strVal val="visible"/>
                                      </p:to>
                                    </p:set>
                                    <p:animEffect transition="in" filter="wipe(down)">
                                      <p:cBhvr>
                                        <p:cTn id="38" dur="5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4876800"/>
            <a:ext cx="7162800" cy="1754326"/>
          </a:xfrm>
          <a:prstGeom prst="rect">
            <a:avLst/>
          </a:prstGeom>
        </p:spPr>
        <p:txBody>
          <a:bodyPr wrap="square">
            <a:spAutoFit/>
          </a:bodyPr>
          <a:lstStyle/>
          <a:p>
            <a:r>
              <a:rPr lang="en-US" dirty="0" smtClean="0">
                <a:solidFill>
                  <a:srgbClr val="C00000"/>
                </a:solidFill>
              </a:rPr>
              <a:t>Component of </a:t>
            </a:r>
            <a:r>
              <a:rPr lang="en-US" i="1" dirty="0" smtClean="0">
                <a:solidFill>
                  <a:srgbClr val="C00000"/>
                </a:solidFill>
              </a:rPr>
              <a:t>one</a:t>
            </a:r>
            <a:r>
              <a:rPr lang="en-US" dirty="0" smtClean="0">
                <a:solidFill>
                  <a:srgbClr val="C00000"/>
                </a:solidFill>
              </a:rPr>
              <a:t> negative photoresist</a:t>
            </a:r>
          </a:p>
          <a:p>
            <a:pPr marL="169863" indent="-169863">
              <a:buFont typeface="Arial" pitchFamily="34" charset="0"/>
              <a:buChar char="•"/>
            </a:pPr>
            <a:r>
              <a:rPr lang="en-US" dirty="0" smtClean="0">
                <a:solidFill>
                  <a:srgbClr val="0033CC"/>
                </a:solidFill>
              </a:rPr>
              <a:t>Resin:  </a:t>
            </a:r>
            <a:r>
              <a:rPr lang="en-US" dirty="0" err="1" smtClean="0">
                <a:solidFill>
                  <a:srgbClr val="0033CC"/>
                </a:solidFill>
              </a:rPr>
              <a:t>cyclized</a:t>
            </a:r>
            <a:r>
              <a:rPr lang="en-US" dirty="0" smtClean="0">
                <a:solidFill>
                  <a:srgbClr val="0033CC"/>
                </a:solidFill>
              </a:rPr>
              <a:t> synthetic rubber resin, not sensitive to exposure, fast dissolution in organic solvent such as toluene and </a:t>
            </a:r>
            <a:r>
              <a:rPr lang="en-US" dirty="0" err="1" smtClean="0">
                <a:solidFill>
                  <a:srgbClr val="0033CC"/>
                </a:solidFill>
              </a:rPr>
              <a:t>xylene</a:t>
            </a:r>
            <a:r>
              <a:rPr lang="en-US" dirty="0" smtClean="0">
                <a:solidFill>
                  <a:srgbClr val="0033CC"/>
                </a:solidFill>
              </a:rPr>
              <a:t>.</a:t>
            </a:r>
          </a:p>
          <a:p>
            <a:pPr marL="169863" indent="-169863">
              <a:buFont typeface="Arial" pitchFamily="34" charset="0"/>
              <a:buChar char="•"/>
            </a:pPr>
            <a:r>
              <a:rPr lang="en-US" dirty="0" smtClean="0">
                <a:solidFill>
                  <a:srgbClr val="0033CC"/>
                </a:solidFill>
              </a:rPr>
              <a:t>Sensitizer PAC: </a:t>
            </a:r>
            <a:r>
              <a:rPr lang="en-US" dirty="0" err="1" smtClean="0">
                <a:solidFill>
                  <a:srgbClr val="0033CC"/>
                </a:solidFill>
              </a:rPr>
              <a:t>bis-arylzide</a:t>
            </a:r>
            <a:endParaRPr lang="en-US" dirty="0" smtClean="0">
              <a:solidFill>
                <a:srgbClr val="0033CC"/>
              </a:solidFill>
            </a:endParaRPr>
          </a:p>
          <a:p>
            <a:pPr marL="169863" indent="-169863">
              <a:buFont typeface="Arial" pitchFamily="34" charset="0"/>
              <a:buChar char="•"/>
            </a:pPr>
            <a:r>
              <a:rPr lang="en-US" dirty="0" smtClean="0">
                <a:solidFill>
                  <a:srgbClr val="0033CC"/>
                </a:solidFill>
              </a:rPr>
              <a:t>Solvent: aromatic solvent</a:t>
            </a:r>
          </a:p>
          <a:p>
            <a:pPr marL="169863" indent="-169863">
              <a:buFont typeface="Arial" pitchFamily="34" charset="0"/>
              <a:buChar char="•"/>
            </a:pPr>
            <a:r>
              <a:rPr lang="en-US" dirty="0" smtClean="0">
                <a:solidFill>
                  <a:srgbClr val="0033CC"/>
                </a:solidFill>
              </a:rPr>
              <a:t>Developer: organic solvents (we know for positive resist, it is inorganic)</a:t>
            </a:r>
            <a:endParaRPr lang="en-US"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2747084" y="76200"/>
            <a:ext cx="3196516" cy="523220"/>
          </a:xfrm>
          <a:prstGeom prst="rect">
            <a:avLst/>
          </a:prstGeom>
          <a:noFill/>
        </p:spPr>
        <p:txBody>
          <a:bodyPr wrap="none" rtlCol="0">
            <a:spAutoFit/>
          </a:bodyPr>
          <a:lstStyle/>
          <a:p>
            <a:r>
              <a:rPr lang="en-US" sz="2800" dirty="0" smtClean="0">
                <a:solidFill>
                  <a:srgbClr val="0033CC"/>
                </a:solidFill>
              </a:rPr>
              <a:t>Negative photoresist</a:t>
            </a:r>
            <a:endParaRPr lang="en-US" sz="2800" dirty="0">
              <a:solidFill>
                <a:srgbClr val="0033CC"/>
              </a:solidFill>
            </a:endParaRPr>
          </a:p>
        </p:txBody>
      </p:sp>
      <p:sp>
        <p:nvSpPr>
          <p:cNvPr id="9" name="Rectangle 8"/>
          <p:cNvSpPr/>
          <p:nvPr/>
        </p:nvSpPr>
        <p:spPr>
          <a:xfrm>
            <a:off x="381000" y="685800"/>
            <a:ext cx="8458200" cy="1908215"/>
          </a:xfrm>
          <a:prstGeom prst="rect">
            <a:avLst/>
          </a:prstGeom>
        </p:spPr>
        <p:txBody>
          <a:bodyPr wrap="square">
            <a:spAutoFit/>
          </a:bodyPr>
          <a:lstStyle/>
          <a:p>
            <a:pPr marL="177800" indent="-177800">
              <a:spcAft>
                <a:spcPts val="400"/>
              </a:spcAft>
              <a:buFont typeface="Arial" pitchFamily="34" charset="0"/>
              <a:buChar char="•"/>
            </a:pPr>
            <a:r>
              <a:rPr lang="en-US" dirty="0" smtClean="0">
                <a:solidFill>
                  <a:srgbClr val="0033CC"/>
                </a:solidFill>
              </a:rPr>
              <a:t>Negative photoresist becomes insoluble in regions exposed to light.</a:t>
            </a:r>
          </a:p>
          <a:p>
            <a:pPr marL="177800" indent="-177800">
              <a:spcAft>
                <a:spcPts val="400"/>
              </a:spcAft>
              <a:buFont typeface="Arial" pitchFamily="34" charset="0"/>
              <a:buChar char="•"/>
            </a:pPr>
            <a:r>
              <a:rPr lang="en-US" altLang="zh-TW" dirty="0" smtClean="0">
                <a:solidFill>
                  <a:srgbClr val="0033CC"/>
                </a:solidFill>
              </a:rPr>
              <a:t>It is a polymer with long chains. Molecular weight 10</a:t>
            </a:r>
            <a:r>
              <a:rPr lang="en-US" altLang="zh-TW" baseline="30000" dirty="0" smtClean="0">
                <a:solidFill>
                  <a:srgbClr val="0033CC"/>
                </a:solidFill>
              </a:rPr>
              <a:t>4</a:t>
            </a:r>
            <a:r>
              <a:rPr lang="en-US" altLang="zh-TW" dirty="0" smtClean="0">
                <a:solidFill>
                  <a:srgbClr val="0033CC"/>
                </a:solidFill>
              </a:rPr>
              <a:t>-10</a:t>
            </a:r>
            <a:r>
              <a:rPr lang="en-US" altLang="zh-TW" baseline="30000" dirty="0" smtClean="0">
                <a:solidFill>
                  <a:srgbClr val="0033CC"/>
                </a:solidFill>
              </a:rPr>
              <a:t>6</a:t>
            </a:r>
            <a:r>
              <a:rPr lang="en-US" altLang="zh-TW" dirty="0" smtClean="0">
                <a:solidFill>
                  <a:srgbClr val="0033CC"/>
                </a:solidFill>
              </a:rPr>
              <a:t>kg/mol, about one order higher than that of DNQ positive resist.</a:t>
            </a:r>
            <a:endParaRPr lang="en-US" altLang="zh-TW" baseline="30000" dirty="0" smtClean="0">
              <a:solidFill>
                <a:srgbClr val="0033CC"/>
              </a:solidFill>
            </a:endParaRPr>
          </a:p>
          <a:p>
            <a:pPr marL="177800" indent="-177800">
              <a:spcAft>
                <a:spcPts val="400"/>
              </a:spcAft>
              <a:buFont typeface="Arial" pitchFamily="34" charset="0"/>
              <a:buChar char="•"/>
            </a:pPr>
            <a:r>
              <a:rPr lang="en-US" altLang="zh-TW" dirty="0" smtClean="0">
                <a:solidFill>
                  <a:srgbClr val="0033CC"/>
                </a:solidFill>
              </a:rPr>
              <a:t>Irradiation results in bonding or cross-linking (</a:t>
            </a:r>
            <a:r>
              <a:rPr lang="en-US" dirty="0" smtClean="0">
                <a:solidFill>
                  <a:srgbClr val="0033CC"/>
                </a:solidFill>
              </a:rPr>
              <a:t>form 3D molecular network)</a:t>
            </a:r>
            <a:r>
              <a:rPr lang="en-US" altLang="zh-TW" dirty="0" smtClean="0">
                <a:solidFill>
                  <a:srgbClr val="0033CC"/>
                </a:solidFill>
              </a:rPr>
              <a:t> of adjacent polymer chains and increases of molecular weight.</a:t>
            </a:r>
          </a:p>
          <a:p>
            <a:pPr marL="177800" indent="-177800">
              <a:spcAft>
                <a:spcPts val="400"/>
              </a:spcAft>
              <a:buFont typeface="Arial" pitchFamily="34" charset="0"/>
              <a:buChar char="•"/>
            </a:pPr>
            <a:r>
              <a:rPr lang="en-US" altLang="zh-TW" dirty="0" smtClean="0">
                <a:solidFill>
                  <a:srgbClr val="0033CC"/>
                </a:solidFill>
              </a:rPr>
              <a:t>Unexposed resists dissolve in aromatic solvents such as benzene, toluene and </a:t>
            </a:r>
            <a:r>
              <a:rPr lang="en-US" altLang="zh-TW" dirty="0" err="1" smtClean="0">
                <a:solidFill>
                  <a:srgbClr val="0033CC"/>
                </a:solidFill>
              </a:rPr>
              <a:t>xylene</a:t>
            </a:r>
            <a:r>
              <a:rPr lang="en-US" altLang="zh-TW" dirty="0" smtClean="0">
                <a:solidFill>
                  <a:srgbClr val="0033CC"/>
                </a:solidFill>
              </a:rPr>
              <a:t>.</a:t>
            </a:r>
          </a:p>
        </p:txBody>
      </p:sp>
      <p:grpSp>
        <p:nvGrpSpPr>
          <p:cNvPr id="13" name="Group 12"/>
          <p:cNvGrpSpPr/>
          <p:nvPr/>
        </p:nvGrpSpPr>
        <p:grpSpPr>
          <a:xfrm>
            <a:off x="1447800" y="2667000"/>
            <a:ext cx="5807870" cy="2057400"/>
            <a:chOff x="1447800" y="2743200"/>
            <a:chExt cx="5807870" cy="2057400"/>
          </a:xfrm>
        </p:grpSpPr>
        <p:pic>
          <p:nvPicPr>
            <p:cNvPr id="11" name="Picture 2"/>
            <p:cNvPicPr>
              <a:picLocks noChangeAspect="1" noChangeArrowheads="1"/>
            </p:cNvPicPr>
            <p:nvPr/>
          </p:nvPicPr>
          <p:blipFill>
            <a:blip r:embed="rId2" cstate="print"/>
            <a:srcRect/>
            <a:stretch>
              <a:fillRect/>
            </a:stretch>
          </p:blipFill>
          <p:spPr bwMode="auto">
            <a:xfrm>
              <a:off x="1447800" y="2743200"/>
              <a:ext cx="5807870" cy="2057400"/>
            </a:xfrm>
            <a:prstGeom prst="rect">
              <a:avLst/>
            </a:prstGeom>
            <a:noFill/>
            <a:ln w="9525">
              <a:noFill/>
              <a:miter lim="800000"/>
              <a:headEnd/>
              <a:tailEnd/>
            </a:ln>
          </p:spPr>
        </p:pic>
        <p:sp>
          <p:nvSpPr>
            <p:cNvPr id="12" name="TextBox 11"/>
            <p:cNvSpPr txBox="1"/>
            <p:nvPr/>
          </p:nvSpPr>
          <p:spPr>
            <a:xfrm>
              <a:off x="3429000" y="4343400"/>
              <a:ext cx="1969065" cy="369332"/>
            </a:xfrm>
            <a:prstGeom prst="rect">
              <a:avLst/>
            </a:prstGeom>
            <a:noFill/>
          </p:spPr>
          <p:txBody>
            <a:bodyPr wrap="none" rtlCol="0">
              <a:spAutoFit/>
            </a:bodyPr>
            <a:lstStyle/>
            <a:p>
              <a:r>
                <a:rPr lang="en-US" dirty="0" smtClean="0"/>
                <a:t>Cross-linked region</a:t>
              </a:r>
              <a:endParaRPr lang="en-US" dirty="0"/>
            </a:p>
          </p:txBody>
        </p:sp>
      </p:grpSp>
      <p:sp>
        <p:nvSpPr>
          <p:cNvPr id="10" name="Slide Number Placeholder 9"/>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381000" y="762000"/>
            <a:ext cx="8458200" cy="3221395"/>
          </a:xfrm>
          <a:prstGeom prst="rect">
            <a:avLst/>
          </a:prstGeom>
        </p:spPr>
        <p:txBody>
          <a:bodyPr wrap="square">
            <a:spAutoFit/>
          </a:bodyPr>
          <a:lstStyle/>
          <a:p>
            <a:pPr>
              <a:spcAft>
                <a:spcPts val="400"/>
              </a:spcAft>
            </a:pPr>
            <a:r>
              <a:rPr lang="en-US" dirty="0" smtClean="0">
                <a:solidFill>
                  <a:srgbClr val="C00000"/>
                </a:solidFill>
              </a:rPr>
              <a:t>Negative photoresist are:</a:t>
            </a:r>
          </a:p>
          <a:p>
            <a:pPr marL="169863" indent="-169863">
              <a:spcAft>
                <a:spcPts val="400"/>
              </a:spcAft>
              <a:buFont typeface="Arial" pitchFamily="34" charset="0"/>
              <a:buChar char="•"/>
            </a:pPr>
            <a:r>
              <a:rPr lang="en-US" dirty="0" smtClean="0">
                <a:solidFill>
                  <a:srgbClr val="0033CC"/>
                </a:solidFill>
              </a:rPr>
              <a:t>Lower resolution due to </a:t>
            </a:r>
            <a:r>
              <a:rPr lang="en-US" altLang="zh-TW" dirty="0" smtClean="0">
                <a:solidFill>
                  <a:srgbClr val="0033CC"/>
                </a:solidFill>
              </a:rPr>
              <a:t>solvent-induced </a:t>
            </a:r>
            <a:r>
              <a:rPr lang="en-US" dirty="0" smtClean="0">
                <a:solidFill>
                  <a:srgbClr val="0033CC"/>
                </a:solidFill>
              </a:rPr>
              <a:t>swelling </a:t>
            </a:r>
            <a:r>
              <a:rPr lang="en-US" altLang="zh-TW" dirty="0" smtClean="0">
                <a:solidFill>
                  <a:srgbClr val="0033CC"/>
                </a:solidFill>
              </a:rPr>
              <a:t>of exposed regions during development, which results in ragged edges or a loss of pattern fidelity and resolution. </a:t>
            </a:r>
          </a:p>
          <a:p>
            <a:pPr marL="169863" lvl="1">
              <a:spcAft>
                <a:spcPts val="400"/>
              </a:spcAft>
            </a:pPr>
            <a:r>
              <a:rPr lang="en-US" altLang="zh-TW" dirty="0" smtClean="0">
                <a:solidFill>
                  <a:srgbClr val="0033CC"/>
                </a:solidFill>
              </a:rPr>
              <a:t>(For positive resist, much lower molecular weight and smaller chain, </a:t>
            </a:r>
            <a:r>
              <a:rPr lang="en-US" dirty="0" smtClean="0">
                <a:solidFill>
                  <a:srgbClr val="0033CC"/>
                </a:solidFill>
              </a:rPr>
              <a:t>develops by “etching” - no swelling.</a:t>
            </a:r>
            <a:r>
              <a:rPr lang="en-US" altLang="zh-TW" dirty="0" smtClean="0">
                <a:solidFill>
                  <a:srgbClr val="0033CC"/>
                </a:solidFill>
              </a:rPr>
              <a:t>)</a:t>
            </a:r>
            <a:endParaRPr lang="en-US" dirty="0" smtClean="0">
              <a:solidFill>
                <a:srgbClr val="0033CC"/>
              </a:solidFill>
            </a:endParaRPr>
          </a:p>
          <a:p>
            <a:pPr marL="169863" indent="-169863">
              <a:spcAft>
                <a:spcPts val="400"/>
              </a:spcAft>
              <a:buFont typeface="Arial" pitchFamily="34" charset="0"/>
              <a:buChar char="•"/>
            </a:pPr>
            <a:r>
              <a:rPr lang="en-US" dirty="0" smtClean="0">
                <a:solidFill>
                  <a:srgbClr val="0033CC"/>
                </a:solidFill>
              </a:rPr>
              <a:t>Less expensive.</a:t>
            </a:r>
          </a:p>
          <a:p>
            <a:pPr marL="169863" indent="-169863">
              <a:spcAft>
                <a:spcPts val="400"/>
              </a:spcAft>
              <a:buFont typeface="Arial" pitchFamily="34" charset="0"/>
              <a:buChar char="•"/>
            </a:pPr>
            <a:r>
              <a:rPr lang="en-US" dirty="0" smtClean="0">
                <a:solidFill>
                  <a:srgbClr val="0033CC"/>
                </a:solidFill>
              </a:rPr>
              <a:t>More sensitive </a:t>
            </a:r>
            <a:r>
              <a:rPr lang="en-US" dirty="0" smtClean="0">
                <a:solidFill>
                  <a:srgbClr val="0033CC"/>
                </a:solidFill>
                <a:sym typeface="Symbol"/>
              </a:rPr>
              <a:t></a:t>
            </a:r>
            <a:r>
              <a:rPr lang="en-US" dirty="0" smtClean="0">
                <a:solidFill>
                  <a:srgbClr val="0033CC"/>
                </a:solidFill>
              </a:rPr>
              <a:t> higher exposure throughput.</a:t>
            </a:r>
          </a:p>
          <a:p>
            <a:pPr marL="169863" indent="-169863">
              <a:spcAft>
                <a:spcPts val="400"/>
              </a:spcAft>
              <a:buFont typeface="Arial" pitchFamily="34" charset="0"/>
              <a:buChar char="•"/>
            </a:pPr>
            <a:r>
              <a:rPr lang="en-US" dirty="0" smtClean="0">
                <a:solidFill>
                  <a:srgbClr val="0033CC"/>
                </a:solidFill>
              </a:rPr>
              <a:t>Relatively tolerant of developing conditions, wider process window.</a:t>
            </a:r>
          </a:p>
          <a:p>
            <a:pPr marL="169863" indent="-169863">
              <a:spcAft>
                <a:spcPts val="400"/>
              </a:spcAft>
              <a:buFont typeface="Arial" pitchFamily="34" charset="0"/>
              <a:buChar char="•"/>
            </a:pPr>
            <a:r>
              <a:rPr lang="en-US" dirty="0" smtClean="0">
                <a:solidFill>
                  <a:srgbClr val="0033CC"/>
                </a:solidFill>
              </a:rPr>
              <a:t>Better chemical resistance </a:t>
            </a:r>
            <a:r>
              <a:rPr lang="en-US" dirty="0" smtClean="0">
                <a:solidFill>
                  <a:srgbClr val="0033CC"/>
                </a:solidFill>
                <a:sym typeface="Symbol"/>
              </a:rPr>
              <a:t></a:t>
            </a:r>
            <a:r>
              <a:rPr lang="en-US" dirty="0" smtClean="0">
                <a:solidFill>
                  <a:srgbClr val="0033CC"/>
                </a:solidFill>
              </a:rPr>
              <a:t> better mask material for pattern transfer to under-layer.</a:t>
            </a:r>
          </a:p>
          <a:p>
            <a:pPr marL="169863" indent="-169863">
              <a:spcAft>
                <a:spcPts val="400"/>
              </a:spcAft>
              <a:buFont typeface="Arial" pitchFamily="34" charset="0"/>
              <a:buChar char="•"/>
            </a:pPr>
            <a:r>
              <a:rPr lang="en-US" dirty="0" smtClean="0">
                <a:solidFill>
                  <a:srgbClr val="0033CC"/>
                </a:solidFill>
              </a:rPr>
              <a:t>Organic-based solvents vs. aqueous-based solvents for positive resist.</a:t>
            </a:r>
            <a:endParaRPr lang="en-US" dirty="0">
              <a:solidFill>
                <a:srgbClr val="0033CC"/>
              </a:solidFill>
            </a:endParaRPr>
          </a:p>
        </p:txBody>
      </p:sp>
      <p:sp>
        <p:nvSpPr>
          <p:cNvPr id="7" name="TextBox 6"/>
          <p:cNvSpPr txBox="1"/>
          <p:nvPr/>
        </p:nvSpPr>
        <p:spPr>
          <a:xfrm>
            <a:off x="2450831" y="76200"/>
            <a:ext cx="4407169" cy="523220"/>
          </a:xfrm>
          <a:prstGeom prst="rect">
            <a:avLst/>
          </a:prstGeom>
          <a:noFill/>
        </p:spPr>
        <p:txBody>
          <a:bodyPr wrap="none" rtlCol="0">
            <a:spAutoFit/>
          </a:bodyPr>
          <a:lstStyle/>
          <a:p>
            <a:r>
              <a:rPr lang="en-US" sz="2800" dirty="0" smtClean="0">
                <a:solidFill>
                  <a:srgbClr val="0033CC"/>
                </a:solidFill>
              </a:rPr>
              <a:t>Comparison to positive resist</a:t>
            </a:r>
            <a:endParaRPr lang="en-US" sz="2800" dirty="0">
              <a:solidFill>
                <a:srgbClr val="0033CC"/>
              </a:solidFill>
            </a:endParaRPr>
          </a:p>
        </p:txBody>
      </p:sp>
      <p:sp>
        <p:nvSpPr>
          <p:cNvPr id="9" name="Rectangle 8"/>
          <p:cNvSpPr/>
          <p:nvPr/>
        </p:nvSpPr>
        <p:spPr>
          <a:xfrm>
            <a:off x="228600" y="4416385"/>
            <a:ext cx="8686800" cy="1908215"/>
          </a:xfrm>
          <a:prstGeom prst="rect">
            <a:avLst/>
          </a:prstGeom>
        </p:spPr>
        <p:txBody>
          <a:bodyPr wrap="square">
            <a:spAutoFit/>
          </a:bodyPr>
          <a:lstStyle/>
          <a:p>
            <a:pPr marL="0" lvl="1">
              <a:spcAft>
                <a:spcPts val="600"/>
              </a:spcAft>
            </a:pPr>
            <a:r>
              <a:rPr lang="en-US" altLang="zh-TW" dirty="0" smtClean="0">
                <a:solidFill>
                  <a:srgbClr val="0033CC"/>
                </a:solidFill>
                <a:ea typeface="新細明體" pitchFamily="18" charset="-120"/>
              </a:rPr>
              <a:t>Positive photoresist is much more expensive, therefore negative photoresist was used until it had to be replaced when the minimum feature size was shrunk to smaller than 3</a:t>
            </a:r>
            <a:r>
              <a:rPr lang="en-US" altLang="zh-TW" dirty="0" smtClean="0">
                <a:solidFill>
                  <a:srgbClr val="0033CC"/>
                </a:solidFill>
                <a:ea typeface="新細明體" pitchFamily="18" charset="-120"/>
                <a:sym typeface="Symbol"/>
              </a:rPr>
              <a:t></a:t>
            </a:r>
            <a:r>
              <a:rPr lang="en-US" altLang="zh-TW" dirty="0" smtClean="0">
                <a:solidFill>
                  <a:srgbClr val="0033CC"/>
                </a:solidFill>
                <a:ea typeface="新細明體" pitchFamily="18" charset="-120"/>
              </a:rPr>
              <a:t>m.</a:t>
            </a:r>
          </a:p>
          <a:p>
            <a:pPr marL="0" lvl="1">
              <a:spcAft>
                <a:spcPts val="600"/>
              </a:spcAft>
            </a:pPr>
            <a:r>
              <a:rPr lang="en-US" altLang="zh-TW" dirty="0" smtClean="0">
                <a:solidFill>
                  <a:srgbClr val="C00000"/>
                </a:solidFill>
                <a:ea typeface="新細明體" pitchFamily="18" charset="-120"/>
              </a:rPr>
              <a:t>Today DUV (deep UV) 193nm resist is used for IC industry, the above positive or negative resists are no longer in use.</a:t>
            </a:r>
          </a:p>
          <a:p>
            <a:pPr marL="0" lvl="1">
              <a:spcAft>
                <a:spcPts val="600"/>
              </a:spcAft>
            </a:pPr>
            <a:r>
              <a:rPr lang="en-US" altLang="zh-TW" dirty="0" smtClean="0">
                <a:solidFill>
                  <a:srgbClr val="0033CC"/>
                </a:solidFill>
                <a:ea typeface="新細明體" pitchFamily="18" charset="-120"/>
              </a:rPr>
              <a:t>But for R&amp;D, many different fancy resists are used, some (e.g. AZ-5214 resist) can even be used as both positive and negative resist (but processed differently)!</a:t>
            </a:r>
          </a:p>
        </p:txBody>
      </p:sp>
      <p:sp>
        <p:nvSpPr>
          <p:cNvPr id="8" name="Slide Number Placeholder 7"/>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down)">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TotalTime>
  <Words>4217</Words>
  <Application>Microsoft Office PowerPoint</Application>
  <PresentationFormat>On-screen Show (4:3)</PresentationFormat>
  <Paragraphs>396</Paragraphs>
  <Slides>38</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Office Theme</vt:lpstr>
      <vt:lpstr>公式</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28</cp:revision>
  <dcterms:created xsi:type="dcterms:W3CDTF">2006-08-16T00:00:00Z</dcterms:created>
  <dcterms:modified xsi:type="dcterms:W3CDTF">2011-06-14T21:37:04Z</dcterms:modified>
</cp:coreProperties>
</file>