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24" r:id="rId2"/>
    <p:sldId id="259" r:id="rId3"/>
    <p:sldId id="257" r:id="rId4"/>
    <p:sldId id="325" r:id="rId5"/>
    <p:sldId id="272" r:id="rId6"/>
    <p:sldId id="327" r:id="rId7"/>
    <p:sldId id="328" r:id="rId8"/>
    <p:sldId id="339" r:id="rId9"/>
    <p:sldId id="340" r:id="rId10"/>
    <p:sldId id="343" r:id="rId11"/>
    <p:sldId id="347" r:id="rId12"/>
    <p:sldId id="267" r:id="rId13"/>
    <p:sldId id="348" r:id="rId14"/>
    <p:sldId id="349" r:id="rId15"/>
    <p:sldId id="295" r:id="rId16"/>
    <p:sldId id="320" r:id="rId17"/>
    <p:sldId id="350" r:id="rId18"/>
    <p:sldId id="310" r:id="rId19"/>
    <p:sldId id="308" r:id="rId20"/>
    <p:sldId id="278" r:id="rId21"/>
    <p:sldId id="280" r:id="rId22"/>
    <p:sldId id="31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776" autoAdjust="0"/>
  </p:normalViewPr>
  <p:slideViewPr>
    <p:cSldViewPr>
      <p:cViewPr varScale="1">
        <p:scale>
          <a:sx n="77" d="100"/>
          <a:sy n="77" d="100"/>
        </p:scale>
        <p:origin x="-9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F1875-D8CF-478E-B2BE-C1D63DC9032C}" type="datetimeFigureOut">
              <a:rPr lang="en-US" smtClean="0"/>
              <a:pPr/>
              <a:t>8/21/2010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0987A-374C-4B9E-BF70-87CE5F2700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6F603-62C8-43B1-841D-3565EBF8DC8C}" type="slidenum">
              <a:rPr lang="en-US" altLang="zh-CN"/>
              <a:pPr/>
              <a:t>20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E960-82B8-4026-913F-426BE60DDBDB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6E8C-077A-4B28-B764-09D674F03E02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6E29-830D-4D32-ABCF-DAC035897E0A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7555F-270C-47B4-833E-B48A64B216B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 sz="6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CDE85A3-8058-441D-8574-926A8F52A4A6}" type="datetime1">
              <a:rPr lang="en-US" smtClean="0"/>
              <a:pPr>
                <a:defRPr/>
              </a:pPr>
              <a:t>8/21/2010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</a:t>
            </a:r>
            <a:endParaRPr lang="en-US" sz="2400">
              <a:solidFill>
                <a:srgbClr val="000000"/>
              </a:solidFill>
              <a:latin typeface="Helvetica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 sz="6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E266FF3-286B-42AD-97CD-47731F30E345}" type="datetime1">
              <a:rPr lang="en-US" smtClean="0"/>
              <a:pPr>
                <a:defRPr/>
              </a:pPr>
              <a:t>8/21/2010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</a:t>
            </a:r>
            <a:endParaRPr lang="en-US" sz="2400">
              <a:solidFill>
                <a:srgbClr val="000000"/>
              </a:solidFill>
              <a:latin typeface="Helvetica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C23E1-F48D-41E6-AFF4-13FF9CE4D666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43C7-23C2-4AEB-9A45-429D4023069E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198B-0C6E-489C-B566-8CB3C0BC514F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2CCF-F4AF-458D-8CDC-3E2A647F4082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292C9-53B6-416F-B64D-B0760CB41BFB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BFAF-F96E-41AB-B617-732DB1C25CAD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6A4B-6E44-4955-AF74-0B72D236769C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2CD5-B672-4C07-B960-256FF6A31907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6B0DD-1DBB-4FA3-8B95-B0E5D8E77581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1200" y="2133600"/>
            <a:ext cx="5562600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SiO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 properties and applications.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Thermal oxidation basics.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Manufacturing methods and equipment.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Measurement methods.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Deal-grove model (linear parabolic model).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Thin oxide growth, dependence on gas pressure and crystal orientation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err="1" smtClean="0">
                <a:solidFill>
                  <a:srgbClr val="0033CC"/>
                </a:solidFill>
              </a:rPr>
              <a:t>Cl</a:t>
            </a:r>
            <a:r>
              <a:rPr lang="en-US" dirty="0" smtClean="0">
                <a:solidFill>
                  <a:srgbClr val="0033CC"/>
                </a:solidFill>
              </a:rPr>
              <a:t>-containing gas, 2D growth, substrate doping effect 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Interface charges, </a:t>
            </a:r>
            <a:r>
              <a:rPr lang="en-US" dirty="0" err="1" smtClean="0">
                <a:solidFill>
                  <a:srgbClr val="0033CC"/>
                </a:solidFill>
              </a:rPr>
              <a:t>dopant</a:t>
            </a:r>
            <a:r>
              <a:rPr lang="en-US" dirty="0" smtClean="0">
                <a:solidFill>
                  <a:srgbClr val="0033CC"/>
                </a:solidFill>
              </a:rPr>
              <a:t> redistribution.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2438400" y="1524000"/>
            <a:ext cx="40528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 eaLnBrk="0" hangingPunct="0"/>
            <a:r>
              <a:rPr kumimoji="0" lang="en-US" altLang="zh-CN" sz="2800" b="1" dirty="0">
                <a:solidFill>
                  <a:schemeClr val="tx2"/>
                </a:solidFill>
                <a:latin typeface="Arial" charset="0"/>
              </a:rPr>
              <a:t>Si(s) + O</a:t>
            </a:r>
            <a:r>
              <a:rPr kumimoji="0" lang="en-US" altLang="zh-CN" sz="2800" b="1" baseline="-25000" dirty="0">
                <a:solidFill>
                  <a:schemeClr val="tx2"/>
                </a:solidFill>
                <a:latin typeface="Arial" charset="0"/>
              </a:rPr>
              <a:t>2</a:t>
            </a:r>
            <a:r>
              <a:rPr kumimoji="0" lang="en-US" altLang="zh-CN" sz="2800" b="1" dirty="0">
                <a:solidFill>
                  <a:schemeClr val="tx2"/>
                </a:solidFill>
                <a:latin typeface="Arial" charset="0"/>
              </a:rPr>
              <a:t>(g)  </a:t>
            </a:r>
            <a:r>
              <a:rPr kumimoji="0" lang="en-US" altLang="zh-CN" sz="2800" b="1" dirty="0">
                <a:solidFill>
                  <a:schemeClr val="tx2"/>
                </a:solidFill>
                <a:latin typeface="Symbol" pitchFamily="18" charset="2"/>
              </a:rPr>
              <a:t></a:t>
            </a:r>
            <a:r>
              <a:rPr kumimoji="0" lang="en-US" altLang="zh-CN" sz="2800" b="1" dirty="0">
                <a:solidFill>
                  <a:schemeClr val="tx2"/>
                </a:solidFill>
                <a:latin typeface="Arial" charset="0"/>
              </a:rPr>
              <a:t> SiO</a:t>
            </a:r>
            <a:r>
              <a:rPr kumimoji="0" lang="en-US" altLang="zh-CN" sz="2800" b="1" baseline="-25000" dirty="0">
                <a:solidFill>
                  <a:schemeClr val="tx2"/>
                </a:solidFill>
                <a:latin typeface="Arial" charset="0"/>
              </a:rPr>
              <a:t>2</a:t>
            </a:r>
            <a:r>
              <a:rPr kumimoji="0" lang="en-US" altLang="zh-CN" sz="2800" b="1" dirty="0">
                <a:solidFill>
                  <a:schemeClr val="tx2"/>
                </a:solidFill>
                <a:latin typeface="Arial" charset="0"/>
              </a:rPr>
              <a:t>(s)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2201" y="381000"/>
            <a:ext cx="4343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Chapter 6 Thermal oxidation and the Si/SiO</a:t>
            </a:r>
            <a:r>
              <a:rPr lang="en-US" sz="2800" baseline="-25000" dirty="0" smtClean="0">
                <a:solidFill>
                  <a:srgbClr val="0033CC"/>
                </a:solidFill>
              </a:rPr>
              <a:t>2</a:t>
            </a:r>
            <a:r>
              <a:rPr lang="en-US" sz="2800" dirty="0" smtClean="0">
                <a:solidFill>
                  <a:srgbClr val="0033CC"/>
                </a:solidFill>
              </a:rPr>
              <a:t> interface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0" name="TextBox 3"/>
          <p:cNvSpPr txBox="1"/>
          <p:nvPr/>
        </p:nvSpPr>
        <p:spPr>
          <a:xfrm>
            <a:off x="0" y="6119336"/>
            <a:ext cx="59060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NE 343: Microfabrication and thin film technology</a:t>
            </a:r>
          </a:p>
          <a:p>
            <a:r>
              <a:rPr lang="en-US" sz="1400" dirty="0" smtClean="0"/>
              <a:t>Instructor: Bo Cui, ECE, University of Waterloo; http://ece.uwaterloo.ca/~bcui/</a:t>
            </a:r>
          </a:p>
          <a:p>
            <a:r>
              <a:rPr lang="en-US" sz="1400" dirty="0" smtClean="0"/>
              <a:t>Textbook: Silicon VLSI Technology by Plummer, Deal and Griffin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160" y="838200"/>
            <a:ext cx="6174240" cy="601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705600" y="2057400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Single crystal (quartz)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2.65 g/cm</a:t>
            </a:r>
            <a:r>
              <a:rPr lang="en-US" baseline="30000" dirty="0" smtClean="0">
                <a:solidFill>
                  <a:srgbClr val="0033CC"/>
                </a:solidFill>
              </a:rPr>
              <a:t>3</a:t>
            </a:r>
            <a:endParaRPr lang="en-US" baseline="30000" dirty="0">
              <a:solidFill>
                <a:srgbClr val="0033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2200" y="4800600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33CC"/>
                </a:solidFill>
              </a:rPr>
              <a:t>Amouphous</a:t>
            </a:r>
            <a:r>
              <a:rPr lang="en-US" dirty="0" smtClean="0">
                <a:solidFill>
                  <a:srgbClr val="0033CC"/>
                </a:solidFill>
              </a:rPr>
              <a:t> (thermal oxide). 2.21 g/cm</a:t>
            </a:r>
            <a:r>
              <a:rPr lang="en-US" baseline="30000" dirty="0" smtClean="0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6" name="Rectangle 5"/>
          <p:cNvSpPr/>
          <p:nvPr/>
        </p:nvSpPr>
        <p:spPr>
          <a:xfrm>
            <a:off x="3173510" y="162580"/>
            <a:ext cx="2465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Oxide Structure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1200" y="2133600"/>
            <a:ext cx="5562600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SiO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 properties and applications.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Thermal oxidation basics.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Manufacturing methods and equipment.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Measurement methods.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Deal-grove model (linear parabolic model).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Thin oxide growth, dependence on gas pressure and crystal orientation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err="1" smtClean="0">
                <a:solidFill>
                  <a:srgbClr val="0033CC"/>
                </a:solidFill>
              </a:rPr>
              <a:t>Cl</a:t>
            </a:r>
            <a:r>
              <a:rPr lang="en-US" dirty="0" smtClean="0">
                <a:solidFill>
                  <a:srgbClr val="0033CC"/>
                </a:solidFill>
              </a:rPr>
              <a:t>-containing gas, 2D growth, substrate doping effect 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Interface charges, </a:t>
            </a:r>
            <a:r>
              <a:rPr lang="en-US" dirty="0" err="1" smtClean="0">
                <a:solidFill>
                  <a:srgbClr val="0033CC"/>
                </a:solidFill>
              </a:rPr>
              <a:t>dopant</a:t>
            </a:r>
            <a:r>
              <a:rPr lang="en-US" dirty="0" smtClean="0">
                <a:solidFill>
                  <a:srgbClr val="0033CC"/>
                </a:solidFill>
              </a:rPr>
              <a:t> redistribution.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62201" y="381000"/>
            <a:ext cx="4343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Chapter 6 Thermal oxidation and the Si/SiO</a:t>
            </a:r>
            <a:r>
              <a:rPr lang="en-US" sz="2800" baseline="-25000" dirty="0" smtClean="0">
                <a:solidFill>
                  <a:srgbClr val="0033CC"/>
                </a:solidFill>
              </a:rPr>
              <a:t>2</a:t>
            </a:r>
            <a:r>
              <a:rPr lang="en-US" sz="2800" dirty="0" smtClean="0">
                <a:solidFill>
                  <a:srgbClr val="0033CC"/>
                </a:solidFill>
              </a:rPr>
              <a:t> interface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096000"/>
            <a:ext cx="47540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 343 Microfabrication and thin film technology</a:t>
            </a:r>
          </a:p>
          <a:p>
            <a:r>
              <a:rPr lang="en-US" sz="1400" dirty="0" smtClean="0"/>
              <a:t>Instructor: Bo Cui, ECE, University of Waterloo</a:t>
            </a:r>
          </a:p>
          <a:p>
            <a:r>
              <a:rPr lang="en-US" sz="1400" dirty="0" smtClean="0"/>
              <a:t>Textbook: Silicon VLSI Technology by Plummer, Deal and Griffin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24200" y="0"/>
            <a:ext cx="3396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0033CC"/>
                </a:solidFill>
              </a:rPr>
              <a:t>Dry and wet oxidation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09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dirty="0" smtClean="0">
                <a:solidFill>
                  <a:srgbClr val="C00000"/>
                </a:solidFill>
              </a:rPr>
              <a:t>Dry oxidation:  </a:t>
            </a:r>
            <a:r>
              <a:rPr lang="en-US" altLang="zh-CN" dirty="0" smtClean="0">
                <a:solidFill>
                  <a:srgbClr val="0033CC"/>
                </a:solidFill>
              </a:rPr>
              <a:t>Si(s) + O</a:t>
            </a:r>
            <a:r>
              <a:rPr lang="en-US" altLang="zh-CN" baseline="-25000" dirty="0" smtClean="0">
                <a:solidFill>
                  <a:srgbClr val="0033CC"/>
                </a:solidFill>
              </a:rPr>
              <a:t>2</a:t>
            </a:r>
            <a:r>
              <a:rPr lang="en-US" altLang="zh-CN" dirty="0" smtClean="0">
                <a:solidFill>
                  <a:srgbClr val="0033CC"/>
                </a:solidFill>
              </a:rPr>
              <a:t>(g)  </a:t>
            </a:r>
            <a:r>
              <a:rPr lang="en-US" altLang="zh-CN" dirty="0" smtClean="0">
                <a:solidFill>
                  <a:srgbClr val="0033CC"/>
                </a:solidFill>
                <a:sym typeface="Symbol"/>
              </a:rPr>
              <a:t></a:t>
            </a:r>
            <a:r>
              <a:rPr lang="en-US" altLang="zh-CN" dirty="0" smtClean="0">
                <a:solidFill>
                  <a:srgbClr val="0033CC"/>
                </a:solidFill>
              </a:rPr>
              <a:t> SiO</a:t>
            </a:r>
            <a:r>
              <a:rPr lang="en-US" altLang="zh-CN" baseline="-25000" dirty="0" smtClean="0">
                <a:solidFill>
                  <a:srgbClr val="0033CC"/>
                </a:solidFill>
              </a:rPr>
              <a:t>2</a:t>
            </a:r>
            <a:r>
              <a:rPr lang="en-US" altLang="zh-CN" dirty="0" smtClean="0">
                <a:solidFill>
                  <a:srgbClr val="0033CC"/>
                </a:solidFill>
              </a:rPr>
              <a:t>(s); </a:t>
            </a:r>
            <a:r>
              <a:rPr lang="en-US" altLang="zh-CN" dirty="0" smtClean="0">
                <a:solidFill>
                  <a:srgbClr val="C00000"/>
                </a:solidFill>
              </a:rPr>
              <a:t>Wet/steam oxidation:  </a:t>
            </a:r>
            <a:r>
              <a:rPr lang="en-US" altLang="zh-CN" dirty="0" smtClean="0">
                <a:solidFill>
                  <a:srgbClr val="0033CC"/>
                </a:solidFill>
              </a:rPr>
              <a:t>Si(s) + 2H</a:t>
            </a:r>
            <a:r>
              <a:rPr lang="en-US" altLang="zh-CN" baseline="-25000" dirty="0" smtClean="0">
                <a:solidFill>
                  <a:srgbClr val="0033CC"/>
                </a:solidFill>
              </a:rPr>
              <a:t>2</a:t>
            </a:r>
            <a:r>
              <a:rPr lang="en-US" altLang="zh-CN" dirty="0" smtClean="0">
                <a:solidFill>
                  <a:srgbClr val="0033CC"/>
                </a:solidFill>
              </a:rPr>
              <a:t>O(g) </a:t>
            </a:r>
            <a:r>
              <a:rPr lang="en-US" altLang="zh-CN" dirty="0" smtClean="0">
                <a:solidFill>
                  <a:srgbClr val="0033CC"/>
                </a:solidFill>
                <a:sym typeface="Symbol"/>
              </a:rPr>
              <a:t> </a:t>
            </a:r>
            <a:r>
              <a:rPr lang="en-US" altLang="zh-CN" dirty="0" smtClean="0">
                <a:solidFill>
                  <a:srgbClr val="0033CC"/>
                </a:solidFill>
              </a:rPr>
              <a:t>SiO</a:t>
            </a:r>
            <a:r>
              <a:rPr lang="en-US" altLang="zh-CN" baseline="-25000" dirty="0" smtClean="0">
                <a:solidFill>
                  <a:srgbClr val="0033CC"/>
                </a:solidFill>
              </a:rPr>
              <a:t>2</a:t>
            </a:r>
            <a:r>
              <a:rPr lang="en-US" altLang="zh-CN" dirty="0" smtClean="0">
                <a:solidFill>
                  <a:srgbClr val="0033CC"/>
                </a:solidFill>
              </a:rPr>
              <a:t>(s) + 2H</a:t>
            </a:r>
            <a:r>
              <a:rPr lang="en-US" altLang="zh-CN" baseline="-25000" dirty="0" smtClean="0">
                <a:solidFill>
                  <a:srgbClr val="0033CC"/>
                </a:solidFill>
              </a:rPr>
              <a:t>2</a:t>
            </a:r>
            <a:r>
              <a:rPr lang="en-US" altLang="zh-CN" dirty="0" smtClean="0">
                <a:solidFill>
                  <a:srgbClr val="0033CC"/>
                </a:solidFill>
              </a:rPr>
              <a:t>(g)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0" y="914400"/>
            <a:ext cx="86868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33CC"/>
                </a:solidFill>
                <a:sym typeface="Wingdings" pitchFamily="2" charset="2"/>
              </a:rPr>
              <a:t>Both typically 900-1200</a:t>
            </a:r>
            <a:r>
              <a:rPr lang="en-US" dirty="0" smtClean="0">
                <a:solidFill>
                  <a:srgbClr val="0033CC"/>
                </a:solidFill>
                <a:cs typeface="Times New Roman" pitchFamily="18" charset="0"/>
                <a:sym typeface="Wingdings" pitchFamily="2" charset="2"/>
              </a:rPr>
              <a:t>°C, wet oxidation is about 10</a:t>
            </a:r>
            <a:r>
              <a:rPr lang="en-US" dirty="0" smtClean="0">
                <a:solidFill>
                  <a:srgbClr val="0033CC"/>
                </a:solidFill>
                <a:cs typeface="Times New Roman" pitchFamily="18" charset="0"/>
                <a:sym typeface="Symbol"/>
              </a:rPr>
              <a:t> faster than dry oxidation.</a:t>
            </a:r>
            <a:endParaRPr lang="en-US" dirty="0" smtClean="0">
              <a:solidFill>
                <a:srgbClr val="0033CC"/>
              </a:solidFill>
              <a:cs typeface="Times New Roman" pitchFamily="18" charset="0"/>
              <a:sym typeface="Wingdings" pitchFamily="2" charset="2"/>
            </a:endParaRP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C00000"/>
                </a:solidFill>
                <a:cs typeface="Times New Roman" pitchFamily="18" charset="0"/>
                <a:sym typeface="Wingdings" pitchFamily="2" charset="2"/>
              </a:rPr>
              <a:t>Dry oxide</a:t>
            </a:r>
            <a:r>
              <a:rPr lang="en-US" dirty="0" smtClean="0">
                <a:solidFill>
                  <a:srgbClr val="0033CC"/>
                </a:solidFill>
                <a:cs typeface="Times New Roman" pitchFamily="18" charset="0"/>
                <a:sym typeface="Wingdings" pitchFamily="2" charset="2"/>
              </a:rPr>
              <a:t>: thin 0.05-0.5</a:t>
            </a:r>
            <a:r>
              <a:rPr lang="en-US" dirty="0" smtClean="0">
                <a:solidFill>
                  <a:srgbClr val="0033CC"/>
                </a:solidFill>
                <a:cs typeface="Times New Roman" pitchFamily="18" charset="0"/>
                <a:sym typeface="Symbol"/>
              </a:rPr>
              <a:t></a:t>
            </a:r>
            <a:r>
              <a:rPr lang="en-US" dirty="0" smtClean="0">
                <a:solidFill>
                  <a:srgbClr val="0033CC"/>
                </a:solidFill>
                <a:cs typeface="Times New Roman" pitchFamily="18" charset="0"/>
                <a:sym typeface="Wingdings" pitchFamily="2" charset="2"/>
              </a:rPr>
              <a:t>m, excellent insulator, for gate oxides; for very thin gate oxides, may add nitrogen to form </a:t>
            </a:r>
            <a:r>
              <a:rPr lang="en-US" dirty="0" err="1" smtClean="0">
                <a:solidFill>
                  <a:srgbClr val="0033CC"/>
                </a:solidFill>
                <a:cs typeface="Times New Roman" pitchFamily="18" charset="0"/>
                <a:sym typeface="Wingdings" pitchFamily="2" charset="2"/>
              </a:rPr>
              <a:t>oxynitrides</a:t>
            </a:r>
            <a:r>
              <a:rPr lang="en-US" dirty="0" smtClean="0">
                <a:solidFill>
                  <a:srgbClr val="0033CC"/>
                </a:solidFill>
                <a:cs typeface="Times New Roman" pitchFamily="18" charset="0"/>
                <a:sym typeface="Wingdings" pitchFamily="2" charset="2"/>
              </a:rPr>
              <a:t>.</a:t>
            </a:r>
          </a:p>
          <a:p>
            <a:pPr marL="171450" lvl="1" indent="-17145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C00000"/>
                </a:solidFill>
                <a:cs typeface="Times New Roman" pitchFamily="18" charset="0"/>
                <a:sym typeface="Wingdings" pitchFamily="2" charset="2"/>
              </a:rPr>
              <a:t>Wet oxide</a:t>
            </a:r>
            <a:r>
              <a:rPr lang="en-US" dirty="0" smtClean="0">
                <a:solidFill>
                  <a:srgbClr val="0033CC"/>
                </a:solidFill>
                <a:cs typeface="Times New Roman" pitchFamily="18" charset="0"/>
                <a:sym typeface="Wingdings" pitchFamily="2" charset="2"/>
              </a:rPr>
              <a:t>: thick &lt;2.5</a:t>
            </a:r>
            <a:r>
              <a:rPr lang="en-US" dirty="0" smtClean="0">
                <a:solidFill>
                  <a:srgbClr val="0033CC"/>
                </a:solidFill>
                <a:cs typeface="Times New Roman" pitchFamily="18" charset="0"/>
                <a:sym typeface="Symbol"/>
              </a:rPr>
              <a:t> </a:t>
            </a:r>
            <a:r>
              <a:rPr lang="en-US" dirty="0" smtClean="0">
                <a:solidFill>
                  <a:srgbClr val="0033CC"/>
                </a:solidFill>
                <a:cs typeface="Times New Roman" pitchFamily="18" charset="0"/>
                <a:sym typeface="Wingdings" pitchFamily="2" charset="2"/>
              </a:rPr>
              <a:t>m, good insulator, for field oxides or masking.</a:t>
            </a:r>
            <a:r>
              <a:rPr lang="en-US" dirty="0" smtClean="0">
                <a:solidFill>
                  <a:srgbClr val="0033CC"/>
                </a:solidFill>
              </a:rPr>
              <a:t> Quality suffers due to the diffusion of the hydrogen gas out of the film, which creates paths that electrons can follow.</a:t>
            </a:r>
            <a:endParaRPr lang="en-US" dirty="0" smtClean="0">
              <a:solidFill>
                <a:srgbClr val="0033CC"/>
              </a:solidFill>
              <a:sym typeface="Wingdings" pitchFamily="2" charset="2"/>
            </a:endParaRPr>
          </a:p>
          <a:p>
            <a:pPr marL="171450" lvl="0" indent="-17145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33CC"/>
                </a:solidFill>
                <a:sym typeface="Wingdings" pitchFamily="2" charset="2"/>
              </a:rPr>
              <a:t>Room temperature Si in air creates “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native oxide</a:t>
            </a:r>
            <a:r>
              <a:rPr lang="en-US" dirty="0" smtClean="0">
                <a:solidFill>
                  <a:srgbClr val="0033CC"/>
                </a:solidFill>
                <a:sym typeface="Wingdings" pitchFamily="2" charset="2"/>
              </a:rPr>
              <a:t>”: very thin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0033CC"/>
                </a:solidFill>
                <a:sym typeface="Wingdings" pitchFamily="2" charset="2"/>
              </a:rPr>
              <a:t>1-2nm, poor insulator, but can impede surface processing of Si.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33CC"/>
                </a:solidFill>
              </a:rPr>
              <a:t>Volume expansion by 2.2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 (=1/0.46), so SiO</a:t>
            </a:r>
            <a:r>
              <a:rPr lang="en-US" baseline="-25000" dirty="0" smtClean="0">
                <a:solidFill>
                  <a:srgbClr val="0033CC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 film has compressive stress.</a:t>
            </a:r>
            <a:endParaRPr lang="en-US" dirty="0" smtClean="0">
              <a:solidFill>
                <a:srgbClr val="0033CC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6882" y="5524113"/>
            <a:ext cx="9010918" cy="1181487"/>
            <a:chOff x="56882" y="5181600"/>
            <a:chExt cx="9010918" cy="1181487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882" y="5181600"/>
              <a:ext cx="9010918" cy="1181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8305800" y="5574268"/>
              <a:ext cx="7617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=</a:t>
              </a:r>
              <a:r>
                <a:rPr lang="en-US" dirty="0" smtClean="0"/>
                <a:t> 0.46</a:t>
              </a:r>
              <a:endParaRPr lang="en-US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1" y="3787829"/>
            <a:ext cx="5410200" cy="155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272004" y="5029200"/>
            <a:ext cx="928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 wafer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4953000"/>
            <a:ext cx="2657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X</a:t>
            </a:r>
            <a:r>
              <a:rPr lang="en-US" baseline="-25000" dirty="0" err="1" smtClean="0">
                <a:solidFill>
                  <a:srgbClr val="7030A0"/>
                </a:solidFill>
              </a:rPr>
              <a:t>ox</a:t>
            </a:r>
            <a:r>
              <a:rPr lang="en-US" dirty="0" smtClean="0">
                <a:solidFill>
                  <a:srgbClr val="7030A0"/>
                </a:solidFill>
              </a:rPr>
              <a:t> is final oxide thickness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1200" y="2133600"/>
            <a:ext cx="5562600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SiO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 properties and applications.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Thermal oxidation basics.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Manufacturing methods and equipment.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Measurement methods.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Deal-grove model (linear parabolic model).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Thin oxide growth, dependence on gas pressure and crystal orientation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err="1" smtClean="0">
                <a:solidFill>
                  <a:srgbClr val="0033CC"/>
                </a:solidFill>
              </a:rPr>
              <a:t>Cl</a:t>
            </a:r>
            <a:r>
              <a:rPr lang="en-US" dirty="0" smtClean="0">
                <a:solidFill>
                  <a:srgbClr val="0033CC"/>
                </a:solidFill>
              </a:rPr>
              <a:t>-containing gas, 2D growth, substrate doping effect 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Interface charges, </a:t>
            </a:r>
            <a:r>
              <a:rPr lang="en-US" dirty="0" err="1" smtClean="0">
                <a:solidFill>
                  <a:srgbClr val="0033CC"/>
                </a:solidFill>
              </a:rPr>
              <a:t>dopant</a:t>
            </a:r>
            <a:r>
              <a:rPr lang="en-US" dirty="0" smtClean="0">
                <a:solidFill>
                  <a:srgbClr val="0033CC"/>
                </a:solidFill>
              </a:rPr>
              <a:t> redistribution.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62201" y="381000"/>
            <a:ext cx="4343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Chapter 6 Thermal oxidation and the Si/SiO</a:t>
            </a:r>
            <a:r>
              <a:rPr lang="en-US" sz="2800" baseline="-25000" dirty="0" smtClean="0">
                <a:solidFill>
                  <a:srgbClr val="0033CC"/>
                </a:solidFill>
              </a:rPr>
              <a:t>2</a:t>
            </a:r>
            <a:r>
              <a:rPr lang="en-US" sz="2800" dirty="0" smtClean="0">
                <a:solidFill>
                  <a:srgbClr val="0033CC"/>
                </a:solidFill>
              </a:rPr>
              <a:t> interface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119336"/>
            <a:ext cx="47540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 343 Microfabrication and thin film technology</a:t>
            </a:r>
          </a:p>
          <a:p>
            <a:r>
              <a:rPr lang="en-US" sz="1400" dirty="0" smtClean="0"/>
              <a:t>Instructor: Bo Cui, ECE, University of Waterloo</a:t>
            </a:r>
          </a:p>
          <a:p>
            <a:r>
              <a:rPr lang="en-US" sz="1400" dirty="0" smtClean="0"/>
              <a:t>Textbook: Silicon VLSI Technology by Plummer, Deal and Griffin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" y="1066800"/>
            <a:ext cx="4243388" cy="484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33600" y="76200"/>
            <a:ext cx="5377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Thermal silicon oxidation methods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2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762000"/>
            <a:ext cx="4038600" cy="2828925"/>
          </a:xfrm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315200" y="3352800"/>
            <a:ext cx="1513417" cy="3352800"/>
          </a:xfrm>
          <a:prstGeom prst="rect">
            <a:avLst/>
          </a:prstGeom>
          <a:noFill/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343400" y="3505200"/>
            <a:ext cx="2590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A three-tube </a:t>
            </a:r>
            <a:r>
              <a:rPr lang="en-US" dirty="0" smtClean="0">
                <a:solidFill>
                  <a:srgbClr val="C00000"/>
                </a:solidFill>
              </a:rPr>
              <a:t>horizontal</a:t>
            </a:r>
            <a:r>
              <a:rPr lang="en-US" dirty="0" smtClean="0">
                <a:solidFill>
                  <a:srgbClr val="0033CC"/>
                </a:solidFill>
              </a:rPr>
              <a:t> furnace with multi-zone temperature control</a:t>
            </a:r>
            <a:endParaRPr lang="en-US" sz="1800" dirty="0">
              <a:solidFill>
                <a:srgbClr val="0033CC"/>
              </a:solidFill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638800" y="5867400"/>
            <a:ext cx="16604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Vertical</a:t>
            </a:r>
            <a:r>
              <a:rPr lang="en-US" dirty="0" smtClean="0">
                <a:solidFill>
                  <a:srgbClr val="0033CC"/>
                </a:solidFill>
              </a:rPr>
              <a:t> furnace</a:t>
            </a:r>
          </a:p>
          <a:p>
            <a:r>
              <a:rPr lang="en-US" sz="1800" dirty="0" smtClean="0">
                <a:solidFill>
                  <a:srgbClr val="0033CC"/>
                </a:solidFill>
              </a:rPr>
              <a:t>(not popular)</a:t>
            </a:r>
            <a:endParaRPr lang="en-US" sz="1800" dirty="0">
              <a:solidFill>
                <a:srgbClr val="0033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60198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Wet oxidation using H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 and O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 is more popular (cleaner) than using H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O vapor.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5638800"/>
            <a:ext cx="739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tubular reactor made of quartz or glass, heated by resistance.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Oxygen or water vapor flows through the reactor and past the silicon wafers, with a typical velocity of order 1cm/s.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38200"/>
            <a:ext cx="3352800" cy="307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838200"/>
            <a:ext cx="335460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038600"/>
            <a:ext cx="68294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286000" y="76200"/>
            <a:ext cx="4510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Thermal oxidation equipment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838200"/>
            <a:ext cx="8686800" cy="257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Clean the wafers (RCA clean, very important)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Put wafers in the boat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Load the wafers in the furnace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Ramp up the furnace to process temperature in N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 (prevents oxidation from occurring)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Stabilize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Process (wet or dry oxidation)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Anneal in N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. Again, nitrogen stops oxidation process.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Ramp down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267200"/>
            <a:ext cx="4104419" cy="179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430249" y="76200"/>
            <a:ext cx="4427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Thermal oxidation in practice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4106" y="3276600"/>
            <a:ext cx="4480820" cy="334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endParaRPr lang="en-US" sz="2400">
              <a:solidFill>
                <a:srgbClr val="000000"/>
              </a:solidFill>
              <a:latin typeface="Helvetica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2133600"/>
            <a:ext cx="5715000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SiO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 properties and applications.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Thermal oxidation basics.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Manufacturing methods and equipment.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Measurement methods (mechanical, optical, electrical).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Deal-grove model (linear parabolic model).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Thin oxide growth, dependence on gas pressure and crystal orientation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err="1" smtClean="0">
                <a:solidFill>
                  <a:srgbClr val="0033CC"/>
                </a:solidFill>
              </a:rPr>
              <a:t>Cl</a:t>
            </a:r>
            <a:r>
              <a:rPr lang="en-US" dirty="0" smtClean="0">
                <a:solidFill>
                  <a:srgbClr val="0033CC"/>
                </a:solidFill>
              </a:rPr>
              <a:t>-containing gas, 2D growth, substrate doping effect 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Interface charges, </a:t>
            </a:r>
            <a:r>
              <a:rPr lang="en-US" dirty="0" err="1" smtClean="0">
                <a:solidFill>
                  <a:srgbClr val="0033CC"/>
                </a:solidFill>
              </a:rPr>
              <a:t>dopant</a:t>
            </a:r>
            <a:r>
              <a:rPr lang="en-US" dirty="0" smtClean="0">
                <a:solidFill>
                  <a:srgbClr val="0033CC"/>
                </a:solidFill>
              </a:rPr>
              <a:t> redistribution.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62201" y="381000"/>
            <a:ext cx="4343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Chapter 6 Thermal oxidation and the Si/SiO</a:t>
            </a:r>
            <a:r>
              <a:rPr lang="en-US" sz="2800" baseline="-25000" dirty="0" smtClean="0">
                <a:solidFill>
                  <a:srgbClr val="0033CC"/>
                </a:solidFill>
              </a:rPr>
              <a:t>2</a:t>
            </a:r>
            <a:r>
              <a:rPr lang="en-US" sz="2800" dirty="0" smtClean="0">
                <a:solidFill>
                  <a:srgbClr val="0033CC"/>
                </a:solidFill>
              </a:rPr>
              <a:t> interface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119336"/>
            <a:ext cx="47540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 343 Microfabrication and thin film technology</a:t>
            </a:r>
          </a:p>
          <a:p>
            <a:r>
              <a:rPr lang="en-US" sz="1400" dirty="0" smtClean="0"/>
              <a:t>Instructor: Bo Cui, ECE, University of Waterloo</a:t>
            </a:r>
          </a:p>
          <a:p>
            <a:r>
              <a:rPr lang="en-US" sz="1400" dirty="0" smtClean="0"/>
              <a:t>Textbook: Silicon VLSI Technology by Plummer, Deal and Griffin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0"/>
            <a:ext cx="4648200" cy="386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" y="1219200"/>
            <a:ext cx="358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Oxide etched away by HF over part of the wafer and a mechanical stylus is dragged over the resulting step.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76200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Surface </a:t>
            </a:r>
            <a:r>
              <a:rPr lang="en-US" sz="2800" dirty="0" err="1" smtClean="0">
                <a:solidFill>
                  <a:srgbClr val="0033CC"/>
                </a:solidFill>
              </a:rPr>
              <a:t>profilometry</a:t>
            </a:r>
            <a:r>
              <a:rPr lang="en-US" sz="2800" dirty="0" smtClean="0">
                <a:solidFill>
                  <a:srgbClr val="0033CC"/>
                </a:solidFill>
              </a:rPr>
              <a:t> (</a:t>
            </a:r>
            <a:r>
              <a:rPr lang="en-US" sz="2800" dirty="0" err="1" smtClean="0">
                <a:solidFill>
                  <a:srgbClr val="0033CC"/>
                </a:solidFill>
              </a:rPr>
              <a:t>Dektak</a:t>
            </a:r>
            <a:r>
              <a:rPr lang="en-US" sz="2800" dirty="0" smtClean="0">
                <a:solidFill>
                  <a:srgbClr val="0033CC"/>
                </a:solidFill>
              </a:rPr>
              <a:t>): mechanical thickness measurement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1066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6" name="Group 9"/>
          <p:cNvGrpSpPr>
            <a:grpSpLocks noChangeAspect="1"/>
          </p:cNvGrpSpPr>
          <p:nvPr/>
        </p:nvGrpSpPr>
        <p:grpSpPr bwMode="auto">
          <a:xfrm>
            <a:off x="4178300" y="1066800"/>
            <a:ext cx="4660900" cy="1536700"/>
            <a:chOff x="2245" y="1207"/>
            <a:chExt cx="2936" cy="968"/>
          </a:xfrm>
        </p:grpSpPr>
        <p:sp>
          <p:nvSpPr>
            <p:cNvPr id="7" name="AutoShape 8"/>
            <p:cNvSpPr>
              <a:spLocks noChangeAspect="1" noChangeArrowheads="1" noTextEdit="1"/>
            </p:cNvSpPr>
            <p:nvPr/>
          </p:nvSpPr>
          <p:spPr bwMode="auto">
            <a:xfrm>
              <a:off x="2245" y="1207"/>
              <a:ext cx="2936" cy="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266" y="1471"/>
              <a:ext cx="2905" cy="675"/>
            </a:xfrm>
            <a:custGeom>
              <a:avLst/>
              <a:gdLst>
                <a:gd name="T0" fmla="*/ 0 w 2905"/>
                <a:gd name="T1" fmla="*/ 675 h 675"/>
                <a:gd name="T2" fmla="*/ 1363 w 2905"/>
                <a:gd name="T3" fmla="*/ 675 h 675"/>
                <a:gd name="T4" fmla="*/ 1793 w 2905"/>
                <a:gd name="T5" fmla="*/ 0 h 675"/>
                <a:gd name="T6" fmla="*/ 2905 w 2905"/>
                <a:gd name="T7" fmla="*/ 0 h 6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05"/>
                <a:gd name="T13" fmla="*/ 0 h 675"/>
                <a:gd name="T14" fmla="*/ 2905 w 2905"/>
                <a:gd name="T15" fmla="*/ 675 h 6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05" h="675">
                  <a:moveTo>
                    <a:pt x="0" y="675"/>
                  </a:moveTo>
                  <a:lnTo>
                    <a:pt x="1363" y="675"/>
                  </a:lnTo>
                  <a:lnTo>
                    <a:pt x="1793" y="0"/>
                  </a:lnTo>
                  <a:lnTo>
                    <a:pt x="2905" y="0"/>
                  </a:lnTo>
                </a:path>
              </a:pathLst>
            </a:custGeom>
            <a:noFill/>
            <a:ln w="158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2381" y="1662"/>
              <a:ext cx="59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3367" y="1618"/>
              <a:ext cx="398" cy="88"/>
              <a:chOff x="3367" y="1618"/>
              <a:chExt cx="398" cy="88"/>
            </a:xfrm>
          </p:grpSpPr>
          <p:sp>
            <p:nvSpPr>
              <p:cNvPr id="16" name="Freeform 12"/>
              <p:cNvSpPr>
                <a:spLocks/>
              </p:cNvSpPr>
              <p:nvPr/>
            </p:nvSpPr>
            <p:spPr bwMode="auto">
              <a:xfrm>
                <a:off x="3640" y="1618"/>
                <a:ext cx="125" cy="88"/>
              </a:xfrm>
              <a:custGeom>
                <a:avLst/>
                <a:gdLst>
                  <a:gd name="T0" fmla="*/ 125 w 125"/>
                  <a:gd name="T1" fmla="*/ 44 h 88"/>
                  <a:gd name="T2" fmla="*/ 0 w 125"/>
                  <a:gd name="T3" fmla="*/ 88 h 88"/>
                  <a:gd name="T4" fmla="*/ 0 w 125"/>
                  <a:gd name="T5" fmla="*/ 44 h 88"/>
                  <a:gd name="T6" fmla="*/ 0 w 125"/>
                  <a:gd name="T7" fmla="*/ 0 h 88"/>
                  <a:gd name="T8" fmla="*/ 125 w 125"/>
                  <a:gd name="T9" fmla="*/ 4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88"/>
                  <a:gd name="T17" fmla="*/ 125 w 125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88">
                    <a:moveTo>
                      <a:pt x="125" y="44"/>
                    </a:moveTo>
                    <a:lnTo>
                      <a:pt x="0" y="88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125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>
                <a:off x="3367" y="1662"/>
                <a:ext cx="273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8"/>
            <p:cNvGrpSpPr>
              <a:grpSpLocks/>
            </p:cNvGrpSpPr>
            <p:nvPr/>
          </p:nvGrpSpPr>
          <p:grpSpPr bwMode="auto">
            <a:xfrm>
              <a:off x="3031" y="1368"/>
              <a:ext cx="189" cy="763"/>
              <a:chOff x="3031" y="1368"/>
              <a:chExt cx="189" cy="763"/>
            </a:xfrm>
          </p:grpSpPr>
          <p:sp>
            <p:nvSpPr>
              <p:cNvPr id="13" name="Freeform 15"/>
              <p:cNvSpPr>
                <a:spLocks/>
              </p:cNvSpPr>
              <p:nvPr/>
            </p:nvSpPr>
            <p:spPr bwMode="auto">
              <a:xfrm>
                <a:off x="3073" y="1442"/>
                <a:ext cx="105" cy="689"/>
              </a:xfrm>
              <a:custGeom>
                <a:avLst/>
                <a:gdLst>
                  <a:gd name="T0" fmla="*/ 0 w 105"/>
                  <a:gd name="T1" fmla="*/ 14 h 689"/>
                  <a:gd name="T2" fmla="*/ 0 w 105"/>
                  <a:gd name="T3" fmla="*/ 586 h 689"/>
                  <a:gd name="T4" fmla="*/ 53 w 105"/>
                  <a:gd name="T5" fmla="*/ 689 h 689"/>
                  <a:gd name="T6" fmla="*/ 105 w 105"/>
                  <a:gd name="T7" fmla="*/ 586 h 689"/>
                  <a:gd name="T8" fmla="*/ 105 w 105"/>
                  <a:gd name="T9" fmla="*/ 0 h 689"/>
                  <a:gd name="T10" fmla="*/ 0 w 105"/>
                  <a:gd name="T11" fmla="*/ 14 h 6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5"/>
                  <a:gd name="T19" fmla="*/ 0 h 689"/>
                  <a:gd name="T20" fmla="*/ 105 w 105"/>
                  <a:gd name="T21" fmla="*/ 689 h 6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5" h="689">
                    <a:moveTo>
                      <a:pt x="0" y="14"/>
                    </a:moveTo>
                    <a:lnTo>
                      <a:pt x="0" y="586"/>
                    </a:lnTo>
                    <a:lnTo>
                      <a:pt x="53" y="689"/>
                    </a:lnTo>
                    <a:lnTo>
                      <a:pt x="105" y="586"/>
                    </a:lnTo>
                    <a:lnTo>
                      <a:pt x="105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6"/>
              <p:cNvSpPr>
                <a:spLocks/>
              </p:cNvSpPr>
              <p:nvPr/>
            </p:nvSpPr>
            <p:spPr bwMode="auto">
              <a:xfrm>
                <a:off x="3073" y="1442"/>
                <a:ext cx="105" cy="689"/>
              </a:xfrm>
              <a:custGeom>
                <a:avLst/>
                <a:gdLst>
                  <a:gd name="T0" fmla="*/ 0 w 105"/>
                  <a:gd name="T1" fmla="*/ 14 h 689"/>
                  <a:gd name="T2" fmla="*/ 0 w 105"/>
                  <a:gd name="T3" fmla="*/ 586 h 689"/>
                  <a:gd name="T4" fmla="*/ 53 w 105"/>
                  <a:gd name="T5" fmla="*/ 689 h 689"/>
                  <a:gd name="T6" fmla="*/ 105 w 105"/>
                  <a:gd name="T7" fmla="*/ 586 h 689"/>
                  <a:gd name="T8" fmla="*/ 105 w 105"/>
                  <a:gd name="T9" fmla="*/ 0 h 689"/>
                  <a:gd name="T10" fmla="*/ 0 w 105"/>
                  <a:gd name="T11" fmla="*/ 0 h 6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5"/>
                  <a:gd name="T19" fmla="*/ 0 h 689"/>
                  <a:gd name="T20" fmla="*/ 105 w 105"/>
                  <a:gd name="T21" fmla="*/ 689 h 6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5" h="689">
                    <a:moveTo>
                      <a:pt x="0" y="14"/>
                    </a:moveTo>
                    <a:lnTo>
                      <a:pt x="0" y="586"/>
                    </a:lnTo>
                    <a:lnTo>
                      <a:pt x="53" y="689"/>
                    </a:lnTo>
                    <a:lnTo>
                      <a:pt x="105" y="586"/>
                    </a:lnTo>
                    <a:lnTo>
                      <a:pt x="105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15875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7"/>
              <p:cNvSpPr>
                <a:spLocks/>
              </p:cNvSpPr>
              <p:nvPr/>
            </p:nvSpPr>
            <p:spPr bwMode="auto">
              <a:xfrm>
                <a:off x="3031" y="1368"/>
                <a:ext cx="189" cy="59"/>
              </a:xfrm>
              <a:custGeom>
                <a:avLst/>
                <a:gdLst>
                  <a:gd name="T0" fmla="*/ 189 w 189"/>
                  <a:gd name="T1" fmla="*/ 0 h 59"/>
                  <a:gd name="T2" fmla="*/ 179 w 189"/>
                  <a:gd name="T3" fmla="*/ 15 h 59"/>
                  <a:gd name="T4" fmla="*/ 147 w 189"/>
                  <a:gd name="T5" fmla="*/ 44 h 59"/>
                  <a:gd name="T6" fmla="*/ 126 w 189"/>
                  <a:gd name="T7" fmla="*/ 59 h 59"/>
                  <a:gd name="T8" fmla="*/ 105 w 189"/>
                  <a:gd name="T9" fmla="*/ 59 h 59"/>
                  <a:gd name="T10" fmla="*/ 95 w 189"/>
                  <a:gd name="T11" fmla="*/ 59 h 59"/>
                  <a:gd name="T12" fmla="*/ 84 w 189"/>
                  <a:gd name="T13" fmla="*/ 59 h 59"/>
                  <a:gd name="T14" fmla="*/ 53 w 189"/>
                  <a:gd name="T15" fmla="*/ 59 h 59"/>
                  <a:gd name="T16" fmla="*/ 32 w 189"/>
                  <a:gd name="T17" fmla="*/ 44 h 59"/>
                  <a:gd name="T18" fmla="*/ 11 w 189"/>
                  <a:gd name="T19" fmla="*/ 15 h 59"/>
                  <a:gd name="T20" fmla="*/ 0 w 189"/>
                  <a:gd name="T21" fmla="*/ 0 h 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9"/>
                  <a:gd name="T34" fmla="*/ 0 h 59"/>
                  <a:gd name="T35" fmla="*/ 189 w 189"/>
                  <a:gd name="T36" fmla="*/ 59 h 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9" h="59">
                    <a:moveTo>
                      <a:pt x="189" y="0"/>
                    </a:moveTo>
                    <a:lnTo>
                      <a:pt x="179" y="15"/>
                    </a:lnTo>
                    <a:lnTo>
                      <a:pt x="147" y="44"/>
                    </a:lnTo>
                    <a:lnTo>
                      <a:pt x="126" y="59"/>
                    </a:lnTo>
                    <a:lnTo>
                      <a:pt x="105" y="59"/>
                    </a:lnTo>
                    <a:lnTo>
                      <a:pt x="95" y="59"/>
                    </a:lnTo>
                    <a:lnTo>
                      <a:pt x="84" y="59"/>
                    </a:lnTo>
                    <a:lnTo>
                      <a:pt x="53" y="59"/>
                    </a:lnTo>
                    <a:lnTo>
                      <a:pt x="32" y="44"/>
                    </a:lnTo>
                    <a:lnTo>
                      <a:pt x="11" y="15"/>
                    </a:lnTo>
                    <a:lnTo>
                      <a:pt x="0" y="0"/>
                    </a:lnTo>
                  </a:path>
                </a:pathLst>
              </a:custGeom>
              <a:noFill/>
              <a:ln w="33338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Rectangle 19"/>
            <p:cNvSpPr>
              <a:spLocks noChangeArrowheads="1"/>
            </p:cNvSpPr>
            <p:nvPr/>
          </p:nvSpPr>
          <p:spPr bwMode="auto">
            <a:xfrm>
              <a:off x="2465" y="1793"/>
              <a:ext cx="52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600" i="1">
                  <a:latin typeface="Times" pitchFamily="18" charset="0"/>
                </a:rPr>
                <a:t>Stylus</a:t>
              </a:r>
              <a:endParaRPr lang="en-US" altLang="zh-CN"/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876800" y="2743200"/>
            <a:ext cx="4176713" cy="3733800"/>
            <a:chOff x="4876800" y="2743200"/>
            <a:chExt cx="4176713" cy="3733800"/>
          </a:xfrm>
        </p:grpSpPr>
        <p:pic>
          <p:nvPicPr>
            <p:cNvPr id="19" name="Picture 6" descr="Screen Capture - video jpe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6800" y="3344863"/>
              <a:ext cx="4176713" cy="3132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4953000" y="2743200"/>
              <a:ext cx="22475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Mirror image of stylus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5400000">
              <a:off x="5029200" y="3657600"/>
              <a:ext cx="1447800" cy="22860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673896" y="4431268"/>
              <a:ext cx="7175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stylus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6107668"/>
            <a:ext cx="4887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AFM can also be used for thickness measurement.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(AFM: atomic force microscopy)</a:t>
            </a:r>
            <a:endParaRPr 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72235" y="76200"/>
            <a:ext cx="6728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Thickness determination by looking the color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2400" y="555367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Oxide thickness for constructive interference (viewed from above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=0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o</a:t>
            </a:r>
            <a:r>
              <a:rPr lang="en-US" dirty="0" smtClean="0">
                <a:solidFill>
                  <a:srgbClr val="0033CC"/>
                </a:solidFill>
              </a:rPr>
              <a:t>) X</a:t>
            </a:r>
            <a:r>
              <a:rPr lang="en-US" baseline="-25000" dirty="0" smtClean="0">
                <a:solidFill>
                  <a:srgbClr val="0033CC"/>
                </a:solidFill>
              </a:rPr>
              <a:t>o</a:t>
            </a:r>
            <a:r>
              <a:rPr lang="en-US" dirty="0" smtClean="0">
                <a:solidFill>
                  <a:srgbClr val="0033CC"/>
                </a:solidFill>
              </a:rPr>
              <a:t>=k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/2n, n=1.46, k=1, 2, 3…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sym typeface="Symbol"/>
              </a:rPr>
              <a:t>Our eye can tell the color difference between two films having 10nm thickness difference.</a:t>
            </a:r>
            <a:endParaRPr lang="en-US" dirty="0">
              <a:solidFill>
                <a:srgbClr val="0033CC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2400" y="685800"/>
            <a:ext cx="6476999" cy="4941332"/>
            <a:chOff x="152400" y="838200"/>
            <a:chExt cx="6476999" cy="4941332"/>
          </a:xfrm>
        </p:grpSpPr>
        <p:pic>
          <p:nvPicPr>
            <p:cNvPr id="17" name="Picture 3" descr="sio2_char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" y="838200"/>
              <a:ext cx="6476999" cy="4858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2491725" y="5410200"/>
              <a:ext cx="2004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Film thickness (nm)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-1057652" y="2895600"/>
              <a:ext cx="29651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Relative illumination intensity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752600"/>
            <a:ext cx="3048000" cy="27393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1-</a:t>
            </a:r>
            <a:endParaRPr lang="en-US" sz="2400">
              <a:solidFill>
                <a:srgbClr val="000000"/>
              </a:solidFill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419600"/>
            <a:ext cx="8432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05000" y="86380"/>
            <a:ext cx="5240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Properties of thermally grown SiO</a:t>
            </a:r>
            <a:r>
              <a:rPr lang="en-US" sz="2800" baseline="-25000" dirty="0" smtClean="0">
                <a:solidFill>
                  <a:srgbClr val="0033CC"/>
                </a:solidFill>
              </a:rPr>
              <a:t>2</a:t>
            </a:r>
            <a:endParaRPr lang="en-US" sz="2800" baseline="-25000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1" y="834985"/>
            <a:ext cx="396239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chemeClr val="hlink"/>
              </a:buClr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0033CC"/>
                </a:solidFill>
              </a:rPr>
              <a:t>It is amorphous.</a:t>
            </a:r>
          </a:p>
          <a:p>
            <a:pPr marL="171450" indent="-171450">
              <a:spcAft>
                <a:spcPts val="300"/>
              </a:spcAft>
              <a:buClr>
                <a:schemeClr val="hlink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Stable, reproducible and conformal SiO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 growth</a:t>
            </a:r>
            <a:endParaRPr lang="zh-CN" altLang="en-US" dirty="0" smtClean="0">
              <a:solidFill>
                <a:srgbClr val="0033CC"/>
              </a:solidFill>
            </a:endParaRPr>
          </a:p>
          <a:p>
            <a:pPr marL="171450" indent="-171450">
              <a:spcAft>
                <a:spcPts val="300"/>
              </a:spcAft>
              <a:buClr>
                <a:schemeClr val="hlink"/>
              </a:buClr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0033CC"/>
                </a:solidFill>
              </a:rPr>
              <a:t>Melting  point: 1700</a:t>
            </a:r>
            <a:r>
              <a:rPr lang="en-US" altLang="zh-CN" dirty="0" smtClean="0">
                <a:solidFill>
                  <a:srgbClr val="0033CC"/>
                </a:solidFill>
                <a:sym typeface="Symbol" pitchFamily="18" charset="2"/>
              </a:rPr>
              <a:t></a:t>
            </a:r>
            <a:r>
              <a:rPr lang="en-US" altLang="zh-CN" dirty="0" smtClean="0">
                <a:solidFill>
                  <a:srgbClr val="0033CC"/>
                </a:solidFill>
              </a:rPr>
              <a:t>C</a:t>
            </a:r>
          </a:p>
          <a:p>
            <a:pPr marL="171450" indent="-171450">
              <a:spcAft>
                <a:spcPts val="300"/>
              </a:spcAft>
              <a:buClr>
                <a:schemeClr val="hlink"/>
              </a:buClr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0033CC"/>
                </a:solidFill>
              </a:rPr>
              <a:t>Density: 2.21 g/cm</a:t>
            </a:r>
            <a:r>
              <a:rPr lang="en-US" altLang="zh-CN" baseline="30000" dirty="0" smtClean="0">
                <a:solidFill>
                  <a:srgbClr val="0033CC"/>
                </a:solidFill>
              </a:rPr>
              <a:t>3</a:t>
            </a:r>
            <a:r>
              <a:rPr lang="en-US" altLang="zh-CN" dirty="0" smtClean="0">
                <a:solidFill>
                  <a:srgbClr val="0033CC"/>
                </a:solidFill>
              </a:rPr>
              <a:t> (almost the same as Si that is 2.33 g/cm</a:t>
            </a:r>
            <a:r>
              <a:rPr lang="en-US" altLang="zh-CN" baseline="30000" dirty="0" smtClean="0">
                <a:solidFill>
                  <a:srgbClr val="0033CC"/>
                </a:solidFill>
              </a:rPr>
              <a:t>3</a:t>
            </a:r>
            <a:r>
              <a:rPr lang="en-US" altLang="zh-CN" dirty="0" smtClean="0">
                <a:solidFill>
                  <a:srgbClr val="0033CC"/>
                </a:solidFill>
              </a:rPr>
              <a:t>)</a:t>
            </a:r>
          </a:p>
          <a:p>
            <a:pPr marL="171450" indent="-171450">
              <a:spcAft>
                <a:spcPts val="300"/>
              </a:spcAft>
              <a:buClr>
                <a:schemeClr val="hlink"/>
              </a:buClr>
              <a:buFont typeface="Arial" pitchFamily="34" charset="0"/>
              <a:buChar char="•"/>
            </a:pPr>
            <a:r>
              <a:rPr lang="it-IT" dirty="0" smtClean="0">
                <a:solidFill>
                  <a:srgbClr val="0033CC"/>
                </a:solidFill>
              </a:rPr>
              <a:t>Crystalline SiO</a:t>
            </a:r>
            <a:r>
              <a:rPr lang="it-IT" baseline="-25000" dirty="0" smtClean="0">
                <a:solidFill>
                  <a:srgbClr val="0033CC"/>
                </a:solidFill>
              </a:rPr>
              <a:t>2</a:t>
            </a:r>
            <a:r>
              <a:rPr lang="it-IT" dirty="0" smtClean="0">
                <a:solidFill>
                  <a:srgbClr val="0033CC"/>
                </a:solidFill>
              </a:rPr>
              <a:t> [Quartz] = 2.65gm/cm</a:t>
            </a:r>
            <a:r>
              <a:rPr lang="it-IT" baseline="30000" dirty="0" smtClean="0">
                <a:solidFill>
                  <a:srgbClr val="0033CC"/>
                </a:solidFill>
              </a:rPr>
              <a:t>3</a:t>
            </a:r>
            <a:endParaRPr lang="en-US" altLang="zh-CN" dirty="0" smtClean="0">
              <a:solidFill>
                <a:srgbClr val="0033CC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971800"/>
            <a:ext cx="4989049" cy="13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0" y="762000"/>
            <a:ext cx="4419600" cy="2223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chemeClr val="hlink"/>
              </a:buClr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0033CC"/>
                </a:solidFill>
              </a:rPr>
              <a:t>Atomic density: 2.3</a:t>
            </a:r>
            <a:r>
              <a:rPr lang="en-US" altLang="zh-CN" dirty="0" smtClean="0">
                <a:solidFill>
                  <a:srgbClr val="0033CC"/>
                </a:solidFill>
                <a:sym typeface="Symbol"/>
              </a:rPr>
              <a:t></a:t>
            </a:r>
            <a:r>
              <a:rPr lang="en-US" altLang="zh-CN" dirty="0" smtClean="0">
                <a:solidFill>
                  <a:srgbClr val="0033CC"/>
                </a:solidFill>
              </a:rPr>
              <a:t>10</a:t>
            </a:r>
            <a:r>
              <a:rPr lang="en-US" altLang="zh-CN" baseline="30000" dirty="0" smtClean="0">
                <a:solidFill>
                  <a:srgbClr val="0033CC"/>
                </a:solidFill>
              </a:rPr>
              <a:t>22</a:t>
            </a:r>
            <a:r>
              <a:rPr lang="en-US" altLang="zh-CN" dirty="0" smtClean="0">
                <a:solidFill>
                  <a:srgbClr val="0033CC"/>
                </a:solidFill>
              </a:rPr>
              <a:t> molecules/cm</a:t>
            </a:r>
            <a:r>
              <a:rPr lang="en-US" altLang="zh-CN" baseline="30000" dirty="0" smtClean="0">
                <a:solidFill>
                  <a:srgbClr val="0033CC"/>
                </a:solidFill>
              </a:rPr>
              <a:t>3</a:t>
            </a:r>
          </a:p>
          <a:p>
            <a:pPr marL="171450" indent="-171450">
              <a:spcAft>
                <a:spcPts val="300"/>
              </a:spcAft>
              <a:buClr>
                <a:schemeClr val="hlink"/>
              </a:buClr>
            </a:pPr>
            <a:r>
              <a:rPr lang="en-US" altLang="zh-CN" dirty="0" smtClean="0">
                <a:solidFill>
                  <a:srgbClr val="0033CC"/>
                </a:solidFill>
              </a:rPr>
              <a:t>       </a:t>
            </a:r>
            <a:r>
              <a:rPr lang="en-US" altLang="zh-CN" sz="1600" dirty="0" smtClean="0">
                <a:solidFill>
                  <a:srgbClr val="0033CC"/>
                </a:solidFill>
              </a:rPr>
              <a:t>(For Si,  it is 5</a:t>
            </a:r>
            <a:r>
              <a:rPr lang="en-US" altLang="zh-CN" sz="1600" dirty="0" smtClean="0">
                <a:solidFill>
                  <a:srgbClr val="0033CC"/>
                </a:solidFill>
                <a:sym typeface="Symbol"/>
              </a:rPr>
              <a:t></a:t>
            </a:r>
            <a:r>
              <a:rPr lang="en-US" altLang="zh-CN" sz="1600" dirty="0" smtClean="0">
                <a:solidFill>
                  <a:srgbClr val="0033CC"/>
                </a:solidFill>
              </a:rPr>
              <a:t>10</a:t>
            </a:r>
            <a:r>
              <a:rPr lang="en-US" altLang="zh-CN" sz="1600" baseline="30000" dirty="0" smtClean="0">
                <a:solidFill>
                  <a:srgbClr val="0033CC"/>
                </a:solidFill>
              </a:rPr>
              <a:t>22</a:t>
            </a:r>
            <a:r>
              <a:rPr lang="en-US" altLang="zh-CN" sz="1600" dirty="0" smtClean="0">
                <a:solidFill>
                  <a:srgbClr val="0033CC"/>
                </a:solidFill>
              </a:rPr>
              <a:t> atoms/cm</a:t>
            </a:r>
            <a:r>
              <a:rPr lang="en-US" altLang="zh-CN" sz="1600" baseline="30000" dirty="0" smtClean="0">
                <a:solidFill>
                  <a:srgbClr val="0033CC"/>
                </a:solidFill>
              </a:rPr>
              <a:t>3</a:t>
            </a:r>
            <a:r>
              <a:rPr lang="en-US" altLang="zh-CN" sz="1600" dirty="0" smtClean="0">
                <a:solidFill>
                  <a:srgbClr val="0033CC"/>
                </a:solidFill>
              </a:rPr>
              <a:t>)</a:t>
            </a:r>
          </a:p>
          <a:p>
            <a:pPr marL="171450" indent="-171450">
              <a:spcAft>
                <a:spcPts val="300"/>
              </a:spcAft>
              <a:buClr>
                <a:schemeClr val="hlink"/>
              </a:buClr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0033CC"/>
                </a:solidFill>
              </a:rPr>
              <a:t>Refractive index: n=1.46</a:t>
            </a:r>
          </a:p>
          <a:p>
            <a:pPr marL="171450" indent="-171450">
              <a:spcAft>
                <a:spcPts val="300"/>
              </a:spcAft>
              <a:buClr>
                <a:schemeClr val="hlink"/>
              </a:buClr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0033CC"/>
                </a:solidFill>
              </a:rPr>
              <a:t>Dielectric constant: </a:t>
            </a:r>
            <a:r>
              <a:rPr lang="en-US" altLang="zh-CN" dirty="0" smtClean="0">
                <a:solidFill>
                  <a:srgbClr val="0033CC"/>
                </a:solidFill>
                <a:sym typeface="Symbol" pitchFamily="18" charset="2"/>
              </a:rPr>
              <a:t>=3.9 (why not =n</a:t>
            </a:r>
            <a:r>
              <a:rPr lang="en-US" altLang="zh-CN" baseline="30000" dirty="0" smtClean="0">
                <a:solidFill>
                  <a:srgbClr val="0033CC"/>
                </a:solidFill>
                <a:sym typeface="Symbol" pitchFamily="18" charset="2"/>
              </a:rPr>
              <a:t>2</a:t>
            </a:r>
            <a:r>
              <a:rPr lang="en-US" altLang="zh-CN" dirty="0" smtClean="0">
                <a:solidFill>
                  <a:srgbClr val="0033CC"/>
                </a:solidFill>
                <a:sym typeface="Symbol" pitchFamily="18" charset="2"/>
              </a:rPr>
              <a:t>?)</a:t>
            </a:r>
          </a:p>
          <a:p>
            <a:pPr marL="171450" indent="-171450">
              <a:spcAft>
                <a:spcPts val="300"/>
              </a:spcAft>
              <a:buClr>
                <a:schemeClr val="hlink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Excellent electrical insulator: resistivity </a:t>
            </a:r>
            <a:r>
              <a:rPr lang="en-US" altLang="zh-CN" dirty="0" smtClean="0">
                <a:solidFill>
                  <a:srgbClr val="0033CC"/>
                </a:solidFill>
                <a:sym typeface="Symbol" pitchFamily="18" charset="2"/>
              </a:rPr>
              <a:t> </a:t>
            </a:r>
            <a:r>
              <a:rPr lang="en-US" altLang="zh-CN" dirty="0" smtClean="0">
                <a:solidFill>
                  <a:srgbClr val="0033CC"/>
                </a:solidFill>
              </a:rPr>
              <a:t>&gt; 10</a:t>
            </a:r>
            <a:r>
              <a:rPr lang="en-US" altLang="zh-CN" baseline="30000" dirty="0" smtClean="0">
                <a:solidFill>
                  <a:srgbClr val="0033CC"/>
                </a:solidFill>
              </a:rPr>
              <a:t>20</a:t>
            </a:r>
            <a:r>
              <a:rPr lang="en-US" altLang="zh-CN" dirty="0" smtClean="0">
                <a:solidFill>
                  <a:srgbClr val="0033CC"/>
                </a:solidFill>
              </a:rPr>
              <a:t> </a:t>
            </a:r>
            <a:r>
              <a:rPr lang="en-US" altLang="zh-CN" dirty="0" smtClean="0">
                <a:solidFill>
                  <a:srgbClr val="0033CC"/>
                </a:solidFill>
                <a:sym typeface="Symbol" pitchFamily="18" charset="2"/>
              </a:rPr>
              <a:t></a:t>
            </a:r>
            <a:r>
              <a:rPr lang="en-US" altLang="zh-CN" dirty="0" smtClean="0">
                <a:solidFill>
                  <a:srgbClr val="0033CC"/>
                </a:solidFill>
              </a:rPr>
              <a:t>cm, energy gap </a:t>
            </a:r>
            <a:r>
              <a:rPr lang="en-US" altLang="zh-CN" dirty="0" err="1" smtClean="0">
                <a:solidFill>
                  <a:srgbClr val="0033CC"/>
                </a:solidFill>
              </a:rPr>
              <a:t>E</a:t>
            </a:r>
            <a:r>
              <a:rPr lang="en-US" altLang="zh-CN" baseline="-25000" dirty="0" err="1" smtClean="0">
                <a:solidFill>
                  <a:srgbClr val="0033CC"/>
                </a:solidFill>
              </a:rPr>
              <a:t>g</a:t>
            </a:r>
            <a:r>
              <a:rPr lang="en-US" altLang="zh-CN" dirty="0" smtClean="0">
                <a:solidFill>
                  <a:srgbClr val="0033CC"/>
                </a:solidFill>
              </a:rPr>
              <a:t>=8-9 </a:t>
            </a:r>
            <a:r>
              <a:rPr lang="en-US" altLang="zh-CN" dirty="0" err="1" smtClean="0">
                <a:solidFill>
                  <a:srgbClr val="0033CC"/>
                </a:solidFill>
              </a:rPr>
              <a:t>eV</a:t>
            </a:r>
            <a:r>
              <a:rPr lang="en-US" altLang="zh-CN" dirty="0" smtClean="0">
                <a:solidFill>
                  <a:srgbClr val="0033CC"/>
                </a:solidFill>
              </a:rPr>
              <a:t>.</a:t>
            </a:r>
          </a:p>
          <a:p>
            <a:pPr marL="171450" indent="-171450">
              <a:spcAft>
                <a:spcPts val="300"/>
              </a:spcAft>
              <a:buClr>
                <a:schemeClr val="hlink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High breakdown electric field: </a:t>
            </a:r>
            <a:r>
              <a:rPr lang="en-US" altLang="zh-CN" dirty="0" smtClean="0">
                <a:solidFill>
                  <a:srgbClr val="0033CC"/>
                </a:solidFill>
              </a:rPr>
              <a:t>&gt;10</a:t>
            </a:r>
            <a:r>
              <a:rPr lang="en-US" altLang="zh-CN" baseline="30000" dirty="0" smtClean="0">
                <a:solidFill>
                  <a:srgbClr val="0033CC"/>
                </a:solidFill>
              </a:rPr>
              <a:t>7</a:t>
            </a:r>
            <a:r>
              <a:rPr lang="en-US" altLang="zh-CN" dirty="0" smtClean="0">
                <a:solidFill>
                  <a:srgbClr val="0033CC"/>
                </a:solidFill>
              </a:rPr>
              <a:t> V/cm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3276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Conformal growth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5715000" cy="2819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5062" name="Picture 6" descr="未标题-2 拷贝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838200"/>
            <a:ext cx="2971800" cy="311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4800" y="4191000"/>
            <a:ext cx="86106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After quarter wave plate, the linear polarized light becomes circular polarized, which is incident on the oxide covered wafer. 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polarization of the reflected light, which depends on the thickness and refractive index (usually known) of the oxide layer, is determined and used to calculate the oxide thickness.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Multiple wavelengths/incident angles can be used to measure thickness/refractive index of each film in a multi-film stack.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7144" y="0"/>
            <a:ext cx="676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Optical thickness measurement: </a:t>
            </a:r>
            <a:r>
              <a:rPr lang="en-US" sz="2800" dirty="0" err="1" smtClean="0">
                <a:solidFill>
                  <a:srgbClr val="0033CC"/>
                </a:solidFill>
              </a:rPr>
              <a:t>ellipsometry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600" y="685800"/>
            <a:ext cx="294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Very accurate (1nm accuracy)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1" y="759187"/>
            <a:ext cx="4668838" cy="609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14400" y="76200"/>
            <a:ext cx="7425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Electrical thickness measurement: C-V of MOSFET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59942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4800" y="3200400"/>
            <a:ext cx="388620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Substrate is </a:t>
            </a:r>
            <a:r>
              <a:rPr lang="en-US" dirty="0" smtClean="0">
                <a:solidFill>
                  <a:srgbClr val="C00000"/>
                </a:solidFill>
              </a:rPr>
              <a:t>N-type</a:t>
            </a:r>
            <a:r>
              <a:rPr lang="en-US" dirty="0" smtClean="0">
                <a:solidFill>
                  <a:srgbClr val="0033CC"/>
                </a:solidFill>
              </a:rPr>
              <a:t>. Electron is majority carrier, hole is minority carrier.</a:t>
            </a:r>
          </a:p>
          <a:p>
            <a:pPr marL="342900" indent="-342900">
              <a:spcAft>
                <a:spcPts val="600"/>
              </a:spcAft>
              <a:buAutoNum type="alphaLcPeriod"/>
            </a:pPr>
            <a:r>
              <a:rPr lang="en-US" dirty="0" smtClean="0">
                <a:solidFill>
                  <a:srgbClr val="0033CC"/>
                </a:solidFill>
              </a:rPr>
              <a:t>Accumulation: positive gate voltage attracts electrons to the interface.</a:t>
            </a:r>
          </a:p>
          <a:p>
            <a:pPr marL="342900" indent="-342900">
              <a:spcAft>
                <a:spcPts val="600"/>
              </a:spcAft>
              <a:buAutoNum type="alphaLcPeriod"/>
            </a:pPr>
            <a:r>
              <a:rPr lang="en-US" dirty="0" smtClean="0">
                <a:solidFill>
                  <a:srgbClr val="0033CC"/>
                </a:solidFill>
              </a:rPr>
              <a:t>Depletion: negative gate bias pushes electrons away from interface. No charge at interface. Two capacitance in series.</a:t>
            </a:r>
          </a:p>
          <a:p>
            <a:pPr marL="342900" indent="-342900">
              <a:spcAft>
                <a:spcPts val="600"/>
              </a:spcAft>
              <a:buAutoNum type="alphaLcPeriod"/>
            </a:pPr>
            <a:r>
              <a:rPr lang="en-US" dirty="0" smtClean="0">
                <a:solidFill>
                  <a:srgbClr val="0033CC"/>
                </a:solidFill>
              </a:rPr>
              <a:t>Inversion: further increase (negative) gate voltage causes holes to appear at the interface.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85800"/>
            <a:ext cx="1664830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5000" y="1219200"/>
            <a:ext cx="2590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Small</a:t>
            </a:r>
            <a:r>
              <a:rPr lang="en-US" i="1" dirty="0" smtClean="0">
                <a:solidFill>
                  <a:srgbClr val="C00000"/>
                </a:solidFill>
              </a:rPr>
              <a:t> AC</a:t>
            </a:r>
            <a:r>
              <a:rPr lang="en-US" dirty="0" smtClean="0">
                <a:solidFill>
                  <a:srgbClr val="C00000"/>
                </a:solidFill>
              </a:rPr>
              <a:t> voltage is applied on top of the DC voltage for capacitance measurement.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583725" y="693003"/>
            <a:ext cx="5407875" cy="3868817"/>
            <a:chOff x="3510566" y="1160383"/>
            <a:chExt cx="5407875" cy="3868817"/>
          </a:xfrm>
        </p:grpSpPr>
        <p:pic>
          <p:nvPicPr>
            <p:cNvPr id="686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10566" y="1295400"/>
              <a:ext cx="5407875" cy="373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3786433" y="1160383"/>
              <a:ext cx="25412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C00000"/>
                  </a:solidFill>
                </a:rPr>
                <a:t>P-type </a:t>
              </a:r>
              <a:r>
                <a:rPr lang="en-US" sz="2000" dirty="0" smtClean="0">
                  <a:solidFill>
                    <a:srgbClr val="0033CC"/>
                  </a:solidFill>
                </a:rPr>
                <a:t>substrate here</a:t>
              </a:r>
            </a:p>
            <a:p>
              <a:r>
                <a:rPr lang="en-US" sz="2000" dirty="0" smtClean="0">
                  <a:solidFill>
                    <a:srgbClr val="0033CC"/>
                  </a:solidFill>
                </a:rPr>
                <a:t>(previous slide </a:t>
              </a:r>
              <a:r>
                <a:rPr lang="en-US" sz="2000" dirty="0" smtClean="0">
                  <a:solidFill>
                    <a:srgbClr val="C00000"/>
                  </a:solidFill>
                </a:rPr>
                <a:t>N-type</a:t>
              </a:r>
              <a:r>
                <a:rPr lang="en-US" sz="2000" dirty="0" smtClean="0">
                  <a:solidFill>
                    <a:srgbClr val="0033CC"/>
                  </a:solidFill>
                </a:rPr>
                <a:t>)</a:t>
              </a:r>
              <a:endParaRPr lang="en-US" sz="2000" dirty="0">
                <a:solidFill>
                  <a:srgbClr val="0033CC"/>
                </a:solidFill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 flipV="1">
            <a:off x="0" y="59942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2000" y="0"/>
            <a:ext cx="7911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Effect of frequency for AC capacitance measurement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806202"/>
            <a:ext cx="3962400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C00000"/>
                </a:solidFill>
              </a:rPr>
              <a:t>At/after inversion: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C00000"/>
                </a:solidFill>
              </a:rPr>
              <a:t>For low frequency</a:t>
            </a:r>
            <a:r>
              <a:rPr lang="en-US" sz="1600" dirty="0" smtClean="0">
                <a:solidFill>
                  <a:srgbClr val="0033CC"/>
                </a:solidFill>
              </a:rPr>
              <a:t>, (minority) charge generation at the interface can follow the AC field to balance the charge at the gate, so </a:t>
            </a:r>
            <a:r>
              <a:rPr lang="en-US" sz="1600" dirty="0" err="1" smtClean="0">
                <a:solidFill>
                  <a:srgbClr val="0033CC"/>
                </a:solidFill>
              </a:rPr>
              <a:t>C</a:t>
            </a:r>
            <a:r>
              <a:rPr lang="en-US" sz="1600" baseline="-25000" dirty="0" err="1" smtClean="0">
                <a:solidFill>
                  <a:srgbClr val="0033CC"/>
                </a:solidFill>
              </a:rPr>
              <a:t>inv</a:t>
            </a:r>
            <a:r>
              <a:rPr lang="en-US" sz="1600" dirty="0" smtClean="0">
                <a:solidFill>
                  <a:srgbClr val="0033CC"/>
                </a:solidFill>
              </a:rPr>
              <a:t>=C</a:t>
            </a:r>
            <a:r>
              <a:rPr lang="en-US" sz="1600" baseline="-25000" dirty="0" smtClean="0">
                <a:solidFill>
                  <a:srgbClr val="0033CC"/>
                </a:solidFill>
              </a:rPr>
              <a:t>ox</a:t>
            </a:r>
            <a:r>
              <a:rPr lang="en-US" sz="1600" dirty="0" smtClean="0">
                <a:solidFill>
                  <a:srgbClr val="0033CC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C00000"/>
                </a:solidFill>
              </a:rPr>
              <a:t>For high frequency</a:t>
            </a:r>
            <a:r>
              <a:rPr lang="en-US" sz="1600" dirty="0" smtClean="0">
                <a:solidFill>
                  <a:srgbClr val="0033CC"/>
                </a:solidFill>
              </a:rPr>
              <a:t>, the gate charge has to be balanced by the carrier deep below the interface, so C</a:t>
            </a:r>
            <a:r>
              <a:rPr lang="en-US" sz="1600" baseline="-25000" dirty="0" smtClean="0">
                <a:solidFill>
                  <a:srgbClr val="0033CC"/>
                </a:solidFill>
              </a:rPr>
              <a:t>inv</a:t>
            </a:r>
            <a:r>
              <a:rPr lang="en-US" sz="1600" baseline="30000" dirty="0" smtClean="0">
                <a:solidFill>
                  <a:srgbClr val="0033CC"/>
                </a:solidFill>
              </a:rPr>
              <a:t>-1</a:t>
            </a:r>
            <a:r>
              <a:rPr lang="en-US" sz="1600" dirty="0" smtClean="0">
                <a:solidFill>
                  <a:srgbClr val="0033CC"/>
                </a:solidFill>
              </a:rPr>
              <a:t> = C</a:t>
            </a:r>
            <a:r>
              <a:rPr lang="en-US" sz="1600" baseline="-25000" dirty="0" smtClean="0">
                <a:solidFill>
                  <a:srgbClr val="0033CC"/>
                </a:solidFill>
              </a:rPr>
              <a:t>ox</a:t>
            </a:r>
            <a:r>
              <a:rPr lang="en-US" sz="1600" baseline="30000" dirty="0" smtClean="0">
                <a:solidFill>
                  <a:srgbClr val="0033CC"/>
                </a:solidFill>
              </a:rPr>
              <a:t>-1</a:t>
            </a:r>
            <a:r>
              <a:rPr lang="en-US" sz="1600" dirty="0" smtClean="0">
                <a:solidFill>
                  <a:srgbClr val="0033CC"/>
                </a:solidFill>
              </a:rPr>
              <a:t> + C</a:t>
            </a:r>
            <a:r>
              <a:rPr lang="en-US" sz="1600" baseline="-25000" dirty="0" smtClean="0">
                <a:solidFill>
                  <a:srgbClr val="0033CC"/>
                </a:solidFill>
              </a:rPr>
              <a:t>Si</a:t>
            </a:r>
            <a:r>
              <a:rPr lang="en-US" sz="1600" baseline="30000" dirty="0" smtClean="0">
                <a:solidFill>
                  <a:srgbClr val="0033CC"/>
                </a:solidFill>
              </a:rPr>
              <a:t>-1</a:t>
            </a:r>
            <a:r>
              <a:rPr lang="en-US" sz="1600" dirty="0" smtClean="0">
                <a:solidFill>
                  <a:srgbClr val="0033CC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C00000"/>
                </a:solidFill>
              </a:rPr>
              <a:t>Deep depletion</a:t>
            </a:r>
            <a:r>
              <a:rPr lang="en-US" sz="1600" dirty="0" smtClean="0">
                <a:solidFill>
                  <a:srgbClr val="0033CC"/>
                </a:solidFill>
              </a:rPr>
              <a:t>: for high scanning speed (the </a:t>
            </a:r>
            <a:r>
              <a:rPr lang="en-US" sz="1600" i="1" dirty="0" smtClean="0">
                <a:solidFill>
                  <a:srgbClr val="0033CC"/>
                </a:solidFill>
              </a:rPr>
              <a:t>DC</a:t>
            </a:r>
            <a:r>
              <a:rPr lang="en-US" sz="1600" dirty="0" smtClean="0">
                <a:solidFill>
                  <a:srgbClr val="0033CC"/>
                </a:solidFill>
              </a:rPr>
              <a:t> voltage scan fast into large positive voltage), depletion depth </a:t>
            </a:r>
            <a:r>
              <a:rPr lang="en-US" sz="1600" dirty="0" err="1" smtClean="0">
                <a:solidFill>
                  <a:srgbClr val="0033CC"/>
                </a:solidFill>
              </a:rPr>
              <a:t>X</a:t>
            </a:r>
            <a:r>
              <a:rPr lang="en-US" sz="1600" baseline="-25000" dirty="0" err="1" smtClean="0">
                <a:solidFill>
                  <a:srgbClr val="0033CC"/>
                </a:solidFill>
              </a:rPr>
              <a:t>d</a:t>
            </a:r>
            <a:r>
              <a:rPr lang="en-US" sz="1600" dirty="0" smtClean="0">
                <a:solidFill>
                  <a:srgbClr val="0033CC"/>
                </a:solidFill>
              </a:rPr>
              <a:t> must increase to balance the gate charge.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3029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6200" y="4257020"/>
            <a:ext cx="3352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Parameter from C-V measurement: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Dielectric constant of Si &amp; SiO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Capacitor area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Oxide thickness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Impurity profile in Si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Threshold voltage of MOS capacitor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714220"/>
            <a:ext cx="19240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5628620"/>
            <a:ext cx="40100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4866620"/>
            <a:ext cx="22669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6BDCAB8-56ED-4EE6-8520-F379DF0864ED}" type="slidenum">
              <a:rPr lang="en-US" altLang="zh-CN"/>
              <a:pPr/>
              <a:t>3</a:t>
            </a:fld>
            <a:endParaRPr lang="en-US" altLang="zh-CN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8382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05000" y="56388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The </a:t>
            </a:r>
            <a:r>
              <a:rPr lang="en-US" dirty="0" smtClean="0">
                <a:solidFill>
                  <a:srgbClr val="C00000"/>
                </a:solidFill>
              </a:rPr>
              <a:t>perfect</a:t>
            </a:r>
            <a:r>
              <a:rPr lang="en-US" dirty="0" smtClean="0">
                <a:solidFill>
                  <a:srgbClr val="0033CC"/>
                </a:solidFill>
              </a:rPr>
              <a:t> interface between Si and SiO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 is one major reason why Si is used for semiconductor devices (instead of </a:t>
            </a:r>
            <a:r>
              <a:rPr lang="en-US" dirty="0" err="1" smtClean="0">
                <a:solidFill>
                  <a:srgbClr val="0033CC"/>
                </a:solidFill>
              </a:rPr>
              <a:t>Ge</a:t>
            </a:r>
            <a:r>
              <a:rPr lang="en-US" dirty="0" smtClean="0">
                <a:solidFill>
                  <a:srgbClr val="0033CC"/>
                </a:solidFill>
              </a:rPr>
              <a:t>…)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066800"/>
            <a:ext cx="4800600" cy="452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95400" y="1676400"/>
            <a:ext cx="152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Thermal oxide (amorphous)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endParaRPr lang="en-US" dirty="0" smtClean="0">
              <a:solidFill>
                <a:srgbClr val="0033CC"/>
              </a:solidFill>
            </a:endParaRPr>
          </a:p>
          <a:p>
            <a:endParaRPr lang="en-US" dirty="0" smtClean="0">
              <a:solidFill>
                <a:srgbClr val="0033CC"/>
              </a:solidFill>
            </a:endParaRP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Si substrate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(single crystal)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5480" y="228600"/>
            <a:ext cx="3172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The Si/SiO</a:t>
            </a:r>
            <a:r>
              <a:rPr lang="en-US" sz="2800" baseline="-25000" dirty="0" smtClean="0">
                <a:solidFill>
                  <a:srgbClr val="0033CC"/>
                </a:solidFill>
              </a:rPr>
              <a:t>2</a:t>
            </a:r>
            <a:r>
              <a:rPr lang="en-US" sz="2800" dirty="0" smtClean="0">
                <a:solidFill>
                  <a:srgbClr val="0033CC"/>
                </a:solidFill>
              </a:rPr>
              <a:t> interface</a:t>
            </a:r>
            <a:endParaRPr lang="en-US" sz="28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 noChangeAspect="1"/>
          </p:cNvGrpSpPr>
          <p:nvPr/>
        </p:nvGrpSpPr>
        <p:grpSpPr bwMode="auto">
          <a:xfrm>
            <a:off x="944403" y="632460"/>
            <a:ext cx="7056597" cy="4320540"/>
            <a:chOff x="436" y="1207"/>
            <a:chExt cx="4939" cy="3024"/>
          </a:xfrm>
        </p:grpSpPr>
        <p:pic>
          <p:nvPicPr>
            <p:cNvPr id="21509" name="Picture 1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6" y="1207"/>
              <a:ext cx="4939" cy="3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2" name="Text Box 21"/>
            <p:cNvSpPr txBox="1">
              <a:spLocks noChangeArrowheads="1"/>
            </p:cNvSpPr>
            <p:nvPr/>
          </p:nvSpPr>
          <p:spPr bwMode="auto">
            <a:xfrm>
              <a:off x="4059" y="2039"/>
              <a:ext cx="3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600" b="1"/>
                <a:t>STI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86000" y="0"/>
            <a:ext cx="4892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Application of SiO</a:t>
            </a:r>
            <a:r>
              <a:rPr lang="en-US" sz="2800" baseline="-25000" dirty="0" smtClean="0">
                <a:solidFill>
                  <a:srgbClr val="0033CC"/>
                </a:solidFill>
              </a:rPr>
              <a:t>2</a:t>
            </a:r>
            <a:r>
              <a:rPr lang="en-US" sz="2800" dirty="0" smtClean="0">
                <a:solidFill>
                  <a:srgbClr val="0033CC"/>
                </a:solidFill>
              </a:rPr>
              <a:t> in IC industry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5117068"/>
            <a:ext cx="5700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Very good etching selectivity between Si and SiO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 using HF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1263" y="5467350"/>
            <a:ext cx="7018337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257800" y="3581400"/>
            <a:ext cx="2804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STI: shallow trench isolation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Diffusion mask for common </a:t>
            </a:r>
            <a:r>
              <a:rPr lang="en-US" sz="2800" dirty="0" err="1" smtClean="0">
                <a:solidFill>
                  <a:srgbClr val="0033CC"/>
                </a:solidFill>
              </a:rPr>
              <a:t>dopants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685801"/>
            <a:ext cx="2962275" cy="161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04800" y="762000"/>
            <a:ext cx="449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SiO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 can provide a selective mask against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diffusion at high temperatures. (D</a:t>
            </a:r>
            <a:r>
              <a:rPr lang="en-US" baseline="-25000" dirty="0" smtClean="0">
                <a:solidFill>
                  <a:srgbClr val="0033CC"/>
                </a:solidFill>
              </a:rPr>
              <a:t>SiO2</a:t>
            </a:r>
            <a:r>
              <a:rPr lang="en-US" dirty="0" smtClean="0">
                <a:solidFill>
                  <a:srgbClr val="0033CC"/>
                </a:solidFill>
              </a:rPr>
              <a:t> &lt;&lt; </a:t>
            </a:r>
            <a:r>
              <a:rPr lang="en-US" dirty="0" err="1" smtClean="0">
                <a:solidFill>
                  <a:srgbClr val="0033CC"/>
                </a:solidFill>
              </a:rPr>
              <a:t>D</a:t>
            </a:r>
            <a:r>
              <a:rPr lang="en-US" baseline="-25000" dirty="0" err="1" smtClean="0">
                <a:solidFill>
                  <a:srgbClr val="0033CC"/>
                </a:solidFill>
              </a:rPr>
              <a:t>si</a:t>
            </a:r>
            <a:r>
              <a:rPr lang="en-US" dirty="0" smtClean="0">
                <a:solidFill>
                  <a:srgbClr val="0033CC"/>
                </a:solidFill>
              </a:rPr>
              <a:t>)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Oxides used for masking are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0033CC"/>
                </a:solidFill>
              </a:rPr>
              <a:t>0.5-1μm thick.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644292"/>
            <a:ext cx="3733800" cy="345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6096000" y="6260068"/>
            <a:ext cx="2319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SiO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 masks for B and P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119062" y="1930393"/>
            <a:ext cx="4757738" cy="2032007"/>
            <a:chOff x="0" y="2971800"/>
            <a:chExt cx="5286375" cy="225778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2971800"/>
              <a:ext cx="5286375" cy="2257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2438400" y="3810000"/>
              <a:ext cx="18020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(not good for </a:t>
              </a:r>
              <a:r>
                <a:rPr lang="en-US" dirty="0" err="1" smtClean="0">
                  <a:solidFill>
                    <a:srgbClr val="C00000"/>
                  </a:solidFill>
                </a:rPr>
                <a:t>Ga</a:t>
              </a:r>
              <a:r>
                <a:rPr lang="en-US" dirty="0" smtClean="0">
                  <a:solidFill>
                    <a:srgbClr val="C00000"/>
                  </a:solidFill>
                </a:rPr>
                <a:t>)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52400" y="50292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Can also be used for mask against ion implantation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6" name="Picture 5" descr="D41-0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4660068"/>
            <a:ext cx="2523482" cy="1893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/>
          <p:cNvCxnSpPr/>
          <p:nvPr/>
        </p:nvCxnSpPr>
        <p:spPr>
          <a:xfrm>
            <a:off x="0" y="4419600"/>
            <a:ext cx="502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924300" y="5524500"/>
            <a:ext cx="220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77000" y="5943600"/>
            <a:ext cx="171034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Diffusion time (hr)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4365580" y="4211266"/>
            <a:ext cx="190308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Mask thickness (</a:t>
            </a:r>
            <a:r>
              <a:rPr lang="en-US" sz="1600" dirty="0" smtClean="0">
                <a:sym typeface="Symbol"/>
              </a:rPr>
              <a:t>m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gh-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28600"/>
            <a:ext cx="3344721" cy="297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524000" y="1524000"/>
            <a:ext cx="32346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</a:rPr>
              <a:t>Gate oxide, only 0.8nm thick!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0312" y="3760788"/>
            <a:ext cx="5441900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733800"/>
            <a:ext cx="2995612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3352800"/>
            <a:ext cx="7442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As insulation material between interconnection levels and adjacent devices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" y="228600"/>
            <a:ext cx="3641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Use of oxide in MOSFET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762000"/>
            <a:ext cx="43434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34004" y="6172200"/>
            <a:ext cx="5228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LOCOS: local oxidation isolation; STI: shallow trench isolation</a:t>
            </a:r>
            <a:endParaRPr lang="en-US" sz="1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628" y="86380"/>
            <a:ext cx="29525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Local Oxidation of Si (LOCOS)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75742"/>
            <a:ext cx="5257800" cy="316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0" y="1066800"/>
            <a:ext cx="33528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5877" y="3429000"/>
            <a:ext cx="500572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962150"/>
            <a:ext cx="351472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52401" y="12192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Fully recessed process attempts to minimize bird’s peak.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12192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66800" y="2286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For nanofabrication: oxidation sharpening for sharp AFM tips or field emitters for display</a:t>
            </a:r>
            <a:endParaRPr lang="en-US" sz="2800" dirty="0">
              <a:solidFill>
                <a:srgbClr val="0033CC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2400" y="1600200"/>
            <a:ext cx="2555396" cy="4524375"/>
            <a:chOff x="3352800" y="1600200"/>
            <a:chExt cx="2555396" cy="4524375"/>
          </a:xfrm>
        </p:grpSpPr>
        <p:pic>
          <p:nvPicPr>
            <p:cNvPr id="614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52800" y="1600200"/>
              <a:ext cx="2362200" cy="452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4343400" y="251460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34000" y="3733800"/>
              <a:ext cx="574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SiO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10800000" flipV="1">
              <a:off x="4953000" y="3962400"/>
              <a:ext cx="457200" cy="19633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600200"/>
            <a:ext cx="3067496" cy="304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600200"/>
            <a:ext cx="2963509" cy="297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191000" y="62484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Ding, “Silicon Field Emission Arrays With Atomically Sharp Tips: Turn-On Voltage and the Effect of Tip Radius Distribution”, 2002.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724400" y="4953000"/>
            <a:ext cx="2772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Field emission display (FED)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5910" y="86380"/>
            <a:ext cx="2465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Oxide Structure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333317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352800"/>
            <a:ext cx="3598508" cy="278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34" name="TextBox 233"/>
          <p:cNvSpPr txBox="1"/>
          <p:nvPr/>
        </p:nvSpPr>
        <p:spPr>
          <a:xfrm>
            <a:off x="0" y="2743200"/>
            <a:ext cx="4267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Basic structure of silica: a silicon atom </a:t>
            </a:r>
            <a:r>
              <a:rPr lang="en-US" dirty="0" err="1" smtClean="0">
                <a:solidFill>
                  <a:srgbClr val="0033CC"/>
                </a:solidFill>
              </a:rPr>
              <a:t>tetrahedrally</a:t>
            </a:r>
            <a:r>
              <a:rPr lang="en-US" dirty="0" smtClean="0">
                <a:solidFill>
                  <a:srgbClr val="0033CC"/>
                </a:solidFill>
              </a:rPr>
              <a:t> bonds to four oxygen atoms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152400" y="5715000"/>
            <a:ext cx="4191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The structure of silicon-silicon dioxide interface: some silicon atoms have dangling bonds.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57800" y="1447800"/>
            <a:ext cx="32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Amorphous tetrahedral network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4267200" y="2103120"/>
            <a:ext cx="4693920" cy="3535680"/>
            <a:chOff x="1676400" y="1295400"/>
            <a:chExt cx="5867400" cy="4419600"/>
          </a:xfrm>
        </p:grpSpPr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676400" y="1295400"/>
              <a:ext cx="5867400" cy="4419600"/>
              <a:chOff x="2653" y="1298"/>
              <a:chExt cx="2969" cy="2435"/>
            </a:xfrm>
          </p:grpSpPr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653" y="1628"/>
                <a:ext cx="2969" cy="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Text Box 5"/>
              <p:cNvSpPr txBox="1">
                <a:spLocks noChangeArrowheads="1"/>
              </p:cNvSpPr>
              <p:nvPr/>
            </p:nvSpPr>
            <p:spPr bwMode="auto">
              <a:xfrm>
                <a:off x="4150" y="1298"/>
                <a:ext cx="907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zh-CN" altLang="en-US" b="1" dirty="0">
                    <a:solidFill>
                      <a:schemeClr val="tx1"/>
                    </a:solidFill>
                  </a:rPr>
                  <a:t>非桥联氧</a:t>
                </a:r>
              </a:p>
            </p:txBody>
          </p:sp>
          <p:sp>
            <p:nvSpPr>
              <p:cNvPr id="15" name="Line 6"/>
              <p:cNvSpPr>
                <a:spLocks noChangeShapeType="1"/>
              </p:cNvSpPr>
              <p:nvPr/>
            </p:nvSpPr>
            <p:spPr bwMode="auto">
              <a:xfrm>
                <a:off x="3606" y="1628"/>
                <a:ext cx="181" cy="59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 Box 7"/>
              <p:cNvSpPr txBox="1">
                <a:spLocks noChangeArrowheads="1"/>
              </p:cNvSpPr>
              <p:nvPr/>
            </p:nvSpPr>
            <p:spPr bwMode="auto">
              <a:xfrm>
                <a:off x="3288" y="1298"/>
                <a:ext cx="681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zh-CN" altLang="en-US" b="1">
                    <a:solidFill>
                      <a:schemeClr val="tx1"/>
                    </a:solidFill>
                  </a:rPr>
                  <a:t>桥联氧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628900" y="1371600"/>
              <a:ext cx="409439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Bridging oxygen       Non-bridging</a:t>
              </a:r>
              <a:endParaRPr lang="en-US" dirty="0">
                <a:solidFill>
                  <a:srgbClr val="0033CC"/>
                </a:solidFill>
              </a:endParaRPr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 rot="16200000" flipH="1">
            <a:off x="5413248" y="2857500"/>
            <a:ext cx="99060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1470</Words>
  <Application>Microsoft Office PowerPoint</Application>
  <PresentationFormat>On-screen Show (4:3)</PresentationFormat>
  <Paragraphs>191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 </cp:lastModifiedBy>
  <cp:revision>18</cp:revision>
  <dcterms:created xsi:type="dcterms:W3CDTF">2006-08-16T00:00:00Z</dcterms:created>
  <dcterms:modified xsi:type="dcterms:W3CDTF">2010-08-21T23:48:43Z</dcterms:modified>
</cp:coreProperties>
</file>