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55" r:id="rId2"/>
    <p:sldId id="335" r:id="rId3"/>
    <p:sldId id="257" r:id="rId4"/>
    <p:sldId id="258" r:id="rId5"/>
    <p:sldId id="259" r:id="rId6"/>
    <p:sldId id="260" r:id="rId7"/>
    <p:sldId id="261" r:id="rId8"/>
    <p:sldId id="262" r:id="rId9"/>
    <p:sldId id="263" r:id="rId10"/>
    <p:sldId id="358" r:id="rId11"/>
    <p:sldId id="266" r:id="rId12"/>
    <p:sldId id="267" r:id="rId13"/>
    <p:sldId id="356" r:id="rId14"/>
    <p:sldId id="357" r:id="rId15"/>
    <p:sldId id="336" r:id="rId16"/>
    <p:sldId id="347" r:id="rId17"/>
    <p:sldId id="35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2133" autoAdjust="0"/>
  </p:normalViewPr>
  <p:slideViewPr>
    <p:cSldViewPr>
      <p:cViewPr varScale="1">
        <p:scale>
          <a:sx n="68" d="100"/>
          <a:sy n="68" d="100"/>
        </p:scale>
        <p:origin x="-57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9166A-2E26-409B-8746-020FE93210D1}" type="datetimeFigureOut">
              <a:rPr lang="en-US" smtClean="0"/>
              <a:pPr/>
              <a:t>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B85905-5508-4711-88D3-114D6A7544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B85905-5508-4711-88D3-114D6A754488}"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problem is also solved numerically, that slide is put into leftover slides.</a:t>
            </a:r>
          </a:p>
        </p:txBody>
      </p:sp>
      <p:sp>
        <p:nvSpPr>
          <p:cNvPr id="4" name="Slide Number Placeholder 3"/>
          <p:cNvSpPr>
            <a:spLocks noGrp="1"/>
          </p:cNvSpPr>
          <p:nvPr>
            <p:ph type="sldNum" sz="quarter" idx="10"/>
          </p:nvPr>
        </p:nvSpPr>
        <p:spPr/>
        <p:txBody>
          <a:bodyPr/>
          <a:lstStyle/>
          <a:p>
            <a:fld id="{9AB85905-5508-4711-88D3-114D6A754488}"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9ACA32-A023-4AA4-A529-FECF52845DB6}" type="datetime1">
              <a:rPr lang="en-US" smtClean="0"/>
              <a:pPr/>
              <a:t>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0A67A-2CBF-4008-878C-CAE5A0F943FA}" type="datetime1">
              <a:rPr lang="en-US" smtClean="0"/>
              <a:pPr/>
              <a:t>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3F946-A85D-4AB1-AC26-5F5CF49EDEAD}" type="datetime1">
              <a:rPr lang="en-US" smtClean="0"/>
              <a:pPr/>
              <a:t>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a:ln/>
        </p:spPr>
        <p:txBody>
          <a:bodyPr/>
          <a:lstStyle>
            <a:lvl1pPr>
              <a:defRPr/>
            </a:lvl1pPr>
          </a:lstStyle>
          <a:p>
            <a:pPr>
              <a:defRPr/>
            </a:pPr>
            <a:fld id="{6505B682-2F09-46BA-8826-F3031A173E7A}"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DC3C9-36A0-46E4-B9F3-3AE528442AA7}" type="datetime1">
              <a:rPr lang="en-US" smtClean="0"/>
              <a:pPr/>
              <a:t>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4A755-0369-4B67-BC44-C51E9D0BF9D2}" type="datetime1">
              <a:rPr lang="en-US" smtClean="0"/>
              <a:pPr/>
              <a:t>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A67DDB-A14B-4E99-A7BA-C688401EC011}" type="datetime1">
              <a:rPr lang="en-US" smtClean="0"/>
              <a:pPr/>
              <a:t>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C97445-51EC-44E0-90EC-C90E52484E8F}" type="datetime1">
              <a:rPr lang="en-US" smtClean="0"/>
              <a:pPr/>
              <a:t>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3A5FA7-F9DF-421D-95C2-D5F99ADC7D04}" type="datetime1">
              <a:rPr lang="en-US" smtClean="0"/>
              <a:pPr/>
              <a:t>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11ED3-6D99-4B31-8763-095AC2340710}" type="datetime1">
              <a:rPr lang="en-US" smtClean="0"/>
              <a:pPr/>
              <a:t>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E4294-4A24-4BC9-B37B-1810CCB7A3E7}" type="datetime1">
              <a:rPr lang="en-US" smtClean="0"/>
              <a:pPr/>
              <a:t>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5941FC-AE04-4CBB-AE71-9F0A22013769}" type="datetime1">
              <a:rPr lang="en-US" smtClean="0"/>
              <a:pPr/>
              <a:t>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8650D-9453-4553-AAAA-8C18515B6605}" type="datetime1">
              <a:rPr lang="en-US" smtClean="0"/>
              <a:pPr/>
              <a:t>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wmf"/></Relationships>
</file>

<file path=ppt/slides/_rels/slide1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8800" y="2133600"/>
            <a:ext cx="5715000" cy="3123932"/>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SiO</a:t>
            </a:r>
            <a:r>
              <a:rPr lang="en-US" baseline="-25000" dirty="0" smtClean="0">
                <a:solidFill>
                  <a:srgbClr val="0033CC"/>
                </a:solidFill>
              </a:rPr>
              <a:t>2</a:t>
            </a:r>
            <a:r>
              <a:rPr lang="en-US" dirty="0" smtClean="0">
                <a:solidFill>
                  <a:srgbClr val="0033CC"/>
                </a:solidFill>
              </a:rPr>
              <a:t> properties and applications.</a:t>
            </a:r>
          </a:p>
          <a:p>
            <a:pPr marL="342900" indent="-342900">
              <a:spcAft>
                <a:spcPts val="600"/>
              </a:spcAft>
              <a:buAutoNum type="arabicPeriod"/>
            </a:pPr>
            <a:r>
              <a:rPr lang="en-US" dirty="0" smtClean="0">
                <a:solidFill>
                  <a:srgbClr val="0033CC"/>
                </a:solidFill>
              </a:rPr>
              <a:t>Thermal oxidation basics.</a:t>
            </a:r>
          </a:p>
          <a:p>
            <a:pPr marL="342900" indent="-342900">
              <a:spcAft>
                <a:spcPts val="600"/>
              </a:spcAft>
              <a:buAutoNum type="arabicPeriod"/>
            </a:pPr>
            <a:r>
              <a:rPr lang="en-US" dirty="0" smtClean="0">
                <a:solidFill>
                  <a:srgbClr val="0033CC"/>
                </a:solidFill>
              </a:rPr>
              <a:t>Manufacturing methods and equipment.</a:t>
            </a:r>
          </a:p>
          <a:p>
            <a:pPr marL="342900" indent="-342900">
              <a:spcAft>
                <a:spcPts val="600"/>
              </a:spcAft>
              <a:buAutoNum type="arabicPeriod"/>
            </a:pPr>
            <a:r>
              <a:rPr lang="en-US" dirty="0" smtClean="0">
                <a:solidFill>
                  <a:srgbClr val="0033CC"/>
                </a:solidFill>
              </a:rPr>
              <a:t>Measurement methods (mechanical, optical, electrical).</a:t>
            </a:r>
          </a:p>
          <a:p>
            <a:pPr marL="342900" indent="-342900">
              <a:spcAft>
                <a:spcPts val="600"/>
              </a:spcAft>
              <a:buAutoNum type="arabicPeriod"/>
            </a:pPr>
            <a:r>
              <a:rPr lang="en-US" dirty="0" smtClean="0">
                <a:solidFill>
                  <a:srgbClr val="C00000"/>
                </a:solidFill>
              </a:rPr>
              <a:t>Deal-Grove model (linear parabolic model).</a:t>
            </a:r>
          </a:p>
          <a:p>
            <a:pPr marL="342900" indent="-342900">
              <a:spcAft>
                <a:spcPts val="600"/>
              </a:spcAft>
              <a:buAutoNum type="arabicPeriod"/>
            </a:pPr>
            <a:r>
              <a:rPr lang="en-US" dirty="0" smtClean="0">
                <a:solidFill>
                  <a:srgbClr val="0033CC"/>
                </a:solidFill>
              </a:rPr>
              <a:t>Thin oxide growth, dependence on gas pressure and crystal orientation</a:t>
            </a:r>
          </a:p>
          <a:p>
            <a:pPr marL="342900" indent="-342900">
              <a:spcAft>
                <a:spcPts val="600"/>
              </a:spcAft>
              <a:buAutoNum type="arabicPeriod"/>
            </a:pPr>
            <a:r>
              <a:rPr lang="en-US" dirty="0" err="1" smtClean="0">
                <a:solidFill>
                  <a:srgbClr val="0033CC"/>
                </a:solidFill>
              </a:rPr>
              <a:t>Cl</a:t>
            </a:r>
            <a:r>
              <a:rPr lang="en-US" dirty="0" smtClean="0">
                <a:solidFill>
                  <a:srgbClr val="0033CC"/>
                </a:solidFill>
              </a:rPr>
              <a:t>-containing gas, 2D growth, substrate doping effect .</a:t>
            </a:r>
          </a:p>
          <a:p>
            <a:pPr marL="342900" indent="-342900">
              <a:spcAft>
                <a:spcPts val="600"/>
              </a:spcAft>
              <a:buAutoNum type="arabicPeriod"/>
            </a:pPr>
            <a:r>
              <a:rPr lang="en-US" dirty="0" smtClean="0">
                <a:solidFill>
                  <a:srgbClr val="0033CC"/>
                </a:solidFill>
              </a:rPr>
              <a:t>Interface charges, </a:t>
            </a:r>
            <a:r>
              <a:rPr lang="en-US" dirty="0" err="1" smtClean="0">
                <a:solidFill>
                  <a:srgbClr val="0033CC"/>
                </a:solidFill>
              </a:rPr>
              <a:t>dopant</a:t>
            </a:r>
            <a:r>
              <a:rPr lang="en-US" dirty="0" smtClean="0">
                <a:solidFill>
                  <a:srgbClr val="0033CC"/>
                </a:solidFill>
              </a:rPr>
              <a:t> redistribution.</a:t>
            </a:r>
            <a:endParaRPr lang="en-US" dirty="0">
              <a:solidFill>
                <a:srgbClr val="0033CC"/>
              </a:solidFill>
            </a:endParaRPr>
          </a:p>
        </p:txBody>
      </p:sp>
      <p:sp>
        <p:nvSpPr>
          <p:cNvPr id="4" name="TextBox 3"/>
          <p:cNvSpPr txBox="1"/>
          <p:nvPr/>
        </p:nvSpPr>
        <p:spPr>
          <a:xfrm>
            <a:off x="2209800" y="5257800"/>
            <a:ext cx="2057423" cy="369332"/>
          </a:xfrm>
          <a:prstGeom prst="rect">
            <a:avLst/>
          </a:prstGeom>
          <a:noFill/>
        </p:spPr>
        <p:txBody>
          <a:bodyPr wrap="none" rtlCol="0">
            <a:spAutoFit/>
          </a:bodyPr>
          <a:lstStyle/>
          <a:p>
            <a:r>
              <a:rPr lang="en-US" dirty="0" smtClean="0"/>
              <a:t>Textbook page 313.</a:t>
            </a:r>
            <a:endParaRPr lang="en-US" dirty="0"/>
          </a:p>
        </p:txBody>
      </p:sp>
      <p:sp>
        <p:nvSpPr>
          <p:cNvPr id="7" name="TextBox 6"/>
          <p:cNvSpPr txBox="1"/>
          <p:nvPr/>
        </p:nvSpPr>
        <p:spPr>
          <a:xfrm>
            <a:off x="2209801" y="381000"/>
            <a:ext cx="4343399"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solidFill>
                  <a:srgbClr val="0033CC"/>
                </a:solidFill>
              </a:rPr>
              <a:t>Chapter 6 Thermal oxidation and the Si/SiO</a:t>
            </a:r>
            <a:r>
              <a:rPr lang="en-US" sz="2800" baseline="-25000" dirty="0" smtClean="0">
                <a:solidFill>
                  <a:srgbClr val="0033CC"/>
                </a:solidFill>
              </a:rPr>
              <a:t>2</a:t>
            </a:r>
            <a:r>
              <a:rPr lang="en-US" sz="2800" dirty="0" smtClean="0">
                <a:solidFill>
                  <a:srgbClr val="0033CC"/>
                </a:solidFill>
              </a:rPr>
              <a:t> interface</a:t>
            </a:r>
            <a:endParaRPr lang="en-US" sz="2800"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a:t>
            </a:fld>
            <a:endParaRPr lang="en-US"/>
          </a:p>
        </p:txBody>
      </p:sp>
      <p:sp>
        <p:nvSpPr>
          <p:cNvPr id="10" name="TextBox 3"/>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NE 343: Microfabrication and thin film technology</a:t>
            </a:r>
          </a:p>
          <a:p>
            <a:r>
              <a:rPr lang="en-US" sz="1400" dirty="0" smtClean="0"/>
              <a:t>Instructor: Bo Cui, ECE, University of Waterloo; http://ece.uwaterloo.ca/~bcui/</a:t>
            </a:r>
          </a:p>
          <a:p>
            <a:r>
              <a:rPr lang="en-US" sz="1400" dirty="0" smtClean="0"/>
              <a:t>Textbook: Silicon VLSI Technology by Plummer, Deal and Griffin</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6"/>
          <p:cNvPicPr>
            <a:picLocks noChangeAspect="1" noChangeArrowheads="1"/>
          </p:cNvPicPr>
          <p:nvPr/>
        </p:nvPicPr>
        <p:blipFill>
          <a:blip r:embed="rId3" cstate="print"/>
          <a:srcRect/>
          <a:stretch>
            <a:fillRect/>
          </a:stretch>
        </p:blipFill>
        <p:spPr bwMode="auto">
          <a:xfrm>
            <a:off x="1371600" y="3429000"/>
            <a:ext cx="6191250" cy="2911475"/>
          </a:xfrm>
          <a:prstGeom prst="rect">
            <a:avLst/>
          </a:prstGeom>
          <a:noFill/>
          <a:ln w="9525">
            <a:noFill/>
            <a:miter lim="800000"/>
            <a:headEnd/>
            <a:tailEnd/>
          </a:ln>
        </p:spPr>
      </p:pic>
      <p:graphicFrame>
        <p:nvGraphicFramePr>
          <p:cNvPr id="8194" name="Object 9"/>
          <p:cNvGraphicFramePr>
            <a:graphicFrameLocks noChangeAspect="1"/>
          </p:cNvGraphicFramePr>
          <p:nvPr/>
        </p:nvGraphicFramePr>
        <p:xfrm>
          <a:off x="4521200" y="4689475"/>
          <a:ext cx="101600" cy="190500"/>
        </p:xfrm>
        <a:graphic>
          <a:graphicData uri="http://schemas.openxmlformats.org/presentationml/2006/ole">
            <p:oleObj spid="_x0000_s81922" name="公式" r:id="rId4" imgW="101520" imgH="190440" progId="Equation.3">
              <p:embed/>
            </p:oleObj>
          </a:graphicData>
        </a:graphic>
      </p:graphicFrame>
      <p:grpSp>
        <p:nvGrpSpPr>
          <p:cNvPr id="17" name="Group 16"/>
          <p:cNvGrpSpPr/>
          <p:nvPr/>
        </p:nvGrpSpPr>
        <p:grpSpPr>
          <a:xfrm>
            <a:off x="1612900" y="2362200"/>
            <a:ext cx="5380038" cy="998538"/>
            <a:chOff x="1612900" y="2480437"/>
            <a:chExt cx="5380038" cy="998538"/>
          </a:xfrm>
        </p:grpSpPr>
        <p:graphicFrame>
          <p:nvGraphicFramePr>
            <p:cNvPr id="8195" name="Object 10"/>
            <p:cNvGraphicFramePr>
              <a:graphicFrameLocks noChangeAspect="1"/>
            </p:cNvGraphicFramePr>
            <p:nvPr/>
          </p:nvGraphicFramePr>
          <p:xfrm>
            <a:off x="1612900" y="2480437"/>
            <a:ext cx="2376488" cy="920750"/>
          </p:xfrm>
          <a:graphic>
            <a:graphicData uri="http://schemas.openxmlformats.org/presentationml/2006/ole">
              <p:oleObj spid="_x0000_s81923" name="Equation" r:id="rId5" imgW="1079280" imgH="419040" progId="Equation.3">
                <p:embed/>
              </p:oleObj>
            </a:graphicData>
          </a:graphic>
        </p:graphicFrame>
        <p:graphicFrame>
          <p:nvGraphicFramePr>
            <p:cNvPr id="8196" name="Object 11"/>
            <p:cNvGraphicFramePr>
              <a:graphicFrameLocks noChangeAspect="1"/>
            </p:cNvGraphicFramePr>
            <p:nvPr/>
          </p:nvGraphicFramePr>
          <p:xfrm>
            <a:off x="4508500" y="2543937"/>
            <a:ext cx="2484438" cy="935038"/>
          </p:xfrm>
          <a:graphic>
            <a:graphicData uri="http://schemas.openxmlformats.org/presentationml/2006/ole">
              <p:oleObj spid="_x0000_s81924" name="Equation" r:id="rId6" imgW="977760" imgH="368280" progId="Equation.3">
                <p:embed/>
              </p:oleObj>
            </a:graphicData>
          </a:graphic>
        </p:graphicFrame>
        <p:sp>
          <p:nvSpPr>
            <p:cNvPr id="8202" name="AutoShape 12"/>
            <p:cNvSpPr>
              <a:spLocks noChangeArrowheads="1"/>
            </p:cNvSpPr>
            <p:nvPr/>
          </p:nvSpPr>
          <p:spPr bwMode="auto">
            <a:xfrm>
              <a:off x="4067175" y="2901950"/>
              <a:ext cx="287338" cy="144463"/>
            </a:xfrm>
            <a:prstGeom prst="rightArrow">
              <a:avLst>
                <a:gd name="adj1" fmla="val 50000"/>
                <a:gd name="adj2" fmla="val 49725"/>
              </a:avLst>
            </a:prstGeom>
            <a:solidFill>
              <a:schemeClr val="hlink"/>
            </a:solidFill>
            <a:ln w="9525">
              <a:solidFill>
                <a:schemeClr val="tx1"/>
              </a:solidFill>
              <a:miter lim="800000"/>
              <a:headEnd/>
              <a:tailEnd/>
            </a:ln>
          </p:spPr>
          <p:txBody>
            <a:bodyPr wrap="none" anchor="ctr"/>
            <a:lstStyle/>
            <a:p>
              <a:endParaRPr lang="en-US"/>
            </a:p>
          </p:txBody>
        </p:sp>
      </p:grpSp>
      <p:sp>
        <p:nvSpPr>
          <p:cNvPr id="11" name="TextBox 10"/>
          <p:cNvSpPr txBox="1"/>
          <p:nvPr/>
        </p:nvSpPr>
        <p:spPr>
          <a:xfrm>
            <a:off x="1744520" y="228600"/>
            <a:ext cx="5799280" cy="523220"/>
          </a:xfrm>
          <a:prstGeom prst="rect">
            <a:avLst/>
          </a:prstGeom>
          <a:noFill/>
        </p:spPr>
        <p:txBody>
          <a:bodyPr wrap="none" rtlCol="0">
            <a:spAutoFit/>
          </a:bodyPr>
          <a:lstStyle/>
          <a:p>
            <a:r>
              <a:rPr lang="en-US" sz="2800" dirty="0" smtClean="0">
                <a:solidFill>
                  <a:srgbClr val="0033CC"/>
                </a:solidFill>
              </a:rPr>
              <a:t>Determine B and B/A from experiment</a:t>
            </a:r>
            <a:endParaRPr lang="en-US" sz="2800" dirty="0">
              <a:solidFill>
                <a:srgbClr val="0033CC"/>
              </a:solidFill>
            </a:endParaRPr>
          </a:p>
        </p:txBody>
      </p:sp>
      <p:cxnSp>
        <p:nvCxnSpPr>
          <p:cNvPr id="12" name="Straight Connector 11"/>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228600" y="6248400"/>
            <a:ext cx="8740278" cy="369332"/>
          </a:xfrm>
          <a:prstGeom prst="rect">
            <a:avLst/>
          </a:prstGeom>
          <a:noFill/>
        </p:spPr>
        <p:txBody>
          <a:bodyPr wrap="none" rtlCol="0">
            <a:spAutoFit/>
          </a:bodyPr>
          <a:lstStyle/>
          <a:p>
            <a:r>
              <a:rPr lang="en-US" dirty="0" smtClean="0">
                <a:solidFill>
                  <a:srgbClr val="7030A0"/>
                </a:solidFill>
              </a:rPr>
              <a:t>Figure 6-17 Extraction of rate constants from oxide thickness versus time experimental data.</a:t>
            </a:r>
            <a:endParaRPr lang="en-US" dirty="0">
              <a:solidFill>
                <a:srgbClr val="7030A0"/>
              </a:solidFill>
            </a:endParaRPr>
          </a:p>
        </p:txBody>
      </p:sp>
      <p:sp>
        <p:nvSpPr>
          <p:cNvPr id="13" name="TextBox 12"/>
          <p:cNvSpPr txBox="1"/>
          <p:nvPr/>
        </p:nvSpPr>
        <p:spPr>
          <a:xfrm>
            <a:off x="381000" y="838200"/>
            <a:ext cx="8534400" cy="1631216"/>
          </a:xfrm>
          <a:prstGeom prst="rect">
            <a:avLst/>
          </a:prstGeom>
          <a:noFill/>
        </p:spPr>
        <p:txBody>
          <a:bodyPr wrap="square" rtlCol="0">
            <a:spAutoFit/>
          </a:bodyPr>
          <a:lstStyle/>
          <a:p>
            <a:pPr>
              <a:spcAft>
                <a:spcPts val="600"/>
              </a:spcAft>
            </a:pPr>
            <a:r>
              <a:rPr lang="en-US" dirty="0" smtClean="0">
                <a:solidFill>
                  <a:srgbClr val="0033CC"/>
                </a:solidFill>
              </a:rPr>
              <a:t>It is difficult to calculate B and B/A, mainly because we don’t know the K</a:t>
            </a:r>
            <a:r>
              <a:rPr lang="en-US" baseline="-25000" dirty="0" smtClean="0">
                <a:solidFill>
                  <a:srgbClr val="0033CC"/>
                </a:solidFill>
              </a:rPr>
              <a:t>S</a:t>
            </a:r>
            <a:r>
              <a:rPr lang="en-US" dirty="0" smtClean="0">
                <a:solidFill>
                  <a:srgbClr val="0033CC"/>
                </a:solidFill>
              </a:rPr>
              <a:t> value. </a:t>
            </a:r>
          </a:p>
          <a:p>
            <a:pPr>
              <a:spcAft>
                <a:spcPts val="600"/>
              </a:spcAft>
            </a:pPr>
            <a:r>
              <a:rPr lang="en-US" dirty="0" smtClean="0">
                <a:solidFill>
                  <a:srgbClr val="0033CC"/>
                </a:solidFill>
              </a:rPr>
              <a:t>The oxidation rate depends on the processes of Si-Si bond breaking, Si-O bond formation, and possibly O</a:t>
            </a:r>
            <a:r>
              <a:rPr lang="en-US" baseline="-25000" dirty="0" smtClean="0">
                <a:solidFill>
                  <a:srgbClr val="0033CC"/>
                </a:solidFill>
              </a:rPr>
              <a:t>2</a:t>
            </a:r>
            <a:r>
              <a:rPr lang="en-US" dirty="0" smtClean="0">
                <a:solidFill>
                  <a:srgbClr val="0033CC"/>
                </a:solidFill>
              </a:rPr>
              <a:t> or H</a:t>
            </a:r>
            <a:r>
              <a:rPr lang="en-US" baseline="-25000" dirty="0" smtClean="0">
                <a:solidFill>
                  <a:srgbClr val="0033CC"/>
                </a:solidFill>
              </a:rPr>
              <a:t>2</a:t>
            </a:r>
            <a:r>
              <a:rPr lang="en-US" dirty="0" smtClean="0">
                <a:solidFill>
                  <a:srgbClr val="0033CC"/>
                </a:solidFill>
              </a:rPr>
              <a:t>O dissociation. </a:t>
            </a:r>
            <a:r>
              <a:rPr lang="en-US" dirty="0" smtClean="0">
                <a:solidFill>
                  <a:srgbClr val="C00000"/>
                </a:solidFill>
              </a:rPr>
              <a:t>All of these effects and others are lumped into K</a:t>
            </a:r>
            <a:r>
              <a:rPr lang="en-US" baseline="-25000" dirty="0" smtClean="0">
                <a:solidFill>
                  <a:srgbClr val="C00000"/>
                </a:solidFill>
              </a:rPr>
              <a:t>S</a:t>
            </a:r>
            <a:r>
              <a:rPr lang="en-US" dirty="0" smtClean="0">
                <a:solidFill>
                  <a:srgbClr val="0033CC"/>
                </a:solidFill>
              </a:rPr>
              <a:t>, the interaction rate constant (cm/sec). </a:t>
            </a:r>
          </a:p>
          <a:p>
            <a:pPr>
              <a:spcAft>
                <a:spcPts val="600"/>
              </a:spcAft>
            </a:pPr>
            <a:r>
              <a:rPr lang="en-US" dirty="0" smtClean="0">
                <a:solidFill>
                  <a:srgbClr val="0033CC"/>
                </a:solidFill>
              </a:rPr>
              <a:t>So B and B/A is determined experimentally. </a:t>
            </a:r>
            <a:endParaRPr lang="en-US" dirty="0">
              <a:solidFill>
                <a:srgbClr val="0033CC"/>
              </a:solidFill>
            </a:endParaRPr>
          </a:p>
        </p:txBody>
      </p:sp>
      <p:sp>
        <p:nvSpPr>
          <p:cNvPr id="15" name="TextBox 14"/>
          <p:cNvSpPr txBox="1"/>
          <p:nvPr/>
        </p:nvSpPr>
        <p:spPr>
          <a:xfrm>
            <a:off x="6400800" y="5562600"/>
            <a:ext cx="1412566" cy="369332"/>
          </a:xfrm>
          <a:prstGeom prst="rect">
            <a:avLst/>
          </a:prstGeom>
          <a:noFill/>
        </p:spPr>
        <p:txBody>
          <a:bodyPr wrap="none" rtlCol="0">
            <a:spAutoFit/>
          </a:bodyPr>
          <a:lstStyle/>
          <a:p>
            <a:r>
              <a:rPr lang="en-US" dirty="0" smtClean="0"/>
              <a:t>Assume </a:t>
            </a:r>
            <a:r>
              <a:rPr lang="en-US" dirty="0" smtClean="0">
                <a:sym typeface="Symbol"/>
              </a:rPr>
              <a:t>=0?</a:t>
            </a:r>
            <a:endParaRPr lang="en-US" dirty="0"/>
          </a:p>
        </p:txBody>
      </p:sp>
      <p:sp>
        <p:nvSpPr>
          <p:cNvPr id="14" name="Slide Number Placeholder 1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4"/>
          <p:cNvSpPr txBox="1">
            <a:spLocks noChangeArrowheads="1"/>
          </p:cNvSpPr>
          <p:nvPr/>
        </p:nvSpPr>
        <p:spPr bwMode="auto">
          <a:xfrm>
            <a:off x="879475" y="1052513"/>
            <a:ext cx="184150" cy="457200"/>
          </a:xfrm>
          <a:prstGeom prst="rect">
            <a:avLst/>
          </a:prstGeom>
          <a:noFill/>
          <a:ln w="9525">
            <a:noFill/>
            <a:miter lim="800000"/>
            <a:headEnd/>
            <a:tailEnd/>
          </a:ln>
        </p:spPr>
        <p:txBody>
          <a:bodyPr wrap="none">
            <a:spAutoFit/>
          </a:bodyPr>
          <a:lstStyle/>
          <a:p>
            <a:pPr algn="l"/>
            <a:endParaRPr lang="en-US" sz="2400" b="1">
              <a:solidFill>
                <a:schemeClr val="tx1"/>
              </a:solidFill>
            </a:endParaRPr>
          </a:p>
        </p:txBody>
      </p:sp>
      <p:sp>
        <p:nvSpPr>
          <p:cNvPr id="31748" name="Text Box 15"/>
          <p:cNvSpPr txBox="1">
            <a:spLocks noChangeArrowheads="1"/>
          </p:cNvSpPr>
          <p:nvPr/>
        </p:nvSpPr>
        <p:spPr bwMode="auto">
          <a:xfrm>
            <a:off x="533400" y="533400"/>
            <a:ext cx="8085138" cy="1277273"/>
          </a:xfrm>
          <a:prstGeom prst="rect">
            <a:avLst/>
          </a:prstGeom>
          <a:noFill/>
          <a:ln w="9525">
            <a:noFill/>
            <a:miter lim="800000"/>
            <a:headEnd/>
            <a:tailEnd/>
          </a:ln>
        </p:spPr>
        <p:txBody>
          <a:bodyPr>
            <a:spAutoFit/>
          </a:bodyPr>
          <a:lstStyle/>
          <a:p>
            <a:pPr algn="l">
              <a:spcAft>
                <a:spcPts val="600"/>
              </a:spcAft>
            </a:pPr>
            <a:r>
              <a:rPr lang="en-US" altLang="zh-CN" dirty="0" smtClean="0">
                <a:solidFill>
                  <a:srgbClr val="C00000"/>
                </a:solidFill>
              </a:rPr>
              <a:t>D-G model is applicable for: </a:t>
            </a:r>
            <a:r>
              <a:rPr lang="en-US" altLang="zh-CN" dirty="0" smtClean="0">
                <a:solidFill>
                  <a:srgbClr val="0033CC"/>
                </a:solidFill>
              </a:rPr>
              <a:t>oxidation on flat un-patterned surface, lightly doped substrates, using simple O</a:t>
            </a:r>
            <a:r>
              <a:rPr lang="en-US" altLang="zh-CN" baseline="-25000" dirty="0" smtClean="0">
                <a:solidFill>
                  <a:srgbClr val="0033CC"/>
                </a:solidFill>
              </a:rPr>
              <a:t>2</a:t>
            </a:r>
            <a:r>
              <a:rPr lang="en-US" altLang="zh-CN" dirty="0" smtClean="0">
                <a:solidFill>
                  <a:srgbClr val="0033CC"/>
                </a:solidFill>
              </a:rPr>
              <a:t> or H</a:t>
            </a:r>
            <a:r>
              <a:rPr lang="en-US" altLang="zh-CN" baseline="-25000" dirty="0" smtClean="0">
                <a:solidFill>
                  <a:srgbClr val="0033CC"/>
                </a:solidFill>
              </a:rPr>
              <a:t>2</a:t>
            </a:r>
            <a:r>
              <a:rPr lang="en-US" altLang="zh-CN" dirty="0" smtClean="0">
                <a:solidFill>
                  <a:srgbClr val="0033CC"/>
                </a:solidFill>
              </a:rPr>
              <a:t>O ambient, and when the oxide thickness is larger than about 20nm. </a:t>
            </a:r>
          </a:p>
          <a:p>
            <a:pPr algn="l">
              <a:spcAft>
                <a:spcPts val="600"/>
              </a:spcAft>
            </a:pPr>
            <a:r>
              <a:rPr lang="en-US" altLang="zh-CN" dirty="0" smtClean="0">
                <a:solidFill>
                  <a:srgbClr val="C00000"/>
                </a:solidFill>
              </a:rPr>
              <a:t>Experimentally it is found:</a:t>
            </a:r>
            <a:endParaRPr lang="zh-CN" altLang="en-US" dirty="0">
              <a:solidFill>
                <a:srgbClr val="C00000"/>
              </a:solidFill>
            </a:endParaRPr>
          </a:p>
        </p:txBody>
      </p:sp>
      <p:pic>
        <p:nvPicPr>
          <p:cNvPr id="31749" name="Picture 16"/>
          <p:cNvPicPr>
            <a:picLocks noChangeAspect="1" noChangeArrowheads="1"/>
          </p:cNvPicPr>
          <p:nvPr/>
        </p:nvPicPr>
        <p:blipFill>
          <a:blip r:embed="rId2" cstate="print"/>
          <a:srcRect/>
          <a:stretch>
            <a:fillRect/>
          </a:stretch>
        </p:blipFill>
        <p:spPr bwMode="auto">
          <a:xfrm>
            <a:off x="533400" y="1798019"/>
            <a:ext cx="2730500" cy="528815"/>
          </a:xfrm>
          <a:prstGeom prst="rect">
            <a:avLst/>
          </a:prstGeom>
          <a:noFill/>
          <a:ln w="9525">
            <a:noFill/>
            <a:miter lim="800000"/>
            <a:headEnd/>
            <a:tailEnd/>
          </a:ln>
        </p:spPr>
      </p:pic>
      <p:pic>
        <p:nvPicPr>
          <p:cNvPr id="31750" name="Picture 17"/>
          <p:cNvPicPr>
            <a:picLocks noChangeAspect="1" noChangeArrowheads="1"/>
          </p:cNvPicPr>
          <p:nvPr/>
        </p:nvPicPr>
        <p:blipFill>
          <a:blip r:embed="rId3" cstate="print"/>
          <a:srcRect/>
          <a:stretch>
            <a:fillRect/>
          </a:stretch>
        </p:blipFill>
        <p:spPr bwMode="auto">
          <a:xfrm>
            <a:off x="381000" y="2174434"/>
            <a:ext cx="2971800" cy="949766"/>
          </a:xfrm>
          <a:prstGeom prst="rect">
            <a:avLst/>
          </a:prstGeom>
          <a:noFill/>
          <a:ln w="9525">
            <a:noFill/>
            <a:miter lim="800000"/>
            <a:headEnd/>
            <a:tailEnd/>
          </a:ln>
        </p:spPr>
      </p:pic>
      <p:cxnSp>
        <p:nvCxnSpPr>
          <p:cNvPr id="20" name="Straight Connector 19"/>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1" name="TextBox 20"/>
          <p:cNvSpPr txBox="1"/>
          <p:nvPr/>
        </p:nvSpPr>
        <p:spPr>
          <a:xfrm>
            <a:off x="2057400" y="0"/>
            <a:ext cx="5269648" cy="523220"/>
          </a:xfrm>
          <a:prstGeom prst="rect">
            <a:avLst/>
          </a:prstGeom>
          <a:noFill/>
        </p:spPr>
        <p:txBody>
          <a:bodyPr wrap="none" rtlCol="0">
            <a:spAutoFit/>
          </a:bodyPr>
          <a:lstStyle/>
          <a:p>
            <a:r>
              <a:rPr lang="en-US" sz="2800" dirty="0" smtClean="0">
                <a:solidFill>
                  <a:srgbClr val="0033CC"/>
                </a:solidFill>
              </a:rPr>
              <a:t>Arrhenius expression for B and B/A</a:t>
            </a:r>
            <a:endParaRPr lang="en-US" sz="2800" dirty="0">
              <a:solidFill>
                <a:srgbClr val="0033CC"/>
              </a:solidFill>
            </a:endParaRPr>
          </a:p>
        </p:txBody>
      </p:sp>
      <p:grpSp>
        <p:nvGrpSpPr>
          <p:cNvPr id="18" name="Group 17"/>
          <p:cNvGrpSpPr/>
          <p:nvPr/>
        </p:nvGrpSpPr>
        <p:grpSpPr>
          <a:xfrm>
            <a:off x="228600" y="3733800"/>
            <a:ext cx="8601075" cy="2765425"/>
            <a:chOff x="152400" y="3733800"/>
            <a:chExt cx="8601075" cy="2765425"/>
          </a:xfrm>
        </p:grpSpPr>
        <p:pic>
          <p:nvPicPr>
            <p:cNvPr id="31757" name="Picture 13"/>
            <p:cNvPicPr>
              <a:picLocks noChangeAspect="1" noChangeArrowheads="1"/>
            </p:cNvPicPr>
            <p:nvPr/>
          </p:nvPicPr>
          <p:blipFill>
            <a:blip r:embed="rId4" cstate="print"/>
            <a:srcRect/>
            <a:stretch>
              <a:fillRect/>
            </a:stretch>
          </p:blipFill>
          <p:spPr bwMode="auto">
            <a:xfrm>
              <a:off x="1295400" y="3733800"/>
              <a:ext cx="7458075" cy="2733675"/>
            </a:xfrm>
            <a:prstGeom prst="rect">
              <a:avLst/>
            </a:prstGeom>
            <a:noFill/>
            <a:ln w="9525">
              <a:noFill/>
              <a:miter lim="800000"/>
              <a:headEnd/>
              <a:tailEnd/>
            </a:ln>
          </p:spPr>
        </p:pic>
        <p:sp>
          <p:nvSpPr>
            <p:cNvPr id="31755" name="AutoShape 32"/>
            <p:cNvSpPr>
              <a:spLocks noChangeArrowheads="1"/>
            </p:cNvSpPr>
            <p:nvPr/>
          </p:nvSpPr>
          <p:spPr bwMode="auto">
            <a:xfrm>
              <a:off x="152400" y="4419600"/>
              <a:ext cx="1123950" cy="915988"/>
            </a:xfrm>
            <a:prstGeom prst="wedgeRectCallout">
              <a:avLst>
                <a:gd name="adj1" fmla="val 98366"/>
                <a:gd name="adj2" fmla="val 39843"/>
              </a:avLst>
            </a:prstGeom>
            <a:solidFill>
              <a:schemeClr val="accent1"/>
            </a:solidFill>
            <a:ln w="9525">
              <a:solidFill>
                <a:schemeClr val="tx1"/>
              </a:solidFill>
              <a:miter lim="800000"/>
              <a:headEnd/>
              <a:tailEnd/>
            </a:ln>
          </p:spPr>
          <p:txBody>
            <a:bodyPr/>
            <a:lstStyle/>
            <a:p>
              <a:pPr algn="l"/>
              <a:r>
                <a:rPr lang="en-US" altLang="zh-CN" sz="1800" dirty="0" smtClean="0">
                  <a:solidFill>
                    <a:schemeClr val="tx1"/>
                  </a:solidFill>
                </a:rPr>
                <a:t>O</a:t>
              </a:r>
              <a:r>
                <a:rPr lang="en-US" altLang="zh-CN" sz="1800" baseline="-25000" dirty="0" smtClean="0">
                  <a:solidFill>
                    <a:schemeClr val="tx1"/>
                  </a:solidFill>
                </a:rPr>
                <a:t>2</a:t>
              </a:r>
              <a:r>
                <a:rPr lang="zh-CN" altLang="en-US" sz="1800" dirty="0" smtClean="0">
                  <a:solidFill>
                    <a:schemeClr val="tx1"/>
                  </a:solidFill>
                </a:rPr>
                <a:t> </a:t>
              </a:r>
              <a:r>
                <a:rPr lang="en-US" altLang="zh-CN" sz="1800" dirty="0" smtClean="0">
                  <a:solidFill>
                    <a:schemeClr val="tx1"/>
                  </a:solidFill>
                </a:rPr>
                <a:t>bubble through 95</a:t>
              </a:r>
              <a:r>
                <a:rPr lang="en-US" altLang="zh-CN" sz="1800" dirty="0" smtClean="0">
                  <a:solidFill>
                    <a:schemeClr val="tx1"/>
                  </a:solidFill>
                  <a:sym typeface="Symbol" pitchFamily="18" charset="2"/>
                </a:rPr>
                <a:t></a:t>
              </a:r>
              <a:r>
                <a:rPr lang="en-US" altLang="zh-CN" sz="1800" dirty="0">
                  <a:solidFill>
                    <a:schemeClr val="tx1"/>
                  </a:solidFill>
                </a:rPr>
                <a:t>C </a:t>
              </a:r>
              <a:r>
                <a:rPr lang="en-US" altLang="zh-CN" sz="1800" dirty="0" smtClean="0">
                  <a:solidFill>
                    <a:schemeClr val="tx1"/>
                  </a:solidFill>
                </a:rPr>
                <a:t>H</a:t>
              </a:r>
              <a:r>
                <a:rPr lang="en-US" altLang="zh-CN" sz="1800" baseline="-25000" dirty="0" smtClean="0">
                  <a:solidFill>
                    <a:schemeClr val="tx1"/>
                  </a:solidFill>
                </a:rPr>
                <a:t>2</a:t>
              </a:r>
              <a:r>
                <a:rPr lang="en-US" altLang="zh-CN" sz="1800" dirty="0" smtClean="0">
                  <a:solidFill>
                    <a:schemeClr val="tx1"/>
                  </a:solidFill>
                </a:rPr>
                <a:t>O</a:t>
              </a:r>
              <a:endParaRPr lang="zh-CN" altLang="en-US" sz="1800" dirty="0">
                <a:solidFill>
                  <a:schemeClr val="tx1"/>
                </a:solidFill>
              </a:endParaRPr>
            </a:p>
          </p:txBody>
        </p:sp>
        <p:sp>
          <p:nvSpPr>
            <p:cNvPr id="31756" name="AutoShape 33"/>
            <p:cNvSpPr>
              <a:spLocks noChangeArrowheads="1"/>
            </p:cNvSpPr>
            <p:nvPr/>
          </p:nvSpPr>
          <p:spPr bwMode="auto">
            <a:xfrm>
              <a:off x="228600" y="5562600"/>
              <a:ext cx="1331913" cy="936625"/>
            </a:xfrm>
            <a:prstGeom prst="wedgeRectCallout">
              <a:avLst>
                <a:gd name="adj1" fmla="val 66329"/>
                <a:gd name="adj2" fmla="val 5426"/>
              </a:avLst>
            </a:prstGeom>
            <a:solidFill>
              <a:schemeClr val="accent1"/>
            </a:solidFill>
            <a:ln w="9525">
              <a:solidFill>
                <a:schemeClr val="tx1"/>
              </a:solidFill>
              <a:miter lim="800000"/>
              <a:headEnd/>
              <a:tailEnd/>
            </a:ln>
          </p:spPr>
          <p:txBody>
            <a:bodyPr/>
            <a:lstStyle/>
            <a:p>
              <a:pPr algn="l"/>
              <a:r>
                <a:rPr lang="en-US" altLang="zh-CN" sz="1800" dirty="0" smtClean="0">
                  <a:solidFill>
                    <a:schemeClr val="tx1"/>
                  </a:solidFill>
                </a:rPr>
                <a:t>H</a:t>
              </a:r>
              <a:r>
                <a:rPr lang="en-US" altLang="zh-CN" sz="1800" baseline="-25000" dirty="0" smtClean="0">
                  <a:solidFill>
                    <a:schemeClr val="tx1"/>
                  </a:solidFill>
                </a:rPr>
                <a:t>2</a:t>
              </a:r>
              <a:r>
                <a:rPr lang="en-US" altLang="zh-CN" sz="1800" dirty="0" smtClean="0">
                  <a:solidFill>
                    <a:schemeClr val="tx1"/>
                  </a:solidFill>
                </a:rPr>
                <a:t>+O</a:t>
              </a:r>
              <a:r>
                <a:rPr lang="en-US" altLang="zh-CN" sz="1800" baseline="-25000" dirty="0" smtClean="0">
                  <a:solidFill>
                    <a:schemeClr val="tx1"/>
                  </a:solidFill>
                </a:rPr>
                <a:t>2</a:t>
              </a:r>
              <a:r>
                <a:rPr lang="zh-CN" altLang="en-US" sz="1800" dirty="0" smtClean="0">
                  <a:solidFill>
                    <a:schemeClr val="tx1"/>
                  </a:solidFill>
                </a:rPr>
                <a:t> </a:t>
              </a:r>
              <a:r>
                <a:rPr lang="en-US" altLang="zh-CN" sz="1800" dirty="0" smtClean="0">
                  <a:solidFill>
                    <a:schemeClr val="tx1"/>
                  </a:solidFill>
                </a:rPr>
                <a:t>reacts to form H</a:t>
              </a:r>
              <a:r>
                <a:rPr lang="en-US" altLang="zh-CN" sz="1800" baseline="-25000" dirty="0" smtClean="0">
                  <a:solidFill>
                    <a:schemeClr val="tx1"/>
                  </a:solidFill>
                </a:rPr>
                <a:t>2</a:t>
              </a:r>
              <a:r>
                <a:rPr lang="en-US" altLang="zh-CN" sz="1800" dirty="0" smtClean="0">
                  <a:solidFill>
                    <a:schemeClr val="tx1"/>
                  </a:solidFill>
                </a:rPr>
                <a:t>O</a:t>
              </a:r>
              <a:endParaRPr lang="zh-CN" altLang="en-US" sz="1800" dirty="0">
                <a:solidFill>
                  <a:schemeClr val="tx1"/>
                </a:solidFill>
              </a:endParaRPr>
            </a:p>
          </p:txBody>
        </p:sp>
        <p:pic>
          <p:nvPicPr>
            <p:cNvPr id="80897" name="Picture 1"/>
            <p:cNvPicPr>
              <a:picLocks noChangeAspect="1" noChangeArrowheads="1"/>
            </p:cNvPicPr>
            <p:nvPr/>
          </p:nvPicPr>
          <p:blipFill>
            <a:blip r:embed="rId5" cstate="print"/>
            <a:srcRect/>
            <a:stretch>
              <a:fillRect/>
            </a:stretch>
          </p:blipFill>
          <p:spPr bwMode="auto">
            <a:xfrm>
              <a:off x="6705600" y="4654296"/>
              <a:ext cx="210000" cy="201429"/>
            </a:xfrm>
            <a:prstGeom prst="rect">
              <a:avLst/>
            </a:prstGeom>
            <a:noFill/>
            <a:ln w="9525">
              <a:noFill/>
              <a:miter lim="800000"/>
              <a:headEnd/>
              <a:tailEnd/>
            </a:ln>
          </p:spPr>
        </p:pic>
        <p:pic>
          <p:nvPicPr>
            <p:cNvPr id="16" name="Picture 1"/>
            <p:cNvPicPr>
              <a:picLocks noChangeAspect="1" noChangeArrowheads="1"/>
            </p:cNvPicPr>
            <p:nvPr/>
          </p:nvPicPr>
          <p:blipFill>
            <a:blip r:embed="rId5" cstate="print"/>
            <a:srcRect/>
            <a:stretch>
              <a:fillRect/>
            </a:stretch>
          </p:blipFill>
          <p:spPr bwMode="auto">
            <a:xfrm>
              <a:off x="6638544" y="5422392"/>
              <a:ext cx="210000" cy="201429"/>
            </a:xfrm>
            <a:prstGeom prst="rect">
              <a:avLst/>
            </a:prstGeom>
            <a:noFill/>
            <a:ln w="9525">
              <a:noFill/>
              <a:miter lim="800000"/>
              <a:headEnd/>
              <a:tailEnd/>
            </a:ln>
          </p:spPr>
        </p:pic>
        <p:pic>
          <p:nvPicPr>
            <p:cNvPr id="17" name="Picture 1"/>
            <p:cNvPicPr>
              <a:picLocks noChangeAspect="1" noChangeArrowheads="1"/>
            </p:cNvPicPr>
            <p:nvPr/>
          </p:nvPicPr>
          <p:blipFill>
            <a:blip r:embed="rId5" cstate="print"/>
            <a:srcRect/>
            <a:stretch>
              <a:fillRect/>
            </a:stretch>
          </p:blipFill>
          <p:spPr bwMode="auto">
            <a:xfrm>
              <a:off x="6638544" y="6190488"/>
              <a:ext cx="210000" cy="201429"/>
            </a:xfrm>
            <a:prstGeom prst="rect">
              <a:avLst/>
            </a:prstGeom>
            <a:noFill/>
            <a:ln w="9525">
              <a:noFill/>
              <a:miter lim="800000"/>
              <a:headEnd/>
              <a:tailEnd/>
            </a:ln>
          </p:spPr>
        </p:pic>
      </p:grpSp>
      <p:sp>
        <p:nvSpPr>
          <p:cNvPr id="24" name="TextBox 23"/>
          <p:cNvSpPr txBox="1"/>
          <p:nvPr/>
        </p:nvSpPr>
        <p:spPr>
          <a:xfrm>
            <a:off x="335231" y="3087469"/>
            <a:ext cx="8580169" cy="646331"/>
          </a:xfrm>
          <a:prstGeom prst="rect">
            <a:avLst/>
          </a:prstGeom>
          <a:noFill/>
        </p:spPr>
        <p:txBody>
          <a:bodyPr wrap="none" rtlCol="0">
            <a:spAutoFit/>
          </a:bodyPr>
          <a:lstStyle/>
          <a:p>
            <a:r>
              <a:rPr lang="en-US" dirty="0" smtClean="0">
                <a:solidFill>
                  <a:srgbClr val="7030A0"/>
                </a:solidFill>
              </a:rPr>
              <a:t>Table 6.2 Rate constants describing (111) silicon oxidation kinetics at 1 </a:t>
            </a:r>
            <a:r>
              <a:rPr lang="en-US" dirty="0" err="1" smtClean="0">
                <a:solidFill>
                  <a:srgbClr val="7030A0"/>
                </a:solidFill>
              </a:rPr>
              <a:t>atm</a:t>
            </a:r>
            <a:r>
              <a:rPr lang="en-US" dirty="0" smtClean="0">
                <a:solidFill>
                  <a:srgbClr val="7030A0"/>
                </a:solidFill>
              </a:rPr>
              <a:t> total pressure.</a:t>
            </a:r>
          </a:p>
          <a:p>
            <a:r>
              <a:rPr lang="en-US" dirty="0" smtClean="0">
                <a:solidFill>
                  <a:srgbClr val="7030A0"/>
                </a:solidFill>
              </a:rPr>
              <a:t>For the corresponding values for (100) silicon, all C</a:t>
            </a:r>
            <a:r>
              <a:rPr lang="en-US" baseline="-25000" dirty="0" smtClean="0">
                <a:solidFill>
                  <a:srgbClr val="7030A0"/>
                </a:solidFill>
              </a:rPr>
              <a:t>2</a:t>
            </a:r>
            <a:r>
              <a:rPr lang="en-US" dirty="0" smtClean="0">
                <a:solidFill>
                  <a:srgbClr val="7030A0"/>
                </a:solidFill>
              </a:rPr>
              <a:t> values should be divided by 1.68.</a:t>
            </a:r>
            <a:endParaRPr lang="en-US" dirty="0">
              <a:solidFill>
                <a:srgbClr val="7030A0"/>
              </a:solidFill>
            </a:endParaRPr>
          </a:p>
        </p:txBody>
      </p:sp>
      <p:sp>
        <p:nvSpPr>
          <p:cNvPr id="25" name="TextBox 24"/>
          <p:cNvSpPr txBox="1"/>
          <p:nvPr/>
        </p:nvSpPr>
        <p:spPr>
          <a:xfrm>
            <a:off x="1752600" y="4843046"/>
            <a:ext cx="3886770" cy="338554"/>
          </a:xfrm>
          <a:prstGeom prst="rect">
            <a:avLst/>
          </a:prstGeom>
          <a:noFill/>
        </p:spPr>
        <p:txBody>
          <a:bodyPr wrap="none" rtlCol="0">
            <a:spAutoFit/>
          </a:bodyPr>
          <a:lstStyle/>
          <a:p>
            <a:r>
              <a:rPr lang="en-US" sz="1600" dirty="0" smtClean="0">
                <a:solidFill>
                  <a:srgbClr val="C00000"/>
                </a:solidFill>
              </a:rPr>
              <a:t>Mostly H</a:t>
            </a:r>
            <a:r>
              <a:rPr lang="en-US" sz="1600" baseline="-25000" dirty="0" smtClean="0">
                <a:solidFill>
                  <a:srgbClr val="C00000"/>
                </a:solidFill>
              </a:rPr>
              <a:t>2</a:t>
            </a:r>
            <a:r>
              <a:rPr lang="en-US" sz="1600" dirty="0" smtClean="0">
                <a:solidFill>
                  <a:srgbClr val="C00000"/>
                </a:solidFill>
              </a:rPr>
              <a:t>O, but some O</a:t>
            </a:r>
            <a:r>
              <a:rPr lang="en-US" sz="1600" baseline="-25000" dirty="0" smtClean="0">
                <a:solidFill>
                  <a:srgbClr val="C00000"/>
                </a:solidFill>
              </a:rPr>
              <a:t>2</a:t>
            </a:r>
            <a:r>
              <a:rPr lang="en-US" sz="1600" dirty="0" smtClean="0">
                <a:solidFill>
                  <a:srgbClr val="C00000"/>
                </a:solidFill>
              </a:rPr>
              <a:t>, no longer popular</a:t>
            </a:r>
            <a:endParaRPr lang="en-US" sz="1600" dirty="0">
              <a:solidFill>
                <a:srgbClr val="C00000"/>
              </a:solidFill>
            </a:endParaRPr>
          </a:p>
        </p:txBody>
      </p:sp>
      <p:sp>
        <p:nvSpPr>
          <p:cNvPr id="26" name="TextBox 25"/>
          <p:cNvSpPr txBox="1"/>
          <p:nvPr/>
        </p:nvSpPr>
        <p:spPr>
          <a:xfrm>
            <a:off x="1752600" y="5605046"/>
            <a:ext cx="2551789" cy="338554"/>
          </a:xfrm>
          <a:prstGeom prst="rect">
            <a:avLst/>
          </a:prstGeom>
          <a:noFill/>
        </p:spPr>
        <p:txBody>
          <a:bodyPr wrap="none" rtlCol="0">
            <a:spAutoFit/>
          </a:bodyPr>
          <a:lstStyle/>
          <a:p>
            <a:r>
              <a:rPr lang="en-US" sz="1600" dirty="0" smtClean="0">
                <a:solidFill>
                  <a:srgbClr val="C00000"/>
                </a:solidFill>
              </a:rPr>
              <a:t>H</a:t>
            </a:r>
            <a:r>
              <a:rPr lang="en-US" sz="1600" baseline="-25000" dirty="0" smtClean="0">
                <a:solidFill>
                  <a:srgbClr val="C00000"/>
                </a:solidFill>
              </a:rPr>
              <a:t>2</a:t>
            </a:r>
            <a:r>
              <a:rPr lang="en-US" sz="1600" dirty="0" smtClean="0">
                <a:solidFill>
                  <a:srgbClr val="C00000"/>
                </a:solidFill>
              </a:rPr>
              <a:t>O only, more popular now</a:t>
            </a:r>
            <a:endParaRPr lang="en-US" sz="1600" dirty="0">
              <a:solidFill>
                <a:srgbClr val="C00000"/>
              </a:solidFill>
            </a:endParaRPr>
          </a:p>
        </p:txBody>
      </p:sp>
      <p:sp>
        <p:nvSpPr>
          <p:cNvPr id="27" name="Text Box 14"/>
          <p:cNvSpPr txBox="1">
            <a:spLocks noChangeArrowheads="1"/>
          </p:cNvSpPr>
          <p:nvPr/>
        </p:nvSpPr>
        <p:spPr bwMode="auto">
          <a:xfrm>
            <a:off x="3429000" y="1459106"/>
            <a:ext cx="5181600" cy="1477328"/>
          </a:xfrm>
          <a:prstGeom prst="rect">
            <a:avLst/>
          </a:prstGeom>
          <a:noFill/>
          <a:ln w="9525">
            <a:noFill/>
            <a:miter lim="800000"/>
            <a:headEnd/>
            <a:tailEnd/>
          </a:ln>
        </p:spPr>
        <p:txBody>
          <a:bodyPr wrap="square">
            <a:spAutoFit/>
          </a:bodyPr>
          <a:lstStyle/>
          <a:p>
            <a:pPr algn="l"/>
            <a:r>
              <a:rPr lang="en-US" altLang="zh-CN" dirty="0" smtClean="0">
                <a:solidFill>
                  <a:srgbClr val="0033CC"/>
                </a:solidFill>
              </a:rPr>
              <a:t>B=2DC</a:t>
            </a:r>
            <a:r>
              <a:rPr lang="en-US" altLang="zh-CN" baseline="30000" dirty="0">
                <a:solidFill>
                  <a:srgbClr val="0033CC"/>
                </a:solidFill>
              </a:rPr>
              <a:t>*</a:t>
            </a:r>
            <a:r>
              <a:rPr lang="en-US" altLang="zh-CN" dirty="0">
                <a:solidFill>
                  <a:srgbClr val="0033CC"/>
                </a:solidFill>
              </a:rPr>
              <a:t>/</a:t>
            </a:r>
            <a:r>
              <a:rPr lang="en-US" altLang="zh-CN" dirty="0" smtClean="0">
                <a:solidFill>
                  <a:srgbClr val="0033CC"/>
                </a:solidFill>
              </a:rPr>
              <a:t>N</a:t>
            </a:r>
            <a:r>
              <a:rPr lang="en-US" altLang="zh-CN" baseline="-25000" dirty="0" smtClean="0">
                <a:solidFill>
                  <a:srgbClr val="0033CC"/>
                </a:solidFill>
              </a:rPr>
              <a:t>1</a:t>
            </a:r>
            <a:r>
              <a:rPr lang="en-US" altLang="zh-CN" dirty="0" smtClean="0">
                <a:solidFill>
                  <a:srgbClr val="0033CC"/>
                </a:solidFill>
                <a:sym typeface="Symbol"/>
              </a:rPr>
              <a:t>D, D depends on T exponentially.</a:t>
            </a:r>
            <a:endParaRPr lang="en-US" altLang="zh-CN" dirty="0">
              <a:solidFill>
                <a:srgbClr val="0033CC"/>
              </a:solidFill>
            </a:endParaRPr>
          </a:p>
          <a:p>
            <a:r>
              <a:rPr lang="en-US" altLang="zh-CN" dirty="0" smtClean="0">
                <a:solidFill>
                  <a:srgbClr val="0033CC"/>
                </a:solidFill>
              </a:rPr>
              <a:t>B/A</a:t>
            </a:r>
            <a:r>
              <a:rPr lang="en-US" altLang="zh-CN" dirty="0">
                <a:solidFill>
                  <a:srgbClr val="0033CC"/>
                </a:solidFill>
                <a:sym typeface="Symbol" pitchFamily="18" charset="2"/>
              </a:rPr>
              <a:t></a:t>
            </a:r>
            <a:r>
              <a:rPr lang="en-US" altLang="zh-CN" dirty="0" smtClean="0">
                <a:solidFill>
                  <a:srgbClr val="0033CC"/>
                </a:solidFill>
              </a:rPr>
              <a:t>C</a:t>
            </a:r>
            <a:r>
              <a:rPr lang="en-US" altLang="zh-CN" baseline="30000" dirty="0" smtClean="0">
                <a:solidFill>
                  <a:srgbClr val="0033CC"/>
                </a:solidFill>
              </a:rPr>
              <a:t>*</a:t>
            </a:r>
            <a:r>
              <a:rPr lang="en-US" altLang="zh-CN" dirty="0" err="1" smtClean="0">
                <a:solidFill>
                  <a:srgbClr val="0033CC"/>
                </a:solidFill>
              </a:rPr>
              <a:t>k</a:t>
            </a:r>
            <a:r>
              <a:rPr lang="en-US" altLang="zh-CN" baseline="-25000" dirty="0" err="1" smtClean="0">
                <a:solidFill>
                  <a:srgbClr val="0033CC"/>
                </a:solidFill>
              </a:rPr>
              <a:t>s</a:t>
            </a:r>
            <a:r>
              <a:rPr lang="en-US" altLang="zh-CN" dirty="0" smtClean="0">
                <a:solidFill>
                  <a:srgbClr val="0033CC"/>
                </a:solidFill>
              </a:rPr>
              <a:t>/N</a:t>
            </a:r>
            <a:r>
              <a:rPr lang="en-US" altLang="zh-CN" baseline="-25000" dirty="0" smtClean="0">
                <a:solidFill>
                  <a:srgbClr val="0033CC"/>
                </a:solidFill>
              </a:rPr>
              <a:t>1</a:t>
            </a:r>
            <a:r>
              <a:rPr lang="en-US" altLang="zh-CN" dirty="0" smtClean="0">
                <a:solidFill>
                  <a:srgbClr val="0033CC"/>
                </a:solidFill>
                <a:sym typeface="Symbol"/>
              </a:rPr>
              <a:t></a:t>
            </a:r>
            <a:r>
              <a:rPr lang="en-US" altLang="zh-CN" dirty="0" smtClean="0">
                <a:solidFill>
                  <a:srgbClr val="0033CC"/>
                </a:solidFill>
              </a:rPr>
              <a:t>k</a:t>
            </a:r>
            <a:r>
              <a:rPr lang="en-US" altLang="zh-CN" baseline="-25000" dirty="0" smtClean="0">
                <a:solidFill>
                  <a:srgbClr val="0033CC"/>
                </a:solidFill>
              </a:rPr>
              <a:t>s</a:t>
            </a:r>
            <a:r>
              <a:rPr lang="en-US" altLang="zh-CN" dirty="0" smtClean="0">
                <a:solidFill>
                  <a:srgbClr val="0033CC"/>
                </a:solidFill>
                <a:sym typeface="Symbol"/>
              </a:rPr>
              <a:t>. From table below, E</a:t>
            </a:r>
            <a:r>
              <a:rPr lang="en-US" altLang="zh-CN" baseline="-25000" dirty="0" smtClean="0">
                <a:solidFill>
                  <a:srgbClr val="0033CC"/>
                </a:solidFill>
                <a:sym typeface="Symbol"/>
              </a:rPr>
              <a:t>2</a:t>
            </a:r>
            <a:r>
              <a:rPr lang="en-US" altLang="zh-CN" dirty="0" smtClean="0">
                <a:solidFill>
                  <a:srgbClr val="0033CC"/>
                </a:solidFill>
                <a:sym typeface="Symbol"/>
              </a:rPr>
              <a:t> is independent of whether O</a:t>
            </a:r>
            <a:r>
              <a:rPr lang="en-US" altLang="zh-CN" baseline="-25000" dirty="0" smtClean="0">
                <a:solidFill>
                  <a:srgbClr val="0033CC"/>
                </a:solidFill>
                <a:sym typeface="Symbol"/>
              </a:rPr>
              <a:t>2</a:t>
            </a:r>
            <a:r>
              <a:rPr lang="en-US" altLang="zh-CN" dirty="0" smtClean="0">
                <a:solidFill>
                  <a:srgbClr val="0033CC"/>
                </a:solidFill>
                <a:sym typeface="Symbol"/>
              </a:rPr>
              <a:t> or H</a:t>
            </a:r>
            <a:r>
              <a:rPr lang="en-US" altLang="zh-CN" baseline="-25000" dirty="0" smtClean="0">
                <a:solidFill>
                  <a:srgbClr val="0033CC"/>
                </a:solidFill>
                <a:sym typeface="Symbol"/>
              </a:rPr>
              <a:t>2</a:t>
            </a:r>
            <a:r>
              <a:rPr lang="en-US" altLang="zh-CN" dirty="0" smtClean="0">
                <a:solidFill>
                  <a:srgbClr val="0033CC"/>
                </a:solidFill>
                <a:sym typeface="Symbol"/>
              </a:rPr>
              <a:t>O oxidation, as well as crystalline direction – E</a:t>
            </a:r>
            <a:r>
              <a:rPr lang="en-US" altLang="zh-CN" baseline="-25000" dirty="0" smtClean="0">
                <a:solidFill>
                  <a:srgbClr val="0033CC"/>
                </a:solidFill>
                <a:sym typeface="Symbol"/>
              </a:rPr>
              <a:t>2</a:t>
            </a:r>
            <a:r>
              <a:rPr lang="en-US" altLang="zh-CN" dirty="0" smtClean="0">
                <a:solidFill>
                  <a:srgbClr val="0033CC"/>
                </a:solidFill>
                <a:sym typeface="Symbol"/>
              </a:rPr>
              <a:t> represents a fundamental process only related to the substrate (e.g. Si-Si bond breaking).</a:t>
            </a:r>
            <a:endParaRPr lang="zh-CN" altLang="en-US" baseline="-25000" dirty="0">
              <a:solidFill>
                <a:srgbClr val="0033CC"/>
              </a:solidFill>
            </a:endParaRPr>
          </a:p>
        </p:txBody>
      </p:sp>
      <p:sp>
        <p:nvSpPr>
          <p:cNvPr id="19" name="Slide Number Placeholder 18"/>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p:cNvPicPr>
            <a:picLocks noChangeAspect="1" noChangeArrowheads="1"/>
          </p:cNvPicPr>
          <p:nvPr/>
        </p:nvPicPr>
        <p:blipFill>
          <a:blip r:embed="rId2" cstate="print"/>
          <a:srcRect/>
          <a:stretch>
            <a:fillRect/>
          </a:stretch>
        </p:blipFill>
        <p:spPr bwMode="auto">
          <a:xfrm>
            <a:off x="900113" y="762000"/>
            <a:ext cx="7661275" cy="5859462"/>
          </a:xfrm>
          <a:prstGeom prst="rect">
            <a:avLst/>
          </a:prstGeom>
          <a:noFill/>
          <a:ln w="9525">
            <a:noFill/>
            <a:miter lim="800000"/>
            <a:headEnd/>
            <a:tailEnd/>
          </a:ln>
        </p:spPr>
      </p:pic>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2057400" y="152400"/>
            <a:ext cx="5269648" cy="523220"/>
          </a:xfrm>
          <a:prstGeom prst="rect">
            <a:avLst/>
          </a:prstGeom>
          <a:noFill/>
        </p:spPr>
        <p:txBody>
          <a:bodyPr wrap="none" rtlCol="0">
            <a:spAutoFit/>
          </a:bodyPr>
          <a:lstStyle/>
          <a:p>
            <a:r>
              <a:rPr lang="en-US" sz="2800" dirty="0" smtClean="0">
                <a:solidFill>
                  <a:srgbClr val="0033CC"/>
                </a:solidFill>
              </a:rPr>
              <a:t>Arrhenius expression for B and B/A</a:t>
            </a:r>
            <a:endParaRPr lang="en-US" sz="2800"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828800" y="914400"/>
            <a:ext cx="5905500" cy="4675187"/>
            <a:chOff x="3238500" y="1052513"/>
            <a:chExt cx="5905500" cy="4675187"/>
          </a:xfrm>
        </p:grpSpPr>
        <p:pic>
          <p:nvPicPr>
            <p:cNvPr id="33795" name="Picture 6"/>
            <p:cNvPicPr>
              <a:picLocks noChangeAspect="1" noChangeArrowheads="1"/>
            </p:cNvPicPr>
            <p:nvPr/>
          </p:nvPicPr>
          <p:blipFill>
            <a:blip r:embed="rId2" cstate="print"/>
            <a:srcRect/>
            <a:stretch>
              <a:fillRect/>
            </a:stretch>
          </p:blipFill>
          <p:spPr bwMode="auto">
            <a:xfrm>
              <a:off x="3238500" y="1052513"/>
              <a:ext cx="5905500" cy="4675187"/>
            </a:xfrm>
            <a:prstGeom prst="rect">
              <a:avLst/>
            </a:prstGeom>
            <a:noFill/>
            <a:ln w="9525">
              <a:noFill/>
              <a:miter lim="800000"/>
              <a:headEnd/>
              <a:tailEnd/>
            </a:ln>
          </p:spPr>
        </p:pic>
        <p:sp>
          <p:nvSpPr>
            <p:cNvPr id="33799" name="Oval 18"/>
            <p:cNvSpPr>
              <a:spLocks noChangeArrowheads="1"/>
            </p:cNvSpPr>
            <p:nvPr/>
          </p:nvSpPr>
          <p:spPr bwMode="auto">
            <a:xfrm>
              <a:off x="4572000" y="1773238"/>
              <a:ext cx="1728788" cy="431800"/>
            </a:xfrm>
            <a:prstGeom prst="ellipse">
              <a:avLst/>
            </a:prstGeom>
            <a:solidFill>
              <a:schemeClr val="accent1"/>
            </a:solidFill>
            <a:ln w="9525">
              <a:solidFill>
                <a:schemeClr val="tx1"/>
              </a:solidFill>
              <a:round/>
              <a:headEnd/>
              <a:tailEnd/>
            </a:ln>
          </p:spPr>
          <p:txBody>
            <a:bodyPr wrap="none" anchor="ctr"/>
            <a:lstStyle/>
            <a:p>
              <a:r>
                <a:rPr lang="en-US" altLang="zh-CN" sz="2400" b="1" i="1">
                  <a:solidFill>
                    <a:schemeClr val="tx1"/>
                  </a:solidFill>
                </a:rPr>
                <a:t>x</a:t>
              </a:r>
              <a:r>
                <a:rPr lang="en-US" altLang="zh-CN" sz="2400" b="1" baseline="-25000">
                  <a:solidFill>
                    <a:schemeClr val="tx1"/>
                  </a:solidFill>
                </a:rPr>
                <a:t>i</a:t>
              </a:r>
              <a:r>
                <a:rPr lang="zh-CN" altLang="en-US" sz="2400" b="1">
                  <a:solidFill>
                    <a:schemeClr val="tx1"/>
                  </a:solidFill>
                </a:rPr>
                <a:t>＝</a:t>
              </a:r>
              <a:r>
                <a:rPr lang="en-US" altLang="zh-CN" sz="2400" b="1">
                  <a:solidFill>
                    <a:schemeClr val="tx1"/>
                  </a:solidFill>
                </a:rPr>
                <a:t>0</a:t>
              </a:r>
            </a:p>
          </p:txBody>
        </p:sp>
      </p:grpSp>
      <p:sp>
        <p:nvSpPr>
          <p:cNvPr id="8" name="TextBox 7"/>
          <p:cNvSpPr txBox="1"/>
          <p:nvPr/>
        </p:nvSpPr>
        <p:spPr>
          <a:xfrm>
            <a:off x="1447800" y="152400"/>
            <a:ext cx="6796219" cy="523220"/>
          </a:xfrm>
          <a:prstGeom prst="rect">
            <a:avLst/>
          </a:prstGeom>
          <a:noFill/>
        </p:spPr>
        <p:txBody>
          <a:bodyPr wrap="none" rtlCol="0">
            <a:spAutoFit/>
          </a:bodyPr>
          <a:lstStyle/>
          <a:p>
            <a:r>
              <a:rPr lang="en-US" sz="2800" dirty="0" smtClean="0">
                <a:solidFill>
                  <a:srgbClr val="0033CC"/>
                </a:solidFill>
              </a:rPr>
              <a:t>Calculated dry oxidation rate from D-G model</a:t>
            </a:r>
            <a:endParaRPr lang="en-US" sz="2800" dirty="0">
              <a:solidFill>
                <a:srgbClr val="0033CC"/>
              </a:solidFill>
            </a:endParaRPr>
          </a:p>
        </p:txBody>
      </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533400" y="5867400"/>
            <a:ext cx="8090933" cy="369332"/>
          </a:xfrm>
          <a:prstGeom prst="rect">
            <a:avLst/>
          </a:prstGeom>
          <a:noFill/>
        </p:spPr>
        <p:txBody>
          <a:bodyPr wrap="none" rtlCol="0">
            <a:spAutoFit/>
          </a:bodyPr>
          <a:lstStyle/>
          <a:p>
            <a:r>
              <a:rPr lang="en-US" dirty="0" smtClean="0">
                <a:solidFill>
                  <a:srgbClr val="0033CC"/>
                </a:solidFill>
              </a:rPr>
              <a:t>(</a:t>
            </a:r>
            <a:r>
              <a:rPr lang="en-US" dirty="0" smtClean="0">
                <a:solidFill>
                  <a:srgbClr val="0033CC"/>
                </a:solidFill>
              </a:rPr>
              <a:t>100</a:t>
            </a:r>
            <a:r>
              <a:rPr lang="en-US" dirty="0" smtClean="0">
                <a:solidFill>
                  <a:srgbClr val="0033CC"/>
                </a:solidFill>
              </a:rPr>
              <a:t>) silicon. The initial fast oxidation for the first </a:t>
            </a:r>
            <a:r>
              <a:rPr lang="en-US" dirty="0" smtClean="0">
                <a:solidFill>
                  <a:srgbClr val="0033CC"/>
                </a:solidFill>
                <a:sym typeface="Symbol"/>
              </a:rPr>
              <a:t>20nm is not included (i.e. x</a:t>
            </a:r>
            <a:r>
              <a:rPr lang="en-US" baseline="-25000" dirty="0" smtClean="0">
                <a:solidFill>
                  <a:srgbClr val="0033CC"/>
                </a:solidFill>
                <a:sym typeface="Symbol"/>
              </a:rPr>
              <a:t>i</a:t>
            </a:r>
            <a:r>
              <a:rPr lang="en-US" dirty="0" smtClean="0">
                <a:solidFill>
                  <a:srgbClr val="0033CC"/>
                </a:solidFill>
                <a:sym typeface="Symbol"/>
              </a:rPr>
              <a:t>, =0).</a:t>
            </a:r>
            <a:endParaRPr lang="en-US" dirty="0">
              <a:solidFill>
                <a:srgbClr val="0033CC"/>
              </a:solidFill>
            </a:endParaRPr>
          </a:p>
        </p:txBody>
      </p:sp>
      <p:sp>
        <p:nvSpPr>
          <p:cNvPr id="12" name="TextBox 11"/>
          <p:cNvSpPr txBox="1"/>
          <p:nvPr/>
        </p:nvSpPr>
        <p:spPr>
          <a:xfrm>
            <a:off x="2286000" y="5410200"/>
            <a:ext cx="1241237" cy="369332"/>
          </a:xfrm>
          <a:prstGeom prst="rect">
            <a:avLst/>
          </a:prstGeom>
          <a:noFill/>
        </p:spPr>
        <p:txBody>
          <a:bodyPr wrap="none" rtlCol="0">
            <a:spAutoFit/>
          </a:bodyPr>
          <a:lstStyle/>
          <a:p>
            <a:r>
              <a:rPr lang="en-US" dirty="0" smtClean="0"/>
              <a:t>Figure 6-19</a:t>
            </a:r>
            <a:endParaRPr lang="en-US"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600200" y="1143000"/>
            <a:ext cx="6227762" cy="4891088"/>
            <a:chOff x="2916238" y="1057275"/>
            <a:chExt cx="6227762" cy="4891088"/>
          </a:xfrm>
        </p:grpSpPr>
        <p:pic>
          <p:nvPicPr>
            <p:cNvPr id="34819" name="Picture 4"/>
            <p:cNvPicPr>
              <a:picLocks noChangeAspect="1" noChangeArrowheads="1"/>
            </p:cNvPicPr>
            <p:nvPr/>
          </p:nvPicPr>
          <p:blipFill>
            <a:blip r:embed="rId2" cstate="print"/>
            <a:srcRect/>
            <a:stretch>
              <a:fillRect/>
            </a:stretch>
          </p:blipFill>
          <p:spPr bwMode="auto">
            <a:xfrm>
              <a:off x="2916238" y="1057275"/>
              <a:ext cx="6227762" cy="4891088"/>
            </a:xfrm>
            <a:prstGeom prst="rect">
              <a:avLst/>
            </a:prstGeom>
            <a:noFill/>
            <a:ln w="9525">
              <a:noFill/>
              <a:miter lim="800000"/>
              <a:headEnd/>
              <a:tailEnd/>
            </a:ln>
          </p:spPr>
        </p:pic>
        <p:sp>
          <p:nvSpPr>
            <p:cNvPr id="34824" name="Oval 9"/>
            <p:cNvSpPr>
              <a:spLocks noChangeArrowheads="1"/>
            </p:cNvSpPr>
            <p:nvPr/>
          </p:nvSpPr>
          <p:spPr bwMode="auto">
            <a:xfrm>
              <a:off x="4067175" y="1484313"/>
              <a:ext cx="1511300" cy="431800"/>
            </a:xfrm>
            <a:prstGeom prst="ellipse">
              <a:avLst/>
            </a:prstGeom>
            <a:solidFill>
              <a:schemeClr val="accent1"/>
            </a:solidFill>
            <a:ln w="9525">
              <a:solidFill>
                <a:schemeClr val="tx1"/>
              </a:solidFill>
              <a:round/>
              <a:headEnd/>
              <a:tailEnd/>
            </a:ln>
          </p:spPr>
          <p:txBody>
            <a:bodyPr wrap="none" anchor="ctr"/>
            <a:lstStyle/>
            <a:p>
              <a:r>
                <a:rPr lang="en-US" altLang="zh-CN" sz="2400" b="1" i="1" dirty="0">
                  <a:solidFill>
                    <a:schemeClr val="tx1"/>
                  </a:solidFill>
                </a:rPr>
                <a:t>x</a:t>
              </a:r>
              <a:r>
                <a:rPr lang="en-US" altLang="zh-CN" sz="2400" b="1" baseline="-25000" dirty="0">
                  <a:solidFill>
                    <a:schemeClr val="tx1"/>
                  </a:solidFill>
                </a:rPr>
                <a:t>i</a:t>
              </a:r>
              <a:r>
                <a:rPr lang="zh-CN" altLang="en-US" sz="2400" b="1" dirty="0">
                  <a:solidFill>
                    <a:schemeClr val="tx1"/>
                  </a:solidFill>
                </a:rPr>
                <a:t>＝</a:t>
              </a:r>
              <a:r>
                <a:rPr lang="en-US" altLang="zh-CN" sz="2400" b="1" dirty="0">
                  <a:solidFill>
                    <a:schemeClr val="tx1"/>
                  </a:solidFill>
                </a:rPr>
                <a:t>0</a:t>
              </a:r>
            </a:p>
          </p:txBody>
        </p:sp>
      </p:grpSp>
      <p:sp>
        <p:nvSpPr>
          <p:cNvPr id="9" name="TextBox 8"/>
          <p:cNvSpPr txBox="1"/>
          <p:nvPr/>
        </p:nvSpPr>
        <p:spPr>
          <a:xfrm>
            <a:off x="914400" y="152400"/>
            <a:ext cx="7812139" cy="523220"/>
          </a:xfrm>
          <a:prstGeom prst="rect">
            <a:avLst/>
          </a:prstGeom>
          <a:noFill/>
        </p:spPr>
        <p:txBody>
          <a:bodyPr wrap="none" rtlCol="0">
            <a:spAutoFit/>
          </a:bodyPr>
          <a:lstStyle/>
          <a:p>
            <a:r>
              <a:rPr lang="en-US" sz="2800" dirty="0" smtClean="0">
                <a:solidFill>
                  <a:srgbClr val="0033CC"/>
                </a:solidFill>
              </a:rPr>
              <a:t>Calculated wet (H</a:t>
            </a:r>
            <a:r>
              <a:rPr lang="en-US" sz="2800" baseline="-25000" dirty="0" smtClean="0">
                <a:solidFill>
                  <a:srgbClr val="0033CC"/>
                </a:solidFill>
              </a:rPr>
              <a:t>2</a:t>
            </a:r>
            <a:r>
              <a:rPr lang="en-US" sz="2800" dirty="0" smtClean="0">
                <a:solidFill>
                  <a:srgbClr val="0033CC"/>
                </a:solidFill>
              </a:rPr>
              <a:t>O) oxidation rate from D-G model</a:t>
            </a:r>
            <a:endParaRPr lang="en-US" sz="2800" dirty="0">
              <a:solidFill>
                <a:srgbClr val="0033CC"/>
              </a:solidFill>
            </a:endParaRPr>
          </a:p>
        </p:txBody>
      </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133600" y="5650468"/>
            <a:ext cx="1241237" cy="369332"/>
          </a:xfrm>
          <a:prstGeom prst="rect">
            <a:avLst/>
          </a:prstGeom>
          <a:noFill/>
        </p:spPr>
        <p:txBody>
          <a:bodyPr wrap="none" rtlCol="0">
            <a:spAutoFit/>
          </a:bodyPr>
          <a:lstStyle/>
          <a:p>
            <a:r>
              <a:rPr lang="en-US" dirty="0" smtClean="0"/>
              <a:t>Figure 6-20</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3954929"/>
          </a:xfrm>
          <a:prstGeom prst="rect">
            <a:avLst/>
          </a:prstGeom>
        </p:spPr>
        <p:txBody>
          <a:bodyPr wrap="square">
            <a:spAutoFit/>
          </a:bodyPr>
          <a:lstStyle/>
          <a:p>
            <a:pPr>
              <a:spcAft>
                <a:spcPts val="600"/>
              </a:spcAft>
            </a:pPr>
            <a:r>
              <a:rPr lang="en-US" dirty="0" smtClean="0">
                <a:solidFill>
                  <a:srgbClr val="C00000"/>
                </a:solidFill>
              </a:rPr>
              <a:t>Wet oxidation: </a:t>
            </a:r>
            <a:r>
              <a:rPr lang="en-US" dirty="0" smtClean="0">
                <a:solidFill>
                  <a:srgbClr val="0033CC"/>
                </a:solidFill>
              </a:rPr>
              <a:t>a mixture of O</a:t>
            </a:r>
            <a:r>
              <a:rPr lang="en-US" baseline="-25000" dirty="0" smtClean="0">
                <a:solidFill>
                  <a:srgbClr val="0033CC"/>
                </a:solidFill>
              </a:rPr>
              <a:t>2</a:t>
            </a:r>
            <a:r>
              <a:rPr lang="en-US" dirty="0" smtClean="0">
                <a:solidFill>
                  <a:srgbClr val="0033CC"/>
                </a:solidFill>
              </a:rPr>
              <a:t> and H</a:t>
            </a:r>
            <a:r>
              <a:rPr lang="en-US" baseline="-25000" dirty="0" smtClean="0">
                <a:solidFill>
                  <a:srgbClr val="0033CC"/>
                </a:solidFill>
              </a:rPr>
              <a:t>2</a:t>
            </a:r>
            <a:r>
              <a:rPr lang="en-US" dirty="0" smtClean="0">
                <a:solidFill>
                  <a:srgbClr val="0033CC"/>
                </a:solidFill>
              </a:rPr>
              <a:t>O (O</a:t>
            </a:r>
            <a:r>
              <a:rPr lang="en-US" baseline="-25000" dirty="0" smtClean="0">
                <a:solidFill>
                  <a:srgbClr val="0033CC"/>
                </a:solidFill>
              </a:rPr>
              <a:t>2</a:t>
            </a:r>
            <a:r>
              <a:rPr lang="en-US" dirty="0" smtClean="0">
                <a:solidFill>
                  <a:srgbClr val="0033CC"/>
                </a:solidFill>
              </a:rPr>
              <a:t> bubble through hot water) used as oxidant.</a:t>
            </a:r>
          </a:p>
          <a:p>
            <a:pPr>
              <a:spcAft>
                <a:spcPts val="600"/>
              </a:spcAft>
            </a:pPr>
            <a:r>
              <a:rPr lang="en-US" dirty="0" smtClean="0">
                <a:solidFill>
                  <a:srgbClr val="0033CC"/>
                </a:solidFill>
              </a:rPr>
              <a:t>Advantage: higher growth rate than dry oxidation.</a:t>
            </a:r>
          </a:p>
          <a:p>
            <a:pPr>
              <a:spcAft>
                <a:spcPts val="600"/>
              </a:spcAft>
            </a:pPr>
            <a:r>
              <a:rPr lang="en-US" dirty="0" smtClean="0">
                <a:solidFill>
                  <a:srgbClr val="0033CC"/>
                </a:solidFill>
              </a:rPr>
              <a:t>Reason for higher rate: much larger solubility in oxide (Henry’s constant H) for H</a:t>
            </a:r>
            <a:r>
              <a:rPr lang="en-US" baseline="-25000" dirty="0" smtClean="0">
                <a:solidFill>
                  <a:srgbClr val="0033CC"/>
                </a:solidFill>
              </a:rPr>
              <a:t>2</a:t>
            </a:r>
            <a:r>
              <a:rPr lang="en-US" dirty="0" smtClean="0">
                <a:solidFill>
                  <a:srgbClr val="0033CC"/>
                </a:solidFill>
              </a:rPr>
              <a:t>O compared with O</a:t>
            </a:r>
            <a:r>
              <a:rPr lang="en-US" baseline="-25000" dirty="0" smtClean="0">
                <a:solidFill>
                  <a:srgbClr val="0033CC"/>
                </a:solidFill>
              </a:rPr>
              <a:t>2</a:t>
            </a:r>
            <a:r>
              <a:rPr lang="en-US" dirty="0" smtClean="0">
                <a:solidFill>
                  <a:srgbClr val="0033CC"/>
                </a:solidFill>
              </a:rPr>
              <a:t>. C*(bulk concentration, =HP</a:t>
            </a:r>
            <a:r>
              <a:rPr lang="en-US" baseline="-25000" dirty="0" smtClean="0">
                <a:solidFill>
                  <a:srgbClr val="0033CC"/>
                </a:solidFill>
              </a:rPr>
              <a:t>G</a:t>
            </a:r>
            <a:r>
              <a:rPr lang="en-US" dirty="0" smtClean="0">
                <a:solidFill>
                  <a:srgbClr val="0033CC"/>
                </a:solidFill>
              </a:rPr>
              <a:t>) for H</a:t>
            </a:r>
            <a:r>
              <a:rPr lang="en-US" baseline="-25000" dirty="0" smtClean="0">
                <a:solidFill>
                  <a:srgbClr val="0033CC"/>
                </a:solidFill>
              </a:rPr>
              <a:t>2</a:t>
            </a:r>
            <a:r>
              <a:rPr lang="en-US" dirty="0" smtClean="0">
                <a:solidFill>
                  <a:srgbClr val="0033CC"/>
                </a:solidFill>
              </a:rPr>
              <a:t>O: 3x10</a:t>
            </a:r>
            <a:r>
              <a:rPr lang="en-US" baseline="30000" dirty="0" smtClean="0">
                <a:solidFill>
                  <a:srgbClr val="0033CC"/>
                </a:solidFill>
              </a:rPr>
              <a:t>19</a:t>
            </a:r>
            <a:r>
              <a:rPr lang="en-US" dirty="0" smtClean="0">
                <a:solidFill>
                  <a:srgbClr val="0033CC"/>
                </a:solidFill>
              </a:rPr>
              <a:t>/cm</a:t>
            </a:r>
            <a:r>
              <a:rPr lang="en-US" baseline="30000" dirty="0" smtClean="0">
                <a:solidFill>
                  <a:srgbClr val="0033CC"/>
                </a:solidFill>
              </a:rPr>
              <a:t>3</a:t>
            </a:r>
            <a:r>
              <a:rPr lang="en-US" dirty="0" smtClean="0">
                <a:solidFill>
                  <a:srgbClr val="0033CC"/>
                </a:solidFill>
              </a:rPr>
              <a:t>; and for O</a:t>
            </a:r>
            <a:r>
              <a:rPr lang="en-US" baseline="-25000" dirty="0" smtClean="0">
                <a:solidFill>
                  <a:srgbClr val="0033CC"/>
                </a:solidFill>
              </a:rPr>
              <a:t>2</a:t>
            </a:r>
            <a:r>
              <a:rPr lang="en-US" dirty="0" smtClean="0">
                <a:solidFill>
                  <a:srgbClr val="0033CC"/>
                </a:solidFill>
              </a:rPr>
              <a:t>: 5x10</a:t>
            </a:r>
            <a:r>
              <a:rPr lang="en-US" baseline="30000" dirty="0" smtClean="0">
                <a:solidFill>
                  <a:srgbClr val="0033CC"/>
                </a:solidFill>
              </a:rPr>
              <a:t>16</a:t>
            </a:r>
            <a:r>
              <a:rPr lang="en-US" dirty="0" smtClean="0">
                <a:solidFill>
                  <a:srgbClr val="0033CC"/>
                </a:solidFill>
              </a:rPr>
              <a:t>/cm</a:t>
            </a:r>
            <a:r>
              <a:rPr lang="en-US" baseline="30000" dirty="0" smtClean="0">
                <a:solidFill>
                  <a:srgbClr val="0033CC"/>
                </a:solidFill>
              </a:rPr>
              <a:t>3</a:t>
            </a:r>
            <a:r>
              <a:rPr lang="en-US" dirty="0" smtClean="0">
                <a:solidFill>
                  <a:srgbClr val="0033CC"/>
                </a:solidFill>
              </a:rPr>
              <a:t>.</a:t>
            </a:r>
          </a:p>
          <a:p>
            <a:pPr>
              <a:spcAft>
                <a:spcPts val="600"/>
              </a:spcAft>
            </a:pPr>
            <a:r>
              <a:rPr lang="en-US" dirty="0" smtClean="0">
                <a:solidFill>
                  <a:srgbClr val="0033CC"/>
                </a:solidFill>
              </a:rPr>
              <a:t>Disadvantage: oxides grown wet are less dense, with a more open structure, because out-diffusion of H</a:t>
            </a:r>
            <a:r>
              <a:rPr lang="en-US" baseline="-25000" dirty="0" smtClean="0">
                <a:solidFill>
                  <a:srgbClr val="0033CC"/>
                </a:solidFill>
              </a:rPr>
              <a:t>2</a:t>
            </a:r>
            <a:r>
              <a:rPr lang="en-US" dirty="0" smtClean="0">
                <a:solidFill>
                  <a:srgbClr val="0033CC"/>
                </a:solidFill>
              </a:rPr>
              <a:t> creates ‘voids’ along its path.</a:t>
            </a:r>
          </a:p>
          <a:p>
            <a:pPr>
              <a:spcAft>
                <a:spcPts val="600"/>
              </a:spcAft>
            </a:pPr>
            <a:r>
              <a:rPr lang="en-US" dirty="0" smtClean="0">
                <a:solidFill>
                  <a:srgbClr val="0033CC"/>
                </a:solidFill>
              </a:rPr>
              <a:t>Thus wet oxidation is typically used when a thick oxide is required that will not be subjected to any significant electrical stress that may lead to electrical breakdown.</a:t>
            </a:r>
          </a:p>
          <a:p>
            <a:pPr>
              <a:spcAft>
                <a:spcPts val="600"/>
              </a:spcAft>
            </a:pPr>
            <a:endParaRPr lang="en-US" dirty="0" smtClean="0">
              <a:solidFill>
                <a:srgbClr val="0033CC"/>
              </a:solidFill>
            </a:endParaRPr>
          </a:p>
          <a:p>
            <a:pPr>
              <a:spcAft>
                <a:spcPts val="600"/>
              </a:spcAft>
            </a:pPr>
            <a:r>
              <a:rPr lang="en-US" dirty="0" smtClean="0">
                <a:solidFill>
                  <a:srgbClr val="C00000"/>
                </a:solidFill>
              </a:rPr>
              <a:t>Dry oxidation: </a:t>
            </a:r>
            <a:r>
              <a:rPr lang="en-US" dirty="0" smtClean="0">
                <a:solidFill>
                  <a:srgbClr val="0033CC"/>
                </a:solidFill>
              </a:rPr>
              <a:t>slow, higher quality than wet oxidation, used for gate oxide.</a:t>
            </a:r>
            <a:endParaRPr lang="en-US" sz="2000" dirty="0" smtClean="0">
              <a:solidFill>
                <a:srgbClr val="0033CC"/>
              </a:solidFill>
            </a:endParaRPr>
          </a:p>
          <a:p>
            <a:pPr>
              <a:spcAft>
                <a:spcPts val="600"/>
              </a:spcAft>
            </a:pPr>
            <a:r>
              <a:rPr lang="en-US" dirty="0" smtClean="0">
                <a:solidFill>
                  <a:srgbClr val="0033CC"/>
                </a:solidFill>
              </a:rPr>
              <a:t>Note that dry oxidation ‘appears’ to always have some initial oxide present (i.e. x</a:t>
            </a:r>
            <a:r>
              <a:rPr lang="en-US" baseline="-25000" dirty="0" smtClean="0">
                <a:solidFill>
                  <a:srgbClr val="0033CC"/>
                </a:solidFill>
              </a:rPr>
              <a:t>i</a:t>
            </a:r>
            <a:r>
              <a:rPr lang="en-US" dirty="0" smtClean="0">
                <a:solidFill>
                  <a:srgbClr val="0033CC"/>
                </a:solidFill>
                <a:sym typeface="Symbol"/>
              </a:rPr>
              <a:t>0</a:t>
            </a:r>
            <a:r>
              <a:rPr lang="en-US" dirty="0" smtClean="0">
                <a:solidFill>
                  <a:srgbClr val="0033CC"/>
                </a:solidFill>
              </a:rPr>
              <a:t>).</a:t>
            </a:r>
          </a:p>
        </p:txBody>
      </p:sp>
      <p:cxnSp>
        <p:nvCxnSpPr>
          <p:cNvPr id="3" name="Straight Connector 2"/>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2743200" y="152400"/>
            <a:ext cx="3239156" cy="523220"/>
          </a:xfrm>
          <a:prstGeom prst="rect">
            <a:avLst/>
          </a:prstGeom>
          <a:noFill/>
        </p:spPr>
        <p:txBody>
          <a:bodyPr wrap="none" rtlCol="0">
            <a:spAutoFit/>
          </a:bodyPr>
          <a:lstStyle/>
          <a:p>
            <a:r>
              <a:rPr lang="en-US" sz="2800" dirty="0" smtClean="0">
                <a:solidFill>
                  <a:srgbClr val="0033CC"/>
                </a:solidFill>
              </a:rPr>
              <a:t>Dry vs. wet oxidation</a:t>
            </a:r>
            <a:endParaRPr lang="en-US" sz="2800"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514600" y="152400"/>
            <a:ext cx="4196277" cy="523220"/>
          </a:xfrm>
          <a:prstGeom prst="rect">
            <a:avLst/>
          </a:prstGeom>
        </p:spPr>
        <p:txBody>
          <a:bodyPr wrap="none">
            <a:spAutoFit/>
          </a:bodyPr>
          <a:lstStyle/>
          <a:p>
            <a:r>
              <a:rPr lang="en-US" sz="2800" dirty="0" smtClean="0">
                <a:solidFill>
                  <a:srgbClr val="0033CC"/>
                </a:solidFill>
              </a:rPr>
              <a:t>Thermal oxidation example</a:t>
            </a:r>
            <a:endParaRPr lang="en-US" sz="2800" dirty="0">
              <a:solidFill>
                <a:srgbClr val="0033CC"/>
              </a:solidFill>
            </a:endParaRPr>
          </a:p>
        </p:txBody>
      </p:sp>
      <p:sp>
        <p:nvSpPr>
          <p:cNvPr id="9" name="TextBox 8"/>
          <p:cNvSpPr txBox="1"/>
          <p:nvPr/>
        </p:nvSpPr>
        <p:spPr>
          <a:xfrm>
            <a:off x="685800" y="838200"/>
            <a:ext cx="7696200" cy="1200329"/>
          </a:xfrm>
          <a:prstGeom prst="rect">
            <a:avLst/>
          </a:prstGeom>
          <a:noFill/>
        </p:spPr>
        <p:txBody>
          <a:bodyPr wrap="square" rtlCol="0">
            <a:spAutoFit/>
          </a:bodyPr>
          <a:lstStyle/>
          <a:p>
            <a:r>
              <a:rPr lang="en-US" dirty="0" smtClean="0">
                <a:solidFill>
                  <a:srgbClr val="C00000"/>
                </a:solidFill>
              </a:rPr>
              <a:t>A &lt;100&gt; silicon wafer has a 2000-Å oxide on its surface</a:t>
            </a:r>
          </a:p>
          <a:p>
            <a:pPr marL="342900" indent="-342900">
              <a:buAutoNum type="alphaLcParenBoth"/>
            </a:pPr>
            <a:r>
              <a:rPr lang="en-US" dirty="0" smtClean="0">
                <a:solidFill>
                  <a:srgbClr val="C00000"/>
                </a:solidFill>
              </a:rPr>
              <a:t>How long did it take to grow this oxide at 1100</a:t>
            </a:r>
            <a:r>
              <a:rPr lang="en-US" baseline="30000" dirty="0" smtClean="0">
                <a:solidFill>
                  <a:srgbClr val="C00000"/>
                </a:solidFill>
              </a:rPr>
              <a:t>o </a:t>
            </a:r>
            <a:r>
              <a:rPr lang="en-US" dirty="0" smtClean="0">
                <a:solidFill>
                  <a:srgbClr val="C00000"/>
                </a:solidFill>
              </a:rPr>
              <a:t>C in dry oxygen?</a:t>
            </a:r>
          </a:p>
          <a:p>
            <a:pPr marL="342900" indent="-342900">
              <a:buAutoNum type="alphaLcParenBoth"/>
            </a:pPr>
            <a:r>
              <a:rPr lang="en-US" dirty="0" smtClean="0">
                <a:solidFill>
                  <a:srgbClr val="C00000"/>
                </a:solidFill>
              </a:rPr>
              <a:t>The wafer is put back in the furnace in wet oxygen at 1000</a:t>
            </a:r>
            <a:r>
              <a:rPr lang="en-US" baseline="30000" dirty="0" smtClean="0">
                <a:solidFill>
                  <a:srgbClr val="C00000"/>
                </a:solidFill>
              </a:rPr>
              <a:t>o </a:t>
            </a:r>
            <a:r>
              <a:rPr lang="en-US" dirty="0" smtClean="0">
                <a:solidFill>
                  <a:srgbClr val="C00000"/>
                </a:solidFill>
              </a:rPr>
              <a:t>C.  How long will it take to grow an additional 3000 Å of oxide?</a:t>
            </a:r>
          </a:p>
        </p:txBody>
      </p:sp>
      <p:grpSp>
        <p:nvGrpSpPr>
          <p:cNvPr id="11" name="Group 11"/>
          <p:cNvGrpSpPr>
            <a:grpSpLocks/>
          </p:cNvGrpSpPr>
          <p:nvPr/>
        </p:nvGrpSpPr>
        <p:grpSpPr bwMode="auto">
          <a:xfrm>
            <a:off x="152400" y="2133600"/>
            <a:ext cx="4953000" cy="4473575"/>
            <a:chOff x="480" y="1371"/>
            <a:chExt cx="2400" cy="2338"/>
          </a:xfrm>
        </p:grpSpPr>
        <p:pic>
          <p:nvPicPr>
            <p:cNvPr id="12" name="Picture 5"/>
            <p:cNvPicPr>
              <a:picLocks noChangeAspect="1" noChangeArrowheads="1"/>
            </p:cNvPicPr>
            <p:nvPr/>
          </p:nvPicPr>
          <p:blipFill>
            <a:blip r:embed="rId3" cstate="print"/>
            <a:srcRect/>
            <a:stretch>
              <a:fillRect/>
            </a:stretch>
          </p:blipFill>
          <p:spPr bwMode="auto">
            <a:xfrm>
              <a:off x="480" y="1371"/>
              <a:ext cx="2400" cy="2338"/>
            </a:xfrm>
            <a:prstGeom prst="rect">
              <a:avLst/>
            </a:prstGeom>
            <a:noFill/>
            <a:ln w="9525">
              <a:noFill/>
              <a:miter lim="800000"/>
              <a:headEnd/>
              <a:tailEnd/>
            </a:ln>
          </p:spPr>
        </p:pic>
        <p:sp>
          <p:nvSpPr>
            <p:cNvPr id="13" name="Line 6"/>
            <p:cNvSpPr>
              <a:spLocks noChangeShapeType="1"/>
            </p:cNvSpPr>
            <p:nvPr/>
          </p:nvSpPr>
          <p:spPr bwMode="auto">
            <a:xfrm flipH="1" flipV="1">
              <a:off x="1704" y="2604"/>
              <a:ext cx="4" cy="924"/>
            </a:xfrm>
            <a:prstGeom prst="line">
              <a:avLst/>
            </a:prstGeom>
            <a:noFill/>
            <a:ln w="9525">
              <a:solidFill>
                <a:srgbClr val="0000FF"/>
              </a:solidFill>
              <a:round/>
              <a:headEnd/>
              <a:tailEnd/>
            </a:ln>
          </p:spPr>
          <p:txBody>
            <a:bodyPr wrap="none" anchor="ctr"/>
            <a:lstStyle/>
            <a:p>
              <a:endParaRPr lang="en-US"/>
            </a:p>
          </p:txBody>
        </p:sp>
        <p:sp>
          <p:nvSpPr>
            <p:cNvPr id="14" name="Line 7"/>
            <p:cNvSpPr>
              <a:spLocks noChangeShapeType="1"/>
            </p:cNvSpPr>
            <p:nvPr/>
          </p:nvSpPr>
          <p:spPr bwMode="auto">
            <a:xfrm flipH="1">
              <a:off x="680" y="2604"/>
              <a:ext cx="1024" cy="4"/>
            </a:xfrm>
            <a:prstGeom prst="line">
              <a:avLst/>
            </a:prstGeom>
            <a:noFill/>
            <a:ln w="9525">
              <a:solidFill>
                <a:srgbClr val="0000FF"/>
              </a:solidFill>
              <a:round/>
              <a:headEnd/>
              <a:tailEnd/>
            </a:ln>
          </p:spPr>
          <p:txBody>
            <a:bodyPr wrap="none" anchor="ctr"/>
            <a:lstStyle/>
            <a:p>
              <a:endParaRPr lang="en-US"/>
            </a:p>
          </p:txBody>
        </p:sp>
        <p:sp>
          <p:nvSpPr>
            <p:cNvPr id="15" name="Line 8"/>
            <p:cNvSpPr>
              <a:spLocks noChangeShapeType="1"/>
            </p:cNvSpPr>
            <p:nvPr/>
          </p:nvSpPr>
          <p:spPr bwMode="auto">
            <a:xfrm>
              <a:off x="688" y="2328"/>
              <a:ext cx="840" cy="4"/>
            </a:xfrm>
            <a:prstGeom prst="line">
              <a:avLst/>
            </a:prstGeom>
            <a:noFill/>
            <a:ln w="9525">
              <a:solidFill>
                <a:schemeClr val="hlink"/>
              </a:solidFill>
              <a:round/>
              <a:headEnd/>
              <a:tailEnd/>
            </a:ln>
          </p:spPr>
          <p:txBody>
            <a:bodyPr wrap="none" anchor="ctr"/>
            <a:lstStyle/>
            <a:p>
              <a:endParaRPr lang="en-US"/>
            </a:p>
          </p:txBody>
        </p:sp>
        <p:sp>
          <p:nvSpPr>
            <p:cNvPr id="16" name="Line 9"/>
            <p:cNvSpPr>
              <a:spLocks noChangeShapeType="1"/>
            </p:cNvSpPr>
            <p:nvPr/>
          </p:nvSpPr>
          <p:spPr bwMode="auto">
            <a:xfrm>
              <a:off x="1520" y="2324"/>
              <a:ext cx="8" cy="1204"/>
            </a:xfrm>
            <a:prstGeom prst="line">
              <a:avLst/>
            </a:prstGeom>
            <a:noFill/>
            <a:ln w="9525">
              <a:solidFill>
                <a:schemeClr val="hlink"/>
              </a:solidFill>
              <a:round/>
              <a:headEnd/>
              <a:tailEnd/>
            </a:ln>
          </p:spPr>
          <p:txBody>
            <a:bodyPr wrap="none" anchor="ctr"/>
            <a:lstStyle/>
            <a:p>
              <a:endParaRPr lang="en-US"/>
            </a:p>
          </p:txBody>
        </p:sp>
        <p:sp>
          <p:nvSpPr>
            <p:cNvPr id="17" name="Line 10"/>
            <p:cNvSpPr>
              <a:spLocks noChangeShapeType="1"/>
            </p:cNvSpPr>
            <p:nvPr/>
          </p:nvSpPr>
          <p:spPr bwMode="auto">
            <a:xfrm>
              <a:off x="1116" y="2604"/>
              <a:ext cx="0" cy="920"/>
            </a:xfrm>
            <a:prstGeom prst="line">
              <a:avLst/>
            </a:prstGeom>
            <a:noFill/>
            <a:ln w="9525">
              <a:solidFill>
                <a:schemeClr val="accent2"/>
              </a:solidFill>
              <a:round/>
              <a:headEnd/>
              <a:tailEnd/>
            </a:ln>
          </p:spPr>
          <p:txBody>
            <a:bodyPr wrap="none" anchor="ctr"/>
            <a:lstStyle/>
            <a:p>
              <a:endParaRPr lang="en-US"/>
            </a:p>
          </p:txBody>
        </p:sp>
      </p:grpSp>
      <p:sp>
        <p:nvSpPr>
          <p:cNvPr id="18" name="TextBox 17"/>
          <p:cNvSpPr txBox="1"/>
          <p:nvPr/>
        </p:nvSpPr>
        <p:spPr>
          <a:xfrm>
            <a:off x="685800" y="2743200"/>
            <a:ext cx="1723613" cy="369332"/>
          </a:xfrm>
          <a:prstGeom prst="rect">
            <a:avLst/>
          </a:prstGeom>
          <a:noFill/>
        </p:spPr>
        <p:txBody>
          <a:bodyPr wrap="none" rtlCol="0">
            <a:spAutoFit/>
          </a:bodyPr>
          <a:lstStyle/>
          <a:p>
            <a:r>
              <a:rPr lang="en-US" dirty="0" smtClean="0">
                <a:solidFill>
                  <a:srgbClr val="C00000"/>
                </a:solidFill>
              </a:rPr>
              <a:t>Graphic solution</a:t>
            </a:r>
            <a:endParaRPr lang="en-US" dirty="0">
              <a:solidFill>
                <a:srgbClr val="C00000"/>
              </a:solidFill>
            </a:endParaRPr>
          </a:p>
        </p:txBody>
      </p:sp>
      <p:sp>
        <p:nvSpPr>
          <p:cNvPr id="19" name="TextBox 18"/>
          <p:cNvSpPr txBox="1"/>
          <p:nvPr/>
        </p:nvSpPr>
        <p:spPr>
          <a:xfrm>
            <a:off x="5105400" y="2362200"/>
            <a:ext cx="3810000" cy="3748719"/>
          </a:xfrm>
          <a:prstGeom prst="rect">
            <a:avLst/>
          </a:prstGeom>
          <a:noFill/>
        </p:spPr>
        <p:txBody>
          <a:bodyPr wrap="square" rtlCol="0">
            <a:spAutoFit/>
          </a:bodyPr>
          <a:lstStyle/>
          <a:p>
            <a:pPr marL="228600" lvl="0" indent="-228600">
              <a:spcBef>
                <a:spcPct val="20000"/>
              </a:spcBef>
              <a:buFont typeface="+mj-lt"/>
              <a:buAutoNum type="alphaLcParenR"/>
              <a:defRPr/>
            </a:pPr>
            <a:r>
              <a:rPr lang="en-US" dirty="0" smtClean="0">
                <a:solidFill>
                  <a:srgbClr val="0033CC"/>
                </a:solidFill>
              </a:rPr>
              <a:t>According to the figure, it would take 2.8hr to grow 0.2</a:t>
            </a:r>
            <a:r>
              <a:rPr lang="en-US" dirty="0" smtClean="0">
                <a:solidFill>
                  <a:srgbClr val="0033CC"/>
                </a:solidFill>
                <a:sym typeface="Symbol"/>
              </a:rPr>
              <a:t></a:t>
            </a:r>
            <a:r>
              <a:rPr lang="en-US" dirty="0" smtClean="0">
                <a:solidFill>
                  <a:srgbClr val="0033CC"/>
                </a:solidFill>
              </a:rPr>
              <a:t>m oxide in dry oxygen at 1100</a:t>
            </a:r>
            <a:r>
              <a:rPr lang="en-US" baseline="30000" dirty="0" smtClean="0">
                <a:solidFill>
                  <a:srgbClr val="0033CC"/>
                </a:solidFill>
              </a:rPr>
              <a:t>o</a:t>
            </a:r>
            <a:r>
              <a:rPr lang="en-US" dirty="0" smtClean="0">
                <a:solidFill>
                  <a:srgbClr val="0033CC"/>
                </a:solidFill>
              </a:rPr>
              <a:t> C.</a:t>
            </a:r>
          </a:p>
          <a:p>
            <a:pPr marL="228600" lvl="0" indent="-228600">
              <a:spcBef>
                <a:spcPct val="20000"/>
              </a:spcBef>
              <a:buFont typeface="+mj-lt"/>
              <a:buAutoNum type="alphaLcParenR"/>
              <a:defRPr/>
            </a:pPr>
            <a:r>
              <a:rPr lang="en-US" dirty="0" smtClean="0">
                <a:solidFill>
                  <a:srgbClr val="0033CC"/>
                </a:solidFill>
              </a:rPr>
              <a:t>The total oxide thickness at the end of the oxidation would be 0.5</a:t>
            </a:r>
            <a:r>
              <a:rPr lang="en-US" dirty="0" smtClean="0">
                <a:solidFill>
                  <a:srgbClr val="0033CC"/>
                </a:solidFill>
                <a:sym typeface="Symbol"/>
              </a:rPr>
              <a:t> </a:t>
            </a:r>
            <a:r>
              <a:rPr lang="en-US" dirty="0" smtClean="0">
                <a:solidFill>
                  <a:srgbClr val="0033CC"/>
                </a:solidFill>
              </a:rPr>
              <a:t>m which would require 1.5hr to grow if there was no oxide on the surface to begin with.  However, the wafer “thinks” it has already been in the furnace 0.4hr (to grow the first 200nm oxide).  Thus the additional time needed to grow the 0.3 mm oxide is 1.5-0.4 = 1.1 hr.</a:t>
            </a:r>
            <a:endParaRPr lang="en-US" dirty="0"/>
          </a:p>
        </p:txBody>
      </p:sp>
      <p:sp>
        <p:nvSpPr>
          <p:cNvPr id="20" name="Slide Number Placeholder 19"/>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1" y="1"/>
            <a:ext cx="5943601" cy="6858000"/>
          </a:xfrm>
          <a:prstGeom prst="rect">
            <a:avLst/>
          </a:prstGeom>
          <a:noFill/>
          <a:ln w="9525">
            <a:noFill/>
            <a:miter lim="800000"/>
            <a:headEnd/>
            <a:tailEnd/>
          </a:ln>
        </p:spPr>
      </p:pic>
      <p:pic>
        <p:nvPicPr>
          <p:cNvPr id="82947" name="Picture 3"/>
          <p:cNvPicPr>
            <a:picLocks noChangeAspect="1" noChangeArrowheads="1"/>
          </p:cNvPicPr>
          <p:nvPr/>
        </p:nvPicPr>
        <p:blipFill>
          <a:blip r:embed="rId3" cstate="print"/>
          <a:srcRect/>
          <a:stretch>
            <a:fillRect/>
          </a:stretch>
        </p:blipFill>
        <p:spPr bwMode="auto">
          <a:xfrm>
            <a:off x="5962650" y="838200"/>
            <a:ext cx="3105150" cy="2196606"/>
          </a:xfrm>
          <a:prstGeom prst="rect">
            <a:avLst/>
          </a:prstGeom>
          <a:noFill/>
          <a:ln w="9525">
            <a:noFill/>
            <a:miter lim="800000"/>
            <a:headEnd/>
            <a:tailEnd/>
          </a:ln>
        </p:spPr>
      </p:pic>
      <p:sp>
        <p:nvSpPr>
          <p:cNvPr id="7" name="TextBox 6"/>
          <p:cNvSpPr txBox="1"/>
          <p:nvPr/>
        </p:nvSpPr>
        <p:spPr>
          <a:xfrm>
            <a:off x="5943600" y="3733800"/>
            <a:ext cx="3048000" cy="923330"/>
          </a:xfrm>
          <a:prstGeom prst="rect">
            <a:avLst/>
          </a:prstGeom>
          <a:noFill/>
        </p:spPr>
        <p:txBody>
          <a:bodyPr wrap="square" rtlCol="0">
            <a:spAutoFit/>
          </a:bodyPr>
          <a:lstStyle/>
          <a:p>
            <a:r>
              <a:rPr lang="en-US" dirty="0" smtClean="0">
                <a:solidFill>
                  <a:srgbClr val="FF0000"/>
                </a:solidFill>
              </a:rPr>
              <a:t>Thus we need to grow a total of 0.91</a:t>
            </a:r>
            <a:r>
              <a:rPr lang="en-US" dirty="0" smtClean="0">
                <a:solidFill>
                  <a:srgbClr val="FF0000"/>
                </a:solidFill>
                <a:sym typeface="Symbol"/>
              </a:rPr>
              <a:t>m of SiO</a:t>
            </a:r>
            <a:r>
              <a:rPr lang="en-US" baseline="-25000" dirty="0" smtClean="0">
                <a:solidFill>
                  <a:srgbClr val="FF0000"/>
                </a:solidFill>
                <a:sym typeface="Symbol"/>
              </a:rPr>
              <a:t>2</a:t>
            </a:r>
            <a:r>
              <a:rPr lang="en-US" dirty="0" smtClean="0">
                <a:solidFill>
                  <a:srgbClr val="FF0000"/>
                </a:solidFill>
                <a:sym typeface="Symbol"/>
              </a:rPr>
              <a:t>. </a:t>
            </a:r>
          </a:p>
          <a:p>
            <a:r>
              <a:rPr lang="en-US" dirty="0" smtClean="0">
                <a:solidFill>
                  <a:srgbClr val="FF0000"/>
                </a:solidFill>
                <a:sym typeface="Symbol"/>
              </a:rPr>
              <a:t>At 1000</a:t>
            </a:r>
            <a:r>
              <a:rPr lang="en-US" baseline="30000" dirty="0" smtClean="0">
                <a:solidFill>
                  <a:srgbClr val="FF0000"/>
                </a:solidFill>
                <a:sym typeface="Symbol"/>
              </a:rPr>
              <a:t>o</a:t>
            </a:r>
            <a:r>
              <a:rPr lang="en-US" dirty="0" smtClean="0">
                <a:solidFill>
                  <a:srgbClr val="FF0000"/>
                </a:solidFill>
                <a:sym typeface="Symbol"/>
              </a:rPr>
              <a:t>C in H</a:t>
            </a:r>
            <a:r>
              <a:rPr lang="en-US" baseline="-25000" dirty="0" smtClean="0">
                <a:solidFill>
                  <a:srgbClr val="FF0000"/>
                </a:solidFill>
                <a:sym typeface="Symbol"/>
              </a:rPr>
              <a:t>2</a:t>
            </a:r>
            <a:r>
              <a:rPr lang="en-US" dirty="0" smtClean="0">
                <a:solidFill>
                  <a:srgbClr val="FF0000"/>
                </a:solidFill>
                <a:sym typeface="Symbol"/>
              </a:rPr>
              <a:t>O we have</a:t>
            </a:r>
            <a:endParaRPr lang="en-US" dirty="0">
              <a:solidFill>
                <a:srgbClr val="FF0000"/>
              </a:solidFill>
            </a:endParaRPr>
          </a:p>
        </p:txBody>
      </p:sp>
      <p:pic>
        <p:nvPicPr>
          <p:cNvPr id="82949" name="Picture 5"/>
          <p:cNvPicPr>
            <a:picLocks noChangeAspect="1" noChangeArrowheads="1"/>
          </p:cNvPicPr>
          <p:nvPr/>
        </p:nvPicPr>
        <p:blipFill>
          <a:blip r:embed="rId4" cstate="print"/>
          <a:srcRect/>
          <a:stretch>
            <a:fillRect/>
          </a:stretch>
        </p:blipFill>
        <p:spPr bwMode="auto">
          <a:xfrm>
            <a:off x="4886325" y="4838700"/>
            <a:ext cx="4257675" cy="17907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914400" y="1003030"/>
            <a:ext cx="2514600" cy="3566809"/>
          </a:xfrm>
          <a:prstGeom prst="rect">
            <a:avLst/>
          </a:prstGeom>
          <a:noFill/>
          <a:ln w="9525">
            <a:noFill/>
            <a:miter lim="800000"/>
            <a:headEnd/>
            <a:tailEnd/>
          </a:ln>
        </p:spPr>
      </p:pic>
      <p:sp>
        <p:nvSpPr>
          <p:cNvPr id="5" name="Rectangle 4"/>
          <p:cNvSpPr/>
          <p:nvPr/>
        </p:nvSpPr>
        <p:spPr>
          <a:xfrm>
            <a:off x="3962400" y="3352800"/>
            <a:ext cx="3810000" cy="923330"/>
          </a:xfrm>
          <a:prstGeom prst="rect">
            <a:avLst/>
          </a:prstGeom>
        </p:spPr>
        <p:txBody>
          <a:bodyPr wrap="square">
            <a:spAutoFit/>
          </a:bodyPr>
          <a:lstStyle/>
          <a:p>
            <a:r>
              <a:rPr lang="en-US" dirty="0" smtClean="0">
                <a:solidFill>
                  <a:srgbClr val="0033CC"/>
                </a:solidFill>
              </a:rPr>
              <a:t>As a young researcher at Fairchild Semiconductor, he “wrote the book” on SiO</a:t>
            </a:r>
            <a:r>
              <a:rPr lang="en-US" baseline="-25000" dirty="0" smtClean="0">
                <a:solidFill>
                  <a:srgbClr val="0033CC"/>
                </a:solidFill>
              </a:rPr>
              <a:t>2</a:t>
            </a:r>
            <a:r>
              <a:rPr lang="en-US" dirty="0" smtClean="0">
                <a:solidFill>
                  <a:srgbClr val="0033CC"/>
                </a:solidFill>
              </a:rPr>
              <a:t> growth: the </a:t>
            </a:r>
            <a:r>
              <a:rPr lang="en-US" i="1" dirty="0" smtClean="0">
                <a:solidFill>
                  <a:srgbClr val="0033CC"/>
                </a:solidFill>
              </a:rPr>
              <a:t>Deal-Grove model.</a:t>
            </a:r>
            <a:endParaRPr lang="en-US" dirty="0">
              <a:solidFill>
                <a:srgbClr val="0033CC"/>
              </a:solidFill>
            </a:endParaRPr>
          </a:p>
        </p:txBody>
      </p:sp>
      <p:sp>
        <p:nvSpPr>
          <p:cNvPr id="4" name="Rectangle 3"/>
          <p:cNvSpPr/>
          <p:nvPr/>
        </p:nvSpPr>
        <p:spPr>
          <a:xfrm>
            <a:off x="4814866" y="6488668"/>
            <a:ext cx="4329134" cy="369332"/>
          </a:xfrm>
          <a:prstGeom prst="rect">
            <a:avLst/>
          </a:prstGeom>
        </p:spPr>
        <p:txBody>
          <a:bodyPr wrap="none">
            <a:spAutoFit/>
          </a:bodyPr>
          <a:lstStyle/>
          <a:p>
            <a:r>
              <a:rPr lang="en-US" dirty="0" smtClean="0"/>
              <a:t>http://en.wikipedia.org/wiki/Andrew_Grove</a:t>
            </a:r>
            <a:endParaRPr lang="en-US" dirty="0"/>
          </a:p>
        </p:txBody>
      </p:sp>
      <p:sp>
        <p:nvSpPr>
          <p:cNvPr id="6" name="Rectangle 5"/>
          <p:cNvSpPr/>
          <p:nvPr/>
        </p:nvSpPr>
        <p:spPr>
          <a:xfrm>
            <a:off x="838200" y="4572000"/>
            <a:ext cx="7848600" cy="1815882"/>
          </a:xfrm>
          <a:prstGeom prst="rect">
            <a:avLst/>
          </a:prstGeom>
        </p:spPr>
        <p:txBody>
          <a:bodyPr wrap="square">
            <a:spAutoFit/>
          </a:bodyPr>
          <a:lstStyle/>
          <a:p>
            <a:r>
              <a:rPr lang="en-US" sz="1600" dirty="0" smtClean="0">
                <a:solidFill>
                  <a:srgbClr val="0033CC"/>
                </a:solidFill>
              </a:rPr>
              <a:t>Grove worked at Fairchild Semiconductor before becoming the fourth employee at the nascent Intel Corporation. </a:t>
            </a:r>
            <a:r>
              <a:rPr lang="en-US" sz="1600" dirty="0" smtClean="0">
                <a:solidFill>
                  <a:srgbClr val="C00000"/>
                </a:solidFill>
              </a:rPr>
              <a:t>He became Intel's president in 1979, its CEO in 1987, and its Chairman and CEO in 1997.</a:t>
            </a:r>
          </a:p>
          <a:p>
            <a:r>
              <a:rPr lang="en-US" sz="1600" dirty="0" smtClean="0">
                <a:solidFill>
                  <a:srgbClr val="0033CC"/>
                </a:solidFill>
              </a:rPr>
              <a:t>Grove is credited with having transformed Intel from a manufacturer of memory chips into one of the world's dominant producers of microprocessors. During his tenure as CEO, Grove oversaw a 4,500% increase in Intel's market capitalization from $4 billion to $197 billion, making it, at the time, the world's most valuable company.</a:t>
            </a:r>
            <a:endParaRPr lang="en-US" sz="1600" dirty="0">
              <a:solidFill>
                <a:srgbClr val="0033CC"/>
              </a:solidFill>
            </a:endParaRPr>
          </a:p>
        </p:txBody>
      </p:sp>
      <p:cxnSp>
        <p:nvCxnSpPr>
          <p:cNvPr id="7" name="Straight Connector 6"/>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3962400" y="1524000"/>
            <a:ext cx="3959738" cy="369332"/>
          </a:xfrm>
          <a:prstGeom prst="rect">
            <a:avLst/>
          </a:prstGeom>
          <a:noFill/>
        </p:spPr>
        <p:txBody>
          <a:bodyPr wrap="none" rtlCol="0">
            <a:spAutoFit/>
          </a:bodyPr>
          <a:lstStyle/>
          <a:p>
            <a:r>
              <a:rPr lang="en-US" dirty="0" smtClean="0">
                <a:solidFill>
                  <a:srgbClr val="C00000"/>
                </a:solidFill>
              </a:rPr>
              <a:t>Time Magazine's Man of the Year (1997)</a:t>
            </a:r>
            <a:endParaRPr lang="en-US" dirty="0">
              <a:solidFill>
                <a:srgbClr val="C00000"/>
              </a:solidFill>
            </a:endParaRPr>
          </a:p>
        </p:txBody>
      </p:sp>
      <p:sp>
        <p:nvSpPr>
          <p:cNvPr id="10" name="TextBox 9"/>
          <p:cNvSpPr txBox="1"/>
          <p:nvPr/>
        </p:nvSpPr>
        <p:spPr>
          <a:xfrm>
            <a:off x="2447676" y="228600"/>
            <a:ext cx="4562724" cy="523220"/>
          </a:xfrm>
          <a:prstGeom prst="rect">
            <a:avLst/>
          </a:prstGeom>
          <a:noFill/>
        </p:spPr>
        <p:txBody>
          <a:bodyPr wrap="none" rtlCol="0">
            <a:spAutoFit/>
          </a:bodyPr>
          <a:lstStyle/>
          <a:p>
            <a:r>
              <a:rPr lang="en-US" sz="2800" dirty="0" smtClean="0">
                <a:solidFill>
                  <a:srgbClr val="0033CC"/>
                </a:solidFill>
              </a:rPr>
              <a:t>Bruce Deal and </a:t>
            </a:r>
            <a:r>
              <a:rPr lang="en-US" sz="2800" dirty="0" smtClean="0">
                <a:solidFill>
                  <a:srgbClr val="C00000"/>
                </a:solidFill>
              </a:rPr>
              <a:t>Andrew Grove</a:t>
            </a:r>
            <a:endParaRPr lang="en-US" sz="2800" dirty="0">
              <a:solidFill>
                <a:srgbClr val="C000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6200" y="314980"/>
            <a:ext cx="1562928" cy="523220"/>
          </a:xfrm>
          <a:prstGeom prst="rect">
            <a:avLst/>
          </a:prstGeom>
          <a:noFill/>
        </p:spPr>
        <p:txBody>
          <a:bodyPr wrap="none" rtlCol="0">
            <a:spAutoFit/>
          </a:bodyPr>
          <a:lstStyle/>
          <a:p>
            <a:r>
              <a:rPr lang="en-US" sz="2800" dirty="0" smtClean="0">
                <a:solidFill>
                  <a:srgbClr val="0033CC"/>
                </a:solidFill>
              </a:rPr>
              <a:t>Overview</a:t>
            </a:r>
            <a:endParaRPr lang="en-US" sz="2800" dirty="0">
              <a:solidFill>
                <a:srgbClr val="0033CC"/>
              </a:solidFill>
            </a:endParaRPr>
          </a:p>
        </p:txBody>
      </p:sp>
      <p:cxnSp>
        <p:nvCxnSpPr>
          <p:cNvPr id="6" name="Straight Connector 5"/>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52400" y="1066800"/>
            <a:ext cx="6096000" cy="2062103"/>
          </a:xfrm>
          <a:prstGeom prst="rect">
            <a:avLst/>
          </a:prstGeom>
          <a:noFill/>
        </p:spPr>
        <p:txBody>
          <a:bodyPr wrap="square" rtlCol="0">
            <a:spAutoFit/>
          </a:bodyPr>
          <a:lstStyle/>
          <a:p>
            <a:pPr marL="461963" indent="-461963">
              <a:spcAft>
                <a:spcPts val="600"/>
              </a:spcAft>
            </a:pPr>
            <a:r>
              <a:rPr lang="en-US" dirty="0" smtClean="0">
                <a:solidFill>
                  <a:srgbClr val="0033CC"/>
                </a:solidFill>
              </a:rPr>
              <a:t>Deal-Grove model: linear-parabolic model for 1D oxide growth (along z-direction) from un-patterned wafer surface.</a:t>
            </a:r>
          </a:p>
          <a:p>
            <a:pPr>
              <a:spcAft>
                <a:spcPts val="600"/>
              </a:spcAft>
            </a:pPr>
            <a:r>
              <a:rPr lang="en-US" dirty="0" smtClean="0">
                <a:solidFill>
                  <a:srgbClr val="C00000"/>
                </a:solidFill>
              </a:rPr>
              <a:t>It is applicable to:</a:t>
            </a:r>
          </a:p>
          <a:p>
            <a:pPr marL="396875" indent="-166688">
              <a:spcAft>
                <a:spcPts val="600"/>
              </a:spcAft>
              <a:buFont typeface="Arial" pitchFamily="34" charset="0"/>
              <a:buChar char="•"/>
            </a:pPr>
            <a:r>
              <a:rPr lang="en-US" dirty="0" smtClean="0">
                <a:solidFill>
                  <a:srgbClr val="0033CC"/>
                </a:solidFill>
              </a:rPr>
              <a:t>Oxidation temperature 700-1200</a:t>
            </a:r>
            <a:r>
              <a:rPr lang="en-US" baseline="30000" dirty="0" smtClean="0">
                <a:solidFill>
                  <a:srgbClr val="0033CC"/>
                </a:solidFill>
              </a:rPr>
              <a:t>o</a:t>
            </a:r>
            <a:r>
              <a:rPr lang="en-US" dirty="0" smtClean="0">
                <a:solidFill>
                  <a:srgbClr val="0033CC"/>
                </a:solidFill>
              </a:rPr>
              <a:t>C</a:t>
            </a:r>
          </a:p>
          <a:p>
            <a:pPr marL="396875" indent="-166688">
              <a:spcAft>
                <a:spcPts val="600"/>
              </a:spcAft>
              <a:buFont typeface="Arial" pitchFamily="34" charset="0"/>
              <a:buChar char="•"/>
            </a:pPr>
            <a:r>
              <a:rPr lang="en-US" dirty="0" smtClean="0">
                <a:solidFill>
                  <a:srgbClr val="0033CC"/>
                </a:solidFill>
              </a:rPr>
              <a:t>Gas pressure at wafer surface 0.1-25 atm.</a:t>
            </a:r>
          </a:p>
          <a:p>
            <a:pPr marL="396875" indent="-166688">
              <a:spcAft>
                <a:spcPts val="600"/>
              </a:spcAft>
              <a:buFont typeface="Arial" pitchFamily="34" charset="0"/>
              <a:buChar char="•"/>
            </a:pPr>
            <a:r>
              <a:rPr lang="en-US" dirty="0" smtClean="0">
                <a:solidFill>
                  <a:srgbClr val="0033CC"/>
                </a:solidFill>
              </a:rPr>
              <a:t>Oxide film thickness 20-2000nm.</a:t>
            </a:r>
            <a:endParaRPr lang="en-US" dirty="0">
              <a:solidFill>
                <a:srgbClr val="0033CC"/>
              </a:solidFill>
            </a:endParaRPr>
          </a:p>
        </p:txBody>
      </p:sp>
      <p:sp>
        <p:nvSpPr>
          <p:cNvPr id="8" name="Rectangle 7"/>
          <p:cNvSpPr/>
          <p:nvPr/>
        </p:nvSpPr>
        <p:spPr>
          <a:xfrm>
            <a:off x="457200" y="4798129"/>
            <a:ext cx="8458200" cy="1831271"/>
          </a:xfrm>
          <a:prstGeom prst="rect">
            <a:avLst/>
          </a:prstGeom>
        </p:spPr>
        <p:txBody>
          <a:bodyPr wrap="square">
            <a:spAutoFit/>
          </a:bodyPr>
          <a:lstStyle/>
          <a:p>
            <a:pPr>
              <a:spcAft>
                <a:spcPts val="600"/>
              </a:spcAft>
            </a:pPr>
            <a:r>
              <a:rPr lang="en-US" dirty="0" smtClean="0">
                <a:solidFill>
                  <a:srgbClr val="0033CC"/>
                </a:solidFill>
              </a:rPr>
              <a:t>Considering dry oxygen molecules as the oxidant species, by radio active tracer, it has been shown that oxidation proceeds by inward movement of O</a:t>
            </a:r>
            <a:r>
              <a:rPr lang="en-US" baseline="-25000" dirty="0" smtClean="0">
                <a:solidFill>
                  <a:srgbClr val="0033CC"/>
                </a:solidFill>
              </a:rPr>
              <a:t>2</a:t>
            </a:r>
            <a:r>
              <a:rPr lang="en-US" dirty="0" smtClean="0">
                <a:solidFill>
                  <a:srgbClr val="0033CC"/>
                </a:solidFill>
              </a:rPr>
              <a:t> molecules through SiO</a:t>
            </a:r>
            <a:r>
              <a:rPr lang="en-US" baseline="-25000" dirty="0" smtClean="0">
                <a:solidFill>
                  <a:srgbClr val="0033CC"/>
                </a:solidFill>
              </a:rPr>
              <a:t>2</a:t>
            </a:r>
            <a:r>
              <a:rPr lang="en-US" dirty="0" smtClean="0">
                <a:solidFill>
                  <a:srgbClr val="0033CC"/>
                </a:solidFill>
              </a:rPr>
              <a:t> to the </a:t>
            </a:r>
            <a:r>
              <a:rPr lang="it-IT" dirty="0" smtClean="0">
                <a:solidFill>
                  <a:srgbClr val="0033CC"/>
                </a:solidFill>
              </a:rPr>
              <a:t>Si − SiO</a:t>
            </a:r>
            <a:r>
              <a:rPr lang="it-IT" baseline="-25000" dirty="0" smtClean="0">
                <a:solidFill>
                  <a:srgbClr val="0033CC"/>
                </a:solidFill>
              </a:rPr>
              <a:t>2</a:t>
            </a:r>
            <a:r>
              <a:rPr lang="it-IT" dirty="0" smtClean="0">
                <a:solidFill>
                  <a:srgbClr val="0033CC"/>
                </a:solidFill>
              </a:rPr>
              <a:t> interface where the reaction Si(solid) + O(gas) → SiO</a:t>
            </a:r>
            <a:r>
              <a:rPr lang="it-IT" baseline="-25000" dirty="0" smtClean="0">
                <a:solidFill>
                  <a:srgbClr val="0033CC"/>
                </a:solidFill>
              </a:rPr>
              <a:t>2</a:t>
            </a:r>
            <a:r>
              <a:rPr lang="it-IT" dirty="0" smtClean="0">
                <a:solidFill>
                  <a:srgbClr val="0033CC"/>
                </a:solidFill>
              </a:rPr>
              <a:t> takes place.</a:t>
            </a:r>
          </a:p>
          <a:p>
            <a:pPr>
              <a:spcAft>
                <a:spcPts val="600"/>
              </a:spcAft>
            </a:pPr>
            <a:r>
              <a:rPr lang="en-US" dirty="0" smtClean="0">
                <a:solidFill>
                  <a:srgbClr val="0033CC"/>
                </a:solidFill>
              </a:rPr>
              <a:t>This forms a contrast with the case of Copper whose oxidation proceeds by the outward motion of the metallic ion and also with the case of anodic oxidation of silicon, where silicon moves outward.</a:t>
            </a:r>
            <a:endParaRPr lang="en-US" dirty="0">
              <a:solidFill>
                <a:srgbClr val="0033CC"/>
              </a:solidFill>
            </a:endParaRPr>
          </a:p>
        </p:txBody>
      </p:sp>
      <p:pic>
        <p:nvPicPr>
          <p:cNvPr id="9" name="Picture 74"/>
          <p:cNvPicPr>
            <a:picLocks noChangeAspect="1" noChangeArrowheads="1"/>
          </p:cNvPicPr>
          <p:nvPr/>
        </p:nvPicPr>
        <p:blipFill>
          <a:blip r:embed="rId3" cstate="print"/>
          <a:srcRect/>
          <a:stretch>
            <a:fillRect/>
          </a:stretch>
        </p:blipFill>
        <p:spPr bwMode="auto">
          <a:xfrm>
            <a:off x="4953000" y="1752600"/>
            <a:ext cx="4114800" cy="2848404"/>
          </a:xfrm>
          <a:prstGeom prst="rect">
            <a:avLst/>
          </a:prstGeom>
          <a:noFill/>
          <a:ln w="9525">
            <a:noFill/>
            <a:miter lim="800000"/>
            <a:headEnd/>
            <a:tailEnd/>
          </a:ln>
        </p:spPr>
      </p:pic>
      <p:sp>
        <p:nvSpPr>
          <p:cNvPr id="10" name="TextBox 9"/>
          <p:cNvSpPr txBox="1"/>
          <p:nvPr/>
        </p:nvSpPr>
        <p:spPr>
          <a:xfrm>
            <a:off x="6248400" y="1143000"/>
            <a:ext cx="2406556" cy="646331"/>
          </a:xfrm>
          <a:prstGeom prst="rect">
            <a:avLst/>
          </a:prstGeom>
          <a:noFill/>
        </p:spPr>
        <p:txBody>
          <a:bodyPr wrap="none" rtlCol="0">
            <a:spAutoFit/>
          </a:bodyPr>
          <a:lstStyle/>
          <a:p>
            <a:r>
              <a:rPr lang="en-US" dirty="0" smtClean="0">
                <a:solidFill>
                  <a:srgbClr val="7030A0"/>
                </a:solidFill>
              </a:rPr>
              <a:t>H</a:t>
            </a:r>
            <a:r>
              <a:rPr lang="en-US" baseline="-25000" dirty="0" smtClean="0">
                <a:solidFill>
                  <a:srgbClr val="7030A0"/>
                </a:solidFill>
              </a:rPr>
              <a:t>2</a:t>
            </a:r>
            <a:r>
              <a:rPr lang="en-US" dirty="0" smtClean="0">
                <a:solidFill>
                  <a:srgbClr val="7030A0"/>
                </a:solidFill>
              </a:rPr>
              <a:t>O is for </a:t>
            </a:r>
            <a:r>
              <a:rPr lang="en-US" i="1" dirty="0" smtClean="0">
                <a:solidFill>
                  <a:srgbClr val="7030A0"/>
                </a:solidFill>
              </a:rPr>
              <a:t>wet</a:t>
            </a:r>
            <a:r>
              <a:rPr lang="en-US" dirty="0" smtClean="0">
                <a:solidFill>
                  <a:srgbClr val="7030A0"/>
                </a:solidFill>
              </a:rPr>
              <a:t> oxidation</a:t>
            </a:r>
          </a:p>
          <a:p>
            <a:r>
              <a:rPr lang="en-US" dirty="0" smtClean="0">
                <a:solidFill>
                  <a:srgbClr val="7030A0"/>
                </a:solidFill>
              </a:rPr>
              <a:t>O</a:t>
            </a:r>
            <a:r>
              <a:rPr lang="en-US" baseline="-25000" dirty="0" smtClean="0">
                <a:solidFill>
                  <a:srgbClr val="7030A0"/>
                </a:solidFill>
              </a:rPr>
              <a:t>2</a:t>
            </a:r>
            <a:r>
              <a:rPr lang="en-US" dirty="0" smtClean="0">
                <a:solidFill>
                  <a:srgbClr val="7030A0"/>
                </a:solidFill>
              </a:rPr>
              <a:t> for </a:t>
            </a:r>
            <a:r>
              <a:rPr lang="en-US" i="1" dirty="0" smtClean="0">
                <a:solidFill>
                  <a:srgbClr val="7030A0"/>
                </a:solidFill>
              </a:rPr>
              <a:t>dry</a:t>
            </a:r>
            <a:r>
              <a:rPr lang="en-US" dirty="0" smtClean="0">
                <a:solidFill>
                  <a:srgbClr val="7030A0"/>
                </a:solidFill>
              </a:rPr>
              <a:t> oxidation</a:t>
            </a:r>
            <a:endParaRPr lang="en-US" dirty="0">
              <a:solidFill>
                <a:srgbClr val="7030A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a:t>
            </a:fld>
            <a:endParaRPr lang="en-US"/>
          </a:p>
        </p:txBody>
      </p:sp>
      <p:sp>
        <p:nvSpPr>
          <p:cNvPr id="12" name="TextBox 11"/>
          <p:cNvSpPr txBox="1"/>
          <p:nvPr/>
        </p:nvSpPr>
        <p:spPr>
          <a:xfrm>
            <a:off x="381000" y="3581400"/>
            <a:ext cx="3541611" cy="369332"/>
          </a:xfrm>
          <a:prstGeom prst="rect">
            <a:avLst/>
          </a:prstGeom>
          <a:noFill/>
        </p:spPr>
        <p:txBody>
          <a:bodyPr wrap="none" rtlCol="0">
            <a:spAutoFit/>
          </a:bodyPr>
          <a:lstStyle/>
          <a:p>
            <a:r>
              <a:rPr lang="en-US" dirty="0" smtClean="0"/>
              <a:t>O gets in or Si gets out for reaction?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Text Box 21"/>
          <p:cNvSpPr txBox="1">
            <a:spLocks noChangeArrowheads="1"/>
          </p:cNvSpPr>
          <p:nvPr/>
        </p:nvSpPr>
        <p:spPr bwMode="auto">
          <a:xfrm>
            <a:off x="1219200" y="762000"/>
            <a:ext cx="7086600" cy="369332"/>
          </a:xfrm>
          <a:prstGeom prst="rect">
            <a:avLst/>
          </a:prstGeom>
          <a:noFill/>
          <a:ln w="9525">
            <a:noFill/>
            <a:miter lim="800000"/>
            <a:headEnd/>
            <a:tailEnd/>
          </a:ln>
        </p:spPr>
        <p:txBody>
          <a:bodyPr wrap="square">
            <a:spAutoFit/>
          </a:bodyPr>
          <a:lstStyle/>
          <a:p>
            <a:pPr algn="l"/>
            <a:r>
              <a:rPr lang="en-US" altLang="zh-CN" dirty="0" smtClean="0">
                <a:solidFill>
                  <a:srgbClr val="C00000"/>
                </a:solidFill>
                <a:ea typeface="+mj-ea"/>
              </a:rPr>
              <a:t>F (oxidant flux): </a:t>
            </a:r>
            <a:r>
              <a:rPr lang="en-US" altLang="zh-CN" dirty="0">
                <a:solidFill>
                  <a:srgbClr val="C00000"/>
                </a:solidFill>
                <a:ea typeface="+mj-ea"/>
              </a:rPr>
              <a:t>number/(cm</a:t>
            </a:r>
            <a:r>
              <a:rPr lang="en-US" altLang="zh-CN" baseline="30000" dirty="0">
                <a:solidFill>
                  <a:srgbClr val="C00000"/>
                </a:solidFill>
                <a:ea typeface="+mj-ea"/>
              </a:rPr>
              <a:t>2</a:t>
            </a:r>
            <a:r>
              <a:rPr lang="en-US" altLang="zh-CN" dirty="0">
                <a:solidFill>
                  <a:srgbClr val="C00000"/>
                </a:solidFill>
                <a:ea typeface="+mj-ea"/>
                <a:sym typeface="Symbol" pitchFamily="18" charset="2"/>
              </a:rPr>
              <a:t>-</a:t>
            </a:r>
            <a:r>
              <a:rPr lang="en-US" altLang="zh-CN" dirty="0">
                <a:solidFill>
                  <a:srgbClr val="C00000"/>
                </a:solidFill>
                <a:ea typeface="+mj-ea"/>
              </a:rPr>
              <a:t>s</a:t>
            </a:r>
            <a:r>
              <a:rPr lang="en-US" altLang="zh-CN" dirty="0" smtClean="0">
                <a:solidFill>
                  <a:srgbClr val="C00000"/>
                </a:solidFill>
                <a:ea typeface="+mj-ea"/>
              </a:rPr>
              <a:t>);   C (oxidant concentration): number/cm</a:t>
            </a:r>
            <a:r>
              <a:rPr lang="en-US" altLang="zh-CN" baseline="30000" dirty="0" smtClean="0">
                <a:solidFill>
                  <a:srgbClr val="C00000"/>
                </a:solidFill>
                <a:ea typeface="+mj-ea"/>
              </a:rPr>
              <a:t>3</a:t>
            </a:r>
            <a:endParaRPr lang="en-US" altLang="zh-CN" baseline="30000" dirty="0">
              <a:solidFill>
                <a:srgbClr val="C00000"/>
              </a:solidFill>
              <a:ea typeface="+mj-ea"/>
            </a:endParaRPr>
          </a:p>
        </p:txBody>
      </p:sp>
      <p:sp>
        <p:nvSpPr>
          <p:cNvPr id="29705" name="Text Box 26"/>
          <p:cNvSpPr txBox="1">
            <a:spLocks noChangeArrowheads="1"/>
          </p:cNvSpPr>
          <p:nvPr/>
        </p:nvSpPr>
        <p:spPr bwMode="auto">
          <a:xfrm>
            <a:off x="3836988" y="3357344"/>
            <a:ext cx="1981200" cy="396875"/>
          </a:xfrm>
          <a:prstGeom prst="rect">
            <a:avLst/>
          </a:prstGeom>
          <a:noFill/>
          <a:ln w="9525">
            <a:noFill/>
            <a:miter lim="800000"/>
            <a:headEnd/>
            <a:tailEnd/>
          </a:ln>
        </p:spPr>
        <p:txBody>
          <a:bodyPr>
            <a:spAutoFit/>
          </a:bodyPr>
          <a:lstStyle/>
          <a:p>
            <a:pPr algn="l">
              <a:spcBef>
                <a:spcPct val="50000"/>
              </a:spcBef>
            </a:pPr>
            <a:r>
              <a:rPr lang="en-US" altLang="zh-CN"/>
              <a:t>C</a:t>
            </a:r>
            <a:r>
              <a:rPr lang="en-US" altLang="zh-CN" baseline="-25000"/>
              <a:t>s </a:t>
            </a:r>
            <a:r>
              <a:rPr lang="en-US" altLang="zh-CN"/>
              <a:t>&gt; C</a:t>
            </a:r>
            <a:r>
              <a:rPr lang="en-US" altLang="zh-CN" baseline="-25000"/>
              <a:t>o</a:t>
            </a:r>
          </a:p>
        </p:txBody>
      </p:sp>
      <p:pic>
        <p:nvPicPr>
          <p:cNvPr id="29707" name="Picture 25"/>
          <p:cNvPicPr>
            <a:picLocks noChangeAspect="1" noChangeArrowheads="1"/>
          </p:cNvPicPr>
          <p:nvPr/>
        </p:nvPicPr>
        <p:blipFill>
          <a:blip r:embed="rId2" cstate="print"/>
          <a:srcRect/>
          <a:stretch>
            <a:fillRect/>
          </a:stretch>
        </p:blipFill>
        <p:spPr bwMode="auto">
          <a:xfrm>
            <a:off x="1641475" y="1738312"/>
            <a:ext cx="6588125" cy="3824288"/>
          </a:xfrm>
          <a:prstGeom prst="rect">
            <a:avLst/>
          </a:prstGeom>
          <a:noFill/>
          <a:ln w="9525">
            <a:noFill/>
            <a:miter lim="800000"/>
            <a:headEnd/>
            <a:tailEnd/>
          </a:ln>
        </p:spPr>
      </p:pic>
      <p:sp>
        <p:nvSpPr>
          <p:cNvPr id="13" name="TextBox 12"/>
          <p:cNvSpPr txBox="1"/>
          <p:nvPr/>
        </p:nvSpPr>
        <p:spPr>
          <a:xfrm>
            <a:off x="1957822" y="76200"/>
            <a:ext cx="5605958" cy="523220"/>
          </a:xfrm>
          <a:prstGeom prst="rect">
            <a:avLst/>
          </a:prstGeom>
          <a:noFill/>
        </p:spPr>
        <p:txBody>
          <a:bodyPr wrap="none" rtlCol="0">
            <a:spAutoFit/>
          </a:bodyPr>
          <a:lstStyle/>
          <a:p>
            <a:r>
              <a:rPr lang="en-US" sz="2800" dirty="0" smtClean="0">
                <a:solidFill>
                  <a:srgbClr val="0033CC"/>
                </a:solidFill>
              </a:rPr>
              <a:t>D-G model: three flux at equilibrium</a:t>
            </a:r>
            <a:endParaRPr lang="en-US" sz="2800" dirty="0">
              <a:solidFill>
                <a:srgbClr val="0033CC"/>
              </a:solidFill>
            </a:endParaRPr>
          </a:p>
        </p:txBody>
      </p:sp>
      <p:cxnSp>
        <p:nvCxnSpPr>
          <p:cNvPr id="14" name="Straight Connector 1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1870075" y="1295400"/>
            <a:ext cx="5334474" cy="369332"/>
          </a:xfrm>
          <a:prstGeom prst="rect">
            <a:avLst/>
          </a:prstGeom>
          <a:noFill/>
        </p:spPr>
        <p:txBody>
          <a:bodyPr wrap="none" rtlCol="0">
            <a:spAutoFit/>
          </a:bodyPr>
          <a:lstStyle/>
          <a:p>
            <a:r>
              <a:rPr lang="en-US" dirty="0" smtClean="0">
                <a:solidFill>
                  <a:srgbClr val="7030A0"/>
                </a:solidFill>
              </a:rPr>
              <a:t>Gas diffusion       Solid state diffusion      SiO</a:t>
            </a:r>
            <a:r>
              <a:rPr lang="en-US" baseline="-25000" dirty="0" smtClean="0">
                <a:solidFill>
                  <a:srgbClr val="7030A0"/>
                </a:solidFill>
              </a:rPr>
              <a:t>2</a:t>
            </a:r>
            <a:r>
              <a:rPr lang="en-US" dirty="0" smtClean="0">
                <a:solidFill>
                  <a:srgbClr val="7030A0"/>
                </a:solidFill>
              </a:rPr>
              <a:t> formation</a:t>
            </a:r>
            <a:endParaRPr lang="en-US" dirty="0">
              <a:solidFill>
                <a:srgbClr val="7030A0"/>
              </a:solidFill>
            </a:endParaRPr>
          </a:p>
        </p:txBody>
      </p:sp>
      <p:cxnSp>
        <p:nvCxnSpPr>
          <p:cNvPr id="18" name="Straight Arrow Connector 17"/>
          <p:cNvCxnSpPr/>
          <p:nvPr/>
        </p:nvCxnSpPr>
        <p:spPr>
          <a:xfrm rot="10800000" flipV="1">
            <a:off x="5527675" y="1600200"/>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 y="5429071"/>
            <a:ext cx="8364469" cy="1200329"/>
          </a:xfrm>
          <a:prstGeom prst="rect">
            <a:avLst/>
          </a:prstGeom>
          <a:noFill/>
        </p:spPr>
        <p:txBody>
          <a:bodyPr wrap="none" rtlCol="0">
            <a:spAutoFit/>
          </a:bodyPr>
          <a:lstStyle/>
          <a:p>
            <a:r>
              <a:rPr lang="en-US" dirty="0" smtClean="0">
                <a:solidFill>
                  <a:srgbClr val="0033CC"/>
                </a:solidFill>
              </a:rPr>
              <a:t>F</a:t>
            </a:r>
            <a:r>
              <a:rPr lang="en-US" baseline="-25000" dirty="0" smtClean="0">
                <a:solidFill>
                  <a:srgbClr val="0033CC"/>
                </a:solidFill>
              </a:rPr>
              <a:t>1</a:t>
            </a:r>
            <a:r>
              <a:rPr lang="en-US" dirty="0" smtClean="0">
                <a:solidFill>
                  <a:srgbClr val="0033CC"/>
                </a:solidFill>
              </a:rPr>
              <a:t>: flux of oxidizing species transported from the gas phase to the gas-oxide interface.</a:t>
            </a:r>
          </a:p>
          <a:p>
            <a:r>
              <a:rPr lang="en-US" dirty="0" smtClean="0">
                <a:solidFill>
                  <a:srgbClr val="0033CC"/>
                </a:solidFill>
              </a:rPr>
              <a:t>F</a:t>
            </a:r>
            <a:r>
              <a:rPr lang="en-US" baseline="-25000" dirty="0" smtClean="0">
                <a:solidFill>
                  <a:srgbClr val="0033CC"/>
                </a:solidFill>
              </a:rPr>
              <a:t>2</a:t>
            </a:r>
            <a:r>
              <a:rPr lang="en-US" dirty="0" smtClean="0">
                <a:solidFill>
                  <a:srgbClr val="0033CC"/>
                </a:solidFill>
              </a:rPr>
              <a:t>: flux across the existing oxide toward the silicon substrate.</a:t>
            </a:r>
          </a:p>
          <a:p>
            <a:r>
              <a:rPr lang="en-US" dirty="0" smtClean="0">
                <a:solidFill>
                  <a:srgbClr val="0033CC"/>
                </a:solidFill>
              </a:rPr>
              <a:t>F</a:t>
            </a:r>
            <a:r>
              <a:rPr lang="en-US" baseline="-25000" dirty="0" smtClean="0">
                <a:solidFill>
                  <a:srgbClr val="0033CC"/>
                </a:solidFill>
              </a:rPr>
              <a:t>3</a:t>
            </a:r>
            <a:r>
              <a:rPr lang="en-US" dirty="0" smtClean="0">
                <a:solidFill>
                  <a:srgbClr val="0033CC"/>
                </a:solidFill>
              </a:rPr>
              <a:t>: flux reacting at the SiO</a:t>
            </a:r>
            <a:r>
              <a:rPr lang="en-US" baseline="-25000" dirty="0" smtClean="0">
                <a:solidFill>
                  <a:srgbClr val="0033CC"/>
                </a:solidFill>
              </a:rPr>
              <a:t>2</a:t>
            </a:r>
            <a:r>
              <a:rPr lang="en-US" dirty="0" smtClean="0">
                <a:solidFill>
                  <a:srgbClr val="0033CC"/>
                </a:solidFill>
              </a:rPr>
              <a:t> interface (this term is not strictly flux/flow).</a:t>
            </a:r>
          </a:p>
          <a:p>
            <a:r>
              <a:rPr lang="en-US" dirty="0" smtClean="0">
                <a:solidFill>
                  <a:srgbClr val="0033CC"/>
                </a:solidFill>
              </a:rPr>
              <a:t>In steady state, the three fluxes are equal.</a:t>
            </a:r>
          </a:p>
        </p:txBody>
      </p:sp>
      <p:sp>
        <p:nvSpPr>
          <p:cNvPr id="21" name="TextBox 20"/>
          <p:cNvSpPr txBox="1"/>
          <p:nvPr/>
        </p:nvSpPr>
        <p:spPr>
          <a:xfrm>
            <a:off x="228600" y="1981200"/>
            <a:ext cx="1752599" cy="646331"/>
          </a:xfrm>
          <a:prstGeom prst="rect">
            <a:avLst/>
          </a:prstGeom>
          <a:noFill/>
        </p:spPr>
        <p:txBody>
          <a:bodyPr wrap="square" rtlCol="0">
            <a:spAutoFit/>
          </a:bodyPr>
          <a:lstStyle/>
          <a:p>
            <a:r>
              <a:rPr lang="en-US" dirty="0" smtClean="0">
                <a:solidFill>
                  <a:srgbClr val="0033CC"/>
                </a:solidFill>
              </a:rPr>
              <a:t>Concentration of main gas flow</a:t>
            </a:r>
            <a:endParaRPr lang="en-US" dirty="0">
              <a:solidFill>
                <a:srgbClr val="0033CC"/>
              </a:solidFill>
            </a:endParaRPr>
          </a:p>
        </p:txBody>
      </p:sp>
      <p:cxnSp>
        <p:nvCxnSpPr>
          <p:cNvPr id="23" name="Straight Arrow Connector 22"/>
          <p:cNvCxnSpPr/>
          <p:nvPr/>
        </p:nvCxnSpPr>
        <p:spPr>
          <a:xfrm rot="16200000" flipH="1">
            <a:off x="1676400" y="22860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209800" y="36576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7200" y="3429000"/>
            <a:ext cx="1905000" cy="923330"/>
          </a:xfrm>
          <a:prstGeom prst="rect">
            <a:avLst/>
          </a:prstGeom>
          <a:noFill/>
        </p:spPr>
        <p:txBody>
          <a:bodyPr wrap="square" rtlCol="0">
            <a:spAutoFit/>
          </a:bodyPr>
          <a:lstStyle/>
          <a:p>
            <a:r>
              <a:rPr lang="en-US" dirty="0" smtClean="0">
                <a:solidFill>
                  <a:srgbClr val="0033CC"/>
                </a:solidFill>
              </a:rPr>
              <a:t>Concentration at (inside) the oxide surface. C</a:t>
            </a:r>
            <a:r>
              <a:rPr lang="en-US" baseline="-25000" dirty="0" smtClean="0">
                <a:solidFill>
                  <a:srgbClr val="0033CC"/>
                </a:solidFill>
              </a:rPr>
              <a:t>o</a:t>
            </a:r>
            <a:r>
              <a:rPr lang="en-US" dirty="0" smtClean="0">
                <a:solidFill>
                  <a:srgbClr val="0033CC"/>
                </a:solidFill>
              </a:rPr>
              <a:t> </a:t>
            </a:r>
            <a:r>
              <a:rPr lang="en-US" dirty="0" smtClean="0">
                <a:solidFill>
                  <a:srgbClr val="0033CC"/>
                </a:solidFill>
                <a:sym typeface="Symbol"/>
              </a:rPr>
              <a:t> C</a:t>
            </a:r>
            <a:r>
              <a:rPr lang="en-US" baseline="-25000" dirty="0" smtClean="0">
                <a:solidFill>
                  <a:srgbClr val="0033CC"/>
                </a:solidFill>
                <a:sym typeface="Symbol"/>
              </a:rPr>
              <a:t>s</a:t>
            </a:r>
            <a:r>
              <a:rPr lang="en-US" dirty="0" smtClean="0">
                <a:solidFill>
                  <a:srgbClr val="0033CC"/>
                </a:solidFill>
                <a:sym typeface="Symbol"/>
              </a:rPr>
              <a:t>.</a:t>
            </a:r>
            <a:endParaRPr lang="en-US" dirty="0">
              <a:solidFill>
                <a:srgbClr val="0033CC"/>
              </a:solidFill>
            </a:endParaRPr>
          </a:p>
        </p:txBody>
      </p:sp>
      <p:sp>
        <p:nvSpPr>
          <p:cNvPr id="15" name="Slide Number Placeholder 1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7" name="Object 14"/>
          <p:cNvGraphicFramePr>
            <a:graphicFrameLocks noChangeAspect="1"/>
          </p:cNvGraphicFramePr>
          <p:nvPr/>
        </p:nvGraphicFramePr>
        <p:xfrm>
          <a:off x="3048000" y="914400"/>
          <a:ext cx="2566987" cy="582612"/>
        </p:xfrm>
        <a:graphic>
          <a:graphicData uri="http://schemas.openxmlformats.org/presentationml/2006/ole">
            <p:oleObj spid="_x0000_s1029" name="公式" r:id="rId3" imgW="1066680" imgH="241200" progId="Equation.3">
              <p:embed/>
            </p:oleObj>
          </a:graphicData>
        </a:graphic>
      </p:graphicFrame>
      <p:graphicFrame>
        <p:nvGraphicFramePr>
          <p:cNvPr id="3076" name="Object 38"/>
          <p:cNvGraphicFramePr>
            <a:graphicFrameLocks noChangeAspect="1"/>
          </p:cNvGraphicFramePr>
          <p:nvPr/>
        </p:nvGraphicFramePr>
        <p:xfrm>
          <a:off x="2286000" y="3657600"/>
          <a:ext cx="5106987" cy="887412"/>
        </p:xfrm>
        <a:graphic>
          <a:graphicData uri="http://schemas.openxmlformats.org/presentationml/2006/ole">
            <p:oleObj spid="_x0000_s1028" name="公式" r:id="rId4" imgW="2120760" imgH="368280" progId="Equation.3">
              <p:embed/>
            </p:oleObj>
          </a:graphicData>
        </a:graphic>
      </p:graphicFrame>
      <p:sp>
        <p:nvSpPr>
          <p:cNvPr id="3081" name="Text Box 22"/>
          <p:cNvSpPr txBox="1">
            <a:spLocks noChangeArrowheads="1"/>
          </p:cNvSpPr>
          <p:nvPr/>
        </p:nvSpPr>
        <p:spPr bwMode="auto">
          <a:xfrm>
            <a:off x="685800" y="4876800"/>
            <a:ext cx="4365790" cy="400099"/>
          </a:xfrm>
          <a:prstGeom prst="rect">
            <a:avLst/>
          </a:prstGeom>
          <a:noFill/>
          <a:ln w="9525">
            <a:noFill/>
            <a:miter lim="800000"/>
            <a:headEnd/>
            <a:tailEnd/>
          </a:ln>
        </p:spPr>
        <p:txBody>
          <a:bodyPr wrap="none" lIns="91430" tIns="45715" rIns="91430" bIns="45715">
            <a:spAutoFit/>
          </a:bodyPr>
          <a:lstStyle/>
          <a:p>
            <a:pPr algn="l"/>
            <a:r>
              <a:rPr lang="en-US" altLang="zh-CN" sz="2000" dirty="0" smtClean="0">
                <a:solidFill>
                  <a:srgbClr val="0033CC"/>
                </a:solidFill>
              </a:rPr>
              <a:t>Define h=h</a:t>
            </a:r>
            <a:r>
              <a:rPr lang="en-US" altLang="zh-CN" sz="2000" baseline="-25000" dirty="0" smtClean="0">
                <a:solidFill>
                  <a:srgbClr val="0033CC"/>
                </a:solidFill>
              </a:rPr>
              <a:t>g</a:t>
            </a:r>
            <a:r>
              <a:rPr lang="en-US" altLang="zh-CN" sz="2000" dirty="0" smtClean="0">
                <a:solidFill>
                  <a:srgbClr val="0033CC"/>
                </a:solidFill>
              </a:rPr>
              <a:t>/</a:t>
            </a:r>
            <a:r>
              <a:rPr lang="en-US" altLang="zh-CN" sz="2000" dirty="0" err="1" smtClean="0">
                <a:solidFill>
                  <a:srgbClr val="0033CC"/>
                </a:solidFill>
              </a:rPr>
              <a:t>HkT</a:t>
            </a:r>
            <a:r>
              <a:rPr lang="en-US" altLang="zh-CN" sz="2000" dirty="0" smtClean="0">
                <a:solidFill>
                  <a:srgbClr val="0033CC"/>
                </a:solidFill>
              </a:rPr>
              <a:t>, C</a:t>
            </a:r>
            <a:r>
              <a:rPr lang="en-US" altLang="zh-CN" sz="2000" dirty="0">
                <a:solidFill>
                  <a:srgbClr val="0033CC"/>
                </a:solidFill>
              </a:rPr>
              <a:t>*=</a:t>
            </a:r>
            <a:r>
              <a:rPr lang="en-US" altLang="zh-CN" sz="2000" dirty="0" err="1">
                <a:solidFill>
                  <a:srgbClr val="0033CC"/>
                </a:solidFill>
              </a:rPr>
              <a:t>HkTC</a:t>
            </a:r>
            <a:r>
              <a:rPr lang="en-US" altLang="zh-CN" sz="2000" baseline="-25000" dirty="0" err="1">
                <a:solidFill>
                  <a:srgbClr val="0033CC"/>
                </a:solidFill>
              </a:rPr>
              <a:t>G</a:t>
            </a:r>
            <a:r>
              <a:rPr lang="en-US" altLang="zh-CN" sz="2000" dirty="0">
                <a:solidFill>
                  <a:srgbClr val="0033CC"/>
                </a:solidFill>
              </a:rPr>
              <a:t>=HP</a:t>
            </a:r>
            <a:r>
              <a:rPr lang="en-US" altLang="zh-CN" sz="2000" baseline="-25000" dirty="0">
                <a:solidFill>
                  <a:srgbClr val="0033CC"/>
                </a:solidFill>
              </a:rPr>
              <a:t>G</a:t>
            </a:r>
            <a:r>
              <a:rPr lang="zh-CN" altLang="en-US" sz="2000" dirty="0" smtClean="0">
                <a:solidFill>
                  <a:srgbClr val="0033CC"/>
                </a:solidFill>
              </a:rPr>
              <a:t>，</a:t>
            </a:r>
            <a:r>
              <a:rPr lang="en-US" altLang="zh-CN" sz="2000" dirty="0" smtClean="0">
                <a:solidFill>
                  <a:srgbClr val="0033CC"/>
                </a:solidFill>
              </a:rPr>
              <a:t>then </a:t>
            </a:r>
            <a:endParaRPr lang="zh-CN" altLang="en-US" sz="2000" dirty="0">
              <a:solidFill>
                <a:srgbClr val="0033CC"/>
              </a:solidFill>
            </a:endParaRPr>
          </a:p>
        </p:txBody>
      </p:sp>
      <p:graphicFrame>
        <p:nvGraphicFramePr>
          <p:cNvPr id="3074" name="Object 39"/>
          <p:cNvGraphicFramePr>
            <a:graphicFrameLocks noChangeAspect="1"/>
          </p:cNvGraphicFramePr>
          <p:nvPr/>
        </p:nvGraphicFramePr>
        <p:xfrm>
          <a:off x="3505200" y="5562600"/>
          <a:ext cx="2238375" cy="539750"/>
        </p:xfrm>
        <a:graphic>
          <a:graphicData uri="http://schemas.openxmlformats.org/presentationml/2006/ole">
            <p:oleObj spid="_x0000_s1026" name="公式" r:id="rId5" imgW="1002960" imgH="241200" progId="Equation.3">
              <p:embed/>
            </p:oleObj>
          </a:graphicData>
        </a:graphic>
      </p:graphicFrame>
      <p:sp>
        <p:nvSpPr>
          <p:cNvPr id="3083" name="Text Box 20"/>
          <p:cNvSpPr txBox="1">
            <a:spLocks noChangeArrowheads="1"/>
          </p:cNvSpPr>
          <p:nvPr/>
        </p:nvSpPr>
        <p:spPr bwMode="auto">
          <a:xfrm>
            <a:off x="533400" y="1981200"/>
            <a:ext cx="7924800" cy="1677372"/>
          </a:xfrm>
          <a:prstGeom prst="rect">
            <a:avLst/>
          </a:prstGeom>
          <a:noFill/>
          <a:ln w="9525">
            <a:noFill/>
            <a:miter lim="800000"/>
            <a:headEnd/>
            <a:tailEnd/>
          </a:ln>
        </p:spPr>
        <p:txBody>
          <a:bodyPr wrap="square" lIns="91430" tIns="45715" rIns="91430" bIns="45715">
            <a:spAutoFit/>
          </a:bodyPr>
          <a:lstStyle/>
          <a:p>
            <a:pPr algn="l">
              <a:spcAft>
                <a:spcPts val="600"/>
              </a:spcAft>
            </a:pPr>
            <a:r>
              <a:rPr lang="en-US" altLang="zh-CN" sz="2000" dirty="0" smtClean="0">
                <a:solidFill>
                  <a:srgbClr val="0033CC"/>
                </a:solidFill>
              </a:rPr>
              <a:t>For ideal gas, P</a:t>
            </a:r>
            <a:r>
              <a:rPr lang="en-US" altLang="zh-CN" sz="2000" baseline="-25000" dirty="0" smtClean="0">
                <a:solidFill>
                  <a:srgbClr val="0033CC"/>
                </a:solidFill>
              </a:rPr>
              <a:t>S</a:t>
            </a:r>
            <a:r>
              <a:rPr lang="en-US" altLang="zh-CN" sz="2000" dirty="0" smtClean="0">
                <a:solidFill>
                  <a:srgbClr val="0033CC"/>
                </a:solidFill>
              </a:rPr>
              <a:t>V=NK</a:t>
            </a:r>
            <a:r>
              <a:rPr lang="en-US" altLang="zh-CN" sz="2000" baseline="-25000" dirty="0" smtClean="0">
                <a:solidFill>
                  <a:srgbClr val="0033CC"/>
                </a:solidFill>
              </a:rPr>
              <a:t>B</a:t>
            </a:r>
            <a:r>
              <a:rPr lang="en-US" altLang="zh-CN" sz="2000" dirty="0" smtClean="0">
                <a:solidFill>
                  <a:srgbClr val="0033CC"/>
                </a:solidFill>
              </a:rPr>
              <a:t>T, so C</a:t>
            </a:r>
            <a:r>
              <a:rPr lang="en-US" altLang="zh-CN" sz="2000" baseline="-25000" dirty="0" smtClean="0">
                <a:solidFill>
                  <a:srgbClr val="0033CC"/>
                </a:solidFill>
              </a:rPr>
              <a:t>s</a:t>
            </a:r>
            <a:r>
              <a:rPr lang="en-US" altLang="zh-CN" sz="2000" dirty="0" smtClean="0">
                <a:solidFill>
                  <a:srgbClr val="0033CC"/>
                </a:solidFill>
              </a:rPr>
              <a:t>=N/V=P</a:t>
            </a:r>
            <a:r>
              <a:rPr lang="en-US" altLang="zh-CN" sz="2000" baseline="-25000" dirty="0" smtClean="0">
                <a:solidFill>
                  <a:srgbClr val="0033CC"/>
                </a:solidFill>
              </a:rPr>
              <a:t>s</a:t>
            </a:r>
            <a:r>
              <a:rPr lang="en-US" altLang="zh-CN" sz="2000" dirty="0" smtClean="0">
                <a:solidFill>
                  <a:srgbClr val="0033CC"/>
                </a:solidFill>
              </a:rPr>
              <a:t>/KT.</a:t>
            </a:r>
          </a:p>
          <a:p>
            <a:pPr algn="l"/>
            <a:r>
              <a:rPr lang="en-US" altLang="zh-CN" sz="2000" dirty="0" smtClean="0">
                <a:solidFill>
                  <a:srgbClr val="0033CC"/>
                </a:solidFill>
              </a:rPr>
              <a:t>According to Henry’s law, the concentration of a gas species dissolved in a solid is proportional to the partial pressure of that species at the solid surface. So C</a:t>
            </a:r>
            <a:r>
              <a:rPr lang="en-US" altLang="zh-CN" sz="2000" baseline="-25000" dirty="0" smtClean="0">
                <a:solidFill>
                  <a:srgbClr val="0033CC"/>
                </a:solidFill>
              </a:rPr>
              <a:t>o</a:t>
            </a:r>
            <a:r>
              <a:rPr lang="en-US" altLang="zh-CN" sz="2000" dirty="0" smtClean="0">
                <a:solidFill>
                  <a:srgbClr val="0033CC"/>
                </a:solidFill>
              </a:rPr>
              <a:t>=HP</a:t>
            </a:r>
            <a:r>
              <a:rPr lang="en-US" altLang="zh-CN" sz="2000" baseline="-25000" dirty="0" smtClean="0">
                <a:solidFill>
                  <a:srgbClr val="0033CC"/>
                </a:solidFill>
              </a:rPr>
              <a:t>s</a:t>
            </a:r>
            <a:r>
              <a:rPr lang="en-US" altLang="zh-CN" sz="2000" dirty="0" smtClean="0">
                <a:solidFill>
                  <a:srgbClr val="0033CC"/>
                </a:solidFill>
              </a:rPr>
              <a:t>, where H is Henry’s constant. </a:t>
            </a:r>
          </a:p>
          <a:p>
            <a:pPr algn="l">
              <a:spcAft>
                <a:spcPts val="600"/>
              </a:spcAft>
            </a:pPr>
            <a:r>
              <a:rPr lang="en-US" altLang="zh-CN" dirty="0" smtClean="0">
                <a:solidFill>
                  <a:srgbClr val="0033CC"/>
                </a:solidFill>
              </a:rPr>
              <a:t>(this is something similar to the law of segregation of dopant at an interface)</a:t>
            </a:r>
            <a:endParaRPr lang="zh-CN" altLang="en-US" dirty="0">
              <a:solidFill>
                <a:srgbClr val="0033CC"/>
              </a:solidFill>
            </a:endParaRPr>
          </a:p>
        </p:txBody>
      </p:sp>
      <p:sp>
        <p:nvSpPr>
          <p:cNvPr id="17" name="TextBox 16"/>
          <p:cNvSpPr txBox="1"/>
          <p:nvPr/>
        </p:nvSpPr>
        <p:spPr>
          <a:xfrm>
            <a:off x="1957822" y="76200"/>
            <a:ext cx="5605958" cy="523220"/>
          </a:xfrm>
          <a:prstGeom prst="rect">
            <a:avLst/>
          </a:prstGeom>
          <a:noFill/>
        </p:spPr>
        <p:txBody>
          <a:bodyPr wrap="none" rtlCol="0">
            <a:spAutoFit/>
          </a:bodyPr>
          <a:lstStyle/>
          <a:p>
            <a:r>
              <a:rPr lang="en-US" sz="2800" dirty="0" smtClean="0">
                <a:solidFill>
                  <a:srgbClr val="0033CC"/>
                </a:solidFill>
              </a:rPr>
              <a:t>D-G model: three flux at equilibrium</a:t>
            </a:r>
            <a:endParaRPr lang="en-US" sz="2800" dirty="0">
              <a:solidFill>
                <a:srgbClr val="0033CC"/>
              </a:solidFill>
            </a:endParaRPr>
          </a:p>
        </p:txBody>
      </p:sp>
      <p:cxnSp>
        <p:nvCxnSpPr>
          <p:cNvPr id="18" name="Straight Connector 1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9" name="TextBox 18"/>
          <p:cNvSpPr txBox="1"/>
          <p:nvPr/>
        </p:nvSpPr>
        <p:spPr>
          <a:xfrm>
            <a:off x="2286000" y="1524000"/>
            <a:ext cx="3993657" cy="369332"/>
          </a:xfrm>
          <a:prstGeom prst="rect">
            <a:avLst/>
          </a:prstGeom>
          <a:noFill/>
        </p:spPr>
        <p:txBody>
          <a:bodyPr wrap="none" rtlCol="0">
            <a:spAutoFit/>
          </a:bodyPr>
          <a:lstStyle/>
          <a:p>
            <a:r>
              <a:rPr lang="en-US" dirty="0" smtClean="0">
                <a:solidFill>
                  <a:srgbClr val="0033CC"/>
                </a:solidFill>
              </a:rPr>
              <a:t>h</a:t>
            </a:r>
            <a:r>
              <a:rPr lang="en-US" baseline="-25000" dirty="0" smtClean="0">
                <a:solidFill>
                  <a:srgbClr val="0033CC"/>
                </a:solidFill>
              </a:rPr>
              <a:t>g</a:t>
            </a:r>
            <a:r>
              <a:rPr lang="en-US" dirty="0" smtClean="0">
                <a:solidFill>
                  <a:srgbClr val="0033CC"/>
                </a:solidFill>
              </a:rPr>
              <a:t> is mass transfer coefficient in cm/sec.</a:t>
            </a:r>
            <a:endParaRPr lang="en-US" dirty="0">
              <a:solidFill>
                <a:srgbClr val="0033CC"/>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 name="Object 7"/>
          <p:cNvGraphicFramePr>
            <a:graphicFrameLocks noChangeAspect="1"/>
          </p:cNvGraphicFramePr>
          <p:nvPr/>
        </p:nvGraphicFramePr>
        <p:xfrm>
          <a:off x="4038601" y="3326520"/>
          <a:ext cx="1676400" cy="559680"/>
        </p:xfrm>
        <a:graphic>
          <a:graphicData uri="http://schemas.openxmlformats.org/presentationml/2006/ole">
            <p:oleObj spid="_x0000_s2051" name="公式" r:id="rId3" imgW="571320" imgH="190440" progId="Equation.3">
              <p:embed/>
            </p:oleObj>
          </a:graphicData>
        </a:graphic>
      </p:graphicFrame>
      <p:graphicFrame>
        <p:nvGraphicFramePr>
          <p:cNvPr id="4098" name="Object 5"/>
          <p:cNvGraphicFramePr>
            <a:graphicFrameLocks noChangeAspect="1"/>
          </p:cNvGraphicFramePr>
          <p:nvPr/>
        </p:nvGraphicFramePr>
        <p:xfrm>
          <a:off x="3657600" y="1371600"/>
          <a:ext cx="2124075" cy="847725"/>
        </p:xfrm>
        <a:graphic>
          <a:graphicData uri="http://schemas.openxmlformats.org/presentationml/2006/ole">
            <p:oleObj spid="_x0000_s2050" name="公式" r:id="rId4" imgW="990360" imgH="393480" progId="Equation.3">
              <p:embed/>
            </p:oleObj>
          </a:graphicData>
        </a:graphic>
      </p:graphicFrame>
      <p:sp>
        <p:nvSpPr>
          <p:cNvPr id="13" name="TextBox 12"/>
          <p:cNvSpPr txBox="1"/>
          <p:nvPr/>
        </p:nvSpPr>
        <p:spPr>
          <a:xfrm>
            <a:off x="1957822" y="76200"/>
            <a:ext cx="5605958" cy="523220"/>
          </a:xfrm>
          <a:prstGeom prst="rect">
            <a:avLst/>
          </a:prstGeom>
          <a:noFill/>
        </p:spPr>
        <p:txBody>
          <a:bodyPr wrap="none" rtlCol="0">
            <a:spAutoFit/>
          </a:bodyPr>
          <a:lstStyle/>
          <a:p>
            <a:r>
              <a:rPr lang="en-US" sz="2800" dirty="0" smtClean="0">
                <a:solidFill>
                  <a:srgbClr val="0033CC"/>
                </a:solidFill>
              </a:rPr>
              <a:t>D-G model: three flux at equilibrium</a:t>
            </a:r>
            <a:endParaRPr lang="en-US" sz="2800" dirty="0">
              <a:solidFill>
                <a:srgbClr val="0033CC"/>
              </a:solidFill>
            </a:endParaRPr>
          </a:p>
        </p:txBody>
      </p:sp>
      <p:cxnSp>
        <p:nvCxnSpPr>
          <p:cNvPr id="14" name="Straight Connector 1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5" name="TextBox 14"/>
          <p:cNvSpPr txBox="1"/>
          <p:nvPr/>
        </p:nvSpPr>
        <p:spPr>
          <a:xfrm>
            <a:off x="381000" y="990600"/>
            <a:ext cx="8610600" cy="2385268"/>
          </a:xfrm>
          <a:prstGeom prst="rect">
            <a:avLst/>
          </a:prstGeom>
          <a:noFill/>
        </p:spPr>
        <p:txBody>
          <a:bodyPr wrap="square" rtlCol="0">
            <a:spAutoFit/>
          </a:bodyPr>
          <a:lstStyle/>
          <a:p>
            <a:r>
              <a:rPr lang="en-US" dirty="0" smtClean="0">
                <a:solidFill>
                  <a:srgbClr val="0033CC"/>
                </a:solidFill>
              </a:rPr>
              <a:t>Using </a:t>
            </a:r>
            <a:r>
              <a:rPr lang="en-US" dirty="0" err="1" smtClean="0">
                <a:solidFill>
                  <a:srgbClr val="0033CC"/>
                </a:solidFill>
              </a:rPr>
              <a:t>Fick’s</a:t>
            </a:r>
            <a:r>
              <a:rPr lang="en-US" dirty="0" smtClean="0">
                <a:solidFill>
                  <a:srgbClr val="0033CC"/>
                </a:solidFill>
              </a:rPr>
              <a:t> law of diffusion, D (cm</a:t>
            </a:r>
            <a:r>
              <a:rPr lang="en-US" baseline="30000" dirty="0" smtClean="0">
                <a:solidFill>
                  <a:srgbClr val="0033CC"/>
                </a:solidFill>
              </a:rPr>
              <a:t>2</a:t>
            </a:r>
            <a:r>
              <a:rPr lang="en-US" dirty="0" smtClean="0">
                <a:solidFill>
                  <a:srgbClr val="0033CC"/>
                </a:solidFill>
              </a:rPr>
              <a:t>/sec) is oxidant diffusivity in the oxide, x is oxide thickness, then</a:t>
            </a:r>
          </a:p>
          <a:p>
            <a:endParaRPr lang="en-US" dirty="0" smtClean="0">
              <a:solidFill>
                <a:srgbClr val="0033CC"/>
              </a:solidFill>
            </a:endParaRPr>
          </a:p>
          <a:p>
            <a:endParaRPr lang="en-US" dirty="0" smtClean="0">
              <a:solidFill>
                <a:srgbClr val="0033CC"/>
              </a:solidFill>
            </a:endParaRPr>
          </a:p>
          <a:p>
            <a:pPr>
              <a:spcAft>
                <a:spcPts val="600"/>
              </a:spcAft>
            </a:pPr>
            <a:r>
              <a:rPr lang="en-US" dirty="0" smtClean="0">
                <a:solidFill>
                  <a:srgbClr val="0033CC"/>
                </a:solidFill>
              </a:rPr>
              <a:t>The effective diffusivities of both O</a:t>
            </a:r>
            <a:r>
              <a:rPr lang="en-US" baseline="-25000" dirty="0" smtClean="0">
                <a:solidFill>
                  <a:srgbClr val="0033CC"/>
                </a:solidFill>
              </a:rPr>
              <a:t>2</a:t>
            </a:r>
            <a:r>
              <a:rPr lang="en-US" dirty="0" smtClean="0">
                <a:solidFill>
                  <a:srgbClr val="0033CC"/>
                </a:solidFill>
              </a:rPr>
              <a:t> and H</a:t>
            </a:r>
            <a:r>
              <a:rPr lang="en-US" baseline="-25000" dirty="0" smtClean="0">
                <a:solidFill>
                  <a:srgbClr val="0033CC"/>
                </a:solidFill>
              </a:rPr>
              <a:t>2</a:t>
            </a:r>
            <a:r>
              <a:rPr lang="en-US" dirty="0" smtClean="0">
                <a:solidFill>
                  <a:srgbClr val="0033CC"/>
                </a:solidFill>
              </a:rPr>
              <a:t>O are on the same order (about 5</a:t>
            </a:r>
            <a:r>
              <a:rPr lang="en-US" dirty="0" smtClean="0">
                <a:solidFill>
                  <a:srgbClr val="0033CC"/>
                </a:solidFill>
                <a:sym typeface="Symbol"/>
              </a:rPr>
              <a:t>10</a:t>
            </a:r>
            <a:r>
              <a:rPr lang="en-US" baseline="30000" dirty="0" smtClean="0">
                <a:solidFill>
                  <a:srgbClr val="0033CC"/>
                </a:solidFill>
                <a:sym typeface="Symbol"/>
              </a:rPr>
              <a:t>3</a:t>
            </a:r>
            <a:r>
              <a:rPr lang="en-US" dirty="0" smtClean="0">
                <a:solidFill>
                  <a:srgbClr val="0033CC"/>
                </a:solidFill>
                <a:sym typeface="Symbol"/>
              </a:rPr>
              <a:t>m</a:t>
            </a:r>
            <a:r>
              <a:rPr lang="en-US" baseline="30000" dirty="0" smtClean="0">
                <a:solidFill>
                  <a:srgbClr val="0033CC"/>
                </a:solidFill>
                <a:sym typeface="Symbol"/>
              </a:rPr>
              <a:t>2</a:t>
            </a:r>
            <a:r>
              <a:rPr lang="en-US" dirty="0" smtClean="0">
                <a:solidFill>
                  <a:srgbClr val="0033CC"/>
                </a:solidFill>
                <a:sym typeface="Symbol"/>
              </a:rPr>
              <a:t>/hr at 1100</a:t>
            </a:r>
            <a:r>
              <a:rPr lang="en-US" baseline="30000" dirty="0" smtClean="0">
                <a:solidFill>
                  <a:srgbClr val="0033CC"/>
                </a:solidFill>
                <a:sym typeface="Symbol"/>
              </a:rPr>
              <a:t>o</a:t>
            </a:r>
            <a:r>
              <a:rPr lang="en-US" dirty="0" smtClean="0">
                <a:solidFill>
                  <a:srgbClr val="0033CC"/>
                </a:solidFill>
                <a:sym typeface="Symbol"/>
              </a:rPr>
              <a:t>C</a:t>
            </a:r>
            <a:r>
              <a:rPr lang="en-US" dirty="0" smtClean="0">
                <a:solidFill>
                  <a:srgbClr val="0033CC"/>
                </a:solidFill>
              </a:rPr>
              <a:t>).</a:t>
            </a:r>
          </a:p>
          <a:p>
            <a:r>
              <a:rPr lang="en-US" dirty="0" smtClean="0">
                <a:solidFill>
                  <a:srgbClr val="0033CC"/>
                </a:solidFill>
              </a:rPr>
              <a:t>The rate of reaction should be proportional to the oxidant concentration at the Si/SiO</a:t>
            </a:r>
            <a:r>
              <a:rPr lang="en-US" baseline="-25000" dirty="0" smtClean="0">
                <a:solidFill>
                  <a:srgbClr val="0033CC"/>
                </a:solidFill>
              </a:rPr>
              <a:t>2</a:t>
            </a:r>
            <a:r>
              <a:rPr lang="en-US" dirty="0" smtClean="0">
                <a:solidFill>
                  <a:srgbClr val="0033CC"/>
                </a:solidFill>
              </a:rPr>
              <a:t> interface C</a:t>
            </a:r>
            <a:r>
              <a:rPr lang="en-US" baseline="-25000" dirty="0" smtClean="0">
                <a:solidFill>
                  <a:srgbClr val="0033CC"/>
                </a:solidFill>
              </a:rPr>
              <a:t>I</a:t>
            </a:r>
            <a:r>
              <a:rPr lang="en-US" dirty="0" smtClean="0">
                <a:solidFill>
                  <a:srgbClr val="0033CC"/>
                </a:solidFill>
              </a:rPr>
              <a:t>, K</a:t>
            </a:r>
            <a:r>
              <a:rPr lang="en-US" baseline="-25000" dirty="0" smtClean="0">
                <a:solidFill>
                  <a:srgbClr val="0033CC"/>
                </a:solidFill>
              </a:rPr>
              <a:t>s</a:t>
            </a:r>
            <a:r>
              <a:rPr lang="en-US" dirty="0" smtClean="0">
                <a:solidFill>
                  <a:srgbClr val="0033CC"/>
                </a:solidFill>
              </a:rPr>
              <a:t> interface reaction rate constant (cm/sec), then</a:t>
            </a:r>
            <a:endParaRPr lang="en-US" dirty="0">
              <a:solidFill>
                <a:srgbClr val="0033CC"/>
              </a:solidFill>
            </a:endParaRPr>
          </a:p>
        </p:txBody>
      </p:sp>
      <p:sp>
        <p:nvSpPr>
          <p:cNvPr id="16" name="Rectangle 15"/>
          <p:cNvSpPr/>
          <p:nvPr/>
        </p:nvSpPr>
        <p:spPr>
          <a:xfrm>
            <a:off x="2209800" y="3974068"/>
            <a:ext cx="4113690" cy="369332"/>
          </a:xfrm>
          <a:prstGeom prst="rect">
            <a:avLst/>
          </a:prstGeom>
        </p:spPr>
        <p:txBody>
          <a:bodyPr wrap="none">
            <a:spAutoFit/>
          </a:bodyPr>
          <a:lstStyle/>
          <a:p>
            <a:r>
              <a:rPr lang="en-US" dirty="0" smtClean="0">
                <a:solidFill>
                  <a:srgbClr val="0033CC"/>
                </a:solidFill>
              </a:rPr>
              <a:t>In steady state, the three fluxes are equal.</a:t>
            </a:r>
          </a:p>
        </p:txBody>
      </p:sp>
      <p:graphicFrame>
        <p:nvGraphicFramePr>
          <p:cNvPr id="2052" name="Object 9"/>
          <p:cNvGraphicFramePr>
            <a:graphicFrameLocks noChangeAspect="1"/>
          </p:cNvGraphicFramePr>
          <p:nvPr/>
        </p:nvGraphicFramePr>
        <p:xfrm>
          <a:off x="3810000" y="4392613"/>
          <a:ext cx="2016125" cy="560387"/>
        </p:xfrm>
        <a:graphic>
          <a:graphicData uri="http://schemas.openxmlformats.org/presentationml/2006/ole">
            <p:oleObj spid="_x0000_s2052" name="公式" r:id="rId5" imgW="698400" imgH="190440" progId="Equation.3">
              <p:embed/>
            </p:oleObj>
          </a:graphicData>
        </a:graphic>
      </p:graphicFrame>
      <p:sp>
        <p:nvSpPr>
          <p:cNvPr id="18" name="TextBox 17"/>
          <p:cNvSpPr txBox="1"/>
          <p:nvPr/>
        </p:nvSpPr>
        <p:spPr>
          <a:xfrm>
            <a:off x="1371600" y="5172075"/>
            <a:ext cx="6553654" cy="400110"/>
          </a:xfrm>
          <a:prstGeom prst="rect">
            <a:avLst/>
          </a:prstGeom>
          <a:noFill/>
        </p:spPr>
        <p:txBody>
          <a:bodyPr wrap="none" rtlCol="0">
            <a:spAutoFit/>
          </a:bodyPr>
          <a:lstStyle/>
          <a:p>
            <a:r>
              <a:rPr lang="en-US" sz="2000" dirty="0" smtClean="0">
                <a:solidFill>
                  <a:srgbClr val="C00000"/>
                </a:solidFill>
              </a:rPr>
              <a:t>Now we have two equations to solve two unknown C</a:t>
            </a:r>
            <a:r>
              <a:rPr lang="en-US" sz="2000" baseline="-25000" dirty="0" smtClean="0">
                <a:solidFill>
                  <a:srgbClr val="C00000"/>
                </a:solidFill>
              </a:rPr>
              <a:t>O</a:t>
            </a:r>
            <a:r>
              <a:rPr lang="en-US" sz="2000" dirty="0" smtClean="0">
                <a:solidFill>
                  <a:srgbClr val="C00000"/>
                </a:solidFill>
              </a:rPr>
              <a:t> and C</a:t>
            </a:r>
            <a:r>
              <a:rPr lang="en-US" sz="2000" baseline="-25000" dirty="0" smtClean="0">
                <a:solidFill>
                  <a:srgbClr val="C00000"/>
                </a:solidFill>
              </a:rPr>
              <a:t>I</a:t>
            </a:r>
            <a:r>
              <a:rPr lang="en-US" sz="2000" dirty="0" smtClean="0">
                <a:solidFill>
                  <a:srgbClr val="C00000"/>
                </a:solidFill>
              </a:rPr>
              <a:t>.</a:t>
            </a:r>
            <a:endParaRPr lang="en-US" sz="2000" dirty="0">
              <a:solidFill>
                <a:srgbClr val="C00000"/>
              </a:solidFill>
            </a:endParaRPr>
          </a:p>
        </p:txBody>
      </p:sp>
      <p:graphicFrame>
        <p:nvGraphicFramePr>
          <p:cNvPr id="2053" name="Object 39"/>
          <p:cNvGraphicFramePr>
            <a:graphicFrameLocks noChangeAspect="1"/>
          </p:cNvGraphicFramePr>
          <p:nvPr/>
        </p:nvGraphicFramePr>
        <p:xfrm>
          <a:off x="762000" y="5781675"/>
          <a:ext cx="2238375" cy="539750"/>
        </p:xfrm>
        <a:graphic>
          <a:graphicData uri="http://schemas.openxmlformats.org/presentationml/2006/ole">
            <p:oleObj spid="_x0000_s2053" name="公式" r:id="rId6" imgW="1002960" imgH="241200" progId="Equation.3">
              <p:embed/>
            </p:oleObj>
          </a:graphicData>
        </a:graphic>
      </p:graphicFrame>
      <p:graphicFrame>
        <p:nvGraphicFramePr>
          <p:cNvPr id="2054" name="Object 5"/>
          <p:cNvGraphicFramePr>
            <a:graphicFrameLocks noChangeAspect="1"/>
          </p:cNvGraphicFramePr>
          <p:nvPr/>
        </p:nvGraphicFramePr>
        <p:xfrm>
          <a:off x="3657600" y="5705475"/>
          <a:ext cx="2124075" cy="847725"/>
        </p:xfrm>
        <a:graphic>
          <a:graphicData uri="http://schemas.openxmlformats.org/presentationml/2006/ole">
            <p:oleObj spid="_x0000_s2054" name="公式" r:id="rId7" imgW="990360" imgH="393480" progId="Equation.3">
              <p:embed/>
            </p:oleObj>
          </a:graphicData>
        </a:graphic>
      </p:graphicFrame>
      <p:graphicFrame>
        <p:nvGraphicFramePr>
          <p:cNvPr id="2055" name="Object 7"/>
          <p:cNvGraphicFramePr>
            <a:graphicFrameLocks noChangeAspect="1"/>
          </p:cNvGraphicFramePr>
          <p:nvPr/>
        </p:nvGraphicFramePr>
        <p:xfrm>
          <a:off x="6629400" y="5830887"/>
          <a:ext cx="1676400" cy="560388"/>
        </p:xfrm>
        <a:graphic>
          <a:graphicData uri="http://schemas.openxmlformats.org/presentationml/2006/ole">
            <p:oleObj spid="_x0000_s2055" name="公式" r:id="rId8" imgW="571320" imgH="190440" progId="Equation.3">
              <p:embed/>
            </p:oleObj>
          </a:graphicData>
        </a:graphic>
      </p:graphicFrame>
      <p:sp>
        <p:nvSpPr>
          <p:cNvPr id="17" name="Slide Number Placeholder 16"/>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8" name="Object 9"/>
          <p:cNvGraphicFramePr>
            <a:graphicFrameLocks noChangeAspect="1"/>
          </p:cNvGraphicFramePr>
          <p:nvPr/>
        </p:nvGraphicFramePr>
        <p:xfrm>
          <a:off x="4572000" y="0"/>
          <a:ext cx="2016125" cy="560388"/>
        </p:xfrm>
        <a:graphic>
          <a:graphicData uri="http://schemas.openxmlformats.org/presentationml/2006/ole">
            <p:oleObj spid="_x0000_s3078" name="公式" r:id="rId3" imgW="698400" imgH="190440" progId="Equation.3">
              <p:embed/>
            </p:oleObj>
          </a:graphicData>
        </a:graphic>
      </p:graphicFrame>
      <p:graphicFrame>
        <p:nvGraphicFramePr>
          <p:cNvPr id="5123" name="Object 18"/>
          <p:cNvGraphicFramePr>
            <a:graphicFrameLocks noChangeAspect="1"/>
          </p:cNvGraphicFramePr>
          <p:nvPr/>
        </p:nvGraphicFramePr>
        <p:xfrm>
          <a:off x="914400" y="685800"/>
          <a:ext cx="6976383" cy="2667000"/>
        </p:xfrm>
        <a:graphic>
          <a:graphicData uri="http://schemas.openxmlformats.org/presentationml/2006/ole">
            <p:oleObj spid="_x0000_s3075" name="Equation" r:id="rId4" imgW="2323800" imgH="1422360" progId="Equation.3">
              <p:embed/>
            </p:oleObj>
          </a:graphicData>
        </a:graphic>
      </p:graphicFrame>
      <p:sp>
        <p:nvSpPr>
          <p:cNvPr id="5128" name="Text Box 20"/>
          <p:cNvSpPr txBox="1">
            <a:spLocks noChangeArrowheads="1"/>
          </p:cNvSpPr>
          <p:nvPr/>
        </p:nvSpPr>
        <p:spPr bwMode="auto">
          <a:xfrm>
            <a:off x="152400" y="6305490"/>
            <a:ext cx="3480440" cy="400110"/>
          </a:xfrm>
          <a:prstGeom prst="rect">
            <a:avLst/>
          </a:prstGeom>
          <a:noFill/>
          <a:ln w="9525">
            <a:noFill/>
            <a:miter lim="800000"/>
            <a:headEnd/>
            <a:tailEnd/>
          </a:ln>
        </p:spPr>
        <p:txBody>
          <a:bodyPr wrap="none">
            <a:spAutoFit/>
          </a:bodyPr>
          <a:lstStyle/>
          <a:p>
            <a:pPr algn="l"/>
            <a:r>
              <a:rPr lang="en-US" altLang="zh-CN" sz="2000" i="1" dirty="0" err="1" smtClean="0">
                <a:solidFill>
                  <a:srgbClr val="0033CC"/>
                </a:solidFill>
              </a:rPr>
              <a:t>k</a:t>
            </a:r>
            <a:r>
              <a:rPr lang="en-US" altLang="zh-CN" sz="2000" i="1" baseline="-25000" dirty="0" err="1" smtClean="0">
                <a:solidFill>
                  <a:srgbClr val="0033CC"/>
                </a:solidFill>
              </a:rPr>
              <a:t>s</a:t>
            </a:r>
            <a:r>
              <a:rPr lang="en-US" altLang="zh-CN" sz="2000" i="1" dirty="0" err="1" smtClean="0">
                <a:solidFill>
                  <a:srgbClr val="0033CC"/>
                </a:solidFill>
              </a:rPr>
              <a:t>x</a:t>
            </a:r>
            <a:r>
              <a:rPr lang="en-US" altLang="zh-CN" sz="2000" i="1" dirty="0" smtClean="0">
                <a:solidFill>
                  <a:srgbClr val="0033CC"/>
                </a:solidFill>
              </a:rPr>
              <a:t>/D </a:t>
            </a:r>
            <a:r>
              <a:rPr lang="en-US" altLang="zh-CN" sz="2000" dirty="0" smtClean="0">
                <a:solidFill>
                  <a:srgbClr val="0033CC"/>
                </a:solidFill>
              </a:rPr>
              <a:t>&lt;&lt; 1, reaction rate limited</a:t>
            </a:r>
            <a:endParaRPr lang="zh-CN" altLang="en-US" sz="2000" dirty="0">
              <a:solidFill>
                <a:srgbClr val="0033CC"/>
              </a:solidFill>
            </a:endParaRPr>
          </a:p>
        </p:txBody>
      </p:sp>
      <p:graphicFrame>
        <p:nvGraphicFramePr>
          <p:cNvPr id="5125" name="Object 24"/>
          <p:cNvGraphicFramePr>
            <a:graphicFrameLocks noChangeAspect="1"/>
          </p:cNvGraphicFramePr>
          <p:nvPr/>
        </p:nvGraphicFramePr>
        <p:xfrm>
          <a:off x="466726" y="4229100"/>
          <a:ext cx="2238375" cy="2132013"/>
        </p:xfrm>
        <a:graphic>
          <a:graphicData uri="http://schemas.openxmlformats.org/presentationml/2006/ole">
            <p:oleObj spid="_x0000_s3077" name="Visio" r:id="rId5" imgW="5086807" imgH="4906975" progId="">
              <p:embed/>
            </p:oleObj>
          </a:graphicData>
        </a:graphic>
      </p:graphicFrame>
      <p:sp>
        <p:nvSpPr>
          <p:cNvPr id="5133" name="Text Box 19"/>
          <p:cNvSpPr txBox="1">
            <a:spLocks noChangeArrowheads="1"/>
          </p:cNvSpPr>
          <p:nvPr/>
        </p:nvSpPr>
        <p:spPr bwMode="auto">
          <a:xfrm>
            <a:off x="3997325" y="6286380"/>
            <a:ext cx="3055708" cy="400110"/>
          </a:xfrm>
          <a:prstGeom prst="rect">
            <a:avLst/>
          </a:prstGeom>
          <a:noFill/>
          <a:ln w="9525">
            <a:noFill/>
            <a:miter lim="800000"/>
            <a:headEnd/>
            <a:tailEnd/>
          </a:ln>
        </p:spPr>
        <p:txBody>
          <a:bodyPr wrap="none">
            <a:spAutoFit/>
          </a:bodyPr>
          <a:lstStyle/>
          <a:p>
            <a:pPr algn="l"/>
            <a:r>
              <a:rPr lang="en-US" altLang="zh-CN" sz="2000" i="1" dirty="0" err="1" smtClean="0">
                <a:solidFill>
                  <a:srgbClr val="0033CC"/>
                </a:solidFill>
              </a:rPr>
              <a:t>k</a:t>
            </a:r>
            <a:r>
              <a:rPr lang="en-US" altLang="zh-CN" sz="2000" i="1" baseline="-25000" dirty="0" err="1" smtClean="0">
                <a:solidFill>
                  <a:srgbClr val="0033CC"/>
                </a:solidFill>
              </a:rPr>
              <a:t>s</a:t>
            </a:r>
            <a:r>
              <a:rPr lang="en-US" altLang="zh-CN" sz="2000" i="1" dirty="0" err="1" smtClean="0">
                <a:solidFill>
                  <a:srgbClr val="0033CC"/>
                </a:solidFill>
              </a:rPr>
              <a:t>x</a:t>
            </a:r>
            <a:r>
              <a:rPr lang="en-US" altLang="zh-CN" sz="2000" i="1" dirty="0" smtClean="0">
                <a:solidFill>
                  <a:srgbClr val="0033CC"/>
                </a:solidFill>
              </a:rPr>
              <a:t>/D </a:t>
            </a:r>
            <a:r>
              <a:rPr lang="en-US" altLang="zh-CN" sz="2000" dirty="0" smtClean="0">
                <a:solidFill>
                  <a:srgbClr val="0033CC"/>
                </a:solidFill>
              </a:rPr>
              <a:t>&gt;&gt; 1, diffusion limited</a:t>
            </a:r>
            <a:endParaRPr lang="zh-CN" altLang="en-US" sz="2000" dirty="0">
              <a:solidFill>
                <a:srgbClr val="0033CC"/>
              </a:solidFill>
            </a:endParaRPr>
          </a:p>
        </p:txBody>
      </p:sp>
      <p:graphicFrame>
        <p:nvGraphicFramePr>
          <p:cNvPr id="5124" name="Object 27"/>
          <p:cNvGraphicFramePr>
            <a:graphicFrameLocks noChangeAspect="1"/>
          </p:cNvGraphicFramePr>
          <p:nvPr/>
        </p:nvGraphicFramePr>
        <p:xfrm>
          <a:off x="3733800" y="4016375"/>
          <a:ext cx="2882900" cy="2384425"/>
        </p:xfrm>
        <a:graphic>
          <a:graphicData uri="http://schemas.openxmlformats.org/presentationml/2006/ole">
            <p:oleObj spid="_x0000_s3076" name="Visio" r:id="rId6" imgW="5806745" imgH="4906975" progId="">
              <p:embed/>
            </p:oleObj>
          </a:graphicData>
        </a:graphic>
      </p:graphicFrame>
      <p:sp>
        <p:nvSpPr>
          <p:cNvPr id="1043487" name="Rectangle 31"/>
          <p:cNvSpPr>
            <a:spLocks noChangeArrowheads="1"/>
          </p:cNvSpPr>
          <p:nvPr/>
        </p:nvSpPr>
        <p:spPr bwMode="auto">
          <a:xfrm>
            <a:off x="6934200" y="4397375"/>
            <a:ext cx="2057400" cy="1323439"/>
          </a:xfrm>
          <a:prstGeom prst="rect">
            <a:avLst/>
          </a:prstGeom>
          <a:noFill/>
          <a:ln w="9525">
            <a:noFill/>
            <a:miter lim="800000"/>
            <a:headEnd/>
            <a:tailEnd/>
          </a:ln>
        </p:spPr>
        <p:txBody>
          <a:bodyPr wrap="square">
            <a:spAutoFit/>
          </a:bodyPr>
          <a:lstStyle/>
          <a:p>
            <a:pPr algn="l"/>
            <a:r>
              <a:rPr lang="en-US" altLang="zh-CN" sz="2000" i="1" dirty="0" err="1">
                <a:solidFill>
                  <a:srgbClr val="0033CC"/>
                </a:solidFill>
              </a:rPr>
              <a:t>k</a:t>
            </a:r>
            <a:r>
              <a:rPr lang="en-US" altLang="zh-CN" sz="2000" i="1" baseline="-25000" dirty="0" err="1">
                <a:solidFill>
                  <a:srgbClr val="0033CC"/>
                </a:solidFill>
              </a:rPr>
              <a:t>s</a:t>
            </a:r>
            <a:r>
              <a:rPr lang="en-US" altLang="zh-CN" sz="2000" i="1" dirty="0" err="1">
                <a:solidFill>
                  <a:srgbClr val="0033CC"/>
                </a:solidFill>
              </a:rPr>
              <a:t>x</a:t>
            </a:r>
            <a:r>
              <a:rPr lang="en-US" altLang="zh-CN" sz="2000" i="1" dirty="0">
                <a:solidFill>
                  <a:srgbClr val="0033CC"/>
                </a:solidFill>
              </a:rPr>
              <a:t>/D</a:t>
            </a:r>
            <a:r>
              <a:rPr lang="en-US" altLang="zh-CN" sz="2000" i="1" dirty="0">
                <a:solidFill>
                  <a:srgbClr val="0033CC"/>
                </a:solidFill>
                <a:sym typeface="Symbol" pitchFamily="18" charset="2"/>
              </a:rPr>
              <a:t></a:t>
            </a:r>
            <a:r>
              <a:rPr lang="en-US" altLang="zh-CN" sz="2000" dirty="0" smtClean="0">
                <a:solidFill>
                  <a:srgbClr val="0033CC"/>
                </a:solidFill>
              </a:rPr>
              <a:t>1 corresponds to oxide thickness 50-200 nm.</a:t>
            </a:r>
            <a:endParaRPr lang="en-US" altLang="zh-CN" sz="2000" dirty="0">
              <a:solidFill>
                <a:srgbClr val="0033CC"/>
              </a:solidFill>
            </a:endParaRPr>
          </a:p>
        </p:txBody>
      </p:sp>
      <p:cxnSp>
        <p:nvCxnSpPr>
          <p:cNvPr id="15" name="Straight Connector 1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1371600" y="0"/>
            <a:ext cx="2823530" cy="523220"/>
          </a:xfrm>
          <a:prstGeom prst="rect">
            <a:avLst/>
          </a:prstGeom>
          <a:noFill/>
        </p:spPr>
        <p:txBody>
          <a:bodyPr wrap="none" rtlCol="0">
            <a:spAutoFit/>
          </a:bodyPr>
          <a:lstStyle/>
          <a:p>
            <a:r>
              <a:rPr lang="en-US" sz="2800" dirty="0" smtClean="0">
                <a:solidFill>
                  <a:srgbClr val="0033CC"/>
                </a:solidFill>
              </a:rPr>
              <a:t>Deal-Grove model</a:t>
            </a:r>
            <a:endParaRPr lang="en-US" sz="2800" dirty="0">
              <a:solidFill>
                <a:srgbClr val="0033CC"/>
              </a:solidFill>
            </a:endParaRPr>
          </a:p>
        </p:txBody>
      </p:sp>
      <p:sp>
        <p:nvSpPr>
          <p:cNvPr id="18" name="TextBox 17"/>
          <p:cNvSpPr txBox="1"/>
          <p:nvPr/>
        </p:nvSpPr>
        <p:spPr>
          <a:xfrm>
            <a:off x="1295400" y="3406914"/>
            <a:ext cx="6857999" cy="707886"/>
          </a:xfrm>
          <a:prstGeom prst="rect">
            <a:avLst/>
          </a:prstGeom>
          <a:noFill/>
        </p:spPr>
        <p:txBody>
          <a:bodyPr wrap="square" rtlCol="0">
            <a:spAutoFit/>
          </a:bodyPr>
          <a:lstStyle/>
          <a:p>
            <a:r>
              <a:rPr lang="en-US" sz="2000" dirty="0" smtClean="0">
                <a:solidFill>
                  <a:srgbClr val="0033CC"/>
                </a:solidFill>
              </a:rPr>
              <a:t>This means the gas absorption rate at the oxide surface is much faster than chemistry occurring at the Si/SiO</a:t>
            </a:r>
            <a:r>
              <a:rPr lang="en-US" sz="2000" baseline="-25000" dirty="0" smtClean="0">
                <a:solidFill>
                  <a:srgbClr val="0033CC"/>
                </a:solidFill>
              </a:rPr>
              <a:t>2</a:t>
            </a:r>
            <a:r>
              <a:rPr lang="en-US" sz="2000" dirty="0" smtClean="0">
                <a:solidFill>
                  <a:srgbClr val="0033CC"/>
                </a:solidFill>
              </a:rPr>
              <a:t> interface.</a:t>
            </a:r>
            <a:endParaRPr lang="en-US" sz="2000" dirty="0">
              <a:solidFill>
                <a:srgbClr val="0033CC"/>
              </a:solidFill>
            </a:endParaRPr>
          </a:p>
        </p:txBody>
      </p:sp>
      <p:sp>
        <p:nvSpPr>
          <p:cNvPr id="12" name="TextBox 11"/>
          <p:cNvSpPr txBox="1"/>
          <p:nvPr/>
        </p:nvSpPr>
        <p:spPr>
          <a:xfrm>
            <a:off x="2819400" y="5845175"/>
            <a:ext cx="1241237" cy="369332"/>
          </a:xfrm>
          <a:prstGeom prst="rect">
            <a:avLst/>
          </a:prstGeom>
          <a:noFill/>
        </p:spPr>
        <p:txBody>
          <a:bodyPr wrap="none" rtlCol="0">
            <a:spAutoFit/>
          </a:bodyPr>
          <a:lstStyle/>
          <a:p>
            <a:r>
              <a:rPr lang="en-US" dirty="0" smtClean="0"/>
              <a:t>Figure 6-16</a:t>
            </a:r>
            <a:endParaRPr lang="en-US"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wipe(down)">
                                      <p:cBhvr>
                                        <p:cTn id="7" dur="500"/>
                                        <p:tgtEl>
                                          <p:spTgt spid="5128"/>
                                        </p:tgtEl>
                                      </p:cBhvr>
                                    </p:animEffect>
                                  </p:childTnLst>
                                </p:cTn>
                              </p:par>
                              <p:par>
                                <p:cTn id="8" presetID="22" presetClass="entr" presetSubtype="4"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Effect transition="in" filter="wipe(down)">
                                      <p:cBhvr>
                                        <p:cTn id="10" dur="500"/>
                                        <p:tgtEl>
                                          <p:spTgt spid="51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133"/>
                                        </p:tgtEl>
                                        <p:attrNameLst>
                                          <p:attrName>style.visibility</p:attrName>
                                        </p:attrNameLst>
                                      </p:cBhvr>
                                      <p:to>
                                        <p:strVal val="visible"/>
                                      </p:to>
                                    </p:set>
                                    <p:animEffect transition="in" filter="wipe(down)">
                                      <p:cBhvr>
                                        <p:cTn id="13" dur="500"/>
                                        <p:tgtEl>
                                          <p:spTgt spid="5133"/>
                                        </p:tgtEl>
                                      </p:cBhvr>
                                    </p:animEffect>
                                  </p:childTnLst>
                                </p:cTn>
                              </p:par>
                              <p:par>
                                <p:cTn id="14" presetID="22" presetClass="entr" presetSubtype="4" fill="hold" nodeType="with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wipe(down)">
                                      <p:cBhvr>
                                        <p:cTn id="16" dur="500"/>
                                        <p:tgtEl>
                                          <p:spTgt spid="512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43487"/>
                                        </p:tgtEl>
                                        <p:attrNameLst>
                                          <p:attrName>style.visibility</p:attrName>
                                        </p:attrNameLst>
                                      </p:cBhvr>
                                      <p:to>
                                        <p:strVal val="visible"/>
                                      </p:to>
                                    </p:set>
                                    <p:animEffect transition="in" filter="wipe(down)">
                                      <p:cBhvr>
                                        <p:cTn id="19" dur="500"/>
                                        <p:tgtEl>
                                          <p:spTgt spid="104348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33" grpId="0"/>
      <p:bldP spid="104348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4"/>
          <p:cNvSpPr txBox="1">
            <a:spLocks noChangeArrowheads="1"/>
          </p:cNvSpPr>
          <p:nvPr/>
        </p:nvSpPr>
        <p:spPr bwMode="auto">
          <a:xfrm>
            <a:off x="633933" y="4876800"/>
            <a:ext cx="4319067" cy="830997"/>
          </a:xfrm>
          <a:prstGeom prst="rect">
            <a:avLst/>
          </a:prstGeom>
          <a:noFill/>
          <a:ln w="9525">
            <a:noFill/>
            <a:miter lim="800000"/>
            <a:headEnd/>
            <a:tailEnd/>
          </a:ln>
        </p:spPr>
        <p:txBody>
          <a:bodyPr wrap="none">
            <a:spAutoFit/>
          </a:bodyPr>
          <a:lstStyle/>
          <a:p>
            <a:pPr algn="l"/>
            <a:r>
              <a:rPr lang="en-US" altLang="zh-CN" sz="2400" dirty="0" smtClean="0">
                <a:solidFill>
                  <a:schemeClr val="tx1"/>
                </a:solidFill>
              </a:rPr>
              <a:t>Let B=2DC</a:t>
            </a:r>
            <a:r>
              <a:rPr lang="en-US" altLang="zh-CN" sz="2400" baseline="30000" dirty="0">
                <a:solidFill>
                  <a:schemeClr val="tx1"/>
                </a:solidFill>
              </a:rPr>
              <a:t>*</a:t>
            </a:r>
            <a:r>
              <a:rPr lang="en-US" altLang="zh-CN" sz="2400" dirty="0">
                <a:solidFill>
                  <a:schemeClr val="tx1"/>
                </a:solidFill>
              </a:rPr>
              <a:t>/N</a:t>
            </a:r>
            <a:r>
              <a:rPr lang="en-US" altLang="zh-CN" sz="2400" baseline="-25000" dirty="0">
                <a:solidFill>
                  <a:schemeClr val="tx1"/>
                </a:solidFill>
              </a:rPr>
              <a:t>1</a:t>
            </a:r>
            <a:r>
              <a:rPr lang="zh-CN" altLang="en-US" sz="2400" dirty="0">
                <a:solidFill>
                  <a:schemeClr val="tx1"/>
                </a:solidFill>
              </a:rPr>
              <a:t>，</a:t>
            </a:r>
            <a:r>
              <a:rPr lang="en-US" altLang="zh-CN" sz="2400" dirty="0">
                <a:solidFill>
                  <a:schemeClr val="tx1"/>
                </a:solidFill>
              </a:rPr>
              <a:t>A=2D(1/k</a:t>
            </a:r>
            <a:r>
              <a:rPr lang="en-US" altLang="zh-CN" sz="2400" baseline="-25000" dirty="0">
                <a:solidFill>
                  <a:schemeClr val="tx1"/>
                </a:solidFill>
              </a:rPr>
              <a:t>s</a:t>
            </a:r>
            <a:r>
              <a:rPr lang="en-US" altLang="zh-CN" sz="2400" dirty="0">
                <a:solidFill>
                  <a:schemeClr val="tx1"/>
                </a:solidFill>
              </a:rPr>
              <a:t>+1/h),</a:t>
            </a:r>
          </a:p>
          <a:p>
            <a:pPr algn="l"/>
            <a:r>
              <a:rPr lang="en-US" altLang="zh-CN" sz="2400" dirty="0" smtClean="0">
                <a:solidFill>
                  <a:schemeClr val="tx1"/>
                </a:solidFill>
              </a:rPr>
              <a:t>B/A</a:t>
            </a:r>
            <a:r>
              <a:rPr lang="en-US" altLang="zh-CN" sz="2400" dirty="0">
                <a:solidFill>
                  <a:schemeClr val="tx1"/>
                </a:solidFill>
                <a:sym typeface="Symbol" pitchFamily="18" charset="2"/>
              </a:rPr>
              <a:t></a:t>
            </a:r>
            <a:r>
              <a:rPr lang="en-US" altLang="zh-CN" sz="2400" dirty="0" smtClean="0">
                <a:solidFill>
                  <a:schemeClr val="tx1"/>
                </a:solidFill>
              </a:rPr>
              <a:t>C</a:t>
            </a:r>
            <a:r>
              <a:rPr lang="en-US" altLang="zh-CN" sz="2400" baseline="30000" dirty="0" smtClean="0">
                <a:solidFill>
                  <a:schemeClr val="tx1"/>
                </a:solidFill>
              </a:rPr>
              <a:t>*</a:t>
            </a:r>
            <a:r>
              <a:rPr lang="en-US" altLang="zh-CN" sz="2400" dirty="0" err="1" smtClean="0">
                <a:solidFill>
                  <a:schemeClr val="tx1"/>
                </a:solidFill>
              </a:rPr>
              <a:t>k</a:t>
            </a:r>
            <a:r>
              <a:rPr lang="en-US" altLang="zh-CN" sz="2400" baseline="-25000" dirty="0" err="1" smtClean="0">
                <a:solidFill>
                  <a:schemeClr val="tx1"/>
                </a:solidFill>
              </a:rPr>
              <a:t>s</a:t>
            </a:r>
            <a:r>
              <a:rPr lang="en-US" altLang="zh-CN" sz="2400" dirty="0" smtClean="0">
                <a:solidFill>
                  <a:schemeClr val="tx1"/>
                </a:solidFill>
              </a:rPr>
              <a:t>/N</a:t>
            </a:r>
            <a:r>
              <a:rPr lang="en-US" altLang="zh-CN" sz="2400" baseline="-25000" dirty="0" smtClean="0">
                <a:solidFill>
                  <a:schemeClr val="tx1"/>
                </a:solidFill>
              </a:rPr>
              <a:t>1</a:t>
            </a:r>
            <a:r>
              <a:rPr lang="en-US" altLang="zh-CN" sz="2400" dirty="0" smtClean="0"/>
              <a:t>,(h&gt;&gt;</a:t>
            </a:r>
            <a:r>
              <a:rPr lang="en-US" altLang="zh-CN" sz="2400" dirty="0" err="1" smtClean="0"/>
              <a:t>k</a:t>
            </a:r>
            <a:r>
              <a:rPr lang="en-US" altLang="zh-CN" sz="2400" baseline="-25000" dirty="0" err="1" smtClean="0"/>
              <a:t>s</a:t>
            </a:r>
            <a:r>
              <a:rPr lang="en-US" altLang="zh-CN" sz="2400" dirty="0" smtClean="0"/>
              <a:t>)</a:t>
            </a:r>
            <a:endParaRPr lang="zh-CN" altLang="en-US" sz="2400" baseline="-25000" dirty="0">
              <a:solidFill>
                <a:schemeClr val="tx1"/>
              </a:solidFill>
            </a:endParaRPr>
          </a:p>
        </p:txBody>
      </p:sp>
      <p:graphicFrame>
        <p:nvGraphicFramePr>
          <p:cNvPr id="6146" name="Object 15"/>
          <p:cNvGraphicFramePr>
            <a:graphicFrameLocks noChangeAspect="1"/>
          </p:cNvGraphicFramePr>
          <p:nvPr/>
        </p:nvGraphicFramePr>
        <p:xfrm>
          <a:off x="5181600" y="4724400"/>
          <a:ext cx="3168650" cy="1066800"/>
        </p:xfrm>
        <a:graphic>
          <a:graphicData uri="http://schemas.openxmlformats.org/presentationml/2006/ole">
            <p:oleObj spid="_x0000_s4098" name="Equation" r:id="rId3" imgW="1244520" imgH="419040" progId="Equation.3">
              <p:embed/>
            </p:oleObj>
          </a:graphicData>
        </a:graphic>
      </p:graphicFrame>
      <p:graphicFrame>
        <p:nvGraphicFramePr>
          <p:cNvPr id="6147" name="Object 20"/>
          <p:cNvGraphicFramePr>
            <a:graphicFrameLocks noChangeAspect="1"/>
          </p:cNvGraphicFramePr>
          <p:nvPr/>
        </p:nvGraphicFramePr>
        <p:xfrm>
          <a:off x="2895600" y="2057400"/>
          <a:ext cx="3905250" cy="1252865"/>
        </p:xfrm>
        <a:graphic>
          <a:graphicData uri="http://schemas.openxmlformats.org/presentationml/2006/ole">
            <p:oleObj spid="_x0000_s4099" name="公式" r:id="rId4" imgW="2019240" imgH="647640" progId="Equation.3">
              <p:embed/>
            </p:oleObj>
          </a:graphicData>
        </a:graphic>
      </p:graphicFrame>
      <p:graphicFrame>
        <p:nvGraphicFramePr>
          <p:cNvPr id="6148" name="Object 22"/>
          <p:cNvGraphicFramePr>
            <a:graphicFrameLocks noChangeAspect="1"/>
          </p:cNvGraphicFramePr>
          <p:nvPr/>
        </p:nvGraphicFramePr>
        <p:xfrm>
          <a:off x="2743200" y="3443383"/>
          <a:ext cx="4316413" cy="1086082"/>
        </p:xfrm>
        <a:graphic>
          <a:graphicData uri="http://schemas.openxmlformats.org/presentationml/2006/ole">
            <p:oleObj spid="_x0000_s4100" name="公式" r:id="rId5" imgW="1968480" imgH="495000" progId="Equation.3">
              <p:embed/>
            </p:oleObj>
          </a:graphicData>
        </a:graphic>
      </p:graphicFrame>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3124200" y="76200"/>
            <a:ext cx="2823530" cy="523220"/>
          </a:xfrm>
          <a:prstGeom prst="rect">
            <a:avLst/>
          </a:prstGeom>
          <a:noFill/>
        </p:spPr>
        <p:txBody>
          <a:bodyPr wrap="none" rtlCol="0">
            <a:spAutoFit/>
          </a:bodyPr>
          <a:lstStyle/>
          <a:p>
            <a:r>
              <a:rPr lang="en-US" sz="2800" dirty="0" smtClean="0">
                <a:solidFill>
                  <a:srgbClr val="0033CC"/>
                </a:solidFill>
              </a:rPr>
              <a:t>Deal-Grove model</a:t>
            </a:r>
            <a:endParaRPr lang="en-US" sz="2800" dirty="0">
              <a:solidFill>
                <a:srgbClr val="0033CC"/>
              </a:solidFill>
            </a:endParaRPr>
          </a:p>
        </p:txBody>
      </p:sp>
      <p:sp>
        <p:nvSpPr>
          <p:cNvPr id="12" name="TextBox 11"/>
          <p:cNvSpPr txBox="1"/>
          <p:nvPr/>
        </p:nvSpPr>
        <p:spPr>
          <a:xfrm>
            <a:off x="76200" y="762000"/>
            <a:ext cx="8991600" cy="1277273"/>
          </a:xfrm>
          <a:prstGeom prst="rect">
            <a:avLst/>
          </a:prstGeom>
          <a:noFill/>
        </p:spPr>
        <p:txBody>
          <a:bodyPr wrap="square" rtlCol="0">
            <a:spAutoFit/>
          </a:bodyPr>
          <a:lstStyle/>
          <a:p>
            <a:pPr>
              <a:spcAft>
                <a:spcPts val="300"/>
              </a:spcAft>
            </a:pPr>
            <a:r>
              <a:rPr lang="en-US" dirty="0" smtClean="0">
                <a:solidFill>
                  <a:srgbClr val="0033CC"/>
                </a:solidFill>
              </a:rPr>
              <a:t>Assume N</a:t>
            </a:r>
            <a:r>
              <a:rPr lang="en-US" baseline="-25000" dirty="0" smtClean="0">
                <a:solidFill>
                  <a:srgbClr val="0033CC"/>
                </a:solidFill>
              </a:rPr>
              <a:t>1</a:t>
            </a:r>
            <a:r>
              <a:rPr lang="en-US" dirty="0" smtClean="0">
                <a:solidFill>
                  <a:srgbClr val="0033CC"/>
                </a:solidFill>
              </a:rPr>
              <a:t> as the number of oxidant molecules incorporated per unit volume of oxide grown. </a:t>
            </a:r>
          </a:p>
          <a:p>
            <a:pPr>
              <a:spcAft>
                <a:spcPts val="300"/>
              </a:spcAft>
            </a:pPr>
            <a:r>
              <a:rPr lang="en-US" altLang="zh-CN" dirty="0" smtClean="0">
                <a:solidFill>
                  <a:srgbClr val="0033CC"/>
                </a:solidFill>
              </a:rPr>
              <a:t>For O</a:t>
            </a:r>
            <a:r>
              <a:rPr lang="en-US" altLang="zh-CN" baseline="-25000" dirty="0" smtClean="0">
                <a:solidFill>
                  <a:srgbClr val="0033CC"/>
                </a:solidFill>
              </a:rPr>
              <a:t>2</a:t>
            </a:r>
            <a:r>
              <a:rPr lang="en-US" altLang="zh-CN" dirty="0" smtClean="0">
                <a:solidFill>
                  <a:srgbClr val="0033CC"/>
                </a:solidFill>
              </a:rPr>
              <a:t> (dry) oxidation, </a:t>
            </a:r>
            <a:r>
              <a:rPr lang="en-US" altLang="zh-CN" i="1" dirty="0" smtClean="0">
                <a:solidFill>
                  <a:srgbClr val="0033CC"/>
                </a:solidFill>
              </a:rPr>
              <a:t>N</a:t>
            </a:r>
            <a:r>
              <a:rPr lang="en-US" altLang="zh-CN" baseline="-25000" dirty="0" smtClean="0">
                <a:solidFill>
                  <a:srgbClr val="0033CC"/>
                </a:solidFill>
              </a:rPr>
              <a:t>1</a:t>
            </a:r>
            <a:r>
              <a:rPr lang="en-US" altLang="zh-CN" dirty="0" smtClean="0">
                <a:solidFill>
                  <a:srgbClr val="0033CC"/>
                </a:solidFill>
              </a:rPr>
              <a:t>=2.2×10</a:t>
            </a:r>
            <a:r>
              <a:rPr lang="en-US" altLang="zh-CN" baseline="30000" dirty="0" smtClean="0">
                <a:solidFill>
                  <a:srgbClr val="0033CC"/>
                </a:solidFill>
              </a:rPr>
              <a:t>22</a:t>
            </a:r>
            <a:r>
              <a:rPr lang="en-US" altLang="zh-CN" dirty="0" smtClean="0">
                <a:solidFill>
                  <a:srgbClr val="0033CC"/>
                </a:solidFill>
              </a:rPr>
              <a:t> cm</a:t>
            </a:r>
            <a:r>
              <a:rPr lang="en-US" altLang="zh-CN" baseline="30000" dirty="0" smtClean="0">
                <a:solidFill>
                  <a:srgbClr val="0033CC"/>
                </a:solidFill>
              </a:rPr>
              <a:t>-3</a:t>
            </a:r>
            <a:r>
              <a:rPr lang="en-US" altLang="zh-CN" dirty="0" smtClean="0">
                <a:solidFill>
                  <a:srgbClr val="0033CC"/>
                </a:solidFill>
              </a:rPr>
              <a:t>; for H</a:t>
            </a:r>
            <a:r>
              <a:rPr lang="en-US" altLang="zh-CN" baseline="-25000" dirty="0" smtClean="0">
                <a:solidFill>
                  <a:srgbClr val="0033CC"/>
                </a:solidFill>
              </a:rPr>
              <a:t>2</a:t>
            </a:r>
            <a:r>
              <a:rPr lang="en-US" altLang="zh-CN" dirty="0" smtClean="0">
                <a:solidFill>
                  <a:srgbClr val="0033CC"/>
                </a:solidFill>
              </a:rPr>
              <a:t>O (wet) oxidation, </a:t>
            </a:r>
            <a:r>
              <a:rPr lang="en-US" altLang="zh-CN" i="1" dirty="0" smtClean="0">
                <a:solidFill>
                  <a:srgbClr val="0033CC"/>
                </a:solidFill>
              </a:rPr>
              <a:t>N</a:t>
            </a:r>
            <a:r>
              <a:rPr lang="en-US" altLang="zh-CN" baseline="-25000" dirty="0" smtClean="0">
                <a:solidFill>
                  <a:srgbClr val="0033CC"/>
                </a:solidFill>
              </a:rPr>
              <a:t>1</a:t>
            </a:r>
            <a:r>
              <a:rPr lang="en-US" altLang="zh-CN" dirty="0" smtClean="0">
                <a:solidFill>
                  <a:srgbClr val="0033CC"/>
                </a:solidFill>
              </a:rPr>
              <a:t>=4.4×10</a:t>
            </a:r>
            <a:r>
              <a:rPr lang="en-US" altLang="zh-CN" baseline="30000" dirty="0" smtClean="0">
                <a:solidFill>
                  <a:srgbClr val="0033CC"/>
                </a:solidFill>
              </a:rPr>
              <a:t>22 </a:t>
            </a:r>
            <a:r>
              <a:rPr lang="en-US" altLang="zh-CN" dirty="0" smtClean="0">
                <a:solidFill>
                  <a:srgbClr val="0033CC"/>
                </a:solidFill>
              </a:rPr>
              <a:t>cm</a:t>
            </a:r>
            <a:r>
              <a:rPr lang="en-US" altLang="zh-CN" baseline="30000" dirty="0" smtClean="0">
                <a:solidFill>
                  <a:srgbClr val="0033CC"/>
                </a:solidFill>
              </a:rPr>
              <a:t>-3</a:t>
            </a:r>
            <a:r>
              <a:rPr lang="en-US" altLang="zh-CN" dirty="0" smtClean="0">
                <a:solidFill>
                  <a:srgbClr val="0033CC"/>
                </a:solidFill>
              </a:rPr>
              <a:t> (2</a:t>
            </a:r>
            <a:r>
              <a:rPr lang="en-US" altLang="zh-CN" dirty="0" smtClean="0">
                <a:solidFill>
                  <a:srgbClr val="0033CC"/>
                </a:solidFill>
                <a:sym typeface="Symbol"/>
              </a:rPr>
              <a:t> that of dry, since H</a:t>
            </a:r>
            <a:r>
              <a:rPr lang="en-US" altLang="zh-CN" baseline="-25000" dirty="0" smtClean="0">
                <a:solidFill>
                  <a:srgbClr val="0033CC"/>
                </a:solidFill>
                <a:sym typeface="Symbol"/>
              </a:rPr>
              <a:t>2</a:t>
            </a:r>
            <a:r>
              <a:rPr lang="en-US" altLang="zh-CN" dirty="0" smtClean="0">
                <a:solidFill>
                  <a:srgbClr val="0033CC"/>
                </a:solidFill>
                <a:sym typeface="Symbol"/>
              </a:rPr>
              <a:t>O has only one oxygen atom</a:t>
            </a:r>
            <a:r>
              <a:rPr lang="en-US" altLang="zh-CN" dirty="0" smtClean="0">
                <a:solidFill>
                  <a:srgbClr val="0033CC"/>
                </a:solidFill>
              </a:rPr>
              <a:t>).</a:t>
            </a:r>
          </a:p>
          <a:p>
            <a:pPr>
              <a:spcAft>
                <a:spcPts val="300"/>
              </a:spcAft>
            </a:pPr>
            <a:r>
              <a:rPr lang="en-US" altLang="zh-CN" dirty="0" smtClean="0">
                <a:solidFill>
                  <a:srgbClr val="0033CC"/>
                </a:solidFill>
              </a:rPr>
              <a:t>Then the oxidation rate R (F is flux, F=F</a:t>
            </a:r>
            <a:r>
              <a:rPr lang="en-US" altLang="zh-CN" baseline="-25000" dirty="0" smtClean="0">
                <a:solidFill>
                  <a:srgbClr val="0033CC"/>
                </a:solidFill>
              </a:rPr>
              <a:t>1</a:t>
            </a:r>
            <a:r>
              <a:rPr lang="en-US" altLang="zh-CN" dirty="0" smtClean="0">
                <a:solidFill>
                  <a:srgbClr val="0033CC"/>
                </a:solidFill>
              </a:rPr>
              <a:t>=F</a:t>
            </a:r>
            <a:r>
              <a:rPr lang="en-US" altLang="zh-CN" baseline="-25000" dirty="0" smtClean="0">
                <a:solidFill>
                  <a:srgbClr val="0033CC"/>
                </a:solidFill>
              </a:rPr>
              <a:t>2</a:t>
            </a:r>
            <a:r>
              <a:rPr lang="en-US" altLang="zh-CN" dirty="0" smtClean="0">
                <a:solidFill>
                  <a:srgbClr val="0033CC"/>
                </a:solidFill>
              </a:rPr>
              <a:t>=F</a:t>
            </a:r>
            <a:r>
              <a:rPr lang="en-US" altLang="zh-CN" baseline="-25000" dirty="0" smtClean="0">
                <a:solidFill>
                  <a:srgbClr val="0033CC"/>
                </a:solidFill>
              </a:rPr>
              <a:t>3</a:t>
            </a:r>
            <a:r>
              <a:rPr lang="en-US" altLang="zh-CN" dirty="0" smtClean="0">
                <a:solidFill>
                  <a:srgbClr val="0033CC"/>
                </a:solidFill>
              </a:rPr>
              <a:t>=K</a:t>
            </a:r>
            <a:r>
              <a:rPr lang="en-US" altLang="zh-CN" baseline="-25000" dirty="0" smtClean="0">
                <a:solidFill>
                  <a:srgbClr val="0033CC"/>
                </a:solidFill>
              </a:rPr>
              <a:t>S</a:t>
            </a:r>
            <a:r>
              <a:rPr lang="en-US" altLang="zh-CN" dirty="0" smtClean="0">
                <a:solidFill>
                  <a:srgbClr val="0033CC"/>
                </a:solidFill>
              </a:rPr>
              <a:t>C</a:t>
            </a:r>
            <a:r>
              <a:rPr lang="en-US" altLang="zh-CN" baseline="-25000" dirty="0" smtClean="0">
                <a:solidFill>
                  <a:srgbClr val="0033CC"/>
                </a:solidFill>
              </a:rPr>
              <a:t>I</a:t>
            </a:r>
            <a:r>
              <a:rPr lang="en-US" altLang="zh-CN" dirty="0" smtClean="0">
                <a:solidFill>
                  <a:srgbClr val="0033CC"/>
                </a:solidFill>
              </a:rPr>
              <a:t>, unit is number/(cm</a:t>
            </a:r>
            <a:r>
              <a:rPr lang="en-US" altLang="zh-CN" baseline="30000" dirty="0" smtClean="0">
                <a:solidFill>
                  <a:srgbClr val="0033CC"/>
                </a:solidFill>
              </a:rPr>
              <a:t>2</a:t>
            </a:r>
            <a:r>
              <a:rPr lang="en-US" altLang="zh-CN" dirty="0" smtClean="0">
                <a:solidFill>
                  <a:srgbClr val="0033CC"/>
                </a:solidFill>
                <a:sym typeface="Symbol"/>
              </a:rPr>
              <a:t></a:t>
            </a:r>
            <a:r>
              <a:rPr lang="en-US" altLang="zh-CN" dirty="0" smtClean="0">
                <a:solidFill>
                  <a:srgbClr val="0033CC"/>
                </a:solidFill>
              </a:rPr>
              <a:t>s); unit for R is cm/s).</a:t>
            </a:r>
            <a:endParaRPr lang="en-US" dirty="0">
              <a:solidFill>
                <a:srgbClr val="0033CC"/>
              </a:solidFill>
            </a:endParaRPr>
          </a:p>
        </p:txBody>
      </p:sp>
      <p:sp>
        <p:nvSpPr>
          <p:cNvPr id="13" name="TextBox 12"/>
          <p:cNvSpPr txBox="1"/>
          <p:nvPr/>
        </p:nvSpPr>
        <p:spPr>
          <a:xfrm>
            <a:off x="1597028" y="6019800"/>
            <a:ext cx="6480172" cy="400110"/>
          </a:xfrm>
          <a:prstGeom prst="rect">
            <a:avLst/>
          </a:prstGeom>
          <a:noFill/>
        </p:spPr>
        <p:txBody>
          <a:bodyPr wrap="none" rtlCol="0">
            <a:spAutoFit/>
          </a:bodyPr>
          <a:lstStyle/>
          <a:p>
            <a:r>
              <a:rPr lang="en-US" sz="2000" dirty="0" smtClean="0">
                <a:solidFill>
                  <a:srgbClr val="C00000"/>
                </a:solidFill>
              </a:rPr>
              <a:t>X</a:t>
            </a:r>
            <a:r>
              <a:rPr lang="en-US" sz="2000" baseline="-25000" dirty="0" smtClean="0">
                <a:solidFill>
                  <a:srgbClr val="C00000"/>
                </a:solidFill>
              </a:rPr>
              <a:t>i</a:t>
            </a:r>
            <a:r>
              <a:rPr lang="en-US" sz="2000" dirty="0" smtClean="0">
                <a:solidFill>
                  <a:srgbClr val="C00000"/>
                </a:solidFill>
              </a:rPr>
              <a:t> account for any oxide present at the start of the oxidation.</a:t>
            </a:r>
            <a:endParaRPr lang="en-US" sz="2000" dirty="0">
              <a:solidFill>
                <a:srgbClr val="C00000"/>
              </a:solidFill>
            </a:endParaRPr>
          </a:p>
        </p:txBody>
      </p:sp>
      <p:sp>
        <p:nvSpPr>
          <p:cNvPr id="14" name="Slide Number Placeholder 1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6"/>
          <p:cNvSpPr>
            <a:spLocks noGrp="1"/>
          </p:cNvSpPr>
          <p:nvPr>
            <p:ph type="sldNum" sz="quarter" idx="10"/>
          </p:nvPr>
        </p:nvSpPr>
        <p:spPr>
          <a:noFill/>
        </p:spPr>
        <p:txBody>
          <a:bodyPr/>
          <a:lstStyle/>
          <a:p>
            <a:fld id="{2196122A-B4FE-42D9-87C8-300B4F65A325}" type="slidenum">
              <a:rPr lang="en-US" altLang="zh-CN"/>
              <a:pPr/>
              <a:t>9</a:t>
            </a:fld>
            <a:endParaRPr lang="en-US" altLang="zh-CN"/>
          </a:p>
        </p:txBody>
      </p:sp>
      <p:graphicFrame>
        <p:nvGraphicFramePr>
          <p:cNvPr id="7170" name="Object 9"/>
          <p:cNvGraphicFramePr>
            <a:graphicFrameLocks noChangeAspect="1"/>
          </p:cNvGraphicFramePr>
          <p:nvPr/>
        </p:nvGraphicFramePr>
        <p:xfrm>
          <a:off x="3698875" y="838200"/>
          <a:ext cx="2168525" cy="841375"/>
        </p:xfrm>
        <a:graphic>
          <a:graphicData uri="http://schemas.openxmlformats.org/presentationml/2006/ole">
            <p:oleObj spid="_x0000_s5122" name="Equation" r:id="rId3" imgW="1079280" imgH="419040" progId="Equation.3">
              <p:embed/>
            </p:oleObj>
          </a:graphicData>
        </a:graphic>
      </p:graphicFrame>
      <p:sp>
        <p:nvSpPr>
          <p:cNvPr id="7177" name="Text Box 12"/>
          <p:cNvSpPr txBox="1">
            <a:spLocks noChangeArrowheads="1"/>
          </p:cNvSpPr>
          <p:nvPr/>
        </p:nvSpPr>
        <p:spPr bwMode="auto">
          <a:xfrm>
            <a:off x="1295400" y="2895600"/>
            <a:ext cx="6452216" cy="707886"/>
          </a:xfrm>
          <a:prstGeom prst="rect">
            <a:avLst/>
          </a:prstGeom>
          <a:noFill/>
          <a:ln w="9525">
            <a:noFill/>
            <a:miter lim="800000"/>
            <a:headEnd/>
            <a:tailEnd/>
          </a:ln>
        </p:spPr>
        <p:txBody>
          <a:bodyPr wrap="none">
            <a:spAutoFit/>
          </a:bodyPr>
          <a:lstStyle/>
          <a:p>
            <a:pPr algn="l"/>
            <a:r>
              <a:rPr lang="en-US" altLang="zh-CN" sz="2000" dirty="0">
                <a:solidFill>
                  <a:srgbClr val="0033CC"/>
                </a:solidFill>
              </a:rPr>
              <a:t>B </a:t>
            </a:r>
            <a:r>
              <a:rPr lang="en-US" altLang="zh-CN" sz="2000" dirty="0" smtClean="0">
                <a:solidFill>
                  <a:srgbClr val="0033CC"/>
                </a:solidFill>
              </a:rPr>
              <a:t>=2DC</a:t>
            </a:r>
            <a:r>
              <a:rPr lang="en-US" altLang="zh-CN" sz="2000" baseline="30000" dirty="0">
                <a:solidFill>
                  <a:srgbClr val="0033CC"/>
                </a:solidFill>
              </a:rPr>
              <a:t>*</a:t>
            </a:r>
            <a:r>
              <a:rPr lang="en-US" altLang="zh-CN" sz="2000" dirty="0">
                <a:solidFill>
                  <a:srgbClr val="0033CC"/>
                </a:solidFill>
              </a:rPr>
              <a:t>/</a:t>
            </a:r>
            <a:r>
              <a:rPr lang="en-US" altLang="zh-CN" sz="2000" dirty="0" smtClean="0">
                <a:solidFill>
                  <a:srgbClr val="0033CC"/>
                </a:solidFill>
              </a:rPr>
              <a:t>N</a:t>
            </a:r>
            <a:r>
              <a:rPr lang="en-US" altLang="zh-CN" sz="2000" baseline="-25000" dirty="0" smtClean="0">
                <a:solidFill>
                  <a:srgbClr val="0033CC"/>
                </a:solidFill>
              </a:rPr>
              <a:t>1</a:t>
            </a:r>
            <a:r>
              <a:rPr lang="en-US" altLang="zh-CN" sz="2000" dirty="0" smtClean="0">
                <a:solidFill>
                  <a:srgbClr val="0033CC"/>
                </a:solidFill>
              </a:rPr>
              <a:t>—parabolic rate constant, contribution of flux F</a:t>
            </a:r>
            <a:r>
              <a:rPr lang="en-US" altLang="zh-CN" sz="2000" baseline="-25000" dirty="0" smtClean="0">
                <a:solidFill>
                  <a:srgbClr val="0033CC"/>
                </a:solidFill>
              </a:rPr>
              <a:t>2</a:t>
            </a:r>
            <a:r>
              <a:rPr lang="en-US" altLang="zh-CN" sz="2000" dirty="0" smtClean="0">
                <a:solidFill>
                  <a:srgbClr val="0033CC"/>
                </a:solidFill>
              </a:rPr>
              <a:t>.</a:t>
            </a:r>
            <a:endParaRPr lang="zh-CN" altLang="en-US" sz="2000" dirty="0">
              <a:solidFill>
                <a:srgbClr val="0033CC"/>
              </a:solidFill>
            </a:endParaRPr>
          </a:p>
          <a:p>
            <a:pPr algn="l"/>
            <a:r>
              <a:rPr lang="en-US" altLang="zh-CN" sz="2000" dirty="0">
                <a:solidFill>
                  <a:srgbClr val="0033CC"/>
                </a:solidFill>
              </a:rPr>
              <a:t>B/A </a:t>
            </a:r>
            <a:r>
              <a:rPr lang="en-US" altLang="zh-CN" sz="2000" dirty="0">
                <a:solidFill>
                  <a:srgbClr val="0033CC"/>
                </a:solidFill>
                <a:sym typeface="Symbol" pitchFamily="18" charset="2"/>
              </a:rPr>
              <a:t></a:t>
            </a:r>
            <a:r>
              <a:rPr lang="en-US" altLang="zh-CN" sz="2000" dirty="0" smtClean="0">
                <a:solidFill>
                  <a:srgbClr val="0033CC"/>
                </a:solidFill>
              </a:rPr>
              <a:t>C</a:t>
            </a:r>
            <a:r>
              <a:rPr lang="en-US" altLang="zh-CN" sz="2000" baseline="30000" dirty="0" smtClean="0">
                <a:solidFill>
                  <a:srgbClr val="0033CC"/>
                </a:solidFill>
              </a:rPr>
              <a:t>*</a:t>
            </a:r>
            <a:r>
              <a:rPr lang="en-US" altLang="zh-CN" sz="2000" dirty="0" err="1" smtClean="0">
                <a:solidFill>
                  <a:srgbClr val="0033CC"/>
                </a:solidFill>
              </a:rPr>
              <a:t>k</a:t>
            </a:r>
            <a:r>
              <a:rPr lang="en-US" altLang="zh-CN" sz="2000" baseline="-25000" dirty="0" err="1" smtClean="0">
                <a:solidFill>
                  <a:srgbClr val="0033CC"/>
                </a:solidFill>
              </a:rPr>
              <a:t>s</a:t>
            </a:r>
            <a:r>
              <a:rPr lang="en-US" altLang="zh-CN" sz="2000" dirty="0" smtClean="0">
                <a:solidFill>
                  <a:srgbClr val="0033CC"/>
                </a:solidFill>
              </a:rPr>
              <a:t>/N</a:t>
            </a:r>
            <a:r>
              <a:rPr lang="en-US" altLang="zh-CN" sz="2000" baseline="-25000" dirty="0" smtClean="0">
                <a:solidFill>
                  <a:srgbClr val="0033CC"/>
                </a:solidFill>
              </a:rPr>
              <a:t>1</a:t>
            </a:r>
            <a:r>
              <a:rPr lang="en-US" altLang="zh-CN" sz="2000" dirty="0" smtClean="0">
                <a:solidFill>
                  <a:srgbClr val="0033CC"/>
                </a:solidFill>
              </a:rPr>
              <a:t>—linear rate constant, contribution of flux F</a:t>
            </a:r>
            <a:r>
              <a:rPr lang="en-US" altLang="zh-CN" sz="2000" baseline="-25000" dirty="0" smtClean="0">
                <a:solidFill>
                  <a:srgbClr val="0033CC"/>
                </a:solidFill>
              </a:rPr>
              <a:t>3</a:t>
            </a:r>
            <a:r>
              <a:rPr lang="en-US" altLang="zh-CN" sz="2000" dirty="0" smtClean="0">
                <a:solidFill>
                  <a:srgbClr val="0033CC"/>
                </a:solidFill>
              </a:rPr>
              <a:t>.</a:t>
            </a:r>
            <a:endParaRPr lang="zh-CN" altLang="en-US" sz="2000" dirty="0">
              <a:solidFill>
                <a:srgbClr val="0033CC"/>
              </a:solidFill>
            </a:endParaRPr>
          </a:p>
        </p:txBody>
      </p:sp>
      <p:graphicFrame>
        <p:nvGraphicFramePr>
          <p:cNvPr id="7171" name="Object 20"/>
          <p:cNvGraphicFramePr>
            <a:graphicFrameLocks noGrp="1" noChangeAspect="1"/>
          </p:cNvGraphicFramePr>
          <p:nvPr>
            <p:ph sz="quarter" idx="1"/>
          </p:nvPr>
        </p:nvGraphicFramePr>
        <p:xfrm>
          <a:off x="1828800" y="1905000"/>
          <a:ext cx="1655763" cy="814388"/>
        </p:xfrm>
        <a:graphic>
          <a:graphicData uri="http://schemas.openxmlformats.org/presentationml/2006/ole">
            <p:oleObj spid="_x0000_s5123" name="公式" r:id="rId4" imgW="799920" imgH="393480" progId="Equation.3">
              <p:embed/>
            </p:oleObj>
          </a:graphicData>
        </a:graphic>
      </p:graphicFrame>
      <p:graphicFrame>
        <p:nvGraphicFramePr>
          <p:cNvPr id="7172" name="Object 41"/>
          <p:cNvGraphicFramePr>
            <a:graphicFrameLocks noGrp="1" noChangeAspect="1"/>
          </p:cNvGraphicFramePr>
          <p:nvPr>
            <p:ph sz="quarter" idx="2"/>
          </p:nvPr>
        </p:nvGraphicFramePr>
        <p:xfrm>
          <a:off x="4343400" y="1828800"/>
          <a:ext cx="3240087" cy="896937"/>
        </p:xfrm>
        <a:graphic>
          <a:graphicData uri="http://schemas.openxmlformats.org/presentationml/2006/ole">
            <p:oleObj spid="_x0000_s5124" name="Equation" r:id="rId5" imgW="1562040" imgH="431640" progId="Equation.3">
              <p:embed/>
            </p:oleObj>
          </a:graphicData>
        </a:graphic>
      </p:graphicFrame>
      <p:graphicFrame>
        <p:nvGraphicFramePr>
          <p:cNvPr id="7173" name="Object 53"/>
          <p:cNvGraphicFramePr>
            <a:graphicFrameLocks noGrp="1" noChangeAspect="1"/>
          </p:cNvGraphicFramePr>
          <p:nvPr>
            <p:ph sz="quarter" idx="4"/>
          </p:nvPr>
        </p:nvGraphicFramePr>
        <p:xfrm>
          <a:off x="5146675" y="6019800"/>
          <a:ext cx="2230438" cy="661988"/>
        </p:xfrm>
        <a:graphic>
          <a:graphicData uri="http://schemas.openxmlformats.org/presentationml/2006/ole">
            <p:oleObj spid="_x0000_s5125" name="Equation" r:id="rId6" imgW="812520" imgH="241200" progId="Equation.3">
              <p:embed/>
            </p:oleObj>
          </a:graphicData>
        </a:graphic>
      </p:graphicFrame>
      <p:graphicFrame>
        <p:nvGraphicFramePr>
          <p:cNvPr id="7174" name="Object 54"/>
          <p:cNvGraphicFramePr>
            <a:graphicFrameLocks noGrp="1" noChangeAspect="1"/>
          </p:cNvGraphicFramePr>
          <p:nvPr>
            <p:ph sz="quarter" idx="3"/>
          </p:nvPr>
        </p:nvGraphicFramePr>
        <p:xfrm>
          <a:off x="1371600" y="5873750"/>
          <a:ext cx="2160588" cy="838200"/>
        </p:xfrm>
        <a:graphic>
          <a:graphicData uri="http://schemas.openxmlformats.org/presentationml/2006/ole">
            <p:oleObj spid="_x0000_s5126" name="Equation" r:id="rId7" imgW="850680" imgH="330120" progId="Equation.3">
              <p:embed/>
            </p:oleObj>
          </a:graphicData>
        </a:graphic>
      </p:graphicFrame>
      <p:pic>
        <p:nvPicPr>
          <p:cNvPr id="7182" name="Picture 56"/>
          <p:cNvPicPr>
            <a:picLocks noChangeAspect="1" noChangeArrowheads="1"/>
          </p:cNvPicPr>
          <p:nvPr/>
        </p:nvPicPr>
        <p:blipFill>
          <a:blip r:embed="rId8" cstate="print"/>
          <a:srcRect/>
          <a:stretch>
            <a:fillRect/>
          </a:stretch>
        </p:blipFill>
        <p:spPr bwMode="auto">
          <a:xfrm>
            <a:off x="1219200" y="4343400"/>
            <a:ext cx="2447925" cy="1622425"/>
          </a:xfrm>
          <a:prstGeom prst="rect">
            <a:avLst/>
          </a:prstGeom>
          <a:noFill/>
          <a:ln w="9525">
            <a:noFill/>
            <a:miter lim="800000"/>
            <a:headEnd/>
            <a:tailEnd/>
          </a:ln>
        </p:spPr>
      </p:pic>
      <p:grpSp>
        <p:nvGrpSpPr>
          <p:cNvPr id="23" name="Group 22"/>
          <p:cNvGrpSpPr/>
          <p:nvPr/>
        </p:nvGrpSpPr>
        <p:grpSpPr>
          <a:xfrm>
            <a:off x="4419600" y="4292600"/>
            <a:ext cx="3313113" cy="1657350"/>
            <a:chOff x="4419600" y="4292600"/>
            <a:chExt cx="3313113" cy="1657350"/>
          </a:xfrm>
        </p:grpSpPr>
        <p:sp>
          <p:nvSpPr>
            <p:cNvPr id="7189" name="Arc 60"/>
            <p:cNvSpPr>
              <a:spLocks/>
            </p:cNvSpPr>
            <p:nvPr/>
          </p:nvSpPr>
          <p:spPr bwMode="auto">
            <a:xfrm flipH="1">
              <a:off x="4706938" y="4581525"/>
              <a:ext cx="3025775" cy="1008063"/>
            </a:xfrm>
            <a:custGeom>
              <a:avLst/>
              <a:gdLst>
                <a:gd name="T0" fmla="*/ 0 w 21600"/>
                <a:gd name="T1" fmla="*/ 0 h 21600"/>
                <a:gd name="T2" fmla="*/ 1906 w 21600"/>
                <a:gd name="T3" fmla="*/ 635 h 21600"/>
                <a:gd name="T4" fmla="*/ 0 w 21600"/>
                <a:gd name="T5" fmla="*/ 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7190" name="Line 62"/>
            <p:cNvSpPr>
              <a:spLocks noChangeShapeType="1"/>
            </p:cNvSpPr>
            <p:nvPr/>
          </p:nvSpPr>
          <p:spPr bwMode="auto">
            <a:xfrm flipV="1">
              <a:off x="5284788" y="4581525"/>
              <a:ext cx="0" cy="1368425"/>
            </a:xfrm>
            <a:prstGeom prst="line">
              <a:avLst/>
            </a:prstGeom>
            <a:noFill/>
            <a:ln w="19050">
              <a:solidFill>
                <a:schemeClr val="tx1"/>
              </a:solidFill>
              <a:round/>
              <a:headEnd/>
              <a:tailEnd type="triangle" w="lg" len="med"/>
            </a:ln>
          </p:spPr>
          <p:txBody>
            <a:bodyPr/>
            <a:lstStyle/>
            <a:p>
              <a:endParaRPr lang="en-US"/>
            </a:p>
          </p:txBody>
        </p:sp>
        <p:sp>
          <p:nvSpPr>
            <p:cNvPr id="7191" name="Line 63"/>
            <p:cNvSpPr>
              <a:spLocks noChangeShapeType="1"/>
            </p:cNvSpPr>
            <p:nvPr/>
          </p:nvSpPr>
          <p:spPr bwMode="auto">
            <a:xfrm>
              <a:off x="4419600" y="5230813"/>
              <a:ext cx="3024188" cy="0"/>
            </a:xfrm>
            <a:prstGeom prst="line">
              <a:avLst/>
            </a:prstGeom>
            <a:noFill/>
            <a:ln w="19050">
              <a:solidFill>
                <a:schemeClr val="tx1"/>
              </a:solidFill>
              <a:round/>
              <a:headEnd/>
              <a:tailEnd type="triangle" w="lg" len="med"/>
            </a:ln>
          </p:spPr>
          <p:txBody>
            <a:bodyPr/>
            <a:lstStyle/>
            <a:p>
              <a:endParaRPr lang="en-US"/>
            </a:p>
          </p:txBody>
        </p:sp>
        <p:sp>
          <p:nvSpPr>
            <p:cNvPr id="7192" name="Line 64"/>
            <p:cNvSpPr>
              <a:spLocks noChangeShapeType="1"/>
            </p:cNvSpPr>
            <p:nvPr/>
          </p:nvSpPr>
          <p:spPr bwMode="auto">
            <a:xfrm>
              <a:off x="4924425" y="5446713"/>
              <a:ext cx="360363" cy="0"/>
            </a:xfrm>
            <a:prstGeom prst="line">
              <a:avLst/>
            </a:prstGeom>
            <a:noFill/>
            <a:ln w="9525">
              <a:solidFill>
                <a:schemeClr val="tx1"/>
              </a:solidFill>
              <a:round/>
              <a:headEnd type="triangle" w="med" len="med"/>
              <a:tailEnd type="triangle" w="med" len="med"/>
            </a:ln>
          </p:spPr>
          <p:txBody>
            <a:bodyPr/>
            <a:lstStyle/>
            <a:p>
              <a:endParaRPr lang="en-US"/>
            </a:p>
          </p:txBody>
        </p:sp>
        <p:sp>
          <p:nvSpPr>
            <p:cNvPr id="7193" name="Text Box 68"/>
            <p:cNvSpPr txBox="1">
              <a:spLocks noChangeArrowheads="1"/>
            </p:cNvSpPr>
            <p:nvPr/>
          </p:nvSpPr>
          <p:spPr bwMode="auto">
            <a:xfrm>
              <a:off x="4846638" y="4292600"/>
              <a:ext cx="438150" cy="457200"/>
            </a:xfrm>
            <a:prstGeom prst="rect">
              <a:avLst/>
            </a:prstGeom>
            <a:noFill/>
            <a:ln w="9525">
              <a:noFill/>
              <a:miter lim="800000"/>
              <a:headEnd/>
              <a:tailEnd/>
            </a:ln>
          </p:spPr>
          <p:txBody>
            <a:bodyPr wrap="none">
              <a:spAutoFit/>
            </a:bodyPr>
            <a:lstStyle/>
            <a:p>
              <a:pPr algn="l"/>
              <a:r>
                <a:rPr lang="en-US" altLang="zh-CN" sz="2400" b="1" i="1"/>
                <a:t>x</a:t>
              </a:r>
              <a:r>
                <a:rPr lang="en-US" altLang="zh-CN" sz="2400" b="1" baseline="-25000"/>
                <a:t>0</a:t>
              </a:r>
            </a:p>
          </p:txBody>
        </p:sp>
        <p:sp>
          <p:nvSpPr>
            <p:cNvPr id="7194" name="Text Box 69"/>
            <p:cNvSpPr txBox="1">
              <a:spLocks noChangeArrowheads="1"/>
            </p:cNvSpPr>
            <p:nvPr/>
          </p:nvSpPr>
          <p:spPr bwMode="auto">
            <a:xfrm>
              <a:off x="7443788" y="4987925"/>
              <a:ext cx="268288" cy="457200"/>
            </a:xfrm>
            <a:prstGeom prst="rect">
              <a:avLst/>
            </a:prstGeom>
            <a:noFill/>
            <a:ln w="9525">
              <a:noFill/>
              <a:miter lim="800000"/>
              <a:headEnd/>
              <a:tailEnd/>
            </a:ln>
          </p:spPr>
          <p:txBody>
            <a:bodyPr wrap="none">
              <a:spAutoFit/>
            </a:bodyPr>
            <a:lstStyle/>
            <a:p>
              <a:pPr algn="l"/>
              <a:r>
                <a:rPr lang="en-US" altLang="zh-CN" sz="2400" b="1" i="1"/>
                <a:t>t</a:t>
              </a:r>
              <a:endParaRPr lang="en-US" altLang="zh-CN" sz="2400" b="1" baseline="-25000"/>
            </a:p>
          </p:txBody>
        </p:sp>
        <p:sp>
          <p:nvSpPr>
            <p:cNvPr id="7195" name="Text Box 70"/>
            <p:cNvSpPr txBox="1">
              <a:spLocks noChangeArrowheads="1"/>
            </p:cNvSpPr>
            <p:nvPr/>
          </p:nvSpPr>
          <p:spPr bwMode="auto">
            <a:xfrm>
              <a:off x="4779963" y="5353050"/>
              <a:ext cx="490538" cy="457200"/>
            </a:xfrm>
            <a:prstGeom prst="rect">
              <a:avLst/>
            </a:prstGeom>
            <a:noFill/>
            <a:ln w="9525">
              <a:noFill/>
              <a:miter lim="800000"/>
              <a:headEnd/>
              <a:tailEnd/>
            </a:ln>
          </p:spPr>
          <p:txBody>
            <a:bodyPr wrap="none">
              <a:spAutoFit/>
            </a:bodyPr>
            <a:lstStyle/>
            <a:p>
              <a:pPr algn="l"/>
              <a:r>
                <a:rPr lang="el-GR" altLang="zh-CN" sz="2400" b="1" i="1"/>
                <a:t>τ</a:t>
              </a:r>
              <a:endParaRPr lang="el-GR" altLang="zh-CN" sz="2400" b="1"/>
            </a:p>
          </p:txBody>
        </p:sp>
      </p:grpSp>
      <p:cxnSp>
        <p:nvCxnSpPr>
          <p:cNvPr id="28" name="Straight Connector 2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9" name="TextBox 28"/>
          <p:cNvSpPr txBox="1"/>
          <p:nvPr/>
        </p:nvSpPr>
        <p:spPr>
          <a:xfrm>
            <a:off x="3348670" y="162580"/>
            <a:ext cx="2823530" cy="523220"/>
          </a:xfrm>
          <a:prstGeom prst="rect">
            <a:avLst/>
          </a:prstGeom>
          <a:noFill/>
        </p:spPr>
        <p:txBody>
          <a:bodyPr wrap="none" rtlCol="0">
            <a:spAutoFit/>
          </a:bodyPr>
          <a:lstStyle/>
          <a:p>
            <a:r>
              <a:rPr lang="en-US" sz="2800" dirty="0" smtClean="0">
                <a:solidFill>
                  <a:srgbClr val="0033CC"/>
                </a:solidFill>
              </a:rPr>
              <a:t>Deal-Grove model</a:t>
            </a:r>
            <a:endParaRPr lang="en-US" sz="2800" dirty="0">
              <a:solidFill>
                <a:srgbClr val="0033CC"/>
              </a:solidFill>
            </a:endParaRPr>
          </a:p>
        </p:txBody>
      </p:sp>
      <p:sp>
        <p:nvSpPr>
          <p:cNvPr id="30" name="TextBox 29"/>
          <p:cNvSpPr txBox="1"/>
          <p:nvPr/>
        </p:nvSpPr>
        <p:spPr>
          <a:xfrm>
            <a:off x="381000" y="990600"/>
            <a:ext cx="3143681" cy="400110"/>
          </a:xfrm>
          <a:prstGeom prst="rect">
            <a:avLst/>
          </a:prstGeom>
          <a:noFill/>
        </p:spPr>
        <p:txBody>
          <a:bodyPr wrap="none" rtlCol="0">
            <a:spAutoFit/>
          </a:bodyPr>
          <a:lstStyle/>
          <a:p>
            <a:r>
              <a:rPr lang="en-US" sz="2000" dirty="0" smtClean="0">
                <a:solidFill>
                  <a:srgbClr val="0033CC"/>
                </a:solidFill>
              </a:rPr>
              <a:t>Rewrite the above equation,</a:t>
            </a:r>
            <a:endParaRPr lang="en-US" sz="2000" dirty="0">
              <a:solidFill>
                <a:srgbClr val="0033CC"/>
              </a:solidFill>
            </a:endParaRPr>
          </a:p>
        </p:txBody>
      </p:sp>
      <p:sp>
        <p:nvSpPr>
          <p:cNvPr id="31" name="TextBox 30"/>
          <p:cNvSpPr txBox="1"/>
          <p:nvPr/>
        </p:nvSpPr>
        <p:spPr>
          <a:xfrm>
            <a:off x="1600200" y="3581400"/>
            <a:ext cx="6301790" cy="400110"/>
          </a:xfrm>
          <a:prstGeom prst="rect">
            <a:avLst/>
          </a:prstGeom>
          <a:noFill/>
        </p:spPr>
        <p:txBody>
          <a:bodyPr wrap="none" rtlCol="0">
            <a:spAutoFit/>
          </a:bodyPr>
          <a:lstStyle/>
          <a:p>
            <a:r>
              <a:rPr lang="en-US" sz="2000" dirty="0" smtClean="0">
                <a:solidFill>
                  <a:srgbClr val="C00000"/>
                </a:solidFill>
              </a:rPr>
              <a:t>Two limiting forms, when one of the two terms dominates.</a:t>
            </a:r>
            <a:endParaRPr lang="en-US" sz="2000" dirty="0">
              <a:solidFill>
                <a:srgbClr val="C00000"/>
              </a:solidFill>
            </a:endParaRPr>
          </a:p>
        </p:txBody>
      </p:sp>
      <p:sp>
        <p:nvSpPr>
          <p:cNvPr id="32" name="TextBox 31"/>
          <p:cNvSpPr txBox="1"/>
          <p:nvPr/>
        </p:nvSpPr>
        <p:spPr>
          <a:xfrm>
            <a:off x="838200" y="4038600"/>
            <a:ext cx="7446334" cy="369332"/>
          </a:xfrm>
          <a:prstGeom prst="rect">
            <a:avLst/>
          </a:prstGeom>
          <a:noFill/>
        </p:spPr>
        <p:txBody>
          <a:bodyPr wrap="none" rtlCol="0">
            <a:spAutoFit/>
          </a:bodyPr>
          <a:lstStyle/>
          <a:p>
            <a:r>
              <a:rPr lang="en-US" dirty="0" smtClean="0">
                <a:solidFill>
                  <a:srgbClr val="0033CC"/>
                </a:solidFill>
              </a:rPr>
              <a:t>For short time/thin oxide, linear.           For long time/thick oxide, parabolic.</a:t>
            </a:r>
            <a:endParaRPr 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down)">
                                      <p:cBhvr>
                                        <p:cTn id="7" dur="500"/>
                                        <p:tgtEl>
                                          <p:spTgt spid="7173"/>
                                        </p:tgtEl>
                                      </p:cBhvr>
                                    </p:animEffect>
                                  </p:childTnLst>
                                </p:cTn>
                              </p:par>
                              <p:par>
                                <p:cTn id="8" presetID="22" presetClass="entr" presetSubtype="4" fill="hold"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wipe(down)">
                                      <p:cBhvr>
                                        <p:cTn id="10" dur="500"/>
                                        <p:tgtEl>
                                          <p:spTgt spid="7174"/>
                                        </p:tgtEl>
                                      </p:cBhvr>
                                    </p:animEffect>
                                  </p:childTnLst>
                                </p:cTn>
                              </p:par>
                              <p:par>
                                <p:cTn id="11" presetID="22" presetClass="entr" presetSubtype="4" fill="hold" nodeType="withEffect">
                                  <p:stCondLst>
                                    <p:cond delay="0"/>
                                  </p:stCondLst>
                                  <p:childTnLst>
                                    <p:set>
                                      <p:cBhvr>
                                        <p:cTn id="12" dur="1" fill="hold">
                                          <p:stCondLst>
                                            <p:cond delay="0"/>
                                          </p:stCondLst>
                                        </p:cTn>
                                        <p:tgtEl>
                                          <p:spTgt spid="7182"/>
                                        </p:tgtEl>
                                        <p:attrNameLst>
                                          <p:attrName>style.visibility</p:attrName>
                                        </p:attrNameLst>
                                      </p:cBhvr>
                                      <p:to>
                                        <p:strVal val="visible"/>
                                      </p:to>
                                    </p:set>
                                    <p:animEffect transition="in" filter="wipe(down)">
                                      <p:cBhvr>
                                        <p:cTn id="13" dur="500"/>
                                        <p:tgtEl>
                                          <p:spTgt spid="718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3846</TotalTime>
  <Words>1584</Words>
  <Application>Microsoft Office PowerPoint</Application>
  <PresentationFormat>On-screen Show (4:3)</PresentationFormat>
  <Paragraphs>139</Paragraphs>
  <Slides>17</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17</vt:i4>
      </vt:variant>
    </vt:vector>
  </HeadingPairs>
  <TitlesOfParts>
    <vt:vector size="21" baseType="lpstr">
      <vt:lpstr>Office Theme</vt:lpstr>
      <vt:lpstr>公式</vt:lpstr>
      <vt:lpstr>Equation</vt:lpstr>
      <vt:lpstr>Visio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23</cp:revision>
  <dcterms:created xsi:type="dcterms:W3CDTF">2006-08-16T00:00:00Z</dcterms:created>
  <dcterms:modified xsi:type="dcterms:W3CDTF">2011-02-07T15:23:25Z</dcterms:modified>
</cp:coreProperties>
</file>