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7" r:id="rId2"/>
    <p:sldId id="320" r:id="rId3"/>
    <p:sldId id="321" r:id="rId4"/>
    <p:sldId id="258" r:id="rId5"/>
    <p:sldId id="328" r:id="rId6"/>
    <p:sldId id="326" r:id="rId7"/>
    <p:sldId id="330" r:id="rId8"/>
    <p:sldId id="338" r:id="rId9"/>
    <p:sldId id="318" r:id="rId10"/>
    <p:sldId id="343" r:id="rId11"/>
    <p:sldId id="344" r:id="rId12"/>
    <p:sldId id="274" r:id="rId13"/>
    <p:sldId id="345" r:id="rId14"/>
    <p:sldId id="339" r:id="rId15"/>
    <p:sldId id="280" r:id="rId16"/>
    <p:sldId id="340" r:id="rId17"/>
    <p:sldId id="342" r:id="rId18"/>
    <p:sldId id="319" r:id="rId19"/>
    <p:sldId id="288" r:id="rId20"/>
    <p:sldId id="290" r:id="rId21"/>
    <p:sldId id="292" r:id="rId22"/>
    <p:sldId id="297" r:id="rId23"/>
    <p:sldId id="299" r:id="rId24"/>
    <p:sldId id="322" r:id="rId25"/>
    <p:sldId id="325" r:id="rId26"/>
    <p:sldId id="31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009" autoAdjust="0"/>
    <p:restoredTop sz="95000" autoAdjust="0"/>
  </p:normalViewPr>
  <p:slideViewPr>
    <p:cSldViewPr>
      <p:cViewPr varScale="1">
        <p:scale>
          <a:sx n="78" d="100"/>
          <a:sy n="7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AEA91-44A9-4124-AE89-831A4B5B68BF}" type="datetimeFigureOut">
              <a:rPr lang="en-US" smtClean="0"/>
              <a:pPr/>
              <a:t>8/21/2010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A4F2E-07DE-4B21-A460-BB89E3FE2A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FA4F2E-07DE-4B21-A460-BB89E3FE2A4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6361A62-DFC7-4E3F-BE7C-FA1DCAED1720}" type="slidenum">
              <a:rPr lang="en-US" altLang="zh-CN"/>
              <a:pPr/>
              <a:t>22</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FDD925-FA1C-40A9-9AEB-899FEBBF5E57}" type="slidenum">
              <a:rPr lang="en-US" altLang="zh-CN"/>
              <a:pPr/>
              <a:t>23</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98200-8A2B-422F-9BDD-1EA1B499403D}"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A1A7A-3398-47F6-A6EC-757CBFF45D2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35137-E0B7-4494-ADFB-9019E5FA9942}"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8D260-66FA-4D99-8485-731F4EBDE1A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1E272-D767-4FC7-AA73-2786BCD6DC7B}"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FE2406-AEB0-44FD-B25F-7DF818FF1BD0}"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D9D019-3BD1-4488-B336-7CBA6D3D45A5}"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7EB770-2C0A-447B-B10C-6EE29387DBDA}"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AFC62-ED77-429E-A7AF-77D3B4F2DA6B}"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0019C-6BE4-4658-93A3-B831CD316055}"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28F62-A6F5-466B-9C0B-A7C5BD3A7FBF}"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41720-63C2-45AC-BAEC-142F06768E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85DF6-4AC2-4A83-B189-2DEBC34B2F6D}"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41720-63C2-45AC-BAEC-142F06768E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2133600"/>
            <a:ext cx="5715000" cy="3400931"/>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SiO</a:t>
            </a:r>
            <a:r>
              <a:rPr lang="en-US" baseline="-25000" dirty="0" smtClean="0">
                <a:solidFill>
                  <a:srgbClr val="0033CC"/>
                </a:solidFill>
              </a:rPr>
              <a:t>2</a:t>
            </a:r>
            <a:r>
              <a:rPr lang="en-US" dirty="0" smtClean="0">
                <a:solidFill>
                  <a:srgbClr val="0033CC"/>
                </a:solidFill>
              </a:rPr>
              <a:t> properties and applications.</a:t>
            </a:r>
          </a:p>
          <a:p>
            <a:pPr marL="342900" indent="-342900">
              <a:spcAft>
                <a:spcPts val="600"/>
              </a:spcAft>
              <a:buAutoNum type="arabicPeriod"/>
            </a:pPr>
            <a:r>
              <a:rPr lang="en-US" dirty="0" smtClean="0">
                <a:solidFill>
                  <a:srgbClr val="0033CC"/>
                </a:solidFill>
              </a:rPr>
              <a:t>Thermal oxidation basics.</a:t>
            </a:r>
          </a:p>
          <a:p>
            <a:pPr marL="342900" indent="-342900">
              <a:spcAft>
                <a:spcPts val="600"/>
              </a:spcAft>
              <a:buAutoNum type="arabicPeriod"/>
            </a:pPr>
            <a:r>
              <a:rPr lang="en-US" dirty="0" smtClean="0">
                <a:solidFill>
                  <a:srgbClr val="0033CC"/>
                </a:solidFill>
              </a:rPr>
              <a:t>Manufacturing methods and equipment.</a:t>
            </a:r>
          </a:p>
          <a:p>
            <a:pPr marL="342900" indent="-342900">
              <a:spcAft>
                <a:spcPts val="600"/>
              </a:spcAft>
              <a:buAutoNum type="arabicPeriod"/>
            </a:pPr>
            <a:r>
              <a:rPr lang="en-US" dirty="0" smtClean="0">
                <a:solidFill>
                  <a:srgbClr val="0033CC"/>
                </a:solidFill>
              </a:rPr>
              <a:t>Measurement methods (mechanical, optical, electrical).</a:t>
            </a:r>
          </a:p>
          <a:p>
            <a:pPr marL="342900" indent="-342900">
              <a:spcAft>
                <a:spcPts val="600"/>
              </a:spcAft>
              <a:buAutoNum type="arabicPeriod"/>
            </a:pPr>
            <a:r>
              <a:rPr lang="en-US" dirty="0" smtClean="0">
                <a:solidFill>
                  <a:srgbClr val="0033CC"/>
                </a:solidFill>
              </a:rPr>
              <a:t>Deal-Grove model (linear parabolic model).</a:t>
            </a:r>
          </a:p>
          <a:p>
            <a:pPr marL="342900" indent="-342900">
              <a:spcAft>
                <a:spcPts val="600"/>
              </a:spcAft>
              <a:buAutoNum type="arabicPeriod"/>
            </a:pPr>
            <a:r>
              <a:rPr lang="en-US" dirty="0" smtClean="0">
                <a:solidFill>
                  <a:srgbClr val="C00000"/>
                </a:solidFill>
              </a:rPr>
              <a:t>Thin oxide growth, dependence on gas pressure and crystal orientation.</a:t>
            </a:r>
          </a:p>
          <a:p>
            <a:pPr marL="342900" indent="-342900">
              <a:spcAft>
                <a:spcPts val="600"/>
              </a:spcAft>
              <a:buAutoNum type="arabicPeriod"/>
            </a:pPr>
            <a:r>
              <a:rPr lang="en-US" dirty="0" err="1" smtClean="0">
                <a:solidFill>
                  <a:srgbClr val="0033CC"/>
                </a:solidFill>
              </a:rPr>
              <a:t>Cl</a:t>
            </a:r>
            <a:r>
              <a:rPr lang="en-US" dirty="0" smtClean="0">
                <a:solidFill>
                  <a:srgbClr val="0033CC"/>
                </a:solidFill>
              </a:rPr>
              <a:t>-containing gas, 2D growth, substrate doping effect .</a:t>
            </a:r>
          </a:p>
          <a:p>
            <a:pPr marL="342900" indent="-342900">
              <a:spcAft>
                <a:spcPts val="600"/>
              </a:spcAft>
              <a:buAutoNum type="arabicPeriod"/>
            </a:pPr>
            <a:r>
              <a:rPr lang="en-US" dirty="0" smtClean="0">
                <a:solidFill>
                  <a:srgbClr val="0033CC"/>
                </a:solidFill>
              </a:rPr>
              <a:t>Interface charges, dopant redistribution, rapid thermal oxidation.</a:t>
            </a:r>
            <a:endParaRPr lang="en-US" dirty="0">
              <a:solidFill>
                <a:srgbClr val="0033CC"/>
              </a:solidFill>
            </a:endParaRPr>
          </a:p>
        </p:txBody>
      </p:sp>
      <p:sp>
        <p:nvSpPr>
          <p:cNvPr id="4" name="TextBox 3"/>
          <p:cNvSpPr txBox="1"/>
          <p:nvPr/>
        </p:nvSpPr>
        <p:spPr>
          <a:xfrm>
            <a:off x="2209801" y="381000"/>
            <a:ext cx="434339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rgbClr val="0033CC"/>
                </a:solidFill>
              </a:rPr>
              <a:t>Chapter 6 Thermal oxidation and the Si/SiO</a:t>
            </a:r>
            <a:r>
              <a:rPr lang="en-US" sz="2800" baseline="-25000" dirty="0" smtClean="0">
                <a:solidFill>
                  <a:srgbClr val="0033CC"/>
                </a:solidFill>
              </a:rPr>
              <a:t>2</a:t>
            </a:r>
            <a:r>
              <a:rPr lang="en-US" sz="2800" dirty="0" smtClean="0">
                <a:solidFill>
                  <a:srgbClr val="0033CC"/>
                </a:solidFill>
              </a:rPr>
              <a:t> interface</a:t>
            </a:r>
            <a:endParaRPr lang="en-US" sz="2800" dirty="0">
              <a:solidFill>
                <a:srgbClr val="0033CC"/>
              </a:solidFill>
            </a:endParaRPr>
          </a:p>
        </p:txBody>
      </p:sp>
      <p:sp>
        <p:nvSpPr>
          <p:cNvPr id="8" name="Slide Number Placeholder 7"/>
          <p:cNvSpPr>
            <a:spLocks noGrp="1"/>
          </p:cNvSpPr>
          <p:nvPr>
            <p:ph type="sldNum" sz="quarter" idx="12"/>
          </p:nvPr>
        </p:nvSpPr>
        <p:spPr/>
        <p:txBody>
          <a:bodyPr/>
          <a:lstStyle/>
          <a:p>
            <a:fld id="{19B41720-63C2-45AC-BAEC-142F06768E70}" type="slidenum">
              <a:rPr lang="en-US" smtClean="0"/>
              <a:pPr/>
              <a:t>1</a:t>
            </a:fld>
            <a:endParaRPr lang="en-US"/>
          </a:p>
        </p:txBody>
      </p:sp>
      <p:sp>
        <p:nvSpPr>
          <p:cNvPr id="9"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762000"/>
            <a:ext cx="8610600" cy="3093154"/>
          </a:xfrm>
          <a:prstGeom prst="rect">
            <a:avLst/>
          </a:prstGeom>
        </p:spPr>
        <p:txBody>
          <a:bodyPr wrap="square">
            <a:spAutoFit/>
          </a:bodyPr>
          <a:lstStyle/>
          <a:p>
            <a:pPr>
              <a:spcAft>
                <a:spcPts val="600"/>
              </a:spcAft>
            </a:pPr>
            <a:r>
              <a:rPr lang="en-US" dirty="0" smtClean="0">
                <a:solidFill>
                  <a:srgbClr val="C00000"/>
                </a:solidFill>
              </a:rPr>
              <a:t>Addition of </a:t>
            </a:r>
            <a:r>
              <a:rPr lang="en-US" dirty="0" err="1" smtClean="0">
                <a:solidFill>
                  <a:srgbClr val="C00000"/>
                </a:solidFill>
              </a:rPr>
              <a:t>Cl</a:t>
            </a:r>
            <a:r>
              <a:rPr lang="en-US" dirty="0" smtClean="0">
                <a:solidFill>
                  <a:srgbClr val="C00000"/>
                </a:solidFill>
              </a:rPr>
              <a:t> (1-3%) bearing species to oxidation ambient leads to:</a:t>
            </a:r>
          </a:p>
          <a:p>
            <a:pPr marL="171450" indent="-171450">
              <a:spcAft>
                <a:spcPts val="600"/>
              </a:spcAft>
              <a:buFont typeface="Arial" pitchFamily="34" charset="0"/>
              <a:buChar char="•"/>
            </a:pPr>
            <a:r>
              <a:rPr lang="en-US" dirty="0" smtClean="0">
                <a:solidFill>
                  <a:srgbClr val="0033CC"/>
                </a:solidFill>
              </a:rPr>
              <a:t>Faster oxide growth. Both B/A and B increases, because bond energy of Si-O is 4.25eV, Si-</a:t>
            </a:r>
            <a:r>
              <a:rPr lang="en-US" dirty="0" err="1" smtClean="0">
                <a:solidFill>
                  <a:srgbClr val="0033CC"/>
                </a:solidFill>
              </a:rPr>
              <a:t>Cl</a:t>
            </a:r>
            <a:r>
              <a:rPr lang="en-US" dirty="0" smtClean="0">
                <a:solidFill>
                  <a:srgbClr val="0033CC"/>
                </a:solidFill>
              </a:rPr>
              <a:t> is 0.5eV, so Cl</a:t>
            </a:r>
            <a:r>
              <a:rPr lang="en-US" baseline="-25000" dirty="0" smtClean="0">
                <a:solidFill>
                  <a:srgbClr val="0033CC"/>
                </a:solidFill>
              </a:rPr>
              <a:t>2</a:t>
            </a:r>
            <a:r>
              <a:rPr lang="en-US" dirty="0" smtClean="0">
                <a:solidFill>
                  <a:srgbClr val="0033CC"/>
                </a:solidFill>
              </a:rPr>
              <a:t> reacts with Si first to form Si-</a:t>
            </a:r>
            <a:r>
              <a:rPr lang="en-US" dirty="0" err="1" smtClean="0">
                <a:solidFill>
                  <a:srgbClr val="0033CC"/>
                </a:solidFill>
              </a:rPr>
              <a:t>Cl</a:t>
            </a:r>
            <a:r>
              <a:rPr lang="en-US" dirty="0" smtClean="0">
                <a:solidFill>
                  <a:srgbClr val="0033CC"/>
                </a:solidFill>
              </a:rPr>
              <a:t>, which then reacts with O</a:t>
            </a:r>
            <a:r>
              <a:rPr lang="en-US" baseline="-25000" dirty="0" smtClean="0">
                <a:solidFill>
                  <a:srgbClr val="0033CC"/>
                </a:solidFill>
              </a:rPr>
              <a:t>2</a:t>
            </a:r>
            <a:r>
              <a:rPr lang="en-US" dirty="0" smtClean="0">
                <a:solidFill>
                  <a:srgbClr val="0033CC"/>
                </a:solidFill>
              </a:rPr>
              <a:t> to form SiO</a:t>
            </a:r>
            <a:r>
              <a:rPr lang="en-US" baseline="-25000" dirty="0" smtClean="0">
                <a:solidFill>
                  <a:srgbClr val="0033CC"/>
                </a:solidFill>
              </a:rPr>
              <a:t>2</a:t>
            </a:r>
            <a:r>
              <a:rPr lang="en-US" dirty="0" smtClean="0">
                <a:solidFill>
                  <a:srgbClr val="0033CC"/>
                </a:solidFill>
              </a:rPr>
              <a:t>. Here Cl</a:t>
            </a:r>
            <a:r>
              <a:rPr lang="en-US" baseline="-25000" dirty="0" smtClean="0">
                <a:solidFill>
                  <a:srgbClr val="0033CC"/>
                </a:solidFill>
              </a:rPr>
              <a:t>2</a:t>
            </a:r>
            <a:r>
              <a:rPr lang="en-US" dirty="0" smtClean="0">
                <a:solidFill>
                  <a:srgbClr val="0033CC"/>
                </a:solidFill>
              </a:rPr>
              <a:t> is a kind of catalyst. </a:t>
            </a:r>
          </a:p>
          <a:p>
            <a:pPr marL="171450" indent="-171450">
              <a:spcAft>
                <a:spcPts val="600"/>
              </a:spcAft>
              <a:buFont typeface="Arial" pitchFamily="34" charset="0"/>
              <a:buChar char="•"/>
            </a:pPr>
            <a:r>
              <a:rPr lang="en-US" dirty="0" smtClean="0">
                <a:solidFill>
                  <a:srgbClr val="0033CC"/>
                </a:solidFill>
              </a:rPr>
              <a:t>Cleaner oxide, less metallic contamination, since </a:t>
            </a:r>
            <a:r>
              <a:rPr lang="en-US" altLang="zh-CN" dirty="0" err="1" smtClean="0">
                <a:solidFill>
                  <a:srgbClr val="0033CC"/>
                </a:solidFill>
              </a:rPr>
              <a:t>Cl</a:t>
            </a:r>
            <a:r>
              <a:rPr lang="en-US" altLang="zh-CN" dirty="0" smtClean="0">
                <a:solidFill>
                  <a:srgbClr val="0033CC"/>
                </a:solidFill>
              </a:rPr>
              <a:t> is a metal getter. </a:t>
            </a:r>
            <a:r>
              <a:rPr lang="en-US" dirty="0" smtClean="0">
                <a:solidFill>
                  <a:srgbClr val="0033CC"/>
                </a:solidFill>
              </a:rPr>
              <a:t>Most heavy metal atoms react with </a:t>
            </a:r>
            <a:r>
              <a:rPr lang="en-US" dirty="0" err="1" smtClean="0">
                <a:solidFill>
                  <a:srgbClr val="0033CC"/>
                </a:solidFill>
              </a:rPr>
              <a:t>Cl</a:t>
            </a:r>
            <a:r>
              <a:rPr lang="en-US" dirty="0" smtClean="0">
                <a:solidFill>
                  <a:srgbClr val="0033CC"/>
                </a:solidFill>
              </a:rPr>
              <a:t> to form </a:t>
            </a:r>
            <a:r>
              <a:rPr lang="en-US" i="1" dirty="0" smtClean="0">
                <a:solidFill>
                  <a:srgbClr val="0033CC"/>
                </a:solidFill>
              </a:rPr>
              <a:t>volatile</a:t>
            </a:r>
            <a:r>
              <a:rPr lang="en-US" dirty="0" smtClean="0">
                <a:solidFill>
                  <a:srgbClr val="0033CC"/>
                </a:solidFill>
              </a:rPr>
              <a:t> metal chloride. Metallic contaminants originate from heating elements and insulation around the fused silica flow tube in which the oxidation is done.</a:t>
            </a:r>
          </a:p>
          <a:p>
            <a:pPr marL="171450" indent="-171450">
              <a:spcAft>
                <a:spcPts val="600"/>
              </a:spcAft>
              <a:buFont typeface="Arial" pitchFamily="34" charset="0"/>
              <a:buChar char="•"/>
            </a:pPr>
            <a:r>
              <a:rPr lang="en-US" dirty="0" smtClean="0">
                <a:solidFill>
                  <a:srgbClr val="0033CC"/>
                </a:solidFill>
              </a:rPr>
              <a:t>Enhanced dielectric strength, reduced oxide density, improved Si/SiO</a:t>
            </a:r>
            <a:r>
              <a:rPr lang="en-US" baseline="-25000" dirty="0" smtClean="0">
                <a:solidFill>
                  <a:srgbClr val="0033CC"/>
                </a:solidFill>
              </a:rPr>
              <a:t>2</a:t>
            </a:r>
            <a:r>
              <a:rPr lang="en-US" dirty="0" smtClean="0">
                <a:solidFill>
                  <a:srgbClr val="0033CC"/>
                </a:solidFill>
              </a:rPr>
              <a:t> interface with lower interface state density, thus improved device performance.</a:t>
            </a:r>
            <a:endParaRPr lang="en-US" dirty="0">
              <a:solidFill>
                <a:srgbClr val="0033CC"/>
              </a:solidFill>
            </a:endParaRPr>
          </a:p>
        </p:txBody>
      </p:sp>
      <p:sp>
        <p:nvSpPr>
          <p:cNvPr id="7" name="Rectangle 6"/>
          <p:cNvSpPr/>
          <p:nvPr/>
        </p:nvSpPr>
        <p:spPr>
          <a:xfrm>
            <a:off x="4572000" y="4572000"/>
            <a:ext cx="4114800" cy="1785104"/>
          </a:xfrm>
          <a:prstGeom prst="rect">
            <a:avLst/>
          </a:prstGeom>
        </p:spPr>
        <p:txBody>
          <a:bodyPr wrap="square">
            <a:spAutoFit/>
          </a:bodyPr>
          <a:lstStyle/>
          <a:p>
            <a:pPr>
              <a:spcAft>
                <a:spcPts val="600"/>
              </a:spcAft>
            </a:pPr>
            <a:r>
              <a:rPr lang="en-US" dirty="0" smtClean="0">
                <a:solidFill>
                  <a:srgbClr val="C00000"/>
                </a:solidFill>
              </a:rPr>
              <a:t>Chlorine species:</a:t>
            </a:r>
          </a:p>
          <a:p>
            <a:pPr marL="166688" indent="-166688">
              <a:spcAft>
                <a:spcPts val="600"/>
              </a:spcAft>
              <a:buFont typeface="Arial" pitchFamily="34" charset="0"/>
              <a:buChar char="•"/>
            </a:pPr>
            <a:r>
              <a:rPr lang="en-US" dirty="0" smtClean="0">
                <a:solidFill>
                  <a:srgbClr val="0033CC"/>
                </a:solidFill>
              </a:rPr>
              <a:t>Anhydrous chloride (CI</a:t>
            </a:r>
            <a:r>
              <a:rPr lang="en-US" baseline="-25000" dirty="0" smtClean="0">
                <a:solidFill>
                  <a:srgbClr val="0033CC"/>
                </a:solidFill>
              </a:rPr>
              <a:t>2</a:t>
            </a:r>
            <a:r>
              <a:rPr lang="en-US" dirty="0" smtClean="0">
                <a:solidFill>
                  <a:srgbClr val="0033CC"/>
                </a:solidFill>
              </a:rPr>
              <a:t>)</a:t>
            </a:r>
          </a:p>
          <a:p>
            <a:pPr marL="166688" indent="-166688">
              <a:spcAft>
                <a:spcPts val="600"/>
              </a:spcAft>
              <a:buFont typeface="Arial" pitchFamily="34" charset="0"/>
              <a:buChar char="•"/>
            </a:pPr>
            <a:r>
              <a:rPr lang="en-US" dirty="0" smtClean="0">
                <a:solidFill>
                  <a:srgbClr val="0033CC"/>
                </a:solidFill>
              </a:rPr>
              <a:t>Anhydrous hydrogen chloride (HCI)</a:t>
            </a:r>
          </a:p>
          <a:p>
            <a:pPr marL="166688" indent="-166688">
              <a:spcAft>
                <a:spcPts val="600"/>
              </a:spcAft>
              <a:buFont typeface="Arial" pitchFamily="34" charset="0"/>
              <a:buChar char="•"/>
            </a:pPr>
            <a:r>
              <a:rPr lang="en-US" dirty="0" smtClean="0">
                <a:solidFill>
                  <a:srgbClr val="0033CC"/>
                </a:solidFill>
              </a:rPr>
              <a:t>Trichloroethylene – TCE (</a:t>
            </a:r>
            <a:r>
              <a:rPr lang="en-US" altLang="zh-CN" dirty="0" smtClean="0">
                <a:solidFill>
                  <a:srgbClr val="0033CC"/>
                </a:solidFill>
              </a:rPr>
              <a:t>C</a:t>
            </a:r>
            <a:r>
              <a:rPr lang="en-US" altLang="zh-CN" baseline="-25000" dirty="0" smtClean="0">
                <a:solidFill>
                  <a:srgbClr val="0033CC"/>
                </a:solidFill>
              </a:rPr>
              <a:t>2</a:t>
            </a:r>
            <a:r>
              <a:rPr lang="en-US" altLang="zh-CN" dirty="0" smtClean="0">
                <a:solidFill>
                  <a:srgbClr val="0033CC"/>
                </a:solidFill>
              </a:rPr>
              <a:t>HCl</a:t>
            </a:r>
            <a:r>
              <a:rPr lang="en-US" altLang="zh-CN" baseline="-25000" dirty="0" smtClean="0">
                <a:solidFill>
                  <a:srgbClr val="0033CC"/>
                </a:solidFill>
              </a:rPr>
              <a:t>3</a:t>
            </a:r>
            <a:r>
              <a:rPr lang="en-US" dirty="0" smtClean="0">
                <a:solidFill>
                  <a:srgbClr val="0033CC"/>
                </a:solidFill>
              </a:rPr>
              <a:t>)</a:t>
            </a:r>
          </a:p>
          <a:p>
            <a:pPr marL="166688" indent="-166688">
              <a:spcAft>
                <a:spcPts val="600"/>
              </a:spcAft>
              <a:buFont typeface="Arial" pitchFamily="34" charset="0"/>
              <a:buChar char="•"/>
            </a:pPr>
            <a:r>
              <a:rPr lang="en-US" dirty="0" err="1" smtClean="0">
                <a:solidFill>
                  <a:srgbClr val="0033CC"/>
                </a:solidFill>
              </a:rPr>
              <a:t>Trichloroethane</a:t>
            </a:r>
            <a:r>
              <a:rPr lang="en-US" dirty="0" smtClean="0">
                <a:solidFill>
                  <a:srgbClr val="0033CC"/>
                </a:solidFill>
              </a:rPr>
              <a:t> – TCA (</a:t>
            </a:r>
            <a:r>
              <a:rPr lang="en-US" altLang="zh-CN" dirty="0" smtClean="0">
                <a:solidFill>
                  <a:srgbClr val="0033CC"/>
                </a:solidFill>
              </a:rPr>
              <a:t>C</a:t>
            </a:r>
            <a:r>
              <a:rPr lang="en-US" altLang="zh-CN" baseline="-25000" dirty="0" smtClean="0">
                <a:solidFill>
                  <a:srgbClr val="0033CC"/>
                </a:solidFill>
              </a:rPr>
              <a:t>2</a:t>
            </a:r>
            <a:r>
              <a:rPr lang="en-US" altLang="zh-CN" dirty="0" smtClean="0">
                <a:solidFill>
                  <a:srgbClr val="0033CC"/>
                </a:solidFill>
              </a:rPr>
              <a:t>H</a:t>
            </a:r>
            <a:r>
              <a:rPr lang="en-US" altLang="zh-CN" baseline="-25000" dirty="0" smtClean="0">
                <a:solidFill>
                  <a:srgbClr val="0033CC"/>
                </a:solidFill>
              </a:rPr>
              <a:t>3</a:t>
            </a:r>
            <a:r>
              <a:rPr lang="en-US" altLang="zh-CN" dirty="0" smtClean="0">
                <a:solidFill>
                  <a:srgbClr val="0033CC"/>
                </a:solidFill>
              </a:rPr>
              <a:t>Cl</a:t>
            </a:r>
            <a:r>
              <a:rPr lang="en-US" altLang="zh-CN" baseline="-25000" dirty="0" smtClean="0">
                <a:solidFill>
                  <a:srgbClr val="0033CC"/>
                </a:solidFill>
              </a:rPr>
              <a:t>3</a:t>
            </a:r>
            <a:r>
              <a:rPr lang="en-US" dirty="0" smtClean="0">
                <a:solidFill>
                  <a:srgbClr val="0033CC"/>
                </a:solidFill>
              </a:rPr>
              <a:t>)</a:t>
            </a:r>
            <a:endParaRPr lang="en-US"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721692" y="162580"/>
            <a:ext cx="6203108" cy="523220"/>
          </a:xfrm>
          <a:prstGeom prst="rect">
            <a:avLst/>
          </a:prstGeom>
          <a:noFill/>
        </p:spPr>
        <p:txBody>
          <a:bodyPr wrap="none" rtlCol="0">
            <a:spAutoFit/>
          </a:bodyPr>
          <a:lstStyle/>
          <a:p>
            <a:r>
              <a:rPr lang="en-US" sz="2800" dirty="0" smtClean="0">
                <a:solidFill>
                  <a:srgbClr val="0033CC"/>
                </a:solidFill>
              </a:rPr>
              <a:t>Oxidation using </a:t>
            </a:r>
            <a:r>
              <a:rPr lang="en-US" sz="2800" dirty="0" err="1" smtClean="0">
                <a:solidFill>
                  <a:srgbClr val="0033CC"/>
                </a:solidFill>
              </a:rPr>
              <a:t>Cl</a:t>
            </a:r>
            <a:r>
              <a:rPr lang="en-US" sz="2800" dirty="0" smtClean="0">
                <a:solidFill>
                  <a:srgbClr val="0033CC"/>
                </a:solidFill>
              </a:rPr>
              <a:t>-containing gas mixture</a:t>
            </a:r>
            <a:endParaRPr lang="en-US" sz="2800" dirty="0">
              <a:solidFill>
                <a:srgbClr val="0033CC"/>
              </a:solidFill>
            </a:endParaRPr>
          </a:p>
        </p:txBody>
      </p:sp>
      <p:pic>
        <p:nvPicPr>
          <p:cNvPr id="46082" name="Picture 2"/>
          <p:cNvPicPr>
            <a:picLocks noChangeAspect="1" noChangeArrowheads="1"/>
          </p:cNvPicPr>
          <p:nvPr/>
        </p:nvPicPr>
        <p:blipFill>
          <a:blip r:embed="rId3" cstate="print"/>
          <a:srcRect/>
          <a:stretch>
            <a:fillRect/>
          </a:stretch>
        </p:blipFill>
        <p:spPr bwMode="auto">
          <a:xfrm>
            <a:off x="609600" y="4343400"/>
            <a:ext cx="3002419" cy="1762125"/>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762000" y="6096000"/>
            <a:ext cx="2981325" cy="482389"/>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19B41720-63C2-45AC-BAEC-142F06768E7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down)">
                                      <p:cBhvr>
                                        <p:cTn id="33" dur="500"/>
                                        <p:tgtEl>
                                          <p:spTgt spid="7">
                                            <p:txEl>
                                              <p:pRg st="2" end="2"/>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down)">
                                      <p:cBhvr>
                                        <p:cTn id="36" dur="500"/>
                                        <p:tgtEl>
                                          <p:spTgt spid="7">
                                            <p:txEl>
                                              <p:pRg st="3" end="3"/>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wipe(down)">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cstate="print"/>
          <a:srcRect/>
          <a:stretch>
            <a:fillRect/>
          </a:stretch>
        </p:blipFill>
        <p:spPr bwMode="auto">
          <a:xfrm rot="60000">
            <a:off x="879988" y="1363958"/>
            <a:ext cx="7899056" cy="4857753"/>
          </a:xfrm>
          <a:prstGeom prst="rect">
            <a:avLst/>
          </a:prstGeom>
          <a:noFill/>
          <a:ln w="9525">
            <a:noFill/>
            <a:miter lim="800000"/>
            <a:headEnd/>
            <a:tailEnd/>
          </a:ln>
        </p:spPr>
      </p:pic>
      <p:pic>
        <p:nvPicPr>
          <p:cNvPr id="68612" name="Picture 4"/>
          <p:cNvPicPr>
            <a:picLocks noChangeAspect="1" noChangeArrowheads="1"/>
          </p:cNvPicPr>
          <p:nvPr/>
        </p:nvPicPr>
        <p:blipFill>
          <a:blip r:embed="rId3" cstate="print"/>
          <a:srcRect/>
          <a:stretch>
            <a:fillRect/>
          </a:stretch>
        </p:blipFill>
        <p:spPr bwMode="auto">
          <a:xfrm>
            <a:off x="2590800" y="914400"/>
            <a:ext cx="3810000" cy="469814"/>
          </a:xfrm>
          <a:prstGeom prst="rect">
            <a:avLst/>
          </a:prstGeom>
          <a:noFill/>
          <a:ln w="9525">
            <a:noFill/>
            <a:miter lim="800000"/>
            <a:headEnd/>
            <a:tailEnd/>
          </a:ln>
        </p:spPr>
      </p:pic>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721692" y="162580"/>
            <a:ext cx="6203108" cy="523220"/>
          </a:xfrm>
          <a:prstGeom prst="rect">
            <a:avLst/>
          </a:prstGeom>
          <a:noFill/>
        </p:spPr>
        <p:txBody>
          <a:bodyPr wrap="none" rtlCol="0">
            <a:spAutoFit/>
          </a:bodyPr>
          <a:lstStyle/>
          <a:p>
            <a:r>
              <a:rPr lang="en-US" sz="2800" dirty="0" smtClean="0">
                <a:solidFill>
                  <a:srgbClr val="0033CC"/>
                </a:solidFill>
              </a:rPr>
              <a:t>Oxidation using </a:t>
            </a:r>
            <a:r>
              <a:rPr lang="en-US" sz="2800" dirty="0" err="1" smtClean="0">
                <a:solidFill>
                  <a:srgbClr val="0033CC"/>
                </a:solidFill>
              </a:rPr>
              <a:t>Cl</a:t>
            </a:r>
            <a:r>
              <a:rPr lang="en-US" sz="2800" dirty="0" smtClean="0">
                <a:solidFill>
                  <a:srgbClr val="0033CC"/>
                </a:solidFill>
              </a:rPr>
              <a:t>-containing gas mixture</a:t>
            </a:r>
            <a:endParaRPr lang="en-US" sz="2800" dirty="0">
              <a:solidFill>
                <a:srgbClr val="0033CC"/>
              </a:solidFill>
            </a:endParaRPr>
          </a:p>
        </p:txBody>
      </p:sp>
      <p:sp>
        <p:nvSpPr>
          <p:cNvPr id="10" name="TextBox 9"/>
          <p:cNvSpPr txBox="1"/>
          <p:nvPr/>
        </p:nvSpPr>
        <p:spPr>
          <a:xfrm>
            <a:off x="2036012" y="5943600"/>
            <a:ext cx="2338589" cy="338554"/>
          </a:xfrm>
          <a:prstGeom prst="rect">
            <a:avLst/>
          </a:prstGeom>
          <a:solidFill>
            <a:schemeClr val="bg1"/>
          </a:solidFill>
        </p:spPr>
        <p:txBody>
          <a:bodyPr wrap="none" rtlCol="0">
            <a:spAutoFit/>
          </a:bodyPr>
          <a:lstStyle/>
          <a:p>
            <a:r>
              <a:rPr lang="en-US" sz="1600" dirty="0" err="1" smtClean="0"/>
              <a:t>HCl</a:t>
            </a:r>
            <a:r>
              <a:rPr lang="en-US" sz="1600" dirty="0" smtClean="0"/>
              <a:t> concentration (vol. %)</a:t>
            </a:r>
            <a:endParaRPr lang="en-US" sz="1600" dirty="0"/>
          </a:p>
        </p:txBody>
      </p:sp>
      <p:sp>
        <p:nvSpPr>
          <p:cNvPr id="11" name="Slide Number Placeholder 10"/>
          <p:cNvSpPr>
            <a:spLocks noGrp="1"/>
          </p:cNvSpPr>
          <p:nvPr>
            <p:ph type="sldNum" sz="quarter" idx="12"/>
          </p:nvPr>
        </p:nvSpPr>
        <p:spPr/>
        <p:txBody>
          <a:bodyPr/>
          <a:lstStyle/>
          <a:p>
            <a:fld id="{19B41720-63C2-45AC-BAEC-142F06768E70}" type="slidenum">
              <a:rPr lang="en-US" smtClean="0"/>
              <a:pPr/>
              <a:t>11</a:t>
            </a:fld>
            <a:endParaRPr lang="en-US"/>
          </a:p>
        </p:txBody>
      </p:sp>
      <p:sp>
        <p:nvSpPr>
          <p:cNvPr id="12" name="TextBox 11"/>
          <p:cNvSpPr txBox="1"/>
          <p:nvPr/>
        </p:nvSpPr>
        <p:spPr>
          <a:xfrm>
            <a:off x="5769812" y="5943600"/>
            <a:ext cx="2338589" cy="338554"/>
          </a:xfrm>
          <a:prstGeom prst="rect">
            <a:avLst/>
          </a:prstGeom>
          <a:solidFill>
            <a:schemeClr val="bg1"/>
          </a:solidFill>
        </p:spPr>
        <p:txBody>
          <a:bodyPr wrap="none" rtlCol="0">
            <a:spAutoFit/>
          </a:bodyPr>
          <a:lstStyle/>
          <a:p>
            <a:r>
              <a:rPr lang="en-US" sz="1600" dirty="0" err="1" smtClean="0"/>
              <a:t>HCl</a:t>
            </a:r>
            <a:r>
              <a:rPr lang="en-US" sz="1600" dirty="0" smtClean="0"/>
              <a:t> concentration (vol. %)</a:t>
            </a:r>
            <a:endParaRPr lang="en-US" sz="1600" dirty="0"/>
          </a:p>
        </p:txBody>
      </p:sp>
      <p:sp>
        <p:nvSpPr>
          <p:cNvPr id="13" name="TextBox 12"/>
          <p:cNvSpPr txBox="1"/>
          <p:nvPr/>
        </p:nvSpPr>
        <p:spPr>
          <a:xfrm rot="16200000">
            <a:off x="-482003" y="3648649"/>
            <a:ext cx="3063852" cy="338554"/>
          </a:xfrm>
          <a:prstGeom prst="rect">
            <a:avLst/>
          </a:prstGeom>
          <a:solidFill>
            <a:schemeClr val="bg1"/>
          </a:solidFill>
        </p:spPr>
        <p:txBody>
          <a:bodyPr wrap="none" rtlCol="0">
            <a:spAutoFit/>
          </a:bodyPr>
          <a:lstStyle/>
          <a:p>
            <a:r>
              <a:rPr lang="en-US" sz="1600" dirty="0" smtClean="0"/>
              <a:t>Parabolic rate constant B (</a:t>
            </a:r>
            <a:r>
              <a:rPr lang="en-US" sz="1600" dirty="0" smtClean="0">
                <a:sym typeface="Symbol"/>
              </a:rPr>
              <a:t>m</a:t>
            </a:r>
            <a:r>
              <a:rPr lang="en-US" sz="1600" baseline="30000" dirty="0" smtClean="0">
                <a:sym typeface="Symbol"/>
              </a:rPr>
              <a:t>2</a:t>
            </a:r>
            <a:r>
              <a:rPr lang="en-US" sz="1600" dirty="0" smtClean="0"/>
              <a:t>/hr)</a:t>
            </a:r>
            <a:endParaRPr lang="en-US" sz="1600" dirty="0"/>
          </a:p>
        </p:txBody>
      </p:sp>
      <p:sp>
        <p:nvSpPr>
          <p:cNvPr id="14" name="TextBox 13"/>
          <p:cNvSpPr txBox="1"/>
          <p:nvPr/>
        </p:nvSpPr>
        <p:spPr>
          <a:xfrm rot="16200000">
            <a:off x="3526916" y="3648649"/>
            <a:ext cx="2970813" cy="338554"/>
          </a:xfrm>
          <a:prstGeom prst="rect">
            <a:avLst/>
          </a:prstGeom>
          <a:solidFill>
            <a:schemeClr val="bg1"/>
          </a:solidFill>
        </p:spPr>
        <p:txBody>
          <a:bodyPr wrap="none" rtlCol="0">
            <a:spAutoFit/>
          </a:bodyPr>
          <a:lstStyle/>
          <a:p>
            <a:r>
              <a:rPr lang="en-US" sz="1600" dirty="0" smtClean="0"/>
              <a:t>Linear rate constant B/A (</a:t>
            </a:r>
            <a:r>
              <a:rPr lang="en-US" sz="1600" dirty="0" smtClean="0">
                <a:sym typeface="Symbol"/>
              </a:rPr>
              <a:t>m</a:t>
            </a:r>
            <a:r>
              <a:rPr lang="en-US" sz="1600" dirty="0" smtClean="0"/>
              <a:t>/hr)</a:t>
            </a:r>
            <a:endParaRPr lang="en-US" sz="1600" dirty="0"/>
          </a:p>
        </p:txBody>
      </p:sp>
      <p:sp>
        <p:nvSpPr>
          <p:cNvPr id="15" name="TextBox 14"/>
          <p:cNvSpPr txBox="1"/>
          <p:nvPr/>
        </p:nvSpPr>
        <p:spPr>
          <a:xfrm>
            <a:off x="228600" y="1447800"/>
            <a:ext cx="4776885" cy="369332"/>
          </a:xfrm>
          <a:prstGeom prst="rect">
            <a:avLst/>
          </a:prstGeom>
          <a:noFill/>
        </p:spPr>
        <p:txBody>
          <a:bodyPr wrap="none" rtlCol="0">
            <a:spAutoFit/>
          </a:bodyPr>
          <a:lstStyle/>
          <a:p>
            <a:r>
              <a:rPr lang="en-US" dirty="0" smtClean="0">
                <a:solidFill>
                  <a:srgbClr val="C00000"/>
                </a:solidFill>
              </a:rPr>
              <a:t>The generated H</a:t>
            </a:r>
            <a:r>
              <a:rPr lang="en-US" baseline="-25000" dirty="0" smtClean="0">
                <a:solidFill>
                  <a:srgbClr val="C00000"/>
                </a:solidFill>
              </a:rPr>
              <a:t>2</a:t>
            </a:r>
            <a:r>
              <a:rPr lang="en-US" dirty="0" smtClean="0">
                <a:solidFill>
                  <a:srgbClr val="C00000"/>
                </a:solidFill>
              </a:rPr>
              <a:t>O makes the growth B faster (?)</a:t>
            </a:r>
            <a:endParaRPr lang="en-US"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cstate="print"/>
          <a:srcRect/>
          <a:stretch>
            <a:fillRect/>
          </a:stretch>
        </p:blipFill>
        <p:spPr bwMode="auto">
          <a:xfrm>
            <a:off x="152400" y="689532"/>
            <a:ext cx="4114800" cy="2968068"/>
          </a:xfrm>
          <a:prstGeom prst="rect">
            <a:avLst/>
          </a:prstGeom>
          <a:noFill/>
          <a:ln w="9525">
            <a:noFill/>
            <a:miter lim="800000"/>
            <a:headEnd/>
            <a:tailEnd/>
          </a:ln>
        </p:spPr>
      </p:pic>
      <p:sp>
        <p:nvSpPr>
          <p:cNvPr id="7" name="TextBox 6"/>
          <p:cNvSpPr txBox="1"/>
          <p:nvPr/>
        </p:nvSpPr>
        <p:spPr>
          <a:xfrm>
            <a:off x="2514600" y="0"/>
            <a:ext cx="4086503" cy="523220"/>
          </a:xfrm>
          <a:prstGeom prst="rect">
            <a:avLst/>
          </a:prstGeom>
          <a:noFill/>
        </p:spPr>
        <p:txBody>
          <a:bodyPr wrap="none" rtlCol="0">
            <a:spAutoFit/>
          </a:bodyPr>
          <a:lstStyle/>
          <a:p>
            <a:r>
              <a:rPr lang="en-US" sz="2800" dirty="0" smtClean="0">
                <a:solidFill>
                  <a:srgbClr val="0033CC"/>
                </a:solidFill>
              </a:rPr>
              <a:t>Two dimensional oxidation</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762000" y="3785871"/>
            <a:ext cx="3581400" cy="2614929"/>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876800" y="3785871"/>
            <a:ext cx="3429000" cy="2528530"/>
          </a:xfrm>
          <a:prstGeom prst="rect">
            <a:avLst/>
          </a:prstGeom>
          <a:noFill/>
          <a:ln w="9525">
            <a:noFill/>
            <a:miter lim="800000"/>
            <a:headEnd/>
            <a:tailEnd/>
          </a:ln>
        </p:spPr>
      </p:pic>
      <p:sp>
        <p:nvSpPr>
          <p:cNvPr id="13" name="TextBox 12"/>
          <p:cNvSpPr txBox="1"/>
          <p:nvPr/>
        </p:nvSpPr>
        <p:spPr>
          <a:xfrm>
            <a:off x="4343400" y="639901"/>
            <a:ext cx="4800600" cy="2739211"/>
          </a:xfrm>
          <a:prstGeom prst="rect">
            <a:avLst/>
          </a:prstGeom>
          <a:noFill/>
        </p:spPr>
        <p:txBody>
          <a:bodyPr wrap="square" rtlCol="0">
            <a:spAutoFit/>
          </a:bodyPr>
          <a:lstStyle/>
          <a:p>
            <a:pPr>
              <a:spcAft>
                <a:spcPts val="300"/>
              </a:spcAft>
            </a:pPr>
            <a:r>
              <a:rPr lang="en-US" dirty="0" smtClean="0">
                <a:solidFill>
                  <a:srgbClr val="C00000"/>
                </a:solidFill>
              </a:rPr>
              <a:t>Experiment shows that:</a:t>
            </a:r>
          </a:p>
          <a:p>
            <a:pPr marL="171450" indent="-171450">
              <a:spcAft>
                <a:spcPts val="300"/>
              </a:spcAft>
              <a:buFont typeface="Arial" pitchFamily="34" charset="0"/>
              <a:buChar char="•"/>
            </a:pPr>
            <a:r>
              <a:rPr lang="en-US" dirty="0" smtClean="0">
                <a:solidFill>
                  <a:srgbClr val="0033CC"/>
                </a:solidFill>
              </a:rPr>
              <a:t>Oxidation is slower for convex or concave corners.</a:t>
            </a:r>
          </a:p>
          <a:p>
            <a:pPr marL="171450" indent="-171450">
              <a:spcAft>
                <a:spcPts val="300"/>
              </a:spcAft>
              <a:buFont typeface="Arial" pitchFamily="34" charset="0"/>
              <a:buChar char="•"/>
            </a:pPr>
            <a:r>
              <a:rPr lang="en-US" dirty="0" smtClean="0">
                <a:solidFill>
                  <a:srgbClr val="0033CC"/>
                </a:solidFill>
              </a:rPr>
              <a:t>Concave corner is even slower than convex corner.</a:t>
            </a:r>
          </a:p>
          <a:p>
            <a:pPr marL="171450" indent="-171450">
              <a:spcAft>
                <a:spcPts val="300"/>
              </a:spcAft>
              <a:buFont typeface="Arial" pitchFamily="34" charset="0"/>
              <a:buChar char="•"/>
            </a:pPr>
            <a:r>
              <a:rPr lang="en-US" dirty="0" smtClean="0">
                <a:solidFill>
                  <a:srgbClr val="0033CC"/>
                </a:solidFill>
              </a:rPr>
              <a:t>The smaller the curvature radius is, the slower.</a:t>
            </a:r>
          </a:p>
          <a:p>
            <a:pPr marL="171450" indent="-171450">
              <a:spcAft>
                <a:spcPts val="300"/>
              </a:spcAft>
              <a:buFont typeface="Arial" pitchFamily="34" charset="0"/>
              <a:buChar char="•"/>
            </a:pPr>
            <a:r>
              <a:rPr lang="en-US" dirty="0" smtClean="0">
                <a:solidFill>
                  <a:srgbClr val="0033CC"/>
                </a:solidFill>
              </a:rPr>
              <a:t>More serious for low temperature oxidation, no effect for high temperature 1200</a:t>
            </a:r>
            <a:r>
              <a:rPr lang="en-US" baseline="30000" dirty="0" smtClean="0">
                <a:solidFill>
                  <a:srgbClr val="0033CC"/>
                </a:solidFill>
              </a:rPr>
              <a:t>o</a:t>
            </a:r>
            <a:r>
              <a:rPr lang="en-US" dirty="0" smtClean="0">
                <a:solidFill>
                  <a:srgbClr val="0033CC"/>
                </a:solidFill>
              </a:rPr>
              <a:t>C (when oxide can “flow”).</a:t>
            </a:r>
            <a:endParaRPr lang="en-US" dirty="0">
              <a:solidFill>
                <a:srgbClr val="0033CC"/>
              </a:solidFill>
            </a:endParaRPr>
          </a:p>
        </p:txBody>
      </p:sp>
      <p:sp>
        <p:nvSpPr>
          <p:cNvPr id="11" name="Slide Number Placeholder 10"/>
          <p:cNvSpPr>
            <a:spLocks noGrp="1"/>
          </p:cNvSpPr>
          <p:nvPr>
            <p:ph type="sldNum" sz="quarter" idx="12"/>
          </p:nvPr>
        </p:nvSpPr>
        <p:spPr>
          <a:xfrm>
            <a:off x="6553200" y="6340475"/>
            <a:ext cx="2133600" cy="365125"/>
          </a:xfrm>
        </p:spPr>
        <p:txBody>
          <a:bodyPr/>
          <a:lstStyle/>
          <a:p>
            <a:fld id="{19B41720-63C2-45AC-BAEC-142F06768E70}" type="slidenum">
              <a:rPr lang="en-US" smtClean="0"/>
              <a:pPr/>
              <a:t>12</a:t>
            </a:fld>
            <a:endParaRPr lang="en-US"/>
          </a:p>
        </p:txBody>
      </p:sp>
      <p:sp>
        <p:nvSpPr>
          <p:cNvPr id="12" name="TextBox 11"/>
          <p:cNvSpPr txBox="1"/>
          <p:nvPr/>
        </p:nvSpPr>
        <p:spPr>
          <a:xfrm>
            <a:off x="1447800" y="6172200"/>
            <a:ext cx="1122936" cy="338554"/>
          </a:xfrm>
          <a:prstGeom prst="rect">
            <a:avLst/>
          </a:prstGeom>
          <a:noFill/>
        </p:spPr>
        <p:txBody>
          <a:bodyPr wrap="none" rtlCol="0">
            <a:spAutoFit/>
          </a:bodyPr>
          <a:lstStyle/>
          <a:p>
            <a:r>
              <a:rPr lang="en-US" sz="1600" dirty="0" smtClean="0"/>
              <a:t>Figure 6-29</a:t>
            </a:r>
            <a:endParaRPr lang="en-US" sz="1600" dirty="0"/>
          </a:p>
        </p:txBody>
      </p:sp>
      <p:sp>
        <p:nvSpPr>
          <p:cNvPr id="14" name="TextBox 13"/>
          <p:cNvSpPr txBox="1"/>
          <p:nvPr/>
        </p:nvSpPr>
        <p:spPr>
          <a:xfrm>
            <a:off x="2971800" y="6336268"/>
            <a:ext cx="5436553" cy="369332"/>
          </a:xfrm>
          <a:prstGeom prst="rect">
            <a:avLst/>
          </a:prstGeom>
          <a:noFill/>
        </p:spPr>
        <p:txBody>
          <a:bodyPr wrap="none" rtlCol="0">
            <a:spAutoFit/>
          </a:bodyPr>
          <a:lstStyle/>
          <a:p>
            <a:r>
              <a:rPr lang="en-US" dirty="0" smtClean="0">
                <a:solidFill>
                  <a:srgbClr val="C00000"/>
                </a:solidFill>
              </a:rPr>
              <a:t>Experiment                      Drawing to show the structure</a:t>
            </a:r>
            <a:endParaRPr lang="en-US"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B41720-63C2-45AC-BAEC-142F06768E70}" type="slidenum">
              <a:rPr lang="en-US" smtClean="0"/>
              <a:pPr/>
              <a:t>13</a:t>
            </a:fld>
            <a:endParaRPr lang="en-US"/>
          </a:p>
        </p:txBody>
      </p:sp>
      <p:graphicFrame>
        <p:nvGraphicFramePr>
          <p:cNvPr id="69634" name="Object 3"/>
          <p:cNvGraphicFramePr>
            <a:graphicFrameLocks noChangeAspect="1"/>
          </p:cNvGraphicFramePr>
          <p:nvPr/>
        </p:nvGraphicFramePr>
        <p:xfrm>
          <a:off x="3352800" y="762000"/>
          <a:ext cx="4876800" cy="5812148"/>
        </p:xfrm>
        <a:graphic>
          <a:graphicData uri="http://schemas.openxmlformats.org/presentationml/2006/ole">
            <p:oleObj spid="_x0000_s69634" name="Document" r:id="rId3" imgW="5081016" imgH="6056376" progId="Word.Document.8">
              <p:embed/>
            </p:oleObj>
          </a:graphicData>
        </a:graphic>
      </p:graphicFrame>
      <p:sp>
        <p:nvSpPr>
          <p:cNvPr id="4" name="TextBox 3"/>
          <p:cNvSpPr txBox="1"/>
          <p:nvPr/>
        </p:nvSpPr>
        <p:spPr>
          <a:xfrm>
            <a:off x="762000" y="76200"/>
            <a:ext cx="7563032" cy="523220"/>
          </a:xfrm>
          <a:prstGeom prst="rect">
            <a:avLst/>
          </a:prstGeom>
          <a:noFill/>
        </p:spPr>
        <p:txBody>
          <a:bodyPr wrap="none" rtlCol="0">
            <a:spAutoFit/>
          </a:bodyPr>
          <a:lstStyle/>
          <a:p>
            <a:r>
              <a:rPr lang="en-US" sz="2800" dirty="0" smtClean="0">
                <a:solidFill>
                  <a:srgbClr val="0033CC"/>
                </a:solidFill>
              </a:rPr>
              <a:t>Fabrication steps for the structure in previous slide</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81000" y="1447800"/>
            <a:ext cx="3536609" cy="4524315"/>
          </a:xfrm>
          <a:prstGeom prst="rect">
            <a:avLst/>
          </a:prstGeom>
          <a:noFill/>
        </p:spPr>
        <p:txBody>
          <a:bodyPr wrap="none" rtlCol="0">
            <a:spAutoFit/>
          </a:bodyPr>
          <a:lstStyle/>
          <a:p>
            <a:r>
              <a:rPr lang="en-US" dirty="0" smtClean="0">
                <a:solidFill>
                  <a:srgbClr val="7030A0"/>
                </a:solidFill>
              </a:rPr>
              <a:t>Etch Si ring by reactive ion etching.</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r>
              <a:rPr lang="en-US" dirty="0" smtClean="0">
                <a:solidFill>
                  <a:srgbClr val="7030A0"/>
                </a:solidFill>
              </a:rPr>
              <a:t>Side view</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r>
              <a:rPr lang="en-US" dirty="0" smtClean="0">
                <a:solidFill>
                  <a:srgbClr val="7030A0"/>
                </a:solidFill>
              </a:rPr>
              <a:t>Grow oxide and deposit poly-silicon</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r>
              <a:rPr lang="en-US" dirty="0" smtClean="0">
                <a:solidFill>
                  <a:srgbClr val="7030A0"/>
                </a:solidFill>
              </a:rPr>
              <a:t>Polish</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844998" cy="523220"/>
          </a:xfrm>
          <a:prstGeom prst="rect">
            <a:avLst/>
          </a:prstGeom>
          <a:noFill/>
        </p:spPr>
        <p:txBody>
          <a:bodyPr wrap="none" rtlCol="0">
            <a:spAutoFit/>
          </a:bodyPr>
          <a:lstStyle/>
          <a:p>
            <a:r>
              <a:rPr lang="en-US" sz="2800" dirty="0" smtClean="0">
                <a:solidFill>
                  <a:srgbClr val="0033CC"/>
                </a:solidFill>
              </a:rPr>
              <a:t>Two dimensional oxidation mechanism</a:t>
            </a:r>
            <a:endParaRPr lang="en-US" sz="2800" dirty="0">
              <a:solidFill>
                <a:srgbClr val="0033CC"/>
              </a:solidFill>
            </a:endParaRPr>
          </a:p>
        </p:txBody>
      </p:sp>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Rectangle 3"/>
          <p:cNvSpPr/>
          <p:nvPr/>
        </p:nvSpPr>
        <p:spPr>
          <a:xfrm>
            <a:off x="228600" y="762000"/>
            <a:ext cx="8610600" cy="2339102"/>
          </a:xfrm>
          <a:prstGeom prst="rect">
            <a:avLst/>
          </a:prstGeom>
        </p:spPr>
        <p:txBody>
          <a:bodyPr wrap="square">
            <a:spAutoFit/>
          </a:bodyPr>
          <a:lstStyle/>
          <a:p>
            <a:pPr>
              <a:spcAft>
                <a:spcPts val="600"/>
              </a:spcAft>
            </a:pPr>
            <a:r>
              <a:rPr lang="en-US" dirty="0" smtClean="0">
                <a:solidFill>
                  <a:srgbClr val="C00000"/>
                </a:solidFill>
              </a:rPr>
              <a:t>Several physical mechanisms are important in explaining these results.</a:t>
            </a:r>
          </a:p>
          <a:p>
            <a:pPr marL="171450" indent="-171450">
              <a:spcAft>
                <a:spcPts val="600"/>
              </a:spcAft>
              <a:buFont typeface="Arial" pitchFamily="34" charset="0"/>
              <a:buChar char="•"/>
            </a:pPr>
            <a:r>
              <a:rPr lang="en-US" dirty="0" smtClean="0">
                <a:solidFill>
                  <a:srgbClr val="0033CC"/>
                </a:solidFill>
              </a:rPr>
              <a:t>Crystal orientation dependant rate.</a:t>
            </a:r>
          </a:p>
          <a:p>
            <a:pPr marL="171450" indent="-171450">
              <a:spcAft>
                <a:spcPts val="600"/>
              </a:spcAft>
              <a:buFont typeface="Arial" pitchFamily="34" charset="0"/>
              <a:buChar char="•"/>
            </a:pPr>
            <a:r>
              <a:rPr lang="en-US" dirty="0" smtClean="0">
                <a:solidFill>
                  <a:srgbClr val="0033CC"/>
                </a:solidFill>
              </a:rPr>
              <a:t>2D oxidant diffusion (different from 1D).</a:t>
            </a:r>
          </a:p>
          <a:p>
            <a:pPr marL="171450" indent="-171450">
              <a:spcAft>
                <a:spcPts val="600"/>
              </a:spcAft>
              <a:buFont typeface="Arial" pitchFamily="34" charset="0"/>
              <a:buChar char="•"/>
            </a:pPr>
            <a:r>
              <a:rPr lang="en-US" dirty="0" smtClean="0">
                <a:solidFill>
                  <a:srgbClr val="C00000"/>
                </a:solidFill>
              </a:rPr>
              <a:t>Stress</a:t>
            </a:r>
            <a:r>
              <a:rPr lang="en-US" dirty="0" smtClean="0">
                <a:solidFill>
                  <a:srgbClr val="0033CC"/>
                </a:solidFill>
              </a:rPr>
              <a:t> due to volume expansion (we know when Si oxidizes, it expands). As the oxide grows, the “newly” formed oxide pushes out the “old” oxide which rearranges itself through viscous flow. Stress occurs typically on curved surfaces.</a:t>
            </a:r>
          </a:p>
          <a:p>
            <a:pPr marL="171450" indent="-171450">
              <a:spcAft>
                <a:spcPts val="600"/>
              </a:spcAft>
              <a:buFont typeface="Arial" pitchFamily="34" charset="0"/>
              <a:buChar char="•"/>
            </a:pPr>
            <a:r>
              <a:rPr lang="en-US" dirty="0" smtClean="0">
                <a:solidFill>
                  <a:srgbClr val="0033CC"/>
                </a:solidFill>
              </a:rPr>
              <a:t>To model the stress effects, Kao et. al. suggested modifying the Deal Grove parameters.</a:t>
            </a:r>
            <a:endParaRPr lang="en-US" dirty="0">
              <a:solidFill>
                <a:srgbClr val="0033CC"/>
              </a:solidFill>
            </a:endParaRPr>
          </a:p>
        </p:txBody>
      </p:sp>
      <p:grpSp>
        <p:nvGrpSpPr>
          <p:cNvPr id="9" name="Group 11"/>
          <p:cNvGrpSpPr/>
          <p:nvPr/>
        </p:nvGrpSpPr>
        <p:grpSpPr>
          <a:xfrm>
            <a:off x="5991225" y="3733800"/>
            <a:ext cx="2847975" cy="2478087"/>
            <a:chOff x="1258888" y="3611563"/>
            <a:chExt cx="2847975" cy="2478087"/>
          </a:xfrm>
        </p:grpSpPr>
        <p:pic>
          <p:nvPicPr>
            <p:cNvPr id="10" name="Picture 7"/>
            <p:cNvPicPr>
              <a:picLocks noChangeAspect="1" noChangeArrowheads="1"/>
            </p:cNvPicPr>
            <p:nvPr/>
          </p:nvPicPr>
          <p:blipFill>
            <a:blip r:embed="rId2" cstate="print"/>
            <a:srcRect/>
            <a:stretch>
              <a:fillRect/>
            </a:stretch>
          </p:blipFill>
          <p:spPr bwMode="auto">
            <a:xfrm>
              <a:off x="1258888" y="3611563"/>
              <a:ext cx="2563812" cy="2478087"/>
            </a:xfrm>
            <a:prstGeom prst="rect">
              <a:avLst/>
            </a:prstGeom>
            <a:noFill/>
            <a:ln w="9525">
              <a:noFill/>
              <a:miter lim="800000"/>
              <a:headEnd/>
              <a:tailEnd/>
            </a:ln>
          </p:spPr>
        </p:pic>
        <p:sp>
          <p:nvSpPr>
            <p:cNvPr id="11" name="Text Box 8"/>
            <p:cNvSpPr txBox="1">
              <a:spLocks noChangeArrowheads="1"/>
            </p:cNvSpPr>
            <p:nvPr/>
          </p:nvSpPr>
          <p:spPr bwMode="auto">
            <a:xfrm>
              <a:off x="1598613" y="5103813"/>
              <a:ext cx="362600" cy="400110"/>
            </a:xfrm>
            <a:prstGeom prst="rect">
              <a:avLst/>
            </a:prstGeom>
            <a:noFill/>
            <a:ln w="9525">
              <a:noFill/>
              <a:miter lim="800000"/>
              <a:headEnd/>
              <a:tailEnd/>
            </a:ln>
          </p:spPr>
          <p:txBody>
            <a:bodyPr wrap="none">
              <a:spAutoFit/>
            </a:bodyPr>
            <a:lstStyle/>
            <a:p>
              <a:r>
                <a:rPr lang="en-US" altLang="zh-CN" sz="2000" dirty="0" smtClean="0"/>
                <a:t>Si</a:t>
              </a:r>
              <a:endParaRPr lang="zh-CN" altLang="en-US" sz="2000" dirty="0"/>
            </a:p>
          </p:txBody>
        </p:sp>
        <p:sp>
          <p:nvSpPr>
            <p:cNvPr id="12" name="Text Box 9"/>
            <p:cNvSpPr txBox="1">
              <a:spLocks noChangeArrowheads="1"/>
            </p:cNvSpPr>
            <p:nvPr/>
          </p:nvSpPr>
          <p:spPr bwMode="auto">
            <a:xfrm>
              <a:off x="2030413" y="3897313"/>
              <a:ext cx="674687" cy="396875"/>
            </a:xfrm>
            <a:prstGeom prst="rect">
              <a:avLst/>
            </a:prstGeom>
            <a:noFill/>
            <a:ln w="9525">
              <a:noFill/>
              <a:miter lim="800000"/>
              <a:headEnd/>
              <a:tailEnd/>
            </a:ln>
          </p:spPr>
          <p:txBody>
            <a:bodyPr wrap="none">
              <a:spAutoFit/>
            </a:bodyPr>
            <a:lstStyle/>
            <a:p>
              <a:r>
                <a:rPr lang="en-US" altLang="zh-CN" sz="2000"/>
                <a:t>SiO</a:t>
              </a:r>
              <a:r>
                <a:rPr lang="en-US" altLang="zh-CN" sz="2000" baseline="-25000"/>
                <a:t>2</a:t>
              </a:r>
            </a:p>
          </p:txBody>
        </p:sp>
        <p:sp>
          <p:nvSpPr>
            <p:cNvPr id="13" name="Line 10"/>
            <p:cNvSpPr>
              <a:spLocks noChangeAspect="1" noChangeShapeType="1"/>
            </p:cNvSpPr>
            <p:nvPr/>
          </p:nvSpPr>
          <p:spPr bwMode="auto">
            <a:xfrm flipH="1">
              <a:off x="2859088" y="4568825"/>
              <a:ext cx="579119" cy="579121"/>
            </a:xfrm>
            <a:prstGeom prst="line">
              <a:avLst/>
            </a:prstGeom>
            <a:noFill/>
            <a:ln w="9525">
              <a:solidFill>
                <a:srgbClr val="FF0000"/>
              </a:solidFill>
              <a:round/>
              <a:headEnd/>
              <a:tailEnd type="triangle" w="med" len="med"/>
            </a:ln>
          </p:spPr>
          <p:txBody>
            <a:bodyPr/>
            <a:lstStyle/>
            <a:p>
              <a:endParaRPr lang="en-US"/>
            </a:p>
          </p:txBody>
        </p:sp>
        <p:sp>
          <p:nvSpPr>
            <p:cNvPr id="14" name="Text Box 11"/>
            <p:cNvSpPr txBox="1">
              <a:spLocks noChangeArrowheads="1"/>
            </p:cNvSpPr>
            <p:nvPr/>
          </p:nvSpPr>
          <p:spPr bwMode="auto">
            <a:xfrm>
              <a:off x="3240088" y="3683000"/>
              <a:ext cx="866775" cy="923330"/>
            </a:xfrm>
            <a:prstGeom prst="rect">
              <a:avLst/>
            </a:prstGeom>
            <a:noFill/>
            <a:ln w="9525">
              <a:noFill/>
              <a:miter lim="800000"/>
              <a:headEnd/>
              <a:tailEnd/>
            </a:ln>
          </p:spPr>
          <p:txBody>
            <a:bodyPr wrap="square">
              <a:spAutoFit/>
            </a:bodyPr>
            <a:lstStyle/>
            <a:p>
              <a:r>
                <a:rPr lang="en-US" altLang="zh-CN" dirty="0" smtClean="0">
                  <a:solidFill>
                    <a:srgbClr val="FF0000"/>
                  </a:solidFill>
                </a:rPr>
                <a:t>Newly grown</a:t>
              </a:r>
              <a:endParaRPr lang="zh-CN" altLang="en-US" dirty="0">
                <a:solidFill>
                  <a:srgbClr val="FF0000"/>
                </a:solidFill>
              </a:endParaRPr>
            </a:p>
            <a:p>
              <a:r>
                <a:rPr lang="en-US" altLang="zh-CN" dirty="0">
                  <a:solidFill>
                    <a:srgbClr val="FF0000"/>
                  </a:solidFill>
                </a:rPr>
                <a:t>SiO</a:t>
              </a:r>
              <a:r>
                <a:rPr lang="en-US" altLang="zh-CN" baseline="-25000" dirty="0">
                  <a:solidFill>
                    <a:srgbClr val="FF0000"/>
                  </a:solidFill>
                </a:rPr>
                <a:t>2</a:t>
              </a:r>
            </a:p>
          </p:txBody>
        </p:sp>
      </p:grpSp>
      <p:grpSp>
        <p:nvGrpSpPr>
          <p:cNvPr id="20" name="Group 19"/>
          <p:cNvGrpSpPr/>
          <p:nvPr/>
        </p:nvGrpSpPr>
        <p:grpSpPr>
          <a:xfrm>
            <a:off x="228600" y="3581400"/>
            <a:ext cx="5463047" cy="2655332"/>
            <a:chOff x="228600" y="3581400"/>
            <a:chExt cx="5463047" cy="2655332"/>
          </a:xfrm>
        </p:grpSpPr>
        <p:pic>
          <p:nvPicPr>
            <p:cNvPr id="45058" name="Picture 2"/>
            <p:cNvPicPr>
              <a:picLocks noChangeAspect="1" noChangeArrowheads="1"/>
            </p:cNvPicPr>
            <p:nvPr/>
          </p:nvPicPr>
          <p:blipFill>
            <a:blip r:embed="rId3" cstate="print"/>
            <a:srcRect/>
            <a:stretch>
              <a:fillRect/>
            </a:stretch>
          </p:blipFill>
          <p:spPr bwMode="auto">
            <a:xfrm>
              <a:off x="228600" y="3581400"/>
              <a:ext cx="5463047" cy="2592591"/>
            </a:xfrm>
            <a:prstGeom prst="rect">
              <a:avLst/>
            </a:prstGeom>
            <a:noFill/>
            <a:ln w="9525">
              <a:noFill/>
              <a:miter lim="800000"/>
              <a:headEnd/>
              <a:tailEnd/>
            </a:ln>
          </p:spPr>
        </p:pic>
        <p:sp>
          <p:nvSpPr>
            <p:cNvPr id="19" name="TextBox 18"/>
            <p:cNvSpPr txBox="1"/>
            <p:nvPr/>
          </p:nvSpPr>
          <p:spPr>
            <a:xfrm>
              <a:off x="3505200" y="5867400"/>
              <a:ext cx="1009379" cy="369332"/>
            </a:xfrm>
            <a:prstGeom prst="rect">
              <a:avLst/>
            </a:prstGeom>
            <a:noFill/>
          </p:spPr>
          <p:txBody>
            <a:bodyPr wrap="none" rtlCol="0">
              <a:spAutoFit/>
            </a:bodyPr>
            <a:lstStyle/>
            <a:p>
              <a:r>
                <a:rPr lang="en-US" dirty="0" smtClean="0">
                  <a:solidFill>
                    <a:srgbClr val="C00000"/>
                  </a:solidFill>
                </a:rPr>
                <a:t>Top view</a:t>
              </a:r>
              <a:endParaRPr lang="en-US" dirty="0">
                <a:solidFill>
                  <a:srgbClr val="C00000"/>
                </a:solidFill>
              </a:endParaRPr>
            </a:p>
          </p:txBody>
        </p:sp>
      </p:grpSp>
      <p:sp>
        <p:nvSpPr>
          <p:cNvPr id="15" name="Slide Number Placeholder 14"/>
          <p:cNvSpPr>
            <a:spLocks noGrp="1"/>
          </p:cNvSpPr>
          <p:nvPr>
            <p:ph type="sldNum" sz="quarter" idx="12"/>
          </p:nvPr>
        </p:nvSpPr>
        <p:spPr/>
        <p:txBody>
          <a:bodyPr/>
          <a:lstStyle/>
          <a:p>
            <a:fld id="{19B41720-63C2-45AC-BAEC-142F06768E70}"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9"/>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sp>
        <p:nvSpPr>
          <p:cNvPr id="3083" name="Rectangle 11"/>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12"/>
          <p:cNvGraphicFramePr>
            <a:graphicFrameLocks noChangeAspect="1"/>
          </p:cNvGraphicFramePr>
          <p:nvPr/>
        </p:nvGraphicFramePr>
        <p:xfrm>
          <a:off x="762000" y="1905000"/>
          <a:ext cx="3852862" cy="985838"/>
        </p:xfrm>
        <a:graphic>
          <a:graphicData uri="http://schemas.openxmlformats.org/presentationml/2006/ole">
            <p:oleObj spid="_x0000_s4098" name="公式" r:id="rId3" imgW="1688760" imgH="431640" progId="Equation.3">
              <p:embed/>
            </p:oleObj>
          </a:graphicData>
        </a:graphic>
      </p:graphicFrame>
      <p:graphicFrame>
        <p:nvGraphicFramePr>
          <p:cNvPr id="3075" name="Object 13"/>
          <p:cNvGraphicFramePr>
            <a:graphicFrameLocks noChangeAspect="1"/>
          </p:cNvGraphicFramePr>
          <p:nvPr/>
        </p:nvGraphicFramePr>
        <p:xfrm>
          <a:off x="1219200" y="685800"/>
          <a:ext cx="6805612" cy="1123950"/>
        </p:xfrm>
        <a:graphic>
          <a:graphicData uri="http://schemas.openxmlformats.org/presentationml/2006/ole">
            <p:oleObj spid="_x0000_s4099" name="公式" r:id="rId4" imgW="2565360" imgH="431640" progId="Equation.3">
              <p:embed/>
            </p:oleObj>
          </a:graphicData>
        </a:graphic>
      </p:graphicFrame>
      <p:graphicFrame>
        <p:nvGraphicFramePr>
          <p:cNvPr id="3076" name="Object 15"/>
          <p:cNvGraphicFramePr>
            <a:graphicFrameLocks noChangeAspect="1"/>
          </p:cNvGraphicFramePr>
          <p:nvPr/>
        </p:nvGraphicFramePr>
        <p:xfrm>
          <a:off x="4800600" y="1905000"/>
          <a:ext cx="3997325" cy="985837"/>
        </p:xfrm>
        <a:graphic>
          <a:graphicData uri="http://schemas.openxmlformats.org/presentationml/2006/ole">
            <p:oleObj spid="_x0000_s4100" name="公式" r:id="rId5" imgW="1752480" imgH="431640" progId="Equation.3">
              <p:embed/>
            </p:oleObj>
          </a:graphicData>
        </a:graphic>
      </p:graphicFrame>
      <p:sp>
        <p:nvSpPr>
          <p:cNvPr id="13" name="TextBox 12"/>
          <p:cNvSpPr txBox="1"/>
          <p:nvPr/>
        </p:nvSpPr>
        <p:spPr>
          <a:xfrm>
            <a:off x="3276600" y="0"/>
            <a:ext cx="2303451" cy="523220"/>
          </a:xfrm>
          <a:prstGeom prst="rect">
            <a:avLst/>
          </a:prstGeom>
          <a:noFill/>
        </p:spPr>
        <p:txBody>
          <a:bodyPr wrap="none" rtlCol="0">
            <a:spAutoFit/>
          </a:bodyPr>
          <a:lstStyle/>
          <a:p>
            <a:r>
              <a:rPr lang="en-US" sz="2800" dirty="0" smtClean="0">
                <a:solidFill>
                  <a:srgbClr val="0033CC"/>
                </a:solidFill>
              </a:rPr>
              <a:t>Effect of stress</a:t>
            </a:r>
            <a:endParaRPr lang="en-US" sz="2800" dirty="0">
              <a:solidFill>
                <a:srgbClr val="0033CC"/>
              </a:solidFill>
            </a:endParaRPr>
          </a:p>
        </p:txBody>
      </p:sp>
      <p:cxnSp>
        <p:nvCxnSpPr>
          <p:cNvPr id="14" name="Straight Connector 1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524000" y="2895600"/>
            <a:ext cx="6324600" cy="1092607"/>
          </a:xfrm>
          <a:prstGeom prst="rect">
            <a:avLst/>
          </a:prstGeom>
          <a:noFill/>
        </p:spPr>
        <p:txBody>
          <a:bodyPr wrap="square" rtlCol="0">
            <a:spAutoFit/>
          </a:bodyPr>
          <a:lstStyle/>
          <a:p>
            <a:pPr>
              <a:spcAft>
                <a:spcPts val="300"/>
              </a:spcAft>
            </a:pPr>
            <a:r>
              <a:rPr lang="en-US" sz="2000" dirty="0" smtClean="0">
                <a:solidFill>
                  <a:srgbClr val="0033CC"/>
                </a:solidFill>
                <a:sym typeface="Symbol"/>
              </a:rPr>
              <a:t></a:t>
            </a:r>
            <a:r>
              <a:rPr lang="en-US" sz="2000" baseline="-25000" dirty="0" smtClean="0">
                <a:solidFill>
                  <a:srgbClr val="0033CC"/>
                </a:solidFill>
                <a:sym typeface="Symbol"/>
              </a:rPr>
              <a:t>n</a:t>
            </a:r>
            <a:r>
              <a:rPr lang="en-US" sz="2000" dirty="0" smtClean="0">
                <a:solidFill>
                  <a:srgbClr val="0033CC"/>
                </a:solidFill>
                <a:sym typeface="Symbol"/>
              </a:rPr>
              <a:t> and </a:t>
            </a:r>
            <a:r>
              <a:rPr lang="en-US" sz="2000" baseline="-25000" dirty="0" smtClean="0">
                <a:solidFill>
                  <a:srgbClr val="0033CC"/>
                </a:solidFill>
                <a:sym typeface="Symbol"/>
              </a:rPr>
              <a:t>t</a:t>
            </a:r>
            <a:r>
              <a:rPr lang="en-US" sz="2000" dirty="0" smtClean="0">
                <a:solidFill>
                  <a:srgbClr val="0033CC"/>
                </a:solidFill>
                <a:sym typeface="Symbol"/>
              </a:rPr>
              <a:t> are stress along normal and tangential direction.</a:t>
            </a:r>
          </a:p>
          <a:p>
            <a:pPr>
              <a:spcAft>
                <a:spcPts val="300"/>
              </a:spcAft>
            </a:pPr>
            <a:r>
              <a:rPr lang="en-US" sz="2000" dirty="0" smtClean="0">
                <a:solidFill>
                  <a:srgbClr val="0033CC"/>
                </a:solidFill>
                <a:sym typeface="Symbol"/>
              </a:rPr>
              <a:t>P is the hydrostatic pressure in the growing oxide. </a:t>
            </a:r>
          </a:p>
          <a:p>
            <a:pPr>
              <a:spcAft>
                <a:spcPts val="300"/>
              </a:spcAft>
            </a:pPr>
            <a:r>
              <a:rPr lang="en-US" sz="2000" dirty="0" smtClean="0">
                <a:solidFill>
                  <a:srgbClr val="0033CC"/>
                </a:solidFill>
                <a:sym typeface="Symbol"/>
              </a:rPr>
              <a:t>V</a:t>
            </a:r>
            <a:r>
              <a:rPr lang="en-US" sz="2000" baseline="-25000" dirty="0" smtClean="0">
                <a:solidFill>
                  <a:srgbClr val="0033CC"/>
                </a:solidFill>
                <a:sym typeface="Symbol"/>
              </a:rPr>
              <a:t>R</a:t>
            </a:r>
            <a:r>
              <a:rPr lang="en-US" sz="2000" dirty="0" smtClean="0">
                <a:solidFill>
                  <a:srgbClr val="0033CC"/>
                </a:solidFill>
                <a:sym typeface="Symbol"/>
              </a:rPr>
              <a:t>, V</a:t>
            </a:r>
            <a:r>
              <a:rPr lang="en-US" sz="2000" baseline="-25000" dirty="0" smtClean="0">
                <a:solidFill>
                  <a:srgbClr val="0033CC"/>
                </a:solidFill>
                <a:sym typeface="Symbol"/>
              </a:rPr>
              <a:t>T</a:t>
            </a:r>
            <a:r>
              <a:rPr lang="en-US" sz="2000" dirty="0" smtClean="0">
                <a:solidFill>
                  <a:srgbClr val="0033CC"/>
                </a:solidFill>
                <a:sym typeface="Symbol"/>
              </a:rPr>
              <a:t> , V</a:t>
            </a:r>
            <a:r>
              <a:rPr lang="en-US" sz="2000" baseline="-25000" dirty="0" smtClean="0">
                <a:solidFill>
                  <a:srgbClr val="0033CC"/>
                </a:solidFill>
                <a:sym typeface="Symbol"/>
              </a:rPr>
              <a:t>D</a:t>
            </a:r>
            <a:r>
              <a:rPr lang="en-US" sz="2000" dirty="0" smtClean="0">
                <a:solidFill>
                  <a:srgbClr val="0033CC"/>
                </a:solidFill>
                <a:sym typeface="Symbol"/>
              </a:rPr>
              <a:t> and V</a:t>
            </a:r>
            <a:r>
              <a:rPr lang="en-US" sz="2000" baseline="-25000" dirty="0" smtClean="0">
                <a:solidFill>
                  <a:srgbClr val="0033CC"/>
                </a:solidFill>
                <a:sym typeface="Symbol"/>
              </a:rPr>
              <a:t>S</a:t>
            </a:r>
            <a:r>
              <a:rPr lang="en-US" sz="2000" dirty="0" smtClean="0">
                <a:solidFill>
                  <a:srgbClr val="0033CC"/>
                </a:solidFill>
                <a:sym typeface="Symbol"/>
              </a:rPr>
              <a:t>(0) are volume fitting parameters.</a:t>
            </a:r>
            <a:endParaRPr lang="en-US" sz="2000" dirty="0">
              <a:solidFill>
                <a:srgbClr val="0033CC"/>
              </a:solidFill>
            </a:endParaRPr>
          </a:p>
        </p:txBody>
      </p:sp>
      <p:grpSp>
        <p:nvGrpSpPr>
          <p:cNvPr id="30" name="Group 29"/>
          <p:cNvGrpSpPr/>
          <p:nvPr/>
        </p:nvGrpSpPr>
        <p:grpSpPr>
          <a:xfrm>
            <a:off x="1447800" y="4114800"/>
            <a:ext cx="6324600" cy="2045732"/>
            <a:chOff x="280670" y="4419600"/>
            <a:chExt cx="6324600" cy="2045732"/>
          </a:xfrm>
        </p:grpSpPr>
        <p:graphicFrame>
          <p:nvGraphicFramePr>
            <p:cNvPr id="18" name="Object 16"/>
            <p:cNvGraphicFramePr>
              <a:graphicFrameLocks noChangeAspect="1"/>
            </p:cNvGraphicFramePr>
            <p:nvPr/>
          </p:nvGraphicFramePr>
          <p:xfrm>
            <a:off x="2514600" y="4648200"/>
            <a:ext cx="4090670" cy="1780540"/>
          </p:xfrm>
          <a:graphic>
            <a:graphicData uri="http://schemas.openxmlformats.org/presentationml/2006/ole">
              <p:oleObj spid="_x0000_s4101" name="公式" r:id="rId6" imgW="1892300" imgH="812800" progId="Equation.3">
                <p:embed/>
              </p:oleObj>
            </a:graphicData>
          </a:graphic>
        </p:graphicFrame>
        <p:sp>
          <p:nvSpPr>
            <p:cNvPr id="21" name="Text Box 13"/>
            <p:cNvSpPr txBox="1">
              <a:spLocks noChangeArrowheads="1"/>
            </p:cNvSpPr>
            <p:nvPr/>
          </p:nvSpPr>
          <p:spPr bwMode="auto">
            <a:xfrm>
              <a:off x="1828800" y="6096000"/>
              <a:ext cx="2856231" cy="369332"/>
            </a:xfrm>
            <a:prstGeom prst="rect">
              <a:avLst/>
            </a:prstGeom>
            <a:noFill/>
            <a:ln w="9525">
              <a:noFill/>
              <a:miter lim="800000"/>
              <a:headEnd/>
              <a:tailEnd/>
            </a:ln>
          </p:spPr>
          <p:txBody>
            <a:bodyPr wrap="none">
              <a:spAutoFit/>
            </a:bodyPr>
            <a:lstStyle/>
            <a:p>
              <a:r>
                <a:rPr lang="en-US" altLang="zh-CN" dirty="0">
                  <a:solidFill>
                    <a:srgbClr val="7030A0"/>
                  </a:solidFill>
                </a:rPr>
                <a:t>Stress-independent</a:t>
              </a:r>
              <a:r>
                <a:rPr lang="en-US" altLang="zh-CN" dirty="0"/>
                <a:t> </a:t>
              </a:r>
              <a:r>
                <a:rPr lang="en-US" altLang="zh-CN" dirty="0">
                  <a:solidFill>
                    <a:srgbClr val="7030A0"/>
                  </a:solidFill>
                </a:rPr>
                <a:t>viscosity</a:t>
              </a:r>
            </a:p>
          </p:txBody>
        </p:sp>
        <p:cxnSp>
          <p:nvCxnSpPr>
            <p:cNvPr id="24" name="Straight Arrow Connector 23"/>
            <p:cNvCxnSpPr/>
            <p:nvPr/>
          </p:nvCxnSpPr>
          <p:spPr>
            <a:xfrm>
              <a:off x="4648200" y="4724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657600" y="57150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43200" y="4419600"/>
              <a:ext cx="2099806" cy="369332"/>
            </a:xfrm>
            <a:prstGeom prst="rect">
              <a:avLst/>
            </a:prstGeom>
          </p:spPr>
          <p:txBody>
            <a:bodyPr wrap="none">
              <a:spAutoFit/>
            </a:bodyPr>
            <a:lstStyle/>
            <a:p>
              <a:r>
                <a:rPr lang="en-US" altLang="zh-CN" dirty="0" smtClean="0">
                  <a:solidFill>
                    <a:srgbClr val="7030A0"/>
                  </a:solidFill>
                </a:rPr>
                <a:t>Sheer stress in oxide</a:t>
              </a:r>
              <a:endParaRPr lang="en-US" altLang="zh-CN" dirty="0">
                <a:solidFill>
                  <a:srgbClr val="7030A0"/>
                </a:solidFill>
              </a:endParaRPr>
            </a:p>
          </p:txBody>
        </p:sp>
        <p:sp>
          <p:nvSpPr>
            <p:cNvPr id="29" name="TextBox 28"/>
            <p:cNvSpPr txBox="1"/>
            <p:nvPr/>
          </p:nvSpPr>
          <p:spPr>
            <a:xfrm>
              <a:off x="280670" y="5257800"/>
              <a:ext cx="2185855" cy="461665"/>
            </a:xfrm>
            <a:prstGeom prst="rect">
              <a:avLst/>
            </a:prstGeom>
            <a:noFill/>
          </p:spPr>
          <p:txBody>
            <a:bodyPr wrap="none" rtlCol="0">
              <a:spAutoFit/>
            </a:bodyPr>
            <a:lstStyle/>
            <a:p>
              <a:r>
                <a:rPr lang="en-US" sz="2400" dirty="0" smtClean="0">
                  <a:solidFill>
                    <a:srgbClr val="C00000"/>
                  </a:solidFill>
                </a:rPr>
                <a:t>Viscosity of SiO</a:t>
              </a:r>
              <a:r>
                <a:rPr lang="en-US" sz="2400" baseline="-25000" dirty="0" smtClean="0">
                  <a:solidFill>
                    <a:srgbClr val="C00000"/>
                  </a:solidFill>
                </a:rPr>
                <a:t>2</a:t>
              </a:r>
              <a:endParaRPr lang="en-US" sz="2400" baseline="-25000" dirty="0">
                <a:solidFill>
                  <a:srgbClr val="C00000"/>
                </a:solidFill>
              </a:endParaRPr>
            </a:p>
          </p:txBody>
        </p:sp>
      </p:grpSp>
      <p:sp>
        <p:nvSpPr>
          <p:cNvPr id="17" name="Slide Number Placeholder 16"/>
          <p:cNvSpPr>
            <a:spLocks noGrp="1"/>
          </p:cNvSpPr>
          <p:nvPr>
            <p:ph type="sldNum" sz="quarter" idx="12"/>
          </p:nvPr>
        </p:nvSpPr>
        <p:spPr/>
        <p:txBody>
          <a:bodyPr/>
          <a:lstStyle/>
          <a:p>
            <a:fld id="{19B41720-63C2-45AC-BAEC-142F06768E70}" type="slidenum">
              <a:rPr lang="en-US" smtClean="0"/>
              <a:pPr/>
              <a:t>15</a:t>
            </a:fld>
            <a:endParaRPr lang="en-US"/>
          </a:p>
        </p:txBody>
      </p:sp>
      <p:sp>
        <p:nvSpPr>
          <p:cNvPr id="19" name="TextBox 18"/>
          <p:cNvSpPr txBox="1"/>
          <p:nvPr/>
        </p:nvSpPr>
        <p:spPr>
          <a:xfrm>
            <a:off x="228600" y="6400800"/>
            <a:ext cx="6926704" cy="369332"/>
          </a:xfrm>
          <a:prstGeom prst="rect">
            <a:avLst/>
          </a:prstGeom>
          <a:noFill/>
        </p:spPr>
        <p:txBody>
          <a:bodyPr wrap="none" rtlCol="0">
            <a:spAutoFit/>
          </a:bodyPr>
          <a:lstStyle/>
          <a:p>
            <a:r>
              <a:rPr lang="en-US" dirty="0" smtClean="0"/>
              <a:t>(You are not required to remember or well understand those equations)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505200" y="2971800"/>
            <a:ext cx="4876800" cy="3710609"/>
          </a:xfrm>
          <a:prstGeom prst="rect">
            <a:avLst/>
          </a:prstGeom>
          <a:noFill/>
          <a:ln w="9525">
            <a:noFill/>
            <a:miter lim="800000"/>
            <a:headEnd/>
            <a:tailEnd/>
          </a:ln>
        </p:spPr>
      </p:pic>
      <p:sp>
        <p:nvSpPr>
          <p:cNvPr id="4" name="Rectangle 3"/>
          <p:cNvSpPr/>
          <p:nvPr/>
        </p:nvSpPr>
        <p:spPr>
          <a:xfrm>
            <a:off x="304800" y="3429000"/>
            <a:ext cx="2819400" cy="1200329"/>
          </a:xfrm>
          <a:prstGeom prst="rect">
            <a:avLst/>
          </a:prstGeom>
        </p:spPr>
        <p:txBody>
          <a:bodyPr wrap="square">
            <a:spAutoFit/>
          </a:bodyPr>
          <a:lstStyle/>
          <a:p>
            <a:r>
              <a:rPr lang="en-US" dirty="0" smtClean="0">
                <a:solidFill>
                  <a:srgbClr val="7030A0"/>
                </a:solidFill>
              </a:rPr>
              <a:t>B segregates into oxide, weakens SiO</a:t>
            </a:r>
            <a:r>
              <a:rPr lang="en-US" baseline="-25000" dirty="0" smtClean="0">
                <a:solidFill>
                  <a:srgbClr val="7030A0"/>
                </a:solidFill>
              </a:rPr>
              <a:t>2</a:t>
            </a:r>
            <a:r>
              <a:rPr lang="en-US" dirty="0" smtClean="0">
                <a:solidFill>
                  <a:srgbClr val="7030A0"/>
                </a:solidFill>
              </a:rPr>
              <a:t> bond structure, increases oxidant diffusivity D.</a:t>
            </a:r>
            <a:endParaRPr lang="en-US" dirty="0">
              <a:solidFill>
                <a:srgbClr val="7030A0"/>
              </a:solidFill>
            </a:endParaRPr>
          </a:p>
        </p:txBody>
      </p:sp>
      <p:sp>
        <p:nvSpPr>
          <p:cNvPr id="8" name="Rectangle 7"/>
          <p:cNvSpPr/>
          <p:nvPr/>
        </p:nvSpPr>
        <p:spPr>
          <a:xfrm>
            <a:off x="304800" y="685800"/>
            <a:ext cx="8610600" cy="2185214"/>
          </a:xfrm>
          <a:prstGeom prst="rect">
            <a:avLst/>
          </a:prstGeom>
        </p:spPr>
        <p:txBody>
          <a:bodyPr wrap="square">
            <a:spAutoFit/>
          </a:bodyPr>
          <a:lstStyle/>
          <a:p>
            <a:pPr>
              <a:spcAft>
                <a:spcPts val="600"/>
              </a:spcAft>
            </a:pPr>
            <a:r>
              <a:rPr lang="en-US" dirty="0" smtClean="0">
                <a:solidFill>
                  <a:srgbClr val="0033CC"/>
                </a:solidFill>
              </a:rPr>
              <a:t>Common Si dopants all tend to enhance oxidation rate of Si when present in the substrate in high concentrations. </a:t>
            </a:r>
          </a:p>
          <a:p>
            <a:pPr>
              <a:spcAft>
                <a:spcPts val="600"/>
              </a:spcAft>
            </a:pPr>
            <a:r>
              <a:rPr lang="en-US" dirty="0" smtClean="0">
                <a:solidFill>
                  <a:srgbClr val="0033CC"/>
                </a:solidFill>
              </a:rPr>
              <a:t>The effect is particularly important at lower temperatures and for thinner oxides, and is more important for N</a:t>
            </a:r>
            <a:r>
              <a:rPr lang="en-US" baseline="30000" dirty="0" smtClean="0">
                <a:solidFill>
                  <a:srgbClr val="0033CC"/>
                </a:solidFill>
              </a:rPr>
              <a:t>+</a:t>
            </a:r>
            <a:r>
              <a:rPr lang="en-US" dirty="0" smtClean="0">
                <a:solidFill>
                  <a:srgbClr val="0033CC"/>
                </a:solidFill>
              </a:rPr>
              <a:t> doping than P</a:t>
            </a:r>
            <a:r>
              <a:rPr lang="en-US" baseline="30000" dirty="0" smtClean="0">
                <a:solidFill>
                  <a:srgbClr val="0033CC"/>
                </a:solidFill>
              </a:rPr>
              <a:t>+</a:t>
            </a:r>
            <a:r>
              <a:rPr lang="en-US" dirty="0" smtClean="0">
                <a:solidFill>
                  <a:srgbClr val="0033CC"/>
                </a:solidFill>
              </a:rPr>
              <a:t> doping.</a:t>
            </a:r>
          </a:p>
          <a:p>
            <a:r>
              <a:rPr lang="en-US" dirty="0" smtClean="0">
                <a:solidFill>
                  <a:srgbClr val="C00000"/>
                </a:solidFill>
              </a:rPr>
              <a:t>The oxidation rate depends on:</a:t>
            </a:r>
          </a:p>
          <a:p>
            <a:r>
              <a:rPr lang="en-US" dirty="0" smtClean="0">
                <a:solidFill>
                  <a:srgbClr val="0033CC"/>
                </a:solidFill>
              </a:rPr>
              <a:t>The dopant concentration in SiO</a:t>
            </a:r>
            <a:r>
              <a:rPr lang="en-US" baseline="-25000" dirty="0" smtClean="0">
                <a:solidFill>
                  <a:srgbClr val="0033CC"/>
                </a:solidFill>
              </a:rPr>
              <a:t>2</a:t>
            </a:r>
            <a:r>
              <a:rPr lang="en-US" dirty="0" smtClean="0">
                <a:solidFill>
                  <a:srgbClr val="0033CC"/>
                </a:solidFill>
              </a:rPr>
              <a:t> for diffusion controlled oxidation (B dominates).</a:t>
            </a:r>
          </a:p>
          <a:p>
            <a:pPr>
              <a:spcAft>
                <a:spcPts val="600"/>
              </a:spcAft>
            </a:pPr>
            <a:r>
              <a:rPr lang="en-US" dirty="0" smtClean="0">
                <a:solidFill>
                  <a:srgbClr val="0033CC"/>
                </a:solidFill>
              </a:rPr>
              <a:t>The dopant concentration at Si surface for reaction controlled oxidation (B/A dominates).</a:t>
            </a:r>
            <a:endParaRPr lang="en-US" dirty="0">
              <a:solidFill>
                <a:srgbClr val="0033CC"/>
              </a:solidFill>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3018901" y="0"/>
            <a:ext cx="3153299" cy="523220"/>
          </a:xfrm>
          <a:prstGeom prst="rect">
            <a:avLst/>
          </a:prstGeom>
          <a:noFill/>
        </p:spPr>
        <p:txBody>
          <a:bodyPr wrap="none" rtlCol="0">
            <a:spAutoFit/>
          </a:bodyPr>
          <a:lstStyle/>
          <a:p>
            <a:r>
              <a:rPr lang="en-US" sz="2800" dirty="0" smtClean="0">
                <a:solidFill>
                  <a:srgbClr val="0033CC"/>
                </a:solidFill>
              </a:rPr>
              <a:t>Dopant dependence</a:t>
            </a:r>
            <a:endParaRPr lang="en-US" sz="2800" dirty="0">
              <a:solidFill>
                <a:srgbClr val="0033CC"/>
              </a:solidFill>
            </a:endParaRPr>
          </a:p>
        </p:txBody>
      </p:sp>
      <p:sp>
        <p:nvSpPr>
          <p:cNvPr id="7" name="Slide Number Placeholder 6"/>
          <p:cNvSpPr>
            <a:spLocks noGrp="1"/>
          </p:cNvSpPr>
          <p:nvPr>
            <p:ph type="sldNum" sz="quarter" idx="12"/>
          </p:nvPr>
        </p:nvSpPr>
        <p:spPr>
          <a:xfrm>
            <a:off x="6553200" y="6365875"/>
            <a:ext cx="2133600" cy="365125"/>
          </a:xfrm>
        </p:spPr>
        <p:txBody>
          <a:bodyPr/>
          <a:lstStyle/>
          <a:p>
            <a:fld id="{19B41720-63C2-45AC-BAEC-142F06768E70}"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nodeType="withEffect">
                                  <p:stCondLst>
                                    <p:cond delay="0"/>
                                  </p:stCondLst>
                                  <p:childTnLst>
                                    <p:set>
                                      <p:cBhvr>
                                        <p:cTn id="34" dur="1" fill="hold">
                                          <p:stCondLst>
                                            <p:cond delay="0"/>
                                          </p:stCondLst>
                                        </p:cTn>
                                        <p:tgtEl>
                                          <p:spTgt spid="50178"/>
                                        </p:tgtEl>
                                        <p:attrNameLst>
                                          <p:attrName>style.visibility</p:attrName>
                                        </p:attrNameLst>
                                      </p:cBhvr>
                                      <p:to>
                                        <p:strVal val="visible"/>
                                      </p:to>
                                    </p:set>
                                    <p:animEffect transition="in" filter="wipe(down)">
                                      <p:cBhvr>
                                        <p:cTn id="35"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27727"/>
            <a:ext cx="8915400" cy="1277273"/>
          </a:xfrm>
          <a:prstGeom prst="rect">
            <a:avLst/>
          </a:prstGeom>
        </p:spPr>
        <p:txBody>
          <a:bodyPr wrap="square">
            <a:spAutoFit/>
          </a:bodyPr>
          <a:lstStyle/>
          <a:p>
            <a:pPr marL="174625" indent="-174625">
              <a:spcAft>
                <a:spcPts val="300"/>
              </a:spcAft>
              <a:buFont typeface="Arial" pitchFamily="34" charset="0"/>
              <a:buChar char="•"/>
            </a:pPr>
            <a:r>
              <a:rPr lang="en-US" dirty="0" smtClean="0">
                <a:solidFill>
                  <a:srgbClr val="0033CC"/>
                </a:solidFill>
              </a:rPr>
              <a:t>Phosphorous piles up at Si surface, leads to more vacancies in Si (oxidation process need space/vacancies), enhances oxidation rate in the reaction controlled regime (increase </a:t>
            </a:r>
            <a:r>
              <a:rPr lang="en-US" dirty="0" err="1" smtClean="0">
                <a:solidFill>
                  <a:srgbClr val="0033CC"/>
                </a:solidFill>
              </a:rPr>
              <a:t>k</a:t>
            </a:r>
            <a:r>
              <a:rPr lang="en-US" baseline="-25000" dirty="0" err="1" smtClean="0">
                <a:solidFill>
                  <a:srgbClr val="0033CC"/>
                </a:solidFill>
              </a:rPr>
              <a:t>s</a:t>
            </a:r>
            <a:r>
              <a:rPr lang="en-US"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Linear rate coefficient increases rapidly for surface doping levels greater than 10</a:t>
            </a:r>
            <a:r>
              <a:rPr lang="en-US" baseline="30000" dirty="0" smtClean="0">
                <a:solidFill>
                  <a:srgbClr val="0033CC"/>
                </a:solidFill>
              </a:rPr>
              <a:t>20</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Parabolic rate coefficient B shows only modest increases.</a:t>
            </a:r>
            <a:endParaRPr lang="en-US"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057400" y="0"/>
            <a:ext cx="5062476" cy="523220"/>
          </a:xfrm>
          <a:prstGeom prst="rect">
            <a:avLst/>
          </a:prstGeom>
          <a:noFill/>
        </p:spPr>
        <p:txBody>
          <a:bodyPr wrap="none" rtlCol="0">
            <a:spAutoFit/>
          </a:bodyPr>
          <a:lstStyle/>
          <a:p>
            <a:r>
              <a:rPr lang="en-US" sz="2800" dirty="0" smtClean="0">
                <a:solidFill>
                  <a:srgbClr val="0033CC"/>
                </a:solidFill>
              </a:rPr>
              <a:t>Dopant dependence: phosphorus</a:t>
            </a:r>
            <a:endParaRPr lang="en-US" sz="2800" dirty="0">
              <a:solidFill>
                <a:srgbClr val="0033CC"/>
              </a:solidFill>
            </a:endParaRPr>
          </a:p>
        </p:txBody>
      </p:sp>
      <p:pic>
        <p:nvPicPr>
          <p:cNvPr id="8" name="Picture 4"/>
          <p:cNvPicPr>
            <a:picLocks noChangeAspect="1" noChangeArrowheads="1"/>
          </p:cNvPicPr>
          <p:nvPr/>
        </p:nvPicPr>
        <p:blipFill>
          <a:blip r:embed="rId2" cstate="print"/>
          <a:srcRect/>
          <a:stretch>
            <a:fillRect/>
          </a:stretch>
        </p:blipFill>
        <p:spPr bwMode="auto">
          <a:xfrm>
            <a:off x="762000" y="5667375"/>
            <a:ext cx="7408863" cy="1190625"/>
          </a:xfrm>
          <a:prstGeom prst="rect">
            <a:avLst/>
          </a:prstGeom>
          <a:noFill/>
          <a:ln w="9525">
            <a:noFill/>
            <a:miter lim="800000"/>
            <a:headEnd/>
            <a:tailEnd/>
          </a:ln>
        </p:spPr>
      </p:pic>
      <p:sp>
        <p:nvSpPr>
          <p:cNvPr id="9" name="Slide Number Placeholder 8"/>
          <p:cNvSpPr>
            <a:spLocks noGrp="1"/>
          </p:cNvSpPr>
          <p:nvPr>
            <p:ph type="sldNum" sz="quarter" idx="12"/>
          </p:nvPr>
        </p:nvSpPr>
        <p:spPr>
          <a:xfrm>
            <a:off x="6553200" y="6340475"/>
            <a:ext cx="2133600" cy="365125"/>
          </a:xfrm>
        </p:spPr>
        <p:txBody>
          <a:bodyPr/>
          <a:lstStyle/>
          <a:p>
            <a:fld id="{19B41720-63C2-45AC-BAEC-142F06768E70}" type="slidenum">
              <a:rPr lang="en-US" smtClean="0"/>
              <a:pPr/>
              <a:t>17</a:t>
            </a:fld>
            <a:endParaRPr lang="en-US" dirty="0"/>
          </a:p>
        </p:txBody>
      </p:sp>
      <p:pic>
        <p:nvPicPr>
          <p:cNvPr id="68610" name="Picture 2"/>
          <p:cNvPicPr>
            <a:picLocks noChangeAspect="1" noChangeArrowheads="1"/>
          </p:cNvPicPr>
          <p:nvPr/>
        </p:nvPicPr>
        <p:blipFill>
          <a:blip r:embed="rId3" cstate="print"/>
          <a:srcRect/>
          <a:stretch>
            <a:fillRect/>
          </a:stretch>
        </p:blipFill>
        <p:spPr bwMode="auto">
          <a:xfrm>
            <a:off x="1219200" y="1905000"/>
            <a:ext cx="6868176" cy="3681413"/>
          </a:xfrm>
          <a:prstGeom prst="rect">
            <a:avLst/>
          </a:prstGeom>
          <a:noFill/>
          <a:ln w="9525">
            <a:noFill/>
            <a:miter lim="800000"/>
            <a:headEnd/>
            <a:tailEnd/>
          </a:ln>
        </p:spPr>
      </p:pic>
      <p:sp>
        <p:nvSpPr>
          <p:cNvPr id="11" name="TextBox 10"/>
          <p:cNvSpPr txBox="1"/>
          <p:nvPr/>
        </p:nvSpPr>
        <p:spPr>
          <a:xfrm>
            <a:off x="2209800" y="3124200"/>
            <a:ext cx="2362200" cy="738664"/>
          </a:xfrm>
          <a:prstGeom prst="rect">
            <a:avLst/>
          </a:prstGeom>
          <a:noFill/>
        </p:spPr>
        <p:txBody>
          <a:bodyPr wrap="square" rtlCol="0">
            <a:spAutoFit/>
          </a:bodyPr>
          <a:lstStyle/>
          <a:p>
            <a:r>
              <a:rPr lang="en-US" sz="1400" dirty="0" smtClean="0">
                <a:solidFill>
                  <a:srgbClr val="FFFF00"/>
                </a:solidFill>
              </a:rPr>
              <a:t>5</a:t>
            </a:r>
            <a:r>
              <a:rPr lang="en-US" sz="1400" dirty="0" smtClean="0">
                <a:solidFill>
                  <a:srgbClr val="FFFF00"/>
                </a:solidFill>
                <a:sym typeface="Symbol"/>
              </a:rPr>
              <a:t> thicker for the heavily doped region (right side) than lightly doped region (left side)</a:t>
            </a:r>
            <a:endParaRPr lang="en-US" sz="1400" dirty="0">
              <a:solidFill>
                <a:srgbClr val="FFFF00"/>
              </a:solidFill>
            </a:endParaRPr>
          </a:p>
        </p:txBody>
      </p:sp>
      <p:sp>
        <p:nvSpPr>
          <p:cNvPr id="12" name="Rectangle 11"/>
          <p:cNvSpPr/>
          <p:nvPr/>
        </p:nvSpPr>
        <p:spPr>
          <a:xfrm>
            <a:off x="6022078" y="3657600"/>
            <a:ext cx="1064522" cy="338554"/>
          </a:xfrm>
          <a:prstGeom prst="rect">
            <a:avLst/>
          </a:prstGeom>
        </p:spPr>
        <p:txBody>
          <a:bodyPr wrap="none">
            <a:spAutoFit/>
          </a:bodyPr>
          <a:lstStyle/>
          <a:p>
            <a:r>
              <a:rPr lang="en-US" sz="1600" dirty="0" smtClean="0">
                <a:solidFill>
                  <a:srgbClr val="FFFF00"/>
                </a:solidFill>
              </a:rPr>
              <a:t>2</a:t>
            </a:r>
            <a:r>
              <a:rPr lang="en-US" sz="1600" dirty="0" smtClean="0">
                <a:solidFill>
                  <a:srgbClr val="FFFF00"/>
                </a:solidFill>
                <a:sym typeface="Symbol"/>
              </a:rPr>
              <a:t> thicker </a:t>
            </a:r>
            <a:endParaRPr lang="en-US" sz="1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2133600"/>
            <a:ext cx="5715000" cy="3400931"/>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SiO</a:t>
            </a:r>
            <a:r>
              <a:rPr lang="en-US" baseline="-25000" dirty="0" smtClean="0">
                <a:solidFill>
                  <a:srgbClr val="0033CC"/>
                </a:solidFill>
              </a:rPr>
              <a:t>2</a:t>
            </a:r>
            <a:r>
              <a:rPr lang="en-US" dirty="0" smtClean="0">
                <a:solidFill>
                  <a:srgbClr val="0033CC"/>
                </a:solidFill>
              </a:rPr>
              <a:t> properties and applications.</a:t>
            </a:r>
          </a:p>
          <a:p>
            <a:pPr marL="342900" indent="-342900">
              <a:spcAft>
                <a:spcPts val="600"/>
              </a:spcAft>
              <a:buAutoNum type="arabicPeriod"/>
            </a:pPr>
            <a:r>
              <a:rPr lang="en-US" dirty="0" smtClean="0">
                <a:solidFill>
                  <a:srgbClr val="0033CC"/>
                </a:solidFill>
              </a:rPr>
              <a:t>Thermal oxidation basics.</a:t>
            </a:r>
          </a:p>
          <a:p>
            <a:pPr marL="342900" indent="-342900">
              <a:spcAft>
                <a:spcPts val="600"/>
              </a:spcAft>
              <a:buAutoNum type="arabicPeriod"/>
            </a:pPr>
            <a:r>
              <a:rPr lang="en-US" dirty="0" smtClean="0">
                <a:solidFill>
                  <a:srgbClr val="0033CC"/>
                </a:solidFill>
              </a:rPr>
              <a:t>Manufacturing methods and equipment.</a:t>
            </a:r>
          </a:p>
          <a:p>
            <a:pPr marL="342900" indent="-342900">
              <a:spcAft>
                <a:spcPts val="600"/>
              </a:spcAft>
              <a:buAutoNum type="arabicPeriod"/>
            </a:pPr>
            <a:r>
              <a:rPr lang="en-US" dirty="0" smtClean="0">
                <a:solidFill>
                  <a:srgbClr val="0033CC"/>
                </a:solidFill>
              </a:rPr>
              <a:t>Measurement methods (mechanical, optical, electrical).</a:t>
            </a:r>
          </a:p>
          <a:p>
            <a:pPr marL="342900" indent="-342900">
              <a:spcAft>
                <a:spcPts val="600"/>
              </a:spcAft>
              <a:buAutoNum type="arabicPeriod"/>
            </a:pPr>
            <a:r>
              <a:rPr lang="en-US" dirty="0" smtClean="0">
                <a:solidFill>
                  <a:srgbClr val="0033CC"/>
                </a:solidFill>
              </a:rPr>
              <a:t>Deal-Grove model (linear parabolic model).</a:t>
            </a:r>
          </a:p>
          <a:p>
            <a:pPr marL="342900" indent="-342900">
              <a:spcAft>
                <a:spcPts val="600"/>
              </a:spcAft>
              <a:buAutoNum type="arabicPeriod"/>
            </a:pPr>
            <a:r>
              <a:rPr lang="en-US" dirty="0" smtClean="0">
                <a:solidFill>
                  <a:srgbClr val="0033CC"/>
                </a:solidFill>
              </a:rPr>
              <a:t>Thin oxide growth, dependence on gas pressure and crystal orientation.</a:t>
            </a:r>
          </a:p>
          <a:p>
            <a:pPr marL="342900" indent="-342900">
              <a:spcAft>
                <a:spcPts val="600"/>
              </a:spcAft>
              <a:buAutoNum type="arabicPeriod"/>
            </a:pPr>
            <a:r>
              <a:rPr lang="en-US" dirty="0" smtClean="0">
                <a:solidFill>
                  <a:srgbClr val="0033CC"/>
                </a:solidFill>
              </a:rPr>
              <a:t>2D growth, </a:t>
            </a:r>
            <a:r>
              <a:rPr lang="en-US" dirty="0" err="1" smtClean="0">
                <a:solidFill>
                  <a:srgbClr val="0033CC"/>
                </a:solidFill>
              </a:rPr>
              <a:t>Cl</a:t>
            </a:r>
            <a:r>
              <a:rPr lang="en-US" dirty="0" smtClean="0">
                <a:solidFill>
                  <a:srgbClr val="0033CC"/>
                </a:solidFill>
              </a:rPr>
              <a:t>-containing gas, substrate doping effect.</a:t>
            </a:r>
          </a:p>
          <a:p>
            <a:pPr marL="342900" indent="-342900">
              <a:spcAft>
                <a:spcPts val="600"/>
              </a:spcAft>
              <a:buAutoNum type="arabicPeriod"/>
            </a:pPr>
            <a:r>
              <a:rPr lang="en-US" dirty="0" smtClean="0">
                <a:solidFill>
                  <a:srgbClr val="C00000"/>
                </a:solidFill>
              </a:rPr>
              <a:t>Interface charges, dopant redistribution, rapid thermal oxidation.</a:t>
            </a:r>
            <a:endParaRPr lang="en-US" dirty="0">
              <a:solidFill>
                <a:srgbClr val="C00000"/>
              </a:solidFill>
            </a:endParaRPr>
          </a:p>
        </p:txBody>
      </p:sp>
      <p:sp>
        <p:nvSpPr>
          <p:cNvPr id="4" name="TextBox 3"/>
          <p:cNvSpPr txBox="1"/>
          <p:nvPr/>
        </p:nvSpPr>
        <p:spPr>
          <a:xfrm>
            <a:off x="2209801" y="381000"/>
            <a:ext cx="434339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rgbClr val="0033CC"/>
                </a:solidFill>
              </a:rPr>
              <a:t>Chapter 6 Thermal oxidation and the Si/SiO</a:t>
            </a:r>
            <a:r>
              <a:rPr lang="en-US" sz="2800" baseline="-25000" dirty="0" smtClean="0">
                <a:solidFill>
                  <a:srgbClr val="0033CC"/>
                </a:solidFill>
              </a:rPr>
              <a:t>2</a:t>
            </a:r>
            <a:r>
              <a:rPr lang="en-US" sz="2800" dirty="0" smtClean="0">
                <a:solidFill>
                  <a:srgbClr val="0033CC"/>
                </a:solidFill>
              </a:rPr>
              <a:t> interface</a:t>
            </a:r>
            <a:endParaRPr lang="en-US" sz="2800" dirty="0">
              <a:solidFill>
                <a:srgbClr val="0033CC"/>
              </a:solidFill>
            </a:endParaRPr>
          </a:p>
        </p:txBody>
      </p:sp>
      <p:sp>
        <p:nvSpPr>
          <p:cNvPr id="7" name="TextBox 6"/>
          <p:cNvSpPr txBox="1"/>
          <p:nvPr/>
        </p:nvSpPr>
        <p:spPr>
          <a:xfrm>
            <a:off x="0" y="6119336"/>
            <a:ext cx="4754058"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a:t>
            </a:r>
          </a:p>
          <a:p>
            <a:r>
              <a:rPr lang="en-US" sz="1400" dirty="0" smtClean="0"/>
              <a:t>Textbook: Silicon VLSI Technology by Plummer, Deal and Griffin</a:t>
            </a:r>
            <a:endParaRPr lang="en-US" sz="1400" dirty="0"/>
          </a:p>
        </p:txBody>
      </p:sp>
      <p:sp>
        <p:nvSpPr>
          <p:cNvPr id="8" name="Slide Number Placeholder 7"/>
          <p:cNvSpPr>
            <a:spLocks noGrp="1"/>
          </p:cNvSpPr>
          <p:nvPr>
            <p:ph type="sldNum" sz="quarter" idx="12"/>
          </p:nvPr>
        </p:nvSpPr>
        <p:spPr/>
        <p:txBody>
          <a:bodyPr/>
          <a:lstStyle/>
          <a:p>
            <a:fld id="{19B41720-63C2-45AC-BAEC-142F06768E7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6"/>
          <p:cNvPicPr>
            <a:picLocks noChangeAspect="1" noChangeArrowheads="1"/>
          </p:cNvPicPr>
          <p:nvPr/>
        </p:nvPicPr>
        <p:blipFill>
          <a:blip r:embed="rId2" cstate="print"/>
          <a:srcRect/>
          <a:stretch>
            <a:fillRect/>
          </a:stretch>
        </p:blipFill>
        <p:spPr bwMode="auto">
          <a:xfrm>
            <a:off x="2362200" y="2667000"/>
            <a:ext cx="4924425" cy="3713163"/>
          </a:xfrm>
          <a:prstGeom prst="rect">
            <a:avLst/>
          </a:prstGeom>
          <a:noFill/>
          <a:ln w="9525">
            <a:noFill/>
            <a:miter lim="800000"/>
            <a:headEnd/>
            <a:tailEnd/>
          </a:ln>
        </p:spPr>
      </p:pic>
      <p:sp>
        <p:nvSpPr>
          <p:cNvPr id="7" name="Rectangle 6"/>
          <p:cNvSpPr/>
          <p:nvPr/>
        </p:nvSpPr>
        <p:spPr>
          <a:xfrm>
            <a:off x="304800" y="838200"/>
            <a:ext cx="8382000" cy="1431161"/>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Interface trapped charge (</a:t>
            </a:r>
            <a:r>
              <a:rPr lang="en-US" dirty="0" err="1" smtClean="0">
                <a:solidFill>
                  <a:srgbClr val="0033CC"/>
                </a:solidFill>
              </a:rPr>
              <a:t>Q</a:t>
            </a:r>
            <a:r>
              <a:rPr lang="en-US" baseline="-25000" dirty="0" err="1" smtClean="0">
                <a:solidFill>
                  <a:srgbClr val="0033CC"/>
                </a:solidFill>
              </a:rPr>
              <a:t>it</a:t>
            </a:r>
            <a:r>
              <a:rPr lang="en-US" dirty="0" smtClean="0">
                <a:solidFill>
                  <a:srgbClr val="0033CC"/>
                </a:solidFill>
              </a:rPr>
              <a:t>): located at Si/SiO</a:t>
            </a:r>
            <a:r>
              <a:rPr lang="en-US" baseline="-25000" dirty="0" smtClean="0">
                <a:solidFill>
                  <a:srgbClr val="0033CC"/>
                </a:solidFill>
              </a:rPr>
              <a:t>2</a:t>
            </a:r>
            <a:r>
              <a:rPr lang="en-US" dirty="0" smtClean="0">
                <a:solidFill>
                  <a:srgbClr val="0033CC"/>
                </a:solidFill>
              </a:rPr>
              <a:t> interface.</a:t>
            </a:r>
          </a:p>
          <a:p>
            <a:pPr marL="171450" indent="-171450">
              <a:spcAft>
                <a:spcPts val="600"/>
              </a:spcAft>
              <a:buFont typeface="Arial" pitchFamily="34" charset="0"/>
              <a:buChar char="•"/>
            </a:pPr>
            <a:r>
              <a:rPr lang="en-US" dirty="0" smtClean="0">
                <a:solidFill>
                  <a:srgbClr val="0033CC"/>
                </a:solidFill>
              </a:rPr>
              <a:t>Fixed oxide charge (</a:t>
            </a: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 positive charge located within 3nm of Si/SiO</a:t>
            </a:r>
            <a:r>
              <a:rPr lang="en-US" baseline="-25000" dirty="0" smtClean="0">
                <a:solidFill>
                  <a:srgbClr val="0033CC"/>
                </a:solidFill>
              </a:rPr>
              <a:t>2</a:t>
            </a:r>
            <a:r>
              <a:rPr lang="en-US" dirty="0" smtClean="0">
                <a:solidFill>
                  <a:srgbClr val="0033CC"/>
                </a:solidFill>
              </a:rPr>
              <a:t> interface.</a:t>
            </a:r>
          </a:p>
          <a:p>
            <a:pPr marL="171450" indent="-171450">
              <a:spcAft>
                <a:spcPts val="600"/>
              </a:spcAft>
              <a:buFont typeface="Arial" pitchFamily="34" charset="0"/>
              <a:buChar char="•"/>
            </a:pPr>
            <a:r>
              <a:rPr lang="en-US" dirty="0" smtClean="0">
                <a:solidFill>
                  <a:srgbClr val="0033CC"/>
                </a:solidFill>
              </a:rPr>
              <a:t>Oxide trapped charges (</a:t>
            </a:r>
            <a:r>
              <a:rPr lang="en-US" dirty="0" err="1" smtClean="0">
                <a:solidFill>
                  <a:srgbClr val="0033CC"/>
                </a:solidFill>
              </a:rPr>
              <a:t>Q</a:t>
            </a:r>
            <a:r>
              <a:rPr lang="en-US" baseline="-25000" dirty="0" err="1" smtClean="0">
                <a:solidFill>
                  <a:srgbClr val="0033CC"/>
                </a:solidFill>
              </a:rPr>
              <a:t>ot</a:t>
            </a:r>
            <a:r>
              <a:rPr lang="en-US" dirty="0" smtClean="0">
                <a:solidFill>
                  <a:srgbClr val="0033CC"/>
                </a:solidFill>
              </a:rPr>
              <a:t>): associated with defects in the SiO</a:t>
            </a:r>
            <a:r>
              <a:rPr lang="en-US" baseline="-25000" dirty="0" smtClean="0">
                <a:solidFill>
                  <a:srgbClr val="0033CC"/>
                </a:solidFill>
              </a:rPr>
              <a:t>2</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Mobile ionic charges (</a:t>
            </a:r>
            <a:r>
              <a:rPr lang="en-US" dirty="0" err="1" smtClean="0">
                <a:solidFill>
                  <a:srgbClr val="0033CC"/>
                </a:solidFill>
              </a:rPr>
              <a:t>Q</a:t>
            </a:r>
            <a:r>
              <a:rPr lang="en-US" baseline="-25000" dirty="0" err="1" smtClean="0">
                <a:solidFill>
                  <a:srgbClr val="0033CC"/>
                </a:solidFill>
              </a:rPr>
              <a:t>m</a:t>
            </a:r>
            <a:r>
              <a:rPr lang="en-US" dirty="0" smtClean="0">
                <a:solidFill>
                  <a:srgbClr val="0033CC"/>
                </a:solidFill>
              </a:rPr>
              <a:t>): result from contamination from Na or other alkali ions.</a:t>
            </a:r>
            <a:endParaRPr lang="en-US" dirty="0">
              <a:solidFill>
                <a:srgbClr val="0033CC"/>
              </a:solidFill>
            </a:endParaRPr>
          </a:p>
        </p:txBody>
      </p:sp>
      <p:sp>
        <p:nvSpPr>
          <p:cNvPr id="8" name="Rectangle 7"/>
          <p:cNvSpPr/>
          <p:nvPr/>
        </p:nvSpPr>
        <p:spPr>
          <a:xfrm>
            <a:off x="3048000" y="152400"/>
            <a:ext cx="3710952" cy="523220"/>
          </a:xfrm>
          <a:prstGeom prst="rect">
            <a:avLst/>
          </a:prstGeom>
        </p:spPr>
        <p:txBody>
          <a:bodyPr wrap="none">
            <a:spAutoFit/>
          </a:bodyPr>
          <a:lstStyle/>
          <a:p>
            <a:r>
              <a:rPr lang="en-US" sz="2800" dirty="0" smtClean="0">
                <a:solidFill>
                  <a:srgbClr val="0033CC"/>
                </a:solidFill>
              </a:rPr>
              <a:t>Oxide charge definitions</a:t>
            </a:r>
            <a:endParaRPr lang="en-US" sz="2800" dirty="0">
              <a:solidFill>
                <a:srgbClr val="0033CC"/>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19B41720-63C2-45AC-BAEC-142F06768E7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124200" y="162580"/>
            <a:ext cx="2811347" cy="523220"/>
          </a:xfrm>
          <a:prstGeom prst="rect">
            <a:avLst/>
          </a:prstGeom>
        </p:spPr>
        <p:txBody>
          <a:bodyPr wrap="none">
            <a:spAutoFit/>
          </a:bodyPr>
          <a:lstStyle/>
          <a:p>
            <a:r>
              <a:rPr lang="en-US" sz="2800" dirty="0" smtClean="0">
                <a:solidFill>
                  <a:srgbClr val="0033CC"/>
                </a:solidFill>
              </a:rPr>
              <a:t>Thin oxide growth</a:t>
            </a:r>
            <a:endParaRPr lang="en-US" sz="2800" dirty="0">
              <a:solidFill>
                <a:srgbClr val="0033CC"/>
              </a:solidFill>
            </a:endParaRPr>
          </a:p>
        </p:txBody>
      </p:sp>
      <p:sp>
        <p:nvSpPr>
          <p:cNvPr id="8" name="TextBox 7"/>
          <p:cNvSpPr txBox="1"/>
          <p:nvPr/>
        </p:nvSpPr>
        <p:spPr>
          <a:xfrm>
            <a:off x="457200" y="914400"/>
            <a:ext cx="8001000" cy="1908215"/>
          </a:xfrm>
          <a:prstGeom prst="rect">
            <a:avLst/>
          </a:prstGeom>
          <a:noFill/>
        </p:spPr>
        <p:txBody>
          <a:bodyPr wrap="square" rtlCol="0">
            <a:spAutoFit/>
          </a:bodyPr>
          <a:lstStyle/>
          <a:p>
            <a:pPr marL="174625" indent="-174625">
              <a:spcAft>
                <a:spcPts val="600"/>
              </a:spcAft>
              <a:buFont typeface="Arial" pitchFamily="34" charset="0"/>
              <a:buChar char="•"/>
            </a:pPr>
            <a:r>
              <a:rPr lang="en-US" dirty="0" smtClean="0">
                <a:solidFill>
                  <a:srgbClr val="0033CC"/>
                </a:solidFill>
              </a:rPr>
              <a:t>The Deal-Grove model provides excellent agreement with experimental data except for thin (&lt;20nm) SiO</a:t>
            </a:r>
            <a:r>
              <a:rPr lang="en-US" baseline="-25000" dirty="0" smtClean="0">
                <a:solidFill>
                  <a:srgbClr val="0033CC"/>
                </a:solidFill>
              </a:rPr>
              <a:t>2</a:t>
            </a:r>
            <a:r>
              <a:rPr lang="en-US" dirty="0" smtClean="0">
                <a:solidFill>
                  <a:srgbClr val="0033CC"/>
                </a:solidFill>
              </a:rPr>
              <a:t> grown in dry O</a:t>
            </a:r>
            <a:r>
              <a:rPr lang="en-US" baseline="-25000" dirty="0" smtClean="0">
                <a:solidFill>
                  <a:srgbClr val="0033CC"/>
                </a:solidFill>
              </a:rPr>
              <a:t>2</a:t>
            </a:r>
            <a:r>
              <a:rPr lang="en-US" dirty="0" smtClean="0">
                <a:solidFill>
                  <a:srgbClr val="0033CC"/>
                </a:solidFill>
              </a:rPr>
              <a:t>.</a:t>
            </a:r>
          </a:p>
          <a:p>
            <a:pPr marL="174625" indent="-174625">
              <a:spcAft>
                <a:spcPts val="600"/>
              </a:spcAft>
              <a:buFont typeface="Arial" pitchFamily="34" charset="0"/>
              <a:buChar char="•"/>
            </a:pPr>
            <a:r>
              <a:rPr lang="en-US" dirty="0" smtClean="0">
                <a:solidFill>
                  <a:srgbClr val="0033CC"/>
                </a:solidFill>
              </a:rPr>
              <a:t>When using the D-G equations for thick oxides grown in O</a:t>
            </a:r>
            <a:r>
              <a:rPr lang="en-US" baseline="-25000" dirty="0" smtClean="0">
                <a:solidFill>
                  <a:srgbClr val="0033CC"/>
                </a:solidFill>
              </a:rPr>
              <a:t>2</a:t>
            </a:r>
            <a:r>
              <a:rPr lang="en-US" dirty="0" smtClean="0">
                <a:solidFill>
                  <a:srgbClr val="0033CC"/>
                </a:solidFill>
              </a:rPr>
              <a:t> on bare Si (X</a:t>
            </a:r>
            <a:r>
              <a:rPr lang="en-US" baseline="-25000" dirty="0" smtClean="0">
                <a:solidFill>
                  <a:srgbClr val="0033CC"/>
                </a:solidFill>
              </a:rPr>
              <a:t>i</a:t>
            </a:r>
            <a:r>
              <a:rPr lang="en-US" dirty="0" smtClean="0">
                <a:solidFill>
                  <a:srgbClr val="0033CC"/>
                </a:solidFill>
              </a:rPr>
              <a:t>=0), one needs to “assume” X</a:t>
            </a:r>
            <a:r>
              <a:rPr lang="en-US" baseline="-25000" dirty="0" smtClean="0">
                <a:solidFill>
                  <a:srgbClr val="0033CC"/>
                </a:solidFill>
              </a:rPr>
              <a:t>i</a:t>
            </a:r>
            <a:r>
              <a:rPr lang="en-US" dirty="0" smtClean="0">
                <a:solidFill>
                  <a:srgbClr val="0033CC"/>
                </a:solidFill>
              </a:rPr>
              <a:t>=25nm.</a:t>
            </a:r>
          </a:p>
          <a:p>
            <a:pPr marL="174625" indent="-174625">
              <a:buFont typeface="Arial" pitchFamily="34" charset="0"/>
              <a:buChar char="•"/>
            </a:pPr>
            <a:r>
              <a:rPr lang="en-US" dirty="0" smtClean="0">
                <a:solidFill>
                  <a:srgbClr val="0033CC"/>
                </a:solidFill>
              </a:rPr>
              <a:t>Or equivalently, one can use </a:t>
            </a:r>
            <a:r>
              <a:rPr lang="en-US" dirty="0" smtClean="0">
                <a:solidFill>
                  <a:srgbClr val="0033CC"/>
                </a:solidFill>
                <a:sym typeface="Symbol"/>
              </a:rPr>
              <a:t> (0) </a:t>
            </a:r>
            <a:r>
              <a:rPr lang="en-US" dirty="0" smtClean="0">
                <a:solidFill>
                  <a:srgbClr val="0033CC"/>
                </a:solidFill>
              </a:rPr>
              <a:t>to correct the Deal-Grove model to compensate for the excess growth that occurs in the initial growth regime.</a:t>
            </a:r>
            <a:endParaRPr lang="en-US" dirty="0">
              <a:solidFill>
                <a:srgbClr val="0033CC"/>
              </a:solidFill>
            </a:endParaRPr>
          </a:p>
        </p:txBody>
      </p:sp>
      <p:grpSp>
        <p:nvGrpSpPr>
          <p:cNvPr id="16" name="Group 15"/>
          <p:cNvGrpSpPr>
            <a:grpSpLocks noChangeAspect="1"/>
          </p:cNvGrpSpPr>
          <p:nvPr/>
        </p:nvGrpSpPr>
        <p:grpSpPr>
          <a:xfrm>
            <a:off x="228600" y="2997677"/>
            <a:ext cx="5958956" cy="3555523"/>
            <a:chOff x="1403350" y="2649538"/>
            <a:chExt cx="7053263" cy="4208462"/>
          </a:xfrm>
        </p:grpSpPr>
        <p:pic>
          <p:nvPicPr>
            <p:cNvPr id="10" name="Picture 4"/>
            <p:cNvPicPr>
              <a:picLocks noChangeAspect="1" noChangeArrowheads="1"/>
            </p:cNvPicPr>
            <p:nvPr/>
          </p:nvPicPr>
          <p:blipFill>
            <a:blip r:embed="rId2" cstate="print"/>
            <a:srcRect/>
            <a:stretch>
              <a:fillRect/>
            </a:stretch>
          </p:blipFill>
          <p:spPr bwMode="auto">
            <a:xfrm>
              <a:off x="1403350" y="2649538"/>
              <a:ext cx="7053263" cy="4208462"/>
            </a:xfrm>
            <a:prstGeom prst="rect">
              <a:avLst/>
            </a:prstGeom>
            <a:noFill/>
            <a:ln w="9525">
              <a:noFill/>
              <a:miter lim="800000"/>
              <a:headEnd/>
              <a:tailEnd/>
            </a:ln>
          </p:spPr>
        </p:pic>
        <p:sp>
          <p:nvSpPr>
            <p:cNvPr id="11" name="Line 5"/>
            <p:cNvSpPr>
              <a:spLocks noChangeShapeType="1"/>
            </p:cNvSpPr>
            <p:nvPr/>
          </p:nvSpPr>
          <p:spPr bwMode="auto">
            <a:xfrm flipH="1">
              <a:off x="2555873" y="4608967"/>
              <a:ext cx="262619" cy="548822"/>
            </a:xfrm>
            <a:prstGeom prst="line">
              <a:avLst/>
            </a:prstGeom>
            <a:noFill/>
            <a:ln w="19050">
              <a:solidFill>
                <a:schemeClr val="hlink"/>
              </a:solidFill>
              <a:round/>
              <a:headEnd/>
              <a:tailEnd type="triangle" w="med" len="med"/>
            </a:ln>
          </p:spPr>
          <p:txBody>
            <a:bodyPr/>
            <a:lstStyle/>
            <a:p>
              <a:endParaRPr lang="en-US"/>
            </a:p>
          </p:txBody>
        </p:sp>
        <p:sp>
          <p:nvSpPr>
            <p:cNvPr id="12" name="Text Box 6"/>
            <p:cNvSpPr txBox="1">
              <a:spLocks noChangeArrowheads="1"/>
            </p:cNvSpPr>
            <p:nvPr/>
          </p:nvSpPr>
          <p:spPr bwMode="auto">
            <a:xfrm>
              <a:off x="2476417" y="4173538"/>
              <a:ext cx="1321790" cy="571586"/>
            </a:xfrm>
            <a:prstGeom prst="rect">
              <a:avLst/>
            </a:prstGeom>
            <a:noFill/>
            <a:ln w="9525">
              <a:noFill/>
              <a:miter lim="800000"/>
              <a:headEnd/>
              <a:tailEnd/>
            </a:ln>
          </p:spPr>
          <p:txBody>
            <a:bodyPr wrap="none">
              <a:spAutoFit/>
            </a:bodyPr>
            <a:lstStyle/>
            <a:p>
              <a:pPr algn="l"/>
              <a:r>
                <a:rPr lang="en-US" altLang="zh-CN" sz="2000" dirty="0" smtClean="0">
                  <a:solidFill>
                    <a:schemeClr val="hlink"/>
                  </a:solidFill>
                  <a:sym typeface="Symbol"/>
                </a:rPr>
                <a:t></a:t>
              </a:r>
              <a:r>
                <a:rPr lang="en-US" altLang="zh-CN" sz="2000" dirty="0" smtClean="0">
                  <a:solidFill>
                    <a:schemeClr val="hlink"/>
                  </a:solidFill>
                </a:rPr>
                <a:t>25nm</a:t>
              </a:r>
              <a:endParaRPr lang="en-US" altLang="zh-CN" sz="2000" dirty="0">
                <a:solidFill>
                  <a:schemeClr val="hlink"/>
                </a:solidFill>
              </a:endParaRPr>
            </a:p>
          </p:txBody>
        </p:sp>
        <p:sp>
          <p:nvSpPr>
            <p:cNvPr id="13" name="Line 7"/>
            <p:cNvSpPr>
              <a:spLocks noChangeShapeType="1"/>
            </p:cNvSpPr>
            <p:nvPr/>
          </p:nvSpPr>
          <p:spPr bwMode="auto">
            <a:xfrm flipV="1">
              <a:off x="2589213" y="4221163"/>
              <a:ext cx="3927475" cy="2160587"/>
            </a:xfrm>
            <a:prstGeom prst="line">
              <a:avLst/>
            </a:prstGeom>
            <a:noFill/>
            <a:ln w="25400">
              <a:solidFill>
                <a:srgbClr val="FF0000"/>
              </a:solidFill>
              <a:round/>
              <a:headEnd/>
              <a:tailEnd/>
            </a:ln>
          </p:spPr>
          <p:txBody>
            <a:bodyPr wrap="none" anchor="ctr"/>
            <a:lstStyle/>
            <a:p>
              <a:endParaRPr lang="en-US"/>
            </a:p>
          </p:txBody>
        </p:sp>
        <p:sp>
          <p:nvSpPr>
            <p:cNvPr id="14" name="Text Box 8"/>
            <p:cNvSpPr txBox="1">
              <a:spLocks noChangeArrowheads="1"/>
            </p:cNvSpPr>
            <p:nvPr/>
          </p:nvSpPr>
          <p:spPr bwMode="auto">
            <a:xfrm>
              <a:off x="4560207" y="5017095"/>
              <a:ext cx="1533201" cy="473587"/>
            </a:xfrm>
            <a:prstGeom prst="rect">
              <a:avLst/>
            </a:prstGeom>
            <a:noFill/>
            <a:ln w="25400" algn="ctr">
              <a:noFill/>
              <a:miter lim="800000"/>
              <a:headEnd/>
              <a:tailEnd/>
            </a:ln>
          </p:spPr>
          <p:txBody>
            <a:bodyPr wrap="square">
              <a:spAutoFit/>
            </a:bodyPr>
            <a:lstStyle/>
            <a:p>
              <a:r>
                <a:rPr lang="en-US" altLang="zh-CN" sz="2000" dirty="0">
                  <a:solidFill>
                    <a:schemeClr val="hlink"/>
                  </a:solidFill>
                </a:rPr>
                <a:t>D-G (</a:t>
              </a:r>
              <a:r>
                <a:rPr lang="el-GR" altLang="zh-CN" sz="2000" dirty="0">
                  <a:solidFill>
                    <a:schemeClr val="hlink"/>
                  </a:solidFill>
                  <a:cs typeface="Times New Roman" pitchFamily="18" charset="0"/>
                </a:rPr>
                <a:t>τ</a:t>
              </a:r>
              <a:r>
                <a:rPr lang="en-US" altLang="zh-CN" sz="2000" dirty="0">
                  <a:solidFill>
                    <a:schemeClr val="hlink"/>
                  </a:solidFill>
                  <a:cs typeface="Times New Roman" pitchFamily="18" charset="0"/>
                </a:rPr>
                <a:t>= 0</a:t>
              </a:r>
              <a:r>
                <a:rPr lang="en-US" altLang="zh-CN" sz="2000" dirty="0">
                  <a:solidFill>
                    <a:schemeClr val="hlink"/>
                  </a:solidFill>
                </a:rPr>
                <a:t>) </a:t>
              </a:r>
            </a:p>
          </p:txBody>
        </p:sp>
        <p:sp>
          <p:nvSpPr>
            <p:cNvPr id="15" name="Text Box 10"/>
            <p:cNvSpPr txBox="1">
              <a:spLocks noChangeArrowheads="1"/>
            </p:cNvSpPr>
            <p:nvPr/>
          </p:nvSpPr>
          <p:spPr bwMode="auto">
            <a:xfrm>
              <a:off x="3092167" y="3520395"/>
              <a:ext cx="2009113" cy="473587"/>
            </a:xfrm>
            <a:prstGeom prst="rect">
              <a:avLst/>
            </a:prstGeom>
            <a:noFill/>
            <a:ln w="25400" algn="ctr">
              <a:noFill/>
              <a:miter lim="800000"/>
              <a:headEnd/>
              <a:tailEnd/>
            </a:ln>
          </p:spPr>
          <p:txBody>
            <a:bodyPr wrap="square">
              <a:spAutoFit/>
            </a:bodyPr>
            <a:lstStyle/>
            <a:p>
              <a:r>
                <a:rPr lang="en-US" altLang="zh-CN" sz="2000" dirty="0">
                  <a:solidFill>
                    <a:schemeClr val="hlink"/>
                  </a:solidFill>
                </a:rPr>
                <a:t>D-G (</a:t>
              </a:r>
              <a:r>
                <a:rPr lang="el-GR" altLang="zh-CN" sz="2000" dirty="0">
                  <a:solidFill>
                    <a:schemeClr val="hlink"/>
                  </a:solidFill>
                  <a:cs typeface="Times New Roman" pitchFamily="18" charset="0"/>
                </a:rPr>
                <a:t>τ</a:t>
              </a:r>
              <a:r>
                <a:rPr lang="en-US" altLang="zh-CN" sz="2000" dirty="0">
                  <a:solidFill>
                    <a:schemeClr val="hlink"/>
                  </a:solidFill>
                  <a:cs typeface="Times New Roman" pitchFamily="18" charset="0"/>
                </a:rPr>
                <a:t>= 40hr</a:t>
              </a:r>
              <a:r>
                <a:rPr lang="en-US" altLang="zh-CN" sz="2000" dirty="0">
                  <a:solidFill>
                    <a:schemeClr val="hlink"/>
                  </a:solidFill>
                </a:rPr>
                <a:t>) </a:t>
              </a:r>
            </a:p>
          </p:txBody>
        </p:sp>
      </p:grpSp>
      <p:pic>
        <p:nvPicPr>
          <p:cNvPr id="39938" name="Picture 2"/>
          <p:cNvPicPr>
            <a:picLocks noChangeAspect="1" noChangeArrowheads="1"/>
          </p:cNvPicPr>
          <p:nvPr/>
        </p:nvPicPr>
        <p:blipFill>
          <a:blip r:embed="rId3" cstate="print"/>
          <a:srcRect/>
          <a:stretch>
            <a:fillRect/>
          </a:stretch>
        </p:blipFill>
        <p:spPr bwMode="auto">
          <a:xfrm>
            <a:off x="4648200" y="3124200"/>
            <a:ext cx="4199706" cy="2463532"/>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19B41720-63C2-45AC-BAEC-142F06768E7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6"/>
          <p:cNvSpPr txBox="1">
            <a:spLocks noChangeArrowheads="1"/>
          </p:cNvSpPr>
          <p:nvPr/>
        </p:nvSpPr>
        <p:spPr bwMode="auto">
          <a:xfrm>
            <a:off x="5410200" y="1752600"/>
            <a:ext cx="719138" cy="495300"/>
          </a:xfrm>
          <a:prstGeom prst="rect">
            <a:avLst/>
          </a:prstGeom>
          <a:noFill/>
          <a:ln w="38100">
            <a:solidFill>
              <a:schemeClr val="tx1"/>
            </a:solidFill>
            <a:miter lim="800000"/>
            <a:headEnd/>
            <a:tailEnd/>
          </a:ln>
        </p:spPr>
        <p:txBody>
          <a:bodyPr wrap="none">
            <a:spAutoFit/>
          </a:bodyPr>
          <a:lstStyle/>
          <a:p>
            <a:r>
              <a:rPr lang="en-US" altLang="zh-CN" dirty="0">
                <a:solidFill>
                  <a:schemeClr val="tx2"/>
                </a:solidFill>
                <a:sym typeface="Symbol" pitchFamily="18" charset="2"/>
              </a:rPr>
              <a:t>Si</a:t>
            </a:r>
            <a:r>
              <a:rPr lang="en-US" altLang="zh-CN" dirty="0">
                <a:solidFill>
                  <a:schemeClr val="tx2"/>
                </a:solidFill>
                <a:cs typeface="Times New Roman" pitchFamily="18" charset="0"/>
                <a:sym typeface="Symbol" pitchFamily="18" charset="2"/>
              </a:rPr>
              <a:t>·</a:t>
            </a:r>
          </a:p>
        </p:txBody>
      </p:sp>
      <p:sp>
        <p:nvSpPr>
          <p:cNvPr id="6" name="TextBox 5"/>
          <p:cNvSpPr txBox="1"/>
          <p:nvPr/>
        </p:nvSpPr>
        <p:spPr>
          <a:xfrm>
            <a:off x="762000" y="609600"/>
            <a:ext cx="7924800" cy="2854628"/>
          </a:xfrm>
          <a:prstGeom prst="rect">
            <a:avLst/>
          </a:prstGeom>
          <a:noFill/>
        </p:spPr>
        <p:txBody>
          <a:bodyPr wrap="square" rtlCol="0">
            <a:spAutoFit/>
          </a:bodyPr>
          <a:lstStyle/>
          <a:p>
            <a:pPr marL="171450" indent="-171450">
              <a:spcAft>
                <a:spcPts val="300"/>
              </a:spcAft>
              <a:buFont typeface="Arial" pitchFamily="34" charset="0"/>
              <a:buChar char="•"/>
            </a:pPr>
            <a:r>
              <a:rPr lang="en-US" dirty="0" smtClean="0">
                <a:solidFill>
                  <a:srgbClr val="0033CC"/>
                </a:solidFill>
              </a:rPr>
              <a:t>Located in the oxide within approximately 3nm of the SiO</a:t>
            </a:r>
            <a:r>
              <a:rPr lang="en-US" baseline="-25000" dirty="0" smtClean="0">
                <a:solidFill>
                  <a:srgbClr val="0033CC"/>
                </a:solidFill>
              </a:rPr>
              <a:t>2</a:t>
            </a:r>
            <a:r>
              <a:rPr lang="en-US" dirty="0" smtClean="0">
                <a:solidFill>
                  <a:srgbClr val="0033CC"/>
                </a:solidFill>
              </a:rPr>
              <a:t>/Si interface. </a:t>
            </a:r>
          </a:p>
          <a:p>
            <a:pPr marL="171450" indent="-171450">
              <a:spcAft>
                <a:spcPts val="300"/>
              </a:spcAft>
              <a:buFont typeface="Arial" pitchFamily="34" charset="0"/>
              <a:buChar char="•"/>
            </a:pP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 cannot be charged or discharged easily (unchanged during device operation), and it is reproducible/predictable.</a:t>
            </a:r>
          </a:p>
          <a:p>
            <a:pPr marL="171450" indent="-171450">
              <a:spcAft>
                <a:spcPts val="300"/>
              </a:spcAft>
              <a:buFont typeface="Arial" pitchFamily="34" charset="0"/>
              <a:buChar char="•"/>
            </a:pPr>
            <a:r>
              <a:rPr lang="en-US" dirty="0" smtClean="0">
                <a:solidFill>
                  <a:srgbClr val="0033CC"/>
                </a:solidFill>
              </a:rPr>
              <a:t>It is positive charge, with density </a:t>
            </a:r>
            <a:r>
              <a:rPr lang="en-US" altLang="zh-CN" dirty="0" smtClean="0">
                <a:solidFill>
                  <a:srgbClr val="0033CC"/>
                </a:solidFill>
              </a:rPr>
              <a:t>10</a:t>
            </a:r>
            <a:r>
              <a:rPr lang="en-US" altLang="zh-CN" baseline="30000" dirty="0" smtClean="0">
                <a:solidFill>
                  <a:srgbClr val="0033CC"/>
                </a:solidFill>
              </a:rPr>
              <a:t>9</a:t>
            </a:r>
            <a:r>
              <a:rPr lang="en-US" altLang="zh-CN" dirty="0" smtClean="0">
                <a:solidFill>
                  <a:srgbClr val="0033CC"/>
                </a:solidFill>
              </a:rPr>
              <a:t>-10</a:t>
            </a:r>
            <a:r>
              <a:rPr lang="en-US" altLang="zh-CN" baseline="30000" dirty="0" smtClean="0">
                <a:solidFill>
                  <a:srgbClr val="0033CC"/>
                </a:solidFill>
              </a:rPr>
              <a:t>11</a:t>
            </a:r>
            <a:r>
              <a:rPr lang="en-US" altLang="zh-CN" dirty="0" smtClean="0">
                <a:solidFill>
                  <a:srgbClr val="0033CC"/>
                </a:solidFill>
              </a:rPr>
              <a:t>/cm</a:t>
            </a:r>
            <a:r>
              <a:rPr lang="en-US" altLang="zh-CN" baseline="30000" dirty="0" smtClean="0">
                <a:solidFill>
                  <a:srgbClr val="0033CC"/>
                </a:solidFill>
              </a:rPr>
              <a:t>2</a:t>
            </a:r>
            <a:r>
              <a:rPr lang="en-US" dirty="0" smtClean="0">
                <a:solidFill>
                  <a:srgbClr val="0033CC"/>
                </a:solidFill>
              </a:rPr>
              <a:t>.</a:t>
            </a:r>
          </a:p>
          <a:p>
            <a:pPr marL="171450" indent="-171450">
              <a:spcAft>
                <a:spcPts val="300"/>
              </a:spcAft>
              <a:buFont typeface="Arial" pitchFamily="34" charset="0"/>
              <a:buChar char="•"/>
            </a:pPr>
            <a:r>
              <a:rPr lang="en-US" dirty="0" smtClean="0">
                <a:solidFill>
                  <a:srgbClr val="C00000"/>
                </a:solidFill>
              </a:rPr>
              <a:t>It is due to incomplete oxidation of Si.</a:t>
            </a:r>
          </a:p>
          <a:p>
            <a:pPr marL="171450" indent="-171450">
              <a:spcAft>
                <a:spcPts val="300"/>
              </a:spcAft>
              <a:buFont typeface="Arial" pitchFamily="34" charset="0"/>
              <a:buChar char="•"/>
            </a:pP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 depends on temperature, smaller for higher temperature.</a:t>
            </a:r>
          </a:p>
          <a:p>
            <a:pPr marL="171450" indent="-171450">
              <a:spcAft>
                <a:spcPts val="300"/>
              </a:spcAft>
              <a:buFont typeface="Arial" pitchFamily="34" charset="0"/>
              <a:buChar char="•"/>
            </a:pPr>
            <a:r>
              <a:rPr lang="en-US" dirty="0" smtClean="0">
                <a:solidFill>
                  <a:srgbClr val="0033CC"/>
                </a:solidFill>
              </a:rPr>
              <a:t>Smaller </a:t>
            </a: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 for faster cooling or cooling down in inert gas N</a:t>
            </a:r>
            <a:r>
              <a:rPr lang="en-US" baseline="-25000" dirty="0" smtClean="0">
                <a:solidFill>
                  <a:srgbClr val="0033CC"/>
                </a:solidFill>
              </a:rPr>
              <a:t>2</a:t>
            </a:r>
            <a:r>
              <a:rPr lang="en-US" dirty="0" smtClean="0">
                <a:solidFill>
                  <a:srgbClr val="0033CC"/>
                </a:solidFill>
              </a:rPr>
              <a:t> or Ar.</a:t>
            </a:r>
          </a:p>
          <a:p>
            <a:pPr marL="171450" indent="-171450">
              <a:spcAft>
                <a:spcPts val="300"/>
              </a:spcAft>
              <a:buFont typeface="Arial" pitchFamily="34" charset="0"/>
              <a:buChar char="•"/>
            </a:pPr>
            <a:r>
              <a:rPr lang="en-US" dirty="0" smtClean="0">
                <a:solidFill>
                  <a:srgbClr val="0033CC"/>
                </a:solidFill>
              </a:rPr>
              <a:t>Addition of </a:t>
            </a:r>
            <a:r>
              <a:rPr lang="en-US" dirty="0" err="1" smtClean="0">
                <a:solidFill>
                  <a:srgbClr val="0033CC"/>
                </a:solidFill>
              </a:rPr>
              <a:t>Cl</a:t>
            </a:r>
            <a:r>
              <a:rPr lang="en-US" dirty="0" smtClean="0">
                <a:solidFill>
                  <a:srgbClr val="0033CC"/>
                </a:solidFill>
              </a:rPr>
              <a:t>-containing gas also reduces </a:t>
            </a: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a:t>
            </a:r>
          </a:p>
          <a:p>
            <a:pPr marL="171450" indent="-171450">
              <a:spcAft>
                <a:spcPts val="300"/>
              </a:spcAft>
              <a:buFont typeface="Arial" pitchFamily="34" charset="0"/>
              <a:buChar char="•"/>
            </a:pPr>
            <a:r>
              <a:rPr lang="en-US" altLang="zh-CN" i="1" dirty="0" err="1" smtClean="0">
                <a:solidFill>
                  <a:srgbClr val="0033CC"/>
                </a:solidFill>
              </a:rPr>
              <a:t>Q</a:t>
            </a:r>
            <a:r>
              <a:rPr lang="en-US" altLang="zh-CN" i="1" baseline="-25000" dirty="0" err="1" smtClean="0">
                <a:solidFill>
                  <a:srgbClr val="0033CC"/>
                </a:solidFill>
              </a:rPr>
              <a:t>f</a:t>
            </a:r>
            <a:r>
              <a:rPr lang="en-US" altLang="zh-CN" i="1" baseline="-25000" dirty="0" smtClean="0">
                <a:solidFill>
                  <a:srgbClr val="0033CC"/>
                </a:solidFill>
              </a:rPr>
              <a:t> </a:t>
            </a:r>
            <a:r>
              <a:rPr lang="en-US" altLang="zh-CN" dirty="0" smtClean="0">
                <a:solidFill>
                  <a:srgbClr val="0033CC"/>
                </a:solidFill>
              </a:rPr>
              <a:t>&lt;111&gt; : </a:t>
            </a:r>
            <a:r>
              <a:rPr lang="en-US" altLang="zh-CN" i="1" dirty="0" err="1" smtClean="0">
                <a:solidFill>
                  <a:srgbClr val="0033CC"/>
                </a:solidFill>
              </a:rPr>
              <a:t>Q</a:t>
            </a:r>
            <a:r>
              <a:rPr lang="en-US" altLang="zh-CN" i="1" baseline="-25000" dirty="0" err="1" smtClean="0">
                <a:solidFill>
                  <a:srgbClr val="0033CC"/>
                </a:solidFill>
              </a:rPr>
              <a:t>f</a:t>
            </a:r>
            <a:r>
              <a:rPr lang="en-US" altLang="zh-CN" dirty="0" smtClean="0">
                <a:solidFill>
                  <a:srgbClr val="0033CC"/>
                </a:solidFill>
              </a:rPr>
              <a:t>&lt;110&gt; : </a:t>
            </a:r>
            <a:r>
              <a:rPr lang="en-US" altLang="zh-CN" i="1" dirty="0" err="1" smtClean="0">
                <a:solidFill>
                  <a:srgbClr val="0033CC"/>
                </a:solidFill>
              </a:rPr>
              <a:t>Q</a:t>
            </a:r>
            <a:r>
              <a:rPr lang="en-US" altLang="zh-CN" i="1" baseline="-25000" dirty="0" err="1" smtClean="0">
                <a:solidFill>
                  <a:srgbClr val="0033CC"/>
                </a:solidFill>
              </a:rPr>
              <a:t>f</a:t>
            </a:r>
            <a:r>
              <a:rPr lang="en-US" altLang="zh-CN" i="1" baseline="-25000" dirty="0" smtClean="0">
                <a:solidFill>
                  <a:srgbClr val="0033CC"/>
                </a:solidFill>
              </a:rPr>
              <a:t> </a:t>
            </a:r>
            <a:r>
              <a:rPr lang="en-US" altLang="zh-CN" dirty="0" smtClean="0">
                <a:solidFill>
                  <a:srgbClr val="0033CC"/>
                </a:solidFill>
              </a:rPr>
              <a:t>&lt;100&gt;=3 : 2 : 1</a:t>
            </a: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895600" y="0"/>
            <a:ext cx="3750386" cy="523220"/>
          </a:xfrm>
          <a:prstGeom prst="rect">
            <a:avLst/>
          </a:prstGeom>
        </p:spPr>
        <p:txBody>
          <a:bodyPr wrap="none">
            <a:spAutoFit/>
          </a:bodyPr>
          <a:lstStyle/>
          <a:p>
            <a:r>
              <a:rPr lang="en-US" sz="2800" dirty="0" smtClean="0">
                <a:solidFill>
                  <a:srgbClr val="0033CC"/>
                </a:solidFill>
              </a:rPr>
              <a:t>Fixed oxide charges (</a:t>
            </a:r>
            <a:r>
              <a:rPr lang="en-US" sz="2800" dirty="0" err="1" smtClean="0">
                <a:solidFill>
                  <a:srgbClr val="0033CC"/>
                </a:solidFill>
              </a:rPr>
              <a:t>Q</a:t>
            </a:r>
            <a:r>
              <a:rPr lang="en-US" sz="2800" baseline="-25000" dirty="0" err="1" smtClean="0">
                <a:solidFill>
                  <a:srgbClr val="0033CC"/>
                </a:solidFill>
              </a:rPr>
              <a:t>f</a:t>
            </a:r>
            <a:r>
              <a:rPr lang="en-US" sz="2800" dirty="0" smtClean="0">
                <a:solidFill>
                  <a:srgbClr val="0033CC"/>
                </a:solidFill>
              </a:rPr>
              <a:t>)</a:t>
            </a:r>
            <a:endParaRPr lang="en-US" sz="2800" dirty="0">
              <a:solidFill>
                <a:srgbClr val="0033CC"/>
              </a:solidFill>
            </a:endParaRPr>
          </a:p>
        </p:txBody>
      </p:sp>
      <p:pic>
        <p:nvPicPr>
          <p:cNvPr id="9" name="Picture 8"/>
          <p:cNvPicPr>
            <a:picLocks noChangeAspect="1" noChangeArrowheads="1"/>
          </p:cNvPicPr>
          <p:nvPr/>
        </p:nvPicPr>
        <p:blipFill>
          <a:blip r:embed="rId2" cstate="print"/>
          <a:srcRect/>
          <a:stretch>
            <a:fillRect/>
          </a:stretch>
        </p:blipFill>
        <p:spPr bwMode="auto">
          <a:xfrm>
            <a:off x="2286000" y="3512169"/>
            <a:ext cx="4495800" cy="3269058"/>
          </a:xfrm>
          <a:prstGeom prst="rect">
            <a:avLst/>
          </a:prstGeom>
          <a:noFill/>
          <a:ln w="9525">
            <a:noFill/>
            <a:miter lim="800000"/>
            <a:headEnd/>
            <a:tailEnd/>
          </a:ln>
        </p:spPr>
      </p:pic>
      <p:sp>
        <p:nvSpPr>
          <p:cNvPr id="11" name="Slide Number Placeholder 10"/>
          <p:cNvSpPr>
            <a:spLocks noGrp="1"/>
          </p:cNvSpPr>
          <p:nvPr>
            <p:ph type="sldNum" sz="quarter" idx="12"/>
          </p:nvPr>
        </p:nvSpPr>
        <p:spPr>
          <a:xfrm>
            <a:off x="6553200" y="6340475"/>
            <a:ext cx="2133600" cy="365125"/>
          </a:xfrm>
        </p:spPr>
        <p:txBody>
          <a:bodyPr/>
          <a:lstStyle/>
          <a:p>
            <a:fld id="{19B41720-63C2-45AC-BAEC-142F06768E70}" type="slidenum">
              <a:rPr lang="en-US" smtClean="0"/>
              <a:pPr/>
              <a:t>20</a:t>
            </a:fld>
            <a:endParaRPr lang="en-US"/>
          </a:p>
        </p:txBody>
      </p:sp>
      <p:sp>
        <p:nvSpPr>
          <p:cNvPr id="12" name="TextBox 11"/>
          <p:cNvSpPr txBox="1"/>
          <p:nvPr/>
        </p:nvSpPr>
        <p:spPr>
          <a:xfrm>
            <a:off x="5715000" y="3059668"/>
            <a:ext cx="3148811" cy="400110"/>
          </a:xfrm>
          <a:prstGeom prst="rect">
            <a:avLst/>
          </a:prstGeom>
          <a:noFill/>
        </p:spPr>
        <p:txBody>
          <a:bodyPr wrap="none" rtlCol="0">
            <a:spAutoFit/>
          </a:bodyPr>
          <a:lstStyle/>
          <a:p>
            <a:r>
              <a:rPr lang="en-US" sz="2000" b="1" dirty="0" smtClean="0">
                <a:solidFill>
                  <a:srgbClr val="C00000"/>
                </a:solidFill>
              </a:rPr>
              <a:t>This is why IC uses &lt;100&gt; Si.</a:t>
            </a:r>
            <a:endParaRPr lang="en-US" sz="2000" b="1" dirty="0">
              <a:solidFill>
                <a:srgbClr val="C00000"/>
              </a:solidFill>
            </a:endParaRPr>
          </a:p>
        </p:txBody>
      </p:sp>
      <p:cxnSp>
        <p:nvCxnSpPr>
          <p:cNvPr id="14" name="Straight Arrow Connector 13"/>
          <p:cNvCxnSpPr/>
          <p:nvPr/>
        </p:nvCxnSpPr>
        <p:spPr>
          <a:xfrm rot="5400000">
            <a:off x="5448300" y="4000500"/>
            <a:ext cx="1981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srcRect/>
          <a:stretch>
            <a:fillRect/>
          </a:stretch>
        </p:blipFill>
        <p:spPr bwMode="auto">
          <a:xfrm>
            <a:off x="381000" y="2081597"/>
            <a:ext cx="4648200" cy="3709603"/>
          </a:xfrm>
          <a:prstGeom prst="rect">
            <a:avLst/>
          </a:prstGeom>
          <a:noFill/>
          <a:ln w="9525">
            <a:noFill/>
            <a:miter lim="800000"/>
            <a:headEnd/>
            <a:tailEnd/>
          </a:ln>
        </p:spPr>
      </p:pic>
      <p:sp>
        <p:nvSpPr>
          <p:cNvPr id="7" name="Rectangle 6"/>
          <p:cNvSpPr/>
          <p:nvPr/>
        </p:nvSpPr>
        <p:spPr>
          <a:xfrm>
            <a:off x="1981200" y="0"/>
            <a:ext cx="5251630" cy="523220"/>
          </a:xfrm>
          <a:prstGeom prst="rect">
            <a:avLst/>
          </a:prstGeom>
        </p:spPr>
        <p:txBody>
          <a:bodyPr wrap="none">
            <a:spAutoFit/>
          </a:bodyPr>
          <a:lstStyle/>
          <a:p>
            <a:r>
              <a:rPr lang="en-US" altLang="zh-CN" sz="2800" dirty="0" smtClean="0">
                <a:solidFill>
                  <a:srgbClr val="0033CC"/>
                </a:solidFill>
              </a:rPr>
              <a:t>Interface trapped charge (</a:t>
            </a:r>
            <a:r>
              <a:rPr lang="en-US" altLang="zh-CN" sz="2800" i="1" dirty="0" smtClean="0">
                <a:solidFill>
                  <a:srgbClr val="0033CC"/>
                </a:solidFill>
              </a:rPr>
              <a:t>state</a:t>
            </a:r>
            <a:r>
              <a:rPr lang="en-US" altLang="zh-CN" sz="2800" dirty="0" smtClean="0">
                <a:solidFill>
                  <a:srgbClr val="0033CC"/>
                </a:solidFill>
              </a:rPr>
              <a:t>) </a:t>
            </a:r>
            <a:r>
              <a:rPr lang="en-US" altLang="zh-CN" sz="2800" dirty="0" err="1" smtClean="0">
                <a:solidFill>
                  <a:srgbClr val="0033CC"/>
                </a:solidFill>
              </a:rPr>
              <a:t>Q</a:t>
            </a:r>
            <a:r>
              <a:rPr lang="en-US" altLang="zh-CN" sz="2800" baseline="-25000" dirty="0" err="1" smtClean="0">
                <a:solidFill>
                  <a:srgbClr val="0033CC"/>
                </a:solidFill>
              </a:rPr>
              <a:t>it</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 y="609600"/>
            <a:ext cx="8763000" cy="1554272"/>
          </a:xfrm>
          <a:prstGeom prst="rect">
            <a:avLst/>
          </a:prstGeom>
          <a:noFill/>
        </p:spPr>
        <p:txBody>
          <a:bodyPr wrap="square" rtlCol="0">
            <a:spAutoFit/>
          </a:bodyPr>
          <a:lstStyle/>
          <a:p>
            <a:pPr marL="171450" indent="-171450">
              <a:spcAft>
                <a:spcPts val="300"/>
              </a:spcAft>
              <a:buFont typeface="Arial" pitchFamily="34" charset="0"/>
              <a:buChar char="•"/>
            </a:pPr>
            <a:r>
              <a:rPr lang="en-US" dirty="0" smtClean="0">
                <a:solidFill>
                  <a:srgbClr val="0033CC"/>
                </a:solidFill>
              </a:rPr>
              <a:t>Energy of those interface </a:t>
            </a:r>
            <a:r>
              <a:rPr lang="en-US" i="1" dirty="0" smtClean="0">
                <a:solidFill>
                  <a:srgbClr val="0033CC"/>
                </a:solidFill>
              </a:rPr>
              <a:t>states</a:t>
            </a:r>
            <a:r>
              <a:rPr lang="en-US" dirty="0" smtClean="0">
                <a:solidFill>
                  <a:srgbClr val="0033CC"/>
                </a:solidFill>
              </a:rPr>
              <a:t> are within the band gap, so </a:t>
            </a:r>
            <a:r>
              <a:rPr lang="en-US" altLang="zh-CN" dirty="0" err="1" smtClean="0">
                <a:solidFill>
                  <a:srgbClr val="0033CC"/>
                </a:solidFill>
              </a:rPr>
              <a:t>Q</a:t>
            </a:r>
            <a:r>
              <a:rPr lang="en-US" altLang="zh-CN" baseline="-25000" dirty="0" err="1" smtClean="0">
                <a:solidFill>
                  <a:srgbClr val="0033CC"/>
                </a:solidFill>
              </a:rPr>
              <a:t>it</a:t>
            </a:r>
            <a:r>
              <a:rPr lang="en-US" dirty="0" smtClean="0">
                <a:solidFill>
                  <a:srgbClr val="0033CC"/>
                </a:solidFill>
              </a:rPr>
              <a:t> can be positive, negative or neutral, depending on bias voltage. (i.e. those states can be filled with electrons or holes)</a:t>
            </a:r>
          </a:p>
          <a:p>
            <a:pPr marL="171450" indent="-171450">
              <a:spcAft>
                <a:spcPts val="300"/>
              </a:spcAft>
              <a:buFont typeface="Arial" pitchFamily="34" charset="0"/>
              <a:buChar char="•"/>
            </a:pPr>
            <a:r>
              <a:rPr lang="en-US" dirty="0" smtClean="0">
                <a:solidFill>
                  <a:srgbClr val="0033CC"/>
                </a:solidFill>
              </a:rPr>
              <a:t>They originate from structural defects related to the oxidation process, metallic impurities, and bond-breaking processes (dangling bond </a:t>
            </a:r>
            <a:r>
              <a:rPr lang="en-US" altLang="zh-CN" dirty="0" smtClean="0">
                <a:solidFill>
                  <a:srgbClr val="0033CC"/>
                </a:solidFill>
                <a:sym typeface="Symbol" pitchFamily="18" charset="2"/>
              </a:rPr>
              <a:t>Si·</a:t>
            </a:r>
            <a:r>
              <a:rPr lang="en-US" dirty="0" smtClean="0">
                <a:solidFill>
                  <a:srgbClr val="0033CC"/>
                </a:solidFill>
              </a:rPr>
              <a:t>).</a:t>
            </a:r>
          </a:p>
          <a:p>
            <a:pPr marL="171450" indent="-171450">
              <a:spcAft>
                <a:spcPts val="300"/>
              </a:spcAft>
              <a:buFont typeface="Arial" pitchFamily="34" charset="0"/>
              <a:buChar char="•"/>
            </a:pPr>
            <a:r>
              <a:rPr lang="en-US" dirty="0" smtClean="0">
                <a:solidFill>
                  <a:srgbClr val="0033CC"/>
                </a:solidFill>
              </a:rPr>
              <a:t>It has the same origin as </a:t>
            </a: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 so high </a:t>
            </a:r>
            <a:r>
              <a:rPr lang="en-US" dirty="0" err="1" smtClean="0">
                <a:solidFill>
                  <a:srgbClr val="0033CC"/>
                </a:solidFill>
              </a:rPr>
              <a:t>Q</a:t>
            </a:r>
            <a:r>
              <a:rPr lang="en-US" baseline="-25000" dirty="0" err="1" smtClean="0">
                <a:solidFill>
                  <a:srgbClr val="0033CC"/>
                </a:solidFill>
              </a:rPr>
              <a:t>f</a:t>
            </a:r>
            <a:r>
              <a:rPr lang="en-US" dirty="0" smtClean="0">
                <a:solidFill>
                  <a:srgbClr val="0033CC"/>
                </a:solidFill>
              </a:rPr>
              <a:t> always means high </a:t>
            </a:r>
            <a:r>
              <a:rPr lang="en-US" dirty="0" err="1" smtClean="0">
                <a:solidFill>
                  <a:srgbClr val="0033CC"/>
                </a:solidFill>
              </a:rPr>
              <a:t>Q</a:t>
            </a:r>
            <a:r>
              <a:rPr lang="en-US" baseline="-25000" dirty="0" err="1" smtClean="0">
                <a:solidFill>
                  <a:srgbClr val="0033CC"/>
                </a:solidFill>
              </a:rPr>
              <a:t>it</a:t>
            </a:r>
            <a:r>
              <a:rPr lang="en-US" dirty="0" smtClean="0">
                <a:solidFill>
                  <a:srgbClr val="0033CC"/>
                </a:solidFill>
              </a:rPr>
              <a:t>.</a:t>
            </a:r>
          </a:p>
        </p:txBody>
      </p:sp>
      <p:sp>
        <p:nvSpPr>
          <p:cNvPr id="6" name="Slide Number Placeholder 5"/>
          <p:cNvSpPr>
            <a:spLocks noGrp="1"/>
          </p:cNvSpPr>
          <p:nvPr>
            <p:ph type="sldNum" sz="quarter" idx="12"/>
          </p:nvPr>
        </p:nvSpPr>
        <p:spPr>
          <a:xfrm>
            <a:off x="6553200" y="6416675"/>
            <a:ext cx="2133600" cy="365125"/>
          </a:xfrm>
        </p:spPr>
        <p:txBody>
          <a:bodyPr/>
          <a:lstStyle/>
          <a:p>
            <a:fld id="{19B41720-63C2-45AC-BAEC-142F06768E70}" type="slidenum">
              <a:rPr lang="en-US" smtClean="0"/>
              <a:pPr/>
              <a:t>21</a:t>
            </a:fld>
            <a:endParaRPr lang="en-US" dirty="0"/>
          </a:p>
        </p:txBody>
      </p:sp>
      <p:pic>
        <p:nvPicPr>
          <p:cNvPr id="69634" name="Picture 2"/>
          <p:cNvPicPr>
            <a:picLocks noChangeAspect="1" noChangeArrowheads="1"/>
          </p:cNvPicPr>
          <p:nvPr/>
        </p:nvPicPr>
        <p:blipFill>
          <a:blip r:embed="rId3" cstate="print"/>
          <a:srcRect/>
          <a:stretch>
            <a:fillRect/>
          </a:stretch>
        </p:blipFill>
        <p:spPr bwMode="auto">
          <a:xfrm>
            <a:off x="304800" y="5781675"/>
            <a:ext cx="6437313" cy="1076325"/>
          </a:xfrm>
          <a:prstGeom prst="rect">
            <a:avLst/>
          </a:prstGeom>
          <a:noFill/>
          <a:ln w="9525">
            <a:noFill/>
            <a:miter lim="800000"/>
            <a:headEnd/>
            <a:tailEnd/>
          </a:ln>
        </p:spPr>
      </p:pic>
      <p:sp>
        <p:nvSpPr>
          <p:cNvPr id="10" name="Rectangle 9"/>
          <p:cNvSpPr/>
          <p:nvPr/>
        </p:nvSpPr>
        <p:spPr>
          <a:xfrm>
            <a:off x="5334000" y="2819400"/>
            <a:ext cx="2971800" cy="1754326"/>
          </a:xfrm>
          <a:prstGeom prst="rect">
            <a:avLst/>
          </a:prstGeom>
        </p:spPr>
        <p:txBody>
          <a:bodyPr wrap="square">
            <a:spAutoFit/>
          </a:bodyPr>
          <a:lstStyle/>
          <a:p>
            <a:r>
              <a:rPr lang="en-US" dirty="0" smtClean="0">
                <a:solidFill>
                  <a:srgbClr val="0033CC"/>
                </a:solidFill>
              </a:rPr>
              <a:t>Low temperature hydrogen (“forming gas”, 10% H</a:t>
            </a:r>
            <a:r>
              <a:rPr lang="en-US" baseline="-25000" dirty="0" smtClean="0">
                <a:solidFill>
                  <a:srgbClr val="0033CC"/>
                </a:solidFill>
              </a:rPr>
              <a:t>2</a:t>
            </a:r>
            <a:r>
              <a:rPr lang="en-US" dirty="0" smtClean="0">
                <a:solidFill>
                  <a:srgbClr val="0033CC"/>
                </a:solidFill>
              </a:rPr>
              <a:t> + 90% N</a:t>
            </a:r>
            <a:r>
              <a:rPr lang="en-US" baseline="-25000" dirty="0" smtClean="0">
                <a:solidFill>
                  <a:srgbClr val="0033CC"/>
                </a:solidFill>
              </a:rPr>
              <a:t>2</a:t>
            </a:r>
            <a:r>
              <a:rPr lang="en-US" dirty="0" smtClean="0">
                <a:solidFill>
                  <a:srgbClr val="0033CC"/>
                </a:solidFill>
              </a:rPr>
              <a:t>) anneal at 400-450</a:t>
            </a:r>
            <a:r>
              <a:rPr lang="en-US" baseline="30000" dirty="0" smtClean="0">
                <a:solidFill>
                  <a:srgbClr val="0033CC"/>
                </a:solidFill>
              </a:rPr>
              <a:t>o</a:t>
            </a:r>
            <a:r>
              <a:rPr lang="en-US" dirty="0" smtClean="0">
                <a:solidFill>
                  <a:srgbClr val="0033CC"/>
                </a:solidFill>
              </a:rPr>
              <a:t>C  after metallization process effectively neutralizes most interface-trapped charges.</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36273" y="86380"/>
            <a:ext cx="3693127" cy="523220"/>
          </a:xfrm>
          <a:prstGeom prst="rect">
            <a:avLst/>
          </a:prstGeom>
        </p:spPr>
        <p:txBody>
          <a:bodyPr wrap="none">
            <a:spAutoFit/>
          </a:bodyPr>
          <a:lstStyle/>
          <a:p>
            <a:r>
              <a:rPr lang="en-US" altLang="zh-CN" sz="2800" dirty="0" smtClean="0">
                <a:solidFill>
                  <a:srgbClr val="0033CC"/>
                </a:solidFill>
              </a:rPr>
              <a:t>Mobile ionic charge </a:t>
            </a:r>
            <a:r>
              <a:rPr lang="en-US" altLang="zh-CN" sz="2800" dirty="0" err="1" smtClean="0">
                <a:solidFill>
                  <a:srgbClr val="0033CC"/>
                </a:solidFill>
              </a:rPr>
              <a:t>Q</a:t>
            </a:r>
            <a:r>
              <a:rPr lang="en-US" altLang="zh-CN" sz="2800" baseline="-25000" dirty="0" err="1" smtClean="0">
                <a:solidFill>
                  <a:srgbClr val="0033CC"/>
                </a:solidFill>
              </a:rPr>
              <a:t>m</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457200" y="1301383"/>
            <a:ext cx="8382000" cy="4108817"/>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Mobile ion charges (</a:t>
            </a:r>
            <a:r>
              <a:rPr lang="en-US" dirty="0" err="1" smtClean="0">
                <a:solidFill>
                  <a:srgbClr val="0033CC"/>
                </a:solidFill>
              </a:rPr>
              <a:t>Q</a:t>
            </a:r>
            <a:r>
              <a:rPr lang="en-US" baseline="-25000" dirty="0" err="1" smtClean="0">
                <a:solidFill>
                  <a:srgbClr val="0033CC"/>
                </a:solidFill>
              </a:rPr>
              <a:t>m</a:t>
            </a:r>
            <a:r>
              <a:rPr lang="en-US" dirty="0" smtClean="0">
                <a:solidFill>
                  <a:srgbClr val="0033CC"/>
                </a:solidFill>
              </a:rPr>
              <a:t>) are attributed to alkali ions such as Na, K, and Li, as well as negative ions and heavy metals.</a:t>
            </a:r>
          </a:p>
          <a:p>
            <a:pPr marL="171450" indent="-171450">
              <a:spcAft>
                <a:spcPts val="600"/>
              </a:spcAft>
              <a:buFont typeface="Arial" pitchFamily="34" charset="0"/>
              <a:buChar char="•"/>
            </a:pPr>
            <a:r>
              <a:rPr lang="en-US" dirty="0" smtClean="0">
                <a:solidFill>
                  <a:srgbClr val="0033CC"/>
                </a:solidFill>
              </a:rPr>
              <a:t>It can shift MOSFET threshold voltage and cause device stability problems.</a:t>
            </a:r>
          </a:p>
          <a:p>
            <a:pPr marL="171450" indent="-171450">
              <a:spcAft>
                <a:spcPts val="600"/>
              </a:spcAft>
              <a:buFont typeface="Arial" pitchFamily="34" charset="0"/>
              <a:buChar char="•"/>
            </a:pPr>
            <a:r>
              <a:rPr lang="en-US" dirty="0" smtClean="0">
                <a:solidFill>
                  <a:srgbClr val="0033CC"/>
                </a:solidFill>
              </a:rPr>
              <a:t>It can be anywhere in the oxide layer, can move at  high temperature or bias voltage.</a:t>
            </a:r>
          </a:p>
          <a:p>
            <a:pPr marL="171450" indent="-171450">
              <a:spcAft>
                <a:spcPts val="600"/>
              </a:spcAft>
              <a:buFont typeface="Arial" pitchFamily="34" charset="0"/>
              <a:buChar char="•"/>
            </a:pPr>
            <a:r>
              <a:rPr lang="en-US" dirty="0" smtClean="0">
                <a:solidFill>
                  <a:srgbClr val="0033CC"/>
                </a:solidFill>
              </a:rPr>
              <a:t>They originate from processing materials, chemicals, ambient, or handling. </a:t>
            </a:r>
          </a:p>
          <a:p>
            <a:pPr marL="171450" indent="-171450">
              <a:spcAft>
                <a:spcPts val="600"/>
              </a:spcAft>
              <a:buFont typeface="Arial" pitchFamily="34" charset="0"/>
              <a:buChar char="•"/>
            </a:pPr>
            <a:r>
              <a:rPr lang="en-US" dirty="0" smtClean="0">
                <a:solidFill>
                  <a:srgbClr val="0033CC"/>
                </a:solidFill>
              </a:rPr>
              <a:t>Common techniques employed to minimize </a:t>
            </a:r>
            <a:r>
              <a:rPr lang="en-US" dirty="0" err="1" smtClean="0">
                <a:solidFill>
                  <a:srgbClr val="0033CC"/>
                </a:solidFill>
              </a:rPr>
              <a:t>Q</a:t>
            </a:r>
            <a:r>
              <a:rPr lang="en-US" baseline="-25000" dirty="0" err="1" smtClean="0">
                <a:solidFill>
                  <a:srgbClr val="0033CC"/>
                </a:solidFill>
              </a:rPr>
              <a:t>m</a:t>
            </a:r>
            <a:r>
              <a:rPr lang="en-US" dirty="0" smtClean="0">
                <a:solidFill>
                  <a:srgbClr val="0033CC"/>
                </a:solidFill>
              </a:rPr>
              <a:t> include:</a:t>
            </a:r>
          </a:p>
          <a:p>
            <a:pPr marL="685800" lvl="1" indent="-228600">
              <a:spcAft>
                <a:spcPts val="600"/>
              </a:spcAft>
              <a:buFont typeface="Courier New" pitchFamily="49" charset="0"/>
              <a:buChar char="o"/>
            </a:pPr>
            <a:r>
              <a:rPr lang="en-US" dirty="0" smtClean="0">
                <a:solidFill>
                  <a:srgbClr val="0033CC"/>
                </a:solidFill>
              </a:rPr>
              <a:t>Cleaning the furnace tube in a chlorine ambient</a:t>
            </a:r>
          </a:p>
          <a:p>
            <a:pPr marL="685800" lvl="1" indent="-228600">
              <a:spcAft>
                <a:spcPts val="600"/>
              </a:spcAft>
              <a:buFont typeface="Courier New" pitchFamily="49" charset="0"/>
              <a:buChar char="o"/>
            </a:pPr>
            <a:r>
              <a:rPr lang="en-US" dirty="0" smtClean="0">
                <a:solidFill>
                  <a:srgbClr val="0033CC"/>
                </a:solidFill>
              </a:rPr>
              <a:t>Addition of </a:t>
            </a:r>
            <a:r>
              <a:rPr lang="en-US" dirty="0" err="1" smtClean="0">
                <a:solidFill>
                  <a:srgbClr val="0033CC"/>
                </a:solidFill>
              </a:rPr>
              <a:t>cl</a:t>
            </a:r>
            <a:r>
              <a:rPr lang="en-US" dirty="0" smtClean="0">
                <a:solidFill>
                  <a:srgbClr val="0033CC"/>
                </a:solidFill>
              </a:rPr>
              <a:t>-containing gas during oxidation</a:t>
            </a:r>
          </a:p>
          <a:p>
            <a:pPr marL="685800" lvl="1" indent="-228600">
              <a:spcAft>
                <a:spcPts val="600"/>
              </a:spcAft>
              <a:buFont typeface="Courier New" pitchFamily="49" charset="0"/>
              <a:buChar char="o"/>
            </a:pPr>
            <a:r>
              <a:rPr lang="en-US" dirty="0" smtClean="0">
                <a:solidFill>
                  <a:srgbClr val="0033CC"/>
                </a:solidFill>
              </a:rPr>
              <a:t>Gettering with </a:t>
            </a:r>
            <a:r>
              <a:rPr lang="en-US" dirty="0" err="1" smtClean="0">
                <a:solidFill>
                  <a:srgbClr val="0033CC"/>
                </a:solidFill>
              </a:rPr>
              <a:t>phospho</a:t>
            </a:r>
            <a:r>
              <a:rPr lang="en-US" dirty="0" smtClean="0">
                <a:solidFill>
                  <a:srgbClr val="0033CC"/>
                </a:solidFill>
              </a:rPr>
              <a:t>-silicate glass (PSG) to replace quartz tube</a:t>
            </a:r>
          </a:p>
          <a:p>
            <a:pPr marL="685800" lvl="1" indent="-228600">
              <a:spcAft>
                <a:spcPts val="600"/>
              </a:spcAft>
              <a:buFont typeface="Courier New" pitchFamily="49" charset="0"/>
              <a:buChar char="o"/>
            </a:pPr>
            <a:r>
              <a:rPr lang="en-US" dirty="0" smtClean="0">
                <a:solidFill>
                  <a:srgbClr val="0033CC"/>
                </a:solidFill>
              </a:rPr>
              <a:t>Using masking layers such as Si</a:t>
            </a:r>
            <a:r>
              <a:rPr lang="en-US" baseline="-25000" dirty="0" smtClean="0">
                <a:solidFill>
                  <a:srgbClr val="0033CC"/>
                </a:solidFill>
              </a:rPr>
              <a:t>3</a:t>
            </a:r>
            <a:r>
              <a:rPr lang="en-US" dirty="0" smtClean="0">
                <a:solidFill>
                  <a:srgbClr val="0033CC"/>
                </a:solidFill>
              </a:rPr>
              <a:t>N</a:t>
            </a:r>
            <a:r>
              <a:rPr lang="en-US" baseline="-25000" dirty="0" smtClean="0">
                <a:solidFill>
                  <a:srgbClr val="0033CC"/>
                </a:solidFill>
              </a:rPr>
              <a:t>4</a:t>
            </a:r>
            <a:r>
              <a:rPr lang="en-US" dirty="0" smtClean="0">
                <a:solidFill>
                  <a:srgbClr val="0033CC"/>
                </a:solidFill>
              </a:rPr>
              <a:t> to prevent the contaminants from getting into the oxide.</a:t>
            </a:r>
          </a:p>
          <a:p>
            <a:pPr marL="171450" indent="-171450">
              <a:spcAft>
                <a:spcPts val="600"/>
              </a:spcAft>
              <a:buFont typeface="Arial" pitchFamily="34" charset="0"/>
              <a:buChar char="•"/>
            </a:pPr>
            <a:r>
              <a:rPr lang="en-US" dirty="0" smtClean="0">
                <a:solidFill>
                  <a:srgbClr val="0033CC"/>
                </a:solidFill>
              </a:rPr>
              <a:t>It was a big problem in 1960s, nowadays no longer a serious issue.</a:t>
            </a:r>
          </a:p>
        </p:txBody>
      </p:sp>
      <p:sp>
        <p:nvSpPr>
          <p:cNvPr id="7" name="Slide Number Placeholder 6"/>
          <p:cNvSpPr>
            <a:spLocks noGrp="1"/>
          </p:cNvSpPr>
          <p:nvPr>
            <p:ph type="sldNum" sz="quarter" idx="12"/>
          </p:nvPr>
        </p:nvSpPr>
        <p:spPr/>
        <p:txBody>
          <a:bodyPr/>
          <a:lstStyle/>
          <a:p>
            <a:fld id="{19B41720-63C2-45AC-BAEC-142F06768E70}"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down)">
                                      <p:cBhvr>
                                        <p:cTn id="30" dur="500"/>
                                        <p:tgtEl>
                                          <p:spTgt spid="9">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wipe(down)">
                                      <p:cBhvr>
                                        <p:cTn id="33" dur="500"/>
                                        <p:tgtEl>
                                          <p:spTgt spid="9">
                                            <p:txEl>
                                              <p:pRg st="6" end="6"/>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wipe(down)">
                                      <p:cBhvr>
                                        <p:cTn id="36" dur="500"/>
                                        <p:tgtEl>
                                          <p:spTgt spid="9">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wipe(down)">
                                      <p:cBhvr>
                                        <p:cTn id="39" dur="500"/>
                                        <p:tgtEl>
                                          <p:spTgt spid="9">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wipe(down)">
                                      <p:cBhvr>
                                        <p:cTn id="44"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3600" y="76200"/>
            <a:ext cx="4864537" cy="523220"/>
          </a:xfrm>
          <a:prstGeom prst="rect">
            <a:avLst/>
          </a:prstGeom>
        </p:spPr>
        <p:txBody>
          <a:bodyPr wrap="none">
            <a:spAutoFit/>
          </a:bodyPr>
          <a:lstStyle/>
          <a:p>
            <a:r>
              <a:rPr lang="en-US" altLang="zh-CN" sz="2800" dirty="0" smtClean="0">
                <a:solidFill>
                  <a:srgbClr val="0033CC"/>
                </a:solidFill>
              </a:rPr>
              <a:t>Oxide trapped charge (state) </a:t>
            </a:r>
            <a:r>
              <a:rPr lang="en-US" altLang="zh-CN" sz="2800" dirty="0" err="1" smtClean="0">
                <a:solidFill>
                  <a:srgbClr val="0033CC"/>
                </a:solidFill>
              </a:rPr>
              <a:t>Q</a:t>
            </a:r>
            <a:r>
              <a:rPr lang="en-US" altLang="zh-CN" sz="2800" baseline="-25000" dirty="0" err="1" smtClean="0">
                <a:solidFill>
                  <a:srgbClr val="0033CC"/>
                </a:solidFill>
              </a:rPr>
              <a:t>ot</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457200" y="1066800"/>
            <a:ext cx="8229600" cy="4078039"/>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Oxide-trapped charges (</a:t>
            </a:r>
            <a:r>
              <a:rPr lang="en-US" dirty="0" err="1" smtClean="0">
                <a:solidFill>
                  <a:srgbClr val="0033CC"/>
                </a:solidFill>
              </a:rPr>
              <a:t>Q</a:t>
            </a:r>
            <a:r>
              <a:rPr lang="en-US" baseline="-25000" dirty="0" err="1" smtClean="0">
                <a:solidFill>
                  <a:srgbClr val="0033CC"/>
                </a:solidFill>
              </a:rPr>
              <a:t>ot</a:t>
            </a:r>
            <a:r>
              <a:rPr lang="en-US" dirty="0" smtClean="0">
                <a:solidFill>
                  <a:srgbClr val="0033CC"/>
                </a:solidFill>
              </a:rPr>
              <a:t>) may be positive or negative, due to holes or electrons being trapped in the bulk of the oxide. </a:t>
            </a:r>
          </a:p>
          <a:p>
            <a:pPr marL="171450" indent="-171450">
              <a:spcAft>
                <a:spcPts val="600"/>
              </a:spcAft>
              <a:buFont typeface="Arial" pitchFamily="34" charset="0"/>
              <a:buChar char="•"/>
            </a:pPr>
            <a:r>
              <a:rPr lang="en-US" dirty="0" smtClean="0">
                <a:solidFill>
                  <a:srgbClr val="0033CC"/>
                </a:solidFill>
              </a:rPr>
              <a:t>It is caused by broken Si-O, Si-H or Si-OH bonds, due to </a:t>
            </a:r>
            <a:r>
              <a:rPr lang="en-US" altLang="zh-CN" smtClean="0">
                <a:solidFill>
                  <a:srgbClr val="0033CC"/>
                </a:solidFill>
              </a:rPr>
              <a:t>ionization irradiation </a:t>
            </a:r>
            <a:r>
              <a:rPr lang="en-US" altLang="zh-CN" dirty="0" smtClean="0">
                <a:solidFill>
                  <a:srgbClr val="0033CC"/>
                </a:solidFill>
              </a:rPr>
              <a:t>and other energetic processes during evaporation (generate x-ray for e-beam evaporation), sputtering (plasma), RIE and ion implantation.</a:t>
            </a:r>
            <a:endParaRPr lang="en-US" dirty="0" smtClean="0">
              <a:solidFill>
                <a:srgbClr val="0033CC"/>
              </a:solidFill>
            </a:endParaRPr>
          </a:p>
          <a:p>
            <a:pPr marL="171450" indent="-171450">
              <a:spcAft>
                <a:spcPts val="600"/>
              </a:spcAft>
              <a:buFont typeface="Arial" pitchFamily="34" charset="0"/>
              <a:buChar char="•"/>
            </a:pPr>
            <a:r>
              <a:rPr lang="en-US" dirty="0" smtClean="0">
                <a:solidFill>
                  <a:srgbClr val="0033CC"/>
                </a:solidFill>
              </a:rPr>
              <a:t>They can be annealed out by low-temperature (300</a:t>
            </a:r>
            <a:r>
              <a:rPr lang="en-US" baseline="30000" dirty="0" smtClean="0">
                <a:solidFill>
                  <a:srgbClr val="0033CC"/>
                </a:solidFill>
              </a:rPr>
              <a:t>o</a:t>
            </a:r>
            <a:r>
              <a:rPr lang="en-US" dirty="0" smtClean="0">
                <a:solidFill>
                  <a:srgbClr val="0033CC"/>
                </a:solidFill>
              </a:rPr>
              <a:t>C) treatment in H</a:t>
            </a:r>
            <a:r>
              <a:rPr lang="en-US" baseline="-25000" dirty="0" smtClean="0">
                <a:solidFill>
                  <a:srgbClr val="0033CC"/>
                </a:solidFill>
              </a:rPr>
              <a:t>2</a:t>
            </a:r>
            <a:r>
              <a:rPr lang="en-US" dirty="0" smtClean="0">
                <a:solidFill>
                  <a:srgbClr val="0033CC"/>
                </a:solidFill>
              </a:rPr>
              <a:t> or inert gas.</a:t>
            </a:r>
          </a:p>
          <a:p>
            <a:pPr marL="171450" indent="-171450">
              <a:spcAft>
                <a:spcPts val="600"/>
              </a:spcAft>
              <a:buFont typeface="Arial" pitchFamily="34" charset="0"/>
              <a:buChar char="•"/>
            </a:pPr>
            <a:r>
              <a:rPr lang="en-US" dirty="0" smtClean="0">
                <a:solidFill>
                  <a:srgbClr val="0033CC"/>
                </a:solidFill>
              </a:rPr>
              <a:t>1000</a:t>
            </a:r>
            <a:r>
              <a:rPr lang="en-US" baseline="30000" dirty="0" smtClean="0">
                <a:solidFill>
                  <a:srgbClr val="0033CC"/>
                </a:solidFill>
              </a:rPr>
              <a:t>o</a:t>
            </a:r>
            <a:r>
              <a:rPr lang="en-US" dirty="0" smtClean="0">
                <a:solidFill>
                  <a:srgbClr val="0033CC"/>
                </a:solidFill>
              </a:rPr>
              <a:t>C dry oxidation improves oxide structure and make it less susceptible to irradiation.</a:t>
            </a:r>
          </a:p>
          <a:p>
            <a:pPr marL="171450" indent="-171450">
              <a:spcAft>
                <a:spcPts val="600"/>
              </a:spcAft>
              <a:buFont typeface="Arial" pitchFamily="34" charset="0"/>
              <a:buChar char="•"/>
            </a:pPr>
            <a:r>
              <a:rPr lang="en-US" dirty="0" smtClean="0">
                <a:solidFill>
                  <a:srgbClr val="0033CC"/>
                </a:solidFill>
              </a:rPr>
              <a:t>Oxide can also be protected from irradiation by covering with </a:t>
            </a:r>
            <a:r>
              <a:rPr lang="en-US" altLang="zh-CN" dirty="0" smtClean="0">
                <a:solidFill>
                  <a:srgbClr val="0033CC"/>
                </a:solidFill>
              </a:rPr>
              <a:t>Al</a:t>
            </a:r>
            <a:r>
              <a:rPr lang="en-US" altLang="zh-CN" baseline="-25000" dirty="0" smtClean="0">
                <a:solidFill>
                  <a:srgbClr val="0033CC"/>
                </a:solidFill>
              </a:rPr>
              <a:t>2</a:t>
            </a:r>
            <a:r>
              <a:rPr lang="en-US" altLang="zh-CN" dirty="0" smtClean="0">
                <a:solidFill>
                  <a:srgbClr val="0033CC"/>
                </a:solidFill>
              </a:rPr>
              <a:t>O</a:t>
            </a:r>
            <a:r>
              <a:rPr lang="en-US" altLang="zh-CN" baseline="-25000" dirty="0" smtClean="0">
                <a:solidFill>
                  <a:srgbClr val="0033CC"/>
                </a:solidFill>
              </a:rPr>
              <a:t>3</a:t>
            </a:r>
            <a:r>
              <a:rPr lang="en-US" altLang="zh-CN" dirty="0" smtClean="0">
                <a:solidFill>
                  <a:srgbClr val="0033CC"/>
                </a:solidFill>
              </a:rPr>
              <a:t> and Si</a:t>
            </a:r>
            <a:r>
              <a:rPr lang="en-US" altLang="zh-CN" baseline="-25000" dirty="0" smtClean="0">
                <a:solidFill>
                  <a:srgbClr val="0033CC"/>
                </a:solidFill>
              </a:rPr>
              <a:t>3</a:t>
            </a:r>
            <a:r>
              <a:rPr lang="en-US" altLang="zh-CN" dirty="0" smtClean="0">
                <a:solidFill>
                  <a:srgbClr val="0033CC"/>
                </a:solidFill>
              </a:rPr>
              <a:t>N</a:t>
            </a:r>
            <a:r>
              <a:rPr lang="en-US" altLang="zh-CN" baseline="-25000" dirty="0" smtClean="0">
                <a:solidFill>
                  <a:srgbClr val="0033CC"/>
                </a:solidFill>
              </a:rPr>
              <a:t>4</a:t>
            </a:r>
            <a:r>
              <a:rPr lang="en-US" altLang="zh-CN" dirty="0" smtClean="0">
                <a:solidFill>
                  <a:srgbClr val="0033CC"/>
                </a:solidFill>
              </a:rPr>
              <a:t> </a:t>
            </a:r>
            <a:r>
              <a:rPr lang="en-US" dirty="0" smtClean="0">
                <a:solidFill>
                  <a:srgbClr val="0033CC"/>
                </a:solidFill>
              </a:rPr>
              <a:t>that are resistant to irradiation.</a:t>
            </a:r>
          </a:p>
          <a:p>
            <a:pPr marL="171450" indent="-171450">
              <a:spcAft>
                <a:spcPts val="600"/>
              </a:spcAft>
              <a:buFont typeface="Arial" pitchFamily="34" charset="0"/>
              <a:buChar char="•"/>
            </a:pPr>
            <a:r>
              <a:rPr lang="en-US" dirty="0" err="1" smtClean="0">
                <a:solidFill>
                  <a:srgbClr val="0033CC"/>
                </a:solidFill>
              </a:rPr>
              <a:t>Q</a:t>
            </a:r>
            <a:r>
              <a:rPr lang="en-US" baseline="-25000" dirty="0" err="1" smtClean="0">
                <a:solidFill>
                  <a:srgbClr val="0033CC"/>
                </a:solidFill>
              </a:rPr>
              <a:t>ot</a:t>
            </a:r>
            <a:r>
              <a:rPr lang="en-US" baseline="-25000" dirty="0" smtClean="0">
                <a:solidFill>
                  <a:srgbClr val="0033CC"/>
                </a:solidFill>
              </a:rPr>
              <a:t> </a:t>
            </a:r>
            <a:r>
              <a:rPr lang="en-US" dirty="0" smtClean="0">
                <a:solidFill>
                  <a:srgbClr val="0033CC"/>
                </a:solidFill>
              </a:rPr>
              <a:t>received more attention in recent years because, as the device shrinks, the electric field within the oxide is increased. The high field may cause electrons to inject to the traps in the oxide (charge trapping), which shifts the threshold voltage. </a:t>
            </a:r>
          </a:p>
        </p:txBody>
      </p:sp>
      <p:sp>
        <p:nvSpPr>
          <p:cNvPr id="5" name="Slide Number Placeholder 4"/>
          <p:cNvSpPr>
            <a:spLocks noGrp="1"/>
          </p:cNvSpPr>
          <p:nvPr>
            <p:ph type="sldNum" sz="quarter" idx="12"/>
          </p:nvPr>
        </p:nvSpPr>
        <p:spPr/>
        <p:txBody>
          <a:bodyPr/>
          <a:lstStyle/>
          <a:p>
            <a:fld id="{19B41720-63C2-45AC-BAEC-142F06768E70}"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609600"/>
            <a:ext cx="8229600" cy="1831271"/>
          </a:xfrm>
          <a:prstGeom prst="rect">
            <a:avLst/>
          </a:prstGeom>
        </p:spPr>
        <p:txBody>
          <a:bodyPr wrap="square">
            <a:spAutoFit/>
          </a:bodyPr>
          <a:lstStyle/>
          <a:p>
            <a:pPr>
              <a:spcAft>
                <a:spcPts val="600"/>
              </a:spcAft>
            </a:pPr>
            <a:r>
              <a:rPr lang="en-US" dirty="0" smtClean="0">
                <a:solidFill>
                  <a:srgbClr val="0033CC"/>
                </a:solidFill>
              </a:rPr>
              <a:t>The ratio of the equilibrium concentration of the impurity in silicon to that in SiO</a:t>
            </a:r>
            <a:r>
              <a:rPr lang="en-US" baseline="-25000" dirty="0" smtClean="0">
                <a:solidFill>
                  <a:srgbClr val="0033CC"/>
                </a:solidFill>
              </a:rPr>
              <a:t>2</a:t>
            </a:r>
            <a:r>
              <a:rPr lang="en-US" dirty="0" smtClean="0">
                <a:solidFill>
                  <a:srgbClr val="0033CC"/>
                </a:solidFill>
              </a:rPr>
              <a:t> at the interface is called the </a:t>
            </a:r>
            <a:r>
              <a:rPr lang="en-US" dirty="0" smtClean="0">
                <a:solidFill>
                  <a:srgbClr val="C00000"/>
                </a:solidFill>
              </a:rPr>
              <a:t>equilibrium segregation coefficient.</a:t>
            </a:r>
          </a:p>
          <a:p>
            <a:r>
              <a:rPr lang="en-US" dirty="0" smtClean="0">
                <a:solidFill>
                  <a:srgbClr val="C00000"/>
                </a:solidFill>
              </a:rPr>
              <a:t>Two additional factors influence the redistribution process:</a:t>
            </a:r>
          </a:p>
          <a:p>
            <a:pPr lvl="1" indent="-228600">
              <a:buFont typeface="Courier New" pitchFamily="49" charset="0"/>
              <a:buChar char="o"/>
            </a:pPr>
            <a:r>
              <a:rPr lang="en-US" dirty="0" smtClean="0">
                <a:solidFill>
                  <a:srgbClr val="0033CC"/>
                </a:solidFill>
              </a:rPr>
              <a:t>The diffusivity of the impurity in the oxide (if large, the dopant can diffuse through the oxide rapidly, thereby affecting the profile near the Si-SiO</a:t>
            </a:r>
            <a:r>
              <a:rPr lang="en-US" baseline="-25000" dirty="0" smtClean="0">
                <a:solidFill>
                  <a:srgbClr val="0033CC"/>
                </a:solidFill>
              </a:rPr>
              <a:t>2</a:t>
            </a:r>
            <a:r>
              <a:rPr lang="en-US" dirty="0" smtClean="0">
                <a:solidFill>
                  <a:srgbClr val="0033CC"/>
                </a:solidFill>
              </a:rPr>
              <a:t> interface).</a:t>
            </a:r>
          </a:p>
          <a:p>
            <a:pPr lvl="1" indent="-228600">
              <a:buFont typeface="Courier New" pitchFamily="49" charset="0"/>
              <a:buChar char="o"/>
            </a:pPr>
            <a:r>
              <a:rPr lang="en-US" dirty="0" smtClean="0">
                <a:solidFill>
                  <a:srgbClr val="0033CC"/>
                </a:solidFill>
              </a:rPr>
              <a:t>The rate at which the interface moves with respect to the diffusion rate.</a:t>
            </a:r>
            <a:endParaRPr lang="en-US"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634810" y="0"/>
            <a:ext cx="5908990" cy="523220"/>
          </a:xfrm>
          <a:prstGeom prst="rect">
            <a:avLst/>
          </a:prstGeom>
          <a:noFill/>
        </p:spPr>
        <p:txBody>
          <a:bodyPr wrap="none" rtlCol="0">
            <a:spAutoFit/>
          </a:bodyPr>
          <a:lstStyle/>
          <a:p>
            <a:r>
              <a:rPr lang="en-US" sz="2800" dirty="0" smtClean="0">
                <a:solidFill>
                  <a:srgbClr val="0033CC"/>
                </a:solidFill>
              </a:rPr>
              <a:t>Dopant re-distribution during oxidation</a:t>
            </a:r>
            <a:endParaRPr lang="en-US" sz="2800" dirty="0">
              <a:solidFill>
                <a:srgbClr val="0033CC"/>
              </a:solidFill>
            </a:endParaRPr>
          </a:p>
        </p:txBody>
      </p:sp>
      <p:pic>
        <p:nvPicPr>
          <p:cNvPr id="20" name="Picture 2"/>
          <p:cNvPicPr>
            <a:picLocks noChangeAspect="1" noChangeArrowheads="1"/>
          </p:cNvPicPr>
          <p:nvPr/>
        </p:nvPicPr>
        <p:blipFill>
          <a:blip r:embed="rId2" cstate="print"/>
          <a:srcRect/>
          <a:stretch>
            <a:fillRect/>
          </a:stretch>
        </p:blipFill>
        <p:spPr bwMode="auto">
          <a:xfrm>
            <a:off x="1447800" y="2362200"/>
            <a:ext cx="6858132" cy="435251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9B41720-63C2-45AC-BAEC-142F06768E70}"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228600" y="990600"/>
            <a:ext cx="3917950" cy="2242683"/>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4572000" y="990600"/>
            <a:ext cx="4274772" cy="1600200"/>
          </a:xfrm>
          <a:prstGeom prst="rect">
            <a:avLst/>
          </a:prstGeom>
          <a:noFill/>
          <a:ln w="9525">
            <a:noFill/>
            <a:miter lim="800000"/>
            <a:headEnd/>
            <a:tailEnd/>
          </a:ln>
        </p:spPr>
      </p:pic>
      <p:sp>
        <p:nvSpPr>
          <p:cNvPr id="9" name="Rectangle 8"/>
          <p:cNvSpPr/>
          <p:nvPr/>
        </p:nvSpPr>
        <p:spPr>
          <a:xfrm>
            <a:off x="4876800" y="2743200"/>
            <a:ext cx="3352800" cy="369332"/>
          </a:xfrm>
          <a:prstGeom prst="rect">
            <a:avLst/>
          </a:prstGeom>
        </p:spPr>
        <p:txBody>
          <a:bodyPr wrap="square">
            <a:spAutoFit/>
          </a:bodyPr>
          <a:lstStyle/>
          <a:p>
            <a:r>
              <a:rPr lang="en-US" dirty="0" smtClean="0"/>
              <a:t>Dopant piling up near Si interface</a:t>
            </a:r>
          </a:p>
        </p:txBody>
      </p:sp>
      <p:pic>
        <p:nvPicPr>
          <p:cNvPr id="56323" name="Picture 3"/>
          <p:cNvPicPr>
            <a:picLocks noChangeAspect="1" noChangeArrowheads="1"/>
          </p:cNvPicPr>
          <p:nvPr/>
        </p:nvPicPr>
        <p:blipFill>
          <a:blip r:embed="rId4" cstate="print"/>
          <a:srcRect/>
          <a:stretch>
            <a:fillRect/>
          </a:stretch>
        </p:blipFill>
        <p:spPr bwMode="auto">
          <a:xfrm>
            <a:off x="304800" y="4219964"/>
            <a:ext cx="4291031" cy="1981200"/>
          </a:xfrm>
          <a:prstGeom prst="rect">
            <a:avLst/>
          </a:prstGeom>
          <a:noFill/>
          <a:ln w="9525">
            <a:noFill/>
            <a:miter lim="800000"/>
            <a:headEnd/>
            <a:tailEnd/>
          </a:ln>
        </p:spPr>
      </p:pic>
      <p:pic>
        <p:nvPicPr>
          <p:cNvPr id="56324" name="Picture 4"/>
          <p:cNvPicPr>
            <a:picLocks noChangeAspect="1" noChangeArrowheads="1"/>
          </p:cNvPicPr>
          <p:nvPr/>
        </p:nvPicPr>
        <p:blipFill>
          <a:blip r:embed="rId5" cstate="print"/>
          <a:srcRect/>
          <a:stretch>
            <a:fillRect/>
          </a:stretch>
        </p:blipFill>
        <p:spPr bwMode="auto">
          <a:xfrm>
            <a:off x="4724400" y="4219964"/>
            <a:ext cx="3962400" cy="2028436"/>
          </a:xfrm>
          <a:prstGeom prst="rect">
            <a:avLst/>
          </a:prstGeom>
          <a:noFill/>
          <a:ln w="9525">
            <a:noFill/>
            <a:miter lim="800000"/>
            <a:headEnd/>
            <a:tailEnd/>
          </a:ln>
        </p:spPr>
      </p:pic>
      <p:sp>
        <p:nvSpPr>
          <p:cNvPr id="12" name="Rectangle 11"/>
          <p:cNvSpPr/>
          <p:nvPr/>
        </p:nvSpPr>
        <p:spPr>
          <a:xfrm>
            <a:off x="3048000" y="152400"/>
            <a:ext cx="3339312" cy="523220"/>
          </a:xfrm>
          <a:prstGeom prst="rect">
            <a:avLst/>
          </a:prstGeom>
        </p:spPr>
        <p:txBody>
          <a:bodyPr wrap="none">
            <a:spAutoFit/>
          </a:bodyPr>
          <a:lstStyle/>
          <a:p>
            <a:r>
              <a:rPr lang="en-US" sz="2800" dirty="0" smtClean="0">
                <a:solidFill>
                  <a:srgbClr val="0033CC"/>
                </a:solidFill>
              </a:rPr>
              <a:t>Four cases of interest</a:t>
            </a:r>
            <a:endParaRPr lang="en-US" sz="2800" dirty="0">
              <a:solidFill>
                <a:srgbClr val="0033CC"/>
              </a:solidFill>
            </a:endParaRPr>
          </a:p>
        </p:txBody>
      </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Slide Number Placeholder 9"/>
          <p:cNvSpPr>
            <a:spLocks noGrp="1"/>
          </p:cNvSpPr>
          <p:nvPr>
            <p:ph type="sldNum" sz="quarter" idx="12"/>
          </p:nvPr>
        </p:nvSpPr>
        <p:spPr/>
        <p:txBody>
          <a:bodyPr/>
          <a:lstStyle/>
          <a:p>
            <a:fld id="{19B41720-63C2-45AC-BAEC-142F06768E70}"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00"/>
                                        <p:tgtEl>
                                          <p:spTgt spid="563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323"/>
                                        </p:tgtEl>
                                        <p:attrNameLst>
                                          <p:attrName>style.visibility</p:attrName>
                                        </p:attrNameLst>
                                      </p:cBhvr>
                                      <p:to>
                                        <p:strVal val="visible"/>
                                      </p:to>
                                    </p:set>
                                    <p:animEffect transition="in" filter="wipe(down)">
                                      <p:cBhvr>
                                        <p:cTn id="15" dur="500"/>
                                        <p:tgtEl>
                                          <p:spTgt spid="563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6324"/>
                                        </p:tgtEl>
                                        <p:attrNameLst>
                                          <p:attrName>style.visibility</p:attrName>
                                        </p:attrNameLst>
                                      </p:cBhvr>
                                      <p:to>
                                        <p:strVal val="visible"/>
                                      </p:to>
                                    </p:set>
                                    <p:animEffect transition="in" filter="wipe(down)">
                                      <p:cBhvr>
                                        <p:cTn id="20"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362796" y="4191000"/>
            <a:ext cx="6190530" cy="2447925"/>
          </a:xfrm>
          <a:prstGeom prst="rect">
            <a:avLst/>
          </a:prstGeom>
          <a:noFill/>
          <a:ln w="9525">
            <a:noFill/>
            <a:miter lim="800000"/>
            <a:headEnd/>
            <a:tailEnd/>
          </a:ln>
        </p:spPr>
      </p:pic>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209800" y="86380"/>
            <a:ext cx="4660250" cy="523220"/>
          </a:xfrm>
          <a:prstGeom prst="rect">
            <a:avLst/>
          </a:prstGeom>
        </p:spPr>
        <p:txBody>
          <a:bodyPr wrap="none">
            <a:spAutoFit/>
          </a:bodyPr>
          <a:lstStyle/>
          <a:p>
            <a:r>
              <a:rPr lang="en-US" sz="2800" dirty="0" smtClean="0">
                <a:solidFill>
                  <a:srgbClr val="0033CC"/>
                </a:solidFill>
              </a:rPr>
              <a:t>Rapid thermal oxidation (RTO) </a:t>
            </a:r>
            <a:endParaRPr lang="en-US" sz="2800" dirty="0">
              <a:solidFill>
                <a:srgbClr val="0033CC"/>
              </a:solidFill>
            </a:endParaRPr>
          </a:p>
        </p:txBody>
      </p:sp>
      <p:sp>
        <p:nvSpPr>
          <p:cNvPr id="9" name="TextBox 8"/>
          <p:cNvSpPr txBox="1"/>
          <p:nvPr/>
        </p:nvSpPr>
        <p:spPr>
          <a:xfrm>
            <a:off x="152400" y="838200"/>
            <a:ext cx="8839200" cy="3247043"/>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Conventional thermal oxidation for gate oxides &lt; 30 Å must be performed at &lt; 800°C, which increases Si/SiO</a:t>
            </a:r>
            <a:r>
              <a:rPr lang="en-US" baseline="-25000" dirty="0" smtClean="0">
                <a:solidFill>
                  <a:srgbClr val="0033CC"/>
                </a:solidFill>
              </a:rPr>
              <a:t>2</a:t>
            </a:r>
            <a:r>
              <a:rPr lang="en-US" dirty="0" smtClean="0">
                <a:solidFill>
                  <a:srgbClr val="0033CC"/>
                </a:solidFill>
              </a:rPr>
              <a:t> interfacial roughness and reduces channel mobility.</a:t>
            </a:r>
          </a:p>
          <a:p>
            <a:pPr marL="171450" indent="-171450">
              <a:spcAft>
                <a:spcPts val="600"/>
              </a:spcAft>
              <a:buFont typeface="Arial" pitchFamily="34" charset="0"/>
              <a:buChar char="•"/>
            </a:pPr>
            <a:r>
              <a:rPr lang="en-US" dirty="0" smtClean="0">
                <a:solidFill>
                  <a:srgbClr val="0033CC"/>
                </a:solidFill>
              </a:rPr>
              <a:t>Solution: RTO at around 1050°C using radiation heating source, time can be &lt; 1min.</a:t>
            </a:r>
          </a:p>
          <a:p>
            <a:pPr marL="171450" indent="-171450">
              <a:spcAft>
                <a:spcPts val="600"/>
              </a:spcAft>
              <a:buFont typeface="Arial" pitchFamily="34" charset="0"/>
              <a:buChar char="•"/>
            </a:pPr>
            <a:r>
              <a:rPr lang="en-US" dirty="0" smtClean="0">
                <a:solidFill>
                  <a:srgbClr val="0033CC"/>
                </a:solidFill>
              </a:rPr>
              <a:t>RTO also reduces dopant re-distribution.</a:t>
            </a:r>
          </a:p>
          <a:p>
            <a:pPr marL="171450" indent="-171450">
              <a:spcAft>
                <a:spcPts val="600"/>
              </a:spcAft>
              <a:buFont typeface="Arial" pitchFamily="34" charset="0"/>
              <a:buChar char="•"/>
            </a:pPr>
            <a:r>
              <a:rPr lang="en-US" dirty="0" smtClean="0">
                <a:solidFill>
                  <a:srgbClr val="0033CC"/>
                </a:solidFill>
              </a:rPr>
              <a:t>RTO may be influenced by both thermally activated processes and a photon-induced process involving mono-atomic O atoms generated by UV, thus creating a parallel oxidation reaction that dominates at lower temperature.</a:t>
            </a:r>
          </a:p>
          <a:p>
            <a:pPr marL="171450" indent="-171450">
              <a:spcAft>
                <a:spcPts val="600"/>
              </a:spcAft>
              <a:buFont typeface="Arial" pitchFamily="34" charset="0"/>
              <a:buChar char="•"/>
            </a:pPr>
            <a:r>
              <a:rPr lang="en-US" dirty="0" smtClean="0">
                <a:solidFill>
                  <a:srgbClr val="0033CC"/>
                </a:solidFill>
              </a:rPr>
              <a:t>RTO growth kinetics exhibit activation energies differing from conventionally grown oxides. </a:t>
            </a:r>
          </a:p>
          <a:p>
            <a:pPr marL="171450" indent="-171450">
              <a:spcAft>
                <a:spcPts val="600"/>
              </a:spcAft>
              <a:buFont typeface="Arial" pitchFamily="34" charset="0"/>
              <a:buChar char="•"/>
            </a:pPr>
            <a:r>
              <a:rPr lang="en-US" dirty="0" smtClean="0">
                <a:solidFill>
                  <a:srgbClr val="0033CC"/>
                </a:solidFill>
              </a:rPr>
              <a:t>In the initial stage (</a:t>
            </a:r>
            <a:r>
              <a:rPr lang="en-US" dirty="0" smtClean="0">
                <a:solidFill>
                  <a:srgbClr val="0033CC"/>
                </a:solidFill>
                <a:sym typeface="Symbol"/>
              </a:rPr>
              <a:t></a:t>
            </a:r>
            <a:r>
              <a:rPr lang="en-US" dirty="0" smtClean="0">
                <a:solidFill>
                  <a:srgbClr val="0033CC"/>
                </a:solidFill>
              </a:rPr>
              <a:t>20 seconds), the RTO growth rate is linear followed by nonlinear growth. Duration of the linear region is hardware dependent, particular the heating source.</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19B41720-63C2-45AC-BAEC-142F06768E70}" type="slidenum">
              <a:rPr lang="en-US" smtClean="0"/>
              <a:pPr/>
              <a:t>26</a:t>
            </a:fld>
            <a:endParaRPr lang="en-US"/>
          </a:p>
        </p:txBody>
      </p:sp>
      <p:sp>
        <p:nvSpPr>
          <p:cNvPr id="10" name="TextBox 9"/>
          <p:cNvSpPr txBox="1"/>
          <p:nvPr/>
        </p:nvSpPr>
        <p:spPr>
          <a:xfrm>
            <a:off x="3733800" y="4191000"/>
            <a:ext cx="2133600" cy="369332"/>
          </a:xfrm>
          <a:prstGeom prst="rect">
            <a:avLst/>
          </a:prstGeom>
          <a:solidFill>
            <a:schemeClr val="bg1"/>
          </a:solidFill>
        </p:spPr>
        <p:txBody>
          <a:bodyPr wrap="square" rtlCol="0">
            <a:spAutoFit/>
          </a:bodyPr>
          <a:lstStyle/>
          <a:p>
            <a:r>
              <a:rPr lang="en-US" dirty="0" smtClean="0"/>
              <a:t>Halogen lamps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001000" cy="2616101"/>
          </a:xfrm>
          <a:prstGeom prst="rect">
            <a:avLst/>
          </a:prstGeom>
        </p:spPr>
        <p:txBody>
          <a:bodyPr wrap="square">
            <a:spAutoFit/>
          </a:bodyPr>
          <a:lstStyle/>
          <a:p>
            <a:pPr>
              <a:spcAft>
                <a:spcPts val="600"/>
              </a:spcAft>
            </a:pPr>
            <a:r>
              <a:rPr lang="en-US" dirty="0" smtClean="0">
                <a:solidFill>
                  <a:srgbClr val="C00000"/>
                </a:solidFill>
              </a:rPr>
              <a:t>Models to explain the excess growth of thin oxidation</a:t>
            </a:r>
          </a:p>
          <a:p>
            <a:pPr marL="171450" indent="-171450">
              <a:spcAft>
                <a:spcPts val="600"/>
              </a:spcAft>
              <a:buFont typeface="Arial" pitchFamily="34" charset="0"/>
              <a:buChar char="•"/>
            </a:pPr>
            <a:r>
              <a:rPr lang="en-US" dirty="0" smtClean="0">
                <a:solidFill>
                  <a:srgbClr val="0033CC"/>
                </a:solidFill>
              </a:rPr>
              <a:t>An electric field exists across oxide that enhances diffusion (if diffusing species is O</a:t>
            </a:r>
            <a:r>
              <a:rPr lang="en-US" baseline="-25000" dirty="0" smtClean="0">
                <a:solidFill>
                  <a:srgbClr val="0033CC"/>
                </a:solidFill>
              </a:rPr>
              <a:t>2</a:t>
            </a:r>
            <a:r>
              <a:rPr lang="en-US" baseline="30000" dirty="0" smtClean="0">
                <a:solidFill>
                  <a:srgbClr val="0033CC"/>
                </a:solidFill>
              </a:rPr>
              <a:t>-</a:t>
            </a:r>
            <a:r>
              <a:rPr lang="en-US" dirty="0" smtClean="0">
                <a:solidFill>
                  <a:srgbClr val="0033CC"/>
                </a:solidFill>
              </a:rPr>
              <a:t>, </a:t>
            </a:r>
            <a:r>
              <a:rPr lang="en-US" i="1" dirty="0" smtClean="0">
                <a:solidFill>
                  <a:srgbClr val="0033CC"/>
                </a:solidFill>
              </a:rPr>
              <a:t>but it is not</a:t>
            </a:r>
            <a:r>
              <a:rPr lang="en-US" dirty="0" smtClean="0">
                <a:solidFill>
                  <a:srgbClr val="0033CC"/>
                </a:solidFill>
              </a:rPr>
              <a:t>.) during early states of oxidation.</a:t>
            </a:r>
          </a:p>
          <a:p>
            <a:pPr marL="171450" indent="-171450">
              <a:spcAft>
                <a:spcPts val="600"/>
              </a:spcAft>
              <a:buFont typeface="Arial" pitchFamily="34" charset="0"/>
              <a:buChar char="•"/>
            </a:pPr>
            <a:r>
              <a:rPr lang="en-US" dirty="0" smtClean="0">
                <a:solidFill>
                  <a:srgbClr val="0033CC"/>
                </a:solidFill>
              </a:rPr>
              <a:t>Thin micro-channels in oxide aid in the movement of O</a:t>
            </a:r>
            <a:r>
              <a:rPr lang="en-US" baseline="-25000" dirty="0" smtClean="0">
                <a:solidFill>
                  <a:srgbClr val="0033CC"/>
                </a:solidFill>
              </a:rPr>
              <a:t>2</a:t>
            </a:r>
            <a:r>
              <a:rPr lang="en-US" dirty="0" smtClean="0">
                <a:solidFill>
                  <a:srgbClr val="0033CC"/>
                </a:solidFill>
              </a:rPr>
              <a:t> to the Si surface.</a:t>
            </a:r>
          </a:p>
          <a:p>
            <a:pPr marL="171450" indent="-171450">
              <a:spcAft>
                <a:spcPts val="600"/>
              </a:spcAft>
              <a:buFont typeface="Arial" pitchFamily="34" charset="0"/>
              <a:buChar char="•"/>
            </a:pPr>
            <a:r>
              <a:rPr lang="en-US" dirty="0" smtClean="0">
                <a:solidFill>
                  <a:srgbClr val="0033CC"/>
                </a:solidFill>
              </a:rPr>
              <a:t>Mismatch in thermal expansion coefficients of oxide and Si causes stress in oxide and this stress may enhance the diffusivity of the oxidizing species.</a:t>
            </a:r>
          </a:p>
          <a:p>
            <a:pPr>
              <a:spcAft>
                <a:spcPts val="600"/>
              </a:spcAft>
            </a:pPr>
            <a:r>
              <a:rPr lang="en-US" dirty="0" smtClean="0">
                <a:solidFill>
                  <a:srgbClr val="C00000"/>
                </a:solidFill>
              </a:rPr>
              <a:t>But NONE of  these mechanism gained wide acceptance. The exact mechanism is still unknown.</a:t>
            </a:r>
            <a:endParaRPr lang="en-US" dirty="0">
              <a:solidFill>
                <a:srgbClr val="C00000"/>
              </a:solidFill>
            </a:endParaRPr>
          </a:p>
        </p:txBody>
      </p:sp>
      <p:pic>
        <p:nvPicPr>
          <p:cNvPr id="66565" name="Picture 5"/>
          <p:cNvPicPr>
            <a:picLocks noChangeAspect="1" noChangeArrowheads="1"/>
          </p:cNvPicPr>
          <p:nvPr/>
        </p:nvPicPr>
        <p:blipFill>
          <a:blip r:embed="rId2" cstate="print"/>
          <a:srcRect/>
          <a:stretch>
            <a:fillRect/>
          </a:stretch>
        </p:blipFill>
        <p:spPr bwMode="auto">
          <a:xfrm>
            <a:off x="2362200" y="3095098"/>
            <a:ext cx="4876800" cy="3381902"/>
          </a:xfrm>
          <a:prstGeom prst="rect">
            <a:avLst/>
          </a:prstGeom>
          <a:noFill/>
          <a:ln w="9525">
            <a:noFill/>
            <a:miter lim="800000"/>
            <a:headEnd/>
            <a:tailEnd/>
          </a:ln>
        </p:spPr>
      </p:pic>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121801" y="152400"/>
            <a:ext cx="5802999" cy="523220"/>
          </a:xfrm>
          <a:prstGeom prst="rect">
            <a:avLst/>
          </a:prstGeom>
        </p:spPr>
        <p:txBody>
          <a:bodyPr wrap="none">
            <a:spAutoFit/>
          </a:bodyPr>
          <a:lstStyle/>
          <a:p>
            <a:r>
              <a:rPr lang="en-US" sz="2800" dirty="0" smtClean="0">
                <a:solidFill>
                  <a:srgbClr val="0033CC"/>
                </a:solidFill>
              </a:rPr>
              <a:t>Mechanism for initial oxidation regime</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19B41720-63C2-45AC-BAEC-142F06768E7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533400" y="3343275"/>
            <a:ext cx="5360654" cy="3514725"/>
          </a:xfrm>
          <a:prstGeom prst="rect">
            <a:avLst/>
          </a:prstGeom>
          <a:noFill/>
          <a:ln w="9525">
            <a:noFill/>
            <a:miter lim="800000"/>
            <a:headEnd/>
            <a:tailEnd/>
          </a:ln>
        </p:spPr>
      </p:pic>
      <p:pic>
        <p:nvPicPr>
          <p:cNvPr id="36867" name="Picture 2"/>
          <p:cNvPicPr>
            <a:picLocks noChangeAspect="1" noChangeArrowheads="1"/>
          </p:cNvPicPr>
          <p:nvPr/>
        </p:nvPicPr>
        <p:blipFill>
          <a:blip r:embed="rId4" cstate="print"/>
          <a:srcRect/>
          <a:stretch>
            <a:fillRect/>
          </a:stretch>
        </p:blipFill>
        <p:spPr bwMode="auto">
          <a:xfrm>
            <a:off x="3105150" y="2446338"/>
            <a:ext cx="3905250" cy="906462"/>
          </a:xfrm>
          <a:prstGeom prst="rect">
            <a:avLst/>
          </a:prstGeom>
          <a:noFill/>
          <a:ln w="25400">
            <a:solidFill>
              <a:srgbClr val="C00000"/>
            </a:solidFill>
            <a:miter lim="800000"/>
            <a:headEnd/>
            <a:tailEnd/>
          </a:ln>
        </p:spPr>
      </p:pic>
      <p:sp>
        <p:nvSpPr>
          <p:cNvPr id="36869" name="Text Box 4"/>
          <p:cNvSpPr txBox="1">
            <a:spLocks noChangeArrowheads="1"/>
          </p:cNvSpPr>
          <p:nvPr/>
        </p:nvSpPr>
        <p:spPr bwMode="auto">
          <a:xfrm>
            <a:off x="6019800" y="3733800"/>
            <a:ext cx="2209259" cy="1554272"/>
          </a:xfrm>
          <a:prstGeom prst="rect">
            <a:avLst/>
          </a:prstGeom>
          <a:noFill/>
          <a:ln w="9525">
            <a:noFill/>
            <a:miter lim="800000"/>
            <a:headEnd/>
            <a:tailEnd/>
          </a:ln>
        </p:spPr>
        <p:txBody>
          <a:bodyPr wrap="none">
            <a:spAutoFit/>
          </a:bodyPr>
          <a:lstStyle/>
          <a:p>
            <a:pPr algn="l">
              <a:spcAft>
                <a:spcPts val="600"/>
              </a:spcAft>
            </a:pPr>
            <a:r>
              <a:rPr lang="en-US" altLang="zh-CN" sz="2000" dirty="0">
                <a:solidFill>
                  <a:srgbClr val="0033CC"/>
                </a:solidFill>
              </a:rPr>
              <a:t>C=C</a:t>
            </a:r>
            <a:r>
              <a:rPr lang="en-US" altLang="zh-CN" sz="2000" baseline="30000" dirty="0">
                <a:solidFill>
                  <a:srgbClr val="0033CC"/>
                </a:solidFill>
              </a:rPr>
              <a:t>0</a:t>
            </a:r>
            <a:r>
              <a:rPr lang="en-US" altLang="zh-CN" sz="2000" dirty="0">
                <a:solidFill>
                  <a:srgbClr val="0033CC"/>
                </a:solidFill>
              </a:rPr>
              <a:t>exp(-E</a:t>
            </a:r>
            <a:r>
              <a:rPr lang="en-US" altLang="zh-CN" sz="2000" baseline="-25000" dirty="0">
                <a:solidFill>
                  <a:srgbClr val="0033CC"/>
                </a:solidFill>
              </a:rPr>
              <a:t>A</a:t>
            </a:r>
            <a:r>
              <a:rPr lang="en-US" altLang="zh-CN" sz="2000" dirty="0">
                <a:solidFill>
                  <a:srgbClr val="0033CC"/>
                </a:solidFill>
              </a:rPr>
              <a:t>/</a:t>
            </a:r>
            <a:r>
              <a:rPr lang="en-US" altLang="zh-CN" sz="2000" dirty="0" err="1">
                <a:solidFill>
                  <a:srgbClr val="0033CC"/>
                </a:solidFill>
              </a:rPr>
              <a:t>kT</a:t>
            </a:r>
            <a:r>
              <a:rPr lang="en-US" altLang="zh-CN" sz="2000" dirty="0">
                <a:solidFill>
                  <a:srgbClr val="0033CC"/>
                </a:solidFill>
              </a:rPr>
              <a:t>)</a:t>
            </a:r>
          </a:p>
          <a:p>
            <a:pPr algn="l">
              <a:spcAft>
                <a:spcPts val="600"/>
              </a:spcAft>
            </a:pPr>
            <a:r>
              <a:rPr lang="en-US" altLang="zh-CN" sz="2000" dirty="0">
                <a:solidFill>
                  <a:srgbClr val="0033CC"/>
                </a:solidFill>
              </a:rPr>
              <a:t>C</a:t>
            </a:r>
            <a:r>
              <a:rPr lang="en-US" altLang="zh-CN" sz="2000" baseline="30000" dirty="0">
                <a:solidFill>
                  <a:srgbClr val="0033CC"/>
                </a:solidFill>
              </a:rPr>
              <a:t>0</a:t>
            </a:r>
            <a:r>
              <a:rPr lang="en-US" altLang="zh-CN" sz="2000" dirty="0">
                <a:solidFill>
                  <a:srgbClr val="0033CC"/>
                </a:solidFill>
                <a:sym typeface="Symbol" pitchFamily="18" charset="2"/>
              </a:rPr>
              <a:t>3.6×10</a:t>
            </a:r>
            <a:r>
              <a:rPr lang="en-US" altLang="zh-CN" sz="2000" baseline="30000" dirty="0">
                <a:solidFill>
                  <a:srgbClr val="0033CC"/>
                </a:solidFill>
                <a:sym typeface="Symbol" pitchFamily="18" charset="2"/>
              </a:rPr>
              <a:t>8</a:t>
            </a:r>
            <a:r>
              <a:rPr lang="en-US" altLang="zh-CN" sz="2000" dirty="0">
                <a:solidFill>
                  <a:srgbClr val="0033CC"/>
                </a:solidFill>
                <a:sym typeface="Symbol" pitchFamily="18" charset="2"/>
              </a:rPr>
              <a:t> </a:t>
            </a:r>
            <a:r>
              <a:rPr lang="en-US" altLang="zh-CN" sz="2000" dirty="0" smtClean="0">
                <a:solidFill>
                  <a:srgbClr val="0033CC"/>
                </a:solidFill>
                <a:sym typeface="Symbol"/>
              </a:rPr>
              <a:t></a:t>
            </a:r>
            <a:r>
              <a:rPr lang="en-US" altLang="zh-CN" sz="2000" dirty="0" smtClean="0">
                <a:solidFill>
                  <a:srgbClr val="0033CC"/>
                </a:solidFill>
                <a:sym typeface="Symbol" pitchFamily="18" charset="2"/>
              </a:rPr>
              <a:t>m/hr</a:t>
            </a:r>
            <a:endParaRPr lang="en-US" altLang="zh-CN" sz="2000" dirty="0">
              <a:solidFill>
                <a:srgbClr val="0033CC"/>
              </a:solidFill>
              <a:sym typeface="Symbol" pitchFamily="18" charset="2"/>
            </a:endParaRPr>
          </a:p>
          <a:p>
            <a:pPr algn="l">
              <a:spcAft>
                <a:spcPts val="600"/>
              </a:spcAft>
            </a:pPr>
            <a:r>
              <a:rPr lang="en-US" altLang="zh-CN" sz="2000" dirty="0">
                <a:solidFill>
                  <a:srgbClr val="0033CC"/>
                </a:solidFill>
                <a:sym typeface="Symbol" pitchFamily="18" charset="2"/>
              </a:rPr>
              <a:t>E</a:t>
            </a:r>
            <a:r>
              <a:rPr lang="en-US" altLang="zh-CN" sz="2000" baseline="-25000" dirty="0">
                <a:solidFill>
                  <a:srgbClr val="0033CC"/>
                </a:solidFill>
                <a:sym typeface="Symbol" pitchFamily="18" charset="2"/>
              </a:rPr>
              <a:t>A </a:t>
            </a:r>
            <a:r>
              <a:rPr lang="en-US" altLang="zh-CN" sz="2000" dirty="0">
                <a:solidFill>
                  <a:srgbClr val="0033CC"/>
                </a:solidFill>
                <a:sym typeface="Symbol" pitchFamily="18" charset="2"/>
              </a:rPr>
              <a:t> 2.35 </a:t>
            </a:r>
            <a:r>
              <a:rPr lang="en-US" altLang="zh-CN" sz="2000" dirty="0" err="1">
                <a:solidFill>
                  <a:srgbClr val="0033CC"/>
                </a:solidFill>
                <a:sym typeface="Symbol" pitchFamily="18" charset="2"/>
              </a:rPr>
              <a:t>eV</a:t>
            </a:r>
            <a:endParaRPr lang="en-US" altLang="zh-CN" sz="2000" dirty="0">
              <a:solidFill>
                <a:srgbClr val="0033CC"/>
              </a:solidFill>
              <a:sym typeface="Symbol" pitchFamily="18" charset="2"/>
            </a:endParaRPr>
          </a:p>
          <a:p>
            <a:pPr algn="l">
              <a:spcAft>
                <a:spcPts val="600"/>
              </a:spcAft>
            </a:pPr>
            <a:r>
              <a:rPr lang="en-US" altLang="zh-CN" sz="2000" dirty="0">
                <a:solidFill>
                  <a:srgbClr val="0033CC"/>
                </a:solidFill>
                <a:sym typeface="Symbol" pitchFamily="18" charset="2"/>
              </a:rPr>
              <a:t>L  7 nm</a:t>
            </a:r>
          </a:p>
        </p:txBody>
      </p:sp>
      <p:sp>
        <p:nvSpPr>
          <p:cNvPr id="8" name="TextBox 7"/>
          <p:cNvSpPr txBox="1"/>
          <p:nvPr/>
        </p:nvSpPr>
        <p:spPr>
          <a:xfrm>
            <a:off x="2743200" y="0"/>
            <a:ext cx="3816750" cy="523220"/>
          </a:xfrm>
          <a:prstGeom prst="rect">
            <a:avLst/>
          </a:prstGeom>
          <a:noFill/>
        </p:spPr>
        <p:txBody>
          <a:bodyPr wrap="none" rtlCol="0">
            <a:spAutoFit/>
          </a:bodyPr>
          <a:lstStyle/>
          <a:p>
            <a:r>
              <a:rPr lang="en-US" sz="2800" dirty="0" smtClean="0">
                <a:solidFill>
                  <a:srgbClr val="0033CC"/>
                </a:solidFill>
              </a:rPr>
              <a:t>Model of </a:t>
            </a:r>
            <a:r>
              <a:rPr lang="en-US" sz="2800" dirty="0" err="1" smtClean="0">
                <a:solidFill>
                  <a:srgbClr val="0033CC"/>
                </a:solidFill>
              </a:rPr>
              <a:t>Massoud</a:t>
            </a:r>
            <a:r>
              <a:rPr lang="en-US" sz="2800" dirty="0" smtClean="0">
                <a:solidFill>
                  <a:srgbClr val="0033CC"/>
                </a:solidFill>
              </a:rPr>
              <a:t> et. al.</a:t>
            </a:r>
            <a:endParaRPr lang="en-US" sz="2800" dirty="0">
              <a:solidFill>
                <a:srgbClr val="0033CC"/>
              </a:solidFill>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a:xfrm>
            <a:off x="6553200" y="6340475"/>
            <a:ext cx="2133600" cy="365125"/>
          </a:xfrm>
        </p:spPr>
        <p:txBody>
          <a:bodyPr/>
          <a:lstStyle/>
          <a:p>
            <a:fld id="{19B41720-63C2-45AC-BAEC-142F06768E70}" type="slidenum">
              <a:rPr lang="en-US" smtClean="0"/>
              <a:pPr/>
              <a:t>4</a:t>
            </a:fld>
            <a:endParaRPr lang="en-US"/>
          </a:p>
        </p:txBody>
      </p:sp>
      <p:sp>
        <p:nvSpPr>
          <p:cNvPr id="11" name="TextBox 10"/>
          <p:cNvSpPr txBox="1"/>
          <p:nvPr/>
        </p:nvSpPr>
        <p:spPr>
          <a:xfrm>
            <a:off x="457200" y="838200"/>
            <a:ext cx="2265364" cy="2308324"/>
          </a:xfrm>
          <a:prstGeom prst="rect">
            <a:avLst/>
          </a:prstGeom>
          <a:noFill/>
        </p:spPr>
        <p:txBody>
          <a:bodyPr wrap="none" rtlCol="0">
            <a:spAutoFit/>
          </a:bodyPr>
          <a:lstStyle/>
          <a:p>
            <a:r>
              <a:rPr lang="en-US" sz="2400" dirty="0" smtClean="0">
                <a:solidFill>
                  <a:srgbClr val="C00000"/>
                </a:solidFill>
              </a:rPr>
              <a:t>For D-G model:</a:t>
            </a:r>
          </a:p>
          <a:p>
            <a:endParaRPr lang="en-US" sz="2400" dirty="0" smtClean="0">
              <a:solidFill>
                <a:srgbClr val="C00000"/>
              </a:solidFill>
            </a:endParaRPr>
          </a:p>
          <a:p>
            <a:endParaRPr lang="en-US" sz="2400" dirty="0" smtClean="0">
              <a:solidFill>
                <a:srgbClr val="C00000"/>
              </a:solidFill>
            </a:endParaRPr>
          </a:p>
          <a:p>
            <a:endParaRPr lang="en-US" sz="2400" dirty="0" smtClean="0">
              <a:solidFill>
                <a:srgbClr val="C00000"/>
              </a:solidFill>
            </a:endParaRPr>
          </a:p>
          <a:p>
            <a:endParaRPr lang="en-US" sz="2400" dirty="0" smtClean="0">
              <a:solidFill>
                <a:srgbClr val="C00000"/>
              </a:solidFill>
            </a:endParaRPr>
          </a:p>
          <a:p>
            <a:r>
              <a:rPr lang="en-US" sz="2400" dirty="0" err="1" smtClean="0">
                <a:solidFill>
                  <a:srgbClr val="C00000"/>
                </a:solidFill>
              </a:rPr>
              <a:t>Massoud</a:t>
            </a:r>
            <a:r>
              <a:rPr lang="en-US" sz="2400" dirty="0" smtClean="0">
                <a:solidFill>
                  <a:srgbClr val="C00000"/>
                </a:solidFill>
              </a:rPr>
              <a:t> model:</a:t>
            </a:r>
            <a:endParaRPr lang="en-US" sz="2400" dirty="0">
              <a:solidFill>
                <a:srgbClr val="C00000"/>
              </a:solidFill>
            </a:endParaRPr>
          </a:p>
        </p:txBody>
      </p:sp>
      <p:graphicFrame>
        <p:nvGraphicFramePr>
          <p:cNvPr id="43009" name="Object 15"/>
          <p:cNvGraphicFramePr>
            <a:graphicFrameLocks noChangeAspect="1"/>
          </p:cNvGraphicFramePr>
          <p:nvPr/>
        </p:nvGraphicFramePr>
        <p:xfrm>
          <a:off x="3100388" y="648253"/>
          <a:ext cx="4672012" cy="1637747"/>
        </p:xfrm>
        <a:graphic>
          <a:graphicData uri="http://schemas.openxmlformats.org/presentationml/2006/ole">
            <p:oleObj spid="_x0000_s43009" name="Equation" r:id="rId5" imgW="2463480" imgH="863280" progId="Equation.3">
              <p:embed/>
            </p:oleObj>
          </a:graphicData>
        </a:graphic>
      </p:graphicFrame>
      <p:sp>
        <p:nvSpPr>
          <p:cNvPr id="12" name="TextBox 11"/>
          <p:cNvSpPr txBox="1"/>
          <p:nvPr/>
        </p:nvSpPr>
        <p:spPr>
          <a:xfrm>
            <a:off x="5867400" y="5638800"/>
            <a:ext cx="3047999" cy="646331"/>
          </a:xfrm>
          <a:prstGeom prst="rect">
            <a:avLst/>
          </a:prstGeom>
          <a:noFill/>
        </p:spPr>
        <p:txBody>
          <a:bodyPr wrap="square" rtlCol="0">
            <a:spAutoFit/>
          </a:bodyPr>
          <a:lstStyle/>
          <a:p>
            <a:r>
              <a:rPr lang="en-US" dirty="0" smtClean="0">
                <a:solidFill>
                  <a:srgbClr val="C00000"/>
                </a:solidFill>
              </a:rPr>
              <a:t>For X</a:t>
            </a:r>
            <a:r>
              <a:rPr lang="en-US" baseline="-25000" dirty="0" smtClean="0">
                <a:solidFill>
                  <a:srgbClr val="C00000"/>
                </a:solidFill>
              </a:rPr>
              <a:t>o</a:t>
            </a:r>
            <a:r>
              <a:rPr lang="en-US" dirty="0" smtClean="0">
                <a:solidFill>
                  <a:srgbClr val="C00000"/>
                </a:solidFill>
              </a:rPr>
              <a:t>&gt;&gt;7nm, </a:t>
            </a:r>
            <a:r>
              <a:rPr lang="en-US" dirty="0" err="1" smtClean="0">
                <a:solidFill>
                  <a:srgbClr val="C00000"/>
                </a:solidFill>
              </a:rPr>
              <a:t>Massoud</a:t>
            </a:r>
            <a:r>
              <a:rPr lang="en-US" dirty="0" smtClean="0">
                <a:solidFill>
                  <a:srgbClr val="C00000"/>
                </a:solidFill>
              </a:rPr>
              <a:t> model approaches DG model.</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600078" y="162580"/>
            <a:ext cx="4181722" cy="523220"/>
          </a:xfrm>
          <a:prstGeom prst="rect">
            <a:avLst/>
          </a:prstGeom>
          <a:noFill/>
        </p:spPr>
        <p:txBody>
          <a:bodyPr wrap="none" rtlCol="0">
            <a:spAutoFit/>
          </a:bodyPr>
          <a:lstStyle/>
          <a:p>
            <a:r>
              <a:rPr lang="en-US" sz="2800" dirty="0" smtClean="0">
                <a:solidFill>
                  <a:srgbClr val="0033CC"/>
                </a:solidFill>
              </a:rPr>
              <a:t>High gas pressure oxidation</a:t>
            </a:r>
            <a:endParaRPr lang="en-US" sz="2800" dirty="0">
              <a:solidFill>
                <a:srgbClr val="0033CC"/>
              </a:solidFill>
            </a:endParaRPr>
          </a:p>
        </p:txBody>
      </p:sp>
      <p:grpSp>
        <p:nvGrpSpPr>
          <p:cNvPr id="7" name="Group 5"/>
          <p:cNvGrpSpPr/>
          <p:nvPr/>
        </p:nvGrpSpPr>
        <p:grpSpPr>
          <a:xfrm>
            <a:off x="762000" y="1429444"/>
            <a:ext cx="3733800" cy="4666556"/>
            <a:chOff x="990600" y="1447800"/>
            <a:chExt cx="3267075" cy="4285556"/>
          </a:xfrm>
        </p:grpSpPr>
        <p:pic>
          <p:nvPicPr>
            <p:cNvPr id="8" name="Picture 3"/>
            <p:cNvPicPr>
              <a:picLocks noChangeAspect="1" noChangeArrowheads="1"/>
            </p:cNvPicPr>
            <p:nvPr/>
          </p:nvPicPr>
          <p:blipFill>
            <a:blip r:embed="rId2" cstate="print"/>
            <a:srcRect/>
            <a:stretch>
              <a:fillRect/>
            </a:stretch>
          </p:blipFill>
          <p:spPr bwMode="auto">
            <a:xfrm>
              <a:off x="990600" y="1447800"/>
              <a:ext cx="3267075" cy="4285556"/>
            </a:xfrm>
            <a:prstGeom prst="rect">
              <a:avLst/>
            </a:prstGeom>
            <a:noFill/>
            <a:ln w="9525">
              <a:noFill/>
              <a:miter lim="800000"/>
              <a:headEnd/>
              <a:tailEnd/>
            </a:ln>
          </p:spPr>
        </p:pic>
        <p:sp>
          <p:nvSpPr>
            <p:cNvPr id="9" name="TextBox 8"/>
            <p:cNvSpPr txBox="1"/>
            <p:nvPr/>
          </p:nvSpPr>
          <p:spPr>
            <a:xfrm>
              <a:off x="3556734" y="4739713"/>
              <a:ext cx="567591" cy="276999"/>
            </a:xfrm>
            <a:prstGeom prst="rect">
              <a:avLst/>
            </a:prstGeom>
            <a:noFill/>
          </p:spPr>
          <p:txBody>
            <a:bodyPr wrap="none" rtlCol="0">
              <a:spAutoFit/>
            </a:bodyPr>
            <a:lstStyle/>
            <a:p>
              <a:r>
                <a:rPr lang="en-US" sz="1200" b="1" dirty="0" smtClean="0"/>
                <a:t>steam</a:t>
              </a:r>
              <a:endParaRPr lang="en-US" sz="1200" b="1" dirty="0"/>
            </a:p>
          </p:txBody>
        </p:sp>
      </p:grpSp>
      <p:sp>
        <p:nvSpPr>
          <p:cNvPr id="11" name="Slide Number Placeholder 10"/>
          <p:cNvSpPr>
            <a:spLocks noGrp="1"/>
          </p:cNvSpPr>
          <p:nvPr>
            <p:ph type="sldNum" sz="quarter" idx="12"/>
          </p:nvPr>
        </p:nvSpPr>
        <p:spPr/>
        <p:txBody>
          <a:bodyPr/>
          <a:lstStyle/>
          <a:p>
            <a:fld id="{19B41720-63C2-45AC-BAEC-142F06768E70}" type="slidenum">
              <a:rPr lang="en-US" smtClean="0"/>
              <a:pPr/>
              <a:t>5</a:t>
            </a:fld>
            <a:endParaRPr lang="en-US" dirty="0"/>
          </a:p>
        </p:txBody>
      </p:sp>
      <p:grpSp>
        <p:nvGrpSpPr>
          <p:cNvPr id="16" name="Group 15"/>
          <p:cNvGrpSpPr/>
          <p:nvPr/>
        </p:nvGrpSpPr>
        <p:grpSpPr>
          <a:xfrm>
            <a:off x="4876800" y="1353244"/>
            <a:ext cx="3581400" cy="4709542"/>
            <a:chOff x="4876800" y="1295400"/>
            <a:chExt cx="3581400" cy="4709542"/>
          </a:xfrm>
        </p:grpSpPr>
        <p:pic>
          <p:nvPicPr>
            <p:cNvPr id="10" name="Picture 2"/>
            <p:cNvPicPr>
              <a:picLocks noChangeAspect="1" noChangeArrowheads="1"/>
            </p:cNvPicPr>
            <p:nvPr/>
          </p:nvPicPr>
          <p:blipFill>
            <a:blip r:embed="rId3" cstate="print"/>
            <a:srcRect/>
            <a:stretch>
              <a:fillRect/>
            </a:stretch>
          </p:blipFill>
          <p:spPr bwMode="auto">
            <a:xfrm>
              <a:off x="4876800" y="1295400"/>
              <a:ext cx="3581400" cy="4709542"/>
            </a:xfrm>
            <a:prstGeom prst="rect">
              <a:avLst/>
            </a:prstGeom>
            <a:noFill/>
            <a:ln w="9525">
              <a:noFill/>
              <a:miter lim="800000"/>
              <a:headEnd/>
              <a:tailEnd/>
            </a:ln>
          </p:spPr>
        </p:pic>
        <p:sp>
          <p:nvSpPr>
            <p:cNvPr id="12" name="TextBox 11"/>
            <p:cNvSpPr txBox="1"/>
            <p:nvPr/>
          </p:nvSpPr>
          <p:spPr>
            <a:xfrm>
              <a:off x="5486400" y="1524000"/>
              <a:ext cx="1293944" cy="923330"/>
            </a:xfrm>
            <a:prstGeom prst="rect">
              <a:avLst/>
            </a:prstGeom>
            <a:solidFill>
              <a:schemeClr val="bg1"/>
            </a:solidFill>
          </p:spPr>
          <p:txBody>
            <a:bodyPr wrap="none" rtlCol="0">
              <a:spAutoFit/>
            </a:bodyPr>
            <a:lstStyle/>
            <a:p>
              <a:r>
                <a:rPr lang="en-US" dirty="0" smtClean="0"/>
                <a:t>(111) --------</a:t>
              </a:r>
            </a:p>
            <a:p>
              <a:r>
                <a:rPr lang="en-US" dirty="0" smtClean="0"/>
                <a:t>(100) </a:t>
              </a:r>
            </a:p>
            <a:p>
              <a:pPr algn="ctr"/>
              <a:r>
                <a:rPr lang="en-US" dirty="0" smtClean="0"/>
                <a:t>t=1hr</a:t>
              </a:r>
              <a:endParaRPr lang="en-US" dirty="0"/>
            </a:p>
          </p:txBody>
        </p:sp>
        <p:cxnSp>
          <p:nvCxnSpPr>
            <p:cNvPr id="14" name="Straight Connector 13"/>
            <p:cNvCxnSpPr/>
            <p:nvPr/>
          </p:nvCxnSpPr>
          <p:spPr>
            <a:xfrm>
              <a:off x="6126480" y="1981200"/>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0" y="3189982"/>
              <a:ext cx="678391" cy="1323439"/>
            </a:xfrm>
            <a:prstGeom prst="rect">
              <a:avLst/>
            </a:prstGeom>
            <a:noFill/>
          </p:spPr>
          <p:txBody>
            <a:bodyPr wrap="none" rtlCol="0">
              <a:spAutoFit/>
            </a:bodyPr>
            <a:lstStyle/>
            <a:p>
              <a:r>
                <a:rPr lang="en-US" sz="1600" dirty="0" smtClean="0"/>
                <a:t>920</a:t>
              </a:r>
              <a:r>
                <a:rPr lang="en-US" sz="1600" baseline="30000" dirty="0" smtClean="0"/>
                <a:t>o</a:t>
              </a:r>
              <a:r>
                <a:rPr lang="en-US" sz="1600" dirty="0" smtClean="0"/>
                <a:t>C</a:t>
              </a:r>
            </a:p>
            <a:p>
              <a:endParaRPr lang="en-US" sz="1600" dirty="0" smtClean="0"/>
            </a:p>
            <a:p>
              <a:endParaRPr lang="en-US" sz="1600" dirty="0" smtClean="0"/>
            </a:p>
            <a:p>
              <a:endParaRPr lang="en-US" sz="1600" dirty="0" smtClean="0"/>
            </a:p>
            <a:p>
              <a:r>
                <a:rPr lang="en-US" sz="1600" dirty="0" smtClean="0"/>
                <a:t>750</a:t>
              </a:r>
              <a:r>
                <a:rPr lang="en-US" sz="1600" baseline="30000" dirty="0" smtClean="0"/>
                <a:t>o</a:t>
              </a:r>
              <a:r>
                <a:rPr lang="en-US" sz="1600" dirty="0" smtClean="0"/>
                <a:t>C</a:t>
              </a:r>
            </a:p>
          </p:txBody>
        </p:sp>
      </p:grpSp>
      <p:sp>
        <p:nvSpPr>
          <p:cNvPr id="22" name="TextBox 21"/>
          <p:cNvSpPr txBox="1"/>
          <p:nvPr/>
        </p:nvSpPr>
        <p:spPr>
          <a:xfrm>
            <a:off x="5715000" y="5867400"/>
            <a:ext cx="2200218" cy="369332"/>
          </a:xfrm>
          <a:prstGeom prst="rect">
            <a:avLst/>
          </a:prstGeom>
          <a:solidFill>
            <a:schemeClr val="bg1"/>
          </a:solidFill>
        </p:spPr>
        <p:txBody>
          <a:bodyPr wrap="none" rtlCol="0">
            <a:spAutoFit/>
          </a:bodyPr>
          <a:lstStyle/>
          <a:p>
            <a:r>
              <a:rPr lang="en-US" dirty="0" smtClean="0"/>
              <a:t>Steam pressure (</a:t>
            </a:r>
            <a:r>
              <a:rPr lang="en-US" dirty="0" err="1" smtClean="0"/>
              <a:t>atm</a:t>
            </a:r>
            <a:r>
              <a:rPr lang="en-US" dirty="0" smtClean="0"/>
              <a:t>)</a:t>
            </a:r>
            <a:endParaRPr lang="en-US" dirty="0"/>
          </a:p>
        </p:txBody>
      </p:sp>
      <p:sp>
        <p:nvSpPr>
          <p:cNvPr id="23" name="TextBox 22"/>
          <p:cNvSpPr txBox="1"/>
          <p:nvPr/>
        </p:nvSpPr>
        <p:spPr>
          <a:xfrm rot="16200000">
            <a:off x="3837170" y="3325631"/>
            <a:ext cx="2143792" cy="369332"/>
          </a:xfrm>
          <a:prstGeom prst="rect">
            <a:avLst/>
          </a:prstGeom>
          <a:solidFill>
            <a:schemeClr val="bg1"/>
          </a:solidFill>
        </p:spPr>
        <p:txBody>
          <a:bodyPr wrap="none" rtlCol="0">
            <a:spAutoFit/>
          </a:bodyPr>
          <a:lstStyle/>
          <a:p>
            <a:r>
              <a:rPr lang="en-US" dirty="0" smtClean="0"/>
              <a:t>Oxide thickness (</a:t>
            </a:r>
            <a:r>
              <a:rPr lang="en-US" dirty="0" smtClean="0">
                <a:sym typeface="Symbol"/>
              </a:rPr>
              <a:t></a:t>
            </a:r>
            <a:r>
              <a:rPr lang="en-US" dirty="0" smtClean="0"/>
              <a:t>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99420"/>
            <a:ext cx="8534400" cy="3447098"/>
          </a:xfrm>
          <a:prstGeom prst="rect">
            <a:avLst/>
          </a:prstGeom>
        </p:spPr>
        <p:txBody>
          <a:bodyPr wrap="square">
            <a:spAutoFit/>
          </a:bodyPr>
          <a:lstStyle/>
          <a:p>
            <a:pPr marL="174625" indent="-174625">
              <a:spcAft>
                <a:spcPts val="300"/>
              </a:spcAft>
              <a:buFont typeface="Arial" pitchFamily="34" charset="0"/>
              <a:buChar char="•"/>
            </a:pPr>
            <a:r>
              <a:rPr lang="en-US" dirty="0" smtClean="0">
                <a:solidFill>
                  <a:srgbClr val="0033CC"/>
                </a:solidFill>
              </a:rPr>
              <a:t>High pressure increases the oxide growth rate, by increasing the linear and parabolic rate constants, which arises from the increased C* (=HP</a:t>
            </a:r>
            <a:r>
              <a:rPr lang="en-US" baseline="-25000" dirty="0" smtClean="0">
                <a:solidFill>
                  <a:srgbClr val="0033CC"/>
                </a:solidFill>
              </a:rPr>
              <a:t>G</a:t>
            </a:r>
            <a:r>
              <a:rPr lang="en-US"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Both B/A and B is proportional to P</a:t>
            </a:r>
            <a:r>
              <a:rPr lang="en-US" baseline="-25000" dirty="0" smtClean="0">
                <a:solidFill>
                  <a:srgbClr val="0033CC"/>
                </a:solidFill>
              </a:rPr>
              <a:t>G</a:t>
            </a:r>
            <a:r>
              <a:rPr lang="en-US" dirty="0" smtClean="0">
                <a:solidFill>
                  <a:srgbClr val="0033CC"/>
                </a:solidFill>
              </a:rPr>
              <a:t>, the gas pressure.</a:t>
            </a:r>
          </a:p>
          <a:p>
            <a:pPr marL="174625" indent="-174625">
              <a:spcAft>
                <a:spcPts val="300"/>
              </a:spcAft>
            </a:pPr>
            <a:endParaRPr lang="en-US" dirty="0" smtClean="0">
              <a:solidFill>
                <a:srgbClr val="0033CC"/>
              </a:solidFill>
            </a:endParaRPr>
          </a:p>
          <a:p>
            <a:pPr marL="174625" indent="-174625">
              <a:spcAft>
                <a:spcPts val="300"/>
              </a:spcAft>
              <a:buFont typeface="Arial" pitchFamily="34" charset="0"/>
              <a:buChar char="•"/>
            </a:pPr>
            <a:endParaRPr lang="en-US" dirty="0" smtClean="0">
              <a:solidFill>
                <a:srgbClr val="0033CC"/>
              </a:solidFill>
            </a:endParaRPr>
          </a:p>
          <a:p>
            <a:pPr marL="174625" indent="-174625">
              <a:spcAft>
                <a:spcPts val="300"/>
              </a:spcAft>
              <a:buFont typeface="Arial" pitchFamily="34" charset="0"/>
              <a:buChar char="•"/>
            </a:pPr>
            <a:endParaRPr lang="en-US" dirty="0" smtClean="0">
              <a:solidFill>
                <a:srgbClr val="0033CC"/>
              </a:solidFill>
            </a:endParaRPr>
          </a:p>
          <a:p>
            <a:pPr marL="174625" indent="-174625">
              <a:spcAft>
                <a:spcPts val="300"/>
              </a:spcAft>
              <a:buFont typeface="Arial" pitchFamily="34" charset="0"/>
              <a:buChar char="•"/>
            </a:pPr>
            <a:r>
              <a:rPr lang="en-US" dirty="0" smtClean="0">
                <a:solidFill>
                  <a:srgbClr val="C00000"/>
                </a:solidFill>
              </a:rPr>
              <a:t>Up to 25atm, to reduce temperature/thermal budget in thick oxide fabrication</a:t>
            </a:r>
          </a:p>
          <a:p>
            <a:pPr lvl="1" indent="-228600">
              <a:spcAft>
                <a:spcPts val="300"/>
              </a:spcAft>
              <a:buFont typeface="Courier New" pitchFamily="49" charset="0"/>
              <a:buChar char="o"/>
            </a:pPr>
            <a:r>
              <a:rPr lang="en-US" dirty="0" smtClean="0">
                <a:solidFill>
                  <a:srgbClr val="0033CC"/>
                </a:solidFill>
                <a:sym typeface="Symbol"/>
              </a:rPr>
              <a:t>P=1atm leads to T=-30</a:t>
            </a:r>
            <a:r>
              <a:rPr lang="en-US" baseline="30000" dirty="0" smtClean="0">
                <a:solidFill>
                  <a:srgbClr val="0033CC"/>
                </a:solidFill>
                <a:sym typeface="Symbol"/>
              </a:rPr>
              <a:t>o</a:t>
            </a:r>
            <a:r>
              <a:rPr lang="en-US" dirty="0" smtClean="0">
                <a:solidFill>
                  <a:srgbClr val="0033CC"/>
                </a:solidFill>
                <a:sym typeface="Symbol"/>
              </a:rPr>
              <a:t>C for the same oxidation rate.</a:t>
            </a:r>
          </a:p>
          <a:p>
            <a:pPr lvl="1" indent="-228600">
              <a:spcAft>
                <a:spcPts val="300"/>
              </a:spcAft>
              <a:buFont typeface="Courier New" pitchFamily="49" charset="0"/>
              <a:buChar char="o"/>
            </a:pPr>
            <a:r>
              <a:rPr lang="en-US" dirty="0" smtClean="0">
                <a:solidFill>
                  <a:srgbClr val="0033CC"/>
                </a:solidFill>
                <a:sym typeface="Symbol"/>
              </a:rPr>
              <a:t>Or, to grow a given oxide thickness at same temperature, time can be reduced.</a:t>
            </a:r>
          </a:p>
          <a:p>
            <a:pPr marL="174625" indent="-174625">
              <a:spcAft>
                <a:spcPts val="300"/>
              </a:spcAft>
              <a:buFont typeface="Arial" pitchFamily="34" charset="0"/>
              <a:buChar char="•"/>
            </a:pPr>
            <a:r>
              <a:rPr lang="en-US" dirty="0" smtClean="0">
                <a:solidFill>
                  <a:srgbClr val="0033CC"/>
                </a:solidFill>
              </a:rPr>
              <a:t>However, still not used in the VLSI fabrication, due to safety concerns at high pressure, as well as reduced film thickness uniformity.</a:t>
            </a:r>
          </a:p>
        </p:txBody>
      </p:sp>
      <p:cxnSp>
        <p:nvCxnSpPr>
          <p:cNvPr id="6" name="Straight Connector 5"/>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600078" y="0"/>
            <a:ext cx="4181722" cy="523220"/>
          </a:xfrm>
          <a:prstGeom prst="rect">
            <a:avLst/>
          </a:prstGeom>
          <a:noFill/>
        </p:spPr>
        <p:txBody>
          <a:bodyPr wrap="none" rtlCol="0">
            <a:spAutoFit/>
          </a:bodyPr>
          <a:lstStyle/>
          <a:p>
            <a:r>
              <a:rPr lang="en-US" sz="2800" dirty="0" smtClean="0">
                <a:solidFill>
                  <a:srgbClr val="0033CC"/>
                </a:solidFill>
              </a:rPr>
              <a:t>High gas pressure oxidation</a:t>
            </a:r>
            <a:endParaRPr lang="en-US" sz="2800" dirty="0">
              <a:solidFill>
                <a:srgbClr val="0033CC"/>
              </a:solidFill>
            </a:endParaRPr>
          </a:p>
        </p:txBody>
      </p:sp>
      <p:graphicFrame>
        <p:nvGraphicFramePr>
          <p:cNvPr id="41986" name="Object 13"/>
          <p:cNvGraphicFramePr>
            <a:graphicFrameLocks noChangeAspect="1"/>
          </p:cNvGraphicFramePr>
          <p:nvPr/>
        </p:nvGraphicFramePr>
        <p:xfrm>
          <a:off x="2209800" y="1600200"/>
          <a:ext cx="1493837" cy="847725"/>
        </p:xfrm>
        <a:graphic>
          <a:graphicData uri="http://schemas.openxmlformats.org/presentationml/2006/ole">
            <p:oleObj spid="_x0000_s41986" name="公式" r:id="rId3" imgW="761760" imgH="431640" progId="Equation.3">
              <p:embed/>
            </p:oleObj>
          </a:graphicData>
        </a:graphic>
      </p:graphicFrame>
      <p:graphicFrame>
        <p:nvGraphicFramePr>
          <p:cNvPr id="41987" name="Object 14"/>
          <p:cNvGraphicFramePr>
            <a:graphicFrameLocks noChangeAspect="1"/>
          </p:cNvGraphicFramePr>
          <p:nvPr/>
        </p:nvGraphicFramePr>
        <p:xfrm>
          <a:off x="4648200" y="1524000"/>
          <a:ext cx="1652587" cy="906462"/>
        </p:xfrm>
        <a:graphic>
          <a:graphicData uri="http://schemas.openxmlformats.org/presentationml/2006/ole">
            <p:oleObj spid="_x0000_s41987" name="公式" r:id="rId4" imgW="787320" imgH="431640" progId="Equation.3">
              <p:embed/>
            </p:oleObj>
          </a:graphicData>
        </a:graphic>
      </p:graphicFrame>
      <p:sp>
        <p:nvSpPr>
          <p:cNvPr id="8" name="Slide Number Placeholder 7"/>
          <p:cNvSpPr>
            <a:spLocks noGrp="1"/>
          </p:cNvSpPr>
          <p:nvPr>
            <p:ph type="sldNum" sz="quarter" idx="12"/>
          </p:nvPr>
        </p:nvSpPr>
        <p:spPr/>
        <p:txBody>
          <a:bodyPr/>
          <a:lstStyle/>
          <a:p>
            <a:fld id="{19B41720-63C2-45AC-BAEC-142F06768E70}" type="slidenum">
              <a:rPr lang="en-US" smtClean="0"/>
              <a:pPr/>
              <a:t>6</a:t>
            </a:fld>
            <a:endParaRPr lang="en-US"/>
          </a:p>
        </p:txBody>
      </p:sp>
      <p:graphicFrame>
        <p:nvGraphicFramePr>
          <p:cNvPr id="9" name="Object 16"/>
          <p:cNvGraphicFramePr>
            <a:graphicFrameLocks noChangeAspect="1"/>
          </p:cNvGraphicFramePr>
          <p:nvPr/>
        </p:nvGraphicFramePr>
        <p:xfrm>
          <a:off x="533400" y="5105400"/>
          <a:ext cx="1395412" cy="1244600"/>
        </p:xfrm>
        <a:graphic>
          <a:graphicData uri="http://schemas.openxmlformats.org/presentationml/2006/ole">
            <p:oleObj spid="_x0000_s41988" name="公式" r:id="rId5" imgW="711000" imgH="634680" progId="Equation.3">
              <p:embed/>
            </p:oleObj>
          </a:graphicData>
        </a:graphic>
      </p:graphicFrame>
      <p:graphicFrame>
        <p:nvGraphicFramePr>
          <p:cNvPr id="10" name="Object 19"/>
          <p:cNvGraphicFramePr>
            <a:graphicFrameLocks noChangeAspect="1"/>
          </p:cNvGraphicFramePr>
          <p:nvPr/>
        </p:nvGraphicFramePr>
        <p:xfrm>
          <a:off x="3124200" y="5105400"/>
          <a:ext cx="1495425" cy="1244600"/>
        </p:xfrm>
        <a:graphic>
          <a:graphicData uri="http://schemas.openxmlformats.org/presentationml/2006/ole">
            <p:oleObj spid="_x0000_s41989" name="公式" r:id="rId6" imgW="761760" imgH="634680" progId="Equation.3">
              <p:embed/>
            </p:oleObj>
          </a:graphicData>
        </a:graphic>
      </p:graphicFrame>
      <p:sp>
        <p:nvSpPr>
          <p:cNvPr id="11" name="TextBox 10"/>
          <p:cNvSpPr txBox="1"/>
          <p:nvPr/>
        </p:nvSpPr>
        <p:spPr>
          <a:xfrm>
            <a:off x="228600" y="4038600"/>
            <a:ext cx="5477397" cy="1000274"/>
          </a:xfrm>
          <a:prstGeom prst="rect">
            <a:avLst/>
          </a:prstGeom>
          <a:noFill/>
        </p:spPr>
        <p:txBody>
          <a:bodyPr wrap="none" rtlCol="0">
            <a:spAutoFit/>
          </a:bodyPr>
          <a:lstStyle/>
          <a:p>
            <a:pPr>
              <a:spcAft>
                <a:spcPts val="300"/>
              </a:spcAft>
            </a:pPr>
            <a:r>
              <a:rPr lang="en-US" dirty="0" smtClean="0">
                <a:solidFill>
                  <a:srgbClr val="C00000"/>
                </a:solidFill>
              </a:rPr>
              <a:t>Experiment shows that:</a:t>
            </a:r>
          </a:p>
          <a:p>
            <a:pPr>
              <a:spcAft>
                <a:spcPts val="300"/>
              </a:spcAft>
            </a:pPr>
            <a:r>
              <a:rPr lang="en-US" dirty="0" smtClean="0">
                <a:solidFill>
                  <a:srgbClr val="0033CC"/>
                </a:solidFill>
              </a:rPr>
              <a:t>For H</a:t>
            </a:r>
            <a:r>
              <a:rPr lang="en-US" baseline="-25000" dirty="0" smtClean="0">
                <a:solidFill>
                  <a:srgbClr val="0033CC"/>
                </a:solidFill>
              </a:rPr>
              <a:t>2</a:t>
            </a:r>
            <a:r>
              <a:rPr lang="en-US" dirty="0" smtClean="0">
                <a:solidFill>
                  <a:srgbClr val="0033CC"/>
                </a:solidFill>
              </a:rPr>
              <a:t>O oxidation,  the growth rate is proportional to P</a:t>
            </a:r>
            <a:r>
              <a:rPr lang="en-US" baseline="-25000" dirty="0" smtClean="0">
                <a:solidFill>
                  <a:srgbClr val="0033CC"/>
                </a:solidFill>
              </a:rPr>
              <a:t>G</a:t>
            </a:r>
            <a:r>
              <a:rPr lang="en-US" dirty="0" smtClean="0">
                <a:solidFill>
                  <a:srgbClr val="0033CC"/>
                </a:solidFill>
              </a:rPr>
              <a:t>.</a:t>
            </a:r>
          </a:p>
          <a:p>
            <a:pPr>
              <a:spcAft>
                <a:spcPts val="300"/>
              </a:spcAft>
            </a:pPr>
            <a:r>
              <a:rPr lang="en-US" dirty="0" smtClean="0">
                <a:solidFill>
                  <a:srgbClr val="0033CC"/>
                </a:solidFill>
              </a:rPr>
              <a:t>For O</a:t>
            </a:r>
            <a:r>
              <a:rPr lang="en-US" baseline="-25000" dirty="0" smtClean="0">
                <a:solidFill>
                  <a:srgbClr val="0033CC"/>
                </a:solidFill>
              </a:rPr>
              <a:t>2</a:t>
            </a:r>
            <a:r>
              <a:rPr lang="en-US" dirty="0" smtClean="0">
                <a:solidFill>
                  <a:srgbClr val="0033CC"/>
                </a:solidFill>
              </a:rPr>
              <a:t> oxidation, the relationship is not linear.</a:t>
            </a:r>
            <a:endParaRPr lang="en-US" dirty="0">
              <a:solidFill>
                <a:srgbClr val="0033CC"/>
              </a:solidFill>
            </a:endParaRPr>
          </a:p>
        </p:txBody>
      </p:sp>
      <p:sp>
        <p:nvSpPr>
          <p:cNvPr id="12" name="TextBox 11"/>
          <p:cNvSpPr txBox="1"/>
          <p:nvPr/>
        </p:nvSpPr>
        <p:spPr>
          <a:xfrm>
            <a:off x="4876800" y="5715000"/>
            <a:ext cx="3523519" cy="646331"/>
          </a:xfrm>
          <a:prstGeom prst="rect">
            <a:avLst/>
          </a:prstGeom>
          <a:noFill/>
        </p:spPr>
        <p:txBody>
          <a:bodyPr wrap="square" rtlCol="0">
            <a:spAutoFit/>
          </a:bodyPr>
          <a:lstStyle/>
          <a:p>
            <a:r>
              <a:rPr lang="en-US" dirty="0" smtClean="0">
                <a:solidFill>
                  <a:srgbClr val="0033CC"/>
                </a:solidFill>
              </a:rPr>
              <a:t>n=0.7 – 0.8</a:t>
            </a:r>
          </a:p>
          <a:p>
            <a:r>
              <a:rPr lang="en-US" dirty="0" smtClean="0">
                <a:solidFill>
                  <a:srgbClr val="0033CC"/>
                </a:solidFill>
              </a:rPr>
              <a:t>Here “</a:t>
            </a:r>
            <a:r>
              <a:rPr lang="en-US" dirty="0" err="1" smtClean="0">
                <a:solidFill>
                  <a:srgbClr val="0033CC"/>
                </a:solidFill>
              </a:rPr>
              <a:t>i</a:t>
            </a:r>
            <a:r>
              <a:rPr lang="en-US" dirty="0" smtClean="0">
                <a:solidFill>
                  <a:srgbClr val="0033CC"/>
                </a:solidFill>
              </a:rPr>
              <a:t>” indicate the value at 1atm.</a:t>
            </a:r>
            <a:endParaRPr lang="en-US" dirty="0">
              <a:solidFill>
                <a:srgbClr val="0033CC"/>
              </a:solidFill>
            </a:endParaRPr>
          </a:p>
        </p:txBody>
      </p:sp>
      <p:sp>
        <p:nvSpPr>
          <p:cNvPr id="13" name="TextBox 12"/>
          <p:cNvSpPr txBox="1"/>
          <p:nvPr/>
        </p:nvSpPr>
        <p:spPr>
          <a:xfrm>
            <a:off x="381000" y="6412468"/>
            <a:ext cx="4340355" cy="369332"/>
          </a:xfrm>
          <a:prstGeom prst="rect">
            <a:avLst/>
          </a:prstGeom>
          <a:noFill/>
        </p:spPr>
        <p:txBody>
          <a:bodyPr wrap="none" rtlCol="0">
            <a:spAutoFit/>
          </a:bodyPr>
          <a:lstStyle/>
          <a:p>
            <a:r>
              <a:rPr lang="en-US" dirty="0" smtClean="0">
                <a:solidFill>
                  <a:srgbClr val="C00000"/>
                </a:solidFill>
              </a:rPr>
              <a:t>Wet oxidation                            Dry oxidation</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down)">
                                      <p:cBhvr>
                                        <p:cTn id="20" dur="500"/>
                                        <p:tgtEl>
                                          <p:spTgt spid="4">
                                            <p:txEl>
                                              <p:pRg st="6" end="6"/>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ipe(down)">
                                      <p:cBhvr>
                                        <p:cTn id="23" dur="5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828800" y="0"/>
            <a:ext cx="5217903" cy="523220"/>
          </a:xfrm>
          <a:prstGeom prst="rect">
            <a:avLst/>
          </a:prstGeom>
          <a:noFill/>
        </p:spPr>
        <p:txBody>
          <a:bodyPr wrap="none" rtlCol="0">
            <a:spAutoFit/>
          </a:bodyPr>
          <a:lstStyle/>
          <a:p>
            <a:r>
              <a:rPr lang="en-US" sz="2800" dirty="0" smtClean="0">
                <a:solidFill>
                  <a:srgbClr val="0033CC"/>
                </a:solidFill>
              </a:rPr>
              <a:t>Dependence on crystal orientation</a:t>
            </a:r>
            <a:endParaRPr lang="en-US" sz="2800" dirty="0">
              <a:solidFill>
                <a:srgbClr val="0033CC"/>
              </a:solidFill>
            </a:endParaRPr>
          </a:p>
        </p:txBody>
      </p:sp>
      <p:pic>
        <p:nvPicPr>
          <p:cNvPr id="8" name="Picture 4"/>
          <p:cNvPicPr>
            <a:picLocks noChangeAspect="1" noChangeArrowheads="1"/>
          </p:cNvPicPr>
          <p:nvPr/>
        </p:nvPicPr>
        <p:blipFill>
          <a:blip r:embed="rId2" cstate="print"/>
          <a:srcRect/>
          <a:stretch>
            <a:fillRect/>
          </a:stretch>
        </p:blipFill>
        <p:spPr bwMode="auto">
          <a:xfrm>
            <a:off x="304800" y="3810000"/>
            <a:ext cx="8629650" cy="2599959"/>
          </a:xfrm>
          <a:prstGeom prst="rect">
            <a:avLst/>
          </a:prstGeom>
          <a:noFill/>
          <a:ln w="9525">
            <a:noFill/>
            <a:miter lim="800000"/>
            <a:headEnd/>
            <a:tailEnd/>
          </a:ln>
        </p:spPr>
      </p:pic>
      <p:sp>
        <p:nvSpPr>
          <p:cNvPr id="9" name="TextBox 8"/>
          <p:cNvSpPr txBox="1"/>
          <p:nvPr/>
        </p:nvSpPr>
        <p:spPr>
          <a:xfrm>
            <a:off x="457201" y="685800"/>
            <a:ext cx="8458200" cy="1000274"/>
          </a:xfrm>
          <a:prstGeom prst="rect">
            <a:avLst/>
          </a:prstGeom>
          <a:noFill/>
        </p:spPr>
        <p:txBody>
          <a:bodyPr wrap="square" rtlCol="0">
            <a:spAutoFit/>
          </a:bodyPr>
          <a:lstStyle/>
          <a:p>
            <a:pPr>
              <a:spcAft>
                <a:spcPts val="600"/>
              </a:spcAft>
            </a:pPr>
            <a:r>
              <a:rPr lang="en-US" dirty="0" smtClean="0">
                <a:solidFill>
                  <a:srgbClr val="0033CC"/>
                </a:solidFill>
              </a:rPr>
              <a:t>Oxidation rate depends on the availability of reaction sites on the silicon substrate.</a:t>
            </a:r>
          </a:p>
          <a:p>
            <a:pPr>
              <a:spcAft>
                <a:spcPts val="600"/>
              </a:spcAft>
            </a:pPr>
            <a:r>
              <a:rPr lang="en-US" dirty="0" smtClean="0">
                <a:solidFill>
                  <a:srgbClr val="0033CC"/>
                </a:solidFill>
              </a:rPr>
              <a:t>Oxidation on the &lt;111&gt; crystal plane occurs at a higher rate because there are a higher number of surface atoms/chemical bonds than the &lt;100&gt;  plane.</a:t>
            </a:r>
            <a:endParaRPr lang="en-US" dirty="0">
              <a:solidFill>
                <a:srgbClr val="0033CC"/>
              </a:solidFill>
            </a:endParaRPr>
          </a:p>
        </p:txBody>
      </p:sp>
      <p:pic>
        <p:nvPicPr>
          <p:cNvPr id="43011" name="Picture 3"/>
          <p:cNvPicPr>
            <a:picLocks noChangeAspect="1" noChangeArrowheads="1"/>
          </p:cNvPicPr>
          <p:nvPr/>
        </p:nvPicPr>
        <p:blipFill>
          <a:blip r:embed="rId3" cstate="print"/>
          <a:srcRect/>
          <a:stretch>
            <a:fillRect/>
          </a:stretch>
        </p:blipFill>
        <p:spPr bwMode="auto">
          <a:xfrm>
            <a:off x="2438400" y="1753929"/>
            <a:ext cx="2076450" cy="1979871"/>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4876800" y="1752601"/>
            <a:ext cx="2038744" cy="1981199"/>
          </a:xfrm>
          <a:prstGeom prst="rect">
            <a:avLst/>
          </a:prstGeom>
          <a:noFill/>
          <a:ln w="9525">
            <a:noFill/>
            <a:miter lim="800000"/>
            <a:headEnd/>
            <a:tailEnd/>
          </a:ln>
        </p:spPr>
      </p:pic>
      <p:sp>
        <p:nvSpPr>
          <p:cNvPr id="10" name="Slide Number Placeholder 9"/>
          <p:cNvSpPr>
            <a:spLocks noGrp="1"/>
          </p:cNvSpPr>
          <p:nvPr>
            <p:ph type="sldNum" sz="quarter" idx="12"/>
          </p:nvPr>
        </p:nvSpPr>
        <p:spPr>
          <a:xfrm>
            <a:off x="6553200" y="6340475"/>
            <a:ext cx="2133600" cy="365125"/>
          </a:xfrm>
        </p:spPr>
        <p:txBody>
          <a:bodyPr/>
          <a:lstStyle/>
          <a:p>
            <a:fld id="{19B41720-63C2-45AC-BAEC-142F06768E70}" type="slidenum">
              <a:rPr lang="en-US" smtClean="0"/>
              <a:pPr/>
              <a:t>7</a:t>
            </a:fld>
            <a:endParaRPr lang="en-US"/>
          </a:p>
        </p:txBody>
      </p:sp>
      <p:sp>
        <p:nvSpPr>
          <p:cNvPr id="11" name="TextBox 10"/>
          <p:cNvSpPr txBox="1"/>
          <p:nvPr/>
        </p:nvSpPr>
        <p:spPr>
          <a:xfrm>
            <a:off x="304800" y="6400800"/>
            <a:ext cx="3065583" cy="369332"/>
          </a:xfrm>
          <a:prstGeom prst="rect">
            <a:avLst/>
          </a:prstGeom>
          <a:noFill/>
        </p:spPr>
        <p:txBody>
          <a:bodyPr wrap="none" rtlCol="0">
            <a:spAutoFit/>
          </a:bodyPr>
          <a:lstStyle/>
          <a:p>
            <a:r>
              <a:rPr lang="en-US" dirty="0" smtClean="0">
                <a:solidFill>
                  <a:srgbClr val="C00000"/>
                </a:solidFill>
              </a:rPr>
              <a:t>Most IC made of &lt;100&gt; silicon.</a:t>
            </a:r>
            <a:endParaRPr lang="en-US"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2133600" y="152400"/>
            <a:ext cx="5217903" cy="523220"/>
          </a:xfrm>
          <a:prstGeom prst="rect">
            <a:avLst/>
          </a:prstGeom>
          <a:noFill/>
        </p:spPr>
        <p:txBody>
          <a:bodyPr wrap="none" rtlCol="0">
            <a:spAutoFit/>
          </a:bodyPr>
          <a:lstStyle/>
          <a:p>
            <a:r>
              <a:rPr lang="en-US" sz="2800" dirty="0" smtClean="0">
                <a:solidFill>
                  <a:srgbClr val="0033CC"/>
                </a:solidFill>
              </a:rPr>
              <a:t>Dependence on crystal orientation</a:t>
            </a:r>
            <a:endParaRPr lang="en-US" sz="2800" dirty="0">
              <a:solidFill>
                <a:srgbClr val="0033CC"/>
              </a:solidFill>
            </a:endParaRPr>
          </a:p>
        </p:txBody>
      </p:sp>
      <p:sp>
        <p:nvSpPr>
          <p:cNvPr id="9" name="TextBox 8"/>
          <p:cNvSpPr txBox="1"/>
          <p:nvPr/>
        </p:nvSpPr>
        <p:spPr>
          <a:xfrm>
            <a:off x="533400" y="1447800"/>
            <a:ext cx="7985437" cy="1908215"/>
          </a:xfrm>
          <a:prstGeom prst="rect">
            <a:avLst/>
          </a:prstGeom>
          <a:noFill/>
        </p:spPr>
        <p:txBody>
          <a:bodyPr wrap="square" rtlCol="0">
            <a:spAutoFit/>
          </a:bodyPr>
          <a:lstStyle/>
          <a:p>
            <a:pPr marL="174625" indent="-174625">
              <a:spcAft>
                <a:spcPts val="300"/>
              </a:spcAft>
              <a:buFont typeface="Arial" pitchFamily="34" charset="0"/>
              <a:buChar char="•"/>
            </a:pPr>
            <a:r>
              <a:rPr lang="en-US" dirty="0" smtClean="0">
                <a:solidFill>
                  <a:srgbClr val="0033CC"/>
                </a:solidFill>
              </a:rPr>
              <a:t>Interface reaction rate constant K</a:t>
            </a:r>
            <a:r>
              <a:rPr lang="en-US" baseline="-25000" dirty="0" smtClean="0">
                <a:solidFill>
                  <a:srgbClr val="0033CC"/>
                </a:solidFill>
              </a:rPr>
              <a:t>s</a:t>
            </a:r>
            <a:r>
              <a:rPr lang="en-US" dirty="0" smtClean="0">
                <a:solidFill>
                  <a:srgbClr val="0033CC"/>
                </a:solidFill>
              </a:rPr>
              <a:t> (cm/sec) depends on crystal orientation.</a:t>
            </a:r>
          </a:p>
          <a:p>
            <a:pPr marL="174625" indent="-174625">
              <a:buFont typeface="Arial" pitchFamily="34" charset="0"/>
              <a:buChar char="•"/>
            </a:pPr>
            <a:r>
              <a:rPr lang="en-US" dirty="0" smtClean="0">
                <a:solidFill>
                  <a:srgbClr val="0033CC"/>
                </a:solidFill>
              </a:rPr>
              <a:t>So the liner grown rate B/A depends on crystal orientation. (</a:t>
            </a:r>
            <a:r>
              <a:rPr lang="en-US" altLang="zh-CN" dirty="0" smtClean="0">
                <a:solidFill>
                  <a:srgbClr val="0033CC"/>
                </a:solidFill>
              </a:rPr>
              <a:t>B/A)</a:t>
            </a:r>
            <a:r>
              <a:rPr lang="en-US" altLang="zh-CN" baseline="-25000" dirty="0" smtClean="0">
                <a:solidFill>
                  <a:srgbClr val="0033CC"/>
                </a:solidFill>
              </a:rPr>
              <a:t>111</a:t>
            </a:r>
            <a:r>
              <a:rPr lang="en-US" altLang="zh-CN" dirty="0" smtClean="0">
                <a:solidFill>
                  <a:srgbClr val="0033CC"/>
                </a:solidFill>
              </a:rPr>
              <a:t>= 1.68 (B/A)</a:t>
            </a:r>
            <a:r>
              <a:rPr lang="en-US" altLang="zh-CN" baseline="-25000" dirty="0" smtClean="0">
                <a:solidFill>
                  <a:srgbClr val="0033CC"/>
                </a:solidFill>
              </a:rPr>
              <a:t>100</a:t>
            </a:r>
            <a:endParaRPr lang="en-US" altLang="zh-CN" dirty="0" smtClean="0">
              <a:solidFill>
                <a:srgbClr val="0033CC"/>
              </a:solidFill>
            </a:endParaRPr>
          </a:p>
          <a:p>
            <a:pPr marL="174625" indent="-174625">
              <a:spcAft>
                <a:spcPts val="300"/>
              </a:spcAft>
            </a:pPr>
            <a:r>
              <a:rPr lang="en-US" altLang="zh-CN" dirty="0" smtClean="0">
                <a:solidFill>
                  <a:srgbClr val="0033CC"/>
                </a:solidFill>
              </a:rPr>
              <a:t>                   </a:t>
            </a:r>
            <a:r>
              <a:rPr lang="en-US" altLang="zh-CN" sz="1600" dirty="0" smtClean="0">
                <a:solidFill>
                  <a:srgbClr val="0033CC"/>
                </a:solidFill>
              </a:rPr>
              <a:t>(1.68 </a:t>
            </a:r>
            <a:r>
              <a:rPr lang="en-US" altLang="zh-CN" sz="1600" dirty="0" smtClean="0">
                <a:solidFill>
                  <a:srgbClr val="0033CC"/>
                </a:solidFill>
                <a:sym typeface="Symbol"/>
              </a:rPr>
              <a:t> 1.227/0.707=1.735, see  previous slide</a:t>
            </a:r>
            <a:r>
              <a:rPr lang="en-US" altLang="zh-CN" sz="1600"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The parabolic rate constant B is NOT dependent on crystal orientation.</a:t>
            </a:r>
          </a:p>
          <a:p>
            <a:pPr marL="174625" indent="-174625">
              <a:spcAft>
                <a:spcPts val="300"/>
              </a:spcAft>
              <a:buFont typeface="Arial" pitchFamily="34" charset="0"/>
              <a:buChar char="•"/>
            </a:pPr>
            <a:r>
              <a:rPr lang="en-US" dirty="0" smtClean="0">
                <a:solidFill>
                  <a:srgbClr val="0033CC"/>
                </a:solidFill>
              </a:rPr>
              <a:t>So this effect decreases for high temperature and/or long time oxidation when oxide become thick.</a:t>
            </a:r>
            <a:endParaRPr lang="en-US" dirty="0">
              <a:solidFill>
                <a:srgbClr val="0033CC"/>
              </a:solidFill>
            </a:endParaRPr>
          </a:p>
        </p:txBody>
      </p:sp>
      <p:graphicFrame>
        <p:nvGraphicFramePr>
          <p:cNvPr id="10" name="Object 26"/>
          <p:cNvGraphicFramePr>
            <a:graphicFrameLocks noChangeAspect="1"/>
          </p:cNvGraphicFramePr>
          <p:nvPr/>
        </p:nvGraphicFramePr>
        <p:xfrm>
          <a:off x="698500" y="838200"/>
          <a:ext cx="2921000" cy="528638"/>
        </p:xfrm>
        <a:graphic>
          <a:graphicData uri="http://schemas.openxmlformats.org/presentationml/2006/ole">
            <p:oleObj spid="_x0000_s44036" name="Equation" r:id="rId3" imgW="1358640" imgH="228600" progId="Equation.3">
              <p:embed/>
            </p:oleObj>
          </a:graphicData>
        </a:graphic>
      </p:graphicFrame>
      <p:sp>
        <p:nvSpPr>
          <p:cNvPr id="12" name="TextBox 11"/>
          <p:cNvSpPr txBox="1"/>
          <p:nvPr/>
        </p:nvSpPr>
        <p:spPr>
          <a:xfrm>
            <a:off x="3810000" y="762000"/>
            <a:ext cx="5105400" cy="646331"/>
          </a:xfrm>
          <a:prstGeom prst="rect">
            <a:avLst/>
          </a:prstGeom>
          <a:noFill/>
        </p:spPr>
        <p:txBody>
          <a:bodyPr wrap="square" rtlCol="0">
            <a:spAutoFit/>
          </a:bodyPr>
          <a:lstStyle/>
          <a:p>
            <a:r>
              <a:rPr lang="en-US" dirty="0" smtClean="0">
                <a:solidFill>
                  <a:srgbClr val="C00000"/>
                </a:solidFill>
              </a:rPr>
              <a:t>K</a:t>
            </a:r>
            <a:r>
              <a:rPr lang="en-US" baseline="-25000" dirty="0" smtClean="0">
                <a:solidFill>
                  <a:srgbClr val="C00000"/>
                </a:solidFill>
              </a:rPr>
              <a:t>S0</a:t>
            </a:r>
            <a:r>
              <a:rPr lang="en-US" dirty="0" smtClean="0">
                <a:solidFill>
                  <a:srgbClr val="C00000"/>
                </a:solidFill>
              </a:rPr>
              <a:t> is a constant, </a:t>
            </a:r>
            <a:r>
              <a:rPr lang="en-US" i="1" dirty="0" smtClean="0">
                <a:solidFill>
                  <a:srgbClr val="C00000"/>
                </a:solidFill>
              </a:rPr>
              <a:t>roughly</a:t>
            </a:r>
            <a:r>
              <a:rPr lang="en-US" dirty="0" smtClean="0">
                <a:solidFill>
                  <a:srgbClr val="C00000"/>
                </a:solidFill>
              </a:rPr>
              <a:t> proportional to the number of available Si bonds for reaction per unit area.</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19B41720-63C2-45AC-BAEC-142F06768E70}" type="slidenum">
              <a:rPr lang="en-US" smtClean="0"/>
              <a:pPr/>
              <a:t>8</a:t>
            </a:fld>
            <a:endParaRPr lang="en-US"/>
          </a:p>
        </p:txBody>
      </p:sp>
      <p:pic>
        <p:nvPicPr>
          <p:cNvPr id="13" name="Picture 4"/>
          <p:cNvPicPr>
            <a:picLocks noChangeAspect="1" noChangeArrowheads="1"/>
          </p:cNvPicPr>
          <p:nvPr/>
        </p:nvPicPr>
        <p:blipFill>
          <a:blip r:embed="rId4" cstate="print"/>
          <a:srcRect/>
          <a:stretch>
            <a:fillRect/>
          </a:stretch>
        </p:blipFill>
        <p:spPr bwMode="auto">
          <a:xfrm>
            <a:off x="4419600" y="3079750"/>
            <a:ext cx="4216244" cy="3549650"/>
          </a:xfrm>
          <a:prstGeom prst="rect">
            <a:avLst/>
          </a:prstGeom>
          <a:noFill/>
          <a:ln w="9525">
            <a:noFill/>
            <a:miter lim="800000"/>
            <a:headEnd/>
            <a:tailEnd/>
          </a:ln>
        </p:spPr>
      </p:pic>
      <p:sp>
        <p:nvSpPr>
          <p:cNvPr id="14" name="Rectangle 5"/>
          <p:cNvSpPr>
            <a:spLocks noChangeArrowheads="1"/>
          </p:cNvSpPr>
          <p:nvPr/>
        </p:nvSpPr>
        <p:spPr bwMode="auto">
          <a:xfrm>
            <a:off x="4553769" y="6400800"/>
            <a:ext cx="4590231" cy="369332"/>
          </a:xfrm>
          <a:prstGeom prst="rect">
            <a:avLst/>
          </a:prstGeom>
          <a:noFill/>
          <a:ln w="9525">
            <a:noFill/>
            <a:miter lim="800000"/>
            <a:headEnd/>
            <a:tailEnd/>
          </a:ln>
        </p:spPr>
        <p:txBody>
          <a:bodyPr wrap="none">
            <a:spAutoFit/>
          </a:bodyPr>
          <a:lstStyle/>
          <a:p>
            <a:pPr algn="l"/>
            <a:r>
              <a:rPr lang="en-US" altLang="zh-CN" dirty="0" smtClean="0">
                <a:solidFill>
                  <a:srgbClr val="7030A0"/>
                </a:solidFill>
              </a:rPr>
              <a:t>Simulation, (100) Si, in </a:t>
            </a:r>
            <a:r>
              <a:rPr lang="en-US" altLang="zh-CN" dirty="0">
                <a:solidFill>
                  <a:srgbClr val="7030A0"/>
                </a:solidFill>
              </a:rPr>
              <a:t>H</a:t>
            </a:r>
            <a:r>
              <a:rPr lang="en-US" altLang="zh-CN" baseline="-25000" dirty="0">
                <a:solidFill>
                  <a:srgbClr val="7030A0"/>
                </a:solidFill>
              </a:rPr>
              <a:t>2</a:t>
            </a:r>
            <a:r>
              <a:rPr lang="en-US" altLang="zh-CN" dirty="0">
                <a:solidFill>
                  <a:srgbClr val="7030A0"/>
                </a:solidFill>
              </a:rPr>
              <a:t>O at </a:t>
            </a:r>
            <a:r>
              <a:rPr lang="en-US" altLang="zh-CN" dirty="0" smtClean="0">
                <a:solidFill>
                  <a:srgbClr val="7030A0"/>
                </a:solidFill>
              </a:rPr>
              <a:t>900</a:t>
            </a:r>
            <a:r>
              <a:rPr lang="en-US" altLang="zh-CN" dirty="0" smtClean="0">
                <a:solidFill>
                  <a:srgbClr val="7030A0"/>
                </a:solidFill>
                <a:sym typeface="Symbol" pitchFamily="18" charset="2"/>
              </a:rPr>
              <a:t></a:t>
            </a:r>
            <a:r>
              <a:rPr lang="en-US" altLang="zh-CN" dirty="0">
                <a:solidFill>
                  <a:srgbClr val="7030A0"/>
                </a:solidFill>
              </a:rPr>
              <a:t>C for 30 min</a:t>
            </a:r>
          </a:p>
        </p:txBody>
      </p:sp>
      <p:pic>
        <p:nvPicPr>
          <p:cNvPr id="15" name="Picture 3"/>
          <p:cNvPicPr>
            <a:picLocks noChangeAspect="1" noChangeArrowheads="1"/>
          </p:cNvPicPr>
          <p:nvPr/>
        </p:nvPicPr>
        <p:blipFill>
          <a:blip r:embed="rId5" cstate="print"/>
          <a:srcRect/>
          <a:stretch>
            <a:fillRect/>
          </a:stretch>
        </p:blipFill>
        <p:spPr bwMode="auto">
          <a:xfrm>
            <a:off x="533400" y="3295710"/>
            <a:ext cx="3907723" cy="3562290"/>
          </a:xfrm>
          <a:prstGeom prst="rect">
            <a:avLst/>
          </a:prstGeom>
          <a:noFill/>
          <a:ln w="9525">
            <a:noFill/>
            <a:miter lim="800000"/>
            <a:headEnd/>
            <a:tailEnd/>
          </a:ln>
        </p:spPr>
      </p:pic>
      <p:sp>
        <p:nvSpPr>
          <p:cNvPr id="16" name="TextBox 15"/>
          <p:cNvSpPr txBox="1"/>
          <p:nvPr/>
        </p:nvSpPr>
        <p:spPr>
          <a:xfrm>
            <a:off x="4572000" y="6096000"/>
            <a:ext cx="1122936" cy="338554"/>
          </a:xfrm>
          <a:prstGeom prst="rect">
            <a:avLst/>
          </a:prstGeom>
          <a:noFill/>
        </p:spPr>
        <p:txBody>
          <a:bodyPr wrap="none" rtlCol="0">
            <a:spAutoFit/>
          </a:bodyPr>
          <a:lstStyle/>
          <a:p>
            <a:r>
              <a:rPr lang="en-US" sz="1600" dirty="0" smtClean="0"/>
              <a:t>Figure 6-27</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2133600"/>
            <a:ext cx="5715000" cy="3400931"/>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SiO</a:t>
            </a:r>
            <a:r>
              <a:rPr lang="en-US" baseline="-25000" dirty="0" smtClean="0">
                <a:solidFill>
                  <a:srgbClr val="0033CC"/>
                </a:solidFill>
              </a:rPr>
              <a:t>2</a:t>
            </a:r>
            <a:r>
              <a:rPr lang="en-US" dirty="0" smtClean="0">
                <a:solidFill>
                  <a:srgbClr val="0033CC"/>
                </a:solidFill>
              </a:rPr>
              <a:t> properties and applications.</a:t>
            </a:r>
          </a:p>
          <a:p>
            <a:pPr marL="342900" indent="-342900">
              <a:spcAft>
                <a:spcPts val="600"/>
              </a:spcAft>
              <a:buAutoNum type="arabicPeriod"/>
            </a:pPr>
            <a:r>
              <a:rPr lang="en-US" dirty="0" smtClean="0">
                <a:solidFill>
                  <a:srgbClr val="0033CC"/>
                </a:solidFill>
              </a:rPr>
              <a:t>Thermal oxidation basics.</a:t>
            </a:r>
          </a:p>
          <a:p>
            <a:pPr marL="342900" indent="-342900">
              <a:spcAft>
                <a:spcPts val="600"/>
              </a:spcAft>
              <a:buAutoNum type="arabicPeriod"/>
            </a:pPr>
            <a:r>
              <a:rPr lang="en-US" dirty="0" smtClean="0">
                <a:solidFill>
                  <a:srgbClr val="0033CC"/>
                </a:solidFill>
              </a:rPr>
              <a:t>Manufacturing methods and equipment.</a:t>
            </a:r>
          </a:p>
          <a:p>
            <a:pPr marL="342900" indent="-342900">
              <a:spcAft>
                <a:spcPts val="600"/>
              </a:spcAft>
              <a:buAutoNum type="arabicPeriod"/>
            </a:pPr>
            <a:r>
              <a:rPr lang="en-US" dirty="0" smtClean="0">
                <a:solidFill>
                  <a:srgbClr val="0033CC"/>
                </a:solidFill>
              </a:rPr>
              <a:t>Measurement methods (mechanical, optical, electrical).</a:t>
            </a:r>
          </a:p>
          <a:p>
            <a:pPr marL="342900" indent="-342900">
              <a:spcAft>
                <a:spcPts val="600"/>
              </a:spcAft>
              <a:buAutoNum type="arabicPeriod"/>
            </a:pPr>
            <a:r>
              <a:rPr lang="en-US" dirty="0" smtClean="0">
                <a:solidFill>
                  <a:srgbClr val="0033CC"/>
                </a:solidFill>
              </a:rPr>
              <a:t>Deal-Grove model (linear parabolic model).</a:t>
            </a:r>
          </a:p>
          <a:p>
            <a:pPr marL="342900" indent="-342900">
              <a:spcAft>
                <a:spcPts val="600"/>
              </a:spcAft>
              <a:buAutoNum type="arabicPeriod"/>
            </a:pPr>
            <a:r>
              <a:rPr lang="en-US" dirty="0" smtClean="0">
                <a:solidFill>
                  <a:srgbClr val="0033CC"/>
                </a:solidFill>
              </a:rPr>
              <a:t>Thin oxide growth, dependence on gas pressure and crystal orientation.</a:t>
            </a:r>
          </a:p>
          <a:p>
            <a:pPr marL="342900" indent="-342900">
              <a:spcAft>
                <a:spcPts val="600"/>
              </a:spcAft>
              <a:buAutoNum type="arabicPeriod"/>
            </a:pPr>
            <a:r>
              <a:rPr lang="en-US" dirty="0" err="1" smtClean="0">
                <a:solidFill>
                  <a:srgbClr val="C00000"/>
                </a:solidFill>
              </a:rPr>
              <a:t>Cl</a:t>
            </a:r>
            <a:r>
              <a:rPr lang="en-US" dirty="0" smtClean="0">
                <a:solidFill>
                  <a:srgbClr val="C00000"/>
                </a:solidFill>
              </a:rPr>
              <a:t>-containing gas, 2D growth, substrate doping effect .</a:t>
            </a:r>
          </a:p>
          <a:p>
            <a:pPr marL="342900" indent="-342900">
              <a:spcAft>
                <a:spcPts val="600"/>
              </a:spcAft>
              <a:buAutoNum type="arabicPeriod"/>
            </a:pPr>
            <a:r>
              <a:rPr lang="en-US" dirty="0" smtClean="0">
                <a:solidFill>
                  <a:srgbClr val="0033CC"/>
                </a:solidFill>
              </a:rPr>
              <a:t>Interface charges, dopant redistribution, rapid thermal oxidation.</a:t>
            </a:r>
            <a:endParaRPr lang="en-US" dirty="0">
              <a:solidFill>
                <a:srgbClr val="0033CC"/>
              </a:solidFill>
            </a:endParaRPr>
          </a:p>
        </p:txBody>
      </p:sp>
      <p:sp>
        <p:nvSpPr>
          <p:cNvPr id="4" name="TextBox 3"/>
          <p:cNvSpPr txBox="1"/>
          <p:nvPr/>
        </p:nvSpPr>
        <p:spPr>
          <a:xfrm>
            <a:off x="2209801" y="381000"/>
            <a:ext cx="434339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rgbClr val="0033CC"/>
                </a:solidFill>
              </a:rPr>
              <a:t>Chapter 6 Thermal oxidation and the Si/SiO</a:t>
            </a:r>
            <a:r>
              <a:rPr lang="en-US" sz="2800" baseline="-25000" dirty="0" smtClean="0">
                <a:solidFill>
                  <a:srgbClr val="0033CC"/>
                </a:solidFill>
              </a:rPr>
              <a:t>2</a:t>
            </a:r>
            <a:r>
              <a:rPr lang="en-US" sz="2800" dirty="0" smtClean="0">
                <a:solidFill>
                  <a:srgbClr val="0033CC"/>
                </a:solidFill>
              </a:rPr>
              <a:t> interface</a:t>
            </a:r>
            <a:endParaRPr lang="en-US" sz="2800" dirty="0">
              <a:solidFill>
                <a:srgbClr val="0033CC"/>
              </a:solidFill>
            </a:endParaRPr>
          </a:p>
        </p:txBody>
      </p:sp>
      <p:sp>
        <p:nvSpPr>
          <p:cNvPr id="7" name="TextBox 6"/>
          <p:cNvSpPr txBox="1"/>
          <p:nvPr/>
        </p:nvSpPr>
        <p:spPr>
          <a:xfrm>
            <a:off x="0" y="6119336"/>
            <a:ext cx="4754058"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a:t>
            </a:r>
          </a:p>
          <a:p>
            <a:r>
              <a:rPr lang="en-US" sz="1400" dirty="0" smtClean="0"/>
              <a:t>Textbook: Silicon VLSI Technology by Plummer, Deal and Griffin</a:t>
            </a:r>
            <a:endParaRPr lang="en-US" sz="1400" dirty="0"/>
          </a:p>
        </p:txBody>
      </p:sp>
      <p:sp>
        <p:nvSpPr>
          <p:cNvPr id="8" name="Slide Number Placeholder 7"/>
          <p:cNvSpPr>
            <a:spLocks noGrp="1"/>
          </p:cNvSpPr>
          <p:nvPr>
            <p:ph type="sldNum" sz="quarter" idx="12"/>
          </p:nvPr>
        </p:nvSpPr>
        <p:spPr/>
        <p:txBody>
          <a:bodyPr/>
          <a:lstStyle/>
          <a:p>
            <a:fld id="{19B41720-63C2-45AC-BAEC-142F06768E7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2365</Words>
  <Application>Microsoft Office PowerPoint</Application>
  <PresentationFormat>On-screen Show (4:3)</PresentationFormat>
  <Paragraphs>258</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0" baseType="lpstr">
      <vt:lpstr>Office Theme</vt:lpstr>
      <vt:lpstr>Equation</vt:lpstr>
      <vt:lpstr>公式</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18</cp:revision>
  <dcterms:created xsi:type="dcterms:W3CDTF">2010-01-22T20:22:36Z</dcterms:created>
  <dcterms:modified xsi:type="dcterms:W3CDTF">2010-08-22T00:18:32Z</dcterms:modified>
</cp:coreProperties>
</file>