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6" r:id="rId2"/>
    <p:sldId id="256" r:id="rId3"/>
    <p:sldId id="320" r:id="rId4"/>
    <p:sldId id="324" r:id="rId5"/>
    <p:sldId id="313" r:id="rId6"/>
    <p:sldId id="258" r:id="rId7"/>
    <p:sldId id="354" r:id="rId8"/>
    <p:sldId id="337" r:id="rId9"/>
    <p:sldId id="338" r:id="rId10"/>
    <p:sldId id="339" r:id="rId11"/>
    <p:sldId id="340" r:id="rId12"/>
    <p:sldId id="265" r:id="rId13"/>
    <p:sldId id="267" r:id="rId14"/>
    <p:sldId id="341" r:id="rId15"/>
    <p:sldId id="355" r:id="rId16"/>
    <p:sldId id="279" r:id="rId17"/>
    <p:sldId id="277" r:id="rId18"/>
    <p:sldId id="281" r:id="rId19"/>
    <p:sldId id="283" r:id="rId20"/>
    <p:sldId id="343" r:id="rId21"/>
    <p:sldId id="344" r:id="rId22"/>
    <p:sldId id="345" r:id="rId23"/>
    <p:sldId id="347" r:id="rId24"/>
    <p:sldId id="353" r:id="rId25"/>
    <p:sldId id="348" r:id="rId26"/>
    <p:sldId id="284" r:id="rId27"/>
    <p:sldId id="323" r:id="rId28"/>
    <p:sldId id="331" r:id="rId29"/>
    <p:sldId id="352" r:id="rId30"/>
    <p:sldId id="351" r:id="rId31"/>
    <p:sldId id="300" r:id="rId32"/>
    <p:sldId id="30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9301" autoAdjust="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55C24A-3993-42E9-A289-49759E87676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4F0265-4509-44D4-850C-B35C0E84A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7C22-D7B1-421E-9A4A-EA67CA22B3D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CF7-2DCF-43BC-B7E7-F22106101C73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55A-DC04-4C3F-82CA-D6A39C979AA8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EB15-1F0A-4F7B-8D58-D9FB114EBF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z="6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87EBF0-F588-463D-A57D-8E1D02601434}" type="datetime1">
              <a:rPr lang="en-US" smtClean="0"/>
              <a:pPr>
                <a:defRPr/>
              </a:pPr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584-85A0-4D08-A576-558A00DFDE1E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BC9-9459-4A78-8C1F-47924A8B7469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07E0-0941-403A-80F4-7EB2B764F7F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2F47-E384-407C-96D7-C01FE937A6B8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673-3475-45D2-AAD2-02A7172E0879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FEA0-3C65-453E-88DA-0D988D2FDCB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223-9F9F-4114-A8D8-34BE519319D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8A2-8301-4721-B1A6-D537BE622AC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4FD8-F9AF-4201-8A94-6A26D29D13D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solid solubility and sheet resistance.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Microscopic view point: diffusion equations.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Physical basis for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Non-ideal and extrinsic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segregation and effect of oxidation.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and 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72180"/>
            <a:ext cx="415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33CC"/>
                </a:solidFill>
              </a:rPr>
              <a:t>Chapter 7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15814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238780"/>
            <a:ext cx="7828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Solubility vs. electrically active dopant concentration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431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Not all impurities are electrically active.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As has solid solubility of </a:t>
            </a:r>
            <a:r>
              <a:rPr lang="en-US" altLang="zh-CN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10</a:t>
            </a:r>
            <a:r>
              <a:rPr lang="en-US" altLang="zh-CN" baseline="30000" dirty="0" smtClean="0">
                <a:solidFill>
                  <a:srgbClr val="0033CC"/>
                </a:solidFill>
                <a:sym typeface="Symbol" pitchFamily="18" charset="2"/>
              </a:rPr>
              <a:t>21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 cm</a:t>
            </a:r>
            <a:r>
              <a:rPr lang="en-US" altLang="zh-CN" baseline="30000" dirty="0" smtClean="0">
                <a:solidFill>
                  <a:srgbClr val="0033CC"/>
                </a:solidFill>
                <a:sym typeface="Symbol" pitchFamily="18" charset="2"/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But its maximum electrically active dopant concentration is only </a:t>
            </a:r>
            <a:r>
              <a:rPr lang="en-US" altLang="zh-CN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10</a:t>
            </a:r>
            <a:r>
              <a:rPr lang="en-US" altLang="zh-CN" baseline="30000" dirty="0" smtClean="0">
                <a:solidFill>
                  <a:srgbClr val="0033CC"/>
                </a:solidFill>
                <a:sym typeface="Symbol" pitchFamily="18" charset="2"/>
              </a:rPr>
              <a:t>20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 cm</a:t>
            </a:r>
            <a:r>
              <a:rPr lang="en-US" altLang="zh-CN" baseline="30000" dirty="0" smtClean="0">
                <a:solidFill>
                  <a:srgbClr val="0033CC"/>
                </a:solidFill>
                <a:sym typeface="Symbol" pitchFamily="18" charset="2"/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 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810000"/>
            <a:ext cx="11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V: vacancy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9624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2362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As in substitutional site, active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667000"/>
            <a:ext cx="9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Inactive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3498" y="238780"/>
            <a:ext cx="3116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Resistance in a MOS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334000"/>
            <a:ext cx="790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thin doping layers, it is convenient to find the resistance from </a:t>
            </a:r>
            <a:r>
              <a:rPr lang="en-US" dirty="0" smtClean="0">
                <a:solidFill>
                  <a:srgbClr val="FF0000"/>
                </a:solidFill>
              </a:rPr>
              <a:t>sheet resistance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3421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44958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38200" y="1981200"/>
            <a:ext cx="7354888" cy="2435225"/>
            <a:chOff x="22" y="2047"/>
            <a:chExt cx="5715" cy="2223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2" y="2047"/>
              <a:ext cx="5715" cy="2218"/>
              <a:chOff x="703" y="2555"/>
              <a:chExt cx="4670" cy="1765"/>
            </a:xfrm>
          </p:grpSpPr>
          <p:pic>
            <p:nvPicPr>
              <p:cNvPr id="3087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3" y="2555"/>
                <a:ext cx="4670" cy="1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8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38" y="4118"/>
                <a:ext cx="135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3075" name="Object 15"/>
            <p:cNvGraphicFramePr>
              <a:graphicFrameLocks noChangeAspect="1"/>
            </p:cNvGraphicFramePr>
            <p:nvPr/>
          </p:nvGraphicFramePr>
          <p:xfrm>
            <a:off x="882" y="3540"/>
            <a:ext cx="832" cy="719"/>
          </p:xfrm>
          <a:graphic>
            <a:graphicData uri="http://schemas.openxmlformats.org/presentationml/2006/ole">
              <p:oleObj spid="_x0000_s2051" name="公式" r:id="rId5" imgW="545760" imgH="393480" progId="Equation.3">
                <p:embed/>
              </p:oleObj>
            </a:graphicData>
          </a:graphic>
        </p:graphicFrame>
        <p:sp>
          <p:nvSpPr>
            <p:cNvPr id="3083" name="Text Box 16"/>
            <p:cNvSpPr txBox="1">
              <a:spLocks noChangeArrowheads="1"/>
            </p:cNvSpPr>
            <p:nvPr/>
          </p:nvSpPr>
          <p:spPr bwMode="auto">
            <a:xfrm>
              <a:off x="1743" y="260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/>
                <a:t>A</a:t>
              </a:r>
            </a:p>
          </p:txBody>
        </p:sp>
        <p:sp>
          <p:nvSpPr>
            <p:cNvPr id="3084" name="Text Box 17"/>
            <p:cNvSpPr txBox="1">
              <a:spLocks noChangeArrowheads="1"/>
            </p:cNvSpPr>
            <p:nvPr/>
          </p:nvSpPr>
          <p:spPr bwMode="auto">
            <a:xfrm>
              <a:off x="1147" y="3211"/>
              <a:ext cx="16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/>
                <a:t>l</a:t>
              </a:r>
            </a:p>
          </p:txBody>
        </p:sp>
        <p:graphicFrame>
          <p:nvGraphicFramePr>
            <p:cNvPr id="3076" name="Object 18"/>
            <p:cNvGraphicFramePr>
              <a:graphicFrameLocks noChangeAspect="1"/>
            </p:cNvGraphicFramePr>
            <p:nvPr/>
          </p:nvGraphicFramePr>
          <p:xfrm>
            <a:off x="3862" y="3574"/>
            <a:ext cx="1218" cy="696"/>
          </p:xfrm>
          <a:graphic>
            <a:graphicData uri="http://schemas.openxmlformats.org/presentationml/2006/ole">
              <p:oleObj spid="_x0000_s2052" name="公式" r:id="rId6" imgW="787320" imgH="444240" progId="Equation.3">
                <p:embed/>
              </p:oleObj>
            </a:graphicData>
          </a:graphic>
        </p:graphicFrame>
        <p:sp>
          <p:nvSpPr>
            <p:cNvPr id="3085" name="Text Box 19"/>
            <p:cNvSpPr txBox="1">
              <a:spLocks noChangeArrowheads="1"/>
            </p:cNvSpPr>
            <p:nvPr/>
          </p:nvSpPr>
          <p:spPr bwMode="auto">
            <a:xfrm>
              <a:off x="1743" y="3052"/>
              <a:ext cx="24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/>
                <a:t>w</a:t>
              </a:r>
            </a:p>
          </p:txBody>
        </p:sp>
        <p:sp>
          <p:nvSpPr>
            <p:cNvPr id="3086" name="Text Box 20"/>
            <p:cNvSpPr txBox="1">
              <a:spLocks noChangeArrowheads="1"/>
            </p:cNvSpPr>
            <p:nvPr/>
          </p:nvSpPr>
          <p:spPr bwMode="auto">
            <a:xfrm>
              <a:off x="826" y="2834"/>
              <a:ext cx="24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/>
                <a:t>x</a:t>
              </a:r>
              <a:r>
                <a:rPr lang="en-US" altLang="zh-CN" i="1" baseline="-25000"/>
                <a:t>j</a:t>
              </a:r>
            </a:p>
          </p:txBody>
        </p:sp>
      </p:grpSp>
      <p:graphicFrame>
        <p:nvGraphicFramePr>
          <p:cNvPr id="3074" name="Object 27"/>
          <p:cNvGraphicFramePr>
            <a:graphicFrameLocks noChangeAspect="1"/>
          </p:cNvGraphicFramePr>
          <p:nvPr/>
        </p:nvGraphicFramePr>
        <p:xfrm>
          <a:off x="1676400" y="990600"/>
          <a:ext cx="1447800" cy="1063035"/>
        </p:xfrm>
        <a:graphic>
          <a:graphicData uri="http://schemas.openxmlformats.org/presentationml/2006/ole">
            <p:oleObj spid="_x0000_s2050" name="公式" r:id="rId7" imgW="533160" imgH="444240" progId="Equation.3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1525" y="228600"/>
            <a:ext cx="2997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Sheet resistance R</a:t>
            </a:r>
            <a:r>
              <a:rPr lang="en-US" altLang="zh-CN" sz="2800" baseline="-25000" dirty="0" smtClean="0">
                <a:solidFill>
                  <a:srgbClr val="0033CC"/>
                </a:solidFill>
              </a:rPr>
              <a:t>S</a:t>
            </a:r>
            <a:endParaRPr lang="en-US" sz="2800" baseline="-250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066800"/>
            <a:ext cx="367658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Symbol"/>
              <a:buChar char="r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: (bulk) resistivity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: junction depth, or film thickness…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2053" name="Object 23"/>
          <p:cNvGraphicFramePr>
            <a:graphicFrameLocks noChangeAspect="1"/>
          </p:cNvGraphicFramePr>
          <p:nvPr/>
        </p:nvGraphicFramePr>
        <p:xfrm>
          <a:off x="2667000" y="4572000"/>
          <a:ext cx="4616450" cy="1016990"/>
        </p:xfrm>
        <a:graphic>
          <a:graphicData uri="http://schemas.openxmlformats.org/presentationml/2006/ole">
            <p:oleObj spid="_x0000_s2053" name="公式" r:id="rId8" imgW="2019240" imgH="4442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29000" y="5715000"/>
            <a:ext cx="313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R=R</a:t>
            </a:r>
            <a:r>
              <a:rPr lang="en-US" sz="2400" baseline="-25000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>
                <a:solidFill>
                  <a:srgbClr val="C00000"/>
                </a:solidFill>
              </a:rPr>
              <a:t> when l=w (square)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4196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1447800" y="1359376"/>
            <a:ext cx="1905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2000" dirty="0" smtClean="0">
                <a:solidFill>
                  <a:srgbClr val="0033CC"/>
                </a:solidFill>
              </a:rPr>
              <a:t>Ohm’s law:</a:t>
            </a:r>
          </a:p>
          <a:p>
            <a:pPr algn="ctr">
              <a:spcAft>
                <a:spcPts val="1800"/>
              </a:spcAft>
            </a:pPr>
            <a:r>
              <a:rPr lang="en-US" altLang="zh-CN" sz="2000" dirty="0" smtClean="0">
                <a:solidFill>
                  <a:srgbClr val="0033CC"/>
                </a:solidFill>
              </a:rPr>
              <a:t>Mobility </a:t>
            </a:r>
            <a:r>
              <a:rPr lang="en-US" altLang="zh-CN" sz="2000" dirty="0" smtClean="0">
                <a:solidFill>
                  <a:srgbClr val="0033CC"/>
                </a:solidFill>
                <a:sym typeface="Symbol"/>
              </a:rPr>
              <a:t>:</a:t>
            </a:r>
            <a:endParaRPr lang="zh-CN" altLang="en-US" sz="2000" dirty="0" smtClean="0">
              <a:solidFill>
                <a:srgbClr val="0033CC"/>
              </a:solidFill>
              <a:sym typeface="Symbol" pitchFamily="18" charset="2"/>
            </a:endParaRPr>
          </a:p>
          <a:p>
            <a:pPr algn="ctr">
              <a:spcAft>
                <a:spcPts val="3600"/>
              </a:spcAft>
            </a:pPr>
            <a:r>
              <a:rPr lang="en-US" altLang="zh-CN" sz="2000" dirty="0" smtClean="0">
                <a:solidFill>
                  <a:srgbClr val="0033CC"/>
                </a:solidFill>
              </a:rPr>
              <a:t>By definition:</a:t>
            </a:r>
            <a:endParaRPr lang="zh-CN" altLang="en-US" sz="2000" i="1" dirty="0" smtClean="0">
              <a:solidFill>
                <a:srgbClr val="0033CC"/>
              </a:solidFill>
              <a:sym typeface="Symbol" pitchFamily="18" charset="2"/>
            </a:endParaRPr>
          </a:p>
          <a:p>
            <a:pPr algn="ctr">
              <a:spcAft>
                <a:spcPts val="4200"/>
              </a:spcAft>
            </a:pPr>
            <a:r>
              <a:rPr lang="en-US" altLang="zh-CN" sz="2000" dirty="0" smtClean="0">
                <a:solidFill>
                  <a:srgbClr val="0033CC"/>
                </a:solidFill>
              </a:rPr>
              <a:t>Therefore:</a:t>
            </a:r>
            <a:endParaRPr lang="zh-CN" altLang="en-US" sz="2000" i="1" dirty="0" smtClean="0">
              <a:solidFill>
                <a:srgbClr val="0033CC"/>
              </a:solidFill>
              <a:sym typeface="Symbol" pitchFamily="18" charset="2"/>
            </a:endParaRPr>
          </a:p>
          <a:p>
            <a:pPr algn="ctr">
              <a:spcAft>
                <a:spcPts val="4200"/>
              </a:spcAft>
            </a:pPr>
            <a:r>
              <a:rPr lang="en-US" altLang="zh-CN" sz="2000" dirty="0" smtClean="0">
                <a:solidFill>
                  <a:srgbClr val="0033CC"/>
                </a:solidFill>
              </a:rPr>
              <a:t>Finally:</a:t>
            </a:r>
            <a:endParaRPr lang="zh-CN" altLang="en-US" sz="2000" i="1" dirty="0" smtClean="0">
              <a:solidFill>
                <a:srgbClr val="0033CC"/>
              </a:solidFill>
              <a:sym typeface="Symbol" pitchFamily="18" charset="2"/>
            </a:endParaRPr>
          </a:p>
          <a:p>
            <a:pPr algn="ctr">
              <a:spcAft>
                <a:spcPts val="3000"/>
              </a:spcAft>
            </a:pPr>
            <a:r>
              <a:rPr lang="en-US" altLang="zh-CN" sz="2000" dirty="0" smtClean="0">
                <a:solidFill>
                  <a:srgbClr val="0033CC"/>
                </a:solidFill>
              </a:rPr>
              <a:t>Where:</a:t>
            </a:r>
            <a:endParaRPr lang="zh-CN" altLang="en-US" sz="2000" i="1" dirty="0" smtClean="0">
              <a:solidFill>
                <a:srgbClr val="0033CC"/>
              </a:solidFill>
              <a:sym typeface="Symbol" pitchFamily="18" charset="2"/>
            </a:endParaRPr>
          </a:p>
        </p:txBody>
      </p:sp>
      <p:graphicFrame>
        <p:nvGraphicFramePr>
          <p:cNvPr id="5122" name="Object 33"/>
          <p:cNvGraphicFramePr>
            <a:graphicFrameLocks noChangeAspect="1"/>
          </p:cNvGraphicFramePr>
          <p:nvPr/>
        </p:nvGraphicFramePr>
        <p:xfrm>
          <a:off x="3688080" y="1272540"/>
          <a:ext cx="1209040" cy="448310"/>
        </p:xfrm>
        <a:graphic>
          <a:graphicData uri="http://schemas.openxmlformats.org/presentationml/2006/ole">
            <p:oleObj spid="_x0000_s4098" name="公式" r:id="rId3" imgW="482400" imgH="203040" progId="Equation.3">
              <p:embed/>
            </p:oleObj>
          </a:graphicData>
        </a:graphic>
      </p:graphicFrame>
      <p:graphicFrame>
        <p:nvGraphicFramePr>
          <p:cNvPr id="5123" name="Object 35"/>
          <p:cNvGraphicFramePr>
            <a:graphicFrameLocks noChangeAspect="1"/>
          </p:cNvGraphicFramePr>
          <p:nvPr/>
        </p:nvGraphicFramePr>
        <p:xfrm>
          <a:off x="3686810" y="3818890"/>
          <a:ext cx="3887470" cy="660400"/>
        </p:xfrm>
        <a:graphic>
          <a:graphicData uri="http://schemas.openxmlformats.org/presentationml/2006/ole">
            <p:oleObj spid="_x0000_s4099" name="公式" r:id="rId4" imgW="1104840" imgH="241200" progId="Equation.3">
              <p:embed/>
            </p:oleObj>
          </a:graphicData>
        </a:graphic>
      </p:graphicFrame>
      <p:graphicFrame>
        <p:nvGraphicFramePr>
          <p:cNvPr id="5124" name="Object 37"/>
          <p:cNvGraphicFramePr>
            <a:graphicFrameLocks noChangeAspect="1"/>
          </p:cNvGraphicFramePr>
          <p:nvPr/>
        </p:nvGraphicFramePr>
        <p:xfrm>
          <a:off x="5530850" y="1248410"/>
          <a:ext cx="1209040" cy="490220"/>
        </p:xfrm>
        <a:graphic>
          <a:graphicData uri="http://schemas.openxmlformats.org/presentationml/2006/ole">
            <p:oleObj spid="_x0000_s4100" name="公式" r:id="rId5" imgW="482400" imgH="228600" progId="Equation.3">
              <p:embed/>
            </p:oleObj>
          </a:graphicData>
        </a:graphic>
      </p:graphicFrame>
      <p:graphicFrame>
        <p:nvGraphicFramePr>
          <p:cNvPr id="5125" name="Object 40"/>
          <p:cNvGraphicFramePr>
            <a:graphicFrameLocks noChangeAspect="1"/>
          </p:cNvGraphicFramePr>
          <p:nvPr/>
        </p:nvGraphicFramePr>
        <p:xfrm>
          <a:off x="3691890" y="1747520"/>
          <a:ext cx="1205230" cy="516890"/>
        </p:xfrm>
        <a:graphic>
          <a:graphicData uri="http://schemas.openxmlformats.org/presentationml/2006/ole">
            <p:oleObj spid="_x0000_s4101" name="公式" r:id="rId6" imgW="469800" imgH="228600" progId="Equation.3">
              <p:embed/>
            </p:oleObj>
          </a:graphicData>
        </a:graphic>
      </p:graphicFrame>
      <p:graphicFrame>
        <p:nvGraphicFramePr>
          <p:cNvPr id="5126" name="Object 41"/>
          <p:cNvGraphicFramePr>
            <a:graphicFrameLocks noChangeAspect="1"/>
          </p:cNvGraphicFramePr>
          <p:nvPr/>
        </p:nvGraphicFramePr>
        <p:xfrm>
          <a:off x="3672840" y="2292350"/>
          <a:ext cx="2303780" cy="537210"/>
        </p:xfrm>
        <a:graphic>
          <a:graphicData uri="http://schemas.openxmlformats.org/presentationml/2006/ole">
            <p:oleObj spid="_x0000_s4102" name="公式" r:id="rId7" imgW="1041120" imgH="241200" progId="Equation.3">
              <p:embed/>
            </p:oleObj>
          </a:graphicData>
        </a:graphic>
      </p:graphicFrame>
      <p:graphicFrame>
        <p:nvGraphicFramePr>
          <p:cNvPr id="5127" name="Object 44"/>
          <p:cNvGraphicFramePr>
            <a:graphicFrameLocks noChangeAspect="1"/>
          </p:cNvGraphicFramePr>
          <p:nvPr/>
        </p:nvGraphicFramePr>
        <p:xfrm>
          <a:off x="3675380" y="2861310"/>
          <a:ext cx="4403090" cy="922020"/>
        </p:xfrm>
        <a:graphic>
          <a:graphicData uri="http://schemas.openxmlformats.org/presentationml/2006/ole">
            <p:oleObj spid="_x0000_s4103" name="公式" r:id="rId8" imgW="2311200" imgH="482400" progId="Equation.3">
              <p:embed/>
            </p:oleObj>
          </a:graphicData>
        </a:graphic>
      </p:graphicFrame>
      <p:graphicFrame>
        <p:nvGraphicFramePr>
          <p:cNvPr id="5128" name="Object 47"/>
          <p:cNvGraphicFramePr>
            <a:graphicFrameLocks noChangeAspect="1"/>
          </p:cNvGraphicFramePr>
          <p:nvPr/>
        </p:nvGraphicFramePr>
        <p:xfrm>
          <a:off x="5126990" y="4512310"/>
          <a:ext cx="1008380" cy="897890"/>
        </p:xfrm>
        <a:graphic>
          <a:graphicData uri="http://schemas.openxmlformats.org/presentationml/2006/ole">
            <p:oleObj spid="_x0000_s4104" name="公式" r:id="rId9" imgW="571320" imgH="431640" progId="Equation.3">
              <p:embed/>
            </p:oleObj>
          </a:graphicData>
        </a:graphic>
      </p:graphicFrame>
      <p:graphicFrame>
        <p:nvGraphicFramePr>
          <p:cNvPr id="5129" name="Object 50"/>
          <p:cNvGraphicFramePr>
            <a:graphicFrameLocks noChangeAspect="1"/>
          </p:cNvGraphicFramePr>
          <p:nvPr/>
        </p:nvGraphicFramePr>
        <p:xfrm>
          <a:off x="3686810" y="4509770"/>
          <a:ext cx="1153160" cy="897890"/>
        </p:xfrm>
        <a:graphic>
          <a:graphicData uri="http://schemas.openxmlformats.org/presentationml/2006/ole">
            <p:oleObj spid="_x0000_s4105" name="公式" r:id="rId10" imgW="558720" imgH="43164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5600" y="152400"/>
            <a:ext cx="314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Important formulas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5638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: conductivity;	: resistivity;	J: current density;	E: electrical field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v: velocity;	q: charge;	n, p: carrier concentration.	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2800" y="228600"/>
            <a:ext cx="2559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Sheet resistance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2590800" y="1078468"/>
          <a:ext cx="3657600" cy="843070"/>
        </p:xfrm>
        <a:graphic>
          <a:graphicData uri="http://schemas.openxmlformats.org/presentationml/2006/ole">
            <p:oleObj spid="_x0000_s136194" name="公式" r:id="rId3" imgW="1942920" imgH="4442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2069068"/>
            <a:ext cx="668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 is carrier density, Q is total carrier per unit area, </a:t>
            </a:r>
            <a:r>
              <a:rPr lang="en-US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 is junction depth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6" name="Object 35"/>
          <p:cNvGraphicFramePr>
            <a:graphicFrameLocks noChangeAspect="1"/>
          </p:cNvGraphicFramePr>
          <p:nvPr/>
        </p:nvGraphicFramePr>
        <p:xfrm>
          <a:off x="1981200" y="3429000"/>
          <a:ext cx="5759450" cy="1689100"/>
        </p:xfrm>
        <a:graphic>
          <a:graphicData uri="http://schemas.openxmlformats.org/presentationml/2006/ole">
            <p:oleObj spid="_x0000_s136195" name="公式" r:id="rId4" imgW="2514600" imgH="685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895600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non-uniform doping: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334000"/>
            <a:ext cx="619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This relation is calculated to generate the so-called Irvin’s curves. See near the end of this slide set.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solid solubility and sheet resistance.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Microscopic view point: diffusion equations.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Physical basis for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Non-ideal and extrinsic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segregation and effect of oxidation.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and 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72180"/>
            <a:ext cx="415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33CC"/>
                </a:solidFill>
              </a:rPr>
              <a:t>Chapter 7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28800" y="228600"/>
            <a:ext cx="595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Diffusion from a macroscopic viewpoint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066800"/>
            <a:ext cx="259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Fick’s</a:t>
            </a:r>
            <a:r>
              <a:rPr lang="en-US" dirty="0" smtClean="0">
                <a:solidFill>
                  <a:srgbClr val="C00000"/>
                </a:solidFill>
              </a:rPr>
              <a:t> first law of diffusion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 is net flux.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2" name="Object 59"/>
          <p:cNvGraphicFramePr>
            <a:graphicFrameLocks noChangeAspect="1"/>
          </p:cNvGraphicFramePr>
          <p:nvPr/>
        </p:nvGraphicFramePr>
        <p:xfrm>
          <a:off x="228600" y="1752600"/>
          <a:ext cx="2998788" cy="912734"/>
        </p:xfrm>
        <a:graphic>
          <a:graphicData uri="http://schemas.openxmlformats.org/presentationml/2006/ole">
            <p:oleObj spid="_x0000_s91137" name="公式" r:id="rId3" imgW="1295280" imgH="39348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029200"/>
            <a:ext cx="820570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C is impurity concentration (number/cm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), D is diffusivity (cm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/sec).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D is related to atomic hops over an energy barrier (formation and migration of mobile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species) and is exponentially activated.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Negative sign indicates that the flow is down the concentration gradient.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19200"/>
            <a:ext cx="5210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52400" y="28956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This is similar to other laws where cause is proportional to effect (Fourier’s law of heat flow,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Ohm’s law for current flow).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1910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609600" y="1981200"/>
          <a:ext cx="2949575" cy="1008063"/>
        </p:xfrm>
        <a:graphic>
          <a:graphicData uri="http://schemas.openxmlformats.org/presentationml/2006/ole">
            <p:oleObj spid="_x0000_s9218" name="公式" r:id="rId3" imgW="1041120" imgH="35532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0"/>
            <a:ext cx="3241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Intrinsic diffusivity D</a:t>
            </a:r>
            <a:r>
              <a:rPr lang="en-US" sz="2800" baseline="-25000" dirty="0" smtClean="0">
                <a:solidFill>
                  <a:srgbClr val="0033CC"/>
                </a:solidFill>
              </a:rPr>
              <a:t>i</a:t>
            </a:r>
            <a:endParaRPr lang="en-US" sz="2800" baseline="-250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609600"/>
            <a:ext cx="767995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Intrinsic: impurity concentration N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, N</a:t>
            </a:r>
            <a:r>
              <a:rPr lang="en-US" baseline="-25000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 &lt;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(intrinsic carrier density).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Note that </a:t>
            </a:r>
            <a:r>
              <a:rPr lang="en-US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 is quite high at typical diffusion temperatures, so "intrinsic" actually applies under many conditions. E.g. at 1000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C, </a:t>
            </a:r>
            <a:r>
              <a:rPr lang="en-US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=7.14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18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429000"/>
            <a:ext cx="21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: activation energy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3886200"/>
            <a:ext cx="2844367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lvl="1" eaLnBrk="0" hangingPunct="0"/>
            <a:r>
              <a:rPr kumimoji="0" lang="en-US" altLang="zh-CN" dirty="0" smtClean="0">
                <a:solidFill>
                  <a:srgbClr val="0033CC"/>
                </a:solidFill>
              </a:rPr>
              <a:t>  </a:t>
            </a:r>
            <a:r>
              <a:rPr kumimoji="0" lang="en-US" altLang="zh-CN" i="1" dirty="0">
                <a:solidFill>
                  <a:srgbClr val="0033CC"/>
                </a:solidFill>
              </a:rPr>
              <a:t>D</a:t>
            </a:r>
            <a:r>
              <a:rPr kumimoji="0" lang="en-US" altLang="zh-CN" baseline="30000" dirty="0">
                <a:solidFill>
                  <a:srgbClr val="0033CC"/>
                </a:solidFill>
                <a:sym typeface="Symbol" pitchFamily="18" charset="2"/>
              </a:rPr>
              <a:t>0</a:t>
            </a:r>
            <a:r>
              <a:rPr kumimoji="0" lang="en-US" altLang="zh-CN" sz="1800" dirty="0">
                <a:solidFill>
                  <a:srgbClr val="0033CC"/>
                </a:solidFill>
              </a:rPr>
              <a:t>(cm</a:t>
            </a:r>
            <a:r>
              <a:rPr kumimoji="0" lang="en-US" altLang="zh-CN" sz="1800" baseline="30000" dirty="0">
                <a:solidFill>
                  <a:srgbClr val="0033CC"/>
                </a:solidFill>
              </a:rPr>
              <a:t>2</a:t>
            </a:r>
            <a:r>
              <a:rPr kumimoji="0" lang="en-US" altLang="zh-CN" sz="1800" dirty="0">
                <a:solidFill>
                  <a:srgbClr val="0033CC"/>
                </a:solidFill>
              </a:rPr>
              <a:t>/s)</a:t>
            </a:r>
            <a:r>
              <a:rPr kumimoji="0" lang="en-US" altLang="zh-CN" dirty="0">
                <a:solidFill>
                  <a:srgbClr val="0033CC"/>
                </a:solidFill>
              </a:rPr>
              <a:t>	   </a:t>
            </a:r>
            <a:r>
              <a:rPr kumimoji="0" lang="en-US" altLang="zh-CN" i="1" dirty="0">
                <a:solidFill>
                  <a:srgbClr val="0033CC"/>
                </a:solidFill>
              </a:rPr>
              <a:t>E</a:t>
            </a:r>
            <a:r>
              <a:rPr kumimoji="0" lang="en-US" altLang="zh-CN" i="1" baseline="-25000" dirty="0">
                <a:solidFill>
                  <a:srgbClr val="0033CC"/>
                </a:solidFill>
              </a:rPr>
              <a:t>a</a:t>
            </a:r>
            <a:r>
              <a:rPr kumimoji="0" lang="en-US" altLang="zh-CN" sz="1800" dirty="0">
                <a:solidFill>
                  <a:srgbClr val="0033CC"/>
                </a:solidFill>
              </a:rPr>
              <a:t>(</a:t>
            </a:r>
            <a:r>
              <a:rPr kumimoji="0" lang="en-US" altLang="zh-CN" sz="1800" dirty="0" err="1">
                <a:solidFill>
                  <a:srgbClr val="0033CC"/>
                </a:solidFill>
              </a:rPr>
              <a:t>eV</a:t>
            </a:r>
            <a:r>
              <a:rPr kumimoji="0" lang="en-US" altLang="zh-CN" sz="1800" dirty="0">
                <a:solidFill>
                  <a:srgbClr val="0033CC"/>
                </a:solidFill>
              </a:rPr>
              <a:t>)</a:t>
            </a:r>
          </a:p>
          <a:p>
            <a:pPr eaLnBrk="0" hangingPunct="0"/>
            <a:r>
              <a:rPr kumimoji="0" lang="en-US" altLang="zh-CN" dirty="0">
                <a:solidFill>
                  <a:srgbClr val="0033CC"/>
                </a:solidFill>
              </a:rPr>
              <a:t>B	1.0	   3.46</a:t>
            </a:r>
          </a:p>
          <a:p>
            <a:pPr eaLnBrk="0" hangingPunct="0"/>
            <a:r>
              <a:rPr kumimoji="0" lang="en-US" altLang="zh-CN" dirty="0">
                <a:solidFill>
                  <a:srgbClr val="0033CC"/>
                </a:solidFill>
              </a:rPr>
              <a:t>In        </a:t>
            </a:r>
            <a:r>
              <a:rPr kumimoji="0" lang="en-US" altLang="zh-CN" dirty="0" smtClean="0">
                <a:solidFill>
                  <a:srgbClr val="0033CC"/>
                </a:solidFill>
              </a:rPr>
              <a:t>      1.2       </a:t>
            </a:r>
            <a:r>
              <a:rPr kumimoji="0" lang="en-US" altLang="zh-CN" sz="1800" dirty="0" smtClean="0">
                <a:solidFill>
                  <a:srgbClr val="0033CC"/>
                </a:solidFill>
              </a:rPr>
              <a:t>     </a:t>
            </a:r>
            <a:r>
              <a:rPr kumimoji="0" lang="en-US" altLang="zh-CN" dirty="0" smtClean="0">
                <a:solidFill>
                  <a:srgbClr val="0033CC"/>
                </a:solidFill>
              </a:rPr>
              <a:t>   </a:t>
            </a:r>
            <a:r>
              <a:rPr kumimoji="0" lang="en-US" altLang="zh-CN" dirty="0">
                <a:solidFill>
                  <a:srgbClr val="0033CC"/>
                </a:solidFill>
              </a:rPr>
              <a:t>3.50</a:t>
            </a:r>
          </a:p>
          <a:p>
            <a:pPr eaLnBrk="0" hangingPunct="0"/>
            <a:r>
              <a:rPr kumimoji="0" lang="en-US" altLang="zh-CN" dirty="0">
                <a:solidFill>
                  <a:srgbClr val="0033CC"/>
                </a:solidFill>
              </a:rPr>
              <a:t>P	4.70	   3.68 </a:t>
            </a:r>
          </a:p>
          <a:p>
            <a:pPr eaLnBrk="0" hangingPunct="0"/>
            <a:r>
              <a:rPr kumimoji="0" lang="en-US" altLang="zh-CN" dirty="0">
                <a:solidFill>
                  <a:srgbClr val="0033CC"/>
                </a:solidFill>
              </a:rPr>
              <a:t>As	9.17	   3.99</a:t>
            </a:r>
          </a:p>
          <a:p>
            <a:pPr eaLnBrk="0" hangingPunct="0"/>
            <a:r>
              <a:rPr kumimoji="0" lang="en-US" altLang="zh-CN" dirty="0" err="1">
                <a:solidFill>
                  <a:srgbClr val="0033CC"/>
                </a:solidFill>
              </a:rPr>
              <a:t>Sb</a:t>
            </a:r>
            <a:r>
              <a:rPr kumimoji="0" lang="en-US" altLang="zh-CN" dirty="0">
                <a:solidFill>
                  <a:srgbClr val="0033CC"/>
                </a:solidFill>
              </a:rPr>
              <a:t>	4.58	   3.88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76400"/>
            <a:ext cx="5616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05200" y="6096000"/>
            <a:ext cx="22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7-15, page 387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486400" y="762000"/>
            <a:ext cx="3243089" cy="2252522"/>
            <a:chOff x="5791200" y="762000"/>
            <a:chExt cx="3243089" cy="2252522"/>
          </a:xfrm>
        </p:grpSpPr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762000"/>
              <a:ext cx="3243089" cy="225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7924800" y="1459468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graphicFrame>
        <p:nvGraphicFramePr>
          <p:cNvPr id="12290" name="Object 10"/>
          <p:cNvGraphicFramePr>
            <a:graphicFrameLocks noChangeAspect="1"/>
          </p:cNvGraphicFramePr>
          <p:nvPr/>
        </p:nvGraphicFramePr>
        <p:xfrm>
          <a:off x="838200" y="1828800"/>
          <a:ext cx="3239839" cy="447960"/>
        </p:xfrm>
        <a:graphic>
          <a:graphicData uri="http://schemas.openxmlformats.org/presentationml/2006/ole">
            <p:oleObj spid="_x0000_s11266" name="公式" r:id="rId4" imgW="1714320" imgH="215640" progId="Equation.3">
              <p:embed/>
            </p:oleObj>
          </a:graphicData>
        </a:graphic>
      </p:graphicFrame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171450" y="3048000"/>
          <a:ext cx="6076950" cy="360748"/>
        </p:xfrm>
        <a:graphic>
          <a:graphicData uri="http://schemas.openxmlformats.org/presentationml/2006/ole">
            <p:oleObj spid="_x0000_s11267" name="公式" r:id="rId5" imgW="3632040" imgH="215640" progId="Equation.3">
              <p:embed/>
            </p:oleObj>
          </a:graphicData>
        </a:graphic>
      </p:graphicFrame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609600" y="3810000"/>
          <a:ext cx="6638925" cy="408705"/>
        </p:xfrm>
        <a:graphic>
          <a:graphicData uri="http://schemas.openxmlformats.org/presentationml/2006/ole">
            <p:oleObj spid="_x0000_s11268" name="公式" r:id="rId6" imgW="3619440" imgH="21564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4555" y="0"/>
            <a:ext cx="266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</a:rPr>
              <a:t>Fick’s</a:t>
            </a:r>
            <a:r>
              <a:rPr lang="en-US" sz="2800" dirty="0" smtClean="0">
                <a:solidFill>
                  <a:srgbClr val="0033CC"/>
                </a:solidFill>
              </a:rPr>
              <a:t> second law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85800"/>
            <a:ext cx="48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change in concentration in a volume element is determined by the change in fluxes in and out of the volume.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Within time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t, impurity number change by:</a:t>
            </a: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During the same period, impurity diffuses in and out of the volume by: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Therefore: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Or,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Since: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We have: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1271" name="Object 38"/>
          <p:cNvGraphicFramePr>
            <a:graphicFrameLocks noChangeAspect="1"/>
          </p:cNvGraphicFramePr>
          <p:nvPr/>
        </p:nvGraphicFramePr>
        <p:xfrm>
          <a:off x="1219200" y="4267200"/>
          <a:ext cx="2097025" cy="685800"/>
        </p:xfrm>
        <a:graphic>
          <a:graphicData uri="http://schemas.openxmlformats.org/presentationml/2006/ole">
            <p:oleObj spid="_x0000_s11271" name="公式" r:id="rId7" imgW="1295280" imgH="393480" progId="Equation.3">
              <p:embed/>
            </p:oleObj>
          </a:graphicData>
        </a:graphic>
      </p:graphicFrame>
      <p:graphicFrame>
        <p:nvGraphicFramePr>
          <p:cNvPr id="11272" name="Object 29"/>
          <p:cNvGraphicFramePr>
            <a:graphicFrameLocks noChangeAspect="1"/>
          </p:cNvGraphicFramePr>
          <p:nvPr/>
        </p:nvGraphicFramePr>
        <p:xfrm>
          <a:off x="1143000" y="4953000"/>
          <a:ext cx="2222886" cy="676275"/>
        </p:xfrm>
        <a:graphic>
          <a:graphicData uri="http://schemas.openxmlformats.org/presentationml/2006/ole">
            <p:oleObj spid="_x0000_s11272" name="公式" r:id="rId8" imgW="1295280" imgH="393480" progId="Equation.3">
              <p:embed/>
            </p:oleObj>
          </a:graphicData>
        </a:graphic>
      </p:graphicFrame>
      <p:graphicFrame>
        <p:nvGraphicFramePr>
          <p:cNvPr id="11273" name="Object 35"/>
          <p:cNvGraphicFramePr>
            <a:graphicFrameLocks noChangeAspect="1"/>
          </p:cNvGraphicFramePr>
          <p:nvPr/>
        </p:nvGraphicFramePr>
        <p:xfrm>
          <a:off x="1371600" y="5791200"/>
          <a:ext cx="3954463" cy="684570"/>
        </p:xfrm>
        <a:graphic>
          <a:graphicData uri="http://schemas.openxmlformats.org/presentationml/2006/ole">
            <p:oleObj spid="_x0000_s11273" name="公式" r:id="rId9" imgW="2349360" imgH="4316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8800" y="5029200"/>
            <a:ext cx="21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If D is constant: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1274" name="Object 28"/>
          <p:cNvGraphicFramePr>
            <a:graphicFrameLocks noChangeAspect="1"/>
          </p:cNvGraphicFramePr>
          <p:nvPr/>
        </p:nvGraphicFramePr>
        <p:xfrm>
          <a:off x="5715000" y="5486400"/>
          <a:ext cx="3222625" cy="993775"/>
        </p:xfrm>
        <a:graphic>
          <a:graphicData uri="http://schemas.openxmlformats.org/presentationml/2006/ole">
            <p:oleObj spid="_x0000_s11274" name="公式" r:id="rId10" imgW="1358640" imgH="419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43800" y="25908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7-7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55"/>
          <p:cNvGraphicFramePr>
            <a:graphicFrameLocks noChangeAspect="1"/>
          </p:cNvGraphicFramePr>
          <p:nvPr/>
        </p:nvGraphicFramePr>
        <p:xfrm>
          <a:off x="4284663" y="3657600"/>
          <a:ext cx="3635375" cy="2941638"/>
        </p:xfrm>
        <a:graphic>
          <a:graphicData uri="http://schemas.openxmlformats.org/presentationml/2006/ole">
            <p:oleObj spid="_x0000_s13316" name="Visio" r:id="rId3" imgW="5806745" imgH="4906975" progId="">
              <p:embed/>
            </p:oleObj>
          </a:graphicData>
        </a:graphic>
      </p:graphicFrame>
      <p:graphicFrame>
        <p:nvGraphicFramePr>
          <p:cNvPr id="14338" name="Object 60"/>
          <p:cNvGraphicFramePr>
            <a:graphicFrameLocks noChangeAspect="1"/>
          </p:cNvGraphicFramePr>
          <p:nvPr/>
        </p:nvGraphicFramePr>
        <p:xfrm>
          <a:off x="971550" y="2708275"/>
          <a:ext cx="2952750" cy="1189038"/>
        </p:xfrm>
        <a:graphic>
          <a:graphicData uri="http://schemas.openxmlformats.org/presentationml/2006/ole">
            <p:oleObj spid="_x0000_s13314" name="公式" r:id="rId4" imgW="1041120" imgH="419040" progId="Equation.3">
              <p:embed/>
            </p:oleObj>
          </a:graphicData>
        </a:graphic>
      </p:graphicFrame>
      <p:graphicFrame>
        <p:nvGraphicFramePr>
          <p:cNvPr id="14339" name="Object 61"/>
          <p:cNvGraphicFramePr>
            <a:graphicFrameLocks noChangeAspect="1"/>
          </p:cNvGraphicFramePr>
          <p:nvPr/>
        </p:nvGraphicFramePr>
        <p:xfrm>
          <a:off x="4930775" y="2924175"/>
          <a:ext cx="2557463" cy="687388"/>
        </p:xfrm>
        <a:graphic>
          <a:graphicData uri="http://schemas.openxmlformats.org/presentationml/2006/ole">
            <p:oleObj spid="_x0000_s13315" name="公式" r:id="rId5" imgW="660240" imgH="17748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4978" y="228600"/>
            <a:ext cx="452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Solution to diffusion equation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13317" name="Object 28"/>
          <p:cNvGraphicFramePr>
            <a:graphicFrameLocks noChangeAspect="1"/>
          </p:cNvGraphicFramePr>
          <p:nvPr/>
        </p:nvGraphicFramePr>
        <p:xfrm>
          <a:off x="2895600" y="914400"/>
          <a:ext cx="3222625" cy="993775"/>
        </p:xfrm>
        <a:graphic>
          <a:graphicData uri="http://schemas.openxmlformats.org/presentationml/2006/ole">
            <p:oleObj spid="_x0000_s13317" name="公式" r:id="rId6" imgW="1358640" imgH="419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2209800"/>
            <a:ext cx="476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At equilibrium state, C doesn’t change with time.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1" y="4953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Diffusion of oxidant (O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or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O) through SiO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during thermal oxidation.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34950" y="1021695"/>
            <a:ext cx="8682039" cy="2930525"/>
            <a:chOff x="179388" y="1066800"/>
            <a:chExt cx="8682039" cy="2930525"/>
          </a:xfrm>
        </p:grpSpPr>
        <p:grpSp>
          <p:nvGrpSpPr>
            <p:cNvPr id="2" name="Group 140"/>
            <p:cNvGrpSpPr>
              <a:grpSpLocks/>
            </p:cNvGrpSpPr>
            <p:nvPr/>
          </p:nvGrpSpPr>
          <p:grpSpPr bwMode="auto">
            <a:xfrm>
              <a:off x="4683126" y="1066800"/>
              <a:ext cx="4178301" cy="2906712"/>
              <a:chOff x="2950" y="1525"/>
              <a:chExt cx="2632" cy="1831"/>
            </a:xfrm>
          </p:grpSpPr>
          <p:grpSp>
            <p:nvGrpSpPr>
              <p:cNvPr id="3" name="Group 69"/>
              <p:cNvGrpSpPr>
                <a:grpSpLocks/>
              </p:cNvGrpSpPr>
              <p:nvPr/>
            </p:nvGrpSpPr>
            <p:grpSpPr bwMode="auto">
              <a:xfrm>
                <a:off x="2971" y="1525"/>
                <a:ext cx="2611" cy="1831"/>
                <a:chOff x="1292" y="1207"/>
                <a:chExt cx="3720" cy="2405"/>
              </a:xfrm>
            </p:grpSpPr>
            <p:sp>
              <p:nvSpPr>
                <p:cNvPr id="29710" name="Rectangle 70"/>
                <p:cNvSpPr>
                  <a:spLocks noChangeArrowheads="1"/>
                </p:cNvSpPr>
                <p:nvPr/>
              </p:nvSpPr>
              <p:spPr bwMode="auto">
                <a:xfrm>
                  <a:off x="1292" y="1207"/>
                  <a:ext cx="3720" cy="24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9711" name="Rectangle 71"/>
                <p:cNvSpPr>
                  <a:spLocks noChangeArrowheads="1"/>
                </p:cNvSpPr>
                <p:nvPr/>
              </p:nvSpPr>
              <p:spPr bwMode="auto">
                <a:xfrm>
                  <a:off x="1429" y="2069"/>
                  <a:ext cx="3492" cy="145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9712" name="Line 72"/>
                <p:cNvSpPr>
                  <a:spLocks noChangeShapeType="1"/>
                </p:cNvSpPr>
                <p:nvPr/>
              </p:nvSpPr>
              <p:spPr bwMode="auto">
                <a:xfrm>
                  <a:off x="1429" y="2840"/>
                  <a:ext cx="725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9713" name="Line 73"/>
                <p:cNvSpPr>
                  <a:spLocks noChangeShapeType="1"/>
                </p:cNvSpPr>
                <p:nvPr/>
              </p:nvSpPr>
              <p:spPr bwMode="auto">
                <a:xfrm>
                  <a:off x="4196" y="2840"/>
                  <a:ext cx="725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971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002" y="1309"/>
                  <a:ext cx="2508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 dirty="0" smtClean="0">
                      <a:solidFill>
                        <a:srgbClr val="0033CC"/>
                      </a:solidFill>
                    </a:rPr>
                    <a:t>Base   Emitter         Collector</a:t>
                  </a:r>
                  <a:endParaRPr lang="en-US" altLang="zh-CN" b="0" dirty="0">
                    <a:solidFill>
                      <a:srgbClr val="0033CC"/>
                    </a:solidFill>
                  </a:endParaRPr>
                </a:p>
              </p:txBody>
            </p:sp>
            <p:grpSp>
              <p:nvGrpSpPr>
                <p:cNvPr id="4" name="Group 75"/>
                <p:cNvGrpSpPr>
                  <a:grpSpLocks/>
                </p:cNvGrpSpPr>
                <p:nvPr/>
              </p:nvGrpSpPr>
              <p:grpSpPr bwMode="auto">
                <a:xfrm>
                  <a:off x="1655" y="2069"/>
                  <a:ext cx="2994" cy="816"/>
                  <a:chOff x="1655" y="2069"/>
                  <a:chExt cx="2994" cy="816"/>
                </a:xfrm>
              </p:grpSpPr>
              <p:sp>
                <p:nvSpPr>
                  <p:cNvPr id="29733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205"/>
                    <a:ext cx="2722" cy="635"/>
                  </a:xfrm>
                  <a:prstGeom prst="rect">
                    <a:avLst/>
                  </a:pr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grpSp>
                <p:nvGrpSpPr>
                  <p:cNvPr id="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55" y="2069"/>
                    <a:ext cx="2994" cy="816"/>
                    <a:chOff x="1655" y="2069"/>
                    <a:chExt cx="2994" cy="816"/>
                  </a:xfrm>
                </p:grpSpPr>
                <p:sp>
                  <p:nvSpPr>
                    <p:cNvPr id="29735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7" y="2069"/>
                      <a:ext cx="272" cy="771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36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5" y="2069"/>
                      <a:ext cx="272" cy="771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37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704"/>
                      <a:ext cx="2042" cy="1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C0000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38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069"/>
                      <a:ext cx="1316" cy="40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39" name="AutoShap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7" y="2069"/>
                      <a:ext cx="408" cy="27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C0000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40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2069"/>
                      <a:ext cx="680" cy="27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C0000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" name="Group 84"/>
                <p:cNvGrpSpPr>
                  <a:grpSpLocks/>
                </p:cNvGrpSpPr>
                <p:nvPr/>
              </p:nvGrpSpPr>
              <p:grpSpPr bwMode="auto">
                <a:xfrm>
                  <a:off x="1429" y="1616"/>
                  <a:ext cx="3492" cy="589"/>
                  <a:chOff x="1429" y="1616"/>
                  <a:chExt cx="3492" cy="589"/>
                </a:xfrm>
              </p:grpSpPr>
              <p:sp>
                <p:nvSpPr>
                  <p:cNvPr id="29725" name="Rectangle 85" descr="新闻纸"/>
                  <p:cNvSpPr>
                    <a:spLocks noChangeArrowheads="1"/>
                  </p:cNvSpPr>
                  <p:nvPr/>
                </p:nvSpPr>
                <p:spPr bwMode="auto">
                  <a:xfrm>
                    <a:off x="1429" y="2069"/>
                    <a:ext cx="3492" cy="136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grpSp>
                <p:nvGrpSpPr>
                  <p:cNvPr id="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2154" y="1616"/>
                    <a:ext cx="1996" cy="589"/>
                    <a:chOff x="2154" y="1616"/>
                    <a:chExt cx="1996" cy="589"/>
                  </a:xfrm>
                </p:grpSpPr>
                <p:sp>
                  <p:nvSpPr>
                    <p:cNvPr id="2972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069"/>
                      <a:ext cx="272" cy="13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28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2069"/>
                      <a:ext cx="272" cy="13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29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2069"/>
                      <a:ext cx="272" cy="13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30" name="Line 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14" y="1616"/>
                      <a:ext cx="0" cy="4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 w="med" len="med"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31" name="Line 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5" y="1616"/>
                      <a:ext cx="0" cy="4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 w="med" len="med"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29732" name="Line 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90" y="1616"/>
                      <a:ext cx="0" cy="4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 w="med" len="med"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971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924" y="3113"/>
                  <a:ext cx="275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p</a:t>
                  </a:r>
                </a:p>
              </p:txBody>
            </p:sp>
            <p:sp>
              <p:nvSpPr>
                <p:cNvPr id="2971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244" y="2161"/>
                  <a:ext cx="275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p</a:t>
                  </a:r>
                </a:p>
              </p:txBody>
            </p:sp>
            <p:sp>
              <p:nvSpPr>
                <p:cNvPr id="2971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017" y="2658"/>
                  <a:ext cx="379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n+</a:t>
                  </a:r>
                </a:p>
              </p:txBody>
            </p:sp>
            <p:sp>
              <p:nvSpPr>
                <p:cNvPr id="2972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3017" y="2432"/>
                  <a:ext cx="339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n-</a:t>
                  </a:r>
                </a:p>
              </p:txBody>
            </p:sp>
            <p:sp>
              <p:nvSpPr>
                <p:cNvPr id="2972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608" y="2341"/>
                  <a:ext cx="379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p+</a:t>
                  </a:r>
                </a:p>
              </p:txBody>
            </p:sp>
            <p:sp>
              <p:nvSpPr>
                <p:cNvPr id="2972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4376" y="2341"/>
                  <a:ext cx="379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p+</a:t>
                  </a:r>
                </a:p>
              </p:txBody>
            </p:sp>
            <p:sp>
              <p:nvSpPr>
                <p:cNvPr id="2972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744" y="2115"/>
                  <a:ext cx="379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n+</a:t>
                  </a:r>
                </a:p>
              </p:txBody>
            </p:sp>
            <p:sp>
              <p:nvSpPr>
                <p:cNvPr id="2972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3835" y="2115"/>
                  <a:ext cx="379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>
                      <a:solidFill>
                        <a:srgbClr val="0033CC"/>
                      </a:solidFill>
                    </a:rPr>
                    <a:t>n+</a:t>
                  </a:r>
                </a:p>
              </p:txBody>
            </p:sp>
          </p:grpSp>
          <p:sp>
            <p:nvSpPr>
              <p:cNvPr id="29709" name="Text Box 101"/>
              <p:cNvSpPr txBox="1">
                <a:spLocks noChangeArrowheads="1"/>
              </p:cNvSpPr>
              <p:nvPr/>
            </p:nvSpPr>
            <p:spPr bwMode="auto">
              <a:xfrm>
                <a:off x="2950" y="1572"/>
                <a:ext cx="37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u="sng">
                    <a:solidFill>
                      <a:srgbClr val="0033CC"/>
                    </a:solidFill>
                    <a:latin typeface="Arial" charset="0"/>
                  </a:rPr>
                  <a:t>BJT</a:t>
                </a:r>
              </a:p>
            </p:txBody>
          </p:sp>
        </p:grpSp>
        <p:sp>
          <p:nvSpPr>
            <p:cNvPr id="29703" name="Text Box 137"/>
            <p:cNvSpPr txBox="1">
              <a:spLocks noChangeArrowheads="1"/>
            </p:cNvSpPr>
            <p:nvPr/>
          </p:nvSpPr>
          <p:spPr bwMode="auto">
            <a:xfrm>
              <a:off x="450850" y="3513137"/>
              <a:ext cx="8255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33CC"/>
                  </a:solidFill>
                </a:rPr>
                <a:t>p well</a:t>
              </a:r>
            </a:p>
          </p:txBody>
        </p:sp>
        <p:grpSp>
          <p:nvGrpSpPr>
            <p:cNvPr id="8" name="Group 139"/>
            <p:cNvGrpSpPr>
              <a:grpSpLocks/>
            </p:cNvGrpSpPr>
            <p:nvPr/>
          </p:nvGrpSpPr>
          <p:grpSpPr bwMode="auto">
            <a:xfrm>
              <a:off x="179388" y="1066800"/>
              <a:ext cx="4179887" cy="2930525"/>
              <a:chOff x="113" y="1525"/>
              <a:chExt cx="2633" cy="1846"/>
            </a:xfrm>
          </p:grpSpPr>
          <p:pic>
            <p:nvPicPr>
              <p:cNvPr id="29705" name="Picture 10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" y="1525"/>
                <a:ext cx="2585" cy="1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6" name="Text Box 136"/>
              <p:cNvSpPr txBox="1">
                <a:spLocks noChangeArrowheads="1"/>
              </p:cNvSpPr>
              <p:nvPr/>
            </p:nvSpPr>
            <p:spPr bwMode="auto">
              <a:xfrm>
                <a:off x="113" y="1557"/>
                <a:ext cx="55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u="sng" dirty="0">
                    <a:solidFill>
                      <a:srgbClr val="0033CC"/>
                    </a:solidFill>
                    <a:latin typeface="Arial" charset="0"/>
                  </a:rPr>
                  <a:t>NMOS</a:t>
                </a:r>
              </a:p>
            </p:txBody>
          </p:sp>
          <p:sp>
            <p:nvSpPr>
              <p:cNvPr id="29707" name="Rectangle 138"/>
              <p:cNvSpPr>
                <a:spLocks noChangeArrowheads="1"/>
              </p:cNvSpPr>
              <p:nvPr/>
            </p:nvSpPr>
            <p:spPr bwMode="auto">
              <a:xfrm>
                <a:off x="1095" y="2515"/>
                <a:ext cx="567" cy="4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</p:grpSp>
      </p:grpSp>
      <p:cxnSp>
        <p:nvCxnSpPr>
          <p:cNvPr id="46" name="Straight Connector 45"/>
          <p:cNvCxnSpPr/>
          <p:nvPr/>
        </p:nvCxnSpPr>
        <p:spPr>
          <a:xfrm flipV="1">
            <a:off x="0" y="5232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24788" y="0"/>
            <a:ext cx="6993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Doping in MOS and bipolar junction transistors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126309"/>
            <a:ext cx="868680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</a:rPr>
              <a:t>Doping is realized by: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Diffusion from a gas, liquid or solid source, on or above surface. (no longer popular)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Ion implantation. (choice for today’s IC)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Nowadays diffusion often takes place </a:t>
            </a:r>
            <a:r>
              <a:rPr lang="en-US" i="1" dirty="0" smtClean="0">
                <a:solidFill>
                  <a:srgbClr val="0033CC"/>
                </a:solidFill>
              </a:rPr>
              <a:t>unintentionally</a:t>
            </a:r>
            <a:r>
              <a:rPr lang="en-US" dirty="0" smtClean="0">
                <a:solidFill>
                  <a:srgbClr val="0033CC"/>
                </a:solidFill>
              </a:rPr>
              <a:t> during damage annealing… 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“Thermal budget” thus needs to be controlled to minimize this unwanted diffusion.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5EB15-1F0A-4F7B-8D58-D9FB114EBFC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50" name="TextBox 49"/>
          <p:cNvSpPr txBox="1"/>
          <p:nvPr/>
        </p:nvSpPr>
        <p:spPr>
          <a:xfrm>
            <a:off x="76200" y="57912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 this chapter, diffusion means two very different concepts: one is to dope the substrate from source on or above surface – the purpose is doping; one is diffusion inside the substrate – the purpose is re-distribute the dopant.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5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2600" y="0"/>
            <a:ext cx="595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Gaussian solution in an infinite medium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C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0      as    t 0      for      x&gt;0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C     as    t 0      for      x=0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C(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x,t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dx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=Q (limited source)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This corresponds to, e.g. implant a very narrow peak of dopant at a particular depth, which approximates a delta function.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63577"/>
            <a:ext cx="3657600" cy="240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475" y="3276600"/>
            <a:ext cx="40073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133600"/>
            <a:ext cx="38771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8244" name="Object 24"/>
          <p:cNvGraphicFramePr>
            <a:graphicFrameLocks noChangeAspect="1"/>
          </p:cNvGraphicFramePr>
          <p:nvPr/>
        </p:nvGraphicFramePr>
        <p:xfrm>
          <a:off x="381000" y="2819400"/>
          <a:ext cx="4800600" cy="749730"/>
        </p:xfrm>
        <a:graphic>
          <a:graphicData uri="http://schemas.openxmlformats.org/presentationml/2006/ole">
            <p:oleObj spid="_x0000_s138244" name="Equation" r:id="rId6" imgW="3085920" imgH="4824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04800" y="48006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Important consequences: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dirty="0" smtClean="0">
                <a:solidFill>
                  <a:srgbClr val="0033CC"/>
                </a:solidFill>
              </a:rPr>
              <a:t>Dose Q </a:t>
            </a:r>
            <a:r>
              <a:rPr lang="en-US" dirty="0" smtClean="0">
                <a:solidFill>
                  <a:srgbClr val="0033CC"/>
                </a:solidFill>
              </a:rPr>
              <a:t>remains</a:t>
            </a:r>
            <a:r>
              <a:rPr lang="fr-FR" dirty="0" smtClean="0">
                <a:solidFill>
                  <a:srgbClr val="0033CC"/>
                </a:solidFill>
              </a:rPr>
              <a:t> constant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Peak concentration (at x=0) decreases as 1/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33CC"/>
                </a:solidFill>
              </a:rPr>
              <a:t>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Diffusion distance from origin increases as 2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</a:t>
            </a:r>
            <a:r>
              <a:rPr lang="en-US" dirty="0" err="1" smtClean="0">
                <a:solidFill>
                  <a:srgbClr val="0033CC"/>
                </a:solidFill>
              </a:rPr>
              <a:t>Dt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488668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43800" y="609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At t=0, delta function dopant distribution.</a:t>
            </a:r>
            <a:endParaRPr lang="en-US" sz="1600" dirty="0">
              <a:solidFill>
                <a:srgbClr val="0033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7086600" y="1066799"/>
            <a:ext cx="533400" cy="270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6200" y="1795046"/>
            <a:ext cx="689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At t&gt;0</a:t>
            </a:r>
            <a:endParaRPr 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F8D119-B804-498E-9804-5F0B11B7EE75}" type="slidenum">
              <a:rPr lang="en-US" altLang="zh-CN"/>
              <a:pPr/>
              <a:t>21</a:t>
            </a:fld>
            <a:endParaRPr lang="en-US" altLang="zh-CN"/>
          </a:p>
        </p:txBody>
      </p:sp>
      <p:graphicFrame>
        <p:nvGraphicFramePr>
          <p:cNvPr id="19461" name="Object 24"/>
          <p:cNvGraphicFramePr>
            <a:graphicFrameLocks noChangeAspect="1"/>
          </p:cNvGraphicFramePr>
          <p:nvPr/>
        </p:nvGraphicFramePr>
        <p:xfrm>
          <a:off x="4572000" y="914400"/>
          <a:ext cx="3992562" cy="1122362"/>
        </p:xfrm>
        <a:graphic>
          <a:graphicData uri="http://schemas.openxmlformats.org/presentationml/2006/ole">
            <p:oleObj spid="_x0000_s139269" name="Equation" r:id="rId3" imgW="1714320" imgH="482400" progId="Equation.3">
              <p:embed/>
            </p:oleObj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64280" y="228600"/>
            <a:ext cx="489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Gaussian solution near a surface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5105400"/>
            <a:ext cx="358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 surface Gaussian diffusion can be treated as a Gaussian diffusion with dose 2Q in an infinite bulk medium.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2486" y="2133600"/>
            <a:ext cx="43967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962400"/>
            <a:ext cx="2743199" cy="112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724400" y="54102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Note: Pre-deposition by diffusion can also be replaced by a shallow implantation step.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23622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 Pre-deposition for dose control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39000" y="41148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 Drive in for profile control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" y="1524000"/>
            <a:ext cx="4333875" cy="313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44196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EB0D5-A83D-4E16-A2E2-C29309001C88}" type="slidenum">
              <a:rPr lang="en-US" altLang="zh-CN">
                <a:solidFill>
                  <a:srgbClr val="0033CC"/>
                </a:solidFill>
              </a:rPr>
              <a:pPr/>
              <a:t>22</a:t>
            </a:fld>
            <a:endParaRPr lang="en-US" altLang="zh-CN">
              <a:solidFill>
                <a:srgbClr val="0033CC"/>
              </a:solidFill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973137" y="3478213"/>
          <a:ext cx="3065463" cy="2435225"/>
        </p:xfrm>
        <a:graphic>
          <a:graphicData uri="http://schemas.openxmlformats.org/presentationml/2006/ole">
            <p:oleObj spid="_x0000_s140290" name="Equation" r:id="rId3" imgW="1371600" imgH="1091880" progId="Equation.3">
              <p:embed/>
            </p:oleObj>
          </a:graphicData>
        </a:graphic>
      </p:graphicFrame>
      <p:graphicFrame>
        <p:nvGraphicFramePr>
          <p:cNvPr id="20483" name="Object 8"/>
          <p:cNvGraphicFramePr>
            <a:graphicFrameLocks noChangeAspect="1"/>
          </p:cNvGraphicFramePr>
          <p:nvPr/>
        </p:nvGraphicFramePr>
        <p:xfrm>
          <a:off x="509587" y="1773238"/>
          <a:ext cx="2836863" cy="936625"/>
        </p:xfrm>
        <a:graphic>
          <a:graphicData uri="http://schemas.openxmlformats.org/presentationml/2006/ole">
            <p:oleObj spid="_x0000_s140291" name="公式" r:id="rId4" imgW="1269720" imgH="419040" progId="Equation.3">
              <p:embed/>
            </p:oleObj>
          </a:graphicData>
        </a:graphic>
      </p:graphicFrame>
      <p:graphicFrame>
        <p:nvGraphicFramePr>
          <p:cNvPr id="20484" name="Object 10"/>
          <p:cNvGraphicFramePr>
            <a:graphicFrameLocks noChangeAspect="1"/>
          </p:cNvGraphicFramePr>
          <p:nvPr/>
        </p:nvGraphicFramePr>
        <p:xfrm>
          <a:off x="4859338" y="1700213"/>
          <a:ext cx="3519487" cy="887412"/>
        </p:xfrm>
        <a:graphic>
          <a:graphicData uri="http://schemas.openxmlformats.org/presentationml/2006/ole">
            <p:oleObj spid="_x0000_s140292" name="公式" r:id="rId5" imgW="1460160" imgH="368280" progId="Equation.3">
              <p:embed/>
            </p:oleObj>
          </a:graphicData>
        </a:graphic>
      </p:graphicFrame>
      <p:graphicFrame>
        <p:nvGraphicFramePr>
          <p:cNvPr id="20485" name="Object 12"/>
          <p:cNvGraphicFramePr>
            <a:graphicFrameLocks noChangeAspect="1"/>
          </p:cNvGraphicFramePr>
          <p:nvPr/>
        </p:nvGraphicFramePr>
        <p:xfrm>
          <a:off x="4751388" y="3536950"/>
          <a:ext cx="4070350" cy="1195388"/>
        </p:xfrm>
        <a:graphic>
          <a:graphicData uri="http://schemas.openxmlformats.org/presentationml/2006/ole">
            <p:oleObj spid="_x0000_s140293" name="公式" r:id="rId6" imgW="1688760" imgH="495000" progId="Equation.3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4280" y="228600"/>
            <a:ext cx="489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Gaussian solution near a surface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237" y="1066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Surface concentration decreases with time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1143000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Concentration gradient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637" y="2971800"/>
            <a:ext cx="1735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Junction depth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2971800"/>
            <a:ext cx="173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At p-n junction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0"/>
            <a:ext cx="508760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800" y="152400"/>
            <a:ext cx="6677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Error function solution in an infinite medium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8288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An infinite source of material in the half-plane can be considered to be made up of a sum of Gaussians. The diffused solution is also given by a sum of Gaussians, known as the error-function solution.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838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This corresponds to, e.g. putting a thick heavily doped epitaxial layer on a lightly doped wafer.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90" y="1676400"/>
            <a:ext cx="1309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t=0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C=0 for x&gt;0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C=C for x&lt;0.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3683000"/>
          <a:ext cx="3507432" cy="2717800"/>
        </p:xfrm>
        <a:graphic>
          <a:graphicData uri="http://schemas.openxmlformats.org/presentationml/2006/ole">
            <p:oleObj spid="_x0000_s141315" name="Equation" r:id="rId4" imgW="2425680" imgH="187956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10200" y="3505200"/>
          <a:ext cx="2895600" cy="2728266"/>
        </p:xfrm>
        <a:graphic>
          <a:graphicData uri="http://schemas.openxmlformats.org/presentationml/2006/ole">
            <p:oleObj spid="_x0000_s141316" name="Equation" r:id="rId5" imgW="1777680" imgH="16761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3982" y="6324600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erfc</a:t>
            </a:r>
            <a:r>
              <a:rPr lang="en-US" dirty="0" smtClean="0">
                <a:solidFill>
                  <a:srgbClr val="7030A0"/>
                </a:solidFill>
              </a:rPr>
              <a:t>: complementary error function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800" y="0"/>
            <a:ext cx="6677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Error function solution in an infinite medium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76600" y="609600"/>
            <a:ext cx="5383782" cy="4389120"/>
            <a:chOff x="109728" y="1143000"/>
            <a:chExt cx="4486485" cy="3657600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143000"/>
              <a:ext cx="4443813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16211" y="3148879"/>
              <a:ext cx="134505" cy="347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04800" y="914400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Evolution of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 diffused profile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75074"/>
            <a:ext cx="89916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Important consequences of error function solution: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Symmetry about mid-point allows solution for constant surface concentration to be derived.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Error function solution is made up of a sum of Gaussian delta function solutions.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Dose beyond x=0 continues to increase with annealing time.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431268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800" y="228600"/>
            <a:ext cx="6677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Error function solution in an infinite medium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9144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Properties of Error Function </a:t>
            </a:r>
            <a:r>
              <a:rPr lang="en-US" dirty="0" err="1" smtClean="0">
                <a:solidFill>
                  <a:srgbClr val="0033CC"/>
                </a:solidFill>
              </a:rPr>
              <a:t>erf</a:t>
            </a:r>
            <a:r>
              <a:rPr lang="en-US" dirty="0" smtClean="0">
                <a:solidFill>
                  <a:srgbClr val="0033CC"/>
                </a:solidFill>
              </a:rPr>
              <a:t>(z) and Complementary Error Function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(z)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2438400" y="5224462"/>
          <a:ext cx="1628775" cy="747348"/>
        </p:xfrm>
        <a:graphic>
          <a:graphicData uri="http://schemas.openxmlformats.org/presentationml/2006/ole">
            <p:oleObj spid="_x0000_s147457" name="公式" r:id="rId3" imgW="914400" imgH="419040" progId="Equation.3">
              <p:embed/>
            </p:oleObj>
          </a:graphicData>
        </a:graphic>
      </p:graphicFrame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762000" y="5410200"/>
            <a:ext cx="114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dirty="0" smtClean="0"/>
              <a:t>For x &lt;&lt; 1</a:t>
            </a:r>
            <a:endParaRPr lang="en-US" altLang="zh-CN" b="0" dirty="0"/>
          </a:p>
        </p:txBody>
      </p:sp>
      <p:graphicFrame>
        <p:nvGraphicFramePr>
          <p:cNvPr id="9" name="Object 31"/>
          <p:cNvGraphicFramePr>
            <a:graphicFrameLocks noChangeAspect="1"/>
          </p:cNvGraphicFramePr>
          <p:nvPr/>
        </p:nvGraphicFramePr>
        <p:xfrm>
          <a:off x="6172200" y="5334000"/>
          <a:ext cx="2145691" cy="673100"/>
        </p:xfrm>
        <a:graphic>
          <a:graphicData uri="http://schemas.openxmlformats.org/presentationml/2006/ole">
            <p:oleObj spid="_x0000_s147458" name="Equation" r:id="rId4" imgW="1434960" imgH="444240" progId="Equation.3">
              <p:embed/>
            </p:oleObj>
          </a:graphicData>
        </a:graphic>
      </p:graphicFrame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826000" y="5489575"/>
            <a:ext cx="119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dirty="0" smtClean="0"/>
              <a:t>For x &gt;&gt; 1</a:t>
            </a:r>
            <a:endParaRPr lang="en-US" altLang="zh-CN" b="0" dirty="0"/>
          </a:p>
        </p:txBody>
      </p:sp>
      <p:graphicFrame>
        <p:nvGraphicFramePr>
          <p:cNvPr id="11" name="Object 37"/>
          <p:cNvGraphicFramePr>
            <a:graphicFrameLocks noChangeAspect="1"/>
          </p:cNvGraphicFramePr>
          <p:nvPr/>
        </p:nvGraphicFramePr>
        <p:xfrm>
          <a:off x="1600200" y="2362200"/>
          <a:ext cx="1192059" cy="414338"/>
        </p:xfrm>
        <a:graphic>
          <a:graphicData uri="http://schemas.openxmlformats.org/presentationml/2006/ole">
            <p:oleObj spid="_x0000_s147459" name="公式" r:id="rId5" imgW="622080" imgH="215640" progId="Equation.3">
              <p:embed/>
            </p:oleObj>
          </a:graphicData>
        </a:graphic>
      </p:graphicFrame>
      <p:graphicFrame>
        <p:nvGraphicFramePr>
          <p:cNvPr id="12" name="Object 38"/>
          <p:cNvGraphicFramePr>
            <a:graphicFrameLocks noChangeAspect="1"/>
          </p:cNvGraphicFramePr>
          <p:nvPr/>
        </p:nvGraphicFramePr>
        <p:xfrm>
          <a:off x="1600200" y="2895600"/>
          <a:ext cx="1217536" cy="414338"/>
        </p:xfrm>
        <a:graphic>
          <a:graphicData uri="http://schemas.openxmlformats.org/presentationml/2006/ole">
            <p:oleObj spid="_x0000_s147460" name="公式" r:id="rId6" imgW="634680" imgH="215640" progId="Equation.3">
              <p:embed/>
            </p:oleObj>
          </a:graphicData>
        </a:graphic>
      </p:graphicFrame>
      <p:graphicFrame>
        <p:nvGraphicFramePr>
          <p:cNvPr id="13" name="Object 40"/>
          <p:cNvGraphicFramePr>
            <a:graphicFrameLocks noChangeAspect="1"/>
          </p:cNvGraphicFramePr>
          <p:nvPr/>
        </p:nvGraphicFramePr>
        <p:xfrm>
          <a:off x="1219200" y="1524000"/>
          <a:ext cx="2438400" cy="741489"/>
        </p:xfrm>
        <a:graphic>
          <a:graphicData uri="http://schemas.openxmlformats.org/presentationml/2006/ole">
            <p:oleObj spid="_x0000_s147461" name="公式" r:id="rId7" imgW="1587240" imgH="482400" progId="Equation.3">
              <p:embed/>
            </p:oleObj>
          </a:graphicData>
        </a:graphic>
      </p:graphicFrame>
      <p:graphicFrame>
        <p:nvGraphicFramePr>
          <p:cNvPr id="14" name="Object 41"/>
          <p:cNvGraphicFramePr>
            <a:graphicFrameLocks noChangeAspect="1"/>
          </p:cNvGraphicFramePr>
          <p:nvPr/>
        </p:nvGraphicFramePr>
        <p:xfrm>
          <a:off x="1143000" y="3581400"/>
          <a:ext cx="2505075" cy="705976"/>
        </p:xfrm>
        <a:graphic>
          <a:graphicData uri="http://schemas.openxmlformats.org/presentationml/2006/ole">
            <p:oleObj spid="_x0000_s147462" name="公式" r:id="rId8" imgW="1562040" imgH="419040" progId="Equation.3">
              <p:embed/>
            </p:oleObj>
          </a:graphicData>
        </a:graphic>
      </p:graphicFrame>
      <p:graphicFrame>
        <p:nvGraphicFramePr>
          <p:cNvPr id="15" name="Object 42"/>
          <p:cNvGraphicFramePr>
            <a:graphicFrameLocks noChangeAspect="1"/>
          </p:cNvGraphicFramePr>
          <p:nvPr/>
        </p:nvGraphicFramePr>
        <p:xfrm>
          <a:off x="1066800" y="4419600"/>
          <a:ext cx="2874245" cy="772699"/>
        </p:xfrm>
        <a:graphic>
          <a:graphicData uri="http://schemas.openxmlformats.org/presentationml/2006/ole">
            <p:oleObj spid="_x0000_s147463" name="公式" r:id="rId9" imgW="1828800" imgH="444240" progId="Equation.3">
              <p:embed/>
            </p:oleObj>
          </a:graphicData>
        </a:graphic>
      </p:graphicFrame>
      <p:graphicFrame>
        <p:nvGraphicFramePr>
          <p:cNvPr id="16" name="Object 43"/>
          <p:cNvGraphicFramePr>
            <a:graphicFrameLocks noChangeAspect="1"/>
          </p:cNvGraphicFramePr>
          <p:nvPr/>
        </p:nvGraphicFramePr>
        <p:xfrm>
          <a:off x="4572000" y="1447800"/>
          <a:ext cx="3590925" cy="753157"/>
        </p:xfrm>
        <a:graphic>
          <a:graphicData uri="http://schemas.openxmlformats.org/presentationml/2006/ole">
            <p:oleObj spid="_x0000_s147464" name="公式" r:id="rId10" imgW="2298600" imgH="482400" progId="Equation.3">
              <p:embed/>
            </p:oleObj>
          </a:graphicData>
        </a:graphic>
      </p:graphicFrame>
      <p:graphicFrame>
        <p:nvGraphicFramePr>
          <p:cNvPr id="17" name="Object 44"/>
          <p:cNvGraphicFramePr>
            <a:graphicFrameLocks noChangeAspect="1"/>
          </p:cNvGraphicFramePr>
          <p:nvPr/>
        </p:nvGraphicFramePr>
        <p:xfrm>
          <a:off x="5486400" y="3505200"/>
          <a:ext cx="1954212" cy="863552"/>
        </p:xfrm>
        <a:graphic>
          <a:graphicData uri="http://schemas.openxmlformats.org/presentationml/2006/ole">
            <p:oleObj spid="_x0000_s147465" name="公式" r:id="rId11" imgW="1091880" imgH="482400" progId="Equation.3">
              <p:embed/>
            </p:oleObj>
          </a:graphicData>
        </a:graphic>
      </p:graphicFrame>
      <p:graphicFrame>
        <p:nvGraphicFramePr>
          <p:cNvPr id="147469" name="Object 37"/>
          <p:cNvGraphicFramePr>
            <a:graphicFrameLocks noChangeAspect="1"/>
          </p:cNvGraphicFramePr>
          <p:nvPr/>
        </p:nvGraphicFramePr>
        <p:xfrm>
          <a:off x="5867400" y="2286000"/>
          <a:ext cx="1239837" cy="414338"/>
        </p:xfrm>
        <a:graphic>
          <a:graphicData uri="http://schemas.openxmlformats.org/presentationml/2006/ole">
            <p:oleObj spid="_x0000_s147469" name="Equation" r:id="rId12" imgW="647640" imgH="215640" progId="Equation.3">
              <p:embed/>
            </p:oleObj>
          </a:graphicData>
        </a:graphic>
      </p:graphicFrame>
      <p:graphicFrame>
        <p:nvGraphicFramePr>
          <p:cNvPr id="147470" name="Object 38"/>
          <p:cNvGraphicFramePr>
            <a:graphicFrameLocks noChangeAspect="1"/>
          </p:cNvGraphicFramePr>
          <p:nvPr/>
        </p:nvGraphicFramePr>
        <p:xfrm>
          <a:off x="5718175" y="2895600"/>
          <a:ext cx="1363663" cy="414338"/>
        </p:xfrm>
        <a:graphic>
          <a:graphicData uri="http://schemas.openxmlformats.org/presentationml/2006/ole">
            <p:oleObj spid="_x0000_s147470" name="Equation" r:id="rId13" imgW="711000" imgH="215640" progId="Equation.3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2216150" y="1600200"/>
            <a:ext cx="5403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Boundary condition: </a:t>
            </a:r>
            <a:r>
              <a:rPr lang="en-US" altLang="zh-CN" dirty="0" smtClean="0">
                <a:solidFill>
                  <a:srgbClr val="0033CC"/>
                </a:solidFill>
              </a:rPr>
              <a:t>C(x,0</a:t>
            </a:r>
            <a:r>
              <a:rPr lang="en-US" altLang="zh-CN" dirty="0">
                <a:solidFill>
                  <a:srgbClr val="0033CC"/>
                </a:solidFill>
              </a:rPr>
              <a:t>)=0, x</a:t>
            </a:r>
            <a:r>
              <a:rPr lang="en-US" altLang="zh-CN" dirty="0">
                <a:solidFill>
                  <a:srgbClr val="0033CC"/>
                </a:solidFill>
                <a:sym typeface="Symbol" pitchFamily="18" charset="2"/>
              </a:rPr>
              <a:t></a:t>
            </a:r>
            <a:r>
              <a:rPr lang="en-US" altLang="zh-CN" dirty="0" smtClean="0">
                <a:solidFill>
                  <a:srgbClr val="0033CC"/>
                </a:solidFill>
                <a:sym typeface="Symbol" pitchFamily="18" charset="2"/>
              </a:rPr>
              <a:t>0; </a:t>
            </a:r>
            <a:r>
              <a:rPr lang="en-US" altLang="zh-CN" dirty="0" smtClean="0">
                <a:solidFill>
                  <a:srgbClr val="0033CC"/>
                </a:solidFill>
              </a:rPr>
              <a:t>C(0,t</a:t>
            </a:r>
            <a:r>
              <a:rPr lang="en-US" altLang="zh-CN" dirty="0">
                <a:solidFill>
                  <a:srgbClr val="0033CC"/>
                </a:solidFill>
              </a:rPr>
              <a:t>)=</a:t>
            </a:r>
            <a:r>
              <a:rPr lang="en-US" altLang="zh-CN" dirty="0" smtClean="0">
                <a:solidFill>
                  <a:srgbClr val="0033CC"/>
                </a:solidFill>
              </a:rPr>
              <a:t>C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s</a:t>
            </a:r>
            <a:r>
              <a:rPr lang="en-US" altLang="zh-CN" dirty="0" smtClean="0">
                <a:solidFill>
                  <a:srgbClr val="0033CC"/>
                </a:solidFill>
              </a:rPr>
              <a:t>;  C</a:t>
            </a:r>
            <a:r>
              <a:rPr lang="en-US" altLang="zh-CN" dirty="0">
                <a:solidFill>
                  <a:srgbClr val="0033CC"/>
                </a:solidFill>
              </a:rPr>
              <a:t>(</a:t>
            </a:r>
            <a:r>
              <a:rPr lang="en-US" altLang="zh-CN" dirty="0">
                <a:solidFill>
                  <a:srgbClr val="0033CC"/>
                </a:solidFill>
                <a:sym typeface="Symbol" pitchFamily="18" charset="2"/>
              </a:rPr>
              <a:t></a:t>
            </a:r>
            <a:r>
              <a:rPr lang="en-US" altLang="zh-CN" dirty="0">
                <a:solidFill>
                  <a:srgbClr val="0033CC"/>
                </a:solidFill>
              </a:rPr>
              <a:t>,t)=0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1683" y="228600"/>
            <a:ext cx="562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Error function solution near a surface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838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Constant surface concentration at all times, corresponding to, e.g., the situation of diffusion from a gas ambient, where dopants “saturate” at the surface (solid solubility).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7935" y="3124200"/>
            <a:ext cx="4105465" cy="3554486"/>
            <a:chOff x="381000" y="3200400"/>
            <a:chExt cx="4105465" cy="355448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200400"/>
              <a:ext cx="4105465" cy="355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381089" y="5205984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Stencil"/>
                </a:rPr>
                <a:t>½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0600" y="4736068"/>
              <a:ext cx="139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Constant 1/2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15184" y="474573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20" idx="2"/>
            </p:cNvCxnSpPr>
            <p:nvPr/>
          </p:nvCxnSpPr>
          <p:spPr>
            <a:xfrm flipV="1">
              <a:off x="2286000" y="4821936"/>
              <a:ext cx="329184" cy="10972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362" name="Object 24"/>
          <p:cNvGraphicFramePr>
            <a:graphicFrameLocks noChangeAspect="1"/>
          </p:cNvGraphicFramePr>
          <p:nvPr/>
        </p:nvGraphicFramePr>
        <p:xfrm>
          <a:off x="228600" y="2286000"/>
          <a:ext cx="4572000" cy="780586"/>
        </p:xfrm>
        <a:graphic>
          <a:graphicData uri="http://schemas.openxmlformats.org/presentationml/2006/ole">
            <p:oleObj spid="_x0000_s14338" name="Equation" r:id="rId4" imgW="2679480" imgH="457200" progId="Equation.3">
              <p:embed/>
            </p:oleObj>
          </a:graphicData>
        </a:graphic>
      </p:graphicFrame>
      <p:graphicFrame>
        <p:nvGraphicFramePr>
          <p:cNvPr id="14342" name="Object 50"/>
          <p:cNvGraphicFramePr>
            <a:graphicFrameLocks noChangeAspect="1"/>
          </p:cNvGraphicFramePr>
          <p:nvPr/>
        </p:nvGraphicFramePr>
        <p:xfrm>
          <a:off x="5105400" y="2520950"/>
          <a:ext cx="3400425" cy="755650"/>
        </p:xfrm>
        <a:graphic>
          <a:graphicData uri="http://schemas.openxmlformats.org/presentationml/2006/ole">
            <p:oleObj spid="_x0000_s14342" name="公式" r:id="rId5" imgW="2171520" imgH="4824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29200" y="2209800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Pre-deposition dose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2600" y="3352800"/>
            <a:ext cx="4775200" cy="30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43600" y="3657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Cs is surface concentration, limited by solid solubility, which doesn’t change too fast with temperature.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533400" y="1304080"/>
            <a:ext cx="3795513" cy="334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6477000" y="838200"/>
          <a:ext cx="2294021" cy="825500"/>
        </p:xfrm>
        <a:graphic>
          <a:graphicData uri="http://schemas.openxmlformats.org/presentationml/2006/ole">
            <p:oleObj spid="_x0000_s76802" name="Equation" r:id="rId4" imgW="952500" imgH="342900" progId="Equation.3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96228" y="0"/>
            <a:ext cx="3252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Successive diffusions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6172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Successive diffusions using different times and temperatures</a:t>
            </a:r>
          </a:p>
          <a:p>
            <a:pPr marL="171450" lvl="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Final result depends upon the total </a:t>
            </a:r>
            <a:r>
              <a:rPr lang="en-US" dirty="0" err="1" smtClean="0">
                <a:solidFill>
                  <a:srgbClr val="0033CC"/>
                </a:solidFill>
              </a:rPr>
              <a:t>Dt</a:t>
            </a:r>
            <a:r>
              <a:rPr lang="en-US" dirty="0" smtClean="0">
                <a:solidFill>
                  <a:srgbClr val="0033CC"/>
                </a:solidFill>
              </a:rPr>
              <a:t> product</a:t>
            </a:r>
          </a:p>
        </p:txBody>
      </p:sp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4267201" y="4444978"/>
          <a:ext cx="3200400" cy="482689"/>
        </p:xfrm>
        <a:graphic>
          <a:graphicData uri="http://schemas.openxmlformats.org/presentationml/2006/ole">
            <p:oleObj spid="_x0000_s76803" name="公式" r:id="rId5" imgW="1600200" imgH="241200" progId="Equation.3">
              <p:embed/>
            </p:oleObj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4191000" y="4809607"/>
          <a:ext cx="4830763" cy="829193"/>
        </p:xfrm>
        <a:graphic>
          <a:graphicData uri="http://schemas.openxmlformats.org/presentationml/2006/ole">
            <p:oleObj spid="_x0000_s76804" name="公式" r:id="rId6" imgW="280656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504807"/>
            <a:ext cx="39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When D is the same (same temperature)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038207"/>
            <a:ext cx="399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When diffused at different temperatures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5791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As D increases exponentially with temperature, total diffusion (thermal budget) is mainly determined by the higher temperature processes.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1447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example, the profile is a Gaussian function at time t=t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, then after further diffusion for another 3t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, the final profile is still a Gaussian with t=4t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=t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+3t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.   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2895600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(The Gaussian solution holds only if the </a:t>
            </a:r>
            <a:r>
              <a:rPr lang="en-US" sz="1600" dirty="0" err="1" smtClean="0">
                <a:solidFill>
                  <a:srgbClr val="7030A0"/>
                </a:solidFill>
              </a:rPr>
              <a:t>Dt</a:t>
            </a:r>
            <a:r>
              <a:rPr lang="en-US" sz="1600" dirty="0" smtClean="0">
                <a:solidFill>
                  <a:srgbClr val="7030A0"/>
                </a:solidFill>
              </a:rPr>
              <a:t> used to introduce the dopant is small compared with the final </a:t>
            </a:r>
            <a:r>
              <a:rPr lang="en-US" sz="1600" dirty="0" err="1" smtClean="0">
                <a:solidFill>
                  <a:srgbClr val="7030A0"/>
                </a:solidFill>
              </a:rPr>
              <a:t>Dt</a:t>
            </a:r>
            <a:r>
              <a:rPr lang="en-US" sz="1600" dirty="0" smtClean="0">
                <a:solidFill>
                  <a:srgbClr val="7030A0"/>
                </a:solidFill>
              </a:rPr>
              <a:t> for the drive-in i.e. if an initial </a:t>
            </a:r>
            <a:r>
              <a:rPr lang="en-US" sz="1600" dirty="0" smtClean="0">
                <a:solidFill>
                  <a:srgbClr val="7030A0"/>
                </a:solidFill>
                <a:sym typeface="Symbol"/>
              </a:rPr>
              <a:t>/</a:t>
            </a:r>
            <a:r>
              <a:rPr lang="en-US" sz="1600" dirty="0" smtClean="0">
                <a:solidFill>
                  <a:srgbClr val="7030A0"/>
                </a:solidFill>
              </a:rPr>
              <a:t>delta function approximation is reasonable)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35"/>
          <p:cNvGraphicFramePr>
            <a:graphicFrameLocks noChangeAspect="1"/>
          </p:cNvGraphicFramePr>
          <p:nvPr/>
        </p:nvGraphicFramePr>
        <p:xfrm>
          <a:off x="1143000" y="1527431"/>
          <a:ext cx="3625850" cy="1063369"/>
        </p:xfrm>
        <a:graphic>
          <a:graphicData uri="http://schemas.openxmlformats.org/presentationml/2006/ole">
            <p:oleObj spid="_x0000_s81924" name="公式" r:id="rId3" imgW="2514600" imgH="6858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33800" y="76200"/>
            <a:ext cx="2155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Irvin’s curves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096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Motivation to generate Irvin’s curves:</a:t>
            </a:r>
            <a:r>
              <a:rPr lang="en-US" dirty="0" smtClean="0">
                <a:solidFill>
                  <a:srgbClr val="0033CC"/>
                </a:solidFill>
              </a:rPr>
              <a:t> both N</a:t>
            </a:r>
            <a:r>
              <a:rPr lang="en-US" baseline="-25000" dirty="0" smtClean="0">
                <a:solidFill>
                  <a:srgbClr val="0033CC"/>
                </a:solidFill>
              </a:rPr>
              <a:t>B</a:t>
            </a:r>
            <a:r>
              <a:rPr lang="en-US" dirty="0" smtClean="0">
                <a:solidFill>
                  <a:srgbClr val="0033CC"/>
                </a:solidFill>
              </a:rPr>
              <a:t> (background carrier concentration), R</a:t>
            </a:r>
            <a:r>
              <a:rPr lang="en-US" baseline="-25000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 (sheet resistance) and </a:t>
            </a:r>
            <a:r>
              <a:rPr lang="en-US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j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can be conveniently measured experimentally but not N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 (surface concentration). However, these four parameters are related by: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pPr marL="0" lvl="1"/>
            <a:r>
              <a:rPr lang="en-US" dirty="0" smtClean="0">
                <a:solidFill>
                  <a:srgbClr val="0033CC"/>
                </a:solidFill>
              </a:rPr>
              <a:t>Irvin’s curves are plots of N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 versus (R</a:t>
            </a:r>
            <a:r>
              <a:rPr lang="en-US" baseline="-25000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) for various N</a:t>
            </a:r>
            <a:r>
              <a:rPr lang="en-US" baseline="-25000" dirty="0" smtClean="0">
                <a:solidFill>
                  <a:srgbClr val="0033CC"/>
                </a:solidFill>
              </a:rPr>
              <a:t>B</a:t>
            </a:r>
            <a:r>
              <a:rPr lang="en-US" dirty="0" smtClean="0">
                <a:solidFill>
                  <a:srgbClr val="0033CC"/>
                </a:solidFill>
              </a:rPr>
              <a:t>, assuming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 or half-Gaussian  profile. There are four sets of curves for (n-type and p-type) and (Gaussian and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276600"/>
            <a:ext cx="632645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26" name="Object 0"/>
          <p:cNvGraphicFramePr>
            <a:graphicFrameLocks noChangeAspect="1"/>
          </p:cNvGraphicFramePr>
          <p:nvPr/>
        </p:nvGraphicFramePr>
        <p:xfrm>
          <a:off x="5715000" y="1600200"/>
          <a:ext cx="1677987" cy="817563"/>
        </p:xfrm>
        <a:graphic>
          <a:graphicData uri="http://schemas.openxmlformats.org/presentationml/2006/ole">
            <p:oleObj spid="_x0000_s81926" name="Equation" r:id="rId5" imgW="1015920" imgH="4950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9" y="1066800"/>
            <a:ext cx="5464671" cy="425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0"/>
            <a:ext cx="3733800" cy="5974080"/>
          </a:xfr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09600"/>
            <a:ext cx="5638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30995" y="86380"/>
            <a:ext cx="2155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Irvin’s curves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715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Four sets of curves: p-type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, n-type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, p-type half-Gaussian, n-type half-Gaussian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Explicit relationship between: N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, N</a:t>
            </a:r>
            <a:r>
              <a:rPr lang="en-US" baseline="-25000" dirty="0" smtClean="0">
                <a:solidFill>
                  <a:srgbClr val="0033CC"/>
                </a:solidFill>
              </a:rPr>
              <a:t>B</a:t>
            </a:r>
            <a:r>
              <a:rPr lang="en-US" dirty="0" smtClean="0">
                <a:solidFill>
                  <a:srgbClr val="0033CC"/>
                </a:solidFill>
              </a:rPr>
              <a:t> and R</a:t>
            </a:r>
            <a:r>
              <a:rPr lang="en-US" baseline="-25000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Once any three parameters are know, the fourth one can be determined.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0292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0" y="76200"/>
            <a:ext cx="357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Application of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267158"/>
            <a:ext cx="78486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the beginning of semiconductor processing, diffusion (from gas/solid phase above surface) was the only doping process except growing doped epitaxial layers.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Now, diffusion is performed to: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Obtain steep profiles after ion implantation due to concentration dependent diffusion.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Drive-in dopant for wells (alternative: high-energy implantation), for deep p-n junctions in power semiconductors, or to redistribute dopants homogeneously in </a:t>
            </a:r>
            <a:r>
              <a:rPr lang="en-US" dirty="0" err="1" smtClean="0">
                <a:solidFill>
                  <a:srgbClr val="0033CC"/>
                </a:solidFill>
              </a:rPr>
              <a:t>polysilicon</a:t>
            </a:r>
            <a:r>
              <a:rPr lang="en-US" dirty="0" smtClean="0">
                <a:solidFill>
                  <a:srgbClr val="0033CC"/>
                </a:solidFill>
              </a:rPr>
              <a:t> layers.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Denude near-surface layer from oxygen, to nucleate and to grow oxygen precipitates.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Getter undesired impurities.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838200"/>
            <a:ext cx="82296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Diffusion is the redistribution of atoms from regions of high concentration of mobile species to regions of low concentration.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It occurs at all temperatures, but the diffusivity has an exponential dependence on 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5EB15-1F0A-4F7B-8D58-D9FB114EBFC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657600" cy="25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0" y="228600"/>
            <a:ext cx="1415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Example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Design a boron diffusion process (say for the well or tub of a CMOS process) such that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=900/square,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=3m, with C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=110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15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 smtClean="0">
              <a:solidFill>
                <a:srgbClr val="0033CC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494632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5638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From (half-Gaussian) Irvin’s curve, we find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</a:t>
            </a:r>
            <a:r>
              <a:rPr lang="en-US" baseline="-25000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 &lt;&lt; solubility of B in Si, so it is correct to assume pre-deposition (here by ion implantation) plus drive-in, which indeed gives a Gaussian profile.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191000"/>
            <a:ext cx="3908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average conductivity of the layer is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710425"/>
            <a:ext cx="6477000" cy="78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1" y="5531126"/>
            <a:ext cx="2590800" cy="4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0"/>
          <p:cNvGraphicFramePr>
            <a:graphicFrameLocks noChangeAspect="1"/>
          </p:cNvGraphicFramePr>
          <p:nvPr/>
        </p:nvGraphicFramePr>
        <p:xfrm>
          <a:off x="956534" y="1143000"/>
          <a:ext cx="3513866" cy="989011"/>
        </p:xfrm>
        <a:graphic>
          <a:graphicData uri="http://schemas.openxmlformats.org/presentationml/2006/ole">
            <p:oleObj spid="_x0000_s23554" name="公式" r:id="rId3" imgW="1714320" imgH="482400" progId="Equation.3">
              <p:embed/>
            </p:oleObj>
          </a:graphicData>
        </a:graphic>
      </p:graphicFrame>
      <p:graphicFrame>
        <p:nvGraphicFramePr>
          <p:cNvPr id="24579" name="Object 12"/>
          <p:cNvGraphicFramePr>
            <a:graphicFrameLocks noChangeAspect="1"/>
          </p:cNvGraphicFramePr>
          <p:nvPr/>
        </p:nvGraphicFramePr>
        <p:xfrm>
          <a:off x="1600200" y="2286000"/>
          <a:ext cx="5562600" cy="1342619"/>
        </p:xfrm>
        <a:graphic>
          <a:graphicData uri="http://schemas.openxmlformats.org/presentationml/2006/ole">
            <p:oleObj spid="_x0000_s23555" name="公式" r:id="rId4" imgW="2946240" imgH="711000" progId="Equation.3">
              <p:embed/>
            </p:oleObj>
          </a:graphicData>
        </a:graphic>
      </p:graphicFrame>
      <p:graphicFrame>
        <p:nvGraphicFramePr>
          <p:cNvPr id="24580" name="Object 13"/>
          <p:cNvGraphicFramePr>
            <a:graphicFrameLocks noChangeAspect="1"/>
          </p:cNvGraphicFramePr>
          <p:nvPr/>
        </p:nvGraphicFramePr>
        <p:xfrm>
          <a:off x="5181600" y="1063798"/>
          <a:ext cx="3003550" cy="1177752"/>
        </p:xfrm>
        <a:graphic>
          <a:graphicData uri="http://schemas.openxmlformats.org/presentationml/2006/ole">
            <p:oleObj spid="_x0000_s23556" name="公式" r:id="rId5" imgW="1295280" imgH="50796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3623" y="228600"/>
            <a:ext cx="245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Example (cont.)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533400" y="4473581"/>
          <a:ext cx="5105400" cy="967862"/>
        </p:xfrm>
        <a:graphic>
          <a:graphicData uri="http://schemas.openxmlformats.org/presentationml/2006/ole">
            <p:oleObj spid="_x0000_s23557" name="公式" r:id="rId6" imgW="2412720" imgH="457200" progId="Equation.3">
              <p:embed/>
            </p:oleObj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533400" y="5761037"/>
          <a:ext cx="6913562" cy="563563"/>
        </p:xfrm>
        <a:graphic>
          <a:graphicData uri="http://schemas.openxmlformats.org/presentationml/2006/ole">
            <p:oleObj spid="_x0000_s23558" name="公式" r:id="rId7" imgW="3429000" imgH="2793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8011" y="4038600"/>
            <a:ext cx="515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Assume drive-in at 1100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C, then D=</a:t>
            </a:r>
            <a:r>
              <a:rPr lang="en-US" altLang="zh-CN" dirty="0" smtClean="0">
                <a:solidFill>
                  <a:srgbClr val="0033CC"/>
                </a:solidFill>
              </a:rPr>
              <a:t>1.5×10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-13</a:t>
            </a:r>
            <a:r>
              <a:rPr lang="en-US" altLang="zh-CN" dirty="0" smtClean="0">
                <a:solidFill>
                  <a:srgbClr val="0033CC"/>
                </a:solidFill>
              </a:rPr>
              <a:t>cm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/s.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56237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Pre-deposition dose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3276600" y="2057400"/>
          <a:ext cx="1754945" cy="914400"/>
        </p:xfrm>
        <a:graphic>
          <a:graphicData uri="http://schemas.openxmlformats.org/presentationml/2006/ole">
            <p:oleObj spid="_x0000_s24580" name="公式" r:id="rId3" imgW="850680" imgH="444240" progId="Equation.3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371600" y="3124200"/>
          <a:ext cx="6390609" cy="1123336"/>
        </p:xfrm>
        <a:graphic>
          <a:graphicData uri="http://schemas.openxmlformats.org/presentationml/2006/ole">
            <p:oleObj spid="_x0000_s24581" name="公式" r:id="rId4" imgW="2895480" imgH="507960" progId="Equation.3">
              <p:embed/>
            </p:oleObj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1905000" y="4572000"/>
          <a:ext cx="5754688" cy="570563"/>
        </p:xfrm>
        <a:graphic>
          <a:graphicData uri="http://schemas.openxmlformats.org/presentationml/2006/ole">
            <p:oleObj spid="_x0000_s24582" name="公式" r:id="rId5" imgW="2565360" imgH="253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4800" y="1066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Now if we assume pre-deposition by diffusion from a gas or solid phase at 950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C, solid solubility of B in Si is C</a:t>
            </a:r>
            <a:r>
              <a:rPr lang="en-US" baseline="-25000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=</a:t>
            </a:r>
            <a:r>
              <a:rPr lang="en-US" altLang="zh-CN" dirty="0" smtClean="0">
                <a:solidFill>
                  <a:srgbClr val="0033CC"/>
                </a:solidFill>
              </a:rPr>
              <a:t>2.5×10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20</a:t>
            </a:r>
            <a:r>
              <a:rPr lang="en-US" altLang="zh-CN" dirty="0" smtClean="0">
                <a:solidFill>
                  <a:srgbClr val="0033CC"/>
                </a:solidFill>
              </a:rPr>
              <a:t>/cm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, and </a:t>
            </a:r>
            <a:r>
              <a:rPr lang="en-US" altLang="zh-CN" dirty="0" smtClean="0">
                <a:solidFill>
                  <a:srgbClr val="0033CC"/>
                </a:solidFill>
              </a:rPr>
              <a:t>D=4.2×10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-15</a:t>
            </a:r>
            <a:r>
              <a:rPr lang="en-US" altLang="zh-CN" dirty="0" smtClean="0">
                <a:solidFill>
                  <a:srgbClr val="0033CC"/>
                </a:solidFill>
              </a:rPr>
              <a:t>cm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/s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 profile of this pre-deposition is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 function.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5410200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However, the pre-deposition time is too short for real processing, so ion-implantation is more realistic for pre-deposition.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228600"/>
            <a:ext cx="245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Example (cont.)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73522" y="4572000"/>
            <a:ext cx="4303965" cy="2016125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9800" y="238780"/>
            <a:ext cx="485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Doping profile for a p-n junction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114800" cy="35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55242"/>
            <a:ext cx="4343400" cy="36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47800" y="228600"/>
            <a:ext cx="6030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from gas, liquid or solid source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9433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6039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200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Pre-deposition (dose control)			        Drive-in (profile control)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733800"/>
            <a:ext cx="84582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Silicon dioxide is used as a mask against impurity diffusion in Silicon.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mixture of dopant species, oxygen and inert gas like nitrogen, is passed over the wafers at order of 1000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 (900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 to 1100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C) in the diffusion furnace.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dopant concentration in the gas stream is sufficient to reach the solid solubility limit for the dopant species in silicon at that temperature.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impurities can be introduced into the carrier gas from solid (evaporate), liquid (vapor) or gas source.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534400" cy="560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5638800" y="2895600"/>
            <a:ext cx="2819400" cy="1371600"/>
            <a:chOff x="-12700" y="4278868"/>
            <a:chExt cx="2819400" cy="1371600"/>
          </a:xfrm>
        </p:grpSpPr>
        <p:sp>
          <p:nvSpPr>
            <p:cNvPr id="31765" name="Rectangle 84"/>
            <p:cNvSpPr>
              <a:spLocks noChangeArrowheads="1"/>
            </p:cNvSpPr>
            <p:nvPr/>
          </p:nvSpPr>
          <p:spPr bwMode="auto">
            <a:xfrm>
              <a:off x="0" y="4822825"/>
              <a:ext cx="2700338" cy="8276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1766" name="AutoShape 85"/>
            <p:cNvSpPr>
              <a:spLocks noChangeArrowheads="1"/>
            </p:cNvSpPr>
            <p:nvPr/>
          </p:nvSpPr>
          <p:spPr bwMode="auto">
            <a:xfrm>
              <a:off x="539750" y="4822825"/>
              <a:ext cx="1584325" cy="50482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1767" name="AutoShape 86"/>
            <p:cNvSpPr>
              <a:spLocks noChangeArrowheads="1"/>
            </p:cNvSpPr>
            <p:nvPr/>
          </p:nvSpPr>
          <p:spPr bwMode="auto">
            <a:xfrm>
              <a:off x="755650" y="4822825"/>
              <a:ext cx="1152525" cy="144463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1768" name="Rectangle 87"/>
            <p:cNvSpPr>
              <a:spLocks noChangeArrowheads="1"/>
            </p:cNvSpPr>
            <p:nvPr/>
          </p:nvSpPr>
          <p:spPr bwMode="auto">
            <a:xfrm>
              <a:off x="-12700" y="4679950"/>
              <a:ext cx="827088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1769" name="Rectangle 88"/>
            <p:cNvSpPr>
              <a:spLocks noChangeArrowheads="1"/>
            </p:cNvSpPr>
            <p:nvPr/>
          </p:nvSpPr>
          <p:spPr bwMode="auto">
            <a:xfrm>
              <a:off x="1873250" y="4679950"/>
              <a:ext cx="827088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1770" name="Line 89"/>
            <p:cNvSpPr>
              <a:spLocks noChangeShapeType="1"/>
            </p:cNvSpPr>
            <p:nvPr/>
          </p:nvSpPr>
          <p:spPr bwMode="auto">
            <a:xfrm flipH="1">
              <a:off x="1435100" y="450746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1771" name="Text Box 90"/>
            <p:cNvSpPr txBox="1">
              <a:spLocks noChangeArrowheads="1"/>
            </p:cNvSpPr>
            <p:nvPr/>
          </p:nvSpPr>
          <p:spPr bwMode="auto">
            <a:xfrm>
              <a:off x="1206500" y="4278868"/>
              <a:ext cx="16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Pre-deposition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31772" name="Line 91"/>
            <p:cNvSpPr>
              <a:spLocks noChangeShapeType="1"/>
            </p:cNvSpPr>
            <p:nvPr/>
          </p:nvSpPr>
          <p:spPr bwMode="auto">
            <a:xfrm flipH="1" flipV="1">
              <a:off x="1036638" y="5193268"/>
              <a:ext cx="322262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1773" name="Text Box 93"/>
            <p:cNvSpPr txBox="1">
              <a:spLocks noChangeArrowheads="1"/>
            </p:cNvSpPr>
            <p:nvPr/>
          </p:nvSpPr>
          <p:spPr bwMode="auto">
            <a:xfrm>
              <a:off x="1282699" y="5269468"/>
              <a:ext cx="9906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Drive-in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Comparison of ion implantation with solid/gas phase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Dopant solid solubility and sheet resistance.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Microscopic view point: diffusion equations.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Physical basis for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Non-ideal and extrinsic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segregation and effect of oxidation.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and 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72180"/>
            <a:ext cx="415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33CC"/>
                </a:solidFill>
              </a:rPr>
              <a:t>Chapter 7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00800" cy="467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152400"/>
            <a:ext cx="339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Dopant solid solubility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1" y="914400"/>
            <a:ext cx="716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Solid solubility:</a:t>
            </a:r>
            <a:r>
              <a:rPr lang="en-US" dirty="0" smtClean="0">
                <a:solidFill>
                  <a:srgbClr val="0033CC"/>
                </a:solidFill>
              </a:rPr>
              <a:t> at equilibrium, the maximum concentration for an impurity before precipitation to form a separate phase.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1722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08911"/>
            <a:ext cx="7696200" cy="523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7307" y="228600"/>
            <a:ext cx="6972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Solid solubility of common impurities in Silicon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1901</Words>
  <Application>Microsoft Office PowerPoint</Application>
  <PresentationFormat>On-screen Show (4:3)</PresentationFormat>
  <Paragraphs>265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公式</vt:lpstr>
      <vt:lpstr>Visio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18</cp:revision>
  <dcterms:created xsi:type="dcterms:W3CDTF">2006-08-16T00:00:00Z</dcterms:created>
  <dcterms:modified xsi:type="dcterms:W3CDTF">2010-08-21T23:49:41Z</dcterms:modified>
</cp:coreProperties>
</file>