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9" r:id="rId2"/>
    <p:sldId id="293" r:id="rId3"/>
    <p:sldId id="299" r:id="rId4"/>
    <p:sldId id="298" r:id="rId5"/>
    <p:sldId id="300" r:id="rId6"/>
    <p:sldId id="301" r:id="rId7"/>
    <p:sldId id="302" r:id="rId8"/>
    <p:sldId id="340" r:id="rId9"/>
    <p:sldId id="257" r:id="rId10"/>
    <p:sldId id="258" r:id="rId11"/>
    <p:sldId id="261" r:id="rId12"/>
    <p:sldId id="341" r:id="rId13"/>
    <p:sldId id="268" r:id="rId14"/>
    <p:sldId id="269" r:id="rId15"/>
    <p:sldId id="343" r:id="rId16"/>
    <p:sldId id="342" r:id="rId17"/>
    <p:sldId id="277" r:id="rId18"/>
    <p:sldId id="309" r:id="rId19"/>
    <p:sldId id="314" r:id="rId20"/>
    <p:sldId id="278" r:id="rId21"/>
    <p:sldId id="311" r:id="rId22"/>
    <p:sldId id="335" r:id="rId23"/>
    <p:sldId id="338" r:id="rId24"/>
    <p:sldId id="322" r:id="rId25"/>
    <p:sldId id="323" r:id="rId26"/>
    <p:sldId id="324" r:id="rId27"/>
    <p:sldId id="285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69" autoAdjust="0"/>
    <p:restoredTop sz="9466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55F60-9636-48A1-AA91-0D5EC0C32F52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01948-9EE7-4E8D-BBE0-ABFEFAF98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01948-9EE7-4E8D-BBE0-ABFEFAF9881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FD39-8650-48D9-B8C0-2DB8C53AE555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68AF-94B0-4D22-9B1C-9341C1EB982E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227-B051-499D-AEEA-C94F64C13179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 sz="6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C72316-BF70-4EF8-8CF8-C08F56ED95D0}" type="datetime1">
              <a:rPr lang="en-US" smtClean="0"/>
              <a:pPr>
                <a:defRPr/>
              </a:pPr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</a:t>
            </a:r>
            <a:endParaRPr lang="en-US" sz="24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FCB2-6C39-495E-B1BE-490DCC67916D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F386-6D57-4969-B988-42D77CE36D34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3BC7-0717-4DFA-9629-BDA90432FC54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DF35-64BF-4B76-9318-BDC8C35ABD5E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9CA-FC5F-40D9-916A-DE57171BDF33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4AF2-ABBB-4D59-8629-B060B46206B0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86B3-6642-4C2B-A73D-E55F99BB2B5D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1853-488E-46E8-87EA-74DBF9F57F17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8898-D2CE-40B8-B6D9-B54F355E28D0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133600"/>
            <a:ext cx="487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solid solubility and sheet resistance.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Microscopic view point: diffusion equations.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Physical basis for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Non-ideal and extrinsic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segregation and effect of oxidation.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Manufacturing and measurement methods.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772180"/>
            <a:ext cx="415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33CC"/>
                </a:solidFill>
              </a:rPr>
              <a:t>Chapter 7 Dopant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3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0" y="2762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0" y="2762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086" name="Rectangle 20"/>
          <p:cNvSpPr>
            <a:spLocks noChangeArrowheads="1"/>
          </p:cNvSpPr>
          <p:nvPr/>
        </p:nvSpPr>
        <p:spPr bwMode="auto">
          <a:xfrm>
            <a:off x="0" y="26737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088" name="Rectangle 23"/>
          <p:cNvSpPr>
            <a:spLocks noChangeArrowheads="1"/>
          </p:cNvSpPr>
          <p:nvPr/>
        </p:nvSpPr>
        <p:spPr bwMode="auto">
          <a:xfrm>
            <a:off x="0" y="281029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077" name="Object 19"/>
          <p:cNvGraphicFramePr>
            <a:graphicFrameLocks noChangeAspect="1"/>
          </p:cNvGraphicFramePr>
          <p:nvPr/>
        </p:nvGraphicFramePr>
        <p:xfrm>
          <a:off x="711200" y="1132820"/>
          <a:ext cx="4767263" cy="812800"/>
        </p:xfrm>
        <a:graphic>
          <a:graphicData uri="http://schemas.openxmlformats.org/presentationml/2006/ole">
            <p:oleObj spid="_x0000_s1029" name="Equation" r:id="rId3" imgW="2286000" imgH="393480" progId="Equation.3">
              <p:embed/>
            </p:oleObj>
          </a:graphicData>
        </a:graphic>
      </p:graphicFrame>
      <p:graphicFrame>
        <p:nvGraphicFramePr>
          <p:cNvPr id="3078" name="Object 22"/>
          <p:cNvGraphicFramePr>
            <a:graphicFrameLocks noChangeAspect="1"/>
          </p:cNvGraphicFramePr>
          <p:nvPr/>
        </p:nvGraphicFramePr>
        <p:xfrm>
          <a:off x="6019800" y="1056620"/>
          <a:ext cx="1459657" cy="892175"/>
        </p:xfrm>
        <a:graphic>
          <a:graphicData uri="http://schemas.openxmlformats.org/presentationml/2006/ole">
            <p:oleObj spid="_x0000_s1030" name="公式" r:id="rId4" imgW="634725" imgH="393529" progId="Equation.3">
              <p:embed/>
            </p:oleObj>
          </a:graphicData>
        </a:graphic>
      </p:graphicFrame>
      <p:graphicFrame>
        <p:nvGraphicFramePr>
          <p:cNvPr id="3074" name="Object 26"/>
          <p:cNvGraphicFramePr>
            <a:graphicFrameLocks noChangeAspect="1"/>
          </p:cNvGraphicFramePr>
          <p:nvPr/>
        </p:nvGraphicFramePr>
        <p:xfrm>
          <a:off x="1371600" y="3037820"/>
          <a:ext cx="5562600" cy="907618"/>
        </p:xfrm>
        <a:graphic>
          <a:graphicData uri="http://schemas.openxmlformats.org/presentationml/2006/ole">
            <p:oleObj spid="_x0000_s1026" name="公式" r:id="rId5" imgW="2933640" imgH="482400" progId="Equation.3">
              <p:embed/>
            </p:oleObj>
          </a:graphicData>
        </a:graphic>
      </p:graphicFrame>
      <p:graphicFrame>
        <p:nvGraphicFramePr>
          <p:cNvPr id="3075" name="Object 27"/>
          <p:cNvGraphicFramePr>
            <a:graphicFrameLocks noChangeAspect="1"/>
          </p:cNvGraphicFramePr>
          <p:nvPr/>
        </p:nvGraphicFramePr>
        <p:xfrm>
          <a:off x="1066800" y="2275820"/>
          <a:ext cx="871537" cy="788988"/>
        </p:xfrm>
        <a:graphic>
          <a:graphicData uri="http://schemas.openxmlformats.org/presentationml/2006/ole">
            <p:oleObj spid="_x0000_s1027" name="Equation" r:id="rId6" imgW="507960" imgH="393480" progId="Equation.3">
              <p:embed/>
            </p:oleObj>
          </a:graphicData>
        </a:graphic>
      </p:graphicFrame>
      <p:graphicFrame>
        <p:nvGraphicFramePr>
          <p:cNvPr id="3076" name="Object 28"/>
          <p:cNvGraphicFramePr>
            <a:graphicFrameLocks noChangeAspect="1"/>
          </p:cNvGraphicFramePr>
          <p:nvPr/>
        </p:nvGraphicFramePr>
        <p:xfrm>
          <a:off x="2590800" y="2199620"/>
          <a:ext cx="1890039" cy="868362"/>
        </p:xfrm>
        <a:graphic>
          <a:graphicData uri="http://schemas.openxmlformats.org/presentationml/2006/ole">
            <p:oleObj spid="_x0000_s1028" name="公式" r:id="rId7" imgW="1041120" imgH="482400" progId="Equation.3">
              <p:embed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0" y="5232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0" y="0"/>
            <a:ext cx="631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Electric field (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</a:t>
            </a:r>
            <a:r>
              <a:rPr lang="en-US" sz="2800" dirty="0" smtClean="0">
                <a:solidFill>
                  <a:srgbClr val="0033CC"/>
                </a:solidFill>
              </a:rPr>
              <a:t>) effect on dopant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751820"/>
            <a:ext cx="53994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Total dopant flux contains two parts, drift velocity v=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.</a:t>
            </a: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For n-type doping,  is potential.</a:t>
            </a: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Therefore.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751820"/>
            <a:ext cx="17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Einstein relation.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031" name="Object 2"/>
          <p:cNvGraphicFramePr>
            <a:graphicFrameLocks noChangeAspect="1"/>
          </p:cNvGraphicFramePr>
          <p:nvPr/>
        </p:nvGraphicFramePr>
        <p:xfrm>
          <a:off x="1524000" y="3876020"/>
          <a:ext cx="2088562" cy="1481138"/>
        </p:xfrm>
        <a:graphic>
          <a:graphicData uri="http://schemas.openxmlformats.org/presentationml/2006/ole">
            <p:oleObj spid="_x0000_s1031" name="公式" r:id="rId8" imgW="1054080" imgH="749160" progId="Equation.3">
              <p:embed/>
            </p:oleObj>
          </a:graphicData>
        </a:graphic>
      </p:graphicFrame>
      <p:graphicFrame>
        <p:nvGraphicFramePr>
          <p:cNvPr id="1032" name="Object 4"/>
          <p:cNvGraphicFramePr>
            <a:graphicFrameLocks noChangeAspect="1"/>
          </p:cNvGraphicFramePr>
          <p:nvPr/>
        </p:nvGraphicFramePr>
        <p:xfrm>
          <a:off x="4648200" y="4257020"/>
          <a:ext cx="2599503" cy="939800"/>
        </p:xfrm>
        <a:graphic>
          <a:graphicData uri="http://schemas.openxmlformats.org/presentationml/2006/ole">
            <p:oleObj spid="_x0000_s1032" name="公式" r:id="rId9" imgW="1193760" imgH="431640" progId="Equation.3">
              <p:embed/>
            </p:oleObj>
          </a:graphicData>
        </a:graphic>
      </p:graphicFrame>
      <p:graphicFrame>
        <p:nvGraphicFramePr>
          <p:cNvPr id="1033" name="Object 6"/>
          <p:cNvGraphicFramePr>
            <a:graphicFrameLocks noChangeAspect="1"/>
          </p:cNvGraphicFramePr>
          <p:nvPr/>
        </p:nvGraphicFramePr>
        <p:xfrm>
          <a:off x="1447800" y="5476220"/>
          <a:ext cx="1847850" cy="739395"/>
        </p:xfrm>
        <a:graphic>
          <a:graphicData uri="http://schemas.openxmlformats.org/presentationml/2006/ole">
            <p:oleObj spid="_x0000_s1033" name="公式" r:id="rId10" imgW="825480" imgH="330120" progId="Equation.3">
              <p:embed/>
            </p:oleObj>
          </a:graphicData>
        </a:graphic>
      </p:graphicFrame>
      <p:graphicFrame>
        <p:nvGraphicFramePr>
          <p:cNvPr id="1034" name="Object 8"/>
          <p:cNvGraphicFramePr>
            <a:graphicFrameLocks noChangeAspect="1"/>
          </p:cNvGraphicFramePr>
          <p:nvPr/>
        </p:nvGraphicFramePr>
        <p:xfrm>
          <a:off x="3886200" y="5400020"/>
          <a:ext cx="4033838" cy="847019"/>
        </p:xfrm>
        <a:graphic>
          <a:graphicData uri="http://schemas.openxmlformats.org/presentationml/2006/ole">
            <p:oleObj spid="_x0000_s1034" name="Equation" r:id="rId11" imgW="2057400" imgH="4316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15788" y="6477000"/>
            <a:ext cx="507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(you are not required to know well those equations)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213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Here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 is for dopant atom, not for carrier (e, h)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4991100" y="17145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391399" y="2590800"/>
          <a:ext cx="1752601" cy="537087"/>
        </p:xfrm>
        <a:graphic>
          <a:graphicData uri="http://schemas.openxmlformats.org/presentationml/2006/ole">
            <p:oleObj spid="_x0000_s1035" name="Equation" r:id="rId12" imgW="787320" imgH="241200" progId="Equation.3">
              <p:embed/>
            </p:oleObj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10800000">
            <a:off x="4495800" y="2667000"/>
            <a:ext cx="2895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81200" y="152400"/>
            <a:ext cx="529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Concentration dependent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756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12" y="2209800"/>
            <a:ext cx="54408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9054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At high doping concentrations, the </a:t>
            </a:r>
            <a:r>
              <a:rPr lang="en-US" dirty="0" err="1" smtClean="0">
                <a:solidFill>
                  <a:srgbClr val="0033CC"/>
                </a:solidFill>
              </a:rPr>
              <a:t>Fick’s</a:t>
            </a:r>
            <a:r>
              <a:rPr lang="en-US" dirty="0" smtClean="0">
                <a:solidFill>
                  <a:srgbClr val="0033CC"/>
                </a:solidFill>
              </a:rPr>
              <a:t> equation must be solved numerically since </a:t>
            </a:r>
            <a:r>
              <a:rPr lang="en-US" dirty="0" err="1" smtClean="0">
                <a:solidFill>
                  <a:srgbClr val="0033CC"/>
                </a:solidFill>
              </a:rPr>
              <a:t>D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constant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10200" y="914400"/>
          <a:ext cx="2895600" cy="1015705"/>
        </p:xfrm>
        <a:graphic>
          <a:graphicData uri="http://schemas.openxmlformats.org/presentationml/2006/ole">
            <p:oleObj spid="_x0000_s3076" name="公式" r:id="rId4" imgW="1218960" imgH="4316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19800" y="3200400"/>
            <a:ext cx="2971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 dash line show the </a:t>
            </a:r>
            <a:r>
              <a:rPr lang="en-US" dirty="0" err="1" smtClean="0">
                <a:solidFill>
                  <a:srgbClr val="0033CC"/>
                </a:solidFill>
              </a:rPr>
              <a:t>erfc</a:t>
            </a:r>
            <a:r>
              <a:rPr lang="en-US" dirty="0" smtClean="0">
                <a:solidFill>
                  <a:srgbClr val="0033CC"/>
                </a:solidFill>
              </a:rPr>
              <a:t> profiles.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 solid lines are numerical simulations, which agree with experimental results.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Those box-like (steep) doping profile is often desirable.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1122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7-28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133600"/>
            <a:ext cx="487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solid solubility and sheet resistance.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Microscopic view point: diffusion equations.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Physical basis for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Non-ideal and extrinsic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Dopant segregation and effect of oxidation.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Manufacturing and measurement methods.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772180"/>
            <a:ext cx="415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33CC"/>
                </a:solidFill>
              </a:rPr>
              <a:t>Chapter 7 Dopant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4435" y="152400"/>
            <a:ext cx="303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Dopant segregation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" y="14478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Dopants segregate coefficient k</a:t>
            </a:r>
            <a:r>
              <a:rPr lang="en-US" sz="2000" baseline="-25000" dirty="0" smtClean="0">
                <a:solidFill>
                  <a:srgbClr val="C00000"/>
                </a:solidFill>
              </a:rPr>
              <a:t>0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24400" y="914400"/>
            <a:ext cx="4002087" cy="1615827"/>
            <a:chOff x="4456113" y="1371600"/>
            <a:chExt cx="4002087" cy="1615827"/>
          </a:xfrm>
        </p:grpSpPr>
        <p:sp>
          <p:nvSpPr>
            <p:cNvPr id="11270" name="AutoShape 4"/>
            <p:cNvSpPr>
              <a:spLocks/>
            </p:cNvSpPr>
            <p:nvPr/>
          </p:nvSpPr>
          <p:spPr bwMode="auto">
            <a:xfrm>
              <a:off x="6096000" y="1447800"/>
              <a:ext cx="177800" cy="1497013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6" name="Object 5"/>
            <p:cNvGraphicFramePr>
              <a:graphicFrameLocks noChangeAspect="1"/>
            </p:cNvGraphicFramePr>
            <p:nvPr/>
          </p:nvGraphicFramePr>
          <p:xfrm>
            <a:off x="4456113" y="1773238"/>
            <a:ext cx="1619250" cy="955675"/>
          </p:xfrm>
          <a:graphic>
            <a:graphicData uri="http://schemas.openxmlformats.org/presentationml/2006/ole">
              <p:oleObj spid="_x0000_s9218" name="Equation" r:id="rId3" imgW="774360" imgH="457200" progId="Equation.3">
                <p:embed/>
              </p:oleObj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248400" y="1371600"/>
              <a:ext cx="220980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33CC"/>
                  </a:solidFill>
                </a:rPr>
                <a:t>0.3 for Boron, B</a:t>
              </a:r>
            </a:p>
            <a:p>
              <a:pPr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33CC"/>
                  </a:solidFill>
                </a:rPr>
                <a:t>10 for Arsenic, As</a:t>
              </a:r>
            </a:p>
            <a:p>
              <a:pPr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33CC"/>
                  </a:solidFill>
                </a:rPr>
                <a:t>10 for Antimony, </a:t>
              </a:r>
              <a:r>
                <a:rPr lang="en-US" altLang="zh-CN" dirty="0" err="1" smtClean="0">
                  <a:solidFill>
                    <a:srgbClr val="0033CC"/>
                  </a:solidFill>
                </a:rPr>
                <a:t>Sb</a:t>
              </a:r>
              <a:endParaRPr lang="en-US" altLang="zh-CN" dirty="0" smtClean="0">
                <a:solidFill>
                  <a:srgbClr val="0033CC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33CC"/>
                  </a:solidFill>
                </a:rPr>
                <a:t>10 for Phosphorus, P</a:t>
              </a:r>
              <a:endParaRPr lang="en-US" altLang="zh-CN" dirty="0">
                <a:solidFill>
                  <a:srgbClr val="0033CC"/>
                </a:solidFill>
              </a:endParaRP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5413375" cy="385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791200" y="3276600"/>
            <a:ext cx="32004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Oxidation of a uniformly doped boron substrate depletes the boron into the growing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Whereas N-type dopants tend to pile-up near the interface.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248400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7-31, P416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93195" y="228600"/>
            <a:ext cx="6331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Interfacial dopant pile-up during oxidation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8200"/>
            <a:ext cx="54387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47800" y="5029200"/>
            <a:ext cx="5943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Dopants may also segregate to an interface layer, perhaps only a monolayer thick.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They are not active (do not contribute electrons/holes).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This may consume up to 50% of the dose in a shallow layer.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449580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7-32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Oxidation enhanced (OED)/retarded diffusion (ORD)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098" y="1295400"/>
            <a:ext cx="698450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09600" y="685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 interstitials created by oxidation, which recombine with vacancies to reduce its concentration.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3381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1000" y="6096000"/>
            <a:ext cx="353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Oxidation injects interstitials into Si.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334000"/>
            <a:ext cx="3662363" cy="6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038600" y="4648200"/>
            <a:ext cx="51054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Because B and P diffuse mainly by an interstitial process, their diffusion is enhanced by oxidation.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		  </a:t>
            </a:r>
            <a:r>
              <a:rPr lang="en-US" dirty="0" err="1" smtClean="0">
                <a:solidFill>
                  <a:srgbClr val="0033CC"/>
                </a:solidFill>
              </a:rPr>
              <a:t>dX</a:t>
            </a:r>
            <a:r>
              <a:rPr lang="en-US" baseline="-25000" dirty="0" err="1" smtClean="0">
                <a:solidFill>
                  <a:srgbClr val="0033CC"/>
                </a:solidFill>
              </a:rPr>
              <a:t>ox</a:t>
            </a:r>
            <a:r>
              <a:rPr lang="en-US" dirty="0" smtClean="0">
                <a:solidFill>
                  <a:srgbClr val="0033CC"/>
                </a:solidFill>
              </a:rPr>
              <a:t>/</a:t>
            </a:r>
            <a:r>
              <a:rPr lang="en-US" dirty="0" err="1" smtClean="0">
                <a:solidFill>
                  <a:srgbClr val="0033CC"/>
                </a:solidFill>
              </a:rPr>
              <a:t>dt</a:t>
            </a:r>
            <a:r>
              <a:rPr lang="en-US" dirty="0" smtClean="0">
                <a:solidFill>
                  <a:srgbClr val="0033CC"/>
                </a:solidFill>
              </a:rPr>
              <a:t> is oxidation rate	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But </a:t>
            </a:r>
            <a:r>
              <a:rPr lang="en-US" dirty="0" err="1" smtClean="0">
                <a:solidFill>
                  <a:srgbClr val="0033CC"/>
                </a:solidFill>
              </a:rPr>
              <a:t>Sb</a:t>
            </a:r>
            <a:r>
              <a:rPr lang="en-US" dirty="0" smtClean="0">
                <a:solidFill>
                  <a:srgbClr val="0033CC"/>
                </a:solidFill>
              </a:rPr>
              <a:t> is large and diffuses only by vacancies, so its diffusion is suppressed/retarded.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160020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P419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133600"/>
            <a:ext cx="487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solid solubility and sheet resistance.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Microscopic view point: diffusion equations.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Physical basis for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Non-ideal and extrinsic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segregation and effect of oxidation.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Manufacturing and measurement methods.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772180"/>
            <a:ext cx="415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33CC"/>
                </a:solidFill>
              </a:rPr>
              <a:t>Chapter 7 Dopant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86380"/>
            <a:ext cx="432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furnace: horizontal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2400" y="4132927"/>
            <a:ext cx="3657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Temperature control in 3 to 5 zones by spike thermocouples.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Diffusion tube and boat made from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SiC</a:t>
            </a:r>
            <a:r>
              <a:rPr lang="en-US" dirty="0" smtClean="0">
                <a:solidFill>
                  <a:srgbClr val="0033CC"/>
                </a:solidFill>
              </a:rPr>
              <a:t>…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77044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962400" y="5638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Horizontal furnaces were the diffusion work horses up to 200 mm wafers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90600"/>
            <a:ext cx="5085883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43049"/>
            <a:ext cx="3962400" cy="402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5528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5638800"/>
            <a:ext cx="777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Vertical furnace for 300mm wafers.		         Close view into three tubes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990600"/>
            <a:ext cx="546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Vertical furnaces are used for 200mm and above wafers.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86380"/>
            <a:ext cx="3941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furnace: vertical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29624"/>
            <a:ext cx="5029200" cy="65374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47244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C00000"/>
                </a:solidFill>
              </a:rPr>
              <a:t>Open furnace tube systems</a:t>
            </a:r>
          </a:p>
          <a:p>
            <a:pPr marL="344488" lvl="1" indent="-344488">
              <a:lnSpc>
                <a:spcPct val="90000"/>
              </a:lnSpc>
              <a:spcBef>
                <a:spcPct val="20000"/>
              </a:spcBef>
              <a:buFont typeface="Times" charset="0"/>
              <a:buAutoNum type="alphaLcParenBoth"/>
              <a:defRPr/>
            </a:pPr>
            <a:r>
              <a:rPr lang="en-US" dirty="0" smtClean="0">
                <a:solidFill>
                  <a:srgbClr val="C00000"/>
                </a:solidFill>
              </a:rPr>
              <a:t>Solid source in platinum source boat</a:t>
            </a:r>
          </a:p>
          <a:p>
            <a:pPr marL="344488" lvl="1" indent="-344488">
              <a:lnSpc>
                <a:spcPct val="90000"/>
              </a:lnSpc>
              <a:spcBef>
                <a:spcPct val="20000"/>
              </a:spcBef>
              <a:buFont typeface="Times" charset="0"/>
              <a:buAutoNum type="alphaLcParenBoth"/>
              <a:defRPr/>
            </a:pPr>
            <a:r>
              <a:rPr lang="en-US" dirty="0" smtClean="0">
                <a:solidFill>
                  <a:srgbClr val="C00000"/>
                </a:solidFill>
              </a:rPr>
              <a:t>Liquid Source - carrier gas passing through bubbler</a:t>
            </a:r>
          </a:p>
          <a:p>
            <a:pPr marL="344488" lvl="1" indent="-344488">
              <a:lnSpc>
                <a:spcPct val="90000"/>
              </a:lnSpc>
              <a:spcBef>
                <a:spcPct val="20000"/>
              </a:spcBef>
              <a:buFont typeface="Times" charset="0"/>
              <a:buAutoNum type="alphaLcParenBoth"/>
              <a:defRPr/>
            </a:pPr>
            <a:r>
              <a:rPr lang="en-US" dirty="0" smtClean="0">
                <a:solidFill>
                  <a:srgbClr val="C00000"/>
                </a:solidFill>
              </a:rPr>
              <a:t>Gaseous impurity source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Gas source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Liquid source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Solid source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Spin-on glass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Note: for drive-in, a capping layer (SiO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…) is often used to prevent out-diffusion into air.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2865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methods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85800"/>
            <a:ext cx="3276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C00000"/>
                </a:solidFill>
              </a:rPr>
              <a:t>Interstitial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07974" name="Text Box 6"/>
          <p:cNvSpPr txBox="1">
            <a:spLocks noChangeArrowheads="1"/>
          </p:cNvSpPr>
          <p:nvPr/>
        </p:nvSpPr>
        <p:spPr bwMode="auto">
          <a:xfrm>
            <a:off x="5943600" y="1295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C00000"/>
                </a:solidFill>
              </a:rPr>
              <a:t>Substitutional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07975" name="Text Box 7"/>
          <p:cNvSpPr txBox="1">
            <a:spLocks noChangeArrowheads="1"/>
          </p:cNvSpPr>
          <p:nvPr/>
        </p:nvSpPr>
        <p:spPr bwMode="auto">
          <a:xfrm>
            <a:off x="392112" y="4992688"/>
            <a:ext cx="3341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  <a:cs typeface="Times New Roman" pitchFamily="18" charset="0"/>
              </a:rPr>
              <a:t>Impurities diffuse by interstitial</a:t>
            </a:r>
            <a:r>
              <a:rPr lang="zh-CN" altLang="en-US" dirty="0" smtClean="0">
                <a:solidFill>
                  <a:srgbClr val="0033CC"/>
                </a:solidFill>
              </a:rPr>
              <a:t>：</a:t>
            </a:r>
            <a:r>
              <a:rPr lang="en-US" altLang="zh-CN" dirty="0" smtClean="0">
                <a:solidFill>
                  <a:srgbClr val="0033CC"/>
                </a:solidFill>
              </a:rPr>
              <a:t>O, Au, Ag, Fe, Cu, Ni, Zn, Mg, Li, H.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1107976" name="Text Box 8"/>
          <p:cNvSpPr txBox="1">
            <a:spLocks noChangeArrowheads="1"/>
          </p:cNvSpPr>
          <p:nvPr/>
        </p:nvSpPr>
        <p:spPr bwMode="auto">
          <a:xfrm>
            <a:off x="4787900" y="4776788"/>
            <a:ext cx="3975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  <a:cs typeface="Times New Roman" pitchFamily="18" charset="0"/>
              </a:rPr>
              <a:t>Impurities that diffuse by substitutional: As, Al, </a:t>
            </a:r>
            <a:r>
              <a:rPr lang="en-US" altLang="zh-CN" dirty="0" err="1" smtClean="0">
                <a:solidFill>
                  <a:srgbClr val="0033CC"/>
                </a:solidFill>
                <a:cs typeface="Times New Roman" pitchFamily="18" charset="0"/>
              </a:rPr>
              <a:t>Ga</a:t>
            </a:r>
            <a:r>
              <a:rPr lang="en-US" altLang="zh-CN" dirty="0" smtClean="0">
                <a:solidFill>
                  <a:srgbClr val="0033CC"/>
                </a:solidFill>
                <a:cs typeface="Times New Roman" pitchFamily="18" charset="0"/>
              </a:rPr>
              <a:t>, </a:t>
            </a:r>
            <a:r>
              <a:rPr lang="en-US" altLang="zh-CN" dirty="0" err="1" smtClean="0">
                <a:solidFill>
                  <a:srgbClr val="0033CC"/>
                </a:solidFill>
                <a:cs typeface="Times New Roman" pitchFamily="18" charset="0"/>
              </a:rPr>
              <a:t>Sb</a:t>
            </a:r>
            <a:r>
              <a:rPr lang="en-US" altLang="zh-CN" dirty="0" smtClean="0">
                <a:solidFill>
                  <a:srgbClr val="0033CC"/>
                </a:solidFill>
                <a:cs typeface="Times New Roman" pitchFamily="18" charset="0"/>
              </a:rPr>
              <a:t>, </a:t>
            </a:r>
            <a:r>
              <a:rPr lang="en-US" altLang="zh-CN" dirty="0" err="1" smtClean="0">
                <a:solidFill>
                  <a:srgbClr val="0033CC"/>
                </a:solidFill>
                <a:cs typeface="Times New Roman" pitchFamily="18" charset="0"/>
              </a:rPr>
              <a:t>Ge</a:t>
            </a:r>
            <a:r>
              <a:rPr lang="en-US" altLang="zh-CN" dirty="0" smtClean="0">
                <a:solidFill>
                  <a:srgbClr val="0033CC"/>
                </a:solidFill>
                <a:cs typeface="Times New Roman" pitchFamily="18" charset="0"/>
              </a:rPr>
              <a:t>.</a:t>
            </a:r>
            <a:endParaRPr lang="zh-CN" altLang="en-US" dirty="0">
              <a:solidFill>
                <a:srgbClr val="0033CC"/>
              </a:solidFill>
              <a:cs typeface="Times New Roman" pitchFamily="18" charset="0"/>
              <a:sym typeface="Symbol" pitchFamily="18" charset="2"/>
            </a:endParaRPr>
          </a:p>
          <a:p>
            <a:r>
              <a:rPr lang="en-US" altLang="zh-CN" dirty="0" smtClean="0">
                <a:solidFill>
                  <a:srgbClr val="0033CC"/>
                </a:solidFill>
              </a:rPr>
              <a:t>Usually there must be a vacancy nearby for this diffusion to happen.</a:t>
            </a:r>
            <a:endParaRPr lang="zh-CN" altLang="en-US" dirty="0">
              <a:solidFill>
                <a:srgbClr val="0033CC"/>
              </a:solidFill>
            </a:endParaRPr>
          </a:p>
        </p:txBody>
      </p:sp>
      <p:pic>
        <p:nvPicPr>
          <p:cNvPr id="1107977" name="Picture 9" descr="m3-7-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7978" name="Picture 10" descr="m3-7-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1895475"/>
            <a:ext cx="36576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54990" y="238780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Physical basis for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7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7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7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7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3" grpId="0" autoUpdateAnimBg="0"/>
      <p:bldP spid="1107974" grpId="0" autoUpdateAnimBg="0"/>
      <p:bldP spid="1107975" grpId="0" autoUpdateAnimBg="0"/>
      <p:bldP spid="110797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5000" y="76200"/>
            <a:ext cx="5308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Gas source doping, very toxic gases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85800"/>
            <a:ext cx="7890995" cy="6017810"/>
          </a:xfr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5715000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7030A0"/>
                </a:solidFill>
              </a:rPr>
              <a:t>Silane and </a:t>
            </a:r>
            <a:r>
              <a:rPr lang="en-US" sz="1600" b="0" dirty="0" err="1" smtClean="0">
                <a:solidFill>
                  <a:srgbClr val="7030A0"/>
                </a:solidFill>
              </a:rPr>
              <a:t>dichlorosilane</a:t>
            </a:r>
            <a:r>
              <a:rPr lang="en-US" sz="1600" b="0" dirty="0" smtClean="0">
                <a:solidFill>
                  <a:srgbClr val="7030A0"/>
                </a:solidFill>
              </a:rPr>
              <a:t> used for </a:t>
            </a:r>
            <a:r>
              <a:rPr lang="en-US" sz="1600" b="0" dirty="0" err="1" smtClean="0">
                <a:solidFill>
                  <a:srgbClr val="7030A0"/>
                </a:solidFill>
              </a:rPr>
              <a:t>polysilicon</a:t>
            </a:r>
            <a:r>
              <a:rPr lang="en-US" sz="1600" b="0" dirty="0" smtClean="0">
                <a:solidFill>
                  <a:srgbClr val="7030A0"/>
                </a:solidFill>
              </a:rPr>
              <a:t> deposition</a:t>
            </a:r>
            <a:endParaRPr lang="en-US" sz="1600" b="0" dirty="0">
              <a:solidFill>
                <a:srgbClr val="7030A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0"/>
            <a:ext cx="3205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Liquid source doping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99420"/>
            <a:ext cx="444054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0" y="5232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609600"/>
            <a:ext cx="4191000" cy="427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Container of the liquid is immersed in a constant temperature bath to produce a known vapor pressure of the dopant above the liquid surface.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An inert gas such as N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is injected into the bubbler.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Partial pressure of dopant in furnace is controlled by</a:t>
            </a:r>
          </a:p>
          <a:p>
            <a:pPr marL="342900" lvl="1" indent="-171450">
              <a:spcAft>
                <a:spcPts val="4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Bath temperature</a:t>
            </a:r>
          </a:p>
          <a:p>
            <a:pPr marL="342900" lvl="1" indent="-171450">
              <a:spcAft>
                <a:spcPts val="4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Gas pressure above liquid</a:t>
            </a:r>
          </a:p>
          <a:p>
            <a:pPr marL="342900" lvl="1" indent="-171450">
              <a:spcAft>
                <a:spcPts val="4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Ratio of flow through bubbler to the sum of all other flows into furnace.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Usually an 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source is supplied to react with the dopant gas.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951274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Disadvantage of liquid source: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Source is corrosive.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Bubblers must be pressurized and have been known to explode.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Sensitive to bubbler temperature change.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Danger of forming insoluble silicon compounds at wafer surface that are invisible, but are extremely undesirable.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64849" y="76200"/>
            <a:ext cx="303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Solid source doping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1"/>
            <a:ext cx="8229600" cy="271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" y="3657600"/>
            <a:ext cx="800100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C00000"/>
                </a:solidFill>
              </a:rPr>
              <a:t>Another way is to use discs that are side-by-side to the Si wafer.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0033CC"/>
                </a:solidFill>
              </a:rPr>
              <a:t>For example, for diffusing p-type layers in Si, boron nitride (BN) disc is used. 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0033CC"/>
                </a:solidFill>
              </a:rPr>
              <a:t>When oxidized at 750-1100℃, a thin film of B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forms at the surface. 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0033CC"/>
                </a:solidFill>
              </a:rPr>
              <a:t>In presence of 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, the volatile compound HBO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forms and diffuses to wafer surface where a borosilicate glass in formed.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0033CC"/>
                </a:solidFill>
              </a:rPr>
              <a:t>This glass serves as the boron source for diffusion into the substrate.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562600"/>
            <a:ext cx="2855742" cy="11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24400" y="586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 carrier gas needed, but protected under N</a:t>
            </a:r>
            <a:r>
              <a:rPr lang="en-US" baseline="-25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or </a:t>
            </a:r>
            <a:r>
              <a:rPr lang="en-US" dirty="0" err="1" smtClean="0">
                <a:solidFill>
                  <a:srgbClr val="7030A0"/>
                </a:solidFill>
              </a:rPr>
              <a:t>Ar</a:t>
            </a:r>
            <a:r>
              <a:rPr lang="en-US" dirty="0" smtClean="0">
                <a:solidFill>
                  <a:srgbClr val="7030A0"/>
                </a:solidFill>
              </a:rPr>
              <a:t> gas.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64849" y="76200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Spin on glass doping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7532768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Spin-coat an oxide on the wafer (room temperature).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Bake at 200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 for 15min to remove solvent.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Effectively, the film can be considered as a mixture of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and dopant oxide.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Then diffuse into Si at high temperature.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Good for many types of dopant, with a wide range of dose.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This is finite source, whereas gas/liquid/solid are infinite source.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4038600"/>
            <a:ext cx="22860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dirty="0" smtClean="0">
                <a:solidFill>
                  <a:srgbClr val="C00000"/>
                </a:solidFill>
              </a:rPr>
              <a:t>Sources: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dirty="0" smtClean="0">
                <a:solidFill>
                  <a:srgbClr val="0033CC"/>
                </a:solidFill>
              </a:rPr>
              <a:t>As: </a:t>
            </a:r>
            <a:r>
              <a:rPr lang="en-US" altLang="zh-CN" dirty="0" err="1" smtClean="0">
                <a:solidFill>
                  <a:srgbClr val="0033CC"/>
                </a:solidFill>
              </a:rPr>
              <a:t>arsenosilica</a:t>
            </a:r>
            <a:r>
              <a:rPr lang="zh-CN" altLang="en-US" dirty="0" smtClean="0">
                <a:solidFill>
                  <a:srgbClr val="0033CC"/>
                </a:solidFill>
              </a:rPr>
              <a:t>  	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dirty="0" err="1" smtClean="0">
                <a:solidFill>
                  <a:srgbClr val="0033CC"/>
                </a:solidFill>
              </a:rPr>
              <a:t>Sb</a:t>
            </a:r>
            <a:r>
              <a:rPr lang="en-US" altLang="zh-CN" dirty="0" smtClean="0">
                <a:solidFill>
                  <a:srgbClr val="0033CC"/>
                </a:solidFill>
              </a:rPr>
              <a:t>: </a:t>
            </a:r>
            <a:r>
              <a:rPr lang="en-US" altLang="zh-CN" dirty="0" err="1" smtClean="0">
                <a:solidFill>
                  <a:srgbClr val="0033CC"/>
                </a:solidFill>
              </a:rPr>
              <a:t>antimonysilica</a:t>
            </a:r>
            <a:endParaRPr lang="zh-CN" altLang="en-US" dirty="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dirty="0" smtClean="0">
                <a:solidFill>
                  <a:srgbClr val="0033CC"/>
                </a:solidFill>
              </a:rPr>
              <a:t>B:   </a:t>
            </a:r>
            <a:r>
              <a:rPr lang="en-US" altLang="zh-CN" dirty="0" err="1" smtClean="0">
                <a:solidFill>
                  <a:srgbClr val="0033CC"/>
                </a:solidFill>
              </a:rPr>
              <a:t>borosilica</a:t>
            </a:r>
            <a:endParaRPr lang="zh-CN" altLang="en-US" dirty="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dirty="0" smtClean="0">
                <a:solidFill>
                  <a:srgbClr val="0033CC"/>
                </a:solidFill>
              </a:rPr>
              <a:t>P:</a:t>
            </a:r>
            <a:r>
              <a:rPr lang="zh-CN" altLang="en-US" dirty="0" smtClean="0">
                <a:solidFill>
                  <a:srgbClr val="0033CC"/>
                </a:solidFill>
              </a:rPr>
              <a:t>   </a:t>
            </a:r>
            <a:r>
              <a:rPr lang="en-US" altLang="zh-CN" dirty="0" err="1" smtClean="0">
                <a:solidFill>
                  <a:srgbClr val="0033CC"/>
                </a:solidFill>
              </a:rPr>
              <a:t>phosphorosilica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4114800" y="4953000"/>
          <a:ext cx="4586550" cy="914400"/>
        </p:xfrm>
        <a:graphic>
          <a:graphicData uri="http://schemas.openxmlformats.org/presentationml/2006/ole">
            <p:oleObj spid="_x0000_s92162" name="Equation" r:id="rId3" imgW="2679480" imgH="533160" progId="Equation.3">
              <p:embed/>
            </p:oleObj>
          </a:graphicData>
        </a:graphic>
      </p:graphicFrame>
      <p:graphicFrame>
        <p:nvGraphicFramePr>
          <p:cNvPr id="23555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3685789" y="1219200"/>
          <a:ext cx="3858011" cy="533400"/>
        </p:xfrm>
        <a:graphic>
          <a:graphicData uri="http://schemas.openxmlformats.org/presentationml/2006/ole">
            <p:oleObj spid="_x0000_s92163" name="Equation" r:id="rId4" imgW="1650960" imgH="228600" progId="Equation.3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14600" y="2286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system: Boron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219200"/>
            <a:ext cx="585173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Surface reaction: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Solid sources: boron nitride (BN) and </a:t>
            </a:r>
            <a:r>
              <a:rPr lang="en-US" dirty="0" err="1" smtClean="0">
                <a:solidFill>
                  <a:srgbClr val="0033CC"/>
                </a:solidFill>
              </a:rPr>
              <a:t>trimethylborate</a:t>
            </a:r>
            <a:r>
              <a:rPr lang="en-US" dirty="0" smtClean="0">
                <a:solidFill>
                  <a:srgbClr val="0033CC"/>
                </a:solidFill>
              </a:rPr>
              <a:t> (TMB).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TMB has high vapor pressure at room temperature,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so placed outside of furnace.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One can also use BN wafers, pass 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, 900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Liquid sources: boron </a:t>
            </a:r>
            <a:r>
              <a:rPr lang="en-US" dirty="0" err="1" smtClean="0">
                <a:solidFill>
                  <a:srgbClr val="0033CC"/>
                </a:solidFill>
              </a:rPr>
              <a:t>tribromide</a:t>
            </a:r>
            <a:r>
              <a:rPr lang="en-US" dirty="0" smtClean="0">
                <a:solidFill>
                  <a:srgbClr val="0033CC"/>
                </a:solidFill>
              </a:rPr>
              <a:t> BBr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Gaseous sources: </a:t>
            </a:r>
            <a:r>
              <a:rPr lang="en-US" dirty="0" err="1" smtClean="0">
                <a:solidFill>
                  <a:srgbClr val="0033CC"/>
                </a:solidFill>
              </a:rPr>
              <a:t>diborane</a:t>
            </a:r>
            <a:r>
              <a:rPr lang="en-US" dirty="0" smtClean="0">
                <a:solidFill>
                  <a:srgbClr val="0033CC"/>
                </a:solidFill>
              </a:rPr>
              <a:t> B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H</a:t>
            </a:r>
            <a:r>
              <a:rPr lang="en-US" baseline="-25000" dirty="0" smtClean="0">
                <a:solidFill>
                  <a:srgbClr val="0033CC"/>
                </a:solidFill>
              </a:rPr>
              <a:t>6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</p:txBody>
      </p:sp>
      <p:graphicFrame>
        <p:nvGraphicFramePr>
          <p:cNvPr id="92164" name="Object 9"/>
          <p:cNvGraphicFramePr>
            <a:graphicFrameLocks noChangeAspect="1"/>
          </p:cNvGraphicFramePr>
          <p:nvPr/>
        </p:nvGraphicFramePr>
        <p:xfrm>
          <a:off x="3733800" y="2743200"/>
          <a:ext cx="5172892" cy="457200"/>
        </p:xfrm>
        <a:graphic>
          <a:graphicData uri="http://schemas.openxmlformats.org/presentationml/2006/ole">
            <p:oleObj spid="_x0000_s92164" name="Equation" r:id="rId5" imgW="3009600" imgH="266400" progId="Equation.3">
              <p:embed/>
            </p:oleObj>
          </a:graphicData>
        </a:graphic>
      </p:graphicFrame>
      <p:graphicFrame>
        <p:nvGraphicFramePr>
          <p:cNvPr id="92165" name="Object 9"/>
          <p:cNvGraphicFramePr>
            <a:graphicFrameLocks noChangeAspect="1"/>
          </p:cNvGraphicFramePr>
          <p:nvPr/>
        </p:nvGraphicFramePr>
        <p:xfrm>
          <a:off x="4800600" y="4267200"/>
          <a:ext cx="2971800" cy="381000"/>
        </p:xfrm>
        <a:graphic>
          <a:graphicData uri="http://schemas.openxmlformats.org/presentationml/2006/ole">
            <p:oleObj spid="_x0000_s92165" name="Equation" r:id="rId6" imgW="1777680" imgH="22860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5181600" y="3429000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4BN + 3O</a:t>
            </a:r>
            <a:r>
              <a:rPr lang="en-US" altLang="zh-CN" i="1" baseline="-25000" dirty="0" smtClean="0"/>
              <a:t>2</a:t>
            </a:r>
            <a:r>
              <a:rPr lang="en-US" altLang="zh-CN" i="1" dirty="0" smtClean="0"/>
              <a:t> </a:t>
            </a:r>
            <a:r>
              <a:rPr lang="en-US" altLang="zh-CN" i="1" dirty="0" smtClean="0">
                <a:sym typeface="Symbol" pitchFamily="18" charset="2"/>
              </a:rPr>
              <a:t></a:t>
            </a:r>
            <a:r>
              <a:rPr lang="en-US" altLang="zh-CN" i="1" dirty="0" smtClean="0"/>
              <a:t> 2B</a:t>
            </a:r>
            <a:r>
              <a:rPr lang="en-US" altLang="zh-CN" i="1" baseline="-25000" dirty="0" smtClean="0"/>
              <a:t>2</a:t>
            </a:r>
            <a:r>
              <a:rPr lang="en-US" altLang="zh-CN" i="1" dirty="0" smtClean="0"/>
              <a:t>O</a:t>
            </a:r>
            <a:r>
              <a:rPr lang="en-US" altLang="zh-CN" i="1" baseline="-25000" dirty="0" smtClean="0"/>
              <a:t>3 </a:t>
            </a:r>
            <a:r>
              <a:rPr lang="en-US" altLang="zh-CN" i="1" dirty="0" smtClean="0"/>
              <a:t>+ 2N</a:t>
            </a:r>
            <a:r>
              <a:rPr lang="en-US" altLang="zh-CN" i="1" baseline="-25000" dirty="0" smtClean="0"/>
              <a:t>2</a:t>
            </a:r>
            <a:r>
              <a:rPr lang="en-US" altLang="zh-CN" i="1" dirty="0" smtClean="0"/>
              <a:t> </a:t>
            </a:r>
            <a:endParaRPr lang="en-US" i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24</a:t>
            </a:r>
            <a:endParaRPr lang="en-US" sz="24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024"/>
          <p:cNvGraphicFramePr>
            <a:graphicFrameLocks noChangeAspect="1"/>
          </p:cNvGraphicFramePr>
          <p:nvPr/>
        </p:nvGraphicFramePr>
        <p:xfrm>
          <a:off x="2667000" y="5105400"/>
          <a:ext cx="3747194" cy="484187"/>
        </p:xfrm>
        <a:graphic>
          <a:graphicData uri="http://schemas.openxmlformats.org/presentationml/2006/ole">
            <p:oleObj spid="_x0000_s93186" name="Equation" r:id="rId4" imgW="1765080" imgH="228600" progId="Equation.3">
              <p:embed/>
            </p:oleObj>
          </a:graphicData>
        </a:graphic>
      </p:graphicFrame>
      <p:graphicFrame>
        <p:nvGraphicFramePr>
          <p:cNvPr id="24579" name="Object 1025"/>
          <p:cNvGraphicFramePr>
            <a:graphicFrameLocks noChangeAspect="1"/>
          </p:cNvGraphicFramePr>
          <p:nvPr>
            <p:ph sz="half" idx="1"/>
          </p:nvPr>
        </p:nvGraphicFramePr>
        <p:xfrm>
          <a:off x="2743200" y="1600200"/>
          <a:ext cx="3813242" cy="533400"/>
        </p:xfrm>
        <a:graphic>
          <a:graphicData uri="http://schemas.openxmlformats.org/presentationml/2006/ole">
            <p:oleObj spid="_x0000_s93187" name="Equation" r:id="rId5" imgW="1638000" imgH="228600" progId="Equation.3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14600" y="2286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system: Phosphorus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219200"/>
            <a:ext cx="69119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Surface reaction:</a:t>
            </a:r>
          </a:p>
          <a:p>
            <a:endParaRPr lang="en-US" sz="2000" dirty="0" smtClean="0">
              <a:solidFill>
                <a:srgbClr val="0033CC"/>
              </a:solidFill>
            </a:endParaRPr>
          </a:p>
          <a:p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Solid sources: (can be made into wafers like BN, but not popular)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      Phosphorus </a:t>
            </a:r>
            <a:r>
              <a:rPr lang="en-US" sz="2000" dirty="0" err="1" smtClean="0">
                <a:solidFill>
                  <a:srgbClr val="0033CC"/>
                </a:solidFill>
              </a:rPr>
              <a:t>pentoxide</a:t>
            </a:r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      Ammonium </a:t>
            </a:r>
            <a:r>
              <a:rPr lang="en-US" sz="2000" dirty="0" err="1" smtClean="0">
                <a:solidFill>
                  <a:srgbClr val="0033CC"/>
                </a:solidFill>
              </a:rPr>
              <a:t>monophosphate</a:t>
            </a:r>
            <a:r>
              <a:rPr lang="en-US" sz="2000" dirty="0" smtClean="0">
                <a:solidFill>
                  <a:srgbClr val="0033CC"/>
                </a:solidFill>
              </a:rPr>
              <a:t> NH</a:t>
            </a:r>
            <a:r>
              <a:rPr lang="en-US" sz="2000" baseline="-25000" dirty="0" smtClean="0">
                <a:solidFill>
                  <a:srgbClr val="0033CC"/>
                </a:solidFill>
              </a:rPr>
              <a:t>4</a:t>
            </a:r>
            <a:r>
              <a:rPr lang="en-US" sz="2000" dirty="0" smtClean="0">
                <a:solidFill>
                  <a:srgbClr val="0033CC"/>
                </a:solidFill>
              </a:rPr>
              <a:t>H</a:t>
            </a:r>
            <a:r>
              <a:rPr lang="en-US" sz="2000" baseline="-25000" dirty="0" smtClean="0">
                <a:solidFill>
                  <a:srgbClr val="0033CC"/>
                </a:solidFill>
              </a:rPr>
              <a:t>2</a:t>
            </a:r>
            <a:r>
              <a:rPr lang="en-US" sz="2000" dirty="0" smtClean="0">
                <a:solidFill>
                  <a:srgbClr val="0033CC"/>
                </a:solidFill>
              </a:rPr>
              <a:t>PO</a:t>
            </a:r>
            <a:r>
              <a:rPr lang="en-US" sz="2000" baseline="-25000" dirty="0" smtClean="0">
                <a:solidFill>
                  <a:srgbClr val="0033CC"/>
                </a:solidFill>
              </a:rPr>
              <a:t>4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      Ammonium </a:t>
            </a:r>
            <a:r>
              <a:rPr lang="en-US" sz="2000" dirty="0" err="1" smtClean="0">
                <a:solidFill>
                  <a:srgbClr val="0033CC"/>
                </a:solidFill>
              </a:rPr>
              <a:t>diphosphate</a:t>
            </a:r>
            <a:r>
              <a:rPr lang="en-US" sz="2000" dirty="0" smtClean="0">
                <a:solidFill>
                  <a:srgbClr val="0033CC"/>
                </a:solidFill>
              </a:rPr>
              <a:t> (NH</a:t>
            </a:r>
            <a:r>
              <a:rPr lang="en-US" sz="2000" baseline="-25000" dirty="0" smtClean="0">
                <a:solidFill>
                  <a:srgbClr val="0033CC"/>
                </a:solidFill>
              </a:rPr>
              <a:t>4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  <a:r>
              <a:rPr lang="en-US" sz="2000" baseline="-25000" dirty="0" smtClean="0">
                <a:solidFill>
                  <a:srgbClr val="0033CC"/>
                </a:solidFill>
              </a:rPr>
              <a:t>2</a:t>
            </a:r>
            <a:r>
              <a:rPr lang="en-US" sz="2000" dirty="0" smtClean="0">
                <a:solidFill>
                  <a:srgbClr val="0033CC"/>
                </a:solidFill>
              </a:rPr>
              <a:t>H</a:t>
            </a:r>
            <a:r>
              <a:rPr lang="en-US" sz="2000" baseline="-25000" dirty="0" smtClean="0">
                <a:solidFill>
                  <a:srgbClr val="0033CC"/>
                </a:solidFill>
              </a:rPr>
              <a:t>2</a:t>
            </a:r>
            <a:r>
              <a:rPr lang="en-US" sz="2000" dirty="0" smtClean="0">
                <a:solidFill>
                  <a:srgbClr val="0033CC"/>
                </a:solidFill>
              </a:rPr>
              <a:t>PO</a:t>
            </a:r>
            <a:r>
              <a:rPr lang="en-US" sz="2000" baseline="-25000" dirty="0" smtClean="0">
                <a:solidFill>
                  <a:srgbClr val="0033CC"/>
                </a:solidFill>
              </a:rPr>
              <a:t>4</a:t>
            </a:r>
            <a:endParaRPr lang="en-US" sz="2000" dirty="0" smtClean="0">
              <a:solidFill>
                <a:srgbClr val="0033CC"/>
              </a:solidFill>
            </a:endParaRPr>
          </a:p>
          <a:p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Liquid source: phosphorus </a:t>
            </a:r>
            <a:r>
              <a:rPr lang="en-US" sz="2000" dirty="0" err="1" smtClean="0">
                <a:solidFill>
                  <a:srgbClr val="0033CC"/>
                </a:solidFill>
              </a:rPr>
              <a:t>oxychloride</a:t>
            </a:r>
            <a:r>
              <a:rPr lang="en-US" sz="2000" dirty="0" smtClean="0">
                <a:solidFill>
                  <a:srgbClr val="0033CC"/>
                </a:solidFill>
              </a:rPr>
              <a:t> POCl</a:t>
            </a:r>
            <a:r>
              <a:rPr lang="en-US" sz="2000" baseline="-25000" dirty="0" smtClean="0">
                <a:solidFill>
                  <a:srgbClr val="0033CC"/>
                </a:solidFill>
              </a:rPr>
              <a:t>3</a:t>
            </a:r>
          </a:p>
          <a:p>
            <a:endParaRPr lang="en-US" sz="2000" dirty="0" smtClean="0">
              <a:solidFill>
                <a:srgbClr val="0033CC"/>
              </a:solidFill>
            </a:endParaRPr>
          </a:p>
          <a:p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Gaseous source: </a:t>
            </a:r>
            <a:r>
              <a:rPr lang="en-US" sz="2000" dirty="0" err="1" smtClean="0">
                <a:solidFill>
                  <a:srgbClr val="0033CC"/>
                </a:solidFill>
              </a:rPr>
              <a:t>phosphine</a:t>
            </a:r>
            <a:r>
              <a:rPr lang="en-US" sz="2000" dirty="0" smtClean="0">
                <a:solidFill>
                  <a:srgbClr val="0033CC"/>
                </a:solidFill>
              </a:rPr>
              <a:t> PH</a:t>
            </a:r>
            <a:r>
              <a:rPr lang="en-US" sz="2000" baseline="-25000" dirty="0" smtClean="0">
                <a:solidFill>
                  <a:srgbClr val="0033CC"/>
                </a:solidFill>
              </a:rPr>
              <a:t>3</a:t>
            </a:r>
            <a:r>
              <a:rPr lang="en-US" sz="2000" dirty="0" smtClean="0">
                <a:solidFill>
                  <a:srgbClr val="0033CC"/>
                </a:solidFill>
              </a:rPr>
              <a:t>.</a:t>
            </a:r>
            <a:endParaRPr lang="en-US" sz="2000" dirty="0">
              <a:solidFill>
                <a:srgbClr val="0033CC"/>
              </a:solidFill>
            </a:endParaRPr>
          </a:p>
        </p:txBody>
      </p:sp>
      <p:graphicFrame>
        <p:nvGraphicFramePr>
          <p:cNvPr id="93188" name="Object 1025"/>
          <p:cNvGraphicFramePr>
            <a:graphicFrameLocks noChangeAspect="1"/>
          </p:cNvGraphicFramePr>
          <p:nvPr/>
        </p:nvGraphicFramePr>
        <p:xfrm>
          <a:off x="2438400" y="4038600"/>
          <a:ext cx="4343400" cy="526320"/>
        </p:xfrm>
        <a:graphic>
          <a:graphicData uri="http://schemas.openxmlformats.org/presentationml/2006/ole">
            <p:oleObj spid="_x0000_s93188" name="Equation" r:id="rId6" imgW="1879560" imgH="228600" progId="Equation.3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25</a:t>
            </a:r>
            <a:endParaRPr lang="en-US" sz="24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52600" y="2286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system: Arsenic &amp; Antimony 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09800" y="1143000"/>
            <a:ext cx="4978799" cy="4524315"/>
            <a:chOff x="1879201" y="1114485"/>
            <a:chExt cx="4978799" cy="4524315"/>
          </a:xfrm>
        </p:grpSpPr>
        <p:graphicFrame>
          <p:nvGraphicFramePr>
            <p:cNvPr id="25602" name="Object 1024"/>
            <p:cNvGraphicFramePr>
              <a:graphicFrameLocks noChangeAspect="1"/>
            </p:cNvGraphicFramePr>
            <p:nvPr>
              <p:ph sz="half" idx="1"/>
            </p:nvPr>
          </p:nvGraphicFramePr>
          <p:xfrm>
            <a:off x="2869801" y="1419285"/>
            <a:ext cx="3614737" cy="458788"/>
          </p:xfrm>
          <a:graphic>
            <a:graphicData uri="http://schemas.openxmlformats.org/presentationml/2006/ole">
              <p:oleObj spid="_x0000_s94210" name="Equation" r:id="rId3" imgW="1803240" imgH="228600" progId="Equation.3">
                <p:embed/>
              </p:oleObj>
            </a:graphicData>
          </a:graphic>
        </p:graphicFrame>
        <p:graphicFrame>
          <p:nvGraphicFramePr>
            <p:cNvPr id="25603" name="Object 1025"/>
            <p:cNvGraphicFramePr>
              <a:graphicFrameLocks noChangeAspect="1"/>
            </p:cNvGraphicFramePr>
            <p:nvPr/>
          </p:nvGraphicFramePr>
          <p:xfrm>
            <a:off x="2946001" y="4238685"/>
            <a:ext cx="3242674" cy="415925"/>
          </p:xfrm>
          <a:graphic>
            <a:graphicData uri="http://schemas.openxmlformats.org/presentationml/2006/ole">
              <p:oleObj spid="_x0000_s94211" name="Equation" r:id="rId4" imgW="1777680" imgH="228600" progId="Equation.3">
                <p:embed/>
              </p:oleObj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879201" y="1114485"/>
              <a:ext cx="4978799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Arsenic</a:t>
              </a:r>
              <a:r>
                <a:rPr lang="en-US" dirty="0" smtClean="0">
                  <a:solidFill>
                    <a:srgbClr val="0033CC"/>
                  </a:solidFill>
                </a:rPr>
                <a:t> surface reaction: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Solid sources: possible, low surface concentrations.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Gaseous source: arsine AsH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3</a:t>
              </a:r>
              <a:r>
                <a:rPr lang="en-US" dirty="0" smtClean="0">
                  <a:solidFill>
                    <a:srgbClr val="0033CC"/>
                  </a:solidFill>
                </a:rPr>
                <a:t>.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Ion implantation is normally used for deposition.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C00000"/>
                  </a:solidFill>
                </a:rPr>
                <a:t>Antimony</a:t>
              </a:r>
              <a:r>
                <a:rPr lang="en-US" dirty="0" smtClean="0">
                  <a:solidFill>
                    <a:srgbClr val="0033CC"/>
                  </a:solidFill>
                </a:rPr>
                <a:t> surface reaction: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Liquid source: antimony </a:t>
              </a:r>
              <a:r>
                <a:rPr lang="en-US" dirty="0" err="1" smtClean="0">
                  <a:solidFill>
                    <a:srgbClr val="0033CC"/>
                  </a:solidFill>
                </a:rPr>
                <a:t>pentachloride</a:t>
              </a:r>
              <a:r>
                <a:rPr lang="en-US" dirty="0" smtClean="0">
                  <a:solidFill>
                    <a:srgbClr val="0033CC"/>
                  </a:solidFill>
                </a:rPr>
                <a:t> Sb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3</a:t>
              </a:r>
              <a:r>
                <a:rPr lang="en-US" dirty="0" smtClean="0">
                  <a:solidFill>
                    <a:srgbClr val="0033CC"/>
                  </a:solidFill>
                </a:rPr>
                <a:t>Cl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5</a:t>
              </a:r>
              <a:r>
                <a:rPr lang="en-US" dirty="0" smtClean="0">
                  <a:solidFill>
                    <a:srgbClr val="0033CC"/>
                  </a:solidFill>
                </a:rPr>
                <a:t>.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Ion implantation is normally used for deposition.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</a:t>
            </a:r>
            <a:endParaRPr lang="en-US" sz="24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0"/>
            <a:ext cx="368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Measurement methods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580072"/>
            <a:ext cx="66786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Sheet resistance measurement using four-point probe.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p-n junction staining for junction depth. (see below, left)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Capacitance-voltage  measurement for dopant concentration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Secondary Ion Mass Spectroscopy, SIMS, for impurity concentration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33CC"/>
                </a:solidFill>
              </a:rPr>
              <a:t>Spreading resistance measurement. (see below, right)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581400" cy="43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3962400" y="2514600"/>
            <a:ext cx="2895600" cy="2743200"/>
            <a:chOff x="336" y="2160"/>
            <a:chExt cx="1824" cy="1728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36" y="2160"/>
              <a:ext cx="1824" cy="1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68" y="2640"/>
              <a:ext cx="816" cy="81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84" y="29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36" y="2208"/>
              <a:ext cx="1824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768" y="2208"/>
              <a:ext cx="816" cy="81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480" y="3024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584" y="302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432" y="3312"/>
              <a:ext cx="432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816" y="3408"/>
              <a:ext cx="144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152" y="3456"/>
              <a:ext cx="0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392" y="3408"/>
              <a:ext cx="240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1536" y="3264"/>
              <a:ext cx="384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816" y="3024"/>
              <a:ext cx="336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1152" y="2208"/>
              <a:ext cx="0" cy="8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643748" y="4489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i="1">
                <a:solidFill>
                  <a:schemeClr val="hlink"/>
                </a:solidFill>
              </a:rPr>
              <a:t>a</a:t>
            </a:r>
          </a:p>
        </p:txBody>
      </p:sp>
      <p:graphicFrame>
        <p:nvGraphicFramePr>
          <p:cNvPr id="28" name="Object 21"/>
          <p:cNvGraphicFramePr>
            <a:graphicFrameLocks noChangeAspect="1"/>
          </p:cNvGraphicFramePr>
          <p:nvPr/>
        </p:nvGraphicFramePr>
        <p:xfrm>
          <a:off x="7010399" y="2438400"/>
          <a:ext cx="2052727" cy="795498"/>
        </p:xfrm>
        <a:graphic>
          <a:graphicData uri="http://schemas.openxmlformats.org/presentationml/2006/ole">
            <p:oleObj spid="_x0000_s107521" name="公式" r:id="rId4" imgW="1244520" imgH="482400" progId="Equation.3">
              <p:embed/>
            </p:oleObj>
          </a:graphicData>
        </a:graphic>
      </p:graphicFrame>
      <p:graphicFrame>
        <p:nvGraphicFramePr>
          <p:cNvPr id="29" name="Object 22"/>
          <p:cNvGraphicFramePr>
            <a:graphicFrameLocks noChangeAspect="1"/>
          </p:cNvGraphicFramePr>
          <p:nvPr/>
        </p:nvGraphicFramePr>
        <p:xfrm>
          <a:off x="7010400" y="3352800"/>
          <a:ext cx="1824666" cy="715579"/>
        </p:xfrm>
        <a:graphic>
          <a:graphicData uri="http://schemas.openxmlformats.org/presentationml/2006/ole">
            <p:oleObj spid="_x0000_s107522" name="公式" r:id="rId5" imgW="1002960" imgH="39348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10000" y="5486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Metal needle  point-contact with the semiconductor, resistance mainly comes from the volume near the needle tip.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1800" y="4191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dirty="0" smtClean="0">
                <a:solidFill>
                  <a:srgbClr val="0033CC"/>
                </a:solidFill>
              </a:rPr>
              <a:t>a: effective contact radius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K: empirical parameter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041400"/>
            <a:ext cx="2438400" cy="231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6400" y="238780"/>
            <a:ext cx="5995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Secondary Ion Mass Spectroscopy, SIMS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838200"/>
            <a:ext cx="4894035" cy="3317749"/>
          </a:xfr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4799" y="4648200"/>
            <a:ext cx="4200629" cy="19812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4800600" y="3423602"/>
            <a:ext cx="4191000" cy="3412173"/>
            <a:chOff x="4800600" y="3423602"/>
            <a:chExt cx="4191000" cy="3412173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3423602"/>
              <a:ext cx="4191000" cy="3412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781800" y="3810000"/>
              <a:ext cx="1930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Measured by SIMS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603" y="0"/>
            <a:ext cx="5726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mechanisms in Si: interstitial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609600"/>
            <a:ext cx="3327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 Si native point defect required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0" y="990600"/>
            <a:ext cx="2680556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554931" y="609600"/>
            <a:ext cx="4236738" cy="5715000"/>
            <a:chOff x="4554931" y="762000"/>
            <a:chExt cx="4236738" cy="5715000"/>
          </a:xfrm>
        </p:grpSpPr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4931" y="762000"/>
              <a:ext cx="4236738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43600" y="1447800"/>
              <a:ext cx="243457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Very fast diffusion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981200"/>
            <a:ext cx="224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“Hopping” frequency: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52400" y="2438400"/>
          <a:ext cx="1928427" cy="727075"/>
        </p:xfrm>
        <a:graphic>
          <a:graphicData uri="http://schemas.openxmlformats.org/presentationml/2006/ole">
            <p:oleObj spid="_x0000_s34817" name="公式" r:id="rId5" imgW="1130040" imgH="4316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400" y="3505200"/>
            <a:ext cx="371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Energy barrier </a:t>
            </a:r>
            <a:r>
              <a:rPr lang="en-US" dirty="0" err="1" smtClean="0">
                <a:solidFill>
                  <a:srgbClr val="0033CC"/>
                </a:solidFill>
              </a:rPr>
              <a:t>E</a:t>
            </a:r>
            <a:r>
              <a:rPr lang="en-US" baseline="-25000" dirty="0" err="1" smtClean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: 0.6-1.2eV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Vibration frequency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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: 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-10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/sec.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00150" y="4267200"/>
            <a:ext cx="3143250" cy="2057400"/>
            <a:chOff x="4419600" y="1066800"/>
            <a:chExt cx="3143250" cy="205740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1066800"/>
              <a:ext cx="3057525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8200" y="2209800"/>
              <a:ext cx="29146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" name="Straight Connector 19"/>
          <p:cNvCxnSpPr/>
          <p:nvPr/>
        </p:nvCxnSpPr>
        <p:spPr>
          <a:xfrm>
            <a:off x="762000" y="56388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" y="6172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5800" y="57150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800100" y="5905500"/>
            <a:ext cx="533400" cy="158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619455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5248126"/>
            <a:ext cx="76962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Thermal-equilibrium values of Si </a:t>
            </a:r>
            <a:r>
              <a:rPr lang="en-US" i="1" dirty="0" smtClean="0">
                <a:solidFill>
                  <a:srgbClr val="0033CC"/>
                </a:solidFill>
              </a:rPr>
              <a:t>neutral interstitials and </a:t>
            </a:r>
            <a:r>
              <a:rPr lang="en-US" dirty="0" smtClean="0">
                <a:solidFill>
                  <a:srgbClr val="0033CC"/>
                </a:solidFill>
              </a:rPr>
              <a:t>vacancies at diffusion temperatures &lt;&lt; doping concentration of interest (10</a:t>
            </a:r>
            <a:r>
              <a:rPr lang="en-US" baseline="30000" dirty="0" smtClean="0">
                <a:solidFill>
                  <a:srgbClr val="0033CC"/>
                </a:solidFill>
              </a:rPr>
              <a:t>15</a:t>
            </a:r>
            <a:r>
              <a:rPr lang="en-US" dirty="0" smtClean="0">
                <a:solidFill>
                  <a:srgbClr val="0033CC"/>
                </a:solidFill>
              </a:rPr>
              <a:t> –10</a:t>
            </a:r>
            <a:r>
              <a:rPr lang="en-US" baseline="30000" dirty="0" smtClean="0">
                <a:solidFill>
                  <a:srgbClr val="0033CC"/>
                </a:solidFill>
              </a:rPr>
              <a:t>20</a:t>
            </a:r>
            <a:r>
              <a:rPr lang="en-US" dirty="0" smtClean="0">
                <a:solidFill>
                  <a:srgbClr val="0033CC"/>
                </a:solidFill>
              </a:rPr>
              <a:t>/cm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Diffusivity of Si interstitials and Si vacancies &gt;&gt; diffusivity of dopants.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5809" y="152400"/>
            <a:ext cx="459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Interstitials and vacancies in Si</a:t>
            </a:r>
            <a:endParaRPr lang="en-US" sz="2800" dirty="0">
              <a:solidFill>
                <a:srgbClr val="0033CC"/>
              </a:solidFill>
            </a:endParaRPr>
          </a:p>
        </p:txBody>
      </p:sp>
      <p:graphicFrame>
        <p:nvGraphicFramePr>
          <p:cNvPr id="35841" name="Object 6"/>
          <p:cNvGraphicFramePr>
            <a:graphicFrameLocks noChangeAspect="1"/>
          </p:cNvGraphicFramePr>
          <p:nvPr/>
        </p:nvGraphicFramePr>
        <p:xfrm>
          <a:off x="4651375" y="3429000"/>
          <a:ext cx="2595128" cy="879475"/>
        </p:xfrm>
        <a:graphic>
          <a:graphicData uri="http://schemas.openxmlformats.org/presentationml/2006/ole">
            <p:oleObj spid="_x0000_s35841" name="公式" r:id="rId4" imgW="1257120" imgH="431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1975" y="3657600"/>
            <a:ext cx="3357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Vacancy concentration: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Probability of a site to be vacant: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5842" name="Object 6"/>
          <p:cNvGraphicFramePr>
            <a:graphicFrameLocks noChangeAspect="1"/>
          </p:cNvGraphicFramePr>
          <p:nvPr/>
        </p:nvGraphicFramePr>
        <p:xfrm>
          <a:off x="5108575" y="4191000"/>
          <a:ext cx="2359025" cy="879475"/>
        </p:xfrm>
        <a:graphic>
          <a:graphicData uri="http://schemas.openxmlformats.org/presentationml/2006/ole">
            <p:oleObj spid="_x0000_s35842" name="Equation" r:id="rId5" imgW="1143000" imgH="43164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858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Si native point defects required (Si vacancy and Si interstitials);        Examples: B, P, As, Sb.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76200"/>
            <a:ext cx="8753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mechanisms in Si: substitutional and interstitialcy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1066800"/>
            <a:ext cx="2460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b) Interstitialcy diffusion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1066800"/>
            <a:ext cx="259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a) Substitutional diffusion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624863" y="1371600"/>
            <a:ext cx="4290537" cy="3120390"/>
            <a:chOff x="4267200" y="2743200"/>
            <a:chExt cx="4767263" cy="3467100"/>
          </a:xfrm>
        </p:grpSpPr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743200"/>
              <a:ext cx="4767263" cy="346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5295900" y="3543300"/>
              <a:ext cx="304800" cy="2286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534400" y="3328416"/>
              <a:ext cx="381000" cy="158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6200" y="1419225"/>
            <a:ext cx="4267200" cy="3000375"/>
            <a:chOff x="0" y="2105025"/>
            <a:chExt cx="4267200" cy="3000375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2333625"/>
              <a:ext cx="2914650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0" y="2105025"/>
              <a:ext cx="885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 atom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3031" y="2954893"/>
              <a:ext cx="944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Vacancy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297180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Substitutional impurity atom</a:t>
              </a:r>
              <a:endParaRPr lang="en-US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2400" y="4419600"/>
            <a:ext cx="224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“Hopping” frequency: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3793" name="Object 7"/>
          <p:cNvGraphicFramePr>
            <a:graphicFrameLocks noChangeAspect="1"/>
          </p:cNvGraphicFramePr>
          <p:nvPr/>
        </p:nvGraphicFramePr>
        <p:xfrm>
          <a:off x="295474" y="4876800"/>
          <a:ext cx="3590726" cy="1600200"/>
        </p:xfrm>
        <a:graphic>
          <a:graphicData uri="http://schemas.openxmlformats.org/presentationml/2006/ole">
            <p:oleObj spid="_x0000_s33793" name="公式" r:id="rId5" imgW="1968480" imgH="888840" progId="Equation.3">
              <p:embed/>
            </p:oleObj>
          </a:graphicData>
        </a:graphic>
      </p:graphicFrame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4196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4800600" y="6095206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00600" y="6628606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156961" y="6172200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baseline="-25000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: 3-4eV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4838700" y="6361906"/>
            <a:ext cx="533400" cy="158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4343400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38200"/>
            <a:ext cx="3809436" cy="57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" y="228600"/>
            <a:ext cx="8192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Diffusion mechanisms in Si: kick out and Frank Turnbull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752600"/>
            <a:ext cx="3122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(continued from previous slide)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c) Kick out diffusion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d) Frank Turnbull diffusion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91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Continued from previous slide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(Si native point defects required…)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1600200"/>
            <a:ext cx="25502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Very slow diffusion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14511" y="228600"/>
            <a:ext cx="343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Diffusivity comparison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3000" y="838200"/>
            <a:ext cx="6934200" cy="5922963"/>
            <a:chOff x="54864" y="838200"/>
            <a:chExt cx="6934200" cy="5922963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" y="838200"/>
              <a:ext cx="6934200" cy="5922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2438400" y="2035334"/>
              <a:ext cx="1874231" cy="1600200"/>
              <a:chOff x="2438400" y="2035334"/>
              <a:chExt cx="1874231" cy="16002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5400000" flipH="1" flipV="1">
                <a:off x="1673352" y="2834640"/>
                <a:ext cx="1600200" cy="158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438400" y="3048000"/>
                <a:ext cx="1874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8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times higher!!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5352871"/>
            <a:ext cx="7772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Figure 4-8 Diffusivities of various species in silicon. Au</a:t>
            </a:r>
            <a:r>
              <a:rPr lang="en-US" baseline="-25000" dirty="0" smtClean="0">
                <a:solidFill>
                  <a:srgbClr val="7030A0"/>
                </a:solidFill>
              </a:rPr>
              <a:t>s</a:t>
            </a:r>
            <a:r>
              <a:rPr lang="en-US" dirty="0" smtClean="0">
                <a:solidFill>
                  <a:srgbClr val="7030A0"/>
                </a:solidFill>
              </a:rPr>
              <a:t> refers to gold in substitutional form (on a lattice site); </a:t>
            </a:r>
            <a:r>
              <a:rPr lang="en-US" dirty="0" err="1" smtClean="0">
                <a:solidFill>
                  <a:srgbClr val="7030A0"/>
                </a:solidFill>
              </a:rPr>
              <a:t>Au</a:t>
            </a:r>
            <a:r>
              <a:rPr lang="en-US" baseline="-25000" dirty="0" err="1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to gold in an interstitial site. The silicon interstitial (I) diffusivity is also shown, and the grey area representing the </a:t>
            </a:r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diffusivity indicates the uncertainty in this parameter.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133600"/>
            <a:ext cx="487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solid solubility and sheet resistance.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Microscopic view point: diffusion equations.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Physical basis for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Non-ideal and extrinsic diffusion.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Dopant segregation and effect of oxidation.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Manufacturing and measurement methods.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772180"/>
            <a:ext cx="415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33CC"/>
                </a:solidFill>
              </a:rPr>
              <a:t>Chapter 7 Dopant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657600" y="2415014"/>
            <a:ext cx="5381490" cy="4138186"/>
            <a:chOff x="3657600" y="2286000"/>
            <a:chExt cx="5381490" cy="4138186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600" y="2286000"/>
              <a:ext cx="5381490" cy="4138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 noChangeAspect="1"/>
            </p:cNvCxnSpPr>
            <p:nvPr/>
          </p:nvCxnSpPr>
          <p:spPr>
            <a:xfrm rot="10800000">
              <a:off x="5151120" y="4937760"/>
              <a:ext cx="1097280" cy="36576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81800" y="2590800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Field also leads to diffusion of substrate dopants that are negatively charged for P-type.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129014"/>
            <a:ext cx="766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Electric field effect: non-intrinsic/extrinsic diffusion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62414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4800" y="738614"/>
            <a:ext cx="86106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CN" dirty="0" err="1">
                <a:solidFill>
                  <a:srgbClr val="0033CC"/>
                </a:solidFill>
              </a:rPr>
              <a:t>Fick’s</a:t>
            </a:r>
            <a:r>
              <a:rPr lang="en-US" altLang="zh-CN" dirty="0">
                <a:solidFill>
                  <a:srgbClr val="0033CC"/>
                </a:solidFill>
              </a:rPr>
              <a:t> </a:t>
            </a:r>
            <a:r>
              <a:rPr lang="en-US" altLang="zh-CN" dirty="0" smtClean="0">
                <a:solidFill>
                  <a:srgbClr val="0033CC"/>
                </a:solidFill>
              </a:rPr>
              <a:t>Laws: only </a:t>
            </a:r>
            <a:r>
              <a:rPr lang="en-US" altLang="zh-CN" dirty="0">
                <a:solidFill>
                  <a:srgbClr val="0033CC"/>
                </a:solidFill>
              </a:rPr>
              <a:t>valid for diffusion under special </a:t>
            </a:r>
            <a:r>
              <a:rPr lang="en-US" altLang="zh-CN" dirty="0" smtClean="0">
                <a:solidFill>
                  <a:srgbClr val="0033CC"/>
                </a:solidFill>
              </a:rPr>
              <a:t>conditions.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When the doping is higher than </a:t>
            </a:r>
            <a:r>
              <a:rPr lang="en-US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</a:t>
            </a:r>
            <a:r>
              <a:rPr lang="en-US" dirty="0" smtClean="0">
                <a:solidFill>
                  <a:srgbClr val="0033CC"/>
                </a:solidFill>
              </a:rPr>
              <a:t>-field effects become important .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field comes from higher mobility of electrons and holes compared to dopant atoms.</a:t>
            </a:r>
          </a:p>
          <a:p>
            <a:pPr marL="174625" indent="-1746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Carries move faster than dopants, until an equilibrium is attained due to the electric field that slows down carrier and speeds up dopant.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5996414"/>
            <a:ext cx="379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N-type dopants are positively charged.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15014"/>
            <a:ext cx="3581400" cy="36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105400"/>
            <a:ext cx="1685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7-25, P406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5486400"/>
            <a:ext cx="1122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7-26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1664</Words>
  <Application>Microsoft Office PowerPoint</Application>
  <PresentationFormat>On-screen Show (4:3)</PresentationFormat>
  <Paragraphs>274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公式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17</cp:revision>
  <dcterms:created xsi:type="dcterms:W3CDTF">2006-08-16T00:00:00Z</dcterms:created>
  <dcterms:modified xsi:type="dcterms:W3CDTF">2010-08-21T23:49:56Z</dcterms:modified>
</cp:coreProperties>
</file>