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54" r:id="rId2"/>
    <p:sldId id="357" r:id="rId3"/>
    <p:sldId id="257" r:id="rId4"/>
    <p:sldId id="358" r:id="rId5"/>
    <p:sldId id="286" r:id="rId6"/>
    <p:sldId id="331" r:id="rId7"/>
    <p:sldId id="289" r:id="rId8"/>
    <p:sldId id="352" r:id="rId9"/>
    <p:sldId id="359" r:id="rId10"/>
    <p:sldId id="363" r:id="rId11"/>
    <p:sldId id="342" r:id="rId12"/>
    <p:sldId id="332" r:id="rId13"/>
    <p:sldId id="318" r:id="rId14"/>
    <p:sldId id="334" r:id="rId15"/>
    <p:sldId id="323" r:id="rId16"/>
    <p:sldId id="343" r:id="rId17"/>
    <p:sldId id="320" r:id="rId18"/>
    <p:sldId id="335" r:id="rId19"/>
    <p:sldId id="321" r:id="rId20"/>
    <p:sldId id="322" r:id="rId21"/>
    <p:sldId id="296"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A6F37-C653-4ABF-B932-35667AD065AE}" type="datetimeFigureOut">
              <a:rPr lang="en-US" smtClean="0"/>
              <a:pPr/>
              <a:t>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7D554-A9A2-4D95-994C-5C60CEE0CD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AAAA52D-5A27-41D4-9063-052E46AD227B}" type="slidenum">
              <a:rPr lang="en-US"/>
              <a:pPr/>
              <a:t>10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F6886-4D09-4AE7-813B-72B769F63688}"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B8BAE-2147-457D-B373-48A3EDE45F9C}"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27BB7-B9A2-4562-B14A-0CA631BCDFB2}"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FC5EC3DC-E9BB-42F0-8A47-A8EE6205B89C}"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4AB3741C-5C98-4E62-9D1F-E6D5ACBFA5E1}" type="datetime1">
              <a:rPr lang="en-US" smtClean="0"/>
              <a:pPr>
                <a:defRPr/>
              </a:pPr>
              <a:t>2/15/2011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C283FD8-BAA3-4FA4-8AB6-C9F0E5A250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9180F-156A-46C1-A270-1F9F731C636D}"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0743B-0951-45C5-84FC-F247E162C3E1}" type="datetime1">
              <a:rPr lang="en-US" smtClean="0"/>
              <a:pPr/>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C76B5-5405-45FF-A527-5911FC902F42}" type="datetime1">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64038-E1AE-4E7F-885A-5920189E66BB}" type="datetime1">
              <a:rPr lang="en-US" smtClean="0"/>
              <a:pPr/>
              <a:t>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1E70B-B2E7-43AE-9CB0-8377FC4B2457}" type="datetime1">
              <a:rPr lang="en-US" smtClean="0"/>
              <a:pPr/>
              <a:t>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2C4AE-FCBA-4493-8782-0C93EB59BB68}" type="datetime1">
              <a:rPr lang="en-US" smtClean="0"/>
              <a:pPr/>
              <a:t>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55050-F276-429D-BDEF-6F2102650385}" type="datetime1">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D76CB-FB11-4E79-B1C5-40405BE01D20}" type="datetime1">
              <a:rPr lang="en-US" smtClean="0"/>
              <a:pPr/>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34D66-F1CA-44ED-AEDE-BC3B3CE9755B}" type="datetime1">
              <a:rPr lang="en-US" smtClean="0"/>
              <a:pPr/>
              <a:t>2/15/2011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495800" cy="2492990"/>
          </a:xfrm>
          <a:prstGeom prst="rect">
            <a:avLst/>
          </a:prstGeom>
          <a:noFill/>
        </p:spPr>
        <p:txBody>
          <a:bodyPr wrap="square" rtlCol="0">
            <a:spAutoFit/>
          </a:bodyPr>
          <a:lstStyle/>
          <a:p>
            <a:pPr marL="342900" indent="-342900">
              <a:spcAft>
                <a:spcPts val="600"/>
              </a:spcAft>
              <a:buAutoNum type="arabicPeriod"/>
            </a:pPr>
            <a:r>
              <a:rPr lang="en-US" dirty="0" smtClean="0">
                <a:solidFill>
                  <a:srgbClr val="C00000"/>
                </a:solidFill>
              </a:rPr>
              <a:t>Introduction and application.</a:t>
            </a:r>
          </a:p>
          <a:p>
            <a:pPr marL="342900" indent="-342900">
              <a:spcAft>
                <a:spcPts val="600"/>
              </a:spcAft>
              <a:buAutoNum type="arabicPeriod"/>
            </a:pPr>
            <a:r>
              <a:rPr lang="en-US" dirty="0" smtClean="0">
                <a:solidFill>
                  <a:srgbClr val="0033CC"/>
                </a:solidFill>
              </a:rPr>
              <a:t>Ion implantation tools.</a:t>
            </a:r>
          </a:p>
          <a:p>
            <a:pPr marL="342900" indent="-342900">
              <a:spcAft>
                <a:spcPts val="600"/>
              </a:spcAft>
              <a:buAutoNum type="arabicPeriod"/>
            </a:pPr>
            <a:r>
              <a:rPr lang="en-US" dirty="0" smtClean="0">
                <a:solidFill>
                  <a:srgbClr val="0033CC"/>
                </a:solidFill>
              </a:rPr>
              <a:t>Dopant distribution.</a:t>
            </a:r>
          </a:p>
          <a:p>
            <a:pPr marL="342900" indent="-342900">
              <a:spcAft>
                <a:spcPts val="600"/>
              </a:spcAft>
              <a:buAutoNum type="arabicPeriod"/>
            </a:pPr>
            <a:r>
              <a:rPr lang="en-US" dirty="0" smtClean="0">
                <a:solidFill>
                  <a:srgbClr val="0033CC"/>
                </a:solidFill>
              </a:rPr>
              <a:t>Mask thickness and lateral distribution.</a:t>
            </a:r>
          </a:p>
          <a:p>
            <a:pPr marL="342900" indent="-342900">
              <a:spcAft>
                <a:spcPts val="600"/>
              </a:spcAft>
              <a:buAutoNum type="arabicPeriod"/>
            </a:pPr>
            <a:r>
              <a:rPr lang="en-US" dirty="0" smtClean="0">
                <a:solidFill>
                  <a:srgbClr val="0033CC"/>
                </a:solidFill>
              </a:rPr>
              <a:t>Effect of channeling.</a:t>
            </a:r>
          </a:p>
          <a:p>
            <a:pPr marL="342900" indent="-342900">
              <a:spcAft>
                <a:spcPts val="600"/>
              </a:spcAft>
              <a:buAutoNum type="arabicPeriod"/>
            </a:pPr>
            <a:r>
              <a:rPr lang="en-US" dirty="0" smtClean="0">
                <a:solidFill>
                  <a:srgbClr val="0033CC"/>
                </a:solidFill>
              </a:rPr>
              <a:t>Damage caused by ion implantation.</a:t>
            </a:r>
          </a:p>
          <a:p>
            <a:pPr marL="342900" indent="-342900">
              <a:spcAft>
                <a:spcPts val="600"/>
              </a:spcAft>
              <a:buAutoNum type="arabicPeriod"/>
            </a:pPr>
            <a:r>
              <a:rPr lang="en-US" dirty="0" smtClean="0">
                <a:solidFill>
                  <a:srgbClr val="0033CC"/>
                </a:solidFill>
              </a:rPr>
              <a:t>Damage repair.</a:t>
            </a:r>
            <a:endParaRPr lang="en-US" dirty="0">
              <a:solidFill>
                <a:srgbClr val="0033CC"/>
              </a:solidFill>
            </a:endParaRPr>
          </a:p>
        </p:txBody>
      </p:sp>
      <p:sp>
        <p:nvSpPr>
          <p:cNvPr id="4" name="TextBox 3"/>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8"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3" cstate="print"/>
          <a:srcRect/>
          <a:stretch>
            <a:fillRect/>
          </a:stretch>
        </p:blipFill>
        <p:spPr>
          <a:xfrm>
            <a:off x="152400" y="637267"/>
            <a:ext cx="4038600" cy="5611133"/>
          </a:xfrm>
          <a:noFill/>
        </p:spPr>
      </p:pic>
      <p:sp>
        <p:nvSpPr>
          <p:cNvPr id="6148" name="Text Box 4"/>
          <p:cNvSpPr txBox="1">
            <a:spLocks noChangeArrowheads="1"/>
          </p:cNvSpPr>
          <p:nvPr/>
        </p:nvSpPr>
        <p:spPr bwMode="auto">
          <a:xfrm>
            <a:off x="2590800" y="0"/>
            <a:ext cx="3786188" cy="523220"/>
          </a:xfrm>
          <a:prstGeom prst="rect">
            <a:avLst/>
          </a:prstGeom>
          <a:noFill/>
          <a:ln w="25400">
            <a:noFill/>
            <a:miter lim="800000"/>
            <a:headEnd/>
            <a:tailEnd/>
          </a:ln>
        </p:spPr>
        <p:txBody>
          <a:bodyPr wrap="square">
            <a:spAutoFit/>
          </a:bodyPr>
          <a:lstStyle/>
          <a:p>
            <a:pPr algn="ctr">
              <a:spcBef>
                <a:spcPct val="50000"/>
              </a:spcBef>
            </a:pPr>
            <a:r>
              <a:rPr lang="en-US" sz="2800" dirty="0">
                <a:solidFill>
                  <a:srgbClr val="0033CC"/>
                </a:solidFill>
              </a:rPr>
              <a:t>Implantation </a:t>
            </a:r>
            <a:r>
              <a:rPr lang="en-US" sz="2800" dirty="0" smtClean="0">
                <a:solidFill>
                  <a:srgbClr val="0033CC"/>
                </a:solidFill>
              </a:rPr>
              <a:t>equipment</a:t>
            </a:r>
            <a:endParaRPr lang="en-US" sz="2800" dirty="0">
              <a:solidFill>
                <a:srgbClr val="0033CC"/>
              </a:solidFill>
            </a:endParaRPr>
          </a:p>
        </p:txBody>
      </p:sp>
      <p:sp>
        <p:nvSpPr>
          <p:cNvPr id="6149" name="Text Box 5"/>
          <p:cNvSpPr txBox="1">
            <a:spLocks noChangeArrowheads="1"/>
          </p:cNvSpPr>
          <p:nvPr/>
        </p:nvSpPr>
        <p:spPr bwMode="auto">
          <a:xfrm>
            <a:off x="152400" y="6329363"/>
            <a:ext cx="4506912" cy="369332"/>
          </a:xfrm>
          <a:prstGeom prst="rect">
            <a:avLst/>
          </a:prstGeom>
          <a:noFill/>
          <a:ln w="25400">
            <a:noFill/>
            <a:miter lim="800000"/>
            <a:headEnd/>
            <a:tailEnd/>
          </a:ln>
        </p:spPr>
        <p:txBody>
          <a:bodyPr wrap="square">
            <a:spAutoFit/>
          </a:bodyPr>
          <a:lstStyle/>
          <a:p>
            <a:pPr>
              <a:spcBef>
                <a:spcPct val="50000"/>
              </a:spcBef>
            </a:pPr>
            <a:r>
              <a:rPr lang="en-US" dirty="0">
                <a:solidFill>
                  <a:srgbClr val="C00000"/>
                </a:solidFill>
              </a:rPr>
              <a:t>Applied Materials – Swift and Quantum series</a:t>
            </a:r>
            <a:endParaRPr lang="en-US" dirty="0">
              <a:solidFill>
                <a:srgbClr val="C00000"/>
              </a:solidFill>
              <a:cs typeface="Arial" charset="0"/>
            </a:endParaRPr>
          </a:p>
        </p:txBody>
      </p:sp>
      <p:pic>
        <p:nvPicPr>
          <p:cNvPr id="6151" name="Picture 7" descr="ion implanter"/>
          <p:cNvPicPr>
            <a:picLocks noGrp="1" noChangeAspect="1" noChangeArrowheads="1"/>
          </p:cNvPicPr>
          <p:nvPr>
            <p:ph sz="quarter" idx="3"/>
          </p:nvPr>
        </p:nvPicPr>
        <p:blipFill>
          <a:blip r:embed="rId4" cstate="print"/>
          <a:srcRect/>
          <a:stretch>
            <a:fillRect/>
          </a:stretch>
        </p:blipFill>
        <p:spPr>
          <a:xfrm>
            <a:off x="4343400" y="1371600"/>
            <a:ext cx="4666962" cy="3505200"/>
          </a:xfrm>
          <a:noFill/>
        </p:spPr>
      </p:pic>
      <p:sp>
        <p:nvSpPr>
          <p:cNvPr id="6152" name="Text Box 8"/>
          <p:cNvSpPr txBox="1">
            <a:spLocks noChangeArrowheads="1"/>
          </p:cNvSpPr>
          <p:nvPr/>
        </p:nvSpPr>
        <p:spPr bwMode="auto">
          <a:xfrm>
            <a:off x="4953000" y="5029200"/>
            <a:ext cx="3276600" cy="369332"/>
          </a:xfrm>
          <a:prstGeom prst="rect">
            <a:avLst/>
          </a:prstGeom>
          <a:noFill/>
          <a:ln w="25400">
            <a:noFill/>
            <a:miter lim="800000"/>
            <a:headEnd/>
            <a:tailEnd/>
          </a:ln>
        </p:spPr>
        <p:txBody>
          <a:bodyPr wrap="square">
            <a:spAutoFit/>
          </a:bodyPr>
          <a:lstStyle/>
          <a:p>
            <a:pPr>
              <a:spcBef>
                <a:spcPct val="50000"/>
              </a:spcBef>
            </a:pPr>
            <a:r>
              <a:rPr lang="en-US" dirty="0">
                <a:solidFill>
                  <a:srgbClr val="C00000"/>
                </a:solidFill>
              </a:rPr>
              <a:t>IBS research </a:t>
            </a:r>
            <a:r>
              <a:rPr lang="en-US" dirty="0" smtClean="0">
                <a:solidFill>
                  <a:srgbClr val="C00000"/>
                </a:solidFill>
              </a:rPr>
              <a:t>implanter (pre-ship)</a:t>
            </a:r>
            <a:endParaRPr lang="en-US" dirty="0">
              <a:solidFill>
                <a:srgbClr val="C00000"/>
              </a:solidFill>
              <a:cs typeface="Arial" charset="0"/>
            </a:endParaRP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pPr>
              <a:defRPr/>
            </a:pPr>
            <a:fld id="{CC283FD8-BAA3-4FA4-8AB6-C9F0E5A2500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685800" y="457200"/>
            <a:ext cx="7925793" cy="4163480"/>
          </a:xfrm>
          <a:prstGeom prst="rect">
            <a:avLst/>
          </a:prstGeom>
          <a:noFill/>
          <a:ln w="9525">
            <a:noFill/>
            <a:miter lim="800000"/>
            <a:headEnd/>
            <a:tailEnd/>
          </a:ln>
        </p:spPr>
      </p:pic>
      <p:cxnSp>
        <p:nvCxnSpPr>
          <p:cNvPr id="3" name="Straight Connector 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2317270" y="0"/>
            <a:ext cx="4540730" cy="523220"/>
          </a:xfrm>
          <a:prstGeom prst="rect">
            <a:avLst/>
          </a:prstGeom>
          <a:noFill/>
        </p:spPr>
        <p:txBody>
          <a:bodyPr wrap="none" rtlCol="0">
            <a:spAutoFit/>
          </a:bodyPr>
          <a:lstStyle/>
          <a:p>
            <a:r>
              <a:rPr lang="en-US" sz="2800" dirty="0" smtClean="0">
                <a:solidFill>
                  <a:srgbClr val="0033CC"/>
                </a:solidFill>
              </a:rPr>
              <a:t>Schematic of an ion implanter</a:t>
            </a:r>
            <a:endParaRPr lang="en-US" sz="2800" dirty="0">
              <a:solidFill>
                <a:srgbClr val="0033CC"/>
              </a:solidFill>
            </a:endParaRPr>
          </a:p>
        </p:txBody>
      </p:sp>
      <p:sp>
        <p:nvSpPr>
          <p:cNvPr id="5" name="Rectangle 4"/>
          <p:cNvSpPr/>
          <p:nvPr/>
        </p:nvSpPr>
        <p:spPr>
          <a:xfrm>
            <a:off x="76200" y="4272677"/>
            <a:ext cx="8915400" cy="2585323"/>
          </a:xfrm>
          <a:prstGeom prst="rect">
            <a:avLst/>
          </a:prstGeom>
        </p:spPr>
        <p:txBody>
          <a:bodyPr wrap="square">
            <a:spAutoFit/>
          </a:bodyPr>
          <a:lstStyle/>
          <a:p>
            <a:pPr marL="171450" indent="-171450">
              <a:buFont typeface="Arial" pitchFamily="34" charset="0"/>
              <a:buChar char="•"/>
            </a:pPr>
            <a:r>
              <a:rPr lang="en-US" dirty="0" smtClean="0">
                <a:solidFill>
                  <a:srgbClr val="C00000"/>
                </a:solidFill>
              </a:rPr>
              <a:t>Ion source:</a:t>
            </a:r>
            <a:r>
              <a:rPr lang="en-US" dirty="0" smtClean="0">
                <a:solidFill>
                  <a:srgbClr val="0033CC"/>
                </a:solidFill>
              </a:rPr>
              <a:t> operates at a high voltage(25kV) and convert the electrically neutral dopant  atoms in the gas phase into plasma ions and undesired species. Some sources: Arsine, </a:t>
            </a:r>
            <a:r>
              <a:rPr lang="en-US" dirty="0" err="1" smtClean="0">
                <a:solidFill>
                  <a:srgbClr val="0033CC"/>
                </a:solidFill>
              </a:rPr>
              <a:t>Phosphine</a:t>
            </a:r>
            <a:r>
              <a:rPr lang="en-US" dirty="0" smtClean="0">
                <a:solidFill>
                  <a:srgbClr val="0033CC"/>
                </a:solidFill>
              </a:rPr>
              <a:t>, </a:t>
            </a:r>
            <a:r>
              <a:rPr lang="en-US" dirty="0" err="1" smtClean="0">
                <a:solidFill>
                  <a:srgbClr val="0033CC"/>
                </a:solidFill>
              </a:rPr>
              <a:t>Diborane</a:t>
            </a:r>
            <a:r>
              <a:rPr lang="en-US" dirty="0" smtClean="0">
                <a:solidFill>
                  <a:srgbClr val="0033CC"/>
                </a:solidFill>
              </a:rPr>
              <a:t>, … Solid can be sputtered in special ion sources.</a:t>
            </a:r>
          </a:p>
          <a:p>
            <a:pPr marL="171450" indent="-171450">
              <a:buFont typeface="Arial" pitchFamily="34" charset="0"/>
              <a:buChar char="•"/>
            </a:pPr>
            <a:r>
              <a:rPr lang="en-US" dirty="0" smtClean="0">
                <a:solidFill>
                  <a:srgbClr val="C00000"/>
                </a:solidFill>
              </a:rPr>
              <a:t>Mass spectrometer: </a:t>
            </a:r>
            <a:r>
              <a:rPr lang="en-US" dirty="0" smtClean="0">
                <a:solidFill>
                  <a:srgbClr val="0033CC"/>
                </a:solidFill>
              </a:rPr>
              <a:t>a magnet bend the ion beam through right angle, and select the  desired impurity ion and purge undesired species. Selected ion passes through an aperture.</a:t>
            </a:r>
          </a:p>
          <a:p>
            <a:pPr marL="171450" indent="-171450">
              <a:buFont typeface="Arial" pitchFamily="34" charset="0"/>
              <a:buChar char="•"/>
            </a:pPr>
            <a:r>
              <a:rPr lang="en-US" dirty="0" smtClean="0">
                <a:solidFill>
                  <a:srgbClr val="C00000"/>
                </a:solidFill>
              </a:rPr>
              <a:t>Accelerator: </a:t>
            </a:r>
            <a:r>
              <a:rPr lang="en-US" dirty="0" smtClean="0">
                <a:solidFill>
                  <a:srgbClr val="0033CC"/>
                </a:solidFill>
              </a:rPr>
              <a:t>add energy to beam up to 5MeV. (contained, to shield possible x-ray).</a:t>
            </a:r>
          </a:p>
          <a:p>
            <a:pPr marL="171450" indent="-171450">
              <a:buFont typeface="Arial" pitchFamily="34" charset="0"/>
              <a:buChar char="•"/>
            </a:pPr>
            <a:r>
              <a:rPr lang="en-US" dirty="0" smtClean="0">
                <a:solidFill>
                  <a:srgbClr val="C00000"/>
                </a:solidFill>
              </a:rPr>
              <a:t>Scanning system: </a:t>
            </a:r>
            <a:r>
              <a:rPr lang="en-US" dirty="0" smtClean="0">
                <a:solidFill>
                  <a:srgbClr val="0033CC"/>
                </a:solidFill>
              </a:rPr>
              <a:t>x and y axis deflection plates are used to scan the beam across the wafer to produce uniform implantation of desired dose. The beam is bended to prevent the neutral particles from hitting the target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228600" y="685800"/>
            <a:ext cx="8706594" cy="5486400"/>
          </a:xfrm>
          <a:prstGeom prst="rect">
            <a:avLst/>
          </a:prstGeom>
          <a:noFill/>
          <a:ln w="9525">
            <a:noFill/>
            <a:miter lim="800000"/>
            <a:headEnd/>
            <a:tailEnd/>
          </a:ln>
        </p:spPr>
      </p:pic>
      <p:cxnSp>
        <p:nvCxnSpPr>
          <p:cNvPr id="3" name="Straight Connector 2"/>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2317270" y="76200"/>
            <a:ext cx="4540730" cy="523220"/>
          </a:xfrm>
          <a:prstGeom prst="rect">
            <a:avLst/>
          </a:prstGeom>
          <a:noFill/>
        </p:spPr>
        <p:txBody>
          <a:bodyPr wrap="none" rtlCol="0">
            <a:spAutoFit/>
          </a:bodyPr>
          <a:lstStyle/>
          <a:p>
            <a:r>
              <a:rPr lang="en-US" sz="2800" dirty="0" smtClean="0">
                <a:solidFill>
                  <a:srgbClr val="0033CC"/>
                </a:solidFill>
              </a:rPr>
              <a:t>Schematic of an ion implanter</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304800" y="853469"/>
            <a:ext cx="8610600" cy="3489931"/>
          </a:xfrm>
          <a:prstGeom prst="rect">
            <a:avLst/>
          </a:prstGeom>
          <a:noFill/>
          <a:ln w="9525">
            <a:noFill/>
            <a:miter lim="800000"/>
            <a:headEnd/>
            <a:tailEnd/>
          </a:ln>
        </p:spPr>
      </p:pic>
      <p:sp>
        <p:nvSpPr>
          <p:cNvPr id="4" name="Rectangle 3"/>
          <p:cNvSpPr/>
          <p:nvPr/>
        </p:nvSpPr>
        <p:spPr>
          <a:xfrm>
            <a:off x="228600" y="4648200"/>
            <a:ext cx="2895600" cy="646331"/>
          </a:xfrm>
          <a:prstGeom prst="rect">
            <a:avLst/>
          </a:prstGeom>
        </p:spPr>
        <p:txBody>
          <a:bodyPr wrap="square">
            <a:spAutoFit/>
          </a:bodyPr>
          <a:lstStyle/>
          <a:p>
            <a:r>
              <a:rPr lang="en-US" dirty="0" smtClean="0">
                <a:solidFill>
                  <a:srgbClr val="0033CC"/>
                </a:solidFill>
              </a:rPr>
              <a:t>Variable extraction voltage</a:t>
            </a:r>
          </a:p>
          <a:p>
            <a:r>
              <a:rPr lang="en-US" dirty="0" smtClean="0">
                <a:solidFill>
                  <a:srgbClr val="0033CC"/>
                </a:solidFill>
              </a:rPr>
              <a:t>(typically </a:t>
            </a:r>
            <a:r>
              <a:rPr lang="en-US" dirty="0" smtClean="0">
                <a:solidFill>
                  <a:srgbClr val="0033CC"/>
                </a:solidFill>
                <a:sym typeface="Symbol"/>
              </a:rPr>
              <a:t></a:t>
            </a:r>
            <a:r>
              <a:rPr lang="en-US" dirty="0" smtClean="0">
                <a:solidFill>
                  <a:srgbClr val="0033CC"/>
                </a:solidFill>
              </a:rPr>
              <a:t>30KV )</a:t>
            </a:r>
            <a:endParaRPr lang="en-US" dirty="0">
              <a:solidFill>
                <a:srgbClr val="0033CC"/>
              </a:solidFill>
            </a:endParaRPr>
          </a:p>
        </p:txBody>
      </p:sp>
      <p:sp>
        <p:nvSpPr>
          <p:cNvPr id="5" name="Rectangle 4"/>
          <p:cNvSpPr/>
          <p:nvPr/>
        </p:nvSpPr>
        <p:spPr>
          <a:xfrm>
            <a:off x="4191000" y="4572000"/>
            <a:ext cx="4572000" cy="923330"/>
          </a:xfrm>
          <a:prstGeom prst="rect">
            <a:avLst/>
          </a:prstGeom>
        </p:spPr>
        <p:txBody>
          <a:bodyPr>
            <a:spAutoFit/>
          </a:bodyPr>
          <a:lstStyle/>
          <a:p>
            <a:r>
              <a:rPr lang="en-US" dirty="0" smtClean="0">
                <a:solidFill>
                  <a:srgbClr val="0033CC"/>
                </a:solidFill>
              </a:rPr>
              <a:t>Positive ions are attracted to the exit side of the source chamber, which is biased at a large negative potential with respect to the filament.</a:t>
            </a:r>
            <a:endParaRPr lang="en-US"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828800" y="152400"/>
            <a:ext cx="5731634" cy="523220"/>
          </a:xfrm>
          <a:prstGeom prst="rect">
            <a:avLst/>
          </a:prstGeom>
          <a:noFill/>
        </p:spPr>
        <p:txBody>
          <a:bodyPr wrap="none" rtlCol="0">
            <a:spAutoFit/>
          </a:bodyPr>
          <a:lstStyle/>
          <a:p>
            <a:r>
              <a:rPr lang="en-US" sz="2800" dirty="0" smtClean="0">
                <a:solidFill>
                  <a:srgbClr val="0033CC"/>
                </a:solidFill>
              </a:rPr>
              <a:t>Plasma ion source and ion extraction</a:t>
            </a:r>
            <a:endParaRPr lang="en-US" sz="2800" dirty="0">
              <a:solidFill>
                <a:srgbClr val="0033CC"/>
              </a:solidFill>
            </a:endParaRPr>
          </a:p>
        </p:txBody>
      </p:sp>
      <p:sp>
        <p:nvSpPr>
          <p:cNvPr id="9" name="TextBox 8"/>
          <p:cNvSpPr txBox="1"/>
          <p:nvPr/>
        </p:nvSpPr>
        <p:spPr>
          <a:xfrm>
            <a:off x="457201" y="5638800"/>
            <a:ext cx="8458199" cy="923330"/>
          </a:xfrm>
          <a:prstGeom prst="rect">
            <a:avLst/>
          </a:prstGeom>
          <a:noFill/>
        </p:spPr>
        <p:txBody>
          <a:bodyPr wrap="square" rtlCol="0">
            <a:spAutoFit/>
          </a:bodyPr>
          <a:lstStyle/>
          <a:p>
            <a:pPr marL="171450" indent="-171450">
              <a:buFont typeface="Arial" pitchFamily="34" charset="0"/>
              <a:buChar char="•"/>
            </a:pPr>
            <a:r>
              <a:rPr lang="en-US" altLang="zh-CN" dirty="0" smtClean="0">
                <a:solidFill>
                  <a:srgbClr val="0033CC"/>
                </a:solidFill>
              </a:rPr>
              <a:t>Filament emits electrons, which are accelerated to gain enough energy. </a:t>
            </a:r>
          </a:p>
          <a:p>
            <a:pPr marL="171450" indent="-171450">
              <a:buFont typeface="Arial" pitchFamily="34" charset="0"/>
              <a:buChar char="•"/>
            </a:pPr>
            <a:r>
              <a:rPr lang="en-US" altLang="zh-CN" dirty="0" smtClean="0">
                <a:solidFill>
                  <a:srgbClr val="0033CC"/>
                </a:solidFill>
              </a:rPr>
              <a:t>The electrons collide with the molecules or atoms, and ionize them. </a:t>
            </a:r>
          </a:p>
          <a:p>
            <a:pPr marL="171450" indent="-171450">
              <a:buFont typeface="Arial" pitchFamily="34" charset="0"/>
              <a:buChar char="•"/>
            </a:pPr>
            <a:r>
              <a:rPr lang="en-US" altLang="zh-CN" dirty="0" smtClean="0">
                <a:solidFill>
                  <a:srgbClr val="0033CC"/>
                </a:solidFill>
              </a:rPr>
              <a:t>The ions are extracted, rough-focused, </a:t>
            </a:r>
            <a:r>
              <a:rPr lang="en-US" altLang="zh-CN" smtClean="0">
                <a:solidFill>
                  <a:srgbClr val="0033CC"/>
                </a:solidFill>
              </a:rPr>
              <a:t>then </a:t>
            </a:r>
            <a:r>
              <a:rPr lang="en-US" altLang="zh-CN" smtClean="0">
                <a:solidFill>
                  <a:srgbClr val="0033CC"/>
                </a:solidFill>
              </a:rPr>
              <a:t>travel </a:t>
            </a:r>
            <a:r>
              <a:rPr lang="en-US" altLang="zh-CN" dirty="0" smtClean="0">
                <a:solidFill>
                  <a:srgbClr val="0033CC"/>
                </a:solidFill>
              </a:rPr>
              <a:t>toward the magnetic analyzer.</a:t>
            </a:r>
            <a:endParaRPr lang="en-US" dirty="0"/>
          </a:p>
        </p:txBody>
      </p:sp>
      <p:sp>
        <p:nvSpPr>
          <p:cNvPr id="8" name="TextBox 7"/>
          <p:cNvSpPr txBox="1"/>
          <p:nvPr/>
        </p:nvSpPr>
        <p:spPr>
          <a:xfrm>
            <a:off x="1905000" y="3516868"/>
            <a:ext cx="1272015" cy="369332"/>
          </a:xfrm>
          <a:prstGeom prst="rect">
            <a:avLst/>
          </a:prstGeom>
          <a:noFill/>
        </p:spPr>
        <p:txBody>
          <a:bodyPr wrap="none" rtlCol="0">
            <a:spAutoFit/>
          </a:bodyPr>
          <a:lstStyle/>
          <a:p>
            <a:r>
              <a:rPr lang="en-US" dirty="0" smtClean="0">
                <a:solidFill>
                  <a:srgbClr val="FF0000"/>
                </a:solidFill>
              </a:rPr>
              <a:t>(extraction)</a:t>
            </a:r>
            <a:endParaRPr lang="en-US" dirty="0">
              <a:solidFill>
                <a:srgbClr val="FF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199" y="2971801"/>
            <a:ext cx="4711119" cy="3048000"/>
          </a:xfrm>
          <a:prstGeom prst="rect">
            <a:avLst/>
          </a:prstGeom>
          <a:noFill/>
          <a:ln w="9525">
            <a:noFill/>
            <a:miter lim="800000"/>
            <a:headEnd/>
            <a:tailEnd/>
          </a:ln>
        </p:spPr>
      </p:pic>
      <p:sp>
        <p:nvSpPr>
          <p:cNvPr id="3" name="Rectangle 2"/>
          <p:cNvSpPr/>
          <p:nvPr/>
        </p:nvSpPr>
        <p:spPr>
          <a:xfrm>
            <a:off x="2483521" y="0"/>
            <a:ext cx="4145879" cy="523220"/>
          </a:xfrm>
          <a:prstGeom prst="rect">
            <a:avLst/>
          </a:prstGeom>
        </p:spPr>
        <p:txBody>
          <a:bodyPr wrap="none">
            <a:spAutoFit/>
          </a:bodyPr>
          <a:lstStyle/>
          <a:p>
            <a:r>
              <a:rPr lang="en-US" sz="2800" dirty="0" smtClean="0">
                <a:solidFill>
                  <a:srgbClr val="0033CC"/>
                </a:solidFill>
              </a:rPr>
              <a:t>Select implantation species</a:t>
            </a:r>
            <a:endParaRPr lang="en-US" sz="2800" dirty="0">
              <a:solidFill>
                <a:srgbClr val="0033CC"/>
              </a:solidFill>
            </a:endParaRPr>
          </a:p>
        </p:txBody>
      </p:sp>
      <p:sp>
        <p:nvSpPr>
          <p:cNvPr id="4" name="Rectangle 3"/>
          <p:cNvSpPr/>
          <p:nvPr/>
        </p:nvSpPr>
        <p:spPr>
          <a:xfrm>
            <a:off x="5105400" y="5029200"/>
            <a:ext cx="3810000" cy="923330"/>
          </a:xfrm>
          <a:prstGeom prst="rect">
            <a:avLst/>
          </a:prstGeom>
        </p:spPr>
        <p:txBody>
          <a:bodyPr wrap="square">
            <a:spAutoFit/>
          </a:bodyPr>
          <a:lstStyle/>
          <a:p>
            <a:r>
              <a:rPr lang="en-US" dirty="0" smtClean="0">
                <a:solidFill>
                  <a:srgbClr val="0033CC"/>
                </a:solidFill>
              </a:rPr>
              <a:t>Only one mass will have exactly the correct radius of curvature to exit the source through the slit.</a:t>
            </a:r>
            <a:endParaRPr lang="en-US"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4648200" y="775301"/>
            <a:ext cx="4356382" cy="3503583"/>
          </a:xfrm>
          <a:prstGeom prst="rect">
            <a:avLst/>
          </a:prstGeom>
          <a:noFill/>
          <a:ln w="9525">
            <a:noFill/>
            <a:miter lim="800000"/>
            <a:headEnd/>
            <a:tailEnd/>
          </a:ln>
        </p:spPr>
      </p:pic>
      <p:sp>
        <p:nvSpPr>
          <p:cNvPr id="8" name="Rectangle 7"/>
          <p:cNvSpPr/>
          <p:nvPr/>
        </p:nvSpPr>
        <p:spPr>
          <a:xfrm>
            <a:off x="1143000" y="5943600"/>
            <a:ext cx="2323778" cy="461665"/>
          </a:xfrm>
          <a:prstGeom prst="rect">
            <a:avLst/>
          </a:prstGeom>
        </p:spPr>
        <p:txBody>
          <a:bodyPr wrap="none">
            <a:spAutoFit/>
          </a:bodyPr>
          <a:lstStyle/>
          <a:p>
            <a:r>
              <a:rPr lang="en-US" sz="2400" dirty="0" smtClean="0">
                <a:solidFill>
                  <a:srgbClr val="C00000"/>
                </a:solidFill>
              </a:rPr>
              <a:t>BF</a:t>
            </a:r>
            <a:r>
              <a:rPr lang="en-US" sz="2400" baseline="-25000" dirty="0" smtClean="0">
                <a:solidFill>
                  <a:srgbClr val="C00000"/>
                </a:solidFill>
              </a:rPr>
              <a:t>3</a:t>
            </a:r>
            <a:r>
              <a:rPr lang="en-US" sz="2400" dirty="0" smtClean="0">
                <a:solidFill>
                  <a:srgbClr val="C00000"/>
                </a:solidFill>
              </a:rPr>
              <a:t> gas spectrum</a:t>
            </a:r>
            <a:endParaRPr lang="en-US" sz="2400" dirty="0">
              <a:solidFill>
                <a:srgbClr val="C00000"/>
              </a:solidFill>
            </a:endParaRPr>
          </a:p>
        </p:txBody>
      </p:sp>
      <p:sp>
        <p:nvSpPr>
          <p:cNvPr id="9" name="Rectangle 8"/>
          <p:cNvSpPr/>
          <p:nvPr/>
        </p:nvSpPr>
        <p:spPr>
          <a:xfrm>
            <a:off x="228600" y="762000"/>
            <a:ext cx="4572000" cy="1908215"/>
          </a:xfrm>
          <a:prstGeom prst="rect">
            <a:avLst/>
          </a:prstGeom>
        </p:spPr>
        <p:txBody>
          <a:bodyPr>
            <a:spAutoFit/>
          </a:bodyPr>
          <a:lstStyle/>
          <a:p>
            <a:pPr marL="171450" lvl="1" indent="-171450">
              <a:spcAft>
                <a:spcPts val="600"/>
              </a:spcAft>
              <a:buFont typeface="Arial" pitchFamily="34" charset="0"/>
              <a:buChar char="•"/>
            </a:pPr>
            <a:r>
              <a:rPr lang="en-US" dirty="0" smtClean="0">
                <a:solidFill>
                  <a:srgbClr val="0033CC"/>
                </a:solidFill>
              </a:rPr>
              <a:t>Dopant gas containing desired species, BF</a:t>
            </a:r>
            <a:r>
              <a:rPr lang="en-US" baseline="-25000" dirty="0" smtClean="0">
                <a:solidFill>
                  <a:srgbClr val="0033CC"/>
                </a:solidFill>
              </a:rPr>
              <a:t>3</a:t>
            </a:r>
            <a:r>
              <a:rPr lang="en-US" dirty="0" smtClean="0">
                <a:solidFill>
                  <a:srgbClr val="0033CC"/>
                </a:solidFill>
              </a:rPr>
              <a:t>, BCl</a:t>
            </a:r>
            <a:r>
              <a:rPr lang="en-US" baseline="-25000" dirty="0" smtClean="0">
                <a:solidFill>
                  <a:srgbClr val="0033CC"/>
                </a:solidFill>
              </a:rPr>
              <a:t>3</a:t>
            </a:r>
            <a:r>
              <a:rPr lang="en-US" dirty="0" smtClean="0">
                <a:solidFill>
                  <a:srgbClr val="0033CC"/>
                </a:solidFill>
              </a:rPr>
              <a:t>, B</a:t>
            </a:r>
            <a:r>
              <a:rPr lang="en-US" baseline="-25000" dirty="0" smtClean="0">
                <a:solidFill>
                  <a:srgbClr val="0033CC"/>
                </a:solidFill>
              </a:rPr>
              <a:t>2</a:t>
            </a:r>
            <a:r>
              <a:rPr lang="en-US" dirty="0" smtClean="0">
                <a:solidFill>
                  <a:srgbClr val="0033CC"/>
                </a:solidFill>
              </a:rPr>
              <a:t>H</a:t>
            </a:r>
            <a:r>
              <a:rPr lang="en-US" baseline="-25000" dirty="0" smtClean="0">
                <a:solidFill>
                  <a:srgbClr val="0033CC"/>
                </a:solidFill>
              </a:rPr>
              <a:t>6</a:t>
            </a:r>
            <a:r>
              <a:rPr lang="en-US" dirty="0" smtClean="0">
                <a:solidFill>
                  <a:srgbClr val="0033CC"/>
                </a:solidFill>
              </a:rPr>
              <a:t>, PH</a:t>
            </a:r>
            <a:r>
              <a:rPr lang="en-US" baseline="-25000" dirty="0" smtClean="0">
                <a:solidFill>
                  <a:srgbClr val="0033CC"/>
                </a:solidFill>
              </a:rPr>
              <a:t>3</a:t>
            </a:r>
            <a:r>
              <a:rPr lang="en-US" dirty="0" smtClean="0">
                <a:solidFill>
                  <a:srgbClr val="0033CC"/>
                </a:solidFill>
              </a:rPr>
              <a:t>, AsH</a:t>
            </a:r>
            <a:r>
              <a:rPr lang="en-US" baseline="-25000" dirty="0" smtClean="0">
                <a:solidFill>
                  <a:srgbClr val="0033CC"/>
                </a:solidFill>
              </a:rPr>
              <a:t>3</a:t>
            </a:r>
            <a:r>
              <a:rPr lang="en-US" dirty="0" smtClean="0">
                <a:solidFill>
                  <a:srgbClr val="0033CC"/>
                </a:solidFill>
              </a:rPr>
              <a:t>, AsF</a:t>
            </a:r>
            <a:r>
              <a:rPr lang="en-US" baseline="-25000" dirty="0" smtClean="0">
                <a:solidFill>
                  <a:srgbClr val="0033CC"/>
                </a:solidFill>
              </a:rPr>
              <a:t>5</a:t>
            </a:r>
            <a:r>
              <a:rPr lang="en-US" dirty="0" smtClean="0">
                <a:solidFill>
                  <a:srgbClr val="0033CC"/>
                </a:solidFill>
              </a:rPr>
              <a:t>.</a:t>
            </a:r>
          </a:p>
          <a:p>
            <a:pPr marL="171450" lvl="1" indent="-171450">
              <a:spcAft>
                <a:spcPts val="600"/>
              </a:spcAft>
              <a:buFont typeface="Arial" pitchFamily="34" charset="0"/>
              <a:buChar char="•"/>
            </a:pPr>
            <a:r>
              <a:rPr lang="en-US" dirty="0" smtClean="0">
                <a:solidFill>
                  <a:srgbClr val="0033CC"/>
                </a:solidFill>
              </a:rPr>
              <a:t>If using solid or liquid source, they need to be heated to vaporize .</a:t>
            </a:r>
          </a:p>
          <a:p>
            <a:pPr marL="171450" lvl="1" indent="-171450">
              <a:spcAft>
                <a:spcPts val="600"/>
              </a:spcAft>
              <a:buFont typeface="Arial" pitchFamily="34" charset="0"/>
              <a:buChar char="•"/>
            </a:pPr>
            <a:r>
              <a:rPr lang="en-US" dirty="0" smtClean="0">
                <a:solidFill>
                  <a:srgbClr val="0033CC"/>
                </a:solidFill>
              </a:rPr>
              <a:t>Plasma provides positive ions, (B</a:t>
            </a:r>
            <a:r>
              <a:rPr lang="en-US" baseline="30000" dirty="0" smtClean="0">
                <a:solidFill>
                  <a:srgbClr val="0033CC"/>
                </a:solidFill>
              </a:rPr>
              <a:t>11</a:t>
            </a:r>
            <a:r>
              <a:rPr lang="en-US" dirty="0" smtClean="0">
                <a:solidFill>
                  <a:srgbClr val="0033CC"/>
                </a:solidFill>
              </a:rPr>
              <a:t>)</a:t>
            </a:r>
            <a:r>
              <a:rPr lang="en-US" baseline="30000" dirty="0" smtClean="0">
                <a:solidFill>
                  <a:srgbClr val="0033CC"/>
                </a:solidFill>
              </a:rPr>
              <a:t>+</a:t>
            </a:r>
            <a:r>
              <a:rPr lang="en-US" dirty="0" smtClean="0">
                <a:solidFill>
                  <a:srgbClr val="0033CC"/>
                </a:solidFill>
              </a:rPr>
              <a:t>, BF</a:t>
            </a:r>
            <a:r>
              <a:rPr lang="en-US" baseline="-25000" dirty="0" smtClean="0">
                <a:solidFill>
                  <a:srgbClr val="0033CC"/>
                </a:solidFill>
              </a:rPr>
              <a:t>2</a:t>
            </a:r>
            <a:r>
              <a:rPr lang="en-US" baseline="30000" dirty="0" smtClean="0">
                <a:solidFill>
                  <a:srgbClr val="0033CC"/>
                </a:solidFill>
              </a:rPr>
              <a:t>+</a:t>
            </a:r>
            <a:r>
              <a:rPr lang="en-US" dirty="0" smtClean="0">
                <a:solidFill>
                  <a:srgbClr val="0033CC"/>
                </a:solidFill>
              </a:rPr>
              <a:t>, (P</a:t>
            </a:r>
            <a:r>
              <a:rPr lang="en-US" baseline="30000" dirty="0" smtClean="0">
                <a:solidFill>
                  <a:srgbClr val="0033CC"/>
                </a:solidFill>
              </a:rPr>
              <a:t>31</a:t>
            </a:r>
            <a:r>
              <a:rPr lang="en-US" dirty="0" smtClean="0">
                <a:solidFill>
                  <a:srgbClr val="0033CC"/>
                </a:solidFill>
              </a:rPr>
              <a:t>)</a:t>
            </a:r>
            <a:r>
              <a:rPr lang="en-US" baseline="30000" dirty="0" smtClean="0">
                <a:solidFill>
                  <a:srgbClr val="0033CC"/>
                </a:solidFill>
              </a:rPr>
              <a:t>+</a:t>
            </a:r>
            <a:r>
              <a:rPr lang="en-US" dirty="0" smtClean="0">
                <a:solidFill>
                  <a:srgbClr val="0033CC"/>
                </a:solidFill>
              </a:rPr>
              <a:t>, (P</a:t>
            </a:r>
            <a:r>
              <a:rPr lang="en-US" baseline="30000" dirty="0" smtClean="0">
                <a:solidFill>
                  <a:srgbClr val="0033CC"/>
                </a:solidFill>
              </a:rPr>
              <a:t>31</a:t>
            </a:r>
            <a:r>
              <a:rPr lang="en-US" dirty="0" smtClean="0">
                <a:solidFill>
                  <a:srgbClr val="0033CC"/>
                </a:solidFill>
              </a:rPr>
              <a:t>)</a:t>
            </a:r>
            <a:r>
              <a:rPr lang="en-US" baseline="30000" dirty="0" smtClean="0">
                <a:solidFill>
                  <a:srgbClr val="0033CC"/>
                </a:solidFill>
              </a:rPr>
              <a:t>++</a:t>
            </a:r>
            <a:r>
              <a:rPr lang="en-US" dirty="0" smtClean="0">
                <a:solidFill>
                  <a:srgbClr val="0033CC"/>
                </a:solidFill>
              </a:rPr>
              <a:t>.</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52400" y="3886200"/>
            <a:ext cx="4463575" cy="1919660"/>
          </a:xfrm>
          <a:prstGeom prst="rect">
            <a:avLst/>
          </a:prstGeom>
          <a:noFill/>
          <a:ln w="9525">
            <a:noFill/>
            <a:miter lim="800000"/>
            <a:headEnd/>
            <a:tailEnd/>
          </a:ln>
        </p:spPr>
      </p:pic>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048000" y="76200"/>
            <a:ext cx="2768258" cy="523220"/>
          </a:xfrm>
          <a:prstGeom prst="rect">
            <a:avLst/>
          </a:prstGeom>
          <a:noFill/>
        </p:spPr>
        <p:txBody>
          <a:bodyPr wrap="none" rtlCol="0">
            <a:spAutoFit/>
          </a:bodyPr>
          <a:lstStyle/>
          <a:p>
            <a:r>
              <a:rPr lang="en-US" sz="2800" dirty="0" smtClean="0">
                <a:solidFill>
                  <a:srgbClr val="0033CC"/>
                </a:solidFill>
              </a:rPr>
              <a:t>Analyzing magnet</a:t>
            </a:r>
            <a:endParaRPr lang="en-US" sz="2800" dirty="0">
              <a:solidFill>
                <a:srgbClr val="0033CC"/>
              </a:solidFill>
            </a:endParaRPr>
          </a:p>
        </p:txBody>
      </p:sp>
      <p:sp>
        <p:nvSpPr>
          <p:cNvPr id="6" name="TextBox 5"/>
          <p:cNvSpPr txBox="1"/>
          <p:nvPr/>
        </p:nvSpPr>
        <p:spPr>
          <a:xfrm>
            <a:off x="76200" y="533400"/>
            <a:ext cx="8979831" cy="2862322"/>
          </a:xfrm>
          <a:prstGeom prst="rect">
            <a:avLst/>
          </a:prstGeom>
          <a:noFill/>
        </p:spPr>
        <p:txBody>
          <a:bodyPr wrap="none" rtlCol="0">
            <a:spAutoFit/>
          </a:bodyPr>
          <a:lstStyle/>
          <a:p>
            <a:pPr>
              <a:lnSpc>
                <a:spcPct val="200000"/>
              </a:lnSpc>
            </a:pPr>
            <a:r>
              <a:rPr lang="en-US" dirty="0" smtClean="0">
                <a:solidFill>
                  <a:srgbClr val="0033CC"/>
                </a:solidFill>
              </a:rPr>
              <a:t>An analyzer magnet bends the ion beam through a right angle to select the desired species.</a:t>
            </a:r>
          </a:p>
          <a:p>
            <a:pPr>
              <a:lnSpc>
                <a:spcPct val="200000"/>
              </a:lnSpc>
            </a:pPr>
            <a:r>
              <a:rPr lang="en-US" dirty="0" smtClean="0">
                <a:solidFill>
                  <a:srgbClr val="0033CC"/>
                </a:solidFill>
              </a:rPr>
              <a:t>The equation of forces:</a:t>
            </a:r>
          </a:p>
          <a:p>
            <a:pPr>
              <a:lnSpc>
                <a:spcPct val="200000"/>
              </a:lnSpc>
            </a:pPr>
            <a:r>
              <a:rPr lang="en-US" dirty="0" smtClean="0">
                <a:solidFill>
                  <a:srgbClr val="0033CC"/>
                </a:solidFill>
              </a:rPr>
              <a:t>The radius R:</a:t>
            </a:r>
          </a:p>
          <a:p>
            <a:pPr>
              <a:lnSpc>
                <a:spcPct val="200000"/>
              </a:lnSpc>
            </a:pPr>
            <a:r>
              <a:rPr lang="en-US" dirty="0" smtClean="0">
                <a:solidFill>
                  <a:srgbClr val="0033CC"/>
                </a:solidFill>
              </a:rPr>
              <a:t>Mass to charge ratio of the selected ions: </a:t>
            </a:r>
            <a:r>
              <a:rPr lang="pt-BR" dirty="0" smtClean="0">
                <a:solidFill>
                  <a:srgbClr val="C00000"/>
                </a:solidFill>
              </a:rPr>
              <a:t>M/q = R</a:t>
            </a:r>
            <a:r>
              <a:rPr lang="pt-BR" baseline="30000" dirty="0" smtClean="0">
                <a:solidFill>
                  <a:srgbClr val="C00000"/>
                </a:solidFill>
              </a:rPr>
              <a:t>2</a:t>
            </a:r>
            <a:r>
              <a:rPr lang="pt-BR" dirty="0" smtClean="0">
                <a:solidFill>
                  <a:srgbClr val="C00000"/>
                </a:solidFill>
              </a:rPr>
              <a:t> B</a:t>
            </a:r>
            <a:r>
              <a:rPr lang="pt-BR" baseline="30000" dirty="0" smtClean="0">
                <a:solidFill>
                  <a:srgbClr val="C00000"/>
                </a:solidFill>
              </a:rPr>
              <a:t>2</a:t>
            </a:r>
            <a:r>
              <a:rPr lang="pt-BR" dirty="0" smtClean="0">
                <a:solidFill>
                  <a:srgbClr val="C00000"/>
                </a:solidFill>
              </a:rPr>
              <a:t> / (2 V</a:t>
            </a:r>
            <a:r>
              <a:rPr lang="pt-BR" sz="2400" baseline="-25000" dirty="0" smtClean="0">
                <a:solidFill>
                  <a:srgbClr val="C00000"/>
                </a:solidFill>
              </a:rPr>
              <a:t>ext</a:t>
            </a:r>
            <a:r>
              <a:rPr lang="pt-BR" dirty="0" smtClean="0">
                <a:solidFill>
                  <a:srgbClr val="C00000"/>
                </a:solidFill>
              </a:rPr>
              <a:t>)</a:t>
            </a:r>
            <a:endParaRPr lang="en-US" dirty="0" smtClean="0">
              <a:solidFill>
                <a:srgbClr val="C00000"/>
              </a:solidFill>
            </a:endParaRPr>
          </a:p>
          <a:p>
            <a:pPr>
              <a:lnSpc>
                <a:spcPct val="200000"/>
              </a:lnSpc>
            </a:pPr>
            <a:r>
              <a:rPr lang="en-US" dirty="0" smtClean="0">
                <a:solidFill>
                  <a:srgbClr val="0033CC"/>
                </a:solidFill>
              </a:rPr>
              <a:t>The displacement D:                                                                                 (should be 2/R, not 1/2R)</a:t>
            </a:r>
          </a:p>
        </p:txBody>
      </p:sp>
      <p:pic>
        <p:nvPicPr>
          <p:cNvPr id="36866" name="Picture 2"/>
          <p:cNvPicPr>
            <a:picLocks noChangeAspect="1" noChangeArrowheads="1"/>
          </p:cNvPicPr>
          <p:nvPr/>
        </p:nvPicPr>
        <p:blipFill>
          <a:blip r:embed="rId3" cstate="print"/>
          <a:srcRect/>
          <a:stretch>
            <a:fillRect/>
          </a:stretch>
        </p:blipFill>
        <p:spPr bwMode="auto">
          <a:xfrm>
            <a:off x="2590801" y="1143000"/>
            <a:ext cx="3200400" cy="630503"/>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2590800" y="1752600"/>
            <a:ext cx="1981200" cy="715433"/>
          </a:xfrm>
          <a:prstGeom prst="rect">
            <a:avLst/>
          </a:prstGeom>
          <a:noFill/>
          <a:ln w="9525">
            <a:noFill/>
            <a:miter lim="800000"/>
            <a:headEnd/>
            <a:tailEnd/>
          </a:ln>
        </p:spPr>
      </p:pic>
      <p:pic>
        <p:nvPicPr>
          <p:cNvPr id="36868" name="Picture 4"/>
          <p:cNvPicPr>
            <a:picLocks noChangeAspect="1" noChangeArrowheads="1"/>
          </p:cNvPicPr>
          <p:nvPr/>
        </p:nvPicPr>
        <p:blipFill>
          <a:blip r:embed="rId5" cstate="print"/>
          <a:srcRect/>
          <a:stretch>
            <a:fillRect/>
          </a:stretch>
        </p:blipFill>
        <p:spPr bwMode="auto">
          <a:xfrm>
            <a:off x="2590800" y="2819400"/>
            <a:ext cx="3581400" cy="71795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648200" y="3581400"/>
            <a:ext cx="4194175" cy="2148301"/>
          </a:xfrm>
          <a:prstGeom prst="rect">
            <a:avLst/>
          </a:prstGeom>
          <a:noFill/>
          <a:ln w="9525">
            <a:noFill/>
            <a:miter lim="800000"/>
            <a:headEnd/>
            <a:tailEnd/>
          </a:ln>
        </p:spPr>
      </p:pic>
      <p:sp>
        <p:nvSpPr>
          <p:cNvPr id="14" name="Rectangle 13"/>
          <p:cNvSpPr/>
          <p:nvPr/>
        </p:nvSpPr>
        <p:spPr>
          <a:xfrm>
            <a:off x="4953000" y="5739825"/>
            <a:ext cx="4038600" cy="584775"/>
          </a:xfrm>
          <a:prstGeom prst="rect">
            <a:avLst/>
          </a:prstGeom>
        </p:spPr>
        <p:txBody>
          <a:bodyPr wrap="square">
            <a:spAutoFit/>
          </a:bodyPr>
          <a:lstStyle/>
          <a:p>
            <a:r>
              <a:rPr lang="en-US" sz="1600" dirty="0" smtClean="0">
                <a:solidFill>
                  <a:srgbClr val="0033CC"/>
                </a:solidFill>
              </a:rPr>
              <a:t>By adjusting the magnetic field, only selected ions will enter the accelerating column.</a:t>
            </a:r>
            <a:endParaRPr lang="en-US" sz="1600"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228600" y="653950"/>
            <a:ext cx="8648989" cy="5912403"/>
          </a:xfrm>
          <a:prstGeom prst="rect">
            <a:avLst/>
          </a:prstGeom>
          <a:noFill/>
          <a:ln w="9525">
            <a:noFill/>
            <a:miter lim="800000"/>
            <a:headEnd/>
            <a:tailEnd/>
          </a:ln>
        </p:spPr>
      </p:pic>
      <p:sp>
        <p:nvSpPr>
          <p:cNvPr id="3" name="Rectangle 2"/>
          <p:cNvSpPr/>
          <p:nvPr/>
        </p:nvSpPr>
        <p:spPr>
          <a:xfrm>
            <a:off x="2866996" y="0"/>
            <a:ext cx="4067204" cy="523220"/>
          </a:xfrm>
          <a:prstGeom prst="rect">
            <a:avLst/>
          </a:prstGeom>
        </p:spPr>
        <p:txBody>
          <a:bodyPr wrap="none">
            <a:spAutoFit/>
          </a:bodyPr>
          <a:lstStyle/>
          <a:p>
            <a:r>
              <a:rPr lang="en-US" sz="2800" dirty="0" smtClean="0">
                <a:solidFill>
                  <a:srgbClr val="0033CC"/>
                </a:solidFill>
              </a:rPr>
              <a:t>Example : Mass Resolution</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685800" y="0"/>
            <a:ext cx="3962400" cy="4044523"/>
          </a:xfrm>
          <a:prstGeom prst="rect">
            <a:avLst/>
          </a:prstGeom>
          <a:noFill/>
          <a:ln w="9525">
            <a:noFill/>
            <a:miter lim="800000"/>
            <a:headEnd/>
            <a:tailEnd/>
          </a:ln>
        </p:spPr>
      </p:pic>
      <p:sp>
        <p:nvSpPr>
          <p:cNvPr id="3" name="Rectangle 2"/>
          <p:cNvSpPr/>
          <p:nvPr/>
        </p:nvSpPr>
        <p:spPr>
          <a:xfrm>
            <a:off x="5486400" y="1143000"/>
            <a:ext cx="3352800" cy="1431161"/>
          </a:xfrm>
          <a:prstGeom prst="rect">
            <a:avLst/>
          </a:prstGeom>
        </p:spPr>
        <p:txBody>
          <a:bodyPr wrap="square">
            <a:spAutoFit/>
          </a:bodyPr>
          <a:lstStyle/>
          <a:p>
            <a:pPr>
              <a:spcAft>
                <a:spcPts val="600"/>
              </a:spcAft>
            </a:pPr>
            <a:r>
              <a:rPr lang="en-US" dirty="0" smtClean="0">
                <a:solidFill>
                  <a:srgbClr val="0033CC"/>
                </a:solidFill>
              </a:rPr>
              <a:t>Final kinetic energy of the ion =</a:t>
            </a:r>
          </a:p>
          <a:p>
            <a:pPr>
              <a:spcAft>
                <a:spcPts val="600"/>
              </a:spcAft>
            </a:pPr>
            <a:r>
              <a:rPr lang="en-US" dirty="0" smtClean="0">
                <a:solidFill>
                  <a:srgbClr val="0033CC"/>
                </a:solidFill>
              </a:rPr>
              <a:t>Q ( </a:t>
            </a:r>
            <a:r>
              <a:rPr lang="en-US" dirty="0" err="1" smtClean="0">
                <a:solidFill>
                  <a:srgbClr val="0033CC"/>
                </a:solidFill>
              </a:rPr>
              <a:t>V</a:t>
            </a:r>
            <a:r>
              <a:rPr lang="en-US" sz="2400" baseline="-25000" dirty="0" err="1" smtClean="0">
                <a:solidFill>
                  <a:srgbClr val="0033CC"/>
                </a:solidFill>
              </a:rPr>
              <a:t>ext</a:t>
            </a:r>
            <a:r>
              <a:rPr lang="en-US" dirty="0" smtClean="0">
                <a:solidFill>
                  <a:srgbClr val="0033CC"/>
                </a:solidFill>
              </a:rPr>
              <a:t> + </a:t>
            </a:r>
            <a:r>
              <a:rPr lang="en-US" dirty="0" err="1" smtClean="0">
                <a:solidFill>
                  <a:srgbClr val="0033CC"/>
                </a:solidFill>
              </a:rPr>
              <a:t>V</a:t>
            </a:r>
            <a:r>
              <a:rPr lang="en-US" sz="2400" baseline="-25000" dirty="0" err="1" smtClean="0">
                <a:solidFill>
                  <a:srgbClr val="0033CC"/>
                </a:solidFill>
              </a:rPr>
              <a:t>acc</a:t>
            </a:r>
            <a:r>
              <a:rPr lang="en-US" dirty="0" smtClean="0">
                <a:solidFill>
                  <a:srgbClr val="0033CC"/>
                </a:solidFill>
              </a:rPr>
              <a:t>)</a:t>
            </a:r>
          </a:p>
          <a:p>
            <a:pPr>
              <a:spcAft>
                <a:spcPts val="600"/>
              </a:spcAft>
            </a:pPr>
            <a:r>
              <a:rPr lang="en-US" dirty="0" smtClean="0">
                <a:solidFill>
                  <a:srgbClr val="0033CC"/>
                </a:solidFill>
              </a:rPr>
              <a:t>Example: </a:t>
            </a:r>
            <a:r>
              <a:rPr lang="en-US" dirty="0" err="1" smtClean="0">
                <a:solidFill>
                  <a:srgbClr val="0033CC"/>
                </a:solidFill>
              </a:rPr>
              <a:t>V</a:t>
            </a:r>
            <a:r>
              <a:rPr lang="en-US" baseline="-25000" dirty="0" err="1" smtClean="0">
                <a:solidFill>
                  <a:srgbClr val="0033CC"/>
                </a:solidFill>
              </a:rPr>
              <a:t>ext</a:t>
            </a:r>
            <a:r>
              <a:rPr lang="en-US" dirty="0" smtClean="0">
                <a:solidFill>
                  <a:srgbClr val="0033CC"/>
                </a:solidFill>
              </a:rPr>
              <a:t> = 30KV, </a:t>
            </a:r>
            <a:r>
              <a:rPr lang="en-US" dirty="0" err="1" smtClean="0">
                <a:solidFill>
                  <a:srgbClr val="0033CC"/>
                </a:solidFill>
              </a:rPr>
              <a:t>V</a:t>
            </a:r>
            <a:r>
              <a:rPr lang="en-US" baseline="-25000" dirty="0" err="1" smtClean="0">
                <a:solidFill>
                  <a:srgbClr val="0033CC"/>
                </a:solidFill>
              </a:rPr>
              <a:t>acc</a:t>
            </a:r>
            <a:r>
              <a:rPr lang="en-US" dirty="0" smtClean="0">
                <a:solidFill>
                  <a:srgbClr val="0033CC"/>
                </a:solidFill>
              </a:rPr>
              <a:t> = 70KV</a:t>
            </a:r>
          </a:p>
          <a:p>
            <a:pPr>
              <a:spcAft>
                <a:spcPts val="600"/>
              </a:spcAft>
            </a:pPr>
            <a:r>
              <a:rPr lang="en-US" dirty="0" smtClean="0">
                <a:solidFill>
                  <a:srgbClr val="0033CC"/>
                </a:solidFill>
              </a:rPr>
              <a:t>Energy of the ion = 100 </a:t>
            </a:r>
            <a:r>
              <a:rPr lang="en-US" dirty="0" err="1" smtClean="0">
                <a:solidFill>
                  <a:srgbClr val="0033CC"/>
                </a:solidFill>
              </a:rPr>
              <a:t>keV</a:t>
            </a:r>
            <a:endParaRPr lang="en-US" dirty="0">
              <a:solidFill>
                <a:srgbClr val="0033CC"/>
              </a:solidFill>
            </a:endParaRPr>
          </a:p>
        </p:txBody>
      </p:sp>
      <p:sp>
        <p:nvSpPr>
          <p:cNvPr id="4" name="Rectangle 3"/>
          <p:cNvSpPr/>
          <p:nvPr/>
        </p:nvSpPr>
        <p:spPr>
          <a:xfrm>
            <a:off x="5906989" y="152400"/>
            <a:ext cx="2551211" cy="523220"/>
          </a:xfrm>
          <a:prstGeom prst="rect">
            <a:avLst/>
          </a:prstGeom>
        </p:spPr>
        <p:txBody>
          <a:bodyPr wrap="none">
            <a:spAutoFit/>
          </a:bodyPr>
          <a:lstStyle/>
          <a:p>
            <a:r>
              <a:rPr lang="en-US" sz="2800" dirty="0" smtClean="0">
                <a:solidFill>
                  <a:srgbClr val="0033CC"/>
                </a:solidFill>
              </a:rPr>
              <a:t>Ion acceleration</a:t>
            </a:r>
            <a:endParaRPr lang="en-US" sz="2800" dirty="0">
              <a:solidFill>
                <a:srgbClr val="0033CC"/>
              </a:solidFill>
            </a:endParaRPr>
          </a:p>
        </p:txBody>
      </p:sp>
      <p:cxnSp>
        <p:nvCxnSpPr>
          <p:cNvPr id="5" name="Straight Connector 4"/>
          <p:cNvCxnSpPr/>
          <p:nvPr/>
        </p:nvCxnSpPr>
        <p:spPr>
          <a:xfrm>
            <a:off x="5334000" y="685800"/>
            <a:ext cx="3810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5334000" y="4876800"/>
            <a:ext cx="3581400" cy="1554272"/>
          </a:xfrm>
          <a:prstGeom prst="rect">
            <a:avLst/>
          </a:prstGeom>
        </p:spPr>
        <p:txBody>
          <a:bodyPr wrap="square">
            <a:spAutoFit/>
          </a:bodyPr>
          <a:lstStyle/>
          <a:p>
            <a:pPr>
              <a:spcAft>
                <a:spcPts val="600"/>
              </a:spcAft>
            </a:pPr>
            <a:r>
              <a:rPr lang="en-US" dirty="0" smtClean="0">
                <a:solidFill>
                  <a:srgbClr val="0033CC"/>
                </a:solidFill>
              </a:rPr>
              <a:t>This shows 14 equal acceleration plates. </a:t>
            </a:r>
          </a:p>
          <a:p>
            <a:pPr>
              <a:spcAft>
                <a:spcPts val="600"/>
              </a:spcAft>
            </a:pPr>
            <a:r>
              <a:rPr lang="en-US" dirty="0" smtClean="0">
                <a:solidFill>
                  <a:srgbClr val="0033CC"/>
                </a:solidFill>
              </a:rPr>
              <a:t>For example, if the desired acceleration is 70keV, each section would contribute 5k volts.</a:t>
            </a:r>
            <a:endParaRPr lang="en-US" dirty="0">
              <a:solidFill>
                <a:srgbClr val="0033CC"/>
              </a:solidFill>
            </a:endParaRPr>
          </a:p>
        </p:txBody>
      </p:sp>
      <p:pic>
        <p:nvPicPr>
          <p:cNvPr id="4098" name="Picture 2"/>
          <p:cNvPicPr>
            <a:picLocks noChangeAspect="1" noChangeArrowheads="1"/>
          </p:cNvPicPr>
          <p:nvPr/>
        </p:nvPicPr>
        <p:blipFill>
          <a:blip r:embed="rId3" cstate="print"/>
          <a:srcRect/>
          <a:stretch>
            <a:fillRect/>
          </a:stretch>
        </p:blipFill>
        <p:spPr bwMode="auto">
          <a:xfrm>
            <a:off x="5400230" y="2743200"/>
            <a:ext cx="3220697" cy="2057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04800" y="4038600"/>
            <a:ext cx="4955310" cy="2819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038600"/>
            <a:ext cx="8991600" cy="2339102"/>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There may be ions that collided with other ions in the beam, undergoing a charge exchange.</a:t>
            </a:r>
          </a:p>
          <a:p>
            <a:pPr marL="171450" indent="-171450">
              <a:spcAft>
                <a:spcPts val="600"/>
              </a:spcAft>
              <a:buFont typeface="Arial" pitchFamily="34" charset="0"/>
              <a:buChar char="•"/>
            </a:pPr>
            <a:r>
              <a:rPr lang="en-US" dirty="0" smtClean="0">
                <a:solidFill>
                  <a:srgbClr val="0033CC"/>
                </a:solidFill>
              </a:rPr>
              <a:t>Neutrals are highly undesirable since they will not be deflected in electrostatic end-station scanning mechanisms.</a:t>
            </a:r>
          </a:p>
          <a:p>
            <a:pPr marL="171450" indent="-171450">
              <a:spcAft>
                <a:spcPts val="600"/>
              </a:spcAft>
              <a:buFont typeface="Arial" pitchFamily="34" charset="0"/>
              <a:buChar char="•"/>
            </a:pPr>
            <a:r>
              <a:rPr lang="en-US" dirty="0" smtClean="0">
                <a:solidFill>
                  <a:srgbClr val="0033CC"/>
                </a:solidFill>
              </a:rPr>
              <a:t>To avoid this problem, most systems are equipped with a bend, i.e. parallel plates of an electrostatic deflection system.</a:t>
            </a:r>
          </a:p>
          <a:p>
            <a:pPr marL="171450" indent="-171450">
              <a:spcAft>
                <a:spcPts val="600"/>
              </a:spcAft>
              <a:buFont typeface="Arial" pitchFamily="34" charset="0"/>
              <a:buChar char="•"/>
            </a:pPr>
            <a:r>
              <a:rPr lang="en-US" dirty="0" smtClean="0">
                <a:solidFill>
                  <a:srgbClr val="0033CC"/>
                </a:solidFill>
              </a:rPr>
              <a:t>Neutrals are not deflected and so do not follow the beam, but instead strike a beam stop. </a:t>
            </a:r>
          </a:p>
          <a:p>
            <a:pPr marL="171450" indent="-171450">
              <a:spcAft>
                <a:spcPts val="600"/>
              </a:spcAft>
              <a:buFont typeface="Arial" pitchFamily="34" charset="0"/>
              <a:buChar char="•"/>
            </a:pPr>
            <a:r>
              <a:rPr lang="en-US" dirty="0" smtClean="0">
                <a:solidFill>
                  <a:srgbClr val="0033CC"/>
                </a:solidFill>
              </a:rPr>
              <a:t>The ions are sufficiently deflected by the plates to continue to travel down the tube.</a:t>
            </a:r>
            <a:endParaRPr lang="en-US" dirty="0">
              <a:solidFill>
                <a:srgbClr val="0033CC"/>
              </a:solidFill>
            </a:endParaRPr>
          </a:p>
        </p:txBody>
      </p:sp>
      <p:sp>
        <p:nvSpPr>
          <p:cNvPr id="3" name="TextBox 2"/>
          <p:cNvSpPr txBox="1"/>
          <p:nvPr/>
        </p:nvSpPr>
        <p:spPr>
          <a:xfrm>
            <a:off x="3530736" y="86380"/>
            <a:ext cx="1955664" cy="523220"/>
          </a:xfrm>
          <a:prstGeom prst="rect">
            <a:avLst/>
          </a:prstGeom>
          <a:noFill/>
        </p:spPr>
        <p:txBody>
          <a:bodyPr wrap="none" rtlCol="0">
            <a:spAutoFit/>
          </a:bodyPr>
          <a:lstStyle/>
          <a:p>
            <a:r>
              <a:rPr lang="en-US" sz="2800" dirty="0" smtClean="0">
                <a:solidFill>
                  <a:srgbClr val="0033CC"/>
                </a:solidFill>
              </a:rPr>
              <a:t>Neutral trap</a:t>
            </a:r>
            <a:endParaRPr lang="en-US" sz="2800" dirty="0">
              <a:solidFill>
                <a:srgbClr val="0033CC"/>
              </a:solidFill>
            </a:endParaRP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7891" name="Picture 3"/>
          <p:cNvPicPr>
            <a:picLocks noChangeAspect="1" noChangeArrowheads="1"/>
          </p:cNvPicPr>
          <p:nvPr/>
        </p:nvPicPr>
        <p:blipFill>
          <a:blip r:embed="rId2" cstate="print"/>
          <a:srcRect/>
          <a:stretch>
            <a:fillRect/>
          </a:stretch>
        </p:blipFill>
        <p:spPr bwMode="auto">
          <a:xfrm>
            <a:off x="2286000" y="761999"/>
            <a:ext cx="4724400" cy="327099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228600" y="1524000"/>
            <a:ext cx="6219825" cy="3524250"/>
          </a:xfrm>
          <a:prstGeom prst="rect">
            <a:avLst/>
          </a:prstGeom>
          <a:noFill/>
          <a:ln w="9525">
            <a:noFill/>
            <a:miter lim="800000"/>
            <a:headEnd/>
            <a:tailEnd/>
          </a:ln>
        </p:spPr>
      </p:pic>
      <p:sp>
        <p:nvSpPr>
          <p:cNvPr id="3" name="Rectangle 2"/>
          <p:cNvSpPr/>
          <p:nvPr/>
        </p:nvSpPr>
        <p:spPr>
          <a:xfrm>
            <a:off x="1066800" y="914400"/>
            <a:ext cx="3505200" cy="646331"/>
          </a:xfrm>
          <a:prstGeom prst="rect">
            <a:avLst/>
          </a:prstGeom>
        </p:spPr>
        <p:txBody>
          <a:bodyPr wrap="square">
            <a:spAutoFit/>
          </a:bodyPr>
          <a:lstStyle/>
          <a:p>
            <a:r>
              <a:rPr lang="en-US" dirty="0" smtClean="0">
                <a:solidFill>
                  <a:srgbClr val="0033CC"/>
                </a:solidFill>
              </a:rPr>
              <a:t>Electrostatic scanning: low/medium beam current implanters, I &lt; 1mA.</a:t>
            </a:r>
            <a:endParaRPr lang="en-US" dirty="0">
              <a:solidFill>
                <a:srgbClr val="0033CC"/>
              </a:solidFill>
            </a:endParaRPr>
          </a:p>
        </p:txBody>
      </p:sp>
      <p:sp>
        <p:nvSpPr>
          <p:cNvPr id="4" name="Rectangle 3"/>
          <p:cNvSpPr/>
          <p:nvPr/>
        </p:nvSpPr>
        <p:spPr>
          <a:xfrm>
            <a:off x="228600" y="5181600"/>
            <a:ext cx="5638800" cy="1200329"/>
          </a:xfrm>
          <a:prstGeom prst="rect">
            <a:avLst/>
          </a:prstGeom>
        </p:spPr>
        <p:txBody>
          <a:bodyPr wrap="square">
            <a:spAutoFit/>
          </a:bodyPr>
          <a:lstStyle/>
          <a:p>
            <a:r>
              <a:rPr lang="en-US" dirty="0" smtClean="0">
                <a:solidFill>
                  <a:srgbClr val="0033CC"/>
                </a:solidFill>
              </a:rPr>
              <a:t>This type of implanter is suitable for low dose implants.</a:t>
            </a:r>
          </a:p>
          <a:p>
            <a:r>
              <a:rPr lang="en-US" dirty="0" smtClean="0">
                <a:solidFill>
                  <a:srgbClr val="0033CC"/>
                </a:solidFill>
              </a:rPr>
              <a:t>The beam current is adjusted to result in t &gt; 10 sec/wafer.</a:t>
            </a:r>
          </a:p>
          <a:p>
            <a:r>
              <a:rPr lang="en-US" dirty="0" smtClean="0">
                <a:solidFill>
                  <a:srgbClr val="0033CC"/>
                </a:solidFill>
              </a:rPr>
              <a:t>With scan frequencies in the 100 Hz range, good implant uniformity is achieved with reasonable throughput.</a:t>
            </a:r>
            <a:endParaRPr lang="en-US" dirty="0">
              <a:solidFill>
                <a:srgbClr val="0033CC"/>
              </a:solidFill>
            </a:endParaRPr>
          </a:p>
        </p:txBody>
      </p:sp>
      <p:pic>
        <p:nvPicPr>
          <p:cNvPr id="77827" name="Picture 3"/>
          <p:cNvPicPr>
            <a:picLocks noChangeAspect="1" noChangeArrowheads="1"/>
          </p:cNvPicPr>
          <p:nvPr/>
        </p:nvPicPr>
        <p:blipFill>
          <a:blip r:embed="rId3" cstate="print"/>
          <a:srcRect/>
          <a:stretch>
            <a:fillRect/>
          </a:stretch>
        </p:blipFill>
        <p:spPr bwMode="auto">
          <a:xfrm>
            <a:off x="6324600" y="1208782"/>
            <a:ext cx="2562225" cy="3771900"/>
          </a:xfrm>
          <a:prstGeom prst="rect">
            <a:avLst/>
          </a:prstGeom>
          <a:noFill/>
          <a:ln w="9525">
            <a:noFill/>
            <a:miter lim="800000"/>
            <a:headEnd/>
            <a:tailEnd/>
          </a:ln>
        </p:spPr>
      </p:pic>
      <p:sp>
        <p:nvSpPr>
          <p:cNvPr id="6" name="Rectangle 5"/>
          <p:cNvSpPr/>
          <p:nvPr/>
        </p:nvSpPr>
        <p:spPr>
          <a:xfrm>
            <a:off x="6934200" y="762000"/>
            <a:ext cx="1476045" cy="369332"/>
          </a:xfrm>
          <a:prstGeom prst="rect">
            <a:avLst/>
          </a:prstGeom>
        </p:spPr>
        <p:txBody>
          <a:bodyPr wrap="none">
            <a:spAutoFit/>
          </a:bodyPr>
          <a:lstStyle/>
          <a:p>
            <a:r>
              <a:rPr lang="en-US" dirty="0" smtClean="0">
                <a:solidFill>
                  <a:srgbClr val="C00000"/>
                </a:solidFill>
              </a:rPr>
              <a:t>Scan Patterns</a:t>
            </a:r>
            <a:endParaRPr lang="en-US" dirty="0">
              <a:solidFill>
                <a:srgbClr val="C00000"/>
              </a:solidFill>
            </a:endParaRPr>
          </a:p>
        </p:txBody>
      </p:sp>
      <p:sp>
        <p:nvSpPr>
          <p:cNvPr id="7" name="Rectangle 6"/>
          <p:cNvSpPr/>
          <p:nvPr/>
        </p:nvSpPr>
        <p:spPr>
          <a:xfrm>
            <a:off x="3505200" y="0"/>
            <a:ext cx="2401876" cy="523220"/>
          </a:xfrm>
          <a:prstGeom prst="rect">
            <a:avLst/>
          </a:prstGeom>
        </p:spPr>
        <p:txBody>
          <a:bodyPr wrap="none">
            <a:spAutoFit/>
          </a:bodyPr>
          <a:lstStyle/>
          <a:p>
            <a:r>
              <a:rPr lang="en-US" sz="2800" dirty="0" smtClean="0">
                <a:solidFill>
                  <a:srgbClr val="0033CC"/>
                </a:solidFill>
              </a:rPr>
              <a:t>Beam scanning</a:t>
            </a:r>
            <a:endParaRPr lang="en-US" sz="2800"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6096000" y="5094982"/>
            <a:ext cx="2971800" cy="1477328"/>
          </a:xfrm>
          <a:prstGeom prst="rect">
            <a:avLst/>
          </a:prstGeom>
        </p:spPr>
        <p:txBody>
          <a:bodyPr wrap="square">
            <a:spAutoFit/>
          </a:bodyPr>
          <a:lstStyle/>
          <a:p>
            <a:r>
              <a:rPr lang="en-US" dirty="0" smtClean="0">
                <a:solidFill>
                  <a:srgbClr val="0033CC"/>
                </a:solidFill>
              </a:rPr>
              <a:t>The focused ion beam is scanned over the wafer in a highly controlled manner in order to achieve uniform doping.</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2"/>
          <p:cNvPicPr>
            <a:picLocks noChangeAspect="1" noChangeArrowheads="1"/>
          </p:cNvPicPr>
          <p:nvPr/>
        </p:nvPicPr>
        <p:blipFill>
          <a:blip r:embed="rId2" cstate="print"/>
          <a:srcRect/>
          <a:stretch>
            <a:fillRect/>
          </a:stretch>
        </p:blipFill>
        <p:spPr bwMode="auto">
          <a:xfrm>
            <a:off x="3962400" y="1371600"/>
            <a:ext cx="2116667" cy="2286000"/>
          </a:xfrm>
          <a:prstGeom prst="rect">
            <a:avLst/>
          </a:prstGeom>
          <a:noFill/>
          <a:ln w="9525">
            <a:noFill/>
            <a:miter lim="800000"/>
            <a:headEnd/>
            <a:tailEnd/>
          </a:ln>
        </p:spPr>
      </p:pic>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838200" y="685800"/>
            <a:ext cx="7696200" cy="646331"/>
          </a:xfrm>
          <a:prstGeom prst="rect">
            <a:avLst/>
          </a:prstGeom>
        </p:spPr>
        <p:txBody>
          <a:bodyPr wrap="square">
            <a:spAutoFit/>
          </a:bodyPr>
          <a:lstStyle/>
          <a:p>
            <a:r>
              <a:rPr lang="en-US" dirty="0" smtClean="0">
                <a:solidFill>
                  <a:srgbClr val="0033CC"/>
                </a:solidFill>
              </a:rPr>
              <a:t>A gas is ionized, and the ions are accelerated by a high electric field, and injected into the target wafer to hundreds of nm</a:t>
            </a:r>
            <a:r>
              <a:rPr lang="en-US" dirty="0" smtClean="0">
                <a:solidFill>
                  <a:srgbClr val="0033CC"/>
                </a:solidFill>
                <a:sym typeface="Symbol"/>
              </a:rPr>
              <a:t> depth</a:t>
            </a:r>
            <a:r>
              <a:rPr lang="en-US" dirty="0" smtClean="0">
                <a:solidFill>
                  <a:srgbClr val="0033CC"/>
                </a:solidFill>
              </a:rPr>
              <a:t>.</a:t>
            </a:r>
            <a:endParaRPr lang="en-US" dirty="0"/>
          </a:p>
        </p:txBody>
      </p:sp>
      <p:sp>
        <p:nvSpPr>
          <p:cNvPr id="6" name="TextBox 5"/>
          <p:cNvSpPr txBox="1"/>
          <p:nvPr/>
        </p:nvSpPr>
        <p:spPr>
          <a:xfrm>
            <a:off x="2438400" y="86380"/>
            <a:ext cx="4736361" cy="523220"/>
          </a:xfrm>
          <a:prstGeom prst="rect">
            <a:avLst/>
          </a:prstGeom>
          <a:noFill/>
        </p:spPr>
        <p:txBody>
          <a:bodyPr wrap="none" rtlCol="0">
            <a:spAutoFit/>
          </a:bodyPr>
          <a:lstStyle/>
          <a:p>
            <a:r>
              <a:rPr lang="en-US" sz="2800" dirty="0" smtClean="0">
                <a:solidFill>
                  <a:srgbClr val="0033CC"/>
                </a:solidFill>
              </a:rPr>
              <a:t>Ion implantation and its history</a:t>
            </a:r>
            <a:endParaRPr lang="en-US" sz="2800" dirty="0">
              <a:solidFill>
                <a:srgbClr val="0033CC"/>
              </a:solidFill>
            </a:endParaRPr>
          </a:p>
        </p:txBody>
      </p:sp>
      <p:pic>
        <p:nvPicPr>
          <p:cNvPr id="8" name="Picture 2"/>
          <p:cNvPicPr>
            <a:picLocks noChangeAspect="1" noChangeArrowheads="1"/>
          </p:cNvPicPr>
          <p:nvPr/>
        </p:nvPicPr>
        <p:blipFill>
          <a:blip r:embed="rId3" cstate="print"/>
          <a:srcRect/>
          <a:stretch>
            <a:fillRect/>
          </a:stretch>
        </p:blipFill>
        <p:spPr bwMode="auto">
          <a:xfrm>
            <a:off x="6324600" y="2895600"/>
            <a:ext cx="2640330" cy="533400"/>
          </a:xfrm>
          <a:prstGeom prst="rect">
            <a:avLst/>
          </a:prstGeom>
          <a:noFill/>
          <a:ln w="9525">
            <a:noFill/>
            <a:miter lim="800000"/>
            <a:headEnd/>
            <a:tailEnd/>
          </a:ln>
        </p:spPr>
      </p:pic>
      <p:sp>
        <p:nvSpPr>
          <p:cNvPr id="10" name="TextBox 9"/>
          <p:cNvSpPr txBox="1"/>
          <p:nvPr/>
        </p:nvSpPr>
        <p:spPr>
          <a:xfrm>
            <a:off x="304800" y="1371600"/>
            <a:ext cx="3777765" cy="2363724"/>
          </a:xfrm>
          <a:prstGeom prst="rect">
            <a:avLst/>
          </a:prstGeom>
          <a:noFill/>
        </p:spPr>
        <p:txBody>
          <a:bodyPr wrap="none" rtlCol="0">
            <a:spAutoFit/>
          </a:bodyPr>
          <a:lstStyle/>
          <a:p>
            <a:pPr marL="576263" lvl="0" indent="-576263">
              <a:spcBef>
                <a:spcPct val="20000"/>
              </a:spcBef>
              <a:buClr>
                <a:schemeClr val="tx1"/>
              </a:buClr>
              <a:defRPr/>
            </a:pPr>
            <a:r>
              <a:rPr lang="en-US" altLang="zh-CN" dirty="0" smtClean="0">
                <a:solidFill>
                  <a:srgbClr val="C00000"/>
                </a:solidFill>
              </a:rPr>
              <a:t>Typical ion implantation parameters:</a:t>
            </a:r>
          </a:p>
          <a:p>
            <a:pPr marL="576263" lvl="0" indent="-576263">
              <a:spcBef>
                <a:spcPct val="20000"/>
              </a:spcBef>
              <a:buClr>
                <a:schemeClr val="tx1"/>
              </a:buClr>
              <a:defRPr/>
            </a:pPr>
            <a:r>
              <a:rPr lang="en-US" altLang="zh-CN" dirty="0" smtClean="0">
                <a:solidFill>
                  <a:srgbClr val="0033CC"/>
                </a:solidFill>
              </a:rPr>
              <a:t>Ion: P, As, </a:t>
            </a:r>
            <a:r>
              <a:rPr lang="en-US" altLang="zh-CN" dirty="0" err="1" smtClean="0">
                <a:solidFill>
                  <a:srgbClr val="0033CC"/>
                </a:solidFill>
              </a:rPr>
              <a:t>Sb</a:t>
            </a:r>
            <a:r>
              <a:rPr lang="en-US" altLang="zh-CN" dirty="0" smtClean="0">
                <a:solidFill>
                  <a:srgbClr val="0033CC"/>
                </a:solidFill>
              </a:rPr>
              <a:t>, B, In, O</a:t>
            </a:r>
          </a:p>
          <a:p>
            <a:pPr marL="576263" lvl="0" indent="-576263">
              <a:spcBef>
                <a:spcPct val="20000"/>
              </a:spcBef>
              <a:buClr>
                <a:schemeClr val="tx1"/>
              </a:buClr>
              <a:defRPr/>
            </a:pPr>
            <a:r>
              <a:rPr lang="en-US" altLang="zh-CN" dirty="0" smtClean="0">
                <a:solidFill>
                  <a:srgbClr val="0033CC"/>
                </a:solidFill>
              </a:rPr>
              <a:t>Dose: 10</a:t>
            </a:r>
            <a:r>
              <a:rPr lang="en-US" altLang="zh-CN" baseline="30000" dirty="0" smtClean="0">
                <a:solidFill>
                  <a:srgbClr val="0033CC"/>
                </a:solidFill>
              </a:rPr>
              <a:t>11</a:t>
            </a:r>
            <a:r>
              <a:rPr lang="en-US" altLang="zh-CN" dirty="0" smtClean="0">
                <a:solidFill>
                  <a:srgbClr val="0033CC"/>
                </a:solidFill>
              </a:rPr>
              <a:t> - 10</a:t>
            </a:r>
            <a:r>
              <a:rPr lang="en-US" altLang="zh-CN" baseline="30000" dirty="0" smtClean="0">
                <a:solidFill>
                  <a:srgbClr val="0033CC"/>
                </a:solidFill>
              </a:rPr>
              <a:t>18 </a:t>
            </a:r>
            <a:r>
              <a:rPr lang="en-US" altLang="zh-CN" dirty="0" smtClean="0">
                <a:solidFill>
                  <a:srgbClr val="0033CC"/>
                </a:solidFill>
              </a:rPr>
              <a:t>cm</a:t>
            </a:r>
            <a:r>
              <a:rPr lang="en-US" altLang="zh-CN" baseline="30000" dirty="0" smtClean="0">
                <a:solidFill>
                  <a:srgbClr val="0033CC"/>
                </a:solidFill>
              </a:rPr>
              <a:t>-2</a:t>
            </a:r>
          </a:p>
          <a:p>
            <a:pPr marL="576263" lvl="0" indent="-576263">
              <a:spcBef>
                <a:spcPct val="20000"/>
              </a:spcBef>
              <a:buClr>
                <a:schemeClr val="tx1"/>
              </a:buClr>
              <a:defRPr/>
            </a:pPr>
            <a:r>
              <a:rPr lang="en-US" altLang="zh-CN" dirty="0" smtClean="0">
                <a:solidFill>
                  <a:srgbClr val="0033CC"/>
                </a:solidFill>
              </a:rPr>
              <a:t>Ion energy: 1 - 400 </a:t>
            </a:r>
            <a:r>
              <a:rPr lang="en-US" altLang="zh-CN" dirty="0" err="1" smtClean="0">
                <a:solidFill>
                  <a:srgbClr val="0033CC"/>
                </a:solidFill>
              </a:rPr>
              <a:t>keV</a:t>
            </a:r>
            <a:r>
              <a:rPr lang="en-US" altLang="zh-CN" dirty="0" smtClean="0">
                <a:solidFill>
                  <a:srgbClr val="0033CC"/>
                </a:solidFill>
              </a:rPr>
              <a:t> </a:t>
            </a:r>
          </a:p>
          <a:p>
            <a:pPr marL="576263" lvl="0" indent="-576263">
              <a:spcBef>
                <a:spcPct val="20000"/>
              </a:spcBef>
              <a:buClr>
                <a:schemeClr val="tx1"/>
              </a:buClr>
              <a:defRPr/>
            </a:pPr>
            <a:r>
              <a:rPr lang="en-US" altLang="zh-CN" dirty="0" smtClean="0">
                <a:solidFill>
                  <a:srgbClr val="0033CC"/>
                </a:solidFill>
              </a:rPr>
              <a:t>Uniformity and reproducibility: </a:t>
            </a:r>
            <a:r>
              <a:rPr lang="en-US" altLang="zh-CN" dirty="0" smtClean="0">
                <a:solidFill>
                  <a:srgbClr val="0033CC"/>
                </a:solidFill>
                <a:cs typeface="Times New Roman" pitchFamily="18" charset="0"/>
              </a:rPr>
              <a:t>±1%</a:t>
            </a:r>
          </a:p>
          <a:p>
            <a:pPr marL="576263" lvl="0" indent="-576263">
              <a:spcBef>
                <a:spcPct val="20000"/>
              </a:spcBef>
              <a:buClr>
                <a:schemeClr val="tx1"/>
              </a:buClr>
              <a:defRPr/>
            </a:pPr>
            <a:r>
              <a:rPr lang="en-US" altLang="zh-CN" dirty="0" smtClean="0">
                <a:solidFill>
                  <a:srgbClr val="0033CC"/>
                </a:solidFill>
              </a:rPr>
              <a:t>Temperature: room temperature</a:t>
            </a:r>
            <a:endParaRPr lang="zh-CN" altLang="en-US" dirty="0" smtClean="0">
              <a:solidFill>
                <a:srgbClr val="0033CC"/>
              </a:solidFill>
            </a:endParaRPr>
          </a:p>
          <a:p>
            <a:pPr marL="576263" lvl="0" indent="-576263">
              <a:spcBef>
                <a:spcPct val="20000"/>
              </a:spcBef>
              <a:buClr>
                <a:schemeClr val="tx1"/>
              </a:buClr>
              <a:defRPr/>
            </a:pPr>
            <a:r>
              <a:rPr lang="en-US" altLang="zh-CN" dirty="0" smtClean="0">
                <a:solidFill>
                  <a:srgbClr val="0033CC"/>
                </a:solidFill>
              </a:rPr>
              <a:t>Ion flux: 10</a:t>
            </a:r>
            <a:r>
              <a:rPr lang="en-US" altLang="zh-CN" baseline="30000" dirty="0" smtClean="0">
                <a:solidFill>
                  <a:srgbClr val="0033CC"/>
                </a:solidFill>
              </a:rPr>
              <a:t>12</a:t>
            </a:r>
            <a:r>
              <a:rPr lang="en-US" altLang="zh-CN" dirty="0" smtClean="0">
                <a:solidFill>
                  <a:srgbClr val="0033CC"/>
                </a:solidFill>
              </a:rPr>
              <a:t>-10</a:t>
            </a:r>
            <a:r>
              <a:rPr lang="en-US" altLang="zh-CN" baseline="30000" dirty="0" smtClean="0">
                <a:solidFill>
                  <a:srgbClr val="0033CC"/>
                </a:solidFill>
              </a:rPr>
              <a:t>14</a:t>
            </a:r>
            <a:r>
              <a:rPr lang="en-US" altLang="zh-CN" dirty="0" smtClean="0">
                <a:solidFill>
                  <a:srgbClr val="0033CC"/>
                </a:solidFill>
              </a:rPr>
              <a:t> cm</a:t>
            </a:r>
            <a:r>
              <a:rPr lang="en-US" altLang="zh-CN" baseline="30000" dirty="0" smtClean="0">
                <a:solidFill>
                  <a:srgbClr val="0033CC"/>
                </a:solidFill>
              </a:rPr>
              <a:t>-2</a:t>
            </a:r>
            <a:r>
              <a:rPr lang="en-US" altLang="zh-CN" dirty="0" smtClean="0">
                <a:solidFill>
                  <a:srgbClr val="0033CC"/>
                </a:solidFill>
              </a:rPr>
              <a:t>s</a:t>
            </a:r>
            <a:r>
              <a:rPr lang="en-US" altLang="zh-CN" baseline="30000" dirty="0" smtClean="0">
                <a:solidFill>
                  <a:srgbClr val="0033CC"/>
                </a:solidFill>
              </a:rPr>
              <a:t>-1</a:t>
            </a:r>
          </a:p>
        </p:txBody>
      </p:sp>
      <p:sp>
        <p:nvSpPr>
          <p:cNvPr id="11" name="TextBox 10"/>
          <p:cNvSpPr txBox="1"/>
          <p:nvPr/>
        </p:nvSpPr>
        <p:spPr>
          <a:xfrm>
            <a:off x="6248400" y="1600200"/>
            <a:ext cx="2743200" cy="923330"/>
          </a:xfrm>
          <a:prstGeom prst="rect">
            <a:avLst/>
          </a:prstGeom>
          <a:noFill/>
        </p:spPr>
        <p:txBody>
          <a:bodyPr wrap="square" rtlCol="0">
            <a:spAutoFit/>
          </a:bodyPr>
          <a:lstStyle/>
          <a:p>
            <a:r>
              <a:rPr lang="en-US" dirty="0" smtClean="0">
                <a:solidFill>
                  <a:srgbClr val="0033CC"/>
                </a:solidFill>
              </a:rPr>
              <a:t>Dose (</a:t>
            </a:r>
            <a:r>
              <a:rPr lang="en-US" dirty="0" smtClean="0">
                <a:solidFill>
                  <a:srgbClr val="0033CC"/>
                </a:solidFill>
                <a:sym typeface="Symbol"/>
              </a:rPr>
              <a:t></a:t>
            </a:r>
            <a:r>
              <a:rPr lang="en-US" dirty="0" smtClean="0">
                <a:solidFill>
                  <a:srgbClr val="0033CC"/>
                </a:solidFill>
              </a:rPr>
              <a:t>) = # of atoms/cm</a:t>
            </a:r>
            <a:r>
              <a:rPr lang="en-US" baseline="30000" dirty="0" smtClean="0">
                <a:solidFill>
                  <a:srgbClr val="0033CC"/>
                </a:solidFill>
              </a:rPr>
              <a:t>2</a:t>
            </a:r>
            <a:r>
              <a:rPr lang="en-US" dirty="0" smtClean="0">
                <a:solidFill>
                  <a:srgbClr val="0033CC"/>
                </a:solidFill>
              </a:rPr>
              <a:t>.</a:t>
            </a:r>
          </a:p>
          <a:p>
            <a:r>
              <a:rPr lang="en-US" dirty="0" smtClean="0">
                <a:solidFill>
                  <a:srgbClr val="0033CC"/>
                </a:solidFill>
              </a:rPr>
              <a:t>Concentration (C) = # of atoms/cm</a:t>
            </a:r>
            <a:r>
              <a:rPr lang="en-US" baseline="30000" dirty="0" smtClean="0">
                <a:solidFill>
                  <a:srgbClr val="0033CC"/>
                </a:solidFill>
              </a:rPr>
              <a:t>3</a:t>
            </a:r>
            <a:r>
              <a:rPr lang="en-US" dirty="0" smtClean="0">
                <a:solidFill>
                  <a:srgbClr val="0033CC"/>
                </a:solidFill>
              </a:rPr>
              <a:t>.</a:t>
            </a:r>
            <a:endParaRPr lang="en-US" dirty="0">
              <a:solidFill>
                <a:srgbClr val="0033CC"/>
              </a:solidFill>
            </a:endParaRPr>
          </a:p>
        </p:txBody>
      </p:sp>
      <p:sp>
        <p:nvSpPr>
          <p:cNvPr id="9" name="TextBox 8"/>
          <p:cNvSpPr txBox="1"/>
          <p:nvPr/>
        </p:nvSpPr>
        <p:spPr>
          <a:xfrm>
            <a:off x="304800" y="3733800"/>
            <a:ext cx="8534400" cy="2816156"/>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The idea was proposed by Shockley in 1954, but used for mass production only after late 1970s. </a:t>
            </a:r>
          </a:p>
          <a:p>
            <a:pPr marL="171450" indent="-171450">
              <a:spcAft>
                <a:spcPts val="600"/>
              </a:spcAft>
              <a:buFont typeface="Arial" pitchFamily="34" charset="0"/>
              <a:buChar char="•"/>
            </a:pPr>
            <a:r>
              <a:rPr lang="en-US" dirty="0" smtClean="0">
                <a:solidFill>
                  <a:srgbClr val="0033CC"/>
                </a:solidFill>
              </a:rPr>
              <a:t>Before ion implantation, doping is achieved by diffusion into the bulk silicon from gaseous source above surface, or pre-deposited chemical source on wafer surface.</a:t>
            </a:r>
          </a:p>
          <a:p>
            <a:pPr marL="171450" indent="-171450">
              <a:spcAft>
                <a:spcPts val="600"/>
              </a:spcAft>
              <a:buFont typeface="Arial" pitchFamily="34" charset="0"/>
              <a:buChar char="•"/>
            </a:pPr>
            <a:r>
              <a:rPr lang="en-US" dirty="0" smtClean="0">
                <a:solidFill>
                  <a:srgbClr val="0033CC"/>
                </a:solidFill>
              </a:rPr>
              <a:t>This approach lacks the flexibility and control required by CMOS processing, and ion implantation quickly gained popularity for the introduction of dopant atoms.</a:t>
            </a:r>
          </a:p>
          <a:p>
            <a:pPr marL="171450" indent="-171450">
              <a:spcAft>
                <a:spcPts val="600"/>
              </a:spcAft>
              <a:buFont typeface="Arial" pitchFamily="34" charset="0"/>
              <a:buChar char="•"/>
            </a:pPr>
            <a:r>
              <a:rPr lang="en-US" dirty="0" smtClean="0">
                <a:solidFill>
                  <a:srgbClr val="0033CC"/>
                </a:solidFill>
              </a:rPr>
              <a:t>Modern ion implanters were originally developed from particle accelerator technology. Their energy range spans 100eV to several </a:t>
            </a:r>
            <a:r>
              <a:rPr lang="en-US" dirty="0" err="1" smtClean="0">
                <a:solidFill>
                  <a:srgbClr val="0033CC"/>
                </a:solidFill>
              </a:rPr>
              <a:t>MeV</a:t>
            </a:r>
            <a:r>
              <a:rPr lang="en-US" dirty="0" smtClean="0">
                <a:solidFill>
                  <a:srgbClr val="0033CC"/>
                </a:solidFill>
              </a:rPr>
              <a:t> (a few nm’s to several microns in depth range). The implantation is always followed by a thermal activation (600-1100</a:t>
            </a:r>
            <a:r>
              <a:rPr lang="en-US" baseline="30000" dirty="0" smtClean="0">
                <a:solidFill>
                  <a:srgbClr val="0033CC"/>
                </a:solidFill>
              </a:rPr>
              <a:t>o</a:t>
            </a:r>
            <a:r>
              <a:rPr lang="en-US" dirty="0" smtClean="0">
                <a:solidFill>
                  <a:srgbClr val="0033CC"/>
                </a:solidFill>
              </a:rPr>
              <a:t>C).</a:t>
            </a:r>
            <a:endParaRPr lang="en-US" dirty="0" smtClean="0">
              <a:solidFill>
                <a:srgbClr val="0033CC"/>
              </a:solidFill>
              <a:cs typeface="Arial" charset="0"/>
            </a:endParaRPr>
          </a:p>
        </p:txBody>
      </p:sp>
      <p:sp>
        <p:nvSpPr>
          <p:cNvPr id="12" name="Slide Number Placeholder 11"/>
          <p:cNvSpPr>
            <a:spLocks noGrp="1"/>
          </p:cNvSpPr>
          <p:nvPr>
            <p:ph type="sldNum" sz="quarter" idx="10"/>
          </p:nvPr>
        </p:nvSpPr>
        <p:spPr/>
        <p:txBody>
          <a:bodyPr/>
          <a:lstStyle/>
          <a:p>
            <a:pPr>
              <a:defRPr/>
            </a:pPr>
            <a:fld id="{FC5EC3DC-E9BB-42F0-8A47-A8EE6205B89C}" type="slidenum">
              <a:rPr lang="en-US" altLang="zh-CN" smtClean="0"/>
              <a:pPr>
                <a:defRPr/>
              </a:pPr>
              <a:t>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4876800" cy="1754326"/>
          </a:xfrm>
          <a:prstGeom prst="rect">
            <a:avLst/>
          </a:prstGeom>
        </p:spPr>
        <p:txBody>
          <a:bodyPr wrap="square">
            <a:spAutoFit/>
          </a:bodyPr>
          <a:lstStyle/>
          <a:p>
            <a:pPr marL="171450" indent="-171450">
              <a:buFont typeface="Arial" pitchFamily="34" charset="0"/>
              <a:buChar char="•"/>
            </a:pPr>
            <a:r>
              <a:rPr lang="en-US" dirty="0" smtClean="0">
                <a:solidFill>
                  <a:srgbClr val="0033CC"/>
                </a:solidFill>
              </a:rPr>
              <a:t>Excellent wafer cooling needed.</a:t>
            </a:r>
          </a:p>
          <a:p>
            <a:pPr marL="171450" indent="-171450">
              <a:buFont typeface="Arial" pitchFamily="34" charset="0"/>
              <a:buChar char="•"/>
            </a:pPr>
            <a:r>
              <a:rPr lang="en-US" dirty="0" smtClean="0">
                <a:solidFill>
                  <a:srgbClr val="0033CC"/>
                </a:solidFill>
              </a:rPr>
              <a:t>Substantial load/unload time.</a:t>
            </a:r>
          </a:p>
          <a:p>
            <a:pPr marL="171450" indent="-171450">
              <a:buFont typeface="Arial" pitchFamily="34" charset="0"/>
              <a:buChar char="•"/>
            </a:pPr>
            <a:r>
              <a:rPr lang="en-US" dirty="0" smtClean="0">
                <a:solidFill>
                  <a:srgbClr val="0033CC"/>
                </a:solidFill>
              </a:rPr>
              <a:t>15 - 25 wafers /disc.</a:t>
            </a:r>
          </a:p>
          <a:p>
            <a:pPr marL="171450" indent="-171450">
              <a:buFont typeface="Arial" pitchFamily="34" charset="0"/>
              <a:buChar char="•"/>
            </a:pPr>
            <a:r>
              <a:rPr lang="en-US" dirty="0" smtClean="0">
                <a:solidFill>
                  <a:srgbClr val="0033CC"/>
                </a:solidFill>
              </a:rPr>
              <a:t>Excellent throughput for high dose implants.</a:t>
            </a:r>
          </a:p>
          <a:p>
            <a:pPr marL="171450" indent="-171450">
              <a:buFont typeface="Arial" pitchFamily="34" charset="0"/>
              <a:buChar char="•"/>
            </a:pPr>
            <a:r>
              <a:rPr lang="en-US" dirty="0" smtClean="0">
                <a:solidFill>
                  <a:srgbClr val="0033CC"/>
                </a:solidFill>
              </a:rPr>
              <a:t>High current (</a:t>
            </a:r>
            <a:r>
              <a:rPr lang="en-US" dirty="0" smtClean="0">
                <a:solidFill>
                  <a:srgbClr val="0033CC"/>
                </a:solidFill>
                <a:sym typeface="Symbol"/>
              </a:rPr>
              <a:t></a:t>
            </a:r>
            <a:r>
              <a:rPr lang="en-US" dirty="0" smtClean="0">
                <a:solidFill>
                  <a:srgbClr val="0033CC"/>
                </a:solidFill>
              </a:rPr>
              <a:t>20mA)</a:t>
            </a:r>
          </a:p>
          <a:p>
            <a:pPr marL="171450" indent="-171450">
              <a:buFont typeface="Arial" pitchFamily="34" charset="0"/>
              <a:buChar char="•"/>
            </a:pPr>
            <a:r>
              <a:rPr lang="en-US" dirty="0" smtClean="0">
                <a:solidFill>
                  <a:srgbClr val="0033CC"/>
                </a:solidFill>
              </a:rPr>
              <a:t>Scan speed adjustment to insure uniform dose.</a:t>
            </a:r>
            <a:endParaRPr lang="en-US" dirty="0">
              <a:solidFill>
                <a:srgbClr val="0033CC"/>
              </a:solidFill>
            </a:endParaRPr>
          </a:p>
        </p:txBody>
      </p:sp>
      <p:sp>
        <p:nvSpPr>
          <p:cNvPr id="5" name="Rectangle 4"/>
          <p:cNvSpPr/>
          <p:nvPr/>
        </p:nvSpPr>
        <p:spPr>
          <a:xfrm>
            <a:off x="533400" y="0"/>
            <a:ext cx="3242106" cy="523220"/>
          </a:xfrm>
          <a:prstGeom prst="rect">
            <a:avLst/>
          </a:prstGeom>
        </p:spPr>
        <p:txBody>
          <a:bodyPr wrap="none">
            <a:spAutoFit/>
          </a:bodyPr>
          <a:lstStyle/>
          <a:p>
            <a:r>
              <a:rPr lang="en-US" sz="2800" dirty="0" smtClean="0">
                <a:solidFill>
                  <a:srgbClr val="0033CC"/>
                </a:solidFill>
              </a:rPr>
              <a:t>Mechanical scanning</a:t>
            </a:r>
            <a:endParaRPr lang="en-US" sz="2800" dirty="0">
              <a:solidFill>
                <a:srgbClr val="0033CC"/>
              </a:solidFill>
            </a:endParaRPr>
          </a:p>
        </p:txBody>
      </p:sp>
      <p:cxnSp>
        <p:nvCxnSpPr>
          <p:cNvPr id="6" name="Straight Connector 5"/>
          <p:cNvCxnSpPr/>
          <p:nvPr/>
        </p:nvCxnSpPr>
        <p:spPr>
          <a:xfrm>
            <a:off x="0" y="533400"/>
            <a:ext cx="4343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2438400" y="4724400"/>
            <a:ext cx="6456363" cy="1809750"/>
          </a:xfrm>
          <a:prstGeom prst="rect">
            <a:avLst/>
          </a:prstGeom>
          <a:noFill/>
          <a:ln w="9525">
            <a:noFill/>
            <a:miter lim="800000"/>
            <a:headEnd/>
            <a:tailEnd/>
          </a:ln>
        </p:spPr>
      </p:pic>
      <p:pic>
        <p:nvPicPr>
          <p:cNvPr id="9" name="Picture 8" descr="ion implant"/>
          <p:cNvPicPr>
            <a:picLocks noChangeAspect="1" noChangeArrowheads="1"/>
          </p:cNvPicPr>
          <p:nvPr/>
        </p:nvPicPr>
        <p:blipFill>
          <a:blip r:embed="rId3" cstate="print"/>
          <a:srcRect/>
          <a:stretch>
            <a:fillRect/>
          </a:stretch>
        </p:blipFill>
        <p:spPr>
          <a:xfrm>
            <a:off x="228600" y="3124200"/>
            <a:ext cx="3324225" cy="2185987"/>
          </a:xfrm>
          <a:prstGeom prst="rect">
            <a:avLst/>
          </a:prstGeom>
          <a:noFill/>
        </p:spPr>
      </p:pic>
      <p:sp>
        <p:nvSpPr>
          <p:cNvPr id="10" name="Text Box 6"/>
          <p:cNvSpPr txBox="1">
            <a:spLocks noChangeArrowheads="1"/>
          </p:cNvSpPr>
          <p:nvPr/>
        </p:nvSpPr>
        <p:spPr bwMode="auto">
          <a:xfrm>
            <a:off x="76200" y="5334000"/>
            <a:ext cx="2286000" cy="584775"/>
          </a:xfrm>
          <a:prstGeom prst="rect">
            <a:avLst/>
          </a:prstGeom>
          <a:noFill/>
          <a:ln w="25400">
            <a:noFill/>
            <a:miter lim="800000"/>
            <a:headEnd/>
            <a:tailEnd/>
          </a:ln>
        </p:spPr>
        <p:txBody>
          <a:bodyPr wrap="square">
            <a:spAutoFit/>
          </a:bodyPr>
          <a:lstStyle/>
          <a:p>
            <a:pPr>
              <a:spcBef>
                <a:spcPct val="50000"/>
              </a:spcBef>
            </a:pPr>
            <a:r>
              <a:rPr lang="en-US" sz="1600" dirty="0">
                <a:solidFill>
                  <a:srgbClr val="7030A0"/>
                </a:solidFill>
              </a:rPr>
              <a:t>Multi-wafer, mechanical scanning end-station</a:t>
            </a:r>
            <a:endParaRPr lang="en-US" sz="1600" dirty="0">
              <a:solidFill>
                <a:srgbClr val="7030A0"/>
              </a:solidFill>
              <a:cs typeface="Arial" charset="0"/>
            </a:endParaRPr>
          </a:p>
        </p:txBody>
      </p:sp>
      <p:sp>
        <p:nvSpPr>
          <p:cNvPr id="7" name="TextBox 6"/>
          <p:cNvSpPr txBox="1"/>
          <p:nvPr/>
        </p:nvSpPr>
        <p:spPr>
          <a:xfrm>
            <a:off x="228600" y="6211669"/>
            <a:ext cx="4648200" cy="646331"/>
          </a:xfrm>
          <a:prstGeom prst="rect">
            <a:avLst/>
          </a:prstGeom>
          <a:noFill/>
        </p:spPr>
        <p:txBody>
          <a:bodyPr wrap="square" rtlCol="0">
            <a:spAutoFit/>
          </a:bodyPr>
          <a:lstStyle/>
          <a:p>
            <a:r>
              <a:rPr lang="en-US" dirty="0" smtClean="0">
                <a:solidFill>
                  <a:srgbClr val="0033CC"/>
                </a:solidFill>
              </a:rPr>
              <a:t>Rotating disk, 1000rpm (rotations per minute).</a:t>
            </a:r>
          </a:p>
          <a:p>
            <a:r>
              <a:rPr lang="en-US" i="1" dirty="0" smtClean="0">
                <a:solidFill>
                  <a:srgbClr val="0033CC"/>
                </a:solidFill>
              </a:rPr>
              <a:t>Stationary</a:t>
            </a:r>
            <a:r>
              <a:rPr lang="en-US" dirty="0" smtClean="0">
                <a:solidFill>
                  <a:srgbClr val="0033CC"/>
                </a:solidFill>
              </a:rPr>
              <a:t> ion beam, beam diameter </a:t>
            </a:r>
            <a:r>
              <a:rPr lang="en-US" dirty="0" smtClean="0">
                <a:solidFill>
                  <a:srgbClr val="0033CC"/>
                </a:solidFill>
                <a:sym typeface="Symbol"/>
              </a:rPr>
              <a:t>5cm.</a:t>
            </a:r>
            <a:endParaRPr lang="en-US" dirty="0">
              <a:solidFill>
                <a:srgbClr val="0033CC"/>
              </a:solidFill>
            </a:endParaRPr>
          </a:p>
        </p:txBody>
      </p:sp>
      <p:pic>
        <p:nvPicPr>
          <p:cNvPr id="12" name="Picture 2"/>
          <p:cNvPicPr>
            <a:picLocks noChangeAspect="1" noChangeArrowheads="1"/>
          </p:cNvPicPr>
          <p:nvPr/>
        </p:nvPicPr>
        <p:blipFill>
          <a:blip r:embed="rId4" cstate="print"/>
          <a:srcRect/>
          <a:stretch>
            <a:fillRect/>
          </a:stretch>
        </p:blipFill>
        <p:spPr bwMode="auto">
          <a:xfrm>
            <a:off x="4800601" y="123825"/>
            <a:ext cx="3962400" cy="3962400"/>
          </a:xfrm>
          <a:prstGeom prst="rect">
            <a:avLst/>
          </a:prstGeom>
          <a:noFill/>
          <a:ln w="9525">
            <a:noFill/>
            <a:miter lim="800000"/>
            <a:headEnd/>
            <a:tailEnd/>
          </a:ln>
        </p:spPr>
      </p:pic>
      <p:sp>
        <p:nvSpPr>
          <p:cNvPr id="13" name="Rectangle 12"/>
          <p:cNvSpPr/>
          <p:nvPr/>
        </p:nvSpPr>
        <p:spPr>
          <a:xfrm>
            <a:off x="4419600" y="4078069"/>
            <a:ext cx="4724400" cy="646331"/>
          </a:xfrm>
          <a:prstGeom prst="rect">
            <a:avLst/>
          </a:prstGeom>
        </p:spPr>
        <p:txBody>
          <a:bodyPr wrap="square">
            <a:spAutoFit/>
          </a:bodyPr>
          <a:lstStyle/>
          <a:p>
            <a:r>
              <a:rPr lang="en-US" dirty="0" smtClean="0">
                <a:solidFill>
                  <a:srgbClr val="7030A0"/>
                </a:solidFill>
              </a:rPr>
              <a:t>Eaton HE3 High Energy Implanter, showing the ion beam hitting the 300mm wafer end-station.</a:t>
            </a:r>
            <a:endParaRPr lang="en-US" dirty="0">
              <a:solidFill>
                <a:srgbClr val="7030A0"/>
              </a:solidFill>
            </a:endParaRPr>
          </a:p>
        </p:txBody>
      </p:sp>
      <p:pic>
        <p:nvPicPr>
          <p:cNvPr id="11" name="Picture 2"/>
          <p:cNvPicPr>
            <a:picLocks noChangeAspect="1" noChangeArrowheads="1"/>
          </p:cNvPicPr>
          <p:nvPr/>
        </p:nvPicPr>
        <p:blipFill>
          <a:blip r:embed="rId5" cstate="print"/>
          <a:srcRect/>
          <a:stretch>
            <a:fillRect/>
          </a:stretch>
        </p:blipFill>
        <p:spPr bwMode="auto">
          <a:xfrm>
            <a:off x="2743200" y="2819400"/>
            <a:ext cx="2042549" cy="73342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2580"/>
            <a:ext cx="8028993" cy="523220"/>
          </a:xfrm>
          <a:prstGeom prst="rect">
            <a:avLst/>
          </a:prstGeom>
        </p:spPr>
        <p:txBody>
          <a:bodyPr wrap="none">
            <a:spAutoFit/>
          </a:bodyPr>
          <a:lstStyle/>
          <a:p>
            <a:r>
              <a:rPr lang="en-US" sz="2800" dirty="0" smtClean="0">
                <a:solidFill>
                  <a:srgbClr val="0033CC"/>
                </a:solidFill>
              </a:rPr>
              <a:t>Practical implantation </a:t>
            </a:r>
            <a:r>
              <a:rPr lang="en-US" sz="2800" dirty="0" err="1" smtClean="0">
                <a:solidFill>
                  <a:srgbClr val="0033CC"/>
                </a:solidFill>
              </a:rPr>
              <a:t>dosimetry</a:t>
            </a:r>
            <a:r>
              <a:rPr lang="en-US" sz="2800" dirty="0" smtClean="0">
                <a:solidFill>
                  <a:srgbClr val="0033CC"/>
                </a:solidFill>
              </a:rPr>
              <a:t> (dose measurement)</a:t>
            </a:r>
            <a:endParaRPr lang="en-US" sz="2800" dirty="0">
              <a:solidFill>
                <a:srgbClr val="0033CC"/>
              </a:solidFill>
            </a:endParaRPr>
          </a:p>
        </p:txBody>
      </p:sp>
      <p:pic>
        <p:nvPicPr>
          <p:cNvPr id="56322" name="Picture 2"/>
          <p:cNvPicPr>
            <a:picLocks noChangeAspect="1" noChangeArrowheads="1"/>
          </p:cNvPicPr>
          <p:nvPr/>
        </p:nvPicPr>
        <p:blipFill>
          <a:blip r:embed="rId2" cstate="print"/>
          <a:srcRect/>
          <a:stretch>
            <a:fillRect/>
          </a:stretch>
        </p:blipFill>
        <p:spPr bwMode="auto">
          <a:xfrm>
            <a:off x="457200" y="1649758"/>
            <a:ext cx="8192414" cy="4812274"/>
          </a:xfrm>
          <a:prstGeom prst="rect">
            <a:avLst/>
          </a:prstGeom>
          <a:noFill/>
          <a:ln w="9525">
            <a:noFill/>
            <a:miter lim="800000"/>
            <a:headEnd/>
            <a:tailEnd/>
          </a:ln>
        </p:spPr>
      </p:pic>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533400" y="838200"/>
            <a:ext cx="8229600" cy="646331"/>
          </a:xfrm>
          <a:prstGeom prst="rect">
            <a:avLst/>
          </a:prstGeom>
        </p:spPr>
        <p:txBody>
          <a:bodyPr wrap="square">
            <a:spAutoFit/>
          </a:bodyPr>
          <a:lstStyle/>
          <a:p>
            <a:r>
              <a:rPr lang="en-US" dirty="0" smtClean="0">
                <a:solidFill>
                  <a:srgbClr val="0033CC"/>
                </a:solidFill>
              </a:rPr>
              <a:t>The implant dose </a:t>
            </a:r>
            <a:r>
              <a:rPr lang="en-US" dirty="0" smtClean="0">
                <a:solidFill>
                  <a:srgbClr val="0033CC"/>
                </a:solidFill>
                <a:sym typeface="Symbol"/>
              </a:rPr>
              <a:t></a:t>
            </a:r>
            <a:r>
              <a:rPr lang="en-US" dirty="0" smtClean="0">
                <a:solidFill>
                  <a:srgbClr val="0033CC"/>
                </a:solidFill>
              </a:rPr>
              <a:t> is the number of ions implanted per unit area (cm</a:t>
            </a:r>
            <a:r>
              <a:rPr lang="en-US" baseline="30000" dirty="0" smtClean="0">
                <a:solidFill>
                  <a:srgbClr val="0033CC"/>
                </a:solidFill>
              </a:rPr>
              <a:t>2</a:t>
            </a:r>
            <a:r>
              <a:rPr lang="en-US" dirty="0" smtClean="0">
                <a:solidFill>
                  <a:srgbClr val="0033CC"/>
                </a:solidFill>
              </a:rPr>
              <a:t>) of the wafer.</a:t>
            </a:r>
          </a:p>
          <a:p>
            <a:r>
              <a:rPr lang="en-US" dirty="0" smtClean="0">
                <a:solidFill>
                  <a:srgbClr val="0033CC"/>
                </a:solidFill>
              </a:rPr>
              <a:t>If a beam current I is scanned for a time t , the total implanted charge Q = ( I x t ).</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495800" cy="2492990"/>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Ion implantation tools.</a:t>
            </a:r>
          </a:p>
          <a:p>
            <a:pPr marL="342900" indent="-342900">
              <a:spcAft>
                <a:spcPts val="600"/>
              </a:spcAft>
              <a:buAutoNum type="arabicPeriod"/>
            </a:pPr>
            <a:r>
              <a:rPr lang="en-US" dirty="0" smtClean="0">
                <a:solidFill>
                  <a:srgbClr val="C00000"/>
                </a:solidFill>
              </a:rPr>
              <a:t>Dopant distribution profile.</a:t>
            </a:r>
          </a:p>
          <a:p>
            <a:pPr marL="342900" indent="-342900">
              <a:spcAft>
                <a:spcPts val="600"/>
              </a:spcAft>
              <a:buAutoNum type="arabicPeriod"/>
            </a:pPr>
            <a:r>
              <a:rPr lang="en-US" dirty="0" smtClean="0">
                <a:solidFill>
                  <a:srgbClr val="0033CC"/>
                </a:solidFill>
              </a:rPr>
              <a:t>Mask thickness and lateral distribution.</a:t>
            </a:r>
          </a:p>
          <a:p>
            <a:pPr marL="342900" indent="-342900">
              <a:spcAft>
                <a:spcPts val="600"/>
              </a:spcAft>
              <a:buAutoNum type="arabicPeriod"/>
            </a:pPr>
            <a:r>
              <a:rPr lang="en-US" dirty="0" smtClean="0">
                <a:solidFill>
                  <a:srgbClr val="0033CC"/>
                </a:solidFill>
              </a:rPr>
              <a:t>Effect of channeling.</a:t>
            </a:r>
          </a:p>
          <a:p>
            <a:pPr marL="342900" indent="-342900">
              <a:spcAft>
                <a:spcPts val="600"/>
              </a:spcAft>
              <a:buAutoNum type="arabicPeriod"/>
            </a:pPr>
            <a:r>
              <a:rPr lang="en-US" dirty="0" smtClean="0">
                <a:solidFill>
                  <a:srgbClr val="0033CC"/>
                </a:solidFill>
              </a:rPr>
              <a:t>Damage caused by ion implantation.</a:t>
            </a:r>
          </a:p>
          <a:p>
            <a:pPr marL="342900" indent="-342900">
              <a:spcAft>
                <a:spcPts val="600"/>
              </a:spcAft>
              <a:buAutoNum type="arabicPeriod"/>
            </a:pPr>
            <a:r>
              <a:rPr lang="en-US" dirty="0" smtClean="0">
                <a:solidFill>
                  <a:srgbClr val="0033CC"/>
                </a:solidFill>
              </a:rPr>
              <a:t>Damage repair.</a:t>
            </a:r>
            <a:endParaRPr lang="en-US" dirty="0">
              <a:solidFill>
                <a:srgbClr val="0033CC"/>
              </a:solidFill>
            </a:endParaRPr>
          </a:p>
        </p:txBody>
      </p:sp>
      <p:sp>
        <p:nvSpPr>
          <p:cNvPr id="4" name="TextBox 3"/>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4343400" y="1448052"/>
            <a:ext cx="4648200" cy="3962147"/>
          </a:xfrm>
          <a:prstGeom prst="rect">
            <a:avLst/>
          </a:prstGeom>
          <a:noFill/>
          <a:ln w="9525">
            <a:noFill/>
            <a:miter lim="800000"/>
            <a:headEnd/>
            <a:tailEnd/>
          </a:ln>
        </p:spPr>
      </p:pic>
      <p:sp>
        <p:nvSpPr>
          <p:cNvPr id="5" name="Rectangle 4"/>
          <p:cNvSpPr/>
          <p:nvPr/>
        </p:nvSpPr>
        <p:spPr>
          <a:xfrm>
            <a:off x="76200" y="609600"/>
            <a:ext cx="4038600" cy="3185487"/>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Gaussian distribution for first order approximation.</a:t>
            </a:r>
          </a:p>
          <a:p>
            <a:pPr marL="171450" indent="-171450">
              <a:spcAft>
                <a:spcPts val="600"/>
              </a:spcAft>
              <a:buFont typeface="Arial" pitchFamily="34" charset="0"/>
              <a:buChar char="•"/>
            </a:pPr>
            <a:r>
              <a:rPr lang="en-US" dirty="0" err="1" smtClean="0">
                <a:solidFill>
                  <a:srgbClr val="0033CC"/>
                </a:solidFill>
              </a:rPr>
              <a:t>R</a:t>
            </a:r>
            <a:r>
              <a:rPr lang="en-US" baseline="-25000" dirty="0" err="1" smtClean="0">
                <a:solidFill>
                  <a:srgbClr val="0033CC"/>
                </a:solidFill>
              </a:rPr>
              <a:t>p</a:t>
            </a:r>
            <a:r>
              <a:rPr lang="en-US" dirty="0" smtClean="0">
                <a:solidFill>
                  <a:srgbClr val="0033CC"/>
                </a:solidFill>
              </a:rPr>
              <a:t>= projected range, is a function of ion energy and mass, and atomic number of impurity as well as target material.</a:t>
            </a:r>
          </a:p>
          <a:p>
            <a:pPr marL="171450" indent="-171450">
              <a:spcAft>
                <a:spcPts val="600"/>
              </a:spcAft>
              <a:buFont typeface="Arial" pitchFamily="34" charset="0"/>
              <a:buChar char="•"/>
            </a:pPr>
            <a:r>
              <a:rPr lang="en-US" dirty="0" smtClean="0">
                <a:solidFill>
                  <a:srgbClr val="0033CC"/>
                </a:solidFill>
                <a:sym typeface="Symbol"/>
              </a:rPr>
              <a:t></a:t>
            </a:r>
            <a:r>
              <a:rPr lang="en-US" dirty="0" err="1" smtClean="0">
                <a:solidFill>
                  <a:srgbClr val="0033CC"/>
                </a:solidFill>
                <a:sym typeface="Symbol"/>
              </a:rPr>
              <a:t>R</a:t>
            </a:r>
            <a:r>
              <a:rPr lang="en-US" baseline="-25000" dirty="0" err="1" smtClean="0">
                <a:solidFill>
                  <a:srgbClr val="0033CC"/>
                </a:solidFill>
                <a:sym typeface="Symbol"/>
              </a:rPr>
              <a:t>p</a:t>
            </a:r>
            <a:r>
              <a:rPr lang="en-US" dirty="0" smtClean="0">
                <a:solidFill>
                  <a:srgbClr val="0033CC"/>
                </a:solidFill>
                <a:sym typeface="Symbol"/>
              </a:rPr>
              <a:t> =</a:t>
            </a:r>
            <a:r>
              <a:rPr lang="en-US" dirty="0" smtClean="0">
                <a:solidFill>
                  <a:srgbClr val="0033CC"/>
                </a:solidFill>
              </a:rPr>
              <a:t> straggle = standard deviation.</a:t>
            </a:r>
          </a:p>
          <a:p>
            <a:pPr marL="171450" indent="-171450">
              <a:spcAft>
                <a:spcPts val="600"/>
              </a:spcAft>
              <a:buFont typeface="Arial" pitchFamily="34" charset="0"/>
              <a:buChar char="•"/>
            </a:pPr>
            <a:r>
              <a:rPr lang="en-US" dirty="0" err="1" smtClean="0">
                <a:solidFill>
                  <a:srgbClr val="0033CC"/>
                </a:solidFill>
              </a:rPr>
              <a:t>N</a:t>
            </a:r>
            <a:r>
              <a:rPr lang="en-US" baseline="-25000" dirty="0" err="1" smtClean="0">
                <a:solidFill>
                  <a:srgbClr val="0033CC"/>
                </a:solidFill>
              </a:rPr>
              <a:t>p</a:t>
            </a:r>
            <a:r>
              <a:rPr lang="en-US" dirty="0" smtClean="0">
                <a:solidFill>
                  <a:srgbClr val="0033CC"/>
                </a:solidFill>
              </a:rPr>
              <a:t> = peak concentration at x=</a:t>
            </a:r>
            <a:r>
              <a:rPr lang="en-US" dirty="0" err="1" smtClean="0">
                <a:solidFill>
                  <a:srgbClr val="0033CC"/>
                </a:solidFill>
              </a:rPr>
              <a:t>R</a:t>
            </a:r>
            <a:r>
              <a:rPr lang="en-US" baseline="-25000" dirty="0" err="1" smtClean="0">
                <a:solidFill>
                  <a:srgbClr val="0033CC"/>
                </a:solidFill>
              </a:rPr>
              <a:t>p</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Dose Q=</a:t>
            </a:r>
            <a:r>
              <a:rPr lang="en-US" dirty="0" smtClean="0">
                <a:solidFill>
                  <a:srgbClr val="0033CC"/>
                </a:solidFill>
                <a:sym typeface="Symbol"/>
              </a:rPr>
              <a:t>N(x)</a:t>
            </a:r>
            <a:r>
              <a:rPr lang="en-US" dirty="0" err="1" smtClean="0">
                <a:solidFill>
                  <a:srgbClr val="0033CC"/>
                </a:solidFill>
                <a:sym typeface="Symbol"/>
              </a:rPr>
              <a:t>dx</a:t>
            </a:r>
            <a:r>
              <a:rPr lang="en-US" dirty="0" smtClean="0">
                <a:solidFill>
                  <a:srgbClr val="0033CC"/>
                </a:solidFill>
                <a:sym typeface="Symbol"/>
              </a:rPr>
              <a:t>=(2)</a:t>
            </a:r>
            <a:r>
              <a:rPr lang="en-US" baseline="30000" dirty="0" smtClean="0">
                <a:solidFill>
                  <a:srgbClr val="0033CC"/>
                </a:solidFill>
                <a:sym typeface="Symbol"/>
              </a:rPr>
              <a:t>1/2</a:t>
            </a:r>
            <a:r>
              <a:rPr lang="en-US" dirty="0" smtClean="0">
                <a:solidFill>
                  <a:srgbClr val="0033CC"/>
                </a:solidFill>
                <a:sym typeface="Symbol"/>
              </a:rPr>
              <a:t>N</a:t>
            </a:r>
            <a:r>
              <a:rPr lang="en-US" baseline="-25000" dirty="0" smtClean="0">
                <a:solidFill>
                  <a:srgbClr val="0033CC"/>
                </a:solidFill>
                <a:sym typeface="Symbol"/>
              </a:rPr>
              <a:t>p</a:t>
            </a:r>
            <a:r>
              <a:rPr lang="en-US" dirty="0" smtClean="0">
                <a:solidFill>
                  <a:srgbClr val="0033CC"/>
                </a:solidFill>
                <a:sym typeface="Symbol"/>
              </a:rPr>
              <a:t> </a:t>
            </a:r>
            <a:r>
              <a:rPr lang="en-US" dirty="0" err="1" smtClean="0">
                <a:solidFill>
                  <a:srgbClr val="0033CC"/>
                </a:solidFill>
                <a:sym typeface="Symbol"/>
              </a:rPr>
              <a:t>R</a:t>
            </a:r>
            <a:r>
              <a:rPr lang="en-US" baseline="-25000" dirty="0" err="1" smtClean="0">
                <a:solidFill>
                  <a:srgbClr val="0033CC"/>
                </a:solidFill>
                <a:sym typeface="Symbol"/>
              </a:rPr>
              <a:t>p</a:t>
            </a:r>
            <a:r>
              <a:rPr lang="en-US" dirty="0" smtClean="0">
                <a:solidFill>
                  <a:srgbClr val="0033CC"/>
                </a:solidFill>
                <a:sym typeface="Symbol"/>
              </a:rPr>
              <a:t>.</a:t>
            </a:r>
          </a:p>
          <a:p>
            <a:pPr marL="171450">
              <a:spcAft>
                <a:spcPts val="600"/>
              </a:spcAft>
            </a:pPr>
            <a:r>
              <a:rPr lang="en-US" sz="1600" dirty="0" smtClean="0">
                <a:solidFill>
                  <a:srgbClr val="0033CC"/>
                </a:solidFill>
                <a:sym typeface="Symbol"/>
              </a:rPr>
              <a:t>In textbook, C is used for  concentration, to replace N used here.</a:t>
            </a:r>
            <a:endParaRPr lang="en-US" sz="1600" dirty="0">
              <a:solidFill>
                <a:srgbClr val="0033CC"/>
              </a:solidFill>
            </a:endParaRPr>
          </a:p>
        </p:txBody>
      </p:sp>
      <p:pic>
        <p:nvPicPr>
          <p:cNvPr id="80899" name="Picture 3"/>
          <p:cNvPicPr>
            <a:picLocks noChangeAspect="1" noChangeArrowheads="1"/>
          </p:cNvPicPr>
          <p:nvPr/>
        </p:nvPicPr>
        <p:blipFill>
          <a:blip r:embed="rId3" cstate="print"/>
          <a:srcRect/>
          <a:stretch>
            <a:fillRect/>
          </a:stretch>
        </p:blipFill>
        <p:spPr bwMode="auto">
          <a:xfrm>
            <a:off x="4191000" y="5410200"/>
            <a:ext cx="4800600" cy="1169482"/>
          </a:xfrm>
          <a:prstGeom prst="rect">
            <a:avLst/>
          </a:prstGeom>
          <a:noFill/>
          <a:ln w="9525">
            <a:noFill/>
            <a:miter lim="800000"/>
            <a:headEnd/>
            <a:tailEnd/>
          </a:ln>
        </p:spPr>
      </p:pic>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909602" y="76200"/>
            <a:ext cx="5938998" cy="523220"/>
          </a:xfrm>
          <a:prstGeom prst="rect">
            <a:avLst/>
          </a:prstGeom>
          <a:noFill/>
        </p:spPr>
        <p:txBody>
          <a:bodyPr wrap="none" rtlCol="0">
            <a:spAutoFit/>
          </a:bodyPr>
          <a:lstStyle/>
          <a:p>
            <a:r>
              <a:rPr lang="en-US" sz="2800" dirty="0" smtClean="0">
                <a:solidFill>
                  <a:srgbClr val="0033CC"/>
                </a:solidFill>
              </a:rPr>
              <a:t>Dopant (impurity) concentration profile</a:t>
            </a:r>
            <a:endParaRPr lang="en-US" sz="2800" dirty="0">
              <a:solidFill>
                <a:srgbClr val="0033CC"/>
              </a:solidFill>
            </a:endParaRPr>
          </a:p>
        </p:txBody>
      </p:sp>
      <p:pic>
        <p:nvPicPr>
          <p:cNvPr id="9" name="Picture 4" descr="Fig 5-7 copy"/>
          <p:cNvPicPr>
            <a:picLocks noChangeAspect="1" noChangeArrowheads="1"/>
          </p:cNvPicPr>
          <p:nvPr/>
        </p:nvPicPr>
        <p:blipFill>
          <a:blip r:embed="rId4" cstate="print"/>
          <a:srcRect l="28871" t="34688" r="27769" b="39795"/>
          <a:stretch>
            <a:fillRect/>
          </a:stretch>
        </p:blipFill>
        <p:spPr bwMode="auto">
          <a:xfrm>
            <a:off x="47194" y="3775640"/>
            <a:ext cx="4143806" cy="3006160"/>
          </a:xfrm>
          <a:prstGeom prst="rect">
            <a:avLst/>
          </a:prstGeom>
          <a:noFill/>
          <a:ln w="9525">
            <a:noFill/>
            <a:miter lim="800000"/>
            <a:headEnd/>
            <a:tailEnd/>
          </a:ln>
        </p:spPr>
      </p:pic>
      <p:sp>
        <p:nvSpPr>
          <p:cNvPr id="10" name="Rectangle 9"/>
          <p:cNvSpPr/>
          <p:nvPr/>
        </p:nvSpPr>
        <p:spPr>
          <a:xfrm>
            <a:off x="4343400" y="762000"/>
            <a:ext cx="4572000" cy="646331"/>
          </a:xfrm>
          <a:prstGeom prst="rect">
            <a:avLst/>
          </a:prstGeom>
        </p:spPr>
        <p:txBody>
          <a:bodyPr>
            <a:spAutoFit/>
          </a:bodyPr>
          <a:lstStyle/>
          <a:p>
            <a:r>
              <a:rPr lang="en-US" dirty="0" smtClean="0">
                <a:solidFill>
                  <a:srgbClr val="0033CC"/>
                </a:solidFill>
              </a:rPr>
              <a:t>The impurity is shown implanted completely below the wafer surface (x=0).</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2" cstate="print"/>
          <a:srcRect/>
          <a:stretch>
            <a:fillRect/>
          </a:stretch>
        </p:blipFill>
        <p:spPr bwMode="auto">
          <a:xfrm>
            <a:off x="0" y="1447800"/>
            <a:ext cx="4643438" cy="3598863"/>
          </a:xfrm>
          <a:prstGeom prst="rect">
            <a:avLst/>
          </a:prstGeom>
          <a:noFill/>
          <a:ln w="9525">
            <a:noFill/>
            <a:miter lim="800000"/>
            <a:headEnd/>
            <a:tailEnd/>
          </a:ln>
        </p:spPr>
      </p:pic>
      <p:pic>
        <p:nvPicPr>
          <p:cNvPr id="32773" name="Picture 4"/>
          <p:cNvPicPr>
            <a:picLocks noChangeAspect="1" noChangeArrowheads="1"/>
          </p:cNvPicPr>
          <p:nvPr/>
        </p:nvPicPr>
        <p:blipFill>
          <a:blip r:embed="rId3" cstate="print"/>
          <a:srcRect/>
          <a:stretch>
            <a:fillRect/>
          </a:stretch>
        </p:blipFill>
        <p:spPr bwMode="auto">
          <a:xfrm>
            <a:off x="4500563" y="1508125"/>
            <a:ext cx="4643437" cy="3327400"/>
          </a:xfrm>
          <a:prstGeom prst="rect">
            <a:avLst/>
          </a:prstGeom>
          <a:noFill/>
          <a:ln w="9525">
            <a:noFill/>
            <a:miter lim="800000"/>
            <a:headEnd/>
            <a:tailEnd/>
          </a:ln>
        </p:spPr>
      </p:pic>
      <p:cxnSp>
        <p:nvCxnSpPr>
          <p:cNvPr id="9" name="Straight Connector 8"/>
          <p:cNvCxnSpPr/>
          <p:nvPr/>
        </p:nvCxnSpPr>
        <p:spPr>
          <a:xfrm flipV="1">
            <a:off x="0" y="1143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286000" y="152400"/>
            <a:ext cx="4510382" cy="954107"/>
          </a:xfrm>
          <a:prstGeom prst="rect">
            <a:avLst/>
          </a:prstGeom>
          <a:noFill/>
        </p:spPr>
        <p:txBody>
          <a:bodyPr wrap="square" rtlCol="0">
            <a:spAutoFit/>
          </a:bodyPr>
          <a:lstStyle/>
          <a:p>
            <a:r>
              <a:rPr lang="en-US" sz="2800" dirty="0" smtClean="0">
                <a:solidFill>
                  <a:srgbClr val="0033CC"/>
                </a:solidFill>
              </a:rPr>
              <a:t>Projection range (depth) and straggle (standard deviation)</a:t>
            </a:r>
            <a:endParaRPr lang="en-US" sz="2800" dirty="0">
              <a:solidFill>
                <a:srgbClr val="0033CC"/>
              </a:solidFill>
            </a:endParaRPr>
          </a:p>
        </p:txBody>
      </p:sp>
      <p:sp>
        <p:nvSpPr>
          <p:cNvPr id="11" name="Rectangle 10"/>
          <p:cNvSpPr/>
          <p:nvPr/>
        </p:nvSpPr>
        <p:spPr>
          <a:xfrm>
            <a:off x="4572000" y="5486400"/>
            <a:ext cx="2895600" cy="646331"/>
          </a:xfrm>
          <a:prstGeom prst="rect">
            <a:avLst/>
          </a:prstGeom>
        </p:spPr>
        <p:txBody>
          <a:bodyPr wrap="square">
            <a:spAutoFit/>
          </a:bodyPr>
          <a:lstStyle/>
          <a:p>
            <a:r>
              <a:rPr lang="en-US" dirty="0" smtClean="0">
                <a:solidFill>
                  <a:srgbClr val="C00000"/>
                </a:solidFill>
              </a:rPr>
              <a:t>M</a:t>
            </a:r>
            <a:r>
              <a:rPr lang="en-US" baseline="-25000" dirty="0" smtClean="0">
                <a:solidFill>
                  <a:srgbClr val="C00000"/>
                </a:solidFill>
              </a:rPr>
              <a:t>i</a:t>
            </a:r>
            <a:r>
              <a:rPr lang="en-US" dirty="0" smtClean="0">
                <a:solidFill>
                  <a:srgbClr val="C00000"/>
                </a:solidFill>
              </a:rPr>
              <a:t> and M</a:t>
            </a:r>
            <a:r>
              <a:rPr lang="en-US" baseline="-25000" dirty="0" smtClean="0">
                <a:solidFill>
                  <a:srgbClr val="C00000"/>
                </a:solidFill>
              </a:rPr>
              <a:t>t</a:t>
            </a:r>
            <a:r>
              <a:rPr lang="en-US" dirty="0" smtClean="0">
                <a:solidFill>
                  <a:srgbClr val="C00000"/>
                </a:solidFill>
              </a:rPr>
              <a:t> are the masses for incident and target ion.</a:t>
            </a:r>
            <a:endParaRPr lang="en-US" dirty="0">
              <a:solidFill>
                <a:srgbClr val="C00000"/>
              </a:solidFill>
            </a:endParaRPr>
          </a:p>
        </p:txBody>
      </p:sp>
      <p:pic>
        <p:nvPicPr>
          <p:cNvPr id="12" name="Picture 3"/>
          <p:cNvPicPr>
            <a:picLocks noChangeAspect="1" noChangeArrowheads="1"/>
          </p:cNvPicPr>
          <p:nvPr/>
        </p:nvPicPr>
        <p:blipFill>
          <a:blip r:embed="rId4" cstate="print"/>
          <a:srcRect/>
          <a:stretch>
            <a:fillRect/>
          </a:stretch>
        </p:blipFill>
        <p:spPr bwMode="auto">
          <a:xfrm>
            <a:off x="1371600" y="5346914"/>
            <a:ext cx="2914650" cy="105388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200025" y="1109663"/>
            <a:ext cx="8742363" cy="4638675"/>
          </a:xfrm>
          <a:prstGeom prst="rect">
            <a:avLst/>
          </a:prstGeom>
          <a:noFill/>
          <a:ln w="9525">
            <a:noFill/>
            <a:miter lim="800000"/>
            <a:headEnd/>
            <a:tailEnd/>
          </a:ln>
        </p:spPr>
      </p:pic>
      <p:cxnSp>
        <p:nvCxnSpPr>
          <p:cNvPr id="3" name="Straight Connector 2"/>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3918291" y="228600"/>
            <a:ext cx="1415709" cy="523220"/>
          </a:xfrm>
          <a:prstGeom prst="rect">
            <a:avLst/>
          </a:prstGeom>
          <a:noFill/>
        </p:spPr>
        <p:txBody>
          <a:bodyPr wrap="none" rtlCol="0">
            <a:spAutoFit/>
          </a:bodyPr>
          <a:lstStyle/>
          <a:p>
            <a:r>
              <a:rPr lang="en-US" sz="2800" dirty="0" smtClean="0">
                <a:solidFill>
                  <a:srgbClr val="0033CC"/>
                </a:solidFill>
              </a:rPr>
              <a:t>Example</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p:cNvPicPr>
            <a:picLocks noChangeAspect="1" noChangeArrowheads="1"/>
          </p:cNvPicPr>
          <p:nvPr/>
        </p:nvPicPr>
        <p:blipFill>
          <a:blip r:embed="rId3" cstate="print"/>
          <a:srcRect/>
          <a:stretch>
            <a:fillRect/>
          </a:stretch>
        </p:blipFill>
        <p:spPr bwMode="auto">
          <a:xfrm>
            <a:off x="4800600" y="1066800"/>
            <a:ext cx="4267200" cy="4179518"/>
          </a:xfrm>
          <a:prstGeom prst="rect">
            <a:avLst/>
          </a:prstGeom>
          <a:noFill/>
          <a:ln w="9525">
            <a:noFill/>
            <a:miter lim="800000"/>
            <a:headEnd/>
            <a:tailEnd/>
          </a:ln>
        </p:spPr>
      </p:pic>
      <p:sp>
        <p:nvSpPr>
          <p:cNvPr id="5" name="Rectangle 4"/>
          <p:cNvSpPr/>
          <p:nvPr/>
        </p:nvSpPr>
        <p:spPr>
          <a:xfrm>
            <a:off x="3200400" y="152400"/>
            <a:ext cx="3036409" cy="523220"/>
          </a:xfrm>
          <a:prstGeom prst="rect">
            <a:avLst/>
          </a:prstGeom>
        </p:spPr>
        <p:txBody>
          <a:bodyPr wrap="none">
            <a:spAutoFit/>
          </a:bodyPr>
          <a:lstStyle/>
          <a:p>
            <a:r>
              <a:rPr lang="en-US" sz="2800" dirty="0" smtClean="0">
                <a:solidFill>
                  <a:srgbClr val="0033CC"/>
                </a:solidFill>
              </a:rPr>
              <a:t>Junction depth in Si</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5181600" y="5562600"/>
            <a:ext cx="3581400" cy="923330"/>
          </a:xfrm>
          <a:prstGeom prst="rect">
            <a:avLst/>
          </a:prstGeom>
          <a:noFill/>
        </p:spPr>
        <p:txBody>
          <a:bodyPr wrap="square" rtlCol="0">
            <a:spAutoFit/>
          </a:bodyPr>
          <a:lstStyle/>
          <a:p>
            <a:r>
              <a:rPr lang="en-US" dirty="0" smtClean="0">
                <a:solidFill>
                  <a:srgbClr val="0033CC"/>
                </a:solidFill>
              </a:rPr>
              <a:t>Junction formation by impurity implantation. Two </a:t>
            </a:r>
            <a:r>
              <a:rPr lang="en-US" dirty="0" err="1" smtClean="0">
                <a:solidFill>
                  <a:srgbClr val="0033CC"/>
                </a:solidFill>
              </a:rPr>
              <a:t>pn</a:t>
            </a:r>
            <a:r>
              <a:rPr lang="en-US" dirty="0" smtClean="0">
                <a:solidFill>
                  <a:srgbClr val="0033CC"/>
                </a:solidFill>
              </a:rPr>
              <a:t> junctions are formed at x</a:t>
            </a:r>
            <a:r>
              <a:rPr lang="en-US" baseline="-25000" dirty="0" smtClean="0">
                <a:solidFill>
                  <a:srgbClr val="0033CC"/>
                </a:solidFill>
              </a:rPr>
              <a:t>j1</a:t>
            </a:r>
            <a:r>
              <a:rPr lang="en-US" dirty="0" smtClean="0">
                <a:solidFill>
                  <a:srgbClr val="0033CC"/>
                </a:solidFill>
              </a:rPr>
              <a:t> and x</a:t>
            </a:r>
            <a:r>
              <a:rPr lang="en-US" baseline="-25000" dirty="0" smtClean="0">
                <a:solidFill>
                  <a:srgbClr val="0033CC"/>
                </a:solidFill>
              </a:rPr>
              <a:t>j2</a:t>
            </a:r>
            <a:r>
              <a:rPr lang="en-US" dirty="0" smtClean="0">
                <a:solidFill>
                  <a:srgbClr val="0033CC"/>
                </a:solidFill>
              </a:rPr>
              <a:t>.</a:t>
            </a:r>
            <a:endParaRPr lang="en-US" dirty="0">
              <a:solidFill>
                <a:srgbClr val="0033CC"/>
              </a:solidFill>
            </a:endParaRPr>
          </a:p>
        </p:txBody>
      </p:sp>
      <p:graphicFrame>
        <p:nvGraphicFramePr>
          <p:cNvPr id="8" name="Object 7"/>
          <p:cNvGraphicFramePr>
            <a:graphicFrameLocks noChangeAspect="1"/>
          </p:cNvGraphicFramePr>
          <p:nvPr/>
        </p:nvGraphicFramePr>
        <p:xfrm>
          <a:off x="685800" y="2209800"/>
          <a:ext cx="3124200" cy="4165600"/>
        </p:xfrm>
        <a:graphic>
          <a:graphicData uri="http://schemas.openxmlformats.org/presentationml/2006/ole">
            <p:oleObj spid="_x0000_s2050" name="Equation" r:id="rId4" imgW="1523880" imgH="2031840" progId="Equation.3">
              <p:embed/>
            </p:oleObj>
          </a:graphicData>
        </a:graphic>
      </p:graphicFrame>
      <p:sp>
        <p:nvSpPr>
          <p:cNvPr id="9" name="TextBox 8"/>
          <p:cNvSpPr txBox="1"/>
          <p:nvPr/>
        </p:nvSpPr>
        <p:spPr>
          <a:xfrm>
            <a:off x="533400" y="990600"/>
            <a:ext cx="3524939" cy="923330"/>
          </a:xfrm>
          <a:prstGeom prst="rect">
            <a:avLst/>
          </a:prstGeom>
          <a:noFill/>
        </p:spPr>
        <p:txBody>
          <a:bodyPr wrap="none" rtlCol="0">
            <a:spAutoFit/>
          </a:bodyPr>
          <a:lstStyle/>
          <a:p>
            <a:r>
              <a:rPr lang="en-US" dirty="0" smtClean="0">
                <a:solidFill>
                  <a:srgbClr val="0033CC"/>
                </a:solidFill>
              </a:rPr>
              <a:t>Implant into Si already doped at N</a:t>
            </a:r>
            <a:r>
              <a:rPr lang="en-US" baseline="-25000" dirty="0" smtClean="0">
                <a:solidFill>
                  <a:srgbClr val="0033CC"/>
                </a:solidFill>
              </a:rPr>
              <a:t>B</a:t>
            </a:r>
            <a:r>
              <a:rPr lang="en-US" dirty="0" smtClean="0">
                <a:solidFill>
                  <a:srgbClr val="0033CC"/>
                </a:solidFill>
              </a:rPr>
              <a:t>.</a:t>
            </a:r>
          </a:p>
          <a:p>
            <a:r>
              <a:rPr lang="en-US" dirty="0" smtClean="0">
                <a:solidFill>
                  <a:srgbClr val="0033CC"/>
                </a:solidFill>
              </a:rPr>
              <a:t>E.g. implant P into B-doped Si.</a:t>
            </a:r>
          </a:p>
          <a:p>
            <a:r>
              <a:rPr lang="en-US" dirty="0" smtClean="0">
                <a:solidFill>
                  <a:srgbClr val="0033CC"/>
                </a:solidFill>
              </a:rPr>
              <a:t>P: n-type doping; B: p-type.</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28600" y="1047700"/>
            <a:ext cx="8763000" cy="5145551"/>
          </a:xfrm>
          <a:prstGeom prst="rect">
            <a:avLst/>
          </a:prstGeom>
          <a:noFill/>
          <a:ln w="9525">
            <a:noFill/>
            <a:miter lim="800000"/>
            <a:headEnd/>
            <a:tailEnd/>
          </a:ln>
        </p:spPr>
      </p:pic>
      <p:sp>
        <p:nvSpPr>
          <p:cNvPr id="3" name="Rectangle 2"/>
          <p:cNvSpPr/>
          <p:nvPr/>
        </p:nvSpPr>
        <p:spPr>
          <a:xfrm>
            <a:off x="3035597" y="228600"/>
            <a:ext cx="3212803" cy="523220"/>
          </a:xfrm>
          <a:prstGeom prst="rect">
            <a:avLst/>
          </a:prstGeom>
        </p:spPr>
        <p:txBody>
          <a:bodyPr wrap="none">
            <a:spAutoFit/>
          </a:bodyPr>
          <a:lstStyle/>
          <a:p>
            <a:r>
              <a:rPr lang="en-US" sz="2800" dirty="0" smtClean="0">
                <a:solidFill>
                  <a:srgbClr val="0033CC"/>
                </a:solidFill>
              </a:rPr>
              <a:t>Example calculations</a:t>
            </a:r>
            <a:endParaRPr lang="en-US" sz="2800" dirty="0">
              <a:solidFill>
                <a:srgbClr val="0033CC"/>
              </a:solidFill>
            </a:endParaRPr>
          </a:p>
        </p:txBody>
      </p:sp>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295400" y="1752600"/>
            <a:ext cx="6629400" cy="4580063"/>
          </a:xfrm>
          <a:prstGeom prst="rect">
            <a:avLst/>
          </a:prstGeom>
          <a:noFill/>
          <a:ln w="9525">
            <a:noFill/>
            <a:miter lim="800000"/>
            <a:headEnd/>
            <a:tailEnd/>
          </a:ln>
        </p:spPr>
      </p:pic>
      <p:sp>
        <p:nvSpPr>
          <p:cNvPr id="3" name="Rectangle 2"/>
          <p:cNvSpPr/>
          <p:nvPr/>
        </p:nvSpPr>
        <p:spPr>
          <a:xfrm>
            <a:off x="2133600" y="1066800"/>
            <a:ext cx="4495800" cy="646331"/>
          </a:xfrm>
          <a:prstGeom prst="rect">
            <a:avLst/>
          </a:prstGeom>
        </p:spPr>
        <p:txBody>
          <a:bodyPr wrap="square">
            <a:spAutoFit/>
          </a:bodyPr>
          <a:lstStyle/>
          <a:p>
            <a:r>
              <a:rPr lang="en-US" dirty="0" smtClean="0">
                <a:solidFill>
                  <a:srgbClr val="C00000"/>
                </a:solidFill>
              </a:rPr>
              <a:t>In many application doping profiles other than the simple Gaussian are required.</a:t>
            </a:r>
            <a:endParaRPr lang="en-US" dirty="0">
              <a:solidFill>
                <a:srgbClr val="C00000"/>
              </a:solidFill>
            </a:endParaRPr>
          </a:p>
        </p:txBody>
      </p:sp>
      <p:cxnSp>
        <p:nvCxnSpPr>
          <p:cNvPr id="4" name="Straight Connector 3"/>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990600" y="238780"/>
            <a:ext cx="7543800" cy="523220"/>
          </a:xfrm>
          <a:prstGeom prst="rect">
            <a:avLst/>
          </a:prstGeom>
        </p:spPr>
        <p:txBody>
          <a:bodyPr wrap="square">
            <a:spAutoFit/>
          </a:bodyPr>
          <a:lstStyle/>
          <a:p>
            <a:r>
              <a:rPr lang="en-US" sz="2800" dirty="0" smtClean="0">
                <a:solidFill>
                  <a:srgbClr val="0033CC"/>
                </a:solidFill>
              </a:rPr>
              <a:t>Composite doping profile using multiples implants.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5"/>
          <p:cNvGraphicFramePr>
            <a:graphicFrameLocks noChangeAspect="1"/>
          </p:cNvGraphicFramePr>
          <p:nvPr/>
        </p:nvGraphicFramePr>
        <p:xfrm>
          <a:off x="66675" y="3187700"/>
          <a:ext cx="3860800" cy="985837"/>
        </p:xfrm>
        <a:graphic>
          <a:graphicData uri="http://schemas.openxmlformats.org/presentationml/2006/ole">
            <p:oleObj spid="_x0000_s3074" name="公式" r:id="rId3" imgW="1815840" imgH="482400" progId="Equation.3">
              <p:embed/>
            </p:oleObj>
          </a:graphicData>
        </a:graphic>
      </p:graphicFrame>
      <p:graphicFrame>
        <p:nvGraphicFramePr>
          <p:cNvPr id="17411" name="Object 6"/>
          <p:cNvGraphicFramePr>
            <a:graphicFrameLocks noChangeAspect="1"/>
          </p:cNvGraphicFramePr>
          <p:nvPr/>
        </p:nvGraphicFramePr>
        <p:xfrm>
          <a:off x="0" y="4297362"/>
          <a:ext cx="4140200" cy="1195388"/>
        </p:xfrm>
        <a:graphic>
          <a:graphicData uri="http://schemas.openxmlformats.org/presentationml/2006/ole">
            <p:oleObj spid="_x0000_s3075" name="公式" r:id="rId4" imgW="2197080" imgH="634680" progId="Equation.3">
              <p:embed/>
            </p:oleObj>
          </a:graphicData>
        </a:graphic>
      </p:graphicFrame>
      <p:grpSp>
        <p:nvGrpSpPr>
          <p:cNvPr id="2" name="Group 18"/>
          <p:cNvGrpSpPr>
            <a:grpSpLocks/>
          </p:cNvGrpSpPr>
          <p:nvPr/>
        </p:nvGrpSpPr>
        <p:grpSpPr bwMode="auto">
          <a:xfrm>
            <a:off x="1120775" y="3690937"/>
            <a:ext cx="2881313" cy="3021013"/>
            <a:chOff x="706" y="1434"/>
            <a:chExt cx="1815" cy="1903"/>
          </a:xfrm>
        </p:grpSpPr>
        <p:sp>
          <p:nvSpPr>
            <p:cNvPr id="17420" name="Oval 7"/>
            <p:cNvSpPr>
              <a:spLocks noChangeArrowheads="1"/>
            </p:cNvSpPr>
            <p:nvPr/>
          </p:nvSpPr>
          <p:spPr bwMode="auto">
            <a:xfrm>
              <a:off x="1759" y="1434"/>
              <a:ext cx="622" cy="289"/>
            </a:xfrm>
            <a:prstGeom prst="ellipse">
              <a:avLst/>
            </a:prstGeom>
            <a:noFill/>
            <a:ln w="38100">
              <a:solidFill>
                <a:schemeClr val="hlink"/>
              </a:solidFill>
              <a:round/>
              <a:headEnd/>
              <a:tailEnd/>
            </a:ln>
          </p:spPr>
          <p:txBody>
            <a:bodyPr wrap="none" anchor="ctr"/>
            <a:lstStyle/>
            <a:p>
              <a:endParaRPr lang="en-US"/>
            </a:p>
          </p:txBody>
        </p:sp>
        <p:sp>
          <p:nvSpPr>
            <p:cNvPr id="17421" name="Oval 8"/>
            <p:cNvSpPr>
              <a:spLocks noChangeArrowheads="1"/>
            </p:cNvSpPr>
            <p:nvPr/>
          </p:nvSpPr>
          <p:spPr bwMode="auto">
            <a:xfrm>
              <a:off x="1617" y="2160"/>
              <a:ext cx="809" cy="330"/>
            </a:xfrm>
            <a:prstGeom prst="ellipse">
              <a:avLst/>
            </a:prstGeom>
            <a:noFill/>
            <a:ln w="38100">
              <a:solidFill>
                <a:schemeClr val="hlink"/>
              </a:solidFill>
              <a:round/>
              <a:headEnd/>
              <a:tailEnd/>
            </a:ln>
          </p:spPr>
          <p:txBody>
            <a:bodyPr wrap="none" anchor="ctr"/>
            <a:lstStyle/>
            <a:p>
              <a:endParaRPr lang="en-US"/>
            </a:p>
          </p:txBody>
        </p:sp>
        <p:sp>
          <p:nvSpPr>
            <p:cNvPr id="17422" name="Line 9"/>
            <p:cNvSpPr>
              <a:spLocks noChangeShapeType="1"/>
            </p:cNvSpPr>
            <p:nvPr/>
          </p:nvSpPr>
          <p:spPr bwMode="auto">
            <a:xfrm>
              <a:off x="2018" y="2478"/>
              <a:ext cx="205" cy="397"/>
            </a:xfrm>
            <a:prstGeom prst="line">
              <a:avLst/>
            </a:prstGeom>
            <a:noFill/>
            <a:ln w="38100">
              <a:solidFill>
                <a:schemeClr val="hlink"/>
              </a:solidFill>
              <a:round/>
              <a:headEnd/>
              <a:tailEnd/>
            </a:ln>
          </p:spPr>
          <p:txBody>
            <a:bodyPr/>
            <a:lstStyle/>
            <a:p>
              <a:endParaRPr lang="en-US"/>
            </a:p>
          </p:txBody>
        </p:sp>
        <p:sp>
          <p:nvSpPr>
            <p:cNvPr id="17423" name="Line 10"/>
            <p:cNvSpPr>
              <a:spLocks noChangeShapeType="1"/>
            </p:cNvSpPr>
            <p:nvPr/>
          </p:nvSpPr>
          <p:spPr bwMode="auto">
            <a:xfrm flipH="1">
              <a:off x="2245" y="1661"/>
              <a:ext cx="0" cy="1225"/>
            </a:xfrm>
            <a:prstGeom prst="line">
              <a:avLst/>
            </a:prstGeom>
            <a:noFill/>
            <a:ln w="38100">
              <a:solidFill>
                <a:schemeClr val="hlink"/>
              </a:solidFill>
              <a:round/>
              <a:headEnd/>
              <a:tailEnd/>
            </a:ln>
          </p:spPr>
          <p:txBody>
            <a:bodyPr/>
            <a:lstStyle/>
            <a:p>
              <a:endParaRPr lang="en-US"/>
            </a:p>
          </p:txBody>
        </p:sp>
        <p:graphicFrame>
          <p:nvGraphicFramePr>
            <p:cNvPr id="17413" name="Object 11"/>
            <p:cNvGraphicFramePr>
              <a:graphicFrameLocks noChangeAspect="1"/>
            </p:cNvGraphicFramePr>
            <p:nvPr/>
          </p:nvGraphicFramePr>
          <p:xfrm>
            <a:off x="706" y="2767"/>
            <a:ext cx="1815" cy="570"/>
          </p:xfrm>
          <a:graphic>
            <a:graphicData uri="http://schemas.openxmlformats.org/presentationml/2006/ole">
              <p:oleObj spid="_x0000_s3077" name="公式" r:id="rId5" imgW="914400" imgH="431640" progId="Equation.3">
                <p:embed/>
              </p:oleObj>
            </a:graphicData>
          </a:graphic>
        </p:graphicFrame>
      </p:grpSp>
      <p:graphicFrame>
        <p:nvGraphicFramePr>
          <p:cNvPr id="1225740" name="Object 12"/>
          <p:cNvGraphicFramePr>
            <a:graphicFrameLocks noChangeAspect="1"/>
          </p:cNvGraphicFramePr>
          <p:nvPr/>
        </p:nvGraphicFramePr>
        <p:xfrm>
          <a:off x="2362200" y="2209800"/>
          <a:ext cx="4702716" cy="838200"/>
        </p:xfrm>
        <a:graphic>
          <a:graphicData uri="http://schemas.openxmlformats.org/presentationml/2006/ole">
            <p:oleObj spid="_x0000_s3076" name="公式" r:id="rId6" imgW="2920680" imgH="520560" progId="Equation.3">
              <p:embed/>
            </p:oleObj>
          </a:graphicData>
        </a:graphic>
      </p:graphicFrame>
      <p:pic>
        <p:nvPicPr>
          <p:cNvPr id="1225741" name="Picture 13"/>
          <p:cNvPicPr>
            <a:picLocks noChangeAspect="1" noChangeArrowheads="1"/>
          </p:cNvPicPr>
          <p:nvPr/>
        </p:nvPicPr>
        <p:blipFill>
          <a:blip r:embed="rId7" cstate="print"/>
          <a:srcRect/>
          <a:stretch>
            <a:fillRect/>
          </a:stretch>
        </p:blipFill>
        <p:spPr bwMode="auto">
          <a:xfrm>
            <a:off x="4200525" y="2971800"/>
            <a:ext cx="4943475" cy="3076575"/>
          </a:xfrm>
          <a:prstGeom prst="rect">
            <a:avLst/>
          </a:prstGeom>
          <a:noFill/>
          <a:ln w="9525">
            <a:noFill/>
            <a:miter lim="800000"/>
            <a:headEnd/>
            <a:tailEnd/>
          </a:ln>
        </p:spPr>
      </p:pic>
      <p:sp>
        <p:nvSpPr>
          <p:cNvPr id="1225743" name="Text Box 15"/>
          <p:cNvSpPr txBox="1">
            <a:spLocks noChangeArrowheads="1"/>
          </p:cNvSpPr>
          <p:nvPr/>
        </p:nvSpPr>
        <p:spPr bwMode="auto">
          <a:xfrm>
            <a:off x="4211638" y="6067425"/>
            <a:ext cx="1579562" cy="369332"/>
          </a:xfrm>
          <a:prstGeom prst="rect">
            <a:avLst/>
          </a:prstGeom>
          <a:noFill/>
          <a:ln w="9525">
            <a:noFill/>
            <a:miter lim="800000"/>
            <a:headEnd/>
            <a:tailEnd/>
          </a:ln>
        </p:spPr>
        <p:txBody>
          <a:bodyPr wrap="square">
            <a:spAutoFit/>
          </a:bodyPr>
          <a:lstStyle/>
          <a:p>
            <a:pPr>
              <a:spcBef>
                <a:spcPct val="50000"/>
              </a:spcBef>
            </a:pPr>
            <a:r>
              <a:rPr lang="en-US" altLang="zh-CN" i="1">
                <a:sym typeface="Symbol" pitchFamily="18" charset="2"/>
              </a:rPr>
              <a:t>Dt</a:t>
            </a:r>
            <a:r>
              <a:rPr lang="en-US" altLang="zh-CN" baseline="30000">
                <a:sym typeface="Symbol" pitchFamily="18" charset="2"/>
              </a:rPr>
              <a:t> </a:t>
            </a:r>
            <a:r>
              <a:rPr lang="en-US" altLang="zh-CN">
                <a:sym typeface="Symbol" pitchFamily="18" charset="2"/>
              </a:rPr>
              <a:t> </a:t>
            </a:r>
            <a:r>
              <a:rPr lang="en-US" altLang="zh-CN" i="1">
                <a:sym typeface="Symbol" pitchFamily="18" charset="2"/>
              </a:rPr>
              <a:t>D</a:t>
            </a:r>
            <a:r>
              <a:rPr lang="en-US" altLang="zh-CN" i="1" baseline="-25000">
                <a:sym typeface="Symbol" pitchFamily="18" charset="2"/>
              </a:rPr>
              <a:t>0</a:t>
            </a:r>
            <a:r>
              <a:rPr lang="en-US" altLang="zh-CN" i="1">
                <a:sym typeface="Symbol" pitchFamily="18" charset="2"/>
              </a:rPr>
              <a:t>t</a:t>
            </a:r>
            <a:r>
              <a:rPr lang="en-US" altLang="zh-CN" i="1" baseline="-25000">
                <a:sym typeface="Symbol" pitchFamily="18" charset="2"/>
              </a:rPr>
              <a:t>0</a:t>
            </a:r>
            <a:r>
              <a:rPr lang="zh-CN" altLang="en-US">
                <a:sym typeface="Symbol" pitchFamily="18" charset="2"/>
              </a:rPr>
              <a:t>＋</a:t>
            </a:r>
            <a:r>
              <a:rPr lang="en-US" altLang="zh-CN" i="1">
                <a:sym typeface="Symbol" pitchFamily="18" charset="2"/>
              </a:rPr>
              <a:t>Dt</a:t>
            </a:r>
          </a:p>
        </p:txBody>
      </p:sp>
      <p:sp>
        <p:nvSpPr>
          <p:cNvPr id="16" name="Rectangle 15"/>
          <p:cNvSpPr/>
          <p:nvPr/>
        </p:nvSpPr>
        <p:spPr>
          <a:xfrm>
            <a:off x="2101976" y="228600"/>
            <a:ext cx="5594224" cy="523220"/>
          </a:xfrm>
          <a:prstGeom prst="rect">
            <a:avLst/>
          </a:prstGeom>
        </p:spPr>
        <p:txBody>
          <a:bodyPr wrap="none">
            <a:spAutoFit/>
          </a:bodyPr>
          <a:lstStyle/>
          <a:p>
            <a:r>
              <a:rPr lang="en-US" sz="2800" dirty="0" smtClean="0">
                <a:solidFill>
                  <a:srgbClr val="0033CC"/>
                </a:solidFill>
              </a:rPr>
              <a:t>Diffusion during subsequent anneals</a:t>
            </a:r>
            <a:endParaRPr lang="en-US" sz="2800" dirty="0">
              <a:solidFill>
                <a:srgbClr val="0033CC"/>
              </a:solidFill>
            </a:endParaRPr>
          </a:p>
        </p:txBody>
      </p:sp>
      <p:cxnSp>
        <p:nvCxnSpPr>
          <p:cNvPr id="17" name="Straight Connector 16"/>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8" name="TextBox 17"/>
          <p:cNvSpPr txBox="1"/>
          <p:nvPr/>
        </p:nvSpPr>
        <p:spPr>
          <a:xfrm>
            <a:off x="457200" y="914400"/>
            <a:ext cx="8077200" cy="1277273"/>
          </a:xfrm>
          <a:prstGeom prst="rect">
            <a:avLst/>
          </a:prstGeom>
          <a:noFill/>
        </p:spPr>
        <p:txBody>
          <a:bodyPr wrap="square" rtlCol="0">
            <a:spAutoFit/>
          </a:bodyPr>
          <a:lstStyle/>
          <a:p>
            <a:pPr>
              <a:spcAft>
                <a:spcPts val="600"/>
              </a:spcAft>
            </a:pPr>
            <a:r>
              <a:rPr lang="en-US" dirty="0" smtClean="0">
                <a:solidFill>
                  <a:srgbClr val="0033CC"/>
                </a:solidFill>
              </a:rPr>
              <a:t>During high temperature steps after implant (most commonly an activation anneal), the implanted impurities will begin to diffuse, broadening the implantation profile.</a:t>
            </a:r>
          </a:p>
          <a:p>
            <a:pPr>
              <a:spcAft>
                <a:spcPts val="600"/>
              </a:spcAft>
            </a:pPr>
            <a:r>
              <a:rPr lang="en-US" dirty="0" smtClean="0">
                <a:solidFill>
                  <a:srgbClr val="0033CC"/>
                </a:solidFill>
              </a:rPr>
              <a:t>For implantations far away from the surface and for reasonable short characteristic diffusion lengths, the new profile can be approximated by:</a:t>
            </a:r>
            <a:endParaRPr lang="en-US" dirty="0">
              <a:solidFill>
                <a:srgbClr val="0033CC"/>
              </a:solidFill>
            </a:endParaRPr>
          </a:p>
        </p:txBody>
      </p:sp>
      <p:sp>
        <p:nvSpPr>
          <p:cNvPr id="19" name="Slide Number Placeholder 18"/>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57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57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5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362200" y="0"/>
            <a:ext cx="4732706" cy="523220"/>
          </a:xfrm>
          <a:prstGeom prst="rect">
            <a:avLst/>
          </a:prstGeom>
          <a:noFill/>
        </p:spPr>
        <p:txBody>
          <a:bodyPr wrap="none" rtlCol="0">
            <a:spAutoFit/>
          </a:bodyPr>
          <a:lstStyle/>
          <a:p>
            <a:r>
              <a:rPr lang="en-US" sz="2800" dirty="0" smtClean="0">
                <a:solidFill>
                  <a:srgbClr val="0033CC"/>
                </a:solidFill>
              </a:rPr>
              <a:t>Advantages of ion implantation</a:t>
            </a:r>
            <a:endParaRPr lang="en-US" sz="2800" dirty="0">
              <a:solidFill>
                <a:srgbClr val="0033CC"/>
              </a:solidFill>
            </a:endParaRPr>
          </a:p>
        </p:txBody>
      </p:sp>
      <p:sp>
        <p:nvSpPr>
          <p:cNvPr id="7" name="TextBox 6"/>
          <p:cNvSpPr txBox="1"/>
          <p:nvPr/>
        </p:nvSpPr>
        <p:spPr>
          <a:xfrm>
            <a:off x="76200" y="685800"/>
            <a:ext cx="8915400" cy="2739211"/>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Very precise dose control.</a:t>
            </a:r>
          </a:p>
          <a:p>
            <a:pPr marL="228600">
              <a:spcAft>
                <a:spcPts val="600"/>
              </a:spcAft>
            </a:pPr>
            <a:r>
              <a:rPr lang="en-US" sz="1600" dirty="0" smtClean="0">
                <a:solidFill>
                  <a:srgbClr val="0033CC"/>
                </a:solidFill>
              </a:rPr>
              <a:t>The ion implanter forms a simple electrical circuit. By monitoring the current in the circuit (or by a monitoring circuit with Faraday cups), significant accuracy in the implanted dose can be maintained. Assuming a current sensitivity of </a:t>
            </a:r>
            <a:r>
              <a:rPr lang="en-US" sz="1600" dirty="0" err="1" smtClean="0">
                <a:solidFill>
                  <a:srgbClr val="0033CC"/>
                </a:solidFill>
              </a:rPr>
              <a:t>nA</a:t>
            </a:r>
            <a:r>
              <a:rPr lang="en-US" sz="1600" dirty="0" smtClean="0">
                <a:solidFill>
                  <a:srgbClr val="0033CC"/>
                </a:solidFill>
              </a:rPr>
              <a:t>, and a minimum required implantation time of 10 seconds, it can be shown that doses as low as 10</a:t>
            </a:r>
            <a:r>
              <a:rPr lang="en-US" sz="1600" baseline="30000" dirty="0" smtClean="0">
                <a:solidFill>
                  <a:srgbClr val="0033CC"/>
                </a:solidFill>
              </a:rPr>
              <a:t>11</a:t>
            </a:r>
            <a:r>
              <a:rPr lang="en-US" sz="1600" dirty="0" smtClean="0">
                <a:solidFill>
                  <a:srgbClr val="0033CC"/>
                </a:solidFill>
              </a:rPr>
              <a:t>cm</a:t>
            </a:r>
            <a:r>
              <a:rPr lang="en-US" sz="1600" baseline="30000" dirty="0" smtClean="0">
                <a:solidFill>
                  <a:srgbClr val="0033CC"/>
                </a:solidFill>
              </a:rPr>
              <a:t>-2</a:t>
            </a:r>
            <a:r>
              <a:rPr lang="en-US" sz="1600" dirty="0" smtClean="0">
                <a:solidFill>
                  <a:srgbClr val="0033CC"/>
                </a:solidFill>
              </a:rPr>
              <a:t>, can be measured.</a:t>
            </a:r>
          </a:p>
          <a:p>
            <a:pPr marL="228600">
              <a:spcAft>
                <a:spcPts val="600"/>
              </a:spcAft>
            </a:pPr>
            <a:r>
              <a:rPr lang="en-US" sz="1600" dirty="0" smtClean="0">
                <a:solidFill>
                  <a:srgbClr val="0033CC"/>
                </a:solidFill>
              </a:rPr>
              <a:t>On the contrary, in chemical source </a:t>
            </a:r>
            <a:r>
              <a:rPr lang="en-US" sz="1600" dirty="0" err="1" smtClean="0">
                <a:solidFill>
                  <a:srgbClr val="0033CC"/>
                </a:solidFill>
              </a:rPr>
              <a:t>predeposits</a:t>
            </a:r>
            <a:r>
              <a:rPr lang="en-US" sz="1600" dirty="0" smtClean="0">
                <a:solidFill>
                  <a:srgbClr val="0033CC"/>
                </a:solidFill>
              </a:rPr>
              <a:t>, dose values less than 5</a:t>
            </a:r>
            <a:r>
              <a:rPr lang="en-US" sz="1600" dirty="0" smtClean="0">
                <a:solidFill>
                  <a:srgbClr val="0033CC"/>
                </a:solidFill>
                <a:sym typeface="Symbol"/>
              </a:rPr>
              <a:t>10</a:t>
            </a:r>
            <a:r>
              <a:rPr lang="en-US" sz="1600" baseline="30000" dirty="0" smtClean="0">
                <a:solidFill>
                  <a:srgbClr val="0033CC"/>
                </a:solidFill>
              </a:rPr>
              <a:t>13</a:t>
            </a:r>
            <a:r>
              <a:rPr lang="en-US" sz="1600" dirty="0" smtClean="0">
                <a:solidFill>
                  <a:srgbClr val="0033CC"/>
                </a:solidFill>
              </a:rPr>
              <a:t>/cm</a:t>
            </a:r>
            <a:r>
              <a:rPr lang="en-US" sz="1600" baseline="30000" dirty="0" smtClean="0">
                <a:solidFill>
                  <a:srgbClr val="0033CC"/>
                </a:solidFill>
              </a:rPr>
              <a:t>2</a:t>
            </a:r>
            <a:r>
              <a:rPr lang="en-US" sz="1600" dirty="0" smtClean="0">
                <a:solidFill>
                  <a:srgbClr val="0033CC"/>
                </a:solidFill>
              </a:rPr>
              <a:t> are not achievable.</a:t>
            </a:r>
          </a:p>
          <a:p>
            <a:pPr marL="171450" indent="-171450">
              <a:spcAft>
                <a:spcPts val="600"/>
              </a:spcAft>
              <a:buFont typeface="Arial" pitchFamily="34" charset="0"/>
              <a:buChar char="•"/>
            </a:pPr>
            <a:r>
              <a:rPr lang="en-US" dirty="0" smtClean="0">
                <a:solidFill>
                  <a:srgbClr val="0033CC"/>
                </a:solidFill>
              </a:rPr>
              <a:t>High dose introduction is not limited to solid solubility limit values.</a:t>
            </a:r>
          </a:p>
          <a:p>
            <a:pPr marL="171450" indent="-171450">
              <a:spcAft>
                <a:spcPts val="600"/>
              </a:spcAft>
              <a:buFont typeface="Arial" pitchFamily="34" charset="0"/>
              <a:buChar char="•"/>
            </a:pPr>
            <a:r>
              <a:rPr lang="en-US" dirty="0" smtClean="0">
                <a:solidFill>
                  <a:srgbClr val="0033CC"/>
                </a:solidFill>
              </a:rPr>
              <a:t>Excellent doping uniformity is achieved across the wafer (&lt; 1% variation across 12” wafer) and from wafer to wafer.</a:t>
            </a:r>
          </a:p>
        </p:txBody>
      </p:sp>
      <p:pic>
        <p:nvPicPr>
          <p:cNvPr id="8" name="Picture 2"/>
          <p:cNvPicPr>
            <a:picLocks noChangeAspect="1" noChangeArrowheads="1"/>
          </p:cNvPicPr>
          <p:nvPr/>
        </p:nvPicPr>
        <p:blipFill>
          <a:blip r:embed="rId2" cstate="print"/>
          <a:srcRect/>
          <a:stretch>
            <a:fillRect/>
          </a:stretch>
        </p:blipFill>
        <p:spPr bwMode="auto">
          <a:xfrm>
            <a:off x="5410200" y="3276600"/>
            <a:ext cx="3429000" cy="3363478"/>
          </a:xfrm>
          <a:prstGeom prst="rect">
            <a:avLst/>
          </a:prstGeom>
          <a:noFill/>
          <a:ln w="9525">
            <a:noFill/>
            <a:miter lim="800000"/>
            <a:headEnd/>
            <a:tailEnd/>
          </a:ln>
        </p:spPr>
      </p:pic>
      <p:sp>
        <p:nvSpPr>
          <p:cNvPr id="9" name="TextBox 8"/>
          <p:cNvSpPr txBox="1"/>
          <p:nvPr/>
        </p:nvSpPr>
        <p:spPr>
          <a:xfrm>
            <a:off x="76201" y="3429000"/>
            <a:ext cx="5181600" cy="2185214"/>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Less dopant lateral diffusion, good for small device (short channel).</a:t>
            </a:r>
          </a:p>
          <a:p>
            <a:pPr marL="171450" indent="-171450">
              <a:spcAft>
                <a:spcPts val="600"/>
              </a:spcAft>
              <a:buFont typeface="Arial" pitchFamily="34" charset="0"/>
              <a:buChar char="•"/>
            </a:pPr>
            <a:r>
              <a:rPr lang="en-US" dirty="0" smtClean="0">
                <a:solidFill>
                  <a:srgbClr val="0033CC"/>
                </a:solidFill>
              </a:rPr>
              <a:t>Done in high vacuum, it is a very clean process step.</a:t>
            </a:r>
          </a:p>
          <a:p>
            <a:pPr marL="171450" indent="-171450">
              <a:spcAft>
                <a:spcPts val="600"/>
              </a:spcAft>
              <a:buFont typeface="Arial" pitchFamily="34" charset="0"/>
              <a:buChar char="•"/>
            </a:pPr>
            <a:r>
              <a:rPr lang="en-US" dirty="0" smtClean="0">
                <a:solidFill>
                  <a:srgbClr val="0033CC"/>
                </a:solidFill>
              </a:rPr>
              <a:t>Besides precise dose control, one can also control the profile (peak depth and spread range) better than diffusion (peak concentration always near surface).</a:t>
            </a:r>
          </a:p>
        </p:txBody>
      </p:sp>
      <p:sp>
        <p:nvSpPr>
          <p:cNvPr id="10" name="TextBox 9"/>
          <p:cNvSpPr txBox="1"/>
          <p:nvPr/>
        </p:nvSpPr>
        <p:spPr>
          <a:xfrm>
            <a:off x="1143000" y="6059269"/>
            <a:ext cx="6172200" cy="646331"/>
          </a:xfrm>
          <a:prstGeom prst="rect">
            <a:avLst/>
          </a:prstGeom>
          <a:noFill/>
        </p:spPr>
        <p:txBody>
          <a:bodyPr wrap="square" rtlCol="0">
            <a:spAutoFit/>
          </a:bodyPr>
          <a:lstStyle/>
          <a:p>
            <a:r>
              <a:rPr lang="en-US" dirty="0" smtClean="0">
                <a:solidFill>
                  <a:srgbClr val="7030A0"/>
                </a:solidFill>
              </a:rPr>
              <a:t>(top) Doping by diffusion and “drive-in”.</a:t>
            </a:r>
          </a:p>
          <a:p>
            <a:r>
              <a:rPr lang="en-US" dirty="0" smtClean="0">
                <a:solidFill>
                  <a:srgbClr val="7030A0"/>
                </a:solidFill>
              </a:rPr>
              <a:t>(bottom) Doping by ion implantation with or without “drive-in”.</a:t>
            </a:r>
            <a:endParaRPr lang="en-US" dirty="0">
              <a:solidFill>
                <a:srgbClr val="7030A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794384"/>
            <a:ext cx="8610600" cy="2777683"/>
          </a:xfrm>
          <a:prstGeom prst="rect">
            <a:avLst/>
          </a:prstGeom>
        </p:spPr>
        <p:txBody>
          <a:bodyPr wrap="square">
            <a:spAutoFit/>
          </a:bodyPr>
          <a:lstStyle/>
          <a:p>
            <a:pPr marL="171450" indent="-171450">
              <a:spcAft>
                <a:spcPts val="300"/>
              </a:spcAft>
              <a:buFont typeface="Arial" pitchFamily="34" charset="0"/>
              <a:buChar char="•"/>
              <a:tabLst>
                <a:tab pos="171450" algn="l"/>
              </a:tabLst>
            </a:pPr>
            <a:r>
              <a:rPr lang="en-US" dirty="0" smtClean="0">
                <a:solidFill>
                  <a:srgbClr val="0033CC"/>
                </a:solidFill>
              </a:rPr>
              <a:t>Light ions such as B experience a relatively large amount of backward scattering and fill in the distribution on the front side of the peak.</a:t>
            </a:r>
          </a:p>
          <a:p>
            <a:pPr marL="171450" indent="-171450">
              <a:spcAft>
                <a:spcPts val="300"/>
              </a:spcAft>
              <a:buFont typeface="Arial" pitchFamily="34" charset="0"/>
              <a:buChar char="•"/>
              <a:tabLst>
                <a:tab pos="171450" algn="l"/>
              </a:tabLst>
            </a:pPr>
            <a:r>
              <a:rPr lang="en-US" dirty="0" smtClean="0">
                <a:solidFill>
                  <a:srgbClr val="0033CC"/>
                </a:solidFill>
              </a:rPr>
              <a:t>Heavy atoms such as antimony, experience a large amount of forward scattering and tend to fill in the profile on the substrate side of the peak.</a:t>
            </a:r>
          </a:p>
          <a:p>
            <a:pPr marL="171450" indent="-171450">
              <a:spcAft>
                <a:spcPts val="300"/>
              </a:spcAft>
              <a:buFont typeface="Arial" pitchFamily="34" charset="0"/>
              <a:buChar char="•"/>
              <a:tabLst>
                <a:tab pos="171450" algn="l"/>
              </a:tabLst>
            </a:pPr>
            <a:r>
              <a:rPr lang="en-US" dirty="0" smtClean="0">
                <a:solidFill>
                  <a:srgbClr val="0033CC"/>
                </a:solidFill>
              </a:rPr>
              <a:t>This asymmetry is usually expressed in terms of the skewness moment.</a:t>
            </a:r>
          </a:p>
          <a:p>
            <a:pPr marL="171450" indent="-171450">
              <a:spcAft>
                <a:spcPts val="300"/>
              </a:spcAft>
              <a:buFont typeface="Arial" pitchFamily="34" charset="0"/>
              <a:buChar char="•"/>
              <a:tabLst>
                <a:tab pos="171450" algn="l"/>
              </a:tabLst>
            </a:pPr>
            <a:r>
              <a:rPr lang="en-US" dirty="0" smtClean="0">
                <a:solidFill>
                  <a:srgbClr val="0033CC"/>
                </a:solidFill>
              </a:rPr>
              <a:t>The different skewness can be visualized by thinking of forward momentum.</a:t>
            </a:r>
          </a:p>
          <a:p>
            <a:pPr marL="171450" indent="-171450">
              <a:spcAft>
                <a:spcPts val="300"/>
              </a:spcAft>
              <a:buFont typeface="Arial" pitchFamily="34" charset="0"/>
              <a:buChar char="•"/>
              <a:tabLst>
                <a:tab pos="171450" algn="l"/>
              </a:tabLst>
            </a:pPr>
            <a:r>
              <a:rPr lang="en-US" dirty="0" smtClean="0">
                <a:solidFill>
                  <a:srgbClr val="0033CC"/>
                </a:solidFill>
              </a:rPr>
              <a:t>A more accurate distribution can be obtained by including </a:t>
            </a:r>
            <a:r>
              <a:rPr lang="en-US" dirty="0" smtClean="0">
                <a:solidFill>
                  <a:srgbClr val="C00000"/>
                </a:solidFill>
              </a:rPr>
              <a:t>kurtosis</a:t>
            </a:r>
            <a:r>
              <a:rPr lang="en-US" dirty="0" smtClean="0">
                <a:solidFill>
                  <a:srgbClr val="0033CC"/>
                </a:solidFill>
              </a:rPr>
              <a:t> distribution.</a:t>
            </a:r>
          </a:p>
          <a:p>
            <a:pPr marL="171450" indent="-171450">
              <a:spcAft>
                <a:spcPts val="300"/>
              </a:spcAft>
              <a:buFont typeface="Arial" pitchFamily="34" charset="0"/>
              <a:buChar char="•"/>
              <a:tabLst>
                <a:tab pos="171450" algn="l"/>
              </a:tabLst>
            </a:pPr>
            <a:r>
              <a:rPr lang="en-US" dirty="0" smtClean="0">
                <a:solidFill>
                  <a:srgbClr val="0033CC"/>
                </a:solidFill>
              </a:rPr>
              <a:t>A number of model has been proposed to explain this behavior. The most common one is known as Pearson type – IV (complicated).</a:t>
            </a:r>
          </a:p>
        </p:txBody>
      </p:sp>
      <p:sp>
        <p:nvSpPr>
          <p:cNvPr id="4" name="TextBox 3"/>
          <p:cNvSpPr txBox="1"/>
          <p:nvPr/>
        </p:nvSpPr>
        <p:spPr>
          <a:xfrm>
            <a:off x="2743200" y="162580"/>
            <a:ext cx="3898118" cy="523220"/>
          </a:xfrm>
          <a:prstGeom prst="rect">
            <a:avLst/>
          </a:prstGeom>
          <a:noFill/>
        </p:spPr>
        <p:txBody>
          <a:bodyPr wrap="none" rtlCol="0">
            <a:spAutoFit/>
          </a:bodyPr>
          <a:lstStyle/>
          <a:p>
            <a:r>
              <a:rPr lang="en-US" sz="2800" dirty="0" smtClean="0">
                <a:solidFill>
                  <a:srgbClr val="0033CC"/>
                </a:solidFill>
              </a:rPr>
              <a:t>Real impurity distribution</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 name="Picture 5"/>
          <p:cNvPicPr>
            <a:picLocks noChangeAspect="1" noChangeArrowheads="1"/>
          </p:cNvPicPr>
          <p:nvPr/>
        </p:nvPicPr>
        <p:blipFill>
          <a:blip r:embed="rId2" cstate="print"/>
          <a:srcRect/>
          <a:stretch>
            <a:fillRect/>
          </a:stretch>
        </p:blipFill>
        <p:spPr bwMode="auto">
          <a:xfrm>
            <a:off x="76200" y="1066800"/>
            <a:ext cx="3564462" cy="2532610"/>
          </a:xfrm>
          <a:prstGeom prst="rect">
            <a:avLst/>
          </a:prstGeom>
          <a:noFill/>
          <a:ln w="9525">
            <a:noFill/>
            <a:miter lim="800000"/>
            <a:headEnd/>
            <a:tailEnd/>
          </a:ln>
        </p:spPr>
      </p:pic>
      <p:pic>
        <p:nvPicPr>
          <p:cNvPr id="33793" name="Picture 1"/>
          <p:cNvPicPr>
            <a:picLocks noChangeAspect="1" noChangeArrowheads="1"/>
          </p:cNvPicPr>
          <p:nvPr/>
        </p:nvPicPr>
        <p:blipFill>
          <a:blip r:embed="rId3" cstate="print"/>
          <a:srcRect/>
          <a:stretch>
            <a:fillRect/>
          </a:stretch>
        </p:blipFill>
        <p:spPr bwMode="auto">
          <a:xfrm>
            <a:off x="3602847" y="990601"/>
            <a:ext cx="5541153" cy="2514600"/>
          </a:xfrm>
          <a:prstGeom prst="rect">
            <a:avLst/>
          </a:prstGeom>
          <a:noFill/>
          <a:ln w="9525">
            <a:noFill/>
            <a:miter lim="800000"/>
            <a:headEnd/>
            <a:tailEnd/>
          </a:ln>
        </p:spPr>
      </p:pic>
      <p:sp>
        <p:nvSpPr>
          <p:cNvPr id="11" name="Rectangle 10"/>
          <p:cNvSpPr/>
          <p:nvPr/>
        </p:nvSpPr>
        <p:spPr>
          <a:xfrm>
            <a:off x="5029200" y="838200"/>
            <a:ext cx="2899705" cy="369332"/>
          </a:xfrm>
          <a:prstGeom prst="rect">
            <a:avLst/>
          </a:prstGeom>
        </p:spPr>
        <p:txBody>
          <a:bodyPr wrap="none">
            <a:spAutoFit/>
          </a:bodyPr>
          <a:lstStyle/>
          <a:p>
            <a:r>
              <a:rPr lang="en-US" dirty="0" smtClean="0">
                <a:solidFill>
                  <a:srgbClr val="0033CC"/>
                </a:solidFill>
              </a:rPr>
              <a:t>Boron Implanted into Silicon</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304800" y="609600"/>
            <a:ext cx="8581582" cy="6093766"/>
          </a:xfrm>
          <a:prstGeom prst="rect">
            <a:avLst/>
          </a:prstGeom>
          <a:noFill/>
          <a:ln w="9525">
            <a:noFill/>
            <a:miter lim="800000"/>
            <a:headEnd/>
            <a:tailEnd/>
          </a:ln>
        </p:spPr>
      </p:pic>
      <p:sp>
        <p:nvSpPr>
          <p:cNvPr id="5" name="Rectangle 4"/>
          <p:cNvSpPr/>
          <p:nvPr/>
        </p:nvSpPr>
        <p:spPr>
          <a:xfrm>
            <a:off x="2819400" y="0"/>
            <a:ext cx="3438634" cy="523220"/>
          </a:xfrm>
          <a:prstGeom prst="rect">
            <a:avLst/>
          </a:prstGeom>
        </p:spPr>
        <p:txBody>
          <a:bodyPr wrap="none">
            <a:spAutoFit/>
          </a:bodyPr>
          <a:lstStyle/>
          <a:p>
            <a:r>
              <a:rPr lang="en-US" sz="2800" dirty="0" smtClean="0">
                <a:solidFill>
                  <a:srgbClr val="0033CC"/>
                </a:solidFill>
              </a:rPr>
              <a:t>Moments description</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62580"/>
            <a:ext cx="5353068" cy="523220"/>
          </a:xfrm>
          <a:prstGeom prst="rect">
            <a:avLst/>
          </a:prstGeom>
        </p:spPr>
        <p:txBody>
          <a:bodyPr wrap="none">
            <a:spAutoFit/>
          </a:bodyPr>
          <a:lstStyle/>
          <a:p>
            <a:r>
              <a:rPr lang="en-US" sz="2800" dirty="0" smtClean="0">
                <a:solidFill>
                  <a:srgbClr val="0033CC"/>
                </a:solidFill>
              </a:rPr>
              <a:t>Ion implantation: Pearson IV profile</a:t>
            </a:r>
            <a:endParaRPr lang="en-US" sz="2800" dirty="0">
              <a:solidFill>
                <a:srgbClr val="0033CC"/>
              </a:solidFill>
            </a:endParaRPr>
          </a:p>
        </p:txBody>
      </p:sp>
      <p:sp>
        <p:nvSpPr>
          <p:cNvPr id="5" name="Rectangle 4"/>
          <p:cNvSpPr/>
          <p:nvPr/>
        </p:nvSpPr>
        <p:spPr>
          <a:xfrm>
            <a:off x="1219200" y="914400"/>
            <a:ext cx="6934200" cy="1277273"/>
          </a:xfrm>
          <a:prstGeom prst="rect">
            <a:avLst/>
          </a:prstGeom>
        </p:spPr>
        <p:txBody>
          <a:bodyPr wrap="square">
            <a:spAutoFit/>
          </a:bodyPr>
          <a:lstStyle/>
          <a:p>
            <a:pPr>
              <a:spcAft>
                <a:spcPts val="600"/>
              </a:spcAft>
            </a:pPr>
            <a:r>
              <a:rPr lang="en-US" dirty="0" smtClean="0">
                <a:solidFill>
                  <a:srgbClr val="0033CC"/>
                </a:solidFill>
              </a:rPr>
              <a:t>Measured boron impurity distributions compared with four moments (i.e. Pearson IV) distribution functions. </a:t>
            </a:r>
            <a:br>
              <a:rPr lang="en-US" dirty="0" smtClean="0">
                <a:solidFill>
                  <a:srgbClr val="0033CC"/>
                </a:solidFill>
              </a:rPr>
            </a:br>
            <a:r>
              <a:rPr lang="en-US" dirty="0" smtClean="0">
                <a:solidFill>
                  <a:srgbClr val="0033CC"/>
                </a:solidFill>
              </a:rPr>
              <a:t>The boron was implanted into amorphous silicon without annealing.</a:t>
            </a:r>
          </a:p>
          <a:p>
            <a:pPr>
              <a:spcAft>
                <a:spcPts val="600"/>
              </a:spcAft>
            </a:pPr>
            <a:r>
              <a:rPr lang="en-US" dirty="0" smtClean="0">
                <a:solidFill>
                  <a:srgbClr val="0033CC"/>
                </a:solidFill>
              </a:rPr>
              <a:t>Very good “curve fitting”.</a:t>
            </a:r>
            <a:endParaRPr lang="en-US" dirty="0">
              <a:solidFill>
                <a:srgbClr val="0033CC"/>
              </a:solidFill>
            </a:endParaRPr>
          </a:p>
        </p:txBody>
      </p:sp>
      <p:pic>
        <p:nvPicPr>
          <p:cNvPr id="87042" name="Picture 2"/>
          <p:cNvPicPr>
            <a:picLocks noChangeAspect="1" noChangeArrowheads="1"/>
          </p:cNvPicPr>
          <p:nvPr/>
        </p:nvPicPr>
        <p:blipFill>
          <a:blip r:embed="rId2" cstate="print"/>
          <a:srcRect/>
          <a:stretch>
            <a:fillRect/>
          </a:stretch>
        </p:blipFill>
        <p:spPr bwMode="auto">
          <a:xfrm>
            <a:off x="1676400" y="2209800"/>
            <a:ext cx="6248400" cy="4281918"/>
          </a:xfrm>
          <a:prstGeom prst="rect">
            <a:avLst/>
          </a:prstGeom>
          <a:noFill/>
          <a:ln w="9525">
            <a:noFill/>
            <a:miter lim="800000"/>
            <a:headEnd/>
            <a:tailEnd/>
          </a:ln>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495800" cy="2492990"/>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0033CC"/>
                </a:solidFill>
              </a:rPr>
              <a:t>Ion implantation tools.</a:t>
            </a:r>
          </a:p>
          <a:p>
            <a:pPr marL="342900" indent="-342900">
              <a:spcAft>
                <a:spcPts val="600"/>
              </a:spcAft>
              <a:buAutoNum type="arabicPeriod"/>
            </a:pPr>
            <a:r>
              <a:rPr lang="en-US" dirty="0" smtClean="0">
                <a:solidFill>
                  <a:srgbClr val="0033CC"/>
                </a:solidFill>
              </a:rPr>
              <a:t>Dopant distribution profile.</a:t>
            </a:r>
          </a:p>
          <a:p>
            <a:pPr marL="342900" indent="-342900">
              <a:spcAft>
                <a:spcPts val="600"/>
              </a:spcAft>
              <a:buAutoNum type="arabicPeriod"/>
            </a:pPr>
            <a:r>
              <a:rPr lang="en-US" dirty="0" smtClean="0">
                <a:solidFill>
                  <a:srgbClr val="C00000"/>
                </a:solidFill>
              </a:rPr>
              <a:t>Mask thickness and lateral distribution.</a:t>
            </a:r>
          </a:p>
          <a:p>
            <a:pPr marL="342900" indent="-342900">
              <a:spcAft>
                <a:spcPts val="600"/>
              </a:spcAft>
              <a:buAutoNum type="arabicPeriod"/>
            </a:pPr>
            <a:r>
              <a:rPr lang="en-US" dirty="0" smtClean="0">
                <a:solidFill>
                  <a:srgbClr val="0033CC"/>
                </a:solidFill>
              </a:rPr>
              <a:t>Effect of channeling.</a:t>
            </a:r>
          </a:p>
          <a:p>
            <a:pPr marL="342900" indent="-342900">
              <a:spcAft>
                <a:spcPts val="600"/>
              </a:spcAft>
              <a:buAutoNum type="arabicPeriod"/>
            </a:pPr>
            <a:r>
              <a:rPr lang="en-US" dirty="0" smtClean="0">
                <a:solidFill>
                  <a:srgbClr val="0033CC"/>
                </a:solidFill>
              </a:rPr>
              <a:t>Damage caused by ion implantation.</a:t>
            </a:r>
          </a:p>
          <a:p>
            <a:pPr marL="342900" indent="-342900">
              <a:spcAft>
                <a:spcPts val="600"/>
              </a:spcAft>
              <a:buAutoNum type="arabicPeriod"/>
            </a:pPr>
            <a:r>
              <a:rPr lang="en-US" dirty="0" smtClean="0">
                <a:solidFill>
                  <a:srgbClr val="0033CC"/>
                </a:solidFill>
              </a:rPr>
              <a:t>Damage repair.</a:t>
            </a:r>
            <a:endParaRPr lang="en-US" dirty="0">
              <a:solidFill>
                <a:srgbClr val="0033CC"/>
              </a:solidFill>
            </a:endParaRPr>
          </a:p>
        </p:txBody>
      </p:sp>
      <p:sp>
        <p:nvSpPr>
          <p:cNvPr id="4" name="TextBox 3"/>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048000" y="152400"/>
            <a:ext cx="2747740" cy="523220"/>
          </a:xfrm>
          <a:prstGeom prst="rect">
            <a:avLst/>
          </a:prstGeom>
          <a:noFill/>
        </p:spPr>
        <p:txBody>
          <a:bodyPr wrap="none" rtlCol="0">
            <a:spAutoFit/>
          </a:bodyPr>
          <a:lstStyle/>
          <a:p>
            <a:r>
              <a:rPr lang="en-US" sz="2800" dirty="0" smtClean="0">
                <a:solidFill>
                  <a:srgbClr val="0033CC"/>
                </a:solidFill>
              </a:rPr>
              <a:t>Masking implants</a:t>
            </a:r>
            <a:endParaRPr lang="en-US" sz="2800" dirty="0">
              <a:solidFill>
                <a:srgbClr val="0033CC"/>
              </a:solidFill>
            </a:endParaRPr>
          </a:p>
        </p:txBody>
      </p:sp>
      <p:sp>
        <p:nvSpPr>
          <p:cNvPr id="6" name="TextBox 5"/>
          <p:cNvSpPr txBox="1"/>
          <p:nvPr/>
        </p:nvSpPr>
        <p:spPr>
          <a:xfrm>
            <a:off x="762000" y="838200"/>
            <a:ext cx="7620000" cy="923330"/>
          </a:xfrm>
          <a:prstGeom prst="rect">
            <a:avLst/>
          </a:prstGeom>
          <a:noFill/>
        </p:spPr>
        <p:txBody>
          <a:bodyPr wrap="square" rtlCol="0">
            <a:spAutoFit/>
          </a:bodyPr>
          <a:lstStyle/>
          <a:p>
            <a:r>
              <a:rPr lang="en-US" dirty="0" smtClean="0">
                <a:solidFill>
                  <a:srgbClr val="C00000"/>
                </a:solidFill>
              </a:rPr>
              <a:t>Implant only certain part of the wafer:</a:t>
            </a:r>
          </a:p>
          <a:p>
            <a:r>
              <a:rPr lang="en-US" dirty="0" smtClean="0">
                <a:solidFill>
                  <a:srgbClr val="0033CC"/>
                </a:solidFill>
              </a:rPr>
              <a:t>Use a mask such that its </a:t>
            </a:r>
            <a:r>
              <a:rPr lang="en-US" dirty="0" err="1" smtClean="0">
                <a:solidFill>
                  <a:srgbClr val="0033CC"/>
                </a:solidFill>
              </a:rPr>
              <a:t>R</a:t>
            </a:r>
            <a:r>
              <a:rPr lang="en-US" baseline="-25000" dirty="0" err="1" smtClean="0">
                <a:solidFill>
                  <a:srgbClr val="0033CC"/>
                </a:solidFill>
              </a:rPr>
              <a:t>p</a:t>
            </a:r>
            <a:r>
              <a:rPr lang="en-US" dirty="0" smtClean="0">
                <a:solidFill>
                  <a:srgbClr val="0033CC"/>
                </a:solidFill>
              </a:rPr>
              <a:t> lies within the mask material.</a:t>
            </a:r>
          </a:p>
          <a:p>
            <a:r>
              <a:rPr lang="en-US" dirty="0" smtClean="0">
                <a:solidFill>
                  <a:srgbClr val="0033CC"/>
                </a:solidFill>
              </a:rPr>
              <a:t>Used to form self-aligned source and drain region (masked by gate) in MOSFET.</a:t>
            </a:r>
            <a:endParaRPr lang="en-US" dirty="0">
              <a:solidFill>
                <a:srgbClr val="0033CC"/>
              </a:solidFill>
            </a:endParaRPr>
          </a:p>
        </p:txBody>
      </p:sp>
      <p:pic>
        <p:nvPicPr>
          <p:cNvPr id="62466" name="Picture 2"/>
          <p:cNvPicPr>
            <a:picLocks noChangeAspect="1" noChangeArrowheads="1"/>
          </p:cNvPicPr>
          <p:nvPr/>
        </p:nvPicPr>
        <p:blipFill>
          <a:blip r:embed="rId2" cstate="print"/>
          <a:srcRect/>
          <a:stretch>
            <a:fillRect/>
          </a:stretch>
        </p:blipFill>
        <p:spPr bwMode="auto">
          <a:xfrm>
            <a:off x="1143000" y="1981200"/>
            <a:ext cx="7081315" cy="3657463"/>
          </a:xfrm>
          <a:prstGeom prst="rect">
            <a:avLst/>
          </a:prstGeom>
          <a:noFill/>
          <a:ln w="9525">
            <a:noFill/>
            <a:miter lim="800000"/>
            <a:headEnd/>
            <a:tailEnd/>
          </a:ln>
        </p:spPr>
      </p:pic>
      <p:sp>
        <p:nvSpPr>
          <p:cNvPr id="8" name="TextBox 7"/>
          <p:cNvSpPr txBox="1"/>
          <p:nvPr/>
        </p:nvSpPr>
        <p:spPr>
          <a:xfrm>
            <a:off x="5715000" y="5638800"/>
            <a:ext cx="2949782" cy="369332"/>
          </a:xfrm>
          <a:prstGeom prst="rect">
            <a:avLst/>
          </a:prstGeom>
          <a:noFill/>
        </p:spPr>
        <p:txBody>
          <a:bodyPr wrap="none" rtlCol="0">
            <a:spAutoFit/>
          </a:bodyPr>
          <a:lstStyle/>
          <a:p>
            <a:r>
              <a:rPr lang="en-US" dirty="0" smtClean="0">
                <a:solidFill>
                  <a:srgbClr val="0033CC"/>
                </a:solidFill>
              </a:rPr>
              <a:t>(lateral spreading of dopant)</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4"/>
          <p:cNvGraphicFramePr>
            <a:graphicFrameLocks noChangeAspect="1"/>
          </p:cNvGraphicFramePr>
          <p:nvPr/>
        </p:nvGraphicFramePr>
        <p:xfrm>
          <a:off x="2819400" y="3886200"/>
          <a:ext cx="4495800" cy="965773"/>
        </p:xfrm>
        <a:graphic>
          <a:graphicData uri="http://schemas.openxmlformats.org/presentationml/2006/ole">
            <p:oleObj spid="_x0000_s4099" name="公式" r:id="rId3" imgW="2425680" imgH="520560" progId="Equation.3">
              <p:embed/>
            </p:oleObj>
          </a:graphicData>
        </a:graphic>
      </p:graphicFrame>
      <p:grpSp>
        <p:nvGrpSpPr>
          <p:cNvPr id="2" name="Group 18"/>
          <p:cNvGrpSpPr>
            <a:grpSpLocks noChangeAspect="1"/>
          </p:cNvGrpSpPr>
          <p:nvPr/>
        </p:nvGrpSpPr>
        <p:grpSpPr>
          <a:xfrm>
            <a:off x="4572000" y="675322"/>
            <a:ext cx="4373403" cy="3363278"/>
            <a:chOff x="4284663" y="2209800"/>
            <a:chExt cx="4859337" cy="3736975"/>
          </a:xfrm>
        </p:grpSpPr>
        <p:pic>
          <p:nvPicPr>
            <p:cNvPr id="1173510" name="Picture 6"/>
            <p:cNvPicPr>
              <a:picLocks noChangeAspect="1" noChangeArrowheads="1"/>
            </p:cNvPicPr>
            <p:nvPr/>
          </p:nvPicPr>
          <p:blipFill>
            <a:blip r:embed="rId4" cstate="print"/>
            <a:srcRect/>
            <a:stretch>
              <a:fillRect/>
            </a:stretch>
          </p:blipFill>
          <p:spPr bwMode="auto">
            <a:xfrm>
              <a:off x="4284663" y="2362200"/>
              <a:ext cx="4859337" cy="3584575"/>
            </a:xfrm>
            <a:prstGeom prst="rect">
              <a:avLst/>
            </a:prstGeom>
            <a:noFill/>
            <a:ln w="9525">
              <a:noFill/>
              <a:miter lim="800000"/>
              <a:headEnd/>
              <a:tailEnd/>
            </a:ln>
          </p:spPr>
        </p:pic>
        <p:sp>
          <p:nvSpPr>
            <p:cNvPr id="18" name="TextBox 17"/>
            <p:cNvSpPr txBox="1"/>
            <p:nvPr/>
          </p:nvSpPr>
          <p:spPr>
            <a:xfrm>
              <a:off x="6453726" y="2209800"/>
              <a:ext cx="2008883" cy="369332"/>
            </a:xfrm>
            <a:prstGeom prst="rect">
              <a:avLst/>
            </a:prstGeom>
            <a:noFill/>
          </p:spPr>
          <p:txBody>
            <a:bodyPr wrap="none" rtlCol="0">
              <a:spAutoFit/>
            </a:bodyPr>
            <a:lstStyle/>
            <a:p>
              <a:r>
                <a:rPr lang="en-US" dirty="0" smtClean="0">
                  <a:solidFill>
                    <a:srgbClr val="C00000"/>
                  </a:solidFill>
                </a:rPr>
                <a:t>Mask                      Si</a:t>
              </a:r>
              <a:endParaRPr lang="en-US" dirty="0">
                <a:solidFill>
                  <a:srgbClr val="C00000"/>
                </a:solidFill>
              </a:endParaRPr>
            </a:p>
          </p:txBody>
        </p:sp>
      </p:grpSp>
      <p:sp>
        <p:nvSpPr>
          <p:cNvPr id="14" name="Rectangle 13"/>
          <p:cNvSpPr/>
          <p:nvPr/>
        </p:nvSpPr>
        <p:spPr>
          <a:xfrm>
            <a:off x="0" y="685800"/>
            <a:ext cx="4953000" cy="1200329"/>
          </a:xfrm>
          <a:prstGeom prst="rect">
            <a:avLst/>
          </a:prstGeom>
        </p:spPr>
        <p:txBody>
          <a:bodyPr wrap="square">
            <a:spAutoFit/>
          </a:bodyPr>
          <a:lstStyle/>
          <a:p>
            <a:r>
              <a:rPr lang="en-US" dirty="0" smtClean="0">
                <a:solidFill>
                  <a:srgbClr val="0033CC"/>
                </a:solidFill>
              </a:rPr>
              <a:t>In order to act as an efficient mask, the thickness of the mask should be large enough that the tail of the implant profile in the silicon should not significantly alter the doping concentration (C</a:t>
            </a:r>
            <a:r>
              <a:rPr lang="en-US" baseline="-25000" dirty="0" smtClean="0">
                <a:solidFill>
                  <a:srgbClr val="0033CC"/>
                </a:solidFill>
              </a:rPr>
              <a:t>B</a:t>
            </a:r>
            <a:r>
              <a:rPr lang="en-US" dirty="0" smtClean="0">
                <a:solidFill>
                  <a:srgbClr val="0033CC"/>
                </a:solidFill>
              </a:rPr>
              <a:t>).</a:t>
            </a:r>
          </a:p>
        </p:txBody>
      </p:sp>
      <p:sp>
        <p:nvSpPr>
          <p:cNvPr id="16" name="TextBox 15"/>
          <p:cNvSpPr txBox="1"/>
          <p:nvPr/>
        </p:nvSpPr>
        <p:spPr>
          <a:xfrm>
            <a:off x="2514600" y="0"/>
            <a:ext cx="4141070" cy="523220"/>
          </a:xfrm>
          <a:prstGeom prst="rect">
            <a:avLst/>
          </a:prstGeom>
          <a:noFill/>
        </p:spPr>
        <p:txBody>
          <a:bodyPr wrap="none" rtlCol="0">
            <a:spAutoFit/>
          </a:bodyPr>
          <a:lstStyle/>
          <a:p>
            <a:r>
              <a:rPr lang="en-US" sz="2800" dirty="0" smtClean="0">
                <a:solidFill>
                  <a:srgbClr val="0033CC"/>
                </a:solidFill>
              </a:rPr>
              <a:t>How thick mask is needed?</a:t>
            </a:r>
            <a:endParaRPr lang="en-US" sz="2800" dirty="0">
              <a:solidFill>
                <a:srgbClr val="0033CC"/>
              </a:solidFill>
            </a:endParaRPr>
          </a:p>
        </p:txBody>
      </p:sp>
      <p:cxnSp>
        <p:nvCxnSpPr>
          <p:cNvPr id="17" name="Straight Connector 1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3" name="Group 20"/>
          <p:cNvGrpSpPr/>
          <p:nvPr/>
        </p:nvGrpSpPr>
        <p:grpSpPr>
          <a:xfrm>
            <a:off x="228600" y="2057400"/>
            <a:ext cx="4187825" cy="1436132"/>
            <a:chOff x="228600" y="2743200"/>
            <a:chExt cx="4187825" cy="1436132"/>
          </a:xfrm>
        </p:grpSpPr>
        <p:graphicFrame>
          <p:nvGraphicFramePr>
            <p:cNvPr id="15362" name="Object 3"/>
            <p:cNvGraphicFramePr>
              <a:graphicFrameLocks noChangeAspect="1"/>
            </p:cNvGraphicFramePr>
            <p:nvPr/>
          </p:nvGraphicFramePr>
          <p:xfrm>
            <a:off x="228600" y="2743200"/>
            <a:ext cx="4187825" cy="1077912"/>
          </p:xfrm>
          <a:graphic>
            <a:graphicData uri="http://schemas.openxmlformats.org/presentationml/2006/ole">
              <p:oleObj spid="_x0000_s4098" name="公式" r:id="rId5" imgW="2273040" imgH="583920" progId="Equation.3">
                <p:embed/>
              </p:oleObj>
            </a:graphicData>
          </a:graphic>
        </p:graphicFrame>
        <p:sp>
          <p:nvSpPr>
            <p:cNvPr id="20" name="TextBox 19"/>
            <p:cNvSpPr txBox="1"/>
            <p:nvPr/>
          </p:nvSpPr>
          <p:spPr>
            <a:xfrm>
              <a:off x="381000" y="3810000"/>
              <a:ext cx="3828933" cy="369332"/>
            </a:xfrm>
            <a:prstGeom prst="rect">
              <a:avLst/>
            </a:prstGeom>
            <a:noFill/>
          </p:spPr>
          <p:txBody>
            <a:bodyPr wrap="none" rtlCol="0">
              <a:spAutoFit/>
            </a:bodyPr>
            <a:lstStyle/>
            <a:p>
              <a:r>
                <a:rPr lang="en-US" dirty="0" smtClean="0">
                  <a:solidFill>
                    <a:srgbClr val="0033CC"/>
                  </a:solidFill>
                </a:rPr>
                <a:t>(“*” means for value in the mask layer)</a:t>
              </a:r>
              <a:endParaRPr lang="en-US" dirty="0">
                <a:solidFill>
                  <a:srgbClr val="0033CC"/>
                </a:solidFill>
              </a:endParaRPr>
            </a:p>
          </p:txBody>
        </p:sp>
      </p:grpSp>
      <p:graphicFrame>
        <p:nvGraphicFramePr>
          <p:cNvPr id="12" name="Object 9"/>
          <p:cNvGraphicFramePr>
            <a:graphicFrameLocks noChangeAspect="1"/>
          </p:cNvGraphicFramePr>
          <p:nvPr/>
        </p:nvGraphicFramePr>
        <p:xfrm>
          <a:off x="2995161" y="4953000"/>
          <a:ext cx="5920239" cy="990600"/>
        </p:xfrm>
        <a:graphic>
          <a:graphicData uri="http://schemas.openxmlformats.org/presentationml/2006/ole">
            <p:oleObj spid="_x0000_s4100" name="公式" r:id="rId6" imgW="3644640" imgH="609480" progId="Equation.3">
              <p:embed/>
            </p:oleObj>
          </a:graphicData>
        </a:graphic>
      </p:graphicFrame>
      <p:sp>
        <p:nvSpPr>
          <p:cNvPr id="13" name="TextBox 12"/>
          <p:cNvSpPr txBox="1"/>
          <p:nvPr/>
        </p:nvSpPr>
        <p:spPr>
          <a:xfrm>
            <a:off x="228600" y="4191000"/>
            <a:ext cx="2773452" cy="1477328"/>
          </a:xfrm>
          <a:prstGeom prst="rect">
            <a:avLst/>
          </a:prstGeom>
          <a:noFill/>
        </p:spPr>
        <p:txBody>
          <a:bodyPr wrap="none" rtlCol="0">
            <a:spAutoFit/>
          </a:bodyPr>
          <a:lstStyle/>
          <a:p>
            <a:r>
              <a:rPr lang="en-US" dirty="0" smtClean="0">
                <a:solidFill>
                  <a:srgbClr val="0033CC"/>
                </a:solidFill>
              </a:rPr>
              <a:t>Mask thickness </a:t>
            </a:r>
            <a:r>
              <a:rPr lang="en-US" dirty="0" err="1" smtClean="0">
                <a:solidFill>
                  <a:srgbClr val="0033CC"/>
                </a:solidFill>
              </a:rPr>
              <a:t>x</a:t>
            </a:r>
            <a:r>
              <a:rPr lang="en-US" baseline="-25000" dirty="0" err="1" smtClean="0">
                <a:solidFill>
                  <a:srgbClr val="0033CC"/>
                </a:solidFill>
              </a:rPr>
              <a:t>m</a:t>
            </a:r>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Dose penetrating the mask:</a:t>
            </a:r>
            <a:endParaRPr lang="en-US" dirty="0">
              <a:solidFill>
                <a:srgbClr val="0033CC"/>
              </a:solidFill>
            </a:endParaRPr>
          </a:p>
        </p:txBody>
      </p:sp>
      <p:sp>
        <p:nvSpPr>
          <p:cNvPr id="15" name="TextBox 14"/>
          <p:cNvSpPr txBox="1"/>
          <p:nvPr/>
        </p:nvSpPr>
        <p:spPr>
          <a:xfrm>
            <a:off x="2438400" y="5845314"/>
            <a:ext cx="4384534" cy="707886"/>
          </a:xfrm>
          <a:prstGeom prst="rect">
            <a:avLst/>
          </a:prstGeom>
          <a:noFill/>
        </p:spPr>
        <p:txBody>
          <a:bodyPr wrap="none" rtlCol="0">
            <a:spAutoFit/>
          </a:bodyPr>
          <a:lstStyle/>
          <a:p>
            <a:r>
              <a:rPr lang="en-US" sz="2000" dirty="0" smtClean="0">
                <a:solidFill>
                  <a:srgbClr val="0033CC"/>
                </a:solidFill>
              </a:rPr>
              <a:t>Rule of thumb: good masking thickness</a:t>
            </a:r>
          </a:p>
          <a:p>
            <a:r>
              <a:rPr lang="en-US" sz="2000" dirty="0" err="1" smtClean="0">
                <a:solidFill>
                  <a:srgbClr val="0033CC"/>
                </a:solidFill>
              </a:rPr>
              <a:t>X</a:t>
            </a:r>
            <a:r>
              <a:rPr lang="en-US" sz="2000" baseline="-25000" dirty="0" err="1" smtClean="0">
                <a:solidFill>
                  <a:srgbClr val="0033CC"/>
                </a:solidFill>
              </a:rPr>
              <a:t>m</a:t>
            </a:r>
            <a:r>
              <a:rPr lang="en-US" sz="2000" dirty="0" smtClean="0">
                <a:solidFill>
                  <a:srgbClr val="0033CC"/>
                </a:solidFill>
              </a:rPr>
              <a:t> = </a:t>
            </a:r>
            <a:r>
              <a:rPr lang="en-US" sz="2000" dirty="0" err="1" smtClean="0">
                <a:solidFill>
                  <a:srgbClr val="0033CC"/>
                </a:solidFill>
              </a:rPr>
              <a:t>R</a:t>
            </a:r>
            <a:r>
              <a:rPr lang="en-US" sz="2000" baseline="-25000" dirty="0" err="1" smtClean="0">
                <a:solidFill>
                  <a:srgbClr val="0033CC"/>
                </a:solidFill>
              </a:rPr>
              <a:t>p</a:t>
            </a:r>
            <a:r>
              <a:rPr lang="en-US" sz="2000" dirty="0" smtClean="0">
                <a:solidFill>
                  <a:srgbClr val="0033CC"/>
                </a:solidFill>
              </a:rPr>
              <a:t> + 4.3</a:t>
            </a:r>
            <a:r>
              <a:rPr lang="en-US" sz="2000" dirty="0" smtClean="0">
                <a:solidFill>
                  <a:srgbClr val="0033CC"/>
                </a:solidFill>
                <a:sym typeface="Symbol"/>
              </a:rPr>
              <a:t>R</a:t>
            </a:r>
            <a:r>
              <a:rPr lang="en-US" sz="2000" baseline="-25000" dirty="0" smtClean="0">
                <a:solidFill>
                  <a:srgbClr val="0033CC"/>
                </a:solidFill>
                <a:sym typeface="Symbol"/>
              </a:rPr>
              <a:t>p</a:t>
            </a:r>
            <a:r>
              <a:rPr lang="en-US" sz="2000" dirty="0" smtClean="0">
                <a:solidFill>
                  <a:srgbClr val="0033CC"/>
                </a:solidFill>
                <a:sym typeface="Symbol"/>
              </a:rPr>
              <a:t>, C(x=</a:t>
            </a:r>
            <a:r>
              <a:rPr lang="en-US" sz="2000" dirty="0" err="1" smtClean="0">
                <a:solidFill>
                  <a:srgbClr val="0033CC"/>
                </a:solidFill>
              </a:rPr>
              <a:t>X</a:t>
            </a:r>
            <a:r>
              <a:rPr lang="en-US" sz="2000" baseline="-25000" dirty="0" err="1" smtClean="0">
                <a:solidFill>
                  <a:srgbClr val="0033CC"/>
                </a:solidFill>
              </a:rPr>
              <a:t>m</a:t>
            </a:r>
            <a:r>
              <a:rPr lang="en-US" sz="2000" dirty="0" smtClean="0">
                <a:solidFill>
                  <a:srgbClr val="0033CC"/>
                </a:solidFill>
                <a:sym typeface="Symbol"/>
              </a:rPr>
              <a:t>)/C(x=</a:t>
            </a:r>
            <a:r>
              <a:rPr lang="en-US" sz="2000" dirty="0" err="1" smtClean="0">
                <a:solidFill>
                  <a:srgbClr val="0033CC"/>
                </a:solidFill>
              </a:rPr>
              <a:t>R</a:t>
            </a:r>
            <a:r>
              <a:rPr lang="en-US" sz="2000" baseline="-25000" dirty="0" err="1" smtClean="0">
                <a:solidFill>
                  <a:srgbClr val="0033CC"/>
                </a:solidFill>
              </a:rPr>
              <a:t>p</a:t>
            </a:r>
            <a:r>
              <a:rPr lang="en-US" sz="2000" dirty="0" smtClean="0">
                <a:solidFill>
                  <a:srgbClr val="0033CC"/>
                </a:solidFill>
                <a:sym typeface="Symbol"/>
              </a:rPr>
              <a:t>)  10</a:t>
            </a:r>
            <a:r>
              <a:rPr lang="en-US" sz="2000" baseline="30000" dirty="0" smtClean="0">
                <a:solidFill>
                  <a:srgbClr val="0033CC"/>
                </a:solidFill>
                <a:sym typeface="Symbol"/>
              </a:rPr>
              <a:t>-4</a:t>
            </a:r>
            <a:r>
              <a:rPr lang="en-US" sz="2000" dirty="0" smtClean="0">
                <a:solidFill>
                  <a:srgbClr val="0033CC"/>
                </a:solidFill>
                <a:sym typeface="Symbol"/>
              </a:rPr>
              <a:t>.</a:t>
            </a:r>
            <a:endParaRPr lang="en-US" sz="2000" dirty="0">
              <a:solidFill>
                <a:srgbClr val="0033CC"/>
              </a:solidFill>
            </a:endParaRPr>
          </a:p>
        </p:txBody>
      </p:sp>
      <p:sp>
        <p:nvSpPr>
          <p:cNvPr id="19" name="Slide Number Placeholder 18"/>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a:stretch>
            <a:fillRect/>
          </a:stretch>
        </p:blipFill>
        <p:spPr bwMode="auto">
          <a:xfrm>
            <a:off x="730522" y="0"/>
            <a:ext cx="7802351"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8839200" cy="2616101"/>
          </a:xfrm>
          <a:prstGeom prst="rect">
            <a:avLst/>
          </a:prstGeom>
        </p:spPr>
        <p:txBody>
          <a:bodyPr wrap="square">
            <a:spAutoFit/>
          </a:bodyPr>
          <a:lstStyle/>
          <a:p>
            <a:pPr>
              <a:spcAft>
                <a:spcPts val="600"/>
              </a:spcAft>
            </a:pPr>
            <a:r>
              <a:rPr lang="en-US" dirty="0" smtClean="0">
                <a:solidFill>
                  <a:srgbClr val="0033CC"/>
                </a:solidFill>
              </a:rPr>
              <a:t>Photoresist is commonly used as implant mask.</a:t>
            </a:r>
          </a:p>
          <a:p>
            <a:pPr>
              <a:spcAft>
                <a:spcPts val="600"/>
              </a:spcAft>
            </a:pPr>
            <a:r>
              <a:rPr lang="en-US" dirty="0" smtClean="0">
                <a:solidFill>
                  <a:srgbClr val="0033CC"/>
                </a:solidFill>
              </a:rPr>
              <a:t>Resist may flow or be baked to such an extent that it is difficult to remove after implant.</a:t>
            </a:r>
          </a:p>
          <a:p>
            <a:pPr>
              <a:spcAft>
                <a:spcPts val="600"/>
              </a:spcAft>
            </a:pPr>
            <a:r>
              <a:rPr lang="en-US" dirty="0" smtClean="0">
                <a:solidFill>
                  <a:srgbClr val="0033CC"/>
                </a:solidFill>
              </a:rPr>
              <a:t>Outgassing: ions striking resist surface break apart the organic molecules in resist, leading to formation of gaseous H</a:t>
            </a:r>
            <a:r>
              <a:rPr lang="en-US" baseline="-25000" dirty="0" smtClean="0">
                <a:solidFill>
                  <a:srgbClr val="0033CC"/>
                </a:solidFill>
              </a:rPr>
              <a:t>2</a:t>
            </a:r>
            <a:r>
              <a:rPr lang="en-US" dirty="0" smtClean="0">
                <a:solidFill>
                  <a:srgbClr val="0033CC"/>
                </a:solidFill>
              </a:rPr>
              <a:t> that evolves from resist surface, leaving behind </a:t>
            </a:r>
            <a:r>
              <a:rPr lang="en-US" dirty="0" err="1" smtClean="0">
                <a:solidFill>
                  <a:srgbClr val="0033CC"/>
                </a:solidFill>
              </a:rPr>
              <a:t>involatile</a:t>
            </a:r>
            <a:r>
              <a:rPr lang="en-US" dirty="0" smtClean="0">
                <a:solidFill>
                  <a:srgbClr val="0033CC"/>
                </a:solidFill>
              </a:rPr>
              <a:t> carbon. </a:t>
            </a:r>
          </a:p>
          <a:p>
            <a:pPr>
              <a:spcAft>
                <a:spcPts val="600"/>
              </a:spcAft>
            </a:pPr>
            <a:r>
              <a:rPr lang="en-US" dirty="0" smtClean="0">
                <a:solidFill>
                  <a:srgbClr val="0033CC"/>
                </a:solidFill>
              </a:rPr>
              <a:t>Heavily implanted resist layers often have a hardened carbonized layer near surface difficult to remove later on.</a:t>
            </a:r>
          </a:p>
          <a:p>
            <a:pPr>
              <a:spcAft>
                <a:spcPts val="600"/>
              </a:spcAft>
            </a:pPr>
            <a:r>
              <a:rPr lang="en-US" dirty="0" smtClean="0">
                <a:solidFill>
                  <a:srgbClr val="0033CC"/>
                </a:solidFill>
              </a:rPr>
              <a:t>The outgassing can raise the pressure in the end station sufficiently to cause neutralization of ion beam through impact with the H</a:t>
            </a:r>
            <a:r>
              <a:rPr lang="en-US" baseline="-25000" dirty="0" smtClean="0">
                <a:solidFill>
                  <a:srgbClr val="0033CC"/>
                </a:solidFill>
              </a:rPr>
              <a:t>2</a:t>
            </a:r>
            <a:r>
              <a:rPr lang="en-US" dirty="0" smtClean="0">
                <a:solidFill>
                  <a:srgbClr val="0033CC"/>
                </a:solidFill>
              </a:rPr>
              <a:t> molecules, resulting in significant dose rate errors.</a:t>
            </a:r>
            <a:endParaRPr lang="en-US" dirty="0">
              <a:solidFill>
                <a:srgbClr val="0033CC"/>
              </a:solidFill>
            </a:endParaRPr>
          </a:p>
        </p:txBody>
      </p:sp>
      <p:cxnSp>
        <p:nvCxnSpPr>
          <p:cNvPr id="3" name="Straight Connector 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048000" y="0"/>
            <a:ext cx="3216009" cy="523220"/>
          </a:xfrm>
          <a:prstGeom prst="rect">
            <a:avLst/>
          </a:prstGeom>
          <a:noFill/>
        </p:spPr>
        <p:txBody>
          <a:bodyPr wrap="none" rtlCol="0">
            <a:spAutoFit/>
          </a:bodyPr>
          <a:lstStyle/>
          <a:p>
            <a:r>
              <a:rPr lang="en-US" sz="2800" dirty="0" smtClean="0">
                <a:solidFill>
                  <a:srgbClr val="0033CC"/>
                </a:solidFill>
              </a:rPr>
              <a:t>Mask material: resist</a:t>
            </a:r>
            <a:endParaRPr lang="en-US" sz="2800" dirty="0">
              <a:solidFill>
                <a:srgbClr val="0033CC"/>
              </a:solidFill>
            </a:endParaRPr>
          </a:p>
        </p:txBody>
      </p:sp>
      <p:pic>
        <p:nvPicPr>
          <p:cNvPr id="64514" name="Picture 2"/>
          <p:cNvPicPr>
            <a:picLocks noChangeAspect="1" noChangeArrowheads="1"/>
          </p:cNvPicPr>
          <p:nvPr/>
        </p:nvPicPr>
        <p:blipFill>
          <a:blip r:embed="rId2" cstate="print"/>
          <a:srcRect/>
          <a:stretch>
            <a:fillRect/>
          </a:stretch>
        </p:blipFill>
        <p:spPr bwMode="auto">
          <a:xfrm>
            <a:off x="4419600" y="3333750"/>
            <a:ext cx="4419600" cy="3314700"/>
          </a:xfrm>
          <a:prstGeom prst="rect">
            <a:avLst/>
          </a:prstGeom>
          <a:noFill/>
          <a:ln w="9525">
            <a:noFill/>
            <a:miter lim="800000"/>
            <a:headEnd/>
            <a:tailEnd/>
          </a:ln>
        </p:spPr>
      </p:pic>
      <p:sp>
        <p:nvSpPr>
          <p:cNvPr id="6" name="Rectangle 5"/>
          <p:cNvSpPr/>
          <p:nvPr/>
        </p:nvSpPr>
        <p:spPr>
          <a:xfrm>
            <a:off x="533400" y="4267200"/>
            <a:ext cx="3831242" cy="369332"/>
          </a:xfrm>
          <a:prstGeom prst="rect">
            <a:avLst/>
          </a:prstGeom>
        </p:spPr>
        <p:txBody>
          <a:bodyPr wrap="none">
            <a:spAutoFit/>
          </a:bodyPr>
          <a:lstStyle/>
          <a:p>
            <a:r>
              <a:rPr lang="en-US" dirty="0" smtClean="0">
                <a:solidFill>
                  <a:srgbClr val="C00000"/>
                </a:solidFill>
              </a:rPr>
              <a:t>Resist damage at high implant currents</a:t>
            </a:r>
            <a:endParaRPr lang="en-US" dirty="0">
              <a:solidFill>
                <a:srgbClr val="C00000"/>
              </a:solidFill>
            </a:endParaRPr>
          </a:p>
        </p:txBody>
      </p:sp>
      <p:sp>
        <p:nvSpPr>
          <p:cNvPr id="7" name="Rectangle 6"/>
          <p:cNvSpPr/>
          <p:nvPr/>
        </p:nvSpPr>
        <p:spPr>
          <a:xfrm>
            <a:off x="457200" y="5562600"/>
            <a:ext cx="3962400" cy="923330"/>
          </a:xfrm>
          <a:prstGeom prst="rect">
            <a:avLst/>
          </a:prstGeom>
        </p:spPr>
        <p:txBody>
          <a:bodyPr wrap="square">
            <a:spAutoFit/>
          </a:bodyPr>
          <a:lstStyle/>
          <a:p>
            <a:r>
              <a:rPr lang="en-US" dirty="0" smtClean="0">
                <a:solidFill>
                  <a:srgbClr val="0033CC"/>
                </a:solidFill>
              </a:rPr>
              <a:t>BF</a:t>
            </a:r>
            <a:r>
              <a:rPr lang="en-US" baseline="-25000" dirty="0" smtClean="0">
                <a:solidFill>
                  <a:srgbClr val="0033CC"/>
                </a:solidFill>
              </a:rPr>
              <a:t>2</a:t>
            </a:r>
            <a:r>
              <a:rPr lang="en-US" baseline="30000" dirty="0" smtClean="0">
                <a:solidFill>
                  <a:srgbClr val="0033CC"/>
                </a:solidFill>
              </a:rPr>
              <a:t>+</a:t>
            </a:r>
            <a:r>
              <a:rPr lang="en-US" dirty="0" smtClean="0">
                <a:solidFill>
                  <a:srgbClr val="0033CC"/>
                </a:solidFill>
              </a:rPr>
              <a:t> implant at 80μA in Varian 400 without a water cooled chuck</a:t>
            </a:r>
          </a:p>
          <a:p>
            <a:r>
              <a:rPr lang="en-US" dirty="0" smtClean="0">
                <a:solidFill>
                  <a:srgbClr val="0033CC"/>
                </a:solidFill>
              </a:rPr>
              <a:t>(water cool can reduce the problem)</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304800" y="1066800"/>
            <a:ext cx="8647995" cy="4648200"/>
          </a:xfrm>
          <a:prstGeom prst="rect">
            <a:avLst/>
          </a:prstGeom>
          <a:noFill/>
          <a:ln w="9525">
            <a:noFill/>
            <a:miter lim="800000"/>
            <a:headEnd/>
            <a:tailEnd/>
          </a:ln>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880398" y="152400"/>
            <a:ext cx="3697679" cy="523220"/>
          </a:xfrm>
          <a:prstGeom prst="rect">
            <a:avLst/>
          </a:prstGeom>
          <a:noFill/>
        </p:spPr>
        <p:txBody>
          <a:bodyPr wrap="none" rtlCol="0">
            <a:spAutoFit/>
          </a:bodyPr>
          <a:lstStyle/>
          <a:p>
            <a:r>
              <a:rPr lang="en-US" sz="2800" dirty="0" smtClean="0">
                <a:solidFill>
                  <a:srgbClr val="0033CC"/>
                </a:solidFill>
              </a:rPr>
              <a:t>Mask material thickness</a:t>
            </a:r>
            <a:endParaRPr lang="en-US" sz="28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1066799" y="838201"/>
            <a:ext cx="7127403" cy="4641766"/>
          </a:xfrm>
          <a:prstGeom prst="rect">
            <a:avLst/>
          </a:prstGeom>
          <a:noFill/>
          <a:ln w="9525">
            <a:noFill/>
            <a:miter lim="800000"/>
            <a:headEnd/>
            <a:tailEnd/>
          </a:ln>
        </p:spPr>
      </p:pic>
      <p:sp>
        <p:nvSpPr>
          <p:cNvPr id="3" name="Rectangle 2"/>
          <p:cNvSpPr/>
          <p:nvPr/>
        </p:nvSpPr>
        <p:spPr>
          <a:xfrm>
            <a:off x="3200400" y="152400"/>
            <a:ext cx="2682850" cy="523220"/>
          </a:xfrm>
          <a:prstGeom prst="rect">
            <a:avLst/>
          </a:prstGeom>
        </p:spPr>
        <p:txBody>
          <a:bodyPr wrap="none">
            <a:spAutoFit/>
          </a:bodyPr>
          <a:lstStyle/>
          <a:p>
            <a:r>
              <a:rPr lang="en-US" sz="2800" dirty="0" smtClean="0">
                <a:solidFill>
                  <a:srgbClr val="0033CC"/>
                </a:solidFill>
              </a:rPr>
              <a:t>Lateral scattering</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1165318" name="Object 6"/>
          <p:cNvGraphicFramePr>
            <a:graphicFrameLocks noChangeAspect="1"/>
          </p:cNvGraphicFramePr>
          <p:nvPr/>
        </p:nvGraphicFramePr>
        <p:xfrm>
          <a:off x="152400" y="5462587"/>
          <a:ext cx="4471987" cy="1090613"/>
        </p:xfrm>
        <a:graphic>
          <a:graphicData uri="http://schemas.openxmlformats.org/presentationml/2006/ole">
            <p:oleObj spid="_x0000_s5122" name="公式" r:id="rId4" imgW="2298600" imgH="558720" progId="Equation.3">
              <p:embed/>
            </p:oleObj>
          </a:graphicData>
        </a:graphic>
      </p:graphicFrame>
      <p:sp>
        <p:nvSpPr>
          <p:cNvPr id="6" name="Text Box 5"/>
          <p:cNvSpPr txBox="1">
            <a:spLocks noChangeArrowheads="1"/>
          </p:cNvSpPr>
          <p:nvPr/>
        </p:nvSpPr>
        <p:spPr bwMode="auto">
          <a:xfrm>
            <a:off x="4800600" y="5429071"/>
            <a:ext cx="4114800" cy="1200329"/>
          </a:xfrm>
          <a:prstGeom prst="rect">
            <a:avLst/>
          </a:prstGeom>
          <a:noFill/>
          <a:ln w="9525">
            <a:noFill/>
            <a:miter lim="800000"/>
            <a:headEnd/>
            <a:tailEnd/>
          </a:ln>
        </p:spPr>
        <p:txBody>
          <a:bodyPr wrap="square">
            <a:spAutoFit/>
          </a:bodyPr>
          <a:lstStyle/>
          <a:p>
            <a:r>
              <a:rPr lang="en-US" dirty="0" smtClean="0">
                <a:solidFill>
                  <a:srgbClr val="0033CC"/>
                </a:solidFill>
              </a:rPr>
              <a:t>The implanted ion also scatter laterally</a:t>
            </a:r>
          </a:p>
          <a:p>
            <a:r>
              <a:rPr lang="en-US" dirty="0" smtClean="0">
                <a:solidFill>
                  <a:srgbClr val="0033CC"/>
                </a:solidFill>
              </a:rPr>
              <a:t>around the impact point, which can also</a:t>
            </a:r>
          </a:p>
          <a:p>
            <a:r>
              <a:rPr lang="en-US" dirty="0" smtClean="0">
                <a:solidFill>
                  <a:srgbClr val="0033CC"/>
                </a:solidFill>
              </a:rPr>
              <a:t>be approximated by Gaussian distribution with transverse straggle </a:t>
            </a:r>
            <a:r>
              <a:rPr lang="el-GR" dirty="0" smtClean="0">
                <a:solidFill>
                  <a:srgbClr val="0033CC"/>
                </a:solidFill>
              </a:rPr>
              <a:t>Δ</a:t>
            </a:r>
            <a:r>
              <a:rPr lang="en-US" dirty="0" smtClean="0">
                <a:solidFill>
                  <a:srgbClr val="0033CC"/>
                </a:solidFill>
              </a:rPr>
              <a:t>R</a:t>
            </a:r>
            <a:r>
              <a:rPr lang="en-US" baseline="-25000" dirty="0" smtClean="0">
                <a:solidFill>
                  <a:srgbClr val="0033CC"/>
                </a:solidFill>
              </a:rPr>
              <a:t>T</a:t>
            </a:r>
            <a:r>
              <a:rPr lang="en-US" dirty="0" smtClean="0">
                <a:solidFill>
                  <a:srgbClr val="0033CC"/>
                </a:solidFill>
              </a:rPr>
              <a: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65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TextBox 2"/>
          <p:cNvSpPr txBox="1"/>
          <p:nvPr/>
        </p:nvSpPr>
        <p:spPr>
          <a:xfrm>
            <a:off x="1447800" y="0"/>
            <a:ext cx="6789487" cy="523220"/>
          </a:xfrm>
          <a:prstGeom prst="rect">
            <a:avLst/>
          </a:prstGeom>
          <a:noFill/>
        </p:spPr>
        <p:txBody>
          <a:bodyPr wrap="none" rtlCol="0">
            <a:spAutoFit/>
          </a:bodyPr>
          <a:lstStyle/>
          <a:p>
            <a:r>
              <a:rPr lang="en-US" sz="2800" dirty="0" smtClean="0">
                <a:solidFill>
                  <a:srgbClr val="0033CC"/>
                </a:solidFill>
              </a:rPr>
              <a:t>Advantages/disadvantage of ion implantation</a:t>
            </a:r>
            <a:endParaRPr lang="en-US" sz="2800" dirty="0">
              <a:solidFill>
                <a:srgbClr val="0033CC"/>
              </a:solidFill>
            </a:endParaRPr>
          </a:p>
        </p:txBody>
      </p:sp>
      <p:sp>
        <p:nvSpPr>
          <p:cNvPr id="4" name="TextBox 3"/>
          <p:cNvSpPr txBox="1"/>
          <p:nvPr/>
        </p:nvSpPr>
        <p:spPr>
          <a:xfrm>
            <a:off x="685800" y="609600"/>
            <a:ext cx="7848600" cy="2139047"/>
          </a:xfrm>
          <a:prstGeom prst="rect">
            <a:avLst/>
          </a:prstGeom>
          <a:noFill/>
        </p:spPr>
        <p:txBody>
          <a:bodyPr wrap="square" rtlCol="0">
            <a:spAutoFit/>
          </a:bodyPr>
          <a:lstStyle/>
          <a:p>
            <a:pPr marL="171450" indent="-171450">
              <a:spcAft>
                <a:spcPts val="600"/>
              </a:spcAft>
            </a:pPr>
            <a:r>
              <a:rPr lang="en-US" dirty="0" smtClean="0">
                <a:solidFill>
                  <a:srgbClr val="C00000"/>
                </a:solidFill>
              </a:rPr>
              <a:t>Advantage:</a:t>
            </a:r>
          </a:p>
          <a:p>
            <a:pPr marL="171450" indent="-171450">
              <a:spcAft>
                <a:spcPts val="600"/>
              </a:spcAft>
              <a:buFont typeface="Arial" pitchFamily="34" charset="0"/>
              <a:buChar char="•"/>
            </a:pPr>
            <a:r>
              <a:rPr lang="en-US" dirty="0" smtClean="0">
                <a:solidFill>
                  <a:srgbClr val="0033CC"/>
                </a:solidFill>
              </a:rPr>
              <a:t>Low-temperature process (can use photoresist as mask)</a:t>
            </a:r>
          </a:p>
          <a:p>
            <a:pPr marL="171450" indent="-171450">
              <a:spcAft>
                <a:spcPts val="600"/>
              </a:spcAft>
              <a:buFont typeface="Arial" pitchFamily="34" charset="0"/>
              <a:buChar char="•"/>
            </a:pPr>
            <a:r>
              <a:rPr lang="en-US" dirty="0" smtClean="0">
                <a:solidFill>
                  <a:srgbClr val="0033CC"/>
                </a:solidFill>
              </a:rPr>
              <a:t>Wide selection of masking materials, </a:t>
            </a:r>
            <a:r>
              <a:rPr lang="nb-NO" dirty="0" smtClean="0">
                <a:solidFill>
                  <a:srgbClr val="0033CC"/>
                </a:solidFill>
              </a:rPr>
              <a:t>e.g. photoresist, oxide, poly-Si, metal</a:t>
            </a:r>
          </a:p>
          <a:p>
            <a:pPr marL="171450" indent="-171450">
              <a:spcAft>
                <a:spcPts val="600"/>
              </a:spcAft>
              <a:buFont typeface="Arial" pitchFamily="34" charset="0"/>
              <a:buChar char="•"/>
            </a:pPr>
            <a:r>
              <a:rPr lang="en-US" dirty="0" smtClean="0">
                <a:solidFill>
                  <a:srgbClr val="0033CC"/>
                </a:solidFill>
              </a:rPr>
              <a:t>Less sensitive to surface cleaning procedures.</a:t>
            </a:r>
          </a:p>
          <a:p>
            <a:pPr marL="171450" indent="-171450">
              <a:spcAft>
                <a:spcPts val="600"/>
              </a:spcAft>
              <a:buFont typeface="Arial" pitchFamily="34" charset="0"/>
              <a:buChar char="•"/>
            </a:pPr>
            <a:r>
              <a:rPr lang="en-US" dirty="0" smtClean="0">
                <a:solidFill>
                  <a:srgbClr val="0033CC"/>
                </a:solidFill>
              </a:rPr>
              <a:t>Very fast (6" wafer can take as little as 6 seconds for a moderate dose)</a:t>
            </a:r>
          </a:p>
          <a:p>
            <a:pPr marL="171450" indent="-171450">
              <a:spcAft>
                <a:spcPts val="600"/>
              </a:spcAft>
              <a:buFont typeface="Arial" pitchFamily="34" charset="0"/>
              <a:buChar char="•"/>
            </a:pPr>
            <a:r>
              <a:rPr lang="en-US" dirty="0" smtClean="0">
                <a:solidFill>
                  <a:srgbClr val="0033CC"/>
                </a:solidFill>
              </a:rPr>
              <a:t>Complex profiles can be achieved by multi-energy implants.</a:t>
            </a:r>
            <a:endParaRPr lang="en-US" dirty="0"/>
          </a:p>
        </p:txBody>
      </p:sp>
      <p:sp>
        <p:nvSpPr>
          <p:cNvPr id="5" name="TextBox 4"/>
          <p:cNvSpPr txBox="1"/>
          <p:nvPr/>
        </p:nvSpPr>
        <p:spPr>
          <a:xfrm>
            <a:off x="685800" y="2973556"/>
            <a:ext cx="8077200" cy="2970044"/>
          </a:xfrm>
          <a:prstGeom prst="rect">
            <a:avLst/>
          </a:prstGeom>
          <a:noFill/>
        </p:spPr>
        <p:txBody>
          <a:bodyPr wrap="square" rtlCol="0">
            <a:spAutoFit/>
          </a:bodyPr>
          <a:lstStyle/>
          <a:p>
            <a:pPr marL="171450" indent="-171450">
              <a:spcAft>
                <a:spcPts val="600"/>
              </a:spcAft>
            </a:pPr>
            <a:r>
              <a:rPr lang="en-US" dirty="0" smtClean="0">
                <a:solidFill>
                  <a:srgbClr val="C00000"/>
                </a:solidFill>
              </a:rPr>
              <a:t>Disadvantage:</a:t>
            </a:r>
          </a:p>
          <a:p>
            <a:pPr marL="171450" indent="-171450">
              <a:spcAft>
                <a:spcPts val="600"/>
              </a:spcAft>
              <a:buFont typeface="Arial" pitchFamily="34" charset="0"/>
              <a:buChar char="•"/>
            </a:pPr>
            <a:r>
              <a:rPr lang="en-US" dirty="0" smtClean="0">
                <a:solidFill>
                  <a:srgbClr val="0033CC"/>
                </a:solidFill>
              </a:rPr>
              <a:t>Very expensive equipment ( $1M or more).</a:t>
            </a:r>
          </a:p>
          <a:p>
            <a:pPr marL="171450" indent="-171450">
              <a:spcAft>
                <a:spcPts val="600"/>
              </a:spcAft>
              <a:buFont typeface="Arial" pitchFamily="34" charset="0"/>
              <a:buChar char="•"/>
            </a:pPr>
            <a:r>
              <a:rPr lang="en-US" dirty="0" smtClean="0">
                <a:solidFill>
                  <a:srgbClr val="0033CC"/>
                </a:solidFill>
              </a:rPr>
              <a:t>At high dose values, throughput is less than diffusion (chemical source pre-deposition on surface).</a:t>
            </a:r>
          </a:p>
          <a:p>
            <a:pPr marL="171450" indent="-171450">
              <a:spcAft>
                <a:spcPts val="600"/>
              </a:spcAft>
              <a:buFont typeface="Arial" pitchFamily="34" charset="0"/>
              <a:buChar char="•"/>
            </a:pPr>
            <a:r>
              <a:rPr lang="en-US" dirty="0" smtClean="0">
                <a:solidFill>
                  <a:srgbClr val="0033CC"/>
                </a:solidFill>
              </a:rPr>
              <a:t>Ions damage the semiconductor lattice. Not all the damage can be corrected by annealing.</a:t>
            </a:r>
          </a:p>
          <a:p>
            <a:pPr marL="171450" indent="-171450">
              <a:spcAft>
                <a:spcPts val="600"/>
              </a:spcAft>
              <a:buFont typeface="Arial" pitchFamily="34" charset="0"/>
              <a:buChar char="•"/>
            </a:pPr>
            <a:r>
              <a:rPr lang="en-US" dirty="0" smtClean="0">
                <a:solidFill>
                  <a:srgbClr val="0033CC"/>
                </a:solidFill>
              </a:rPr>
              <a:t>Very shallow and very deep doping are difficult or impossible.</a:t>
            </a:r>
          </a:p>
          <a:p>
            <a:pPr marL="171450" indent="-171450">
              <a:spcAft>
                <a:spcPts val="600"/>
              </a:spcAft>
              <a:buFont typeface="Arial" pitchFamily="34" charset="0"/>
              <a:buChar char="•"/>
            </a:pPr>
            <a:r>
              <a:rPr lang="en-US" dirty="0" smtClean="0">
                <a:solidFill>
                  <a:srgbClr val="0033CC"/>
                </a:solidFill>
              </a:rPr>
              <a:t>Masking materials can be “knocked” into the wafer creating unwanted impurities, or even destroying the quality of the interface.</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3429000" y="1066800"/>
            <a:ext cx="5715000" cy="3033374"/>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1981200" y="4572000"/>
            <a:ext cx="5441950" cy="1706682"/>
          </a:xfrm>
          <a:prstGeom prst="rect">
            <a:avLst/>
          </a:prstGeom>
          <a:noFill/>
          <a:ln w="9525">
            <a:noFill/>
            <a:miter lim="800000"/>
            <a:headEnd/>
            <a:tailEnd/>
          </a:ln>
        </p:spPr>
      </p:pic>
      <p:sp>
        <p:nvSpPr>
          <p:cNvPr id="4" name="Rectangle 3"/>
          <p:cNvSpPr/>
          <p:nvPr/>
        </p:nvSpPr>
        <p:spPr>
          <a:xfrm>
            <a:off x="1676400" y="152400"/>
            <a:ext cx="6150595" cy="523220"/>
          </a:xfrm>
          <a:prstGeom prst="rect">
            <a:avLst/>
          </a:prstGeom>
        </p:spPr>
        <p:txBody>
          <a:bodyPr wrap="none">
            <a:spAutoFit/>
          </a:bodyPr>
          <a:lstStyle/>
          <a:p>
            <a:r>
              <a:rPr lang="en-US" sz="2800" dirty="0" smtClean="0">
                <a:solidFill>
                  <a:srgbClr val="0033CC"/>
                </a:solidFill>
              </a:rPr>
              <a:t>A 2-D formulation of implantation profile</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 name="Picture 3"/>
          <p:cNvPicPr>
            <a:picLocks noChangeAspect="1" noChangeArrowheads="1"/>
          </p:cNvPicPr>
          <p:nvPr/>
        </p:nvPicPr>
        <p:blipFill>
          <a:blip r:embed="rId4" cstate="print"/>
          <a:srcRect/>
          <a:stretch>
            <a:fillRect/>
          </a:stretch>
        </p:blipFill>
        <p:spPr bwMode="auto">
          <a:xfrm>
            <a:off x="0" y="1369741"/>
            <a:ext cx="3466919" cy="2973659"/>
          </a:xfrm>
          <a:prstGeom prst="rect">
            <a:avLst/>
          </a:prstGeom>
          <a:noFill/>
          <a:ln w="9525">
            <a:noFill/>
            <a:miter lim="800000"/>
            <a:headEnd/>
            <a:tailEnd/>
          </a:ln>
        </p:spPr>
      </p:pic>
      <p:sp>
        <p:nvSpPr>
          <p:cNvPr id="7" name="TextBox 6"/>
          <p:cNvSpPr txBox="1"/>
          <p:nvPr/>
        </p:nvSpPr>
        <p:spPr>
          <a:xfrm>
            <a:off x="91595" y="838200"/>
            <a:ext cx="4251805" cy="369332"/>
          </a:xfrm>
          <a:prstGeom prst="rect">
            <a:avLst/>
          </a:prstGeom>
          <a:noFill/>
        </p:spPr>
        <p:txBody>
          <a:bodyPr wrap="none" rtlCol="0">
            <a:spAutoFit/>
          </a:bodyPr>
          <a:lstStyle/>
          <a:p>
            <a:r>
              <a:rPr lang="en-US" dirty="0" smtClean="0">
                <a:solidFill>
                  <a:srgbClr val="C00000"/>
                </a:solidFill>
              </a:rPr>
              <a:t>Monte Carlo simulation of many ions into Si</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3"/>
          <p:cNvPicPr>
            <a:picLocks noChangeAspect="1" noChangeArrowheads="1"/>
          </p:cNvPicPr>
          <p:nvPr/>
        </p:nvPicPr>
        <p:blipFill>
          <a:blip r:embed="rId2" cstate="print"/>
          <a:srcRect/>
          <a:stretch>
            <a:fillRect/>
          </a:stretch>
        </p:blipFill>
        <p:spPr bwMode="auto">
          <a:xfrm>
            <a:off x="442912" y="685800"/>
            <a:ext cx="8243888" cy="5310187"/>
          </a:xfrm>
          <a:prstGeom prst="rect">
            <a:avLst/>
          </a:prstGeom>
          <a:noFill/>
          <a:ln w="9525">
            <a:noFill/>
            <a:miter lim="800000"/>
            <a:headEnd/>
            <a:tailEnd/>
          </a:ln>
        </p:spPr>
      </p:pic>
      <p:cxnSp>
        <p:nvCxnSpPr>
          <p:cNvPr id="9" name="Straight Connector 8"/>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838200" y="76200"/>
            <a:ext cx="7681783" cy="523220"/>
          </a:xfrm>
          <a:prstGeom prst="rect">
            <a:avLst/>
          </a:prstGeom>
          <a:noFill/>
        </p:spPr>
        <p:txBody>
          <a:bodyPr wrap="none" rtlCol="0">
            <a:spAutoFit/>
          </a:bodyPr>
          <a:lstStyle/>
          <a:p>
            <a:r>
              <a:rPr lang="en-US" sz="2800" dirty="0" smtClean="0">
                <a:solidFill>
                  <a:srgbClr val="0033CC"/>
                </a:solidFill>
              </a:rPr>
              <a:t>Application of ion implantation in CMOS fabrication</a:t>
            </a:r>
            <a:endParaRPr lang="en-US" sz="2800" dirty="0">
              <a:solidFill>
                <a:srgbClr val="0033CC"/>
              </a:solidFill>
            </a:endParaRPr>
          </a:p>
        </p:txBody>
      </p:sp>
      <p:sp>
        <p:nvSpPr>
          <p:cNvPr id="11" name="TextBox 10"/>
          <p:cNvSpPr txBox="1"/>
          <p:nvPr/>
        </p:nvSpPr>
        <p:spPr>
          <a:xfrm>
            <a:off x="2388728" y="6019800"/>
            <a:ext cx="3783472" cy="461665"/>
          </a:xfrm>
          <a:prstGeom prst="rect">
            <a:avLst/>
          </a:prstGeom>
          <a:noFill/>
        </p:spPr>
        <p:txBody>
          <a:bodyPr wrap="none" rtlCol="0">
            <a:spAutoFit/>
          </a:bodyPr>
          <a:lstStyle/>
          <a:p>
            <a:r>
              <a:rPr lang="en-US" sz="2400" dirty="0" smtClean="0">
                <a:solidFill>
                  <a:srgbClr val="C00000"/>
                </a:solidFill>
              </a:rPr>
              <a:t>9-10 different implantations!</a:t>
            </a:r>
            <a:endParaRPr lang="en-US" sz="2400"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6104" y="76200"/>
            <a:ext cx="4684296" cy="523220"/>
          </a:xfrm>
          <a:prstGeom prst="rect">
            <a:avLst/>
          </a:prstGeom>
        </p:spPr>
        <p:txBody>
          <a:bodyPr wrap="none">
            <a:spAutoFit/>
          </a:bodyPr>
          <a:lstStyle/>
          <a:p>
            <a:r>
              <a:rPr lang="en-US" sz="2800" dirty="0" smtClean="0">
                <a:solidFill>
                  <a:srgbClr val="0033CC"/>
                </a:solidFill>
              </a:rPr>
              <a:t>Dose-energy application space</a:t>
            </a:r>
            <a:endParaRPr lang="en-US" sz="2800" dirty="0">
              <a:solidFill>
                <a:srgbClr val="0033CC"/>
              </a:solidFill>
            </a:endParaRPr>
          </a:p>
        </p:txBody>
      </p:sp>
      <p:pic>
        <p:nvPicPr>
          <p:cNvPr id="97284" name="Picture 4"/>
          <p:cNvPicPr>
            <a:picLocks noChangeAspect="1" noChangeArrowheads="1"/>
          </p:cNvPicPr>
          <p:nvPr/>
        </p:nvPicPr>
        <p:blipFill>
          <a:blip r:embed="rId2" cstate="print"/>
          <a:srcRect/>
          <a:stretch>
            <a:fillRect/>
          </a:stretch>
        </p:blipFill>
        <p:spPr bwMode="auto">
          <a:xfrm>
            <a:off x="1905000" y="762000"/>
            <a:ext cx="7127535" cy="5862450"/>
          </a:xfrm>
          <a:prstGeom prst="rect">
            <a:avLst/>
          </a:prstGeom>
          <a:noFill/>
          <a:ln w="9525">
            <a:noFill/>
            <a:miter lim="800000"/>
            <a:headEnd/>
            <a:tailEnd/>
          </a:ln>
        </p:spPr>
      </p:pic>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
        <p:nvSpPr>
          <p:cNvPr id="6" name="Rectangle 5"/>
          <p:cNvSpPr/>
          <p:nvPr/>
        </p:nvSpPr>
        <p:spPr>
          <a:xfrm>
            <a:off x="76200" y="2590800"/>
            <a:ext cx="1981200" cy="2031325"/>
          </a:xfrm>
          <a:prstGeom prst="rect">
            <a:avLst/>
          </a:prstGeom>
        </p:spPr>
        <p:txBody>
          <a:bodyPr wrap="square">
            <a:spAutoFit/>
          </a:bodyPr>
          <a:lstStyle/>
          <a:p>
            <a:r>
              <a:rPr lang="en-US" dirty="0" smtClean="0">
                <a:solidFill>
                  <a:srgbClr val="0033CC"/>
                </a:solidFill>
              </a:rPr>
              <a:t>Dose and energy requirements of major implantation applications (species shown roughly in order of decreasing usage).</a:t>
            </a:r>
            <a:endParaRPr lang="en-US" dirty="0">
              <a:solidFill>
                <a:srgbClr val="0033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990600" y="838200"/>
            <a:ext cx="7054913" cy="4114800"/>
          </a:xfrm>
          <a:prstGeom prst="rect">
            <a:avLst/>
          </a:prstGeom>
          <a:noFill/>
          <a:ln w="9525">
            <a:noFill/>
            <a:miter lim="800000"/>
            <a:headEnd/>
            <a:tailEnd/>
          </a:ln>
        </p:spPr>
      </p:pic>
      <p:sp>
        <p:nvSpPr>
          <p:cNvPr id="5" name="TextBox 4"/>
          <p:cNvSpPr txBox="1"/>
          <p:nvPr/>
        </p:nvSpPr>
        <p:spPr>
          <a:xfrm>
            <a:off x="76200" y="152400"/>
            <a:ext cx="8965660" cy="523220"/>
          </a:xfrm>
          <a:prstGeom prst="rect">
            <a:avLst/>
          </a:prstGeom>
          <a:noFill/>
        </p:spPr>
        <p:txBody>
          <a:bodyPr wrap="none" rtlCol="0">
            <a:spAutoFit/>
          </a:bodyPr>
          <a:lstStyle/>
          <a:p>
            <a:r>
              <a:rPr lang="en-US" sz="2800" dirty="0" smtClean="0">
                <a:solidFill>
                  <a:srgbClr val="0033CC"/>
                </a:solidFill>
              </a:rPr>
              <a:t>SIMOX (Separation by IMplantation of </a:t>
            </a:r>
            <a:r>
              <a:rPr lang="en-US" sz="2800" dirty="0" err="1" smtClean="0">
                <a:solidFill>
                  <a:srgbClr val="0033CC"/>
                </a:solidFill>
              </a:rPr>
              <a:t>OXygen</a:t>
            </a:r>
            <a:r>
              <a:rPr lang="en-US" sz="2800" dirty="0" smtClean="0">
                <a:solidFill>
                  <a:srgbClr val="0033CC"/>
                </a:solidFill>
              </a:rPr>
              <a:t>) for SOI wafer</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228600" y="5029200"/>
            <a:ext cx="8763000" cy="1592744"/>
          </a:xfrm>
          <a:prstGeom prst="rect">
            <a:avLst/>
          </a:prstGeom>
          <a:noFill/>
        </p:spPr>
        <p:txBody>
          <a:bodyPr wrap="square" rtlCol="0">
            <a:spAutoFit/>
          </a:bodyPr>
          <a:lstStyle/>
          <a:p>
            <a:pPr marL="166688" indent="-166688">
              <a:spcAft>
                <a:spcPts val="300"/>
              </a:spcAft>
              <a:buFont typeface="Arial" pitchFamily="34" charset="0"/>
              <a:buChar char="•"/>
            </a:pPr>
            <a:r>
              <a:rPr lang="en-US" dirty="0" smtClean="0">
                <a:solidFill>
                  <a:srgbClr val="0033CC"/>
                </a:solidFill>
              </a:rPr>
              <a:t>SOI wafers provide better performance for high speed circuits than conventional wafers.</a:t>
            </a:r>
          </a:p>
          <a:p>
            <a:pPr marL="166688" indent="-166688">
              <a:spcAft>
                <a:spcPts val="300"/>
              </a:spcAft>
              <a:buFont typeface="Arial" pitchFamily="34" charset="0"/>
              <a:buChar char="•"/>
            </a:pPr>
            <a:r>
              <a:rPr lang="en-US" dirty="0" smtClean="0">
                <a:solidFill>
                  <a:srgbClr val="0033CC"/>
                </a:solidFill>
              </a:rPr>
              <a:t>SOI wafer by SIMOX has better yield, but more expensive than wafer bonding and CMP process. (CMP = chemical mechanical polishing)</a:t>
            </a:r>
          </a:p>
          <a:p>
            <a:pPr marL="166688" indent="-166688">
              <a:spcAft>
                <a:spcPts val="300"/>
              </a:spcAft>
              <a:buFont typeface="Arial" pitchFamily="34" charset="0"/>
              <a:buChar char="•"/>
            </a:pPr>
            <a:r>
              <a:rPr lang="en-US" dirty="0" smtClean="0">
                <a:solidFill>
                  <a:srgbClr val="0033CC"/>
                </a:solidFill>
              </a:rPr>
              <a:t>SIMOX depends on a peaked implant profile. Sharp interface are formed during annealing.</a:t>
            </a:r>
          </a:p>
          <a:p>
            <a:pPr marL="166688" indent="-166688">
              <a:spcAft>
                <a:spcPts val="300"/>
              </a:spcAft>
              <a:buFont typeface="Arial" pitchFamily="34" charset="0"/>
              <a:buChar char="•"/>
            </a:pPr>
            <a:r>
              <a:rPr lang="en-US" dirty="0" smtClean="0">
                <a:solidFill>
                  <a:srgbClr val="0033CC"/>
                </a:solidFill>
              </a:rPr>
              <a:t>400nm buried oxide requires a high oxygen dose of 2</a:t>
            </a:r>
            <a:r>
              <a:rPr lang="en-US" dirty="0" smtClean="0">
                <a:solidFill>
                  <a:srgbClr val="0033CC"/>
                </a:solidFill>
                <a:sym typeface="Symbol"/>
              </a:rPr>
              <a:t>10</a:t>
            </a:r>
            <a:r>
              <a:rPr lang="en-US" baseline="30000" dirty="0" smtClean="0">
                <a:solidFill>
                  <a:srgbClr val="0033CC"/>
                </a:solidFill>
                <a:sym typeface="Symbol"/>
              </a:rPr>
              <a:t>18</a:t>
            </a:r>
            <a:r>
              <a:rPr lang="en-US" dirty="0" smtClean="0">
                <a:solidFill>
                  <a:srgbClr val="0033CC"/>
                </a:solidFill>
                <a:sym typeface="Symbol"/>
              </a:rPr>
              <a:t>/cm</a:t>
            </a:r>
            <a:r>
              <a:rPr lang="en-US" baseline="30000" dirty="0" smtClean="0">
                <a:solidFill>
                  <a:srgbClr val="0033CC"/>
                </a:solidFill>
                <a:sym typeface="Symbol"/>
              </a:rPr>
              <a:t>2</a:t>
            </a:r>
            <a:r>
              <a:rPr lang="en-US" dirty="0" smtClean="0">
                <a:solidFill>
                  <a:srgbClr val="0033CC"/>
                </a:solidFill>
                <a:sym typeface="Symbol"/>
              </a:rPr>
              <a:t>, which is a slow process.</a:t>
            </a:r>
            <a:endParaRPr lang="en-US" dirty="0">
              <a:solidFill>
                <a:srgbClr val="0033CC"/>
              </a:solidFill>
            </a:endParaRPr>
          </a:p>
        </p:txBody>
      </p:sp>
      <p:sp>
        <p:nvSpPr>
          <p:cNvPr id="9" name="TextBox 8"/>
          <p:cNvSpPr txBox="1"/>
          <p:nvPr/>
        </p:nvSpPr>
        <p:spPr>
          <a:xfrm>
            <a:off x="76200" y="838200"/>
            <a:ext cx="2527808" cy="830997"/>
          </a:xfrm>
          <a:prstGeom prst="rect">
            <a:avLst/>
          </a:prstGeom>
          <a:solidFill>
            <a:schemeClr val="bg1"/>
          </a:solidFill>
        </p:spPr>
        <p:txBody>
          <a:bodyPr wrap="none" rtlCol="0">
            <a:spAutoFit/>
          </a:bodyPr>
          <a:lstStyle/>
          <a:p>
            <a:r>
              <a:rPr lang="en-US" sz="2400" dirty="0" smtClean="0">
                <a:solidFill>
                  <a:srgbClr val="C00000"/>
                </a:solidFill>
              </a:rPr>
              <a:t>SOI wafer = </a:t>
            </a:r>
          </a:p>
          <a:p>
            <a:r>
              <a:rPr lang="en-US" sz="2400" dirty="0" smtClean="0">
                <a:solidFill>
                  <a:srgbClr val="C00000"/>
                </a:solidFill>
              </a:rPr>
              <a:t>silicon on insulator</a:t>
            </a:r>
            <a:endParaRPr lang="en-US" sz="2400" dirty="0">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2547852" y="1066800"/>
            <a:ext cx="6427874" cy="4953000"/>
          </a:xfrm>
          <a:prstGeom prst="rect">
            <a:avLst/>
          </a:prstGeom>
          <a:noFill/>
          <a:ln w="9525">
            <a:noFill/>
            <a:miter lim="800000"/>
            <a:headEnd/>
            <a:tailEnd/>
          </a:ln>
        </p:spPr>
      </p:pic>
      <p:sp>
        <p:nvSpPr>
          <p:cNvPr id="4" name="TextBox 3"/>
          <p:cNvSpPr txBox="1"/>
          <p:nvPr/>
        </p:nvSpPr>
        <p:spPr>
          <a:xfrm>
            <a:off x="851104" y="76200"/>
            <a:ext cx="7759496" cy="523220"/>
          </a:xfrm>
          <a:prstGeom prst="rect">
            <a:avLst/>
          </a:prstGeom>
          <a:noFill/>
        </p:spPr>
        <p:txBody>
          <a:bodyPr wrap="none" rtlCol="0">
            <a:spAutoFit/>
          </a:bodyPr>
          <a:lstStyle/>
          <a:p>
            <a:r>
              <a:rPr lang="en-US" sz="2800" dirty="0" smtClean="0">
                <a:solidFill>
                  <a:srgbClr val="0033CC"/>
                </a:solidFill>
              </a:rPr>
              <a:t>SOI wafer by smart-cut using hydrogen implantation</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33401" y="1848683"/>
            <a:ext cx="2666999" cy="4247317"/>
          </a:xfrm>
          <a:prstGeom prst="rect">
            <a:avLst/>
          </a:prstGeom>
          <a:noFill/>
        </p:spPr>
        <p:txBody>
          <a:bodyPr wrap="square" rtlCol="0">
            <a:spAutoFit/>
          </a:bodyPr>
          <a:lstStyle/>
          <a:p>
            <a:pPr marL="228600" indent="-228600"/>
            <a:r>
              <a:rPr lang="en-US" dirty="0" smtClean="0">
                <a:solidFill>
                  <a:srgbClr val="7030A0"/>
                </a:solidFill>
              </a:rPr>
              <a:t>1. H</a:t>
            </a:r>
            <a:r>
              <a:rPr lang="en-US" baseline="30000" dirty="0" smtClean="0">
                <a:solidFill>
                  <a:srgbClr val="7030A0"/>
                </a:solidFill>
              </a:rPr>
              <a:t>+</a:t>
            </a:r>
            <a:r>
              <a:rPr lang="en-US" dirty="0" smtClean="0">
                <a:solidFill>
                  <a:srgbClr val="7030A0"/>
                </a:solidFill>
              </a:rPr>
              <a:t> ion implantation, 6</a:t>
            </a:r>
            <a:r>
              <a:rPr lang="en-US" dirty="0" smtClean="0">
                <a:solidFill>
                  <a:srgbClr val="7030A0"/>
                </a:solidFill>
                <a:sym typeface="Symbol"/>
              </a:rPr>
              <a:t>10</a:t>
            </a:r>
            <a:r>
              <a:rPr lang="en-US" baseline="30000" dirty="0" smtClean="0">
                <a:solidFill>
                  <a:srgbClr val="7030A0"/>
                </a:solidFill>
                <a:sym typeface="Symbol"/>
              </a:rPr>
              <a:t>16</a:t>
            </a:r>
            <a:r>
              <a:rPr lang="en-US" dirty="0" smtClean="0">
                <a:solidFill>
                  <a:srgbClr val="7030A0"/>
                </a:solidFill>
                <a:sym typeface="Symbol"/>
              </a:rPr>
              <a:t>/cm</a:t>
            </a:r>
            <a:r>
              <a:rPr lang="en-US" baseline="30000" dirty="0" smtClean="0">
                <a:solidFill>
                  <a:srgbClr val="7030A0"/>
                </a:solidFill>
                <a:sym typeface="Symbol"/>
              </a:rPr>
              <a:t>2</a:t>
            </a:r>
            <a:r>
              <a:rPr lang="en-US" dirty="0" smtClean="0">
                <a:solidFill>
                  <a:srgbClr val="7030A0"/>
                </a:solidFill>
                <a:sym typeface="Symbol"/>
              </a:rPr>
              <a:t> dose.</a:t>
            </a:r>
          </a:p>
          <a:p>
            <a:endParaRPr lang="en-US" dirty="0" smtClean="0">
              <a:solidFill>
                <a:srgbClr val="7030A0"/>
              </a:solidFill>
              <a:sym typeface="Symbol"/>
            </a:endParaRPr>
          </a:p>
          <a:p>
            <a:endParaRPr lang="en-US" dirty="0" smtClean="0">
              <a:solidFill>
                <a:srgbClr val="7030A0"/>
              </a:solidFill>
              <a:sym typeface="Symbol"/>
            </a:endParaRPr>
          </a:p>
          <a:p>
            <a:endParaRPr lang="en-US" dirty="0" smtClean="0">
              <a:solidFill>
                <a:srgbClr val="7030A0"/>
              </a:solidFill>
              <a:sym typeface="Symbol"/>
            </a:endParaRPr>
          </a:p>
          <a:p>
            <a:r>
              <a:rPr lang="en-US" dirty="0" smtClean="0">
                <a:solidFill>
                  <a:srgbClr val="7030A0"/>
                </a:solidFill>
                <a:sym typeface="Symbol"/>
              </a:rPr>
              <a:t>2. Direct wafer bonding.</a:t>
            </a:r>
          </a:p>
          <a:p>
            <a:endParaRPr lang="en-US" dirty="0" smtClean="0">
              <a:solidFill>
                <a:srgbClr val="7030A0"/>
              </a:solidFill>
              <a:sym typeface="Symbol"/>
            </a:endParaRPr>
          </a:p>
          <a:p>
            <a:endParaRPr lang="en-US" dirty="0" smtClean="0">
              <a:solidFill>
                <a:srgbClr val="7030A0"/>
              </a:solidFill>
              <a:sym typeface="Symbol"/>
            </a:endParaRPr>
          </a:p>
          <a:p>
            <a:endParaRPr lang="en-US" dirty="0" smtClean="0">
              <a:solidFill>
                <a:srgbClr val="7030A0"/>
              </a:solidFill>
              <a:sym typeface="Symbol"/>
            </a:endParaRPr>
          </a:p>
          <a:p>
            <a:endParaRPr lang="en-US" dirty="0" smtClean="0">
              <a:solidFill>
                <a:srgbClr val="7030A0"/>
              </a:solidFill>
              <a:sym typeface="Symbol"/>
            </a:endParaRPr>
          </a:p>
          <a:p>
            <a:endParaRPr lang="en-US" dirty="0" smtClean="0">
              <a:solidFill>
                <a:srgbClr val="7030A0"/>
              </a:solidFill>
              <a:sym typeface="Symbol"/>
            </a:endParaRPr>
          </a:p>
          <a:p>
            <a:endParaRPr lang="en-US" dirty="0" smtClean="0">
              <a:solidFill>
                <a:srgbClr val="7030A0"/>
              </a:solidFill>
              <a:sym typeface="Symbol"/>
            </a:endParaRPr>
          </a:p>
          <a:p>
            <a:pPr marL="228600" indent="-228600"/>
            <a:r>
              <a:rPr lang="en-US" dirty="0" smtClean="0">
                <a:solidFill>
                  <a:srgbClr val="7030A0"/>
                </a:solidFill>
                <a:sym typeface="Symbol"/>
              </a:rPr>
              <a:t>3. Donor wafer cleavage with heat treatment or mechanical cleavage.</a:t>
            </a:r>
            <a:endParaRPr lang="en-US" dirty="0">
              <a:solidFill>
                <a:srgbClr val="7030A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495800" cy="2492990"/>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and application.</a:t>
            </a:r>
          </a:p>
          <a:p>
            <a:pPr marL="342900" indent="-342900">
              <a:spcAft>
                <a:spcPts val="600"/>
              </a:spcAft>
              <a:buAutoNum type="arabicPeriod"/>
            </a:pPr>
            <a:r>
              <a:rPr lang="en-US" dirty="0" smtClean="0">
                <a:solidFill>
                  <a:srgbClr val="C00000"/>
                </a:solidFill>
              </a:rPr>
              <a:t>Ion implantation tools.</a:t>
            </a:r>
          </a:p>
          <a:p>
            <a:pPr marL="342900" indent="-342900">
              <a:spcAft>
                <a:spcPts val="600"/>
              </a:spcAft>
              <a:buAutoNum type="arabicPeriod"/>
            </a:pPr>
            <a:r>
              <a:rPr lang="en-US" dirty="0" smtClean="0">
                <a:solidFill>
                  <a:srgbClr val="0033CC"/>
                </a:solidFill>
              </a:rPr>
              <a:t>Dopant distribution.</a:t>
            </a:r>
          </a:p>
          <a:p>
            <a:pPr marL="342900" indent="-342900">
              <a:spcAft>
                <a:spcPts val="600"/>
              </a:spcAft>
              <a:buAutoNum type="arabicPeriod"/>
            </a:pPr>
            <a:r>
              <a:rPr lang="en-US" dirty="0" smtClean="0">
                <a:solidFill>
                  <a:srgbClr val="0033CC"/>
                </a:solidFill>
              </a:rPr>
              <a:t>Mask thickness and lateral distribution.</a:t>
            </a:r>
          </a:p>
          <a:p>
            <a:pPr marL="342900" indent="-342900">
              <a:spcAft>
                <a:spcPts val="600"/>
              </a:spcAft>
              <a:buAutoNum type="arabicPeriod"/>
            </a:pPr>
            <a:r>
              <a:rPr lang="en-US" dirty="0" smtClean="0">
                <a:solidFill>
                  <a:srgbClr val="0033CC"/>
                </a:solidFill>
              </a:rPr>
              <a:t>Effect of channeling.</a:t>
            </a:r>
          </a:p>
          <a:p>
            <a:pPr marL="342900" indent="-342900">
              <a:spcAft>
                <a:spcPts val="600"/>
              </a:spcAft>
              <a:buAutoNum type="arabicPeriod"/>
            </a:pPr>
            <a:r>
              <a:rPr lang="en-US" dirty="0" smtClean="0">
                <a:solidFill>
                  <a:srgbClr val="0033CC"/>
                </a:solidFill>
              </a:rPr>
              <a:t>Damage caused by ion implantation.</a:t>
            </a:r>
          </a:p>
          <a:p>
            <a:pPr marL="342900" indent="-342900">
              <a:spcAft>
                <a:spcPts val="600"/>
              </a:spcAft>
              <a:buAutoNum type="arabicPeriod"/>
            </a:pPr>
            <a:r>
              <a:rPr lang="en-US" dirty="0" smtClean="0">
                <a:solidFill>
                  <a:srgbClr val="0033CC"/>
                </a:solidFill>
              </a:rPr>
              <a:t>Damage repair.</a:t>
            </a:r>
            <a:endParaRPr lang="en-US" dirty="0">
              <a:solidFill>
                <a:srgbClr val="0033CC"/>
              </a:solidFill>
            </a:endParaRPr>
          </a:p>
        </p:txBody>
      </p:sp>
      <p:sp>
        <p:nvSpPr>
          <p:cNvPr id="4" name="TextBox 3"/>
          <p:cNvSpPr txBox="1"/>
          <p:nvPr/>
        </p:nvSpPr>
        <p:spPr>
          <a:xfrm>
            <a:off x="2895600" y="990600"/>
            <a:ext cx="4100353" cy="523220"/>
          </a:xfrm>
          <a:prstGeom prst="rect">
            <a:avLst/>
          </a:prstGeom>
          <a:noFill/>
        </p:spPr>
        <p:txBody>
          <a:bodyPr wrap="none" rtlCol="0">
            <a:spAutoFit/>
          </a:bodyPr>
          <a:lstStyle/>
          <a:p>
            <a:r>
              <a:rPr lang="en-US" sz="2800" dirty="0" smtClean="0">
                <a:solidFill>
                  <a:srgbClr val="0033CC"/>
                </a:solidFill>
              </a:rPr>
              <a:t>Chapter 8 Ion implantation</a:t>
            </a: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2971</TotalTime>
  <Words>2481</Words>
  <Application>Microsoft Office PowerPoint</Application>
  <PresentationFormat>On-screen Show (4:3)</PresentationFormat>
  <Paragraphs>280</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Equation</vt:lpstr>
      <vt:lpstr>公式</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22</cp:revision>
  <dcterms:created xsi:type="dcterms:W3CDTF">2006-08-16T00:00:00Z</dcterms:created>
  <dcterms:modified xsi:type="dcterms:W3CDTF">2011-02-16T00:43:37Z</dcterms:modified>
</cp:coreProperties>
</file>