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38" r:id="rId2"/>
    <p:sldId id="328" r:id="rId3"/>
    <p:sldId id="327" r:id="rId4"/>
    <p:sldId id="329" r:id="rId5"/>
    <p:sldId id="331" r:id="rId6"/>
    <p:sldId id="334" r:id="rId7"/>
    <p:sldId id="335" r:id="rId8"/>
    <p:sldId id="337" r:id="rId9"/>
    <p:sldId id="339" r:id="rId10"/>
    <p:sldId id="302" r:id="rId11"/>
    <p:sldId id="304" r:id="rId12"/>
    <p:sldId id="309" r:id="rId13"/>
    <p:sldId id="311" r:id="rId14"/>
    <p:sldId id="312" r:id="rId15"/>
    <p:sldId id="313" r:id="rId16"/>
    <p:sldId id="344" r:id="rId17"/>
    <p:sldId id="345" r:id="rId18"/>
    <p:sldId id="319" r:id="rId19"/>
    <p:sldId id="320" r:id="rId20"/>
    <p:sldId id="340" r:id="rId21"/>
    <p:sldId id="262" r:id="rId22"/>
    <p:sldId id="348" r:id="rId23"/>
    <p:sldId id="349" r:id="rId24"/>
    <p:sldId id="267" r:id="rId25"/>
    <p:sldId id="343" r:id="rId26"/>
    <p:sldId id="347" r:id="rId27"/>
    <p:sldId id="350" r:id="rId28"/>
    <p:sldId id="342" r:id="rId29"/>
    <p:sldId id="354" r:id="rId30"/>
    <p:sldId id="353" r:id="rId31"/>
    <p:sldId id="355" r:id="rId32"/>
    <p:sldId id="284" r:id="rId33"/>
    <p:sldId id="35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BDFB09-0DFD-43B7-B9CB-14726E3457D0}" type="datetimeFigureOut">
              <a:rPr lang="en-US" smtClean="0"/>
              <a:pPr/>
              <a:t>2/15/2011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95FB97-95E3-495F-A059-8BC88146CE3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C009A6-D702-4DC6-81E1-958A7C80C570}" type="datetime1">
              <a:rPr lang="en-US" smtClean="0"/>
              <a:pPr/>
              <a:t>2/15/2011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44EB10-4DB2-4470-B48D-4506DF95EB44}" type="datetime1">
              <a:rPr lang="en-US" smtClean="0"/>
              <a:pPr/>
              <a:t>2/15/2011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E6A3C7-8BA0-4208-BB53-F202F4EDCA89}" type="datetime1">
              <a:rPr lang="en-US" smtClean="0"/>
              <a:pPr/>
              <a:t>2/15/2011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sldNum" sz="quarter" idx="10"/>
          </p:nvPr>
        </p:nvSpPr>
        <p:spPr>
          <a:ln/>
        </p:spPr>
        <p:txBody>
          <a:bodyPr/>
          <a:lstStyle>
            <a:lvl1pPr>
              <a:defRPr/>
            </a:lvl1pPr>
          </a:lstStyle>
          <a:p>
            <a:pPr>
              <a:defRPr/>
            </a:pPr>
            <a:fld id="{4B917F67-254F-476F-8468-CD92159BAEF3}"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86DA79-5082-4483-9F58-FB7D4A6719DA}" type="datetime1">
              <a:rPr lang="en-US" smtClean="0"/>
              <a:pPr/>
              <a:t>2/15/2011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17CABD-9C77-4944-8EA9-1F636A00020D}" type="datetime1">
              <a:rPr lang="en-US" smtClean="0"/>
              <a:pPr/>
              <a:t>2/15/2011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BCA71B-4049-4B8D-9440-6BDC77678D72}" type="datetime1">
              <a:rPr lang="en-US" smtClean="0"/>
              <a:pPr/>
              <a:t>2/15/2011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579EF8-844A-4A0A-8E12-B4CFE39B01EB}" type="datetime1">
              <a:rPr lang="en-US" smtClean="0"/>
              <a:pPr/>
              <a:t>2/15/2011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649DA0-8B6B-4CA8-A5FF-A64FD300585E}" type="datetime1">
              <a:rPr lang="en-US" smtClean="0"/>
              <a:pPr/>
              <a:t>2/15/2011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1D9283-D006-4BFE-B43B-93686BA49C03}" type="datetime1">
              <a:rPr lang="en-US" smtClean="0"/>
              <a:pPr/>
              <a:t>2/15/2011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42D133-F82A-4F11-84B7-0BB8BEBC6175}" type="datetime1">
              <a:rPr lang="en-US" smtClean="0"/>
              <a:pPr/>
              <a:t>2/15/2011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245E1A-52ED-413D-96A2-EDC170BAB4FD}" type="datetime1">
              <a:rPr lang="en-US" smtClean="0"/>
              <a:pPr/>
              <a:t>2/15/2011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6AC2BD-3547-40E0-9B61-25FD2CFD3E50}" type="datetime1">
              <a:rPr lang="en-US" smtClean="0"/>
              <a:pPr/>
              <a:t>2/15/2011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62200" y="2133600"/>
            <a:ext cx="4648200" cy="2846933"/>
          </a:xfrm>
          <a:prstGeom prst="rect">
            <a:avLst/>
          </a:prstGeom>
          <a:noFill/>
        </p:spPr>
        <p:txBody>
          <a:bodyPr wrap="square" rtlCol="0">
            <a:spAutoFit/>
          </a:bodyPr>
          <a:lstStyle/>
          <a:p>
            <a:pPr marL="342900" indent="-342900">
              <a:spcAft>
                <a:spcPts val="600"/>
              </a:spcAft>
              <a:buAutoNum type="arabicPeriod"/>
            </a:pPr>
            <a:r>
              <a:rPr lang="en-US" dirty="0" smtClean="0">
                <a:solidFill>
                  <a:srgbClr val="0033CC"/>
                </a:solidFill>
              </a:rPr>
              <a:t>Introduction and application.</a:t>
            </a:r>
          </a:p>
          <a:p>
            <a:pPr marL="342900" indent="-342900">
              <a:spcAft>
                <a:spcPts val="600"/>
              </a:spcAft>
              <a:buAutoNum type="arabicPeriod"/>
            </a:pPr>
            <a:r>
              <a:rPr lang="en-US" dirty="0" smtClean="0">
                <a:solidFill>
                  <a:srgbClr val="0033CC"/>
                </a:solidFill>
              </a:rPr>
              <a:t>Ion implantation tools.</a:t>
            </a:r>
          </a:p>
          <a:p>
            <a:pPr marL="342900" indent="-342900">
              <a:spcAft>
                <a:spcPts val="600"/>
              </a:spcAft>
              <a:buAutoNum type="arabicPeriod"/>
            </a:pPr>
            <a:r>
              <a:rPr lang="en-US" dirty="0" smtClean="0">
                <a:solidFill>
                  <a:srgbClr val="0033CC"/>
                </a:solidFill>
              </a:rPr>
              <a:t>Dopant distribution profile.</a:t>
            </a:r>
          </a:p>
          <a:p>
            <a:pPr marL="342900" indent="-342900">
              <a:spcAft>
                <a:spcPts val="600"/>
              </a:spcAft>
              <a:buAutoNum type="arabicPeriod"/>
            </a:pPr>
            <a:r>
              <a:rPr lang="en-US" dirty="0" smtClean="0">
                <a:solidFill>
                  <a:srgbClr val="0033CC"/>
                </a:solidFill>
              </a:rPr>
              <a:t>Mask thickness and lateral distribution.</a:t>
            </a:r>
          </a:p>
          <a:p>
            <a:pPr marL="342900" indent="-342900">
              <a:spcAft>
                <a:spcPts val="600"/>
              </a:spcAft>
              <a:buAutoNum type="arabicPeriod"/>
            </a:pPr>
            <a:r>
              <a:rPr lang="en-US" dirty="0" smtClean="0">
                <a:solidFill>
                  <a:srgbClr val="C00000"/>
                </a:solidFill>
              </a:rPr>
              <a:t>Effect of channeling.</a:t>
            </a:r>
          </a:p>
          <a:p>
            <a:pPr marL="342900" indent="-342900">
              <a:spcAft>
                <a:spcPts val="600"/>
              </a:spcAft>
              <a:buAutoNum type="arabicPeriod"/>
            </a:pPr>
            <a:r>
              <a:rPr lang="en-US" dirty="0" smtClean="0">
                <a:solidFill>
                  <a:srgbClr val="0033CC"/>
                </a:solidFill>
              </a:rPr>
              <a:t>Modeling: nuclear and electronic stopping.</a:t>
            </a:r>
          </a:p>
          <a:p>
            <a:pPr marL="342900" indent="-342900">
              <a:spcAft>
                <a:spcPts val="600"/>
              </a:spcAft>
              <a:buAutoNum type="arabicPeriod"/>
            </a:pPr>
            <a:r>
              <a:rPr lang="en-US" dirty="0" smtClean="0">
                <a:solidFill>
                  <a:srgbClr val="0033CC"/>
                </a:solidFill>
              </a:rPr>
              <a:t>Damage caused by ion implantation.</a:t>
            </a:r>
          </a:p>
          <a:p>
            <a:pPr marL="342900" indent="-342900">
              <a:spcAft>
                <a:spcPts val="600"/>
              </a:spcAft>
              <a:buAutoNum type="arabicPeriod"/>
            </a:pPr>
            <a:r>
              <a:rPr lang="en-US" dirty="0" smtClean="0">
                <a:solidFill>
                  <a:srgbClr val="0033CC"/>
                </a:solidFill>
              </a:rPr>
              <a:t>Damage repair.</a:t>
            </a:r>
            <a:endParaRPr lang="en-US" dirty="0">
              <a:solidFill>
                <a:srgbClr val="0033CC"/>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
        <p:nvSpPr>
          <p:cNvPr id="7" name="TextBox 6"/>
          <p:cNvSpPr txBox="1"/>
          <p:nvPr/>
        </p:nvSpPr>
        <p:spPr>
          <a:xfrm>
            <a:off x="2895600" y="990600"/>
            <a:ext cx="4100353" cy="523220"/>
          </a:xfrm>
          <a:prstGeom prst="rect">
            <a:avLst/>
          </a:prstGeom>
          <a:noFill/>
        </p:spPr>
        <p:txBody>
          <a:bodyPr wrap="none" rtlCol="0">
            <a:spAutoFit/>
          </a:bodyPr>
          <a:lstStyle/>
          <a:p>
            <a:r>
              <a:rPr lang="en-US" sz="2800" dirty="0" smtClean="0">
                <a:solidFill>
                  <a:srgbClr val="0033CC"/>
                </a:solidFill>
              </a:rPr>
              <a:t>Chapter 8 Ion implantation</a:t>
            </a:r>
          </a:p>
        </p:txBody>
      </p:sp>
      <p:sp>
        <p:nvSpPr>
          <p:cNvPr id="9" name="TextBox 3"/>
          <p:cNvSpPr txBox="1"/>
          <p:nvPr/>
        </p:nvSpPr>
        <p:spPr>
          <a:xfrm>
            <a:off x="0" y="6119336"/>
            <a:ext cx="5906040" cy="73866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NE 343: Microfabrication and thin film technology</a:t>
            </a:r>
          </a:p>
          <a:p>
            <a:r>
              <a:rPr lang="en-US" sz="1400" dirty="0" smtClean="0"/>
              <a:t>Instructor: Bo Cui, ECE, University of Waterloo; http://ece.uwaterloo.ca/~bcui/</a:t>
            </a:r>
          </a:p>
          <a:p>
            <a:r>
              <a:rPr lang="en-US" sz="1400" dirty="0" smtClean="0"/>
              <a:t>Textbook: Silicon VLSI Technology by Plummer, Deal and Griffin</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p:spPr>
        <p:txBody>
          <a:bodyPr/>
          <a:lstStyle/>
          <a:p>
            <a:fld id="{1DFC9D1E-8591-4735-8FA8-859B67A9C77F}" type="slidenum">
              <a:rPr lang="en-US" altLang="zh-CN"/>
              <a:pPr/>
              <a:t>10</a:t>
            </a:fld>
            <a:endParaRPr lang="en-US" altLang="zh-CN"/>
          </a:p>
        </p:txBody>
      </p:sp>
      <p:pic>
        <p:nvPicPr>
          <p:cNvPr id="1154051" name="Picture 3" descr="m3-8-4"/>
          <p:cNvPicPr>
            <a:picLocks noChangeAspect="1" noChangeArrowheads="1" noCrop="1"/>
          </p:cNvPicPr>
          <p:nvPr/>
        </p:nvPicPr>
        <p:blipFill>
          <a:blip r:embed="rId2" cstate="print"/>
          <a:srcRect/>
          <a:stretch>
            <a:fillRect/>
          </a:stretch>
        </p:blipFill>
        <p:spPr bwMode="auto">
          <a:xfrm>
            <a:off x="1828800" y="990600"/>
            <a:ext cx="5410200" cy="4058598"/>
          </a:xfrm>
          <a:prstGeom prst="rect">
            <a:avLst/>
          </a:prstGeom>
          <a:noFill/>
          <a:ln w="9525">
            <a:noFill/>
            <a:miter lim="800000"/>
            <a:headEnd/>
            <a:tailEnd/>
          </a:ln>
        </p:spPr>
      </p:pic>
      <p:sp>
        <p:nvSpPr>
          <p:cNvPr id="5" name="TextBox 4"/>
          <p:cNvSpPr txBox="1"/>
          <p:nvPr/>
        </p:nvSpPr>
        <p:spPr>
          <a:xfrm>
            <a:off x="2590800" y="152400"/>
            <a:ext cx="4038600" cy="523220"/>
          </a:xfrm>
          <a:prstGeom prst="rect">
            <a:avLst/>
          </a:prstGeom>
          <a:noFill/>
        </p:spPr>
        <p:txBody>
          <a:bodyPr wrap="square" rtlCol="0">
            <a:spAutoFit/>
          </a:bodyPr>
          <a:lstStyle/>
          <a:p>
            <a:r>
              <a:rPr lang="en-US" sz="2800" dirty="0" smtClean="0">
                <a:solidFill>
                  <a:srgbClr val="0033CC"/>
                </a:solidFill>
              </a:rPr>
              <a:t>Ion – substrate interaction</a:t>
            </a:r>
            <a:endParaRPr lang="en-US" sz="2800" dirty="0">
              <a:solidFill>
                <a:srgbClr val="0033CC"/>
              </a:solidFill>
            </a:endParaRPr>
          </a:p>
        </p:txBody>
      </p:sp>
      <p:cxnSp>
        <p:nvCxnSpPr>
          <p:cNvPr id="6" name="Straight Connector 5"/>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1447800" y="5410200"/>
            <a:ext cx="6477000" cy="646331"/>
          </a:xfrm>
          <a:prstGeom prst="rect">
            <a:avLst/>
          </a:prstGeom>
          <a:noFill/>
        </p:spPr>
        <p:txBody>
          <a:bodyPr wrap="square" rtlCol="0">
            <a:spAutoFit/>
          </a:bodyPr>
          <a:lstStyle/>
          <a:p>
            <a:r>
              <a:rPr lang="en-US" dirty="0" smtClean="0">
                <a:solidFill>
                  <a:srgbClr val="0033CC"/>
                </a:solidFill>
              </a:rPr>
              <a:t>The ions are stopped at random positions, mostly not in crystalline sites, so not active as dopant (need anneal to active them).</a:t>
            </a:r>
            <a:endParaRPr lang="en-US" dirty="0">
              <a:solidFill>
                <a:srgbClr val="00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154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print"/>
          <a:srcRect/>
          <a:stretch>
            <a:fillRect/>
          </a:stretch>
        </p:blipFill>
        <p:spPr bwMode="auto">
          <a:xfrm>
            <a:off x="3429000" y="1943100"/>
            <a:ext cx="5200650" cy="1504950"/>
          </a:xfrm>
          <a:prstGeom prst="rect">
            <a:avLst/>
          </a:prstGeom>
          <a:noFill/>
          <a:ln w="9525">
            <a:noFill/>
            <a:miter lim="800000"/>
            <a:headEnd/>
            <a:tailEnd/>
          </a:ln>
        </p:spPr>
      </p:pic>
      <p:pic>
        <p:nvPicPr>
          <p:cNvPr id="57348" name="Picture 4"/>
          <p:cNvPicPr>
            <a:picLocks noChangeAspect="1" noChangeArrowheads="1"/>
          </p:cNvPicPr>
          <p:nvPr/>
        </p:nvPicPr>
        <p:blipFill>
          <a:blip r:embed="rId3" cstate="print"/>
          <a:srcRect/>
          <a:stretch>
            <a:fillRect/>
          </a:stretch>
        </p:blipFill>
        <p:spPr bwMode="auto">
          <a:xfrm>
            <a:off x="4343400" y="3695700"/>
            <a:ext cx="3609975" cy="2400300"/>
          </a:xfrm>
          <a:prstGeom prst="rect">
            <a:avLst/>
          </a:prstGeom>
          <a:noFill/>
          <a:ln w="9525">
            <a:noFill/>
            <a:miter lim="800000"/>
            <a:headEnd/>
            <a:tailEnd/>
          </a:ln>
        </p:spPr>
      </p:pic>
      <p:sp>
        <p:nvSpPr>
          <p:cNvPr id="8" name="Rectangle 7"/>
          <p:cNvSpPr/>
          <p:nvPr/>
        </p:nvSpPr>
        <p:spPr>
          <a:xfrm>
            <a:off x="1717588" y="152400"/>
            <a:ext cx="6207212" cy="523220"/>
          </a:xfrm>
          <a:prstGeom prst="rect">
            <a:avLst/>
          </a:prstGeom>
        </p:spPr>
        <p:txBody>
          <a:bodyPr wrap="none">
            <a:spAutoFit/>
          </a:bodyPr>
          <a:lstStyle/>
          <a:p>
            <a:r>
              <a:rPr lang="en-US" sz="2800" dirty="0" smtClean="0">
                <a:solidFill>
                  <a:srgbClr val="0033CC"/>
                </a:solidFill>
              </a:rPr>
              <a:t>Ion implantation energy loss mechanisms</a:t>
            </a:r>
            <a:endParaRPr lang="en-US" sz="2800" dirty="0">
              <a:solidFill>
                <a:srgbClr val="0033CC"/>
              </a:solidFill>
            </a:endParaRPr>
          </a:p>
        </p:txBody>
      </p:sp>
      <p:cxnSp>
        <p:nvCxnSpPr>
          <p:cNvPr id="7" name="Straight Connector 6"/>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228600" y="2350175"/>
            <a:ext cx="3352800" cy="2862322"/>
          </a:xfrm>
          <a:prstGeom prst="rect">
            <a:avLst/>
          </a:prstGeom>
          <a:noFill/>
        </p:spPr>
        <p:txBody>
          <a:bodyPr wrap="square" rtlCol="0">
            <a:spAutoFit/>
          </a:bodyPr>
          <a:lstStyle/>
          <a:p>
            <a:r>
              <a:rPr lang="en-US" dirty="0" smtClean="0">
                <a:solidFill>
                  <a:srgbClr val="C00000"/>
                </a:solidFill>
              </a:rPr>
              <a:t>Nuclear stopping</a:t>
            </a:r>
            <a:r>
              <a:rPr lang="en-US" dirty="0" smtClean="0">
                <a:solidFill>
                  <a:srgbClr val="0033CC"/>
                </a:solidFill>
              </a:rPr>
              <a:t>, crystalline Si substrate damaged by collision.</a:t>
            </a:r>
          </a:p>
          <a:p>
            <a:endParaRPr lang="en-US" dirty="0" smtClean="0">
              <a:solidFill>
                <a:srgbClr val="0033CC"/>
              </a:solidFill>
            </a:endParaRPr>
          </a:p>
          <a:p>
            <a:endParaRPr lang="en-US" dirty="0" smtClean="0">
              <a:solidFill>
                <a:srgbClr val="0033CC"/>
              </a:solidFill>
            </a:endParaRPr>
          </a:p>
          <a:p>
            <a:endParaRPr lang="en-US" dirty="0" smtClean="0">
              <a:solidFill>
                <a:srgbClr val="0033CC"/>
              </a:solidFill>
            </a:endParaRPr>
          </a:p>
          <a:p>
            <a:endParaRPr lang="en-US" dirty="0" smtClean="0">
              <a:solidFill>
                <a:srgbClr val="0033CC"/>
              </a:solidFill>
            </a:endParaRPr>
          </a:p>
          <a:p>
            <a:endParaRPr lang="en-US" dirty="0" smtClean="0">
              <a:solidFill>
                <a:srgbClr val="0033CC"/>
              </a:solidFill>
            </a:endParaRPr>
          </a:p>
          <a:p>
            <a:endParaRPr lang="en-US" dirty="0" smtClean="0">
              <a:solidFill>
                <a:srgbClr val="0033CC"/>
              </a:solidFill>
            </a:endParaRPr>
          </a:p>
          <a:p>
            <a:r>
              <a:rPr lang="en-US" dirty="0" smtClean="0">
                <a:solidFill>
                  <a:srgbClr val="C00000"/>
                </a:solidFill>
              </a:rPr>
              <a:t>Electronic stopping</a:t>
            </a:r>
            <a:r>
              <a:rPr lang="en-US" dirty="0" smtClean="0">
                <a:solidFill>
                  <a:srgbClr val="0033CC"/>
                </a:solidFill>
              </a:rPr>
              <a:t>, electronic excitation creates heat.</a:t>
            </a:r>
            <a:endParaRPr lang="en-US" dirty="0">
              <a:solidFill>
                <a:srgbClr val="0033CC"/>
              </a:solidFill>
            </a:endParaRPr>
          </a:p>
        </p:txBody>
      </p:sp>
      <p:sp>
        <p:nvSpPr>
          <p:cNvPr id="12" name="TextBox 11"/>
          <p:cNvSpPr txBox="1"/>
          <p:nvPr/>
        </p:nvSpPr>
        <p:spPr>
          <a:xfrm>
            <a:off x="304800" y="905470"/>
            <a:ext cx="8458200" cy="923330"/>
          </a:xfrm>
          <a:prstGeom prst="rect">
            <a:avLst/>
          </a:prstGeom>
          <a:noFill/>
        </p:spPr>
        <p:txBody>
          <a:bodyPr wrap="square" rtlCol="0">
            <a:spAutoFit/>
          </a:bodyPr>
          <a:lstStyle/>
          <a:p>
            <a:r>
              <a:rPr lang="en-US" altLang="zh-CN" dirty="0" smtClean="0">
                <a:solidFill>
                  <a:srgbClr val="0033CC"/>
                </a:solidFill>
              </a:rPr>
              <a:t>LSS theory: in 1963, </a:t>
            </a:r>
            <a:r>
              <a:rPr lang="en-US" altLang="zh-CN" dirty="0" err="1" smtClean="0">
                <a:solidFill>
                  <a:srgbClr val="0033CC"/>
                </a:solidFill>
              </a:rPr>
              <a:t>Lindhard</a:t>
            </a:r>
            <a:r>
              <a:rPr lang="en-US" altLang="zh-CN" dirty="0" smtClean="0">
                <a:solidFill>
                  <a:srgbClr val="0033CC"/>
                </a:solidFill>
              </a:rPr>
              <a:t>, </a:t>
            </a:r>
            <a:r>
              <a:rPr lang="en-US" altLang="zh-CN" dirty="0" err="1" smtClean="0">
                <a:solidFill>
                  <a:srgbClr val="0033CC"/>
                </a:solidFill>
              </a:rPr>
              <a:t>Scharff</a:t>
            </a:r>
            <a:r>
              <a:rPr lang="en-US" altLang="zh-CN" dirty="0" smtClean="0">
                <a:solidFill>
                  <a:srgbClr val="0033CC"/>
                </a:solidFill>
              </a:rPr>
              <a:t> and </a:t>
            </a:r>
            <a:r>
              <a:rPr lang="en-US" altLang="zh-CN" dirty="0" err="1" smtClean="0">
                <a:solidFill>
                  <a:srgbClr val="0033CC"/>
                </a:solidFill>
              </a:rPr>
              <a:t>Schiott</a:t>
            </a:r>
            <a:r>
              <a:rPr lang="en-US" altLang="zh-CN" dirty="0" smtClean="0">
                <a:solidFill>
                  <a:srgbClr val="0033CC"/>
                </a:solidFill>
              </a:rPr>
              <a:t> proposed that the energy loss of incident ion can be divided into two independent process, namely nuclear stopping and electronic stopping. Total energy loss is the sum of the two processes.</a:t>
            </a:r>
            <a:endParaRPr lang="en-US" dirty="0">
              <a:solidFill>
                <a:srgbClr val="0033CC"/>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717588" y="76200"/>
            <a:ext cx="5826980" cy="523220"/>
          </a:xfrm>
          <a:prstGeom prst="rect">
            <a:avLst/>
          </a:prstGeom>
        </p:spPr>
        <p:txBody>
          <a:bodyPr wrap="none">
            <a:spAutoFit/>
          </a:bodyPr>
          <a:lstStyle/>
          <a:p>
            <a:r>
              <a:rPr lang="en-US" sz="2800" dirty="0" smtClean="0">
                <a:solidFill>
                  <a:srgbClr val="0033CC"/>
                </a:solidFill>
              </a:rPr>
              <a:t>Nuclear and electronic stopping power</a:t>
            </a:r>
            <a:endParaRPr lang="en-US" sz="2800" dirty="0">
              <a:solidFill>
                <a:srgbClr val="0033CC"/>
              </a:solidFill>
            </a:endParaRPr>
          </a:p>
        </p:txBody>
      </p:sp>
      <p:cxnSp>
        <p:nvCxnSpPr>
          <p:cNvPr id="13" name="Straight Connector 12"/>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grpSp>
        <p:nvGrpSpPr>
          <p:cNvPr id="15" name="Group 14"/>
          <p:cNvGrpSpPr/>
          <p:nvPr/>
        </p:nvGrpSpPr>
        <p:grpSpPr>
          <a:xfrm>
            <a:off x="1447800" y="685800"/>
            <a:ext cx="6567414" cy="3200400"/>
            <a:chOff x="762000" y="1143000"/>
            <a:chExt cx="6567414" cy="3200400"/>
          </a:xfrm>
        </p:grpSpPr>
        <p:graphicFrame>
          <p:nvGraphicFramePr>
            <p:cNvPr id="6146" name="Object 2"/>
            <p:cNvGraphicFramePr>
              <a:graphicFrameLocks noChangeAspect="1"/>
            </p:cNvGraphicFramePr>
            <p:nvPr/>
          </p:nvGraphicFramePr>
          <p:xfrm>
            <a:off x="3733799" y="1143000"/>
            <a:ext cx="3595615" cy="3200400"/>
          </p:xfrm>
          <a:graphic>
            <a:graphicData uri="http://schemas.openxmlformats.org/presentationml/2006/ole">
              <p:oleObj spid="_x0000_s41986" name="Equation" r:id="rId3" imgW="1968480" imgH="1752480" progId="Equation.3">
                <p:embed/>
              </p:oleObj>
            </a:graphicData>
          </a:graphic>
        </p:graphicFrame>
        <p:sp>
          <p:nvSpPr>
            <p:cNvPr id="14" name="TextBox 13"/>
            <p:cNvSpPr txBox="1"/>
            <p:nvPr/>
          </p:nvSpPr>
          <p:spPr>
            <a:xfrm>
              <a:off x="762000" y="1219200"/>
              <a:ext cx="2628989" cy="2862322"/>
            </a:xfrm>
            <a:prstGeom prst="rect">
              <a:avLst/>
            </a:prstGeom>
            <a:noFill/>
          </p:spPr>
          <p:txBody>
            <a:bodyPr wrap="none" rtlCol="0">
              <a:spAutoFit/>
            </a:bodyPr>
            <a:lstStyle/>
            <a:p>
              <a:r>
                <a:rPr lang="en-US" dirty="0" smtClean="0">
                  <a:solidFill>
                    <a:srgbClr val="0033CC"/>
                  </a:solidFill>
                </a:rPr>
                <a:t>Energy loss rate</a:t>
              </a:r>
            </a:p>
            <a:p>
              <a:r>
                <a:rPr lang="en-US" dirty="0" smtClean="0">
                  <a:solidFill>
                    <a:srgbClr val="0033CC"/>
                  </a:solidFill>
                </a:rPr>
                <a:t>(N is target atom density)</a:t>
              </a:r>
            </a:p>
            <a:p>
              <a:endParaRPr lang="en-US" dirty="0" smtClean="0">
                <a:solidFill>
                  <a:srgbClr val="0033CC"/>
                </a:solidFill>
              </a:endParaRPr>
            </a:p>
            <a:p>
              <a:r>
                <a:rPr lang="en-US" dirty="0" smtClean="0">
                  <a:solidFill>
                    <a:srgbClr val="0033CC"/>
                  </a:solidFill>
                </a:rPr>
                <a:t>Nuclear stopping power</a:t>
              </a:r>
            </a:p>
            <a:p>
              <a:r>
                <a:rPr lang="en-US" dirty="0" smtClean="0">
                  <a:solidFill>
                    <a:srgbClr val="0033CC"/>
                  </a:solidFill>
                </a:rPr>
                <a:t>(unit: </a:t>
              </a:r>
              <a:r>
                <a:rPr lang="en-US" dirty="0" err="1" smtClean="0">
                  <a:solidFill>
                    <a:srgbClr val="0033CC"/>
                  </a:solidFill>
                </a:rPr>
                <a:t>eV</a:t>
              </a:r>
              <a:r>
                <a:rPr lang="en-US" dirty="0" smtClean="0">
                  <a:solidFill>
                    <a:srgbClr val="0033CC"/>
                  </a:solidFill>
                </a:rPr>
                <a:t> cm</a:t>
              </a:r>
              <a:r>
                <a:rPr lang="en-US" baseline="30000" dirty="0" smtClean="0">
                  <a:solidFill>
                    <a:srgbClr val="0033CC"/>
                  </a:solidFill>
                </a:rPr>
                <a:t>2</a:t>
              </a:r>
              <a:r>
                <a:rPr lang="en-US" dirty="0" smtClean="0">
                  <a:solidFill>
                    <a:srgbClr val="0033CC"/>
                  </a:solidFill>
                </a:rPr>
                <a:t>)</a:t>
              </a:r>
            </a:p>
            <a:p>
              <a:endParaRPr lang="en-US" dirty="0" smtClean="0">
                <a:solidFill>
                  <a:srgbClr val="0033CC"/>
                </a:solidFill>
              </a:endParaRPr>
            </a:p>
            <a:p>
              <a:r>
                <a:rPr lang="en-US" dirty="0" smtClean="0">
                  <a:solidFill>
                    <a:srgbClr val="0033CC"/>
                  </a:solidFill>
                </a:rPr>
                <a:t>Electronic stopping power</a:t>
              </a:r>
            </a:p>
            <a:p>
              <a:endParaRPr lang="en-US" dirty="0" smtClean="0">
                <a:solidFill>
                  <a:srgbClr val="0033CC"/>
                </a:solidFill>
              </a:endParaRPr>
            </a:p>
            <a:p>
              <a:endParaRPr lang="en-US" dirty="0" smtClean="0">
                <a:solidFill>
                  <a:srgbClr val="0033CC"/>
                </a:solidFill>
              </a:endParaRPr>
            </a:p>
            <a:p>
              <a:r>
                <a:rPr lang="en-US" dirty="0" smtClean="0">
                  <a:solidFill>
                    <a:srgbClr val="0033CC"/>
                  </a:solidFill>
                </a:rPr>
                <a:t>Ion range</a:t>
              </a:r>
              <a:endParaRPr lang="en-US" dirty="0">
                <a:solidFill>
                  <a:srgbClr val="0033CC"/>
                </a:solidFill>
              </a:endParaRPr>
            </a:p>
          </p:txBody>
        </p:sp>
      </p:grpSp>
      <p:sp>
        <p:nvSpPr>
          <p:cNvPr id="16" name="Rectangle 15"/>
          <p:cNvSpPr/>
          <p:nvPr/>
        </p:nvSpPr>
        <p:spPr>
          <a:xfrm>
            <a:off x="381000" y="4267200"/>
            <a:ext cx="5334000" cy="646331"/>
          </a:xfrm>
          <a:prstGeom prst="rect">
            <a:avLst/>
          </a:prstGeom>
        </p:spPr>
        <p:txBody>
          <a:bodyPr wrap="square">
            <a:spAutoFit/>
          </a:bodyPr>
          <a:lstStyle/>
          <a:p>
            <a:r>
              <a:rPr lang="en-US" dirty="0" smtClean="0">
                <a:solidFill>
                  <a:srgbClr val="C00000"/>
                </a:solidFill>
              </a:rPr>
              <a:t>Light ions/at higher energy: more electronic stopping</a:t>
            </a:r>
          </a:p>
          <a:p>
            <a:r>
              <a:rPr lang="en-US" dirty="0" smtClean="0">
                <a:solidFill>
                  <a:srgbClr val="C00000"/>
                </a:solidFill>
              </a:rPr>
              <a:t>Heavier ions/at lower energy: more nuclear stopping</a:t>
            </a:r>
            <a:endParaRPr lang="en-US" dirty="0">
              <a:solidFill>
                <a:srgbClr val="C00000"/>
              </a:solidFill>
            </a:endParaRPr>
          </a:p>
        </p:txBody>
      </p:sp>
      <p:sp>
        <p:nvSpPr>
          <p:cNvPr id="17" name="Rectangle 16"/>
          <p:cNvSpPr/>
          <p:nvPr/>
        </p:nvSpPr>
        <p:spPr>
          <a:xfrm>
            <a:off x="990600" y="5410200"/>
            <a:ext cx="3505200" cy="923330"/>
          </a:xfrm>
          <a:prstGeom prst="rect">
            <a:avLst/>
          </a:prstGeom>
        </p:spPr>
        <p:txBody>
          <a:bodyPr wrap="square">
            <a:spAutoFit/>
          </a:bodyPr>
          <a:lstStyle/>
          <a:p>
            <a:r>
              <a:rPr lang="en-US" dirty="0" smtClean="0">
                <a:solidFill>
                  <a:srgbClr val="0033CC"/>
                </a:solidFill>
              </a:rPr>
              <a:t>H</a:t>
            </a:r>
            <a:r>
              <a:rPr lang="en-US" baseline="30000" dirty="0" smtClean="0">
                <a:solidFill>
                  <a:srgbClr val="0033CC"/>
                </a:solidFill>
              </a:rPr>
              <a:t>+</a:t>
            </a:r>
            <a:r>
              <a:rPr lang="en-US" dirty="0" smtClean="0">
                <a:solidFill>
                  <a:srgbClr val="0033CC"/>
                </a:solidFill>
              </a:rPr>
              <a:t>: electronic stopping dominates</a:t>
            </a:r>
          </a:p>
          <a:p>
            <a:r>
              <a:rPr lang="en-US" dirty="0" smtClean="0">
                <a:solidFill>
                  <a:srgbClr val="0033CC"/>
                </a:solidFill>
              </a:rPr>
              <a:t>B</a:t>
            </a:r>
            <a:r>
              <a:rPr lang="en-US" baseline="30000" dirty="0" smtClean="0">
                <a:solidFill>
                  <a:srgbClr val="0033CC"/>
                </a:solidFill>
              </a:rPr>
              <a:t>+</a:t>
            </a:r>
            <a:r>
              <a:rPr lang="en-US" dirty="0" smtClean="0">
                <a:solidFill>
                  <a:srgbClr val="0033CC"/>
                </a:solidFill>
              </a:rPr>
              <a:t>: electronic stopping dominates</a:t>
            </a:r>
          </a:p>
          <a:p>
            <a:r>
              <a:rPr lang="en-US" dirty="0" smtClean="0">
                <a:solidFill>
                  <a:srgbClr val="0033CC"/>
                </a:solidFill>
              </a:rPr>
              <a:t>As</a:t>
            </a:r>
            <a:r>
              <a:rPr lang="en-US" baseline="30000" dirty="0" smtClean="0">
                <a:solidFill>
                  <a:srgbClr val="0033CC"/>
                </a:solidFill>
              </a:rPr>
              <a:t>+</a:t>
            </a:r>
            <a:r>
              <a:rPr lang="en-US" dirty="0" smtClean="0">
                <a:solidFill>
                  <a:srgbClr val="0033CC"/>
                </a:solidFill>
              </a:rPr>
              <a:t>: nuclear stopping dominates</a:t>
            </a:r>
          </a:p>
        </p:txBody>
      </p:sp>
      <p:pic>
        <p:nvPicPr>
          <p:cNvPr id="19" name="Picture 2"/>
          <p:cNvPicPr>
            <a:picLocks noChangeAspect="1" noChangeArrowheads="1"/>
          </p:cNvPicPr>
          <p:nvPr/>
        </p:nvPicPr>
        <p:blipFill>
          <a:blip r:embed="rId4" cstate="print"/>
          <a:srcRect/>
          <a:stretch>
            <a:fillRect/>
          </a:stretch>
        </p:blipFill>
        <p:spPr bwMode="auto">
          <a:xfrm>
            <a:off x="5878373" y="3962400"/>
            <a:ext cx="2503627" cy="281940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4876800" y="1295400"/>
            <a:ext cx="4010269" cy="3083305"/>
            <a:chOff x="4876800" y="762000"/>
            <a:chExt cx="4010269" cy="3083305"/>
          </a:xfrm>
        </p:grpSpPr>
        <p:pic>
          <p:nvPicPr>
            <p:cNvPr id="88069" name="Picture 5"/>
            <p:cNvPicPr>
              <a:picLocks noChangeAspect="1" noChangeArrowheads="1"/>
            </p:cNvPicPr>
            <p:nvPr/>
          </p:nvPicPr>
          <p:blipFill>
            <a:blip r:embed="rId3" cstate="print"/>
            <a:srcRect/>
            <a:stretch>
              <a:fillRect/>
            </a:stretch>
          </p:blipFill>
          <p:spPr bwMode="auto">
            <a:xfrm>
              <a:off x="4876800" y="762000"/>
              <a:ext cx="4010269" cy="3083305"/>
            </a:xfrm>
            <a:prstGeom prst="rect">
              <a:avLst/>
            </a:prstGeom>
            <a:noFill/>
            <a:ln w="9525">
              <a:noFill/>
              <a:miter lim="800000"/>
              <a:headEnd/>
              <a:tailEnd/>
            </a:ln>
          </p:spPr>
        </p:pic>
        <p:cxnSp>
          <p:nvCxnSpPr>
            <p:cNvPr id="17" name="Straight Connector 16"/>
            <p:cNvCxnSpPr/>
            <p:nvPr/>
          </p:nvCxnSpPr>
          <p:spPr>
            <a:xfrm>
              <a:off x="5541264" y="762000"/>
              <a:ext cx="3328416" cy="0"/>
            </a:xfrm>
            <a:prstGeom prst="line">
              <a:avLst/>
            </a:prstGeom>
            <a:ln w="1905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7595616" y="2042160"/>
              <a:ext cx="2560320" cy="0"/>
            </a:xfrm>
            <a:prstGeom prst="line">
              <a:avLst/>
            </a:prstGeom>
            <a:ln w="1905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88065" name="Picture 1"/>
          <p:cNvPicPr>
            <a:picLocks noChangeAspect="1" noChangeArrowheads="1"/>
          </p:cNvPicPr>
          <p:nvPr/>
        </p:nvPicPr>
        <p:blipFill>
          <a:blip r:embed="rId4" cstate="print"/>
          <a:srcRect/>
          <a:stretch>
            <a:fillRect/>
          </a:stretch>
        </p:blipFill>
        <p:spPr bwMode="auto">
          <a:xfrm>
            <a:off x="457200" y="1491615"/>
            <a:ext cx="4191000" cy="3156585"/>
          </a:xfrm>
          <a:prstGeom prst="rect">
            <a:avLst/>
          </a:prstGeom>
          <a:noFill/>
          <a:ln w="9525">
            <a:noFill/>
            <a:miter lim="800000"/>
            <a:headEnd/>
            <a:tailEnd/>
          </a:ln>
        </p:spPr>
      </p:pic>
      <p:sp>
        <p:nvSpPr>
          <p:cNvPr id="4" name="Rectangle 3"/>
          <p:cNvSpPr/>
          <p:nvPr/>
        </p:nvSpPr>
        <p:spPr>
          <a:xfrm>
            <a:off x="45720" y="76200"/>
            <a:ext cx="9052560" cy="523220"/>
          </a:xfrm>
          <a:prstGeom prst="rect">
            <a:avLst/>
          </a:prstGeom>
        </p:spPr>
        <p:txBody>
          <a:bodyPr wrap="square">
            <a:spAutoFit/>
          </a:bodyPr>
          <a:lstStyle/>
          <a:p>
            <a:r>
              <a:rPr lang="en-US" sz="2800" dirty="0" smtClean="0">
                <a:solidFill>
                  <a:srgbClr val="0033CC"/>
                </a:solidFill>
              </a:rPr>
              <a:t>Nuclear stopping power: Coulomb scattering (assume elastic)</a:t>
            </a:r>
            <a:endParaRPr lang="en-US" sz="2800" dirty="0">
              <a:solidFill>
                <a:srgbClr val="0033CC"/>
              </a:solidFill>
            </a:endParaRPr>
          </a:p>
        </p:txBody>
      </p:sp>
      <p:cxnSp>
        <p:nvCxnSpPr>
          <p:cNvPr id="5" name="Straight Connector 4"/>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304800" y="990600"/>
            <a:ext cx="3962400" cy="646331"/>
          </a:xfrm>
          <a:prstGeom prst="rect">
            <a:avLst/>
          </a:prstGeom>
          <a:noFill/>
        </p:spPr>
        <p:txBody>
          <a:bodyPr wrap="square" rtlCol="0">
            <a:spAutoFit/>
          </a:bodyPr>
          <a:lstStyle/>
          <a:p>
            <a:r>
              <a:rPr lang="en-US" dirty="0" smtClean="0">
                <a:solidFill>
                  <a:srgbClr val="0033CC"/>
                </a:solidFill>
              </a:rPr>
              <a:t>Incident ion interacts with nucleus of stationary ion. b = impact parameter</a:t>
            </a:r>
            <a:endParaRPr lang="en-US" dirty="0">
              <a:solidFill>
                <a:srgbClr val="0033CC"/>
              </a:solidFill>
            </a:endParaRPr>
          </a:p>
        </p:txBody>
      </p:sp>
      <p:sp>
        <p:nvSpPr>
          <p:cNvPr id="10" name="Rectangle 9"/>
          <p:cNvSpPr/>
          <p:nvPr/>
        </p:nvSpPr>
        <p:spPr>
          <a:xfrm>
            <a:off x="228600" y="4191000"/>
            <a:ext cx="4267200" cy="646331"/>
          </a:xfrm>
          <a:prstGeom prst="rect">
            <a:avLst/>
          </a:prstGeom>
        </p:spPr>
        <p:txBody>
          <a:bodyPr wrap="square">
            <a:spAutoFit/>
          </a:bodyPr>
          <a:lstStyle/>
          <a:p>
            <a:r>
              <a:rPr lang="en-US" dirty="0" smtClean="0">
                <a:solidFill>
                  <a:srgbClr val="0033CC"/>
                </a:solidFill>
              </a:rPr>
              <a:t>The angles depend on masses and on b.</a:t>
            </a:r>
          </a:p>
          <a:p>
            <a:r>
              <a:rPr lang="en-US" dirty="0" smtClean="0">
                <a:solidFill>
                  <a:srgbClr val="0033CC"/>
                </a:solidFill>
              </a:rPr>
              <a:t>Maximum energy loss: is when b = 0, </a:t>
            </a:r>
            <a:r>
              <a:rPr lang="en-US" dirty="0" smtClean="0">
                <a:solidFill>
                  <a:srgbClr val="0033CC"/>
                </a:solidFill>
                <a:sym typeface="Symbol"/>
              </a:rPr>
              <a:t></a:t>
            </a:r>
            <a:r>
              <a:rPr lang="en-US" dirty="0" smtClean="0">
                <a:solidFill>
                  <a:srgbClr val="0033CC"/>
                </a:solidFill>
              </a:rPr>
              <a:t> = 0:</a:t>
            </a:r>
            <a:endParaRPr lang="en-US" dirty="0">
              <a:solidFill>
                <a:srgbClr val="0033CC"/>
              </a:solidFill>
            </a:endParaRPr>
          </a:p>
        </p:txBody>
      </p:sp>
      <p:pic>
        <p:nvPicPr>
          <p:cNvPr id="88067" name="Picture 3"/>
          <p:cNvPicPr>
            <a:picLocks noChangeAspect="1" noChangeArrowheads="1"/>
          </p:cNvPicPr>
          <p:nvPr/>
        </p:nvPicPr>
        <p:blipFill>
          <a:blip r:embed="rId5" cstate="print"/>
          <a:srcRect/>
          <a:stretch>
            <a:fillRect/>
          </a:stretch>
        </p:blipFill>
        <p:spPr bwMode="auto">
          <a:xfrm>
            <a:off x="609600" y="5029200"/>
            <a:ext cx="2438400" cy="791221"/>
          </a:xfrm>
          <a:prstGeom prst="rect">
            <a:avLst/>
          </a:prstGeom>
          <a:noFill/>
          <a:ln w="9525">
            <a:noFill/>
            <a:miter lim="800000"/>
            <a:headEnd/>
            <a:tailEnd/>
          </a:ln>
        </p:spPr>
      </p:pic>
      <p:sp>
        <p:nvSpPr>
          <p:cNvPr id="14" name="Text Box 8"/>
          <p:cNvSpPr txBox="1">
            <a:spLocks noChangeArrowheads="1"/>
          </p:cNvSpPr>
          <p:nvPr/>
        </p:nvSpPr>
        <p:spPr bwMode="auto">
          <a:xfrm>
            <a:off x="3886200" y="4953000"/>
            <a:ext cx="2866041" cy="369332"/>
          </a:xfrm>
          <a:prstGeom prst="rect">
            <a:avLst/>
          </a:prstGeom>
          <a:noFill/>
          <a:ln w="9525">
            <a:noFill/>
            <a:miter lim="800000"/>
            <a:headEnd/>
            <a:tailEnd/>
          </a:ln>
        </p:spPr>
        <p:txBody>
          <a:bodyPr wrap="none">
            <a:spAutoFit/>
          </a:bodyPr>
          <a:lstStyle/>
          <a:p>
            <a:r>
              <a:rPr lang="en-US" altLang="zh-CN" dirty="0" smtClean="0">
                <a:solidFill>
                  <a:srgbClr val="C00000"/>
                </a:solidFill>
              </a:rPr>
              <a:t>To first order approximation:</a:t>
            </a:r>
            <a:endParaRPr lang="zh-CN" altLang="en-US" dirty="0">
              <a:solidFill>
                <a:srgbClr val="C00000"/>
              </a:solidFill>
            </a:endParaRPr>
          </a:p>
        </p:txBody>
      </p:sp>
      <p:graphicFrame>
        <p:nvGraphicFramePr>
          <p:cNvPr id="15" name="Object 12"/>
          <p:cNvGraphicFramePr>
            <a:graphicFrameLocks noGrp="1" noChangeAspect="1"/>
          </p:cNvGraphicFramePr>
          <p:nvPr>
            <p:ph sz="half" idx="2"/>
          </p:nvPr>
        </p:nvGraphicFramePr>
        <p:xfrm>
          <a:off x="3786862" y="5334000"/>
          <a:ext cx="5320988" cy="838199"/>
        </p:xfrm>
        <a:graphic>
          <a:graphicData uri="http://schemas.openxmlformats.org/presentationml/2006/ole">
            <p:oleObj spid="_x0000_s88070" name="公式" r:id="rId6" imgW="2984400" imgH="469800" progId="Equation.3">
              <p:embed/>
            </p:oleObj>
          </a:graphicData>
        </a:graphic>
      </p:graphicFrame>
      <p:sp>
        <p:nvSpPr>
          <p:cNvPr id="16" name="Slide Number Placeholder 15"/>
          <p:cNvSpPr>
            <a:spLocks noGrp="1"/>
          </p:cNvSpPr>
          <p:nvPr>
            <p:ph type="sldNum" sz="quarter" idx="10"/>
          </p:nvPr>
        </p:nvSpPr>
        <p:spPr/>
        <p:txBody>
          <a:bodyPr/>
          <a:lstStyle/>
          <a:p>
            <a:pPr>
              <a:defRPr/>
            </a:pPr>
            <a:fld id="{4B917F67-254F-476F-8468-CD92159BAEF3}" type="slidenum">
              <a:rPr lang="en-US" altLang="zh-CN" smtClean="0"/>
              <a:pPr>
                <a:defRPr/>
              </a:pPr>
              <a:t>13</a:t>
            </a:fld>
            <a:endParaRPr lang="en-US" altLang="zh-C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76200"/>
            <a:ext cx="8793480" cy="523220"/>
          </a:xfrm>
          <a:prstGeom prst="rect">
            <a:avLst/>
          </a:prstGeom>
        </p:spPr>
        <p:txBody>
          <a:bodyPr wrap="square">
            <a:spAutoFit/>
          </a:bodyPr>
          <a:lstStyle/>
          <a:p>
            <a:r>
              <a:rPr lang="en-US" sz="2800" dirty="0" smtClean="0">
                <a:solidFill>
                  <a:srgbClr val="0033CC"/>
                </a:solidFill>
              </a:rPr>
              <a:t>Nuclear stopping power: Coulomb scattering</a:t>
            </a:r>
            <a:r>
              <a:rPr lang="en-US" sz="2400" dirty="0" smtClean="0">
                <a:solidFill>
                  <a:srgbClr val="0033CC"/>
                </a:solidFill>
              </a:rPr>
              <a:t> (assume elastic)</a:t>
            </a:r>
            <a:endParaRPr lang="en-US" sz="2400" dirty="0">
              <a:solidFill>
                <a:srgbClr val="0033CC"/>
              </a:solidFill>
            </a:endParaRPr>
          </a:p>
        </p:txBody>
      </p:sp>
      <p:cxnSp>
        <p:nvCxnSpPr>
          <p:cNvPr id="4" name="Straight Connector 3"/>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Rectangle 4"/>
          <p:cNvSpPr/>
          <p:nvPr/>
        </p:nvSpPr>
        <p:spPr>
          <a:xfrm>
            <a:off x="228600" y="634186"/>
            <a:ext cx="8839200" cy="1869743"/>
          </a:xfrm>
          <a:prstGeom prst="rect">
            <a:avLst/>
          </a:prstGeom>
        </p:spPr>
        <p:txBody>
          <a:bodyPr wrap="square">
            <a:spAutoFit/>
          </a:bodyPr>
          <a:lstStyle/>
          <a:p>
            <a:pPr>
              <a:spcAft>
                <a:spcPts val="300"/>
              </a:spcAft>
            </a:pPr>
            <a:r>
              <a:rPr lang="en-US" dirty="0" smtClean="0">
                <a:solidFill>
                  <a:srgbClr val="0033CC"/>
                </a:solidFill>
              </a:rPr>
              <a:t>At 100keV and for Z=15, ion velocity ≈ 10</a:t>
            </a:r>
            <a:r>
              <a:rPr lang="en-US" baseline="30000" dirty="0" smtClean="0">
                <a:solidFill>
                  <a:srgbClr val="0033CC"/>
                </a:solidFill>
              </a:rPr>
              <a:t>6</a:t>
            </a:r>
            <a:r>
              <a:rPr lang="en-US" dirty="0" smtClean="0">
                <a:solidFill>
                  <a:srgbClr val="0033CC"/>
                </a:solidFill>
              </a:rPr>
              <a:t> m/s! 1000</a:t>
            </a:r>
            <a:r>
              <a:rPr lang="en-US" dirty="0" smtClean="0">
                <a:solidFill>
                  <a:srgbClr val="0033CC"/>
                </a:solidFill>
                <a:sym typeface="Symbol"/>
              </a:rPr>
              <a:t></a:t>
            </a:r>
            <a:r>
              <a:rPr lang="en-US" dirty="0" smtClean="0">
                <a:solidFill>
                  <a:srgbClr val="0033CC"/>
                </a:solidFill>
              </a:rPr>
              <a:t> faster than speed of sound in solids.</a:t>
            </a:r>
          </a:p>
          <a:p>
            <a:pPr>
              <a:spcAft>
                <a:spcPts val="300"/>
              </a:spcAft>
            </a:pPr>
            <a:r>
              <a:rPr lang="en-US" dirty="0" smtClean="0">
                <a:solidFill>
                  <a:srgbClr val="0033CC"/>
                </a:solidFill>
              </a:rPr>
              <a:t>So ion is far past nucleus before nucleus can displace in response to Coulomb force.</a:t>
            </a:r>
          </a:p>
          <a:p>
            <a:pPr>
              <a:spcAft>
                <a:spcPts val="300"/>
              </a:spcAft>
            </a:pPr>
            <a:r>
              <a:rPr lang="en-US" dirty="0" smtClean="0">
                <a:solidFill>
                  <a:srgbClr val="0033CC"/>
                </a:solidFill>
              </a:rPr>
              <a:t>As fast particle have less interaction time with the scattering nucleus, the nuclear energy loss is small at very high energies/velocity.</a:t>
            </a:r>
          </a:p>
          <a:p>
            <a:pPr>
              <a:spcAft>
                <a:spcPts val="300"/>
              </a:spcAft>
            </a:pPr>
            <a:r>
              <a:rPr lang="en-US" dirty="0" smtClean="0">
                <a:solidFill>
                  <a:srgbClr val="0033CC"/>
                </a:solidFill>
              </a:rPr>
              <a:t>Thus the nuclear energy loss tends to dominant towards the end of the range when ion has lost much of its energy and where nuclear collisions produced most of the damage.</a:t>
            </a:r>
          </a:p>
        </p:txBody>
      </p:sp>
      <p:sp>
        <p:nvSpPr>
          <p:cNvPr id="7" name="TextBox 6"/>
          <p:cNvSpPr txBox="1"/>
          <p:nvPr/>
        </p:nvSpPr>
        <p:spPr>
          <a:xfrm>
            <a:off x="228600" y="3124200"/>
            <a:ext cx="4135748" cy="2308324"/>
          </a:xfrm>
          <a:prstGeom prst="rect">
            <a:avLst/>
          </a:prstGeom>
          <a:noFill/>
        </p:spPr>
        <p:txBody>
          <a:bodyPr wrap="none" rtlCol="0">
            <a:spAutoFit/>
          </a:bodyPr>
          <a:lstStyle/>
          <a:p>
            <a:r>
              <a:rPr lang="en-US" dirty="0" smtClean="0">
                <a:solidFill>
                  <a:srgbClr val="C00000"/>
                </a:solidFill>
              </a:rPr>
              <a:t>Light ion slowed down at the end of range</a:t>
            </a:r>
          </a:p>
          <a:p>
            <a:endParaRPr lang="en-US" dirty="0" smtClean="0">
              <a:solidFill>
                <a:srgbClr val="C00000"/>
              </a:solidFill>
            </a:endParaRPr>
          </a:p>
          <a:p>
            <a:endParaRPr lang="en-US" dirty="0" smtClean="0">
              <a:solidFill>
                <a:srgbClr val="C00000"/>
              </a:solidFill>
            </a:endParaRPr>
          </a:p>
          <a:p>
            <a:endParaRPr lang="en-US" dirty="0" smtClean="0">
              <a:solidFill>
                <a:srgbClr val="C00000"/>
              </a:solidFill>
            </a:endParaRPr>
          </a:p>
          <a:p>
            <a:endParaRPr lang="en-US" dirty="0" smtClean="0">
              <a:solidFill>
                <a:srgbClr val="C00000"/>
              </a:solidFill>
            </a:endParaRPr>
          </a:p>
          <a:p>
            <a:endParaRPr lang="en-US" dirty="0" smtClean="0">
              <a:solidFill>
                <a:srgbClr val="C00000"/>
              </a:solidFill>
            </a:endParaRPr>
          </a:p>
          <a:p>
            <a:endParaRPr lang="en-US" dirty="0" smtClean="0">
              <a:solidFill>
                <a:srgbClr val="C00000"/>
              </a:solidFill>
            </a:endParaRPr>
          </a:p>
          <a:p>
            <a:r>
              <a:rPr lang="en-US" dirty="0" smtClean="0">
                <a:solidFill>
                  <a:srgbClr val="C00000"/>
                </a:solidFill>
              </a:rPr>
              <a:t>Heavy ion is slow (v </a:t>
            </a:r>
            <a:r>
              <a:rPr lang="en-US" dirty="0" smtClean="0">
                <a:solidFill>
                  <a:srgbClr val="C00000"/>
                </a:solidFill>
                <a:sym typeface="Symbol"/>
              </a:rPr>
              <a:t> M</a:t>
            </a:r>
            <a:r>
              <a:rPr lang="en-US" baseline="30000" dirty="0" smtClean="0">
                <a:solidFill>
                  <a:srgbClr val="C00000"/>
                </a:solidFill>
                <a:sym typeface="Symbol"/>
              </a:rPr>
              <a:t>-1/2</a:t>
            </a:r>
            <a:r>
              <a:rPr lang="en-US" dirty="0" smtClean="0">
                <a:solidFill>
                  <a:srgbClr val="C00000"/>
                </a:solidFill>
              </a:rPr>
              <a:t>), more loss</a:t>
            </a:r>
            <a:endParaRPr lang="en-US" dirty="0">
              <a:solidFill>
                <a:srgbClr val="C00000"/>
              </a:solidFill>
            </a:endParaRPr>
          </a:p>
        </p:txBody>
      </p:sp>
      <p:sp>
        <p:nvSpPr>
          <p:cNvPr id="10" name="Rectangle 9"/>
          <p:cNvSpPr/>
          <p:nvPr/>
        </p:nvSpPr>
        <p:spPr>
          <a:xfrm>
            <a:off x="914400" y="6260068"/>
            <a:ext cx="5257800" cy="369332"/>
          </a:xfrm>
          <a:prstGeom prst="rect">
            <a:avLst/>
          </a:prstGeom>
        </p:spPr>
        <p:txBody>
          <a:bodyPr wrap="square">
            <a:spAutoFit/>
          </a:bodyPr>
          <a:lstStyle/>
          <a:p>
            <a:r>
              <a:rPr lang="en-US" dirty="0" smtClean="0">
                <a:solidFill>
                  <a:srgbClr val="0033CC"/>
                </a:solidFill>
              </a:rPr>
              <a:t>There are also inelastic collisions that transfer energy.</a:t>
            </a:r>
            <a:endParaRPr lang="en-US" dirty="0">
              <a:solidFill>
                <a:srgbClr val="0033CC"/>
              </a:solidFill>
            </a:endParaRPr>
          </a:p>
        </p:txBody>
      </p:sp>
      <p:pic>
        <p:nvPicPr>
          <p:cNvPr id="11" name="Picture 2"/>
          <p:cNvPicPr>
            <a:picLocks noChangeAspect="1" noChangeArrowheads="1"/>
          </p:cNvPicPr>
          <p:nvPr/>
        </p:nvPicPr>
        <p:blipFill>
          <a:blip r:embed="rId2" cstate="print"/>
          <a:srcRect/>
          <a:stretch>
            <a:fillRect/>
          </a:stretch>
        </p:blipFill>
        <p:spPr bwMode="auto">
          <a:xfrm>
            <a:off x="4419600" y="2434368"/>
            <a:ext cx="3352800" cy="3775676"/>
          </a:xfrm>
          <a:prstGeom prst="rect">
            <a:avLst/>
          </a:prstGeom>
          <a:noFill/>
          <a:ln w="9525">
            <a:noFill/>
            <a:miter lim="800000"/>
            <a:headEnd/>
            <a:tailEnd/>
          </a:ln>
        </p:spPr>
      </p:pic>
      <p:sp>
        <p:nvSpPr>
          <p:cNvPr id="8" name="Slide Number Placeholder 7"/>
          <p:cNvSpPr>
            <a:spLocks noGrp="1"/>
          </p:cNvSpPr>
          <p:nvPr>
            <p:ph type="sldNum" sz="quarter" idx="10"/>
          </p:nvPr>
        </p:nvSpPr>
        <p:spPr/>
        <p:txBody>
          <a:bodyPr/>
          <a:lstStyle/>
          <a:p>
            <a:pPr>
              <a:defRPr/>
            </a:pPr>
            <a:fld id="{4B917F67-254F-476F-8468-CD92159BAEF3}" type="slidenum">
              <a:rPr lang="en-US" altLang="zh-CN" smtClean="0"/>
              <a:pPr>
                <a:defRPr/>
              </a:pPr>
              <a:t>14</a:t>
            </a:fld>
            <a:endParaRPr lang="en-US" altLang="zh-C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8800" y="0"/>
            <a:ext cx="5943600" cy="892552"/>
          </a:xfrm>
          <a:prstGeom prst="rect">
            <a:avLst/>
          </a:prstGeom>
        </p:spPr>
        <p:txBody>
          <a:bodyPr wrap="square">
            <a:spAutoFit/>
          </a:bodyPr>
          <a:lstStyle/>
          <a:p>
            <a:pPr algn="ctr"/>
            <a:r>
              <a:rPr lang="en-US" sz="2800" dirty="0" smtClean="0">
                <a:solidFill>
                  <a:srgbClr val="0033CC"/>
                </a:solidFill>
              </a:rPr>
              <a:t>Electronic stopping power:</a:t>
            </a:r>
          </a:p>
          <a:p>
            <a:pPr algn="ctr"/>
            <a:r>
              <a:rPr lang="en-US" sz="2400" dirty="0" smtClean="0">
                <a:solidFill>
                  <a:srgbClr val="0033CC"/>
                </a:solidFill>
              </a:rPr>
              <a:t>also Coulomb interactions, but inelastic</a:t>
            </a:r>
            <a:endParaRPr lang="en-US" sz="2400" dirty="0">
              <a:solidFill>
                <a:srgbClr val="0033CC"/>
              </a:solidFill>
            </a:endParaRPr>
          </a:p>
        </p:txBody>
      </p:sp>
      <p:cxnSp>
        <p:nvCxnSpPr>
          <p:cNvPr id="4" name="Straight Connector 3"/>
          <p:cNvCxnSpPr/>
          <p:nvPr/>
        </p:nvCxnSpPr>
        <p:spPr>
          <a:xfrm flipV="1">
            <a:off x="0" y="8382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Rectangle 4"/>
          <p:cNvSpPr/>
          <p:nvPr/>
        </p:nvSpPr>
        <p:spPr>
          <a:xfrm>
            <a:off x="304800" y="990600"/>
            <a:ext cx="8686800" cy="5078313"/>
          </a:xfrm>
          <a:prstGeom prst="rect">
            <a:avLst/>
          </a:prstGeom>
        </p:spPr>
        <p:txBody>
          <a:bodyPr wrap="square">
            <a:spAutoFit/>
          </a:bodyPr>
          <a:lstStyle/>
          <a:p>
            <a:r>
              <a:rPr lang="en-US" dirty="0" smtClean="0">
                <a:solidFill>
                  <a:srgbClr val="C00000"/>
                </a:solidFill>
              </a:rPr>
              <a:t>Non-local:</a:t>
            </a:r>
            <a:r>
              <a:rPr lang="en-US" dirty="0" smtClean="0">
                <a:solidFill>
                  <a:srgbClr val="0033CC"/>
                </a:solidFill>
              </a:rPr>
              <a:t> ion experiences drag due to “free” or </a:t>
            </a:r>
            <a:r>
              <a:rPr lang="en-US" dirty="0" err="1" smtClean="0">
                <a:solidFill>
                  <a:srgbClr val="0033CC"/>
                </a:solidFill>
              </a:rPr>
              <a:t>polarizable</a:t>
            </a:r>
            <a:r>
              <a:rPr lang="en-US" dirty="0" smtClean="0">
                <a:solidFill>
                  <a:srgbClr val="0033CC"/>
                </a:solidFill>
              </a:rPr>
              <a:t> electrons.</a:t>
            </a:r>
          </a:p>
          <a:p>
            <a:endParaRPr lang="en-US" dirty="0" smtClean="0">
              <a:solidFill>
                <a:srgbClr val="0033CC"/>
              </a:solidFill>
            </a:endParaRPr>
          </a:p>
          <a:p>
            <a:endParaRPr lang="en-US" dirty="0" smtClean="0">
              <a:solidFill>
                <a:srgbClr val="0033CC"/>
              </a:solidFill>
            </a:endParaRPr>
          </a:p>
          <a:p>
            <a:endParaRPr lang="en-US" dirty="0" smtClean="0">
              <a:solidFill>
                <a:srgbClr val="0033CC"/>
              </a:solidFill>
            </a:endParaRPr>
          </a:p>
          <a:p>
            <a:endParaRPr lang="en-US" dirty="0" smtClean="0">
              <a:solidFill>
                <a:srgbClr val="0033CC"/>
              </a:solidFill>
            </a:endParaRPr>
          </a:p>
          <a:p>
            <a:endParaRPr lang="en-US" dirty="0" smtClean="0">
              <a:solidFill>
                <a:srgbClr val="0033CC"/>
              </a:solidFill>
            </a:endParaRPr>
          </a:p>
          <a:p>
            <a:endParaRPr lang="en-US" dirty="0" smtClean="0">
              <a:solidFill>
                <a:srgbClr val="0033CC"/>
              </a:solidFill>
            </a:endParaRPr>
          </a:p>
          <a:p>
            <a:endParaRPr lang="en-US" dirty="0" smtClean="0">
              <a:solidFill>
                <a:srgbClr val="0033CC"/>
              </a:solidFill>
            </a:endParaRPr>
          </a:p>
          <a:p>
            <a:endParaRPr lang="en-US" dirty="0" smtClean="0">
              <a:solidFill>
                <a:srgbClr val="0033CC"/>
              </a:solidFill>
            </a:endParaRPr>
          </a:p>
          <a:p>
            <a:r>
              <a:rPr lang="en-US" dirty="0" smtClean="0">
                <a:solidFill>
                  <a:srgbClr val="C00000"/>
                </a:solidFill>
              </a:rPr>
              <a:t>Local:</a:t>
            </a:r>
            <a:r>
              <a:rPr lang="en-US" dirty="0" smtClean="0">
                <a:solidFill>
                  <a:srgbClr val="0033CC"/>
                </a:solidFill>
              </a:rPr>
              <a:t> passing ion causes internal electronic transitions =&gt; energy and moment transfer</a:t>
            </a:r>
          </a:p>
          <a:p>
            <a:endParaRPr lang="en-US" dirty="0" smtClean="0">
              <a:solidFill>
                <a:srgbClr val="0033CC"/>
              </a:solidFill>
            </a:endParaRPr>
          </a:p>
          <a:p>
            <a:endParaRPr lang="en-US" dirty="0" smtClean="0">
              <a:solidFill>
                <a:srgbClr val="0033CC"/>
              </a:solidFill>
            </a:endParaRPr>
          </a:p>
          <a:p>
            <a:endParaRPr lang="en-US" dirty="0" smtClean="0">
              <a:solidFill>
                <a:srgbClr val="0033CC"/>
              </a:solidFill>
            </a:endParaRPr>
          </a:p>
          <a:p>
            <a:endParaRPr lang="en-US" dirty="0" smtClean="0">
              <a:solidFill>
                <a:srgbClr val="0033CC"/>
              </a:solidFill>
            </a:endParaRPr>
          </a:p>
          <a:p>
            <a:endParaRPr lang="en-US" dirty="0" smtClean="0">
              <a:solidFill>
                <a:srgbClr val="0033CC"/>
              </a:solidFill>
            </a:endParaRPr>
          </a:p>
          <a:p>
            <a:endParaRPr lang="en-US" dirty="0" smtClean="0">
              <a:solidFill>
                <a:srgbClr val="0033CC"/>
              </a:solidFill>
            </a:endParaRPr>
          </a:p>
          <a:p>
            <a:r>
              <a:rPr lang="en-US" dirty="0" smtClean="0">
                <a:solidFill>
                  <a:srgbClr val="0033CC"/>
                </a:solidFill>
              </a:rPr>
              <a:t>Because electrons can follow fields up to optical frequencies (velocities of 10</a:t>
            </a:r>
            <a:r>
              <a:rPr lang="en-US" baseline="30000" dirty="0" smtClean="0">
                <a:solidFill>
                  <a:srgbClr val="0033CC"/>
                </a:solidFill>
              </a:rPr>
              <a:t>5</a:t>
            </a:r>
            <a:r>
              <a:rPr lang="en-US" dirty="0" smtClean="0">
                <a:solidFill>
                  <a:srgbClr val="0033CC"/>
                </a:solidFill>
              </a:rPr>
              <a:t> m/s - 100 times faster than phonons), electronic losses dominate at higher ion velocities.</a:t>
            </a:r>
          </a:p>
        </p:txBody>
      </p:sp>
      <p:grpSp>
        <p:nvGrpSpPr>
          <p:cNvPr id="9" name="Group 8"/>
          <p:cNvGrpSpPr/>
          <p:nvPr/>
        </p:nvGrpSpPr>
        <p:grpSpPr>
          <a:xfrm>
            <a:off x="228600" y="1371600"/>
            <a:ext cx="8466137" cy="2047875"/>
            <a:chOff x="228600" y="1752600"/>
            <a:chExt cx="8466137" cy="2047875"/>
          </a:xfrm>
        </p:grpSpPr>
        <p:pic>
          <p:nvPicPr>
            <p:cNvPr id="86017" name="Picture 1"/>
            <p:cNvPicPr>
              <a:picLocks noChangeAspect="1" noChangeArrowheads="1"/>
            </p:cNvPicPr>
            <p:nvPr/>
          </p:nvPicPr>
          <p:blipFill>
            <a:blip r:embed="rId2" cstate="print"/>
            <a:srcRect/>
            <a:stretch>
              <a:fillRect/>
            </a:stretch>
          </p:blipFill>
          <p:spPr bwMode="auto">
            <a:xfrm>
              <a:off x="228600" y="2438400"/>
              <a:ext cx="8466137" cy="1362075"/>
            </a:xfrm>
            <a:prstGeom prst="rect">
              <a:avLst/>
            </a:prstGeom>
            <a:noFill/>
            <a:ln w="9525">
              <a:noFill/>
              <a:miter lim="800000"/>
              <a:headEnd/>
              <a:tailEnd/>
            </a:ln>
          </p:spPr>
        </p:pic>
        <p:sp>
          <p:nvSpPr>
            <p:cNvPr id="7" name="Rectangle 6"/>
            <p:cNvSpPr/>
            <p:nvPr/>
          </p:nvSpPr>
          <p:spPr>
            <a:xfrm>
              <a:off x="5410200" y="1752600"/>
              <a:ext cx="2209800" cy="646331"/>
            </a:xfrm>
            <a:prstGeom prst="rect">
              <a:avLst/>
            </a:prstGeom>
          </p:spPr>
          <p:txBody>
            <a:bodyPr wrap="square">
              <a:spAutoFit/>
            </a:bodyPr>
            <a:lstStyle/>
            <a:p>
              <a:r>
                <a:rPr lang="en-US" dirty="0" smtClean="0">
                  <a:solidFill>
                    <a:srgbClr val="7030A0"/>
                  </a:solidFill>
                </a:rPr>
                <a:t>ion velocity =&gt; charge separation, drag</a:t>
              </a:r>
              <a:endParaRPr lang="en-US" dirty="0">
                <a:solidFill>
                  <a:srgbClr val="7030A0"/>
                </a:solidFill>
              </a:endParaRPr>
            </a:p>
          </p:txBody>
        </p:sp>
        <p:sp>
          <p:nvSpPr>
            <p:cNvPr id="8" name="Rectangle 7"/>
            <p:cNvSpPr/>
            <p:nvPr/>
          </p:nvSpPr>
          <p:spPr>
            <a:xfrm>
              <a:off x="1752600" y="1752600"/>
              <a:ext cx="2209800" cy="646331"/>
            </a:xfrm>
            <a:prstGeom prst="rect">
              <a:avLst/>
            </a:prstGeom>
          </p:spPr>
          <p:txBody>
            <a:bodyPr wrap="square">
              <a:spAutoFit/>
            </a:bodyPr>
            <a:lstStyle/>
            <a:p>
              <a:r>
                <a:rPr lang="en-US" dirty="0" smtClean="0">
                  <a:solidFill>
                    <a:srgbClr val="7030A0"/>
                  </a:solidFill>
                </a:rPr>
                <a:t>incident ion attracts electron polarization </a:t>
              </a:r>
              <a:endParaRPr lang="en-US" dirty="0">
                <a:solidFill>
                  <a:srgbClr val="7030A0"/>
                </a:solidFill>
              </a:endParaRPr>
            </a:p>
          </p:txBody>
        </p:sp>
      </p:grpSp>
      <p:pic>
        <p:nvPicPr>
          <p:cNvPr id="86018" name="Picture 2"/>
          <p:cNvPicPr>
            <a:picLocks noChangeAspect="1" noChangeArrowheads="1"/>
          </p:cNvPicPr>
          <p:nvPr/>
        </p:nvPicPr>
        <p:blipFill>
          <a:blip r:embed="rId3" cstate="print"/>
          <a:srcRect/>
          <a:stretch>
            <a:fillRect/>
          </a:stretch>
        </p:blipFill>
        <p:spPr bwMode="auto">
          <a:xfrm>
            <a:off x="1143000" y="3810000"/>
            <a:ext cx="6816559" cy="1524000"/>
          </a:xfrm>
          <a:prstGeom prst="rect">
            <a:avLst/>
          </a:prstGeom>
          <a:noFill/>
          <a:ln w="9525">
            <a:noFill/>
            <a:miter lim="800000"/>
            <a:headEnd/>
            <a:tailEnd/>
          </a:ln>
        </p:spPr>
      </p:pic>
      <p:sp>
        <p:nvSpPr>
          <p:cNvPr id="10" name="Slide Number Placeholder 9"/>
          <p:cNvSpPr>
            <a:spLocks noGrp="1"/>
          </p:cNvSpPr>
          <p:nvPr>
            <p:ph type="sldNum" sz="quarter" idx="10"/>
          </p:nvPr>
        </p:nvSpPr>
        <p:spPr/>
        <p:txBody>
          <a:bodyPr/>
          <a:lstStyle/>
          <a:p>
            <a:pPr>
              <a:defRPr/>
            </a:pPr>
            <a:fld id="{4B917F67-254F-476F-8468-CD92159BAEF3}" type="slidenum">
              <a:rPr lang="en-US" altLang="zh-CN" smtClean="0"/>
              <a:pPr>
                <a:defRPr/>
              </a:pPr>
              <a:t>15</a:t>
            </a:fld>
            <a:endParaRPr lang="en-US" altLang="zh-C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38400" y="76200"/>
            <a:ext cx="4343400" cy="523220"/>
          </a:xfrm>
          <a:prstGeom prst="rect">
            <a:avLst/>
          </a:prstGeom>
        </p:spPr>
        <p:txBody>
          <a:bodyPr wrap="square">
            <a:spAutoFit/>
          </a:bodyPr>
          <a:lstStyle/>
          <a:p>
            <a:pPr algn="ctr"/>
            <a:r>
              <a:rPr lang="en-US" sz="2800" dirty="0" smtClean="0">
                <a:solidFill>
                  <a:srgbClr val="0033CC"/>
                </a:solidFill>
              </a:rPr>
              <a:t>Electronic stopping power</a:t>
            </a:r>
          </a:p>
        </p:txBody>
      </p:sp>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685800" y="3946525"/>
            <a:ext cx="7772400" cy="1754326"/>
          </a:xfrm>
          <a:prstGeom prst="rect">
            <a:avLst/>
          </a:prstGeom>
        </p:spPr>
        <p:txBody>
          <a:bodyPr wrap="square">
            <a:spAutoFit/>
          </a:bodyPr>
          <a:lstStyle/>
          <a:p>
            <a:pPr marL="171450" indent="-171450">
              <a:buFont typeface="Arial" pitchFamily="34" charset="0"/>
              <a:buChar char="•"/>
            </a:pPr>
            <a:r>
              <a:rPr lang="en-US" dirty="0" smtClean="0">
                <a:solidFill>
                  <a:srgbClr val="0033CC"/>
                </a:solidFill>
              </a:rPr>
              <a:t>A great deal of space in crystal is made up of the electron clouds from the atoms, many of these interactions will occur. </a:t>
            </a:r>
          </a:p>
          <a:p>
            <a:pPr marL="171450" indent="-171450">
              <a:buFont typeface="Arial" pitchFamily="34" charset="0"/>
              <a:buChar char="•"/>
            </a:pPr>
            <a:r>
              <a:rPr lang="en-US" dirty="0" smtClean="0">
                <a:solidFill>
                  <a:srgbClr val="0033CC"/>
                </a:solidFill>
              </a:rPr>
              <a:t>Even if the electron is not in the path of the ion, energy may be transferred through coulomb interaction.</a:t>
            </a:r>
          </a:p>
          <a:p>
            <a:pPr marL="171450" indent="-171450">
              <a:buFont typeface="Arial" pitchFamily="34" charset="0"/>
              <a:buChar char="•"/>
            </a:pPr>
            <a:r>
              <a:rPr lang="en-US" dirty="0" smtClean="0">
                <a:solidFill>
                  <a:srgbClr val="0033CC"/>
                </a:solidFill>
              </a:rPr>
              <a:t>Mass ratio between ion and electron is of order 10</a:t>
            </a:r>
            <a:r>
              <a:rPr lang="en-US" baseline="30000" dirty="0" smtClean="0">
                <a:solidFill>
                  <a:srgbClr val="0033CC"/>
                </a:solidFill>
              </a:rPr>
              <a:t>5</a:t>
            </a:r>
            <a:r>
              <a:rPr lang="en-US" dirty="0" smtClean="0">
                <a:solidFill>
                  <a:srgbClr val="0033CC"/>
                </a:solidFill>
              </a:rPr>
              <a:t>, so any single electron ion interaction will not dramatically alter the momentum of the incident ion.</a:t>
            </a:r>
            <a:endParaRPr lang="en-US" dirty="0">
              <a:solidFill>
                <a:srgbClr val="0033CC"/>
              </a:solidFill>
            </a:endParaRPr>
          </a:p>
        </p:txBody>
      </p:sp>
      <p:graphicFrame>
        <p:nvGraphicFramePr>
          <p:cNvPr id="105474" name="Object 10"/>
          <p:cNvGraphicFramePr>
            <a:graphicFrameLocks noGrp="1" noChangeAspect="1"/>
          </p:cNvGraphicFramePr>
          <p:nvPr/>
        </p:nvGraphicFramePr>
        <p:xfrm>
          <a:off x="1600200" y="5851525"/>
          <a:ext cx="6407150" cy="549275"/>
        </p:xfrm>
        <a:graphic>
          <a:graphicData uri="http://schemas.openxmlformats.org/presentationml/2006/ole">
            <p:oleObj spid="_x0000_s105474" name="公式" r:id="rId3" imgW="2806560" imgH="241200" progId="Equation.3">
              <p:embed/>
            </p:oleObj>
          </a:graphicData>
        </a:graphic>
      </p:graphicFrame>
      <p:grpSp>
        <p:nvGrpSpPr>
          <p:cNvPr id="14" name="Group 13"/>
          <p:cNvGrpSpPr/>
          <p:nvPr/>
        </p:nvGrpSpPr>
        <p:grpSpPr>
          <a:xfrm>
            <a:off x="533400" y="838200"/>
            <a:ext cx="8001000" cy="2971800"/>
            <a:chOff x="533400" y="3657600"/>
            <a:chExt cx="8001000" cy="2971800"/>
          </a:xfrm>
        </p:grpSpPr>
        <p:pic>
          <p:nvPicPr>
            <p:cNvPr id="10" name="Picture 4"/>
            <p:cNvPicPr>
              <a:picLocks noChangeAspect="1" noChangeArrowheads="1"/>
            </p:cNvPicPr>
            <p:nvPr/>
          </p:nvPicPr>
          <p:blipFill>
            <a:blip r:embed="rId4" cstate="print"/>
            <a:srcRect/>
            <a:stretch>
              <a:fillRect/>
            </a:stretch>
          </p:blipFill>
          <p:spPr bwMode="auto">
            <a:xfrm>
              <a:off x="5410200" y="4249738"/>
              <a:ext cx="3124200" cy="2379662"/>
            </a:xfrm>
            <a:prstGeom prst="rect">
              <a:avLst/>
            </a:prstGeom>
            <a:noFill/>
            <a:ln w="9525">
              <a:noFill/>
              <a:miter lim="800000"/>
              <a:headEnd/>
              <a:tailEnd/>
            </a:ln>
          </p:spPr>
        </p:pic>
        <p:sp>
          <p:nvSpPr>
            <p:cNvPr id="11" name="TextBox 10"/>
            <p:cNvSpPr txBox="1"/>
            <p:nvPr/>
          </p:nvSpPr>
          <p:spPr>
            <a:xfrm>
              <a:off x="4800600" y="3657600"/>
              <a:ext cx="3733800" cy="923330"/>
            </a:xfrm>
            <a:prstGeom prst="rect">
              <a:avLst/>
            </a:prstGeom>
            <a:noFill/>
          </p:spPr>
          <p:txBody>
            <a:bodyPr wrap="square" rtlCol="0">
              <a:spAutoFit/>
            </a:bodyPr>
            <a:lstStyle/>
            <a:p>
              <a:r>
                <a:rPr lang="en-US" dirty="0" smtClean="0">
                  <a:solidFill>
                    <a:srgbClr val="7030A0"/>
                  </a:solidFill>
                </a:rPr>
                <a:t>Charge and momentum exchange due to local electronic interaction, ion changes direction</a:t>
              </a:r>
              <a:endParaRPr lang="en-US" dirty="0">
                <a:solidFill>
                  <a:srgbClr val="7030A0"/>
                </a:solidFill>
              </a:endParaRPr>
            </a:p>
          </p:txBody>
        </p:sp>
        <p:sp>
          <p:nvSpPr>
            <p:cNvPr id="12" name="TextBox 11"/>
            <p:cNvSpPr txBox="1"/>
            <p:nvPr/>
          </p:nvSpPr>
          <p:spPr>
            <a:xfrm>
              <a:off x="533400" y="3657600"/>
              <a:ext cx="3200400" cy="923330"/>
            </a:xfrm>
            <a:prstGeom prst="rect">
              <a:avLst/>
            </a:prstGeom>
            <a:noFill/>
          </p:spPr>
          <p:txBody>
            <a:bodyPr wrap="square" rtlCol="0">
              <a:spAutoFit/>
            </a:bodyPr>
            <a:lstStyle/>
            <a:p>
              <a:r>
                <a:rPr lang="en-US" dirty="0" smtClean="0">
                  <a:solidFill>
                    <a:srgbClr val="7030A0"/>
                  </a:solidFill>
                </a:rPr>
                <a:t>Drag force exerted on a moving ion in a dielectric medium, ion moves in same direction</a:t>
              </a:r>
              <a:endParaRPr lang="en-US" dirty="0">
                <a:solidFill>
                  <a:srgbClr val="7030A0"/>
                </a:solidFill>
              </a:endParaRPr>
            </a:p>
          </p:txBody>
        </p:sp>
        <p:pic>
          <p:nvPicPr>
            <p:cNvPr id="105475" name="Picture 3"/>
            <p:cNvPicPr>
              <a:picLocks noChangeAspect="1" noChangeArrowheads="1"/>
            </p:cNvPicPr>
            <p:nvPr/>
          </p:nvPicPr>
          <p:blipFill>
            <a:blip r:embed="rId5" cstate="print"/>
            <a:srcRect/>
            <a:stretch>
              <a:fillRect/>
            </a:stretch>
          </p:blipFill>
          <p:spPr bwMode="auto">
            <a:xfrm>
              <a:off x="914400" y="4572000"/>
              <a:ext cx="3571875" cy="1905000"/>
            </a:xfrm>
            <a:prstGeom prst="rect">
              <a:avLst/>
            </a:prstGeom>
            <a:noFill/>
            <a:ln w="9525">
              <a:noFill/>
              <a:miter lim="800000"/>
              <a:headEnd/>
              <a:tailEnd/>
            </a:ln>
          </p:spPr>
        </p:pic>
      </p:grpSp>
      <p:sp>
        <p:nvSpPr>
          <p:cNvPr id="13" name="Slide Number Placeholder 12"/>
          <p:cNvSpPr>
            <a:spLocks noGrp="1"/>
          </p:cNvSpPr>
          <p:nvPr>
            <p:ph type="sldNum" sz="quarter" idx="10"/>
          </p:nvPr>
        </p:nvSpPr>
        <p:spPr/>
        <p:txBody>
          <a:bodyPr/>
          <a:lstStyle/>
          <a:p>
            <a:pPr>
              <a:defRPr/>
            </a:pPr>
            <a:fld id="{4B917F67-254F-476F-8468-CD92159BAEF3}" type="slidenum">
              <a:rPr lang="en-US" altLang="zh-CN" smtClean="0"/>
              <a:pPr>
                <a:defRPr/>
              </a:pPr>
              <a:t>16</a:t>
            </a:fld>
            <a:endParaRPr lang="en-US" altLang="zh-C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162580"/>
            <a:ext cx="7391400" cy="523220"/>
          </a:xfrm>
          <a:prstGeom prst="rect">
            <a:avLst/>
          </a:prstGeom>
        </p:spPr>
        <p:txBody>
          <a:bodyPr wrap="square">
            <a:spAutoFit/>
          </a:bodyPr>
          <a:lstStyle/>
          <a:p>
            <a:pPr algn="ctr"/>
            <a:r>
              <a:rPr lang="en-US" sz="2800" dirty="0" smtClean="0">
                <a:solidFill>
                  <a:srgbClr val="0033CC"/>
                </a:solidFill>
              </a:rPr>
              <a:t>Electronic and nuclear stopping power: summary</a:t>
            </a:r>
          </a:p>
        </p:txBody>
      </p:sp>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106498" name="Picture 2"/>
          <p:cNvPicPr>
            <a:picLocks noChangeAspect="1" noChangeArrowheads="1"/>
          </p:cNvPicPr>
          <p:nvPr/>
        </p:nvPicPr>
        <p:blipFill>
          <a:blip r:embed="rId2" cstate="print"/>
          <a:srcRect/>
          <a:stretch>
            <a:fillRect/>
          </a:stretch>
        </p:blipFill>
        <p:spPr bwMode="auto">
          <a:xfrm>
            <a:off x="228600" y="990600"/>
            <a:ext cx="8639175" cy="4315873"/>
          </a:xfrm>
          <a:prstGeom prst="rect">
            <a:avLst/>
          </a:prstGeom>
          <a:noFill/>
          <a:ln w="9525">
            <a:noFill/>
            <a:miter lim="800000"/>
            <a:headEnd/>
            <a:tailEnd/>
          </a:ln>
        </p:spPr>
      </p:pic>
      <p:sp>
        <p:nvSpPr>
          <p:cNvPr id="11" name="TextBox 10"/>
          <p:cNvSpPr txBox="1"/>
          <p:nvPr/>
        </p:nvSpPr>
        <p:spPr>
          <a:xfrm>
            <a:off x="2590800" y="5638800"/>
            <a:ext cx="4574201" cy="646331"/>
          </a:xfrm>
          <a:prstGeom prst="rect">
            <a:avLst/>
          </a:prstGeom>
          <a:noFill/>
        </p:spPr>
        <p:txBody>
          <a:bodyPr wrap="none" rtlCol="0">
            <a:spAutoFit/>
          </a:bodyPr>
          <a:lstStyle/>
          <a:p>
            <a:r>
              <a:rPr lang="en-US" dirty="0" smtClean="0">
                <a:solidFill>
                  <a:srgbClr val="0033CC"/>
                </a:solidFill>
              </a:rPr>
              <a:t>Electronic collisions dominate at high energies.</a:t>
            </a:r>
          </a:p>
          <a:p>
            <a:r>
              <a:rPr lang="en-US" dirty="0" smtClean="0">
                <a:solidFill>
                  <a:srgbClr val="0033CC"/>
                </a:solidFill>
              </a:rPr>
              <a:t>Nuclear collisions dominate at low energies.</a:t>
            </a:r>
            <a:endParaRPr lang="en-US" dirty="0">
              <a:solidFill>
                <a:srgbClr val="0033CC"/>
              </a:solidFill>
            </a:endParaRPr>
          </a:p>
        </p:txBody>
      </p:sp>
      <p:sp>
        <p:nvSpPr>
          <p:cNvPr id="7" name="Slide Number Placeholder 6"/>
          <p:cNvSpPr>
            <a:spLocks noGrp="1"/>
          </p:cNvSpPr>
          <p:nvPr>
            <p:ph type="sldNum" sz="quarter" idx="10"/>
          </p:nvPr>
        </p:nvSpPr>
        <p:spPr/>
        <p:txBody>
          <a:bodyPr/>
          <a:lstStyle/>
          <a:p>
            <a:pPr>
              <a:defRPr/>
            </a:pPr>
            <a:fld id="{4B917F67-254F-476F-8468-CD92159BAEF3}" type="slidenum">
              <a:rPr lang="en-US" altLang="zh-CN" smtClean="0"/>
              <a:pPr>
                <a:defRPr/>
              </a:pPr>
              <a:t>17</a:t>
            </a:fld>
            <a:endParaRPr lang="en-US" altLang="zh-C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3" name="Picture 17"/>
          <p:cNvPicPr>
            <a:picLocks noChangeAspect="1" noChangeArrowheads="1"/>
          </p:cNvPicPr>
          <p:nvPr/>
        </p:nvPicPr>
        <p:blipFill>
          <a:blip r:embed="rId2" cstate="print"/>
          <a:srcRect/>
          <a:stretch>
            <a:fillRect/>
          </a:stretch>
        </p:blipFill>
        <p:spPr bwMode="auto">
          <a:xfrm>
            <a:off x="1143000" y="2667000"/>
            <a:ext cx="6624638" cy="3960813"/>
          </a:xfrm>
          <a:prstGeom prst="rect">
            <a:avLst/>
          </a:prstGeom>
          <a:noFill/>
          <a:ln w="9525">
            <a:noFill/>
            <a:miter lim="800000"/>
            <a:headEnd/>
            <a:tailEnd/>
          </a:ln>
        </p:spPr>
      </p:pic>
      <p:sp>
        <p:nvSpPr>
          <p:cNvPr id="27655" name="Text Box 19"/>
          <p:cNvSpPr txBox="1">
            <a:spLocks noChangeArrowheads="1"/>
          </p:cNvSpPr>
          <p:nvPr/>
        </p:nvSpPr>
        <p:spPr bwMode="auto">
          <a:xfrm>
            <a:off x="4876800" y="1219200"/>
            <a:ext cx="2743200" cy="923330"/>
          </a:xfrm>
          <a:prstGeom prst="rect">
            <a:avLst/>
          </a:prstGeom>
          <a:noFill/>
          <a:ln w="9525">
            <a:noFill/>
            <a:miter lim="800000"/>
            <a:headEnd/>
            <a:tailEnd/>
          </a:ln>
        </p:spPr>
        <p:txBody>
          <a:bodyPr wrap="square">
            <a:spAutoFit/>
          </a:bodyPr>
          <a:lstStyle/>
          <a:p>
            <a:pPr>
              <a:spcBef>
                <a:spcPct val="50000"/>
              </a:spcBef>
            </a:pPr>
            <a:r>
              <a:rPr lang="en-US" altLang="zh-CN" dirty="0" smtClean="0">
                <a:solidFill>
                  <a:srgbClr val="0033CC"/>
                </a:solidFill>
                <a:ea typeface="楷体_GB2312" pitchFamily="49" charset="-122"/>
              </a:rPr>
              <a:t>E</a:t>
            </a:r>
            <a:r>
              <a:rPr lang="en-US" altLang="zh-CN" baseline="-25000" dirty="0" smtClean="0">
                <a:solidFill>
                  <a:srgbClr val="0033CC"/>
                </a:solidFill>
                <a:ea typeface="楷体_GB2312" pitchFamily="49" charset="-122"/>
              </a:rPr>
              <a:t>2</a:t>
            </a:r>
            <a:r>
              <a:rPr lang="en-US" altLang="zh-CN" dirty="0" smtClean="0">
                <a:solidFill>
                  <a:srgbClr val="0033CC"/>
                </a:solidFill>
                <a:ea typeface="楷体_GB2312" pitchFamily="49" charset="-122"/>
              </a:rPr>
              <a:t>: energy where electronic stopping power is equal to nuclear stopping power.</a:t>
            </a:r>
            <a:endParaRPr lang="zh-CN" altLang="en-US" dirty="0">
              <a:solidFill>
                <a:srgbClr val="0033CC"/>
              </a:solidFill>
              <a:ea typeface="楷体_GB2312" pitchFamily="49" charset="-122"/>
            </a:endParaRPr>
          </a:p>
        </p:txBody>
      </p:sp>
      <p:pic>
        <p:nvPicPr>
          <p:cNvPr id="37889" name="Picture 1"/>
          <p:cNvPicPr>
            <a:picLocks noChangeAspect="1" noChangeArrowheads="1"/>
          </p:cNvPicPr>
          <p:nvPr/>
        </p:nvPicPr>
        <p:blipFill>
          <a:blip r:embed="rId3" cstate="print"/>
          <a:srcRect/>
          <a:stretch>
            <a:fillRect/>
          </a:stretch>
        </p:blipFill>
        <p:spPr bwMode="auto">
          <a:xfrm>
            <a:off x="457200" y="1066800"/>
            <a:ext cx="3600450" cy="1352550"/>
          </a:xfrm>
          <a:prstGeom prst="rect">
            <a:avLst/>
          </a:prstGeom>
          <a:noFill/>
          <a:ln w="9525">
            <a:noFill/>
            <a:miter lim="800000"/>
            <a:headEnd/>
            <a:tailEnd/>
          </a:ln>
        </p:spPr>
      </p:pic>
      <p:sp>
        <p:nvSpPr>
          <p:cNvPr id="15" name="Rectangle 14"/>
          <p:cNvSpPr/>
          <p:nvPr/>
        </p:nvSpPr>
        <p:spPr>
          <a:xfrm>
            <a:off x="1828800" y="162580"/>
            <a:ext cx="6172200" cy="523220"/>
          </a:xfrm>
          <a:prstGeom prst="rect">
            <a:avLst/>
          </a:prstGeom>
        </p:spPr>
        <p:txBody>
          <a:bodyPr wrap="square">
            <a:spAutoFit/>
          </a:bodyPr>
          <a:lstStyle/>
          <a:p>
            <a:pPr algn="ctr"/>
            <a:r>
              <a:rPr lang="en-US" sz="2800" dirty="0" smtClean="0">
                <a:solidFill>
                  <a:srgbClr val="0033CC"/>
                </a:solidFill>
              </a:rPr>
              <a:t>Electronic and nuclear stopping power</a:t>
            </a:r>
          </a:p>
        </p:txBody>
      </p:sp>
      <p:cxnSp>
        <p:nvCxnSpPr>
          <p:cNvPr id="16" name="Straight Connector 1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Slide Number Placeholder 6"/>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print"/>
          <a:srcRect/>
          <a:stretch>
            <a:fillRect/>
          </a:stretch>
        </p:blipFill>
        <p:spPr bwMode="auto">
          <a:xfrm>
            <a:off x="1219200" y="838200"/>
            <a:ext cx="4572000" cy="5744308"/>
          </a:xfrm>
          <a:prstGeom prst="rect">
            <a:avLst/>
          </a:prstGeom>
          <a:noFill/>
          <a:ln w="9525">
            <a:noFill/>
            <a:miter lim="800000"/>
            <a:headEnd/>
            <a:tailEnd/>
          </a:ln>
        </p:spPr>
      </p:pic>
      <p:sp>
        <p:nvSpPr>
          <p:cNvPr id="3" name="Rectangle 2"/>
          <p:cNvSpPr/>
          <p:nvPr/>
        </p:nvSpPr>
        <p:spPr>
          <a:xfrm>
            <a:off x="1828800" y="162580"/>
            <a:ext cx="5791200" cy="523220"/>
          </a:xfrm>
          <a:prstGeom prst="rect">
            <a:avLst/>
          </a:prstGeom>
        </p:spPr>
        <p:txBody>
          <a:bodyPr wrap="square">
            <a:spAutoFit/>
          </a:bodyPr>
          <a:lstStyle/>
          <a:p>
            <a:pPr algn="ctr"/>
            <a:r>
              <a:rPr lang="en-US" sz="2800" dirty="0" smtClean="0">
                <a:solidFill>
                  <a:srgbClr val="0033CC"/>
                </a:solidFill>
              </a:rPr>
              <a:t>Electronic and nuclear stopping power</a:t>
            </a:r>
          </a:p>
        </p:txBody>
      </p:sp>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Rectangle 5"/>
          <p:cNvSpPr/>
          <p:nvPr/>
        </p:nvSpPr>
        <p:spPr>
          <a:xfrm>
            <a:off x="5791200" y="3352800"/>
            <a:ext cx="2971800" cy="1277273"/>
          </a:xfrm>
          <a:prstGeom prst="rect">
            <a:avLst/>
          </a:prstGeom>
        </p:spPr>
        <p:txBody>
          <a:bodyPr wrap="square">
            <a:spAutoFit/>
          </a:bodyPr>
          <a:lstStyle/>
          <a:p>
            <a:pPr marL="285750" indent="-285750">
              <a:spcAft>
                <a:spcPts val="600"/>
              </a:spcAft>
            </a:pPr>
            <a:r>
              <a:rPr lang="en-US" dirty="0" smtClean="0">
                <a:solidFill>
                  <a:srgbClr val="0033CC"/>
                </a:solidFill>
              </a:rPr>
              <a:t>B</a:t>
            </a:r>
            <a:r>
              <a:rPr lang="en-US" baseline="30000" dirty="0" smtClean="0">
                <a:solidFill>
                  <a:srgbClr val="0033CC"/>
                </a:solidFill>
              </a:rPr>
              <a:t>+</a:t>
            </a:r>
            <a:r>
              <a:rPr lang="en-US" dirty="0" smtClean="0">
                <a:solidFill>
                  <a:srgbClr val="0033CC"/>
                </a:solidFill>
              </a:rPr>
              <a:t>: light, electronic stopping dominates</a:t>
            </a:r>
          </a:p>
          <a:p>
            <a:pPr marL="285750" indent="-285750">
              <a:spcAft>
                <a:spcPts val="600"/>
              </a:spcAft>
            </a:pPr>
            <a:r>
              <a:rPr lang="en-US" dirty="0" smtClean="0">
                <a:solidFill>
                  <a:srgbClr val="0033CC"/>
                </a:solidFill>
              </a:rPr>
              <a:t>As</a:t>
            </a:r>
            <a:r>
              <a:rPr lang="en-US" baseline="30000" dirty="0" smtClean="0">
                <a:solidFill>
                  <a:srgbClr val="0033CC"/>
                </a:solidFill>
              </a:rPr>
              <a:t>+</a:t>
            </a:r>
            <a:r>
              <a:rPr lang="en-US" dirty="0" smtClean="0">
                <a:solidFill>
                  <a:srgbClr val="0033CC"/>
                </a:solidFill>
              </a:rPr>
              <a:t>: heavy, nuclear stopping dominates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690688" y="884178"/>
            <a:ext cx="6092792" cy="5669022"/>
            <a:chOff x="1690688" y="1112838"/>
            <a:chExt cx="6092792" cy="5669022"/>
          </a:xfrm>
        </p:grpSpPr>
        <p:pic>
          <p:nvPicPr>
            <p:cNvPr id="37891" name="Picture 4"/>
            <p:cNvPicPr>
              <a:picLocks noChangeAspect="1" noChangeArrowheads="1"/>
            </p:cNvPicPr>
            <p:nvPr/>
          </p:nvPicPr>
          <p:blipFill>
            <a:blip r:embed="rId2" cstate="print"/>
            <a:srcRect/>
            <a:stretch>
              <a:fillRect/>
            </a:stretch>
          </p:blipFill>
          <p:spPr bwMode="auto">
            <a:xfrm>
              <a:off x="1690688" y="1112838"/>
              <a:ext cx="6049962" cy="5449887"/>
            </a:xfrm>
            <a:prstGeom prst="rect">
              <a:avLst/>
            </a:prstGeom>
            <a:noFill/>
            <a:ln w="9525">
              <a:noFill/>
              <a:miter lim="800000"/>
              <a:headEnd/>
              <a:tailEnd/>
            </a:ln>
          </p:spPr>
        </p:pic>
        <p:sp>
          <p:nvSpPr>
            <p:cNvPr id="37892" name="Text Box 5"/>
            <p:cNvSpPr txBox="1">
              <a:spLocks noChangeArrowheads="1"/>
            </p:cNvSpPr>
            <p:nvPr/>
          </p:nvSpPr>
          <p:spPr bwMode="auto">
            <a:xfrm>
              <a:off x="2700338" y="3573463"/>
              <a:ext cx="535724" cy="369332"/>
            </a:xfrm>
            <a:prstGeom prst="rect">
              <a:avLst/>
            </a:prstGeom>
            <a:noFill/>
            <a:ln w="9525">
              <a:noFill/>
              <a:miter lim="800000"/>
              <a:headEnd/>
              <a:tailEnd/>
            </a:ln>
          </p:spPr>
          <p:txBody>
            <a:bodyPr wrap="none">
              <a:spAutoFit/>
            </a:bodyPr>
            <a:lstStyle/>
            <a:p>
              <a:r>
                <a:rPr lang="en-US" altLang="zh-CN">
                  <a:solidFill>
                    <a:srgbClr val="0033CC"/>
                  </a:solidFill>
                </a:rPr>
                <a:t>110</a:t>
              </a:r>
            </a:p>
          </p:txBody>
        </p:sp>
        <p:sp>
          <p:nvSpPr>
            <p:cNvPr id="37893" name="Text Box 6"/>
            <p:cNvSpPr txBox="1">
              <a:spLocks noChangeArrowheads="1"/>
            </p:cNvSpPr>
            <p:nvPr/>
          </p:nvSpPr>
          <p:spPr bwMode="auto">
            <a:xfrm>
              <a:off x="5867400" y="3644900"/>
              <a:ext cx="535724" cy="369332"/>
            </a:xfrm>
            <a:prstGeom prst="rect">
              <a:avLst/>
            </a:prstGeom>
            <a:noFill/>
            <a:ln w="9525">
              <a:noFill/>
              <a:miter lim="800000"/>
              <a:headEnd/>
              <a:tailEnd/>
            </a:ln>
          </p:spPr>
          <p:txBody>
            <a:bodyPr wrap="none">
              <a:spAutoFit/>
            </a:bodyPr>
            <a:lstStyle/>
            <a:p>
              <a:r>
                <a:rPr lang="en-US" altLang="zh-CN">
                  <a:solidFill>
                    <a:srgbClr val="0033CC"/>
                  </a:solidFill>
                </a:rPr>
                <a:t>111</a:t>
              </a:r>
            </a:p>
          </p:txBody>
        </p:sp>
        <p:sp>
          <p:nvSpPr>
            <p:cNvPr id="37895" name="Text Box 10"/>
            <p:cNvSpPr txBox="1">
              <a:spLocks noChangeArrowheads="1"/>
            </p:cNvSpPr>
            <p:nvPr/>
          </p:nvSpPr>
          <p:spPr bwMode="auto">
            <a:xfrm>
              <a:off x="2916238" y="6400800"/>
              <a:ext cx="535724" cy="369332"/>
            </a:xfrm>
            <a:prstGeom prst="rect">
              <a:avLst/>
            </a:prstGeom>
            <a:noFill/>
            <a:ln w="9525">
              <a:noFill/>
              <a:miter lim="800000"/>
              <a:headEnd/>
              <a:tailEnd/>
            </a:ln>
          </p:spPr>
          <p:txBody>
            <a:bodyPr wrap="none">
              <a:spAutoFit/>
            </a:bodyPr>
            <a:lstStyle/>
            <a:p>
              <a:r>
                <a:rPr lang="en-US" altLang="zh-CN" dirty="0">
                  <a:solidFill>
                    <a:srgbClr val="0033CC"/>
                  </a:solidFill>
                </a:rPr>
                <a:t>100</a:t>
              </a:r>
            </a:p>
          </p:txBody>
        </p:sp>
        <p:sp>
          <p:nvSpPr>
            <p:cNvPr id="37896" name="Text Box 11"/>
            <p:cNvSpPr txBox="1">
              <a:spLocks noChangeArrowheads="1"/>
            </p:cNvSpPr>
            <p:nvPr/>
          </p:nvSpPr>
          <p:spPr bwMode="auto">
            <a:xfrm>
              <a:off x="5029200" y="6381750"/>
              <a:ext cx="2754280" cy="400110"/>
            </a:xfrm>
            <a:prstGeom prst="rect">
              <a:avLst/>
            </a:prstGeom>
            <a:noFill/>
            <a:ln w="9525">
              <a:noFill/>
              <a:miter lim="800000"/>
              <a:headEnd/>
              <a:tailEnd/>
            </a:ln>
          </p:spPr>
          <p:txBody>
            <a:bodyPr wrap="none">
              <a:spAutoFit/>
            </a:bodyPr>
            <a:lstStyle/>
            <a:p>
              <a:r>
                <a:rPr lang="en-US" altLang="zh-CN" sz="2000" dirty="0" smtClean="0">
                  <a:solidFill>
                    <a:srgbClr val="0033CC"/>
                  </a:solidFill>
                </a:rPr>
                <a:t>Random tilt and rotation</a:t>
              </a:r>
              <a:endParaRPr lang="zh-CN" altLang="en-US" sz="2000" dirty="0">
                <a:solidFill>
                  <a:srgbClr val="0033CC"/>
                </a:solidFill>
              </a:endParaRPr>
            </a:p>
          </p:txBody>
        </p:sp>
      </p:grpSp>
      <p:cxnSp>
        <p:nvCxnSpPr>
          <p:cNvPr id="9" name="Straight Connector 8"/>
          <p:cNvCxnSpPr/>
          <p:nvPr/>
        </p:nvCxnSpPr>
        <p:spPr>
          <a:xfrm flipV="1">
            <a:off x="0" y="655578"/>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2209800" y="122178"/>
            <a:ext cx="5572616" cy="523220"/>
          </a:xfrm>
          <a:prstGeom prst="rect">
            <a:avLst/>
          </a:prstGeom>
          <a:noFill/>
        </p:spPr>
        <p:txBody>
          <a:bodyPr wrap="none" rtlCol="0">
            <a:spAutoFit/>
          </a:bodyPr>
          <a:lstStyle/>
          <a:p>
            <a:r>
              <a:rPr lang="en-US" sz="2800" dirty="0" smtClean="0">
                <a:solidFill>
                  <a:srgbClr val="0033CC"/>
                </a:solidFill>
              </a:rPr>
              <a:t>Looking at Si at different orientations</a:t>
            </a:r>
            <a:endParaRPr lang="en-US" sz="2800" dirty="0">
              <a:solidFill>
                <a:srgbClr val="0033CC"/>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62200" y="2133600"/>
            <a:ext cx="4724400" cy="2846933"/>
          </a:xfrm>
          <a:prstGeom prst="rect">
            <a:avLst/>
          </a:prstGeom>
          <a:noFill/>
        </p:spPr>
        <p:txBody>
          <a:bodyPr wrap="square" rtlCol="0">
            <a:spAutoFit/>
          </a:bodyPr>
          <a:lstStyle/>
          <a:p>
            <a:pPr marL="342900" indent="-342900">
              <a:spcAft>
                <a:spcPts val="600"/>
              </a:spcAft>
              <a:buAutoNum type="arabicPeriod"/>
            </a:pPr>
            <a:r>
              <a:rPr lang="en-US" dirty="0" smtClean="0">
                <a:solidFill>
                  <a:srgbClr val="0033CC"/>
                </a:solidFill>
              </a:rPr>
              <a:t>Introduction and application.</a:t>
            </a:r>
          </a:p>
          <a:p>
            <a:pPr marL="342900" indent="-342900">
              <a:spcAft>
                <a:spcPts val="600"/>
              </a:spcAft>
              <a:buAutoNum type="arabicPeriod"/>
            </a:pPr>
            <a:r>
              <a:rPr lang="en-US" dirty="0" smtClean="0">
                <a:solidFill>
                  <a:srgbClr val="0033CC"/>
                </a:solidFill>
              </a:rPr>
              <a:t>Ion implantation tools.</a:t>
            </a:r>
          </a:p>
          <a:p>
            <a:pPr marL="342900" indent="-342900">
              <a:spcAft>
                <a:spcPts val="600"/>
              </a:spcAft>
              <a:buAutoNum type="arabicPeriod"/>
            </a:pPr>
            <a:r>
              <a:rPr lang="en-US" dirty="0" smtClean="0">
                <a:solidFill>
                  <a:srgbClr val="0033CC"/>
                </a:solidFill>
              </a:rPr>
              <a:t>Dopant distribution profile.</a:t>
            </a:r>
          </a:p>
          <a:p>
            <a:pPr marL="342900" indent="-342900">
              <a:spcAft>
                <a:spcPts val="600"/>
              </a:spcAft>
              <a:buAutoNum type="arabicPeriod"/>
            </a:pPr>
            <a:r>
              <a:rPr lang="en-US" dirty="0" smtClean="0">
                <a:solidFill>
                  <a:srgbClr val="0033CC"/>
                </a:solidFill>
              </a:rPr>
              <a:t>Mask thickness and lateral distribution.</a:t>
            </a:r>
          </a:p>
          <a:p>
            <a:pPr marL="342900" indent="-342900">
              <a:spcAft>
                <a:spcPts val="600"/>
              </a:spcAft>
              <a:buAutoNum type="arabicPeriod"/>
            </a:pPr>
            <a:r>
              <a:rPr lang="en-US" dirty="0" smtClean="0">
                <a:solidFill>
                  <a:srgbClr val="0033CC"/>
                </a:solidFill>
              </a:rPr>
              <a:t>Effect of channeling.</a:t>
            </a:r>
          </a:p>
          <a:p>
            <a:pPr marL="342900" indent="-342900">
              <a:spcAft>
                <a:spcPts val="600"/>
              </a:spcAft>
              <a:buAutoNum type="arabicPeriod"/>
            </a:pPr>
            <a:r>
              <a:rPr lang="en-US" dirty="0" smtClean="0">
                <a:solidFill>
                  <a:srgbClr val="0033CC"/>
                </a:solidFill>
              </a:rPr>
              <a:t>Modeling: nuclear and electronic stopping.</a:t>
            </a:r>
          </a:p>
          <a:p>
            <a:pPr marL="342900" indent="-342900">
              <a:spcAft>
                <a:spcPts val="600"/>
              </a:spcAft>
              <a:buAutoNum type="arabicPeriod"/>
            </a:pPr>
            <a:r>
              <a:rPr lang="en-US" dirty="0" smtClean="0">
                <a:solidFill>
                  <a:srgbClr val="C00000"/>
                </a:solidFill>
              </a:rPr>
              <a:t>Damage caused by ion implantation.</a:t>
            </a:r>
          </a:p>
          <a:p>
            <a:pPr marL="342900" indent="-342900">
              <a:spcAft>
                <a:spcPts val="600"/>
              </a:spcAft>
              <a:buAutoNum type="arabicPeriod"/>
            </a:pPr>
            <a:r>
              <a:rPr lang="en-US" dirty="0" smtClean="0">
                <a:solidFill>
                  <a:srgbClr val="0033CC"/>
                </a:solidFill>
              </a:rPr>
              <a:t>Damage repair.</a:t>
            </a:r>
            <a:endParaRPr lang="en-US" dirty="0">
              <a:solidFill>
                <a:srgbClr val="0033CC"/>
              </a:solidFill>
            </a:endParaRPr>
          </a:p>
        </p:txBody>
      </p:sp>
      <p:sp>
        <p:nvSpPr>
          <p:cNvPr id="4" name="TextBox 3"/>
          <p:cNvSpPr txBox="1"/>
          <p:nvPr/>
        </p:nvSpPr>
        <p:spPr>
          <a:xfrm>
            <a:off x="2895600" y="990600"/>
            <a:ext cx="4100353" cy="523220"/>
          </a:xfrm>
          <a:prstGeom prst="rect">
            <a:avLst/>
          </a:prstGeom>
          <a:noFill/>
        </p:spPr>
        <p:txBody>
          <a:bodyPr wrap="none" rtlCol="0">
            <a:spAutoFit/>
          </a:bodyPr>
          <a:lstStyle/>
          <a:p>
            <a:r>
              <a:rPr lang="en-US" sz="2800" dirty="0" smtClean="0">
                <a:solidFill>
                  <a:srgbClr val="0033CC"/>
                </a:solidFill>
              </a:rPr>
              <a:t>Chapter 8 Ion implantation</a:t>
            </a:r>
          </a:p>
        </p:txBody>
      </p:sp>
      <p:sp>
        <p:nvSpPr>
          <p:cNvPr id="7" name="TextBox 6"/>
          <p:cNvSpPr txBox="1"/>
          <p:nvPr/>
        </p:nvSpPr>
        <p:spPr>
          <a:xfrm>
            <a:off x="36706" y="6119336"/>
            <a:ext cx="5043047" cy="738664"/>
          </a:xfrm>
          <a:prstGeom prst="rect">
            <a:avLst/>
          </a:prstGeom>
          <a:noFill/>
        </p:spPr>
        <p:txBody>
          <a:bodyPr wrap="none" rtlCol="0">
            <a:spAutoFit/>
          </a:bodyPr>
          <a:lstStyle/>
          <a:p>
            <a:r>
              <a:rPr lang="en-US" sz="1400" dirty="0" smtClean="0"/>
              <a:t>NE 343: Microfabrication and Thin Film Technology</a:t>
            </a:r>
          </a:p>
          <a:p>
            <a:r>
              <a:rPr lang="en-US" sz="1400" dirty="0" smtClean="0"/>
              <a:t>Instructor: Bo Cui, ECE, University of Waterloo, bcui@uwaterloo.ca</a:t>
            </a:r>
          </a:p>
          <a:p>
            <a:r>
              <a:rPr lang="en-US" sz="1400" dirty="0" smtClean="0"/>
              <a:t>Textbook: Silicon VLSI Technology by Plummer, Deal, Griffin </a:t>
            </a:r>
            <a:endParaRPr lang="en-US" sz="1400"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noChangeAspect="1"/>
          </p:cNvGrpSpPr>
          <p:nvPr/>
        </p:nvGrpSpPr>
        <p:grpSpPr>
          <a:xfrm>
            <a:off x="2057400" y="838200"/>
            <a:ext cx="5326948" cy="3657600"/>
            <a:chOff x="250825" y="1196975"/>
            <a:chExt cx="7345363" cy="5043488"/>
          </a:xfrm>
        </p:grpSpPr>
        <p:pic>
          <p:nvPicPr>
            <p:cNvPr id="8195" name="Picture 6" descr="3335"/>
            <p:cNvPicPr>
              <a:picLocks noChangeAspect="1" noChangeArrowheads="1"/>
            </p:cNvPicPr>
            <p:nvPr/>
          </p:nvPicPr>
          <p:blipFill>
            <a:blip r:embed="rId2" cstate="print"/>
            <a:srcRect/>
            <a:stretch>
              <a:fillRect/>
            </a:stretch>
          </p:blipFill>
          <p:spPr bwMode="auto">
            <a:xfrm>
              <a:off x="250825" y="1196975"/>
              <a:ext cx="7345363" cy="5043488"/>
            </a:xfrm>
            <a:prstGeom prst="rect">
              <a:avLst/>
            </a:prstGeom>
            <a:noFill/>
            <a:ln w="9525">
              <a:noFill/>
              <a:miter lim="800000"/>
              <a:headEnd/>
              <a:tailEnd/>
            </a:ln>
          </p:spPr>
        </p:pic>
        <p:sp>
          <p:nvSpPr>
            <p:cNvPr id="8196" name="Text Box 7"/>
            <p:cNvSpPr txBox="1">
              <a:spLocks noChangeArrowheads="1"/>
            </p:cNvSpPr>
            <p:nvPr/>
          </p:nvSpPr>
          <p:spPr bwMode="auto">
            <a:xfrm>
              <a:off x="2552116" y="5081587"/>
              <a:ext cx="1767473" cy="461665"/>
            </a:xfrm>
            <a:prstGeom prst="rect">
              <a:avLst/>
            </a:prstGeom>
            <a:noFill/>
            <a:ln w="9525">
              <a:noFill/>
              <a:miter lim="800000"/>
              <a:headEnd/>
              <a:tailEnd/>
            </a:ln>
          </p:spPr>
          <p:txBody>
            <a:bodyPr wrap="none">
              <a:spAutoFit/>
            </a:bodyPr>
            <a:lstStyle/>
            <a:p>
              <a:r>
                <a:rPr lang="en-US" altLang="zh-CN" sz="2400" dirty="0">
                  <a:solidFill>
                    <a:srgbClr val="FFFF00"/>
                  </a:solidFill>
                </a:rPr>
                <a:t>EOR </a:t>
              </a:r>
              <a:r>
                <a:rPr lang="en-US" altLang="zh-CN" sz="2400" dirty="0" smtClean="0">
                  <a:solidFill>
                    <a:srgbClr val="FFFF00"/>
                  </a:solidFill>
                </a:rPr>
                <a:t>damage</a:t>
              </a:r>
              <a:endParaRPr lang="en-US" altLang="zh-CN" sz="2400" dirty="0">
                <a:solidFill>
                  <a:srgbClr val="FFFF00"/>
                </a:solidFill>
              </a:endParaRPr>
            </a:p>
          </p:txBody>
        </p:sp>
        <p:sp>
          <p:nvSpPr>
            <p:cNvPr id="8197" name="Line 8"/>
            <p:cNvSpPr>
              <a:spLocks noChangeShapeType="1"/>
            </p:cNvSpPr>
            <p:nvPr/>
          </p:nvSpPr>
          <p:spPr bwMode="auto">
            <a:xfrm flipH="1" flipV="1">
              <a:off x="1835150" y="2997200"/>
              <a:ext cx="865188" cy="2087563"/>
            </a:xfrm>
            <a:prstGeom prst="line">
              <a:avLst/>
            </a:prstGeom>
            <a:noFill/>
            <a:ln w="57150">
              <a:solidFill>
                <a:schemeClr val="tx1"/>
              </a:solidFill>
              <a:round/>
              <a:headEnd/>
              <a:tailEnd type="stealth" w="lg" len="med"/>
            </a:ln>
          </p:spPr>
          <p:txBody>
            <a:bodyPr/>
            <a:lstStyle/>
            <a:p>
              <a:endParaRPr lang="en-US"/>
            </a:p>
          </p:txBody>
        </p:sp>
        <p:sp>
          <p:nvSpPr>
            <p:cNvPr id="8198" name="Line 9"/>
            <p:cNvSpPr>
              <a:spLocks noChangeShapeType="1"/>
            </p:cNvSpPr>
            <p:nvPr/>
          </p:nvSpPr>
          <p:spPr bwMode="auto">
            <a:xfrm flipV="1">
              <a:off x="4356100" y="5013325"/>
              <a:ext cx="863600" cy="215900"/>
            </a:xfrm>
            <a:prstGeom prst="line">
              <a:avLst/>
            </a:prstGeom>
            <a:noFill/>
            <a:ln w="57150">
              <a:solidFill>
                <a:schemeClr val="tx1"/>
              </a:solidFill>
              <a:round/>
              <a:headEnd/>
              <a:tailEnd type="stealth" w="lg" len="med"/>
            </a:ln>
          </p:spPr>
          <p:txBody>
            <a:bodyPr/>
            <a:lstStyle/>
            <a:p>
              <a:endParaRPr lang="en-US"/>
            </a:p>
          </p:txBody>
        </p:sp>
      </p:grpSp>
      <p:cxnSp>
        <p:nvCxnSpPr>
          <p:cNvPr id="9" name="Straight Connector 8"/>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2590800" y="152400"/>
            <a:ext cx="4572277" cy="523220"/>
          </a:xfrm>
          <a:prstGeom prst="rect">
            <a:avLst/>
          </a:prstGeom>
          <a:noFill/>
        </p:spPr>
        <p:txBody>
          <a:bodyPr wrap="none" rtlCol="0">
            <a:spAutoFit/>
          </a:bodyPr>
          <a:lstStyle/>
          <a:p>
            <a:r>
              <a:rPr lang="en-US" sz="2800" dirty="0" smtClean="0">
                <a:solidFill>
                  <a:srgbClr val="0033CC"/>
                </a:solidFill>
              </a:rPr>
              <a:t>Damage at end of range (EOR)</a:t>
            </a:r>
            <a:endParaRPr lang="en-US" sz="2800" dirty="0">
              <a:solidFill>
                <a:srgbClr val="0033CC"/>
              </a:solidFill>
            </a:endParaRPr>
          </a:p>
        </p:txBody>
      </p:sp>
      <p:sp>
        <p:nvSpPr>
          <p:cNvPr id="12" name="Text Box 5"/>
          <p:cNvSpPr txBox="1">
            <a:spLocks noChangeArrowheads="1"/>
          </p:cNvSpPr>
          <p:nvPr/>
        </p:nvSpPr>
        <p:spPr bwMode="auto">
          <a:xfrm>
            <a:off x="152400" y="4520386"/>
            <a:ext cx="8839200" cy="2185214"/>
          </a:xfrm>
          <a:prstGeom prst="rect">
            <a:avLst/>
          </a:prstGeom>
          <a:noFill/>
          <a:ln w="25400">
            <a:noFill/>
            <a:miter lim="800000"/>
            <a:headEnd/>
            <a:tailEnd/>
          </a:ln>
        </p:spPr>
        <p:txBody>
          <a:bodyPr wrap="square">
            <a:spAutoFit/>
          </a:bodyPr>
          <a:lstStyle/>
          <a:p>
            <a:pPr>
              <a:spcAft>
                <a:spcPts val="600"/>
              </a:spcAft>
            </a:pPr>
            <a:r>
              <a:rPr lang="en-US" dirty="0" smtClean="0">
                <a:solidFill>
                  <a:srgbClr val="0033CC"/>
                </a:solidFill>
              </a:rPr>
              <a:t>The </a:t>
            </a:r>
            <a:r>
              <a:rPr lang="en-US" dirty="0">
                <a:solidFill>
                  <a:srgbClr val="0033CC"/>
                </a:solidFill>
              </a:rPr>
              <a:t>main disadvantage of ion implantation is the production of lattice damage (vacancies and </a:t>
            </a:r>
            <a:r>
              <a:rPr lang="en-US" dirty="0" smtClean="0">
                <a:solidFill>
                  <a:srgbClr val="0033CC"/>
                </a:solidFill>
              </a:rPr>
              <a:t>interstitials, or V/I) </a:t>
            </a:r>
            <a:r>
              <a:rPr lang="en-US" dirty="0">
                <a:solidFill>
                  <a:srgbClr val="0033CC"/>
                </a:solidFill>
              </a:rPr>
              <a:t>which may evolve from simple point defects into complex dislocations or </a:t>
            </a:r>
            <a:r>
              <a:rPr lang="en-US" dirty="0" smtClean="0">
                <a:solidFill>
                  <a:srgbClr val="0033CC"/>
                </a:solidFill>
              </a:rPr>
              <a:t>voids.</a:t>
            </a:r>
          </a:p>
          <a:p>
            <a:pPr>
              <a:spcAft>
                <a:spcPts val="600"/>
              </a:spcAft>
            </a:pPr>
            <a:r>
              <a:rPr lang="en-US" dirty="0" smtClean="0">
                <a:solidFill>
                  <a:srgbClr val="0033CC"/>
                </a:solidFill>
              </a:rPr>
              <a:t>Eventually</a:t>
            </a:r>
            <a:r>
              <a:rPr lang="en-US" dirty="0">
                <a:solidFill>
                  <a:srgbClr val="0033CC"/>
                </a:solidFill>
              </a:rPr>
              <a:t>, implantation leads to an amorphous silicon structure (can be used for channeling reduction</a:t>
            </a:r>
            <a:r>
              <a:rPr lang="en-US" dirty="0" smtClean="0">
                <a:solidFill>
                  <a:srgbClr val="0033CC"/>
                </a:solidFill>
              </a:rPr>
              <a:t>).</a:t>
            </a:r>
          </a:p>
          <a:p>
            <a:r>
              <a:rPr lang="en-US" dirty="0" smtClean="0">
                <a:solidFill>
                  <a:srgbClr val="0033CC"/>
                </a:solidFill>
              </a:rPr>
              <a:t>Most damage can be repaired by annealing. However, annealing cycles of 30 min at close to 1000</a:t>
            </a:r>
            <a:r>
              <a:rPr lang="en-US" baseline="30000" dirty="0" smtClean="0">
                <a:solidFill>
                  <a:srgbClr val="0033CC"/>
                </a:solidFill>
              </a:rPr>
              <a:t>o</a:t>
            </a:r>
            <a:r>
              <a:rPr lang="en-US" dirty="0" smtClean="0">
                <a:solidFill>
                  <a:srgbClr val="0033CC"/>
                </a:solidFill>
              </a:rPr>
              <a:t>C can cause considerable spreading of the implant by diffusion.</a:t>
            </a:r>
          </a:p>
        </p:txBody>
      </p:sp>
      <p:sp>
        <p:nvSpPr>
          <p:cNvPr id="13" name="Slide Number Placeholder 12"/>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4"/>
          <p:cNvSpPr txBox="1">
            <a:spLocks noChangeArrowheads="1"/>
          </p:cNvSpPr>
          <p:nvPr/>
        </p:nvSpPr>
        <p:spPr bwMode="auto">
          <a:xfrm>
            <a:off x="381000" y="2438400"/>
            <a:ext cx="2895600" cy="646331"/>
          </a:xfrm>
          <a:prstGeom prst="rect">
            <a:avLst/>
          </a:prstGeom>
          <a:noFill/>
          <a:ln w="57150">
            <a:solidFill>
              <a:schemeClr val="folHlink"/>
            </a:solidFill>
            <a:miter lim="800000"/>
            <a:headEnd/>
            <a:tailEnd/>
          </a:ln>
        </p:spPr>
        <p:txBody>
          <a:bodyPr wrap="square">
            <a:spAutoFit/>
          </a:bodyPr>
          <a:lstStyle/>
          <a:p>
            <a:pPr>
              <a:spcBef>
                <a:spcPct val="50000"/>
              </a:spcBef>
            </a:pPr>
            <a:r>
              <a:rPr lang="en-US" altLang="zh-CN" sz="3600" dirty="0">
                <a:solidFill>
                  <a:srgbClr val="0033CC"/>
                </a:solidFill>
              </a:rPr>
              <a:t>(Si)</a:t>
            </a:r>
            <a:r>
              <a:rPr lang="en-US" altLang="zh-CN" sz="3600" baseline="-25000" dirty="0" err="1">
                <a:solidFill>
                  <a:srgbClr val="0033CC"/>
                </a:solidFill>
              </a:rPr>
              <a:t>Si</a:t>
            </a:r>
            <a:r>
              <a:rPr lang="en-US" altLang="zh-CN" sz="3600" dirty="0" err="1">
                <a:solidFill>
                  <a:srgbClr val="0033CC"/>
                </a:solidFill>
                <a:sym typeface="Symbol" pitchFamily="18" charset="2"/>
              </a:rPr>
              <a:t>Si</a:t>
            </a:r>
            <a:r>
              <a:rPr lang="en-US" altLang="zh-CN" sz="3600" baseline="-25000" dirty="0" err="1">
                <a:solidFill>
                  <a:srgbClr val="0033CC"/>
                </a:solidFill>
                <a:sym typeface="Symbol" pitchFamily="18" charset="2"/>
              </a:rPr>
              <a:t>I</a:t>
            </a:r>
            <a:r>
              <a:rPr lang="en-US" altLang="zh-CN" sz="3600" baseline="-25000" dirty="0">
                <a:solidFill>
                  <a:srgbClr val="0033CC"/>
                </a:solidFill>
                <a:sym typeface="Symbol" pitchFamily="18" charset="2"/>
              </a:rPr>
              <a:t> </a:t>
            </a:r>
            <a:r>
              <a:rPr lang="en-US" altLang="zh-CN" sz="3600" dirty="0">
                <a:solidFill>
                  <a:srgbClr val="0033CC"/>
                </a:solidFill>
                <a:sym typeface="Symbol" pitchFamily="18" charset="2"/>
              </a:rPr>
              <a:t>+ </a:t>
            </a:r>
            <a:r>
              <a:rPr lang="en-US" altLang="zh-CN" sz="3600" dirty="0" err="1">
                <a:solidFill>
                  <a:srgbClr val="0033CC"/>
                </a:solidFill>
                <a:sym typeface="Symbol" pitchFamily="18" charset="2"/>
              </a:rPr>
              <a:t>Si</a:t>
            </a:r>
            <a:r>
              <a:rPr lang="en-US" altLang="zh-CN" sz="3600" baseline="-25000" dirty="0" err="1">
                <a:solidFill>
                  <a:srgbClr val="0033CC"/>
                </a:solidFill>
                <a:sym typeface="Symbol" pitchFamily="18" charset="2"/>
              </a:rPr>
              <a:t>V</a:t>
            </a:r>
            <a:endParaRPr lang="en-US" altLang="zh-CN" sz="3600" baseline="-25000" dirty="0">
              <a:solidFill>
                <a:srgbClr val="0033CC"/>
              </a:solidFill>
            </a:endParaRPr>
          </a:p>
        </p:txBody>
      </p:sp>
      <p:pic>
        <p:nvPicPr>
          <p:cNvPr id="9222" name="Picture 5" descr="m3-8-4"/>
          <p:cNvPicPr>
            <a:picLocks noChangeAspect="1" noChangeArrowheads="1" noCrop="1"/>
          </p:cNvPicPr>
          <p:nvPr/>
        </p:nvPicPr>
        <p:blipFill>
          <a:blip r:embed="rId2" cstate="print"/>
          <a:srcRect/>
          <a:stretch>
            <a:fillRect/>
          </a:stretch>
        </p:blipFill>
        <p:spPr bwMode="auto">
          <a:xfrm>
            <a:off x="4318000" y="2895600"/>
            <a:ext cx="4620684" cy="3465513"/>
          </a:xfrm>
          <a:prstGeom prst="rect">
            <a:avLst/>
          </a:prstGeom>
          <a:noFill/>
          <a:ln w="9525">
            <a:noFill/>
            <a:miter lim="800000"/>
            <a:headEnd/>
            <a:tailEnd/>
          </a:ln>
        </p:spPr>
      </p:pic>
      <p:cxnSp>
        <p:nvCxnSpPr>
          <p:cNvPr id="7" name="Straight Connector 6"/>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1143000" y="152400"/>
            <a:ext cx="7241919" cy="523220"/>
          </a:xfrm>
          <a:prstGeom prst="rect">
            <a:avLst/>
          </a:prstGeom>
          <a:noFill/>
        </p:spPr>
        <p:txBody>
          <a:bodyPr wrap="none" rtlCol="0">
            <a:spAutoFit/>
          </a:bodyPr>
          <a:lstStyle/>
          <a:p>
            <a:r>
              <a:rPr lang="en-US" sz="2800" dirty="0" smtClean="0">
                <a:solidFill>
                  <a:srgbClr val="0033CC"/>
                </a:solidFill>
              </a:rPr>
              <a:t>Damage to the lattice: target atom displacement</a:t>
            </a:r>
            <a:endParaRPr lang="en-US" sz="2800" dirty="0">
              <a:solidFill>
                <a:srgbClr val="0033CC"/>
              </a:solidFill>
            </a:endParaRPr>
          </a:p>
        </p:txBody>
      </p:sp>
      <p:sp>
        <p:nvSpPr>
          <p:cNvPr id="10" name="TextBox 9"/>
          <p:cNvSpPr txBox="1"/>
          <p:nvPr/>
        </p:nvSpPr>
        <p:spPr>
          <a:xfrm>
            <a:off x="609600" y="838200"/>
            <a:ext cx="7620000" cy="1354217"/>
          </a:xfrm>
          <a:prstGeom prst="rect">
            <a:avLst/>
          </a:prstGeom>
          <a:noFill/>
        </p:spPr>
        <p:txBody>
          <a:bodyPr wrap="square" rtlCol="0">
            <a:spAutoFit/>
          </a:bodyPr>
          <a:lstStyle/>
          <a:p>
            <a:pPr>
              <a:spcAft>
                <a:spcPts val="600"/>
              </a:spcAft>
            </a:pPr>
            <a:r>
              <a:rPr lang="en-US" dirty="0" smtClean="0">
                <a:solidFill>
                  <a:srgbClr val="0033CC"/>
                </a:solidFill>
              </a:rPr>
              <a:t>Energetic incident ions collide with target atoms, leading to their displacement. </a:t>
            </a:r>
          </a:p>
          <a:p>
            <a:pPr>
              <a:spcAft>
                <a:spcPts val="600"/>
              </a:spcAft>
            </a:pPr>
            <a:r>
              <a:rPr lang="en-US" dirty="0" smtClean="0">
                <a:solidFill>
                  <a:srgbClr val="0033CC"/>
                </a:solidFill>
              </a:rPr>
              <a:t>The  result is an interstitial atom and a vacancy, </a:t>
            </a:r>
            <a:r>
              <a:rPr lang="en-US" dirty="0" smtClean="0">
                <a:solidFill>
                  <a:srgbClr val="C00000"/>
                </a:solidFill>
              </a:rPr>
              <a:t>V-I pair = Frankel defect.</a:t>
            </a:r>
          </a:p>
          <a:p>
            <a:pPr>
              <a:spcAft>
                <a:spcPts val="600"/>
              </a:spcAft>
            </a:pPr>
            <a:r>
              <a:rPr lang="en-US" dirty="0" smtClean="0">
                <a:solidFill>
                  <a:srgbClr val="0033CC"/>
                </a:solidFill>
              </a:rPr>
              <a:t>The displaced atoms may have energy high enough to further displace other target atoms along its path.</a:t>
            </a:r>
            <a:endParaRPr lang="en-US" dirty="0">
              <a:solidFill>
                <a:srgbClr val="0033CC"/>
              </a:solidFill>
            </a:endParaRPr>
          </a:p>
        </p:txBody>
      </p:sp>
      <p:sp>
        <p:nvSpPr>
          <p:cNvPr id="11" name="TextBox 10"/>
          <p:cNvSpPr txBox="1"/>
          <p:nvPr/>
        </p:nvSpPr>
        <p:spPr>
          <a:xfrm>
            <a:off x="304800" y="3200400"/>
            <a:ext cx="2971800" cy="400110"/>
          </a:xfrm>
          <a:prstGeom prst="rect">
            <a:avLst/>
          </a:prstGeom>
          <a:noFill/>
        </p:spPr>
        <p:txBody>
          <a:bodyPr wrap="square" rtlCol="0">
            <a:spAutoFit/>
          </a:bodyPr>
          <a:lstStyle/>
          <a:p>
            <a:r>
              <a:rPr lang="en-US" sz="2000" dirty="0" smtClean="0">
                <a:solidFill>
                  <a:srgbClr val="C00000"/>
                </a:solidFill>
              </a:rPr>
              <a:t>I: interstitial;      V: vacancy</a:t>
            </a:r>
            <a:endParaRPr lang="en-US" sz="2000" dirty="0">
              <a:solidFill>
                <a:srgbClr val="C00000"/>
              </a:solidFill>
            </a:endParaRPr>
          </a:p>
        </p:txBody>
      </p:sp>
      <p:grpSp>
        <p:nvGrpSpPr>
          <p:cNvPr id="12" name="Group 11"/>
          <p:cNvGrpSpPr/>
          <p:nvPr/>
        </p:nvGrpSpPr>
        <p:grpSpPr>
          <a:xfrm>
            <a:off x="152400" y="3657600"/>
            <a:ext cx="4267200" cy="2737665"/>
            <a:chOff x="3429000" y="3886200"/>
            <a:chExt cx="4267200" cy="2737665"/>
          </a:xfrm>
        </p:grpSpPr>
        <p:pic>
          <p:nvPicPr>
            <p:cNvPr id="13" name="Picture 2"/>
            <p:cNvPicPr>
              <a:picLocks noChangeAspect="1" noChangeArrowheads="1"/>
            </p:cNvPicPr>
            <p:nvPr/>
          </p:nvPicPr>
          <p:blipFill>
            <a:blip r:embed="rId3" cstate="print"/>
            <a:srcRect/>
            <a:stretch>
              <a:fillRect/>
            </a:stretch>
          </p:blipFill>
          <p:spPr bwMode="auto">
            <a:xfrm>
              <a:off x="3429000" y="4038600"/>
              <a:ext cx="3216844" cy="2585265"/>
            </a:xfrm>
            <a:prstGeom prst="rect">
              <a:avLst/>
            </a:prstGeom>
            <a:noFill/>
            <a:ln w="9525">
              <a:noFill/>
              <a:miter lim="800000"/>
              <a:headEnd/>
              <a:tailEnd/>
            </a:ln>
          </p:spPr>
        </p:pic>
        <p:sp>
          <p:nvSpPr>
            <p:cNvPr id="14" name="TextBox 13"/>
            <p:cNvSpPr txBox="1"/>
            <p:nvPr/>
          </p:nvSpPr>
          <p:spPr>
            <a:xfrm>
              <a:off x="6400801" y="3886200"/>
              <a:ext cx="1295399" cy="2554545"/>
            </a:xfrm>
            <a:prstGeom prst="rect">
              <a:avLst/>
            </a:prstGeom>
            <a:noFill/>
          </p:spPr>
          <p:txBody>
            <a:bodyPr wrap="square" rtlCol="0">
              <a:spAutoFit/>
            </a:bodyPr>
            <a:lstStyle/>
            <a:p>
              <a:r>
                <a:rPr lang="en-US" sz="2000" dirty="0" smtClean="0">
                  <a:solidFill>
                    <a:srgbClr val="7030A0"/>
                  </a:solidFill>
                </a:rPr>
                <a:t>Vacancy</a:t>
              </a:r>
            </a:p>
            <a:p>
              <a:endParaRPr lang="en-US" sz="2000" dirty="0" smtClean="0">
                <a:solidFill>
                  <a:srgbClr val="7030A0"/>
                </a:solidFill>
              </a:endParaRPr>
            </a:p>
            <a:p>
              <a:endParaRPr lang="en-US" sz="2000" dirty="0" smtClean="0">
                <a:solidFill>
                  <a:srgbClr val="7030A0"/>
                </a:solidFill>
              </a:endParaRPr>
            </a:p>
            <a:p>
              <a:endParaRPr lang="en-US" sz="2000" dirty="0" smtClean="0">
                <a:solidFill>
                  <a:srgbClr val="7030A0"/>
                </a:solidFill>
              </a:endParaRPr>
            </a:p>
            <a:p>
              <a:endParaRPr lang="en-US" sz="2000" dirty="0" smtClean="0">
                <a:solidFill>
                  <a:srgbClr val="7030A0"/>
                </a:solidFill>
              </a:endParaRPr>
            </a:p>
            <a:p>
              <a:endParaRPr lang="en-US" sz="2000" dirty="0" smtClean="0">
                <a:solidFill>
                  <a:srgbClr val="7030A0"/>
                </a:solidFill>
              </a:endParaRPr>
            </a:p>
            <a:p>
              <a:r>
                <a:rPr lang="en-US" sz="2000" dirty="0" smtClean="0">
                  <a:solidFill>
                    <a:srgbClr val="7030A0"/>
                  </a:solidFill>
                </a:rPr>
                <a:t>Self interstitial</a:t>
              </a:r>
              <a:endParaRPr lang="en-US" sz="2000" dirty="0">
                <a:solidFill>
                  <a:srgbClr val="7030A0"/>
                </a:solidFill>
              </a:endParaRPr>
            </a:p>
          </p:txBody>
        </p:sp>
      </p:grpSp>
      <p:sp>
        <p:nvSpPr>
          <p:cNvPr id="15" name="Slide Number Placeholder 14"/>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914400"/>
            <a:ext cx="8458200" cy="4308872"/>
          </a:xfrm>
          <a:prstGeom prst="rect">
            <a:avLst/>
          </a:prstGeom>
        </p:spPr>
        <p:txBody>
          <a:bodyPr wrap="square">
            <a:spAutoFit/>
          </a:bodyPr>
          <a:lstStyle/>
          <a:p>
            <a:pPr marL="171450" indent="-171450">
              <a:spcAft>
                <a:spcPts val="1200"/>
              </a:spcAft>
              <a:buFont typeface="Arial" pitchFamily="34" charset="0"/>
              <a:buChar char="•"/>
            </a:pPr>
            <a:r>
              <a:rPr lang="en-US" dirty="0" smtClean="0">
                <a:solidFill>
                  <a:srgbClr val="0033CC"/>
                </a:solidFill>
              </a:rPr>
              <a:t>An implanted ion can increase the number of recoil atoms only if it possesses an energy greater than 2E</a:t>
            </a:r>
            <a:r>
              <a:rPr lang="en-US" baseline="-25000" dirty="0" smtClean="0">
                <a:solidFill>
                  <a:srgbClr val="0033CC"/>
                </a:solidFill>
              </a:rPr>
              <a:t>d</a:t>
            </a:r>
            <a:r>
              <a:rPr lang="en-US" dirty="0" smtClean="0">
                <a:solidFill>
                  <a:srgbClr val="0033CC"/>
                </a:solidFill>
              </a:rPr>
              <a:t>, where E</a:t>
            </a:r>
            <a:r>
              <a:rPr lang="en-US" baseline="-25000" dirty="0" smtClean="0">
                <a:solidFill>
                  <a:srgbClr val="0033CC"/>
                </a:solidFill>
              </a:rPr>
              <a:t>d</a:t>
            </a:r>
            <a:r>
              <a:rPr lang="en-US" dirty="0" smtClean="0">
                <a:solidFill>
                  <a:srgbClr val="0033CC"/>
                </a:solidFill>
              </a:rPr>
              <a:t> is the minimum energy required to break four covalent bonds and dislodge a lattice atom. E</a:t>
            </a:r>
            <a:r>
              <a:rPr lang="en-US" baseline="-25000" dirty="0" smtClean="0">
                <a:solidFill>
                  <a:srgbClr val="0033CC"/>
                </a:solidFill>
              </a:rPr>
              <a:t>d</a:t>
            </a:r>
            <a:r>
              <a:rPr lang="en-US" dirty="0" smtClean="0">
                <a:solidFill>
                  <a:srgbClr val="0033CC"/>
                </a:solidFill>
              </a:rPr>
              <a:t> is called threshold energy or displacement energy (for Si, E</a:t>
            </a:r>
            <a:r>
              <a:rPr lang="en-US" baseline="-25000" dirty="0" smtClean="0">
                <a:solidFill>
                  <a:srgbClr val="0033CC"/>
                </a:solidFill>
              </a:rPr>
              <a:t>d</a:t>
            </a:r>
            <a:r>
              <a:rPr lang="en-US" dirty="0" smtClean="0">
                <a:solidFill>
                  <a:srgbClr val="0033CC"/>
                </a:solidFill>
                <a:sym typeface="Symbol"/>
              </a:rPr>
              <a:t></a:t>
            </a:r>
            <a:r>
              <a:rPr lang="en-US" dirty="0" smtClean="0">
                <a:solidFill>
                  <a:srgbClr val="0033CC"/>
                </a:solidFill>
              </a:rPr>
              <a:t>15eV). </a:t>
            </a:r>
          </a:p>
          <a:p>
            <a:pPr marL="171450" indent="-171450">
              <a:spcAft>
                <a:spcPts val="1200"/>
              </a:spcAft>
              <a:buFont typeface="Arial" pitchFamily="34" charset="0"/>
              <a:buChar char="•"/>
            </a:pPr>
            <a:r>
              <a:rPr lang="en-US" dirty="0" smtClean="0">
                <a:solidFill>
                  <a:srgbClr val="0033CC"/>
                </a:solidFill>
              </a:rPr>
              <a:t>When the energy of the incident ion or secondary knocked-on atom reach E</a:t>
            </a:r>
            <a:r>
              <a:rPr lang="en-US" baseline="-25000" dirty="0" smtClean="0">
                <a:solidFill>
                  <a:srgbClr val="0033CC"/>
                </a:solidFill>
              </a:rPr>
              <a:t>d</a:t>
            </a:r>
            <a:r>
              <a:rPr lang="en-US" dirty="0" smtClean="0">
                <a:solidFill>
                  <a:srgbClr val="0033CC"/>
                </a:solidFill>
              </a:rPr>
              <a:t>, they can be considered stopped, because if they do damage to transfer all their energy to a lattice atom, they can cause a single displacement but remain at rest in the lattice position themselves.</a:t>
            </a:r>
          </a:p>
          <a:p>
            <a:pPr marL="171450" indent="-171450">
              <a:spcAft>
                <a:spcPts val="1200"/>
              </a:spcAft>
              <a:buFont typeface="Arial" pitchFamily="34" charset="0"/>
              <a:buChar char="•"/>
            </a:pPr>
            <a:r>
              <a:rPr lang="en-US" dirty="0" smtClean="0">
                <a:solidFill>
                  <a:srgbClr val="0033CC"/>
                </a:solidFill>
              </a:rPr>
              <a:t>Thus the number of displaced atoms created by an energetic particle can be estimated by N=E</a:t>
            </a:r>
            <a:r>
              <a:rPr lang="en-US" baseline="-25000" dirty="0" smtClean="0">
                <a:solidFill>
                  <a:srgbClr val="0033CC"/>
                </a:solidFill>
              </a:rPr>
              <a:t>n</a:t>
            </a:r>
            <a:r>
              <a:rPr lang="en-US" dirty="0" smtClean="0">
                <a:solidFill>
                  <a:srgbClr val="0033CC"/>
                </a:solidFill>
              </a:rPr>
              <a:t>/2E</a:t>
            </a:r>
            <a:r>
              <a:rPr lang="en-US" baseline="-25000" dirty="0" smtClean="0">
                <a:solidFill>
                  <a:srgbClr val="0033CC"/>
                </a:solidFill>
              </a:rPr>
              <a:t>d</a:t>
            </a:r>
            <a:r>
              <a:rPr lang="en-US" dirty="0" smtClean="0">
                <a:solidFill>
                  <a:srgbClr val="0033CC"/>
                </a:solidFill>
              </a:rPr>
              <a:t>, where E</a:t>
            </a:r>
            <a:r>
              <a:rPr lang="en-US" baseline="-25000" dirty="0" smtClean="0">
                <a:solidFill>
                  <a:srgbClr val="0033CC"/>
                </a:solidFill>
              </a:rPr>
              <a:t>n</a:t>
            </a:r>
            <a:r>
              <a:rPr lang="en-US" dirty="0" smtClean="0">
                <a:solidFill>
                  <a:srgbClr val="0033CC"/>
                </a:solidFill>
              </a:rPr>
              <a:t> is the energy lost in nuclear collision.</a:t>
            </a:r>
          </a:p>
          <a:p>
            <a:pPr marL="171450" indent="-171450">
              <a:spcAft>
                <a:spcPts val="1200"/>
              </a:spcAft>
              <a:buFont typeface="Arial" pitchFamily="34" charset="0"/>
              <a:buChar char="•"/>
            </a:pPr>
            <a:r>
              <a:rPr lang="en-US" dirty="0" smtClean="0">
                <a:solidFill>
                  <a:srgbClr val="0033CC"/>
                </a:solidFill>
              </a:rPr>
              <a:t>For example, 30keV As ion will lead to roughly</a:t>
            </a:r>
            <a:r>
              <a:rPr lang="en-US" dirty="0" smtClean="0">
                <a:solidFill>
                  <a:srgbClr val="0033CC"/>
                </a:solidFill>
                <a:sym typeface="Symbol"/>
              </a:rPr>
              <a:t> </a:t>
            </a:r>
            <a:r>
              <a:rPr lang="en-US" dirty="0" smtClean="0">
                <a:solidFill>
                  <a:srgbClr val="0033CC"/>
                </a:solidFill>
              </a:rPr>
              <a:t>30000/(2</a:t>
            </a:r>
            <a:r>
              <a:rPr lang="en-US" dirty="0" smtClean="0">
                <a:solidFill>
                  <a:srgbClr val="0033CC"/>
                </a:solidFill>
                <a:sym typeface="Symbol"/>
              </a:rPr>
              <a:t></a:t>
            </a:r>
            <a:r>
              <a:rPr lang="en-US" dirty="0" smtClean="0">
                <a:solidFill>
                  <a:srgbClr val="0033CC"/>
                </a:solidFill>
              </a:rPr>
              <a:t>15)=1000 displaced atoms.</a:t>
            </a:r>
          </a:p>
          <a:p>
            <a:pPr marL="171450" indent="-171450">
              <a:spcAft>
                <a:spcPts val="1200"/>
              </a:spcAft>
              <a:buFont typeface="Arial" pitchFamily="34" charset="0"/>
              <a:buChar char="•"/>
            </a:pPr>
            <a:r>
              <a:rPr lang="en-US" dirty="0" smtClean="0">
                <a:solidFill>
                  <a:srgbClr val="0033CC"/>
                </a:solidFill>
              </a:rPr>
              <a:t>The number will be less for 30keV light ions, whose energy is mainly lost by electronic stopping.</a:t>
            </a:r>
            <a:endParaRPr lang="en-US" dirty="0">
              <a:solidFill>
                <a:srgbClr val="0033CC"/>
              </a:solidFill>
            </a:endParaRPr>
          </a:p>
        </p:txBody>
      </p:sp>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1905000" y="152400"/>
            <a:ext cx="5155386" cy="523220"/>
          </a:xfrm>
          <a:prstGeom prst="rect">
            <a:avLst/>
          </a:prstGeom>
          <a:noFill/>
        </p:spPr>
        <p:txBody>
          <a:bodyPr wrap="none" rtlCol="0">
            <a:spAutoFit/>
          </a:bodyPr>
          <a:lstStyle/>
          <a:p>
            <a:r>
              <a:rPr lang="en-US" sz="2800" dirty="0" smtClean="0">
                <a:solidFill>
                  <a:srgbClr val="0033CC"/>
                </a:solidFill>
              </a:rPr>
              <a:t>Number of displaced target atoms</a:t>
            </a:r>
            <a:endParaRPr lang="en-US" sz="2800" dirty="0">
              <a:solidFill>
                <a:srgbClr val="0033CC"/>
              </a:solidFill>
            </a:endParaRPr>
          </a:p>
        </p:txBody>
      </p:sp>
      <p:graphicFrame>
        <p:nvGraphicFramePr>
          <p:cNvPr id="1251334" name="Object 6"/>
          <p:cNvGraphicFramePr>
            <a:graphicFrameLocks noChangeAspect="1"/>
          </p:cNvGraphicFramePr>
          <p:nvPr/>
        </p:nvGraphicFramePr>
        <p:xfrm>
          <a:off x="3203575" y="5229225"/>
          <a:ext cx="1779588" cy="946150"/>
        </p:xfrm>
        <a:graphic>
          <a:graphicData uri="http://schemas.openxmlformats.org/presentationml/2006/ole">
            <p:oleObj spid="_x0000_s122882" name="公式" r:id="rId3" imgW="812520" imgH="431640" progId="Equation.3">
              <p:embed/>
            </p:oleObj>
          </a:graphicData>
        </a:graphic>
      </p:graphicFrame>
      <p:sp>
        <p:nvSpPr>
          <p:cNvPr id="8" name="Slide Number Placeholder 7"/>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251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4" descr="Fig 5-13 copy"/>
          <p:cNvPicPr>
            <a:picLocks noChangeAspect="1" noChangeArrowheads="1"/>
          </p:cNvPicPr>
          <p:nvPr/>
        </p:nvPicPr>
        <p:blipFill>
          <a:blip r:embed="rId2" cstate="print"/>
          <a:srcRect l="28889" t="26576" r="27777" b="30180"/>
          <a:stretch>
            <a:fillRect/>
          </a:stretch>
        </p:blipFill>
        <p:spPr bwMode="auto">
          <a:xfrm>
            <a:off x="4267200" y="1040688"/>
            <a:ext cx="4665662" cy="5741112"/>
          </a:xfrm>
          <a:prstGeom prst="rect">
            <a:avLst/>
          </a:prstGeom>
          <a:noFill/>
          <a:ln w="9525">
            <a:noFill/>
            <a:miter lim="800000"/>
            <a:headEnd/>
            <a:tailEnd/>
          </a:ln>
        </p:spPr>
      </p:pic>
      <p:sp>
        <p:nvSpPr>
          <p:cNvPr id="7" name="Rectangle 6"/>
          <p:cNvSpPr/>
          <p:nvPr/>
        </p:nvSpPr>
        <p:spPr>
          <a:xfrm>
            <a:off x="228600" y="1600200"/>
            <a:ext cx="3733800" cy="2739211"/>
          </a:xfrm>
          <a:prstGeom prst="rect">
            <a:avLst/>
          </a:prstGeom>
        </p:spPr>
        <p:txBody>
          <a:bodyPr wrap="square">
            <a:spAutoFit/>
          </a:bodyPr>
          <a:lstStyle/>
          <a:p>
            <a:pPr marL="171450" indent="-171450">
              <a:spcAft>
                <a:spcPts val="600"/>
              </a:spcAft>
              <a:buFont typeface="Arial" pitchFamily="34" charset="0"/>
              <a:buChar char="•"/>
            </a:pPr>
            <a:r>
              <a:rPr lang="en-US" dirty="0" smtClean="0">
                <a:solidFill>
                  <a:srgbClr val="0033CC"/>
                </a:solidFill>
              </a:rPr>
              <a:t>If the dose is high enough, the implanted layer will become amorphous.</a:t>
            </a:r>
          </a:p>
          <a:p>
            <a:pPr marL="171450" indent="-171450">
              <a:spcAft>
                <a:spcPts val="600"/>
              </a:spcAft>
              <a:buFont typeface="Arial" pitchFamily="34" charset="0"/>
              <a:buChar char="•"/>
            </a:pPr>
            <a:r>
              <a:rPr lang="en-US" dirty="0" smtClean="0">
                <a:solidFill>
                  <a:srgbClr val="0033CC"/>
                </a:solidFill>
              </a:rPr>
              <a:t>The dose required to produce an amorphous silicon layer is called critical implant dose.</a:t>
            </a:r>
          </a:p>
          <a:p>
            <a:pPr marL="171450" indent="-171450">
              <a:spcAft>
                <a:spcPts val="600"/>
              </a:spcAft>
              <a:buFont typeface="Arial" pitchFamily="34" charset="0"/>
              <a:buChar char="•"/>
            </a:pPr>
            <a:r>
              <a:rPr lang="en-US" dirty="0" smtClean="0">
                <a:solidFill>
                  <a:srgbClr val="0033CC"/>
                </a:solidFill>
              </a:rPr>
              <a:t>The heavier the impurity, the lower the dose that is required to create an amorphous layer.</a:t>
            </a:r>
            <a:endParaRPr lang="en-US" dirty="0">
              <a:solidFill>
                <a:srgbClr val="0033CC"/>
              </a:solidFill>
            </a:endParaRPr>
          </a:p>
        </p:txBody>
      </p:sp>
      <p:sp>
        <p:nvSpPr>
          <p:cNvPr id="9" name="Rectangle 8"/>
          <p:cNvSpPr/>
          <p:nvPr/>
        </p:nvSpPr>
        <p:spPr>
          <a:xfrm>
            <a:off x="3352800" y="152400"/>
            <a:ext cx="2337819" cy="523220"/>
          </a:xfrm>
          <a:prstGeom prst="rect">
            <a:avLst/>
          </a:prstGeom>
        </p:spPr>
        <p:txBody>
          <a:bodyPr wrap="none">
            <a:spAutoFit/>
          </a:bodyPr>
          <a:lstStyle/>
          <a:p>
            <a:r>
              <a:rPr lang="en-US" altLang="zh-CN" sz="2800" dirty="0" err="1" smtClean="0">
                <a:solidFill>
                  <a:srgbClr val="0033CC"/>
                </a:solidFill>
              </a:rPr>
              <a:t>Amorphization</a:t>
            </a:r>
            <a:endParaRPr lang="en-US" sz="2800" dirty="0">
              <a:solidFill>
                <a:srgbClr val="0033CC"/>
              </a:solidFill>
            </a:endParaRPr>
          </a:p>
        </p:txBody>
      </p:sp>
      <p:cxnSp>
        <p:nvCxnSpPr>
          <p:cNvPr id="10" name="Straight Connector 9"/>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2" name="TextBox 11"/>
          <p:cNvSpPr txBox="1"/>
          <p:nvPr/>
        </p:nvSpPr>
        <p:spPr>
          <a:xfrm>
            <a:off x="5638800" y="762000"/>
            <a:ext cx="1711366" cy="461665"/>
          </a:xfrm>
          <a:prstGeom prst="rect">
            <a:avLst/>
          </a:prstGeom>
          <a:noFill/>
        </p:spPr>
        <p:txBody>
          <a:bodyPr wrap="none" rtlCol="0">
            <a:spAutoFit/>
          </a:bodyPr>
          <a:lstStyle/>
          <a:p>
            <a:r>
              <a:rPr lang="en-US" sz="2400" dirty="0" smtClean="0">
                <a:solidFill>
                  <a:srgbClr val="C00000"/>
                </a:solidFill>
              </a:rPr>
              <a:t>Critical dose</a:t>
            </a:r>
            <a:endParaRPr lang="en-US" sz="2400" dirty="0">
              <a:solidFill>
                <a:srgbClr val="C00000"/>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3170147" y="152400"/>
            <a:ext cx="3154453" cy="523220"/>
          </a:xfrm>
          <a:prstGeom prst="rect">
            <a:avLst/>
          </a:prstGeom>
          <a:noFill/>
        </p:spPr>
        <p:txBody>
          <a:bodyPr wrap="none" rtlCol="0">
            <a:spAutoFit/>
          </a:bodyPr>
          <a:lstStyle/>
          <a:p>
            <a:r>
              <a:rPr lang="en-US" sz="2800" dirty="0" smtClean="0">
                <a:solidFill>
                  <a:srgbClr val="0033CC"/>
                </a:solidFill>
              </a:rPr>
              <a:t>Damage distribution</a:t>
            </a:r>
            <a:endParaRPr lang="en-US" sz="2800" dirty="0">
              <a:solidFill>
                <a:srgbClr val="0033CC"/>
              </a:solidFill>
            </a:endParaRPr>
          </a:p>
        </p:txBody>
      </p:sp>
      <p:sp>
        <p:nvSpPr>
          <p:cNvPr id="10" name="TextBox 9"/>
          <p:cNvSpPr txBox="1"/>
          <p:nvPr/>
        </p:nvSpPr>
        <p:spPr>
          <a:xfrm>
            <a:off x="1524000" y="5906869"/>
            <a:ext cx="2667000" cy="646331"/>
          </a:xfrm>
          <a:prstGeom prst="rect">
            <a:avLst/>
          </a:prstGeom>
          <a:noFill/>
        </p:spPr>
        <p:txBody>
          <a:bodyPr wrap="square" rtlCol="0">
            <a:spAutoFit/>
          </a:bodyPr>
          <a:lstStyle/>
          <a:p>
            <a:r>
              <a:rPr lang="en-US" dirty="0" smtClean="0">
                <a:solidFill>
                  <a:srgbClr val="0033CC"/>
                </a:solidFill>
              </a:rPr>
              <a:t>More crystalline damage at end of range, </a:t>
            </a:r>
            <a:r>
              <a:rPr lang="en-US" dirty="0" err="1" smtClean="0">
                <a:solidFill>
                  <a:srgbClr val="0033CC"/>
                </a:solidFill>
              </a:rPr>
              <a:t>S</a:t>
            </a:r>
            <a:r>
              <a:rPr lang="en-US" baseline="-25000" dirty="0" err="1" smtClean="0">
                <a:solidFill>
                  <a:srgbClr val="0033CC"/>
                </a:solidFill>
              </a:rPr>
              <a:t>n</a:t>
            </a:r>
            <a:r>
              <a:rPr lang="en-US" dirty="0" smtClean="0">
                <a:solidFill>
                  <a:srgbClr val="0033CC"/>
                </a:solidFill>
              </a:rPr>
              <a:t> &gt; S</a:t>
            </a:r>
            <a:r>
              <a:rPr lang="en-US" baseline="-25000" dirty="0" smtClean="0">
                <a:solidFill>
                  <a:srgbClr val="0033CC"/>
                </a:solidFill>
              </a:rPr>
              <a:t>e</a:t>
            </a:r>
            <a:endParaRPr lang="en-US" baseline="-25000" dirty="0">
              <a:solidFill>
                <a:srgbClr val="0033CC"/>
              </a:solidFill>
            </a:endParaRPr>
          </a:p>
        </p:txBody>
      </p:sp>
      <p:sp>
        <p:nvSpPr>
          <p:cNvPr id="11" name="TextBox 10"/>
          <p:cNvSpPr txBox="1"/>
          <p:nvPr/>
        </p:nvSpPr>
        <p:spPr>
          <a:xfrm>
            <a:off x="5143011" y="5906869"/>
            <a:ext cx="3162789" cy="369332"/>
          </a:xfrm>
          <a:prstGeom prst="rect">
            <a:avLst/>
          </a:prstGeom>
          <a:noFill/>
        </p:spPr>
        <p:txBody>
          <a:bodyPr wrap="none" rtlCol="0">
            <a:spAutoFit/>
          </a:bodyPr>
          <a:lstStyle/>
          <a:p>
            <a:r>
              <a:rPr lang="en-US" dirty="0" smtClean="0">
                <a:solidFill>
                  <a:srgbClr val="0033CC"/>
                </a:solidFill>
              </a:rPr>
              <a:t>Less crystalline damage, </a:t>
            </a:r>
            <a:r>
              <a:rPr lang="en-US" dirty="0" err="1" smtClean="0">
                <a:solidFill>
                  <a:srgbClr val="0033CC"/>
                </a:solidFill>
              </a:rPr>
              <a:t>S</a:t>
            </a:r>
            <a:r>
              <a:rPr lang="en-US" baseline="-25000" dirty="0" err="1" smtClean="0">
                <a:solidFill>
                  <a:srgbClr val="0033CC"/>
                </a:solidFill>
              </a:rPr>
              <a:t>n</a:t>
            </a:r>
            <a:r>
              <a:rPr lang="en-US" dirty="0" smtClean="0">
                <a:solidFill>
                  <a:srgbClr val="0033CC"/>
                </a:solidFill>
              </a:rPr>
              <a:t> &lt; S</a:t>
            </a:r>
            <a:r>
              <a:rPr lang="en-US" baseline="-25000" dirty="0" smtClean="0">
                <a:solidFill>
                  <a:srgbClr val="0033CC"/>
                </a:solidFill>
              </a:rPr>
              <a:t>e</a:t>
            </a:r>
            <a:endParaRPr lang="en-US" baseline="-25000" dirty="0">
              <a:solidFill>
                <a:srgbClr val="0033CC"/>
              </a:solidFill>
            </a:endParaRPr>
          </a:p>
        </p:txBody>
      </p:sp>
      <p:pic>
        <p:nvPicPr>
          <p:cNvPr id="107522" name="Picture 2"/>
          <p:cNvPicPr>
            <a:picLocks noChangeAspect="1" noChangeArrowheads="1"/>
          </p:cNvPicPr>
          <p:nvPr/>
        </p:nvPicPr>
        <p:blipFill>
          <a:blip r:embed="rId2" cstate="print"/>
          <a:srcRect/>
          <a:stretch>
            <a:fillRect/>
          </a:stretch>
        </p:blipFill>
        <p:spPr bwMode="auto">
          <a:xfrm>
            <a:off x="685800" y="1322965"/>
            <a:ext cx="7797339" cy="4507704"/>
          </a:xfrm>
          <a:prstGeom prst="rect">
            <a:avLst/>
          </a:prstGeom>
          <a:noFill/>
          <a:ln w="9525">
            <a:noFill/>
            <a:miter lim="800000"/>
            <a:headEnd/>
            <a:tailEnd/>
          </a:ln>
        </p:spPr>
      </p:pic>
      <p:sp>
        <p:nvSpPr>
          <p:cNvPr id="14" name="TextBox 13"/>
          <p:cNvSpPr txBox="1"/>
          <p:nvPr/>
        </p:nvSpPr>
        <p:spPr>
          <a:xfrm>
            <a:off x="1600200" y="838200"/>
            <a:ext cx="6152069" cy="369332"/>
          </a:xfrm>
          <a:prstGeom prst="rect">
            <a:avLst/>
          </a:prstGeom>
          <a:noFill/>
        </p:spPr>
        <p:txBody>
          <a:bodyPr wrap="none" rtlCol="0">
            <a:spAutoFit/>
          </a:bodyPr>
          <a:lstStyle/>
          <a:p>
            <a:r>
              <a:rPr lang="en-US" dirty="0" smtClean="0">
                <a:solidFill>
                  <a:srgbClr val="0033CC"/>
                </a:solidFill>
              </a:rPr>
              <a:t>Most damage is done by nuclear interactions (nuclear stopping)</a:t>
            </a:r>
            <a:endParaRPr lang="en-US" dirty="0">
              <a:solidFill>
                <a:srgbClr val="0033CC"/>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4114799" y="838200"/>
            <a:ext cx="4939589" cy="5562600"/>
          </a:xfrm>
          <a:prstGeom prst="rect">
            <a:avLst/>
          </a:prstGeom>
          <a:noFill/>
          <a:ln w="9525">
            <a:noFill/>
            <a:miter lim="800000"/>
            <a:headEnd/>
            <a:tailEnd/>
          </a:ln>
        </p:spPr>
      </p:pic>
      <p:cxnSp>
        <p:nvCxnSpPr>
          <p:cNvPr id="7" name="Straight Connector 6"/>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cxnSp>
        <p:nvCxnSpPr>
          <p:cNvPr id="8" name="Straight Connector 7"/>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3170147" y="152400"/>
            <a:ext cx="3154453" cy="523220"/>
          </a:xfrm>
          <a:prstGeom prst="rect">
            <a:avLst/>
          </a:prstGeom>
          <a:noFill/>
        </p:spPr>
        <p:txBody>
          <a:bodyPr wrap="none" rtlCol="0">
            <a:spAutoFit/>
          </a:bodyPr>
          <a:lstStyle/>
          <a:p>
            <a:r>
              <a:rPr lang="en-US" sz="2800" dirty="0" smtClean="0">
                <a:solidFill>
                  <a:srgbClr val="0033CC"/>
                </a:solidFill>
              </a:rPr>
              <a:t>Damage distribution</a:t>
            </a:r>
            <a:endParaRPr lang="en-US" sz="2800" dirty="0">
              <a:solidFill>
                <a:srgbClr val="0033CC"/>
              </a:solidFill>
            </a:endParaRPr>
          </a:p>
        </p:txBody>
      </p:sp>
      <p:sp>
        <p:nvSpPr>
          <p:cNvPr id="10" name="TextBox 9"/>
          <p:cNvSpPr txBox="1"/>
          <p:nvPr/>
        </p:nvSpPr>
        <p:spPr>
          <a:xfrm>
            <a:off x="228600" y="1752600"/>
            <a:ext cx="3657600" cy="3847207"/>
          </a:xfrm>
          <a:prstGeom prst="rect">
            <a:avLst/>
          </a:prstGeom>
          <a:noFill/>
        </p:spPr>
        <p:txBody>
          <a:bodyPr wrap="square" rtlCol="0">
            <a:spAutoFit/>
          </a:bodyPr>
          <a:lstStyle/>
          <a:p>
            <a:pPr>
              <a:spcAft>
                <a:spcPts val="1200"/>
              </a:spcAft>
            </a:pPr>
            <a:r>
              <a:rPr lang="en-US" dirty="0" smtClean="0">
                <a:solidFill>
                  <a:srgbClr val="C00000"/>
                </a:solidFill>
              </a:rPr>
              <a:t>For light ion </a:t>
            </a:r>
            <a:r>
              <a:rPr lang="en-US" dirty="0" smtClean="0">
                <a:solidFill>
                  <a:srgbClr val="0033CC"/>
                </a:solidFill>
              </a:rPr>
              <a:t>(lighter than target), small energy transfer to target atom for each collision, generate few displaced target atoms, and ion scatted at large angle. Low density non-overlapping damage, but over large area with a saw-tooth shape.</a:t>
            </a:r>
          </a:p>
          <a:p>
            <a:pPr>
              <a:spcAft>
                <a:spcPts val="1200"/>
              </a:spcAft>
            </a:pPr>
            <a:r>
              <a:rPr lang="en-US" dirty="0" smtClean="0">
                <a:solidFill>
                  <a:srgbClr val="C00000"/>
                </a:solidFill>
              </a:rPr>
              <a:t>For heavy ion</a:t>
            </a:r>
            <a:r>
              <a:rPr lang="en-US" dirty="0" smtClean="0">
                <a:solidFill>
                  <a:srgbClr val="0033CC"/>
                </a:solidFill>
              </a:rPr>
              <a:t>, large energy transfer for each collision, small scatter angle. The displaced atom can further displace other target atoms. Small range, large damage density over small volume.</a:t>
            </a:r>
            <a:endParaRPr lang="en-US" dirty="0">
              <a:solidFill>
                <a:srgbClr val="0033CC"/>
              </a:solidFill>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p:cNvPicPr>
            <a:picLocks noChangeAspect="1" noChangeArrowheads="1"/>
          </p:cNvPicPr>
          <p:nvPr/>
        </p:nvPicPr>
        <p:blipFill>
          <a:blip r:embed="rId2" cstate="print"/>
          <a:srcRect/>
          <a:stretch>
            <a:fillRect/>
          </a:stretch>
        </p:blipFill>
        <p:spPr bwMode="auto">
          <a:xfrm>
            <a:off x="154851" y="990600"/>
            <a:ext cx="8912949" cy="5105400"/>
          </a:xfrm>
          <a:prstGeom prst="rect">
            <a:avLst/>
          </a:prstGeom>
          <a:noFill/>
          <a:ln w="9525">
            <a:noFill/>
            <a:miter lim="800000"/>
            <a:headEnd/>
            <a:tailEnd/>
          </a:ln>
        </p:spPr>
      </p:pic>
      <p:cxnSp>
        <p:nvCxnSpPr>
          <p:cNvPr id="3" name="Straight Connector 2"/>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4" name="TextBox 3"/>
          <p:cNvSpPr txBox="1"/>
          <p:nvPr/>
        </p:nvSpPr>
        <p:spPr>
          <a:xfrm>
            <a:off x="2438400" y="152400"/>
            <a:ext cx="4297395" cy="523220"/>
          </a:xfrm>
          <a:prstGeom prst="rect">
            <a:avLst/>
          </a:prstGeom>
          <a:noFill/>
        </p:spPr>
        <p:txBody>
          <a:bodyPr wrap="none" rtlCol="0">
            <a:spAutoFit/>
          </a:bodyPr>
          <a:lstStyle/>
          <a:p>
            <a:r>
              <a:rPr lang="en-US" sz="2800" dirty="0" smtClean="0">
                <a:solidFill>
                  <a:srgbClr val="0033CC"/>
                </a:solidFill>
              </a:rPr>
              <a:t>Damage density distribution</a:t>
            </a:r>
            <a:endParaRPr lang="en-US" sz="2800" dirty="0">
              <a:solidFill>
                <a:srgbClr val="0033CC"/>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62200" y="2133600"/>
            <a:ext cx="4724400" cy="2846933"/>
          </a:xfrm>
          <a:prstGeom prst="rect">
            <a:avLst/>
          </a:prstGeom>
          <a:noFill/>
        </p:spPr>
        <p:txBody>
          <a:bodyPr wrap="square" rtlCol="0">
            <a:spAutoFit/>
          </a:bodyPr>
          <a:lstStyle/>
          <a:p>
            <a:pPr marL="342900" indent="-342900">
              <a:spcAft>
                <a:spcPts val="600"/>
              </a:spcAft>
              <a:buAutoNum type="arabicPeriod"/>
            </a:pPr>
            <a:r>
              <a:rPr lang="en-US" dirty="0" smtClean="0">
                <a:solidFill>
                  <a:srgbClr val="0033CC"/>
                </a:solidFill>
              </a:rPr>
              <a:t>Introduction and application.</a:t>
            </a:r>
          </a:p>
          <a:p>
            <a:pPr marL="342900" indent="-342900">
              <a:spcAft>
                <a:spcPts val="600"/>
              </a:spcAft>
              <a:buAutoNum type="arabicPeriod"/>
            </a:pPr>
            <a:r>
              <a:rPr lang="en-US" dirty="0" smtClean="0">
                <a:solidFill>
                  <a:srgbClr val="0033CC"/>
                </a:solidFill>
              </a:rPr>
              <a:t>Ion implantation tools.</a:t>
            </a:r>
          </a:p>
          <a:p>
            <a:pPr marL="342900" indent="-342900">
              <a:spcAft>
                <a:spcPts val="600"/>
              </a:spcAft>
              <a:buAutoNum type="arabicPeriod"/>
            </a:pPr>
            <a:r>
              <a:rPr lang="en-US" dirty="0" smtClean="0">
                <a:solidFill>
                  <a:srgbClr val="0033CC"/>
                </a:solidFill>
              </a:rPr>
              <a:t>Dopant distribution profile.</a:t>
            </a:r>
          </a:p>
          <a:p>
            <a:pPr marL="342900" indent="-342900">
              <a:spcAft>
                <a:spcPts val="600"/>
              </a:spcAft>
              <a:buAutoNum type="arabicPeriod"/>
            </a:pPr>
            <a:r>
              <a:rPr lang="en-US" dirty="0" smtClean="0">
                <a:solidFill>
                  <a:srgbClr val="0033CC"/>
                </a:solidFill>
              </a:rPr>
              <a:t>Mask thickness and lateral distribution.</a:t>
            </a:r>
          </a:p>
          <a:p>
            <a:pPr marL="342900" indent="-342900">
              <a:spcAft>
                <a:spcPts val="600"/>
              </a:spcAft>
              <a:buAutoNum type="arabicPeriod"/>
            </a:pPr>
            <a:r>
              <a:rPr lang="en-US" dirty="0" smtClean="0">
                <a:solidFill>
                  <a:srgbClr val="0033CC"/>
                </a:solidFill>
              </a:rPr>
              <a:t>Effect of channeling.</a:t>
            </a:r>
          </a:p>
          <a:p>
            <a:pPr marL="342900" indent="-342900">
              <a:spcAft>
                <a:spcPts val="600"/>
              </a:spcAft>
              <a:buAutoNum type="arabicPeriod"/>
            </a:pPr>
            <a:r>
              <a:rPr lang="en-US" dirty="0" smtClean="0">
                <a:solidFill>
                  <a:srgbClr val="0033CC"/>
                </a:solidFill>
              </a:rPr>
              <a:t>Modeling: nuclear and electronic stopping.</a:t>
            </a:r>
          </a:p>
          <a:p>
            <a:pPr marL="342900" indent="-342900">
              <a:spcAft>
                <a:spcPts val="600"/>
              </a:spcAft>
              <a:buAutoNum type="arabicPeriod"/>
            </a:pPr>
            <a:r>
              <a:rPr lang="en-US" dirty="0" smtClean="0">
                <a:solidFill>
                  <a:srgbClr val="0033CC"/>
                </a:solidFill>
              </a:rPr>
              <a:t>Damage caused by ion implantation.</a:t>
            </a:r>
          </a:p>
          <a:p>
            <a:pPr marL="342900" indent="-342900">
              <a:spcAft>
                <a:spcPts val="600"/>
              </a:spcAft>
              <a:buAutoNum type="arabicPeriod"/>
            </a:pPr>
            <a:r>
              <a:rPr lang="en-US" dirty="0" smtClean="0">
                <a:solidFill>
                  <a:srgbClr val="C00000"/>
                </a:solidFill>
              </a:rPr>
              <a:t>Damage repair.</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
        <p:nvSpPr>
          <p:cNvPr id="7" name="TextBox 6"/>
          <p:cNvSpPr txBox="1"/>
          <p:nvPr/>
        </p:nvSpPr>
        <p:spPr>
          <a:xfrm>
            <a:off x="2895600" y="990600"/>
            <a:ext cx="4100353" cy="523220"/>
          </a:xfrm>
          <a:prstGeom prst="rect">
            <a:avLst/>
          </a:prstGeom>
          <a:noFill/>
        </p:spPr>
        <p:txBody>
          <a:bodyPr wrap="none" rtlCol="0">
            <a:spAutoFit/>
          </a:bodyPr>
          <a:lstStyle/>
          <a:p>
            <a:r>
              <a:rPr lang="en-US" sz="2800" dirty="0" smtClean="0">
                <a:solidFill>
                  <a:srgbClr val="0033CC"/>
                </a:solidFill>
              </a:rPr>
              <a:t>Chapter 8 Ion implantation</a:t>
            </a:r>
          </a:p>
        </p:txBody>
      </p:sp>
      <p:sp>
        <p:nvSpPr>
          <p:cNvPr id="8" name="TextBox 7"/>
          <p:cNvSpPr txBox="1"/>
          <p:nvPr/>
        </p:nvSpPr>
        <p:spPr>
          <a:xfrm>
            <a:off x="36706" y="6119336"/>
            <a:ext cx="5043047" cy="738664"/>
          </a:xfrm>
          <a:prstGeom prst="rect">
            <a:avLst/>
          </a:prstGeom>
          <a:noFill/>
        </p:spPr>
        <p:txBody>
          <a:bodyPr wrap="none" rtlCol="0">
            <a:spAutoFit/>
          </a:bodyPr>
          <a:lstStyle/>
          <a:p>
            <a:r>
              <a:rPr lang="en-US" sz="1400" dirty="0" smtClean="0"/>
              <a:t>NE 343: Microfabrication and Thin Film Technology</a:t>
            </a:r>
          </a:p>
          <a:p>
            <a:r>
              <a:rPr lang="en-US" sz="1400" dirty="0" smtClean="0"/>
              <a:t>Instructor: Bo Cui, ECE, University of Waterloo, bcui@uwaterloo.ca</a:t>
            </a:r>
          </a:p>
          <a:p>
            <a:r>
              <a:rPr lang="en-US" sz="1400" dirty="0" smtClean="0"/>
              <a:t>Textbook: Silicon VLSI Technology by Plummer, Deal, Griffin </a:t>
            </a:r>
            <a:endParaRPr lang="en-US" sz="1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0" name="Group 9"/>
          <p:cNvGrpSpPr/>
          <p:nvPr/>
        </p:nvGrpSpPr>
        <p:grpSpPr>
          <a:xfrm>
            <a:off x="3124200" y="3352800"/>
            <a:ext cx="4269704" cy="3176186"/>
            <a:chOff x="2667000" y="3505200"/>
            <a:chExt cx="4269704" cy="3176186"/>
          </a:xfrm>
        </p:grpSpPr>
        <p:pic>
          <p:nvPicPr>
            <p:cNvPr id="14344" name="Picture 7" descr="D92-6m"/>
            <p:cNvPicPr>
              <a:picLocks noChangeAspect="1" noChangeArrowheads="1" noCrop="1"/>
            </p:cNvPicPr>
            <p:nvPr/>
          </p:nvPicPr>
          <p:blipFill>
            <a:blip r:embed="rId2" cstate="print"/>
            <a:srcRect/>
            <a:stretch>
              <a:fillRect/>
            </a:stretch>
          </p:blipFill>
          <p:spPr bwMode="auto">
            <a:xfrm>
              <a:off x="2667000" y="3505200"/>
              <a:ext cx="4269704" cy="3176186"/>
            </a:xfrm>
            <a:prstGeom prst="rect">
              <a:avLst/>
            </a:prstGeom>
            <a:noFill/>
            <a:ln w="9525">
              <a:noFill/>
              <a:miter lim="800000"/>
              <a:headEnd/>
              <a:tailEnd/>
            </a:ln>
          </p:spPr>
        </p:pic>
        <p:sp>
          <p:nvSpPr>
            <p:cNvPr id="9" name="TextBox 8"/>
            <p:cNvSpPr txBox="1"/>
            <p:nvPr/>
          </p:nvSpPr>
          <p:spPr>
            <a:xfrm>
              <a:off x="3048000" y="3529584"/>
              <a:ext cx="1116524" cy="1938992"/>
            </a:xfrm>
            <a:prstGeom prst="rect">
              <a:avLst/>
            </a:prstGeom>
            <a:solidFill>
              <a:schemeClr val="tx1"/>
            </a:solidFill>
          </p:spPr>
          <p:txBody>
            <a:bodyPr wrap="none" rtlCol="0">
              <a:spAutoFit/>
            </a:bodyPr>
            <a:lstStyle/>
            <a:p>
              <a:r>
                <a:rPr lang="en-US" sz="2400" dirty="0" smtClean="0">
                  <a:solidFill>
                    <a:schemeClr val="bg1"/>
                  </a:solidFill>
                </a:rPr>
                <a:t>As ion</a:t>
              </a:r>
            </a:p>
            <a:p>
              <a:r>
                <a:rPr lang="en-US" sz="2400" dirty="0" smtClean="0">
                  <a:solidFill>
                    <a:schemeClr val="bg1"/>
                  </a:solidFill>
                </a:rPr>
                <a:t>Si atom</a:t>
              </a:r>
            </a:p>
            <a:p>
              <a:endParaRPr lang="en-US" sz="2400" dirty="0" smtClean="0">
                <a:solidFill>
                  <a:schemeClr val="bg1"/>
                </a:solidFill>
              </a:endParaRPr>
            </a:p>
            <a:p>
              <a:endParaRPr lang="en-US" sz="2400" dirty="0" smtClean="0">
                <a:solidFill>
                  <a:schemeClr val="bg1"/>
                </a:solidFill>
              </a:endParaRPr>
            </a:p>
            <a:p>
              <a:endParaRPr lang="en-US" sz="2400" dirty="0">
                <a:solidFill>
                  <a:schemeClr val="bg1"/>
                </a:solidFill>
              </a:endParaRPr>
            </a:p>
          </p:txBody>
        </p:sp>
      </p:grpSp>
      <p:sp>
        <p:nvSpPr>
          <p:cNvPr id="11" name="TextBox 10"/>
          <p:cNvSpPr txBox="1"/>
          <p:nvPr/>
        </p:nvSpPr>
        <p:spPr>
          <a:xfrm>
            <a:off x="1143000" y="86380"/>
            <a:ext cx="6959534" cy="523220"/>
          </a:xfrm>
          <a:prstGeom prst="rect">
            <a:avLst/>
          </a:prstGeom>
          <a:noFill/>
        </p:spPr>
        <p:txBody>
          <a:bodyPr wrap="none" rtlCol="0">
            <a:spAutoFit/>
          </a:bodyPr>
          <a:lstStyle/>
          <a:p>
            <a:r>
              <a:rPr lang="en-US" sz="2800" dirty="0" smtClean="0">
                <a:solidFill>
                  <a:srgbClr val="0033CC"/>
                </a:solidFill>
              </a:rPr>
              <a:t>Annealing repair damage and activate dopants</a:t>
            </a:r>
            <a:endParaRPr lang="en-US" sz="2800" dirty="0">
              <a:solidFill>
                <a:srgbClr val="0033CC"/>
              </a:solidFill>
            </a:endParaRPr>
          </a:p>
        </p:txBody>
      </p:sp>
      <p:cxnSp>
        <p:nvCxnSpPr>
          <p:cNvPr id="13" name="Straight Connector 12"/>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4" name="Rectangle 13"/>
          <p:cNvSpPr/>
          <p:nvPr/>
        </p:nvSpPr>
        <p:spPr>
          <a:xfrm>
            <a:off x="304800" y="838200"/>
            <a:ext cx="8839200" cy="2339102"/>
          </a:xfrm>
          <a:prstGeom prst="rect">
            <a:avLst/>
          </a:prstGeom>
        </p:spPr>
        <p:txBody>
          <a:bodyPr wrap="square">
            <a:spAutoFit/>
          </a:bodyPr>
          <a:lstStyle/>
          <a:p>
            <a:pPr>
              <a:spcAft>
                <a:spcPts val="600"/>
              </a:spcAft>
            </a:pPr>
            <a:r>
              <a:rPr lang="en-US" dirty="0" smtClean="0">
                <a:solidFill>
                  <a:srgbClr val="0033CC"/>
                </a:solidFill>
              </a:rPr>
              <a:t>After implantation, we need an annealing step, usually under </a:t>
            </a:r>
            <a:r>
              <a:rPr lang="en-US" dirty="0" err="1" smtClean="0">
                <a:solidFill>
                  <a:srgbClr val="0033CC"/>
                </a:solidFill>
              </a:rPr>
              <a:t>Ar</a:t>
            </a:r>
            <a:r>
              <a:rPr lang="en-US" dirty="0" smtClean="0">
                <a:solidFill>
                  <a:srgbClr val="0033CC"/>
                </a:solidFill>
              </a:rPr>
              <a:t>, N</a:t>
            </a:r>
            <a:r>
              <a:rPr lang="en-US" baseline="-25000" dirty="0" smtClean="0">
                <a:solidFill>
                  <a:srgbClr val="0033CC"/>
                </a:solidFill>
              </a:rPr>
              <a:t>2</a:t>
            </a:r>
            <a:r>
              <a:rPr lang="en-US" dirty="0" smtClean="0">
                <a:solidFill>
                  <a:srgbClr val="0033CC"/>
                </a:solidFill>
              </a:rPr>
              <a:t> or vacuum.</a:t>
            </a:r>
          </a:p>
          <a:p>
            <a:pPr>
              <a:spcAft>
                <a:spcPts val="600"/>
              </a:spcAft>
            </a:pPr>
            <a:r>
              <a:rPr lang="en-US" dirty="0" smtClean="0">
                <a:solidFill>
                  <a:srgbClr val="C00000"/>
                </a:solidFill>
              </a:rPr>
              <a:t>A typical </a:t>
            </a:r>
            <a:r>
              <a:rPr lang="en-US" dirty="0" smtClean="0">
                <a:solidFill>
                  <a:srgbClr val="C00000"/>
                </a:solidFill>
                <a:sym typeface="Symbol"/>
              </a:rPr>
              <a:t></a:t>
            </a:r>
            <a:r>
              <a:rPr lang="en-US" dirty="0" smtClean="0">
                <a:solidFill>
                  <a:srgbClr val="C00000"/>
                </a:solidFill>
              </a:rPr>
              <a:t>900</a:t>
            </a:r>
            <a:r>
              <a:rPr lang="en-US" baseline="30000" dirty="0" smtClean="0">
                <a:solidFill>
                  <a:srgbClr val="C00000"/>
                </a:solidFill>
              </a:rPr>
              <a:t>o</a:t>
            </a:r>
            <a:r>
              <a:rPr lang="en-US" dirty="0" smtClean="0">
                <a:solidFill>
                  <a:srgbClr val="C00000"/>
                </a:solidFill>
              </a:rPr>
              <a:t>C, 30min will:</a:t>
            </a:r>
          </a:p>
          <a:p>
            <a:pPr marL="228600">
              <a:spcAft>
                <a:spcPts val="600"/>
              </a:spcAft>
            </a:pPr>
            <a:r>
              <a:rPr lang="en-US" dirty="0" smtClean="0">
                <a:solidFill>
                  <a:srgbClr val="0033CC"/>
                </a:solidFill>
              </a:rPr>
              <a:t>Restore silicon lattice to its perfect crystalline state - silicon atoms can move back into lattice sites at these temperatures.</a:t>
            </a:r>
          </a:p>
          <a:p>
            <a:pPr marL="228600">
              <a:spcAft>
                <a:spcPts val="600"/>
              </a:spcAft>
            </a:pPr>
            <a:r>
              <a:rPr lang="en-US" dirty="0" smtClean="0">
                <a:solidFill>
                  <a:srgbClr val="0033CC"/>
                </a:solidFill>
              </a:rPr>
              <a:t>Put dopants into Si substitution sites for electrical activation - nearly all of the implanted dose becomes electrically active except for impurity concentrations exceeding 10</a:t>
            </a:r>
            <a:r>
              <a:rPr lang="en-US" baseline="30000" dirty="0" smtClean="0">
                <a:solidFill>
                  <a:srgbClr val="0033CC"/>
                </a:solidFill>
              </a:rPr>
              <a:t>19</a:t>
            </a:r>
            <a:r>
              <a:rPr lang="en-US" dirty="0" smtClean="0">
                <a:solidFill>
                  <a:srgbClr val="0033CC"/>
                </a:solidFill>
              </a:rPr>
              <a:t>/cm</a:t>
            </a:r>
            <a:r>
              <a:rPr lang="en-US" baseline="30000" dirty="0" smtClean="0">
                <a:solidFill>
                  <a:srgbClr val="0033CC"/>
                </a:solidFill>
              </a:rPr>
              <a:t>3</a:t>
            </a:r>
            <a:r>
              <a:rPr lang="en-US" dirty="0" smtClean="0">
                <a:solidFill>
                  <a:srgbClr val="0033CC"/>
                </a:solidFill>
              </a:rPr>
              <a:t>.</a:t>
            </a:r>
          </a:p>
          <a:p>
            <a:pPr marL="228600">
              <a:spcAft>
                <a:spcPts val="600"/>
              </a:spcAft>
            </a:pPr>
            <a:r>
              <a:rPr lang="en-US" dirty="0" smtClean="0">
                <a:solidFill>
                  <a:srgbClr val="0033CC"/>
                </a:solidFill>
              </a:rPr>
              <a:t>Restore the electron and hole mobility – now that the lattice becomes perfect again.</a:t>
            </a:r>
          </a:p>
        </p:txBody>
      </p:sp>
      <p:sp>
        <p:nvSpPr>
          <p:cNvPr id="8" name="Slide Number Placeholder 7"/>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4038600"/>
            <a:ext cx="7467600" cy="1908215"/>
          </a:xfrm>
          <a:prstGeom prst="rect">
            <a:avLst/>
          </a:prstGeom>
        </p:spPr>
        <p:txBody>
          <a:bodyPr wrap="square">
            <a:spAutoFit/>
          </a:bodyPr>
          <a:lstStyle/>
          <a:p>
            <a:pPr marL="171450" indent="-171450">
              <a:spcAft>
                <a:spcPts val="600"/>
              </a:spcAft>
              <a:buFont typeface="Arial" pitchFamily="34" charset="0"/>
              <a:buChar char="•"/>
            </a:pPr>
            <a:r>
              <a:rPr lang="en-US" dirty="0" smtClean="0">
                <a:solidFill>
                  <a:srgbClr val="0033CC"/>
                </a:solidFill>
              </a:rPr>
              <a:t>Occur when ion velocity is parallel to a major crystal orientation.</a:t>
            </a:r>
          </a:p>
          <a:p>
            <a:pPr marL="171450" indent="-171450">
              <a:spcAft>
                <a:spcPts val="600"/>
              </a:spcAft>
              <a:buFont typeface="Arial" pitchFamily="34" charset="0"/>
              <a:buChar char="•"/>
            </a:pPr>
            <a:r>
              <a:rPr lang="en-US" dirty="0" smtClean="0">
                <a:solidFill>
                  <a:srgbClr val="0033CC"/>
                </a:solidFill>
              </a:rPr>
              <a:t>Some ions may travel considerable distances with little energy loss.</a:t>
            </a:r>
          </a:p>
          <a:p>
            <a:pPr marL="171450" indent="-171450">
              <a:spcAft>
                <a:spcPts val="600"/>
              </a:spcAft>
              <a:buFont typeface="Arial" pitchFamily="34" charset="0"/>
              <a:buChar char="•"/>
            </a:pPr>
            <a:r>
              <a:rPr lang="en-US" dirty="0" smtClean="0">
                <a:solidFill>
                  <a:srgbClr val="0033CC"/>
                </a:solidFill>
              </a:rPr>
              <a:t>Once in a channel, ion will continue in that direction, making many glancing internal collisions that are nearly elastic (their stopping is then dominated by electronic drag only), until it comes to rest or finally </a:t>
            </a:r>
            <a:r>
              <a:rPr lang="en-US" dirty="0" err="1" smtClean="0">
                <a:solidFill>
                  <a:srgbClr val="0033CC"/>
                </a:solidFill>
              </a:rPr>
              <a:t>dechannels</a:t>
            </a:r>
            <a:r>
              <a:rPr lang="en-US" dirty="0" smtClean="0">
                <a:solidFill>
                  <a:srgbClr val="0033CC"/>
                </a:solidFill>
              </a:rPr>
              <a:t>. The latter may be result of a crystal defect or impurity.</a:t>
            </a:r>
          </a:p>
        </p:txBody>
      </p:sp>
      <p:cxnSp>
        <p:nvCxnSpPr>
          <p:cNvPr id="5" name="Straight Connector 4"/>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3141526" y="228600"/>
            <a:ext cx="2725874" cy="523220"/>
          </a:xfrm>
          <a:prstGeom prst="rect">
            <a:avLst/>
          </a:prstGeom>
          <a:noFill/>
        </p:spPr>
        <p:txBody>
          <a:bodyPr wrap="none" rtlCol="0">
            <a:spAutoFit/>
          </a:bodyPr>
          <a:lstStyle/>
          <a:p>
            <a:r>
              <a:rPr lang="en-US" sz="2800" dirty="0" smtClean="0">
                <a:solidFill>
                  <a:srgbClr val="0033CC"/>
                </a:solidFill>
              </a:rPr>
              <a:t>Channeling effect</a:t>
            </a:r>
            <a:endParaRPr lang="en-US" sz="2800" dirty="0">
              <a:solidFill>
                <a:srgbClr val="0033CC"/>
              </a:solidFill>
            </a:endParaRPr>
          </a:p>
        </p:txBody>
      </p:sp>
      <p:pic>
        <p:nvPicPr>
          <p:cNvPr id="7" name="Picture 2"/>
          <p:cNvPicPr>
            <a:picLocks noChangeAspect="1" noChangeArrowheads="1"/>
          </p:cNvPicPr>
          <p:nvPr/>
        </p:nvPicPr>
        <p:blipFill>
          <a:blip r:embed="rId2" cstate="print"/>
          <a:srcRect/>
          <a:stretch>
            <a:fillRect/>
          </a:stretch>
        </p:blipFill>
        <p:spPr bwMode="auto">
          <a:xfrm>
            <a:off x="5105400" y="1656985"/>
            <a:ext cx="3830637" cy="1571989"/>
          </a:xfrm>
          <a:prstGeom prst="rect">
            <a:avLst/>
          </a:prstGeom>
          <a:noFill/>
          <a:ln w="9525">
            <a:noFill/>
            <a:miter lim="800000"/>
            <a:headEnd/>
            <a:tailEnd/>
          </a:ln>
        </p:spPr>
      </p:pic>
      <p:grpSp>
        <p:nvGrpSpPr>
          <p:cNvPr id="8" name="Group 113"/>
          <p:cNvGrpSpPr>
            <a:grpSpLocks/>
          </p:cNvGrpSpPr>
          <p:nvPr/>
        </p:nvGrpSpPr>
        <p:grpSpPr bwMode="auto">
          <a:xfrm>
            <a:off x="228600" y="1219200"/>
            <a:ext cx="4392612" cy="2519363"/>
            <a:chOff x="1519" y="1979"/>
            <a:chExt cx="2767" cy="1587"/>
          </a:xfrm>
        </p:grpSpPr>
        <p:grpSp>
          <p:nvGrpSpPr>
            <p:cNvPr id="9" name="Group 7"/>
            <p:cNvGrpSpPr>
              <a:grpSpLocks/>
            </p:cNvGrpSpPr>
            <p:nvPr/>
          </p:nvGrpSpPr>
          <p:grpSpPr bwMode="auto">
            <a:xfrm>
              <a:off x="2699" y="1979"/>
              <a:ext cx="256" cy="258"/>
              <a:chOff x="3198" y="754"/>
              <a:chExt cx="323" cy="317"/>
            </a:xfrm>
          </p:grpSpPr>
          <p:sp>
            <p:nvSpPr>
              <p:cNvPr id="110" name="Oval 8"/>
              <p:cNvSpPr>
                <a:spLocks noChangeArrowheads="1"/>
              </p:cNvSpPr>
              <p:nvPr/>
            </p:nvSpPr>
            <p:spPr bwMode="auto">
              <a:xfrm>
                <a:off x="3198" y="754"/>
                <a:ext cx="317" cy="31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1" name="Text Box 9"/>
              <p:cNvSpPr txBox="1">
                <a:spLocks noChangeArrowheads="1"/>
              </p:cNvSpPr>
              <p:nvPr/>
            </p:nvSpPr>
            <p:spPr bwMode="auto">
              <a:xfrm>
                <a:off x="3248" y="811"/>
                <a:ext cx="273" cy="212"/>
              </a:xfrm>
              <a:prstGeom prst="rect">
                <a:avLst/>
              </a:prstGeom>
              <a:noFill/>
              <a:ln w="9525">
                <a:noFill/>
                <a:miter lim="800000"/>
                <a:headEnd/>
                <a:tailEnd/>
              </a:ln>
            </p:spPr>
            <p:txBody>
              <a:bodyPr>
                <a:spAutoFit/>
              </a:bodyPr>
              <a:lstStyle/>
              <a:p>
                <a:pPr>
                  <a:spcBef>
                    <a:spcPct val="50000"/>
                  </a:spcBef>
                </a:pPr>
                <a:r>
                  <a:rPr lang="en-US" sz="1200" b="1"/>
                  <a:t>Si</a:t>
                </a:r>
              </a:p>
            </p:txBody>
          </p:sp>
        </p:grpSp>
        <p:grpSp>
          <p:nvGrpSpPr>
            <p:cNvPr id="10" name="Group 10"/>
            <p:cNvGrpSpPr>
              <a:grpSpLocks/>
            </p:cNvGrpSpPr>
            <p:nvPr/>
          </p:nvGrpSpPr>
          <p:grpSpPr bwMode="auto">
            <a:xfrm>
              <a:off x="2699" y="2422"/>
              <a:ext cx="256" cy="258"/>
              <a:chOff x="3198" y="754"/>
              <a:chExt cx="323" cy="317"/>
            </a:xfrm>
          </p:grpSpPr>
          <p:sp>
            <p:nvSpPr>
              <p:cNvPr id="108" name="Oval 11"/>
              <p:cNvSpPr>
                <a:spLocks noChangeArrowheads="1"/>
              </p:cNvSpPr>
              <p:nvPr/>
            </p:nvSpPr>
            <p:spPr bwMode="auto">
              <a:xfrm>
                <a:off x="3198" y="754"/>
                <a:ext cx="317" cy="31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9" name="Text Box 12"/>
              <p:cNvSpPr txBox="1">
                <a:spLocks noChangeArrowheads="1"/>
              </p:cNvSpPr>
              <p:nvPr/>
            </p:nvSpPr>
            <p:spPr bwMode="auto">
              <a:xfrm>
                <a:off x="3248" y="811"/>
                <a:ext cx="273" cy="212"/>
              </a:xfrm>
              <a:prstGeom prst="rect">
                <a:avLst/>
              </a:prstGeom>
              <a:noFill/>
              <a:ln w="9525">
                <a:noFill/>
                <a:miter lim="800000"/>
                <a:headEnd/>
                <a:tailEnd/>
              </a:ln>
            </p:spPr>
            <p:txBody>
              <a:bodyPr>
                <a:spAutoFit/>
              </a:bodyPr>
              <a:lstStyle/>
              <a:p>
                <a:pPr>
                  <a:spcBef>
                    <a:spcPct val="50000"/>
                  </a:spcBef>
                </a:pPr>
                <a:r>
                  <a:rPr lang="en-US" sz="1200" b="1"/>
                  <a:t>Si</a:t>
                </a:r>
              </a:p>
            </p:txBody>
          </p:sp>
        </p:grpSp>
        <p:grpSp>
          <p:nvGrpSpPr>
            <p:cNvPr id="11" name="Group 13"/>
            <p:cNvGrpSpPr>
              <a:grpSpLocks/>
            </p:cNvGrpSpPr>
            <p:nvPr/>
          </p:nvGrpSpPr>
          <p:grpSpPr bwMode="auto">
            <a:xfrm>
              <a:off x="3166" y="1979"/>
              <a:ext cx="256" cy="258"/>
              <a:chOff x="3198" y="754"/>
              <a:chExt cx="323" cy="317"/>
            </a:xfrm>
          </p:grpSpPr>
          <p:sp>
            <p:nvSpPr>
              <p:cNvPr id="106" name="Oval 14"/>
              <p:cNvSpPr>
                <a:spLocks noChangeArrowheads="1"/>
              </p:cNvSpPr>
              <p:nvPr/>
            </p:nvSpPr>
            <p:spPr bwMode="auto">
              <a:xfrm>
                <a:off x="3198" y="754"/>
                <a:ext cx="317" cy="31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7" name="Text Box 15"/>
              <p:cNvSpPr txBox="1">
                <a:spLocks noChangeArrowheads="1"/>
              </p:cNvSpPr>
              <p:nvPr/>
            </p:nvSpPr>
            <p:spPr bwMode="auto">
              <a:xfrm>
                <a:off x="3248" y="811"/>
                <a:ext cx="273" cy="212"/>
              </a:xfrm>
              <a:prstGeom prst="rect">
                <a:avLst/>
              </a:prstGeom>
              <a:noFill/>
              <a:ln w="9525">
                <a:noFill/>
                <a:miter lim="800000"/>
                <a:headEnd/>
                <a:tailEnd/>
              </a:ln>
            </p:spPr>
            <p:txBody>
              <a:bodyPr>
                <a:spAutoFit/>
              </a:bodyPr>
              <a:lstStyle/>
              <a:p>
                <a:pPr>
                  <a:spcBef>
                    <a:spcPct val="50000"/>
                  </a:spcBef>
                </a:pPr>
                <a:r>
                  <a:rPr lang="en-US" sz="1200" b="1"/>
                  <a:t>Si</a:t>
                </a:r>
              </a:p>
            </p:txBody>
          </p:sp>
        </p:grpSp>
        <p:grpSp>
          <p:nvGrpSpPr>
            <p:cNvPr id="12" name="Group 16"/>
            <p:cNvGrpSpPr>
              <a:grpSpLocks/>
            </p:cNvGrpSpPr>
            <p:nvPr/>
          </p:nvGrpSpPr>
          <p:grpSpPr bwMode="auto">
            <a:xfrm>
              <a:off x="3166" y="2422"/>
              <a:ext cx="256" cy="258"/>
              <a:chOff x="3198" y="754"/>
              <a:chExt cx="323" cy="317"/>
            </a:xfrm>
          </p:grpSpPr>
          <p:sp>
            <p:nvSpPr>
              <p:cNvPr id="104" name="Oval 17"/>
              <p:cNvSpPr>
                <a:spLocks noChangeArrowheads="1"/>
              </p:cNvSpPr>
              <p:nvPr/>
            </p:nvSpPr>
            <p:spPr bwMode="auto">
              <a:xfrm>
                <a:off x="3198" y="754"/>
                <a:ext cx="317" cy="31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5" name="Text Box 18"/>
              <p:cNvSpPr txBox="1">
                <a:spLocks noChangeArrowheads="1"/>
              </p:cNvSpPr>
              <p:nvPr/>
            </p:nvSpPr>
            <p:spPr bwMode="auto">
              <a:xfrm>
                <a:off x="3248" y="811"/>
                <a:ext cx="273" cy="212"/>
              </a:xfrm>
              <a:prstGeom prst="rect">
                <a:avLst/>
              </a:prstGeom>
              <a:noFill/>
              <a:ln w="9525">
                <a:noFill/>
                <a:miter lim="800000"/>
                <a:headEnd/>
                <a:tailEnd/>
              </a:ln>
            </p:spPr>
            <p:txBody>
              <a:bodyPr>
                <a:spAutoFit/>
              </a:bodyPr>
              <a:lstStyle/>
              <a:p>
                <a:pPr>
                  <a:spcBef>
                    <a:spcPct val="50000"/>
                  </a:spcBef>
                </a:pPr>
                <a:r>
                  <a:rPr lang="en-US" sz="1200" b="1"/>
                  <a:t>Si</a:t>
                </a:r>
              </a:p>
            </p:txBody>
          </p:sp>
        </p:grpSp>
        <p:sp>
          <p:nvSpPr>
            <p:cNvPr id="13" name="Line 19"/>
            <p:cNvSpPr>
              <a:spLocks noChangeShapeType="1"/>
            </p:cNvSpPr>
            <p:nvPr/>
          </p:nvSpPr>
          <p:spPr bwMode="auto">
            <a:xfrm>
              <a:off x="2950" y="2053"/>
              <a:ext cx="216" cy="0"/>
            </a:xfrm>
            <a:prstGeom prst="line">
              <a:avLst/>
            </a:prstGeom>
            <a:noFill/>
            <a:ln w="25400">
              <a:solidFill>
                <a:schemeClr val="tx1"/>
              </a:solidFill>
              <a:round/>
              <a:headEnd/>
              <a:tailEnd/>
            </a:ln>
          </p:spPr>
          <p:txBody>
            <a:bodyPr/>
            <a:lstStyle/>
            <a:p>
              <a:endParaRPr lang="en-US"/>
            </a:p>
          </p:txBody>
        </p:sp>
        <p:sp>
          <p:nvSpPr>
            <p:cNvPr id="14" name="Line 20"/>
            <p:cNvSpPr>
              <a:spLocks noChangeShapeType="1"/>
            </p:cNvSpPr>
            <p:nvPr/>
          </p:nvSpPr>
          <p:spPr bwMode="auto">
            <a:xfrm>
              <a:off x="2950" y="2164"/>
              <a:ext cx="216" cy="0"/>
            </a:xfrm>
            <a:prstGeom prst="line">
              <a:avLst/>
            </a:prstGeom>
            <a:noFill/>
            <a:ln w="25400">
              <a:solidFill>
                <a:schemeClr val="tx1"/>
              </a:solidFill>
              <a:round/>
              <a:headEnd/>
              <a:tailEnd/>
            </a:ln>
          </p:spPr>
          <p:txBody>
            <a:bodyPr/>
            <a:lstStyle/>
            <a:p>
              <a:endParaRPr lang="en-US"/>
            </a:p>
          </p:txBody>
        </p:sp>
        <p:sp>
          <p:nvSpPr>
            <p:cNvPr id="15" name="Line 21"/>
            <p:cNvSpPr>
              <a:spLocks noChangeShapeType="1"/>
            </p:cNvSpPr>
            <p:nvPr/>
          </p:nvSpPr>
          <p:spPr bwMode="auto">
            <a:xfrm>
              <a:off x="2950" y="2496"/>
              <a:ext cx="216" cy="0"/>
            </a:xfrm>
            <a:prstGeom prst="line">
              <a:avLst/>
            </a:prstGeom>
            <a:noFill/>
            <a:ln w="25400">
              <a:solidFill>
                <a:schemeClr val="tx1"/>
              </a:solidFill>
              <a:round/>
              <a:headEnd/>
              <a:tailEnd/>
            </a:ln>
          </p:spPr>
          <p:txBody>
            <a:bodyPr/>
            <a:lstStyle/>
            <a:p>
              <a:endParaRPr lang="en-US"/>
            </a:p>
          </p:txBody>
        </p:sp>
        <p:sp>
          <p:nvSpPr>
            <p:cNvPr id="16" name="Line 22"/>
            <p:cNvSpPr>
              <a:spLocks noChangeShapeType="1"/>
            </p:cNvSpPr>
            <p:nvPr/>
          </p:nvSpPr>
          <p:spPr bwMode="auto">
            <a:xfrm>
              <a:off x="2950" y="2606"/>
              <a:ext cx="216" cy="0"/>
            </a:xfrm>
            <a:prstGeom prst="line">
              <a:avLst/>
            </a:prstGeom>
            <a:noFill/>
            <a:ln w="25400">
              <a:solidFill>
                <a:schemeClr val="tx1"/>
              </a:solidFill>
              <a:round/>
              <a:headEnd/>
              <a:tailEnd/>
            </a:ln>
          </p:spPr>
          <p:txBody>
            <a:bodyPr/>
            <a:lstStyle/>
            <a:p>
              <a:endParaRPr lang="en-US"/>
            </a:p>
          </p:txBody>
        </p:sp>
        <p:sp>
          <p:nvSpPr>
            <p:cNvPr id="17" name="Line 23"/>
            <p:cNvSpPr>
              <a:spLocks noChangeShapeType="1"/>
            </p:cNvSpPr>
            <p:nvPr/>
          </p:nvSpPr>
          <p:spPr bwMode="auto">
            <a:xfrm rot="5400000">
              <a:off x="3127" y="2348"/>
              <a:ext cx="221" cy="0"/>
            </a:xfrm>
            <a:prstGeom prst="line">
              <a:avLst/>
            </a:prstGeom>
            <a:noFill/>
            <a:ln w="25400">
              <a:solidFill>
                <a:schemeClr val="tx1"/>
              </a:solidFill>
              <a:round/>
              <a:headEnd/>
              <a:tailEnd/>
            </a:ln>
          </p:spPr>
          <p:txBody>
            <a:bodyPr/>
            <a:lstStyle/>
            <a:p>
              <a:endParaRPr lang="en-US"/>
            </a:p>
          </p:txBody>
        </p:sp>
        <p:sp>
          <p:nvSpPr>
            <p:cNvPr id="18" name="Line 24"/>
            <p:cNvSpPr>
              <a:spLocks noChangeShapeType="1"/>
            </p:cNvSpPr>
            <p:nvPr/>
          </p:nvSpPr>
          <p:spPr bwMode="auto">
            <a:xfrm rot="5400000">
              <a:off x="3235" y="2348"/>
              <a:ext cx="221" cy="0"/>
            </a:xfrm>
            <a:prstGeom prst="line">
              <a:avLst/>
            </a:prstGeom>
            <a:noFill/>
            <a:ln w="25400">
              <a:solidFill>
                <a:schemeClr val="tx1"/>
              </a:solidFill>
              <a:round/>
              <a:headEnd/>
              <a:tailEnd/>
            </a:ln>
          </p:spPr>
          <p:txBody>
            <a:bodyPr/>
            <a:lstStyle/>
            <a:p>
              <a:endParaRPr lang="en-US"/>
            </a:p>
          </p:txBody>
        </p:sp>
        <p:sp>
          <p:nvSpPr>
            <p:cNvPr id="19" name="Line 25"/>
            <p:cNvSpPr>
              <a:spLocks noChangeShapeType="1"/>
            </p:cNvSpPr>
            <p:nvPr/>
          </p:nvSpPr>
          <p:spPr bwMode="auto">
            <a:xfrm rot="5400000">
              <a:off x="2659" y="2348"/>
              <a:ext cx="221" cy="0"/>
            </a:xfrm>
            <a:prstGeom prst="line">
              <a:avLst/>
            </a:prstGeom>
            <a:noFill/>
            <a:ln w="25400">
              <a:solidFill>
                <a:schemeClr val="tx1"/>
              </a:solidFill>
              <a:round/>
              <a:headEnd/>
              <a:tailEnd/>
            </a:ln>
          </p:spPr>
          <p:txBody>
            <a:bodyPr/>
            <a:lstStyle/>
            <a:p>
              <a:endParaRPr lang="en-US"/>
            </a:p>
          </p:txBody>
        </p:sp>
        <p:sp>
          <p:nvSpPr>
            <p:cNvPr id="20" name="Line 26"/>
            <p:cNvSpPr>
              <a:spLocks noChangeShapeType="1"/>
            </p:cNvSpPr>
            <p:nvPr/>
          </p:nvSpPr>
          <p:spPr bwMode="auto">
            <a:xfrm rot="5400000">
              <a:off x="2767" y="2348"/>
              <a:ext cx="221" cy="0"/>
            </a:xfrm>
            <a:prstGeom prst="line">
              <a:avLst/>
            </a:prstGeom>
            <a:noFill/>
            <a:ln w="25400">
              <a:solidFill>
                <a:schemeClr val="tx1"/>
              </a:solidFill>
              <a:round/>
              <a:headEnd/>
              <a:tailEnd/>
            </a:ln>
          </p:spPr>
          <p:txBody>
            <a:bodyPr/>
            <a:lstStyle/>
            <a:p>
              <a:endParaRPr lang="en-US"/>
            </a:p>
          </p:txBody>
        </p:sp>
        <p:grpSp>
          <p:nvGrpSpPr>
            <p:cNvPr id="21" name="Group 27"/>
            <p:cNvGrpSpPr>
              <a:grpSpLocks/>
            </p:cNvGrpSpPr>
            <p:nvPr/>
          </p:nvGrpSpPr>
          <p:grpSpPr bwMode="auto">
            <a:xfrm>
              <a:off x="2699" y="2828"/>
              <a:ext cx="256" cy="258"/>
              <a:chOff x="3198" y="754"/>
              <a:chExt cx="323" cy="317"/>
            </a:xfrm>
          </p:grpSpPr>
          <p:sp>
            <p:nvSpPr>
              <p:cNvPr id="102" name="Oval 28"/>
              <p:cNvSpPr>
                <a:spLocks noChangeArrowheads="1"/>
              </p:cNvSpPr>
              <p:nvPr/>
            </p:nvSpPr>
            <p:spPr bwMode="auto">
              <a:xfrm>
                <a:off x="3198" y="754"/>
                <a:ext cx="317" cy="31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3" name="Text Box 29"/>
              <p:cNvSpPr txBox="1">
                <a:spLocks noChangeArrowheads="1"/>
              </p:cNvSpPr>
              <p:nvPr/>
            </p:nvSpPr>
            <p:spPr bwMode="auto">
              <a:xfrm>
                <a:off x="3248" y="811"/>
                <a:ext cx="273" cy="212"/>
              </a:xfrm>
              <a:prstGeom prst="rect">
                <a:avLst/>
              </a:prstGeom>
              <a:noFill/>
              <a:ln w="9525">
                <a:noFill/>
                <a:miter lim="800000"/>
                <a:headEnd/>
                <a:tailEnd/>
              </a:ln>
            </p:spPr>
            <p:txBody>
              <a:bodyPr>
                <a:spAutoFit/>
              </a:bodyPr>
              <a:lstStyle/>
              <a:p>
                <a:pPr>
                  <a:spcBef>
                    <a:spcPct val="50000"/>
                  </a:spcBef>
                </a:pPr>
                <a:r>
                  <a:rPr lang="en-US" sz="1200" b="1"/>
                  <a:t>Si</a:t>
                </a:r>
              </a:p>
            </p:txBody>
          </p:sp>
        </p:grpSp>
        <p:grpSp>
          <p:nvGrpSpPr>
            <p:cNvPr id="22" name="Group 30"/>
            <p:cNvGrpSpPr>
              <a:grpSpLocks/>
            </p:cNvGrpSpPr>
            <p:nvPr/>
          </p:nvGrpSpPr>
          <p:grpSpPr bwMode="auto">
            <a:xfrm>
              <a:off x="2699" y="3271"/>
              <a:ext cx="256" cy="258"/>
              <a:chOff x="3198" y="754"/>
              <a:chExt cx="323" cy="317"/>
            </a:xfrm>
          </p:grpSpPr>
          <p:sp>
            <p:nvSpPr>
              <p:cNvPr id="100" name="Oval 31"/>
              <p:cNvSpPr>
                <a:spLocks noChangeArrowheads="1"/>
              </p:cNvSpPr>
              <p:nvPr/>
            </p:nvSpPr>
            <p:spPr bwMode="auto">
              <a:xfrm>
                <a:off x="3198" y="754"/>
                <a:ext cx="317" cy="31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1" name="Text Box 32"/>
              <p:cNvSpPr txBox="1">
                <a:spLocks noChangeArrowheads="1"/>
              </p:cNvSpPr>
              <p:nvPr/>
            </p:nvSpPr>
            <p:spPr bwMode="auto">
              <a:xfrm>
                <a:off x="3248" y="811"/>
                <a:ext cx="273" cy="212"/>
              </a:xfrm>
              <a:prstGeom prst="rect">
                <a:avLst/>
              </a:prstGeom>
              <a:noFill/>
              <a:ln w="9525">
                <a:noFill/>
                <a:miter lim="800000"/>
                <a:headEnd/>
                <a:tailEnd/>
              </a:ln>
            </p:spPr>
            <p:txBody>
              <a:bodyPr>
                <a:spAutoFit/>
              </a:bodyPr>
              <a:lstStyle/>
              <a:p>
                <a:pPr>
                  <a:spcBef>
                    <a:spcPct val="50000"/>
                  </a:spcBef>
                </a:pPr>
                <a:r>
                  <a:rPr lang="en-US" sz="1200" b="1"/>
                  <a:t>Si</a:t>
                </a:r>
              </a:p>
            </p:txBody>
          </p:sp>
        </p:grpSp>
        <p:grpSp>
          <p:nvGrpSpPr>
            <p:cNvPr id="23" name="Group 33"/>
            <p:cNvGrpSpPr>
              <a:grpSpLocks/>
            </p:cNvGrpSpPr>
            <p:nvPr/>
          </p:nvGrpSpPr>
          <p:grpSpPr bwMode="auto">
            <a:xfrm>
              <a:off x="3166" y="2828"/>
              <a:ext cx="256" cy="258"/>
              <a:chOff x="3198" y="754"/>
              <a:chExt cx="323" cy="317"/>
            </a:xfrm>
          </p:grpSpPr>
          <p:sp>
            <p:nvSpPr>
              <p:cNvPr id="98" name="Oval 34"/>
              <p:cNvSpPr>
                <a:spLocks noChangeArrowheads="1"/>
              </p:cNvSpPr>
              <p:nvPr/>
            </p:nvSpPr>
            <p:spPr bwMode="auto">
              <a:xfrm>
                <a:off x="3198" y="754"/>
                <a:ext cx="317" cy="31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9" name="Text Box 35"/>
              <p:cNvSpPr txBox="1">
                <a:spLocks noChangeArrowheads="1"/>
              </p:cNvSpPr>
              <p:nvPr/>
            </p:nvSpPr>
            <p:spPr bwMode="auto">
              <a:xfrm>
                <a:off x="3248" y="811"/>
                <a:ext cx="273" cy="212"/>
              </a:xfrm>
              <a:prstGeom prst="rect">
                <a:avLst/>
              </a:prstGeom>
              <a:noFill/>
              <a:ln w="9525">
                <a:noFill/>
                <a:miter lim="800000"/>
                <a:headEnd/>
                <a:tailEnd/>
              </a:ln>
            </p:spPr>
            <p:txBody>
              <a:bodyPr>
                <a:spAutoFit/>
              </a:bodyPr>
              <a:lstStyle/>
              <a:p>
                <a:pPr>
                  <a:spcBef>
                    <a:spcPct val="50000"/>
                  </a:spcBef>
                </a:pPr>
                <a:r>
                  <a:rPr lang="en-US" sz="1200" b="1"/>
                  <a:t>Si</a:t>
                </a:r>
              </a:p>
            </p:txBody>
          </p:sp>
        </p:grpSp>
        <p:grpSp>
          <p:nvGrpSpPr>
            <p:cNvPr id="24" name="Group 36"/>
            <p:cNvGrpSpPr>
              <a:grpSpLocks/>
            </p:cNvGrpSpPr>
            <p:nvPr/>
          </p:nvGrpSpPr>
          <p:grpSpPr bwMode="auto">
            <a:xfrm>
              <a:off x="3166" y="3271"/>
              <a:ext cx="256" cy="258"/>
              <a:chOff x="3198" y="754"/>
              <a:chExt cx="323" cy="317"/>
            </a:xfrm>
          </p:grpSpPr>
          <p:sp>
            <p:nvSpPr>
              <p:cNvPr id="96" name="Oval 37"/>
              <p:cNvSpPr>
                <a:spLocks noChangeArrowheads="1"/>
              </p:cNvSpPr>
              <p:nvPr/>
            </p:nvSpPr>
            <p:spPr bwMode="auto">
              <a:xfrm>
                <a:off x="3198" y="754"/>
                <a:ext cx="317" cy="31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7" name="Text Box 38"/>
              <p:cNvSpPr txBox="1">
                <a:spLocks noChangeArrowheads="1"/>
              </p:cNvSpPr>
              <p:nvPr/>
            </p:nvSpPr>
            <p:spPr bwMode="auto">
              <a:xfrm>
                <a:off x="3248" y="811"/>
                <a:ext cx="273" cy="212"/>
              </a:xfrm>
              <a:prstGeom prst="rect">
                <a:avLst/>
              </a:prstGeom>
              <a:noFill/>
              <a:ln w="9525">
                <a:noFill/>
                <a:miter lim="800000"/>
                <a:headEnd/>
                <a:tailEnd/>
              </a:ln>
            </p:spPr>
            <p:txBody>
              <a:bodyPr>
                <a:spAutoFit/>
              </a:bodyPr>
              <a:lstStyle/>
              <a:p>
                <a:pPr>
                  <a:spcBef>
                    <a:spcPct val="50000"/>
                  </a:spcBef>
                </a:pPr>
                <a:r>
                  <a:rPr lang="en-US" sz="1200" b="1"/>
                  <a:t>Si</a:t>
                </a:r>
              </a:p>
            </p:txBody>
          </p:sp>
        </p:grpSp>
        <p:sp>
          <p:nvSpPr>
            <p:cNvPr id="25" name="Line 39"/>
            <p:cNvSpPr>
              <a:spLocks noChangeShapeType="1"/>
            </p:cNvSpPr>
            <p:nvPr/>
          </p:nvSpPr>
          <p:spPr bwMode="auto">
            <a:xfrm>
              <a:off x="2950" y="2902"/>
              <a:ext cx="216" cy="0"/>
            </a:xfrm>
            <a:prstGeom prst="line">
              <a:avLst/>
            </a:prstGeom>
            <a:noFill/>
            <a:ln w="25400">
              <a:solidFill>
                <a:schemeClr val="tx1"/>
              </a:solidFill>
              <a:round/>
              <a:headEnd/>
              <a:tailEnd/>
            </a:ln>
          </p:spPr>
          <p:txBody>
            <a:bodyPr/>
            <a:lstStyle/>
            <a:p>
              <a:endParaRPr lang="en-US"/>
            </a:p>
          </p:txBody>
        </p:sp>
        <p:sp>
          <p:nvSpPr>
            <p:cNvPr id="26" name="Line 40"/>
            <p:cNvSpPr>
              <a:spLocks noChangeShapeType="1"/>
            </p:cNvSpPr>
            <p:nvPr/>
          </p:nvSpPr>
          <p:spPr bwMode="auto">
            <a:xfrm>
              <a:off x="2950" y="3013"/>
              <a:ext cx="216" cy="0"/>
            </a:xfrm>
            <a:prstGeom prst="line">
              <a:avLst/>
            </a:prstGeom>
            <a:noFill/>
            <a:ln w="25400">
              <a:solidFill>
                <a:schemeClr val="tx1"/>
              </a:solidFill>
              <a:round/>
              <a:headEnd/>
              <a:tailEnd/>
            </a:ln>
          </p:spPr>
          <p:txBody>
            <a:bodyPr/>
            <a:lstStyle/>
            <a:p>
              <a:endParaRPr lang="en-US"/>
            </a:p>
          </p:txBody>
        </p:sp>
        <p:sp>
          <p:nvSpPr>
            <p:cNvPr id="27" name="Line 41"/>
            <p:cNvSpPr>
              <a:spLocks noChangeShapeType="1"/>
            </p:cNvSpPr>
            <p:nvPr/>
          </p:nvSpPr>
          <p:spPr bwMode="auto">
            <a:xfrm>
              <a:off x="2950" y="3345"/>
              <a:ext cx="216" cy="0"/>
            </a:xfrm>
            <a:prstGeom prst="line">
              <a:avLst/>
            </a:prstGeom>
            <a:noFill/>
            <a:ln w="25400">
              <a:solidFill>
                <a:schemeClr val="tx1"/>
              </a:solidFill>
              <a:round/>
              <a:headEnd/>
              <a:tailEnd/>
            </a:ln>
          </p:spPr>
          <p:txBody>
            <a:bodyPr/>
            <a:lstStyle/>
            <a:p>
              <a:endParaRPr lang="en-US"/>
            </a:p>
          </p:txBody>
        </p:sp>
        <p:sp>
          <p:nvSpPr>
            <p:cNvPr id="28" name="Line 42"/>
            <p:cNvSpPr>
              <a:spLocks noChangeShapeType="1"/>
            </p:cNvSpPr>
            <p:nvPr/>
          </p:nvSpPr>
          <p:spPr bwMode="auto">
            <a:xfrm>
              <a:off x="2950" y="3455"/>
              <a:ext cx="216" cy="0"/>
            </a:xfrm>
            <a:prstGeom prst="line">
              <a:avLst/>
            </a:prstGeom>
            <a:noFill/>
            <a:ln w="25400">
              <a:solidFill>
                <a:schemeClr val="tx1"/>
              </a:solidFill>
              <a:round/>
              <a:headEnd/>
              <a:tailEnd/>
            </a:ln>
          </p:spPr>
          <p:txBody>
            <a:bodyPr/>
            <a:lstStyle/>
            <a:p>
              <a:endParaRPr lang="en-US"/>
            </a:p>
          </p:txBody>
        </p:sp>
        <p:sp>
          <p:nvSpPr>
            <p:cNvPr id="29" name="Line 43"/>
            <p:cNvSpPr>
              <a:spLocks noChangeShapeType="1"/>
            </p:cNvSpPr>
            <p:nvPr/>
          </p:nvSpPr>
          <p:spPr bwMode="auto">
            <a:xfrm rot="5400000">
              <a:off x="3127" y="3197"/>
              <a:ext cx="221" cy="0"/>
            </a:xfrm>
            <a:prstGeom prst="line">
              <a:avLst/>
            </a:prstGeom>
            <a:noFill/>
            <a:ln w="25400">
              <a:solidFill>
                <a:schemeClr val="tx1"/>
              </a:solidFill>
              <a:round/>
              <a:headEnd/>
              <a:tailEnd/>
            </a:ln>
          </p:spPr>
          <p:txBody>
            <a:bodyPr/>
            <a:lstStyle/>
            <a:p>
              <a:endParaRPr lang="en-US"/>
            </a:p>
          </p:txBody>
        </p:sp>
        <p:sp>
          <p:nvSpPr>
            <p:cNvPr id="30" name="Line 44"/>
            <p:cNvSpPr>
              <a:spLocks noChangeShapeType="1"/>
            </p:cNvSpPr>
            <p:nvPr/>
          </p:nvSpPr>
          <p:spPr bwMode="auto">
            <a:xfrm rot="5400000">
              <a:off x="3235" y="3197"/>
              <a:ext cx="221" cy="0"/>
            </a:xfrm>
            <a:prstGeom prst="line">
              <a:avLst/>
            </a:prstGeom>
            <a:noFill/>
            <a:ln w="25400">
              <a:solidFill>
                <a:schemeClr val="tx1"/>
              </a:solidFill>
              <a:round/>
              <a:headEnd/>
              <a:tailEnd/>
            </a:ln>
          </p:spPr>
          <p:txBody>
            <a:bodyPr/>
            <a:lstStyle/>
            <a:p>
              <a:endParaRPr lang="en-US"/>
            </a:p>
          </p:txBody>
        </p:sp>
        <p:sp>
          <p:nvSpPr>
            <p:cNvPr id="31" name="Line 45"/>
            <p:cNvSpPr>
              <a:spLocks noChangeShapeType="1"/>
            </p:cNvSpPr>
            <p:nvPr/>
          </p:nvSpPr>
          <p:spPr bwMode="auto">
            <a:xfrm rot="5400000">
              <a:off x="2659" y="3197"/>
              <a:ext cx="221" cy="0"/>
            </a:xfrm>
            <a:prstGeom prst="line">
              <a:avLst/>
            </a:prstGeom>
            <a:noFill/>
            <a:ln w="25400">
              <a:solidFill>
                <a:schemeClr val="tx1"/>
              </a:solidFill>
              <a:round/>
              <a:headEnd/>
              <a:tailEnd/>
            </a:ln>
          </p:spPr>
          <p:txBody>
            <a:bodyPr/>
            <a:lstStyle/>
            <a:p>
              <a:endParaRPr lang="en-US"/>
            </a:p>
          </p:txBody>
        </p:sp>
        <p:sp>
          <p:nvSpPr>
            <p:cNvPr id="32" name="Line 46"/>
            <p:cNvSpPr>
              <a:spLocks noChangeShapeType="1"/>
            </p:cNvSpPr>
            <p:nvPr/>
          </p:nvSpPr>
          <p:spPr bwMode="auto">
            <a:xfrm rot="5400000">
              <a:off x="2767" y="3197"/>
              <a:ext cx="221" cy="0"/>
            </a:xfrm>
            <a:prstGeom prst="line">
              <a:avLst/>
            </a:prstGeom>
            <a:noFill/>
            <a:ln w="25400">
              <a:solidFill>
                <a:schemeClr val="tx1"/>
              </a:solidFill>
              <a:round/>
              <a:headEnd/>
              <a:tailEnd/>
            </a:ln>
          </p:spPr>
          <p:txBody>
            <a:bodyPr/>
            <a:lstStyle/>
            <a:p>
              <a:endParaRPr lang="en-US"/>
            </a:p>
          </p:txBody>
        </p:sp>
        <p:grpSp>
          <p:nvGrpSpPr>
            <p:cNvPr id="33" name="Group 47"/>
            <p:cNvGrpSpPr>
              <a:grpSpLocks/>
            </p:cNvGrpSpPr>
            <p:nvPr/>
          </p:nvGrpSpPr>
          <p:grpSpPr bwMode="auto">
            <a:xfrm>
              <a:off x="3563" y="1979"/>
              <a:ext cx="256" cy="258"/>
              <a:chOff x="3198" y="754"/>
              <a:chExt cx="323" cy="317"/>
            </a:xfrm>
          </p:grpSpPr>
          <p:sp>
            <p:nvSpPr>
              <p:cNvPr id="94" name="Oval 48"/>
              <p:cNvSpPr>
                <a:spLocks noChangeArrowheads="1"/>
              </p:cNvSpPr>
              <p:nvPr/>
            </p:nvSpPr>
            <p:spPr bwMode="auto">
              <a:xfrm>
                <a:off x="3198" y="754"/>
                <a:ext cx="317" cy="31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5" name="Text Box 49"/>
              <p:cNvSpPr txBox="1">
                <a:spLocks noChangeArrowheads="1"/>
              </p:cNvSpPr>
              <p:nvPr/>
            </p:nvSpPr>
            <p:spPr bwMode="auto">
              <a:xfrm>
                <a:off x="3248" y="811"/>
                <a:ext cx="273" cy="212"/>
              </a:xfrm>
              <a:prstGeom prst="rect">
                <a:avLst/>
              </a:prstGeom>
              <a:noFill/>
              <a:ln w="9525">
                <a:noFill/>
                <a:miter lim="800000"/>
                <a:headEnd/>
                <a:tailEnd/>
              </a:ln>
            </p:spPr>
            <p:txBody>
              <a:bodyPr>
                <a:spAutoFit/>
              </a:bodyPr>
              <a:lstStyle/>
              <a:p>
                <a:pPr>
                  <a:spcBef>
                    <a:spcPct val="50000"/>
                  </a:spcBef>
                </a:pPr>
                <a:r>
                  <a:rPr lang="en-US" sz="1200" b="1"/>
                  <a:t>Si</a:t>
                </a:r>
              </a:p>
            </p:txBody>
          </p:sp>
        </p:grpSp>
        <p:grpSp>
          <p:nvGrpSpPr>
            <p:cNvPr id="34" name="Group 50"/>
            <p:cNvGrpSpPr>
              <a:grpSpLocks/>
            </p:cNvGrpSpPr>
            <p:nvPr/>
          </p:nvGrpSpPr>
          <p:grpSpPr bwMode="auto">
            <a:xfrm>
              <a:off x="3563" y="2422"/>
              <a:ext cx="256" cy="258"/>
              <a:chOff x="3198" y="754"/>
              <a:chExt cx="323" cy="317"/>
            </a:xfrm>
          </p:grpSpPr>
          <p:sp>
            <p:nvSpPr>
              <p:cNvPr id="92" name="Oval 51"/>
              <p:cNvSpPr>
                <a:spLocks noChangeArrowheads="1"/>
              </p:cNvSpPr>
              <p:nvPr/>
            </p:nvSpPr>
            <p:spPr bwMode="auto">
              <a:xfrm>
                <a:off x="3198" y="754"/>
                <a:ext cx="317" cy="31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3" name="Text Box 52"/>
              <p:cNvSpPr txBox="1">
                <a:spLocks noChangeArrowheads="1"/>
              </p:cNvSpPr>
              <p:nvPr/>
            </p:nvSpPr>
            <p:spPr bwMode="auto">
              <a:xfrm>
                <a:off x="3248" y="811"/>
                <a:ext cx="273" cy="212"/>
              </a:xfrm>
              <a:prstGeom prst="rect">
                <a:avLst/>
              </a:prstGeom>
              <a:noFill/>
              <a:ln w="9525">
                <a:noFill/>
                <a:miter lim="800000"/>
                <a:headEnd/>
                <a:tailEnd/>
              </a:ln>
            </p:spPr>
            <p:txBody>
              <a:bodyPr>
                <a:spAutoFit/>
              </a:bodyPr>
              <a:lstStyle/>
              <a:p>
                <a:pPr>
                  <a:spcBef>
                    <a:spcPct val="50000"/>
                  </a:spcBef>
                </a:pPr>
                <a:r>
                  <a:rPr lang="en-US" sz="1200" b="1"/>
                  <a:t>Si</a:t>
                </a:r>
              </a:p>
            </p:txBody>
          </p:sp>
        </p:grpSp>
        <p:grpSp>
          <p:nvGrpSpPr>
            <p:cNvPr id="35" name="Group 53"/>
            <p:cNvGrpSpPr>
              <a:grpSpLocks/>
            </p:cNvGrpSpPr>
            <p:nvPr/>
          </p:nvGrpSpPr>
          <p:grpSpPr bwMode="auto">
            <a:xfrm>
              <a:off x="4030" y="1979"/>
              <a:ext cx="256" cy="258"/>
              <a:chOff x="3198" y="754"/>
              <a:chExt cx="323" cy="317"/>
            </a:xfrm>
          </p:grpSpPr>
          <p:sp>
            <p:nvSpPr>
              <p:cNvPr id="90" name="Oval 54"/>
              <p:cNvSpPr>
                <a:spLocks noChangeArrowheads="1"/>
              </p:cNvSpPr>
              <p:nvPr/>
            </p:nvSpPr>
            <p:spPr bwMode="auto">
              <a:xfrm>
                <a:off x="3198" y="754"/>
                <a:ext cx="317" cy="31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1" name="Text Box 55"/>
              <p:cNvSpPr txBox="1">
                <a:spLocks noChangeArrowheads="1"/>
              </p:cNvSpPr>
              <p:nvPr/>
            </p:nvSpPr>
            <p:spPr bwMode="auto">
              <a:xfrm>
                <a:off x="3248" y="811"/>
                <a:ext cx="273" cy="212"/>
              </a:xfrm>
              <a:prstGeom prst="rect">
                <a:avLst/>
              </a:prstGeom>
              <a:noFill/>
              <a:ln w="9525">
                <a:noFill/>
                <a:miter lim="800000"/>
                <a:headEnd/>
                <a:tailEnd/>
              </a:ln>
            </p:spPr>
            <p:txBody>
              <a:bodyPr>
                <a:spAutoFit/>
              </a:bodyPr>
              <a:lstStyle/>
              <a:p>
                <a:pPr>
                  <a:spcBef>
                    <a:spcPct val="50000"/>
                  </a:spcBef>
                </a:pPr>
                <a:r>
                  <a:rPr lang="en-US" sz="1200" b="1"/>
                  <a:t>Si</a:t>
                </a:r>
              </a:p>
            </p:txBody>
          </p:sp>
        </p:grpSp>
        <p:grpSp>
          <p:nvGrpSpPr>
            <p:cNvPr id="36" name="Group 56"/>
            <p:cNvGrpSpPr>
              <a:grpSpLocks/>
            </p:cNvGrpSpPr>
            <p:nvPr/>
          </p:nvGrpSpPr>
          <p:grpSpPr bwMode="auto">
            <a:xfrm>
              <a:off x="4030" y="2422"/>
              <a:ext cx="256" cy="258"/>
              <a:chOff x="3198" y="754"/>
              <a:chExt cx="323" cy="317"/>
            </a:xfrm>
          </p:grpSpPr>
          <p:sp>
            <p:nvSpPr>
              <p:cNvPr id="88" name="Oval 57"/>
              <p:cNvSpPr>
                <a:spLocks noChangeArrowheads="1"/>
              </p:cNvSpPr>
              <p:nvPr/>
            </p:nvSpPr>
            <p:spPr bwMode="auto">
              <a:xfrm>
                <a:off x="3198" y="754"/>
                <a:ext cx="317" cy="31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9" name="Text Box 58"/>
              <p:cNvSpPr txBox="1">
                <a:spLocks noChangeArrowheads="1"/>
              </p:cNvSpPr>
              <p:nvPr/>
            </p:nvSpPr>
            <p:spPr bwMode="auto">
              <a:xfrm>
                <a:off x="3248" y="811"/>
                <a:ext cx="273" cy="212"/>
              </a:xfrm>
              <a:prstGeom prst="rect">
                <a:avLst/>
              </a:prstGeom>
              <a:noFill/>
              <a:ln w="9525">
                <a:noFill/>
                <a:miter lim="800000"/>
                <a:headEnd/>
                <a:tailEnd/>
              </a:ln>
            </p:spPr>
            <p:txBody>
              <a:bodyPr>
                <a:spAutoFit/>
              </a:bodyPr>
              <a:lstStyle/>
              <a:p>
                <a:pPr>
                  <a:spcBef>
                    <a:spcPct val="50000"/>
                  </a:spcBef>
                </a:pPr>
                <a:r>
                  <a:rPr lang="en-US" sz="1200" b="1"/>
                  <a:t>Si</a:t>
                </a:r>
              </a:p>
            </p:txBody>
          </p:sp>
        </p:grpSp>
        <p:sp>
          <p:nvSpPr>
            <p:cNvPr id="37" name="Line 59"/>
            <p:cNvSpPr>
              <a:spLocks noChangeShapeType="1"/>
            </p:cNvSpPr>
            <p:nvPr/>
          </p:nvSpPr>
          <p:spPr bwMode="auto">
            <a:xfrm>
              <a:off x="3814" y="2053"/>
              <a:ext cx="216" cy="0"/>
            </a:xfrm>
            <a:prstGeom prst="line">
              <a:avLst/>
            </a:prstGeom>
            <a:noFill/>
            <a:ln w="25400">
              <a:solidFill>
                <a:schemeClr val="tx1"/>
              </a:solidFill>
              <a:round/>
              <a:headEnd/>
              <a:tailEnd/>
            </a:ln>
          </p:spPr>
          <p:txBody>
            <a:bodyPr/>
            <a:lstStyle/>
            <a:p>
              <a:endParaRPr lang="en-US"/>
            </a:p>
          </p:txBody>
        </p:sp>
        <p:sp>
          <p:nvSpPr>
            <p:cNvPr id="38" name="Line 60"/>
            <p:cNvSpPr>
              <a:spLocks noChangeShapeType="1"/>
            </p:cNvSpPr>
            <p:nvPr/>
          </p:nvSpPr>
          <p:spPr bwMode="auto">
            <a:xfrm>
              <a:off x="3814" y="2164"/>
              <a:ext cx="216" cy="0"/>
            </a:xfrm>
            <a:prstGeom prst="line">
              <a:avLst/>
            </a:prstGeom>
            <a:noFill/>
            <a:ln w="25400">
              <a:solidFill>
                <a:schemeClr val="tx1"/>
              </a:solidFill>
              <a:round/>
              <a:headEnd/>
              <a:tailEnd/>
            </a:ln>
          </p:spPr>
          <p:txBody>
            <a:bodyPr/>
            <a:lstStyle/>
            <a:p>
              <a:endParaRPr lang="en-US"/>
            </a:p>
          </p:txBody>
        </p:sp>
        <p:sp>
          <p:nvSpPr>
            <p:cNvPr id="39" name="Line 61"/>
            <p:cNvSpPr>
              <a:spLocks noChangeShapeType="1"/>
            </p:cNvSpPr>
            <p:nvPr/>
          </p:nvSpPr>
          <p:spPr bwMode="auto">
            <a:xfrm>
              <a:off x="3814" y="2496"/>
              <a:ext cx="216" cy="0"/>
            </a:xfrm>
            <a:prstGeom prst="line">
              <a:avLst/>
            </a:prstGeom>
            <a:noFill/>
            <a:ln w="25400">
              <a:solidFill>
                <a:schemeClr val="tx1"/>
              </a:solidFill>
              <a:round/>
              <a:headEnd/>
              <a:tailEnd/>
            </a:ln>
          </p:spPr>
          <p:txBody>
            <a:bodyPr/>
            <a:lstStyle/>
            <a:p>
              <a:endParaRPr lang="en-US"/>
            </a:p>
          </p:txBody>
        </p:sp>
        <p:sp>
          <p:nvSpPr>
            <p:cNvPr id="40" name="Line 62"/>
            <p:cNvSpPr>
              <a:spLocks noChangeShapeType="1"/>
            </p:cNvSpPr>
            <p:nvPr/>
          </p:nvSpPr>
          <p:spPr bwMode="auto">
            <a:xfrm>
              <a:off x="3814" y="2606"/>
              <a:ext cx="216" cy="0"/>
            </a:xfrm>
            <a:prstGeom prst="line">
              <a:avLst/>
            </a:prstGeom>
            <a:noFill/>
            <a:ln w="25400">
              <a:solidFill>
                <a:schemeClr val="tx1"/>
              </a:solidFill>
              <a:round/>
              <a:headEnd/>
              <a:tailEnd/>
            </a:ln>
          </p:spPr>
          <p:txBody>
            <a:bodyPr/>
            <a:lstStyle/>
            <a:p>
              <a:endParaRPr lang="en-US"/>
            </a:p>
          </p:txBody>
        </p:sp>
        <p:sp>
          <p:nvSpPr>
            <p:cNvPr id="41" name="Line 63"/>
            <p:cNvSpPr>
              <a:spLocks noChangeShapeType="1"/>
            </p:cNvSpPr>
            <p:nvPr/>
          </p:nvSpPr>
          <p:spPr bwMode="auto">
            <a:xfrm rot="5400000">
              <a:off x="3991" y="2348"/>
              <a:ext cx="221" cy="0"/>
            </a:xfrm>
            <a:prstGeom prst="line">
              <a:avLst/>
            </a:prstGeom>
            <a:noFill/>
            <a:ln w="25400">
              <a:solidFill>
                <a:schemeClr val="tx1"/>
              </a:solidFill>
              <a:round/>
              <a:headEnd/>
              <a:tailEnd/>
            </a:ln>
          </p:spPr>
          <p:txBody>
            <a:bodyPr/>
            <a:lstStyle/>
            <a:p>
              <a:endParaRPr lang="en-US"/>
            </a:p>
          </p:txBody>
        </p:sp>
        <p:sp>
          <p:nvSpPr>
            <p:cNvPr id="42" name="Line 64"/>
            <p:cNvSpPr>
              <a:spLocks noChangeShapeType="1"/>
            </p:cNvSpPr>
            <p:nvPr/>
          </p:nvSpPr>
          <p:spPr bwMode="auto">
            <a:xfrm rot="5400000">
              <a:off x="4099" y="2348"/>
              <a:ext cx="221" cy="0"/>
            </a:xfrm>
            <a:prstGeom prst="line">
              <a:avLst/>
            </a:prstGeom>
            <a:noFill/>
            <a:ln w="25400">
              <a:solidFill>
                <a:schemeClr val="tx1"/>
              </a:solidFill>
              <a:round/>
              <a:headEnd/>
              <a:tailEnd/>
            </a:ln>
          </p:spPr>
          <p:txBody>
            <a:bodyPr/>
            <a:lstStyle/>
            <a:p>
              <a:endParaRPr lang="en-US"/>
            </a:p>
          </p:txBody>
        </p:sp>
        <p:sp>
          <p:nvSpPr>
            <p:cNvPr id="43" name="Line 65"/>
            <p:cNvSpPr>
              <a:spLocks noChangeShapeType="1"/>
            </p:cNvSpPr>
            <p:nvPr/>
          </p:nvSpPr>
          <p:spPr bwMode="auto">
            <a:xfrm rot="5400000">
              <a:off x="3523" y="2348"/>
              <a:ext cx="221" cy="0"/>
            </a:xfrm>
            <a:prstGeom prst="line">
              <a:avLst/>
            </a:prstGeom>
            <a:noFill/>
            <a:ln w="25400">
              <a:solidFill>
                <a:schemeClr val="tx1"/>
              </a:solidFill>
              <a:round/>
              <a:headEnd/>
              <a:tailEnd/>
            </a:ln>
          </p:spPr>
          <p:txBody>
            <a:bodyPr/>
            <a:lstStyle/>
            <a:p>
              <a:endParaRPr lang="en-US"/>
            </a:p>
          </p:txBody>
        </p:sp>
        <p:sp>
          <p:nvSpPr>
            <p:cNvPr id="44" name="Line 66"/>
            <p:cNvSpPr>
              <a:spLocks noChangeShapeType="1"/>
            </p:cNvSpPr>
            <p:nvPr/>
          </p:nvSpPr>
          <p:spPr bwMode="auto">
            <a:xfrm rot="5400000">
              <a:off x="3631" y="2348"/>
              <a:ext cx="221" cy="0"/>
            </a:xfrm>
            <a:prstGeom prst="line">
              <a:avLst/>
            </a:prstGeom>
            <a:noFill/>
            <a:ln w="25400">
              <a:solidFill>
                <a:schemeClr val="tx1"/>
              </a:solidFill>
              <a:round/>
              <a:headEnd/>
              <a:tailEnd/>
            </a:ln>
          </p:spPr>
          <p:txBody>
            <a:bodyPr/>
            <a:lstStyle/>
            <a:p>
              <a:endParaRPr lang="en-US"/>
            </a:p>
          </p:txBody>
        </p:sp>
        <p:grpSp>
          <p:nvGrpSpPr>
            <p:cNvPr id="45" name="Group 67"/>
            <p:cNvGrpSpPr>
              <a:grpSpLocks/>
            </p:cNvGrpSpPr>
            <p:nvPr/>
          </p:nvGrpSpPr>
          <p:grpSpPr bwMode="auto">
            <a:xfrm>
              <a:off x="3563" y="2865"/>
              <a:ext cx="256" cy="258"/>
              <a:chOff x="3198" y="754"/>
              <a:chExt cx="323" cy="317"/>
            </a:xfrm>
          </p:grpSpPr>
          <p:sp>
            <p:nvSpPr>
              <p:cNvPr id="86" name="Oval 68"/>
              <p:cNvSpPr>
                <a:spLocks noChangeArrowheads="1"/>
              </p:cNvSpPr>
              <p:nvPr/>
            </p:nvSpPr>
            <p:spPr bwMode="auto">
              <a:xfrm>
                <a:off x="3198" y="754"/>
                <a:ext cx="317" cy="31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7" name="Text Box 69"/>
              <p:cNvSpPr txBox="1">
                <a:spLocks noChangeArrowheads="1"/>
              </p:cNvSpPr>
              <p:nvPr/>
            </p:nvSpPr>
            <p:spPr bwMode="auto">
              <a:xfrm>
                <a:off x="3248" y="811"/>
                <a:ext cx="273" cy="212"/>
              </a:xfrm>
              <a:prstGeom prst="rect">
                <a:avLst/>
              </a:prstGeom>
              <a:noFill/>
              <a:ln w="9525">
                <a:noFill/>
                <a:miter lim="800000"/>
                <a:headEnd/>
                <a:tailEnd/>
              </a:ln>
            </p:spPr>
            <p:txBody>
              <a:bodyPr>
                <a:spAutoFit/>
              </a:bodyPr>
              <a:lstStyle/>
              <a:p>
                <a:pPr>
                  <a:spcBef>
                    <a:spcPct val="50000"/>
                  </a:spcBef>
                </a:pPr>
                <a:r>
                  <a:rPr lang="en-US" sz="1200" b="1"/>
                  <a:t>Si</a:t>
                </a:r>
              </a:p>
            </p:txBody>
          </p:sp>
        </p:grpSp>
        <p:grpSp>
          <p:nvGrpSpPr>
            <p:cNvPr id="46" name="Group 70"/>
            <p:cNvGrpSpPr>
              <a:grpSpLocks/>
            </p:cNvGrpSpPr>
            <p:nvPr/>
          </p:nvGrpSpPr>
          <p:grpSpPr bwMode="auto">
            <a:xfrm>
              <a:off x="3563" y="3308"/>
              <a:ext cx="256" cy="258"/>
              <a:chOff x="3198" y="754"/>
              <a:chExt cx="323" cy="317"/>
            </a:xfrm>
          </p:grpSpPr>
          <p:sp>
            <p:nvSpPr>
              <p:cNvPr id="84" name="Oval 71"/>
              <p:cNvSpPr>
                <a:spLocks noChangeArrowheads="1"/>
              </p:cNvSpPr>
              <p:nvPr/>
            </p:nvSpPr>
            <p:spPr bwMode="auto">
              <a:xfrm>
                <a:off x="3198" y="754"/>
                <a:ext cx="317" cy="31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5" name="Text Box 72"/>
              <p:cNvSpPr txBox="1">
                <a:spLocks noChangeArrowheads="1"/>
              </p:cNvSpPr>
              <p:nvPr/>
            </p:nvSpPr>
            <p:spPr bwMode="auto">
              <a:xfrm>
                <a:off x="3248" y="811"/>
                <a:ext cx="273" cy="212"/>
              </a:xfrm>
              <a:prstGeom prst="rect">
                <a:avLst/>
              </a:prstGeom>
              <a:noFill/>
              <a:ln w="9525">
                <a:noFill/>
                <a:miter lim="800000"/>
                <a:headEnd/>
                <a:tailEnd/>
              </a:ln>
            </p:spPr>
            <p:txBody>
              <a:bodyPr>
                <a:spAutoFit/>
              </a:bodyPr>
              <a:lstStyle/>
              <a:p>
                <a:pPr>
                  <a:spcBef>
                    <a:spcPct val="50000"/>
                  </a:spcBef>
                </a:pPr>
                <a:r>
                  <a:rPr lang="en-US" sz="1200" b="1"/>
                  <a:t>Si</a:t>
                </a:r>
              </a:p>
            </p:txBody>
          </p:sp>
        </p:grpSp>
        <p:grpSp>
          <p:nvGrpSpPr>
            <p:cNvPr id="47" name="Group 73"/>
            <p:cNvGrpSpPr>
              <a:grpSpLocks/>
            </p:cNvGrpSpPr>
            <p:nvPr/>
          </p:nvGrpSpPr>
          <p:grpSpPr bwMode="auto">
            <a:xfrm>
              <a:off x="4030" y="2865"/>
              <a:ext cx="256" cy="258"/>
              <a:chOff x="3198" y="754"/>
              <a:chExt cx="323" cy="317"/>
            </a:xfrm>
          </p:grpSpPr>
          <p:sp>
            <p:nvSpPr>
              <p:cNvPr id="82" name="Oval 74"/>
              <p:cNvSpPr>
                <a:spLocks noChangeArrowheads="1"/>
              </p:cNvSpPr>
              <p:nvPr/>
            </p:nvSpPr>
            <p:spPr bwMode="auto">
              <a:xfrm>
                <a:off x="3198" y="754"/>
                <a:ext cx="317" cy="31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3" name="Text Box 75"/>
              <p:cNvSpPr txBox="1">
                <a:spLocks noChangeArrowheads="1"/>
              </p:cNvSpPr>
              <p:nvPr/>
            </p:nvSpPr>
            <p:spPr bwMode="auto">
              <a:xfrm>
                <a:off x="3248" y="811"/>
                <a:ext cx="273" cy="212"/>
              </a:xfrm>
              <a:prstGeom prst="rect">
                <a:avLst/>
              </a:prstGeom>
              <a:noFill/>
              <a:ln w="9525">
                <a:noFill/>
                <a:miter lim="800000"/>
                <a:headEnd/>
                <a:tailEnd/>
              </a:ln>
            </p:spPr>
            <p:txBody>
              <a:bodyPr>
                <a:spAutoFit/>
              </a:bodyPr>
              <a:lstStyle/>
              <a:p>
                <a:pPr>
                  <a:spcBef>
                    <a:spcPct val="50000"/>
                  </a:spcBef>
                </a:pPr>
                <a:r>
                  <a:rPr lang="en-US" sz="1200" b="1"/>
                  <a:t>Si</a:t>
                </a:r>
              </a:p>
            </p:txBody>
          </p:sp>
        </p:grpSp>
        <p:grpSp>
          <p:nvGrpSpPr>
            <p:cNvPr id="48" name="Group 76"/>
            <p:cNvGrpSpPr>
              <a:grpSpLocks/>
            </p:cNvGrpSpPr>
            <p:nvPr/>
          </p:nvGrpSpPr>
          <p:grpSpPr bwMode="auto">
            <a:xfrm>
              <a:off x="4030" y="3308"/>
              <a:ext cx="256" cy="258"/>
              <a:chOff x="3198" y="754"/>
              <a:chExt cx="323" cy="317"/>
            </a:xfrm>
          </p:grpSpPr>
          <p:sp>
            <p:nvSpPr>
              <p:cNvPr id="80" name="Oval 77"/>
              <p:cNvSpPr>
                <a:spLocks noChangeArrowheads="1"/>
              </p:cNvSpPr>
              <p:nvPr/>
            </p:nvSpPr>
            <p:spPr bwMode="auto">
              <a:xfrm>
                <a:off x="3198" y="754"/>
                <a:ext cx="317" cy="31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1" name="Text Box 78"/>
              <p:cNvSpPr txBox="1">
                <a:spLocks noChangeArrowheads="1"/>
              </p:cNvSpPr>
              <p:nvPr/>
            </p:nvSpPr>
            <p:spPr bwMode="auto">
              <a:xfrm>
                <a:off x="3248" y="811"/>
                <a:ext cx="273" cy="212"/>
              </a:xfrm>
              <a:prstGeom prst="rect">
                <a:avLst/>
              </a:prstGeom>
              <a:noFill/>
              <a:ln w="9525">
                <a:noFill/>
                <a:miter lim="800000"/>
                <a:headEnd/>
                <a:tailEnd/>
              </a:ln>
            </p:spPr>
            <p:txBody>
              <a:bodyPr>
                <a:spAutoFit/>
              </a:bodyPr>
              <a:lstStyle/>
              <a:p>
                <a:pPr>
                  <a:spcBef>
                    <a:spcPct val="50000"/>
                  </a:spcBef>
                </a:pPr>
                <a:r>
                  <a:rPr lang="en-US" sz="1200" b="1"/>
                  <a:t>Si</a:t>
                </a:r>
              </a:p>
            </p:txBody>
          </p:sp>
        </p:grpSp>
        <p:sp>
          <p:nvSpPr>
            <p:cNvPr id="49" name="Line 79"/>
            <p:cNvSpPr>
              <a:spLocks noChangeShapeType="1"/>
            </p:cNvSpPr>
            <p:nvPr/>
          </p:nvSpPr>
          <p:spPr bwMode="auto">
            <a:xfrm>
              <a:off x="3814" y="2939"/>
              <a:ext cx="216" cy="0"/>
            </a:xfrm>
            <a:prstGeom prst="line">
              <a:avLst/>
            </a:prstGeom>
            <a:noFill/>
            <a:ln w="25400">
              <a:solidFill>
                <a:schemeClr val="tx1"/>
              </a:solidFill>
              <a:round/>
              <a:headEnd/>
              <a:tailEnd/>
            </a:ln>
          </p:spPr>
          <p:txBody>
            <a:bodyPr/>
            <a:lstStyle/>
            <a:p>
              <a:endParaRPr lang="en-US"/>
            </a:p>
          </p:txBody>
        </p:sp>
        <p:sp>
          <p:nvSpPr>
            <p:cNvPr id="50" name="Line 80"/>
            <p:cNvSpPr>
              <a:spLocks noChangeShapeType="1"/>
            </p:cNvSpPr>
            <p:nvPr/>
          </p:nvSpPr>
          <p:spPr bwMode="auto">
            <a:xfrm>
              <a:off x="3814" y="3050"/>
              <a:ext cx="216" cy="0"/>
            </a:xfrm>
            <a:prstGeom prst="line">
              <a:avLst/>
            </a:prstGeom>
            <a:noFill/>
            <a:ln w="25400">
              <a:solidFill>
                <a:schemeClr val="tx1"/>
              </a:solidFill>
              <a:round/>
              <a:headEnd/>
              <a:tailEnd/>
            </a:ln>
          </p:spPr>
          <p:txBody>
            <a:bodyPr/>
            <a:lstStyle/>
            <a:p>
              <a:endParaRPr lang="en-US"/>
            </a:p>
          </p:txBody>
        </p:sp>
        <p:sp>
          <p:nvSpPr>
            <p:cNvPr id="51" name="Line 81"/>
            <p:cNvSpPr>
              <a:spLocks noChangeShapeType="1"/>
            </p:cNvSpPr>
            <p:nvPr/>
          </p:nvSpPr>
          <p:spPr bwMode="auto">
            <a:xfrm>
              <a:off x="3814" y="3382"/>
              <a:ext cx="216" cy="0"/>
            </a:xfrm>
            <a:prstGeom prst="line">
              <a:avLst/>
            </a:prstGeom>
            <a:noFill/>
            <a:ln w="25400">
              <a:solidFill>
                <a:schemeClr val="tx1"/>
              </a:solidFill>
              <a:round/>
              <a:headEnd/>
              <a:tailEnd/>
            </a:ln>
          </p:spPr>
          <p:txBody>
            <a:bodyPr/>
            <a:lstStyle/>
            <a:p>
              <a:endParaRPr lang="en-US"/>
            </a:p>
          </p:txBody>
        </p:sp>
        <p:sp>
          <p:nvSpPr>
            <p:cNvPr id="52" name="Line 82"/>
            <p:cNvSpPr>
              <a:spLocks noChangeShapeType="1"/>
            </p:cNvSpPr>
            <p:nvPr/>
          </p:nvSpPr>
          <p:spPr bwMode="auto">
            <a:xfrm>
              <a:off x="3814" y="3493"/>
              <a:ext cx="216" cy="0"/>
            </a:xfrm>
            <a:prstGeom prst="line">
              <a:avLst/>
            </a:prstGeom>
            <a:noFill/>
            <a:ln w="25400">
              <a:solidFill>
                <a:schemeClr val="tx1"/>
              </a:solidFill>
              <a:round/>
              <a:headEnd/>
              <a:tailEnd/>
            </a:ln>
          </p:spPr>
          <p:txBody>
            <a:bodyPr/>
            <a:lstStyle/>
            <a:p>
              <a:endParaRPr lang="en-US"/>
            </a:p>
          </p:txBody>
        </p:sp>
        <p:sp>
          <p:nvSpPr>
            <p:cNvPr id="53" name="Line 83"/>
            <p:cNvSpPr>
              <a:spLocks noChangeShapeType="1"/>
            </p:cNvSpPr>
            <p:nvPr/>
          </p:nvSpPr>
          <p:spPr bwMode="auto">
            <a:xfrm rot="5400000">
              <a:off x="3991" y="3234"/>
              <a:ext cx="222" cy="0"/>
            </a:xfrm>
            <a:prstGeom prst="line">
              <a:avLst/>
            </a:prstGeom>
            <a:noFill/>
            <a:ln w="25400">
              <a:solidFill>
                <a:schemeClr val="tx1"/>
              </a:solidFill>
              <a:round/>
              <a:headEnd/>
              <a:tailEnd/>
            </a:ln>
          </p:spPr>
          <p:txBody>
            <a:bodyPr/>
            <a:lstStyle/>
            <a:p>
              <a:endParaRPr lang="en-US"/>
            </a:p>
          </p:txBody>
        </p:sp>
        <p:sp>
          <p:nvSpPr>
            <p:cNvPr id="54" name="Line 84"/>
            <p:cNvSpPr>
              <a:spLocks noChangeShapeType="1"/>
            </p:cNvSpPr>
            <p:nvPr/>
          </p:nvSpPr>
          <p:spPr bwMode="auto">
            <a:xfrm rot="5400000">
              <a:off x="4099" y="3234"/>
              <a:ext cx="222" cy="0"/>
            </a:xfrm>
            <a:prstGeom prst="line">
              <a:avLst/>
            </a:prstGeom>
            <a:noFill/>
            <a:ln w="25400">
              <a:solidFill>
                <a:schemeClr val="tx1"/>
              </a:solidFill>
              <a:round/>
              <a:headEnd/>
              <a:tailEnd/>
            </a:ln>
          </p:spPr>
          <p:txBody>
            <a:bodyPr/>
            <a:lstStyle/>
            <a:p>
              <a:endParaRPr lang="en-US"/>
            </a:p>
          </p:txBody>
        </p:sp>
        <p:sp>
          <p:nvSpPr>
            <p:cNvPr id="55" name="Line 85"/>
            <p:cNvSpPr>
              <a:spLocks noChangeShapeType="1"/>
            </p:cNvSpPr>
            <p:nvPr/>
          </p:nvSpPr>
          <p:spPr bwMode="auto">
            <a:xfrm rot="5400000">
              <a:off x="3523" y="3234"/>
              <a:ext cx="222" cy="0"/>
            </a:xfrm>
            <a:prstGeom prst="line">
              <a:avLst/>
            </a:prstGeom>
            <a:noFill/>
            <a:ln w="25400">
              <a:solidFill>
                <a:schemeClr val="tx1"/>
              </a:solidFill>
              <a:round/>
              <a:headEnd/>
              <a:tailEnd/>
            </a:ln>
          </p:spPr>
          <p:txBody>
            <a:bodyPr/>
            <a:lstStyle/>
            <a:p>
              <a:endParaRPr lang="en-US"/>
            </a:p>
          </p:txBody>
        </p:sp>
        <p:sp>
          <p:nvSpPr>
            <p:cNvPr id="56" name="Line 86"/>
            <p:cNvSpPr>
              <a:spLocks noChangeShapeType="1"/>
            </p:cNvSpPr>
            <p:nvPr/>
          </p:nvSpPr>
          <p:spPr bwMode="auto">
            <a:xfrm rot="5400000">
              <a:off x="3631" y="3234"/>
              <a:ext cx="222" cy="0"/>
            </a:xfrm>
            <a:prstGeom prst="line">
              <a:avLst/>
            </a:prstGeom>
            <a:noFill/>
            <a:ln w="25400">
              <a:solidFill>
                <a:schemeClr val="tx1"/>
              </a:solidFill>
              <a:round/>
              <a:headEnd/>
              <a:tailEnd/>
            </a:ln>
          </p:spPr>
          <p:txBody>
            <a:bodyPr/>
            <a:lstStyle/>
            <a:p>
              <a:endParaRPr lang="en-US"/>
            </a:p>
          </p:txBody>
        </p:sp>
        <p:sp>
          <p:nvSpPr>
            <p:cNvPr id="57" name="Line 87"/>
            <p:cNvSpPr>
              <a:spLocks noChangeShapeType="1"/>
            </p:cNvSpPr>
            <p:nvPr/>
          </p:nvSpPr>
          <p:spPr bwMode="auto">
            <a:xfrm rot="5400000">
              <a:off x="2659" y="2754"/>
              <a:ext cx="221" cy="0"/>
            </a:xfrm>
            <a:prstGeom prst="line">
              <a:avLst/>
            </a:prstGeom>
            <a:noFill/>
            <a:ln w="25400">
              <a:solidFill>
                <a:schemeClr val="tx1"/>
              </a:solidFill>
              <a:round/>
              <a:headEnd/>
              <a:tailEnd/>
            </a:ln>
          </p:spPr>
          <p:txBody>
            <a:bodyPr/>
            <a:lstStyle/>
            <a:p>
              <a:endParaRPr lang="en-US"/>
            </a:p>
          </p:txBody>
        </p:sp>
        <p:sp>
          <p:nvSpPr>
            <p:cNvPr id="58" name="Line 88"/>
            <p:cNvSpPr>
              <a:spLocks noChangeShapeType="1"/>
            </p:cNvSpPr>
            <p:nvPr/>
          </p:nvSpPr>
          <p:spPr bwMode="auto">
            <a:xfrm rot="5400000">
              <a:off x="2767" y="2754"/>
              <a:ext cx="221" cy="0"/>
            </a:xfrm>
            <a:prstGeom prst="line">
              <a:avLst/>
            </a:prstGeom>
            <a:noFill/>
            <a:ln w="25400">
              <a:solidFill>
                <a:schemeClr val="tx1"/>
              </a:solidFill>
              <a:round/>
              <a:headEnd/>
              <a:tailEnd/>
            </a:ln>
          </p:spPr>
          <p:txBody>
            <a:bodyPr/>
            <a:lstStyle/>
            <a:p>
              <a:endParaRPr lang="en-US"/>
            </a:p>
          </p:txBody>
        </p:sp>
        <p:sp>
          <p:nvSpPr>
            <p:cNvPr id="59" name="Line 89"/>
            <p:cNvSpPr>
              <a:spLocks noChangeShapeType="1"/>
            </p:cNvSpPr>
            <p:nvPr/>
          </p:nvSpPr>
          <p:spPr bwMode="auto">
            <a:xfrm rot="5400000">
              <a:off x="3127" y="2754"/>
              <a:ext cx="221" cy="0"/>
            </a:xfrm>
            <a:prstGeom prst="line">
              <a:avLst/>
            </a:prstGeom>
            <a:noFill/>
            <a:ln w="25400">
              <a:solidFill>
                <a:schemeClr val="tx1"/>
              </a:solidFill>
              <a:round/>
              <a:headEnd/>
              <a:tailEnd/>
            </a:ln>
          </p:spPr>
          <p:txBody>
            <a:bodyPr/>
            <a:lstStyle/>
            <a:p>
              <a:endParaRPr lang="en-US"/>
            </a:p>
          </p:txBody>
        </p:sp>
        <p:sp>
          <p:nvSpPr>
            <p:cNvPr id="60" name="Line 90"/>
            <p:cNvSpPr>
              <a:spLocks noChangeShapeType="1"/>
            </p:cNvSpPr>
            <p:nvPr/>
          </p:nvSpPr>
          <p:spPr bwMode="auto">
            <a:xfrm rot="5400000">
              <a:off x="3235" y="2754"/>
              <a:ext cx="221" cy="0"/>
            </a:xfrm>
            <a:prstGeom prst="line">
              <a:avLst/>
            </a:prstGeom>
            <a:noFill/>
            <a:ln w="25400">
              <a:solidFill>
                <a:schemeClr val="tx1"/>
              </a:solidFill>
              <a:round/>
              <a:headEnd/>
              <a:tailEnd/>
            </a:ln>
          </p:spPr>
          <p:txBody>
            <a:bodyPr/>
            <a:lstStyle/>
            <a:p>
              <a:endParaRPr lang="en-US"/>
            </a:p>
          </p:txBody>
        </p:sp>
        <p:sp>
          <p:nvSpPr>
            <p:cNvPr id="61" name="Line 91"/>
            <p:cNvSpPr>
              <a:spLocks noChangeShapeType="1"/>
            </p:cNvSpPr>
            <p:nvPr/>
          </p:nvSpPr>
          <p:spPr bwMode="auto">
            <a:xfrm rot="5400000">
              <a:off x="3523" y="2754"/>
              <a:ext cx="221" cy="0"/>
            </a:xfrm>
            <a:prstGeom prst="line">
              <a:avLst/>
            </a:prstGeom>
            <a:noFill/>
            <a:ln w="25400">
              <a:solidFill>
                <a:schemeClr val="tx1"/>
              </a:solidFill>
              <a:round/>
              <a:headEnd/>
              <a:tailEnd/>
            </a:ln>
          </p:spPr>
          <p:txBody>
            <a:bodyPr/>
            <a:lstStyle/>
            <a:p>
              <a:endParaRPr lang="en-US"/>
            </a:p>
          </p:txBody>
        </p:sp>
        <p:sp>
          <p:nvSpPr>
            <p:cNvPr id="62" name="Line 92"/>
            <p:cNvSpPr>
              <a:spLocks noChangeShapeType="1"/>
            </p:cNvSpPr>
            <p:nvPr/>
          </p:nvSpPr>
          <p:spPr bwMode="auto">
            <a:xfrm rot="5400000">
              <a:off x="3631" y="2754"/>
              <a:ext cx="221" cy="0"/>
            </a:xfrm>
            <a:prstGeom prst="line">
              <a:avLst/>
            </a:prstGeom>
            <a:noFill/>
            <a:ln w="25400">
              <a:solidFill>
                <a:schemeClr val="tx1"/>
              </a:solidFill>
              <a:round/>
              <a:headEnd/>
              <a:tailEnd/>
            </a:ln>
          </p:spPr>
          <p:txBody>
            <a:bodyPr/>
            <a:lstStyle/>
            <a:p>
              <a:endParaRPr lang="en-US"/>
            </a:p>
          </p:txBody>
        </p:sp>
        <p:sp>
          <p:nvSpPr>
            <p:cNvPr id="63" name="Line 93"/>
            <p:cNvSpPr>
              <a:spLocks noChangeShapeType="1"/>
            </p:cNvSpPr>
            <p:nvPr/>
          </p:nvSpPr>
          <p:spPr bwMode="auto">
            <a:xfrm rot="5400000">
              <a:off x="3991" y="2792"/>
              <a:ext cx="221" cy="0"/>
            </a:xfrm>
            <a:prstGeom prst="line">
              <a:avLst/>
            </a:prstGeom>
            <a:noFill/>
            <a:ln w="25400">
              <a:solidFill>
                <a:schemeClr val="tx1"/>
              </a:solidFill>
              <a:round/>
              <a:headEnd/>
              <a:tailEnd/>
            </a:ln>
          </p:spPr>
          <p:txBody>
            <a:bodyPr/>
            <a:lstStyle/>
            <a:p>
              <a:endParaRPr lang="en-US"/>
            </a:p>
          </p:txBody>
        </p:sp>
        <p:sp>
          <p:nvSpPr>
            <p:cNvPr id="64" name="Line 94"/>
            <p:cNvSpPr>
              <a:spLocks noChangeShapeType="1"/>
            </p:cNvSpPr>
            <p:nvPr/>
          </p:nvSpPr>
          <p:spPr bwMode="auto">
            <a:xfrm rot="5400000">
              <a:off x="4099" y="2792"/>
              <a:ext cx="221" cy="0"/>
            </a:xfrm>
            <a:prstGeom prst="line">
              <a:avLst/>
            </a:prstGeom>
            <a:noFill/>
            <a:ln w="25400">
              <a:solidFill>
                <a:schemeClr val="tx1"/>
              </a:solidFill>
              <a:round/>
              <a:headEnd/>
              <a:tailEnd/>
            </a:ln>
          </p:spPr>
          <p:txBody>
            <a:bodyPr/>
            <a:lstStyle/>
            <a:p>
              <a:endParaRPr lang="en-US"/>
            </a:p>
          </p:txBody>
        </p:sp>
        <p:sp>
          <p:nvSpPr>
            <p:cNvPr id="65" name="Line 95"/>
            <p:cNvSpPr>
              <a:spLocks noChangeShapeType="1"/>
            </p:cNvSpPr>
            <p:nvPr/>
          </p:nvSpPr>
          <p:spPr bwMode="auto">
            <a:xfrm>
              <a:off x="3382" y="2053"/>
              <a:ext cx="216" cy="0"/>
            </a:xfrm>
            <a:prstGeom prst="line">
              <a:avLst/>
            </a:prstGeom>
            <a:noFill/>
            <a:ln w="25400">
              <a:solidFill>
                <a:schemeClr val="tx1"/>
              </a:solidFill>
              <a:round/>
              <a:headEnd/>
              <a:tailEnd/>
            </a:ln>
          </p:spPr>
          <p:txBody>
            <a:bodyPr/>
            <a:lstStyle/>
            <a:p>
              <a:endParaRPr lang="en-US"/>
            </a:p>
          </p:txBody>
        </p:sp>
        <p:sp>
          <p:nvSpPr>
            <p:cNvPr id="66" name="Line 96"/>
            <p:cNvSpPr>
              <a:spLocks noChangeShapeType="1"/>
            </p:cNvSpPr>
            <p:nvPr/>
          </p:nvSpPr>
          <p:spPr bwMode="auto">
            <a:xfrm>
              <a:off x="3382" y="2164"/>
              <a:ext cx="216" cy="0"/>
            </a:xfrm>
            <a:prstGeom prst="line">
              <a:avLst/>
            </a:prstGeom>
            <a:noFill/>
            <a:ln w="25400">
              <a:solidFill>
                <a:schemeClr val="tx1"/>
              </a:solidFill>
              <a:round/>
              <a:headEnd/>
              <a:tailEnd/>
            </a:ln>
          </p:spPr>
          <p:txBody>
            <a:bodyPr/>
            <a:lstStyle/>
            <a:p>
              <a:endParaRPr lang="en-US"/>
            </a:p>
          </p:txBody>
        </p:sp>
        <p:sp>
          <p:nvSpPr>
            <p:cNvPr id="67" name="Line 97"/>
            <p:cNvSpPr>
              <a:spLocks noChangeShapeType="1"/>
            </p:cNvSpPr>
            <p:nvPr/>
          </p:nvSpPr>
          <p:spPr bwMode="auto">
            <a:xfrm>
              <a:off x="3382" y="2496"/>
              <a:ext cx="216" cy="0"/>
            </a:xfrm>
            <a:prstGeom prst="line">
              <a:avLst/>
            </a:prstGeom>
            <a:noFill/>
            <a:ln w="25400">
              <a:solidFill>
                <a:schemeClr val="tx1"/>
              </a:solidFill>
              <a:round/>
              <a:headEnd/>
              <a:tailEnd/>
            </a:ln>
          </p:spPr>
          <p:txBody>
            <a:bodyPr/>
            <a:lstStyle/>
            <a:p>
              <a:endParaRPr lang="en-US"/>
            </a:p>
          </p:txBody>
        </p:sp>
        <p:sp>
          <p:nvSpPr>
            <p:cNvPr id="68" name="Line 98"/>
            <p:cNvSpPr>
              <a:spLocks noChangeShapeType="1"/>
            </p:cNvSpPr>
            <p:nvPr/>
          </p:nvSpPr>
          <p:spPr bwMode="auto">
            <a:xfrm>
              <a:off x="3382" y="2606"/>
              <a:ext cx="216" cy="0"/>
            </a:xfrm>
            <a:prstGeom prst="line">
              <a:avLst/>
            </a:prstGeom>
            <a:noFill/>
            <a:ln w="25400">
              <a:solidFill>
                <a:schemeClr val="tx1"/>
              </a:solidFill>
              <a:round/>
              <a:headEnd/>
              <a:tailEnd/>
            </a:ln>
          </p:spPr>
          <p:txBody>
            <a:bodyPr/>
            <a:lstStyle/>
            <a:p>
              <a:endParaRPr lang="en-US"/>
            </a:p>
          </p:txBody>
        </p:sp>
        <p:sp>
          <p:nvSpPr>
            <p:cNvPr id="69" name="Line 99"/>
            <p:cNvSpPr>
              <a:spLocks noChangeShapeType="1"/>
            </p:cNvSpPr>
            <p:nvPr/>
          </p:nvSpPr>
          <p:spPr bwMode="auto">
            <a:xfrm>
              <a:off x="3382" y="2939"/>
              <a:ext cx="216" cy="0"/>
            </a:xfrm>
            <a:prstGeom prst="line">
              <a:avLst/>
            </a:prstGeom>
            <a:noFill/>
            <a:ln w="25400">
              <a:solidFill>
                <a:schemeClr val="tx1"/>
              </a:solidFill>
              <a:round/>
              <a:headEnd/>
              <a:tailEnd/>
            </a:ln>
          </p:spPr>
          <p:txBody>
            <a:bodyPr/>
            <a:lstStyle/>
            <a:p>
              <a:endParaRPr lang="en-US"/>
            </a:p>
          </p:txBody>
        </p:sp>
        <p:sp>
          <p:nvSpPr>
            <p:cNvPr id="70" name="Line 100"/>
            <p:cNvSpPr>
              <a:spLocks noChangeShapeType="1"/>
            </p:cNvSpPr>
            <p:nvPr/>
          </p:nvSpPr>
          <p:spPr bwMode="auto">
            <a:xfrm>
              <a:off x="3382" y="3049"/>
              <a:ext cx="216" cy="0"/>
            </a:xfrm>
            <a:prstGeom prst="line">
              <a:avLst/>
            </a:prstGeom>
            <a:noFill/>
            <a:ln w="25400">
              <a:solidFill>
                <a:schemeClr val="tx1"/>
              </a:solidFill>
              <a:round/>
              <a:headEnd/>
              <a:tailEnd/>
            </a:ln>
          </p:spPr>
          <p:txBody>
            <a:bodyPr/>
            <a:lstStyle/>
            <a:p>
              <a:endParaRPr lang="en-US"/>
            </a:p>
          </p:txBody>
        </p:sp>
        <p:sp>
          <p:nvSpPr>
            <p:cNvPr id="71" name="Line 101"/>
            <p:cNvSpPr>
              <a:spLocks noChangeShapeType="1"/>
            </p:cNvSpPr>
            <p:nvPr/>
          </p:nvSpPr>
          <p:spPr bwMode="auto">
            <a:xfrm>
              <a:off x="3382" y="3345"/>
              <a:ext cx="216" cy="0"/>
            </a:xfrm>
            <a:prstGeom prst="line">
              <a:avLst/>
            </a:prstGeom>
            <a:noFill/>
            <a:ln w="25400">
              <a:solidFill>
                <a:schemeClr val="tx1"/>
              </a:solidFill>
              <a:round/>
              <a:headEnd/>
              <a:tailEnd/>
            </a:ln>
          </p:spPr>
          <p:txBody>
            <a:bodyPr/>
            <a:lstStyle/>
            <a:p>
              <a:endParaRPr lang="en-US"/>
            </a:p>
          </p:txBody>
        </p:sp>
        <p:sp>
          <p:nvSpPr>
            <p:cNvPr id="72" name="Line 102"/>
            <p:cNvSpPr>
              <a:spLocks noChangeShapeType="1"/>
            </p:cNvSpPr>
            <p:nvPr/>
          </p:nvSpPr>
          <p:spPr bwMode="auto">
            <a:xfrm>
              <a:off x="3382" y="3455"/>
              <a:ext cx="216" cy="0"/>
            </a:xfrm>
            <a:prstGeom prst="line">
              <a:avLst/>
            </a:prstGeom>
            <a:noFill/>
            <a:ln w="25400">
              <a:solidFill>
                <a:schemeClr val="tx1"/>
              </a:solidFill>
              <a:round/>
              <a:headEnd/>
              <a:tailEnd/>
            </a:ln>
          </p:spPr>
          <p:txBody>
            <a:bodyPr/>
            <a:lstStyle/>
            <a:p>
              <a:endParaRPr lang="en-US"/>
            </a:p>
          </p:txBody>
        </p:sp>
        <p:sp>
          <p:nvSpPr>
            <p:cNvPr id="73" name="Line 106"/>
            <p:cNvSpPr>
              <a:spLocks noChangeShapeType="1"/>
            </p:cNvSpPr>
            <p:nvPr/>
          </p:nvSpPr>
          <p:spPr bwMode="auto">
            <a:xfrm>
              <a:off x="1565" y="2750"/>
              <a:ext cx="1224" cy="0"/>
            </a:xfrm>
            <a:prstGeom prst="line">
              <a:avLst/>
            </a:prstGeom>
            <a:noFill/>
            <a:ln w="25400">
              <a:solidFill>
                <a:schemeClr val="tx1"/>
              </a:solidFill>
              <a:round/>
              <a:headEnd/>
              <a:tailEnd type="triangle" w="lg" len="lg"/>
            </a:ln>
          </p:spPr>
          <p:txBody>
            <a:bodyPr/>
            <a:lstStyle/>
            <a:p>
              <a:endParaRPr lang="en-US"/>
            </a:p>
          </p:txBody>
        </p:sp>
        <p:sp>
          <p:nvSpPr>
            <p:cNvPr id="74" name="Line 107"/>
            <p:cNvSpPr>
              <a:spLocks noChangeShapeType="1"/>
            </p:cNvSpPr>
            <p:nvPr/>
          </p:nvSpPr>
          <p:spPr bwMode="auto">
            <a:xfrm flipV="1">
              <a:off x="2835" y="2704"/>
              <a:ext cx="272" cy="46"/>
            </a:xfrm>
            <a:prstGeom prst="line">
              <a:avLst/>
            </a:prstGeom>
            <a:noFill/>
            <a:ln w="25400">
              <a:solidFill>
                <a:schemeClr val="tx1"/>
              </a:solidFill>
              <a:round/>
              <a:headEnd/>
              <a:tailEnd type="triangle" w="lg" len="lg"/>
            </a:ln>
          </p:spPr>
          <p:txBody>
            <a:bodyPr/>
            <a:lstStyle/>
            <a:p>
              <a:endParaRPr lang="en-US"/>
            </a:p>
          </p:txBody>
        </p:sp>
        <p:sp>
          <p:nvSpPr>
            <p:cNvPr id="75" name="Line 108"/>
            <p:cNvSpPr>
              <a:spLocks noChangeShapeType="1"/>
            </p:cNvSpPr>
            <p:nvPr/>
          </p:nvSpPr>
          <p:spPr bwMode="auto">
            <a:xfrm>
              <a:off x="3152" y="2704"/>
              <a:ext cx="272" cy="91"/>
            </a:xfrm>
            <a:prstGeom prst="line">
              <a:avLst/>
            </a:prstGeom>
            <a:noFill/>
            <a:ln w="25400">
              <a:solidFill>
                <a:schemeClr val="tx1"/>
              </a:solidFill>
              <a:round/>
              <a:headEnd/>
              <a:tailEnd type="triangle" w="lg" len="lg"/>
            </a:ln>
          </p:spPr>
          <p:txBody>
            <a:bodyPr/>
            <a:lstStyle/>
            <a:p>
              <a:endParaRPr lang="en-US"/>
            </a:p>
          </p:txBody>
        </p:sp>
        <p:sp>
          <p:nvSpPr>
            <p:cNvPr id="76" name="Line 109"/>
            <p:cNvSpPr>
              <a:spLocks noChangeShapeType="1"/>
            </p:cNvSpPr>
            <p:nvPr/>
          </p:nvSpPr>
          <p:spPr bwMode="auto">
            <a:xfrm flipV="1">
              <a:off x="3470" y="2750"/>
              <a:ext cx="226" cy="45"/>
            </a:xfrm>
            <a:prstGeom prst="line">
              <a:avLst/>
            </a:prstGeom>
            <a:noFill/>
            <a:ln w="25400">
              <a:solidFill>
                <a:schemeClr val="tx1"/>
              </a:solidFill>
              <a:round/>
              <a:headEnd/>
              <a:tailEnd type="triangle" w="lg" len="lg"/>
            </a:ln>
          </p:spPr>
          <p:txBody>
            <a:bodyPr/>
            <a:lstStyle/>
            <a:p>
              <a:endParaRPr lang="en-US"/>
            </a:p>
          </p:txBody>
        </p:sp>
        <p:sp>
          <p:nvSpPr>
            <p:cNvPr id="77" name="Line 110"/>
            <p:cNvSpPr>
              <a:spLocks noChangeShapeType="1"/>
            </p:cNvSpPr>
            <p:nvPr/>
          </p:nvSpPr>
          <p:spPr bwMode="auto">
            <a:xfrm>
              <a:off x="3742" y="2750"/>
              <a:ext cx="363" cy="45"/>
            </a:xfrm>
            <a:prstGeom prst="line">
              <a:avLst/>
            </a:prstGeom>
            <a:noFill/>
            <a:ln w="25400">
              <a:solidFill>
                <a:schemeClr val="tx1"/>
              </a:solidFill>
              <a:round/>
              <a:headEnd/>
              <a:tailEnd type="triangle" w="lg" len="lg"/>
            </a:ln>
          </p:spPr>
          <p:txBody>
            <a:bodyPr/>
            <a:lstStyle/>
            <a:p>
              <a:endParaRPr lang="en-US"/>
            </a:p>
          </p:txBody>
        </p:sp>
        <p:sp>
          <p:nvSpPr>
            <p:cNvPr id="78" name="Oval 111"/>
            <p:cNvSpPr>
              <a:spLocks noChangeArrowheads="1"/>
            </p:cNvSpPr>
            <p:nvPr/>
          </p:nvSpPr>
          <p:spPr bwMode="auto">
            <a:xfrm>
              <a:off x="1519" y="2704"/>
              <a:ext cx="91" cy="91"/>
            </a:xfrm>
            <a:prstGeom prst="ellipse">
              <a:avLst/>
            </a:prstGeom>
            <a:solidFill>
              <a:srgbClr val="0000FF"/>
            </a:solidFill>
            <a:ln w="9525">
              <a:solidFill>
                <a:schemeClr val="tx1"/>
              </a:solidFill>
              <a:round/>
              <a:headEnd/>
              <a:tailEnd/>
            </a:ln>
          </p:spPr>
          <p:txBody>
            <a:bodyPr wrap="none" anchor="ctr"/>
            <a:lstStyle/>
            <a:p>
              <a:endParaRPr lang="en-US"/>
            </a:p>
          </p:txBody>
        </p:sp>
        <p:sp>
          <p:nvSpPr>
            <p:cNvPr id="79" name="Oval 112"/>
            <p:cNvSpPr>
              <a:spLocks noChangeArrowheads="1"/>
            </p:cNvSpPr>
            <p:nvPr/>
          </p:nvSpPr>
          <p:spPr bwMode="auto">
            <a:xfrm>
              <a:off x="4105" y="2750"/>
              <a:ext cx="91" cy="91"/>
            </a:xfrm>
            <a:prstGeom prst="ellipse">
              <a:avLst/>
            </a:prstGeom>
            <a:solidFill>
              <a:srgbClr val="0000FF"/>
            </a:solidFill>
            <a:ln w="9525">
              <a:solidFill>
                <a:schemeClr val="tx1"/>
              </a:solidFill>
              <a:round/>
              <a:headEnd/>
              <a:tailEnd/>
            </a:ln>
          </p:spPr>
          <p:txBody>
            <a:bodyPr wrap="none" anchor="ctr"/>
            <a:lstStyle/>
            <a:p>
              <a:endParaRPr lang="en-US"/>
            </a:p>
          </p:txBody>
        </p:sp>
      </p:grpSp>
      <p:sp>
        <p:nvSpPr>
          <p:cNvPr id="112" name="Slide Number Placeholder 111"/>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3657600" y="3048000"/>
            <a:ext cx="5433402" cy="3669531"/>
          </a:xfrm>
          <a:prstGeom prst="rect">
            <a:avLst/>
          </a:prstGeom>
          <a:noFill/>
          <a:ln w="9525">
            <a:noFill/>
            <a:miter lim="800000"/>
            <a:headEnd/>
            <a:tailEnd/>
          </a:ln>
        </p:spPr>
      </p:pic>
      <p:sp>
        <p:nvSpPr>
          <p:cNvPr id="4" name="Rectangle 3"/>
          <p:cNvSpPr/>
          <p:nvPr/>
        </p:nvSpPr>
        <p:spPr>
          <a:xfrm>
            <a:off x="228600" y="1524000"/>
            <a:ext cx="8610600" cy="1477328"/>
          </a:xfrm>
          <a:prstGeom prst="rect">
            <a:avLst/>
          </a:prstGeom>
        </p:spPr>
        <p:txBody>
          <a:bodyPr wrap="square">
            <a:spAutoFit/>
          </a:bodyPr>
          <a:lstStyle/>
          <a:p>
            <a:r>
              <a:rPr lang="en-US" dirty="0" smtClean="0">
                <a:solidFill>
                  <a:srgbClr val="0033CC"/>
                </a:solidFill>
              </a:rPr>
              <a:t>Due to the high activation energies required to annihilate defects (</a:t>
            </a:r>
            <a:r>
              <a:rPr lang="en-US" dirty="0" smtClean="0">
                <a:solidFill>
                  <a:srgbClr val="0033CC"/>
                </a:solidFill>
                <a:sym typeface="Symbol"/>
              </a:rPr>
              <a:t></a:t>
            </a:r>
            <a:r>
              <a:rPr lang="en-US" dirty="0" smtClean="0">
                <a:solidFill>
                  <a:srgbClr val="0033CC"/>
                </a:solidFill>
              </a:rPr>
              <a:t>5eV), it is often easier to regrow the crystal from an amorphous layer via SPE (activation energy </a:t>
            </a:r>
            <a:r>
              <a:rPr lang="en-US" dirty="0" smtClean="0">
                <a:solidFill>
                  <a:srgbClr val="0033CC"/>
                </a:solidFill>
                <a:sym typeface="Symbol"/>
              </a:rPr>
              <a:t></a:t>
            </a:r>
            <a:r>
              <a:rPr lang="en-US" dirty="0" smtClean="0">
                <a:solidFill>
                  <a:srgbClr val="0033CC"/>
                </a:solidFill>
              </a:rPr>
              <a:t>2.3eV in Silicon) than it is to anneal out defects. Thus, two schemes for implants are used:</a:t>
            </a:r>
          </a:p>
          <a:p>
            <a:pPr marL="228600"/>
            <a:r>
              <a:rPr lang="en-US" dirty="0" smtClean="0">
                <a:solidFill>
                  <a:srgbClr val="0033CC"/>
                </a:solidFill>
              </a:rPr>
              <a:t>Implant above the critical dose and use low temperature anneal to regrow material.</a:t>
            </a:r>
          </a:p>
          <a:p>
            <a:pPr marL="228600"/>
            <a:r>
              <a:rPr lang="en-US" dirty="0" smtClean="0">
                <a:solidFill>
                  <a:srgbClr val="0033CC"/>
                </a:solidFill>
              </a:rPr>
              <a:t>Implant below the critical dose and use high temperature anneal to get rid of defects.</a:t>
            </a:r>
            <a:endParaRPr lang="en-US" dirty="0">
              <a:solidFill>
                <a:srgbClr val="0033CC"/>
              </a:solidFill>
            </a:endParaRPr>
          </a:p>
        </p:txBody>
      </p:sp>
      <p:sp>
        <p:nvSpPr>
          <p:cNvPr id="6" name="Rectangle 5"/>
          <p:cNvSpPr/>
          <p:nvPr/>
        </p:nvSpPr>
        <p:spPr>
          <a:xfrm>
            <a:off x="228600" y="676870"/>
            <a:ext cx="8610600" cy="923330"/>
          </a:xfrm>
          <a:prstGeom prst="rect">
            <a:avLst/>
          </a:prstGeom>
        </p:spPr>
        <p:txBody>
          <a:bodyPr wrap="square">
            <a:spAutoFit/>
          </a:bodyPr>
          <a:lstStyle/>
          <a:p>
            <a:r>
              <a:rPr lang="en-US" dirty="0" smtClean="0">
                <a:solidFill>
                  <a:srgbClr val="C00000"/>
                </a:solidFill>
              </a:rPr>
              <a:t>Solid state epitaxy (SPE): </a:t>
            </a:r>
            <a:r>
              <a:rPr lang="en-US" dirty="0" smtClean="0">
                <a:solidFill>
                  <a:srgbClr val="0033CC"/>
                </a:solidFill>
              </a:rPr>
              <a:t>when substrate has been rendered amorphous, the </a:t>
            </a:r>
            <a:r>
              <a:rPr lang="en-US" dirty="0" err="1" smtClean="0">
                <a:solidFill>
                  <a:srgbClr val="0033CC"/>
                </a:solidFill>
              </a:rPr>
              <a:t>crystallinity</a:t>
            </a:r>
            <a:r>
              <a:rPr lang="en-US" dirty="0" smtClean="0">
                <a:solidFill>
                  <a:srgbClr val="0033CC"/>
                </a:solidFill>
              </a:rPr>
              <a:t> is repaired by SPE, where crystal reforms using the underlying undamaged substrate as a template. Most of impurities are incorporated into the growing lattice .</a:t>
            </a:r>
            <a:endParaRPr lang="en-US" dirty="0">
              <a:solidFill>
                <a:srgbClr val="0033CC"/>
              </a:solidFill>
            </a:endParaRPr>
          </a:p>
        </p:txBody>
      </p:sp>
      <p:cxnSp>
        <p:nvCxnSpPr>
          <p:cNvPr id="7" name="Straight Connector 6"/>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Rectangle 7"/>
          <p:cNvSpPr/>
          <p:nvPr/>
        </p:nvSpPr>
        <p:spPr>
          <a:xfrm>
            <a:off x="2987880" y="76200"/>
            <a:ext cx="3031920" cy="523220"/>
          </a:xfrm>
          <a:prstGeom prst="rect">
            <a:avLst/>
          </a:prstGeom>
        </p:spPr>
        <p:txBody>
          <a:bodyPr wrap="none">
            <a:spAutoFit/>
          </a:bodyPr>
          <a:lstStyle/>
          <a:p>
            <a:r>
              <a:rPr lang="en-US" sz="2800" dirty="0" smtClean="0">
                <a:solidFill>
                  <a:srgbClr val="0033CC"/>
                </a:solidFill>
              </a:rPr>
              <a:t>Solid phase epitaxy </a:t>
            </a:r>
            <a:endParaRPr lang="en-US" sz="2800" dirty="0">
              <a:solidFill>
                <a:srgbClr val="0033CC"/>
              </a:solidFill>
            </a:endParaRPr>
          </a:p>
        </p:txBody>
      </p:sp>
      <p:pic>
        <p:nvPicPr>
          <p:cNvPr id="123906" name="Picture 2"/>
          <p:cNvPicPr>
            <a:picLocks noChangeAspect="1" noChangeArrowheads="1"/>
          </p:cNvPicPr>
          <p:nvPr/>
        </p:nvPicPr>
        <p:blipFill>
          <a:blip r:embed="rId3" cstate="print"/>
          <a:srcRect/>
          <a:stretch>
            <a:fillRect/>
          </a:stretch>
        </p:blipFill>
        <p:spPr bwMode="auto">
          <a:xfrm>
            <a:off x="152399" y="3276601"/>
            <a:ext cx="4136571" cy="342900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59939" y="86380"/>
            <a:ext cx="6412461" cy="523220"/>
          </a:xfrm>
          <a:prstGeom prst="rect">
            <a:avLst/>
          </a:prstGeom>
          <a:noFill/>
        </p:spPr>
        <p:txBody>
          <a:bodyPr wrap="none" rtlCol="0">
            <a:spAutoFit/>
          </a:bodyPr>
          <a:lstStyle/>
          <a:p>
            <a:r>
              <a:rPr lang="en-US" sz="2800" dirty="0" smtClean="0">
                <a:solidFill>
                  <a:srgbClr val="0033CC"/>
                </a:solidFill>
              </a:rPr>
              <a:t>Stable defects formation near a/c interface</a:t>
            </a:r>
            <a:endParaRPr lang="en-US" sz="2800" dirty="0">
              <a:solidFill>
                <a:srgbClr val="0033CC"/>
              </a:solidFill>
            </a:endParaRPr>
          </a:p>
        </p:txBody>
      </p:sp>
      <p:cxnSp>
        <p:nvCxnSpPr>
          <p:cNvPr id="6" name="Straight Connector 5"/>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381000" y="685800"/>
            <a:ext cx="8001000" cy="1277273"/>
          </a:xfrm>
          <a:prstGeom prst="rect">
            <a:avLst/>
          </a:prstGeom>
          <a:noFill/>
        </p:spPr>
        <p:txBody>
          <a:bodyPr wrap="square" rtlCol="0">
            <a:spAutoFit/>
          </a:bodyPr>
          <a:lstStyle/>
          <a:p>
            <a:pPr>
              <a:spcAft>
                <a:spcPts val="600"/>
              </a:spcAft>
            </a:pPr>
            <a:r>
              <a:rPr lang="en-US" dirty="0" smtClean="0">
                <a:solidFill>
                  <a:srgbClr val="0033CC"/>
                </a:solidFill>
              </a:rPr>
              <a:t>If the substrate is amorphous, it can re-grow by solid state epitaxy (SPE).</a:t>
            </a:r>
          </a:p>
          <a:p>
            <a:pPr>
              <a:spcAft>
                <a:spcPts val="600"/>
              </a:spcAft>
            </a:pPr>
            <a:r>
              <a:rPr lang="en-US" dirty="0" smtClean="0">
                <a:solidFill>
                  <a:srgbClr val="0033CC"/>
                </a:solidFill>
              </a:rPr>
              <a:t>But, the tail of the damage beyond the a/c (amorphous/crystalline) interface can nucleate stable, secondary defects (defects caused directly by implanted ion are primary defects), and cause transient enhanced diffusion (TED).</a:t>
            </a:r>
            <a:endParaRPr lang="en-US" dirty="0">
              <a:solidFill>
                <a:srgbClr val="0033CC"/>
              </a:solidFill>
            </a:endParaRPr>
          </a:p>
        </p:txBody>
      </p:sp>
      <p:pic>
        <p:nvPicPr>
          <p:cNvPr id="124930" name="Picture 2"/>
          <p:cNvPicPr>
            <a:picLocks noChangeAspect="1" noChangeArrowheads="1"/>
          </p:cNvPicPr>
          <p:nvPr/>
        </p:nvPicPr>
        <p:blipFill>
          <a:blip r:embed="rId2" cstate="print"/>
          <a:srcRect/>
          <a:stretch>
            <a:fillRect/>
          </a:stretch>
        </p:blipFill>
        <p:spPr bwMode="auto">
          <a:xfrm>
            <a:off x="4724400" y="1967765"/>
            <a:ext cx="4267200" cy="4337259"/>
          </a:xfrm>
          <a:prstGeom prst="rect">
            <a:avLst/>
          </a:prstGeom>
          <a:noFill/>
          <a:ln w="9525">
            <a:noFill/>
            <a:miter lim="800000"/>
            <a:headEnd/>
            <a:tailEnd/>
          </a:ln>
        </p:spPr>
      </p:pic>
      <p:sp>
        <p:nvSpPr>
          <p:cNvPr id="9" name="Rectangle 8"/>
          <p:cNvSpPr/>
          <p:nvPr/>
        </p:nvSpPr>
        <p:spPr>
          <a:xfrm>
            <a:off x="152400" y="2362200"/>
            <a:ext cx="4572000" cy="3924151"/>
          </a:xfrm>
          <a:prstGeom prst="rect">
            <a:avLst/>
          </a:prstGeom>
        </p:spPr>
        <p:txBody>
          <a:bodyPr wrap="square">
            <a:spAutoFit/>
          </a:bodyPr>
          <a:lstStyle/>
          <a:p>
            <a:pPr>
              <a:spcAft>
                <a:spcPts val="600"/>
              </a:spcAft>
            </a:pPr>
            <a:r>
              <a:rPr lang="en-US" dirty="0" smtClean="0">
                <a:solidFill>
                  <a:srgbClr val="0033CC"/>
                </a:solidFill>
              </a:rPr>
              <a:t>TED is the result of interstitial damage from the implant enhancing the dopant diffusion for a brief transient period.</a:t>
            </a:r>
          </a:p>
          <a:p>
            <a:pPr>
              <a:spcAft>
                <a:spcPts val="600"/>
              </a:spcAft>
            </a:pPr>
            <a:r>
              <a:rPr lang="en-US" dirty="0" smtClean="0">
                <a:solidFill>
                  <a:srgbClr val="0033CC"/>
                </a:solidFill>
              </a:rPr>
              <a:t>It is anomalous diffusion, because profiles can diffuse more at low temperatures than at high temperatures for the same Dt.</a:t>
            </a:r>
          </a:p>
          <a:p>
            <a:pPr>
              <a:spcAft>
                <a:spcPts val="600"/>
              </a:spcAft>
            </a:pPr>
            <a:r>
              <a:rPr lang="en-US" dirty="0" smtClean="0">
                <a:solidFill>
                  <a:srgbClr val="C00000"/>
                </a:solidFill>
              </a:rPr>
              <a:t>TED is the biggest single problem with ion implantation </a:t>
            </a:r>
            <a:r>
              <a:rPr lang="en-US" dirty="0" smtClean="0">
                <a:solidFill>
                  <a:srgbClr val="0033CC"/>
                </a:solidFill>
              </a:rPr>
              <a:t>because it leads to huge enhancements in dopant diffusivity and difficulty in achieving shallow junctions.</a:t>
            </a:r>
          </a:p>
          <a:p>
            <a:pPr>
              <a:spcAft>
                <a:spcPts val="600"/>
              </a:spcAft>
            </a:pPr>
            <a:r>
              <a:rPr lang="en-US" dirty="0" smtClean="0">
                <a:solidFill>
                  <a:srgbClr val="0033CC"/>
                </a:solidFill>
              </a:rPr>
              <a:t>Physically based understanding of TED has led to the methods to control it (rapid thermal annealing, or RTA).</a:t>
            </a:r>
            <a:endParaRPr lang="en-US" dirty="0">
              <a:solidFill>
                <a:srgbClr val="0033CC"/>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907" y="76200"/>
            <a:ext cx="5443093" cy="523220"/>
          </a:xfrm>
          <a:prstGeom prst="rect">
            <a:avLst/>
          </a:prstGeom>
        </p:spPr>
        <p:txBody>
          <a:bodyPr wrap="none">
            <a:spAutoFit/>
          </a:bodyPr>
          <a:lstStyle/>
          <a:p>
            <a:r>
              <a:rPr lang="en-US" sz="2800" dirty="0" smtClean="0">
                <a:solidFill>
                  <a:srgbClr val="0033CC"/>
                </a:solidFill>
              </a:rPr>
              <a:t>Rapid thermal processing/annealing</a:t>
            </a:r>
            <a:endParaRPr lang="en-US" sz="2800" dirty="0">
              <a:solidFill>
                <a:srgbClr val="0033CC"/>
              </a:solidFill>
            </a:endParaRPr>
          </a:p>
        </p:txBody>
      </p:sp>
      <p:pic>
        <p:nvPicPr>
          <p:cNvPr id="27650" name="Picture 2"/>
          <p:cNvPicPr>
            <a:picLocks noChangeAspect="1" noChangeArrowheads="1"/>
          </p:cNvPicPr>
          <p:nvPr/>
        </p:nvPicPr>
        <p:blipFill>
          <a:blip r:embed="rId2" cstate="print"/>
          <a:srcRect/>
          <a:stretch>
            <a:fillRect/>
          </a:stretch>
        </p:blipFill>
        <p:spPr bwMode="auto">
          <a:xfrm>
            <a:off x="2819400" y="1957025"/>
            <a:ext cx="6096000" cy="4748575"/>
          </a:xfrm>
          <a:prstGeom prst="rect">
            <a:avLst/>
          </a:prstGeom>
          <a:noFill/>
          <a:ln w="9525">
            <a:noFill/>
            <a:miter lim="800000"/>
            <a:headEnd/>
            <a:tailEnd/>
          </a:ln>
        </p:spPr>
      </p:pic>
      <p:sp>
        <p:nvSpPr>
          <p:cNvPr id="5" name="Rectangle 4"/>
          <p:cNvSpPr/>
          <p:nvPr/>
        </p:nvSpPr>
        <p:spPr>
          <a:xfrm>
            <a:off x="685800" y="649069"/>
            <a:ext cx="8001000" cy="1354217"/>
          </a:xfrm>
          <a:prstGeom prst="rect">
            <a:avLst/>
          </a:prstGeom>
        </p:spPr>
        <p:txBody>
          <a:bodyPr wrap="square">
            <a:spAutoFit/>
          </a:bodyPr>
          <a:lstStyle/>
          <a:p>
            <a:pPr>
              <a:spcAft>
                <a:spcPts val="600"/>
              </a:spcAft>
            </a:pPr>
            <a:r>
              <a:rPr lang="en-US" dirty="0" smtClean="0">
                <a:solidFill>
                  <a:srgbClr val="0033CC"/>
                </a:solidFill>
              </a:rPr>
              <a:t>Dopants can diffuse during high temperature anneal (activation energy </a:t>
            </a:r>
            <a:r>
              <a:rPr lang="en-US" dirty="0" smtClean="0">
                <a:solidFill>
                  <a:srgbClr val="0033CC"/>
                </a:solidFill>
                <a:sym typeface="Symbol"/>
              </a:rPr>
              <a:t></a:t>
            </a:r>
            <a:r>
              <a:rPr lang="en-US" dirty="0" smtClean="0">
                <a:solidFill>
                  <a:srgbClr val="0033CC"/>
                </a:solidFill>
              </a:rPr>
              <a:t>3-4eV)</a:t>
            </a:r>
          </a:p>
          <a:p>
            <a:pPr>
              <a:spcAft>
                <a:spcPts val="600"/>
              </a:spcAft>
            </a:pPr>
            <a:r>
              <a:rPr lang="en-US" dirty="0" smtClean="0">
                <a:solidFill>
                  <a:srgbClr val="0033CC"/>
                </a:solidFill>
              </a:rPr>
              <a:t>To minimize this unwanted diffusion, one can use Rapid Thermal Processing (RTP) or Rapid Thermal Anneal (RTA).</a:t>
            </a:r>
          </a:p>
          <a:p>
            <a:pPr>
              <a:spcAft>
                <a:spcPts val="600"/>
              </a:spcAft>
            </a:pPr>
            <a:r>
              <a:rPr lang="en-US" dirty="0" smtClean="0">
                <a:solidFill>
                  <a:srgbClr val="0033CC"/>
                </a:solidFill>
              </a:rPr>
              <a:t>RTA is extremely important for shallow junction devices.</a:t>
            </a:r>
          </a:p>
        </p:txBody>
      </p:sp>
      <p:cxnSp>
        <p:nvCxnSpPr>
          <p:cNvPr id="6" name="Straight Connector 5"/>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228600" y="4724400"/>
            <a:ext cx="2667000" cy="646331"/>
          </a:xfrm>
          <a:prstGeom prst="rect">
            <a:avLst/>
          </a:prstGeom>
        </p:spPr>
        <p:txBody>
          <a:bodyPr wrap="square">
            <a:spAutoFit/>
          </a:bodyPr>
          <a:lstStyle/>
          <a:p>
            <a:r>
              <a:rPr lang="en-US" dirty="0" smtClean="0">
                <a:solidFill>
                  <a:srgbClr val="0033CC"/>
                </a:solidFill>
              </a:rPr>
              <a:t>Applied Materials 300mm RTP System</a:t>
            </a:r>
            <a:endParaRPr lang="en-US" dirty="0">
              <a:solidFill>
                <a:srgbClr val="0033CC"/>
              </a:solidFill>
            </a:endParaRPr>
          </a:p>
        </p:txBody>
      </p:sp>
      <p:sp>
        <p:nvSpPr>
          <p:cNvPr id="8" name="TextBox 7"/>
          <p:cNvSpPr txBox="1"/>
          <p:nvPr/>
        </p:nvSpPr>
        <p:spPr>
          <a:xfrm>
            <a:off x="228600" y="2256472"/>
            <a:ext cx="2438400" cy="1477328"/>
          </a:xfrm>
          <a:prstGeom prst="rect">
            <a:avLst/>
          </a:prstGeom>
          <a:noFill/>
        </p:spPr>
        <p:txBody>
          <a:bodyPr wrap="square" rtlCol="0">
            <a:spAutoFit/>
          </a:bodyPr>
          <a:lstStyle/>
          <a:p>
            <a:pPr marL="400050" indent="-400050"/>
            <a:r>
              <a:rPr lang="en-US" dirty="0" smtClean="0">
                <a:solidFill>
                  <a:srgbClr val="C00000"/>
                </a:solidFill>
              </a:rPr>
              <a:t>Rapid heating source: </a:t>
            </a:r>
          </a:p>
          <a:p>
            <a:pPr marL="285750" indent="-171450">
              <a:buFont typeface="Arial" pitchFamily="34" charset="0"/>
              <a:buChar char="•"/>
            </a:pPr>
            <a:r>
              <a:rPr lang="en-US" dirty="0" smtClean="0">
                <a:solidFill>
                  <a:srgbClr val="0033CC"/>
                </a:solidFill>
              </a:rPr>
              <a:t>high power laser</a:t>
            </a:r>
          </a:p>
          <a:p>
            <a:pPr marL="285750" indent="-171450">
              <a:buFont typeface="Arial" pitchFamily="34" charset="0"/>
              <a:buChar char="•"/>
            </a:pPr>
            <a:r>
              <a:rPr lang="en-US" dirty="0" smtClean="0">
                <a:solidFill>
                  <a:srgbClr val="0033CC"/>
                </a:solidFill>
              </a:rPr>
              <a:t>electron beam</a:t>
            </a:r>
          </a:p>
          <a:p>
            <a:pPr marL="285750" indent="-171450">
              <a:buFont typeface="Arial" pitchFamily="34" charset="0"/>
              <a:buChar char="•"/>
            </a:pPr>
            <a:r>
              <a:rPr lang="en-US" dirty="0" smtClean="0">
                <a:solidFill>
                  <a:srgbClr val="0033CC"/>
                </a:solidFill>
              </a:rPr>
              <a:t>high intensity halogen lamp</a:t>
            </a:r>
          </a:p>
        </p:txBody>
      </p:sp>
      <p:sp>
        <p:nvSpPr>
          <p:cNvPr id="9" name="Slide Number Placeholder 8"/>
          <p:cNvSpPr>
            <a:spLocks noGrp="1"/>
          </p:cNvSpPr>
          <p:nvPr>
            <p:ph type="sldNum" sz="quarter" idx="12"/>
          </p:nvPr>
        </p:nvSpPr>
        <p:spPr/>
        <p:txBody>
          <a:bodyPr/>
          <a:lstStyle/>
          <a:p>
            <a:fld id="{B6F15528-21DE-4FAA-801E-634DDDAF4B2B}"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600200" y="914400"/>
            <a:ext cx="5867400" cy="4471527"/>
          </a:xfrm>
          <a:prstGeom prst="rect">
            <a:avLst/>
          </a:prstGeom>
          <a:noFill/>
          <a:ln w="9525">
            <a:noFill/>
            <a:miter lim="800000"/>
            <a:headEnd/>
            <a:tailEnd/>
          </a:ln>
        </p:spPr>
      </p:pic>
      <p:sp>
        <p:nvSpPr>
          <p:cNvPr id="3" name="Rectangle 2"/>
          <p:cNvSpPr/>
          <p:nvPr/>
        </p:nvSpPr>
        <p:spPr>
          <a:xfrm>
            <a:off x="914400" y="5562600"/>
            <a:ext cx="7315200" cy="646331"/>
          </a:xfrm>
          <a:prstGeom prst="rect">
            <a:avLst/>
          </a:prstGeom>
        </p:spPr>
        <p:txBody>
          <a:bodyPr wrap="square">
            <a:spAutoFit/>
          </a:bodyPr>
          <a:lstStyle/>
          <a:p>
            <a:r>
              <a:rPr lang="en-US" dirty="0" smtClean="0">
                <a:solidFill>
                  <a:srgbClr val="0033CC"/>
                </a:solidFill>
              </a:rPr>
              <a:t>Small desktop RTA system mostly intended for research (wafer size 100 mm)</a:t>
            </a:r>
          </a:p>
          <a:p>
            <a:r>
              <a:rPr lang="en-US" dirty="0" smtClean="0">
                <a:solidFill>
                  <a:srgbClr val="0033CC"/>
                </a:solidFill>
              </a:rPr>
              <a:t>Max temp 1000°C, heating rate 200°C/s, cooling rate 40°C/s at 1000°C</a:t>
            </a:r>
            <a:endParaRPr lang="en-US" dirty="0">
              <a:solidFill>
                <a:srgbClr val="0033CC"/>
              </a:solidFill>
            </a:endParaRPr>
          </a:p>
        </p:txBody>
      </p:sp>
      <p:sp>
        <p:nvSpPr>
          <p:cNvPr id="4" name="Rectangle 3"/>
          <p:cNvSpPr/>
          <p:nvPr/>
        </p:nvSpPr>
        <p:spPr>
          <a:xfrm>
            <a:off x="2819400" y="76200"/>
            <a:ext cx="3894208" cy="523220"/>
          </a:xfrm>
          <a:prstGeom prst="rect">
            <a:avLst/>
          </a:prstGeom>
        </p:spPr>
        <p:txBody>
          <a:bodyPr wrap="none">
            <a:spAutoFit/>
          </a:bodyPr>
          <a:lstStyle/>
          <a:p>
            <a:r>
              <a:rPr lang="en-US" sz="2800" dirty="0" smtClean="0">
                <a:solidFill>
                  <a:srgbClr val="0033CC"/>
                </a:solidFill>
              </a:rPr>
              <a:t>A commercial RTA system</a:t>
            </a:r>
            <a:endParaRPr lang="en-US" sz="2800" dirty="0">
              <a:solidFill>
                <a:srgbClr val="0033CC"/>
              </a:solidFill>
            </a:endParaRPr>
          </a:p>
        </p:txBody>
      </p:sp>
      <p:cxnSp>
        <p:nvCxnSpPr>
          <p:cNvPr id="5" name="Straight Connector 4"/>
          <p:cNvCxnSpPr/>
          <p:nvPr/>
        </p:nvCxnSpPr>
        <p:spPr>
          <a:xfrm flipV="1">
            <a:off x="0" y="67562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Slide Number Placeholder 5"/>
          <p:cNvSpPr>
            <a:spLocks noGrp="1"/>
          </p:cNvSpPr>
          <p:nvPr>
            <p:ph type="sldNum" sz="quarter" idx="12"/>
          </p:nvPr>
        </p:nvSpPr>
        <p:spPr/>
        <p:txBody>
          <a:bodyPr/>
          <a:lstStyle/>
          <a:p>
            <a:fld id="{B6F15528-21DE-4FAA-801E-634DDDAF4B2B}" type="slidenum">
              <a:rPr lang="en-US" smtClean="0"/>
              <a:pPr/>
              <a:t>33</a:t>
            </a:fld>
            <a:endParaRPr lang="en-US"/>
          </a:p>
        </p:txBody>
      </p:sp>
      <p:sp>
        <p:nvSpPr>
          <p:cNvPr id="7" name="TextBox 6"/>
          <p:cNvSpPr txBox="1"/>
          <p:nvPr/>
        </p:nvSpPr>
        <p:spPr>
          <a:xfrm>
            <a:off x="228600" y="6248400"/>
            <a:ext cx="8528617" cy="338554"/>
          </a:xfrm>
          <a:prstGeom prst="rect">
            <a:avLst/>
          </a:prstGeom>
          <a:noFill/>
        </p:spPr>
        <p:txBody>
          <a:bodyPr wrap="none" rtlCol="0">
            <a:spAutoFit/>
          </a:bodyPr>
          <a:lstStyle/>
          <a:p>
            <a:r>
              <a:rPr lang="en-US" sz="1600" dirty="0" smtClean="0">
                <a:solidFill>
                  <a:srgbClr val="C00000"/>
                </a:solidFill>
              </a:rPr>
              <a:t>This slide set is not covered in the course, and they are not refined/polished, may have some errors.</a:t>
            </a:r>
            <a:endParaRPr lang="en-US" sz="1600" dirty="0">
              <a:solidFill>
                <a:srgbClr val="C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1557278"/>
            <a:ext cx="7543800" cy="3416320"/>
          </a:xfrm>
          <a:prstGeom prst="rect">
            <a:avLst/>
          </a:prstGeom>
        </p:spPr>
        <p:txBody>
          <a:bodyPr wrap="square">
            <a:spAutoFit/>
          </a:bodyPr>
          <a:lstStyle/>
          <a:p>
            <a:r>
              <a:rPr lang="en-US" dirty="0" smtClean="0">
                <a:solidFill>
                  <a:srgbClr val="C00000"/>
                </a:solidFill>
              </a:rPr>
              <a:t>Critical Angle: </a:t>
            </a:r>
            <a:r>
              <a:rPr lang="en-US" dirty="0" smtClean="0">
                <a:solidFill>
                  <a:srgbClr val="0033CC"/>
                </a:solidFill>
              </a:rPr>
              <a:t>defined as the maximum angle between the ion and the channel for a glancing collision to occur.</a:t>
            </a:r>
          </a:p>
          <a:p>
            <a:endParaRPr lang="en-US" dirty="0" smtClean="0">
              <a:solidFill>
                <a:srgbClr val="0033CC"/>
              </a:solidFill>
            </a:endParaRPr>
          </a:p>
          <a:p>
            <a:endParaRPr lang="en-US" dirty="0" smtClean="0">
              <a:solidFill>
                <a:srgbClr val="0033CC"/>
              </a:solidFill>
            </a:endParaRPr>
          </a:p>
          <a:p>
            <a:endParaRPr lang="en-US" dirty="0" smtClean="0">
              <a:solidFill>
                <a:srgbClr val="0033CC"/>
              </a:solidFill>
            </a:endParaRPr>
          </a:p>
          <a:p>
            <a:endParaRPr lang="en-US" dirty="0" smtClean="0">
              <a:solidFill>
                <a:srgbClr val="0033CC"/>
              </a:solidFill>
            </a:endParaRPr>
          </a:p>
          <a:p>
            <a:endParaRPr lang="en-US" dirty="0" smtClean="0">
              <a:solidFill>
                <a:srgbClr val="0033CC"/>
              </a:solidFill>
            </a:endParaRPr>
          </a:p>
          <a:p>
            <a:r>
              <a:rPr lang="en-US" dirty="0" smtClean="0">
                <a:solidFill>
                  <a:srgbClr val="0033CC"/>
                </a:solidFill>
              </a:rPr>
              <a:t>Where Z</a:t>
            </a:r>
            <a:r>
              <a:rPr lang="en-US" baseline="-25000" dirty="0" smtClean="0">
                <a:solidFill>
                  <a:srgbClr val="0033CC"/>
                </a:solidFill>
              </a:rPr>
              <a:t>1</a:t>
            </a:r>
            <a:r>
              <a:rPr lang="en-US" dirty="0" smtClean="0">
                <a:solidFill>
                  <a:srgbClr val="0033CC"/>
                </a:solidFill>
              </a:rPr>
              <a:t> is the incident ion atomic number, Z</a:t>
            </a:r>
            <a:r>
              <a:rPr lang="en-US" baseline="-25000" dirty="0" smtClean="0">
                <a:solidFill>
                  <a:srgbClr val="0033CC"/>
                </a:solidFill>
              </a:rPr>
              <a:t>2</a:t>
            </a:r>
            <a:r>
              <a:rPr lang="en-US" dirty="0" smtClean="0">
                <a:solidFill>
                  <a:srgbClr val="0033CC"/>
                </a:solidFill>
              </a:rPr>
              <a:t> is the target atom atomic number, E is the acceleration energy in </a:t>
            </a:r>
            <a:r>
              <a:rPr lang="en-US" dirty="0" err="1" smtClean="0">
                <a:solidFill>
                  <a:srgbClr val="0033CC"/>
                </a:solidFill>
              </a:rPr>
              <a:t>keV</a:t>
            </a:r>
            <a:r>
              <a:rPr lang="en-US" dirty="0" smtClean="0">
                <a:solidFill>
                  <a:srgbClr val="0033CC"/>
                </a:solidFill>
              </a:rPr>
              <a:t> (voltage), and d is the atomic spacing in the direction of the ion path in angstroms.</a:t>
            </a:r>
          </a:p>
          <a:p>
            <a:endParaRPr lang="en-US" dirty="0" smtClean="0">
              <a:solidFill>
                <a:srgbClr val="0033CC"/>
              </a:solidFill>
            </a:endParaRPr>
          </a:p>
          <a:p>
            <a:r>
              <a:rPr lang="en-US" dirty="0" smtClean="0">
                <a:solidFill>
                  <a:srgbClr val="0033CC"/>
                </a:solidFill>
              </a:rPr>
              <a:t>Note: channeling is more likely for heavy ions and lower energies.</a:t>
            </a:r>
            <a:endParaRPr lang="en-US" dirty="0">
              <a:solidFill>
                <a:srgbClr val="0033CC"/>
              </a:solidFill>
            </a:endParaRPr>
          </a:p>
        </p:txBody>
      </p:sp>
      <p:pic>
        <p:nvPicPr>
          <p:cNvPr id="51203" name="Picture 3"/>
          <p:cNvPicPr>
            <a:picLocks noChangeAspect="1" noChangeArrowheads="1"/>
          </p:cNvPicPr>
          <p:nvPr/>
        </p:nvPicPr>
        <p:blipFill>
          <a:blip r:embed="rId2" cstate="print"/>
          <a:srcRect/>
          <a:stretch>
            <a:fillRect/>
          </a:stretch>
        </p:blipFill>
        <p:spPr bwMode="auto">
          <a:xfrm>
            <a:off x="2667000" y="2286000"/>
            <a:ext cx="3543300" cy="933450"/>
          </a:xfrm>
          <a:prstGeom prst="rect">
            <a:avLst/>
          </a:prstGeom>
          <a:noFill/>
          <a:ln w="9525">
            <a:noFill/>
            <a:miter lim="800000"/>
            <a:headEnd/>
            <a:tailEnd/>
          </a:ln>
        </p:spPr>
      </p:pic>
      <p:cxnSp>
        <p:nvCxnSpPr>
          <p:cNvPr id="5" name="Straight Connector 4"/>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2286000" y="228600"/>
            <a:ext cx="4737900" cy="523220"/>
          </a:xfrm>
          <a:prstGeom prst="rect">
            <a:avLst/>
          </a:prstGeom>
          <a:noFill/>
        </p:spPr>
        <p:txBody>
          <a:bodyPr wrap="none" rtlCol="0">
            <a:spAutoFit/>
          </a:bodyPr>
          <a:lstStyle/>
          <a:p>
            <a:r>
              <a:rPr lang="en-US" sz="2800" dirty="0" smtClean="0">
                <a:solidFill>
                  <a:srgbClr val="0033CC"/>
                </a:solidFill>
              </a:rPr>
              <a:t>Channeling effect: critical angle</a:t>
            </a:r>
            <a:endParaRPr lang="en-US" sz="2800" dirty="0">
              <a:solidFill>
                <a:srgbClr val="0033CC"/>
              </a:solidFill>
            </a:endParaRPr>
          </a:p>
        </p:txBody>
      </p:sp>
      <p:sp>
        <p:nvSpPr>
          <p:cNvPr id="7" name="Rectangle 6"/>
          <p:cNvSpPr/>
          <p:nvPr/>
        </p:nvSpPr>
        <p:spPr>
          <a:xfrm>
            <a:off x="762000" y="5410200"/>
            <a:ext cx="7772400" cy="923330"/>
          </a:xfrm>
          <a:prstGeom prst="rect">
            <a:avLst/>
          </a:prstGeom>
        </p:spPr>
        <p:txBody>
          <a:bodyPr wrap="square">
            <a:spAutoFit/>
          </a:bodyPr>
          <a:lstStyle/>
          <a:p>
            <a:r>
              <a:rPr lang="en-US" dirty="0" smtClean="0">
                <a:solidFill>
                  <a:srgbClr val="C00000"/>
                </a:solidFill>
              </a:rPr>
              <a:t>But another source says the opposite:</a:t>
            </a:r>
          </a:p>
          <a:p>
            <a:r>
              <a:rPr lang="en-US" dirty="0" smtClean="0"/>
              <a:t>The effect is particularly pronounced when implanting light atoms on axis into a heavy matrix sine the ion’s atomic radius is much less than the crystal spacing.</a:t>
            </a:r>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3752671"/>
            <a:ext cx="2895600" cy="1200329"/>
          </a:xfrm>
          <a:prstGeom prst="rect">
            <a:avLst/>
          </a:prstGeom>
        </p:spPr>
        <p:txBody>
          <a:bodyPr wrap="square">
            <a:spAutoFit/>
          </a:bodyPr>
          <a:lstStyle/>
          <a:p>
            <a:r>
              <a:rPr lang="en-US" dirty="0" smtClean="0">
                <a:solidFill>
                  <a:srgbClr val="0033CC"/>
                </a:solidFill>
              </a:rPr>
              <a:t>Phosphorus impurity profiles for 40keV ion implantations to silicon at various angles </a:t>
            </a:r>
            <a:r>
              <a:rPr lang="en-US" dirty="0" smtClean="0">
                <a:solidFill>
                  <a:srgbClr val="0033CC"/>
                </a:solidFill>
              </a:rPr>
              <a:t>from </a:t>
            </a:r>
            <a:r>
              <a:rPr lang="en-US" dirty="0" smtClean="0">
                <a:solidFill>
                  <a:srgbClr val="0033CC"/>
                </a:solidFill>
              </a:rPr>
              <a:t>the &lt;110&gt; axis.</a:t>
            </a:r>
            <a:endParaRPr lang="en-US" dirty="0">
              <a:solidFill>
                <a:srgbClr val="0033CC"/>
              </a:solidFill>
            </a:endParaRPr>
          </a:p>
        </p:txBody>
      </p:sp>
      <p:sp>
        <p:nvSpPr>
          <p:cNvPr id="4" name="TextBox 3"/>
          <p:cNvSpPr txBox="1"/>
          <p:nvPr/>
        </p:nvSpPr>
        <p:spPr>
          <a:xfrm>
            <a:off x="1263219" y="152400"/>
            <a:ext cx="6813981" cy="523220"/>
          </a:xfrm>
          <a:prstGeom prst="rect">
            <a:avLst/>
          </a:prstGeom>
          <a:noFill/>
        </p:spPr>
        <p:txBody>
          <a:bodyPr wrap="none" rtlCol="0">
            <a:spAutoFit/>
          </a:bodyPr>
          <a:lstStyle/>
          <a:p>
            <a:r>
              <a:rPr lang="en-US" sz="2800" dirty="0" smtClean="0">
                <a:solidFill>
                  <a:srgbClr val="0033CC"/>
                </a:solidFill>
              </a:rPr>
              <a:t>Impurity distribution due to channeling effect</a:t>
            </a:r>
            <a:endParaRPr lang="en-US" sz="2800" dirty="0">
              <a:solidFill>
                <a:srgbClr val="0033CC"/>
              </a:solidFill>
            </a:endParaRPr>
          </a:p>
        </p:txBody>
      </p:sp>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56321" name="Picture 1"/>
          <p:cNvPicPr>
            <a:picLocks noChangeAspect="1" noChangeArrowheads="1"/>
          </p:cNvPicPr>
          <p:nvPr/>
        </p:nvPicPr>
        <p:blipFill>
          <a:blip r:embed="rId2" cstate="print"/>
          <a:srcRect/>
          <a:stretch>
            <a:fillRect/>
          </a:stretch>
        </p:blipFill>
        <p:spPr bwMode="auto">
          <a:xfrm>
            <a:off x="3886200" y="990600"/>
            <a:ext cx="4238625" cy="1933575"/>
          </a:xfrm>
          <a:prstGeom prst="rect">
            <a:avLst/>
          </a:prstGeom>
          <a:noFill/>
          <a:ln w="9525">
            <a:noFill/>
            <a:miter lim="800000"/>
            <a:headEnd/>
            <a:tailEnd/>
          </a:ln>
        </p:spPr>
      </p:pic>
      <p:sp>
        <p:nvSpPr>
          <p:cNvPr id="8" name="Rectangle 7"/>
          <p:cNvSpPr/>
          <p:nvPr/>
        </p:nvSpPr>
        <p:spPr>
          <a:xfrm>
            <a:off x="76200" y="1189672"/>
            <a:ext cx="3886200" cy="1477328"/>
          </a:xfrm>
          <a:prstGeom prst="rect">
            <a:avLst/>
          </a:prstGeom>
        </p:spPr>
        <p:txBody>
          <a:bodyPr wrap="square">
            <a:spAutoFit/>
          </a:bodyPr>
          <a:lstStyle/>
          <a:p>
            <a:r>
              <a:rPr lang="en-US" dirty="0" smtClean="0">
                <a:solidFill>
                  <a:srgbClr val="0033CC"/>
                </a:solidFill>
              </a:rPr>
              <a:t>Even (the complicated) Pearson profile fails in the case of crystalline silicon where ion channeling may occur. </a:t>
            </a:r>
          </a:p>
          <a:p>
            <a:r>
              <a:rPr lang="en-US" dirty="0" smtClean="0">
                <a:solidFill>
                  <a:srgbClr val="0033CC"/>
                </a:solidFill>
              </a:rPr>
              <a:t>The resultant profile can be described by a “Dual-Pearson” distribution.</a:t>
            </a:r>
            <a:endParaRPr lang="en-US" dirty="0">
              <a:solidFill>
                <a:srgbClr val="0033CC"/>
              </a:solidFill>
            </a:endParaRPr>
          </a:p>
        </p:txBody>
      </p:sp>
      <p:grpSp>
        <p:nvGrpSpPr>
          <p:cNvPr id="10" name="Group 9"/>
          <p:cNvGrpSpPr/>
          <p:nvPr/>
        </p:nvGrpSpPr>
        <p:grpSpPr>
          <a:xfrm>
            <a:off x="2971800" y="2895600"/>
            <a:ext cx="5894388" cy="3768284"/>
            <a:chOff x="2971800" y="2895600"/>
            <a:chExt cx="5894388" cy="3768284"/>
          </a:xfrm>
        </p:grpSpPr>
        <p:pic>
          <p:nvPicPr>
            <p:cNvPr id="26626" name="Picture 2"/>
            <p:cNvPicPr>
              <a:picLocks noChangeAspect="1" noChangeArrowheads="1"/>
            </p:cNvPicPr>
            <p:nvPr/>
          </p:nvPicPr>
          <p:blipFill>
            <a:blip r:embed="rId3" cstate="print"/>
            <a:srcRect/>
            <a:stretch>
              <a:fillRect/>
            </a:stretch>
          </p:blipFill>
          <p:spPr bwMode="auto">
            <a:xfrm>
              <a:off x="2971800" y="2895600"/>
              <a:ext cx="5894388" cy="3768284"/>
            </a:xfrm>
            <a:prstGeom prst="rect">
              <a:avLst/>
            </a:prstGeom>
            <a:noFill/>
            <a:ln w="9525">
              <a:noFill/>
              <a:miter lim="800000"/>
              <a:headEnd/>
              <a:tailEnd/>
            </a:ln>
          </p:spPr>
        </p:pic>
        <p:sp>
          <p:nvSpPr>
            <p:cNvPr id="9" name="TextBox 8"/>
            <p:cNvSpPr txBox="1"/>
            <p:nvPr/>
          </p:nvSpPr>
          <p:spPr>
            <a:xfrm>
              <a:off x="6528508" y="4202668"/>
              <a:ext cx="1167692" cy="369332"/>
            </a:xfrm>
            <a:prstGeom prst="rect">
              <a:avLst/>
            </a:prstGeom>
            <a:noFill/>
          </p:spPr>
          <p:txBody>
            <a:bodyPr wrap="none" rtlCol="0">
              <a:spAutoFit/>
            </a:bodyPr>
            <a:lstStyle/>
            <a:p>
              <a:r>
                <a:rPr lang="en-US" dirty="0" smtClean="0">
                  <a:solidFill>
                    <a:srgbClr val="C00000"/>
                  </a:solidFill>
                </a:rPr>
                <a:t>long “tail”</a:t>
              </a:r>
              <a:endParaRPr lang="en-US" dirty="0">
                <a:solidFill>
                  <a:srgbClr val="C00000"/>
                </a:solidFill>
              </a:endParaRPr>
            </a:p>
          </p:txBody>
        </p:sp>
      </p:grpSp>
      <p:sp>
        <p:nvSpPr>
          <p:cNvPr id="11" name="Slide Number Placeholder 10"/>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457200" y="2438400"/>
            <a:ext cx="4248150" cy="3352800"/>
          </a:xfrm>
          <a:prstGeom prst="rect">
            <a:avLst/>
          </a:prstGeom>
          <a:noFill/>
          <a:ln w="9525">
            <a:noFill/>
            <a:miter lim="800000"/>
            <a:headEnd/>
            <a:tailEnd/>
          </a:ln>
        </p:spPr>
      </p:pic>
      <p:sp>
        <p:nvSpPr>
          <p:cNvPr id="5" name="Rectangle 4"/>
          <p:cNvSpPr/>
          <p:nvPr/>
        </p:nvSpPr>
        <p:spPr>
          <a:xfrm>
            <a:off x="152400" y="1371600"/>
            <a:ext cx="4572000" cy="923330"/>
          </a:xfrm>
          <a:prstGeom prst="rect">
            <a:avLst/>
          </a:prstGeom>
        </p:spPr>
        <p:txBody>
          <a:bodyPr>
            <a:spAutoFit/>
          </a:bodyPr>
          <a:lstStyle/>
          <a:p>
            <a:r>
              <a:rPr lang="en-US" dirty="0" smtClean="0">
                <a:solidFill>
                  <a:srgbClr val="0033CC"/>
                </a:solidFill>
              </a:rPr>
              <a:t>A thin screen oxide which is amorphous is often used, causing some randomization of incident beam before it enters the lattice.</a:t>
            </a:r>
            <a:endParaRPr lang="en-US" dirty="0">
              <a:solidFill>
                <a:srgbClr val="0033CC"/>
              </a:solidFill>
            </a:endParaRPr>
          </a:p>
        </p:txBody>
      </p:sp>
      <p:pic>
        <p:nvPicPr>
          <p:cNvPr id="40963" name="Picture 3"/>
          <p:cNvPicPr>
            <a:picLocks noChangeAspect="1" noChangeArrowheads="1"/>
          </p:cNvPicPr>
          <p:nvPr/>
        </p:nvPicPr>
        <p:blipFill>
          <a:blip r:embed="rId3" cstate="print"/>
          <a:srcRect/>
          <a:stretch>
            <a:fillRect/>
          </a:stretch>
        </p:blipFill>
        <p:spPr bwMode="auto">
          <a:xfrm>
            <a:off x="5562600" y="1600200"/>
            <a:ext cx="2782073" cy="2476140"/>
          </a:xfrm>
          <a:prstGeom prst="rect">
            <a:avLst/>
          </a:prstGeom>
          <a:noFill/>
          <a:ln w="9525">
            <a:noFill/>
            <a:miter lim="800000"/>
            <a:headEnd/>
            <a:tailEnd/>
          </a:ln>
        </p:spPr>
      </p:pic>
      <p:sp>
        <p:nvSpPr>
          <p:cNvPr id="7" name="Rectangle 6"/>
          <p:cNvSpPr/>
          <p:nvPr/>
        </p:nvSpPr>
        <p:spPr>
          <a:xfrm>
            <a:off x="4876800" y="990600"/>
            <a:ext cx="3962400" cy="646331"/>
          </a:xfrm>
          <a:prstGeom prst="rect">
            <a:avLst/>
          </a:prstGeom>
        </p:spPr>
        <p:txBody>
          <a:bodyPr wrap="square">
            <a:spAutoFit/>
          </a:bodyPr>
          <a:lstStyle/>
          <a:p>
            <a:r>
              <a:rPr lang="en-US" dirty="0" smtClean="0">
                <a:solidFill>
                  <a:srgbClr val="0033CC"/>
                </a:solidFill>
              </a:rPr>
              <a:t>Most IC implantation is done off axis. A typical tilt angle is 7</a:t>
            </a:r>
            <a:r>
              <a:rPr lang="en-US" baseline="30000" dirty="0" smtClean="0">
                <a:solidFill>
                  <a:srgbClr val="0033CC"/>
                </a:solidFill>
              </a:rPr>
              <a:t>o</a:t>
            </a:r>
            <a:r>
              <a:rPr lang="en-US" dirty="0" smtClean="0">
                <a:solidFill>
                  <a:srgbClr val="0033CC"/>
                </a:solidFill>
              </a:rPr>
              <a:t>.</a:t>
            </a:r>
            <a:endParaRPr lang="en-US" dirty="0">
              <a:solidFill>
                <a:srgbClr val="0033CC"/>
              </a:solidFill>
            </a:endParaRPr>
          </a:p>
        </p:txBody>
      </p:sp>
      <p:sp>
        <p:nvSpPr>
          <p:cNvPr id="6" name="TextBox 5"/>
          <p:cNvSpPr txBox="1"/>
          <p:nvPr/>
        </p:nvSpPr>
        <p:spPr>
          <a:xfrm>
            <a:off x="1905000" y="152400"/>
            <a:ext cx="5557804" cy="523220"/>
          </a:xfrm>
          <a:prstGeom prst="rect">
            <a:avLst/>
          </a:prstGeom>
          <a:noFill/>
        </p:spPr>
        <p:txBody>
          <a:bodyPr wrap="none" rtlCol="0">
            <a:spAutoFit/>
          </a:bodyPr>
          <a:lstStyle/>
          <a:p>
            <a:r>
              <a:rPr lang="en-US" sz="2800" dirty="0" smtClean="0">
                <a:solidFill>
                  <a:srgbClr val="0033CC"/>
                </a:solidFill>
              </a:rPr>
              <a:t>Methods to reduce channeling effect</a:t>
            </a:r>
            <a:endParaRPr lang="en-US" sz="2800" dirty="0">
              <a:solidFill>
                <a:srgbClr val="0033CC"/>
              </a:solidFill>
            </a:endParaRPr>
          </a:p>
        </p:txBody>
      </p:sp>
      <p:cxnSp>
        <p:nvCxnSpPr>
          <p:cNvPr id="8" name="Straight Connector 7"/>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grpSp>
        <p:nvGrpSpPr>
          <p:cNvPr id="9" name="Group 8"/>
          <p:cNvGrpSpPr/>
          <p:nvPr/>
        </p:nvGrpSpPr>
        <p:grpSpPr>
          <a:xfrm rot="5400000">
            <a:off x="5033169" y="4110832"/>
            <a:ext cx="2971800" cy="1912937"/>
            <a:chOff x="827088" y="1268413"/>
            <a:chExt cx="2971800" cy="1912937"/>
          </a:xfrm>
        </p:grpSpPr>
        <p:grpSp>
          <p:nvGrpSpPr>
            <p:cNvPr id="10" name="Group 109"/>
            <p:cNvGrpSpPr>
              <a:grpSpLocks/>
            </p:cNvGrpSpPr>
            <p:nvPr/>
          </p:nvGrpSpPr>
          <p:grpSpPr bwMode="auto">
            <a:xfrm rot="526569">
              <a:off x="1692272" y="1268412"/>
              <a:ext cx="2106613" cy="1912938"/>
              <a:chOff x="2233" y="799"/>
              <a:chExt cx="1327" cy="1205"/>
            </a:xfrm>
          </p:grpSpPr>
          <p:grpSp>
            <p:nvGrpSpPr>
              <p:cNvPr id="17" name="Group 6"/>
              <p:cNvGrpSpPr>
                <a:grpSpLocks/>
              </p:cNvGrpSpPr>
              <p:nvPr/>
            </p:nvGrpSpPr>
            <p:grpSpPr bwMode="auto">
              <a:xfrm>
                <a:off x="2233" y="799"/>
                <a:ext cx="214" cy="196"/>
                <a:chOff x="3198" y="754"/>
                <a:chExt cx="323" cy="317"/>
              </a:xfrm>
            </p:grpSpPr>
            <p:sp>
              <p:nvSpPr>
                <p:cNvPr id="111" name="Oval 7"/>
                <p:cNvSpPr>
                  <a:spLocks noChangeArrowheads="1"/>
                </p:cNvSpPr>
                <p:nvPr/>
              </p:nvSpPr>
              <p:spPr bwMode="auto">
                <a:xfrm>
                  <a:off x="3198" y="754"/>
                  <a:ext cx="317" cy="317"/>
                </a:xfrm>
                <a:prstGeom prst="ellipse">
                  <a:avLst/>
                </a:prstGeom>
                <a:solidFill>
                  <a:schemeClr val="accent1"/>
                </a:solidFill>
                <a:ln w="25400">
                  <a:solidFill>
                    <a:schemeClr val="tx1"/>
                  </a:solidFill>
                  <a:round/>
                  <a:headEnd/>
                  <a:tailEnd/>
                </a:ln>
              </p:spPr>
              <p:txBody>
                <a:bodyPr wrap="none" anchor="ctr"/>
                <a:lstStyle/>
                <a:p>
                  <a:endParaRPr lang="en-US"/>
                </a:p>
              </p:txBody>
            </p:sp>
            <p:sp>
              <p:nvSpPr>
                <p:cNvPr id="112" name="Text Box 8"/>
                <p:cNvSpPr txBox="1">
                  <a:spLocks noChangeArrowheads="1"/>
                </p:cNvSpPr>
                <p:nvPr/>
              </p:nvSpPr>
              <p:spPr bwMode="auto">
                <a:xfrm>
                  <a:off x="3249" y="811"/>
                  <a:ext cx="272" cy="219"/>
                </a:xfrm>
                <a:prstGeom prst="rect">
                  <a:avLst/>
                </a:prstGeom>
                <a:noFill/>
                <a:ln w="25400">
                  <a:noFill/>
                  <a:miter lim="800000"/>
                  <a:headEnd/>
                  <a:tailEnd/>
                </a:ln>
              </p:spPr>
              <p:txBody>
                <a:bodyPr>
                  <a:spAutoFit/>
                </a:bodyPr>
                <a:lstStyle/>
                <a:p>
                  <a:pPr>
                    <a:spcBef>
                      <a:spcPct val="50000"/>
                    </a:spcBef>
                  </a:pPr>
                  <a:r>
                    <a:rPr lang="en-US" sz="800" b="1"/>
                    <a:t>Si</a:t>
                  </a:r>
                </a:p>
              </p:txBody>
            </p:sp>
          </p:grpSp>
          <p:grpSp>
            <p:nvGrpSpPr>
              <p:cNvPr id="18" name="Group 9"/>
              <p:cNvGrpSpPr>
                <a:grpSpLocks/>
              </p:cNvGrpSpPr>
              <p:nvPr/>
            </p:nvGrpSpPr>
            <p:grpSpPr bwMode="auto">
              <a:xfrm>
                <a:off x="2233" y="1135"/>
                <a:ext cx="214" cy="196"/>
                <a:chOff x="3198" y="754"/>
                <a:chExt cx="323" cy="317"/>
              </a:xfrm>
            </p:grpSpPr>
            <p:sp>
              <p:nvSpPr>
                <p:cNvPr id="109" name="Oval 10"/>
                <p:cNvSpPr>
                  <a:spLocks noChangeArrowheads="1"/>
                </p:cNvSpPr>
                <p:nvPr/>
              </p:nvSpPr>
              <p:spPr bwMode="auto">
                <a:xfrm>
                  <a:off x="3198" y="754"/>
                  <a:ext cx="317" cy="317"/>
                </a:xfrm>
                <a:prstGeom prst="ellipse">
                  <a:avLst/>
                </a:prstGeom>
                <a:solidFill>
                  <a:schemeClr val="accent1"/>
                </a:solidFill>
                <a:ln w="25400">
                  <a:solidFill>
                    <a:schemeClr val="tx1"/>
                  </a:solidFill>
                  <a:round/>
                  <a:headEnd/>
                  <a:tailEnd/>
                </a:ln>
              </p:spPr>
              <p:txBody>
                <a:bodyPr wrap="none" anchor="ctr"/>
                <a:lstStyle/>
                <a:p>
                  <a:endParaRPr lang="en-US"/>
                </a:p>
              </p:txBody>
            </p:sp>
            <p:sp>
              <p:nvSpPr>
                <p:cNvPr id="110" name="Text Box 11"/>
                <p:cNvSpPr txBox="1">
                  <a:spLocks noChangeArrowheads="1"/>
                </p:cNvSpPr>
                <p:nvPr/>
              </p:nvSpPr>
              <p:spPr bwMode="auto">
                <a:xfrm>
                  <a:off x="3249" y="811"/>
                  <a:ext cx="272" cy="218"/>
                </a:xfrm>
                <a:prstGeom prst="rect">
                  <a:avLst/>
                </a:prstGeom>
                <a:noFill/>
                <a:ln w="25400">
                  <a:noFill/>
                  <a:miter lim="800000"/>
                  <a:headEnd/>
                  <a:tailEnd/>
                </a:ln>
              </p:spPr>
              <p:txBody>
                <a:bodyPr>
                  <a:spAutoFit/>
                </a:bodyPr>
                <a:lstStyle/>
                <a:p>
                  <a:pPr>
                    <a:spcBef>
                      <a:spcPct val="50000"/>
                    </a:spcBef>
                  </a:pPr>
                  <a:r>
                    <a:rPr lang="en-US" sz="800" b="1"/>
                    <a:t>Si</a:t>
                  </a:r>
                </a:p>
              </p:txBody>
            </p:sp>
          </p:grpSp>
          <p:grpSp>
            <p:nvGrpSpPr>
              <p:cNvPr id="19" name="Group 12"/>
              <p:cNvGrpSpPr>
                <a:grpSpLocks/>
              </p:cNvGrpSpPr>
              <p:nvPr/>
            </p:nvGrpSpPr>
            <p:grpSpPr bwMode="auto">
              <a:xfrm>
                <a:off x="2624" y="799"/>
                <a:ext cx="214" cy="196"/>
                <a:chOff x="3198" y="754"/>
                <a:chExt cx="323" cy="317"/>
              </a:xfrm>
            </p:grpSpPr>
            <p:sp>
              <p:nvSpPr>
                <p:cNvPr id="107" name="Oval 13"/>
                <p:cNvSpPr>
                  <a:spLocks noChangeArrowheads="1"/>
                </p:cNvSpPr>
                <p:nvPr/>
              </p:nvSpPr>
              <p:spPr bwMode="auto">
                <a:xfrm>
                  <a:off x="3198" y="754"/>
                  <a:ext cx="317" cy="317"/>
                </a:xfrm>
                <a:prstGeom prst="ellipse">
                  <a:avLst/>
                </a:prstGeom>
                <a:solidFill>
                  <a:schemeClr val="accent1"/>
                </a:solidFill>
                <a:ln w="25400">
                  <a:solidFill>
                    <a:schemeClr val="tx1"/>
                  </a:solidFill>
                  <a:round/>
                  <a:headEnd/>
                  <a:tailEnd/>
                </a:ln>
              </p:spPr>
              <p:txBody>
                <a:bodyPr wrap="none" anchor="ctr"/>
                <a:lstStyle/>
                <a:p>
                  <a:endParaRPr lang="en-US"/>
                </a:p>
              </p:txBody>
            </p:sp>
            <p:sp>
              <p:nvSpPr>
                <p:cNvPr id="108" name="Text Box 14"/>
                <p:cNvSpPr txBox="1">
                  <a:spLocks noChangeArrowheads="1"/>
                </p:cNvSpPr>
                <p:nvPr/>
              </p:nvSpPr>
              <p:spPr bwMode="auto">
                <a:xfrm>
                  <a:off x="3249" y="811"/>
                  <a:ext cx="272" cy="219"/>
                </a:xfrm>
                <a:prstGeom prst="rect">
                  <a:avLst/>
                </a:prstGeom>
                <a:noFill/>
                <a:ln w="25400">
                  <a:noFill/>
                  <a:miter lim="800000"/>
                  <a:headEnd/>
                  <a:tailEnd/>
                </a:ln>
              </p:spPr>
              <p:txBody>
                <a:bodyPr>
                  <a:spAutoFit/>
                </a:bodyPr>
                <a:lstStyle/>
                <a:p>
                  <a:pPr>
                    <a:spcBef>
                      <a:spcPct val="50000"/>
                    </a:spcBef>
                  </a:pPr>
                  <a:r>
                    <a:rPr lang="en-US" sz="800" b="1"/>
                    <a:t>Si</a:t>
                  </a:r>
                </a:p>
              </p:txBody>
            </p:sp>
          </p:grpSp>
          <p:grpSp>
            <p:nvGrpSpPr>
              <p:cNvPr id="20" name="Group 15"/>
              <p:cNvGrpSpPr>
                <a:grpSpLocks/>
              </p:cNvGrpSpPr>
              <p:nvPr/>
            </p:nvGrpSpPr>
            <p:grpSpPr bwMode="auto">
              <a:xfrm>
                <a:off x="2624" y="1135"/>
                <a:ext cx="214" cy="196"/>
                <a:chOff x="3198" y="754"/>
                <a:chExt cx="323" cy="317"/>
              </a:xfrm>
            </p:grpSpPr>
            <p:sp>
              <p:nvSpPr>
                <p:cNvPr id="105" name="Oval 16"/>
                <p:cNvSpPr>
                  <a:spLocks noChangeArrowheads="1"/>
                </p:cNvSpPr>
                <p:nvPr/>
              </p:nvSpPr>
              <p:spPr bwMode="auto">
                <a:xfrm>
                  <a:off x="3198" y="754"/>
                  <a:ext cx="317" cy="317"/>
                </a:xfrm>
                <a:prstGeom prst="ellipse">
                  <a:avLst/>
                </a:prstGeom>
                <a:solidFill>
                  <a:schemeClr val="accent1"/>
                </a:solidFill>
                <a:ln w="25400">
                  <a:solidFill>
                    <a:schemeClr val="tx1"/>
                  </a:solidFill>
                  <a:round/>
                  <a:headEnd/>
                  <a:tailEnd/>
                </a:ln>
              </p:spPr>
              <p:txBody>
                <a:bodyPr wrap="none" anchor="ctr"/>
                <a:lstStyle/>
                <a:p>
                  <a:endParaRPr lang="en-US"/>
                </a:p>
              </p:txBody>
            </p:sp>
            <p:sp>
              <p:nvSpPr>
                <p:cNvPr id="106" name="Text Box 17"/>
                <p:cNvSpPr txBox="1">
                  <a:spLocks noChangeArrowheads="1"/>
                </p:cNvSpPr>
                <p:nvPr/>
              </p:nvSpPr>
              <p:spPr bwMode="auto">
                <a:xfrm>
                  <a:off x="3249" y="811"/>
                  <a:ext cx="272" cy="218"/>
                </a:xfrm>
                <a:prstGeom prst="rect">
                  <a:avLst/>
                </a:prstGeom>
                <a:noFill/>
                <a:ln w="25400">
                  <a:noFill/>
                  <a:miter lim="800000"/>
                  <a:headEnd/>
                  <a:tailEnd/>
                </a:ln>
              </p:spPr>
              <p:txBody>
                <a:bodyPr>
                  <a:spAutoFit/>
                </a:bodyPr>
                <a:lstStyle/>
                <a:p>
                  <a:pPr>
                    <a:spcBef>
                      <a:spcPct val="50000"/>
                    </a:spcBef>
                  </a:pPr>
                  <a:r>
                    <a:rPr lang="en-US" sz="800" b="1"/>
                    <a:t>Si</a:t>
                  </a:r>
                </a:p>
              </p:txBody>
            </p:sp>
          </p:grpSp>
          <p:sp>
            <p:nvSpPr>
              <p:cNvPr id="21" name="Line 18"/>
              <p:cNvSpPr>
                <a:spLocks noChangeShapeType="1"/>
              </p:cNvSpPr>
              <p:nvPr/>
            </p:nvSpPr>
            <p:spPr bwMode="auto">
              <a:xfrm>
                <a:off x="2443" y="855"/>
                <a:ext cx="181" cy="0"/>
              </a:xfrm>
              <a:prstGeom prst="line">
                <a:avLst/>
              </a:prstGeom>
              <a:noFill/>
              <a:ln w="25400">
                <a:solidFill>
                  <a:schemeClr val="tx1"/>
                </a:solidFill>
                <a:round/>
                <a:headEnd/>
                <a:tailEnd/>
              </a:ln>
            </p:spPr>
            <p:txBody>
              <a:bodyPr/>
              <a:lstStyle/>
              <a:p>
                <a:endParaRPr lang="en-US"/>
              </a:p>
            </p:txBody>
          </p:sp>
          <p:sp>
            <p:nvSpPr>
              <p:cNvPr id="22" name="Line 19"/>
              <p:cNvSpPr>
                <a:spLocks noChangeShapeType="1"/>
              </p:cNvSpPr>
              <p:nvPr/>
            </p:nvSpPr>
            <p:spPr bwMode="auto">
              <a:xfrm>
                <a:off x="2443" y="939"/>
                <a:ext cx="181" cy="0"/>
              </a:xfrm>
              <a:prstGeom prst="line">
                <a:avLst/>
              </a:prstGeom>
              <a:noFill/>
              <a:ln w="25400">
                <a:solidFill>
                  <a:schemeClr val="tx1"/>
                </a:solidFill>
                <a:round/>
                <a:headEnd/>
                <a:tailEnd/>
              </a:ln>
            </p:spPr>
            <p:txBody>
              <a:bodyPr/>
              <a:lstStyle/>
              <a:p>
                <a:endParaRPr lang="en-US"/>
              </a:p>
            </p:txBody>
          </p:sp>
          <p:sp>
            <p:nvSpPr>
              <p:cNvPr id="23" name="Line 20"/>
              <p:cNvSpPr>
                <a:spLocks noChangeShapeType="1"/>
              </p:cNvSpPr>
              <p:nvPr/>
            </p:nvSpPr>
            <p:spPr bwMode="auto">
              <a:xfrm>
                <a:off x="2443" y="1192"/>
                <a:ext cx="181" cy="0"/>
              </a:xfrm>
              <a:prstGeom prst="line">
                <a:avLst/>
              </a:prstGeom>
              <a:noFill/>
              <a:ln w="25400">
                <a:solidFill>
                  <a:schemeClr val="tx1"/>
                </a:solidFill>
                <a:round/>
                <a:headEnd/>
                <a:tailEnd/>
              </a:ln>
            </p:spPr>
            <p:txBody>
              <a:bodyPr/>
              <a:lstStyle/>
              <a:p>
                <a:endParaRPr lang="en-US"/>
              </a:p>
            </p:txBody>
          </p:sp>
          <p:sp>
            <p:nvSpPr>
              <p:cNvPr id="24" name="Line 21"/>
              <p:cNvSpPr>
                <a:spLocks noChangeShapeType="1"/>
              </p:cNvSpPr>
              <p:nvPr/>
            </p:nvSpPr>
            <p:spPr bwMode="auto">
              <a:xfrm>
                <a:off x="2443" y="1275"/>
                <a:ext cx="181" cy="0"/>
              </a:xfrm>
              <a:prstGeom prst="line">
                <a:avLst/>
              </a:prstGeom>
              <a:noFill/>
              <a:ln w="25400">
                <a:solidFill>
                  <a:schemeClr val="tx1"/>
                </a:solidFill>
                <a:round/>
                <a:headEnd/>
                <a:tailEnd/>
              </a:ln>
            </p:spPr>
            <p:txBody>
              <a:bodyPr/>
              <a:lstStyle/>
              <a:p>
                <a:endParaRPr lang="en-US"/>
              </a:p>
            </p:txBody>
          </p:sp>
          <p:sp>
            <p:nvSpPr>
              <p:cNvPr id="25" name="Line 22"/>
              <p:cNvSpPr>
                <a:spLocks noChangeShapeType="1"/>
              </p:cNvSpPr>
              <p:nvPr/>
            </p:nvSpPr>
            <p:spPr bwMode="auto">
              <a:xfrm rot="5400000">
                <a:off x="2600" y="1079"/>
                <a:ext cx="168" cy="0"/>
              </a:xfrm>
              <a:prstGeom prst="line">
                <a:avLst/>
              </a:prstGeom>
              <a:noFill/>
              <a:ln w="25400">
                <a:solidFill>
                  <a:schemeClr val="tx1"/>
                </a:solidFill>
                <a:round/>
                <a:headEnd/>
                <a:tailEnd/>
              </a:ln>
            </p:spPr>
            <p:txBody>
              <a:bodyPr/>
              <a:lstStyle/>
              <a:p>
                <a:endParaRPr lang="en-US"/>
              </a:p>
            </p:txBody>
          </p:sp>
          <p:sp>
            <p:nvSpPr>
              <p:cNvPr id="26" name="Line 23"/>
              <p:cNvSpPr>
                <a:spLocks noChangeShapeType="1"/>
              </p:cNvSpPr>
              <p:nvPr/>
            </p:nvSpPr>
            <p:spPr bwMode="auto">
              <a:xfrm rot="5400000">
                <a:off x="2690" y="1079"/>
                <a:ext cx="168" cy="0"/>
              </a:xfrm>
              <a:prstGeom prst="line">
                <a:avLst/>
              </a:prstGeom>
              <a:noFill/>
              <a:ln w="25400">
                <a:solidFill>
                  <a:schemeClr val="tx1"/>
                </a:solidFill>
                <a:round/>
                <a:headEnd/>
                <a:tailEnd/>
              </a:ln>
            </p:spPr>
            <p:txBody>
              <a:bodyPr/>
              <a:lstStyle/>
              <a:p>
                <a:endParaRPr lang="en-US"/>
              </a:p>
            </p:txBody>
          </p:sp>
          <p:sp>
            <p:nvSpPr>
              <p:cNvPr id="27" name="Line 24"/>
              <p:cNvSpPr>
                <a:spLocks noChangeShapeType="1"/>
              </p:cNvSpPr>
              <p:nvPr/>
            </p:nvSpPr>
            <p:spPr bwMode="auto">
              <a:xfrm rot="5400000">
                <a:off x="2209" y="1079"/>
                <a:ext cx="168" cy="0"/>
              </a:xfrm>
              <a:prstGeom prst="line">
                <a:avLst/>
              </a:prstGeom>
              <a:noFill/>
              <a:ln w="25400">
                <a:solidFill>
                  <a:schemeClr val="tx1"/>
                </a:solidFill>
                <a:round/>
                <a:headEnd/>
                <a:tailEnd/>
              </a:ln>
            </p:spPr>
            <p:txBody>
              <a:bodyPr/>
              <a:lstStyle/>
              <a:p>
                <a:endParaRPr lang="en-US"/>
              </a:p>
            </p:txBody>
          </p:sp>
          <p:sp>
            <p:nvSpPr>
              <p:cNvPr id="28" name="Line 25"/>
              <p:cNvSpPr>
                <a:spLocks noChangeShapeType="1"/>
              </p:cNvSpPr>
              <p:nvPr/>
            </p:nvSpPr>
            <p:spPr bwMode="auto">
              <a:xfrm rot="5400000">
                <a:off x="2299" y="1079"/>
                <a:ext cx="168" cy="0"/>
              </a:xfrm>
              <a:prstGeom prst="line">
                <a:avLst/>
              </a:prstGeom>
              <a:noFill/>
              <a:ln w="25400">
                <a:solidFill>
                  <a:schemeClr val="tx1"/>
                </a:solidFill>
                <a:round/>
                <a:headEnd/>
                <a:tailEnd/>
              </a:ln>
            </p:spPr>
            <p:txBody>
              <a:bodyPr/>
              <a:lstStyle/>
              <a:p>
                <a:endParaRPr lang="en-US"/>
              </a:p>
            </p:txBody>
          </p:sp>
          <p:grpSp>
            <p:nvGrpSpPr>
              <p:cNvPr id="29" name="Group 26"/>
              <p:cNvGrpSpPr>
                <a:grpSpLocks/>
              </p:cNvGrpSpPr>
              <p:nvPr/>
            </p:nvGrpSpPr>
            <p:grpSpPr bwMode="auto">
              <a:xfrm>
                <a:off x="2233" y="1444"/>
                <a:ext cx="214" cy="196"/>
                <a:chOff x="3198" y="754"/>
                <a:chExt cx="323" cy="317"/>
              </a:xfrm>
            </p:grpSpPr>
            <p:sp>
              <p:nvSpPr>
                <p:cNvPr id="103" name="Oval 27"/>
                <p:cNvSpPr>
                  <a:spLocks noChangeArrowheads="1"/>
                </p:cNvSpPr>
                <p:nvPr/>
              </p:nvSpPr>
              <p:spPr bwMode="auto">
                <a:xfrm>
                  <a:off x="3198" y="754"/>
                  <a:ext cx="317" cy="317"/>
                </a:xfrm>
                <a:prstGeom prst="ellipse">
                  <a:avLst/>
                </a:prstGeom>
                <a:solidFill>
                  <a:schemeClr val="accent1"/>
                </a:solidFill>
                <a:ln w="25400">
                  <a:solidFill>
                    <a:schemeClr val="tx1"/>
                  </a:solidFill>
                  <a:round/>
                  <a:headEnd/>
                  <a:tailEnd/>
                </a:ln>
              </p:spPr>
              <p:txBody>
                <a:bodyPr wrap="none" anchor="ctr"/>
                <a:lstStyle/>
                <a:p>
                  <a:endParaRPr lang="en-US"/>
                </a:p>
              </p:txBody>
            </p:sp>
            <p:sp>
              <p:nvSpPr>
                <p:cNvPr id="104" name="Text Box 28"/>
                <p:cNvSpPr txBox="1">
                  <a:spLocks noChangeArrowheads="1"/>
                </p:cNvSpPr>
                <p:nvPr/>
              </p:nvSpPr>
              <p:spPr bwMode="auto">
                <a:xfrm>
                  <a:off x="3249" y="811"/>
                  <a:ext cx="272" cy="219"/>
                </a:xfrm>
                <a:prstGeom prst="rect">
                  <a:avLst/>
                </a:prstGeom>
                <a:noFill/>
                <a:ln w="25400">
                  <a:noFill/>
                  <a:miter lim="800000"/>
                  <a:headEnd/>
                  <a:tailEnd/>
                </a:ln>
              </p:spPr>
              <p:txBody>
                <a:bodyPr>
                  <a:spAutoFit/>
                </a:bodyPr>
                <a:lstStyle/>
                <a:p>
                  <a:pPr>
                    <a:spcBef>
                      <a:spcPct val="50000"/>
                    </a:spcBef>
                  </a:pPr>
                  <a:r>
                    <a:rPr lang="en-US" sz="800" b="1"/>
                    <a:t>Si</a:t>
                  </a:r>
                </a:p>
              </p:txBody>
            </p:sp>
          </p:grpSp>
          <p:grpSp>
            <p:nvGrpSpPr>
              <p:cNvPr id="30" name="Group 29"/>
              <p:cNvGrpSpPr>
                <a:grpSpLocks/>
              </p:cNvGrpSpPr>
              <p:nvPr/>
            </p:nvGrpSpPr>
            <p:grpSpPr bwMode="auto">
              <a:xfrm>
                <a:off x="2233" y="1780"/>
                <a:ext cx="214" cy="196"/>
                <a:chOff x="3198" y="754"/>
                <a:chExt cx="323" cy="317"/>
              </a:xfrm>
            </p:grpSpPr>
            <p:sp>
              <p:nvSpPr>
                <p:cNvPr id="101" name="Oval 30"/>
                <p:cNvSpPr>
                  <a:spLocks noChangeArrowheads="1"/>
                </p:cNvSpPr>
                <p:nvPr/>
              </p:nvSpPr>
              <p:spPr bwMode="auto">
                <a:xfrm>
                  <a:off x="3198" y="754"/>
                  <a:ext cx="317" cy="317"/>
                </a:xfrm>
                <a:prstGeom prst="ellipse">
                  <a:avLst/>
                </a:prstGeom>
                <a:solidFill>
                  <a:schemeClr val="accent1"/>
                </a:solidFill>
                <a:ln w="25400">
                  <a:solidFill>
                    <a:schemeClr val="tx1"/>
                  </a:solidFill>
                  <a:round/>
                  <a:headEnd/>
                  <a:tailEnd/>
                </a:ln>
              </p:spPr>
              <p:txBody>
                <a:bodyPr wrap="none" anchor="ctr"/>
                <a:lstStyle/>
                <a:p>
                  <a:endParaRPr lang="en-US"/>
                </a:p>
              </p:txBody>
            </p:sp>
            <p:sp>
              <p:nvSpPr>
                <p:cNvPr id="102" name="Text Box 31"/>
                <p:cNvSpPr txBox="1">
                  <a:spLocks noChangeArrowheads="1"/>
                </p:cNvSpPr>
                <p:nvPr/>
              </p:nvSpPr>
              <p:spPr bwMode="auto">
                <a:xfrm>
                  <a:off x="3249" y="811"/>
                  <a:ext cx="272" cy="218"/>
                </a:xfrm>
                <a:prstGeom prst="rect">
                  <a:avLst/>
                </a:prstGeom>
                <a:noFill/>
                <a:ln w="25400">
                  <a:noFill/>
                  <a:miter lim="800000"/>
                  <a:headEnd/>
                  <a:tailEnd/>
                </a:ln>
              </p:spPr>
              <p:txBody>
                <a:bodyPr>
                  <a:spAutoFit/>
                </a:bodyPr>
                <a:lstStyle/>
                <a:p>
                  <a:pPr>
                    <a:spcBef>
                      <a:spcPct val="50000"/>
                    </a:spcBef>
                  </a:pPr>
                  <a:r>
                    <a:rPr lang="en-US" sz="800" b="1"/>
                    <a:t>Si</a:t>
                  </a:r>
                </a:p>
              </p:txBody>
            </p:sp>
          </p:grpSp>
          <p:grpSp>
            <p:nvGrpSpPr>
              <p:cNvPr id="31" name="Group 32"/>
              <p:cNvGrpSpPr>
                <a:grpSpLocks/>
              </p:cNvGrpSpPr>
              <p:nvPr/>
            </p:nvGrpSpPr>
            <p:grpSpPr bwMode="auto">
              <a:xfrm>
                <a:off x="2624" y="1444"/>
                <a:ext cx="214" cy="196"/>
                <a:chOff x="3198" y="754"/>
                <a:chExt cx="323" cy="317"/>
              </a:xfrm>
            </p:grpSpPr>
            <p:sp>
              <p:nvSpPr>
                <p:cNvPr id="99" name="Oval 33"/>
                <p:cNvSpPr>
                  <a:spLocks noChangeArrowheads="1"/>
                </p:cNvSpPr>
                <p:nvPr/>
              </p:nvSpPr>
              <p:spPr bwMode="auto">
                <a:xfrm>
                  <a:off x="3198" y="754"/>
                  <a:ext cx="317" cy="317"/>
                </a:xfrm>
                <a:prstGeom prst="ellipse">
                  <a:avLst/>
                </a:prstGeom>
                <a:solidFill>
                  <a:schemeClr val="accent1"/>
                </a:solidFill>
                <a:ln w="25400">
                  <a:solidFill>
                    <a:schemeClr val="tx1"/>
                  </a:solidFill>
                  <a:round/>
                  <a:headEnd/>
                  <a:tailEnd/>
                </a:ln>
              </p:spPr>
              <p:txBody>
                <a:bodyPr wrap="none" anchor="ctr"/>
                <a:lstStyle/>
                <a:p>
                  <a:endParaRPr lang="en-US"/>
                </a:p>
              </p:txBody>
            </p:sp>
            <p:sp>
              <p:nvSpPr>
                <p:cNvPr id="100" name="Text Box 34"/>
                <p:cNvSpPr txBox="1">
                  <a:spLocks noChangeArrowheads="1"/>
                </p:cNvSpPr>
                <p:nvPr/>
              </p:nvSpPr>
              <p:spPr bwMode="auto">
                <a:xfrm>
                  <a:off x="3249" y="811"/>
                  <a:ext cx="272" cy="219"/>
                </a:xfrm>
                <a:prstGeom prst="rect">
                  <a:avLst/>
                </a:prstGeom>
                <a:noFill/>
                <a:ln w="25400">
                  <a:noFill/>
                  <a:miter lim="800000"/>
                  <a:headEnd/>
                  <a:tailEnd/>
                </a:ln>
              </p:spPr>
              <p:txBody>
                <a:bodyPr>
                  <a:spAutoFit/>
                </a:bodyPr>
                <a:lstStyle/>
                <a:p>
                  <a:pPr>
                    <a:spcBef>
                      <a:spcPct val="50000"/>
                    </a:spcBef>
                  </a:pPr>
                  <a:r>
                    <a:rPr lang="en-US" sz="800" b="1"/>
                    <a:t>Si</a:t>
                  </a:r>
                </a:p>
              </p:txBody>
            </p:sp>
          </p:grpSp>
          <p:grpSp>
            <p:nvGrpSpPr>
              <p:cNvPr id="32" name="Group 35"/>
              <p:cNvGrpSpPr>
                <a:grpSpLocks/>
              </p:cNvGrpSpPr>
              <p:nvPr/>
            </p:nvGrpSpPr>
            <p:grpSpPr bwMode="auto">
              <a:xfrm>
                <a:off x="2624" y="1780"/>
                <a:ext cx="214" cy="196"/>
                <a:chOff x="3198" y="754"/>
                <a:chExt cx="323" cy="317"/>
              </a:xfrm>
            </p:grpSpPr>
            <p:sp>
              <p:nvSpPr>
                <p:cNvPr id="97" name="Oval 36"/>
                <p:cNvSpPr>
                  <a:spLocks noChangeArrowheads="1"/>
                </p:cNvSpPr>
                <p:nvPr/>
              </p:nvSpPr>
              <p:spPr bwMode="auto">
                <a:xfrm>
                  <a:off x="3198" y="754"/>
                  <a:ext cx="317" cy="317"/>
                </a:xfrm>
                <a:prstGeom prst="ellipse">
                  <a:avLst/>
                </a:prstGeom>
                <a:solidFill>
                  <a:schemeClr val="accent1"/>
                </a:solidFill>
                <a:ln w="25400">
                  <a:solidFill>
                    <a:schemeClr val="tx1"/>
                  </a:solidFill>
                  <a:round/>
                  <a:headEnd/>
                  <a:tailEnd/>
                </a:ln>
              </p:spPr>
              <p:txBody>
                <a:bodyPr wrap="none" anchor="ctr"/>
                <a:lstStyle/>
                <a:p>
                  <a:endParaRPr lang="en-US"/>
                </a:p>
              </p:txBody>
            </p:sp>
            <p:sp>
              <p:nvSpPr>
                <p:cNvPr id="98" name="Text Box 37"/>
                <p:cNvSpPr txBox="1">
                  <a:spLocks noChangeArrowheads="1"/>
                </p:cNvSpPr>
                <p:nvPr/>
              </p:nvSpPr>
              <p:spPr bwMode="auto">
                <a:xfrm>
                  <a:off x="3249" y="811"/>
                  <a:ext cx="272" cy="218"/>
                </a:xfrm>
                <a:prstGeom prst="rect">
                  <a:avLst/>
                </a:prstGeom>
                <a:noFill/>
                <a:ln w="25400">
                  <a:noFill/>
                  <a:miter lim="800000"/>
                  <a:headEnd/>
                  <a:tailEnd/>
                </a:ln>
              </p:spPr>
              <p:txBody>
                <a:bodyPr>
                  <a:spAutoFit/>
                </a:bodyPr>
                <a:lstStyle/>
                <a:p>
                  <a:pPr>
                    <a:spcBef>
                      <a:spcPct val="50000"/>
                    </a:spcBef>
                  </a:pPr>
                  <a:r>
                    <a:rPr lang="en-US" sz="800" b="1"/>
                    <a:t>Si</a:t>
                  </a:r>
                </a:p>
              </p:txBody>
            </p:sp>
          </p:grpSp>
          <p:sp>
            <p:nvSpPr>
              <p:cNvPr id="33" name="Line 38"/>
              <p:cNvSpPr>
                <a:spLocks noChangeShapeType="1"/>
              </p:cNvSpPr>
              <p:nvPr/>
            </p:nvSpPr>
            <p:spPr bwMode="auto">
              <a:xfrm>
                <a:off x="2443" y="1500"/>
                <a:ext cx="181" cy="0"/>
              </a:xfrm>
              <a:prstGeom prst="line">
                <a:avLst/>
              </a:prstGeom>
              <a:noFill/>
              <a:ln w="25400">
                <a:solidFill>
                  <a:schemeClr val="tx1"/>
                </a:solidFill>
                <a:round/>
                <a:headEnd/>
                <a:tailEnd/>
              </a:ln>
            </p:spPr>
            <p:txBody>
              <a:bodyPr/>
              <a:lstStyle/>
              <a:p>
                <a:endParaRPr lang="en-US"/>
              </a:p>
            </p:txBody>
          </p:sp>
          <p:sp>
            <p:nvSpPr>
              <p:cNvPr id="34" name="Line 39"/>
              <p:cNvSpPr>
                <a:spLocks noChangeShapeType="1"/>
              </p:cNvSpPr>
              <p:nvPr/>
            </p:nvSpPr>
            <p:spPr bwMode="auto">
              <a:xfrm>
                <a:off x="2443" y="1584"/>
                <a:ext cx="181" cy="0"/>
              </a:xfrm>
              <a:prstGeom prst="line">
                <a:avLst/>
              </a:prstGeom>
              <a:noFill/>
              <a:ln w="25400">
                <a:solidFill>
                  <a:schemeClr val="tx1"/>
                </a:solidFill>
                <a:round/>
                <a:headEnd/>
                <a:tailEnd/>
              </a:ln>
            </p:spPr>
            <p:txBody>
              <a:bodyPr/>
              <a:lstStyle/>
              <a:p>
                <a:endParaRPr lang="en-US"/>
              </a:p>
            </p:txBody>
          </p:sp>
          <p:sp>
            <p:nvSpPr>
              <p:cNvPr id="35" name="Line 40"/>
              <p:cNvSpPr>
                <a:spLocks noChangeShapeType="1"/>
              </p:cNvSpPr>
              <p:nvPr/>
            </p:nvSpPr>
            <p:spPr bwMode="auto">
              <a:xfrm>
                <a:off x="2443" y="1836"/>
                <a:ext cx="181" cy="0"/>
              </a:xfrm>
              <a:prstGeom prst="line">
                <a:avLst/>
              </a:prstGeom>
              <a:noFill/>
              <a:ln w="25400">
                <a:solidFill>
                  <a:schemeClr val="tx1"/>
                </a:solidFill>
                <a:round/>
                <a:headEnd/>
                <a:tailEnd/>
              </a:ln>
            </p:spPr>
            <p:txBody>
              <a:bodyPr/>
              <a:lstStyle/>
              <a:p>
                <a:endParaRPr lang="en-US"/>
              </a:p>
            </p:txBody>
          </p:sp>
          <p:sp>
            <p:nvSpPr>
              <p:cNvPr id="36" name="Line 41"/>
              <p:cNvSpPr>
                <a:spLocks noChangeShapeType="1"/>
              </p:cNvSpPr>
              <p:nvPr/>
            </p:nvSpPr>
            <p:spPr bwMode="auto">
              <a:xfrm>
                <a:off x="2443" y="1920"/>
                <a:ext cx="181" cy="0"/>
              </a:xfrm>
              <a:prstGeom prst="line">
                <a:avLst/>
              </a:prstGeom>
              <a:noFill/>
              <a:ln w="25400">
                <a:solidFill>
                  <a:schemeClr val="tx1"/>
                </a:solidFill>
                <a:round/>
                <a:headEnd/>
                <a:tailEnd/>
              </a:ln>
            </p:spPr>
            <p:txBody>
              <a:bodyPr/>
              <a:lstStyle/>
              <a:p>
                <a:endParaRPr lang="en-US"/>
              </a:p>
            </p:txBody>
          </p:sp>
          <p:sp>
            <p:nvSpPr>
              <p:cNvPr id="37" name="Line 42"/>
              <p:cNvSpPr>
                <a:spLocks noChangeShapeType="1"/>
              </p:cNvSpPr>
              <p:nvPr/>
            </p:nvSpPr>
            <p:spPr bwMode="auto">
              <a:xfrm rot="5400000">
                <a:off x="2600" y="1724"/>
                <a:ext cx="167" cy="0"/>
              </a:xfrm>
              <a:prstGeom prst="line">
                <a:avLst/>
              </a:prstGeom>
              <a:noFill/>
              <a:ln w="25400">
                <a:solidFill>
                  <a:schemeClr val="tx1"/>
                </a:solidFill>
                <a:round/>
                <a:headEnd/>
                <a:tailEnd/>
              </a:ln>
            </p:spPr>
            <p:txBody>
              <a:bodyPr/>
              <a:lstStyle/>
              <a:p>
                <a:endParaRPr lang="en-US"/>
              </a:p>
            </p:txBody>
          </p:sp>
          <p:sp>
            <p:nvSpPr>
              <p:cNvPr id="38" name="Line 43"/>
              <p:cNvSpPr>
                <a:spLocks noChangeShapeType="1"/>
              </p:cNvSpPr>
              <p:nvPr/>
            </p:nvSpPr>
            <p:spPr bwMode="auto">
              <a:xfrm rot="5400000">
                <a:off x="2690" y="1724"/>
                <a:ext cx="167" cy="0"/>
              </a:xfrm>
              <a:prstGeom prst="line">
                <a:avLst/>
              </a:prstGeom>
              <a:noFill/>
              <a:ln w="25400">
                <a:solidFill>
                  <a:schemeClr val="tx1"/>
                </a:solidFill>
                <a:round/>
                <a:headEnd/>
                <a:tailEnd/>
              </a:ln>
            </p:spPr>
            <p:txBody>
              <a:bodyPr/>
              <a:lstStyle/>
              <a:p>
                <a:endParaRPr lang="en-US"/>
              </a:p>
            </p:txBody>
          </p:sp>
          <p:sp>
            <p:nvSpPr>
              <p:cNvPr id="39" name="Line 44"/>
              <p:cNvSpPr>
                <a:spLocks noChangeShapeType="1"/>
              </p:cNvSpPr>
              <p:nvPr/>
            </p:nvSpPr>
            <p:spPr bwMode="auto">
              <a:xfrm rot="5400000">
                <a:off x="2209" y="1724"/>
                <a:ext cx="167" cy="0"/>
              </a:xfrm>
              <a:prstGeom prst="line">
                <a:avLst/>
              </a:prstGeom>
              <a:noFill/>
              <a:ln w="25400">
                <a:solidFill>
                  <a:schemeClr val="tx1"/>
                </a:solidFill>
                <a:round/>
                <a:headEnd/>
                <a:tailEnd/>
              </a:ln>
            </p:spPr>
            <p:txBody>
              <a:bodyPr/>
              <a:lstStyle/>
              <a:p>
                <a:endParaRPr lang="en-US"/>
              </a:p>
            </p:txBody>
          </p:sp>
          <p:sp>
            <p:nvSpPr>
              <p:cNvPr id="40" name="Line 45"/>
              <p:cNvSpPr>
                <a:spLocks noChangeShapeType="1"/>
              </p:cNvSpPr>
              <p:nvPr/>
            </p:nvSpPr>
            <p:spPr bwMode="auto">
              <a:xfrm rot="5400000">
                <a:off x="2299" y="1724"/>
                <a:ext cx="167" cy="0"/>
              </a:xfrm>
              <a:prstGeom prst="line">
                <a:avLst/>
              </a:prstGeom>
              <a:noFill/>
              <a:ln w="25400">
                <a:solidFill>
                  <a:schemeClr val="tx1"/>
                </a:solidFill>
                <a:round/>
                <a:headEnd/>
                <a:tailEnd/>
              </a:ln>
            </p:spPr>
            <p:txBody>
              <a:bodyPr/>
              <a:lstStyle/>
              <a:p>
                <a:endParaRPr lang="en-US"/>
              </a:p>
            </p:txBody>
          </p:sp>
          <p:grpSp>
            <p:nvGrpSpPr>
              <p:cNvPr id="41" name="Group 46"/>
              <p:cNvGrpSpPr>
                <a:grpSpLocks/>
              </p:cNvGrpSpPr>
              <p:nvPr/>
            </p:nvGrpSpPr>
            <p:grpSpPr bwMode="auto">
              <a:xfrm>
                <a:off x="2956" y="799"/>
                <a:ext cx="214" cy="196"/>
                <a:chOff x="3198" y="754"/>
                <a:chExt cx="323" cy="317"/>
              </a:xfrm>
            </p:grpSpPr>
            <p:sp>
              <p:nvSpPr>
                <p:cNvPr id="95" name="Oval 47"/>
                <p:cNvSpPr>
                  <a:spLocks noChangeArrowheads="1"/>
                </p:cNvSpPr>
                <p:nvPr/>
              </p:nvSpPr>
              <p:spPr bwMode="auto">
                <a:xfrm>
                  <a:off x="3198" y="754"/>
                  <a:ext cx="317" cy="317"/>
                </a:xfrm>
                <a:prstGeom prst="ellipse">
                  <a:avLst/>
                </a:prstGeom>
                <a:solidFill>
                  <a:schemeClr val="accent1"/>
                </a:solidFill>
                <a:ln w="25400">
                  <a:solidFill>
                    <a:schemeClr val="tx1"/>
                  </a:solidFill>
                  <a:round/>
                  <a:headEnd/>
                  <a:tailEnd/>
                </a:ln>
              </p:spPr>
              <p:txBody>
                <a:bodyPr wrap="none" anchor="ctr"/>
                <a:lstStyle/>
                <a:p>
                  <a:endParaRPr lang="en-US"/>
                </a:p>
              </p:txBody>
            </p:sp>
            <p:sp>
              <p:nvSpPr>
                <p:cNvPr id="96" name="Text Box 48"/>
                <p:cNvSpPr txBox="1">
                  <a:spLocks noChangeArrowheads="1"/>
                </p:cNvSpPr>
                <p:nvPr/>
              </p:nvSpPr>
              <p:spPr bwMode="auto">
                <a:xfrm>
                  <a:off x="3249" y="811"/>
                  <a:ext cx="272" cy="218"/>
                </a:xfrm>
                <a:prstGeom prst="rect">
                  <a:avLst/>
                </a:prstGeom>
                <a:noFill/>
                <a:ln w="25400">
                  <a:noFill/>
                  <a:miter lim="800000"/>
                  <a:headEnd/>
                  <a:tailEnd/>
                </a:ln>
              </p:spPr>
              <p:txBody>
                <a:bodyPr>
                  <a:spAutoFit/>
                </a:bodyPr>
                <a:lstStyle/>
                <a:p>
                  <a:pPr>
                    <a:spcBef>
                      <a:spcPct val="50000"/>
                    </a:spcBef>
                  </a:pPr>
                  <a:r>
                    <a:rPr lang="en-US" sz="800" b="1"/>
                    <a:t>Si</a:t>
                  </a:r>
                </a:p>
              </p:txBody>
            </p:sp>
          </p:grpSp>
          <p:grpSp>
            <p:nvGrpSpPr>
              <p:cNvPr id="42" name="Group 49"/>
              <p:cNvGrpSpPr>
                <a:grpSpLocks/>
              </p:cNvGrpSpPr>
              <p:nvPr/>
            </p:nvGrpSpPr>
            <p:grpSpPr bwMode="auto">
              <a:xfrm>
                <a:off x="2956" y="1135"/>
                <a:ext cx="214" cy="196"/>
                <a:chOff x="3198" y="754"/>
                <a:chExt cx="323" cy="317"/>
              </a:xfrm>
            </p:grpSpPr>
            <p:sp>
              <p:nvSpPr>
                <p:cNvPr id="93" name="Oval 50"/>
                <p:cNvSpPr>
                  <a:spLocks noChangeArrowheads="1"/>
                </p:cNvSpPr>
                <p:nvPr/>
              </p:nvSpPr>
              <p:spPr bwMode="auto">
                <a:xfrm>
                  <a:off x="3198" y="754"/>
                  <a:ext cx="317" cy="317"/>
                </a:xfrm>
                <a:prstGeom prst="ellipse">
                  <a:avLst/>
                </a:prstGeom>
                <a:solidFill>
                  <a:schemeClr val="accent1"/>
                </a:solidFill>
                <a:ln w="25400">
                  <a:solidFill>
                    <a:schemeClr val="tx1"/>
                  </a:solidFill>
                  <a:round/>
                  <a:headEnd/>
                  <a:tailEnd/>
                </a:ln>
              </p:spPr>
              <p:txBody>
                <a:bodyPr wrap="none" anchor="ctr"/>
                <a:lstStyle/>
                <a:p>
                  <a:endParaRPr lang="en-US"/>
                </a:p>
              </p:txBody>
            </p:sp>
            <p:sp>
              <p:nvSpPr>
                <p:cNvPr id="94" name="Text Box 51"/>
                <p:cNvSpPr txBox="1">
                  <a:spLocks noChangeArrowheads="1"/>
                </p:cNvSpPr>
                <p:nvPr/>
              </p:nvSpPr>
              <p:spPr bwMode="auto">
                <a:xfrm>
                  <a:off x="3249" y="811"/>
                  <a:ext cx="272" cy="218"/>
                </a:xfrm>
                <a:prstGeom prst="rect">
                  <a:avLst/>
                </a:prstGeom>
                <a:noFill/>
                <a:ln w="25400">
                  <a:noFill/>
                  <a:miter lim="800000"/>
                  <a:headEnd/>
                  <a:tailEnd/>
                </a:ln>
              </p:spPr>
              <p:txBody>
                <a:bodyPr>
                  <a:spAutoFit/>
                </a:bodyPr>
                <a:lstStyle/>
                <a:p>
                  <a:pPr>
                    <a:spcBef>
                      <a:spcPct val="50000"/>
                    </a:spcBef>
                  </a:pPr>
                  <a:r>
                    <a:rPr lang="en-US" sz="800" b="1"/>
                    <a:t>Si</a:t>
                  </a:r>
                </a:p>
              </p:txBody>
            </p:sp>
          </p:grpSp>
          <p:grpSp>
            <p:nvGrpSpPr>
              <p:cNvPr id="43" name="Group 52"/>
              <p:cNvGrpSpPr>
                <a:grpSpLocks/>
              </p:cNvGrpSpPr>
              <p:nvPr/>
            </p:nvGrpSpPr>
            <p:grpSpPr bwMode="auto">
              <a:xfrm>
                <a:off x="3346" y="799"/>
                <a:ext cx="214" cy="196"/>
                <a:chOff x="3198" y="754"/>
                <a:chExt cx="323" cy="317"/>
              </a:xfrm>
            </p:grpSpPr>
            <p:sp>
              <p:nvSpPr>
                <p:cNvPr id="91" name="Oval 53"/>
                <p:cNvSpPr>
                  <a:spLocks noChangeArrowheads="1"/>
                </p:cNvSpPr>
                <p:nvPr/>
              </p:nvSpPr>
              <p:spPr bwMode="auto">
                <a:xfrm>
                  <a:off x="3198" y="754"/>
                  <a:ext cx="317" cy="317"/>
                </a:xfrm>
                <a:prstGeom prst="ellipse">
                  <a:avLst/>
                </a:prstGeom>
                <a:solidFill>
                  <a:schemeClr val="accent1"/>
                </a:solidFill>
                <a:ln w="25400">
                  <a:solidFill>
                    <a:schemeClr val="tx1"/>
                  </a:solidFill>
                  <a:round/>
                  <a:headEnd/>
                  <a:tailEnd/>
                </a:ln>
              </p:spPr>
              <p:txBody>
                <a:bodyPr wrap="none" anchor="ctr"/>
                <a:lstStyle/>
                <a:p>
                  <a:endParaRPr lang="en-US"/>
                </a:p>
              </p:txBody>
            </p:sp>
            <p:sp>
              <p:nvSpPr>
                <p:cNvPr id="92" name="Text Box 54"/>
                <p:cNvSpPr txBox="1">
                  <a:spLocks noChangeArrowheads="1"/>
                </p:cNvSpPr>
                <p:nvPr/>
              </p:nvSpPr>
              <p:spPr bwMode="auto">
                <a:xfrm>
                  <a:off x="3249" y="811"/>
                  <a:ext cx="272" cy="218"/>
                </a:xfrm>
                <a:prstGeom prst="rect">
                  <a:avLst/>
                </a:prstGeom>
                <a:noFill/>
                <a:ln w="25400">
                  <a:noFill/>
                  <a:miter lim="800000"/>
                  <a:headEnd/>
                  <a:tailEnd/>
                </a:ln>
              </p:spPr>
              <p:txBody>
                <a:bodyPr>
                  <a:spAutoFit/>
                </a:bodyPr>
                <a:lstStyle/>
                <a:p>
                  <a:pPr>
                    <a:spcBef>
                      <a:spcPct val="50000"/>
                    </a:spcBef>
                  </a:pPr>
                  <a:r>
                    <a:rPr lang="en-US" sz="800" b="1"/>
                    <a:t>Si</a:t>
                  </a:r>
                </a:p>
              </p:txBody>
            </p:sp>
          </p:grpSp>
          <p:grpSp>
            <p:nvGrpSpPr>
              <p:cNvPr id="44" name="Group 55"/>
              <p:cNvGrpSpPr>
                <a:grpSpLocks/>
              </p:cNvGrpSpPr>
              <p:nvPr/>
            </p:nvGrpSpPr>
            <p:grpSpPr bwMode="auto">
              <a:xfrm>
                <a:off x="3346" y="1135"/>
                <a:ext cx="214" cy="196"/>
                <a:chOff x="3198" y="754"/>
                <a:chExt cx="323" cy="317"/>
              </a:xfrm>
            </p:grpSpPr>
            <p:sp>
              <p:nvSpPr>
                <p:cNvPr id="89" name="Oval 56"/>
                <p:cNvSpPr>
                  <a:spLocks noChangeArrowheads="1"/>
                </p:cNvSpPr>
                <p:nvPr/>
              </p:nvSpPr>
              <p:spPr bwMode="auto">
                <a:xfrm>
                  <a:off x="3198" y="754"/>
                  <a:ext cx="317" cy="317"/>
                </a:xfrm>
                <a:prstGeom prst="ellipse">
                  <a:avLst/>
                </a:prstGeom>
                <a:solidFill>
                  <a:schemeClr val="accent1"/>
                </a:solidFill>
                <a:ln w="25400">
                  <a:solidFill>
                    <a:schemeClr val="tx1"/>
                  </a:solidFill>
                  <a:round/>
                  <a:headEnd/>
                  <a:tailEnd/>
                </a:ln>
              </p:spPr>
              <p:txBody>
                <a:bodyPr wrap="none" anchor="ctr"/>
                <a:lstStyle/>
                <a:p>
                  <a:endParaRPr lang="en-US"/>
                </a:p>
              </p:txBody>
            </p:sp>
            <p:sp>
              <p:nvSpPr>
                <p:cNvPr id="90" name="Text Box 57"/>
                <p:cNvSpPr txBox="1">
                  <a:spLocks noChangeArrowheads="1"/>
                </p:cNvSpPr>
                <p:nvPr/>
              </p:nvSpPr>
              <p:spPr bwMode="auto">
                <a:xfrm>
                  <a:off x="3249" y="811"/>
                  <a:ext cx="272" cy="218"/>
                </a:xfrm>
                <a:prstGeom prst="rect">
                  <a:avLst/>
                </a:prstGeom>
                <a:noFill/>
                <a:ln w="25400">
                  <a:noFill/>
                  <a:miter lim="800000"/>
                  <a:headEnd/>
                  <a:tailEnd/>
                </a:ln>
              </p:spPr>
              <p:txBody>
                <a:bodyPr>
                  <a:spAutoFit/>
                </a:bodyPr>
                <a:lstStyle/>
                <a:p>
                  <a:pPr>
                    <a:spcBef>
                      <a:spcPct val="50000"/>
                    </a:spcBef>
                  </a:pPr>
                  <a:r>
                    <a:rPr lang="en-US" sz="800" b="1"/>
                    <a:t>Si</a:t>
                  </a:r>
                </a:p>
              </p:txBody>
            </p:sp>
          </p:grpSp>
          <p:sp>
            <p:nvSpPr>
              <p:cNvPr id="45" name="Line 58"/>
              <p:cNvSpPr>
                <a:spLocks noChangeShapeType="1"/>
              </p:cNvSpPr>
              <p:nvPr/>
            </p:nvSpPr>
            <p:spPr bwMode="auto">
              <a:xfrm>
                <a:off x="3165" y="855"/>
                <a:ext cx="181" cy="0"/>
              </a:xfrm>
              <a:prstGeom prst="line">
                <a:avLst/>
              </a:prstGeom>
              <a:noFill/>
              <a:ln w="25400">
                <a:solidFill>
                  <a:schemeClr val="tx1"/>
                </a:solidFill>
                <a:round/>
                <a:headEnd/>
                <a:tailEnd/>
              </a:ln>
            </p:spPr>
            <p:txBody>
              <a:bodyPr/>
              <a:lstStyle/>
              <a:p>
                <a:endParaRPr lang="en-US"/>
              </a:p>
            </p:txBody>
          </p:sp>
          <p:sp>
            <p:nvSpPr>
              <p:cNvPr id="46" name="Line 59"/>
              <p:cNvSpPr>
                <a:spLocks noChangeShapeType="1"/>
              </p:cNvSpPr>
              <p:nvPr/>
            </p:nvSpPr>
            <p:spPr bwMode="auto">
              <a:xfrm>
                <a:off x="3165" y="939"/>
                <a:ext cx="181" cy="0"/>
              </a:xfrm>
              <a:prstGeom prst="line">
                <a:avLst/>
              </a:prstGeom>
              <a:noFill/>
              <a:ln w="25400">
                <a:solidFill>
                  <a:schemeClr val="tx1"/>
                </a:solidFill>
                <a:round/>
                <a:headEnd/>
                <a:tailEnd/>
              </a:ln>
            </p:spPr>
            <p:txBody>
              <a:bodyPr/>
              <a:lstStyle/>
              <a:p>
                <a:endParaRPr lang="en-US"/>
              </a:p>
            </p:txBody>
          </p:sp>
          <p:sp>
            <p:nvSpPr>
              <p:cNvPr id="47" name="Line 60"/>
              <p:cNvSpPr>
                <a:spLocks noChangeShapeType="1"/>
              </p:cNvSpPr>
              <p:nvPr/>
            </p:nvSpPr>
            <p:spPr bwMode="auto">
              <a:xfrm>
                <a:off x="3165" y="1192"/>
                <a:ext cx="181" cy="0"/>
              </a:xfrm>
              <a:prstGeom prst="line">
                <a:avLst/>
              </a:prstGeom>
              <a:noFill/>
              <a:ln w="25400">
                <a:solidFill>
                  <a:schemeClr val="tx1"/>
                </a:solidFill>
                <a:round/>
                <a:headEnd/>
                <a:tailEnd/>
              </a:ln>
            </p:spPr>
            <p:txBody>
              <a:bodyPr/>
              <a:lstStyle/>
              <a:p>
                <a:endParaRPr lang="en-US"/>
              </a:p>
            </p:txBody>
          </p:sp>
          <p:sp>
            <p:nvSpPr>
              <p:cNvPr id="48" name="Line 61"/>
              <p:cNvSpPr>
                <a:spLocks noChangeShapeType="1"/>
              </p:cNvSpPr>
              <p:nvPr/>
            </p:nvSpPr>
            <p:spPr bwMode="auto">
              <a:xfrm>
                <a:off x="3165" y="1275"/>
                <a:ext cx="181" cy="0"/>
              </a:xfrm>
              <a:prstGeom prst="line">
                <a:avLst/>
              </a:prstGeom>
              <a:noFill/>
              <a:ln w="25400">
                <a:solidFill>
                  <a:schemeClr val="tx1"/>
                </a:solidFill>
                <a:round/>
                <a:headEnd/>
                <a:tailEnd/>
              </a:ln>
            </p:spPr>
            <p:txBody>
              <a:bodyPr/>
              <a:lstStyle/>
              <a:p>
                <a:endParaRPr lang="en-US"/>
              </a:p>
            </p:txBody>
          </p:sp>
          <p:sp>
            <p:nvSpPr>
              <p:cNvPr id="49" name="Line 62"/>
              <p:cNvSpPr>
                <a:spLocks noChangeShapeType="1"/>
              </p:cNvSpPr>
              <p:nvPr/>
            </p:nvSpPr>
            <p:spPr bwMode="auto">
              <a:xfrm rot="5400000">
                <a:off x="3322" y="1079"/>
                <a:ext cx="168" cy="0"/>
              </a:xfrm>
              <a:prstGeom prst="line">
                <a:avLst/>
              </a:prstGeom>
              <a:noFill/>
              <a:ln w="25400">
                <a:solidFill>
                  <a:schemeClr val="tx1"/>
                </a:solidFill>
                <a:round/>
                <a:headEnd/>
                <a:tailEnd/>
              </a:ln>
            </p:spPr>
            <p:txBody>
              <a:bodyPr/>
              <a:lstStyle/>
              <a:p>
                <a:endParaRPr lang="en-US"/>
              </a:p>
            </p:txBody>
          </p:sp>
          <p:sp>
            <p:nvSpPr>
              <p:cNvPr id="50" name="Line 63"/>
              <p:cNvSpPr>
                <a:spLocks noChangeShapeType="1"/>
              </p:cNvSpPr>
              <p:nvPr/>
            </p:nvSpPr>
            <p:spPr bwMode="auto">
              <a:xfrm rot="5400000">
                <a:off x="3412" y="1079"/>
                <a:ext cx="168" cy="0"/>
              </a:xfrm>
              <a:prstGeom prst="line">
                <a:avLst/>
              </a:prstGeom>
              <a:noFill/>
              <a:ln w="25400">
                <a:solidFill>
                  <a:schemeClr val="tx1"/>
                </a:solidFill>
                <a:round/>
                <a:headEnd/>
                <a:tailEnd/>
              </a:ln>
            </p:spPr>
            <p:txBody>
              <a:bodyPr/>
              <a:lstStyle/>
              <a:p>
                <a:endParaRPr lang="en-US"/>
              </a:p>
            </p:txBody>
          </p:sp>
          <p:sp>
            <p:nvSpPr>
              <p:cNvPr id="51" name="Line 64"/>
              <p:cNvSpPr>
                <a:spLocks noChangeShapeType="1"/>
              </p:cNvSpPr>
              <p:nvPr/>
            </p:nvSpPr>
            <p:spPr bwMode="auto">
              <a:xfrm rot="5400000">
                <a:off x="2931" y="1079"/>
                <a:ext cx="168" cy="0"/>
              </a:xfrm>
              <a:prstGeom prst="line">
                <a:avLst/>
              </a:prstGeom>
              <a:noFill/>
              <a:ln w="25400">
                <a:solidFill>
                  <a:schemeClr val="tx1"/>
                </a:solidFill>
                <a:round/>
                <a:headEnd/>
                <a:tailEnd/>
              </a:ln>
            </p:spPr>
            <p:txBody>
              <a:bodyPr/>
              <a:lstStyle/>
              <a:p>
                <a:endParaRPr lang="en-US"/>
              </a:p>
            </p:txBody>
          </p:sp>
          <p:sp>
            <p:nvSpPr>
              <p:cNvPr id="52" name="Line 65"/>
              <p:cNvSpPr>
                <a:spLocks noChangeShapeType="1"/>
              </p:cNvSpPr>
              <p:nvPr/>
            </p:nvSpPr>
            <p:spPr bwMode="auto">
              <a:xfrm rot="5400000">
                <a:off x="3021" y="1079"/>
                <a:ext cx="168" cy="0"/>
              </a:xfrm>
              <a:prstGeom prst="line">
                <a:avLst/>
              </a:prstGeom>
              <a:noFill/>
              <a:ln w="25400">
                <a:solidFill>
                  <a:schemeClr val="tx1"/>
                </a:solidFill>
                <a:round/>
                <a:headEnd/>
                <a:tailEnd/>
              </a:ln>
            </p:spPr>
            <p:txBody>
              <a:bodyPr/>
              <a:lstStyle/>
              <a:p>
                <a:endParaRPr lang="en-US"/>
              </a:p>
            </p:txBody>
          </p:sp>
          <p:grpSp>
            <p:nvGrpSpPr>
              <p:cNvPr id="53" name="Group 66"/>
              <p:cNvGrpSpPr>
                <a:grpSpLocks/>
              </p:cNvGrpSpPr>
              <p:nvPr/>
            </p:nvGrpSpPr>
            <p:grpSpPr bwMode="auto">
              <a:xfrm>
                <a:off x="2956" y="1472"/>
                <a:ext cx="214" cy="196"/>
                <a:chOff x="3198" y="754"/>
                <a:chExt cx="323" cy="317"/>
              </a:xfrm>
            </p:grpSpPr>
            <p:sp>
              <p:nvSpPr>
                <p:cNvPr id="87" name="Oval 67"/>
                <p:cNvSpPr>
                  <a:spLocks noChangeArrowheads="1"/>
                </p:cNvSpPr>
                <p:nvPr/>
              </p:nvSpPr>
              <p:spPr bwMode="auto">
                <a:xfrm>
                  <a:off x="3198" y="754"/>
                  <a:ext cx="317" cy="317"/>
                </a:xfrm>
                <a:prstGeom prst="ellipse">
                  <a:avLst/>
                </a:prstGeom>
                <a:solidFill>
                  <a:schemeClr val="accent1"/>
                </a:solidFill>
                <a:ln w="25400">
                  <a:solidFill>
                    <a:schemeClr val="tx1"/>
                  </a:solidFill>
                  <a:round/>
                  <a:headEnd/>
                  <a:tailEnd/>
                </a:ln>
              </p:spPr>
              <p:txBody>
                <a:bodyPr wrap="none" anchor="ctr"/>
                <a:lstStyle/>
                <a:p>
                  <a:endParaRPr lang="en-US"/>
                </a:p>
              </p:txBody>
            </p:sp>
            <p:sp>
              <p:nvSpPr>
                <p:cNvPr id="88" name="Text Box 68"/>
                <p:cNvSpPr txBox="1">
                  <a:spLocks noChangeArrowheads="1"/>
                </p:cNvSpPr>
                <p:nvPr/>
              </p:nvSpPr>
              <p:spPr bwMode="auto">
                <a:xfrm>
                  <a:off x="3249" y="811"/>
                  <a:ext cx="272" cy="218"/>
                </a:xfrm>
                <a:prstGeom prst="rect">
                  <a:avLst/>
                </a:prstGeom>
                <a:noFill/>
                <a:ln w="25400">
                  <a:noFill/>
                  <a:miter lim="800000"/>
                  <a:headEnd/>
                  <a:tailEnd/>
                </a:ln>
              </p:spPr>
              <p:txBody>
                <a:bodyPr>
                  <a:spAutoFit/>
                </a:bodyPr>
                <a:lstStyle/>
                <a:p>
                  <a:pPr>
                    <a:spcBef>
                      <a:spcPct val="50000"/>
                    </a:spcBef>
                  </a:pPr>
                  <a:r>
                    <a:rPr lang="en-US" sz="800" b="1"/>
                    <a:t>Si</a:t>
                  </a:r>
                </a:p>
              </p:txBody>
            </p:sp>
          </p:grpSp>
          <p:grpSp>
            <p:nvGrpSpPr>
              <p:cNvPr id="54" name="Group 69"/>
              <p:cNvGrpSpPr>
                <a:grpSpLocks/>
              </p:cNvGrpSpPr>
              <p:nvPr/>
            </p:nvGrpSpPr>
            <p:grpSpPr bwMode="auto">
              <a:xfrm>
                <a:off x="2956" y="1808"/>
                <a:ext cx="214" cy="196"/>
                <a:chOff x="3198" y="754"/>
                <a:chExt cx="323" cy="317"/>
              </a:xfrm>
            </p:grpSpPr>
            <p:sp>
              <p:nvSpPr>
                <p:cNvPr id="85" name="Oval 70"/>
                <p:cNvSpPr>
                  <a:spLocks noChangeArrowheads="1"/>
                </p:cNvSpPr>
                <p:nvPr/>
              </p:nvSpPr>
              <p:spPr bwMode="auto">
                <a:xfrm>
                  <a:off x="3198" y="754"/>
                  <a:ext cx="317" cy="317"/>
                </a:xfrm>
                <a:prstGeom prst="ellipse">
                  <a:avLst/>
                </a:prstGeom>
                <a:solidFill>
                  <a:schemeClr val="accent1"/>
                </a:solidFill>
                <a:ln w="25400">
                  <a:solidFill>
                    <a:schemeClr val="tx1"/>
                  </a:solidFill>
                  <a:round/>
                  <a:headEnd/>
                  <a:tailEnd/>
                </a:ln>
              </p:spPr>
              <p:txBody>
                <a:bodyPr wrap="none" anchor="ctr"/>
                <a:lstStyle/>
                <a:p>
                  <a:endParaRPr lang="en-US"/>
                </a:p>
              </p:txBody>
            </p:sp>
            <p:sp>
              <p:nvSpPr>
                <p:cNvPr id="86" name="Text Box 71"/>
                <p:cNvSpPr txBox="1">
                  <a:spLocks noChangeArrowheads="1"/>
                </p:cNvSpPr>
                <p:nvPr/>
              </p:nvSpPr>
              <p:spPr bwMode="auto">
                <a:xfrm>
                  <a:off x="3249" y="811"/>
                  <a:ext cx="272" cy="218"/>
                </a:xfrm>
                <a:prstGeom prst="rect">
                  <a:avLst/>
                </a:prstGeom>
                <a:noFill/>
                <a:ln w="25400">
                  <a:noFill/>
                  <a:miter lim="800000"/>
                  <a:headEnd/>
                  <a:tailEnd/>
                </a:ln>
              </p:spPr>
              <p:txBody>
                <a:bodyPr>
                  <a:spAutoFit/>
                </a:bodyPr>
                <a:lstStyle/>
                <a:p>
                  <a:pPr>
                    <a:spcBef>
                      <a:spcPct val="50000"/>
                    </a:spcBef>
                  </a:pPr>
                  <a:r>
                    <a:rPr lang="en-US" sz="800" b="1"/>
                    <a:t>Si</a:t>
                  </a:r>
                </a:p>
              </p:txBody>
            </p:sp>
          </p:grpSp>
          <p:grpSp>
            <p:nvGrpSpPr>
              <p:cNvPr id="55" name="Group 72"/>
              <p:cNvGrpSpPr>
                <a:grpSpLocks/>
              </p:cNvGrpSpPr>
              <p:nvPr/>
            </p:nvGrpSpPr>
            <p:grpSpPr bwMode="auto">
              <a:xfrm>
                <a:off x="3346" y="1472"/>
                <a:ext cx="214" cy="196"/>
                <a:chOff x="3198" y="754"/>
                <a:chExt cx="323" cy="317"/>
              </a:xfrm>
            </p:grpSpPr>
            <p:sp>
              <p:nvSpPr>
                <p:cNvPr id="83" name="Oval 73"/>
                <p:cNvSpPr>
                  <a:spLocks noChangeArrowheads="1"/>
                </p:cNvSpPr>
                <p:nvPr/>
              </p:nvSpPr>
              <p:spPr bwMode="auto">
                <a:xfrm>
                  <a:off x="3198" y="754"/>
                  <a:ext cx="317" cy="317"/>
                </a:xfrm>
                <a:prstGeom prst="ellipse">
                  <a:avLst/>
                </a:prstGeom>
                <a:solidFill>
                  <a:schemeClr val="accent1"/>
                </a:solidFill>
                <a:ln w="25400">
                  <a:solidFill>
                    <a:schemeClr val="tx1"/>
                  </a:solidFill>
                  <a:round/>
                  <a:headEnd/>
                  <a:tailEnd/>
                </a:ln>
              </p:spPr>
              <p:txBody>
                <a:bodyPr wrap="none" anchor="ctr"/>
                <a:lstStyle/>
                <a:p>
                  <a:endParaRPr lang="en-US"/>
                </a:p>
              </p:txBody>
            </p:sp>
            <p:sp>
              <p:nvSpPr>
                <p:cNvPr id="84" name="Text Box 74"/>
                <p:cNvSpPr txBox="1">
                  <a:spLocks noChangeArrowheads="1"/>
                </p:cNvSpPr>
                <p:nvPr/>
              </p:nvSpPr>
              <p:spPr bwMode="auto">
                <a:xfrm>
                  <a:off x="3249" y="811"/>
                  <a:ext cx="272" cy="218"/>
                </a:xfrm>
                <a:prstGeom prst="rect">
                  <a:avLst/>
                </a:prstGeom>
                <a:noFill/>
                <a:ln w="25400">
                  <a:noFill/>
                  <a:miter lim="800000"/>
                  <a:headEnd/>
                  <a:tailEnd/>
                </a:ln>
              </p:spPr>
              <p:txBody>
                <a:bodyPr>
                  <a:spAutoFit/>
                </a:bodyPr>
                <a:lstStyle/>
                <a:p>
                  <a:pPr>
                    <a:spcBef>
                      <a:spcPct val="50000"/>
                    </a:spcBef>
                  </a:pPr>
                  <a:r>
                    <a:rPr lang="en-US" sz="800" b="1"/>
                    <a:t>Si</a:t>
                  </a:r>
                </a:p>
              </p:txBody>
            </p:sp>
          </p:grpSp>
          <p:grpSp>
            <p:nvGrpSpPr>
              <p:cNvPr id="56" name="Group 75"/>
              <p:cNvGrpSpPr>
                <a:grpSpLocks/>
              </p:cNvGrpSpPr>
              <p:nvPr/>
            </p:nvGrpSpPr>
            <p:grpSpPr bwMode="auto">
              <a:xfrm>
                <a:off x="3346" y="1808"/>
                <a:ext cx="214" cy="196"/>
                <a:chOff x="3198" y="754"/>
                <a:chExt cx="323" cy="317"/>
              </a:xfrm>
            </p:grpSpPr>
            <p:sp>
              <p:nvSpPr>
                <p:cNvPr id="81" name="Oval 76"/>
                <p:cNvSpPr>
                  <a:spLocks noChangeArrowheads="1"/>
                </p:cNvSpPr>
                <p:nvPr/>
              </p:nvSpPr>
              <p:spPr bwMode="auto">
                <a:xfrm>
                  <a:off x="3198" y="754"/>
                  <a:ext cx="317" cy="317"/>
                </a:xfrm>
                <a:prstGeom prst="ellipse">
                  <a:avLst/>
                </a:prstGeom>
                <a:solidFill>
                  <a:schemeClr val="accent1"/>
                </a:solidFill>
                <a:ln w="25400">
                  <a:solidFill>
                    <a:schemeClr val="tx1"/>
                  </a:solidFill>
                  <a:round/>
                  <a:headEnd/>
                  <a:tailEnd/>
                </a:ln>
              </p:spPr>
              <p:txBody>
                <a:bodyPr wrap="none" anchor="ctr"/>
                <a:lstStyle/>
                <a:p>
                  <a:endParaRPr lang="en-US"/>
                </a:p>
              </p:txBody>
            </p:sp>
            <p:sp>
              <p:nvSpPr>
                <p:cNvPr id="82" name="Text Box 77"/>
                <p:cNvSpPr txBox="1">
                  <a:spLocks noChangeArrowheads="1"/>
                </p:cNvSpPr>
                <p:nvPr/>
              </p:nvSpPr>
              <p:spPr bwMode="auto">
                <a:xfrm>
                  <a:off x="3249" y="811"/>
                  <a:ext cx="272" cy="218"/>
                </a:xfrm>
                <a:prstGeom prst="rect">
                  <a:avLst/>
                </a:prstGeom>
                <a:noFill/>
                <a:ln w="25400">
                  <a:noFill/>
                  <a:miter lim="800000"/>
                  <a:headEnd/>
                  <a:tailEnd/>
                </a:ln>
              </p:spPr>
              <p:txBody>
                <a:bodyPr>
                  <a:spAutoFit/>
                </a:bodyPr>
                <a:lstStyle/>
                <a:p>
                  <a:pPr>
                    <a:spcBef>
                      <a:spcPct val="50000"/>
                    </a:spcBef>
                  </a:pPr>
                  <a:r>
                    <a:rPr lang="en-US" sz="800" b="1"/>
                    <a:t>Si</a:t>
                  </a:r>
                </a:p>
              </p:txBody>
            </p:sp>
          </p:grpSp>
          <p:sp>
            <p:nvSpPr>
              <p:cNvPr id="57" name="Line 78"/>
              <p:cNvSpPr>
                <a:spLocks noChangeShapeType="1"/>
              </p:cNvSpPr>
              <p:nvPr/>
            </p:nvSpPr>
            <p:spPr bwMode="auto">
              <a:xfrm>
                <a:off x="3165" y="1528"/>
                <a:ext cx="181" cy="0"/>
              </a:xfrm>
              <a:prstGeom prst="line">
                <a:avLst/>
              </a:prstGeom>
              <a:noFill/>
              <a:ln w="25400">
                <a:solidFill>
                  <a:schemeClr val="tx1"/>
                </a:solidFill>
                <a:round/>
                <a:headEnd/>
                <a:tailEnd/>
              </a:ln>
            </p:spPr>
            <p:txBody>
              <a:bodyPr/>
              <a:lstStyle/>
              <a:p>
                <a:endParaRPr lang="en-US"/>
              </a:p>
            </p:txBody>
          </p:sp>
          <p:sp>
            <p:nvSpPr>
              <p:cNvPr id="58" name="Line 79"/>
              <p:cNvSpPr>
                <a:spLocks noChangeShapeType="1"/>
              </p:cNvSpPr>
              <p:nvPr/>
            </p:nvSpPr>
            <p:spPr bwMode="auto">
              <a:xfrm>
                <a:off x="3165" y="1612"/>
                <a:ext cx="181" cy="0"/>
              </a:xfrm>
              <a:prstGeom prst="line">
                <a:avLst/>
              </a:prstGeom>
              <a:noFill/>
              <a:ln w="25400">
                <a:solidFill>
                  <a:schemeClr val="tx1"/>
                </a:solidFill>
                <a:round/>
                <a:headEnd/>
                <a:tailEnd/>
              </a:ln>
            </p:spPr>
            <p:txBody>
              <a:bodyPr/>
              <a:lstStyle/>
              <a:p>
                <a:endParaRPr lang="en-US"/>
              </a:p>
            </p:txBody>
          </p:sp>
          <p:sp>
            <p:nvSpPr>
              <p:cNvPr id="59" name="Line 80"/>
              <p:cNvSpPr>
                <a:spLocks noChangeShapeType="1"/>
              </p:cNvSpPr>
              <p:nvPr/>
            </p:nvSpPr>
            <p:spPr bwMode="auto">
              <a:xfrm>
                <a:off x="3165" y="1864"/>
                <a:ext cx="181" cy="0"/>
              </a:xfrm>
              <a:prstGeom prst="line">
                <a:avLst/>
              </a:prstGeom>
              <a:noFill/>
              <a:ln w="25400">
                <a:solidFill>
                  <a:schemeClr val="tx1"/>
                </a:solidFill>
                <a:round/>
                <a:headEnd/>
                <a:tailEnd/>
              </a:ln>
            </p:spPr>
            <p:txBody>
              <a:bodyPr/>
              <a:lstStyle/>
              <a:p>
                <a:endParaRPr lang="en-US"/>
              </a:p>
            </p:txBody>
          </p:sp>
          <p:sp>
            <p:nvSpPr>
              <p:cNvPr id="60" name="Line 81"/>
              <p:cNvSpPr>
                <a:spLocks noChangeShapeType="1"/>
              </p:cNvSpPr>
              <p:nvPr/>
            </p:nvSpPr>
            <p:spPr bwMode="auto">
              <a:xfrm>
                <a:off x="3165" y="1949"/>
                <a:ext cx="181" cy="0"/>
              </a:xfrm>
              <a:prstGeom prst="line">
                <a:avLst/>
              </a:prstGeom>
              <a:noFill/>
              <a:ln w="25400">
                <a:solidFill>
                  <a:schemeClr val="tx1"/>
                </a:solidFill>
                <a:round/>
                <a:headEnd/>
                <a:tailEnd/>
              </a:ln>
            </p:spPr>
            <p:txBody>
              <a:bodyPr/>
              <a:lstStyle/>
              <a:p>
                <a:endParaRPr lang="en-US"/>
              </a:p>
            </p:txBody>
          </p:sp>
          <p:sp>
            <p:nvSpPr>
              <p:cNvPr id="61" name="Line 82"/>
              <p:cNvSpPr>
                <a:spLocks noChangeShapeType="1"/>
              </p:cNvSpPr>
              <p:nvPr/>
            </p:nvSpPr>
            <p:spPr bwMode="auto">
              <a:xfrm rot="5400000">
                <a:off x="3322" y="1752"/>
                <a:ext cx="168" cy="0"/>
              </a:xfrm>
              <a:prstGeom prst="line">
                <a:avLst/>
              </a:prstGeom>
              <a:noFill/>
              <a:ln w="25400">
                <a:solidFill>
                  <a:schemeClr val="tx1"/>
                </a:solidFill>
                <a:round/>
                <a:headEnd/>
                <a:tailEnd/>
              </a:ln>
            </p:spPr>
            <p:txBody>
              <a:bodyPr/>
              <a:lstStyle/>
              <a:p>
                <a:endParaRPr lang="en-US"/>
              </a:p>
            </p:txBody>
          </p:sp>
          <p:sp>
            <p:nvSpPr>
              <p:cNvPr id="62" name="Line 83"/>
              <p:cNvSpPr>
                <a:spLocks noChangeShapeType="1"/>
              </p:cNvSpPr>
              <p:nvPr/>
            </p:nvSpPr>
            <p:spPr bwMode="auto">
              <a:xfrm rot="5400000">
                <a:off x="3412" y="1752"/>
                <a:ext cx="168" cy="0"/>
              </a:xfrm>
              <a:prstGeom prst="line">
                <a:avLst/>
              </a:prstGeom>
              <a:noFill/>
              <a:ln w="25400">
                <a:solidFill>
                  <a:schemeClr val="tx1"/>
                </a:solidFill>
                <a:round/>
                <a:headEnd/>
                <a:tailEnd/>
              </a:ln>
            </p:spPr>
            <p:txBody>
              <a:bodyPr/>
              <a:lstStyle/>
              <a:p>
                <a:endParaRPr lang="en-US"/>
              </a:p>
            </p:txBody>
          </p:sp>
          <p:sp>
            <p:nvSpPr>
              <p:cNvPr id="63" name="Line 84"/>
              <p:cNvSpPr>
                <a:spLocks noChangeShapeType="1"/>
              </p:cNvSpPr>
              <p:nvPr/>
            </p:nvSpPr>
            <p:spPr bwMode="auto">
              <a:xfrm rot="5400000">
                <a:off x="2931" y="1752"/>
                <a:ext cx="168" cy="0"/>
              </a:xfrm>
              <a:prstGeom prst="line">
                <a:avLst/>
              </a:prstGeom>
              <a:noFill/>
              <a:ln w="25400">
                <a:solidFill>
                  <a:schemeClr val="tx1"/>
                </a:solidFill>
                <a:round/>
                <a:headEnd/>
                <a:tailEnd/>
              </a:ln>
            </p:spPr>
            <p:txBody>
              <a:bodyPr/>
              <a:lstStyle/>
              <a:p>
                <a:endParaRPr lang="en-US"/>
              </a:p>
            </p:txBody>
          </p:sp>
          <p:sp>
            <p:nvSpPr>
              <p:cNvPr id="64" name="Line 85"/>
              <p:cNvSpPr>
                <a:spLocks noChangeShapeType="1"/>
              </p:cNvSpPr>
              <p:nvPr/>
            </p:nvSpPr>
            <p:spPr bwMode="auto">
              <a:xfrm rot="5400000">
                <a:off x="3021" y="1752"/>
                <a:ext cx="168" cy="0"/>
              </a:xfrm>
              <a:prstGeom prst="line">
                <a:avLst/>
              </a:prstGeom>
              <a:noFill/>
              <a:ln w="25400">
                <a:solidFill>
                  <a:schemeClr val="tx1"/>
                </a:solidFill>
                <a:round/>
                <a:headEnd/>
                <a:tailEnd/>
              </a:ln>
            </p:spPr>
            <p:txBody>
              <a:bodyPr/>
              <a:lstStyle/>
              <a:p>
                <a:endParaRPr lang="en-US"/>
              </a:p>
            </p:txBody>
          </p:sp>
          <p:sp>
            <p:nvSpPr>
              <p:cNvPr id="65" name="Line 86"/>
              <p:cNvSpPr>
                <a:spLocks noChangeShapeType="1"/>
              </p:cNvSpPr>
              <p:nvPr/>
            </p:nvSpPr>
            <p:spPr bwMode="auto">
              <a:xfrm rot="5400000">
                <a:off x="2209" y="1387"/>
                <a:ext cx="168" cy="0"/>
              </a:xfrm>
              <a:prstGeom prst="line">
                <a:avLst/>
              </a:prstGeom>
              <a:noFill/>
              <a:ln w="25400">
                <a:solidFill>
                  <a:schemeClr val="tx1"/>
                </a:solidFill>
                <a:round/>
                <a:headEnd/>
                <a:tailEnd/>
              </a:ln>
            </p:spPr>
            <p:txBody>
              <a:bodyPr/>
              <a:lstStyle/>
              <a:p>
                <a:endParaRPr lang="en-US"/>
              </a:p>
            </p:txBody>
          </p:sp>
          <p:sp>
            <p:nvSpPr>
              <p:cNvPr id="66" name="Line 87"/>
              <p:cNvSpPr>
                <a:spLocks noChangeShapeType="1"/>
              </p:cNvSpPr>
              <p:nvPr/>
            </p:nvSpPr>
            <p:spPr bwMode="auto">
              <a:xfrm rot="5400000">
                <a:off x="2299" y="1387"/>
                <a:ext cx="168" cy="0"/>
              </a:xfrm>
              <a:prstGeom prst="line">
                <a:avLst/>
              </a:prstGeom>
              <a:noFill/>
              <a:ln w="25400">
                <a:solidFill>
                  <a:schemeClr val="tx1"/>
                </a:solidFill>
                <a:round/>
                <a:headEnd/>
                <a:tailEnd/>
              </a:ln>
            </p:spPr>
            <p:txBody>
              <a:bodyPr/>
              <a:lstStyle/>
              <a:p>
                <a:endParaRPr lang="en-US"/>
              </a:p>
            </p:txBody>
          </p:sp>
          <p:sp>
            <p:nvSpPr>
              <p:cNvPr id="67" name="Line 88"/>
              <p:cNvSpPr>
                <a:spLocks noChangeShapeType="1"/>
              </p:cNvSpPr>
              <p:nvPr/>
            </p:nvSpPr>
            <p:spPr bwMode="auto">
              <a:xfrm rot="5400000">
                <a:off x="2600" y="1387"/>
                <a:ext cx="168" cy="0"/>
              </a:xfrm>
              <a:prstGeom prst="line">
                <a:avLst/>
              </a:prstGeom>
              <a:noFill/>
              <a:ln w="25400">
                <a:solidFill>
                  <a:schemeClr val="tx1"/>
                </a:solidFill>
                <a:round/>
                <a:headEnd/>
                <a:tailEnd/>
              </a:ln>
            </p:spPr>
            <p:txBody>
              <a:bodyPr/>
              <a:lstStyle/>
              <a:p>
                <a:endParaRPr lang="en-US"/>
              </a:p>
            </p:txBody>
          </p:sp>
          <p:sp>
            <p:nvSpPr>
              <p:cNvPr id="68" name="Line 89"/>
              <p:cNvSpPr>
                <a:spLocks noChangeShapeType="1"/>
              </p:cNvSpPr>
              <p:nvPr/>
            </p:nvSpPr>
            <p:spPr bwMode="auto">
              <a:xfrm rot="5400000">
                <a:off x="2690" y="1387"/>
                <a:ext cx="168" cy="0"/>
              </a:xfrm>
              <a:prstGeom prst="line">
                <a:avLst/>
              </a:prstGeom>
              <a:noFill/>
              <a:ln w="25400">
                <a:solidFill>
                  <a:schemeClr val="tx1"/>
                </a:solidFill>
                <a:round/>
                <a:headEnd/>
                <a:tailEnd/>
              </a:ln>
            </p:spPr>
            <p:txBody>
              <a:bodyPr/>
              <a:lstStyle/>
              <a:p>
                <a:endParaRPr lang="en-US"/>
              </a:p>
            </p:txBody>
          </p:sp>
          <p:sp>
            <p:nvSpPr>
              <p:cNvPr id="69" name="Line 90"/>
              <p:cNvSpPr>
                <a:spLocks noChangeShapeType="1"/>
              </p:cNvSpPr>
              <p:nvPr/>
            </p:nvSpPr>
            <p:spPr bwMode="auto">
              <a:xfrm rot="5400000">
                <a:off x="2931" y="1387"/>
                <a:ext cx="168" cy="0"/>
              </a:xfrm>
              <a:prstGeom prst="line">
                <a:avLst/>
              </a:prstGeom>
              <a:noFill/>
              <a:ln w="25400">
                <a:solidFill>
                  <a:schemeClr val="tx1"/>
                </a:solidFill>
                <a:round/>
                <a:headEnd/>
                <a:tailEnd/>
              </a:ln>
            </p:spPr>
            <p:txBody>
              <a:bodyPr/>
              <a:lstStyle/>
              <a:p>
                <a:endParaRPr lang="en-US"/>
              </a:p>
            </p:txBody>
          </p:sp>
          <p:sp>
            <p:nvSpPr>
              <p:cNvPr id="70" name="Line 91"/>
              <p:cNvSpPr>
                <a:spLocks noChangeShapeType="1"/>
              </p:cNvSpPr>
              <p:nvPr/>
            </p:nvSpPr>
            <p:spPr bwMode="auto">
              <a:xfrm rot="5400000">
                <a:off x="3021" y="1387"/>
                <a:ext cx="168" cy="0"/>
              </a:xfrm>
              <a:prstGeom prst="line">
                <a:avLst/>
              </a:prstGeom>
              <a:noFill/>
              <a:ln w="25400">
                <a:solidFill>
                  <a:schemeClr val="tx1"/>
                </a:solidFill>
                <a:round/>
                <a:headEnd/>
                <a:tailEnd/>
              </a:ln>
            </p:spPr>
            <p:txBody>
              <a:bodyPr/>
              <a:lstStyle/>
              <a:p>
                <a:endParaRPr lang="en-US"/>
              </a:p>
            </p:txBody>
          </p:sp>
          <p:sp>
            <p:nvSpPr>
              <p:cNvPr id="71" name="Line 92"/>
              <p:cNvSpPr>
                <a:spLocks noChangeShapeType="1"/>
              </p:cNvSpPr>
              <p:nvPr/>
            </p:nvSpPr>
            <p:spPr bwMode="auto">
              <a:xfrm rot="5400000">
                <a:off x="3322" y="1416"/>
                <a:ext cx="168" cy="0"/>
              </a:xfrm>
              <a:prstGeom prst="line">
                <a:avLst/>
              </a:prstGeom>
              <a:noFill/>
              <a:ln w="25400">
                <a:solidFill>
                  <a:schemeClr val="tx1"/>
                </a:solidFill>
                <a:round/>
                <a:headEnd/>
                <a:tailEnd/>
              </a:ln>
            </p:spPr>
            <p:txBody>
              <a:bodyPr/>
              <a:lstStyle/>
              <a:p>
                <a:endParaRPr lang="en-US"/>
              </a:p>
            </p:txBody>
          </p:sp>
          <p:sp>
            <p:nvSpPr>
              <p:cNvPr id="72" name="Line 93"/>
              <p:cNvSpPr>
                <a:spLocks noChangeShapeType="1"/>
              </p:cNvSpPr>
              <p:nvPr/>
            </p:nvSpPr>
            <p:spPr bwMode="auto">
              <a:xfrm rot="5400000">
                <a:off x="3412" y="1416"/>
                <a:ext cx="168" cy="0"/>
              </a:xfrm>
              <a:prstGeom prst="line">
                <a:avLst/>
              </a:prstGeom>
              <a:noFill/>
              <a:ln w="25400">
                <a:solidFill>
                  <a:schemeClr val="tx1"/>
                </a:solidFill>
                <a:round/>
                <a:headEnd/>
                <a:tailEnd/>
              </a:ln>
            </p:spPr>
            <p:txBody>
              <a:bodyPr/>
              <a:lstStyle/>
              <a:p>
                <a:endParaRPr lang="en-US"/>
              </a:p>
            </p:txBody>
          </p:sp>
          <p:sp>
            <p:nvSpPr>
              <p:cNvPr id="73" name="Line 94"/>
              <p:cNvSpPr>
                <a:spLocks noChangeShapeType="1"/>
              </p:cNvSpPr>
              <p:nvPr/>
            </p:nvSpPr>
            <p:spPr bwMode="auto">
              <a:xfrm>
                <a:off x="2804" y="855"/>
                <a:ext cx="181" cy="0"/>
              </a:xfrm>
              <a:prstGeom prst="line">
                <a:avLst/>
              </a:prstGeom>
              <a:noFill/>
              <a:ln w="25400">
                <a:solidFill>
                  <a:schemeClr val="tx1"/>
                </a:solidFill>
                <a:round/>
                <a:headEnd/>
                <a:tailEnd/>
              </a:ln>
            </p:spPr>
            <p:txBody>
              <a:bodyPr/>
              <a:lstStyle/>
              <a:p>
                <a:endParaRPr lang="en-US"/>
              </a:p>
            </p:txBody>
          </p:sp>
          <p:sp>
            <p:nvSpPr>
              <p:cNvPr id="74" name="Line 95"/>
              <p:cNvSpPr>
                <a:spLocks noChangeShapeType="1"/>
              </p:cNvSpPr>
              <p:nvPr/>
            </p:nvSpPr>
            <p:spPr bwMode="auto">
              <a:xfrm>
                <a:off x="2804" y="939"/>
                <a:ext cx="181" cy="0"/>
              </a:xfrm>
              <a:prstGeom prst="line">
                <a:avLst/>
              </a:prstGeom>
              <a:noFill/>
              <a:ln w="25400">
                <a:solidFill>
                  <a:schemeClr val="tx1"/>
                </a:solidFill>
                <a:round/>
                <a:headEnd/>
                <a:tailEnd/>
              </a:ln>
            </p:spPr>
            <p:txBody>
              <a:bodyPr/>
              <a:lstStyle/>
              <a:p>
                <a:endParaRPr lang="en-US"/>
              </a:p>
            </p:txBody>
          </p:sp>
          <p:sp>
            <p:nvSpPr>
              <p:cNvPr id="75" name="Line 96"/>
              <p:cNvSpPr>
                <a:spLocks noChangeShapeType="1"/>
              </p:cNvSpPr>
              <p:nvPr/>
            </p:nvSpPr>
            <p:spPr bwMode="auto">
              <a:xfrm>
                <a:off x="2804" y="1192"/>
                <a:ext cx="181" cy="0"/>
              </a:xfrm>
              <a:prstGeom prst="line">
                <a:avLst/>
              </a:prstGeom>
              <a:noFill/>
              <a:ln w="25400">
                <a:solidFill>
                  <a:schemeClr val="tx1"/>
                </a:solidFill>
                <a:round/>
                <a:headEnd/>
                <a:tailEnd/>
              </a:ln>
            </p:spPr>
            <p:txBody>
              <a:bodyPr/>
              <a:lstStyle/>
              <a:p>
                <a:endParaRPr lang="en-US"/>
              </a:p>
            </p:txBody>
          </p:sp>
          <p:sp>
            <p:nvSpPr>
              <p:cNvPr id="76" name="Line 97"/>
              <p:cNvSpPr>
                <a:spLocks noChangeShapeType="1"/>
              </p:cNvSpPr>
              <p:nvPr/>
            </p:nvSpPr>
            <p:spPr bwMode="auto">
              <a:xfrm>
                <a:off x="2804" y="1275"/>
                <a:ext cx="181" cy="0"/>
              </a:xfrm>
              <a:prstGeom prst="line">
                <a:avLst/>
              </a:prstGeom>
              <a:noFill/>
              <a:ln w="25400">
                <a:solidFill>
                  <a:schemeClr val="tx1"/>
                </a:solidFill>
                <a:round/>
                <a:headEnd/>
                <a:tailEnd/>
              </a:ln>
            </p:spPr>
            <p:txBody>
              <a:bodyPr/>
              <a:lstStyle/>
              <a:p>
                <a:endParaRPr lang="en-US"/>
              </a:p>
            </p:txBody>
          </p:sp>
          <p:sp>
            <p:nvSpPr>
              <p:cNvPr id="77" name="Line 98"/>
              <p:cNvSpPr>
                <a:spLocks noChangeShapeType="1"/>
              </p:cNvSpPr>
              <p:nvPr/>
            </p:nvSpPr>
            <p:spPr bwMode="auto">
              <a:xfrm>
                <a:off x="2804" y="1528"/>
                <a:ext cx="181" cy="0"/>
              </a:xfrm>
              <a:prstGeom prst="line">
                <a:avLst/>
              </a:prstGeom>
              <a:noFill/>
              <a:ln w="25400">
                <a:solidFill>
                  <a:schemeClr val="tx1"/>
                </a:solidFill>
                <a:round/>
                <a:headEnd/>
                <a:tailEnd/>
              </a:ln>
            </p:spPr>
            <p:txBody>
              <a:bodyPr/>
              <a:lstStyle/>
              <a:p>
                <a:endParaRPr lang="en-US"/>
              </a:p>
            </p:txBody>
          </p:sp>
          <p:sp>
            <p:nvSpPr>
              <p:cNvPr id="78" name="Line 99"/>
              <p:cNvSpPr>
                <a:spLocks noChangeShapeType="1"/>
              </p:cNvSpPr>
              <p:nvPr/>
            </p:nvSpPr>
            <p:spPr bwMode="auto">
              <a:xfrm>
                <a:off x="2804" y="1611"/>
                <a:ext cx="181" cy="0"/>
              </a:xfrm>
              <a:prstGeom prst="line">
                <a:avLst/>
              </a:prstGeom>
              <a:noFill/>
              <a:ln w="25400">
                <a:solidFill>
                  <a:schemeClr val="tx1"/>
                </a:solidFill>
                <a:round/>
                <a:headEnd/>
                <a:tailEnd/>
              </a:ln>
            </p:spPr>
            <p:txBody>
              <a:bodyPr/>
              <a:lstStyle/>
              <a:p>
                <a:endParaRPr lang="en-US"/>
              </a:p>
            </p:txBody>
          </p:sp>
          <p:sp>
            <p:nvSpPr>
              <p:cNvPr id="79" name="Line 100"/>
              <p:cNvSpPr>
                <a:spLocks noChangeShapeType="1"/>
              </p:cNvSpPr>
              <p:nvPr/>
            </p:nvSpPr>
            <p:spPr bwMode="auto">
              <a:xfrm>
                <a:off x="2804" y="1836"/>
                <a:ext cx="181" cy="0"/>
              </a:xfrm>
              <a:prstGeom prst="line">
                <a:avLst/>
              </a:prstGeom>
              <a:noFill/>
              <a:ln w="25400">
                <a:solidFill>
                  <a:schemeClr val="tx1"/>
                </a:solidFill>
                <a:round/>
                <a:headEnd/>
                <a:tailEnd/>
              </a:ln>
            </p:spPr>
            <p:txBody>
              <a:bodyPr/>
              <a:lstStyle/>
              <a:p>
                <a:endParaRPr lang="en-US"/>
              </a:p>
            </p:txBody>
          </p:sp>
          <p:sp>
            <p:nvSpPr>
              <p:cNvPr id="80" name="Line 101"/>
              <p:cNvSpPr>
                <a:spLocks noChangeShapeType="1"/>
              </p:cNvSpPr>
              <p:nvPr/>
            </p:nvSpPr>
            <p:spPr bwMode="auto">
              <a:xfrm>
                <a:off x="2804" y="1920"/>
                <a:ext cx="181" cy="0"/>
              </a:xfrm>
              <a:prstGeom prst="line">
                <a:avLst/>
              </a:prstGeom>
              <a:noFill/>
              <a:ln w="25400">
                <a:solidFill>
                  <a:schemeClr val="tx1"/>
                </a:solidFill>
                <a:round/>
                <a:headEnd/>
                <a:tailEnd/>
              </a:ln>
            </p:spPr>
            <p:txBody>
              <a:bodyPr/>
              <a:lstStyle/>
              <a:p>
                <a:endParaRPr lang="en-US"/>
              </a:p>
            </p:txBody>
          </p:sp>
        </p:grpSp>
        <p:sp>
          <p:nvSpPr>
            <p:cNvPr id="11" name="Oval 107"/>
            <p:cNvSpPr>
              <a:spLocks noChangeArrowheads="1"/>
            </p:cNvSpPr>
            <p:nvPr/>
          </p:nvSpPr>
          <p:spPr bwMode="auto">
            <a:xfrm>
              <a:off x="827088" y="1989138"/>
              <a:ext cx="120650" cy="111125"/>
            </a:xfrm>
            <a:prstGeom prst="ellipse">
              <a:avLst/>
            </a:prstGeom>
            <a:solidFill>
              <a:srgbClr val="0000FF"/>
            </a:solidFill>
            <a:ln w="25400">
              <a:solidFill>
                <a:schemeClr val="tx1"/>
              </a:solidFill>
              <a:round/>
              <a:headEnd/>
              <a:tailEnd/>
            </a:ln>
          </p:spPr>
          <p:txBody>
            <a:bodyPr wrap="none" anchor="ctr"/>
            <a:lstStyle/>
            <a:p>
              <a:endParaRPr lang="en-US"/>
            </a:p>
          </p:txBody>
        </p:sp>
        <p:sp>
          <p:nvSpPr>
            <p:cNvPr id="12" name="Line 110"/>
            <p:cNvSpPr>
              <a:spLocks noChangeShapeType="1"/>
            </p:cNvSpPr>
            <p:nvPr/>
          </p:nvSpPr>
          <p:spPr bwMode="auto">
            <a:xfrm>
              <a:off x="971550" y="2060575"/>
              <a:ext cx="792163" cy="0"/>
            </a:xfrm>
            <a:prstGeom prst="line">
              <a:avLst/>
            </a:prstGeom>
            <a:noFill/>
            <a:ln w="25400">
              <a:solidFill>
                <a:schemeClr val="tx1"/>
              </a:solidFill>
              <a:round/>
              <a:headEnd/>
              <a:tailEnd type="triangle" w="lg" len="lg"/>
            </a:ln>
          </p:spPr>
          <p:txBody>
            <a:bodyPr/>
            <a:lstStyle/>
            <a:p>
              <a:endParaRPr lang="en-US"/>
            </a:p>
          </p:txBody>
        </p:sp>
        <p:sp>
          <p:nvSpPr>
            <p:cNvPr id="13" name="Line 111"/>
            <p:cNvSpPr>
              <a:spLocks noChangeShapeType="1"/>
            </p:cNvSpPr>
            <p:nvPr/>
          </p:nvSpPr>
          <p:spPr bwMode="auto">
            <a:xfrm>
              <a:off x="1835150" y="2060575"/>
              <a:ext cx="504825" cy="0"/>
            </a:xfrm>
            <a:prstGeom prst="line">
              <a:avLst/>
            </a:prstGeom>
            <a:noFill/>
            <a:ln w="25400">
              <a:solidFill>
                <a:schemeClr val="tx1"/>
              </a:solidFill>
              <a:round/>
              <a:headEnd/>
              <a:tailEnd type="triangle" w="lg" len="lg"/>
            </a:ln>
          </p:spPr>
          <p:txBody>
            <a:bodyPr/>
            <a:lstStyle/>
            <a:p>
              <a:endParaRPr lang="en-US"/>
            </a:p>
          </p:txBody>
        </p:sp>
        <p:sp>
          <p:nvSpPr>
            <p:cNvPr id="14" name="Line 112"/>
            <p:cNvSpPr>
              <a:spLocks noChangeShapeType="1"/>
            </p:cNvSpPr>
            <p:nvPr/>
          </p:nvSpPr>
          <p:spPr bwMode="auto">
            <a:xfrm>
              <a:off x="2411413" y="2060575"/>
              <a:ext cx="360362" cy="360363"/>
            </a:xfrm>
            <a:prstGeom prst="line">
              <a:avLst/>
            </a:prstGeom>
            <a:noFill/>
            <a:ln w="25400">
              <a:solidFill>
                <a:schemeClr val="tx1"/>
              </a:solidFill>
              <a:round/>
              <a:headEnd/>
              <a:tailEnd type="triangle" w="lg" len="lg"/>
            </a:ln>
          </p:spPr>
          <p:txBody>
            <a:bodyPr/>
            <a:lstStyle/>
            <a:p>
              <a:endParaRPr lang="en-US"/>
            </a:p>
          </p:txBody>
        </p:sp>
        <p:sp>
          <p:nvSpPr>
            <p:cNvPr id="15" name="Line 113"/>
            <p:cNvSpPr>
              <a:spLocks noChangeShapeType="1"/>
            </p:cNvSpPr>
            <p:nvPr/>
          </p:nvSpPr>
          <p:spPr bwMode="auto">
            <a:xfrm flipH="1">
              <a:off x="2555875" y="2492375"/>
              <a:ext cx="215900" cy="288925"/>
            </a:xfrm>
            <a:prstGeom prst="line">
              <a:avLst/>
            </a:prstGeom>
            <a:noFill/>
            <a:ln w="25400">
              <a:solidFill>
                <a:schemeClr val="tx1"/>
              </a:solidFill>
              <a:round/>
              <a:headEnd/>
              <a:tailEnd type="triangle" w="lg" len="lg"/>
            </a:ln>
          </p:spPr>
          <p:txBody>
            <a:bodyPr/>
            <a:lstStyle/>
            <a:p>
              <a:endParaRPr lang="en-US"/>
            </a:p>
          </p:txBody>
        </p:sp>
        <p:sp>
          <p:nvSpPr>
            <p:cNvPr id="16" name="Oval 114"/>
            <p:cNvSpPr>
              <a:spLocks noChangeArrowheads="1"/>
            </p:cNvSpPr>
            <p:nvPr/>
          </p:nvSpPr>
          <p:spPr bwMode="auto">
            <a:xfrm>
              <a:off x="2484438" y="2708275"/>
              <a:ext cx="120650" cy="111125"/>
            </a:xfrm>
            <a:prstGeom prst="ellipse">
              <a:avLst/>
            </a:prstGeom>
            <a:solidFill>
              <a:srgbClr val="0000FF"/>
            </a:solidFill>
            <a:ln w="25400">
              <a:solidFill>
                <a:schemeClr val="tx1"/>
              </a:solidFill>
              <a:round/>
              <a:headEnd/>
              <a:tailEnd/>
            </a:ln>
          </p:spPr>
          <p:txBody>
            <a:bodyPr wrap="none" anchor="ctr"/>
            <a:lstStyle/>
            <a:p>
              <a:endParaRPr lang="en-US"/>
            </a:p>
          </p:txBody>
        </p:sp>
      </p:grpSp>
      <p:sp>
        <p:nvSpPr>
          <p:cNvPr id="113" name="Slide Number Placeholder 112"/>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152400" y="1957121"/>
            <a:ext cx="4610100" cy="3881704"/>
          </a:xfrm>
          <a:prstGeom prst="rect">
            <a:avLst/>
          </a:prstGeom>
          <a:noFill/>
          <a:ln w="9525">
            <a:noFill/>
            <a:miter lim="800000"/>
            <a:headEnd/>
            <a:tailEnd/>
          </a:ln>
        </p:spPr>
      </p:pic>
      <p:sp>
        <p:nvSpPr>
          <p:cNvPr id="5" name="Rectangle 4"/>
          <p:cNvSpPr/>
          <p:nvPr/>
        </p:nvSpPr>
        <p:spPr>
          <a:xfrm>
            <a:off x="304800" y="1066800"/>
            <a:ext cx="3804824" cy="369332"/>
          </a:xfrm>
          <a:prstGeom prst="rect">
            <a:avLst/>
          </a:prstGeom>
        </p:spPr>
        <p:txBody>
          <a:bodyPr wrap="none">
            <a:spAutoFit/>
          </a:bodyPr>
          <a:lstStyle/>
          <a:p>
            <a:r>
              <a:rPr lang="en-US" dirty="0" smtClean="0">
                <a:solidFill>
                  <a:srgbClr val="0033CC"/>
                </a:solidFill>
              </a:rPr>
              <a:t>Destroy the lattice before implantation</a:t>
            </a:r>
            <a:endParaRPr lang="en-US" dirty="0">
              <a:solidFill>
                <a:srgbClr val="0033CC"/>
              </a:solidFill>
            </a:endParaRPr>
          </a:p>
        </p:txBody>
      </p:sp>
      <p:sp>
        <p:nvSpPr>
          <p:cNvPr id="4" name="TextBox 3"/>
          <p:cNvSpPr txBox="1"/>
          <p:nvPr/>
        </p:nvSpPr>
        <p:spPr>
          <a:xfrm>
            <a:off x="1905000" y="152400"/>
            <a:ext cx="5557804" cy="523220"/>
          </a:xfrm>
          <a:prstGeom prst="rect">
            <a:avLst/>
          </a:prstGeom>
          <a:noFill/>
        </p:spPr>
        <p:txBody>
          <a:bodyPr wrap="none" rtlCol="0">
            <a:spAutoFit/>
          </a:bodyPr>
          <a:lstStyle/>
          <a:p>
            <a:r>
              <a:rPr lang="en-US" sz="2800" dirty="0" smtClean="0">
                <a:solidFill>
                  <a:srgbClr val="0033CC"/>
                </a:solidFill>
              </a:rPr>
              <a:t>Methods to reduce channeling effect</a:t>
            </a:r>
            <a:endParaRPr lang="en-US" sz="2800" dirty="0">
              <a:solidFill>
                <a:srgbClr val="0033CC"/>
              </a:solidFill>
            </a:endParaRPr>
          </a:p>
        </p:txBody>
      </p:sp>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7" name="Picture 2"/>
          <p:cNvPicPr>
            <a:picLocks noChangeAspect="1" noChangeArrowheads="1"/>
          </p:cNvPicPr>
          <p:nvPr/>
        </p:nvPicPr>
        <p:blipFill>
          <a:blip r:embed="rId3" cstate="print"/>
          <a:srcRect/>
          <a:stretch>
            <a:fillRect/>
          </a:stretch>
        </p:blipFill>
        <p:spPr bwMode="auto">
          <a:xfrm>
            <a:off x="5029200" y="2438400"/>
            <a:ext cx="3949791" cy="4029075"/>
          </a:xfrm>
          <a:prstGeom prst="rect">
            <a:avLst/>
          </a:prstGeom>
          <a:noFill/>
          <a:ln w="9525">
            <a:noFill/>
            <a:miter lim="800000"/>
            <a:headEnd/>
            <a:tailEnd/>
          </a:ln>
        </p:spPr>
      </p:pic>
      <p:sp>
        <p:nvSpPr>
          <p:cNvPr id="8" name="TextBox 7"/>
          <p:cNvSpPr txBox="1"/>
          <p:nvPr/>
        </p:nvSpPr>
        <p:spPr>
          <a:xfrm>
            <a:off x="5257800" y="1143000"/>
            <a:ext cx="3628869" cy="1200329"/>
          </a:xfrm>
          <a:prstGeom prst="rect">
            <a:avLst/>
          </a:prstGeom>
          <a:noFill/>
        </p:spPr>
        <p:txBody>
          <a:bodyPr wrap="square" rtlCol="0">
            <a:spAutoFit/>
          </a:bodyPr>
          <a:lstStyle/>
          <a:p>
            <a:pPr marL="342900" indent="-342900">
              <a:buAutoNum type="arabicPeriod"/>
            </a:pPr>
            <a:r>
              <a:rPr lang="en-US" dirty="0" smtClean="0">
                <a:solidFill>
                  <a:srgbClr val="0033CC"/>
                </a:solidFill>
              </a:rPr>
              <a:t>High dose Si</a:t>
            </a:r>
            <a:r>
              <a:rPr lang="en-US" baseline="30000" dirty="0" smtClean="0">
                <a:solidFill>
                  <a:srgbClr val="0033CC"/>
                </a:solidFill>
              </a:rPr>
              <a:t>+</a:t>
            </a:r>
            <a:r>
              <a:rPr lang="en-US" dirty="0" smtClean="0">
                <a:solidFill>
                  <a:srgbClr val="0033CC"/>
                </a:solidFill>
              </a:rPr>
              <a:t> implantation to convert the surface layer into amorphous Si.</a:t>
            </a:r>
          </a:p>
          <a:p>
            <a:pPr marL="342900" indent="-342900">
              <a:buFontTx/>
              <a:buAutoNum type="arabicPeriod"/>
            </a:pPr>
            <a:r>
              <a:rPr lang="en-US" dirty="0" smtClean="0">
                <a:solidFill>
                  <a:srgbClr val="0033CC"/>
                </a:solidFill>
              </a:rPr>
              <a:t>Implantation of desired dopant</a:t>
            </a:r>
          </a:p>
        </p:txBody>
      </p:sp>
      <p:sp>
        <p:nvSpPr>
          <p:cNvPr id="9" name="Slide Number Placeholder 8"/>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304800" y="990600"/>
            <a:ext cx="8606589" cy="5181600"/>
          </a:xfrm>
          <a:prstGeom prst="rect">
            <a:avLst/>
          </a:prstGeom>
          <a:noFill/>
          <a:ln w="9525">
            <a:noFill/>
            <a:miter lim="800000"/>
            <a:headEnd/>
            <a:tailEnd/>
          </a:ln>
        </p:spPr>
      </p:pic>
      <p:sp>
        <p:nvSpPr>
          <p:cNvPr id="5" name="Rectangle 4"/>
          <p:cNvSpPr/>
          <p:nvPr/>
        </p:nvSpPr>
        <p:spPr>
          <a:xfrm>
            <a:off x="3200400" y="238780"/>
            <a:ext cx="3305649" cy="523220"/>
          </a:xfrm>
          <a:prstGeom prst="rect">
            <a:avLst/>
          </a:prstGeom>
        </p:spPr>
        <p:txBody>
          <a:bodyPr wrap="none">
            <a:spAutoFit/>
          </a:bodyPr>
          <a:lstStyle/>
          <a:p>
            <a:r>
              <a:rPr lang="en-US" sz="2800" dirty="0" smtClean="0">
                <a:solidFill>
                  <a:srgbClr val="0033CC"/>
                </a:solidFill>
              </a:rPr>
              <a:t>Example (channeling)</a:t>
            </a:r>
            <a:endParaRPr lang="en-US" sz="2800" dirty="0">
              <a:solidFill>
                <a:srgbClr val="0033CC"/>
              </a:solidFill>
            </a:endParaRPr>
          </a:p>
        </p:txBody>
      </p:sp>
      <p:cxnSp>
        <p:nvCxnSpPr>
          <p:cNvPr id="4" name="Straight Connector 3"/>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62200" y="2133600"/>
            <a:ext cx="4724400" cy="2846933"/>
          </a:xfrm>
          <a:prstGeom prst="rect">
            <a:avLst/>
          </a:prstGeom>
          <a:noFill/>
        </p:spPr>
        <p:txBody>
          <a:bodyPr wrap="square" rtlCol="0">
            <a:spAutoFit/>
          </a:bodyPr>
          <a:lstStyle/>
          <a:p>
            <a:pPr marL="342900" indent="-342900">
              <a:spcAft>
                <a:spcPts val="600"/>
              </a:spcAft>
              <a:buAutoNum type="arabicPeriod"/>
            </a:pPr>
            <a:r>
              <a:rPr lang="en-US" dirty="0" smtClean="0">
                <a:solidFill>
                  <a:srgbClr val="0033CC"/>
                </a:solidFill>
              </a:rPr>
              <a:t>Introduction and application.</a:t>
            </a:r>
          </a:p>
          <a:p>
            <a:pPr marL="342900" indent="-342900">
              <a:spcAft>
                <a:spcPts val="600"/>
              </a:spcAft>
              <a:buAutoNum type="arabicPeriod"/>
            </a:pPr>
            <a:r>
              <a:rPr lang="en-US" dirty="0" smtClean="0">
                <a:solidFill>
                  <a:srgbClr val="0033CC"/>
                </a:solidFill>
              </a:rPr>
              <a:t>Ion implantation tools.</a:t>
            </a:r>
          </a:p>
          <a:p>
            <a:pPr marL="342900" indent="-342900">
              <a:spcAft>
                <a:spcPts val="600"/>
              </a:spcAft>
              <a:buAutoNum type="arabicPeriod"/>
            </a:pPr>
            <a:r>
              <a:rPr lang="en-US" dirty="0" smtClean="0">
                <a:solidFill>
                  <a:srgbClr val="0033CC"/>
                </a:solidFill>
              </a:rPr>
              <a:t>Dopant distribution profile.</a:t>
            </a:r>
          </a:p>
          <a:p>
            <a:pPr marL="342900" indent="-342900">
              <a:spcAft>
                <a:spcPts val="600"/>
              </a:spcAft>
              <a:buAutoNum type="arabicPeriod"/>
            </a:pPr>
            <a:r>
              <a:rPr lang="en-US" dirty="0" smtClean="0">
                <a:solidFill>
                  <a:srgbClr val="0033CC"/>
                </a:solidFill>
              </a:rPr>
              <a:t>Mask thickness and lateral distribution.</a:t>
            </a:r>
          </a:p>
          <a:p>
            <a:pPr marL="342900" indent="-342900">
              <a:spcAft>
                <a:spcPts val="600"/>
              </a:spcAft>
              <a:buAutoNum type="arabicPeriod"/>
            </a:pPr>
            <a:r>
              <a:rPr lang="en-US" dirty="0" smtClean="0">
                <a:solidFill>
                  <a:srgbClr val="0033CC"/>
                </a:solidFill>
              </a:rPr>
              <a:t>Effect of channeling.</a:t>
            </a:r>
          </a:p>
          <a:p>
            <a:pPr marL="342900" indent="-342900">
              <a:spcAft>
                <a:spcPts val="600"/>
              </a:spcAft>
              <a:buAutoNum type="arabicPeriod"/>
            </a:pPr>
            <a:r>
              <a:rPr lang="en-US" dirty="0" smtClean="0">
                <a:solidFill>
                  <a:srgbClr val="C00000"/>
                </a:solidFill>
              </a:rPr>
              <a:t>Modeling: nuclear and electronic stopping.</a:t>
            </a:r>
          </a:p>
          <a:p>
            <a:pPr marL="342900" indent="-342900">
              <a:spcAft>
                <a:spcPts val="600"/>
              </a:spcAft>
              <a:buAutoNum type="arabicPeriod"/>
            </a:pPr>
            <a:r>
              <a:rPr lang="en-US" dirty="0" smtClean="0">
                <a:solidFill>
                  <a:srgbClr val="0033CC"/>
                </a:solidFill>
              </a:rPr>
              <a:t>Damage caused by ion implantation.</a:t>
            </a:r>
          </a:p>
          <a:p>
            <a:pPr marL="342900" indent="-342900">
              <a:spcAft>
                <a:spcPts val="600"/>
              </a:spcAft>
              <a:buAutoNum type="arabicPeriod"/>
            </a:pPr>
            <a:r>
              <a:rPr lang="en-US" dirty="0" smtClean="0">
                <a:solidFill>
                  <a:srgbClr val="0033CC"/>
                </a:solidFill>
              </a:rPr>
              <a:t>Damage repair.</a:t>
            </a:r>
            <a:endParaRPr lang="en-US" dirty="0">
              <a:solidFill>
                <a:srgbClr val="0033CC"/>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
        <p:nvSpPr>
          <p:cNvPr id="7" name="TextBox 6"/>
          <p:cNvSpPr txBox="1"/>
          <p:nvPr/>
        </p:nvSpPr>
        <p:spPr>
          <a:xfrm>
            <a:off x="2895600" y="990600"/>
            <a:ext cx="4100353" cy="523220"/>
          </a:xfrm>
          <a:prstGeom prst="rect">
            <a:avLst/>
          </a:prstGeom>
          <a:noFill/>
        </p:spPr>
        <p:txBody>
          <a:bodyPr wrap="none" rtlCol="0">
            <a:spAutoFit/>
          </a:bodyPr>
          <a:lstStyle/>
          <a:p>
            <a:r>
              <a:rPr lang="en-US" sz="2800" dirty="0" smtClean="0">
                <a:solidFill>
                  <a:srgbClr val="0033CC"/>
                </a:solidFill>
              </a:rPr>
              <a:t>Chapter 8 Ion implantation</a:t>
            </a:r>
          </a:p>
        </p:txBody>
      </p:sp>
      <p:sp>
        <p:nvSpPr>
          <p:cNvPr id="8" name="TextBox 7"/>
          <p:cNvSpPr txBox="1"/>
          <p:nvPr/>
        </p:nvSpPr>
        <p:spPr>
          <a:xfrm>
            <a:off x="36706" y="6119336"/>
            <a:ext cx="5043047" cy="738664"/>
          </a:xfrm>
          <a:prstGeom prst="rect">
            <a:avLst/>
          </a:prstGeom>
          <a:noFill/>
        </p:spPr>
        <p:txBody>
          <a:bodyPr wrap="none" rtlCol="0">
            <a:spAutoFit/>
          </a:bodyPr>
          <a:lstStyle/>
          <a:p>
            <a:r>
              <a:rPr lang="en-US" sz="1400" dirty="0" smtClean="0"/>
              <a:t>NE 343: Microfabrication and Thin Film Technology</a:t>
            </a:r>
          </a:p>
          <a:p>
            <a:r>
              <a:rPr lang="en-US" sz="1400" dirty="0" smtClean="0"/>
              <a:t>Instructor: Bo Cui, ECE, University of Waterloo, bcui@uwaterloo.ca</a:t>
            </a:r>
          </a:p>
          <a:p>
            <a:r>
              <a:rPr lang="en-US" sz="1400" dirty="0" smtClean="0"/>
              <a:t>Textbook: Silicon VLSI Technology by Plummer, Deal, Griffin </a:t>
            </a:r>
            <a:endParaRPr lang="en-US" sz="1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2064</TotalTime>
  <Words>2285</Words>
  <Application>Microsoft Office PowerPoint</Application>
  <PresentationFormat>On-screen Show (4:3)</PresentationFormat>
  <Paragraphs>300</Paragraphs>
  <Slides>33</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36" baseType="lpstr">
      <vt:lpstr>Office Theme</vt:lpstr>
      <vt:lpstr>Equation</vt:lpstr>
      <vt:lpstr>公式</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离子注入的沟道效应</dc:title>
  <dc:creator/>
  <cp:lastModifiedBy> </cp:lastModifiedBy>
  <cp:revision>17</cp:revision>
  <dcterms:created xsi:type="dcterms:W3CDTF">2006-08-16T00:00:00Z</dcterms:created>
  <dcterms:modified xsi:type="dcterms:W3CDTF">2011-02-15T16:50:51Z</dcterms:modified>
</cp:coreProperties>
</file>