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53" r:id="rId2"/>
    <p:sldId id="336" r:id="rId3"/>
    <p:sldId id="293" r:id="rId4"/>
    <p:sldId id="306" r:id="rId5"/>
    <p:sldId id="292" r:id="rId6"/>
    <p:sldId id="317" r:id="rId7"/>
    <p:sldId id="354" r:id="rId8"/>
    <p:sldId id="337" r:id="rId9"/>
    <p:sldId id="355" r:id="rId10"/>
    <p:sldId id="328" r:id="rId11"/>
    <p:sldId id="335" r:id="rId12"/>
    <p:sldId id="356" r:id="rId13"/>
    <p:sldId id="307" r:id="rId14"/>
    <p:sldId id="358" r:id="rId15"/>
    <p:sldId id="357" r:id="rId16"/>
    <p:sldId id="284" r:id="rId17"/>
    <p:sldId id="366" r:id="rId18"/>
    <p:sldId id="341" r:id="rId19"/>
    <p:sldId id="285" r:id="rId20"/>
    <p:sldId id="287" r:id="rId21"/>
    <p:sldId id="324" r:id="rId22"/>
    <p:sldId id="360" r:id="rId23"/>
    <p:sldId id="295" r:id="rId24"/>
    <p:sldId id="362" r:id="rId25"/>
    <p:sldId id="363" r:id="rId26"/>
    <p:sldId id="364" r:id="rId27"/>
    <p:sldId id="298" r:id="rId28"/>
    <p:sldId id="263" r:id="rId29"/>
    <p:sldId id="365" r:id="rId30"/>
    <p:sldId id="367" r:id="rId31"/>
    <p:sldId id="368" r:id="rId32"/>
    <p:sldId id="369" r:id="rId33"/>
    <p:sldId id="370" r:id="rId34"/>
    <p:sldId id="371" r:id="rId35"/>
    <p:sldId id="374" r:id="rId36"/>
    <p:sldId id="373" r:id="rId37"/>
    <p:sldId id="304" r:id="rId38"/>
    <p:sldId id="290" r:id="rId39"/>
    <p:sldId id="313" r:id="rId40"/>
    <p:sldId id="267" r:id="rId41"/>
    <p:sldId id="346" r:id="rId42"/>
    <p:sldId id="343"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6600"/>
    <a:srgbClr val="006666"/>
    <a:srgbClr val="33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911" autoAdjust="0"/>
    <p:restoredTop sz="99825" autoAdjust="0"/>
  </p:normalViewPr>
  <p:slideViewPr>
    <p:cSldViewPr>
      <p:cViewPr varScale="1">
        <p:scale>
          <a:sx n="78" d="100"/>
          <a:sy n="78" d="100"/>
        </p:scale>
        <p:origin x="-110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5" Type="http://schemas.openxmlformats.org/officeDocument/2006/relationships/image" Target="../media/image25.wmf"/><Relationship Id="rId4"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6AF2D1D-2607-4D1F-800D-387AB0040D99}" type="datetimeFigureOut">
              <a:rPr lang="en-US" smtClean="0"/>
              <a:pPr/>
              <a:t>8/21/2010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8ACC5CC-DD9B-4E90-82CC-4731633062F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0D087AC6-2032-4BE7-92F4-B1037521D6B3}" type="slidenum">
              <a:rPr lang="en-US" altLang="zh-CN"/>
              <a:pPr/>
              <a:t>10</a:t>
            </a:fld>
            <a:endParaRPr lang="en-US" altLang="zh-CN"/>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altLang="zh-CN" smtClean="0"/>
              <a:t>The Lateral grain size is expected to increase with decreasing super-saturation and increasing surface mobility of the adsorbed species. As a result, deposits with well-defined large grains are formed at high substrate and source temperatures, both of which result in high surface mobility.</a:t>
            </a:r>
          </a:p>
          <a:p>
            <a:pPr eaLnBrk="1" hangingPunct="1"/>
            <a:r>
              <a:rPr lang="en-US" altLang="zh-CN" smtClean="0"/>
              <a:t>Note that increasing the kinetic energy of the incident species, as, for example, by increasing the source temperature in the case of deposition by vacuum evaporation and by increasing the sputtering voltage in the case of deposition by sputtering, also increases the surface mobility.</a:t>
            </a:r>
          </a:p>
          <a:p>
            <a:pPr eaLnBrk="1" hangingPunct="1"/>
            <a:r>
              <a:rPr lang="en-US" altLang="zh-CN" smtClean="0"/>
              <a:t>Under a given set of deposition condition, the grain size of the film increase as its thickness increases.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18D32D-5410-4CE3-9C52-28A36ECF8BF6}"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8B7AA4-5BD7-43A8-8456-E26991AA616A}"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05835C-E762-4AF8-9748-CA1C91B10E03}"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a:ln/>
        </p:spPr>
        <p:txBody>
          <a:bodyPr/>
          <a:lstStyle>
            <a:lvl1pPr>
              <a:defRPr/>
            </a:lvl1pPr>
          </a:lstStyle>
          <a:p>
            <a:pPr>
              <a:defRPr/>
            </a:pPr>
            <a:fld id="{D5499068-5A5A-44B2-94D8-08689A1E07D1}" type="slidenum">
              <a:rPr lang="en-US" altLang="zh-TW"/>
              <a:pPr>
                <a:defRPr/>
              </a:pPr>
              <a:t>‹#›</a:t>
            </a:fld>
            <a:endParaRPr lang="en-US" altLang="zh-TW"/>
          </a:p>
        </p:txBody>
      </p:sp>
      <p:sp>
        <p:nvSpPr>
          <p:cNvPr id="7" name="Rectangle 16"/>
          <p:cNvSpPr>
            <a:spLocks noGrp="1" noChangeArrowheads="1"/>
          </p:cNvSpPr>
          <p:nvPr>
            <p:ph type="dt" sz="half" idx="12"/>
          </p:nvPr>
        </p:nvSpPr>
        <p:spPr>
          <a:ln/>
        </p:spPr>
        <p:txBody>
          <a:bodyPr/>
          <a:lstStyle>
            <a:lvl1pPr>
              <a:defRPr/>
            </a:lvl1pPr>
          </a:lstStyle>
          <a:p>
            <a:pPr>
              <a:defRPr/>
            </a:pPr>
            <a:fld id="{A91DE299-F2E9-4EAA-A640-2F7342CDB488}" type="datetime1">
              <a:rPr lang="en-US" altLang="zh-TW" smtClean="0"/>
              <a:pPr>
                <a:defRPr/>
              </a:pPr>
              <a:t>8/21/2010</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630883-E573-43DF-976F-83318DB46C80}"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907F1D-767E-4501-B525-A4D13C26922A}"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41EEA9-9D22-41F2-954A-7AAB66141FF3}" type="datetime1">
              <a:rPr lang="en-US" smtClean="0"/>
              <a:pPr/>
              <a:t>8/21/2010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00B954-1CBB-4DF7-AFBC-47B6B355DD7E}" type="datetime1">
              <a:rPr lang="en-US" smtClean="0"/>
              <a:pPr/>
              <a:t>8/21/2010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5FA4C4-88FB-44B4-BF16-94A633AA6CDC}" type="datetime1">
              <a:rPr lang="en-US" smtClean="0"/>
              <a:pPr/>
              <a:t>8/21/2010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D272F-57E4-4CE4-9641-B6924BDF5CA8}" type="datetime1">
              <a:rPr lang="en-US" smtClean="0"/>
              <a:pPr/>
              <a:t>8/21/2010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888FE1-7F09-44E0-852A-53FC2F65617A}" type="datetime1">
              <a:rPr lang="en-US" smtClean="0"/>
              <a:pPr/>
              <a:t>8/21/2010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B50E34-358F-40FB-B576-D5DC7741F1E8}" type="datetime1">
              <a:rPr lang="en-US" smtClean="0"/>
              <a:pPr/>
              <a:t>8/21/2010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855C60-7E8D-4182-9D29-D7711BB079AC}" type="datetime1">
              <a:rPr lang="en-US" smtClean="0"/>
              <a:pPr/>
              <a:t>8/21/2010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Office_Word_97_-_2003_Document2.doc"/><Relationship Id="rId7"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29.png"/><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31.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oleObject" Target="../embeddings/oleObject11.bin"/><Relationship Id="rId4" Type="http://schemas.openxmlformats.org/officeDocument/2006/relationships/image" Target="../media/image45.jpeg"/></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50.png"/><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Microsoft_Office_Word_97_-_2003_Document3.doc"/></Relationships>
</file>

<file path=ppt/slides/_rels/slide37.xml.rels><?xml version="1.0" encoding="UTF-8" standalone="yes"?>
<Relationships xmlns="http://schemas.openxmlformats.org/package/2006/relationships"><Relationship Id="rId3" Type="http://schemas.openxmlformats.org/officeDocument/2006/relationships/oleObject" Target="../embeddings/Microsoft_Office_Word_97_-_2003_Document4.doc"/><Relationship Id="rId2" Type="http://schemas.openxmlformats.org/officeDocument/2006/relationships/slideLayout" Target="../slideLayouts/slideLayout1.xml"/><Relationship Id="rId1" Type="http://schemas.openxmlformats.org/officeDocument/2006/relationships/vmlDrawing" Target="../drawings/vmlDrawing10.v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Microsoft_Office_Word_97_-_2003_Document5.doc"/><Relationship Id="rId2" Type="http://schemas.openxmlformats.org/officeDocument/2006/relationships/slideLayout" Target="../slideLayouts/slideLayout7.xml"/><Relationship Id="rId1" Type="http://schemas.openxmlformats.org/officeDocument/2006/relationships/vmlDrawing" Target="../drawings/vmlDrawing11.v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2200" y="381000"/>
            <a:ext cx="4595489" cy="523220"/>
          </a:xfrm>
          <a:prstGeom prst="rect">
            <a:avLst/>
          </a:prstGeom>
          <a:noFill/>
        </p:spPr>
        <p:txBody>
          <a:bodyPr wrap="none" rtlCol="0">
            <a:spAutoFit/>
          </a:bodyPr>
          <a:lstStyle/>
          <a:p>
            <a:r>
              <a:rPr lang="en-US" sz="2800" dirty="0" smtClean="0">
                <a:solidFill>
                  <a:srgbClr val="0033CC"/>
                </a:solidFill>
              </a:rPr>
              <a:t>Chapter 9 Thin film deposition</a:t>
            </a:r>
            <a:endParaRPr lang="en-US" sz="2800" dirty="0">
              <a:solidFill>
                <a:srgbClr val="0033CC"/>
              </a:solidFill>
            </a:endParaRPr>
          </a:p>
        </p:txBody>
      </p:sp>
      <p:sp>
        <p:nvSpPr>
          <p:cNvPr id="7" name="TextBox 6"/>
          <p:cNvSpPr txBox="1"/>
          <p:nvPr/>
        </p:nvSpPr>
        <p:spPr>
          <a:xfrm>
            <a:off x="1524000" y="1126153"/>
            <a:ext cx="6477000" cy="4893647"/>
          </a:xfrm>
          <a:prstGeom prst="rect">
            <a:avLst/>
          </a:prstGeom>
          <a:noFill/>
        </p:spPr>
        <p:txBody>
          <a:bodyPr wrap="square" rtlCol="0">
            <a:spAutoFit/>
          </a:bodyPr>
          <a:lstStyle/>
          <a:p>
            <a:pPr marL="342900" indent="-342900">
              <a:spcAft>
                <a:spcPts val="600"/>
              </a:spcAft>
              <a:buAutoNum type="arabicPeriod"/>
            </a:pPr>
            <a:r>
              <a:rPr lang="en-US" dirty="0" smtClean="0">
                <a:solidFill>
                  <a:srgbClr val="C00000"/>
                </a:solidFill>
              </a:rPr>
              <a:t>Introduction to thin film deposition.</a:t>
            </a:r>
          </a:p>
          <a:p>
            <a:pPr marL="342900" indent="-342900">
              <a:spcAft>
                <a:spcPts val="600"/>
              </a:spcAft>
              <a:buAutoNum type="arabicPeriod"/>
            </a:pPr>
            <a:r>
              <a:rPr lang="en-US" dirty="0" smtClean="0">
                <a:solidFill>
                  <a:srgbClr val="0033CC"/>
                </a:solidFill>
              </a:rPr>
              <a:t>Introduction to chemical vapor deposition (CVD).</a:t>
            </a:r>
          </a:p>
          <a:p>
            <a:pPr marL="342900" indent="-342900">
              <a:spcAft>
                <a:spcPts val="600"/>
              </a:spcAft>
              <a:buFontTx/>
              <a:buAutoNum type="arabicPeriod"/>
            </a:pPr>
            <a:r>
              <a:rPr lang="en-US" dirty="0" smtClean="0">
                <a:solidFill>
                  <a:srgbClr val="0033CC"/>
                </a:solidFill>
              </a:rPr>
              <a:t>Atmospheric Pressure Chemical Vapor Deposition (APCVD).</a:t>
            </a:r>
          </a:p>
          <a:p>
            <a:pPr marL="342900" indent="-342900">
              <a:spcAft>
                <a:spcPts val="600"/>
              </a:spcAft>
              <a:buAutoNum type="arabicPeriod"/>
            </a:pPr>
            <a:r>
              <a:rPr lang="en-US" dirty="0" smtClean="0">
                <a:solidFill>
                  <a:srgbClr val="0033CC"/>
                </a:solidFill>
              </a:rPr>
              <a:t>Other types of CVD (LPCVD, PECVD, HDPCVD…).</a:t>
            </a:r>
          </a:p>
          <a:p>
            <a:pPr marL="342900" indent="-342900">
              <a:spcAft>
                <a:spcPts val="600"/>
              </a:spcAft>
              <a:buAutoNum type="arabicPeriod"/>
            </a:pPr>
            <a:r>
              <a:rPr lang="en-US" dirty="0" smtClean="0">
                <a:solidFill>
                  <a:srgbClr val="0033CC"/>
                </a:solidFill>
              </a:rPr>
              <a:t>Introduction to evaporation.</a:t>
            </a:r>
          </a:p>
          <a:p>
            <a:pPr marL="342900" indent="-342900">
              <a:spcAft>
                <a:spcPts val="600"/>
              </a:spcAft>
              <a:buFontTx/>
              <a:buAutoNum type="arabicPeriod"/>
            </a:pPr>
            <a:r>
              <a:rPr lang="en-US" dirty="0" smtClean="0">
                <a:solidFill>
                  <a:srgbClr val="0033CC"/>
                </a:solidFill>
              </a:rPr>
              <a:t>Evaporation tools and issues, shadow evaporation.</a:t>
            </a:r>
          </a:p>
          <a:p>
            <a:pPr marL="342900" indent="-342900">
              <a:spcAft>
                <a:spcPts val="600"/>
              </a:spcAft>
              <a:buAutoNum type="arabicPeriod"/>
            </a:pPr>
            <a:r>
              <a:rPr lang="en-US" dirty="0" smtClean="0">
                <a:solidFill>
                  <a:srgbClr val="0033CC"/>
                </a:solidFill>
              </a:rPr>
              <a:t>Introduction to sputtering and DC plasma.</a:t>
            </a:r>
          </a:p>
          <a:p>
            <a:pPr marL="342900" indent="-342900">
              <a:spcAft>
                <a:spcPts val="600"/>
              </a:spcAft>
              <a:buFontTx/>
              <a:buAutoNum type="arabicPeriod"/>
            </a:pPr>
            <a:r>
              <a:rPr lang="en-US" dirty="0" smtClean="0">
                <a:solidFill>
                  <a:srgbClr val="0033CC"/>
                </a:solidFill>
              </a:rPr>
              <a:t>Sputtering yield, step coverage, film morphology.</a:t>
            </a:r>
          </a:p>
          <a:p>
            <a:pPr marL="342900" indent="-342900">
              <a:spcAft>
                <a:spcPts val="600"/>
              </a:spcAft>
              <a:buFontTx/>
              <a:buAutoNum type="arabicPeriod"/>
            </a:pPr>
            <a:r>
              <a:rPr lang="en-US" dirty="0" smtClean="0">
                <a:solidFill>
                  <a:srgbClr val="0033CC"/>
                </a:solidFill>
              </a:rPr>
              <a:t>Sputter deposition: reactive, RF, bias, magnetron, collimated, and ion beam.</a:t>
            </a:r>
          </a:p>
          <a:p>
            <a:pPr marL="342900" indent="-342900">
              <a:spcAft>
                <a:spcPts val="600"/>
              </a:spcAft>
              <a:buFontTx/>
              <a:buAutoNum type="arabicPeriod"/>
            </a:pPr>
            <a:r>
              <a:rPr lang="en-US" dirty="0" smtClean="0">
                <a:solidFill>
                  <a:srgbClr val="0033CC"/>
                </a:solidFill>
              </a:rPr>
              <a:t>Deposition methods for thin films in IC fabrication.</a:t>
            </a:r>
          </a:p>
          <a:p>
            <a:pPr marL="342900" indent="-342900">
              <a:spcAft>
                <a:spcPts val="600"/>
              </a:spcAft>
              <a:buFontTx/>
              <a:buAutoNum type="arabicPeriod"/>
            </a:pPr>
            <a:r>
              <a:rPr lang="en-US" dirty="0" smtClean="0">
                <a:solidFill>
                  <a:srgbClr val="0033CC"/>
                </a:solidFill>
              </a:rPr>
              <a:t>Atomic layer deposition (ALD).</a:t>
            </a:r>
          </a:p>
          <a:p>
            <a:pPr marL="342900" indent="-342900">
              <a:spcAft>
                <a:spcPts val="600"/>
              </a:spcAft>
              <a:buFontTx/>
              <a:buAutoNum type="arabicPeriod"/>
            </a:pPr>
            <a:r>
              <a:rPr lang="en-US" dirty="0" smtClean="0">
                <a:solidFill>
                  <a:srgbClr val="0033CC"/>
                </a:solidFill>
              </a:rPr>
              <a:t>Pulsed laser deposition (PLD).</a:t>
            </a:r>
          </a:p>
          <a:p>
            <a:pPr marL="342900" indent="-342900">
              <a:spcAft>
                <a:spcPts val="600"/>
              </a:spcAft>
              <a:buFontTx/>
              <a:buAutoNum type="arabicPeriod"/>
            </a:pPr>
            <a:r>
              <a:rPr lang="en-US" dirty="0" smtClean="0">
                <a:solidFill>
                  <a:srgbClr val="0033CC"/>
                </a:solidFill>
              </a:rPr>
              <a:t>Epitaxy (CVD or vapor phase epitaxy , molecular beam epitaxy).</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a:p>
        </p:txBody>
      </p:sp>
      <p:sp>
        <p:nvSpPr>
          <p:cNvPr id="8" name="TextBox 3"/>
          <p:cNvSpPr txBox="1"/>
          <p:nvPr/>
        </p:nvSpPr>
        <p:spPr>
          <a:xfrm>
            <a:off x="0" y="6119336"/>
            <a:ext cx="5906040" cy="73866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NE 343: Microfabrication and thin film technology</a:t>
            </a:r>
          </a:p>
          <a:p>
            <a:r>
              <a:rPr lang="en-US" sz="1400" dirty="0" smtClean="0"/>
              <a:t>Instructor: Bo Cui, ECE, University of Waterloo; http://ece.uwaterloo.ca/~bcui/</a:t>
            </a:r>
          </a:p>
          <a:p>
            <a:r>
              <a:rPr lang="en-US" sz="1400" dirty="0" smtClean="0"/>
              <a:t>Textbook: Silicon VLSI Technology by Plummer, Deal and Griffin</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9600" y="162580"/>
            <a:ext cx="8153400" cy="523220"/>
          </a:xfrm>
          <a:prstGeom prst="rect">
            <a:avLst/>
          </a:prstGeom>
        </p:spPr>
        <p:txBody>
          <a:bodyPr wrap="square">
            <a:spAutoFit/>
          </a:bodyPr>
          <a:lstStyle/>
          <a:p>
            <a:r>
              <a:rPr lang="en-US" altLang="zh-CN" sz="2800" dirty="0" smtClean="0">
                <a:solidFill>
                  <a:srgbClr val="0000FF"/>
                </a:solidFill>
              </a:rPr>
              <a:t>Effect of substrate temperature on the lateral grain size</a:t>
            </a:r>
            <a:endParaRPr lang="en-US" altLang="zh-CN" sz="2800" dirty="0">
              <a:solidFill>
                <a:srgbClr val="0000FF"/>
              </a:solidFill>
            </a:endParaRPr>
          </a:p>
        </p:txBody>
      </p:sp>
      <p:cxnSp>
        <p:nvCxnSpPr>
          <p:cNvPr id="9" name="Straight Connector 8"/>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0" name="Rectangle 9"/>
          <p:cNvSpPr/>
          <p:nvPr/>
        </p:nvSpPr>
        <p:spPr>
          <a:xfrm>
            <a:off x="4953000" y="838200"/>
            <a:ext cx="3886200" cy="646331"/>
          </a:xfrm>
          <a:prstGeom prst="rect">
            <a:avLst/>
          </a:prstGeom>
        </p:spPr>
        <p:txBody>
          <a:bodyPr wrap="square">
            <a:spAutoFit/>
          </a:bodyPr>
          <a:lstStyle/>
          <a:p>
            <a:r>
              <a:rPr lang="en-US" altLang="zh-CN" dirty="0" smtClean="0">
                <a:solidFill>
                  <a:srgbClr val="7030A0"/>
                </a:solidFill>
              </a:rPr>
              <a:t>100 </a:t>
            </a:r>
            <a:r>
              <a:rPr lang="en-US" altLang="zh-CN" dirty="0" smtClean="0">
                <a:solidFill>
                  <a:srgbClr val="7030A0"/>
                </a:solidFill>
                <a:cs typeface="Times New Roman" pitchFamily="18" charset="0"/>
              </a:rPr>
              <a:t>Å</a:t>
            </a:r>
            <a:r>
              <a:rPr lang="en-US" altLang="zh-CN" dirty="0" smtClean="0">
                <a:solidFill>
                  <a:srgbClr val="7030A0"/>
                </a:solidFill>
              </a:rPr>
              <a:t> thick Au films deposited at 100, 200, and 300℃ by vacuum evaporation</a:t>
            </a:r>
            <a:endParaRPr lang="en-US" dirty="0">
              <a:solidFill>
                <a:srgbClr val="7030A0"/>
              </a:solidFill>
            </a:endParaRPr>
          </a:p>
        </p:txBody>
      </p:sp>
      <p:grpSp>
        <p:nvGrpSpPr>
          <p:cNvPr id="16" name="Group 15"/>
          <p:cNvGrpSpPr/>
          <p:nvPr/>
        </p:nvGrpSpPr>
        <p:grpSpPr>
          <a:xfrm>
            <a:off x="838200" y="914400"/>
            <a:ext cx="3613102" cy="2408400"/>
            <a:chOff x="381000" y="838200"/>
            <a:chExt cx="3613102" cy="2408400"/>
          </a:xfrm>
        </p:grpSpPr>
        <p:pic>
          <p:nvPicPr>
            <p:cNvPr id="5127" name="Picture 7" descr="Au100"/>
            <p:cNvPicPr>
              <a:picLocks noChangeAspect="1" noChangeArrowheads="1"/>
            </p:cNvPicPr>
            <p:nvPr/>
          </p:nvPicPr>
          <p:blipFill>
            <a:blip r:embed="rId3" cstate="print"/>
            <a:srcRect/>
            <a:stretch>
              <a:fillRect/>
            </a:stretch>
          </p:blipFill>
          <p:spPr bwMode="auto">
            <a:xfrm>
              <a:off x="381000" y="838200"/>
              <a:ext cx="3613102" cy="2408400"/>
            </a:xfrm>
            <a:prstGeom prst="rect">
              <a:avLst/>
            </a:prstGeom>
            <a:noFill/>
            <a:ln w="9525">
              <a:solidFill>
                <a:schemeClr val="accent2">
                  <a:lumMod val="75000"/>
                </a:schemeClr>
              </a:solidFill>
              <a:miter lim="800000"/>
              <a:headEnd/>
              <a:tailEnd/>
            </a:ln>
          </p:spPr>
        </p:pic>
        <p:sp>
          <p:nvSpPr>
            <p:cNvPr id="12" name="TextBox 11"/>
            <p:cNvSpPr txBox="1"/>
            <p:nvPr/>
          </p:nvSpPr>
          <p:spPr>
            <a:xfrm>
              <a:off x="457200" y="914400"/>
              <a:ext cx="740908" cy="369332"/>
            </a:xfrm>
            <a:prstGeom prst="rect">
              <a:avLst/>
            </a:prstGeom>
            <a:solidFill>
              <a:schemeClr val="bg1"/>
            </a:solidFill>
          </p:spPr>
          <p:txBody>
            <a:bodyPr wrap="none" rtlCol="0">
              <a:spAutoFit/>
            </a:bodyPr>
            <a:lstStyle/>
            <a:p>
              <a:r>
                <a:rPr lang="en-US" dirty="0" smtClean="0"/>
                <a:t>100</a:t>
              </a:r>
              <a:r>
                <a:rPr lang="en-US" baseline="30000" dirty="0" smtClean="0"/>
                <a:t>o</a:t>
              </a:r>
              <a:r>
                <a:rPr lang="en-US" dirty="0" smtClean="0"/>
                <a:t>C</a:t>
              </a:r>
              <a:endParaRPr lang="en-US" dirty="0"/>
            </a:p>
          </p:txBody>
        </p:sp>
      </p:grpSp>
      <p:grpSp>
        <p:nvGrpSpPr>
          <p:cNvPr id="17" name="Group 16"/>
          <p:cNvGrpSpPr/>
          <p:nvPr/>
        </p:nvGrpSpPr>
        <p:grpSpPr>
          <a:xfrm>
            <a:off x="5105400" y="1524000"/>
            <a:ext cx="3636508" cy="5105400"/>
            <a:chOff x="5431292" y="1600200"/>
            <a:chExt cx="3636508" cy="5105400"/>
          </a:xfrm>
        </p:grpSpPr>
        <p:pic>
          <p:nvPicPr>
            <p:cNvPr id="5128" name="Picture 8" descr="Au200"/>
            <p:cNvPicPr>
              <a:picLocks noChangeAspect="1" noChangeArrowheads="1"/>
            </p:cNvPicPr>
            <p:nvPr/>
          </p:nvPicPr>
          <p:blipFill>
            <a:blip r:embed="rId4" cstate="print"/>
            <a:srcRect/>
            <a:stretch>
              <a:fillRect/>
            </a:stretch>
          </p:blipFill>
          <p:spPr bwMode="auto">
            <a:xfrm>
              <a:off x="5431292" y="1600200"/>
              <a:ext cx="3613102" cy="2408400"/>
            </a:xfrm>
            <a:prstGeom prst="rect">
              <a:avLst/>
            </a:prstGeom>
            <a:noFill/>
            <a:ln w="9525">
              <a:solidFill>
                <a:schemeClr val="accent2">
                  <a:lumMod val="75000"/>
                </a:schemeClr>
              </a:solidFill>
              <a:miter lim="800000"/>
              <a:headEnd/>
              <a:tailEnd/>
            </a:ln>
          </p:spPr>
        </p:pic>
        <p:pic>
          <p:nvPicPr>
            <p:cNvPr id="5129" name="Picture 9" descr="Au300"/>
            <p:cNvPicPr>
              <a:picLocks noChangeAspect="1" noChangeArrowheads="1"/>
            </p:cNvPicPr>
            <p:nvPr/>
          </p:nvPicPr>
          <p:blipFill>
            <a:blip r:embed="rId5" cstate="print"/>
            <a:srcRect/>
            <a:stretch>
              <a:fillRect/>
            </a:stretch>
          </p:blipFill>
          <p:spPr bwMode="auto">
            <a:xfrm>
              <a:off x="5452560" y="4295775"/>
              <a:ext cx="3615240" cy="2409825"/>
            </a:xfrm>
            <a:prstGeom prst="rect">
              <a:avLst/>
            </a:prstGeom>
            <a:noFill/>
            <a:ln w="9525">
              <a:solidFill>
                <a:schemeClr val="accent2">
                  <a:lumMod val="75000"/>
                </a:schemeClr>
              </a:solidFill>
              <a:miter lim="800000"/>
              <a:headEnd/>
              <a:tailEnd/>
            </a:ln>
          </p:spPr>
        </p:pic>
        <p:sp>
          <p:nvSpPr>
            <p:cNvPr id="13" name="TextBox 12"/>
            <p:cNvSpPr txBox="1"/>
            <p:nvPr/>
          </p:nvSpPr>
          <p:spPr>
            <a:xfrm>
              <a:off x="5486400" y="1676400"/>
              <a:ext cx="740908" cy="369332"/>
            </a:xfrm>
            <a:prstGeom prst="rect">
              <a:avLst/>
            </a:prstGeom>
            <a:solidFill>
              <a:schemeClr val="bg1"/>
            </a:solidFill>
          </p:spPr>
          <p:txBody>
            <a:bodyPr wrap="none" rtlCol="0">
              <a:spAutoFit/>
            </a:bodyPr>
            <a:lstStyle/>
            <a:p>
              <a:r>
                <a:rPr lang="en-US" dirty="0" smtClean="0"/>
                <a:t>200</a:t>
              </a:r>
              <a:r>
                <a:rPr lang="en-US" baseline="30000" dirty="0" smtClean="0"/>
                <a:t>o</a:t>
              </a:r>
              <a:r>
                <a:rPr lang="en-US" dirty="0" smtClean="0"/>
                <a:t>C</a:t>
              </a:r>
              <a:endParaRPr lang="en-US" dirty="0"/>
            </a:p>
          </p:txBody>
        </p:sp>
        <p:sp>
          <p:nvSpPr>
            <p:cNvPr id="14" name="TextBox 13"/>
            <p:cNvSpPr txBox="1"/>
            <p:nvPr/>
          </p:nvSpPr>
          <p:spPr>
            <a:xfrm>
              <a:off x="5486400" y="4343400"/>
              <a:ext cx="740908" cy="369332"/>
            </a:xfrm>
            <a:prstGeom prst="rect">
              <a:avLst/>
            </a:prstGeom>
            <a:solidFill>
              <a:schemeClr val="bg1"/>
            </a:solidFill>
          </p:spPr>
          <p:txBody>
            <a:bodyPr wrap="none" rtlCol="0">
              <a:spAutoFit/>
            </a:bodyPr>
            <a:lstStyle/>
            <a:p>
              <a:r>
                <a:rPr lang="en-US" dirty="0" smtClean="0"/>
                <a:t>300</a:t>
              </a:r>
              <a:r>
                <a:rPr lang="en-US" baseline="30000" dirty="0" smtClean="0"/>
                <a:t>o</a:t>
              </a:r>
              <a:r>
                <a:rPr lang="en-US" dirty="0" smtClean="0"/>
                <a:t>C</a:t>
              </a:r>
              <a:endParaRPr lang="en-US" dirty="0"/>
            </a:p>
          </p:txBody>
        </p:sp>
      </p:grpSp>
      <p:sp>
        <p:nvSpPr>
          <p:cNvPr id="15" name="Rectangle 14"/>
          <p:cNvSpPr/>
          <p:nvPr/>
        </p:nvSpPr>
        <p:spPr>
          <a:xfrm>
            <a:off x="0" y="3718679"/>
            <a:ext cx="5105400" cy="2739211"/>
          </a:xfrm>
          <a:prstGeom prst="rect">
            <a:avLst/>
          </a:prstGeom>
          <a:solidFill>
            <a:schemeClr val="bg1"/>
          </a:solidFill>
        </p:spPr>
        <p:txBody>
          <a:bodyPr wrap="square">
            <a:spAutoFit/>
          </a:bodyPr>
          <a:lstStyle/>
          <a:p>
            <a:pPr>
              <a:spcAft>
                <a:spcPts val="600"/>
              </a:spcAft>
            </a:pPr>
            <a:r>
              <a:rPr lang="en-US" altLang="zh-CN" dirty="0" smtClean="0">
                <a:solidFill>
                  <a:srgbClr val="0033CC"/>
                </a:solidFill>
              </a:rPr>
              <a:t>The small islands start coalescing with each other in an attempt to reduce the surface area.</a:t>
            </a:r>
          </a:p>
          <a:p>
            <a:pPr>
              <a:spcAft>
                <a:spcPts val="600"/>
              </a:spcAft>
            </a:pPr>
            <a:r>
              <a:rPr lang="en-US" altLang="zh-CN" dirty="0" smtClean="0">
                <a:solidFill>
                  <a:srgbClr val="0033CC"/>
                </a:solidFill>
              </a:rPr>
              <a:t>This tendency to form bigger islands is termed agglomeration and is enhanced by increasing the surface mobility of the adsorbed species, such as by increasing the substrate temperature.</a:t>
            </a:r>
          </a:p>
          <a:p>
            <a:pPr>
              <a:spcAft>
                <a:spcPts val="600"/>
              </a:spcAft>
            </a:pPr>
            <a:r>
              <a:rPr lang="en-US" altLang="zh-CN" dirty="0" smtClean="0">
                <a:solidFill>
                  <a:srgbClr val="0033CC"/>
                </a:solidFill>
              </a:rPr>
              <a:t>Except under special conditions, the crystallographic orientation and the topographical details of different islands are randomly distributed.</a:t>
            </a:r>
          </a:p>
        </p:txBody>
      </p:sp>
      <p:sp>
        <p:nvSpPr>
          <p:cNvPr id="18" name="Slide Number Placeholder 17"/>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6380"/>
            <a:ext cx="8763000" cy="523220"/>
          </a:xfrm>
          <a:prstGeom prst="rect">
            <a:avLst/>
          </a:prstGeom>
        </p:spPr>
        <p:txBody>
          <a:bodyPr wrap="square">
            <a:spAutoFit/>
          </a:bodyPr>
          <a:lstStyle/>
          <a:p>
            <a:r>
              <a:rPr lang="en-US" sz="2800" dirty="0" smtClean="0">
                <a:solidFill>
                  <a:srgbClr val="0033CC"/>
                </a:solidFill>
              </a:rPr>
              <a:t>Dependence on substrate temperature and deposition rate</a:t>
            </a:r>
            <a:endParaRPr lang="en-US" sz="2800" dirty="0">
              <a:solidFill>
                <a:srgbClr val="0033CC"/>
              </a:solidFill>
            </a:endParaRPr>
          </a:p>
        </p:txBody>
      </p:sp>
      <p:pic>
        <p:nvPicPr>
          <p:cNvPr id="120834" name="Picture 2"/>
          <p:cNvPicPr>
            <a:picLocks noChangeAspect="1" noChangeArrowheads="1"/>
          </p:cNvPicPr>
          <p:nvPr/>
        </p:nvPicPr>
        <p:blipFill>
          <a:blip r:embed="rId2" cstate="print"/>
          <a:srcRect/>
          <a:stretch>
            <a:fillRect/>
          </a:stretch>
        </p:blipFill>
        <p:spPr bwMode="auto">
          <a:xfrm>
            <a:off x="3886200" y="685800"/>
            <a:ext cx="5029200" cy="6180462"/>
          </a:xfrm>
          <a:prstGeom prst="rect">
            <a:avLst/>
          </a:prstGeom>
          <a:noFill/>
          <a:ln w="9525">
            <a:noFill/>
            <a:miter lim="800000"/>
            <a:headEnd/>
            <a:tailEnd/>
          </a:ln>
        </p:spPr>
      </p:pic>
      <p:sp>
        <p:nvSpPr>
          <p:cNvPr id="4" name="Rectangle 3"/>
          <p:cNvSpPr/>
          <p:nvPr/>
        </p:nvSpPr>
        <p:spPr>
          <a:xfrm>
            <a:off x="152401" y="5791200"/>
            <a:ext cx="3886200" cy="830997"/>
          </a:xfrm>
          <a:prstGeom prst="rect">
            <a:avLst/>
          </a:prstGeom>
        </p:spPr>
        <p:txBody>
          <a:bodyPr wrap="square">
            <a:spAutoFit/>
          </a:bodyPr>
          <a:lstStyle/>
          <a:p>
            <a:r>
              <a:rPr lang="en-US" sz="2400" dirty="0" smtClean="0">
                <a:solidFill>
                  <a:srgbClr val="7030A0"/>
                </a:solidFill>
              </a:rPr>
              <a:t>Cu films deposited on (111) </a:t>
            </a:r>
            <a:r>
              <a:rPr lang="en-US" sz="2400" dirty="0" err="1" smtClean="0">
                <a:solidFill>
                  <a:srgbClr val="7030A0"/>
                </a:solidFill>
              </a:rPr>
              <a:t>NaCl</a:t>
            </a:r>
            <a:r>
              <a:rPr lang="en-US" sz="2400" dirty="0" smtClean="0">
                <a:solidFill>
                  <a:srgbClr val="7030A0"/>
                </a:solidFill>
              </a:rPr>
              <a:t> substrate.</a:t>
            </a:r>
            <a:endParaRPr lang="en-US" sz="2400" dirty="0">
              <a:solidFill>
                <a:srgbClr val="7030A0"/>
              </a:solidFill>
            </a:endParaRPr>
          </a:p>
        </p:txBody>
      </p:sp>
      <p:cxnSp>
        <p:nvCxnSpPr>
          <p:cNvPr id="5" name="Straight Connector 4"/>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152401" y="1524000"/>
            <a:ext cx="3657600" cy="3570208"/>
          </a:xfrm>
          <a:prstGeom prst="rect">
            <a:avLst/>
          </a:prstGeom>
          <a:noFill/>
        </p:spPr>
        <p:txBody>
          <a:bodyPr wrap="square" rtlCol="0">
            <a:spAutoFit/>
          </a:bodyPr>
          <a:lstStyle/>
          <a:p>
            <a:pPr>
              <a:spcAft>
                <a:spcPts val="600"/>
              </a:spcAft>
            </a:pPr>
            <a:r>
              <a:rPr lang="en-US" dirty="0" smtClean="0">
                <a:solidFill>
                  <a:srgbClr val="0033CC"/>
                </a:solidFill>
              </a:rPr>
              <a:t>In this case, if equilibrium is achieved for all ad-atoms, film will be mono-crystal (epitaxy).</a:t>
            </a:r>
          </a:p>
          <a:p>
            <a:pPr>
              <a:spcAft>
                <a:spcPts val="600"/>
              </a:spcAft>
            </a:pPr>
            <a:r>
              <a:rPr lang="en-US" dirty="0" smtClean="0">
                <a:solidFill>
                  <a:srgbClr val="0033CC"/>
                </a:solidFill>
              </a:rPr>
              <a:t>Higher temperature increases ad-atom’s surface mobility. It will stop once it finds the lowest energy position nearby.</a:t>
            </a:r>
          </a:p>
          <a:p>
            <a:pPr>
              <a:spcAft>
                <a:spcPts val="600"/>
              </a:spcAft>
            </a:pPr>
            <a:r>
              <a:rPr lang="en-US" dirty="0" smtClean="0">
                <a:solidFill>
                  <a:srgbClr val="0033CC"/>
                </a:solidFill>
              </a:rPr>
              <a:t>But too fast deposition stops the movement (before the ad-atom finds the lowest energy position nearby) when that ad-atom is covered by a later arrival ad-atom.</a:t>
            </a:r>
            <a:endParaRPr lang="en-US" dirty="0">
              <a:solidFill>
                <a:srgbClr val="0033CC"/>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2200" y="609600"/>
            <a:ext cx="4595489" cy="523220"/>
          </a:xfrm>
          <a:prstGeom prst="rect">
            <a:avLst/>
          </a:prstGeom>
          <a:noFill/>
        </p:spPr>
        <p:txBody>
          <a:bodyPr wrap="none" rtlCol="0">
            <a:spAutoFit/>
          </a:bodyPr>
          <a:lstStyle/>
          <a:p>
            <a:r>
              <a:rPr lang="en-US" sz="2800" dirty="0" smtClean="0">
                <a:solidFill>
                  <a:srgbClr val="0033CC"/>
                </a:solidFill>
              </a:rPr>
              <a:t>Chapter 9 Thin film deposition</a:t>
            </a:r>
            <a:endParaRPr lang="en-US" sz="2800" dirty="0">
              <a:solidFill>
                <a:srgbClr val="0033CC"/>
              </a:solidFill>
            </a:endParaRPr>
          </a:p>
        </p:txBody>
      </p:sp>
      <p:sp>
        <p:nvSpPr>
          <p:cNvPr id="4" name="TextBox 3"/>
          <p:cNvSpPr txBox="1"/>
          <p:nvPr/>
        </p:nvSpPr>
        <p:spPr>
          <a:xfrm>
            <a:off x="36706" y="6119336"/>
            <a:ext cx="5043047" cy="738664"/>
          </a:xfrm>
          <a:prstGeom prst="rect">
            <a:avLst/>
          </a:prstGeom>
          <a:noFill/>
        </p:spPr>
        <p:txBody>
          <a:bodyPr wrap="none" rtlCol="0">
            <a:spAutoFit/>
          </a:bodyPr>
          <a:lstStyle/>
          <a:p>
            <a:r>
              <a:rPr lang="en-US" sz="1400" dirty="0" smtClean="0"/>
              <a:t>NE 343: Microfabrication and Thin Film Technology</a:t>
            </a:r>
          </a:p>
          <a:p>
            <a:r>
              <a:rPr lang="en-US" sz="1400" dirty="0" smtClean="0"/>
              <a:t>Instructor: Bo Cui, ECE, University of Waterloo, bcui@uwaterloo.ca</a:t>
            </a:r>
          </a:p>
          <a:p>
            <a:r>
              <a:rPr lang="en-US" sz="1400" dirty="0" smtClean="0"/>
              <a:t>Textbook: Silicon VLSI Technology by Plummer, Deal, Griffin </a:t>
            </a:r>
            <a:endParaRPr lang="en-US" sz="1400" dirty="0"/>
          </a:p>
        </p:txBody>
      </p:sp>
      <p:sp>
        <p:nvSpPr>
          <p:cNvPr id="7" name="TextBox 6"/>
          <p:cNvSpPr txBox="1"/>
          <p:nvPr/>
        </p:nvSpPr>
        <p:spPr>
          <a:xfrm>
            <a:off x="1524000" y="1676400"/>
            <a:ext cx="6477000" cy="3477875"/>
          </a:xfrm>
          <a:prstGeom prst="rect">
            <a:avLst/>
          </a:prstGeom>
          <a:noFill/>
        </p:spPr>
        <p:txBody>
          <a:bodyPr wrap="square" rtlCol="0">
            <a:spAutoFit/>
          </a:bodyPr>
          <a:lstStyle/>
          <a:p>
            <a:pPr marL="342900" indent="-342900">
              <a:spcAft>
                <a:spcPts val="600"/>
              </a:spcAft>
              <a:buAutoNum type="arabicPeriod"/>
            </a:pPr>
            <a:r>
              <a:rPr lang="en-US" dirty="0" smtClean="0">
                <a:solidFill>
                  <a:srgbClr val="0033CC"/>
                </a:solidFill>
              </a:rPr>
              <a:t>Introduction to thin film deposition.</a:t>
            </a:r>
          </a:p>
          <a:p>
            <a:pPr marL="342900" indent="-342900">
              <a:spcAft>
                <a:spcPts val="600"/>
              </a:spcAft>
              <a:buAutoNum type="arabicPeriod"/>
            </a:pPr>
            <a:r>
              <a:rPr lang="en-US" dirty="0" smtClean="0">
                <a:solidFill>
                  <a:srgbClr val="C00000"/>
                </a:solidFill>
              </a:rPr>
              <a:t>Introduction to chemical vapor deposition (CVD).</a:t>
            </a:r>
          </a:p>
          <a:p>
            <a:pPr marL="342900" indent="-342900">
              <a:spcAft>
                <a:spcPts val="600"/>
              </a:spcAft>
              <a:buFontTx/>
              <a:buAutoNum type="arabicPeriod"/>
            </a:pPr>
            <a:r>
              <a:rPr lang="en-US" dirty="0" smtClean="0">
                <a:solidFill>
                  <a:srgbClr val="0033CC"/>
                </a:solidFill>
              </a:rPr>
              <a:t>Atmospheric Pressure Chemical Vapor Deposition (APCVD).</a:t>
            </a:r>
          </a:p>
          <a:p>
            <a:pPr marL="342900" indent="-342900">
              <a:spcAft>
                <a:spcPts val="600"/>
              </a:spcAft>
              <a:buAutoNum type="arabicPeriod"/>
            </a:pPr>
            <a:r>
              <a:rPr lang="en-US" dirty="0" smtClean="0">
                <a:solidFill>
                  <a:srgbClr val="0033CC"/>
                </a:solidFill>
              </a:rPr>
              <a:t>Other types of CVD (LPCVD, PECVD, HDPCVD…).</a:t>
            </a:r>
          </a:p>
          <a:p>
            <a:pPr marL="342900" indent="-342900">
              <a:spcAft>
                <a:spcPts val="600"/>
              </a:spcAft>
              <a:buAutoNum type="arabicPeriod"/>
            </a:pPr>
            <a:r>
              <a:rPr lang="en-US" dirty="0" smtClean="0">
                <a:solidFill>
                  <a:srgbClr val="0033CC"/>
                </a:solidFill>
              </a:rPr>
              <a:t>Introduction to evaporation.</a:t>
            </a:r>
          </a:p>
          <a:p>
            <a:pPr marL="342900" indent="-342900">
              <a:spcAft>
                <a:spcPts val="600"/>
              </a:spcAft>
              <a:buFontTx/>
              <a:buAutoNum type="arabicPeriod"/>
            </a:pPr>
            <a:r>
              <a:rPr lang="en-US" dirty="0" smtClean="0">
                <a:solidFill>
                  <a:srgbClr val="0033CC"/>
                </a:solidFill>
              </a:rPr>
              <a:t>Evaporation tools and issues, shadow evaporation.</a:t>
            </a:r>
          </a:p>
          <a:p>
            <a:pPr marL="342900" indent="-342900">
              <a:spcAft>
                <a:spcPts val="600"/>
              </a:spcAft>
              <a:buAutoNum type="arabicPeriod"/>
            </a:pPr>
            <a:r>
              <a:rPr lang="en-US" dirty="0" smtClean="0">
                <a:solidFill>
                  <a:srgbClr val="0033CC"/>
                </a:solidFill>
              </a:rPr>
              <a:t>Introduction to sputtering and DC plasma.</a:t>
            </a:r>
          </a:p>
          <a:p>
            <a:pPr marL="342900" indent="-342900">
              <a:spcAft>
                <a:spcPts val="600"/>
              </a:spcAft>
              <a:buFontTx/>
              <a:buAutoNum type="arabicPeriod"/>
            </a:pPr>
            <a:r>
              <a:rPr lang="en-US" dirty="0" smtClean="0">
                <a:solidFill>
                  <a:srgbClr val="0033CC"/>
                </a:solidFill>
              </a:rPr>
              <a:t>Sputtering yield, step coverage, film morphology.</a:t>
            </a:r>
          </a:p>
          <a:p>
            <a:pPr marL="342900" indent="-342900">
              <a:spcAft>
                <a:spcPts val="600"/>
              </a:spcAft>
              <a:buFontTx/>
              <a:buAutoNum type="arabicPeriod"/>
            </a:pPr>
            <a:r>
              <a:rPr lang="en-US" dirty="0" smtClean="0">
                <a:solidFill>
                  <a:srgbClr val="0033CC"/>
                </a:solidFill>
              </a:rPr>
              <a:t>Sputter deposition: reactive, RF, bias, magnetron, collimated, and ion beam.</a:t>
            </a:r>
            <a:endParaRPr lang="en-US" dirty="0">
              <a:solidFill>
                <a:srgbClr val="0033CC"/>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3962400"/>
            <a:ext cx="5562600" cy="2492990"/>
          </a:xfrm>
          <a:prstGeom prst="rect">
            <a:avLst/>
          </a:prstGeom>
        </p:spPr>
        <p:txBody>
          <a:bodyPr wrap="square">
            <a:spAutoFit/>
          </a:bodyPr>
          <a:lstStyle/>
          <a:p>
            <a:pPr>
              <a:spcAft>
                <a:spcPts val="600"/>
              </a:spcAft>
            </a:pPr>
            <a:r>
              <a:rPr lang="en-US" dirty="0" smtClean="0">
                <a:solidFill>
                  <a:srgbClr val="C00000"/>
                </a:solidFill>
              </a:rPr>
              <a:t>CVD steps:</a:t>
            </a:r>
          </a:p>
          <a:p>
            <a:pPr marL="177800" indent="-177800">
              <a:spcAft>
                <a:spcPts val="600"/>
              </a:spcAft>
              <a:buFont typeface="Arial" pitchFamily="34" charset="0"/>
              <a:buChar char="•"/>
            </a:pPr>
            <a:r>
              <a:rPr lang="en-US" dirty="0" smtClean="0">
                <a:solidFill>
                  <a:srgbClr val="0033CC"/>
                </a:solidFill>
              </a:rPr>
              <a:t>Introduce reactive gases to the chamber.</a:t>
            </a:r>
          </a:p>
          <a:p>
            <a:pPr marL="177800" indent="-177800">
              <a:spcAft>
                <a:spcPts val="600"/>
              </a:spcAft>
              <a:buFont typeface="Arial" pitchFamily="34" charset="0"/>
              <a:buChar char="•"/>
            </a:pPr>
            <a:r>
              <a:rPr lang="en-US" dirty="0" smtClean="0">
                <a:solidFill>
                  <a:srgbClr val="0033CC"/>
                </a:solidFill>
              </a:rPr>
              <a:t>Activate gases (decomposition) by heat or plasma.</a:t>
            </a:r>
          </a:p>
          <a:p>
            <a:pPr marL="177800" indent="-177800">
              <a:spcAft>
                <a:spcPts val="600"/>
              </a:spcAft>
              <a:buFont typeface="Arial" pitchFamily="34" charset="0"/>
              <a:buChar char="•"/>
            </a:pPr>
            <a:r>
              <a:rPr lang="en-US" dirty="0" smtClean="0">
                <a:solidFill>
                  <a:srgbClr val="0033CC"/>
                </a:solidFill>
              </a:rPr>
              <a:t>Gas absorption by substrate surface .</a:t>
            </a:r>
          </a:p>
          <a:p>
            <a:pPr marL="177800" indent="-177800">
              <a:spcAft>
                <a:spcPts val="600"/>
              </a:spcAft>
              <a:buFont typeface="Arial" pitchFamily="34" charset="0"/>
              <a:buChar char="•"/>
            </a:pPr>
            <a:r>
              <a:rPr lang="en-US" dirty="0" smtClean="0">
                <a:solidFill>
                  <a:srgbClr val="0033CC"/>
                </a:solidFill>
              </a:rPr>
              <a:t>Reaction take place on substrate surface, film firmed.</a:t>
            </a:r>
          </a:p>
          <a:p>
            <a:pPr marL="177800" indent="-177800">
              <a:spcAft>
                <a:spcPts val="600"/>
              </a:spcAft>
              <a:buFont typeface="Arial" pitchFamily="34" charset="0"/>
              <a:buChar char="•"/>
            </a:pPr>
            <a:r>
              <a:rPr lang="en-US" dirty="0" smtClean="0">
                <a:solidFill>
                  <a:srgbClr val="0033CC"/>
                </a:solidFill>
              </a:rPr>
              <a:t>Transport of volatile byproducts away form substrate.</a:t>
            </a:r>
          </a:p>
          <a:p>
            <a:pPr marL="177800" indent="-177800">
              <a:spcAft>
                <a:spcPts val="600"/>
              </a:spcAft>
              <a:buFont typeface="Arial" pitchFamily="34" charset="0"/>
              <a:buChar char="•"/>
            </a:pPr>
            <a:r>
              <a:rPr lang="en-US" dirty="0" smtClean="0">
                <a:solidFill>
                  <a:srgbClr val="0033CC"/>
                </a:solidFill>
              </a:rPr>
              <a:t>Exhaust waste.</a:t>
            </a:r>
            <a:endParaRPr lang="en-US" dirty="0">
              <a:solidFill>
                <a:srgbClr val="0033CC"/>
              </a:solidFill>
            </a:endParaRPr>
          </a:p>
        </p:txBody>
      </p:sp>
      <p:pic>
        <p:nvPicPr>
          <p:cNvPr id="97281" name="Picture 1"/>
          <p:cNvPicPr>
            <a:picLocks noChangeAspect="1" noChangeArrowheads="1"/>
          </p:cNvPicPr>
          <p:nvPr/>
        </p:nvPicPr>
        <p:blipFill>
          <a:blip r:embed="rId2" cstate="print"/>
          <a:srcRect/>
          <a:stretch>
            <a:fillRect/>
          </a:stretch>
        </p:blipFill>
        <p:spPr bwMode="auto">
          <a:xfrm>
            <a:off x="304800" y="762000"/>
            <a:ext cx="5029200" cy="2623668"/>
          </a:xfrm>
          <a:prstGeom prst="rect">
            <a:avLst/>
          </a:prstGeom>
          <a:noFill/>
          <a:ln w="9525">
            <a:noFill/>
            <a:miter lim="800000"/>
            <a:headEnd/>
            <a:tailEnd/>
          </a:ln>
        </p:spPr>
      </p:pic>
      <p:sp>
        <p:nvSpPr>
          <p:cNvPr id="5" name="Rectangle 4"/>
          <p:cNvSpPr/>
          <p:nvPr/>
        </p:nvSpPr>
        <p:spPr>
          <a:xfrm>
            <a:off x="2362200" y="152400"/>
            <a:ext cx="5031634" cy="523220"/>
          </a:xfrm>
          <a:prstGeom prst="rect">
            <a:avLst/>
          </a:prstGeom>
        </p:spPr>
        <p:txBody>
          <a:bodyPr wrap="none">
            <a:spAutoFit/>
          </a:bodyPr>
          <a:lstStyle/>
          <a:p>
            <a:r>
              <a:rPr lang="en-US" sz="2800" dirty="0" smtClean="0">
                <a:solidFill>
                  <a:srgbClr val="0033CC"/>
                </a:solidFill>
              </a:rPr>
              <a:t>Chemical Vapor Deposition (CVD)</a:t>
            </a:r>
          </a:p>
        </p:txBody>
      </p:sp>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5257800" y="1905000"/>
            <a:ext cx="3581400" cy="646331"/>
          </a:xfrm>
          <a:prstGeom prst="rect">
            <a:avLst/>
          </a:prstGeom>
        </p:spPr>
        <p:txBody>
          <a:bodyPr wrap="square">
            <a:spAutoFit/>
          </a:bodyPr>
          <a:lstStyle/>
          <a:p>
            <a:r>
              <a:rPr lang="en-US" dirty="0" smtClean="0">
                <a:solidFill>
                  <a:srgbClr val="C00000"/>
                </a:solidFill>
              </a:rPr>
              <a:t>CVD : </a:t>
            </a:r>
            <a:r>
              <a:rPr lang="en-US" dirty="0" smtClean="0">
                <a:solidFill>
                  <a:srgbClr val="0033CC"/>
                </a:solidFill>
              </a:rPr>
              <a:t>deposit film through chemical reaction and surface absorption.</a:t>
            </a:r>
          </a:p>
        </p:txBody>
      </p:sp>
      <p:sp>
        <p:nvSpPr>
          <p:cNvPr id="8" name="Slide Number Placeholder 7"/>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35118" y="86380"/>
            <a:ext cx="6265882" cy="523220"/>
          </a:xfrm>
          <a:prstGeom prst="rect">
            <a:avLst/>
          </a:prstGeom>
        </p:spPr>
        <p:txBody>
          <a:bodyPr wrap="none">
            <a:spAutoFit/>
          </a:bodyPr>
          <a:lstStyle/>
          <a:p>
            <a:r>
              <a:rPr lang="en-US" sz="2800" dirty="0" smtClean="0">
                <a:solidFill>
                  <a:srgbClr val="0033CC"/>
                </a:solidFill>
              </a:rPr>
              <a:t>Chemical vapor deposition (CVD) systems</a:t>
            </a:r>
          </a:p>
        </p:txBody>
      </p:sp>
      <p:cxnSp>
        <p:nvCxnSpPr>
          <p:cNvPr id="5" name="Straight Connector 4"/>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137218" name="Picture 2"/>
          <p:cNvPicPr>
            <a:picLocks noChangeAspect="1" noChangeArrowheads="1"/>
          </p:cNvPicPr>
          <p:nvPr/>
        </p:nvPicPr>
        <p:blipFill>
          <a:blip r:embed="rId2" cstate="print"/>
          <a:srcRect/>
          <a:stretch>
            <a:fillRect/>
          </a:stretch>
        </p:blipFill>
        <p:spPr bwMode="auto">
          <a:xfrm>
            <a:off x="76200" y="685800"/>
            <a:ext cx="4946344" cy="6019800"/>
          </a:xfrm>
          <a:prstGeom prst="rect">
            <a:avLst/>
          </a:prstGeom>
          <a:noFill/>
          <a:ln w="9525">
            <a:noFill/>
            <a:miter lim="800000"/>
            <a:headEnd/>
            <a:tailEnd/>
          </a:ln>
        </p:spPr>
      </p:pic>
      <p:sp>
        <p:nvSpPr>
          <p:cNvPr id="7" name="TextBox 6"/>
          <p:cNvSpPr txBox="1"/>
          <p:nvPr/>
        </p:nvSpPr>
        <p:spPr>
          <a:xfrm>
            <a:off x="5029201" y="2057400"/>
            <a:ext cx="3657599" cy="3139321"/>
          </a:xfrm>
          <a:prstGeom prst="rect">
            <a:avLst/>
          </a:prstGeom>
          <a:noFill/>
        </p:spPr>
        <p:txBody>
          <a:bodyPr wrap="square" rtlCol="0">
            <a:spAutoFit/>
          </a:bodyPr>
          <a:lstStyle/>
          <a:p>
            <a:r>
              <a:rPr lang="en-US" dirty="0" smtClean="0">
                <a:solidFill>
                  <a:srgbClr val="7030A0"/>
                </a:solidFill>
              </a:rPr>
              <a:t>Atmospheric cold-wall system used for deposition of epitaxial silicon.</a:t>
            </a:r>
          </a:p>
          <a:p>
            <a:r>
              <a:rPr lang="en-US" dirty="0" smtClean="0">
                <a:solidFill>
                  <a:srgbClr val="7030A0"/>
                </a:solidFill>
              </a:rPr>
              <a:t>(SiCl</a:t>
            </a:r>
            <a:r>
              <a:rPr lang="en-US" baseline="-25000" dirty="0" smtClean="0">
                <a:solidFill>
                  <a:srgbClr val="7030A0"/>
                </a:solidFill>
              </a:rPr>
              <a:t>4</a:t>
            </a:r>
            <a:r>
              <a:rPr lang="en-US" dirty="0" smtClean="0">
                <a:solidFill>
                  <a:srgbClr val="7030A0"/>
                </a:solidFill>
              </a:rPr>
              <a:t> + 2H</a:t>
            </a:r>
            <a:r>
              <a:rPr lang="en-US" baseline="-25000" dirty="0" smtClean="0">
                <a:solidFill>
                  <a:srgbClr val="7030A0"/>
                </a:solidFill>
              </a:rPr>
              <a:t>2</a:t>
            </a:r>
            <a:r>
              <a:rPr lang="en-US" dirty="0" smtClean="0">
                <a:solidFill>
                  <a:srgbClr val="7030A0"/>
                </a:solidFill>
              </a:rPr>
              <a:t> </a:t>
            </a:r>
            <a:r>
              <a:rPr lang="en-US" dirty="0" smtClean="0">
                <a:solidFill>
                  <a:srgbClr val="7030A0"/>
                </a:solidFill>
                <a:sym typeface="Symbol"/>
              </a:rPr>
              <a:t> Si + 4HCl</a:t>
            </a:r>
            <a:r>
              <a:rPr lang="en-US" dirty="0" smtClean="0">
                <a:solidFill>
                  <a:srgbClr val="7030A0"/>
                </a:solidFill>
              </a:rPr>
              <a:t>)</a:t>
            </a:r>
          </a:p>
          <a:p>
            <a:endParaRPr lang="en-US" dirty="0" smtClean="0">
              <a:solidFill>
                <a:srgbClr val="7030A0"/>
              </a:solidFill>
            </a:endParaRPr>
          </a:p>
          <a:p>
            <a:endParaRPr lang="en-US" dirty="0" smtClean="0">
              <a:solidFill>
                <a:srgbClr val="7030A0"/>
              </a:solidFill>
            </a:endParaRPr>
          </a:p>
          <a:p>
            <a:endParaRPr lang="en-US" dirty="0" smtClean="0">
              <a:solidFill>
                <a:srgbClr val="7030A0"/>
              </a:solidFill>
            </a:endParaRPr>
          </a:p>
          <a:p>
            <a:endParaRPr lang="en-US" dirty="0" smtClean="0">
              <a:solidFill>
                <a:srgbClr val="7030A0"/>
              </a:solidFill>
            </a:endParaRPr>
          </a:p>
          <a:p>
            <a:r>
              <a:rPr lang="en-US" dirty="0" smtClean="0">
                <a:solidFill>
                  <a:srgbClr val="7030A0"/>
                </a:solidFill>
              </a:rPr>
              <a:t>Low pressure hot-wall system used for deposition of polycrystalline and amorphous films, such as poly-silicon and silicon dioxide.</a:t>
            </a:r>
            <a:endParaRPr lang="en-US" dirty="0">
              <a:solidFill>
                <a:srgbClr val="7030A0"/>
              </a:solidFill>
            </a:endParaRPr>
          </a:p>
        </p:txBody>
      </p:sp>
      <p:sp>
        <p:nvSpPr>
          <p:cNvPr id="6" name="TextBox 5"/>
          <p:cNvSpPr txBox="1"/>
          <p:nvPr/>
        </p:nvSpPr>
        <p:spPr>
          <a:xfrm>
            <a:off x="3962400" y="6019800"/>
            <a:ext cx="1124219" cy="369332"/>
          </a:xfrm>
          <a:prstGeom prst="rect">
            <a:avLst/>
          </a:prstGeom>
          <a:noFill/>
        </p:spPr>
        <p:txBody>
          <a:bodyPr wrap="none" rtlCol="0">
            <a:spAutoFit/>
          </a:bodyPr>
          <a:lstStyle/>
          <a:p>
            <a:r>
              <a:rPr lang="en-US" dirty="0" smtClean="0"/>
              <a:t>Figure 9-4</a:t>
            </a:r>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0" y="1066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1676400" y="36493"/>
            <a:ext cx="6400800" cy="954107"/>
          </a:xfrm>
          <a:prstGeom prst="rect">
            <a:avLst/>
          </a:prstGeom>
        </p:spPr>
        <p:txBody>
          <a:bodyPr wrap="square">
            <a:spAutoFit/>
          </a:bodyPr>
          <a:lstStyle/>
          <a:p>
            <a:pPr algn="ctr"/>
            <a:r>
              <a:rPr lang="en-US" altLang="zh-TW" sz="2800" dirty="0" smtClean="0">
                <a:solidFill>
                  <a:srgbClr val="0033CC"/>
                </a:solidFill>
              </a:rPr>
              <a:t>CVD advantages and disadvantages</a:t>
            </a:r>
          </a:p>
          <a:p>
            <a:pPr algn="ctr"/>
            <a:r>
              <a:rPr lang="en-US" altLang="zh-TW" sz="2800" dirty="0" smtClean="0">
                <a:solidFill>
                  <a:srgbClr val="0033CC"/>
                </a:solidFill>
              </a:rPr>
              <a:t>(as compared to physical vapor deposition)</a:t>
            </a:r>
            <a:endParaRPr lang="en-US" sz="2800" dirty="0">
              <a:solidFill>
                <a:srgbClr val="0033CC"/>
              </a:solidFill>
            </a:endParaRPr>
          </a:p>
        </p:txBody>
      </p:sp>
      <p:sp>
        <p:nvSpPr>
          <p:cNvPr id="8" name="Rectangle 7"/>
          <p:cNvSpPr/>
          <p:nvPr/>
        </p:nvSpPr>
        <p:spPr>
          <a:xfrm>
            <a:off x="381000" y="1143000"/>
            <a:ext cx="8382000" cy="3170099"/>
          </a:xfrm>
          <a:prstGeom prst="rect">
            <a:avLst/>
          </a:prstGeom>
        </p:spPr>
        <p:txBody>
          <a:bodyPr wrap="square">
            <a:spAutoFit/>
          </a:bodyPr>
          <a:lstStyle/>
          <a:p>
            <a:pPr>
              <a:spcAft>
                <a:spcPts val="300"/>
              </a:spcAft>
            </a:pPr>
            <a:r>
              <a:rPr lang="en-US" altLang="zh-TW" dirty="0" smtClean="0">
                <a:solidFill>
                  <a:srgbClr val="C00000"/>
                </a:solidFill>
              </a:rPr>
              <a:t>Advantages: </a:t>
            </a:r>
          </a:p>
          <a:p>
            <a:pPr marL="400050" indent="-171450">
              <a:spcAft>
                <a:spcPts val="300"/>
              </a:spcAft>
              <a:buFont typeface="Arial" pitchFamily="34" charset="0"/>
              <a:buChar char="•"/>
            </a:pPr>
            <a:r>
              <a:rPr lang="en-US" altLang="zh-TW" dirty="0" smtClean="0">
                <a:solidFill>
                  <a:srgbClr val="0033CC"/>
                </a:solidFill>
              </a:rPr>
              <a:t>High growth rates possible, good reproducibility.</a:t>
            </a:r>
          </a:p>
          <a:p>
            <a:pPr marL="400050" indent="-171450">
              <a:spcAft>
                <a:spcPts val="300"/>
              </a:spcAft>
              <a:buFont typeface="Arial" pitchFamily="34" charset="0"/>
              <a:buChar char="•"/>
            </a:pPr>
            <a:r>
              <a:rPr lang="en-US" altLang="zh-TW" dirty="0" smtClean="0">
                <a:solidFill>
                  <a:srgbClr val="0033CC"/>
                </a:solidFill>
              </a:rPr>
              <a:t>Can deposit materials which are hard to evaporate. </a:t>
            </a:r>
          </a:p>
          <a:p>
            <a:pPr marL="400050" indent="-171450">
              <a:spcAft>
                <a:spcPts val="300"/>
              </a:spcAft>
              <a:buFont typeface="Arial" pitchFamily="34" charset="0"/>
              <a:buChar char="•"/>
            </a:pPr>
            <a:r>
              <a:rPr lang="en-US" altLang="zh-TW" dirty="0" smtClean="0">
                <a:solidFill>
                  <a:srgbClr val="0033CC"/>
                </a:solidFill>
              </a:rPr>
              <a:t>Can grow epitaxial films. In this case also termed as “vapor phase epitaxy (VPE)”. For instance, MOCVD (metal-organic CVD) is also called OMVPE (</a:t>
            </a:r>
            <a:r>
              <a:rPr lang="en-US" dirty="0" err="1" smtClean="0">
                <a:solidFill>
                  <a:srgbClr val="0033CC"/>
                </a:solidFill>
              </a:rPr>
              <a:t>organo</a:t>
            </a:r>
            <a:r>
              <a:rPr lang="en-US" dirty="0" smtClean="0">
                <a:solidFill>
                  <a:srgbClr val="0033CC"/>
                </a:solidFill>
              </a:rPr>
              <a:t>-metallic VPE</a:t>
            </a:r>
            <a:r>
              <a:rPr lang="en-US" altLang="zh-TW" dirty="0" smtClean="0">
                <a:solidFill>
                  <a:srgbClr val="0033CC"/>
                </a:solidFill>
              </a:rPr>
              <a:t>).</a:t>
            </a:r>
          </a:p>
          <a:p>
            <a:pPr marL="400050" indent="-171450">
              <a:spcAft>
                <a:spcPts val="300"/>
              </a:spcAft>
              <a:buFont typeface="Arial" pitchFamily="34" charset="0"/>
              <a:buChar char="•"/>
            </a:pPr>
            <a:r>
              <a:rPr lang="en-US" altLang="zh-TW" dirty="0" smtClean="0">
                <a:solidFill>
                  <a:srgbClr val="0033CC"/>
                </a:solidFill>
              </a:rPr>
              <a:t>Generally better film quality, more conformal step coverage (see image below).</a:t>
            </a:r>
          </a:p>
          <a:p>
            <a:pPr>
              <a:spcAft>
                <a:spcPts val="300"/>
              </a:spcAft>
            </a:pPr>
            <a:r>
              <a:rPr lang="en-US" altLang="zh-TW" dirty="0" smtClean="0">
                <a:solidFill>
                  <a:srgbClr val="C00000"/>
                </a:solidFill>
              </a:rPr>
              <a:t>Disadvantages:</a:t>
            </a:r>
          </a:p>
          <a:p>
            <a:pPr marL="400050" indent="-171450">
              <a:spcAft>
                <a:spcPts val="300"/>
              </a:spcAft>
              <a:buFont typeface="Arial" pitchFamily="34" charset="0"/>
              <a:buChar char="•"/>
            </a:pPr>
            <a:r>
              <a:rPr lang="en-US" altLang="zh-TW" dirty="0" smtClean="0">
                <a:solidFill>
                  <a:srgbClr val="0033CC"/>
                </a:solidFill>
              </a:rPr>
              <a:t>High process temperatures.</a:t>
            </a:r>
          </a:p>
          <a:p>
            <a:pPr marL="400050" indent="-171450">
              <a:spcAft>
                <a:spcPts val="300"/>
              </a:spcAft>
              <a:buFont typeface="Arial" pitchFamily="34" charset="0"/>
              <a:buChar char="•"/>
            </a:pPr>
            <a:r>
              <a:rPr lang="en-US" altLang="zh-TW" dirty="0" smtClean="0">
                <a:solidFill>
                  <a:srgbClr val="0033CC"/>
                </a:solidFill>
              </a:rPr>
              <a:t>Complex processes, toxic and corrosive gasses.</a:t>
            </a:r>
          </a:p>
          <a:p>
            <a:pPr marL="400050" indent="-171450">
              <a:spcAft>
                <a:spcPts val="300"/>
              </a:spcAft>
              <a:buFont typeface="Arial" pitchFamily="34" charset="0"/>
              <a:buChar char="•"/>
            </a:pPr>
            <a:r>
              <a:rPr lang="en-US" altLang="zh-TW" dirty="0" smtClean="0">
                <a:solidFill>
                  <a:srgbClr val="0033CC"/>
                </a:solidFill>
              </a:rPr>
              <a:t>Film may not be pure (hydrogen incorporation…).</a:t>
            </a:r>
          </a:p>
        </p:txBody>
      </p:sp>
      <p:pic>
        <p:nvPicPr>
          <p:cNvPr id="9" name="Picture 2"/>
          <p:cNvPicPr>
            <a:picLocks noChangeAspect="1" noChangeArrowheads="1"/>
          </p:cNvPicPr>
          <p:nvPr/>
        </p:nvPicPr>
        <p:blipFill>
          <a:blip r:embed="rId2" cstate="print"/>
          <a:srcRect/>
          <a:stretch>
            <a:fillRect/>
          </a:stretch>
        </p:blipFill>
        <p:spPr bwMode="auto">
          <a:xfrm>
            <a:off x="1524000" y="4343400"/>
            <a:ext cx="3161654" cy="2286000"/>
          </a:xfrm>
          <a:prstGeom prst="rect">
            <a:avLst/>
          </a:prstGeom>
          <a:noFill/>
          <a:ln w="9525">
            <a:noFill/>
            <a:miter lim="800000"/>
            <a:headEnd/>
            <a:tailEnd/>
          </a:ln>
        </p:spPr>
      </p:pic>
      <p:pic>
        <p:nvPicPr>
          <p:cNvPr id="10" name="Picture 3"/>
          <p:cNvPicPr>
            <a:picLocks noChangeAspect="1" noChangeArrowheads="1"/>
          </p:cNvPicPr>
          <p:nvPr/>
        </p:nvPicPr>
        <p:blipFill>
          <a:blip r:embed="rId3" cstate="print"/>
          <a:srcRect/>
          <a:stretch>
            <a:fillRect/>
          </a:stretch>
        </p:blipFill>
        <p:spPr bwMode="auto">
          <a:xfrm>
            <a:off x="5181600" y="4343399"/>
            <a:ext cx="3048000" cy="2289716"/>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down)">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down)">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wipe(down)">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wipe(down)">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wipe(down)">
                                      <p:cBhvr>
                                        <p:cTn id="4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Rectangle 7"/>
          <p:cNvSpPr/>
          <p:nvPr/>
        </p:nvSpPr>
        <p:spPr>
          <a:xfrm>
            <a:off x="2895600" y="0"/>
            <a:ext cx="3515514" cy="523220"/>
          </a:xfrm>
          <a:prstGeom prst="rect">
            <a:avLst/>
          </a:prstGeom>
        </p:spPr>
        <p:txBody>
          <a:bodyPr wrap="none">
            <a:spAutoFit/>
          </a:bodyPr>
          <a:lstStyle/>
          <a:p>
            <a:r>
              <a:rPr lang="en-US" altLang="zh-TW" sz="2800" dirty="0" smtClean="0">
                <a:solidFill>
                  <a:srgbClr val="0033CC"/>
                </a:solidFill>
              </a:rPr>
              <a:t>Types of CVD reactions</a:t>
            </a:r>
            <a:endParaRPr lang="en-US" sz="2800" dirty="0">
              <a:solidFill>
                <a:srgbClr val="0033CC"/>
              </a:solidFill>
            </a:endParaRPr>
          </a:p>
        </p:txBody>
      </p:sp>
      <p:sp>
        <p:nvSpPr>
          <p:cNvPr id="9" name="Rectangle 8"/>
          <p:cNvSpPr/>
          <p:nvPr/>
        </p:nvSpPr>
        <p:spPr>
          <a:xfrm>
            <a:off x="609600" y="609600"/>
            <a:ext cx="7924800" cy="5693866"/>
          </a:xfrm>
          <a:prstGeom prst="rect">
            <a:avLst/>
          </a:prstGeom>
        </p:spPr>
        <p:txBody>
          <a:bodyPr wrap="square">
            <a:spAutoFit/>
          </a:bodyPr>
          <a:lstStyle/>
          <a:p>
            <a:pPr marL="171450" indent="-171450">
              <a:spcAft>
                <a:spcPts val="300"/>
              </a:spcAft>
              <a:buFont typeface="Arial" pitchFamily="34" charset="0"/>
              <a:buChar char="•"/>
            </a:pPr>
            <a:r>
              <a:rPr lang="en-US" altLang="zh-TW" b="1" dirty="0" smtClean="0">
                <a:solidFill>
                  <a:srgbClr val="C00000"/>
                </a:solidFill>
              </a:rPr>
              <a:t>Thermal decomposition</a:t>
            </a:r>
          </a:p>
          <a:p>
            <a:pPr>
              <a:spcAft>
                <a:spcPts val="300"/>
              </a:spcAft>
            </a:pPr>
            <a:r>
              <a:rPr lang="en-US" altLang="zh-TW" dirty="0" smtClean="0">
                <a:solidFill>
                  <a:srgbClr val="0033CC"/>
                </a:solidFill>
              </a:rPr>
              <a:t>      AB(g) ---&gt; A(s) + B(g) </a:t>
            </a:r>
          </a:p>
          <a:p>
            <a:pPr>
              <a:spcAft>
                <a:spcPts val="300"/>
              </a:spcAft>
            </a:pPr>
            <a:r>
              <a:rPr lang="en-US" altLang="zh-TW" dirty="0" smtClean="0">
                <a:solidFill>
                  <a:srgbClr val="0033CC"/>
                </a:solidFill>
              </a:rPr>
              <a:t>      Si deposition from Silane at 650</a:t>
            </a:r>
            <a:r>
              <a:rPr lang="en-US" altLang="zh-TW" baseline="30000" dirty="0" smtClean="0">
                <a:solidFill>
                  <a:srgbClr val="0033CC"/>
                </a:solidFill>
              </a:rPr>
              <a:t>o</a:t>
            </a:r>
            <a:r>
              <a:rPr lang="en-US" altLang="zh-TW" dirty="0" smtClean="0">
                <a:solidFill>
                  <a:srgbClr val="0033CC"/>
                </a:solidFill>
              </a:rPr>
              <a:t>C: SiH</a:t>
            </a:r>
            <a:r>
              <a:rPr lang="en-US" altLang="zh-TW" baseline="-25000" dirty="0" smtClean="0">
                <a:solidFill>
                  <a:srgbClr val="0033CC"/>
                </a:solidFill>
              </a:rPr>
              <a:t>4</a:t>
            </a:r>
            <a:r>
              <a:rPr lang="en-US" altLang="zh-TW" dirty="0" smtClean="0">
                <a:solidFill>
                  <a:srgbClr val="0033CC"/>
                </a:solidFill>
              </a:rPr>
              <a:t>(g) → Si(s) + 2H</a:t>
            </a:r>
            <a:r>
              <a:rPr lang="en-US" altLang="zh-TW" baseline="-25000" dirty="0" smtClean="0">
                <a:solidFill>
                  <a:srgbClr val="0033CC"/>
                </a:solidFill>
              </a:rPr>
              <a:t>2</a:t>
            </a:r>
            <a:r>
              <a:rPr lang="en-US" altLang="zh-TW" dirty="0" smtClean="0">
                <a:solidFill>
                  <a:srgbClr val="0033CC"/>
                </a:solidFill>
              </a:rPr>
              <a:t>(g)</a:t>
            </a:r>
          </a:p>
          <a:p>
            <a:pPr>
              <a:spcAft>
                <a:spcPts val="300"/>
              </a:spcAft>
            </a:pPr>
            <a:r>
              <a:rPr lang="en-US" dirty="0" smtClean="0">
                <a:solidFill>
                  <a:srgbClr val="0033CC"/>
                </a:solidFill>
              </a:rPr>
              <a:t>      </a:t>
            </a:r>
            <a:r>
              <a:rPr lang="pl-PL" dirty="0" smtClean="0">
                <a:solidFill>
                  <a:srgbClr val="0033CC"/>
                </a:solidFill>
              </a:rPr>
              <a:t>Ni(CO)</a:t>
            </a:r>
            <a:r>
              <a:rPr lang="en-US" baseline="-25000" dirty="0" smtClean="0">
                <a:solidFill>
                  <a:srgbClr val="0033CC"/>
                </a:solidFill>
              </a:rPr>
              <a:t>4</a:t>
            </a:r>
            <a:r>
              <a:rPr lang="en-US" dirty="0" smtClean="0">
                <a:solidFill>
                  <a:srgbClr val="0033CC"/>
                </a:solidFill>
              </a:rPr>
              <a:t>(g) </a:t>
            </a:r>
            <a:r>
              <a:rPr lang="en-US" dirty="0" smtClean="0">
                <a:solidFill>
                  <a:srgbClr val="0033CC"/>
                </a:solidFill>
                <a:sym typeface="Symbol"/>
              </a:rPr>
              <a:t></a:t>
            </a:r>
            <a:r>
              <a:rPr lang="pl-PL" dirty="0" smtClean="0">
                <a:solidFill>
                  <a:srgbClr val="0033CC"/>
                </a:solidFill>
              </a:rPr>
              <a:t> Ni</a:t>
            </a:r>
            <a:r>
              <a:rPr lang="en-US" dirty="0" smtClean="0">
                <a:solidFill>
                  <a:srgbClr val="0033CC"/>
                </a:solidFill>
              </a:rPr>
              <a:t>(s)</a:t>
            </a:r>
            <a:r>
              <a:rPr lang="pl-PL" dirty="0" smtClean="0">
                <a:solidFill>
                  <a:srgbClr val="0033CC"/>
                </a:solidFill>
              </a:rPr>
              <a:t> </a:t>
            </a:r>
            <a:r>
              <a:rPr lang="en-US" dirty="0" smtClean="0">
                <a:solidFill>
                  <a:srgbClr val="0033CC"/>
                </a:solidFill>
              </a:rPr>
              <a:t>+ </a:t>
            </a:r>
            <a:r>
              <a:rPr lang="pl-PL" dirty="0" smtClean="0">
                <a:solidFill>
                  <a:srgbClr val="0033CC"/>
                </a:solidFill>
              </a:rPr>
              <a:t>4CO</a:t>
            </a:r>
            <a:r>
              <a:rPr lang="en-US" dirty="0" smtClean="0">
                <a:solidFill>
                  <a:srgbClr val="0033CC"/>
                </a:solidFill>
              </a:rPr>
              <a:t>(g)</a:t>
            </a:r>
            <a:r>
              <a:rPr lang="pl-PL" dirty="0" smtClean="0">
                <a:solidFill>
                  <a:srgbClr val="0033CC"/>
                </a:solidFill>
              </a:rPr>
              <a:t> </a:t>
            </a:r>
            <a:r>
              <a:rPr lang="en-US" dirty="0" smtClean="0">
                <a:solidFill>
                  <a:srgbClr val="0033CC"/>
                </a:solidFill>
              </a:rPr>
              <a:t>         </a:t>
            </a:r>
            <a:r>
              <a:rPr lang="pl-PL" dirty="0" smtClean="0">
                <a:solidFill>
                  <a:srgbClr val="0033CC"/>
                </a:solidFill>
              </a:rPr>
              <a:t>(180</a:t>
            </a:r>
            <a:r>
              <a:rPr lang="en-US" baseline="30000" dirty="0" smtClean="0">
                <a:solidFill>
                  <a:srgbClr val="0033CC"/>
                </a:solidFill>
              </a:rPr>
              <a:t>o</a:t>
            </a:r>
            <a:r>
              <a:rPr lang="pl-PL" dirty="0" smtClean="0">
                <a:solidFill>
                  <a:srgbClr val="0033CC"/>
                </a:solidFill>
              </a:rPr>
              <a:t>C)</a:t>
            </a:r>
            <a:r>
              <a:rPr lang="en-US" dirty="0" smtClean="0">
                <a:solidFill>
                  <a:srgbClr val="0033CC"/>
                </a:solidFill>
              </a:rPr>
              <a:t>  </a:t>
            </a:r>
            <a:endParaRPr lang="en-US" altLang="zh-TW" dirty="0" smtClean="0">
              <a:solidFill>
                <a:srgbClr val="0033CC"/>
              </a:solidFill>
            </a:endParaRPr>
          </a:p>
          <a:p>
            <a:pPr marL="171450" indent="-171450">
              <a:spcAft>
                <a:spcPts val="300"/>
              </a:spcAft>
              <a:buFont typeface="Arial" pitchFamily="34" charset="0"/>
              <a:buChar char="•"/>
            </a:pPr>
            <a:r>
              <a:rPr lang="en-US" altLang="zh-TW" b="1" dirty="0" smtClean="0">
                <a:solidFill>
                  <a:srgbClr val="C00000"/>
                </a:solidFill>
              </a:rPr>
              <a:t>Reduction (using H</a:t>
            </a:r>
            <a:r>
              <a:rPr lang="en-US" altLang="zh-TW" b="1" baseline="-25000" dirty="0" smtClean="0">
                <a:solidFill>
                  <a:srgbClr val="C00000"/>
                </a:solidFill>
              </a:rPr>
              <a:t>2</a:t>
            </a:r>
            <a:r>
              <a:rPr lang="en-US" altLang="zh-TW" b="1" dirty="0" smtClean="0">
                <a:solidFill>
                  <a:srgbClr val="C00000"/>
                </a:solidFill>
              </a:rPr>
              <a:t>)</a:t>
            </a:r>
          </a:p>
          <a:p>
            <a:pPr>
              <a:spcAft>
                <a:spcPts val="300"/>
              </a:spcAft>
            </a:pPr>
            <a:r>
              <a:rPr lang="en-US" altLang="zh-TW" dirty="0" smtClean="0">
                <a:solidFill>
                  <a:srgbClr val="0033CC"/>
                </a:solidFill>
              </a:rPr>
              <a:t>      AX(g) + H</a:t>
            </a:r>
            <a:r>
              <a:rPr lang="en-US" altLang="zh-TW" baseline="-25000" dirty="0" smtClean="0">
                <a:solidFill>
                  <a:srgbClr val="0033CC"/>
                </a:solidFill>
              </a:rPr>
              <a:t>2</a:t>
            </a:r>
            <a:r>
              <a:rPr lang="en-US" altLang="zh-TW" dirty="0" smtClean="0">
                <a:solidFill>
                  <a:srgbClr val="0033CC"/>
                </a:solidFill>
              </a:rPr>
              <a:t>(g) </a:t>
            </a:r>
            <a:r>
              <a:rPr lang="en-US" altLang="zh-TW" dirty="0" smtClean="0">
                <a:solidFill>
                  <a:srgbClr val="0033CC"/>
                </a:solidFill>
                <a:sym typeface="Symbol"/>
              </a:rPr>
              <a:t></a:t>
            </a:r>
            <a:r>
              <a:rPr lang="en-US" altLang="zh-TW" dirty="0" smtClean="0">
                <a:solidFill>
                  <a:srgbClr val="0033CC"/>
                </a:solidFill>
              </a:rPr>
              <a:t> A(s) + HX(g)</a:t>
            </a:r>
          </a:p>
          <a:p>
            <a:pPr>
              <a:spcAft>
                <a:spcPts val="300"/>
              </a:spcAft>
            </a:pPr>
            <a:r>
              <a:rPr lang="en-US" altLang="zh-TW" dirty="0" smtClean="0">
                <a:solidFill>
                  <a:srgbClr val="0033CC"/>
                </a:solidFill>
              </a:rPr>
              <a:t>      W deposition at 300</a:t>
            </a:r>
            <a:r>
              <a:rPr lang="en-US" altLang="zh-TW" baseline="30000" dirty="0" smtClean="0">
                <a:solidFill>
                  <a:srgbClr val="0033CC"/>
                </a:solidFill>
              </a:rPr>
              <a:t>o</a:t>
            </a:r>
            <a:r>
              <a:rPr lang="en-US" altLang="zh-TW" dirty="0" smtClean="0">
                <a:solidFill>
                  <a:srgbClr val="0033CC"/>
                </a:solidFill>
              </a:rPr>
              <a:t>C: WF</a:t>
            </a:r>
            <a:r>
              <a:rPr lang="en-US" altLang="zh-TW" baseline="-25000" dirty="0" smtClean="0">
                <a:solidFill>
                  <a:srgbClr val="0033CC"/>
                </a:solidFill>
              </a:rPr>
              <a:t>6</a:t>
            </a:r>
            <a:r>
              <a:rPr lang="en-US" altLang="zh-TW" dirty="0" smtClean="0">
                <a:solidFill>
                  <a:srgbClr val="0033CC"/>
                </a:solidFill>
              </a:rPr>
              <a:t>(g) + 3H</a:t>
            </a:r>
            <a:r>
              <a:rPr lang="en-US" altLang="zh-TW" baseline="-25000" dirty="0" smtClean="0">
                <a:solidFill>
                  <a:srgbClr val="0033CC"/>
                </a:solidFill>
              </a:rPr>
              <a:t>2</a:t>
            </a:r>
            <a:r>
              <a:rPr lang="en-US" altLang="zh-TW" dirty="0" smtClean="0">
                <a:solidFill>
                  <a:srgbClr val="0033CC"/>
                </a:solidFill>
              </a:rPr>
              <a:t>(g) </a:t>
            </a:r>
            <a:r>
              <a:rPr lang="en-US" altLang="zh-TW" dirty="0" smtClean="0">
                <a:solidFill>
                  <a:srgbClr val="0033CC"/>
                </a:solidFill>
                <a:sym typeface="Symbol"/>
              </a:rPr>
              <a:t></a:t>
            </a:r>
            <a:r>
              <a:rPr lang="en-US" altLang="zh-TW" dirty="0" smtClean="0">
                <a:solidFill>
                  <a:srgbClr val="0033CC"/>
                </a:solidFill>
              </a:rPr>
              <a:t> W(s) + 6HF(g) </a:t>
            </a:r>
          </a:p>
          <a:p>
            <a:pPr>
              <a:spcAft>
                <a:spcPts val="300"/>
              </a:spcAft>
            </a:pPr>
            <a:r>
              <a:rPr lang="en-US" dirty="0" smtClean="0"/>
              <a:t>      </a:t>
            </a:r>
            <a:r>
              <a:rPr lang="en-US" dirty="0" smtClean="0">
                <a:solidFill>
                  <a:srgbClr val="0033CC"/>
                </a:solidFill>
              </a:rPr>
              <a:t>SiCl</a:t>
            </a:r>
            <a:r>
              <a:rPr lang="en-US" baseline="-25000" dirty="0" smtClean="0">
                <a:solidFill>
                  <a:srgbClr val="0033CC"/>
                </a:solidFill>
              </a:rPr>
              <a:t>4</a:t>
            </a:r>
            <a:r>
              <a:rPr lang="en-US" dirty="0" smtClean="0">
                <a:solidFill>
                  <a:srgbClr val="0033CC"/>
                </a:solidFill>
              </a:rPr>
              <a:t>(g) + 2H</a:t>
            </a:r>
            <a:r>
              <a:rPr lang="en-US" baseline="-25000" dirty="0" smtClean="0">
                <a:solidFill>
                  <a:srgbClr val="0033CC"/>
                </a:solidFill>
              </a:rPr>
              <a:t>2</a:t>
            </a:r>
            <a:r>
              <a:rPr lang="en-US" dirty="0" smtClean="0">
                <a:solidFill>
                  <a:srgbClr val="0033CC"/>
                </a:solidFill>
              </a:rPr>
              <a:t>(g) </a:t>
            </a:r>
            <a:r>
              <a:rPr lang="en-US" dirty="0" smtClean="0">
                <a:solidFill>
                  <a:srgbClr val="0033CC"/>
                </a:solidFill>
                <a:sym typeface="Symbol"/>
              </a:rPr>
              <a:t> </a:t>
            </a:r>
            <a:r>
              <a:rPr lang="en-US" dirty="0" smtClean="0">
                <a:solidFill>
                  <a:srgbClr val="0033CC"/>
                </a:solidFill>
              </a:rPr>
              <a:t>Si(s) + 4HCl      (1200</a:t>
            </a:r>
            <a:r>
              <a:rPr lang="en-US" baseline="30000" dirty="0" smtClean="0">
                <a:solidFill>
                  <a:srgbClr val="0033CC"/>
                </a:solidFill>
              </a:rPr>
              <a:t>o</a:t>
            </a:r>
            <a:r>
              <a:rPr lang="en-US" dirty="0" smtClean="0">
                <a:solidFill>
                  <a:srgbClr val="0033CC"/>
                </a:solidFill>
              </a:rPr>
              <a:t>C)     </a:t>
            </a:r>
            <a:endParaRPr lang="en-US" altLang="zh-TW" dirty="0" smtClean="0">
              <a:solidFill>
                <a:srgbClr val="0033CC"/>
              </a:solidFill>
            </a:endParaRPr>
          </a:p>
          <a:p>
            <a:pPr marL="171450" indent="-171450">
              <a:spcAft>
                <a:spcPts val="300"/>
              </a:spcAft>
              <a:buFont typeface="Arial" pitchFamily="34" charset="0"/>
              <a:buChar char="•"/>
            </a:pPr>
            <a:r>
              <a:rPr lang="en-US" altLang="zh-TW" b="1" dirty="0" smtClean="0">
                <a:solidFill>
                  <a:srgbClr val="C00000"/>
                </a:solidFill>
              </a:rPr>
              <a:t>Oxidation (using O</a:t>
            </a:r>
            <a:r>
              <a:rPr lang="en-US" altLang="zh-TW" b="1" baseline="-25000" dirty="0" smtClean="0">
                <a:solidFill>
                  <a:srgbClr val="C00000"/>
                </a:solidFill>
              </a:rPr>
              <a:t>2</a:t>
            </a:r>
            <a:r>
              <a:rPr lang="en-US" altLang="zh-TW" b="1" dirty="0" smtClean="0">
                <a:solidFill>
                  <a:srgbClr val="C00000"/>
                </a:solidFill>
              </a:rPr>
              <a:t>)</a:t>
            </a:r>
          </a:p>
          <a:p>
            <a:pPr>
              <a:spcAft>
                <a:spcPts val="300"/>
              </a:spcAft>
            </a:pPr>
            <a:r>
              <a:rPr lang="en-US" altLang="zh-TW" dirty="0" smtClean="0">
                <a:solidFill>
                  <a:srgbClr val="0033CC"/>
                </a:solidFill>
              </a:rPr>
              <a:t>      AX(g) + O</a:t>
            </a:r>
            <a:r>
              <a:rPr lang="en-US" altLang="zh-TW" baseline="-25000" dirty="0" smtClean="0">
                <a:solidFill>
                  <a:srgbClr val="0033CC"/>
                </a:solidFill>
              </a:rPr>
              <a:t>2</a:t>
            </a:r>
            <a:r>
              <a:rPr lang="en-US" altLang="zh-TW" dirty="0" smtClean="0">
                <a:solidFill>
                  <a:srgbClr val="0033CC"/>
                </a:solidFill>
              </a:rPr>
              <a:t>(g) </a:t>
            </a:r>
            <a:r>
              <a:rPr lang="en-US" altLang="zh-TW" dirty="0" smtClean="0">
                <a:solidFill>
                  <a:srgbClr val="0033CC"/>
                </a:solidFill>
                <a:sym typeface="Symbol"/>
              </a:rPr>
              <a:t></a:t>
            </a:r>
            <a:r>
              <a:rPr lang="en-US" altLang="zh-TW" dirty="0" smtClean="0">
                <a:solidFill>
                  <a:srgbClr val="0033CC"/>
                </a:solidFill>
              </a:rPr>
              <a:t> AO(s) + [O]X(g)</a:t>
            </a:r>
          </a:p>
          <a:p>
            <a:pPr marL="273050" indent="-273050">
              <a:spcAft>
                <a:spcPts val="300"/>
              </a:spcAft>
            </a:pPr>
            <a:r>
              <a:rPr lang="en-US" altLang="zh-TW" dirty="0" smtClean="0">
                <a:solidFill>
                  <a:srgbClr val="0033CC"/>
                </a:solidFill>
              </a:rPr>
              <a:t>      SiO</a:t>
            </a:r>
            <a:r>
              <a:rPr lang="en-US" altLang="zh-TW" baseline="-25000" dirty="0" smtClean="0">
                <a:solidFill>
                  <a:srgbClr val="0033CC"/>
                </a:solidFill>
              </a:rPr>
              <a:t>2</a:t>
            </a:r>
            <a:r>
              <a:rPr lang="en-US" altLang="zh-TW" dirty="0" smtClean="0">
                <a:solidFill>
                  <a:srgbClr val="0033CC"/>
                </a:solidFill>
              </a:rPr>
              <a:t> deposition from silane and oxygen at 450</a:t>
            </a:r>
            <a:r>
              <a:rPr lang="en-US" altLang="zh-TW" baseline="30000" dirty="0" smtClean="0">
                <a:solidFill>
                  <a:srgbClr val="0033CC"/>
                </a:solidFill>
              </a:rPr>
              <a:t>o</a:t>
            </a:r>
            <a:r>
              <a:rPr lang="en-US" altLang="zh-TW" dirty="0" smtClean="0">
                <a:solidFill>
                  <a:srgbClr val="0033CC"/>
                </a:solidFill>
              </a:rPr>
              <a:t>C (lower temp than thermal oxidation): SiH</a:t>
            </a:r>
            <a:r>
              <a:rPr lang="en-US" altLang="zh-TW" baseline="-25000" dirty="0" smtClean="0">
                <a:solidFill>
                  <a:srgbClr val="0033CC"/>
                </a:solidFill>
              </a:rPr>
              <a:t>4</a:t>
            </a:r>
            <a:r>
              <a:rPr lang="en-US" altLang="zh-TW" dirty="0" smtClean="0">
                <a:solidFill>
                  <a:srgbClr val="0033CC"/>
                </a:solidFill>
              </a:rPr>
              <a:t>(g) + O</a:t>
            </a:r>
            <a:r>
              <a:rPr lang="en-US" altLang="zh-TW" baseline="-25000" dirty="0" smtClean="0">
                <a:solidFill>
                  <a:srgbClr val="0033CC"/>
                </a:solidFill>
              </a:rPr>
              <a:t>2</a:t>
            </a:r>
            <a:r>
              <a:rPr lang="en-US" altLang="zh-TW" dirty="0" smtClean="0">
                <a:solidFill>
                  <a:srgbClr val="0033CC"/>
                </a:solidFill>
              </a:rPr>
              <a:t>(g) ---&gt; SiO</a:t>
            </a:r>
            <a:r>
              <a:rPr lang="en-US" altLang="zh-TW" baseline="-25000" dirty="0" smtClean="0">
                <a:solidFill>
                  <a:srgbClr val="0033CC"/>
                </a:solidFill>
              </a:rPr>
              <a:t>2</a:t>
            </a:r>
            <a:r>
              <a:rPr lang="en-US" altLang="zh-TW" dirty="0" smtClean="0">
                <a:solidFill>
                  <a:srgbClr val="0033CC"/>
                </a:solidFill>
              </a:rPr>
              <a:t>(s) + 2H</a:t>
            </a:r>
            <a:r>
              <a:rPr lang="en-US" altLang="zh-TW" baseline="-25000" dirty="0" smtClean="0">
                <a:solidFill>
                  <a:srgbClr val="0033CC"/>
                </a:solidFill>
              </a:rPr>
              <a:t>2</a:t>
            </a:r>
            <a:r>
              <a:rPr lang="en-US" altLang="zh-TW" dirty="0" smtClean="0">
                <a:solidFill>
                  <a:srgbClr val="0033CC"/>
                </a:solidFill>
              </a:rPr>
              <a:t>(g)</a:t>
            </a:r>
          </a:p>
          <a:p>
            <a:pPr marL="914400" indent="-914400">
              <a:spcAft>
                <a:spcPts val="300"/>
              </a:spcAft>
            </a:pPr>
            <a:r>
              <a:rPr lang="en-US" altLang="zh-TW" dirty="0" smtClean="0">
                <a:solidFill>
                  <a:srgbClr val="0033CC"/>
                </a:solidFill>
              </a:rPr>
              <a:t>      2AlCl</a:t>
            </a:r>
            <a:r>
              <a:rPr lang="en-US" altLang="zh-TW" baseline="-25000" dirty="0" smtClean="0">
                <a:solidFill>
                  <a:srgbClr val="0033CC"/>
                </a:solidFill>
              </a:rPr>
              <a:t>3</a:t>
            </a:r>
            <a:r>
              <a:rPr lang="en-US" altLang="zh-TW" dirty="0" smtClean="0">
                <a:solidFill>
                  <a:srgbClr val="0033CC"/>
                </a:solidFill>
              </a:rPr>
              <a:t>(g) + 3H</a:t>
            </a:r>
            <a:r>
              <a:rPr lang="en-US" altLang="zh-TW" baseline="-25000" dirty="0" smtClean="0">
                <a:solidFill>
                  <a:srgbClr val="0033CC"/>
                </a:solidFill>
              </a:rPr>
              <a:t>2</a:t>
            </a:r>
            <a:r>
              <a:rPr lang="en-US" altLang="zh-TW" dirty="0" smtClean="0">
                <a:solidFill>
                  <a:srgbClr val="0033CC"/>
                </a:solidFill>
              </a:rPr>
              <a:t>(g) + 3CO</a:t>
            </a:r>
            <a:r>
              <a:rPr lang="en-US" altLang="zh-TW" baseline="-25000" dirty="0" smtClean="0">
                <a:solidFill>
                  <a:srgbClr val="0033CC"/>
                </a:solidFill>
              </a:rPr>
              <a:t>2</a:t>
            </a:r>
            <a:r>
              <a:rPr lang="en-US" altLang="zh-TW" dirty="0" smtClean="0">
                <a:solidFill>
                  <a:srgbClr val="0033CC"/>
                </a:solidFill>
              </a:rPr>
              <a:t>(g) </a:t>
            </a:r>
            <a:r>
              <a:rPr lang="en-US" altLang="zh-TW" dirty="0" smtClean="0">
                <a:solidFill>
                  <a:srgbClr val="0033CC"/>
                </a:solidFill>
                <a:sym typeface="Symbol"/>
              </a:rPr>
              <a:t> Al</a:t>
            </a:r>
            <a:r>
              <a:rPr lang="en-US" altLang="zh-TW" baseline="-25000" dirty="0" smtClean="0">
                <a:solidFill>
                  <a:srgbClr val="0033CC"/>
                </a:solidFill>
                <a:sym typeface="Symbol"/>
              </a:rPr>
              <a:t>2</a:t>
            </a:r>
            <a:r>
              <a:rPr lang="en-US" altLang="zh-TW" dirty="0" smtClean="0">
                <a:solidFill>
                  <a:srgbClr val="0033CC"/>
                </a:solidFill>
                <a:sym typeface="Symbol"/>
              </a:rPr>
              <a:t>O</a:t>
            </a:r>
            <a:r>
              <a:rPr lang="en-US" altLang="zh-TW" baseline="-25000" dirty="0" smtClean="0">
                <a:solidFill>
                  <a:srgbClr val="0033CC"/>
                </a:solidFill>
                <a:sym typeface="Symbol"/>
              </a:rPr>
              <a:t>3</a:t>
            </a:r>
            <a:r>
              <a:rPr lang="en-US" altLang="zh-TW" dirty="0" smtClean="0">
                <a:solidFill>
                  <a:srgbClr val="0033CC"/>
                </a:solidFill>
                <a:sym typeface="Symbol"/>
              </a:rPr>
              <a:t> + 3CO + 6HCl      (1000</a:t>
            </a:r>
            <a:r>
              <a:rPr lang="en-US" altLang="zh-TW" baseline="30000" dirty="0" smtClean="0">
                <a:solidFill>
                  <a:srgbClr val="0033CC"/>
                </a:solidFill>
                <a:sym typeface="Symbol"/>
              </a:rPr>
              <a:t>o</a:t>
            </a:r>
            <a:r>
              <a:rPr lang="en-US" altLang="zh-TW" dirty="0" smtClean="0">
                <a:solidFill>
                  <a:srgbClr val="0033CC"/>
                </a:solidFill>
                <a:sym typeface="Symbol"/>
              </a:rPr>
              <a:t>C)</a:t>
            </a:r>
          </a:p>
          <a:p>
            <a:pPr marL="914400" indent="-914400">
              <a:spcAft>
                <a:spcPts val="300"/>
              </a:spcAft>
            </a:pPr>
            <a:r>
              <a:rPr lang="en-US" altLang="zh-TW" dirty="0" smtClean="0">
                <a:solidFill>
                  <a:srgbClr val="0033CC"/>
                </a:solidFill>
              </a:rPr>
              <a:t>      (</a:t>
            </a:r>
            <a:r>
              <a:rPr lang="en-US" dirty="0" smtClean="0">
                <a:solidFill>
                  <a:srgbClr val="0033CC"/>
                </a:solidFill>
              </a:rPr>
              <a:t>O  is  more electronegative than </a:t>
            </a:r>
            <a:r>
              <a:rPr lang="en-US" dirty="0" err="1" smtClean="0">
                <a:solidFill>
                  <a:srgbClr val="0033CC"/>
                </a:solidFill>
              </a:rPr>
              <a:t>Cl</a:t>
            </a:r>
            <a:r>
              <a:rPr lang="en-US" altLang="zh-TW" dirty="0" smtClean="0">
                <a:solidFill>
                  <a:srgbClr val="0033CC"/>
                </a:solidFill>
              </a:rPr>
              <a:t>)</a:t>
            </a:r>
          </a:p>
          <a:p>
            <a:pPr marL="171450" indent="-171450">
              <a:spcAft>
                <a:spcPts val="300"/>
              </a:spcAft>
              <a:buFont typeface="Arial" pitchFamily="34" charset="0"/>
              <a:buChar char="•"/>
            </a:pPr>
            <a:r>
              <a:rPr lang="en-US" altLang="zh-TW" b="1" dirty="0" smtClean="0">
                <a:solidFill>
                  <a:srgbClr val="C00000"/>
                </a:solidFill>
              </a:rPr>
              <a:t>Compound formation (using NH</a:t>
            </a:r>
            <a:r>
              <a:rPr lang="en-US" altLang="zh-TW" b="1" baseline="-25000" dirty="0" smtClean="0">
                <a:solidFill>
                  <a:srgbClr val="C00000"/>
                </a:solidFill>
              </a:rPr>
              <a:t>3</a:t>
            </a:r>
            <a:r>
              <a:rPr lang="en-US" altLang="zh-TW" b="1" dirty="0" smtClean="0">
                <a:solidFill>
                  <a:srgbClr val="C00000"/>
                </a:solidFill>
              </a:rPr>
              <a:t> or H</a:t>
            </a:r>
            <a:r>
              <a:rPr lang="en-US" altLang="zh-TW" b="1" baseline="-25000" dirty="0" smtClean="0">
                <a:solidFill>
                  <a:srgbClr val="C00000"/>
                </a:solidFill>
              </a:rPr>
              <a:t>2</a:t>
            </a:r>
            <a:r>
              <a:rPr lang="en-US" altLang="zh-TW" b="1" dirty="0" smtClean="0">
                <a:solidFill>
                  <a:srgbClr val="C00000"/>
                </a:solidFill>
              </a:rPr>
              <a:t>O)</a:t>
            </a:r>
          </a:p>
          <a:p>
            <a:pPr>
              <a:spcAft>
                <a:spcPts val="300"/>
              </a:spcAft>
            </a:pPr>
            <a:r>
              <a:rPr lang="en-US" altLang="zh-TW" dirty="0" smtClean="0">
                <a:solidFill>
                  <a:srgbClr val="0033CC"/>
                </a:solidFill>
              </a:rPr>
              <a:t>      AX(g) +NH</a:t>
            </a:r>
            <a:r>
              <a:rPr lang="en-US" altLang="zh-TW" baseline="-25000" dirty="0" smtClean="0">
                <a:solidFill>
                  <a:srgbClr val="0033CC"/>
                </a:solidFill>
              </a:rPr>
              <a:t>3</a:t>
            </a:r>
            <a:r>
              <a:rPr lang="en-US" altLang="zh-TW" dirty="0" smtClean="0">
                <a:solidFill>
                  <a:srgbClr val="0033CC"/>
                </a:solidFill>
              </a:rPr>
              <a:t>(g) </a:t>
            </a:r>
            <a:r>
              <a:rPr lang="en-US" altLang="zh-TW" dirty="0" smtClean="0">
                <a:solidFill>
                  <a:srgbClr val="0033CC"/>
                </a:solidFill>
                <a:sym typeface="Symbol"/>
              </a:rPr>
              <a:t></a:t>
            </a:r>
            <a:r>
              <a:rPr lang="en-US" altLang="zh-TW" dirty="0" smtClean="0">
                <a:solidFill>
                  <a:srgbClr val="0033CC"/>
                </a:solidFill>
              </a:rPr>
              <a:t> AN(s) + HX(g)  or AX(g) + H</a:t>
            </a:r>
            <a:r>
              <a:rPr lang="en-US" altLang="zh-TW" baseline="-25000" dirty="0" smtClean="0">
                <a:solidFill>
                  <a:srgbClr val="0033CC"/>
                </a:solidFill>
              </a:rPr>
              <a:t>2</a:t>
            </a:r>
            <a:r>
              <a:rPr lang="en-US" altLang="zh-TW" dirty="0" smtClean="0">
                <a:solidFill>
                  <a:srgbClr val="0033CC"/>
                </a:solidFill>
              </a:rPr>
              <a:t>O(g ) </a:t>
            </a:r>
            <a:r>
              <a:rPr lang="en-US" altLang="zh-TW" dirty="0" smtClean="0">
                <a:solidFill>
                  <a:srgbClr val="0033CC"/>
                </a:solidFill>
                <a:sym typeface="Symbol"/>
              </a:rPr>
              <a:t></a:t>
            </a:r>
            <a:r>
              <a:rPr lang="en-US" altLang="zh-TW" dirty="0" smtClean="0">
                <a:solidFill>
                  <a:srgbClr val="0033CC"/>
                </a:solidFill>
              </a:rPr>
              <a:t> AO(s) + HX(g)</a:t>
            </a:r>
          </a:p>
          <a:p>
            <a:pPr>
              <a:spcAft>
                <a:spcPts val="300"/>
              </a:spcAft>
            </a:pPr>
            <a:r>
              <a:rPr lang="en-US" altLang="zh-TW" dirty="0" smtClean="0">
                <a:solidFill>
                  <a:srgbClr val="0033CC"/>
                </a:solidFill>
              </a:rPr>
              <a:t>      Deposit wear resistant film (BN) at 1100</a:t>
            </a:r>
            <a:r>
              <a:rPr lang="en-US" altLang="zh-TW" baseline="30000" dirty="0" smtClean="0">
                <a:solidFill>
                  <a:srgbClr val="0033CC"/>
                </a:solidFill>
              </a:rPr>
              <a:t>o</a:t>
            </a:r>
            <a:r>
              <a:rPr lang="en-US" altLang="zh-TW" dirty="0" smtClean="0">
                <a:solidFill>
                  <a:srgbClr val="0033CC"/>
                </a:solidFill>
              </a:rPr>
              <a:t>C: BF</a:t>
            </a:r>
            <a:r>
              <a:rPr lang="en-US" altLang="zh-TW" baseline="-25000" dirty="0" smtClean="0">
                <a:solidFill>
                  <a:srgbClr val="0033CC"/>
                </a:solidFill>
              </a:rPr>
              <a:t>3</a:t>
            </a:r>
            <a:r>
              <a:rPr lang="en-US" altLang="zh-TW" dirty="0" smtClean="0">
                <a:solidFill>
                  <a:srgbClr val="0033CC"/>
                </a:solidFill>
              </a:rPr>
              <a:t>(g) + NH</a:t>
            </a:r>
            <a:r>
              <a:rPr lang="en-US" altLang="zh-TW" baseline="-25000" dirty="0" smtClean="0">
                <a:solidFill>
                  <a:srgbClr val="0033CC"/>
                </a:solidFill>
              </a:rPr>
              <a:t>3</a:t>
            </a:r>
            <a:r>
              <a:rPr lang="en-US" altLang="zh-TW" dirty="0" smtClean="0">
                <a:solidFill>
                  <a:srgbClr val="0033CC"/>
                </a:solidFill>
              </a:rPr>
              <a:t>(g) </a:t>
            </a:r>
            <a:r>
              <a:rPr lang="en-US" altLang="zh-TW" dirty="0" smtClean="0">
                <a:solidFill>
                  <a:srgbClr val="0033CC"/>
                </a:solidFill>
                <a:sym typeface="Symbol"/>
              </a:rPr>
              <a:t></a:t>
            </a:r>
            <a:r>
              <a:rPr lang="en-US" altLang="zh-TW" dirty="0" smtClean="0">
                <a:solidFill>
                  <a:srgbClr val="0033CC"/>
                </a:solidFill>
              </a:rPr>
              <a:t> BN(s) + 3HF(g)</a:t>
            </a:r>
          </a:p>
          <a:p>
            <a:pPr>
              <a:spcAft>
                <a:spcPts val="300"/>
              </a:spcAft>
            </a:pPr>
            <a:r>
              <a:rPr lang="nl-NL" dirty="0" smtClean="0">
                <a:solidFill>
                  <a:srgbClr val="0033CC"/>
                </a:solidFill>
              </a:rPr>
              <a:t>      (CH</a:t>
            </a:r>
            <a:r>
              <a:rPr lang="nl-NL" baseline="-25000" dirty="0" smtClean="0">
                <a:solidFill>
                  <a:srgbClr val="0033CC"/>
                </a:solidFill>
              </a:rPr>
              <a:t>3</a:t>
            </a:r>
            <a:r>
              <a:rPr lang="nl-NL" dirty="0" smtClean="0">
                <a:solidFill>
                  <a:srgbClr val="0033CC"/>
                </a:solidFill>
              </a:rPr>
              <a:t>)</a:t>
            </a:r>
            <a:r>
              <a:rPr lang="nl-NL" baseline="-25000" dirty="0" smtClean="0">
                <a:solidFill>
                  <a:srgbClr val="0033CC"/>
                </a:solidFill>
              </a:rPr>
              <a:t>3</a:t>
            </a:r>
            <a:r>
              <a:rPr lang="nl-NL" dirty="0" smtClean="0">
                <a:solidFill>
                  <a:srgbClr val="0033CC"/>
                </a:solidFill>
              </a:rPr>
              <a:t>Ga(g) + AsH</a:t>
            </a:r>
            <a:r>
              <a:rPr lang="nl-NL" baseline="-25000" dirty="0" smtClean="0">
                <a:solidFill>
                  <a:srgbClr val="0033CC"/>
                </a:solidFill>
              </a:rPr>
              <a:t>3</a:t>
            </a:r>
            <a:r>
              <a:rPr lang="nl-NL" dirty="0" smtClean="0">
                <a:solidFill>
                  <a:srgbClr val="0033CC"/>
                </a:solidFill>
              </a:rPr>
              <a:t>(g) </a:t>
            </a:r>
            <a:r>
              <a:rPr lang="nl-NL" dirty="0" smtClean="0">
                <a:solidFill>
                  <a:srgbClr val="0033CC"/>
                </a:solidFill>
                <a:sym typeface="Symbol"/>
              </a:rPr>
              <a:t></a:t>
            </a:r>
            <a:r>
              <a:rPr lang="nl-NL" dirty="0" smtClean="0">
                <a:solidFill>
                  <a:srgbClr val="0033CC"/>
                </a:solidFill>
              </a:rPr>
              <a:t> GaAs(s) + 3CH</a:t>
            </a:r>
            <a:r>
              <a:rPr lang="nl-NL" baseline="-25000" dirty="0" smtClean="0">
                <a:solidFill>
                  <a:srgbClr val="0033CC"/>
                </a:solidFill>
              </a:rPr>
              <a:t>4</a:t>
            </a:r>
            <a:r>
              <a:rPr lang="nl-NL" dirty="0" smtClean="0">
                <a:solidFill>
                  <a:srgbClr val="0033CC"/>
                </a:solidFill>
              </a:rPr>
              <a:t>                 (650 – 750</a:t>
            </a:r>
            <a:r>
              <a:rPr lang="nl-NL" baseline="30000" dirty="0" smtClean="0">
                <a:solidFill>
                  <a:srgbClr val="0033CC"/>
                </a:solidFill>
              </a:rPr>
              <a:t>o</a:t>
            </a:r>
            <a:r>
              <a:rPr lang="nl-NL" dirty="0" smtClean="0">
                <a:solidFill>
                  <a:srgbClr val="0033CC"/>
                </a:solidFill>
              </a:rPr>
              <a:t>C)     </a:t>
            </a:r>
            <a:r>
              <a:rPr lang="en-US" altLang="zh-TW" dirty="0" smtClean="0">
                <a:solidFill>
                  <a:srgbClr val="0033CC"/>
                </a:solidFill>
              </a:rPr>
              <a:t>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1"/>
          <p:cNvSpPr>
            <a:spLocks noGrp="1"/>
          </p:cNvSpPr>
          <p:nvPr>
            <p:ph type="sldNum" sz="quarter" idx="10"/>
          </p:nvPr>
        </p:nvSpPr>
        <p:spPr>
          <a:noFill/>
        </p:spPr>
        <p:txBody>
          <a:bodyPr/>
          <a:lstStyle/>
          <a:p>
            <a:fld id="{53DD2F7F-8F74-4A0A-B117-6ADC142BD38C}" type="slidenum">
              <a:rPr lang="en-US" altLang="zh-CN" smtClean="0"/>
              <a:pPr/>
              <a:t>17</a:t>
            </a:fld>
            <a:endParaRPr lang="en-US" altLang="zh-CN" smtClean="0"/>
          </a:p>
        </p:txBody>
      </p:sp>
      <p:sp>
        <p:nvSpPr>
          <p:cNvPr id="7" name="TextBox 6"/>
          <p:cNvSpPr txBox="1"/>
          <p:nvPr/>
        </p:nvSpPr>
        <p:spPr>
          <a:xfrm>
            <a:off x="1219200" y="228600"/>
            <a:ext cx="6860853" cy="523220"/>
          </a:xfrm>
          <a:prstGeom prst="rect">
            <a:avLst/>
          </a:prstGeom>
          <a:noFill/>
        </p:spPr>
        <p:txBody>
          <a:bodyPr wrap="none" rtlCol="0">
            <a:spAutoFit/>
          </a:bodyPr>
          <a:lstStyle/>
          <a:p>
            <a:r>
              <a:rPr lang="en-US" sz="2800" dirty="0" smtClean="0">
                <a:solidFill>
                  <a:srgbClr val="0033CC"/>
                </a:solidFill>
              </a:rPr>
              <a:t>Chemical reactions for silicon epitaxial growth</a:t>
            </a:r>
            <a:endParaRPr lang="en-US" sz="2800" dirty="0">
              <a:solidFill>
                <a:srgbClr val="0033CC"/>
              </a:solidFill>
            </a:endParaRPr>
          </a:p>
        </p:txBody>
      </p:sp>
      <p:cxnSp>
        <p:nvCxnSpPr>
          <p:cNvPr id="8" name="Straight Connector 7"/>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grpSp>
        <p:nvGrpSpPr>
          <p:cNvPr id="13" name="Group 12"/>
          <p:cNvGrpSpPr/>
          <p:nvPr/>
        </p:nvGrpSpPr>
        <p:grpSpPr>
          <a:xfrm>
            <a:off x="112705" y="1066800"/>
            <a:ext cx="5068895" cy="3493532"/>
            <a:chOff x="-39695" y="1066800"/>
            <a:chExt cx="5068895" cy="3493532"/>
          </a:xfrm>
        </p:grpSpPr>
        <p:pic>
          <p:nvPicPr>
            <p:cNvPr id="1379335" name="Picture 7" descr="Fig4 copy"/>
            <p:cNvPicPr>
              <a:picLocks noChangeAspect="1" noChangeArrowheads="1"/>
            </p:cNvPicPr>
            <p:nvPr/>
          </p:nvPicPr>
          <p:blipFill>
            <a:blip r:embed="rId3" cstate="print"/>
            <a:srcRect/>
            <a:stretch>
              <a:fillRect/>
            </a:stretch>
          </p:blipFill>
          <p:spPr bwMode="auto">
            <a:xfrm>
              <a:off x="109538" y="1143000"/>
              <a:ext cx="4919662" cy="3260664"/>
            </a:xfrm>
            <a:prstGeom prst="rect">
              <a:avLst/>
            </a:prstGeom>
            <a:noFill/>
            <a:ln w="9525">
              <a:noFill/>
              <a:miter lim="800000"/>
              <a:headEnd/>
              <a:tailEnd/>
            </a:ln>
          </p:spPr>
        </p:pic>
        <p:sp>
          <p:nvSpPr>
            <p:cNvPr id="9" name="TextBox 8"/>
            <p:cNvSpPr txBox="1"/>
            <p:nvPr/>
          </p:nvSpPr>
          <p:spPr>
            <a:xfrm>
              <a:off x="1447800" y="4191000"/>
              <a:ext cx="2303708" cy="369332"/>
            </a:xfrm>
            <a:prstGeom prst="rect">
              <a:avLst/>
            </a:prstGeom>
            <a:solidFill>
              <a:schemeClr val="bg1"/>
            </a:solidFill>
          </p:spPr>
          <p:txBody>
            <a:bodyPr wrap="none" rtlCol="0">
              <a:spAutoFit/>
            </a:bodyPr>
            <a:lstStyle/>
            <a:p>
              <a:r>
                <a:rPr lang="en-US" dirty="0" smtClean="0"/>
                <a:t>Pressure of SiCl</a:t>
              </a:r>
              <a:r>
                <a:rPr lang="en-US" baseline="-25000" dirty="0" smtClean="0"/>
                <a:t>4</a:t>
              </a:r>
              <a:r>
                <a:rPr lang="en-US" dirty="0" smtClean="0"/>
                <a:t> (</a:t>
              </a:r>
              <a:r>
                <a:rPr lang="en-US" dirty="0" err="1" smtClean="0"/>
                <a:t>atm</a:t>
              </a:r>
              <a:r>
                <a:rPr lang="en-US" dirty="0" smtClean="0"/>
                <a:t>)</a:t>
              </a:r>
              <a:endParaRPr lang="en-US" dirty="0"/>
            </a:p>
          </p:txBody>
        </p:sp>
        <p:sp>
          <p:nvSpPr>
            <p:cNvPr id="10" name="TextBox 9"/>
            <p:cNvSpPr txBox="1"/>
            <p:nvPr/>
          </p:nvSpPr>
          <p:spPr>
            <a:xfrm rot="16200000">
              <a:off x="-134112" y="2380417"/>
              <a:ext cx="558166" cy="369332"/>
            </a:xfrm>
            <a:prstGeom prst="rect">
              <a:avLst/>
            </a:prstGeom>
            <a:solidFill>
              <a:schemeClr val="bg1"/>
            </a:solidFill>
          </p:spPr>
          <p:txBody>
            <a:bodyPr wrap="none" rtlCol="0">
              <a:spAutoFit/>
            </a:bodyPr>
            <a:lstStyle/>
            <a:p>
              <a:r>
                <a:rPr lang="en-US" dirty="0" smtClean="0"/>
                <a:t>T(K)</a:t>
              </a:r>
              <a:endParaRPr lang="en-US" dirty="0"/>
            </a:p>
          </p:txBody>
        </p:sp>
        <p:sp>
          <p:nvSpPr>
            <p:cNvPr id="11" name="Rounded Rectangle 10"/>
            <p:cNvSpPr/>
            <p:nvPr/>
          </p:nvSpPr>
          <p:spPr>
            <a:xfrm>
              <a:off x="3352800" y="1066800"/>
              <a:ext cx="1676400" cy="228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953000" y="4038600"/>
              <a:ext cx="76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7170" name="Object 8"/>
          <p:cNvGraphicFramePr>
            <a:graphicFrameLocks noChangeAspect="1"/>
          </p:cNvGraphicFramePr>
          <p:nvPr/>
        </p:nvGraphicFramePr>
        <p:xfrm>
          <a:off x="5053783" y="1066800"/>
          <a:ext cx="3937817" cy="3243263"/>
        </p:xfrm>
        <a:graphic>
          <a:graphicData uri="http://schemas.openxmlformats.org/presentationml/2006/ole">
            <p:oleObj spid="_x0000_s86018" name="公式" r:id="rId4" imgW="1942920" imgH="1600200" progId="Equation.3">
              <p:embed/>
            </p:oleObj>
          </a:graphicData>
        </a:graphic>
      </p:graphicFrame>
      <p:sp>
        <p:nvSpPr>
          <p:cNvPr id="14" name="TextBox 13"/>
          <p:cNvSpPr txBox="1"/>
          <p:nvPr/>
        </p:nvSpPr>
        <p:spPr>
          <a:xfrm>
            <a:off x="914400" y="5105400"/>
            <a:ext cx="7391400" cy="1000274"/>
          </a:xfrm>
          <a:prstGeom prst="rect">
            <a:avLst/>
          </a:prstGeom>
          <a:noFill/>
        </p:spPr>
        <p:txBody>
          <a:bodyPr wrap="square" rtlCol="0">
            <a:spAutoFit/>
          </a:bodyPr>
          <a:lstStyle/>
          <a:p>
            <a:pPr>
              <a:spcAft>
                <a:spcPts val="600"/>
              </a:spcAft>
            </a:pPr>
            <a:r>
              <a:rPr lang="en-US" dirty="0" smtClean="0">
                <a:solidFill>
                  <a:srgbClr val="C00000"/>
                </a:solidFill>
              </a:rPr>
              <a:t>Except SiH</a:t>
            </a:r>
            <a:r>
              <a:rPr lang="en-US" baseline="-25000" dirty="0" smtClean="0">
                <a:solidFill>
                  <a:srgbClr val="C00000"/>
                </a:solidFill>
              </a:rPr>
              <a:t>4</a:t>
            </a:r>
            <a:r>
              <a:rPr lang="en-US" dirty="0" smtClean="0">
                <a:solidFill>
                  <a:srgbClr val="C00000"/>
                </a:solidFill>
              </a:rPr>
              <a:t> decomposition, ALL other reactions are reversible.</a:t>
            </a:r>
          </a:p>
          <a:p>
            <a:pPr>
              <a:spcAft>
                <a:spcPts val="600"/>
              </a:spcAft>
            </a:pPr>
            <a:r>
              <a:rPr lang="en-US" dirty="0" smtClean="0">
                <a:solidFill>
                  <a:srgbClr val="C00000"/>
                </a:solidFill>
              </a:rPr>
              <a:t>Which direction (etching of Si or growth of Si) to go depends on the partial pressures of the reactants and temperature.</a:t>
            </a:r>
          </a:p>
        </p:txBody>
      </p:sp>
      <p:sp>
        <p:nvSpPr>
          <p:cNvPr id="15" name="TextBox 14"/>
          <p:cNvSpPr txBox="1"/>
          <p:nvPr/>
        </p:nvSpPr>
        <p:spPr>
          <a:xfrm>
            <a:off x="5105400" y="4267200"/>
            <a:ext cx="3810000" cy="646331"/>
          </a:xfrm>
          <a:prstGeom prst="rect">
            <a:avLst/>
          </a:prstGeom>
          <a:noFill/>
        </p:spPr>
        <p:txBody>
          <a:bodyPr wrap="square" rtlCol="0">
            <a:spAutoFit/>
          </a:bodyPr>
          <a:lstStyle/>
          <a:p>
            <a:r>
              <a:rPr lang="en-US" dirty="0" smtClean="0"/>
              <a:t>(</a:t>
            </a:r>
            <a:r>
              <a:rPr lang="en-US" dirty="0" err="1" smtClean="0"/>
              <a:t>HCl</a:t>
            </a:r>
            <a:r>
              <a:rPr lang="en-US" dirty="0" smtClean="0"/>
              <a:t> etches Si at high T, which is used to prepare electronic grade Si)</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2" cstate="print"/>
          <a:srcRect/>
          <a:stretch>
            <a:fillRect/>
          </a:stretch>
        </p:blipFill>
        <p:spPr bwMode="auto">
          <a:xfrm>
            <a:off x="2057400" y="609600"/>
            <a:ext cx="5643546" cy="6096000"/>
          </a:xfrm>
          <a:prstGeom prst="rect">
            <a:avLst/>
          </a:prstGeom>
          <a:noFill/>
          <a:ln w="9525">
            <a:noFill/>
            <a:miter lim="800000"/>
            <a:headEnd/>
            <a:tailEnd/>
          </a:ln>
        </p:spPr>
      </p:pic>
      <p:sp>
        <p:nvSpPr>
          <p:cNvPr id="5" name="Rectangle 4"/>
          <p:cNvSpPr/>
          <p:nvPr/>
        </p:nvSpPr>
        <p:spPr>
          <a:xfrm>
            <a:off x="1219200" y="0"/>
            <a:ext cx="6781800" cy="523220"/>
          </a:xfrm>
          <a:prstGeom prst="rect">
            <a:avLst/>
          </a:prstGeom>
        </p:spPr>
        <p:txBody>
          <a:bodyPr wrap="square">
            <a:spAutoFit/>
          </a:bodyPr>
          <a:lstStyle/>
          <a:p>
            <a:r>
              <a:rPr lang="en-US" sz="2800" dirty="0" smtClean="0">
                <a:solidFill>
                  <a:srgbClr val="0033CC"/>
                </a:solidFill>
              </a:rPr>
              <a:t>Thermal (not plasma-enhanced) CVD films</a:t>
            </a:r>
          </a:p>
        </p:txBody>
      </p:sp>
      <p:cxnSp>
        <p:nvCxnSpPr>
          <p:cNvPr id="4" name="Straight Connector 3"/>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3581400" y="2990088"/>
            <a:ext cx="679994" cy="307777"/>
          </a:xfrm>
          <a:prstGeom prst="rect">
            <a:avLst/>
          </a:prstGeom>
          <a:noFill/>
        </p:spPr>
        <p:txBody>
          <a:bodyPr wrap="none" rtlCol="0">
            <a:spAutoFit/>
          </a:bodyPr>
          <a:lstStyle/>
          <a:p>
            <a:r>
              <a:rPr lang="en-US" sz="1400" dirty="0" smtClean="0"/>
              <a:t>(Al</a:t>
            </a:r>
            <a:r>
              <a:rPr lang="en-US" sz="1400" baseline="-25000" dirty="0" smtClean="0"/>
              <a:t>2</a:t>
            </a:r>
            <a:r>
              <a:rPr lang="en-US" sz="1400" dirty="0" smtClean="0"/>
              <a:t>O</a:t>
            </a:r>
            <a:r>
              <a:rPr lang="en-US" sz="1400" baseline="-25000" dirty="0" smtClean="0"/>
              <a:t>3</a:t>
            </a:r>
            <a:r>
              <a:rPr lang="en-US" sz="1400" dirty="0" smtClean="0"/>
              <a:t>)</a:t>
            </a:r>
            <a:endParaRPr lang="en-US" sz="1400"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2590800" y="152400"/>
            <a:ext cx="4249946" cy="523220"/>
          </a:xfrm>
          <a:prstGeom prst="rect">
            <a:avLst/>
          </a:prstGeom>
        </p:spPr>
        <p:txBody>
          <a:bodyPr wrap="none">
            <a:spAutoFit/>
          </a:bodyPr>
          <a:lstStyle/>
          <a:p>
            <a:r>
              <a:rPr lang="en-US" altLang="zh-TW" sz="2800" dirty="0" smtClean="0">
                <a:solidFill>
                  <a:srgbClr val="0033CC"/>
                </a:solidFill>
              </a:rPr>
              <a:t>CVD sources and substrates</a:t>
            </a:r>
            <a:endParaRPr lang="en-US" sz="2800" dirty="0">
              <a:solidFill>
                <a:srgbClr val="0033CC"/>
              </a:solidFill>
            </a:endParaRPr>
          </a:p>
        </p:txBody>
      </p:sp>
      <p:sp>
        <p:nvSpPr>
          <p:cNvPr id="8" name="Rectangle 7"/>
          <p:cNvSpPr/>
          <p:nvPr/>
        </p:nvSpPr>
        <p:spPr>
          <a:xfrm>
            <a:off x="1295400" y="1066800"/>
            <a:ext cx="6781800" cy="5062924"/>
          </a:xfrm>
          <a:prstGeom prst="rect">
            <a:avLst/>
          </a:prstGeom>
        </p:spPr>
        <p:txBody>
          <a:bodyPr wrap="square">
            <a:spAutoFit/>
          </a:bodyPr>
          <a:lstStyle/>
          <a:p>
            <a:pPr marL="171450" indent="-171450">
              <a:spcAft>
                <a:spcPts val="300"/>
              </a:spcAft>
              <a:buFont typeface="Arial" pitchFamily="34" charset="0"/>
              <a:buChar char="•"/>
            </a:pPr>
            <a:r>
              <a:rPr lang="en-US" altLang="zh-TW" dirty="0" smtClean="0">
                <a:solidFill>
                  <a:srgbClr val="C00000"/>
                </a:solidFill>
              </a:rPr>
              <a:t>Types of sources </a:t>
            </a:r>
          </a:p>
          <a:p>
            <a:pPr marL="685800" lvl="2" indent="-228600">
              <a:spcAft>
                <a:spcPts val="300"/>
              </a:spcAft>
              <a:buFont typeface="Courier New" pitchFamily="49" charset="0"/>
              <a:buChar char="o"/>
            </a:pPr>
            <a:r>
              <a:rPr lang="en-US" altLang="zh-TW" dirty="0" smtClean="0">
                <a:solidFill>
                  <a:srgbClr val="0033CC"/>
                </a:solidFill>
              </a:rPr>
              <a:t>Gasses (easiest) </a:t>
            </a:r>
          </a:p>
          <a:p>
            <a:pPr marL="685800" lvl="2" indent="-228600">
              <a:spcAft>
                <a:spcPts val="300"/>
              </a:spcAft>
              <a:buFont typeface="Courier New" pitchFamily="49" charset="0"/>
              <a:buChar char="o"/>
            </a:pPr>
            <a:r>
              <a:rPr lang="en-US" altLang="zh-TW" dirty="0" smtClean="0">
                <a:solidFill>
                  <a:srgbClr val="0033CC"/>
                </a:solidFill>
              </a:rPr>
              <a:t>Volatile liquids </a:t>
            </a:r>
          </a:p>
          <a:p>
            <a:pPr marL="685800" lvl="2" indent="-228600">
              <a:spcAft>
                <a:spcPts val="300"/>
              </a:spcAft>
              <a:buFont typeface="Courier New" pitchFamily="49" charset="0"/>
              <a:buChar char="o"/>
            </a:pPr>
            <a:r>
              <a:rPr lang="en-US" altLang="zh-TW" dirty="0" err="1" smtClean="0">
                <a:solidFill>
                  <a:srgbClr val="0033CC"/>
                </a:solidFill>
              </a:rPr>
              <a:t>Sublimable</a:t>
            </a:r>
            <a:r>
              <a:rPr lang="en-US" altLang="zh-TW" dirty="0" smtClean="0">
                <a:solidFill>
                  <a:srgbClr val="0033CC"/>
                </a:solidFill>
              </a:rPr>
              <a:t> solids </a:t>
            </a:r>
          </a:p>
          <a:p>
            <a:pPr marL="685800" lvl="2" indent="-228600">
              <a:spcAft>
                <a:spcPts val="300"/>
              </a:spcAft>
              <a:buFont typeface="Courier New" pitchFamily="49" charset="0"/>
              <a:buChar char="o"/>
            </a:pPr>
            <a:r>
              <a:rPr lang="en-US" altLang="zh-TW" dirty="0" smtClean="0">
                <a:solidFill>
                  <a:srgbClr val="0033CC"/>
                </a:solidFill>
              </a:rPr>
              <a:t>Combination </a:t>
            </a:r>
          </a:p>
          <a:p>
            <a:pPr marL="171450" indent="-171450">
              <a:spcAft>
                <a:spcPts val="300"/>
              </a:spcAft>
              <a:buFont typeface="Arial" pitchFamily="34" charset="0"/>
              <a:buChar char="•"/>
            </a:pPr>
            <a:r>
              <a:rPr lang="en-US" altLang="zh-TW" dirty="0" smtClean="0">
                <a:solidFill>
                  <a:srgbClr val="C00000"/>
                </a:solidFill>
              </a:rPr>
              <a:t>Source materials should be </a:t>
            </a:r>
          </a:p>
          <a:p>
            <a:pPr marL="685800" lvl="2" indent="-228600">
              <a:spcAft>
                <a:spcPts val="300"/>
              </a:spcAft>
              <a:buFont typeface="Courier New" pitchFamily="49" charset="0"/>
              <a:buChar char="o"/>
            </a:pPr>
            <a:r>
              <a:rPr lang="en-US" altLang="zh-TW" dirty="0" smtClean="0">
                <a:solidFill>
                  <a:srgbClr val="0033CC"/>
                </a:solidFill>
              </a:rPr>
              <a:t>Stable at room temperature </a:t>
            </a:r>
          </a:p>
          <a:p>
            <a:pPr marL="685800" lvl="2" indent="-228600">
              <a:spcAft>
                <a:spcPts val="300"/>
              </a:spcAft>
              <a:buFont typeface="Courier New" pitchFamily="49" charset="0"/>
              <a:buChar char="o"/>
            </a:pPr>
            <a:r>
              <a:rPr lang="en-US" altLang="zh-TW" dirty="0" smtClean="0">
                <a:solidFill>
                  <a:srgbClr val="0033CC"/>
                </a:solidFill>
              </a:rPr>
              <a:t>Sufficiently volatile </a:t>
            </a:r>
          </a:p>
          <a:p>
            <a:pPr marL="685800" lvl="3" indent="-228600">
              <a:spcAft>
                <a:spcPts val="300"/>
              </a:spcAft>
              <a:buFont typeface="Courier New" pitchFamily="49" charset="0"/>
              <a:buChar char="o"/>
            </a:pPr>
            <a:r>
              <a:rPr lang="en-US" altLang="zh-TW" dirty="0" smtClean="0">
                <a:solidFill>
                  <a:srgbClr val="0033CC"/>
                </a:solidFill>
              </a:rPr>
              <a:t>High enough partial pressure to get good growth rates </a:t>
            </a:r>
          </a:p>
          <a:p>
            <a:pPr marL="685800" lvl="2" indent="-228600">
              <a:spcAft>
                <a:spcPts val="300"/>
              </a:spcAft>
              <a:buFont typeface="Courier New" pitchFamily="49" charset="0"/>
              <a:buChar char="o"/>
            </a:pPr>
            <a:r>
              <a:rPr lang="en-US" altLang="zh-TW" dirty="0" smtClean="0">
                <a:solidFill>
                  <a:srgbClr val="0033CC"/>
                </a:solidFill>
              </a:rPr>
              <a:t>Reaction temperature &lt; melting point of substrate </a:t>
            </a:r>
          </a:p>
          <a:p>
            <a:pPr marL="685800" lvl="2" indent="-228600">
              <a:spcAft>
                <a:spcPts val="300"/>
              </a:spcAft>
              <a:buFont typeface="Courier New" pitchFamily="49" charset="0"/>
              <a:buChar char="o"/>
            </a:pPr>
            <a:r>
              <a:rPr lang="en-US" altLang="zh-TW" dirty="0" smtClean="0">
                <a:solidFill>
                  <a:srgbClr val="0033CC"/>
                </a:solidFill>
              </a:rPr>
              <a:t>Produce desired element on substrate with easily removable by-products </a:t>
            </a:r>
          </a:p>
          <a:p>
            <a:pPr marL="685800" lvl="2" indent="-228600">
              <a:spcAft>
                <a:spcPts val="300"/>
              </a:spcAft>
              <a:buFont typeface="Courier New" pitchFamily="49" charset="0"/>
              <a:buChar char="o"/>
            </a:pPr>
            <a:r>
              <a:rPr lang="en-US" altLang="zh-TW" dirty="0" smtClean="0">
                <a:solidFill>
                  <a:srgbClr val="0033CC"/>
                </a:solidFill>
              </a:rPr>
              <a:t>Low toxicity</a:t>
            </a:r>
          </a:p>
          <a:p>
            <a:pPr marL="171450" indent="-171450">
              <a:spcAft>
                <a:spcPts val="300"/>
              </a:spcAft>
              <a:buFont typeface="Arial" pitchFamily="34" charset="0"/>
              <a:buChar char="•"/>
            </a:pPr>
            <a:r>
              <a:rPr lang="en-US" altLang="zh-TW" dirty="0" smtClean="0">
                <a:solidFill>
                  <a:srgbClr val="C00000"/>
                </a:solidFill>
              </a:rPr>
              <a:t>Substrates</a:t>
            </a:r>
          </a:p>
          <a:p>
            <a:pPr marL="685800" lvl="1" indent="-228600">
              <a:spcAft>
                <a:spcPts val="300"/>
              </a:spcAft>
              <a:buFont typeface="Courier New" pitchFamily="49" charset="0"/>
              <a:buChar char="o"/>
            </a:pPr>
            <a:r>
              <a:rPr lang="en-US" altLang="zh-TW" dirty="0" smtClean="0">
                <a:solidFill>
                  <a:srgbClr val="0033CC"/>
                </a:solidFill>
              </a:rPr>
              <a:t>Need to consider adsorption and  surface reactions </a:t>
            </a:r>
          </a:p>
          <a:p>
            <a:pPr marL="685800" lvl="1" indent="-228600">
              <a:spcAft>
                <a:spcPts val="300"/>
              </a:spcAft>
              <a:buFont typeface="Courier New" pitchFamily="49" charset="0"/>
              <a:buChar char="o"/>
            </a:pPr>
            <a:r>
              <a:rPr lang="en-US" altLang="zh-TW" dirty="0" smtClean="0">
                <a:solidFill>
                  <a:srgbClr val="0033CC"/>
                </a:solidFill>
              </a:rPr>
              <a:t>For example, WF</a:t>
            </a:r>
            <a:r>
              <a:rPr lang="en-US" altLang="zh-TW" baseline="-25000" dirty="0" smtClean="0">
                <a:solidFill>
                  <a:srgbClr val="0033CC"/>
                </a:solidFill>
              </a:rPr>
              <a:t>6</a:t>
            </a:r>
            <a:r>
              <a:rPr lang="en-US" altLang="zh-TW" dirty="0" smtClean="0">
                <a:solidFill>
                  <a:srgbClr val="0033CC"/>
                </a:solidFill>
              </a:rPr>
              <a:t> deposits on Si but not on SiO</a:t>
            </a:r>
            <a:r>
              <a:rPr lang="en-US" altLang="zh-TW" baseline="-25000" dirty="0" smtClean="0">
                <a:solidFill>
                  <a:srgbClr val="0033CC"/>
                </a:solidFill>
              </a:rPr>
              <a:t>2</a:t>
            </a:r>
            <a:r>
              <a:rPr lang="en-US" altLang="zh-TW" dirty="0" smtClean="0">
                <a:solidFill>
                  <a:srgbClr val="0033CC"/>
                </a:solidFill>
              </a:rPr>
              <a:t> </a:t>
            </a:r>
            <a:endParaRPr lang="en-US" dirty="0">
              <a:solidFill>
                <a:srgbClr val="0033CC"/>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down)">
                                      <p:cBhvr>
                                        <p:cTn id="10" dur="500"/>
                                        <p:tgtEl>
                                          <p:spTgt spid="8">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wipe(down)">
                                      <p:cBhvr>
                                        <p:cTn id="13" dur="500"/>
                                        <p:tgtEl>
                                          <p:spTgt spid="8">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wipe(down)">
                                      <p:cBhvr>
                                        <p:cTn id="16" dur="500"/>
                                        <p:tgtEl>
                                          <p:spTgt spid="8">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wipe(down)">
                                      <p:cBhvr>
                                        <p:cTn id="19" dur="500"/>
                                        <p:tgtEl>
                                          <p:spTgt spid="8">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Effect transition="in" filter="wipe(down)">
                                      <p:cBhvr>
                                        <p:cTn id="24" dur="500"/>
                                        <p:tgtEl>
                                          <p:spTgt spid="8">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wipe(down)">
                                      <p:cBhvr>
                                        <p:cTn id="27" dur="500"/>
                                        <p:tgtEl>
                                          <p:spTgt spid="8">
                                            <p:txEl>
                                              <p:pRg st="6" end="6"/>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
                                            <p:txEl>
                                              <p:pRg st="7" end="7"/>
                                            </p:txEl>
                                          </p:spTgt>
                                        </p:tgtEl>
                                        <p:attrNameLst>
                                          <p:attrName>style.visibility</p:attrName>
                                        </p:attrNameLst>
                                      </p:cBhvr>
                                      <p:to>
                                        <p:strVal val="visible"/>
                                      </p:to>
                                    </p:set>
                                    <p:animEffect transition="in" filter="wipe(down)">
                                      <p:cBhvr>
                                        <p:cTn id="30" dur="500"/>
                                        <p:tgtEl>
                                          <p:spTgt spid="8">
                                            <p:txEl>
                                              <p:pRg st="7" end="7"/>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8">
                                            <p:txEl>
                                              <p:pRg st="8" end="8"/>
                                            </p:txEl>
                                          </p:spTgt>
                                        </p:tgtEl>
                                        <p:attrNameLst>
                                          <p:attrName>style.visibility</p:attrName>
                                        </p:attrNameLst>
                                      </p:cBhvr>
                                      <p:to>
                                        <p:strVal val="visible"/>
                                      </p:to>
                                    </p:set>
                                    <p:animEffect transition="in" filter="wipe(down)">
                                      <p:cBhvr>
                                        <p:cTn id="33" dur="500"/>
                                        <p:tgtEl>
                                          <p:spTgt spid="8">
                                            <p:txEl>
                                              <p:pRg st="8" end="8"/>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8">
                                            <p:txEl>
                                              <p:pRg st="9" end="9"/>
                                            </p:txEl>
                                          </p:spTgt>
                                        </p:tgtEl>
                                        <p:attrNameLst>
                                          <p:attrName>style.visibility</p:attrName>
                                        </p:attrNameLst>
                                      </p:cBhvr>
                                      <p:to>
                                        <p:strVal val="visible"/>
                                      </p:to>
                                    </p:set>
                                    <p:animEffect transition="in" filter="wipe(down)">
                                      <p:cBhvr>
                                        <p:cTn id="36" dur="500"/>
                                        <p:tgtEl>
                                          <p:spTgt spid="8">
                                            <p:txEl>
                                              <p:pRg st="9" end="9"/>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8">
                                            <p:txEl>
                                              <p:pRg st="10" end="10"/>
                                            </p:txEl>
                                          </p:spTgt>
                                        </p:tgtEl>
                                        <p:attrNameLst>
                                          <p:attrName>style.visibility</p:attrName>
                                        </p:attrNameLst>
                                      </p:cBhvr>
                                      <p:to>
                                        <p:strVal val="visible"/>
                                      </p:to>
                                    </p:set>
                                    <p:animEffect transition="in" filter="wipe(down)">
                                      <p:cBhvr>
                                        <p:cTn id="39" dur="500"/>
                                        <p:tgtEl>
                                          <p:spTgt spid="8">
                                            <p:txEl>
                                              <p:pRg st="10" end="10"/>
                                            </p:tx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8">
                                            <p:txEl>
                                              <p:pRg st="11" end="11"/>
                                            </p:txEl>
                                          </p:spTgt>
                                        </p:tgtEl>
                                        <p:attrNameLst>
                                          <p:attrName>style.visibility</p:attrName>
                                        </p:attrNameLst>
                                      </p:cBhvr>
                                      <p:to>
                                        <p:strVal val="visible"/>
                                      </p:to>
                                    </p:set>
                                    <p:animEffect transition="in" filter="wipe(down)">
                                      <p:cBhvr>
                                        <p:cTn id="42" dur="500"/>
                                        <p:tgtEl>
                                          <p:spTgt spid="8">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
                                            <p:txEl>
                                              <p:pRg st="12" end="12"/>
                                            </p:txEl>
                                          </p:spTgt>
                                        </p:tgtEl>
                                        <p:attrNameLst>
                                          <p:attrName>style.visibility</p:attrName>
                                        </p:attrNameLst>
                                      </p:cBhvr>
                                      <p:to>
                                        <p:strVal val="visible"/>
                                      </p:to>
                                    </p:set>
                                    <p:animEffect transition="in" filter="wipe(down)">
                                      <p:cBhvr>
                                        <p:cTn id="47" dur="500"/>
                                        <p:tgtEl>
                                          <p:spTgt spid="8">
                                            <p:txEl>
                                              <p:pRg st="12" end="12"/>
                                            </p:tx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8">
                                            <p:txEl>
                                              <p:pRg st="13" end="13"/>
                                            </p:txEl>
                                          </p:spTgt>
                                        </p:tgtEl>
                                        <p:attrNameLst>
                                          <p:attrName>style.visibility</p:attrName>
                                        </p:attrNameLst>
                                      </p:cBhvr>
                                      <p:to>
                                        <p:strVal val="visible"/>
                                      </p:to>
                                    </p:set>
                                    <p:animEffect transition="in" filter="wipe(down)">
                                      <p:cBhvr>
                                        <p:cTn id="50" dur="500"/>
                                        <p:tgtEl>
                                          <p:spTgt spid="8">
                                            <p:txEl>
                                              <p:pRg st="13" end="13"/>
                                            </p:txEl>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8">
                                            <p:txEl>
                                              <p:pRg st="14" end="14"/>
                                            </p:txEl>
                                          </p:spTgt>
                                        </p:tgtEl>
                                        <p:attrNameLst>
                                          <p:attrName>style.visibility</p:attrName>
                                        </p:attrNameLst>
                                      </p:cBhvr>
                                      <p:to>
                                        <p:strVal val="visible"/>
                                      </p:to>
                                    </p:set>
                                    <p:animEffect transition="in" filter="wipe(down)">
                                      <p:cBhvr>
                                        <p:cTn id="53" dur="500"/>
                                        <p:tgtEl>
                                          <p:spTgt spid="8">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609600"/>
            <a:ext cx="7010400" cy="3652282"/>
          </a:xfrm>
          <a:prstGeom prst="rect">
            <a:avLst/>
          </a:prstGeom>
        </p:spPr>
        <p:txBody>
          <a:bodyPr wrap="square">
            <a:spAutoFit/>
          </a:bodyPr>
          <a:lstStyle/>
          <a:p>
            <a:pPr>
              <a:spcAft>
                <a:spcPts val="300"/>
              </a:spcAft>
            </a:pPr>
            <a:r>
              <a:rPr lang="en-US" dirty="0" smtClean="0">
                <a:solidFill>
                  <a:srgbClr val="C00000"/>
                </a:solidFill>
              </a:rPr>
              <a:t>Thin film: </a:t>
            </a:r>
            <a:r>
              <a:rPr lang="en-US" dirty="0" smtClean="0">
                <a:solidFill>
                  <a:srgbClr val="0033CC"/>
                </a:solidFill>
              </a:rPr>
              <a:t>thickness typically &lt;1000nm.</a:t>
            </a:r>
          </a:p>
          <a:p>
            <a:pPr>
              <a:spcAft>
                <a:spcPts val="300"/>
              </a:spcAft>
            </a:pPr>
            <a:r>
              <a:rPr lang="en-US" dirty="0" smtClean="0">
                <a:solidFill>
                  <a:srgbClr val="C00000"/>
                </a:solidFill>
              </a:rPr>
              <a:t>Special properties of thin films: </a:t>
            </a:r>
            <a:r>
              <a:rPr lang="en-US" dirty="0" smtClean="0">
                <a:solidFill>
                  <a:srgbClr val="0033CC"/>
                </a:solidFill>
              </a:rPr>
              <a:t>different from bulk materials, it may be –</a:t>
            </a:r>
          </a:p>
          <a:p>
            <a:pPr marL="180975" indent="-180975">
              <a:spcAft>
                <a:spcPts val="300"/>
              </a:spcAft>
              <a:buFont typeface="Arial" pitchFamily="34" charset="0"/>
              <a:buChar char="•"/>
            </a:pPr>
            <a:r>
              <a:rPr lang="en-US" dirty="0" smtClean="0">
                <a:solidFill>
                  <a:srgbClr val="0033CC"/>
                </a:solidFill>
              </a:rPr>
              <a:t>Not fully dense</a:t>
            </a:r>
          </a:p>
          <a:p>
            <a:pPr marL="180975" indent="-180975">
              <a:spcAft>
                <a:spcPts val="300"/>
              </a:spcAft>
              <a:buFont typeface="Arial" pitchFamily="34" charset="0"/>
              <a:buChar char="•"/>
            </a:pPr>
            <a:r>
              <a:rPr lang="en-US" dirty="0" smtClean="0">
                <a:solidFill>
                  <a:srgbClr val="0033CC"/>
                </a:solidFill>
              </a:rPr>
              <a:t>Under stress</a:t>
            </a:r>
          </a:p>
          <a:p>
            <a:pPr marL="180975" indent="-180975">
              <a:spcAft>
                <a:spcPts val="300"/>
              </a:spcAft>
              <a:buFont typeface="Arial" pitchFamily="34" charset="0"/>
              <a:buChar char="•"/>
            </a:pPr>
            <a:r>
              <a:rPr lang="en-US" dirty="0" smtClean="0">
                <a:solidFill>
                  <a:srgbClr val="0033CC"/>
                </a:solidFill>
              </a:rPr>
              <a:t>Different defect structures from bulk</a:t>
            </a:r>
          </a:p>
          <a:p>
            <a:pPr marL="180975" indent="-180975">
              <a:spcAft>
                <a:spcPts val="300"/>
              </a:spcAft>
              <a:buFont typeface="Arial" pitchFamily="34" charset="0"/>
              <a:buChar char="•"/>
            </a:pPr>
            <a:r>
              <a:rPr lang="en-US" dirty="0" smtClean="0">
                <a:solidFill>
                  <a:srgbClr val="0033CC"/>
                </a:solidFill>
              </a:rPr>
              <a:t>Quasi ‐ two dimensional (very thin films)</a:t>
            </a:r>
          </a:p>
          <a:p>
            <a:pPr marL="180975" indent="-180975">
              <a:spcAft>
                <a:spcPts val="300"/>
              </a:spcAft>
              <a:buFont typeface="Arial" pitchFamily="34" charset="0"/>
              <a:buChar char="•"/>
            </a:pPr>
            <a:r>
              <a:rPr lang="en-US" dirty="0" smtClean="0">
                <a:solidFill>
                  <a:srgbClr val="0033CC"/>
                </a:solidFill>
              </a:rPr>
              <a:t>Strongly influenced by surface and interface effects</a:t>
            </a:r>
          </a:p>
          <a:p>
            <a:pPr>
              <a:spcAft>
                <a:spcPts val="300"/>
              </a:spcAft>
            </a:pPr>
            <a:r>
              <a:rPr lang="en-US" dirty="0" smtClean="0">
                <a:solidFill>
                  <a:srgbClr val="C00000"/>
                </a:solidFill>
              </a:rPr>
              <a:t>Typical steps in making thin films:</a:t>
            </a:r>
          </a:p>
          <a:p>
            <a:pPr marL="266700" indent="-266700">
              <a:spcAft>
                <a:spcPts val="300"/>
              </a:spcAft>
              <a:buFont typeface="+mj-lt"/>
              <a:buAutoNum type="arabicPeriod"/>
            </a:pPr>
            <a:r>
              <a:rPr lang="en-US" dirty="0" smtClean="0">
                <a:solidFill>
                  <a:srgbClr val="0033CC"/>
                </a:solidFill>
              </a:rPr>
              <a:t>Emission of particles from source (heat, high voltage . . .)</a:t>
            </a:r>
          </a:p>
          <a:p>
            <a:pPr marL="266700" indent="-266700">
              <a:spcAft>
                <a:spcPts val="300"/>
              </a:spcAft>
              <a:buFont typeface="+mj-lt"/>
              <a:buAutoNum type="arabicPeriod"/>
            </a:pPr>
            <a:r>
              <a:rPr lang="en-US" dirty="0" smtClean="0">
                <a:solidFill>
                  <a:srgbClr val="0033CC"/>
                </a:solidFill>
              </a:rPr>
              <a:t>Transport of particles to substrate</a:t>
            </a:r>
          </a:p>
          <a:p>
            <a:pPr marL="266700" indent="-266700">
              <a:spcAft>
                <a:spcPts val="300"/>
              </a:spcAft>
              <a:buFont typeface="+mj-lt"/>
              <a:buAutoNum type="arabicPeriod"/>
            </a:pPr>
            <a:r>
              <a:rPr lang="en-US" dirty="0" smtClean="0">
                <a:solidFill>
                  <a:srgbClr val="0033CC"/>
                </a:solidFill>
              </a:rPr>
              <a:t>Condensation of particles on substrate</a:t>
            </a:r>
            <a:endParaRPr lang="en-US" dirty="0">
              <a:solidFill>
                <a:srgbClr val="0033CC"/>
              </a:solidFill>
            </a:endParaRPr>
          </a:p>
        </p:txBody>
      </p:sp>
      <p:cxnSp>
        <p:nvCxnSpPr>
          <p:cNvPr id="3" name="Straight Connector 2"/>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3733800" y="0"/>
            <a:ext cx="1460656" cy="523220"/>
          </a:xfrm>
          <a:prstGeom prst="rect">
            <a:avLst/>
          </a:prstGeom>
          <a:noFill/>
        </p:spPr>
        <p:txBody>
          <a:bodyPr wrap="none" rtlCol="0">
            <a:spAutoFit/>
          </a:bodyPr>
          <a:lstStyle/>
          <a:p>
            <a:r>
              <a:rPr lang="en-US" sz="2800" dirty="0" smtClean="0">
                <a:solidFill>
                  <a:srgbClr val="0033CC"/>
                </a:solidFill>
              </a:rPr>
              <a:t>Thin film</a:t>
            </a:r>
            <a:endParaRPr lang="en-US" sz="2800" dirty="0">
              <a:solidFill>
                <a:srgbClr val="0033CC"/>
              </a:solidFill>
            </a:endParaRPr>
          </a:p>
        </p:txBody>
      </p:sp>
      <p:pic>
        <p:nvPicPr>
          <p:cNvPr id="8" name="Picture 6"/>
          <p:cNvPicPr>
            <a:picLocks noChangeAspect="1" noChangeArrowheads="1"/>
          </p:cNvPicPr>
          <p:nvPr/>
        </p:nvPicPr>
        <p:blipFill>
          <a:blip r:embed="rId2" cstate="print"/>
          <a:srcRect/>
          <a:stretch>
            <a:fillRect/>
          </a:stretch>
        </p:blipFill>
        <p:spPr bwMode="auto">
          <a:xfrm>
            <a:off x="54033" y="4038600"/>
            <a:ext cx="5127567" cy="2819399"/>
          </a:xfrm>
          <a:prstGeom prst="rect">
            <a:avLst/>
          </a:prstGeom>
          <a:noFill/>
          <a:ln w="9525">
            <a:noFill/>
            <a:miter lim="800000"/>
            <a:headEnd/>
            <a:tailEnd/>
          </a:ln>
        </p:spPr>
      </p:pic>
      <p:sp>
        <p:nvSpPr>
          <p:cNvPr id="10" name="TextBox 9"/>
          <p:cNvSpPr txBox="1"/>
          <p:nvPr/>
        </p:nvSpPr>
        <p:spPr>
          <a:xfrm>
            <a:off x="5105400" y="5486400"/>
            <a:ext cx="3657600" cy="1200329"/>
          </a:xfrm>
          <a:prstGeom prst="rect">
            <a:avLst/>
          </a:prstGeom>
          <a:noFill/>
        </p:spPr>
        <p:txBody>
          <a:bodyPr wrap="square" rtlCol="0">
            <a:spAutoFit/>
          </a:bodyPr>
          <a:lstStyle/>
          <a:p>
            <a:r>
              <a:rPr lang="en-US" dirty="0" smtClean="0">
                <a:solidFill>
                  <a:srgbClr val="7030A0"/>
                </a:solidFill>
              </a:rPr>
              <a:t>Lithography, thin film deposition and its etching are the three most important processes for micro-nano fabrication.</a:t>
            </a:r>
            <a:endParaRPr lang="en-US" dirty="0">
              <a:solidFill>
                <a:srgbClr val="7030A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Rectangle 7"/>
          <p:cNvSpPr/>
          <p:nvPr/>
        </p:nvSpPr>
        <p:spPr>
          <a:xfrm>
            <a:off x="3581400" y="152400"/>
            <a:ext cx="2172133" cy="523220"/>
          </a:xfrm>
          <a:prstGeom prst="rect">
            <a:avLst/>
          </a:prstGeom>
        </p:spPr>
        <p:txBody>
          <a:bodyPr wrap="none">
            <a:spAutoFit/>
          </a:bodyPr>
          <a:lstStyle/>
          <a:p>
            <a:r>
              <a:rPr lang="en-US" altLang="zh-TW" sz="2800" dirty="0" smtClean="0">
                <a:solidFill>
                  <a:srgbClr val="0033CC"/>
                </a:solidFill>
              </a:rPr>
              <a:t>Types of CVD </a:t>
            </a:r>
            <a:endParaRPr lang="en-US" sz="2800" dirty="0">
              <a:solidFill>
                <a:srgbClr val="0033CC"/>
              </a:solidFill>
            </a:endParaRPr>
          </a:p>
        </p:txBody>
      </p:sp>
      <p:sp>
        <p:nvSpPr>
          <p:cNvPr id="9" name="Rectangle 8"/>
          <p:cNvSpPr/>
          <p:nvPr/>
        </p:nvSpPr>
        <p:spPr>
          <a:xfrm>
            <a:off x="381000" y="838200"/>
            <a:ext cx="8534400" cy="5863144"/>
          </a:xfrm>
          <a:prstGeom prst="rect">
            <a:avLst/>
          </a:prstGeom>
        </p:spPr>
        <p:txBody>
          <a:bodyPr wrap="square">
            <a:spAutoFit/>
          </a:bodyPr>
          <a:lstStyle/>
          <a:p>
            <a:pPr marL="234950" indent="-234950"/>
            <a:r>
              <a:rPr lang="en-US" altLang="zh-TW" dirty="0" smtClean="0">
                <a:solidFill>
                  <a:srgbClr val="C00000"/>
                </a:solidFill>
              </a:rPr>
              <a:t>APCVD</a:t>
            </a:r>
            <a:r>
              <a:rPr lang="en-US" altLang="zh-TW" dirty="0" smtClean="0">
                <a:solidFill>
                  <a:srgbClr val="0033CC"/>
                </a:solidFill>
              </a:rPr>
              <a:t> (Atmospheric Pressure CVD), mass transport limited growth rate, leading to non-uniform film thickness. </a:t>
            </a:r>
          </a:p>
          <a:p>
            <a:pPr>
              <a:spcBef>
                <a:spcPts val="600"/>
              </a:spcBef>
            </a:pPr>
            <a:r>
              <a:rPr lang="en-US" altLang="zh-TW" dirty="0" smtClean="0">
                <a:solidFill>
                  <a:srgbClr val="C00000"/>
                </a:solidFill>
              </a:rPr>
              <a:t>LPCVD</a:t>
            </a:r>
            <a:r>
              <a:rPr lang="en-US" altLang="zh-TW" dirty="0" smtClean="0">
                <a:solidFill>
                  <a:srgbClr val="0033CC"/>
                </a:solidFill>
              </a:rPr>
              <a:t> (Low Pressure CVD)</a:t>
            </a:r>
          </a:p>
          <a:p>
            <a:pPr marL="400050" indent="-171450">
              <a:buFont typeface="Arial" pitchFamily="34" charset="0"/>
              <a:buChar char="•"/>
            </a:pPr>
            <a:r>
              <a:rPr lang="en-US" altLang="zh-TW" dirty="0" smtClean="0">
                <a:solidFill>
                  <a:srgbClr val="0033CC"/>
                </a:solidFill>
              </a:rPr>
              <a:t>Low deposition rate limited by surface reaction, so uniform film thickness (</a:t>
            </a:r>
            <a:r>
              <a:rPr lang="en-US" altLang="zh-TW" i="1" dirty="0" smtClean="0">
                <a:solidFill>
                  <a:srgbClr val="0033CC"/>
                </a:solidFill>
              </a:rPr>
              <a:t>many</a:t>
            </a:r>
            <a:r>
              <a:rPr lang="en-US" altLang="zh-TW" dirty="0" smtClean="0">
                <a:solidFill>
                  <a:srgbClr val="0033CC"/>
                </a:solidFill>
              </a:rPr>
              <a:t> wafers stacked </a:t>
            </a:r>
            <a:r>
              <a:rPr lang="en-US" altLang="zh-TW" i="1" dirty="0" smtClean="0">
                <a:solidFill>
                  <a:srgbClr val="C00000"/>
                </a:solidFill>
              </a:rPr>
              <a:t>vertically</a:t>
            </a:r>
            <a:r>
              <a:rPr lang="en-US" altLang="zh-TW" dirty="0" smtClean="0">
                <a:solidFill>
                  <a:srgbClr val="0033CC"/>
                </a:solidFill>
              </a:rPr>
              <a:t> facing each other; in APCVD, wafers have to be laid horizontally side by side.</a:t>
            </a:r>
          </a:p>
          <a:p>
            <a:pPr marL="400050" indent="-171450">
              <a:buFont typeface="Arial" pitchFamily="34" charset="0"/>
              <a:buChar char="•"/>
            </a:pPr>
            <a:r>
              <a:rPr lang="en-US" altLang="zh-TW" dirty="0" smtClean="0">
                <a:solidFill>
                  <a:srgbClr val="0033CC"/>
                </a:solidFill>
              </a:rPr>
              <a:t>Gas pressures around 1-1000mTorr (lower P =&gt; higher diffusivity of gas to substrate)</a:t>
            </a:r>
          </a:p>
          <a:p>
            <a:pPr marL="400050" indent="-171450">
              <a:buFont typeface="Arial" pitchFamily="34" charset="0"/>
              <a:buChar char="•"/>
            </a:pPr>
            <a:r>
              <a:rPr lang="en-US" altLang="zh-TW" dirty="0" smtClean="0">
                <a:solidFill>
                  <a:srgbClr val="0033CC"/>
                </a:solidFill>
              </a:rPr>
              <a:t>Better film uniformity &amp; step coverage and fewer defects </a:t>
            </a:r>
          </a:p>
          <a:p>
            <a:pPr marL="400050" indent="-171450">
              <a:buFont typeface="Arial" pitchFamily="34" charset="0"/>
              <a:buChar char="•"/>
            </a:pPr>
            <a:r>
              <a:rPr lang="en-US" altLang="zh-TW" dirty="0" smtClean="0">
                <a:solidFill>
                  <a:srgbClr val="0033CC"/>
                </a:solidFill>
              </a:rPr>
              <a:t>Process temperature </a:t>
            </a:r>
            <a:r>
              <a:rPr lang="en-US" altLang="zh-TW" dirty="0" smtClean="0">
                <a:solidFill>
                  <a:srgbClr val="0033CC"/>
                </a:solidFill>
                <a:sym typeface="Symbol"/>
              </a:rPr>
              <a:t>500</a:t>
            </a:r>
            <a:r>
              <a:rPr lang="en-US" altLang="zh-TW" dirty="0" smtClean="0">
                <a:solidFill>
                  <a:srgbClr val="0033CC"/>
                </a:solidFill>
              </a:rPr>
              <a:t>°C</a:t>
            </a:r>
          </a:p>
          <a:p>
            <a:pPr>
              <a:spcBef>
                <a:spcPts val="600"/>
              </a:spcBef>
            </a:pPr>
            <a:r>
              <a:rPr lang="en-US" altLang="zh-TW" dirty="0" smtClean="0">
                <a:solidFill>
                  <a:srgbClr val="C00000"/>
                </a:solidFill>
              </a:rPr>
              <a:t>PECVD</a:t>
            </a:r>
            <a:r>
              <a:rPr lang="en-US" altLang="zh-TW" dirty="0" smtClean="0">
                <a:solidFill>
                  <a:srgbClr val="0033CC"/>
                </a:solidFill>
              </a:rPr>
              <a:t> (Plasma Enhanced CVD)</a:t>
            </a:r>
          </a:p>
          <a:p>
            <a:pPr marL="400050" indent="-171450">
              <a:buFont typeface="Arial" pitchFamily="34" charset="0"/>
              <a:buChar char="•"/>
            </a:pPr>
            <a:r>
              <a:rPr lang="en-US" altLang="zh-TW" dirty="0" smtClean="0">
                <a:solidFill>
                  <a:srgbClr val="0033CC"/>
                </a:solidFill>
              </a:rPr>
              <a:t>Plasma helps to break up gas molecules: high reactivity, able to process at lower temperature and lower pressure (good for electronics on plastics).</a:t>
            </a:r>
          </a:p>
          <a:p>
            <a:pPr marL="400050" indent="-171450">
              <a:buFont typeface="Arial" pitchFamily="34" charset="0"/>
              <a:buChar char="•"/>
            </a:pPr>
            <a:r>
              <a:rPr lang="en-US" altLang="zh-TW" dirty="0" smtClean="0">
                <a:solidFill>
                  <a:srgbClr val="0033CC"/>
                </a:solidFill>
              </a:rPr>
              <a:t>Pressure higher than in sputter deposition: more collision in gas phase, less ion bombardment on substrate</a:t>
            </a:r>
          </a:p>
          <a:p>
            <a:pPr marL="400050" indent="-171450">
              <a:buFont typeface="Arial" pitchFamily="34" charset="0"/>
              <a:buChar char="•"/>
            </a:pPr>
            <a:r>
              <a:rPr lang="en-US" altLang="zh-TW" dirty="0" smtClean="0">
                <a:solidFill>
                  <a:srgbClr val="0033CC"/>
                </a:solidFill>
              </a:rPr>
              <a:t>Can run in RF plasma mode: avoid charge buildup for insulators </a:t>
            </a:r>
          </a:p>
          <a:p>
            <a:pPr marL="400050" indent="-171450">
              <a:buFont typeface="Arial" pitchFamily="34" charset="0"/>
              <a:buChar char="•"/>
            </a:pPr>
            <a:r>
              <a:rPr lang="en-US" altLang="zh-TW" dirty="0" smtClean="0">
                <a:solidFill>
                  <a:srgbClr val="0033CC"/>
                </a:solidFill>
              </a:rPr>
              <a:t>Film quality is poorer than LPCVD.</a:t>
            </a:r>
          </a:p>
          <a:p>
            <a:pPr marL="400050" indent="-171450">
              <a:buFont typeface="Arial" pitchFamily="34" charset="0"/>
              <a:buChar char="•"/>
            </a:pPr>
            <a:r>
              <a:rPr lang="en-US" altLang="zh-TW" dirty="0" smtClean="0">
                <a:solidFill>
                  <a:srgbClr val="0033CC"/>
                </a:solidFill>
              </a:rPr>
              <a:t>Process temperature around 100 - 400°C.</a:t>
            </a:r>
          </a:p>
          <a:p>
            <a:pPr marL="171450" indent="-171450">
              <a:spcBef>
                <a:spcPts val="600"/>
              </a:spcBef>
            </a:pPr>
            <a:r>
              <a:rPr lang="en-US" altLang="zh-TW" dirty="0" smtClean="0">
                <a:solidFill>
                  <a:srgbClr val="C00000"/>
                </a:solidFill>
              </a:rPr>
              <a:t>MOCVD</a:t>
            </a:r>
            <a:r>
              <a:rPr lang="en-US" altLang="zh-TW" dirty="0" smtClean="0">
                <a:solidFill>
                  <a:srgbClr val="0033CC"/>
                </a:solidFill>
              </a:rPr>
              <a:t> (Metal-organic CVD, also called OMVPE - organo metallic VPE), epitaxial growth for many optoelectronic devices with III-V compounds for solar cells, lasers, LEDs, photo-cathodes and quantum wells.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cstate="print"/>
          <a:srcRect/>
          <a:stretch>
            <a:fillRect/>
          </a:stretch>
        </p:blipFill>
        <p:spPr bwMode="auto">
          <a:xfrm>
            <a:off x="685800" y="1219200"/>
            <a:ext cx="8037513" cy="3949580"/>
          </a:xfrm>
          <a:prstGeom prst="rect">
            <a:avLst/>
          </a:prstGeom>
          <a:noFill/>
          <a:ln w="9525">
            <a:noFill/>
            <a:miter lim="800000"/>
            <a:headEnd/>
            <a:tailEnd/>
          </a:ln>
        </p:spPr>
      </p:pic>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Rectangle 4"/>
          <p:cNvSpPr/>
          <p:nvPr/>
        </p:nvSpPr>
        <p:spPr>
          <a:xfrm>
            <a:off x="3581400" y="152400"/>
            <a:ext cx="2172133" cy="523220"/>
          </a:xfrm>
          <a:prstGeom prst="rect">
            <a:avLst/>
          </a:prstGeom>
        </p:spPr>
        <p:txBody>
          <a:bodyPr wrap="none">
            <a:spAutoFit/>
          </a:bodyPr>
          <a:lstStyle/>
          <a:p>
            <a:r>
              <a:rPr lang="en-US" altLang="zh-TW" sz="2800" dirty="0" smtClean="0">
                <a:solidFill>
                  <a:srgbClr val="0033CC"/>
                </a:solidFill>
              </a:rPr>
              <a:t>Types of CVD </a:t>
            </a:r>
            <a:endParaRPr lang="en-US" sz="2800" dirty="0">
              <a:solidFill>
                <a:srgbClr val="0033CC"/>
              </a:solidFill>
            </a:endParaRPr>
          </a:p>
        </p:txBody>
      </p:sp>
      <p:sp>
        <p:nvSpPr>
          <p:cNvPr id="6" name="TextBox 5"/>
          <p:cNvSpPr txBox="1"/>
          <p:nvPr/>
        </p:nvSpPr>
        <p:spPr>
          <a:xfrm>
            <a:off x="2209800" y="5257800"/>
            <a:ext cx="5101974" cy="369332"/>
          </a:xfrm>
          <a:prstGeom prst="rect">
            <a:avLst/>
          </a:prstGeom>
          <a:noFill/>
        </p:spPr>
        <p:txBody>
          <a:bodyPr wrap="none" rtlCol="0">
            <a:spAutoFit/>
          </a:bodyPr>
          <a:lstStyle/>
          <a:p>
            <a:r>
              <a:rPr lang="en-US" dirty="0" smtClean="0">
                <a:solidFill>
                  <a:srgbClr val="C00000"/>
                </a:solidFill>
              </a:rPr>
              <a:t>For R&amp;D, PECVD is most popular, followed by LPCVD.</a:t>
            </a:r>
            <a:endParaRPr lang="en-US" dirty="0">
              <a:solidFill>
                <a:srgbClr val="C00000"/>
              </a:solidFill>
            </a:endParaRPr>
          </a:p>
        </p:txBody>
      </p:sp>
      <p:sp>
        <p:nvSpPr>
          <p:cNvPr id="7" name="TextBox 6"/>
          <p:cNvSpPr txBox="1"/>
          <p:nvPr/>
        </p:nvSpPr>
        <p:spPr>
          <a:xfrm>
            <a:off x="7010400" y="3593068"/>
            <a:ext cx="1598194" cy="369332"/>
          </a:xfrm>
          <a:prstGeom prst="rect">
            <a:avLst/>
          </a:prstGeom>
          <a:noFill/>
        </p:spPr>
        <p:txBody>
          <a:bodyPr wrap="none" rtlCol="0">
            <a:spAutoFit/>
          </a:bodyPr>
          <a:lstStyle/>
          <a:p>
            <a:r>
              <a:rPr lang="en-US" dirty="0" smtClean="0"/>
              <a:t>(can be higher)</a:t>
            </a:r>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21</a:t>
            </a:fld>
            <a:endParaRPr lang="en-US"/>
          </a:p>
        </p:txBody>
      </p:sp>
      <p:sp>
        <p:nvSpPr>
          <p:cNvPr id="10" name="TextBox 9"/>
          <p:cNvSpPr txBox="1"/>
          <p:nvPr/>
        </p:nvSpPr>
        <p:spPr>
          <a:xfrm>
            <a:off x="5524338" y="2362200"/>
            <a:ext cx="1638462" cy="369332"/>
          </a:xfrm>
          <a:prstGeom prst="rect">
            <a:avLst/>
          </a:prstGeom>
          <a:noFill/>
        </p:spPr>
        <p:txBody>
          <a:bodyPr wrap="none" rtlCol="0">
            <a:spAutoFit/>
          </a:bodyPr>
          <a:lstStyle/>
          <a:p>
            <a:r>
              <a:rPr lang="en-US" dirty="0" smtClean="0"/>
              <a:t>and epitaxy Si…</a:t>
            </a:r>
            <a:endParaRPr lang="en-US" dirty="0"/>
          </a:p>
        </p:txBody>
      </p:sp>
      <p:sp>
        <p:nvSpPr>
          <p:cNvPr id="11" name="TextBox 10"/>
          <p:cNvSpPr txBox="1"/>
          <p:nvPr/>
        </p:nvSpPr>
        <p:spPr>
          <a:xfrm>
            <a:off x="3810000" y="3276600"/>
            <a:ext cx="1714662" cy="646331"/>
          </a:xfrm>
          <a:prstGeom prst="rect">
            <a:avLst/>
          </a:prstGeom>
          <a:noFill/>
        </p:spPr>
        <p:txBody>
          <a:bodyPr wrap="square" rtlCol="0">
            <a:spAutoFit/>
          </a:bodyPr>
          <a:lstStyle/>
          <a:p>
            <a:r>
              <a:rPr lang="en-US" dirty="0" smtClean="0"/>
              <a:t> (can have high deposition rate)</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2200" y="609600"/>
            <a:ext cx="4595489" cy="523220"/>
          </a:xfrm>
          <a:prstGeom prst="rect">
            <a:avLst/>
          </a:prstGeom>
          <a:noFill/>
        </p:spPr>
        <p:txBody>
          <a:bodyPr wrap="none" rtlCol="0">
            <a:spAutoFit/>
          </a:bodyPr>
          <a:lstStyle/>
          <a:p>
            <a:r>
              <a:rPr lang="en-US" sz="2800" dirty="0" smtClean="0">
                <a:solidFill>
                  <a:srgbClr val="0033CC"/>
                </a:solidFill>
              </a:rPr>
              <a:t>Chapter 9 Thin film deposition</a:t>
            </a:r>
            <a:endParaRPr lang="en-US" sz="2800" dirty="0">
              <a:solidFill>
                <a:srgbClr val="0033CC"/>
              </a:solidFill>
            </a:endParaRPr>
          </a:p>
        </p:txBody>
      </p:sp>
      <p:sp>
        <p:nvSpPr>
          <p:cNvPr id="4" name="TextBox 3"/>
          <p:cNvSpPr txBox="1"/>
          <p:nvPr/>
        </p:nvSpPr>
        <p:spPr>
          <a:xfrm>
            <a:off x="36706" y="6119336"/>
            <a:ext cx="5043047" cy="738664"/>
          </a:xfrm>
          <a:prstGeom prst="rect">
            <a:avLst/>
          </a:prstGeom>
          <a:noFill/>
        </p:spPr>
        <p:txBody>
          <a:bodyPr wrap="none" rtlCol="0">
            <a:spAutoFit/>
          </a:bodyPr>
          <a:lstStyle/>
          <a:p>
            <a:r>
              <a:rPr lang="en-US" sz="1400" dirty="0" smtClean="0"/>
              <a:t>NE 343: Microfabrication and Thin Film Technology</a:t>
            </a:r>
          </a:p>
          <a:p>
            <a:r>
              <a:rPr lang="en-US" sz="1400" dirty="0" smtClean="0"/>
              <a:t>Instructor: Bo Cui, ECE, University of Waterloo, bcui@uwaterloo.ca</a:t>
            </a:r>
          </a:p>
          <a:p>
            <a:r>
              <a:rPr lang="en-US" sz="1400" dirty="0" smtClean="0"/>
              <a:t>Textbook: Silicon VLSI Technology by Plummer, Deal, Griffin </a:t>
            </a:r>
            <a:endParaRPr lang="en-US" sz="1400" dirty="0"/>
          </a:p>
        </p:txBody>
      </p:sp>
      <p:sp>
        <p:nvSpPr>
          <p:cNvPr id="7" name="TextBox 6"/>
          <p:cNvSpPr txBox="1"/>
          <p:nvPr/>
        </p:nvSpPr>
        <p:spPr>
          <a:xfrm>
            <a:off x="1524000" y="1676400"/>
            <a:ext cx="6477000" cy="3477875"/>
          </a:xfrm>
          <a:prstGeom prst="rect">
            <a:avLst/>
          </a:prstGeom>
          <a:noFill/>
        </p:spPr>
        <p:txBody>
          <a:bodyPr wrap="square" rtlCol="0">
            <a:spAutoFit/>
          </a:bodyPr>
          <a:lstStyle/>
          <a:p>
            <a:pPr marL="342900" indent="-342900">
              <a:spcAft>
                <a:spcPts val="600"/>
              </a:spcAft>
              <a:buAutoNum type="arabicPeriod"/>
            </a:pPr>
            <a:r>
              <a:rPr lang="en-US" dirty="0" smtClean="0">
                <a:solidFill>
                  <a:srgbClr val="0033CC"/>
                </a:solidFill>
              </a:rPr>
              <a:t>Introduction to thin film deposition.</a:t>
            </a:r>
          </a:p>
          <a:p>
            <a:pPr marL="342900" indent="-342900">
              <a:spcAft>
                <a:spcPts val="600"/>
              </a:spcAft>
              <a:buAutoNum type="arabicPeriod"/>
            </a:pPr>
            <a:r>
              <a:rPr lang="en-US" dirty="0" smtClean="0">
                <a:solidFill>
                  <a:srgbClr val="0033CC"/>
                </a:solidFill>
              </a:rPr>
              <a:t>Introduction to chemical vapor deposition (CVD).</a:t>
            </a:r>
          </a:p>
          <a:p>
            <a:pPr marL="342900" indent="-342900">
              <a:spcAft>
                <a:spcPts val="600"/>
              </a:spcAft>
              <a:buFontTx/>
              <a:buAutoNum type="arabicPeriod"/>
            </a:pPr>
            <a:r>
              <a:rPr lang="en-US" dirty="0" smtClean="0">
                <a:solidFill>
                  <a:srgbClr val="C00000"/>
                </a:solidFill>
              </a:rPr>
              <a:t>Atmospheric Pressure Chemical Vapor Deposition (APCVD).</a:t>
            </a:r>
          </a:p>
          <a:p>
            <a:pPr marL="342900" indent="-342900">
              <a:spcAft>
                <a:spcPts val="600"/>
              </a:spcAft>
              <a:buAutoNum type="arabicPeriod"/>
            </a:pPr>
            <a:r>
              <a:rPr lang="en-US" dirty="0" smtClean="0">
                <a:solidFill>
                  <a:srgbClr val="0033CC"/>
                </a:solidFill>
              </a:rPr>
              <a:t>Other types of CVD (LPCVD, PECVD, HDPCVD…).</a:t>
            </a:r>
          </a:p>
          <a:p>
            <a:pPr marL="342900" indent="-342900">
              <a:spcAft>
                <a:spcPts val="600"/>
              </a:spcAft>
              <a:buAutoNum type="arabicPeriod"/>
            </a:pPr>
            <a:r>
              <a:rPr lang="en-US" dirty="0" smtClean="0">
                <a:solidFill>
                  <a:srgbClr val="0033CC"/>
                </a:solidFill>
              </a:rPr>
              <a:t>Introduction to evaporation.</a:t>
            </a:r>
          </a:p>
          <a:p>
            <a:pPr marL="342900" indent="-342900">
              <a:spcAft>
                <a:spcPts val="600"/>
              </a:spcAft>
              <a:buFontTx/>
              <a:buAutoNum type="arabicPeriod"/>
            </a:pPr>
            <a:r>
              <a:rPr lang="en-US" dirty="0" smtClean="0">
                <a:solidFill>
                  <a:srgbClr val="0033CC"/>
                </a:solidFill>
              </a:rPr>
              <a:t>Evaporation tools and issues, shadow evaporation.</a:t>
            </a:r>
          </a:p>
          <a:p>
            <a:pPr marL="342900" indent="-342900">
              <a:spcAft>
                <a:spcPts val="600"/>
              </a:spcAft>
              <a:buAutoNum type="arabicPeriod"/>
            </a:pPr>
            <a:r>
              <a:rPr lang="en-US" dirty="0" smtClean="0">
                <a:solidFill>
                  <a:srgbClr val="0033CC"/>
                </a:solidFill>
              </a:rPr>
              <a:t>Introduction to sputtering and DC plasma.</a:t>
            </a:r>
          </a:p>
          <a:p>
            <a:pPr marL="342900" indent="-342900">
              <a:spcAft>
                <a:spcPts val="600"/>
              </a:spcAft>
              <a:buFontTx/>
              <a:buAutoNum type="arabicPeriod"/>
            </a:pPr>
            <a:r>
              <a:rPr lang="en-US" dirty="0" smtClean="0">
                <a:solidFill>
                  <a:srgbClr val="0033CC"/>
                </a:solidFill>
              </a:rPr>
              <a:t>Sputtering yield, step coverage, film morphology.</a:t>
            </a:r>
          </a:p>
          <a:p>
            <a:pPr marL="342900" indent="-342900">
              <a:spcAft>
                <a:spcPts val="600"/>
              </a:spcAft>
              <a:buFontTx/>
              <a:buAutoNum type="arabicPeriod"/>
            </a:pPr>
            <a:r>
              <a:rPr lang="en-US" dirty="0" smtClean="0">
                <a:solidFill>
                  <a:srgbClr val="0033CC"/>
                </a:solidFill>
              </a:rPr>
              <a:t>Sputter deposition: reactive, RF, bias, magnetron, collimated, and ion beam.</a:t>
            </a:r>
            <a:endParaRPr lang="en-US" dirty="0">
              <a:solidFill>
                <a:srgbClr val="0033CC"/>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3"/>
          <p:cNvSpPr txBox="1">
            <a:spLocks noChangeArrowheads="1"/>
          </p:cNvSpPr>
          <p:nvPr/>
        </p:nvSpPr>
        <p:spPr bwMode="auto">
          <a:xfrm>
            <a:off x="2165074" y="0"/>
            <a:ext cx="4769126" cy="523220"/>
          </a:xfrm>
          <a:prstGeom prst="rect">
            <a:avLst/>
          </a:prstGeom>
          <a:noFill/>
          <a:ln w="9525">
            <a:noFill/>
            <a:miter lim="800000"/>
            <a:headEnd/>
            <a:tailEnd/>
          </a:ln>
        </p:spPr>
        <p:txBody>
          <a:bodyPr wrap="none">
            <a:spAutoFit/>
          </a:bodyPr>
          <a:lstStyle/>
          <a:p>
            <a:r>
              <a:rPr lang="en-US" sz="2800" dirty="0" smtClean="0">
                <a:solidFill>
                  <a:srgbClr val="0033CC"/>
                </a:solidFill>
              </a:rPr>
              <a:t>Steps involved in a CVD process</a:t>
            </a:r>
            <a:endParaRPr lang="en-US" sz="2800" dirty="0">
              <a:solidFill>
                <a:srgbClr val="0033CC"/>
              </a:solidFill>
            </a:endParaRPr>
          </a:p>
        </p:txBody>
      </p:sp>
      <p:graphicFrame>
        <p:nvGraphicFramePr>
          <p:cNvPr id="3074" name="Object 14"/>
          <p:cNvGraphicFramePr>
            <a:graphicFrameLocks noChangeAspect="1"/>
          </p:cNvGraphicFramePr>
          <p:nvPr/>
        </p:nvGraphicFramePr>
        <p:xfrm>
          <a:off x="228600" y="685800"/>
          <a:ext cx="5502777" cy="2438400"/>
        </p:xfrm>
        <a:graphic>
          <a:graphicData uri="http://schemas.openxmlformats.org/presentationml/2006/ole">
            <p:oleObj spid="_x0000_s10242" name="Document" r:id="rId3" imgW="4800600" imgH="2127504" progId="Word.Document.8">
              <p:embed/>
            </p:oleObj>
          </a:graphicData>
        </a:graphic>
      </p:graphicFrame>
      <p:sp>
        <p:nvSpPr>
          <p:cNvPr id="3076" name="Text Box 17"/>
          <p:cNvSpPr txBox="1">
            <a:spLocks noChangeArrowheads="1"/>
          </p:cNvSpPr>
          <p:nvPr/>
        </p:nvSpPr>
        <p:spPr bwMode="auto">
          <a:xfrm>
            <a:off x="228600" y="3136136"/>
            <a:ext cx="8763000" cy="3493264"/>
          </a:xfrm>
          <a:prstGeom prst="rect">
            <a:avLst/>
          </a:prstGeom>
          <a:noFill/>
          <a:ln w="9525">
            <a:noFill/>
            <a:miter lim="800000"/>
            <a:headEnd/>
            <a:tailEnd/>
          </a:ln>
        </p:spPr>
        <p:txBody>
          <a:bodyPr wrap="square">
            <a:spAutoFit/>
          </a:bodyPr>
          <a:lstStyle/>
          <a:p>
            <a:pPr marL="268288" indent="-268288">
              <a:buFont typeface="+mj-lt"/>
              <a:buAutoNum type="arabicPeriod"/>
            </a:pPr>
            <a:r>
              <a:rPr lang="en-US" dirty="0" smtClean="0">
                <a:solidFill>
                  <a:srgbClr val="0033CC"/>
                </a:solidFill>
              </a:rPr>
              <a:t>Transport </a:t>
            </a:r>
            <a:r>
              <a:rPr lang="en-US" dirty="0">
                <a:solidFill>
                  <a:srgbClr val="0033CC"/>
                </a:solidFill>
              </a:rPr>
              <a:t>of reactants to the deposition region.</a:t>
            </a:r>
          </a:p>
          <a:p>
            <a:pPr marL="268288" indent="-268288">
              <a:buFont typeface="+mj-lt"/>
              <a:buAutoNum type="arabicPeriod"/>
            </a:pPr>
            <a:r>
              <a:rPr lang="en-US" dirty="0" smtClean="0">
                <a:solidFill>
                  <a:srgbClr val="0033CC"/>
                </a:solidFill>
              </a:rPr>
              <a:t>Transport </a:t>
            </a:r>
            <a:r>
              <a:rPr lang="en-US" dirty="0">
                <a:solidFill>
                  <a:srgbClr val="0033CC"/>
                </a:solidFill>
              </a:rPr>
              <a:t>of reactants from the main gas stream through the boundary layer </a:t>
            </a:r>
            <a:r>
              <a:rPr lang="en-US" dirty="0" smtClean="0">
                <a:solidFill>
                  <a:srgbClr val="0033CC"/>
                </a:solidFill>
              </a:rPr>
              <a:t>to </a:t>
            </a:r>
            <a:r>
              <a:rPr lang="en-US" dirty="0">
                <a:solidFill>
                  <a:srgbClr val="0033CC"/>
                </a:solidFill>
              </a:rPr>
              <a:t>the </a:t>
            </a:r>
            <a:r>
              <a:rPr lang="en-US" dirty="0" smtClean="0">
                <a:solidFill>
                  <a:srgbClr val="0033CC"/>
                </a:solidFill>
              </a:rPr>
              <a:t>wafer surface</a:t>
            </a:r>
            <a:r>
              <a:rPr lang="en-US" dirty="0">
                <a:solidFill>
                  <a:srgbClr val="0033CC"/>
                </a:solidFill>
              </a:rPr>
              <a:t>.</a:t>
            </a:r>
          </a:p>
          <a:p>
            <a:pPr marL="268288" indent="-268288">
              <a:buFont typeface="+mj-lt"/>
              <a:buAutoNum type="arabicPeriod"/>
            </a:pPr>
            <a:r>
              <a:rPr lang="en-US" dirty="0" smtClean="0">
                <a:solidFill>
                  <a:srgbClr val="0033CC"/>
                </a:solidFill>
              </a:rPr>
              <a:t>Adsorption </a:t>
            </a:r>
            <a:r>
              <a:rPr lang="en-US" dirty="0">
                <a:solidFill>
                  <a:srgbClr val="0033CC"/>
                </a:solidFill>
              </a:rPr>
              <a:t>of reactants on the wafer surface.</a:t>
            </a:r>
          </a:p>
          <a:p>
            <a:pPr marL="268288" indent="-268288">
              <a:buFont typeface="+mj-lt"/>
              <a:buAutoNum type="arabicPeriod"/>
            </a:pPr>
            <a:r>
              <a:rPr lang="en-US" dirty="0" smtClean="0">
                <a:solidFill>
                  <a:srgbClr val="0033CC"/>
                </a:solidFill>
              </a:rPr>
              <a:t>Surface </a:t>
            </a:r>
            <a:r>
              <a:rPr lang="en-US" dirty="0">
                <a:solidFill>
                  <a:srgbClr val="0033CC"/>
                </a:solidFill>
              </a:rPr>
              <a:t>reactions, including: chemical decomposition or reaction, surface </a:t>
            </a:r>
            <a:r>
              <a:rPr lang="en-US" dirty="0" smtClean="0">
                <a:solidFill>
                  <a:srgbClr val="0033CC"/>
                </a:solidFill>
              </a:rPr>
              <a:t>migration to attachment </a:t>
            </a:r>
            <a:r>
              <a:rPr lang="en-US" dirty="0">
                <a:solidFill>
                  <a:srgbClr val="0033CC"/>
                </a:solidFill>
              </a:rPr>
              <a:t>sites (kinks and ledges); site incorporation; and other </a:t>
            </a:r>
            <a:r>
              <a:rPr lang="en-US" dirty="0" smtClean="0">
                <a:solidFill>
                  <a:srgbClr val="0033CC"/>
                </a:solidFill>
              </a:rPr>
              <a:t>surface </a:t>
            </a:r>
            <a:r>
              <a:rPr lang="en-US" dirty="0">
                <a:solidFill>
                  <a:srgbClr val="0033CC"/>
                </a:solidFill>
              </a:rPr>
              <a:t>reactions (emission and redeposition for example).</a:t>
            </a:r>
          </a:p>
          <a:p>
            <a:pPr marL="268288" indent="-268288">
              <a:buFont typeface="+mj-lt"/>
              <a:buAutoNum type="arabicPeriod"/>
            </a:pPr>
            <a:r>
              <a:rPr lang="en-US" dirty="0" smtClean="0">
                <a:solidFill>
                  <a:srgbClr val="0033CC"/>
                </a:solidFill>
              </a:rPr>
              <a:t>Desorption </a:t>
            </a:r>
            <a:r>
              <a:rPr lang="en-US" dirty="0">
                <a:solidFill>
                  <a:srgbClr val="0033CC"/>
                </a:solidFill>
              </a:rPr>
              <a:t>of byproducts.</a:t>
            </a:r>
          </a:p>
          <a:p>
            <a:pPr marL="268288" indent="-268288">
              <a:buFont typeface="+mj-lt"/>
              <a:buAutoNum type="arabicPeriod"/>
            </a:pPr>
            <a:r>
              <a:rPr lang="en-US" dirty="0" smtClean="0">
                <a:solidFill>
                  <a:srgbClr val="0033CC"/>
                </a:solidFill>
              </a:rPr>
              <a:t>Transport </a:t>
            </a:r>
            <a:r>
              <a:rPr lang="en-US" dirty="0">
                <a:solidFill>
                  <a:srgbClr val="0033CC"/>
                </a:solidFill>
              </a:rPr>
              <a:t>of byproducts through boundary layer.</a:t>
            </a:r>
          </a:p>
          <a:p>
            <a:pPr marL="268288" indent="-268288">
              <a:spcAft>
                <a:spcPts val="600"/>
              </a:spcAft>
              <a:buFont typeface="+mj-lt"/>
              <a:buAutoNum type="arabicPeriod"/>
            </a:pPr>
            <a:r>
              <a:rPr lang="en-US" dirty="0" smtClean="0">
                <a:solidFill>
                  <a:srgbClr val="0033CC"/>
                </a:solidFill>
              </a:rPr>
              <a:t>Transport </a:t>
            </a:r>
            <a:r>
              <a:rPr lang="en-US" dirty="0">
                <a:solidFill>
                  <a:srgbClr val="0033CC"/>
                </a:solidFill>
              </a:rPr>
              <a:t>of byproducts away from the deposition region.</a:t>
            </a:r>
          </a:p>
          <a:p>
            <a:pPr marL="457200" indent="-457200">
              <a:buFont typeface="Times" pitchFamily="18" charset="0"/>
              <a:buNone/>
            </a:pPr>
            <a:r>
              <a:rPr lang="en-US" dirty="0" smtClean="0">
                <a:solidFill>
                  <a:srgbClr val="0033CC"/>
                </a:solidFill>
              </a:rPr>
              <a:t>Steps </a:t>
            </a:r>
            <a:r>
              <a:rPr lang="en-US" dirty="0">
                <a:solidFill>
                  <a:srgbClr val="0033CC"/>
                </a:solidFill>
              </a:rPr>
              <a:t>2-5 are most important for growth </a:t>
            </a:r>
            <a:r>
              <a:rPr lang="en-US" dirty="0" smtClean="0">
                <a:solidFill>
                  <a:srgbClr val="0033CC"/>
                </a:solidFill>
              </a:rPr>
              <a:t>rate.</a:t>
            </a:r>
          </a:p>
          <a:p>
            <a:pPr marL="457200" indent="-457200">
              <a:buFont typeface="Times" pitchFamily="18" charset="0"/>
              <a:buNone/>
            </a:pPr>
            <a:r>
              <a:rPr lang="en-US" dirty="0" smtClean="0">
                <a:solidFill>
                  <a:srgbClr val="0033CC"/>
                </a:solidFill>
              </a:rPr>
              <a:t>Steps </a:t>
            </a:r>
            <a:r>
              <a:rPr lang="en-US" dirty="0">
                <a:solidFill>
                  <a:srgbClr val="0033CC"/>
                </a:solidFill>
              </a:rPr>
              <a:t>3-5  </a:t>
            </a:r>
            <a:r>
              <a:rPr lang="en-US" dirty="0" smtClean="0">
                <a:solidFill>
                  <a:srgbClr val="0033CC"/>
                </a:solidFill>
              </a:rPr>
              <a:t>are </a:t>
            </a:r>
            <a:r>
              <a:rPr lang="en-US" dirty="0">
                <a:solidFill>
                  <a:srgbClr val="0033CC"/>
                </a:solidFill>
              </a:rPr>
              <a:t>closely related and can be grouped together as “surface reaction” </a:t>
            </a:r>
            <a:r>
              <a:rPr lang="en-US" dirty="0" smtClean="0">
                <a:solidFill>
                  <a:srgbClr val="0033CC"/>
                </a:solidFill>
              </a:rPr>
              <a:t>processes.</a:t>
            </a:r>
            <a:endParaRPr lang="en-US" dirty="0">
              <a:solidFill>
                <a:srgbClr val="0033CC"/>
              </a:solidFill>
            </a:endParaRPr>
          </a:p>
        </p:txBody>
      </p:sp>
      <p:cxnSp>
        <p:nvCxnSpPr>
          <p:cNvPr id="5" name="Straight Connector 4"/>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5257800" y="1619071"/>
            <a:ext cx="3810000" cy="1354217"/>
          </a:xfrm>
          <a:prstGeom prst="rect">
            <a:avLst/>
          </a:prstGeom>
          <a:noFill/>
        </p:spPr>
        <p:txBody>
          <a:bodyPr wrap="square" rtlCol="0">
            <a:spAutoFit/>
          </a:bodyPr>
          <a:lstStyle/>
          <a:p>
            <a:pPr>
              <a:spcAft>
                <a:spcPts val="600"/>
              </a:spcAft>
            </a:pPr>
            <a:r>
              <a:rPr lang="en-US" dirty="0" smtClean="0">
                <a:solidFill>
                  <a:srgbClr val="C00000"/>
                </a:solidFill>
              </a:rPr>
              <a:t>Reaction rate may be limited by:</a:t>
            </a:r>
          </a:p>
          <a:p>
            <a:pPr marL="174625" indent="-174625">
              <a:spcAft>
                <a:spcPts val="600"/>
              </a:spcAft>
              <a:buFont typeface="Arial" pitchFamily="34" charset="0"/>
              <a:buChar char="•"/>
            </a:pPr>
            <a:r>
              <a:rPr lang="en-US" dirty="0" smtClean="0">
                <a:solidFill>
                  <a:srgbClr val="0033CC"/>
                </a:solidFill>
              </a:rPr>
              <a:t>Gas transport to/from surface.</a:t>
            </a:r>
          </a:p>
          <a:p>
            <a:pPr marL="174625" indent="-174625">
              <a:spcAft>
                <a:spcPts val="600"/>
              </a:spcAft>
              <a:buFont typeface="Arial" pitchFamily="34" charset="0"/>
              <a:buChar char="•"/>
            </a:pPr>
            <a:r>
              <a:rPr lang="en-US" dirty="0" smtClean="0">
                <a:solidFill>
                  <a:srgbClr val="0033CC"/>
                </a:solidFill>
              </a:rPr>
              <a:t>Surface chemical reaction rate that depends strongly on temperature.</a:t>
            </a:r>
            <a:endParaRPr lang="en-US" dirty="0">
              <a:solidFill>
                <a:srgbClr val="0033CC"/>
              </a:solidFill>
            </a:endParaRPr>
          </a:p>
        </p:txBody>
      </p:sp>
      <p:sp>
        <p:nvSpPr>
          <p:cNvPr id="7" name="TextBox 6"/>
          <p:cNvSpPr txBox="1"/>
          <p:nvPr/>
        </p:nvSpPr>
        <p:spPr>
          <a:xfrm>
            <a:off x="76200" y="2133600"/>
            <a:ext cx="1124219" cy="369332"/>
          </a:xfrm>
          <a:prstGeom prst="rect">
            <a:avLst/>
          </a:prstGeom>
          <a:noFill/>
        </p:spPr>
        <p:txBody>
          <a:bodyPr wrap="none" rtlCol="0">
            <a:spAutoFit/>
          </a:bodyPr>
          <a:lstStyle/>
          <a:p>
            <a:r>
              <a:rPr lang="en-US" dirty="0" smtClean="0"/>
              <a:t>Figure 9-5</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down)">
                                      <p:cBhvr>
                                        <p:cTn id="10" dur="500"/>
                                        <p:tgtEl>
                                          <p:spTgt spid="8">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wipe(down)">
                                      <p:cBhvr>
                                        <p:cTn id="1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228600" y="904875"/>
          <a:ext cx="2652713" cy="3124200"/>
        </p:xfrm>
        <a:graphic>
          <a:graphicData uri="http://schemas.openxmlformats.org/presentationml/2006/ole">
            <p:oleObj spid="_x0000_s82946" name="Document" r:id="rId3" imgW="2362200" imgH="2782824" progId="Word.Document.8">
              <p:embed/>
            </p:oleObj>
          </a:graphicData>
        </a:graphic>
      </p:graphicFrame>
      <p:sp>
        <p:nvSpPr>
          <p:cNvPr id="4103" name="Text Box 4"/>
          <p:cNvSpPr txBox="1">
            <a:spLocks noChangeArrowheads="1"/>
          </p:cNvSpPr>
          <p:nvPr/>
        </p:nvSpPr>
        <p:spPr bwMode="auto">
          <a:xfrm>
            <a:off x="2971800" y="1057275"/>
            <a:ext cx="5957888" cy="646113"/>
          </a:xfrm>
          <a:prstGeom prst="rect">
            <a:avLst/>
          </a:prstGeom>
          <a:noFill/>
          <a:ln w="9525">
            <a:noFill/>
            <a:miter lim="800000"/>
            <a:headEnd/>
            <a:tailEnd/>
          </a:ln>
        </p:spPr>
        <p:txBody>
          <a:bodyPr>
            <a:spAutoFit/>
          </a:bodyPr>
          <a:lstStyle/>
          <a:p>
            <a:r>
              <a:rPr lang="en-US">
                <a:solidFill>
                  <a:srgbClr val="0033CC"/>
                </a:solidFill>
              </a:rPr>
              <a:t>F</a:t>
            </a:r>
            <a:r>
              <a:rPr lang="en-US" baseline="-25000">
                <a:solidFill>
                  <a:srgbClr val="0033CC"/>
                </a:solidFill>
              </a:rPr>
              <a:t>1</a:t>
            </a:r>
            <a:r>
              <a:rPr lang="en-US">
                <a:solidFill>
                  <a:srgbClr val="0033CC"/>
                </a:solidFill>
              </a:rPr>
              <a:t> = diffusion flux of reactant species to the wafer through the boundary layer (step 2)  = mass transfer flux</a:t>
            </a:r>
          </a:p>
        </p:txBody>
      </p:sp>
      <p:graphicFrame>
        <p:nvGraphicFramePr>
          <p:cNvPr id="4099" name="Object 5"/>
          <p:cNvGraphicFramePr>
            <a:graphicFrameLocks noChangeAspect="1"/>
          </p:cNvGraphicFramePr>
          <p:nvPr/>
        </p:nvGraphicFramePr>
        <p:xfrm>
          <a:off x="4495800" y="1743075"/>
          <a:ext cx="1828800" cy="330200"/>
        </p:xfrm>
        <a:graphic>
          <a:graphicData uri="http://schemas.openxmlformats.org/presentationml/2006/ole">
            <p:oleObj spid="_x0000_s82947" name="Equation" r:id="rId4" imgW="1828800" imgH="330200" progId="Equation.3">
              <p:embed/>
            </p:oleObj>
          </a:graphicData>
        </a:graphic>
      </p:graphicFrame>
      <p:sp>
        <p:nvSpPr>
          <p:cNvPr id="4104" name="Text Box 9"/>
          <p:cNvSpPr txBox="1">
            <a:spLocks noChangeArrowheads="1"/>
          </p:cNvSpPr>
          <p:nvPr/>
        </p:nvSpPr>
        <p:spPr bwMode="auto">
          <a:xfrm>
            <a:off x="8305800" y="1666875"/>
            <a:ext cx="442750" cy="369332"/>
          </a:xfrm>
          <a:prstGeom prst="rect">
            <a:avLst/>
          </a:prstGeom>
          <a:noFill/>
          <a:ln w="9525">
            <a:noFill/>
            <a:miter lim="800000"/>
            <a:headEnd/>
            <a:tailEnd/>
          </a:ln>
        </p:spPr>
        <p:txBody>
          <a:bodyPr wrap="none">
            <a:spAutoFit/>
          </a:bodyPr>
          <a:lstStyle/>
          <a:p>
            <a:r>
              <a:rPr lang="en-US">
                <a:solidFill>
                  <a:srgbClr val="0033CC"/>
                </a:solidFill>
              </a:rPr>
              <a:t>(1)</a:t>
            </a:r>
          </a:p>
        </p:txBody>
      </p:sp>
      <p:sp>
        <p:nvSpPr>
          <p:cNvPr id="4105" name="Rectangle 10"/>
          <p:cNvSpPr>
            <a:spLocks noChangeArrowheads="1"/>
          </p:cNvSpPr>
          <p:nvPr/>
        </p:nvSpPr>
        <p:spPr bwMode="auto">
          <a:xfrm>
            <a:off x="2971800" y="2657475"/>
            <a:ext cx="6172200" cy="646113"/>
          </a:xfrm>
          <a:prstGeom prst="rect">
            <a:avLst/>
          </a:prstGeom>
          <a:noFill/>
          <a:ln w="9525">
            <a:noFill/>
            <a:miter lim="800000"/>
            <a:headEnd/>
            <a:tailEnd/>
          </a:ln>
        </p:spPr>
        <p:txBody>
          <a:bodyPr>
            <a:spAutoFit/>
          </a:bodyPr>
          <a:lstStyle/>
          <a:p>
            <a:r>
              <a:rPr lang="en-US" dirty="0">
                <a:solidFill>
                  <a:srgbClr val="0033CC"/>
                </a:solidFill>
              </a:rPr>
              <a:t>F</a:t>
            </a:r>
            <a:r>
              <a:rPr lang="en-US" baseline="-25000" dirty="0">
                <a:solidFill>
                  <a:srgbClr val="0033CC"/>
                </a:solidFill>
              </a:rPr>
              <a:t>2</a:t>
            </a:r>
            <a:r>
              <a:rPr lang="en-US" dirty="0">
                <a:solidFill>
                  <a:srgbClr val="0033CC"/>
                </a:solidFill>
              </a:rPr>
              <a:t> = flux of reactant consumed by the surface reaction </a:t>
            </a:r>
            <a:r>
              <a:rPr lang="en-US" dirty="0">
                <a:solidFill>
                  <a:srgbClr val="C00000"/>
                </a:solidFill>
              </a:rPr>
              <a:t>(steps 3-5)</a:t>
            </a:r>
            <a:r>
              <a:rPr lang="en-US" dirty="0">
                <a:solidFill>
                  <a:srgbClr val="0033CC"/>
                </a:solidFill>
              </a:rPr>
              <a:t>   = surface reaction flux, </a:t>
            </a:r>
          </a:p>
        </p:txBody>
      </p:sp>
      <p:sp>
        <p:nvSpPr>
          <p:cNvPr id="4106" name="Text Box 11"/>
          <p:cNvSpPr txBox="1">
            <a:spLocks noChangeArrowheads="1"/>
          </p:cNvSpPr>
          <p:nvPr/>
        </p:nvSpPr>
        <p:spPr bwMode="auto">
          <a:xfrm>
            <a:off x="3124200" y="2200275"/>
            <a:ext cx="5115952" cy="369332"/>
          </a:xfrm>
          <a:prstGeom prst="rect">
            <a:avLst/>
          </a:prstGeom>
          <a:noFill/>
          <a:ln w="9525">
            <a:noFill/>
            <a:miter lim="800000"/>
            <a:headEnd/>
            <a:tailEnd/>
          </a:ln>
        </p:spPr>
        <p:txBody>
          <a:bodyPr wrap="none">
            <a:spAutoFit/>
          </a:bodyPr>
          <a:lstStyle/>
          <a:p>
            <a:r>
              <a:rPr lang="en-US">
                <a:solidFill>
                  <a:srgbClr val="0033CC"/>
                </a:solidFill>
              </a:rPr>
              <a:t>where h</a:t>
            </a:r>
            <a:r>
              <a:rPr lang="en-US" baseline="-25000">
                <a:solidFill>
                  <a:srgbClr val="0033CC"/>
                </a:solidFill>
              </a:rPr>
              <a:t>G</a:t>
            </a:r>
            <a:r>
              <a:rPr lang="en-US">
                <a:solidFill>
                  <a:srgbClr val="0033CC"/>
                </a:solidFill>
              </a:rPr>
              <a:t> is the mass transfer coefficient (in cm/sec).</a:t>
            </a:r>
          </a:p>
        </p:txBody>
      </p:sp>
      <p:graphicFrame>
        <p:nvGraphicFramePr>
          <p:cNvPr id="4100" name="Object 12"/>
          <p:cNvGraphicFramePr>
            <a:graphicFrameLocks noChangeAspect="1"/>
          </p:cNvGraphicFramePr>
          <p:nvPr/>
        </p:nvGraphicFramePr>
        <p:xfrm>
          <a:off x="4800600" y="3343275"/>
          <a:ext cx="1041400" cy="279400"/>
        </p:xfrm>
        <a:graphic>
          <a:graphicData uri="http://schemas.openxmlformats.org/presentationml/2006/ole">
            <p:oleObj spid="_x0000_s82948" name="Equation" r:id="rId5" imgW="1041400" imgH="279400" progId="Equation.3">
              <p:embed/>
            </p:oleObj>
          </a:graphicData>
        </a:graphic>
      </p:graphicFrame>
      <p:sp>
        <p:nvSpPr>
          <p:cNvPr id="4107" name="Text Box 13"/>
          <p:cNvSpPr txBox="1">
            <a:spLocks noChangeArrowheads="1"/>
          </p:cNvSpPr>
          <p:nvPr/>
        </p:nvSpPr>
        <p:spPr bwMode="auto">
          <a:xfrm>
            <a:off x="8382000" y="3267075"/>
            <a:ext cx="442750" cy="369332"/>
          </a:xfrm>
          <a:prstGeom prst="rect">
            <a:avLst/>
          </a:prstGeom>
          <a:noFill/>
          <a:ln w="9525">
            <a:noFill/>
            <a:miter lim="800000"/>
            <a:headEnd/>
            <a:tailEnd/>
          </a:ln>
        </p:spPr>
        <p:txBody>
          <a:bodyPr wrap="none">
            <a:spAutoFit/>
          </a:bodyPr>
          <a:lstStyle/>
          <a:p>
            <a:r>
              <a:rPr lang="en-US">
                <a:solidFill>
                  <a:srgbClr val="0033CC"/>
                </a:solidFill>
              </a:rPr>
              <a:t>(2)</a:t>
            </a:r>
          </a:p>
        </p:txBody>
      </p:sp>
      <p:sp>
        <p:nvSpPr>
          <p:cNvPr id="4108" name="Text Box 14"/>
          <p:cNvSpPr txBox="1">
            <a:spLocks noChangeArrowheads="1"/>
          </p:cNvSpPr>
          <p:nvPr/>
        </p:nvSpPr>
        <p:spPr bwMode="auto">
          <a:xfrm>
            <a:off x="3124200" y="3724275"/>
            <a:ext cx="4708084" cy="369332"/>
          </a:xfrm>
          <a:prstGeom prst="rect">
            <a:avLst/>
          </a:prstGeom>
          <a:noFill/>
          <a:ln w="9525">
            <a:noFill/>
            <a:miter lim="800000"/>
            <a:headEnd/>
            <a:tailEnd/>
          </a:ln>
        </p:spPr>
        <p:txBody>
          <a:bodyPr wrap="none">
            <a:spAutoFit/>
          </a:bodyPr>
          <a:lstStyle/>
          <a:p>
            <a:r>
              <a:rPr lang="en-US">
                <a:solidFill>
                  <a:srgbClr val="0033CC"/>
                </a:solidFill>
              </a:rPr>
              <a:t>where k</a:t>
            </a:r>
            <a:r>
              <a:rPr lang="en-US" baseline="-25000">
                <a:solidFill>
                  <a:srgbClr val="0033CC"/>
                </a:solidFill>
              </a:rPr>
              <a:t>S</a:t>
            </a:r>
            <a:r>
              <a:rPr lang="en-US">
                <a:solidFill>
                  <a:srgbClr val="0033CC"/>
                </a:solidFill>
              </a:rPr>
              <a:t> is the surface reaction rate (in cm/sec).</a:t>
            </a:r>
          </a:p>
        </p:txBody>
      </p:sp>
      <p:sp>
        <p:nvSpPr>
          <p:cNvPr id="4109" name="Text Box 15"/>
          <p:cNvSpPr txBox="1">
            <a:spLocks noChangeArrowheads="1"/>
          </p:cNvSpPr>
          <p:nvPr/>
        </p:nvSpPr>
        <p:spPr bwMode="auto">
          <a:xfrm>
            <a:off x="304800" y="4257675"/>
            <a:ext cx="4794902" cy="369332"/>
          </a:xfrm>
          <a:prstGeom prst="rect">
            <a:avLst/>
          </a:prstGeom>
          <a:noFill/>
          <a:ln w="9525">
            <a:noFill/>
            <a:miter lim="800000"/>
            <a:headEnd/>
            <a:tailEnd/>
          </a:ln>
        </p:spPr>
        <p:txBody>
          <a:bodyPr wrap="none">
            <a:spAutoFit/>
          </a:bodyPr>
          <a:lstStyle/>
          <a:p>
            <a:r>
              <a:rPr lang="en-US">
                <a:solidFill>
                  <a:srgbClr val="0033CC"/>
                </a:solidFill>
              </a:rPr>
              <a:t> In steady state:			F = F</a:t>
            </a:r>
            <a:r>
              <a:rPr lang="en-US" baseline="-25000">
                <a:solidFill>
                  <a:srgbClr val="0033CC"/>
                </a:solidFill>
              </a:rPr>
              <a:t>1</a:t>
            </a:r>
            <a:r>
              <a:rPr lang="en-US">
                <a:solidFill>
                  <a:srgbClr val="0033CC"/>
                </a:solidFill>
              </a:rPr>
              <a:t> = F</a:t>
            </a:r>
            <a:r>
              <a:rPr lang="en-US" baseline="-25000">
                <a:solidFill>
                  <a:srgbClr val="0033CC"/>
                </a:solidFill>
              </a:rPr>
              <a:t>2</a:t>
            </a:r>
          </a:p>
        </p:txBody>
      </p:sp>
      <p:sp>
        <p:nvSpPr>
          <p:cNvPr id="4110" name="Text Box 16"/>
          <p:cNvSpPr txBox="1">
            <a:spLocks noChangeArrowheads="1"/>
          </p:cNvSpPr>
          <p:nvPr/>
        </p:nvSpPr>
        <p:spPr bwMode="auto">
          <a:xfrm>
            <a:off x="8382000" y="4181475"/>
            <a:ext cx="442750" cy="369332"/>
          </a:xfrm>
          <a:prstGeom prst="rect">
            <a:avLst/>
          </a:prstGeom>
          <a:noFill/>
          <a:ln w="9525">
            <a:noFill/>
            <a:miter lim="800000"/>
            <a:headEnd/>
            <a:tailEnd/>
          </a:ln>
        </p:spPr>
        <p:txBody>
          <a:bodyPr wrap="none">
            <a:spAutoFit/>
          </a:bodyPr>
          <a:lstStyle/>
          <a:p>
            <a:r>
              <a:rPr lang="en-US">
                <a:solidFill>
                  <a:srgbClr val="0033CC"/>
                </a:solidFill>
              </a:rPr>
              <a:t>(3)</a:t>
            </a:r>
          </a:p>
        </p:txBody>
      </p:sp>
      <p:sp>
        <p:nvSpPr>
          <p:cNvPr id="4111" name="Text Box 18"/>
          <p:cNvSpPr txBox="1">
            <a:spLocks noChangeArrowheads="1"/>
          </p:cNvSpPr>
          <p:nvPr/>
        </p:nvSpPr>
        <p:spPr bwMode="auto">
          <a:xfrm>
            <a:off x="152400" y="4791075"/>
            <a:ext cx="3805401" cy="369332"/>
          </a:xfrm>
          <a:prstGeom prst="rect">
            <a:avLst/>
          </a:prstGeom>
          <a:noFill/>
          <a:ln w="9525">
            <a:noFill/>
            <a:miter lim="800000"/>
            <a:headEnd/>
            <a:tailEnd/>
          </a:ln>
        </p:spPr>
        <p:txBody>
          <a:bodyPr wrap="none">
            <a:spAutoFit/>
          </a:bodyPr>
          <a:lstStyle/>
          <a:p>
            <a:r>
              <a:rPr lang="en-US" dirty="0">
                <a:solidFill>
                  <a:srgbClr val="0033CC"/>
                </a:solidFill>
              </a:rPr>
              <a:t>Equating Equations (1) and (2) leads to</a:t>
            </a:r>
          </a:p>
        </p:txBody>
      </p:sp>
      <p:graphicFrame>
        <p:nvGraphicFramePr>
          <p:cNvPr id="4101" name="Object 19"/>
          <p:cNvGraphicFramePr>
            <a:graphicFrameLocks noChangeAspect="1"/>
          </p:cNvGraphicFramePr>
          <p:nvPr/>
        </p:nvGraphicFramePr>
        <p:xfrm>
          <a:off x="5257800" y="4562475"/>
          <a:ext cx="1943100" cy="723900"/>
        </p:xfrm>
        <a:graphic>
          <a:graphicData uri="http://schemas.openxmlformats.org/presentationml/2006/ole">
            <p:oleObj spid="_x0000_s82949" name="Equation" r:id="rId6" imgW="1943100" imgH="723900" progId="Equation.3">
              <p:embed/>
            </p:oleObj>
          </a:graphicData>
        </a:graphic>
      </p:graphicFrame>
      <p:sp>
        <p:nvSpPr>
          <p:cNvPr id="4112" name="Text Box 20"/>
          <p:cNvSpPr txBox="1">
            <a:spLocks noChangeArrowheads="1"/>
          </p:cNvSpPr>
          <p:nvPr/>
        </p:nvSpPr>
        <p:spPr bwMode="auto">
          <a:xfrm>
            <a:off x="8382000" y="4714875"/>
            <a:ext cx="442750" cy="369332"/>
          </a:xfrm>
          <a:prstGeom prst="rect">
            <a:avLst/>
          </a:prstGeom>
          <a:noFill/>
          <a:ln w="9525">
            <a:noFill/>
            <a:miter lim="800000"/>
            <a:headEnd/>
            <a:tailEnd/>
          </a:ln>
        </p:spPr>
        <p:txBody>
          <a:bodyPr wrap="none">
            <a:spAutoFit/>
          </a:bodyPr>
          <a:lstStyle/>
          <a:p>
            <a:r>
              <a:rPr lang="en-US">
                <a:solidFill>
                  <a:srgbClr val="0033CC"/>
                </a:solidFill>
              </a:rPr>
              <a:t>(4)</a:t>
            </a:r>
          </a:p>
        </p:txBody>
      </p:sp>
      <p:sp>
        <p:nvSpPr>
          <p:cNvPr id="4113" name="Text Box 21"/>
          <p:cNvSpPr txBox="1">
            <a:spLocks noChangeArrowheads="1"/>
          </p:cNvSpPr>
          <p:nvPr/>
        </p:nvSpPr>
        <p:spPr bwMode="auto">
          <a:xfrm>
            <a:off x="152400" y="5476875"/>
            <a:ext cx="4198393" cy="369332"/>
          </a:xfrm>
          <a:prstGeom prst="rect">
            <a:avLst/>
          </a:prstGeom>
          <a:noFill/>
          <a:ln w="9525">
            <a:noFill/>
            <a:miter lim="800000"/>
            <a:headEnd/>
            <a:tailEnd/>
          </a:ln>
        </p:spPr>
        <p:txBody>
          <a:bodyPr wrap="none">
            <a:spAutoFit/>
          </a:bodyPr>
          <a:lstStyle/>
          <a:p>
            <a:r>
              <a:rPr lang="en-US" dirty="0">
                <a:solidFill>
                  <a:srgbClr val="0033CC"/>
                </a:solidFill>
              </a:rPr>
              <a:t>The growth rate of the film is now given by</a:t>
            </a:r>
          </a:p>
        </p:txBody>
      </p:sp>
      <p:graphicFrame>
        <p:nvGraphicFramePr>
          <p:cNvPr id="4102" name="Object 22"/>
          <p:cNvGraphicFramePr>
            <a:graphicFrameLocks noChangeAspect="1"/>
          </p:cNvGraphicFramePr>
          <p:nvPr/>
        </p:nvGraphicFramePr>
        <p:xfrm>
          <a:off x="4648200" y="5324475"/>
          <a:ext cx="3670300" cy="596900"/>
        </p:xfrm>
        <a:graphic>
          <a:graphicData uri="http://schemas.openxmlformats.org/presentationml/2006/ole">
            <p:oleObj spid="_x0000_s82950" name="Equation" r:id="rId7" imgW="3670300" imgH="596900" progId="Equation.3">
              <p:embed/>
            </p:oleObj>
          </a:graphicData>
        </a:graphic>
      </p:graphicFrame>
      <p:sp>
        <p:nvSpPr>
          <p:cNvPr id="4114" name="Text Box 23"/>
          <p:cNvSpPr txBox="1">
            <a:spLocks noChangeArrowheads="1"/>
          </p:cNvSpPr>
          <p:nvPr/>
        </p:nvSpPr>
        <p:spPr bwMode="auto">
          <a:xfrm>
            <a:off x="8464550" y="5400675"/>
            <a:ext cx="442750" cy="369332"/>
          </a:xfrm>
          <a:prstGeom prst="rect">
            <a:avLst/>
          </a:prstGeom>
          <a:noFill/>
          <a:ln w="9525">
            <a:noFill/>
            <a:miter lim="800000"/>
            <a:headEnd/>
            <a:tailEnd/>
          </a:ln>
        </p:spPr>
        <p:txBody>
          <a:bodyPr wrap="none">
            <a:spAutoFit/>
          </a:bodyPr>
          <a:lstStyle/>
          <a:p>
            <a:r>
              <a:rPr lang="en-US">
                <a:solidFill>
                  <a:srgbClr val="0033CC"/>
                </a:solidFill>
              </a:rPr>
              <a:t>(5)</a:t>
            </a:r>
          </a:p>
        </p:txBody>
      </p:sp>
      <p:sp>
        <p:nvSpPr>
          <p:cNvPr id="4115" name="Text Box 24"/>
          <p:cNvSpPr txBox="1">
            <a:spLocks noChangeArrowheads="1"/>
          </p:cNvSpPr>
          <p:nvPr/>
        </p:nvSpPr>
        <p:spPr bwMode="auto">
          <a:xfrm>
            <a:off x="152400" y="5934075"/>
            <a:ext cx="8991600" cy="923925"/>
          </a:xfrm>
          <a:prstGeom prst="rect">
            <a:avLst/>
          </a:prstGeom>
          <a:noFill/>
          <a:ln w="9525">
            <a:noFill/>
            <a:miter lim="800000"/>
            <a:headEnd/>
            <a:tailEnd/>
          </a:ln>
        </p:spPr>
        <p:txBody>
          <a:bodyPr>
            <a:spAutoFit/>
          </a:bodyPr>
          <a:lstStyle/>
          <a:p>
            <a:r>
              <a:rPr lang="en-US">
                <a:solidFill>
                  <a:srgbClr val="0033CC"/>
                </a:solidFill>
              </a:rPr>
              <a:t>where N is the number of atoms per unit volume in the film and Y is the mole fraction (partial pressure/total pressure) of the incorporating species, C</a:t>
            </a:r>
            <a:r>
              <a:rPr lang="en-US" baseline="-25000">
                <a:solidFill>
                  <a:srgbClr val="0033CC"/>
                </a:solidFill>
              </a:rPr>
              <a:t>T</a:t>
            </a:r>
            <a:r>
              <a:rPr lang="en-US">
                <a:solidFill>
                  <a:srgbClr val="0033CC"/>
                </a:solidFill>
              </a:rPr>
              <a:t> is total concentration of all molecules in the gas phase . </a:t>
            </a:r>
          </a:p>
        </p:txBody>
      </p:sp>
      <p:sp>
        <p:nvSpPr>
          <p:cNvPr id="20" name="Text Box 13"/>
          <p:cNvSpPr txBox="1">
            <a:spLocks noChangeArrowheads="1"/>
          </p:cNvSpPr>
          <p:nvPr/>
        </p:nvSpPr>
        <p:spPr bwMode="auto">
          <a:xfrm>
            <a:off x="1122029" y="0"/>
            <a:ext cx="6939079" cy="830997"/>
          </a:xfrm>
          <a:prstGeom prst="rect">
            <a:avLst/>
          </a:prstGeom>
          <a:noFill/>
          <a:ln w="9525">
            <a:noFill/>
            <a:miter lim="800000"/>
            <a:headEnd/>
            <a:tailEnd/>
          </a:ln>
        </p:spPr>
        <p:txBody>
          <a:bodyPr wrap="none">
            <a:spAutoFit/>
          </a:bodyPr>
          <a:lstStyle/>
          <a:p>
            <a:pPr algn="ctr"/>
            <a:r>
              <a:rPr lang="en-US" sz="2800" dirty="0" smtClean="0">
                <a:solidFill>
                  <a:srgbClr val="0033CC"/>
                </a:solidFill>
              </a:rPr>
              <a:t>Derivation of film growth rate</a:t>
            </a:r>
          </a:p>
          <a:p>
            <a:pPr algn="ctr"/>
            <a:r>
              <a:rPr lang="en-US" sz="2000" dirty="0" smtClean="0">
                <a:solidFill>
                  <a:srgbClr val="0033CC"/>
                </a:solidFill>
              </a:rPr>
              <a:t>(similar to/simpler than Deal-Grove model for thermal oxidation)</a:t>
            </a:r>
            <a:endParaRPr lang="en-US" sz="2000" dirty="0">
              <a:solidFill>
                <a:srgbClr val="0033CC"/>
              </a:solidFill>
            </a:endParaRPr>
          </a:p>
        </p:txBody>
      </p:sp>
      <p:cxnSp>
        <p:nvCxnSpPr>
          <p:cNvPr id="21" name="Straight Connector 20"/>
          <p:cNvCxnSpPr/>
          <p:nvPr/>
        </p:nvCxnSpPr>
        <p:spPr>
          <a:xfrm flipV="1">
            <a:off x="0" y="8382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22" name="TextBox 21"/>
          <p:cNvSpPr txBox="1"/>
          <p:nvPr/>
        </p:nvSpPr>
        <p:spPr>
          <a:xfrm>
            <a:off x="247381" y="3276600"/>
            <a:ext cx="1124219" cy="369332"/>
          </a:xfrm>
          <a:prstGeom prst="rect">
            <a:avLst/>
          </a:prstGeom>
          <a:noFill/>
        </p:spPr>
        <p:txBody>
          <a:bodyPr wrap="none" rtlCol="0">
            <a:spAutoFit/>
          </a:bodyPr>
          <a:lstStyle/>
          <a:p>
            <a:r>
              <a:rPr lang="en-US" dirty="0" smtClean="0"/>
              <a:t>Figure 9-6</a:t>
            </a:r>
            <a:endParaRPr lang="en-US" dirty="0"/>
          </a:p>
        </p:txBody>
      </p:sp>
      <p:sp>
        <p:nvSpPr>
          <p:cNvPr id="23" name="Slide Number Placeholder 22"/>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09"/>
                                        </p:tgtEl>
                                        <p:attrNameLst>
                                          <p:attrName>style.visibility</p:attrName>
                                        </p:attrNameLst>
                                      </p:cBhvr>
                                      <p:to>
                                        <p:strVal val="visible"/>
                                      </p:to>
                                    </p:set>
                                    <p:animEffect transition="in" filter="wipe(down)">
                                      <p:cBhvr>
                                        <p:cTn id="7" dur="500"/>
                                        <p:tgtEl>
                                          <p:spTgt spid="410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111"/>
                                        </p:tgtEl>
                                        <p:attrNameLst>
                                          <p:attrName>style.visibility</p:attrName>
                                        </p:attrNameLst>
                                      </p:cBhvr>
                                      <p:to>
                                        <p:strVal val="visible"/>
                                      </p:to>
                                    </p:set>
                                    <p:animEffect transition="in" filter="wipe(down)">
                                      <p:cBhvr>
                                        <p:cTn id="10" dur="500"/>
                                        <p:tgtEl>
                                          <p:spTgt spid="4111"/>
                                        </p:tgtEl>
                                      </p:cBhvr>
                                    </p:animEffect>
                                  </p:childTnLst>
                                </p:cTn>
                              </p:par>
                              <p:par>
                                <p:cTn id="11" presetID="22" presetClass="entr" presetSubtype="4" fill="hold" nodeType="withEffect">
                                  <p:stCondLst>
                                    <p:cond delay="0"/>
                                  </p:stCondLst>
                                  <p:childTnLst>
                                    <p:set>
                                      <p:cBhvr>
                                        <p:cTn id="12" dur="1" fill="hold">
                                          <p:stCondLst>
                                            <p:cond delay="0"/>
                                          </p:stCondLst>
                                        </p:cTn>
                                        <p:tgtEl>
                                          <p:spTgt spid="4101"/>
                                        </p:tgtEl>
                                        <p:attrNameLst>
                                          <p:attrName>style.visibility</p:attrName>
                                        </p:attrNameLst>
                                      </p:cBhvr>
                                      <p:to>
                                        <p:strVal val="visible"/>
                                      </p:to>
                                    </p:set>
                                    <p:animEffect transition="in" filter="wipe(down)">
                                      <p:cBhvr>
                                        <p:cTn id="13" dur="500"/>
                                        <p:tgtEl>
                                          <p:spTgt spid="410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113"/>
                                        </p:tgtEl>
                                        <p:attrNameLst>
                                          <p:attrName>style.visibility</p:attrName>
                                        </p:attrNameLst>
                                      </p:cBhvr>
                                      <p:to>
                                        <p:strVal val="visible"/>
                                      </p:to>
                                    </p:set>
                                    <p:animEffect transition="in" filter="wipe(down)">
                                      <p:cBhvr>
                                        <p:cTn id="16" dur="500"/>
                                        <p:tgtEl>
                                          <p:spTgt spid="4113"/>
                                        </p:tgtEl>
                                      </p:cBhvr>
                                    </p:animEffect>
                                  </p:childTnLst>
                                </p:cTn>
                              </p:par>
                              <p:par>
                                <p:cTn id="17" presetID="22" presetClass="entr" presetSubtype="4" fill="hold" nodeType="withEffect">
                                  <p:stCondLst>
                                    <p:cond delay="0"/>
                                  </p:stCondLst>
                                  <p:childTnLst>
                                    <p:set>
                                      <p:cBhvr>
                                        <p:cTn id="18" dur="1" fill="hold">
                                          <p:stCondLst>
                                            <p:cond delay="0"/>
                                          </p:stCondLst>
                                        </p:cTn>
                                        <p:tgtEl>
                                          <p:spTgt spid="4102"/>
                                        </p:tgtEl>
                                        <p:attrNameLst>
                                          <p:attrName>style.visibility</p:attrName>
                                        </p:attrNameLst>
                                      </p:cBhvr>
                                      <p:to>
                                        <p:strVal val="visible"/>
                                      </p:to>
                                    </p:set>
                                    <p:animEffect transition="in" filter="wipe(down)">
                                      <p:cBhvr>
                                        <p:cTn id="19" dur="500"/>
                                        <p:tgtEl>
                                          <p:spTgt spid="410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115"/>
                                        </p:tgtEl>
                                        <p:attrNameLst>
                                          <p:attrName>style.visibility</p:attrName>
                                        </p:attrNameLst>
                                      </p:cBhvr>
                                      <p:to>
                                        <p:strVal val="visible"/>
                                      </p:to>
                                    </p:set>
                                    <p:animEffect transition="in" filter="wipe(down)">
                                      <p:cBhvr>
                                        <p:cTn id="22" dur="500"/>
                                        <p:tgtEl>
                                          <p:spTgt spid="4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9" grpId="0"/>
      <p:bldP spid="4111" grpId="0"/>
      <p:bldP spid="4113" grpId="0"/>
      <p:bldP spid="41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2362200" y="685800"/>
          <a:ext cx="3670300" cy="596900"/>
        </p:xfrm>
        <a:graphic>
          <a:graphicData uri="http://schemas.openxmlformats.org/presentationml/2006/ole">
            <p:oleObj spid="_x0000_s83970" name="Equation" r:id="rId3" imgW="3670300" imgH="596900" progId="Equation.3">
              <p:embed/>
            </p:oleObj>
          </a:graphicData>
        </a:graphic>
      </p:graphicFrame>
      <p:sp>
        <p:nvSpPr>
          <p:cNvPr id="5126" name="Text Box 3"/>
          <p:cNvSpPr txBox="1">
            <a:spLocks noChangeArrowheads="1"/>
          </p:cNvSpPr>
          <p:nvPr/>
        </p:nvSpPr>
        <p:spPr bwMode="auto">
          <a:xfrm>
            <a:off x="228600" y="1524000"/>
            <a:ext cx="3485954" cy="646331"/>
          </a:xfrm>
          <a:prstGeom prst="rect">
            <a:avLst/>
          </a:prstGeom>
          <a:noFill/>
          <a:ln w="9525">
            <a:noFill/>
            <a:miter lim="800000"/>
            <a:headEnd/>
            <a:tailEnd/>
          </a:ln>
        </p:spPr>
        <p:txBody>
          <a:bodyPr wrap="none">
            <a:spAutoFit/>
          </a:bodyPr>
          <a:lstStyle/>
          <a:p>
            <a:pPr marL="457200" indent="-457200">
              <a:buFont typeface="Times" pitchFamily="18" charset="0"/>
              <a:buNone/>
            </a:pPr>
            <a:r>
              <a:rPr lang="en-US" dirty="0">
                <a:solidFill>
                  <a:srgbClr val="0033CC"/>
                </a:solidFill>
              </a:rPr>
              <a:t>(a). If </a:t>
            </a:r>
            <a:r>
              <a:rPr lang="en-US" dirty="0" err="1">
                <a:solidFill>
                  <a:srgbClr val="0033CC"/>
                </a:solidFill>
              </a:rPr>
              <a:t>k</a:t>
            </a:r>
            <a:r>
              <a:rPr lang="en-US" baseline="-25000" dirty="0" err="1">
                <a:solidFill>
                  <a:srgbClr val="0033CC"/>
                </a:solidFill>
              </a:rPr>
              <a:t>S</a:t>
            </a:r>
            <a:r>
              <a:rPr lang="en-US" dirty="0">
                <a:solidFill>
                  <a:srgbClr val="0033CC"/>
                </a:solidFill>
              </a:rPr>
              <a:t> &lt;&lt; </a:t>
            </a:r>
            <a:r>
              <a:rPr lang="en-US" dirty="0" err="1">
                <a:solidFill>
                  <a:srgbClr val="0033CC"/>
                </a:solidFill>
              </a:rPr>
              <a:t>h</a:t>
            </a:r>
            <a:r>
              <a:rPr lang="en-US" baseline="-25000" dirty="0" err="1">
                <a:solidFill>
                  <a:srgbClr val="0033CC"/>
                </a:solidFill>
              </a:rPr>
              <a:t>G</a:t>
            </a:r>
            <a:r>
              <a:rPr lang="en-US" dirty="0">
                <a:solidFill>
                  <a:srgbClr val="0033CC"/>
                </a:solidFill>
              </a:rPr>
              <a:t>, then we have the </a:t>
            </a:r>
          </a:p>
          <a:p>
            <a:pPr marL="457200" indent="-457200">
              <a:buFont typeface="Times" pitchFamily="18" charset="0"/>
              <a:buNone/>
            </a:pPr>
            <a:r>
              <a:rPr lang="en-US" dirty="0">
                <a:solidFill>
                  <a:srgbClr val="0033CC"/>
                </a:solidFill>
              </a:rPr>
              <a:t>    </a:t>
            </a:r>
            <a:r>
              <a:rPr lang="en-US" dirty="0">
                <a:solidFill>
                  <a:srgbClr val="C00000"/>
                </a:solidFill>
              </a:rPr>
              <a:t>surface reaction controlled case:</a:t>
            </a:r>
          </a:p>
        </p:txBody>
      </p:sp>
      <p:graphicFrame>
        <p:nvGraphicFramePr>
          <p:cNvPr id="5123" name="Object 4"/>
          <p:cNvGraphicFramePr>
            <a:graphicFrameLocks noChangeAspect="1"/>
          </p:cNvGraphicFramePr>
          <p:nvPr/>
        </p:nvGraphicFramePr>
        <p:xfrm>
          <a:off x="5562600" y="1563688"/>
          <a:ext cx="1181100" cy="546100"/>
        </p:xfrm>
        <a:graphic>
          <a:graphicData uri="http://schemas.openxmlformats.org/presentationml/2006/ole">
            <p:oleObj spid="_x0000_s83971" name="Equation" r:id="rId4" imgW="1181100" imgH="546100" progId="Equation.3">
              <p:embed/>
            </p:oleObj>
          </a:graphicData>
        </a:graphic>
      </p:graphicFrame>
      <p:sp>
        <p:nvSpPr>
          <p:cNvPr id="5127" name="Text Box 5"/>
          <p:cNvSpPr txBox="1">
            <a:spLocks noChangeArrowheads="1"/>
          </p:cNvSpPr>
          <p:nvPr/>
        </p:nvSpPr>
        <p:spPr bwMode="auto">
          <a:xfrm>
            <a:off x="8001000" y="1600200"/>
            <a:ext cx="442750" cy="369332"/>
          </a:xfrm>
          <a:prstGeom prst="rect">
            <a:avLst/>
          </a:prstGeom>
          <a:noFill/>
          <a:ln w="9525">
            <a:noFill/>
            <a:miter lim="800000"/>
            <a:headEnd/>
            <a:tailEnd/>
          </a:ln>
        </p:spPr>
        <p:txBody>
          <a:bodyPr wrap="none">
            <a:spAutoFit/>
          </a:bodyPr>
          <a:lstStyle/>
          <a:p>
            <a:r>
              <a:rPr lang="en-US">
                <a:solidFill>
                  <a:srgbClr val="0033CC"/>
                </a:solidFill>
              </a:rPr>
              <a:t>(6)</a:t>
            </a:r>
          </a:p>
        </p:txBody>
      </p:sp>
      <p:sp>
        <p:nvSpPr>
          <p:cNvPr id="5128" name="Text Box 6"/>
          <p:cNvSpPr txBox="1">
            <a:spLocks noChangeArrowheads="1"/>
          </p:cNvSpPr>
          <p:nvPr/>
        </p:nvSpPr>
        <p:spPr bwMode="auto">
          <a:xfrm>
            <a:off x="228600" y="2362200"/>
            <a:ext cx="4590487" cy="646331"/>
          </a:xfrm>
          <a:prstGeom prst="rect">
            <a:avLst/>
          </a:prstGeom>
          <a:noFill/>
          <a:ln w="9525">
            <a:noFill/>
            <a:miter lim="800000"/>
            <a:headEnd/>
            <a:tailEnd/>
          </a:ln>
        </p:spPr>
        <p:txBody>
          <a:bodyPr wrap="none">
            <a:spAutoFit/>
          </a:bodyPr>
          <a:lstStyle/>
          <a:p>
            <a:r>
              <a:rPr lang="en-US" dirty="0">
                <a:solidFill>
                  <a:srgbClr val="0033CC"/>
                </a:solidFill>
              </a:rPr>
              <a:t>(b) If </a:t>
            </a:r>
            <a:r>
              <a:rPr lang="en-US" dirty="0" err="1">
                <a:solidFill>
                  <a:srgbClr val="0033CC"/>
                </a:solidFill>
              </a:rPr>
              <a:t>h</a:t>
            </a:r>
            <a:r>
              <a:rPr lang="en-US" baseline="-25000" dirty="0" err="1">
                <a:solidFill>
                  <a:srgbClr val="0033CC"/>
                </a:solidFill>
              </a:rPr>
              <a:t>G</a:t>
            </a:r>
            <a:r>
              <a:rPr lang="en-US" baseline="-25000" dirty="0">
                <a:solidFill>
                  <a:srgbClr val="0033CC"/>
                </a:solidFill>
              </a:rPr>
              <a:t> </a:t>
            </a:r>
            <a:r>
              <a:rPr lang="en-US" dirty="0">
                <a:solidFill>
                  <a:srgbClr val="0033CC"/>
                </a:solidFill>
              </a:rPr>
              <a:t>&lt;&lt; </a:t>
            </a:r>
            <a:r>
              <a:rPr lang="en-US" dirty="0" err="1">
                <a:solidFill>
                  <a:srgbClr val="0033CC"/>
                </a:solidFill>
              </a:rPr>
              <a:t>k</a:t>
            </a:r>
            <a:r>
              <a:rPr lang="en-US" baseline="-25000" dirty="0" err="1">
                <a:solidFill>
                  <a:srgbClr val="0033CC"/>
                </a:solidFill>
              </a:rPr>
              <a:t>S</a:t>
            </a:r>
            <a:r>
              <a:rPr lang="en-US" dirty="0">
                <a:solidFill>
                  <a:srgbClr val="0033CC"/>
                </a:solidFill>
              </a:rPr>
              <a:t>, then we have the </a:t>
            </a:r>
            <a:r>
              <a:rPr lang="en-US" dirty="0">
                <a:solidFill>
                  <a:srgbClr val="C00000"/>
                </a:solidFill>
              </a:rPr>
              <a:t>mass transfer, </a:t>
            </a:r>
          </a:p>
          <a:p>
            <a:r>
              <a:rPr lang="en-US" dirty="0">
                <a:solidFill>
                  <a:srgbClr val="C00000"/>
                </a:solidFill>
              </a:rPr>
              <a:t>   or gas phase diffusion, controlled case:</a:t>
            </a:r>
          </a:p>
        </p:txBody>
      </p:sp>
      <p:graphicFrame>
        <p:nvGraphicFramePr>
          <p:cNvPr id="5124" name="Object 7"/>
          <p:cNvGraphicFramePr>
            <a:graphicFrameLocks noChangeAspect="1"/>
          </p:cNvGraphicFramePr>
          <p:nvPr/>
        </p:nvGraphicFramePr>
        <p:xfrm>
          <a:off x="5562600" y="2478088"/>
          <a:ext cx="1206500" cy="546100"/>
        </p:xfrm>
        <a:graphic>
          <a:graphicData uri="http://schemas.openxmlformats.org/presentationml/2006/ole">
            <p:oleObj spid="_x0000_s83972" name="Equation" r:id="rId5" imgW="1206500" imgH="546100" progId="Equation.3">
              <p:embed/>
            </p:oleObj>
          </a:graphicData>
        </a:graphic>
      </p:graphicFrame>
      <p:sp>
        <p:nvSpPr>
          <p:cNvPr id="5129" name="Text Box 8"/>
          <p:cNvSpPr txBox="1">
            <a:spLocks noChangeArrowheads="1"/>
          </p:cNvSpPr>
          <p:nvPr/>
        </p:nvSpPr>
        <p:spPr bwMode="auto">
          <a:xfrm>
            <a:off x="8034338" y="2514600"/>
            <a:ext cx="442750" cy="369332"/>
          </a:xfrm>
          <a:prstGeom prst="rect">
            <a:avLst/>
          </a:prstGeom>
          <a:noFill/>
          <a:ln w="9525">
            <a:noFill/>
            <a:miter lim="800000"/>
            <a:headEnd/>
            <a:tailEnd/>
          </a:ln>
        </p:spPr>
        <p:txBody>
          <a:bodyPr wrap="none">
            <a:spAutoFit/>
          </a:bodyPr>
          <a:lstStyle/>
          <a:p>
            <a:r>
              <a:rPr lang="en-US">
                <a:solidFill>
                  <a:srgbClr val="0033CC"/>
                </a:solidFill>
              </a:rPr>
              <a:t>(7)</a:t>
            </a:r>
          </a:p>
        </p:txBody>
      </p:sp>
      <p:sp>
        <p:nvSpPr>
          <p:cNvPr id="5130" name="Text Box 10"/>
          <p:cNvSpPr txBox="1">
            <a:spLocks noChangeArrowheads="1"/>
          </p:cNvSpPr>
          <p:nvPr/>
        </p:nvSpPr>
        <p:spPr bwMode="auto">
          <a:xfrm>
            <a:off x="4419600" y="4038600"/>
            <a:ext cx="4267200" cy="2154436"/>
          </a:xfrm>
          <a:prstGeom prst="rect">
            <a:avLst/>
          </a:prstGeom>
          <a:noFill/>
          <a:ln w="9525">
            <a:noFill/>
            <a:miter lim="800000"/>
            <a:headEnd/>
            <a:tailEnd/>
          </a:ln>
        </p:spPr>
        <p:txBody>
          <a:bodyPr wrap="square">
            <a:spAutoFit/>
          </a:bodyPr>
          <a:lstStyle/>
          <a:p>
            <a:pPr marL="174625" indent="-174625">
              <a:buFont typeface="Arial" pitchFamily="34" charset="0"/>
              <a:buChar char="•"/>
            </a:pPr>
            <a:r>
              <a:rPr lang="en-US" dirty="0" err="1" smtClean="0">
                <a:solidFill>
                  <a:srgbClr val="C00000"/>
                </a:solidFill>
              </a:rPr>
              <a:t>k</a:t>
            </a:r>
            <a:r>
              <a:rPr lang="en-US" baseline="-25000" dirty="0" err="1" smtClean="0">
                <a:solidFill>
                  <a:srgbClr val="C00000"/>
                </a:solidFill>
              </a:rPr>
              <a:t>s</a:t>
            </a:r>
            <a:r>
              <a:rPr lang="en-US" dirty="0" smtClean="0">
                <a:solidFill>
                  <a:srgbClr val="C00000"/>
                </a:solidFill>
              </a:rPr>
              <a:t> </a:t>
            </a:r>
            <a:r>
              <a:rPr lang="en-US" dirty="0">
                <a:solidFill>
                  <a:srgbClr val="C00000"/>
                </a:solidFill>
              </a:rPr>
              <a:t>increases with </a:t>
            </a:r>
            <a:r>
              <a:rPr lang="en-US" dirty="0" smtClean="0">
                <a:solidFill>
                  <a:srgbClr val="C00000"/>
                </a:solidFill>
              </a:rPr>
              <a:t>temperature. </a:t>
            </a:r>
            <a:endParaRPr lang="en-US" dirty="0">
              <a:solidFill>
                <a:srgbClr val="C00000"/>
              </a:solidFill>
            </a:endParaRPr>
          </a:p>
          <a:p>
            <a:pPr marL="174625"/>
            <a:r>
              <a:rPr lang="en-US" sz="1600" dirty="0">
                <a:solidFill>
                  <a:srgbClr val="0033CC"/>
                </a:solidFill>
              </a:rPr>
              <a:t>(Arrhenius with E</a:t>
            </a:r>
            <a:r>
              <a:rPr lang="en-US" sz="1600" baseline="-25000" dirty="0">
                <a:solidFill>
                  <a:srgbClr val="0033CC"/>
                </a:solidFill>
              </a:rPr>
              <a:t>A</a:t>
            </a:r>
            <a:r>
              <a:rPr lang="en-US" sz="1600" dirty="0">
                <a:solidFill>
                  <a:srgbClr val="0033CC"/>
                </a:solidFill>
              </a:rPr>
              <a:t> depending on the particular </a:t>
            </a:r>
            <a:r>
              <a:rPr lang="en-US" sz="1600" dirty="0" smtClean="0">
                <a:solidFill>
                  <a:srgbClr val="0033CC"/>
                </a:solidFill>
              </a:rPr>
              <a:t>reaction, e.g</a:t>
            </a:r>
            <a:r>
              <a:rPr lang="en-US" sz="1600" dirty="0">
                <a:solidFill>
                  <a:srgbClr val="0033CC"/>
                </a:solidFill>
              </a:rPr>
              <a:t>. 1.6 </a:t>
            </a:r>
            <a:r>
              <a:rPr lang="en-US" sz="1600" dirty="0" err="1">
                <a:solidFill>
                  <a:srgbClr val="0033CC"/>
                </a:solidFill>
              </a:rPr>
              <a:t>eV</a:t>
            </a:r>
            <a:r>
              <a:rPr lang="en-US" sz="1600" dirty="0">
                <a:solidFill>
                  <a:srgbClr val="0033CC"/>
                </a:solidFill>
              </a:rPr>
              <a:t> for single crystal </a:t>
            </a:r>
            <a:r>
              <a:rPr lang="en-US" sz="1600" dirty="0" smtClean="0">
                <a:solidFill>
                  <a:srgbClr val="0033CC"/>
                </a:solidFill>
              </a:rPr>
              <a:t>silicon deposition</a:t>
            </a:r>
            <a:r>
              <a:rPr lang="en-US" sz="1600" dirty="0">
                <a:solidFill>
                  <a:srgbClr val="0033CC"/>
                </a:solidFill>
              </a:rPr>
              <a:t>).</a:t>
            </a:r>
          </a:p>
          <a:p>
            <a:pPr marL="174625" indent="-174625"/>
            <a:endParaRPr lang="en-US" dirty="0">
              <a:solidFill>
                <a:srgbClr val="0033CC"/>
              </a:solidFill>
            </a:endParaRPr>
          </a:p>
          <a:p>
            <a:pPr marL="174625" indent="-174625">
              <a:buFont typeface="Arial" pitchFamily="34" charset="0"/>
              <a:buChar char="•"/>
            </a:pPr>
            <a:r>
              <a:rPr lang="en-US" dirty="0" err="1" smtClean="0">
                <a:solidFill>
                  <a:srgbClr val="C00000"/>
                </a:solidFill>
              </a:rPr>
              <a:t>h</a:t>
            </a:r>
            <a:r>
              <a:rPr lang="en-US" baseline="-25000" dirty="0" err="1" smtClean="0">
                <a:solidFill>
                  <a:srgbClr val="C00000"/>
                </a:solidFill>
              </a:rPr>
              <a:t>G</a:t>
            </a:r>
            <a:r>
              <a:rPr lang="en-US" dirty="0" smtClean="0">
                <a:solidFill>
                  <a:srgbClr val="C00000"/>
                </a:solidFill>
              </a:rPr>
              <a:t> </a:t>
            </a:r>
            <a:r>
              <a:rPr lang="en-US" dirty="0">
                <a:solidFill>
                  <a:srgbClr val="C00000"/>
                </a:solidFill>
              </a:rPr>
              <a:t>≈ constant </a:t>
            </a:r>
          </a:p>
          <a:p>
            <a:pPr marL="174625"/>
            <a:r>
              <a:rPr lang="en-US" sz="1600" dirty="0">
                <a:solidFill>
                  <a:srgbClr val="0033CC"/>
                </a:solidFill>
              </a:rPr>
              <a:t>(diffusion through boundary layer is insensitive to </a:t>
            </a:r>
            <a:r>
              <a:rPr lang="en-US" sz="1600" dirty="0" smtClean="0">
                <a:solidFill>
                  <a:srgbClr val="0033CC"/>
                </a:solidFill>
              </a:rPr>
              <a:t>temperature) </a:t>
            </a:r>
            <a:endParaRPr lang="en-US" dirty="0">
              <a:solidFill>
                <a:srgbClr val="0033CC"/>
              </a:solidFill>
            </a:endParaRPr>
          </a:p>
        </p:txBody>
      </p:sp>
      <p:sp>
        <p:nvSpPr>
          <p:cNvPr id="5131" name="Text Box 23"/>
          <p:cNvSpPr txBox="1">
            <a:spLocks noChangeArrowheads="1"/>
          </p:cNvSpPr>
          <p:nvPr/>
        </p:nvSpPr>
        <p:spPr bwMode="auto">
          <a:xfrm>
            <a:off x="8034338" y="725488"/>
            <a:ext cx="442750" cy="369332"/>
          </a:xfrm>
          <a:prstGeom prst="rect">
            <a:avLst/>
          </a:prstGeom>
          <a:noFill/>
          <a:ln w="9525">
            <a:noFill/>
            <a:miter lim="800000"/>
            <a:headEnd/>
            <a:tailEnd/>
          </a:ln>
        </p:spPr>
        <p:txBody>
          <a:bodyPr wrap="none">
            <a:spAutoFit/>
          </a:bodyPr>
          <a:lstStyle/>
          <a:p>
            <a:r>
              <a:rPr lang="en-US">
                <a:solidFill>
                  <a:srgbClr val="0033CC"/>
                </a:solidFill>
              </a:rPr>
              <a:t>(5)</a:t>
            </a:r>
          </a:p>
        </p:txBody>
      </p:sp>
      <p:grpSp>
        <p:nvGrpSpPr>
          <p:cNvPr id="26" name="Group 25"/>
          <p:cNvGrpSpPr/>
          <p:nvPr/>
        </p:nvGrpSpPr>
        <p:grpSpPr>
          <a:xfrm>
            <a:off x="76200" y="3200400"/>
            <a:ext cx="4364038" cy="3417332"/>
            <a:chOff x="152400" y="3200400"/>
            <a:chExt cx="4364038" cy="3417332"/>
          </a:xfrm>
        </p:grpSpPr>
        <p:pic>
          <p:nvPicPr>
            <p:cNvPr id="23" name="Picture 2"/>
            <p:cNvPicPr>
              <a:picLocks noChangeAspect="1" noChangeArrowheads="1"/>
            </p:cNvPicPr>
            <p:nvPr/>
          </p:nvPicPr>
          <p:blipFill>
            <a:blip r:embed="rId6" cstate="print"/>
            <a:srcRect/>
            <a:stretch>
              <a:fillRect/>
            </a:stretch>
          </p:blipFill>
          <p:spPr bwMode="auto">
            <a:xfrm>
              <a:off x="152400" y="3200400"/>
              <a:ext cx="4364038" cy="3305192"/>
            </a:xfrm>
            <a:prstGeom prst="rect">
              <a:avLst/>
            </a:prstGeom>
            <a:noFill/>
            <a:ln w="9525">
              <a:noFill/>
              <a:miter lim="800000"/>
              <a:headEnd/>
              <a:tailEnd/>
            </a:ln>
          </p:spPr>
        </p:pic>
        <p:sp>
          <p:nvSpPr>
            <p:cNvPr id="5132" name="Text Box 3"/>
            <p:cNvSpPr txBox="1">
              <a:spLocks noChangeArrowheads="1"/>
            </p:cNvSpPr>
            <p:nvPr/>
          </p:nvSpPr>
          <p:spPr bwMode="auto">
            <a:xfrm>
              <a:off x="990600" y="6248400"/>
              <a:ext cx="1077474" cy="369332"/>
            </a:xfrm>
            <a:prstGeom prst="rect">
              <a:avLst/>
            </a:prstGeom>
            <a:noFill/>
            <a:ln w="9525">
              <a:noFill/>
              <a:miter lim="800000"/>
              <a:headEnd/>
              <a:tailEnd/>
            </a:ln>
          </p:spPr>
          <p:txBody>
            <a:bodyPr wrap="none">
              <a:spAutoFit/>
            </a:bodyPr>
            <a:lstStyle/>
            <a:p>
              <a:pPr marL="457200" indent="-457200">
                <a:buFont typeface="Times" pitchFamily="18" charset="0"/>
                <a:buNone/>
              </a:pPr>
              <a:r>
                <a:rPr lang="en-US" dirty="0">
                  <a:solidFill>
                    <a:srgbClr val="0033CC"/>
                  </a:solidFill>
                </a:rPr>
                <a:t>Higher T. </a:t>
              </a:r>
            </a:p>
          </p:txBody>
        </p:sp>
        <p:sp>
          <p:nvSpPr>
            <p:cNvPr id="5133" name="Text Box 3"/>
            <p:cNvSpPr txBox="1">
              <a:spLocks noChangeArrowheads="1"/>
            </p:cNvSpPr>
            <p:nvPr/>
          </p:nvSpPr>
          <p:spPr bwMode="auto">
            <a:xfrm>
              <a:off x="2971800" y="6248400"/>
              <a:ext cx="1033553" cy="369332"/>
            </a:xfrm>
            <a:prstGeom prst="rect">
              <a:avLst/>
            </a:prstGeom>
            <a:noFill/>
            <a:ln w="9525">
              <a:noFill/>
              <a:miter lim="800000"/>
              <a:headEnd/>
              <a:tailEnd/>
            </a:ln>
          </p:spPr>
          <p:txBody>
            <a:bodyPr wrap="none">
              <a:spAutoFit/>
            </a:bodyPr>
            <a:lstStyle/>
            <a:p>
              <a:pPr marL="457200" indent="-457200">
                <a:buFont typeface="Times" pitchFamily="18" charset="0"/>
                <a:buNone/>
              </a:pPr>
              <a:r>
                <a:rPr lang="en-US">
                  <a:solidFill>
                    <a:srgbClr val="0033CC"/>
                  </a:solidFill>
                </a:rPr>
                <a:t>Lower T. </a:t>
              </a:r>
            </a:p>
          </p:txBody>
        </p:sp>
        <p:cxnSp>
          <p:nvCxnSpPr>
            <p:cNvPr id="18" name="Straight Arrow Connector 17"/>
            <p:cNvCxnSpPr/>
            <p:nvPr/>
          </p:nvCxnSpPr>
          <p:spPr>
            <a:xfrm>
              <a:off x="2928938" y="6594475"/>
              <a:ext cx="107156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rot="10800000">
              <a:off x="857250" y="6584950"/>
              <a:ext cx="1152525" cy="1111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16" name="Text Box 13"/>
          <p:cNvSpPr txBox="1">
            <a:spLocks noChangeArrowheads="1"/>
          </p:cNvSpPr>
          <p:nvPr/>
        </p:nvSpPr>
        <p:spPr bwMode="auto">
          <a:xfrm>
            <a:off x="1574767" y="0"/>
            <a:ext cx="6273833" cy="523220"/>
          </a:xfrm>
          <a:prstGeom prst="rect">
            <a:avLst/>
          </a:prstGeom>
          <a:noFill/>
          <a:ln w="9525">
            <a:noFill/>
            <a:miter lim="800000"/>
            <a:headEnd/>
            <a:tailEnd/>
          </a:ln>
        </p:spPr>
        <p:txBody>
          <a:bodyPr wrap="none">
            <a:spAutoFit/>
          </a:bodyPr>
          <a:lstStyle/>
          <a:p>
            <a:pPr algn="ctr"/>
            <a:r>
              <a:rPr lang="en-US" sz="2800" dirty="0" smtClean="0">
                <a:solidFill>
                  <a:srgbClr val="0033CC"/>
                </a:solidFill>
              </a:rPr>
              <a:t>Derivation of film growth rate (continued)</a:t>
            </a:r>
          </a:p>
        </p:txBody>
      </p:sp>
      <p:cxnSp>
        <p:nvCxnSpPr>
          <p:cNvPr id="17" name="Straight Connector 16"/>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20" name="Slide Number Placeholder 19"/>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71800" y="0"/>
            <a:ext cx="3226974" cy="523220"/>
          </a:xfrm>
          <a:prstGeom prst="rect">
            <a:avLst/>
          </a:prstGeom>
          <a:noFill/>
        </p:spPr>
        <p:txBody>
          <a:bodyPr wrap="none" rtlCol="0">
            <a:spAutoFit/>
          </a:bodyPr>
          <a:lstStyle/>
          <a:p>
            <a:r>
              <a:rPr lang="en-US" sz="2800" dirty="0" smtClean="0">
                <a:solidFill>
                  <a:srgbClr val="0033CC"/>
                </a:solidFill>
              </a:rPr>
              <a:t>CVD film growth rate</a:t>
            </a:r>
            <a:endParaRPr lang="en-US" sz="2800" dirty="0">
              <a:solidFill>
                <a:srgbClr val="0033CC"/>
              </a:solidFill>
            </a:endParaRPr>
          </a:p>
        </p:txBody>
      </p:sp>
      <p:cxnSp>
        <p:nvCxnSpPr>
          <p:cNvPr id="7" name="Straight Connector 6"/>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8" name="Picture 1"/>
          <p:cNvPicPr>
            <a:picLocks noChangeAspect="1" noChangeArrowheads="1"/>
          </p:cNvPicPr>
          <p:nvPr/>
        </p:nvPicPr>
        <p:blipFill>
          <a:blip r:embed="rId2" cstate="print"/>
          <a:srcRect/>
          <a:stretch>
            <a:fillRect/>
          </a:stretch>
        </p:blipFill>
        <p:spPr bwMode="auto">
          <a:xfrm>
            <a:off x="304800" y="1066800"/>
            <a:ext cx="3886200" cy="2438932"/>
          </a:xfrm>
          <a:prstGeom prst="rect">
            <a:avLst/>
          </a:prstGeom>
          <a:noFill/>
          <a:ln w="9525">
            <a:noFill/>
            <a:miter lim="800000"/>
            <a:headEnd/>
            <a:tailEnd/>
          </a:ln>
        </p:spPr>
      </p:pic>
      <p:sp>
        <p:nvSpPr>
          <p:cNvPr id="9" name="TextBox 8"/>
          <p:cNvSpPr txBox="1"/>
          <p:nvPr/>
        </p:nvSpPr>
        <p:spPr>
          <a:xfrm>
            <a:off x="228600" y="609600"/>
            <a:ext cx="4153894" cy="369332"/>
          </a:xfrm>
          <a:prstGeom prst="rect">
            <a:avLst/>
          </a:prstGeom>
          <a:noFill/>
        </p:spPr>
        <p:txBody>
          <a:bodyPr wrap="none" rtlCol="0">
            <a:spAutoFit/>
          </a:bodyPr>
          <a:lstStyle/>
          <a:p>
            <a:r>
              <a:rPr lang="en-US" dirty="0" smtClean="0">
                <a:solidFill>
                  <a:srgbClr val="C00000"/>
                </a:solidFill>
              </a:rPr>
              <a:t>Actually </a:t>
            </a:r>
            <a:r>
              <a:rPr lang="en-US" dirty="0" err="1" smtClean="0">
                <a:solidFill>
                  <a:srgbClr val="C00000"/>
                </a:solidFill>
              </a:rPr>
              <a:t>h</a:t>
            </a:r>
            <a:r>
              <a:rPr lang="en-US" baseline="-25000" dirty="0" err="1" smtClean="0">
                <a:solidFill>
                  <a:srgbClr val="C00000"/>
                </a:solidFill>
              </a:rPr>
              <a:t>G</a:t>
            </a:r>
            <a:r>
              <a:rPr lang="en-US" dirty="0" smtClean="0">
                <a:solidFill>
                  <a:srgbClr val="C00000"/>
                </a:solidFill>
              </a:rPr>
              <a:t> is not constant (depends on T) </a:t>
            </a:r>
            <a:endParaRPr lang="en-US" dirty="0">
              <a:solidFill>
                <a:srgbClr val="C00000"/>
              </a:solidFill>
            </a:endParaRPr>
          </a:p>
        </p:txBody>
      </p:sp>
      <p:sp>
        <p:nvSpPr>
          <p:cNvPr id="10" name="TextBox 9"/>
          <p:cNvSpPr txBox="1"/>
          <p:nvPr/>
        </p:nvSpPr>
        <p:spPr>
          <a:xfrm>
            <a:off x="4724400" y="4120277"/>
            <a:ext cx="4343400" cy="2585323"/>
          </a:xfrm>
          <a:prstGeom prst="rect">
            <a:avLst/>
          </a:prstGeom>
          <a:noFill/>
        </p:spPr>
        <p:txBody>
          <a:bodyPr wrap="square" rtlCol="0">
            <a:spAutoFit/>
          </a:bodyPr>
          <a:lstStyle/>
          <a:p>
            <a:r>
              <a:rPr lang="en-US" dirty="0" smtClean="0">
                <a:solidFill>
                  <a:srgbClr val="0033CC"/>
                </a:solidFill>
              </a:rPr>
              <a:t>Figure 9-8 Growth or deposition rate for silicon by APCVD. </a:t>
            </a:r>
            <a:r>
              <a:rPr lang="en-US" dirty="0" smtClean="0">
                <a:solidFill>
                  <a:srgbClr val="C00000"/>
                </a:solidFill>
              </a:rPr>
              <a:t>The partial pressure of the reactant gas is 0.8Torr (1atm=760Torr!!). </a:t>
            </a:r>
          </a:p>
          <a:p>
            <a:r>
              <a:rPr lang="en-US" dirty="0" smtClean="0">
                <a:solidFill>
                  <a:srgbClr val="0033CC"/>
                </a:solidFill>
              </a:rPr>
              <a:t>H</a:t>
            </a:r>
            <a:r>
              <a:rPr lang="en-US" baseline="-25000" dirty="0" smtClean="0">
                <a:solidFill>
                  <a:srgbClr val="0033CC"/>
                </a:solidFill>
              </a:rPr>
              <a:t>2</a:t>
            </a:r>
            <a:r>
              <a:rPr lang="en-US" dirty="0" smtClean="0">
                <a:solidFill>
                  <a:srgbClr val="0033CC"/>
                </a:solidFill>
              </a:rPr>
              <a:t> is used as the carrier or diluent gas for the solid curves. </a:t>
            </a:r>
          </a:p>
          <a:p>
            <a:r>
              <a:rPr lang="en-US" dirty="0" smtClean="0">
                <a:solidFill>
                  <a:srgbClr val="0033CC"/>
                </a:solidFill>
              </a:rPr>
              <a:t>For SiH</a:t>
            </a:r>
            <a:r>
              <a:rPr lang="en-US" baseline="-25000" dirty="0" smtClean="0">
                <a:solidFill>
                  <a:srgbClr val="0033CC"/>
                </a:solidFill>
              </a:rPr>
              <a:t>4</a:t>
            </a:r>
            <a:r>
              <a:rPr lang="en-US" dirty="0" smtClean="0">
                <a:solidFill>
                  <a:srgbClr val="0033CC"/>
                </a:solidFill>
              </a:rPr>
              <a:t>, using N</a:t>
            </a:r>
            <a:r>
              <a:rPr lang="en-US" baseline="-25000" dirty="0" smtClean="0">
                <a:solidFill>
                  <a:srgbClr val="0033CC"/>
                </a:solidFill>
              </a:rPr>
              <a:t>2</a:t>
            </a:r>
            <a:r>
              <a:rPr lang="en-US" dirty="0" smtClean="0">
                <a:solidFill>
                  <a:srgbClr val="0033CC"/>
                </a:solidFill>
              </a:rPr>
              <a:t> carrier gas increases the growth rate, because the carrier gas H</a:t>
            </a:r>
            <a:r>
              <a:rPr lang="en-US" baseline="-25000" dirty="0" smtClean="0">
                <a:solidFill>
                  <a:srgbClr val="0033CC"/>
                </a:solidFill>
              </a:rPr>
              <a:t>2</a:t>
            </a:r>
            <a:r>
              <a:rPr lang="en-US" dirty="0" smtClean="0">
                <a:solidFill>
                  <a:srgbClr val="0033CC"/>
                </a:solidFill>
              </a:rPr>
              <a:t> is a reaction product of SiH</a:t>
            </a:r>
            <a:r>
              <a:rPr lang="en-US" baseline="-25000" dirty="0" smtClean="0">
                <a:solidFill>
                  <a:srgbClr val="0033CC"/>
                </a:solidFill>
              </a:rPr>
              <a:t>4</a:t>
            </a:r>
            <a:r>
              <a:rPr lang="en-US" dirty="0" smtClean="0">
                <a:solidFill>
                  <a:srgbClr val="0033CC"/>
                </a:solidFill>
              </a:rPr>
              <a:t> decomposition, thus slowing down the reaction.</a:t>
            </a:r>
            <a:endParaRPr lang="en-US" dirty="0">
              <a:solidFill>
                <a:srgbClr val="0033CC"/>
              </a:solidFill>
            </a:endParaRPr>
          </a:p>
        </p:txBody>
      </p:sp>
      <p:pic>
        <p:nvPicPr>
          <p:cNvPr id="13" name="Picture 2"/>
          <p:cNvPicPr>
            <a:picLocks noChangeAspect="1" noChangeArrowheads="1"/>
          </p:cNvPicPr>
          <p:nvPr/>
        </p:nvPicPr>
        <p:blipFill>
          <a:blip r:embed="rId3" cstate="print"/>
          <a:srcRect/>
          <a:stretch>
            <a:fillRect/>
          </a:stretch>
        </p:blipFill>
        <p:spPr bwMode="auto">
          <a:xfrm>
            <a:off x="76200" y="4114800"/>
            <a:ext cx="4480830" cy="2514600"/>
          </a:xfrm>
          <a:prstGeom prst="rect">
            <a:avLst/>
          </a:prstGeom>
          <a:noFill/>
          <a:ln w="9525">
            <a:noFill/>
            <a:miter lim="800000"/>
            <a:headEnd/>
            <a:tailEnd/>
          </a:ln>
        </p:spPr>
      </p:pic>
      <p:sp>
        <p:nvSpPr>
          <p:cNvPr id="14" name="Rectangle 13"/>
          <p:cNvSpPr/>
          <p:nvPr/>
        </p:nvSpPr>
        <p:spPr>
          <a:xfrm>
            <a:off x="170929" y="3810000"/>
            <a:ext cx="3258071" cy="369332"/>
          </a:xfrm>
          <a:prstGeom prst="rect">
            <a:avLst/>
          </a:prstGeom>
        </p:spPr>
        <p:txBody>
          <a:bodyPr wrap="none">
            <a:spAutoFit/>
          </a:bodyPr>
          <a:lstStyle/>
          <a:p>
            <a:r>
              <a:rPr lang="en-US" dirty="0" smtClean="0">
                <a:solidFill>
                  <a:srgbClr val="C00000"/>
                </a:solidFill>
              </a:rPr>
              <a:t>Deposition rate vs. gas glow rate</a:t>
            </a:r>
            <a:endParaRPr lang="en-US" dirty="0">
              <a:solidFill>
                <a:srgbClr val="C00000"/>
              </a:solidFill>
            </a:endParaRPr>
          </a:p>
        </p:txBody>
      </p:sp>
      <p:cxnSp>
        <p:nvCxnSpPr>
          <p:cNvPr id="16" name="Straight Arrow Connector 15"/>
          <p:cNvCxnSpPr/>
          <p:nvPr/>
        </p:nvCxnSpPr>
        <p:spPr>
          <a:xfrm rot="16200000" flipH="1">
            <a:off x="3581400" y="914400"/>
            <a:ext cx="228600" cy="2286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3"/>
          <p:cNvPicPr>
            <a:picLocks noChangeAspect="1" noChangeArrowheads="1"/>
          </p:cNvPicPr>
          <p:nvPr/>
        </p:nvPicPr>
        <p:blipFill>
          <a:blip r:embed="rId4" cstate="print"/>
          <a:srcRect/>
          <a:stretch>
            <a:fillRect/>
          </a:stretch>
        </p:blipFill>
        <p:spPr bwMode="auto">
          <a:xfrm>
            <a:off x="4876800" y="685800"/>
            <a:ext cx="3962400" cy="3321862"/>
          </a:xfrm>
          <a:prstGeom prst="rect">
            <a:avLst/>
          </a:prstGeom>
          <a:noFill/>
          <a:ln w="9525">
            <a:noFill/>
            <a:miter lim="800000"/>
            <a:headEnd/>
            <a:tailEnd/>
          </a:ln>
        </p:spPr>
      </p:pic>
      <p:sp>
        <p:nvSpPr>
          <p:cNvPr id="11" name="TextBox 10"/>
          <p:cNvSpPr txBox="1"/>
          <p:nvPr/>
        </p:nvSpPr>
        <p:spPr>
          <a:xfrm>
            <a:off x="5029200" y="3657600"/>
            <a:ext cx="1124219" cy="369332"/>
          </a:xfrm>
          <a:prstGeom prst="rect">
            <a:avLst/>
          </a:prstGeom>
          <a:noFill/>
        </p:spPr>
        <p:txBody>
          <a:bodyPr wrap="none" rtlCol="0">
            <a:spAutoFit/>
          </a:bodyPr>
          <a:lstStyle/>
          <a:p>
            <a:r>
              <a:rPr lang="en-US" dirty="0" smtClean="0"/>
              <a:t>Figure 9-8</a:t>
            </a:r>
            <a:endParaRPr lang="en-US" dirty="0"/>
          </a:p>
        </p:txBody>
      </p:sp>
      <p:sp>
        <p:nvSpPr>
          <p:cNvPr id="12" name="Slide Number Placeholder 11"/>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2"/>
          <p:cNvGraphicFramePr>
            <a:graphicFrameLocks noChangeAspect="1"/>
          </p:cNvGraphicFramePr>
          <p:nvPr/>
        </p:nvGraphicFramePr>
        <p:xfrm>
          <a:off x="5791200" y="762000"/>
          <a:ext cx="2085533" cy="762000"/>
        </p:xfrm>
        <a:graphic>
          <a:graphicData uri="http://schemas.openxmlformats.org/presentationml/2006/ole">
            <p:oleObj spid="_x0000_s57347" name="公式" r:id="rId3" imgW="1180800" imgH="431640" progId="Equation.3">
              <p:embed/>
            </p:oleObj>
          </a:graphicData>
        </a:graphic>
      </p:graphicFrame>
      <p:sp>
        <p:nvSpPr>
          <p:cNvPr id="34818" name="Text Box 15"/>
          <p:cNvSpPr txBox="1">
            <a:spLocks noChangeArrowheads="1"/>
          </p:cNvSpPr>
          <p:nvPr/>
        </p:nvSpPr>
        <p:spPr bwMode="auto">
          <a:xfrm>
            <a:off x="1219200" y="142875"/>
            <a:ext cx="6817187" cy="523220"/>
          </a:xfrm>
          <a:prstGeom prst="rect">
            <a:avLst/>
          </a:prstGeom>
          <a:noFill/>
          <a:ln w="9525">
            <a:noFill/>
            <a:miter lim="800000"/>
            <a:headEnd/>
            <a:tailEnd/>
          </a:ln>
        </p:spPr>
        <p:txBody>
          <a:bodyPr wrap="none">
            <a:spAutoFit/>
          </a:bodyPr>
          <a:lstStyle/>
          <a:p>
            <a:r>
              <a:rPr lang="en-US" sz="2800" dirty="0">
                <a:solidFill>
                  <a:srgbClr val="0033CC"/>
                </a:solidFill>
              </a:rPr>
              <a:t>Chemical Vapor Deposition (CVD</a:t>
            </a:r>
            <a:r>
              <a:rPr lang="en-US" sz="2800" dirty="0" smtClean="0">
                <a:solidFill>
                  <a:srgbClr val="0033CC"/>
                </a:solidFill>
              </a:rPr>
              <a:t>) growth rate</a:t>
            </a:r>
            <a:endParaRPr lang="en-US" sz="2800" dirty="0">
              <a:solidFill>
                <a:srgbClr val="0033CC"/>
              </a:solidFill>
            </a:endParaRPr>
          </a:p>
        </p:txBody>
      </p:sp>
      <p:sp>
        <p:nvSpPr>
          <p:cNvPr id="34821" name="Text Box 3"/>
          <p:cNvSpPr txBox="1">
            <a:spLocks noChangeArrowheads="1"/>
          </p:cNvSpPr>
          <p:nvPr/>
        </p:nvSpPr>
        <p:spPr bwMode="auto">
          <a:xfrm>
            <a:off x="428625" y="990600"/>
            <a:ext cx="7953375" cy="2816156"/>
          </a:xfrm>
          <a:prstGeom prst="rect">
            <a:avLst/>
          </a:prstGeom>
          <a:noFill/>
          <a:ln w="9525">
            <a:noFill/>
            <a:miter lim="800000"/>
            <a:headEnd/>
            <a:tailEnd/>
          </a:ln>
        </p:spPr>
        <p:txBody>
          <a:bodyPr wrap="square">
            <a:spAutoFit/>
          </a:bodyPr>
          <a:lstStyle/>
          <a:p>
            <a:pPr marL="174625" indent="-174625">
              <a:spcAft>
                <a:spcPts val="600"/>
              </a:spcAft>
              <a:buFont typeface="Arial" pitchFamily="34" charset="0"/>
              <a:buChar char="•"/>
            </a:pPr>
            <a:r>
              <a:rPr lang="en-US" dirty="0" err="1" smtClean="0">
                <a:solidFill>
                  <a:srgbClr val="0033CC"/>
                </a:solidFill>
              </a:rPr>
              <a:t>k</a:t>
            </a:r>
            <a:r>
              <a:rPr lang="en-US" baseline="-25000" dirty="0" err="1" smtClean="0">
                <a:solidFill>
                  <a:srgbClr val="0033CC"/>
                </a:solidFill>
              </a:rPr>
              <a:t>S</a:t>
            </a:r>
            <a:r>
              <a:rPr lang="en-US" dirty="0" smtClean="0">
                <a:solidFill>
                  <a:srgbClr val="0033CC"/>
                </a:solidFill>
              </a:rPr>
              <a:t> </a:t>
            </a:r>
            <a:r>
              <a:rPr lang="en-US" dirty="0">
                <a:solidFill>
                  <a:srgbClr val="0033CC"/>
                </a:solidFill>
              </a:rPr>
              <a:t>limited deposition is VERY </a:t>
            </a:r>
            <a:r>
              <a:rPr lang="en-US" dirty="0" smtClean="0">
                <a:solidFill>
                  <a:srgbClr val="0033CC"/>
                </a:solidFill>
              </a:rPr>
              <a:t>temperature  </a:t>
            </a:r>
            <a:r>
              <a:rPr lang="en-US" dirty="0">
                <a:solidFill>
                  <a:srgbClr val="0033CC"/>
                </a:solidFill>
              </a:rPr>
              <a:t>sensitive.</a:t>
            </a:r>
          </a:p>
          <a:p>
            <a:pPr marL="174625" indent="-174625">
              <a:spcAft>
                <a:spcPts val="600"/>
              </a:spcAft>
              <a:buFont typeface="Arial" pitchFamily="34" charset="0"/>
              <a:buChar char="•"/>
            </a:pPr>
            <a:r>
              <a:rPr lang="en-US" dirty="0" err="1" smtClean="0">
                <a:solidFill>
                  <a:srgbClr val="0033CC"/>
                </a:solidFill>
              </a:rPr>
              <a:t>h</a:t>
            </a:r>
            <a:r>
              <a:rPr lang="en-US" baseline="-25000" dirty="0" err="1" smtClean="0">
                <a:solidFill>
                  <a:srgbClr val="0033CC"/>
                </a:solidFill>
              </a:rPr>
              <a:t>G</a:t>
            </a:r>
            <a:r>
              <a:rPr lang="en-US" dirty="0" smtClean="0">
                <a:solidFill>
                  <a:srgbClr val="0033CC"/>
                </a:solidFill>
              </a:rPr>
              <a:t> </a:t>
            </a:r>
            <a:r>
              <a:rPr lang="en-US" dirty="0">
                <a:solidFill>
                  <a:srgbClr val="0033CC"/>
                </a:solidFill>
              </a:rPr>
              <a:t>limited deposition is VERY geometry (boundary layer) sensitive.</a:t>
            </a:r>
          </a:p>
          <a:p>
            <a:pPr marL="174625" indent="-174625">
              <a:spcAft>
                <a:spcPts val="600"/>
              </a:spcAft>
              <a:buFont typeface="Arial" pitchFamily="34" charset="0"/>
              <a:buChar char="•"/>
            </a:pPr>
            <a:r>
              <a:rPr lang="en-US" dirty="0" smtClean="0">
                <a:solidFill>
                  <a:srgbClr val="0033CC"/>
                </a:solidFill>
              </a:rPr>
              <a:t>Si epitaxial </a:t>
            </a:r>
            <a:r>
              <a:rPr lang="en-US" dirty="0">
                <a:solidFill>
                  <a:srgbClr val="0033CC"/>
                </a:solidFill>
              </a:rPr>
              <a:t>deposition </a:t>
            </a:r>
            <a:r>
              <a:rPr lang="en-US" dirty="0" smtClean="0">
                <a:solidFill>
                  <a:srgbClr val="0033CC"/>
                </a:solidFill>
              </a:rPr>
              <a:t>is often </a:t>
            </a:r>
            <a:r>
              <a:rPr lang="en-US" dirty="0">
                <a:solidFill>
                  <a:srgbClr val="0033CC"/>
                </a:solidFill>
              </a:rPr>
              <a:t>done at high T to get high quality single crystal growth</a:t>
            </a:r>
            <a:r>
              <a:rPr lang="en-US" dirty="0" smtClean="0">
                <a:solidFill>
                  <a:srgbClr val="0033CC"/>
                </a:solidFill>
              </a:rPr>
              <a:t>. It is then </a:t>
            </a:r>
            <a:r>
              <a:rPr lang="en-US" dirty="0" err="1" smtClean="0">
                <a:solidFill>
                  <a:srgbClr val="0033CC"/>
                </a:solidFill>
              </a:rPr>
              <a:t>h</a:t>
            </a:r>
            <a:r>
              <a:rPr lang="en-US" baseline="-25000" dirty="0" err="1" smtClean="0">
                <a:solidFill>
                  <a:srgbClr val="0033CC"/>
                </a:solidFill>
              </a:rPr>
              <a:t>G</a:t>
            </a:r>
            <a:r>
              <a:rPr lang="en-US" dirty="0" smtClean="0">
                <a:solidFill>
                  <a:srgbClr val="0033CC"/>
                </a:solidFill>
              </a:rPr>
              <a:t> controlled, and horizontal </a:t>
            </a:r>
            <a:r>
              <a:rPr lang="en-US" dirty="0">
                <a:solidFill>
                  <a:srgbClr val="0033CC"/>
                </a:solidFill>
              </a:rPr>
              <a:t>reactor </a:t>
            </a:r>
            <a:r>
              <a:rPr lang="en-US" dirty="0" smtClean="0">
                <a:solidFill>
                  <a:srgbClr val="0033CC"/>
                </a:solidFill>
              </a:rPr>
              <a:t>configuration is needed for uniform film thickness across the wafer.</a:t>
            </a:r>
            <a:endParaRPr lang="en-US" dirty="0">
              <a:solidFill>
                <a:srgbClr val="0033CC"/>
              </a:solidFill>
            </a:endParaRPr>
          </a:p>
          <a:p>
            <a:pPr marL="174625" indent="-174625">
              <a:spcAft>
                <a:spcPts val="600"/>
              </a:spcAft>
              <a:buFont typeface="Arial" pitchFamily="34" charset="0"/>
              <a:buChar char="•"/>
            </a:pPr>
            <a:r>
              <a:rPr lang="en-US" dirty="0" smtClean="0">
                <a:solidFill>
                  <a:srgbClr val="0033CC"/>
                </a:solidFill>
              </a:rPr>
              <a:t>When </a:t>
            </a:r>
            <a:r>
              <a:rPr lang="en-US" dirty="0">
                <a:solidFill>
                  <a:srgbClr val="0033CC"/>
                </a:solidFill>
              </a:rPr>
              <a:t>a high film quality is less critical (e.g. SiO</a:t>
            </a:r>
            <a:r>
              <a:rPr lang="en-US" baseline="-25000" dirty="0">
                <a:solidFill>
                  <a:srgbClr val="0033CC"/>
                </a:solidFill>
              </a:rPr>
              <a:t>2</a:t>
            </a:r>
            <a:r>
              <a:rPr lang="en-US" dirty="0">
                <a:solidFill>
                  <a:srgbClr val="0033CC"/>
                </a:solidFill>
              </a:rPr>
              <a:t> for </a:t>
            </a:r>
            <a:r>
              <a:rPr lang="en-US" dirty="0" smtClean="0">
                <a:solidFill>
                  <a:srgbClr val="0033CC"/>
                </a:solidFill>
              </a:rPr>
              <a:t>inter-connect </a:t>
            </a:r>
            <a:r>
              <a:rPr lang="en-US" dirty="0">
                <a:solidFill>
                  <a:srgbClr val="0033CC"/>
                </a:solidFill>
              </a:rPr>
              <a:t>dielectric), deposition is done in reaction rate controlled </a:t>
            </a:r>
            <a:r>
              <a:rPr lang="en-US" dirty="0" smtClean="0">
                <a:solidFill>
                  <a:srgbClr val="0033CC"/>
                </a:solidFill>
              </a:rPr>
              <a:t>regime </a:t>
            </a:r>
            <a:r>
              <a:rPr lang="en-US" dirty="0">
                <a:solidFill>
                  <a:srgbClr val="0033CC"/>
                </a:solidFill>
              </a:rPr>
              <a:t>(lower </a:t>
            </a:r>
            <a:r>
              <a:rPr lang="en-US" dirty="0" smtClean="0">
                <a:solidFill>
                  <a:srgbClr val="0033CC"/>
                </a:solidFill>
              </a:rPr>
              <a:t>temperature). Then one can greatly increase the throughput by stacking wafers vertically (for research, usually 25 wafers per run; 100-200 for industry).</a:t>
            </a:r>
            <a:endParaRPr lang="en-US" dirty="0">
              <a:solidFill>
                <a:srgbClr val="0033CC"/>
              </a:solidFill>
            </a:endParaRPr>
          </a:p>
        </p:txBody>
      </p:sp>
      <p:cxnSp>
        <p:nvCxnSpPr>
          <p:cNvPr id="8" name="Straight Connector 7"/>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57346" name="Picture 2"/>
          <p:cNvPicPr>
            <a:picLocks noChangeAspect="1" noChangeArrowheads="1"/>
          </p:cNvPicPr>
          <p:nvPr/>
        </p:nvPicPr>
        <p:blipFill>
          <a:blip r:embed="rId4" cstate="print"/>
          <a:srcRect/>
          <a:stretch>
            <a:fillRect/>
          </a:stretch>
        </p:blipFill>
        <p:spPr bwMode="auto">
          <a:xfrm>
            <a:off x="4572000" y="4419600"/>
            <a:ext cx="3971925" cy="1495425"/>
          </a:xfrm>
          <a:prstGeom prst="rect">
            <a:avLst/>
          </a:prstGeom>
          <a:noFill/>
          <a:ln w="9525">
            <a:noFill/>
            <a:miter lim="800000"/>
            <a:headEnd/>
            <a:tailEnd/>
          </a:ln>
        </p:spPr>
      </p:pic>
      <p:grpSp>
        <p:nvGrpSpPr>
          <p:cNvPr id="13" name="Group 12"/>
          <p:cNvGrpSpPr/>
          <p:nvPr/>
        </p:nvGrpSpPr>
        <p:grpSpPr>
          <a:xfrm>
            <a:off x="533400" y="5400000"/>
            <a:ext cx="3810000" cy="457200"/>
            <a:chOff x="533400" y="5410200"/>
            <a:chExt cx="3810000" cy="457200"/>
          </a:xfrm>
        </p:grpSpPr>
        <p:sp>
          <p:nvSpPr>
            <p:cNvPr id="10" name="Rounded Rectangle 9"/>
            <p:cNvSpPr/>
            <p:nvPr/>
          </p:nvSpPr>
          <p:spPr>
            <a:xfrm>
              <a:off x="533400" y="5562600"/>
              <a:ext cx="3810000" cy="304800"/>
            </a:xfrm>
            <a:prstGeom prst="roundRect">
              <a:avLst/>
            </a:prstGeom>
            <a:solidFill>
              <a:srgbClr val="0066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62000" y="5410200"/>
              <a:ext cx="1600200" cy="152400"/>
            </a:xfrm>
            <a:prstGeom prst="rect">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590800" y="5410200"/>
              <a:ext cx="1600200" cy="152400"/>
            </a:xfrm>
            <a:prstGeom prst="rect">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Slide Number Placeholder 14"/>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2" cstate="print"/>
          <a:srcRect/>
          <a:stretch>
            <a:fillRect/>
          </a:stretch>
        </p:blipFill>
        <p:spPr bwMode="auto">
          <a:xfrm>
            <a:off x="3352800" y="3962400"/>
            <a:ext cx="1314450" cy="1172489"/>
          </a:xfrm>
          <a:prstGeom prst="rect">
            <a:avLst/>
          </a:prstGeom>
          <a:noFill/>
          <a:ln w="9525">
            <a:noFill/>
            <a:miter lim="800000"/>
            <a:headEnd/>
            <a:tailEnd/>
          </a:ln>
        </p:spPr>
      </p:pic>
      <p:pic>
        <p:nvPicPr>
          <p:cNvPr id="28674" name="Picture 2"/>
          <p:cNvPicPr>
            <a:picLocks noChangeAspect="1" noChangeArrowheads="1"/>
          </p:cNvPicPr>
          <p:nvPr/>
        </p:nvPicPr>
        <p:blipFill>
          <a:blip r:embed="rId3" cstate="print"/>
          <a:srcRect/>
          <a:stretch>
            <a:fillRect/>
          </a:stretch>
        </p:blipFill>
        <p:spPr bwMode="auto">
          <a:xfrm>
            <a:off x="122237" y="866586"/>
            <a:ext cx="4678363" cy="2757676"/>
          </a:xfrm>
          <a:prstGeom prst="rect">
            <a:avLst/>
          </a:prstGeom>
          <a:noFill/>
          <a:ln w="9525">
            <a:noFill/>
            <a:miter lim="800000"/>
            <a:headEnd/>
            <a:tailEnd/>
          </a:ln>
        </p:spPr>
      </p:pic>
      <p:pic>
        <p:nvPicPr>
          <p:cNvPr id="28676" name="Picture 4"/>
          <p:cNvPicPr>
            <a:picLocks noChangeAspect="1" noChangeArrowheads="1"/>
          </p:cNvPicPr>
          <p:nvPr/>
        </p:nvPicPr>
        <p:blipFill>
          <a:blip r:embed="rId4" cstate="print"/>
          <a:srcRect/>
          <a:stretch>
            <a:fillRect/>
          </a:stretch>
        </p:blipFill>
        <p:spPr bwMode="auto">
          <a:xfrm>
            <a:off x="304800" y="3429000"/>
            <a:ext cx="1657744" cy="533400"/>
          </a:xfrm>
          <a:prstGeom prst="rect">
            <a:avLst/>
          </a:prstGeom>
          <a:noFill/>
          <a:ln w="9525">
            <a:noFill/>
            <a:miter lim="800000"/>
            <a:headEnd/>
            <a:tailEnd/>
          </a:ln>
        </p:spPr>
      </p:pic>
      <p:pic>
        <p:nvPicPr>
          <p:cNvPr id="28677" name="Picture 5"/>
          <p:cNvPicPr>
            <a:picLocks noChangeAspect="1" noChangeArrowheads="1"/>
          </p:cNvPicPr>
          <p:nvPr/>
        </p:nvPicPr>
        <p:blipFill>
          <a:blip r:embed="rId5" cstate="print"/>
          <a:srcRect/>
          <a:stretch>
            <a:fillRect/>
          </a:stretch>
        </p:blipFill>
        <p:spPr bwMode="auto">
          <a:xfrm>
            <a:off x="609600" y="5054864"/>
            <a:ext cx="3429000" cy="1803136"/>
          </a:xfrm>
          <a:prstGeom prst="rect">
            <a:avLst/>
          </a:prstGeom>
          <a:noFill/>
          <a:ln w="9525">
            <a:noFill/>
            <a:miter lim="800000"/>
            <a:headEnd/>
            <a:tailEnd/>
          </a:ln>
        </p:spPr>
      </p:pic>
      <p:sp>
        <p:nvSpPr>
          <p:cNvPr id="28679" name="Text Box 7"/>
          <p:cNvSpPr txBox="1">
            <a:spLocks noChangeArrowheads="1"/>
          </p:cNvSpPr>
          <p:nvPr/>
        </p:nvSpPr>
        <p:spPr bwMode="auto">
          <a:xfrm>
            <a:off x="4724400" y="1329928"/>
            <a:ext cx="4267200" cy="4308872"/>
          </a:xfrm>
          <a:prstGeom prst="rect">
            <a:avLst/>
          </a:prstGeom>
          <a:noFill/>
          <a:ln w="9525">
            <a:noFill/>
            <a:miter lim="800000"/>
            <a:headEnd/>
            <a:tailEnd/>
          </a:ln>
        </p:spPr>
        <p:txBody>
          <a:bodyPr wrap="square">
            <a:spAutoFit/>
          </a:bodyPr>
          <a:lstStyle/>
          <a:p>
            <a:pPr>
              <a:spcAft>
                <a:spcPts val="600"/>
              </a:spcAft>
            </a:pPr>
            <a:r>
              <a:rPr lang="en-US" b="0" dirty="0">
                <a:solidFill>
                  <a:srgbClr val="0033CC"/>
                </a:solidFill>
              </a:rPr>
              <a:t>Gas moves with the constant velocity U. </a:t>
            </a:r>
            <a:endParaRPr lang="en-US" b="0" dirty="0" smtClean="0">
              <a:solidFill>
                <a:srgbClr val="0033CC"/>
              </a:solidFill>
            </a:endParaRPr>
          </a:p>
          <a:p>
            <a:pPr>
              <a:spcAft>
                <a:spcPts val="600"/>
              </a:spcAft>
            </a:pPr>
            <a:r>
              <a:rPr lang="en-US" b="0" dirty="0" smtClean="0">
                <a:solidFill>
                  <a:srgbClr val="0033CC"/>
                </a:solidFill>
              </a:rPr>
              <a:t>Boundary </a:t>
            </a:r>
            <a:r>
              <a:rPr lang="en-US" b="0" dirty="0">
                <a:solidFill>
                  <a:srgbClr val="0033CC"/>
                </a:solidFill>
              </a:rPr>
              <a:t>layer (caused by friction ) increases along the </a:t>
            </a:r>
            <a:r>
              <a:rPr lang="en-US" b="0" dirty="0" err="1">
                <a:solidFill>
                  <a:srgbClr val="0033CC"/>
                </a:solidFill>
              </a:rPr>
              <a:t>susceptor</a:t>
            </a:r>
            <a:r>
              <a:rPr lang="en-US" b="0" dirty="0">
                <a:solidFill>
                  <a:srgbClr val="0033CC"/>
                </a:solidFill>
              </a:rPr>
              <a:t>, </a:t>
            </a:r>
            <a:r>
              <a:rPr lang="en-US" b="0" dirty="0" smtClean="0">
                <a:solidFill>
                  <a:srgbClr val="0033CC"/>
                </a:solidFill>
              </a:rPr>
              <a:t>so mass </a:t>
            </a:r>
            <a:r>
              <a:rPr lang="en-US" b="0" dirty="0">
                <a:solidFill>
                  <a:srgbClr val="0033CC"/>
                </a:solidFill>
              </a:rPr>
              <a:t>transfer coefficient </a:t>
            </a:r>
            <a:r>
              <a:rPr lang="en-US" b="0" dirty="0" err="1">
                <a:solidFill>
                  <a:srgbClr val="0033CC"/>
                </a:solidFill>
              </a:rPr>
              <a:t>h</a:t>
            </a:r>
            <a:r>
              <a:rPr lang="en-US" b="0" baseline="-25000" dirty="0" err="1">
                <a:solidFill>
                  <a:srgbClr val="0033CC"/>
                </a:solidFill>
              </a:rPr>
              <a:t>G</a:t>
            </a:r>
            <a:r>
              <a:rPr lang="en-US" b="0" dirty="0">
                <a:solidFill>
                  <a:srgbClr val="0033CC"/>
                </a:solidFill>
              </a:rPr>
              <a:t> </a:t>
            </a:r>
            <a:r>
              <a:rPr lang="en-US" b="0" dirty="0" smtClean="0">
                <a:solidFill>
                  <a:srgbClr val="0033CC"/>
                </a:solidFill>
              </a:rPr>
              <a:t>decreases</a:t>
            </a:r>
            <a:r>
              <a:rPr lang="en-US" dirty="0" smtClean="0">
                <a:solidFill>
                  <a:srgbClr val="0033CC"/>
                </a:solidFill>
              </a:rPr>
              <a:t>.</a:t>
            </a:r>
          </a:p>
          <a:p>
            <a:pPr>
              <a:spcAft>
                <a:spcPts val="600"/>
              </a:spcAft>
            </a:pPr>
            <a:r>
              <a:rPr lang="en-US" dirty="0" smtClean="0">
                <a:solidFill>
                  <a:srgbClr val="0033CC"/>
                </a:solidFill>
              </a:rPr>
              <a:t>Source gas also depletes (consumed by chemical reaction) along the reactor.</a:t>
            </a:r>
          </a:p>
          <a:p>
            <a:pPr>
              <a:spcAft>
                <a:spcPts val="600"/>
              </a:spcAft>
            </a:pPr>
            <a:r>
              <a:rPr lang="en-US" dirty="0" smtClean="0">
                <a:solidFill>
                  <a:srgbClr val="0033CC"/>
                </a:solidFill>
              </a:rPr>
              <a:t>Both decrease growth rate along the chamber.</a:t>
            </a:r>
          </a:p>
          <a:p>
            <a:pPr>
              <a:spcAft>
                <a:spcPts val="600"/>
              </a:spcAft>
            </a:pPr>
            <a:r>
              <a:rPr lang="en-US" b="0" dirty="0" smtClean="0">
                <a:solidFill>
                  <a:srgbClr val="C00000"/>
                </a:solidFill>
              </a:rPr>
              <a:t>To compensate for this, one can:</a:t>
            </a:r>
          </a:p>
          <a:p>
            <a:pPr marL="177800" indent="-177800">
              <a:spcAft>
                <a:spcPts val="600"/>
              </a:spcAft>
              <a:buFontTx/>
              <a:buChar char="•"/>
            </a:pPr>
            <a:r>
              <a:rPr lang="en-US" dirty="0" smtClean="0">
                <a:solidFill>
                  <a:srgbClr val="0033CC"/>
                </a:solidFill>
              </a:rPr>
              <a:t>Use tilted </a:t>
            </a:r>
            <a:r>
              <a:rPr lang="en-US" dirty="0" err="1" smtClean="0">
                <a:solidFill>
                  <a:srgbClr val="0033CC"/>
                </a:solidFill>
              </a:rPr>
              <a:t>susceptor</a:t>
            </a:r>
            <a:r>
              <a:rPr lang="en-US" dirty="0" smtClean="0">
                <a:solidFill>
                  <a:srgbClr val="0033CC"/>
                </a:solidFill>
              </a:rPr>
              <a:t>.</a:t>
            </a:r>
          </a:p>
          <a:p>
            <a:pPr marL="177800" indent="-177800">
              <a:spcAft>
                <a:spcPts val="600"/>
              </a:spcAft>
              <a:buFontTx/>
              <a:buChar char="•"/>
            </a:pPr>
            <a:r>
              <a:rPr lang="en-US" dirty="0" smtClean="0">
                <a:solidFill>
                  <a:srgbClr val="0033CC"/>
                </a:solidFill>
              </a:rPr>
              <a:t>Use temperature gradient  5-25°C.</a:t>
            </a:r>
          </a:p>
          <a:p>
            <a:pPr marL="177800" indent="-177800">
              <a:spcAft>
                <a:spcPts val="600"/>
              </a:spcAft>
              <a:buFontTx/>
              <a:buChar char="•"/>
            </a:pPr>
            <a:r>
              <a:rPr lang="en-US" dirty="0" smtClean="0">
                <a:solidFill>
                  <a:srgbClr val="0033CC"/>
                </a:solidFill>
              </a:rPr>
              <a:t>Gas injectors along the tube.</a:t>
            </a:r>
          </a:p>
          <a:p>
            <a:pPr marL="177800" indent="-177800">
              <a:spcAft>
                <a:spcPts val="600"/>
              </a:spcAft>
              <a:buFontTx/>
              <a:buChar char="•"/>
            </a:pPr>
            <a:r>
              <a:rPr lang="en-US" dirty="0" smtClean="0">
                <a:solidFill>
                  <a:srgbClr val="0033CC"/>
                </a:solidFill>
              </a:rPr>
              <a:t>Use moving belt.</a:t>
            </a:r>
          </a:p>
        </p:txBody>
      </p:sp>
      <p:sp>
        <p:nvSpPr>
          <p:cNvPr id="19" name="TextBox 18"/>
          <p:cNvSpPr txBox="1"/>
          <p:nvPr/>
        </p:nvSpPr>
        <p:spPr>
          <a:xfrm>
            <a:off x="1219200" y="0"/>
            <a:ext cx="6934200" cy="954107"/>
          </a:xfrm>
          <a:prstGeom prst="rect">
            <a:avLst/>
          </a:prstGeom>
          <a:noFill/>
        </p:spPr>
        <p:txBody>
          <a:bodyPr wrap="square" rtlCol="0">
            <a:spAutoFit/>
          </a:bodyPr>
          <a:lstStyle/>
          <a:p>
            <a:pPr algn="ctr"/>
            <a:r>
              <a:rPr lang="en-US" sz="2800" dirty="0" smtClean="0">
                <a:solidFill>
                  <a:srgbClr val="0033CC"/>
                </a:solidFill>
              </a:rPr>
              <a:t>Other factors affecting growth rate: thickness of boundary layer and source gas depletion</a:t>
            </a:r>
            <a:endParaRPr lang="en-US" sz="2800" dirty="0">
              <a:solidFill>
                <a:srgbClr val="0033CC"/>
              </a:solidFill>
            </a:endParaRPr>
          </a:p>
        </p:txBody>
      </p:sp>
      <p:cxnSp>
        <p:nvCxnSpPr>
          <p:cNvPr id="20" name="Straight Connector 19"/>
          <p:cNvCxnSpPr/>
          <p:nvPr/>
        </p:nvCxnSpPr>
        <p:spPr>
          <a:xfrm flipV="1">
            <a:off x="0" y="914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22" name="TextBox 21"/>
          <p:cNvSpPr txBox="1"/>
          <p:nvPr/>
        </p:nvSpPr>
        <p:spPr>
          <a:xfrm>
            <a:off x="193685" y="3810000"/>
            <a:ext cx="1863715" cy="1323439"/>
          </a:xfrm>
          <a:prstGeom prst="rect">
            <a:avLst/>
          </a:prstGeom>
          <a:noFill/>
        </p:spPr>
        <p:txBody>
          <a:bodyPr wrap="none" rtlCol="0">
            <a:spAutoFit/>
          </a:bodyPr>
          <a:lstStyle/>
          <a:p>
            <a:r>
              <a:rPr lang="en-US" sz="1600" dirty="0" smtClean="0">
                <a:solidFill>
                  <a:srgbClr val="7030A0"/>
                </a:solidFill>
                <a:sym typeface="Symbol"/>
              </a:rPr>
              <a:t>D</a:t>
            </a:r>
            <a:r>
              <a:rPr lang="en-US" sz="1600" baseline="-25000" dirty="0" smtClean="0">
                <a:solidFill>
                  <a:srgbClr val="7030A0"/>
                </a:solidFill>
                <a:sym typeface="Symbol"/>
              </a:rPr>
              <a:t>G</a:t>
            </a:r>
            <a:r>
              <a:rPr lang="en-US" sz="1600" dirty="0" smtClean="0">
                <a:solidFill>
                  <a:srgbClr val="7030A0"/>
                </a:solidFill>
                <a:sym typeface="Symbol"/>
              </a:rPr>
              <a:t>: diffusivity</a:t>
            </a:r>
          </a:p>
          <a:p>
            <a:r>
              <a:rPr lang="en-US" sz="1600" dirty="0" smtClean="0">
                <a:solidFill>
                  <a:srgbClr val="7030A0"/>
                </a:solidFill>
                <a:sym typeface="Symbol"/>
              </a:rPr>
              <a:t>: gas viscosity</a:t>
            </a:r>
          </a:p>
          <a:p>
            <a:r>
              <a:rPr lang="en-US" sz="1600" dirty="0" smtClean="0">
                <a:solidFill>
                  <a:srgbClr val="7030A0"/>
                </a:solidFill>
                <a:sym typeface="Symbol"/>
              </a:rPr>
              <a:t>: gas density</a:t>
            </a:r>
          </a:p>
          <a:p>
            <a:r>
              <a:rPr lang="en-US" sz="1600" dirty="0" smtClean="0">
                <a:solidFill>
                  <a:srgbClr val="7030A0"/>
                </a:solidFill>
                <a:sym typeface="Symbol"/>
              </a:rPr>
              <a:t>U: flow velocity</a:t>
            </a:r>
          </a:p>
          <a:p>
            <a:r>
              <a:rPr lang="en-US" sz="1600" dirty="0" smtClean="0">
                <a:solidFill>
                  <a:srgbClr val="7030A0"/>
                </a:solidFill>
                <a:sym typeface="Symbol"/>
              </a:rPr>
              <a:t>X: gas flow direction</a:t>
            </a:r>
            <a:endParaRPr lang="en-US" sz="1600" dirty="0">
              <a:solidFill>
                <a:srgbClr val="7030A0"/>
              </a:solidFill>
            </a:endParaRPr>
          </a:p>
        </p:txBody>
      </p:sp>
      <p:sp>
        <p:nvSpPr>
          <p:cNvPr id="10" name="Rectangle 9"/>
          <p:cNvSpPr/>
          <p:nvPr/>
        </p:nvSpPr>
        <p:spPr>
          <a:xfrm>
            <a:off x="4495800" y="6172200"/>
            <a:ext cx="4267200" cy="584775"/>
          </a:xfrm>
          <a:prstGeom prst="rect">
            <a:avLst/>
          </a:prstGeom>
        </p:spPr>
        <p:txBody>
          <a:bodyPr wrap="square">
            <a:spAutoFit/>
          </a:bodyPr>
          <a:lstStyle/>
          <a:p>
            <a:r>
              <a:rPr lang="en-US" sz="1600" dirty="0" smtClean="0">
                <a:solidFill>
                  <a:srgbClr val="7030A0"/>
                </a:solidFill>
              </a:rPr>
              <a:t>I don’t understand why not operates in the zone where </a:t>
            </a:r>
            <a:r>
              <a:rPr lang="en-US" sz="1600" dirty="0" smtClean="0">
                <a:solidFill>
                  <a:srgbClr val="7030A0"/>
                </a:solidFill>
                <a:sym typeface="Symbol"/>
              </a:rPr>
              <a:t>tube radius</a:t>
            </a:r>
            <a:r>
              <a:rPr lang="en-US" sz="1600" dirty="0" smtClean="0">
                <a:solidFill>
                  <a:srgbClr val="7030A0"/>
                </a:solidFill>
              </a:rPr>
              <a:t> (independent of x).</a:t>
            </a:r>
            <a:endParaRPr lang="en-US" sz="1600" dirty="0">
              <a:solidFill>
                <a:srgbClr val="7030A0"/>
              </a:solidFill>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28</a:t>
            </a:fld>
            <a:endParaRPr lang="en-US"/>
          </a:p>
        </p:txBody>
      </p:sp>
      <p:sp>
        <p:nvSpPr>
          <p:cNvPr id="12" name="TextBox 11"/>
          <p:cNvSpPr txBox="1"/>
          <p:nvPr/>
        </p:nvSpPr>
        <p:spPr>
          <a:xfrm>
            <a:off x="1828800" y="4122003"/>
            <a:ext cx="1752600" cy="830997"/>
          </a:xfrm>
          <a:prstGeom prst="rect">
            <a:avLst/>
          </a:prstGeom>
          <a:noFill/>
        </p:spPr>
        <p:txBody>
          <a:bodyPr wrap="square" rtlCol="0">
            <a:spAutoFit/>
          </a:bodyPr>
          <a:lstStyle/>
          <a:p>
            <a:r>
              <a:rPr lang="en-US" sz="1600" dirty="0" smtClean="0"/>
              <a:t>Should be </a:t>
            </a:r>
            <a:r>
              <a:rPr lang="en-US" sz="1600" dirty="0" smtClean="0">
                <a:sym typeface="Symbol"/>
              </a:rPr>
              <a:t>C/</a:t>
            </a:r>
            <a:r>
              <a:rPr lang="en-US" sz="1600" dirty="0" smtClean="0">
                <a:solidFill>
                  <a:srgbClr val="C00000"/>
                </a:solidFill>
                <a:sym typeface="Symbol"/>
              </a:rPr>
              <a:t>y</a:t>
            </a:r>
            <a:r>
              <a:rPr lang="en-US" sz="1600" dirty="0" smtClean="0">
                <a:sym typeface="Symbol"/>
              </a:rPr>
              <a:t>, since diffuse along y-direction</a:t>
            </a:r>
            <a:endParaRPr lang="en-US" sz="1600" dirty="0"/>
          </a:p>
        </p:txBody>
      </p:sp>
      <p:pic>
        <p:nvPicPr>
          <p:cNvPr id="125953" name="Picture 1"/>
          <p:cNvPicPr>
            <a:picLocks noChangeAspect="1" noChangeArrowheads="1"/>
          </p:cNvPicPr>
          <p:nvPr/>
        </p:nvPicPr>
        <p:blipFill>
          <a:blip r:embed="rId6" cstate="print"/>
          <a:srcRect/>
          <a:stretch>
            <a:fillRect/>
          </a:stretch>
        </p:blipFill>
        <p:spPr bwMode="auto">
          <a:xfrm>
            <a:off x="2133600" y="3429000"/>
            <a:ext cx="2514600" cy="485100"/>
          </a:xfrm>
          <a:prstGeom prst="rect">
            <a:avLst/>
          </a:prstGeom>
          <a:noFill/>
          <a:ln w="9525">
            <a:noFill/>
            <a:miter lim="800000"/>
            <a:headEnd/>
            <a:tailEnd/>
          </a:ln>
        </p:spPr>
      </p:pic>
      <p:cxnSp>
        <p:nvCxnSpPr>
          <p:cNvPr id="16" name="Straight Arrow Connector 15"/>
          <p:cNvCxnSpPr>
            <a:stCxn id="12" idx="0"/>
          </p:cNvCxnSpPr>
          <p:nvPr/>
        </p:nvCxnSpPr>
        <p:spPr>
          <a:xfrm rot="5400000" flipH="1" flipV="1">
            <a:off x="2762250" y="3760053"/>
            <a:ext cx="304800" cy="419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679">
                                            <p:txEl>
                                              <p:pRg st="0" end="0"/>
                                            </p:txEl>
                                          </p:spTgt>
                                        </p:tgtEl>
                                        <p:attrNameLst>
                                          <p:attrName>style.visibility</p:attrName>
                                        </p:attrNameLst>
                                      </p:cBhvr>
                                      <p:to>
                                        <p:strVal val="visible"/>
                                      </p:to>
                                    </p:set>
                                    <p:animEffect transition="in" filter="wipe(down)">
                                      <p:cBhvr>
                                        <p:cTn id="7" dur="500"/>
                                        <p:tgtEl>
                                          <p:spTgt spid="286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679">
                                            <p:txEl>
                                              <p:pRg st="1" end="1"/>
                                            </p:txEl>
                                          </p:spTgt>
                                        </p:tgtEl>
                                        <p:attrNameLst>
                                          <p:attrName>style.visibility</p:attrName>
                                        </p:attrNameLst>
                                      </p:cBhvr>
                                      <p:to>
                                        <p:strVal val="visible"/>
                                      </p:to>
                                    </p:set>
                                    <p:animEffect transition="in" filter="wipe(down)">
                                      <p:cBhvr>
                                        <p:cTn id="12" dur="500"/>
                                        <p:tgtEl>
                                          <p:spTgt spid="286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8679">
                                            <p:txEl>
                                              <p:pRg st="2" end="2"/>
                                            </p:txEl>
                                          </p:spTgt>
                                        </p:tgtEl>
                                        <p:attrNameLst>
                                          <p:attrName>style.visibility</p:attrName>
                                        </p:attrNameLst>
                                      </p:cBhvr>
                                      <p:to>
                                        <p:strVal val="visible"/>
                                      </p:to>
                                    </p:set>
                                    <p:animEffect transition="in" filter="wipe(down)">
                                      <p:cBhvr>
                                        <p:cTn id="17" dur="500"/>
                                        <p:tgtEl>
                                          <p:spTgt spid="286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8679">
                                            <p:txEl>
                                              <p:pRg st="3" end="3"/>
                                            </p:txEl>
                                          </p:spTgt>
                                        </p:tgtEl>
                                        <p:attrNameLst>
                                          <p:attrName>style.visibility</p:attrName>
                                        </p:attrNameLst>
                                      </p:cBhvr>
                                      <p:to>
                                        <p:strVal val="visible"/>
                                      </p:to>
                                    </p:set>
                                    <p:animEffect transition="in" filter="wipe(down)">
                                      <p:cBhvr>
                                        <p:cTn id="22" dur="500"/>
                                        <p:tgtEl>
                                          <p:spTgt spid="286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8679">
                                            <p:txEl>
                                              <p:pRg st="4" end="4"/>
                                            </p:txEl>
                                          </p:spTgt>
                                        </p:tgtEl>
                                        <p:attrNameLst>
                                          <p:attrName>style.visibility</p:attrName>
                                        </p:attrNameLst>
                                      </p:cBhvr>
                                      <p:to>
                                        <p:strVal val="visible"/>
                                      </p:to>
                                    </p:set>
                                    <p:animEffect transition="in" filter="wipe(down)">
                                      <p:cBhvr>
                                        <p:cTn id="27" dur="500"/>
                                        <p:tgtEl>
                                          <p:spTgt spid="286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8679">
                                            <p:txEl>
                                              <p:pRg st="5" end="5"/>
                                            </p:txEl>
                                          </p:spTgt>
                                        </p:tgtEl>
                                        <p:attrNameLst>
                                          <p:attrName>style.visibility</p:attrName>
                                        </p:attrNameLst>
                                      </p:cBhvr>
                                      <p:to>
                                        <p:strVal val="visible"/>
                                      </p:to>
                                    </p:set>
                                    <p:animEffect transition="in" filter="wipe(down)">
                                      <p:cBhvr>
                                        <p:cTn id="32" dur="500"/>
                                        <p:tgtEl>
                                          <p:spTgt spid="2867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8679">
                                            <p:txEl>
                                              <p:pRg st="6" end="6"/>
                                            </p:txEl>
                                          </p:spTgt>
                                        </p:tgtEl>
                                        <p:attrNameLst>
                                          <p:attrName>style.visibility</p:attrName>
                                        </p:attrNameLst>
                                      </p:cBhvr>
                                      <p:to>
                                        <p:strVal val="visible"/>
                                      </p:to>
                                    </p:set>
                                    <p:animEffect transition="in" filter="wipe(down)">
                                      <p:cBhvr>
                                        <p:cTn id="37" dur="500"/>
                                        <p:tgtEl>
                                          <p:spTgt spid="2867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8679">
                                            <p:txEl>
                                              <p:pRg st="7" end="7"/>
                                            </p:txEl>
                                          </p:spTgt>
                                        </p:tgtEl>
                                        <p:attrNameLst>
                                          <p:attrName>style.visibility</p:attrName>
                                        </p:attrNameLst>
                                      </p:cBhvr>
                                      <p:to>
                                        <p:strVal val="visible"/>
                                      </p:to>
                                    </p:set>
                                    <p:animEffect transition="in" filter="wipe(down)">
                                      <p:cBhvr>
                                        <p:cTn id="42" dur="500"/>
                                        <p:tgtEl>
                                          <p:spTgt spid="2867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8679">
                                            <p:txEl>
                                              <p:pRg st="8" end="8"/>
                                            </p:txEl>
                                          </p:spTgt>
                                        </p:tgtEl>
                                        <p:attrNameLst>
                                          <p:attrName>style.visibility</p:attrName>
                                        </p:attrNameLst>
                                      </p:cBhvr>
                                      <p:to>
                                        <p:strVal val="visible"/>
                                      </p:to>
                                    </p:set>
                                    <p:animEffect transition="in" filter="wipe(down)">
                                      <p:cBhvr>
                                        <p:cTn id="47" dur="500"/>
                                        <p:tgtEl>
                                          <p:spTgt spid="286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2" cstate="print"/>
          <a:srcRect/>
          <a:stretch>
            <a:fillRect/>
          </a:stretch>
        </p:blipFill>
        <p:spPr bwMode="auto">
          <a:xfrm>
            <a:off x="5562600" y="549402"/>
            <a:ext cx="3536786" cy="3412998"/>
          </a:xfrm>
          <a:prstGeom prst="rect">
            <a:avLst/>
          </a:prstGeom>
          <a:noFill/>
          <a:ln w="9525">
            <a:noFill/>
            <a:miter lim="800000"/>
            <a:headEnd/>
            <a:tailEnd/>
          </a:ln>
        </p:spPr>
      </p:pic>
      <p:sp>
        <p:nvSpPr>
          <p:cNvPr id="29703" name="Rectangle 5"/>
          <p:cNvSpPr>
            <a:spLocks noChangeArrowheads="1"/>
          </p:cNvSpPr>
          <p:nvPr/>
        </p:nvSpPr>
        <p:spPr bwMode="auto">
          <a:xfrm>
            <a:off x="0" y="2178050"/>
            <a:ext cx="9144000" cy="0"/>
          </a:xfrm>
          <a:prstGeom prst="rect">
            <a:avLst/>
          </a:prstGeom>
          <a:noFill/>
          <a:ln w="9525">
            <a:noFill/>
            <a:miter lim="800000"/>
            <a:headEnd/>
            <a:tailEnd/>
          </a:ln>
        </p:spPr>
        <p:txBody>
          <a:bodyPr wrap="none" anchor="ctr">
            <a:spAutoFit/>
          </a:bodyPr>
          <a:lstStyle/>
          <a:p>
            <a:endParaRPr lang="en-US"/>
          </a:p>
        </p:txBody>
      </p:sp>
      <p:graphicFrame>
        <p:nvGraphicFramePr>
          <p:cNvPr id="274438" name="Group 6"/>
          <p:cNvGraphicFramePr>
            <a:graphicFrameLocks noGrp="1"/>
          </p:cNvGraphicFramePr>
          <p:nvPr/>
        </p:nvGraphicFramePr>
        <p:xfrm>
          <a:off x="228600" y="4495800"/>
          <a:ext cx="6308725" cy="2252028"/>
        </p:xfrm>
        <a:graphic>
          <a:graphicData uri="http://schemas.openxmlformats.org/drawingml/2006/table">
            <a:tbl>
              <a:tblPr/>
              <a:tblGrid>
                <a:gridCol w="3019425"/>
                <a:gridCol w="3289300"/>
              </a:tblGrid>
              <a:tr h="3381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tx1"/>
                          </a:solidFill>
                          <a:effectLst/>
                          <a:latin typeface="+mn-lt"/>
                          <a:ea typeface="新細明體" charset="-120"/>
                        </a:rPr>
                        <a:t>Fundamental parameters</a:t>
                      </a:r>
                      <a:endParaRPr kumimoji="1" lang="en-US" altLang="zh-TW" sz="1800" b="0" i="0" u="none" strike="noStrike" cap="none" normalizeH="0" baseline="0" dirty="0" smtClean="0">
                        <a:ln>
                          <a:noFill/>
                        </a:ln>
                        <a:solidFill>
                          <a:schemeClr val="tx1"/>
                        </a:solidFill>
                        <a:effectLst/>
                        <a:latin typeface="+mn-lt"/>
                        <a:ea typeface="新細明體"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tx1"/>
                          </a:solidFill>
                          <a:effectLst/>
                          <a:latin typeface="+mn-lt"/>
                          <a:ea typeface="新細明體" charset="-120"/>
                        </a:rPr>
                        <a:t>Experimental parameters</a:t>
                      </a:r>
                      <a:endParaRPr kumimoji="1" lang="en-US" altLang="zh-TW" sz="1800" b="0" i="0" u="none" strike="noStrike" cap="none" normalizeH="0" baseline="0" dirty="0" smtClean="0">
                        <a:ln>
                          <a:noFill/>
                        </a:ln>
                        <a:solidFill>
                          <a:schemeClr val="tx1"/>
                        </a:solidFill>
                        <a:effectLst/>
                        <a:latin typeface="+mn-lt"/>
                        <a:ea typeface="新細明體"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FF"/>
                    </a:solidFill>
                  </a:tcPr>
                </a:tc>
              </a:tr>
              <a:tr h="304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mn-lt"/>
                          <a:ea typeface="新細明體" charset="-120"/>
                        </a:rPr>
                        <a:t>Reactant concentration</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mn-lt"/>
                          <a:ea typeface="新細明體" charset="-120"/>
                        </a:rPr>
                        <a:t>Pressure</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CC"/>
                    </a:solidFill>
                  </a:tcPr>
                </a:tc>
              </a:tr>
              <a:tr h="3063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mn-lt"/>
                          <a:ea typeface="新細明體" charset="-120"/>
                        </a:rPr>
                        <a:t>Diffusivity</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mn-lt"/>
                          <a:ea typeface="新細明體" charset="-120"/>
                        </a:rPr>
                        <a:t>Gas velocity</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CC"/>
                    </a:solidFill>
                  </a:tcPr>
                </a:tc>
              </a:tr>
              <a:tr h="3270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mn-lt"/>
                          <a:ea typeface="新細明體" charset="-120"/>
                        </a:rPr>
                        <a:t>Boundary layer thickness</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mn-lt"/>
                          <a:ea typeface="新細明體" charset="-120"/>
                        </a:rPr>
                        <a:t>Temperature distribution</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CC"/>
                    </a:solidFill>
                  </a:tcPr>
                </a:tc>
              </a:tr>
              <a:tr h="4222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en-US" sz="1800" b="0" i="0" u="none" strike="noStrike" cap="none" normalizeH="0" baseline="0" dirty="0" smtClean="0">
                        <a:ln>
                          <a:noFill/>
                        </a:ln>
                        <a:solidFill>
                          <a:schemeClr val="tx1"/>
                        </a:solidFill>
                        <a:effectLst/>
                        <a:latin typeface="+mn-lt"/>
                        <a:ea typeface="新細明體"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mn-lt"/>
                          <a:ea typeface="新細明體" charset="-120"/>
                        </a:rPr>
                        <a:t>Reactor geometry</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CC"/>
                    </a:solidFill>
                  </a:tcPr>
                </a:tc>
              </a:tr>
              <a:tr h="36671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en-US" sz="1800" b="0" i="0" u="none" strike="noStrike" cap="none" normalizeH="0" baseline="0" dirty="0" smtClean="0">
                        <a:ln>
                          <a:noFill/>
                        </a:ln>
                        <a:solidFill>
                          <a:schemeClr val="tx1"/>
                        </a:solidFill>
                        <a:effectLst/>
                        <a:latin typeface="+mn-lt"/>
                        <a:ea typeface="新細明體"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mn-lt"/>
                          <a:ea typeface="新細明體" charset="-120"/>
                        </a:rPr>
                        <a:t>Gas properties (viscosity . .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CC"/>
                    </a:solidFill>
                  </a:tcPr>
                </a:tc>
              </a:tr>
            </a:tbl>
          </a:graphicData>
        </a:graphic>
      </p:graphicFrame>
      <p:cxnSp>
        <p:nvCxnSpPr>
          <p:cNvPr id="10" name="Straight Connector 9"/>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2" name="Rectangle 11"/>
          <p:cNvSpPr/>
          <p:nvPr/>
        </p:nvSpPr>
        <p:spPr>
          <a:xfrm>
            <a:off x="2895600" y="0"/>
            <a:ext cx="3396314" cy="523220"/>
          </a:xfrm>
          <a:prstGeom prst="rect">
            <a:avLst/>
          </a:prstGeom>
        </p:spPr>
        <p:txBody>
          <a:bodyPr wrap="none">
            <a:spAutoFit/>
          </a:bodyPr>
          <a:lstStyle/>
          <a:p>
            <a:r>
              <a:rPr lang="en-US" altLang="zh-TW" sz="2800" dirty="0" smtClean="0">
                <a:solidFill>
                  <a:srgbClr val="0033CC"/>
                </a:solidFill>
              </a:rPr>
              <a:t>Mass transport in gas</a:t>
            </a:r>
            <a:endParaRPr lang="en-US" sz="2800" dirty="0">
              <a:solidFill>
                <a:srgbClr val="0033CC"/>
              </a:solidFill>
            </a:endParaRPr>
          </a:p>
        </p:txBody>
      </p:sp>
      <p:sp>
        <p:nvSpPr>
          <p:cNvPr id="13" name="Rectangle 12"/>
          <p:cNvSpPr/>
          <p:nvPr/>
        </p:nvSpPr>
        <p:spPr>
          <a:xfrm>
            <a:off x="0" y="609600"/>
            <a:ext cx="5867400" cy="1754326"/>
          </a:xfrm>
          <a:prstGeom prst="rect">
            <a:avLst/>
          </a:prstGeom>
        </p:spPr>
        <p:txBody>
          <a:bodyPr wrap="square">
            <a:spAutoFit/>
          </a:bodyPr>
          <a:lstStyle/>
          <a:p>
            <a:pPr marL="171450" indent="-171450">
              <a:buFont typeface="Arial" pitchFamily="34" charset="0"/>
              <a:buChar char="•"/>
            </a:pPr>
            <a:r>
              <a:rPr lang="en-US" altLang="zh-TW" dirty="0" smtClean="0">
                <a:solidFill>
                  <a:srgbClr val="0033CC"/>
                </a:solidFill>
              </a:rPr>
              <a:t>Two flow Regimes</a:t>
            </a:r>
          </a:p>
          <a:p>
            <a:pPr marL="269875" lvl="1" indent="-176213">
              <a:buFont typeface="Courier New" pitchFamily="49" charset="0"/>
              <a:buChar char="o"/>
            </a:pPr>
            <a:r>
              <a:rPr lang="en-US" altLang="zh-TW" dirty="0" smtClean="0">
                <a:solidFill>
                  <a:srgbClr val="0033CC"/>
                </a:solidFill>
              </a:rPr>
              <a:t>Molecular flow (diffusion in gas, </a:t>
            </a:r>
            <a:r>
              <a:rPr lang="en-US" dirty="0" smtClean="0">
                <a:solidFill>
                  <a:srgbClr val="0033CC"/>
                </a:solidFill>
              </a:rPr>
              <a:t>particle transfer</a:t>
            </a:r>
            <a:r>
              <a:rPr lang="en-US" altLang="zh-TW" dirty="0" smtClean="0">
                <a:solidFill>
                  <a:srgbClr val="0033CC"/>
                </a:solidFill>
              </a:rPr>
              <a:t>).</a:t>
            </a:r>
          </a:p>
          <a:p>
            <a:pPr marL="269875" lvl="1" indent="-176213">
              <a:buFont typeface="Courier New" pitchFamily="49" charset="0"/>
              <a:buChar char="o"/>
            </a:pPr>
            <a:r>
              <a:rPr lang="en-US" altLang="zh-TW" dirty="0" smtClean="0">
                <a:solidFill>
                  <a:srgbClr val="0033CC"/>
                </a:solidFill>
              </a:rPr>
              <a:t>Viscous flow (laminar &amp; turbulent flow, </a:t>
            </a:r>
            <a:r>
              <a:rPr lang="en-US" dirty="0" smtClean="0">
                <a:solidFill>
                  <a:srgbClr val="0033CC"/>
                </a:solidFill>
              </a:rPr>
              <a:t>moment transfer</a:t>
            </a:r>
            <a:r>
              <a:rPr lang="en-US" altLang="zh-TW" dirty="0" smtClean="0">
                <a:solidFill>
                  <a:srgbClr val="0033CC"/>
                </a:solidFill>
              </a:rPr>
              <a:t>).</a:t>
            </a:r>
          </a:p>
          <a:p>
            <a:pPr marL="171450" indent="-171450">
              <a:buFont typeface="Arial" pitchFamily="34" charset="0"/>
              <a:buChar char="•"/>
            </a:pPr>
            <a:r>
              <a:rPr lang="en-US" altLang="zh-TW" dirty="0" smtClean="0">
                <a:solidFill>
                  <a:srgbClr val="0033CC"/>
                </a:solidFill>
              </a:rPr>
              <a:t>Laminar flow is desired.</a:t>
            </a:r>
          </a:p>
          <a:p>
            <a:pPr marL="171450" indent="-171450">
              <a:buFont typeface="Arial" pitchFamily="34" charset="0"/>
              <a:buChar char="•"/>
            </a:pPr>
            <a:r>
              <a:rPr lang="en-US" dirty="0" smtClean="0">
                <a:solidFill>
                  <a:srgbClr val="0033CC"/>
                </a:solidFill>
              </a:rPr>
              <a:t>In CVD growth rate model, it was assumed that mass transport across the stagnant layer proceeds by </a:t>
            </a:r>
            <a:r>
              <a:rPr lang="en-US" dirty="0" smtClean="0">
                <a:solidFill>
                  <a:srgbClr val="C00000"/>
                </a:solidFill>
              </a:rPr>
              <a:t>diffusion.</a:t>
            </a:r>
          </a:p>
        </p:txBody>
      </p:sp>
      <p:sp>
        <p:nvSpPr>
          <p:cNvPr id="14" name="Rectangle 13"/>
          <p:cNvSpPr/>
          <p:nvPr/>
        </p:nvSpPr>
        <p:spPr>
          <a:xfrm>
            <a:off x="228600" y="4114800"/>
            <a:ext cx="3112903" cy="400110"/>
          </a:xfrm>
          <a:prstGeom prst="rect">
            <a:avLst/>
          </a:prstGeom>
        </p:spPr>
        <p:txBody>
          <a:bodyPr wrap="none">
            <a:spAutoFit/>
          </a:bodyPr>
          <a:lstStyle/>
          <a:p>
            <a:pPr marL="342900" indent="-342900">
              <a:spcBef>
                <a:spcPct val="20000"/>
              </a:spcBef>
              <a:buClr>
                <a:schemeClr val="bg2"/>
              </a:buClr>
              <a:buSzPct val="75000"/>
            </a:pPr>
            <a:r>
              <a:rPr lang="en-US" altLang="zh-TW" sz="2000" dirty="0" smtClean="0">
                <a:solidFill>
                  <a:srgbClr val="C00000"/>
                </a:solidFill>
              </a:rPr>
              <a:t>Mass transport depends on:</a:t>
            </a:r>
            <a:endParaRPr lang="en-US" altLang="zh-TW" sz="2000" dirty="0">
              <a:solidFill>
                <a:srgbClr val="C00000"/>
              </a:solidFill>
            </a:endParaRPr>
          </a:p>
        </p:txBody>
      </p:sp>
      <p:pic>
        <p:nvPicPr>
          <p:cNvPr id="11" name="Picture 6"/>
          <p:cNvPicPr>
            <a:picLocks noChangeAspect="1" noChangeArrowheads="1"/>
          </p:cNvPicPr>
          <p:nvPr/>
        </p:nvPicPr>
        <p:blipFill>
          <a:blip r:embed="rId3" cstate="print"/>
          <a:srcRect/>
          <a:stretch>
            <a:fillRect/>
          </a:stretch>
        </p:blipFill>
        <p:spPr bwMode="auto">
          <a:xfrm>
            <a:off x="95064" y="2438400"/>
            <a:ext cx="5391336" cy="1738052"/>
          </a:xfrm>
          <a:prstGeom prst="rect">
            <a:avLst/>
          </a:prstGeom>
          <a:noFill/>
          <a:ln w="9525">
            <a:noFill/>
            <a:miter lim="800000"/>
            <a:headEnd/>
            <a:tailEnd/>
          </a:ln>
        </p:spPr>
      </p:pic>
      <p:sp>
        <p:nvSpPr>
          <p:cNvPr id="15" name="TextBox 14"/>
          <p:cNvSpPr txBox="1"/>
          <p:nvPr/>
        </p:nvSpPr>
        <p:spPr>
          <a:xfrm>
            <a:off x="5791200" y="3886200"/>
            <a:ext cx="3081100" cy="369332"/>
          </a:xfrm>
          <a:prstGeom prst="rect">
            <a:avLst/>
          </a:prstGeom>
          <a:noFill/>
        </p:spPr>
        <p:txBody>
          <a:bodyPr wrap="none" rtlCol="0">
            <a:spAutoFit/>
          </a:bodyPr>
          <a:lstStyle/>
          <a:p>
            <a:r>
              <a:rPr lang="en-US" dirty="0" smtClean="0">
                <a:solidFill>
                  <a:srgbClr val="C00000"/>
                </a:solidFill>
                <a:sym typeface="Symbol"/>
              </a:rPr>
              <a:t> tube radius when x is large</a:t>
            </a:r>
            <a:endParaRPr lang="en-US" dirty="0">
              <a:solidFill>
                <a:srgbClr val="C00000"/>
              </a:solidFill>
            </a:endParaRPr>
          </a:p>
        </p:txBody>
      </p:sp>
      <p:sp>
        <p:nvSpPr>
          <p:cNvPr id="16" name="TextBox 15"/>
          <p:cNvSpPr txBox="1"/>
          <p:nvPr/>
        </p:nvSpPr>
        <p:spPr>
          <a:xfrm>
            <a:off x="6553200" y="4648200"/>
            <a:ext cx="2514600" cy="1477328"/>
          </a:xfrm>
          <a:prstGeom prst="rect">
            <a:avLst/>
          </a:prstGeom>
          <a:noFill/>
        </p:spPr>
        <p:txBody>
          <a:bodyPr wrap="square" rtlCol="0">
            <a:spAutoFit/>
          </a:bodyPr>
          <a:lstStyle/>
          <a:p>
            <a:r>
              <a:rPr lang="en-US" dirty="0" smtClean="0">
                <a:solidFill>
                  <a:srgbClr val="C00000"/>
                </a:solidFill>
              </a:rPr>
              <a:t>Transport of reactants:</a:t>
            </a:r>
          </a:p>
          <a:p>
            <a:pPr marL="174625" indent="-174625">
              <a:buFont typeface="Arial" pitchFamily="34" charset="0"/>
              <a:buChar char="•"/>
            </a:pPr>
            <a:r>
              <a:rPr lang="en-US" dirty="0" smtClean="0">
                <a:solidFill>
                  <a:srgbClr val="0033CC"/>
                </a:solidFill>
              </a:rPr>
              <a:t>Flow along x-direction.</a:t>
            </a:r>
          </a:p>
          <a:p>
            <a:pPr marL="174625" indent="-174625">
              <a:buFont typeface="Arial" pitchFamily="34" charset="0"/>
              <a:buChar char="•"/>
            </a:pPr>
            <a:r>
              <a:rPr lang="en-US" dirty="0" smtClean="0">
                <a:solidFill>
                  <a:srgbClr val="0033CC"/>
                </a:solidFill>
              </a:rPr>
              <a:t>Diffusion along y-direction. (anyway, no flow along y-direction)</a:t>
            </a:r>
            <a:endParaRPr lang="en-US" dirty="0">
              <a:solidFill>
                <a:srgbClr val="0033CC"/>
              </a:solidFill>
            </a:endParaRPr>
          </a:p>
        </p:txBody>
      </p:sp>
      <p:sp>
        <p:nvSpPr>
          <p:cNvPr id="17" name="Slide Number Placeholder 16"/>
          <p:cNvSpPr>
            <a:spLocks noGrp="1"/>
          </p:cNvSpPr>
          <p:nvPr>
            <p:ph type="sldNum" sz="quarter" idx="11"/>
          </p:nvPr>
        </p:nvSpPr>
        <p:spPr/>
        <p:txBody>
          <a:bodyPr/>
          <a:lstStyle/>
          <a:p>
            <a:pPr>
              <a:defRPr/>
            </a:pPr>
            <a:fld id="{D5499068-5A5A-44B2-94D8-08689A1E07D1}" type="slidenum">
              <a:rPr lang="en-US" altLang="zh-TW" smtClean="0"/>
              <a:pPr>
                <a:defRPr/>
              </a:pPr>
              <a:t>29</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22" presetClass="entr" presetSubtype="4" fill="hold" nodeType="withEffect">
                                  <p:stCondLst>
                                    <p:cond delay="0"/>
                                  </p:stCondLst>
                                  <p:childTnLst>
                                    <p:set>
                                      <p:cBhvr>
                                        <p:cTn id="17" dur="1" fill="hold">
                                          <p:stCondLst>
                                            <p:cond delay="0"/>
                                          </p:stCondLst>
                                        </p:cTn>
                                        <p:tgtEl>
                                          <p:spTgt spid="274438"/>
                                        </p:tgtEl>
                                        <p:attrNameLst>
                                          <p:attrName>style.visibility</p:attrName>
                                        </p:attrNameLst>
                                      </p:cBhvr>
                                      <p:to>
                                        <p:strVal val="visible"/>
                                      </p:to>
                                    </p:set>
                                    <p:animEffect transition="in" filter="wipe(down)">
                                      <p:cBhvr>
                                        <p:cTn id="18" dur="500"/>
                                        <p:tgtEl>
                                          <p:spTgt spid="274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4"/>
          <p:cNvSpPr txBox="1">
            <a:spLocks noChangeArrowheads="1"/>
          </p:cNvSpPr>
          <p:nvPr/>
        </p:nvSpPr>
        <p:spPr bwMode="auto">
          <a:xfrm>
            <a:off x="381000" y="838200"/>
            <a:ext cx="8382000" cy="5578450"/>
          </a:xfrm>
          <a:prstGeom prst="rect">
            <a:avLst/>
          </a:prstGeom>
          <a:noFill/>
          <a:ln w="9525">
            <a:noFill/>
            <a:miter lim="800000"/>
            <a:headEnd/>
            <a:tailEnd/>
          </a:ln>
        </p:spPr>
        <p:txBody>
          <a:bodyPr wrap="square">
            <a:spAutoFit/>
          </a:bodyPr>
          <a:lstStyle/>
          <a:p>
            <a:pPr>
              <a:spcAft>
                <a:spcPts val="300"/>
              </a:spcAft>
            </a:pPr>
            <a:r>
              <a:rPr lang="en-US" sz="2000" dirty="0">
                <a:solidFill>
                  <a:srgbClr val="C00000"/>
                </a:solidFill>
              </a:rPr>
              <a:t>Two main deposition methods are used today:</a:t>
            </a:r>
          </a:p>
          <a:p>
            <a:pPr>
              <a:spcAft>
                <a:spcPts val="300"/>
              </a:spcAft>
            </a:pPr>
            <a:endParaRPr lang="en-US" dirty="0">
              <a:solidFill>
                <a:srgbClr val="0033CC"/>
              </a:solidFill>
            </a:endParaRPr>
          </a:p>
          <a:p>
            <a:pPr>
              <a:spcAft>
                <a:spcPts val="300"/>
              </a:spcAft>
            </a:pPr>
            <a:r>
              <a:rPr lang="en-US" dirty="0" smtClean="0">
                <a:solidFill>
                  <a:srgbClr val="C00000"/>
                </a:solidFill>
              </a:rPr>
              <a:t>Chemical </a:t>
            </a:r>
            <a:r>
              <a:rPr lang="en-US" dirty="0">
                <a:solidFill>
                  <a:srgbClr val="C00000"/>
                </a:solidFill>
              </a:rPr>
              <a:t>Vapor Deposition (CVD)</a:t>
            </a:r>
          </a:p>
          <a:p>
            <a:pPr>
              <a:spcAft>
                <a:spcPts val="300"/>
              </a:spcAft>
            </a:pPr>
            <a:r>
              <a:rPr lang="en-US" dirty="0">
                <a:solidFill>
                  <a:srgbClr val="0033CC"/>
                </a:solidFill>
              </a:rPr>
              <a:t>Reactant gases introduced in the </a:t>
            </a:r>
            <a:r>
              <a:rPr lang="en-US" dirty="0" smtClean="0">
                <a:solidFill>
                  <a:srgbClr val="0033CC"/>
                </a:solidFill>
              </a:rPr>
              <a:t>chamber, chemical </a:t>
            </a:r>
            <a:r>
              <a:rPr lang="en-US" dirty="0">
                <a:solidFill>
                  <a:srgbClr val="0033CC"/>
                </a:solidFill>
              </a:rPr>
              <a:t>reactions occur on wafer surface leading to the deposition of a solid </a:t>
            </a:r>
            <a:r>
              <a:rPr lang="en-US" dirty="0" smtClean="0">
                <a:solidFill>
                  <a:srgbClr val="0033CC"/>
                </a:solidFill>
              </a:rPr>
              <a:t>film.</a:t>
            </a:r>
            <a:endParaRPr lang="en-US" dirty="0">
              <a:solidFill>
                <a:srgbClr val="0033CC"/>
              </a:solidFill>
            </a:endParaRPr>
          </a:p>
          <a:p>
            <a:pPr>
              <a:spcAft>
                <a:spcPts val="300"/>
              </a:spcAft>
            </a:pPr>
            <a:r>
              <a:rPr lang="en-US" dirty="0" smtClean="0">
                <a:solidFill>
                  <a:srgbClr val="0033CC"/>
                </a:solidFill>
              </a:rPr>
              <a:t>E.g</a:t>
            </a:r>
            <a:r>
              <a:rPr lang="en-US" dirty="0">
                <a:solidFill>
                  <a:srgbClr val="0033CC"/>
                </a:solidFill>
              </a:rPr>
              <a:t>. APCVD, LPCVD, </a:t>
            </a:r>
            <a:r>
              <a:rPr lang="en-US" dirty="0" smtClean="0">
                <a:solidFill>
                  <a:srgbClr val="0033CC"/>
                </a:solidFill>
              </a:rPr>
              <a:t>PECVD, most commonly </a:t>
            </a:r>
            <a:r>
              <a:rPr lang="en-US" dirty="0">
                <a:solidFill>
                  <a:srgbClr val="0033CC"/>
                </a:solidFill>
              </a:rPr>
              <a:t>used </a:t>
            </a:r>
            <a:r>
              <a:rPr lang="en-US" dirty="0" smtClean="0">
                <a:solidFill>
                  <a:srgbClr val="0033CC"/>
                </a:solidFill>
              </a:rPr>
              <a:t>for dielectrics and Si.</a:t>
            </a:r>
            <a:endParaRPr lang="en-US" dirty="0">
              <a:solidFill>
                <a:srgbClr val="0033CC"/>
              </a:solidFill>
            </a:endParaRPr>
          </a:p>
          <a:p>
            <a:pPr>
              <a:spcAft>
                <a:spcPts val="300"/>
              </a:spcAft>
            </a:pPr>
            <a:endParaRPr lang="en-US" dirty="0">
              <a:solidFill>
                <a:srgbClr val="0033CC"/>
              </a:solidFill>
            </a:endParaRPr>
          </a:p>
          <a:p>
            <a:pPr>
              <a:spcAft>
                <a:spcPts val="300"/>
              </a:spcAft>
            </a:pPr>
            <a:r>
              <a:rPr lang="en-US" dirty="0" smtClean="0">
                <a:solidFill>
                  <a:srgbClr val="C00000"/>
                </a:solidFill>
              </a:rPr>
              <a:t>Physical </a:t>
            </a:r>
            <a:r>
              <a:rPr lang="en-US" dirty="0">
                <a:solidFill>
                  <a:srgbClr val="C00000"/>
                </a:solidFill>
              </a:rPr>
              <a:t>Vapor Deposition (PVD</a:t>
            </a:r>
            <a:r>
              <a:rPr lang="en-US" dirty="0" smtClean="0">
                <a:solidFill>
                  <a:srgbClr val="C00000"/>
                </a:solidFill>
              </a:rPr>
              <a:t>) (no chemical reaction involved)</a:t>
            </a:r>
            <a:endParaRPr lang="en-US" dirty="0">
              <a:solidFill>
                <a:srgbClr val="C00000"/>
              </a:solidFill>
            </a:endParaRPr>
          </a:p>
          <a:p>
            <a:pPr>
              <a:spcAft>
                <a:spcPts val="300"/>
              </a:spcAft>
            </a:pPr>
            <a:r>
              <a:rPr lang="en-US" dirty="0">
                <a:solidFill>
                  <a:srgbClr val="0033CC"/>
                </a:solidFill>
              </a:rPr>
              <a:t>Vapors of constituent materials created inside the </a:t>
            </a:r>
            <a:r>
              <a:rPr lang="en-US" dirty="0" smtClean="0">
                <a:solidFill>
                  <a:srgbClr val="0033CC"/>
                </a:solidFill>
              </a:rPr>
              <a:t>chamber, and condensation </a:t>
            </a:r>
            <a:r>
              <a:rPr lang="en-US" dirty="0">
                <a:solidFill>
                  <a:srgbClr val="0033CC"/>
                </a:solidFill>
              </a:rPr>
              <a:t>occurs  on wafer surface leading to the deposition of a solid </a:t>
            </a:r>
            <a:r>
              <a:rPr lang="en-US" dirty="0" smtClean="0">
                <a:solidFill>
                  <a:srgbClr val="0033CC"/>
                </a:solidFill>
              </a:rPr>
              <a:t>film.</a:t>
            </a:r>
            <a:r>
              <a:rPr lang="en-US" dirty="0">
                <a:solidFill>
                  <a:srgbClr val="0033CC"/>
                </a:solidFill>
              </a:rPr>
              <a:t>	</a:t>
            </a:r>
          </a:p>
          <a:p>
            <a:pPr>
              <a:spcAft>
                <a:spcPts val="300"/>
              </a:spcAft>
            </a:pPr>
            <a:r>
              <a:rPr lang="en-US" dirty="0" smtClean="0">
                <a:solidFill>
                  <a:srgbClr val="0033CC"/>
                </a:solidFill>
              </a:rPr>
              <a:t>E.g</a:t>
            </a:r>
            <a:r>
              <a:rPr lang="en-US" dirty="0">
                <a:solidFill>
                  <a:srgbClr val="0033CC"/>
                </a:solidFill>
              </a:rPr>
              <a:t>. evaporation, sputter </a:t>
            </a:r>
            <a:r>
              <a:rPr lang="en-US" dirty="0" smtClean="0">
                <a:solidFill>
                  <a:srgbClr val="0033CC"/>
                </a:solidFill>
              </a:rPr>
              <a:t>deposition, most commonly </a:t>
            </a:r>
            <a:r>
              <a:rPr lang="en-US" dirty="0">
                <a:solidFill>
                  <a:srgbClr val="0033CC"/>
                </a:solidFill>
              </a:rPr>
              <a:t>used </a:t>
            </a:r>
            <a:r>
              <a:rPr lang="en-US" dirty="0" smtClean="0">
                <a:solidFill>
                  <a:srgbClr val="0033CC"/>
                </a:solidFill>
              </a:rPr>
              <a:t>for metals. </a:t>
            </a:r>
            <a:endParaRPr lang="en-US" dirty="0">
              <a:solidFill>
                <a:srgbClr val="0033CC"/>
              </a:solidFill>
            </a:endParaRPr>
          </a:p>
          <a:p>
            <a:pPr>
              <a:spcAft>
                <a:spcPts val="300"/>
              </a:spcAft>
              <a:buFont typeface="Arial" pitchFamily="34" charset="0"/>
              <a:buChar char="•"/>
            </a:pPr>
            <a:endParaRPr lang="en-US" dirty="0">
              <a:solidFill>
                <a:srgbClr val="0033CC"/>
              </a:solidFill>
            </a:endParaRPr>
          </a:p>
          <a:p>
            <a:pPr>
              <a:spcAft>
                <a:spcPts val="300"/>
              </a:spcAft>
            </a:pPr>
            <a:r>
              <a:rPr lang="en-US" dirty="0">
                <a:solidFill>
                  <a:srgbClr val="C00000"/>
                </a:solidFill>
              </a:rPr>
              <a:t>Other </a:t>
            </a:r>
            <a:r>
              <a:rPr lang="en-US" dirty="0" smtClean="0">
                <a:solidFill>
                  <a:srgbClr val="C00000"/>
                </a:solidFill>
              </a:rPr>
              <a:t>methods </a:t>
            </a:r>
            <a:r>
              <a:rPr lang="en-US" dirty="0">
                <a:solidFill>
                  <a:srgbClr val="C00000"/>
                </a:solidFill>
              </a:rPr>
              <a:t>that are increasingly gaining importance in ULSI fabrication:</a:t>
            </a:r>
          </a:p>
          <a:p>
            <a:pPr marL="342900" indent="-342900">
              <a:spcAft>
                <a:spcPts val="300"/>
              </a:spcAft>
              <a:buFont typeface="+mj-lt"/>
              <a:buAutoNum type="arabicPeriod"/>
            </a:pPr>
            <a:r>
              <a:rPr lang="en-US" dirty="0">
                <a:solidFill>
                  <a:srgbClr val="0033CC"/>
                </a:solidFill>
              </a:rPr>
              <a:t>Coating with a liquid that becomes solid upon </a:t>
            </a:r>
            <a:r>
              <a:rPr lang="en-US" dirty="0" smtClean="0">
                <a:solidFill>
                  <a:srgbClr val="0033CC"/>
                </a:solidFill>
              </a:rPr>
              <a:t>heating, e.g</a:t>
            </a:r>
            <a:r>
              <a:rPr lang="en-US" dirty="0">
                <a:solidFill>
                  <a:srgbClr val="0033CC"/>
                </a:solidFill>
              </a:rPr>
              <a:t>. spin-on-glass used for </a:t>
            </a:r>
            <a:r>
              <a:rPr lang="en-US" dirty="0" smtClean="0">
                <a:solidFill>
                  <a:srgbClr val="0033CC"/>
                </a:solidFill>
              </a:rPr>
              <a:t>planarization.</a:t>
            </a:r>
            <a:endParaRPr lang="en-US" dirty="0">
              <a:solidFill>
                <a:srgbClr val="0033CC"/>
              </a:solidFill>
            </a:endParaRPr>
          </a:p>
          <a:p>
            <a:pPr marL="342900" indent="-342900">
              <a:spcAft>
                <a:spcPts val="300"/>
              </a:spcAft>
              <a:buFont typeface="+mj-lt"/>
              <a:buAutoNum type="arabicPeriod"/>
            </a:pPr>
            <a:r>
              <a:rPr lang="en-US" dirty="0" smtClean="0">
                <a:solidFill>
                  <a:srgbClr val="0033CC"/>
                </a:solidFill>
              </a:rPr>
              <a:t>Electro-deposition: coating </a:t>
            </a:r>
            <a:r>
              <a:rPr lang="en-US" dirty="0">
                <a:solidFill>
                  <a:srgbClr val="0033CC"/>
                </a:solidFill>
              </a:rPr>
              <a:t>from a solution that contains ions of the species </a:t>
            </a:r>
            <a:r>
              <a:rPr lang="en-US" dirty="0" smtClean="0">
                <a:solidFill>
                  <a:srgbClr val="0033CC"/>
                </a:solidFill>
              </a:rPr>
              <a:t>to </a:t>
            </a:r>
            <a:r>
              <a:rPr lang="en-US" dirty="0">
                <a:solidFill>
                  <a:srgbClr val="0033CC"/>
                </a:solidFill>
              </a:rPr>
              <a:t>be coated. </a:t>
            </a:r>
            <a:r>
              <a:rPr lang="en-US" dirty="0" smtClean="0">
                <a:solidFill>
                  <a:srgbClr val="0033CC"/>
                </a:solidFill>
              </a:rPr>
              <a:t>E.g</a:t>
            </a:r>
            <a:r>
              <a:rPr lang="en-US" dirty="0">
                <a:solidFill>
                  <a:srgbClr val="0033CC"/>
                </a:solidFill>
              </a:rPr>
              <a:t>. Cu </a:t>
            </a:r>
            <a:r>
              <a:rPr lang="en-US" dirty="0" smtClean="0">
                <a:solidFill>
                  <a:srgbClr val="0033CC"/>
                </a:solidFill>
              </a:rPr>
              <a:t>electroplating for </a:t>
            </a:r>
            <a:r>
              <a:rPr lang="en-US" dirty="0">
                <a:solidFill>
                  <a:srgbClr val="0033CC"/>
                </a:solidFill>
              </a:rPr>
              <a:t>global </a:t>
            </a:r>
            <a:r>
              <a:rPr lang="en-US" dirty="0" smtClean="0">
                <a:solidFill>
                  <a:srgbClr val="0033CC"/>
                </a:solidFill>
              </a:rPr>
              <a:t>interconnects.</a:t>
            </a:r>
          </a:p>
          <a:p>
            <a:pPr marL="342900" indent="-342900">
              <a:spcAft>
                <a:spcPts val="300"/>
              </a:spcAft>
              <a:buFont typeface="+mj-lt"/>
              <a:buAutoNum type="arabicPeriod"/>
            </a:pPr>
            <a:r>
              <a:rPr lang="en-US" dirty="0" smtClean="0">
                <a:solidFill>
                  <a:srgbClr val="0033CC"/>
                </a:solidFill>
              </a:rPr>
              <a:t>Thermal oxidation.</a:t>
            </a:r>
            <a:endParaRPr lang="en-US" dirty="0">
              <a:solidFill>
                <a:srgbClr val="0033CC"/>
              </a:solidFill>
            </a:endParaRPr>
          </a:p>
        </p:txBody>
      </p:sp>
      <p:sp>
        <p:nvSpPr>
          <p:cNvPr id="32771" name="Text Box 20"/>
          <p:cNvSpPr txBox="1">
            <a:spLocks noChangeArrowheads="1"/>
          </p:cNvSpPr>
          <p:nvPr/>
        </p:nvSpPr>
        <p:spPr bwMode="auto">
          <a:xfrm>
            <a:off x="2209801" y="0"/>
            <a:ext cx="4724400" cy="523220"/>
          </a:xfrm>
          <a:prstGeom prst="rect">
            <a:avLst/>
          </a:prstGeom>
          <a:noFill/>
          <a:ln w="9525">
            <a:noFill/>
            <a:miter lim="800000"/>
            <a:headEnd/>
            <a:tailEnd/>
          </a:ln>
        </p:spPr>
        <p:txBody>
          <a:bodyPr wrap="square">
            <a:spAutoFit/>
          </a:bodyPr>
          <a:lstStyle/>
          <a:p>
            <a:pPr algn="ctr"/>
            <a:r>
              <a:rPr lang="en-US" sz="2800" dirty="0" smtClean="0">
                <a:solidFill>
                  <a:srgbClr val="0033CC"/>
                </a:solidFill>
              </a:rPr>
              <a:t>Thin film deposition methods</a:t>
            </a:r>
            <a:endParaRPr lang="en-US" sz="2800" dirty="0">
              <a:solidFill>
                <a:srgbClr val="0033CC"/>
              </a:solidFill>
            </a:endParaRPr>
          </a:p>
        </p:txBody>
      </p:sp>
      <p:cxnSp>
        <p:nvCxnSpPr>
          <p:cNvPr id="4" name="Straight Connector 3"/>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wipe(down)">
                                      <p:cBhvr>
                                        <p:cTn id="42" dur="5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wipe(down)">
                                      <p:cBhvr>
                                        <p:cTn id="47" dur="5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wipe(down)">
                                      <p:cBhvr>
                                        <p:cTn id="52" dur="500"/>
                                        <p:tgtEl>
                                          <p:spTgt spid="3">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Effect transition="in" filter="wipe(down)">
                                      <p:cBhvr>
                                        <p:cTn id="5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76600" y="152400"/>
            <a:ext cx="3055645" cy="523220"/>
          </a:xfrm>
          <a:prstGeom prst="rect">
            <a:avLst/>
          </a:prstGeom>
          <a:noFill/>
        </p:spPr>
        <p:txBody>
          <a:bodyPr wrap="none" rtlCol="0">
            <a:spAutoFit/>
          </a:bodyPr>
          <a:lstStyle/>
          <a:p>
            <a:r>
              <a:rPr lang="en-US" sz="2800" dirty="0" smtClean="0">
                <a:solidFill>
                  <a:srgbClr val="0033CC"/>
                </a:solidFill>
              </a:rPr>
              <a:t>Doping in CVD films</a:t>
            </a:r>
            <a:endParaRPr lang="en-US" sz="2800" dirty="0">
              <a:solidFill>
                <a:srgbClr val="0033CC"/>
              </a:solidFill>
            </a:endParaRPr>
          </a:p>
        </p:txBody>
      </p:sp>
      <p:cxnSp>
        <p:nvCxnSpPr>
          <p:cNvPr id="7" name="Straight Connector 6"/>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533400" y="1204585"/>
            <a:ext cx="8305800" cy="4662815"/>
          </a:xfrm>
          <a:prstGeom prst="rect">
            <a:avLst/>
          </a:prstGeom>
          <a:noFill/>
        </p:spPr>
        <p:txBody>
          <a:bodyPr wrap="square" rtlCol="0">
            <a:spAutoFit/>
          </a:bodyPr>
          <a:lstStyle/>
          <a:p>
            <a:pPr marL="174625" indent="-174625">
              <a:spcAft>
                <a:spcPts val="600"/>
              </a:spcAft>
              <a:buFont typeface="Arial" pitchFamily="34" charset="0"/>
              <a:buChar char="•"/>
            </a:pPr>
            <a:r>
              <a:rPr lang="en-US" dirty="0" smtClean="0">
                <a:solidFill>
                  <a:srgbClr val="0033CC"/>
                </a:solidFill>
              </a:rPr>
              <a:t>Doping is usually done for epitaxial (thus single crystal) film during film growth.</a:t>
            </a:r>
          </a:p>
          <a:p>
            <a:pPr marL="174625" indent="-174625">
              <a:spcAft>
                <a:spcPts val="600"/>
              </a:spcAft>
              <a:buFont typeface="Arial" pitchFamily="34" charset="0"/>
              <a:buChar char="•"/>
            </a:pPr>
            <a:r>
              <a:rPr lang="en-US" dirty="0" smtClean="0">
                <a:solidFill>
                  <a:srgbClr val="0033CC"/>
                </a:solidFill>
              </a:rPr>
              <a:t>Dopant will be grown directly onto crystalline site (no need of dopant activation).</a:t>
            </a:r>
          </a:p>
          <a:p>
            <a:pPr marL="174625" indent="-174625">
              <a:spcAft>
                <a:spcPts val="600"/>
              </a:spcAft>
              <a:buFont typeface="Arial" pitchFamily="34" charset="0"/>
              <a:buChar char="•"/>
            </a:pPr>
            <a:r>
              <a:rPr lang="en-US" dirty="0" smtClean="0">
                <a:solidFill>
                  <a:srgbClr val="0033CC"/>
                </a:solidFill>
              </a:rPr>
              <a:t>Doping is realized by adding gas containing the dopant. Such as PH</a:t>
            </a:r>
            <a:r>
              <a:rPr lang="en-US" baseline="-25000" dirty="0" smtClean="0">
                <a:solidFill>
                  <a:srgbClr val="0033CC"/>
                </a:solidFill>
              </a:rPr>
              <a:t>3</a:t>
            </a:r>
            <a:r>
              <a:rPr lang="en-US" dirty="0" smtClean="0">
                <a:solidFill>
                  <a:srgbClr val="0033CC"/>
                </a:solidFill>
              </a:rPr>
              <a:t>, B</a:t>
            </a:r>
            <a:r>
              <a:rPr lang="en-US" baseline="-25000" dirty="0" smtClean="0">
                <a:solidFill>
                  <a:srgbClr val="0033CC"/>
                </a:solidFill>
              </a:rPr>
              <a:t>2</a:t>
            </a:r>
            <a:r>
              <a:rPr lang="en-US" dirty="0" smtClean="0">
                <a:solidFill>
                  <a:srgbClr val="0033CC"/>
                </a:solidFill>
              </a:rPr>
              <a:t>H</a:t>
            </a:r>
            <a:r>
              <a:rPr lang="en-US" baseline="-25000" dirty="0" smtClean="0">
                <a:solidFill>
                  <a:srgbClr val="0033CC"/>
                </a:solidFill>
              </a:rPr>
              <a:t>6</a:t>
            </a:r>
            <a:r>
              <a:rPr lang="en-US" dirty="0" smtClean="0">
                <a:solidFill>
                  <a:srgbClr val="0033CC"/>
                </a:solidFill>
              </a:rPr>
              <a:t>, AsH</a:t>
            </a:r>
            <a:r>
              <a:rPr lang="en-US" baseline="-25000" dirty="0" smtClean="0">
                <a:solidFill>
                  <a:srgbClr val="0033CC"/>
                </a:solidFill>
              </a:rPr>
              <a:t>3</a:t>
            </a:r>
            <a:r>
              <a:rPr lang="en-US" dirty="0" smtClean="0">
                <a:solidFill>
                  <a:srgbClr val="0033CC"/>
                </a:solidFill>
              </a:rPr>
              <a:t> (all gas phase at room temperature); or PCl</a:t>
            </a:r>
            <a:r>
              <a:rPr lang="en-US" baseline="-25000" dirty="0" smtClean="0">
                <a:solidFill>
                  <a:srgbClr val="0033CC"/>
                </a:solidFill>
              </a:rPr>
              <a:t>3</a:t>
            </a:r>
            <a:r>
              <a:rPr lang="en-US" dirty="0" smtClean="0">
                <a:solidFill>
                  <a:srgbClr val="0033CC"/>
                </a:solidFill>
              </a:rPr>
              <a:t>, BCl</a:t>
            </a:r>
            <a:r>
              <a:rPr lang="en-US" baseline="-25000" dirty="0" smtClean="0">
                <a:solidFill>
                  <a:srgbClr val="0033CC"/>
                </a:solidFill>
              </a:rPr>
              <a:t>3</a:t>
            </a:r>
            <a:r>
              <a:rPr lang="en-US" dirty="0" smtClean="0">
                <a:solidFill>
                  <a:srgbClr val="0033CC"/>
                </a:solidFill>
              </a:rPr>
              <a:t>, AsCl</a:t>
            </a:r>
            <a:r>
              <a:rPr lang="en-US" baseline="-25000" dirty="0" smtClean="0">
                <a:solidFill>
                  <a:srgbClr val="0033CC"/>
                </a:solidFill>
              </a:rPr>
              <a:t>3</a:t>
            </a:r>
            <a:r>
              <a:rPr lang="en-US" dirty="0" smtClean="0">
                <a:solidFill>
                  <a:srgbClr val="0033CC"/>
                </a:solidFill>
              </a:rPr>
              <a:t> (all liquid at RT).</a:t>
            </a:r>
          </a:p>
          <a:p>
            <a:pPr marL="174625" indent="-174625">
              <a:spcAft>
                <a:spcPts val="600"/>
              </a:spcAft>
              <a:buFont typeface="Arial" pitchFamily="34" charset="0"/>
              <a:buChar char="•"/>
            </a:pPr>
            <a:r>
              <a:rPr lang="en-US" dirty="0" smtClean="0">
                <a:solidFill>
                  <a:srgbClr val="0033CC"/>
                </a:solidFill>
              </a:rPr>
              <a:t>They will go through: dissociation, lattice site incorporation, and burying of dopants by other atoms in the film.</a:t>
            </a:r>
          </a:p>
          <a:p>
            <a:pPr marL="174625" indent="-174625">
              <a:spcAft>
                <a:spcPts val="600"/>
              </a:spcAft>
              <a:buFont typeface="Arial" pitchFamily="34" charset="0"/>
              <a:buChar char="•"/>
            </a:pPr>
            <a:r>
              <a:rPr lang="en-US" dirty="0" smtClean="0">
                <a:solidFill>
                  <a:srgbClr val="0033CC"/>
                </a:solidFill>
              </a:rPr>
              <a:t>The dopant concentration C: (P is partial pressure of he dopant species, and v growth rate)</a:t>
            </a:r>
          </a:p>
          <a:p>
            <a:pPr marL="174625" indent="-174625">
              <a:spcAft>
                <a:spcPts val="600"/>
              </a:spcAft>
              <a:buFont typeface="Arial" pitchFamily="34" charset="0"/>
              <a:buChar char="•"/>
            </a:pPr>
            <a:endParaRPr lang="en-US" dirty="0" smtClean="0">
              <a:solidFill>
                <a:srgbClr val="0033CC"/>
              </a:solidFill>
            </a:endParaRPr>
          </a:p>
          <a:p>
            <a:pPr marL="174625" indent="-174625">
              <a:spcAft>
                <a:spcPts val="600"/>
              </a:spcAft>
              <a:buFont typeface="Arial" pitchFamily="34" charset="0"/>
              <a:buChar char="•"/>
            </a:pPr>
            <a:endParaRPr lang="en-US" dirty="0" smtClean="0">
              <a:solidFill>
                <a:srgbClr val="0033CC"/>
              </a:solidFill>
            </a:endParaRPr>
          </a:p>
          <a:p>
            <a:pPr marL="174625" indent="-174625">
              <a:spcAft>
                <a:spcPts val="600"/>
              </a:spcAft>
              <a:buFont typeface="Arial" pitchFamily="34" charset="0"/>
              <a:buChar char="•"/>
            </a:pPr>
            <a:r>
              <a:rPr lang="en-US" dirty="0" smtClean="0">
                <a:solidFill>
                  <a:srgbClr val="0033CC"/>
                </a:solidFill>
              </a:rPr>
              <a:t>However, there is also unintentional doping process:</a:t>
            </a:r>
          </a:p>
          <a:p>
            <a:pPr marL="712788" lvl="1" indent="-255588">
              <a:spcAft>
                <a:spcPts val="600"/>
              </a:spcAft>
              <a:buFont typeface="Courier New" pitchFamily="49" charset="0"/>
              <a:buChar char="o"/>
            </a:pPr>
            <a:r>
              <a:rPr lang="en-US" dirty="0" smtClean="0">
                <a:solidFill>
                  <a:srgbClr val="0033CC"/>
                </a:solidFill>
              </a:rPr>
              <a:t>Out-diffusion of dopant from heavily doped substrate into the </a:t>
            </a:r>
            <a:r>
              <a:rPr lang="en-US" dirty="0" err="1" smtClean="0">
                <a:solidFill>
                  <a:srgbClr val="0033CC"/>
                </a:solidFill>
              </a:rPr>
              <a:t>epi</a:t>
            </a:r>
            <a:r>
              <a:rPr lang="en-US" dirty="0" smtClean="0">
                <a:solidFill>
                  <a:srgbClr val="0033CC"/>
                </a:solidFill>
              </a:rPr>
              <a:t>-layer.</a:t>
            </a:r>
          </a:p>
          <a:p>
            <a:pPr marL="712788" lvl="1" indent="-255588">
              <a:spcAft>
                <a:spcPts val="600"/>
              </a:spcAft>
              <a:buFont typeface="Courier New" pitchFamily="49" charset="0"/>
              <a:buChar char="o"/>
            </a:pPr>
            <a:r>
              <a:rPr lang="en-US" dirty="0" smtClean="0">
                <a:solidFill>
                  <a:srgbClr val="0033CC"/>
                </a:solidFill>
              </a:rPr>
              <a:t>Auto-doping – dopant from substrate diffuses into gas stream first, then back into </a:t>
            </a:r>
            <a:r>
              <a:rPr lang="en-US" dirty="0" err="1" smtClean="0">
                <a:solidFill>
                  <a:srgbClr val="0033CC"/>
                </a:solidFill>
              </a:rPr>
              <a:t>epi</a:t>
            </a:r>
            <a:r>
              <a:rPr lang="en-US" dirty="0" smtClean="0">
                <a:solidFill>
                  <a:srgbClr val="0033CC"/>
                </a:solidFill>
              </a:rPr>
              <a:t>-layer.</a:t>
            </a:r>
          </a:p>
        </p:txBody>
      </p:sp>
      <p:graphicFrame>
        <p:nvGraphicFramePr>
          <p:cNvPr id="87042" name="Object 15"/>
          <p:cNvGraphicFramePr>
            <a:graphicFrameLocks noChangeAspect="1"/>
          </p:cNvGraphicFramePr>
          <p:nvPr/>
        </p:nvGraphicFramePr>
        <p:xfrm>
          <a:off x="3200400" y="3657600"/>
          <a:ext cx="2743201" cy="849195"/>
        </p:xfrm>
        <a:graphic>
          <a:graphicData uri="http://schemas.openxmlformats.org/presentationml/2006/ole">
            <p:oleObj spid="_x0000_s87042" name="Equation" r:id="rId3" imgW="1892300" imgH="584200" progId="Equation.3">
              <p:embed/>
            </p:oleObj>
          </a:graphicData>
        </a:graphic>
      </p:graphicFrame>
      <p:sp>
        <p:nvSpPr>
          <p:cNvPr id="9" name="Slide Number Placeholder 8"/>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down)">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wipe(down)">
                                      <p:cBhvr>
                                        <p:cTn id="32" dur="500"/>
                                        <p:tgtEl>
                                          <p:spTgt spid="8">
                                            <p:txEl>
                                              <p:pRg st="7" end="7"/>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animEffect transition="in" filter="wipe(down)">
                                      <p:cBhvr>
                                        <p:cTn id="35" dur="500"/>
                                        <p:tgtEl>
                                          <p:spTgt spid="8">
                                            <p:txEl>
                                              <p:pRg st="8" end="8"/>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8">
                                            <p:txEl>
                                              <p:pRg st="9" end="9"/>
                                            </p:txEl>
                                          </p:spTgt>
                                        </p:tgtEl>
                                        <p:attrNameLst>
                                          <p:attrName>style.visibility</p:attrName>
                                        </p:attrNameLst>
                                      </p:cBhvr>
                                      <p:to>
                                        <p:strVal val="visible"/>
                                      </p:to>
                                    </p:set>
                                    <p:animEffect transition="in" filter="wipe(down)">
                                      <p:cBhvr>
                                        <p:cTn id="38"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5"/>
          <p:cNvPicPr>
            <a:picLocks noChangeAspect="1" noChangeArrowheads="1"/>
          </p:cNvPicPr>
          <p:nvPr/>
        </p:nvPicPr>
        <p:blipFill>
          <a:blip r:embed="rId3" cstate="print"/>
          <a:srcRect l="1631" r="2438"/>
          <a:stretch>
            <a:fillRect/>
          </a:stretch>
        </p:blipFill>
        <p:spPr bwMode="auto">
          <a:xfrm>
            <a:off x="1676400" y="914400"/>
            <a:ext cx="6172200" cy="1746377"/>
          </a:xfrm>
          <a:prstGeom prst="rect">
            <a:avLst/>
          </a:prstGeom>
          <a:noFill/>
          <a:ln w="9525">
            <a:noFill/>
            <a:miter lim="800000"/>
            <a:headEnd/>
            <a:tailEnd/>
          </a:ln>
        </p:spPr>
      </p:pic>
      <p:sp>
        <p:nvSpPr>
          <p:cNvPr id="6" name="TextBox 5"/>
          <p:cNvSpPr txBox="1"/>
          <p:nvPr/>
        </p:nvSpPr>
        <p:spPr>
          <a:xfrm>
            <a:off x="1051223" y="152400"/>
            <a:ext cx="7483177" cy="523220"/>
          </a:xfrm>
          <a:prstGeom prst="rect">
            <a:avLst/>
          </a:prstGeom>
          <a:noFill/>
        </p:spPr>
        <p:txBody>
          <a:bodyPr wrap="square" rtlCol="0">
            <a:spAutoFit/>
          </a:bodyPr>
          <a:lstStyle/>
          <a:p>
            <a:r>
              <a:rPr lang="en-US" sz="2800" dirty="0" smtClean="0">
                <a:solidFill>
                  <a:srgbClr val="0033CC"/>
                </a:solidFill>
              </a:rPr>
              <a:t>Auto-doping and out-diffusion in CVD film growth</a:t>
            </a:r>
            <a:endParaRPr lang="en-US" sz="2800" dirty="0">
              <a:solidFill>
                <a:srgbClr val="0033CC"/>
              </a:solidFill>
            </a:endParaRPr>
          </a:p>
        </p:txBody>
      </p:sp>
      <p:cxnSp>
        <p:nvCxnSpPr>
          <p:cNvPr id="7" name="Straight Connector 6"/>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152400" y="2895600"/>
            <a:ext cx="8839200" cy="646331"/>
          </a:xfrm>
          <a:prstGeom prst="rect">
            <a:avLst/>
          </a:prstGeom>
          <a:noFill/>
        </p:spPr>
        <p:txBody>
          <a:bodyPr wrap="square" rtlCol="0">
            <a:spAutoFit/>
          </a:bodyPr>
          <a:lstStyle/>
          <a:p>
            <a:r>
              <a:rPr lang="en-US" dirty="0" smtClean="0">
                <a:solidFill>
                  <a:srgbClr val="7030A0"/>
                </a:solidFill>
              </a:rPr>
              <a:t>Figure 9-11 Auto-doping processes in an epitaxial reactor. Illustrated are evaporation from 1) the wafer front side; 2) the wafer backside or edges; 3) other wafers; and 4) the </a:t>
            </a:r>
            <a:r>
              <a:rPr lang="en-US" dirty="0" err="1" smtClean="0">
                <a:solidFill>
                  <a:srgbClr val="7030A0"/>
                </a:solidFill>
              </a:rPr>
              <a:t>susceptor</a:t>
            </a:r>
            <a:r>
              <a:rPr lang="en-US" dirty="0" smtClean="0">
                <a:solidFill>
                  <a:srgbClr val="7030A0"/>
                </a:solidFill>
              </a:rPr>
              <a:t>.</a:t>
            </a:r>
            <a:endParaRPr lang="en-US" dirty="0">
              <a:solidFill>
                <a:srgbClr val="7030A0"/>
              </a:solidFill>
            </a:endParaRPr>
          </a:p>
        </p:txBody>
      </p:sp>
      <p:pic>
        <p:nvPicPr>
          <p:cNvPr id="9" name="Picture 3"/>
          <p:cNvPicPr>
            <a:picLocks noChangeAspect="1" noChangeArrowheads="1"/>
          </p:cNvPicPr>
          <p:nvPr/>
        </p:nvPicPr>
        <p:blipFill>
          <a:blip r:embed="rId4" cstate="print"/>
          <a:srcRect/>
          <a:stretch>
            <a:fillRect/>
          </a:stretch>
        </p:blipFill>
        <p:spPr bwMode="auto">
          <a:xfrm>
            <a:off x="3355974" y="3657600"/>
            <a:ext cx="3044826" cy="1460500"/>
          </a:xfrm>
          <a:prstGeom prst="rect">
            <a:avLst/>
          </a:prstGeom>
          <a:noFill/>
          <a:ln w="9525">
            <a:noFill/>
            <a:miter lim="800000"/>
            <a:headEnd/>
            <a:tailEnd/>
          </a:ln>
        </p:spPr>
      </p:pic>
      <p:sp>
        <p:nvSpPr>
          <p:cNvPr id="10" name="Text Box 19"/>
          <p:cNvSpPr txBox="1">
            <a:spLocks noChangeArrowheads="1"/>
          </p:cNvSpPr>
          <p:nvPr/>
        </p:nvSpPr>
        <p:spPr bwMode="auto">
          <a:xfrm>
            <a:off x="1892299" y="3733800"/>
            <a:ext cx="1490473" cy="1200329"/>
          </a:xfrm>
          <a:prstGeom prst="rect">
            <a:avLst/>
          </a:prstGeom>
          <a:noFill/>
          <a:ln w="9525">
            <a:noFill/>
            <a:miter lim="800000"/>
            <a:headEnd/>
            <a:tailEnd/>
          </a:ln>
        </p:spPr>
        <p:txBody>
          <a:bodyPr wrap="none">
            <a:spAutoFit/>
          </a:bodyPr>
          <a:lstStyle/>
          <a:p>
            <a:r>
              <a:rPr lang="en-US" b="0" dirty="0" smtClean="0">
                <a:solidFill>
                  <a:srgbClr val="C00000"/>
                </a:solidFill>
              </a:rPr>
              <a:t>Out-diffusion:</a:t>
            </a:r>
            <a:endParaRPr lang="en-US" b="0" dirty="0">
              <a:solidFill>
                <a:srgbClr val="C00000"/>
              </a:solidFill>
            </a:endParaRPr>
          </a:p>
          <a:p>
            <a:endParaRPr lang="en-US" b="0" dirty="0" smtClean="0">
              <a:solidFill>
                <a:srgbClr val="C00000"/>
              </a:solidFill>
            </a:endParaRPr>
          </a:p>
          <a:p>
            <a:endParaRPr lang="en-US" b="0" dirty="0">
              <a:solidFill>
                <a:srgbClr val="C00000"/>
              </a:solidFill>
            </a:endParaRPr>
          </a:p>
          <a:p>
            <a:r>
              <a:rPr lang="en-US" b="0" dirty="0" smtClean="0">
                <a:solidFill>
                  <a:srgbClr val="C00000"/>
                </a:solidFill>
              </a:rPr>
              <a:t>Auto-doping:</a:t>
            </a:r>
            <a:endParaRPr lang="en-US" b="0" dirty="0">
              <a:solidFill>
                <a:srgbClr val="C00000"/>
              </a:solidFill>
            </a:endParaRPr>
          </a:p>
        </p:txBody>
      </p:sp>
      <p:sp>
        <p:nvSpPr>
          <p:cNvPr id="12" name="Text Box 11"/>
          <p:cNvSpPr txBox="1">
            <a:spLocks noChangeArrowheads="1"/>
          </p:cNvSpPr>
          <p:nvPr/>
        </p:nvSpPr>
        <p:spPr bwMode="auto">
          <a:xfrm>
            <a:off x="1600200" y="6019800"/>
            <a:ext cx="5943600" cy="369332"/>
          </a:xfrm>
          <a:prstGeom prst="rect">
            <a:avLst/>
          </a:prstGeom>
          <a:noFill/>
          <a:ln w="9525">
            <a:noFill/>
            <a:miter lim="800000"/>
            <a:headEnd/>
            <a:tailEnd/>
          </a:ln>
        </p:spPr>
        <p:txBody>
          <a:bodyPr wrap="square">
            <a:spAutoFit/>
          </a:bodyPr>
          <a:lstStyle/>
          <a:p>
            <a:pPr>
              <a:spcBef>
                <a:spcPct val="50000"/>
              </a:spcBef>
            </a:pPr>
            <a:r>
              <a:rPr lang="en-US" b="0" dirty="0" smtClean="0">
                <a:solidFill>
                  <a:srgbClr val="C00000"/>
                </a:solidFill>
              </a:rPr>
              <a:t>That is, the </a:t>
            </a:r>
            <a:r>
              <a:rPr lang="en-US" b="0" dirty="0">
                <a:solidFill>
                  <a:srgbClr val="C00000"/>
                </a:solidFill>
              </a:rPr>
              <a:t>growth is faster </a:t>
            </a:r>
            <a:r>
              <a:rPr lang="en-US" b="0" dirty="0" smtClean="0">
                <a:solidFill>
                  <a:srgbClr val="C00000"/>
                </a:solidFill>
              </a:rPr>
              <a:t>than diffusion after certain time t.</a:t>
            </a:r>
            <a:endParaRPr lang="en-US" b="0" dirty="0">
              <a:solidFill>
                <a:srgbClr val="C00000"/>
              </a:solidFill>
            </a:endParaRPr>
          </a:p>
        </p:txBody>
      </p:sp>
      <p:grpSp>
        <p:nvGrpSpPr>
          <p:cNvPr id="16" name="Group 15"/>
          <p:cNvGrpSpPr/>
          <p:nvPr/>
        </p:nvGrpSpPr>
        <p:grpSpPr>
          <a:xfrm>
            <a:off x="914400" y="5257800"/>
            <a:ext cx="7802200" cy="558800"/>
            <a:chOff x="1143000" y="5257800"/>
            <a:chExt cx="7802200" cy="558800"/>
          </a:xfrm>
        </p:grpSpPr>
        <p:graphicFrame>
          <p:nvGraphicFramePr>
            <p:cNvPr id="13" name="Object 12"/>
            <p:cNvGraphicFramePr>
              <a:graphicFrameLocks noChangeAspect="1"/>
            </p:cNvGraphicFramePr>
            <p:nvPr/>
          </p:nvGraphicFramePr>
          <p:xfrm>
            <a:off x="3154000" y="5257800"/>
            <a:ext cx="1676400" cy="558800"/>
          </p:xfrm>
          <a:graphic>
            <a:graphicData uri="http://schemas.openxmlformats.org/presentationml/2006/ole">
              <p:oleObj spid="_x0000_s88066" name="Equation" r:id="rId5" imgW="685800" imgH="228600" progId="Equation.3">
                <p:embed/>
              </p:oleObj>
            </a:graphicData>
          </a:graphic>
        </p:graphicFrame>
        <p:sp>
          <p:nvSpPr>
            <p:cNvPr id="15" name="TextBox 14"/>
            <p:cNvSpPr txBox="1"/>
            <p:nvPr/>
          </p:nvSpPr>
          <p:spPr>
            <a:xfrm>
              <a:off x="1143000" y="5334000"/>
              <a:ext cx="7802200" cy="461665"/>
            </a:xfrm>
            <a:prstGeom prst="rect">
              <a:avLst/>
            </a:prstGeom>
            <a:noFill/>
          </p:spPr>
          <p:txBody>
            <a:bodyPr wrap="square" rtlCol="0">
              <a:spAutoFit/>
            </a:bodyPr>
            <a:lstStyle/>
            <a:p>
              <a:r>
                <a:rPr lang="en-US" sz="2400" dirty="0" smtClean="0">
                  <a:solidFill>
                    <a:srgbClr val="0033CC"/>
                  </a:solidFill>
                </a:rPr>
                <a:t>Film thickness =                        = characteristic diffusion length.</a:t>
              </a:r>
              <a:endParaRPr lang="en-US" sz="2400" dirty="0">
                <a:solidFill>
                  <a:srgbClr val="0033CC"/>
                </a:solidFill>
              </a:endParaRPr>
            </a:p>
          </p:txBody>
        </p:sp>
      </p:grpSp>
      <p:sp>
        <p:nvSpPr>
          <p:cNvPr id="14" name="Slide Number Placeholder 13"/>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51223" y="152400"/>
            <a:ext cx="7483177" cy="523220"/>
          </a:xfrm>
          <a:prstGeom prst="rect">
            <a:avLst/>
          </a:prstGeom>
          <a:noFill/>
        </p:spPr>
        <p:txBody>
          <a:bodyPr wrap="square" rtlCol="0">
            <a:spAutoFit/>
          </a:bodyPr>
          <a:lstStyle/>
          <a:p>
            <a:r>
              <a:rPr lang="en-US" sz="2800" dirty="0" smtClean="0">
                <a:solidFill>
                  <a:srgbClr val="0033CC"/>
                </a:solidFill>
              </a:rPr>
              <a:t>Auto-doping and out-diffusion in CVD film growth</a:t>
            </a:r>
            <a:endParaRPr lang="en-US" sz="2800" dirty="0">
              <a:solidFill>
                <a:srgbClr val="0033CC"/>
              </a:solidFill>
            </a:endParaRPr>
          </a:p>
        </p:txBody>
      </p:sp>
      <p:cxnSp>
        <p:nvCxnSpPr>
          <p:cNvPr id="8" name="Straight Connector 7"/>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89090" name="Picture 2"/>
          <p:cNvPicPr>
            <a:picLocks noChangeAspect="1" noChangeArrowheads="1"/>
          </p:cNvPicPr>
          <p:nvPr/>
        </p:nvPicPr>
        <p:blipFill>
          <a:blip r:embed="rId2" cstate="print"/>
          <a:srcRect/>
          <a:stretch>
            <a:fillRect/>
          </a:stretch>
        </p:blipFill>
        <p:spPr bwMode="auto">
          <a:xfrm>
            <a:off x="762000" y="838200"/>
            <a:ext cx="7839075" cy="4723984"/>
          </a:xfrm>
          <a:prstGeom prst="rect">
            <a:avLst/>
          </a:prstGeom>
          <a:noFill/>
          <a:ln w="9525">
            <a:noFill/>
            <a:miter lim="800000"/>
            <a:headEnd/>
            <a:tailEnd/>
          </a:ln>
        </p:spPr>
      </p:pic>
      <p:sp>
        <p:nvSpPr>
          <p:cNvPr id="10" name="TextBox 9"/>
          <p:cNvSpPr txBox="1"/>
          <p:nvPr/>
        </p:nvSpPr>
        <p:spPr>
          <a:xfrm>
            <a:off x="762000" y="5791200"/>
            <a:ext cx="7660815" cy="369332"/>
          </a:xfrm>
          <a:prstGeom prst="rect">
            <a:avLst/>
          </a:prstGeom>
          <a:noFill/>
        </p:spPr>
        <p:txBody>
          <a:bodyPr wrap="none" rtlCol="0">
            <a:spAutoFit/>
          </a:bodyPr>
          <a:lstStyle/>
          <a:p>
            <a:r>
              <a:rPr lang="en-US" dirty="0" smtClean="0">
                <a:solidFill>
                  <a:srgbClr val="7030A0"/>
                </a:solidFill>
              </a:rPr>
              <a:t>Figure 9-12 Dopant profile in a Si </a:t>
            </a:r>
            <a:r>
              <a:rPr lang="en-US" dirty="0" err="1" smtClean="0">
                <a:solidFill>
                  <a:srgbClr val="7030A0"/>
                </a:solidFill>
              </a:rPr>
              <a:t>epi</a:t>
            </a:r>
            <a:r>
              <a:rPr lang="en-US" dirty="0" smtClean="0">
                <a:solidFill>
                  <a:srgbClr val="7030A0"/>
                </a:solidFill>
              </a:rPr>
              <a:t>-layer due to out-diffusion and auto-doping.</a:t>
            </a:r>
            <a:endParaRPr lang="en-US" dirty="0">
              <a:solidFill>
                <a:srgbClr val="7030A0"/>
              </a:solidFill>
            </a:endParaRPr>
          </a:p>
        </p:txBody>
      </p:sp>
      <p:sp>
        <p:nvSpPr>
          <p:cNvPr id="9" name="TextBox 8"/>
          <p:cNvSpPr txBox="1"/>
          <p:nvPr/>
        </p:nvSpPr>
        <p:spPr>
          <a:xfrm>
            <a:off x="76200" y="3877270"/>
            <a:ext cx="2362200" cy="923330"/>
          </a:xfrm>
          <a:prstGeom prst="rect">
            <a:avLst/>
          </a:prstGeom>
          <a:noFill/>
        </p:spPr>
        <p:txBody>
          <a:bodyPr wrap="square" rtlCol="0">
            <a:spAutoFit/>
          </a:bodyPr>
          <a:lstStyle/>
          <a:p>
            <a:r>
              <a:rPr lang="en-US" dirty="0" smtClean="0">
                <a:solidFill>
                  <a:srgbClr val="7030A0"/>
                </a:solidFill>
              </a:rPr>
              <a:t>Here substrate is more heavily doped than the epitaxial layer.</a:t>
            </a:r>
            <a:endParaRPr lang="en-US" dirty="0">
              <a:solidFill>
                <a:srgbClr val="7030A0"/>
              </a:solidFill>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2200" y="609600"/>
            <a:ext cx="4595489" cy="523220"/>
          </a:xfrm>
          <a:prstGeom prst="rect">
            <a:avLst/>
          </a:prstGeom>
          <a:noFill/>
        </p:spPr>
        <p:txBody>
          <a:bodyPr wrap="none" rtlCol="0">
            <a:spAutoFit/>
          </a:bodyPr>
          <a:lstStyle/>
          <a:p>
            <a:r>
              <a:rPr lang="en-US" sz="2800" dirty="0" smtClean="0">
                <a:solidFill>
                  <a:srgbClr val="0033CC"/>
                </a:solidFill>
              </a:rPr>
              <a:t>Chapter 9 Thin film deposition</a:t>
            </a:r>
            <a:endParaRPr lang="en-US" sz="2800" dirty="0">
              <a:solidFill>
                <a:srgbClr val="0033CC"/>
              </a:solidFill>
            </a:endParaRPr>
          </a:p>
        </p:txBody>
      </p:sp>
      <p:sp>
        <p:nvSpPr>
          <p:cNvPr id="4" name="TextBox 3"/>
          <p:cNvSpPr txBox="1"/>
          <p:nvPr/>
        </p:nvSpPr>
        <p:spPr>
          <a:xfrm>
            <a:off x="36706" y="6119336"/>
            <a:ext cx="5043047" cy="738664"/>
          </a:xfrm>
          <a:prstGeom prst="rect">
            <a:avLst/>
          </a:prstGeom>
          <a:noFill/>
        </p:spPr>
        <p:txBody>
          <a:bodyPr wrap="none" rtlCol="0">
            <a:spAutoFit/>
          </a:bodyPr>
          <a:lstStyle/>
          <a:p>
            <a:r>
              <a:rPr lang="en-US" sz="1400" dirty="0" smtClean="0"/>
              <a:t>NE 343: Microfabrication and Thin Film Technology</a:t>
            </a:r>
          </a:p>
          <a:p>
            <a:r>
              <a:rPr lang="en-US" sz="1400" dirty="0" smtClean="0"/>
              <a:t>Instructor: Bo Cui, ECE, University of Waterloo, bcui@uwaterloo.ca</a:t>
            </a:r>
          </a:p>
          <a:p>
            <a:r>
              <a:rPr lang="en-US" sz="1400" dirty="0" smtClean="0"/>
              <a:t>Textbook: Silicon VLSI Technology by Plummer, Deal, Griffin </a:t>
            </a:r>
            <a:endParaRPr lang="en-US" sz="1400" dirty="0"/>
          </a:p>
        </p:txBody>
      </p:sp>
      <p:sp>
        <p:nvSpPr>
          <p:cNvPr id="7" name="TextBox 6"/>
          <p:cNvSpPr txBox="1"/>
          <p:nvPr/>
        </p:nvSpPr>
        <p:spPr>
          <a:xfrm>
            <a:off x="1524000" y="1676400"/>
            <a:ext cx="6477000" cy="3477875"/>
          </a:xfrm>
          <a:prstGeom prst="rect">
            <a:avLst/>
          </a:prstGeom>
          <a:noFill/>
        </p:spPr>
        <p:txBody>
          <a:bodyPr wrap="square" rtlCol="0">
            <a:spAutoFit/>
          </a:bodyPr>
          <a:lstStyle/>
          <a:p>
            <a:pPr marL="342900" indent="-342900">
              <a:spcAft>
                <a:spcPts val="600"/>
              </a:spcAft>
              <a:buAutoNum type="arabicPeriod"/>
            </a:pPr>
            <a:r>
              <a:rPr lang="en-US" dirty="0" smtClean="0">
                <a:solidFill>
                  <a:srgbClr val="0033CC"/>
                </a:solidFill>
              </a:rPr>
              <a:t>Introduction to thin film deposition.</a:t>
            </a:r>
          </a:p>
          <a:p>
            <a:pPr marL="342900" indent="-342900">
              <a:spcAft>
                <a:spcPts val="600"/>
              </a:spcAft>
              <a:buAutoNum type="arabicPeriod"/>
            </a:pPr>
            <a:r>
              <a:rPr lang="en-US" dirty="0" smtClean="0">
                <a:solidFill>
                  <a:srgbClr val="0033CC"/>
                </a:solidFill>
              </a:rPr>
              <a:t>Introduction to chemical vapor deposition (CVD).</a:t>
            </a:r>
          </a:p>
          <a:p>
            <a:pPr marL="342900" indent="-342900">
              <a:spcAft>
                <a:spcPts val="600"/>
              </a:spcAft>
              <a:buFontTx/>
              <a:buAutoNum type="arabicPeriod"/>
            </a:pPr>
            <a:r>
              <a:rPr lang="en-US" dirty="0" smtClean="0">
                <a:solidFill>
                  <a:srgbClr val="0033CC"/>
                </a:solidFill>
              </a:rPr>
              <a:t>Atmospheric Pressure Chemical Vapor Deposition (APCVD).</a:t>
            </a:r>
          </a:p>
          <a:p>
            <a:pPr marL="342900" indent="-342900">
              <a:spcAft>
                <a:spcPts val="600"/>
              </a:spcAft>
              <a:buAutoNum type="arabicPeriod"/>
            </a:pPr>
            <a:r>
              <a:rPr lang="en-US" dirty="0" smtClean="0">
                <a:solidFill>
                  <a:srgbClr val="C00000"/>
                </a:solidFill>
              </a:rPr>
              <a:t>Other types of CVD (LPCVD, PECVD, HDPCVD…).</a:t>
            </a:r>
          </a:p>
          <a:p>
            <a:pPr marL="342900" indent="-342900">
              <a:spcAft>
                <a:spcPts val="600"/>
              </a:spcAft>
              <a:buAutoNum type="arabicPeriod"/>
            </a:pPr>
            <a:r>
              <a:rPr lang="en-US" dirty="0" smtClean="0">
                <a:solidFill>
                  <a:srgbClr val="0033CC"/>
                </a:solidFill>
              </a:rPr>
              <a:t>Introduction to evaporation.</a:t>
            </a:r>
          </a:p>
          <a:p>
            <a:pPr marL="342900" indent="-342900">
              <a:spcAft>
                <a:spcPts val="600"/>
              </a:spcAft>
              <a:buFontTx/>
              <a:buAutoNum type="arabicPeriod"/>
            </a:pPr>
            <a:r>
              <a:rPr lang="en-US" dirty="0" smtClean="0">
                <a:solidFill>
                  <a:srgbClr val="0033CC"/>
                </a:solidFill>
              </a:rPr>
              <a:t>Evaporation tools and issues, shadow evaporation.</a:t>
            </a:r>
          </a:p>
          <a:p>
            <a:pPr marL="342900" indent="-342900">
              <a:spcAft>
                <a:spcPts val="600"/>
              </a:spcAft>
              <a:buAutoNum type="arabicPeriod"/>
            </a:pPr>
            <a:r>
              <a:rPr lang="en-US" dirty="0" smtClean="0">
                <a:solidFill>
                  <a:srgbClr val="0033CC"/>
                </a:solidFill>
              </a:rPr>
              <a:t>Introduction to sputtering and DC plasma.</a:t>
            </a:r>
          </a:p>
          <a:p>
            <a:pPr marL="342900" indent="-342900">
              <a:spcAft>
                <a:spcPts val="600"/>
              </a:spcAft>
              <a:buFontTx/>
              <a:buAutoNum type="arabicPeriod"/>
            </a:pPr>
            <a:r>
              <a:rPr lang="en-US" dirty="0" smtClean="0">
                <a:solidFill>
                  <a:srgbClr val="0033CC"/>
                </a:solidFill>
              </a:rPr>
              <a:t>Sputtering yield, step coverage, film morphology.</a:t>
            </a:r>
          </a:p>
          <a:p>
            <a:pPr marL="342900" indent="-342900">
              <a:spcAft>
                <a:spcPts val="600"/>
              </a:spcAft>
              <a:buFontTx/>
              <a:buAutoNum type="arabicPeriod"/>
            </a:pPr>
            <a:r>
              <a:rPr lang="en-US" dirty="0" smtClean="0">
                <a:solidFill>
                  <a:srgbClr val="0033CC"/>
                </a:solidFill>
              </a:rPr>
              <a:t>Sputter deposition: reactive, RF, bias, magnetron, collimated, and ion beam.</a:t>
            </a:r>
            <a:endParaRPr lang="en-US" dirty="0">
              <a:solidFill>
                <a:srgbClr val="0033CC"/>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526"/>
          <p:cNvPicPr>
            <a:picLocks noChangeAspect="1" noChangeArrowheads="1"/>
          </p:cNvPicPr>
          <p:nvPr/>
        </p:nvPicPr>
        <p:blipFill>
          <a:blip r:embed="rId3" cstate="print"/>
          <a:srcRect/>
          <a:stretch>
            <a:fillRect/>
          </a:stretch>
        </p:blipFill>
        <p:spPr bwMode="auto">
          <a:xfrm>
            <a:off x="47745" y="3048000"/>
            <a:ext cx="4143255" cy="3582134"/>
          </a:xfrm>
          <a:prstGeom prst="rect">
            <a:avLst/>
          </a:prstGeom>
          <a:noFill/>
          <a:ln w="9525">
            <a:noFill/>
            <a:miter lim="800000"/>
            <a:headEnd/>
            <a:tailEnd/>
          </a:ln>
        </p:spPr>
      </p:pic>
      <p:sp>
        <p:nvSpPr>
          <p:cNvPr id="8197" name="Text Box 2"/>
          <p:cNvSpPr txBox="1">
            <a:spLocks noChangeArrowheads="1"/>
          </p:cNvSpPr>
          <p:nvPr/>
        </p:nvSpPr>
        <p:spPr bwMode="auto">
          <a:xfrm>
            <a:off x="1001646" y="0"/>
            <a:ext cx="7380354" cy="523220"/>
          </a:xfrm>
          <a:prstGeom prst="rect">
            <a:avLst/>
          </a:prstGeom>
          <a:noFill/>
          <a:ln w="9525">
            <a:noFill/>
            <a:miter lim="800000"/>
            <a:headEnd/>
            <a:tailEnd/>
          </a:ln>
        </p:spPr>
        <p:txBody>
          <a:bodyPr wrap="none">
            <a:spAutoFit/>
          </a:bodyPr>
          <a:lstStyle/>
          <a:p>
            <a:r>
              <a:rPr lang="en-US" sz="2800" dirty="0">
                <a:solidFill>
                  <a:srgbClr val="0033CC"/>
                </a:solidFill>
              </a:rPr>
              <a:t>Low Pressure Chemical Vapor Deposition (LPCVD)</a:t>
            </a:r>
          </a:p>
        </p:txBody>
      </p:sp>
      <p:sp>
        <p:nvSpPr>
          <p:cNvPr id="8198" name="Text Box 4"/>
          <p:cNvSpPr txBox="1">
            <a:spLocks noChangeArrowheads="1"/>
          </p:cNvSpPr>
          <p:nvPr/>
        </p:nvSpPr>
        <p:spPr bwMode="auto">
          <a:xfrm>
            <a:off x="685800" y="607874"/>
            <a:ext cx="7772400" cy="1908215"/>
          </a:xfrm>
          <a:prstGeom prst="rect">
            <a:avLst/>
          </a:prstGeom>
          <a:noFill/>
          <a:ln w="9525">
            <a:noFill/>
            <a:miter lim="800000"/>
            <a:headEnd/>
            <a:tailEnd/>
          </a:ln>
        </p:spPr>
        <p:txBody>
          <a:bodyPr wrap="square">
            <a:spAutoFit/>
          </a:bodyPr>
          <a:lstStyle/>
          <a:p>
            <a:pPr>
              <a:spcAft>
                <a:spcPts val="300"/>
              </a:spcAft>
            </a:pPr>
            <a:r>
              <a:rPr lang="en-US" dirty="0" smtClean="0">
                <a:solidFill>
                  <a:srgbClr val="C00000"/>
                </a:solidFill>
              </a:rPr>
              <a:t>Atmospheric </a:t>
            </a:r>
            <a:r>
              <a:rPr lang="en-US" dirty="0">
                <a:solidFill>
                  <a:srgbClr val="C00000"/>
                </a:solidFill>
              </a:rPr>
              <a:t>pressure systems </a:t>
            </a:r>
            <a:r>
              <a:rPr lang="en-US" dirty="0" smtClean="0">
                <a:solidFill>
                  <a:srgbClr val="C00000"/>
                </a:solidFill>
              </a:rPr>
              <a:t>(APCVD) have </a:t>
            </a:r>
            <a:r>
              <a:rPr lang="en-US" dirty="0">
                <a:solidFill>
                  <a:srgbClr val="C00000"/>
                </a:solidFill>
              </a:rPr>
              <a:t>major drawbacks:</a:t>
            </a:r>
          </a:p>
          <a:p>
            <a:pPr>
              <a:spcAft>
                <a:spcPts val="300"/>
              </a:spcAft>
            </a:pPr>
            <a:r>
              <a:rPr lang="en-US" dirty="0">
                <a:solidFill>
                  <a:srgbClr val="0033CC"/>
                </a:solidFill>
              </a:rPr>
              <a:t>     • At high T, a horizontal configuration must be used (few wafers at a time).</a:t>
            </a:r>
          </a:p>
          <a:p>
            <a:pPr>
              <a:spcAft>
                <a:spcPts val="300"/>
              </a:spcAft>
            </a:pPr>
            <a:r>
              <a:rPr lang="en-US" dirty="0">
                <a:solidFill>
                  <a:srgbClr val="0033CC"/>
                </a:solidFill>
              </a:rPr>
              <a:t>     • At low T, the deposition rate goes down and throughput is again low</a:t>
            </a:r>
            <a:r>
              <a:rPr lang="en-US" dirty="0" smtClean="0">
                <a:solidFill>
                  <a:srgbClr val="0033CC"/>
                </a:solidFill>
              </a:rPr>
              <a:t>.</a:t>
            </a:r>
          </a:p>
          <a:p>
            <a:pPr>
              <a:spcAft>
                <a:spcPts val="300"/>
              </a:spcAft>
            </a:pPr>
            <a:r>
              <a:rPr lang="en-US" dirty="0" smtClean="0">
                <a:solidFill>
                  <a:srgbClr val="0033CC"/>
                </a:solidFill>
              </a:rPr>
              <a:t>The fundamental reason (I think) for the low throughput of APCVD is that only a small percentage of the gas is reactant gases, with the rest carrier/diluent gas.</a:t>
            </a:r>
          </a:p>
          <a:p>
            <a:pPr>
              <a:spcAft>
                <a:spcPts val="300"/>
              </a:spcAft>
            </a:pPr>
            <a:r>
              <a:rPr lang="en-US" dirty="0" smtClean="0">
                <a:solidFill>
                  <a:srgbClr val="C00000"/>
                </a:solidFill>
              </a:rPr>
              <a:t>Obviously, the solution is to operate at low pressure – LPCVD.</a:t>
            </a:r>
            <a:endParaRPr lang="en-US" dirty="0">
              <a:solidFill>
                <a:srgbClr val="C00000"/>
              </a:solidFill>
            </a:endParaRPr>
          </a:p>
        </p:txBody>
      </p:sp>
      <p:graphicFrame>
        <p:nvGraphicFramePr>
          <p:cNvPr id="8194" name="Object 6"/>
          <p:cNvGraphicFramePr>
            <a:graphicFrameLocks noChangeAspect="1"/>
          </p:cNvGraphicFramePr>
          <p:nvPr/>
        </p:nvGraphicFramePr>
        <p:xfrm>
          <a:off x="3810000" y="2603500"/>
          <a:ext cx="952500" cy="596900"/>
        </p:xfrm>
        <a:graphic>
          <a:graphicData uri="http://schemas.openxmlformats.org/presentationml/2006/ole">
            <p:oleObj spid="_x0000_s90114" name="Equation" r:id="rId4" imgW="952500" imgH="596900" progId="Equation.3">
              <p:embed/>
            </p:oleObj>
          </a:graphicData>
        </a:graphic>
      </p:graphicFrame>
      <p:sp>
        <p:nvSpPr>
          <p:cNvPr id="8200" name="Text Box 9"/>
          <p:cNvSpPr txBox="1">
            <a:spLocks noChangeArrowheads="1"/>
          </p:cNvSpPr>
          <p:nvPr/>
        </p:nvSpPr>
        <p:spPr bwMode="auto">
          <a:xfrm>
            <a:off x="4876800" y="2678668"/>
            <a:ext cx="518091" cy="369332"/>
          </a:xfrm>
          <a:prstGeom prst="rect">
            <a:avLst/>
          </a:prstGeom>
          <a:noFill/>
          <a:ln w="9525">
            <a:noFill/>
            <a:miter lim="800000"/>
            <a:headEnd/>
            <a:tailEnd/>
          </a:ln>
        </p:spPr>
        <p:txBody>
          <a:bodyPr wrap="none">
            <a:spAutoFit/>
          </a:bodyPr>
          <a:lstStyle/>
          <a:p>
            <a:r>
              <a:rPr lang="en-US" dirty="0">
                <a:solidFill>
                  <a:srgbClr val="0033CC"/>
                </a:solidFill>
              </a:rPr>
              <a:t>But</a:t>
            </a:r>
          </a:p>
        </p:txBody>
      </p:sp>
      <p:sp>
        <p:nvSpPr>
          <p:cNvPr id="8201" name="Text Box 10"/>
          <p:cNvSpPr txBox="1">
            <a:spLocks noChangeArrowheads="1"/>
          </p:cNvSpPr>
          <p:nvPr/>
        </p:nvSpPr>
        <p:spPr bwMode="auto">
          <a:xfrm>
            <a:off x="8358188" y="2628900"/>
            <a:ext cx="442750" cy="369332"/>
          </a:xfrm>
          <a:prstGeom prst="rect">
            <a:avLst/>
          </a:prstGeom>
          <a:noFill/>
          <a:ln w="9525">
            <a:noFill/>
            <a:miter lim="800000"/>
            <a:headEnd/>
            <a:tailEnd/>
          </a:ln>
        </p:spPr>
        <p:txBody>
          <a:bodyPr wrap="none">
            <a:spAutoFit/>
          </a:bodyPr>
          <a:lstStyle/>
          <a:p>
            <a:r>
              <a:rPr lang="en-US">
                <a:solidFill>
                  <a:srgbClr val="0033CC"/>
                </a:solidFill>
              </a:rPr>
              <a:t>(8)</a:t>
            </a:r>
          </a:p>
        </p:txBody>
      </p:sp>
      <p:graphicFrame>
        <p:nvGraphicFramePr>
          <p:cNvPr id="8196" name="Object 14"/>
          <p:cNvGraphicFramePr>
            <a:graphicFrameLocks noChangeAspect="1"/>
          </p:cNvGraphicFramePr>
          <p:nvPr/>
        </p:nvGraphicFramePr>
        <p:xfrm>
          <a:off x="5410200" y="2432645"/>
          <a:ext cx="2667000" cy="833438"/>
        </p:xfrm>
        <a:graphic>
          <a:graphicData uri="http://schemas.openxmlformats.org/presentationml/2006/ole">
            <p:oleObj spid="_x0000_s90115" name="Equation" r:id="rId5" imgW="1625400" imgH="507960" progId="Equation.3">
              <p:embed/>
            </p:oleObj>
          </a:graphicData>
        </a:graphic>
      </p:graphicFrame>
      <p:cxnSp>
        <p:nvCxnSpPr>
          <p:cNvPr id="12" name="Straight Connector 11"/>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3" name="Rectangle 12"/>
          <p:cNvSpPr/>
          <p:nvPr/>
        </p:nvSpPr>
        <p:spPr>
          <a:xfrm>
            <a:off x="199357" y="2633662"/>
            <a:ext cx="3686843" cy="369332"/>
          </a:xfrm>
          <a:prstGeom prst="rect">
            <a:avLst/>
          </a:prstGeom>
        </p:spPr>
        <p:txBody>
          <a:bodyPr wrap="none">
            <a:spAutoFit/>
          </a:bodyPr>
          <a:lstStyle/>
          <a:p>
            <a:r>
              <a:rPr lang="en-US" dirty="0" smtClean="0">
                <a:solidFill>
                  <a:srgbClr val="0033CC"/>
                </a:solidFill>
              </a:rPr>
              <a:t>In the mass transfer limited  regime, </a:t>
            </a:r>
            <a:endParaRPr lang="en-US" dirty="0">
              <a:solidFill>
                <a:srgbClr val="0033CC"/>
              </a:solidFill>
            </a:endParaRPr>
          </a:p>
        </p:txBody>
      </p:sp>
      <p:sp>
        <p:nvSpPr>
          <p:cNvPr id="14" name="TextBox 13"/>
          <p:cNvSpPr txBox="1"/>
          <p:nvPr/>
        </p:nvSpPr>
        <p:spPr>
          <a:xfrm>
            <a:off x="4419600" y="5874603"/>
            <a:ext cx="4572000" cy="830997"/>
          </a:xfrm>
          <a:prstGeom prst="rect">
            <a:avLst/>
          </a:prstGeom>
          <a:noFill/>
        </p:spPr>
        <p:txBody>
          <a:bodyPr wrap="square" rtlCol="0">
            <a:spAutoFit/>
          </a:bodyPr>
          <a:lstStyle/>
          <a:p>
            <a:r>
              <a:rPr lang="en-US" sz="1600" dirty="0" smtClean="0">
                <a:solidFill>
                  <a:srgbClr val="7030A0"/>
                </a:solidFill>
              </a:rPr>
              <a:t>This is not one expects: lower pressure means less reactants, so lower rate. But for APCVD, the reactant gas is only a small portion of the total gas.</a:t>
            </a:r>
          </a:p>
        </p:txBody>
      </p:sp>
      <p:grpSp>
        <p:nvGrpSpPr>
          <p:cNvPr id="15" name="Group 14"/>
          <p:cNvGrpSpPr/>
          <p:nvPr/>
        </p:nvGrpSpPr>
        <p:grpSpPr>
          <a:xfrm>
            <a:off x="3886200" y="3276600"/>
            <a:ext cx="5181600" cy="2462213"/>
            <a:chOff x="3886200" y="3276600"/>
            <a:chExt cx="5181600" cy="2462213"/>
          </a:xfrm>
        </p:grpSpPr>
        <p:sp>
          <p:nvSpPr>
            <p:cNvPr id="8202" name="Text Box 11"/>
            <p:cNvSpPr txBox="1">
              <a:spLocks noChangeArrowheads="1"/>
            </p:cNvSpPr>
            <p:nvPr/>
          </p:nvSpPr>
          <p:spPr bwMode="auto">
            <a:xfrm>
              <a:off x="3886200" y="3276600"/>
              <a:ext cx="5181600" cy="2462213"/>
            </a:xfrm>
            <a:prstGeom prst="rect">
              <a:avLst/>
            </a:prstGeom>
            <a:noFill/>
            <a:ln w="9525">
              <a:noFill/>
              <a:miter lim="800000"/>
              <a:headEnd/>
              <a:tailEnd/>
            </a:ln>
          </p:spPr>
          <p:txBody>
            <a:bodyPr wrap="square">
              <a:spAutoFit/>
            </a:bodyPr>
            <a:lstStyle/>
            <a:p>
              <a:pPr marL="174625" indent="-174625">
                <a:spcAft>
                  <a:spcPts val="300"/>
                </a:spcAft>
                <a:buFont typeface="Arial" pitchFamily="34" charset="0"/>
                <a:buChar char="•"/>
              </a:pPr>
              <a:r>
                <a:rPr lang="en-US" dirty="0" smtClean="0">
                  <a:solidFill>
                    <a:srgbClr val="0033CC"/>
                  </a:solidFill>
                </a:rPr>
                <a:t>So </a:t>
              </a:r>
              <a:r>
                <a:rPr lang="en-US" dirty="0">
                  <a:solidFill>
                    <a:srgbClr val="0033CC"/>
                  </a:solidFill>
                </a:rPr>
                <a:t>as </a:t>
              </a:r>
              <a:r>
                <a:rPr lang="en-US" dirty="0" err="1">
                  <a:solidFill>
                    <a:srgbClr val="0033CC"/>
                  </a:solidFill>
                </a:rPr>
                <a:t>P</a:t>
              </a:r>
              <a:r>
                <a:rPr lang="en-US" baseline="-25000" dirty="0" err="1">
                  <a:solidFill>
                    <a:srgbClr val="0033CC"/>
                  </a:solidFill>
                </a:rPr>
                <a:t>total</a:t>
              </a:r>
              <a:r>
                <a:rPr lang="en-US" dirty="0">
                  <a:solidFill>
                    <a:srgbClr val="0033CC"/>
                  </a:solidFill>
                </a:rPr>
                <a:t> goes down,  D</a:t>
              </a:r>
              <a:r>
                <a:rPr lang="en-US" baseline="-25000" dirty="0">
                  <a:solidFill>
                    <a:srgbClr val="0033CC"/>
                  </a:solidFill>
                </a:rPr>
                <a:t>G</a:t>
              </a:r>
              <a:r>
                <a:rPr lang="en-US" dirty="0">
                  <a:solidFill>
                    <a:srgbClr val="0033CC"/>
                  </a:solidFill>
                </a:rPr>
                <a:t> and hence </a:t>
              </a:r>
              <a:r>
                <a:rPr lang="en-US" dirty="0" err="1">
                  <a:solidFill>
                    <a:srgbClr val="0033CC"/>
                  </a:solidFill>
                </a:rPr>
                <a:t>h</a:t>
              </a:r>
              <a:r>
                <a:rPr lang="en-US" baseline="-25000" dirty="0" err="1">
                  <a:solidFill>
                    <a:srgbClr val="0033CC"/>
                  </a:solidFill>
                </a:rPr>
                <a:t>G</a:t>
              </a:r>
              <a:r>
                <a:rPr lang="en-US" dirty="0">
                  <a:solidFill>
                    <a:srgbClr val="0033CC"/>
                  </a:solidFill>
                </a:rPr>
                <a:t> will go up</a:t>
              </a:r>
              <a:r>
                <a:rPr lang="en-US" dirty="0" smtClean="0">
                  <a:solidFill>
                    <a:srgbClr val="0033CC"/>
                  </a:solidFill>
                </a:rPr>
                <a:t>.</a:t>
              </a:r>
            </a:p>
            <a:p>
              <a:pPr marL="174625" indent="-174625">
                <a:spcAft>
                  <a:spcPts val="300"/>
                </a:spcAft>
                <a:buFont typeface="Arial" pitchFamily="34" charset="0"/>
                <a:buChar char="•"/>
              </a:pPr>
              <a:r>
                <a:rPr lang="en-US" dirty="0" smtClean="0">
                  <a:solidFill>
                    <a:srgbClr val="0033CC"/>
                  </a:solidFill>
                </a:rPr>
                <a:t>E.g. when pressure reduced from 1 atmosphere to 1 </a:t>
              </a:r>
              <a:r>
                <a:rPr lang="en-US" dirty="0" err="1" smtClean="0">
                  <a:solidFill>
                    <a:srgbClr val="0033CC"/>
                  </a:solidFill>
                </a:rPr>
                <a:t>Torr</a:t>
              </a:r>
              <a:r>
                <a:rPr lang="en-US" dirty="0" smtClean="0">
                  <a:solidFill>
                    <a:srgbClr val="0033CC"/>
                  </a:solidFill>
                </a:rPr>
                <a:t> (760</a:t>
              </a:r>
              <a:r>
                <a:rPr lang="en-US" dirty="0" smtClean="0">
                  <a:solidFill>
                    <a:srgbClr val="0033CC"/>
                  </a:solidFill>
                  <a:sym typeface="Symbol"/>
                </a:rPr>
                <a:t></a:t>
              </a:r>
              <a:r>
                <a:rPr lang="en-US" dirty="0" smtClean="0">
                  <a:solidFill>
                    <a:srgbClr val="0033CC"/>
                  </a:solidFill>
                </a:rPr>
                <a:t>), </a:t>
              </a:r>
              <a:r>
                <a:rPr lang="en-US" dirty="0" err="1" smtClean="0">
                  <a:solidFill>
                    <a:srgbClr val="0033CC"/>
                  </a:solidFill>
                </a:rPr>
                <a:t>h</a:t>
              </a:r>
              <a:r>
                <a:rPr lang="en-US" baseline="-25000" dirty="0" err="1" smtClean="0">
                  <a:solidFill>
                    <a:srgbClr val="0033CC"/>
                  </a:solidFill>
                </a:rPr>
                <a:t>G</a:t>
              </a:r>
              <a:r>
                <a:rPr lang="en-US" dirty="0" smtClean="0">
                  <a:solidFill>
                    <a:srgbClr val="0033CC"/>
                  </a:solidFill>
                </a:rPr>
                <a:t> increases by ~100</a:t>
              </a:r>
              <a:r>
                <a:rPr lang="en-US" dirty="0" smtClean="0">
                  <a:solidFill>
                    <a:srgbClr val="0033CC"/>
                  </a:solidFill>
                  <a:sym typeface="Symbol"/>
                </a:rPr>
                <a:t> </a:t>
              </a:r>
              <a:r>
                <a:rPr lang="en-US" dirty="0" smtClean="0">
                  <a:solidFill>
                    <a:srgbClr val="0033CC"/>
                  </a:solidFill>
                </a:rPr>
                <a:t>(because </a:t>
              </a:r>
              <a:r>
                <a:rPr lang="en-US" dirty="0" smtClean="0">
                  <a:solidFill>
                    <a:srgbClr val="0033CC"/>
                  </a:solidFill>
                  <a:sym typeface="Symbol"/>
                </a:rPr>
                <a:t></a:t>
              </a:r>
              <a:r>
                <a:rPr lang="en-US" baseline="-25000" dirty="0" smtClean="0">
                  <a:solidFill>
                    <a:srgbClr val="0033CC"/>
                  </a:solidFill>
                  <a:sym typeface="Symbol"/>
                </a:rPr>
                <a:t>s</a:t>
              </a:r>
              <a:r>
                <a:rPr lang="en-US" dirty="0" smtClean="0">
                  <a:solidFill>
                    <a:srgbClr val="0033CC"/>
                  </a:solidFill>
                  <a:sym typeface="Symbol"/>
                </a:rPr>
                <a:t> increases by only 5-7</a:t>
              </a:r>
              <a:r>
                <a:rPr lang="en-US" dirty="0" smtClean="0">
                  <a:solidFill>
                    <a:srgbClr val="0033CC"/>
                  </a:solidFill>
                </a:rPr>
                <a:t>).</a:t>
              </a:r>
              <a:endParaRPr lang="en-US" dirty="0">
                <a:solidFill>
                  <a:srgbClr val="0033CC"/>
                </a:solidFill>
              </a:endParaRPr>
            </a:p>
            <a:p>
              <a:pPr marL="174625" indent="-174625">
                <a:spcAft>
                  <a:spcPts val="300"/>
                </a:spcAft>
                <a:buFont typeface="Arial" pitchFamily="34" charset="0"/>
                <a:buChar char="•"/>
              </a:pPr>
              <a:endParaRPr lang="en-US" dirty="0" smtClean="0">
                <a:solidFill>
                  <a:srgbClr val="0033CC"/>
                </a:solidFill>
              </a:endParaRPr>
            </a:p>
            <a:p>
              <a:pPr marL="174625" indent="-174625">
                <a:spcAft>
                  <a:spcPts val="300"/>
                </a:spcAft>
                <a:buFont typeface="Arial" pitchFamily="34" charset="0"/>
                <a:buChar char="•"/>
              </a:pPr>
              <a:endParaRPr lang="en-US" dirty="0" smtClean="0">
                <a:solidFill>
                  <a:srgbClr val="0033CC"/>
                </a:solidFill>
              </a:endParaRPr>
            </a:p>
            <a:p>
              <a:pPr marL="174625" indent="-174625">
                <a:spcAft>
                  <a:spcPts val="300"/>
                </a:spcAft>
                <a:buFont typeface="Arial" pitchFamily="34" charset="0"/>
                <a:buChar char="•"/>
              </a:pPr>
              <a:r>
                <a:rPr lang="en-US" dirty="0" smtClean="0">
                  <a:solidFill>
                    <a:srgbClr val="0033CC"/>
                  </a:solidFill>
                </a:rPr>
                <a:t>Higher </a:t>
              </a:r>
              <a:r>
                <a:rPr lang="en-US" dirty="0" err="1">
                  <a:solidFill>
                    <a:srgbClr val="0033CC"/>
                  </a:solidFill>
                </a:rPr>
                <a:t>h</a:t>
              </a:r>
              <a:r>
                <a:rPr lang="en-US" baseline="-25000" dirty="0" err="1">
                  <a:solidFill>
                    <a:srgbClr val="0033CC"/>
                  </a:solidFill>
                </a:rPr>
                <a:t>G</a:t>
              </a:r>
              <a:r>
                <a:rPr lang="en-US" dirty="0">
                  <a:solidFill>
                    <a:srgbClr val="0033CC"/>
                  </a:solidFill>
                </a:rPr>
                <a:t> means </a:t>
              </a:r>
              <a:r>
                <a:rPr lang="en-US" dirty="0" smtClean="0">
                  <a:solidFill>
                    <a:srgbClr val="C00000"/>
                  </a:solidFill>
                </a:rPr>
                <a:t>higher </a:t>
              </a:r>
              <a:r>
                <a:rPr lang="en-US" dirty="0">
                  <a:solidFill>
                    <a:srgbClr val="C00000"/>
                  </a:solidFill>
                </a:rPr>
                <a:t>T can be </a:t>
              </a:r>
              <a:r>
                <a:rPr lang="en-US" dirty="0" smtClean="0">
                  <a:solidFill>
                    <a:srgbClr val="C00000"/>
                  </a:solidFill>
                </a:rPr>
                <a:t>used while still </a:t>
              </a:r>
              <a:r>
                <a:rPr lang="en-US" dirty="0" err="1" smtClean="0">
                  <a:solidFill>
                    <a:srgbClr val="C00000"/>
                  </a:solidFill>
                </a:rPr>
                <a:t>k</a:t>
              </a:r>
              <a:r>
                <a:rPr lang="en-US" baseline="-25000" dirty="0" err="1" smtClean="0">
                  <a:solidFill>
                    <a:srgbClr val="C00000"/>
                  </a:solidFill>
                </a:rPr>
                <a:t>s</a:t>
              </a:r>
              <a:r>
                <a:rPr lang="en-US" dirty="0" smtClean="0">
                  <a:solidFill>
                    <a:srgbClr val="C00000"/>
                  </a:solidFill>
                </a:rPr>
                <a:t> &lt; </a:t>
              </a:r>
              <a:r>
                <a:rPr lang="en-US" dirty="0" err="1">
                  <a:solidFill>
                    <a:srgbClr val="C00000"/>
                  </a:solidFill>
                </a:rPr>
                <a:t>h</a:t>
              </a:r>
              <a:r>
                <a:rPr lang="en-US" baseline="-25000" dirty="0" err="1">
                  <a:solidFill>
                    <a:srgbClr val="C00000"/>
                  </a:solidFill>
                </a:rPr>
                <a:t>G</a:t>
              </a:r>
              <a:r>
                <a:rPr lang="en-US" dirty="0">
                  <a:solidFill>
                    <a:srgbClr val="C00000"/>
                  </a:solidFill>
                </a:rPr>
                <a:t> (i.e. still in surface reaction controlled regime</a:t>
              </a:r>
              <a:r>
                <a:rPr lang="en-US" dirty="0" smtClean="0">
                  <a:solidFill>
                    <a:srgbClr val="C00000"/>
                  </a:solidFill>
                </a:rPr>
                <a:t>).</a:t>
              </a:r>
              <a:endParaRPr lang="en-US" dirty="0">
                <a:solidFill>
                  <a:srgbClr val="C00000"/>
                </a:solidFill>
              </a:endParaRPr>
            </a:p>
          </p:txBody>
        </p:sp>
        <p:pic>
          <p:nvPicPr>
            <p:cNvPr id="90116" name="Picture 4"/>
            <p:cNvPicPr>
              <a:picLocks noChangeAspect="1" noChangeArrowheads="1"/>
            </p:cNvPicPr>
            <p:nvPr/>
          </p:nvPicPr>
          <p:blipFill>
            <a:blip r:embed="rId6" cstate="print"/>
            <a:srcRect/>
            <a:stretch>
              <a:fillRect/>
            </a:stretch>
          </p:blipFill>
          <p:spPr bwMode="auto">
            <a:xfrm>
              <a:off x="4314825" y="4572000"/>
              <a:ext cx="1552575" cy="612194"/>
            </a:xfrm>
            <a:prstGeom prst="rect">
              <a:avLst/>
            </a:prstGeom>
            <a:noFill/>
            <a:ln w="9525">
              <a:noFill/>
              <a:miter lim="800000"/>
              <a:headEnd/>
              <a:tailEnd/>
            </a:ln>
          </p:spPr>
        </p:pic>
        <p:sp>
          <p:nvSpPr>
            <p:cNvPr id="16" name="TextBox 15"/>
            <p:cNvSpPr txBox="1"/>
            <p:nvPr/>
          </p:nvSpPr>
          <p:spPr>
            <a:xfrm>
              <a:off x="5923570" y="4495800"/>
              <a:ext cx="2516138" cy="646331"/>
            </a:xfrm>
            <a:prstGeom prst="rect">
              <a:avLst/>
            </a:prstGeom>
            <a:noFill/>
          </p:spPr>
          <p:txBody>
            <a:bodyPr wrap="none" rtlCol="0">
              <a:spAutoFit/>
            </a:bodyPr>
            <a:lstStyle/>
            <a:p>
              <a:r>
                <a:rPr lang="en-US" dirty="0" smtClean="0">
                  <a:sym typeface="Symbol"/>
                </a:rPr>
                <a:t> Is always &lt; tube radius.</a:t>
              </a:r>
            </a:p>
            <a:p>
              <a:r>
                <a:rPr lang="en-US" dirty="0" smtClean="0">
                  <a:sym typeface="Symbol"/>
                </a:rPr>
                <a:t>/760, U, </a:t>
              </a:r>
              <a:endParaRPr lang="en-US" dirty="0"/>
            </a:p>
          </p:txBody>
        </p:sp>
      </p:grpSp>
      <p:sp>
        <p:nvSpPr>
          <p:cNvPr id="17" name="Slide Number Placeholder 16"/>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11"/>
          <p:cNvSpPr txBox="1">
            <a:spLocks noChangeArrowheads="1"/>
          </p:cNvSpPr>
          <p:nvPr/>
        </p:nvSpPr>
        <p:spPr bwMode="auto">
          <a:xfrm>
            <a:off x="304800" y="2895600"/>
            <a:ext cx="8405812" cy="3647152"/>
          </a:xfrm>
          <a:prstGeom prst="rect">
            <a:avLst/>
          </a:prstGeom>
          <a:noFill/>
          <a:ln w="9525">
            <a:noFill/>
            <a:miter lim="800000"/>
            <a:headEnd/>
            <a:tailEnd/>
          </a:ln>
        </p:spPr>
        <p:txBody>
          <a:bodyPr wrap="square">
            <a:spAutoFit/>
          </a:bodyPr>
          <a:lstStyle/>
          <a:p>
            <a:pPr marL="174625" indent="-174625">
              <a:spcAft>
                <a:spcPts val="300"/>
              </a:spcAft>
              <a:buFont typeface="Arial" pitchFamily="34" charset="0"/>
              <a:buChar char="•"/>
            </a:pPr>
            <a:r>
              <a:rPr lang="en-US" dirty="0" smtClean="0">
                <a:solidFill>
                  <a:srgbClr val="0033CC"/>
                </a:solidFill>
              </a:rPr>
              <a:t>LPCVD reactors use: P = 0.25 – 2.0Torr, T = 500 – 900°C.</a:t>
            </a:r>
          </a:p>
          <a:p>
            <a:pPr marL="174625" indent="-174625">
              <a:spcAft>
                <a:spcPts val="300"/>
              </a:spcAft>
              <a:buFont typeface="Arial" pitchFamily="34" charset="0"/>
              <a:buChar char="•"/>
            </a:pPr>
            <a:r>
              <a:rPr lang="en-US" dirty="0" smtClean="0">
                <a:solidFill>
                  <a:srgbClr val="0033CC"/>
                </a:solidFill>
              </a:rPr>
              <a:t>Transport </a:t>
            </a:r>
            <a:r>
              <a:rPr lang="en-US" dirty="0">
                <a:solidFill>
                  <a:srgbClr val="0033CC"/>
                </a:solidFill>
              </a:rPr>
              <a:t>of reactants from gas phase to surface through boundary layer is </a:t>
            </a:r>
            <a:r>
              <a:rPr lang="en-US" dirty="0" smtClean="0">
                <a:solidFill>
                  <a:srgbClr val="0033CC"/>
                </a:solidFill>
              </a:rPr>
              <a:t>still </a:t>
            </a:r>
            <a:r>
              <a:rPr lang="en-US" dirty="0">
                <a:solidFill>
                  <a:srgbClr val="0033CC"/>
                </a:solidFill>
              </a:rPr>
              <a:t>not rate limiting (despite the high T</a:t>
            </a:r>
            <a:r>
              <a:rPr lang="en-US" dirty="0" smtClean="0">
                <a:solidFill>
                  <a:srgbClr val="0033CC"/>
                </a:solidFill>
              </a:rPr>
              <a:t>), so wafers </a:t>
            </a:r>
            <a:r>
              <a:rPr lang="en-US" dirty="0">
                <a:solidFill>
                  <a:srgbClr val="0033CC"/>
                </a:solidFill>
              </a:rPr>
              <a:t>can be stacked </a:t>
            </a:r>
            <a:r>
              <a:rPr lang="en-US" dirty="0" smtClean="0">
                <a:solidFill>
                  <a:srgbClr val="0033CC"/>
                </a:solidFill>
              </a:rPr>
              <a:t>vertically for high throughput (100-200 wafers per run).</a:t>
            </a:r>
          </a:p>
          <a:p>
            <a:pPr marL="174625" indent="-174625">
              <a:spcAft>
                <a:spcPts val="300"/>
              </a:spcAft>
              <a:buFont typeface="Arial" pitchFamily="34" charset="0"/>
              <a:buChar char="•"/>
            </a:pPr>
            <a:r>
              <a:rPr lang="en-US" dirty="0" smtClean="0">
                <a:solidFill>
                  <a:srgbClr val="0033CC"/>
                </a:solidFill>
              </a:rPr>
              <a:t>Because LPCVD operates in reaction limited regime, it is VERY sensitive to temperature and so temperature needs to be controlled closely (within +/- 1</a:t>
            </a:r>
            <a:r>
              <a:rPr lang="en-US" baseline="30000" dirty="0" smtClean="0">
                <a:solidFill>
                  <a:srgbClr val="0033CC"/>
                </a:solidFill>
              </a:rPr>
              <a:t>o</a:t>
            </a:r>
            <a:r>
              <a:rPr lang="en-US" dirty="0" smtClean="0">
                <a:solidFill>
                  <a:srgbClr val="0033CC"/>
                </a:solidFill>
              </a:rPr>
              <a:t>C), so use hot walled reactor for this precise control.</a:t>
            </a:r>
          </a:p>
          <a:p>
            <a:pPr marL="174625" indent="-174625">
              <a:spcAft>
                <a:spcPts val="300"/>
              </a:spcAft>
              <a:buFont typeface="Arial" pitchFamily="34" charset="0"/>
              <a:buChar char="•"/>
            </a:pPr>
            <a:r>
              <a:rPr lang="en-US" dirty="0" smtClean="0">
                <a:solidFill>
                  <a:srgbClr val="0033CC"/>
                </a:solidFill>
              </a:rPr>
              <a:t>Again, a 5-25</a:t>
            </a:r>
            <a:r>
              <a:rPr lang="en-US" baseline="30000" dirty="0" smtClean="0">
                <a:solidFill>
                  <a:srgbClr val="0033CC"/>
                </a:solidFill>
              </a:rPr>
              <a:t>o</a:t>
            </a:r>
            <a:r>
              <a:rPr lang="en-US" dirty="0" smtClean="0">
                <a:solidFill>
                  <a:srgbClr val="0033CC"/>
                </a:solidFill>
              </a:rPr>
              <a:t>C temperature gradient is often created to offset source gas depletion effects (or one can use distributed feeding).</a:t>
            </a:r>
          </a:p>
          <a:p>
            <a:pPr marL="174625" indent="-174625">
              <a:spcAft>
                <a:spcPts val="300"/>
              </a:spcAft>
              <a:buFont typeface="Arial" pitchFamily="34" charset="0"/>
              <a:buChar char="•"/>
            </a:pPr>
            <a:r>
              <a:rPr lang="en-US" dirty="0" smtClean="0">
                <a:solidFill>
                  <a:srgbClr val="C00000"/>
                </a:solidFill>
              </a:rPr>
              <a:t>Requires no carrier gas</a:t>
            </a:r>
            <a:r>
              <a:rPr lang="en-US" dirty="0" smtClean="0">
                <a:solidFill>
                  <a:srgbClr val="0033CC"/>
                </a:solidFill>
              </a:rPr>
              <a:t>, and low gas pressure reduces gas-phase reaction which causes particle cluster that contaminants the wafer and system.</a:t>
            </a:r>
          </a:p>
          <a:p>
            <a:pPr marL="174625" indent="-174625">
              <a:spcAft>
                <a:spcPts val="300"/>
              </a:spcAft>
              <a:buFont typeface="Arial" pitchFamily="34" charset="0"/>
              <a:buChar char="•"/>
            </a:pPr>
            <a:r>
              <a:rPr lang="en-US" dirty="0" smtClean="0">
                <a:solidFill>
                  <a:srgbClr val="0033CC"/>
                </a:solidFill>
                <a:sym typeface="Wingdings" pitchFamily="1" charset="2"/>
              </a:rPr>
              <a:t>Less auto-doping (at lower P), as out-diffused dopant gas pumped away quickly.</a:t>
            </a:r>
          </a:p>
        </p:txBody>
      </p:sp>
      <p:pic>
        <p:nvPicPr>
          <p:cNvPr id="13" name="Picture 2"/>
          <p:cNvPicPr>
            <a:picLocks noChangeAspect="1" noChangeArrowheads="1"/>
          </p:cNvPicPr>
          <p:nvPr/>
        </p:nvPicPr>
        <p:blipFill>
          <a:blip r:embed="rId2" cstate="print"/>
          <a:srcRect/>
          <a:stretch>
            <a:fillRect/>
          </a:stretch>
        </p:blipFill>
        <p:spPr bwMode="auto">
          <a:xfrm>
            <a:off x="381000" y="838200"/>
            <a:ext cx="8305800" cy="1883292"/>
          </a:xfrm>
          <a:prstGeom prst="rect">
            <a:avLst/>
          </a:prstGeom>
          <a:noFill/>
          <a:ln w="9525">
            <a:noFill/>
            <a:miter lim="800000"/>
            <a:headEnd/>
            <a:tailEnd/>
          </a:ln>
        </p:spPr>
      </p:pic>
      <p:sp>
        <p:nvSpPr>
          <p:cNvPr id="15" name="Text Box 2"/>
          <p:cNvSpPr txBox="1">
            <a:spLocks noChangeArrowheads="1"/>
          </p:cNvSpPr>
          <p:nvPr/>
        </p:nvSpPr>
        <p:spPr bwMode="auto">
          <a:xfrm>
            <a:off x="1001646" y="0"/>
            <a:ext cx="7380354" cy="523220"/>
          </a:xfrm>
          <a:prstGeom prst="rect">
            <a:avLst/>
          </a:prstGeom>
          <a:noFill/>
          <a:ln w="9525">
            <a:noFill/>
            <a:miter lim="800000"/>
            <a:headEnd/>
            <a:tailEnd/>
          </a:ln>
        </p:spPr>
        <p:txBody>
          <a:bodyPr wrap="none">
            <a:spAutoFit/>
          </a:bodyPr>
          <a:lstStyle/>
          <a:p>
            <a:r>
              <a:rPr lang="en-US" sz="2800" dirty="0">
                <a:solidFill>
                  <a:srgbClr val="0033CC"/>
                </a:solidFill>
              </a:rPr>
              <a:t>Low Pressure Chemical Vapor Deposition (LPCVD)</a:t>
            </a:r>
          </a:p>
        </p:txBody>
      </p:sp>
      <p:cxnSp>
        <p:nvCxnSpPr>
          <p:cNvPr id="17" name="Straight Connector 16"/>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Slide Number Placeholder 5"/>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12"/>
          <p:cNvSpPr txBox="1">
            <a:spLocks noChangeArrowheads="1"/>
          </p:cNvSpPr>
          <p:nvPr/>
        </p:nvSpPr>
        <p:spPr bwMode="auto">
          <a:xfrm>
            <a:off x="381000" y="3200400"/>
            <a:ext cx="8305800" cy="1200329"/>
          </a:xfrm>
          <a:prstGeom prst="rect">
            <a:avLst/>
          </a:prstGeom>
          <a:noFill/>
          <a:ln w="9525">
            <a:noFill/>
            <a:miter lim="800000"/>
            <a:headEnd/>
            <a:tailEnd/>
          </a:ln>
        </p:spPr>
        <p:txBody>
          <a:bodyPr wrap="square">
            <a:spAutoFit/>
          </a:bodyPr>
          <a:lstStyle/>
          <a:p>
            <a:r>
              <a:rPr lang="en-US" b="0" i="1" dirty="0">
                <a:solidFill>
                  <a:srgbClr val="C00000"/>
                </a:solidFill>
              </a:rPr>
              <a:t>Possible</a:t>
            </a:r>
            <a:r>
              <a:rPr lang="en-US" b="0" dirty="0">
                <a:solidFill>
                  <a:srgbClr val="C00000"/>
                </a:solidFill>
              </a:rPr>
              <a:t> disadvantages:</a:t>
            </a:r>
          </a:p>
          <a:p>
            <a:pPr marL="174625" indent="-174625">
              <a:buFont typeface="Arial" pitchFamily="34" charset="0"/>
              <a:buChar char="•"/>
            </a:pPr>
            <a:r>
              <a:rPr lang="en-US" dirty="0" smtClean="0">
                <a:solidFill>
                  <a:srgbClr val="0033CC"/>
                </a:solidFill>
              </a:rPr>
              <a:t>For too low temperature, deposition </a:t>
            </a:r>
            <a:r>
              <a:rPr lang="en-US" b="0" dirty="0">
                <a:solidFill>
                  <a:srgbClr val="0033CC"/>
                </a:solidFill>
              </a:rPr>
              <a:t>rates may be too </a:t>
            </a:r>
            <a:r>
              <a:rPr lang="en-US" b="0" dirty="0" smtClean="0">
                <a:solidFill>
                  <a:srgbClr val="0033CC"/>
                </a:solidFill>
              </a:rPr>
              <a:t>low, film </a:t>
            </a:r>
            <a:r>
              <a:rPr lang="en-US" b="0" dirty="0">
                <a:solidFill>
                  <a:srgbClr val="0033CC"/>
                </a:solidFill>
              </a:rPr>
              <a:t>quality </a:t>
            </a:r>
            <a:r>
              <a:rPr lang="en-US" b="0" dirty="0" smtClean="0">
                <a:solidFill>
                  <a:srgbClr val="0033CC"/>
                </a:solidFill>
              </a:rPr>
              <a:t>decreases.</a:t>
            </a:r>
            <a:endParaRPr lang="en-US" b="0" dirty="0">
              <a:solidFill>
                <a:srgbClr val="0033CC"/>
              </a:solidFill>
            </a:endParaRPr>
          </a:p>
          <a:p>
            <a:pPr marL="174625" indent="-174625">
              <a:buFont typeface="Arial" pitchFamily="34" charset="0"/>
              <a:buChar char="•"/>
            </a:pPr>
            <a:r>
              <a:rPr lang="en-US" b="0" dirty="0" smtClean="0">
                <a:solidFill>
                  <a:srgbClr val="0033CC"/>
                </a:solidFill>
              </a:rPr>
              <a:t>Shadowing </a:t>
            </a:r>
            <a:r>
              <a:rPr lang="en-US" b="0" dirty="0">
                <a:solidFill>
                  <a:srgbClr val="0033CC"/>
                </a:solidFill>
              </a:rPr>
              <a:t>(less gas-phase collisions) due to directional diffusion to the </a:t>
            </a:r>
            <a:r>
              <a:rPr lang="en-US" b="0" dirty="0" smtClean="0">
                <a:solidFill>
                  <a:srgbClr val="0033CC"/>
                </a:solidFill>
              </a:rPr>
              <a:t>surface, so </a:t>
            </a:r>
            <a:r>
              <a:rPr lang="en-US" b="0" dirty="0" smtClean="0">
                <a:solidFill>
                  <a:srgbClr val="0033CC"/>
                </a:solidFill>
                <a:sym typeface="Wingdings" pitchFamily="1" charset="2"/>
              </a:rPr>
              <a:t>deterioration </a:t>
            </a:r>
            <a:r>
              <a:rPr lang="en-US" b="0" dirty="0">
                <a:solidFill>
                  <a:srgbClr val="0033CC"/>
                </a:solidFill>
                <a:sym typeface="Wingdings" pitchFamily="1" charset="2"/>
              </a:rPr>
              <a:t>of the step coverage and filling.</a:t>
            </a:r>
            <a:endParaRPr lang="en-US" b="0" dirty="0">
              <a:solidFill>
                <a:srgbClr val="0033CC"/>
              </a:solidFill>
            </a:endParaRPr>
          </a:p>
        </p:txBody>
      </p:sp>
      <p:sp>
        <p:nvSpPr>
          <p:cNvPr id="21" name="Text Box 2"/>
          <p:cNvSpPr txBox="1">
            <a:spLocks noChangeArrowheads="1"/>
          </p:cNvSpPr>
          <p:nvPr/>
        </p:nvSpPr>
        <p:spPr bwMode="auto">
          <a:xfrm>
            <a:off x="1001646" y="0"/>
            <a:ext cx="7380354" cy="523220"/>
          </a:xfrm>
          <a:prstGeom prst="rect">
            <a:avLst/>
          </a:prstGeom>
          <a:noFill/>
          <a:ln w="9525">
            <a:noFill/>
            <a:miter lim="800000"/>
            <a:headEnd/>
            <a:tailEnd/>
          </a:ln>
        </p:spPr>
        <p:txBody>
          <a:bodyPr wrap="none">
            <a:spAutoFit/>
          </a:bodyPr>
          <a:lstStyle/>
          <a:p>
            <a:r>
              <a:rPr lang="en-US" sz="2800" dirty="0">
                <a:solidFill>
                  <a:srgbClr val="0033CC"/>
                </a:solidFill>
              </a:rPr>
              <a:t>Low Pressure Chemical Vapor Deposition (LPCVD)</a:t>
            </a:r>
          </a:p>
        </p:txBody>
      </p:sp>
      <p:cxnSp>
        <p:nvCxnSpPr>
          <p:cNvPr id="22" name="Straight Connector 21"/>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23" name="Rectangle 22"/>
          <p:cNvSpPr/>
          <p:nvPr/>
        </p:nvSpPr>
        <p:spPr>
          <a:xfrm>
            <a:off x="457200" y="4800600"/>
            <a:ext cx="5105400" cy="1754326"/>
          </a:xfrm>
          <a:prstGeom prst="rect">
            <a:avLst/>
          </a:prstGeom>
        </p:spPr>
        <p:txBody>
          <a:bodyPr wrap="square">
            <a:spAutoFit/>
          </a:bodyPr>
          <a:lstStyle/>
          <a:p>
            <a:r>
              <a:rPr lang="en-US" dirty="0" smtClean="0">
                <a:solidFill>
                  <a:srgbClr val="C00000"/>
                </a:solidFill>
              </a:rPr>
              <a:t>Seems cold wall reactors also exist: </a:t>
            </a:r>
            <a:r>
              <a:rPr lang="en-US" dirty="0" smtClean="0">
                <a:solidFill>
                  <a:srgbClr val="0033CC"/>
                </a:solidFill>
              </a:rPr>
              <a:t>cold wall reduce deposition on walls, which leads to depletion of deposition species and particle formation that may flake off walls and fall on wafers.</a:t>
            </a:r>
          </a:p>
          <a:p>
            <a:r>
              <a:rPr lang="en-US" dirty="0" smtClean="0">
                <a:solidFill>
                  <a:srgbClr val="0033CC"/>
                </a:solidFill>
              </a:rPr>
              <a:t>Besides poorer temperature control than hot wall, gas convection is another problem.</a:t>
            </a:r>
            <a:endParaRPr lang="en-US" dirty="0">
              <a:solidFill>
                <a:srgbClr val="0033CC"/>
              </a:solidFill>
            </a:endParaRPr>
          </a:p>
        </p:txBody>
      </p:sp>
      <p:pic>
        <p:nvPicPr>
          <p:cNvPr id="24" name="Picture 1"/>
          <p:cNvPicPr>
            <a:picLocks noChangeAspect="1" noChangeArrowheads="1"/>
          </p:cNvPicPr>
          <p:nvPr/>
        </p:nvPicPr>
        <p:blipFill>
          <a:blip r:embed="rId3" cstate="print"/>
          <a:srcRect/>
          <a:stretch>
            <a:fillRect/>
          </a:stretch>
        </p:blipFill>
        <p:spPr bwMode="auto">
          <a:xfrm>
            <a:off x="5699985" y="4619625"/>
            <a:ext cx="3024915" cy="2162175"/>
          </a:xfrm>
          <a:prstGeom prst="rect">
            <a:avLst/>
          </a:prstGeom>
          <a:noFill/>
          <a:ln w="9525">
            <a:noFill/>
            <a:miter lim="800000"/>
            <a:headEnd/>
            <a:tailEnd/>
          </a:ln>
        </p:spPr>
      </p:pic>
      <p:cxnSp>
        <p:nvCxnSpPr>
          <p:cNvPr id="26" name="Straight Connector 25"/>
          <p:cNvCxnSpPr/>
          <p:nvPr/>
        </p:nvCxnSpPr>
        <p:spPr>
          <a:xfrm>
            <a:off x="0" y="45720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543800" y="6248400"/>
            <a:ext cx="1341778" cy="461665"/>
          </a:xfrm>
          <a:prstGeom prst="rect">
            <a:avLst/>
          </a:prstGeom>
          <a:noFill/>
        </p:spPr>
        <p:txBody>
          <a:bodyPr wrap="none" rtlCol="0">
            <a:spAutoFit/>
          </a:bodyPr>
          <a:lstStyle/>
          <a:p>
            <a:r>
              <a:rPr lang="en-US" sz="2400" dirty="0" smtClean="0">
                <a:solidFill>
                  <a:srgbClr val="C00000"/>
                </a:solidFill>
              </a:rPr>
              <a:t>Cold-wall</a:t>
            </a:r>
            <a:endParaRPr lang="en-US" sz="2400" dirty="0">
              <a:solidFill>
                <a:srgbClr val="C00000"/>
              </a:solidFill>
            </a:endParaRPr>
          </a:p>
        </p:txBody>
      </p:sp>
      <p:graphicFrame>
        <p:nvGraphicFramePr>
          <p:cNvPr id="91141" name="Object 3"/>
          <p:cNvGraphicFramePr>
            <a:graphicFrameLocks noChangeAspect="1"/>
          </p:cNvGraphicFramePr>
          <p:nvPr/>
        </p:nvGraphicFramePr>
        <p:xfrm>
          <a:off x="1905000" y="685800"/>
          <a:ext cx="5613400" cy="2687638"/>
        </p:xfrm>
        <a:graphic>
          <a:graphicData uri="http://schemas.openxmlformats.org/presentationml/2006/ole">
            <p:oleObj spid="_x0000_s91141" name="Document" r:id="rId4" imgW="4800600" imgH="2298192" progId="Word.Document.8">
              <p:embed/>
            </p:oleObj>
          </a:graphicData>
        </a:graphic>
      </p:graphicFrame>
      <p:sp>
        <p:nvSpPr>
          <p:cNvPr id="10" name="TextBox 9"/>
          <p:cNvSpPr txBox="1"/>
          <p:nvPr/>
        </p:nvSpPr>
        <p:spPr>
          <a:xfrm>
            <a:off x="2057400" y="762000"/>
            <a:ext cx="1240789" cy="461665"/>
          </a:xfrm>
          <a:prstGeom prst="rect">
            <a:avLst/>
          </a:prstGeom>
          <a:noFill/>
        </p:spPr>
        <p:txBody>
          <a:bodyPr wrap="none" rtlCol="0">
            <a:spAutoFit/>
          </a:bodyPr>
          <a:lstStyle/>
          <a:p>
            <a:r>
              <a:rPr lang="en-US" sz="2400" dirty="0" smtClean="0">
                <a:solidFill>
                  <a:srgbClr val="C00000"/>
                </a:solidFill>
              </a:rPr>
              <a:t>Hot-wall</a:t>
            </a:r>
            <a:endParaRPr lang="en-US" sz="2400" dirty="0">
              <a:solidFill>
                <a:srgbClr val="C00000"/>
              </a:solidFill>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2"/>
          <p:cNvSpPr txBox="1">
            <a:spLocks noChangeArrowheads="1"/>
          </p:cNvSpPr>
          <p:nvPr/>
        </p:nvSpPr>
        <p:spPr bwMode="auto">
          <a:xfrm>
            <a:off x="2209800" y="0"/>
            <a:ext cx="4707314" cy="523220"/>
          </a:xfrm>
          <a:prstGeom prst="rect">
            <a:avLst/>
          </a:prstGeom>
          <a:noFill/>
          <a:ln w="9525">
            <a:noFill/>
            <a:miter lim="800000"/>
            <a:headEnd/>
            <a:tailEnd/>
          </a:ln>
        </p:spPr>
        <p:txBody>
          <a:bodyPr wrap="none">
            <a:spAutoFit/>
          </a:bodyPr>
          <a:lstStyle/>
          <a:p>
            <a:r>
              <a:rPr lang="en-US" sz="2800" dirty="0">
                <a:solidFill>
                  <a:srgbClr val="0033CC"/>
                </a:solidFill>
              </a:rPr>
              <a:t>Plasma Enhanced CVD (PECVD)</a:t>
            </a:r>
          </a:p>
        </p:txBody>
      </p:sp>
      <p:graphicFrame>
        <p:nvGraphicFramePr>
          <p:cNvPr id="10242" name="Object 3"/>
          <p:cNvGraphicFramePr>
            <a:graphicFrameLocks noChangeAspect="1"/>
          </p:cNvGraphicFramePr>
          <p:nvPr/>
        </p:nvGraphicFramePr>
        <p:xfrm>
          <a:off x="228600" y="609600"/>
          <a:ext cx="5290620" cy="2964523"/>
        </p:xfrm>
        <a:graphic>
          <a:graphicData uri="http://schemas.openxmlformats.org/presentationml/2006/ole">
            <p:oleObj spid="_x0000_s17410" name="Document" r:id="rId3" imgW="4965192" imgH="2782824" progId="Word.Document.8">
              <p:embed/>
            </p:oleObj>
          </a:graphicData>
        </a:graphic>
      </p:graphicFrame>
      <p:cxnSp>
        <p:nvCxnSpPr>
          <p:cNvPr id="6" name="Straight Connector 5"/>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152400" y="3657600"/>
            <a:ext cx="8839200" cy="3139321"/>
          </a:xfrm>
          <a:prstGeom prst="rect">
            <a:avLst/>
          </a:prstGeom>
        </p:spPr>
        <p:txBody>
          <a:bodyPr wrap="square">
            <a:spAutoFit/>
          </a:bodyPr>
          <a:lstStyle/>
          <a:p>
            <a:pPr marL="174625" indent="-174625">
              <a:buFont typeface="Arial" pitchFamily="34" charset="0"/>
              <a:buChar char="•"/>
            </a:pPr>
            <a:r>
              <a:rPr lang="en-US" dirty="0" smtClean="0">
                <a:solidFill>
                  <a:srgbClr val="0033CC"/>
                </a:solidFill>
              </a:rPr>
              <a:t>Use RF-induced plasma to transfer energy into the reactant gases, forming radicals that is very reactive. (RF: radio-frequency, typically 13.56MHz for PECVD)</a:t>
            </a:r>
          </a:p>
          <a:p>
            <a:pPr marL="174625" indent="-174625">
              <a:buFont typeface="Arial" pitchFamily="34" charset="0"/>
              <a:buChar char="•"/>
            </a:pPr>
            <a:r>
              <a:rPr lang="en-US" dirty="0" smtClean="0">
                <a:solidFill>
                  <a:srgbClr val="0033CC"/>
                </a:solidFill>
              </a:rPr>
              <a:t>Low temperature process (&lt;300</a:t>
            </a:r>
            <a:r>
              <a:rPr lang="en-US" baseline="30000" dirty="0" smtClean="0">
                <a:solidFill>
                  <a:srgbClr val="0033CC"/>
                </a:solidFill>
              </a:rPr>
              <a:t>o</a:t>
            </a:r>
            <a:r>
              <a:rPr lang="en-US" dirty="0" smtClean="0">
                <a:solidFill>
                  <a:srgbClr val="0033CC"/>
                </a:solidFill>
              </a:rPr>
              <a:t>C), as thermal energy is less critical when RF energy exists.</a:t>
            </a:r>
          </a:p>
          <a:p>
            <a:pPr marL="174625" indent="-174625">
              <a:buFont typeface="Arial" pitchFamily="34" charset="0"/>
              <a:buChar char="•"/>
            </a:pPr>
            <a:r>
              <a:rPr lang="en-US" dirty="0" smtClean="0">
                <a:solidFill>
                  <a:srgbClr val="0033CC"/>
                </a:solidFill>
              </a:rPr>
              <a:t>Used for depositing film on metals (Al…) and other materials that cannot sustain high temperatures. (APCVD/LPCVD at such low temperatures gives increased porosity and poor step coverage)</a:t>
            </a:r>
          </a:p>
          <a:p>
            <a:pPr marL="174625" indent="-174625">
              <a:buFont typeface="Arial" pitchFamily="34" charset="0"/>
              <a:buChar char="•"/>
            </a:pPr>
            <a:r>
              <a:rPr lang="en-US" dirty="0" smtClean="0">
                <a:solidFill>
                  <a:srgbClr val="0033CC"/>
                </a:solidFill>
              </a:rPr>
              <a:t>Surface reaction limited deposition, thus substrate temperature control is important to ensure uniformity.</a:t>
            </a:r>
          </a:p>
          <a:p>
            <a:pPr marL="174625" indent="-174625">
              <a:buFont typeface="Arial" pitchFamily="34" charset="0"/>
              <a:buChar char="•"/>
            </a:pPr>
            <a:r>
              <a:rPr lang="en-US" dirty="0" smtClean="0">
                <a:solidFill>
                  <a:srgbClr val="0033CC"/>
                </a:solidFill>
              </a:rPr>
              <a:t>At low T, surface diffusion is slow, so one must supply kinetic energy for surface diffusion – plasma (ion bombardment) provides that energy and enhances step coverage.</a:t>
            </a:r>
          </a:p>
          <a:p>
            <a:pPr marL="174625" indent="-174625">
              <a:buFont typeface="Arial" pitchFamily="34" charset="0"/>
              <a:buChar char="•"/>
            </a:pPr>
            <a:r>
              <a:rPr lang="en-US" dirty="0" smtClean="0">
                <a:solidFill>
                  <a:srgbClr val="0033CC"/>
                </a:solidFill>
              </a:rPr>
              <a:t>Disadvantages: plasma damage, not pure film (often lots of H incorporated into film).</a:t>
            </a:r>
          </a:p>
        </p:txBody>
      </p:sp>
      <p:sp>
        <p:nvSpPr>
          <p:cNvPr id="9" name="Text Box 4"/>
          <p:cNvSpPr txBox="1">
            <a:spLocks noChangeArrowheads="1"/>
          </p:cNvSpPr>
          <p:nvPr/>
        </p:nvSpPr>
        <p:spPr bwMode="auto">
          <a:xfrm>
            <a:off x="5486400" y="914400"/>
            <a:ext cx="3581400" cy="2031325"/>
          </a:xfrm>
          <a:prstGeom prst="rect">
            <a:avLst/>
          </a:prstGeom>
          <a:noFill/>
          <a:ln w="9525">
            <a:noFill/>
            <a:miter lim="800000"/>
            <a:headEnd/>
            <a:tailEnd/>
          </a:ln>
        </p:spPr>
        <p:txBody>
          <a:bodyPr wrap="square">
            <a:spAutoFit/>
          </a:bodyPr>
          <a:lstStyle/>
          <a:p>
            <a:pPr>
              <a:spcBef>
                <a:spcPct val="50000"/>
              </a:spcBef>
            </a:pPr>
            <a:r>
              <a:rPr lang="en-US" b="0" dirty="0" smtClean="0">
                <a:solidFill>
                  <a:srgbClr val="0033CC"/>
                </a:solidFill>
              </a:rPr>
              <a:t>“Good” </a:t>
            </a:r>
            <a:r>
              <a:rPr lang="en-US" b="0" dirty="0">
                <a:solidFill>
                  <a:srgbClr val="0033CC"/>
                </a:solidFill>
              </a:rPr>
              <a:t>quality </a:t>
            </a:r>
            <a:r>
              <a:rPr lang="en-US" b="0" dirty="0" smtClean="0">
                <a:solidFill>
                  <a:srgbClr val="0033CC"/>
                </a:solidFill>
              </a:rPr>
              <a:t>films (though generally not as good as LP or APCVD films deposited at </a:t>
            </a:r>
            <a:r>
              <a:rPr lang="en-US" dirty="0" smtClean="0">
                <a:solidFill>
                  <a:srgbClr val="0033CC"/>
                </a:solidFill>
              </a:rPr>
              <a:t>much higher T</a:t>
            </a:r>
            <a:r>
              <a:rPr lang="en-US" b="0" dirty="0" smtClean="0">
                <a:solidFill>
                  <a:srgbClr val="0033CC"/>
                </a:solidFill>
              </a:rPr>
              <a:t>): energy </a:t>
            </a:r>
            <a:r>
              <a:rPr lang="en-US" b="0" dirty="0">
                <a:solidFill>
                  <a:srgbClr val="0033CC"/>
                </a:solidFill>
              </a:rPr>
              <a:t>supplied by </a:t>
            </a:r>
            <a:r>
              <a:rPr lang="en-US" b="0" dirty="0" smtClean="0">
                <a:solidFill>
                  <a:srgbClr val="0033CC"/>
                </a:solidFill>
              </a:rPr>
              <a:t>plasma (i.e. ion bombardment of film) </a:t>
            </a:r>
            <a:r>
              <a:rPr lang="en-US" b="0" dirty="0">
                <a:solidFill>
                  <a:srgbClr val="0033CC"/>
                </a:solidFill>
              </a:rPr>
              <a:t>increases film density, composition, </a:t>
            </a:r>
            <a:r>
              <a:rPr lang="en-US" b="0" dirty="0" smtClean="0">
                <a:solidFill>
                  <a:srgbClr val="0033CC"/>
                </a:solidFill>
              </a:rPr>
              <a:t>and step coverage.</a:t>
            </a:r>
            <a:endParaRPr lang="en-US" b="0" dirty="0">
              <a:solidFill>
                <a:srgbClr val="0033CC"/>
              </a:solidFill>
            </a:endParaRPr>
          </a:p>
        </p:txBody>
      </p:sp>
      <p:sp>
        <p:nvSpPr>
          <p:cNvPr id="8" name="TextBox 7"/>
          <p:cNvSpPr txBox="1"/>
          <p:nvPr/>
        </p:nvSpPr>
        <p:spPr>
          <a:xfrm rot="16200000">
            <a:off x="-215922" y="1689078"/>
            <a:ext cx="1341778" cy="461665"/>
          </a:xfrm>
          <a:prstGeom prst="rect">
            <a:avLst/>
          </a:prstGeom>
          <a:noFill/>
        </p:spPr>
        <p:txBody>
          <a:bodyPr wrap="none" rtlCol="0">
            <a:spAutoFit/>
          </a:bodyPr>
          <a:lstStyle/>
          <a:p>
            <a:r>
              <a:rPr lang="en-US" sz="2400" dirty="0" smtClean="0">
                <a:solidFill>
                  <a:srgbClr val="C00000"/>
                </a:solidFill>
              </a:rPr>
              <a:t>Cold-wall</a:t>
            </a:r>
            <a:endParaRPr lang="en-US" sz="2400" dirty="0">
              <a:solidFill>
                <a:srgbClr val="C00000"/>
              </a:solidFill>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Rectangle 7"/>
          <p:cNvSpPr/>
          <p:nvPr/>
        </p:nvSpPr>
        <p:spPr>
          <a:xfrm>
            <a:off x="2667161" y="152400"/>
            <a:ext cx="3962239" cy="523220"/>
          </a:xfrm>
          <a:prstGeom prst="rect">
            <a:avLst/>
          </a:prstGeom>
        </p:spPr>
        <p:txBody>
          <a:bodyPr wrap="none">
            <a:spAutoFit/>
          </a:bodyPr>
          <a:lstStyle/>
          <a:p>
            <a:r>
              <a:rPr lang="en-US" altLang="zh-TW" sz="2800" dirty="0" smtClean="0">
                <a:solidFill>
                  <a:srgbClr val="0033CC"/>
                </a:solidFill>
              </a:rPr>
              <a:t>PECVD process parameter</a:t>
            </a:r>
            <a:endParaRPr lang="en-US" sz="2800" dirty="0">
              <a:solidFill>
                <a:srgbClr val="0033CC"/>
              </a:solidFill>
            </a:endParaRPr>
          </a:p>
        </p:txBody>
      </p:sp>
      <p:sp>
        <p:nvSpPr>
          <p:cNvPr id="9" name="Rectangle 8"/>
          <p:cNvSpPr/>
          <p:nvPr/>
        </p:nvSpPr>
        <p:spPr>
          <a:xfrm>
            <a:off x="457200" y="985421"/>
            <a:ext cx="8458200" cy="5378395"/>
          </a:xfrm>
          <a:prstGeom prst="rect">
            <a:avLst/>
          </a:prstGeom>
        </p:spPr>
        <p:txBody>
          <a:bodyPr wrap="square">
            <a:spAutoFit/>
          </a:bodyPr>
          <a:lstStyle/>
          <a:p>
            <a:pPr>
              <a:spcAft>
                <a:spcPts val="300"/>
              </a:spcAft>
            </a:pPr>
            <a:r>
              <a:rPr lang="en-US" altLang="zh-TW" dirty="0" smtClean="0">
                <a:solidFill>
                  <a:srgbClr val="C00000"/>
                </a:solidFill>
              </a:rPr>
              <a:t>Substrate temperature </a:t>
            </a:r>
            <a:r>
              <a:rPr lang="en-US" altLang="zh-TW" dirty="0" smtClean="0">
                <a:solidFill>
                  <a:srgbClr val="0033CC"/>
                </a:solidFill>
              </a:rPr>
              <a:t>(100-300</a:t>
            </a:r>
            <a:r>
              <a:rPr lang="en-US" altLang="zh-TW" baseline="30000" dirty="0" smtClean="0">
                <a:solidFill>
                  <a:srgbClr val="0033CC"/>
                </a:solidFill>
              </a:rPr>
              <a:t>o</a:t>
            </a:r>
            <a:r>
              <a:rPr lang="en-US" altLang="zh-TW" dirty="0" smtClean="0">
                <a:solidFill>
                  <a:srgbClr val="0033CC"/>
                </a:solidFill>
              </a:rPr>
              <a:t>C, up to 1000</a:t>
            </a:r>
            <a:r>
              <a:rPr lang="en-US" altLang="zh-TW" baseline="30000" dirty="0" smtClean="0">
                <a:solidFill>
                  <a:srgbClr val="0033CC"/>
                </a:solidFill>
              </a:rPr>
              <a:t>o</a:t>
            </a:r>
            <a:r>
              <a:rPr lang="en-US" altLang="zh-TW" dirty="0" smtClean="0">
                <a:solidFill>
                  <a:srgbClr val="0033CC"/>
                </a:solidFill>
              </a:rPr>
              <a:t>C PECVD available)</a:t>
            </a:r>
          </a:p>
          <a:p>
            <a:pPr marL="628650" lvl="1" indent="-171450">
              <a:spcAft>
                <a:spcPts val="300"/>
              </a:spcAft>
              <a:buFont typeface="Arial" pitchFamily="34" charset="0"/>
              <a:buChar char="•"/>
            </a:pPr>
            <a:r>
              <a:rPr lang="en-US" altLang="zh-TW" dirty="0" smtClean="0">
                <a:solidFill>
                  <a:srgbClr val="0033CC"/>
                </a:solidFill>
              </a:rPr>
              <a:t>Control by external heater, very little heating from PECVD process </a:t>
            </a:r>
          </a:p>
          <a:p>
            <a:pPr>
              <a:spcAft>
                <a:spcPts val="300"/>
              </a:spcAft>
            </a:pPr>
            <a:r>
              <a:rPr lang="en-US" altLang="zh-TW" dirty="0" smtClean="0">
                <a:solidFill>
                  <a:srgbClr val="C00000"/>
                </a:solidFill>
              </a:rPr>
              <a:t>Gas flow</a:t>
            </a:r>
            <a:r>
              <a:rPr lang="en-US" altLang="zh-TW" dirty="0" smtClean="0">
                <a:solidFill>
                  <a:srgbClr val="0033CC"/>
                </a:solidFill>
              </a:rPr>
              <a:t> (10s to 100s </a:t>
            </a:r>
            <a:r>
              <a:rPr lang="en-US" altLang="zh-TW" dirty="0" err="1" smtClean="0">
                <a:solidFill>
                  <a:srgbClr val="0033CC"/>
                </a:solidFill>
              </a:rPr>
              <a:t>sccm</a:t>
            </a:r>
            <a:r>
              <a:rPr lang="en-US" altLang="zh-TW" dirty="0" smtClean="0">
                <a:solidFill>
                  <a:srgbClr val="0033CC"/>
                </a:solidFill>
              </a:rPr>
              <a:t> – standard cubic centimeter per minute)</a:t>
            </a:r>
          </a:p>
          <a:p>
            <a:pPr marL="628650" lvl="1" indent="-171450">
              <a:spcAft>
                <a:spcPts val="300"/>
              </a:spcAft>
              <a:buFont typeface="Arial" pitchFamily="34" charset="0"/>
              <a:buChar char="•"/>
            </a:pPr>
            <a:r>
              <a:rPr lang="en-US" altLang="zh-TW" dirty="0" smtClean="0">
                <a:solidFill>
                  <a:srgbClr val="0033CC"/>
                </a:solidFill>
              </a:rPr>
              <a:t>Higher flow rates can increase deposition rate and uniformity </a:t>
            </a:r>
          </a:p>
          <a:p>
            <a:pPr>
              <a:spcAft>
                <a:spcPts val="300"/>
              </a:spcAft>
            </a:pPr>
            <a:r>
              <a:rPr lang="en-US" altLang="zh-TW" dirty="0" smtClean="0">
                <a:solidFill>
                  <a:srgbClr val="C00000"/>
                </a:solidFill>
              </a:rPr>
              <a:t>Pressure </a:t>
            </a:r>
            <a:r>
              <a:rPr lang="en-US" altLang="zh-TW" dirty="0" smtClean="0">
                <a:solidFill>
                  <a:srgbClr val="0033CC"/>
                </a:solidFill>
              </a:rPr>
              <a:t>(</a:t>
            </a:r>
            <a:r>
              <a:rPr lang="en-US" dirty="0" smtClean="0">
                <a:solidFill>
                  <a:srgbClr val="0033CC"/>
                </a:solidFill>
              </a:rPr>
              <a:t>P </a:t>
            </a:r>
            <a:r>
              <a:rPr lang="en-US" dirty="0" smtClean="0">
                <a:solidFill>
                  <a:srgbClr val="0033CC"/>
                </a:solidFill>
                <a:sym typeface="Symbol" pitchFamily="1" charset="2"/>
              </a:rPr>
              <a:t> 50mTorr – 5Torr </a:t>
            </a:r>
            <a:r>
              <a:rPr lang="en-US" altLang="zh-TW" dirty="0" smtClean="0">
                <a:solidFill>
                  <a:srgbClr val="0033CC"/>
                </a:solidFill>
              </a:rPr>
              <a:t>)</a:t>
            </a:r>
          </a:p>
          <a:p>
            <a:pPr marL="628650" lvl="1" indent="-171450">
              <a:spcAft>
                <a:spcPts val="300"/>
              </a:spcAft>
              <a:buFont typeface="Arial" pitchFamily="34" charset="0"/>
              <a:buChar char="•"/>
            </a:pPr>
            <a:r>
              <a:rPr lang="en-US" altLang="zh-TW" dirty="0" smtClean="0">
                <a:solidFill>
                  <a:srgbClr val="0033CC"/>
                </a:solidFill>
              </a:rPr>
              <a:t>Changes the energy of ions reaching electrodes </a:t>
            </a:r>
          </a:p>
          <a:p>
            <a:pPr marL="628650" lvl="1" indent="-171450">
              <a:spcAft>
                <a:spcPts val="300"/>
              </a:spcAft>
              <a:buFont typeface="Arial" pitchFamily="34" charset="0"/>
              <a:buChar char="•"/>
            </a:pPr>
            <a:r>
              <a:rPr lang="en-US" altLang="zh-TW" dirty="0" smtClean="0">
                <a:solidFill>
                  <a:srgbClr val="0033CC"/>
                </a:solidFill>
              </a:rPr>
              <a:t>Can change deposition rate </a:t>
            </a:r>
          </a:p>
          <a:p>
            <a:pPr marL="628650" lvl="1" indent="-171450">
              <a:spcAft>
                <a:spcPts val="300"/>
              </a:spcAft>
              <a:buFont typeface="Arial" pitchFamily="34" charset="0"/>
              <a:buChar char="•"/>
            </a:pPr>
            <a:r>
              <a:rPr lang="en-US" altLang="zh-TW" dirty="0" smtClean="0">
                <a:solidFill>
                  <a:srgbClr val="0033CC"/>
                </a:solidFill>
              </a:rPr>
              <a:t>Increases pressure may lead to chemical reactions in the gas </a:t>
            </a:r>
          </a:p>
          <a:p>
            <a:pPr marL="628650" lvl="1" indent="-171450">
              <a:spcAft>
                <a:spcPts val="300"/>
              </a:spcAft>
              <a:buFont typeface="Arial" pitchFamily="34" charset="0"/>
              <a:buChar char="•"/>
            </a:pPr>
            <a:r>
              <a:rPr lang="en-US" altLang="zh-TW" dirty="0" smtClean="0">
                <a:solidFill>
                  <a:srgbClr val="0033CC"/>
                </a:solidFill>
              </a:rPr>
              <a:t>Effects also depend on gas concentration </a:t>
            </a:r>
          </a:p>
          <a:p>
            <a:pPr>
              <a:spcAft>
                <a:spcPts val="300"/>
              </a:spcAft>
            </a:pPr>
            <a:r>
              <a:rPr lang="en-US" altLang="zh-TW" dirty="0" smtClean="0">
                <a:solidFill>
                  <a:srgbClr val="C00000"/>
                </a:solidFill>
              </a:rPr>
              <a:t>Power</a:t>
            </a:r>
            <a:r>
              <a:rPr lang="en-US" altLang="zh-TW" dirty="0" smtClean="0">
                <a:solidFill>
                  <a:srgbClr val="0033CC"/>
                </a:solidFill>
              </a:rPr>
              <a:t> (10s to 100s watts)</a:t>
            </a:r>
          </a:p>
          <a:p>
            <a:pPr marL="628650" lvl="1" indent="-171450">
              <a:spcAft>
                <a:spcPts val="300"/>
              </a:spcAft>
              <a:buFont typeface="Arial" pitchFamily="34" charset="0"/>
              <a:buChar char="•"/>
            </a:pPr>
            <a:r>
              <a:rPr lang="en-US" altLang="zh-TW" dirty="0" smtClean="0">
                <a:solidFill>
                  <a:srgbClr val="0033CC"/>
                </a:solidFill>
              </a:rPr>
              <a:t>Affects the number of electrons available for activation and the energy of those electrons </a:t>
            </a:r>
          </a:p>
          <a:p>
            <a:pPr marL="628650" lvl="1" indent="-171450">
              <a:spcAft>
                <a:spcPts val="300"/>
              </a:spcAft>
              <a:buFont typeface="Arial" pitchFamily="34" charset="0"/>
              <a:buChar char="•"/>
            </a:pPr>
            <a:r>
              <a:rPr lang="en-US" altLang="zh-TW" dirty="0" smtClean="0">
                <a:solidFill>
                  <a:srgbClr val="0033CC"/>
                </a:solidFill>
              </a:rPr>
              <a:t>Increased power may lead to chemical reactions in gas </a:t>
            </a:r>
          </a:p>
          <a:p>
            <a:pPr marL="628650" lvl="1" indent="-171450">
              <a:spcAft>
                <a:spcPts val="300"/>
              </a:spcAft>
              <a:buFont typeface="Arial" pitchFamily="34" charset="0"/>
              <a:buChar char="•"/>
            </a:pPr>
            <a:r>
              <a:rPr lang="en-US" altLang="zh-TW" dirty="0" smtClean="0">
                <a:solidFill>
                  <a:srgbClr val="0033CC"/>
                </a:solidFill>
              </a:rPr>
              <a:t>Increased power increases deposition rate </a:t>
            </a:r>
          </a:p>
          <a:p>
            <a:pPr>
              <a:spcAft>
                <a:spcPts val="300"/>
              </a:spcAft>
            </a:pPr>
            <a:r>
              <a:rPr lang="en-US" altLang="zh-TW" dirty="0" smtClean="0">
                <a:solidFill>
                  <a:srgbClr val="C00000"/>
                </a:solidFill>
              </a:rPr>
              <a:t>Frequency</a:t>
            </a:r>
            <a:r>
              <a:rPr lang="en-US" altLang="zh-TW" dirty="0" smtClean="0">
                <a:solidFill>
                  <a:srgbClr val="0033CC"/>
                </a:solidFill>
              </a:rPr>
              <a:t> (mostly 13.56MHz, same for plasma etching and sputter deposition)</a:t>
            </a:r>
          </a:p>
          <a:p>
            <a:pPr marL="628650" lvl="1" indent="-171450">
              <a:spcAft>
                <a:spcPts val="300"/>
              </a:spcAft>
              <a:buFont typeface="Arial" pitchFamily="34" charset="0"/>
              <a:buChar char="•"/>
            </a:pPr>
            <a:r>
              <a:rPr lang="en-US" altLang="zh-TW" dirty="0" smtClean="0">
                <a:solidFill>
                  <a:srgbClr val="0033CC"/>
                </a:solidFill>
              </a:rPr>
              <a:t>Changes plasma characteristics </a:t>
            </a:r>
          </a:p>
          <a:p>
            <a:pPr marL="628650" lvl="1" indent="-171450">
              <a:spcAft>
                <a:spcPts val="300"/>
              </a:spcAft>
              <a:buFont typeface="Arial" pitchFamily="34" charset="0"/>
              <a:buChar char="•"/>
            </a:pPr>
            <a:r>
              <a:rPr lang="en-US" altLang="zh-TW" dirty="0" smtClean="0">
                <a:solidFill>
                  <a:srgbClr val="0033CC"/>
                </a:solidFill>
              </a:rPr>
              <a:t>Changes ion bombardment characteristics </a:t>
            </a:r>
            <a:endParaRPr lang="en-US" dirty="0">
              <a:solidFill>
                <a:srgbClr val="0033CC"/>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cstate="print"/>
          <a:srcRect/>
          <a:stretch>
            <a:fillRect/>
          </a:stretch>
        </p:blipFill>
        <p:spPr bwMode="auto">
          <a:xfrm>
            <a:off x="228600" y="747633"/>
            <a:ext cx="4900613" cy="5957968"/>
          </a:xfrm>
          <a:prstGeom prst="rect">
            <a:avLst/>
          </a:prstGeom>
          <a:noFill/>
          <a:ln w="9525">
            <a:noFill/>
            <a:miter lim="800000"/>
            <a:headEnd/>
            <a:tailEnd/>
          </a:ln>
        </p:spPr>
      </p:pic>
      <p:sp>
        <p:nvSpPr>
          <p:cNvPr id="3" name="TextBox 2"/>
          <p:cNvSpPr txBox="1"/>
          <p:nvPr/>
        </p:nvSpPr>
        <p:spPr>
          <a:xfrm>
            <a:off x="1539371" y="76200"/>
            <a:ext cx="6690229" cy="523220"/>
          </a:xfrm>
          <a:prstGeom prst="rect">
            <a:avLst/>
          </a:prstGeom>
          <a:noFill/>
        </p:spPr>
        <p:txBody>
          <a:bodyPr wrap="none" rtlCol="0">
            <a:spAutoFit/>
          </a:bodyPr>
          <a:lstStyle/>
          <a:p>
            <a:r>
              <a:rPr lang="en-US" sz="2800" dirty="0" smtClean="0">
                <a:solidFill>
                  <a:srgbClr val="0033CC"/>
                </a:solidFill>
              </a:rPr>
              <a:t>Examples of PECVD systems and applications</a:t>
            </a:r>
            <a:endParaRPr lang="en-US" sz="2800" dirty="0">
              <a:solidFill>
                <a:srgbClr val="0033CC"/>
              </a:solidFill>
            </a:endParaRPr>
          </a:p>
        </p:txBody>
      </p:sp>
      <p:cxnSp>
        <p:nvCxnSpPr>
          <p:cNvPr id="4" name="Straight Connector 3"/>
          <p:cNvCxnSpPr/>
          <p:nvPr/>
        </p:nvCxnSpPr>
        <p:spPr>
          <a:xfrm flipV="1">
            <a:off x="0" y="609601"/>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5" name="Picture 2"/>
          <p:cNvPicPr>
            <a:picLocks noChangeAspect="1" noChangeArrowheads="1"/>
          </p:cNvPicPr>
          <p:nvPr/>
        </p:nvPicPr>
        <p:blipFill>
          <a:blip r:embed="rId3" cstate="print"/>
          <a:srcRect/>
          <a:stretch>
            <a:fillRect/>
          </a:stretch>
        </p:blipFill>
        <p:spPr bwMode="auto">
          <a:xfrm>
            <a:off x="5691510" y="762001"/>
            <a:ext cx="3223890" cy="5791200"/>
          </a:xfrm>
          <a:prstGeom prst="rect">
            <a:avLst/>
          </a:prstGeom>
          <a:noFill/>
          <a:ln w="9525">
            <a:noFill/>
            <a:miter lim="800000"/>
            <a:headEnd/>
            <a:tailEnd/>
          </a:ln>
        </p:spPr>
      </p:pic>
      <p:cxnSp>
        <p:nvCxnSpPr>
          <p:cNvPr id="7" name="Straight Connector 6"/>
          <p:cNvCxnSpPr/>
          <p:nvPr/>
        </p:nvCxnSpPr>
        <p:spPr>
          <a:xfrm rot="16200000" flipH="1">
            <a:off x="2324099" y="3695701"/>
            <a:ext cx="61722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B6F15528-21DE-4FAA-801E-634DDDAF4B2B}"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609600"/>
            <a:ext cx="6781800" cy="5732338"/>
          </a:xfrm>
          <a:prstGeom prst="rect">
            <a:avLst/>
          </a:prstGeom>
        </p:spPr>
        <p:txBody>
          <a:bodyPr wrap="square">
            <a:spAutoFit/>
          </a:bodyPr>
          <a:lstStyle/>
          <a:p>
            <a:pPr marL="174625" indent="-174625">
              <a:spcAft>
                <a:spcPts val="300"/>
              </a:spcAft>
              <a:buFont typeface="Arial" pitchFamily="34" charset="0"/>
              <a:buChar char="•"/>
            </a:pPr>
            <a:r>
              <a:rPr lang="en-US" dirty="0" smtClean="0">
                <a:solidFill>
                  <a:srgbClr val="C00000"/>
                </a:solidFill>
              </a:rPr>
              <a:t>Deposition rate</a:t>
            </a:r>
          </a:p>
          <a:p>
            <a:pPr marL="174625" indent="-174625">
              <a:spcAft>
                <a:spcPts val="300"/>
              </a:spcAft>
              <a:buFont typeface="Arial" pitchFamily="34" charset="0"/>
              <a:buChar char="•"/>
            </a:pPr>
            <a:r>
              <a:rPr lang="en-US" dirty="0" smtClean="0">
                <a:solidFill>
                  <a:srgbClr val="C00000"/>
                </a:solidFill>
              </a:rPr>
              <a:t>Film uniformity:</a:t>
            </a:r>
          </a:p>
          <a:p>
            <a:pPr marL="631825" lvl="1" indent="-174625">
              <a:spcAft>
                <a:spcPts val="300"/>
              </a:spcAft>
              <a:buFont typeface="Arial" pitchFamily="34" charset="0"/>
              <a:buChar char="•"/>
            </a:pPr>
            <a:r>
              <a:rPr lang="en-US" dirty="0" smtClean="0">
                <a:solidFill>
                  <a:srgbClr val="0033CC"/>
                </a:solidFill>
              </a:rPr>
              <a:t>Across wafer uniformity.</a:t>
            </a:r>
          </a:p>
          <a:p>
            <a:pPr marL="631825" lvl="1" indent="-174625">
              <a:spcAft>
                <a:spcPts val="300"/>
              </a:spcAft>
              <a:buFont typeface="Arial" pitchFamily="34" charset="0"/>
              <a:buChar char="•"/>
            </a:pPr>
            <a:r>
              <a:rPr lang="en-US" dirty="0" smtClean="0">
                <a:solidFill>
                  <a:srgbClr val="0033CC"/>
                </a:solidFill>
              </a:rPr>
              <a:t>Run-to-run uniformity.</a:t>
            </a:r>
          </a:p>
          <a:p>
            <a:pPr marL="174625" indent="-174625">
              <a:spcAft>
                <a:spcPts val="300"/>
              </a:spcAft>
              <a:buFont typeface="Arial" pitchFamily="34" charset="0"/>
              <a:buChar char="•"/>
            </a:pPr>
            <a:r>
              <a:rPr lang="en-US" dirty="0" smtClean="0">
                <a:solidFill>
                  <a:srgbClr val="C00000"/>
                </a:solidFill>
              </a:rPr>
              <a:t>Materials that can be deposited: </a:t>
            </a:r>
            <a:r>
              <a:rPr lang="en-US" dirty="0" smtClean="0">
                <a:solidFill>
                  <a:srgbClr val="0033CC"/>
                </a:solidFill>
              </a:rPr>
              <a:t>metal, dielectric, polymer.</a:t>
            </a:r>
          </a:p>
          <a:p>
            <a:pPr marL="174625" indent="-174625">
              <a:spcAft>
                <a:spcPts val="300"/>
              </a:spcAft>
              <a:buFont typeface="Arial" pitchFamily="34" charset="0"/>
              <a:buChar char="•"/>
            </a:pPr>
            <a:r>
              <a:rPr lang="en-US" dirty="0" smtClean="0">
                <a:solidFill>
                  <a:srgbClr val="C00000"/>
                </a:solidFill>
              </a:rPr>
              <a:t>Quality of film:</a:t>
            </a:r>
          </a:p>
          <a:p>
            <a:pPr marL="631825" lvl="1" indent="-174625">
              <a:spcAft>
                <a:spcPts val="300"/>
              </a:spcAft>
              <a:buFont typeface="Arial" pitchFamily="34" charset="0"/>
              <a:buChar char="•"/>
            </a:pPr>
            <a:r>
              <a:rPr lang="en-US" dirty="0" smtClean="0">
                <a:solidFill>
                  <a:srgbClr val="0033CC"/>
                </a:solidFill>
              </a:rPr>
              <a:t>Physical and chemical properties</a:t>
            </a:r>
          </a:p>
          <a:p>
            <a:pPr marL="631825" lvl="1" indent="-174625">
              <a:spcAft>
                <a:spcPts val="300"/>
              </a:spcAft>
              <a:buFont typeface="Arial" pitchFamily="34" charset="0"/>
              <a:buChar char="•"/>
            </a:pPr>
            <a:r>
              <a:rPr lang="en-US" dirty="0" smtClean="0">
                <a:solidFill>
                  <a:srgbClr val="0033CC"/>
                </a:solidFill>
              </a:rPr>
              <a:t>Electrical property, breakdown voltage</a:t>
            </a:r>
          </a:p>
          <a:p>
            <a:pPr marL="631825" lvl="1" indent="-174625">
              <a:spcAft>
                <a:spcPts val="300"/>
              </a:spcAft>
              <a:buFont typeface="Arial" pitchFamily="34" charset="0"/>
              <a:buChar char="•"/>
            </a:pPr>
            <a:r>
              <a:rPr lang="en-US" dirty="0" smtClean="0">
                <a:solidFill>
                  <a:srgbClr val="0033CC"/>
                </a:solidFill>
              </a:rPr>
              <a:t>Mechanical properties, stress and adhesion to substrate</a:t>
            </a:r>
          </a:p>
          <a:p>
            <a:pPr marL="631825" lvl="1" indent="-174625">
              <a:spcAft>
                <a:spcPts val="300"/>
              </a:spcAft>
              <a:buFont typeface="Arial" pitchFamily="34" charset="0"/>
              <a:buChar char="•"/>
            </a:pPr>
            <a:r>
              <a:rPr lang="en-US" altLang="zh-TW" dirty="0" smtClean="0">
                <a:solidFill>
                  <a:srgbClr val="0033CC"/>
                </a:solidFill>
              </a:rPr>
              <a:t>Optical properties, transparency, refractive index</a:t>
            </a:r>
            <a:endParaRPr lang="en-US" dirty="0" smtClean="0">
              <a:solidFill>
                <a:srgbClr val="0033CC"/>
              </a:solidFill>
            </a:endParaRPr>
          </a:p>
          <a:p>
            <a:pPr marL="631825" lvl="1" indent="-174625">
              <a:spcAft>
                <a:spcPts val="300"/>
              </a:spcAft>
              <a:buFont typeface="Arial" pitchFamily="34" charset="0"/>
              <a:buChar char="•"/>
            </a:pPr>
            <a:r>
              <a:rPr lang="en-US" dirty="0" smtClean="0">
                <a:solidFill>
                  <a:srgbClr val="0033CC"/>
                </a:solidFill>
              </a:rPr>
              <a:t>Composition, stoichiometry</a:t>
            </a:r>
          </a:p>
          <a:p>
            <a:pPr marL="631825" lvl="1" indent="-174625">
              <a:spcAft>
                <a:spcPts val="300"/>
              </a:spcAft>
              <a:buFont typeface="Arial" pitchFamily="34" charset="0"/>
              <a:buChar char="•"/>
            </a:pPr>
            <a:r>
              <a:rPr lang="en-US" dirty="0" smtClean="0">
                <a:solidFill>
                  <a:srgbClr val="0033CC"/>
                </a:solidFill>
              </a:rPr>
              <a:t>Film density, defect (pinhole…) density</a:t>
            </a:r>
          </a:p>
          <a:p>
            <a:pPr marL="631825" lvl="1" indent="-174625">
              <a:spcAft>
                <a:spcPts val="300"/>
              </a:spcAft>
              <a:buFont typeface="Arial" pitchFamily="34" charset="0"/>
              <a:buChar char="•"/>
            </a:pPr>
            <a:r>
              <a:rPr lang="en-US" dirty="0" smtClean="0">
                <a:solidFill>
                  <a:srgbClr val="0033CC"/>
                </a:solidFill>
              </a:rPr>
              <a:t>Texture, grain size, boundary property, and orientation</a:t>
            </a:r>
          </a:p>
          <a:p>
            <a:pPr marL="631825" lvl="1" indent="-174625">
              <a:spcAft>
                <a:spcPts val="300"/>
              </a:spcAft>
              <a:buFont typeface="Arial" pitchFamily="34" charset="0"/>
              <a:buChar char="•"/>
            </a:pPr>
            <a:r>
              <a:rPr lang="en-US" dirty="0" smtClean="0">
                <a:solidFill>
                  <a:srgbClr val="0033CC"/>
                </a:solidFill>
              </a:rPr>
              <a:t>Impurity level, doping</a:t>
            </a:r>
          </a:p>
          <a:p>
            <a:pPr marL="174625" indent="-174625">
              <a:spcAft>
                <a:spcPts val="300"/>
              </a:spcAft>
              <a:buFont typeface="Arial" pitchFamily="34" charset="0"/>
              <a:buChar char="•"/>
            </a:pPr>
            <a:r>
              <a:rPr lang="en-US" dirty="0" smtClean="0">
                <a:solidFill>
                  <a:srgbClr val="C00000"/>
                </a:solidFill>
              </a:rPr>
              <a:t>Deposition directionality:</a:t>
            </a:r>
          </a:p>
          <a:p>
            <a:pPr marL="631825" lvl="1" indent="-174625">
              <a:spcAft>
                <a:spcPts val="300"/>
              </a:spcAft>
              <a:buFont typeface="Arial" pitchFamily="34" charset="0"/>
              <a:buChar char="•"/>
            </a:pPr>
            <a:r>
              <a:rPr lang="en-US" dirty="0" smtClean="0">
                <a:solidFill>
                  <a:srgbClr val="0033CC"/>
                </a:solidFill>
              </a:rPr>
              <a:t>Directional - good for lift-off, trench filling</a:t>
            </a:r>
          </a:p>
          <a:p>
            <a:pPr marL="631825" lvl="1" indent="-174625">
              <a:spcAft>
                <a:spcPts val="300"/>
              </a:spcAft>
              <a:buFont typeface="Arial" pitchFamily="34" charset="0"/>
              <a:buChar char="•"/>
            </a:pPr>
            <a:r>
              <a:rPr lang="en-US" dirty="0" smtClean="0">
                <a:solidFill>
                  <a:srgbClr val="0033CC"/>
                </a:solidFill>
              </a:rPr>
              <a:t>Non-directional - good for step coverage</a:t>
            </a:r>
          </a:p>
          <a:p>
            <a:pPr marL="174625" indent="-174625">
              <a:spcAft>
                <a:spcPts val="300"/>
              </a:spcAft>
              <a:buFont typeface="Arial" pitchFamily="34" charset="0"/>
              <a:buChar char="•"/>
            </a:pPr>
            <a:r>
              <a:rPr lang="en-US" dirty="0" smtClean="0">
                <a:solidFill>
                  <a:srgbClr val="C00000"/>
                </a:solidFill>
              </a:rPr>
              <a:t>Cost of ownership and operation.</a:t>
            </a:r>
          </a:p>
        </p:txBody>
      </p:sp>
      <p:sp>
        <p:nvSpPr>
          <p:cNvPr id="6" name="TextBox 5"/>
          <p:cNvSpPr txBox="1"/>
          <p:nvPr/>
        </p:nvSpPr>
        <p:spPr>
          <a:xfrm>
            <a:off x="1371600" y="0"/>
            <a:ext cx="6809685" cy="523220"/>
          </a:xfrm>
          <a:prstGeom prst="rect">
            <a:avLst/>
          </a:prstGeom>
          <a:noFill/>
        </p:spPr>
        <p:txBody>
          <a:bodyPr wrap="none" rtlCol="0">
            <a:spAutoFit/>
          </a:bodyPr>
          <a:lstStyle/>
          <a:p>
            <a:r>
              <a:rPr lang="en-US" sz="2800" dirty="0" smtClean="0">
                <a:solidFill>
                  <a:srgbClr val="0033CC"/>
                </a:solidFill>
              </a:rPr>
              <a:t>General characteristics of thin film deposition</a:t>
            </a:r>
            <a:endParaRPr lang="en-US" sz="2800" dirty="0">
              <a:solidFill>
                <a:srgbClr val="0033CC"/>
              </a:solidFill>
            </a:endParaRPr>
          </a:p>
        </p:txBody>
      </p:sp>
      <p:cxnSp>
        <p:nvCxnSpPr>
          <p:cNvPr id="7" name="Straight Connector 6"/>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down)">
                                      <p:cBhvr>
                                        <p:cTn id="15" dur="500"/>
                                        <p:tgtEl>
                                          <p:spTgt spid="4">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down)">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down)">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wipe(down)">
                                      <p:cBhvr>
                                        <p:cTn id="28" dur="500"/>
                                        <p:tgtEl>
                                          <p:spTgt spid="4">
                                            <p:txEl>
                                              <p:pRg st="5" end="5"/>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wipe(down)">
                                      <p:cBhvr>
                                        <p:cTn id="31" dur="500"/>
                                        <p:tgtEl>
                                          <p:spTgt spid="4">
                                            <p:txEl>
                                              <p:pRg st="6" end="6"/>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wipe(down)">
                                      <p:cBhvr>
                                        <p:cTn id="34" dur="500"/>
                                        <p:tgtEl>
                                          <p:spTgt spid="4">
                                            <p:txEl>
                                              <p:pRg st="7" end="7"/>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wipe(down)">
                                      <p:cBhvr>
                                        <p:cTn id="37" dur="500"/>
                                        <p:tgtEl>
                                          <p:spTgt spid="4">
                                            <p:txEl>
                                              <p:pRg st="8" end="8"/>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4">
                                            <p:txEl>
                                              <p:pRg st="9" end="9"/>
                                            </p:txEl>
                                          </p:spTgt>
                                        </p:tgtEl>
                                        <p:attrNameLst>
                                          <p:attrName>style.visibility</p:attrName>
                                        </p:attrNameLst>
                                      </p:cBhvr>
                                      <p:to>
                                        <p:strVal val="visible"/>
                                      </p:to>
                                    </p:set>
                                    <p:animEffect transition="in" filter="wipe(down)">
                                      <p:cBhvr>
                                        <p:cTn id="40" dur="500"/>
                                        <p:tgtEl>
                                          <p:spTgt spid="4">
                                            <p:txEl>
                                              <p:pRg st="9" end="9"/>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animEffect transition="in" filter="wipe(down)">
                                      <p:cBhvr>
                                        <p:cTn id="43" dur="500"/>
                                        <p:tgtEl>
                                          <p:spTgt spid="4">
                                            <p:txEl>
                                              <p:pRg st="10" end="10"/>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
                                            <p:txEl>
                                              <p:pRg st="11" end="11"/>
                                            </p:txEl>
                                          </p:spTgt>
                                        </p:tgtEl>
                                        <p:attrNameLst>
                                          <p:attrName>style.visibility</p:attrName>
                                        </p:attrNameLst>
                                      </p:cBhvr>
                                      <p:to>
                                        <p:strVal val="visible"/>
                                      </p:to>
                                    </p:set>
                                    <p:animEffect transition="in" filter="wipe(down)">
                                      <p:cBhvr>
                                        <p:cTn id="46" dur="500"/>
                                        <p:tgtEl>
                                          <p:spTgt spid="4">
                                            <p:txEl>
                                              <p:pRg st="11" end="11"/>
                                            </p:txEl>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4">
                                            <p:txEl>
                                              <p:pRg st="12" end="12"/>
                                            </p:txEl>
                                          </p:spTgt>
                                        </p:tgtEl>
                                        <p:attrNameLst>
                                          <p:attrName>style.visibility</p:attrName>
                                        </p:attrNameLst>
                                      </p:cBhvr>
                                      <p:to>
                                        <p:strVal val="visible"/>
                                      </p:to>
                                    </p:set>
                                    <p:animEffect transition="in" filter="wipe(down)">
                                      <p:cBhvr>
                                        <p:cTn id="49" dur="500"/>
                                        <p:tgtEl>
                                          <p:spTgt spid="4">
                                            <p:txEl>
                                              <p:pRg st="12" end="12"/>
                                            </p:txEl>
                                          </p:spTgt>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4">
                                            <p:txEl>
                                              <p:pRg st="13" end="13"/>
                                            </p:txEl>
                                          </p:spTgt>
                                        </p:tgtEl>
                                        <p:attrNameLst>
                                          <p:attrName>style.visibility</p:attrName>
                                        </p:attrNameLst>
                                      </p:cBhvr>
                                      <p:to>
                                        <p:strVal val="visible"/>
                                      </p:to>
                                    </p:set>
                                    <p:animEffect transition="in" filter="wipe(down)">
                                      <p:cBhvr>
                                        <p:cTn id="52" dur="500"/>
                                        <p:tgtEl>
                                          <p:spTgt spid="4">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
                                            <p:txEl>
                                              <p:pRg st="14" end="14"/>
                                            </p:txEl>
                                          </p:spTgt>
                                        </p:tgtEl>
                                        <p:attrNameLst>
                                          <p:attrName>style.visibility</p:attrName>
                                        </p:attrNameLst>
                                      </p:cBhvr>
                                      <p:to>
                                        <p:strVal val="visible"/>
                                      </p:to>
                                    </p:set>
                                    <p:animEffect transition="in" filter="wipe(down)">
                                      <p:cBhvr>
                                        <p:cTn id="57" dur="500"/>
                                        <p:tgtEl>
                                          <p:spTgt spid="4">
                                            <p:txEl>
                                              <p:pRg st="14" end="14"/>
                                            </p:txEl>
                                          </p:spTgt>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4">
                                            <p:txEl>
                                              <p:pRg st="15" end="15"/>
                                            </p:txEl>
                                          </p:spTgt>
                                        </p:tgtEl>
                                        <p:attrNameLst>
                                          <p:attrName>style.visibility</p:attrName>
                                        </p:attrNameLst>
                                      </p:cBhvr>
                                      <p:to>
                                        <p:strVal val="visible"/>
                                      </p:to>
                                    </p:set>
                                    <p:animEffect transition="in" filter="wipe(down)">
                                      <p:cBhvr>
                                        <p:cTn id="60" dur="500"/>
                                        <p:tgtEl>
                                          <p:spTgt spid="4">
                                            <p:txEl>
                                              <p:pRg st="15" end="15"/>
                                            </p:txEl>
                                          </p:spTgt>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4">
                                            <p:txEl>
                                              <p:pRg st="16" end="16"/>
                                            </p:txEl>
                                          </p:spTgt>
                                        </p:tgtEl>
                                        <p:attrNameLst>
                                          <p:attrName>style.visibility</p:attrName>
                                        </p:attrNameLst>
                                      </p:cBhvr>
                                      <p:to>
                                        <p:strVal val="visible"/>
                                      </p:to>
                                    </p:set>
                                    <p:animEffect transition="in" filter="wipe(down)">
                                      <p:cBhvr>
                                        <p:cTn id="63" dur="500"/>
                                        <p:tgtEl>
                                          <p:spTgt spid="4">
                                            <p:txEl>
                                              <p:pRg st="16" end="16"/>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4">
                                            <p:txEl>
                                              <p:pRg st="17" end="17"/>
                                            </p:txEl>
                                          </p:spTgt>
                                        </p:tgtEl>
                                        <p:attrNameLst>
                                          <p:attrName>style.visibility</p:attrName>
                                        </p:attrNameLst>
                                      </p:cBhvr>
                                      <p:to>
                                        <p:strVal val="visible"/>
                                      </p:to>
                                    </p:set>
                                    <p:animEffect transition="in" filter="wipe(down)">
                                      <p:cBhvr>
                                        <p:cTn id="68" dur="500"/>
                                        <p:tgtEl>
                                          <p:spTgt spid="4">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2"/>
          <p:cNvSpPr txBox="1">
            <a:spLocks noChangeArrowheads="1"/>
          </p:cNvSpPr>
          <p:nvPr/>
        </p:nvSpPr>
        <p:spPr bwMode="auto">
          <a:xfrm>
            <a:off x="2286000" y="86380"/>
            <a:ext cx="4772460" cy="523220"/>
          </a:xfrm>
          <a:prstGeom prst="rect">
            <a:avLst/>
          </a:prstGeom>
          <a:noFill/>
          <a:ln w="9525">
            <a:noFill/>
            <a:miter lim="800000"/>
            <a:headEnd/>
            <a:tailEnd/>
          </a:ln>
        </p:spPr>
        <p:txBody>
          <a:bodyPr wrap="none">
            <a:spAutoFit/>
          </a:bodyPr>
          <a:lstStyle/>
          <a:p>
            <a:r>
              <a:rPr lang="en-US" sz="2800" b="0" dirty="0">
                <a:solidFill>
                  <a:srgbClr val="0033CC"/>
                </a:solidFill>
              </a:rPr>
              <a:t>High Density Plasma (HDP) CVD</a:t>
            </a:r>
          </a:p>
        </p:txBody>
      </p:sp>
      <p:graphicFrame>
        <p:nvGraphicFramePr>
          <p:cNvPr id="6146" name="Object 3"/>
          <p:cNvGraphicFramePr>
            <a:graphicFrameLocks noChangeAspect="1"/>
          </p:cNvGraphicFramePr>
          <p:nvPr/>
        </p:nvGraphicFramePr>
        <p:xfrm>
          <a:off x="228600" y="1219200"/>
          <a:ext cx="3632200" cy="4038600"/>
        </p:xfrm>
        <a:graphic>
          <a:graphicData uri="http://schemas.openxmlformats.org/presentationml/2006/ole">
            <p:oleObj spid="_x0000_s6146" name="Document" r:id="rId3" imgW="3785616" imgH="4209288" progId="Word.Document.8">
              <p:embed/>
            </p:oleObj>
          </a:graphicData>
        </a:graphic>
      </p:graphicFrame>
      <p:sp>
        <p:nvSpPr>
          <p:cNvPr id="6" name="Text Box 7"/>
          <p:cNvSpPr txBox="1">
            <a:spLocks noChangeArrowheads="1"/>
          </p:cNvSpPr>
          <p:nvPr/>
        </p:nvSpPr>
        <p:spPr bwMode="auto">
          <a:xfrm>
            <a:off x="3733800" y="1295400"/>
            <a:ext cx="5257800" cy="3570208"/>
          </a:xfrm>
          <a:prstGeom prst="rect">
            <a:avLst/>
          </a:prstGeom>
          <a:noFill/>
          <a:ln w="9525">
            <a:noFill/>
            <a:miter lim="800000"/>
            <a:headEnd/>
            <a:tailEnd/>
          </a:ln>
        </p:spPr>
        <p:txBody>
          <a:bodyPr wrap="square">
            <a:spAutoFit/>
          </a:bodyPr>
          <a:lstStyle/>
          <a:p>
            <a:pPr marL="174625" indent="-174625">
              <a:spcAft>
                <a:spcPts val="600"/>
              </a:spcAft>
              <a:buFont typeface="Arial" pitchFamily="34" charset="0"/>
              <a:buChar char="•"/>
            </a:pPr>
            <a:r>
              <a:rPr lang="en-US" b="0" dirty="0" smtClean="0">
                <a:solidFill>
                  <a:srgbClr val="0033CC"/>
                </a:solidFill>
              </a:rPr>
              <a:t>High density plasma CVD </a:t>
            </a:r>
            <a:r>
              <a:rPr lang="en-US" b="0" dirty="0" smtClean="0">
                <a:solidFill>
                  <a:srgbClr val="0033CC"/>
                </a:solidFill>
                <a:sym typeface="Wingdings" pitchFamily="1" charset="2"/>
              </a:rPr>
              <a:t>gives dense layers (SiO</a:t>
            </a:r>
            <a:r>
              <a:rPr lang="en-US" b="0" baseline="-25000" dirty="0" smtClean="0">
                <a:solidFill>
                  <a:srgbClr val="0033CC"/>
                </a:solidFill>
                <a:sym typeface="Wingdings" pitchFamily="1" charset="2"/>
              </a:rPr>
              <a:t>2</a:t>
            </a:r>
            <a:r>
              <a:rPr lang="en-US" b="0" dirty="0" smtClean="0">
                <a:solidFill>
                  <a:srgbClr val="0033CC"/>
                </a:solidFill>
                <a:sym typeface="Wingdings" pitchFamily="1" charset="2"/>
              </a:rPr>
              <a:t>) at low T (150 °C) and low P (1- 10 </a:t>
            </a:r>
            <a:r>
              <a:rPr lang="en-US" b="0" dirty="0" err="1" smtClean="0">
                <a:solidFill>
                  <a:srgbClr val="0033CC"/>
                </a:solidFill>
                <a:sym typeface="Wingdings" pitchFamily="1" charset="2"/>
              </a:rPr>
              <a:t>mTorr</a:t>
            </a:r>
            <a:r>
              <a:rPr lang="en-US" b="0" dirty="0" smtClean="0">
                <a:solidFill>
                  <a:srgbClr val="0033CC"/>
                </a:solidFill>
                <a:sym typeface="Wingdings" pitchFamily="1" charset="2"/>
              </a:rPr>
              <a:t>); T increases to 400°C by bombardment.</a:t>
            </a:r>
          </a:p>
          <a:p>
            <a:pPr marL="174625" indent="-174625">
              <a:spcAft>
                <a:spcPts val="600"/>
              </a:spcAft>
              <a:buFont typeface="Arial" pitchFamily="34" charset="0"/>
              <a:buChar char="•"/>
            </a:pPr>
            <a:r>
              <a:rPr lang="en-US" b="0" dirty="0" smtClean="0">
                <a:solidFill>
                  <a:srgbClr val="0033CC"/>
                </a:solidFill>
                <a:sym typeface="Wingdings" pitchFamily="1" charset="2"/>
              </a:rPr>
              <a:t>Separate RF (gives substrate biasing for bombardment) from plasma generation (electron cyclotron resonance ECR and inductively coupled plasma ICP).</a:t>
            </a:r>
          </a:p>
          <a:p>
            <a:pPr marL="174625" indent="-174625">
              <a:spcAft>
                <a:spcPts val="600"/>
              </a:spcAft>
              <a:buFont typeface="Arial" pitchFamily="34" charset="0"/>
              <a:buChar char="•"/>
            </a:pPr>
            <a:r>
              <a:rPr lang="en-US" b="0" dirty="0" smtClean="0">
                <a:solidFill>
                  <a:srgbClr val="0033CC"/>
                </a:solidFill>
                <a:sym typeface="Wingdings" pitchFamily="1" charset="2"/>
              </a:rPr>
              <a:t>S</a:t>
            </a:r>
            <a:r>
              <a:rPr lang="en-US" dirty="0" smtClean="0">
                <a:solidFill>
                  <a:srgbClr val="0033CC"/>
                </a:solidFill>
              </a:rPr>
              <a:t>imultaneous deposition and sputtering/ bombardment. I</a:t>
            </a:r>
            <a:r>
              <a:rPr lang="en-US" dirty="0" smtClean="0">
                <a:solidFill>
                  <a:srgbClr val="0033CC"/>
                </a:solidFill>
                <a:sym typeface="Wingdings" pitchFamily="1" charset="2"/>
              </a:rPr>
              <a:t>mproved planarization and filling d</a:t>
            </a:r>
            <a:r>
              <a:rPr lang="en-US" dirty="0" smtClean="0">
                <a:solidFill>
                  <a:srgbClr val="0033CC"/>
                </a:solidFill>
              </a:rPr>
              <a:t>ue to</a:t>
            </a:r>
            <a:r>
              <a:rPr lang="en-US" b="0" dirty="0" smtClean="0">
                <a:solidFill>
                  <a:srgbClr val="0033CC"/>
                </a:solidFill>
                <a:sym typeface="Wingdings" pitchFamily="1" charset="2"/>
              </a:rPr>
              <a:t> preferential sputtering of sloped surface.</a:t>
            </a:r>
            <a:br>
              <a:rPr lang="en-US" b="0" dirty="0" smtClean="0">
                <a:solidFill>
                  <a:srgbClr val="0033CC"/>
                </a:solidFill>
                <a:sym typeface="Wingdings" pitchFamily="1" charset="2"/>
              </a:rPr>
            </a:br>
            <a:r>
              <a:rPr lang="en-US" dirty="0" smtClean="0">
                <a:solidFill>
                  <a:srgbClr val="0033CC"/>
                </a:solidFill>
              </a:rPr>
              <a:t>Mostly used for SiO</a:t>
            </a:r>
            <a:r>
              <a:rPr lang="en-US" baseline="-25000" dirty="0" smtClean="0">
                <a:solidFill>
                  <a:srgbClr val="0033CC"/>
                </a:solidFill>
              </a:rPr>
              <a:t>2</a:t>
            </a:r>
            <a:r>
              <a:rPr lang="en-US" dirty="0" smtClean="0">
                <a:solidFill>
                  <a:srgbClr val="0033CC"/>
                </a:solidFill>
              </a:rPr>
              <a:t> deposition in backend processes.</a:t>
            </a:r>
          </a:p>
        </p:txBody>
      </p:sp>
      <p:cxnSp>
        <p:nvCxnSpPr>
          <p:cNvPr id="8" name="Straight Connector 7"/>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Slide Number Placeholder 6"/>
          <p:cNvSpPr>
            <a:spLocks noGrp="1"/>
          </p:cNvSpPr>
          <p:nvPr>
            <p:ph type="sldNum" sz="quarter" idx="12"/>
          </p:nvPr>
        </p:nvSpPr>
        <p:spPr/>
        <p:txBody>
          <a:bodyPr/>
          <a:lstStyle/>
          <a:p>
            <a:fld id="{B6F15528-21DE-4FAA-801E-634DDDAF4B2B}"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38200"/>
            <a:ext cx="5410200" cy="3570208"/>
          </a:xfrm>
          <a:prstGeom prst="rect">
            <a:avLst/>
          </a:prstGeom>
        </p:spPr>
        <p:txBody>
          <a:bodyPr wrap="square">
            <a:spAutoFit/>
          </a:bodyPr>
          <a:lstStyle/>
          <a:p>
            <a:pPr marL="174625" indent="-174625">
              <a:spcAft>
                <a:spcPts val="300"/>
              </a:spcAft>
            </a:pPr>
            <a:r>
              <a:rPr lang="en-US" dirty="0" smtClean="0">
                <a:solidFill>
                  <a:srgbClr val="C00000"/>
                </a:solidFill>
              </a:rPr>
              <a:t>Selective deposition:</a:t>
            </a:r>
          </a:p>
          <a:p>
            <a:pPr marL="174625" indent="-174625">
              <a:spcAft>
                <a:spcPts val="300"/>
              </a:spcAft>
              <a:buFont typeface="Arial" pitchFamily="34" charset="0"/>
              <a:buChar char="•"/>
            </a:pPr>
            <a:r>
              <a:rPr lang="en-US" dirty="0" smtClean="0">
                <a:solidFill>
                  <a:srgbClr val="0033CC"/>
                </a:solidFill>
              </a:rPr>
              <a:t>Especially important in microelectronics, surface patterning and 3D-growth.</a:t>
            </a:r>
          </a:p>
          <a:p>
            <a:pPr marL="174625" indent="-174625">
              <a:spcAft>
                <a:spcPts val="300"/>
              </a:spcAft>
              <a:buFont typeface="Arial" pitchFamily="34" charset="0"/>
              <a:buChar char="•"/>
            </a:pPr>
            <a:r>
              <a:rPr lang="en-US" dirty="0" smtClean="0">
                <a:solidFill>
                  <a:srgbClr val="0033CC"/>
                </a:solidFill>
              </a:rPr>
              <a:t>Reaction rate of precursor is limited on a non-growth surface. E.g. deposition of Cu from (</a:t>
            </a:r>
            <a:r>
              <a:rPr lang="en-US" dirty="0" err="1" smtClean="0">
                <a:solidFill>
                  <a:srgbClr val="0033CC"/>
                </a:solidFill>
              </a:rPr>
              <a:t>hfac</a:t>
            </a:r>
            <a:r>
              <a:rPr lang="en-US" dirty="0" smtClean="0">
                <a:solidFill>
                  <a:srgbClr val="0033CC"/>
                </a:solidFill>
              </a:rPr>
              <a:t>)Cu(PMe</a:t>
            </a:r>
            <a:r>
              <a:rPr lang="en-US" baseline="-25000" dirty="0" smtClean="0">
                <a:solidFill>
                  <a:srgbClr val="0033CC"/>
                </a:solidFill>
              </a:rPr>
              <a:t>3</a:t>
            </a:r>
            <a:r>
              <a:rPr lang="en-US" dirty="0" smtClean="0">
                <a:solidFill>
                  <a:srgbClr val="0033CC"/>
                </a:solidFill>
              </a:rPr>
              <a:t>) occur on Cu, Pt… but not on SiO</a:t>
            </a:r>
            <a:r>
              <a:rPr lang="en-US" baseline="-25000" dirty="0" smtClean="0">
                <a:solidFill>
                  <a:srgbClr val="0033CC"/>
                </a:solidFill>
              </a:rPr>
              <a:t>2</a:t>
            </a:r>
            <a:r>
              <a:rPr lang="en-US" dirty="0" smtClean="0">
                <a:solidFill>
                  <a:srgbClr val="0033CC"/>
                </a:solidFill>
              </a:rPr>
              <a:t>.</a:t>
            </a:r>
          </a:p>
          <a:p>
            <a:pPr marL="174625" indent="-174625">
              <a:spcAft>
                <a:spcPts val="300"/>
              </a:spcAft>
              <a:buFont typeface="Arial" pitchFamily="34" charset="0"/>
              <a:buChar char="•"/>
            </a:pPr>
            <a:r>
              <a:rPr lang="en-US" dirty="0" smtClean="0">
                <a:solidFill>
                  <a:srgbClr val="0033CC"/>
                </a:solidFill>
              </a:rPr>
              <a:t>Growth surface acts as co-reactant, and is selectively consumed. E.g. Si reacts with WF</a:t>
            </a:r>
            <a:r>
              <a:rPr lang="en-US" baseline="-25000" dirty="0" smtClean="0">
                <a:solidFill>
                  <a:srgbClr val="0033CC"/>
                </a:solidFill>
              </a:rPr>
              <a:t>6</a:t>
            </a:r>
            <a:r>
              <a:rPr lang="en-US" dirty="0" smtClean="0">
                <a:solidFill>
                  <a:srgbClr val="0033CC"/>
                </a:solidFill>
              </a:rPr>
              <a:t> or MoF</a:t>
            </a:r>
            <a:r>
              <a:rPr lang="en-US" baseline="-25000" dirty="0" smtClean="0">
                <a:solidFill>
                  <a:srgbClr val="0033CC"/>
                </a:solidFill>
              </a:rPr>
              <a:t>6</a:t>
            </a:r>
            <a:r>
              <a:rPr lang="en-US" dirty="0" smtClean="0">
                <a:solidFill>
                  <a:srgbClr val="0033CC"/>
                </a:solidFill>
              </a:rPr>
              <a:t>, while reaction at SiO</a:t>
            </a:r>
            <a:r>
              <a:rPr lang="en-US" baseline="-25000" dirty="0" smtClean="0">
                <a:solidFill>
                  <a:srgbClr val="0033CC"/>
                </a:solidFill>
              </a:rPr>
              <a:t>2</a:t>
            </a:r>
            <a:r>
              <a:rPr lang="en-US" dirty="0" smtClean="0">
                <a:solidFill>
                  <a:srgbClr val="0033CC"/>
                </a:solidFill>
              </a:rPr>
              <a:t> or Si</a:t>
            </a:r>
            <a:r>
              <a:rPr lang="en-US" baseline="-25000" dirty="0" smtClean="0">
                <a:solidFill>
                  <a:srgbClr val="0033CC"/>
                </a:solidFill>
              </a:rPr>
              <a:t>3</a:t>
            </a:r>
            <a:r>
              <a:rPr lang="en-US" dirty="0" smtClean="0">
                <a:solidFill>
                  <a:srgbClr val="0033CC"/>
                </a:solidFill>
              </a:rPr>
              <a:t>N</a:t>
            </a:r>
            <a:r>
              <a:rPr lang="en-US" baseline="-25000" dirty="0" smtClean="0">
                <a:solidFill>
                  <a:srgbClr val="0033CC"/>
                </a:solidFill>
              </a:rPr>
              <a:t>4 </a:t>
            </a:r>
            <a:r>
              <a:rPr lang="en-US" dirty="0" smtClean="0">
                <a:solidFill>
                  <a:srgbClr val="0033CC"/>
                </a:solidFill>
              </a:rPr>
              <a:t>is slower.</a:t>
            </a:r>
          </a:p>
          <a:p>
            <a:pPr marL="174625" indent="-174625">
              <a:spcAft>
                <a:spcPts val="300"/>
              </a:spcAft>
              <a:buFont typeface="Arial" pitchFamily="34" charset="0"/>
              <a:buChar char="•"/>
            </a:pPr>
            <a:r>
              <a:rPr lang="en-US" dirty="0" smtClean="0">
                <a:solidFill>
                  <a:srgbClr val="0033CC"/>
                </a:solidFill>
              </a:rPr>
              <a:t>A chemical reaction of a gaseous co-reactant occur on the growth surface. E.g. H</a:t>
            </a:r>
            <a:r>
              <a:rPr lang="en-US" baseline="-25000" dirty="0" smtClean="0">
                <a:solidFill>
                  <a:srgbClr val="0033CC"/>
                </a:solidFill>
              </a:rPr>
              <a:t>2</a:t>
            </a:r>
            <a:r>
              <a:rPr lang="en-US" dirty="0" smtClean="0">
                <a:solidFill>
                  <a:srgbClr val="0033CC"/>
                </a:solidFill>
              </a:rPr>
              <a:t> dissociation on a metal surface, but not on SiO</a:t>
            </a:r>
            <a:r>
              <a:rPr lang="en-US" baseline="-25000" dirty="0" smtClean="0">
                <a:solidFill>
                  <a:srgbClr val="0033CC"/>
                </a:solidFill>
              </a:rPr>
              <a:t>2 </a:t>
            </a:r>
            <a:r>
              <a:rPr lang="en-US" dirty="0" smtClean="0">
                <a:solidFill>
                  <a:srgbClr val="0033CC"/>
                </a:solidFill>
              </a:rPr>
              <a:t>or metal oxide surfaces.</a:t>
            </a:r>
            <a:endParaRPr lang="en-US" dirty="0">
              <a:solidFill>
                <a:srgbClr val="0033CC"/>
              </a:solidFill>
            </a:endParaRPr>
          </a:p>
        </p:txBody>
      </p:sp>
      <p:pic>
        <p:nvPicPr>
          <p:cNvPr id="131074" name="Picture 2"/>
          <p:cNvPicPr>
            <a:picLocks noChangeAspect="1" noChangeArrowheads="1"/>
          </p:cNvPicPr>
          <p:nvPr/>
        </p:nvPicPr>
        <p:blipFill>
          <a:blip r:embed="rId2" cstate="print"/>
          <a:srcRect/>
          <a:stretch>
            <a:fillRect/>
          </a:stretch>
        </p:blipFill>
        <p:spPr bwMode="auto">
          <a:xfrm>
            <a:off x="152400" y="4419600"/>
            <a:ext cx="5562600" cy="2372707"/>
          </a:xfrm>
          <a:prstGeom prst="rect">
            <a:avLst/>
          </a:prstGeom>
          <a:noFill/>
          <a:ln w="9525">
            <a:noFill/>
            <a:miter lim="800000"/>
            <a:headEnd/>
            <a:tailEnd/>
          </a:ln>
        </p:spPr>
      </p:pic>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1005839" y="152400"/>
            <a:ext cx="7452361" cy="523220"/>
          </a:xfrm>
          <a:prstGeom prst="rect">
            <a:avLst/>
          </a:prstGeom>
          <a:noFill/>
        </p:spPr>
        <p:txBody>
          <a:bodyPr wrap="none" rtlCol="0">
            <a:spAutoFit/>
          </a:bodyPr>
          <a:lstStyle/>
          <a:p>
            <a:r>
              <a:rPr lang="en-US" sz="2800" dirty="0" smtClean="0">
                <a:solidFill>
                  <a:srgbClr val="0033CC"/>
                </a:solidFill>
              </a:rPr>
              <a:t>Miscellaneous: selective deposition and laser CVD</a:t>
            </a:r>
          </a:p>
        </p:txBody>
      </p:sp>
      <p:pic>
        <p:nvPicPr>
          <p:cNvPr id="6" name="Picture 2"/>
          <p:cNvPicPr>
            <a:picLocks noChangeAspect="1" noChangeArrowheads="1"/>
          </p:cNvPicPr>
          <p:nvPr/>
        </p:nvPicPr>
        <p:blipFill>
          <a:blip r:embed="rId3" cstate="print"/>
          <a:srcRect/>
          <a:stretch>
            <a:fillRect/>
          </a:stretch>
        </p:blipFill>
        <p:spPr bwMode="auto">
          <a:xfrm>
            <a:off x="6400800" y="1905000"/>
            <a:ext cx="2381693" cy="3657600"/>
          </a:xfrm>
          <a:prstGeom prst="rect">
            <a:avLst/>
          </a:prstGeom>
          <a:noFill/>
          <a:ln w="9525">
            <a:noFill/>
            <a:miter lim="800000"/>
            <a:headEnd/>
            <a:tailEnd/>
          </a:ln>
        </p:spPr>
      </p:pic>
      <p:sp>
        <p:nvSpPr>
          <p:cNvPr id="7" name="Rectangle 6"/>
          <p:cNvSpPr/>
          <p:nvPr/>
        </p:nvSpPr>
        <p:spPr>
          <a:xfrm>
            <a:off x="6553200" y="5715000"/>
            <a:ext cx="2209800" cy="646331"/>
          </a:xfrm>
          <a:prstGeom prst="rect">
            <a:avLst/>
          </a:prstGeom>
        </p:spPr>
        <p:txBody>
          <a:bodyPr wrap="square">
            <a:spAutoFit/>
          </a:bodyPr>
          <a:lstStyle/>
          <a:p>
            <a:r>
              <a:rPr lang="en-US" dirty="0" smtClean="0">
                <a:solidFill>
                  <a:srgbClr val="7030A0"/>
                </a:solidFill>
              </a:rPr>
              <a:t>Tungsten spring grown by laser CVD.</a:t>
            </a:r>
            <a:endParaRPr lang="en-US" dirty="0">
              <a:solidFill>
                <a:srgbClr val="7030A0"/>
              </a:solidFill>
            </a:endParaRPr>
          </a:p>
        </p:txBody>
      </p:sp>
      <p:cxnSp>
        <p:nvCxnSpPr>
          <p:cNvPr id="9" name="Straight Connector 8"/>
          <p:cNvCxnSpPr/>
          <p:nvPr/>
        </p:nvCxnSpPr>
        <p:spPr>
          <a:xfrm rot="5400000">
            <a:off x="2933700" y="3771900"/>
            <a:ext cx="6172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172200" y="914400"/>
            <a:ext cx="2636234" cy="800219"/>
          </a:xfrm>
          <a:prstGeom prst="rect">
            <a:avLst/>
          </a:prstGeom>
        </p:spPr>
        <p:txBody>
          <a:bodyPr wrap="none">
            <a:spAutoFit/>
          </a:bodyPr>
          <a:lstStyle/>
          <a:p>
            <a:pPr algn="ctr"/>
            <a:r>
              <a:rPr lang="en-US" sz="2800" dirty="0" smtClean="0">
                <a:solidFill>
                  <a:srgbClr val="C00000"/>
                </a:solidFill>
              </a:rPr>
              <a:t>Laser CVD</a:t>
            </a:r>
          </a:p>
          <a:p>
            <a:pPr algn="ctr"/>
            <a:r>
              <a:rPr lang="en-US" dirty="0" smtClean="0">
                <a:solidFill>
                  <a:srgbClr val="C00000"/>
                </a:solidFill>
              </a:rPr>
              <a:t>(energy provided by laser)</a:t>
            </a:r>
          </a:p>
        </p:txBody>
      </p:sp>
      <p:sp>
        <p:nvSpPr>
          <p:cNvPr id="11" name="Slide Number Placeholder 10"/>
          <p:cNvSpPr>
            <a:spLocks noGrp="1"/>
          </p:cNvSpPr>
          <p:nvPr>
            <p:ph type="sldNum" sz="quarter" idx="12"/>
          </p:nvPr>
        </p:nvSpPr>
        <p:spPr/>
        <p:txBody>
          <a:bodyPr/>
          <a:lstStyle/>
          <a:p>
            <a:fld id="{B6F15528-21DE-4FAA-801E-634DDDAF4B2B}"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p:cNvPicPr>
            <a:picLocks noChangeAspect="1" noChangeArrowheads="1"/>
          </p:cNvPicPr>
          <p:nvPr/>
        </p:nvPicPr>
        <p:blipFill>
          <a:blip r:embed="rId2" cstate="print"/>
          <a:srcRect/>
          <a:stretch>
            <a:fillRect/>
          </a:stretch>
        </p:blipFill>
        <p:spPr bwMode="auto">
          <a:xfrm>
            <a:off x="533400" y="675620"/>
            <a:ext cx="7670167" cy="4572000"/>
          </a:xfrm>
          <a:prstGeom prst="rect">
            <a:avLst/>
          </a:prstGeom>
          <a:noFill/>
          <a:ln w="9525">
            <a:noFill/>
            <a:miter lim="800000"/>
            <a:headEnd/>
            <a:tailEnd/>
          </a:ln>
        </p:spPr>
      </p:pic>
      <p:sp>
        <p:nvSpPr>
          <p:cNvPr id="3" name="TextBox 2"/>
          <p:cNvSpPr txBox="1"/>
          <p:nvPr/>
        </p:nvSpPr>
        <p:spPr>
          <a:xfrm>
            <a:off x="2209800" y="0"/>
            <a:ext cx="5206746" cy="523220"/>
          </a:xfrm>
          <a:prstGeom prst="rect">
            <a:avLst/>
          </a:prstGeom>
          <a:noFill/>
        </p:spPr>
        <p:txBody>
          <a:bodyPr wrap="none" rtlCol="0">
            <a:spAutoFit/>
          </a:bodyPr>
          <a:lstStyle/>
          <a:p>
            <a:pPr algn="ctr"/>
            <a:r>
              <a:rPr lang="en-US" sz="2800" dirty="0" smtClean="0">
                <a:solidFill>
                  <a:srgbClr val="0033CC"/>
                </a:solidFill>
              </a:rPr>
              <a:t>CVD reactor types: quick summary</a:t>
            </a:r>
          </a:p>
        </p:txBody>
      </p:sp>
      <p:cxnSp>
        <p:nvCxnSpPr>
          <p:cNvPr id="4" name="Straight Connector 3"/>
          <p:cNvCxnSpPr/>
          <p:nvPr/>
        </p:nvCxnSpPr>
        <p:spPr>
          <a:xfrm flipV="1">
            <a:off x="0" y="52322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Slide Number Placeholder 4"/>
          <p:cNvSpPr>
            <a:spLocks noGrp="1"/>
          </p:cNvSpPr>
          <p:nvPr>
            <p:ph type="sldNum" sz="quarter" idx="12"/>
          </p:nvPr>
        </p:nvSpPr>
        <p:spPr/>
        <p:txBody>
          <a:bodyPr/>
          <a:lstStyle/>
          <a:p>
            <a:fld id="{B6F15528-21DE-4FAA-801E-634DDDAF4B2B}" type="slidenum">
              <a:rPr lang="en-US" smtClean="0"/>
              <a:pPr/>
              <a:t>42</a:t>
            </a:fld>
            <a:endParaRPr lang="en-US"/>
          </a:p>
        </p:txBody>
      </p:sp>
      <p:sp>
        <p:nvSpPr>
          <p:cNvPr id="6" name="TextBox 5"/>
          <p:cNvSpPr txBox="1"/>
          <p:nvPr/>
        </p:nvSpPr>
        <p:spPr>
          <a:xfrm>
            <a:off x="381000" y="5257800"/>
            <a:ext cx="8229600" cy="1569660"/>
          </a:xfrm>
          <a:prstGeom prst="rect">
            <a:avLst/>
          </a:prstGeom>
          <a:noFill/>
        </p:spPr>
        <p:txBody>
          <a:bodyPr wrap="square" rtlCol="0">
            <a:spAutoFit/>
          </a:bodyPr>
          <a:lstStyle/>
          <a:p>
            <a:r>
              <a:rPr lang="en-US" sz="1600" dirty="0" smtClean="0">
                <a:solidFill>
                  <a:srgbClr val="C00000"/>
                </a:solidFill>
              </a:rPr>
              <a:t>According to the LPCVD slides, APCVD growth rate should be lower, which is not true. Because: (?? I think)</a:t>
            </a:r>
          </a:p>
          <a:p>
            <a:pPr marL="174625" indent="-174625">
              <a:buFont typeface="Arial" pitchFamily="34" charset="0"/>
              <a:buChar char="•"/>
            </a:pPr>
            <a:r>
              <a:rPr lang="en-US" sz="1600" dirty="0" smtClean="0">
                <a:solidFill>
                  <a:srgbClr val="0033CC"/>
                </a:solidFill>
              </a:rPr>
              <a:t>In APCVD reactive gas </a:t>
            </a:r>
            <a:r>
              <a:rPr lang="en-US" sz="1600" i="1" dirty="0" smtClean="0">
                <a:solidFill>
                  <a:srgbClr val="0033CC"/>
                </a:solidFill>
              </a:rPr>
              <a:t>partial</a:t>
            </a:r>
            <a:r>
              <a:rPr lang="en-US" sz="1600" dirty="0" smtClean="0">
                <a:solidFill>
                  <a:srgbClr val="0033CC"/>
                </a:solidFill>
              </a:rPr>
              <a:t> pressure could be set much higher than that in LPCVD.</a:t>
            </a:r>
          </a:p>
          <a:p>
            <a:pPr marL="174625" indent="-174625">
              <a:buFont typeface="Arial" pitchFamily="34" charset="0"/>
              <a:buChar char="•"/>
            </a:pPr>
            <a:r>
              <a:rPr lang="en-US" sz="1600" dirty="0" smtClean="0">
                <a:solidFill>
                  <a:srgbClr val="0033CC"/>
                </a:solidFill>
              </a:rPr>
              <a:t>Its pressure could be much lower (by 10</a:t>
            </a:r>
            <a:r>
              <a:rPr lang="en-US" sz="1600" dirty="0" smtClean="0">
                <a:solidFill>
                  <a:srgbClr val="0033CC"/>
                </a:solidFill>
                <a:sym typeface="Symbol"/>
              </a:rPr>
              <a:t></a:t>
            </a:r>
            <a:r>
              <a:rPr lang="en-US" sz="1600" dirty="0" smtClean="0">
                <a:solidFill>
                  <a:srgbClr val="0033CC"/>
                </a:solidFill>
              </a:rPr>
              <a:t>) than 1atm and is still called APCVD.</a:t>
            </a:r>
          </a:p>
          <a:p>
            <a:pPr marL="174625" indent="-174625">
              <a:buFont typeface="Arial" pitchFamily="34" charset="0"/>
              <a:buChar char="•"/>
            </a:pPr>
            <a:r>
              <a:rPr lang="en-US" sz="1600" dirty="0" smtClean="0">
                <a:solidFill>
                  <a:srgbClr val="0033CC"/>
                </a:solidFill>
              </a:rPr>
              <a:t>Gas transport actually increases with T as T</a:t>
            </a:r>
            <a:r>
              <a:rPr lang="en-US" sz="1600" baseline="30000" dirty="0" smtClean="0">
                <a:solidFill>
                  <a:srgbClr val="0033CC"/>
                </a:solidFill>
              </a:rPr>
              <a:t>3/2</a:t>
            </a:r>
            <a:r>
              <a:rPr lang="en-US" sz="1600" dirty="0" smtClean="0">
                <a:solidFill>
                  <a:srgbClr val="0033CC"/>
                </a:solidFill>
              </a:rPr>
              <a:t> (APCVD is usually done at higher T than LPCVD).</a:t>
            </a:r>
          </a:p>
          <a:p>
            <a:pPr marL="174625" indent="-174625">
              <a:buFont typeface="Arial" pitchFamily="34" charset="0"/>
              <a:buChar char="•"/>
            </a:pPr>
            <a:r>
              <a:rPr lang="en-US" sz="1600" dirty="0" smtClean="0">
                <a:solidFill>
                  <a:srgbClr val="0033CC"/>
                </a:solidFill>
              </a:rPr>
              <a:t>When putting wafer side-by-side facing the gas, more exposed to gas, thus faster transport.</a:t>
            </a:r>
            <a:endParaRPr lang="en-US" sz="1600" dirty="0">
              <a:solidFill>
                <a:srgbClr val="0033CC"/>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581400" y="0"/>
            <a:ext cx="2220673" cy="523220"/>
          </a:xfrm>
          <a:prstGeom prst="rect">
            <a:avLst/>
          </a:prstGeom>
          <a:noFill/>
        </p:spPr>
        <p:txBody>
          <a:bodyPr wrap="none" rtlCol="0">
            <a:spAutoFit/>
          </a:bodyPr>
          <a:lstStyle/>
          <a:p>
            <a:r>
              <a:rPr lang="en-US" sz="2800" dirty="0" smtClean="0">
                <a:solidFill>
                  <a:srgbClr val="0033CC"/>
                </a:solidFill>
              </a:rPr>
              <a:t>Step coverage</a:t>
            </a:r>
            <a:endParaRPr lang="en-US" sz="2800" dirty="0">
              <a:solidFill>
                <a:srgbClr val="0033CC"/>
              </a:solidFill>
            </a:endParaRPr>
          </a:p>
        </p:txBody>
      </p:sp>
      <p:cxnSp>
        <p:nvCxnSpPr>
          <p:cNvPr id="13" name="Straight Connector 12"/>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5" name="TextBox 14"/>
          <p:cNvSpPr txBox="1"/>
          <p:nvPr/>
        </p:nvSpPr>
        <p:spPr>
          <a:xfrm>
            <a:off x="381000" y="5791200"/>
            <a:ext cx="8449814" cy="923330"/>
          </a:xfrm>
          <a:prstGeom prst="rect">
            <a:avLst/>
          </a:prstGeom>
          <a:noFill/>
        </p:spPr>
        <p:txBody>
          <a:bodyPr wrap="none" rtlCol="0">
            <a:spAutoFit/>
          </a:bodyPr>
          <a:lstStyle/>
          <a:p>
            <a:r>
              <a:rPr lang="en-US" dirty="0" smtClean="0">
                <a:solidFill>
                  <a:srgbClr val="0033CC"/>
                </a:solidFill>
              </a:rPr>
              <a:t>Figure 9-1 Step coverage of metal over non-planar topography.</a:t>
            </a:r>
          </a:p>
          <a:p>
            <a:pPr marL="342900" indent="-342900">
              <a:buAutoNum type="alphaLcParenBoth"/>
            </a:pPr>
            <a:r>
              <a:rPr lang="en-US" dirty="0" smtClean="0">
                <a:solidFill>
                  <a:srgbClr val="0033CC"/>
                </a:solidFill>
              </a:rPr>
              <a:t>Conformal step coverage, with constant thickness on horizontal and vertical surfaces.</a:t>
            </a:r>
          </a:p>
          <a:p>
            <a:pPr marL="342900" indent="-342900">
              <a:buAutoNum type="alphaLcParenBoth"/>
            </a:pPr>
            <a:r>
              <a:rPr lang="en-US" dirty="0" smtClean="0">
                <a:solidFill>
                  <a:srgbClr val="0033CC"/>
                </a:solidFill>
              </a:rPr>
              <a:t>Poor step coverage, here thinner for vertical surfaces.</a:t>
            </a:r>
            <a:endParaRPr lang="en-US" dirty="0">
              <a:solidFill>
                <a:srgbClr val="0033CC"/>
              </a:solidFill>
            </a:endParaRPr>
          </a:p>
        </p:txBody>
      </p:sp>
      <p:pic>
        <p:nvPicPr>
          <p:cNvPr id="9222" name="Picture 6"/>
          <p:cNvPicPr>
            <a:picLocks noChangeAspect="1" noChangeArrowheads="1"/>
          </p:cNvPicPr>
          <p:nvPr/>
        </p:nvPicPr>
        <p:blipFill>
          <a:blip r:embed="rId2" cstate="print"/>
          <a:srcRect/>
          <a:stretch>
            <a:fillRect/>
          </a:stretch>
        </p:blipFill>
        <p:spPr bwMode="auto">
          <a:xfrm>
            <a:off x="2209800" y="3810000"/>
            <a:ext cx="4495800" cy="2057400"/>
          </a:xfrm>
          <a:prstGeom prst="rect">
            <a:avLst/>
          </a:prstGeom>
          <a:noFill/>
          <a:ln w="9525">
            <a:noFill/>
            <a:miter lim="800000"/>
            <a:headEnd/>
            <a:tailEnd/>
          </a:ln>
        </p:spPr>
      </p:pic>
      <p:grpSp>
        <p:nvGrpSpPr>
          <p:cNvPr id="16" name="Group 13"/>
          <p:cNvGrpSpPr/>
          <p:nvPr/>
        </p:nvGrpSpPr>
        <p:grpSpPr>
          <a:xfrm>
            <a:off x="2667000" y="685800"/>
            <a:ext cx="3756025" cy="2116137"/>
            <a:chOff x="2906713" y="4114800"/>
            <a:chExt cx="3756025" cy="2116137"/>
          </a:xfrm>
        </p:grpSpPr>
        <p:grpSp>
          <p:nvGrpSpPr>
            <p:cNvPr id="17" name="Group 4"/>
            <p:cNvGrpSpPr>
              <a:grpSpLocks/>
            </p:cNvGrpSpPr>
            <p:nvPr/>
          </p:nvGrpSpPr>
          <p:grpSpPr bwMode="auto">
            <a:xfrm>
              <a:off x="2906713" y="4754563"/>
              <a:ext cx="3756025" cy="1476376"/>
              <a:chOff x="3349" y="1382"/>
              <a:chExt cx="2366" cy="930"/>
            </a:xfrm>
          </p:grpSpPr>
          <p:sp>
            <p:nvSpPr>
              <p:cNvPr id="20" name="Freeform 5"/>
              <p:cNvSpPr>
                <a:spLocks/>
              </p:cNvSpPr>
              <p:nvPr/>
            </p:nvSpPr>
            <p:spPr bwMode="auto">
              <a:xfrm>
                <a:off x="3349" y="1497"/>
                <a:ext cx="1136" cy="815"/>
              </a:xfrm>
              <a:custGeom>
                <a:avLst/>
                <a:gdLst>
                  <a:gd name="T0" fmla="*/ 0 w 1136"/>
                  <a:gd name="T1" fmla="*/ 0 h 815"/>
                  <a:gd name="T2" fmla="*/ 354 w 1136"/>
                  <a:gd name="T3" fmla="*/ 0 h 815"/>
                  <a:gd name="T4" fmla="*/ 354 w 1136"/>
                  <a:gd name="T5" fmla="*/ 815 h 815"/>
                  <a:gd name="T6" fmla="*/ 856 w 1136"/>
                  <a:gd name="T7" fmla="*/ 815 h 815"/>
                  <a:gd name="T8" fmla="*/ 856 w 1136"/>
                  <a:gd name="T9" fmla="*/ 0 h 815"/>
                  <a:gd name="T10" fmla="*/ 1136 w 1136"/>
                  <a:gd name="T11" fmla="*/ 0 h 815"/>
                  <a:gd name="T12" fmla="*/ 0 60000 65536"/>
                  <a:gd name="T13" fmla="*/ 0 60000 65536"/>
                  <a:gd name="T14" fmla="*/ 0 60000 65536"/>
                  <a:gd name="T15" fmla="*/ 0 60000 65536"/>
                  <a:gd name="T16" fmla="*/ 0 60000 65536"/>
                  <a:gd name="T17" fmla="*/ 0 60000 65536"/>
                  <a:gd name="T18" fmla="*/ 0 w 1136"/>
                  <a:gd name="T19" fmla="*/ 0 h 815"/>
                  <a:gd name="T20" fmla="*/ 1136 w 1136"/>
                  <a:gd name="T21" fmla="*/ 815 h 815"/>
                </a:gdLst>
                <a:ahLst/>
                <a:cxnLst>
                  <a:cxn ang="T12">
                    <a:pos x="T0" y="T1"/>
                  </a:cxn>
                  <a:cxn ang="T13">
                    <a:pos x="T2" y="T3"/>
                  </a:cxn>
                  <a:cxn ang="T14">
                    <a:pos x="T4" y="T5"/>
                  </a:cxn>
                  <a:cxn ang="T15">
                    <a:pos x="T6" y="T7"/>
                  </a:cxn>
                  <a:cxn ang="T16">
                    <a:pos x="T8" y="T9"/>
                  </a:cxn>
                  <a:cxn ang="T17">
                    <a:pos x="T10" y="T11"/>
                  </a:cxn>
                </a:cxnLst>
                <a:rect l="T18" t="T19" r="T20" b="T21"/>
                <a:pathLst>
                  <a:path w="1136" h="815">
                    <a:moveTo>
                      <a:pt x="0" y="0"/>
                    </a:moveTo>
                    <a:lnTo>
                      <a:pt x="354" y="0"/>
                    </a:lnTo>
                    <a:lnTo>
                      <a:pt x="354" y="815"/>
                    </a:lnTo>
                    <a:lnTo>
                      <a:pt x="856" y="815"/>
                    </a:lnTo>
                    <a:lnTo>
                      <a:pt x="856" y="0"/>
                    </a:lnTo>
                    <a:lnTo>
                      <a:pt x="1136" y="0"/>
                    </a:lnTo>
                  </a:path>
                </a:pathLst>
              </a:custGeom>
              <a:noFill/>
              <a:ln w="25400">
                <a:solidFill>
                  <a:schemeClr val="tx1"/>
                </a:solidFill>
                <a:round/>
                <a:headEnd/>
                <a:tailEnd/>
              </a:ln>
            </p:spPr>
            <p:txBody>
              <a:bodyPr/>
              <a:lstStyle/>
              <a:p>
                <a:endParaRPr lang="en-US"/>
              </a:p>
            </p:txBody>
          </p:sp>
          <p:sp>
            <p:nvSpPr>
              <p:cNvPr id="21" name="Freeform 6"/>
              <p:cNvSpPr>
                <a:spLocks/>
              </p:cNvSpPr>
              <p:nvPr/>
            </p:nvSpPr>
            <p:spPr bwMode="auto">
              <a:xfrm>
                <a:off x="4579" y="1494"/>
                <a:ext cx="1136" cy="815"/>
              </a:xfrm>
              <a:custGeom>
                <a:avLst/>
                <a:gdLst>
                  <a:gd name="T0" fmla="*/ 0 w 1136"/>
                  <a:gd name="T1" fmla="*/ 0 h 815"/>
                  <a:gd name="T2" fmla="*/ 354 w 1136"/>
                  <a:gd name="T3" fmla="*/ 0 h 815"/>
                  <a:gd name="T4" fmla="*/ 354 w 1136"/>
                  <a:gd name="T5" fmla="*/ 815 h 815"/>
                  <a:gd name="T6" fmla="*/ 856 w 1136"/>
                  <a:gd name="T7" fmla="*/ 815 h 815"/>
                  <a:gd name="T8" fmla="*/ 856 w 1136"/>
                  <a:gd name="T9" fmla="*/ 0 h 815"/>
                  <a:gd name="T10" fmla="*/ 1136 w 1136"/>
                  <a:gd name="T11" fmla="*/ 0 h 815"/>
                  <a:gd name="T12" fmla="*/ 0 60000 65536"/>
                  <a:gd name="T13" fmla="*/ 0 60000 65536"/>
                  <a:gd name="T14" fmla="*/ 0 60000 65536"/>
                  <a:gd name="T15" fmla="*/ 0 60000 65536"/>
                  <a:gd name="T16" fmla="*/ 0 60000 65536"/>
                  <a:gd name="T17" fmla="*/ 0 60000 65536"/>
                  <a:gd name="T18" fmla="*/ 0 w 1136"/>
                  <a:gd name="T19" fmla="*/ 0 h 815"/>
                  <a:gd name="T20" fmla="*/ 1136 w 1136"/>
                  <a:gd name="T21" fmla="*/ 815 h 815"/>
                </a:gdLst>
                <a:ahLst/>
                <a:cxnLst>
                  <a:cxn ang="T12">
                    <a:pos x="T0" y="T1"/>
                  </a:cxn>
                  <a:cxn ang="T13">
                    <a:pos x="T2" y="T3"/>
                  </a:cxn>
                  <a:cxn ang="T14">
                    <a:pos x="T4" y="T5"/>
                  </a:cxn>
                  <a:cxn ang="T15">
                    <a:pos x="T6" y="T7"/>
                  </a:cxn>
                  <a:cxn ang="T16">
                    <a:pos x="T8" y="T9"/>
                  </a:cxn>
                  <a:cxn ang="T17">
                    <a:pos x="T10" y="T11"/>
                  </a:cxn>
                </a:cxnLst>
                <a:rect l="T18" t="T19" r="T20" b="T21"/>
                <a:pathLst>
                  <a:path w="1136" h="815">
                    <a:moveTo>
                      <a:pt x="0" y="0"/>
                    </a:moveTo>
                    <a:lnTo>
                      <a:pt x="354" y="0"/>
                    </a:lnTo>
                    <a:lnTo>
                      <a:pt x="354" y="815"/>
                    </a:lnTo>
                    <a:lnTo>
                      <a:pt x="856" y="815"/>
                    </a:lnTo>
                    <a:lnTo>
                      <a:pt x="856" y="0"/>
                    </a:lnTo>
                    <a:lnTo>
                      <a:pt x="1136" y="0"/>
                    </a:lnTo>
                  </a:path>
                </a:pathLst>
              </a:custGeom>
              <a:noFill/>
              <a:ln w="25400">
                <a:solidFill>
                  <a:schemeClr val="tx1"/>
                </a:solidFill>
                <a:round/>
                <a:headEnd/>
                <a:tailEnd/>
              </a:ln>
            </p:spPr>
            <p:txBody>
              <a:bodyPr/>
              <a:lstStyle/>
              <a:p>
                <a:endParaRPr lang="en-US"/>
              </a:p>
            </p:txBody>
          </p:sp>
          <p:sp>
            <p:nvSpPr>
              <p:cNvPr id="22" name="Freeform 7"/>
              <p:cNvSpPr>
                <a:spLocks/>
              </p:cNvSpPr>
              <p:nvPr/>
            </p:nvSpPr>
            <p:spPr bwMode="auto">
              <a:xfrm>
                <a:off x="3365" y="1382"/>
                <a:ext cx="1095" cy="815"/>
              </a:xfrm>
              <a:custGeom>
                <a:avLst/>
                <a:gdLst>
                  <a:gd name="T0" fmla="*/ 0 w 1095"/>
                  <a:gd name="T1" fmla="*/ 0 h 815"/>
                  <a:gd name="T2" fmla="*/ 330 w 1095"/>
                  <a:gd name="T3" fmla="*/ 0 h 815"/>
                  <a:gd name="T4" fmla="*/ 404 w 1095"/>
                  <a:gd name="T5" fmla="*/ 9 h 815"/>
                  <a:gd name="T6" fmla="*/ 437 w 1095"/>
                  <a:gd name="T7" fmla="*/ 66 h 815"/>
                  <a:gd name="T8" fmla="*/ 453 w 1095"/>
                  <a:gd name="T9" fmla="*/ 107 h 815"/>
                  <a:gd name="T10" fmla="*/ 453 w 1095"/>
                  <a:gd name="T11" fmla="*/ 190 h 815"/>
                  <a:gd name="T12" fmla="*/ 453 w 1095"/>
                  <a:gd name="T13" fmla="*/ 815 h 815"/>
                  <a:gd name="T14" fmla="*/ 733 w 1095"/>
                  <a:gd name="T15" fmla="*/ 815 h 815"/>
                  <a:gd name="T16" fmla="*/ 725 w 1095"/>
                  <a:gd name="T17" fmla="*/ 124 h 815"/>
                  <a:gd name="T18" fmla="*/ 758 w 1095"/>
                  <a:gd name="T19" fmla="*/ 50 h 815"/>
                  <a:gd name="T20" fmla="*/ 799 w 1095"/>
                  <a:gd name="T21" fmla="*/ 9 h 815"/>
                  <a:gd name="T22" fmla="*/ 897 w 1095"/>
                  <a:gd name="T23" fmla="*/ 0 h 815"/>
                  <a:gd name="T24" fmla="*/ 1095 w 1095"/>
                  <a:gd name="T25" fmla="*/ 0 h 8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95"/>
                  <a:gd name="T40" fmla="*/ 0 h 815"/>
                  <a:gd name="T41" fmla="*/ 1095 w 1095"/>
                  <a:gd name="T42" fmla="*/ 815 h 8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95" h="815">
                    <a:moveTo>
                      <a:pt x="0" y="0"/>
                    </a:moveTo>
                    <a:lnTo>
                      <a:pt x="330" y="0"/>
                    </a:lnTo>
                    <a:lnTo>
                      <a:pt x="404" y="9"/>
                    </a:lnTo>
                    <a:lnTo>
                      <a:pt x="437" y="66"/>
                    </a:lnTo>
                    <a:lnTo>
                      <a:pt x="453" y="107"/>
                    </a:lnTo>
                    <a:lnTo>
                      <a:pt x="453" y="190"/>
                    </a:lnTo>
                    <a:lnTo>
                      <a:pt x="453" y="815"/>
                    </a:lnTo>
                    <a:lnTo>
                      <a:pt x="733" y="815"/>
                    </a:lnTo>
                    <a:lnTo>
                      <a:pt x="725" y="124"/>
                    </a:lnTo>
                    <a:lnTo>
                      <a:pt x="758" y="50"/>
                    </a:lnTo>
                    <a:lnTo>
                      <a:pt x="799" y="9"/>
                    </a:lnTo>
                    <a:lnTo>
                      <a:pt x="897" y="0"/>
                    </a:lnTo>
                    <a:lnTo>
                      <a:pt x="1095" y="0"/>
                    </a:lnTo>
                  </a:path>
                </a:pathLst>
              </a:custGeom>
              <a:noFill/>
              <a:ln w="28575">
                <a:solidFill>
                  <a:srgbClr val="FF0000"/>
                </a:solidFill>
                <a:round/>
                <a:headEnd/>
                <a:tailEnd/>
              </a:ln>
            </p:spPr>
            <p:txBody>
              <a:bodyPr/>
              <a:lstStyle/>
              <a:p>
                <a:endParaRPr lang="en-US"/>
              </a:p>
            </p:txBody>
          </p:sp>
          <p:sp>
            <p:nvSpPr>
              <p:cNvPr id="23" name="Freeform 8"/>
              <p:cNvSpPr>
                <a:spLocks/>
              </p:cNvSpPr>
              <p:nvPr/>
            </p:nvSpPr>
            <p:spPr bwMode="auto">
              <a:xfrm>
                <a:off x="4595" y="1394"/>
                <a:ext cx="1095" cy="868"/>
              </a:xfrm>
              <a:custGeom>
                <a:avLst/>
                <a:gdLst>
                  <a:gd name="T0" fmla="*/ 0 w 1095"/>
                  <a:gd name="T1" fmla="*/ 0 h 868"/>
                  <a:gd name="T2" fmla="*/ 330 w 1095"/>
                  <a:gd name="T3" fmla="*/ 0 h 868"/>
                  <a:gd name="T4" fmla="*/ 404 w 1095"/>
                  <a:gd name="T5" fmla="*/ 9 h 868"/>
                  <a:gd name="T6" fmla="*/ 437 w 1095"/>
                  <a:gd name="T7" fmla="*/ 66 h 868"/>
                  <a:gd name="T8" fmla="*/ 453 w 1095"/>
                  <a:gd name="T9" fmla="*/ 107 h 868"/>
                  <a:gd name="T10" fmla="*/ 453 w 1095"/>
                  <a:gd name="T11" fmla="*/ 190 h 868"/>
                  <a:gd name="T12" fmla="*/ 374 w 1095"/>
                  <a:gd name="T13" fmla="*/ 868 h 868"/>
                  <a:gd name="T14" fmla="*/ 802 w 1095"/>
                  <a:gd name="T15" fmla="*/ 868 h 868"/>
                  <a:gd name="T16" fmla="*/ 725 w 1095"/>
                  <a:gd name="T17" fmla="*/ 124 h 868"/>
                  <a:gd name="T18" fmla="*/ 758 w 1095"/>
                  <a:gd name="T19" fmla="*/ 50 h 868"/>
                  <a:gd name="T20" fmla="*/ 799 w 1095"/>
                  <a:gd name="T21" fmla="*/ 9 h 868"/>
                  <a:gd name="T22" fmla="*/ 897 w 1095"/>
                  <a:gd name="T23" fmla="*/ 0 h 868"/>
                  <a:gd name="T24" fmla="*/ 1095 w 1095"/>
                  <a:gd name="T25" fmla="*/ 0 h 8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95"/>
                  <a:gd name="T40" fmla="*/ 0 h 868"/>
                  <a:gd name="T41" fmla="*/ 1095 w 1095"/>
                  <a:gd name="T42" fmla="*/ 868 h 8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95" h="868">
                    <a:moveTo>
                      <a:pt x="0" y="0"/>
                    </a:moveTo>
                    <a:lnTo>
                      <a:pt x="330" y="0"/>
                    </a:lnTo>
                    <a:lnTo>
                      <a:pt x="404" y="9"/>
                    </a:lnTo>
                    <a:lnTo>
                      <a:pt x="437" y="66"/>
                    </a:lnTo>
                    <a:lnTo>
                      <a:pt x="453" y="107"/>
                    </a:lnTo>
                    <a:lnTo>
                      <a:pt x="453" y="190"/>
                    </a:lnTo>
                    <a:lnTo>
                      <a:pt x="374" y="868"/>
                    </a:lnTo>
                    <a:lnTo>
                      <a:pt x="802" y="868"/>
                    </a:lnTo>
                    <a:lnTo>
                      <a:pt x="725" y="124"/>
                    </a:lnTo>
                    <a:lnTo>
                      <a:pt x="758" y="50"/>
                    </a:lnTo>
                    <a:lnTo>
                      <a:pt x="799" y="9"/>
                    </a:lnTo>
                    <a:lnTo>
                      <a:pt x="897" y="0"/>
                    </a:lnTo>
                    <a:lnTo>
                      <a:pt x="1095" y="0"/>
                    </a:lnTo>
                  </a:path>
                </a:pathLst>
              </a:custGeom>
              <a:noFill/>
              <a:ln w="28575">
                <a:solidFill>
                  <a:srgbClr val="FF0000"/>
                </a:solidFill>
                <a:round/>
                <a:headEnd/>
                <a:tailEnd/>
              </a:ln>
            </p:spPr>
            <p:txBody>
              <a:bodyPr/>
              <a:lstStyle/>
              <a:p>
                <a:endParaRPr lang="en-US"/>
              </a:p>
            </p:txBody>
          </p:sp>
        </p:grpSp>
        <p:sp>
          <p:nvSpPr>
            <p:cNvPr id="18" name="Text Box 9"/>
            <p:cNvSpPr txBox="1">
              <a:spLocks noChangeArrowheads="1"/>
            </p:cNvSpPr>
            <p:nvPr/>
          </p:nvSpPr>
          <p:spPr bwMode="auto">
            <a:xfrm>
              <a:off x="2971800" y="4114800"/>
              <a:ext cx="1593850" cy="400110"/>
            </a:xfrm>
            <a:prstGeom prst="rect">
              <a:avLst/>
            </a:prstGeom>
            <a:noFill/>
            <a:ln w="9525">
              <a:noFill/>
              <a:miter lim="800000"/>
              <a:headEnd/>
              <a:tailEnd/>
            </a:ln>
          </p:spPr>
          <p:txBody>
            <a:bodyPr>
              <a:spAutoFit/>
            </a:bodyPr>
            <a:lstStyle/>
            <a:p>
              <a:pPr algn="ctr">
                <a:spcBef>
                  <a:spcPct val="50000"/>
                </a:spcBef>
              </a:pPr>
              <a:r>
                <a:rPr lang="en-US" altLang="zh-TW" sz="2000" dirty="0">
                  <a:solidFill>
                    <a:srgbClr val="C00000"/>
                  </a:solidFill>
                </a:rPr>
                <a:t>conformal</a:t>
              </a:r>
            </a:p>
          </p:txBody>
        </p:sp>
        <p:sp>
          <p:nvSpPr>
            <p:cNvPr id="19" name="Text Box 10"/>
            <p:cNvSpPr txBox="1">
              <a:spLocks noChangeArrowheads="1"/>
            </p:cNvSpPr>
            <p:nvPr/>
          </p:nvSpPr>
          <p:spPr bwMode="auto">
            <a:xfrm>
              <a:off x="4860925" y="4122737"/>
              <a:ext cx="1736725" cy="400110"/>
            </a:xfrm>
            <a:prstGeom prst="rect">
              <a:avLst/>
            </a:prstGeom>
            <a:noFill/>
            <a:ln w="9525">
              <a:noFill/>
              <a:miter lim="800000"/>
              <a:headEnd/>
              <a:tailEnd/>
            </a:ln>
          </p:spPr>
          <p:txBody>
            <a:bodyPr>
              <a:spAutoFit/>
            </a:bodyPr>
            <a:lstStyle/>
            <a:p>
              <a:pPr algn="ctr">
                <a:spcBef>
                  <a:spcPct val="50000"/>
                </a:spcBef>
              </a:pPr>
              <a:r>
                <a:rPr lang="en-US" altLang="zh-TW" sz="2000" dirty="0">
                  <a:solidFill>
                    <a:srgbClr val="C00000"/>
                  </a:solidFill>
                </a:rPr>
                <a:t>non-conformal</a:t>
              </a:r>
            </a:p>
          </p:txBody>
        </p:sp>
      </p:grpSp>
      <p:sp>
        <p:nvSpPr>
          <p:cNvPr id="24" name="TextBox 23"/>
          <p:cNvSpPr txBox="1"/>
          <p:nvPr/>
        </p:nvSpPr>
        <p:spPr>
          <a:xfrm>
            <a:off x="2057400" y="2895600"/>
            <a:ext cx="5410200" cy="646331"/>
          </a:xfrm>
          <a:prstGeom prst="rect">
            <a:avLst/>
          </a:prstGeom>
          <a:noFill/>
        </p:spPr>
        <p:txBody>
          <a:bodyPr wrap="square" rtlCol="0">
            <a:spAutoFit/>
          </a:bodyPr>
          <a:lstStyle/>
          <a:p>
            <a:r>
              <a:rPr lang="en-US" dirty="0" smtClean="0">
                <a:solidFill>
                  <a:srgbClr val="0033CC"/>
                </a:solidFill>
              </a:rPr>
              <a:t>Poor (non-conformal) step coverage is good for liftoff.</a:t>
            </a:r>
          </a:p>
          <a:p>
            <a:r>
              <a:rPr lang="en-US" dirty="0" smtClean="0">
                <a:solidFill>
                  <a:srgbClr val="0033CC"/>
                </a:solidFill>
              </a:rPr>
              <a:t>Conformal film is good for electrical connection…</a:t>
            </a:r>
            <a:endParaRPr lang="en-US" dirty="0">
              <a:solidFill>
                <a:srgbClr val="0033CC"/>
              </a:solidFill>
            </a:endParaRPr>
          </a:p>
        </p:txBody>
      </p:sp>
      <p:sp>
        <p:nvSpPr>
          <p:cNvPr id="25" name="Slide Number Placeholder 24"/>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wipe(down)">
                                      <p:cBhvr>
                                        <p:cTn id="7" dur="500"/>
                                        <p:tgtEl>
                                          <p:spTgt spid="922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331079" y="0"/>
            <a:ext cx="4984121" cy="523220"/>
          </a:xfrm>
          <a:prstGeom prst="rect">
            <a:avLst/>
          </a:prstGeom>
          <a:noFill/>
        </p:spPr>
        <p:txBody>
          <a:bodyPr wrap="none" rtlCol="0">
            <a:spAutoFit/>
          </a:bodyPr>
          <a:lstStyle/>
          <a:p>
            <a:r>
              <a:rPr lang="en-US" sz="2800" dirty="0" smtClean="0">
                <a:solidFill>
                  <a:srgbClr val="0033CC"/>
                </a:solidFill>
              </a:rPr>
              <a:t>Thin film filling of holes/trenches</a:t>
            </a:r>
            <a:endParaRPr lang="en-US" sz="2800" dirty="0">
              <a:solidFill>
                <a:srgbClr val="0033CC"/>
              </a:solidFill>
            </a:endParaRPr>
          </a:p>
        </p:txBody>
      </p:sp>
      <p:cxnSp>
        <p:nvCxnSpPr>
          <p:cNvPr id="10" name="Straight Connector 9"/>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84993" name="Picture 1"/>
          <p:cNvPicPr>
            <a:picLocks noChangeAspect="1" noChangeArrowheads="1"/>
          </p:cNvPicPr>
          <p:nvPr/>
        </p:nvPicPr>
        <p:blipFill>
          <a:blip r:embed="rId2" cstate="print"/>
          <a:srcRect/>
          <a:stretch>
            <a:fillRect/>
          </a:stretch>
        </p:blipFill>
        <p:spPr bwMode="auto">
          <a:xfrm>
            <a:off x="76200" y="685800"/>
            <a:ext cx="6315075" cy="1771650"/>
          </a:xfrm>
          <a:prstGeom prst="rect">
            <a:avLst/>
          </a:prstGeom>
          <a:noFill/>
          <a:ln w="9525">
            <a:noFill/>
            <a:miter lim="800000"/>
            <a:headEnd/>
            <a:tailEnd/>
          </a:ln>
        </p:spPr>
      </p:pic>
      <p:sp>
        <p:nvSpPr>
          <p:cNvPr id="12" name="TextBox 11"/>
          <p:cNvSpPr txBox="1"/>
          <p:nvPr/>
        </p:nvSpPr>
        <p:spPr>
          <a:xfrm>
            <a:off x="457200" y="2438400"/>
            <a:ext cx="8305800" cy="1477328"/>
          </a:xfrm>
          <a:prstGeom prst="rect">
            <a:avLst/>
          </a:prstGeom>
          <a:noFill/>
        </p:spPr>
        <p:txBody>
          <a:bodyPr wrap="square" rtlCol="0">
            <a:spAutoFit/>
          </a:bodyPr>
          <a:lstStyle/>
          <a:p>
            <a:r>
              <a:rPr lang="en-US" dirty="0" smtClean="0">
                <a:solidFill>
                  <a:srgbClr val="0033CC"/>
                </a:solidFill>
              </a:rPr>
              <a:t>Figure 9-2 Thin film filling issues.</a:t>
            </a:r>
          </a:p>
          <a:p>
            <a:pPr marL="342900" indent="-342900">
              <a:buAutoNum type="alphaLcParenBoth"/>
            </a:pPr>
            <a:r>
              <a:rPr lang="en-US" dirty="0" smtClean="0">
                <a:solidFill>
                  <a:srgbClr val="0033CC"/>
                </a:solidFill>
              </a:rPr>
              <a:t>Good metal filling of a via or contact in a dielectric layer.</a:t>
            </a:r>
          </a:p>
          <a:p>
            <a:pPr marL="342900" indent="-342900">
              <a:buAutoNum type="alphaLcParenBoth"/>
            </a:pPr>
            <a:r>
              <a:rPr lang="en-US" dirty="0" smtClean="0">
                <a:solidFill>
                  <a:srgbClr val="0033CC"/>
                </a:solidFill>
              </a:rPr>
              <a:t>Silicon dioxide filling of the space between metal lines, with poor filling leading to void formation.</a:t>
            </a:r>
          </a:p>
          <a:p>
            <a:pPr marL="342900" indent="-342900">
              <a:buAutoNum type="alphaLcParenBoth"/>
            </a:pPr>
            <a:r>
              <a:rPr lang="en-US" dirty="0" smtClean="0">
                <a:solidFill>
                  <a:srgbClr val="0033CC"/>
                </a:solidFill>
              </a:rPr>
              <a:t>Poor filling of the bottom of a via hole with a barrier or contact meal.</a:t>
            </a:r>
            <a:endParaRPr lang="en-US" dirty="0">
              <a:solidFill>
                <a:srgbClr val="0033CC"/>
              </a:solidFill>
            </a:endParaRPr>
          </a:p>
        </p:txBody>
      </p:sp>
      <p:pic>
        <p:nvPicPr>
          <p:cNvPr id="84994" name="Picture 2"/>
          <p:cNvPicPr>
            <a:picLocks noChangeAspect="1" noChangeArrowheads="1"/>
          </p:cNvPicPr>
          <p:nvPr/>
        </p:nvPicPr>
        <p:blipFill>
          <a:blip r:embed="rId3" cstate="print"/>
          <a:srcRect/>
          <a:stretch>
            <a:fillRect/>
          </a:stretch>
        </p:blipFill>
        <p:spPr bwMode="auto">
          <a:xfrm>
            <a:off x="381000" y="4114800"/>
            <a:ext cx="4485017" cy="2590800"/>
          </a:xfrm>
          <a:prstGeom prst="rect">
            <a:avLst/>
          </a:prstGeom>
          <a:noFill/>
          <a:ln w="9525">
            <a:noFill/>
            <a:miter lim="800000"/>
            <a:headEnd/>
            <a:tailEnd/>
          </a:ln>
        </p:spPr>
      </p:pic>
      <p:sp>
        <p:nvSpPr>
          <p:cNvPr id="14" name="TextBox 13"/>
          <p:cNvSpPr txBox="1"/>
          <p:nvPr/>
        </p:nvSpPr>
        <p:spPr>
          <a:xfrm>
            <a:off x="6477000" y="990600"/>
            <a:ext cx="2667000" cy="923330"/>
          </a:xfrm>
          <a:prstGeom prst="rect">
            <a:avLst/>
          </a:prstGeom>
          <a:noFill/>
        </p:spPr>
        <p:txBody>
          <a:bodyPr wrap="square" rtlCol="0">
            <a:spAutoFit/>
          </a:bodyPr>
          <a:lstStyle/>
          <a:p>
            <a:r>
              <a:rPr lang="en-US" dirty="0" smtClean="0">
                <a:solidFill>
                  <a:srgbClr val="C00000"/>
                </a:solidFill>
              </a:rPr>
              <a:t>Aspect ratio (AR):</a:t>
            </a:r>
          </a:p>
          <a:p>
            <a:r>
              <a:rPr lang="en-US" dirty="0" smtClean="0">
                <a:solidFill>
                  <a:srgbClr val="C00000"/>
                </a:solidFill>
              </a:rPr>
              <a:t>AR </a:t>
            </a:r>
            <a:r>
              <a:rPr lang="en-US" dirty="0" smtClean="0">
                <a:solidFill>
                  <a:srgbClr val="C00000"/>
                </a:solidFill>
                <a:sym typeface="Symbol"/>
              </a:rPr>
              <a:t>= feature height/width AR = h/w</a:t>
            </a:r>
            <a:endParaRPr lang="en-US" dirty="0">
              <a:solidFill>
                <a:srgbClr val="C00000"/>
              </a:solidFill>
            </a:endParaRPr>
          </a:p>
        </p:txBody>
      </p:sp>
      <p:sp>
        <p:nvSpPr>
          <p:cNvPr id="15" name="TextBox 14"/>
          <p:cNvSpPr txBox="1"/>
          <p:nvPr/>
        </p:nvSpPr>
        <p:spPr>
          <a:xfrm>
            <a:off x="4953000" y="5029200"/>
            <a:ext cx="3810000" cy="1477328"/>
          </a:xfrm>
          <a:prstGeom prst="rect">
            <a:avLst/>
          </a:prstGeom>
          <a:noFill/>
        </p:spPr>
        <p:txBody>
          <a:bodyPr wrap="square" rtlCol="0">
            <a:spAutoFit/>
          </a:bodyPr>
          <a:lstStyle/>
          <a:p>
            <a:r>
              <a:rPr lang="en-US" dirty="0" smtClean="0">
                <a:solidFill>
                  <a:srgbClr val="7030A0"/>
                </a:solidFill>
              </a:rPr>
              <a:t>Voids in a chemical vapor deposition (CVD) oxide layer for narrow spaces between metal lines.</a:t>
            </a:r>
          </a:p>
          <a:p>
            <a:r>
              <a:rPr lang="en-US" dirty="0" smtClean="0">
                <a:solidFill>
                  <a:srgbClr val="7030A0"/>
                </a:solidFill>
              </a:rPr>
              <a:t>More difficult to fill without void for higher aspect ratio.</a:t>
            </a:r>
            <a:endParaRPr lang="en-US" dirty="0">
              <a:solidFill>
                <a:srgbClr val="7030A0"/>
              </a:solidFill>
            </a:endParaRPr>
          </a:p>
        </p:txBody>
      </p:sp>
      <p:sp>
        <p:nvSpPr>
          <p:cNvPr id="11" name="TextBox 10"/>
          <p:cNvSpPr txBox="1"/>
          <p:nvPr/>
        </p:nvSpPr>
        <p:spPr>
          <a:xfrm>
            <a:off x="3295381" y="6183868"/>
            <a:ext cx="1124219" cy="369332"/>
          </a:xfrm>
          <a:prstGeom prst="rect">
            <a:avLst/>
          </a:prstGeom>
          <a:noFill/>
        </p:spPr>
        <p:txBody>
          <a:bodyPr wrap="none" rtlCol="0">
            <a:spAutoFit/>
          </a:bodyPr>
          <a:lstStyle/>
          <a:p>
            <a:r>
              <a:rPr lang="en-US" dirty="0" smtClean="0">
                <a:solidFill>
                  <a:schemeClr val="bg1"/>
                </a:solidFill>
              </a:rPr>
              <a:t>Figure 9-3</a:t>
            </a:r>
            <a:endParaRPr lang="en-US" dirty="0">
              <a:solidFill>
                <a:schemeClr val="bg1"/>
              </a:solidFill>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wipe(down)">
                                      <p:cBhvr>
                                        <p:cTn id="7" dur="500"/>
                                        <p:tgtEl>
                                          <p:spTgt spid="8499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cstate="print"/>
          <a:srcRect/>
          <a:stretch>
            <a:fillRect/>
          </a:stretch>
        </p:blipFill>
        <p:spPr bwMode="auto">
          <a:xfrm>
            <a:off x="228600" y="990600"/>
            <a:ext cx="8658839" cy="5029200"/>
          </a:xfrm>
          <a:prstGeom prst="rect">
            <a:avLst/>
          </a:prstGeom>
          <a:noFill/>
          <a:ln w="9525">
            <a:noFill/>
            <a:miter lim="800000"/>
            <a:headEnd/>
            <a:tailEnd/>
          </a:ln>
          <a:effectLst/>
        </p:spPr>
      </p:pic>
      <p:sp>
        <p:nvSpPr>
          <p:cNvPr id="6" name="Rectangle 5"/>
          <p:cNvSpPr/>
          <p:nvPr/>
        </p:nvSpPr>
        <p:spPr>
          <a:xfrm>
            <a:off x="1295400" y="152400"/>
            <a:ext cx="6481070" cy="523220"/>
          </a:xfrm>
          <a:prstGeom prst="rect">
            <a:avLst/>
          </a:prstGeom>
        </p:spPr>
        <p:txBody>
          <a:bodyPr wrap="none">
            <a:spAutoFit/>
          </a:bodyPr>
          <a:lstStyle/>
          <a:p>
            <a:r>
              <a:rPr lang="en-US" sz="2800" dirty="0" smtClean="0">
                <a:solidFill>
                  <a:srgbClr val="0033CC"/>
                </a:solidFill>
              </a:rPr>
              <a:t>Four equilibrium growth/deposition modes</a:t>
            </a:r>
            <a:endParaRPr lang="en-US" sz="2800" dirty="0">
              <a:solidFill>
                <a:srgbClr val="0033CC"/>
              </a:solidFill>
            </a:endParaRPr>
          </a:p>
        </p:txBody>
      </p:sp>
      <p:cxnSp>
        <p:nvCxnSpPr>
          <p:cNvPr id="7" name="Straight Connector 6"/>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85800"/>
            <a:ext cx="7467600" cy="1908215"/>
          </a:xfrm>
          <a:prstGeom prst="rect">
            <a:avLst/>
          </a:prstGeom>
        </p:spPr>
        <p:txBody>
          <a:bodyPr wrap="square">
            <a:spAutoFit/>
          </a:bodyPr>
          <a:lstStyle/>
          <a:p>
            <a:pPr marL="174625" indent="-174625">
              <a:spcAft>
                <a:spcPts val="600"/>
              </a:spcAft>
              <a:buFont typeface="Arial" pitchFamily="34" charset="0"/>
              <a:buChar char="•"/>
            </a:pPr>
            <a:r>
              <a:rPr lang="en-US" dirty="0" smtClean="0">
                <a:solidFill>
                  <a:srgbClr val="0033CC"/>
                </a:solidFill>
              </a:rPr>
              <a:t>Layer by layer growth (Frank ‐ van </a:t>
            </a:r>
            <a:r>
              <a:rPr lang="en-US" dirty="0" err="1" smtClean="0">
                <a:solidFill>
                  <a:srgbClr val="0033CC"/>
                </a:solidFill>
              </a:rPr>
              <a:t>der</a:t>
            </a:r>
            <a:r>
              <a:rPr lang="en-US" dirty="0" smtClean="0">
                <a:solidFill>
                  <a:srgbClr val="0033CC"/>
                </a:solidFill>
              </a:rPr>
              <a:t> </a:t>
            </a:r>
            <a:r>
              <a:rPr lang="en-US" dirty="0" err="1" smtClean="0">
                <a:solidFill>
                  <a:srgbClr val="0033CC"/>
                </a:solidFill>
              </a:rPr>
              <a:t>Merwe</a:t>
            </a:r>
            <a:r>
              <a:rPr lang="en-US" dirty="0" smtClean="0">
                <a:solidFill>
                  <a:srgbClr val="0033CC"/>
                </a:solidFill>
              </a:rPr>
              <a:t>): film atoms more strongly bound to substrate than to each other and/or fast diffusion</a:t>
            </a:r>
          </a:p>
          <a:p>
            <a:pPr marL="174625" indent="-174625">
              <a:spcAft>
                <a:spcPts val="600"/>
              </a:spcAft>
              <a:buFont typeface="Arial" pitchFamily="34" charset="0"/>
              <a:buChar char="•"/>
            </a:pPr>
            <a:r>
              <a:rPr lang="en-US" dirty="0" smtClean="0">
                <a:solidFill>
                  <a:srgbClr val="0033CC"/>
                </a:solidFill>
              </a:rPr>
              <a:t>Island growth (</a:t>
            </a:r>
            <a:r>
              <a:rPr lang="en-US" dirty="0" err="1" smtClean="0">
                <a:solidFill>
                  <a:srgbClr val="0033CC"/>
                </a:solidFill>
              </a:rPr>
              <a:t>Volmer</a:t>
            </a:r>
            <a:r>
              <a:rPr lang="en-US" dirty="0" smtClean="0">
                <a:solidFill>
                  <a:srgbClr val="0033CC"/>
                </a:solidFill>
              </a:rPr>
              <a:t> ‐ Weber): film atoms more strongly bound to each other than to substrate and/or slow diffusion.</a:t>
            </a:r>
          </a:p>
          <a:p>
            <a:pPr marL="174625" indent="-174625">
              <a:spcAft>
                <a:spcPts val="600"/>
              </a:spcAft>
              <a:buFont typeface="Arial" pitchFamily="34" charset="0"/>
              <a:buChar char="•"/>
            </a:pPr>
            <a:r>
              <a:rPr lang="en-US" dirty="0" smtClean="0">
                <a:solidFill>
                  <a:srgbClr val="0033CC"/>
                </a:solidFill>
              </a:rPr>
              <a:t>Mixed growth (</a:t>
            </a:r>
            <a:r>
              <a:rPr lang="en-US" dirty="0" err="1" smtClean="0">
                <a:solidFill>
                  <a:srgbClr val="0033CC"/>
                </a:solidFill>
              </a:rPr>
              <a:t>Stranski</a:t>
            </a:r>
            <a:r>
              <a:rPr lang="en-US" dirty="0" smtClean="0">
                <a:solidFill>
                  <a:srgbClr val="0033CC"/>
                </a:solidFill>
              </a:rPr>
              <a:t> ‐ </a:t>
            </a:r>
            <a:r>
              <a:rPr lang="en-US" dirty="0" err="1" smtClean="0">
                <a:solidFill>
                  <a:srgbClr val="0033CC"/>
                </a:solidFill>
              </a:rPr>
              <a:t>Krastanov</a:t>
            </a:r>
            <a:r>
              <a:rPr lang="en-US" dirty="0" smtClean="0">
                <a:solidFill>
                  <a:srgbClr val="0033CC"/>
                </a:solidFill>
              </a:rPr>
              <a:t>): initially layer by layer then forms three dimensional islands.</a:t>
            </a:r>
          </a:p>
        </p:txBody>
      </p:sp>
      <p:sp>
        <p:nvSpPr>
          <p:cNvPr id="5" name="Rectangle 4"/>
          <p:cNvSpPr/>
          <p:nvPr/>
        </p:nvSpPr>
        <p:spPr>
          <a:xfrm>
            <a:off x="381000" y="3505200"/>
            <a:ext cx="8382000" cy="2816156"/>
          </a:xfrm>
          <a:prstGeom prst="rect">
            <a:avLst/>
          </a:prstGeom>
        </p:spPr>
        <p:txBody>
          <a:bodyPr wrap="square">
            <a:spAutoFit/>
          </a:bodyPr>
          <a:lstStyle/>
          <a:p>
            <a:pPr>
              <a:spcAft>
                <a:spcPts val="600"/>
              </a:spcAft>
            </a:pPr>
            <a:r>
              <a:rPr lang="en-US" dirty="0" smtClean="0">
                <a:solidFill>
                  <a:srgbClr val="C00000"/>
                </a:solidFill>
              </a:rPr>
              <a:t>Thin film types based on </a:t>
            </a:r>
            <a:r>
              <a:rPr lang="en-US" dirty="0" err="1" smtClean="0">
                <a:solidFill>
                  <a:srgbClr val="C00000"/>
                </a:solidFill>
              </a:rPr>
              <a:t>crystallinity</a:t>
            </a:r>
            <a:r>
              <a:rPr lang="en-US" dirty="0" smtClean="0">
                <a:solidFill>
                  <a:srgbClr val="C00000"/>
                </a:solidFill>
              </a:rPr>
              <a:t>:</a:t>
            </a:r>
          </a:p>
          <a:p>
            <a:pPr marL="174625" indent="-174625">
              <a:spcAft>
                <a:spcPts val="600"/>
              </a:spcAft>
              <a:buFont typeface="Arial" pitchFamily="34" charset="0"/>
              <a:buChar char="•"/>
            </a:pPr>
            <a:r>
              <a:rPr lang="en-US" dirty="0" smtClean="0">
                <a:solidFill>
                  <a:srgbClr val="0033CC"/>
                </a:solidFill>
              </a:rPr>
              <a:t>Epitaxial (single‐crystalline, formed layer-by-layer, lattice match to substrate): no grain boundaries, requires high temperatures and slow growth rate. High quality thin films such as III‐V semiconductor films (e.g. </a:t>
            </a:r>
            <a:r>
              <a:rPr lang="en-US" dirty="0" err="1" smtClean="0">
                <a:solidFill>
                  <a:srgbClr val="0033CC"/>
                </a:solidFill>
              </a:rPr>
              <a:t>GaAs</a:t>
            </a:r>
            <a:r>
              <a:rPr lang="en-US" dirty="0" smtClean="0">
                <a:solidFill>
                  <a:srgbClr val="0033CC"/>
                </a:solidFill>
              </a:rPr>
              <a:t>) and complex oxides.</a:t>
            </a:r>
          </a:p>
          <a:p>
            <a:pPr marL="174625" indent="-174625">
              <a:spcAft>
                <a:spcPts val="600"/>
              </a:spcAft>
              <a:buFont typeface="Arial" pitchFamily="34" charset="0"/>
              <a:buChar char="•"/>
            </a:pPr>
            <a:r>
              <a:rPr lang="en-US" dirty="0" smtClean="0">
                <a:solidFill>
                  <a:srgbClr val="0033CC"/>
                </a:solidFill>
              </a:rPr>
              <a:t>Polycrystalline (island  or mixed growth): lots of grain boundaries, e.g. most elemental metals grown near room temperatures.</a:t>
            </a:r>
          </a:p>
          <a:p>
            <a:pPr marL="174625" indent="-174625">
              <a:spcAft>
                <a:spcPts val="600"/>
              </a:spcAft>
              <a:buFont typeface="Arial" pitchFamily="34" charset="0"/>
              <a:buChar char="•"/>
            </a:pPr>
            <a:r>
              <a:rPr lang="en-US" dirty="0" smtClean="0">
                <a:solidFill>
                  <a:srgbClr val="0033CC"/>
                </a:solidFill>
              </a:rPr>
              <a:t>Amorphous (island or mixed growth): no‐crystalline structures (yet with some short range atomic ordering), no crystalline defects, e.g. common insulators such as amorphous SiO</a:t>
            </a:r>
            <a:r>
              <a:rPr lang="en-US" baseline="-25000" dirty="0" smtClean="0">
                <a:solidFill>
                  <a:srgbClr val="0033CC"/>
                </a:solidFill>
              </a:rPr>
              <a:t>2</a:t>
            </a:r>
            <a:r>
              <a:rPr lang="en-US" dirty="0" smtClean="0">
                <a:solidFill>
                  <a:srgbClr val="0033CC"/>
                </a:solidFill>
              </a:rPr>
              <a:t>.</a:t>
            </a:r>
          </a:p>
        </p:txBody>
      </p:sp>
      <p:sp>
        <p:nvSpPr>
          <p:cNvPr id="6" name="Rectangle 5"/>
          <p:cNvSpPr/>
          <p:nvPr/>
        </p:nvSpPr>
        <p:spPr>
          <a:xfrm>
            <a:off x="3286781" y="0"/>
            <a:ext cx="3037819" cy="523220"/>
          </a:xfrm>
          <a:prstGeom prst="rect">
            <a:avLst/>
          </a:prstGeom>
        </p:spPr>
        <p:txBody>
          <a:bodyPr wrap="none">
            <a:spAutoFit/>
          </a:bodyPr>
          <a:lstStyle/>
          <a:p>
            <a:r>
              <a:rPr lang="en-US" sz="2800" dirty="0" smtClean="0">
                <a:solidFill>
                  <a:srgbClr val="0033CC"/>
                </a:solidFill>
              </a:rPr>
              <a:t>Four growth modes</a:t>
            </a:r>
            <a:endParaRPr lang="en-US" sz="2800" dirty="0">
              <a:solidFill>
                <a:srgbClr val="0033CC"/>
              </a:solidFill>
            </a:endParaRPr>
          </a:p>
        </p:txBody>
      </p:sp>
      <p:cxnSp>
        <p:nvCxnSpPr>
          <p:cNvPr id="7" name="Straight Connector 6"/>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Slide Number Placeholder 7"/>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5505271"/>
            <a:ext cx="8763000" cy="1200329"/>
          </a:xfrm>
          <a:prstGeom prst="rect">
            <a:avLst/>
          </a:prstGeom>
          <a:noFill/>
        </p:spPr>
        <p:txBody>
          <a:bodyPr wrap="square" rtlCol="0">
            <a:spAutoFit/>
          </a:bodyPr>
          <a:lstStyle/>
          <a:p>
            <a:pPr marL="171450" indent="-171450">
              <a:buFont typeface="Arial" pitchFamily="34" charset="0"/>
              <a:buChar char="•"/>
            </a:pPr>
            <a:r>
              <a:rPr lang="en-US" dirty="0" smtClean="0">
                <a:solidFill>
                  <a:srgbClr val="0033CC"/>
                </a:solidFill>
              </a:rPr>
              <a:t>Noble metals don’t bond (“wet”) to Si/SiO</a:t>
            </a:r>
            <a:r>
              <a:rPr lang="en-US" baseline="-25000" dirty="0" smtClean="0">
                <a:solidFill>
                  <a:srgbClr val="0033CC"/>
                </a:solidFill>
              </a:rPr>
              <a:t>2</a:t>
            </a:r>
            <a:r>
              <a:rPr lang="en-US" dirty="0" smtClean="0">
                <a:solidFill>
                  <a:srgbClr val="0033CC"/>
                </a:solidFill>
              </a:rPr>
              <a:t> substrate, so tend to have island growth.</a:t>
            </a:r>
          </a:p>
          <a:p>
            <a:pPr marL="171450" indent="-171450">
              <a:buFont typeface="Arial" pitchFamily="34" charset="0"/>
              <a:buChar char="•"/>
            </a:pPr>
            <a:r>
              <a:rPr lang="en-US" dirty="0" smtClean="0">
                <a:solidFill>
                  <a:srgbClr val="0033CC"/>
                </a:solidFill>
              </a:rPr>
              <a:t>Ag always form island (not continuous film); Au is better than Ag.</a:t>
            </a:r>
          </a:p>
          <a:p>
            <a:pPr marL="171450" indent="-171450">
              <a:buFont typeface="Arial" pitchFamily="34" charset="0"/>
              <a:buChar char="•"/>
            </a:pPr>
            <a:r>
              <a:rPr lang="en-US" dirty="0" smtClean="0">
                <a:solidFill>
                  <a:srgbClr val="0033CC"/>
                </a:solidFill>
              </a:rPr>
              <a:t>Adhesion layer Ti or Cr can reduce island formation, but for Ag, surface is still very rough.</a:t>
            </a:r>
          </a:p>
          <a:p>
            <a:pPr marL="171450" indent="-171450">
              <a:buFont typeface="Arial" pitchFamily="34" charset="0"/>
              <a:buChar char="•"/>
            </a:pPr>
            <a:r>
              <a:rPr lang="en-US" dirty="0" smtClean="0">
                <a:solidFill>
                  <a:srgbClr val="0033CC"/>
                </a:solidFill>
              </a:rPr>
              <a:t>Here, higher adhesion is because Ti or Cr bond chemically to O in SiO</a:t>
            </a:r>
            <a:r>
              <a:rPr lang="en-US" baseline="-25000" dirty="0" smtClean="0">
                <a:solidFill>
                  <a:srgbClr val="0033CC"/>
                </a:solidFill>
              </a:rPr>
              <a:t>2</a:t>
            </a:r>
            <a:r>
              <a:rPr lang="en-US" dirty="0" smtClean="0">
                <a:solidFill>
                  <a:srgbClr val="0033CC"/>
                </a:solidFill>
              </a:rPr>
              <a:t>.</a:t>
            </a:r>
            <a:endParaRPr lang="en-US" dirty="0">
              <a:solidFill>
                <a:srgbClr val="0033CC"/>
              </a:solidFill>
            </a:endParaRPr>
          </a:p>
        </p:txBody>
      </p:sp>
      <p:sp>
        <p:nvSpPr>
          <p:cNvPr id="6" name="Rectangle 5"/>
          <p:cNvSpPr/>
          <p:nvPr/>
        </p:nvSpPr>
        <p:spPr>
          <a:xfrm>
            <a:off x="2743200" y="0"/>
            <a:ext cx="4117922" cy="523220"/>
          </a:xfrm>
          <a:prstGeom prst="rect">
            <a:avLst/>
          </a:prstGeom>
        </p:spPr>
        <p:txBody>
          <a:bodyPr wrap="none">
            <a:spAutoFit/>
          </a:bodyPr>
          <a:lstStyle/>
          <a:p>
            <a:r>
              <a:rPr lang="en-US" sz="2800" dirty="0" smtClean="0">
                <a:solidFill>
                  <a:srgbClr val="0033CC"/>
                </a:solidFill>
              </a:rPr>
              <a:t>Equilibrium growth modes</a:t>
            </a:r>
            <a:endParaRPr lang="en-US" sz="2800" dirty="0">
              <a:solidFill>
                <a:srgbClr val="0033CC"/>
              </a:solidFill>
            </a:endParaRPr>
          </a:p>
        </p:txBody>
      </p:sp>
      <p:cxnSp>
        <p:nvCxnSpPr>
          <p:cNvPr id="7" name="Straight Connector 6"/>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grpSp>
        <p:nvGrpSpPr>
          <p:cNvPr id="2" name="Group 9"/>
          <p:cNvGrpSpPr/>
          <p:nvPr/>
        </p:nvGrpSpPr>
        <p:grpSpPr>
          <a:xfrm>
            <a:off x="1219200" y="609600"/>
            <a:ext cx="7683451" cy="4903075"/>
            <a:chOff x="1219200" y="762000"/>
            <a:chExt cx="7683451" cy="4903075"/>
          </a:xfrm>
        </p:grpSpPr>
        <p:pic>
          <p:nvPicPr>
            <p:cNvPr id="14339" name="Picture 3"/>
            <p:cNvPicPr>
              <a:picLocks noChangeAspect="1" noChangeArrowheads="1"/>
            </p:cNvPicPr>
            <p:nvPr/>
          </p:nvPicPr>
          <p:blipFill>
            <a:blip r:embed="rId2" cstate="print"/>
            <a:srcRect/>
            <a:stretch>
              <a:fillRect/>
            </a:stretch>
          </p:blipFill>
          <p:spPr bwMode="auto">
            <a:xfrm>
              <a:off x="1219200" y="762000"/>
              <a:ext cx="6705600" cy="4903075"/>
            </a:xfrm>
            <a:prstGeom prst="rect">
              <a:avLst/>
            </a:prstGeom>
            <a:noFill/>
            <a:ln w="9525">
              <a:noFill/>
              <a:miter lim="800000"/>
              <a:headEnd/>
              <a:tailEnd/>
            </a:ln>
            <a:effectLst/>
          </p:spPr>
        </p:pic>
        <p:sp>
          <p:nvSpPr>
            <p:cNvPr id="8" name="TextBox 7"/>
            <p:cNvSpPr txBox="1"/>
            <p:nvPr/>
          </p:nvSpPr>
          <p:spPr>
            <a:xfrm>
              <a:off x="6629400" y="2514600"/>
              <a:ext cx="2273251" cy="400110"/>
            </a:xfrm>
            <a:prstGeom prst="rect">
              <a:avLst/>
            </a:prstGeom>
            <a:noFill/>
          </p:spPr>
          <p:txBody>
            <a:bodyPr wrap="none" rtlCol="0">
              <a:spAutoFit/>
            </a:bodyPr>
            <a:lstStyle/>
            <a:p>
              <a:r>
                <a:rPr lang="en-US" sz="2000" dirty="0" smtClean="0">
                  <a:solidFill>
                    <a:srgbClr val="0033CC"/>
                  </a:solidFill>
                </a:rPr>
                <a:t>(wetting properties)</a:t>
              </a:r>
              <a:endParaRPr lang="en-US" sz="2000" dirty="0">
                <a:solidFill>
                  <a:srgbClr val="0033CC"/>
                </a:solidFill>
              </a:endParaRPr>
            </a:p>
          </p:txBody>
        </p:sp>
        <p:sp>
          <p:nvSpPr>
            <p:cNvPr id="9" name="TextBox 8"/>
            <p:cNvSpPr txBox="1"/>
            <p:nvPr/>
          </p:nvSpPr>
          <p:spPr>
            <a:xfrm>
              <a:off x="5715000" y="1066800"/>
              <a:ext cx="3058466" cy="400110"/>
            </a:xfrm>
            <a:prstGeom prst="rect">
              <a:avLst/>
            </a:prstGeom>
            <a:noFill/>
          </p:spPr>
          <p:txBody>
            <a:bodyPr wrap="none" rtlCol="0">
              <a:spAutoFit/>
            </a:bodyPr>
            <a:lstStyle/>
            <a:p>
              <a:r>
                <a:rPr lang="en-US" sz="2000" dirty="0" smtClean="0">
                  <a:solidFill>
                    <a:srgbClr val="0033CC"/>
                  </a:solidFill>
                </a:rPr>
                <a:t>(important only for epitaxy)</a:t>
              </a:r>
              <a:endParaRPr lang="en-US" sz="2000" dirty="0">
                <a:solidFill>
                  <a:srgbClr val="0033CC"/>
                </a:solidFill>
              </a:endParaRPr>
            </a:p>
          </p:txBody>
        </p:sp>
      </p:grpSp>
      <p:sp>
        <p:nvSpPr>
          <p:cNvPr id="11" name="Slide Number Placeholder 10"/>
          <p:cNvSpPr>
            <a:spLocks noGrp="1"/>
          </p:cNvSpPr>
          <p:nvPr>
            <p:ph type="sldNum" sz="quarter" idx="12"/>
          </p:nvPr>
        </p:nvSpPr>
        <p:spPr/>
        <p:txBody>
          <a:bodyPr/>
          <a:lstStyle/>
          <a:p>
            <a:fld id="{B6F15528-21DE-4FAA-801E-634DDDAF4B2B}" type="slidenum">
              <a:rPr lang="en-US" smtClean="0"/>
              <a:pPr/>
              <a:t>9</a:t>
            </a:fld>
            <a:endParaRPr lang="en-US"/>
          </a:p>
        </p:txBody>
      </p:sp>
      <p:pic>
        <p:nvPicPr>
          <p:cNvPr id="136194" name="Picture 2"/>
          <p:cNvPicPr>
            <a:picLocks noChangeAspect="1" noChangeArrowheads="1"/>
          </p:cNvPicPr>
          <p:nvPr/>
        </p:nvPicPr>
        <p:blipFill>
          <a:blip r:embed="rId3" cstate="print"/>
          <a:srcRect/>
          <a:stretch>
            <a:fillRect/>
          </a:stretch>
        </p:blipFill>
        <p:spPr bwMode="auto">
          <a:xfrm>
            <a:off x="152400" y="2743200"/>
            <a:ext cx="2608506"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3078</TotalTime>
  <Words>4625</Words>
  <Application>Microsoft Office PowerPoint</Application>
  <PresentationFormat>On-screen Show (4:3)</PresentationFormat>
  <Paragraphs>481</Paragraphs>
  <Slides>42</Slides>
  <Notes>1</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42</vt:i4>
      </vt:variant>
    </vt:vector>
  </HeadingPairs>
  <TitlesOfParts>
    <vt:vector size="46" baseType="lpstr">
      <vt:lpstr>Office Theme</vt:lpstr>
      <vt:lpstr>公式</vt:lpstr>
      <vt:lpstr>Document</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lastModifiedBy>
  <cp:revision>31</cp:revision>
  <dcterms:created xsi:type="dcterms:W3CDTF">2006-08-16T00:00:00Z</dcterms:created>
  <dcterms:modified xsi:type="dcterms:W3CDTF">2010-08-21T23:50:39Z</dcterms:modified>
</cp:coreProperties>
</file>