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0" r:id="rId2"/>
    <p:sldId id="268" r:id="rId3"/>
    <p:sldId id="290" r:id="rId4"/>
    <p:sldId id="269" r:id="rId5"/>
    <p:sldId id="270" r:id="rId6"/>
    <p:sldId id="336" r:id="rId7"/>
    <p:sldId id="271" r:id="rId8"/>
    <p:sldId id="421" r:id="rId9"/>
    <p:sldId id="422" r:id="rId10"/>
    <p:sldId id="423" r:id="rId11"/>
    <p:sldId id="294" r:id="rId12"/>
    <p:sldId id="425" r:id="rId13"/>
    <p:sldId id="403" r:id="rId14"/>
    <p:sldId id="371" r:id="rId15"/>
    <p:sldId id="359" r:id="rId16"/>
    <p:sldId id="275" r:id="rId17"/>
    <p:sldId id="427" r:id="rId18"/>
    <p:sldId id="428" r:id="rId19"/>
    <p:sldId id="429" r:id="rId20"/>
    <p:sldId id="316" r:id="rId21"/>
    <p:sldId id="431" r:id="rId22"/>
    <p:sldId id="310" r:id="rId23"/>
    <p:sldId id="437" r:id="rId24"/>
    <p:sldId id="436" r:id="rId25"/>
    <p:sldId id="432" r:id="rId26"/>
    <p:sldId id="433" r:id="rId27"/>
    <p:sldId id="357" r:id="rId28"/>
    <p:sldId id="296" r:id="rId29"/>
    <p:sldId id="376" r:id="rId30"/>
    <p:sldId id="405" r:id="rId31"/>
    <p:sldId id="277" r:id="rId32"/>
    <p:sldId id="415" r:id="rId33"/>
    <p:sldId id="416" r:id="rId34"/>
    <p:sldId id="417" r:id="rId35"/>
    <p:sldId id="438"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3182" autoAdjust="0"/>
  </p:normalViewPr>
  <p:slideViewPr>
    <p:cSldViewPr>
      <p:cViewPr varScale="1">
        <p:scale>
          <a:sx n="73" d="100"/>
          <a:sy n="73" d="100"/>
        </p:scale>
        <p:origin x="-11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emf"/><Relationship Id="rId5" Type="http://schemas.openxmlformats.org/officeDocument/2006/relationships/image" Target="../media/image10.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D7747E-B948-4BC6-8B95-E66252B9AD70}" type="datetimeFigureOut">
              <a:rPr lang="en-US" smtClean="0"/>
              <a:pPr/>
              <a:t>3/9/2011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71A7742-F5DD-4642-B981-DBABA5DE7B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baseline="30000" dirty="0" smtClean="0"/>
          </a:p>
        </p:txBody>
      </p:sp>
      <p:sp>
        <p:nvSpPr>
          <p:cNvPr id="4" name="Slide Number Placeholder 3"/>
          <p:cNvSpPr>
            <a:spLocks noGrp="1"/>
          </p:cNvSpPr>
          <p:nvPr>
            <p:ph type="sldNum" sz="quarter" idx="10"/>
          </p:nvPr>
        </p:nvSpPr>
        <p:spPr/>
        <p:txBody>
          <a:bodyPr/>
          <a:lstStyle/>
          <a:p>
            <a:fld id="{D71A7742-F5DD-4642-B981-DBABA5DE7BA5}"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1A7742-F5DD-4642-B981-DBABA5DE7BA5}"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67F780-A1FE-4357-A6F6-4097C883BA8F}" type="datetime1">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90D9B-B1BF-4F1C-948D-DF8B91A98C18}" type="datetime1">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9D740-3783-4A59-87EF-267764DAD98B}" type="datetime1">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D5499068-5A5A-44B2-94D8-08689A1E07D1}"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fld id="{B83A7A4F-1607-4D1A-80E6-806EC0D4E7B1}" type="datetime1">
              <a:rPr lang="en-US" altLang="zh-TW" smtClean="0"/>
              <a:pPr>
                <a:defRPr/>
              </a:pPr>
              <a:t>3/9/2011</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3597D4-31E5-41A8-8761-E0F16A0EC45E}" type="datetime1">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E8AF41-4749-48F6-BD5F-8E838D2D680F}" type="datetime1">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4183EC-7248-4DC8-AE3A-275A51F77C99}" type="datetime1">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C96780-7F29-4CBD-B244-0B357E2D96C3}" type="datetime1">
              <a:rPr lang="en-US" smtClean="0"/>
              <a:pPr/>
              <a:t>3/9/2011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FAEC80-C0A0-49E1-9CCC-1BE340DBD657}" type="datetime1">
              <a:rPr lang="en-US" smtClean="0"/>
              <a:pPr/>
              <a:t>3/9/2011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37901-B8F6-46BA-83B6-26006D2524EE}" type="datetime1">
              <a:rPr lang="en-US" smtClean="0"/>
              <a:pPr/>
              <a:t>3/9/2011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81A45-4381-4B53-A074-B9D16A8BE338}" type="datetime1">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AB899-D96D-460F-B377-316A177EB1EF}" type="datetime1">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C3F51-63F6-4CF5-B481-32E69CDB977B}" type="datetime1">
              <a:rPr lang="en-US" smtClean="0"/>
              <a:pPr/>
              <a:t>3/9/2011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3.png"/><Relationship Id="rId5" Type="http://schemas.openxmlformats.org/officeDocument/2006/relationships/oleObject" Target="../embeddings/oleObject6.bin"/><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12.bin"/><Relationship Id="rId4" Type="http://schemas.openxmlformats.org/officeDocument/2006/relationships/oleObject" Target="../embeddings/Microsoft_Office_Word_97_-_2003_Document3.doc"/></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7"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304800"/>
            <a:ext cx="4595489" cy="523220"/>
          </a:xfrm>
          <a:prstGeom prst="rect">
            <a:avLst/>
          </a:prstGeom>
          <a:noFill/>
        </p:spPr>
        <p:txBody>
          <a:bodyPr wrap="none" rtlCol="0">
            <a:spAutoFit/>
          </a:bodyPr>
          <a:lstStyle/>
          <a:p>
            <a:r>
              <a:rPr lang="en-US" sz="2800" dirty="0" smtClean="0">
                <a:solidFill>
                  <a:srgbClr val="0033CC"/>
                </a:solidFill>
              </a:rPr>
              <a:t>Chapter 9 Thin film deposition</a:t>
            </a:r>
            <a:endParaRPr lang="en-US" sz="2800" dirty="0">
              <a:solidFill>
                <a:srgbClr val="0033CC"/>
              </a:solidFill>
            </a:endParaRPr>
          </a:p>
        </p:txBody>
      </p:sp>
      <p:sp>
        <p:nvSpPr>
          <p:cNvPr id="8" name="TextBox 7"/>
          <p:cNvSpPr txBox="1"/>
          <p:nvPr/>
        </p:nvSpPr>
        <p:spPr>
          <a:xfrm>
            <a:off x="1524000" y="1143000"/>
            <a:ext cx="6477000" cy="4893647"/>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thin film deposition.</a:t>
            </a:r>
          </a:p>
          <a:p>
            <a:pPr marL="342900" indent="-342900">
              <a:spcAft>
                <a:spcPts val="600"/>
              </a:spcAft>
              <a:buAutoNum type="arabicPeriod"/>
            </a:pPr>
            <a:r>
              <a:rPr lang="en-US" dirty="0" smtClean="0">
                <a:solidFill>
                  <a:srgbClr val="0033CC"/>
                </a:solidFill>
              </a:rPr>
              <a:t>Introduction to chemical vapor deposition (CVD).</a:t>
            </a:r>
          </a:p>
          <a:p>
            <a:pPr marL="342900" indent="-342900">
              <a:spcAft>
                <a:spcPts val="600"/>
              </a:spcAft>
              <a:buFontTx/>
              <a:buAutoNum type="arabicPeriod"/>
            </a:pPr>
            <a:r>
              <a:rPr lang="en-US" dirty="0" smtClean="0">
                <a:solidFill>
                  <a:srgbClr val="0033CC"/>
                </a:solidFill>
              </a:rPr>
              <a:t>Atmospheric Pressure Chemical Vapor Deposition (APCVD).</a:t>
            </a:r>
          </a:p>
          <a:p>
            <a:pPr marL="342900" indent="-342900">
              <a:spcAft>
                <a:spcPts val="600"/>
              </a:spcAft>
              <a:buAutoNum type="arabicPeriod"/>
            </a:pPr>
            <a:r>
              <a:rPr lang="en-US" dirty="0" smtClean="0">
                <a:solidFill>
                  <a:srgbClr val="0033CC"/>
                </a:solidFill>
              </a:rPr>
              <a:t>Other types of CVD (LPCVD, PECVD, HDPCVD…).</a:t>
            </a:r>
          </a:p>
          <a:p>
            <a:pPr marL="342900" indent="-342900">
              <a:spcAft>
                <a:spcPts val="600"/>
              </a:spcAft>
              <a:buAutoNum type="arabicPeriod"/>
            </a:pPr>
            <a:r>
              <a:rPr lang="en-US" dirty="0" smtClean="0">
                <a:solidFill>
                  <a:srgbClr val="C00000"/>
                </a:solidFill>
              </a:rPr>
              <a:t>Introduction to evaporation.</a:t>
            </a:r>
          </a:p>
          <a:p>
            <a:pPr marL="342900" indent="-342900">
              <a:spcAft>
                <a:spcPts val="600"/>
              </a:spcAft>
              <a:buFontTx/>
              <a:buAutoNum type="arabicPeriod"/>
            </a:pPr>
            <a:r>
              <a:rPr lang="en-US" dirty="0" smtClean="0">
                <a:solidFill>
                  <a:srgbClr val="0033CC"/>
                </a:solidFill>
              </a:rPr>
              <a:t>Evaporation tools and issues, shadow evaporation.</a:t>
            </a:r>
          </a:p>
          <a:p>
            <a:pPr marL="342900" indent="-342900">
              <a:spcAft>
                <a:spcPts val="600"/>
              </a:spcAft>
              <a:buAutoNum type="arabicPeriod"/>
            </a:pPr>
            <a:r>
              <a:rPr lang="en-US" dirty="0" smtClean="0">
                <a:solidFill>
                  <a:srgbClr val="0033CC"/>
                </a:solidFill>
              </a:rPr>
              <a:t>Introduction to sputtering and DC plasma.</a:t>
            </a:r>
          </a:p>
          <a:p>
            <a:pPr marL="342900" indent="-342900">
              <a:spcAft>
                <a:spcPts val="600"/>
              </a:spcAft>
              <a:buFontTx/>
              <a:buAutoNum type="arabicPeriod"/>
            </a:pPr>
            <a:r>
              <a:rPr lang="en-US" dirty="0" smtClean="0">
                <a:solidFill>
                  <a:srgbClr val="0033CC"/>
                </a:solidFill>
              </a:rPr>
              <a:t>Sputtering yield, step coverage, film morphology.</a:t>
            </a:r>
          </a:p>
          <a:p>
            <a:pPr marL="342900" indent="-342900">
              <a:spcAft>
                <a:spcPts val="600"/>
              </a:spcAft>
              <a:buFontTx/>
              <a:buAutoNum type="arabicPeriod"/>
            </a:pPr>
            <a:r>
              <a:rPr lang="en-US" dirty="0" smtClean="0">
                <a:solidFill>
                  <a:srgbClr val="0033CC"/>
                </a:solidFill>
              </a:rPr>
              <a:t>Sputter deposition: reactive, RF, bias, magnetron, collimated, and ion beam.</a:t>
            </a:r>
          </a:p>
          <a:p>
            <a:pPr marL="342900" indent="-342900">
              <a:spcAft>
                <a:spcPts val="600"/>
              </a:spcAft>
              <a:buFontTx/>
              <a:buAutoNum type="arabicPeriod"/>
            </a:pPr>
            <a:r>
              <a:rPr lang="en-US" dirty="0" smtClean="0">
                <a:solidFill>
                  <a:srgbClr val="0033CC"/>
                </a:solidFill>
              </a:rPr>
              <a:t>Deposition methods for thin films in IC fabrication.</a:t>
            </a:r>
          </a:p>
          <a:p>
            <a:pPr marL="342900" indent="-342900">
              <a:spcAft>
                <a:spcPts val="600"/>
              </a:spcAft>
              <a:buFontTx/>
              <a:buAutoNum type="arabicPeriod"/>
            </a:pPr>
            <a:r>
              <a:rPr lang="en-US" dirty="0" smtClean="0">
                <a:solidFill>
                  <a:srgbClr val="0033CC"/>
                </a:solidFill>
              </a:rPr>
              <a:t>Atomic layer deposition (ALD).</a:t>
            </a:r>
          </a:p>
          <a:p>
            <a:pPr marL="342900" indent="-342900">
              <a:spcAft>
                <a:spcPts val="600"/>
              </a:spcAft>
              <a:buFontTx/>
              <a:buAutoNum type="arabicPeriod"/>
            </a:pPr>
            <a:r>
              <a:rPr lang="en-US" dirty="0" smtClean="0">
                <a:solidFill>
                  <a:srgbClr val="0033CC"/>
                </a:solidFill>
              </a:rPr>
              <a:t>Pulsed laser deposition (PLD).</a:t>
            </a:r>
          </a:p>
          <a:p>
            <a:pPr marL="342900" indent="-342900">
              <a:spcAft>
                <a:spcPts val="600"/>
              </a:spcAft>
              <a:buFontTx/>
              <a:buAutoNum type="arabicPeriod"/>
            </a:pPr>
            <a:r>
              <a:rPr lang="en-US" dirty="0" smtClean="0">
                <a:solidFill>
                  <a:srgbClr val="0033CC"/>
                </a:solidFill>
              </a:rPr>
              <a:t>Epitaxy (CVD or vapor phase epitaxy , molecular beam epitaxy).</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sp>
        <p:nvSpPr>
          <p:cNvPr id="6" name="TextBox 3"/>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 http://ece.uwaterloo.ca/~bcui/</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0"/>
            <a:ext cx="4167872" cy="523220"/>
          </a:xfrm>
          <a:prstGeom prst="rect">
            <a:avLst/>
          </a:prstGeom>
          <a:noFill/>
        </p:spPr>
        <p:txBody>
          <a:bodyPr wrap="none" rtlCol="0">
            <a:spAutoFit/>
          </a:bodyPr>
          <a:lstStyle/>
          <a:p>
            <a:r>
              <a:rPr lang="en-US" sz="2800" dirty="0" smtClean="0">
                <a:solidFill>
                  <a:srgbClr val="0033CC"/>
                </a:solidFill>
              </a:rPr>
              <a:t>Uniformity on a flat surface</a:t>
            </a:r>
            <a:endParaRPr lang="en-US" sz="2800" dirty="0">
              <a:solidFill>
                <a:srgbClr val="0033CC"/>
              </a:solidFill>
            </a:endParaRPr>
          </a:p>
        </p:txBody>
      </p:sp>
      <p:cxnSp>
        <p:nvCxnSpPr>
          <p:cNvPr id="8" name="Straight Connector 7"/>
          <p:cNvCxnSpPr/>
          <p:nvPr/>
        </p:nvCxnSpPr>
        <p:spPr>
          <a:xfrm>
            <a:off x="0" y="533400"/>
            <a:ext cx="58674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5604" name="Picture 4"/>
          <p:cNvPicPr>
            <a:picLocks noChangeAspect="1" noChangeArrowheads="1"/>
          </p:cNvPicPr>
          <p:nvPr/>
        </p:nvPicPr>
        <p:blipFill>
          <a:blip r:embed="rId2" cstate="print"/>
          <a:srcRect/>
          <a:stretch>
            <a:fillRect/>
          </a:stretch>
        </p:blipFill>
        <p:spPr bwMode="auto">
          <a:xfrm>
            <a:off x="304800" y="1828800"/>
            <a:ext cx="2696671" cy="1771650"/>
          </a:xfrm>
          <a:prstGeom prst="rect">
            <a:avLst/>
          </a:prstGeom>
          <a:noFill/>
          <a:ln w="9525">
            <a:noFill/>
            <a:miter lim="800000"/>
            <a:headEnd/>
            <a:tailEnd/>
          </a:ln>
        </p:spPr>
      </p:pic>
      <p:sp>
        <p:nvSpPr>
          <p:cNvPr id="9" name="TextBox 8"/>
          <p:cNvSpPr txBox="1"/>
          <p:nvPr/>
        </p:nvSpPr>
        <p:spPr>
          <a:xfrm>
            <a:off x="228600" y="609600"/>
            <a:ext cx="3657600" cy="1200329"/>
          </a:xfrm>
          <a:prstGeom prst="rect">
            <a:avLst/>
          </a:prstGeom>
          <a:noFill/>
        </p:spPr>
        <p:txBody>
          <a:bodyPr wrap="square" rtlCol="0">
            <a:spAutoFit/>
          </a:bodyPr>
          <a:lstStyle/>
          <a:p>
            <a:r>
              <a:rPr lang="en-US" dirty="0" smtClean="0">
                <a:solidFill>
                  <a:srgbClr val="0033CC"/>
                </a:solidFill>
              </a:rPr>
              <a:t>Consider deposition rate difference between wafer center and edge:</a:t>
            </a:r>
          </a:p>
          <a:p>
            <a:endParaRPr lang="en-US" dirty="0" smtClean="0">
              <a:solidFill>
                <a:srgbClr val="0033CC"/>
              </a:solidFill>
            </a:endParaRPr>
          </a:p>
          <a:p>
            <a:r>
              <a:rPr lang="en-US" dirty="0" smtClean="0">
                <a:solidFill>
                  <a:srgbClr val="0033CC"/>
                </a:solidFill>
              </a:rPr>
              <a:t>Define uniformity </a:t>
            </a:r>
            <a:r>
              <a:rPr lang="en-US" dirty="0" smtClean="0">
                <a:solidFill>
                  <a:srgbClr val="0033CC"/>
                </a:solidFill>
                <a:sym typeface="Symbol"/>
              </a:rPr>
              <a:t>:</a:t>
            </a:r>
          </a:p>
        </p:txBody>
      </p:sp>
      <p:grpSp>
        <p:nvGrpSpPr>
          <p:cNvPr id="14" name="Group 13"/>
          <p:cNvGrpSpPr/>
          <p:nvPr/>
        </p:nvGrpSpPr>
        <p:grpSpPr>
          <a:xfrm>
            <a:off x="3900448" y="609600"/>
            <a:ext cx="2271752" cy="1600200"/>
            <a:chOff x="1276350" y="1789331"/>
            <a:chExt cx="2271752" cy="1600200"/>
          </a:xfrm>
        </p:grpSpPr>
        <p:pic>
          <p:nvPicPr>
            <p:cNvPr id="25603" name="Picture 3"/>
            <p:cNvPicPr>
              <a:picLocks noChangeAspect="1" noChangeArrowheads="1"/>
            </p:cNvPicPr>
            <p:nvPr/>
          </p:nvPicPr>
          <p:blipFill>
            <a:blip r:embed="rId3" cstate="print"/>
            <a:srcRect/>
            <a:stretch>
              <a:fillRect/>
            </a:stretch>
          </p:blipFill>
          <p:spPr bwMode="auto">
            <a:xfrm>
              <a:off x="1276350" y="1789331"/>
              <a:ext cx="2164001" cy="1600200"/>
            </a:xfrm>
            <a:prstGeom prst="rect">
              <a:avLst/>
            </a:prstGeom>
            <a:noFill/>
            <a:ln w="9525">
              <a:noFill/>
              <a:miter lim="800000"/>
              <a:headEnd/>
              <a:tailEnd/>
            </a:ln>
          </p:spPr>
        </p:pic>
        <p:sp>
          <p:nvSpPr>
            <p:cNvPr id="11" name="TextBox 10"/>
            <p:cNvSpPr txBox="1"/>
            <p:nvPr/>
          </p:nvSpPr>
          <p:spPr>
            <a:xfrm>
              <a:off x="2362200" y="2133600"/>
              <a:ext cx="1185902" cy="369332"/>
            </a:xfrm>
            <a:prstGeom prst="rect">
              <a:avLst/>
            </a:prstGeom>
            <a:noFill/>
          </p:spPr>
          <p:txBody>
            <a:bodyPr wrap="none" rtlCol="0">
              <a:spAutoFit/>
            </a:bodyPr>
            <a:lstStyle/>
            <a:p>
              <a:r>
                <a:rPr lang="en-US" dirty="0" err="1" smtClean="0"/>
                <a:t>cos</a:t>
              </a:r>
              <a:r>
                <a:rPr lang="en-US" dirty="0" smtClean="0">
                  <a:sym typeface="Symbol"/>
                </a:rPr>
                <a:t></a:t>
              </a:r>
              <a:r>
                <a:rPr lang="en-US" dirty="0" err="1" smtClean="0">
                  <a:sym typeface="Symbol"/>
                </a:rPr>
                <a:t>cos</a:t>
              </a:r>
              <a:r>
                <a:rPr lang="en-US" dirty="0" smtClean="0">
                  <a:sym typeface="Symbol"/>
                </a:rPr>
                <a:t></a:t>
              </a:r>
              <a:endParaRPr lang="en-US" dirty="0"/>
            </a:p>
          </p:txBody>
        </p:sp>
        <p:cxnSp>
          <p:nvCxnSpPr>
            <p:cNvPr id="13" name="Straight Arrow Connector 12"/>
            <p:cNvCxnSpPr/>
            <p:nvPr/>
          </p:nvCxnSpPr>
          <p:spPr>
            <a:xfrm rot="5400000" flipH="1" flipV="1">
              <a:off x="2514600" y="25146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5" name="Picture 3"/>
          <p:cNvPicPr>
            <a:picLocks noChangeAspect="1" noChangeArrowheads="1"/>
          </p:cNvPicPr>
          <p:nvPr/>
        </p:nvPicPr>
        <p:blipFill>
          <a:blip r:embed="rId4" cstate="print"/>
          <a:srcRect/>
          <a:stretch>
            <a:fillRect/>
          </a:stretch>
        </p:blipFill>
        <p:spPr bwMode="auto">
          <a:xfrm>
            <a:off x="4114800" y="3505200"/>
            <a:ext cx="1133475" cy="742950"/>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srcRect/>
          <a:stretch>
            <a:fillRect/>
          </a:stretch>
        </p:blipFill>
        <p:spPr bwMode="auto">
          <a:xfrm>
            <a:off x="4114800" y="4267200"/>
            <a:ext cx="1200150" cy="800100"/>
          </a:xfrm>
          <a:prstGeom prst="rect">
            <a:avLst/>
          </a:prstGeom>
          <a:noFill/>
          <a:ln w="9525">
            <a:noFill/>
            <a:miter lim="800000"/>
            <a:headEnd/>
            <a:tailEnd/>
          </a:ln>
        </p:spPr>
      </p:pic>
      <p:sp>
        <p:nvSpPr>
          <p:cNvPr id="17" name="TextBox 16"/>
          <p:cNvSpPr txBox="1"/>
          <p:nvPr/>
        </p:nvSpPr>
        <p:spPr>
          <a:xfrm>
            <a:off x="304800" y="3705285"/>
            <a:ext cx="4038600" cy="1200329"/>
          </a:xfrm>
          <a:prstGeom prst="rect">
            <a:avLst/>
          </a:prstGeom>
          <a:noFill/>
        </p:spPr>
        <p:txBody>
          <a:bodyPr wrap="square" rtlCol="0">
            <a:spAutoFit/>
          </a:bodyPr>
          <a:lstStyle/>
          <a:p>
            <a:r>
              <a:rPr lang="en-US" dirty="0" smtClean="0">
                <a:solidFill>
                  <a:srgbClr val="0033CC"/>
                </a:solidFill>
              </a:rPr>
              <a:t>Source-substrate distance requirement:</a:t>
            </a:r>
          </a:p>
          <a:p>
            <a:endParaRPr lang="en-US" dirty="0" smtClean="0">
              <a:solidFill>
                <a:srgbClr val="0033CC"/>
              </a:solidFill>
            </a:endParaRPr>
          </a:p>
          <a:p>
            <a:pPr>
              <a:spcAft>
                <a:spcPts val="600"/>
              </a:spcAft>
            </a:pPr>
            <a:r>
              <a:rPr lang="en-US" dirty="0" smtClean="0">
                <a:solidFill>
                  <a:srgbClr val="0033CC"/>
                </a:solidFill>
              </a:rPr>
              <a:t>In practice, it is typical to double this number to give some process margin:</a:t>
            </a:r>
          </a:p>
        </p:txBody>
      </p:sp>
      <p:pic>
        <p:nvPicPr>
          <p:cNvPr id="25605" name="Picture 5"/>
          <p:cNvPicPr>
            <a:picLocks noChangeAspect="1" noChangeArrowheads="1"/>
          </p:cNvPicPr>
          <p:nvPr/>
        </p:nvPicPr>
        <p:blipFill>
          <a:blip r:embed="rId6" cstate="print"/>
          <a:srcRect/>
          <a:stretch>
            <a:fillRect/>
          </a:stretch>
        </p:blipFill>
        <p:spPr bwMode="auto">
          <a:xfrm>
            <a:off x="3429000" y="2743200"/>
            <a:ext cx="1238250" cy="809625"/>
          </a:xfrm>
          <a:prstGeom prst="rect">
            <a:avLst/>
          </a:prstGeom>
          <a:noFill/>
          <a:ln w="9525">
            <a:solidFill>
              <a:srgbClr val="C00000"/>
            </a:solidFill>
            <a:miter lim="800000"/>
            <a:headEnd/>
            <a:tailEnd/>
          </a:ln>
        </p:spPr>
      </p:pic>
      <p:pic>
        <p:nvPicPr>
          <p:cNvPr id="18" name="Picture 2"/>
          <p:cNvPicPr>
            <a:picLocks noChangeAspect="1" noChangeArrowheads="1"/>
          </p:cNvPicPr>
          <p:nvPr/>
        </p:nvPicPr>
        <p:blipFill>
          <a:blip r:embed="rId7" cstate="print"/>
          <a:srcRect/>
          <a:stretch>
            <a:fillRect/>
          </a:stretch>
        </p:blipFill>
        <p:spPr bwMode="auto">
          <a:xfrm>
            <a:off x="5359511" y="3657600"/>
            <a:ext cx="3732633" cy="3200400"/>
          </a:xfrm>
          <a:prstGeom prst="rect">
            <a:avLst/>
          </a:prstGeom>
          <a:noFill/>
          <a:ln w="9525">
            <a:noFill/>
            <a:miter lim="800000"/>
            <a:headEnd/>
            <a:tailEnd/>
          </a:ln>
        </p:spPr>
      </p:pic>
      <p:pic>
        <p:nvPicPr>
          <p:cNvPr id="25602" name="Picture 2"/>
          <p:cNvPicPr>
            <a:picLocks noChangeAspect="1" noChangeArrowheads="1"/>
          </p:cNvPicPr>
          <p:nvPr/>
        </p:nvPicPr>
        <p:blipFill>
          <a:blip r:embed="rId8" cstate="print"/>
          <a:srcRect/>
          <a:stretch>
            <a:fillRect/>
          </a:stretch>
        </p:blipFill>
        <p:spPr bwMode="auto">
          <a:xfrm>
            <a:off x="6477000" y="39583"/>
            <a:ext cx="2419350" cy="3694217"/>
          </a:xfrm>
          <a:prstGeom prst="rect">
            <a:avLst/>
          </a:prstGeom>
          <a:noFill/>
          <a:ln w="9525">
            <a:noFill/>
            <a:miter lim="800000"/>
            <a:headEnd/>
            <a:tailEnd/>
          </a:ln>
        </p:spPr>
      </p:pic>
      <p:sp>
        <p:nvSpPr>
          <p:cNvPr id="21" name="Slide Number Placeholder 20"/>
          <p:cNvSpPr>
            <a:spLocks noGrp="1"/>
          </p:cNvSpPr>
          <p:nvPr>
            <p:ph type="sldNum" sz="quarter" idx="12"/>
          </p:nvPr>
        </p:nvSpPr>
        <p:spPr/>
        <p:txBody>
          <a:bodyPr/>
          <a:lstStyle/>
          <a:p>
            <a:fld id="{B6F15528-21DE-4FAA-801E-634DDDAF4B2B}" type="slidenum">
              <a:rPr lang="en-US" smtClean="0"/>
              <a:pPr/>
              <a:t>10</a:t>
            </a:fld>
            <a:endParaRPr lang="en-US"/>
          </a:p>
        </p:txBody>
      </p:sp>
      <p:sp>
        <p:nvSpPr>
          <p:cNvPr id="19" name="TextBox 18"/>
          <p:cNvSpPr txBox="1"/>
          <p:nvPr/>
        </p:nvSpPr>
        <p:spPr>
          <a:xfrm>
            <a:off x="304800" y="4953000"/>
            <a:ext cx="3382464" cy="1754326"/>
          </a:xfrm>
          <a:prstGeom prst="rect">
            <a:avLst/>
          </a:prstGeom>
          <a:noFill/>
        </p:spPr>
        <p:txBody>
          <a:bodyPr wrap="none" rtlCol="0">
            <a:spAutoFit/>
          </a:bodyPr>
          <a:lstStyle/>
          <a:p>
            <a:r>
              <a:rPr lang="en-US" dirty="0" smtClean="0">
                <a:solidFill>
                  <a:srgbClr val="C00000"/>
                </a:solidFill>
              </a:rPr>
              <a:t>Larger r means:</a:t>
            </a:r>
          </a:p>
          <a:p>
            <a:pPr marL="354013" indent="-176213">
              <a:buFont typeface="Arial" pitchFamily="34" charset="0"/>
              <a:buChar char="•"/>
            </a:pPr>
            <a:r>
              <a:rPr lang="en-US" dirty="0" smtClean="0">
                <a:solidFill>
                  <a:srgbClr val="0033CC"/>
                </a:solidFill>
              </a:rPr>
              <a:t>Bigger chamber</a:t>
            </a:r>
          </a:p>
          <a:p>
            <a:pPr marL="354013" indent="-176213">
              <a:buFont typeface="Arial" pitchFamily="34" charset="0"/>
              <a:buChar char="•"/>
            </a:pPr>
            <a:r>
              <a:rPr lang="en-US" dirty="0" smtClean="0">
                <a:solidFill>
                  <a:srgbClr val="0033CC"/>
                </a:solidFill>
              </a:rPr>
              <a:t>Higher capacity vacuum pump</a:t>
            </a:r>
          </a:p>
          <a:p>
            <a:pPr marL="354013" indent="-176213">
              <a:buFont typeface="Arial" pitchFamily="34" charset="0"/>
              <a:buChar char="•"/>
            </a:pPr>
            <a:r>
              <a:rPr lang="en-US" dirty="0" smtClean="0">
                <a:solidFill>
                  <a:srgbClr val="0033CC"/>
                </a:solidFill>
              </a:rPr>
              <a:t>Lower deposition rate</a:t>
            </a:r>
          </a:p>
          <a:p>
            <a:pPr marL="354013" indent="-176213">
              <a:buFont typeface="Arial" pitchFamily="34" charset="0"/>
              <a:buChar char="•"/>
            </a:pPr>
            <a:r>
              <a:rPr lang="en-US" dirty="0" smtClean="0">
                <a:solidFill>
                  <a:srgbClr val="0033CC"/>
                </a:solidFill>
              </a:rPr>
              <a:t>High </a:t>
            </a:r>
            <a:r>
              <a:rPr lang="en-US" dirty="0" err="1" smtClean="0">
                <a:solidFill>
                  <a:srgbClr val="0033CC"/>
                </a:solidFill>
              </a:rPr>
              <a:t>evaporant</a:t>
            </a:r>
            <a:r>
              <a:rPr lang="en-US" dirty="0" smtClean="0">
                <a:solidFill>
                  <a:srgbClr val="0033CC"/>
                </a:solidFill>
              </a:rPr>
              <a:t> </a:t>
            </a:r>
            <a:r>
              <a:rPr lang="en-US" dirty="0" smtClean="0">
                <a:solidFill>
                  <a:srgbClr val="0033CC"/>
                </a:solidFill>
              </a:rPr>
              <a:t>waste.</a:t>
            </a:r>
            <a:endParaRPr lang="en-US" dirty="0" smtClean="0">
              <a:solidFill>
                <a:srgbClr val="0033CC"/>
              </a:solidFill>
            </a:endParaRPr>
          </a:p>
          <a:p>
            <a:pPr marL="354013" indent="-176213">
              <a:buFont typeface="Arial" pitchFamily="34" charset="0"/>
              <a:buChar char="•"/>
            </a:pPr>
            <a:r>
              <a:rPr lang="en-US" dirty="0" smtClean="0">
                <a:solidFill>
                  <a:srgbClr val="C00000"/>
                </a:solidFill>
              </a:rPr>
              <a:t>Typical lab equipment r=40cm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wipe(down)">
                                      <p:cBhvr>
                                        <p:cTn id="10" dur="500"/>
                                        <p:tgtEl>
                                          <p:spTgt spid="1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wipe(down)">
                                      <p:cBhvr>
                                        <p:cTn id="13" dur="500"/>
                                        <p:tgtEl>
                                          <p:spTgt spid="19">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xEl>
                                              <p:pRg st="3" end="3"/>
                                            </p:txEl>
                                          </p:spTgt>
                                        </p:tgtEl>
                                        <p:attrNameLst>
                                          <p:attrName>style.visibility</p:attrName>
                                        </p:attrNameLst>
                                      </p:cBhvr>
                                      <p:to>
                                        <p:strVal val="visible"/>
                                      </p:to>
                                    </p:set>
                                    <p:animEffect transition="in" filter="wipe(down)">
                                      <p:cBhvr>
                                        <p:cTn id="16" dur="500"/>
                                        <p:tgtEl>
                                          <p:spTgt spid="19">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animEffect transition="in" filter="wipe(down)">
                                      <p:cBhvr>
                                        <p:cTn id="19" dur="500"/>
                                        <p:tgtEl>
                                          <p:spTgt spid="19">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xEl>
                                              <p:pRg st="5" end="5"/>
                                            </p:txEl>
                                          </p:spTgt>
                                        </p:tgtEl>
                                        <p:attrNameLst>
                                          <p:attrName>style.visibility</p:attrName>
                                        </p:attrNameLst>
                                      </p:cBhvr>
                                      <p:to>
                                        <p:strVal val="visible"/>
                                      </p:to>
                                    </p:set>
                                    <p:animEffect transition="in" filter="wipe(down)">
                                      <p:cBhvr>
                                        <p:cTn id="22"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3" cstate="print"/>
          <a:srcRect/>
          <a:stretch>
            <a:fillRect/>
          </a:stretch>
        </p:blipFill>
        <p:spPr bwMode="auto">
          <a:xfrm>
            <a:off x="4108534" y="685800"/>
            <a:ext cx="2435142" cy="2209800"/>
          </a:xfrm>
          <a:prstGeom prst="rect">
            <a:avLst/>
          </a:prstGeom>
          <a:noFill/>
          <a:ln w="9525">
            <a:noFill/>
            <a:miter lim="800000"/>
            <a:headEnd/>
            <a:tailEnd/>
          </a:ln>
        </p:spPr>
      </p:pic>
      <p:sp>
        <p:nvSpPr>
          <p:cNvPr id="14341" name="Text Box 3"/>
          <p:cNvSpPr txBox="1">
            <a:spLocks noChangeArrowheads="1"/>
          </p:cNvSpPr>
          <p:nvPr/>
        </p:nvSpPr>
        <p:spPr bwMode="auto">
          <a:xfrm>
            <a:off x="228600" y="609600"/>
            <a:ext cx="4038600" cy="1754326"/>
          </a:xfrm>
          <a:prstGeom prst="rect">
            <a:avLst/>
          </a:prstGeom>
          <a:noFill/>
          <a:ln w="9525">
            <a:noFill/>
            <a:miter lim="800000"/>
            <a:headEnd/>
            <a:tailEnd/>
          </a:ln>
        </p:spPr>
        <p:txBody>
          <a:bodyPr wrap="square">
            <a:spAutoFit/>
          </a:bodyPr>
          <a:lstStyle/>
          <a:p>
            <a:r>
              <a:rPr lang="en-US" dirty="0" smtClean="0">
                <a:solidFill>
                  <a:srgbClr val="C00000"/>
                </a:solidFill>
              </a:rPr>
              <a:t>Use </a:t>
            </a:r>
            <a:r>
              <a:rPr lang="en-US" dirty="0">
                <a:solidFill>
                  <a:srgbClr val="C00000"/>
                </a:solidFill>
              </a:rPr>
              <a:t>spherical wafer holder: </a:t>
            </a:r>
          </a:p>
          <a:p>
            <a:pPr marL="177800" indent="-177800">
              <a:buFont typeface="Arial" pitchFamily="34" charset="0"/>
              <a:buChar char="•"/>
            </a:pPr>
            <a:r>
              <a:rPr lang="en-US" dirty="0">
                <a:solidFill>
                  <a:srgbClr val="0033CC"/>
                </a:solidFill>
              </a:rPr>
              <a:t> Point source: put source at center of sphere.</a:t>
            </a:r>
          </a:p>
          <a:p>
            <a:pPr marL="177800" indent="-177800">
              <a:buFont typeface="Arial" pitchFamily="34" charset="0"/>
              <a:buChar char="•"/>
            </a:pPr>
            <a:r>
              <a:rPr lang="en-US" dirty="0">
                <a:solidFill>
                  <a:srgbClr val="0033CC"/>
                </a:solidFill>
              </a:rPr>
              <a:t> Small surface source: put source on inside surface of sphere (compensates for </a:t>
            </a:r>
            <a:r>
              <a:rPr lang="en-US" dirty="0" err="1" smtClean="0">
                <a:solidFill>
                  <a:srgbClr val="0033CC"/>
                </a:solidFill>
              </a:rPr>
              <a:t>cos</a:t>
            </a:r>
            <a:r>
              <a:rPr lang="en-US" baseline="30000" dirty="0" err="1" smtClean="0">
                <a:solidFill>
                  <a:srgbClr val="0033CC"/>
                </a:solidFill>
              </a:rPr>
              <a:t>n</a:t>
            </a:r>
            <a:r>
              <a:rPr lang="en-US" dirty="0" smtClean="0">
                <a:solidFill>
                  <a:srgbClr val="0033CC"/>
                </a:solidFill>
                <a:sym typeface="Symbol"/>
              </a:rPr>
              <a:t></a:t>
            </a:r>
            <a:r>
              <a:rPr lang="en-US" dirty="0" smtClean="0">
                <a:solidFill>
                  <a:srgbClr val="0033CC"/>
                </a:solidFill>
              </a:rPr>
              <a:t>).</a:t>
            </a:r>
            <a:endParaRPr lang="en-US" dirty="0">
              <a:solidFill>
                <a:srgbClr val="0033CC"/>
              </a:solidFill>
            </a:endParaRP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209800" y="0"/>
            <a:ext cx="5304529" cy="523220"/>
          </a:xfrm>
          <a:prstGeom prst="rect">
            <a:avLst/>
          </a:prstGeom>
        </p:spPr>
        <p:txBody>
          <a:bodyPr wrap="none">
            <a:spAutoFit/>
          </a:bodyPr>
          <a:lstStyle/>
          <a:p>
            <a:r>
              <a:rPr lang="en-US" altLang="zh-TW" sz="2800" dirty="0" smtClean="0">
                <a:solidFill>
                  <a:srgbClr val="0033CC"/>
                </a:solidFill>
              </a:rPr>
              <a:t>How to achieve uniform deposition</a:t>
            </a:r>
            <a:endParaRPr lang="en-US" sz="2800" dirty="0">
              <a:solidFill>
                <a:srgbClr val="0033CC"/>
              </a:solidFill>
            </a:endParaRPr>
          </a:p>
        </p:txBody>
      </p:sp>
      <p:pic>
        <p:nvPicPr>
          <p:cNvPr id="10" name="Picture 3"/>
          <p:cNvPicPr>
            <a:picLocks noChangeAspect="1" noChangeArrowheads="1"/>
          </p:cNvPicPr>
          <p:nvPr/>
        </p:nvPicPr>
        <p:blipFill>
          <a:blip r:embed="rId4" cstate="print"/>
          <a:srcRect/>
          <a:stretch>
            <a:fillRect/>
          </a:stretch>
        </p:blipFill>
        <p:spPr bwMode="auto">
          <a:xfrm>
            <a:off x="6705600" y="3684372"/>
            <a:ext cx="2220901" cy="3021228"/>
          </a:xfrm>
          <a:prstGeom prst="rect">
            <a:avLst/>
          </a:prstGeom>
          <a:noFill/>
          <a:ln w="9525">
            <a:noFill/>
            <a:miter lim="800000"/>
            <a:headEnd/>
            <a:tailEnd/>
          </a:ln>
        </p:spPr>
      </p:pic>
      <p:sp>
        <p:nvSpPr>
          <p:cNvPr id="11" name="TextBox 10"/>
          <p:cNvSpPr txBox="1"/>
          <p:nvPr/>
        </p:nvSpPr>
        <p:spPr>
          <a:xfrm>
            <a:off x="381000" y="4535424"/>
            <a:ext cx="4066626" cy="2031325"/>
          </a:xfrm>
          <a:prstGeom prst="rect">
            <a:avLst/>
          </a:prstGeom>
          <a:noFill/>
        </p:spPr>
        <p:txBody>
          <a:bodyPr wrap="none" rtlCol="0">
            <a:spAutoFit/>
          </a:bodyPr>
          <a:lstStyle/>
          <a:p>
            <a:r>
              <a:rPr lang="en-US" dirty="0" smtClean="0">
                <a:solidFill>
                  <a:srgbClr val="0033CC"/>
                </a:solidFill>
              </a:rPr>
              <a:t>Spherical surface with source on its edge:</a:t>
            </a: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r>
              <a:rPr lang="en-US" dirty="0" smtClean="0">
                <a:solidFill>
                  <a:srgbClr val="C00000"/>
                </a:solidFill>
              </a:rPr>
              <a:t>Angle independent, uniform coating!</a:t>
            </a:r>
            <a:endParaRPr lang="en-US" dirty="0">
              <a:solidFill>
                <a:srgbClr val="C00000"/>
              </a:solidFill>
            </a:endParaRPr>
          </a:p>
        </p:txBody>
      </p:sp>
      <p:graphicFrame>
        <p:nvGraphicFramePr>
          <p:cNvPr id="12" name="Object 11"/>
          <p:cNvGraphicFramePr>
            <a:graphicFrameLocks noChangeAspect="1"/>
          </p:cNvGraphicFramePr>
          <p:nvPr/>
        </p:nvGraphicFramePr>
        <p:xfrm>
          <a:off x="655320" y="4876799"/>
          <a:ext cx="2926080" cy="1383957"/>
        </p:xfrm>
        <a:graphic>
          <a:graphicData uri="http://schemas.openxmlformats.org/presentationml/2006/ole">
            <p:oleObj spid="_x0000_s11269" name="Equation" r:id="rId5" imgW="1879560" imgH="888840" progId="Equation.3">
              <p:embed/>
            </p:oleObj>
          </a:graphicData>
        </a:graphic>
      </p:graphicFrame>
      <p:sp>
        <p:nvSpPr>
          <p:cNvPr id="14" name="TextBox 13"/>
          <p:cNvSpPr txBox="1"/>
          <p:nvPr/>
        </p:nvSpPr>
        <p:spPr>
          <a:xfrm>
            <a:off x="5638800" y="6096000"/>
            <a:ext cx="1383327" cy="369332"/>
          </a:xfrm>
          <a:prstGeom prst="rect">
            <a:avLst/>
          </a:prstGeom>
          <a:noFill/>
        </p:spPr>
        <p:txBody>
          <a:bodyPr wrap="none" rtlCol="0">
            <a:spAutoFit/>
          </a:bodyPr>
          <a:lstStyle/>
          <a:p>
            <a:r>
              <a:rPr lang="en-US" dirty="0" smtClean="0">
                <a:solidFill>
                  <a:srgbClr val="C00000"/>
                </a:solidFill>
              </a:rPr>
              <a:t>Knudsen-cell</a:t>
            </a:r>
            <a:endParaRPr lang="en-US" dirty="0">
              <a:solidFill>
                <a:srgbClr val="C00000"/>
              </a:solidFill>
            </a:endParaRPr>
          </a:p>
        </p:txBody>
      </p:sp>
      <p:sp>
        <p:nvSpPr>
          <p:cNvPr id="16" name="TextBox 15"/>
          <p:cNvSpPr txBox="1"/>
          <p:nvPr/>
        </p:nvSpPr>
        <p:spPr>
          <a:xfrm>
            <a:off x="4343400" y="2762071"/>
            <a:ext cx="4800600" cy="1200329"/>
          </a:xfrm>
          <a:prstGeom prst="rect">
            <a:avLst/>
          </a:prstGeom>
          <a:noFill/>
        </p:spPr>
        <p:txBody>
          <a:bodyPr wrap="square" rtlCol="0">
            <a:spAutoFit/>
          </a:bodyPr>
          <a:lstStyle/>
          <a:p>
            <a:r>
              <a:rPr lang="en-US" dirty="0" smtClean="0">
                <a:solidFill>
                  <a:srgbClr val="0033CC"/>
                </a:solidFill>
              </a:rPr>
              <a:t>It is shown that Knudsen-cell behavior (i.e. </a:t>
            </a:r>
            <a:r>
              <a:rPr lang="en-US" dirty="0" err="1" smtClean="0">
                <a:solidFill>
                  <a:srgbClr val="0033CC"/>
                </a:solidFill>
              </a:rPr>
              <a:t>cos</a:t>
            </a:r>
            <a:r>
              <a:rPr lang="en-US" dirty="0" smtClean="0">
                <a:solidFill>
                  <a:srgbClr val="0033CC"/>
                </a:solidFill>
                <a:sym typeface="Symbol"/>
              </a:rPr>
              <a:t></a:t>
            </a:r>
            <a:r>
              <a:rPr lang="en-US" dirty="0" smtClean="0">
                <a:solidFill>
                  <a:srgbClr val="0033CC"/>
                </a:solidFill>
              </a:rPr>
              <a:t> emission from a small surface), rather than point source emission or source with </a:t>
            </a:r>
            <a:r>
              <a:rPr lang="en-US" dirty="0" err="1" smtClean="0">
                <a:solidFill>
                  <a:srgbClr val="0033CC"/>
                </a:solidFill>
              </a:rPr>
              <a:t>cos</a:t>
            </a:r>
            <a:r>
              <a:rPr lang="en-US" baseline="30000" dirty="0" err="1" smtClean="0">
                <a:solidFill>
                  <a:srgbClr val="0033CC"/>
                </a:solidFill>
              </a:rPr>
              <a:t>n</a:t>
            </a:r>
            <a:r>
              <a:rPr lang="en-US" dirty="0" smtClean="0">
                <a:solidFill>
                  <a:srgbClr val="0033CC"/>
                </a:solidFill>
                <a:sym typeface="Symbol"/>
              </a:rPr>
              <a:t> n&gt;1,</a:t>
            </a:r>
            <a:r>
              <a:rPr lang="en-US" dirty="0" smtClean="0">
                <a:solidFill>
                  <a:srgbClr val="0033CC"/>
                </a:solidFill>
              </a:rPr>
              <a:t> is close to </a:t>
            </a:r>
            <a:r>
              <a:rPr lang="en-US" i="1" dirty="0" smtClean="0">
                <a:solidFill>
                  <a:srgbClr val="C00000"/>
                </a:solidFill>
              </a:rPr>
              <a:t>experimental</a:t>
            </a:r>
            <a:r>
              <a:rPr lang="en-US" dirty="0" smtClean="0">
                <a:solidFill>
                  <a:srgbClr val="0033CC"/>
                </a:solidFill>
              </a:rPr>
              <a:t> results.</a:t>
            </a:r>
            <a:endParaRPr lang="en-US" dirty="0">
              <a:solidFill>
                <a:srgbClr val="0033CC"/>
              </a:solidFill>
            </a:endParaRPr>
          </a:p>
        </p:txBody>
      </p:sp>
      <p:pic>
        <p:nvPicPr>
          <p:cNvPr id="13" name="Picture 2"/>
          <p:cNvPicPr>
            <a:picLocks noChangeAspect="1" noChangeArrowheads="1"/>
          </p:cNvPicPr>
          <p:nvPr/>
        </p:nvPicPr>
        <p:blipFill>
          <a:blip r:embed="rId6" cstate="print"/>
          <a:srcRect/>
          <a:stretch>
            <a:fillRect/>
          </a:stretch>
        </p:blipFill>
        <p:spPr bwMode="auto">
          <a:xfrm>
            <a:off x="838200" y="2438400"/>
            <a:ext cx="2957195" cy="2137732"/>
          </a:xfrm>
          <a:prstGeom prst="rect">
            <a:avLst/>
          </a:prstGeom>
          <a:noFill/>
          <a:ln w="9525">
            <a:noFill/>
            <a:miter lim="800000"/>
            <a:headEnd/>
            <a:tailEnd/>
          </a:ln>
        </p:spPr>
      </p:pic>
      <p:sp>
        <p:nvSpPr>
          <p:cNvPr id="17" name="TextBox 16"/>
          <p:cNvSpPr txBox="1"/>
          <p:nvPr/>
        </p:nvSpPr>
        <p:spPr>
          <a:xfrm>
            <a:off x="6477000" y="838200"/>
            <a:ext cx="2590800" cy="1831271"/>
          </a:xfrm>
          <a:prstGeom prst="rect">
            <a:avLst/>
          </a:prstGeom>
          <a:noFill/>
        </p:spPr>
        <p:txBody>
          <a:bodyPr wrap="square" rtlCol="0">
            <a:spAutoFit/>
          </a:bodyPr>
          <a:lstStyle/>
          <a:p>
            <a:pPr>
              <a:spcAft>
                <a:spcPts val="600"/>
              </a:spcAft>
            </a:pPr>
            <a:r>
              <a:rPr lang="en-US" dirty="0" smtClean="0">
                <a:solidFill>
                  <a:srgbClr val="7030A0"/>
                </a:solidFill>
              </a:rPr>
              <a:t>Location of source which behaves like an ideal point source</a:t>
            </a:r>
          </a:p>
          <a:p>
            <a:pPr>
              <a:spcAft>
                <a:spcPts val="600"/>
              </a:spcAft>
            </a:pPr>
            <a:r>
              <a:rPr lang="en-US" dirty="0" smtClean="0">
                <a:solidFill>
                  <a:srgbClr val="C00000"/>
                </a:solidFill>
              </a:rPr>
              <a:t>Location of source which behaves like an ideal small area surface source</a:t>
            </a:r>
            <a:endParaRPr lang="en-US" dirty="0">
              <a:solidFill>
                <a:srgbClr val="C00000"/>
              </a:solidFill>
            </a:endParaRPr>
          </a:p>
        </p:txBody>
      </p:sp>
      <p:sp>
        <p:nvSpPr>
          <p:cNvPr id="19" name="TextBox 18"/>
          <p:cNvSpPr txBox="1"/>
          <p:nvPr/>
        </p:nvSpPr>
        <p:spPr>
          <a:xfrm>
            <a:off x="4572000" y="2057400"/>
            <a:ext cx="1241237" cy="369332"/>
          </a:xfrm>
          <a:prstGeom prst="rect">
            <a:avLst/>
          </a:prstGeom>
          <a:noFill/>
        </p:spPr>
        <p:txBody>
          <a:bodyPr wrap="none" rtlCol="0">
            <a:spAutoFit/>
          </a:bodyPr>
          <a:lstStyle/>
          <a:p>
            <a:r>
              <a:rPr lang="en-US" dirty="0" smtClean="0"/>
              <a:t>Figure 9-18</a:t>
            </a:r>
            <a:endParaRPr lang="en-US" dirty="0"/>
          </a:p>
        </p:txBody>
      </p:sp>
      <p:sp>
        <p:nvSpPr>
          <p:cNvPr id="20" name="Slide Number Placeholder 19"/>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7489" y="76200"/>
            <a:ext cx="5256311" cy="523220"/>
          </a:xfrm>
          <a:prstGeom prst="rect">
            <a:avLst/>
          </a:prstGeom>
          <a:noFill/>
        </p:spPr>
        <p:txBody>
          <a:bodyPr wrap="none" rtlCol="0">
            <a:spAutoFit/>
          </a:bodyPr>
          <a:lstStyle/>
          <a:p>
            <a:r>
              <a:rPr lang="en-US" sz="2800" dirty="0" smtClean="0">
                <a:solidFill>
                  <a:srgbClr val="0033CC"/>
                </a:solidFill>
              </a:rPr>
              <a:t>Langmuir-Knudsen theory for </a:t>
            </a:r>
            <a:r>
              <a:rPr lang="en-US" sz="2800" dirty="0" err="1" smtClean="0">
                <a:solidFill>
                  <a:srgbClr val="0033CC"/>
                </a:solidFill>
              </a:rPr>
              <a:t>R</a:t>
            </a:r>
            <a:r>
              <a:rPr lang="en-US" sz="3200" baseline="-25000" dirty="0" err="1" smtClean="0">
                <a:solidFill>
                  <a:srgbClr val="0033CC"/>
                </a:solidFill>
              </a:rPr>
              <a:t>evp</a:t>
            </a:r>
            <a:endParaRPr lang="en-US" sz="3200" baseline="-25000" dirty="0">
              <a:solidFill>
                <a:srgbClr val="0033CC"/>
              </a:solidFill>
            </a:endParaRPr>
          </a:p>
        </p:txBody>
      </p:sp>
      <p:graphicFrame>
        <p:nvGraphicFramePr>
          <p:cNvPr id="6" name="Object 5"/>
          <p:cNvGraphicFramePr>
            <a:graphicFrameLocks noChangeAspect="1"/>
          </p:cNvGraphicFramePr>
          <p:nvPr/>
        </p:nvGraphicFramePr>
        <p:xfrm>
          <a:off x="533400" y="838200"/>
          <a:ext cx="3657600" cy="1007166"/>
        </p:xfrm>
        <a:graphic>
          <a:graphicData uri="http://schemas.openxmlformats.org/presentationml/2006/ole">
            <p:oleObj spid="_x0000_s244738" name="Equation" r:id="rId4" imgW="1752480" imgH="482400" progId="Equation.3">
              <p:embed/>
            </p:oleObj>
          </a:graphicData>
        </a:graphic>
      </p:graphicFrame>
      <p:sp>
        <p:nvSpPr>
          <p:cNvPr id="7" name="TextBox 6"/>
          <p:cNvSpPr txBox="1"/>
          <p:nvPr/>
        </p:nvSpPr>
        <p:spPr>
          <a:xfrm>
            <a:off x="4953000" y="685800"/>
            <a:ext cx="3586944" cy="1477328"/>
          </a:xfrm>
          <a:prstGeom prst="rect">
            <a:avLst/>
          </a:prstGeom>
          <a:noFill/>
        </p:spPr>
        <p:txBody>
          <a:bodyPr wrap="none" rtlCol="0">
            <a:spAutoFit/>
          </a:bodyPr>
          <a:lstStyle/>
          <a:p>
            <a:r>
              <a:rPr lang="en-US" dirty="0" err="1" smtClean="0">
                <a:solidFill>
                  <a:srgbClr val="0033CC"/>
                </a:solidFill>
              </a:rPr>
              <a:t>R</a:t>
            </a:r>
            <a:r>
              <a:rPr lang="en-US" baseline="-25000" dirty="0" err="1" smtClean="0">
                <a:solidFill>
                  <a:srgbClr val="0033CC"/>
                </a:solidFill>
              </a:rPr>
              <a:t>evp</a:t>
            </a:r>
            <a:r>
              <a:rPr lang="en-US" dirty="0" smtClean="0">
                <a:solidFill>
                  <a:srgbClr val="0033CC"/>
                </a:solidFill>
              </a:rPr>
              <a:t>: evaporation rate (g/sec)</a:t>
            </a:r>
          </a:p>
          <a:p>
            <a:r>
              <a:rPr lang="en-US" dirty="0" smtClean="0">
                <a:solidFill>
                  <a:srgbClr val="0033CC"/>
                </a:solidFill>
              </a:rPr>
              <a:t>A</a:t>
            </a:r>
            <a:r>
              <a:rPr lang="en-US" baseline="-25000" dirty="0" smtClean="0">
                <a:solidFill>
                  <a:srgbClr val="0033CC"/>
                </a:solidFill>
              </a:rPr>
              <a:t>s</a:t>
            </a:r>
            <a:r>
              <a:rPr lang="en-US" dirty="0" smtClean="0">
                <a:solidFill>
                  <a:srgbClr val="0033CC"/>
                </a:solidFill>
              </a:rPr>
              <a:t>: source area (cm</a:t>
            </a:r>
            <a:r>
              <a:rPr lang="en-US" baseline="30000" dirty="0" smtClean="0">
                <a:solidFill>
                  <a:srgbClr val="0033CC"/>
                </a:solidFill>
              </a:rPr>
              <a:t>2</a:t>
            </a:r>
            <a:r>
              <a:rPr lang="en-US" dirty="0" smtClean="0">
                <a:solidFill>
                  <a:srgbClr val="0033CC"/>
                </a:solidFill>
              </a:rPr>
              <a:t>)</a:t>
            </a:r>
          </a:p>
          <a:p>
            <a:r>
              <a:rPr lang="en-US" dirty="0" smtClean="0">
                <a:solidFill>
                  <a:srgbClr val="0033CC"/>
                </a:solidFill>
              </a:rPr>
              <a:t>m: gram-molecular mass (g/mol)</a:t>
            </a:r>
          </a:p>
          <a:p>
            <a:r>
              <a:rPr lang="en-US" dirty="0" smtClean="0">
                <a:solidFill>
                  <a:srgbClr val="0033CC"/>
                </a:solidFill>
              </a:rPr>
              <a:t>T: temperature (K)</a:t>
            </a:r>
          </a:p>
          <a:p>
            <a:r>
              <a:rPr lang="en-US" dirty="0" err="1" smtClean="0">
                <a:solidFill>
                  <a:srgbClr val="0033CC"/>
                </a:solidFill>
              </a:rPr>
              <a:t>P</a:t>
            </a:r>
            <a:r>
              <a:rPr lang="en-US" baseline="-25000" dirty="0" err="1" smtClean="0">
                <a:solidFill>
                  <a:srgbClr val="0033CC"/>
                </a:solidFill>
              </a:rPr>
              <a:t>e</a:t>
            </a:r>
            <a:r>
              <a:rPr lang="en-US" dirty="0" smtClean="0">
                <a:solidFill>
                  <a:srgbClr val="0033CC"/>
                </a:solidFill>
              </a:rPr>
              <a:t>: equilibrium vapor pressure (</a:t>
            </a:r>
            <a:r>
              <a:rPr lang="en-US" dirty="0" err="1" smtClean="0">
                <a:solidFill>
                  <a:srgbClr val="0033CC"/>
                </a:solidFill>
              </a:rPr>
              <a:t>Torr</a:t>
            </a:r>
            <a:r>
              <a:rPr lang="en-US" dirty="0" smtClean="0">
                <a:solidFill>
                  <a:srgbClr val="0033CC"/>
                </a:solidFill>
              </a:rPr>
              <a:t>)</a:t>
            </a:r>
            <a:endParaRPr lang="en-US" dirty="0">
              <a:solidFill>
                <a:srgbClr val="0033CC"/>
              </a:solidFill>
            </a:endParaRPr>
          </a:p>
        </p:txBody>
      </p:sp>
      <p:cxnSp>
        <p:nvCxnSpPr>
          <p:cNvPr id="8" name="Straight Connector 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52400" y="2133600"/>
            <a:ext cx="7086600" cy="2616101"/>
          </a:xfrm>
          <a:prstGeom prst="rect">
            <a:avLst/>
          </a:prstGeom>
          <a:noFill/>
        </p:spPr>
        <p:txBody>
          <a:bodyPr wrap="square" rtlCol="0">
            <a:spAutoFit/>
          </a:bodyPr>
          <a:lstStyle/>
          <a:p>
            <a:pPr>
              <a:spcAft>
                <a:spcPts val="600"/>
              </a:spcAft>
            </a:pPr>
            <a:r>
              <a:rPr lang="en-US" dirty="0" smtClean="0">
                <a:solidFill>
                  <a:srgbClr val="0033CC"/>
                </a:solidFill>
              </a:rPr>
              <a:t>To see whether this makes sense or not, consider the </a:t>
            </a:r>
            <a:r>
              <a:rPr lang="en-US" dirty="0" smtClean="0">
                <a:solidFill>
                  <a:srgbClr val="C00000"/>
                </a:solidFill>
              </a:rPr>
              <a:t>“Knudsen-cell” (i.e. a box of gas with pressure </a:t>
            </a:r>
            <a:r>
              <a:rPr lang="en-US" dirty="0" err="1" smtClean="0">
                <a:solidFill>
                  <a:srgbClr val="C00000"/>
                </a:solidFill>
              </a:rPr>
              <a:t>P</a:t>
            </a:r>
            <a:r>
              <a:rPr lang="en-US" baseline="-25000" dirty="0" err="1" smtClean="0">
                <a:solidFill>
                  <a:srgbClr val="C00000"/>
                </a:solidFill>
              </a:rPr>
              <a:t>e</a:t>
            </a:r>
            <a:r>
              <a:rPr lang="en-US" dirty="0" smtClean="0">
                <a:solidFill>
                  <a:srgbClr val="C00000"/>
                </a:solidFill>
              </a:rPr>
              <a:t> emitting from a small opening into vacuum)</a:t>
            </a:r>
            <a:r>
              <a:rPr lang="en-US" dirty="0" smtClean="0">
                <a:solidFill>
                  <a:srgbClr val="0033CC"/>
                </a:solidFill>
              </a:rPr>
              <a:t>.</a:t>
            </a:r>
          </a:p>
          <a:p>
            <a:pPr>
              <a:spcAft>
                <a:spcPts val="600"/>
              </a:spcAft>
            </a:pPr>
            <a:r>
              <a:rPr lang="en-US" dirty="0" smtClean="0">
                <a:solidFill>
                  <a:srgbClr val="0033CC"/>
                </a:solidFill>
              </a:rPr>
              <a:t>Assume all gas molecules move only along </a:t>
            </a:r>
            <a:r>
              <a:rPr lang="en-US" dirty="0" smtClean="0">
                <a:solidFill>
                  <a:srgbClr val="0033CC"/>
                </a:solidFill>
                <a:sym typeface="Symbol"/>
              </a:rPr>
              <a:t>x, y, z-direction. Then 1/6 moves along +z direction with velocity v.</a:t>
            </a:r>
          </a:p>
          <a:p>
            <a:pPr>
              <a:spcAft>
                <a:spcPts val="600"/>
              </a:spcAft>
            </a:pPr>
            <a:r>
              <a:rPr lang="en-US" dirty="0" smtClean="0">
                <a:solidFill>
                  <a:srgbClr val="0033CC"/>
                </a:solidFill>
                <a:sym typeface="Symbol"/>
              </a:rPr>
              <a:t>For opening area A, the emitted number of molecules during time t is: 1/6nA(vt), here n is molecular number density.</a:t>
            </a:r>
          </a:p>
          <a:p>
            <a:pPr>
              <a:spcAft>
                <a:spcPts val="600"/>
              </a:spcAft>
            </a:pPr>
            <a:r>
              <a:rPr lang="en-US" dirty="0" smtClean="0">
                <a:solidFill>
                  <a:srgbClr val="0033CC"/>
                </a:solidFill>
                <a:sym typeface="Symbol"/>
              </a:rPr>
              <a:t>So per unit emitting area, emitting/evaporation rate is: 1/6nv.</a:t>
            </a:r>
          </a:p>
          <a:p>
            <a:pPr>
              <a:spcAft>
                <a:spcPts val="600"/>
              </a:spcAft>
            </a:pPr>
            <a:r>
              <a:rPr lang="en-US" dirty="0" smtClean="0">
                <a:solidFill>
                  <a:srgbClr val="C00000"/>
                </a:solidFill>
                <a:sym typeface="Symbol"/>
              </a:rPr>
              <a:t>A more strict derivation gives flux 1/4nv. </a:t>
            </a:r>
          </a:p>
        </p:txBody>
      </p:sp>
      <p:grpSp>
        <p:nvGrpSpPr>
          <p:cNvPr id="20" name="Group 19"/>
          <p:cNvGrpSpPr/>
          <p:nvPr/>
        </p:nvGrpSpPr>
        <p:grpSpPr>
          <a:xfrm>
            <a:off x="6726348" y="4507468"/>
            <a:ext cx="2341452" cy="2045732"/>
            <a:chOff x="6019800" y="2133600"/>
            <a:chExt cx="2341452" cy="2045732"/>
          </a:xfrm>
        </p:grpSpPr>
        <p:sp>
          <p:nvSpPr>
            <p:cNvPr id="10" name="Cube 9"/>
            <p:cNvSpPr/>
            <p:nvPr/>
          </p:nvSpPr>
          <p:spPr>
            <a:xfrm>
              <a:off x="6172200" y="2590800"/>
              <a:ext cx="1676400" cy="1447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a:t>
              </a:r>
              <a:r>
                <a:rPr lang="en-US" baseline="-25000" dirty="0" err="1" smtClean="0"/>
                <a:t>e</a:t>
              </a:r>
              <a:endParaRPr lang="en-US" baseline="-25000" dirty="0"/>
            </a:p>
          </p:txBody>
        </p:sp>
        <p:sp>
          <p:nvSpPr>
            <p:cNvPr id="11" name="Parallelogram 10"/>
            <p:cNvSpPr/>
            <p:nvPr/>
          </p:nvSpPr>
          <p:spPr>
            <a:xfrm>
              <a:off x="6742800" y="2700000"/>
              <a:ext cx="380999" cy="152400"/>
            </a:xfrm>
            <a:prstGeom prst="parallelogram">
              <a:avLst>
                <a:gd name="adj" fmla="val 103328"/>
              </a:avLst>
            </a:prstGeom>
            <a:solidFill>
              <a:schemeClr val="bg1"/>
            </a:solidFill>
            <a:ln w="9525">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flipH="1" flipV="1">
              <a:off x="5372100" y="32385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172200" y="403860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77200" y="3810000"/>
              <a:ext cx="284052" cy="369332"/>
            </a:xfrm>
            <a:prstGeom prst="rect">
              <a:avLst/>
            </a:prstGeom>
            <a:noFill/>
          </p:spPr>
          <p:txBody>
            <a:bodyPr wrap="none" rtlCol="0">
              <a:spAutoFit/>
            </a:bodyPr>
            <a:lstStyle/>
            <a:p>
              <a:r>
                <a:rPr lang="en-US" dirty="0" smtClean="0"/>
                <a:t>x</a:t>
              </a:r>
              <a:endParaRPr lang="en-US" dirty="0"/>
            </a:p>
          </p:txBody>
        </p:sp>
        <p:sp>
          <p:nvSpPr>
            <p:cNvPr id="19" name="TextBox 18"/>
            <p:cNvSpPr txBox="1"/>
            <p:nvPr/>
          </p:nvSpPr>
          <p:spPr>
            <a:xfrm>
              <a:off x="6019800" y="2133600"/>
              <a:ext cx="276038" cy="369332"/>
            </a:xfrm>
            <a:prstGeom prst="rect">
              <a:avLst/>
            </a:prstGeom>
            <a:noFill/>
          </p:spPr>
          <p:txBody>
            <a:bodyPr wrap="none" rtlCol="0">
              <a:spAutoFit/>
            </a:bodyPr>
            <a:lstStyle/>
            <a:p>
              <a:r>
                <a:rPr lang="en-US" dirty="0" smtClean="0"/>
                <a:t>z</a:t>
              </a:r>
              <a:endParaRPr lang="en-US" dirty="0"/>
            </a:p>
          </p:txBody>
        </p:sp>
      </p:grpSp>
      <p:sp>
        <p:nvSpPr>
          <p:cNvPr id="21" name="Rectangle 20"/>
          <p:cNvSpPr/>
          <p:nvPr/>
        </p:nvSpPr>
        <p:spPr>
          <a:xfrm>
            <a:off x="6934200" y="3352800"/>
            <a:ext cx="2057400" cy="923330"/>
          </a:xfrm>
          <a:prstGeom prst="rect">
            <a:avLst/>
          </a:prstGeom>
        </p:spPr>
        <p:txBody>
          <a:bodyPr wrap="square">
            <a:spAutoFit/>
          </a:bodyPr>
          <a:lstStyle/>
          <a:p>
            <a:r>
              <a:rPr lang="en-US" dirty="0" smtClean="0">
                <a:solidFill>
                  <a:srgbClr val="7030A0"/>
                </a:solidFill>
              </a:rPr>
              <a:t>The orifice/opening appears as an evaporation source.</a:t>
            </a:r>
            <a:endParaRPr lang="en-US" dirty="0">
              <a:solidFill>
                <a:srgbClr val="7030A0"/>
              </a:solidFill>
            </a:endParaRPr>
          </a:p>
        </p:txBody>
      </p:sp>
      <p:cxnSp>
        <p:nvCxnSpPr>
          <p:cNvPr id="23" name="Straight Arrow Connector 22"/>
          <p:cNvCxnSpPr/>
          <p:nvPr/>
        </p:nvCxnSpPr>
        <p:spPr>
          <a:xfrm rot="16200000" flipH="1">
            <a:off x="7150390" y="4660611"/>
            <a:ext cx="959068" cy="198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Slide Number Placeholder 21"/>
          <p:cNvSpPr>
            <a:spLocks noGrp="1"/>
          </p:cNvSpPr>
          <p:nvPr>
            <p:ph type="sldNum" sz="quarter" idx="12"/>
          </p:nvPr>
        </p:nvSpPr>
        <p:spPr/>
        <p:txBody>
          <a:bodyPr/>
          <a:lstStyle/>
          <a:p>
            <a:fld id="{B6F15528-21DE-4FAA-801E-634DDDAF4B2B}" type="slidenum">
              <a:rPr lang="en-US" smtClean="0"/>
              <a:pPr/>
              <a:t>12</a:t>
            </a:fld>
            <a:endParaRPr lang="en-US"/>
          </a:p>
        </p:txBody>
      </p:sp>
      <p:graphicFrame>
        <p:nvGraphicFramePr>
          <p:cNvPr id="17" name="Object 16"/>
          <p:cNvGraphicFramePr>
            <a:graphicFrameLocks noChangeAspect="1"/>
          </p:cNvGraphicFramePr>
          <p:nvPr/>
        </p:nvGraphicFramePr>
        <p:xfrm>
          <a:off x="1143000" y="4648200"/>
          <a:ext cx="4325654" cy="2133600"/>
        </p:xfrm>
        <a:graphic>
          <a:graphicData uri="http://schemas.openxmlformats.org/presentationml/2006/ole">
            <p:oleObj spid="_x0000_s244739" name="Equation" r:id="rId5" imgW="3759120" imgH="18540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9" name="Picture 3"/>
          <p:cNvPicPr>
            <a:picLocks noChangeAspect="1" noChangeArrowheads="1"/>
          </p:cNvPicPr>
          <p:nvPr/>
        </p:nvPicPr>
        <p:blipFill>
          <a:blip r:embed="rId4" cstate="print"/>
          <a:srcRect/>
          <a:stretch>
            <a:fillRect/>
          </a:stretch>
        </p:blipFill>
        <p:spPr bwMode="auto">
          <a:xfrm>
            <a:off x="3535538" y="152400"/>
            <a:ext cx="5532262" cy="6553870"/>
          </a:xfrm>
          <a:prstGeom prst="rect">
            <a:avLst/>
          </a:prstGeom>
          <a:noFill/>
          <a:ln w="9525">
            <a:noFill/>
            <a:miter lim="800000"/>
            <a:headEnd/>
            <a:tailEnd/>
          </a:ln>
        </p:spPr>
      </p:pic>
      <p:sp>
        <p:nvSpPr>
          <p:cNvPr id="4" name="TextBox 3"/>
          <p:cNvSpPr txBox="1"/>
          <p:nvPr/>
        </p:nvSpPr>
        <p:spPr>
          <a:xfrm>
            <a:off x="228600" y="493693"/>
            <a:ext cx="3048000" cy="954107"/>
          </a:xfrm>
          <a:prstGeom prst="rect">
            <a:avLst/>
          </a:prstGeom>
          <a:noFill/>
        </p:spPr>
        <p:txBody>
          <a:bodyPr wrap="square" rtlCol="0">
            <a:spAutoFit/>
          </a:bodyPr>
          <a:lstStyle/>
          <a:p>
            <a:pPr algn="ctr"/>
            <a:r>
              <a:rPr lang="en-US" sz="2800" dirty="0" smtClean="0">
                <a:solidFill>
                  <a:srgbClr val="0033CC"/>
                </a:solidFill>
              </a:rPr>
              <a:t>Vapor pressure of common materials</a:t>
            </a:r>
            <a:endParaRPr lang="en-US" sz="2800" dirty="0">
              <a:solidFill>
                <a:srgbClr val="0033CC"/>
              </a:solidFill>
            </a:endParaRPr>
          </a:p>
        </p:txBody>
      </p:sp>
      <p:cxnSp>
        <p:nvCxnSpPr>
          <p:cNvPr id="5" name="Straight Connector 4"/>
          <p:cNvCxnSpPr/>
          <p:nvPr/>
        </p:nvCxnSpPr>
        <p:spPr>
          <a:xfrm>
            <a:off x="0" y="1447800"/>
            <a:ext cx="35814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28600" y="2209800"/>
            <a:ext cx="3352800" cy="1831271"/>
          </a:xfrm>
          <a:prstGeom prst="rect">
            <a:avLst/>
          </a:prstGeom>
          <a:noFill/>
        </p:spPr>
        <p:txBody>
          <a:bodyPr wrap="square" rtlCol="0">
            <a:spAutoFit/>
          </a:bodyPr>
          <a:lstStyle/>
          <a:p>
            <a:pPr>
              <a:spcAft>
                <a:spcPts val="600"/>
              </a:spcAft>
            </a:pPr>
            <a:r>
              <a:rPr lang="en-US" dirty="0" smtClean="0">
                <a:solidFill>
                  <a:srgbClr val="0033CC"/>
                </a:solidFill>
              </a:rPr>
              <a:t>Vapor pressure of 1-10mTorr or more is required to achieve reasonable deposition rates of 0.1-1</a:t>
            </a:r>
            <a:r>
              <a:rPr lang="en-US" dirty="0" smtClean="0">
                <a:solidFill>
                  <a:srgbClr val="0033CC"/>
                </a:solidFill>
                <a:sym typeface="Symbol"/>
              </a:rPr>
              <a:t>m/min. </a:t>
            </a:r>
          </a:p>
          <a:p>
            <a:pPr>
              <a:spcAft>
                <a:spcPts val="600"/>
              </a:spcAft>
            </a:pPr>
            <a:r>
              <a:rPr lang="en-US" dirty="0" smtClean="0">
                <a:solidFill>
                  <a:srgbClr val="0033CC"/>
                </a:solidFill>
                <a:sym typeface="Symbol"/>
              </a:rPr>
              <a:t>(? Seems the number doesn’t match using the equations below)</a:t>
            </a:r>
          </a:p>
        </p:txBody>
      </p:sp>
      <p:graphicFrame>
        <p:nvGraphicFramePr>
          <p:cNvPr id="259073" name="Object 7"/>
          <p:cNvGraphicFramePr>
            <a:graphicFrameLocks noChangeAspect="1"/>
          </p:cNvGraphicFramePr>
          <p:nvPr/>
        </p:nvGraphicFramePr>
        <p:xfrm>
          <a:off x="167409" y="4038600"/>
          <a:ext cx="2895600" cy="838200"/>
        </p:xfrm>
        <a:graphic>
          <a:graphicData uri="http://schemas.openxmlformats.org/presentationml/2006/ole">
            <p:oleObj spid="_x0000_s259073" name="Equation" r:id="rId5" imgW="1447560" imgH="419040" progId="Equation.3">
              <p:embed/>
            </p:oleObj>
          </a:graphicData>
        </a:graphic>
      </p:graphicFrame>
      <p:graphicFrame>
        <p:nvGraphicFramePr>
          <p:cNvPr id="259074" name="Object 2"/>
          <p:cNvGraphicFramePr>
            <a:graphicFrameLocks noChangeAspect="1"/>
          </p:cNvGraphicFramePr>
          <p:nvPr/>
        </p:nvGraphicFramePr>
        <p:xfrm>
          <a:off x="152400" y="5029200"/>
          <a:ext cx="3429000" cy="943570"/>
        </p:xfrm>
        <a:graphic>
          <a:graphicData uri="http://schemas.openxmlformats.org/presentationml/2006/ole">
            <p:oleObj spid="_x0000_s259074" name="Equation" r:id="rId6" imgW="1752480" imgH="482400" progId="Equation.3">
              <p:embed/>
            </p:oleObj>
          </a:graphicData>
        </a:graphic>
      </p:graphicFrame>
      <p:sp>
        <p:nvSpPr>
          <p:cNvPr id="8" name="Slide Number Placeholder 7"/>
          <p:cNvSpPr>
            <a:spLocks noGrp="1"/>
          </p:cNvSpPr>
          <p:nvPr>
            <p:ph type="sldNum" sz="quarter" idx="11"/>
          </p:nvPr>
        </p:nvSpPr>
        <p:spPr/>
        <p:txBody>
          <a:bodyPr/>
          <a:lstStyle/>
          <a:p>
            <a:pPr>
              <a:defRPr/>
            </a:pPr>
            <a:fld id="{D5499068-5A5A-44B2-94D8-08689A1E07D1}" type="slidenum">
              <a:rPr lang="en-US" altLang="zh-TW" smtClean="0"/>
              <a:pPr>
                <a:defRPr/>
              </a:pPr>
              <a:t>13</a:t>
            </a:fld>
            <a:endParaRPr lang="en-US" altLang="zh-TW"/>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0"/>
            <a:ext cx="7088479" cy="523220"/>
          </a:xfrm>
          <a:prstGeom prst="rect">
            <a:avLst/>
          </a:prstGeom>
          <a:noFill/>
        </p:spPr>
        <p:txBody>
          <a:bodyPr wrap="none" rtlCol="0">
            <a:spAutoFit/>
          </a:bodyPr>
          <a:lstStyle/>
          <a:p>
            <a:r>
              <a:rPr lang="en-US" sz="2800" dirty="0" smtClean="0">
                <a:solidFill>
                  <a:srgbClr val="0033CC"/>
                </a:solidFill>
              </a:rPr>
              <a:t>Thermodynamics of equilibrium vapor pressure</a:t>
            </a:r>
            <a:endParaRPr lang="en-US" sz="2800" dirty="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19137" name="Picture 1"/>
          <p:cNvPicPr>
            <a:picLocks noChangeAspect="1" noChangeArrowheads="1"/>
          </p:cNvPicPr>
          <p:nvPr/>
        </p:nvPicPr>
        <p:blipFill>
          <a:blip r:embed="rId2" cstate="print"/>
          <a:srcRect/>
          <a:stretch>
            <a:fillRect/>
          </a:stretch>
        </p:blipFill>
        <p:spPr bwMode="auto">
          <a:xfrm>
            <a:off x="381000" y="685800"/>
            <a:ext cx="8437563" cy="3943350"/>
          </a:xfrm>
          <a:prstGeom prst="rect">
            <a:avLst/>
          </a:prstGeom>
          <a:noFill/>
          <a:ln w="9525">
            <a:noFill/>
            <a:miter lim="800000"/>
            <a:headEnd/>
            <a:tailEnd/>
          </a:ln>
        </p:spPr>
      </p:pic>
      <p:pic>
        <p:nvPicPr>
          <p:cNvPr id="219138" name="Picture 2"/>
          <p:cNvPicPr>
            <a:picLocks noChangeAspect="1" noChangeArrowheads="1"/>
          </p:cNvPicPr>
          <p:nvPr/>
        </p:nvPicPr>
        <p:blipFill>
          <a:blip r:embed="rId3" cstate="print"/>
          <a:srcRect/>
          <a:stretch>
            <a:fillRect/>
          </a:stretch>
        </p:blipFill>
        <p:spPr bwMode="auto">
          <a:xfrm>
            <a:off x="3733800" y="4191000"/>
            <a:ext cx="4391025" cy="19526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D5499068-5A5A-44B2-94D8-08689A1E07D1}" type="slidenum">
              <a:rPr lang="en-US" altLang="zh-TW" smtClean="0"/>
              <a:pPr>
                <a:defRPr/>
              </a:pPr>
              <a:t>14</a:t>
            </a:fld>
            <a:endParaRPr lang="en-US" altLang="zh-TW"/>
          </a:p>
        </p:txBody>
      </p:sp>
      <p:sp>
        <p:nvSpPr>
          <p:cNvPr id="7" name="TextBox 6"/>
          <p:cNvSpPr txBox="1"/>
          <p:nvPr/>
        </p:nvSpPr>
        <p:spPr>
          <a:xfrm>
            <a:off x="6705600" y="4038600"/>
            <a:ext cx="2057400" cy="1277273"/>
          </a:xfrm>
          <a:prstGeom prst="rect">
            <a:avLst/>
          </a:prstGeom>
          <a:noFill/>
        </p:spPr>
        <p:txBody>
          <a:bodyPr wrap="square" rtlCol="0">
            <a:spAutoFit/>
          </a:bodyPr>
          <a:lstStyle/>
          <a:p>
            <a:pPr>
              <a:spcAft>
                <a:spcPts val="600"/>
              </a:spcAft>
            </a:pPr>
            <a:r>
              <a:rPr lang="en-US" dirty="0" smtClean="0"/>
              <a:t>Liquid volume V</a:t>
            </a:r>
            <a:r>
              <a:rPr lang="en-US" baseline="-25000" dirty="0" smtClean="0"/>
              <a:t>L</a:t>
            </a:r>
            <a:r>
              <a:rPr lang="en-US" dirty="0" smtClean="0"/>
              <a:t> &lt;&lt; vapor volume V</a:t>
            </a:r>
            <a:r>
              <a:rPr lang="en-US" baseline="-25000" dirty="0" smtClean="0"/>
              <a:t>V</a:t>
            </a:r>
            <a:endParaRPr lang="en-US" dirty="0" smtClean="0"/>
          </a:p>
          <a:p>
            <a:r>
              <a:rPr lang="en-US" dirty="0" smtClean="0"/>
              <a:t>By definition:</a:t>
            </a:r>
          </a:p>
          <a:p>
            <a:r>
              <a:rPr lang="en-US" dirty="0" smtClean="0"/>
              <a:t>1 g = 1/µ mol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304800" y="1066800"/>
            <a:ext cx="8382000" cy="5162321"/>
          </a:xfrm>
          <a:prstGeom prst="rect">
            <a:avLst/>
          </a:prstGeom>
          <a:noFill/>
          <a:ln w="9525">
            <a:noFill/>
            <a:miter lim="800000"/>
            <a:headEnd/>
            <a:tailEnd/>
          </a:ln>
        </p:spPr>
      </p:pic>
      <p:sp>
        <p:nvSpPr>
          <p:cNvPr id="3" name="TextBox 2"/>
          <p:cNvSpPr txBox="1"/>
          <p:nvPr/>
        </p:nvSpPr>
        <p:spPr>
          <a:xfrm>
            <a:off x="2133600" y="152400"/>
            <a:ext cx="5638800" cy="523220"/>
          </a:xfrm>
          <a:prstGeom prst="rect">
            <a:avLst/>
          </a:prstGeom>
          <a:noFill/>
        </p:spPr>
        <p:txBody>
          <a:bodyPr wrap="square" rtlCol="0">
            <a:spAutoFit/>
          </a:bodyPr>
          <a:lstStyle/>
          <a:p>
            <a:pPr algn="ctr"/>
            <a:r>
              <a:rPr lang="en-US" sz="2800" dirty="0" smtClean="0">
                <a:solidFill>
                  <a:srgbClr val="0033CC"/>
                </a:solidFill>
              </a:rPr>
              <a:t>Vapor pressure of common materials</a:t>
            </a:r>
            <a:endParaRPr lang="en-US" sz="2800" dirty="0">
              <a:solidFill>
                <a:srgbClr val="0033CC"/>
              </a:solidFill>
            </a:endParaRPr>
          </a:p>
        </p:txBody>
      </p:sp>
      <p:cxnSp>
        <p:nvCxnSpPr>
          <p:cNvPr id="4" name="Straight Connector 3"/>
          <p:cNvCxnSpPr/>
          <p:nvPr/>
        </p:nvCxnSpPr>
        <p:spPr>
          <a:xfrm>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1"/>
          </p:nvPr>
        </p:nvSpPr>
        <p:spPr/>
        <p:txBody>
          <a:bodyPr/>
          <a:lstStyle/>
          <a:p>
            <a:pPr>
              <a:defRPr/>
            </a:pPr>
            <a:fld id="{D5499068-5A5A-44B2-94D8-08689A1E07D1}" type="slidenum">
              <a:rPr lang="en-US" altLang="zh-TW" smtClean="0"/>
              <a:pPr>
                <a:defRPr/>
              </a:pPr>
              <a:t>15</a:t>
            </a:fld>
            <a:endParaRPr lang="en-US" altLang="zh-TW"/>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noChangeAspect="1"/>
          </p:cNvGrpSpPr>
          <p:nvPr/>
        </p:nvGrpSpPr>
        <p:grpSpPr>
          <a:xfrm>
            <a:off x="194071" y="685800"/>
            <a:ext cx="8721329" cy="5851645"/>
            <a:chOff x="228600" y="838200"/>
            <a:chExt cx="6977063" cy="4681316"/>
          </a:xfrm>
        </p:grpSpPr>
        <p:pic>
          <p:nvPicPr>
            <p:cNvPr id="63490" name="Picture 2"/>
            <p:cNvPicPr>
              <a:picLocks noChangeAspect="1" noChangeArrowheads="1"/>
            </p:cNvPicPr>
            <p:nvPr/>
          </p:nvPicPr>
          <p:blipFill>
            <a:blip r:embed="rId2" cstate="print"/>
            <a:srcRect/>
            <a:stretch>
              <a:fillRect/>
            </a:stretch>
          </p:blipFill>
          <p:spPr bwMode="auto">
            <a:xfrm rot="16200000">
              <a:off x="-480732" y="1547532"/>
              <a:ext cx="4681316" cy="3262652"/>
            </a:xfrm>
            <a:prstGeom prst="rect">
              <a:avLst/>
            </a:prstGeom>
            <a:noFill/>
            <a:ln w="9525">
              <a:noFill/>
              <a:miter lim="800000"/>
              <a:headEnd/>
              <a:tailEnd/>
            </a:ln>
            <a:effectLst/>
          </p:spPr>
        </p:pic>
        <p:pic>
          <p:nvPicPr>
            <p:cNvPr id="63491" name="Picture 3"/>
            <p:cNvPicPr>
              <a:picLocks noChangeAspect="1" noChangeArrowheads="1"/>
            </p:cNvPicPr>
            <p:nvPr/>
          </p:nvPicPr>
          <p:blipFill>
            <a:blip r:embed="rId3" cstate="print"/>
            <a:srcRect/>
            <a:stretch>
              <a:fillRect/>
            </a:stretch>
          </p:blipFill>
          <p:spPr bwMode="auto">
            <a:xfrm rot="16200000">
              <a:off x="2825496" y="1517904"/>
              <a:ext cx="4648200" cy="3331153"/>
            </a:xfrm>
            <a:prstGeom prst="rect">
              <a:avLst/>
            </a:prstGeom>
            <a:noFill/>
            <a:ln w="9525">
              <a:noFill/>
              <a:miter lim="800000"/>
              <a:headEnd/>
              <a:tailEnd/>
            </a:ln>
            <a:effectLst/>
          </p:spPr>
        </p:pic>
        <p:pic>
          <p:nvPicPr>
            <p:cNvPr id="63492" name="Picture 4"/>
            <p:cNvPicPr>
              <a:picLocks noChangeAspect="1" noChangeArrowheads="1"/>
            </p:cNvPicPr>
            <p:nvPr/>
          </p:nvPicPr>
          <p:blipFill>
            <a:blip r:embed="rId4" cstate="print"/>
            <a:srcRect/>
            <a:stretch>
              <a:fillRect/>
            </a:stretch>
          </p:blipFill>
          <p:spPr bwMode="auto">
            <a:xfrm rot="16200000">
              <a:off x="5243907" y="3519093"/>
              <a:ext cx="3575849" cy="347663"/>
            </a:xfrm>
            <a:prstGeom prst="rect">
              <a:avLst/>
            </a:prstGeom>
            <a:noFill/>
            <a:ln w="9525">
              <a:noFill/>
              <a:miter lim="800000"/>
              <a:headEnd/>
              <a:tailEnd/>
            </a:ln>
            <a:effectLst/>
          </p:spPr>
        </p:pic>
      </p:grpSp>
      <p:cxnSp>
        <p:nvCxnSpPr>
          <p:cNvPr id="9" name="Straight Connector 8"/>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1562137" y="76200"/>
            <a:ext cx="5905463" cy="523220"/>
          </a:xfrm>
          <a:prstGeom prst="rect">
            <a:avLst/>
          </a:prstGeom>
          <a:noFill/>
        </p:spPr>
        <p:txBody>
          <a:bodyPr wrap="none" rtlCol="0">
            <a:spAutoFit/>
          </a:bodyPr>
          <a:lstStyle/>
          <a:p>
            <a:r>
              <a:rPr lang="en-US" sz="2800" dirty="0" smtClean="0">
                <a:solidFill>
                  <a:srgbClr val="0033CC"/>
                </a:solidFill>
              </a:rPr>
              <a:t>Evaporation characteristics of materials</a:t>
            </a:r>
            <a:endParaRPr lang="en-US" sz="2800" dirty="0">
              <a:solidFill>
                <a:srgbClr val="0033CC"/>
              </a:solidFill>
            </a:endParaRPr>
          </a:p>
        </p:txBody>
      </p:sp>
      <p:sp>
        <p:nvSpPr>
          <p:cNvPr id="11" name="TextBox 10"/>
          <p:cNvSpPr txBox="1"/>
          <p:nvPr/>
        </p:nvSpPr>
        <p:spPr>
          <a:xfrm>
            <a:off x="5988969" y="6611779"/>
            <a:ext cx="3155031" cy="246221"/>
          </a:xfrm>
          <a:prstGeom prst="rect">
            <a:avLst/>
          </a:prstGeom>
          <a:noFill/>
        </p:spPr>
        <p:txBody>
          <a:bodyPr wrap="none" rtlCol="0">
            <a:spAutoFit/>
          </a:bodyPr>
          <a:lstStyle/>
          <a:p>
            <a:r>
              <a:rPr lang="en-US" sz="1000" dirty="0" smtClean="0"/>
              <a:t>. From “Materials science of thin films” by </a:t>
            </a:r>
            <a:r>
              <a:rPr lang="en-US" sz="1000" dirty="0" err="1" smtClean="0"/>
              <a:t>Ohring</a:t>
            </a:r>
            <a:r>
              <a:rPr lang="en-US" sz="1000" dirty="0" smtClean="0"/>
              <a:t>, 2002.  </a:t>
            </a:r>
            <a:endParaRPr lang="en-US" sz="1000" dirty="0"/>
          </a:p>
        </p:txBody>
      </p:sp>
      <p:sp>
        <p:nvSpPr>
          <p:cNvPr id="13" name="Slide Number Placeholder 12"/>
          <p:cNvSpPr>
            <a:spLocks noGrp="1"/>
          </p:cNvSpPr>
          <p:nvPr>
            <p:ph type="sldNum" sz="quarter" idx="11"/>
          </p:nvPr>
        </p:nvSpPr>
        <p:spPr/>
        <p:txBody>
          <a:bodyPr/>
          <a:lstStyle/>
          <a:p>
            <a:pPr>
              <a:defRPr/>
            </a:pPr>
            <a:fld id="{D5499068-5A5A-44B2-94D8-08689A1E07D1}" type="slidenum">
              <a:rPr lang="en-US" altLang="zh-TW" smtClean="0"/>
              <a:pPr>
                <a:defRPr/>
              </a:pPr>
              <a:t>16</a:t>
            </a:fld>
            <a:endParaRPr lang="en-US" altLang="zh-TW"/>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09600"/>
            <a:ext cx="4595489" cy="523220"/>
          </a:xfrm>
          <a:prstGeom prst="rect">
            <a:avLst/>
          </a:prstGeom>
          <a:noFill/>
        </p:spPr>
        <p:txBody>
          <a:bodyPr wrap="none" rtlCol="0">
            <a:spAutoFit/>
          </a:bodyPr>
          <a:lstStyle/>
          <a:p>
            <a:r>
              <a:rPr lang="en-US" sz="2800" dirty="0" smtClean="0">
                <a:solidFill>
                  <a:srgbClr val="0033CC"/>
                </a:solidFill>
              </a:rPr>
              <a:t>Chapter 9 Thin film deposition</a:t>
            </a:r>
            <a:endParaRPr lang="en-US" sz="2800" dirty="0">
              <a:solidFill>
                <a:srgbClr val="0033CC"/>
              </a:solidFill>
            </a:endParaRPr>
          </a:p>
        </p:txBody>
      </p:sp>
      <p:sp>
        <p:nvSpPr>
          <p:cNvPr id="4" name="TextBox 3"/>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7" name="TextBox 6"/>
          <p:cNvSpPr txBox="1"/>
          <p:nvPr/>
        </p:nvSpPr>
        <p:spPr>
          <a:xfrm>
            <a:off x="1524000" y="1676400"/>
            <a:ext cx="6477000" cy="3477875"/>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thin film deposition.</a:t>
            </a:r>
          </a:p>
          <a:p>
            <a:pPr marL="342900" indent="-342900">
              <a:spcAft>
                <a:spcPts val="600"/>
              </a:spcAft>
              <a:buAutoNum type="arabicPeriod"/>
            </a:pPr>
            <a:r>
              <a:rPr lang="en-US" dirty="0" smtClean="0">
                <a:solidFill>
                  <a:srgbClr val="0033CC"/>
                </a:solidFill>
              </a:rPr>
              <a:t>Introduction to chemical vapor deposition (CVD).</a:t>
            </a:r>
          </a:p>
          <a:p>
            <a:pPr marL="342900" indent="-342900">
              <a:spcAft>
                <a:spcPts val="600"/>
              </a:spcAft>
              <a:buFontTx/>
              <a:buAutoNum type="arabicPeriod"/>
            </a:pPr>
            <a:r>
              <a:rPr lang="en-US" dirty="0" smtClean="0">
                <a:solidFill>
                  <a:srgbClr val="0033CC"/>
                </a:solidFill>
              </a:rPr>
              <a:t>Atmospheric Pressure Chemical Vapor Deposition (APCVD).</a:t>
            </a:r>
          </a:p>
          <a:p>
            <a:pPr marL="342900" indent="-342900">
              <a:spcAft>
                <a:spcPts val="600"/>
              </a:spcAft>
              <a:buAutoNum type="arabicPeriod"/>
            </a:pPr>
            <a:r>
              <a:rPr lang="en-US" dirty="0" smtClean="0">
                <a:solidFill>
                  <a:srgbClr val="0033CC"/>
                </a:solidFill>
              </a:rPr>
              <a:t>Other types of CVD (LPCVD, PECVD, HDPCVD…).</a:t>
            </a:r>
          </a:p>
          <a:p>
            <a:pPr marL="342900" indent="-342900">
              <a:spcAft>
                <a:spcPts val="600"/>
              </a:spcAft>
              <a:buAutoNum type="arabicPeriod"/>
            </a:pPr>
            <a:r>
              <a:rPr lang="en-US" dirty="0" smtClean="0">
                <a:solidFill>
                  <a:srgbClr val="0033CC"/>
                </a:solidFill>
              </a:rPr>
              <a:t>Introduction to evaporation.</a:t>
            </a:r>
          </a:p>
          <a:p>
            <a:pPr marL="342900" indent="-342900">
              <a:spcAft>
                <a:spcPts val="600"/>
              </a:spcAft>
              <a:buFontTx/>
              <a:buAutoNum type="arabicPeriod"/>
            </a:pPr>
            <a:r>
              <a:rPr lang="en-US" dirty="0" smtClean="0">
                <a:solidFill>
                  <a:srgbClr val="C00000"/>
                </a:solidFill>
              </a:rPr>
              <a:t>Evaporation tools and issues, shadow evaporation.</a:t>
            </a:r>
          </a:p>
          <a:p>
            <a:pPr marL="342900" indent="-342900">
              <a:spcAft>
                <a:spcPts val="600"/>
              </a:spcAft>
              <a:buAutoNum type="arabicPeriod"/>
            </a:pPr>
            <a:r>
              <a:rPr lang="en-US" dirty="0" smtClean="0">
                <a:solidFill>
                  <a:srgbClr val="0033CC"/>
                </a:solidFill>
              </a:rPr>
              <a:t>Introduction to sputtering and DC plasma.</a:t>
            </a:r>
          </a:p>
          <a:p>
            <a:pPr marL="342900" indent="-342900">
              <a:spcAft>
                <a:spcPts val="600"/>
              </a:spcAft>
              <a:buFontTx/>
              <a:buAutoNum type="arabicPeriod"/>
            </a:pPr>
            <a:r>
              <a:rPr lang="en-US" dirty="0" smtClean="0">
                <a:solidFill>
                  <a:srgbClr val="0033CC"/>
                </a:solidFill>
              </a:rPr>
              <a:t>Sputtering yield, step coverage, film morphology.</a:t>
            </a:r>
          </a:p>
          <a:p>
            <a:pPr marL="342900" indent="-342900">
              <a:spcAft>
                <a:spcPts val="600"/>
              </a:spcAft>
              <a:buFontTx/>
              <a:buAutoNum type="arabicPeriod"/>
            </a:pPr>
            <a:r>
              <a:rPr lang="en-US" dirty="0" smtClean="0">
                <a:solidFill>
                  <a:srgbClr val="0033CC"/>
                </a:solidFill>
              </a:rPr>
              <a:t>Sputter deposition: reactive, RF, bias, magnetron, collimated, and ion beam.</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noChangeAspect="1"/>
          </p:cNvGrpSpPr>
          <p:nvPr/>
        </p:nvGrpSpPr>
        <p:grpSpPr>
          <a:xfrm>
            <a:off x="199231" y="1676400"/>
            <a:ext cx="8792369" cy="4217194"/>
            <a:chOff x="755650" y="2060575"/>
            <a:chExt cx="7993063" cy="3833813"/>
          </a:xfrm>
        </p:grpSpPr>
        <p:pic>
          <p:nvPicPr>
            <p:cNvPr id="34819" name="Picture 4" descr="aa10"/>
            <p:cNvPicPr>
              <a:picLocks noChangeAspect="1" noChangeArrowheads="1"/>
            </p:cNvPicPr>
            <p:nvPr/>
          </p:nvPicPr>
          <p:blipFill>
            <a:blip r:embed="rId2" cstate="print"/>
            <a:srcRect/>
            <a:stretch>
              <a:fillRect/>
            </a:stretch>
          </p:blipFill>
          <p:spPr bwMode="auto">
            <a:xfrm>
              <a:off x="755650" y="2060575"/>
              <a:ext cx="2447925" cy="1671638"/>
            </a:xfrm>
            <a:prstGeom prst="rect">
              <a:avLst/>
            </a:prstGeom>
            <a:noFill/>
            <a:ln w="9525">
              <a:noFill/>
              <a:miter lim="800000"/>
              <a:headEnd/>
              <a:tailEnd/>
            </a:ln>
          </p:spPr>
        </p:pic>
        <p:pic>
          <p:nvPicPr>
            <p:cNvPr id="34820" name="Picture 5" descr="a13"/>
            <p:cNvPicPr>
              <a:picLocks noChangeAspect="1" noChangeArrowheads="1"/>
            </p:cNvPicPr>
            <p:nvPr/>
          </p:nvPicPr>
          <p:blipFill>
            <a:blip r:embed="rId3" cstate="print"/>
            <a:srcRect/>
            <a:stretch>
              <a:fillRect/>
            </a:stretch>
          </p:blipFill>
          <p:spPr bwMode="auto">
            <a:xfrm>
              <a:off x="3635375" y="4221163"/>
              <a:ext cx="2376488" cy="1624012"/>
            </a:xfrm>
            <a:prstGeom prst="rect">
              <a:avLst/>
            </a:prstGeom>
            <a:noFill/>
            <a:ln w="9525">
              <a:noFill/>
              <a:miter lim="800000"/>
              <a:headEnd/>
              <a:tailEnd/>
            </a:ln>
          </p:spPr>
        </p:pic>
        <p:pic>
          <p:nvPicPr>
            <p:cNvPr id="34821" name="Picture 6" descr="aa01"/>
            <p:cNvPicPr>
              <a:picLocks noChangeAspect="1" noChangeArrowheads="1"/>
            </p:cNvPicPr>
            <p:nvPr/>
          </p:nvPicPr>
          <p:blipFill>
            <a:blip r:embed="rId4" cstate="print"/>
            <a:srcRect/>
            <a:stretch>
              <a:fillRect/>
            </a:stretch>
          </p:blipFill>
          <p:spPr bwMode="auto">
            <a:xfrm>
              <a:off x="3635375" y="2060575"/>
              <a:ext cx="2376488" cy="1624013"/>
            </a:xfrm>
            <a:prstGeom prst="rect">
              <a:avLst/>
            </a:prstGeom>
            <a:noFill/>
            <a:ln w="9525">
              <a:noFill/>
              <a:miter lim="800000"/>
              <a:headEnd/>
              <a:tailEnd/>
            </a:ln>
          </p:spPr>
        </p:pic>
        <p:pic>
          <p:nvPicPr>
            <p:cNvPr id="34822" name="Picture 7" descr="aa05"/>
            <p:cNvPicPr>
              <a:picLocks noChangeAspect="1" noChangeArrowheads="1"/>
            </p:cNvPicPr>
            <p:nvPr/>
          </p:nvPicPr>
          <p:blipFill>
            <a:blip r:embed="rId5" cstate="print"/>
            <a:srcRect/>
            <a:stretch>
              <a:fillRect/>
            </a:stretch>
          </p:blipFill>
          <p:spPr bwMode="auto">
            <a:xfrm>
              <a:off x="6372225" y="2060575"/>
              <a:ext cx="2376488" cy="1624013"/>
            </a:xfrm>
            <a:prstGeom prst="rect">
              <a:avLst/>
            </a:prstGeom>
            <a:noFill/>
            <a:ln w="9525">
              <a:noFill/>
              <a:miter lim="800000"/>
              <a:headEnd/>
              <a:tailEnd/>
            </a:ln>
          </p:spPr>
        </p:pic>
        <p:pic>
          <p:nvPicPr>
            <p:cNvPr id="34823" name="Picture 8" descr="aa07"/>
            <p:cNvPicPr>
              <a:picLocks noChangeAspect="1" noChangeArrowheads="1"/>
            </p:cNvPicPr>
            <p:nvPr/>
          </p:nvPicPr>
          <p:blipFill>
            <a:blip r:embed="rId6" cstate="print"/>
            <a:srcRect/>
            <a:stretch>
              <a:fillRect/>
            </a:stretch>
          </p:blipFill>
          <p:spPr bwMode="auto">
            <a:xfrm>
              <a:off x="755650" y="4221163"/>
              <a:ext cx="2447925" cy="1673225"/>
            </a:xfrm>
            <a:prstGeom prst="rect">
              <a:avLst/>
            </a:prstGeom>
            <a:noFill/>
            <a:ln w="9525">
              <a:noFill/>
              <a:miter lim="800000"/>
              <a:headEnd/>
              <a:tailEnd/>
            </a:ln>
          </p:spPr>
        </p:pic>
        <p:pic>
          <p:nvPicPr>
            <p:cNvPr id="34824" name="Picture 9" descr="aa09"/>
            <p:cNvPicPr>
              <a:picLocks noChangeAspect="1" noChangeArrowheads="1"/>
            </p:cNvPicPr>
            <p:nvPr/>
          </p:nvPicPr>
          <p:blipFill>
            <a:blip r:embed="rId7" cstate="print"/>
            <a:srcRect/>
            <a:stretch>
              <a:fillRect/>
            </a:stretch>
          </p:blipFill>
          <p:spPr bwMode="auto">
            <a:xfrm>
              <a:off x="6372225" y="4221163"/>
              <a:ext cx="2376488" cy="1624012"/>
            </a:xfrm>
            <a:prstGeom prst="rect">
              <a:avLst/>
            </a:prstGeom>
            <a:noFill/>
            <a:ln w="9525">
              <a:noFill/>
              <a:miter lim="800000"/>
              <a:headEnd/>
              <a:tailEnd/>
            </a:ln>
          </p:spPr>
        </p:pic>
      </p:grpSp>
      <p:sp>
        <p:nvSpPr>
          <p:cNvPr id="9" name="TextBox 8"/>
          <p:cNvSpPr txBox="1"/>
          <p:nvPr/>
        </p:nvSpPr>
        <p:spPr>
          <a:xfrm>
            <a:off x="1752601" y="228600"/>
            <a:ext cx="6248400" cy="523220"/>
          </a:xfrm>
          <a:prstGeom prst="rect">
            <a:avLst/>
          </a:prstGeom>
          <a:noFill/>
        </p:spPr>
        <p:txBody>
          <a:bodyPr wrap="square" rtlCol="0">
            <a:spAutoFit/>
          </a:bodyPr>
          <a:lstStyle/>
          <a:p>
            <a:r>
              <a:rPr lang="en-US" sz="2800" dirty="0" smtClean="0">
                <a:solidFill>
                  <a:srgbClr val="0033CC"/>
                </a:solidFill>
              </a:rPr>
              <a:t>Photos of source material for evaporation</a:t>
            </a:r>
            <a:endParaRPr lang="en-US" sz="2800" dirty="0">
              <a:solidFill>
                <a:srgbClr val="0033CC"/>
              </a:solidFill>
            </a:endParaRPr>
          </a:p>
        </p:txBody>
      </p:sp>
      <p:cxnSp>
        <p:nvCxnSpPr>
          <p:cNvPr id="10" name="Straight Connector 9"/>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Slide Number Placeholder 11"/>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5566" y="152400"/>
            <a:ext cx="7512634" cy="523220"/>
          </a:xfrm>
          <a:prstGeom prst="rect">
            <a:avLst/>
          </a:prstGeom>
          <a:noFill/>
        </p:spPr>
        <p:txBody>
          <a:bodyPr wrap="none" rtlCol="0">
            <a:spAutoFit/>
          </a:bodyPr>
          <a:lstStyle/>
          <a:p>
            <a:r>
              <a:rPr lang="en-US" sz="2800" dirty="0" smtClean="0">
                <a:solidFill>
                  <a:srgbClr val="0033CC"/>
                </a:solidFill>
              </a:rPr>
              <a:t>Types of evaporation according to heating method</a:t>
            </a:r>
            <a:endParaRPr lang="en-US" sz="2800" dirty="0">
              <a:solidFill>
                <a:srgbClr val="0033CC"/>
              </a:solidFill>
            </a:endParaRPr>
          </a:p>
        </p:txBody>
      </p:sp>
      <p:sp>
        <p:nvSpPr>
          <p:cNvPr id="5" name="Rectangle 4"/>
          <p:cNvSpPr/>
          <p:nvPr/>
        </p:nvSpPr>
        <p:spPr>
          <a:xfrm>
            <a:off x="1447800" y="762000"/>
            <a:ext cx="6629400" cy="1754326"/>
          </a:xfrm>
          <a:prstGeom prst="rect">
            <a:avLst/>
          </a:prstGeom>
        </p:spPr>
        <p:txBody>
          <a:bodyPr wrap="square">
            <a:spAutoFit/>
          </a:bodyPr>
          <a:lstStyle/>
          <a:p>
            <a:r>
              <a:rPr lang="en-US" dirty="0" smtClean="0">
                <a:solidFill>
                  <a:srgbClr val="C00000"/>
                </a:solidFill>
              </a:rPr>
              <a:t>Three types:</a:t>
            </a:r>
          </a:p>
          <a:p>
            <a:pPr marL="541338" indent="-541338"/>
            <a:r>
              <a:rPr lang="en-US" dirty="0" smtClean="0">
                <a:solidFill>
                  <a:srgbClr val="0033CC"/>
                </a:solidFill>
              </a:rPr>
              <a:t>Thermal evaporator – resistive heating, the only choice for evaporation of organic material.</a:t>
            </a:r>
          </a:p>
          <a:p>
            <a:pPr marL="541338" indent="-541338"/>
            <a:r>
              <a:rPr lang="en-US" dirty="0" smtClean="0">
                <a:solidFill>
                  <a:srgbClr val="0033CC"/>
                </a:solidFill>
              </a:rPr>
              <a:t>Electron beam evaporator – heated by electron beam, most popular, more expensive than thermal evaporator.</a:t>
            </a:r>
          </a:p>
          <a:p>
            <a:pPr marL="541338" indent="-541338"/>
            <a:r>
              <a:rPr lang="en-US" dirty="0" smtClean="0">
                <a:solidFill>
                  <a:srgbClr val="0033CC"/>
                </a:solidFill>
              </a:rPr>
              <a:t>Inductive heating (must be unpopular – I have never seen one).</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52400" y="2908280"/>
            <a:ext cx="5257800" cy="3416320"/>
          </a:xfrm>
          <a:prstGeom prst="rect">
            <a:avLst/>
          </a:prstGeom>
        </p:spPr>
        <p:txBody>
          <a:bodyPr wrap="square">
            <a:spAutoFit/>
          </a:bodyPr>
          <a:lstStyle/>
          <a:p>
            <a:pPr>
              <a:spcAft>
                <a:spcPts val="600"/>
              </a:spcAft>
            </a:pPr>
            <a:r>
              <a:rPr lang="en-US" sz="2000" dirty="0" smtClean="0">
                <a:solidFill>
                  <a:srgbClr val="C00000"/>
                </a:solidFill>
              </a:rPr>
              <a:t>Inductive heating:</a:t>
            </a:r>
          </a:p>
          <a:p>
            <a:pPr>
              <a:spcAft>
                <a:spcPts val="600"/>
              </a:spcAft>
            </a:pPr>
            <a:r>
              <a:rPr lang="en-US" sz="1600" dirty="0" smtClean="0">
                <a:solidFill>
                  <a:srgbClr val="7030A0"/>
                </a:solidFill>
              </a:rPr>
              <a:t>Metal element is wound around crucible and RF power is run through coil.</a:t>
            </a:r>
          </a:p>
          <a:p>
            <a:pPr>
              <a:spcAft>
                <a:spcPts val="600"/>
              </a:spcAft>
            </a:pPr>
            <a:r>
              <a:rPr lang="en-US" sz="1600" dirty="0" smtClean="0">
                <a:solidFill>
                  <a:srgbClr val="7030A0"/>
                </a:solidFill>
              </a:rPr>
              <a:t>RF induces eddy currents in the charge causing it to heat.</a:t>
            </a:r>
          </a:p>
          <a:p>
            <a:pPr>
              <a:spcAft>
                <a:spcPts val="600"/>
              </a:spcAft>
            </a:pPr>
            <a:r>
              <a:rPr lang="en-US" sz="1600" dirty="0" smtClean="0">
                <a:solidFill>
                  <a:srgbClr val="7030A0"/>
                </a:solidFill>
              </a:rPr>
              <a:t>Eddy current is caused when a conductor is exposed to a changing magnetic field due to relative motion of the field source and conductor; or due to variations of the field with time. </a:t>
            </a:r>
          </a:p>
          <a:p>
            <a:pPr>
              <a:spcAft>
                <a:spcPts val="600"/>
              </a:spcAft>
            </a:pPr>
            <a:r>
              <a:rPr lang="en-US" sz="1600" dirty="0" smtClean="0">
                <a:solidFill>
                  <a:srgbClr val="7030A0"/>
                </a:solidFill>
              </a:rPr>
              <a:t>These circulating current create induced magnetic fields that oppose the change of the original magnetic field due to Lenz's law, causing repulsive or drag forces between the conductor and the magnet.</a:t>
            </a:r>
            <a:endParaRPr lang="en-US" sz="1600" dirty="0">
              <a:solidFill>
                <a:srgbClr val="7030A0"/>
              </a:solidFill>
            </a:endParaRPr>
          </a:p>
        </p:txBody>
      </p:sp>
      <p:pic>
        <p:nvPicPr>
          <p:cNvPr id="8" name="Picture 4"/>
          <p:cNvPicPr>
            <a:picLocks noChangeAspect="1" noChangeArrowheads="1"/>
          </p:cNvPicPr>
          <p:nvPr/>
        </p:nvPicPr>
        <p:blipFill>
          <a:blip r:embed="rId2" cstate="print"/>
          <a:srcRect/>
          <a:stretch>
            <a:fillRect/>
          </a:stretch>
        </p:blipFill>
        <p:spPr bwMode="auto">
          <a:xfrm>
            <a:off x="5334000" y="2743200"/>
            <a:ext cx="3733800" cy="3881011"/>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28600" y="152400"/>
            <a:ext cx="8922571" cy="523220"/>
          </a:xfrm>
          <a:prstGeom prst="rect">
            <a:avLst/>
          </a:prstGeom>
        </p:spPr>
        <p:txBody>
          <a:bodyPr wrap="none">
            <a:spAutoFit/>
          </a:bodyPr>
          <a:lstStyle/>
          <a:p>
            <a:r>
              <a:rPr lang="en-US" altLang="zh-TW" sz="2800" dirty="0" smtClean="0">
                <a:solidFill>
                  <a:srgbClr val="0033CC"/>
                </a:solidFill>
              </a:rPr>
              <a:t>Physical vapor deposition (PVD): evaporation and sputtering</a:t>
            </a:r>
            <a:endParaRPr lang="en-US" sz="2800" dirty="0">
              <a:solidFill>
                <a:srgbClr val="0033CC"/>
              </a:solidFill>
            </a:endParaRPr>
          </a:p>
        </p:txBody>
      </p:sp>
      <p:sp>
        <p:nvSpPr>
          <p:cNvPr id="9" name="Rectangle 8"/>
          <p:cNvSpPr/>
          <p:nvPr/>
        </p:nvSpPr>
        <p:spPr>
          <a:xfrm>
            <a:off x="457200" y="1600200"/>
            <a:ext cx="8229600" cy="4524315"/>
          </a:xfrm>
          <a:prstGeom prst="rect">
            <a:avLst/>
          </a:prstGeom>
        </p:spPr>
        <p:txBody>
          <a:bodyPr wrap="square">
            <a:spAutoFit/>
          </a:bodyPr>
          <a:lstStyle/>
          <a:p>
            <a:r>
              <a:rPr lang="en-US" altLang="zh-TW" dirty="0" smtClean="0">
                <a:solidFill>
                  <a:srgbClr val="C00000"/>
                </a:solidFill>
              </a:rPr>
              <a:t>Evaporation: </a:t>
            </a:r>
          </a:p>
          <a:p>
            <a:pPr marL="400050" indent="-171450">
              <a:buFont typeface="Arial" pitchFamily="34" charset="0"/>
              <a:buChar char="•"/>
            </a:pPr>
            <a:r>
              <a:rPr lang="en-US" altLang="zh-TW" dirty="0" smtClean="0">
                <a:solidFill>
                  <a:srgbClr val="0033CC"/>
                </a:solidFill>
              </a:rPr>
              <a:t>Material source is heated to high temperature in vacuum either by thermal or e-beam methods.</a:t>
            </a:r>
          </a:p>
          <a:p>
            <a:pPr marL="400050" indent="-171450">
              <a:buFont typeface="Arial" pitchFamily="34" charset="0"/>
              <a:buChar char="•"/>
            </a:pPr>
            <a:r>
              <a:rPr lang="en-US" altLang="zh-TW" dirty="0" smtClean="0">
                <a:solidFill>
                  <a:srgbClr val="0033CC"/>
                </a:solidFill>
              </a:rPr>
              <a:t>Material is vapor transported to target in vacuum.</a:t>
            </a:r>
          </a:p>
          <a:p>
            <a:pPr marL="400050" indent="-171450">
              <a:buFont typeface="Arial" pitchFamily="34" charset="0"/>
              <a:buChar char="•"/>
            </a:pPr>
            <a:r>
              <a:rPr lang="en-US" altLang="zh-TW" dirty="0" smtClean="0">
                <a:solidFill>
                  <a:srgbClr val="0033CC"/>
                </a:solidFill>
              </a:rPr>
              <a:t>Film quality is often not as good as sputtered film (that involves energetic bombardment of ions to the as-deposited film, which makes the film denser).</a:t>
            </a:r>
          </a:p>
          <a:p>
            <a:pPr marL="400050" lvl="1" indent="-171450">
              <a:buFont typeface="Arial" pitchFamily="34" charset="0"/>
              <a:buChar char="•"/>
            </a:pPr>
            <a:r>
              <a:rPr lang="en-US" altLang="zh-TW" dirty="0" smtClean="0">
                <a:solidFill>
                  <a:srgbClr val="0033CC"/>
                </a:solidFill>
              </a:rPr>
              <a:t>The film thickness can be monitored precisely using a quartz balance – this is necessary as the deposition is not reproducible (tiny change in T leads to large change of deposition rate. T is not monitored, power is).</a:t>
            </a:r>
          </a:p>
          <a:p>
            <a:endParaRPr lang="en-US" altLang="zh-TW" dirty="0" smtClean="0">
              <a:solidFill>
                <a:srgbClr val="0033CC"/>
              </a:solidFill>
            </a:endParaRPr>
          </a:p>
          <a:p>
            <a:r>
              <a:rPr lang="en-US" altLang="zh-TW" dirty="0" smtClean="0">
                <a:solidFill>
                  <a:srgbClr val="C00000"/>
                </a:solidFill>
              </a:rPr>
              <a:t>Sputter </a:t>
            </a:r>
            <a:r>
              <a:rPr lang="en-US" altLang="zh-TW" i="1" dirty="0" smtClean="0">
                <a:solidFill>
                  <a:srgbClr val="C00000"/>
                </a:solidFill>
              </a:rPr>
              <a:t>deposition</a:t>
            </a:r>
            <a:r>
              <a:rPr lang="en-US" altLang="zh-TW" dirty="0" smtClean="0">
                <a:solidFill>
                  <a:srgbClr val="C00000"/>
                </a:solidFill>
              </a:rPr>
              <a:t>: (there is also sputter </a:t>
            </a:r>
            <a:r>
              <a:rPr lang="en-US" altLang="zh-TW" i="1" dirty="0" smtClean="0">
                <a:solidFill>
                  <a:srgbClr val="C00000"/>
                </a:solidFill>
              </a:rPr>
              <a:t>etching</a:t>
            </a:r>
            <a:r>
              <a:rPr lang="en-US" altLang="zh-TW" dirty="0" smtClean="0">
                <a:solidFill>
                  <a:srgbClr val="C00000"/>
                </a:solidFill>
              </a:rPr>
              <a:t>)</a:t>
            </a:r>
          </a:p>
          <a:p>
            <a:pPr marL="400050" indent="-171450">
              <a:buFont typeface="Arial" pitchFamily="34" charset="0"/>
              <a:buChar char="•"/>
            </a:pPr>
            <a:r>
              <a:rPr lang="en-US" altLang="zh-TW" dirty="0" smtClean="0">
                <a:solidFill>
                  <a:srgbClr val="0033CC"/>
                </a:solidFill>
              </a:rPr>
              <a:t>Material is removed from target by momentum transfer.</a:t>
            </a:r>
          </a:p>
          <a:p>
            <a:pPr marL="400050" indent="-171450">
              <a:buFont typeface="Arial" pitchFamily="34" charset="0"/>
              <a:buChar char="•"/>
            </a:pPr>
            <a:r>
              <a:rPr lang="en-US" altLang="zh-TW" dirty="0" smtClean="0">
                <a:solidFill>
                  <a:srgbClr val="0033CC"/>
                </a:solidFill>
              </a:rPr>
              <a:t>Gas molecules are ionized in a glow discharge (plasma), ions strike target and remove mainly neutral atoms.</a:t>
            </a:r>
          </a:p>
          <a:p>
            <a:pPr marL="400050" indent="-171450">
              <a:buFont typeface="Arial" pitchFamily="34" charset="0"/>
              <a:buChar char="•"/>
            </a:pPr>
            <a:r>
              <a:rPr lang="en-US" altLang="zh-TW" dirty="0" smtClean="0">
                <a:solidFill>
                  <a:srgbClr val="0033CC"/>
                </a:solidFill>
              </a:rPr>
              <a:t>Sputtered atoms condense on the substrate.</a:t>
            </a:r>
          </a:p>
          <a:p>
            <a:pPr marL="400050" indent="-171450">
              <a:buFont typeface="Arial" pitchFamily="34" charset="0"/>
              <a:buChar char="•"/>
            </a:pPr>
            <a:r>
              <a:rPr lang="en-US" altLang="zh-TW" dirty="0" smtClean="0">
                <a:solidFill>
                  <a:srgbClr val="0033CC"/>
                </a:solidFill>
              </a:rPr>
              <a:t>Not in vacuum, gas (</a:t>
            </a:r>
            <a:r>
              <a:rPr lang="en-US" altLang="zh-TW" dirty="0" err="1" smtClean="0">
                <a:solidFill>
                  <a:srgbClr val="0033CC"/>
                </a:solidFill>
              </a:rPr>
              <a:t>Ar</a:t>
            </a:r>
            <a:r>
              <a:rPr lang="en-US" altLang="zh-TW" dirty="0" smtClean="0">
                <a:solidFill>
                  <a:srgbClr val="0033CC"/>
                </a:solidFill>
              </a:rPr>
              <a:t>) pressure 5-50mTorr.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
        <p:nvSpPr>
          <p:cNvPr id="10" name="TextBox 9"/>
          <p:cNvSpPr txBox="1"/>
          <p:nvPr/>
        </p:nvSpPr>
        <p:spPr>
          <a:xfrm>
            <a:off x="457200" y="838200"/>
            <a:ext cx="8325384" cy="646331"/>
          </a:xfrm>
          <a:prstGeom prst="rect">
            <a:avLst/>
          </a:prstGeom>
          <a:noFill/>
        </p:spPr>
        <p:txBody>
          <a:bodyPr wrap="square" rtlCol="0">
            <a:spAutoFit/>
          </a:bodyPr>
          <a:lstStyle/>
          <a:p>
            <a:r>
              <a:rPr lang="en-US" dirty="0" smtClean="0">
                <a:solidFill>
                  <a:srgbClr val="C00000"/>
                </a:solidFill>
              </a:rPr>
              <a:t>In PVD, chemical reactions are not involved, except for reactive (add reactive gases into chamber) evaporation or reactive sputter deposition, which are not widely used.</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down)">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Effect transition="in" filter="wipe(down)">
                                      <p:cBhvr>
                                        <p:cTn id="30" dur="500"/>
                                        <p:tgtEl>
                                          <p:spTgt spid="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wipe(down)">
                                      <p:cBhvr>
                                        <p:cTn id="35" dur="500"/>
                                        <p:tgtEl>
                                          <p:spTgt spid="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Effect transition="in" filter="wipe(down)">
                                      <p:cBhvr>
                                        <p:cTn id="40" dur="500"/>
                                        <p:tgtEl>
                                          <p:spTgt spid="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xEl>
                                              <p:pRg st="9" end="9"/>
                                            </p:txEl>
                                          </p:spTgt>
                                        </p:tgtEl>
                                        <p:attrNameLst>
                                          <p:attrName>style.visibility</p:attrName>
                                        </p:attrNameLst>
                                      </p:cBhvr>
                                      <p:to>
                                        <p:strVal val="visible"/>
                                      </p:to>
                                    </p:set>
                                    <p:animEffect transition="in" filter="wipe(down)">
                                      <p:cBhvr>
                                        <p:cTn id="45" dur="500"/>
                                        <p:tgtEl>
                                          <p:spTgt spid="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
                                            <p:txEl>
                                              <p:pRg st="10" end="10"/>
                                            </p:txEl>
                                          </p:spTgt>
                                        </p:tgtEl>
                                        <p:attrNameLst>
                                          <p:attrName>style.visibility</p:attrName>
                                        </p:attrNameLst>
                                      </p:cBhvr>
                                      <p:to>
                                        <p:strVal val="visible"/>
                                      </p:to>
                                    </p:set>
                                    <p:animEffect transition="in" filter="wipe(down)">
                                      <p:cBhvr>
                                        <p:cTn id="50"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p:cNvPicPr>
            <a:picLocks noChangeAspect="1" noChangeArrowheads="1"/>
          </p:cNvPicPr>
          <p:nvPr/>
        </p:nvPicPr>
        <p:blipFill>
          <a:blip r:embed="rId2" cstate="print"/>
          <a:srcRect/>
          <a:stretch>
            <a:fillRect/>
          </a:stretch>
        </p:blipFill>
        <p:spPr bwMode="auto">
          <a:xfrm>
            <a:off x="228601" y="762000"/>
            <a:ext cx="4572000" cy="2508918"/>
          </a:xfrm>
          <a:prstGeom prst="rect">
            <a:avLst/>
          </a:prstGeom>
          <a:noFill/>
          <a:ln w="9525">
            <a:noFill/>
            <a:miter lim="800000"/>
            <a:headEnd/>
            <a:tailEnd/>
          </a:ln>
        </p:spPr>
      </p:pic>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3048000" y="152400"/>
            <a:ext cx="3222292" cy="523220"/>
          </a:xfrm>
          <a:prstGeom prst="rect">
            <a:avLst/>
          </a:prstGeom>
        </p:spPr>
        <p:txBody>
          <a:bodyPr wrap="none">
            <a:spAutoFit/>
          </a:bodyPr>
          <a:lstStyle/>
          <a:p>
            <a:r>
              <a:rPr lang="en-US" altLang="zh-TW" sz="2800" dirty="0" smtClean="0">
                <a:solidFill>
                  <a:srgbClr val="0033CC"/>
                </a:solidFill>
              </a:rPr>
              <a:t>Thermal evaporation</a:t>
            </a:r>
            <a:endParaRPr lang="en-US" sz="2800" dirty="0">
              <a:solidFill>
                <a:srgbClr val="0033CC"/>
              </a:solidFill>
            </a:endParaRPr>
          </a:p>
        </p:txBody>
      </p:sp>
      <p:sp>
        <p:nvSpPr>
          <p:cNvPr id="9" name="Rectangle 8"/>
          <p:cNvSpPr/>
          <p:nvPr/>
        </p:nvSpPr>
        <p:spPr>
          <a:xfrm>
            <a:off x="5105400" y="838200"/>
            <a:ext cx="3886200" cy="2339102"/>
          </a:xfrm>
          <a:prstGeom prst="rect">
            <a:avLst/>
          </a:prstGeom>
        </p:spPr>
        <p:txBody>
          <a:bodyPr wrap="square">
            <a:spAutoFit/>
          </a:bodyPr>
          <a:lstStyle/>
          <a:p>
            <a:pPr>
              <a:spcAft>
                <a:spcPts val="600"/>
              </a:spcAft>
            </a:pPr>
            <a:r>
              <a:rPr lang="en-US" dirty="0" smtClean="0">
                <a:solidFill>
                  <a:srgbClr val="0033CC"/>
                </a:solidFill>
              </a:rPr>
              <a:t>Widespread use for materials whose vapor pressure can be reasonable at 1600</a:t>
            </a:r>
            <a:r>
              <a:rPr lang="en-US" baseline="30000" dirty="0" smtClean="0">
                <a:solidFill>
                  <a:srgbClr val="0033CC"/>
                </a:solidFill>
              </a:rPr>
              <a:t>o</a:t>
            </a:r>
            <a:r>
              <a:rPr lang="en-US" dirty="0" smtClean="0">
                <a:solidFill>
                  <a:srgbClr val="0033CC"/>
                </a:solidFill>
              </a:rPr>
              <a:t>C or below.</a:t>
            </a:r>
          </a:p>
          <a:p>
            <a:pPr>
              <a:spcAft>
                <a:spcPts val="600"/>
              </a:spcAft>
            </a:pPr>
            <a:r>
              <a:rPr lang="en-US" dirty="0" smtClean="0">
                <a:solidFill>
                  <a:srgbClr val="C00000"/>
                </a:solidFill>
              </a:rPr>
              <a:t>Common evaporant materials:</a:t>
            </a:r>
          </a:p>
          <a:p>
            <a:pPr>
              <a:spcAft>
                <a:spcPts val="600"/>
              </a:spcAft>
            </a:pPr>
            <a:r>
              <a:rPr lang="en-US" dirty="0" smtClean="0">
                <a:solidFill>
                  <a:srgbClr val="0033CC"/>
                </a:solidFill>
              </a:rPr>
              <a:t>Au, Ag, Al, </a:t>
            </a:r>
            <a:r>
              <a:rPr lang="en-US" dirty="0" err="1" smtClean="0">
                <a:solidFill>
                  <a:srgbClr val="0033CC"/>
                </a:solidFill>
              </a:rPr>
              <a:t>Sn</a:t>
            </a:r>
            <a:r>
              <a:rPr lang="en-US" dirty="0" smtClean="0">
                <a:solidFill>
                  <a:srgbClr val="0033CC"/>
                </a:solidFill>
              </a:rPr>
              <a:t>, Cr, </a:t>
            </a:r>
            <a:r>
              <a:rPr lang="en-US" dirty="0" err="1" smtClean="0">
                <a:solidFill>
                  <a:srgbClr val="0033CC"/>
                </a:solidFill>
              </a:rPr>
              <a:t>Sb</a:t>
            </a:r>
            <a:r>
              <a:rPr lang="en-US" dirty="0" smtClean="0">
                <a:solidFill>
                  <a:srgbClr val="0033CC"/>
                </a:solidFill>
              </a:rPr>
              <a:t>, </a:t>
            </a:r>
            <a:r>
              <a:rPr lang="en-US" dirty="0" err="1" smtClean="0">
                <a:solidFill>
                  <a:srgbClr val="0033CC"/>
                </a:solidFill>
              </a:rPr>
              <a:t>Ge</a:t>
            </a:r>
            <a:r>
              <a:rPr lang="en-US" dirty="0" smtClean="0">
                <a:solidFill>
                  <a:srgbClr val="0033CC"/>
                </a:solidFill>
              </a:rPr>
              <a:t>, In, Mg, </a:t>
            </a:r>
            <a:r>
              <a:rPr lang="en-US" dirty="0" err="1" smtClean="0">
                <a:solidFill>
                  <a:srgbClr val="0033CC"/>
                </a:solidFill>
              </a:rPr>
              <a:t>Ga</a:t>
            </a:r>
            <a:r>
              <a:rPr lang="en-US" dirty="0" smtClean="0">
                <a:solidFill>
                  <a:srgbClr val="0033CC"/>
                </a:solidFill>
              </a:rPr>
              <a:t>;</a:t>
            </a:r>
          </a:p>
          <a:p>
            <a:pPr>
              <a:spcAft>
                <a:spcPts val="600"/>
              </a:spcAft>
            </a:pPr>
            <a:r>
              <a:rPr lang="en-US" dirty="0" err="1" smtClean="0">
                <a:solidFill>
                  <a:srgbClr val="0033CC"/>
                </a:solidFill>
              </a:rPr>
              <a:t>CdS</a:t>
            </a:r>
            <a:r>
              <a:rPr lang="en-US" dirty="0" smtClean="0">
                <a:solidFill>
                  <a:srgbClr val="0033CC"/>
                </a:solidFill>
              </a:rPr>
              <a:t>, </a:t>
            </a:r>
            <a:r>
              <a:rPr lang="en-US" dirty="0" err="1" smtClean="0">
                <a:solidFill>
                  <a:srgbClr val="0033CC"/>
                </a:solidFill>
              </a:rPr>
              <a:t>PbS</a:t>
            </a:r>
            <a:r>
              <a:rPr lang="en-US" dirty="0" smtClean="0">
                <a:solidFill>
                  <a:srgbClr val="0033CC"/>
                </a:solidFill>
              </a:rPr>
              <a:t>, </a:t>
            </a:r>
            <a:r>
              <a:rPr lang="en-US" dirty="0" err="1" smtClean="0">
                <a:solidFill>
                  <a:srgbClr val="0033CC"/>
                </a:solidFill>
              </a:rPr>
              <a:t>CdSe</a:t>
            </a:r>
            <a:r>
              <a:rPr lang="en-US" dirty="0" smtClean="0">
                <a:solidFill>
                  <a:srgbClr val="0033CC"/>
                </a:solidFill>
              </a:rPr>
              <a:t>, </a:t>
            </a:r>
            <a:r>
              <a:rPr lang="en-US" dirty="0" err="1" smtClean="0">
                <a:solidFill>
                  <a:srgbClr val="0033CC"/>
                </a:solidFill>
              </a:rPr>
              <a:t>NaCl</a:t>
            </a:r>
            <a:r>
              <a:rPr lang="en-US" dirty="0" smtClean="0">
                <a:solidFill>
                  <a:srgbClr val="0033CC"/>
                </a:solidFill>
              </a:rPr>
              <a:t>, </a:t>
            </a:r>
            <a:r>
              <a:rPr lang="en-US" dirty="0" err="1" smtClean="0">
                <a:solidFill>
                  <a:srgbClr val="0033CC"/>
                </a:solidFill>
              </a:rPr>
              <a:t>KCl</a:t>
            </a:r>
            <a:r>
              <a:rPr lang="en-US" dirty="0" smtClean="0">
                <a:solidFill>
                  <a:srgbClr val="0033CC"/>
                </a:solidFill>
              </a:rPr>
              <a:t>, </a:t>
            </a:r>
            <a:r>
              <a:rPr lang="en-US" dirty="0" err="1" smtClean="0">
                <a:solidFill>
                  <a:srgbClr val="0033CC"/>
                </a:solidFill>
              </a:rPr>
              <a:t>AgCl</a:t>
            </a:r>
            <a:r>
              <a:rPr lang="en-US" dirty="0" smtClean="0">
                <a:solidFill>
                  <a:srgbClr val="0033CC"/>
                </a:solidFill>
              </a:rPr>
              <a:t>, MgF</a:t>
            </a:r>
            <a:r>
              <a:rPr lang="en-US" baseline="-25000" dirty="0" smtClean="0">
                <a:solidFill>
                  <a:srgbClr val="0033CC"/>
                </a:solidFill>
              </a:rPr>
              <a:t>2</a:t>
            </a:r>
            <a:r>
              <a:rPr lang="en-US" dirty="0" smtClean="0">
                <a:solidFill>
                  <a:srgbClr val="0033CC"/>
                </a:solidFill>
              </a:rPr>
              <a:t>, CaF</a:t>
            </a:r>
            <a:r>
              <a:rPr lang="en-US" baseline="-25000" dirty="0" smtClean="0">
                <a:solidFill>
                  <a:srgbClr val="0033CC"/>
                </a:solidFill>
              </a:rPr>
              <a:t>2</a:t>
            </a:r>
            <a:r>
              <a:rPr lang="en-US" dirty="0" smtClean="0">
                <a:solidFill>
                  <a:srgbClr val="0033CC"/>
                </a:solidFill>
              </a:rPr>
              <a:t>, PbCl</a:t>
            </a:r>
            <a:r>
              <a:rPr lang="en-US" baseline="-25000" dirty="0" smtClean="0">
                <a:solidFill>
                  <a:srgbClr val="0033CC"/>
                </a:solidFill>
              </a:rPr>
              <a:t>2</a:t>
            </a:r>
            <a:r>
              <a:rPr lang="en-US" dirty="0" smtClean="0">
                <a:solidFill>
                  <a:srgbClr val="0033CC"/>
                </a:solidFill>
              </a:rPr>
              <a:t>.</a:t>
            </a:r>
            <a:endParaRPr lang="en-US" dirty="0">
              <a:solidFill>
                <a:srgbClr val="0033CC"/>
              </a:solidFill>
            </a:endParaRPr>
          </a:p>
        </p:txBody>
      </p:sp>
      <p:pic>
        <p:nvPicPr>
          <p:cNvPr id="10" name="Picture 2"/>
          <p:cNvPicPr>
            <a:picLocks noChangeAspect="1" noChangeArrowheads="1"/>
          </p:cNvPicPr>
          <p:nvPr/>
        </p:nvPicPr>
        <p:blipFill>
          <a:blip r:embed="rId3" cstate="print"/>
          <a:srcRect/>
          <a:stretch>
            <a:fillRect/>
          </a:stretch>
        </p:blipFill>
        <p:spPr bwMode="auto">
          <a:xfrm>
            <a:off x="1447800" y="3505200"/>
            <a:ext cx="5638800" cy="3264568"/>
          </a:xfrm>
          <a:prstGeom prst="rect">
            <a:avLst/>
          </a:prstGeom>
          <a:noFill/>
          <a:ln w="9525">
            <a:noFill/>
            <a:miter lim="800000"/>
            <a:headEnd/>
            <a:tailEnd/>
          </a:ln>
        </p:spPr>
      </p:pic>
      <p:sp>
        <p:nvSpPr>
          <p:cNvPr id="11" name="Slide Number Placeholder 10"/>
          <p:cNvSpPr>
            <a:spLocks noGrp="1"/>
          </p:cNvSpPr>
          <p:nvPr>
            <p:ph type="sldNum" sz="quarter" idx="11"/>
          </p:nvPr>
        </p:nvSpPr>
        <p:spPr/>
        <p:txBody>
          <a:bodyPr/>
          <a:lstStyle/>
          <a:p>
            <a:pPr>
              <a:defRPr/>
            </a:pPr>
            <a:fld id="{D5499068-5A5A-44B2-94D8-08689A1E07D1}" type="slidenum">
              <a:rPr lang="en-US" altLang="zh-TW" smtClean="0"/>
              <a:pPr>
                <a:defRPr/>
              </a:pPr>
              <a:t>20</a:t>
            </a:fld>
            <a:endParaRPr lang="en-US" altLang="zh-TW"/>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838200" y="762000"/>
            <a:ext cx="3505200" cy="2626046"/>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4648200" y="819150"/>
            <a:ext cx="4162425" cy="5505450"/>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838200" y="3733800"/>
            <a:ext cx="3505200" cy="2626046"/>
          </a:xfrm>
          <a:prstGeom prst="rect">
            <a:avLst/>
          </a:prstGeom>
          <a:noFill/>
          <a:ln w="9525">
            <a:noFill/>
            <a:miter lim="800000"/>
            <a:headEnd/>
            <a:tailEnd/>
          </a:ln>
        </p:spPr>
      </p:pic>
      <p:sp>
        <p:nvSpPr>
          <p:cNvPr id="6" name="TextBox 5"/>
          <p:cNvSpPr txBox="1"/>
          <p:nvPr/>
        </p:nvSpPr>
        <p:spPr>
          <a:xfrm>
            <a:off x="2099860" y="76200"/>
            <a:ext cx="5596340" cy="523220"/>
          </a:xfrm>
          <a:prstGeom prst="rect">
            <a:avLst/>
          </a:prstGeom>
          <a:noFill/>
        </p:spPr>
        <p:txBody>
          <a:bodyPr wrap="none" rtlCol="0">
            <a:spAutoFit/>
          </a:bodyPr>
          <a:lstStyle/>
          <a:p>
            <a:r>
              <a:rPr lang="en-US" sz="2800" dirty="0" smtClean="0">
                <a:solidFill>
                  <a:srgbClr val="0033CC"/>
                </a:solidFill>
              </a:rPr>
              <a:t>Photos of Sharon thermal evaporator</a:t>
            </a:r>
            <a:endParaRPr lang="en-US" sz="2800" dirty="0">
              <a:solidFill>
                <a:srgbClr val="0033CC"/>
              </a:solidFill>
            </a:endParaRP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0" y="990600"/>
            <a:ext cx="829073" cy="369332"/>
          </a:xfrm>
          <a:prstGeom prst="rect">
            <a:avLst/>
          </a:prstGeom>
          <a:noFill/>
        </p:spPr>
        <p:txBody>
          <a:bodyPr wrap="none" rtlCol="0">
            <a:spAutoFit/>
          </a:bodyPr>
          <a:lstStyle/>
          <a:p>
            <a:r>
              <a:rPr lang="en-US" dirty="0" smtClean="0">
                <a:solidFill>
                  <a:srgbClr val="C00000"/>
                </a:solidFill>
              </a:rPr>
              <a:t>Bell jar</a:t>
            </a:r>
            <a:endParaRPr lang="en-US" dirty="0">
              <a:solidFill>
                <a:srgbClr val="C00000"/>
              </a:solidFill>
            </a:endParaRPr>
          </a:p>
        </p:txBody>
      </p:sp>
      <p:cxnSp>
        <p:nvCxnSpPr>
          <p:cNvPr id="10" name="Straight Arrow Connector 9"/>
          <p:cNvCxnSpPr/>
          <p:nvPr/>
        </p:nvCxnSpPr>
        <p:spPr>
          <a:xfrm>
            <a:off x="762000" y="1251466"/>
            <a:ext cx="533400" cy="3487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914400"/>
            <a:ext cx="1577676" cy="400110"/>
          </a:xfrm>
          <a:prstGeom prst="rect">
            <a:avLst/>
          </a:prstGeom>
          <a:noFill/>
        </p:spPr>
        <p:txBody>
          <a:bodyPr wrap="none" rtlCol="0">
            <a:spAutoFit/>
          </a:bodyPr>
          <a:lstStyle/>
          <a:p>
            <a:r>
              <a:rPr lang="en-US" sz="2000" dirty="0" smtClean="0">
                <a:solidFill>
                  <a:srgbClr val="FFFF00"/>
                </a:solidFill>
              </a:rPr>
              <a:t>Inside bell jar</a:t>
            </a:r>
            <a:endParaRPr lang="en-US" sz="2000" dirty="0">
              <a:solidFill>
                <a:srgbClr val="FFFF00"/>
              </a:solidFill>
            </a:endParaRPr>
          </a:p>
        </p:txBody>
      </p:sp>
      <p:cxnSp>
        <p:nvCxnSpPr>
          <p:cNvPr id="14" name="Straight Connector 13"/>
          <p:cNvCxnSpPr/>
          <p:nvPr/>
        </p:nvCxnSpPr>
        <p:spPr>
          <a:xfrm>
            <a:off x="4343400" y="3733800"/>
            <a:ext cx="2286000" cy="9144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43400" y="4876800"/>
            <a:ext cx="2362200" cy="15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1"/>
          </p:nvPr>
        </p:nvSpPr>
        <p:spPr/>
        <p:txBody>
          <a:bodyPr/>
          <a:lstStyle/>
          <a:p>
            <a:pPr>
              <a:defRPr/>
            </a:pPr>
            <a:fld id="{D5499068-5A5A-44B2-94D8-08689A1E07D1}" type="slidenum">
              <a:rPr lang="en-US" altLang="zh-TW" smtClean="0"/>
              <a:pPr>
                <a:defRPr/>
              </a:pPr>
              <a:t>21</a:t>
            </a:fld>
            <a:endParaRPr lang="en-US" altLang="zh-TW"/>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573173"/>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2667000" y="39773"/>
            <a:ext cx="4155881" cy="523220"/>
          </a:xfrm>
          <a:prstGeom prst="rect">
            <a:avLst/>
          </a:prstGeom>
        </p:spPr>
        <p:txBody>
          <a:bodyPr wrap="none">
            <a:spAutoFit/>
          </a:bodyPr>
          <a:lstStyle/>
          <a:p>
            <a:r>
              <a:rPr lang="en-US" altLang="zh-TW" sz="2800" dirty="0" smtClean="0">
                <a:solidFill>
                  <a:srgbClr val="0033CC"/>
                </a:solidFill>
              </a:rPr>
              <a:t>Electron beam evaporation</a:t>
            </a:r>
            <a:endParaRPr lang="en-US" sz="2800" dirty="0">
              <a:solidFill>
                <a:srgbClr val="0033CC"/>
              </a:solidFill>
            </a:endParaRPr>
          </a:p>
        </p:txBody>
      </p:sp>
      <p:pic>
        <p:nvPicPr>
          <p:cNvPr id="6" name="Picture 5"/>
          <p:cNvPicPr>
            <a:picLocks noChangeAspect="1" noChangeArrowheads="1"/>
          </p:cNvPicPr>
          <p:nvPr/>
        </p:nvPicPr>
        <p:blipFill>
          <a:blip r:embed="rId2" cstate="print"/>
          <a:srcRect/>
          <a:stretch>
            <a:fillRect/>
          </a:stretch>
        </p:blipFill>
        <p:spPr bwMode="auto">
          <a:xfrm>
            <a:off x="76200" y="649373"/>
            <a:ext cx="3886200" cy="4292661"/>
          </a:xfrm>
          <a:prstGeom prst="rect">
            <a:avLst/>
          </a:prstGeom>
          <a:noFill/>
          <a:ln w="9525">
            <a:noFill/>
            <a:miter lim="800000"/>
            <a:headEnd/>
            <a:tailEnd/>
          </a:ln>
        </p:spPr>
      </p:pic>
      <p:sp>
        <p:nvSpPr>
          <p:cNvPr id="12" name="Rectangle 11"/>
          <p:cNvSpPr/>
          <p:nvPr/>
        </p:nvSpPr>
        <p:spPr>
          <a:xfrm>
            <a:off x="228600" y="5068973"/>
            <a:ext cx="8763000" cy="1560427"/>
          </a:xfrm>
          <a:prstGeom prst="rect">
            <a:avLst/>
          </a:prstGeom>
        </p:spPr>
        <p:txBody>
          <a:bodyPr wrap="square">
            <a:spAutoFit/>
          </a:bodyPr>
          <a:lstStyle/>
          <a:p>
            <a:pPr marL="171450" indent="-171450">
              <a:spcBef>
                <a:spcPct val="15000"/>
              </a:spcBef>
              <a:buFont typeface="Arial" pitchFamily="34" charset="0"/>
              <a:buChar char="•"/>
            </a:pPr>
            <a:r>
              <a:rPr lang="en-US" altLang="zh-TW" dirty="0" smtClean="0">
                <a:solidFill>
                  <a:srgbClr val="0033CC"/>
                </a:solidFill>
              </a:rPr>
              <a:t>Using a focused electron beam to heat and evaporate metals,  electron temperature can be as high as 10,000 K. Electrons are accelerated by DC 10kV, and current 10s-100s of </a:t>
            </a:r>
            <a:r>
              <a:rPr lang="en-US" altLang="zh-TW" dirty="0" err="1" smtClean="0">
                <a:solidFill>
                  <a:srgbClr val="0033CC"/>
                </a:solidFill>
              </a:rPr>
              <a:t>mA</a:t>
            </a:r>
            <a:r>
              <a:rPr lang="en-US" altLang="zh-TW" dirty="0" smtClean="0">
                <a:solidFill>
                  <a:srgbClr val="0033CC"/>
                </a:solidFill>
              </a:rPr>
              <a:t>.</a:t>
            </a:r>
          </a:p>
          <a:p>
            <a:pPr marL="171450" indent="-171450">
              <a:spcBef>
                <a:spcPct val="15000"/>
              </a:spcBef>
              <a:buFont typeface="Arial" pitchFamily="34" charset="0"/>
              <a:buChar char="•"/>
            </a:pPr>
            <a:r>
              <a:rPr lang="en-US" altLang="zh-TW" dirty="0" smtClean="0">
                <a:solidFill>
                  <a:srgbClr val="0033CC"/>
                </a:solidFill>
              </a:rPr>
              <a:t>Suitable for high </a:t>
            </a:r>
            <a:r>
              <a:rPr lang="en-US" altLang="zh-TW" dirty="0" err="1" smtClean="0">
                <a:solidFill>
                  <a:srgbClr val="0033CC"/>
                </a:solidFill>
              </a:rPr>
              <a:t>T</a:t>
            </a:r>
            <a:r>
              <a:rPr lang="en-US" altLang="zh-TW" baseline="-25000" dirty="0" err="1" smtClean="0">
                <a:solidFill>
                  <a:srgbClr val="0033CC"/>
                </a:solidFill>
              </a:rPr>
              <a:t>melt</a:t>
            </a:r>
            <a:r>
              <a:rPr lang="en-US" altLang="zh-TW" dirty="0" smtClean="0">
                <a:solidFill>
                  <a:srgbClr val="0033CC"/>
                </a:solidFill>
              </a:rPr>
              <a:t> metals like W, Ta, …</a:t>
            </a:r>
          </a:p>
          <a:p>
            <a:pPr marL="171450" indent="-171450">
              <a:spcBef>
                <a:spcPct val="15000"/>
              </a:spcBef>
              <a:buFont typeface="Arial" pitchFamily="34" charset="0"/>
              <a:buChar char="•"/>
            </a:pPr>
            <a:r>
              <a:rPr lang="en-US" altLang="zh-TW" dirty="0" smtClean="0">
                <a:solidFill>
                  <a:srgbClr val="0033CC"/>
                </a:solidFill>
              </a:rPr>
              <a:t>Evaporation occurs at a highly localized point near the beam bombardment spot on the source surface , so little contamination from the crucible (not hot, water cooled).</a:t>
            </a:r>
          </a:p>
        </p:txBody>
      </p:sp>
      <p:pic>
        <p:nvPicPr>
          <p:cNvPr id="222209" name="Picture 1"/>
          <p:cNvPicPr>
            <a:picLocks noChangeAspect="1" noChangeArrowheads="1"/>
          </p:cNvPicPr>
          <p:nvPr/>
        </p:nvPicPr>
        <p:blipFill>
          <a:blip r:embed="rId3" cstate="print"/>
          <a:srcRect/>
          <a:stretch>
            <a:fillRect/>
          </a:stretch>
        </p:blipFill>
        <p:spPr bwMode="auto">
          <a:xfrm>
            <a:off x="4267200" y="649373"/>
            <a:ext cx="4619625" cy="3752920"/>
          </a:xfrm>
          <a:prstGeom prst="rect">
            <a:avLst/>
          </a:prstGeom>
          <a:noFill/>
          <a:ln w="9525">
            <a:noFill/>
            <a:miter lim="800000"/>
            <a:headEnd/>
            <a:tailEnd/>
          </a:ln>
        </p:spPr>
      </p:pic>
      <p:sp>
        <p:nvSpPr>
          <p:cNvPr id="13" name="TextBox 12"/>
          <p:cNvSpPr txBox="1"/>
          <p:nvPr/>
        </p:nvSpPr>
        <p:spPr>
          <a:xfrm>
            <a:off x="5029200" y="4306973"/>
            <a:ext cx="3505200" cy="646331"/>
          </a:xfrm>
          <a:prstGeom prst="rect">
            <a:avLst/>
          </a:prstGeom>
          <a:noFill/>
        </p:spPr>
        <p:txBody>
          <a:bodyPr wrap="square" rtlCol="0">
            <a:spAutoFit/>
          </a:bodyPr>
          <a:lstStyle/>
          <a:p>
            <a:r>
              <a:rPr lang="en-US" dirty="0" smtClean="0">
                <a:solidFill>
                  <a:srgbClr val="7030A0"/>
                </a:solidFill>
              </a:rPr>
              <a:t>Deflection plates are to raster scan the beam across charge surface.</a:t>
            </a:r>
            <a:endParaRPr lang="en-US" dirty="0">
              <a:solidFill>
                <a:srgbClr val="7030A0"/>
              </a:solidFill>
            </a:endParaRPr>
          </a:p>
        </p:txBody>
      </p:sp>
      <p:sp>
        <p:nvSpPr>
          <p:cNvPr id="8" name="TextBox 7"/>
          <p:cNvSpPr txBox="1"/>
          <p:nvPr/>
        </p:nvSpPr>
        <p:spPr>
          <a:xfrm>
            <a:off x="1828800" y="6550223"/>
            <a:ext cx="4901663" cy="307777"/>
          </a:xfrm>
          <a:prstGeom prst="rect">
            <a:avLst/>
          </a:prstGeom>
          <a:noFill/>
        </p:spPr>
        <p:txBody>
          <a:bodyPr wrap="none" rtlCol="0">
            <a:spAutoFit/>
          </a:bodyPr>
          <a:lstStyle/>
          <a:p>
            <a:r>
              <a:rPr lang="en-US" sz="1400" dirty="0" smtClean="0"/>
              <a:t>Can one do e-beam evaporation of insulating materials like SiO</a:t>
            </a:r>
            <a:r>
              <a:rPr lang="en-US" sz="1400" baseline="-25000" dirty="0" smtClean="0"/>
              <a:t>2</a:t>
            </a:r>
            <a:r>
              <a:rPr lang="en-US" sz="1400" dirty="0" smtClean="0"/>
              <a:t>?</a:t>
            </a:r>
            <a:endParaRPr lang="en-US" sz="1400" dirty="0"/>
          </a:p>
        </p:txBody>
      </p:sp>
      <p:sp>
        <p:nvSpPr>
          <p:cNvPr id="10" name="Slide Number Placeholder 9"/>
          <p:cNvSpPr>
            <a:spLocks noGrp="1"/>
          </p:cNvSpPr>
          <p:nvPr>
            <p:ph type="sldNum" sz="quarter" idx="11"/>
          </p:nvPr>
        </p:nvSpPr>
        <p:spPr/>
        <p:txBody>
          <a:bodyPr/>
          <a:lstStyle/>
          <a:p>
            <a:pPr>
              <a:defRPr/>
            </a:pPr>
            <a:fld id="{D5499068-5A5A-44B2-94D8-08689A1E07D1}" type="slidenum">
              <a:rPr lang="en-US" altLang="zh-TW" smtClean="0"/>
              <a:pPr>
                <a:defRPr/>
              </a:pPr>
              <a:t>22</a:t>
            </a:fld>
            <a:endParaRPr lang="en-US" altLang="zh-TW"/>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58395" y="76200"/>
            <a:ext cx="4452757" cy="523220"/>
          </a:xfrm>
          <a:prstGeom prst="rect">
            <a:avLst/>
          </a:prstGeom>
          <a:noFill/>
        </p:spPr>
        <p:txBody>
          <a:bodyPr wrap="none" rtlCol="0">
            <a:spAutoFit/>
          </a:bodyPr>
          <a:lstStyle/>
          <a:p>
            <a:r>
              <a:rPr lang="en-US" sz="2800" dirty="0" smtClean="0">
                <a:solidFill>
                  <a:srgbClr val="0033CC"/>
                </a:solidFill>
              </a:rPr>
              <a:t>Photos of e-beam evaporator</a:t>
            </a:r>
            <a:endParaRPr lang="en-US" sz="2800"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 name="Picture 9"/>
          <p:cNvPicPr>
            <a:picLocks noChangeAspect="1" noChangeArrowheads="1"/>
          </p:cNvPicPr>
          <p:nvPr/>
        </p:nvPicPr>
        <p:blipFill>
          <a:blip r:embed="rId2" cstate="print"/>
          <a:srcRect/>
          <a:stretch>
            <a:fillRect/>
          </a:stretch>
        </p:blipFill>
        <p:spPr bwMode="auto">
          <a:xfrm>
            <a:off x="228600" y="4114800"/>
            <a:ext cx="3708400" cy="2540000"/>
          </a:xfrm>
          <a:prstGeom prst="rect">
            <a:avLst/>
          </a:prstGeom>
          <a:noFill/>
          <a:ln w="9525">
            <a:noFill/>
            <a:miter lim="800000"/>
            <a:headEnd/>
            <a:tailEnd/>
          </a:ln>
        </p:spPr>
      </p:pic>
      <p:sp>
        <p:nvSpPr>
          <p:cNvPr id="8" name="TextBox 7"/>
          <p:cNvSpPr txBox="1"/>
          <p:nvPr/>
        </p:nvSpPr>
        <p:spPr>
          <a:xfrm>
            <a:off x="4038600" y="5181600"/>
            <a:ext cx="1295400" cy="646331"/>
          </a:xfrm>
          <a:prstGeom prst="rect">
            <a:avLst/>
          </a:prstGeom>
          <a:noFill/>
        </p:spPr>
        <p:txBody>
          <a:bodyPr wrap="square" rtlCol="0">
            <a:spAutoFit/>
          </a:bodyPr>
          <a:lstStyle/>
          <a:p>
            <a:r>
              <a:rPr lang="en-US" dirty="0" smtClean="0">
                <a:solidFill>
                  <a:srgbClr val="C00000"/>
                </a:solidFill>
              </a:rPr>
              <a:t>Put crucible here</a:t>
            </a:r>
            <a:endParaRPr lang="en-US" dirty="0">
              <a:solidFill>
                <a:srgbClr val="C00000"/>
              </a:solidFill>
            </a:endParaRPr>
          </a:p>
        </p:txBody>
      </p:sp>
      <p:cxnSp>
        <p:nvCxnSpPr>
          <p:cNvPr id="10" name="Straight Arrow Connector 9"/>
          <p:cNvCxnSpPr>
            <a:stCxn id="8" idx="1"/>
          </p:cNvCxnSpPr>
          <p:nvPr/>
        </p:nvCxnSpPr>
        <p:spPr>
          <a:xfrm rot="10800000">
            <a:off x="2438400" y="4953000"/>
            <a:ext cx="1600200" cy="5517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152400" y="762000"/>
            <a:ext cx="4068725" cy="3048000"/>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4419600" y="2226975"/>
            <a:ext cx="4648200" cy="2761306"/>
          </a:xfrm>
          <a:prstGeom prst="rect">
            <a:avLst/>
          </a:prstGeom>
          <a:noFill/>
          <a:ln w="9525">
            <a:noFill/>
            <a:miter lim="800000"/>
            <a:headEnd/>
            <a:tailEnd/>
          </a:ln>
        </p:spPr>
      </p:pic>
      <p:sp>
        <p:nvSpPr>
          <p:cNvPr id="13" name="TextBox 12"/>
          <p:cNvSpPr txBox="1"/>
          <p:nvPr/>
        </p:nvSpPr>
        <p:spPr>
          <a:xfrm>
            <a:off x="5562600" y="5048071"/>
            <a:ext cx="3352799" cy="1277273"/>
          </a:xfrm>
          <a:prstGeom prst="rect">
            <a:avLst/>
          </a:prstGeom>
          <a:noFill/>
        </p:spPr>
        <p:txBody>
          <a:bodyPr wrap="square" rtlCol="0">
            <a:spAutoFit/>
          </a:bodyPr>
          <a:lstStyle/>
          <a:p>
            <a:pPr>
              <a:spcAft>
                <a:spcPts val="600"/>
              </a:spcAft>
            </a:pPr>
            <a:r>
              <a:rPr lang="en-US" dirty="0" smtClean="0">
                <a:solidFill>
                  <a:srgbClr val="7030A0"/>
                </a:solidFill>
              </a:rPr>
              <a:t>Heat conduction of  the hearth limits achievable temperature.</a:t>
            </a:r>
          </a:p>
          <a:p>
            <a:pPr>
              <a:spcAft>
                <a:spcPts val="600"/>
              </a:spcAft>
            </a:pPr>
            <a:r>
              <a:rPr lang="en-US" dirty="0" smtClean="0">
                <a:solidFill>
                  <a:srgbClr val="7030A0"/>
                </a:solidFill>
              </a:rPr>
              <a:t>Power density: 10kV, up to 1.5A, 0.2-1cm</a:t>
            </a:r>
            <a:r>
              <a:rPr lang="en-US" baseline="30000" dirty="0" smtClean="0">
                <a:solidFill>
                  <a:srgbClr val="7030A0"/>
                </a:solidFill>
              </a:rPr>
              <a:t>2</a:t>
            </a:r>
            <a:r>
              <a:rPr lang="en-US" dirty="0" smtClean="0">
                <a:solidFill>
                  <a:srgbClr val="7030A0"/>
                </a:solidFill>
              </a:rPr>
              <a:t> </a:t>
            </a:r>
            <a:r>
              <a:rPr lang="en-US" dirty="0" smtClean="0">
                <a:solidFill>
                  <a:srgbClr val="7030A0"/>
                </a:solidFill>
                <a:sym typeface="Symbol"/>
              </a:rPr>
              <a:t> 15-75kW/cm</a:t>
            </a:r>
            <a:r>
              <a:rPr lang="en-US" baseline="30000" dirty="0" smtClean="0">
                <a:solidFill>
                  <a:srgbClr val="7030A0"/>
                </a:solidFill>
                <a:sym typeface="Symbol"/>
              </a:rPr>
              <a:t>2</a:t>
            </a:r>
            <a:r>
              <a:rPr lang="en-US" dirty="0" smtClean="0">
                <a:solidFill>
                  <a:srgbClr val="7030A0"/>
                </a:solidFill>
                <a:sym typeface="Symbol"/>
              </a:rPr>
              <a:t>.</a:t>
            </a:r>
            <a:endParaRPr lang="en-US" dirty="0">
              <a:solidFill>
                <a:srgbClr val="7030A0"/>
              </a:solidFill>
            </a:endParaRPr>
          </a:p>
        </p:txBody>
      </p:sp>
      <p:sp>
        <p:nvSpPr>
          <p:cNvPr id="14" name="TextBox 13"/>
          <p:cNvSpPr txBox="1"/>
          <p:nvPr/>
        </p:nvSpPr>
        <p:spPr>
          <a:xfrm>
            <a:off x="4267200" y="1905000"/>
            <a:ext cx="1482329" cy="369332"/>
          </a:xfrm>
          <a:prstGeom prst="rect">
            <a:avLst/>
          </a:prstGeom>
          <a:noFill/>
        </p:spPr>
        <p:txBody>
          <a:bodyPr wrap="none" rtlCol="0">
            <a:spAutoFit/>
          </a:bodyPr>
          <a:lstStyle/>
          <a:p>
            <a:r>
              <a:rPr lang="en-US" dirty="0" smtClean="0">
                <a:solidFill>
                  <a:srgbClr val="FF0000"/>
                </a:solidFill>
              </a:rPr>
              <a:t>Cooling water</a:t>
            </a:r>
            <a:endParaRPr lang="en-US" dirty="0">
              <a:solidFill>
                <a:srgbClr val="FF0000"/>
              </a:solidFill>
            </a:endParaRPr>
          </a:p>
        </p:txBody>
      </p:sp>
      <p:cxnSp>
        <p:nvCxnSpPr>
          <p:cNvPr id="15" name="Straight Arrow Connector 14"/>
          <p:cNvCxnSpPr/>
          <p:nvPr/>
        </p:nvCxnSpPr>
        <p:spPr>
          <a:xfrm rot="5400000">
            <a:off x="4267200" y="2743200"/>
            <a:ext cx="11430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4076700" y="3619500"/>
            <a:ext cx="2057400" cy="1219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48400" y="1905000"/>
            <a:ext cx="877804" cy="369332"/>
          </a:xfrm>
          <a:prstGeom prst="rect">
            <a:avLst/>
          </a:prstGeom>
          <a:noFill/>
        </p:spPr>
        <p:txBody>
          <a:bodyPr wrap="none" rtlCol="0">
            <a:spAutoFit/>
          </a:bodyPr>
          <a:lstStyle/>
          <a:p>
            <a:r>
              <a:rPr lang="en-US" dirty="0" smtClean="0">
                <a:solidFill>
                  <a:srgbClr val="FF0000"/>
                </a:solidFill>
              </a:rPr>
              <a:t>Shutter</a:t>
            </a:r>
            <a:endParaRPr lang="en-US" dirty="0">
              <a:solidFill>
                <a:srgbClr val="FF0000"/>
              </a:solidFill>
            </a:endParaRPr>
          </a:p>
        </p:txBody>
      </p:sp>
      <p:cxnSp>
        <p:nvCxnSpPr>
          <p:cNvPr id="22" name="Straight Arrow Connector 21"/>
          <p:cNvCxnSpPr/>
          <p:nvPr/>
        </p:nvCxnSpPr>
        <p:spPr>
          <a:xfrm rot="10800000" flipV="1">
            <a:off x="5791202" y="2133602"/>
            <a:ext cx="533398" cy="3809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724400" y="609600"/>
            <a:ext cx="4038600" cy="1200329"/>
          </a:xfrm>
          <a:prstGeom prst="rect">
            <a:avLst/>
          </a:prstGeom>
        </p:spPr>
        <p:txBody>
          <a:bodyPr wrap="square">
            <a:spAutoFit/>
          </a:bodyPr>
          <a:lstStyle/>
          <a:p>
            <a:r>
              <a:rPr lang="en-US" dirty="0" smtClean="0">
                <a:solidFill>
                  <a:srgbClr val="C00000"/>
                </a:solidFill>
              </a:rPr>
              <a:t>Mechanical shutter:</a:t>
            </a:r>
          </a:p>
          <a:p>
            <a:r>
              <a:rPr lang="en-US" dirty="0" smtClean="0">
                <a:solidFill>
                  <a:srgbClr val="0033CC"/>
                </a:solidFill>
              </a:rPr>
              <a:t>Evaporation rate is set by temperature of source, but this cannot be turned on and off rapidly. </a:t>
            </a:r>
          </a:p>
        </p:txBody>
      </p:sp>
      <p:cxnSp>
        <p:nvCxnSpPr>
          <p:cNvPr id="34" name="Straight Arrow Connector 33"/>
          <p:cNvCxnSpPr/>
          <p:nvPr/>
        </p:nvCxnSpPr>
        <p:spPr>
          <a:xfrm>
            <a:off x="5867400" y="1676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1"/>
          </p:nvPr>
        </p:nvSpPr>
        <p:spPr/>
        <p:txBody>
          <a:bodyPr/>
          <a:lstStyle/>
          <a:p>
            <a:pPr>
              <a:defRPr/>
            </a:pPr>
            <a:fld id="{D5499068-5A5A-44B2-94D8-08689A1E07D1}" type="slidenum">
              <a:rPr lang="en-US" altLang="zh-TW" smtClean="0"/>
              <a:pPr>
                <a:defRPr/>
              </a:pPr>
              <a:t>23</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wipe(down)">
                                      <p:cBhvr>
                                        <p:cTn id="1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066800" y="76200"/>
            <a:ext cx="7210564" cy="523220"/>
          </a:xfrm>
          <a:prstGeom prst="rect">
            <a:avLst/>
          </a:prstGeom>
          <a:noFill/>
        </p:spPr>
        <p:txBody>
          <a:bodyPr wrap="none" rtlCol="0">
            <a:spAutoFit/>
          </a:bodyPr>
          <a:lstStyle/>
          <a:p>
            <a:r>
              <a:rPr lang="en-US" sz="2800" dirty="0" smtClean="0">
                <a:solidFill>
                  <a:srgbClr val="0033CC"/>
                </a:solidFill>
              </a:rPr>
              <a:t>Comparison of thermal and e-beam evaporation</a:t>
            </a:r>
            <a:endParaRPr lang="en-US" sz="2800" dirty="0">
              <a:solidFill>
                <a:srgbClr val="0033CC"/>
              </a:solidFill>
            </a:endParaRPr>
          </a:p>
        </p:txBody>
      </p:sp>
      <p:sp>
        <p:nvSpPr>
          <p:cNvPr id="7" name="Rectangle 6"/>
          <p:cNvSpPr/>
          <p:nvPr/>
        </p:nvSpPr>
        <p:spPr>
          <a:xfrm>
            <a:off x="304800" y="3505200"/>
            <a:ext cx="8534400" cy="3370153"/>
          </a:xfrm>
          <a:prstGeom prst="rect">
            <a:avLst/>
          </a:prstGeom>
        </p:spPr>
        <p:txBody>
          <a:bodyPr wrap="square">
            <a:spAutoFit/>
          </a:bodyPr>
          <a:lstStyle/>
          <a:p>
            <a:r>
              <a:rPr lang="en-US" sz="1600" dirty="0" smtClean="0">
                <a:solidFill>
                  <a:srgbClr val="C00000"/>
                </a:solidFill>
              </a:rPr>
              <a:t>Thermal evaporation:</a:t>
            </a:r>
          </a:p>
          <a:p>
            <a:pPr marL="177800" indent="-177800">
              <a:buFont typeface="Arial" pitchFamily="34" charset="0"/>
              <a:buChar char="•"/>
            </a:pPr>
            <a:r>
              <a:rPr lang="en-US" sz="1600" dirty="0" smtClean="0">
                <a:solidFill>
                  <a:srgbClr val="0033CC"/>
                </a:solidFill>
              </a:rPr>
              <a:t>Simple, robust, and in widespread use.</a:t>
            </a:r>
          </a:p>
          <a:p>
            <a:pPr marL="177800" indent="-177800">
              <a:buFont typeface="Arial" pitchFamily="34" charset="0"/>
              <a:buChar char="•"/>
            </a:pPr>
            <a:r>
              <a:rPr lang="en-US" sz="1600" dirty="0" smtClean="0">
                <a:solidFill>
                  <a:srgbClr val="0033CC"/>
                </a:solidFill>
              </a:rPr>
              <a:t>Use W, Ta, or Mo filaments to heat evaporation source.</a:t>
            </a:r>
          </a:p>
          <a:p>
            <a:pPr marL="177800" indent="-177800">
              <a:buFont typeface="Arial" pitchFamily="34" charset="0"/>
              <a:buChar char="•"/>
            </a:pPr>
            <a:r>
              <a:rPr lang="en-US" sz="1600" dirty="0" smtClean="0">
                <a:solidFill>
                  <a:srgbClr val="0033CC"/>
                </a:solidFill>
              </a:rPr>
              <a:t>Typical filament currents are 200-300 Amperes.</a:t>
            </a:r>
          </a:p>
          <a:p>
            <a:pPr marL="177800" indent="-177800">
              <a:buFont typeface="Arial" pitchFamily="34" charset="0"/>
              <a:buChar char="•"/>
            </a:pPr>
            <a:r>
              <a:rPr lang="en-US" sz="1600" dirty="0" smtClean="0">
                <a:solidFill>
                  <a:srgbClr val="0033CC"/>
                </a:solidFill>
              </a:rPr>
              <a:t>Exposes substrates to visible and IR radiation.</a:t>
            </a:r>
          </a:p>
          <a:p>
            <a:pPr marL="177800" indent="-177800">
              <a:spcAft>
                <a:spcPts val="600"/>
              </a:spcAft>
              <a:buFont typeface="Arial" pitchFamily="34" charset="0"/>
              <a:buChar char="•"/>
            </a:pPr>
            <a:r>
              <a:rPr lang="en-US" sz="1600" dirty="0" smtClean="0">
                <a:solidFill>
                  <a:srgbClr val="0033CC"/>
                </a:solidFill>
              </a:rPr>
              <a:t>Contamination from heated boat/crucible.</a:t>
            </a:r>
          </a:p>
          <a:p>
            <a:r>
              <a:rPr lang="en-US" sz="1600" dirty="0" smtClean="0">
                <a:solidFill>
                  <a:srgbClr val="C00000"/>
                </a:solidFill>
              </a:rPr>
              <a:t>Electron beam evaporation:</a:t>
            </a:r>
          </a:p>
          <a:p>
            <a:pPr marL="177800" indent="-177800">
              <a:buFont typeface="Arial" pitchFamily="34" charset="0"/>
              <a:buChar char="•"/>
            </a:pPr>
            <a:r>
              <a:rPr lang="en-US" sz="1600" dirty="0" smtClean="0">
                <a:solidFill>
                  <a:srgbClr val="0033CC"/>
                </a:solidFill>
              </a:rPr>
              <a:t>More complex, but extremely versatile, virtually any material.</a:t>
            </a:r>
          </a:p>
          <a:p>
            <a:pPr marL="177800" indent="-177800">
              <a:buFont typeface="Arial" pitchFamily="34" charset="0"/>
              <a:buChar char="•"/>
            </a:pPr>
            <a:r>
              <a:rPr lang="en-US" sz="1600" dirty="0" smtClean="0">
                <a:solidFill>
                  <a:srgbClr val="0033CC"/>
                </a:solidFill>
              </a:rPr>
              <a:t>Less contamination, less heating to wafer (as only small source area heated to very high T).</a:t>
            </a:r>
          </a:p>
          <a:p>
            <a:pPr marL="177800" indent="-177800">
              <a:buFont typeface="Arial" pitchFamily="34" charset="0"/>
              <a:buChar char="•"/>
            </a:pPr>
            <a:r>
              <a:rPr lang="en-US" sz="1600" dirty="0" smtClean="0">
                <a:solidFill>
                  <a:srgbClr val="0033CC"/>
                </a:solidFill>
              </a:rPr>
              <a:t>Exposes substrates to secondary electron radiation.</a:t>
            </a:r>
          </a:p>
          <a:p>
            <a:pPr marL="177800" indent="-177800">
              <a:buFont typeface="Arial" pitchFamily="34" charset="0"/>
              <a:buChar char="•"/>
            </a:pPr>
            <a:r>
              <a:rPr lang="en-US" sz="1600" dirty="0" smtClean="0">
                <a:solidFill>
                  <a:srgbClr val="0033CC"/>
                </a:solidFill>
              </a:rPr>
              <a:t>X-rays can also be generated by high voltage electron beam.</a:t>
            </a:r>
          </a:p>
          <a:p>
            <a:pPr marL="177800" indent="-177800">
              <a:buFont typeface="Arial" pitchFamily="34" charset="0"/>
              <a:buChar char="•"/>
            </a:pPr>
            <a:r>
              <a:rPr lang="en-US" sz="1600" dirty="0" smtClean="0">
                <a:solidFill>
                  <a:srgbClr val="C00000"/>
                </a:solidFill>
              </a:rPr>
              <a:t>Since x-rays will damage substrate and dielectrics (leads to trapped charge), e-beam evaporators cannot be used in MOSFET.</a:t>
            </a:r>
          </a:p>
        </p:txBody>
      </p:sp>
      <p:pic>
        <p:nvPicPr>
          <p:cNvPr id="9" name="Picture 2"/>
          <p:cNvPicPr>
            <a:picLocks noChangeAspect="1" noChangeArrowheads="1"/>
          </p:cNvPicPr>
          <p:nvPr/>
        </p:nvPicPr>
        <p:blipFill>
          <a:blip r:embed="rId2" cstate="print"/>
          <a:srcRect/>
          <a:stretch>
            <a:fillRect/>
          </a:stretch>
        </p:blipFill>
        <p:spPr bwMode="auto">
          <a:xfrm>
            <a:off x="2362200" y="685800"/>
            <a:ext cx="6400800" cy="31245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6" descr="filaments"/>
          <p:cNvPicPr>
            <a:picLocks noChangeAspect="1" noChangeArrowheads="1"/>
          </p:cNvPicPr>
          <p:nvPr/>
        </p:nvPicPr>
        <p:blipFill>
          <a:blip r:embed="rId2" cstate="print"/>
          <a:srcRect/>
          <a:stretch>
            <a:fillRect/>
          </a:stretch>
        </p:blipFill>
        <p:spPr bwMode="auto">
          <a:xfrm>
            <a:off x="1187450" y="981075"/>
            <a:ext cx="2952750" cy="2082800"/>
          </a:xfrm>
          <a:prstGeom prst="rect">
            <a:avLst/>
          </a:prstGeom>
          <a:noFill/>
          <a:ln w="9525">
            <a:noFill/>
            <a:miter lim="800000"/>
            <a:headEnd/>
            <a:tailEnd/>
          </a:ln>
        </p:spPr>
      </p:pic>
      <p:pic>
        <p:nvPicPr>
          <p:cNvPr id="29700" name="Picture 7" descr="boats"/>
          <p:cNvPicPr>
            <a:picLocks noChangeAspect="1" noChangeArrowheads="1"/>
          </p:cNvPicPr>
          <p:nvPr/>
        </p:nvPicPr>
        <p:blipFill>
          <a:blip r:embed="rId3" cstate="print"/>
          <a:srcRect/>
          <a:stretch>
            <a:fillRect/>
          </a:stretch>
        </p:blipFill>
        <p:spPr bwMode="auto">
          <a:xfrm>
            <a:off x="4787900" y="981075"/>
            <a:ext cx="2952750" cy="2087563"/>
          </a:xfrm>
          <a:prstGeom prst="rect">
            <a:avLst/>
          </a:prstGeom>
          <a:noFill/>
          <a:ln w="9525">
            <a:noFill/>
            <a:miter lim="800000"/>
            <a:headEnd/>
            <a:tailEnd/>
          </a:ln>
        </p:spPr>
      </p:pic>
      <p:pic>
        <p:nvPicPr>
          <p:cNvPr id="29701" name="Picture 8" descr="crucibles"/>
          <p:cNvPicPr>
            <a:picLocks noChangeAspect="1" noChangeArrowheads="1"/>
          </p:cNvPicPr>
          <p:nvPr/>
        </p:nvPicPr>
        <p:blipFill>
          <a:blip r:embed="rId4" cstate="print"/>
          <a:srcRect/>
          <a:stretch>
            <a:fillRect/>
          </a:stretch>
        </p:blipFill>
        <p:spPr bwMode="auto">
          <a:xfrm>
            <a:off x="1258888" y="3716338"/>
            <a:ext cx="2881312" cy="2025650"/>
          </a:xfrm>
          <a:prstGeom prst="rect">
            <a:avLst/>
          </a:prstGeom>
          <a:noFill/>
          <a:ln w="9525">
            <a:noFill/>
            <a:miter lim="800000"/>
            <a:headEnd/>
            <a:tailEnd/>
          </a:ln>
        </p:spPr>
      </p:pic>
      <p:pic>
        <p:nvPicPr>
          <p:cNvPr id="29702" name="Picture 9" descr="boxsrc"/>
          <p:cNvPicPr>
            <a:picLocks noChangeAspect="1" noChangeArrowheads="1"/>
          </p:cNvPicPr>
          <p:nvPr/>
        </p:nvPicPr>
        <p:blipFill>
          <a:blip r:embed="rId5" cstate="print"/>
          <a:srcRect/>
          <a:stretch>
            <a:fillRect/>
          </a:stretch>
        </p:blipFill>
        <p:spPr bwMode="auto">
          <a:xfrm>
            <a:off x="4859338" y="3716338"/>
            <a:ext cx="2808287" cy="1984375"/>
          </a:xfrm>
          <a:prstGeom prst="rect">
            <a:avLst/>
          </a:prstGeom>
          <a:noFill/>
          <a:ln w="9525">
            <a:noFill/>
            <a:miter lim="800000"/>
            <a:headEnd/>
            <a:tailEnd/>
          </a:ln>
        </p:spPr>
      </p:pic>
      <p:cxnSp>
        <p:nvCxnSpPr>
          <p:cNvPr id="11" name="Straight Connector 10"/>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838200" y="152400"/>
            <a:ext cx="7751674" cy="523220"/>
          </a:xfrm>
          <a:prstGeom prst="rect">
            <a:avLst/>
          </a:prstGeom>
          <a:noFill/>
        </p:spPr>
        <p:txBody>
          <a:bodyPr wrap="none" rtlCol="0">
            <a:spAutoFit/>
          </a:bodyPr>
          <a:lstStyle/>
          <a:p>
            <a:r>
              <a:rPr lang="en-US" sz="2800" dirty="0" smtClean="0">
                <a:solidFill>
                  <a:srgbClr val="0033CC"/>
                </a:solidFill>
              </a:rPr>
              <a:t>Popular heating “containers” for evaporation source</a:t>
            </a:r>
            <a:endParaRPr lang="en-US" sz="2800" dirty="0">
              <a:solidFill>
                <a:srgbClr val="0033CC"/>
              </a:solidFill>
            </a:endParaRPr>
          </a:p>
        </p:txBody>
      </p:sp>
      <p:sp>
        <p:nvSpPr>
          <p:cNvPr id="14" name="TextBox 13"/>
          <p:cNvSpPr txBox="1"/>
          <p:nvPr/>
        </p:nvSpPr>
        <p:spPr>
          <a:xfrm>
            <a:off x="990600" y="3124200"/>
            <a:ext cx="3577198" cy="369332"/>
          </a:xfrm>
          <a:prstGeom prst="rect">
            <a:avLst/>
          </a:prstGeom>
          <a:noFill/>
        </p:spPr>
        <p:txBody>
          <a:bodyPr wrap="none" rtlCol="0">
            <a:spAutoFit/>
          </a:bodyPr>
          <a:lstStyle/>
          <a:p>
            <a:r>
              <a:rPr lang="en-US" dirty="0" smtClean="0">
                <a:solidFill>
                  <a:srgbClr val="0033CC"/>
                </a:solidFill>
              </a:rPr>
              <a:t>Resistors (put source rod inside coil)</a:t>
            </a:r>
            <a:endParaRPr lang="en-US" dirty="0">
              <a:solidFill>
                <a:srgbClr val="0033CC"/>
              </a:solidFill>
            </a:endParaRPr>
          </a:p>
        </p:txBody>
      </p:sp>
      <p:sp>
        <p:nvSpPr>
          <p:cNvPr id="15" name="TextBox 14"/>
          <p:cNvSpPr txBox="1"/>
          <p:nvPr/>
        </p:nvSpPr>
        <p:spPr>
          <a:xfrm>
            <a:off x="5029200" y="3124200"/>
            <a:ext cx="2441630" cy="369332"/>
          </a:xfrm>
          <a:prstGeom prst="rect">
            <a:avLst/>
          </a:prstGeom>
          <a:noFill/>
        </p:spPr>
        <p:txBody>
          <a:bodyPr wrap="none" rtlCol="0">
            <a:spAutoFit/>
          </a:bodyPr>
          <a:lstStyle/>
          <a:p>
            <a:r>
              <a:rPr lang="en-US" dirty="0" smtClean="0">
                <a:solidFill>
                  <a:srgbClr val="0033CC"/>
                </a:solidFill>
              </a:rPr>
              <a:t>Heating boat (open top)</a:t>
            </a:r>
            <a:endParaRPr lang="en-US" dirty="0">
              <a:solidFill>
                <a:srgbClr val="0033CC"/>
              </a:solidFill>
            </a:endParaRPr>
          </a:p>
        </p:txBody>
      </p:sp>
      <p:sp>
        <p:nvSpPr>
          <p:cNvPr id="16" name="TextBox 15"/>
          <p:cNvSpPr txBox="1"/>
          <p:nvPr/>
        </p:nvSpPr>
        <p:spPr>
          <a:xfrm>
            <a:off x="1066800" y="5715000"/>
            <a:ext cx="3561296" cy="646331"/>
          </a:xfrm>
          <a:prstGeom prst="rect">
            <a:avLst/>
          </a:prstGeom>
          <a:noFill/>
        </p:spPr>
        <p:txBody>
          <a:bodyPr wrap="none" rtlCol="0">
            <a:spAutoFit/>
          </a:bodyPr>
          <a:lstStyle/>
          <a:p>
            <a:pPr algn="ctr"/>
            <a:r>
              <a:rPr lang="en-US" dirty="0" smtClean="0">
                <a:solidFill>
                  <a:srgbClr val="0033CC"/>
                </a:solidFill>
              </a:rPr>
              <a:t>Crucibles</a:t>
            </a:r>
          </a:p>
          <a:p>
            <a:pPr algn="ctr"/>
            <a:r>
              <a:rPr lang="en-US" dirty="0" smtClean="0">
                <a:solidFill>
                  <a:srgbClr val="C00000"/>
                </a:solidFill>
              </a:rPr>
              <a:t>(only choice for e-beam evaporator)</a:t>
            </a:r>
            <a:endParaRPr lang="en-US" dirty="0">
              <a:solidFill>
                <a:srgbClr val="C00000"/>
              </a:solidFill>
            </a:endParaRPr>
          </a:p>
        </p:txBody>
      </p:sp>
      <p:sp>
        <p:nvSpPr>
          <p:cNvPr id="17" name="TextBox 16"/>
          <p:cNvSpPr txBox="1"/>
          <p:nvPr/>
        </p:nvSpPr>
        <p:spPr>
          <a:xfrm>
            <a:off x="5105400" y="5715000"/>
            <a:ext cx="2357056" cy="646331"/>
          </a:xfrm>
          <a:prstGeom prst="rect">
            <a:avLst/>
          </a:prstGeom>
          <a:noFill/>
        </p:spPr>
        <p:txBody>
          <a:bodyPr wrap="none" rtlCol="0">
            <a:spAutoFit/>
          </a:bodyPr>
          <a:lstStyle/>
          <a:p>
            <a:pPr algn="ctr"/>
            <a:r>
              <a:rPr lang="en-US" dirty="0" smtClean="0">
                <a:solidFill>
                  <a:srgbClr val="0033CC"/>
                </a:solidFill>
              </a:rPr>
              <a:t>Box with small opening</a:t>
            </a:r>
          </a:p>
          <a:p>
            <a:pPr algn="ctr"/>
            <a:r>
              <a:rPr lang="en-US" dirty="0" smtClean="0">
                <a:solidFill>
                  <a:srgbClr val="C00000"/>
                </a:solidFill>
              </a:rPr>
              <a:t>(Knudsen cell!)</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371600" y="685800"/>
            <a:ext cx="6629400" cy="4186544"/>
          </a:xfrm>
          <a:prstGeom prst="rect">
            <a:avLst/>
          </a:prstGeom>
          <a:noFill/>
          <a:ln w="9525">
            <a:noFill/>
            <a:miter lim="800000"/>
            <a:headEnd/>
            <a:tailEnd/>
          </a:ln>
        </p:spPr>
      </p:pic>
      <p:sp>
        <p:nvSpPr>
          <p:cNvPr id="6" name="Rectangle 5"/>
          <p:cNvSpPr/>
          <p:nvPr/>
        </p:nvSpPr>
        <p:spPr>
          <a:xfrm>
            <a:off x="2667000" y="-1726"/>
            <a:ext cx="4572000" cy="523220"/>
          </a:xfrm>
          <a:prstGeom prst="rect">
            <a:avLst/>
          </a:prstGeom>
        </p:spPr>
        <p:txBody>
          <a:bodyPr>
            <a:spAutoFit/>
          </a:bodyPr>
          <a:lstStyle/>
          <a:p>
            <a:r>
              <a:rPr lang="en-US" sz="2800" dirty="0" smtClean="0">
                <a:solidFill>
                  <a:srgbClr val="0033CC"/>
                </a:solidFill>
              </a:rPr>
              <a:t>Typical boat/crucible material</a:t>
            </a:r>
            <a:endParaRPr lang="en-US" sz="2800" dirty="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533400" y="5029200"/>
            <a:ext cx="8153400" cy="1554272"/>
          </a:xfrm>
          <a:prstGeom prst="rect">
            <a:avLst/>
          </a:prstGeom>
        </p:spPr>
        <p:txBody>
          <a:bodyPr wrap="square">
            <a:spAutoFit/>
          </a:bodyPr>
          <a:lstStyle/>
          <a:p>
            <a:pPr marL="1436688" indent="-1436688">
              <a:spcAft>
                <a:spcPts val="300"/>
              </a:spcAft>
            </a:pPr>
            <a:r>
              <a:rPr lang="en-US" dirty="0" smtClean="0">
                <a:solidFill>
                  <a:srgbClr val="C00000"/>
                </a:solidFill>
              </a:rPr>
              <a:t>Considerations:</a:t>
            </a:r>
            <a:r>
              <a:rPr lang="en-US" dirty="0" smtClean="0">
                <a:solidFill>
                  <a:srgbClr val="0033CC"/>
                </a:solidFill>
              </a:rPr>
              <a:t> thermal conductivity, thermal expansion, electrical conductivity, wetting and reactivity.</a:t>
            </a:r>
          </a:p>
          <a:p>
            <a:pPr>
              <a:spcAft>
                <a:spcPts val="300"/>
              </a:spcAft>
            </a:pPr>
            <a:r>
              <a:rPr lang="en-US" dirty="0" smtClean="0">
                <a:solidFill>
                  <a:srgbClr val="0033CC"/>
                </a:solidFill>
              </a:rPr>
              <a:t>Graphite crucible is most popular, but avoid cracking the crucible due to stress/ temperature gradients (bad for materials that “wet” graphite such as Al and Ni).</a:t>
            </a:r>
          </a:p>
          <a:p>
            <a:pPr>
              <a:spcAft>
                <a:spcPts val="300"/>
              </a:spcAft>
            </a:pPr>
            <a:r>
              <a:rPr lang="en-US" dirty="0" smtClean="0">
                <a:solidFill>
                  <a:srgbClr val="0033CC"/>
                </a:solidFill>
              </a:rPr>
              <a:t>Aluminum: tungsten dissolves in aluminum, so not quite compatible.</a:t>
            </a:r>
          </a:p>
        </p:txBody>
      </p:sp>
      <p:sp>
        <p:nvSpPr>
          <p:cNvPr id="7" name="Slide Number Placeholder 6"/>
          <p:cNvSpPr>
            <a:spLocks noGrp="1"/>
          </p:cNvSpPr>
          <p:nvPr>
            <p:ph type="sldNum" sz="quarter" idx="11"/>
          </p:nvPr>
        </p:nvSpPr>
        <p:spPr/>
        <p:txBody>
          <a:bodyPr/>
          <a:lstStyle/>
          <a:p>
            <a:pPr>
              <a:defRPr/>
            </a:pPr>
            <a:fld id="{D5499068-5A5A-44B2-94D8-08689A1E07D1}" type="slidenum">
              <a:rPr lang="en-US" altLang="zh-TW" smtClean="0"/>
              <a:pPr>
                <a:defRPr/>
              </a:pPr>
              <a:t>26</a:t>
            </a:fld>
            <a:endParaRPr lang="en-US" altLang="zh-TW"/>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304800" y="685800"/>
            <a:ext cx="2751138" cy="3280203"/>
            <a:chOff x="5940" y="1799"/>
            <a:chExt cx="4680" cy="5040"/>
          </a:xfrm>
        </p:grpSpPr>
        <p:graphicFrame>
          <p:nvGraphicFramePr>
            <p:cNvPr id="2050" name="Object 5"/>
            <p:cNvGraphicFramePr>
              <a:graphicFrameLocks noChangeAspect="1"/>
            </p:cNvGraphicFramePr>
            <p:nvPr/>
          </p:nvGraphicFramePr>
          <p:xfrm>
            <a:off x="5940" y="2159"/>
            <a:ext cx="4498" cy="3792"/>
          </p:xfrm>
          <a:graphic>
            <a:graphicData uri="http://schemas.openxmlformats.org/presentationml/2006/ole">
              <p:oleObj spid="_x0000_s183298" name="PhotoImpact" r:id="rId3" imgW="1942857" imgH="1638095" progId="">
                <p:embed/>
              </p:oleObj>
            </a:graphicData>
          </a:graphic>
        </p:graphicFrame>
        <p:sp>
          <p:nvSpPr>
            <p:cNvPr id="2054" name="Freeform 6"/>
            <p:cNvSpPr>
              <a:spLocks/>
            </p:cNvSpPr>
            <p:nvPr/>
          </p:nvSpPr>
          <p:spPr bwMode="auto">
            <a:xfrm>
              <a:off x="8100" y="2519"/>
              <a:ext cx="720" cy="360"/>
            </a:xfrm>
            <a:custGeom>
              <a:avLst/>
              <a:gdLst>
                <a:gd name="T0" fmla="*/ 0 w 4860"/>
                <a:gd name="T1" fmla="*/ 480 h 1290"/>
                <a:gd name="T2" fmla="*/ 1260 w 4860"/>
                <a:gd name="T3" fmla="*/ 120 h 1290"/>
                <a:gd name="T4" fmla="*/ 3420 w 4860"/>
                <a:gd name="T5" fmla="*/ 1200 h 1290"/>
                <a:gd name="T6" fmla="*/ 4860 w 4860"/>
                <a:gd name="T7" fmla="*/ 660 h 1290"/>
                <a:gd name="T8" fmla="*/ 0 60000 65536"/>
                <a:gd name="T9" fmla="*/ 0 60000 65536"/>
                <a:gd name="T10" fmla="*/ 0 60000 65536"/>
                <a:gd name="T11" fmla="*/ 0 60000 65536"/>
                <a:gd name="T12" fmla="*/ 0 w 4860"/>
                <a:gd name="T13" fmla="*/ 0 h 1290"/>
                <a:gd name="T14" fmla="*/ 4860 w 4860"/>
                <a:gd name="T15" fmla="*/ 1290 h 1290"/>
              </a:gdLst>
              <a:ahLst/>
              <a:cxnLst>
                <a:cxn ang="T8">
                  <a:pos x="T0" y="T1"/>
                </a:cxn>
                <a:cxn ang="T9">
                  <a:pos x="T2" y="T3"/>
                </a:cxn>
                <a:cxn ang="T10">
                  <a:pos x="T4" y="T5"/>
                </a:cxn>
                <a:cxn ang="T11">
                  <a:pos x="T6" y="T7"/>
                </a:cxn>
              </a:cxnLst>
              <a:rect l="T12" t="T13" r="T14" b="T15"/>
              <a:pathLst>
                <a:path w="4860" h="1290">
                  <a:moveTo>
                    <a:pt x="0" y="480"/>
                  </a:moveTo>
                  <a:cubicBezTo>
                    <a:pt x="345" y="240"/>
                    <a:pt x="690" y="0"/>
                    <a:pt x="1260" y="120"/>
                  </a:cubicBezTo>
                  <a:cubicBezTo>
                    <a:pt x="1830" y="240"/>
                    <a:pt x="2820" y="1110"/>
                    <a:pt x="3420" y="1200"/>
                  </a:cubicBezTo>
                  <a:cubicBezTo>
                    <a:pt x="4020" y="1290"/>
                    <a:pt x="4620" y="750"/>
                    <a:pt x="4860" y="660"/>
                  </a:cubicBezTo>
                </a:path>
              </a:pathLst>
            </a:custGeom>
            <a:noFill/>
            <a:ln w="38100" cmpd="sng">
              <a:solidFill>
                <a:srgbClr val="000000"/>
              </a:solidFill>
              <a:round/>
              <a:headEnd/>
              <a:tailEnd/>
            </a:ln>
          </p:spPr>
          <p:txBody>
            <a:bodyPr/>
            <a:lstStyle/>
            <a:p>
              <a:endParaRPr lang="en-US"/>
            </a:p>
          </p:txBody>
        </p:sp>
        <p:sp>
          <p:nvSpPr>
            <p:cNvPr id="2055" name="Text Box 7"/>
            <p:cNvSpPr txBox="1">
              <a:spLocks noChangeArrowheads="1"/>
            </p:cNvSpPr>
            <p:nvPr/>
          </p:nvSpPr>
          <p:spPr bwMode="auto">
            <a:xfrm>
              <a:off x="7740" y="1799"/>
              <a:ext cx="1440" cy="540"/>
            </a:xfrm>
            <a:prstGeom prst="rect">
              <a:avLst/>
            </a:prstGeom>
            <a:noFill/>
            <a:ln w="9525">
              <a:noFill/>
              <a:miter lim="800000"/>
              <a:headEnd/>
              <a:tailEnd/>
            </a:ln>
          </p:spPr>
          <p:txBody>
            <a:bodyPr/>
            <a:lstStyle/>
            <a:p>
              <a:pPr eaLnBrk="0" hangingPunct="0"/>
              <a:r>
                <a:rPr kumimoji="0" lang="en-US" altLang="zh-TW" sz="1400" dirty="0" smtClean="0">
                  <a:sym typeface="Symbol"/>
                </a:rPr>
                <a:t>6MHz</a:t>
              </a:r>
              <a:endParaRPr kumimoji="0" lang="en-US" altLang="zh-TW" sz="1400" dirty="0"/>
            </a:p>
          </p:txBody>
        </p:sp>
        <p:sp>
          <p:nvSpPr>
            <p:cNvPr id="2056" name="Text Box 8"/>
            <p:cNvSpPr txBox="1">
              <a:spLocks noChangeArrowheads="1"/>
            </p:cNvSpPr>
            <p:nvPr/>
          </p:nvSpPr>
          <p:spPr bwMode="auto">
            <a:xfrm>
              <a:off x="6669" y="3239"/>
              <a:ext cx="1611" cy="540"/>
            </a:xfrm>
            <a:prstGeom prst="rect">
              <a:avLst/>
            </a:prstGeom>
            <a:noFill/>
            <a:ln w="9525">
              <a:noFill/>
              <a:miter lim="800000"/>
              <a:headEnd/>
              <a:tailEnd/>
            </a:ln>
          </p:spPr>
          <p:txBody>
            <a:bodyPr/>
            <a:lstStyle/>
            <a:p>
              <a:pPr eaLnBrk="0" hangingPunct="0"/>
              <a:r>
                <a:rPr kumimoji="0" lang="en-US" altLang="zh-TW" sz="1400" dirty="0" smtClean="0">
                  <a:solidFill>
                    <a:srgbClr val="3366FF"/>
                  </a:solidFill>
                </a:rPr>
                <a:t>Electrode</a:t>
              </a:r>
              <a:endParaRPr kumimoji="0" lang="zh-TW" altLang="en-US" sz="1400" dirty="0">
                <a:solidFill>
                  <a:srgbClr val="3366FF"/>
                </a:solidFill>
              </a:endParaRPr>
            </a:p>
          </p:txBody>
        </p:sp>
        <p:sp>
          <p:nvSpPr>
            <p:cNvPr id="2057" name="Text Box 9"/>
            <p:cNvSpPr txBox="1">
              <a:spLocks noChangeArrowheads="1"/>
            </p:cNvSpPr>
            <p:nvPr/>
          </p:nvSpPr>
          <p:spPr bwMode="auto">
            <a:xfrm>
              <a:off x="9180" y="3059"/>
              <a:ext cx="1440" cy="540"/>
            </a:xfrm>
            <a:prstGeom prst="rect">
              <a:avLst/>
            </a:prstGeom>
            <a:noFill/>
            <a:ln w="9525">
              <a:noFill/>
              <a:miter lim="800000"/>
              <a:headEnd/>
              <a:tailEnd/>
            </a:ln>
          </p:spPr>
          <p:txBody>
            <a:bodyPr/>
            <a:lstStyle/>
            <a:p>
              <a:pPr eaLnBrk="0" hangingPunct="0"/>
              <a:r>
                <a:rPr kumimoji="0" lang="en-US" altLang="zh-TW" sz="1400" dirty="0" smtClean="0">
                  <a:solidFill>
                    <a:srgbClr val="FFCC00"/>
                  </a:solidFill>
                </a:rPr>
                <a:t>Quartz</a:t>
              </a:r>
              <a:endParaRPr kumimoji="0" lang="zh-TW" altLang="en-US" sz="1400" dirty="0">
                <a:solidFill>
                  <a:srgbClr val="FFCC00"/>
                </a:solidFill>
              </a:endParaRPr>
            </a:p>
          </p:txBody>
        </p:sp>
        <p:sp>
          <p:nvSpPr>
            <p:cNvPr id="2058" name="Text Box 10"/>
            <p:cNvSpPr txBox="1">
              <a:spLocks noChangeArrowheads="1"/>
            </p:cNvSpPr>
            <p:nvPr/>
          </p:nvSpPr>
          <p:spPr bwMode="auto">
            <a:xfrm>
              <a:off x="7920" y="6299"/>
              <a:ext cx="1440" cy="540"/>
            </a:xfrm>
            <a:prstGeom prst="rect">
              <a:avLst/>
            </a:prstGeom>
            <a:noFill/>
            <a:ln w="9525">
              <a:noFill/>
              <a:miter lim="800000"/>
              <a:headEnd/>
              <a:tailEnd/>
            </a:ln>
          </p:spPr>
          <p:txBody>
            <a:bodyPr/>
            <a:lstStyle/>
            <a:p>
              <a:pPr eaLnBrk="0" hangingPunct="0"/>
              <a:r>
                <a:rPr kumimoji="0" lang="en-US" altLang="zh-TW" sz="1400" dirty="0" smtClean="0">
                  <a:solidFill>
                    <a:srgbClr val="CC99FF"/>
                  </a:solidFill>
                </a:rPr>
                <a:t>Vapor</a:t>
              </a:r>
              <a:endParaRPr kumimoji="0" lang="zh-TW" altLang="en-US" sz="1400" dirty="0">
                <a:solidFill>
                  <a:srgbClr val="CC99FF"/>
                </a:solidFill>
              </a:endParaRPr>
            </a:p>
          </p:txBody>
        </p:sp>
        <p:sp>
          <p:nvSpPr>
            <p:cNvPr id="2059" name="Text Box 11"/>
            <p:cNvSpPr txBox="1">
              <a:spLocks noChangeArrowheads="1"/>
            </p:cNvSpPr>
            <p:nvPr/>
          </p:nvSpPr>
          <p:spPr bwMode="auto">
            <a:xfrm>
              <a:off x="6120" y="5939"/>
              <a:ext cx="1569" cy="732"/>
            </a:xfrm>
            <a:prstGeom prst="rect">
              <a:avLst/>
            </a:prstGeom>
            <a:noFill/>
            <a:ln w="9525">
              <a:noFill/>
              <a:miter lim="800000"/>
              <a:headEnd/>
              <a:tailEnd/>
            </a:ln>
          </p:spPr>
          <p:txBody>
            <a:bodyPr/>
            <a:lstStyle/>
            <a:p>
              <a:pPr eaLnBrk="0" hangingPunct="0"/>
              <a:r>
                <a:rPr kumimoji="0" lang="en-US" altLang="zh-TW" sz="1400" dirty="0" smtClean="0">
                  <a:solidFill>
                    <a:srgbClr val="FF0000"/>
                  </a:solidFill>
                </a:rPr>
                <a:t>Deposited film</a:t>
              </a:r>
              <a:endParaRPr kumimoji="0" lang="zh-TW" altLang="en-US" sz="1400" dirty="0">
                <a:solidFill>
                  <a:srgbClr val="FF0000"/>
                </a:solidFill>
              </a:endParaRPr>
            </a:p>
          </p:txBody>
        </p:sp>
        <p:sp>
          <p:nvSpPr>
            <p:cNvPr id="2060" name="Line 12"/>
            <p:cNvSpPr>
              <a:spLocks noChangeShapeType="1"/>
            </p:cNvSpPr>
            <p:nvPr/>
          </p:nvSpPr>
          <p:spPr bwMode="auto">
            <a:xfrm flipV="1">
              <a:off x="6840" y="5759"/>
              <a:ext cx="540" cy="360"/>
            </a:xfrm>
            <a:prstGeom prst="line">
              <a:avLst/>
            </a:prstGeom>
            <a:noFill/>
            <a:ln w="19050">
              <a:solidFill>
                <a:srgbClr val="FF0000"/>
              </a:solidFill>
              <a:round/>
              <a:headEnd/>
              <a:tailEnd type="triangle" w="med" len="med"/>
            </a:ln>
          </p:spPr>
          <p:txBody>
            <a:bodyPr/>
            <a:lstStyle/>
            <a:p>
              <a:endParaRPr lang="en-US"/>
            </a:p>
          </p:txBody>
        </p:sp>
        <p:sp>
          <p:nvSpPr>
            <p:cNvPr id="2061" name="Line 13"/>
            <p:cNvSpPr>
              <a:spLocks noChangeShapeType="1"/>
            </p:cNvSpPr>
            <p:nvPr/>
          </p:nvSpPr>
          <p:spPr bwMode="auto">
            <a:xfrm flipV="1">
              <a:off x="7920" y="5939"/>
              <a:ext cx="0" cy="720"/>
            </a:xfrm>
            <a:prstGeom prst="line">
              <a:avLst/>
            </a:prstGeom>
            <a:noFill/>
            <a:ln w="38100">
              <a:solidFill>
                <a:srgbClr val="CC99FF"/>
              </a:solidFill>
              <a:round/>
              <a:headEnd/>
              <a:tailEnd type="triangle" w="med" len="med"/>
            </a:ln>
          </p:spPr>
          <p:txBody>
            <a:bodyPr/>
            <a:lstStyle/>
            <a:p>
              <a:endParaRPr lang="en-US"/>
            </a:p>
          </p:txBody>
        </p:sp>
        <p:sp>
          <p:nvSpPr>
            <p:cNvPr id="2062" name="Line 14"/>
            <p:cNvSpPr>
              <a:spLocks noChangeShapeType="1"/>
            </p:cNvSpPr>
            <p:nvPr/>
          </p:nvSpPr>
          <p:spPr bwMode="auto">
            <a:xfrm>
              <a:off x="9000" y="5939"/>
              <a:ext cx="0" cy="720"/>
            </a:xfrm>
            <a:prstGeom prst="line">
              <a:avLst/>
            </a:prstGeom>
            <a:noFill/>
            <a:ln w="38100">
              <a:solidFill>
                <a:srgbClr val="CC99FF"/>
              </a:solidFill>
              <a:round/>
              <a:headEnd/>
              <a:tailEnd type="triangle" w="med" len="med"/>
            </a:ln>
          </p:spPr>
          <p:txBody>
            <a:bodyPr/>
            <a:lstStyle/>
            <a:p>
              <a:endParaRPr lang="en-US"/>
            </a:p>
          </p:txBody>
        </p:sp>
        <p:sp>
          <p:nvSpPr>
            <p:cNvPr id="2063" name="Line 15"/>
            <p:cNvSpPr>
              <a:spLocks noChangeShapeType="1"/>
            </p:cNvSpPr>
            <p:nvPr/>
          </p:nvSpPr>
          <p:spPr bwMode="auto">
            <a:xfrm flipH="1">
              <a:off x="9360" y="3599"/>
              <a:ext cx="180" cy="1080"/>
            </a:xfrm>
            <a:prstGeom prst="line">
              <a:avLst/>
            </a:prstGeom>
            <a:noFill/>
            <a:ln w="19050">
              <a:solidFill>
                <a:srgbClr val="FFCC00"/>
              </a:solidFill>
              <a:round/>
              <a:headEnd/>
              <a:tailEnd type="triangle" w="med" len="med"/>
            </a:ln>
          </p:spPr>
          <p:txBody>
            <a:bodyPr/>
            <a:lstStyle/>
            <a:p>
              <a:endParaRPr lang="en-US"/>
            </a:p>
          </p:txBody>
        </p:sp>
        <p:sp>
          <p:nvSpPr>
            <p:cNvPr id="2064" name="Line 16"/>
            <p:cNvSpPr>
              <a:spLocks noChangeShapeType="1"/>
            </p:cNvSpPr>
            <p:nvPr/>
          </p:nvSpPr>
          <p:spPr bwMode="auto">
            <a:xfrm>
              <a:off x="7380" y="3779"/>
              <a:ext cx="900" cy="540"/>
            </a:xfrm>
            <a:prstGeom prst="line">
              <a:avLst/>
            </a:prstGeom>
            <a:noFill/>
            <a:ln w="19050">
              <a:solidFill>
                <a:srgbClr val="3366FF"/>
              </a:solidFill>
              <a:round/>
              <a:headEnd/>
              <a:tailEnd type="triangle" w="med" len="med"/>
            </a:ln>
          </p:spPr>
          <p:txBody>
            <a:bodyPr/>
            <a:lstStyle/>
            <a:p>
              <a:endParaRPr lang="en-US"/>
            </a:p>
          </p:txBody>
        </p:sp>
      </p:grpSp>
      <p:pic>
        <p:nvPicPr>
          <p:cNvPr id="17" name="Picture 4"/>
          <p:cNvPicPr>
            <a:picLocks noChangeAspect="1" noChangeArrowheads="1"/>
          </p:cNvPicPr>
          <p:nvPr/>
        </p:nvPicPr>
        <p:blipFill>
          <a:blip r:embed="rId4" cstate="print"/>
          <a:srcRect/>
          <a:stretch>
            <a:fillRect/>
          </a:stretch>
        </p:blipFill>
        <p:spPr bwMode="auto">
          <a:xfrm>
            <a:off x="3200400" y="685800"/>
            <a:ext cx="4105275" cy="2887663"/>
          </a:xfrm>
          <a:prstGeom prst="rect">
            <a:avLst/>
          </a:prstGeom>
          <a:noFill/>
          <a:ln w="9525">
            <a:noFill/>
            <a:miter lim="800000"/>
            <a:headEnd/>
            <a:tailEnd/>
          </a:ln>
        </p:spPr>
      </p:pic>
      <p:sp>
        <p:nvSpPr>
          <p:cNvPr id="18" name="Rectangle 17"/>
          <p:cNvSpPr/>
          <p:nvPr/>
        </p:nvSpPr>
        <p:spPr>
          <a:xfrm>
            <a:off x="76200" y="4724400"/>
            <a:ext cx="8839200" cy="1754326"/>
          </a:xfrm>
          <a:prstGeom prst="rect">
            <a:avLst/>
          </a:prstGeom>
        </p:spPr>
        <p:txBody>
          <a:bodyPr wrap="square">
            <a:spAutoFit/>
          </a:bodyPr>
          <a:lstStyle/>
          <a:p>
            <a:r>
              <a:rPr lang="en-US" altLang="ko-KR" dirty="0" smtClean="0">
                <a:solidFill>
                  <a:srgbClr val="C00000"/>
                </a:solidFill>
                <a:ea typeface="휴먼매직체" pitchFamily="18" charset="-127"/>
              </a:rPr>
              <a:t>Quartz Crystal Micro-balance (QCM): </a:t>
            </a:r>
            <a:r>
              <a:rPr lang="en-US" altLang="ko-KR" dirty="0" smtClean="0">
                <a:solidFill>
                  <a:srgbClr val="0033CC"/>
                </a:solidFill>
                <a:ea typeface="휴먼매직체" pitchFamily="18" charset="-127"/>
              </a:rPr>
              <a:t>(similar idea to quartz clock)</a:t>
            </a:r>
          </a:p>
          <a:p>
            <a:pPr marL="174625" indent="-174625">
              <a:buFont typeface="Arial" pitchFamily="34" charset="0"/>
              <a:buChar char="•"/>
            </a:pPr>
            <a:r>
              <a:rPr lang="en-US" dirty="0" smtClean="0">
                <a:solidFill>
                  <a:srgbClr val="0033CC"/>
                </a:solidFill>
                <a:ea typeface="휴먼매직체" pitchFamily="18" charset="-127"/>
              </a:rPr>
              <a:t>Quartz is a piezoelectric material.</a:t>
            </a:r>
          </a:p>
          <a:p>
            <a:pPr marL="174625" indent="-174625">
              <a:buFont typeface="Arial" pitchFamily="34" charset="0"/>
              <a:buChar char="•"/>
            </a:pPr>
            <a:r>
              <a:rPr lang="en-US" dirty="0" smtClean="0">
                <a:solidFill>
                  <a:srgbClr val="0033CC"/>
                </a:solidFill>
                <a:ea typeface="휴먼매직체" pitchFamily="18" charset="-127"/>
              </a:rPr>
              <a:t>With a high frequency AC voltage activation, the amplitude of vibration is maximum at  resonance frequency.</a:t>
            </a:r>
          </a:p>
          <a:p>
            <a:pPr marL="174625" indent="-174625">
              <a:buFont typeface="Arial" pitchFamily="34" charset="0"/>
              <a:buChar char="•"/>
            </a:pPr>
            <a:r>
              <a:rPr lang="en-US" dirty="0" smtClean="0">
                <a:solidFill>
                  <a:srgbClr val="0033CC"/>
                </a:solidFill>
                <a:ea typeface="휴먼매직체" pitchFamily="18" charset="-127"/>
              </a:rPr>
              <a:t>This resonance frequency will shift when film is deposited on its surface.</a:t>
            </a:r>
          </a:p>
          <a:p>
            <a:pPr marL="174625" indent="-174625">
              <a:buFont typeface="Arial" pitchFamily="34" charset="0"/>
              <a:buChar char="•"/>
            </a:pPr>
            <a:r>
              <a:rPr lang="en-US" dirty="0" smtClean="0">
                <a:solidFill>
                  <a:srgbClr val="0033CC"/>
                </a:solidFill>
                <a:ea typeface="휴먼매직체" pitchFamily="18" charset="-127"/>
              </a:rPr>
              <a:t>Thus by measuring frequency shift </a:t>
            </a:r>
            <a:r>
              <a:rPr lang="en-US" dirty="0" smtClean="0">
                <a:solidFill>
                  <a:srgbClr val="0033CC"/>
                </a:solidFill>
                <a:ea typeface="휴먼매직체" pitchFamily="18" charset="-127"/>
                <a:sym typeface="Symbol"/>
              </a:rPr>
              <a:t>f, </a:t>
            </a:r>
            <a:r>
              <a:rPr lang="en-US" dirty="0" smtClean="0">
                <a:solidFill>
                  <a:srgbClr val="0033CC"/>
                </a:solidFill>
                <a:ea typeface="휴먼매직체" pitchFamily="18" charset="-127"/>
              </a:rPr>
              <a:t>one can measure film thickness with </a:t>
            </a:r>
            <a:r>
              <a:rPr lang="en-US" dirty="0" smtClean="0">
                <a:solidFill>
                  <a:srgbClr val="C00000"/>
                </a:solidFill>
                <a:ea typeface="휴먼매직체" pitchFamily="18" charset="-127"/>
              </a:rPr>
              <a:t>sub-Å accuracy</a:t>
            </a:r>
            <a:r>
              <a:rPr lang="en-US" dirty="0" smtClean="0">
                <a:solidFill>
                  <a:srgbClr val="0033CC"/>
                </a:solidFill>
                <a:ea typeface="휴먼매직체" pitchFamily="18" charset="-127"/>
              </a:rPr>
              <a:t>.</a:t>
            </a:r>
            <a:endParaRPr lang="en-US" dirty="0">
              <a:solidFill>
                <a:srgbClr val="0033CC"/>
              </a:solidFill>
            </a:endParaRPr>
          </a:p>
        </p:txBody>
      </p:sp>
      <p:sp>
        <p:nvSpPr>
          <p:cNvPr id="22" name="TextBox 21"/>
          <p:cNvSpPr txBox="1"/>
          <p:nvPr/>
        </p:nvSpPr>
        <p:spPr>
          <a:xfrm>
            <a:off x="914400" y="0"/>
            <a:ext cx="7601248" cy="523220"/>
          </a:xfrm>
          <a:prstGeom prst="rect">
            <a:avLst/>
          </a:prstGeom>
          <a:noFill/>
        </p:spPr>
        <p:txBody>
          <a:bodyPr wrap="none" rtlCol="0">
            <a:spAutoFit/>
          </a:bodyPr>
          <a:lstStyle/>
          <a:p>
            <a:r>
              <a:rPr lang="en-US" sz="2800" dirty="0" smtClean="0">
                <a:solidFill>
                  <a:srgbClr val="0033CC"/>
                </a:solidFill>
              </a:rPr>
              <a:t>How to monitor film thickness during evaporation?</a:t>
            </a:r>
            <a:endParaRPr lang="en-US" sz="2800" dirty="0">
              <a:solidFill>
                <a:srgbClr val="0033CC"/>
              </a:solidFill>
            </a:endParaRPr>
          </a:p>
        </p:txBody>
      </p:sp>
      <p:cxnSp>
        <p:nvCxnSpPr>
          <p:cNvPr id="23" name="Straight Connector 22"/>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4" name="Rectangle 23"/>
          <p:cNvSpPr/>
          <p:nvPr/>
        </p:nvSpPr>
        <p:spPr>
          <a:xfrm>
            <a:off x="152400" y="6474023"/>
            <a:ext cx="4572000" cy="307777"/>
          </a:xfrm>
          <a:prstGeom prst="rect">
            <a:avLst/>
          </a:prstGeom>
        </p:spPr>
        <p:txBody>
          <a:bodyPr>
            <a:spAutoFit/>
          </a:bodyPr>
          <a:lstStyle/>
          <a:p>
            <a:r>
              <a:rPr lang="en-US" sz="1400" dirty="0" smtClean="0"/>
              <a:t>http://en.wikipedia.org/wiki/Quartz_crystal_microbalance</a:t>
            </a:r>
            <a:endParaRPr lang="en-US" sz="1400" dirty="0"/>
          </a:p>
        </p:txBody>
      </p:sp>
      <p:pic>
        <p:nvPicPr>
          <p:cNvPr id="183299" name="Picture 3"/>
          <p:cNvPicPr>
            <a:picLocks noChangeAspect="1" noChangeArrowheads="1"/>
          </p:cNvPicPr>
          <p:nvPr/>
        </p:nvPicPr>
        <p:blipFill>
          <a:blip r:embed="rId5" cstate="print"/>
          <a:srcRect/>
          <a:stretch>
            <a:fillRect/>
          </a:stretch>
        </p:blipFill>
        <p:spPr bwMode="auto">
          <a:xfrm>
            <a:off x="6553200" y="2895600"/>
            <a:ext cx="2409825" cy="2305050"/>
          </a:xfrm>
          <a:prstGeom prst="rect">
            <a:avLst/>
          </a:prstGeom>
          <a:noFill/>
          <a:ln w="9525">
            <a:noFill/>
            <a:miter lim="800000"/>
            <a:headEnd/>
            <a:tailEnd/>
          </a:ln>
        </p:spPr>
      </p:pic>
      <p:sp>
        <p:nvSpPr>
          <p:cNvPr id="21" name="Slide Number Placeholder 20"/>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152400" y="1828800"/>
            <a:ext cx="3913782" cy="4953000"/>
          </a:xfrm>
          <a:prstGeom prst="rect">
            <a:avLst/>
          </a:prstGeom>
          <a:noFill/>
          <a:ln w="9525">
            <a:noFill/>
            <a:miter lim="800000"/>
            <a:headEnd/>
            <a:tailEnd/>
          </a:ln>
        </p:spPr>
      </p:pic>
      <p:grpSp>
        <p:nvGrpSpPr>
          <p:cNvPr id="10" name="Group 9"/>
          <p:cNvGrpSpPr/>
          <p:nvPr/>
        </p:nvGrpSpPr>
        <p:grpSpPr>
          <a:xfrm>
            <a:off x="4016527" y="2007275"/>
            <a:ext cx="4975073" cy="1893332"/>
            <a:chOff x="2514599" y="1219200"/>
            <a:chExt cx="4975073" cy="1893332"/>
          </a:xfrm>
        </p:grpSpPr>
        <p:graphicFrame>
          <p:nvGraphicFramePr>
            <p:cNvPr id="16386" name="Object 7"/>
            <p:cNvGraphicFramePr>
              <a:graphicFrameLocks noChangeAspect="1"/>
            </p:cNvGraphicFramePr>
            <p:nvPr/>
          </p:nvGraphicFramePr>
          <p:xfrm>
            <a:off x="2514599" y="1219200"/>
            <a:ext cx="4975073" cy="1524000"/>
          </p:xfrm>
          <a:graphic>
            <a:graphicData uri="http://schemas.openxmlformats.org/presentationml/2006/ole">
              <p:oleObj spid="_x0000_s13314" name="Document" r:id="rId4" imgW="4940808" imgH="1514856" progId="Word.Document.8">
                <p:embed/>
              </p:oleObj>
            </a:graphicData>
          </a:graphic>
        </p:graphicFrame>
        <p:sp>
          <p:nvSpPr>
            <p:cNvPr id="16388" name="Text Box 8"/>
            <p:cNvSpPr txBox="1">
              <a:spLocks noChangeArrowheads="1"/>
            </p:cNvSpPr>
            <p:nvPr/>
          </p:nvSpPr>
          <p:spPr bwMode="auto">
            <a:xfrm>
              <a:off x="3581400" y="2743200"/>
              <a:ext cx="3288080" cy="369332"/>
            </a:xfrm>
            <a:prstGeom prst="rect">
              <a:avLst/>
            </a:prstGeom>
            <a:noFill/>
            <a:ln w="9525">
              <a:noFill/>
              <a:miter lim="800000"/>
              <a:headEnd/>
              <a:tailEnd/>
            </a:ln>
          </p:spPr>
          <p:txBody>
            <a:bodyPr wrap="none">
              <a:spAutoFit/>
            </a:bodyPr>
            <a:lstStyle/>
            <a:p>
              <a:r>
                <a:rPr lang="en-US" b="1" noProof="1">
                  <a:latin typeface="Palatino" pitchFamily="18" charset="0"/>
                </a:rPr>
                <a:t>S</a:t>
              </a:r>
              <a:r>
                <a:rPr lang="en-US" b="1" baseline="-25000" noProof="1">
                  <a:latin typeface="Palatino" pitchFamily="18" charset="0"/>
                </a:rPr>
                <a:t>C</a:t>
              </a:r>
              <a:r>
                <a:rPr lang="en-US" b="1" noProof="1">
                  <a:latin typeface="Palatino" pitchFamily="18" charset="0"/>
                </a:rPr>
                <a:t> = 1		</a:t>
              </a:r>
              <a:r>
                <a:rPr lang="en-US" b="1" noProof="1" smtClean="0">
                  <a:latin typeface="Palatino" pitchFamily="18" charset="0"/>
                </a:rPr>
                <a:t>           </a:t>
              </a:r>
              <a:r>
                <a:rPr lang="en-US" b="1" noProof="1">
                  <a:latin typeface="Palatino" pitchFamily="18" charset="0"/>
                </a:rPr>
                <a:t>S</a:t>
              </a:r>
              <a:r>
                <a:rPr lang="en-US" b="1" baseline="-25000" noProof="1">
                  <a:latin typeface="Palatino" pitchFamily="18" charset="0"/>
                </a:rPr>
                <a:t>C</a:t>
              </a:r>
              <a:r>
                <a:rPr lang="en-US" b="1" noProof="1">
                  <a:latin typeface="Palatino" pitchFamily="18" charset="0"/>
                </a:rPr>
                <a:t> &lt; 1</a:t>
              </a:r>
              <a:endParaRPr lang="en-US" b="1" dirty="0">
                <a:latin typeface="Palatino" pitchFamily="18" charset="0"/>
              </a:endParaRPr>
            </a:p>
          </p:txBody>
        </p:sp>
      </p:grpSp>
      <p:sp>
        <p:nvSpPr>
          <p:cNvPr id="7" name="TextBox 6"/>
          <p:cNvSpPr txBox="1"/>
          <p:nvPr/>
        </p:nvSpPr>
        <p:spPr>
          <a:xfrm>
            <a:off x="2057400" y="0"/>
            <a:ext cx="5063246" cy="523220"/>
          </a:xfrm>
          <a:prstGeom prst="rect">
            <a:avLst/>
          </a:prstGeom>
          <a:noFill/>
        </p:spPr>
        <p:txBody>
          <a:bodyPr wrap="none" rtlCol="0">
            <a:spAutoFit/>
          </a:bodyPr>
          <a:lstStyle/>
          <a:p>
            <a:r>
              <a:rPr lang="en-US" sz="2800" dirty="0" smtClean="0">
                <a:solidFill>
                  <a:srgbClr val="0033CC"/>
                </a:solidFill>
              </a:rPr>
              <a:t>Evaporation issues: step coverage</a:t>
            </a:r>
            <a:endParaRPr lang="en-US" sz="2800" dirty="0">
              <a:solidFill>
                <a:srgbClr val="0033CC"/>
              </a:solidFill>
            </a:endParaRPr>
          </a:p>
        </p:txBody>
      </p:sp>
      <p:cxnSp>
        <p:nvCxnSpPr>
          <p:cNvPr id="8" name="Straight Connector 7"/>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381000" y="609600"/>
            <a:ext cx="8305800" cy="1000274"/>
          </a:xfrm>
          <a:prstGeom prst="rect">
            <a:avLst/>
          </a:prstGeom>
        </p:spPr>
        <p:txBody>
          <a:bodyPr wrap="square">
            <a:spAutoFit/>
          </a:bodyPr>
          <a:lstStyle/>
          <a:p>
            <a:pPr>
              <a:spcAft>
                <a:spcPts val="300"/>
              </a:spcAft>
            </a:pPr>
            <a:r>
              <a:rPr lang="en-US" dirty="0" smtClean="0">
                <a:solidFill>
                  <a:srgbClr val="0033CC"/>
                </a:solidFill>
              </a:rPr>
              <a:t>Step coverage is poor (line of sight and sticking coefficient S</a:t>
            </a:r>
            <a:r>
              <a:rPr lang="en-US" baseline="-25000" dirty="0" smtClean="0">
                <a:solidFill>
                  <a:srgbClr val="0033CC"/>
                </a:solidFill>
              </a:rPr>
              <a:t>c</a:t>
            </a:r>
            <a:r>
              <a:rPr lang="en-US" dirty="0" smtClean="0">
                <a:solidFill>
                  <a:srgbClr val="0033CC"/>
                </a:solidFill>
              </a:rPr>
              <a:t>≈ 1).</a:t>
            </a:r>
          </a:p>
          <a:p>
            <a:pPr>
              <a:spcAft>
                <a:spcPts val="300"/>
              </a:spcAft>
            </a:pPr>
            <a:r>
              <a:rPr lang="en-US" dirty="0" smtClean="0">
                <a:solidFill>
                  <a:srgbClr val="0033CC"/>
                </a:solidFill>
                <a:sym typeface="Wingdings" pitchFamily="1" charset="2"/>
              </a:rPr>
              <a:t>Heating </a:t>
            </a:r>
            <a:r>
              <a:rPr lang="en-US" dirty="0" smtClean="0">
                <a:solidFill>
                  <a:srgbClr val="0033CC"/>
                </a:solidFill>
                <a:sym typeface="Symbol" pitchFamily="1" charset="2"/>
              </a:rPr>
              <a:t>can decrease S</a:t>
            </a:r>
            <a:r>
              <a:rPr lang="en-US" baseline="-25000" dirty="0" smtClean="0">
                <a:solidFill>
                  <a:srgbClr val="0033CC"/>
                </a:solidFill>
                <a:sym typeface="Symbol" pitchFamily="1" charset="2"/>
              </a:rPr>
              <a:t>c</a:t>
            </a:r>
            <a:r>
              <a:rPr lang="en-US" dirty="0" smtClean="0">
                <a:solidFill>
                  <a:srgbClr val="0033CC"/>
                </a:solidFill>
                <a:sym typeface="Symbol" pitchFamily="1" charset="2"/>
              </a:rPr>
              <a:t>, but may change film properties (structure – large grain).</a:t>
            </a:r>
          </a:p>
          <a:p>
            <a:pPr>
              <a:spcAft>
                <a:spcPts val="300"/>
              </a:spcAft>
            </a:pPr>
            <a:r>
              <a:rPr lang="en-US" dirty="0" smtClean="0">
                <a:solidFill>
                  <a:srgbClr val="0033CC"/>
                </a:solidFill>
                <a:sym typeface="Symbol" pitchFamily="1" charset="2"/>
              </a:rPr>
              <a:t>Therefore, due to poor step coverage (and x-ray damage), </a:t>
            </a:r>
            <a:r>
              <a:rPr lang="en-US" dirty="0" smtClean="0">
                <a:solidFill>
                  <a:srgbClr val="0033CC"/>
                </a:solidFill>
              </a:rPr>
              <a:t>rarely used in IC fabrication.</a:t>
            </a:r>
            <a:endParaRPr lang="en-US" dirty="0">
              <a:solidFill>
                <a:srgbClr val="0033CC"/>
              </a:solidFill>
            </a:endParaRPr>
          </a:p>
        </p:txBody>
      </p:sp>
      <p:graphicFrame>
        <p:nvGraphicFramePr>
          <p:cNvPr id="11" name="Object 12"/>
          <p:cNvGraphicFramePr>
            <a:graphicFrameLocks noChangeAspect="1"/>
          </p:cNvGraphicFramePr>
          <p:nvPr/>
        </p:nvGraphicFramePr>
        <p:xfrm>
          <a:off x="2362200" y="2720487"/>
          <a:ext cx="1517542" cy="860913"/>
        </p:xfrm>
        <a:graphic>
          <a:graphicData uri="http://schemas.openxmlformats.org/presentationml/2006/ole">
            <p:oleObj spid="_x0000_s13315" name="Equation" r:id="rId5" imgW="761760" imgH="431640" progId="Equation.3">
              <p:embed/>
            </p:oleObj>
          </a:graphicData>
        </a:graphic>
      </p:graphicFrame>
      <p:sp>
        <p:nvSpPr>
          <p:cNvPr id="12" name="Rectangle 18"/>
          <p:cNvSpPr>
            <a:spLocks noChangeArrowheads="1"/>
          </p:cNvSpPr>
          <p:nvPr/>
        </p:nvSpPr>
        <p:spPr bwMode="auto">
          <a:xfrm>
            <a:off x="2260240" y="2450068"/>
            <a:ext cx="2006960" cy="369332"/>
          </a:xfrm>
          <a:prstGeom prst="rect">
            <a:avLst/>
          </a:prstGeom>
          <a:noFill/>
          <a:ln w="9525">
            <a:noFill/>
            <a:miter lim="800000"/>
            <a:headEnd/>
            <a:tailEnd/>
          </a:ln>
        </p:spPr>
        <p:txBody>
          <a:bodyPr wrap="none">
            <a:spAutoFit/>
          </a:bodyPr>
          <a:lstStyle/>
          <a:p>
            <a:r>
              <a:rPr lang="en-US" b="0" dirty="0">
                <a:solidFill>
                  <a:srgbClr val="C00000"/>
                </a:solidFill>
              </a:rPr>
              <a:t>Sticking </a:t>
            </a:r>
            <a:r>
              <a:rPr lang="en-US" b="0" dirty="0" smtClean="0">
                <a:solidFill>
                  <a:srgbClr val="C00000"/>
                </a:solidFill>
              </a:rPr>
              <a:t>coefficient:</a:t>
            </a:r>
            <a:endParaRPr lang="en-US" b="0" dirty="0">
              <a:solidFill>
                <a:srgbClr val="C00000"/>
              </a:solidFill>
            </a:endParaRPr>
          </a:p>
        </p:txBody>
      </p:sp>
      <p:sp>
        <p:nvSpPr>
          <p:cNvPr id="13" name="TextBox 12"/>
          <p:cNvSpPr txBox="1"/>
          <p:nvPr/>
        </p:nvSpPr>
        <p:spPr>
          <a:xfrm>
            <a:off x="4495800" y="4064675"/>
            <a:ext cx="4419600" cy="2031325"/>
          </a:xfrm>
          <a:prstGeom prst="rect">
            <a:avLst/>
          </a:prstGeom>
          <a:noFill/>
        </p:spPr>
        <p:txBody>
          <a:bodyPr wrap="square" rtlCol="0">
            <a:spAutoFit/>
          </a:bodyPr>
          <a:lstStyle/>
          <a:p>
            <a:pPr marL="342900" indent="-342900">
              <a:buAutoNum type="alphaLcParenBoth"/>
            </a:pPr>
            <a:r>
              <a:rPr lang="en-US" dirty="0" smtClean="0">
                <a:solidFill>
                  <a:srgbClr val="7030A0"/>
                </a:solidFill>
              </a:rPr>
              <a:t>The depositing species have a high S</a:t>
            </a:r>
            <a:r>
              <a:rPr lang="en-US" baseline="-25000" dirty="0" smtClean="0">
                <a:solidFill>
                  <a:srgbClr val="7030A0"/>
                </a:solidFill>
              </a:rPr>
              <a:t>c</a:t>
            </a:r>
            <a:r>
              <a:rPr lang="en-US" dirty="0" smtClean="0">
                <a:solidFill>
                  <a:srgbClr val="7030A0"/>
                </a:solidFill>
              </a:rPr>
              <a:t> so that they are deposited where they first strike.</a:t>
            </a:r>
          </a:p>
          <a:p>
            <a:pPr marL="342900" indent="-342900">
              <a:buAutoNum type="alphaLcParenBoth"/>
            </a:pPr>
            <a:r>
              <a:rPr lang="en-US" dirty="0" smtClean="0">
                <a:solidFill>
                  <a:srgbClr val="7030A0"/>
                </a:solidFill>
              </a:rPr>
              <a:t>The depositing species have a low S</a:t>
            </a:r>
            <a:r>
              <a:rPr lang="en-US" baseline="-25000" dirty="0" smtClean="0">
                <a:solidFill>
                  <a:srgbClr val="7030A0"/>
                </a:solidFill>
              </a:rPr>
              <a:t>c</a:t>
            </a:r>
            <a:r>
              <a:rPr lang="en-US" dirty="0" smtClean="0">
                <a:solidFill>
                  <a:srgbClr val="7030A0"/>
                </a:solidFill>
              </a:rPr>
              <a:t>, so that many are re-emitted and re-deposited (or migrated) elsewhere on the topography, such as on the sidewalls.</a:t>
            </a:r>
            <a:endParaRPr lang="en-US" dirty="0">
              <a:solidFill>
                <a:srgbClr val="7030A0"/>
              </a:solidFill>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0"/>
            <a:ext cx="5570051" cy="523220"/>
          </a:xfrm>
          <a:prstGeom prst="rect">
            <a:avLst/>
          </a:prstGeom>
          <a:noFill/>
        </p:spPr>
        <p:txBody>
          <a:bodyPr wrap="none" rtlCol="0">
            <a:spAutoFit/>
          </a:bodyPr>
          <a:lstStyle/>
          <a:p>
            <a:r>
              <a:rPr lang="en-US" sz="2800" dirty="0" smtClean="0">
                <a:solidFill>
                  <a:srgbClr val="0033CC"/>
                </a:solidFill>
              </a:rPr>
              <a:t>Evaporation issues: alloy evaporation</a:t>
            </a:r>
            <a:endParaRPr lang="en-US" sz="2800" dirty="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609600" y="685800"/>
            <a:ext cx="8077200" cy="1708160"/>
          </a:xfrm>
          <a:prstGeom prst="rect">
            <a:avLst/>
          </a:prstGeom>
        </p:spPr>
        <p:txBody>
          <a:bodyPr wrap="square">
            <a:spAutoFit/>
          </a:bodyPr>
          <a:lstStyle/>
          <a:p>
            <a:pPr>
              <a:spcAft>
                <a:spcPts val="600"/>
              </a:spcAft>
            </a:pPr>
            <a:r>
              <a:rPr lang="en-US" dirty="0" err="1" smtClean="0">
                <a:solidFill>
                  <a:srgbClr val="C00000"/>
                </a:solidFill>
              </a:rPr>
              <a:t>Stoichiometrical</a:t>
            </a:r>
            <a:r>
              <a:rPr lang="en-US" dirty="0" smtClean="0">
                <a:solidFill>
                  <a:srgbClr val="C00000"/>
                </a:solidFill>
              </a:rPr>
              <a:t> problem of evaporation:</a:t>
            </a:r>
          </a:p>
          <a:p>
            <a:pPr marL="177800" indent="-177800">
              <a:spcAft>
                <a:spcPts val="600"/>
              </a:spcAft>
              <a:buFont typeface="Arial" pitchFamily="34" charset="0"/>
              <a:buChar char="•"/>
            </a:pPr>
            <a:r>
              <a:rPr lang="en-US" dirty="0" smtClean="0">
                <a:solidFill>
                  <a:srgbClr val="0033CC"/>
                </a:solidFill>
              </a:rPr>
              <a:t>Compound material breaks down at high temperature.</a:t>
            </a:r>
          </a:p>
          <a:p>
            <a:pPr marL="177800" indent="-177800">
              <a:spcAft>
                <a:spcPts val="600"/>
              </a:spcAft>
              <a:buFont typeface="Arial" pitchFamily="34" charset="0"/>
              <a:buChar char="•"/>
            </a:pPr>
            <a:r>
              <a:rPr lang="en-US" dirty="0" smtClean="0">
                <a:solidFill>
                  <a:srgbClr val="0033CC"/>
                </a:solidFill>
              </a:rPr>
              <a:t>Each component has different vapor pressure, therefore different deposition rate, resulting in a film with different </a:t>
            </a:r>
            <a:r>
              <a:rPr lang="en-US" dirty="0" err="1" smtClean="0">
                <a:solidFill>
                  <a:srgbClr val="0033CC"/>
                </a:solidFill>
              </a:rPr>
              <a:t>stoichiometry</a:t>
            </a:r>
            <a:r>
              <a:rPr lang="en-US" dirty="0" smtClean="0">
                <a:solidFill>
                  <a:srgbClr val="0033CC"/>
                </a:solidFill>
              </a:rPr>
              <a:t> compared to the source.</a:t>
            </a:r>
          </a:p>
          <a:p>
            <a:pPr marL="177800" indent="-177800">
              <a:spcAft>
                <a:spcPts val="600"/>
              </a:spcAft>
            </a:pPr>
            <a:r>
              <a:rPr lang="en-US" dirty="0" smtClean="0">
                <a:solidFill>
                  <a:srgbClr val="0033CC"/>
                </a:solidFill>
              </a:rPr>
              <a:t>One solution is co-evaporation (use two e-beam guns).</a:t>
            </a:r>
            <a:endParaRPr lang="en-US" dirty="0">
              <a:solidFill>
                <a:srgbClr val="0033CC"/>
              </a:solidFill>
            </a:endParaRPr>
          </a:p>
        </p:txBody>
      </p:sp>
      <p:pic>
        <p:nvPicPr>
          <p:cNvPr id="246786" name="Picture 2"/>
          <p:cNvPicPr>
            <a:picLocks noChangeAspect="1" noChangeArrowheads="1"/>
          </p:cNvPicPr>
          <p:nvPr/>
        </p:nvPicPr>
        <p:blipFill>
          <a:blip r:embed="rId2" cstate="print"/>
          <a:srcRect/>
          <a:stretch>
            <a:fillRect/>
          </a:stretch>
        </p:blipFill>
        <p:spPr bwMode="auto">
          <a:xfrm>
            <a:off x="1066800" y="2438400"/>
            <a:ext cx="7032625" cy="40057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
          <p:cNvGraphicFramePr>
            <a:graphicFrameLocks noChangeAspect="1"/>
          </p:cNvGraphicFramePr>
          <p:nvPr/>
        </p:nvGraphicFramePr>
        <p:xfrm>
          <a:off x="5105400" y="1300492"/>
          <a:ext cx="3947050" cy="3881108"/>
        </p:xfrm>
        <a:graphic>
          <a:graphicData uri="http://schemas.openxmlformats.org/presentationml/2006/ole">
            <p:oleObj spid="_x0000_s8194" name="Document" r:id="rId3" imgW="3822192" imgH="3758184" progId="Word.Document.8">
              <p:embed/>
            </p:oleObj>
          </a:graphicData>
        </a:graphic>
      </p:graphicFrame>
      <p:sp>
        <p:nvSpPr>
          <p:cNvPr id="11268" name="Text Box 4"/>
          <p:cNvSpPr txBox="1">
            <a:spLocks noChangeArrowheads="1"/>
          </p:cNvSpPr>
          <p:nvPr/>
        </p:nvSpPr>
        <p:spPr bwMode="auto">
          <a:xfrm>
            <a:off x="152400" y="609600"/>
            <a:ext cx="5133975" cy="4832092"/>
          </a:xfrm>
          <a:prstGeom prst="rect">
            <a:avLst/>
          </a:prstGeom>
          <a:noFill/>
          <a:ln w="9525">
            <a:noFill/>
            <a:miter lim="800000"/>
            <a:headEnd/>
            <a:tailEnd/>
          </a:ln>
        </p:spPr>
        <p:txBody>
          <a:bodyPr wrap="square">
            <a:spAutoFit/>
          </a:bodyPr>
          <a:lstStyle/>
          <a:p>
            <a:pPr marL="174625" indent="-174625">
              <a:spcAft>
                <a:spcPts val="600"/>
              </a:spcAft>
              <a:buFont typeface="Arial" pitchFamily="34" charset="0"/>
              <a:buChar char="•"/>
            </a:pPr>
            <a:r>
              <a:rPr lang="en-US" dirty="0" smtClean="0">
                <a:solidFill>
                  <a:srgbClr val="0033CC"/>
                </a:solidFill>
              </a:rPr>
              <a:t> </a:t>
            </a:r>
            <a:r>
              <a:rPr lang="en-US" dirty="0">
                <a:solidFill>
                  <a:srgbClr val="0033CC"/>
                </a:solidFill>
              </a:rPr>
              <a:t>In evaporation, source material is heated in high vacuum </a:t>
            </a:r>
            <a:r>
              <a:rPr lang="en-US" dirty="0" smtClean="0">
                <a:solidFill>
                  <a:srgbClr val="0033CC"/>
                </a:solidFill>
              </a:rPr>
              <a:t>chamber </a:t>
            </a:r>
            <a:r>
              <a:rPr lang="en-US" dirty="0">
                <a:solidFill>
                  <a:srgbClr val="0033CC"/>
                </a:solidFill>
              </a:rPr>
              <a:t>(P &lt; 10</a:t>
            </a:r>
            <a:r>
              <a:rPr lang="en-US" baseline="30000" dirty="0">
                <a:solidFill>
                  <a:srgbClr val="0033CC"/>
                </a:solidFill>
              </a:rPr>
              <a:t>-5</a:t>
            </a:r>
            <a:r>
              <a:rPr lang="en-US" dirty="0">
                <a:solidFill>
                  <a:srgbClr val="0033CC"/>
                </a:solidFill>
              </a:rPr>
              <a:t> </a:t>
            </a:r>
            <a:r>
              <a:rPr lang="en-US" dirty="0" err="1" smtClean="0">
                <a:solidFill>
                  <a:srgbClr val="0033CC"/>
                </a:solidFill>
              </a:rPr>
              <a:t>Torr</a:t>
            </a:r>
            <a:r>
              <a:rPr lang="en-US" dirty="0">
                <a:solidFill>
                  <a:srgbClr val="0033CC"/>
                </a:solidFill>
              </a:rPr>
              <a:t>), hence the name vacuum deposition.</a:t>
            </a:r>
          </a:p>
          <a:p>
            <a:pPr marL="174625" indent="-174625">
              <a:spcAft>
                <a:spcPts val="600"/>
              </a:spcAft>
              <a:buFont typeface="Arial" pitchFamily="34" charset="0"/>
              <a:buChar char="•"/>
            </a:pPr>
            <a:r>
              <a:rPr lang="en-US" dirty="0">
                <a:solidFill>
                  <a:srgbClr val="0033CC"/>
                </a:solidFill>
              </a:rPr>
              <a:t> High vacuum is required to minimize collisions of source atoms with background </a:t>
            </a:r>
            <a:r>
              <a:rPr lang="en-US" dirty="0" smtClean="0">
                <a:solidFill>
                  <a:srgbClr val="0033CC"/>
                </a:solidFill>
              </a:rPr>
              <a:t>species (light </a:t>
            </a:r>
            <a:r>
              <a:rPr lang="en-US" dirty="0">
                <a:solidFill>
                  <a:srgbClr val="0033CC"/>
                </a:solidFill>
              </a:rPr>
              <a:t>of site deposition)</a:t>
            </a:r>
          </a:p>
          <a:p>
            <a:pPr marL="174625" indent="-174625">
              <a:spcAft>
                <a:spcPts val="600"/>
              </a:spcAft>
              <a:buFont typeface="Arial" pitchFamily="34" charset="0"/>
              <a:buChar char="•"/>
            </a:pPr>
            <a:r>
              <a:rPr lang="en-US" dirty="0">
                <a:solidFill>
                  <a:srgbClr val="0033CC"/>
                </a:solidFill>
              </a:rPr>
              <a:t> Heating is done by resistive or e-beam </a:t>
            </a:r>
            <a:r>
              <a:rPr lang="en-US" dirty="0" smtClean="0">
                <a:solidFill>
                  <a:srgbClr val="0033CC"/>
                </a:solidFill>
              </a:rPr>
              <a:t>sources.</a:t>
            </a:r>
          </a:p>
          <a:p>
            <a:pPr marL="174625" indent="-174625">
              <a:spcAft>
                <a:spcPts val="600"/>
              </a:spcAft>
              <a:buFont typeface="Arial" pitchFamily="34" charset="0"/>
              <a:buChar char="•"/>
            </a:pPr>
            <a:r>
              <a:rPr lang="en-US" dirty="0" smtClean="0">
                <a:solidFill>
                  <a:srgbClr val="0033CC"/>
                </a:solidFill>
              </a:rPr>
              <a:t>Surface </a:t>
            </a:r>
            <a:r>
              <a:rPr lang="en-US" dirty="0">
                <a:solidFill>
                  <a:srgbClr val="0033CC"/>
                </a:solidFill>
              </a:rPr>
              <a:t>interactions are </a:t>
            </a:r>
            <a:r>
              <a:rPr lang="en-US" dirty="0" smtClean="0">
                <a:solidFill>
                  <a:srgbClr val="0033CC"/>
                </a:solidFill>
              </a:rPr>
              <a:t>physical, can be very fast (&gt;1</a:t>
            </a:r>
            <a:r>
              <a:rPr lang="en-US" dirty="0" smtClean="0">
                <a:solidFill>
                  <a:srgbClr val="0033CC"/>
                </a:solidFill>
                <a:sym typeface="Symbol"/>
              </a:rPr>
              <a:t>m/min possible, but film quality may suffer. For R&amp;D typical 0.1-1nm/sec</a:t>
            </a:r>
            <a:r>
              <a:rPr lang="en-US" dirty="0" smtClean="0">
                <a:solidFill>
                  <a:srgbClr val="0033CC"/>
                </a:solidFill>
              </a:rPr>
              <a:t>).</a:t>
            </a:r>
          </a:p>
          <a:p>
            <a:pPr marL="174625" indent="-174625">
              <a:spcAft>
                <a:spcPts val="600"/>
              </a:spcAft>
              <a:buFont typeface="Arial" pitchFamily="34" charset="0"/>
              <a:buChar char="•"/>
            </a:pPr>
            <a:r>
              <a:rPr lang="en-US" dirty="0" smtClean="0">
                <a:solidFill>
                  <a:srgbClr val="0033CC"/>
                </a:solidFill>
                <a:sym typeface="Wingdings" pitchFamily="2" charset="2"/>
              </a:rPr>
              <a:t>High </a:t>
            </a:r>
            <a:r>
              <a:rPr lang="en-US" dirty="0">
                <a:solidFill>
                  <a:srgbClr val="0033CC"/>
                </a:solidFill>
                <a:sym typeface="Wingdings" pitchFamily="2" charset="2"/>
              </a:rPr>
              <a:t>sticking </a:t>
            </a:r>
            <a:r>
              <a:rPr lang="en-US" dirty="0" smtClean="0">
                <a:solidFill>
                  <a:srgbClr val="0033CC"/>
                </a:solidFill>
                <a:sym typeface="Wingdings" pitchFamily="2" charset="2"/>
              </a:rPr>
              <a:t>coefficient (at low T, </a:t>
            </a:r>
            <a:r>
              <a:rPr lang="en-US" dirty="0" err="1" smtClean="0">
                <a:solidFill>
                  <a:srgbClr val="0033CC"/>
                </a:solidFill>
                <a:sym typeface="Wingdings" pitchFamily="2" charset="2"/>
              </a:rPr>
              <a:t>adatom</a:t>
            </a:r>
            <a:r>
              <a:rPr lang="en-US" dirty="0" smtClean="0">
                <a:solidFill>
                  <a:srgbClr val="0033CC"/>
                </a:solidFill>
                <a:sym typeface="Wingdings" pitchFamily="2" charset="2"/>
              </a:rPr>
              <a:t> stays wherever it hits with limited </a:t>
            </a:r>
            <a:r>
              <a:rPr lang="en-US" dirty="0">
                <a:solidFill>
                  <a:srgbClr val="0033CC"/>
                </a:solidFill>
                <a:sym typeface="Wingdings" pitchFamily="2" charset="2"/>
              </a:rPr>
              <a:t>surface </a:t>
            </a:r>
            <a:r>
              <a:rPr lang="en-US" dirty="0" smtClean="0">
                <a:solidFill>
                  <a:srgbClr val="0033CC"/>
                </a:solidFill>
                <a:sym typeface="Wingdings" pitchFamily="2" charset="2"/>
              </a:rPr>
              <a:t>migration), leading to poor </a:t>
            </a:r>
            <a:r>
              <a:rPr lang="en-US" dirty="0">
                <a:solidFill>
                  <a:srgbClr val="0033CC"/>
                </a:solidFill>
                <a:sym typeface="Wingdings" pitchFamily="2" charset="2"/>
              </a:rPr>
              <a:t>conformal </a:t>
            </a:r>
            <a:r>
              <a:rPr lang="en-US" dirty="0" smtClean="0">
                <a:solidFill>
                  <a:srgbClr val="0033CC"/>
                </a:solidFill>
                <a:sym typeface="Wingdings" pitchFamily="2" charset="2"/>
              </a:rPr>
              <a:t>coverage/</a:t>
            </a:r>
            <a:r>
              <a:rPr lang="en-US" dirty="0" smtClean="0">
                <a:solidFill>
                  <a:srgbClr val="0033CC"/>
                </a:solidFill>
              </a:rPr>
              <a:t>significant shadow. </a:t>
            </a:r>
            <a:r>
              <a:rPr lang="en-US" dirty="0" smtClean="0">
                <a:solidFill>
                  <a:srgbClr val="C00000"/>
                </a:solidFill>
              </a:rPr>
              <a:t>But this also makes evaporation the most popular thin film deposition for </a:t>
            </a:r>
            <a:r>
              <a:rPr lang="en-US" i="1" dirty="0" smtClean="0">
                <a:solidFill>
                  <a:srgbClr val="C00000"/>
                </a:solidFill>
              </a:rPr>
              <a:t>nanofabrication</a:t>
            </a:r>
            <a:r>
              <a:rPr lang="en-US" dirty="0" smtClean="0">
                <a:solidFill>
                  <a:srgbClr val="C00000"/>
                </a:solidFill>
              </a:rPr>
              <a:t> using liftoff  process.</a:t>
            </a:r>
            <a:endParaRPr lang="en-US" dirty="0">
              <a:solidFill>
                <a:srgbClr val="C00000"/>
              </a:solidFill>
            </a:endParaRPr>
          </a:p>
        </p:txBody>
      </p:sp>
      <p:sp>
        <p:nvSpPr>
          <p:cNvPr id="11270" name="Text Box 2"/>
          <p:cNvSpPr txBox="1">
            <a:spLocks noChangeArrowheads="1"/>
          </p:cNvSpPr>
          <p:nvPr/>
        </p:nvSpPr>
        <p:spPr bwMode="auto">
          <a:xfrm>
            <a:off x="1447800" y="0"/>
            <a:ext cx="6770893" cy="523220"/>
          </a:xfrm>
          <a:prstGeom prst="rect">
            <a:avLst/>
          </a:prstGeom>
          <a:noFill/>
          <a:ln w="9525">
            <a:noFill/>
            <a:miter lim="800000"/>
            <a:headEnd/>
            <a:tailEnd/>
          </a:ln>
        </p:spPr>
        <p:txBody>
          <a:bodyPr wrap="none">
            <a:spAutoFit/>
          </a:bodyPr>
          <a:lstStyle/>
          <a:p>
            <a:r>
              <a:rPr lang="en-US" sz="2800" dirty="0">
                <a:solidFill>
                  <a:srgbClr val="0033CC"/>
                </a:solidFill>
              </a:rPr>
              <a:t> Evaporation </a:t>
            </a:r>
            <a:r>
              <a:rPr lang="en-US" sz="2800" dirty="0" smtClean="0">
                <a:solidFill>
                  <a:srgbClr val="0033CC"/>
                </a:solidFill>
              </a:rPr>
              <a:t>(also called </a:t>
            </a:r>
            <a:r>
              <a:rPr lang="en-US" sz="2800" dirty="0">
                <a:solidFill>
                  <a:srgbClr val="0033CC"/>
                </a:solidFill>
              </a:rPr>
              <a:t>vacuum deposition)</a:t>
            </a:r>
          </a:p>
        </p:txBody>
      </p:sp>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52400" y="5400526"/>
            <a:ext cx="8610600" cy="1000274"/>
          </a:xfrm>
          <a:prstGeom prst="rect">
            <a:avLst/>
          </a:prstGeom>
        </p:spPr>
        <p:txBody>
          <a:bodyPr wrap="square">
            <a:spAutoFit/>
          </a:bodyPr>
          <a:lstStyle/>
          <a:p>
            <a:pPr marL="174625" indent="-174625">
              <a:spcAft>
                <a:spcPts val="300"/>
              </a:spcAft>
              <a:buFont typeface="Arial" pitchFamily="34" charset="0"/>
              <a:buChar char="•"/>
            </a:pPr>
            <a:r>
              <a:rPr lang="en-US" dirty="0" smtClean="0">
                <a:solidFill>
                  <a:srgbClr val="0033CC"/>
                </a:solidFill>
              </a:rPr>
              <a:t>Deposition rate is determined by emitted flux and by geometry of the source and wafer.</a:t>
            </a:r>
          </a:p>
          <a:p>
            <a:pPr marL="174625" indent="-174625">
              <a:spcAft>
                <a:spcPts val="300"/>
              </a:spcAft>
              <a:buFont typeface="Arial" pitchFamily="34" charset="0"/>
              <a:buChar char="•"/>
            </a:pPr>
            <a:r>
              <a:rPr lang="en-US" dirty="0" smtClean="0">
                <a:solidFill>
                  <a:srgbClr val="0033CC"/>
                </a:solidFill>
              </a:rPr>
              <a:t>Evaporation is not widely used by industry – sputter deposition is.</a:t>
            </a:r>
          </a:p>
          <a:p>
            <a:pPr marL="174625" indent="-174625">
              <a:spcAft>
                <a:spcPts val="300"/>
              </a:spcAft>
              <a:buFont typeface="Arial" pitchFamily="34" charset="0"/>
              <a:buChar char="•"/>
            </a:pPr>
            <a:r>
              <a:rPr lang="en-US" dirty="0" smtClean="0">
                <a:solidFill>
                  <a:srgbClr val="0033CC"/>
                </a:solidFill>
              </a:rPr>
              <a:t>For microfabrication R&amp;D, evaporation is as important as sputter deposition.</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609600"/>
            <a:ext cx="7391400" cy="723275"/>
          </a:xfrm>
          <a:prstGeom prst="rect">
            <a:avLst/>
          </a:prstGeom>
        </p:spPr>
        <p:txBody>
          <a:bodyPr wrap="square">
            <a:spAutoFit/>
          </a:bodyPr>
          <a:lstStyle/>
          <a:p>
            <a:pPr>
              <a:spcAft>
                <a:spcPts val="600"/>
              </a:spcAft>
            </a:pPr>
            <a:r>
              <a:rPr lang="en-US" dirty="0" smtClean="0">
                <a:solidFill>
                  <a:srgbClr val="C00000"/>
                </a:solidFill>
              </a:rPr>
              <a:t>Poor step coverage could be useful.</a:t>
            </a:r>
          </a:p>
          <a:p>
            <a:pPr>
              <a:spcAft>
                <a:spcPts val="600"/>
              </a:spcAft>
            </a:pPr>
            <a:r>
              <a:rPr lang="en-US" dirty="0" smtClean="0">
                <a:solidFill>
                  <a:srgbClr val="C00000"/>
                </a:solidFill>
              </a:rPr>
              <a:t>Shadow/angle evaporation is routinely used for nano-electronics fabrication.</a:t>
            </a:r>
          </a:p>
        </p:txBody>
      </p:sp>
      <p:pic>
        <p:nvPicPr>
          <p:cNvPr id="266242" name="Picture 2"/>
          <p:cNvPicPr>
            <a:picLocks noChangeAspect="1" noChangeArrowheads="1"/>
          </p:cNvPicPr>
          <p:nvPr/>
        </p:nvPicPr>
        <p:blipFill>
          <a:blip r:embed="rId2" cstate="print"/>
          <a:srcRect/>
          <a:stretch>
            <a:fillRect/>
          </a:stretch>
        </p:blipFill>
        <p:spPr bwMode="auto">
          <a:xfrm>
            <a:off x="4642159" y="1447800"/>
            <a:ext cx="4349441" cy="4343400"/>
          </a:xfrm>
          <a:prstGeom prst="rect">
            <a:avLst/>
          </a:prstGeom>
          <a:noFill/>
          <a:ln w="9525">
            <a:noFill/>
            <a:miter lim="800000"/>
            <a:headEnd/>
            <a:tailEnd/>
          </a:ln>
        </p:spPr>
      </p:pic>
      <p:pic>
        <p:nvPicPr>
          <p:cNvPr id="266243" name="Picture 3"/>
          <p:cNvPicPr>
            <a:picLocks noChangeAspect="1" noChangeArrowheads="1"/>
          </p:cNvPicPr>
          <p:nvPr/>
        </p:nvPicPr>
        <p:blipFill>
          <a:blip r:embed="rId3" cstate="print"/>
          <a:srcRect/>
          <a:stretch>
            <a:fillRect/>
          </a:stretch>
        </p:blipFill>
        <p:spPr bwMode="auto">
          <a:xfrm>
            <a:off x="152400" y="1447800"/>
            <a:ext cx="4404946" cy="1832458"/>
          </a:xfrm>
          <a:prstGeom prst="rect">
            <a:avLst/>
          </a:prstGeom>
          <a:noFill/>
          <a:ln w="9525">
            <a:noFill/>
            <a:miter lim="800000"/>
            <a:headEnd/>
            <a:tailEnd/>
          </a:ln>
        </p:spPr>
      </p:pic>
      <p:sp>
        <p:nvSpPr>
          <p:cNvPr id="6" name="Rectangle 5"/>
          <p:cNvSpPr/>
          <p:nvPr/>
        </p:nvSpPr>
        <p:spPr>
          <a:xfrm>
            <a:off x="3150205" y="0"/>
            <a:ext cx="3174395" cy="523220"/>
          </a:xfrm>
          <a:prstGeom prst="rect">
            <a:avLst/>
          </a:prstGeom>
        </p:spPr>
        <p:txBody>
          <a:bodyPr wrap="none">
            <a:spAutoFit/>
          </a:bodyPr>
          <a:lstStyle/>
          <a:p>
            <a:r>
              <a:rPr lang="en-US" sz="2800" dirty="0" smtClean="0">
                <a:solidFill>
                  <a:srgbClr val="0033CC"/>
                </a:solidFill>
              </a:rPr>
              <a:t>Shadow evaporation</a:t>
            </a: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76200" y="3429000"/>
            <a:ext cx="4419600" cy="2739211"/>
          </a:xfrm>
          <a:prstGeom prst="rect">
            <a:avLst/>
          </a:prstGeom>
        </p:spPr>
        <p:txBody>
          <a:bodyPr wrap="square">
            <a:spAutoFit/>
          </a:bodyPr>
          <a:lstStyle/>
          <a:p>
            <a:pPr>
              <a:spcAft>
                <a:spcPts val="600"/>
              </a:spcAft>
            </a:pPr>
            <a:r>
              <a:rPr lang="en-US" dirty="0" smtClean="0">
                <a:solidFill>
                  <a:srgbClr val="0033CC"/>
                </a:solidFill>
              </a:rPr>
              <a:t>The pictures above show shadow-masks for niobium rings containing a Josephson junction, prior to evaporation. </a:t>
            </a:r>
          </a:p>
          <a:p>
            <a:pPr>
              <a:spcAft>
                <a:spcPts val="600"/>
              </a:spcAft>
            </a:pPr>
            <a:r>
              <a:rPr lang="en-US" dirty="0" smtClean="0">
                <a:solidFill>
                  <a:srgbClr val="0033CC"/>
                </a:solidFill>
              </a:rPr>
              <a:t>The metals are evaporated under different angles without breaking the vacuum.</a:t>
            </a:r>
          </a:p>
          <a:p>
            <a:pPr>
              <a:spcAft>
                <a:spcPts val="600"/>
              </a:spcAft>
            </a:pPr>
            <a:r>
              <a:rPr lang="en-US" dirty="0" smtClean="0">
                <a:solidFill>
                  <a:srgbClr val="0033CC"/>
                </a:solidFill>
              </a:rPr>
              <a:t>The mask consists of Germanium while the sacrificial layer below the mask is made of high temperature capable plastic (polyether </a:t>
            </a:r>
            <a:r>
              <a:rPr lang="en-US" dirty="0" err="1" smtClean="0">
                <a:solidFill>
                  <a:srgbClr val="0033CC"/>
                </a:solidFill>
              </a:rPr>
              <a:t>sulphone</a:t>
            </a:r>
            <a:r>
              <a:rPr lang="en-US" dirty="0" smtClean="0">
                <a:solidFill>
                  <a:srgbClr val="0033CC"/>
                </a:solidFill>
              </a:rPr>
              <a:t>).</a:t>
            </a:r>
            <a:endParaRPr lang="en-US"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66243"/>
                                        </p:tgtEl>
                                        <p:attrNameLst>
                                          <p:attrName>style.visibility</p:attrName>
                                        </p:attrNameLst>
                                      </p:cBhvr>
                                      <p:to>
                                        <p:strVal val="visible"/>
                                      </p:to>
                                    </p:set>
                                    <p:animEffect transition="in" filter="wipe(down)">
                                      <p:cBhvr>
                                        <p:cTn id="10" dur="500"/>
                                        <p:tgtEl>
                                          <p:spTgt spid="266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533400" y="0"/>
            <a:ext cx="8137292" cy="523220"/>
          </a:xfrm>
          <a:prstGeom prst="rect">
            <a:avLst/>
          </a:prstGeom>
          <a:noFill/>
        </p:spPr>
        <p:txBody>
          <a:bodyPr wrap="none" rtlCol="0">
            <a:spAutoFit/>
          </a:bodyPr>
          <a:lstStyle/>
          <a:p>
            <a:r>
              <a:rPr lang="en-US" sz="2800" dirty="0" smtClean="0">
                <a:solidFill>
                  <a:srgbClr val="0033CC"/>
                </a:solidFill>
              </a:rPr>
              <a:t>GLAD (glancing angle deposition): self assembly of film</a:t>
            </a:r>
            <a:endParaRPr lang="en-US" sz="2800" dirty="0">
              <a:solidFill>
                <a:srgbClr val="0033CC"/>
              </a:solidFill>
            </a:endParaRPr>
          </a:p>
        </p:txBody>
      </p:sp>
      <p:pic>
        <p:nvPicPr>
          <p:cNvPr id="15364" name="Picture 4"/>
          <p:cNvPicPr>
            <a:picLocks noChangeAspect="1" noChangeArrowheads="1"/>
          </p:cNvPicPr>
          <p:nvPr/>
        </p:nvPicPr>
        <p:blipFill>
          <a:blip r:embed="rId2" cstate="print"/>
          <a:srcRect/>
          <a:stretch>
            <a:fillRect/>
          </a:stretch>
        </p:blipFill>
        <p:spPr bwMode="auto">
          <a:xfrm>
            <a:off x="5081670" y="3657601"/>
            <a:ext cx="3833730" cy="3048000"/>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cstate="print"/>
          <a:srcRect/>
          <a:stretch>
            <a:fillRect/>
          </a:stretch>
        </p:blipFill>
        <p:spPr bwMode="auto">
          <a:xfrm>
            <a:off x="4953000" y="577633"/>
            <a:ext cx="2671916" cy="3232367"/>
          </a:xfrm>
          <a:prstGeom prst="rect">
            <a:avLst/>
          </a:prstGeom>
          <a:noFill/>
          <a:ln w="9525">
            <a:noFill/>
            <a:miter lim="800000"/>
            <a:headEnd/>
            <a:tailEnd/>
          </a:ln>
          <a:effectLst/>
        </p:spPr>
      </p:pic>
      <p:sp>
        <p:nvSpPr>
          <p:cNvPr id="9" name="TextBox 8"/>
          <p:cNvSpPr txBox="1"/>
          <p:nvPr/>
        </p:nvSpPr>
        <p:spPr>
          <a:xfrm>
            <a:off x="381000" y="6059269"/>
            <a:ext cx="4006931" cy="523220"/>
          </a:xfrm>
          <a:prstGeom prst="rect">
            <a:avLst/>
          </a:prstGeom>
          <a:noFill/>
        </p:spPr>
        <p:txBody>
          <a:bodyPr wrap="none" rtlCol="0">
            <a:spAutoFit/>
          </a:bodyPr>
          <a:lstStyle/>
          <a:p>
            <a:r>
              <a:rPr lang="en-US" sz="1400" dirty="0" smtClean="0">
                <a:solidFill>
                  <a:srgbClr val="0033CC"/>
                </a:solidFill>
              </a:rPr>
              <a:t>Invented by Michael Brett from University of Alberta</a:t>
            </a:r>
          </a:p>
          <a:p>
            <a:r>
              <a:rPr lang="en-US" sz="1400" dirty="0" smtClean="0">
                <a:solidFill>
                  <a:srgbClr val="0033CC"/>
                </a:solidFill>
              </a:rPr>
              <a:t>http://www.ece.ualberta.ca/~glad/lab.html</a:t>
            </a:r>
            <a:endParaRPr lang="en-US" sz="1400" dirty="0">
              <a:solidFill>
                <a:srgbClr val="0033CC"/>
              </a:solidFill>
            </a:endParaRPr>
          </a:p>
        </p:txBody>
      </p:sp>
      <p:sp>
        <p:nvSpPr>
          <p:cNvPr id="10" name="TextBox 9"/>
          <p:cNvSpPr txBox="1"/>
          <p:nvPr/>
        </p:nvSpPr>
        <p:spPr>
          <a:xfrm>
            <a:off x="152400" y="4267200"/>
            <a:ext cx="5008704" cy="923330"/>
          </a:xfrm>
          <a:prstGeom prst="rect">
            <a:avLst/>
          </a:prstGeom>
          <a:noFill/>
        </p:spPr>
        <p:txBody>
          <a:bodyPr wrap="square" rtlCol="0">
            <a:spAutoFit/>
          </a:bodyPr>
          <a:lstStyle/>
          <a:p>
            <a:r>
              <a:rPr lang="en-US" dirty="0" smtClean="0">
                <a:solidFill>
                  <a:srgbClr val="C00000"/>
                </a:solidFill>
              </a:rPr>
              <a:t>Angle &gt;80</a:t>
            </a:r>
            <a:r>
              <a:rPr lang="en-US" baseline="30000" dirty="0" smtClean="0">
                <a:solidFill>
                  <a:srgbClr val="C00000"/>
                </a:solidFill>
              </a:rPr>
              <a:t>o</a:t>
            </a:r>
            <a:r>
              <a:rPr lang="en-US" dirty="0" smtClean="0">
                <a:solidFill>
                  <a:srgbClr val="C00000"/>
                </a:solidFill>
              </a:rPr>
              <a:t>, with (or without) substrate rotation.</a:t>
            </a:r>
          </a:p>
          <a:p>
            <a:r>
              <a:rPr lang="en-US" dirty="0" smtClean="0">
                <a:solidFill>
                  <a:srgbClr val="C00000"/>
                </a:solidFill>
              </a:rPr>
              <a:t>Self assembly mainly due to shadowing effect that magnifies the otherwise grain structures.</a:t>
            </a:r>
            <a:endParaRPr lang="en-US" dirty="0">
              <a:solidFill>
                <a:srgbClr val="C00000"/>
              </a:solidFill>
            </a:endParaRPr>
          </a:p>
        </p:txBody>
      </p:sp>
      <p:sp>
        <p:nvSpPr>
          <p:cNvPr id="11" name="Slide Number Placeholder 10"/>
          <p:cNvSpPr>
            <a:spLocks noGrp="1"/>
          </p:cNvSpPr>
          <p:nvPr>
            <p:ph type="sldNum" sz="quarter" idx="12"/>
          </p:nvPr>
        </p:nvSpPr>
        <p:spPr>
          <a:xfrm>
            <a:off x="6553200" y="6477000"/>
            <a:ext cx="2133600" cy="365125"/>
          </a:xfrm>
        </p:spPr>
        <p:txBody>
          <a:bodyPr/>
          <a:lstStyle/>
          <a:p>
            <a:fld id="{B6F15528-21DE-4FAA-801E-634DDDAF4B2B}" type="slidenum">
              <a:rPr lang="en-US" smtClean="0"/>
              <a:pPr/>
              <a:t>31</a:t>
            </a:fld>
            <a:endParaRPr lang="en-US"/>
          </a:p>
        </p:txBody>
      </p:sp>
      <p:pic>
        <p:nvPicPr>
          <p:cNvPr id="12" name="Picture 11"/>
          <p:cNvPicPr>
            <a:picLocks noChangeAspect="1" noChangeArrowheads="1"/>
          </p:cNvPicPr>
          <p:nvPr/>
        </p:nvPicPr>
        <p:blipFill>
          <a:blip r:embed="rId4" cstate="print"/>
          <a:srcRect/>
          <a:stretch>
            <a:fillRect/>
          </a:stretch>
        </p:blipFill>
        <p:spPr bwMode="auto">
          <a:xfrm>
            <a:off x="304800" y="990600"/>
            <a:ext cx="4471517"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down)">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2" cstate="print"/>
          <a:srcRect/>
          <a:stretch>
            <a:fillRect/>
          </a:stretch>
        </p:blipFill>
        <p:spPr bwMode="auto">
          <a:xfrm>
            <a:off x="990600" y="685800"/>
            <a:ext cx="3638550" cy="1352550"/>
          </a:xfrm>
          <a:prstGeom prst="rect">
            <a:avLst/>
          </a:prstGeom>
          <a:noFill/>
          <a:ln w="9525">
            <a:noFill/>
            <a:miter lim="800000"/>
            <a:headEnd/>
            <a:tailEnd/>
          </a:ln>
        </p:spPr>
      </p:pic>
      <p:pic>
        <p:nvPicPr>
          <p:cNvPr id="268291" name="Picture 3"/>
          <p:cNvPicPr>
            <a:picLocks noChangeAspect="1" noChangeArrowheads="1"/>
          </p:cNvPicPr>
          <p:nvPr/>
        </p:nvPicPr>
        <p:blipFill>
          <a:blip r:embed="rId3" cstate="print"/>
          <a:srcRect/>
          <a:stretch>
            <a:fillRect/>
          </a:stretch>
        </p:blipFill>
        <p:spPr bwMode="auto">
          <a:xfrm>
            <a:off x="1219200" y="2895600"/>
            <a:ext cx="3838575" cy="1114425"/>
          </a:xfrm>
          <a:prstGeom prst="rect">
            <a:avLst/>
          </a:prstGeom>
          <a:noFill/>
          <a:ln w="9525">
            <a:noFill/>
            <a:miter lim="800000"/>
            <a:headEnd/>
            <a:tailEnd/>
          </a:ln>
        </p:spPr>
      </p:pic>
      <p:pic>
        <p:nvPicPr>
          <p:cNvPr id="268292" name="Picture 4"/>
          <p:cNvPicPr>
            <a:picLocks noChangeAspect="1" noChangeArrowheads="1"/>
          </p:cNvPicPr>
          <p:nvPr/>
        </p:nvPicPr>
        <p:blipFill>
          <a:blip r:embed="rId4" cstate="print"/>
          <a:srcRect/>
          <a:stretch>
            <a:fillRect/>
          </a:stretch>
        </p:blipFill>
        <p:spPr bwMode="auto">
          <a:xfrm>
            <a:off x="1143000" y="4876800"/>
            <a:ext cx="3600450" cy="1133475"/>
          </a:xfrm>
          <a:prstGeom prst="rect">
            <a:avLst/>
          </a:prstGeom>
          <a:noFill/>
          <a:ln w="9525">
            <a:noFill/>
            <a:miter lim="800000"/>
            <a:headEnd/>
            <a:tailEnd/>
          </a:ln>
        </p:spPr>
      </p:pic>
      <p:pic>
        <p:nvPicPr>
          <p:cNvPr id="268293" name="Picture 5"/>
          <p:cNvPicPr>
            <a:picLocks noChangeAspect="1" noChangeArrowheads="1"/>
          </p:cNvPicPr>
          <p:nvPr/>
        </p:nvPicPr>
        <p:blipFill>
          <a:blip r:embed="rId5" cstate="print"/>
          <a:srcRect/>
          <a:stretch>
            <a:fillRect/>
          </a:stretch>
        </p:blipFill>
        <p:spPr bwMode="auto">
          <a:xfrm>
            <a:off x="4953000" y="685800"/>
            <a:ext cx="2171700" cy="1619250"/>
          </a:xfrm>
          <a:prstGeom prst="rect">
            <a:avLst/>
          </a:prstGeom>
          <a:noFill/>
          <a:ln w="9525">
            <a:noFill/>
            <a:miter lim="800000"/>
            <a:headEnd/>
            <a:tailEnd/>
          </a:ln>
        </p:spPr>
      </p:pic>
      <p:pic>
        <p:nvPicPr>
          <p:cNvPr id="268294" name="Picture 6"/>
          <p:cNvPicPr>
            <a:picLocks noChangeAspect="1" noChangeArrowheads="1"/>
          </p:cNvPicPr>
          <p:nvPr/>
        </p:nvPicPr>
        <p:blipFill>
          <a:blip r:embed="rId6" cstate="print"/>
          <a:srcRect/>
          <a:stretch>
            <a:fillRect/>
          </a:stretch>
        </p:blipFill>
        <p:spPr bwMode="auto">
          <a:xfrm>
            <a:off x="5029200" y="2743200"/>
            <a:ext cx="2514600" cy="1619250"/>
          </a:xfrm>
          <a:prstGeom prst="rect">
            <a:avLst/>
          </a:prstGeom>
          <a:noFill/>
          <a:ln w="9525">
            <a:noFill/>
            <a:miter lim="800000"/>
            <a:headEnd/>
            <a:tailEnd/>
          </a:ln>
        </p:spPr>
      </p:pic>
      <p:pic>
        <p:nvPicPr>
          <p:cNvPr id="268295" name="Picture 7"/>
          <p:cNvPicPr>
            <a:picLocks noChangeAspect="1" noChangeArrowheads="1"/>
          </p:cNvPicPr>
          <p:nvPr/>
        </p:nvPicPr>
        <p:blipFill>
          <a:blip r:embed="rId7" cstate="print"/>
          <a:srcRect/>
          <a:stretch>
            <a:fillRect/>
          </a:stretch>
        </p:blipFill>
        <p:spPr bwMode="auto">
          <a:xfrm>
            <a:off x="5029200" y="4648200"/>
            <a:ext cx="2533650" cy="1609725"/>
          </a:xfrm>
          <a:prstGeom prst="rect">
            <a:avLst/>
          </a:prstGeom>
          <a:noFill/>
          <a:ln w="9525">
            <a:noFill/>
            <a:miter lim="800000"/>
            <a:headEnd/>
            <a:tailEnd/>
          </a:ln>
        </p:spPr>
      </p:pic>
      <p:sp>
        <p:nvSpPr>
          <p:cNvPr id="10" name="Rectangle 9"/>
          <p:cNvSpPr/>
          <p:nvPr/>
        </p:nvSpPr>
        <p:spPr>
          <a:xfrm>
            <a:off x="990600" y="6400800"/>
            <a:ext cx="6858000" cy="369332"/>
          </a:xfrm>
          <a:prstGeom prst="rect">
            <a:avLst/>
          </a:prstGeom>
        </p:spPr>
        <p:txBody>
          <a:bodyPr wrap="square">
            <a:spAutoFit/>
          </a:bodyPr>
          <a:lstStyle/>
          <a:p>
            <a:r>
              <a:rPr lang="en-US" dirty="0" err="1" smtClean="0">
                <a:solidFill>
                  <a:srgbClr val="0033CC"/>
                </a:solidFill>
              </a:rPr>
              <a:t>Staionary</a:t>
            </a:r>
            <a:r>
              <a:rPr lang="en-US" dirty="0" smtClean="0">
                <a:solidFill>
                  <a:srgbClr val="0033CC"/>
                </a:solidFill>
              </a:rPr>
              <a:t> substrate (i.e. no rotation), one evaporation source, Cr films.</a:t>
            </a:r>
            <a:endParaRPr lang="en-US" dirty="0">
              <a:solidFill>
                <a:srgbClr val="0033CC"/>
              </a:solidFill>
            </a:endParaRPr>
          </a:p>
        </p:txBody>
      </p:sp>
      <p:sp>
        <p:nvSpPr>
          <p:cNvPr id="11" name="Rectangle 10"/>
          <p:cNvSpPr/>
          <p:nvPr/>
        </p:nvSpPr>
        <p:spPr>
          <a:xfrm>
            <a:off x="2042488" y="0"/>
            <a:ext cx="5120312" cy="523220"/>
          </a:xfrm>
          <a:prstGeom prst="rect">
            <a:avLst/>
          </a:prstGeom>
        </p:spPr>
        <p:txBody>
          <a:bodyPr wrap="none">
            <a:spAutoFit/>
          </a:bodyPr>
          <a:lstStyle/>
          <a:p>
            <a:r>
              <a:rPr lang="en-US" sz="2800" dirty="0" smtClean="0">
                <a:solidFill>
                  <a:srgbClr val="0033CC"/>
                </a:solidFill>
              </a:rPr>
              <a:t>Glancing angle deposition (GLAD)</a:t>
            </a:r>
            <a:endParaRPr lang="en-US" sz="2800" dirty="0">
              <a:solidFill>
                <a:srgbClr val="0033CC"/>
              </a:solidFill>
            </a:endParaRPr>
          </a:p>
        </p:txBody>
      </p:sp>
      <p:cxnSp>
        <p:nvCxnSpPr>
          <p:cNvPr id="13" name="Straight Connector 12"/>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Slide Number Placeholder 11"/>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2" cstate="print"/>
          <a:srcRect/>
          <a:stretch>
            <a:fillRect/>
          </a:stretch>
        </p:blipFill>
        <p:spPr bwMode="auto">
          <a:xfrm>
            <a:off x="2057400" y="762000"/>
            <a:ext cx="4724400" cy="4857858"/>
          </a:xfrm>
          <a:prstGeom prst="rect">
            <a:avLst/>
          </a:prstGeom>
          <a:noFill/>
          <a:ln w="9525">
            <a:noFill/>
            <a:miter lim="800000"/>
            <a:headEnd/>
            <a:tailEnd/>
          </a:ln>
        </p:spPr>
      </p:pic>
      <p:sp>
        <p:nvSpPr>
          <p:cNvPr id="5" name="Rectangle 4"/>
          <p:cNvSpPr/>
          <p:nvPr/>
        </p:nvSpPr>
        <p:spPr>
          <a:xfrm>
            <a:off x="1371600" y="5486400"/>
            <a:ext cx="6781800" cy="1200329"/>
          </a:xfrm>
          <a:prstGeom prst="rect">
            <a:avLst/>
          </a:prstGeom>
        </p:spPr>
        <p:txBody>
          <a:bodyPr wrap="square">
            <a:spAutoFit/>
          </a:bodyPr>
          <a:lstStyle/>
          <a:p>
            <a:r>
              <a:rPr lang="en-US" dirty="0" smtClean="0">
                <a:solidFill>
                  <a:srgbClr val="0033CC"/>
                </a:solidFill>
              </a:rPr>
              <a:t>Stationary substrate, two evaporation sources, SiO</a:t>
            </a:r>
            <a:r>
              <a:rPr lang="en-US" baseline="-25000" dirty="0" smtClean="0">
                <a:solidFill>
                  <a:srgbClr val="0033CC"/>
                </a:solidFill>
              </a:rPr>
              <a:t>2</a:t>
            </a:r>
            <a:r>
              <a:rPr lang="en-US" dirty="0" smtClean="0">
                <a:solidFill>
                  <a:srgbClr val="0033CC"/>
                </a:solidFill>
              </a:rPr>
              <a:t> films.</a:t>
            </a:r>
          </a:p>
          <a:p>
            <a:r>
              <a:rPr lang="en-US" dirty="0" smtClean="0">
                <a:solidFill>
                  <a:srgbClr val="0033CC"/>
                </a:solidFill>
              </a:rPr>
              <a:t>Independent control of column angle and film porosity. </a:t>
            </a:r>
          </a:p>
          <a:p>
            <a:r>
              <a:rPr lang="en-US" dirty="0" smtClean="0">
                <a:solidFill>
                  <a:srgbClr val="0033CC"/>
                </a:solidFill>
              </a:rPr>
              <a:t>The porosity is constant, the column angle β is controlled between the inclined and vertical angles.</a:t>
            </a:r>
            <a:endParaRPr lang="en-US" dirty="0">
              <a:solidFill>
                <a:srgbClr val="0033CC"/>
              </a:solidFill>
            </a:endParaRPr>
          </a:p>
        </p:txBody>
      </p:sp>
      <p:sp>
        <p:nvSpPr>
          <p:cNvPr id="4" name="Rectangle 3"/>
          <p:cNvSpPr/>
          <p:nvPr/>
        </p:nvSpPr>
        <p:spPr>
          <a:xfrm>
            <a:off x="2042488" y="0"/>
            <a:ext cx="5120312" cy="523220"/>
          </a:xfrm>
          <a:prstGeom prst="rect">
            <a:avLst/>
          </a:prstGeom>
        </p:spPr>
        <p:txBody>
          <a:bodyPr wrap="none">
            <a:spAutoFit/>
          </a:bodyPr>
          <a:lstStyle/>
          <a:p>
            <a:r>
              <a:rPr lang="en-US" sz="2800" dirty="0" smtClean="0">
                <a:solidFill>
                  <a:srgbClr val="0033CC"/>
                </a:solidFill>
              </a:rPr>
              <a:t>Glancing angle deposition (GLAD)</a:t>
            </a:r>
            <a:endParaRPr lang="en-US" sz="2800"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Slide Number Placeholder 6"/>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2" cstate="print"/>
          <a:srcRect/>
          <a:stretch>
            <a:fillRect/>
          </a:stretch>
        </p:blipFill>
        <p:spPr bwMode="auto">
          <a:xfrm>
            <a:off x="533400" y="3844787"/>
            <a:ext cx="3352799" cy="2695964"/>
          </a:xfrm>
          <a:prstGeom prst="rect">
            <a:avLst/>
          </a:prstGeom>
          <a:noFill/>
          <a:ln w="9525">
            <a:noFill/>
            <a:miter lim="800000"/>
            <a:headEnd/>
            <a:tailEnd/>
          </a:ln>
        </p:spPr>
      </p:pic>
      <p:sp>
        <p:nvSpPr>
          <p:cNvPr id="5" name="Rectangle 4"/>
          <p:cNvSpPr/>
          <p:nvPr/>
        </p:nvSpPr>
        <p:spPr>
          <a:xfrm>
            <a:off x="838200" y="0"/>
            <a:ext cx="7696200" cy="523220"/>
          </a:xfrm>
          <a:prstGeom prst="rect">
            <a:avLst/>
          </a:prstGeom>
        </p:spPr>
        <p:txBody>
          <a:bodyPr wrap="square">
            <a:spAutoFit/>
          </a:bodyPr>
          <a:lstStyle/>
          <a:p>
            <a:r>
              <a:rPr lang="en-US" sz="2800" dirty="0" smtClean="0">
                <a:solidFill>
                  <a:srgbClr val="0033CC"/>
                </a:solidFill>
              </a:rPr>
              <a:t>Various nanostructures obtained in GLAD thin films</a:t>
            </a:r>
            <a:endParaRPr lang="en-US" sz="2800"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4114800" y="3728803"/>
            <a:ext cx="4572000" cy="312919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1676400" y="609600"/>
            <a:ext cx="6032057" cy="30917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600200"/>
            <a:ext cx="7620000" cy="3970318"/>
          </a:xfrm>
          <a:prstGeom prst="rect">
            <a:avLst/>
          </a:prstGeom>
        </p:spPr>
        <p:txBody>
          <a:bodyPr wrap="square">
            <a:spAutoFit/>
          </a:bodyPr>
          <a:lstStyle/>
          <a:p>
            <a:r>
              <a:rPr lang="en-US" dirty="0" smtClean="0">
                <a:solidFill>
                  <a:srgbClr val="C00000"/>
                </a:solidFill>
              </a:rPr>
              <a:t>Evaporation advantages:</a:t>
            </a:r>
          </a:p>
          <a:p>
            <a:pPr marL="180975" indent="-180975">
              <a:buFont typeface="Arial" pitchFamily="34" charset="0"/>
              <a:buChar char="•"/>
            </a:pPr>
            <a:r>
              <a:rPr lang="en-US" dirty="0" smtClean="0">
                <a:solidFill>
                  <a:srgbClr val="0033CC"/>
                </a:solidFill>
              </a:rPr>
              <a:t>Films can be deposited at high rates (e.g., 1μm/min, though for research typically &lt; 0.1μm/min).</a:t>
            </a:r>
          </a:p>
          <a:p>
            <a:pPr marL="180975" indent="-180975">
              <a:buFont typeface="Arial" pitchFamily="34" charset="0"/>
              <a:buChar char="•"/>
            </a:pPr>
            <a:r>
              <a:rPr lang="en-US" dirty="0" smtClean="0">
                <a:solidFill>
                  <a:srgbClr val="0033CC"/>
                </a:solidFill>
              </a:rPr>
              <a:t>Low energy atoms (~0.1 </a:t>
            </a:r>
            <a:r>
              <a:rPr lang="en-US" dirty="0" err="1" smtClean="0">
                <a:solidFill>
                  <a:srgbClr val="0033CC"/>
                </a:solidFill>
              </a:rPr>
              <a:t>eV</a:t>
            </a:r>
            <a:r>
              <a:rPr lang="en-US" dirty="0" smtClean="0">
                <a:solidFill>
                  <a:srgbClr val="0033CC"/>
                </a:solidFill>
              </a:rPr>
              <a:t>) leave little surface damage.</a:t>
            </a:r>
          </a:p>
          <a:p>
            <a:pPr marL="180975" indent="-180975">
              <a:buFont typeface="Arial" pitchFamily="34" charset="0"/>
              <a:buChar char="•"/>
            </a:pPr>
            <a:r>
              <a:rPr lang="en-US" dirty="0" smtClean="0">
                <a:solidFill>
                  <a:srgbClr val="0033CC"/>
                </a:solidFill>
              </a:rPr>
              <a:t>Little residual gas and impurity incorporation due to high vacuum conditions.</a:t>
            </a:r>
          </a:p>
          <a:p>
            <a:pPr marL="180975" indent="-180975">
              <a:buFont typeface="Arial" pitchFamily="34" charset="0"/>
              <a:buChar char="•"/>
            </a:pPr>
            <a:r>
              <a:rPr lang="en-US" dirty="0" smtClean="0">
                <a:solidFill>
                  <a:srgbClr val="0033CC"/>
                </a:solidFill>
              </a:rPr>
              <a:t>No or very little substrate heating.</a:t>
            </a:r>
          </a:p>
          <a:p>
            <a:endParaRPr lang="en-US" dirty="0" smtClean="0">
              <a:solidFill>
                <a:srgbClr val="0033CC"/>
              </a:solidFill>
            </a:endParaRPr>
          </a:p>
          <a:p>
            <a:r>
              <a:rPr lang="en-US" dirty="0" smtClean="0">
                <a:solidFill>
                  <a:srgbClr val="C00000"/>
                </a:solidFill>
              </a:rPr>
              <a:t>Limitations:</a:t>
            </a:r>
          </a:p>
          <a:p>
            <a:pPr marL="180975" indent="-180975">
              <a:buFont typeface="Arial" pitchFamily="34" charset="0"/>
              <a:buChar char="•"/>
            </a:pPr>
            <a:r>
              <a:rPr lang="en-US" dirty="0" smtClean="0">
                <a:solidFill>
                  <a:srgbClr val="0033CC"/>
                </a:solidFill>
              </a:rPr>
              <a:t>Accurately controlled alloy compounds are difficult to achieve.</a:t>
            </a:r>
          </a:p>
          <a:p>
            <a:pPr marL="180975" indent="-180975">
              <a:buFont typeface="Arial" pitchFamily="34" charset="0"/>
              <a:buChar char="•"/>
            </a:pPr>
            <a:r>
              <a:rPr lang="en-US" dirty="0" smtClean="0">
                <a:solidFill>
                  <a:srgbClr val="0033CC"/>
                </a:solidFill>
              </a:rPr>
              <a:t>No in-situ substrate cleaning.</a:t>
            </a:r>
          </a:p>
          <a:p>
            <a:pPr marL="180975" indent="-180975">
              <a:buFont typeface="Arial" pitchFamily="34" charset="0"/>
              <a:buChar char="•"/>
            </a:pPr>
            <a:r>
              <a:rPr lang="en-US" dirty="0" smtClean="0">
                <a:solidFill>
                  <a:srgbClr val="0033CC"/>
                </a:solidFill>
              </a:rPr>
              <a:t>Poor step coverage (but this is good for liftoff).</a:t>
            </a:r>
          </a:p>
          <a:p>
            <a:pPr marL="180975" indent="-180975">
              <a:buFont typeface="Arial" pitchFamily="34" charset="0"/>
              <a:buChar char="•"/>
            </a:pPr>
            <a:r>
              <a:rPr lang="en-US" dirty="0" smtClean="0">
                <a:solidFill>
                  <a:srgbClr val="0033CC"/>
                </a:solidFill>
              </a:rPr>
              <a:t>Variation of deposit thickness for large/multiple substrates – has to rely on quartz crystal micro-balance for thickness monitoring.</a:t>
            </a:r>
          </a:p>
          <a:p>
            <a:pPr marL="180975" indent="-180975">
              <a:buFont typeface="Arial" pitchFamily="34" charset="0"/>
              <a:buChar char="•"/>
            </a:pPr>
            <a:r>
              <a:rPr lang="en-US" dirty="0" smtClean="0">
                <a:solidFill>
                  <a:srgbClr val="0033CC"/>
                </a:solidFill>
              </a:rPr>
              <a:t>X-ray damage.</a:t>
            </a:r>
            <a:endParaRPr lang="en-US" dirty="0">
              <a:solidFill>
                <a:srgbClr val="0033CC"/>
              </a:solidFill>
            </a:endParaRPr>
          </a:p>
        </p:txBody>
      </p:sp>
      <p:sp>
        <p:nvSpPr>
          <p:cNvPr id="3" name="Rectangle 2"/>
          <p:cNvSpPr/>
          <p:nvPr/>
        </p:nvSpPr>
        <p:spPr>
          <a:xfrm>
            <a:off x="2209800" y="228600"/>
            <a:ext cx="4648200" cy="523220"/>
          </a:xfrm>
          <a:prstGeom prst="rect">
            <a:avLst/>
          </a:prstGeom>
        </p:spPr>
        <p:txBody>
          <a:bodyPr wrap="square">
            <a:spAutoFit/>
          </a:bodyPr>
          <a:lstStyle/>
          <a:p>
            <a:r>
              <a:rPr lang="en-US" sz="2800" dirty="0" smtClean="0">
                <a:solidFill>
                  <a:srgbClr val="0033CC"/>
                </a:solidFill>
              </a:rPr>
              <a:t>Evaporation: a quick summary</a:t>
            </a:r>
            <a:endParaRPr lang="en-US" sz="2800" dirty="0">
              <a:solidFill>
                <a:srgbClr val="0033CC"/>
              </a:solidFill>
            </a:endParaRPr>
          </a:p>
        </p:txBody>
      </p:sp>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080000" y="1066800"/>
            <a:ext cx="3854450" cy="3971925"/>
            <a:chOff x="3332" y="782"/>
            <a:chExt cx="2428" cy="2641"/>
          </a:xfrm>
        </p:grpSpPr>
        <p:sp>
          <p:nvSpPr>
            <p:cNvPr id="1040" name="Rectangle 4"/>
            <p:cNvSpPr>
              <a:spLocks noChangeArrowheads="1"/>
            </p:cNvSpPr>
            <p:nvPr/>
          </p:nvSpPr>
          <p:spPr bwMode="auto">
            <a:xfrm>
              <a:off x="4296" y="2864"/>
              <a:ext cx="592" cy="22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41" name="Rectangle 5"/>
            <p:cNvSpPr>
              <a:spLocks noChangeArrowheads="1"/>
            </p:cNvSpPr>
            <p:nvPr/>
          </p:nvSpPr>
          <p:spPr bwMode="auto">
            <a:xfrm>
              <a:off x="3852" y="1161"/>
              <a:ext cx="1407" cy="91"/>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3" name="Group 6"/>
            <p:cNvGrpSpPr>
              <a:grpSpLocks/>
            </p:cNvGrpSpPr>
            <p:nvPr/>
          </p:nvGrpSpPr>
          <p:grpSpPr bwMode="auto">
            <a:xfrm>
              <a:off x="4420" y="1268"/>
              <a:ext cx="276" cy="1575"/>
              <a:chOff x="4485" y="1037"/>
              <a:chExt cx="276" cy="1542"/>
            </a:xfrm>
          </p:grpSpPr>
          <p:sp>
            <p:nvSpPr>
              <p:cNvPr id="1053" name="Oval 7"/>
              <p:cNvSpPr>
                <a:spLocks noChangeArrowheads="1"/>
              </p:cNvSpPr>
              <p:nvPr/>
            </p:nvSpPr>
            <p:spPr bwMode="auto">
              <a:xfrm>
                <a:off x="4485" y="1037"/>
                <a:ext cx="271" cy="90"/>
              </a:xfrm>
              <a:prstGeom prst="ellipse">
                <a:avLst/>
              </a:prstGeom>
              <a:noFill/>
              <a:ln w="12700">
                <a:solidFill>
                  <a:schemeClr val="tx1"/>
                </a:solidFill>
                <a:prstDash val="dash"/>
                <a:round/>
                <a:headEnd/>
                <a:tailEnd/>
              </a:ln>
            </p:spPr>
            <p:txBody>
              <a:bodyPr wrap="none" anchor="ctr"/>
              <a:lstStyle/>
              <a:p>
                <a:endParaRPr lang="en-US"/>
              </a:p>
            </p:txBody>
          </p:sp>
          <p:sp>
            <p:nvSpPr>
              <p:cNvPr id="1054" name="Oval 8"/>
              <p:cNvSpPr>
                <a:spLocks noChangeArrowheads="1"/>
              </p:cNvSpPr>
              <p:nvPr/>
            </p:nvSpPr>
            <p:spPr bwMode="auto">
              <a:xfrm>
                <a:off x="4490" y="2489"/>
                <a:ext cx="271" cy="90"/>
              </a:xfrm>
              <a:prstGeom prst="ellipse">
                <a:avLst/>
              </a:prstGeom>
              <a:noFill/>
              <a:ln w="12700">
                <a:solidFill>
                  <a:schemeClr val="tx1"/>
                </a:solidFill>
                <a:prstDash val="dash"/>
                <a:round/>
                <a:headEnd/>
                <a:tailEnd/>
              </a:ln>
            </p:spPr>
            <p:txBody>
              <a:bodyPr wrap="none" anchor="ctr"/>
              <a:lstStyle/>
              <a:p>
                <a:endParaRPr lang="en-US"/>
              </a:p>
            </p:txBody>
          </p:sp>
          <p:sp>
            <p:nvSpPr>
              <p:cNvPr id="1055" name="Line 9"/>
              <p:cNvSpPr>
                <a:spLocks noChangeShapeType="1"/>
              </p:cNvSpPr>
              <p:nvPr/>
            </p:nvSpPr>
            <p:spPr bwMode="auto">
              <a:xfrm>
                <a:off x="4485" y="1078"/>
                <a:ext cx="0" cy="1456"/>
              </a:xfrm>
              <a:prstGeom prst="line">
                <a:avLst/>
              </a:prstGeom>
              <a:noFill/>
              <a:ln w="15875">
                <a:solidFill>
                  <a:schemeClr val="tx1"/>
                </a:solidFill>
                <a:prstDash val="dash"/>
                <a:round/>
                <a:headEnd/>
                <a:tailEnd/>
              </a:ln>
            </p:spPr>
            <p:txBody>
              <a:bodyPr/>
              <a:lstStyle/>
              <a:p>
                <a:endParaRPr lang="en-US"/>
              </a:p>
            </p:txBody>
          </p:sp>
          <p:sp>
            <p:nvSpPr>
              <p:cNvPr id="1056" name="Line 10"/>
              <p:cNvSpPr>
                <a:spLocks noChangeShapeType="1"/>
              </p:cNvSpPr>
              <p:nvPr/>
            </p:nvSpPr>
            <p:spPr bwMode="auto">
              <a:xfrm>
                <a:off x="4761" y="1091"/>
                <a:ext cx="0" cy="1456"/>
              </a:xfrm>
              <a:prstGeom prst="line">
                <a:avLst/>
              </a:prstGeom>
              <a:noFill/>
              <a:ln w="15875">
                <a:solidFill>
                  <a:schemeClr val="tx1"/>
                </a:solidFill>
                <a:prstDash val="dash"/>
                <a:round/>
                <a:headEnd/>
                <a:tailEnd/>
              </a:ln>
            </p:spPr>
            <p:txBody>
              <a:bodyPr/>
              <a:lstStyle/>
              <a:p>
                <a:endParaRPr lang="en-US"/>
              </a:p>
            </p:txBody>
          </p:sp>
        </p:grpSp>
        <p:sp>
          <p:nvSpPr>
            <p:cNvPr id="1043" name="Oval 11"/>
            <p:cNvSpPr>
              <a:spLocks noChangeArrowheads="1"/>
            </p:cNvSpPr>
            <p:nvPr/>
          </p:nvSpPr>
          <p:spPr bwMode="auto">
            <a:xfrm>
              <a:off x="4470" y="2394"/>
              <a:ext cx="173" cy="188"/>
            </a:xfrm>
            <a:prstGeom prst="ellipse">
              <a:avLst/>
            </a:prstGeom>
            <a:solidFill>
              <a:srgbClr val="FF9933"/>
            </a:solidFill>
            <a:ln w="9525">
              <a:solidFill>
                <a:schemeClr val="tx1"/>
              </a:solidFill>
              <a:round/>
              <a:headEnd/>
              <a:tailEnd/>
            </a:ln>
          </p:spPr>
          <p:txBody>
            <a:bodyPr wrap="none" anchor="ctr"/>
            <a:lstStyle/>
            <a:p>
              <a:endParaRPr lang="en-US"/>
            </a:p>
          </p:txBody>
        </p:sp>
        <p:sp>
          <p:nvSpPr>
            <p:cNvPr id="1044" name="Line 12"/>
            <p:cNvSpPr>
              <a:spLocks noChangeShapeType="1"/>
            </p:cNvSpPr>
            <p:nvPr/>
          </p:nvSpPr>
          <p:spPr bwMode="auto">
            <a:xfrm flipH="1" flipV="1">
              <a:off x="4551" y="2099"/>
              <a:ext cx="8" cy="378"/>
            </a:xfrm>
            <a:prstGeom prst="line">
              <a:avLst/>
            </a:prstGeom>
            <a:noFill/>
            <a:ln w="25400">
              <a:solidFill>
                <a:schemeClr val="tx1"/>
              </a:solidFill>
              <a:round/>
              <a:headEnd/>
              <a:tailEnd type="triangle" w="med" len="med"/>
            </a:ln>
          </p:spPr>
          <p:txBody>
            <a:bodyPr/>
            <a:lstStyle/>
            <a:p>
              <a:endParaRPr lang="en-US"/>
            </a:p>
          </p:txBody>
        </p:sp>
        <p:sp>
          <p:nvSpPr>
            <p:cNvPr id="1045" name="Text Box 13"/>
            <p:cNvSpPr txBox="1">
              <a:spLocks noChangeArrowheads="1"/>
            </p:cNvSpPr>
            <p:nvPr/>
          </p:nvSpPr>
          <p:spPr bwMode="auto">
            <a:xfrm>
              <a:off x="4221" y="2863"/>
              <a:ext cx="807" cy="243"/>
            </a:xfrm>
            <a:prstGeom prst="rect">
              <a:avLst/>
            </a:prstGeom>
            <a:noFill/>
            <a:ln w="9525">
              <a:noFill/>
              <a:miter lim="800000"/>
              <a:headEnd/>
              <a:tailEnd/>
            </a:ln>
          </p:spPr>
          <p:txBody>
            <a:bodyPr>
              <a:spAutoFit/>
            </a:bodyPr>
            <a:lstStyle/>
            <a:p>
              <a:pPr algn="ctr">
                <a:spcBef>
                  <a:spcPct val="50000"/>
                </a:spcBef>
              </a:pPr>
              <a:r>
                <a:rPr lang="en-US" altLang="zh-TW"/>
                <a:t>source</a:t>
              </a:r>
            </a:p>
          </p:txBody>
        </p:sp>
        <p:sp>
          <p:nvSpPr>
            <p:cNvPr id="1046" name="Text Box 14"/>
            <p:cNvSpPr txBox="1">
              <a:spLocks noChangeArrowheads="1"/>
            </p:cNvSpPr>
            <p:nvPr/>
          </p:nvSpPr>
          <p:spPr bwMode="auto">
            <a:xfrm>
              <a:off x="4156" y="938"/>
              <a:ext cx="798" cy="244"/>
            </a:xfrm>
            <a:prstGeom prst="rect">
              <a:avLst/>
            </a:prstGeom>
            <a:noFill/>
            <a:ln w="9525">
              <a:noFill/>
              <a:miter lim="800000"/>
              <a:headEnd/>
              <a:tailEnd/>
            </a:ln>
          </p:spPr>
          <p:txBody>
            <a:bodyPr>
              <a:spAutoFit/>
            </a:bodyPr>
            <a:lstStyle/>
            <a:p>
              <a:pPr algn="ctr">
                <a:spcBef>
                  <a:spcPct val="50000"/>
                </a:spcBef>
              </a:pPr>
              <a:r>
                <a:rPr lang="en-US" altLang="zh-TW"/>
                <a:t>wafer</a:t>
              </a:r>
            </a:p>
          </p:txBody>
        </p:sp>
        <p:sp>
          <p:nvSpPr>
            <p:cNvPr id="1047" name="Text Box 15"/>
            <p:cNvSpPr txBox="1">
              <a:spLocks noChangeArrowheads="1"/>
            </p:cNvSpPr>
            <p:nvPr/>
          </p:nvSpPr>
          <p:spPr bwMode="auto">
            <a:xfrm>
              <a:off x="4435" y="1901"/>
              <a:ext cx="272" cy="244"/>
            </a:xfrm>
            <a:prstGeom prst="rect">
              <a:avLst/>
            </a:prstGeom>
            <a:noFill/>
            <a:ln w="9525">
              <a:noFill/>
              <a:miter lim="800000"/>
              <a:headEnd/>
              <a:tailEnd/>
            </a:ln>
          </p:spPr>
          <p:txBody>
            <a:bodyPr>
              <a:spAutoFit/>
            </a:bodyPr>
            <a:lstStyle/>
            <a:p>
              <a:pPr algn="ctr">
                <a:spcBef>
                  <a:spcPct val="50000"/>
                </a:spcBef>
              </a:pPr>
              <a:r>
                <a:rPr lang="en-US" altLang="zh-TW"/>
                <a:t>v</a:t>
              </a:r>
            </a:p>
          </p:txBody>
        </p:sp>
        <p:sp>
          <p:nvSpPr>
            <p:cNvPr id="1048" name="Line 16"/>
            <p:cNvSpPr>
              <a:spLocks noChangeShapeType="1"/>
            </p:cNvSpPr>
            <p:nvPr/>
          </p:nvSpPr>
          <p:spPr bwMode="auto">
            <a:xfrm>
              <a:off x="4188" y="2650"/>
              <a:ext cx="231" cy="0"/>
            </a:xfrm>
            <a:prstGeom prst="line">
              <a:avLst/>
            </a:prstGeom>
            <a:noFill/>
            <a:ln w="9525">
              <a:solidFill>
                <a:schemeClr val="tx1"/>
              </a:solidFill>
              <a:round/>
              <a:headEnd/>
              <a:tailEnd type="triangle" w="med" len="med"/>
            </a:ln>
          </p:spPr>
          <p:txBody>
            <a:bodyPr/>
            <a:lstStyle/>
            <a:p>
              <a:endParaRPr lang="en-US"/>
            </a:p>
          </p:txBody>
        </p:sp>
        <p:sp>
          <p:nvSpPr>
            <p:cNvPr id="1049" name="Line 17"/>
            <p:cNvSpPr>
              <a:spLocks noChangeShapeType="1"/>
            </p:cNvSpPr>
            <p:nvPr/>
          </p:nvSpPr>
          <p:spPr bwMode="auto">
            <a:xfrm flipH="1" flipV="1">
              <a:off x="4690" y="2658"/>
              <a:ext cx="189" cy="0"/>
            </a:xfrm>
            <a:prstGeom prst="line">
              <a:avLst/>
            </a:prstGeom>
            <a:noFill/>
            <a:ln w="9525">
              <a:solidFill>
                <a:schemeClr val="tx1"/>
              </a:solidFill>
              <a:round/>
              <a:headEnd/>
              <a:tailEnd type="triangle" w="med" len="med"/>
            </a:ln>
          </p:spPr>
          <p:txBody>
            <a:bodyPr/>
            <a:lstStyle/>
            <a:p>
              <a:endParaRPr lang="en-US"/>
            </a:p>
          </p:txBody>
        </p:sp>
        <p:sp>
          <p:nvSpPr>
            <p:cNvPr id="1050" name="Text Box 18"/>
            <p:cNvSpPr txBox="1">
              <a:spLocks noChangeArrowheads="1"/>
            </p:cNvSpPr>
            <p:nvPr/>
          </p:nvSpPr>
          <p:spPr bwMode="auto">
            <a:xfrm>
              <a:off x="4879" y="2518"/>
              <a:ext cx="387" cy="244"/>
            </a:xfrm>
            <a:prstGeom prst="rect">
              <a:avLst/>
            </a:prstGeom>
            <a:noFill/>
            <a:ln w="9525">
              <a:noFill/>
              <a:miter lim="800000"/>
              <a:headEnd/>
              <a:tailEnd/>
            </a:ln>
          </p:spPr>
          <p:txBody>
            <a:bodyPr>
              <a:spAutoFit/>
            </a:bodyPr>
            <a:lstStyle/>
            <a:p>
              <a:pPr>
                <a:spcBef>
                  <a:spcPct val="50000"/>
                </a:spcBef>
              </a:pPr>
              <a:r>
                <a:rPr lang="en-US" altLang="zh-TW"/>
                <a:t>2</a:t>
              </a:r>
              <a:r>
                <a:rPr lang="en-US" altLang="zh-TW">
                  <a:latin typeface="Symbol" pitchFamily="18" charset="2"/>
                </a:rPr>
                <a:t>s</a:t>
              </a:r>
            </a:p>
          </p:txBody>
        </p:sp>
        <p:sp>
          <p:nvSpPr>
            <p:cNvPr id="1051" name="Rectangle 19"/>
            <p:cNvSpPr>
              <a:spLocks noChangeArrowheads="1"/>
            </p:cNvSpPr>
            <p:nvPr/>
          </p:nvSpPr>
          <p:spPr bwMode="auto">
            <a:xfrm>
              <a:off x="3703" y="782"/>
              <a:ext cx="1720" cy="2312"/>
            </a:xfrm>
            <a:prstGeom prst="rect">
              <a:avLst/>
            </a:prstGeom>
            <a:noFill/>
            <a:ln w="50800">
              <a:solidFill>
                <a:schemeClr val="tx1"/>
              </a:solidFill>
              <a:miter lim="800000"/>
              <a:headEnd/>
              <a:tailEnd/>
            </a:ln>
          </p:spPr>
          <p:txBody>
            <a:bodyPr wrap="none" anchor="ctr"/>
            <a:lstStyle/>
            <a:p>
              <a:endParaRPr lang="en-US"/>
            </a:p>
          </p:txBody>
        </p:sp>
        <p:sp>
          <p:nvSpPr>
            <p:cNvPr id="1052" name="Rectangle 20"/>
            <p:cNvSpPr>
              <a:spLocks noChangeArrowheads="1"/>
            </p:cNvSpPr>
            <p:nvPr/>
          </p:nvSpPr>
          <p:spPr bwMode="auto">
            <a:xfrm>
              <a:off x="3332" y="3094"/>
              <a:ext cx="2428" cy="329"/>
            </a:xfrm>
            <a:prstGeom prst="rect">
              <a:avLst/>
            </a:prstGeom>
            <a:noFill/>
            <a:ln w="50800">
              <a:solidFill>
                <a:schemeClr val="tx1"/>
              </a:solidFill>
              <a:miter lim="800000"/>
              <a:headEnd/>
              <a:tailEnd/>
            </a:ln>
          </p:spPr>
          <p:txBody>
            <a:bodyPr wrap="none" anchor="ctr"/>
            <a:lstStyle/>
            <a:p>
              <a:endParaRPr lang="en-US"/>
            </a:p>
          </p:txBody>
        </p:sp>
      </p:grpSp>
      <p:sp>
        <p:nvSpPr>
          <p:cNvPr id="1036" name="Text Box 23"/>
          <p:cNvSpPr txBox="1">
            <a:spLocks noChangeArrowheads="1"/>
          </p:cNvSpPr>
          <p:nvPr/>
        </p:nvSpPr>
        <p:spPr bwMode="auto">
          <a:xfrm>
            <a:off x="304800" y="1219200"/>
            <a:ext cx="5029199" cy="2599173"/>
          </a:xfrm>
          <a:prstGeom prst="rect">
            <a:avLst/>
          </a:prstGeom>
          <a:noFill/>
          <a:ln w="9525">
            <a:noFill/>
            <a:miter lim="800000"/>
            <a:headEnd/>
            <a:tailEnd/>
          </a:ln>
        </p:spPr>
        <p:txBody>
          <a:bodyPr wrap="square">
            <a:spAutoFit/>
          </a:bodyPr>
          <a:lstStyle/>
          <a:p>
            <a:pPr>
              <a:spcBef>
                <a:spcPct val="50000"/>
              </a:spcBef>
            </a:pPr>
            <a:r>
              <a:rPr lang="en-US" altLang="zh-TW" dirty="0">
                <a:solidFill>
                  <a:srgbClr val="0033CC"/>
                </a:solidFill>
              </a:rPr>
              <a:t>Assume a particle of diameter </a:t>
            </a:r>
            <a:r>
              <a:rPr lang="en-US" altLang="zh-TW" dirty="0" smtClean="0">
                <a:solidFill>
                  <a:srgbClr val="0033CC"/>
                </a:solidFill>
                <a:sym typeface="Symbol"/>
              </a:rPr>
              <a:t></a:t>
            </a:r>
            <a:r>
              <a:rPr lang="en-US" altLang="zh-TW" dirty="0" smtClean="0">
                <a:solidFill>
                  <a:srgbClr val="0033CC"/>
                </a:solidFill>
              </a:rPr>
              <a:t>, </a:t>
            </a:r>
            <a:r>
              <a:rPr lang="en-US" altLang="zh-TW" dirty="0">
                <a:solidFill>
                  <a:srgbClr val="0033CC"/>
                </a:solidFill>
              </a:rPr>
              <a:t>moving in </a:t>
            </a:r>
            <a:r>
              <a:rPr lang="en-US" altLang="zh-TW" dirty="0" smtClean="0">
                <a:solidFill>
                  <a:srgbClr val="0033CC"/>
                </a:solidFill>
              </a:rPr>
              <a:t>speed v</a:t>
            </a:r>
            <a:r>
              <a:rPr lang="en-US" altLang="zh-TW" i="1" dirty="0" smtClean="0">
                <a:solidFill>
                  <a:srgbClr val="0033CC"/>
                </a:solidFill>
              </a:rPr>
              <a:t>.</a:t>
            </a:r>
          </a:p>
          <a:p>
            <a:pPr>
              <a:spcBef>
                <a:spcPct val="15000"/>
              </a:spcBef>
            </a:pPr>
            <a:r>
              <a:rPr lang="en-US" altLang="zh-TW" dirty="0" smtClean="0">
                <a:solidFill>
                  <a:srgbClr val="0033CC"/>
                </a:solidFill>
              </a:rPr>
              <a:t>Collision cross-section = </a:t>
            </a:r>
            <a:r>
              <a:rPr lang="en-US" altLang="zh-TW" dirty="0" smtClean="0">
                <a:solidFill>
                  <a:srgbClr val="0033CC"/>
                </a:solidFill>
                <a:sym typeface="Symbol"/>
              </a:rPr>
              <a:t></a:t>
            </a:r>
            <a:r>
              <a:rPr lang="en-US" altLang="zh-TW" baseline="30000" dirty="0" smtClean="0">
                <a:solidFill>
                  <a:srgbClr val="0033CC"/>
                </a:solidFill>
              </a:rPr>
              <a:t>2</a:t>
            </a:r>
          </a:p>
          <a:p>
            <a:pPr>
              <a:spcBef>
                <a:spcPct val="15000"/>
              </a:spcBef>
            </a:pPr>
            <a:r>
              <a:rPr lang="en-US" altLang="zh-TW" dirty="0" smtClean="0">
                <a:solidFill>
                  <a:srgbClr val="0033CC"/>
                </a:solidFill>
              </a:rPr>
              <a:t>Collision volume swept during </a:t>
            </a:r>
            <a:r>
              <a:rPr lang="en-US" altLang="zh-TW" dirty="0" err="1" smtClean="0">
                <a:solidFill>
                  <a:srgbClr val="0033CC"/>
                </a:solidFill>
              </a:rPr>
              <a:t>dt</a:t>
            </a:r>
            <a:r>
              <a:rPr lang="en-US" altLang="zh-TW" dirty="0" smtClean="0">
                <a:solidFill>
                  <a:srgbClr val="0033CC"/>
                </a:solidFill>
              </a:rPr>
              <a:t> =</a:t>
            </a:r>
            <a:r>
              <a:rPr lang="en-US" altLang="zh-TW" dirty="0" smtClean="0">
                <a:solidFill>
                  <a:srgbClr val="0033CC"/>
                </a:solidFill>
                <a:sym typeface="Symbol"/>
              </a:rPr>
              <a:t> </a:t>
            </a:r>
            <a:r>
              <a:rPr lang="en-US" altLang="zh-TW" baseline="30000" dirty="0" smtClean="0">
                <a:solidFill>
                  <a:srgbClr val="0033CC"/>
                </a:solidFill>
              </a:rPr>
              <a:t>2 </a:t>
            </a:r>
            <a:r>
              <a:rPr lang="en-US" altLang="zh-TW" dirty="0" err="1" smtClean="0">
                <a:solidFill>
                  <a:srgbClr val="0033CC"/>
                </a:solidFill>
              </a:rPr>
              <a:t>vdt</a:t>
            </a:r>
            <a:endParaRPr lang="en-US" altLang="zh-TW" dirty="0" smtClean="0">
              <a:solidFill>
                <a:srgbClr val="0033CC"/>
              </a:solidFill>
            </a:endParaRPr>
          </a:p>
          <a:p>
            <a:pPr>
              <a:spcBef>
                <a:spcPct val="15000"/>
              </a:spcBef>
            </a:pPr>
            <a:r>
              <a:rPr lang="en-US" altLang="zh-TW" dirty="0" smtClean="0">
                <a:solidFill>
                  <a:srgbClr val="0033CC"/>
                </a:solidFill>
              </a:rPr>
              <a:t># of collisions during </a:t>
            </a:r>
            <a:r>
              <a:rPr lang="en-US" altLang="zh-TW" dirty="0" err="1" smtClean="0">
                <a:solidFill>
                  <a:srgbClr val="0033CC"/>
                </a:solidFill>
              </a:rPr>
              <a:t>dt</a:t>
            </a:r>
            <a:r>
              <a:rPr lang="en-US" altLang="zh-TW" dirty="0" smtClean="0">
                <a:solidFill>
                  <a:srgbClr val="0033CC"/>
                </a:solidFill>
              </a:rPr>
              <a:t> = (n/V)</a:t>
            </a:r>
            <a:r>
              <a:rPr lang="en-US" altLang="zh-TW" dirty="0" smtClean="0">
                <a:solidFill>
                  <a:srgbClr val="0033CC"/>
                </a:solidFill>
                <a:sym typeface="Symbol"/>
              </a:rPr>
              <a:t> </a:t>
            </a:r>
            <a:r>
              <a:rPr lang="en-US" altLang="zh-TW" baseline="30000" dirty="0" smtClean="0">
                <a:solidFill>
                  <a:srgbClr val="0033CC"/>
                </a:solidFill>
              </a:rPr>
              <a:t>2 </a:t>
            </a:r>
            <a:r>
              <a:rPr lang="en-US" altLang="zh-TW" dirty="0" err="1" smtClean="0">
                <a:solidFill>
                  <a:srgbClr val="0033CC"/>
                </a:solidFill>
              </a:rPr>
              <a:t>vdt</a:t>
            </a:r>
            <a:endParaRPr lang="en-US" altLang="zh-TW" dirty="0" smtClean="0">
              <a:solidFill>
                <a:srgbClr val="0033CC"/>
              </a:solidFill>
            </a:endParaRPr>
          </a:p>
          <a:p>
            <a:pPr>
              <a:spcBef>
                <a:spcPct val="15000"/>
              </a:spcBef>
            </a:pPr>
            <a:r>
              <a:rPr lang="en-US" altLang="zh-TW" dirty="0" smtClean="0">
                <a:solidFill>
                  <a:srgbClr val="0033CC"/>
                </a:solidFill>
              </a:rPr>
              <a:t>Here n/V is number density.</a:t>
            </a:r>
          </a:p>
          <a:p>
            <a:pPr>
              <a:spcBef>
                <a:spcPct val="15000"/>
              </a:spcBef>
            </a:pPr>
            <a:r>
              <a:rPr lang="en-US" altLang="zh-TW" dirty="0" smtClean="0">
                <a:solidFill>
                  <a:srgbClr val="0033CC"/>
                </a:solidFill>
              </a:rPr>
              <a:t>Average mean free path </a:t>
            </a:r>
            <a:r>
              <a:rPr lang="en-US" altLang="zh-TW" dirty="0" smtClean="0">
                <a:solidFill>
                  <a:srgbClr val="0033CC"/>
                </a:solidFill>
                <a:sym typeface="Symbol"/>
              </a:rPr>
              <a:t> = </a:t>
            </a:r>
            <a:r>
              <a:rPr lang="en-US" altLang="zh-TW" dirty="0" err="1" smtClean="0">
                <a:solidFill>
                  <a:srgbClr val="0033CC"/>
                </a:solidFill>
                <a:sym typeface="Symbol"/>
              </a:rPr>
              <a:t>vdt</a:t>
            </a:r>
            <a:r>
              <a:rPr lang="en-US" altLang="zh-TW" dirty="0" smtClean="0">
                <a:solidFill>
                  <a:srgbClr val="0033CC"/>
                </a:solidFill>
                <a:sym typeface="Symbol"/>
              </a:rPr>
              <a:t>/#</a:t>
            </a:r>
            <a:r>
              <a:rPr lang="en-US" altLang="zh-TW" dirty="0" smtClean="0">
                <a:solidFill>
                  <a:srgbClr val="0033CC"/>
                </a:solidFill>
              </a:rPr>
              <a:t> = [(n/V)</a:t>
            </a:r>
            <a:r>
              <a:rPr lang="en-US" altLang="zh-TW" dirty="0" smtClean="0">
                <a:solidFill>
                  <a:srgbClr val="0033CC"/>
                </a:solidFill>
                <a:sym typeface="Symbol"/>
              </a:rPr>
              <a:t> </a:t>
            </a:r>
            <a:r>
              <a:rPr lang="en-US" altLang="zh-TW" baseline="30000" dirty="0" smtClean="0">
                <a:solidFill>
                  <a:srgbClr val="0033CC"/>
                </a:solidFill>
              </a:rPr>
              <a:t>2</a:t>
            </a:r>
            <a:r>
              <a:rPr lang="en-US" altLang="zh-TW" dirty="0" smtClean="0">
                <a:solidFill>
                  <a:srgbClr val="0033CC"/>
                </a:solidFill>
              </a:rPr>
              <a:t>]</a:t>
            </a:r>
            <a:r>
              <a:rPr lang="en-US" altLang="zh-TW" baseline="30000" dirty="0" smtClean="0">
                <a:solidFill>
                  <a:srgbClr val="0033CC"/>
                </a:solidFill>
              </a:rPr>
              <a:t>-1</a:t>
            </a:r>
          </a:p>
          <a:p>
            <a:pPr>
              <a:spcBef>
                <a:spcPct val="15000"/>
              </a:spcBef>
            </a:pPr>
            <a:endParaRPr lang="en-US" altLang="zh-TW" dirty="0" smtClean="0">
              <a:solidFill>
                <a:srgbClr val="0033CC"/>
              </a:solidFill>
            </a:endParaRPr>
          </a:p>
          <a:p>
            <a:pPr>
              <a:spcBef>
                <a:spcPct val="15000"/>
              </a:spcBef>
            </a:pPr>
            <a:r>
              <a:rPr lang="en-US" altLang="zh-TW" dirty="0" smtClean="0">
                <a:solidFill>
                  <a:srgbClr val="0033CC"/>
                </a:solidFill>
              </a:rPr>
              <a:t>In more rigorous treatment, (PV=</a:t>
            </a:r>
            <a:r>
              <a:rPr lang="en-US" altLang="zh-TW" dirty="0" err="1" smtClean="0">
                <a:solidFill>
                  <a:srgbClr val="0033CC"/>
                </a:solidFill>
              </a:rPr>
              <a:t>nkT</a:t>
            </a:r>
            <a:r>
              <a:rPr lang="en-US" altLang="zh-TW" dirty="0" smtClean="0">
                <a:solidFill>
                  <a:srgbClr val="0033CC"/>
                </a:solidFill>
              </a:rPr>
              <a:t>)</a:t>
            </a:r>
          </a:p>
        </p:txBody>
      </p:sp>
      <p:graphicFrame>
        <p:nvGraphicFramePr>
          <p:cNvPr id="1026" name="Object 27"/>
          <p:cNvGraphicFramePr>
            <a:graphicFrameLocks noChangeAspect="1"/>
          </p:cNvGraphicFramePr>
          <p:nvPr/>
        </p:nvGraphicFramePr>
        <p:xfrm>
          <a:off x="914400" y="3886200"/>
          <a:ext cx="3451225" cy="777875"/>
        </p:xfrm>
        <a:graphic>
          <a:graphicData uri="http://schemas.openxmlformats.org/presentationml/2006/ole">
            <p:oleObj spid="_x0000_s5122" name="方程式" r:id="rId3" imgW="1803240" imgH="406080" progId="Equation.3">
              <p:embed/>
            </p:oleObj>
          </a:graphicData>
        </a:graphic>
      </p:graphicFrame>
      <p:sp>
        <p:nvSpPr>
          <p:cNvPr id="1033" name="Text Box 28"/>
          <p:cNvSpPr txBox="1">
            <a:spLocks noChangeArrowheads="1"/>
          </p:cNvSpPr>
          <p:nvPr/>
        </p:nvSpPr>
        <p:spPr bwMode="auto">
          <a:xfrm>
            <a:off x="469900" y="4876800"/>
            <a:ext cx="2578099" cy="369332"/>
          </a:xfrm>
          <a:prstGeom prst="rect">
            <a:avLst/>
          </a:prstGeom>
          <a:noFill/>
          <a:ln w="9525">
            <a:noFill/>
            <a:miter lim="800000"/>
            <a:headEnd/>
            <a:tailEnd/>
          </a:ln>
        </p:spPr>
        <p:txBody>
          <a:bodyPr wrap="square">
            <a:spAutoFit/>
          </a:bodyPr>
          <a:lstStyle/>
          <a:p>
            <a:pPr>
              <a:spcBef>
                <a:spcPct val="50000"/>
              </a:spcBef>
            </a:pPr>
            <a:r>
              <a:rPr lang="en-US" altLang="zh-TW" dirty="0">
                <a:solidFill>
                  <a:srgbClr val="0033CC"/>
                </a:solidFill>
              </a:rPr>
              <a:t>Assume </a:t>
            </a:r>
            <a:r>
              <a:rPr lang="en-US" altLang="zh-TW" dirty="0">
                <a:solidFill>
                  <a:srgbClr val="0033CC"/>
                </a:solidFill>
                <a:latin typeface="Symbol" pitchFamily="18" charset="2"/>
              </a:rPr>
              <a:t>s </a:t>
            </a:r>
            <a:r>
              <a:rPr lang="en-US" altLang="zh-TW" dirty="0">
                <a:solidFill>
                  <a:srgbClr val="0033CC"/>
                </a:solidFill>
              </a:rPr>
              <a:t>= </a:t>
            </a:r>
            <a:r>
              <a:rPr lang="en-US" altLang="zh-TW" dirty="0" smtClean="0">
                <a:solidFill>
                  <a:srgbClr val="0033CC"/>
                </a:solidFill>
              </a:rPr>
              <a:t>3Å, </a:t>
            </a:r>
            <a:r>
              <a:rPr lang="en-US" altLang="zh-TW" dirty="0">
                <a:solidFill>
                  <a:srgbClr val="0033CC"/>
                </a:solidFill>
              </a:rPr>
              <a:t>T= 300K</a:t>
            </a:r>
          </a:p>
        </p:txBody>
      </p:sp>
      <p:sp>
        <p:nvSpPr>
          <p:cNvPr id="1034" name="Text Box 29"/>
          <p:cNvSpPr txBox="1">
            <a:spLocks noChangeArrowheads="1"/>
          </p:cNvSpPr>
          <p:nvPr/>
        </p:nvSpPr>
        <p:spPr bwMode="auto">
          <a:xfrm>
            <a:off x="511175" y="5465762"/>
            <a:ext cx="3395663" cy="461665"/>
          </a:xfrm>
          <a:prstGeom prst="rect">
            <a:avLst/>
          </a:prstGeom>
          <a:noFill/>
          <a:ln w="31750">
            <a:solidFill>
              <a:schemeClr val="tx1"/>
            </a:solidFill>
            <a:miter lim="800000"/>
            <a:headEnd/>
            <a:tailEnd/>
          </a:ln>
        </p:spPr>
        <p:txBody>
          <a:bodyPr>
            <a:spAutoFit/>
          </a:bodyPr>
          <a:lstStyle/>
          <a:p>
            <a:pPr algn="ctr">
              <a:spcBef>
                <a:spcPct val="50000"/>
              </a:spcBef>
            </a:pPr>
            <a:r>
              <a:rPr lang="en-US" altLang="zh-TW" sz="2400" dirty="0" smtClean="0">
                <a:solidFill>
                  <a:srgbClr val="C00000"/>
                </a:solidFill>
              </a:rPr>
              <a:t>P(</a:t>
            </a:r>
            <a:r>
              <a:rPr lang="en-US" altLang="zh-TW" sz="2400" dirty="0" err="1">
                <a:solidFill>
                  <a:srgbClr val="C00000"/>
                </a:solidFill>
              </a:rPr>
              <a:t>T</a:t>
            </a:r>
            <a:r>
              <a:rPr lang="en-US" altLang="zh-TW" sz="2400" dirty="0" err="1" smtClean="0">
                <a:solidFill>
                  <a:srgbClr val="C00000"/>
                </a:solidFill>
              </a:rPr>
              <a:t>orr</a:t>
            </a:r>
            <a:r>
              <a:rPr lang="en-US" altLang="zh-TW" sz="2400" dirty="0" smtClean="0">
                <a:solidFill>
                  <a:srgbClr val="C00000"/>
                </a:solidFill>
              </a:rPr>
              <a:t>) </a:t>
            </a:r>
            <a:r>
              <a:rPr lang="en-US" altLang="zh-TW" sz="2400" dirty="0" smtClean="0">
                <a:solidFill>
                  <a:srgbClr val="C00000"/>
                </a:solidFill>
                <a:sym typeface="Symbol"/>
              </a:rPr>
              <a:t> </a:t>
            </a:r>
            <a:r>
              <a:rPr lang="en-US" altLang="zh-TW" sz="2400" dirty="0" smtClean="0">
                <a:solidFill>
                  <a:srgbClr val="C00000"/>
                </a:solidFill>
              </a:rPr>
              <a:t>(cm</a:t>
            </a:r>
            <a:r>
              <a:rPr lang="en-US" altLang="zh-TW" sz="2400" dirty="0">
                <a:solidFill>
                  <a:srgbClr val="C00000"/>
                </a:solidFill>
              </a:rPr>
              <a:t>) = </a:t>
            </a:r>
            <a:r>
              <a:rPr lang="en-US" altLang="zh-TW" sz="2400" dirty="0" smtClean="0">
                <a:solidFill>
                  <a:srgbClr val="C00000"/>
                </a:solidFill>
              </a:rPr>
              <a:t>7.8x10</a:t>
            </a:r>
            <a:r>
              <a:rPr lang="en-US" altLang="zh-TW" sz="2400" baseline="30000" dirty="0" smtClean="0">
                <a:solidFill>
                  <a:srgbClr val="C00000"/>
                </a:solidFill>
              </a:rPr>
              <a:t>-3</a:t>
            </a:r>
            <a:endParaRPr lang="en-US" altLang="zh-TW" sz="2400" dirty="0">
              <a:solidFill>
                <a:srgbClr val="C00000"/>
              </a:solidFill>
            </a:endParaRPr>
          </a:p>
        </p:txBody>
      </p:sp>
      <p:sp>
        <p:nvSpPr>
          <p:cNvPr id="1035" name="Text Box 30"/>
          <p:cNvSpPr txBox="1">
            <a:spLocks noChangeArrowheads="1"/>
          </p:cNvSpPr>
          <p:nvPr/>
        </p:nvSpPr>
        <p:spPr bwMode="auto">
          <a:xfrm>
            <a:off x="4724400" y="5257800"/>
            <a:ext cx="4276725" cy="1061829"/>
          </a:xfrm>
          <a:prstGeom prst="rect">
            <a:avLst/>
          </a:prstGeom>
          <a:noFill/>
          <a:ln w="9525">
            <a:noFill/>
            <a:miter lim="800000"/>
            <a:headEnd/>
            <a:tailEnd/>
          </a:ln>
        </p:spPr>
        <p:txBody>
          <a:bodyPr wrap="square">
            <a:spAutoFit/>
          </a:bodyPr>
          <a:lstStyle/>
          <a:p>
            <a:pPr>
              <a:spcBef>
                <a:spcPct val="50000"/>
              </a:spcBef>
            </a:pPr>
            <a:r>
              <a:rPr lang="en-US" altLang="zh-TW" dirty="0">
                <a:solidFill>
                  <a:srgbClr val="0033CC"/>
                </a:solidFill>
              </a:rPr>
              <a:t>If </a:t>
            </a:r>
            <a:r>
              <a:rPr lang="en-US" altLang="zh-TW" dirty="0" smtClean="0">
                <a:solidFill>
                  <a:srgbClr val="0033CC"/>
                </a:solidFill>
                <a:sym typeface="Symbol"/>
              </a:rPr>
              <a:t></a:t>
            </a:r>
            <a:r>
              <a:rPr lang="en-US" altLang="zh-TW" dirty="0" smtClean="0">
                <a:solidFill>
                  <a:srgbClr val="0033CC"/>
                </a:solidFill>
              </a:rPr>
              <a:t>=</a:t>
            </a:r>
            <a:r>
              <a:rPr lang="en-US" altLang="zh-TW" dirty="0">
                <a:solidFill>
                  <a:srgbClr val="0033CC"/>
                </a:solidFill>
              </a:rPr>
              <a:t>30 cm, then a pressure </a:t>
            </a:r>
            <a:r>
              <a:rPr lang="en-US" altLang="zh-TW" dirty="0" smtClean="0">
                <a:solidFill>
                  <a:srgbClr val="0033CC"/>
                </a:solidFill>
              </a:rPr>
              <a:t>&lt;2.6x10</a:t>
            </a:r>
            <a:r>
              <a:rPr lang="en-US" altLang="zh-TW" baseline="30000" dirty="0" smtClean="0">
                <a:solidFill>
                  <a:srgbClr val="0033CC"/>
                </a:solidFill>
              </a:rPr>
              <a:t>-4</a:t>
            </a:r>
            <a:r>
              <a:rPr lang="en-US" altLang="zh-TW" dirty="0" smtClean="0">
                <a:solidFill>
                  <a:srgbClr val="0033CC"/>
                </a:solidFill>
              </a:rPr>
              <a:t> </a:t>
            </a:r>
            <a:r>
              <a:rPr lang="en-US" altLang="zh-TW" dirty="0" err="1" smtClean="0">
                <a:solidFill>
                  <a:srgbClr val="0033CC"/>
                </a:solidFill>
              </a:rPr>
              <a:t>Torr</a:t>
            </a:r>
            <a:r>
              <a:rPr lang="en-US" altLang="zh-TW" dirty="0" smtClean="0">
                <a:solidFill>
                  <a:srgbClr val="0033CC"/>
                </a:solidFill>
              </a:rPr>
              <a:t> </a:t>
            </a:r>
            <a:r>
              <a:rPr lang="en-US" altLang="zh-TW" dirty="0">
                <a:solidFill>
                  <a:srgbClr val="0033CC"/>
                </a:solidFill>
              </a:rPr>
              <a:t>is </a:t>
            </a:r>
            <a:r>
              <a:rPr lang="en-US" altLang="zh-TW" dirty="0" smtClean="0">
                <a:solidFill>
                  <a:srgbClr val="0033CC"/>
                </a:solidFill>
              </a:rPr>
              <a:t>required. </a:t>
            </a:r>
          </a:p>
          <a:p>
            <a:pPr>
              <a:spcBef>
                <a:spcPct val="50000"/>
              </a:spcBef>
            </a:pPr>
            <a:r>
              <a:rPr lang="en-US" altLang="zh-TW" dirty="0" smtClean="0">
                <a:solidFill>
                  <a:srgbClr val="0033CC"/>
                </a:solidFill>
              </a:rPr>
              <a:t>Typical vacuum for evaporation &lt;5</a:t>
            </a:r>
            <a:r>
              <a:rPr lang="en-US" altLang="zh-TW" dirty="0" smtClean="0">
                <a:solidFill>
                  <a:srgbClr val="0033CC"/>
                </a:solidFill>
                <a:sym typeface="Symbol"/>
              </a:rPr>
              <a:t>10</a:t>
            </a:r>
            <a:r>
              <a:rPr lang="en-US" altLang="zh-TW" baseline="30000" dirty="0" smtClean="0">
                <a:solidFill>
                  <a:srgbClr val="0033CC"/>
                </a:solidFill>
                <a:sym typeface="Symbol"/>
              </a:rPr>
              <a:t>-6</a:t>
            </a:r>
            <a:r>
              <a:rPr lang="en-US" altLang="zh-TW" dirty="0" smtClean="0">
                <a:solidFill>
                  <a:srgbClr val="0033CC"/>
                </a:solidFill>
                <a:sym typeface="Symbol"/>
              </a:rPr>
              <a:t>Torr</a:t>
            </a:r>
            <a:r>
              <a:rPr lang="en-US" altLang="zh-TW" dirty="0" smtClean="0">
                <a:solidFill>
                  <a:srgbClr val="0033CC"/>
                </a:solidFill>
              </a:rPr>
              <a:t> </a:t>
            </a:r>
            <a:endParaRPr lang="en-US" altLang="zh-TW" dirty="0">
              <a:solidFill>
                <a:srgbClr val="0033CC"/>
              </a:solidFill>
            </a:endParaRPr>
          </a:p>
        </p:txBody>
      </p:sp>
      <p:cxnSp>
        <p:nvCxnSpPr>
          <p:cNvPr id="33" name="Straight Connector 3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5" name="Rectangle 34"/>
          <p:cNvSpPr/>
          <p:nvPr/>
        </p:nvSpPr>
        <p:spPr>
          <a:xfrm>
            <a:off x="1066800" y="152400"/>
            <a:ext cx="7619999" cy="523220"/>
          </a:xfrm>
          <a:prstGeom prst="rect">
            <a:avLst/>
          </a:prstGeom>
        </p:spPr>
        <p:txBody>
          <a:bodyPr wrap="square">
            <a:spAutoFit/>
          </a:bodyPr>
          <a:lstStyle/>
          <a:p>
            <a:r>
              <a:rPr lang="en-US" altLang="zh-TW" sz="2800" dirty="0" smtClean="0">
                <a:solidFill>
                  <a:srgbClr val="0033CC"/>
                </a:solidFill>
              </a:rPr>
              <a:t>Evaporation: vacuum pressure and mean free path </a:t>
            </a:r>
            <a:endParaRPr lang="en-US" sz="2800" dirty="0">
              <a:solidFill>
                <a:srgbClr val="0033CC"/>
              </a:solidFill>
            </a:endParaRPr>
          </a:p>
        </p:txBody>
      </p:sp>
      <p:sp>
        <p:nvSpPr>
          <p:cNvPr id="32" name="TextBox 31"/>
          <p:cNvSpPr txBox="1"/>
          <p:nvPr/>
        </p:nvSpPr>
        <p:spPr>
          <a:xfrm>
            <a:off x="587016" y="6056312"/>
            <a:ext cx="3070584" cy="400110"/>
          </a:xfrm>
          <a:prstGeom prst="rect">
            <a:avLst/>
          </a:prstGeom>
          <a:noFill/>
        </p:spPr>
        <p:txBody>
          <a:bodyPr wrap="none" rtlCol="0">
            <a:spAutoFit/>
          </a:bodyPr>
          <a:lstStyle/>
          <a:p>
            <a:r>
              <a:rPr lang="en-US" sz="2000" dirty="0" smtClean="0">
                <a:solidFill>
                  <a:srgbClr val="7030A0"/>
                </a:solidFill>
              </a:rPr>
              <a:t>1Torr = 1mmHg = 1/760atm</a:t>
            </a:r>
            <a:endParaRPr lang="en-US" sz="2000" dirty="0">
              <a:solidFill>
                <a:srgbClr val="7030A0"/>
              </a:solidFill>
            </a:endParaRPr>
          </a:p>
        </p:txBody>
      </p:sp>
      <p:sp>
        <p:nvSpPr>
          <p:cNvPr id="34" name="Slide Number Placeholder 3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35">
                                            <p:txEl>
                                              <p:pRg st="0" end="0"/>
                                            </p:txEl>
                                          </p:spTgt>
                                        </p:tgtEl>
                                        <p:attrNameLst>
                                          <p:attrName>style.visibility</p:attrName>
                                        </p:attrNameLst>
                                      </p:cBhvr>
                                      <p:to>
                                        <p:strVal val="visible"/>
                                      </p:to>
                                    </p:set>
                                    <p:animEffect transition="in" filter="wipe(down)">
                                      <p:cBhvr>
                                        <p:cTn id="7" dur="500"/>
                                        <p:tgtEl>
                                          <p:spTgt spid="103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35">
                                            <p:txEl>
                                              <p:pRg st="1" end="1"/>
                                            </p:txEl>
                                          </p:spTgt>
                                        </p:tgtEl>
                                        <p:attrNameLst>
                                          <p:attrName>style.visibility</p:attrName>
                                        </p:attrNameLst>
                                      </p:cBhvr>
                                      <p:to>
                                        <p:strVal val="visible"/>
                                      </p:to>
                                    </p:set>
                                    <p:animEffect transition="in" filter="wipe(down)">
                                      <p:cBhvr>
                                        <p:cTn id="10" dur="500"/>
                                        <p:tgtEl>
                                          <p:spTgt spid="1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3"/>
          <p:cNvPicPr>
            <a:picLocks noGrp="1" noChangeAspect="1" noChangeArrowheads="1"/>
          </p:cNvPicPr>
          <p:nvPr>
            <p:ph idx="1"/>
          </p:nvPr>
        </p:nvPicPr>
        <p:blipFill>
          <a:blip r:embed="rId2" cstate="print"/>
          <a:srcRect l="21440" t="26244" r="14871" b="16818"/>
          <a:stretch>
            <a:fillRect/>
          </a:stretch>
        </p:blipFill>
        <p:spPr>
          <a:xfrm>
            <a:off x="762000" y="914400"/>
            <a:ext cx="7631112" cy="5322888"/>
          </a:xfrm>
          <a:noFill/>
        </p:spPr>
      </p:pic>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286000" y="152400"/>
            <a:ext cx="4713983" cy="523220"/>
          </a:xfrm>
          <a:prstGeom prst="rect">
            <a:avLst/>
          </a:prstGeom>
        </p:spPr>
        <p:txBody>
          <a:bodyPr wrap="none">
            <a:spAutoFit/>
          </a:bodyPr>
          <a:lstStyle/>
          <a:p>
            <a:r>
              <a:rPr lang="en-US" sz="2800" dirty="0" smtClean="0">
                <a:solidFill>
                  <a:srgbClr val="0033CC"/>
                </a:solidFill>
              </a:rPr>
              <a:t>Mean-</a:t>
            </a:r>
            <a:r>
              <a:rPr lang="en-US" altLang="zh-TW" sz="2800" dirty="0" smtClean="0">
                <a:solidFill>
                  <a:srgbClr val="0033CC"/>
                </a:solidFill>
              </a:rPr>
              <a:t>f</a:t>
            </a:r>
            <a:r>
              <a:rPr lang="en-US" sz="2800" dirty="0" smtClean="0">
                <a:solidFill>
                  <a:srgbClr val="0033CC"/>
                </a:solidFill>
              </a:rPr>
              <a:t>ree </a:t>
            </a:r>
            <a:r>
              <a:rPr lang="en-US" altLang="zh-TW" sz="2800" dirty="0" smtClean="0">
                <a:solidFill>
                  <a:srgbClr val="0033CC"/>
                </a:solidFill>
              </a:rPr>
              <a:t>p</a:t>
            </a:r>
            <a:r>
              <a:rPr lang="en-US" sz="2800" dirty="0" smtClean="0">
                <a:solidFill>
                  <a:srgbClr val="0033CC"/>
                </a:solidFill>
              </a:rPr>
              <a:t>ath </a:t>
            </a:r>
            <a:r>
              <a:rPr lang="en-US" altLang="zh-TW" sz="2800" dirty="0" smtClean="0">
                <a:solidFill>
                  <a:srgbClr val="0033CC"/>
                </a:solidFill>
              </a:rPr>
              <a:t>of varied g</a:t>
            </a:r>
            <a:r>
              <a:rPr lang="en-US" sz="2800" dirty="0" smtClean="0">
                <a:solidFill>
                  <a:srgbClr val="0033CC"/>
                </a:solidFill>
              </a:rPr>
              <a:t>ases</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228600" y="1286470"/>
            <a:ext cx="4724400" cy="2972837"/>
          </a:xfrm>
          <a:prstGeom prst="rect">
            <a:avLst/>
          </a:prstGeom>
          <a:noFill/>
          <a:ln w="9525">
            <a:noFill/>
            <a:miter lim="800000"/>
            <a:headEnd/>
            <a:tailEnd/>
          </a:ln>
        </p:spPr>
      </p:pic>
      <p:sp>
        <p:nvSpPr>
          <p:cNvPr id="5" name="Rectangle 4"/>
          <p:cNvSpPr/>
          <p:nvPr/>
        </p:nvSpPr>
        <p:spPr>
          <a:xfrm>
            <a:off x="1371600" y="152400"/>
            <a:ext cx="6317242" cy="523220"/>
          </a:xfrm>
          <a:prstGeom prst="rect">
            <a:avLst/>
          </a:prstGeom>
        </p:spPr>
        <p:txBody>
          <a:bodyPr wrap="none">
            <a:spAutoFit/>
          </a:bodyPr>
          <a:lstStyle/>
          <a:p>
            <a:r>
              <a:rPr lang="en-US" sz="2800" dirty="0" smtClean="0">
                <a:solidFill>
                  <a:srgbClr val="0033CC"/>
                </a:solidFill>
              </a:rPr>
              <a:t>Influence of background vacuum pressure</a:t>
            </a:r>
            <a:endParaRPr lang="en-US" sz="2800" dirty="0">
              <a:solidFill>
                <a:srgbClr val="0033CC"/>
              </a:solidFill>
            </a:endParaRPr>
          </a:p>
        </p:txBody>
      </p:sp>
      <p:sp>
        <p:nvSpPr>
          <p:cNvPr id="6" name="TextBox 5"/>
          <p:cNvSpPr txBox="1"/>
          <p:nvPr/>
        </p:nvSpPr>
        <p:spPr>
          <a:xfrm>
            <a:off x="533400" y="4343400"/>
            <a:ext cx="3733800" cy="923330"/>
          </a:xfrm>
          <a:prstGeom prst="rect">
            <a:avLst/>
          </a:prstGeom>
          <a:noFill/>
        </p:spPr>
        <p:txBody>
          <a:bodyPr wrap="square" rtlCol="0">
            <a:spAutoFit/>
          </a:bodyPr>
          <a:lstStyle/>
          <a:p>
            <a:r>
              <a:rPr lang="en-US" dirty="0" smtClean="0">
                <a:solidFill>
                  <a:srgbClr val="0033CC"/>
                </a:solidFill>
              </a:rPr>
              <a:t>1bar=100000Pa (1atm=1.013bar)             </a:t>
            </a:r>
          </a:p>
          <a:p>
            <a:r>
              <a:rPr lang="en-US" dirty="0" smtClean="0">
                <a:solidFill>
                  <a:srgbClr val="0033CC"/>
                </a:solidFill>
              </a:rPr>
              <a:t>1mbar=100Pa        1Torr=100000/760=132Pa=1.32mbar</a:t>
            </a:r>
            <a:endParaRPr lang="en-US" dirty="0">
              <a:solidFill>
                <a:srgbClr val="0033CC"/>
              </a:solidFill>
            </a:endParaRPr>
          </a:p>
        </p:txBody>
      </p:sp>
      <p:sp>
        <p:nvSpPr>
          <p:cNvPr id="7" name="Rectangle 6"/>
          <p:cNvSpPr/>
          <p:nvPr/>
        </p:nvSpPr>
        <p:spPr>
          <a:xfrm>
            <a:off x="5486400" y="914400"/>
            <a:ext cx="3657600" cy="923330"/>
          </a:xfrm>
          <a:prstGeom prst="rect">
            <a:avLst/>
          </a:prstGeom>
        </p:spPr>
        <p:txBody>
          <a:bodyPr wrap="square">
            <a:spAutoFit/>
          </a:bodyPr>
          <a:lstStyle/>
          <a:p>
            <a:r>
              <a:rPr lang="en-US" dirty="0" smtClean="0">
                <a:solidFill>
                  <a:srgbClr val="C00000"/>
                </a:solidFill>
              </a:rPr>
              <a:t>Time to form a single complete layer of gas on a surface, assume sticking</a:t>
            </a:r>
          </a:p>
          <a:p>
            <a:r>
              <a:rPr lang="en-US" dirty="0" smtClean="0">
                <a:solidFill>
                  <a:srgbClr val="C00000"/>
                </a:solidFill>
              </a:rPr>
              <a:t>coefficient = 1.</a:t>
            </a:r>
            <a:endParaRPr lang="en-US" dirty="0">
              <a:solidFill>
                <a:srgbClr val="C00000"/>
              </a:solidFill>
            </a:endParaRP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aphicFrame>
        <p:nvGraphicFramePr>
          <p:cNvPr id="10" name="Group 166"/>
          <p:cNvGraphicFramePr>
            <a:graphicFrameLocks noGrp="1"/>
          </p:cNvGraphicFramePr>
          <p:nvPr>
            <p:ph idx="1"/>
          </p:nvPr>
        </p:nvGraphicFramePr>
        <p:xfrm>
          <a:off x="5638800" y="1981200"/>
          <a:ext cx="3276600" cy="4495799"/>
        </p:xfrm>
        <a:graphic>
          <a:graphicData uri="http://schemas.openxmlformats.org/drawingml/2006/table">
            <a:tbl>
              <a:tblPr>
                <a:tableStyleId>{3C2FFA5D-87B4-456A-9821-1D502468CF0F}</a:tableStyleId>
              </a:tblPr>
              <a:tblGrid>
                <a:gridCol w="1640308"/>
                <a:gridCol w="1636292"/>
              </a:tblGrid>
              <a:tr h="79963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dirty="0" smtClean="0">
                          <a:ln>
                            <a:noFill/>
                          </a:ln>
                          <a:effectLst/>
                        </a:rPr>
                        <a:t>Pressure (</a:t>
                      </a:r>
                      <a:r>
                        <a:rPr kumimoji="0" lang="en-US" altLang="zh-CN" sz="2000" u="none" strike="noStrike" cap="none" normalizeH="0" baseline="0" dirty="0" err="1" smtClean="0">
                          <a:ln>
                            <a:noFill/>
                          </a:ln>
                          <a:effectLst/>
                        </a:rPr>
                        <a:t>Torr</a:t>
                      </a:r>
                      <a:r>
                        <a:rPr kumimoji="0" lang="en-US" altLang="zh-CN" sz="2000" u="none" strike="noStrike" cap="none" normalizeH="0" baseline="0" dirty="0" smtClean="0">
                          <a:ln>
                            <a:noFill/>
                          </a:ln>
                          <a:effectLst/>
                        </a:rPr>
                        <a:t>)</a:t>
                      </a:r>
                      <a:endParaRPr kumimoji="0" lang="en-US" altLang="zh-CN" sz="2000" b="1" i="0" u="none" strike="noStrike" cap="none" normalizeH="0" baseline="0" dirty="0" smtClean="0">
                        <a:ln>
                          <a:noFill/>
                        </a:ln>
                        <a:solidFill>
                          <a:srgbClr val="0000FF"/>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dirty="0" smtClean="0">
                          <a:ln>
                            <a:noFill/>
                          </a:ln>
                          <a:effectLst/>
                        </a:rPr>
                        <a:t>Time </a:t>
                      </a:r>
                      <a:endParaRPr kumimoji="0" lang="en-US" altLang="zh-CN" sz="2000" b="1" i="0" u="none" strike="noStrike" cap="none" normalizeH="0" baseline="0" dirty="0" smtClean="0">
                        <a:ln>
                          <a:noFill/>
                        </a:ln>
                        <a:solidFill>
                          <a:srgbClr val="0000FF"/>
                        </a:solidFill>
                        <a:effectLst/>
                        <a:latin typeface="Times New Roman" pitchFamily="18" charset="0"/>
                        <a:ea typeface="宋体" pitchFamily="2" charset="-122"/>
                      </a:endParaRPr>
                    </a:p>
                  </a:txBody>
                  <a:tcPr horzOverflow="overflow"/>
                </a:tc>
              </a:tr>
              <a:tr h="4519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dirty="0" smtClean="0">
                          <a:ln>
                            <a:noFill/>
                          </a:ln>
                          <a:effectLst/>
                        </a:rPr>
                        <a:t>  10</a:t>
                      </a:r>
                      <a:r>
                        <a:rPr kumimoji="0" lang="en-US" altLang="zh-CN" sz="2000" u="none" strike="noStrike" cap="none" normalizeH="0" baseline="30000" dirty="0" smtClean="0">
                          <a:ln>
                            <a:noFill/>
                          </a:ln>
                          <a:effectLst/>
                        </a:rPr>
                        <a:t>-4</a:t>
                      </a:r>
                      <a:endParaRPr kumimoji="0" lang="en-US" altLang="zh-CN" sz="2000" b="1" i="0" u="none" strike="noStrike" cap="none" normalizeH="0" baseline="30000" dirty="0" smtClean="0">
                        <a:ln>
                          <a:noFill/>
                        </a:ln>
                        <a:solidFill>
                          <a:srgbClr val="0000FF"/>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dirty="0" smtClean="0">
                          <a:ln>
                            <a:noFill/>
                          </a:ln>
                          <a:effectLst/>
                        </a:rPr>
                        <a:t>0.02 s</a:t>
                      </a:r>
                      <a:endParaRPr kumimoji="0" lang="en-US" altLang="zh-CN" sz="2000" b="1" i="0" u="none" strike="noStrike" cap="none" normalizeH="0" baseline="0" dirty="0" smtClean="0">
                        <a:ln>
                          <a:noFill/>
                        </a:ln>
                        <a:solidFill>
                          <a:srgbClr val="0000FF"/>
                        </a:solidFill>
                        <a:effectLst/>
                        <a:latin typeface="Times New Roman" pitchFamily="18" charset="0"/>
                        <a:ea typeface="宋体" pitchFamily="2" charset="-122"/>
                      </a:endParaRPr>
                    </a:p>
                  </a:txBody>
                  <a:tcPr horzOverflow="overflow"/>
                </a:tc>
              </a:tr>
              <a:tr h="4653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dirty="0" smtClean="0">
                          <a:ln>
                            <a:noFill/>
                          </a:ln>
                          <a:effectLst/>
                        </a:rPr>
                        <a:t>  10</a:t>
                      </a:r>
                      <a:r>
                        <a:rPr kumimoji="0" lang="en-US" altLang="zh-CN" sz="2000" u="none" strike="noStrike" cap="none" normalizeH="0" baseline="30000" dirty="0" smtClean="0">
                          <a:ln>
                            <a:noFill/>
                          </a:ln>
                          <a:effectLst/>
                        </a:rPr>
                        <a:t>-5</a:t>
                      </a:r>
                      <a:endParaRPr kumimoji="0" lang="en-US" altLang="zh-CN" sz="2000" b="1" i="0" u="none" strike="noStrike" cap="none" normalizeH="0" baseline="30000" dirty="0" smtClean="0">
                        <a:ln>
                          <a:noFill/>
                        </a:ln>
                        <a:solidFill>
                          <a:srgbClr val="0000FF"/>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dirty="0" smtClean="0">
                          <a:ln>
                            <a:noFill/>
                          </a:ln>
                          <a:effectLst/>
                        </a:rPr>
                        <a:t>0.2 s</a:t>
                      </a:r>
                      <a:endParaRPr kumimoji="0" lang="en-US" altLang="zh-CN" sz="2000" b="1" i="0" u="none" strike="noStrike" cap="none" normalizeH="0" baseline="0" dirty="0" smtClean="0">
                        <a:ln>
                          <a:noFill/>
                        </a:ln>
                        <a:solidFill>
                          <a:srgbClr val="0000FF"/>
                        </a:solidFill>
                        <a:effectLst/>
                        <a:latin typeface="Times New Roman" pitchFamily="18" charset="0"/>
                        <a:ea typeface="宋体" pitchFamily="2" charset="-122"/>
                      </a:endParaRPr>
                    </a:p>
                  </a:txBody>
                  <a:tcPr horzOverflow="overflow"/>
                </a:tc>
              </a:tr>
              <a:tr h="4653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smtClean="0">
                          <a:ln>
                            <a:noFill/>
                          </a:ln>
                          <a:effectLst/>
                        </a:rPr>
                        <a:t>  10</a:t>
                      </a:r>
                      <a:r>
                        <a:rPr kumimoji="0" lang="en-US" altLang="zh-CN" sz="2000" u="none" strike="noStrike" cap="none" normalizeH="0" baseline="30000" smtClean="0">
                          <a:ln>
                            <a:noFill/>
                          </a:ln>
                          <a:effectLst/>
                        </a:rPr>
                        <a:t>-6</a:t>
                      </a:r>
                      <a:endParaRPr kumimoji="0" lang="en-US" altLang="zh-CN" sz="2000" b="1" i="0" u="none" strike="noStrike" cap="none" normalizeH="0" baseline="30000" smtClean="0">
                        <a:ln>
                          <a:noFill/>
                        </a:ln>
                        <a:solidFill>
                          <a:srgbClr val="0000FF"/>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dirty="0" smtClean="0">
                          <a:ln>
                            <a:noFill/>
                          </a:ln>
                          <a:effectLst/>
                        </a:rPr>
                        <a:t>2 s</a:t>
                      </a:r>
                      <a:endParaRPr kumimoji="0" lang="en-US" altLang="zh-CN" sz="2000" b="1" i="0" u="none" strike="noStrike" cap="none" normalizeH="0" baseline="0" dirty="0" smtClean="0">
                        <a:ln>
                          <a:noFill/>
                        </a:ln>
                        <a:solidFill>
                          <a:srgbClr val="0000FF"/>
                        </a:solidFill>
                        <a:effectLst/>
                        <a:latin typeface="Times New Roman" pitchFamily="18" charset="0"/>
                        <a:ea typeface="宋体" pitchFamily="2" charset="-122"/>
                      </a:endParaRPr>
                    </a:p>
                  </a:txBody>
                  <a:tcPr horzOverflow="overflow"/>
                </a:tc>
              </a:tr>
              <a:tr h="4653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smtClean="0">
                          <a:ln>
                            <a:noFill/>
                          </a:ln>
                          <a:effectLst/>
                        </a:rPr>
                        <a:t>  10</a:t>
                      </a:r>
                      <a:r>
                        <a:rPr kumimoji="0" lang="en-US" altLang="zh-CN" sz="2000" u="none" strike="noStrike" cap="none" normalizeH="0" baseline="30000" smtClean="0">
                          <a:ln>
                            <a:noFill/>
                          </a:ln>
                          <a:effectLst/>
                        </a:rPr>
                        <a:t>-7</a:t>
                      </a:r>
                      <a:endParaRPr kumimoji="0" lang="en-US" altLang="zh-CN" sz="2000" b="1" i="0" u="none" strike="noStrike" cap="none" normalizeH="0" baseline="30000" smtClean="0">
                        <a:ln>
                          <a:noFill/>
                        </a:ln>
                        <a:solidFill>
                          <a:srgbClr val="0000FF"/>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smtClean="0">
                          <a:ln>
                            <a:noFill/>
                          </a:ln>
                          <a:effectLst/>
                        </a:rPr>
                        <a:t>20 s</a:t>
                      </a:r>
                      <a:endParaRPr kumimoji="0" lang="en-US" altLang="zh-CN" sz="2000" b="1" i="0" u="none" strike="noStrike" cap="none" normalizeH="0" baseline="0" smtClean="0">
                        <a:ln>
                          <a:noFill/>
                        </a:ln>
                        <a:solidFill>
                          <a:srgbClr val="0000FF"/>
                        </a:solidFill>
                        <a:effectLst/>
                        <a:latin typeface="Times New Roman" pitchFamily="18" charset="0"/>
                        <a:ea typeface="宋体" pitchFamily="2" charset="-122"/>
                      </a:endParaRPr>
                    </a:p>
                  </a:txBody>
                  <a:tcPr horzOverflow="overflow"/>
                </a:tc>
              </a:tr>
              <a:tr h="4653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smtClean="0">
                          <a:ln>
                            <a:noFill/>
                          </a:ln>
                          <a:effectLst/>
                        </a:rPr>
                        <a:t>  10</a:t>
                      </a:r>
                      <a:r>
                        <a:rPr kumimoji="0" lang="en-US" altLang="zh-CN" sz="2000" u="none" strike="noStrike" cap="none" normalizeH="0" baseline="30000" smtClean="0">
                          <a:ln>
                            <a:noFill/>
                          </a:ln>
                          <a:effectLst/>
                        </a:rPr>
                        <a:t>-8</a:t>
                      </a:r>
                      <a:endParaRPr kumimoji="0" lang="en-US" altLang="zh-CN" sz="2000" b="1" i="0" u="none" strike="noStrike" cap="none" normalizeH="0" baseline="30000" smtClean="0">
                        <a:ln>
                          <a:noFill/>
                        </a:ln>
                        <a:solidFill>
                          <a:srgbClr val="0000FF"/>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smtClean="0">
                          <a:ln>
                            <a:noFill/>
                          </a:ln>
                          <a:effectLst/>
                        </a:rPr>
                        <a:t>3 min</a:t>
                      </a:r>
                      <a:endParaRPr kumimoji="0" lang="en-US" altLang="zh-CN" sz="2000" b="1" i="0" u="none" strike="noStrike" cap="none" normalizeH="0" baseline="0" smtClean="0">
                        <a:ln>
                          <a:noFill/>
                        </a:ln>
                        <a:solidFill>
                          <a:srgbClr val="0000FF"/>
                        </a:solidFill>
                        <a:effectLst/>
                        <a:latin typeface="Times New Roman" pitchFamily="18" charset="0"/>
                        <a:ea typeface="宋体" pitchFamily="2" charset="-122"/>
                      </a:endParaRPr>
                    </a:p>
                  </a:txBody>
                  <a:tcPr horzOverflow="overflow"/>
                </a:tc>
              </a:tr>
              <a:tr h="4653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smtClean="0">
                          <a:ln>
                            <a:noFill/>
                          </a:ln>
                          <a:effectLst/>
                        </a:rPr>
                        <a:t>  10</a:t>
                      </a:r>
                      <a:r>
                        <a:rPr kumimoji="0" lang="en-US" altLang="zh-CN" sz="2000" u="none" strike="noStrike" cap="none" normalizeH="0" baseline="30000" smtClean="0">
                          <a:ln>
                            <a:noFill/>
                          </a:ln>
                          <a:effectLst/>
                        </a:rPr>
                        <a:t>-9</a:t>
                      </a:r>
                      <a:endParaRPr kumimoji="0" lang="en-US" altLang="zh-CN" sz="2000" b="1" i="0" u="none" strike="noStrike" cap="none" normalizeH="0" baseline="30000" smtClean="0">
                        <a:ln>
                          <a:noFill/>
                        </a:ln>
                        <a:solidFill>
                          <a:srgbClr val="0000FF"/>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smtClean="0">
                          <a:ln>
                            <a:noFill/>
                          </a:ln>
                          <a:effectLst/>
                        </a:rPr>
                        <a:t>35 min</a:t>
                      </a:r>
                      <a:endParaRPr kumimoji="0" lang="en-US" altLang="zh-CN" sz="2000" b="1" i="0" u="none" strike="noStrike" cap="none" normalizeH="0" baseline="0" smtClean="0">
                        <a:ln>
                          <a:noFill/>
                        </a:ln>
                        <a:solidFill>
                          <a:srgbClr val="0000FF"/>
                        </a:solidFill>
                        <a:effectLst/>
                        <a:latin typeface="Times New Roman" pitchFamily="18" charset="0"/>
                        <a:ea typeface="宋体" pitchFamily="2" charset="-122"/>
                      </a:endParaRPr>
                    </a:p>
                  </a:txBody>
                  <a:tcPr horzOverflow="overflow"/>
                </a:tc>
              </a:tr>
              <a:tr h="4519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smtClean="0">
                          <a:ln>
                            <a:noFill/>
                          </a:ln>
                          <a:effectLst/>
                        </a:rPr>
                        <a:t>  10</a:t>
                      </a:r>
                      <a:r>
                        <a:rPr kumimoji="0" lang="en-US" altLang="zh-CN" sz="2000" u="none" strike="noStrike" cap="none" normalizeH="0" baseline="30000" smtClean="0">
                          <a:ln>
                            <a:noFill/>
                          </a:ln>
                          <a:effectLst/>
                        </a:rPr>
                        <a:t>-10</a:t>
                      </a:r>
                      <a:endParaRPr kumimoji="0" lang="en-US" altLang="zh-CN" sz="2000" b="1" i="0" u="none" strike="noStrike" cap="none" normalizeH="0" baseline="30000" smtClean="0">
                        <a:ln>
                          <a:noFill/>
                        </a:ln>
                        <a:solidFill>
                          <a:srgbClr val="0000FF"/>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smtClean="0">
                          <a:ln>
                            <a:noFill/>
                          </a:ln>
                          <a:effectLst/>
                        </a:rPr>
                        <a:t>6 hr</a:t>
                      </a:r>
                      <a:endParaRPr kumimoji="0" lang="en-US" altLang="zh-CN" sz="2000" b="1" i="0" u="none" strike="noStrike" cap="none" normalizeH="0" baseline="0" smtClean="0">
                        <a:ln>
                          <a:noFill/>
                        </a:ln>
                        <a:solidFill>
                          <a:srgbClr val="0000FF"/>
                        </a:solidFill>
                        <a:effectLst/>
                        <a:latin typeface="Times New Roman" pitchFamily="18" charset="0"/>
                        <a:ea typeface="宋体" pitchFamily="2" charset="-122"/>
                      </a:endParaRPr>
                    </a:p>
                  </a:txBody>
                  <a:tcPr horzOverflow="overflow"/>
                </a:tc>
              </a:tr>
              <a:tr h="46537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smtClean="0">
                          <a:ln>
                            <a:noFill/>
                          </a:ln>
                          <a:effectLst/>
                        </a:rPr>
                        <a:t>  10</a:t>
                      </a:r>
                      <a:r>
                        <a:rPr kumimoji="0" lang="en-US" altLang="zh-CN" sz="2000" u="none" strike="noStrike" cap="none" normalizeH="0" baseline="30000" smtClean="0">
                          <a:ln>
                            <a:noFill/>
                          </a:ln>
                          <a:effectLst/>
                        </a:rPr>
                        <a:t>-11</a:t>
                      </a:r>
                      <a:endParaRPr kumimoji="0" lang="en-US" altLang="zh-CN" sz="2000" b="1" i="0" u="none" strike="noStrike" cap="none" normalizeH="0" baseline="30000" smtClean="0">
                        <a:ln>
                          <a:noFill/>
                        </a:ln>
                        <a:solidFill>
                          <a:srgbClr val="0000FF"/>
                        </a:solidFill>
                        <a:effectLst/>
                        <a:latin typeface="Times New Roman" pitchFamily="18" charset="0"/>
                        <a:ea typeface="宋体" pitchFamily="2"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zh-CN" sz="2000" u="none" strike="noStrike" cap="none" normalizeH="0" baseline="0" dirty="0" smtClean="0">
                          <a:ln>
                            <a:noFill/>
                          </a:ln>
                          <a:effectLst/>
                        </a:rPr>
                        <a:t>3 days</a:t>
                      </a:r>
                      <a:endParaRPr kumimoji="0" lang="en-US" altLang="zh-CN" sz="2000" b="1" i="0" u="none" strike="noStrike" cap="none" normalizeH="0" baseline="0" dirty="0" smtClean="0">
                        <a:ln>
                          <a:noFill/>
                        </a:ln>
                        <a:solidFill>
                          <a:srgbClr val="0000FF"/>
                        </a:solidFill>
                        <a:effectLst/>
                        <a:latin typeface="Times New Roman" pitchFamily="18" charset="0"/>
                        <a:ea typeface="宋体" pitchFamily="2" charset="-122"/>
                      </a:endParaRPr>
                    </a:p>
                  </a:txBody>
                  <a:tcPr horzOverflow="overflow"/>
                </a:tc>
              </a:tr>
            </a:tbl>
          </a:graphicData>
        </a:graphic>
      </p:graphicFrame>
      <p:sp>
        <p:nvSpPr>
          <p:cNvPr id="11" name="Slide Number Placeholder 10"/>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04800" y="685800"/>
            <a:ext cx="5105400" cy="3906397"/>
          </a:xfrm>
          <a:prstGeom prst="rect">
            <a:avLst/>
          </a:prstGeom>
          <a:noFill/>
          <a:ln w="9525">
            <a:noFill/>
            <a:miter lim="800000"/>
            <a:headEnd/>
            <a:tailEnd/>
          </a:ln>
          <a:effectLst/>
        </p:spPr>
      </p:pic>
      <p:sp>
        <p:nvSpPr>
          <p:cNvPr id="5" name="Rectangle 4"/>
          <p:cNvSpPr/>
          <p:nvPr/>
        </p:nvSpPr>
        <p:spPr>
          <a:xfrm>
            <a:off x="304800" y="4724400"/>
            <a:ext cx="8534400" cy="1908215"/>
          </a:xfrm>
          <a:prstGeom prst="rect">
            <a:avLst/>
          </a:prstGeom>
        </p:spPr>
        <p:txBody>
          <a:bodyPr wrap="square">
            <a:spAutoFit/>
          </a:bodyPr>
          <a:lstStyle/>
          <a:p>
            <a:pPr marL="363538" indent="-363538">
              <a:spcAft>
                <a:spcPts val="600"/>
              </a:spcAft>
            </a:pPr>
            <a:r>
              <a:rPr lang="en-US" dirty="0" smtClean="0">
                <a:solidFill>
                  <a:srgbClr val="0033CC"/>
                </a:solidFill>
              </a:rPr>
              <a:t>Arrival ratio = 1 means the number of film molecules hitting the surface per second is the same as the number of gas molecules.</a:t>
            </a:r>
          </a:p>
          <a:p>
            <a:pPr>
              <a:spcAft>
                <a:spcPts val="600"/>
              </a:spcAft>
            </a:pPr>
            <a:r>
              <a:rPr lang="en-US" dirty="0" smtClean="0">
                <a:solidFill>
                  <a:srgbClr val="0033CC"/>
                </a:solidFill>
              </a:rPr>
              <a:t>For materials that is very reactive with the gas (such as Ti to O</a:t>
            </a:r>
            <a:r>
              <a:rPr lang="en-US" baseline="-25000" dirty="0" smtClean="0">
                <a:solidFill>
                  <a:srgbClr val="0033CC"/>
                </a:solidFill>
              </a:rPr>
              <a:t>2</a:t>
            </a:r>
            <a:r>
              <a:rPr lang="en-US" dirty="0" smtClean="0">
                <a:solidFill>
                  <a:srgbClr val="0033CC"/>
                </a:solidFill>
              </a:rPr>
              <a:t>), the film can be very impure when arrival ration </a:t>
            </a:r>
            <a:r>
              <a:rPr lang="en-US" dirty="0" smtClean="0">
                <a:solidFill>
                  <a:srgbClr val="0033CC"/>
                </a:solidFill>
                <a:sym typeface="Symbol"/>
              </a:rPr>
              <a:t></a:t>
            </a:r>
            <a:r>
              <a:rPr lang="en-US" dirty="0" smtClean="0">
                <a:solidFill>
                  <a:srgbClr val="0033CC"/>
                </a:solidFill>
              </a:rPr>
              <a:t>1. </a:t>
            </a:r>
          </a:p>
          <a:p>
            <a:pPr>
              <a:spcAft>
                <a:spcPts val="600"/>
              </a:spcAft>
            </a:pPr>
            <a:r>
              <a:rPr lang="en-US" dirty="0" smtClean="0">
                <a:solidFill>
                  <a:srgbClr val="0033CC"/>
                </a:solidFill>
              </a:rPr>
              <a:t>In fact, Ti is used as a pump for ultrahigh vacuum (called Ti pump, where Ti vapor is produced to trap gas in vacuum chamber).</a:t>
            </a:r>
            <a:endParaRPr lang="en-US"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3505200" y="0"/>
            <a:ext cx="1893532" cy="523220"/>
          </a:xfrm>
          <a:prstGeom prst="rect">
            <a:avLst/>
          </a:prstGeom>
          <a:noFill/>
        </p:spPr>
        <p:txBody>
          <a:bodyPr wrap="none" rtlCol="0">
            <a:spAutoFit/>
          </a:bodyPr>
          <a:lstStyle/>
          <a:p>
            <a:r>
              <a:rPr lang="en-US" sz="2800" dirty="0" smtClean="0">
                <a:solidFill>
                  <a:srgbClr val="0033CC"/>
                </a:solidFill>
              </a:rPr>
              <a:t>Arrival ratio</a:t>
            </a:r>
            <a:endParaRPr lang="en-US" sz="2800" dirty="0">
              <a:solidFill>
                <a:srgbClr val="0033CC"/>
              </a:solidFill>
            </a:endParaRPr>
          </a:p>
        </p:txBody>
      </p:sp>
      <p:sp>
        <p:nvSpPr>
          <p:cNvPr id="8" name="TextBox 7"/>
          <p:cNvSpPr txBox="1"/>
          <p:nvPr/>
        </p:nvSpPr>
        <p:spPr>
          <a:xfrm>
            <a:off x="5486400" y="1219200"/>
            <a:ext cx="3505200" cy="1200329"/>
          </a:xfrm>
          <a:prstGeom prst="rect">
            <a:avLst/>
          </a:prstGeom>
          <a:noFill/>
        </p:spPr>
        <p:txBody>
          <a:bodyPr wrap="square" rtlCol="0">
            <a:spAutoFit/>
          </a:bodyPr>
          <a:lstStyle/>
          <a:p>
            <a:r>
              <a:rPr lang="en-US" dirty="0" smtClean="0">
                <a:solidFill>
                  <a:srgbClr val="C00000"/>
                </a:solidFill>
              </a:rPr>
              <a:t>Arrival ratio:</a:t>
            </a:r>
            <a:endParaRPr lang="en-US" dirty="0" smtClean="0">
              <a:solidFill>
                <a:srgbClr val="0033CC"/>
              </a:solidFill>
            </a:endParaRPr>
          </a:p>
          <a:p>
            <a:r>
              <a:rPr lang="en-US" dirty="0" smtClean="0">
                <a:solidFill>
                  <a:srgbClr val="0033CC"/>
                </a:solidFill>
              </a:rPr>
              <a:t>Ratio of molecular vapor arrival at 1nm/sec deposition rate to molecular impact of residual gas.</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1676400" y="152400"/>
            <a:ext cx="5821658" cy="523220"/>
          </a:xfrm>
          <a:prstGeom prst="rect">
            <a:avLst/>
          </a:prstGeom>
        </p:spPr>
        <p:txBody>
          <a:bodyPr wrap="none">
            <a:spAutoFit/>
          </a:bodyPr>
          <a:lstStyle/>
          <a:p>
            <a:r>
              <a:rPr lang="en-US" altLang="zh-TW" sz="2800" dirty="0" smtClean="0">
                <a:solidFill>
                  <a:srgbClr val="0033CC"/>
                </a:solidFill>
              </a:rPr>
              <a:t>Point source and surface source model</a:t>
            </a:r>
            <a:endParaRPr lang="en-US" sz="2800" dirty="0">
              <a:solidFill>
                <a:srgbClr val="0033CC"/>
              </a:solidFill>
            </a:endParaRPr>
          </a:p>
        </p:txBody>
      </p:sp>
      <p:graphicFrame>
        <p:nvGraphicFramePr>
          <p:cNvPr id="13" name="Object 2"/>
          <p:cNvGraphicFramePr>
            <a:graphicFrameLocks noChangeAspect="1"/>
          </p:cNvGraphicFramePr>
          <p:nvPr/>
        </p:nvGraphicFramePr>
        <p:xfrm>
          <a:off x="1096824" y="1219200"/>
          <a:ext cx="6523176" cy="3429000"/>
        </p:xfrm>
        <a:graphic>
          <a:graphicData uri="http://schemas.openxmlformats.org/presentationml/2006/ole">
            <p:oleObj spid="_x0000_s206851" name="Document" r:id="rId3" imgW="5798393" imgH="3201772" progId="Word.Document.8">
              <p:embed/>
            </p:oleObj>
          </a:graphicData>
        </a:graphic>
      </p:graphicFrame>
      <p:graphicFrame>
        <p:nvGraphicFramePr>
          <p:cNvPr id="14" name="Object 4"/>
          <p:cNvGraphicFramePr>
            <a:graphicFrameLocks noChangeAspect="1"/>
          </p:cNvGraphicFramePr>
          <p:nvPr/>
        </p:nvGraphicFramePr>
        <p:xfrm>
          <a:off x="381000" y="3352800"/>
          <a:ext cx="1168400" cy="647700"/>
        </p:xfrm>
        <a:graphic>
          <a:graphicData uri="http://schemas.openxmlformats.org/presentationml/2006/ole">
            <p:oleObj spid="_x0000_s206852" name="Equation" r:id="rId4" imgW="1168400" imgH="647700" progId="Equation.3">
              <p:embed/>
            </p:oleObj>
          </a:graphicData>
        </a:graphic>
      </p:graphicFrame>
      <p:graphicFrame>
        <p:nvGraphicFramePr>
          <p:cNvPr id="15" name="Object 5"/>
          <p:cNvGraphicFramePr>
            <a:graphicFrameLocks noChangeAspect="1"/>
          </p:cNvGraphicFramePr>
          <p:nvPr/>
        </p:nvGraphicFramePr>
        <p:xfrm>
          <a:off x="304800" y="4191000"/>
          <a:ext cx="1638300" cy="647700"/>
        </p:xfrm>
        <a:graphic>
          <a:graphicData uri="http://schemas.openxmlformats.org/presentationml/2006/ole">
            <p:oleObj spid="_x0000_s206853" name="Equation" r:id="rId5" imgW="1638300" imgH="647700" progId="Equation.3">
              <p:embed/>
            </p:oleObj>
          </a:graphicData>
        </a:graphic>
      </p:graphicFrame>
      <p:graphicFrame>
        <p:nvGraphicFramePr>
          <p:cNvPr id="16" name="Object 6"/>
          <p:cNvGraphicFramePr>
            <a:graphicFrameLocks noChangeAspect="1"/>
          </p:cNvGraphicFramePr>
          <p:nvPr/>
        </p:nvGraphicFramePr>
        <p:xfrm>
          <a:off x="6858000" y="3619500"/>
          <a:ext cx="1892300" cy="647700"/>
        </p:xfrm>
        <a:graphic>
          <a:graphicData uri="http://schemas.openxmlformats.org/presentationml/2006/ole">
            <p:oleObj spid="_x0000_s206854" name="Equation" r:id="rId6" imgW="1892300" imgH="647700" progId="Equation.3">
              <p:embed/>
            </p:oleObj>
          </a:graphicData>
        </a:graphic>
      </p:graphicFrame>
      <p:graphicFrame>
        <p:nvGraphicFramePr>
          <p:cNvPr id="17" name="Object 7"/>
          <p:cNvGraphicFramePr>
            <a:graphicFrameLocks noChangeAspect="1"/>
          </p:cNvGraphicFramePr>
          <p:nvPr/>
        </p:nvGraphicFramePr>
        <p:xfrm>
          <a:off x="6477000" y="4495800"/>
          <a:ext cx="2489200" cy="647700"/>
        </p:xfrm>
        <a:graphic>
          <a:graphicData uri="http://schemas.openxmlformats.org/presentationml/2006/ole">
            <p:oleObj spid="_x0000_s206855" name="Equation" r:id="rId7" imgW="2489200" imgH="647700" progId="Equation.3">
              <p:embed/>
            </p:oleObj>
          </a:graphicData>
        </a:graphic>
      </p:graphicFrame>
      <p:sp>
        <p:nvSpPr>
          <p:cNvPr id="18" name="Text Box 2"/>
          <p:cNvSpPr txBox="1">
            <a:spLocks noChangeArrowheads="1"/>
          </p:cNvSpPr>
          <p:nvPr/>
        </p:nvSpPr>
        <p:spPr bwMode="auto">
          <a:xfrm>
            <a:off x="1785938" y="838200"/>
            <a:ext cx="1695208" cy="369332"/>
          </a:xfrm>
          <a:prstGeom prst="rect">
            <a:avLst/>
          </a:prstGeom>
          <a:noFill/>
          <a:ln w="9525">
            <a:noFill/>
            <a:miter lim="800000"/>
            <a:headEnd/>
            <a:tailEnd/>
          </a:ln>
        </p:spPr>
        <p:txBody>
          <a:bodyPr wrap="none">
            <a:spAutoFit/>
          </a:bodyPr>
          <a:lstStyle/>
          <a:p>
            <a:r>
              <a:rPr lang="en-US" dirty="0">
                <a:solidFill>
                  <a:srgbClr val="C00000"/>
                </a:solidFill>
              </a:rPr>
              <a:t>(a) Point Source</a:t>
            </a:r>
          </a:p>
        </p:txBody>
      </p:sp>
      <p:sp>
        <p:nvSpPr>
          <p:cNvPr id="19" name="Text Box 2"/>
          <p:cNvSpPr txBox="1">
            <a:spLocks noChangeArrowheads="1"/>
          </p:cNvSpPr>
          <p:nvPr/>
        </p:nvSpPr>
        <p:spPr bwMode="auto">
          <a:xfrm>
            <a:off x="4325214" y="838200"/>
            <a:ext cx="2989986" cy="369332"/>
          </a:xfrm>
          <a:prstGeom prst="rect">
            <a:avLst/>
          </a:prstGeom>
          <a:noFill/>
          <a:ln w="9525">
            <a:noFill/>
            <a:miter lim="800000"/>
            <a:headEnd/>
            <a:tailEnd/>
          </a:ln>
        </p:spPr>
        <p:txBody>
          <a:bodyPr wrap="none">
            <a:spAutoFit/>
          </a:bodyPr>
          <a:lstStyle/>
          <a:p>
            <a:r>
              <a:rPr lang="en-US" dirty="0">
                <a:solidFill>
                  <a:srgbClr val="C00000"/>
                </a:solidFill>
              </a:rPr>
              <a:t>(b) Small Surface Area Source</a:t>
            </a:r>
          </a:p>
        </p:txBody>
      </p:sp>
      <p:sp>
        <p:nvSpPr>
          <p:cNvPr id="20" name="TextBox 19"/>
          <p:cNvSpPr txBox="1"/>
          <p:nvPr/>
        </p:nvSpPr>
        <p:spPr>
          <a:xfrm>
            <a:off x="685800" y="5029200"/>
            <a:ext cx="7407349" cy="1477328"/>
          </a:xfrm>
          <a:prstGeom prst="rect">
            <a:avLst/>
          </a:prstGeom>
          <a:noFill/>
        </p:spPr>
        <p:txBody>
          <a:bodyPr wrap="none" rtlCol="0">
            <a:spAutoFit/>
          </a:bodyPr>
          <a:lstStyle/>
          <a:p>
            <a:r>
              <a:rPr lang="en-US" dirty="0" smtClean="0">
                <a:solidFill>
                  <a:srgbClr val="0033CC"/>
                </a:solidFill>
              </a:rPr>
              <a:t>F: flux that strikes area A (atoms or grams per cm</a:t>
            </a:r>
            <a:r>
              <a:rPr lang="en-US" baseline="30000" dirty="0" smtClean="0">
                <a:solidFill>
                  <a:srgbClr val="0033CC"/>
                </a:solidFill>
              </a:rPr>
              <a:t>-2</a:t>
            </a:r>
            <a:r>
              <a:rPr lang="en-US" dirty="0" smtClean="0">
                <a:solidFill>
                  <a:srgbClr val="0033CC"/>
                </a:solidFill>
              </a:rPr>
              <a:t>sec).</a:t>
            </a:r>
          </a:p>
          <a:p>
            <a:r>
              <a:rPr lang="en-US" dirty="0" smtClean="0">
                <a:solidFill>
                  <a:srgbClr val="0033CC"/>
                </a:solidFill>
              </a:rPr>
              <a:t>v: deposition rate (nm/sec).</a:t>
            </a:r>
          </a:p>
          <a:p>
            <a:r>
              <a:rPr lang="en-US" dirty="0" smtClean="0">
                <a:solidFill>
                  <a:srgbClr val="0033CC"/>
                </a:solidFill>
              </a:rPr>
              <a:t>N: density of the material (atoms or grams per cm</a:t>
            </a:r>
            <a:r>
              <a:rPr lang="en-US" baseline="30000" dirty="0" smtClean="0">
                <a:solidFill>
                  <a:srgbClr val="0033CC"/>
                </a:solidFill>
              </a:rPr>
              <a:t>3</a:t>
            </a:r>
            <a:r>
              <a:rPr lang="en-US" dirty="0" smtClean="0">
                <a:solidFill>
                  <a:srgbClr val="0033CC"/>
                </a:solidFill>
              </a:rPr>
              <a:t>).</a:t>
            </a:r>
          </a:p>
          <a:p>
            <a:r>
              <a:rPr lang="en-US" dirty="0" err="1" smtClean="0">
                <a:solidFill>
                  <a:srgbClr val="0033CC"/>
                </a:solidFill>
              </a:rPr>
              <a:t>R</a:t>
            </a:r>
            <a:r>
              <a:rPr lang="en-US" baseline="-25000" dirty="0" err="1" smtClean="0">
                <a:solidFill>
                  <a:srgbClr val="0033CC"/>
                </a:solidFill>
              </a:rPr>
              <a:t>evp</a:t>
            </a:r>
            <a:r>
              <a:rPr lang="en-US" dirty="0" smtClean="0">
                <a:solidFill>
                  <a:srgbClr val="0033CC"/>
                </a:solidFill>
              </a:rPr>
              <a:t>: evaporation rate from the source, in atoms or grams per second.</a:t>
            </a:r>
          </a:p>
          <a:p>
            <a:r>
              <a:rPr lang="en-US" dirty="0" smtClean="0">
                <a:solidFill>
                  <a:srgbClr val="0033CC"/>
                </a:solidFill>
                <a:sym typeface="Symbol"/>
              </a:rPr>
              <a:t> : solid angle, =4 if source emits in all directions; =2 if emits only upward.</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533"/>
          <p:cNvPicPr>
            <a:picLocks noGrp="1" noChangeAspect="1" noChangeArrowheads="1"/>
          </p:cNvPicPr>
          <p:nvPr>
            <p:ph sz="half" idx="2"/>
          </p:nvPr>
        </p:nvPicPr>
        <p:blipFill>
          <a:blip r:embed="rId2" cstate="print"/>
          <a:srcRect/>
          <a:stretch>
            <a:fillRect/>
          </a:stretch>
        </p:blipFill>
        <p:spPr>
          <a:xfrm>
            <a:off x="304800" y="609600"/>
            <a:ext cx="4876800" cy="3727425"/>
          </a:xfrm>
          <a:noFill/>
        </p:spPr>
      </p:pic>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2438400" y="0"/>
            <a:ext cx="4583178" cy="523220"/>
          </a:xfrm>
          <a:prstGeom prst="rect">
            <a:avLst/>
          </a:prstGeom>
        </p:spPr>
        <p:txBody>
          <a:bodyPr wrap="none">
            <a:spAutoFit/>
          </a:bodyPr>
          <a:lstStyle/>
          <a:p>
            <a:r>
              <a:rPr lang="en-US" altLang="zh-TW" sz="2800" dirty="0" smtClean="0">
                <a:solidFill>
                  <a:srgbClr val="0033CC"/>
                </a:solidFill>
              </a:rPr>
              <a:t>Deposition rate across a wafer</a:t>
            </a:r>
            <a:endParaRPr lang="en-US" sz="2800" dirty="0">
              <a:solidFill>
                <a:srgbClr val="0033CC"/>
              </a:solidFill>
            </a:endParaRPr>
          </a:p>
        </p:txBody>
      </p:sp>
      <p:sp>
        <p:nvSpPr>
          <p:cNvPr id="8" name="TextBox 7"/>
          <p:cNvSpPr txBox="1"/>
          <p:nvPr/>
        </p:nvSpPr>
        <p:spPr>
          <a:xfrm>
            <a:off x="5410200" y="1600200"/>
            <a:ext cx="3387346" cy="923330"/>
          </a:xfrm>
          <a:prstGeom prst="rect">
            <a:avLst/>
          </a:prstGeom>
          <a:noFill/>
        </p:spPr>
        <p:txBody>
          <a:bodyPr wrap="square" rtlCol="0">
            <a:spAutoFit/>
          </a:bodyPr>
          <a:lstStyle/>
          <a:p>
            <a:r>
              <a:rPr lang="en-US" dirty="0" smtClean="0">
                <a:solidFill>
                  <a:srgbClr val="0033CC"/>
                </a:solidFill>
              </a:rPr>
              <a:t>For typical evaporator: h=40cm.</a:t>
            </a:r>
          </a:p>
          <a:p>
            <a:r>
              <a:rPr lang="en-US" dirty="0" smtClean="0">
                <a:solidFill>
                  <a:srgbClr val="0033CC"/>
                </a:solidFill>
              </a:rPr>
              <a:t>Then for a 4” (10cm) wafer, wafer edge l/h=5/40=0.12</a:t>
            </a:r>
            <a:endParaRPr lang="en-US" dirty="0">
              <a:solidFill>
                <a:srgbClr val="0033CC"/>
              </a:solidFill>
            </a:endParaRPr>
          </a:p>
        </p:txBody>
      </p:sp>
      <p:sp>
        <p:nvSpPr>
          <p:cNvPr id="9" name="TextBox 8"/>
          <p:cNvSpPr txBox="1"/>
          <p:nvPr/>
        </p:nvSpPr>
        <p:spPr>
          <a:xfrm>
            <a:off x="228600" y="5791200"/>
            <a:ext cx="2971800" cy="584775"/>
          </a:xfrm>
          <a:prstGeom prst="rect">
            <a:avLst/>
          </a:prstGeom>
          <a:noFill/>
        </p:spPr>
        <p:txBody>
          <a:bodyPr wrap="square" rtlCol="0">
            <a:spAutoFit/>
          </a:bodyPr>
          <a:lstStyle/>
          <a:p>
            <a:r>
              <a:rPr lang="en-US" sz="1600" dirty="0" smtClean="0">
                <a:solidFill>
                  <a:srgbClr val="7030A0"/>
                </a:solidFill>
              </a:rPr>
              <a:t>a. Uniform (isotropic emission from a point source).</a:t>
            </a:r>
            <a:endParaRPr lang="en-US" sz="1600" dirty="0">
              <a:solidFill>
                <a:srgbClr val="7030A0"/>
              </a:solidFill>
            </a:endParaRPr>
          </a:p>
        </p:txBody>
      </p:sp>
      <p:sp>
        <p:nvSpPr>
          <p:cNvPr id="10" name="TextBox 9"/>
          <p:cNvSpPr txBox="1"/>
          <p:nvPr/>
        </p:nvSpPr>
        <p:spPr>
          <a:xfrm>
            <a:off x="3200400" y="5782270"/>
            <a:ext cx="2971800" cy="830997"/>
          </a:xfrm>
          <a:prstGeom prst="rect">
            <a:avLst/>
          </a:prstGeom>
          <a:noFill/>
        </p:spPr>
        <p:txBody>
          <a:bodyPr wrap="square" rtlCol="0">
            <a:spAutoFit/>
          </a:bodyPr>
          <a:lstStyle/>
          <a:p>
            <a:r>
              <a:rPr lang="en-US" sz="1600" dirty="0" smtClean="0">
                <a:solidFill>
                  <a:srgbClr val="7030A0"/>
                </a:solidFill>
              </a:rPr>
              <a:t>b. Ideal cosine emission from a small planar surface source. (n=1 in </a:t>
            </a:r>
            <a:r>
              <a:rPr lang="en-US" sz="1600" dirty="0" err="1" smtClean="0">
                <a:solidFill>
                  <a:srgbClr val="7030A0"/>
                </a:solidFill>
              </a:rPr>
              <a:t>cos</a:t>
            </a:r>
            <a:r>
              <a:rPr lang="en-US" sz="1600" baseline="30000" dirty="0" err="1" smtClean="0">
                <a:solidFill>
                  <a:srgbClr val="7030A0"/>
                </a:solidFill>
              </a:rPr>
              <a:t>n</a:t>
            </a:r>
            <a:r>
              <a:rPr lang="en-US" sz="1600" dirty="0" smtClean="0">
                <a:solidFill>
                  <a:srgbClr val="7030A0"/>
                </a:solidFill>
                <a:sym typeface="Symbol"/>
              </a:rPr>
              <a:t> distribution</a:t>
            </a:r>
            <a:r>
              <a:rPr lang="en-US" sz="1600" dirty="0" smtClean="0">
                <a:solidFill>
                  <a:srgbClr val="7030A0"/>
                </a:solidFill>
              </a:rPr>
              <a:t>)</a:t>
            </a:r>
            <a:endParaRPr lang="en-US" sz="1600" dirty="0">
              <a:solidFill>
                <a:srgbClr val="7030A0"/>
              </a:solidFill>
            </a:endParaRPr>
          </a:p>
        </p:txBody>
      </p:sp>
      <p:sp>
        <p:nvSpPr>
          <p:cNvPr id="11" name="TextBox 10"/>
          <p:cNvSpPr txBox="1"/>
          <p:nvPr/>
        </p:nvSpPr>
        <p:spPr>
          <a:xfrm>
            <a:off x="6172200" y="5715000"/>
            <a:ext cx="2971799" cy="830997"/>
          </a:xfrm>
          <a:prstGeom prst="rect">
            <a:avLst/>
          </a:prstGeom>
          <a:noFill/>
        </p:spPr>
        <p:txBody>
          <a:bodyPr wrap="square" rtlCol="0">
            <a:spAutoFit/>
          </a:bodyPr>
          <a:lstStyle/>
          <a:p>
            <a:r>
              <a:rPr lang="en-US" sz="1600" dirty="0" smtClean="0">
                <a:solidFill>
                  <a:srgbClr val="7030A0"/>
                </a:solidFill>
              </a:rPr>
              <a:t>c. Non-ideal, more anisotropic emission from a small surface source. (n&gt;1 in </a:t>
            </a:r>
            <a:r>
              <a:rPr lang="en-US" sz="1600" dirty="0" err="1" smtClean="0">
                <a:solidFill>
                  <a:srgbClr val="7030A0"/>
                </a:solidFill>
              </a:rPr>
              <a:t>cos</a:t>
            </a:r>
            <a:r>
              <a:rPr lang="en-US" sz="1600" baseline="30000" dirty="0" err="1" smtClean="0">
                <a:solidFill>
                  <a:srgbClr val="7030A0"/>
                </a:solidFill>
              </a:rPr>
              <a:t>n</a:t>
            </a:r>
            <a:r>
              <a:rPr lang="en-US" sz="1600" dirty="0" smtClean="0">
                <a:solidFill>
                  <a:srgbClr val="7030A0"/>
                </a:solidFill>
                <a:sym typeface="Symbol"/>
              </a:rPr>
              <a:t> distribution</a:t>
            </a:r>
            <a:r>
              <a:rPr lang="en-US" sz="1600" dirty="0" smtClean="0">
                <a:solidFill>
                  <a:srgbClr val="7030A0"/>
                </a:solidFill>
              </a:rPr>
              <a:t>)</a:t>
            </a:r>
            <a:endParaRPr lang="en-US" sz="1600" dirty="0">
              <a:solidFill>
                <a:srgbClr val="7030A0"/>
              </a:solidFill>
            </a:endParaRPr>
          </a:p>
        </p:txBody>
      </p:sp>
      <p:pic>
        <p:nvPicPr>
          <p:cNvPr id="207876" name="Picture 4"/>
          <p:cNvPicPr>
            <a:picLocks noChangeAspect="1" noChangeArrowheads="1"/>
          </p:cNvPicPr>
          <p:nvPr/>
        </p:nvPicPr>
        <p:blipFill>
          <a:blip r:embed="rId3" cstate="print"/>
          <a:srcRect/>
          <a:stretch>
            <a:fillRect/>
          </a:stretch>
        </p:blipFill>
        <p:spPr bwMode="auto">
          <a:xfrm>
            <a:off x="762000" y="4343400"/>
            <a:ext cx="7370763" cy="1457325"/>
          </a:xfrm>
          <a:prstGeom prst="rect">
            <a:avLst/>
          </a:prstGeom>
          <a:noFill/>
          <a:ln w="9525">
            <a:noFill/>
            <a:miter lim="800000"/>
            <a:headEnd/>
            <a:tailEnd/>
          </a:ln>
        </p:spPr>
      </p:pic>
      <p:sp>
        <p:nvSpPr>
          <p:cNvPr id="12" name="TextBox 11"/>
          <p:cNvSpPr txBox="1"/>
          <p:nvPr/>
        </p:nvSpPr>
        <p:spPr>
          <a:xfrm>
            <a:off x="457200" y="6400800"/>
            <a:ext cx="1241237" cy="369332"/>
          </a:xfrm>
          <a:prstGeom prst="rect">
            <a:avLst/>
          </a:prstGeom>
          <a:noFill/>
        </p:spPr>
        <p:txBody>
          <a:bodyPr wrap="none" rtlCol="0">
            <a:spAutoFit/>
          </a:bodyPr>
          <a:lstStyle/>
          <a:p>
            <a:r>
              <a:rPr lang="en-US" dirty="0" smtClean="0"/>
              <a:t>Figure 9-19</a:t>
            </a:r>
            <a:endParaRPr lang="en-US"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7876"/>
                                        </p:tgtEl>
                                        <p:attrNameLst>
                                          <p:attrName>style.visibility</p:attrName>
                                        </p:attrNameLst>
                                      </p:cBhvr>
                                      <p:to>
                                        <p:strVal val="visible"/>
                                      </p:to>
                                    </p:set>
                                    <p:animEffect transition="in" filter="wipe(down)">
                                      <p:cBhvr>
                                        <p:cTn id="7" dur="500"/>
                                        <p:tgtEl>
                                          <p:spTgt spid="20787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3310</TotalTime>
  <Words>2691</Words>
  <Application>Microsoft Office PowerPoint</Application>
  <PresentationFormat>On-screen Show (4:3)</PresentationFormat>
  <Paragraphs>320</Paragraphs>
  <Slides>35</Slides>
  <Notes>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35</vt:i4>
      </vt:variant>
    </vt:vector>
  </HeadingPairs>
  <TitlesOfParts>
    <vt:vector size="40" baseType="lpstr">
      <vt:lpstr>Office Theme</vt:lpstr>
      <vt:lpstr>Document</vt:lpstr>
      <vt:lpstr>方程式</vt:lpstr>
      <vt:lpstr>Equation</vt:lpstr>
      <vt:lpstr>PhotoImpact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44</cp:revision>
  <dcterms:created xsi:type="dcterms:W3CDTF">2006-08-16T00:00:00Z</dcterms:created>
  <dcterms:modified xsi:type="dcterms:W3CDTF">2011-03-09T16:30:18Z</dcterms:modified>
</cp:coreProperties>
</file>