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94" r:id="rId2"/>
    <p:sldId id="283" r:id="rId3"/>
    <p:sldId id="295" r:id="rId4"/>
    <p:sldId id="296" r:id="rId5"/>
    <p:sldId id="298" r:id="rId6"/>
    <p:sldId id="299" r:id="rId7"/>
    <p:sldId id="297" r:id="rId8"/>
    <p:sldId id="300" r:id="rId9"/>
    <p:sldId id="262" r:id="rId10"/>
    <p:sldId id="257" r:id="rId11"/>
    <p:sldId id="306" r:id="rId12"/>
    <p:sldId id="301" r:id="rId13"/>
    <p:sldId id="304" r:id="rId14"/>
    <p:sldId id="288" r:id="rId15"/>
    <p:sldId id="263" r:id="rId16"/>
    <p:sldId id="307" r:id="rId17"/>
    <p:sldId id="308" r:id="rId18"/>
    <p:sldId id="359" r:id="rId19"/>
    <p:sldId id="362" r:id="rId20"/>
    <p:sldId id="363" r:id="rId21"/>
    <p:sldId id="364" r:id="rId22"/>
    <p:sldId id="365" r:id="rId23"/>
    <p:sldId id="366" r:id="rId24"/>
    <p:sldId id="360" r:id="rId25"/>
    <p:sldId id="367" r:id="rId26"/>
    <p:sldId id="369" r:id="rId27"/>
    <p:sldId id="391" r:id="rId28"/>
    <p:sldId id="370" r:id="rId29"/>
    <p:sldId id="373" r:id="rId30"/>
    <p:sldId id="375" r:id="rId31"/>
    <p:sldId id="385" r:id="rId32"/>
    <p:sldId id="361" r:id="rId33"/>
    <p:sldId id="340" r:id="rId34"/>
    <p:sldId id="341" r:id="rId35"/>
    <p:sldId id="342" r:id="rId36"/>
    <p:sldId id="343" r:id="rId37"/>
    <p:sldId id="344" r:id="rId38"/>
    <p:sldId id="345" r:id="rId39"/>
    <p:sldId id="347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FF"/>
    <a:srgbClr val="003399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06" autoAdjust="0"/>
    <p:restoredTop sz="96852" autoAdjust="0"/>
  </p:normalViewPr>
  <p:slideViewPr>
    <p:cSldViewPr>
      <p:cViewPr varScale="1">
        <p:scale>
          <a:sx n="76" d="100"/>
          <a:sy n="76" d="100"/>
        </p:scale>
        <p:origin x="-11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7199A-3039-4525-899F-9B0EE069B2C6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BFEE0-67C1-4B30-A417-01A3D4EF1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73C5C-3047-44DE-AD3D-CF0D8BC85DF0}" type="slidenum">
              <a:rPr lang="en-US"/>
              <a:pPr/>
              <a:t>19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3880E-369E-43FF-AD83-7A63FF525FFA}" type="slidenum">
              <a:rPr lang="en-US"/>
              <a:pPr/>
              <a:t>25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 cap="flat"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97" tIns="48411" rIns="93697" bIns="48411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Microsoft_Office_Word_97_-_2003_Document2.doc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304800"/>
            <a:ext cx="4595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Chapter 9 Thin film deposition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990600"/>
            <a:ext cx="6477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thin film deposition.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chemical vapor deposition (CVD).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Atmospheric Pressure Chemical Vapor Deposition (APCVD).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Other types of CVD (LPCVD, PECVD, HDPCVD…).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evaporation.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Evaporation tools and issues, shadow evaporation.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sputtering and DC plasma.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Sputtering yield, step coverage, film morphology.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Sputter deposition: reactive, RF, bias, magnetron, collimated, and ion beam.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Deposition methods for thin films in IC fabrication.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Atomic layer deposition (ALD).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Pulsed laser deposition (PLD).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Epitaxy (CVD or vapor phase epitaxy , molecular beam epitaxy).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Box 3"/>
          <p:cNvSpPr txBox="1"/>
          <p:nvPr/>
        </p:nvSpPr>
        <p:spPr>
          <a:xfrm>
            <a:off x="0" y="6119336"/>
            <a:ext cx="5906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NE 343: Microfabrication and thin film technology</a:t>
            </a:r>
          </a:p>
          <a:p>
            <a:r>
              <a:rPr lang="en-US" sz="1400" dirty="0" smtClean="0"/>
              <a:t>Instructor: Bo Cui, ECE, University of Waterloo; http://ece.uwaterloo.ca/~bcui/</a:t>
            </a:r>
          </a:p>
          <a:p>
            <a:r>
              <a:rPr lang="en-US" sz="1400" dirty="0" smtClean="0"/>
              <a:t>Textbook: Silicon VLSI Technology by Plummer, Deal and Griffin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18394"/>
            <a:ext cx="3886200" cy="465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48688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0" y="0"/>
            <a:ext cx="4483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Grain structure and resistivity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510540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Traps states (dopant inactive when trapped there) and scattering at grain boundary limits the resistivity.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At higher doping, trap states are all filled and cannot further reduce </a:t>
            </a:r>
            <a:r>
              <a:rPr lang="en-US" i="1" dirty="0" smtClean="0">
                <a:solidFill>
                  <a:srgbClr val="7030A0"/>
                </a:solidFill>
              </a:rPr>
              <a:t>active</a:t>
            </a:r>
            <a:r>
              <a:rPr lang="en-US" dirty="0" smtClean="0">
                <a:solidFill>
                  <a:srgbClr val="7030A0"/>
                </a:solidFill>
              </a:rPr>
              <a:t> dopant concentration.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4648200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Oxidation of poly-silicon: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Usually 900-1000</a:t>
            </a:r>
            <a:r>
              <a:rPr lang="en-US" baseline="30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C dry oxidation.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Un-doped or lightly doped poly-Si oxidizes at rate between that of (111) and (100) single crystal Si.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P-doped poly-Si oxidizes faster than un-doped or lightly doped one.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143000"/>
            <a:ext cx="5257800" cy="347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1524000"/>
            <a:ext cx="37338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Deposition rate should be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 pressure since rate  </a:t>
            </a:r>
            <a:r>
              <a:rPr lang="en-US" dirty="0" err="1" smtClean="0">
                <a:solidFill>
                  <a:srgbClr val="0033CC"/>
                </a:solidFill>
                <a:sym typeface="Symbol"/>
              </a:rPr>
              <a:t>k</a:t>
            </a:r>
            <a:r>
              <a:rPr lang="en-US" baseline="-25000" dirty="0" err="1" smtClean="0">
                <a:solidFill>
                  <a:srgbClr val="0033CC"/>
                </a:solidFill>
                <a:sym typeface="Symbol"/>
              </a:rPr>
              <a:t>s</a:t>
            </a:r>
            <a:r>
              <a:rPr lang="en-US" dirty="0" err="1" smtClean="0">
                <a:solidFill>
                  <a:srgbClr val="0033CC"/>
                </a:solidFill>
                <a:sym typeface="Symbol"/>
              </a:rPr>
              <a:t>C</a:t>
            </a:r>
            <a:r>
              <a:rPr lang="en-US" baseline="-25000" dirty="0" err="1" smtClean="0">
                <a:solidFill>
                  <a:srgbClr val="0033CC"/>
                </a:solidFill>
                <a:sym typeface="Symbol"/>
              </a:rPr>
              <a:t>G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/N for </a:t>
            </a:r>
            <a:r>
              <a:rPr lang="en-US" dirty="0" err="1" smtClean="0">
                <a:solidFill>
                  <a:srgbClr val="0033CC"/>
                </a:solidFill>
                <a:sym typeface="Symbol"/>
              </a:rPr>
              <a:t>h</a:t>
            </a:r>
            <a:r>
              <a:rPr lang="en-US" baseline="-25000" dirty="0" err="1" smtClean="0">
                <a:solidFill>
                  <a:srgbClr val="0033CC"/>
                </a:solidFill>
                <a:sym typeface="Symbol"/>
              </a:rPr>
              <a:t>G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&gt;&gt;</a:t>
            </a:r>
            <a:r>
              <a:rPr lang="en-US" dirty="0" err="1" smtClean="0">
                <a:solidFill>
                  <a:srgbClr val="0033CC"/>
                </a:solidFill>
                <a:sym typeface="Symbol"/>
              </a:rPr>
              <a:t>k</a:t>
            </a:r>
            <a:r>
              <a:rPr lang="en-US" baseline="-25000" dirty="0" err="1" smtClean="0">
                <a:solidFill>
                  <a:srgbClr val="0033CC"/>
                </a:solidFill>
                <a:sym typeface="Symbol"/>
              </a:rPr>
              <a:t>s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, but actually sub-linear.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  <a:sym typeface="Symbol"/>
              </a:rPr>
              <a:t>This is because at higher rate, it is determined by desorption of reaction product H</a:t>
            </a:r>
            <a:r>
              <a:rPr lang="en-US" baseline="-25000" dirty="0" smtClean="0">
                <a:solidFill>
                  <a:srgbClr val="0033CC"/>
                </a:solidFill>
                <a:sym typeface="Symbol"/>
              </a:rPr>
              <a:t>2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 (rather than gas transport onto the surface).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0200" y="0"/>
            <a:ext cx="6020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Deposition rate and oxidation of  poly-Si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1"/>
            <a:ext cx="8915400" cy="3505199"/>
          </a:xfrm>
        </p:spPr>
        <p:txBody>
          <a:bodyPr>
            <a:normAutofit/>
          </a:bodyPr>
          <a:lstStyle/>
          <a:p>
            <a:pPr marL="165100" indent="-165100" eaLnBrk="1" hangingPunct="1">
              <a:spcBef>
                <a:spcPts val="0"/>
              </a:spcBef>
            </a:pPr>
            <a:r>
              <a:rPr lang="en-US" altLang="zh-TW" sz="1800" dirty="0" smtClean="0">
                <a:solidFill>
                  <a:srgbClr val="C00000"/>
                </a:solidFill>
              </a:rPr>
              <a:t>Application:</a:t>
            </a:r>
          </a:p>
          <a:p>
            <a:pPr marL="400050" lvl="1" indent="-165100">
              <a:spcBef>
                <a:spcPts val="0"/>
              </a:spcBef>
              <a:buFont typeface="Courier New" pitchFamily="49" charset="0"/>
              <a:buChar char="o"/>
            </a:pPr>
            <a:r>
              <a:rPr lang="en-US" altLang="zh-TW" sz="1800" dirty="0" smtClean="0">
                <a:solidFill>
                  <a:srgbClr val="0033CC"/>
                </a:solidFill>
              </a:rPr>
              <a:t>Masks to prevent oxidation for LOCOS process</a:t>
            </a:r>
          </a:p>
          <a:p>
            <a:pPr marL="400050" lvl="1" indent="-165100">
              <a:spcBef>
                <a:spcPts val="0"/>
              </a:spcBef>
              <a:buFont typeface="Courier New" pitchFamily="49" charset="0"/>
              <a:buChar char="o"/>
            </a:pPr>
            <a:r>
              <a:rPr lang="en-US" altLang="zh-TW" sz="1800" dirty="0" smtClean="0">
                <a:solidFill>
                  <a:srgbClr val="0033CC"/>
                </a:solidFill>
              </a:rPr>
              <a:t>Final passivation barrier for moisture and sodium contamination</a:t>
            </a:r>
          </a:p>
          <a:p>
            <a:pPr marL="400050" lvl="1" indent="-165100">
              <a:spcBef>
                <a:spcPts val="0"/>
              </a:spcBef>
              <a:buFont typeface="Courier New" pitchFamily="49" charset="0"/>
              <a:buChar char="o"/>
            </a:pPr>
            <a:r>
              <a:rPr lang="en-US" altLang="zh-TW" sz="1800" dirty="0" smtClean="0">
                <a:solidFill>
                  <a:srgbClr val="0033CC"/>
                </a:solidFill>
              </a:rPr>
              <a:t>Etch stop for Cu damascene process</a:t>
            </a:r>
          </a:p>
          <a:p>
            <a:pPr marL="400050" lvl="1" indent="-165100">
              <a:spcBef>
                <a:spcPts val="0"/>
              </a:spcBef>
              <a:buFont typeface="Courier New" pitchFamily="49" charset="0"/>
              <a:buChar char="o"/>
            </a:pPr>
            <a:r>
              <a:rPr lang="en-US" altLang="zh-TW" sz="1800" dirty="0" smtClean="0">
                <a:solidFill>
                  <a:srgbClr val="C00000"/>
                </a:solidFill>
              </a:rPr>
              <a:t>Popular membrane material by Si backside through-wafer wet etch.</a:t>
            </a:r>
            <a:r>
              <a:rPr lang="en-US" altLang="zh-TW" sz="1800" dirty="0" smtClean="0">
                <a:solidFill>
                  <a:srgbClr val="0033CC"/>
                </a:solidFill>
              </a:rPr>
              <a:t> </a:t>
            </a:r>
          </a:p>
          <a:p>
            <a:pPr marL="165100" indent="-165100" eaLnBrk="1" hangingPunct="1">
              <a:spcBef>
                <a:spcPts val="0"/>
              </a:spcBef>
            </a:pPr>
            <a:r>
              <a:rPr lang="en-US" altLang="zh-TW" sz="1800" dirty="0" smtClean="0">
                <a:solidFill>
                  <a:srgbClr val="0033CC"/>
                </a:solidFill>
              </a:rPr>
              <a:t>PECVD</a:t>
            </a:r>
          </a:p>
          <a:p>
            <a:pPr marL="165100" indent="-165100" eaLnBrk="1" hangingPunct="1">
              <a:spcBef>
                <a:spcPts val="0"/>
              </a:spcBef>
              <a:buNone/>
            </a:pPr>
            <a:endParaRPr lang="en-US" altLang="zh-TW" sz="1800" dirty="0" smtClean="0">
              <a:solidFill>
                <a:srgbClr val="0033CC"/>
              </a:solidFill>
            </a:endParaRPr>
          </a:p>
          <a:p>
            <a:pPr marL="165100" indent="-165100" eaLnBrk="1" hangingPunct="1">
              <a:spcBef>
                <a:spcPts val="0"/>
              </a:spcBef>
            </a:pPr>
            <a:r>
              <a:rPr lang="en-US" altLang="zh-TW" sz="1800" dirty="0" smtClean="0">
                <a:solidFill>
                  <a:srgbClr val="0033CC"/>
                </a:solidFill>
              </a:rPr>
              <a:t>LPCVD</a:t>
            </a:r>
          </a:p>
          <a:p>
            <a:pPr marL="165100" indent="-165100" eaLnBrk="1" hangingPunct="1">
              <a:spcBef>
                <a:spcPts val="0"/>
              </a:spcBef>
            </a:pPr>
            <a:endParaRPr lang="en-US" altLang="zh-TW" sz="1800" dirty="0" smtClean="0">
              <a:solidFill>
                <a:srgbClr val="0033CC"/>
              </a:solidFill>
            </a:endParaRPr>
          </a:p>
          <a:p>
            <a:pPr marL="165100" indent="-165100" eaLnBrk="1" hangingPunct="1">
              <a:spcBef>
                <a:spcPts val="0"/>
              </a:spcBef>
            </a:pPr>
            <a:endParaRPr lang="en-US" altLang="zh-TW" sz="1800" dirty="0" smtClean="0">
              <a:solidFill>
                <a:srgbClr val="0033CC"/>
              </a:solidFill>
            </a:endParaRPr>
          </a:p>
          <a:p>
            <a:pPr marL="165100" indent="-165100" eaLnBrk="1" hangingPunct="1">
              <a:spcBef>
                <a:spcPts val="0"/>
              </a:spcBef>
            </a:pPr>
            <a:endParaRPr lang="en-US" altLang="zh-TW" sz="1800" dirty="0" smtClean="0">
              <a:solidFill>
                <a:srgbClr val="0033CC"/>
              </a:solidFill>
            </a:endParaRPr>
          </a:p>
          <a:p>
            <a:pPr marL="165100" indent="-165100">
              <a:spcBef>
                <a:spcPts val="0"/>
              </a:spcBef>
            </a:pPr>
            <a:r>
              <a:rPr lang="en-US" sz="1800" dirty="0" smtClean="0">
                <a:solidFill>
                  <a:srgbClr val="0033CC"/>
                </a:solidFill>
              </a:rPr>
              <a:t>Can also deposit nitride using silane at 700-900</a:t>
            </a:r>
            <a:r>
              <a:rPr lang="en-US" sz="1800" baseline="30000" dirty="0" smtClean="0">
                <a:solidFill>
                  <a:srgbClr val="0033CC"/>
                </a:solidFill>
              </a:rPr>
              <a:t>o</a:t>
            </a:r>
            <a:r>
              <a:rPr lang="en-US" sz="1800" dirty="0" smtClean="0">
                <a:solidFill>
                  <a:srgbClr val="0033CC"/>
                </a:solidFill>
              </a:rPr>
              <a:t>C by APCVD; or use N</a:t>
            </a:r>
            <a:r>
              <a:rPr lang="en-US" sz="1800" baseline="-25000" dirty="0" smtClean="0">
                <a:solidFill>
                  <a:srgbClr val="0033CC"/>
                </a:solidFill>
              </a:rPr>
              <a:t>2</a:t>
            </a:r>
            <a:r>
              <a:rPr lang="en-US" sz="1800" dirty="0" smtClean="0">
                <a:solidFill>
                  <a:srgbClr val="0033CC"/>
                </a:solidFill>
              </a:rPr>
              <a:t> gas instead of NH</a:t>
            </a:r>
            <a:r>
              <a:rPr lang="en-US" sz="1800" baseline="-25000" dirty="0" smtClean="0">
                <a:solidFill>
                  <a:srgbClr val="0033CC"/>
                </a:solidFill>
              </a:rPr>
              <a:t>3</a:t>
            </a:r>
            <a:r>
              <a:rPr lang="en-US" sz="1800" dirty="0" smtClean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615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1904999" y="2667000"/>
          <a:ext cx="4572001" cy="449413"/>
        </p:xfrm>
        <a:graphic>
          <a:graphicData uri="http://schemas.openxmlformats.org/presentationml/2006/ole">
            <p:oleObj spid="_x0000_s78850" name="Equation" r:id="rId3" imgW="2489040" imgH="241200" progId="Equation.3">
              <p:embed/>
            </p:oleObj>
          </a:graphicData>
        </a:graphic>
      </p:graphicFrame>
      <p:sp>
        <p:nvSpPr>
          <p:cNvPr id="6154" name="Rectangle 6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1447800" y="3124201"/>
          <a:ext cx="5638800" cy="441102"/>
        </p:xfrm>
        <a:graphic>
          <a:graphicData uri="http://schemas.openxmlformats.org/presentationml/2006/ole">
            <p:oleObj spid="_x0000_s78851" name="Equation" r:id="rId4" imgW="3111480" imgH="241200" progId="Equation.3">
              <p:embed/>
            </p:oleObj>
          </a:graphicData>
        </a:graphic>
      </p:graphicFrame>
      <p:sp>
        <p:nvSpPr>
          <p:cNvPr id="615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6148" name="Object 9"/>
          <p:cNvGraphicFramePr>
            <a:graphicFrameLocks noChangeAspect="1"/>
          </p:cNvGraphicFramePr>
          <p:nvPr/>
        </p:nvGraphicFramePr>
        <p:xfrm>
          <a:off x="1997075" y="2122488"/>
          <a:ext cx="4175125" cy="457445"/>
        </p:xfrm>
        <a:graphic>
          <a:graphicData uri="http://schemas.openxmlformats.org/presentationml/2006/ole">
            <p:oleObj spid="_x0000_s78852" name="Equation" r:id="rId5" imgW="2349360" imgH="253800" progId="Equation.3">
              <p:embed/>
            </p:oleObj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90800" y="0"/>
            <a:ext cx="3875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33CC"/>
                </a:solidFill>
              </a:rPr>
              <a:t>Silicon nitride deposition</a:t>
            </a:r>
            <a:endParaRPr lang="en-US" sz="2800" dirty="0">
              <a:solidFill>
                <a:srgbClr val="0033CC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867400" y="4191000"/>
            <a:ext cx="3200400" cy="2171759"/>
            <a:chOff x="5791200" y="4191000"/>
            <a:chExt cx="3200400" cy="2171759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1200" y="4191000"/>
              <a:ext cx="3200400" cy="2171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5936713" y="4278868"/>
              <a:ext cx="28262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LPCVD </a:t>
              </a:r>
              <a:r>
                <a:rPr lang="en-US" dirty="0" smtClean="0">
                  <a:solidFill>
                    <a:srgbClr val="FF66FF"/>
                  </a:solidFill>
                </a:rPr>
                <a:t>conformal</a:t>
              </a:r>
              <a:r>
                <a:rPr lang="en-US" dirty="0" smtClean="0">
                  <a:solidFill>
                    <a:srgbClr val="FFFF00"/>
                  </a:solidFill>
                </a:rPr>
                <a:t> Si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3</a:t>
              </a:r>
              <a:r>
                <a:rPr lang="en-US" dirty="0" smtClean="0">
                  <a:solidFill>
                    <a:srgbClr val="FFFF00"/>
                  </a:solidFill>
                </a:rPr>
                <a:t>N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4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>
                  <a:solidFill>
                    <a:srgbClr val="FFFF00"/>
                  </a:solidFill>
                </a:rPr>
                <a:t>films</a:t>
              </a:r>
              <a:endParaRPr lang="en-US" baseline="-25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4191000"/>
            <a:ext cx="588905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0" y="6248400"/>
            <a:ext cx="6172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Low-stress nitride deposition using DCS (</a:t>
            </a:r>
            <a:r>
              <a:rPr lang="en-US" dirty="0" err="1" smtClean="0">
                <a:solidFill>
                  <a:srgbClr val="7030A0"/>
                </a:solidFill>
              </a:rPr>
              <a:t>dichloro</a:t>
            </a:r>
            <a:r>
              <a:rPr lang="en-US" dirty="0" smtClean="0">
                <a:solidFill>
                  <a:srgbClr val="7030A0"/>
                </a:solidFill>
              </a:rPr>
              <a:t>-silane SiCl</a:t>
            </a:r>
            <a:r>
              <a:rPr lang="en-US" baseline="-25000" dirty="0" smtClean="0">
                <a:solidFill>
                  <a:srgbClr val="7030A0"/>
                </a:solidFill>
              </a:rPr>
              <a:t>2</a:t>
            </a:r>
            <a:r>
              <a:rPr lang="en-US" dirty="0" smtClean="0">
                <a:solidFill>
                  <a:srgbClr val="7030A0"/>
                </a:solidFill>
              </a:rPr>
              <a:t>H</a:t>
            </a:r>
            <a:r>
              <a:rPr lang="en-US" baseline="-25000" dirty="0" smtClean="0">
                <a:solidFill>
                  <a:srgbClr val="7030A0"/>
                </a:solidFill>
              </a:rPr>
              <a:t>2</a:t>
            </a:r>
            <a:r>
              <a:rPr lang="en-US" dirty="0" smtClean="0">
                <a:solidFill>
                  <a:srgbClr val="7030A0"/>
                </a:solidFill>
              </a:rPr>
              <a:t>)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066800"/>
            <a:ext cx="8153400" cy="4846501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14600" y="152400"/>
            <a:ext cx="3801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33CC"/>
                </a:solidFill>
              </a:rPr>
              <a:t>Silicon nitride properties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5943600"/>
            <a:ext cx="668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LPCVD film quality is much better than PECVD in almost every aspect.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5144869"/>
            <a:ext cx="1350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tensile or</a:t>
            </a:r>
          </a:p>
          <a:p>
            <a:r>
              <a:rPr lang="en-US" dirty="0" smtClean="0"/>
              <a:t>compressive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944039"/>
            <a:ext cx="5105400" cy="401905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174593"/>
            <a:ext cx="4419600" cy="46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" y="4012793"/>
            <a:ext cx="5791200" cy="59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590800" y="0"/>
            <a:ext cx="3892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33CC"/>
                </a:solidFill>
              </a:rPr>
              <a:t>Silicon dioxide deposition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"/>
            <a:ext cx="8166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Sputtered oxide has poorer step coverage than CVD.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APCVD has been used for many years, but today LPCVD and PECVD are more popular.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498193"/>
            <a:ext cx="8305800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2400" dirty="0" smtClean="0">
                <a:solidFill>
                  <a:srgbClr val="0033CC"/>
                </a:solidFill>
              </a:rPr>
              <a:t>Silane based LPCVD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altLang="zh-TW" sz="2400" dirty="0" smtClean="0">
              <a:solidFill>
                <a:srgbClr val="0033CC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2400" dirty="0" smtClean="0">
                <a:solidFill>
                  <a:srgbClr val="0033CC"/>
                </a:solidFill>
              </a:rPr>
              <a:t>TEOS (tetra-</a:t>
            </a:r>
            <a:r>
              <a:rPr lang="en-US" altLang="zh-TW" sz="2400" dirty="0" err="1" smtClean="0">
                <a:solidFill>
                  <a:srgbClr val="0033CC"/>
                </a:solidFill>
              </a:rPr>
              <a:t>ethoxy</a:t>
            </a:r>
            <a:r>
              <a:rPr lang="en-US" altLang="zh-TW" sz="2400" dirty="0" smtClean="0">
                <a:solidFill>
                  <a:srgbClr val="0033CC"/>
                </a:solidFill>
              </a:rPr>
              <a:t>-silane). LPCVD 650-800°C, PECVD 350°C. Lower sticking coefficient, thus more conformal film.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zh-TW" sz="2400" dirty="0" smtClean="0">
              <a:solidFill>
                <a:srgbClr val="0033CC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2400" dirty="0" smtClean="0">
                <a:solidFill>
                  <a:srgbClr val="0033CC"/>
                </a:solidFill>
              </a:rPr>
              <a:t>Silane based PECVD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zh-TW" sz="2400" dirty="0" smtClean="0">
              <a:solidFill>
                <a:srgbClr val="0033CC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2400" dirty="0" smtClean="0">
                <a:solidFill>
                  <a:srgbClr val="0033CC"/>
                </a:solidFill>
              </a:rPr>
              <a:t>Others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5003393"/>
            <a:ext cx="80772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SiCl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+ 2N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 smtClean="0">
                <a:sym typeface="Symbol"/>
              </a:rPr>
              <a:t> SiO</a:t>
            </a:r>
            <a:r>
              <a:rPr lang="en-US" sz="2000" baseline="-25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 + 2N</a:t>
            </a:r>
            <a:r>
              <a:rPr lang="en-US" sz="2000" baseline="-25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 + 2HCl (etches Si), 900</a:t>
            </a:r>
            <a:r>
              <a:rPr lang="en-US" sz="2000" baseline="30000" dirty="0" smtClean="0">
                <a:sym typeface="Symbol"/>
              </a:rPr>
              <a:t>o</a:t>
            </a:r>
            <a:r>
              <a:rPr lang="en-US" sz="2000" dirty="0" smtClean="0">
                <a:sym typeface="Symbol"/>
              </a:rPr>
              <a:t>C, film contain Cl.</a:t>
            </a:r>
          </a:p>
          <a:p>
            <a:pPr marL="1993900" indent="-1993900">
              <a:spcAft>
                <a:spcPts val="600"/>
              </a:spcAft>
            </a:pPr>
            <a:r>
              <a:rPr lang="en-US" sz="2000" dirty="0" smtClean="0"/>
              <a:t>TEOS + Ozone (O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). Ozone is more reactive and lowers deposition temperature to </a:t>
            </a:r>
            <a:r>
              <a:rPr lang="en-US" sz="2000" dirty="0" smtClean="0">
                <a:sym typeface="Symbol"/>
              </a:rPr>
              <a:t>400</a:t>
            </a:r>
            <a:r>
              <a:rPr lang="en-US" sz="2000" baseline="30000" dirty="0" smtClean="0">
                <a:sym typeface="Symbol"/>
              </a:rPr>
              <a:t>o</a:t>
            </a:r>
            <a:r>
              <a:rPr lang="en-US" sz="2000" dirty="0" smtClean="0">
                <a:sym typeface="Symbol"/>
              </a:rPr>
              <a:t>C.</a:t>
            </a:r>
            <a:endParaRPr 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3530" name="Group 186"/>
          <p:cNvGraphicFramePr>
            <a:graphicFrameLocks noGrp="1" noChangeAspect="1"/>
          </p:cNvGraphicFramePr>
          <p:nvPr/>
        </p:nvGraphicFramePr>
        <p:xfrm>
          <a:off x="252413" y="1081802"/>
          <a:ext cx="8586786" cy="4506671"/>
        </p:xfrm>
        <a:graphic>
          <a:graphicData uri="http://schemas.openxmlformats.org/drawingml/2006/table">
            <a:tbl>
              <a:tblPr/>
              <a:tblGrid>
                <a:gridCol w="2011727"/>
                <a:gridCol w="1238220"/>
                <a:gridCol w="1222040"/>
                <a:gridCol w="1302319"/>
                <a:gridCol w="1406240"/>
                <a:gridCol w="1406240"/>
              </a:tblGrid>
              <a:tr h="456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Property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PECVD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SiH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+O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LPCVD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SiH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+O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LPCVD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TEOS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LPCVD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SiCl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H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+N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Thermal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oxidation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Deposition temp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200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  <a:cs typeface="Arial" charset="0"/>
                        </a:rPr>
                        <a:t>°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450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  <a:cs typeface="Arial" charset="0"/>
                        </a:rPr>
                        <a:t>°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700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  <a:cs typeface="Arial" charset="0"/>
                        </a:rPr>
                        <a:t>°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900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  <a:cs typeface="Arial" charset="0"/>
                        </a:rPr>
                        <a:t>°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1000</a:t>
                      </a:r>
                      <a:r>
                        <a:rPr kumimoji="1" lang="en-US" altLang="zh-TW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o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Composition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SiO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(H)</a:t>
                      </a:r>
                      <a:endParaRPr kumimoji="1" lang="en-US" altLang="zh-TW" sz="1600" b="1" i="0" u="none" strike="noStrike" cap="none" normalizeH="0" baseline="-2000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SiO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SiO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(C…)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SiO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(</a:t>
                      </a:r>
                      <a:r>
                        <a:rPr kumimoji="1" lang="en-US" altLang="zh-TW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Cl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SiO</a:t>
                      </a:r>
                      <a:r>
                        <a:rPr kumimoji="1" lang="en-US" altLang="zh-TW" sz="1600" b="1" i="0" u="none" strike="noStrike" cap="none" normalizeH="0" baseline="-2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Thermal stability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Loses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Densifies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Stable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Loses </a:t>
                      </a:r>
                      <a:r>
                        <a:rPr kumimoji="1" lang="en-US" altLang="zh-TW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Cl</a:t>
                      </a: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stable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Density (g/cm</a:t>
                      </a:r>
                      <a:r>
                        <a:rPr kumimoji="1" lang="en-US" altLang="zh-TW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2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Stress (</a:t>
                      </a:r>
                      <a:r>
                        <a:rPr kumimoji="1" lang="en-US" altLang="zh-TW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MPa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3C-3T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Dielectric Strength (10</a:t>
                      </a:r>
                      <a:r>
                        <a:rPr kumimoji="1" lang="en-US" altLang="zh-TW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 V/cm)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Etch Rate (</a:t>
                      </a: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  <a:cs typeface="Arial" charset="0"/>
                        </a:rPr>
                        <a:t>Å</a:t>
                      </a: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/min) (100H</a:t>
                      </a:r>
                      <a:r>
                        <a:rPr kumimoji="1" lang="en-US" altLang="zh-TW" sz="1600" b="1" i="0" u="none" strike="noStrike" cap="none" normalizeH="0" baseline="-2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O:1 HF)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Step coverage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Non-conformal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Non-conformal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Conformal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Conformal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Conformal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057400" y="0"/>
            <a:ext cx="543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33CC"/>
                </a:solidFill>
              </a:rPr>
              <a:t>Comparison of varied silicon dioxide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715000"/>
            <a:ext cx="5677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Lower HF etch rate means better film quality (denser film).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For stress, C=compressive, T=tensile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685800"/>
            <a:ext cx="531148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52600" y="0"/>
            <a:ext cx="5585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33CC"/>
                </a:solidFill>
              </a:rPr>
              <a:t>Improve step coverage by PSG reflow</a:t>
            </a:r>
            <a:endParaRPr lang="en-US" sz="2800" dirty="0">
              <a:solidFill>
                <a:srgbClr val="0033CC"/>
              </a:solidFill>
            </a:endParaRPr>
          </a:p>
        </p:txBody>
      </p:sp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2082800" y="4953000"/>
          <a:ext cx="5080000" cy="457200"/>
        </p:xfrm>
        <a:graphic>
          <a:graphicData uri="http://schemas.openxmlformats.org/presentationml/2006/ole">
            <p:oleObj spid="_x0000_s101378" name="Equation" r:id="rId4" imgW="2539800" imgH="22860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1000" y="55626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Add PH</a:t>
            </a:r>
            <a:r>
              <a:rPr lang="en-US" baseline="-25000" dirty="0" smtClean="0">
                <a:solidFill>
                  <a:srgbClr val="0033CC"/>
                </a:solidFill>
              </a:rPr>
              <a:t>3</a:t>
            </a:r>
            <a:r>
              <a:rPr lang="en-US" dirty="0" smtClean="0">
                <a:solidFill>
                  <a:srgbClr val="0033CC"/>
                </a:solidFill>
              </a:rPr>
              <a:t> to source gas to get P- doped oxide: </a:t>
            </a:r>
            <a:r>
              <a:rPr lang="en-US" dirty="0" smtClean="0">
                <a:solidFill>
                  <a:srgbClr val="C00000"/>
                </a:solidFill>
              </a:rPr>
              <a:t>PSG - </a:t>
            </a:r>
            <a:r>
              <a:rPr lang="en-US" dirty="0" err="1" smtClean="0">
                <a:solidFill>
                  <a:srgbClr val="C00000"/>
                </a:solidFill>
              </a:rPr>
              <a:t>phosphosilicate</a:t>
            </a:r>
            <a:r>
              <a:rPr lang="en-US" dirty="0" smtClean="0">
                <a:solidFill>
                  <a:srgbClr val="C00000"/>
                </a:solidFill>
              </a:rPr>
              <a:t> glass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PSG is more flow-able than oxide: reflow at 1000-1100</a:t>
            </a:r>
            <a:r>
              <a:rPr lang="en-US" baseline="30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C to improve step coverage.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Usually 6-8 wt% of P.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Add B can further reduce reflow temperature (BPSG: </a:t>
            </a:r>
            <a:r>
              <a:rPr lang="en-US" dirty="0" err="1" smtClean="0">
                <a:solidFill>
                  <a:srgbClr val="0033CC"/>
                </a:solidFill>
              </a:rPr>
              <a:t>borophosphosilicate</a:t>
            </a:r>
            <a:r>
              <a:rPr lang="en-US" dirty="0" smtClean="0">
                <a:solidFill>
                  <a:srgbClr val="0033CC"/>
                </a:solidFill>
              </a:rPr>
              <a:t> glass)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704671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No P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2.2% P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4.6% P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rgbClr val="0033CC"/>
                </a:solidFill>
              </a:rPr>
              <a:t>7.6% P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54063" y="685800"/>
            <a:ext cx="7704137" cy="5799138"/>
            <a:chOff x="272" y="653"/>
            <a:chExt cx="4853" cy="365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2" y="2296"/>
              <a:ext cx="4853" cy="2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4" y="653"/>
              <a:ext cx="4819" cy="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" name="Straight Connector 6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972157" y="0"/>
            <a:ext cx="3200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33CC"/>
                </a:solidFill>
              </a:rPr>
              <a:t>Deposition of metals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6400800"/>
            <a:ext cx="280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MOCVD: metal-organic-CVD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304800"/>
            <a:ext cx="4595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Chapter 9 Thin film deposition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990600"/>
            <a:ext cx="6477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thin film deposition.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chemical vapor deposition (CVD).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Atmospheric Pressure Chemical Vapor Deposition (APCVD).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Other types of CVD (LPCVD, PECVD, HDPCVD…).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evaporation.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Evaporation tools and issues, shadow evaporation.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sputtering and DC plasma.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Sputtering yield, step coverage, film morphology.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Sputter deposition: reactive, RF, bias, magnetron, collimated, and ion beam.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Deposition methods for thin films in IC fabrication.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Atomic layer deposition (ALD).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Pulsed laser deposition (PLD).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Epitaxy (CVD or vapor phase epitaxy , molecular beam epitaxy).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06" y="6119336"/>
            <a:ext cx="50430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 343: Microfabrication and Thin Film Technology</a:t>
            </a:r>
          </a:p>
          <a:p>
            <a:r>
              <a:rPr lang="en-US" sz="1400" dirty="0" smtClean="0"/>
              <a:t>Instructor: Bo Cui, ECE, University of Waterloo, bcui@uwaterloo.ca</a:t>
            </a:r>
          </a:p>
          <a:p>
            <a:r>
              <a:rPr lang="en-US" sz="1400" dirty="0" smtClean="0"/>
              <a:t>Textbook: Silicon VLSI Technology by Plummer, Deal, Griffin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400" y="0"/>
            <a:ext cx="8332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Atomic layer deposition (ALD, break CVD into two steps)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838200"/>
            <a:ext cx="88392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Similar in chemistry to CVD, except that the ALD reaction breaks the CVD reaction into two half-reactions, keeping the precursor materials separate during the reaction.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The precursor gas is introduced into the process chamber and produces a monolayer of gas on the wafer surface.  A second precursor gas is then introduced into the chamber reacting with the first precursor to produce a </a:t>
            </a:r>
            <a:r>
              <a:rPr lang="en-US" i="1" dirty="0" smtClean="0">
                <a:solidFill>
                  <a:srgbClr val="0033CC"/>
                </a:solidFill>
              </a:rPr>
              <a:t>monolayer</a:t>
            </a:r>
            <a:r>
              <a:rPr lang="en-US" dirty="0" smtClean="0">
                <a:solidFill>
                  <a:srgbClr val="0033CC"/>
                </a:solidFill>
              </a:rPr>
              <a:t> of film on the wafer surface.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Film growth is self-limited (monolayer adsorption/reaction each half-cycle), hence atomic layer thickness control of film growth can be obtained.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That is, one layer per cycle; thus the resulting film thickness may be precisely controlled by the number of deposition cycles.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Two fundamental mechanisms:</a:t>
            </a:r>
          </a:p>
          <a:p>
            <a:pPr marL="685800" lvl="2" indent="-228600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en-US" dirty="0" err="1" smtClean="0">
                <a:solidFill>
                  <a:srgbClr val="0033CC"/>
                </a:solidFill>
              </a:rPr>
              <a:t>Chemi</a:t>
            </a:r>
            <a:r>
              <a:rPr lang="en-US" dirty="0" smtClean="0">
                <a:solidFill>
                  <a:srgbClr val="0033CC"/>
                </a:solidFill>
              </a:rPr>
              <a:t>-sorption saturation process</a:t>
            </a:r>
          </a:p>
          <a:p>
            <a:pPr marL="685800" lvl="2" indent="-228600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en-US" dirty="0" smtClean="0">
                <a:solidFill>
                  <a:srgbClr val="0033CC"/>
                </a:solidFill>
              </a:rPr>
              <a:t>Sequential surface chemical reaction process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Introduced in 1974 by Dr. </a:t>
            </a:r>
            <a:r>
              <a:rPr lang="en-US" dirty="0" err="1" smtClean="0">
                <a:solidFill>
                  <a:srgbClr val="0033CC"/>
                </a:solidFill>
              </a:rPr>
              <a:t>Tuomo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Suntola</a:t>
            </a:r>
            <a:r>
              <a:rPr lang="en-US" dirty="0" smtClean="0">
                <a:solidFill>
                  <a:srgbClr val="0033CC"/>
                </a:solidFill>
              </a:rPr>
              <a:t> and co-workers in Finland to improve the quality of </a:t>
            </a:r>
            <a:r>
              <a:rPr lang="en-US" dirty="0" err="1" smtClean="0">
                <a:solidFill>
                  <a:srgbClr val="0033CC"/>
                </a:solidFill>
              </a:rPr>
              <a:t>ZnS</a:t>
            </a:r>
            <a:r>
              <a:rPr lang="en-US" dirty="0" smtClean="0">
                <a:solidFill>
                  <a:srgbClr val="0033CC"/>
                </a:solidFill>
              </a:rPr>
              <a:t> films used in electroluminescent displays.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Recently, it turned out that ALD also produces outstanding dielectric layers and attracts semiconductor industries for making High-K dielectric materials.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1828800"/>
            <a:ext cx="33528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340608" y="90678"/>
            <a:ext cx="5574792" cy="6767322"/>
            <a:chOff x="2895600" y="0"/>
            <a:chExt cx="5574792" cy="6767322"/>
          </a:xfrm>
        </p:grpSpPr>
        <p:pic>
          <p:nvPicPr>
            <p:cNvPr id="6451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95600" y="0"/>
              <a:ext cx="5553075" cy="492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07792" y="4919472"/>
              <a:ext cx="5562600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0" y="443805"/>
            <a:ext cx="3276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 smtClean="0">
                <a:solidFill>
                  <a:srgbClr val="0033CC"/>
                </a:solidFill>
              </a:rPr>
              <a:t>Common deposition methods for thin films in IC fabrication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152400"/>
            <a:ext cx="6005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Example: ALD cycle for Al</a:t>
            </a:r>
            <a:r>
              <a:rPr lang="en-US" sz="2800" baseline="-25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2</a:t>
            </a:r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O</a:t>
            </a:r>
            <a:r>
              <a:rPr lang="en-US" sz="2800" baseline="-25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3</a:t>
            </a:r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 deposition 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lum bright="-6000" contrast="36000"/>
          </a:blip>
          <a:srcRect l="9859" t="6250" r="9859" b="31250"/>
          <a:stretch>
            <a:fillRect/>
          </a:stretch>
        </p:blipFill>
        <p:spPr bwMode="auto">
          <a:xfrm>
            <a:off x="152400" y="838200"/>
            <a:ext cx="53547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lum bright="-6000" contrast="30000"/>
          </a:blip>
          <a:srcRect l="9859" t="4167" r="8450" b="31250"/>
          <a:stretch>
            <a:fillRect/>
          </a:stretch>
        </p:blipFill>
        <p:spPr bwMode="auto">
          <a:xfrm>
            <a:off x="152399" y="3753113"/>
            <a:ext cx="5380639" cy="28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38800" y="1447800"/>
            <a:ext cx="3505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>
                <a:solidFill>
                  <a:srgbClr val="0033CC"/>
                </a:solidFill>
              </a:rPr>
              <a:t>1. Introduce TMA</a:t>
            </a:r>
          </a:p>
          <a:p>
            <a:pPr marL="342900" indent="-342900"/>
            <a:r>
              <a:rPr lang="en-US" dirty="0" smtClean="0">
                <a:solidFill>
                  <a:srgbClr val="0033CC"/>
                </a:solidFill>
              </a:rPr>
              <a:t>(tri-methyl aluminum)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In air, 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O vapor absorb on Si to form Si-O-H.</a:t>
            </a:r>
          </a:p>
          <a:p>
            <a:endParaRPr lang="en-US" dirty="0" smtClean="0">
              <a:solidFill>
                <a:srgbClr val="0033CC"/>
              </a:solidFill>
            </a:endParaRPr>
          </a:p>
          <a:p>
            <a:endParaRPr lang="en-US" dirty="0" smtClean="0">
              <a:solidFill>
                <a:srgbClr val="0033CC"/>
              </a:solidFill>
            </a:endParaRPr>
          </a:p>
          <a:p>
            <a:endParaRPr lang="en-US" dirty="0" smtClean="0">
              <a:solidFill>
                <a:srgbClr val="0033CC"/>
              </a:solidFill>
            </a:endParaRPr>
          </a:p>
          <a:p>
            <a:endParaRPr lang="en-US" dirty="0" smtClean="0">
              <a:solidFill>
                <a:srgbClr val="0033CC"/>
              </a:solidFill>
            </a:endParaRPr>
          </a:p>
          <a:p>
            <a:endParaRPr lang="en-US" dirty="0" smtClean="0">
              <a:solidFill>
                <a:srgbClr val="0033CC"/>
              </a:solidFill>
            </a:endParaRPr>
          </a:p>
          <a:p>
            <a:r>
              <a:rPr lang="en-US" dirty="0" smtClean="0">
                <a:solidFill>
                  <a:srgbClr val="0033CC"/>
                </a:solidFill>
              </a:rPr>
              <a:t>2. TMA reacts with hydroxyl groups to produce methane.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438400" y="0"/>
            <a:ext cx="4630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ALD cycle for Al</a:t>
            </a:r>
            <a:r>
              <a:rPr lang="en-US" sz="2800" baseline="-25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2</a:t>
            </a:r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O</a:t>
            </a:r>
            <a:r>
              <a:rPr lang="en-US" sz="2800" baseline="-25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3</a:t>
            </a:r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Osaka" pitchFamily="65" charset="-128"/>
              </a:rPr>
              <a:t> deposition 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lum bright="-6000" contrast="30000"/>
          </a:blip>
          <a:srcRect l="13380" t="6818" r="16197" b="29546"/>
          <a:stretch>
            <a:fillRect/>
          </a:stretch>
        </p:blipFill>
        <p:spPr bwMode="auto">
          <a:xfrm>
            <a:off x="304800" y="620712"/>
            <a:ext cx="527505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lum bright="-6000" contrast="30000"/>
          </a:blip>
          <a:srcRect l="17442" t="10637" r="20930" b="36171"/>
          <a:stretch>
            <a:fillRect/>
          </a:stretch>
        </p:blipFill>
        <p:spPr bwMode="auto">
          <a:xfrm>
            <a:off x="304800" y="3440112"/>
            <a:ext cx="5305932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38800" y="1295400"/>
            <a:ext cx="350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/>
            <a:r>
              <a:rPr lang="en-US" dirty="0" smtClean="0">
                <a:solidFill>
                  <a:srgbClr val="0033CC"/>
                </a:solidFill>
              </a:rPr>
              <a:t>3. Introduce 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O. Reaction product methane is pumped away, leaving an OH</a:t>
            </a:r>
            <a:r>
              <a:rPr lang="en-US" baseline="30000" dirty="0" smtClean="0">
                <a:solidFill>
                  <a:srgbClr val="0033CC"/>
                </a:solidFill>
              </a:rPr>
              <a:t>-</a:t>
            </a:r>
            <a:r>
              <a:rPr lang="en-US" dirty="0" smtClean="0">
                <a:solidFill>
                  <a:srgbClr val="0033CC"/>
                </a:solidFill>
              </a:rPr>
              <a:t> passivation layer on surface.  </a:t>
            </a:r>
          </a:p>
          <a:p>
            <a:endParaRPr lang="en-US" dirty="0" smtClean="0">
              <a:solidFill>
                <a:srgbClr val="0033CC"/>
              </a:solidFill>
            </a:endParaRPr>
          </a:p>
          <a:p>
            <a:endParaRPr lang="en-US" dirty="0" smtClean="0">
              <a:solidFill>
                <a:srgbClr val="0033CC"/>
              </a:solidFill>
            </a:endParaRPr>
          </a:p>
          <a:p>
            <a:endParaRPr lang="en-US" dirty="0" smtClean="0">
              <a:solidFill>
                <a:srgbClr val="0033CC"/>
              </a:solidFill>
            </a:endParaRPr>
          </a:p>
          <a:p>
            <a:endParaRPr lang="en-US" dirty="0" smtClean="0">
              <a:solidFill>
                <a:srgbClr val="0033CC"/>
              </a:solidFill>
            </a:endParaRPr>
          </a:p>
          <a:p>
            <a:endParaRPr lang="en-US" dirty="0" smtClean="0">
              <a:solidFill>
                <a:srgbClr val="0033CC"/>
              </a:solidFill>
            </a:endParaRPr>
          </a:p>
          <a:p>
            <a:r>
              <a:rPr lang="en-US" dirty="0" smtClean="0">
                <a:solidFill>
                  <a:srgbClr val="0033CC"/>
                </a:solidFill>
              </a:rPr>
              <a:t>4. After three cycles.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One TMA and one 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O vapor pulse form one cycle. Here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1Å/cycle, each cycle including gas injection and pumping takes few seconds.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959102"/>
            <a:ext cx="6437313" cy="82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763257" y="5410200"/>
            <a:ext cx="277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Two steps each cycle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066800" y="152400"/>
            <a:ext cx="73914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33CC"/>
                </a:solidFill>
              </a:rPr>
              <a:t>Closed system chambers (most common) for ALD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5181600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33CC"/>
                </a:solidFill>
              </a:rPr>
              <a:t>The reaction chamber walls are designed to effect the transport of the precursors.</a:t>
            </a:r>
          </a:p>
        </p:txBody>
      </p:sp>
      <p:pic>
        <p:nvPicPr>
          <p:cNvPr id="8" name="Picture 5" descr="screen"/>
          <p:cNvPicPr>
            <a:picLocks noChangeAspect="1" noChangeArrowheads="1"/>
          </p:cNvPicPr>
          <p:nvPr/>
        </p:nvPicPr>
        <p:blipFill>
          <a:blip r:embed="rId2" cstate="print">
            <a:lum bright="-30000" contrast="48000"/>
          </a:blip>
          <a:srcRect l="25156" t="34543" r="18594" b="25410"/>
          <a:stretch>
            <a:fillRect/>
          </a:stretch>
        </p:blipFill>
        <p:spPr bwMode="auto">
          <a:xfrm>
            <a:off x="160466" y="914400"/>
            <a:ext cx="883113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90800" y="152400"/>
            <a:ext cx="463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Advantages and disadvantages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" name="Picture 10" descr="step coverage"/>
          <p:cNvPicPr>
            <a:picLocks noChangeAspect="1" noChangeArrowheads="1"/>
          </p:cNvPicPr>
          <p:nvPr/>
        </p:nvPicPr>
        <p:blipFill>
          <a:blip r:embed="rId2" cstate="print">
            <a:lum bright="-18000" contrast="36000"/>
          </a:blip>
          <a:srcRect r="8000"/>
          <a:stretch>
            <a:fillRect/>
          </a:stretch>
        </p:blipFill>
        <p:spPr bwMode="auto">
          <a:xfrm>
            <a:off x="5181600" y="1752599"/>
            <a:ext cx="3810000" cy="342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09600" y="1447800"/>
            <a:ext cx="4572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dirty="0" smtClean="0">
                <a:solidFill>
                  <a:srgbClr val="C00000"/>
                </a:solidFill>
              </a:rPr>
              <a:t>Advantages</a:t>
            </a:r>
          </a:p>
          <a:p>
            <a:pPr marL="285750" lvl="1" indent="-171450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rgbClr val="0033CC"/>
                </a:solidFill>
              </a:rPr>
              <a:t>Stoichiometric</a:t>
            </a:r>
            <a:r>
              <a:rPr lang="en-US" dirty="0" smtClean="0">
                <a:solidFill>
                  <a:srgbClr val="0033CC"/>
                </a:solidFill>
              </a:rPr>
              <a:t> films with large area uniformity and 3D </a:t>
            </a:r>
            <a:r>
              <a:rPr lang="en-US" dirty="0" err="1" smtClean="0">
                <a:solidFill>
                  <a:srgbClr val="0033CC"/>
                </a:solidFill>
              </a:rPr>
              <a:t>conformality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285750" lvl="1" indent="-171450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Precise thickness control.</a:t>
            </a:r>
          </a:p>
          <a:p>
            <a:pPr marL="285750" lvl="1" indent="-171450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Low temperature deposition possible.</a:t>
            </a:r>
          </a:p>
          <a:p>
            <a:pPr marL="285750" lvl="1" indent="-171450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Gentle deposition process for sensitive substrates.</a:t>
            </a:r>
          </a:p>
          <a:p>
            <a:pPr>
              <a:spcAft>
                <a:spcPts val="300"/>
              </a:spcAft>
              <a:defRPr/>
            </a:pPr>
            <a:endParaRPr lang="en-US" dirty="0" smtClean="0">
              <a:solidFill>
                <a:srgbClr val="0033CC"/>
              </a:solidFill>
            </a:endParaRPr>
          </a:p>
          <a:p>
            <a:pPr>
              <a:spcAft>
                <a:spcPts val="300"/>
              </a:spcAft>
              <a:defRPr/>
            </a:pPr>
            <a:r>
              <a:rPr lang="en-US" dirty="0" smtClean="0">
                <a:solidFill>
                  <a:srgbClr val="C00000"/>
                </a:solidFill>
              </a:rPr>
              <a:t>Disadvantages</a:t>
            </a:r>
          </a:p>
          <a:p>
            <a:pPr marL="285750" lvl="1" indent="-171450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Deposition rate slower than CVD.</a:t>
            </a:r>
          </a:p>
          <a:p>
            <a:pPr marL="285750" lvl="1" indent="-171450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Number of different materials that can be deposited is fair compared to MBE.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1295400"/>
            <a:ext cx="323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ALD: slowest, best step coverage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304800"/>
            <a:ext cx="4595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Chapter 9 Thin film deposition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990600"/>
            <a:ext cx="6477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thin film deposition.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chemical vapor deposition (CVD).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Atmospheric Pressure Chemical Vapor Deposition (APCVD).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Other types of CVD (LPCVD, PECVD, HDPCVD…).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evaporation.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Evaporation tools and issues, shadow evaporation.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sputtering and DC plasma.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Sputtering yield, step coverage, film morphology.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Sputter deposition: reactive, RF, bias, magnetron, collimated, and ion beam.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Deposition methods for thin films in IC fabrication.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Atomic layer deposition (ALD).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Pulsed laser deposition (PLD).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Epitaxy (CVD or vapor phase epitaxy , molecular beam epitaxy).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06" y="6119336"/>
            <a:ext cx="50430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 343: Microfabrication and Thin Film Technology</a:t>
            </a:r>
          </a:p>
          <a:p>
            <a:r>
              <a:rPr lang="en-US" sz="1400" dirty="0" smtClean="0"/>
              <a:t>Instructor: Bo Cui, ECE, University of Waterloo, bcui@uwaterloo.ca</a:t>
            </a:r>
          </a:p>
          <a:p>
            <a:r>
              <a:rPr lang="en-US" sz="1400" dirty="0" smtClean="0"/>
              <a:t>Textbook: Silicon VLSI Technology by Plummer, Deal, Griffin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41406" y="0"/>
            <a:ext cx="441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Pulsed laser deposition (PLD)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800280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6021601" y="6412468"/>
            <a:ext cx="2716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targets, co-deposition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768" y="4648200"/>
            <a:ext cx="185983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800600" y="656272"/>
            <a:ext cx="434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Growth in any environment.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Atoms arrive in bunches.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003399"/>
                </a:solidFill>
              </a:rPr>
              <a:t>Uneven coverage.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003399"/>
                </a:solidFill>
              </a:rPr>
              <a:t>High defect or particulate concentration.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003399"/>
                </a:solidFill>
              </a:rPr>
              <a:t>Not well suited for large-scale film growth.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580072"/>
            <a:ext cx="4724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PLD Characteristics:</a:t>
            </a:r>
          </a:p>
          <a:p>
            <a:pPr marL="285750" lvl="1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Reproduce the composition of the target 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lvl="1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cs typeface="Times New Roman" pitchFamily="18" charset="0"/>
              </a:rPr>
              <a:t>Fast response, well controlled deposition rate</a:t>
            </a:r>
          </a:p>
          <a:p>
            <a:pPr marL="285750" lvl="1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cs typeface="Times New Roman" pitchFamily="18" charset="0"/>
              </a:rPr>
              <a:t>Environmentally benign technique</a:t>
            </a:r>
          </a:p>
          <a:p>
            <a:pPr marL="285750" lvl="1" indent="-171450">
              <a:buFont typeface="Arial" pitchFamily="34" charset="0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Flexible, easy to implement.</a:t>
            </a:r>
            <a:r>
              <a:rPr lang="en-US" dirty="0" smtClean="0">
                <a:solidFill>
                  <a:srgbClr val="0033CC"/>
                </a:solidFill>
                <a:cs typeface="Times New Roman" pitchFamily="18" charset="0"/>
              </a:rPr>
              <a:t>  </a:t>
            </a:r>
            <a:endParaRPr lang="en-US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 noChangeAspect="1"/>
          </p:cNvGrpSpPr>
          <p:nvPr/>
        </p:nvGrpSpPr>
        <p:grpSpPr>
          <a:xfrm>
            <a:off x="152400" y="1219200"/>
            <a:ext cx="4153783" cy="3733800"/>
            <a:chOff x="1027113" y="2430463"/>
            <a:chExt cx="3579812" cy="3217862"/>
          </a:xfrm>
        </p:grpSpPr>
        <p:pic>
          <p:nvPicPr>
            <p:cNvPr id="7" name="Picture 1029" descr="D:\DOU\pld1''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90613" y="2430463"/>
              <a:ext cx="3403600" cy="321786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8" name="Line 1030"/>
            <p:cNvSpPr>
              <a:spLocks noChangeShapeType="1"/>
            </p:cNvSpPr>
            <p:nvPr/>
          </p:nvSpPr>
          <p:spPr bwMode="auto">
            <a:xfrm flipV="1">
              <a:off x="1509713" y="2844800"/>
              <a:ext cx="2074862" cy="126206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stealth" w="lg" len="lg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1031"/>
            <p:cNvSpPr txBox="1">
              <a:spLocks noChangeArrowheads="1"/>
            </p:cNvSpPr>
            <p:nvPr/>
          </p:nvSpPr>
          <p:spPr bwMode="auto">
            <a:xfrm>
              <a:off x="2389188" y="2493963"/>
              <a:ext cx="2105025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Arial" charset="0"/>
                </a:rPr>
                <a:t>Laser Beam</a:t>
              </a: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auto">
            <a:xfrm>
              <a:off x="1371600" y="3373438"/>
              <a:ext cx="111125" cy="1339850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033"/>
            <p:cNvSpPr txBox="1">
              <a:spLocks noChangeArrowheads="1"/>
            </p:cNvSpPr>
            <p:nvPr/>
          </p:nvSpPr>
          <p:spPr bwMode="auto">
            <a:xfrm>
              <a:off x="1027113" y="2803525"/>
              <a:ext cx="1254125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Arial" charset="0"/>
                </a:rPr>
                <a:t>Target </a:t>
              </a:r>
            </a:p>
          </p:txBody>
        </p:sp>
        <p:sp>
          <p:nvSpPr>
            <p:cNvPr id="12" name="Text Box 1034"/>
            <p:cNvSpPr txBox="1">
              <a:spLocks noChangeArrowheads="1"/>
            </p:cNvSpPr>
            <p:nvPr/>
          </p:nvSpPr>
          <p:spPr bwMode="auto">
            <a:xfrm>
              <a:off x="3038475" y="5067300"/>
              <a:ext cx="1568450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Arial" charset="0"/>
                </a:rPr>
                <a:t>Substrate</a:t>
              </a:r>
            </a:p>
          </p:txBody>
        </p:sp>
        <p:sp>
          <p:nvSpPr>
            <p:cNvPr id="13" name="Text Box 1035"/>
            <p:cNvSpPr txBox="1">
              <a:spLocks noChangeArrowheads="1"/>
            </p:cNvSpPr>
            <p:nvPr/>
          </p:nvSpPr>
          <p:spPr bwMode="auto">
            <a:xfrm>
              <a:off x="2235200" y="3979863"/>
              <a:ext cx="1047433" cy="55702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Plume</a:t>
              </a:r>
            </a:p>
            <a:p>
              <a:pPr eaLnBrk="0" hangingPunct="0"/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(plasma)</a:t>
              </a:r>
              <a:endParaRPr lang="en-US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" name="Line 1036"/>
            <p:cNvSpPr>
              <a:spLocks noChangeShapeType="1"/>
            </p:cNvSpPr>
            <p:nvPr/>
          </p:nvSpPr>
          <p:spPr bwMode="auto">
            <a:xfrm flipV="1">
              <a:off x="3689350" y="4697413"/>
              <a:ext cx="425450" cy="42703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V="1">
            <a:off x="0" y="990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981200" y="0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Plume generated by laser ablation </a:t>
            </a:r>
            <a:br>
              <a:rPr lang="en-US" sz="2800" dirty="0" smtClean="0">
                <a:solidFill>
                  <a:srgbClr val="0033CC"/>
                </a:solidFill>
              </a:rPr>
            </a:br>
            <a:r>
              <a:rPr lang="en-US" sz="2800" dirty="0" smtClean="0">
                <a:solidFill>
                  <a:srgbClr val="0033CC"/>
                </a:solidFill>
              </a:rPr>
              <a:t>with different tiny or micro-particles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724400" y="10668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Pulse of </a:t>
            </a:r>
            <a:r>
              <a:rPr lang="en-US" dirty="0" err="1" smtClean="0">
                <a:solidFill>
                  <a:srgbClr val="C00000"/>
                </a:solidFill>
              </a:rPr>
              <a:t>fs</a:t>
            </a:r>
            <a:r>
              <a:rPr lang="en-US" dirty="0" smtClean="0">
                <a:solidFill>
                  <a:srgbClr val="C00000"/>
                </a:solidFill>
              </a:rPr>
              <a:t> to ns with peak power high enough (hundreds of MW/cm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  to melt → boil → vaporize → ablate the target surface material, to atoms, ions, electrons, and clusters.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648200" y="2702555"/>
            <a:ext cx="975360" cy="1183490"/>
            <a:chOff x="624" y="1612"/>
            <a:chExt cx="768" cy="932"/>
          </a:xfrm>
        </p:grpSpPr>
        <p:sp>
          <p:nvSpPr>
            <p:cNvPr id="67588" name="Rectangle 4"/>
            <p:cNvSpPr>
              <a:spLocks noChangeArrowheads="1"/>
            </p:cNvSpPr>
            <p:nvPr/>
          </p:nvSpPr>
          <p:spPr bwMode="auto">
            <a:xfrm>
              <a:off x="624" y="2448"/>
              <a:ext cx="768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624" y="2352"/>
              <a:ext cx="768" cy="9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0" name="Line 6"/>
            <p:cNvSpPr>
              <a:spLocks noChangeShapeType="1"/>
            </p:cNvSpPr>
            <p:nvPr/>
          </p:nvSpPr>
          <p:spPr bwMode="auto">
            <a:xfrm>
              <a:off x="816" y="1612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1" name="Line 7"/>
            <p:cNvSpPr>
              <a:spLocks noChangeShapeType="1"/>
            </p:cNvSpPr>
            <p:nvPr/>
          </p:nvSpPr>
          <p:spPr bwMode="auto">
            <a:xfrm>
              <a:off x="912" y="1612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2" name="Line 8"/>
            <p:cNvSpPr>
              <a:spLocks noChangeShapeType="1"/>
            </p:cNvSpPr>
            <p:nvPr/>
          </p:nvSpPr>
          <p:spPr bwMode="auto">
            <a:xfrm>
              <a:off x="1008" y="1612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>
              <a:off x="1104" y="1612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1200" y="1612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296" y="1612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>
              <a:off x="720" y="1612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745480" y="2702555"/>
            <a:ext cx="975360" cy="1183490"/>
            <a:chOff x="1680" y="1612"/>
            <a:chExt cx="768" cy="932"/>
          </a:xfrm>
        </p:grpSpPr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1680" y="2448"/>
              <a:ext cx="768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1680" y="2352"/>
              <a:ext cx="768" cy="96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0" name="Line 16"/>
            <p:cNvSpPr>
              <a:spLocks noChangeShapeType="1"/>
            </p:cNvSpPr>
            <p:nvPr/>
          </p:nvSpPr>
          <p:spPr bwMode="auto">
            <a:xfrm>
              <a:off x="1872" y="1612"/>
              <a:ext cx="0" cy="7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1" name="Line 17"/>
            <p:cNvSpPr>
              <a:spLocks noChangeShapeType="1"/>
            </p:cNvSpPr>
            <p:nvPr/>
          </p:nvSpPr>
          <p:spPr bwMode="auto">
            <a:xfrm>
              <a:off x="1968" y="1612"/>
              <a:ext cx="0" cy="7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2" name="Line 18"/>
            <p:cNvSpPr>
              <a:spLocks noChangeShapeType="1"/>
            </p:cNvSpPr>
            <p:nvPr/>
          </p:nvSpPr>
          <p:spPr bwMode="auto">
            <a:xfrm>
              <a:off x="2064" y="1612"/>
              <a:ext cx="0" cy="7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>
              <a:off x="2160" y="1612"/>
              <a:ext cx="0" cy="7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>
              <a:off x="2256" y="1612"/>
              <a:ext cx="0" cy="7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5" name="Line 21"/>
            <p:cNvSpPr>
              <a:spLocks noChangeShapeType="1"/>
            </p:cNvSpPr>
            <p:nvPr/>
          </p:nvSpPr>
          <p:spPr bwMode="auto">
            <a:xfrm>
              <a:off x="2352" y="1612"/>
              <a:ext cx="0" cy="7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6" name="Line 22"/>
            <p:cNvSpPr>
              <a:spLocks noChangeShapeType="1"/>
            </p:cNvSpPr>
            <p:nvPr/>
          </p:nvSpPr>
          <p:spPr bwMode="auto">
            <a:xfrm>
              <a:off x="1776" y="1612"/>
              <a:ext cx="0" cy="7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842760" y="2724143"/>
            <a:ext cx="975360" cy="1161902"/>
            <a:chOff x="2688" y="1629"/>
            <a:chExt cx="768" cy="915"/>
          </a:xfrm>
        </p:grpSpPr>
        <p:sp>
          <p:nvSpPr>
            <p:cNvPr id="67608" name="Rectangle 24"/>
            <p:cNvSpPr>
              <a:spLocks noChangeArrowheads="1"/>
            </p:cNvSpPr>
            <p:nvPr/>
          </p:nvSpPr>
          <p:spPr bwMode="auto">
            <a:xfrm>
              <a:off x="2688" y="2448"/>
              <a:ext cx="768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9" name="Rectangle 25" descr="Trellis"/>
            <p:cNvSpPr>
              <a:spLocks noChangeArrowheads="1"/>
            </p:cNvSpPr>
            <p:nvPr/>
          </p:nvSpPr>
          <p:spPr bwMode="auto">
            <a:xfrm>
              <a:off x="2688" y="2352"/>
              <a:ext cx="768" cy="96"/>
            </a:xfrm>
            <a:prstGeom prst="rect">
              <a:avLst/>
            </a:prstGeom>
            <a:pattFill prst="trellis">
              <a:fgClr>
                <a:srgbClr val="5F5F5F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0" name="Oval 26" descr="20%"/>
            <p:cNvSpPr>
              <a:spLocks noChangeArrowheads="1"/>
            </p:cNvSpPr>
            <p:nvPr/>
          </p:nvSpPr>
          <p:spPr bwMode="auto">
            <a:xfrm>
              <a:off x="2757" y="2256"/>
              <a:ext cx="633" cy="105"/>
            </a:xfrm>
            <a:prstGeom prst="ellipse">
              <a:avLst/>
            </a:prstGeom>
            <a:pattFill prst="pct20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2784" y="1629"/>
              <a:ext cx="576" cy="720"/>
              <a:chOff x="2880" y="1584"/>
              <a:chExt cx="576" cy="720"/>
            </a:xfrm>
          </p:grpSpPr>
          <p:sp>
            <p:nvSpPr>
              <p:cNvPr id="67612" name="Line 28"/>
              <p:cNvSpPr>
                <a:spLocks noChangeShapeType="1"/>
              </p:cNvSpPr>
              <p:nvPr/>
            </p:nvSpPr>
            <p:spPr bwMode="auto">
              <a:xfrm>
                <a:off x="2976" y="1584"/>
                <a:ext cx="0" cy="72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3" name="Line 29"/>
              <p:cNvSpPr>
                <a:spLocks noChangeShapeType="1"/>
              </p:cNvSpPr>
              <p:nvPr/>
            </p:nvSpPr>
            <p:spPr bwMode="auto">
              <a:xfrm>
                <a:off x="3072" y="1584"/>
                <a:ext cx="0" cy="72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4" name="Line 30"/>
              <p:cNvSpPr>
                <a:spLocks noChangeShapeType="1"/>
              </p:cNvSpPr>
              <p:nvPr/>
            </p:nvSpPr>
            <p:spPr bwMode="auto">
              <a:xfrm>
                <a:off x="3168" y="1584"/>
                <a:ext cx="0" cy="72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5" name="Line 31"/>
              <p:cNvSpPr>
                <a:spLocks noChangeShapeType="1"/>
              </p:cNvSpPr>
              <p:nvPr/>
            </p:nvSpPr>
            <p:spPr bwMode="auto">
              <a:xfrm>
                <a:off x="3264" y="1584"/>
                <a:ext cx="0" cy="72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6" name="Line 32"/>
              <p:cNvSpPr>
                <a:spLocks noChangeShapeType="1"/>
              </p:cNvSpPr>
              <p:nvPr/>
            </p:nvSpPr>
            <p:spPr bwMode="auto">
              <a:xfrm>
                <a:off x="3360" y="1584"/>
                <a:ext cx="0" cy="72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7" name="Line 33"/>
              <p:cNvSpPr>
                <a:spLocks noChangeShapeType="1"/>
              </p:cNvSpPr>
              <p:nvPr/>
            </p:nvSpPr>
            <p:spPr bwMode="auto">
              <a:xfrm>
                <a:off x="3456" y="1584"/>
                <a:ext cx="0" cy="72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8" name="Line 34"/>
              <p:cNvSpPr>
                <a:spLocks noChangeShapeType="1"/>
              </p:cNvSpPr>
              <p:nvPr/>
            </p:nvSpPr>
            <p:spPr bwMode="auto">
              <a:xfrm>
                <a:off x="2880" y="1584"/>
                <a:ext cx="0" cy="72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35"/>
          <p:cNvGrpSpPr>
            <a:grpSpLocks/>
          </p:cNvGrpSpPr>
          <p:nvPr/>
        </p:nvGrpSpPr>
        <p:grpSpPr bwMode="auto">
          <a:xfrm>
            <a:off x="7940040" y="2667000"/>
            <a:ext cx="1036320" cy="1219045"/>
            <a:chOff x="3984" y="1584"/>
            <a:chExt cx="816" cy="960"/>
          </a:xfrm>
        </p:grpSpPr>
        <p:sp>
          <p:nvSpPr>
            <p:cNvPr id="67620" name="Rectangle 36"/>
            <p:cNvSpPr>
              <a:spLocks noChangeArrowheads="1"/>
            </p:cNvSpPr>
            <p:nvPr/>
          </p:nvSpPr>
          <p:spPr bwMode="auto">
            <a:xfrm>
              <a:off x="3984" y="2448"/>
              <a:ext cx="768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3984" y="2352"/>
              <a:ext cx="768" cy="96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22" name="Oval 38" descr="Trellis"/>
            <p:cNvSpPr>
              <a:spLocks noChangeArrowheads="1"/>
            </p:cNvSpPr>
            <p:nvPr/>
          </p:nvSpPr>
          <p:spPr bwMode="auto">
            <a:xfrm>
              <a:off x="4053" y="2016"/>
              <a:ext cx="633" cy="357"/>
            </a:xfrm>
            <a:prstGeom prst="ellipse">
              <a:avLst/>
            </a:prstGeom>
            <a:pattFill prst="trellis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" name="Group 39"/>
            <p:cNvGrpSpPr>
              <a:grpSpLocks/>
            </p:cNvGrpSpPr>
            <p:nvPr/>
          </p:nvGrpSpPr>
          <p:grpSpPr bwMode="auto">
            <a:xfrm>
              <a:off x="3984" y="1584"/>
              <a:ext cx="816" cy="576"/>
              <a:chOff x="3984" y="1440"/>
              <a:chExt cx="816" cy="720"/>
            </a:xfrm>
          </p:grpSpPr>
          <p:sp>
            <p:nvSpPr>
              <p:cNvPr id="67624" name="Line 40"/>
              <p:cNvSpPr>
                <a:spLocks noChangeShapeType="1"/>
              </p:cNvSpPr>
              <p:nvPr/>
            </p:nvSpPr>
            <p:spPr bwMode="auto">
              <a:xfrm>
                <a:off x="4176" y="1440"/>
                <a:ext cx="0" cy="72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5" name="Line 41"/>
              <p:cNvSpPr>
                <a:spLocks noChangeShapeType="1"/>
              </p:cNvSpPr>
              <p:nvPr/>
            </p:nvSpPr>
            <p:spPr bwMode="auto">
              <a:xfrm>
                <a:off x="4272" y="1440"/>
                <a:ext cx="0" cy="5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6" name="Line 42"/>
              <p:cNvSpPr>
                <a:spLocks noChangeShapeType="1"/>
              </p:cNvSpPr>
              <p:nvPr/>
            </p:nvSpPr>
            <p:spPr bwMode="auto">
              <a:xfrm>
                <a:off x="4368" y="1440"/>
                <a:ext cx="0" cy="5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7" name="Line 43"/>
              <p:cNvSpPr>
                <a:spLocks noChangeShapeType="1"/>
              </p:cNvSpPr>
              <p:nvPr/>
            </p:nvSpPr>
            <p:spPr bwMode="auto">
              <a:xfrm>
                <a:off x="4464" y="1440"/>
                <a:ext cx="0" cy="72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8" name="Line 44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9" name="Line 45"/>
              <p:cNvSpPr>
                <a:spLocks noChangeShapeType="1"/>
              </p:cNvSpPr>
              <p:nvPr/>
            </p:nvSpPr>
            <p:spPr bwMode="auto">
              <a:xfrm>
                <a:off x="4656" y="1440"/>
                <a:ext cx="0" cy="67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0" name="Line 46"/>
              <p:cNvSpPr>
                <a:spLocks noChangeShapeType="1"/>
              </p:cNvSpPr>
              <p:nvPr/>
            </p:nvSpPr>
            <p:spPr bwMode="auto">
              <a:xfrm>
                <a:off x="4080" y="1440"/>
                <a:ext cx="0" cy="67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1" name="Line 47"/>
              <p:cNvSpPr>
                <a:spLocks noChangeShapeType="1"/>
              </p:cNvSpPr>
              <p:nvPr/>
            </p:nvSpPr>
            <p:spPr bwMode="auto">
              <a:xfrm flipH="1" flipV="1">
                <a:off x="3984" y="1824"/>
                <a:ext cx="288" cy="19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2" name="Line 48"/>
              <p:cNvSpPr>
                <a:spLocks noChangeShapeType="1"/>
              </p:cNvSpPr>
              <p:nvPr/>
            </p:nvSpPr>
            <p:spPr bwMode="auto">
              <a:xfrm flipV="1">
                <a:off x="4560" y="1872"/>
                <a:ext cx="240" cy="19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7633" name="Text Box 49"/>
          <p:cNvSpPr txBox="1">
            <a:spLocks noChangeArrowheads="1"/>
          </p:cNvSpPr>
          <p:nvPr/>
        </p:nvSpPr>
        <p:spPr bwMode="auto">
          <a:xfrm>
            <a:off x="4974590" y="3854299"/>
            <a:ext cx="435610" cy="35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SimSun" pitchFamily="2" charset="-122"/>
              </a:rPr>
              <a:t>(a)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634" name="Text Box 50"/>
          <p:cNvSpPr txBox="1">
            <a:spLocks noChangeArrowheads="1"/>
          </p:cNvSpPr>
          <p:nvPr/>
        </p:nvSpPr>
        <p:spPr bwMode="auto">
          <a:xfrm>
            <a:off x="6071870" y="3849220"/>
            <a:ext cx="328930" cy="35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SimSun" pitchFamily="2" charset="-122"/>
              </a:rPr>
              <a:t>(b)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635" name="Text Box 51"/>
          <p:cNvSpPr txBox="1">
            <a:spLocks noChangeArrowheads="1"/>
          </p:cNvSpPr>
          <p:nvPr/>
        </p:nvSpPr>
        <p:spPr bwMode="auto">
          <a:xfrm>
            <a:off x="7169150" y="3849220"/>
            <a:ext cx="374650" cy="35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SimSun" pitchFamily="2" charset="-122"/>
              </a:rPr>
              <a:t>(c)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636" name="Text Box 52"/>
          <p:cNvSpPr txBox="1">
            <a:spLocks noChangeArrowheads="1"/>
          </p:cNvSpPr>
          <p:nvPr/>
        </p:nvSpPr>
        <p:spPr bwMode="auto">
          <a:xfrm>
            <a:off x="8305800" y="3849220"/>
            <a:ext cx="381000" cy="35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SimSun" pitchFamily="2" charset="-122"/>
              </a:rPr>
              <a:t>(d)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95800" y="4191000"/>
            <a:ext cx="4648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>
                <a:solidFill>
                  <a:srgbClr val="0033CC"/>
                </a:solidFill>
                <a:ea typeface="SimSun" pitchFamily="2" charset="-122"/>
              </a:rPr>
              <a:t>Laser-material interaction. (a) Absorption and heating; (b) Melting and flowing; (c) Vaporization; (d) Plasma formation in front of the target. Under certain conditions the plasma can detach from the target and propagate toward the laser beam.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7" name="Text Box 3"/>
          <p:cNvSpPr txBox="1">
            <a:spLocks noChangeArrowheads="1"/>
          </p:cNvSpPr>
          <p:nvPr/>
        </p:nvSpPr>
        <p:spPr bwMode="auto">
          <a:xfrm>
            <a:off x="4038600" y="5638800"/>
            <a:ext cx="5029200" cy="92333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Pulse duration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</a:t>
            </a:r>
            <a:r>
              <a:rPr lang="en-US" dirty="0" smtClean="0">
                <a:solidFill>
                  <a:srgbClr val="C00000"/>
                </a:solidFill>
              </a:rPr>
              <a:t> &gt; 50 </a:t>
            </a:r>
            <a:r>
              <a:rPr lang="en-US" dirty="0" err="1" smtClean="0">
                <a:solidFill>
                  <a:srgbClr val="C00000"/>
                </a:solidFill>
              </a:rPr>
              <a:t>ps</a:t>
            </a:r>
            <a:r>
              <a:rPr lang="en-US" sz="1800" dirty="0">
                <a:solidFill>
                  <a:srgbClr val="0033CC"/>
                </a:solidFill>
              </a:rPr>
              <a:t>	</a:t>
            </a:r>
          </a:p>
          <a:p>
            <a:r>
              <a:rPr lang="en-US" sz="1800" dirty="0">
                <a:solidFill>
                  <a:srgbClr val="0033CC"/>
                </a:solidFill>
              </a:rPr>
              <a:t>Conventional melting, boiling and </a:t>
            </a:r>
            <a:r>
              <a:rPr lang="en-US" sz="1800" dirty="0" smtClean="0">
                <a:solidFill>
                  <a:srgbClr val="0033CC"/>
                </a:solidFill>
              </a:rPr>
              <a:t>fracture.</a:t>
            </a:r>
            <a:endParaRPr lang="en-US" sz="1800" dirty="0">
              <a:solidFill>
                <a:srgbClr val="0033CC"/>
              </a:solidFill>
            </a:endParaRPr>
          </a:p>
          <a:p>
            <a:r>
              <a:rPr lang="en-US" sz="1800" dirty="0">
                <a:solidFill>
                  <a:srgbClr val="0033CC"/>
                </a:solidFill>
              </a:rPr>
              <a:t>Threshold </a:t>
            </a:r>
            <a:r>
              <a:rPr lang="en-US" sz="1800" dirty="0" smtClean="0">
                <a:solidFill>
                  <a:srgbClr val="0033CC"/>
                </a:solidFill>
              </a:rPr>
              <a:t>fluence (J/cm</a:t>
            </a:r>
            <a:r>
              <a:rPr lang="en-US" sz="1800" baseline="30000" dirty="0" smtClean="0">
                <a:solidFill>
                  <a:srgbClr val="0033CC"/>
                </a:solidFill>
              </a:rPr>
              <a:t>2</a:t>
            </a:r>
            <a:r>
              <a:rPr lang="en-US" sz="1800" dirty="0" smtClean="0">
                <a:solidFill>
                  <a:srgbClr val="0033CC"/>
                </a:solidFill>
              </a:rPr>
              <a:t>) </a:t>
            </a:r>
            <a:r>
              <a:rPr lang="en-US" sz="1800" dirty="0">
                <a:solidFill>
                  <a:srgbClr val="0033CC"/>
                </a:solidFill>
              </a:rPr>
              <a:t>for ablation scales as </a:t>
            </a:r>
            <a:r>
              <a:rPr lang="en-US" sz="1800" dirty="0" smtClean="0">
                <a:solidFill>
                  <a:srgbClr val="0033CC"/>
                </a:solidFill>
                <a:sym typeface="Symbol"/>
              </a:rPr>
              <a:t></a:t>
            </a:r>
            <a:r>
              <a:rPr lang="en-US" sz="1800" baseline="30000" dirty="0" smtClean="0">
                <a:solidFill>
                  <a:srgbClr val="0033CC"/>
                </a:solidFill>
              </a:rPr>
              <a:t>1/2</a:t>
            </a:r>
            <a:r>
              <a:rPr lang="en-US" sz="1800" dirty="0" smtClean="0">
                <a:solidFill>
                  <a:srgbClr val="0033CC"/>
                </a:solidFill>
              </a:rPr>
              <a:t>.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228600" y="5334000"/>
            <a:ext cx="3962400" cy="135421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800" dirty="0" smtClean="0">
                <a:solidFill>
                  <a:srgbClr val="C00000"/>
                </a:solidFill>
              </a:rPr>
              <a:t>Pulse duration </a:t>
            </a:r>
            <a:r>
              <a:rPr lang="en-US" sz="1800" dirty="0" smtClean="0">
                <a:solidFill>
                  <a:srgbClr val="C00000"/>
                </a:solidFill>
                <a:sym typeface="Symbol"/>
              </a:rPr>
              <a:t>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&lt; 10 </a:t>
            </a:r>
            <a:r>
              <a:rPr lang="en-US" sz="1800" dirty="0" err="1" smtClean="0">
                <a:solidFill>
                  <a:srgbClr val="C00000"/>
                </a:solidFill>
              </a:rPr>
              <a:t>ps</a:t>
            </a:r>
            <a:endParaRPr lang="en-US" sz="1800" dirty="0">
              <a:solidFill>
                <a:srgbClr val="C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800" dirty="0" err="1" smtClean="0">
                <a:solidFill>
                  <a:srgbClr val="0033CC"/>
                </a:solidFill>
              </a:rPr>
              <a:t>Collisional</a:t>
            </a:r>
            <a:r>
              <a:rPr lang="en-US" sz="1800" dirty="0" smtClean="0">
                <a:solidFill>
                  <a:srgbClr val="0033CC"/>
                </a:solidFill>
              </a:rPr>
              <a:t> </a:t>
            </a:r>
            <a:r>
              <a:rPr lang="en-US" sz="1800" dirty="0">
                <a:solidFill>
                  <a:srgbClr val="0033CC"/>
                </a:solidFill>
              </a:rPr>
              <a:t>and </a:t>
            </a:r>
            <a:r>
              <a:rPr lang="en-US" sz="1800" dirty="0" smtClean="0">
                <a:solidFill>
                  <a:srgbClr val="0033CC"/>
                </a:solidFill>
              </a:rPr>
              <a:t>multi-photon ionization.</a:t>
            </a:r>
            <a:endParaRPr lang="en-US" sz="1800" dirty="0">
              <a:solidFill>
                <a:srgbClr val="0033CC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800" dirty="0">
                <a:solidFill>
                  <a:srgbClr val="0033CC"/>
                </a:solidFill>
              </a:rPr>
              <a:t>Plasma formation </a:t>
            </a:r>
            <a:r>
              <a:rPr lang="en-US" sz="1800" dirty="0" smtClean="0">
                <a:solidFill>
                  <a:srgbClr val="0033CC"/>
                </a:solidFill>
              </a:rPr>
              <a:t>without melting.</a:t>
            </a:r>
            <a:endParaRPr lang="en-US" sz="1800" dirty="0">
              <a:solidFill>
                <a:srgbClr val="0033CC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1800" dirty="0">
                <a:solidFill>
                  <a:srgbClr val="0033CC"/>
                </a:solidFill>
              </a:rPr>
              <a:t>Deviation from </a:t>
            </a:r>
            <a:r>
              <a:rPr lang="en-US" sz="1800" dirty="0" smtClean="0">
                <a:solidFill>
                  <a:srgbClr val="0033CC"/>
                </a:solidFill>
                <a:sym typeface="Symbol"/>
              </a:rPr>
              <a:t></a:t>
            </a:r>
            <a:r>
              <a:rPr lang="en-US" sz="1800" baseline="30000" dirty="0" smtClean="0">
                <a:solidFill>
                  <a:srgbClr val="0033CC"/>
                </a:solidFill>
              </a:rPr>
              <a:t>1/2  </a:t>
            </a:r>
            <a:r>
              <a:rPr lang="en-US" sz="1800" dirty="0" smtClean="0">
                <a:solidFill>
                  <a:srgbClr val="0033CC"/>
                </a:solidFill>
              </a:rPr>
              <a:t>scaling</a:t>
            </a:r>
            <a:r>
              <a:rPr lang="en-US" dirty="0">
                <a:solidFill>
                  <a:srgbClr val="0033CC"/>
                </a:solidFill>
              </a:rPr>
              <a:t>.</a:t>
            </a:r>
            <a:endParaRPr lang="en-US" sz="1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33" grpId="0"/>
      <p:bldP spid="67634" grpId="0"/>
      <p:bldP spid="67635" grpId="0"/>
      <p:bldP spid="67636" grpId="0"/>
      <p:bldP spid="70" grpId="0"/>
      <p:bldP spid="67" grpId="0" build="allAtOnce"/>
      <p:bldP spid="68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3048000"/>
            <a:ext cx="7696200" cy="271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1000" y="609600"/>
            <a:ext cx="72390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Metals, absorption depth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10 nm,</a:t>
            </a:r>
            <a:r>
              <a:rPr lang="en-US" baseline="30000" dirty="0" smtClean="0">
                <a:solidFill>
                  <a:srgbClr val="0033CC"/>
                </a:solidFill>
              </a:rPr>
              <a:t> </a:t>
            </a:r>
            <a:r>
              <a:rPr lang="en-US" dirty="0" smtClean="0">
                <a:solidFill>
                  <a:srgbClr val="0033CC"/>
                </a:solidFill>
              </a:rPr>
              <a:t>depending on wavelength.</a:t>
            </a:r>
          </a:p>
          <a:p>
            <a:pPr marL="165100" indent="-16510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Relaxation of energy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 1 </a:t>
            </a:r>
            <a:r>
              <a:rPr lang="en-US" dirty="0" err="1" smtClean="0">
                <a:solidFill>
                  <a:srgbClr val="0033CC"/>
                </a:solidFill>
              </a:rPr>
              <a:t>ps</a:t>
            </a:r>
            <a:r>
              <a:rPr lang="en-US" dirty="0" smtClean="0">
                <a:solidFill>
                  <a:srgbClr val="0033CC"/>
                </a:solidFill>
              </a:rPr>
              <a:t>, electron-phonon interaction.</a:t>
            </a:r>
          </a:p>
          <a:p>
            <a:pPr marL="165100" indent="-165100"/>
            <a:r>
              <a:rPr lang="en-US" dirty="0" smtClean="0">
                <a:solidFill>
                  <a:srgbClr val="C00000"/>
                </a:solidFill>
              </a:rPr>
              <a:t>Incredibly non-equilibrium!!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At peak of laser pulse, temperature on target can reach &gt;10</a:t>
            </a:r>
            <a:r>
              <a:rPr lang="en-US" baseline="30000" dirty="0" smtClean="0">
                <a:solidFill>
                  <a:srgbClr val="0033CC"/>
                </a:solidFill>
              </a:rPr>
              <a:t>5</a:t>
            </a:r>
            <a:r>
              <a:rPr lang="en-US" dirty="0" smtClean="0">
                <a:solidFill>
                  <a:srgbClr val="0033CC"/>
                </a:solidFill>
              </a:rPr>
              <a:t> K  (&gt; 40 </a:t>
            </a:r>
            <a:r>
              <a:rPr lang="en-US" dirty="0" err="1" smtClean="0">
                <a:solidFill>
                  <a:srgbClr val="0033CC"/>
                </a:solidFill>
              </a:rPr>
              <a:t>eV</a:t>
            </a:r>
            <a:r>
              <a:rPr lang="en-US" dirty="0" smtClean="0">
                <a:solidFill>
                  <a:srgbClr val="0033CC"/>
                </a:solidFill>
              </a:rPr>
              <a:t>!)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Electric field &gt; 10</a:t>
            </a:r>
            <a:r>
              <a:rPr lang="en-US" baseline="30000" dirty="0" smtClean="0">
                <a:solidFill>
                  <a:srgbClr val="0033CC"/>
                </a:solidFill>
              </a:rPr>
              <a:t>5</a:t>
            </a:r>
            <a:r>
              <a:rPr lang="en-US" dirty="0" smtClean="0">
                <a:solidFill>
                  <a:srgbClr val="0033CC"/>
                </a:solidFill>
              </a:rPr>
              <a:t> V/cm, also high magnetic fields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Plasma temperature 3000-5000 K</a:t>
            </a:r>
          </a:p>
          <a:p>
            <a:pPr marL="165100" indent="-165100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Ablated species with  energy  1–100 </a:t>
            </a:r>
            <a:r>
              <a:rPr lang="en-US" dirty="0" err="1" smtClean="0">
                <a:solidFill>
                  <a:srgbClr val="0033CC"/>
                </a:solidFill>
              </a:rPr>
              <a:t>eV</a:t>
            </a:r>
            <a:endParaRPr lang="en-US" dirty="0" smtClean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791200"/>
            <a:ext cx="7175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It is also an excellent micro-machining tool, with clean-cut profile.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9560" y="0"/>
            <a:ext cx="1870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PLD physics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DOU\plu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2438" y="685800"/>
            <a:ext cx="6075362" cy="488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05400" y="6400800"/>
            <a:ext cx="306070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/>
              <a:t>D. Geohegan, Appl. Phys. Lett. 60, 2732 (1992)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14400" y="744495"/>
            <a:ext cx="2057400" cy="101566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10</a:t>
            </a:r>
            <a:r>
              <a:rPr lang="en-US" sz="2000" baseline="30000" dirty="0" smtClean="0">
                <a:solidFill>
                  <a:srgbClr val="C00000"/>
                </a:solidFill>
              </a:rPr>
              <a:t>-6</a:t>
            </a:r>
            <a:r>
              <a:rPr lang="en-US" sz="2000" dirty="0" smtClean="0">
                <a:solidFill>
                  <a:srgbClr val="C00000"/>
                </a:solidFill>
              </a:rPr>
              <a:t>Torr vacuum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solidFill>
                  <a:srgbClr val="0033CC"/>
                </a:solidFill>
              </a:rPr>
              <a:t>(plasma of vapor of target material)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2000" y="3048000"/>
            <a:ext cx="2209800" cy="101566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C00000"/>
                </a:solidFill>
              </a:rPr>
              <a:t>100 </a:t>
            </a:r>
            <a:r>
              <a:rPr lang="en-US" sz="2000" dirty="0" err="1" smtClean="0">
                <a:solidFill>
                  <a:srgbClr val="C00000"/>
                </a:solidFill>
              </a:rPr>
              <a:t>mTorr</a:t>
            </a:r>
            <a:r>
              <a:rPr lang="en-US" sz="2000" dirty="0" smtClean="0">
                <a:solidFill>
                  <a:srgbClr val="C00000"/>
                </a:solidFill>
              </a:rPr>
              <a:t> O</a:t>
            </a:r>
            <a:r>
              <a:rPr lang="en-US" sz="2000" baseline="-25000" dirty="0" smtClean="0">
                <a:solidFill>
                  <a:srgbClr val="C00000"/>
                </a:solidFill>
              </a:rPr>
              <a:t>2</a:t>
            </a:r>
            <a:endParaRPr lang="en-US" sz="2000" dirty="0" smtClean="0">
              <a:solidFill>
                <a:srgbClr val="C00000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solidFill>
                  <a:srgbClr val="0033CC"/>
                </a:solidFill>
              </a:rPr>
              <a:t>(plasma of O</a:t>
            </a:r>
            <a:r>
              <a:rPr lang="en-US" sz="1600" baseline="-25000" dirty="0" smtClean="0">
                <a:solidFill>
                  <a:srgbClr val="0033CC"/>
                </a:solidFill>
              </a:rPr>
              <a:t>2</a:t>
            </a:r>
            <a:r>
              <a:rPr lang="en-US" sz="1600" dirty="0" smtClean="0">
                <a:solidFill>
                  <a:srgbClr val="0033CC"/>
                </a:solidFill>
              </a:rPr>
              <a:t> and vapor of target material)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364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Transient plume development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199466"/>
            <a:ext cx="4267200" cy="265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024"/>
          <p:cNvGraphicFramePr>
            <a:graphicFrameLocks noChangeAspect="1"/>
          </p:cNvGraphicFramePr>
          <p:nvPr/>
        </p:nvGraphicFramePr>
        <p:xfrm>
          <a:off x="2420937" y="762000"/>
          <a:ext cx="5480050" cy="4143375"/>
        </p:xfrm>
        <a:graphic>
          <a:graphicData uri="http://schemas.openxmlformats.org/presentationml/2006/ole">
            <p:oleObj spid="_x0000_s112642" name="Image" r:id="rId3" imgW="6298413" imgH="4761905" progId="">
              <p:embed/>
            </p:oleObj>
          </a:graphicData>
        </a:graphic>
      </p:graphicFrame>
      <p:sp>
        <p:nvSpPr>
          <p:cNvPr id="7" name="Text Box 1032"/>
          <p:cNvSpPr txBox="1">
            <a:spLocks noChangeArrowheads="1"/>
          </p:cNvSpPr>
          <p:nvPr/>
        </p:nvSpPr>
        <p:spPr bwMode="auto">
          <a:xfrm>
            <a:off x="862013" y="2514600"/>
            <a:ext cx="142398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Excimer laser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8042274" y="3730625"/>
            <a:ext cx="110172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33CC"/>
                </a:solidFill>
              </a:rPr>
              <a:t>Chamber</a:t>
            </a:r>
          </a:p>
        </p:txBody>
      </p:sp>
      <p:sp>
        <p:nvSpPr>
          <p:cNvPr id="9" name="Line 1034"/>
          <p:cNvSpPr>
            <a:spLocks noChangeShapeType="1"/>
          </p:cNvSpPr>
          <p:nvPr/>
        </p:nvSpPr>
        <p:spPr bwMode="auto">
          <a:xfrm>
            <a:off x="2154237" y="2822575"/>
            <a:ext cx="1355725" cy="330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35"/>
          <p:cNvSpPr>
            <a:spLocks noChangeShapeType="1"/>
          </p:cNvSpPr>
          <p:nvPr/>
        </p:nvSpPr>
        <p:spPr bwMode="auto">
          <a:xfrm flipH="1">
            <a:off x="7388224" y="2600325"/>
            <a:ext cx="679450" cy="2063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036"/>
          <p:cNvSpPr>
            <a:spLocks noChangeShapeType="1"/>
          </p:cNvSpPr>
          <p:nvPr/>
        </p:nvSpPr>
        <p:spPr bwMode="auto">
          <a:xfrm flipH="1" flipV="1">
            <a:off x="6853237" y="3436937"/>
            <a:ext cx="1150937" cy="5826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037"/>
          <p:cNvSpPr>
            <a:spLocks noChangeShapeType="1"/>
          </p:cNvSpPr>
          <p:nvPr/>
        </p:nvSpPr>
        <p:spPr bwMode="auto">
          <a:xfrm flipV="1">
            <a:off x="7467599" y="2836862"/>
            <a:ext cx="568325" cy="5207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arrow" w="med" len="med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1038"/>
          <p:cNvSpPr txBox="1">
            <a:spLocks noChangeArrowheads="1"/>
          </p:cNvSpPr>
          <p:nvPr/>
        </p:nvSpPr>
        <p:spPr bwMode="auto">
          <a:xfrm>
            <a:off x="8059738" y="2225675"/>
            <a:ext cx="1084262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33CC"/>
                </a:solidFill>
              </a:rPr>
              <a:t>View Windows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05000" y="0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Pulsed laser deposition (PLD) system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33800"/>
            <a:ext cx="409014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267200" y="6248400"/>
            <a:ext cx="16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Another system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743200" y="0"/>
            <a:ext cx="4030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33CC"/>
                </a:solidFill>
              </a:rPr>
              <a:t>Epitaxial silicon deposition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638" y="685800"/>
            <a:ext cx="8926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Advantages of epitaxial wafers over bulk wafers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Offers means of controlling the doping profile (e.g. lightly doped on heavily doped possible)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Epitaxial layers are generally oxygen and carbon free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676400"/>
            <a:ext cx="31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rgbClr val="C00000"/>
                </a:solidFill>
              </a:rPr>
              <a:t>Gases used iin siilliicon epiittaxy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752600"/>
            <a:ext cx="578221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vd2"/>
          <p:cNvPicPr>
            <a:picLocks noChangeAspect="1" noChangeArrowheads="1"/>
          </p:cNvPicPr>
          <p:nvPr/>
        </p:nvPicPr>
        <p:blipFill>
          <a:blip r:embed="rId3" cstate="print"/>
          <a:srcRect r="9253"/>
          <a:stretch>
            <a:fillRect/>
          </a:stretch>
        </p:blipFill>
        <p:spPr bwMode="auto">
          <a:xfrm>
            <a:off x="0" y="4095813"/>
            <a:ext cx="5685458" cy="27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2910" y="0"/>
            <a:ext cx="4749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Ceramic films deposited by PLD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609706" cy="594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04800" y="3710434"/>
          <a:ext cx="2667000" cy="2050604"/>
        </p:xfrm>
        <a:graphic>
          <a:graphicData uri="http://schemas.openxmlformats.org/presentationml/2006/ole">
            <p:oleObj spid="_x0000_s115714" name="Document" r:id="rId3" imgW="1772280" imgH="1362240" progId="Word.Document.8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124200" y="3657600"/>
          <a:ext cx="5678488" cy="2143125"/>
        </p:xfrm>
        <a:graphic>
          <a:graphicData uri="http://schemas.openxmlformats.org/presentationml/2006/ole">
            <p:oleObj spid="_x0000_s115715" name="Document" r:id="rId4" imgW="5677560" imgH="2143080" progId="Word.Document.8">
              <p:embed/>
            </p:oleObj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95400" y="1066800"/>
            <a:ext cx="67818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5100" indent="-165100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Single (pulsed) laser does surface pretreatment, spatially selective material deposition, surface annealing, component trimming, ablative micromachining, dicing and via-drilling </a:t>
            </a:r>
            <a:endParaRPr lang="en-US" sz="1800" dirty="0" smtClean="0">
              <a:solidFill>
                <a:srgbClr val="0033CC"/>
              </a:solidFill>
            </a:endParaRPr>
          </a:p>
          <a:p>
            <a:pPr marL="165100" indent="-165100">
              <a:spcAft>
                <a:spcPts val="600"/>
              </a:spcAft>
              <a:buFontTx/>
              <a:buChar char="•"/>
            </a:pPr>
            <a:r>
              <a:rPr lang="en-US" sz="1800" dirty="0" smtClean="0">
                <a:solidFill>
                  <a:srgbClr val="0033CC"/>
                </a:solidFill>
              </a:rPr>
              <a:t>Direct </a:t>
            </a:r>
            <a:r>
              <a:rPr lang="en-US" sz="1800" dirty="0">
                <a:solidFill>
                  <a:srgbClr val="0033CC"/>
                </a:solidFill>
              </a:rPr>
              <a:t>writing of electronic components- in air!</a:t>
            </a:r>
          </a:p>
          <a:p>
            <a:pPr marL="165100" indent="-165100">
              <a:spcAft>
                <a:spcPts val="600"/>
              </a:spcAft>
              <a:buFontTx/>
              <a:buChar char="•"/>
            </a:pPr>
            <a:r>
              <a:rPr lang="en-US" sz="1800" dirty="0">
                <a:solidFill>
                  <a:srgbClr val="0033CC"/>
                </a:solidFill>
              </a:rPr>
              <a:t>Rapid process refinement </a:t>
            </a:r>
          </a:p>
          <a:p>
            <a:pPr marL="165100" indent="-165100">
              <a:spcAft>
                <a:spcPts val="600"/>
              </a:spcAft>
              <a:buFontTx/>
              <a:buChar char="•"/>
            </a:pPr>
            <a:r>
              <a:rPr lang="en-US" sz="1800" dirty="0">
                <a:solidFill>
                  <a:srgbClr val="0033CC"/>
                </a:solidFill>
              </a:rPr>
              <a:t>No masks, </a:t>
            </a:r>
            <a:r>
              <a:rPr lang="en-US" sz="1800" dirty="0" smtClean="0">
                <a:solidFill>
                  <a:srgbClr val="0033CC"/>
                </a:solidFill>
              </a:rPr>
              <a:t>pre-forms</a:t>
            </a:r>
            <a:r>
              <a:rPr lang="en-US" sz="1800" dirty="0">
                <a:solidFill>
                  <a:srgbClr val="0033CC"/>
                </a:solidFill>
              </a:rPr>
              <a:t>, or long cycle times </a:t>
            </a:r>
          </a:p>
          <a:p>
            <a:pPr marL="165100" indent="-165100">
              <a:spcAft>
                <a:spcPts val="600"/>
              </a:spcAft>
              <a:buFontTx/>
              <a:buChar char="•"/>
            </a:pPr>
            <a:r>
              <a:rPr lang="en-US" sz="1800" dirty="0">
                <a:solidFill>
                  <a:srgbClr val="0033CC"/>
                </a:solidFill>
              </a:rPr>
              <a:t>True 3-D structure fabrication possible</a:t>
            </a:r>
            <a:r>
              <a:rPr lang="en-US" dirty="0">
                <a:solidFill>
                  <a:srgbClr val="0033CC"/>
                </a:solidFill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914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67177" y="0"/>
            <a:ext cx="60290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DARPA MICE program</a:t>
            </a:r>
          </a:p>
          <a:p>
            <a:pPr algn="ctr"/>
            <a:r>
              <a:rPr lang="en-US" sz="2400" dirty="0" smtClean="0">
                <a:solidFill>
                  <a:srgbClr val="0033CC"/>
                </a:solidFill>
              </a:rPr>
              <a:t>(</a:t>
            </a:r>
            <a:r>
              <a:rPr lang="en-US" sz="2400" dirty="0" err="1" smtClean="0">
                <a:solidFill>
                  <a:srgbClr val="0033CC"/>
                </a:solidFill>
              </a:rPr>
              <a:t>Mesoscopic</a:t>
            </a:r>
            <a:r>
              <a:rPr lang="en-US" sz="2400" dirty="0" smtClean="0">
                <a:solidFill>
                  <a:srgbClr val="0033CC"/>
                </a:solidFill>
              </a:rPr>
              <a:t> Integrated Conformal Electronics)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6096000"/>
            <a:ext cx="764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DARPA:  Defense Advanced Research Projects Agency, major US funding agency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304800"/>
            <a:ext cx="4595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Chapter 9 Thin film deposition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990600"/>
            <a:ext cx="6477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thin film deposition.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chemical vapor deposition (CVD).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Atmospheric Pressure Chemical Vapor Deposition (APCVD).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Other types of CVD (LPCVD, PECVD, HDPCVD…).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evaporation.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Evaporation tools and issues, shadow evaporation.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Introduction to sputtering and DC plasma.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Sputtering yield, step coverage, film morphology.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Sputter deposition: reactive, RF, bias, magnetron, collimated, and ion beam.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Deposition methods for thin films in IC fabrication.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Atomic layer deposition (ALD).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Pulsed laser deposition (PLD).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Epitaxy (CVD or vapor phase epitaxy , molecular beam epitaxy).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06" y="6119336"/>
            <a:ext cx="50430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 343: Microfabrication and Thin Film Technology</a:t>
            </a:r>
          </a:p>
          <a:p>
            <a:r>
              <a:rPr lang="en-US" sz="1400" dirty="0" smtClean="0"/>
              <a:t>Instructor: Bo Cui, ECE, University of Waterloo, bcui@uwaterloo.ca</a:t>
            </a:r>
          </a:p>
          <a:p>
            <a:r>
              <a:rPr lang="en-US" sz="1400" dirty="0" smtClean="0"/>
              <a:t>Textbook: Silicon VLSI Technology by Plummer, Deal, Griffin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3419475" y="0"/>
            <a:ext cx="199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Introduction</a:t>
            </a: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050C761B-BD99-4919-9A0A-3F54B826415C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33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135" name="Picture 6" descr="cle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3528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6" descr="flus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4290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6" descr="flat"/>
          <p:cNvPicPr>
            <a:picLocks noChangeAspect="1" noChangeArrowheads="1"/>
          </p:cNvPicPr>
          <p:nvPr/>
        </p:nvPicPr>
        <p:blipFill>
          <a:blip r:embed="rId4" cstate="print"/>
          <a:srcRect t="53139"/>
          <a:stretch>
            <a:fillRect/>
          </a:stretch>
        </p:blipFill>
        <p:spPr bwMode="auto">
          <a:xfrm>
            <a:off x="6248400" y="4800600"/>
            <a:ext cx="25146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609600" y="6096000"/>
            <a:ext cx="172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/>
              <a:t>Initial substrate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4038600" y="6034088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/>
              <a:t>Epitaxy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7010400" y="6019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Epilayer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6477000"/>
            <a:ext cx="490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Most slides in this section prepared by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Ehsan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Fathi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8001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6" name="Rectangle 9"/>
          <p:cNvSpPr>
            <a:spLocks noChangeArrowheads="1"/>
          </p:cNvSpPr>
          <p:nvPr/>
        </p:nvSpPr>
        <p:spPr bwMode="auto">
          <a:xfrm>
            <a:off x="0" y="639763"/>
            <a:ext cx="5867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b="1" dirty="0">
                <a:solidFill>
                  <a:srgbClr val="CC0000"/>
                </a:solidFill>
              </a:rPr>
              <a:t>Epitaxy</a:t>
            </a:r>
            <a:r>
              <a:rPr lang="en-US" dirty="0">
                <a:solidFill>
                  <a:srgbClr val="0033CC"/>
                </a:solidFill>
              </a:rPr>
              <a:t> refers to the method of depositing a </a:t>
            </a:r>
            <a:r>
              <a:rPr lang="en-US" dirty="0" err="1">
                <a:solidFill>
                  <a:srgbClr val="0033CC"/>
                </a:solidFill>
              </a:rPr>
              <a:t>monocrystalline</a:t>
            </a:r>
            <a:r>
              <a:rPr lang="en-US" dirty="0">
                <a:solidFill>
                  <a:srgbClr val="0033CC"/>
                </a:solidFill>
              </a:rPr>
              <a:t> film on a </a:t>
            </a:r>
            <a:r>
              <a:rPr lang="en-US" dirty="0" err="1">
                <a:solidFill>
                  <a:srgbClr val="0033CC"/>
                </a:solidFill>
              </a:rPr>
              <a:t>monocrystalline</a:t>
            </a:r>
            <a:r>
              <a:rPr lang="en-US" dirty="0">
                <a:solidFill>
                  <a:srgbClr val="0033CC"/>
                </a:solidFill>
              </a:rPr>
              <a:t> substrate. </a:t>
            </a:r>
          </a:p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 The word 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“</a:t>
            </a:r>
            <a:r>
              <a:rPr lang="en-US" dirty="0">
                <a:solidFill>
                  <a:srgbClr val="0033CC"/>
                </a:solidFill>
              </a:rPr>
              <a:t>epitaxy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”</a:t>
            </a:r>
            <a:r>
              <a:rPr lang="en-US" dirty="0">
                <a:solidFill>
                  <a:srgbClr val="0033CC"/>
                </a:solidFill>
              </a:rPr>
              <a:t> comes from the Greek for 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‘</a:t>
            </a:r>
            <a:r>
              <a:rPr lang="en-US" dirty="0">
                <a:solidFill>
                  <a:srgbClr val="0033CC"/>
                </a:solidFill>
              </a:rPr>
              <a:t>above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’</a:t>
            </a:r>
            <a:r>
              <a:rPr lang="en-US" dirty="0">
                <a:solidFill>
                  <a:srgbClr val="0033CC"/>
                </a:solidFill>
              </a:rPr>
              <a:t> (</a:t>
            </a:r>
            <a:r>
              <a:rPr lang="en-US" dirty="0" err="1">
                <a:solidFill>
                  <a:srgbClr val="0033CC"/>
                </a:solidFill>
              </a:rPr>
              <a:t>epi</a:t>
            </a:r>
            <a:r>
              <a:rPr lang="en-US" dirty="0">
                <a:solidFill>
                  <a:srgbClr val="0033CC"/>
                </a:solidFill>
              </a:rPr>
              <a:t>) and 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‘</a:t>
            </a:r>
            <a:r>
              <a:rPr lang="en-US" dirty="0">
                <a:solidFill>
                  <a:srgbClr val="0033CC"/>
                </a:solidFill>
              </a:rPr>
              <a:t>in an ordered manner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’</a:t>
            </a:r>
            <a:r>
              <a:rPr lang="en-US" dirty="0">
                <a:solidFill>
                  <a:srgbClr val="0033CC"/>
                </a:solidFill>
              </a:rPr>
              <a:t> (taxis): to arrange upon.</a:t>
            </a:r>
          </a:p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CC0000"/>
                </a:solidFill>
              </a:rPr>
              <a:t>Autoepitaxy</a:t>
            </a:r>
            <a:r>
              <a:rPr lang="en-US" b="1" dirty="0">
                <a:solidFill>
                  <a:srgbClr val="CC0000"/>
                </a:solidFill>
              </a:rPr>
              <a:t>(or </a:t>
            </a:r>
            <a:r>
              <a:rPr lang="en-US" b="1" dirty="0" err="1">
                <a:solidFill>
                  <a:srgbClr val="CC0000"/>
                </a:solidFill>
              </a:rPr>
              <a:t>Homoepitaxy</a:t>
            </a:r>
            <a:r>
              <a:rPr lang="en-US" b="1" dirty="0">
                <a:solidFill>
                  <a:srgbClr val="CC0000"/>
                </a:solidFill>
              </a:rPr>
              <a:t>)</a:t>
            </a:r>
            <a:r>
              <a:rPr lang="en-US" dirty="0">
                <a:solidFill>
                  <a:srgbClr val="0033CC"/>
                </a:solidFill>
              </a:rPr>
              <a:t>: extension of the substrate lattice by the overgrowth of a layer of identical material (e.g. Si on Si or </a:t>
            </a:r>
            <a:r>
              <a:rPr lang="en-US" dirty="0" err="1">
                <a:solidFill>
                  <a:srgbClr val="0033CC"/>
                </a:solidFill>
              </a:rPr>
              <a:t>GaAs</a:t>
            </a:r>
            <a:r>
              <a:rPr lang="en-US" dirty="0">
                <a:solidFill>
                  <a:srgbClr val="0033CC"/>
                </a:solidFill>
              </a:rPr>
              <a:t> on </a:t>
            </a:r>
            <a:r>
              <a:rPr lang="en-US" dirty="0" err="1">
                <a:solidFill>
                  <a:srgbClr val="0033CC"/>
                </a:solidFill>
              </a:rPr>
              <a:t>GaAs</a:t>
            </a:r>
            <a:r>
              <a:rPr lang="en-US" dirty="0">
                <a:solidFill>
                  <a:srgbClr val="0033CC"/>
                </a:solidFill>
              </a:rPr>
              <a:t>) with no problem of compatibility or mismatch.</a:t>
            </a:r>
          </a:p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b="1" dirty="0" err="1">
                <a:solidFill>
                  <a:srgbClr val="CC0000"/>
                </a:solidFill>
              </a:rPr>
              <a:t>Heteroepitaxy</a:t>
            </a:r>
            <a:r>
              <a:rPr lang="en-US" dirty="0">
                <a:solidFill>
                  <a:srgbClr val="0033CC"/>
                </a:solidFill>
              </a:rPr>
              <a:t>: any two materials of different crystalline structure and orientation (e.g. (001) </a:t>
            </a:r>
            <a:r>
              <a:rPr lang="en-US" dirty="0" err="1">
                <a:solidFill>
                  <a:srgbClr val="0033CC"/>
                </a:solidFill>
              </a:rPr>
              <a:t>GaAs</a:t>
            </a:r>
            <a:r>
              <a:rPr lang="en-US" dirty="0">
                <a:solidFill>
                  <a:srgbClr val="0033CC"/>
                </a:solidFill>
              </a:rPr>
              <a:t> on (001) Si or (001) Si on Sapphire)</a:t>
            </a:r>
          </a:p>
          <a:p>
            <a:pPr marL="169863" indent="-169863">
              <a:buFontTx/>
              <a:buChar char="•"/>
            </a:pP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2590800" y="0"/>
            <a:ext cx="38397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33CC"/>
                </a:solidFill>
                <a:latin typeface="Calibri" pitchFamily="34" charset="0"/>
              </a:rPr>
              <a:t>Heteroepitaxy</a:t>
            </a:r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conditions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6148" name="Rectangle 9"/>
          <p:cNvSpPr>
            <a:spLocks noChangeArrowheads="1"/>
          </p:cNvSpPr>
          <p:nvPr/>
        </p:nvSpPr>
        <p:spPr bwMode="auto">
          <a:xfrm>
            <a:off x="228600" y="609600"/>
            <a:ext cx="8610600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/>
            <a:r>
              <a:rPr lang="en-US" sz="2400" dirty="0" err="1">
                <a:solidFill>
                  <a:srgbClr val="0033CC"/>
                </a:solidFill>
              </a:rPr>
              <a:t>Heteroepitaxy</a:t>
            </a:r>
            <a:r>
              <a:rPr lang="en-US" sz="2400" dirty="0">
                <a:solidFill>
                  <a:srgbClr val="0033CC"/>
                </a:solidFill>
              </a:rPr>
              <a:t> Conditions:</a:t>
            </a:r>
            <a:endParaRPr lang="en-US" dirty="0">
              <a:solidFill>
                <a:srgbClr val="0033CC"/>
              </a:solidFill>
            </a:endParaRPr>
          </a:p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Substrate must be </a:t>
            </a:r>
            <a:r>
              <a:rPr lang="en-US" b="1" dirty="0">
                <a:solidFill>
                  <a:srgbClr val="CC0000"/>
                </a:solidFill>
              </a:rPr>
              <a:t>physically and chemically inert</a:t>
            </a:r>
            <a:r>
              <a:rPr lang="en-US" dirty="0">
                <a:solidFill>
                  <a:srgbClr val="0033CC"/>
                </a:solidFill>
              </a:rPr>
              <a:t> to the growth environment	 and being prepared with a damage-free surface.</a:t>
            </a:r>
          </a:p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b="1" dirty="0">
                <a:solidFill>
                  <a:srgbClr val="CC0000"/>
                </a:solidFill>
              </a:rPr>
              <a:t>Chemical compatibility</a:t>
            </a:r>
            <a:r>
              <a:rPr lang="en-US" dirty="0">
                <a:solidFill>
                  <a:srgbClr val="0033CC"/>
                </a:solidFill>
              </a:rPr>
              <a:t> between the materials to avoid compound formation or massive dissolution of one layer by the other. </a:t>
            </a:r>
          </a:p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b="1" dirty="0">
                <a:solidFill>
                  <a:srgbClr val="CC0000"/>
                </a:solidFill>
              </a:rPr>
              <a:t>Matched thermal expansion</a:t>
            </a:r>
            <a:r>
              <a:rPr lang="en-US" dirty="0">
                <a:solidFill>
                  <a:srgbClr val="0033CC"/>
                </a:solidFill>
              </a:rPr>
              <a:t> characteristics between the layer and substrate to avoid excess stress upon cooling → formation of dislocation at the interface, or even breaking of the structure </a:t>
            </a: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E335069D-A2C0-4E94-9F29-12AB7D1D7469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34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71800"/>
            <a:ext cx="3724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28600" y="55626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Matched lattice parameters between the layer and substrate → not a serious problem</a:t>
            </a:r>
            <a:r>
              <a:rPr lang="en-US"/>
              <a:t> 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971800"/>
            <a:ext cx="32766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2743200" y="0"/>
            <a:ext cx="3698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Strained and 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unstrained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7916FCF3-062F-4A80-89AB-E0EBD9D26988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35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5750" y="5788025"/>
            <a:ext cx="8705850" cy="4794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ea typeface="+mj-ea"/>
                <a:cs typeface="+mj-cs"/>
              </a:rPr>
              <a:t>Schematic illustration of (</a:t>
            </a:r>
            <a:r>
              <a:rPr lang="en-US" sz="1600" i="1" dirty="0">
                <a:latin typeface="+mj-lt"/>
                <a:ea typeface="+mj-ea"/>
                <a:cs typeface="+mj-cs"/>
              </a:rPr>
              <a:t>a</a:t>
            </a:r>
            <a:r>
              <a:rPr lang="en-US" sz="1600" dirty="0">
                <a:latin typeface="+mj-lt"/>
                <a:ea typeface="+mj-ea"/>
                <a:cs typeface="+mj-cs"/>
              </a:rPr>
              <a:t>) lattice-matched, (</a:t>
            </a:r>
            <a:r>
              <a:rPr lang="en-US" sz="1600" i="1" dirty="0">
                <a:latin typeface="+mj-lt"/>
                <a:ea typeface="+mj-ea"/>
                <a:cs typeface="+mj-cs"/>
              </a:rPr>
              <a:t>b</a:t>
            </a:r>
            <a:r>
              <a:rPr lang="en-US" sz="1600" dirty="0">
                <a:latin typeface="+mj-lt"/>
                <a:ea typeface="+mj-ea"/>
                <a:cs typeface="+mj-cs"/>
              </a:rPr>
              <a:t>) strained, and (</a:t>
            </a:r>
            <a:r>
              <a:rPr lang="en-US" sz="1600" i="1" dirty="0">
                <a:latin typeface="+mj-lt"/>
                <a:ea typeface="+mj-ea"/>
                <a:cs typeface="+mj-cs"/>
              </a:rPr>
              <a:t>c</a:t>
            </a:r>
            <a:r>
              <a:rPr lang="en-US" sz="1600" dirty="0">
                <a:latin typeface="+mj-lt"/>
                <a:ea typeface="+mj-ea"/>
                <a:cs typeface="+mj-cs"/>
              </a:rPr>
              <a:t>) relaxed hetero-epitaxial structures. </a:t>
            </a:r>
            <a:r>
              <a:rPr lang="en-US" sz="1600" dirty="0" err="1">
                <a:latin typeface="+mj-lt"/>
                <a:ea typeface="+mj-ea"/>
                <a:cs typeface="+mj-cs"/>
              </a:rPr>
              <a:t>Homoepitaxy</a:t>
            </a:r>
            <a:r>
              <a:rPr lang="en-US" sz="1600" dirty="0">
                <a:latin typeface="+mj-lt"/>
                <a:ea typeface="+mj-ea"/>
                <a:cs typeface="+mj-cs"/>
              </a:rPr>
              <a:t> is structurally identical to the lattice-matched </a:t>
            </a:r>
            <a:r>
              <a:rPr lang="en-US" sz="1600" dirty="0" err="1">
                <a:latin typeface="+mj-lt"/>
                <a:ea typeface="+mj-ea"/>
                <a:cs typeface="+mj-cs"/>
              </a:rPr>
              <a:t>heteroepitaxy</a:t>
            </a:r>
            <a:r>
              <a:rPr lang="en-US" sz="1600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9223" name="Picture 3" descr="C:\May\Application Files\ch08\image_a\w0107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475" y="838200"/>
            <a:ext cx="67865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AB197394-2628-46FD-A8A9-8FC6E40174AF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36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5410200"/>
            <a:ext cx="4495800" cy="1143000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Experimentally determined critical layer thickness for defect-free, strained-layer epitaxy of </a:t>
            </a:r>
            <a:r>
              <a:rPr lang="en-US" b="1">
                <a:solidFill>
                  <a:srgbClr val="CC0000"/>
                </a:solidFill>
              </a:rPr>
              <a:t>Ge</a:t>
            </a:r>
            <a:r>
              <a:rPr lang="en-US" b="1" baseline="-25000">
                <a:solidFill>
                  <a:srgbClr val="CC0000"/>
                </a:solidFill>
              </a:rPr>
              <a:t>x</a:t>
            </a:r>
            <a:r>
              <a:rPr lang="en-US" b="1">
                <a:solidFill>
                  <a:srgbClr val="CC0000"/>
                </a:solidFill>
              </a:rPr>
              <a:t>Si</a:t>
            </a:r>
            <a:r>
              <a:rPr lang="en-US" b="1" baseline="-25000">
                <a:solidFill>
                  <a:srgbClr val="CC0000"/>
                </a:solidFill>
              </a:rPr>
              <a:t>1-x</a:t>
            </a:r>
            <a:r>
              <a:rPr lang="en-US" b="1">
                <a:solidFill>
                  <a:srgbClr val="CC0000"/>
                </a:solidFill>
              </a:rPr>
              <a:t> on Si</a:t>
            </a:r>
            <a:r>
              <a:rPr lang="en-US">
                <a:solidFill>
                  <a:srgbClr val="0033CC"/>
                </a:solidFill>
              </a:rPr>
              <a:t>, and </a:t>
            </a:r>
            <a:r>
              <a:rPr lang="en-US" b="1">
                <a:solidFill>
                  <a:srgbClr val="CC0000"/>
                </a:solidFill>
              </a:rPr>
              <a:t>Ga</a:t>
            </a:r>
            <a:r>
              <a:rPr lang="en-US" b="1" baseline="-25000">
                <a:solidFill>
                  <a:srgbClr val="CC0000"/>
                </a:solidFill>
              </a:rPr>
              <a:t>1-x</a:t>
            </a:r>
            <a:r>
              <a:rPr lang="en-US" b="1">
                <a:solidFill>
                  <a:srgbClr val="CC0000"/>
                </a:solidFill>
              </a:rPr>
              <a:t>In</a:t>
            </a:r>
            <a:r>
              <a:rPr lang="en-US" b="1" baseline="-25000">
                <a:solidFill>
                  <a:srgbClr val="CC0000"/>
                </a:solidFill>
              </a:rPr>
              <a:t>x</a:t>
            </a:r>
            <a:r>
              <a:rPr lang="en-US" b="1">
                <a:solidFill>
                  <a:srgbClr val="CC0000"/>
                </a:solidFill>
              </a:rPr>
              <a:t>As on GaAs</a:t>
            </a:r>
            <a:r>
              <a:rPr lang="en-US">
                <a:solidFill>
                  <a:srgbClr val="0033CC"/>
                </a:solidFill>
              </a:rPr>
              <a:t>.</a:t>
            </a:r>
          </a:p>
        </p:txBody>
      </p:sp>
      <p:pic>
        <p:nvPicPr>
          <p:cNvPr id="10248" name="Picture 3" descr="C:\May\Application Files\ch08\image_a\w0108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44465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66800"/>
            <a:ext cx="3806825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0" name="Rectangle 7"/>
          <p:cNvSpPr>
            <a:spLocks noChangeArrowheads="1"/>
          </p:cNvSpPr>
          <p:nvPr/>
        </p:nvSpPr>
        <p:spPr bwMode="auto">
          <a:xfrm>
            <a:off x="2743200" y="0"/>
            <a:ext cx="3698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Strained and 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unstrained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2384425" y="0"/>
            <a:ext cx="4168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Strained-layer </a:t>
            </a:r>
            <a:r>
              <a:rPr lang="en-US" sz="2800" dirty="0" err="1" smtClean="0">
                <a:solidFill>
                  <a:srgbClr val="0033CC"/>
                </a:solidFill>
                <a:latin typeface="Calibri" pitchFamily="34" charset="0"/>
              </a:rPr>
              <a:t>superlattices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B98259DB-76A0-4B69-B6A7-FE2875545017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37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81000" y="838200"/>
            <a:ext cx="533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</a:t>
            </a:r>
            <a:r>
              <a:rPr lang="en-US" b="1">
                <a:solidFill>
                  <a:srgbClr val="CC0000"/>
                </a:solidFill>
              </a:rPr>
              <a:t>Strained-layer superlattices </a:t>
            </a:r>
            <a:r>
              <a:rPr lang="en-US">
                <a:solidFill>
                  <a:srgbClr val="0033CC"/>
                </a:solidFill>
              </a:rPr>
              <a:t>: in some devices we need repeated, regular alternation between two monocrystalline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With these structures we can alter the basic physical properties of the material </a:t>
            </a:r>
          </a:p>
          <a:p>
            <a:pPr>
              <a:buFontTx/>
              <a:buChar char="•"/>
            </a:pPr>
            <a:r>
              <a:rPr lang="en-CA">
                <a:solidFill>
                  <a:srgbClr val="0033CC"/>
                </a:solidFill>
              </a:rPr>
              <a:t>Because the layers are sufficiently thin, the lattice mismatch is accommodated by uniform strains in the layers.</a:t>
            </a:r>
          </a:p>
          <a:p>
            <a:pPr>
              <a:buFontTx/>
              <a:buChar char="•"/>
            </a:pPr>
            <a:r>
              <a:rPr lang="en-CA">
                <a:solidFill>
                  <a:srgbClr val="0033CC"/>
                </a:solidFill>
              </a:rPr>
              <a:t>The new lattice will have an equilibrium lattice constant b such that a</a:t>
            </a:r>
            <a:r>
              <a:rPr lang="en-CA" baseline="-25000">
                <a:solidFill>
                  <a:srgbClr val="0033CC"/>
                </a:solidFill>
              </a:rPr>
              <a:t>1</a:t>
            </a:r>
            <a:r>
              <a:rPr lang="en-CA">
                <a:solidFill>
                  <a:srgbClr val="0033CC"/>
                </a:solidFill>
              </a:rPr>
              <a:t> &gt;  b &gt; a</a:t>
            </a:r>
            <a:r>
              <a:rPr lang="en-CA" baseline="-25000">
                <a:solidFill>
                  <a:srgbClr val="0033CC"/>
                </a:solidFill>
              </a:rPr>
              <a:t>2</a:t>
            </a:r>
            <a:r>
              <a:rPr lang="en-CA">
                <a:solidFill>
                  <a:srgbClr val="0033CC"/>
                </a:solidFill>
              </a:rPr>
              <a:t>  (for a</a:t>
            </a:r>
            <a:r>
              <a:rPr lang="en-CA" baseline="-25000">
                <a:solidFill>
                  <a:srgbClr val="0033CC"/>
                </a:solidFill>
              </a:rPr>
              <a:t>1</a:t>
            </a:r>
            <a:r>
              <a:rPr lang="en-CA">
                <a:solidFill>
                  <a:srgbClr val="0033CC"/>
                </a:solidFill>
              </a:rPr>
              <a:t> &gt; a</a:t>
            </a:r>
            <a:r>
              <a:rPr lang="en-CA" baseline="-25000">
                <a:solidFill>
                  <a:srgbClr val="0033CC"/>
                </a:solidFill>
              </a:rPr>
              <a:t>2</a:t>
            </a:r>
            <a:r>
              <a:rPr lang="en-CA">
                <a:solidFill>
                  <a:srgbClr val="0033CC"/>
                </a:solidFill>
              </a:rPr>
              <a:t>) </a:t>
            </a:r>
            <a:endParaRPr lang="en-US">
              <a:solidFill>
                <a:srgbClr val="0033CC"/>
              </a:solidFill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962400"/>
            <a:ext cx="37338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7" name="Picture 3" descr="C:\May\Application Files\ch08\image_a\w0109-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838200"/>
            <a:ext cx="3200400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5410200" y="449580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4419600" y="525780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direction of the strain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3200400" y="0"/>
            <a:ext cx="2662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Growth 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methods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3316" name="Rectangle 9"/>
          <p:cNvSpPr>
            <a:spLocks noChangeArrowheads="1"/>
          </p:cNvSpPr>
          <p:nvPr/>
        </p:nvSpPr>
        <p:spPr bwMode="auto">
          <a:xfrm>
            <a:off x="304800" y="736600"/>
            <a:ext cx="8610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b="1" dirty="0">
                <a:solidFill>
                  <a:srgbClr val="CC0000"/>
                </a:solidFill>
              </a:rPr>
              <a:t>Vapor-Phase Epitaxy (</a:t>
            </a:r>
            <a:r>
              <a:rPr lang="en-US" sz="2400" b="1" dirty="0" smtClean="0">
                <a:solidFill>
                  <a:srgbClr val="CC0000"/>
                </a:solidFill>
              </a:rPr>
              <a:t>VPE, a form of CVD):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>
                <a:solidFill>
                  <a:srgbClr val="0033CC"/>
                </a:solidFill>
              </a:rPr>
              <a:t>transport of the </a:t>
            </a:r>
            <a:r>
              <a:rPr lang="en-US" sz="2400" dirty="0" err="1">
                <a:solidFill>
                  <a:srgbClr val="0033CC"/>
                </a:solidFill>
              </a:rPr>
              <a:t>epilayer</a:t>
            </a:r>
            <a:r>
              <a:rPr lang="en-US" sz="2400" dirty="0">
                <a:solidFill>
                  <a:srgbClr val="0033CC"/>
                </a:solidFill>
              </a:rPr>
              <a:t> constituents (Si, </a:t>
            </a:r>
            <a:r>
              <a:rPr lang="en-US" sz="2400" dirty="0" err="1">
                <a:solidFill>
                  <a:srgbClr val="0033CC"/>
                </a:solidFill>
              </a:rPr>
              <a:t>Ga</a:t>
            </a:r>
            <a:r>
              <a:rPr lang="en-US" sz="2400" dirty="0">
                <a:solidFill>
                  <a:srgbClr val="0033CC"/>
                </a:solidFill>
              </a:rPr>
              <a:t>, As, dopants,</a:t>
            </a:r>
            <a:r>
              <a:rPr lang="en-US" sz="2400" dirty="0">
                <a:solidFill>
                  <a:srgbClr val="0033CC"/>
                </a:solidFill>
                <a:latin typeface="Calibri"/>
              </a:rPr>
              <a:t>…</a:t>
            </a:r>
            <a:r>
              <a:rPr lang="en-US" sz="2400" dirty="0">
                <a:solidFill>
                  <a:srgbClr val="0033CC"/>
                </a:solidFill>
              </a:rPr>
              <a:t>) in the form of one or more volatile compounds to the substrate where they react to form the </a:t>
            </a:r>
            <a:r>
              <a:rPr lang="en-US" sz="2400" dirty="0" err="1">
                <a:solidFill>
                  <a:srgbClr val="0033CC"/>
                </a:solidFill>
              </a:rPr>
              <a:t>epilayer</a:t>
            </a:r>
            <a:r>
              <a:rPr lang="en-US" sz="2400" dirty="0">
                <a:solidFill>
                  <a:srgbClr val="0033CC"/>
                </a:solidFill>
              </a:rPr>
              <a:t>.</a:t>
            </a:r>
          </a:p>
          <a:p>
            <a:pPr marL="169863" indent="-169863"/>
            <a:r>
              <a:rPr lang="en-US" sz="2400" dirty="0">
                <a:solidFill>
                  <a:srgbClr val="0033CC"/>
                </a:solidFill>
              </a:rPr>
              <a:t> </a:t>
            </a:r>
          </a:p>
          <a:p>
            <a:pPr marL="169863" indent="-169863">
              <a:buFontTx/>
              <a:buChar char="•"/>
            </a:pP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b="1" dirty="0">
                <a:solidFill>
                  <a:srgbClr val="CC0000"/>
                </a:solidFill>
              </a:rPr>
              <a:t>Molecular Beam Epitaxy:</a:t>
            </a:r>
            <a:r>
              <a:rPr lang="en-US" sz="2400" dirty="0">
                <a:solidFill>
                  <a:srgbClr val="0033CC"/>
                </a:solidFill>
              </a:rPr>
              <a:t> physical transport of material to a heated substrate through vacuum evaporation.</a:t>
            </a:r>
          </a:p>
          <a:p>
            <a:pPr marL="169863" indent="-169863"/>
            <a:endParaRPr lang="en-US" sz="2400" dirty="0">
              <a:solidFill>
                <a:srgbClr val="0033CC"/>
              </a:solidFill>
            </a:endParaRPr>
          </a:p>
          <a:p>
            <a:pPr marL="169863" indent="-169863">
              <a:buFontTx/>
              <a:buChar char="•"/>
            </a:pP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b="1" dirty="0">
                <a:solidFill>
                  <a:srgbClr val="CC0000"/>
                </a:solidFill>
              </a:rPr>
              <a:t>Liquid-Phase Epitaxy (LPE):</a:t>
            </a:r>
            <a:r>
              <a:rPr lang="en-US" sz="2400" dirty="0">
                <a:solidFill>
                  <a:srgbClr val="0033CC"/>
                </a:solidFill>
              </a:rPr>
              <a:t> the growth of epitaxial layer on crystalline substrate by direct precipitation from the liquid phase.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056CE8A0-BD15-4F64-BD71-91423AA83957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38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3419475" y="0"/>
            <a:ext cx="1768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Silicon 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VPE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2D58C4AE-9BF4-458C-B222-A44928D1FD29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39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27653" name="Object 8"/>
          <p:cNvGraphicFramePr>
            <a:graphicFrameLocks noChangeAspect="1"/>
          </p:cNvGraphicFramePr>
          <p:nvPr/>
        </p:nvGraphicFramePr>
        <p:xfrm>
          <a:off x="457200" y="1981200"/>
          <a:ext cx="6153150" cy="436563"/>
        </p:xfrm>
        <a:graphic>
          <a:graphicData uri="http://schemas.openxmlformats.org/presentationml/2006/ole">
            <p:oleObj spid="_x0000_s109570" name="Equation" r:id="rId3" imgW="3035160" imgH="215640" progId="Equation.3">
              <p:embed/>
            </p:oleObj>
          </a:graphicData>
        </a:graphic>
      </p:graphicFrame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228600" y="762000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SiCl</a:t>
            </a:r>
            <a:r>
              <a:rPr lang="en-US" baseline="-25000">
                <a:solidFill>
                  <a:srgbClr val="0033CC"/>
                </a:solidFill>
              </a:rPr>
              <a:t>4</a:t>
            </a:r>
            <a:r>
              <a:rPr lang="en-US">
                <a:solidFill>
                  <a:srgbClr val="0033CC"/>
                </a:solidFill>
              </a:rPr>
              <a:t>, SiH2Cl</a:t>
            </a:r>
            <a:r>
              <a:rPr lang="en-US" baseline="-25000">
                <a:solidFill>
                  <a:srgbClr val="0033CC"/>
                </a:solidFill>
              </a:rPr>
              <a:t>2</a:t>
            </a:r>
            <a:r>
              <a:rPr lang="en-US">
                <a:solidFill>
                  <a:srgbClr val="0033CC"/>
                </a:solidFill>
              </a:rPr>
              <a:t>, SiHCl</a:t>
            </a:r>
            <a:r>
              <a:rPr lang="en-US" baseline="-25000">
                <a:solidFill>
                  <a:srgbClr val="0033CC"/>
                </a:solidFill>
              </a:rPr>
              <a:t>3</a:t>
            </a:r>
            <a:r>
              <a:rPr lang="en-US">
                <a:solidFill>
                  <a:srgbClr val="0033CC"/>
                </a:solidFill>
              </a:rPr>
              <a:t>, and SiH</a:t>
            </a:r>
            <a:r>
              <a:rPr lang="en-US" baseline="-25000">
                <a:solidFill>
                  <a:srgbClr val="0033CC"/>
                </a:solidFill>
              </a:rPr>
              <a:t>4</a:t>
            </a:r>
            <a:r>
              <a:rPr lang="en-US">
                <a:solidFill>
                  <a:srgbClr val="0033CC"/>
                </a:solidFill>
              </a:rPr>
              <a:t> have been used for VPE growth.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Silicon tetrachloride is the most studied and has the widest industrial use.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Other silicon sources are used because of lower reaction temperature.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158038" y="1981200"/>
            <a:ext cx="1300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@ 1200 </a:t>
            </a:r>
            <a:r>
              <a:rPr lang="en-US" baseline="30000"/>
              <a:t>o</a:t>
            </a:r>
            <a:r>
              <a:rPr lang="en-US"/>
              <a:t>C</a:t>
            </a:r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228600" y="2667000"/>
            <a:ext cx="533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An additional competing reaction is taking place:</a:t>
            </a:r>
          </a:p>
        </p:txBody>
      </p:sp>
      <p:graphicFrame>
        <p:nvGraphicFramePr>
          <p:cNvPr id="27657" name="Object 8"/>
          <p:cNvGraphicFramePr>
            <a:graphicFrameLocks noChangeAspect="1"/>
          </p:cNvGraphicFramePr>
          <p:nvPr/>
        </p:nvGraphicFramePr>
        <p:xfrm>
          <a:off x="457200" y="3276600"/>
          <a:ext cx="4789488" cy="436563"/>
        </p:xfrm>
        <a:graphic>
          <a:graphicData uri="http://schemas.openxmlformats.org/presentationml/2006/ole">
            <p:oleObj spid="_x0000_s109571" name="Equation" r:id="rId4" imgW="2361960" imgH="215640" progId="Equation.3">
              <p:embed/>
            </p:oleObj>
          </a:graphicData>
        </a:graphic>
      </p:graphicFrame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381000" y="3733800"/>
            <a:ext cx="4800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If the silicon tetrachloride concentration is too high, etching rather than growth of silicon will take place.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If the carrier gas entering the reactor contains hydrochloric acid, etching will take place.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This etching is used for in-situ cleaning of the Si wafer prior to epitaxial growth. </a:t>
            </a:r>
          </a:p>
        </p:txBody>
      </p:sp>
      <p:pic>
        <p:nvPicPr>
          <p:cNvPr id="276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7513" y="2667000"/>
            <a:ext cx="34178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8382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Concentration o of species at different positions along a horizontal reactor (carrier gas should be H</a:t>
            </a:r>
            <a:r>
              <a:rPr lang="en-US" baseline="-25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725" y="76200"/>
            <a:ext cx="593407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048125" y="41910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SiCl</a:t>
            </a:r>
            <a:r>
              <a:rPr lang="en-US" baseline="-25000" dirty="0" smtClean="0">
                <a:solidFill>
                  <a:srgbClr val="0033CC"/>
                </a:solidFill>
              </a:rPr>
              <a:t>4</a:t>
            </a:r>
            <a:r>
              <a:rPr lang="en-US" dirty="0" smtClean="0">
                <a:solidFill>
                  <a:srgbClr val="0033CC"/>
                </a:solidFill>
              </a:rPr>
              <a:t> concentration decreases while the other three constituents (SiHCl</a:t>
            </a:r>
            <a:r>
              <a:rPr lang="en-US" baseline="-25000" dirty="0" smtClean="0">
                <a:solidFill>
                  <a:srgbClr val="0033CC"/>
                </a:solidFill>
              </a:rPr>
              <a:t>3</a:t>
            </a:r>
            <a:r>
              <a:rPr lang="en-US" dirty="0" smtClean="0">
                <a:solidFill>
                  <a:srgbClr val="0033CC"/>
                </a:solidFill>
              </a:rPr>
              <a:t>, SiH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Cl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HCl</a:t>
            </a:r>
            <a:r>
              <a:rPr lang="en-US" dirty="0" smtClean="0">
                <a:solidFill>
                  <a:srgbClr val="0033CC"/>
                </a:solidFill>
              </a:rPr>
              <a:t>) increase.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33400"/>
            <a:ext cx="3505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7654" y="0"/>
            <a:ext cx="293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Chemical reactions</a:t>
            </a:r>
            <a:endParaRPr lang="en-US" sz="2800" dirty="0">
              <a:solidFill>
                <a:srgbClr val="0033CC"/>
              </a:solidFill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74776" y="5164074"/>
            <a:ext cx="4611624" cy="1541526"/>
            <a:chOff x="2133600" y="1981200"/>
            <a:chExt cx="6781800" cy="226695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33600" y="1981200"/>
              <a:ext cx="2114550" cy="22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0550" y="2048256"/>
              <a:ext cx="4514850" cy="218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228600" y="259080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SiCl</a:t>
            </a:r>
            <a:r>
              <a:rPr lang="en-US" baseline="-25000" dirty="0" smtClean="0">
                <a:solidFill>
                  <a:srgbClr val="C00000"/>
                </a:solidFill>
              </a:rPr>
              <a:t>4</a:t>
            </a:r>
            <a:r>
              <a:rPr lang="en-US" dirty="0" smtClean="0">
                <a:solidFill>
                  <a:srgbClr val="C00000"/>
                </a:solidFill>
              </a:rPr>
              <a:t> + 2H</a:t>
            </a:r>
            <a:r>
              <a:rPr lang="en-US" baseline="-25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 Si + 4HCl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1828800" y="0"/>
            <a:ext cx="58475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The 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halide process for </a:t>
            </a:r>
            <a:r>
              <a:rPr lang="en-US" sz="2800" dirty="0" err="1" smtClean="0">
                <a:solidFill>
                  <a:srgbClr val="0033CC"/>
                </a:solidFill>
                <a:latin typeface="Calibri" pitchFamily="34" charset="0"/>
              </a:rPr>
              <a:t>GaAs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 deposition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0D2771E4-E7C1-4073-BBD3-B8989CAA44A5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40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17413" name="Object 8"/>
          <p:cNvGraphicFramePr>
            <a:graphicFrameLocks noChangeAspect="1"/>
          </p:cNvGraphicFramePr>
          <p:nvPr/>
        </p:nvGraphicFramePr>
        <p:xfrm>
          <a:off x="533400" y="1295400"/>
          <a:ext cx="6465888" cy="463550"/>
        </p:xfrm>
        <a:graphic>
          <a:graphicData uri="http://schemas.openxmlformats.org/presentationml/2006/ole">
            <p:oleObj spid="_x0000_s110594" name="Equation" r:id="rId3" imgW="3187440" imgH="228600" progId="Equation.3">
              <p:embed/>
            </p:oleObj>
          </a:graphicData>
        </a:graphic>
      </p:graphicFrame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228600" y="6096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In this process transport of gallium accomplished by means of the halide, AsCl</a:t>
            </a:r>
            <a:r>
              <a:rPr lang="en-US" baseline="-25000">
                <a:solidFill>
                  <a:srgbClr val="0033CC"/>
                </a:solidFill>
              </a:rPr>
              <a:t>3</a:t>
            </a:r>
            <a:r>
              <a:rPr lang="en-US">
                <a:solidFill>
                  <a:srgbClr val="0033CC"/>
                </a:solidFill>
              </a:rPr>
              <a:t>.</a:t>
            </a:r>
            <a:endParaRPr lang="en-US" baseline="-25000">
              <a:solidFill>
                <a:srgbClr val="CC0000"/>
              </a:solidFill>
            </a:endParaRP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Both hydrogen and AsCl</a:t>
            </a:r>
            <a:r>
              <a:rPr lang="en-US" baseline="-25000">
                <a:solidFill>
                  <a:srgbClr val="0033CC"/>
                </a:solidFill>
              </a:rPr>
              <a:t>3</a:t>
            </a:r>
            <a:r>
              <a:rPr lang="en-US">
                <a:solidFill>
                  <a:srgbClr val="0033CC"/>
                </a:solidFill>
              </a:rPr>
              <a:t> vapor enter the system and they react:  </a:t>
            </a:r>
          </a:p>
        </p:txBody>
      </p:sp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228600" y="17526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This reaction product flow over the gallium source and GaAs formed as a crust on the surface of gallium</a:t>
            </a:r>
            <a:endParaRPr lang="en-US" baseline="-25000">
              <a:solidFill>
                <a:srgbClr val="0033CC"/>
              </a:solidFill>
            </a:endParaRPr>
          </a:p>
        </p:txBody>
      </p:sp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533400" y="2432050"/>
          <a:ext cx="2549525" cy="463550"/>
        </p:xfrm>
        <a:graphic>
          <a:graphicData uri="http://schemas.openxmlformats.org/presentationml/2006/ole">
            <p:oleObj spid="_x0000_s110595" name="Equation" r:id="rId4" imgW="1257120" imgH="228600" progId="Equation.3">
              <p:embed/>
            </p:oleObj>
          </a:graphicData>
        </a:graphic>
      </p:graphicFrame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228600" y="2863850"/>
            <a:ext cx="746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The HCl gas resulting from the first reaction transfer gallium to the substrate in the form of GaCl, where the GaAs is deposited @ 750 </a:t>
            </a:r>
            <a:r>
              <a:rPr lang="en-US" baseline="30000">
                <a:solidFill>
                  <a:srgbClr val="0033CC"/>
                </a:solidFill>
              </a:rPr>
              <a:t>o</a:t>
            </a:r>
            <a:r>
              <a:rPr lang="en-US">
                <a:solidFill>
                  <a:srgbClr val="0033CC"/>
                </a:solidFill>
              </a:rPr>
              <a:t>C:</a:t>
            </a:r>
          </a:p>
        </p:txBody>
      </p:sp>
      <p:graphicFrame>
        <p:nvGraphicFramePr>
          <p:cNvPr id="17418" name="Object 8"/>
          <p:cNvGraphicFramePr>
            <a:graphicFrameLocks noChangeAspect="1"/>
          </p:cNvGraphicFramePr>
          <p:nvPr/>
        </p:nvGraphicFramePr>
        <p:xfrm>
          <a:off x="449263" y="3581400"/>
          <a:ext cx="7932737" cy="927100"/>
        </p:xfrm>
        <a:graphic>
          <a:graphicData uri="http://schemas.openxmlformats.org/presentationml/2006/ole">
            <p:oleObj spid="_x0000_s110596" name="Equation" r:id="rId5" imgW="3911400" imgH="457200" progId="Equation.3">
              <p:embed/>
            </p:oleObj>
          </a:graphicData>
        </a:graphic>
      </p:graphicFrame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495800"/>
            <a:ext cx="64008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3200400" y="6400800"/>
            <a:ext cx="313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Should be fully saturated with As</a:t>
            </a: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H="1" flipV="1">
            <a:off x="2971800" y="63246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1676400" y="0"/>
            <a:ext cx="60594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The hydride process for </a:t>
            </a:r>
            <a:r>
              <a:rPr lang="en-US" sz="2800" dirty="0" err="1" smtClean="0">
                <a:solidFill>
                  <a:srgbClr val="0033CC"/>
                </a:solidFill>
                <a:latin typeface="Calibri" pitchFamily="34" charset="0"/>
              </a:rPr>
              <a:t>GaAs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 deposition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56A88909-B241-451E-9A1F-E3EAAEC670EA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41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16389" name="Object 8"/>
          <p:cNvGraphicFramePr>
            <a:graphicFrameLocks noChangeAspect="1"/>
          </p:cNvGraphicFramePr>
          <p:nvPr/>
        </p:nvGraphicFramePr>
        <p:xfrm>
          <a:off x="471488" y="1676400"/>
          <a:ext cx="8062912" cy="463550"/>
        </p:xfrm>
        <a:graphic>
          <a:graphicData uri="http://schemas.openxmlformats.org/presentationml/2006/ole">
            <p:oleObj spid="_x0000_s111618" name="Equation" r:id="rId3" imgW="3974760" imgH="228600" progId="Equation.3">
              <p:embed/>
            </p:oleObj>
          </a:graphicData>
        </a:graphic>
      </p:graphicFrame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228600" y="762000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Fluxes of gallium and arsenic species formed independently → greater control in the vapor phase, and hence a </a:t>
            </a:r>
            <a:r>
              <a:rPr lang="en-US">
                <a:solidFill>
                  <a:srgbClr val="CC0000"/>
                </a:solidFill>
              </a:rPr>
              <a:t>wider control of the deposition parameters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As</a:t>
            </a:r>
            <a:r>
              <a:rPr lang="en-US" baseline="-25000">
                <a:solidFill>
                  <a:srgbClr val="0033CC"/>
                </a:solidFill>
              </a:rPr>
              <a:t>4</a:t>
            </a:r>
            <a:r>
              <a:rPr lang="en-US">
                <a:solidFill>
                  <a:srgbClr val="0033CC"/>
                </a:solidFill>
              </a:rPr>
              <a:t> for As, and gallium chloride (GaCl) for Ga component are used.  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228600" y="2133600"/>
            <a:ext cx="792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As</a:t>
            </a:r>
            <a:r>
              <a:rPr lang="en-US" baseline="-25000">
                <a:solidFill>
                  <a:srgbClr val="0033CC"/>
                </a:solidFill>
              </a:rPr>
              <a:t>4</a:t>
            </a:r>
            <a:r>
              <a:rPr lang="en-US">
                <a:solidFill>
                  <a:srgbClr val="0033CC"/>
                </a:solidFill>
              </a:rPr>
              <a:t> is generated by thermal decomposition of arsine (AsH</a:t>
            </a:r>
            <a:r>
              <a:rPr lang="en-US" baseline="-25000">
                <a:solidFill>
                  <a:srgbClr val="0033CC"/>
                </a:solidFill>
              </a:rPr>
              <a:t>3</a:t>
            </a:r>
            <a:r>
              <a:rPr lang="en-US">
                <a:solidFill>
                  <a:srgbClr val="0033CC"/>
                </a:solidFill>
              </a:rPr>
              <a:t>):</a:t>
            </a:r>
            <a:endParaRPr lang="en-US" baseline="-25000">
              <a:solidFill>
                <a:srgbClr val="0033CC"/>
              </a:solidFill>
            </a:endParaRPr>
          </a:p>
        </p:txBody>
      </p:sp>
      <p:graphicFrame>
        <p:nvGraphicFramePr>
          <p:cNvPr id="16393" name="Object 8"/>
          <p:cNvGraphicFramePr>
            <a:graphicFrameLocks noChangeAspect="1"/>
          </p:cNvGraphicFramePr>
          <p:nvPr/>
        </p:nvGraphicFramePr>
        <p:xfrm>
          <a:off x="533400" y="2590800"/>
          <a:ext cx="4764088" cy="463550"/>
        </p:xfrm>
        <a:graphic>
          <a:graphicData uri="http://schemas.openxmlformats.org/presentationml/2006/ole">
            <p:oleObj spid="_x0000_s111619" name="Equation" r:id="rId4" imgW="2349360" imgH="228600" progId="Equation.3">
              <p:embed/>
            </p:oleObj>
          </a:graphicData>
        </a:graphic>
      </p:graphicFrame>
      <p:sp>
        <p:nvSpPr>
          <p:cNvPr id="16394" name="Rectangle 9"/>
          <p:cNvSpPr>
            <a:spLocks noChangeArrowheads="1"/>
          </p:cNvSpPr>
          <p:nvPr/>
        </p:nvSpPr>
        <p:spPr bwMode="auto">
          <a:xfrm>
            <a:off x="228600" y="3124200"/>
            <a:ext cx="746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Gallium chloride is generated by the reaction:</a:t>
            </a:r>
          </a:p>
        </p:txBody>
      </p:sp>
      <p:graphicFrame>
        <p:nvGraphicFramePr>
          <p:cNvPr id="16395" name="Object 8"/>
          <p:cNvGraphicFramePr>
            <a:graphicFrameLocks noChangeAspect="1"/>
          </p:cNvGraphicFramePr>
          <p:nvPr/>
        </p:nvGraphicFramePr>
        <p:xfrm>
          <a:off x="533400" y="3581400"/>
          <a:ext cx="5975350" cy="463550"/>
        </p:xfrm>
        <a:graphic>
          <a:graphicData uri="http://schemas.openxmlformats.org/presentationml/2006/ole">
            <p:oleObj spid="_x0000_s111620" name="Equation" r:id="rId5" imgW="2946240" imgH="228600" progId="Equation.3">
              <p:embed/>
            </p:oleObj>
          </a:graphicData>
        </a:graphic>
      </p:graphicFrame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4267200"/>
            <a:ext cx="64770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1066800" y="49530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365125" y="5446713"/>
            <a:ext cx="201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For </a:t>
            </a:r>
            <a:r>
              <a:rPr lang="en-US" i="1">
                <a:solidFill>
                  <a:srgbClr val="0033CC"/>
                </a:solidFill>
              </a:rPr>
              <a:t>In-situ</a:t>
            </a:r>
            <a:r>
              <a:rPr lang="en-US">
                <a:solidFill>
                  <a:srgbClr val="0033CC"/>
                </a:solidFill>
              </a:rPr>
              <a:t> etching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2765687" y="0"/>
            <a:ext cx="4168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The </a:t>
            </a:r>
            <a:r>
              <a:rPr lang="en-US" sz="2800" dirty="0" err="1" smtClean="0">
                <a:solidFill>
                  <a:srgbClr val="0033CC"/>
                </a:solidFill>
                <a:latin typeface="Calibri" pitchFamily="34" charset="0"/>
              </a:rPr>
              <a:t>organometallic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 process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43B3F2B5-5FBA-4F44-8369-8721504E8D22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42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228600" y="996077"/>
            <a:ext cx="8610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 Halide and hydride processes cannot be extended to the growth of </a:t>
            </a:r>
            <a:r>
              <a:rPr lang="en-US" dirty="0" err="1">
                <a:solidFill>
                  <a:srgbClr val="0033CC"/>
                </a:solidFill>
              </a:rPr>
              <a:t>AlGaAs</a:t>
            </a:r>
            <a:r>
              <a:rPr lang="en-US" dirty="0">
                <a:solidFill>
                  <a:srgbClr val="0033CC"/>
                </a:solidFill>
              </a:rPr>
              <a:t> by the simultaneous growth of </a:t>
            </a:r>
            <a:r>
              <a:rPr lang="en-US" dirty="0" err="1">
                <a:solidFill>
                  <a:srgbClr val="0033CC"/>
                </a:solidFill>
              </a:rPr>
              <a:t>GaAs</a:t>
            </a:r>
            <a:r>
              <a:rPr lang="en-US" dirty="0">
                <a:solidFill>
                  <a:srgbClr val="0033CC"/>
                </a:solidFill>
              </a:rPr>
              <a:t> and </a:t>
            </a:r>
            <a:r>
              <a:rPr lang="en-US" dirty="0" err="1">
                <a:solidFill>
                  <a:srgbClr val="0033CC"/>
                </a:solidFill>
              </a:rPr>
              <a:t>AlAs</a:t>
            </a:r>
            <a:r>
              <a:rPr lang="en-US" dirty="0">
                <a:solidFill>
                  <a:srgbClr val="0033CC"/>
                </a:solidFill>
              </a:rPr>
              <a:t> ( growth of </a:t>
            </a:r>
            <a:r>
              <a:rPr lang="en-US" dirty="0" err="1">
                <a:solidFill>
                  <a:srgbClr val="0033CC"/>
                </a:solidFill>
              </a:rPr>
              <a:t>AlAs</a:t>
            </a:r>
            <a:r>
              <a:rPr lang="en-US" dirty="0">
                <a:solidFill>
                  <a:srgbClr val="0033CC"/>
                </a:solidFill>
              </a:rPr>
              <a:t> occurs ~ 1100</a:t>
            </a:r>
            <a:r>
              <a:rPr lang="en-US" baseline="30000" dirty="0">
                <a:solidFill>
                  <a:srgbClr val="0033CC"/>
                </a:solidFill>
              </a:rPr>
              <a:t>o</a:t>
            </a:r>
            <a:r>
              <a:rPr lang="en-US" dirty="0">
                <a:solidFill>
                  <a:srgbClr val="0033CC"/>
                </a:solidFill>
              </a:rPr>
              <a:t>C).</a:t>
            </a:r>
          </a:p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This problem avoided in the </a:t>
            </a:r>
            <a:r>
              <a:rPr lang="en-US" dirty="0" err="1">
                <a:solidFill>
                  <a:srgbClr val="CC0000"/>
                </a:solidFill>
              </a:rPr>
              <a:t>organometalic</a:t>
            </a:r>
            <a:r>
              <a:rPr lang="en-US" dirty="0">
                <a:solidFill>
                  <a:srgbClr val="CC0000"/>
                </a:solidFill>
              </a:rPr>
              <a:t> process</a:t>
            </a:r>
            <a:r>
              <a:rPr lang="en-US" dirty="0"/>
              <a:t>.</a:t>
            </a:r>
            <a:r>
              <a:rPr lang="en-US" dirty="0">
                <a:solidFill>
                  <a:srgbClr val="0033CC"/>
                </a:solidFill>
              </a:rPr>
              <a:t> </a:t>
            </a:r>
          </a:p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Many materials that we wish to deposit have very low vapor pressures and thus are difficult to transport via gases.</a:t>
            </a:r>
          </a:p>
          <a:p>
            <a:pPr marL="169863" indent="-169863"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One solution is to chemically attach the metal (</a:t>
            </a:r>
            <a:r>
              <a:rPr lang="en-US" dirty="0" err="1">
                <a:solidFill>
                  <a:srgbClr val="0033CC"/>
                </a:solidFill>
              </a:rPr>
              <a:t>Ga</a:t>
            </a:r>
            <a:r>
              <a:rPr lang="en-US" dirty="0">
                <a:solidFill>
                  <a:srgbClr val="0033CC"/>
                </a:solidFill>
              </a:rPr>
              <a:t>, Al, Cu, etc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…</a:t>
            </a:r>
            <a:r>
              <a:rPr lang="en-US" dirty="0">
                <a:solidFill>
                  <a:srgbClr val="0033CC"/>
                </a:solidFill>
              </a:rPr>
              <a:t>) to an organic compound that has a very high vapor pressure. </a:t>
            </a:r>
          </a:p>
          <a:p>
            <a:pPr marL="169863" indent="-169863"/>
            <a:r>
              <a:rPr lang="en-US" dirty="0">
                <a:solidFill>
                  <a:srgbClr val="0033CC"/>
                </a:solidFill>
                <a:latin typeface="Calibri"/>
              </a:rPr>
              <a:t>•</a:t>
            </a:r>
            <a:r>
              <a:rPr lang="en-US" dirty="0">
                <a:solidFill>
                  <a:srgbClr val="0033CC"/>
                </a:solidFill>
              </a:rPr>
              <a:t> The organic-metal bond is very weak and can be broken via thermal means on wafer, depositing the metal with the high vapor pressure organic being pumped away.</a:t>
            </a:r>
          </a:p>
        </p:txBody>
      </p:sp>
      <p:pic>
        <p:nvPicPr>
          <p:cNvPr id="18449" name="Picture 3" descr="EMC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15" y="3657600"/>
            <a:ext cx="395358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2554" y="609600"/>
            <a:ext cx="723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MOCVD: metal-organic CVD = OMVPE: </a:t>
            </a:r>
            <a:r>
              <a:rPr lang="en-US" dirty="0" err="1" smtClean="0">
                <a:solidFill>
                  <a:srgbClr val="C00000"/>
                </a:solidFill>
              </a:rPr>
              <a:t>organo</a:t>
            </a:r>
            <a:r>
              <a:rPr lang="en-US" dirty="0" smtClean="0">
                <a:solidFill>
                  <a:srgbClr val="C00000"/>
                </a:solidFill>
              </a:rPr>
              <a:t>-metallic vapor phase epitaxy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3962400"/>
            <a:ext cx="30924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Some MOCVD precursor gases: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Tri-methyl-aluminum, liquid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Tri-methyl-gallium,  liquid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Arsine AsH</a:t>
            </a:r>
            <a:r>
              <a:rPr lang="en-US" baseline="-25000" dirty="0" smtClean="0">
                <a:solidFill>
                  <a:srgbClr val="7030A0"/>
                </a:solidFill>
              </a:rPr>
              <a:t>3</a:t>
            </a:r>
            <a:r>
              <a:rPr lang="en-US" dirty="0" smtClean="0">
                <a:solidFill>
                  <a:srgbClr val="7030A0"/>
                </a:solidFill>
              </a:rPr>
              <a:t>, gas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Di-methyl </a:t>
            </a:r>
            <a:r>
              <a:rPr lang="en-US" dirty="0" err="1" smtClean="0">
                <a:solidFill>
                  <a:srgbClr val="7030A0"/>
                </a:solidFill>
              </a:rPr>
              <a:t>selenide</a:t>
            </a:r>
            <a:r>
              <a:rPr lang="en-US" dirty="0" smtClean="0">
                <a:solidFill>
                  <a:srgbClr val="7030A0"/>
                </a:solidFill>
              </a:rPr>
              <a:t>, liquid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Di-methyl zinc, liquid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6169223"/>
            <a:ext cx="5031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http://en.wikipedia.org/wiki/Metalorganic_vapour_phase_epitaxy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5D53DCAA-A816-4207-99B2-BFB00119F680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43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9467" name="Picture 3" descr="C:\May\Application Files\ch08\image_a\w0105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958840"/>
            <a:ext cx="484822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Rectangle 7"/>
          <p:cNvSpPr>
            <a:spLocks noChangeArrowheads="1"/>
          </p:cNvSpPr>
          <p:nvPr/>
        </p:nvSpPr>
        <p:spPr bwMode="auto">
          <a:xfrm>
            <a:off x="2508250" y="0"/>
            <a:ext cx="4197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The </a:t>
            </a:r>
            <a:r>
              <a:rPr lang="en-US" sz="2800" dirty="0" err="1" smtClean="0">
                <a:solidFill>
                  <a:srgbClr val="0033CC"/>
                </a:solidFill>
                <a:latin typeface="Calibri" pitchFamily="34" charset="0"/>
              </a:rPr>
              <a:t>organometallic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 process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381000" y="1400165"/>
            <a:ext cx="32766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 </a:t>
            </a:r>
            <a:r>
              <a:rPr lang="en-US" sz="2000" b="1">
                <a:solidFill>
                  <a:srgbClr val="CC0000"/>
                </a:solidFill>
              </a:rPr>
              <a:t>Advantages</a:t>
            </a:r>
            <a:r>
              <a:rPr lang="en-US" sz="2000">
                <a:solidFill>
                  <a:srgbClr val="0033CC"/>
                </a:solidFill>
              </a:rPr>
              <a:t>: Highly flexible → we can deposit semiconductors, metals, dielectrics</a:t>
            </a:r>
          </a:p>
          <a:p>
            <a:r>
              <a:rPr lang="en-US" sz="2000" b="1">
                <a:solidFill>
                  <a:srgbClr val="CC0000"/>
                </a:solidFill>
              </a:rPr>
              <a:t>Disadvantages</a:t>
            </a:r>
            <a:r>
              <a:rPr lang="en-US" sz="2000">
                <a:solidFill>
                  <a:srgbClr val="0033CC"/>
                </a:solidFill>
              </a:rPr>
              <a:t>: Highly toxic, very expensive source material, and environmental disposal costs are high.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4616440"/>
            <a:ext cx="8686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Material deposited:</a:t>
            </a:r>
          </a:p>
          <a:p>
            <a:pPr marL="1379538" indent="-1379538"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III-V semiconductors - </a:t>
            </a:r>
            <a:r>
              <a:rPr lang="en-US" dirty="0" err="1" smtClean="0">
                <a:solidFill>
                  <a:srgbClr val="0033CC"/>
                </a:solidFill>
              </a:rPr>
              <a:t>AlGaAs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AlGaInP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AlGaN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AlGaP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GaAsP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GaAs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GaN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GaP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InAlAs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InAlP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InSb</a:t>
            </a:r>
            <a:r>
              <a:rPr lang="en-US" dirty="0" smtClean="0">
                <a:solidFill>
                  <a:srgbClr val="0033CC"/>
                </a:solidFill>
              </a:rPr>
              <a:t> , </a:t>
            </a:r>
            <a:r>
              <a:rPr lang="en-US" dirty="0" err="1" smtClean="0">
                <a:solidFill>
                  <a:srgbClr val="0033CC"/>
                </a:solidFill>
              </a:rPr>
              <a:t>InGaN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GaInAlAs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GaInAlN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GaInAsN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GaInAsP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GaInAs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GaInP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InN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InP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II-VI semiconductors - Zinc </a:t>
            </a:r>
            <a:r>
              <a:rPr lang="en-US" dirty="0" err="1" smtClean="0">
                <a:solidFill>
                  <a:srgbClr val="0033CC"/>
                </a:solidFill>
              </a:rPr>
              <a:t>selenide</a:t>
            </a:r>
            <a:r>
              <a:rPr lang="en-US" dirty="0" smtClean="0">
                <a:solidFill>
                  <a:srgbClr val="0033CC"/>
                </a:solidFill>
              </a:rPr>
              <a:t> (</a:t>
            </a:r>
            <a:r>
              <a:rPr lang="en-US" dirty="0" err="1" smtClean="0">
                <a:solidFill>
                  <a:srgbClr val="0033CC"/>
                </a:solidFill>
              </a:rPr>
              <a:t>ZnSe</a:t>
            </a:r>
            <a:r>
              <a:rPr lang="en-US" dirty="0" smtClean="0">
                <a:solidFill>
                  <a:srgbClr val="0033CC"/>
                </a:solidFill>
              </a:rPr>
              <a:t>), </a:t>
            </a:r>
            <a:r>
              <a:rPr lang="en-US" dirty="0" err="1" smtClean="0">
                <a:solidFill>
                  <a:srgbClr val="0033CC"/>
                </a:solidFill>
              </a:rPr>
              <a:t>HgCdTe</a:t>
            </a:r>
            <a:r>
              <a:rPr lang="en-US" dirty="0" smtClean="0">
                <a:solidFill>
                  <a:srgbClr val="0033CC"/>
                </a:solidFill>
              </a:rPr>
              <a:t>, </a:t>
            </a:r>
            <a:r>
              <a:rPr lang="en-US" dirty="0" err="1" smtClean="0">
                <a:solidFill>
                  <a:srgbClr val="0033CC"/>
                </a:solidFill>
              </a:rPr>
              <a:t>ZnO</a:t>
            </a:r>
            <a:r>
              <a:rPr lang="en-US" dirty="0" smtClean="0">
                <a:solidFill>
                  <a:srgbClr val="0033CC"/>
                </a:solidFill>
              </a:rPr>
              <a:t>, Zinc sulfide (</a:t>
            </a:r>
            <a:r>
              <a:rPr lang="en-US" dirty="0" err="1" smtClean="0">
                <a:solidFill>
                  <a:srgbClr val="0033CC"/>
                </a:solidFill>
              </a:rPr>
              <a:t>ZnS</a:t>
            </a:r>
            <a:r>
              <a:rPr lang="en-US" dirty="0" smtClean="0">
                <a:solidFill>
                  <a:srgbClr val="0033CC"/>
                </a:solidFill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IV semiconductors - Si, </a:t>
            </a:r>
            <a:r>
              <a:rPr lang="en-US" dirty="0" err="1" smtClean="0">
                <a:solidFill>
                  <a:srgbClr val="0033CC"/>
                </a:solidFill>
              </a:rPr>
              <a:t>Ge</a:t>
            </a:r>
            <a:r>
              <a:rPr lang="en-US" dirty="0" smtClean="0">
                <a:solidFill>
                  <a:srgbClr val="0033CC"/>
                </a:solidFill>
              </a:rPr>
              <a:t>, strained silicon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2514600" y="0"/>
            <a:ext cx="4707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Molecular-beam epitaxy (MBE)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0C3BF2B2-36A1-419B-850C-54B1F6613132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44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228600" y="609600"/>
            <a:ext cx="87630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>
              <a:spcAft>
                <a:spcPts val="400"/>
              </a:spcAft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 MBE is an epitaxial process involving the reaction of one or more thermal beams of atoms or molecules with a crystalline surface under UHV conditions.</a:t>
            </a:r>
          </a:p>
          <a:p>
            <a:pPr marL="169863" indent="-169863">
              <a:spcAft>
                <a:spcPts val="400"/>
              </a:spcAft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Precise control in both chemical composition and doping profiles.</a:t>
            </a:r>
          </a:p>
          <a:p>
            <a:pPr marL="169863" indent="-169863">
              <a:spcAft>
                <a:spcPts val="400"/>
              </a:spcAft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It has a very low growth rate (e.g. for </a:t>
            </a:r>
            <a:r>
              <a:rPr lang="en-US" dirty="0" err="1">
                <a:solidFill>
                  <a:srgbClr val="0033CC"/>
                </a:solidFill>
              </a:rPr>
              <a:t>GaAs</a:t>
            </a:r>
            <a:r>
              <a:rPr lang="en-US" dirty="0">
                <a:solidFill>
                  <a:srgbClr val="0033CC"/>
                </a:solidFill>
              </a:rPr>
              <a:t>, a value of 1</a:t>
            </a:r>
            <a:r>
              <a:rPr lang="el-GR" dirty="0">
                <a:solidFill>
                  <a:srgbClr val="0033CC"/>
                </a:solidFill>
              </a:rPr>
              <a:t>μ</a:t>
            </a:r>
            <a:r>
              <a:rPr lang="en-US" dirty="0">
                <a:solidFill>
                  <a:srgbClr val="0033CC"/>
                </a:solidFill>
              </a:rPr>
              <a:t>m/hr is typical.)</a:t>
            </a:r>
          </a:p>
          <a:p>
            <a:pPr marL="169863" indent="-169863">
              <a:spcAft>
                <a:spcPts val="400"/>
              </a:spcAft>
              <a:buFontTx/>
              <a:buChar char="•"/>
            </a:pPr>
            <a:r>
              <a:rPr lang="en-US" dirty="0">
                <a:solidFill>
                  <a:srgbClr val="0033CC"/>
                </a:solidFill>
              </a:rPr>
              <a:t>Single-crystal multilayer structures with dimensions on the order of atomic layers can be made. </a:t>
            </a:r>
          </a:p>
        </p:txBody>
      </p:sp>
      <p:pic>
        <p:nvPicPr>
          <p:cNvPr id="21511" name="Picture 3" descr="C:\May\Application Files\ch08\image_a\w0106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547937"/>
            <a:ext cx="63246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Line 10"/>
          <p:cNvSpPr>
            <a:spLocks noChangeShapeType="1"/>
          </p:cNvSpPr>
          <p:nvPr/>
        </p:nvSpPr>
        <p:spPr bwMode="auto">
          <a:xfrm flipV="1">
            <a:off x="1371600" y="3309937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1371600" y="3690937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228600" y="3462337"/>
            <a:ext cx="1219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CC0000"/>
                </a:solidFill>
              </a:rPr>
              <a:t>Diagnostic tools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2514600" y="0"/>
            <a:ext cx="405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Calibri" pitchFamily="34" charset="0"/>
              </a:rPr>
              <a:t>Effusion </a:t>
            </a:r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cell (Knudsen cell)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320180FF-C2E4-44A4-8A6C-65DA5BA2299F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45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228600" y="762000"/>
            <a:ext cx="8610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The most common type of MBE source is the effusion cell. Sources of this type are sometimes called Knudsen, or K-cells.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The crucible and source material are heated by radiation from a resistively heated filament. A thermocouple is used to allow closed-loop feedback control. 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A typical Knudsen cell contains a crucible (made of pyrolytic boron nitride (PBN), quartz, tungsten or graphite), heating filaments (often made of metal tantalum), water cooling system, heat shields and shutter.</a:t>
            </a:r>
            <a:r>
              <a:rPr lang="en-US"/>
              <a:t>  </a:t>
            </a:r>
          </a:p>
        </p:txBody>
      </p:sp>
      <p:pic>
        <p:nvPicPr>
          <p:cNvPr id="22539" name="Picture 5" descr="P1010048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3038" t="32310" r="12154" b="13217"/>
          <a:stretch>
            <a:fillRect/>
          </a:stretch>
        </p:blipFill>
        <p:spPr bwMode="auto">
          <a:xfrm>
            <a:off x="4419600" y="3054350"/>
            <a:ext cx="457200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1000" y="2971800"/>
            <a:ext cx="3744913" cy="1639888"/>
            <a:chOff x="3288" y="1071"/>
            <a:chExt cx="2359" cy="1033"/>
          </a:xfrm>
        </p:grpSpPr>
        <p:pic>
          <p:nvPicPr>
            <p:cNvPr id="22541" name="Picture 7" descr="K-ce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8" y="1071"/>
              <a:ext cx="2268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8"/>
            <p:cNvSpPr txBox="1">
              <a:spLocks noChangeArrowheads="1"/>
            </p:cNvSpPr>
            <p:nvPr/>
          </p:nvSpPr>
          <p:spPr bwMode="auto">
            <a:xfrm>
              <a:off x="3379" y="1979"/>
              <a:ext cx="226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lnSpc>
                  <a:spcPct val="50000"/>
                </a:lnSpc>
                <a:spcBef>
                  <a:spcPct val="50000"/>
                </a:spcBef>
              </a:pPr>
              <a:endParaRPr lang="en-US" altLang="zh-CN" sz="140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533400" y="4660900"/>
            <a:ext cx="3200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PBN crucible     </a:t>
            </a:r>
          </a:p>
          <a:p>
            <a:pPr marL="342900" indent="-342900">
              <a:buFontTx/>
              <a:buAutoNum type="arabicPeriod"/>
            </a:pPr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Resistive heater filament</a:t>
            </a:r>
          </a:p>
          <a:p>
            <a:pPr marL="342900" indent="-342900"/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3.  Metal foil radiation shields </a:t>
            </a:r>
          </a:p>
          <a:p>
            <a:pPr marL="342900" indent="-342900"/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4.  Thermocouple    </a:t>
            </a:r>
          </a:p>
          <a:p>
            <a:pPr marL="342900" indent="-342900"/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5.  Mounting flange</a:t>
            </a:r>
          </a:p>
          <a:p>
            <a:pPr marL="342900" indent="-34290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3940175" y="0"/>
            <a:ext cx="1165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33CC"/>
                </a:solidFill>
                <a:latin typeface="Calibri" pitchFamily="34" charset="0"/>
              </a:rPr>
              <a:t>RHEED</a:t>
            </a: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1C366794-739D-4A2D-A6FB-FF139359BEC6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46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228600" y="762000"/>
            <a:ext cx="8610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Reflection high-energy electron diffraction (RHEED) is a technique used to characterize the surface of crystalline materials.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A RHEED system consist of an electron source (gun), and a photoluminescent detector screen.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The electron gun generates a beam of electrons which strike the sample at a very small angle relative to the sample surface.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Incident electrons diffract from atoms at the surface of the sample, interfere constructively at specific angles and form regular patterns.</a:t>
            </a:r>
            <a:r>
              <a:rPr lang="en-US"/>
              <a:t>  </a:t>
            </a:r>
            <a:r>
              <a:rPr lang="en-US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05200"/>
            <a:ext cx="7837488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3940175" y="0"/>
            <a:ext cx="1165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33CC"/>
                </a:solidFill>
                <a:latin typeface="Calibri" pitchFamily="34" charset="0"/>
              </a:rPr>
              <a:t>RHEED</a:t>
            </a: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D478A687-8ECE-42B5-8D22-0E9A029F3553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47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066800"/>
            <a:ext cx="3679825" cy="4953000"/>
          </a:xfrm>
          <a:prstGeom prst="rect">
            <a:avLst/>
          </a:prstGeom>
          <a:noFill/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228600" y="1219200"/>
            <a:ext cx="42672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The 3D surface results in a spotty pattern due to the electron transmission through surface roughness. 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The more 2D surface giving rise to the commonly observed RHEED streaks.</a:t>
            </a:r>
          </a:p>
        </p:txBody>
      </p:sp>
      <p:pic>
        <p:nvPicPr>
          <p:cNvPr id="256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971800"/>
            <a:ext cx="3962400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3581400" y="0"/>
            <a:ext cx="195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33CC"/>
                </a:solidFill>
                <a:latin typeface="Calibri" pitchFamily="34" charset="0"/>
              </a:rPr>
              <a:t>MBE system</a:t>
            </a: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29ABBE1C-67A1-4BE3-A0C8-32EB9643CB26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48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946150"/>
            <a:ext cx="7370763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2794000" y="0"/>
            <a:ext cx="3988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Calibri" pitchFamily="34" charset="0"/>
              </a:rPr>
              <a:t>Liquid-phase epitaxy (LPE)</a:t>
            </a:r>
            <a:endParaRPr lang="en-US" sz="2800" dirty="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B53D16F0-AD95-4044-AA65-7B57831F3685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49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6629" name="Rectangle 9"/>
          <p:cNvSpPr>
            <a:spLocks noChangeArrowheads="1"/>
          </p:cNvSpPr>
          <p:nvPr/>
        </p:nvSpPr>
        <p:spPr bwMode="auto">
          <a:xfrm>
            <a:off x="228600" y="762000"/>
            <a:ext cx="8610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LPE involves the growth of epitaxial layers on crystalline substrate by direct precipitation from the liquid phase.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In LPE, the substrate is held in contact with the supersaturated solution (As saturated solution of Ga).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Cooling the arsenic saturated solution of gallium causes the arsenic to precipitate in the form of GaAs.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 Typical deposition rates for monocrystalline films range from 0.1 to 1 μm/min.</a:t>
            </a:r>
          </a:p>
          <a:p>
            <a:pPr marL="169863" indent="-169863">
              <a:buFontTx/>
              <a:buChar char="•"/>
            </a:pPr>
            <a:r>
              <a:rPr lang="en-US">
                <a:solidFill>
                  <a:srgbClr val="0033CC"/>
                </a:solidFill>
              </a:rPr>
              <a:t>LPE in most cases is a very economic deposition techniques, especially when up-scaled to mass-production</a:t>
            </a:r>
          </a:p>
          <a:p>
            <a:pPr marL="169863" indent="-169863">
              <a:buFontTx/>
              <a:buChar char="•"/>
            </a:pPr>
            <a:endParaRPr lang="en-US">
              <a:solidFill>
                <a:srgbClr val="0033CC"/>
              </a:solidFill>
            </a:endParaRPr>
          </a:p>
        </p:txBody>
      </p:sp>
      <p:pic>
        <p:nvPicPr>
          <p:cNvPr id="26631" name="Picture 6" descr="F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962400"/>
            <a:ext cx="54102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6795143" cy="324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59332" y="304800"/>
            <a:ext cx="1774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Equipment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38200"/>
            <a:ext cx="2362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4103" y="3427718"/>
            <a:ext cx="5159897" cy="343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3733800"/>
            <a:ext cx="4343400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Weight 2000 Kg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Occupy 2m</a:t>
            </a:r>
            <a:r>
              <a:rPr lang="en-US" baseline="30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or more of floor space.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Quartz reaction chamber with susceptors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Graphite susceptors for physical support.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 coating of silicon carbide (50 to 500 </a:t>
            </a:r>
            <a:r>
              <a:rPr lang="en-US" dirty="0" err="1" smtClean="0">
                <a:solidFill>
                  <a:srgbClr val="0033CC"/>
                </a:solidFill>
              </a:rPr>
              <a:t>μm</a:t>
            </a:r>
            <a:r>
              <a:rPr lang="en-US" dirty="0" smtClean="0">
                <a:solidFill>
                  <a:srgbClr val="0033CC"/>
                </a:solidFill>
              </a:rPr>
              <a:t>) applied by CVD process on susceptors.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RF heating coil or tungsten halogen lamps (cold wall), water cooling.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16002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Three basic reactor configurations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23825"/>
            <a:ext cx="8715375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705430"/>
            <a:ext cx="7696200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Hydrogen gas purges of air from the reactor.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Reactor is heated to a temperature.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After thermal equilibrium, an </a:t>
            </a:r>
            <a:r>
              <a:rPr lang="en-US" dirty="0" err="1" smtClean="0">
                <a:solidFill>
                  <a:srgbClr val="0033CC"/>
                </a:solidFill>
              </a:rPr>
              <a:t>HCl</a:t>
            </a:r>
            <a:r>
              <a:rPr lang="en-US" dirty="0" smtClean="0">
                <a:solidFill>
                  <a:srgbClr val="0033CC"/>
                </a:solidFill>
              </a:rPr>
              <a:t> etch takes place at 1150</a:t>
            </a:r>
            <a:r>
              <a:rPr lang="en-US" baseline="30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C and 1200</a:t>
            </a:r>
            <a:r>
              <a:rPr lang="en-US" baseline="30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C for 3 minutes.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Temperature is reduced to growth temperature.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Silicon source and dopant flows are turned on.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After growth, temperature is reduced by shutting off power.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Hydrogen flow replaced by nitrogen flow.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Depending on wafer diameter and reactor type, 10 to 50 wafers per batch can be formed.</a:t>
            </a: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Process cycle times are about one hour.</a:t>
            </a:r>
          </a:p>
          <a:p>
            <a:pPr marL="168275" indent="-168275">
              <a:spcAft>
                <a:spcPts val="300"/>
              </a:spcAft>
            </a:pPr>
            <a:endParaRPr lang="en-US" dirty="0" smtClean="0">
              <a:solidFill>
                <a:srgbClr val="0033CC"/>
              </a:solidFill>
            </a:endParaRPr>
          </a:p>
          <a:p>
            <a:pPr marL="168275" indent="-16827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Epitaxy film need high temperature (&gt;1000</a:t>
            </a:r>
            <a:r>
              <a:rPr lang="en-US" baseline="30000" dirty="0" smtClean="0">
                <a:solidFill>
                  <a:srgbClr val="C00000"/>
                </a:solidFill>
              </a:rPr>
              <a:t>o</a:t>
            </a:r>
            <a:r>
              <a:rPr lang="en-US" dirty="0" smtClean="0">
                <a:solidFill>
                  <a:srgbClr val="C00000"/>
                </a:solidFill>
              </a:rPr>
              <a:t>C) because at high temperature the (amorphous) native oxide will become unstable and desorb from the surface, exposing the single crystalline silicon lattice for epitaxy.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0"/>
            <a:ext cx="4970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Si APCVD epitaxy growth process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22569"/>
            <a:ext cx="5029200" cy="408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0"/>
            <a:ext cx="5867400" cy="298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228600"/>
            <a:ext cx="297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Arsine doping and growth processes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19200"/>
            <a:ext cx="3276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800" y="1524000"/>
            <a:ext cx="361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2AsH</a:t>
            </a:r>
            <a:r>
              <a:rPr lang="en-US" baseline="-25000" dirty="0" smtClean="0">
                <a:solidFill>
                  <a:srgbClr val="C00000"/>
                </a:solidFill>
              </a:rPr>
              <a:t>3</a:t>
            </a:r>
            <a:r>
              <a:rPr lang="en-US" dirty="0" smtClean="0">
                <a:solidFill>
                  <a:srgbClr val="C00000"/>
                </a:solidFill>
              </a:rPr>
              <a:t> (gas)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</a:t>
            </a:r>
            <a:r>
              <a:rPr lang="en-US" dirty="0" smtClean="0">
                <a:solidFill>
                  <a:srgbClr val="C00000"/>
                </a:solidFill>
              </a:rPr>
              <a:t> 2As (solid) + 3H</a:t>
            </a:r>
            <a:r>
              <a:rPr lang="en-US" baseline="-25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 (gas)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102584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Interaction between doping process &amp; growth process</a:t>
            </a:r>
          </a:p>
          <a:p>
            <a:pPr marL="168275" indent="-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Growth rate influences the amount of dopant incorporated in Si</a:t>
            </a:r>
          </a:p>
          <a:p>
            <a:pPr marL="168275" indent="-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Equilibrium established at low growth rates.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4191000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/>
            <a:r>
              <a:rPr lang="en-US" dirty="0" smtClean="0"/>
              <a:t>             </a:t>
            </a:r>
            <a:r>
              <a:rPr lang="en-US" dirty="0" smtClean="0">
                <a:solidFill>
                  <a:srgbClr val="C00000"/>
                </a:solidFill>
              </a:rPr>
              <a:t>There is also auto-doping, which       can be minimized by: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Fast growth to minimize out-diffusion.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Low temperature deposition reduces boron auto-doping (not As however).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Seal backside of substrate with highly doped poly-oxide.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Avoid the use of </a:t>
            </a:r>
            <a:r>
              <a:rPr lang="en-US" dirty="0" err="1" smtClean="0">
                <a:solidFill>
                  <a:srgbClr val="0033CC"/>
                </a:solidFill>
              </a:rPr>
              <a:t>HCl</a:t>
            </a:r>
            <a:r>
              <a:rPr lang="en-US" dirty="0" smtClean="0">
                <a:solidFill>
                  <a:srgbClr val="0033CC"/>
                </a:solidFill>
              </a:rPr>
              <a:t> etching.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Reduced pressure epitaxy. 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70843"/>
            <a:ext cx="4252189" cy="468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533400" y="609600"/>
          <a:ext cx="3124200" cy="495236"/>
        </p:xfrm>
        <a:graphic>
          <a:graphicData uri="http://schemas.openxmlformats.org/presentationml/2006/ole">
            <p:oleObj spid="_x0000_s20482" name="方程式" r:id="rId4" imgW="1460500" imgH="228600" progId="Equation.3">
              <p:embed/>
            </p:oleObj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0" y="51057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33600" y="-22830"/>
            <a:ext cx="4892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0033CC"/>
                </a:solidFill>
              </a:rPr>
              <a:t>Polycrystalline silicon deposition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533400"/>
            <a:ext cx="50292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rgbClr val="0033CC"/>
                </a:solidFill>
              </a:rPr>
              <a:t>Application: gate of MOSFET.</a:t>
            </a:r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rgbClr val="0033CC"/>
                </a:solidFill>
              </a:rPr>
              <a:t>Usually deposited in a LPCVD chamber at 25-150Pa, 600-650</a:t>
            </a:r>
            <a:r>
              <a:rPr lang="en-US" altLang="zh-TW" sz="2000" baseline="30000" dirty="0" smtClean="0">
                <a:solidFill>
                  <a:srgbClr val="0033CC"/>
                </a:solidFill>
              </a:rPr>
              <a:t>o</a:t>
            </a:r>
            <a:r>
              <a:rPr lang="en-US" altLang="zh-TW" sz="2000" dirty="0" smtClean="0">
                <a:solidFill>
                  <a:srgbClr val="0033CC"/>
                </a:solidFill>
              </a:rPr>
              <a:t>C, 10-20nm/min.</a:t>
            </a:r>
          </a:p>
          <a:p>
            <a:pPr marL="171450" indent="-171450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TW" sz="2000" dirty="0" smtClean="0">
                <a:solidFill>
                  <a:srgbClr val="0033CC"/>
                </a:solidFill>
              </a:rPr>
              <a:t>SiH</a:t>
            </a:r>
            <a:r>
              <a:rPr lang="en-US" altLang="zh-TW" sz="2000" baseline="-25000" dirty="0" smtClean="0">
                <a:solidFill>
                  <a:srgbClr val="0033CC"/>
                </a:solidFill>
              </a:rPr>
              <a:t>4</a:t>
            </a:r>
            <a:r>
              <a:rPr lang="en-US" altLang="zh-TW" sz="2000" dirty="0" smtClean="0">
                <a:solidFill>
                  <a:srgbClr val="0033CC"/>
                </a:solidFill>
              </a:rPr>
              <a:t> is preferred because of its lower deposition temperature.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19600"/>
            <a:ext cx="50292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Usually amorphous when deposition at &lt;575</a:t>
            </a:r>
            <a:r>
              <a:rPr lang="en-US" baseline="30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C; but may be polycrystalline if deposition rate is low enough.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sym typeface="Symbol"/>
              </a:rPr>
              <a:t>Columnar grain structure/texture, and the grain will grow when annealed.</a:t>
            </a:r>
          </a:p>
          <a:p>
            <a:pPr marL="174625" indent="-174625">
              <a:spcAft>
                <a:spcPts val="3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sym typeface="Symbol"/>
              </a:rPr>
              <a:t> When annealed, amorphous Si will become polycrystalline Si with even large grain size than poly-Si under same annealing.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4648200"/>
            <a:ext cx="152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1Torr = 132 Pa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066800"/>
            <a:ext cx="3962400" cy="332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57200" y="4038600"/>
            <a:ext cx="112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9-8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0" y="1524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</a:rPr>
              <a:t>H</a:t>
            </a:r>
            <a:r>
              <a:rPr lang="en-US" sz="1600" baseline="-25000" dirty="0" smtClean="0">
                <a:solidFill>
                  <a:srgbClr val="C00000"/>
                </a:solidFill>
              </a:rPr>
              <a:t>2</a:t>
            </a:r>
            <a:r>
              <a:rPr lang="en-US" sz="1600" dirty="0" smtClean="0">
                <a:solidFill>
                  <a:srgbClr val="C00000"/>
                </a:solidFill>
              </a:rPr>
              <a:t> carrier gas for solid curves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3715</Words>
  <Application>Microsoft Office PowerPoint</Application>
  <PresentationFormat>On-screen Show (4:3)</PresentationFormat>
  <Paragraphs>474</Paragraphs>
  <Slides>49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Office Theme</vt:lpstr>
      <vt:lpstr>方程式</vt:lpstr>
      <vt:lpstr>Equation</vt:lpstr>
      <vt:lpstr>Image</vt:lpstr>
      <vt:lpstr>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 </cp:lastModifiedBy>
  <cp:revision>21</cp:revision>
  <dcterms:created xsi:type="dcterms:W3CDTF">2006-08-16T00:00:00Z</dcterms:created>
  <dcterms:modified xsi:type="dcterms:W3CDTF">2010-08-22T00:25:32Z</dcterms:modified>
</cp:coreProperties>
</file>