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1" r:id="rId2"/>
    <p:sldId id="329" r:id="rId3"/>
    <p:sldId id="330" r:id="rId4"/>
    <p:sldId id="258" r:id="rId5"/>
    <p:sldId id="345" r:id="rId6"/>
    <p:sldId id="314" r:id="rId7"/>
    <p:sldId id="315" r:id="rId8"/>
    <p:sldId id="340" r:id="rId9"/>
    <p:sldId id="351" r:id="rId10"/>
    <p:sldId id="352" r:id="rId11"/>
    <p:sldId id="346" r:id="rId12"/>
    <p:sldId id="263" r:id="rId13"/>
    <p:sldId id="270" r:id="rId14"/>
    <p:sldId id="267" r:id="rId15"/>
    <p:sldId id="300" r:id="rId16"/>
    <p:sldId id="272" r:id="rId17"/>
    <p:sldId id="268" r:id="rId18"/>
    <p:sldId id="347" r:id="rId19"/>
    <p:sldId id="307" r:id="rId20"/>
    <p:sldId id="274" r:id="rId21"/>
    <p:sldId id="306" r:id="rId22"/>
    <p:sldId id="278" r:id="rId23"/>
    <p:sldId id="348" r:id="rId24"/>
    <p:sldId id="280" r:id="rId25"/>
    <p:sldId id="302" r:id="rId26"/>
    <p:sldId id="284" r:id="rId27"/>
    <p:sldId id="305" r:id="rId28"/>
    <p:sldId id="289" r:id="rId29"/>
    <p:sldId id="349" r:id="rId30"/>
    <p:sldId id="290" r:id="rId31"/>
    <p:sldId id="293" r:id="rId32"/>
    <p:sldId id="292" r:id="rId33"/>
    <p:sldId id="316" r:id="rId34"/>
    <p:sldId id="294" r:id="rId35"/>
    <p:sldId id="326" r:id="rId36"/>
    <p:sldId id="350" r:id="rId37"/>
    <p:sldId id="333" r:id="rId38"/>
    <p:sldId id="334" r:id="rId39"/>
    <p:sldId id="335" r:id="rId40"/>
    <p:sldId id="336" r:id="rId41"/>
    <p:sldId id="337" r:id="rId42"/>
    <p:sldId id="33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04" autoAdjust="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82C3-8871-4FD3-9E8F-0F3ECD2B4AA6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9FBE2-EF16-4DA2-A2E7-09721AF87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2611-ABE7-4C03-AB98-21604D02896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61E7-3FDC-4D86-9E9D-19168F18E53A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BD8-1341-469C-9BFF-298641FB84C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102-4B1B-4EB6-B9D7-3FEC1F72D7A9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968-717F-4A30-8226-D1A2B66DA1B1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011-7E1F-4ABD-9357-7653C293B77E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53F-66C8-44ED-A34F-A1B274B0155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A246-AE65-4CD3-8A8F-0C23A3D33F5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52CF-743B-477A-98C4-C17864765FA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F81-29F6-4BC3-9EA8-0F8529B5DE3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CCA5-0C60-4883-84A8-C86A63600490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00C1-E5EC-4539-81AF-C801517ABE75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9144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NE 353: Nano Probing and Lithography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716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Photon-based lithography: DUV (deep UV), EUV (extreme UV), X-ray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Charged-beam based lithography: electron beam, focused ion beam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Nanofabrication by molding/printing: soft lithography, nanoimprint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probe lithography: AFM, dip-pen, STM atom manipulation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Bottom up “lithography”: nano-sphere lithography, block co-polymer self assembly, anodized aluminum oxide.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38400" y="1524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Key requirements of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0"/>
            <a:ext cx="80772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Critical dimension (CD) control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Size of features must be controlled within wafer and wafer-to-wafer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Overlay (alignment between different layers)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high yield, alignment must be precisely controlled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Defect control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Other than designed pattern, no additional patterns must be created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cost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30-40% of total semiconductor manufacturing cost is due to lithography (masks, resists, metrology)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At the end of the roadmap, micro-processor will require 39 mask levels</a:t>
            </a:r>
          </a:p>
          <a:p>
            <a:pPr marL="0" lvl="1"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Therefore, lithography is the most important part of semiconductor industry, as well as of fabrication micro/nano-devices for R&amp;D.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16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Photon-based lithography: DUV (deep UV), EUV (extreme UV), X-ray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Charged-beam based lithography: electron beam, focused ion beam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Nanofabrication by molding/printing: soft  lithography, nanoimprint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probe lithography: AFM, dip-pen, STM atom manipulation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Bottom up “lithography”: nano-sphere lithography, block co-polymer self assembly, anodized aluminum oxide.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716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Optical/UV lithography (= photolithography)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Process used to transfer a pattern from a photomask to the surface of a substrate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Formation of images with visible or ultraviolet radiation in a photoresist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limitation of substrate (Si, glass, metal, plastic...)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Working horse of current chip manufacturing processes (45nm feature size)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R&amp;D, it is the most widely used lithography system, but with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feature size, so only for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micro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-fabrication.</a:t>
            </a:r>
            <a:endParaRPr lang="en-US" dirty="0" smtClean="0">
              <a:solidFill>
                <a:srgbClr val="0033C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05125"/>
            <a:ext cx="4300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51054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Block radiation where it is not wanted, i.e. absorb radiation</a:t>
            </a:r>
          </a:p>
          <a:p>
            <a:pPr marL="628650" lvl="1" indent="-171450"/>
            <a:r>
              <a:rPr lang="en-US" dirty="0" smtClean="0">
                <a:solidFill>
                  <a:srgbClr val="0033CC"/>
                </a:solidFill>
              </a:rPr>
              <a:t>Need opaque material at the desired wavelength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Transmit radiation where it is needed</a:t>
            </a:r>
          </a:p>
          <a:p>
            <a:pPr marL="628650" lvl="1" indent="-171450"/>
            <a:r>
              <a:rPr lang="en-US" dirty="0" smtClean="0">
                <a:solidFill>
                  <a:srgbClr val="0033CC"/>
                </a:solidFill>
              </a:rPr>
              <a:t>Need material with high transmission at the desired wavelength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optical lithography, mask is quartz glass (transparent) + Cr (opaque)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00325"/>
            <a:ext cx="3143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42962" y="228600"/>
            <a:ext cx="5196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Three optical lithography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307068"/>
            <a:ext cx="7586305" cy="3733800"/>
            <a:chOff x="762000" y="990600"/>
            <a:chExt cx="7586305" cy="3733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990600"/>
              <a:ext cx="758630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219200" y="990600"/>
              <a:ext cx="66888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Contact aligner                  Proximity aligner                  Projection aligner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39740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Mask in contact with photo-resist film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(Gap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 </a:t>
            </a:r>
            <a:r>
              <a:rPr lang="en-US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m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9740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Gap (order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) between mask photoresist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040868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Like photography, imaging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4200" y="228600"/>
            <a:ext cx="2966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Projection printing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5629275" cy="322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4140875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to photography: image formation on the resist surface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is limited by far field diffraction (</a:t>
            </a:r>
            <a:r>
              <a:rPr lang="en-US" dirty="0" err="1" smtClean="0">
                <a:solidFill>
                  <a:srgbClr val="0033CC"/>
                </a:solidFill>
              </a:rPr>
              <a:t>Fraunhofer</a:t>
            </a:r>
            <a:r>
              <a:rPr lang="en-US" dirty="0" smtClean="0">
                <a:solidFill>
                  <a:srgbClr val="0033CC"/>
                </a:solidFill>
              </a:rPr>
              <a:t>), need good lens for high resolution.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Usually print small area (e.g. ¼ reduction), then step and repeat.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expensive, used mainly by semiconductor industry, unpopular for academic research.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Currently, IC industry uses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</a:t>
            </a:r>
            <a:r>
              <a:rPr lang="en-US" dirty="0" smtClean="0">
                <a:solidFill>
                  <a:srgbClr val="0033CC"/>
                </a:solidFill>
              </a:rPr>
              <a:t>193nm deep UV light from </a:t>
            </a:r>
            <a:r>
              <a:rPr lang="en-US" dirty="0" err="1" smtClean="0">
                <a:solidFill>
                  <a:srgbClr val="0033CC"/>
                </a:solidFill>
              </a:rPr>
              <a:t>ArF</a:t>
            </a:r>
            <a:r>
              <a:rPr lang="en-US" dirty="0" smtClean="0">
                <a:solidFill>
                  <a:srgbClr val="0033CC"/>
                </a:solidFill>
              </a:rPr>
              <a:t> excimer laser (10s nano-second incoherent pulse) for exposure, with resolution (half-pitch of dense line array) 45nm.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752600"/>
            <a:ext cx="2653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Rayleigh resolution: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05600" y="2209800"/>
          <a:ext cx="1295400" cy="717096"/>
        </p:xfrm>
        <a:graphic>
          <a:graphicData uri="http://schemas.openxmlformats.org/presentationml/2006/ole">
            <p:oleObj spid="_x0000_s27650" name="Equation" r:id="rId4" imgW="7110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3200400"/>
            <a:ext cx="241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Numerical aperture, NA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896100" y="2933700"/>
            <a:ext cx="381000" cy="304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ultraviolet (EUV) lithography (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=13.5nm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5" y="1143000"/>
            <a:ext cx="5439265" cy="3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62400" y="8382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Short wavelength (13.5 nm) permits high resolution even with small numerical apertures.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One candidate for next generation lithography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Lens (transmission) is not possible at EUV.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So use reflection lens (mirrors).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Bragg reflector made of alternating Mo/Si layers that enables high efficiency (68% at normal incidence) reflection of 13.5 nm light.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706" y="3810000"/>
            <a:ext cx="3936991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772400" y="3200400"/>
            <a:ext cx="122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EUV mirror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71800" y="0"/>
            <a:ext cx="3492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821156"/>
            <a:ext cx="82296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l-GR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l-GR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nm (extremely short wavelength for high resolution).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X-rays are produced by synchrotron radiation in a high energy electron storage ring.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Contamination becomes a smaller concern because X-rays will penetrate most dust particles (low atomic number).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need for vacuum (little absorption of x-ray by air).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lens (transmission or reflection), because for X- ray, refractive index 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</a:t>
            </a:r>
            <a:r>
              <a:rPr lang="en-US" dirty="0" smtClean="0">
                <a:solidFill>
                  <a:srgbClr val="0033CC"/>
                </a:solidFill>
              </a:rPr>
              <a:t>1; thus only proximity printing.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Proximity printing can still achieve high resolution (&lt;30nm) due to small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65895" y="5715000"/>
          <a:ext cx="1628274" cy="711200"/>
        </p:xfrm>
        <a:graphic>
          <a:graphicData uri="http://schemas.openxmlformats.org/presentationml/2006/ole">
            <p:oleObj spid="_x0000_s28675" name="Equation" r:id="rId3" imgW="110484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18495" y="5715000"/>
            <a:ext cx="348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(R&gt;&gt;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; g is gap, order 1m; t is film thickness, order 100nm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072" y="5833872"/>
            <a:ext cx="159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Resolution: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3045" y="990600"/>
            <a:ext cx="6060755" cy="16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0" y="685800"/>
            <a:ext cx="154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Incident x-rays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1219200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Frame (glass..)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91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Mask (membrane and patterned absorber)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3108" y="1676400"/>
            <a:ext cx="7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Resist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3776" y="2438400"/>
            <a:ext cx="75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Wafer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225" y="19050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Gap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5400" y="762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for high aspect ratio and 3D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230013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950803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80μ</a:t>
            </a:r>
            <a:r>
              <a:rPr lang="en-US" dirty="0" smtClean="0">
                <a:solidFill>
                  <a:srgbClr val="0033CC"/>
                </a:solidFill>
              </a:rPr>
              <a:t>m resist structure with aspect ratio &gt; 10.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White, APL, 66 (16) 1995.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95600"/>
            <a:ext cx="3162300" cy="23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667000" y="525780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Three-cylinder photonic crystal structure in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ceramic. Exposed by repeated exposures at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different tilt angles between the mask and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synchrotron. Almost like mechanical drilling.</a:t>
            </a:r>
          </a:p>
          <a:p>
            <a:r>
              <a:rPr lang="de-DE" sz="1200" dirty="0" smtClean="0">
                <a:solidFill>
                  <a:srgbClr val="0033CC"/>
                </a:solidFill>
              </a:rPr>
              <a:t>G. Feiertag, APL, 71 (11) 1997.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895600"/>
            <a:ext cx="291100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992560" y="2526268"/>
            <a:ext cx="315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Intersection of the three beams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438400"/>
            <a:ext cx="441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High aspect ratio </a:t>
            </a:r>
            <a:r>
              <a:rPr lang="en-US" sz="2400" i="1" dirty="0" smtClean="0">
                <a:solidFill>
                  <a:srgbClr val="C00000"/>
                </a:solidFill>
              </a:rPr>
              <a:t>micro</a:t>
            </a:r>
            <a:r>
              <a:rPr lang="en-US" sz="2400" dirty="0" smtClean="0">
                <a:solidFill>
                  <a:srgbClr val="C00000"/>
                </a:solidFill>
              </a:rPr>
              <a:t>-structures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990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Deep penetrating power of the x-rays into the photoresist and low diffraction (spread of beam), thus good for creating microstructures with great height (</a:t>
            </a:r>
            <a:r>
              <a:rPr lang="en-US" dirty="0" smtClean="0">
                <a:solidFill>
                  <a:srgbClr val="C00000"/>
                </a:solidFill>
              </a:rPr>
              <a:t>high aspect ratio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133600"/>
            <a:ext cx="716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Photon-based lithography: DUV (deep UV), EUV (extreme UV), X-ray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Charged-beam based lithography: electron beam, focused ion beam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Nanofabrication by molding/printing: soft lithography, nanoimprint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probe lithography: AFM, dip-pen, STM atom manipulation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Bottom up “lithography”: nano-sphere lithography, block co-polymer self assembly, anodized aluminum oxide.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47" y="914400"/>
            <a:ext cx="720975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16258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Finely focused electron beam,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=2-5nm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61" y="1828800"/>
            <a:ext cx="10246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Resist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(PMMA…)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1219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6183868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Metal patterning by EBL and liftoff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6"/>
          <p:cNvSpPr>
            <a:spLocks noChangeArrowheads="1"/>
          </p:cNvSpPr>
          <p:nvPr/>
        </p:nvSpPr>
        <p:spPr bwMode="auto">
          <a:xfrm>
            <a:off x="0" y="533400"/>
            <a:ext cx="4114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6"/>
          <p:cNvSpPr>
            <a:spLocks noChangeArrowheads="1"/>
          </p:cNvSpPr>
          <p:nvPr/>
        </p:nvSpPr>
        <p:spPr bwMode="auto">
          <a:xfrm>
            <a:off x="3649663" y="3775075"/>
            <a:ext cx="119062" cy="68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7"/>
          <p:cNvSpPr>
            <a:spLocks noChangeShapeType="1"/>
          </p:cNvSpPr>
          <p:nvPr/>
        </p:nvSpPr>
        <p:spPr bwMode="auto">
          <a:xfrm rot="-5400000">
            <a:off x="2959893" y="5015707"/>
            <a:ext cx="14716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sm" len="lg"/>
            <a:tailEnd type="stealth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48"/>
          <p:cNvSpPr>
            <a:spLocks noChangeShapeType="1"/>
          </p:cNvSpPr>
          <p:nvPr/>
        </p:nvSpPr>
        <p:spPr bwMode="auto">
          <a:xfrm rot="-5400000">
            <a:off x="2953543" y="2951957"/>
            <a:ext cx="14843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sm" len="lg"/>
            <a:tailEnd type="stealth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49"/>
          <p:cNvSpPr txBox="1">
            <a:spLocks noChangeArrowheads="1"/>
          </p:cNvSpPr>
          <p:nvPr/>
        </p:nvSpPr>
        <p:spPr bwMode="auto">
          <a:xfrm rot="-5400000">
            <a:off x="2459038" y="2747963"/>
            <a:ext cx="1903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6600"/>
                </a:solidFill>
                <a:cs typeface="Arial" charset="0"/>
              </a:rPr>
              <a:t>Micro world</a:t>
            </a: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657600" y="671513"/>
            <a:ext cx="1219200" cy="5957887"/>
            <a:chOff x="2304" y="384"/>
            <a:chExt cx="768" cy="3753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2400" y="384"/>
              <a:ext cx="672" cy="3753"/>
              <a:chOff x="1824" y="480"/>
              <a:chExt cx="672" cy="3753"/>
            </a:xfrm>
          </p:grpSpPr>
          <p:sp>
            <p:nvSpPr>
              <p:cNvPr id="155700" name="Rectangle 52"/>
              <p:cNvSpPr>
                <a:spLocks noChangeArrowheads="1"/>
              </p:cNvSpPr>
              <p:nvPr/>
            </p:nvSpPr>
            <p:spPr bwMode="auto">
              <a:xfrm>
                <a:off x="1824" y="480"/>
                <a:ext cx="672" cy="37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FF"/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CA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483" name="Rectangle 53"/>
              <p:cNvSpPr>
                <a:spLocks noChangeArrowheads="1"/>
              </p:cNvSpPr>
              <p:nvPr/>
            </p:nvSpPr>
            <p:spPr bwMode="auto">
              <a:xfrm>
                <a:off x="2297" y="2409"/>
                <a:ext cx="77" cy="145"/>
              </a:xfrm>
              <a:prstGeom prst="rect">
                <a:avLst/>
              </a:prstGeom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Rectangle 54"/>
              <p:cNvSpPr>
                <a:spLocks noChangeArrowheads="1"/>
              </p:cNvSpPr>
              <p:nvPr/>
            </p:nvSpPr>
            <p:spPr bwMode="auto">
              <a:xfrm>
                <a:off x="2297" y="1369"/>
                <a:ext cx="77" cy="1044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2D64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Line 55"/>
              <p:cNvSpPr>
                <a:spLocks noChangeShapeType="1"/>
              </p:cNvSpPr>
              <p:nvPr/>
            </p:nvSpPr>
            <p:spPr bwMode="auto">
              <a:xfrm>
                <a:off x="2293" y="1937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Line 56"/>
              <p:cNvSpPr>
                <a:spLocks noChangeShapeType="1"/>
              </p:cNvSpPr>
              <p:nvPr/>
            </p:nvSpPr>
            <p:spPr bwMode="auto">
              <a:xfrm>
                <a:off x="2293" y="2371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Line 57"/>
              <p:cNvSpPr>
                <a:spLocks noChangeShapeType="1"/>
              </p:cNvSpPr>
              <p:nvPr/>
            </p:nvSpPr>
            <p:spPr bwMode="auto">
              <a:xfrm>
                <a:off x="2293" y="1503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Rectangle 58"/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70" cy="874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Line 59"/>
              <p:cNvSpPr>
                <a:spLocks noChangeShapeType="1"/>
              </p:cNvSpPr>
              <p:nvPr/>
            </p:nvSpPr>
            <p:spPr bwMode="auto">
              <a:xfrm>
                <a:off x="2293" y="1070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Line 60"/>
              <p:cNvSpPr>
                <a:spLocks noChangeShapeType="1"/>
              </p:cNvSpPr>
              <p:nvPr/>
            </p:nvSpPr>
            <p:spPr bwMode="auto">
              <a:xfrm>
                <a:off x="2293" y="636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Rectangle 61"/>
              <p:cNvSpPr>
                <a:spLocks noChangeArrowheads="1"/>
              </p:cNvSpPr>
              <p:nvPr/>
            </p:nvSpPr>
            <p:spPr bwMode="auto">
              <a:xfrm>
                <a:off x="2298" y="3135"/>
                <a:ext cx="76" cy="1083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50000">
                    <a:srgbClr val="96969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2293" y="3671"/>
                <a:ext cx="109" cy="437"/>
                <a:chOff x="2377" y="4193"/>
                <a:chExt cx="127" cy="509"/>
              </a:xfrm>
            </p:grpSpPr>
            <p:sp>
              <p:nvSpPr>
                <p:cNvPr id="18497" name="Line 63"/>
                <p:cNvSpPr>
                  <a:spLocks noChangeShapeType="1"/>
                </p:cNvSpPr>
                <p:nvPr/>
              </p:nvSpPr>
              <p:spPr bwMode="auto">
                <a:xfrm>
                  <a:off x="2377" y="4193"/>
                  <a:ext cx="127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98" name="Line 64"/>
                <p:cNvSpPr>
                  <a:spLocks noChangeShapeType="1"/>
                </p:cNvSpPr>
                <p:nvPr/>
              </p:nvSpPr>
              <p:spPr bwMode="auto">
                <a:xfrm>
                  <a:off x="2377" y="4702"/>
                  <a:ext cx="127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9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378" y="47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378" y="4548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378" y="4459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78" y="4396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378" y="4346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378" y="4307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378" y="4273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378" y="4243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378" y="4217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387" y="4194"/>
                  <a:ext cx="4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93" name="Rectangle 75"/>
              <p:cNvSpPr>
                <a:spLocks noChangeArrowheads="1"/>
              </p:cNvSpPr>
              <p:nvPr/>
            </p:nvSpPr>
            <p:spPr bwMode="auto">
              <a:xfrm>
                <a:off x="2298" y="2562"/>
                <a:ext cx="76" cy="698"/>
              </a:xfrm>
              <a:prstGeom prst="rect">
                <a:avLst/>
              </a:prstGeom>
              <a:gradFill rotWithShape="0">
                <a:gsLst>
                  <a:gs pos="0">
                    <a:srgbClr val="9900FF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Line 76"/>
              <p:cNvSpPr>
                <a:spLocks noChangeShapeType="1"/>
              </p:cNvSpPr>
              <p:nvPr/>
            </p:nvSpPr>
            <p:spPr bwMode="auto">
              <a:xfrm>
                <a:off x="2293" y="3238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Line 77"/>
              <p:cNvSpPr>
                <a:spLocks noChangeShapeType="1"/>
              </p:cNvSpPr>
              <p:nvPr/>
            </p:nvSpPr>
            <p:spPr bwMode="auto">
              <a:xfrm>
                <a:off x="2304" y="624"/>
                <a:ext cx="0" cy="34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Line 78"/>
              <p:cNvSpPr>
                <a:spLocks noChangeShapeType="1"/>
              </p:cNvSpPr>
              <p:nvPr/>
            </p:nvSpPr>
            <p:spPr bwMode="auto">
              <a:xfrm>
                <a:off x="2293" y="2804"/>
                <a:ext cx="10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73" name="Text Box 79"/>
            <p:cNvSpPr txBox="1">
              <a:spLocks noChangeArrowheads="1"/>
            </p:cNvSpPr>
            <p:nvPr/>
          </p:nvSpPr>
          <p:spPr bwMode="auto">
            <a:xfrm>
              <a:off x="2340" y="480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-2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  <a:endParaRPr lang="en-US" sz="1000" b="1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endParaRPr>
            </a:p>
          </p:txBody>
        </p:sp>
        <p:sp>
          <p:nvSpPr>
            <p:cNvPr id="18474" name="Text Box 80"/>
            <p:cNvSpPr txBox="1">
              <a:spLocks noChangeArrowheads="1"/>
            </p:cNvSpPr>
            <p:nvPr/>
          </p:nvSpPr>
          <p:spPr bwMode="auto">
            <a:xfrm>
              <a:off x="2340" y="912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-3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</a:p>
          </p:txBody>
        </p:sp>
        <p:sp>
          <p:nvSpPr>
            <p:cNvPr id="18475" name="Text Box 81"/>
            <p:cNvSpPr txBox="1">
              <a:spLocks noChangeArrowheads="1"/>
            </p:cNvSpPr>
            <p:nvPr/>
          </p:nvSpPr>
          <p:spPr bwMode="auto">
            <a:xfrm>
              <a:off x="2345" y="1344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-4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</a:p>
          </p:txBody>
        </p:sp>
        <p:sp>
          <p:nvSpPr>
            <p:cNvPr id="18476" name="Text Box 82"/>
            <p:cNvSpPr txBox="1">
              <a:spLocks noChangeArrowheads="1"/>
            </p:cNvSpPr>
            <p:nvPr/>
          </p:nvSpPr>
          <p:spPr bwMode="auto">
            <a:xfrm>
              <a:off x="2340" y="1776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-5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  <a:endParaRPr lang="en-US" sz="1000" b="1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endParaRPr>
            </a:p>
          </p:txBody>
        </p:sp>
        <p:sp>
          <p:nvSpPr>
            <p:cNvPr id="18477" name="Text Box 83"/>
            <p:cNvSpPr txBox="1">
              <a:spLocks noChangeArrowheads="1"/>
            </p:cNvSpPr>
            <p:nvPr/>
          </p:nvSpPr>
          <p:spPr bwMode="auto">
            <a:xfrm>
              <a:off x="2340" y="2208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-6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  <a:endParaRPr lang="en-US" sz="1000" b="1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endParaRPr>
            </a:p>
          </p:txBody>
        </p:sp>
        <p:sp>
          <p:nvSpPr>
            <p:cNvPr id="18478" name="Text Box 84"/>
            <p:cNvSpPr txBox="1">
              <a:spLocks noChangeArrowheads="1"/>
            </p:cNvSpPr>
            <p:nvPr/>
          </p:nvSpPr>
          <p:spPr bwMode="auto">
            <a:xfrm>
              <a:off x="2340" y="2640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-7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  <a:endParaRPr lang="en-US" sz="1000" b="1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endParaRPr>
            </a:p>
          </p:txBody>
        </p:sp>
        <p:sp>
          <p:nvSpPr>
            <p:cNvPr id="18479" name="Text Box 85"/>
            <p:cNvSpPr txBox="1">
              <a:spLocks noChangeArrowheads="1"/>
            </p:cNvSpPr>
            <p:nvPr/>
          </p:nvSpPr>
          <p:spPr bwMode="auto">
            <a:xfrm>
              <a:off x="2345" y="3072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-8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</a:p>
          </p:txBody>
        </p:sp>
        <p:sp>
          <p:nvSpPr>
            <p:cNvPr id="18480" name="Text Box 86"/>
            <p:cNvSpPr txBox="1">
              <a:spLocks noChangeArrowheads="1"/>
            </p:cNvSpPr>
            <p:nvPr/>
          </p:nvSpPr>
          <p:spPr bwMode="auto">
            <a:xfrm>
              <a:off x="2345" y="3504"/>
              <a:ext cx="4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-9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  <a:endParaRPr lang="en-US" sz="1000" b="1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endParaRPr>
            </a:p>
          </p:txBody>
        </p:sp>
        <p:sp>
          <p:nvSpPr>
            <p:cNvPr id="18481" name="Text Box 87"/>
            <p:cNvSpPr txBox="1">
              <a:spLocks noChangeArrowheads="1"/>
            </p:cNvSpPr>
            <p:nvPr/>
          </p:nvSpPr>
          <p:spPr bwMode="auto">
            <a:xfrm>
              <a:off x="2304" y="3955"/>
              <a:ext cx="4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10</a:t>
              </a:r>
              <a:r>
                <a:rPr lang="en-US" sz="1200" b="1" baseline="340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-10</a:t>
              </a:r>
              <a:r>
                <a:rPr lang="en-US" sz="1200" b="1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rPr>
                <a:t> m</a:t>
              </a:r>
              <a:endParaRPr lang="en-US" sz="1000" b="1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endParaRPr>
            </a:p>
          </p:txBody>
        </p:sp>
      </p:grpSp>
      <p:sp>
        <p:nvSpPr>
          <p:cNvPr id="18440" name="Text Box 88"/>
          <p:cNvSpPr txBox="1">
            <a:spLocks noChangeArrowheads="1"/>
          </p:cNvSpPr>
          <p:nvPr/>
        </p:nvSpPr>
        <p:spPr bwMode="auto">
          <a:xfrm rot="-5400000">
            <a:off x="2402681" y="4761707"/>
            <a:ext cx="19065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  <a:cs typeface="Arial" charset="0"/>
              </a:rPr>
              <a:t>Nano world</a:t>
            </a:r>
          </a:p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FF3300"/>
                </a:solidFill>
                <a:cs typeface="Arial" charset="0"/>
              </a:rPr>
              <a:t>(1-100nm)</a:t>
            </a:r>
          </a:p>
        </p:txBody>
      </p:sp>
      <p:sp>
        <p:nvSpPr>
          <p:cNvPr id="18441" name="Text Box 93"/>
          <p:cNvSpPr txBox="1">
            <a:spLocks noChangeArrowheads="1"/>
          </p:cNvSpPr>
          <p:nvPr/>
        </p:nvSpPr>
        <p:spPr bwMode="auto">
          <a:xfrm>
            <a:off x="2819400" y="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33CC"/>
                </a:solidFill>
                <a:cs typeface="Angsana New" pitchFamily="18" charset="-34"/>
              </a:rPr>
              <a:t>How small is nano</a:t>
            </a:r>
            <a:r>
              <a:rPr lang="th-TH" sz="2800" dirty="0">
                <a:solidFill>
                  <a:srgbClr val="0033CC"/>
                </a:solidFill>
                <a:cs typeface="Angsana New" pitchFamily="18" charset="-34"/>
              </a:rPr>
              <a:t>?</a:t>
            </a:r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4876800" y="547688"/>
            <a:ext cx="4267200" cy="6310312"/>
            <a:chOff x="3072" y="345"/>
            <a:chExt cx="2688" cy="3975"/>
          </a:xfrm>
        </p:grpSpPr>
        <p:sp>
          <p:nvSpPr>
            <p:cNvPr id="18455" name="Rectangle 9"/>
            <p:cNvSpPr>
              <a:spLocks noChangeArrowheads="1"/>
            </p:cNvSpPr>
            <p:nvPr/>
          </p:nvSpPr>
          <p:spPr bwMode="auto">
            <a:xfrm>
              <a:off x="4464" y="1440"/>
              <a:ext cx="129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MicroElectroMechanical Systems (MEMS)</a:t>
              </a:r>
            </a:p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10 -100 micron wide</a:t>
              </a:r>
            </a:p>
          </p:txBody>
        </p:sp>
        <p:pic>
          <p:nvPicPr>
            <p:cNvPr id="18456" name="Picture 11" descr="gc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2" y="1274"/>
              <a:ext cx="684" cy="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57" name="Picture 12" descr="gc7"/>
            <p:cNvPicPr>
              <a:picLocks noChangeAspect="1" noChangeArrowheads="1"/>
            </p:cNvPicPr>
            <p:nvPr/>
          </p:nvPicPr>
          <p:blipFill>
            <a:blip r:embed="rId3"/>
            <a:srcRect t="10802" r="13478"/>
            <a:stretch>
              <a:fillRect/>
            </a:stretch>
          </p:blipFill>
          <p:spPr bwMode="auto">
            <a:xfrm>
              <a:off x="3916" y="1272"/>
              <a:ext cx="596" cy="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58" name="Picture 13" descr="sg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4" y="1720"/>
              <a:ext cx="528" cy="4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59" name="Picture 14" descr="fig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7" y="1720"/>
              <a:ext cx="605" cy="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60" name="Picture 20" descr="FMPro(3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9" y="624"/>
              <a:ext cx="53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Rectangle 21"/>
            <p:cNvSpPr>
              <a:spLocks noChangeArrowheads="1"/>
            </p:cNvSpPr>
            <p:nvPr/>
          </p:nvSpPr>
          <p:spPr bwMode="auto">
            <a:xfrm>
              <a:off x="3072" y="1056"/>
              <a:ext cx="144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Head of a pin</a:t>
              </a:r>
              <a:r>
                <a:rPr lang="en-US" sz="1400">
                  <a:solidFill>
                    <a:srgbClr val="0000CC"/>
                  </a:solidFill>
                  <a:cs typeface="Angsana New" pitchFamily="18" charset="-34"/>
                </a:rPr>
                <a:t> </a:t>
              </a: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1-2 mm</a:t>
              </a:r>
            </a:p>
          </p:txBody>
        </p:sp>
        <p:pic>
          <p:nvPicPr>
            <p:cNvPr id="18462" name="Picture 41" descr="ropes_5"/>
            <p:cNvPicPr>
              <a:picLocks noChangeAspect="1" noChangeArrowheads="1"/>
            </p:cNvPicPr>
            <p:nvPr/>
          </p:nvPicPr>
          <p:blipFill>
            <a:blip r:embed="rId7"/>
            <a:srcRect t="10518"/>
            <a:stretch>
              <a:fillRect/>
            </a:stretch>
          </p:blipFill>
          <p:spPr bwMode="auto">
            <a:xfrm>
              <a:off x="3775" y="3360"/>
              <a:ext cx="389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3" name="Rectangle 42"/>
            <p:cNvSpPr>
              <a:spLocks noChangeArrowheads="1"/>
            </p:cNvSpPr>
            <p:nvPr/>
          </p:nvSpPr>
          <p:spPr bwMode="auto">
            <a:xfrm>
              <a:off x="3486" y="3932"/>
              <a:ext cx="97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Carbon nanotube</a:t>
              </a:r>
              <a:endParaRPr lang="en-US" sz="1400">
                <a:solidFill>
                  <a:srgbClr val="0000CC"/>
                </a:solidFill>
                <a:cs typeface="Angsana New" pitchFamily="18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 ~2 nm diameter</a:t>
              </a:r>
            </a:p>
          </p:txBody>
        </p:sp>
        <p:sp>
          <p:nvSpPr>
            <p:cNvPr id="18464" name="Text Box 89"/>
            <p:cNvSpPr txBox="1">
              <a:spLocks noChangeArrowheads="1"/>
            </p:cNvSpPr>
            <p:nvPr/>
          </p:nvSpPr>
          <p:spPr bwMode="auto">
            <a:xfrm>
              <a:off x="3216" y="4179"/>
              <a:ext cx="249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>
              <a:spAutoFit/>
            </a:bodyPr>
            <a:lstStyle/>
            <a:p>
              <a:pPr defTabSz="1019175">
                <a:lnSpc>
                  <a:spcPct val="80000"/>
                </a:lnSpc>
              </a:pPr>
              <a:r>
                <a:rPr lang="en-US" sz="1000">
                  <a:solidFill>
                    <a:schemeClr val="tx1"/>
                  </a:solidFill>
                  <a:cs typeface="Arial" charset="0"/>
                </a:rPr>
                <a:t>Adapted from office of Basic Energy Sciences Office of Science</a:t>
              </a:r>
            </a:p>
          </p:txBody>
        </p:sp>
        <p:sp>
          <p:nvSpPr>
            <p:cNvPr id="18465" name="Text Box 92"/>
            <p:cNvSpPr txBox="1">
              <a:spLocks noChangeArrowheads="1"/>
            </p:cNvSpPr>
            <p:nvPr/>
          </p:nvSpPr>
          <p:spPr bwMode="auto">
            <a:xfrm>
              <a:off x="3264" y="345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CC"/>
                  </a:solidFill>
                  <a:latin typeface="Tahoma" pitchFamily="34" charset="0"/>
                  <a:cs typeface="Angsana New" pitchFamily="18" charset="-34"/>
                </a:rPr>
                <a:t>Things Manmade</a:t>
              </a:r>
              <a:endParaRPr lang="th-TH" sz="2000" b="1">
                <a:solidFill>
                  <a:srgbClr val="0000CC"/>
                </a:solidFill>
                <a:latin typeface="Tahoma" pitchFamily="34" charset="0"/>
                <a:cs typeface="Angsana New" pitchFamily="18" charset="-34"/>
              </a:endParaRPr>
            </a:p>
          </p:txBody>
        </p:sp>
        <p:pic>
          <p:nvPicPr>
            <p:cNvPr id="18466" name="Picture 9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55" y="2496"/>
              <a:ext cx="656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7" name="Text Box 96"/>
            <p:cNvSpPr txBox="1">
              <a:spLocks noChangeArrowheads="1"/>
            </p:cNvSpPr>
            <p:nvPr/>
          </p:nvSpPr>
          <p:spPr bwMode="auto">
            <a:xfrm>
              <a:off x="3111" y="3148"/>
              <a:ext cx="92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Intel transistor</a:t>
              </a:r>
            </a:p>
          </p:txBody>
        </p:sp>
        <p:pic>
          <p:nvPicPr>
            <p:cNvPr id="18468" name="Picture 97" descr="50-13tem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97" y="2400"/>
              <a:ext cx="75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9" name="Text Box 98"/>
            <p:cNvSpPr txBox="1">
              <a:spLocks noChangeArrowheads="1"/>
            </p:cNvSpPr>
            <p:nvPr/>
          </p:nvSpPr>
          <p:spPr bwMode="auto">
            <a:xfrm>
              <a:off x="4764" y="3130"/>
              <a:ext cx="9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chemeClr val="tx1"/>
                  </a:solidFill>
                </a:rPr>
                <a:t>Au nanoparticles</a:t>
              </a:r>
            </a:p>
            <a:p>
              <a:pPr algn="ctr" eaLnBrk="1" hangingPunct="1"/>
              <a:r>
                <a:rPr lang="en-US" sz="1400">
                  <a:solidFill>
                    <a:schemeClr val="tx1"/>
                  </a:solidFill>
                </a:rPr>
                <a:t>13 nm &amp; 50 nm</a:t>
              </a:r>
            </a:p>
          </p:txBody>
        </p:sp>
        <p:pic>
          <p:nvPicPr>
            <p:cNvPr id="18470" name="Picture 101" descr="Nanorobot_0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4" y="2508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1" name="Text Box 102"/>
            <p:cNvSpPr txBox="1">
              <a:spLocks noChangeArrowheads="1"/>
            </p:cNvSpPr>
            <p:nvPr/>
          </p:nvSpPr>
          <p:spPr bwMode="auto">
            <a:xfrm>
              <a:off x="4039" y="3120"/>
              <a:ext cx="713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Nanorobot</a:t>
              </a: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76200" y="547688"/>
            <a:ext cx="3429000" cy="5919787"/>
            <a:chOff x="48" y="345"/>
            <a:chExt cx="2160" cy="3729"/>
          </a:xfrm>
        </p:grpSpPr>
        <p:pic>
          <p:nvPicPr>
            <p:cNvPr id="18444" name="Picture 2" descr="เซลล์เม็ดเลือดแดง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08" y="2112"/>
              <a:ext cx="912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 Box 4"/>
            <p:cNvSpPr txBox="1">
              <a:spLocks noChangeArrowheads="1"/>
            </p:cNvSpPr>
            <p:nvPr/>
          </p:nvSpPr>
          <p:spPr bwMode="auto">
            <a:xfrm>
              <a:off x="1008" y="3802"/>
              <a:ext cx="72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DNA ~2 nm diameter</a:t>
              </a:r>
            </a:p>
          </p:txBody>
        </p:sp>
        <p:sp>
          <p:nvSpPr>
            <p:cNvPr id="18446" name="Rectangle 24"/>
            <p:cNvSpPr>
              <a:spLocks noChangeArrowheads="1"/>
            </p:cNvSpPr>
            <p:nvPr/>
          </p:nvSpPr>
          <p:spPr bwMode="auto">
            <a:xfrm>
              <a:off x="959" y="1737"/>
              <a:ext cx="9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Human hair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~50 micron wide</a:t>
              </a:r>
            </a:p>
          </p:txBody>
        </p:sp>
        <p:pic>
          <p:nvPicPr>
            <p:cNvPr id="18447" name="Picture 25" descr="Hair_b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16" y="1468"/>
              <a:ext cx="115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Rectangle 26"/>
            <p:cNvSpPr>
              <a:spLocks noChangeArrowheads="1"/>
            </p:cNvSpPr>
            <p:nvPr/>
          </p:nvSpPr>
          <p:spPr bwMode="auto">
            <a:xfrm>
              <a:off x="992" y="2800"/>
              <a:ext cx="8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Red blood cells</a:t>
              </a:r>
            </a:p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~ 2-5 micron</a:t>
              </a:r>
            </a:p>
          </p:txBody>
        </p:sp>
        <p:pic>
          <p:nvPicPr>
            <p:cNvPr id="18449" name="Picture 27" descr="RIFAadults"/>
            <p:cNvPicPr>
              <a:picLocks noChangeAspect="1" noChangeArrowheads="1"/>
            </p:cNvPicPr>
            <p:nvPr/>
          </p:nvPicPr>
          <p:blipFill>
            <a:blip r:embed="rId13"/>
            <a:srcRect t="25099" r="11053"/>
            <a:stretch>
              <a:fillRect/>
            </a:stretch>
          </p:blipFill>
          <p:spPr bwMode="auto">
            <a:xfrm>
              <a:off x="1200" y="625"/>
              <a:ext cx="688" cy="435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</p:pic>
        <p:sp>
          <p:nvSpPr>
            <p:cNvPr id="18450" name="Rectangle 28"/>
            <p:cNvSpPr>
              <a:spLocks noChangeArrowheads="1"/>
            </p:cNvSpPr>
            <p:nvPr/>
          </p:nvSpPr>
          <p:spPr bwMode="auto">
            <a:xfrm>
              <a:off x="1248" y="1081"/>
              <a:ext cx="81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cs typeface="Angsana New" pitchFamily="18" charset="-34"/>
                </a:rPr>
                <a:t>Ant ~ 5 mm</a:t>
              </a:r>
            </a:p>
          </p:txBody>
        </p:sp>
        <p:sp>
          <p:nvSpPr>
            <p:cNvPr id="18451" name="Text Box 94"/>
            <p:cNvSpPr txBox="1">
              <a:spLocks noChangeArrowheads="1"/>
            </p:cNvSpPr>
            <p:nvPr/>
          </p:nvSpPr>
          <p:spPr bwMode="auto">
            <a:xfrm>
              <a:off x="720" y="345"/>
              <a:ext cx="148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CC"/>
                  </a:solidFill>
                  <a:latin typeface="Tahoma" pitchFamily="34" charset="0"/>
                  <a:cs typeface="Angsana New" pitchFamily="18" charset="-34"/>
                </a:rPr>
                <a:t>Things Natural</a:t>
              </a:r>
              <a:endParaRPr lang="th-TH" sz="2000" b="1" dirty="0">
                <a:solidFill>
                  <a:srgbClr val="0000CC"/>
                </a:solidFill>
                <a:latin typeface="Tahoma" pitchFamily="34" charset="0"/>
                <a:cs typeface="Angsana New" pitchFamily="18" charset="-34"/>
              </a:endParaRPr>
            </a:p>
          </p:txBody>
        </p:sp>
        <p:pic>
          <p:nvPicPr>
            <p:cNvPr id="18452" name="Picture 99" descr="DN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56" y="3337"/>
              <a:ext cx="81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100" descr="sca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6" y="2448"/>
              <a:ext cx="867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" name="Text Box 103"/>
            <p:cNvSpPr txBox="1">
              <a:spLocks noChangeArrowheads="1"/>
            </p:cNvSpPr>
            <p:nvPr/>
          </p:nvSpPr>
          <p:spPr bwMode="auto">
            <a:xfrm>
              <a:off x="48" y="3312"/>
              <a:ext cx="94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Virus, ~100nm</a:t>
              </a: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0" y="457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81400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800" y="228600"/>
            <a:ext cx="4957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6106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 beam has a wavelength so small that diffraction is insignificant.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Tool is just like an SEM with on-off capability controlled by a “beam blanker”.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Accurate positioning (alignment): “see” the substrate first, then expose.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spot diameter of 2nm can be achieved, at typical acceleration voltage of &gt;20keV.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typical resolution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15nm (&gt;&gt; beam diameter), limited by proximity effect and lateral diffusion of secondary electrons.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Most popular prototyping tool for R&amp;D, but too slow for mass production.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038600"/>
            <a:ext cx="1762125" cy="8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3657600"/>
            <a:ext cx="32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Wavelength of electrons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4914900"/>
          <a:ext cx="1991591" cy="876300"/>
        </p:xfrm>
        <a:graphic>
          <a:graphicData uri="http://schemas.openxmlformats.org/presentationml/2006/ole">
            <p:oleObj spid="_x0000_s29698" name="Equation" r:id="rId5" imgW="95220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791200"/>
            <a:ext cx="3738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Where V is electron energy in 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 unit.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example, 30keV →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</a:t>
            </a:r>
            <a:r>
              <a:rPr lang="en-US" b="1" dirty="0" smtClean="0">
                <a:solidFill>
                  <a:srgbClr val="0033CC"/>
                </a:solidFill>
              </a:rPr>
              <a:t>0.007nm</a:t>
            </a:r>
            <a:r>
              <a:rPr lang="en-US" dirty="0" smtClean="0">
                <a:solidFill>
                  <a:srgbClr val="0033CC"/>
                </a:solidFill>
              </a:rPr>
              <a:t>!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91958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6858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beam (down to 5nm) to raster scan over the surface.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FIB can cut away (mill, sputter) material (electron is too light for this).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By introducing gases, FIB can selectively etch or deposit a metal or oxide.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8638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914400"/>
            <a:ext cx="8458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Like electron beam lithography (EBL), direct write technique – no mask necessary.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expose a resist with higher sensitivity than EBL, but very low penetration depth.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principle, FIB has better resolution than e-beam lithography because secondary electrons have lower energy (but it is easier to focus electron beams).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Re-deposition of sputtered material to other part of the device is a problem.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In summary, very versatile (deposition, etching, lithography, all in one tool); but slow and expensive, more complicated than EBL.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101" y="2286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" y="3657600"/>
            <a:ext cx="4227513" cy="291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19600" y="3862387"/>
            <a:ext cx="4572000" cy="24622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 FIB system is similar to SEM, but ion source is used to replace electron source.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Most lab systems have both ion source and electron source (dual beam).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SIM: scanning ion microscopy, similar to SEM except that now the secondary electrons (signal to form image) is generated by ion – matter interaction.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133600"/>
            <a:ext cx="716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Photon-based lithography: DUV (deep UV), EUV (extreme UV), X-ray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Charged-beam based lithography: electron beam, focused ion beam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Nanofabrication by molding/printing: soft lithography, nanoimprint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probe lithography: AFM, dip-pen, STM atom manipulation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Bottom up “lithography”: nano-sphere lithography, block co-polymer self assembly, anodized aluminum oxide.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4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Soft lithography: molding, printing, material transferring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11868"/>
            <a:ext cx="254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Stamp (mold) production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819400"/>
            <a:ext cx="4724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master mold is made by lithographic techniques and a stamp is cast from this master.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Poly </a:t>
            </a:r>
            <a:r>
              <a:rPr lang="en-US" dirty="0" err="1" smtClean="0">
                <a:solidFill>
                  <a:srgbClr val="0033CC"/>
                </a:solidFill>
              </a:rPr>
              <a:t>di</a:t>
            </a:r>
            <a:r>
              <a:rPr lang="en-US" dirty="0" smtClean="0">
                <a:solidFill>
                  <a:srgbClr val="0033CC"/>
                </a:solidFill>
              </a:rPr>
              <a:t>-methyl </a:t>
            </a:r>
            <a:r>
              <a:rPr lang="en-US" dirty="0" err="1" smtClean="0">
                <a:solidFill>
                  <a:srgbClr val="0033CC"/>
                </a:solidFill>
              </a:rPr>
              <a:t>siloxane</a:t>
            </a:r>
            <a:r>
              <a:rPr lang="en-US" dirty="0" smtClean="0">
                <a:solidFill>
                  <a:srgbClr val="0033CC"/>
                </a:solidFill>
              </a:rPr>
              <a:t> (PDMS) is most popular material for stamps.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029200"/>
            <a:ext cx="3200400" cy="117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90214"/>
            <a:ext cx="2753065" cy="11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073864"/>
            <a:ext cx="2833688" cy="5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820" y="1981200"/>
            <a:ext cx="3712396" cy="29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77000" y="58674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PDMS stamp (mold) after peel off from SU-8 master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30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Photolithography pattern SU-8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172200"/>
            <a:ext cx="32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Cast PDMS pre-polymer and cure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051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838200"/>
            <a:ext cx="875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Why it is called </a:t>
            </a:r>
            <a:r>
              <a:rPr lang="en-US" sz="2000" i="1" dirty="0" smtClean="0">
                <a:solidFill>
                  <a:srgbClr val="C00000"/>
                </a:solidFill>
              </a:rPr>
              <a:t>soft</a:t>
            </a:r>
            <a:r>
              <a:rPr lang="en-US" sz="2000" dirty="0" smtClean="0">
                <a:solidFill>
                  <a:srgbClr val="C00000"/>
                </a:solidFill>
              </a:rPr>
              <a:t> lithography?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Because no energetic beams (electron, ion) or radiations (DUV, x-ray) are involved.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08256"/>
            <a:ext cx="7706667" cy="4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9200" y="23878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Soft-lithography I: micro-contact printing (</a:t>
            </a:r>
            <a:r>
              <a:rPr lang="el-GR" sz="2800" dirty="0" smtClean="0">
                <a:solidFill>
                  <a:srgbClr val="0033CC"/>
                </a:solidFill>
              </a:rPr>
              <a:t>μ</a:t>
            </a:r>
            <a:r>
              <a:rPr lang="en-US" sz="2800" dirty="0" smtClean="0">
                <a:solidFill>
                  <a:srgbClr val="0033CC"/>
                </a:solidFill>
              </a:rPr>
              <a:t>CP)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5814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Minimum resolution affected by diffusion of molecules, can reach sub-50nm.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PDMS is deformable – can accommodate rough surfaces or spherical substrates.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Self assembled mono-layers (SAM) are efficient barriers against chemical etches.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example, SAM monolayer can be used as etching mask to pattern Au using wet-etch.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0"/>
            <a:ext cx="2590800" cy="382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228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Soft lithography II: micro-molding in capillaries (MIMIC)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6477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PDMS mold is placed directly on top of the substrate and pre-polymer is placed at the open ends of the channel.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Due to the capillary effect, the pre-polymer completely fills in the channels of the stamp.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After the pre-polymer has filled the channels of the PDMS mold, it is cured (become solid, by UV light or baking).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be used with UV- curable prepolymers, inorganic salts, colloidal particles, and other materials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1" y="4191000"/>
            <a:ext cx="4552462" cy="2209800"/>
            <a:chOff x="533401" y="4191000"/>
            <a:chExt cx="4552462" cy="22098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4191000"/>
              <a:ext cx="4476263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33401" y="4572000"/>
              <a:ext cx="121919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Liquid pre-polymer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600200" y="5029200"/>
              <a:ext cx="762000" cy="381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518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76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Nanoimprint lithography (thermal/hot embossing)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904220"/>
            <a:ext cx="7848600" cy="5805488"/>
            <a:chOff x="685800" y="990600"/>
            <a:chExt cx="7848600" cy="5805488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238" y="990600"/>
              <a:ext cx="7672162" cy="550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85800" y="6426756"/>
              <a:ext cx="3256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Mold = mask = template = stamp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2286000"/>
              <a:ext cx="2286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Heat-up polymer resist and press down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1435608"/>
              <a:ext cx="66556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mold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3849469"/>
              <a:ext cx="1676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Cool-down and remove mold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144869"/>
              <a:ext cx="1676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Pattern transfer to substrate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52600" y="76200"/>
            <a:ext cx="526163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UV-curing</a:t>
            </a:r>
            <a:r>
              <a:rPr lang="en-US" sz="2800" dirty="0" smtClean="0">
                <a:solidFill>
                  <a:srgbClr val="0033CC"/>
                </a:solidFill>
              </a:rPr>
              <a:t> nanoimprint lithography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(Au patterning by liftoff as an example)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2" y="1142814"/>
            <a:ext cx="6484938" cy="54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43400" y="4473476"/>
            <a:ext cx="464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Liquid resist, soft and deformable by mold.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Hardened by UV-curing (polymerization).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Molds must be transparent (PDMS, Quartz).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No temperature (thermal cycle) necessary.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Thus a very gentle process, and thermal expansion mismatch no longer an issue.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133600"/>
            <a:ext cx="716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Photon-based lithography: DUV (deep UV), EUV (extreme UV), X-ray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Charged-beam based lithography: electron beam, focused ion beam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Nanofabrication by molding/printing: soft  lithography, nanoimprint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Scanning probe lithography: AFM, dip-pen, STM atom manipulation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Bottom up “lithography”: nano-sphere lithography, block co-polymer self assembly, anodized aluminum oxide.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52400" y="1697039"/>
            <a:ext cx="8839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Integrated circuit:</a:t>
            </a:r>
            <a:r>
              <a:rPr lang="en-US" sz="2000" dirty="0">
                <a:solidFill>
                  <a:srgbClr val="0033CC"/>
                </a:solidFill>
              </a:rPr>
              <a:t> faster, more function, lower power consumption</a:t>
            </a:r>
          </a:p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Data storage:</a:t>
            </a:r>
            <a:r>
              <a:rPr lang="en-US" sz="2000" dirty="0">
                <a:solidFill>
                  <a:srgbClr val="0033CC"/>
                </a:solidFill>
              </a:rPr>
              <a:t> higher capacity (</a:t>
            </a:r>
            <a:r>
              <a:rPr lang="en-US" sz="2000" dirty="0">
                <a:solidFill>
                  <a:srgbClr val="0033CC"/>
                </a:solidFill>
                <a:sym typeface="Symbol" pitchFamily="18" charset="2"/>
              </a:rPr>
              <a:t>1/L</a:t>
            </a:r>
            <a:r>
              <a:rPr lang="en-US" sz="2000" baseline="30000" dirty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US" sz="2000" dirty="0">
                <a:solidFill>
                  <a:srgbClr val="0033CC"/>
                </a:solidFill>
              </a:rPr>
              <a:t>), 1Tbits/in</a:t>
            </a:r>
            <a:r>
              <a:rPr lang="en-US" sz="2000" baseline="30000" dirty="0">
                <a:solidFill>
                  <a:srgbClr val="0033CC"/>
                </a:solidFill>
              </a:rPr>
              <a:t>2</a:t>
            </a:r>
            <a:r>
              <a:rPr lang="en-US" sz="2000" dirty="0">
                <a:solidFill>
                  <a:srgbClr val="0033CC"/>
                </a:solidFill>
              </a:rPr>
              <a:t> – 25nm</a:t>
            </a:r>
            <a:r>
              <a:rPr lang="en-US" sz="2000" b="1" dirty="0">
                <a:solidFill>
                  <a:srgbClr val="0033CC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0033CC"/>
                </a:solidFill>
                <a:sym typeface="Symbol" pitchFamily="18" charset="2"/>
              </a:rPr>
              <a:t>25nm/bit</a:t>
            </a:r>
            <a:endParaRPr lang="en-US" sz="2000" dirty="0">
              <a:solidFill>
                <a:srgbClr val="0033CC"/>
              </a:solidFill>
            </a:endParaRPr>
          </a:p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Semiconductor:</a:t>
            </a:r>
            <a:r>
              <a:rPr lang="en-US" sz="2000" dirty="0">
                <a:solidFill>
                  <a:srgbClr val="0033CC"/>
                </a:solidFill>
              </a:rPr>
              <a:t> quantum confined phenomena (quantum dots/wells…)</a:t>
            </a:r>
          </a:p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Magnetism:</a:t>
            </a:r>
            <a:r>
              <a:rPr lang="en-US" sz="2000" dirty="0">
                <a:solidFill>
                  <a:srgbClr val="0033CC"/>
                </a:solidFill>
              </a:rPr>
              <a:t> single domain formation at </a:t>
            </a:r>
          </a:p>
          <a:p>
            <a:pPr lvl="1">
              <a:lnSpc>
                <a:spcPct val="125000"/>
              </a:lnSpc>
              <a:tabLst>
                <a:tab pos="912813" algn="l"/>
              </a:tabLst>
            </a:pPr>
            <a:r>
              <a:rPr lang="en-US" sz="2000" dirty="0">
                <a:solidFill>
                  <a:srgbClr val="0033CC"/>
                </a:solidFill>
              </a:rPr>
              <a:t>L&lt;magnetic domain wall thickness, </a:t>
            </a:r>
            <a:r>
              <a:rPr lang="en-US" sz="2000" dirty="0" smtClean="0">
                <a:solidFill>
                  <a:srgbClr val="0033CC"/>
                </a:solidFill>
              </a:rPr>
              <a:t>super-</a:t>
            </a:r>
            <a:r>
              <a:rPr lang="en-US" sz="2000" dirty="0" err="1" smtClean="0">
                <a:solidFill>
                  <a:srgbClr val="0033CC"/>
                </a:solidFill>
              </a:rPr>
              <a:t>paramagnetism</a:t>
            </a:r>
            <a:endParaRPr lang="en-US" sz="2000" dirty="0">
              <a:solidFill>
                <a:srgbClr val="0033CC"/>
              </a:solidFill>
            </a:endParaRPr>
          </a:p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Photonics:</a:t>
            </a:r>
            <a:r>
              <a:rPr lang="en-US" sz="2000" dirty="0">
                <a:solidFill>
                  <a:srgbClr val="0033CC"/>
                </a:solidFill>
              </a:rPr>
              <a:t> new phenomena at L&lt;</a:t>
            </a:r>
            <a:r>
              <a:rPr lang="en-US" sz="2000" dirty="0">
                <a:solidFill>
                  <a:srgbClr val="0033CC"/>
                </a:solidFill>
                <a:sym typeface="Symbol" pitchFamily="18" charset="2"/>
              </a:rPr>
              <a:t></a:t>
            </a:r>
          </a:p>
          <a:p>
            <a:pPr lvl="1">
              <a:lnSpc>
                <a:spcPct val="125000"/>
              </a:lnSpc>
              <a:tabLst>
                <a:tab pos="912813" algn="l"/>
              </a:tabLst>
            </a:pPr>
            <a:r>
              <a:rPr lang="en-US" sz="2000" dirty="0">
                <a:solidFill>
                  <a:srgbClr val="0033CC"/>
                </a:solidFill>
                <a:sym typeface="Symbol" pitchFamily="18" charset="2"/>
              </a:rPr>
              <a:t>photonic crystal, negative refractive index, near field optics, </a:t>
            </a:r>
            <a:r>
              <a:rPr lang="en-US" sz="2000" dirty="0" err="1">
                <a:solidFill>
                  <a:srgbClr val="0033CC"/>
                </a:solidFill>
                <a:sym typeface="Symbol" pitchFamily="18" charset="2"/>
              </a:rPr>
              <a:t>plasmonics</a:t>
            </a:r>
            <a:endParaRPr lang="en-US" sz="2000" dirty="0">
              <a:solidFill>
                <a:srgbClr val="0033CC"/>
              </a:solidFill>
            </a:endParaRPr>
          </a:p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Biomedical:</a:t>
            </a:r>
            <a:r>
              <a:rPr lang="en-US" sz="2000" dirty="0">
                <a:solidFill>
                  <a:srgbClr val="0033CC"/>
                </a:solidFill>
              </a:rPr>
              <a:t> DNA sorting (</a:t>
            </a:r>
            <a:r>
              <a:rPr lang="en-US" sz="2000" dirty="0" err="1">
                <a:solidFill>
                  <a:srgbClr val="0033CC"/>
                </a:solidFill>
              </a:rPr>
              <a:t>nanofluidics</a:t>
            </a:r>
            <a:r>
              <a:rPr lang="en-US" sz="2000" dirty="0">
                <a:solidFill>
                  <a:srgbClr val="0033CC"/>
                </a:solidFill>
              </a:rPr>
              <a:t>), drug delivery (nanoparticles</a:t>
            </a:r>
            <a:r>
              <a:rPr lang="en-US" sz="2000" dirty="0" smtClean="0">
                <a:solidFill>
                  <a:srgbClr val="0033CC"/>
                </a:solidFill>
              </a:rPr>
              <a:t>), bio-sensors</a:t>
            </a:r>
            <a:endParaRPr lang="en-US" sz="2000" dirty="0">
              <a:solidFill>
                <a:srgbClr val="0033CC"/>
              </a:solidFill>
            </a:endParaRPr>
          </a:p>
          <a:p>
            <a:pPr marL="225425" indent="-225425">
              <a:lnSpc>
                <a:spcPct val="125000"/>
              </a:lnSpc>
              <a:buFontTx/>
              <a:buChar char="•"/>
              <a:tabLst>
                <a:tab pos="912813" algn="l"/>
              </a:tabLst>
            </a:pPr>
            <a:r>
              <a:rPr lang="en-US" sz="2000" dirty="0">
                <a:solidFill>
                  <a:srgbClr val="C00000"/>
                </a:solidFill>
              </a:rPr>
              <a:t>Chemistry:</a:t>
            </a:r>
            <a:r>
              <a:rPr lang="en-US" sz="2000" dirty="0">
                <a:solidFill>
                  <a:srgbClr val="0033CC"/>
                </a:solidFill>
              </a:rPr>
              <a:t> higher surface area</a:t>
            </a:r>
          </a:p>
          <a:p>
            <a:pPr lvl="1">
              <a:lnSpc>
                <a:spcPct val="125000"/>
              </a:lnSpc>
              <a:tabLst>
                <a:tab pos="912813" algn="l"/>
              </a:tabLst>
            </a:pPr>
            <a:r>
              <a:rPr lang="en-US" sz="2000" dirty="0">
                <a:solidFill>
                  <a:srgbClr val="0033CC"/>
                </a:solidFill>
              </a:rPr>
              <a:t>higher reactivity for catalyst, higher sensitivity for chemical sensors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124200" y="228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33CC"/>
                </a:solidFill>
                <a:cs typeface="Angsana New" pitchFamily="18" charset="-34"/>
              </a:rPr>
              <a:t>Why go to nano</a:t>
            </a:r>
            <a:r>
              <a:rPr lang="th-TH" sz="2800" dirty="0">
                <a:solidFill>
                  <a:srgbClr val="0033CC"/>
                </a:solidFill>
                <a:cs typeface="Angsana New" pitchFamily="18" charset="-34"/>
              </a:rPr>
              <a:t>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886200" y="1219200"/>
            <a:ext cx="125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L: length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00200" y="762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Scanning probe lithography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(also termed “tip-based nanofabrication”)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066800"/>
            <a:ext cx="7162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Mechanical patterning: scratching, nano-indentation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Chemical and molecular patterning (dip-pen nanolithography, DPN)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Voltage bias application</a:t>
            </a:r>
          </a:p>
          <a:p>
            <a:pPr marL="571500" lvl="2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Field enhanced oxidation (of silicon or metals)</a:t>
            </a:r>
          </a:p>
          <a:p>
            <a:pPr marL="571500" lvl="2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Electron exposure of resist materials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Manipulation of atoms/molecules by STM, or nanostructures by AFM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733800"/>
            <a:ext cx="8610600" cy="2984665"/>
            <a:chOff x="304800" y="762000"/>
            <a:chExt cx="8610600" cy="2984665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04800" y="762000"/>
            <a:ext cx="4419600" cy="2984665"/>
          </p:xfrm>
          <a:graphic>
            <a:graphicData uri="http://schemas.openxmlformats.org/presentationml/2006/ole">
              <p:oleObj spid="_x0000_s31746" name="Image" r:id="rId3" imgW="5866667" imgH="3961905" progId="">
                <p:embed/>
              </p:oleObj>
            </a:graphicData>
          </a:graphic>
        </p:graphicFrame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762000"/>
              <a:ext cx="3962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150166" y="3276600"/>
            <a:ext cx="891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AFM: atomic force microscopy (X-Y positioning by </a:t>
            </a:r>
            <a:r>
              <a:rPr lang="en-US" dirty="0" err="1" smtClean="0">
                <a:solidFill>
                  <a:srgbClr val="C00000"/>
                </a:solidFill>
              </a:rPr>
              <a:t>piezo</a:t>
            </a:r>
            <a:r>
              <a:rPr lang="en-US" dirty="0" smtClean="0">
                <a:solidFill>
                  <a:srgbClr val="C00000"/>
                </a:solidFill>
              </a:rPr>
              <a:t>; Z deflection by optical measurement)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71600" y="76200"/>
            <a:ext cx="68210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AFM lithography – indentation and scratching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(simplest, mechanical lithography)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66843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Material is removed from the substrate leaving deep trenches with the characteristic shape of the tip used.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advantages of nano-scratching for lithography</a:t>
            </a:r>
          </a:p>
          <a:p>
            <a:pPr marL="571500" lvl="1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Precision of alignment, see using AFM imaging, then pattern wherever wanted.</a:t>
            </a:r>
          </a:p>
          <a:p>
            <a:pPr marL="571500" lvl="1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absence of additional processing steps, such as etching the substrate.</a:t>
            </a:r>
          </a:p>
          <a:p>
            <a:pPr marL="1143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it is not a clean process (debris on wafer), and the AFM tip cannot last long.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58925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666"/>
            <a:ext cx="5410200" cy="311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38400" y="228600"/>
            <a:ext cx="4756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Dip-pen nanolithography (DPN)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0668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to micro-contact printing, writing using a “fountain pen”.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AFM tip is “inked” with material to be deposited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Sub-15nm features demonstrated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Multiple DPN tip arrays for higher throughput production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00" y="3800475"/>
            <a:ext cx="8106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79708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334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en-US" dirty="0" smtClean="0">
                <a:solidFill>
                  <a:srgbClr val="0033CC"/>
                </a:solidFill>
              </a:rPr>
              <a:t>Resulting oxide affected by experimental parameters</a:t>
            </a:r>
          </a:p>
          <a:p>
            <a:pPr marL="457200" lvl="2" indent="-228600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Voltage (typically from 5-10V)</a:t>
            </a:r>
          </a:p>
          <a:p>
            <a:pPr marL="457200" lvl="2" indent="-228600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Tip scan speed (stationary to tens of 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µm/s)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</a:p>
          <a:p>
            <a:pPr marL="457200" lvl="2" indent="-228600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Humidity (20% to 80%)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05200"/>
            <a:ext cx="3067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49013" y="76200"/>
            <a:ext cx="544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AFM lithography: oxidation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(local electrochemical anodization)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105126"/>
            <a:ext cx="57912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The high field desorbs the hydrogen on the silicon surface and enables exposed silicon to oxidize in air.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Oxidation rate is further enhanced by the high electric field.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228600"/>
            <a:ext cx="8175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STM lithography (STM: scanning tunneling microscopy)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990600"/>
            <a:ext cx="708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By applying a voltage between tip and substrate it is possible to deposit or remove atoms or molecules.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Advantages of STM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Information storage devices (one atom per bit, highest storage density possible).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Nanometer patterning technique (highest resolution,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Å).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4460631" cy="32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00400"/>
            <a:ext cx="2286000" cy="281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29200" y="6096000"/>
            <a:ext cx="367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Iron atoms on copper (111) substrate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61201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66507" y="27801"/>
            <a:ext cx="6510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Summary: lithography – general distinction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637401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Lithography on surfaces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Optical/UV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E-beam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FIB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SPM-lithography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Imprint lithography</a:t>
            </a:r>
          </a:p>
          <a:p>
            <a:pPr marL="1143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Stencil mask lithography</a:t>
            </a:r>
          </a:p>
          <a:p>
            <a:pPr marL="114300" indent="-228600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Lithography in volume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Two photon absorption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Stereo-lithography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30481" y="3715881"/>
            <a:ext cx="63093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85800"/>
            <a:ext cx="3124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Lithography with particles or waves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Photons: photolithography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X-rays: from synchrotron, x-ray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Electrons: electron beam lithography (EBL)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Ions: focused ion beam (FIB) lithography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Imprint lithography (molding)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Soft lithography: micro-contact-printing…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Hot embossing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UV-curing imprinting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SPM-lithography</a:t>
            </a:r>
          </a:p>
          <a:p>
            <a:pPr marL="171450" indent="-17145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AFM</a:t>
            </a:r>
          </a:p>
          <a:p>
            <a:pPr marL="171450" indent="-17145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STM</a:t>
            </a:r>
          </a:p>
          <a:p>
            <a:pPr marL="171450" indent="-17145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DPN (dip-pen nanolithography)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69920" y="3715882"/>
            <a:ext cx="63093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00400" y="685800"/>
            <a:ext cx="3124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Pattern replication: parallel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(masks/molds necessary)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High throughput, for manufacturing, not easy to change pattern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Optical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Imprint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Stencil mask lithography</a:t>
            </a:r>
          </a:p>
          <a:p>
            <a:endParaRPr lang="en-US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Pattern generation: serial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(Slow, for mask/mold making or R&amp;D)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E-beam lithography (EBL)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Ion beam lithography (FIB)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SPM-lithography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Multiple serial (array)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Electron-beam micro-column array (arrayed EBL)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Zone plate array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probe array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555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133600"/>
            <a:ext cx="716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Photon-based lithography: DUV (deep UV), EUV (extreme UV), X-ray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Charged-beam based lithography: electron beam, focused ion beam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Nanofabrication by molding/printing: soft  lithography, nanoimprint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probe lithography: AFM, dip-pen, STM atom manipulation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Bottom up “lithography”: nano-sphere lithography, block co-polymer self assembly, anodized aluminum oxide.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0"/>
            <a:ext cx="425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Bottom-up nanofabrication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1467683"/>
            <a:ext cx="5257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Chemical synthesis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Nanotubes, nanowires, nano…any shape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Quantum dots and nanoparticles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Functional arrangement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Self assembly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Mono-layers, e.g. nano-sphere lithography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Block copolymers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Functionalized nanoscale structures</a:t>
            </a:r>
          </a:p>
          <a:p>
            <a:pPr marL="114300" indent="-228600"/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Fluidic or field assisted assembly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Surface tension directed assembly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Templated growth, guided assembly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Step edges and defect or strain fields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Porous materials, e.g. anodized aluminum oxide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784" y="1307068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00800" y="3516868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Carbon nanotube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037959"/>
            <a:ext cx="2438400" cy="19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72200" y="6019800"/>
            <a:ext cx="262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Anodized aluminum oxide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6096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 defTabSz="171450"/>
            <a:r>
              <a:rPr lang="en-US" sz="2400" dirty="0" smtClean="0">
                <a:solidFill>
                  <a:srgbClr val="C00000"/>
                </a:solidFill>
              </a:rPr>
              <a:t>Low cost, high resolution (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2400" dirty="0" smtClean="0">
                <a:solidFill>
                  <a:srgbClr val="C00000"/>
                </a:solidFill>
              </a:rPr>
              <a:t>few nm), 3D (sphere)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3610"/>
            <a:ext cx="7170738" cy="58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228600"/>
            <a:ext cx="765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Nanosphere lithography (</a:t>
            </a:r>
            <a:r>
              <a:rPr lang="en-US" sz="2800" dirty="0" smtClean="0">
                <a:solidFill>
                  <a:srgbClr val="C00000"/>
                </a:solidFill>
              </a:rPr>
              <a:t>bottom up</a:t>
            </a:r>
            <a:r>
              <a:rPr lang="en-US" sz="2800" dirty="0" smtClean="0">
                <a:solidFill>
                  <a:srgbClr val="0033CC"/>
                </a:solidFill>
              </a:rPr>
              <a:t>, self assembly)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066800"/>
            <a:ext cx="5029200" cy="34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114800" y="4722674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A blend of two incompatible homo-polymer separates into distinct phases on a large scale (left), whereas block copolymers separate into periodic domains (right).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Basic morphologies obtained by different block copolymer compositions.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28600"/>
            <a:ext cx="5685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separation of block copolymers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53994"/>
            <a:ext cx="361862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1258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 separation of a blend of PMMA and PS </a:t>
            </a:r>
            <a:r>
              <a:rPr lang="en-US" i="1" dirty="0" smtClean="0">
                <a:solidFill>
                  <a:srgbClr val="C00000"/>
                </a:solidFill>
              </a:rPr>
              <a:t>homo</a:t>
            </a:r>
            <a:r>
              <a:rPr lang="en-US" dirty="0" smtClean="0">
                <a:solidFill>
                  <a:srgbClr val="C00000"/>
                </a:solidFill>
              </a:rPr>
              <a:t>-polymer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96335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Ma, “Fabrication of super-hydrophobic film from PMMA with intrinsic water contact angle below 90</a:t>
            </a:r>
            <a:r>
              <a:rPr lang="en-US" sz="1000" baseline="30000" dirty="0" smtClean="0"/>
              <a:t>o</a:t>
            </a:r>
            <a:r>
              <a:rPr lang="en-US" sz="1000" dirty="0" smtClean="0"/>
              <a:t>”, Polymer, 48, 7455-7460 (2007).</a:t>
            </a:r>
            <a:endParaRPr lang="en-US" sz="10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3962400" y="2057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4916269"/>
            <a:ext cx="3067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PMMA: poly(methyl </a:t>
            </a:r>
            <a:r>
              <a:rPr lang="en-US" sz="1600" dirty="0" err="1" smtClean="0"/>
              <a:t>methacrylate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PS: polystyrene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00200" y="228600"/>
            <a:ext cx="668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Nanofabrication - two principal approaches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9906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Bottom up: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Atomic and molecular (or larger) scale directed assembly to create larger scale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structures with engineered properties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E.g. chemical self -assembly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Top Down: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Implementation of various techniques to remove, add or redistribute atoms or molecules in a bulk material to create a final structure. 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Miniaturizing existing processes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 the macro/micro/nano-scale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3429000" cy="286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19800" y="60198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Assembled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6019800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Machined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220211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5638800"/>
            <a:ext cx="2514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Alignment by shear force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324600"/>
            <a:ext cx="130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Pitch=30nm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1828800"/>
            <a:ext cx="52578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Tapping mode atomic force microscopy images of PS-PHMA self assembly on top of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-Si /SiO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substrate: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Quiescently annealed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Shear aligned.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Glassy PS cylinders are shown as light in a dark rubbery PHMA matrix.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257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Polystyrene-b-poly(n-</a:t>
            </a:r>
            <a:r>
              <a:rPr lang="en-US" dirty="0" err="1" smtClean="0">
                <a:solidFill>
                  <a:srgbClr val="7030A0"/>
                </a:solidFill>
              </a:rPr>
              <a:t>hexyl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methacrylate</a:t>
            </a:r>
            <a:r>
              <a:rPr lang="en-US" dirty="0" smtClean="0">
                <a:solidFill>
                  <a:srgbClr val="7030A0"/>
                </a:solidFill>
              </a:rPr>
              <a:t>) (PS–PHMA) </a:t>
            </a:r>
            <a:r>
              <a:rPr lang="en-US" dirty="0" err="1" smtClean="0">
                <a:solidFill>
                  <a:srgbClr val="7030A0"/>
                </a:solidFill>
              </a:rPr>
              <a:t>diblock</a:t>
            </a:r>
            <a:r>
              <a:rPr lang="en-US" dirty="0" smtClean="0">
                <a:solidFill>
                  <a:srgbClr val="7030A0"/>
                </a:solidFill>
              </a:rPr>
              <a:t> copolymer with a molar mass of 21 and 64 kg/mol for the respective blocks.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201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Chaikin</a:t>
            </a:r>
            <a:r>
              <a:rPr lang="en-US" sz="1200" dirty="0" smtClean="0"/>
              <a:t>, “Silicon </a:t>
            </a:r>
            <a:r>
              <a:rPr lang="en-US" sz="1200" dirty="0" err="1" smtClean="0"/>
              <a:t>nanowire</a:t>
            </a:r>
            <a:r>
              <a:rPr lang="en-US" sz="1200" dirty="0" smtClean="0"/>
              <a:t> grid polarizer for very deep ultraviolet fabricated from a shear-aligned </a:t>
            </a:r>
            <a:r>
              <a:rPr lang="en-US" sz="1200" dirty="0" err="1" smtClean="0"/>
              <a:t>diblock</a:t>
            </a:r>
            <a:r>
              <a:rPr lang="en-US" sz="1200" dirty="0" smtClean="0"/>
              <a:t> copolymer template”, Optics letters, 32(21), 3125-3127 (2007).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76200"/>
            <a:ext cx="5685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separation of block copolymers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838200"/>
            <a:ext cx="5181600" cy="5241954"/>
            <a:chOff x="228600" y="838200"/>
            <a:chExt cx="5181600" cy="52419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838200"/>
              <a:ext cx="5181600" cy="5241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57200" y="1371600"/>
              <a:ext cx="48846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2Al + 3H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→ Al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+ 3H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 [</a:t>
              </a:r>
              <a:r>
                <a:rPr lang="en-US" sz="2000" dirty="0" smtClean="0">
                  <a:sym typeface="Symbol"/>
                </a:rPr>
                <a:t>G = -8.65  10</a:t>
              </a:r>
              <a:r>
                <a:rPr lang="en-US" sz="2000" baseline="30000" dirty="0" smtClean="0">
                  <a:sym typeface="Symbol"/>
                </a:rPr>
                <a:t>5</a:t>
              </a:r>
              <a:r>
                <a:rPr lang="en-US" sz="2000" dirty="0" smtClean="0">
                  <a:sym typeface="Symbol"/>
                </a:rPr>
                <a:t>J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152400"/>
            <a:ext cx="4871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Anodized aluminum oxide (AAO)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44958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Electrolyte: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Oxalic acid, phosphoric acid, sulfuric acid …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1905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Anodization: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direct current is passed through an electrolytic solution where the Al sheet is used as the anode.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Two processes: dissolving and oxidation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Naturally formed triangular pore arrays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152400" y="762000"/>
            <a:ext cx="2971800" cy="3629025"/>
            <a:chOff x="6019800" y="1066800"/>
            <a:chExt cx="2971800" cy="36290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1066800"/>
              <a:ext cx="2038350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8077200" y="1905000"/>
              <a:ext cx="914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Al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3</a:t>
              </a:r>
            </a:p>
            <a:p>
              <a:pPr algn="r"/>
              <a:endParaRPr lang="en-US" dirty="0" smtClean="0"/>
            </a:p>
            <a:p>
              <a:pPr algn="r"/>
              <a:endParaRPr lang="en-US" dirty="0" smtClean="0"/>
            </a:p>
            <a:p>
              <a:pPr algn="r"/>
              <a:r>
                <a:rPr lang="en-US" dirty="0" smtClean="0"/>
                <a:t>Al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7848600" y="2133600"/>
              <a:ext cx="533400" cy="1524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8077200" y="2895600"/>
              <a:ext cx="533400" cy="1524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349357" y="152400"/>
            <a:ext cx="420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AAO membrane production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67200"/>
            <a:ext cx="4714875" cy="244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477000" y="4343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Free standing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m-thick AAO membrane, with Au plated for better viewing contrast.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838200"/>
            <a:ext cx="47179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286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Top-down nanofabrication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248400" cy="31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0" y="4191000"/>
            <a:ext cx="80010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463550" algn="ctr"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Top down approach: three components</a:t>
            </a:r>
          </a:p>
          <a:p>
            <a:pPr marL="463550" indent="-463550"/>
            <a:r>
              <a:rPr lang="en-US" sz="1800" dirty="0" smtClean="0">
                <a:solidFill>
                  <a:srgbClr val="C00000"/>
                </a:solidFill>
              </a:rPr>
              <a:t>Lithography (lateral patterning):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0033CC"/>
                </a:solidFill>
              </a:rPr>
              <a:t>generate pattern in a material </a:t>
            </a:r>
            <a:r>
              <a:rPr lang="en-US" sz="1800" i="1" dirty="0">
                <a:solidFill>
                  <a:srgbClr val="0033CC"/>
                </a:solidFill>
              </a:rPr>
              <a:t>called resist</a:t>
            </a:r>
          </a:p>
          <a:p>
            <a:pPr marL="463550" indent="-463550"/>
            <a:r>
              <a:rPr lang="en-US" sz="1800" dirty="0">
                <a:solidFill>
                  <a:srgbClr val="0033CC"/>
                </a:solidFill>
              </a:rPr>
              <a:t>        photolithography, electron-beam lithography, nanoimprint </a:t>
            </a:r>
            <a:r>
              <a:rPr lang="en-US" sz="1800" dirty="0" smtClean="0">
                <a:solidFill>
                  <a:srgbClr val="0033CC"/>
                </a:solidFill>
              </a:rPr>
              <a:t>lithography…</a:t>
            </a:r>
            <a:endParaRPr lang="en-US" sz="1800" dirty="0">
              <a:solidFill>
                <a:srgbClr val="0033CC"/>
              </a:solidFill>
            </a:endParaRPr>
          </a:p>
          <a:p>
            <a:pPr marL="463550" indent="-463550"/>
            <a:r>
              <a:rPr lang="en-US" sz="1800" dirty="0">
                <a:solidFill>
                  <a:srgbClr val="C00000"/>
                </a:solidFill>
              </a:rPr>
              <a:t>Thin film deposition </a:t>
            </a:r>
            <a:r>
              <a:rPr lang="en-US" sz="1800" dirty="0" smtClean="0">
                <a:solidFill>
                  <a:srgbClr val="C00000"/>
                </a:solidFill>
              </a:rPr>
              <a:t>(additive):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0033CC"/>
                </a:solidFill>
              </a:rPr>
              <a:t>spin coating, chemical vapor deposition, molecular beam epitaxy, sputtering, evaporation, </a:t>
            </a:r>
            <a:r>
              <a:rPr lang="en-US" sz="1800" dirty="0" smtClean="0">
                <a:solidFill>
                  <a:srgbClr val="0033CC"/>
                </a:solidFill>
              </a:rPr>
              <a:t>electroplating…</a:t>
            </a:r>
            <a:endParaRPr lang="en-US" sz="1800" dirty="0">
              <a:solidFill>
                <a:srgbClr val="0033CC"/>
              </a:solidFill>
            </a:endParaRPr>
          </a:p>
          <a:p>
            <a:pPr marL="463550" indent="-463550"/>
            <a:r>
              <a:rPr lang="en-US" sz="1800" dirty="0">
                <a:solidFill>
                  <a:srgbClr val="C00000"/>
                </a:solidFill>
              </a:rPr>
              <a:t>Etching </a:t>
            </a:r>
            <a:r>
              <a:rPr lang="en-US" sz="1800" dirty="0" smtClean="0">
                <a:solidFill>
                  <a:srgbClr val="C00000"/>
                </a:solidFill>
              </a:rPr>
              <a:t>(subtractive): </a:t>
            </a:r>
            <a:r>
              <a:rPr lang="en-US" sz="1800" dirty="0">
                <a:solidFill>
                  <a:srgbClr val="0033CC"/>
                </a:solidFill>
              </a:rPr>
              <a:t>reactive ion etching, ion beam etching, wet chemical etching, </a:t>
            </a:r>
            <a:r>
              <a:rPr lang="en-US" sz="1800" dirty="0" smtClean="0">
                <a:solidFill>
                  <a:srgbClr val="0033CC"/>
                </a:solidFill>
              </a:rPr>
              <a:t>polishing…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600200" y="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Top down nanofabrication</a:t>
            </a:r>
            <a:r>
              <a:rPr lang="en-US" sz="2800" dirty="0">
                <a:solidFill>
                  <a:srgbClr val="000099"/>
                </a:solidFill>
                <a:cs typeface="Angsana New" pitchFamily="18" charset="-34"/>
              </a:rPr>
              <a:t>: one example</a:t>
            </a:r>
            <a:endParaRPr lang="th-TH" sz="2800" dirty="0">
              <a:solidFill>
                <a:srgbClr val="000099"/>
              </a:solidFill>
              <a:cs typeface="Angsana New" pitchFamily="18" charset="-34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762000" y="2157413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substrate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1219200" y="2081213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362200" y="2081213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1219200" y="1371600"/>
            <a:ext cx="22076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Metal nanostructures</a:t>
            </a:r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H="1">
            <a:off x="1600200" y="170021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2133600" y="170021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5334000" y="32766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21" name="Rectangle 25"/>
          <p:cNvSpPr>
            <a:spLocks noChangeArrowheads="1"/>
          </p:cNvSpPr>
          <p:nvPr/>
        </p:nvSpPr>
        <p:spPr bwMode="auto">
          <a:xfrm>
            <a:off x="5334000" y="31242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5240338" y="3494088"/>
            <a:ext cx="195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1. Thin film growth</a:t>
            </a:r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5334000" y="41910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25" name="Rectangle 29"/>
          <p:cNvSpPr>
            <a:spLocks noChangeArrowheads="1"/>
          </p:cNvSpPr>
          <p:nvPr/>
        </p:nvSpPr>
        <p:spPr bwMode="auto">
          <a:xfrm>
            <a:off x="5334000" y="40386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6" name="Line 30"/>
          <p:cNvSpPr>
            <a:spLocks noChangeShapeType="1"/>
          </p:cNvSpPr>
          <p:nvPr/>
        </p:nvSpPr>
        <p:spPr bwMode="auto">
          <a:xfrm>
            <a:off x="5105400" y="3184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4267200" y="2895600"/>
            <a:ext cx="110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resist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(polymer)</a:t>
            </a: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5867400" y="4038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1" name="Rectangle 35"/>
          <p:cNvSpPr>
            <a:spLocks noChangeArrowheads="1"/>
          </p:cNvSpPr>
          <p:nvPr/>
        </p:nvSpPr>
        <p:spPr bwMode="auto">
          <a:xfrm>
            <a:off x="7010400" y="4038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2" name="Text Box 36"/>
          <p:cNvSpPr txBox="1">
            <a:spLocks noChangeArrowheads="1"/>
          </p:cNvSpPr>
          <p:nvPr/>
        </p:nvSpPr>
        <p:spPr bwMode="auto">
          <a:xfrm>
            <a:off x="5232400" y="4408488"/>
            <a:ext cx="1522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2. Lithography</a:t>
            </a:r>
          </a:p>
        </p:txBody>
      </p: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5334000" y="52578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35" name="Rectangle 39"/>
          <p:cNvSpPr>
            <a:spLocks noChangeArrowheads="1"/>
          </p:cNvSpPr>
          <p:nvPr/>
        </p:nvSpPr>
        <p:spPr bwMode="auto">
          <a:xfrm>
            <a:off x="5334000" y="51054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6" name="Rectangle 40"/>
          <p:cNvSpPr>
            <a:spLocks noChangeArrowheads="1"/>
          </p:cNvSpPr>
          <p:nvPr/>
        </p:nvSpPr>
        <p:spPr bwMode="auto">
          <a:xfrm>
            <a:off x="5867400" y="5105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7" name="Rectangle 41"/>
          <p:cNvSpPr>
            <a:spLocks noChangeArrowheads="1"/>
          </p:cNvSpPr>
          <p:nvPr/>
        </p:nvSpPr>
        <p:spPr bwMode="auto">
          <a:xfrm>
            <a:off x="7010400" y="5105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8" name="Text Box 42"/>
          <p:cNvSpPr txBox="1">
            <a:spLocks noChangeArrowheads="1"/>
          </p:cNvSpPr>
          <p:nvPr/>
        </p:nvSpPr>
        <p:spPr bwMode="auto">
          <a:xfrm>
            <a:off x="5257800" y="5475288"/>
            <a:ext cx="143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3. Deposition</a:t>
            </a:r>
          </a:p>
        </p:txBody>
      </p:sp>
      <p:sp>
        <p:nvSpPr>
          <p:cNvPr id="157744" name="Rectangle 48"/>
          <p:cNvSpPr>
            <a:spLocks noChangeArrowheads="1"/>
          </p:cNvSpPr>
          <p:nvPr/>
        </p:nvSpPr>
        <p:spPr bwMode="auto">
          <a:xfrm>
            <a:off x="5867400" y="51816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5" name="Rectangle 49"/>
          <p:cNvSpPr>
            <a:spLocks noChangeArrowheads="1"/>
          </p:cNvSpPr>
          <p:nvPr/>
        </p:nvSpPr>
        <p:spPr bwMode="auto">
          <a:xfrm>
            <a:off x="7010400" y="51816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6" name="Rectangle 50"/>
          <p:cNvSpPr>
            <a:spLocks noChangeArrowheads="1"/>
          </p:cNvSpPr>
          <p:nvPr/>
        </p:nvSpPr>
        <p:spPr bwMode="auto">
          <a:xfrm>
            <a:off x="5334000" y="5029200"/>
            <a:ext cx="533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7" name="Rectangle 51"/>
          <p:cNvSpPr>
            <a:spLocks noChangeArrowheads="1"/>
          </p:cNvSpPr>
          <p:nvPr/>
        </p:nvSpPr>
        <p:spPr bwMode="auto">
          <a:xfrm>
            <a:off x="6324600" y="5029200"/>
            <a:ext cx="68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8" name="Rectangle 52"/>
          <p:cNvSpPr>
            <a:spLocks noChangeArrowheads="1"/>
          </p:cNvSpPr>
          <p:nvPr/>
        </p:nvSpPr>
        <p:spPr bwMode="auto">
          <a:xfrm>
            <a:off x="7467600" y="50292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9" name="Rectangle 53"/>
          <p:cNvSpPr>
            <a:spLocks noChangeArrowheads="1"/>
          </p:cNvSpPr>
          <p:nvPr/>
        </p:nvSpPr>
        <p:spPr bwMode="auto">
          <a:xfrm>
            <a:off x="5334000" y="59436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5791200" y="58674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1" name="Rectangle 55"/>
          <p:cNvSpPr>
            <a:spLocks noChangeArrowheads="1"/>
          </p:cNvSpPr>
          <p:nvPr/>
        </p:nvSpPr>
        <p:spPr bwMode="auto">
          <a:xfrm>
            <a:off x="6934200" y="58674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2" name="Text Box 56"/>
          <p:cNvSpPr txBox="1">
            <a:spLocks noChangeArrowheads="1"/>
          </p:cNvSpPr>
          <p:nvPr/>
        </p:nvSpPr>
        <p:spPr bwMode="auto">
          <a:xfrm>
            <a:off x="5214938" y="6161088"/>
            <a:ext cx="2591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4. Etching (dissolve resist)</a:t>
            </a:r>
          </a:p>
        </p:txBody>
      </p:sp>
      <p:sp>
        <p:nvSpPr>
          <p:cNvPr id="157780" name="Text Box 84"/>
          <p:cNvSpPr txBox="1">
            <a:spLocks noChangeArrowheads="1"/>
          </p:cNvSpPr>
          <p:nvPr/>
        </p:nvSpPr>
        <p:spPr bwMode="auto">
          <a:xfrm>
            <a:off x="5622925" y="2667000"/>
            <a:ext cx="1655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Liftoff process</a:t>
            </a:r>
          </a:p>
        </p:txBody>
      </p:sp>
      <p:sp>
        <p:nvSpPr>
          <p:cNvPr id="157782" name="Text Box 86"/>
          <p:cNvSpPr txBox="1">
            <a:spLocks noChangeArrowheads="1"/>
          </p:cNvSpPr>
          <p:nvPr/>
        </p:nvSpPr>
        <p:spPr bwMode="auto">
          <a:xfrm>
            <a:off x="60325" y="1763713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side view</a:t>
            </a:r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3962400" y="1090613"/>
            <a:ext cx="4419600" cy="1295400"/>
          </a:xfrm>
          <a:prstGeom prst="cube">
            <a:avLst>
              <a:gd name="adj" fmla="val 8359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4876800" y="1395413"/>
            <a:ext cx="990600" cy="381000"/>
          </a:xfrm>
          <a:prstGeom prst="cube">
            <a:avLst>
              <a:gd name="adj" fmla="val 7291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6477000" y="1395413"/>
            <a:ext cx="990600" cy="381000"/>
          </a:xfrm>
          <a:prstGeom prst="cube">
            <a:avLst>
              <a:gd name="adj" fmla="val 7291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 flipH="1">
            <a:off x="5410200" y="862013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6096000" y="862013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5257800" y="533400"/>
            <a:ext cx="2194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metal nanostructures</a:t>
            </a:r>
          </a:p>
        </p:txBody>
      </p:sp>
      <p:sp>
        <p:nvSpPr>
          <p:cNvPr id="157786" name="Text Box 90"/>
          <p:cNvSpPr txBox="1">
            <a:spLocks noChangeArrowheads="1"/>
          </p:cNvSpPr>
          <p:nvPr/>
        </p:nvSpPr>
        <p:spPr bwMode="auto">
          <a:xfrm>
            <a:off x="5165725" y="21018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substrate</a:t>
            </a:r>
          </a:p>
        </p:txBody>
      </p:sp>
      <p:sp>
        <p:nvSpPr>
          <p:cNvPr id="157753" name="Rectangle 57"/>
          <p:cNvSpPr>
            <a:spLocks noChangeArrowheads="1"/>
          </p:cNvSpPr>
          <p:nvPr/>
        </p:nvSpPr>
        <p:spPr bwMode="auto">
          <a:xfrm>
            <a:off x="1447800" y="33528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54" name="Rectangle 58"/>
          <p:cNvSpPr>
            <a:spLocks noChangeArrowheads="1"/>
          </p:cNvSpPr>
          <p:nvPr/>
        </p:nvSpPr>
        <p:spPr bwMode="auto">
          <a:xfrm>
            <a:off x="1447800" y="31242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5" name="Rectangle 59"/>
          <p:cNvSpPr>
            <a:spLocks noChangeArrowheads="1"/>
          </p:cNvSpPr>
          <p:nvPr/>
        </p:nvSpPr>
        <p:spPr bwMode="auto">
          <a:xfrm>
            <a:off x="1447800" y="32766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6" name="Rectangle 60"/>
          <p:cNvSpPr>
            <a:spLocks noChangeArrowheads="1"/>
          </p:cNvSpPr>
          <p:nvPr/>
        </p:nvSpPr>
        <p:spPr bwMode="auto">
          <a:xfrm>
            <a:off x="1447800" y="42672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57" name="Rectangle 61"/>
          <p:cNvSpPr>
            <a:spLocks noChangeArrowheads="1"/>
          </p:cNvSpPr>
          <p:nvPr/>
        </p:nvSpPr>
        <p:spPr bwMode="auto">
          <a:xfrm>
            <a:off x="1447800" y="40386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8" name="Rectangle 62"/>
          <p:cNvSpPr>
            <a:spLocks noChangeArrowheads="1"/>
          </p:cNvSpPr>
          <p:nvPr/>
        </p:nvSpPr>
        <p:spPr bwMode="auto">
          <a:xfrm>
            <a:off x="1447800" y="41910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1" name="Rectangle 65"/>
          <p:cNvSpPr>
            <a:spLocks noChangeArrowheads="1"/>
          </p:cNvSpPr>
          <p:nvPr/>
        </p:nvSpPr>
        <p:spPr bwMode="auto">
          <a:xfrm>
            <a:off x="1447800" y="40386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2" name="Rectangle 66"/>
          <p:cNvSpPr>
            <a:spLocks noChangeArrowheads="1"/>
          </p:cNvSpPr>
          <p:nvPr/>
        </p:nvSpPr>
        <p:spPr bwMode="auto">
          <a:xfrm>
            <a:off x="2438400" y="40386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3" name="Rectangle 67"/>
          <p:cNvSpPr>
            <a:spLocks noChangeArrowheads="1"/>
          </p:cNvSpPr>
          <p:nvPr/>
        </p:nvSpPr>
        <p:spPr bwMode="auto">
          <a:xfrm>
            <a:off x="3581400" y="4038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4" name="Rectangle 68"/>
          <p:cNvSpPr>
            <a:spLocks noChangeArrowheads="1"/>
          </p:cNvSpPr>
          <p:nvPr/>
        </p:nvSpPr>
        <p:spPr bwMode="auto">
          <a:xfrm>
            <a:off x="1447800" y="51816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65" name="Rectangle 69"/>
          <p:cNvSpPr>
            <a:spLocks noChangeArrowheads="1"/>
          </p:cNvSpPr>
          <p:nvPr/>
        </p:nvSpPr>
        <p:spPr bwMode="auto">
          <a:xfrm>
            <a:off x="1447800" y="49530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6" name="Rectangle 70"/>
          <p:cNvSpPr>
            <a:spLocks noChangeArrowheads="1"/>
          </p:cNvSpPr>
          <p:nvPr/>
        </p:nvSpPr>
        <p:spPr bwMode="auto">
          <a:xfrm>
            <a:off x="1447800" y="51054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7" name="Rectangle 71"/>
          <p:cNvSpPr>
            <a:spLocks noChangeArrowheads="1"/>
          </p:cNvSpPr>
          <p:nvPr/>
        </p:nvSpPr>
        <p:spPr bwMode="auto">
          <a:xfrm>
            <a:off x="1447800" y="4953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8" name="Rectangle 72"/>
          <p:cNvSpPr>
            <a:spLocks noChangeArrowheads="1"/>
          </p:cNvSpPr>
          <p:nvPr/>
        </p:nvSpPr>
        <p:spPr bwMode="auto">
          <a:xfrm>
            <a:off x="2438400" y="49530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9" name="Rectangle 73"/>
          <p:cNvSpPr>
            <a:spLocks noChangeArrowheads="1"/>
          </p:cNvSpPr>
          <p:nvPr/>
        </p:nvSpPr>
        <p:spPr bwMode="auto">
          <a:xfrm>
            <a:off x="3581400" y="4953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0" name="Rectangle 74"/>
          <p:cNvSpPr>
            <a:spLocks noChangeArrowheads="1"/>
          </p:cNvSpPr>
          <p:nvPr/>
        </p:nvSpPr>
        <p:spPr bwMode="auto">
          <a:xfrm>
            <a:off x="1447800" y="60198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72" name="Rectangle 76"/>
          <p:cNvSpPr>
            <a:spLocks noChangeArrowheads="1"/>
          </p:cNvSpPr>
          <p:nvPr/>
        </p:nvSpPr>
        <p:spPr bwMode="auto">
          <a:xfrm>
            <a:off x="1447800" y="59436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3" name="Rectangle 77"/>
          <p:cNvSpPr>
            <a:spLocks noChangeArrowheads="1"/>
          </p:cNvSpPr>
          <p:nvPr/>
        </p:nvSpPr>
        <p:spPr bwMode="auto">
          <a:xfrm>
            <a:off x="1447800" y="5835650"/>
            <a:ext cx="5334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4" name="Rectangle 78"/>
          <p:cNvSpPr>
            <a:spLocks noChangeArrowheads="1"/>
          </p:cNvSpPr>
          <p:nvPr/>
        </p:nvSpPr>
        <p:spPr bwMode="auto">
          <a:xfrm>
            <a:off x="2438400" y="5835650"/>
            <a:ext cx="6858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5" name="Rectangle 79"/>
          <p:cNvSpPr>
            <a:spLocks noChangeArrowheads="1"/>
          </p:cNvSpPr>
          <p:nvPr/>
        </p:nvSpPr>
        <p:spPr bwMode="auto">
          <a:xfrm>
            <a:off x="3581400" y="5835650"/>
            <a:ext cx="4572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6" name="Text Box 80"/>
          <p:cNvSpPr txBox="1">
            <a:spLocks noChangeArrowheads="1"/>
          </p:cNvSpPr>
          <p:nvPr/>
        </p:nvSpPr>
        <p:spPr bwMode="auto">
          <a:xfrm>
            <a:off x="1371600" y="3549650"/>
            <a:ext cx="195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1. Thin film growth</a:t>
            </a:r>
          </a:p>
        </p:txBody>
      </p:sp>
      <p:sp>
        <p:nvSpPr>
          <p:cNvPr id="157777" name="Text Box 81"/>
          <p:cNvSpPr txBox="1">
            <a:spLocks noChangeArrowheads="1"/>
          </p:cNvSpPr>
          <p:nvPr/>
        </p:nvSpPr>
        <p:spPr bwMode="auto">
          <a:xfrm>
            <a:off x="1371600" y="4464050"/>
            <a:ext cx="1522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2. Lithography</a:t>
            </a:r>
          </a:p>
        </p:txBody>
      </p:sp>
      <p:sp>
        <p:nvSpPr>
          <p:cNvPr id="157778" name="Text Box 82"/>
          <p:cNvSpPr txBox="1">
            <a:spLocks noChangeArrowheads="1"/>
          </p:cNvSpPr>
          <p:nvPr/>
        </p:nvSpPr>
        <p:spPr bwMode="auto">
          <a:xfrm>
            <a:off x="1371600" y="5346700"/>
            <a:ext cx="10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3. Etching</a:t>
            </a:r>
          </a:p>
        </p:txBody>
      </p:sp>
      <p:sp>
        <p:nvSpPr>
          <p:cNvPr id="157779" name="Text Box 83"/>
          <p:cNvSpPr txBox="1">
            <a:spLocks noChangeArrowheads="1"/>
          </p:cNvSpPr>
          <p:nvPr/>
        </p:nvSpPr>
        <p:spPr bwMode="auto">
          <a:xfrm>
            <a:off x="1371600" y="6216650"/>
            <a:ext cx="2591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4. Etching (dissolve resist)</a:t>
            </a:r>
          </a:p>
        </p:txBody>
      </p:sp>
      <p:sp>
        <p:nvSpPr>
          <p:cNvPr id="157781" name="Text Box 85"/>
          <p:cNvSpPr txBox="1">
            <a:spLocks noChangeArrowheads="1"/>
          </p:cNvSpPr>
          <p:nvPr/>
        </p:nvSpPr>
        <p:spPr bwMode="auto">
          <a:xfrm>
            <a:off x="1524000" y="2635250"/>
            <a:ext cx="2174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Direct etch process</a:t>
            </a:r>
          </a:p>
        </p:txBody>
      </p:sp>
      <p:sp>
        <p:nvSpPr>
          <p:cNvPr id="157791" name="Line 95"/>
          <p:cNvSpPr>
            <a:spLocks noChangeShapeType="1"/>
          </p:cNvSpPr>
          <p:nvPr/>
        </p:nvSpPr>
        <p:spPr bwMode="auto">
          <a:xfrm>
            <a:off x="1219200" y="3184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92" name="Text Box 96"/>
          <p:cNvSpPr txBox="1">
            <a:spLocks noChangeArrowheads="1"/>
          </p:cNvSpPr>
          <p:nvPr/>
        </p:nvSpPr>
        <p:spPr bwMode="auto">
          <a:xfrm>
            <a:off x="381000" y="2895600"/>
            <a:ext cx="110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resist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(polymer)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10200" y="4114800"/>
            <a:ext cx="3100388" cy="2286000"/>
            <a:chOff x="3408" y="2592"/>
            <a:chExt cx="1953" cy="1440"/>
          </a:xfrm>
        </p:grpSpPr>
        <p:pic>
          <p:nvPicPr>
            <p:cNvPr id="112643" name="Picture 3" descr="50809_02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/>
            </a:blip>
            <a:srcRect/>
            <a:stretch>
              <a:fillRect/>
            </a:stretch>
          </p:blipFill>
          <p:spPr bwMode="auto">
            <a:xfrm>
              <a:off x="3408" y="2592"/>
              <a:ext cx="1920" cy="1440"/>
            </a:xfrm>
            <a:prstGeom prst="rect">
              <a:avLst/>
            </a:prstGeom>
            <a:noFill/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3984" y="3734"/>
              <a:ext cx="1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115 nm diameter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143000" y="3962400"/>
            <a:ext cx="3200400" cy="2401888"/>
            <a:chOff x="720" y="2496"/>
            <a:chExt cx="2016" cy="1513"/>
          </a:xfrm>
        </p:grpSpPr>
        <p:pic>
          <p:nvPicPr>
            <p:cNvPr id="112646" name="Picture 6" descr="50809_01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720" y="2496"/>
              <a:ext cx="2016" cy="1513"/>
            </a:xfrm>
            <a:prstGeom prst="rect">
              <a:avLst/>
            </a:prstGeom>
            <a:noFill/>
          </p:spPr>
        </p:pic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1392" y="3638"/>
              <a:ext cx="1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70 nm diameter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227638" y="1219200"/>
            <a:ext cx="3240087" cy="2736850"/>
            <a:chOff x="3293" y="768"/>
            <a:chExt cx="2041" cy="172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293" y="768"/>
              <a:ext cx="2041" cy="1724"/>
              <a:chOff x="431" y="743"/>
              <a:chExt cx="2041" cy="1724"/>
            </a:xfrm>
          </p:grpSpPr>
          <p:pic>
            <p:nvPicPr>
              <p:cNvPr id="112650" name="Picture 10" descr="50802_0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" y="743"/>
                <a:ext cx="2041" cy="1724"/>
              </a:xfrm>
              <a:prstGeom prst="rect">
                <a:avLst/>
              </a:prstGeom>
              <a:noFill/>
            </p:spPr>
          </p:pic>
          <p:pic>
            <p:nvPicPr>
              <p:cNvPr id="112651" name="Picture 11" descr="50802_0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4681" t="42046"/>
              <a:stretch>
                <a:fillRect/>
              </a:stretch>
            </p:blipFill>
            <p:spPr bwMode="auto">
              <a:xfrm>
                <a:off x="480" y="1248"/>
                <a:ext cx="925" cy="999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</p:pic>
        </p:grpSp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3984" y="864"/>
              <a:ext cx="1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35 nm diameter</a:t>
              </a:r>
            </a:p>
          </p:txBody>
        </p:sp>
      </p:grp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9906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33CC"/>
                </a:solidFill>
              </a:rPr>
              <a:t>One more step: </a:t>
            </a:r>
            <a:r>
              <a:rPr lang="en-GB" sz="2800" dirty="0" smtClean="0">
                <a:solidFill>
                  <a:srgbClr val="0033CC"/>
                </a:solidFill>
              </a:rPr>
              <a:t>pillar </a:t>
            </a:r>
            <a:r>
              <a:rPr lang="en-GB" sz="2800" dirty="0">
                <a:solidFill>
                  <a:srgbClr val="0033CC"/>
                </a:solidFill>
              </a:rPr>
              <a:t>array with various diameters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13716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28"/>
          <p:cNvSpPr>
            <a:spLocks noChangeArrowheads="1"/>
          </p:cNvSpPr>
          <p:nvPr/>
        </p:nvSpPr>
        <p:spPr bwMode="auto">
          <a:xfrm>
            <a:off x="1295400" y="17526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silicon</a:t>
            </a: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1214438" y="2109788"/>
            <a:ext cx="1921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1. Cr dots by liftoff</a:t>
            </a: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auto">
          <a:xfrm>
            <a:off x="1203325" y="3160713"/>
            <a:ext cx="2779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2. RIE silicon and remove Cr</a:t>
            </a:r>
          </a:p>
          <a:p>
            <a:r>
              <a:rPr lang="en-US">
                <a:solidFill>
                  <a:srgbClr val="0033CC"/>
                </a:solidFill>
              </a:rPr>
              <a:t>(RIE: reactive ion etching)</a:t>
            </a:r>
          </a:p>
        </p:txBody>
      </p:sp>
      <p:sp>
        <p:nvSpPr>
          <p:cNvPr id="112679" name="Rectangle 39"/>
          <p:cNvSpPr>
            <a:spLocks noChangeArrowheads="1"/>
          </p:cNvSpPr>
          <p:nvPr/>
        </p:nvSpPr>
        <p:spPr bwMode="auto">
          <a:xfrm>
            <a:off x="19812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0"/>
          <p:cNvSpPr>
            <a:spLocks noChangeArrowheads="1"/>
          </p:cNvSpPr>
          <p:nvPr/>
        </p:nvSpPr>
        <p:spPr bwMode="auto">
          <a:xfrm>
            <a:off x="25908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1"/>
          <p:cNvSpPr>
            <a:spLocks noChangeArrowheads="1"/>
          </p:cNvSpPr>
          <p:nvPr/>
        </p:nvSpPr>
        <p:spPr bwMode="auto">
          <a:xfrm>
            <a:off x="32004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4"/>
          <p:cNvSpPr>
            <a:spLocks noChangeArrowheads="1"/>
          </p:cNvSpPr>
          <p:nvPr/>
        </p:nvSpPr>
        <p:spPr bwMode="auto">
          <a:xfrm>
            <a:off x="1295400" y="28194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>
              <a:solidFill>
                <a:schemeClr val="bg1"/>
              </a:solidFill>
            </a:endParaRPr>
          </a:p>
        </p:txBody>
      </p:sp>
      <p:sp>
        <p:nvSpPr>
          <p:cNvPr id="112689" name="Rectangle 49"/>
          <p:cNvSpPr>
            <a:spLocks noChangeArrowheads="1"/>
          </p:cNvSpPr>
          <p:nvPr/>
        </p:nvSpPr>
        <p:spPr bwMode="auto">
          <a:xfrm>
            <a:off x="1676400" y="2819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0"/>
          <p:cNvSpPr>
            <a:spLocks noChangeArrowheads="1"/>
          </p:cNvSpPr>
          <p:nvPr/>
        </p:nvSpPr>
        <p:spPr bwMode="auto">
          <a:xfrm>
            <a:off x="2286000" y="2819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1"/>
          <p:cNvSpPr>
            <a:spLocks noChangeArrowheads="1"/>
          </p:cNvSpPr>
          <p:nvPr/>
        </p:nvSpPr>
        <p:spPr bwMode="auto">
          <a:xfrm>
            <a:off x="2895600" y="2819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2"/>
          <p:cNvSpPr>
            <a:spLocks noChangeArrowheads="1"/>
          </p:cNvSpPr>
          <p:nvPr/>
        </p:nvSpPr>
        <p:spPr bwMode="auto">
          <a:xfrm>
            <a:off x="3505200" y="2819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3"/>
          <p:cNvSpPr>
            <a:spLocks noChangeArrowheads="1"/>
          </p:cNvSpPr>
          <p:nvPr/>
        </p:nvSpPr>
        <p:spPr bwMode="auto">
          <a:xfrm>
            <a:off x="1295400" y="2819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Line 54"/>
          <p:cNvSpPr>
            <a:spLocks noChangeShapeType="1"/>
          </p:cNvSpPr>
          <p:nvPr/>
        </p:nvSpPr>
        <p:spPr bwMode="auto">
          <a:xfrm>
            <a:off x="11430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5" name="Text Box 55"/>
          <p:cNvSpPr txBox="1">
            <a:spLocks noChangeArrowheads="1"/>
          </p:cNvSpPr>
          <p:nvPr/>
        </p:nvSpPr>
        <p:spPr bwMode="auto">
          <a:xfrm>
            <a:off x="838200" y="1492250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Cr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30" y="833735"/>
            <a:ext cx="182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Pitch: 200nm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2802" y="228600"/>
            <a:ext cx="6630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Pattern transfer (next step after lithography)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71166" cy="49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5040868"/>
            <a:ext cx="7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Liftoff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56" y="5029200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Direct etch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4971" y="5029200"/>
            <a:ext cx="165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Electroplating…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412646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 doping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743200" y="228600"/>
            <a:ext cx="3702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How lithography started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91000"/>
            <a:ext cx="80772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Lithography (Greek for "stone drawing"); based on repulsion of oil and water.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Invented by </a:t>
            </a:r>
            <a:r>
              <a:rPr lang="en-US" dirty="0" err="1" smtClean="0">
                <a:solidFill>
                  <a:srgbClr val="0033CC"/>
                </a:solidFill>
              </a:rPr>
              <a:t>Alois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Senefelder</a:t>
            </a:r>
            <a:r>
              <a:rPr lang="en-US" dirty="0" smtClean="0">
                <a:solidFill>
                  <a:srgbClr val="0033CC"/>
                </a:solidFill>
              </a:rPr>
              <a:t> in 1798.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Used for book illustrations, artist's prints, packaging, posters, etc.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1825, Goya produced a series of lithographs.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the 20</a:t>
            </a:r>
            <a:r>
              <a:rPr lang="en-US" baseline="30000" dirty="0" smtClean="0">
                <a:solidFill>
                  <a:srgbClr val="0033CC"/>
                </a:solidFill>
              </a:rPr>
              <a:t>th</a:t>
            </a:r>
            <a:r>
              <a:rPr lang="en-US" dirty="0" smtClean="0">
                <a:solidFill>
                  <a:srgbClr val="0033CC"/>
                </a:solidFill>
              </a:rPr>
              <a:t> century, it become an important technique with unique expressive capabilities in the art field.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Nowadays used in semiconductor manufacturing and micro-nanofabrication.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76" y="838200"/>
            <a:ext cx="29404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2667000" y="990600"/>
            <a:ext cx="6320333" cy="3057297"/>
            <a:chOff x="1152" y="1910"/>
            <a:chExt cx="4608" cy="2229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1910"/>
              <a:ext cx="2681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152" y="3590"/>
              <a:ext cx="1344" cy="38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33CC"/>
                  </a:solidFill>
                </a:rPr>
                <a:t>193 nm Excimer Laser Source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2064" y="2966"/>
              <a:ext cx="624" cy="62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44" y="3686"/>
              <a:ext cx="960" cy="38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Computer Console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600" y="3600"/>
              <a:ext cx="875" cy="53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Exposure Column</a:t>
              </a:r>
            </a:p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(Lens)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992" y="3350"/>
              <a:ext cx="677" cy="22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Wafer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2976" y="2726"/>
              <a:ext cx="27" cy="9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3984" y="2679"/>
              <a:ext cx="143" cy="9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4128" y="2198"/>
              <a:ext cx="960" cy="29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992" y="2006"/>
              <a:ext cx="768" cy="38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 err="1">
                  <a:solidFill>
                    <a:srgbClr val="0033CC"/>
                  </a:solidFill>
                </a:rPr>
                <a:t>Reticle</a:t>
              </a:r>
              <a:r>
                <a:rPr lang="en-US" sz="1400" b="1" dirty="0">
                  <a:solidFill>
                    <a:srgbClr val="0033CC"/>
                  </a:solidFill>
                </a:rPr>
                <a:t> </a:t>
              </a:r>
            </a:p>
            <a:p>
              <a:pPr algn="ctr" eaLnBrk="1" hangingPunct="1"/>
              <a:r>
                <a:rPr lang="en-US" sz="1400" b="1" dirty="0">
                  <a:solidFill>
                    <a:srgbClr val="0033CC"/>
                  </a:solidFill>
                </a:rPr>
                <a:t>(Mask)</a:t>
              </a: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 flipV="1">
              <a:off x="4176" y="3254"/>
              <a:ext cx="912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52800" y="914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State-of-art lithography tool for IC industry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3239</Words>
  <Application>Microsoft Office PowerPoint</Application>
  <PresentationFormat>On-screen Show (4:3)</PresentationFormat>
  <Paragraphs>443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35</cp:revision>
  <dcterms:created xsi:type="dcterms:W3CDTF">2006-08-16T00:00:00Z</dcterms:created>
  <dcterms:modified xsi:type="dcterms:W3CDTF">2010-08-21T23:33:31Z</dcterms:modified>
</cp:coreProperties>
</file>