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0" r:id="rId2"/>
    <p:sldId id="256" r:id="rId3"/>
    <p:sldId id="284" r:id="rId4"/>
    <p:sldId id="338" r:id="rId5"/>
    <p:sldId id="280" r:id="rId6"/>
    <p:sldId id="353" r:id="rId7"/>
    <p:sldId id="258" r:id="rId8"/>
    <p:sldId id="281" r:id="rId9"/>
    <p:sldId id="293" r:id="rId10"/>
    <p:sldId id="294" r:id="rId11"/>
    <p:sldId id="307" r:id="rId12"/>
    <p:sldId id="322" r:id="rId13"/>
    <p:sldId id="324" r:id="rId14"/>
    <p:sldId id="325" r:id="rId15"/>
    <p:sldId id="321" r:id="rId16"/>
    <p:sldId id="320" r:id="rId17"/>
    <p:sldId id="318" r:id="rId18"/>
    <p:sldId id="319" r:id="rId19"/>
    <p:sldId id="354" r:id="rId20"/>
    <p:sldId id="305" r:id="rId21"/>
    <p:sldId id="328" r:id="rId22"/>
    <p:sldId id="300" r:id="rId23"/>
    <p:sldId id="334" r:id="rId24"/>
    <p:sldId id="329" r:id="rId25"/>
    <p:sldId id="304" r:id="rId26"/>
    <p:sldId id="355" r:id="rId27"/>
    <p:sldId id="352" r:id="rId28"/>
    <p:sldId id="340" r:id="rId29"/>
    <p:sldId id="346" r:id="rId30"/>
    <p:sldId id="341" r:id="rId31"/>
    <p:sldId id="356" r:id="rId32"/>
    <p:sldId id="342" r:id="rId33"/>
    <p:sldId id="344" r:id="rId34"/>
    <p:sldId id="345" r:id="rId35"/>
    <p:sldId id="343" r:id="rId36"/>
    <p:sldId id="348" r:id="rId37"/>
    <p:sldId id="349" r:id="rId38"/>
    <p:sldId id="357" r:id="rId39"/>
    <p:sldId id="336" r:id="rId40"/>
    <p:sldId id="337" r:id="rId41"/>
    <p:sldId id="264" r:id="rId42"/>
    <p:sldId id="26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9390" autoAdjust="0"/>
  </p:normalViewPr>
  <p:slideViewPr>
    <p:cSldViewPr>
      <p:cViewPr varScale="1">
        <p:scale>
          <a:sx n="74" d="100"/>
          <a:sy n="74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B09EA-A308-42DE-8E0D-3BEA37304959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40EA6-4471-48E5-AF4E-831B4432C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E4EC-FAB0-4380-A59A-22C0449ED763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11F5-00AD-40C0-B504-79309C4CA64B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50C7-EAC9-4758-8934-79354224C33B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5391-4894-4F21-AED7-27631F1C2CF9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7CBC-ED75-4A41-A4E9-3CF7DFF84F11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C7E2-794C-4B61-A670-B34A4E9D4774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6ADA-E7D7-4A8F-A33A-7DEDFF8C1E36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3A8E-1EB2-47F1-99F5-59D0371B6217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E745-AF68-4166-9398-0999463421B9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B5BB-39D7-49CD-ADA2-8BE6FD4AFB37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753A-6E81-43D9-88F3-43875630F5BD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8170-C191-4E42-8FCC-18F8599BE5D3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nf.stanford.edu/Process/Lithography/ebeamr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8288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799"/>
            <a:ext cx="1902266" cy="493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09600"/>
            <a:ext cx="5867400" cy="516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0"/>
            <a:ext cx="54876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yield of different material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5638800"/>
            <a:ext cx="8915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Sputtering yield varies with material, orders of magnitude difference across periodic table.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 rate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/sec) = yield(atoms/ion)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 flux(# of ions/sec)/number density(atoms/m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).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sym typeface="Symbol"/>
              </a:rPr>
              <a:t>Actual rate much lower due to re-deposition of sputtered material.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8991600" cy="43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72063" y="6477000"/>
            <a:ext cx="5671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“Recent developments in </a:t>
            </a:r>
            <a:r>
              <a:rPr lang="en-US" sz="1200" dirty="0" err="1" smtClean="0"/>
              <a:t>micromilling</a:t>
            </a:r>
            <a:r>
              <a:rPr lang="en-US" sz="1200" dirty="0" smtClean="0"/>
              <a:t> using focused ion beam technology”, Tseng, 2004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2400"/>
            <a:ext cx="579735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Energy dependence of sputtering yield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791200"/>
            <a:ext cx="802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Sputter yield “saturates” at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FF0000"/>
                </a:solidFill>
              </a:rPr>
              <a:t>100keV, higher energy leads to significant implantation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810000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As/Si</a:t>
            </a:r>
          </a:p>
          <a:p>
            <a:r>
              <a:rPr lang="en-US" dirty="0" err="1" smtClean="0"/>
              <a:t>Ga</a:t>
            </a:r>
            <a:r>
              <a:rPr lang="en-US" dirty="0" smtClean="0"/>
              <a:t>/Si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048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/Au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868269"/>
            <a:ext cx="7777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As/Au</a:t>
            </a:r>
          </a:p>
          <a:p>
            <a:r>
              <a:rPr lang="en-US" dirty="0" err="1" smtClean="0"/>
              <a:t>Ga</a:t>
            </a:r>
            <a:r>
              <a:rPr lang="en-US" dirty="0" smtClean="0"/>
              <a:t>/Au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838200"/>
            <a:ext cx="1013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Ar</a:t>
            </a:r>
            <a:r>
              <a:rPr lang="en-US" dirty="0" smtClean="0">
                <a:solidFill>
                  <a:srgbClr val="C00000"/>
                </a:solidFill>
              </a:rPr>
              <a:t>: Z=18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Ga</a:t>
            </a:r>
            <a:r>
              <a:rPr lang="en-US" dirty="0" smtClean="0">
                <a:solidFill>
                  <a:srgbClr val="C00000"/>
                </a:solidFill>
              </a:rPr>
              <a:t>: Z=31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As: Z=33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762000"/>
            <a:ext cx="295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 is a simulation software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152400"/>
            <a:ext cx="593855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Angular dependence of sputtering yield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94740"/>
            <a:ext cx="2590800" cy="23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29000" y="48768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Maximum sputter yield at 75-80</a:t>
            </a:r>
            <a:r>
              <a:rPr lang="en-US" baseline="30000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However, FIB milling is usually done at normal incidence for vertical trench profile.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Actually no longer “normal” once milling started – inclined incidence for tapered sidewall.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491816"/>
            <a:ext cx="8602810" cy="2927784"/>
            <a:chOff x="228600" y="1339416"/>
            <a:chExt cx="8602810" cy="2927784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1339416"/>
              <a:ext cx="8602810" cy="2927784"/>
              <a:chOff x="228601" y="2128655"/>
              <a:chExt cx="8602810" cy="2927784"/>
            </a:xfrm>
          </p:grpSpPr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1" y="2133600"/>
                <a:ext cx="4114800" cy="2922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65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19600" y="2128655"/>
                <a:ext cx="4411811" cy="2900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905000" y="3733800"/>
                <a:ext cx="762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30keV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629400" y="3657600"/>
                <a:ext cx="762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90keV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5600" y="27872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Si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85636" y="1732084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Au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838200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Au sputtering rate is less angle-dependent than Si,</a:t>
            </a:r>
            <a:r>
              <a:rPr lang="en-US" dirty="0" smtClean="0">
                <a:solidFill>
                  <a:srgbClr val="0033CC"/>
                </a:solidFill>
              </a:rPr>
              <a:t> partly because Au surface is rough, so actually not normal incidence  </a:t>
            </a:r>
            <a:r>
              <a:rPr lang="en-US" i="1" dirty="0" smtClean="0">
                <a:solidFill>
                  <a:srgbClr val="0033CC"/>
                </a:solidFill>
              </a:rPr>
              <a:t>locally</a:t>
            </a:r>
            <a:r>
              <a:rPr lang="en-US" dirty="0" smtClean="0">
                <a:solidFill>
                  <a:srgbClr val="0033CC"/>
                </a:solidFill>
              </a:rPr>
              <a:t> even when seemingly normal </a:t>
            </a:r>
            <a:r>
              <a:rPr lang="en-US" i="1" dirty="0" smtClean="0">
                <a:solidFill>
                  <a:srgbClr val="0033CC"/>
                </a:solidFill>
              </a:rPr>
              <a:t>globally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09800"/>
            <a:ext cx="3124200" cy="399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914400"/>
            <a:ext cx="5791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Surface will be FIB milled at different rates due to topographic effects on milling.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topographic effects will grow and exacerbate as FIB milling continues.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solidFill>
                  <a:srgbClr val="0033CC"/>
                </a:solidFill>
              </a:rPr>
              <a:t>Even </a:t>
            </a:r>
            <a:r>
              <a:rPr lang="en-US" dirty="0" smtClean="0">
                <a:solidFill>
                  <a:srgbClr val="0033CC"/>
                </a:solidFill>
              </a:rPr>
              <a:t>for normal ion incidence, surfaces are rarely FIB milled from top-down; but rather, are created by FIB milling at high incident angles (as if milling from sidewall and propagate along beam scan direction).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3113" y="152400"/>
            <a:ext cx="37276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incidence angle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7415583" y="18288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9383" y="137160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33400" y="4114798"/>
            <a:ext cx="4649866" cy="1633966"/>
            <a:chOff x="457200" y="4225104"/>
            <a:chExt cx="4043362" cy="1420840"/>
          </a:xfrm>
        </p:grpSpPr>
        <p:sp>
          <p:nvSpPr>
            <p:cNvPr id="13" name="Freeform 12"/>
            <p:cNvSpPr/>
            <p:nvPr/>
          </p:nvSpPr>
          <p:spPr>
            <a:xfrm>
              <a:off x="457200" y="4648200"/>
              <a:ext cx="1914525" cy="997744"/>
            </a:xfrm>
            <a:custGeom>
              <a:avLst/>
              <a:gdLst>
                <a:gd name="connsiteX0" fmla="*/ 0 w 1914525"/>
                <a:gd name="connsiteY0" fmla="*/ 997744 h 997744"/>
                <a:gd name="connsiteX1" fmla="*/ 1912144 w 1914525"/>
                <a:gd name="connsiteY1" fmla="*/ 997744 h 997744"/>
                <a:gd name="connsiteX2" fmla="*/ 1914525 w 1914525"/>
                <a:gd name="connsiteY2" fmla="*/ 0 h 997744"/>
                <a:gd name="connsiteX3" fmla="*/ 1457325 w 1914525"/>
                <a:gd name="connsiteY3" fmla="*/ 4763 h 997744"/>
                <a:gd name="connsiteX4" fmla="*/ 1457325 w 1914525"/>
                <a:gd name="connsiteY4" fmla="*/ 314325 h 997744"/>
                <a:gd name="connsiteX5" fmla="*/ 461963 w 1914525"/>
                <a:gd name="connsiteY5" fmla="*/ 314325 h 997744"/>
                <a:gd name="connsiteX6" fmla="*/ 464344 w 1914525"/>
                <a:gd name="connsiteY6" fmla="*/ 2382 h 997744"/>
                <a:gd name="connsiteX7" fmla="*/ 7144 w 1914525"/>
                <a:gd name="connsiteY7" fmla="*/ 7144 h 997744"/>
                <a:gd name="connsiteX8" fmla="*/ 0 w 1914525"/>
                <a:gd name="connsiteY8" fmla="*/ 997744 h 99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4525" h="997744">
                  <a:moveTo>
                    <a:pt x="0" y="997744"/>
                  </a:moveTo>
                  <a:lnTo>
                    <a:pt x="1912144" y="997744"/>
                  </a:lnTo>
                  <a:cubicBezTo>
                    <a:pt x="1912938" y="665163"/>
                    <a:pt x="1913731" y="332581"/>
                    <a:pt x="1914525" y="0"/>
                  </a:cubicBezTo>
                  <a:lnTo>
                    <a:pt x="1457325" y="4763"/>
                  </a:lnTo>
                  <a:lnTo>
                    <a:pt x="1457325" y="314325"/>
                  </a:lnTo>
                  <a:lnTo>
                    <a:pt x="461963" y="314325"/>
                  </a:lnTo>
                  <a:cubicBezTo>
                    <a:pt x="462757" y="210344"/>
                    <a:pt x="463550" y="106363"/>
                    <a:pt x="464344" y="2382"/>
                  </a:cubicBezTo>
                  <a:lnTo>
                    <a:pt x="7144" y="7144"/>
                  </a:lnTo>
                  <a:cubicBezTo>
                    <a:pt x="4763" y="337344"/>
                    <a:pt x="2381" y="667544"/>
                    <a:pt x="0" y="9977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524000" y="4267200"/>
              <a:ext cx="228600" cy="6858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48000" y="4800600"/>
              <a:ext cx="1452562" cy="845344"/>
            </a:xfrm>
            <a:custGeom>
              <a:avLst/>
              <a:gdLst>
                <a:gd name="connsiteX0" fmla="*/ 2381 w 1452562"/>
                <a:gd name="connsiteY0" fmla="*/ 845344 h 845344"/>
                <a:gd name="connsiteX1" fmla="*/ 1452562 w 1452562"/>
                <a:gd name="connsiteY1" fmla="*/ 845344 h 845344"/>
                <a:gd name="connsiteX2" fmla="*/ 1452562 w 1452562"/>
                <a:gd name="connsiteY2" fmla="*/ 311944 h 845344"/>
                <a:gd name="connsiteX3" fmla="*/ 914400 w 1452562"/>
                <a:gd name="connsiteY3" fmla="*/ 311944 h 845344"/>
                <a:gd name="connsiteX4" fmla="*/ 704850 w 1452562"/>
                <a:gd name="connsiteY4" fmla="*/ 0 h 845344"/>
                <a:gd name="connsiteX5" fmla="*/ 0 w 1452562"/>
                <a:gd name="connsiteY5" fmla="*/ 2382 h 845344"/>
                <a:gd name="connsiteX6" fmla="*/ 2381 w 1452562"/>
                <a:gd name="connsiteY6" fmla="*/ 845344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562" h="845344">
                  <a:moveTo>
                    <a:pt x="2381" y="845344"/>
                  </a:moveTo>
                  <a:lnTo>
                    <a:pt x="1452562" y="845344"/>
                  </a:lnTo>
                  <a:lnTo>
                    <a:pt x="1452562" y="311944"/>
                  </a:lnTo>
                  <a:lnTo>
                    <a:pt x="914400" y="311944"/>
                  </a:lnTo>
                  <a:lnTo>
                    <a:pt x="704850" y="0"/>
                  </a:lnTo>
                  <a:lnTo>
                    <a:pt x="0" y="2382"/>
                  </a:lnTo>
                  <a:cubicBezTo>
                    <a:pt x="794" y="281782"/>
                    <a:pt x="1587" y="561182"/>
                    <a:pt x="2381" y="84534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785616" y="4343400"/>
              <a:ext cx="228600" cy="68580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>
              <a:off x="3124200" y="4570412"/>
              <a:ext cx="6096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971800" y="4225104"/>
              <a:ext cx="990600" cy="62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 dirty="0" smtClean="0">
                  <a:solidFill>
                    <a:srgbClr val="0033CC"/>
                  </a:solidFill>
                </a:rPr>
                <a:t>Beam scan direction</a:t>
              </a:r>
              <a:endParaRPr lang="en-US" sz="1600" dirty="0">
                <a:solidFill>
                  <a:srgbClr val="0033CC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47800" y="4724400"/>
              <a:ext cx="381000" cy="3810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3" idx="7"/>
            </p:cNvCxnSpPr>
            <p:nvPr/>
          </p:nvCxnSpPr>
          <p:spPr>
            <a:xfrm rot="5400000" flipH="1" flipV="1">
              <a:off x="2192104" y="4152900"/>
              <a:ext cx="208196" cy="10463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5"/>
            </p:cNvCxnSpPr>
            <p:nvPr/>
          </p:nvCxnSpPr>
          <p:spPr>
            <a:xfrm rot="16200000" flipH="1">
              <a:off x="2039704" y="4782904"/>
              <a:ext cx="589196" cy="11225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2"/>
            </p:cNvCxnSpPr>
            <p:nvPr/>
          </p:nvCxnSpPr>
          <p:spPr>
            <a:xfrm rot="5400000" flipH="1" flipV="1">
              <a:off x="3931158" y="4693158"/>
              <a:ext cx="304800" cy="3672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886200" y="465090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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371600"/>
            <a:ext cx="77251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4492585"/>
            <a:ext cx="5105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dirty="0" smtClean="0">
                <a:solidFill>
                  <a:srgbClr val="0000FF"/>
                </a:solidFill>
              </a:rPr>
              <a:t> ion into Zn, Cu, Al, and Si at normal incidence.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Trench depth varies with material.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Zn has highest sputtering rate.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Cu shows topography formation due to grain structure/texture...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 has smoothest crater bottom.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82" y="152400"/>
            <a:ext cx="8766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Rate of material removal: constant dose different materials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914400"/>
            <a:ext cx="634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Constant dose of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7.510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12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Ga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+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 delivered with 1nA beam current.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7290" y="6553200"/>
            <a:ext cx="4606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Brenda </a:t>
            </a:r>
            <a:r>
              <a:rPr lang="en-US" sz="1200" dirty="0" err="1" smtClean="0"/>
              <a:t>Prenitzer</a:t>
            </a:r>
            <a:r>
              <a:rPr lang="en-US" sz="1200" dirty="0" smtClean="0"/>
              <a:t>, University of Central Florida, PhD dissertation (1999).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638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Increasing dose does not implant more ions to the surface; but rather, only recedes the “same” steady state surface with time.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360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Implant profile if without sputtering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Implant profile with steady state sputtering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024" y="0"/>
            <a:ext cx="440697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Steady state ion implantation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495800" cy="158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64716"/>
            <a:ext cx="3409950" cy="58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267325" cy="45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56876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Charging effect when milling insulator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43000" y="5943600"/>
            <a:ext cx="687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Charging can be eliminated by electron beam bombardment of surface.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(most FIB is equipped with SEM for imaging and charge neutralization)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914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Box milling of poly crystalline material (steel), rough surface.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1905000" y="1219200"/>
            <a:ext cx="5399885" cy="2194560"/>
            <a:chOff x="1219200" y="2286000"/>
            <a:chExt cx="6749856" cy="27432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2286000"/>
              <a:ext cx="2939856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286000"/>
              <a:ext cx="297692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2743200" y="2286000"/>
              <a:ext cx="228600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43200" y="4267200"/>
              <a:ext cx="228600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90600" y="152400"/>
            <a:ext cx="75930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Channeling effect when milling crystalline material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6032593" cy="264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04800" y="366926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Box milling of poly crystalline Cu.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181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Channeling  effect suppressed by doping with impurity atoms that block the ion channels.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257800" y="5410201"/>
            <a:ext cx="1143000" cy="371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" y="0"/>
            <a:ext cx="9143646" cy="68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00800" y="990600"/>
            <a:ext cx="129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membrane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672806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Focused ion beam (FIB) lithography overview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14478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FIB lithography resembles e-beam lithography (EBL), but with more capabilities: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Write  pattern in a resist, like EBL.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Etch atoms away locally by sputtering, with sub-10nm resolution (subtractive), most popular application of FIB.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Deposit a material  locally, with sub-10nm resolution (additive).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implantation to create an etching mask for subsequent pattern transfer.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Material modification (ion-induced mixing, defect pattern…).</a:t>
            </a:r>
          </a:p>
          <a:p>
            <a:pPr marL="342900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Nonetheless, EBL is still the most popular nanofabrication method.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Redeposition depends 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Kinetic energy of atoms leaving surface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Sticking coefficient of target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Sputtering yield of target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Geometry of feature being milled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Factors that increase sputtering rate tend to increase redeposition: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Beam current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Incident ion kinetic energy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Incident ion attack angle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Target material properties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28600"/>
            <a:ext cx="22109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Re-deposition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8600" y="4876800"/>
            <a:ext cx="4597400" cy="1443037"/>
            <a:chOff x="4368800" y="3581400"/>
            <a:chExt cx="4597400" cy="1443037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724400" y="4481512"/>
              <a:ext cx="4064000" cy="5429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4368800" y="3657156"/>
              <a:ext cx="2921000" cy="1132330"/>
              <a:chOff x="864" y="1546"/>
              <a:chExt cx="1380" cy="950"/>
            </a:xfrm>
          </p:grpSpPr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1032" y="2232"/>
                <a:ext cx="1176" cy="2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864" y="1546"/>
                <a:ext cx="1380" cy="950"/>
                <a:chOff x="876" y="1546"/>
                <a:chExt cx="1380" cy="950"/>
              </a:xfrm>
            </p:grpSpPr>
            <p:sp>
              <p:nvSpPr>
                <p:cNvPr id="16" name="AutoShape 22"/>
                <p:cNvSpPr>
                  <a:spLocks noChangeArrowheads="1"/>
                </p:cNvSpPr>
                <p:nvPr/>
              </p:nvSpPr>
              <p:spPr bwMode="auto">
                <a:xfrm flipV="1">
                  <a:off x="2160" y="1584"/>
                  <a:ext cx="96" cy="91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23"/>
                <p:cNvSpPr>
                  <a:spLocks noChangeShapeType="1"/>
                </p:cNvSpPr>
                <p:nvPr/>
              </p:nvSpPr>
              <p:spPr bwMode="auto">
                <a:xfrm>
                  <a:off x="1668" y="1738"/>
                  <a:ext cx="46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76" y="1546"/>
                  <a:ext cx="792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fr-FR" dirty="0" smtClean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Scanning beam</a:t>
                  </a:r>
                  <a:endPara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4724400" y="3581400"/>
              <a:ext cx="4241800" cy="1214438"/>
              <a:chOff x="1032" y="1488"/>
              <a:chExt cx="2004" cy="1020"/>
            </a:xfrm>
          </p:grpSpPr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2412" y="1488"/>
                <a:ext cx="62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redeposition</a:t>
                </a:r>
                <a:endParaRPr lang="fr-FR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21" name="Group 27"/>
              <p:cNvGrpSpPr>
                <a:grpSpLocks/>
              </p:cNvGrpSpPr>
              <p:nvPr/>
            </p:nvGrpSpPr>
            <p:grpSpPr bwMode="auto">
              <a:xfrm>
                <a:off x="1032" y="2112"/>
                <a:ext cx="1728" cy="396"/>
                <a:chOff x="1032" y="2112"/>
                <a:chExt cx="1728" cy="396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032" y="2356"/>
                  <a:ext cx="1104" cy="152"/>
                </a:xfrm>
                <a:custGeom>
                  <a:avLst/>
                  <a:gdLst>
                    <a:gd name="T0" fmla="*/ 32 w 593"/>
                    <a:gd name="T1" fmla="*/ 140 h 152"/>
                    <a:gd name="T2" fmla="*/ 9 w 593"/>
                    <a:gd name="T3" fmla="*/ 104 h 152"/>
                    <a:gd name="T4" fmla="*/ 143 w 593"/>
                    <a:gd name="T5" fmla="*/ 68 h 152"/>
                    <a:gd name="T6" fmla="*/ 344 w 593"/>
                    <a:gd name="T7" fmla="*/ 32 h 152"/>
                    <a:gd name="T8" fmla="*/ 389 w 593"/>
                    <a:gd name="T9" fmla="*/ 68 h 152"/>
                    <a:gd name="T10" fmla="*/ 456 w 593"/>
                    <a:gd name="T11" fmla="*/ 56 h 152"/>
                    <a:gd name="T12" fmla="*/ 545 w 593"/>
                    <a:gd name="T13" fmla="*/ 68 h 152"/>
                    <a:gd name="T14" fmla="*/ 680 w 593"/>
                    <a:gd name="T15" fmla="*/ 92 h 152"/>
                    <a:gd name="T16" fmla="*/ 747 w 593"/>
                    <a:gd name="T17" fmla="*/ 116 h 152"/>
                    <a:gd name="T18" fmla="*/ 903 w 593"/>
                    <a:gd name="T19" fmla="*/ 128 h 152"/>
                    <a:gd name="T20" fmla="*/ 1037 w 593"/>
                    <a:gd name="T21" fmla="*/ 140 h 152"/>
                    <a:gd name="T22" fmla="*/ 1104 w 593"/>
                    <a:gd name="T23" fmla="*/ 152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3"/>
                    <a:gd name="T37" fmla="*/ 0 h 152"/>
                    <a:gd name="T38" fmla="*/ 593 w 593"/>
                    <a:gd name="T39" fmla="*/ 152 h 1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3" h="152">
                      <a:moveTo>
                        <a:pt x="17" y="140"/>
                      </a:moveTo>
                      <a:cubicBezTo>
                        <a:pt x="13" y="128"/>
                        <a:pt x="0" y="116"/>
                        <a:pt x="5" y="104"/>
                      </a:cubicBezTo>
                      <a:cubicBezTo>
                        <a:pt x="12" y="86"/>
                        <a:pt x="62" y="73"/>
                        <a:pt x="77" y="68"/>
                      </a:cubicBezTo>
                      <a:cubicBezTo>
                        <a:pt x="100" y="0"/>
                        <a:pt x="120" y="19"/>
                        <a:pt x="185" y="32"/>
                      </a:cubicBezTo>
                      <a:cubicBezTo>
                        <a:pt x="193" y="44"/>
                        <a:pt x="196" y="63"/>
                        <a:pt x="209" y="68"/>
                      </a:cubicBezTo>
                      <a:cubicBezTo>
                        <a:pt x="221" y="73"/>
                        <a:pt x="232" y="56"/>
                        <a:pt x="245" y="56"/>
                      </a:cubicBezTo>
                      <a:cubicBezTo>
                        <a:pt x="261" y="56"/>
                        <a:pt x="277" y="63"/>
                        <a:pt x="293" y="68"/>
                      </a:cubicBezTo>
                      <a:cubicBezTo>
                        <a:pt x="317" y="75"/>
                        <a:pt x="341" y="84"/>
                        <a:pt x="365" y="92"/>
                      </a:cubicBezTo>
                      <a:cubicBezTo>
                        <a:pt x="379" y="97"/>
                        <a:pt x="387" y="112"/>
                        <a:pt x="401" y="116"/>
                      </a:cubicBezTo>
                      <a:cubicBezTo>
                        <a:pt x="428" y="124"/>
                        <a:pt x="457" y="124"/>
                        <a:pt x="485" y="128"/>
                      </a:cubicBezTo>
                      <a:cubicBezTo>
                        <a:pt x="509" y="132"/>
                        <a:pt x="533" y="135"/>
                        <a:pt x="557" y="140"/>
                      </a:cubicBezTo>
                      <a:cubicBezTo>
                        <a:pt x="569" y="143"/>
                        <a:pt x="593" y="152"/>
                        <a:pt x="593" y="152"/>
                      </a:cubicBezTo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2232" y="2112"/>
                  <a:ext cx="528" cy="144"/>
                </a:xfrm>
                <a:custGeom>
                  <a:avLst/>
                  <a:gdLst>
                    <a:gd name="T0" fmla="*/ 15 w 593"/>
                    <a:gd name="T1" fmla="*/ 133 h 152"/>
                    <a:gd name="T2" fmla="*/ 4 w 593"/>
                    <a:gd name="T3" fmla="*/ 99 h 152"/>
                    <a:gd name="T4" fmla="*/ 69 w 593"/>
                    <a:gd name="T5" fmla="*/ 64 h 152"/>
                    <a:gd name="T6" fmla="*/ 165 w 593"/>
                    <a:gd name="T7" fmla="*/ 30 h 152"/>
                    <a:gd name="T8" fmla="*/ 186 w 593"/>
                    <a:gd name="T9" fmla="*/ 64 h 152"/>
                    <a:gd name="T10" fmla="*/ 218 w 593"/>
                    <a:gd name="T11" fmla="*/ 53 h 152"/>
                    <a:gd name="T12" fmla="*/ 261 w 593"/>
                    <a:gd name="T13" fmla="*/ 64 h 152"/>
                    <a:gd name="T14" fmla="*/ 325 w 593"/>
                    <a:gd name="T15" fmla="*/ 87 h 152"/>
                    <a:gd name="T16" fmla="*/ 357 w 593"/>
                    <a:gd name="T17" fmla="*/ 110 h 152"/>
                    <a:gd name="T18" fmla="*/ 432 w 593"/>
                    <a:gd name="T19" fmla="*/ 121 h 152"/>
                    <a:gd name="T20" fmla="*/ 496 w 593"/>
                    <a:gd name="T21" fmla="*/ 133 h 152"/>
                    <a:gd name="T22" fmla="*/ 528 w 593"/>
                    <a:gd name="T23" fmla="*/ 144 h 1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3"/>
                    <a:gd name="T37" fmla="*/ 0 h 152"/>
                    <a:gd name="T38" fmla="*/ 593 w 593"/>
                    <a:gd name="T39" fmla="*/ 152 h 1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3" h="152">
                      <a:moveTo>
                        <a:pt x="17" y="140"/>
                      </a:moveTo>
                      <a:cubicBezTo>
                        <a:pt x="13" y="128"/>
                        <a:pt x="0" y="116"/>
                        <a:pt x="5" y="104"/>
                      </a:cubicBezTo>
                      <a:cubicBezTo>
                        <a:pt x="12" y="86"/>
                        <a:pt x="62" y="73"/>
                        <a:pt x="77" y="68"/>
                      </a:cubicBezTo>
                      <a:cubicBezTo>
                        <a:pt x="100" y="0"/>
                        <a:pt x="120" y="19"/>
                        <a:pt x="185" y="32"/>
                      </a:cubicBezTo>
                      <a:cubicBezTo>
                        <a:pt x="193" y="44"/>
                        <a:pt x="196" y="63"/>
                        <a:pt x="209" y="68"/>
                      </a:cubicBezTo>
                      <a:cubicBezTo>
                        <a:pt x="221" y="73"/>
                        <a:pt x="232" y="56"/>
                        <a:pt x="245" y="56"/>
                      </a:cubicBezTo>
                      <a:cubicBezTo>
                        <a:pt x="261" y="56"/>
                        <a:pt x="277" y="63"/>
                        <a:pt x="293" y="68"/>
                      </a:cubicBezTo>
                      <a:cubicBezTo>
                        <a:pt x="317" y="75"/>
                        <a:pt x="341" y="84"/>
                        <a:pt x="365" y="92"/>
                      </a:cubicBezTo>
                      <a:cubicBezTo>
                        <a:pt x="379" y="97"/>
                        <a:pt x="387" y="112"/>
                        <a:pt x="401" y="116"/>
                      </a:cubicBezTo>
                      <a:cubicBezTo>
                        <a:pt x="428" y="124"/>
                        <a:pt x="457" y="124"/>
                        <a:pt x="485" y="128"/>
                      </a:cubicBezTo>
                      <a:cubicBezTo>
                        <a:pt x="509" y="132"/>
                        <a:pt x="533" y="135"/>
                        <a:pt x="557" y="140"/>
                      </a:cubicBezTo>
                      <a:cubicBezTo>
                        <a:pt x="569" y="143"/>
                        <a:pt x="593" y="152"/>
                        <a:pt x="593" y="152"/>
                      </a:cubicBezTo>
                    </a:path>
                  </a:pathLst>
                </a:cu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Line 30"/>
              <p:cNvSpPr>
                <a:spLocks noChangeShapeType="1"/>
              </p:cNvSpPr>
              <p:nvPr/>
            </p:nvSpPr>
            <p:spPr bwMode="auto">
              <a:xfrm flipH="1">
                <a:off x="2424" y="1872"/>
                <a:ext cx="348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 flipH="1">
                <a:off x="1548" y="1808"/>
                <a:ext cx="1224" cy="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3581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4800600" y="3810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 milled by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, slow </a:t>
            </a:r>
            <a:r>
              <a:rPr lang="en-US" i="1" dirty="0" smtClean="0">
                <a:solidFill>
                  <a:srgbClr val="0033CC"/>
                </a:solidFill>
              </a:rPr>
              <a:t>single</a:t>
            </a:r>
            <a:r>
              <a:rPr lang="en-US" dirty="0" smtClean="0">
                <a:solidFill>
                  <a:srgbClr val="0033CC"/>
                </a:solidFill>
              </a:rPr>
              <a:t> pass at 2sec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077200" y="3048000"/>
            <a:ext cx="304800" cy="1588"/>
          </a:xfrm>
          <a:prstGeom prst="line">
            <a:avLst/>
          </a:prstGeom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63410" y="30480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m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6400800" y="1752600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0778" y="1371600"/>
            <a:ext cx="15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Scan direction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57800" y="49530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figure on the left is wrong. There will be no re-deposition on the top surface. Re-deposition only happens when the two points can see each other. There is no force to bring the sputtered atoms back (gravity too small, no electrostatic force for neutral atoms).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76026"/>
            <a:ext cx="2133600" cy="295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51521"/>
            <a:ext cx="7239000" cy="278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638800" y="6581001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B. </a:t>
            </a:r>
            <a:r>
              <a:rPr lang="fr-FR" sz="1200" dirty="0" err="1" smtClean="0"/>
              <a:t>Prenitzer</a:t>
            </a:r>
            <a:r>
              <a:rPr lang="fr-FR" sz="1200" dirty="0" smtClean="0"/>
              <a:t>, </a:t>
            </a:r>
            <a:r>
              <a:rPr lang="fr-FR" sz="1200" dirty="0" err="1" smtClean="0"/>
              <a:t>Univ</a:t>
            </a:r>
            <a:r>
              <a:rPr lang="fr-FR" sz="1200" dirty="0" smtClean="0"/>
              <a:t>. Cent. Florida dissertation (1999)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048000" y="4572000"/>
            <a:ext cx="533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Constant dose variable area, milling of (100) Si at normal incidence with 1.5x10</a:t>
            </a:r>
            <a:r>
              <a:rPr lang="en-US" baseline="30000" dirty="0" smtClean="0">
                <a:solidFill>
                  <a:srgbClr val="0033CC"/>
                </a:solidFill>
              </a:rPr>
              <a:t>11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/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Slope of sidewall increases (less steep) as trench width decreased, as sputtered atoms have less chance to get out of the trench.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8600"/>
            <a:ext cx="505016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Geometry effect of re-deposition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5562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For higher beam current, re-deposition increase, sidewall definition worse. For Cu, rough surface at all beam currents.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28600"/>
            <a:ext cx="594303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beam current on re-deposition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143000" y="1143000"/>
            <a:ext cx="6324600" cy="4243388"/>
            <a:chOff x="1143000" y="1143000"/>
            <a:chExt cx="6324600" cy="424338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9300" y="1471613"/>
              <a:ext cx="5105400" cy="391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143000" y="1981200"/>
              <a:ext cx="838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Cu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(110)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3886200"/>
              <a:ext cx="76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Si</a:t>
              </a:r>
            </a:p>
            <a:p>
              <a:pPr algn="ctr"/>
              <a:r>
                <a:rPr lang="en-US" b="1" dirty="0" smtClean="0">
                  <a:solidFill>
                    <a:srgbClr val="0033CC"/>
                  </a:solidFill>
                </a:rPr>
                <a:t>(100)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1143000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500pA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28999" y="11430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1000pA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1143000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2000pA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934200" y="35814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34200" y="4951412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400800" y="4267200"/>
              <a:ext cx="1371600" cy="1588"/>
            </a:xfrm>
            <a:prstGeom prst="straightConnector1">
              <a:avLst/>
            </a:prstGeom>
            <a:ln w="158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6914884" y="4019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10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m</a:t>
              </a:r>
              <a:endParaRPr lang="en-US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359329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Effect of scan sequence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429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4194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0" y="6550223"/>
            <a:ext cx="6590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“Recent developments in </a:t>
            </a:r>
            <a:r>
              <a:rPr lang="en-US" sz="1400" dirty="0" err="1" smtClean="0"/>
              <a:t>micromilling</a:t>
            </a:r>
            <a:r>
              <a:rPr lang="en-US" sz="1400" dirty="0" smtClean="0"/>
              <a:t> using focused ion beam technology”, Tseng, 2004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60698" y="4964668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from center to edge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698" y="4964668"/>
            <a:ext cx="2701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from edge to center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1910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BK7 glass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867400"/>
            <a:ext cx="812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earlier the region is milled, the more re-deposited material is accumulated there.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7114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deal with re-deposition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057400"/>
            <a:ext cx="87899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495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Slow </a:t>
            </a:r>
            <a:r>
              <a:rPr lang="en-US" i="1" dirty="0" smtClean="0">
                <a:solidFill>
                  <a:srgbClr val="0033CC"/>
                </a:solidFill>
              </a:rPr>
              <a:t>single</a:t>
            </a:r>
            <a:r>
              <a:rPr lang="en-US" dirty="0" smtClean="0">
                <a:solidFill>
                  <a:srgbClr val="0033CC"/>
                </a:solidFill>
              </a:rPr>
              <a:t> pass at 2sec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12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Si milled by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, total dose 1.9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18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Fast 200 repetitive passes at 10ms per line with 300 scan lines.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6553200"/>
            <a:ext cx="6572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“Characteristics of Si removal by fine focused gallium ion beam”, Yamaguchi, JVST, 1985.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00800" y="2589212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3178" y="2208212"/>
            <a:ext cx="151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Scan direction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397973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3924300" cy="36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44958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Serial: mill each pixel all the way through before milling the next, re-deposited material covers holes milled previously.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343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Parallel: mill all pixels to a small depth, then return to mill deeper … until targeted depth achieved, re-deposited material milled away by following mills.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73557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deal with re-deposition, another example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5581471"/>
            <a:ext cx="7628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/>
            <a:r>
              <a:rPr lang="en-US" dirty="0" smtClean="0">
                <a:solidFill>
                  <a:srgbClr val="C00000"/>
                </a:solidFill>
              </a:rPr>
              <a:t>Summary for minimizing re-deposition effect: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Mill large and less critical pattern first, using high beam current.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 multiple passes, not single pass.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Mill fine and critical pattern last, using low beam current and multiple passes.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063" y="533400"/>
            <a:ext cx="394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Something is wrong here. It can not be due to re-deposition.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2400"/>
            <a:ext cx="34708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Pixel size vs. beam size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6019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As a rule, for continuous non-wavy milling, pixel spacing/beam diameter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 1.5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2209800" cy="24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3276600" cy="250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3355061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Ion flux distribution along a scan line with pixel/diameter=1.5 (top), 3.0(bottom)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923925"/>
            <a:ext cx="338097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72063" y="6581001"/>
            <a:ext cx="5671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“Recent developments in </a:t>
            </a:r>
            <a:r>
              <a:rPr lang="en-US" sz="1200" dirty="0" err="1" smtClean="0"/>
              <a:t>micromilling</a:t>
            </a:r>
            <a:r>
              <a:rPr lang="en-US" sz="1200" dirty="0" smtClean="0"/>
              <a:t> using focused ion beam technology”, Tseng, 2004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9247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 milling using single pass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488915" cy="27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73914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12513" y="1219200"/>
            <a:ext cx="13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redeposition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Due to re-deposition, channel depth cannot be calculated simply by sputter yield.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V-shaped channel profile is the inherent shape obtained by single-pass FIB milling.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long dwell time, the mouth width of the channel (B) can be one order larger than beam size, because the “tail” of the beam can mill sizable amount material.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48364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29200" y="914400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Channel profile by AFM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11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Milled into Au by 90keV As</a:t>
            </a:r>
            <a:r>
              <a:rPr lang="en-US" baseline="30000" dirty="0" smtClean="0">
                <a:solidFill>
                  <a:srgbClr val="0033CC"/>
                </a:solidFill>
              </a:rPr>
              <a:t>2+</a:t>
            </a:r>
            <a:r>
              <a:rPr lang="en-US" dirty="0" smtClean="0">
                <a:solidFill>
                  <a:srgbClr val="0033CC"/>
                </a:solidFill>
              </a:rPr>
              <a:t> FIB with 5ms dwell time. I=5pA, pixel spacing 14.5nm, beam diameter 50nm. Single pass, aspect ratio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1/3 and is insensitive to dwell time.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21336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Here the re-deposition on top surface  is due to diffusion and collision of sputtered atoms and ions. In addition, the amount of re-deposition on top surface is actually very small, far </a:t>
            </a:r>
            <a:r>
              <a:rPr lang="en-US" sz="1200" dirty="0" err="1" smtClean="0"/>
              <a:t>far</a:t>
            </a:r>
            <a:r>
              <a:rPr lang="en-US" sz="1200" dirty="0" smtClean="0"/>
              <a:t> less than shown here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95575"/>
            <a:ext cx="42005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2743200" cy="218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0" y="0"/>
            <a:ext cx="49247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Channel milling using single pass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62000"/>
            <a:ext cx="3686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8200" y="43434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Relationship between feature size (depth by milling or height by deposition) and ion doses for various ion species and materials.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371600" y="3733800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24400" y="5257800"/>
            <a:ext cx="41327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Dwell time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 ion dose D</a:t>
            </a:r>
          </a:p>
          <a:p>
            <a:r>
              <a:rPr lang="en-US" sz="2000" dirty="0" smtClean="0">
                <a:solidFill>
                  <a:srgbClr val="C00000"/>
                </a:solidFill>
                <a:sym typeface="Symbol"/>
              </a:rPr>
              <a:t>Almost universally log(M)=</a:t>
            </a:r>
            <a:r>
              <a:rPr lang="en-US" sz="2000" dirty="0" err="1" smtClean="0">
                <a:solidFill>
                  <a:srgbClr val="C00000"/>
                </a:solidFill>
                <a:sym typeface="Symbol"/>
              </a:rPr>
              <a:t>a+blog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(D)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M is milling depth or any feature size in milling experiment.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Then milling yield: Y=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dM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dD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=b(M/D)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181600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52600"/>
            <a:ext cx="7924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Proximity effect of FIB lithography is negligible, no electron backscattering.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This means writing pixel size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 beam spot size, short dwell time on each pixel that beam blanker may not follow. (For EBL, pixel size &gt;&gt; beam spot size, exposure between pixels by proximity effect)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the same beam spot size, higher resolution than EBL, due to shorter ion range, weaker forward scattering, lower energy of secondary electrons with smaller lateral diffusion. 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Higher resist sensitivity than EBL that increases throughput.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73432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EBL and FIB lithography (with resist)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762000"/>
            <a:ext cx="75438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Like EBL, ion-matter interaction can also generate low-energy secondary electrons, which can expose the resist for lithography.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Naturally, in principle all EBL resists can also be used as FIB lithography resist.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09600" y="4419600"/>
            <a:ext cx="7953376" cy="2067001"/>
            <a:chOff x="609600" y="4419600"/>
            <a:chExt cx="7953376" cy="2067001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609600" y="4419600"/>
              <a:ext cx="7953376" cy="2067001"/>
              <a:chOff x="1066800" y="4535424"/>
              <a:chExt cx="6627813" cy="172250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66800" y="4572000"/>
                <a:ext cx="6627813" cy="168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791456" y="4535424"/>
                <a:ext cx="28077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Ion-beam                 electron-beam</a:t>
                </a:r>
                <a:endParaRPr lang="en-US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181600" y="4809744"/>
              <a:ext cx="2895600" cy="2286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5194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to mill high aspect ratio narrow trench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04800" y="1230868"/>
            <a:ext cx="4664681" cy="30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4355068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FIB milled trenches in Ta-C film using beam current (from left to right) of 32, 3, 3, 32, 7, 7, 32 and 32 </a:t>
            </a:r>
            <a:r>
              <a:rPr lang="en-US" sz="1600" dirty="0" err="1" smtClean="0">
                <a:solidFill>
                  <a:srgbClr val="0033CC"/>
                </a:solidFill>
              </a:rPr>
              <a:t>pA</a:t>
            </a:r>
            <a:r>
              <a:rPr lang="en-US" sz="1600" dirty="0" smtClean="0">
                <a:solidFill>
                  <a:srgbClr val="0033CC"/>
                </a:solidFill>
              </a:rPr>
              <a:t>, respectively.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265420" y="1307068"/>
            <a:ext cx="346002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05400" y="4355068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Trenches with width 30–40 nm, aspect ratio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up to</a:t>
            </a:r>
            <a:r>
              <a:rPr lang="en-US" sz="1600" dirty="0" smtClean="0">
                <a:solidFill>
                  <a:srgbClr val="0033CC"/>
                </a:solidFill>
              </a:rPr>
              <a:t> 25, beam current 1.8-3pA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5742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high aspect ratio, use small beam current and large number of repetitive passes.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550223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“Focused ion beam patterning of diamond-like carbon films “, </a:t>
            </a:r>
            <a:r>
              <a:rPr lang="en-US" sz="1200" dirty="0" err="1" smtClean="0"/>
              <a:t>Stanishevsky</a:t>
            </a:r>
            <a:r>
              <a:rPr lang="en-US" sz="1200" dirty="0" smtClean="0"/>
              <a:t>, 1999.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660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Patterning etching mask by ion implantation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038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78610" y="1447800"/>
            <a:ext cx="44653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 concentration p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doping in Si drastically reduces the etch rate by KOH.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implantation depth is roughly 1nm/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 (e.g. 30nm for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critical dose for the etch mask to be effective is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15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(=160C/cm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=10 ions/nm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implanted region is completely amorphous (</a:t>
            </a:r>
            <a:r>
              <a:rPr lang="en-US" dirty="0" err="1" smtClean="0">
                <a:solidFill>
                  <a:srgbClr val="0033CC"/>
                </a:solidFill>
              </a:rPr>
              <a:t>amorphization</a:t>
            </a:r>
            <a:r>
              <a:rPr lang="en-US" dirty="0" smtClean="0">
                <a:solidFill>
                  <a:srgbClr val="0033CC"/>
                </a:solidFill>
              </a:rPr>
              <a:t> dose is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At higher doses such as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110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16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ions/cm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, sputtering (milling) of sample surface becomes significant.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Reyntjens</a:t>
            </a:r>
            <a:r>
              <a:rPr lang="en-US" sz="1200" dirty="0" smtClean="0"/>
              <a:t> and </a:t>
            </a:r>
            <a:r>
              <a:rPr lang="en-US" sz="1200" dirty="0" err="1" smtClean="0"/>
              <a:t>Puers</a:t>
            </a:r>
            <a:r>
              <a:rPr lang="en-US" sz="1200" dirty="0" smtClean="0"/>
              <a:t>, “A review of focused ion beam applications in </a:t>
            </a:r>
            <a:r>
              <a:rPr lang="en-US" sz="1200" dirty="0" err="1" smtClean="0"/>
              <a:t>microsystem</a:t>
            </a:r>
            <a:r>
              <a:rPr lang="en-US" sz="1200" dirty="0" smtClean="0"/>
              <a:t> technology”, J. </a:t>
            </a:r>
            <a:r>
              <a:rPr lang="en-US" sz="1200" dirty="0" err="1" smtClean="0"/>
              <a:t>Micromech</a:t>
            </a:r>
            <a:r>
              <a:rPr lang="en-US" sz="1200" dirty="0" smtClean="0"/>
              <a:t>. </a:t>
            </a:r>
            <a:r>
              <a:rPr lang="en-US" sz="1200" dirty="0" err="1" smtClean="0"/>
              <a:t>Microeng</a:t>
            </a:r>
            <a:r>
              <a:rPr lang="en-US" sz="1200" dirty="0" smtClean="0"/>
              <a:t>. 11, 287-300 (2001).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953000"/>
            <a:ext cx="441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Fabrication of cantilevers by shallow doping (left-hand side) and milling and sidewall doping (right-hand side): (a) FIB exposure (milling and/or implantation), (b) during KOH etching and (c) after etching is completed.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724400" cy="491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17" y="1066800"/>
            <a:ext cx="393248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76200"/>
            <a:ext cx="674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FIB implantation and pattern transfer: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43434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SEM photomicrographs of cantilevers (2μm long, 100nm wide and 30nm thick).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762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Nano-cup by extending vertical FIB milling to several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m.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65532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Tseng, “Recent developments in nanofabrication using focused ion beams”, Small, 1(10), 924-939 (2005).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6" y="1066800"/>
            <a:ext cx="365548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838200"/>
            <a:ext cx="5334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Rounded (wider interior, narrower near surface ) groove array fabricated by Si-FIB implantation on </a:t>
            </a:r>
            <a:r>
              <a:rPr lang="en-US" dirty="0" err="1" smtClean="0">
                <a:solidFill>
                  <a:srgbClr val="0033CC"/>
                </a:solidFill>
              </a:rPr>
              <a:t>AlGaAs</a:t>
            </a:r>
            <a:r>
              <a:rPr lang="en-US" dirty="0" smtClean="0">
                <a:solidFill>
                  <a:srgbClr val="0033CC"/>
                </a:solidFill>
              </a:rPr>
              <a:t> substrates.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Si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implantation at 200keV energy, high energy leads to large grooves.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Hot (70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C) </a:t>
            </a:r>
            <a:r>
              <a:rPr lang="en-US" dirty="0" err="1" smtClean="0">
                <a:solidFill>
                  <a:srgbClr val="0033CC"/>
                </a:solidFill>
              </a:rPr>
              <a:t>HCl</a:t>
            </a:r>
            <a:r>
              <a:rPr lang="en-US" dirty="0" smtClean="0">
                <a:solidFill>
                  <a:srgbClr val="0033CC"/>
                </a:solidFill>
              </a:rPr>
              <a:t> etches highly doped (1000 Si</a:t>
            </a:r>
            <a:r>
              <a:rPr lang="en-US" baseline="30000" dirty="0" smtClean="0">
                <a:solidFill>
                  <a:srgbClr val="0033CC"/>
                </a:solidFill>
              </a:rPr>
              <a:t>+ </a:t>
            </a:r>
            <a:r>
              <a:rPr lang="en-US" dirty="0" smtClean="0">
                <a:solidFill>
                  <a:srgbClr val="0033CC"/>
                </a:solidFill>
              </a:rPr>
              <a:t>ions/nm) region much faster.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"/>
            <a:ext cx="674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FIB implantation and pattern transfer: results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49084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3200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0" y="3657600"/>
            <a:ext cx="51054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Implantation can also irradiate polymer resist materials to increase its etching resistance.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Here 30keV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FIB with 117C/cm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doses to make implanted patterns in Shipley SPR660 positive photoresist layers.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Ga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is formed that can be used as RIE etch mask to etch un-irradiated resist using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plasma.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1" y="5715000"/>
            <a:ext cx="441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FIB images of double 100nm (left) and 30nm (right) lines patterned by FIB implantation in SPR660 photoresist after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RIE.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36014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lithography on AlF</a:t>
            </a:r>
            <a:r>
              <a:rPr lang="en-US" sz="2800" baseline="-25000" dirty="0" smtClean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 resist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1" y="5144869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AlF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inorganic resist using 30kV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dirty="0" smtClean="0">
                <a:solidFill>
                  <a:srgbClr val="0033CC"/>
                </a:solidFill>
              </a:rPr>
              <a:t> ion, large features,  pitch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2000"/>
            <a:ext cx="4180742" cy="328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91000" y="4191000"/>
            <a:ext cx="48768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High-resolution direct machining:</a:t>
            </a:r>
            <a:r>
              <a:rPr lang="en-US" sz="1600" dirty="0" smtClean="0">
                <a:solidFill>
                  <a:srgbClr val="0033CC"/>
                </a:solidFill>
              </a:rPr>
              <a:t> FIB etched lines on AlF</a:t>
            </a:r>
            <a:r>
              <a:rPr lang="en-US" sz="1600" baseline="-25000" dirty="0" smtClean="0">
                <a:solidFill>
                  <a:srgbClr val="0033CC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(50nm)/</a:t>
            </a:r>
            <a:r>
              <a:rPr lang="en-US" sz="1600" dirty="0" err="1" smtClean="0">
                <a:solidFill>
                  <a:srgbClr val="0033CC"/>
                </a:solidFill>
              </a:rPr>
              <a:t>GaAs</a:t>
            </a:r>
            <a:r>
              <a:rPr lang="en-US" sz="1600" dirty="0" smtClean="0">
                <a:solidFill>
                  <a:srgbClr val="0033CC"/>
                </a:solidFill>
              </a:rPr>
              <a:t>, ion dose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92nC/cm. The lines in </a:t>
            </a:r>
            <a:r>
              <a:rPr lang="en-US" sz="1600" dirty="0" err="1" smtClean="0">
                <a:solidFill>
                  <a:srgbClr val="0033CC"/>
                </a:solidFill>
              </a:rPr>
              <a:t>GaAs</a:t>
            </a:r>
            <a:r>
              <a:rPr lang="en-US" sz="1600" dirty="0" smtClean="0">
                <a:solidFill>
                  <a:srgbClr val="0033CC"/>
                </a:solidFill>
              </a:rPr>
              <a:t> display a very reproducible width of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sz="1600" dirty="0" smtClean="0">
                <a:solidFill>
                  <a:srgbClr val="0033CC"/>
                </a:solidFill>
              </a:rPr>
              <a:t>8nm.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Explanation of this high resolution:</a:t>
            </a:r>
            <a:r>
              <a:rPr lang="en-US" sz="1600" dirty="0" smtClean="0">
                <a:solidFill>
                  <a:srgbClr val="0033CC"/>
                </a:solidFill>
              </a:rPr>
              <a:t> flux-dependent vaporization of AlF</a:t>
            </a:r>
            <a:r>
              <a:rPr lang="en-US" sz="1600" baseline="-25000" dirty="0" smtClean="0">
                <a:solidFill>
                  <a:srgbClr val="0033CC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, which is acting as a filter versus the tail of the ion-probe current distribution.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449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AlF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inorganic</a:t>
            </a:r>
            <a:r>
              <a:rPr lang="en-US" dirty="0" smtClean="0">
                <a:solidFill>
                  <a:srgbClr val="C00000"/>
                </a:solidFill>
              </a:rPr>
              <a:t> e-beam lithography resist.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Form F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gas upon exposure, leaving behind Al.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6618" y="6504801"/>
            <a:ext cx="619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“Nano-fabrication with focused ion beams”, Microelectronic Engineering 57–58, 865–875 (2001)</a:t>
            </a:r>
            <a:endParaRPr lang="en-US" sz="1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2438400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Large feature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838200"/>
            <a:ext cx="131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Fine feature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7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induced intermixing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71597"/>
            <a:ext cx="3343275" cy="326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3429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429000"/>
            <a:ext cx="3438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4114800"/>
            <a:ext cx="5105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Faraday microscopy image of magnetic patterns of a FIB dot array (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dirty="0" smtClean="0">
                <a:solidFill>
                  <a:srgbClr val="0033CC"/>
                </a:solidFill>
              </a:rPr>
              <a:t> ions, 28 </a:t>
            </a:r>
            <a:r>
              <a:rPr lang="en-US" sz="1600" dirty="0" err="1" smtClean="0">
                <a:solidFill>
                  <a:srgbClr val="0033CC"/>
                </a:solidFill>
              </a:rPr>
              <a:t>keV</a:t>
            </a:r>
            <a:r>
              <a:rPr lang="en-US" sz="1600" dirty="0" smtClean="0">
                <a:solidFill>
                  <a:srgbClr val="0033CC"/>
                </a:solidFill>
              </a:rPr>
              <a:t>). (either bright or dark region is irradiated)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Initial film: </a:t>
            </a:r>
            <a:r>
              <a:rPr lang="en-US" sz="1600" dirty="0" smtClean="0">
                <a:solidFill>
                  <a:srgbClr val="0033CC"/>
                </a:solidFill>
              </a:rPr>
              <a:t>Pt(3.4nm)/Co(1.4nm, </a:t>
            </a:r>
            <a:r>
              <a:rPr lang="en-US" sz="1600" dirty="0" smtClean="0">
                <a:solidFill>
                  <a:srgbClr val="C00000"/>
                </a:solidFill>
              </a:rPr>
              <a:t>ferromagnetic</a:t>
            </a:r>
            <a:r>
              <a:rPr lang="en-US" sz="1600" dirty="0" smtClean="0">
                <a:solidFill>
                  <a:srgbClr val="0033CC"/>
                </a:solidFill>
              </a:rPr>
              <a:t>)/Pt(4.5nm).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Mechanism:</a:t>
            </a:r>
            <a:r>
              <a:rPr lang="en-US" sz="1600" dirty="0" smtClean="0">
                <a:solidFill>
                  <a:srgbClr val="0033CC"/>
                </a:solidFill>
              </a:rPr>
              <a:t> ion-induced atom displacement at the Co/Pt interfaces (ion beam mixing effect), to form </a:t>
            </a:r>
            <a:r>
              <a:rPr lang="en-US" sz="1600" dirty="0" err="1" smtClean="0">
                <a:solidFill>
                  <a:srgbClr val="0033CC"/>
                </a:solidFill>
              </a:rPr>
              <a:t>PtCo</a:t>
            </a:r>
            <a:r>
              <a:rPr lang="en-US" sz="1600" dirty="0" smtClean="0">
                <a:solidFill>
                  <a:srgbClr val="0033CC"/>
                </a:solidFill>
              </a:rPr>
              <a:t> alloy that is less or non-magnetic.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61970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Faraday ellipticity loops obtained at room temperature after uniform </a:t>
            </a:r>
            <a:r>
              <a:rPr lang="en-US" sz="1600" dirty="0" err="1" smtClean="0">
                <a:solidFill>
                  <a:srgbClr val="0033CC"/>
                </a:solidFill>
              </a:rPr>
              <a:t>Ga</a:t>
            </a:r>
            <a:r>
              <a:rPr lang="en-US" sz="1600" dirty="0" smtClean="0">
                <a:solidFill>
                  <a:srgbClr val="0033CC"/>
                </a:solidFill>
              </a:rPr>
              <a:t> irradiation. Irradiation reduces coercivity; at even higher dose 2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sz="1600" baseline="30000" dirty="0" smtClean="0">
                <a:solidFill>
                  <a:srgbClr val="0033CC"/>
                </a:solidFill>
                <a:sym typeface="Symbol"/>
              </a:rPr>
              <a:t>15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, the film becomes paramagnetic.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233446"/>
            <a:ext cx="13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paramagnetic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76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Ion beam patterning of HOPG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0768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81600" y="1143000"/>
            <a:ext cx="381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images (980 nm × 980 nm) of the morphologies of defects created by FIB irradiation on a HOPG substrate (35keV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ions, probe size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6nm, ion dose 3750 ions/point)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 height is very reproducible (around 1.8nm).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21268"/>
            <a:ext cx="573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HOPG: a kind of graphite, highly oriented </a:t>
            </a:r>
            <a:r>
              <a:rPr lang="en-US" dirty="0" err="1" smtClean="0">
                <a:solidFill>
                  <a:srgbClr val="C00000"/>
                </a:solidFill>
              </a:rPr>
              <a:t>pyrolitic</a:t>
            </a:r>
            <a:r>
              <a:rPr lang="en-US" dirty="0" smtClean="0">
                <a:solidFill>
                  <a:srgbClr val="C00000"/>
                </a:solidFill>
              </a:rPr>
              <a:t> graphite.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4419600" cy="22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953000" y="45720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irradiated HOPG substrate to guide the deposition of metal clusters.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429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 lower ion doses (as here), only ion-induced defects and subsequent local volume variations corresponding to surface modification are evidenced.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For higher doses, holes are etched into the sample, leading to a volcano-crater like morphology.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181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AFM (2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 × 2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m) image of morphologies of HOPG surfaces.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After deposition of gold clusters.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>
                <a:solidFill>
                  <a:srgbClr val="0033CC"/>
                </a:solidFill>
              </a:rPr>
              <a:t>After deposition of Co</a:t>
            </a:r>
            <a:r>
              <a:rPr lang="en-US" baseline="-25000" dirty="0" smtClean="0">
                <a:solidFill>
                  <a:srgbClr val="0033CC"/>
                </a:solidFill>
              </a:rPr>
              <a:t>50</a:t>
            </a:r>
            <a:r>
              <a:rPr lang="en-US" dirty="0" smtClean="0">
                <a:solidFill>
                  <a:srgbClr val="0033CC"/>
                </a:solidFill>
              </a:rPr>
              <a:t>Pt</a:t>
            </a:r>
            <a:r>
              <a:rPr lang="en-US" baseline="-25000" dirty="0" smtClean="0">
                <a:solidFill>
                  <a:srgbClr val="0033CC"/>
                </a:solidFill>
              </a:rPr>
              <a:t>50</a:t>
            </a:r>
            <a:r>
              <a:rPr lang="en-US" dirty="0" smtClean="0">
                <a:solidFill>
                  <a:srgbClr val="0033CC"/>
                </a:solidFill>
              </a:rPr>
              <a:t> followed by a thermal annealing.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4343400"/>
            <a:ext cx="9144000" cy="0"/>
          </a:xfrm>
          <a:prstGeom prst="line">
            <a:avLst/>
          </a:prstGeom>
          <a:ln w="12700">
            <a:solidFill>
              <a:srgbClr val="33CC33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355850"/>
            <a:ext cx="4495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38200" y="2606675"/>
            <a:ext cx="97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0033CC"/>
                </a:solidFill>
              </a:rPr>
              <a:t>Ion</a:t>
            </a:r>
          </a:p>
          <a:p>
            <a:pPr eaLnBrk="0" hangingPunct="0"/>
            <a:r>
              <a:rPr lang="en-US" sz="2000" dirty="0" smtClean="0">
                <a:solidFill>
                  <a:srgbClr val="0033CC"/>
                </a:solidFill>
              </a:rPr>
              <a:t>Etching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5500" y="3789363"/>
            <a:ext cx="1642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Poor selective</a:t>
            </a:r>
          </a:p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Etching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3763" y="5199063"/>
            <a:ext cx="1292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Ion </a:t>
            </a:r>
          </a:p>
          <a:p>
            <a:pPr eaLnBrk="0" hangingPunct="0"/>
            <a:r>
              <a:rPr lang="en-US" sz="2000" smtClean="0">
                <a:solidFill>
                  <a:srgbClr val="0033CC"/>
                </a:solidFill>
              </a:rPr>
              <a:t>deposition</a:t>
            </a: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91413" y="2552700"/>
            <a:ext cx="12089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Enhanced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etching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91413" y="3808413"/>
            <a:ext cx="111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Selective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etching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491413" y="5167313"/>
            <a:ext cx="1292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solidFill>
                  <a:srgbClr val="0033CC"/>
                </a:solidFill>
              </a:rPr>
              <a:t>Material</a:t>
            </a:r>
          </a:p>
          <a:p>
            <a:pPr eaLnBrk="0" hangingPunct="0"/>
            <a:r>
              <a:rPr lang="fr-FR" sz="2000">
                <a:solidFill>
                  <a:srgbClr val="0033CC"/>
                </a:solidFill>
              </a:rPr>
              <a:t>deposition</a:t>
            </a:r>
            <a:endParaRPr lang="fr-FR" sz="2400">
              <a:solidFill>
                <a:srgbClr val="0033CC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438400" y="1524000"/>
            <a:ext cx="1589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FIB alone</a:t>
            </a:r>
          </a:p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capabilities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10200" y="1676400"/>
            <a:ext cx="1668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smtClean="0">
                <a:solidFill>
                  <a:srgbClr val="C00000"/>
                </a:solidFill>
              </a:rPr>
              <a:t>FIB with gas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540000" y="5011738"/>
            <a:ext cx="1693863" cy="103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2578100" y="5011738"/>
            <a:ext cx="1519238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228600"/>
            <a:ext cx="42568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Gas-assisted FIB lithography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19200"/>
            <a:ext cx="8077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However, it is more difficult to focus ion beam (chromatic aberration…).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So one must use low beam current for the same spot size/resolution, which offset its high sensitivity and reduces writing speed.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00FF"/>
                </a:solidFill>
              </a:rPr>
              <a:t>Impurity of source ions within resist is an issue.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C00000"/>
                </a:solidFill>
              </a:rPr>
              <a:t>The biggest disadvantage of FIB lithography: limited exposure depth in resist (&lt;100nm for 100keV)</a:t>
            </a:r>
            <a:r>
              <a:rPr lang="en-US" altLang="zh-TW" dirty="0" smtClean="0">
                <a:solidFill>
                  <a:srgbClr val="0000FF"/>
                </a:solidFill>
              </a:rPr>
              <a:t>; thin resist makes following liftoff or etching process difficult.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"/>
            <a:ext cx="734329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Comparison: EBL and FIB lithography (with resist)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4602480"/>
          <a:ext cx="838199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429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  <a:gridCol w="5987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Beam current (</a:t>
                      </a:r>
                      <a:r>
                        <a:rPr lang="en-US" sz="1400" dirty="0" err="1" smtClean="0"/>
                        <a:t>pA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20000</a:t>
                      </a:r>
                      <a:endParaRPr lang="en-US" sz="1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Spot size (nm)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221480"/>
            <a:ext cx="795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Spot size of a FEI FIB system. (Spot size for EBL can be &lt;10nm at current several </a:t>
            </a:r>
            <a:r>
              <a:rPr lang="en-US" dirty="0" err="1" smtClean="0">
                <a:solidFill>
                  <a:srgbClr val="C00000"/>
                </a:solidFill>
              </a:rPr>
              <a:t>nA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66800"/>
            <a:ext cx="6781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Impinging </a:t>
            </a:r>
            <a:r>
              <a:rPr lang="en-US" dirty="0" err="1" smtClean="0">
                <a:solidFill>
                  <a:srgbClr val="0000FF"/>
                </a:solidFill>
              </a:rPr>
              <a:t>Ga</a:t>
            </a:r>
            <a:r>
              <a:rPr lang="en-US" baseline="30000" dirty="0" smtClean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knocks out atoms and ions from sample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Redeposition is prevented by chemical reaction with the adsorbed gas - formation of volatile species.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Etching gases that react only with certain species - selective milling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Examples of etching gases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XeF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 enhances Si and SiO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milling.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Br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I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enhances metal milling.</a:t>
            </a:r>
          </a:p>
          <a:p>
            <a:pPr marL="628650" lvl="1" indent="-171450"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O enhances carbon (polymers, ...) milling.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52278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Gas-enhanced FIB milling (etching)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7772401" cy="13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267200"/>
            <a:ext cx="4097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Sputtering yield enhancement factors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533604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4495800"/>
            <a:ext cx="7315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Adsorption of the gas molecules on the substrate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Ion bombardment ionizes the adsorbed gas atoms, making them reactive.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Interaction of the gas molecules with the substrate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Formation of volatile species: GaCl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 SiCl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, SiF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No chemical reaction</a:t>
            </a:r>
          </a:p>
          <a:p>
            <a:pPr marL="685800" lvl="1" indent="-228600" eaLnBrk="0" hangingPunct="0"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Formation of non-volatile species: AlF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, oxide layer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Evaporation of volatile species and sputtering of non volatile species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522784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Gas-enhanced FIB milling (etching)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28600"/>
            <a:ext cx="64954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Gas-assisted selective/enhanced FIB milling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1000" y="914400"/>
            <a:ext cx="5180013" cy="3151187"/>
            <a:chOff x="381000" y="914400"/>
            <a:chExt cx="5180013" cy="3151187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219200" y="914400"/>
              <a:ext cx="3124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C00000"/>
                  </a:solidFill>
                </a:rPr>
                <a:t>Selective etching using XeF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2</a:t>
              </a:r>
              <a:endParaRPr lang="en-US" sz="2000" dirty="0" smtClean="0">
                <a:solidFill>
                  <a:srgbClr val="C00000"/>
                </a:solidFill>
              </a:endParaRPr>
            </a:p>
          </p:txBody>
        </p:sp>
        <p:pic>
          <p:nvPicPr>
            <p:cNvPr id="11268" name="Picture 4" descr="selecti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295400"/>
              <a:ext cx="4341813" cy="277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914400" y="2209800"/>
              <a:ext cx="1371600" cy="381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600" y="198120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14400" y="2895600"/>
              <a:ext cx="1219200" cy="152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" y="27432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SiO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5250" y="4191000"/>
            <a:ext cx="7228608" cy="2548354"/>
            <a:chOff x="1365250" y="4191000"/>
            <a:chExt cx="7228608" cy="2548354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7239000" y="6400800"/>
              <a:ext cx="13548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 err="1" smtClean="0">
                  <a:latin typeface="Times New Roman" pitchFamily="18" charset="0"/>
                </a:rPr>
                <a:t>Orsay</a:t>
              </a:r>
              <a:r>
                <a:rPr lang="en-US" sz="1600" dirty="0" smtClean="0">
                  <a:latin typeface="Times New Roman" pitchFamily="18" charset="0"/>
                </a:rPr>
                <a:t> Physics</a:t>
              </a:r>
              <a:endParaRPr lang="en-US" sz="1600" dirty="0">
                <a:latin typeface="Times New Roman" pitchFamily="18" charset="0"/>
              </a:endParaRPr>
            </a:p>
          </p:txBody>
        </p:sp>
        <p:pic>
          <p:nvPicPr>
            <p:cNvPr id="15" name="Picture 4" descr="FLUOR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5250" y="4257675"/>
              <a:ext cx="3592513" cy="243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3973513" y="4506913"/>
              <a:ext cx="1930400" cy="6715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3998913" y="5178425"/>
              <a:ext cx="1930400" cy="6715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5416550" y="4191000"/>
              <a:ext cx="13413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000" dirty="0" smtClean="0">
                  <a:latin typeface="Times New Roman" pitchFamily="18" charset="0"/>
                </a:rPr>
                <a:t>With  </a:t>
              </a:r>
              <a:r>
                <a:rPr lang="fr-FR" sz="2000" dirty="0">
                  <a:latin typeface="Times New Roman" pitchFamily="18" charset="0"/>
                </a:rPr>
                <a:t>XeF</a:t>
              </a:r>
              <a:r>
                <a:rPr lang="fr-FR" sz="2000" baseline="-25000" dirty="0">
                  <a:latin typeface="Times New Roman" pitchFamily="18" charset="0"/>
                </a:rPr>
                <a:t>2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5424488" y="4805363"/>
              <a:ext cx="16042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smtClean="0">
                  <a:latin typeface="Times New Roman" pitchFamily="18" charset="0"/>
                </a:rPr>
                <a:t>Without XeF</a:t>
              </a:r>
              <a:r>
                <a:rPr lang="en-US" sz="2000" baseline="-25000" smtClean="0">
                  <a:latin typeface="Times New Roman" pitchFamily="18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029200" y="5772090"/>
              <a:ext cx="3352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rgbClr val="C00000"/>
                  </a:solidFill>
                </a:rPr>
                <a:t>Enhanced etching using XeF</a:t>
              </a:r>
              <a:r>
                <a:rPr lang="en-US" sz="2000" baseline="-25000" dirty="0" smtClean="0">
                  <a:solidFill>
                    <a:srgbClr val="C00000"/>
                  </a:solidFill>
                </a:rPr>
                <a:t>2</a:t>
              </a:r>
              <a:endParaRPr lang="en-US" sz="2000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52400"/>
            <a:ext cx="562910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to EBL: resist sensitivity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5257800"/>
            <a:ext cx="8534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Very high ion beam energy (260kV), so this comparison of sensitivity may not be typical.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Here the resist sensitivity is about 2 orders higher than that of EBL.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chemically amplified resist, PEB causes “chain reaction” that “amplifies” the exposure, so higher sensitivity.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1295400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SAL-601: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High sensitivity (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C/cm</a:t>
            </a:r>
            <a:r>
              <a:rPr lang="en-US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chemically amplified negative resist, with good resolution (sub-100nm), high contrast, and moderate dry etch selectivity. But not so stable with short shelf lifetime.</a:t>
            </a:r>
          </a:p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http://snf.stanford.edu/Process/Lithography/ebeamres.html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914400"/>
            <a:ext cx="5105400" cy="4130337"/>
            <a:chOff x="685800" y="914400"/>
            <a:chExt cx="5105400" cy="413033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914400"/>
              <a:ext cx="5105400" cy="413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514600" y="1066800"/>
              <a:ext cx="247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PEB: post exposure bake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066800"/>
            <a:ext cx="3582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Focused ion beam (FIB)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83708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 source and optics.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Ion-solid interaction, damage.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Scanning ion beam imaging.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FIB lithography using resist.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FIB milling, sputtering yield.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Redeposition.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Single  line milling.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Other types of FIB lithographies (implantation, intermixing…).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Gas-assisted FIB patterning.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0"/>
            <a:ext cx="16882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FIB milling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6096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Sputter process.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Resolution better for small current but high currents mill faster - use series of decreasing currents.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Significant redeposition - milling strategy is important.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High depth of focus (ion shorter wavelength than electron) – non-flat surface OK.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Coupling with SIMS (secondary ion mass spectrometry) can give in-situ information on chemical content.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 descr="FIB Pro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" y="2819400"/>
            <a:ext cx="4238623" cy="4038600"/>
          </a:xfrm>
          <a:prstGeom prst="rect">
            <a:avLst/>
          </a:prstGeom>
          <a:noFill/>
          <a:ln/>
        </p:spPr>
      </p:pic>
      <p:grpSp>
        <p:nvGrpSpPr>
          <p:cNvPr id="13" name="Group 12"/>
          <p:cNvGrpSpPr/>
          <p:nvPr/>
        </p:nvGrpSpPr>
        <p:grpSpPr>
          <a:xfrm>
            <a:off x="4343400" y="1981200"/>
            <a:ext cx="4800600" cy="4649829"/>
            <a:chOff x="4343400" y="1981200"/>
            <a:chExt cx="4800600" cy="4649829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3352800"/>
              <a:ext cx="4800600" cy="327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 rot="5400000" flipH="1" flipV="1">
              <a:off x="8039100" y="2705100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8001000" y="1981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001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Sputtering rate depends on ion energy, mass, crystal orientation, substrate nature.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</a:t>
            </a:r>
            <a:r>
              <a:rPr lang="en-US" dirty="0" err="1" smtClean="0">
                <a:solidFill>
                  <a:srgbClr val="0033CC"/>
                </a:solidFill>
              </a:rPr>
              <a:t>Ga</a:t>
            </a:r>
            <a:r>
              <a:rPr lang="en-US" dirty="0" smtClean="0">
                <a:solidFill>
                  <a:srgbClr val="0033CC"/>
                </a:solidFill>
              </a:rPr>
              <a:t> ion of energy 30keV sputters a few atoms from Si surface.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With a 1nA ion beam current, sputtering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1μm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/sec.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Sputtered feature is broader than beam size: 10nm beam causes 20 to 30 nm sputtered recess.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Optimal ion energy 10-100keV.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Higher energy leads to more implantation.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energy &gt;1MeV, backscattering and nuclear reaction become dominant. 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524250"/>
            <a:ext cx="3496741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95600" y="76200"/>
            <a:ext cx="358200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by ion beam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248400" cy="43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19761" y="152400"/>
            <a:ext cx="27325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Sputtering yield 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2200" y="586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dirty="0" smtClean="0">
                <a:solidFill>
                  <a:srgbClr val="FF0000"/>
                </a:solidFill>
              </a:rPr>
              <a:t>Sputtering yield is correlated with melting point.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914400"/>
            <a:ext cx="750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 = number of recoiling atoms out of the target surface per incident ion = 1-50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3121</Words>
  <Application>Microsoft Office PowerPoint</Application>
  <PresentationFormat>On-screen Show (4:3)</PresentationFormat>
  <Paragraphs>397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 1830T</dc:creator>
  <cp:lastModifiedBy>Acer 1830T</cp:lastModifiedBy>
  <cp:revision>77</cp:revision>
  <dcterms:created xsi:type="dcterms:W3CDTF">2006-08-16T00:00:00Z</dcterms:created>
  <dcterms:modified xsi:type="dcterms:W3CDTF">2011-11-02T16:57:13Z</dcterms:modified>
</cp:coreProperties>
</file>