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317" r:id="rId2"/>
    <p:sldId id="262" r:id="rId3"/>
    <p:sldId id="258" r:id="rId4"/>
    <p:sldId id="261" r:id="rId5"/>
    <p:sldId id="308" r:id="rId6"/>
    <p:sldId id="269" r:id="rId7"/>
    <p:sldId id="274" r:id="rId8"/>
    <p:sldId id="275" r:id="rId9"/>
    <p:sldId id="280" r:id="rId10"/>
    <p:sldId id="321" r:id="rId11"/>
    <p:sldId id="323" r:id="rId12"/>
    <p:sldId id="311" r:id="rId13"/>
    <p:sldId id="312" r:id="rId14"/>
    <p:sldId id="272" r:id="rId15"/>
    <p:sldId id="278" r:id="rId16"/>
    <p:sldId id="271" r:id="rId17"/>
    <p:sldId id="279" r:id="rId18"/>
    <p:sldId id="265" r:id="rId19"/>
    <p:sldId id="318" r:id="rId20"/>
    <p:sldId id="281" r:id="rId21"/>
    <p:sldId id="309" r:id="rId22"/>
    <p:sldId id="282" r:id="rId23"/>
    <p:sldId id="283" r:id="rId24"/>
    <p:sldId id="284" r:id="rId25"/>
    <p:sldId id="310" r:id="rId26"/>
    <p:sldId id="319" r:id="rId27"/>
    <p:sldId id="297" r:id="rId28"/>
    <p:sldId id="298" r:id="rId29"/>
    <p:sldId id="313" r:id="rId30"/>
    <p:sldId id="314" r:id="rId31"/>
    <p:sldId id="285" r:id="rId32"/>
    <p:sldId id="286" r:id="rId33"/>
    <p:sldId id="287" r:id="rId34"/>
    <p:sldId id="288" r:id="rId35"/>
    <p:sldId id="299" r:id="rId36"/>
    <p:sldId id="300" r:id="rId37"/>
    <p:sldId id="320" r:id="rId38"/>
    <p:sldId id="302" r:id="rId39"/>
    <p:sldId id="304" r:id="rId40"/>
    <p:sldId id="305" r:id="rId41"/>
    <p:sldId id="289" r:id="rId42"/>
    <p:sldId id="295" r:id="rId43"/>
    <p:sldId id="315" r:id="rId44"/>
    <p:sldId id="322" r:id="rId45"/>
    <p:sldId id="316" r:id="rId46"/>
    <p:sldId id="303" r:id="rId47"/>
    <p:sldId id="306" r:id="rId48"/>
    <p:sldId id="307" r:id="rId49"/>
    <p:sldId id="293" r:id="rId50"/>
    <p:sldId id="294" r:id="rId5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00"/>
    <a:srgbClr val="CC3300"/>
    <a:srgbClr val="0033C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8791" autoAdjust="0"/>
    <p:restoredTop sz="94660"/>
  </p:normalViewPr>
  <p:slideViewPr>
    <p:cSldViewPr>
      <p:cViewPr varScale="1">
        <p:scale>
          <a:sx n="78" d="100"/>
          <a:sy n="78" d="100"/>
        </p:scale>
        <p:origin x="-1188"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46.wmf"/><Relationship Id="rId1" Type="http://schemas.openxmlformats.org/officeDocument/2006/relationships/image" Target="../media/image4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CCAC3F4-2FC3-4C5B-B743-7FD04C920CDD}" type="datetimeFigureOut">
              <a:rPr lang="en-US" smtClean="0"/>
              <a:pPr/>
              <a:t>8/21/2010</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4EF6D363-C777-42AA-96DC-B6882A7FDB1D}"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7F28F01-A87C-4BE0-9A0E-CDC4E6D7873F}" type="datetime1">
              <a:rPr lang="en-US" smtClean="0"/>
              <a:pPr/>
              <a:t>8/21/2010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9A00D9-075A-431A-A6DB-CC92D2A42F9C}" type="datetime1">
              <a:rPr lang="en-US" smtClean="0"/>
              <a:pPr/>
              <a:t>8/21/2010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84270A-B9B6-41E3-9C18-DA38BD622891}" type="datetime1">
              <a:rPr lang="en-US" smtClean="0"/>
              <a:pPr/>
              <a:t>8/21/2010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3EDE74-6288-4572-A258-E39873984FF2}" type="datetime1">
              <a:rPr lang="en-US" smtClean="0"/>
              <a:pPr/>
              <a:t>8/21/2010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BC9026B-6F94-4911-A91E-8C3CB02E6E7C}" type="datetime1">
              <a:rPr lang="en-US" smtClean="0"/>
              <a:pPr/>
              <a:t>8/21/2010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7AAA311-4CE6-4593-9BD4-7B4440A7EE00}" type="datetime1">
              <a:rPr lang="en-US" smtClean="0"/>
              <a:pPr/>
              <a:t>8/21/2010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0FF61FC-2038-4BBC-9AB5-EA0C7CEB9452}" type="datetime1">
              <a:rPr lang="en-US" smtClean="0"/>
              <a:pPr/>
              <a:t>8/21/2010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72C401E-3952-4258-9A10-DC1DF73B2B55}" type="datetime1">
              <a:rPr lang="en-US" smtClean="0"/>
              <a:pPr/>
              <a:t>8/21/2010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7FD7B7-1C91-4BC3-B537-CA2CD7D7F303}" type="datetime1">
              <a:rPr lang="en-US" smtClean="0"/>
              <a:pPr/>
              <a:t>8/21/2010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C0379D-0067-4246-A89D-CAB797BE6FD0}" type="datetime1">
              <a:rPr lang="en-US" smtClean="0"/>
              <a:pPr/>
              <a:t>8/21/2010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5ED83E-ABBA-473E-914C-3E831FAA76AD}" type="datetime1">
              <a:rPr lang="en-US" smtClean="0"/>
              <a:pPr/>
              <a:t>8/21/2010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895CDE-C621-4477-AE52-953CB67E51B1}" type="datetime1">
              <a:rPr lang="en-US" smtClean="0"/>
              <a:pPr/>
              <a:t>8/21/2010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oleObject" Target="../embeddings/oleObject4.bin"/></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5.bin"/><Relationship Id="rId7" Type="http://schemas.openxmlformats.org/officeDocument/2006/relationships/image" Target="../media/image50.pn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4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90800" y="457200"/>
            <a:ext cx="3582904" cy="523220"/>
          </a:xfrm>
          <a:prstGeom prst="rect">
            <a:avLst/>
          </a:prstGeom>
          <a:noFill/>
        </p:spPr>
        <p:txBody>
          <a:bodyPr wrap="none" rtlCol="0">
            <a:spAutoFit/>
          </a:bodyPr>
          <a:lstStyle/>
          <a:p>
            <a:r>
              <a:rPr lang="en-US" sz="2800" dirty="0" smtClean="0">
                <a:solidFill>
                  <a:srgbClr val="0033CC"/>
                </a:solidFill>
              </a:rPr>
              <a:t>Focused ion beam (FIB)</a:t>
            </a:r>
            <a:endParaRPr lang="en-US" sz="2800" dirty="0">
              <a:solidFill>
                <a:srgbClr val="0033CC"/>
              </a:solidFill>
            </a:endParaRPr>
          </a:p>
        </p:txBody>
      </p:sp>
      <p:sp>
        <p:nvSpPr>
          <p:cNvPr id="5" name="TextBox 4"/>
          <p:cNvSpPr txBox="1"/>
          <p:nvPr/>
        </p:nvSpPr>
        <p:spPr>
          <a:xfrm>
            <a:off x="1524000" y="990600"/>
            <a:ext cx="6283708" cy="4970591"/>
          </a:xfrm>
          <a:prstGeom prst="rect">
            <a:avLst/>
          </a:prstGeom>
          <a:noFill/>
        </p:spPr>
        <p:txBody>
          <a:bodyPr wrap="none" rtlCol="0">
            <a:spAutoFit/>
          </a:bodyPr>
          <a:lstStyle/>
          <a:p>
            <a:pPr marL="342900" indent="-342900">
              <a:spcAft>
                <a:spcPts val="600"/>
              </a:spcAft>
              <a:buAutoNum type="arabicPeriod"/>
            </a:pPr>
            <a:r>
              <a:rPr lang="en-US" dirty="0" smtClean="0">
                <a:solidFill>
                  <a:srgbClr val="0033CC"/>
                </a:solidFill>
              </a:rPr>
              <a:t>Overview.</a:t>
            </a:r>
          </a:p>
          <a:p>
            <a:pPr marL="342900" indent="-342900">
              <a:spcAft>
                <a:spcPts val="600"/>
              </a:spcAft>
              <a:buAutoNum type="arabicPeriod"/>
            </a:pPr>
            <a:r>
              <a:rPr lang="en-US" dirty="0" smtClean="0">
                <a:solidFill>
                  <a:srgbClr val="0033CC"/>
                </a:solidFill>
              </a:rPr>
              <a:t>Ion source and optics.</a:t>
            </a:r>
          </a:p>
          <a:p>
            <a:pPr marL="342900" indent="-342900">
              <a:spcAft>
                <a:spcPts val="600"/>
              </a:spcAft>
              <a:buAutoNum type="arabicPeriod"/>
            </a:pPr>
            <a:r>
              <a:rPr lang="en-US" dirty="0" smtClean="0">
                <a:solidFill>
                  <a:srgbClr val="0033CC"/>
                </a:solidFill>
              </a:rPr>
              <a:t>Ion-solid interaction, damage.</a:t>
            </a:r>
          </a:p>
          <a:p>
            <a:pPr marL="342900" indent="-342900">
              <a:spcAft>
                <a:spcPts val="600"/>
              </a:spcAft>
              <a:buAutoNum type="arabicPeriod"/>
            </a:pPr>
            <a:r>
              <a:rPr lang="en-US" dirty="0" smtClean="0">
                <a:solidFill>
                  <a:srgbClr val="0033CC"/>
                </a:solidFill>
              </a:rPr>
              <a:t>Scanning ion beam imaging.</a:t>
            </a:r>
          </a:p>
          <a:p>
            <a:pPr marL="342900" indent="-342900">
              <a:spcAft>
                <a:spcPts val="600"/>
              </a:spcAft>
              <a:buAutoNum type="arabicPeriod"/>
            </a:pPr>
            <a:r>
              <a:rPr lang="en-US" dirty="0" smtClean="0">
                <a:solidFill>
                  <a:srgbClr val="0033CC"/>
                </a:solidFill>
              </a:rPr>
              <a:t>FIB lithography using resist.</a:t>
            </a:r>
          </a:p>
          <a:p>
            <a:pPr marL="342900" indent="-342900">
              <a:spcAft>
                <a:spcPts val="600"/>
              </a:spcAft>
              <a:buAutoNum type="arabicPeriod"/>
            </a:pPr>
            <a:r>
              <a:rPr lang="en-US" dirty="0" smtClean="0">
                <a:solidFill>
                  <a:srgbClr val="0033CC"/>
                </a:solidFill>
              </a:rPr>
              <a:t>FIB milling, sputtering yield.</a:t>
            </a:r>
          </a:p>
          <a:p>
            <a:pPr marL="342900" indent="-342900">
              <a:spcAft>
                <a:spcPts val="600"/>
              </a:spcAft>
              <a:buAutoNum type="arabicPeriod"/>
            </a:pPr>
            <a:r>
              <a:rPr lang="en-US" dirty="0" smtClean="0">
                <a:solidFill>
                  <a:srgbClr val="0033CC"/>
                </a:solidFill>
              </a:rPr>
              <a:t>Redeposition.</a:t>
            </a:r>
          </a:p>
          <a:p>
            <a:pPr marL="342900" indent="-342900">
              <a:spcAft>
                <a:spcPts val="600"/>
              </a:spcAft>
              <a:buAutoNum type="arabicPeriod"/>
            </a:pPr>
            <a:r>
              <a:rPr lang="en-US" dirty="0" smtClean="0">
                <a:solidFill>
                  <a:srgbClr val="0033CC"/>
                </a:solidFill>
              </a:rPr>
              <a:t>Single  line milling.</a:t>
            </a:r>
          </a:p>
          <a:p>
            <a:pPr marL="342900" indent="-342900">
              <a:spcAft>
                <a:spcPts val="600"/>
              </a:spcAft>
              <a:buAutoNum type="arabicPeriod"/>
            </a:pPr>
            <a:r>
              <a:rPr lang="en-US" dirty="0" smtClean="0">
                <a:solidFill>
                  <a:srgbClr val="0033CC"/>
                </a:solidFill>
              </a:rPr>
              <a:t>Other types of FIB lithographies (implantation, intermixing…).</a:t>
            </a:r>
          </a:p>
          <a:p>
            <a:pPr marL="342900" indent="-342900">
              <a:spcAft>
                <a:spcPts val="600"/>
              </a:spcAft>
              <a:buAutoNum type="arabicPeriod"/>
            </a:pPr>
            <a:r>
              <a:rPr lang="en-US" dirty="0" smtClean="0">
                <a:solidFill>
                  <a:srgbClr val="0033CC"/>
                </a:solidFill>
              </a:rPr>
              <a:t>Gas-assisted FIB patterning.</a:t>
            </a:r>
          </a:p>
          <a:p>
            <a:pPr marL="342900" indent="-342900">
              <a:spcAft>
                <a:spcPts val="600"/>
              </a:spcAft>
              <a:buAutoNum type="arabicPeriod"/>
            </a:pPr>
            <a:r>
              <a:rPr lang="en-US" dirty="0" smtClean="0">
                <a:solidFill>
                  <a:srgbClr val="C00000"/>
                </a:solidFill>
              </a:rPr>
              <a:t>Focused ion beam induced deposition.</a:t>
            </a:r>
          </a:p>
          <a:p>
            <a:pPr marL="342900" indent="-342900">
              <a:spcAft>
                <a:spcPts val="600"/>
              </a:spcAft>
              <a:buAutoNum type="arabicPeriod"/>
            </a:pPr>
            <a:r>
              <a:rPr lang="en-US" dirty="0" smtClean="0">
                <a:solidFill>
                  <a:srgbClr val="0033CC"/>
                </a:solidFill>
              </a:rPr>
              <a:t>Focused electron beam induced deposition.</a:t>
            </a:r>
          </a:p>
          <a:p>
            <a:pPr marL="342900" indent="-342900">
              <a:spcAft>
                <a:spcPts val="600"/>
              </a:spcAft>
              <a:buAutoNum type="arabicPeriod"/>
            </a:pPr>
            <a:r>
              <a:rPr lang="en-US" dirty="0" smtClean="0">
                <a:solidFill>
                  <a:srgbClr val="0033CC"/>
                </a:solidFill>
              </a:rPr>
              <a:t>Deposition rate (electron and gas flux-limited regimes)</a:t>
            </a:r>
          </a:p>
          <a:p>
            <a:pPr marL="342900" indent="-342900">
              <a:spcAft>
                <a:spcPts val="600"/>
              </a:spcAft>
              <a:buAutoNum type="arabicPeriod"/>
            </a:pPr>
            <a:r>
              <a:rPr lang="en-US" dirty="0" smtClean="0">
                <a:solidFill>
                  <a:srgbClr val="0033CC"/>
                </a:solidFill>
              </a:rPr>
              <a:t>Deposit composition (carbon/metal)</a:t>
            </a:r>
          </a:p>
        </p:txBody>
      </p:sp>
      <p:sp>
        <p:nvSpPr>
          <p:cNvPr id="6" name="Slide Number Placeholder 5"/>
          <p:cNvSpPr>
            <a:spLocks noGrp="1"/>
          </p:cNvSpPr>
          <p:nvPr>
            <p:ph type="sldNum" sz="quarter" idx="12"/>
          </p:nvPr>
        </p:nvSpPr>
        <p:spPr/>
        <p:txBody>
          <a:bodyPr/>
          <a:lstStyle/>
          <a:p>
            <a:fld id="{B6F15528-21DE-4FAA-801E-634DDDAF4B2B}" type="slidenum">
              <a:rPr lang="en-US" smtClean="0"/>
              <a:pPr/>
              <a:t>1</a:t>
            </a:fld>
            <a:endParaRPr lang="en-US"/>
          </a:p>
        </p:txBody>
      </p:sp>
      <p:sp>
        <p:nvSpPr>
          <p:cNvPr id="7" name="TextBox 6"/>
          <p:cNvSpPr txBox="1"/>
          <p:nvPr/>
        </p:nvSpPr>
        <p:spPr>
          <a:xfrm>
            <a:off x="0" y="6119336"/>
            <a:ext cx="5906040" cy="73866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ECE 730: Fabrication in the </a:t>
            </a:r>
            <a:r>
              <a:rPr lang="en-US" sz="1400" dirty="0" err="1" smtClean="0"/>
              <a:t>nanoscale</a:t>
            </a:r>
            <a:r>
              <a:rPr lang="en-US" sz="1400" dirty="0" smtClean="0"/>
              <a:t>: principles, technology and applications </a:t>
            </a:r>
          </a:p>
          <a:p>
            <a:r>
              <a:rPr lang="en-US" sz="1400" dirty="0" smtClean="0"/>
              <a:t>Instructor: Bo Cui, ECE, University of Waterloo; http://ece.uwaterloo.ca/~bcui/</a:t>
            </a:r>
          </a:p>
          <a:p>
            <a:r>
              <a:rPr lang="en-US" sz="1400" dirty="0" smtClean="0"/>
              <a:t>Textbook: Nanofabrication: principles, capabilities and limits, by Zheng Cui</a:t>
            </a:r>
            <a:endParaRPr lang="en-US" sz="1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10</a:t>
            </a:fld>
            <a:endParaRPr lang="en-US"/>
          </a:p>
        </p:txBody>
      </p:sp>
      <p:sp>
        <p:nvSpPr>
          <p:cNvPr id="3" name="TextBox 2"/>
          <p:cNvSpPr txBox="1"/>
          <p:nvPr/>
        </p:nvSpPr>
        <p:spPr>
          <a:xfrm>
            <a:off x="3960312" y="6553200"/>
            <a:ext cx="5107488" cy="276999"/>
          </a:xfrm>
          <a:prstGeom prst="rect">
            <a:avLst/>
          </a:prstGeom>
          <a:noFill/>
        </p:spPr>
        <p:txBody>
          <a:bodyPr wrap="none" rtlCol="0">
            <a:spAutoFit/>
          </a:bodyPr>
          <a:lstStyle/>
          <a:p>
            <a:r>
              <a:rPr lang="en-US" sz="1200" dirty="0" smtClean="0"/>
              <a:t>“The Complex Mechanisms of Ion-Beam-Induced Deposition”, Chen, JJAP, 2008</a:t>
            </a:r>
            <a:endParaRPr lang="en-US" sz="1200" dirty="0"/>
          </a:p>
        </p:txBody>
      </p:sp>
      <p:pic>
        <p:nvPicPr>
          <p:cNvPr id="4" name="Picture 5"/>
          <p:cNvPicPr>
            <a:picLocks noChangeAspect="1" noChangeArrowheads="1"/>
          </p:cNvPicPr>
          <p:nvPr/>
        </p:nvPicPr>
        <p:blipFill>
          <a:blip r:embed="rId2" cstate="print"/>
          <a:srcRect/>
          <a:stretch>
            <a:fillRect/>
          </a:stretch>
        </p:blipFill>
        <p:spPr bwMode="auto">
          <a:xfrm>
            <a:off x="304800" y="685800"/>
            <a:ext cx="4638675" cy="3914775"/>
          </a:xfrm>
          <a:prstGeom prst="rect">
            <a:avLst/>
          </a:prstGeom>
          <a:noFill/>
          <a:ln w="9525">
            <a:noFill/>
            <a:miter lim="800000"/>
            <a:headEnd/>
            <a:tailEnd/>
          </a:ln>
          <a:effectLst/>
        </p:spPr>
      </p:pic>
      <p:sp>
        <p:nvSpPr>
          <p:cNvPr id="5" name="Rectangle 4"/>
          <p:cNvSpPr/>
          <p:nvPr/>
        </p:nvSpPr>
        <p:spPr>
          <a:xfrm>
            <a:off x="4953000" y="762000"/>
            <a:ext cx="4038600" cy="2031325"/>
          </a:xfrm>
          <a:prstGeom prst="rect">
            <a:avLst/>
          </a:prstGeom>
        </p:spPr>
        <p:txBody>
          <a:bodyPr wrap="square">
            <a:spAutoFit/>
          </a:bodyPr>
          <a:lstStyle/>
          <a:p>
            <a:r>
              <a:rPr lang="en-US" dirty="0" smtClean="0">
                <a:solidFill>
                  <a:srgbClr val="7030A0"/>
                </a:solidFill>
              </a:rPr>
              <a:t>Fig. 4. SEM images of doughnut-like structures grown at spot mode with 15pA ion beam current (</a:t>
            </a:r>
            <a:r>
              <a:rPr lang="en-US" dirty="0" err="1" smtClean="0">
                <a:solidFill>
                  <a:srgbClr val="7030A0"/>
                </a:solidFill>
              </a:rPr>
              <a:t>a,b</a:t>
            </a:r>
            <a:r>
              <a:rPr lang="en-US" dirty="0" smtClean="0">
                <a:solidFill>
                  <a:srgbClr val="7030A0"/>
                </a:solidFill>
              </a:rPr>
              <a:t>) with a central tip (dwell time 0.1ms, exposure time 20s per spot); (</a:t>
            </a:r>
            <a:r>
              <a:rPr lang="en-US" dirty="0" err="1" smtClean="0">
                <a:solidFill>
                  <a:srgbClr val="7030A0"/>
                </a:solidFill>
              </a:rPr>
              <a:t>c,d</a:t>
            </a:r>
            <a:r>
              <a:rPr lang="en-US" dirty="0" smtClean="0">
                <a:solidFill>
                  <a:srgbClr val="7030A0"/>
                </a:solidFill>
              </a:rPr>
              <a:t>) with a central </a:t>
            </a:r>
            <a:r>
              <a:rPr lang="en-US" dirty="0" err="1" smtClean="0">
                <a:solidFill>
                  <a:srgbClr val="7030A0"/>
                </a:solidFill>
              </a:rPr>
              <a:t>nanohole</a:t>
            </a:r>
            <a:r>
              <a:rPr lang="en-US" dirty="0" smtClean="0">
                <a:solidFill>
                  <a:srgbClr val="7030A0"/>
                </a:solidFill>
              </a:rPr>
              <a:t> (dwell time 1ms, exposure time 20s).</a:t>
            </a:r>
            <a:endParaRPr lang="en-US" dirty="0">
              <a:solidFill>
                <a:srgbClr val="7030A0"/>
              </a:solidFill>
            </a:endParaRPr>
          </a:p>
        </p:txBody>
      </p:sp>
      <p:sp>
        <p:nvSpPr>
          <p:cNvPr id="6" name="TextBox 5"/>
          <p:cNvSpPr txBox="1"/>
          <p:nvPr/>
        </p:nvSpPr>
        <p:spPr>
          <a:xfrm>
            <a:off x="5105400" y="3810000"/>
            <a:ext cx="3429000" cy="646331"/>
          </a:xfrm>
          <a:prstGeom prst="rect">
            <a:avLst/>
          </a:prstGeom>
          <a:noFill/>
        </p:spPr>
        <p:txBody>
          <a:bodyPr wrap="square" rtlCol="0">
            <a:spAutoFit/>
          </a:bodyPr>
          <a:lstStyle/>
          <a:p>
            <a:r>
              <a:rPr lang="en-US" dirty="0" smtClean="0">
                <a:solidFill>
                  <a:srgbClr val="0033CC"/>
                </a:solidFill>
              </a:rPr>
              <a:t>30keV </a:t>
            </a:r>
            <a:r>
              <a:rPr lang="en-US" dirty="0" err="1" smtClean="0">
                <a:solidFill>
                  <a:srgbClr val="0033CC"/>
                </a:solidFill>
              </a:rPr>
              <a:t>Ga</a:t>
            </a:r>
            <a:r>
              <a:rPr lang="en-US" baseline="30000" dirty="0" smtClean="0">
                <a:solidFill>
                  <a:srgbClr val="0033CC"/>
                </a:solidFill>
              </a:rPr>
              <a:t>+</a:t>
            </a:r>
            <a:r>
              <a:rPr lang="en-US" dirty="0" smtClean="0">
                <a:solidFill>
                  <a:srgbClr val="0033CC"/>
                </a:solidFill>
              </a:rPr>
              <a:t> FIB using (CH</a:t>
            </a:r>
            <a:r>
              <a:rPr lang="en-US" baseline="-25000" dirty="0" smtClean="0">
                <a:solidFill>
                  <a:srgbClr val="0033CC"/>
                </a:solidFill>
              </a:rPr>
              <a:t>3</a:t>
            </a:r>
            <a:r>
              <a:rPr lang="en-US" dirty="0" smtClean="0">
                <a:solidFill>
                  <a:srgbClr val="0033CC"/>
                </a:solidFill>
              </a:rPr>
              <a:t>)</a:t>
            </a:r>
            <a:r>
              <a:rPr lang="en-US" baseline="-25000" dirty="0" smtClean="0">
                <a:solidFill>
                  <a:srgbClr val="0033CC"/>
                </a:solidFill>
              </a:rPr>
              <a:t>3</a:t>
            </a:r>
            <a:r>
              <a:rPr lang="en-US" dirty="0" smtClean="0">
                <a:solidFill>
                  <a:srgbClr val="0033CC"/>
                </a:solidFill>
              </a:rPr>
              <a:t>Pt(CpCH</a:t>
            </a:r>
            <a:r>
              <a:rPr lang="en-US" baseline="-25000" dirty="0" smtClean="0">
                <a:solidFill>
                  <a:srgbClr val="0033CC"/>
                </a:solidFill>
              </a:rPr>
              <a:t>3</a:t>
            </a:r>
            <a:r>
              <a:rPr lang="en-US" dirty="0" smtClean="0">
                <a:solidFill>
                  <a:srgbClr val="0033CC"/>
                </a:solidFill>
              </a:rPr>
              <a:t>), beam size 13nm</a:t>
            </a:r>
            <a:endParaRPr lang="en-US" dirty="0">
              <a:solidFill>
                <a:srgbClr val="0033CC"/>
              </a:solidFill>
            </a:endParaRPr>
          </a:p>
        </p:txBody>
      </p:sp>
      <p:sp>
        <p:nvSpPr>
          <p:cNvPr id="7" name="TextBox 6"/>
          <p:cNvSpPr txBox="1"/>
          <p:nvPr/>
        </p:nvSpPr>
        <p:spPr>
          <a:xfrm>
            <a:off x="1600200" y="0"/>
            <a:ext cx="6211124" cy="523220"/>
          </a:xfrm>
          <a:prstGeom prst="rect">
            <a:avLst/>
          </a:prstGeom>
          <a:noFill/>
          <a:ln>
            <a:noFill/>
          </a:ln>
        </p:spPr>
        <p:txBody>
          <a:bodyPr wrap="none" rtlCol="0">
            <a:spAutoFit/>
          </a:bodyPr>
          <a:lstStyle/>
          <a:p>
            <a:pPr algn="ctr"/>
            <a:r>
              <a:rPr lang="en-US" sz="2800" dirty="0" smtClean="0">
                <a:solidFill>
                  <a:srgbClr val="0033CC"/>
                </a:solidFill>
              </a:rPr>
              <a:t>FIB deposition: role of SE and primary ion</a:t>
            </a:r>
          </a:p>
        </p:txBody>
      </p:sp>
      <p:cxnSp>
        <p:nvCxnSpPr>
          <p:cNvPr id="8" name="Straight Connector 7"/>
          <p:cNvCxnSpPr/>
          <p:nvPr/>
        </p:nvCxnSpPr>
        <p:spPr>
          <a:xfrm flipV="1">
            <a:off x="0" y="5334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9" name="TextBox 8"/>
          <p:cNvSpPr txBox="1"/>
          <p:nvPr/>
        </p:nvSpPr>
        <p:spPr>
          <a:xfrm>
            <a:off x="228600" y="4724400"/>
            <a:ext cx="8763000" cy="1754326"/>
          </a:xfrm>
          <a:prstGeom prst="rect">
            <a:avLst/>
          </a:prstGeom>
          <a:noFill/>
        </p:spPr>
        <p:txBody>
          <a:bodyPr wrap="square" rtlCol="0">
            <a:spAutoFit/>
          </a:bodyPr>
          <a:lstStyle/>
          <a:p>
            <a:r>
              <a:rPr lang="en-US" dirty="0" smtClean="0">
                <a:solidFill>
                  <a:srgbClr val="C00000"/>
                </a:solidFill>
              </a:rPr>
              <a:t>Summary of deposition mechanism: </a:t>
            </a:r>
          </a:p>
          <a:p>
            <a:pPr marL="169863" indent="-169863">
              <a:buFont typeface="Arial" pitchFamily="34" charset="0"/>
              <a:buChar char="•"/>
            </a:pPr>
            <a:r>
              <a:rPr lang="en-US" dirty="0" smtClean="0">
                <a:solidFill>
                  <a:srgbClr val="0033CC"/>
                </a:solidFill>
              </a:rPr>
              <a:t>According to nuclear cascade model, excited nucleus are important for gas decomposition, (secondary) electrons are not. (this picture is incomplete, SE is important)</a:t>
            </a:r>
          </a:p>
          <a:p>
            <a:pPr marL="169863" indent="-169863">
              <a:buFont typeface="Arial" pitchFamily="34" charset="0"/>
              <a:buChar char="•"/>
            </a:pPr>
            <a:r>
              <a:rPr lang="en-US" dirty="0" smtClean="0">
                <a:solidFill>
                  <a:srgbClr val="0033CC"/>
                </a:solidFill>
              </a:rPr>
              <a:t>Here it shows that (secondary) electrons in fact contribute to the deposition far away from primary beam. (this is doubtful, SE can go that far?)</a:t>
            </a:r>
          </a:p>
          <a:p>
            <a:pPr marL="169863" indent="-169863">
              <a:buFont typeface="Arial" pitchFamily="34" charset="0"/>
              <a:buChar char="•"/>
            </a:pPr>
            <a:r>
              <a:rPr lang="en-US" dirty="0" smtClean="0">
                <a:solidFill>
                  <a:srgbClr val="0033CC"/>
                </a:solidFill>
              </a:rPr>
              <a:t>There must be other models, and it is still not clear what happened exactly. </a:t>
            </a:r>
            <a:endParaRPr lang="en-US" dirty="0">
              <a:solidFill>
                <a:srgbClr val="0033CC"/>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11</a:t>
            </a:fld>
            <a:endParaRPr lang="en-US"/>
          </a:p>
        </p:txBody>
      </p:sp>
      <p:sp>
        <p:nvSpPr>
          <p:cNvPr id="6" name="TextBox 5"/>
          <p:cNvSpPr txBox="1"/>
          <p:nvPr/>
        </p:nvSpPr>
        <p:spPr>
          <a:xfrm>
            <a:off x="152400" y="381000"/>
            <a:ext cx="8839200" cy="6017032"/>
          </a:xfrm>
          <a:prstGeom prst="rect">
            <a:avLst/>
          </a:prstGeom>
          <a:noFill/>
        </p:spPr>
        <p:txBody>
          <a:bodyPr wrap="square" rtlCol="0">
            <a:spAutoFit/>
          </a:bodyPr>
          <a:lstStyle/>
          <a:p>
            <a:r>
              <a:rPr lang="en-US" sz="1100" dirty="0" smtClean="0"/>
              <a:t>Hi, </a:t>
            </a:r>
          </a:p>
          <a:p>
            <a:r>
              <a:rPr lang="en-US" sz="1100" dirty="0" smtClean="0"/>
              <a:t>Sorry for the late reply. I was out of office last week. </a:t>
            </a:r>
          </a:p>
          <a:p>
            <a:r>
              <a:rPr lang="en-US" sz="1100" dirty="0" smtClean="0"/>
              <a:t> </a:t>
            </a:r>
          </a:p>
          <a:p>
            <a:r>
              <a:rPr lang="en-US" sz="1100" dirty="0" smtClean="0"/>
              <a:t>I agree that SE indeed cannot go far away from where they are generated and the discussion of EBL. I also realize that in my article it could be more precise to describe the formation of doughnut in Fig4 and Fig5 by secondary particles, not only SE. For two reasons, experimentally we did not separate secondary atoms (SA) and SE; and theoretically, there is no evidence to support SE can travel longer than SA does. </a:t>
            </a:r>
          </a:p>
          <a:p>
            <a:r>
              <a:rPr lang="en-US" sz="1100" dirty="0" smtClean="0"/>
              <a:t> </a:t>
            </a:r>
          </a:p>
          <a:p>
            <a:r>
              <a:rPr lang="en-US" sz="1100" dirty="0" smtClean="0"/>
              <a:t>However, I think it is possible for SA and SE emit from a hundreds of </a:t>
            </a:r>
            <a:r>
              <a:rPr lang="en-US" sz="1100" dirty="0" err="1" smtClean="0"/>
              <a:t>nms</a:t>
            </a:r>
            <a:r>
              <a:rPr lang="en-US" sz="1100" dirty="0" smtClean="0"/>
              <a:t> range during IBID. btw, I am not saying SA or SE travel hundreds of nm away from where they are generate, but I mean their spread range can be hundreds of </a:t>
            </a:r>
            <a:r>
              <a:rPr lang="en-US" sz="1100" dirty="0" err="1" smtClean="0"/>
              <a:t>nms</a:t>
            </a:r>
            <a:r>
              <a:rPr lang="en-US" sz="1100" dirty="0" smtClean="0"/>
              <a:t>. According to TRIM simulation, the range of collision cascade caused ion beam bombardment is tens of </a:t>
            </a:r>
            <a:r>
              <a:rPr lang="en-US" sz="1100" dirty="0" err="1" smtClean="0"/>
              <a:t>nms</a:t>
            </a:r>
            <a:r>
              <a:rPr lang="en-US" sz="1100" dirty="0" smtClean="0"/>
              <a:t> in the case of a flat substrate (without considering an existing milled hole or a deposits which can make the angle of sputtering etc changes). SE emits along SA. In reality, considering Gaussian ion beam profile this range usually can be larger. Therefore, after exposed a few seconds, FIB milled holes and IBID pillars are usually hundreds of </a:t>
            </a:r>
            <a:r>
              <a:rPr lang="en-US" sz="1100" dirty="0" err="1" smtClean="0"/>
              <a:t>nms</a:t>
            </a:r>
            <a:r>
              <a:rPr lang="en-US" sz="1100" dirty="0" smtClean="0"/>
              <a:t> in diameter, regardless of the 10 nm beam size and tens of </a:t>
            </a:r>
            <a:r>
              <a:rPr lang="en-US" sz="1100" dirty="0" err="1" smtClean="0"/>
              <a:t>nms</a:t>
            </a:r>
            <a:r>
              <a:rPr lang="en-US" sz="1100" dirty="0" smtClean="0"/>
              <a:t> penetration depth. </a:t>
            </a:r>
          </a:p>
          <a:p>
            <a:r>
              <a:rPr lang="en-US" sz="1100" dirty="0" smtClean="0"/>
              <a:t> </a:t>
            </a:r>
          </a:p>
          <a:p>
            <a:r>
              <a:rPr lang="en-US" sz="1100" dirty="0" smtClean="0"/>
              <a:t>Actually, there are still many arguments on IBID mechanism. FYI, a review article summaries this issue in details [</a:t>
            </a:r>
            <a:r>
              <a:rPr lang="en-US" sz="1100" dirty="0" err="1" smtClean="0"/>
              <a:t>Ivo</a:t>
            </a:r>
            <a:r>
              <a:rPr lang="en-US" sz="1100" dirty="0" smtClean="0"/>
              <a:t> </a:t>
            </a:r>
            <a:r>
              <a:rPr lang="en-US" sz="1100" dirty="0" err="1" smtClean="0"/>
              <a:t>Utke</a:t>
            </a:r>
            <a:r>
              <a:rPr lang="en-US" sz="1100" dirty="0" smtClean="0"/>
              <a:t>, JVST B 26, 1197, (2008)]. I am also attaching one recent article of mine which particularly discusses the roles of secondary atoms and secondary electrons in IBID. Hopefully it helps. </a:t>
            </a:r>
          </a:p>
          <a:p>
            <a:r>
              <a:rPr lang="en-US" sz="1100" dirty="0" smtClean="0"/>
              <a:t> </a:t>
            </a:r>
          </a:p>
          <a:p>
            <a:r>
              <a:rPr lang="en-US" sz="1100" dirty="0" smtClean="0"/>
              <a:t>Ping Chen	P.Chen@tudelft.nl</a:t>
            </a:r>
          </a:p>
          <a:p>
            <a:r>
              <a:rPr lang="en-US" sz="1100" dirty="0" err="1" smtClean="0"/>
              <a:t>Kavli</a:t>
            </a:r>
            <a:r>
              <a:rPr lang="en-US" sz="1100" dirty="0" smtClean="0"/>
              <a:t> Institute of </a:t>
            </a:r>
            <a:r>
              <a:rPr lang="en-US" sz="1100" dirty="0" err="1" smtClean="0"/>
              <a:t>Nanoscience</a:t>
            </a:r>
            <a:r>
              <a:rPr lang="en-US" sz="1100" dirty="0" smtClean="0"/>
              <a:t/>
            </a:r>
            <a:br>
              <a:rPr lang="en-US" sz="1100" dirty="0" smtClean="0"/>
            </a:br>
            <a:r>
              <a:rPr lang="en-US" sz="1100" dirty="0" smtClean="0"/>
              <a:t>Delft University of Technology</a:t>
            </a:r>
            <a:br>
              <a:rPr lang="en-US" sz="1100" dirty="0" smtClean="0"/>
            </a:br>
            <a:r>
              <a:rPr lang="en-US" sz="1100" dirty="0" err="1" smtClean="0"/>
              <a:t>Lorentzweg</a:t>
            </a:r>
            <a:r>
              <a:rPr lang="en-US" sz="1100" dirty="0" smtClean="0"/>
              <a:t> 1, 2628 CJ Delft</a:t>
            </a:r>
          </a:p>
          <a:p>
            <a:r>
              <a:rPr lang="en-US" sz="1100" dirty="0" smtClean="0"/>
              <a:t>The Netherlands </a:t>
            </a:r>
          </a:p>
          <a:p>
            <a:r>
              <a:rPr lang="fr-FR" sz="1100" dirty="0" smtClean="0"/>
              <a:t>phone:  +31-15-2789508  </a:t>
            </a:r>
            <a:endParaRPr lang="en-US" sz="1100" dirty="0" smtClean="0"/>
          </a:p>
          <a:p>
            <a:r>
              <a:rPr lang="fr-FR" sz="1100" dirty="0" smtClean="0"/>
              <a:t>fax:       +31-15-2786600</a:t>
            </a:r>
            <a:endParaRPr lang="en-US" sz="1100" dirty="0" smtClean="0"/>
          </a:p>
          <a:p>
            <a:endParaRPr lang="en-US" sz="1100" dirty="0" smtClean="0"/>
          </a:p>
          <a:p>
            <a:endParaRPr lang="en-US" sz="1100" dirty="0" smtClean="0"/>
          </a:p>
          <a:p>
            <a:r>
              <a:rPr lang="en-US" sz="1100" dirty="0" smtClean="0"/>
              <a:t>Hi,</a:t>
            </a:r>
          </a:p>
          <a:p>
            <a:r>
              <a:rPr lang="en-US" sz="1100" dirty="0" smtClean="0"/>
              <a:t>I am teaching a nanofabrication course, and is interested in the mechanism of IBID. According to your paper, the secondary electrons are important for the deposition far away from primary beam. However, the secondary electrons have energy at most 100eV. At such low energy, it really cannot go very far. </a:t>
            </a:r>
          </a:p>
          <a:p>
            <a:r>
              <a:rPr lang="en-US" sz="1100" dirty="0" smtClean="0"/>
              <a:t> </a:t>
            </a:r>
          </a:p>
          <a:p>
            <a:r>
              <a:rPr lang="en-US" sz="1100" dirty="0" smtClean="0"/>
              <a:t>We know that for electron beam lithography, the SE (secondary electron) goes only about 5nm. Yet for electron beam, the backscattered electrons can go very far, and generate SE along its  path. That is why SE can be generated very far away from primary electron beam, leading to proximity effect.</a:t>
            </a:r>
          </a:p>
          <a:p>
            <a:r>
              <a:rPr lang="en-US" sz="1100" dirty="0" smtClean="0"/>
              <a:t> </a:t>
            </a:r>
          </a:p>
          <a:p>
            <a:r>
              <a:rPr lang="en-US" sz="1100" dirty="0" smtClean="0"/>
              <a:t>In summary, I don’t think SE generated by ion beam can travel to hundreds of nm as shown in your paper. Am I right? Thanks.</a:t>
            </a:r>
            <a:endParaRPr lang="en-US" sz="1100" dirty="0"/>
          </a:p>
        </p:txBody>
      </p:sp>
      <p:pic>
        <p:nvPicPr>
          <p:cNvPr id="68612" name="Picture 4"/>
          <p:cNvPicPr>
            <a:picLocks noChangeAspect="1" noChangeArrowheads="1"/>
          </p:cNvPicPr>
          <p:nvPr/>
        </p:nvPicPr>
        <p:blipFill>
          <a:blip r:embed="rId2" cstate="print"/>
          <a:srcRect/>
          <a:stretch>
            <a:fillRect/>
          </a:stretch>
        </p:blipFill>
        <p:spPr bwMode="auto">
          <a:xfrm>
            <a:off x="2514600" y="3505200"/>
            <a:ext cx="6038850" cy="640294"/>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248648" y="956109"/>
            <a:ext cx="8666752" cy="4277880"/>
          </a:xfrm>
          <a:prstGeom prst="rect">
            <a:avLst/>
          </a:prstGeom>
          <a:noFill/>
          <a:ln w="9525">
            <a:noFill/>
            <a:miter lim="800000"/>
            <a:headEnd/>
            <a:tailEnd/>
          </a:ln>
          <a:effectLst/>
        </p:spPr>
      </p:pic>
      <p:sp>
        <p:nvSpPr>
          <p:cNvPr id="3" name="TextBox 2"/>
          <p:cNvSpPr txBox="1"/>
          <p:nvPr/>
        </p:nvSpPr>
        <p:spPr>
          <a:xfrm>
            <a:off x="914400" y="152400"/>
            <a:ext cx="7592399" cy="523220"/>
          </a:xfrm>
          <a:prstGeom prst="rect">
            <a:avLst/>
          </a:prstGeom>
          <a:noFill/>
          <a:ln>
            <a:noFill/>
          </a:ln>
        </p:spPr>
        <p:txBody>
          <a:bodyPr wrap="none" rtlCol="0">
            <a:spAutoFit/>
          </a:bodyPr>
          <a:lstStyle/>
          <a:p>
            <a:pPr algn="ctr"/>
            <a:r>
              <a:rPr lang="en-US" sz="2800" dirty="0" smtClean="0">
                <a:solidFill>
                  <a:srgbClr val="0033CC"/>
                </a:solidFill>
              </a:rPr>
              <a:t>Effect of ion species and energy on yield and purity</a:t>
            </a:r>
          </a:p>
        </p:txBody>
      </p:sp>
      <p:cxnSp>
        <p:nvCxnSpPr>
          <p:cNvPr id="4" name="Straight Connector 3"/>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5" name="TextBox 4"/>
          <p:cNvSpPr txBox="1"/>
          <p:nvPr/>
        </p:nvSpPr>
        <p:spPr>
          <a:xfrm>
            <a:off x="3810000" y="6581001"/>
            <a:ext cx="5257800" cy="276999"/>
          </a:xfrm>
          <a:prstGeom prst="rect">
            <a:avLst/>
          </a:prstGeom>
          <a:noFill/>
        </p:spPr>
        <p:txBody>
          <a:bodyPr wrap="square" rtlCol="0">
            <a:spAutoFit/>
          </a:bodyPr>
          <a:lstStyle/>
          <a:p>
            <a:r>
              <a:rPr lang="en-US" sz="1200" dirty="0" err="1" smtClean="0"/>
              <a:t>Melngailis</a:t>
            </a:r>
            <a:r>
              <a:rPr lang="en-US" sz="1200" dirty="0" smtClean="0"/>
              <a:t>, “Mechanism of  ion beam induced deposition of gold”, JVST B, 1994.</a:t>
            </a:r>
            <a:endParaRPr lang="en-US" sz="1200" dirty="0"/>
          </a:p>
        </p:txBody>
      </p:sp>
      <p:sp>
        <p:nvSpPr>
          <p:cNvPr id="6" name="TextBox 5"/>
          <p:cNvSpPr txBox="1"/>
          <p:nvPr/>
        </p:nvSpPr>
        <p:spPr>
          <a:xfrm>
            <a:off x="685800" y="5334000"/>
            <a:ext cx="1753365" cy="646331"/>
          </a:xfrm>
          <a:prstGeom prst="rect">
            <a:avLst/>
          </a:prstGeom>
          <a:noFill/>
        </p:spPr>
        <p:txBody>
          <a:bodyPr wrap="none" rtlCol="0">
            <a:spAutoFit/>
          </a:bodyPr>
          <a:lstStyle/>
          <a:p>
            <a:r>
              <a:rPr lang="en-US" sz="3600" dirty="0" smtClean="0">
                <a:solidFill>
                  <a:srgbClr val="0033CC"/>
                </a:solidFill>
              </a:rPr>
              <a:t>Y</a:t>
            </a:r>
            <a:r>
              <a:rPr lang="en-US" sz="3600" baseline="-25000" dirty="0" smtClean="0">
                <a:solidFill>
                  <a:srgbClr val="0033CC"/>
                </a:solidFill>
              </a:rPr>
              <a:t>N</a:t>
            </a:r>
            <a:r>
              <a:rPr lang="en-US" sz="3600" dirty="0" smtClean="0">
                <a:solidFill>
                  <a:srgbClr val="0033CC"/>
                </a:solidFill>
              </a:rPr>
              <a:t>=Y</a:t>
            </a:r>
            <a:r>
              <a:rPr lang="en-US" sz="3600" baseline="-25000" dirty="0" smtClean="0">
                <a:solidFill>
                  <a:srgbClr val="0033CC"/>
                </a:solidFill>
              </a:rPr>
              <a:t>D</a:t>
            </a:r>
            <a:r>
              <a:rPr lang="en-US" sz="3600" dirty="0" smtClean="0">
                <a:solidFill>
                  <a:srgbClr val="0033CC"/>
                </a:solidFill>
              </a:rPr>
              <a:t>-Y</a:t>
            </a:r>
            <a:r>
              <a:rPr lang="en-US" sz="3600" baseline="-25000" dirty="0" smtClean="0">
                <a:solidFill>
                  <a:srgbClr val="0033CC"/>
                </a:solidFill>
              </a:rPr>
              <a:t>S</a:t>
            </a:r>
            <a:endParaRPr lang="en-US" sz="3600" baseline="-25000" dirty="0">
              <a:solidFill>
                <a:srgbClr val="0033CC"/>
              </a:solidFill>
            </a:endParaRPr>
          </a:p>
        </p:txBody>
      </p:sp>
      <p:sp>
        <p:nvSpPr>
          <p:cNvPr id="7" name="TextBox 6"/>
          <p:cNvSpPr txBox="1"/>
          <p:nvPr/>
        </p:nvSpPr>
        <p:spPr>
          <a:xfrm>
            <a:off x="152400" y="5943600"/>
            <a:ext cx="4805226" cy="369332"/>
          </a:xfrm>
          <a:prstGeom prst="rect">
            <a:avLst/>
          </a:prstGeom>
          <a:noFill/>
        </p:spPr>
        <p:txBody>
          <a:bodyPr wrap="none" rtlCol="0">
            <a:spAutoFit/>
          </a:bodyPr>
          <a:lstStyle/>
          <a:p>
            <a:r>
              <a:rPr lang="en-US" dirty="0" smtClean="0">
                <a:solidFill>
                  <a:srgbClr val="0033CC"/>
                </a:solidFill>
              </a:rPr>
              <a:t>Y</a:t>
            </a:r>
            <a:r>
              <a:rPr lang="en-US" baseline="-25000" dirty="0" smtClean="0">
                <a:solidFill>
                  <a:srgbClr val="0033CC"/>
                </a:solidFill>
              </a:rPr>
              <a:t>N</a:t>
            </a:r>
            <a:r>
              <a:rPr lang="en-US" dirty="0" smtClean="0">
                <a:solidFill>
                  <a:srgbClr val="0033CC"/>
                </a:solidFill>
              </a:rPr>
              <a:t>=net deposition, Y</a:t>
            </a:r>
            <a:r>
              <a:rPr lang="en-US" baseline="-25000" dirty="0" smtClean="0">
                <a:solidFill>
                  <a:srgbClr val="0033CC"/>
                </a:solidFill>
              </a:rPr>
              <a:t>D</a:t>
            </a:r>
            <a:r>
              <a:rPr lang="en-US" dirty="0" smtClean="0">
                <a:solidFill>
                  <a:srgbClr val="0033CC"/>
                </a:solidFill>
              </a:rPr>
              <a:t>=deposition, Y</a:t>
            </a:r>
            <a:r>
              <a:rPr lang="en-US" baseline="-25000" dirty="0" smtClean="0">
                <a:solidFill>
                  <a:srgbClr val="0033CC"/>
                </a:solidFill>
              </a:rPr>
              <a:t>S</a:t>
            </a:r>
            <a:r>
              <a:rPr lang="en-US" dirty="0" smtClean="0">
                <a:solidFill>
                  <a:srgbClr val="0033CC"/>
                </a:solidFill>
              </a:rPr>
              <a:t>=sputtering</a:t>
            </a:r>
            <a:endParaRPr lang="en-US" dirty="0">
              <a:solidFill>
                <a:srgbClr val="0033CC"/>
              </a:solidFill>
            </a:endParaRPr>
          </a:p>
        </p:txBody>
      </p:sp>
      <p:sp>
        <p:nvSpPr>
          <p:cNvPr id="8" name="TextBox 7"/>
          <p:cNvSpPr txBox="1"/>
          <p:nvPr/>
        </p:nvSpPr>
        <p:spPr>
          <a:xfrm>
            <a:off x="4953000" y="5410200"/>
            <a:ext cx="3886200" cy="923330"/>
          </a:xfrm>
          <a:prstGeom prst="rect">
            <a:avLst/>
          </a:prstGeom>
          <a:noFill/>
        </p:spPr>
        <p:txBody>
          <a:bodyPr wrap="square" rtlCol="0">
            <a:spAutoFit/>
          </a:bodyPr>
          <a:lstStyle/>
          <a:p>
            <a:r>
              <a:rPr lang="en-US" dirty="0" smtClean="0">
                <a:solidFill>
                  <a:srgbClr val="C00000"/>
                </a:solidFill>
              </a:rPr>
              <a:t>Heavier ion, higher yield.</a:t>
            </a:r>
          </a:p>
          <a:p>
            <a:r>
              <a:rPr lang="en-US" dirty="0" smtClean="0">
                <a:solidFill>
                  <a:srgbClr val="C00000"/>
                </a:solidFill>
              </a:rPr>
              <a:t>Lighter ion, poorer purity, would be worse for e-beam induced deposition.</a:t>
            </a:r>
            <a:endParaRPr lang="en-US" dirty="0">
              <a:solidFill>
                <a:srgbClr val="C00000"/>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pPr/>
              <a:t>12</a:t>
            </a:fld>
            <a:endParaRPr lang="en-US"/>
          </a:p>
        </p:txBody>
      </p:sp>
      <p:sp>
        <p:nvSpPr>
          <p:cNvPr id="10" name="TextBox 9"/>
          <p:cNvSpPr txBox="1"/>
          <p:nvPr/>
        </p:nvSpPr>
        <p:spPr>
          <a:xfrm>
            <a:off x="6400800" y="2057400"/>
            <a:ext cx="1524000" cy="584775"/>
          </a:xfrm>
          <a:prstGeom prst="rect">
            <a:avLst/>
          </a:prstGeom>
          <a:noFill/>
        </p:spPr>
        <p:txBody>
          <a:bodyPr wrap="square" rtlCol="0">
            <a:spAutoFit/>
          </a:bodyPr>
          <a:lstStyle/>
          <a:p>
            <a:pPr algn="ctr"/>
            <a:r>
              <a:rPr lang="en-US" sz="1600" dirty="0" smtClean="0"/>
              <a:t>Measured yield of </a:t>
            </a:r>
            <a:r>
              <a:rPr lang="en-US" sz="1600" i="1" dirty="0" smtClean="0"/>
              <a:t>pure</a:t>
            </a:r>
            <a:r>
              <a:rPr lang="en-US" sz="1600" dirty="0" smtClean="0"/>
              <a:t> Au)</a:t>
            </a:r>
            <a:endParaRPr lang="en-US" sz="16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0" y="228600"/>
            <a:ext cx="4056175" cy="523220"/>
          </a:xfrm>
          <a:prstGeom prst="rect">
            <a:avLst/>
          </a:prstGeom>
          <a:noFill/>
          <a:ln>
            <a:noFill/>
          </a:ln>
        </p:spPr>
        <p:txBody>
          <a:bodyPr wrap="none" rtlCol="0">
            <a:spAutoFit/>
          </a:bodyPr>
          <a:lstStyle/>
          <a:p>
            <a:pPr algn="ctr"/>
            <a:r>
              <a:rPr lang="en-US" sz="2800" dirty="0" smtClean="0">
                <a:solidFill>
                  <a:srgbClr val="0033CC"/>
                </a:solidFill>
              </a:rPr>
              <a:t>Effect of ion incident angle</a:t>
            </a:r>
          </a:p>
        </p:txBody>
      </p:sp>
      <p:cxnSp>
        <p:nvCxnSpPr>
          <p:cNvPr id="3" name="Straight Connector 2"/>
          <p:cNvCxnSpPr/>
          <p:nvPr/>
        </p:nvCxnSpPr>
        <p:spPr>
          <a:xfrm flipV="1">
            <a:off x="0" y="7620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4" name="Rectangle 3"/>
          <p:cNvSpPr/>
          <p:nvPr/>
        </p:nvSpPr>
        <p:spPr>
          <a:xfrm>
            <a:off x="2133600" y="6581001"/>
            <a:ext cx="6858000" cy="276999"/>
          </a:xfrm>
          <a:prstGeom prst="rect">
            <a:avLst/>
          </a:prstGeom>
        </p:spPr>
        <p:txBody>
          <a:bodyPr wrap="square">
            <a:spAutoFit/>
          </a:bodyPr>
          <a:lstStyle/>
          <a:p>
            <a:r>
              <a:rPr lang="en-US" sz="1200" dirty="0" smtClean="0"/>
              <a:t>“Focused ion beam induced deposition and ion milling as a function of angle of ion incidence”, JVST B, 1992.</a:t>
            </a:r>
            <a:endParaRPr lang="en-US" sz="1200" dirty="0"/>
          </a:p>
        </p:txBody>
      </p:sp>
      <p:pic>
        <p:nvPicPr>
          <p:cNvPr id="10242" name="Picture 2"/>
          <p:cNvPicPr>
            <a:picLocks noChangeAspect="1" noChangeArrowheads="1"/>
          </p:cNvPicPr>
          <p:nvPr/>
        </p:nvPicPr>
        <p:blipFill>
          <a:blip r:embed="rId2" cstate="print"/>
          <a:srcRect/>
          <a:stretch>
            <a:fillRect/>
          </a:stretch>
        </p:blipFill>
        <p:spPr bwMode="auto">
          <a:xfrm>
            <a:off x="457200" y="1219200"/>
            <a:ext cx="4419600" cy="4963680"/>
          </a:xfrm>
          <a:prstGeom prst="rect">
            <a:avLst/>
          </a:prstGeom>
          <a:noFill/>
          <a:ln w="9525">
            <a:noFill/>
            <a:miter lim="800000"/>
            <a:headEnd/>
            <a:tailEnd/>
          </a:ln>
          <a:effectLst/>
        </p:spPr>
      </p:pic>
      <p:sp>
        <p:nvSpPr>
          <p:cNvPr id="6" name="TextBox 5"/>
          <p:cNvSpPr txBox="1"/>
          <p:nvPr/>
        </p:nvSpPr>
        <p:spPr>
          <a:xfrm>
            <a:off x="4953000" y="1600200"/>
            <a:ext cx="3985576" cy="2662267"/>
          </a:xfrm>
          <a:prstGeom prst="rect">
            <a:avLst/>
          </a:prstGeom>
          <a:noFill/>
        </p:spPr>
        <p:txBody>
          <a:bodyPr wrap="square" rtlCol="0">
            <a:spAutoFit/>
          </a:bodyPr>
          <a:lstStyle/>
          <a:p>
            <a:pPr>
              <a:spcAft>
                <a:spcPts val="600"/>
              </a:spcAft>
            </a:pPr>
            <a:r>
              <a:rPr lang="en-US" dirty="0" smtClean="0">
                <a:solidFill>
                  <a:srgbClr val="0033CC"/>
                </a:solidFill>
              </a:rPr>
              <a:t>According to collision cascade model, deposition yield should be closely related to sputter yield, as atoms come out of the surface (sputtered away) or excited at the surface (not sputtered away) would induce decomposition.</a:t>
            </a:r>
          </a:p>
          <a:p>
            <a:pPr>
              <a:spcAft>
                <a:spcPts val="600"/>
              </a:spcAft>
            </a:pPr>
            <a:r>
              <a:rPr lang="en-US" dirty="0" smtClean="0">
                <a:solidFill>
                  <a:srgbClr val="0033CC"/>
                </a:solidFill>
              </a:rPr>
              <a:t>It was found that deposition yield does increase with angle of incidence, but not as fast as milling/sputtering yield.</a:t>
            </a:r>
            <a:endParaRPr lang="en-US" dirty="0">
              <a:solidFill>
                <a:srgbClr val="0033CC"/>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pPr/>
              <a:t>13</a:t>
            </a:fld>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14400" y="2590800"/>
            <a:ext cx="7696200" cy="1785104"/>
          </a:xfrm>
          <a:prstGeom prst="rect">
            <a:avLst/>
          </a:prstGeom>
        </p:spPr>
        <p:txBody>
          <a:bodyPr wrap="square">
            <a:spAutoFit/>
          </a:bodyPr>
          <a:lstStyle/>
          <a:p>
            <a:pPr marL="457200" indent="-457200">
              <a:spcAft>
                <a:spcPts val="1200"/>
              </a:spcAft>
            </a:pPr>
            <a:r>
              <a:rPr lang="en-US" dirty="0" smtClean="0">
                <a:solidFill>
                  <a:srgbClr val="0033CC"/>
                </a:solidFill>
              </a:rPr>
              <a:t>Dwell time: residence time at one point, desire one monolayer deposition per dwell time. About 0.4</a:t>
            </a:r>
            <a:r>
              <a:rPr lang="en-US" dirty="0" smtClean="0">
                <a:solidFill>
                  <a:srgbClr val="0033CC"/>
                </a:solidFill>
                <a:sym typeface="Symbol"/>
              </a:rPr>
              <a:t>s for C; 0.2s for Pt, depends on beam current.</a:t>
            </a:r>
            <a:endParaRPr lang="en-US" dirty="0" smtClean="0">
              <a:solidFill>
                <a:srgbClr val="0033CC"/>
              </a:solidFill>
            </a:endParaRPr>
          </a:p>
          <a:p>
            <a:pPr marL="457200" indent="-457200">
              <a:spcAft>
                <a:spcPts val="1200"/>
              </a:spcAft>
            </a:pPr>
            <a:r>
              <a:rPr lang="en-US" dirty="0" smtClean="0">
                <a:solidFill>
                  <a:srgbClr val="0033CC"/>
                </a:solidFill>
              </a:rPr>
              <a:t>Refresh time: time between successive dwells at same point</a:t>
            </a:r>
          </a:p>
          <a:p>
            <a:pPr marL="457200" indent="-457200">
              <a:spcAft>
                <a:spcPts val="1200"/>
              </a:spcAft>
            </a:pPr>
            <a:r>
              <a:rPr lang="en-US" dirty="0" smtClean="0">
                <a:solidFill>
                  <a:srgbClr val="0033CC"/>
                </a:solidFill>
              </a:rPr>
              <a:t>Overlap: amount two consecutive points overlap to obtain uniform deposition. typical 25% (positive overlap) to -100% (negative overlap)</a:t>
            </a:r>
          </a:p>
        </p:txBody>
      </p:sp>
      <p:sp>
        <p:nvSpPr>
          <p:cNvPr id="5" name="TextBox 4"/>
          <p:cNvSpPr txBox="1"/>
          <p:nvPr/>
        </p:nvSpPr>
        <p:spPr>
          <a:xfrm>
            <a:off x="2810560" y="152400"/>
            <a:ext cx="3514040" cy="523220"/>
          </a:xfrm>
          <a:prstGeom prst="rect">
            <a:avLst/>
          </a:prstGeom>
          <a:noFill/>
          <a:ln>
            <a:noFill/>
          </a:ln>
        </p:spPr>
        <p:txBody>
          <a:bodyPr wrap="none" rtlCol="0">
            <a:spAutoFit/>
          </a:bodyPr>
          <a:lstStyle/>
          <a:p>
            <a:pPr algn="ctr"/>
            <a:r>
              <a:rPr lang="en-US" sz="2800" dirty="0" smtClean="0">
                <a:solidFill>
                  <a:srgbClr val="0033CC"/>
                </a:solidFill>
              </a:rPr>
              <a:t>Deposition parameters</a:t>
            </a:r>
          </a:p>
        </p:txBody>
      </p:sp>
      <p:cxnSp>
        <p:nvCxnSpPr>
          <p:cNvPr id="6" name="Straight Connector 5"/>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7" name="Slide Number Placeholder 6"/>
          <p:cNvSpPr>
            <a:spLocks noGrp="1"/>
          </p:cNvSpPr>
          <p:nvPr>
            <p:ph type="sldNum" sz="quarter" idx="12"/>
          </p:nvPr>
        </p:nvSpPr>
        <p:spPr/>
        <p:txBody>
          <a:bodyPr/>
          <a:lstStyle/>
          <a:p>
            <a:fld id="{B6F15528-21DE-4FAA-801E-634DDDAF4B2B}" type="slidenum">
              <a:rPr lang="en-US" smtClean="0"/>
              <a:pPr/>
              <a:t>14</a:t>
            </a:fld>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2" cstate="print"/>
          <a:srcRect/>
          <a:stretch>
            <a:fillRect/>
          </a:stretch>
        </p:blipFill>
        <p:spPr bwMode="auto">
          <a:xfrm>
            <a:off x="914400" y="1295400"/>
            <a:ext cx="3200400" cy="2451216"/>
          </a:xfrm>
          <a:prstGeom prst="rect">
            <a:avLst/>
          </a:prstGeom>
          <a:noFill/>
          <a:ln w="9525">
            <a:noFill/>
            <a:miter lim="800000"/>
            <a:headEnd/>
            <a:tailEnd/>
          </a:ln>
          <a:effectLst/>
        </p:spPr>
      </p:pic>
      <p:cxnSp>
        <p:nvCxnSpPr>
          <p:cNvPr id="2" name="Straight Connector 1"/>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3" name="TextBox 2"/>
          <p:cNvSpPr txBox="1"/>
          <p:nvPr/>
        </p:nvSpPr>
        <p:spPr>
          <a:xfrm>
            <a:off x="1180861" y="152400"/>
            <a:ext cx="7201139" cy="523220"/>
          </a:xfrm>
          <a:prstGeom prst="rect">
            <a:avLst/>
          </a:prstGeom>
          <a:noFill/>
          <a:ln>
            <a:noFill/>
          </a:ln>
        </p:spPr>
        <p:txBody>
          <a:bodyPr wrap="none" rtlCol="0">
            <a:spAutoFit/>
          </a:bodyPr>
          <a:lstStyle/>
          <a:p>
            <a:pPr algn="ctr"/>
            <a:r>
              <a:rPr lang="en-US" sz="2800" dirty="0" smtClean="0">
                <a:solidFill>
                  <a:srgbClr val="0033CC"/>
                </a:solidFill>
              </a:rPr>
              <a:t>Competition between deposition and sputtering</a:t>
            </a:r>
          </a:p>
        </p:txBody>
      </p:sp>
      <p:sp>
        <p:nvSpPr>
          <p:cNvPr id="7" name="Rectangle 6"/>
          <p:cNvSpPr/>
          <p:nvPr/>
        </p:nvSpPr>
        <p:spPr>
          <a:xfrm>
            <a:off x="76200" y="762000"/>
            <a:ext cx="5638800" cy="584775"/>
          </a:xfrm>
          <a:prstGeom prst="rect">
            <a:avLst/>
          </a:prstGeom>
        </p:spPr>
        <p:txBody>
          <a:bodyPr wrap="square">
            <a:spAutoFit/>
          </a:bodyPr>
          <a:lstStyle/>
          <a:p>
            <a:r>
              <a:rPr lang="en-US" sz="1600" dirty="0" err="1" smtClean="0">
                <a:solidFill>
                  <a:srgbClr val="C00000"/>
                </a:solidFill>
              </a:rPr>
              <a:t>d</a:t>
            </a:r>
            <a:r>
              <a:rPr lang="en-US" sz="1600" i="1" dirty="0" err="1" smtClean="0">
                <a:solidFill>
                  <a:srgbClr val="C00000"/>
                </a:solidFill>
              </a:rPr>
              <a:t>N</a:t>
            </a:r>
            <a:r>
              <a:rPr lang="en-US" sz="1600" dirty="0" smtClean="0">
                <a:solidFill>
                  <a:srgbClr val="C00000"/>
                </a:solidFill>
              </a:rPr>
              <a:t>=</a:t>
            </a:r>
            <a:r>
              <a:rPr lang="el-GR" sz="1600" dirty="0" smtClean="0">
                <a:solidFill>
                  <a:srgbClr val="C00000"/>
                </a:solidFill>
              </a:rPr>
              <a:t>ηΦ </a:t>
            </a:r>
            <a:r>
              <a:rPr lang="en-US" sz="1600" dirty="0" smtClean="0">
                <a:solidFill>
                  <a:srgbClr val="C00000"/>
                </a:solidFill>
              </a:rPr>
              <a:t>d</a:t>
            </a:r>
            <a:r>
              <a:rPr lang="en-US" sz="1600" i="1" dirty="0" smtClean="0">
                <a:solidFill>
                  <a:srgbClr val="C00000"/>
                </a:solidFill>
              </a:rPr>
              <a:t>t</a:t>
            </a:r>
            <a:r>
              <a:rPr lang="en-US" sz="1600" baseline="-25000" dirty="0" smtClean="0">
                <a:solidFill>
                  <a:srgbClr val="C00000"/>
                </a:solidFill>
              </a:rPr>
              <a:t>1</a:t>
            </a:r>
            <a:r>
              <a:rPr lang="en-US" sz="1600" dirty="0" smtClean="0">
                <a:solidFill>
                  <a:srgbClr val="C00000"/>
                </a:solidFill>
              </a:rPr>
              <a:t>−SJ</a:t>
            </a:r>
            <a:r>
              <a:rPr lang="en-US" sz="1600" i="1" dirty="0" smtClean="0">
                <a:solidFill>
                  <a:srgbClr val="C00000"/>
                </a:solidFill>
              </a:rPr>
              <a:t> </a:t>
            </a:r>
            <a:r>
              <a:rPr lang="en-US" sz="1600" dirty="0" smtClean="0">
                <a:solidFill>
                  <a:srgbClr val="C00000"/>
                </a:solidFill>
              </a:rPr>
              <a:t>d</a:t>
            </a:r>
            <a:r>
              <a:rPr lang="en-US" sz="1600" i="1" dirty="0" smtClean="0">
                <a:solidFill>
                  <a:srgbClr val="C00000"/>
                </a:solidFill>
              </a:rPr>
              <a:t>t</a:t>
            </a:r>
            <a:r>
              <a:rPr lang="en-US" sz="1600" baseline="-25000" dirty="0" smtClean="0">
                <a:solidFill>
                  <a:srgbClr val="C00000"/>
                </a:solidFill>
              </a:rPr>
              <a:t>2 </a:t>
            </a:r>
            <a:r>
              <a:rPr lang="en-US" sz="1600" dirty="0" smtClean="0">
                <a:solidFill>
                  <a:srgbClr val="C00000"/>
                </a:solidFill>
              </a:rPr>
              <a:t> Here dt</a:t>
            </a:r>
            <a:r>
              <a:rPr lang="en-US" sz="1600" baseline="-25000" dirty="0" smtClean="0">
                <a:solidFill>
                  <a:srgbClr val="C00000"/>
                </a:solidFill>
              </a:rPr>
              <a:t>1</a:t>
            </a:r>
            <a:r>
              <a:rPr lang="en-US" sz="1600" dirty="0" smtClean="0">
                <a:solidFill>
                  <a:srgbClr val="C00000"/>
                </a:solidFill>
              </a:rPr>
              <a:t> can be &gt;&gt;dt</a:t>
            </a:r>
            <a:r>
              <a:rPr lang="en-US" sz="1600" baseline="-25000" dirty="0" smtClean="0">
                <a:solidFill>
                  <a:srgbClr val="C00000"/>
                </a:solidFill>
              </a:rPr>
              <a:t>2</a:t>
            </a:r>
            <a:r>
              <a:rPr lang="en-US" sz="1600" dirty="0" smtClean="0">
                <a:solidFill>
                  <a:srgbClr val="C00000"/>
                </a:solidFill>
              </a:rPr>
              <a:t> if deposition rate is limited by gas adsorption rate (dt</a:t>
            </a:r>
            <a:r>
              <a:rPr lang="en-US" sz="1600" baseline="-25000" dirty="0" smtClean="0">
                <a:solidFill>
                  <a:srgbClr val="C00000"/>
                </a:solidFill>
              </a:rPr>
              <a:t>1</a:t>
            </a:r>
            <a:r>
              <a:rPr lang="en-US" sz="1600" dirty="0" smtClean="0">
                <a:solidFill>
                  <a:srgbClr val="C00000"/>
                </a:solidFill>
              </a:rPr>
              <a:t> can be up to the refresh time)</a:t>
            </a:r>
            <a:endParaRPr lang="en-US" sz="1600" dirty="0">
              <a:solidFill>
                <a:srgbClr val="C00000"/>
              </a:solidFill>
            </a:endParaRPr>
          </a:p>
        </p:txBody>
      </p:sp>
      <p:pic>
        <p:nvPicPr>
          <p:cNvPr id="11268" name="Picture 4"/>
          <p:cNvPicPr>
            <a:picLocks noChangeAspect="1" noChangeArrowheads="1"/>
          </p:cNvPicPr>
          <p:nvPr/>
        </p:nvPicPr>
        <p:blipFill>
          <a:blip r:embed="rId3" cstate="print"/>
          <a:srcRect/>
          <a:stretch>
            <a:fillRect/>
          </a:stretch>
        </p:blipFill>
        <p:spPr bwMode="auto">
          <a:xfrm>
            <a:off x="5486400" y="1607403"/>
            <a:ext cx="3371850" cy="2446493"/>
          </a:xfrm>
          <a:prstGeom prst="rect">
            <a:avLst/>
          </a:prstGeom>
          <a:noFill/>
          <a:ln w="9525">
            <a:noFill/>
            <a:miter lim="800000"/>
            <a:headEnd/>
            <a:tailEnd/>
          </a:ln>
          <a:effectLst/>
        </p:spPr>
      </p:pic>
      <p:sp>
        <p:nvSpPr>
          <p:cNvPr id="9" name="Rectangle 8"/>
          <p:cNvSpPr/>
          <p:nvPr/>
        </p:nvSpPr>
        <p:spPr>
          <a:xfrm>
            <a:off x="5715000" y="4198203"/>
            <a:ext cx="3124200" cy="1077218"/>
          </a:xfrm>
          <a:prstGeom prst="rect">
            <a:avLst/>
          </a:prstGeom>
        </p:spPr>
        <p:txBody>
          <a:bodyPr wrap="square">
            <a:spAutoFit/>
          </a:bodyPr>
          <a:lstStyle/>
          <a:p>
            <a:r>
              <a:rPr lang="en-US" sz="1600" dirty="0" smtClean="0">
                <a:solidFill>
                  <a:srgbClr val="0033CC"/>
                </a:solidFill>
              </a:rPr>
              <a:t>Fig. 4. Dwell time </a:t>
            </a:r>
            <a:r>
              <a:rPr lang="en-US" sz="1600" dirty="0" err="1" smtClean="0">
                <a:solidFill>
                  <a:srgbClr val="0033CC"/>
                </a:solidFill>
              </a:rPr>
              <a:t>vs</a:t>
            </a:r>
            <a:r>
              <a:rPr lang="en-US" sz="1600" dirty="0" smtClean="0">
                <a:solidFill>
                  <a:srgbClr val="0033CC"/>
                </a:solidFill>
              </a:rPr>
              <a:t> mean film thickness under ion dose 3nC/μm</a:t>
            </a:r>
            <a:r>
              <a:rPr lang="en-US" sz="1600" baseline="30000" dirty="0" smtClean="0">
                <a:solidFill>
                  <a:srgbClr val="0033CC"/>
                </a:solidFill>
              </a:rPr>
              <a:t>2</a:t>
            </a:r>
            <a:r>
              <a:rPr lang="en-US" sz="1600" dirty="0" smtClean="0">
                <a:solidFill>
                  <a:srgbClr val="0033CC"/>
                </a:solidFill>
              </a:rPr>
              <a:t>, spot size 25nm, current 207pA.</a:t>
            </a:r>
          </a:p>
          <a:p>
            <a:r>
              <a:rPr lang="en-US" sz="1600" dirty="0" smtClean="0">
                <a:solidFill>
                  <a:srgbClr val="C00000"/>
                </a:solidFill>
              </a:rPr>
              <a:t>(Dwell time is </a:t>
            </a:r>
            <a:r>
              <a:rPr lang="en-US" sz="1600" dirty="0" smtClean="0">
                <a:solidFill>
                  <a:srgbClr val="C00000"/>
                </a:solidFill>
                <a:sym typeface="Symbol"/>
              </a:rPr>
              <a:t>s, NOT ms</a:t>
            </a:r>
            <a:r>
              <a:rPr lang="en-US" sz="1600" dirty="0" smtClean="0">
                <a:solidFill>
                  <a:srgbClr val="C00000"/>
                </a:solidFill>
              </a:rPr>
              <a:t>)</a:t>
            </a:r>
            <a:endParaRPr lang="en-US" sz="1600" dirty="0">
              <a:solidFill>
                <a:srgbClr val="C00000"/>
              </a:solidFill>
            </a:endParaRPr>
          </a:p>
        </p:txBody>
      </p:sp>
      <p:cxnSp>
        <p:nvCxnSpPr>
          <p:cNvPr id="13" name="Straight Connector 12"/>
          <p:cNvCxnSpPr/>
          <p:nvPr/>
        </p:nvCxnSpPr>
        <p:spPr>
          <a:xfrm>
            <a:off x="6019800" y="2369403"/>
            <a:ext cx="2743200" cy="15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248400" y="1371600"/>
            <a:ext cx="1181734" cy="369332"/>
          </a:xfrm>
          <a:prstGeom prst="rect">
            <a:avLst/>
          </a:prstGeom>
          <a:noFill/>
        </p:spPr>
        <p:txBody>
          <a:bodyPr wrap="none" rtlCol="0">
            <a:spAutoFit/>
          </a:bodyPr>
          <a:lstStyle/>
          <a:p>
            <a:r>
              <a:rPr lang="en-US" dirty="0" smtClean="0">
                <a:solidFill>
                  <a:srgbClr val="C00000"/>
                </a:solidFill>
              </a:rPr>
              <a:t>deposition</a:t>
            </a:r>
            <a:endParaRPr lang="en-US" dirty="0">
              <a:solidFill>
                <a:srgbClr val="C00000"/>
              </a:solidFill>
            </a:endParaRPr>
          </a:p>
        </p:txBody>
      </p:sp>
      <p:sp>
        <p:nvSpPr>
          <p:cNvPr id="15" name="TextBox 14"/>
          <p:cNvSpPr txBox="1"/>
          <p:nvPr/>
        </p:nvSpPr>
        <p:spPr>
          <a:xfrm>
            <a:off x="7924800" y="2445603"/>
            <a:ext cx="811441" cy="369332"/>
          </a:xfrm>
          <a:prstGeom prst="rect">
            <a:avLst/>
          </a:prstGeom>
          <a:noFill/>
        </p:spPr>
        <p:txBody>
          <a:bodyPr wrap="none" rtlCol="0">
            <a:spAutoFit/>
          </a:bodyPr>
          <a:lstStyle/>
          <a:p>
            <a:r>
              <a:rPr lang="en-US" dirty="0" smtClean="0">
                <a:solidFill>
                  <a:srgbClr val="C00000"/>
                </a:solidFill>
              </a:rPr>
              <a:t>milling</a:t>
            </a:r>
            <a:endParaRPr lang="en-US" dirty="0">
              <a:solidFill>
                <a:srgbClr val="C00000"/>
              </a:solidFill>
            </a:endParaRPr>
          </a:p>
        </p:txBody>
      </p:sp>
      <p:sp>
        <p:nvSpPr>
          <p:cNvPr id="19" name="Rectangle 18"/>
          <p:cNvSpPr/>
          <p:nvPr/>
        </p:nvSpPr>
        <p:spPr>
          <a:xfrm>
            <a:off x="4343400" y="6396335"/>
            <a:ext cx="4495800" cy="461665"/>
          </a:xfrm>
          <a:prstGeom prst="rect">
            <a:avLst/>
          </a:prstGeom>
        </p:spPr>
        <p:txBody>
          <a:bodyPr wrap="square">
            <a:spAutoFit/>
          </a:bodyPr>
          <a:lstStyle/>
          <a:p>
            <a:r>
              <a:rPr lang="en-US" sz="1200" dirty="0" smtClean="0"/>
              <a:t>Fu, “Characterization of focused ion beam induced deposition process and parameters calibration”, Sensors and Actuators A, 2001.</a:t>
            </a:r>
            <a:endParaRPr lang="en-US" sz="1200" dirty="0"/>
          </a:p>
        </p:txBody>
      </p:sp>
      <p:grpSp>
        <p:nvGrpSpPr>
          <p:cNvPr id="23" name="Group 22"/>
          <p:cNvGrpSpPr/>
          <p:nvPr/>
        </p:nvGrpSpPr>
        <p:grpSpPr>
          <a:xfrm>
            <a:off x="685800" y="3733800"/>
            <a:ext cx="4572000" cy="3048000"/>
            <a:chOff x="685800" y="3505200"/>
            <a:chExt cx="4572000" cy="3048000"/>
          </a:xfrm>
        </p:grpSpPr>
        <p:grpSp>
          <p:nvGrpSpPr>
            <p:cNvPr id="17" name="Group 16"/>
            <p:cNvGrpSpPr/>
            <p:nvPr/>
          </p:nvGrpSpPr>
          <p:grpSpPr>
            <a:xfrm>
              <a:off x="685800" y="3505200"/>
              <a:ext cx="4572000" cy="3048000"/>
              <a:chOff x="685800" y="3505200"/>
              <a:chExt cx="4572000" cy="3048000"/>
            </a:xfrm>
          </p:grpSpPr>
          <p:pic>
            <p:nvPicPr>
              <p:cNvPr id="11267" name="Picture 3"/>
              <p:cNvPicPr>
                <a:picLocks noChangeAspect="1" noChangeArrowheads="1"/>
              </p:cNvPicPr>
              <p:nvPr/>
            </p:nvPicPr>
            <p:blipFill>
              <a:blip r:embed="rId4" cstate="print"/>
              <a:srcRect/>
              <a:stretch>
                <a:fillRect/>
              </a:stretch>
            </p:blipFill>
            <p:spPr bwMode="auto">
              <a:xfrm>
                <a:off x="762000" y="3810000"/>
                <a:ext cx="4257675" cy="1447800"/>
              </a:xfrm>
              <a:prstGeom prst="rect">
                <a:avLst/>
              </a:prstGeom>
              <a:noFill/>
              <a:ln w="9525">
                <a:noFill/>
                <a:miter lim="800000"/>
                <a:headEnd/>
                <a:tailEnd/>
              </a:ln>
              <a:effectLst/>
            </p:spPr>
          </p:pic>
          <p:sp>
            <p:nvSpPr>
              <p:cNvPr id="6" name="Rectangle 5"/>
              <p:cNvSpPr/>
              <p:nvPr/>
            </p:nvSpPr>
            <p:spPr>
              <a:xfrm>
                <a:off x="685800" y="5475982"/>
                <a:ext cx="4572000" cy="1077218"/>
              </a:xfrm>
              <a:prstGeom prst="rect">
                <a:avLst/>
              </a:prstGeom>
            </p:spPr>
            <p:txBody>
              <a:bodyPr>
                <a:spAutoFit/>
              </a:bodyPr>
              <a:lstStyle/>
              <a:p>
                <a:r>
                  <a:rPr lang="en-US" sz="1600" dirty="0" smtClean="0">
                    <a:solidFill>
                      <a:srgbClr val="0033CC"/>
                    </a:solidFill>
                  </a:rPr>
                  <a:t>Fig. 3. Deposited tungsten by FIB with different dwell times from 0.1 to 2.5</a:t>
                </a:r>
                <a:r>
                  <a:rPr lang="en-US" sz="1600" dirty="0" smtClean="0">
                    <a:solidFill>
                      <a:srgbClr val="0033CC"/>
                    </a:solidFill>
                    <a:sym typeface="Symbol"/>
                  </a:rPr>
                  <a:t></a:t>
                </a:r>
                <a:r>
                  <a:rPr lang="en-US" sz="1600" dirty="0" smtClean="0">
                    <a:solidFill>
                      <a:srgbClr val="0033CC"/>
                    </a:solidFill>
                  </a:rPr>
                  <a:t>s, and the same ion dose 6nC/μm</a:t>
                </a:r>
                <a:r>
                  <a:rPr lang="en-US" sz="1600" baseline="30000" dirty="0" smtClean="0">
                    <a:solidFill>
                      <a:srgbClr val="0033CC"/>
                    </a:solidFill>
                  </a:rPr>
                  <a:t>2</a:t>
                </a:r>
                <a:r>
                  <a:rPr lang="en-US" sz="1600" dirty="0" smtClean="0">
                    <a:solidFill>
                      <a:srgbClr val="0033CC"/>
                    </a:solidFill>
                  </a:rPr>
                  <a:t>, refresh time 1000μs, </a:t>
                </a:r>
                <a:r>
                  <a:rPr lang="en-US" sz="1600" i="1" dirty="0" smtClean="0">
                    <a:solidFill>
                      <a:srgbClr val="0033CC"/>
                    </a:solidFill>
                  </a:rPr>
                  <a:t>X</a:t>
                </a:r>
                <a:r>
                  <a:rPr lang="en-US" sz="1600" dirty="0" smtClean="0">
                    <a:solidFill>
                      <a:srgbClr val="0033CC"/>
                    </a:solidFill>
                  </a:rPr>
                  <a:t> and </a:t>
                </a:r>
                <a:r>
                  <a:rPr lang="en-US" sz="1600" i="1" dirty="0" smtClean="0">
                    <a:solidFill>
                      <a:srgbClr val="0033CC"/>
                    </a:solidFill>
                  </a:rPr>
                  <a:t>Y</a:t>
                </a:r>
                <a:r>
                  <a:rPr lang="en-US" sz="1600" dirty="0" smtClean="0">
                    <a:solidFill>
                      <a:srgbClr val="0033CC"/>
                    </a:solidFill>
                  </a:rPr>
                  <a:t> step size 71nm and 68nm, beam spot size 25nm.</a:t>
                </a:r>
                <a:endParaRPr lang="en-US" sz="1600" dirty="0">
                  <a:solidFill>
                    <a:srgbClr val="0033CC"/>
                  </a:solidFill>
                </a:endParaRPr>
              </a:p>
            </p:txBody>
          </p:sp>
          <p:sp>
            <p:nvSpPr>
              <p:cNvPr id="10" name="TextBox 9"/>
              <p:cNvSpPr txBox="1"/>
              <p:nvPr/>
            </p:nvSpPr>
            <p:spPr>
              <a:xfrm>
                <a:off x="762000" y="3505200"/>
                <a:ext cx="1574855" cy="369332"/>
              </a:xfrm>
              <a:prstGeom prst="rect">
                <a:avLst/>
              </a:prstGeom>
              <a:noFill/>
            </p:spPr>
            <p:txBody>
              <a:bodyPr wrap="none" rtlCol="0">
                <a:spAutoFit/>
              </a:bodyPr>
              <a:lstStyle/>
              <a:p>
                <a:r>
                  <a:rPr lang="en-US" dirty="0" smtClean="0">
                    <a:solidFill>
                      <a:srgbClr val="C00000"/>
                    </a:solidFill>
                  </a:rPr>
                  <a:t>Net deposition</a:t>
                </a:r>
                <a:endParaRPr lang="en-US" dirty="0">
                  <a:solidFill>
                    <a:srgbClr val="C00000"/>
                  </a:solidFill>
                </a:endParaRPr>
              </a:p>
            </p:txBody>
          </p:sp>
          <p:sp>
            <p:nvSpPr>
              <p:cNvPr id="11" name="TextBox 10"/>
              <p:cNvSpPr txBox="1"/>
              <p:nvPr/>
            </p:nvSpPr>
            <p:spPr>
              <a:xfrm>
                <a:off x="3748439" y="5181600"/>
                <a:ext cx="1204561" cy="369332"/>
              </a:xfrm>
              <a:prstGeom prst="rect">
                <a:avLst/>
              </a:prstGeom>
              <a:noFill/>
            </p:spPr>
            <p:txBody>
              <a:bodyPr wrap="none" rtlCol="0">
                <a:spAutoFit/>
              </a:bodyPr>
              <a:lstStyle/>
              <a:p>
                <a:r>
                  <a:rPr lang="en-US" dirty="0" smtClean="0">
                    <a:solidFill>
                      <a:srgbClr val="C00000"/>
                    </a:solidFill>
                  </a:rPr>
                  <a:t>Net milling</a:t>
                </a:r>
                <a:endParaRPr lang="en-US" dirty="0">
                  <a:solidFill>
                    <a:srgbClr val="C00000"/>
                  </a:solidFill>
                </a:endParaRPr>
              </a:p>
            </p:txBody>
          </p:sp>
        </p:grpSp>
        <p:sp>
          <p:nvSpPr>
            <p:cNvPr id="18" name="TextBox 17"/>
            <p:cNvSpPr txBox="1"/>
            <p:nvPr/>
          </p:nvSpPr>
          <p:spPr>
            <a:xfrm>
              <a:off x="1188022" y="3837801"/>
              <a:ext cx="529312" cy="276999"/>
            </a:xfrm>
            <a:prstGeom prst="rect">
              <a:avLst/>
            </a:prstGeom>
            <a:noFill/>
          </p:spPr>
          <p:txBody>
            <a:bodyPr wrap="none" rtlCol="0">
              <a:spAutoFit/>
            </a:bodyPr>
            <a:lstStyle/>
            <a:p>
              <a:r>
                <a:rPr lang="en-US" sz="1200" dirty="0" smtClean="0">
                  <a:solidFill>
                    <a:srgbClr val="FFFF00"/>
                  </a:solidFill>
                </a:rPr>
                <a:t>0.1</a:t>
              </a:r>
              <a:r>
                <a:rPr lang="en-US" sz="1200" dirty="0" smtClean="0">
                  <a:solidFill>
                    <a:srgbClr val="FFFF00"/>
                  </a:solidFill>
                  <a:sym typeface="Symbol"/>
                </a:rPr>
                <a:t>s</a:t>
              </a:r>
              <a:endParaRPr lang="en-US" sz="1200" dirty="0">
                <a:solidFill>
                  <a:srgbClr val="FFFF00"/>
                </a:solidFill>
              </a:endParaRPr>
            </a:p>
          </p:txBody>
        </p:sp>
        <p:sp>
          <p:nvSpPr>
            <p:cNvPr id="21" name="TextBox 20"/>
            <p:cNvSpPr txBox="1"/>
            <p:nvPr/>
          </p:nvSpPr>
          <p:spPr>
            <a:xfrm>
              <a:off x="3581400" y="4648200"/>
              <a:ext cx="529312" cy="276999"/>
            </a:xfrm>
            <a:prstGeom prst="rect">
              <a:avLst/>
            </a:prstGeom>
            <a:noFill/>
          </p:spPr>
          <p:txBody>
            <a:bodyPr wrap="none" rtlCol="0">
              <a:spAutoFit/>
            </a:bodyPr>
            <a:lstStyle/>
            <a:p>
              <a:r>
                <a:rPr lang="en-US" sz="1200" dirty="0" smtClean="0">
                  <a:solidFill>
                    <a:srgbClr val="FFFF00"/>
                  </a:solidFill>
                </a:rPr>
                <a:t>2.5</a:t>
              </a:r>
              <a:r>
                <a:rPr lang="en-US" sz="1200" dirty="0" smtClean="0">
                  <a:solidFill>
                    <a:srgbClr val="FFFF00"/>
                  </a:solidFill>
                  <a:sym typeface="Symbol"/>
                </a:rPr>
                <a:t></a:t>
              </a:r>
              <a:r>
                <a:rPr lang="en-US" sz="1200" dirty="0" smtClean="0">
                  <a:solidFill>
                    <a:srgbClr val="FFFF00"/>
                  </a:solidFill>
                </a:rPr>
                <a:t>s</a:t>
              </a:r>
              <a:endParaRPr lang="en-US" sz="1200" dirty="0">
                <a:solidFill>
                  <a:srgbClr val="FFFF00"/>
                </a:solidFill>
              </a:endParaRPr>
            </a:p>
          </p:txBody>
        </p:sp>
      </p:grpSp>
      <p:sp>
        <p:nvSpPr>
          <p:cNvPr id="22" name="Slide Number Placeholder 21"/>
          <p:cNvSpPr>
            <a:spLocks noGrp="1"/>
          </p:cNvSpPr>
          <p:nvPr>
            <p:ph type="sldNum" sz="quarter" idx="12"/>
          </p:nvPr>
        </p:nvSpPr>
        <p:spPr/>
        <p:txBody>
          <a:bodyPr/>
          <a:lstStyle/>
          <a:p>
            <a:fld id="{B6F15528-21DE-4FAA-801E-634DDDAF4B2B}" type="slidenum">
              <a:rPr lang="en-US" smtClean="0"/>
              <a:pPr/>
              <a:t>15</a:t>
            </a:fld>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266700" y="1785938"/>
            <a:ext cx="8610600" cy="3286125"/>
          </a:xfrm>
          <a:prstGeom prst="rect">
            <a:avLst/>
          </a:prstGeom>
          <a:noFill/>
          <a:ln w="9525">
            <a:noFill/>
            <a:miter lim="800000"/>
            <a:headEnd/>
            <a:tailEnd/>
          </a:ln>
          <a:effectLst/>
        </p:spPr>
      </p:pic>
      <p:sp>
        <p:nvSpPr>
          <p:cNvPr id="3" name="Rectangle 2"/>
          <p:cNvSpPr/>
          <p:nvPr/>
        </p:nvSpPr>
        <p:spPr>
          <a:xfrm>
            <a:off x="304800" y="5181600"/>
            <a:ext cx="4267200" cy="646331"/>
          </a:xfrm>
          <a:prstGeom prst="rect">
            <a:avLst/>
          </a:prstGeom>
          <a:noFill/>
        </p:spPr>
        <p:txBody>
          <a:bodyPr wrap="square">
            <a:spAutoFit/>
          </a:bodyPr>
          <a:lstStyle/>
          <a:p>
            <a:r>
              <a:rPr lang="en-US" dirty="0" smtClean="0">
                <a:solidFill>
                  <a:srgbClr val="0033CC"/>
                </a:solidFill>
              </a:rPr>
              <a:t>W deposited with 15μs dwell and 0.16μm step size, sputtering exceeds deposition.</a:t>
            </a:r>
          </a:p>
        </p:txBody>
      </p:sp>
      <p:sp>
        <p:nvSpPr>
          <p:cNvPr id="4" name="Rectangle 3"/>
          <p:cNvSpPr/>
          <p:nvPr/>
        </p:nvSpPr>
        <p:spPr>
          <a:xfrm>
            <a:off x="4800600" y="5181600"/>
            <a:ext cx="3733800" cy="646331"/>
          </a:xfrm>
          <a:prstGeom prst="rect">
            <a:avLst/>
          </a:prstGeom>
        </p:spPr>
        <p:txBody>
          <a:bodyPr wrap="square">
            <a:spAutoFit/>
          </a:bodyPr>
          <a:lstStyle/>
          <a:p>
            <a:r>
              <a:rPr lang="en-US" dirty="0" smtClean="0">
                <a:solidFill>
                  <a:srgbClr val="0033CC"/>
                </a:solidFill>
              </a:rPr>
              <a:t>W deposited with 0.3μs dwell and 0.6μm step size</a:t>
            </a:r>
            <a:endParaRPr lang="en-US" dirty="0">
              <a:solidFill>
                <a:srgbClr val="0033CC"/>
              </a:solidFill>
            </a:endParaRPr>
          </a:p>
        </p:txBody>
      </p:sp>
      <p:sp>
        <p:nvSpPr>
          <p:cNvPr id="5" name="Rectangle 4"/>
          <p:cNvSpPr/>
          <p:nvPr/>
        </p:nvSpPr>
        <p:spPr>
          <a:xfrm>
            <a:off x="4800600" y="6504801"/>
            <a:ext cx="4267200" cy="276999"/>
          </a:xfrm>
          <a:prstGeom prst="rect">
            <a:avLst/>
          </a:prstGeom>
        </p:spPr>
        <p:txBody>
          <a:bodyPr wrap="square">
            <a:spAutoFit/>
          </a:bodyPr>
          <a:lstStyle/>
          <a:p>
            <a:r>
              <a:rPr lang="en-US" sz="1200" dirty="0" smtClean="0"/>
              <a:t>J. Mohr and R. Oviedo, 19th ISTFA Proceedings, Nov. 1993, p.391</a:t>
            </a:r>
            <a:endParaRPr lang="en-US" sz="1200" dirty="0"/>
          </a:p>
        </p:txBody>
      </p:sp>
      <p:sp>
        <p:nvSpPr>
          <p:cNvPr id="7" name="TextBox 6"/>
          <p:cNvSpPr txBox="1"/>
          <p:nvPr/>
        </p:nvSpPr>
        <p:spPr>
          <a:xfrm>
            <a:off x="2909205" y="1504890"/>
            <a:ext cx="3110595" cy="400110"/>
          </a:xfrm>
          <a:prstGeom prst="rect">
            <a:avLst/>
          </a:prstGeom>
          <a:noFill/>
          <a:ln>
            <a:noFill/>
          </a:ln>
        </p:spPr>
        <p:txBody>
          <a:bodyPr wrap="none" rtlCol="0">
            <a:spAutoFit/>
          </a:bodyPr>
          <a:lstStyle/>
          <a:p>
            <a:pPr algn="ctr"/>
            <a:r>
              <a:rPr lang="en-US" sz="2000" dirty="0" smtClean="0">
                <a:solidFill>
                  <a:srgbClr val="C00000"/>
                </a:solidFill>
              </a:rPr>
              <a:t>W: deposition vs. sputtering</a:t>
            </a:r>
          </a:p>
        </p:txBody>
      </p:sp>
      <p:cxnSp>
        <p:nvCxnSpPr>
          <p:cNvPr id="8" name="Straight Connector 7"/>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10" name="TextBox 9"/>
          <p:cNvSpPr txBox="1"/>
          <p:nvPr/>
        </p:nvSpPr>
        <p:spPr>
          <a:xfrm>
            <a:off x="1180861" y="152400"/>
            <a:ext cx="7201139" cy="523220"/>
          </a:xfrm>
          <a:prstGeom prst="rect">
            <a:avLst/>
          </a:prstGeom>
          <a:noFill/>
          <a:ln>
            <a:noFill/>
          </a:ln>
        </p:spPr>
        <p:txBody>
          <a:bodyPr wrap="none" rtlCol="0">
            <a:spAutoFit/>
          </a:bodyPr>
          <a:lstStyle/>
          <a:p>
            <a:pPr algn="ctr"/>
            <a:r>
              <a:rPr lang="en-US" sz="2800" dirty="0" smtClean="0">
                <a:solidFill>
                  <a:srgbClr val="0033CC"/>
                </a:solidFill>
              </a:rPr>
              <a:t>Competition between deposition and sputtering</a:t>
            </a:r>
          </a:p>
        </p:txBody>
      </p:sp>
      <p:sp>
        <p:nvSpPr>
          <p:cNvPr id="9" name="Slide Number Placeholder 8"/>
          <p:cNvSpPr>
            <a:spLocks noGrp="1"/>
          </p:cNvSpPr>
          <p:nvPr>
            <p:ph type="sldNum" sz="quarter" idx="12"/>
          </p:nvPr>
        </p:nvSpPr>
        <p:spPr/>
        <p:txBody>
          <a:bodyPr/>
          <a:lstStyle/>
          <a:p>
            <a:fld id="{B6F15528-21DE-4FAA-801E-634DDDAF4B2B}" type="slidenum">
              <a:rPr lang="en-US" smtClean="0"/>
              <a:pPr/>
              <a:t>16</a:t>
            </a:fld>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V="1">
            <a:off x="0" y="6096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3" name="TextBox 2"/>
          <p:cNvSpPr txBox="1"/>
          <p:nvPr/>
        </p:nvSpPr>
        <p:spPr>
          <a:xfrm>
            <a:off x="990600" y="76200"/>
            <a:ext cx="7502502" cy="523220"/>
          </a:xfrm>
          <a:prstGeom prst="rect">
            <a:avLst/>
          </a:prstGeom>
          <a:noFill/>
          <a:ln>
            <a:noFill/>
          </a:ln>
        </p:spPr>
        <p:txBody>
          <a:bodyPr wrap="none" rtlCol="0">
            <a:spAutoFit/>
          </a:bodyPr>
          <a:lstStyle/>
          <a:p>
            <a:pPr algn="ctr"/>
            <a:r>
              <a:rPr lang="en-US" sz="2800" dirty="0" smtClean="0">
                <a:solidFill>
                  <a:srgbClr val="0033CC"/>
                </a:solidFill>
              </a:rPr>
              <a:t>Deposition limited by gas diffusion and adsorption</a:t>
            </a:r>
          </a:p>
        </p:txBody>
      </p:sp>
      <p:pic>
        <p:nvPicPr>
          <p:cNvPr id="12290" name="Picture 2"/>
          <p:cNvPicPr>
            <a:picLocks noChangeAspect="1" noChangeArrowheads="1"/>
          </p:cNvPicPr>
          <p:nvPr/>
        </p:nvPicPr>
        <p:blipFill>
          <a:blip r:embed="rId2" cstate="print"/>
          <a:srcRect/>
          <a:stretch>
            <a:fillRect/>
          </a:stretch>
        </p:blipFill>
        <p:spPr bwMode="auto">
          <a:xfrm>
            <a:off x="685800" y="685800"/>
            <a:ext cx="3188503" cy="5486400"/>
          </a:xfrm>
          <a:prstGeom prst="rect">
            <a:avLst/>
          </a:prstGeom>
          <a:noFill/>
          <a:ln w="9525">
            <a:noFill/>
            <a:miter lim="800000"/>
            <a:headEnd/>
            <a:tailEnd/>
          </a:ln>
          <a:effectLst/>
        </p:spPr>
      </p:pic>
      <p:sp>
        <p:nvSpPr>
          <p:cNvPr id="5" name="Rectangle 4"/>
          <p:cNvSpPr/>
          <p:nvPr/>
        </p:nvSpPr>
        <p:spPr>
          <a:xfrm>
            <a:off x="152400" y="6135469"/>
            <a:ext cx="4343400" cy="646331"/>
          </a:xfrm>
          <a:prstGeom prst="rect">
            <a:avLst/>
          </a:prstGeom>
        </p:spPr>
        <p:txBody>
          <a:bodyPr wrap="square">
            <a:spAutoFit/>
          </a:bodyPr>
          <a:lstStyle/>
          <a:p>
            <a:r>
              <a:rPr lang="en-US" dirty="0" smtClean="0">
                <a:solidFill>
                  <a:srgbClr val="C00000"/>
                </a:solidFill>
              </a:rPr>
              <a:t>Effect of the gas precursor nozzle position on nano-rod growth. Limited by diffusion.</a:t>
            </a:r>
            <a:endParaRPr lang="en-US" dirty="0">
              <a:solidFill>
                <a:srgbClr val="C00000"/>
              </a:solidFill>
            </a:endParaRPr>
          </a:p>
        </p:txBody>
      </p:sp>
      <p:pic>
        <p:nvPicPr>
          <p:cNvPr id="12291" name="Picture 3"/>
          <p:cNvPicPr>
            <a:picLocks noChangeAspect="1" noChangeArrowheads="1"/>
          </p:cNvPicPr>
          <p:nvPr/>
        </p:nvPicPr>
        <p:blipFill>
          <a:blip r:embed="rId3" cstate="print"/>
          <a:srcRect/>
          <a:stretch>
            <a:fillRect/>
          </a:stretch>
        </p:blipFill>
        <p:spPr bwMode="auto">
          <a:xfrm>
            <a:off x="4648200" y="762000"/>
            <a:ext cx="4191000" cy="5313742"/>
          </a:xfrm>
          <a:prstGeom prst="rect">
            <a:avLst/>
          </a:prstGeom>
          <a:noFill/>
          <a:ln w="9525">
            <a:noFill/>
            <a:miter lim="800000"/>
            <a:headEnd/>
            <a:tailEnd/>
          </a:ln>
          <a:effectLst/>
        </p:spPr>
      </p:pic>
      <p:sp>
        <p:nvSpPr>
          <p:cNvPr id="8" name="TextBox 7"/>
          <p:cNvSpPr txBox="1"/>
          <p:nvPr/>
        </p:nvSpPr>
        <p:spPr>
          <a:xfrm>
            <a:off x="5486400" y="5983069"/>
            <a:ext cx="2819400" cy="646331"/>
          </a:xfrm>
          <a:prstGeom prst="rect">
            <a:avLst/>
          </a:prstGeom>
          <a:noFill/>
        </p:spPr>
        <p:txBody>
          <a:bodyPr wrap="square" rtlCol="0">
            <a:spAutoFit/>
          </a:bodyPr>
          <a:lstStyle/>
          <a:p>
            <a:r>
              <a:rPr lang="en-US" dirty="0" smtClean="0">
                <a:solidFill>
                  <a:srgbClr val="C00000"/>
                </a:solidFill>
              </a:rPr>
              <a:t>Not limited by gas diffusion under optimal conditions.</a:t>
            </a:r>
            <a:endParaRPr lang="en-US" dirty="0">
              <a:solidFill>
                <a:srgbClr val="C00000"/>
              </a:solidFill>
            </a:endParaRPr>
          </a:p>
        </p:txBody>
      </p:sp>
      <p:sp>
        <p:nvSpPr>
          <p:cNvPr id="9" name="TextBox 8"/>
          <p:cNvSpPr txBox="1"/>
          <p:nvPr/>
        </p:nvSpPr>
        <p:spPr>
          <a:xfrm>
            <a:off x="6172200" y="6581001"/>
            <a:ext cx="2895600" cy="276999"/>
          </a:xfrm>
          <a:prstGeom prst="rect">
            <a:avLst/>
          </a:prstGeom>
          <a:noFill/>
        </p:spPr>
        <p:txBody>
          <a:bodyPr wrap="square" rtlCol="0">
            <a:spAutoFit/>
          </a:bodyPr>
          <a:lstStyle/>
          <a:p>
            <a:r>
              <a:rPr lang="en-US" sz="1200" dirty="0" smtClean="0"/>
              <a:t>Li and Warburton, Nanotechnology, 2007</a:t>
            </a:r>
            <a:endParaRPr lang="en-US" sz="1200" dirty="0"/>
          </a:p>
        </p:txBody>
      </p:sp>
      <p:sp>
        <p:nvSpPr>
          <p:cNvPr id="10" name="TextBox 9"/>
          <p:cNvSpPr txBox="1"/>
          <p:nvPr/>
        </p:nvSpPr>
        <p:spPr>
          <a:xfrm>
            <a:off x="5257800" y="990600"/>
            <a:ext cx="1677126" cy="369332"/>
          </a:xfrm>
          <a:prstGeom prst="rect">
            <a:avLst/>
          </a:prstGeom>
          <a:noFill/>
        </p:spPr>
        <p:txBody>
          <a:bodyPr wrap="none" rtlCol="0">
            <a:spAutoFit/>
          </a:bodyPr>
          <a:lstStyle/>
          <a:p>
            <a:r>
              <a:rPr lang="en-US" dirty="0" smtClean="0">
                <a:solidFill>
                  <a:srgbClr val="FFFF00"/>
                </a:solidFill>
              </a:rPr>
              <a:t>1pA, beam 7nm</a:t>
            </a:r>
            <a:endParaRPr lang="en-US" dirty="0">
              <a:solidFill>
                <a:srgbClr val="FFFF00"/>
              </a:solidFill>
            </a:endParaRPr>
          </a:p>
        </p:txBody>
      </p:sp>
      <p:sp>
        <p:nvSpPr>
          <p:cNvPr id="11" name="Slide Number Placeholder 10"/>
          <p:cNvSpPr>
            <a:spLocks noGrp="1"/>
          </p:cNvSpPr>
          <p:nvPr>
            <p:ph type="sldNum" sz="quarter" idx="12"/>
          </p:nvPr>
        </p:nvSpPr>
        <p:spPr/>
        <p:txBody>
          <a:bodyPr/>
          <a:lstStyle/>
          <a:p>
            <a:fld id="{B6F15528-21DE-4FAA-801E-634DDDAF4B2B}" type="slidenum">
              <a:rPr lang="en-US" smtClean="0"/>
              <a:pPr/>
              <a:t>17</a:t>
            </a:fld>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5124450" y="990600"/>
            <a:ext cx="2800350" cy="4857750"/>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cstate="print"/>
          <a:srcRect/>
          <a:stretch>
            <a:fillRect/>
          </a:stretch>
        </p:blipFill>
        <p:spPr bwMode="auto">
          <a:xfrm>
            <a:off x="1143000" y="2819400"/>
            <a:ext cx="2057400" cy="2695575"/>
          </a:xfrm>
          <a:prstGeom prst="rect">
            <a:avLst/>
          </a:prstGeom>
          <a:noFill/>
          <a:ln w="9525">
            <a:noFill/>
            <a:miter lim="800000"/>
            <a:headEnd/>
            <a:tailEnd/>
          </a:ln>
          <a:effectLst/>
        </p:spPr>
      </p:pic>
      <p:pic>
        <p:nvPicPr>
          <p:cNvPr id="3076" name="Picture 4"/>
          <p:cNvPicPr>
            <a:picLocks noChangeAspect="1" noChangeArrowheads="1"/>
          </p:cNvPicPr>
          <p:nvPr/>
        </p:nvPicPr>
        <p:blipFill>
          <a:blip r:embed="rId4" cstate="print"/>
          <a:srcRect/>
          <a:stretch>
            <a:fillRect/>
          </a:stretch>
        </p:blipFill>
        <p:spPr bwMode="auto">
          <a:xfrm>
            <a:off x="609600" y="533400"/>
            <a:ext cx="3363058" cy="2286000"/>
          </a:xfrm>
          <a:prstGeom prst="rect">
            <a:avLst/>
          </a:prstGeom>
          <a:noFill/>
          <a:ln w="9525">
            <a:noFill/>
            <a:miter lim="800000"/>
            <a:headEnd/>
            <a:tailEnd/>
          </a:ln>
          <a:effectLst/>
        </p:spPr>
      </p:pic>
      <p:pic>
        <p:nvPicPr>
          <p:cNvPr id="3077" name="Picture 5"/>
          <p:cNvPicPr>
            <a:picLocks noChangeAspect="1" noChangeArrowheads="1"/>
          </p:cNvPicPr>
          <p:nvPr/>
        </p:nvPicPr>
        <p:blipFill>
          <a:blip r:embed="rId5" cstate="print"/>
          <a:srcRect/>
          <a:stretch>
            <a:fillRect/>
          </a:stretch>
        </p:blipFill>
        <p:spPr bwMode="auto">
          <a:xfrm>
            <a:off x="304800" y="5791200"/>
            <a:ext cx="8359313" cy="752475"/>
          </a:xfrm>
          <a:prstGeom prst="rect">
            <a:avLst/>
          </a:prstGeom>
          <a:noFill/>
          <a:ln w="9525">
            <a:noFill/>
            <a:miter lim="800000"/>
            <a:headEnd/>
            <a:tailEnd/>
          </a:ln>
          <a:effectLst/>
        </p:spPr>
      </p:pic>
      <p:sp>
        <p:nvSpPr>
          <p:cNvPr id="7" name="TextBox 6"/>
          <p:cNvSpPr txBox="1"/>
          <p:nvPr/>
        </p:nvSpPr>
        <p:spPr>
          <a:xfrm>
            <a:off x="2514600" y="152400"/>
            <a:ext cx="4595233" cy="523220"/>
          </a:xfrm>
          <a:prstGeom prst="rect">
            <a:avLst/>
          </a:prstGeom>
          <a:noFill/>
          <a:ln>
            <a:noFill/>
          </a:ln>
        </p:spPr>
        <p:txBody>
          <a:bodyPr wrap="none" rtlCol="0">
            <a:spAutoFit/>
          </a:bodyPr>
          <a:lstStyle/>
          <a:p>
            <a:pPr algn="ctr"/>
            <a:r>
              <a:rPr lang="en-US" sz="2800" dirty="0" smtClean="0">
                <a:solidFill>
                  <a:srgbClr val="0033CC"/>
                </a:solidFill>
              </a:rPr>
              <a:t>3D structure by FIB deposition</a:t>
            </a:r>
          </a:p>
        </p:txBody>
      </p:sp>
      <p:cxnSp>
        <p:nvCxnSpPr>
          <p:cNvPr id="8" name="Straight Connector 7"/>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18</a:t>
            </a:fld>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90800" y="457200"/>
            <a:ext cx="3582904" cy="523220"/>
          </a:xfrm>
          <a:prstGeom prst="rect">
            <a:avLst/>
          </a:prstGeom>
          <a:noFill/>
        </p:spPr>
        <p:txBody>
          <a:bodyPr wrap="none" rtlCol="0">
            <a:spAutoFit/>
          </a:bodyPr>
          <a:lstStyle/>
          <a:p>
            <a:r>
              <a:rPr lang="en-US" sz="2800" dirty="0" smtClean="0">
                <a:solidFill>
                  <a:srgbClr val="0033CC"/>
                </a:solidFill>
              </a:rPr>
              <a:t>Focused ion beam (FIB)</a:t>
            </a:r>
            <a:endParaRPr lang="en-US" sz="2800" dirty="0">
              <a:solidFill>
                <a:srgbClr val="0033CC"/>
              </a:solidFill>
            </a:endParaRPr>
          </a:p>
        </p:txBody>
      </p:sp>
      <p:sp>
        <p:nvSpPr>
          <p:cNvPr id="5" name="TextBox 4"/>
          <p:cNvSpPr txBox="1"/>
          <p:nvPr/>
        </p:nvSpPr>
        <p:spPr>
          <a:xfrm>
            <a:off x="1488692" y="1219200"/>
            <a:ext cx="6283708" cy="4970591"/>
          </a:xfrm>
          <a:prstGeom prst="rect">
            <a:avLst/>
          </a:prstGeom>
          <a:noFill/>
        </p:spPr>
        <p:txBody>
          <a:bodyPr wrap="none" rtlCol="0">
            <a:spAutoFit/>
          </a:bodyPr>
          <a:lstStyle/>
          <a:p>
            <a:pPr marL="342900" indent="-342900">
              <a:spcAft>
                <a:spcPts val="600"/>
              </a:spcAft>
              <a:buAutoNum type="arabicPeriod"/>
            </a:pPr>
            <a:r>
              <a:rPr lang="en-US" dirty="0" smtClean="0">
                <a:solidFill>
                  <a:srgbClr val="0033CC"/>
                </a:solidFill>
              </a:rPr>
              <a:t>Overview.</a:t>
            </a:r>
          </a:p>
          <a:p>
            <a:pPr marL="342900" indent="-342900">
              <a:spcAft>
                <a:spcPts val="600"/>
              </a:spcAft>
              <a:buAutoNum type="arabicPeriod"/>
            </a:pPr>
            <a:r>
              <a:rPr lang="en-US" dirty="0" smtClean="0">
                <a:solidFill>
                  <a:srgbClr val="0033CC"/>
                </a:solidFill>
              </a:rPr>
              <a:t>Ion source and optics.</a:t>
            </a:r>
          </a:p>
          <a:p>
            <a:pPr marL="342900" indent="-342900">
              <a:spcAft>
                <a:spcPts val="600"/>
              </a:spcAft>
              <a:buAutoNum type="arabicPeriod"/>
            </a:pPr>
            <a:r>
              <a:rPr lang="en-US" dirty="0" smtClean="0">
                <a:solidFill>
                  <a:srgbClr val="0033CC"/>
                </a:solidFill>
              </a:rPr>
              <a:t>Ion-solid interaction, damage.</a:t>
            </a:r>
          </a:p>
          <a:p>
            <a:pPr marL="342900" indent="-342900">
              <a:spcAft>
                <a:spcPts val="600"/>
              </a:spcAft>
              <a:buAutoNum type="arabicPeriod"/>
            </a:pPr>
            <a:r>
              <a:rPr lang="en-US" dirty="0" smtClean="0">
                <a:solidFill>
                  <a:srgbClr val="0033CC"/>
                </a:solidFill>
              </a:rPr>
              <a:t>Scanning ion beam imaging.</a:t>
            </a:r>
          </a:p>
          <a:p>
            <a:pPr marL="342900" indent="-342900">
              <a:spcAft>
                <a:spcPts val="600"/>
              </a:spcAft>
              <a:buAutoNum type="arabicPeriod"/>
            </a:pPr>
            <a:r>
              <a:rPr lang="en-US" dirty="0" smtClean="0">
                <a:solidFill>
                  <a:srgbClr val="0033CC"/>
                </a:solidFill>
              </a:rPr>
              <a:t>FIB lithography using resist.</a:t>
            </a:r>
          </a:p>
          <a:p>
            <a:pPr marL="342900" indent="-342900">
              <a:spcAft>
                <a:spcPts val="600"/>
              </a:spcAft>
              <a:buAutoNum type="arabicPeriod"/>
            </a:pPr>
            <a:r>
              <a:rPr lang="en-US" dirty="0" smtClean="0">
                <a:solidFill>
                  <a:srgbClr val="0033CC"/>
                </a:solidFill>
              </a:rPr>
              <a:t>FIB milling, sputtering yield.</a:t>
            </a:r>
          </a:p>
          <a:p>
            <a:pPr marL="342900" indent="-342900">
              <a:spcAft>
                <a:spcPts val="600"/>
              </a:spcAft>
              <a:buAutoNum type="arabicPeriod"/>
            </a:pPr>
            <a:r>
              <a:rPr lang="en-US" dirty="0" smtClean="0">
                <a:solidFill>
                  <a:srgbClr val="0033CC"/>
                </a:solidFill>
              </a:rPr>
              <a:t>Redeposition.</a:t>
            </a:r>
          </a:p>
          <a:p>
            <a:pPr marL="342900" indent="-342900">
              <a:spcAft>
                <a:spcPts val="600"/>
              </a:spcAft>
              <a:buAutoNum type="arabicPeriod"/>
            </a:pPr>
            <a:r>
              <a:rPr lang="en-US" dirty="0" smtClean="0">
                <a:solidFill>
                  <a:srgbClr val="0033CC"/>
                </a:solidFill>
              </a:rPr>
              <a:t>Single  line milling.</a:t>
            </a:r>
          </a:p>
          <a:p>
            <a:pPr marL="342900" indent="-342900">
              <a:spcAft>
                <a:spcPts val="600"/>
              </a:spcAft>
              <a:buAutoNum type="arabicPeriod"/>
            </a:pPr>
            <a:r>
              <a:rPr lang="en-US" dirty="0" smtClean="0">
                <a:solidFill>
                  <a:srgbClr val="0033CC"/>
                </a:solidFill>
              </a:rPr>
              <a:t>Other types of FIB lithographies (implantation, intermixing…).</a:t>
            </a:r>
          </a:p>
          <a:p>
            <a:pPr marL="342900" indent="-342900">
              <a:spcAft>
                <a:spcPts val="600"/>
              </a:spcAft>
              <a:buAutoNum type="arabicPeriod"/>
            </a:pPr>
            <a:r>
              <a:rPr lang="en-US" dirty="0" smtClean="0">
                <a:solidFill>
                  <a:srgbClr val="0033CC"/>
                </a:solidFill>
              </a:rPr>
              <a:t>Gas-assisted FIB patterning.</a:t>
            </a:r>
          </a:p>
          <a:p>
            <a:pPr marL="342900" indent="-342900">
              <a:spcAft>
                <a:spcPts val="600"/>
              </a:spcAft>
              <a:buAutoNum type="arabicPeriod"/>
            </a:pPr>
            <a:r>
              <a:rPr lang="en-US" dirty="0" smtClean="0">
                <a:solidFill>
                  <a:srgbClr val="0033CC"/>
                </a:solidFill>
              </a:rPr>
              <a:t>Focused ion beam induced deposition.</a:t>
            </a:r>
          </a:p>
          <a:p>
            <a:pPr marL="342900" indent="-342900">
              <a:spcAft>
                <a:spcPts val="600"/>
              </a:spcAft>
              <a:buAutoNum type="arabicPeriod"/>
            </a:pPr>
            <a:r>
              <a:rPr lang="en-US" dirty="0" smtClean="0">
                <a:solidFill>
                  <a:srgbClr val="C00000"/>
                </a:solidFill>
              </a:rPr>
              <a:t>Focused electron beam induced deposition.</a:t>
            </a:r>
          </a:p>
          <a:p>
            <a:pPr marL="342900" indent="-342900">
              <a:spcAft>
                <a:spcPts val="600"/>
              </a:spcAft>
              <a:buAutoNum type="arabicPeriod"/>
            </a:pPr>
            <a:r>
              <a:rPr lang="en-US" dirty="0" smtClean="0">
                <a:solidFill>
                  <a:srgbClr val="0033CC"/>
                </a:solidFill>
              </a:rPr>
              <a:t>Deposition rate (electron and gas flux-limited regimes)</a:t>
            </a:r>
          </a:p>
          <a:p>
            <a:pPr marL="342900" indent="-342900">
              <a:spcAft>
                <a:spcPts val="600"/>
              </a:spcAft>
              <a:buAutoNum type="arabicPeriod"/>
            </a:pPr>
            <a:r>
              <a:rPr lang="en-US" dirty="0" smtClean="0">
                <a:solidFill>
                  <a:srgbClr val="0033CC"/>
                </a:solidFill>
              </a:rPr>
              <a:t>Deposit composition (carbon/metal)</a:t>
            </a:r>
          </a:p>
        </p:txBody>
      </p:sp>
      <p:sp>
        <p:nvSpPr>
          <p:cNvPr id="6" name="Slide Number Placeholder 5"/>
          <p:cNvSpPr>
            <a:spLocks noGrp="1"/>
          </p:cNvSpPr>
          <p:nvPr>
            <p:ph type="sldNum" sz="quarter" idx="12"/>
          </p:nvPr>
        </p:nvSpPr>
        <p:spPr/>
        <p:txBody>
          <a:bodyPr/>
          <a:lstStyle/>
          <a:p>
            <a:fld id="{B6F15528-21DE-4FAA-801E-634DDDAF4B2B}" type="slidenum">
              <a:rPr lang="en-US" smtClean="0"/>
              <a:pPr/>
              <a:t>19</a:t>
            </a:fld>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12" name="TextBox 11"/>
          <p:cNvSpPr txBox="1"/>
          <p:nvPr/>
        </p:nvSpPr>
        <p:spPr>
          <a:xfrm>
            <a:off x="533400" y="3810000"/>
            <a:ext cx="8077200" cy="2585323"/>
          </a:xfrm>
          <a:prstGeom prst="rect">
            <a:avLst/>
          </a:prstGeom>
          <a:noFill/>
        </p:spPr>
        <p:txBody>
          <a:bodyPr wrap="square" rtlCol="0">
            <a:spAutoFit/>
          </a:bodyPr>
          <a:lstStyle/>
          <a:p>
            <a:pPr marL="171450" indent="-171450">
              <a:buFont typeface="Arial" pitchFamily="34" charset="0"/>
              <a:buChar char="•"/>
            </a:pPr>
            <a:r>
              <a:rPr lang="en-US" dirty="0" smtClean="0">
                <a:solidFill>
                  <a:srgbClr val="0033CC"/>
                </a:solidFill>
              </a:rPr>
              <a:t>Gases are delivered to the sample surface via a needle in close proximity to the surface (</a:t>
            </a:r>
            <a:r>
              <a:rPr lang="en-US" dirty="0" smtClean="0">
                <a:solidFill>
                  <a:srgbClr val="0033CC"/>
                </a:solidFill>
                <a:sym typeface="Symbol"/>
              </a:rPr>
              <a:t></a:t>
            </a:r>
            <a:r>
              <a:rPr lang="en-US" dirty="0" smtClean="0">
                <a:solidFill>
                  <a:srgbClr val="0033CC"/>
                </a:solidFill>
              </a:rPr>
              <a:t>50-150</a:t>
            </a:r>
            <a:r>
              <a:rPr lang="en-US" dirty="0" smtClean="0">
                <a:solidFill>
                  <a:srgbClr val="0033CC"/>
                </a:solidFill>
                <a:sym typeface="Symbol"/>
              </a:rPr>
              <a:t>m</a:t>
            </a:r>
            <a:r>
              <a:rPr lang="en-US" dirty="0" smtClean="0">
                <a:solidFill>
                  <a:srgbClr val="0033CC"/>
                </a:solidFill>
              </a:rPr>
              <a:t>).</a:t>
            </a:r>
          </a:p>
          <a:p>
            <a:pPr marL="171450" indent="-171450">
              <a:buFont typeface="Arial" pitchFamily="34" charset="0"/>
              <a:buChar char="•"/>
            </a:pPr>
            <a:r>
              <a:rPr lang="en-US" dirty="0" smtClean="0">
                <a:solidFill>
                  <a:srgbClr val="0033CC"/>
                </a:solidFill>
              </a:rPr>
              <a:t>Gas pressure is of order 10</a:t>
            </a:r>
            <a:r>
              <a:rPr lang="en-US" baseline="30000" dirty="0" smtClean="0">
                <a:solidFill>
                  <a:srgbClr val="0033CC"/>
                </a:solidFill>
              </a:rPr>
              <a:t>-5</a:t>
            </a:r>
            <a:r>
              <a:rPr lang="en-US" dirty="0" smtClean="0">
                <a:solidFill>
                  <a:srgbClr val="0033CC"/>
                </a:solidFill>
              </a:rPr>
              <a:t> mbar.</a:t>
            </a:r>
          </a:p>
          <a:p>
            <a:pPr marL="171450" indent="-171450">
              <a:buFont typeface="Arial" pitchFamily="34" charset="0"/>
              <a:buChar char="•"/>
            </a:pPr>
            <a:r>
              <a:rPr lang="en-US" dirty="0" smtClean="0">
                <a:solidFill>
                  <a:srgbClr val="0033CC"/>
                </a:solidFill>
              </a:rPr>
              <a:t>Interaction of ion beam with gas causes either enhanced removal of sample material, or deposition of one of the elements within the gases.</a:t>
            </a:r>
          </a:p>
          <a:p>
            <a:pPr marL="171450" indent="-171450">
              <a:buFont typeface="Arial" pitchFamily="34" charset="0"/>
              <a:buChar char="•"/>
            </a:pPr>
            <a:r>
              <a:rPr lang="en-US" dirty="0" smtClean="0">
                <a:solidFill>
                  <a:srgbClr val="0033CC"/>
                </a:solidFill>
              </a:rPr>
              <a:t>A metal-organic gas is used to deposit metals via ion/electron beam assisted </a:t>
            </a:r>
            <a:r>
              <a:rPr lang="en-US" dirty="0" smtClean="0">
                <a:solidFill>
                  <a:srgbClr val="C00000"/>
                </a:solidFill>
              </a:rPr>
              <a:t>chemical vapor deposition</a:t>
            </a:r>
            <a:r>
              <a:rPr lang="en-US" dirty="0" smtClean="0">
                <a:solidFill>
                  <a:srgbClr val="0033CC"/>
                </a:solidFill>
              </a:rPr>
              <a:t>.</a:t>
            </a:r>
          </a:p>
          <a:p>
            <a:pPr marL="171450" indent="-171450">
              <a:buFont typeface="Arial" pitchFamily="34" charset="0"/>
              <a:buChar char="•"/>
            </a:pPr>
            <a:r>
              <a:rPr lang="en-US" dirty="0" smtClean="0">
                <a:solidFill>
                  <a:srgbClr val="0033CC"/>
                </a:solidFill>
              </a:rPr>
              <a:t>An insulator can also be deposited, e.g. SiO</a:t>
            </a:r>
            <a:r>
              <a:rPr lang="en-US" baseline="-25000" dirty="0" smtClean="0">
                <a:solidFill>
                  <a:srgbClr val="0033CC"/>
                </a:solidFill>
              </a:rPr>
              <a:t>2</a:t>
            </a:r>
            <a:r>
              <a:rPr lang="en-US" dirty="0" smtClean="0">
                <a:solidFill>
                  <a:srgbClr val="0033CC"/>
                </a:solidFill>
              </a:rPr>
              <a:t> from tetra ethyl </a:t>
            </a:r>
            <a:r>
              <a:rPr lang="en-US" dirty="0" err="1" smtClean="0">
                <a:solidFill>
                  <a:srgbClr val="0033CC"/>
                </a:solidFill>
              </a:rPr>
              <a:t>orthosilicate</a:t>
            </a:r>
            <a:r>
              <a:rPr lang="en-US" dirty="0" smtClean="0">
                <a:solidFill>
                  <a:srgbClr val="0033CC"/>
                </a:solidFill>
              </a:rPr>
              <a:t> (TEOS).</a:t>
            </a:r>
          </a:p>
          <a:p>
            <a:pPr marL="171450" indent="-171450">
              <a:buFont typeface="Arial" pitchFamily="34" charset="0"/>
              <a:buChar char="•"/>
            </a:pPr>
            <a:r>
              <a:rPr lang="en-US" dirty="0" smtClean="0">
                <a:solidFill>
                  <a:srgbClr val="0033CC"/>
                </a:solidFill>
              </a:rPr>
              <a:t>Reactive gases are used to enhance sample etching.</a:t>
            </a:r>
            <a:endParaRPr lang="en-US" dirty="0">
              <a:solidFill>
                <a:srgbClr val="0033CC"/>
              </a:solidFill>
            </a:endParaRPr>
          </a:p>
        </p:txBody>
      </p:sp>
      <p:grpSp>
        <p:nvGrpSpPr>
          <p:cNvPr id="20" name="Group 19"/>
          <p:cNvGrpSpPr/>
          <p:nvPr/>
        </p:nvGrpSpPr>
        <p:grpSpPr>
          <a:xfrm>
            <a:off x="3597275" y="990600"/>
            <a:ext cx="4632325" cy="2689225"/>
            <a:chOff x="2362200" y="990600"/>
            <a:chExt cx="4632325" cy="2689225"/>
          </a:xfrm>
        </p:grpSpPr>
        <p:pic>
          <p:nvPicPr>
            <p:cNvPr id="4098" name="Picture 2" descr="pointe03"/>
            <p:cNvPicPr>
              <a:picLocks noChangeAspect="1" noChangeArrowheads="1"/>
            </p:cNvPicPr>
            <p:nvPr/>
          </p:nvPicPr>
          <p:blipFill>
            <a:blip r:embed="rId2" cstate="print">
              <a:lum bright="-24000"/>
            </a:blip>
            <a:srcRect/>
            <a:stretch>
              <a:fillRect/>
            </a:stretch>
          </p:blipFill>
          <p:spPr bwMode="auto">
            <a:xfrm>
              <a:off x="2362200" y="990600"/>
              <a:ext cx="4632325" cy="2689225"/>
            </a:xfrm>
            <a:prstGeom prst="rect">
              <a:avLst/>
            </a:prstGeom>
            <a:noFill/>
            <a:ln w="9525">
              <a:noFill/>
              <a:miter lim="800000"/>
              <a:headEnd/>
              <a:tailEnd/>
            </a:ln>
          </p:spPr>
        </p:pic>
        <p:sp>
          <p:nvSpPr>
            <p:cNvPr id="9" name="TextBox 8"/>
            <p:cNvSpPr txBox="1"/>
            <p:nvPr/>
          </p:nvSpPr>
          <p:spPr>
            <a:xfrm>
              <a:off x="2438400" y="3200400"/>
              <a:ext cx="2960811" cy="369332"/>
            </a:xfrm>
            <a:prstGeom prst="rect">
              <a:avLst/>
            </a:prstGeom>
            <a:noFill/>
          </p:spPr>
          <p:txBody>
            <a:bodyPr wrap="none" rtlCol="0">
              <a:spAutoFit/>
            </a:bodyPr>
            <a:lstStyle/>
            <a:p>
              <a:r>
                <a:rPr lang="en-US" dirty="0" smtClean="0">
                  <a:solidFill>
                    <a:srgbClr val="0033CC"/>
                  </a:solidFill>
                </a:rPr>
                <a:t>GIS positioned above a circuit</a:t>
              </a:r>
              <a:endParaRPr lang="en-US" dirty="0">
                <a:solidFill>
                  <a:srgbClr val="0033CC"/>
                </a:solidFill>
              </a:endParaRPr>
            </a:p>
          </p:txBody>
        </p:sp>
        <p:cxnSp>
          <p:nvCxnSpPr>
            <p:cNvPr id="14" name="Straight Connector 13"/>
            <p:cNvCxnSpPr/>
            <p:nvPr/>
          </p:nvCxnSpPr>
          <p:spPr>
            <a:xfrm rot="5400000">
              <a:off x="4913312" y="2628900"/>
              <a:ext cx="228600" cy="15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5676106" y="2628106"/>
              <a:ext cx="228600" cy="15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5029200" y="2624328"/>
              <a:ext cx="762000" cy="1588"/>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876800" y="2667000"/>
              <a:ext cx="1063112" cy="461665"/>
            </a:xfrm>
            <a:prstGeom prst="rect">
              <a:avLst/>
            </a:prstGeom>
            <a:noFill/>
          </p:spPr>
          <p:txBody>
            <a:bodyPr wrap="none" rtlCol="0">
              <a:spAutoFit/>
            </a:bodyPr>
            <a:lstStyle/>
            <a:p>
              <a:r>
                <a:rPr lang="en-US" sz="2400" dirty="0" smtClean="0">
                  <a:solidFill>
                    <a:srgbClr val="FF0000"/>
                  </a:solidFill>
                </a:rPr>
                <a:t>0.5mm</a:t>
              </a:r>
              <a:endParaRPr lang="en-US" sz="2400" dirty="0">
                <a:solidFill>
                  <a:srgbClr val="FF0000"/>
                </a:solidFill>
              </a:endParaRPr>
            </a:p>
          </p:txBody>
        </p:sp>
      </p:grpSp>
      <p:sp>
        <p:nvSpPr>
          <p:cNvPr id="13" name="Slide Number Placeholder 12"/>
          <p:cNvSpPr>
            <a:spLocks noGrp="1"/>
          </p:cNvSpPr>
          <p:nvPr>
            <p:ph type="sldNum" sz="quarter" idx="12"/>
          </p:nvPr>
        </p:nvSpPr>
        <p:spPr/>
        <p:txBody>
          <a:bodyPr/>
          <a:lstStyle/>
          <a:p>
            <a:fld id="{B6F15528-21DE-4FAA-801E-634DDDAF4B2B}" type="slidenum">
              <a:rPr lang="en-US" smtClean="0"/>
              <a:pPr/>
              <a:t>2</a:t>
            </a:fld>
            <a:endParaRPr lang="en-US"/>
          </a:p>
        </p:txBody>
      </p:sp>
      <p:sp>
        <p:nvSpPr>
          <p:cNvPr id="7" name="TextBox 6"/>
          <p:cNvSpPr txBox="1"/>
          <p:nvPr/>
        </p:nvSpPr>
        <p:spPr>
          <a:xfrm>
            <a:off x="55858" y="1219200"/>
            <a:ext cx="3449342" cy="461665"/>
          </a:xfrm>
          <a:prstGeom prst="rect">
            <a:avLst/>
          </a:prstGeom>
          <a:noFill/>
          <a:ln>
            <a:noFill/>
          </a:ln>
        </p:spPr>
        <p:txBody>
          <a:bodyPr wrap="none" rtlCol="0">
            <a:spAutoFit/>
          </a:bodyPr>
          <a:lstStyle/>
          <a:p>
            <a:pPr algn="ctr"/>
            <a:r>
              <a:rPr lang="en-US" sz="2400" dirty="0" smtClean="0">
                <a:solidFill>
                  <a:srgbClr val="C00000"/>
                </a:solidFill>
              </a:rPr>
              <a:t>GIS: Gas Injection Systems</a:t>
            </a:r>
          </a:p>
        </p:txBody>
      </p:sp>
      <p:sp>
        <p:nvSpPr>
          <p:cNvPr id="16" name="TextBox 15"/>
          <p:cNvSpPr txBox="1"/>
          <p:nvPr/>
        </p:nvSpPr>
        <p:spPr>
          <a:xfrm>
            <a:off x="457200" y="152400"/>
            <a:ext cx="8345490" cy="523220"/>
          </a:xfrm>
          <a:prstGeom prst="rect">
            <a:avLst/>
          </a:prstGeom>
          <a:noFill/>
        </p:spPr>
        <p:txBody>
          <a:bodyPr wrap="none" rtlCol="0">
            <a:spAutoFit/>
          </a:bodyPr>
          <a:lstStyle/>
          <a:p>
            <a:r>
              <a:rPr lang="en-US" sz="2800" dirty="0" smtClean="0">
                <a:solidFill>
                  <a:srgbClr val="0033CC"/>
                </a:solidFill>
              </a:rPr>
              <a:t>FIB deposition or etching using precursor or reactive gas</a:t>
            </a:r>
            <a:endParaRPr lang="en-US" sz="2800" dirty="0">
              <a:solidFill>
                <a:srgbClr val="0033CC"/>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6400" y="152400"/>
            <a:ext cx="6460936" cy="523220"/>
          </a:xfrm>
          <a:prstGeom prst="rect">
            <a:avLst/>
          </a:prstGeom>
          <a:noFill/>
          <a:ln>
            <a:noFill/>
          </a:ln>
        </p:spPr>
        <p:txBody>
          <a:bodyPr wrap="none" rtlCol="0">
            <a:spAutoFit/>
          </a:bodyPr>
          <a:lstStyle/>
          <a:p>
            <a:pPr algn="ctr"/>
            <a:r>
              <a:rPr lang="en-US" sz="2800" dirty="0" smtClean="0">
                <a:solidFill>
                  <a:srgbClr val="0033CC"/>
                </a:solidFill>
              </a:rPr>
              <a:t>Focused </a:t>
            </a:r>
            <a:r>
              <a:rPr lang="en-US" sz="2800" dirty="0" smtClean="0">
                <a:solidFill>
                  <a:srgbClr val="FF0000"/>
                </a:solidFill>
              </a:rPr>
              <a:t>electron</a:t>
            </a:r>
            <a:r>
              <a:rPr lang="en-US" sz="2800" dirty="0" smtClean="0">
                <a:solidFill>
                  <a:srgbClr val="0033CC"/>
                </a:solidFill>
              </a:rPr>
              <a:t> beam induced deposition</a:t>
            </a:r>
          </a:p>
        </p:txBody>
      </p:sp>
      <p:cxnSp>
        <p:nvCxnSpPr>
          <p:cNvPr id="3" name="Straight Connector 2"/>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pic>
        <p:nvPicPr>
          <p:cNvPr id="14340" name="Picture 4"/>
          <p:cNvPicPr>
            <a:picLocks noChangeAspect="1" noChangeArrowheads="1"/>
          </p:cNvPicPr>
          <p:nvPr/>
        </p:nvPicPr>
        <p:blipFill>
          <a:blip r:embed="rId2" cstate="print"/>
          <a:srcRect/>
          <a:stretch>
            <a:fillRect/>
          </a:stretch>
        </p:blipFill>
        <p:spPr bwMode="auto">
          <a:xfrm>
            <a:off x="152400" y="1752600"/>
            <a:ext cx="4803774" cy="2590800"/>
          </a:xfrm>
          <a:prstGeom prst="rect">
            <a:avLst/>
          </a:prstGeom>
          <a:noFill/>
          <a:ln w="9525">
            <a:noFill/>
            <a:miter lim="800000"/>
            <a:headEnd/>
            <a:tailEnd/>
          </a:ln>
          <a:effectLst/>
        </p:spPr>
      </p:pic>
      <p:sp>
        <p:nvSpPr>
          <p:cNvPr id="7" name="TextBox 6"/>
          <p:cNvSpPr txBox="1"/>
          <p:nvPr/>
        </p:nvSpPr>
        <p:spPr>
          <a:xfrm>
            <a:off x="533400" y="5257800"/>
            <a:ext cx="7928902" cy="1200329"/>
          </a:xfrm>
          <a:prstGeom prst="rect">
            <a:avLst/>
          </a:prstGeom>
          <a:noFill/>
        </p:spPr>
        <p:txBody>
          <a:bodyPr wrap="none" rtlCol="0">
            <a:spAutoFit/>
          </a:bodyPr>
          <a:lstStyle/>
          <a:p>
            <a:r>
              <a:rPr lang="en-US" dirty="0" smtClean="0">
                <a:solidFill>
                  <a:srgbClr val="0033CC"/>
                </a:solidFill>
              </a:rPr>
              <a:t>The overall picture of deposition is similar to focused </a:t>
            </a:r>
            <a:r>
              <a:rPr lang="en-US" i="1" dirty="0" smtClean="0">
                <a:solidFill>
                  <a:srgbClr val="FF0000"/>
                </a:solidFill>
              </a:rPr>
              <a:t>ion</a:t>
            </a:r>
            <a:r>
              <a:rPr lang="en-US" dirty="0" smtClean="0">
                <a:solidFill>
                  <a:srgbClr val="0033CC"/>
                </a:solidFill>
              </a:rPr>
              <a:t> beam induced deposition:</a:t>
            </a:r>
          </a:p>
          <a:p>
            <a:pPr marL="169863" indent="-169863">
              <a:buFont typeface="Arial" pitchFamily="34" charset="0"/>
              <a:buChar char="•"/>
            </a:pPr>
            <a:r>
              <a:rPr lang="en-US" dirty="0" smtClean="0">
                <a:solidFill>
                  <a:srgbClr val="0033CC"/>
                </a:solidFill>
              </a:rPr>
              <a:t>Fast electron excites an adsorbed precursor molecule.</a:t>
            </a:r>
          </a:p>
          <a:p>
            <a:pPr marL="169863" indent="-169863">
              <a:buFont typeface="Arial" pitchFamily="34" charset="0"/>
              <a:buChar char="•"/>
            </a:pPr>
            <a:r>
              <a:rPr lang="en-US" dirty="0" smtClean="0">
                <a:solidFill>
                  <a:srgbClr val="0033CC"/>
                </a:solidFill>
              </a:rPr>
              <a:t>Excited molecule dissociates into volatile and non-volatile components.</a:t>
            </a:r>
          </a:p>
          <a:p>
            <a:pPr marL="169863" indent="-169863">
              <a:buFont typeface="Arial" pitchFamily="34" charset="0"/>
              <a:buChar char="•"/>
            </a:pPr>
            <a:r>
              <a:rPr lang="en-US" dirty="0" smtClean="0">
                <a:solidFill>
                  <a:srgbClr val="0033CC"/>
                </a:solidFill>
              </a:rPr>
              <a:t>The volatile component escapes and leaves behind the non-volatile deposit.</a:t>
            </a:r>
            <a:endParaRPr lang="en-US" dirty="0">
              <a:solidFill>
                <a:srgbClr val="0033CC"/>
              </a:solidFill>
            </a:endParaRPr>
          </a:p>
        </p:txBody>
      </p:sp>
      <p:pic>
        <p:nvPicPr>
          <p:cNvPr id="14341" name="Picture 5"/>
          <p:cNvPicPr>
            <a:picLocks noChangeAspect="1" noChangeArrowheads="1"/>
          </p:cNvPicPr>
          <p:nvPr/>
        </p:nvPicPr>
        <p:blipFill>
          <a:blip r:embed="rId3" cstate="print"/>
          <a:srcRect/>
          <a:stretch>
            <a:fillRect/>
          </a:stretch>
        </p:blipFill>
        <p:spPr bwMode="auto">
          <a:xfrm>
            <a:off x="4953000" y="838199"/>
            <a:ext cx="4028909" cy="4177943"/>
          </a:xfrm>
          <a:prstGeom prst="rect">
            <a:avLst/>
          </a:prstGeom>
          <a:noFill/>
          <a:ln w="9525">
            <a:noFill/>
            <a:miter lim="800000"/>
            <a:headEnd/>
            <a:tailEnd/>
          </a:ln>
          <a:effectLst/>
        </p:spPr>
      </p:pic>
      <p:sp>
        <p:nvSpPr>
          <p:cNvPr id="9" name="TextBox 8"/>
          <p:cNvSpPr txBox="1"/>
          <p:nvPr/>
        </p:nvSpPr>
        <p:spPr>
          <a:xfrm>
            <a:off x="152400" y="1066800"/>
            <a:ext cx="4648200" cy="369332"/>
          </a:xfrm>
          <a:prstGeom prst="rect">
            <a:avLst/>
          </a:prstGeom>
          <a:noFill/>
        </p:spPr>
        <p:txBody>
          <a:bodyPr wrap="square" rtlCol="0">
            <a:spAutoFit/>
          </a:bodyPr>
          <a:lstStyle/>
          <a:p>
            <a:r>
              <a:rPr lang="en-US" dirty="0" smtClean="0">
                <a:solidFill>
                  <a:srgbClr val="C00000"/>
                </a:solidFill>
              </a:rPr>
              <a:t>Tools: </a:t>
            </a:r>
            <a:r>
              <a:rPr lang="en-US" dirty="0" err="1" smtClean="0">
                <a:solidFill>
                  <a:srgbClr val="0033CC"/>
                </a:solidFill>
              </a:rPr>
              <a:t>DualBeam</a:t>
            </a:r>
            <a:r>
              <a:rPr lang="en-US" dirty="0" smtClean="0">
                <a:solidFill>
                  <a:srgbClr val="0033CC"/>
                </a:solidFill>
              </a:rPr>
              <a:t> FIB/SEM, SEM, Scanning TEM</a:t>
            </a:r>
          </a:p>
        </p:txBody>
      </p:sp>
      <p:sp>
        <p:nvSpPr>
          <p:cNvPr id="8" name="Slide Number Placeholder 7"/>
          <p:cNvSpPr>
            <a:spLocks noGrp="1"/>
          </p:cNvSpPr>
          <p:nvPr>
            <p:ph type="sldNum" sz="quarter" idx="12"/>
          </p:nvPr>
        </p:nvSpPr>
        <p:spPr/>
        <p:txBody>
          <a:bodyPr/>
          <a:lstStyle/>
          <a:p>
            <a:fld id="{B6F15528-21DE-4FAA-801E-634DDDAF4B2B}" type="slidenum">
              <a:rPr lang="en-US" smtClean="0"/>
              <a:pPr/>
              <a:t>20</a:t>
            </a:fld>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0" y="1524000"/>
            <a:ext cx="4572000" cy="3009900"/>
          </a:xfrm>
          <a:prstGeom prst="rect">
            <a:avLst/>
          </a:prstGeom>
          <a:noFill/>
          <a:ln w="9525">
            <a:noFill/>
            <a:miter lim="800000"/>
            <a:headEnd/>
            <a:tailEnd/>
          </a:ln>
        </p:spPr>
      </p:pic>
      <p:pic>
        <p:nvPicPr>
          <p:cNvPr id="60418" name="Picture 2"/>
          <p:cNvPicPr>
            <a:picLocks noChangeAspect="1" noChangeArrowheads="1"/>
          </p:cNvPicPr>
          <p:nvPr/>
        </p:nvPicPr>
        <p:blipFill>
          <a:blip r:embed="rId3" cstate="print"/>
          <a:srcRect/>
          <a:stretch>
            <a:fillRect/>
          </a:stretch>
        </p:blipFill>
        <p:spPr bwMode="auto">
          <a:xfrm>
            <a:off x="4495800" y="1524000"/>
            <a:ext cx="1600200" cy="3048000"/>
          </a:xfrm>
          <a:prstGeom prst="rect">
            <a:avLst/>
          </a:prstGeom>
          <a:noFill/>
          <a:ln w="9525">
            <a:noFill/>
            <a:miter lim="800000"/>
            <a:headEnd/>
            <a:tailEnd/>
          </a:ln>
        </p:spPr>
      </p:pic>
      <p:sp>
        <p:nvSpPr>
          <p:cNvPr id="4" name="TextBox 3"/>
          <p:cNvSpPr txBox="1"/>
          <p:nvPr/>
        </p:nvSpPr>
        <p:spPr>
          <a:xfrm>
            <a:off x="678068" y="152400"/>
            <a:ext cx="8008732" cy="523220"/>
          </a:xfrm>
          <a:prstGeom prst="rect">
            <a:avLst/>
          </a:prstGeom>
          <a:noFill/>
          <a:ln>
            <a:noFill/>
          </a:ln>
        </p:spPr>
        <p:txBody>
          <a:bodyPr wrap="none" rtlCol="0">
            <a:spAutoFit/>
          </a:bodyPr>
          <a:lstStyle/>
          <a:p>
            <a:pPr algn="ctr"/>
            <a:r>
              <a:rPr lang="en-US" sz="2800" dirty="0" smtClean="0">
                <a:solidFill>
                  <a:srgbClr val="0033CC"/>
                </a:solidFill>
              </a:rPr>
              <a:t>Focused electron beam induced deposition: examples</a:t>
            </a:r>
          </a:p>
        </p:txBody>
      </p:sp>
      <p:cxnSp>
        <p:nvCxnSpPr>
          <p:cNvPr id="5" name="Straight Connector 4"/>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pic>
        <p:nvPicPr>
          <p:cNvPr id="60419" name="Picture 3"/>
          <p:cNvPicPr>
            <a:picLocks noChangeAspect="1" noChangeArrowheads="1"/>
          </p:cNvPicPr>
          <p:nvPr/>
        </p:nvPicPr>
        <p:blipFill>
          <a:blip r:embed="rId4" cstate="print"/>
          <a:srcRect/>
          <a:stretch>
            <a:fillRect/>
          </a:stretch>
        </p:blipFill>
        <p:spPr bwMode="auto">
          <a:xfrm>
            <a:off x="6096000" y="1524000"/>
            <a:ext cx="3028950" cy="3038475"/>
          </a:xfrm>
          <a:prstGeom prst="rect">
            <a:avLst/>
          </a:prstGeom>
          <a:noFill/>
          <a:ln w="9525">
            <a:noFill/>
            <a:miter lim="800000"/>
            <a:headEnd/>
            <a:tailEnd/>
          </a:ln>
        </p:spPr>
      </p:pic>
      <p:sp>
        <p:nvSpPr>
          <p:cNvPr id="9" name="Rectangle 8"/>
          <p:cNvSpPr/>
          <p:nvPr/>
        </p:nvSpPr>
        <p:spPr>
          <a:xfrm>
            <a:off x="457200" y="4800600"/>
            <a:ext cx="8382000" cy="1200329"/>
          </a:xfrm>
          <a:prstGeom prst="rect">
            <a:avLst/>
          </a:prstGeom>
        </p:spPr>
        <p:txBody>
          <a:bodyPr wrap="square">
            <a:spAutoFit/>
          </a:bodyPr>
          <a:lstStyle/>
          <a:p>
            <a:pPr marL="341313" indent="-341313">
              <a:buFont typeface="+mj-lt"/>
              <a:buAutoNum type="alphaLcParenR"/>
            </a:pPr>
            <a:r>
              <a:rPr lang="en-US" dirty="0" smtClean="0">
                <a:solidFill>
                  <a:srgbClr val="0033CC"/>
                </a:solidFill>
              </a:rPr>
              <a:t>A topographical map of the world on a flat substrate. </a:t>
            </a:r>
          </a:p>
          <a:p>
            <a:pPr marL="341313" indent="-341313">
              <a:buFont typeface="+mj-lt"/>
              <a:buAutoNum type="alphaLcParenR"/>
            </a:pPr>
            <a:r>
              <a:rPr lang="en-US" dirty="0" smtClean="0">
                <a:solidFill>
                  <a:srgbClr val="0033CC"/>
                </a:solidFill>
              </a:rPr>
              <a:t>A tip grown on a scanning tunneling microscopy probe. </a:t>
            </a:r>
          </a:p>
          <a:p>
            <a:pPr marL="341313" indent="-341313">
              <a:buFont typeface="+mj-lt"/>
              <a:buAutoNum type="alphaLcParenR"/>
            </a:pPr>
            <a:r>
              <a:rPr lang="en-US" dirty="0" smtClean="0">
                <a:solidFill>
                  <a:srgbClr val="0033CC"/>
                </a:solidFill>
              </a:rPr>
              <a:t>High-resolution TEM image of a typical deposit showing a nano-composite material -  nanometer-sized metal crystals in an amorphous C matrix.</a:t>
            </a:r>
            <a:endParaRPr lang="en-US" dirty="0">
              <a:solidFill>
                <a:srgbClr val="0033CC"/>
              </a:solidFill>
            </a:endParaRPr>
          </a:p>
        </p:txBody>
      </p:sp>
      <p:sp>
        <p:nvSpPr>
          <p:cNvPr id="11" name="TextBox 10"/>
          <p:cNvSpPr txBox="1"/>
          <p:nvPr/>
        </p:nvSpPr>
        <p:spPr>
          <a:xfrm>
            <a:off x="6019800" y="990600"/>
            <a:ext cx="3124200" cy="584775"/>
          </a:xfrm>
          <a:prstGeom prst="rect">
            <a:avLst/>
          </a:prstGeom>
          <a:noFill/>
        </p:spPr>
        <p:txBody>
          <a:bodyPr wrap="square" rtlCol="0">
            <a:spAutoFit/>
          </a:bodyPr>
          <a:lstStyle/>
          <a:p>
            <a:r>
              <a:rPr lang="en-US" sz="1600" dirty="0" smtClean="0">
                <a:solidFill>
                  <a:srgbClr val="0033CC"/>
                </a:solidFill>
              </a:rPr>
              <a:t>Deposit far from being pure metal, up to 90% impurity (mostly carbon)</a:t>
            </a:r>
            <a:endParaRPr lang="en-US" sz="1600" dirty="0">
              <a:solidFill>
                <a:srgbClr val="0033CC"/>
              </a:solidFill>
            </a:endParaRPr>
          </a:p>
        </p:txBody>
      </p:sp>
      <p:sp>
        <p:nvSpPr>
          <p:cNvPr id="12" name="TextBox 11"/>
          <p:cNvSpPr txBox="1"/>
          <p:nvPr/>
        </p:nvSpPr>
        <p:spPr>
          <a:xfrm>
            <a:off x="76200" y="1143000"/>
            <a:ext cx="3615605" cy="369332"/>
          </a:xfrm>
          <a:prstGeom prst="rect">
            <a:avLst/>
          </a:prstGeom>
          <a:noFill/>
        </p:spPr>
        <p:txBody>
          <a:bodyPr wrap="none" rtlCol="0">
            <a:spAutoFit/>
          </a:bodyPr>
          <a:lstStyle/>
          <a:p>
            <a:r>
              <a:rPr lang="en-US" dirty="0" smtClean="0">
                <a:solidFill>
                  <a:srgbClr val="0033CC"/>
                </a:solidFill>
              </a:rPr>
              <a:t>On flat surface (very high resolution)</a:t>
            </a:r>
            <a:endParaRPr lang="en-US" dirty="0">
              <a:solidFill>
                <a:srgbClr val="0033CC"/>
              </a:solidFill>
            </a:endParaRPr>
          </a:p>
        </p:txBody>
      </p:sp>
      <p:sp>
        <p:nvSpPr>
          <p:cNvPr id="13" name="TextBox 12"/>
          <p:cNvSpPr txBox="1"/>
          <p:nvPr/>
        </p:nvSpPr>
        <p:spPr>
          <a:xfrm>
            <a:off x="2493885" y="762000"/>
            <a:ext cx="3678315" cy="338554"/>
          </a:xfrm>
          <a:prstGeom prst="rect">
            <a:avLst/>
          </a:prstGeom>
          <a:noFill/>
        </p:spPr>
        <p:txBody>
          <a:bodyPr wrap="none" rtlCol="0">
            <a:spAutoFit/>
          </a:bodyPr>
          <a:lstStyle/>
          <a:p>
            <a:r>
              <a:rPr lang="en-US" sz="1600" dirty="0" smtClean="0">
                <a:solidFill>
                  <a:srgbClr val="0033CC"/>
                </a:solidFill>
              </a:rPr>
              <a:t>On non-flat surface with  high aspect ratio</a:t>
            </a:r>
            <a:endParaRPr lang="en-US" sz="1600" dirty="0">
              <a:solidFill>
                <a:srgbClr val="0033CC"/>
              </a:solidFill>
            </a:endParaRPr>
          </a:p>
        </p:txBody>
      </p:sp>
      <p:sp>
        <p:nvSpPr>
          <p:cNvPr id="14" name="Down Arrow 13"/>
          <p:cNvSpPr/>
          <p:nvPr/>
        </p:nvSpPr>
        <p:spPr>
          <a:xfrm>
            <a:off x="5257800" y="1066800"/>
            <a:ext cx="2286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14"/>
          <p:cNvSpPr>
            <a:spLocks noGrp="1"/>
          </p:cNvSpPr>
          <p:nvPr>
            <p:ph type="sldNum" sz="quarter" idx="12"/>
          </p:nvPr>
        </p:nvSpPr>
        <p:spPr/>
        <p:txBody>
          <a:bodyPr/>
          <a:lstStyle/>
          <a:p>
            <a:fld id="{B6F15528-21DE-4FAA-801E-634DDDAF4B2B}" type="slidenum">
              <a:rPr lang="en-US" smtClean="0"/>
              <a:pPr/>
              <a:t>21</a:t>
            </a:fld>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6400" y="152400"/>
            <a:ext cx="5738750" cy="523220"/>
          </a:xfrm>
          <a:prstGeom prst="rect">
            <a:avLst/>
          </a:prstGeom>
          <a:noFill/>
          <a:ln>
            <a:noFill/>
          </a:ln>
        </p:spPr>
        <p:txBody>
          <a:bodyPr wrap="none" rtlCol="0">
            <a:spAutoFit/>
          </a:bodyPr>
          <a:lstStyle/>
          <a:p>
            <a:pPr algn="ctr"/>
            <a:r>
              <a:rPr lang="en-US" sz="2800" dirty="0" smtClean="0">
                <a:solidFill>
                  <a:srgbClr val="0033CC"/>
                </a:solidFill>
              </a:rPr>
              <a:t>Comparison to FIB induced deposition</a:t>
            </a:r>
          </a:p>
        </p:txBody>
      </p:sp>
      <p:cxnSp>
        <p:nvCxnSpPr>
          <p:cNvPr id="3" name="Straight Connector 2"/>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4" name="TextBox 3"/>
          <p:cNvSpPr txBox="1"/>
          <p:nvPr/>
        </p:nvSpPr>
        <p:spPr>
          <a:xfrm>
            <a:off x="457200" y="1066800"/>
            <a:ext cx="8382000" cy="4431983"/>
          </a:xfrm>
          <a:prstGeom prst="rect">
            <a:avLst/>
          </a:prstGeom>
          <a:noFill/>
        </p:spPr>
        <p:txBody>
          <a:bodyPr wrap="square" rtlCol="0">
            <a:spAutoFit/>
          </a:bodyPr>
          <a:lstStyle/>
          <a:p>
            <a:pPr marL="169863" indent="-169863">
              <a:spcAft>
                <a:spcPts val="600"/>
              </a:spcAft>
              <a:buFont typeface="Arial" pitchFamily="34" charset="0"/>
              <a:buChar char="•"/>
            </a:pPr>
            <a:r>
              <a:rPr lang="en-US" dirty="0" smtClean="0">
                <a:solidFill>
                  <a:srgbClr val="0033CC"/>
                </a:solidFill>
              </a:rPr>
              <a:t>No sputtering/material removal, so always pure deposition, unless reactive gas is introduced (then form volatile species) – gas assisted FEB (focused electron beam) etching similar to gas assisted FIB etching.</a:t>
            </a:r>
          </a:p>
          <a:p>
            <a:pPr marL="169863" indent="-169863">
              <a:spcAft>
                <a:spcPts val="600"/>
              </a:spcAft>
              <a:buFont typeface="Arial" pitchFamily="34" charset="0"/>
              <a:buChar char="•"/>
            </a:pPr>
            <a:r>
              <a:rPr lang="en-US" dirty="0" smtClean="0">
                <a:solidFill>
                  <a:srgbClr val="0033CC"/>
                </a:solidFill>
              </a:rPr>
              <a:t>Deposit has no </a:t>
            </a:r>
            <a:r>
              <a:rPr lang="en-US" dirty="0" err="1" smtClean="0">
                <a:solidFill>
                  <a:srgbClr val="0033CC"/>
                </a:solidFill>
              </a:rPr>
              <a:t>Ga</a:t>
            </a:r>
            <a:r>
              <a:rPr lang="en-US" dirty="0" smtClean="0">
                <a:solidFill>
                  <a:srgbClr val="0033CC"/>
                </a:solidFill>
              </a:rPr>
              <a:t> impurity, but a lot more amorphous carbon.</a:t>
            </a:r>
          </a:p>
          <a:p>
            <a:pPr marL="169863" indent="-169863">
              <a:spcAft>
                <a:spcPts val="600"/>
              </a:spcAft>
              <a:buFont typeface="Arial" pitchFamily="34" charset="0"/>
              <a:buChar char="•"/>
            </a:pPr>
            <a:r>
              <a:rPr lang="en-US" dirty="0" smtClean="0">
                <a:solidFill>
                  <a:srgbClr val="0033CC"/>
                </a:solidFill>
              </a:rPr>
              <a:t>Worse electrical conductivity, more important to avoid carbon contamination component (C-H) in the precursor gas.</a:t>
            </a:r>
          </a:p>
          <a:p>
            <a:pPr marL="169863" indent="-169863">
              <a:spcAft>
                <a:spcPts val="600"/>
              </a:spcAft>
              <a:buFont typeface="Arial" pitchFamily="34" charset="0"/>
              <a:buChar char="•"/>
            </a:pPr>
            <a:r>
              <a:rPr lang="en-US" dirty="0" smtClean="0">
                <a:solidFill>
                  <a:srgbClr val="0033CC"/>
                </a:solidFill>
              </a:rPr>
              <a:t>Deposition speed of FIB-ID is 10</a:t>
            </a:r>
            <a:r>
              <a:rPr lang="en-US" dirty="0" smtClean="0">
                <a:solidFill>
                  <a:srgbClr val="0033CC"/>
                </a:solidFill>
                <a:sym typeface="Symbol"/>
              </a:rPr>
              <a:t></a:t>
            </a:r>
            <a:r>
              <a:rPr lang="en-US" dirty="0" smtClean="0">
                <a:solidFill>
                  <a:srgbClr val="0033CC"/>
                </a:solidFill>
              </a:rPr>
              <a:t> that of FEB-ID for reasons not well understood yet.</a:t>
            </a:r>
          </a:p>
          <a:p>
            <a:pPr marL="169863" indent="-169863">
              <a:spcAft>
                <a:spcPts val="600"/>
              </a:spcAft>
              <a:buFont typeface="Arial" pitchFamily="34" charset="0"/>
              <a:buChar char="•"/>
            </a:pPr>
            <a:r>
              <a:rPr lang="en-US" dirty="0" smtClean="0">
                <a:solidFill>
                  <a:srgbClr val="0033CC"/>
                </a:solidFill>
              </a:rPr>
              <a:t>For low-aspect ratio deposition, FEB-ID is better for high resolution due to small focused electron beam size.</a:t>
            </a:r>
          </a:p>
          <a:p>
            <a:pPr marL="169863" indent="-169863">
              <a:spcAft>
                <a:spcPts val="600"/>
              </a:spcAft>
              <a:buFont typeface="Arial" pitchFamily="34" charset="0"/>
              <a:buChar char="•"/>
            </a:pPr>
            <a:r>
              <a:rPr lang="en-US" dirty="0" smtClean="0">
                <a:solidFill>
                  <a:srgbClr val="0033CC"/>
                </a:solidFill>
              </a:rPr>
              <a:t>For high aspect ratio nano-rod deposition, FIB-ID is usually better because ion-solid interaction is well localized near the rod-apex, so is the deposition.</a:t>
            </a:r>
          </a:p>
          <a:p>
            <a:pPr marL="169863" indent="-169863">
              <a:spcAft>
                <a:spcPts val="600"/>
              </a:spcAft>
              <a:buFont typeface="Arial" pitchFamily="34" charset="0"/>
              <a:buChar char="•"/>
            </a:pPr>
            <a:r>
              <a:rPr lang="en-US" dirty="0" smtClean="0">
                <a:solidFill>
                  <a:srgbClr val="0033CC"/>
                </a:solidFill>
              </a:rPr>
              <a:t>Application side, FIB-ID is more mature and is widely used in industry; FEB-ID is essential for DUV mask repair because in IBID </a:t>
            </a:r>
            <a:r>
              <a:rPr lang="en-US" dirty="0" err="1" smtClean="0">
                <a:solidFill>
                  <a:srgbClr val="0033CC"/>
                </a:solidFill>
              </a:rPr>
              <a:t>Ga</a:t>
            </a:r>
            <a:r>
              <a:rPr lang="en-US" baseline="30000" dirty="0" smtClean="0">
                <a:solidFill>
                  <a:srgbClr val="0033CC"/>
                </a:solidFill>
              </a:rPr>
              <a:t>+</a:t>
            </a:r>
            <a:r>
              <a:rPr lang="en-US" dirty="0" smtClean="0">
                <a:solidFill>
                  <a:srgbClr val="0033CC"/>
                </a:solidFill>
              </a:rPr>
              <a:t> implantation into mask blocks DUV light. </a:t>
            </a:r>
            <a:endParaRPr lang="en-US" dirty="0">
              <a:solidFill>
                <a:srgbClr val="0033CC"/>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pPr/>
              <a:t>22</a:t>
            </a:fld>
            <a:endParaRPr lang="en-US"/>
          </a:p>
        </p:txBody>
      </p:sp>
      <p:sp>
        <p:nvSpPr>
          <p:cNvPr id="6" name="TextBox 5"/>
          <p:cNvSpPr txBox="1"/>
          <p:nvPr/>
        </p:nvSpPr>
        <p:spPr>
          <a:xfrm>
            <a:off x="838200" y="6019800"/>
            <a:ext cx="7569188" cy="369332"/>
          </a:xfrm>
          <a:prstGeom prst="rect">
            <a:avLst/>
          </a:prstGeom>
          <a:noFill/>
        </p:spPr>
        <p:txBody>
          <a:bodyPr wrap="none" rtlCol="0">
            <a:spAutoFit/>
          </a:bodyPr>
          <a:lstStyle/>
          <a:p>
            <a:r>
              <a:rPr lang="en-US" dirty="0" smtClean="0"/>
              <a:t>ID = induced deposition, IBID = ion beam induced deposition, EBID = electron…</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81200" y="76200"/>
            <a:ext cx="5388013" cy="523220"/>
          </a:xfrm>
          <a:prstGeom prst="rect">
            <a:avLst/>
          </a:prstGeom>
          <a:noFill/>
          <a:ln>
            <a:noFill/>
          </a:ln>
        </p:spPr>
        <p:txBody>
          <a:bodyPr wrap="none" rtlCol="0">
            <a:spAutoFit/>
          </a:bodyPr>
          <a:lstStyle/>
          <a:p>
            <a:pPr algn="ctr"/>
            <a:r>
              <a:rPr lang="en-US" sz="2800" dirty="0" smtClean="0">
                <a:solidFill>
                  <a:srgbClr val="0033CC"/>
                </a:solidFill>
              </a:rPr>
              <a:t>FEB-induced deposition mechanism</a:t>
            </a:r>
          </a:p>
        </p:txBody>
      </p:sp>
      <p:cxnSp>
        <p:nvCxnSpPr>
          <p:cNvPr id="3" name="Straight Connector 2"/>
          <p:cNvCxnSpPr/>
          <p:nvPr/>
        </p:nvCxnSpPr>
        <p:spPr>
          <a:xfrm flipV="1">
            <a:off x="0" y="6096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pic>
        <p:nvPicPr>
          <p:cNvPr id="15362" name="Picture 2"/>
          <p:cNvPicPr>
            <a:picLocks noChangeAspect="1" noChangeArrowheads="1"/>
          </p:cNvPicPr>
          <p:nvPr/>
        </p:nvPicPr>
        <p:blipFill>
          <a:blip r:embed="rId2" cstate="print"/>
          <a:srcRect/>
          <a:stretch>
            <a:fillRect/>
          </a:stretch>
        </p:blipFill>
        <p:spPr bwMode="auto">
          <a:xfrm>
            <a:off x="152400" y="762000"/>
            <a:ext cx="3962400" cy="2447174"/>
          </a:xfrm>
          <a:prstGeom prst="rect">
            <a:avLst/>
          </a:prstGeom>
          <a:noFill/>
          <a:ln w="9525">
            <a:noFill/>
            <a:miter lim="800000"/>
            <a:headEnd/>
            <a:tailEnd/>
          </a:ln>
          <a:effectLst/>
        </p:spPr>
      </p:pic>
      <p:pic>
        <p:nvPicPr>
          <p:cNvPr id="15363" name="Picture 3"/>
          <p:cNvPicPr>
            <a:picLocks noChangeAspect="1" noChangeArrowheads="1"/>
          </p:cNvPicPr>
          <p:nvPr/>
        </p:nvPicPr>
        <p:blipFill>
          <a:blip r:embed="rId3" cstate="print"/>
          <a:srcRect/>
          <a:stretch>
            <a:fillRect/>
          </a:stretch>
        </p:blipFill>
        <p:spPr bwMode="auto">
          <a:xfrm>
            <a:off x="4267200" y="685800"/>
            <a:ext cx="4793410" cy="2306941"/>
          </a:xfrm>
          <a:prstGeom prst="rect">
            <a:avLst/>
          </a:prstGeom>
          <a:noFill/>
          <a:ln w="9525">
            <a:noFill/>
            <a:miter lim="800000"/>
            <a:headEnd/>
            <a:tailEnd/>
          </a:ln>
          <a:effectLst/>
        </p:spPr>
      </p:pic>
      <p:pic>
        <p:nvPicPr>
          <p:cNvPr id="15364" name="Picture 4"/>
          <p:cNvPicPr>
            <a:picLocks noChangeAspect="1" noChangeArrowheads="1"/>
          </p:cNvPicPr>
          <p:nvPr/>
        </p:nvPicPr>
        <p:blipFill>
          <a:blip r:embed="rId4" cstate="print"/>
          <a:srcRect/>
          <a:stretch>
            <a:fillRect/>
          </a:stretch>
        </p:blipFill>
        <p:spPr bwMode="auto">
          <a:xfrm>
            <a:off x="228600" y="3276600"/>
            <a:ext cx="3631977" cy="2819400"/>
          </a:xfrm>
          <a:prstGeom prst="rect">
            <a:avLst/>
          </a:prstGeom>
          <a:noFill/>
          <a:ln w="9525">
            <a:noFill/>
            <a:miter lim="800000"/>
            <a:headEnd/>
            <a:tailEnd/>
          </a:ln>
          <a:effectLst/>
        </p:spPr>
      </p:pic>
      <p:sp>
        <p:nvSpPr>
          <p:cNvPr id="7" name="TextBox 6"/>
          <p:cNvSpPr txBox="1"/>
          <p:nvPr/>
        </p:nvSpPr>
        <p:spPr>
          <a:xfrm>
            <a:off x="5638800" y="1066800"/>
            <a:ext cx="3200400" cy="830997"/>
          </a:xfrm>
          <a:prstGeom prst="rect">
            <a:avLst/>
          </a:prstGeom>
          <a:noFill/>
        </p:spPr>
        <p:txBody>
          <a:bodyPr wrap="square" rtlCol="0">
            <a:spAutoFit/>
          </a:bodyPr>
          <a:lstStyle/>
          <a:p>
            <a:r>
              <a:rPr lang="en-US" sz="1600" dirty="0" smtClean="0">
                <a:solidFill>
                  <a:srgbClr val="0033CC"/>
                </a:solidFill>
              </a:rPr>
              <a:t>Ionization cross-section for GeH</a:t>
            </a:r>
            <a:r>
              <a:rPr lang="en-US" sz="1600" baseline="-25000" dirty="0" smtClean="0">
                <a:solidFill>
                  <a:srgbClr val="0033CC"/>
                </a:solidFill>
              </a:rPr>
              <a:t>4</a:t>
            </a:r>
            <a:r>
              <a:rPr lang="en-US" sz="1600" dirty="0" smtClean="0">
                <a:solidFill>
                  <a:srgbClr val="0033CC"/>
                </a:solidFill>
              </a:rPr>
              <a:t> gas molecules calculated using binary encounter model. Peak at 50-100V.</a:t>
            </a:r>
            <a:endParaRPr lang="en-US" sz="1600" dirty="0">
              <a:solidFill>
                <a:srgbClr val="0033CC"/>
              </a:solidFill>
            </a:endParaRPr>
          </a:p>
        </p:txBody>
      </p:sp>
      <p:sp>
        <p:nvSpPr>
          <p:cNvPr id="8" name="TextBox 7"/>
          <p:cNvSpPr txBox="1"/>
          <p:nvPr/>
        </p:nvSpPr>
        <p:spPr>
          <a:xfrm>
            <a:off x="533400" y="1981200"/>
            <a:ext cx="2743200" cy="584775"/>
          </a:xfrm>
          <a:prstGeom prst="rect">
            <a:avLst/>
          </a:prstGeom>
          <a:noFill/>
        </p:spPr>
        <p:txBody>
          <a:bodyPr wrap="square" rtlCol="0">
            <a:spAutoFit/>
          </a:bodyPr>
          <a:lstStyle/>
          <a:p>
            <a:r>
              <a:rPr lang="en-US" sz="1600" dirty="0" smtClean="0">
                <a:solidFill>
                  <a:srgbClr val="0033CC"/>
                </a:solidFill>
              </a:rPr>
              <a:t>Schematic dissociation cross-section showing typical shape.</a:t>
            </a:r>
            <a:endParaRPr lang="en-US" sz="1600" dirty="0">
              <a:solidFill>
                <a:srgbClr val="0033CC"/>
              </a:solidFill>
            </a:endParaRPr>
          </a:p>
        </p:txBody>
      </p:sp>
      <p:sp>
        <p:nvSpPr>
          <p:cNvPr id="9" name="TextBox 8"/>
          <p:cNvSpPr txBox="1"/>
          <p:nvPr/>
        </p:nvSpPr>
        <p:spPr>
          <a:xfrm>
            <a:off x="0" y="6027003"/>
            <a:ext cx="4267200" cy="830997"/>
          </a:xfrm>
          <a:prstGeom prst="rect">
            <a:avLst/>
          </a:prstGeom>
          <a:noFill/>
        </p:spPr>
        <p:txBody>
          <a:bodyPr wrap="square" rtlCol="0">
            <a:spAutoFit/>
          </a:bodyPr>
          <a:lstStyle/>
          <a:p>
            <a:r>
              <a:rPr lang="en-US" sz="1600" dirty="0" smtClean="0">
                <a:solidFill>
                  <a:srgbClr val="0033CC"/>
                </a:solidFill>
              </a:rPr>
              <a:t>Measured and estimated dissociation cross sections for few precursors. Two step dissociation for Fe(CO)</a:t>
            </a:r>
            <a:r>
              <a:rPr lang="en-US" sz="1600" baseline="-25000" dirty="0" smtClean="0">
                <a:solidFill>
                  <a:srgbClr val="0033CC"/>
                </a:solidFill>
              </a:rPr>
              <a:t>5</a:t>
            </a:r>
            <a:r>
              <a:rPr lang="en-US" sz="1600" dirty="0" smtClean="0">
                <a:solidFill>
                  <a:srgbClr val="0033CC"/>
                </a:solidFill>
              </a:rPr>
              <a:t>, through intermediate state B.</a:t>
            </a:r>
            <a:endParaRPr lang="en-US" sz="1600" dirty="0">
              <a:solidFill>
                <a:srgbClr val="0033CC"/>
              </a:solidFill>
            </a:endParaRPr>
          </a:p>
        </p:txBody>
      </p:sp>
      <p:sp>
        <p:nvSpPr>
          <p:cNvPr id="10" name="TextBox 9"/>
          <p:cNvSpPr txBox="1"/>
          <p:nvPr/>
        </p:nvSpPr>
        <p:spPr>
          <a:xfrm>
            <a:off x="4191000" y="3615422"/>
            <a:ext cx="4800600" cy="2785378"/>
          </a:xfrm>
          <a:prstGeom prst="rect">
            <a:avLst/>
          </a:prstGeom>
          <a:noFill/>
        </p:spPr>
        <p:txBody>
          <a:bodyPr wrap="square" rtlCol="0">
            <a:spAutoFit/>
          </a:bodyPr>
          <a:lstStyle/>
          <a:p>
            <a:pPr marL="171450" indent="-171450">
              <a:spcAft>
                <a:spcPts val="600"/>
              </a:spcAft>
              <a:buFont typeface="Arial" pitchFamily="34" charset="0"/>
              <a:buChar char="•"/>
            </a:pPr>
            <a:r>
              <a:rPr lang="en-US" sz="1600" dirty="0" smtClean="0">
                <a:solidFill>
                  <a:srgbClr val="990000"/>
                </a:solidFill>
              </a:rPr>
              <a:t>It has generally been assumed that dissociation takes place after ionization of the precursor.</a:t>
            </a:r>
          </a:p>
          <a:p>
            <a:pPr marL="171450" indent="-171450">
              <a:spcAft>
                <a:spcPts val="600"/>
              </a:spcAft>
              <a:buFont typeface="Arial" pitchFamily="34" charset="0"/>
              <a:buChar char="•"/>
            </a:pPr>
            <a:r>
              <a:rPr lang="en-US" sz="1600" dirty="0" smtClean="0">
                <a:solidFill>
                  <a:srgbClr val="990000"/>
                </a:solidFill>
              </a:rPr>
              <a:t>Dissociate cross-section peaks at 50-100eV, so low-energy electrons such as secondary electrons play a central role.</a:t>
            </a:r>
          </a:p>
          <a:p>
            <a:pPr marL="171450" indent="-171450">
              <a:spcAft>
                <a:spcPts val="600"/>
              </a:spcAft>
              <a:buFont typeface="Arial" pitchFamily="34" charset="0"/>
              <a:buChar char="•"/>
            </a:pPr>
            <a:r>
              <a:rPr lang="en-US" sz="1600" dirty="0" smtClean="0">
                <a:solidFill>
                  <a:srgbClr val="990000"/>
                </a:solidFill>
              </a:rPr>
              <a:t>Important processes: dissociative electron attachment (DEA), dipolar dissociation (DD).</a:t>
            </a:r>
          </a:p>
          <a:p>
            <a:pPr marL="171450" indent="-171450">
              <a:spcAft>
                <a:spcPts val="600"/>
              </a:spcAft>
              <a:buFont typeface="Arial" pitchFamily="34" charset="0"/>
              <a:buChar char="•"/>
            </a:pPr>
            <a:r>
              <a:rPr lang="en-US" sz="1600" dirty="0" smtClean="0">
                <a:solidFill>
                  <a:srgbClr val="990000"/>
                </a:solidFill>
              </a:rPr>
              <a:t>Another proof of electron contribution: upon UV irradiation, precursor decomposition yield depends primarily on photoelectron yield of the substrate.</a:t>
            </a:r>
          </a:p>
        </p:txBody>
      </p:sp>
      <p:sp>
        <p:nvSpPr>
          <p:cNvPr id="11" name="TextBox 10"/>
          <p:cNvSpPr txBox="1"/>
          <p:nvPr/>
        </p:nvSpPr>
        <p:spPr>
          <a:xfrm>
            <a:off x="4191000" y="6611779"/>
            <a:ext cx="4953000" cy="246221"/>
          </a:xfrm>
          <a:prstGeom prst="rect">
            <a:avLst/>
          </a:prstGeom>
          <a:noFill/>
        </p:spPr>
        <p:txBody>
          <a:bodyPr wrap="square" rtlCol="0">
            <a:spAutoFit/>
          </a:bodyPr>
          <a:lstStyle/>
          <a:p>
            <a:r>
              <a:rPr lang="en-US" sz="1000" dirty="0" smtClean="0"/>
              <a:t>Hagen, “A critical literature review of focused electron beam induced deposition”, JAP 2008.</a:t>
            </a:r>
            <a:endParaRPr lang="en-US" sz="1000" dirty="0"/>
          </a:p>
        </p:txBody>
      </p:sp>
      <p:sp>
        <p:nvSpPr>
          <p:cNvPr id="12" name="TextBox 11"/>
          <p:cNvSpPr txBox="1"/>
          <p:nvPr/>
        </p:nvSpPr>
        <p:spPr>
          <a:xfrm>
            <a:off x="4156712" y="3166646"/>
            <a:ext cx="4911088" cy="338554"/>
          </a:xfrm>
          <a:prstGeom prst="rect">
            <a:avLst/>
          </a:prstGeom>
          <a:noFill/>
        </p:spPr>
        <p:txBody>
          <a:bodyPr wrap="none" rtlCol="0">
            <a:spAutoFit/>
          </a:bodyPr>
          <a:lstStyle/>
          <a:p>
            <a:r>
              <a:rPr lang="en-US" sz="1600" dirty="0" smtClean="0">
                <a:solidFill>
                  <a:srgbClr val="7030A0"/>
                </a:solidFill>
              </a:rPr>
              <a:t>Dissociation </a:t>
            </a:r>
            <a:r>
              <a:rPr lang="en-US" sz="1600" dirty="0" smtClean="0">
                <a:solidFill>
                  <a:srgbClr val="7030A0"/>
                </a:solidFill>
                <a:sym typeface="Symbol"/>
              </a:rPr>
              <a:t> decomposition of precursor gas molecules</a:t>
            </a:r>
            <a:endParaRPr lang="en-US" sz="1600" dirty="0">
              <a:solidFill>
                <a:srgbClr val="7030A0"/>
              </a:solidFill>
            </a:endParaRPr>
          </a:p>
        </p:txBody>
      </p:sp>
      <p:sp>
        <p:nvSpPr>
          <p:cNvPr id="13" name="Slide Number Placeholder 12"/>
          <p:cNvSpPr>
            <a:spLocks noGrp="1"/>
          </p:cNvSpPr>
          <p:nvPr>
            <p:ph type="sldNum" sz="quarter" idx="12"/>
          </p:nvPr>
        </p:nvSpPr>
        <p:spPr/>
        <p:txBody>
          <a:bodyPr/>
          <a:lstStyle/>
          <a:p>
            <a:fld id="{B6F15528-21DE-4FAA-801E-634DDDAF4B2B}" type="slidenum">
              <a:rPr lang="en-US" smtClean="0"/>
              <a:pPr/>
              <a:t>23</a:t>
            </a:fld>
            <a:endParaRPr lang="en-US"/>
          </a:p>
        </p:txBody>
      </p:sp>
      <p:sp>
        <p:nvSpPr>
          <p:cNvPr id="14" name="Rectangle 13"/>
          <p:cNvSpPr/>
          <p:nvPr/>
        </p:nvSpPr>
        <p:spPr>
          <a:xfrm>
            <a:off x="4572000" y="2209800"/>
            <a:ext cx="2291909" cy="369332"/>
          </a:xfrm>
          <a:prstGeom prst="rect">
            <a:avLst/>
          </a:prstGeom>
        </p:spPr>
        <p:txBody>
          <a:bodyPr wrap="none">
            <a:spAutoFit/>
          </a:bodyPr>
          <a:lstStyle/>
          <a:p>
            <a:r>
              <a:rPr lang="en-US" dirty="0" smtClean="0">
                <a:solidFill>
                  <a:srgbClr val="C00000"/>
                </a:solidFill>
              </a:rPr>
              <a:t>Dissociative ionization </a:t>
            </a: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81200" y="76200"/>
            <a:ext cx="5024645" cy="523220"/>
          </a:xfrm>
          <a:prstGeom prst="rect">
            <a:avLst/>
          </a:prstGeom>
          <a:noFill/>
          <a:ln>
            <a:noFill/>
          </a:ln>
        </p:spPr>
        <p:txBody>
          <a:bodyPr wrap="none" rtlCol="0">
            <a:spAutoFit/>
          </a:bodyPr>
          <a:lstStyle/>
          <a:p>
            <a:pPr algn="ctr"/>
            <a:r>
              <a:rPr lang="en-US" sz="2800" dirty="0" smtClean="0">
                <a:solidFill>
                  <a:srgbClr val="0033CC"/>
                </a:solidFill>
              </a:rPr>
              <a:t>Contribution from PE, SE and BSE</a:t>
            </a:r>
          </a:p>
        </p:txBody>
      </p:sp>
      <p:cxnSp>
        <p:nvCxnSpPr>
          <p:cNvPr id="4" name="Straight Connector 3"/>
          <p:cNvCxnSpPr/>
          <p:nvPr/>
        </p:nvCxnSpPr>
        <p:spPr>
          <a:xfrm flipV="1">
            <a:off x="0" y="6096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pic>
        <p:nvPicPr>
          <p:cNvPr id="16387" name="Picture 3"/>
          <p:cNvPicPr>
            <a:picLocks noChangeAspect="1" noChangeArrowheads="1"/>
          </p:cNvPicPr>
          <p:nvPr/>
        </p:nvPicPr>
        <p:blipFill>
          <a:blip r:embed="rId2" cstate="print"/>
          <a:srcRect/>
          <a:stretch>
            <a:fillRect/>
          </a:stretch>
        </p:blipFill>
        <p:spPr bwMode="auto">
          <a:xfrm>
            <a:off x="1011836" y="990600"/>
            <a:ext cx="4855564" cy="3810000"/>
          </a:xfrm>
          <a:prstGeom prst="rect">
            <a:avLst/>
          </a:prstGeom>
          <a:noFill/>
          <a:ln w="9525">
            <a:noFill/>
            <a:miter lim="800000"/>
            <a:headEnd/>
            <a:tailEnd/>
          </a:ln>
          <a:effectLst/>
        </p:spPr>
      </p:pic>
      <p:sp>
        <p:nvSpPr>
          <p:cNvPr id="7" name="Rectangle 6"/>
          <p:cNvSpPr/>
          <p:nvPr/>
        </p:nvSpPr>
        <p:spPr>
          <a:xfrm>
            <a:off x="3733800" y="1295400"/>
            <a:ext cx="2362200" cy="523220"/>
          </a:xfrm>
          <a:prstGeom prst="rect">
            <a:avLst/>
          </a:prstGeom>
        </p:spPr>
        <p:txBody>
          <a:bodyPr wrap="square">
            <a:spAutoFit/>
          </a:bodyPr>
          <a:lstStyle/>
          <a:p>
            <a:r>
              <a:rPr lang="en-US" sz="1400" dirty="0" smtClean="0">
                <a:solidFill>
                  <a:srgbClr val="0033CC"/>
                </a:solidFill>
              </a:rPr>
              <a:t>Energy spectrum of electrons</a:t>
            </a:r>
          </a:p>
          <a:p>
            <a:r>
              <a:rPr lang="en-US" sz="1400" dirty="0" smtClean="0">
                <a:solidFill>
                  <a:srgbClr val="0033CC"/>
                </a:solidFill>
              </a:rPr>
              <a:t>emitted from substrate</a:t>
            </a:r>
            <a:endParaRPr lang="en-US" sz="1400" dirty="0">
              <a:solidFill>
                <a:srgbClr val="0033CC"/>
              </a:solidFill>
            </a:endParaRPr>
          </a:p>
        </p:txBody>
      </p:sp>
      <p:sp>
        <p:nvSpPr>
          <p:cNvPr id="8" name="Rectangle 7"/>
          <p:cNvSpPr/>
          <p:nvPr/>
        </p:nvSpPr>
        <p:spPr>
          <a:xfrm>
            <a:off x="838200" y="685800"/>
            <a:ext cx="2966133" cy="400110"/>
          </a:xfrm>
          <a:prstGeom prst="rect">
            <a:avLst/>
          </a:prstGeom>
        </p:spPr>
        <p:txBody>
          <a:bodyPr wrap="none">
            <a:spAutoFit/>
          </a:bodyPr>
          <a:lstStyle/>
          <a:p>
            <a:r>
              <a:rPr lang="en-US" sz="2000" dirty="0" smtClean="0">
                <a:solidFill>
                  <a:srgbClr val="C00000"/>
                </a:solidFill>
              </a:rPr>
              <a:t>Electron scattering volume</a:t>
            </a:r>
            <a:endParaRPr lang="en-US" sz="2000" dirty="0">
              <a:solidFill>
                <a:srgbClr val="C00000"/>
              </a:solidFill>
            </a:endParaRPr>
          </a:p>
        </p:txBody>
      </p:sp>
      <p:sp>
        <p:nvSpPr>
          <p:cNvPr id="9" name="Rectangle 8"/>
          <p:cNvSpPr/>
          <p:nvPr/>
        </p:nvSpPr>
        <p:spPr>
          <a:xfrm>
            <a:off x="838200" y="4724400"/>
            <a:ext cx="2743200" cy="738664"/>
          </a:xfrm>
          <a:prstGeom prst="rect">
            <a:avLst/>
          </a:prstGeom>
        </p:spPr>
        <p:txBody>
          <a:bodyPr wrap="square">
            <a:spAutoFit/>
          </a:bodyPr>
          <a:lstStyle/>
          <a:p>
            <a:r>
              <a:rPr lang="en-US" sz="1400" dirty="0" smtClean="0">
                <a:solidFill>
                  <a:srgbClr val="0033CC"/>
                </a:solidFill>
              </a:rPr>
              <a:t>Top view of simulated SE emission</a:t>
            </a:r>
          </a:p>
          <a:p>
            <a:r>
              <a:rPr lang="en-US" sz="1400" dirty="0" smtClean="0">
                <a:solidFill>
                  <a:srgbClr val="0033CC"/>
                </a:solidFill>
              </a:rPr>
              <a:t>sites on a flat substrate, showing </a:t>
            </a:r>
          </a:p>
          <a:p>
            <a:r>
              <a:rPr lang="en-US" sz="1400" dirty="0" smtClean="0">
                <a:solidFill>
                  <a:srgbClr val="0033CC"/>
                </a:solidFill>
              </a:rPr>
              <a:t>spatial distribution.</a:t>
            </a:r>
            <a:endParaRPr lang="en-US" sz="1400" dirty="0">
              <a:solidFill>
                <a:srgbClr val="0033CC"/>
              </a:solidFill>
            </a:endParaRPr>
          </a:p>
        </p:txBody>
      </p:sp>
      <p:sp>
        <p:nvSpPr>
          <p:cNvPr id="10" name="Rectangle 9"/>
          <p:cNvSpPr/>
          <p:nvPr/>
        </p:nvSpPr>
        <p:spPr>
          <a:xfrm>
            <a:off x="3581400" y="4648200"/>
            <a:ext cx="2590800" cy="738664"/>
          </a:xfrm>
          <a:prstGeom prst="rect">
            <a:avLst/>
          </a:prstGeom>
        </p:spPr>
        <p:txBody>
          <a:bodyPr wrap="square">
            <a:spAutoFit/>
          </a:bodyPr>
          <a:lstStyle/>
          <a:p>
            <a:r>
              <a:rPr lang="en-US" sz="1400" dirty="0" smtClean="0">
                <a:solidFill>
                  <a:srgbClr val="0033CC"/>
                </a:solidFill>
              </a:rPr>
              <a:t>For 3D deposit, electrons can cross  target-vacuum interface in many different ways.</a:t>
            </a:r>
            <a:endParaRPr lang="en-US" sz="1400" dirty="0">
              <a:solidFill>
                <a:srgbClr val="0033CC"/>
              </a:solidFill>
            </a:endParaRPr>
          </a:p>
        </p:txBody>
      </p:sp>
      <p:sp>
        <p:nvSpPr>
          <p:cNvPr id="14" name="TextBox 13"/>
          <p:cNvSpPr txBox="1"/>
          <p:nvPr/>
        </p:nvSpPr>
        <p:spPr>
          <a:xfrm>
            <a:off x="381000" y="5562600"/>
            <a:ext cx="8382000" cy="923330"/>
          </a:xfrm>
          <a:prstGeom prst="rect">
            <a:avLst/>
          </a:prstGeom>
          <a:noFill/>
        </p:spPr>
        <p:txBody>
          <a:bodyPr wrap="square" rtlCol="0">
            <a:spAutoFit/>
          </a:bodyPr>
          <a:lstStyle/>
          <a:p>
            <a:r>
              <a:rPr lang="en-US" dirty="0" smtClean="0">
                <a:solidFill>
                  <a:srgbClr val="C00000"/>
                </a:solidFill>
              </a:rPr>
              <a:t>SE/BSE definition:</a:t>
            </a:r>
            <a:r>
              <a:rPr lang="en-US" dirty="0" smtClean="0">
                <a:solidFill>
                  <a:srgbClr val="0033CC"/>
                </a:solidFill>
              </a:rPr>
              <a:t> newly generated electrons are </a:t>
            </a:r>
            <a:r>
              <a:rPr lang="en-US" i="1" dirty="0" smtClean="0">
                <a:solidFill>
                  <a:srgbClr val="C00000"/>
                </a:solidFill>
              </a:rPr>
              <a:t>called</a:t>
            </a:r>
            <a:r>
              <a:rPr lang="en-US" dirty="0" smtClean="0">
                <a:solidFill>
                  <a:srgbClr val="0033CC"/>
                </a:solidFill>
              </a:rPr>
              <a:t> secondary electrons (SE) if their energy is </a:t>
            </a:r>
            <a:r>
              <a:rPr lang="en-US" dirty="0" smtClean="0">
                <a:solidFill>
                  <a:srgbClr val="0033CC"/>
                </a:solidFill>
                <a:sym typeface="Symbol"/>
              </a:rPr>
              <a:t></a:t>
            </a:r>
            <a:r>
              <a:rPr lang="en-US" dirty="0" smtClean="0">
                <a:solidFill>
                  <a:srgbClr val="0033CC"/>
                </a:solidFill>
              </a:rPr>
              <a:t>50eV, and backscattered electrons if &gt;50eV.</a:t>
            </a:r>
          </a:p>
          <a:p>
            <a:r>
              <a:rPr lang="en-US" dirty="0" smtClean="0">
                <a:solidFill>
                  <a:srgbClr val="0033CC"/>
                </a:solidFill>
              </a:rPr>
              <a:t>That is, here SE/BSE is by definition, without strict physical meaning. </a:t>
            </a:r>
            <a:endParaRPr lang="en-US" dirty="0">
              <a:solidFill>
                <a:srgbClr val="0033CC"/>
              </a:solidFill>
            </a:endParaRPr>
          </a:p>
        </p:txBody>
      </p:sp>
      <p:sp>
        <p:nvSpPr>
          <p:cNvPr id="15" name="TextBox 14"/>
          <p:cNvSpPr txBox="1"/>
          <p:nvPr/>
        </p:nvSpPr>
        <p:spPr>
          <a:xfrm>
            <a:off x="5797559" y="2990671"/>
            <a:ext cx="3117841" cy="1200329"/>
          </a:xfrm>
          <a:prstGeom prst="rect">
            <a:avLst/>
          </a:prstGeom>
          <a:noFill/>
        </p:spPr>
        <p:txBody>
          <a:bodyPr wrap="none" rtlCol="0">
            <a:spAutoFit/>
          </a:bodyPr>
          <a:lstStyle/>
          <a:p>
            <a:r>
              <a:rPr lang="en-US" dirty="0" smtClean="0">
                <a:solidFill>
                  <a:srgbClr val="0033CC"/>
                </a:solidFill>
              </a:rPr>
              <a:t>PE: primary electron</a:t>
            </a:r>
          </a:p>
          <a:p>
            <a:r>
              <a:rPr lang="en-US" dirty="0" smtClean="0">
                <a:solidFill>
                  <a:srgbClr val="0033CC"/>
                </a:solidFill>
              </a:rPr>
              <a:t>SE: secondary electron</a:t>
            </a:r>
          </a:p>
          <a:p>
            <a:r>
              <a:rPr lang="en-US" dirty="0" smtClean="0">
                <a:solidFill>
                  <a:srgbClr val="0033CC"/>
                </a:solidFill>
              </a:rPr>
              <a:t>FSE: forward scattered electron</a:t>
            </a:r>
          </a:p>
          <a:p>
            <a:r>
              <a:rPr lang="en-US" dirty="0" smtClean="0">
                <a:solidFill>
                  <a:srgbClr val="0033CC"/>
                </a:solidFill>
              </a:rPr>
              <a:t>BSE: back-scattered electron</a:t>
            </a:r>
            <a:endParaRPr lang="en-US" dirty="0">
              <a:solidFill>
                <a:srgbClr val="0033CC"/>
              </a:solidFill>
            </a:endParaRPr>
          </a:p>
        </p:txBody>
      </p:sp>
      <p:sp>
        <p:nvSpPr>
          <p:cNvPr id="11" name="Slide Number Placeholder 10"/>
          <p:cNvSpPr>
            <a:spLocks noGrp="1"/>
          </p:cNvSpPr>
          <p:nvPr>
            <p:ph type="sldNum" sz="quarter" idx="12"/>
          </p:nvPr>
        </p:nvSpPr>
        <p:spPr/>
        <p:txBody>
          <a:bodyPr/>
          <a:lstStyle/>
          <a:p>
            <a:fld id="{B6F15528-21DE-4FAA-801E-634DDDAF4B2B}" type="slidenum">
              <a:rPr lang="en-US" smtClean="0"/>
              <a:pPr/>
              <a:t>24</a:t>
            </a:fld>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81200" y="76200"/>
            <a:ext cx="5024645" cy="523220"/>
          </a:xfrm>
          <a:prstGeom prst="rect">
            <a:avLst/>
          </a:prstGeom>
          <a:noFill/>
          <a:ln>
            <a:noFill/>
          </a:ln>
        </p:spPr>
        <p:txBody>
          <a:bodyPr wrap="none" rtlCol="0">
            <a:spAutoFit/>
          </a:bodyPr>
          <a:lstStyle/>
          <a:p>
            <a:pPr algn="ctr"/>
            <a:r>
              <a:rPr lang="en-US" sz="2800" dirty="0" smtClean="0">
                <a:solidFill>
                  <a:srgbClr val="0033CC"/>
                </a:solidFill>
              </a:rPr>
              <a:t>Contribution from PE, SE and BSE</a:t>
            </a:r>
          </a:p>
        </p:txBody>
      </p:sp>
      <p:cxnSp>
        <p:nvCxnSpPr>
          <p:cNvPr id="3" name="Straight Connector 2"/>
          <p:cNvCxnSpPr/>
          <p:nvPr/>
        </p:nvCxnSpPr>
        <p:spPr>
          <a:xfrm flipV="1">
            <a:off x="0" y="6096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pic>
        <p:nvPicPr>
          <p:cNvPr id="4" name="Picture 2"/>
          <p:cNvPicPr>
            <a:picLocks noChangeAspect="1" noChangeArrowheads="1"/>
          </p:cNvPicPr>
          <p:nvPr/>
        </p:nvPicPr>
        <p:blipFill>
          <a:blip r:embed="rId2" cstate="print"/>
          <a:srcRect/>
          <a:stretch>
            <a:fillRect/>
          </a:stretch>
        </p:blipFill>
        <p:spPr bwMode="auto">
          <a:xfrm>
            <a:off x="1447800" y="1981200"/>
            <a:ext cx="3744567" cy="3189817"/>
          </a:xfrm>
          <a:prstGeom prst="rect">
            <a:avLst/>
          </a:prstGeom>
          <a:noFill/>
          <a:ln w="9525">
            <a:noFill/>
            <a:miter lim="800000"/>
            <a:headEnd/>
            <a:tailEnd/>
          </a:ln>
          <a:effectLst/>
        </p:spPr>
      </p:pic>
      <p:sp>
        <p:nvSpPr>
          <p:cNvPr id="5" name="Rectangle 4"/>
          <p:cNvSpPr/>
          <p:nvPr/>
        </p:nvSpPr>
        <p:spPr>
          <a:xfrm>
            <a:off x="5257800" y="3429000"/>
            <a:ext cx="3429000" cy="1077218"/>
          </a:xfrm>
          <a:prstGeom prst="rect">
            <a:avLst/>
          </a:prstGeom>
        </p:spPr>
        <p:txBody>
          <a:bodyPr wrap="square">
            <a:spAutoFit/>
          </a:bodyPr>
          <a:lstStyle/>
          <a:p>
            <a:r>
              <a:rPr lang="en-US" sz="1600" dirty="0" smtClean="0">
                <a:solidFill>
                  <a:srgbClr val="0033CC"/>
                </a:solidFill>
              </a:rPr>
              <a:t>Simulated energy distribution of SEs and BSEs emitted from a </a:t>
            </a:r>
            <a:r>
              <a:rPr lang="en-US" sz="1600" dirty="0" err="1" smtClean="0">
                <a:solidFill>
                  <a:srgbClr val="0033CC"/>
                </a:solidFill>
              </a:rPr>
              <a:t>Ge</a:t>
            </a:r>
            <a:r>
              <a:rPr lang="en-US" sz="1600" dirty="0" smtClean="0">
                <a:solidFill>
                  <a:srgbClr val="0033CC"/>
                </a:solidFill>
              </a:rPr>
              <a:t> substrate, and the estimated cross-section for the dissociation of WF</a:t>
            </a:r>
            <a:r>
              <a:rPr lang="en-US" sz="1600" baseline="-25000" dirty="0" smtClean="0">
                <a:solidFill>
                  <a:srgbClr val="0033CC"/>
                </a:solidFill>
              </a:rPr>
              <a:t>6</a:t>
            </a:r>
            <a:r>
              <a:rPr lang="en-US" sz="1600" dirty="0" smtClean="0">
                <a:solidFill>
                  <a:srgbClr val="0033CC"/>
                </a:solidFill>
              </a:rPr>
              <a:t>.</a:t>
            </a:r>
            <a:endParaRPr lang="en-US" sz="1600" dirty="0">
              <a:solidFill>
                <a:srgbClr val="0033CC"/>
              </a:solidFill>
            </a:endParaRPr>
          </a:p>
        </p:txBody>
      </p:sp>
      <p:sp>
        <p:nvSpPr>
          <p:cNvPr id="6" name="TextBox 5"/>
          <p:cNvSpPr txBox="1"/>
          <p:nvPr/>
        </p:nvSpPr>
        <p:spPr>
          <a:xfrm>
            <a:off x="1447800" y="5410200"/>
            <a:ext cx="5257800" cy="923330"/>
          </a:xfrm>
          <a:prstGeom prst="rect">
            <a:avLst/>
          </a:prstGeom>
          <a:noFill/>
        </p:spPr>
        <p:txBody>
          <a:bodyPr wrap="square" rtlCol="0">
            <a:spAutoFit/>
          </a:bodyPr>
          <a:lstStyle/>
          <a:p>
            <a:pPr marL="169863" indent="-169863">
              <a:buFont typeface="Arial" pitchFamily="34" charset="0"/>
              <a:buChar char="•"/>
            </a:pPr>
            <a:r>
              <a:rPr lang="en-US" dirty="0" smtClean="0">
                <a:solidFill>
                  <a:srgbClr val="C00000"/>
                </a:solidFill>
              </a:rPr>
              <a:t>Deposition </a:t>
            </a:r>
            <a:r>
              <a:rPr lang="en-US" dirty="0" smtClean="0">
                <a:solidFill>
                  <a:srgbClr val="C00000"/>
                </a:solidFill>
                <a:sym typeface="Symbol"/>
              </a:rPr>
              <a:t> number  cross section</a:t>
            </a:r>
            <a:endParaRPr lang="en-US" dirty="0" smtClean="0">
              <a:solidFill>
                <a:srgbClr val="C00000"/>
              </a:solidFill>
            </a:endParaRPr>
          </a:p>
          <a:p>
            <a:pPr marL="169863" indent="-169863">
              <a:buFont typeface="Arial" pitchFamily="34" charset="0"/>
              <a:buChar char="•"/>
            </a:pPr>
            <a:r>
              <a:rPr lang="en-US" dirty="0" smtClean="0">
                <a:solidFill>
                  <a:srgbClr val="C00000"/>
                </a:solidFill>
              </a:rPr>
              <a:t>SE dominates deposition, PE and BSE not negligible.</a:t>
            </a:r>
          </a:p>
          <a:p>
            <a:pPr marL="169863" indent="-169863">
              <a:buFont typeface="Arial" pitchFamily="34" charset="0"/>
              <a:buChar char="•"/>
            </a:pPr>
            <a:r>
              <a:rPr lang="en-US" dirty="0" smtClean="0">
                <a:solidFill>
                  <a:srgbClr val="C00000"/>
                </a:solidFill>
              </a:rPr>
              <a:t>PE important within electron beam center.</a:t>
            </a:r>
            <a:endParaRPr lang="en-US" dirty="0">
              <a:solidFill>
                <a:srgbClr val="C00000"/>
              </a:solidFill>
            </a:endParaRPr>
          </a:p>
        </p:txBody>
      </p:sp>
      <p:sp>
        <p:nvSpPr>
          <p:cNvPr id="7" name="TextBox 6"/>
          <p:cNvSpPr txBox="1"/>
          <p:nvPr/>
        </p:nvSpPr>
        <p:spPr>
          <a:xfrm>
            <a:off x="2819400" y="685800"/>
            <a:ext cx="3117841" cy="1200329"/>
          </a:xfrm>
          <a:prstGeom prst="rect">
            <a:avLst/>
          </a:prstGeom>
          <a:noFill/>
        </p:spPr>
        <p:txBody>
          <a:bodyPr wrap="none" rtlCol="0">
            <a:spAutoFit/>
          </a:bodyPr>
          <a:lstStyle/>
          <a:p>
            <a:r>
              <a:rPr lang="en-US" dirty="0" smtClean="0">
                <a:solidFill>
                  <a:srgbClr val="0033CC"/>
                </a:solidFill>
              </a:rPr>
              <a:t>PE: primary electron</a:t>
            </a:r>
          </a:p>
          <a:p>
            <a:r>
              <a:rPr lang="en-US" dirty="0" smtClean="0">
                <a:solidFill>
                  <a:srgbClr val="0033CC"/>
                </a:solidFill>
              </a:rPr>
              <a:t>SE: secondary electron</a:t>
            </a:r>
          </a:p>
          <a:p>
            <a:r>
              <a:rPr lang="en-US" dirty="0" smtClean="0">
                <a:solidFill>
                  <a:srgbClr val="0033CC"/>
                </a:solidFill>
              </a:rPr>
              <a:t>FSE: forward scattered electron</a:t>
            </a:r>
          </a:p>
          <a:p>
            <a:r>
              <a:rPr lang="en-US" dirty="0" smtClean="0">
                <a:solidFill>
                  <a:srgbClr val="0033CC"/>
                </a:solidFill>
              </a:rPr>
              <a:t>BSE: back-scattered electron</a:t>
            </a:r>
            <a:endParaRPr lang="en-US" dirty="0">
              <a:solidFill>
                <a:srgbClr val="0033CC"/>
              </a:solidFill>
            </a:endParaRPr>
          </a:p>
        </p:txBody>
      </p:sp>
      <p:sp>
        <p:nvSpPr>
          <p:cNvPr id="8" name="Slide Number Placeholder 7"/>
          <p:cNvSpPr>
            <a:spLocks noGrp="1"/>
          </p:cNvSpPr>
          <p:nvPr>
            <p:ph type="sldNum" sz="quarter" idx="12"/>
          </p:nvPr>
        </p:nvSpPr>
        <p:spPr/>
        <p:txBody>
          <a:bodyPr/>
          <a:lstStyle/>
          <a:p>
            <a:fld id="{B6F15528-21DE-4FAA-801E-634DDDAF4B2B}" type="slidenum">
              <a:rPr lang="en-US" smtClean="0"/>
              <a:pPr/>
              <a:t>25</a:t>
            </a:fld>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90800" y="457200"/>
            <a:ext cx="3582904" cy="523220"/>
          </a:xfrm>
          <a:prstGeom prst="rect">
            <a:avLst/>
          </a:prstGeom>
          <a:noFill/>
        </p:spPr>
        <p:txBody>
          <a:bodyPr wrap="none" rtlCol="0">
            <a:spAutoFit/>
          </a:bodyPr>
          <a:lstStyle/>
          <a:p>
            <a:r>
              <a:rPr lang="en-US" sz="2800" dirty="0" smtClean="0">
                <a:solidFill>
                  <a:srgbClr val="0033CC"/>
                </a:solidFill>
              </a:rPr>
              <a:t>Focused ion beam (FIB)</a:t>
            </a:r>
            <a:endParaRPr lang="en-US" sz="2800" dirty="0">
              <a:solidFill>
                <a:srgbClr val="0033CC"/>
              </a:solidFill>
            </a:endParaRPr>
          </a:p>
        </p:txBody>
      </p:sp>
      <p:sp>
        <p:nvSpPr>
          <p:cNvPr id="5" name="TextBox 4"/>
          <p:cNvSpPr txBox="1"/>
          <p:nvPr/>
        </p:nvSpPr>
        <p:spPr>
          <a:xfrm>
            <a:off x="1488692" y="1219200"/>
            <a:ext cx="6283708" cy="4970591"/>
          </a:xfrm>
          <a:prstGeom prst="rect">
            <a:avLst/>
          </a:prstGeom>
          <a:noFill/>
        </p:spPr>
        <p:txBody>
          <a:bodyPr wrap="none" rtlCol="0">
            <a:spAutoFit/>
          </a:bodyPr>
          <a:lstStyle/>
          <a:p>
            <a:pPr marL="342900" indent="-342900">
              <a:spcAft>
                <a:spcPts val="600"/>
              </a:spcAft>
              <a:buAutoNum type="arabicPeriod"/>
            </a:pPr>
            <a:r>
              <a:rPr lang="en-US" dirty="0" smtClean="0">
                <a:solidFill>
                  <a:srgbClr val="0033CC"/>
                </a:solidFill>
              </a:rPr>
              <a:t>Overview.</a:t>
            </a:r>
          </a:p>
          <a:p>
            <a:pPr marL="342900" indent="-342900">
              <a:spcAft>
                <a:spcPts val="600"/>
              </a:spcAft>
              <a:buAutoNum type="arabicPeriod"/>
            </a:pPr>
            <a:r>
              <a:rPr lang="en-US" dirty="0" smtClean="0">
                <a:solidFill>
                  <a:srgbClr val="0033CC"/>
                </a:solidFill>
              </a:rPr>
              <a:t>Ion source and optics.</a:t>
            </a:r>
          </a:p>
          <a:p>
            <a:pPr marL="342900" indent="-342900">
              <a:spcAft>
                <a:spcPts val="600"/>
              </a:spcAft>
              <a:buAutoNum type="arabicPeriod"/>
            </a:pPr>
            <a:r>
              <a:rPr lang="en-US" dirty="0" smtClean="0">
                <a:solidFill>
                  <a:srgbClr val="0033CC"/>
                </a:solidFill>
              </a:rPr>
              <a:t>Ion-solid interaction, damage.</a:t>
            </a:r>
          </a:p>
          <a:p>
            <a:pPr marL="342900" indent="-342900">
              <a:spcAft>
                <a:spcPts val="600"/>
              </a:spcAft>
              <a:buAutoNum type="arabicPeriod"/>
            </a:pPr>
            <a:r>
              <a:rPr lang="en-US" dirty="0" smtClean="0">
                <a:solidFill>
                  <a:srgbClr val="0033CC"/>
                </a:solidFill>
              </a:rPr>
              <a:t>Scanning ion beam imaging.</a:t>
            </a:r>
          </a:p>
          <a:p>
            <a:pPr marL="342900" indent="-342900">
              <a:spcAft>
                <a:spcPts val="600"/>
              </a:spcAft>
              <a:buAutoNum type="arabicPeriod"/>
            </a:pPr>
            <a:r>
              <a:rPr lang="en-US" dirty="0" smtClean="0">
                <a:solidFill>
                  <a:srgbClr val="0033CC"/>
                </a:solidFill>
              </a:rPr>
              <a:t>FIB lithography using resist.</a:t>
            </a:r>
          </a:p>
          <a:p>
            <a:pPr marL="342900" indent="-342900">
              <a:spcAft>
                <a:spcPts val="600"/>
              </a:spcAft>
              <a:buAutoNum type="arabicPeriod"/>
            </a:pPr>
            <a:r>
              <a:rPr lang="en-US" dirty="0" smtClean="0">
                <a:solidFill>
                  <a:srgbClr val="0033CC"/>
                </a:solidFill>
              </a:rPr>
              <a:t>FIB milling, sputtering yield.</a:t>
            </a:r>
          </a:p>
          <a:p>
            <a:pPr marL="342900" indent="-342900">
              <a:spcAft>
                <a:spcPts val="600"/>
              </a:spcAft>
              <a:buAutoNum type="arabicPeriod"/>
            </a:pPr>
            <a:r>
              <a:rPr lang="en-US" dirty="0" smtClean="0">
                <a:solidFill>
                  <a:srgbClr val="0033CC"/>
                </a:solidFill>
              </a:rPr>
              <a:t>Redeposition.</a:t>
            </a:r>
          </a:p>
          <a:p>
            <a:pPr marL="342900" indent="-342900">
              <a:spcAft>
                <a:spcPts val="600"/>
              </a:spcAft>
              <a:buAutoNum type="arabicPeriod"/>
            </a:pPr>
            <a:r>
              <a:rPr lang="en-US" dirty="0" smtClean="0">
                <a:solidFill>
                  <a:srgbClr val="0033CC"/>
                </a:solidFill>
              </a:rPr>
              <a:t>Single  line milling.</a:t>
            </a:r>
          </a:p>
          <a:p>
            <a:pPr marL="342900" indent="-342900">
              <a:spcAft>
                <a:spcPts val="600"/>
              </a:spcAft>
              <a:buAutoNum type="arabicPeriod"/>
            </a:pPr>
            <a:r>
              <a:rPr lang="en-US" dirty="0" smtClean="0">
                <a:solidFill>
                  <a:srgbClr val="0033CC"/>
                </a:solidFill>
              </a:rPr>
              <a:t>Other types of FIB lithographies (implantation, intermixing…).</a:t>
            </a:r>
          </a:p>
          <a:p>
            <a:pPr marL="342900" indent="-342900">
              <a:spcAft>
                <a:spcPts val="600"/>
              </a:spcAft>
              <a:buAutoNum type="arabicPeriod"/>
            </a:pPr>
            <a:r>
              <a:rPr lang="en-US" dirty="0" smtClean="0">
                <a:solidFill>
                  <a:srgbClr val="0033CC"/>
                </a:solidFill>
              </a:rPr>
              <a:t>Gas-assisted FIB patterning.</a:t>
            </a:r>
          </a:p>
          <a:p>
            <a:pPr marL="342900" indent="-342900">
              <a:spcAft>
                <a:spcPts val="600"/>
              </a:spcAft>
              <a:buAutoNum type="arabicPeriod"/>
            </a:pPr>
            <a:r>
              <a:rPr lang="en-US" dirty="0" smtClean="0">
                <a:solidFill>
                  <a:srgbClr val="0033CC"/>
                </a:solidFill>
              </a:rPr>
              <a:t>Focused ion beam induced deposition.</a:t>
            </a:r>
          </a:p>
          <a:p>
            <a:pPr marL="342900" indent="-342900">
              <a:spcAft>
                <a:spcPts val="600"/>
              </a:spcAft>
              <a:buAutoNum type="arabicPeriod"/>
            </a:pPr>
            <a:r>
              <a:rPr lang="en-US" dirty="0" smtClean="0">
                <a:solidFill>
                  <a:srgbClr val="0033CC"/>
                </a:solidFill>
              </a:rPr>
              <a:t>Focused electron beam induced deposition.</a:t>
            </a:r>
          </a:p>
          <a:p>
            <a:pPr marL="342900" indent="-342900">
              <a:spcAft>
                <a:spcPts val="600"/>
              </a:spcAft>
              <a:buAutoNum type="arabicPeriod"/>
            </a:pPr>
            <a:r>
              <a:rPr lang="en-US" dirty="0" smtClean="0">
                <a:solidFill>
                  <a:srgbClr val="C00000"/>
                </a:solidFill>
              </a:rPr>
              <a:t>Deposition rate (electron and gas flux-limited regimes)</a:t>
            </a:r>
          </a:p>
          <a:p>
            <a:pPr marL="342900" indent="-342900">
              <a:spcAft>
                <a:spcPts val="600"/>
              </a:spcAft>
              <a:buAutoNum type="arabicPeriod"/>
            </a:pPr>
            <a:r>
              <a:rPr lang="en-US" dirty="0" smtClean="0">
                <a:solidFill>
                  <a:srgbClr val="0033CC"/>
                </a:solidFill>
              </a:rPr>
              <a:t>Deposit composition (carbon/metal)</a:t>
            </a:r>
          </a:p>
        </p:txBody>
      </p:sp>
      <p:sp>
        <p:nvSpPr>
          <p:cNvPr id="6" name="Slide Number Placeholder 5"/>
          <p:cNvSpPr>
            <a:spLocks noGrp="1"/>
          </p:cNvSpPr>
          <p:nvPr>
            <p:ph type="sldNum" sz="quarter" idx="12"/>
          </p:nvPr>
        </p:nvSpPr>
        <p:spPr/>
        <p:txBody>
          <a:bodyPr/>
          <a:lstStyle/>
          <a:p>
            <a:fld id="{B6F15528-21DE-4FAA-801E-634DDDAF4B2B}" type="slidenum">
              <a:rPr lang="en-US" smtClean="0"/>
              <a:pPr/>
              <a:t>26</a:t>
            </a:fld>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24200" y="152400"/>
            <a:ext cx="2427139" cy="523220"/>
          </a:xfrm>
          <a:prstGeom prst="rect">
            <a:avLst/>
          </a:prstGeom>
          <a:noFill/>
          <a:ln>
            <a:noFill/>
          </a:ln>
        </p:spPr>
        <p:txBody>
          <a:bodyPr wrap="none" rtlCol="0">
            <a:spAutoFit/>
          </a:bodyPr>
          <a:lstStyle/>
          <a:p>
            <a:pPr algn="ctr"/>
            <a:r>
              <a:rPr lang="en-US" sz="2800" dirty="0" smtClean="0">
                <a:solidFill>
                  <a:srgbClr val="0033CC"/>
                </a:solidFill>
              </a:rPr>
              <a:t>Deposition rate</a:t>
            </a:r>
          </a:p>
        </p:txBody>
      </p:sp>
      <p:cxnSp>
        <p:nvCxnSpPr>
          <p:cNvPr id="3" name="Straight Connector 2"/>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graphicFrame>
        <p:nvGraphicFramePr>
          <p:cNvPr id="4" name="Object 3"/>
          <p:cNvGraphicFramePr>
            <a:graphicFrameLocks noChangeAspect="1"/>
          </p:cNvGraphicFramePr>
          <p:nvPr/>
        </p:nvGraphicFramePr>
        <p:xfrm>
          <a:off x="228600" y="1006962"/>
          <a:ext cx="4191000" cy="4936638"/>
        </p:xfrm>
        <a:graphic>
          <a:graphicData uri="http://schemas.openxmlformats.org/presentationml/2006/ole">
            <p:oleObj spid="_x0000_s24578" name="Equation" r:id="rId3" imgW="2070000" imgH="2438280" progId="Equation.3">
              <p:embed/>
            </p:oleObj>
          </a:graphicData>
        </a:graphic>
      </p:graphicFrame>
      <p:sp>
        <p:nvSpPr>
          <p:cNvPr id="5" name="TextBox 4"/>
          <p:cNvSpPr txBox="1"/>
          <p:nvPr/>
        </p:nvSpPr>
        <p:spPr>
          <a:xfrm>
            <a:off x="3920378" y="1752600"/>
            <a:ext cx="4995022" cy="4247317"/>
          </a:xfrm>
          <a:prstGeom prst="rect">
            <a:avLst/>
          </a:prstGeom>
          <a:noFill/>
        </p:spPr>
        <p:txBody>
          <a:bodyPr wrap="none" rtlCol="0">
            <a:spAutoFit/>
          </a:bodyPr>
          <a:lstStyle/>
          <a:p>
            <a:pPr>
              <a:lnSpc>
                <a:spcPct val="150000"/>
              </a:lnSpc>
            </a:pPr>
            <a:r>
              <a:rPr lang="en-US" dirty="0" smtClean="0">
                <a:solidFill>
                  <a:srgbClr val="0033CC"/>
                </a:solidFill>
              </a:rPr>
              <a:t>N (cm</a:t>
            </a:r>
            <a:r>
              <a:rPr lang="en-US" baseline="30000" dirty="0" smtClean="0">
                <a:solidFill>
                  <a:srgbClr val="0033CC"/>
                </a:solidFill>
              </a:rPr>
              <a:t>-2</a:t>
            </a:r>
            <a:r>
              <a:rPr lang="en-US" dirty="0" smtClean="0">
                <a:solidFill>
                  <a:srgbClr val="0033CC"/>
                </a:solidFill>
              </a:rPr>
              <a:t>): precursor molecule coverage</a:t>
            </a:r>
          </a:p>
          <a:p>
            <a:pPr>
              <a:lnSpc>
                <a:spcPct val="150000"/>
              </a:lnSpc>
            </a:pPr>
            <a:r>
              <a:rPr lang="en-US" dirty="0" smtClean="0">
                <a:solidFill>
                  <a:srgbClr val="0033CC"/>
                </a:solidFill>
              </a:rPr>
              <a:t>g: sticking factor</a:t>
            </a:r>
          </a:p>
          <a:p>
            <a:pPr>
              <a:lnSpc>
                <a:spcPct val="150000"/>
              </a:lnSpc>
            </a:pPr>
            <a:r>
              <a:rPr lang="en-US" dirty="0" smtClean="0">
                <a:solidFill>
                  <a:srgbClr val="0033CC"/>
                </a:solidFill>
              </a:rPr>
              <a:t>F (cm</a:t>
            </a:r>
            <a:r>
              <a:rPr lang="en-US" baseline="30000" dirty="0" smtClean="0">
                <a:solidFill>
                  <a:srgbClr val="0033CC"/>
                </a:solidFill>
              </a:rPr>
              <a:t>-2</a:t>
            </a:r>
            <a:r>
              <a:rPr lang="en-US" dirty="0" smtClean="0">
                <a:solidFill>
                  <a:srgbClr val="0033CC"/>
                </a:solidFill>
              </a:rPr>
              <a:t>s</a:t>
            </a:r>
            <a:r>
              <a:rPr lang="en-US" baseline="30000" dirty="0" smtClean="0">
                <a:solidFill>
                  <a:srgbClr val="0033CC"/>
                </a:solidFill>
              </a:rPr>
              <a:t>-1</a:t>
            </a:r>
            <a:r>
              <a:rPr lang="en-US" dirty="0" smtClean="0">
                <a:solidFill>
                  <a:srgbClr val="0033CC"/>
                </a:solidFill>
              </a:rPr>
              <a:t>): gas flux arriving at the substrate</a:t>
            </a:r>
          </a:p>
          <a:p>
            <a:pPr>
              <a:lnSpc>
                <a:spcPct val="150000"/>
              </a:lnSpc>
            </a:pPr>
            <a:r>
              <a:rPr lang="en-US" dirty="0" smtClean="0">
                <a:solidFill>
                  <a:srgbClr val="0033CC"/>
                </a:solidFill>
              </a:rPr>
              <a:t>N</a:t>
            </a:r>
            <a:r>
              <a:rPr lang="en-US" baseline="-25000" dirty="0" smtClean="0">
                <a:solidFill>
                  <a:srgbClr val="0033CC"/>
                </a:solidFill>
              </a:rPr>
              <a:t>0</a:t>
            </a:r>
            <a:r>
              <a:rPr lang="en-US" dirty="0" smtClean="0">
                <a:solidFill>
                  <a:srgbClr val="0033CC"/>
                </a:solidFill>
              </a:rPr>
              <a:t>: available adsorption site density in a monolayer</a:t>
            </a:r>
          </a:p>
          <a:p>
            <a:pPr>
              <a:lnSpc>
                <a:spcPct val="150000"/>
              </a:lnSpc>
            </a:pPr>
            <a:r>
              <a:rPr lang="en-US" dirty="0" smtClean="0">
                <a:solidFill>
                  <a:srgbClr val="0033CC"/>
                </a:solidFill>
                <a:sym typeface="Symbol"/>
              </a:rPr>
              <a:t>(E) (cm</a:t>
            </a:r>
            <a:r>
              <a:rPr lang="en-US" baseline="30000" dirty="0" smtClean="0">
                <a:solidFill>
                  <a:srgbClr val="0033CC"/>
                </a:solidFill>
                <a:sym typeface="Symbol"/>
              </a:rPr>
              <a:t>2</a:t>
            </a:r>
            <a:r>
              <a:rPr lang="en-US" dirty="0" smtClean="0">
                <a:solidFill>
                  <a:srgbClr val="0033CC"/>
                </a:solidFill>
                <a:sym typeface="Symbol"/>
              </a:rPr>
              <a:t>): </a:t>
            </a:r>
            <a:r>
              <a:rPr lang="en-US" dirty="0" smtClean="0">
                <a:solidFill>
                  <a:srgbClr val="0033CC"/>
                </a:solidFill>
              </a:rPr>
              <a:t>dissociation cross section</a:t>
            </a:r>
          </a:p>
          <a:p>
            <a:pPr>
              <a:lnSpc>
                <a:spcPct val="150000"/>
              </a:lnSpc>
            </a:pPr>
            <a:r>
              <a:rPr lang="en-US" dirty="0" smtClean="0">
                <a:solidFill>
                  <a:srgbClr val="0033CC"/>
                </a:solidFill>
              </a:rPr>
              <a:t>J (electrons s</a:t>
            </a:r>
            <a:r>
              <a:rPr lang="en-US" baseline="30000" dirty="0" smtClean="0">
                <a:solidFill>
                  <a:srgbClr val="0033CC"/>
                </a:solidFill>
              </a:rPr>
              <a:t>-1</a:t>
            </a:r>
            <a:r>
              <a:rPr lang="en-US" dirty="0" smtClean="0">
                <a:solidFill>
                  <a:srgbClr val="0033CC"/>
                </a:solidFill>
              </a:rPr>
              <a:t> cm</a:t>
            </a:r>
            <a:r>
              <a:rPr lang="en-US" baseline="30000" dirty="0" smtClean="0">
                <a:solidFill>
                  <a:srgbClr val="0033CC"/>
                </a:solidFill>
              </a:rPr>
              <a:t>-2</a:t>
            </a:r>
            <a:r>
              <a:rPr lang="en-US" dirty="0" smtClean="0">
                <a:solidFill>
                  <a:srgbClr val="0033CC"/>
                </a:solidFill>
              </a:rPr>
              <a:t>): current density</a:t>
            </a:r>
          </a:p>
          <a:p>
            <a:pPr>
              <a:lnSpc>
                <a:spcPct val="150000"/>
              </a:lnSpc>
            </a:pPr>
            <a:r>
              <a:rPr lang="en-US" dirty="0" smtClean="0">
                <a:solidFill>
                  <a:srgbClr val="0033CC"/>
                </a:solidFill>
                <a:sym typeface="Symbol"/>
              </a:rPr>
              <a:t> (s): residence time</a:t>
            </a:r>
          </a:p>
          <a:p>
            <a:pPr>
              <a:lnSpc>
                <a:spcPct val="150000"/>
              </a:lnSpc>
            </a:pPr>
            <a:r>
              <a:rPr lang="en-US" dirty="0" smtClean="0">
                <a:solidFill>
                  <a:srgbClr val="0033CC"/>
                </a:solidFill>
                <a:sym typeface="Symbol"/>
              </a:rPr>
              <a:t>Assume J = J</a:t>
            </a:r>
            <a:r>
              <a:rPr lang="en-US" baseline="-25000" dirty="0" smtClean="0">
                <a:solidFill>
                  <a:srgbClr val="0033CC"/>
                </a:solidFill>
                <a:sym typeface="Symbol"/>
              </a:rPr>
              <a:t>PE</a:t>
            </a:r>
            <a:r>
              <a:rPr lang="en-US" dirty="0" smtClean="0">
                <a:solidFill>
                  <a:srgbClr val="0033CC"/>
                </a:solidFill>
                <a:sym typeface="Symbol"/>
              </a:rPr>
              <a:t>+J</a:t>
            </a:r>
            <a:r>
              <a:rPr lang="en-US" baseline="-25000" dirty="0" smtClean="0">
                <a:solidFill>
                  <a:srgbClr val="0033CC"/>
                </a:solidFill>
                <a:sym typeface="Symbol"/>
              </a:rPr>
              <a:t>BSE</a:t>
            </a:r>
            <a:r>
              <a:rPr lang="en-US" dirty="0" smtClean="0">
                <a:solidFill>
                  <a:srgbClr val="0033CC"/>
                </a:solidFill>
                <a:sym typeface="Symbol"/>
              </a:rPr>
              <a:t>+J</a:t>
            </a:r>
            <a:r>
              <a:rPr lang="en-US" baseline="-25000" dirty="0" smtClean="0">
                <a:solidFill>
                  <a:srgbClr val="0033CC"/>
                </a:solidFill>
                <a:sym typeface="Symbol"/>
              </a:rPr>
              <a:t>SE</a:t>
            </a:r>
            <a:r>
              <a:rPr lang="en-US" dirty="0" smtClean="0">
                <a:solidFill>
                  <a:srgbClr val="0033CC"/>
                </a:solidFill>
                <a:sym typeface="Symbol"/>
              </a:rPr>
              <a:t> = beam current</a:t>
            </a:r>
          </a:p>
          <a:p>
            <a:pPr>
              <a:lnSpc>
                <a:spcPct val="150000"/>
              </a:lnSpc>
            </a:pPr>
            <a:r>
              <a:rPr lang="en-US" dirty="0" smtClean="0">
                <a:solidFill>
                  <a:srgbClr val="0033CC"/>
                </a:solidFill>
                <a:sym typeface="Symbol"/>
              </a:rPr>
              <a:t>R(cm/sec): growth rate</a:t>
            </a:r>
          </a:p>
          <a:p>
            <a:pPr>
              <a:lnSpc>
                <a:spcPct val="150000"/>
              </a:lnSpc>
            </a:pPr>
            <a:r>
              <a:rPr lang="en-US" dirty="0" smtClean="0">
                <a:solidFill>
                  <a:srgbClr val="0033CC"/>
                </a:solidFill>
                <a:sym typeface="Symbol"/>
              </a:rPr>
              <a:t>V</a:t>
            </a:r>
            <a:r>
              <a:rPr lang="en-US" baseline="-25000" dirty="0" smtClean="0">
                <a:solidFill>
                  <a:srgbClr val="0033CC"/>
                </a:solidFill>
                <a:sym typeface="Symbol"/>
              </a:rPr>
              <a:t>molecule</a:t>
            </a:r>
            <a:r>
              <a:rPr lang="en-US" dirty="0" smtClean="0">
                <a:solidFill>
                  <a:srgbClr val="0033CC"/>
                </a:solidFill>
                <a:sym typeface="Symbol"/>
              </a:rPr>
              <a:t> (cm</a:t>
            </a:r>
            <a:r>
              <a:rPr lang="en-US" baseline="30000" dirty="0" smtClean="0">
                <a:solidFill>
                  <a:srgbClr val="0033CC"/>
                </a:solidFill>
                <a:sym typeface="Symbol"/>
              </a:rPr>
              <a:t>3</a:t>
            </a:r>
            <a:r>
              <a:rPr lang="en-US" dirty="0" smtClean="0">
                <a:solidFill>
                  <a:srgbClr val="0033CC"/>
                </a:solidFill>
                <a:sym typeface="Symbol"/>
              </a:rPr>
              <a:t>): volume of deposited molecule </a:t>
            </a:r>
            <a:endParaRPr lang="en-US" dirty="0" smtClean="0">
              <a:solidFill>
                <a:srgbClr val="0033CC"/>
              </a:solidFill>
            </a:endParaRPr>
          </a:p>
        </p:txBody>
      </p:sp>
      <p:sp>
        <p:nvSpPr>
          <p:cNvPr id="6" name="TextBox 5"/>
          <p:cNvSpPr txBox="1"/>
          <p:nvPr/>
        </p:nvSpPr>
        <p:spPr>
          <a:xfrm>
            <a:off x="4876800" y="1295400"/>
            <a:ext cx="2642134" cy="400110"/>
          </a:xfrm>
          <a:prstGeom prst="rect">
            <a:avLst/>
          </a:prstGeom>
          <a:noFill/>
        </p:spPr>
        <p:txBody>
          <a:bodyPr wrap="none" rtlCol="0">
            <a:spAutoFit/>
          </a:bodyPr>
          <a:lstStyle/>
          <a:p>
            <a:r>
              <a:rPr lang="en-US" sz="2000" dirty="0" err="1" smtClean="0">
                <a:solidFill>
                  <a:srgbClr val="C00000"/>
                </a:solidFill>
              </a:rPr>
              <a:t>dN</a:t>
            </a:r>
            <a:r>
              <a:rPr lang="en-US" sz="2000" dirty="0" smtClean="0">
                <a:solidFill>
                  <a:srgbClr val="C00000"/>
                </a:solidFill>
              </a:rPr>
              <a:t>/</a:t>
            </a:r>
            <a:r>
              <a:rPr lang="en-US" sz="2000" dirty="0" err="1" smtClean="0">
                <a:solidFill>
                  <a:srgbClr val="C00000"/>
                </a:solidFill>
              </a:rPr>
              <a:t>dt</a:t>
            </a:r>
            <a:r>
              <a:rPr lang="en-US" sz="2000" dirty="0" smtClean="0">
                <a:solidFill>
                  <a:srgbClr val="C00000"/>
                </a:solidFill>
              </a:rPr>
              <a:t>=0 at steady state</a:t>
            </a:r>
            <a:endParaRPr lang="en-US" sz="2000" dirty="0">
              <a:solidFill>
                <a:srgbClr val="C00000"/>
              </a:solidFill>
            </a:endParaRPr>
          </a:p>
        </p:txBody>
      </p:sp>
      <p:sp>
        <p:nvSpPr>
          <p:cNvPr id="8" name="Slide Number Placeholder 7"/>
          <p:cNvSpPr>
            <a:spLocks noGrp="1"/>
          </p:cNvSpPr>
          <p:nvPr>
            <p:ph type="sldNum" sz="quarter" idx="12"/>
          </p:nvPr>
        </p:nvSpPr>
        <p:spPr/>
        <p:txBody>
          <a:bodyPr/>
          <a:lstStyle/>
          <a:p>
            <a:fld id="{B6F15528-21DE-4FAA-801E-634DDDAF4B2B}" type="slidenum">
              <a:rPr lang="en-US" smtClean="0"/>
              <a:pPr/>
              <a:t>27</a:t>
            </a:fld>
            <a:endParaRPr lang="en-US"/>
          </a:p>
        </p:txBody>
      </p:sp>
      <p:sp>
        <p:nvSpPr>
          <p:cNvPr id="9" name="TextBox 8"/>
          <p:cNvSpPr txBox="1"/>
          <p:nvPr/>
        </p:nvSpPr>
        <p:spPr>
          <a:xfrm>
            <a:off x="152400" y="6477000"/>
            <a:ext cx="6635599" cy="369332"/>
          </a:xfrm>
          <a:prstGeom prst="rect">
            <a:avLst/>
          </a:prstGeom>
          <a:noFill/>
        </p:spPr>
        <p:txBody>
          <a:bodyPr wrap="none" rtlCol="0">
            <a:spAutoFit/>
          </a:bodyPr>
          <a:lstStyle/>
          <a:p>
            <a:r>
              <a:rPr lang="en-US" dirty="0" smtClean="0"/>
              <a:t>Try to understand the equations, you don’t need to remember them.</a:t>
            </a:r>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3" cstate="print"/>
          <a:srcRect/>
          <a:stretch>
            <a:fillRect/>
          </a:stretch>
        </p:blipFill>
        <p:spPr bwMode="auto">
          <a:xfrm>
            <a:off x="2057400" y="3200400"/>
            <a:ext cx="5006315" cy="3352800"/>
          </a:xfrm>
          <a:prstGeom prst="rect">
            <a:avLst/>
          </a:prstGeom>
          <a:noFill/>
          <a:ln w="9525">
            <a:noFill/>
            <a:miter lim="800000"/>
            <a:headEnd/>
            <a:tailEnd/>
          </a:ln>
          <a:effectLst/>
        </p:spPr>
      </p:pic>
      <p:graphicFrame>
        <p:nvGraphicFramePr>
          <p:cNvPr id="3" name="Object 7"/>
          <p:cNvGraphicFramePr>
            <a:graphicFrameLocks noChangeAspect="1"/>
          </p:cNvGraphicFramePr>
          <p:nvPr/>
        </p:nvGraphicFramePr>
        <p:xfrm>
          <a:off x="3276600" y="2590800"/>
          <a:ext cx="3733800" cy="1604183"/>
        </p:xfrm>
        <a:graphic>
          <a:graphicData uri="http://schemas.openxmlformats.org/presentationml/2006/ole">
            <p:oleObj spid="_x0000_s26626" name="Equation" r:id="rId4" imgW="2070000" imgH="888840" progId="Equation.3">
              <p:embed/>
            </p:oleObj>
          </a:graphicData>
        </a:graphic>
      </p:graphicFrame>
      <p:sp>
        <p:nvSpPr>
          <p:cNvPr id="4" name="TextBox 3"/>
          <p:cNvSpPr txBox="1"/>
          <p:nvPr/>
        </p:nvSpPr>
        <p:spPr>
          <a:xfrm>
            <a:off x="1828800" y="914400"/>
            <a:ext cx="5943600" cy="1431161"/>
          </a:xfrm>
          <a:prstGeom prst="rect">
            <a:avLst/>
          </a:prstGeom>
          <a:noFill/>
        </p:spPr>
        <p:txBody>
          <a:bodyPr wrap="square" rtlCol="0">
            <a:spAutoFit/>
          </a:bodyPr>
          <a:lstStyle/>
          <a:p>
            <a:pPr>
              <a:spcAft>
                <a:spcPts val="600"/>
              </a:spcAft>
            </a:pPr>
            <a:r>
              <a:rPr lang="en-US" dirty="0" smtClean="0">
                <a:solidFill>
                  <a:srgbClr val="0033CC"/>
                </a:solidFill>
              </a:rPr>
              <a:t>Ignore desorption (</a:t>
            </a:r>
            <a:r>
              <a:rPr lang="en-US" dirty="0" smtClean="0">
                <a:solidFill>
                  <a:srgbClr val="0033CC"/>
                </a:solidFill>
                <a:sym typeface="Symbol"/>
              </a:rPr>
              <a:t>=</a:t>
            </a:r>
            <a:r>
              <a:rPr lang="en-US" dirty="0" smtClean="0">
                <a:solidFill>
                  <a:srgbClr val="0033CC"/>
                </a:solidFill>
              </a:rPr>
              <a:t>), two regimes:</a:t>
            </a:r>
          </a:p>
          <a:p>
            <a:pPr marL="457200" indent="-220663">
              <a:spcAft>
                <a:spcPts val="600"/>
              </a:spcAft>
              <a:buFont typeface="Arial" pitchFamily="34" charset="0"/>
              <a:buChar char="•"/>
            </a:pPr>
            <a:r>
              <a:rPr lang="en-US" dirty="0" smtClean="0">
                <a:solidFill>
                  <a:srgbClr val="0033CC"/>
                </a:solidFill>
              </a:rPr>
              <a:t>Current limited, rate independent of gas flux.</a:t>
            </a:r>
          </a:p>
          <a:p>
            <a:pPr marL="457200" indent="-220663">
              <a:spcAft>
                <a:spcPts val="600"/>
              </a:spcAft>
              <a:buFont typeface="Arial" pitchFamily="34" charset="0"/>
              <a:buChar char="•"/>
            </a:pPr>
            <a:r>
              <a:rPr lang="en-US" dirty="0" smtClean="0">
                <a:solidFill>
                  <a:srgbClr val="0033CC"/>
                </a:solidFill>
              </a:rPr>
              <a:t>Gas flux limited, rate independent of current density.</a:t>
            </a:r>
          </a:p>
          <a:p>
            <a:pPr indent="15875">
              <a:spcAft>
                <a:spcPts val="600"/>
              </a:spcAft>
            </a:pPr>
            <a:r>
              <a:rPr lang="en-US" dirty="0" smtClean="0">
                <a:solidFill>
                  <a:srgbClr val="0033CC"/>
                </a:solidFill>
              </a:rPr>
              <a:t>In  both regimes, height increases with dwell time linearly.</a:t>
            </a:r>
          </a:p>
        </p:txBody>
      </p:sp>
      <p:sp>
        <p:nvSpPr>
          <p:cNvPr id="5" name="TextBox 4"/>
          <p:cNvSpPr txBox="1"/>
          <p:nvPr/>
        </p:nvSpPr>
        <p:spPr>
          <a:xfrm>
            <a:off x="2667000" y="152400"/>
            <a:ext cx="4403578" cy="523220"/>
          </a:xfrm>
          <a:prstGeom prst="rect">
            <a:avLst/>
          </a:prstGeom>
          <a:noFill/>
          <a:ln>
            <a:noFill/>
          </a:ln>
        </p:spPr>
        <p:txBody>
          <a:bodyPr wrap="none" rtlCol="0">
            <a:spAutoFit/>
          </a:bodyPr>
          <a:lstStyle/>
          <a:p>
            <a:pPr algn="ctr"/>
            <a:r>
              <a:rPr lang="en-US" sz="2800" dirty="0" smtClean="0">
                <a:solidFill>
                  <a:srgbClr val="0033CC"/>
                </a:solidFill>
              </a:rPr>
              <a:t>Deposition rate: two regimes</a:t>
            </a:r>
          </a:p>
        </p:txBody>
      </p:sp>
      <p:cxnSp>
        <p:nvCxnSpPr>
          <p:cNvPr id="6" name="Straight Connector 5"/>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7" name="Slide Number Placeholder 6"/>
          <p:cNvSpPr>
            <a:spLocks noGrp="1"/>
          </p:cNvSpPr>
          <p:nvPr>
            <p:ph type="sldNum" sz="quarter" idx="12"/>
          </p:nvPr>
        </p:nvSpPr>
        <p:spPr/>
        <p:txBody>
          <a:bodyPr/>
          <a:lstStyle/>
          <a:p>
            <a:fld id="{B6F15528-21DE-4FAA-801E-634DDDAF4B2B}" type="slidenum">
              <a:rPr lang="en-US" smtClean="0"/>
              <a:pPr/>
              <a:t>28</a:t>
            </a:fld>
            <a:endParaRPr lang="en-US"/>
          </a:p>
        </p:txBody>
      </p:sp>
      <p:sp>
        <p:nvSpPr>
          <p:cNvPr id="8" name="TextBox 7"/>
          <p:cNvSpPr txBox="1"/>
          <p:nvPr/>
        </p:nvSpPr>
        <p:spPr>
          <a:xfrm rot="16200000">
            <a:off x="726967" y="4590812"/>
            <a:ext cx="2389821" cy="338554"/>
          </a:xfrm>
          <a:prstGeom prst="rect">
            <a:avLst/>
          </a:prstGeom>
          <a:noFill/>
        </p:spPr>
        <p:txBody>
          <a:bodyPr wrap="none" rtlCol="0">
            <a:spAutoFit/>
          </a:bodyPr>
          <a:lstStyle/>
          <a:p>
            <a:r>
              <a:rPr lang="en-US" sz="1600" dirty="0" smtClean="0"/>
              <a:t>Height for fixed dwell time</a:t>
            </a:r>
            <a:endParaRPr lang="en-US" sz="16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3" name="Picture 3"/>
          <p:cNvPicPr>
            <a:picLocks noChangeAspect="1" noChangeArrowheads="1"/>
          </p:cNvPicPr>
          <p:nvPr/>
        </p:nvPicPr>
        <p:blipFill>
          <a:blip r:embed="rId2" cstate="print"/>
          <a:srcRect/>
          <a:stretch>
            <a:fillRect/>
          </a:stretch>
        </p:blipFill>
        <p:spPr bwMode="auto">
          <a:xfrm>
            <a:off x="381000" y="762000"/>
            <a:ext cx="8438684" cy="3556184"/>
          </a:xfrm>
          <a:prstGeom prst="rect">
            <a:avLst/>
          </a:prstGeom>
          <a:noFill/>
          <a:ln w="9525">
            <a:noFill/>
            <a:miter lim="800000"/>
            <a:headEnd/>
            <a:tailEnd/>
          </a:ln>
        </p:spPr>
      </p:pic>
      <p:sp>
        <p:nvSpPr>
          <p:cNvPr id="3" name="Rectangle 2"/>
          <p:cNvSpPr/>
          <p:nvPr/>
        </p:nvSpPr>
        <p:spPr>
          <a:xfrm>
            <a:off x="1752600" y="1219200"/>
            <a:ext cx="1676400" cy="1200329"/>
          </a:xfrm>
          <a:prstGeom prst="rect">
            <a:avLst/>
          </a:prstGeom>
        </p:spPr>
        <p:txBody>
          <a:bodyPr wrap="square">
            <a:spAutoFit/>
          </a:bodyPr>
          <a:lstStyle/>
          <a:p>
            <a:r>
              <a:rPr lang="en-US" dirty="0" smtClean="0">
                <a:solidFill>
                  <a:srgbClr val="0033CC"/>
                </a:solidFill>
              </a:rPr>
              <a:t>Increasing</a:t>
            </a:r>
          </a:p>
          <a:p>
            <a:r>
              <a:rPr lang="en-US" dirty="0" smtClean="0">
                <a:solidFill>
                  <a:srgbClr val="0033CC"/>
                </a:solidFill>
              </a:rPr>
              <a:t>source-beam</a:t>
            </a:r>
          </a:p>
          <a:p>
            <a:r>
              <a:rPr lang="en-US" dirty="0" smtClean="0">
                <a:solidFill>
                  <a:srgbClr val="0033CC"/>
                </a:solidFill>
              </a:rPr>
              <a:t>distance</a:t>
            </a:r>
          </a:p>
          <a:p>
            <a:r>
              <a:rPr lang="el-GR" dirty="0" smtClean="0">
                <a:solidFill>
                  <a:srgbClr val="0033CC"/>
                </a:solidFill>
              </a:rPr>
              <a:t>10μ</a:t>
            </a:r>
            <a:r>
              <a:rPr lang="en-US" dirty="0" smtClean="0">
                <a:solidFill>
                  <a:srgbClr val="0033CC"/>
                </a:solidFill>
              </a:rPr>
              <a:t>m-1mm</a:t>
            </a:r>
            <a:endParaRPr lang="en-US" dirty="0">
              <a:solidFill>
                <a:srgbClr val="0033CC"/>
              </a:solidFill>
            </a:endParaRPr>
          </a:p>
        </p:txBody>
      </p:sp>
      <p:sp>
        <p:nvSpPr>
          <p:cNvPr id="4" name="Rectangle 3"/>
          <p:cNvSpPr/>
          <p:nvPr/>
        </p:nvSpPr>
        <p:spPr>
          <a:xfrm>
            <a:off x="6248400" y="1676400"/>
            <a:ext cx="1524000" cy="923330"/>
          </a:xfrm>
          <a:prstGeom prst="rect">
            <a:avLst/>
          </a:prstGeom>
        </p:spPr>
        <p:txBody>
          <a:bodyPr wrap="square">
            <a:spAutoFit/>
          </a:bodyPr>
          <a:lstStyle/>
          <a:p>
            <a:r>
              <a:rPr lang="en-US" dirty="0" err="1" smtClean="0">
                <a:solidFill>
                  <a:srgbClr val="0033CC"/>
                </a:solidFill>
              </a:rPr>
              <a:t>I</a:t>
            </a:r>
            <a:r>
              <a:rPr lang="en-US" baseline="-25000" dirty="0" err="1" smtClean="0">
                <a:solidFill>
                  <a:srgbClr val="0033CC"/>
                </a:solidFill>
              </a:rPr>
              <a:t>p</a:t>
            </a:r>
            <a:r>
              <a:rPr lang="en-US" dirty="0" smtClean="0">
                <a:solidFill>
                  <a:srgbClr val="0033CC"/>
                </a:solidFill>
              </a:rPr>
              <a:t>=1000pA</a:t>
            </a:r>
          </a:p>
          <a:p>
            <a:r>
              <a:rPr lang="en-US" dirty="0" smtClean="0">
                <a:solidFill>
                  <a:srgbClr val="0033CC"/>
                </a:solidFill>
              </a:rPr>
              <a:t>E=25keV</a:t>
            </a:r>
          </a:p>
          <a:p>
            <a:r>
              <a:rPr lang="en-US" dirty="0" err="1" smtClean="0">
                <a:solidFill>
                  <a:srgbClr val="0033CC"/>
                </a:solidFill>
              </a:rPr>
              <a:t>t</a:t>
            </a:r>
            <a:r>
              <a:rPr lang="en-US" baseline="-25000" dirty="0" err="1" smtClean="0">
                <a:solidFill>
                  <a:srgbClr val="0033CC"/>
                </a:solidFill>
              </a:rPr>
              <a:t>e</a:t>
            </a:r>
            <a:r>
              <a:rPr lang="en-US" dirty="0" smtClean="0">
                <a:solidFill>
                  <a:srgbClr val="0033CC"/>
                </a:solidFill>
              </a:rPr>
              <a:t>=180s</a:t>
            </a:r>
            <a:endParaRPr lang="en-US" dirty="0">
              <a:solidFill>
                <a:srgbClr val="0033CC"/>
              </a:solidFill>
            </a:endParaRPr>
          </a:p>
        </p:txBody>
      </p:sp>
      <p:sp>
        <p:nvSpPr>
          <p:cNvPr id="6" name="Rectangle 5"/>
          <p:cNvSpPr/>
          <p:nvPr/>
        </p:nvSpPr>
        <p:spPr>
          <a:xfrm>
            <a:off x="1219200" y="4114800"/>
            <a:ext cx="7543800" cy="369332"/>
          </a:xfrm>
          <a:prstGeom prst="rect">
            <a:avLst/>
          </a:prstGeom>
        </p:spPr>
        <p:txBody>
          <a:bodyPr wrap="square">
            <a:spAutoFit/>
          </a:bodyPr>
          <a:lstStyle/>
          <a:p>
            <a:r>
              <a:rPr lang="en-US" dirty="0" smtClean="0">
                <a:solidFill>
                  <a:srgbClr val="0033CC"/>
                </a:solidFill>
              </a:rPr>
              <a:t>Deposition rate decreases with increasing distance, central structure appears</a:t>
            </a:r>
            <a:endParaRPr lang="en-US" dirty="0">
              <a:solidFill>
                <a:srgbClr val="0033CC"/>
              </a:solidFill>
            </a:endParaRPr>
          </a:p>
        </p:txBody>
      </p:sp>
      <p:pic>
        <p:nvPicPr>
          <p:cNvPr id="61444" name="Picture 4"/>
          <p:cNvPicPr>
            <a:picLocks noChangeAspect="1" noChangeArrowheads="1"/>
          </p:cNvPicPr>
          <p:nvPr/>
        </p:nvPicPr>
        <p:blipFill>
          <a:blip r:embed="rId3" cstate="print"/>
          <a:srcRect/>
          <a:stretch>
            <a:fillRect/>
          </a:stretch>
        </p:blipFill>
        <p:spPr bwMode="auto">
          <a:xfrm>
            <a:off x="5257800" y="4648200"/>
            <a:ext cx="3562350" cy="2074977"/>
          </a:xfrm>
          <a:prstGeom prst="rect">
            <a:avLst/>
          </a:prstGeom>
          <a:noFill/>
          <a:ln w="9525">
            <a:noFill/>
            <a:miter lim="800000"/>
            <a:headEnd/>
            <a:tailEnd/>
          </a:ln>
        </p:spPr>
      </p:pic>
      <p:sp>
        <p:nvSpPr>
          <p:cNvPr id="9" name="Rectangle 8"/>
          <p:cNvSpPr/>
          <p:nvPr/>
        </p:nvSpPr>
        <p:spPr>
          <a:xfrm>
            <a:off x="152400" y="5486400"/>
            <a:ext cx="5181600" cy="1077218"/>
          </a:xfrm>
          <a:prstGeom prst="rect">
            <a:avLst/>
          </a:prstGeom>
        </p:spPr>
        <p:txBody>
          <a:bodyPr wrap="square">
            <a:spAutoFit/>
          </a:bodyPr>
          <a:lstStyle/>
          <a:p>
            <a:pPr marL="457200" indent="-457200"/>
            <a:r>
              <a:rPr lang="en-US" sz="1600" dirty="0" smtClean="0">
                <a:solidFill>
                  <a:srgbClr val="0033CC"/>
                </a:solidFill>
              </a:rPr>
              <a:t>High electron density (beam center, gas flux limited): columnar growth, more metal less carbon.</a:t>
            </a:r>
          </a:p>
          <a:p>
            <a:pPr marL="457200" indent="-457200"/>
            <a:r>
              <a:rPr lang="en-US" sz="1600" dirty="0" smtClean="0">
                <a:solidFill>
                  <a:srgbClr val="0033CC"/>
                </a:solidFill>
              </a:rPr>
              <a:t>Low electron density (current-limited): lots of carbon due to “polymerization” by peripheral electrons and BSE/SE.</a:t>
            </a:r>
            <a:endParaRPr lang="en-US" sz="1600" dirty="0">
              <a:solidFill>
                <a:srgbClr val="0033CC"/>
              </a:solidFill>
            </a:endParaRPr>
          </a:p>
        </p:txBody>
      </p:sp>
      <p:sp>
        <p:nvSpPr>
          <p:cNvPr id="10" name="TextBox 9"/>
          <p:cNvSpPr txBox="1"/>
          <p:nvPr/>
        </p:nvSpPr>
        <p:spPr>
          <a:xfrm>
            <a:off x="1989573" y="152400"/>
            <a:ext cx="5706627" cy="523220"/>
          </a:xfrm>
          <a:prstGeom prst="rect">
            <a:avLst/>
          </a:prstGeom>
          <a:noFill/>
        </p:spPr>
        <p:txBody>
          <a:bodyPr wrap="none" rtlCol="0">
            <a:spAutoFit/>
          </a:bodyPr>
          <a:lstStyle/>
          <a:p>
            <a:r>
              <a:rPr lang="en-US" sz="2800" dirty="0" smtClean="0">
                <a:solidFill>
                  <a:srgbClr val="0033CC"/>
                </a:solidFill>
              </a:rPr>
              <a:t>Effect of precursor transport (gas flux)</a:t>
            </a:r>
            <a:endParaRPr lang="en-US" sz="2800" dirty="0">
              <a:solidFill>
                <a:srgbClr val="0033CC"/>
              </a:solidFill>
            </a:endParaRPr>
          </a:p>
        </p:txBody>
      </p:sp>
      <p:cxnSp>
        <p:nvCxnSpPr>
          <p:cNvPr id="11" name="Straight Connector 10"/>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cxnSp>
        <p:nvCxnSpPr>
          <p:cNvPr id="13" name="Straight Arrow Connector 12"/>
          <p:cNvCxnSpPr/>
          <p:nvPr/>
        </p:nvCxnSpPr>
        <p:spPr>
          <a:xfrm rot="10800000" flipV="1">
            <a:off x="5257800" y="3505200"/>
            <a:ext cx="2514600" cy="1143000"/>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6200000" flipH="1">
            <a:off x="7962900" y="3848100"/>
            <a:ext cx="1143000" cy="457200"/>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52400" y="2286000"/>
            <a:ext cx="1606915" cy="369332"/>
          </a:xfrm>
          <a:prstGeom prst="rect">
            <a:avLst/>
          </a:prstGeom>
          <a:noFill/>
        </p:spPr>
        <p:txBody>
          <a:bodyPr wrap="none" rtlCol="0">
            <a:spAutoFit/>
          </a:bodyPr>
          <a:lstStyle/>
          <a:p>
            <a:r>
              <a:rPr lang="en-US" dirty="0" smtClean="0">
                <a:solidFill>
                  <a:srgbClr val="7030A0"/>
                </a:solidFill>
              </a:rPr>
              <a:t>Current limited</a:t>
            </a:r>
            <a:endParaRPr lang="en-US" dirty="0">
              <a:solidFill>
                <a:srgbClr val="7030A0"/>
              </a:solidFill>
            </a:endParaRPr>
          </a:p>
        </p:txBody>
      </p:sp>
      <p:cxnSp>
        <p:nvCxnSpPr>
          <p:cNvPr id="16" name="Straight Arrow Connector 15"/>
          <p:cNvCxnSpPr/>
          <p:nvPr/>
        </p:nvCxnSpPr>
        <p:spPr>
          <a:xfrm rot="16200000" flipH="1">
            <a:off x="571500" y="2857500"/>
            <a:ext cx="685800" cy="152400"/>
          </a:xfrm>
          <a:prstGeom prst="straightConnector1">
            <a:avLst/>
          </a:prstGeom>
          <a:ln w="127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7" name="Slide Number Placeholder 16"/>
          <p:cNvSpPr>
            <a:spLocks noGrp="1"/>
          </p:cNvSpPr>
          <p:nvPr>
            <p:ph type="sldNum" sz="quarter" idx="12"/>
          </p:nvPr>
        </p:nvSpPr>
        <p:spPr/>
        <p:txBody>
          <a:bodyPr/>
          <a:lstStyle/>
          <a:p>
            <a:fld id="{B6F15528-21DE-4FAA-801E-634DDDAF4B2B}" type="slidenum">
              <a:rPr lang="en-US" smtClean="0"/>
              <a:pPr/>
              <a:t>29</a:t>
            </a:fld>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66800" y="152400"/>
            <a:ext cx="7198381" cy="523220"/>
          </a:xfrm>
          <a:prstGeom prst="rect">
            <a:avLst/>
          </a:prstGeom>
          <a:noFill/>
          <a:ln>
            <a:noFill/>
          </a:ln>
        </p:spPr>
        <p:txBody>
          <a:bodyPr wrap="none" rtlCol="0">
            <a:spAutoFit/>
          </a:bodyPr>
          <a:lstStyle/>
          <a:p>
            <a:pPr algn="ctr"/>
            <a:r>
              <a:rPr lang="en-US" sz="2800" dirty="0" smtClean="0">
                <a:solidFill>
                  <a:srgbClr val="0033CC"/>
                </a:solidFill>
              </a:rPr>
              <a:t>FIB assisted (chemical vapor) deposition process</a:t>
            </a:r>
          </a:p>
        </p:txBody>
      </p:sp>
      <p:cxnSp>
        <p:nvCxnSpPr>
          <p:cNvPr id="7" name="Straight Connector 6"/>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8" name="TextBox 7"/>
          <p:cNvSpPr txBox="1"/>
          <p:nvPr/>
        </p:nvSpPr>
        <p:spPr>
          <a:xfrm>
            <a:off x="1060460" y="5325070"/>
            <a:ext cx="6788140" cy="923330"/>
          </a:xfrm>
          <a:prstGeom prst="rect">
            <a:avLst/>
          </a:prstGeom>
          <a:noFill/>
        </p:spPr>
        <p:txBody>
          <a:bodyPr wrap="none" rtlCol="0">
            <a:spAutoFit/>
          </a:bodyPr>
          <a:lstStyle/>
          <a:p>
            <a:pPr marL="0" lvl="2" indent="225425" eaLnBrk="0" hangingPunct="0">
              <a:buFont typeface="+mj-lt"/>
              <a:buAutoNum type="arabicPeriod"/>
            </a:pPr>
            <a:r>
              <a:rPr lang="en-US" dirty="0" smtClean="0">
                <a:solidFill>
                  <a:srgbClr val="0033CC"/>
                </a:solidFill>
              </a:rPr>
              <a:t>Adsorption of gas molecules on substrate</a:t>
            </a:r>
          </a:p>
          <a:p>
            <a:pPr marL="0" lvl="2" indent="225425" eaLnBrk="0" hangingPunct="0">
              <a:buFont typeface="+mj-lt"/>
              <a:buAutoNum type="arabicPeriod"/>
            </a:pPr>
            <a:r>
              <a:rPr lang="en-US" dirty="0" smtClean="0">
                <a:solidFill>
                  <a:srgbClr val="0033CC"/>
                </a:solidFill>
              </a:rPr>
              <a:t>Dissociation/decomposition of gas molecules by the ion beam</a:t>
            </a:r>
          </a:p>
          <a:p>
            <a:pPr marL="0" lvl="2" indent="225425" eaLnBrk="0" hangingPunct="0">
              <a:buFont typeface="+mj-lt"/>
              <a:buAutoNum type="arabicPeriod"/>
            </a:pPr>
            <a:r>
              <a:rPr lang="en-US" dirty="0" smtClean="0">
                <a:solidFill>
                  <a:srgbClr val="0033CC"/>
                </a:solidFill>
              </a:rPr>
              <a:t>Deposition of the material atoms and removal of the organic </a:t>
            </a:r>
            <a:r>
              <a:rPr lang="en-US" dirty="0" err="1" smtClean="0">
                <a:solidFill>
                  <a:srgbClr val="0033CC"/>
                </a:solidFill>
              </a:rPr>
              <a:t>ligands</a:t>
            </a:r>
            <a:endParaRPr lang="en-US" dirty="0" smtClean="0">
              <a:solidFill>
                <a:srgbClr val="0033CC"/>
              </a:solidFill>
            </a:endParaRPr>
          </a:p>
        </p:txBody>
      </p:sp>
      <p:sp>
        <p:nvSpPr>
          <p:cNvPr id="9" name="TextBox 8"/>
          <p:cNvSpPr txBox="1"/>
          <p:nvPr/>
        </p:nvSpPr>
        <p:spPr>
          <a:xfrm>
            <a:off x="2511005" y="6504801"/>
            <a:ext cx="6556795" cy="276999"/>
          </a:xfrm>
          <a:prstGeom prst="rect">
            <a:avLst/>
          </a:prstGeom>
          <a:noFill/>
        </p:spPr>
        <p:txBody>
          <a:bodyPr wrap="none" rtlCol="0">
            <a:spAutoFit/>
          </a:bodyPr>
          <a:lstStyle/>
          <a:p>
            <a:r>
              <a:rPr lang="en-US" sz="1200" dirty="0" smtClean="0"/>
              <a:t>“Studies of structures elaborated by focused ion beam induced deposition”, </a:t>
            </a:r>
            <a:r>
              <a:rPr lang="en-US" sz="1200" dirty="0" err="1" smtClean="0"/>
              <a:t>Prestigiacomo</a:t>
            </a:r>
            <a:r>
              <a:rPr lang="en-US" sz="1200" dirty="0" smtClean="0"/>
              <a:t>, MEE 2004.</a:t>
            </a:r>
            <a:endParaRPr lang="en-US" sz="1200" dirty="0"/>
          </a:p>
        </p:txBody>
      </p:sp>
      <p:grpSp>
        <p:nvGrpSpPr>
          <p:cNvPr id="15" name="Group 14"/>
          <p:cNvGrpSpPr/>
          <p:nvPr/>
        </p:nvGrpSpPr>
        <p:grpSpPr>
          <a:xfrm>
            <a:off x="304800" y="952500"/>
            <a:ext cx="8341010" cy="4128075"/>
            <a:chOff x="304800" y="952500"/>
            <a:chExt cx="8341010" cy="4128075"/>
          </a:xfrm>
        </p:grpSpPr>
        <p:pic>
          <p:nvPicPr>
            <p:cNvPr id="6146" name="Picture 2" descr="Expo1"/>
            <p:cNvPicPr>
              <a:picLocks noChangeAspect="1" noChangeArrowheads="1"/>
            </p:cNvPicPr>
            <p:nvPr/>
          </p:nvPicPr>
          <p:blipFill>
            <a:blip r:embed="rId2" cstate="print"/>
            <a:srcRect/>
            <a:stretch>
              <a:fillRect/>
            </a:stretch>
          </p:blipFill>
          <p:spPr bwMode="auto">
            <a:xfrm>
              <a:off x="304800" y="952500"/>
              <a:ext cx="8341010" cy="4076700"/>
            </a:xfrm>
            <a:prstGeom prst="rect">
              <a:avLst/>
            </a:prstGeom>
            <a:noFill/>
            <a:ln w="9525">
              <a:noFill/>
              <a:miter lim="800000"/>
              <a:headEnd/>
              <a:tailEnd/>
            </a:ln>
          </p:spPr>
        </p:pic>
        <p:sp>
          <p:nvSpPr>
            <p:cNvPr id="10" name="TextBox 9"/>
            <p:cNvSpPr txBox="1"/>
            <p:nvPr/>
          </p:nvSpPr>
          <p:spPr>
            <a:xfrm>
              <a:off x="762000" y="4495800"/>
              <a:ext cx="2362200" cy="584775"/>
            </a:xfrm>
            <a:prstGeom prst="rect">
              <a:avLst/>
            </a:prstGeom>
            <a:solidFill>
              <a:schemeClr val="bg1"/>
            </a:solidFill>
          </p:spPr>
          <p:txBody>
            <a:bodyPr wrap="square" lIns="182880" rIns="182880" rtlCol="0">
              <a:spAutoFit/>
            </a:bodyPr>
            <a:lstStyle/>
            <a:p>
              <a:r>
                <a:rPr lang="en-US" sz="1600" dirty="0" smtClean="0"/>
                <a:t>Primary ions remaining as impurities</a:t>
              </a:r>
              <a:endParaRPr lang="en-US" sz="1600" dirty="0"/>
            </a:p>
          </p:txBody>
        </p:sp>
        <p:sp>
          <p:nvSpPr>
            <p:cNvPr id="11" name="TextBox 10"/>
            <p:cNvSpPr txBox="1"/>
            <p:nvPr/>
          </p:nvSpPr>
          <p:spPr>
            <a:xfrm>
              <a:off x="3352800" y="4495800"/>
              <a:ext cx="2133600" cy="584775"/>
            </a:xfrm>
            <a:prstGeom prst="rect">
              <a:avLst/>
            </a:prstGeom>
            <a:noFill/>
          </p:spPr>
          <p:txBody>
            <a:bodyPr wrap="square" rtlCol="0">
              <a:spAutoFit/>
            </a:bodyPr>
            <a:lstStyle/>
            <a:p>
              <a:r>
                <a:rPr lang="en-US" sz="1600" dirty="0" smtClean="0"/>
                <a:t>Dissociated elements remaining as impurities</a:t>
              </a:r>
              <a:endParaRPr lang="en-US" sz="1600" dirty="0"/>
            </a:p>
          </p:txBody>
        </p:sp>
        <p:cxnSp>
          <p:nvCxnSpPr>
            <p:cNvPr id="13" name="Straight Arrow Connector 12"/>
            <p:cNvCxnSpPr/>
            <p:nvPr/>
          </p:nvCxnSpPr>
          <p:spPr>
            <a:xfrm rot="16200000" flipV="1">
              <a:off x="3733800" y="3810000"/>
              <a:ext cx="990600" cy="381000"/>
            </a:xfrm>
            <a:prstGeom prst="straightConnector1">
              <a:avLst/>
            </a:prstGeom>
            <a:ln w="9525">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grpSp>
      <p:sp>
        <p:nvSpPr>
          <p:cNvPr id="12" name="Slide Number Placeholder 11"/>
          <p:cNvSpPr>
            <a:spLocks noGrp="1"/>
          </p:cNvSpPr>
          <p:nvPr>
            <p:ph type="sldNum" sz="quarter" idx="12"/>
          </p:nvPr>
        </p:nvSpPr>
        <p:spPr/>
        <p:txBody>
          <a:bodyPr/>
          <a:lstStyle/>
          <a:p>
            <a:fld id="{B6F15528-21DE-4FAA-801E-634DDDAF4B2B}" type="slidenum">
              <a:rPr lang="en-US" smtClean="0"/>
              <a:pPr/>
              <a:t>3</a:t>
            </a:fld>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cstate="print"/>
          <a:srcRect/>
          <a:stretch>
            <a:fillRect/>
          </a:stretch>
        </p:blipFill>
        <p:spPr bwMode="auto">
          <a:xfrm>
            <a:off x="914400" y="1371600"/>
            <a:ext cx="7751763" cy="4962525"/>
          </a:xfrm>
          <a:prstGeom prst="rect">
            <a:avLst/>
          </a:prstGeom>
          <a:noFill/>
          <a:ln w="9525">
            <a:noFill/>
            <a:miter lim="800000"/>
            <a:headEnd/>
            <a:tailEnd/>
          </a:ln>
        </p:spPr>
      </p:pic>
      <p:sp>
        <p:nvSpPr>
          <p:cNvPr id="3" name="TextBox 2"/>
          <p:cNvSpPr txBox="1"/>
          <p:nvPr/>
        </p:nvSpPr>
        <p:spPr>
          <a:xfrm>
            <a:off x="914400" y="914400"/>
            <a:ext cx="3048000" cy="400110"/>
          </a:xfrm>
          <a:prstGeom prst="rect">
            <a:avLst/>
          </a:prstGeom>
          <a:noFill/>
        </p:spPr>
        <p:txBody>
          <a:bodyPr wrap="square" rtlCol="0">
            <a:spAutoFit/>
          </a:bodyPr>
          <a:lstStyle/>
          <a:p>
            <a:r>
              <a:rPr lang="en-US" sz="2000" dirty="0" smtClean="0">
                <a:solidFill>
                  <a:srgbClr val="C00000"/>
                </a:solidFill>
              </a:rPr>
              <a:t>Intensity profiles (DF TEM)</a:t>
            </a:r>
            <a:endParaRPr lang="en-US" sz="2000" dirty="0">
              <a:solidFill>
                <a:srgbClr val="C00000"/>
              </a:solidFill>
            </a:endParaRPr>
          </a:p>
        </p:txBody>
      </p:sp>
      <p:sp>
        <p:nvSpPr>
          <p:cNvPr id="4" name="TextBox 3"/>
          <p:cNvSpPr txBox="1"/>
          <p:nvPr/>
        </p:nvSpPr>
        <p:spPr>
          <a:xfrm>
            <a:off x="1890624" y="152400"/>
            <a:ext cx="5576976" cy="523220"/>
          </a:xfrm>
          <a:prstGeom prst="rect">
            <a:avLst/>
          </a:prstGeom>
          <a:noFill/>
          <a:ln>
            <a:noFill/>
          </a:ln>
        </p:spPr>
        <p:txBody>
          <a:bodyPr wrap="none" rtlCol="0">
            <a:spAutoFit/>
          </a:bodyPr>
          <a:lstStyle/>
          <a:p>
            <a:pPr algn="ctr"/>
            <a:r>
              <a:rPr lang="en-US" sz="2800" dirty="0" smtClean="0">
                <a:solidFill>
                  <a:srgbClr val="0033CC"/>
                </a:solidFill>
              </a:rPr>
              <a:t>Deposition rate: two limiting regimes</a:t>
            </a:r>
          </a:p>
        </p:txBody>
      </p:sp>
      <p:cxnSp>
        <p:nvCxnSpPr>
          <p:cNvPr id="5" name="Straight Connector 4"/>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6" name="Down Arrow 5"/>
          <p:cNvSpPr/>
          <p:nvPr/>
        </p:nvSpPr>
        <p:spPr>
          <a:xfrm>
            <a:off x="4648200" y="1219200"/>
            <a:ext cx="304800" cy="685800"/>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572000" y="609600"/>
            <a:ext cx="465192" cy="769441"/>
          </a:xfrm>
          <a:prstGeom prst="rect">
            <a:avLst/>
          </a:prstGeom>
          <a:noFill/>
        </p:spPr>
        <p:txBody>
          <a:bodyPr wrap="square" rtlCol="0">
            <a:spAutoFit/>
          </a:bodyPr>
          <a:lstStyle/>
          <a:p>
            <a:r>
              <a:rPr lang="en-US" sz="4400" dirty="0" smtClean="0">
                <a:solidFill>
                  <a:srgbClr val="C00000"/>
                </a:solidFill>
              </a:rPr>
              <a:t>e</a:t>
            </a:r>
            <a:endParaRPr lang="en-US" sz="4400" dirty="0">
              <a:solidFill>
                <a:srgbClr val="C00000"/>
              </a:solidFill>
            </a:endParaRPr>
          </a:p>
        </p:txBody>
      </p:sp>
      <p:sp>
        <p:nvSpPr>
          <p:cNvPr id="8" name="Slide Number Placeholder 7"/>
          <p:cNvSpPr>
            <a:spLocks noGrp="1"/>
          </p:cNvSpPr>
          <p:nvPr>
            <p:ph type="sldNum" sz="quarter" idx="12"/>
          </p:nvPr>
        </p:nvSpPr>
        <p:spPr/>
        <p:txBody>
          <a:bodyPr/>
          <a:lstStyle/>
          <a:p>
            <a:fld id="{B6F15528-21DE-4FAA-801E-634DDDAF4B2B}" type="slidenum">
              <a:rPr lang="en-US" smtClean="0"/>
              <a:pPr/>
              <a:t>30</a:t>
            </a:fld>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19200" y="152400"/>
            <a:ext cx="6705600" cy="954107"/>
          </a:xfrm>
          <a:prstGeom prst="rect">
            <a:avLst/>
          </a:prstGeom>
          <a:noFill/>
          <a:ln>
            <a:noFill/>
          </a:ln>
        </p:spPr>
        <p:txBody>
          <a:bodyPr wrap="square" rtlCol="0">
            <a:spAutoFit/>
          </a:bodyPr>
          <a:lstStyle/>
          <a:p>
            <a:pPr algn="ctr"/>
            <a:r>
              <a:rPr lang="en-US" sz="2800" dirty="0" smtClean="0">
                <a:solidFill>
                  <a:srgbClr val="0033CC"/>
                </a:solidFill>
              </a:rPr>
              <a:t>Substrate-precursor molecular interaction: diffusion, adsorption/desorption</a:t>
            </a:r>
          </a:p>
        </p:txBody>
      </p:sp>
      <p:cxnSp>
        <p:nvCxnSpPr>
          <p:cNvPr id="5" name="Straight Connector 4"/>
          <p:cNvCxnSpPr/>
          <p:nvPr/>
        </p:nvCxnSpPr>
        <p:spPr>
          <a:xfrm flipV="1">
            <a:off x="0" y="11430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7" name="TextBox 6"/>
          <p:cNvSpPr txBox="1"/>
          <p:nvPr/>
        </p:nvSpPr>
        <p:spPr>
          <a:xfrm>
            <a:off x="609600" y="1518553"/>
            <a:ext cx="8077200" cy="2139047"/>
          </a:xfrm>
          <a:prstGeom prst="rect">
            <a:avLst/>
          </a:prstGeom>
          <a:noFill/>
        </p:spPr>
        <p:txBody>
          <a:bodyPr wrap="square" rtlCol="0">
            <a:spAutoFit/>
          </a:bodyPr>
          <a:lstStyle/>
          <a:p>
            <a:pPr marL="166688" indent="-166688">
              <a:spcAft>
                <a:spcPts val="600"/>
              </a:spcAft>
              <a:buFont typeface="Arial" pitchFamily="34" charset="0"/>
              <a:buChar char="•"/>
            </a:pPr>
            <a:r>
              <a:rPr lang="en-US" dirty="0" smtClean="0">
                <a:solidFill>
                  <a:srgbClr val="0033CC"/>
                </a:solidFill>
              </a:rPr>
              <a:t>Absorption may occur as chemi-sorption or </a:t>
            </a:r>
            <a:r>
              <a:rPr lang="en-US" dirty="0" err="1" smtClean="0">
                <a:solidFill>
                  <a:srgbClr val="0033CC"/>
                </a:solidFill>
              </a:rPr>
              <a:t>physi</a:t>
            </a:r>
            <a:r>
              <a:rPr lang="en-US" dirty="0" smtClean="0">
                <a:solidFill>
                  <a:srgbClr val="0033CC"/>
                </a:solidFill>
              </a:rPr>
              <a:t>-sorption.</a:t>
            </a:r>
          </a:p>
          <a:p>
            <a:pPr marL="166688" indent="-166688">
              <a:spcAft>
                <a:spcPts val="600"/>
              </a:spcAft>
              <a:buFont typeface="Arial" pitchFamily="34" charset="0"/>
              <a:buChar char="•"/>
            </a:pPr>
            <a:r>
              <a:rPr lang="en-US" dirty="0" smtClean="0">
                <a:solidFill>
                  <a:srgbClr val="0033CC"/>
                </a:solidFill>
              </a:rPr>
              <a:t>The gas molecular arrives at/bombards the surface at a rate of </a:t>
            </a:r>
            <a:r>
              <a:rPr lang="en-US" dirty="0" smtClean="0">
                <a:solidFill>
                  <a:srgbClr val="0033CC"/>
                </a:solidFill>
                <a:sym typeface="Symbol"/>
              </a:rPr>
              <a:t>.</a:t>
            </a:r>
            <a:endParaRPr lang="en-US" dirty="0" smtClean="0">
              <a:solidFill>
                <a:srgbClr val="0033CC"/>
              </a:solidFill>
            </a:endParaRPr>
          </a:p>
          <a:p>
            <a:pPr marL="166688" indent="-166688">
              <a:spcAft>
                <a:spcPts val="600"/>
              </a:spcAft>
              <a:buFont typeface="Arial" pitchFamily="34" charset="0"/>
              <a:buChar char="•"/>
            </a:pPr>
            <a:r>
              <a:rPr lang="en-US" dirty="0" smtClean="0">
                <a:solidFill>
                  <a:srgbClr val="0033CC"/>
                </a:solidFill>
              </a:rPr>
              <a:t>Characteristic residence time of precursor molecule on the substrate is </a:t>
            </a:r>
            <a:r>
              <a:rPr lang="en-US" dirty="0" smtClean="0">
                <a:solidFill>
                  <a:srgbClr val="0033CC"/>
                </a:solidFill>
                <a:sym typeface="Symbol"/>
              </a:rPr>
              <a:t></a:t>
            </a:r>
            <a:r>
              <a:rPr lang="en-US" dirty="0" smtClean="0">
                <a:solidFill>
                  <a:srgbClr val="0033CC"/>
                </a:solidFill>
              </a:rPr>
              <a:t>.</a:t>
            </a:r>
          </a:p>
          <a:p>
            <a:pPr marL="166688" indent="-166688">
              <a:spcAft>
                <a:spcPts val="600"/>
              </a:spcAft>
              <a:buFont typeface="Arial" pitchFamily="34" charset="0"/>
              <a:buChar char="•"/>
            </a:pPr>
            <a:r>
              <a:rPr lang="en-US" dirty="0" smtClean="0">
                <a:solidFill>
                  <a:srgbClr val="0033CC"/>
                </a:solidFill>
              </a:rPr>
              <a:t>Longer </a:t>
            </a:r>
            <a:r>
              <a:rPr lang="en-US" dirty="0" smtClean="0">
                <a:solidFill>
                  <a:srgbClr val="0033CC"/>
                </a:solidFill>
                <a:sym typeface="Symbol"/>
              </a:rPr>
              <a:t> gives higher probability of dissociation by electrons.</a:t>
            </a:r>
          </a:p>
          <a:p>
            <a:pPr marL="166688" indent="-166688">
              <a:spcAft>
                <a:spcPts val="600"/>
              </a:spcAft>
              <a:buFont typeface="Arial" pitchFamily="34" charset="0"/>
              <a:buChar char="•"/>
            </a:pPr>
            <a:r>
              <a:rPr lang="en-US" dirty="0" smtClean="0">
                <a:solidFill>
                  <a:srgbClr val="0033CC"/>
                </a:solidFill>
                <a:sym typeface="Symbol"/>
              </a:rPr>
              <a:t>Once deposition starts,  becomes that for precursor molecule on </a:t>
            </a:r>
            <a:r>
              <a:rPr lang="en-US" i="1" dirty="0" smtClean="0">
                <a:solidFill>
                  <a:srgbClr val="0033CC"/>
                </a:solidFill>
                <a:sym typeface="Symbol"/>
              </a:rPr>
              <a:t>deposit</a:t>
            </a:r>
            <a:r>
              <a:rPr lang="en-US" dirty="0" smtClean="0">
                <a:solidFill>
                  <a:srgbClr val="0033CC"/>
                </a:solidFill>
                <a:sym typeface="Symbol"/>
              </a:rPr>
              <a:t> surface.</a:t>
            </a:r>
          </a:p>
          <a:p>
            <a:pPr marL="166688" indent="-166688">
              <a:spcAft>
                <a:spcPts val="600"/>
              </a:spcAft>
              <a:buFont typeface="Arial" pitchFamily="34" charset="0"/>
              <a:buChar char="•"/>
            </a:pPr>
            <a:r>
              <a:rPr lang="en-US" dirty="0" smtClean="0">
                <a:solidFill>
                  <a:srgbClr val="C00000"/>
                </a:solidFill>
                <a:sym typeface="Symbol"/>
              </a:rPr>
              <a:t> Is a sensitive function of temperature, heating reduces  thus deposition rate.</a:t>
            </a:r>
            <a:endParaRPr lang="en-US" dirty="0" smtClean="0">
              <a:solidFill>
                <a:srgbClr val="C00000"/>
              </a:solidFill>
            </a:endParaRPr>
          </a:p>
        </p:txBody>
      </p:sp>
      <p:graphicFrame>
        <p:nvGraphicFramePr>
          <p:cNvPr id="8" name="Object 7"/>
          <p:cNvGraphicFramePr>
            <a:graphicFrameLocks noChangeAspect="1"/>
          </p:cNvGraphicFramePr>
          <p:nvPr/>
        </p:nvGraphicFramePr>
        <p:xfrm>
          <a:off x="6070227" y="4191000"/>
          <a:ext cx="2464173" cy="1034344"/>
        </p:xfrm>
        <a:graphic>
          <a:graphicData uri="http://schemas.openxmlformats.org/presentationml/2006/ole">
            <p:oleObj spid="_x0000_s19459" name="Equation" r:id="rId3" imgW="1028520" imgH="431640" progId="Equation.3">
              <p:embed/>
            </p:oleObj>
          </a:graphicData>
        </a:graphic>
      </p:graphicFrame>
      <p:sp>
        <p:nvSpPr>
          <p:cNvPr id="9" name="TextBox 8"/>
          <p:cNvSpPr txBox="1"/>
          <p:nvPr/>
        </p:nvSpPr>
        <p:spPr>
          <a:xfrm>
            <a:off x="4800600" y="5390444"/>
            <a:ext cx="4267200" cy="646331"/>
          </a:xfrm>
          <a:prstGeom prst="rect">
            <a:avLst/>
          </a:prstGeom>
          <a:noFill/>
        </p:spPr>
        <p:txBody>
          <a:bodyPr wrap="square" rtlCol="0">
            <a:spAutoFit/>
          </a:bodyPr>
          <a:lstStyle/>
          <a:p>
            <a:r>
              <a:rPr lang="en-US" dirty="0" smtClean="0">
                <a:solidFill>
                  <a:srgbClr val="0033CC"/>
                </a:solidFill>
                <a:sym typeface="Symbol"/>
              </a:rPr>
              <a:t> Is the vibration frequency of an adsorbed molecule, </a:t>
            </a:r>
            <a:r>
              <a:rPr lang="en-US" dirty="0" err="1" smtClean="0">
                <a:solidFill>
                  <a:srgbClr val="0033CC"/>
                </a:solidFill>
                <a:sym typeface="Symbol"/>
              </a:rPr>
              <a:t>E</a:t>
            </a:r>
            <a:r>
              <a:rPr lang="en-US" baseline="-25000" dirty="0" err="1" smtClean="0">
                <a:solidFill>
                  <a:srgbClr val="0033CC"/>
                </a:solidFill>
                <a:sym typeface="Symbol"/>
              </a:rPr>
              <a:t>des</a:t>
            </a:r>
            <a:r>
              <a:rPr lang="en-US" dirty="0" smtClean="0">
                <a:solidFill>
                  <a:srgbClr val="0033CC"/>
                </a:solidFill>
                <a:sym typeface="Symbol"/>
              </a:rPr>
              <a:t> is the desorption energy (J).</a:t>
            </a:r>
            <a:endParaRPr lang="en-US" dirty="0">
              <a:solidFill>
                <a:srgbClr val="0033CC"/>
              </a:solidFill>
            </a:endParaRPr>
          </a:p>
        </p:txBody>
      </p:sp>
      <p:grpSp>
        <p:nvGrpSpPr>
          <p:cNvPr id="11" name="Group 10"/>
          <p:cNvGrpSpPr/>
          <p:nvPr/>
        </p:nvGrpSpPr>
        <p:grpSpPr>
          <a:xfrm>
            <a:off x="76200" y="4191000"/>
            <a:ext cx="5056188" cy="2018880"/>
            <a:chOff x="3886200" y="4162250"/>
            <a:chExt cx="5056188" cy="2018880"/>
          </a:xfrm>
        </p:grpSpPr>
        <p:graphicFrame>
          <p:nvGraphicFramePr>
            <p:cNvPr id="19460" name="Object 4"/>
            <p:cNvGraphicFramePr>
              <a:graphicFrameLocks noChangeAspect="1"/>
            </p:cNvGraphicFramePr>
            <p:nvPr/>
          </p:nvGraphicFramePr>
          <p:xfrm>
            <a:off x="3886200" y="4162250"/>
            <a:ext cx="5056188" cy="1049513"/>
          </p:xfrm>
          <a:graphic>
            <a:graphicData uri="http://schemas.openxmlformats.org/presentationml/2006/ole">
              <p:oleObj spid="_x0000_s19460" name="Equation" r:id="rId4" imgW="2019240" imgH="419040" progId="Equation.3">
                <p:embed/>
              </p:oleObj>
            </a:graphicData>
          </a:graphic>
        </p:graphicFrame>
        <p:sp>
          <p:nvSpPr>
            <p:cNvPr id="10" name="TextBox 9"/>
            <p:cNvSpPr txBox="1"/>
            <p:nvPr/>
          </p:nvSpPr>
          <p:spPr>
            <a:xfrm>
              <a:off x="5638800" y="5257800"/>
              <a:ext cx="2209800" cy="923330"/>
            </a:xfrm>
            <a:prstGeom prst="rect">
              <a:avLst/>
            </a:prstGeom>
            <a:noFill/>
          </p:spPr>
          <p:txBody>
            <a:bodyPr wrap="square" rtlCol="0">
              <a:spAutoFit/>
            </a:bodyPr>
            <a:lstStyle/>
            <a:p>
              <a:r>
                <a:rPr lang="en-US" dirty="0" smtClean="0">
                  <a:solidFill>
                    <a:srgbClr val="0033CC"/>
                  </a:solidFill>
                </a:rPr>
                <a:t>For W(CO)</a:t>
              </a:r>
              <a:r>
                <a:rPr lang="en-US" baseline="-25000" dirty="0" smtClean="0">
                  <a:solidFill>
                    <a:srgbClr val="0033CC"/>
                  </a:solidFill>
                </a:rPr>
                <a:t>6</a:t>
              </a:r>
              <a:r>
                <a:rPr lang="en-US" dirty="0" smtClean="0">
                  <a:solidFill>
                    <a:srgbClr val="0033CC"/>
                  </a:solidFill>
                </a:rPr>
                <a:t>, M=352, at RT and 0.01Torr 10000 times/nm</a:t>
              </a:r>
              <a:r>
                <a:rPr lang="en-US" baseline="30000" dirty="0" smtClean="0">
                  <a:solidFill>
                    <a:srgbClr val="0033CC"/>
                  </a:solidFill>
                </a:rPr>
                <a:t>2</a:t>
              </a:r>
              <a:r>
                <a:rPr lang="en-US" dirty="0" smtClean="0">
                  <a:solidFill>
                    <a:srgbClr val="0033CC"/>
                  </a:solidFill>
                </a:rPr>
                <a:t>sec</a:t>
              </a:r>
              <a:endParaRPr lang="en-US" dirty="0">
                <a:solidFill>
                  <a:srgbClr val="0033CC"/>
                </a:solidFill>
              </a:endParaRPr>
            </a:p>
          </p:txBody>
        </p:sp>
      </p:grpSp>
      <p:sp>
        <p:nvSpPr>
          <p:cNvPr id="13" name="Slide Number Placeholder 12"/>
          <p:cNvSpPr>
            <a:spLocks noGrp="1"/>
          </p:cNvSpPr>
          <p:nvPr>
            <p:ph type="sldNum" sz="quarter" idx="12"/>
          </p:nvPr>
        </p:nvSpPr>
        <p:spPr/>
        <p:txBody>
          <a:bodyPr/>
          <a:lstStyle/>
          <a:p>
            <a:fld id="{B6F15528-21DE-4FAA-801E-634DDDAF4B2B}" type="slidenum">
              <a:rPr lang="en-US" smtClean="0"/>
              <a:pPr/>
              <a:t>31</a:t>
            </a:fld>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152400"/>
            <a:ext cx="3200400" cy="523220"/>
          </a:xfrm>
          <a:prstGeom prst="rect">
            <a:avLst/>
          </a:prstGeom>
          <a:noFill/>
          <a:ln>
            <a:noFill/>
          </a:ln>
        </p:spPr>
        <p:txBody>
          <a:bodyPr wrap="square" rtlCol="0">
            <a:spAutoFit/>
          </a:bodyPr>
          <a:lstStyle/>
          <a:p>
            <a:pPr algn="ctr"/>
            <a:r>
              <a:rPr lang="en-US" sz="2800" dirty="0" smtClean="0">
                <a:solidFill>
                  <a:srgbClr val="0033CC"/>
                </a:solidFill>
              </a:rPr>
              <a:t>Effect of heating</a:t>
            </a:r>
          </a:p>
        </p:txBody>
      </p:sp>
      <p:cxnSp>
        <p:nvCxnSpPr>
          <p:cNvPr id="4" name="Straight Connector 3"/>
          <p:cNvCxnSpPr/>
          <p:nvPr/>
        </p:nvCxnSpPr>
        <p:spPr>
          <a:xfrm>
            <a:off x="0" y="685800"/>
            <a:ext cx="3962400" cy="1588"/>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graphicFrame>
        <p:nvGraphicFramePr>
          <p:cNvPr id="27651" name="Object 3"/>
          <p:cNvGraphicFramePr>
            <a:graphicFrameLocks noChangeAspect="1"/>
          </p:cNvGraphicFramePr>
          <p:nvPr/>
        </p:nvGraphicFramePr>
        <p:xfrm>
          <a:off x="914400" y="838200"/>
          <a:ext cx="2692400" cy="1130300"/>
        </p:xfrm>
        <a:graphic>
          <a:graphicData uri="http://schemas.openxmlformats.org/presentationml/2006/ole">
            <p:oleObj spid="_x0000_s27651" name="Equation" r:id="rId3" imgW="1028520" imgH="431640" progId="Equation.3">
              <p:embed/>
            </p:oleObj>
          </a:graphicData>
        </a:graphic>
      </p:graphicFrame>
      <p:sp>
        <p:nvSpPr>
          <p:cNvPr id="9" name="TextBox 8"/>
          <p:cNvSpPr txBox="1"/>
          <p:nvPr/>
        </p:nvSpPr>
        <p:spPr>
          <a:xfrm>
            <a:off x="304800" y="2057400"/>
            <a:ext cx="3505200" cy="646331"/>
          </a:xfrm>
          <a:prstGeom prst="rect">
            <a:avLst/>
          </a:prstGeom>
          <a:noFill/>
        </p:spPr>
        <p:txBody>
          <a:bodyPr wrap="square" rtlCol="0">
            <a:spAutoFit/>
          </a:bodyPr>
          <a:lstStyle/>
          <a:p>
            <a:r>
              <a:rPr lang="en-US" dirty="0" smtClean="0">
                <a:solidFill>
                  <a:srgbClr val="0033CC"/>
                </a:solidFill>
              </a:rPr>
              <a:t>Rate decreases with current due to heating induced desorption.</a:t>
            </a:r>
            <a:endParaRPr lang="en-US" dirty="0">
              <a:solidFill>
                <a:srgbClr val="0033CC"/>
              </a:solidFill>
            </a:endParaRPr>
          </a:p>
        </p:txBody>
      </p:sp>
      <p:pic>
        <p:nvPicPr>
          <p:cNvPr id="27653" name="Picture 5"/>
          <p:cNvPicPr>
            <a:picLocks noChangeAspect="1" noChangeArrowheads="1"/>
          </p:cNvPicPr>
          <p:nvPr/>
        </p:nvPicPr>
        <p:blipFill>
          <a:blip r:embed="rId4" cstate="print"/>
          <a:srcRect/>
          <a:stretch>
            <a:fillRect/>
          </a:stretch>
        </p:blipFill>
        <p:spPr bwMode="auto">
          <a:xfrm>
            <a:off x="5134567" y="0"/>
            <a:ext cx="2942633" cy="3581400"/>
          </a:xfrm>
          <a:prstGeom prst="rect">
            <a:avLst/>
          </a:prstGeom>
          <a:noFill/>
          <a:ln w="9525">
            <a:noFill/>
            <a:miter lim="800000"/>
            <a:headEnd/>
            <a:tailEnd/>
          </a:ln>
          <a:effectLst/>
        </p:spPr>
      </p:pic>
      <p:pic>
        <p:nvPicPr>
          <p:cNvPr id="27655" name="Picture 7"/>
          <p:cNvPicPr>
            <a:picLocks noChangeAspect="1" noChangeArrowheads="1"/>
          </p:cNvPicPr>
          <p:nvPr/>
        </p:nvPicPr>
        <p:blipFill>
          <a:blip r:embed="rId5" cstate="print"/>
          <a:srcRect/>
          <a:stretch>
            <a:fillRect/>
          </a:stretch>
        </p:blipFill>
        <p:spPr bwMode="auto">
          <a:xfrm>
            <a:off x="5638800" y="3556000"/>
            <a:ext cx="2476500" cy="3302000"/>
          </a:xfrm>
          <a:prstGeom prst="rect">
            <a:avLst/>
          </a:prstGeom>
          <a:noFill/>
          <a:ln w="9525">
            <a:noFill/>
            <a:miter lim="800000"/>
            <a:headEnd/>
            <a:tailEnd/>
          </a:ln>
          <a:effectLst/>
        </p:spPr>
      </p:pic>
      <p:pic>
        <p:nvPicPr>
          <p:cNvPr id="27656" name="Picture 8"/>
          <p:cNvPicPr>
            <a:picLocks noChangeAspect="1" noChangeArrowheads="1"/>
          </p:cNvPicPr>
          <p:nvPr/>
        </p:nvPicPr>
        <p:blipFill>
          <a:blip r:embed="rId6" cstate="print"/>
          <a:srcRect/>
          <a:stretch>
            <a:fillRect/>
          </a:stretch>
        </p:blipFill>
        <p:spPr bwMode="auto">
          <a:xfrm>
            <a:off x="8204578" y="6324600"/>
            <a:ext cx="939421" cy="533400"/>
          </a:xfrm>
          <a:prstGeom prst="rect">
            <a:avLst/>
          </a:prstGeom>
          <a:noFill/>
          <a:ln w="9525">
            <a:noFill/>
            <a:miter lim="800000"/>
            <a:headEnd/>
            <a:tailEnd/>
          </a:ln>
          <a:effectLst/>
        </p:spPr>
      </p:pic>
      <p:grpSp>
        <p:nvGrpSpPr>
          <p:cNvPr id="16" name="Group 15"/>
          <p:cNvGrpSpPr/>
          <p:nvPr/>
        </p:nvGrpSpPr>
        <p:grpSpPr>
          <a:xfrm>
            <a:off x="228600" y="2895600"/>
            <a:ext cx="4343400" cy="3881973"/>
            <a:chOff x="4419600" y="152400"/>
            <a:chExt cx="4343400" cy="3881973"/>
          </a:xfrm>
        </p:grpSpPr>
        <p:pic>
          <p:nvPicPr>
            <p:cNvPr id="27650" name="Picture 2"/>
            <p:cNvPicPr>
              <a:picLocks noChangeAspect="1" noChangeArrowheads="1"/>
            </p:cNvPicPr>
            <p:nvPr/>
          </p:nvPicPr>
          <p:blipFill>
            <a:blip r:embed="rId7" cstate="print"/>
            <a:srcRect/>
            <a:stretch>
              <a:fillRect/>
            </a:stretch>
          </p:blipFill>
          <p:spPr bwMode="auto">
            <a:xfrm>
              <a:off x="4419600" y="152400"/>
              <a:ext cx="4124325" cy="2781300"/>
            </a:xfrm>
            <a:prstGeom prst="rect">
              <a:avLst/>
            </a:prstGeom>
            <a:noFill/>
            <a:ln w="9525">
              <a:noFill/>
              <a:miter lim="800000"/>
              <a:headEnd/>
              <a:tailEnd/>
            </a:ln>
            <a:effectLst/>
          </p:spPr>
        </p:pic>
        <p:sp>
          <p:nvSpPr>
            <p:cNvPr id="6" name="TextBox 5"/>
            <p:cNvSpPr txBox="1"/>
            <p:nvPr/>
          </p:nvSpPr>
          <p:spPr>
            <a:xfrm>
              <a:off x="6629400" y="863025"/>
              <a:ext cx="2057400" cy="584775"/>
            </a:xfrm>
            <a:prstGeom prst="rect">
              <a:avLst/>
            </a:prstGeom>
            <a:noFill/>
          </p:spPr>
          <p:txBody>
            <a:bodyPr wrap="square" rtlCol="0">
              <a:spAutoFit/>
            </a:bodyPr>
            <a:lstStyle/>
            <a:p>
              <a:r>
                <a:rPr lang="en-US" sz="1600" dirty="0" smtClean="0">
                  <a:solidFill>
                    <a:srgbClr val="C00000"/>
                  </a:solidFill>
                </a:rPr>
                <a:t>Carbon contamination deposition</a:t>
              </a:r>
              <a:endParaRPr lang="en-US" sz="1600" dirty="0">
                <a:solidFill>
                  <a:srgbClr val="C00000"/>
                </a:solidFill>
              </a:endParaRPr>
            </a:p>
          </p:txBody>
        </p:sp>
        <p:cxnSp>
          <p:nvCxnSpPr>
            <p:cNvPr id="8" name="Straight Arrow Connector 7"/>
            <p:cNvCxnSpPr/>
            <p:nvPr/>
          </p:nvCxnSpPr>
          <p:spPr>
            <a:xfrm rot="5400000">
              <a:off x="6972300" y="1409700"/>
              <a:ext cx="228600" cy="1524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324600" y="457200"/>
              <a:ext cx="612668" cy="338554"/>
            </a:xfrm>
            <a:prstGeom prst="rect">
              <a:avLst/>
            </a:prstGeom>
            <a:noFill/>
          </p:spPr>
          <p:txBody>
            <a:bodyPr wrap="none" rtlCol="0">
              <a:spAutoFit/>
            </a:bodyPr>
            <a:lstStyle/>
            <a:p>
              <a:r>
                <a:rPr lang="en-US" sz="1600" dirty="0" smtClean="0"/>
                <a:t>TEOS</a:t>
              </a:r>
              <a:endParaRPr lang="en-US" sz="1600" dirty="0"/>
            </a:p>
          </p:txBody>
        </p:sp>
        <p:sp>
          <p:nvSpPr>
            <p:cNvPr id="15" name="TextBox 14"/>
            <p:cNvSpPr txBox="1"/>
            <p:nvPr/>
          </p:nvSpPr>
          <p:spPr>
            <a:xfrm>
              <a:off x="4419600" y="2895600"/>
              <a:ext cx="4343400" cy="1138773"/>
            </a:xfrm>
            <a:prstGeom prst="rect">
              <a:avLst/>
            </a:prstGeom>
            <a:noFill/>
          </p:spPr>
          <p:txBody>
            <a:bodyPr wrap="square" rtlCol="0">
              <a:spAutoFit/>
            </a:bodyPr>
            <a:lstStyle/>
            <a:p>
              <a:r>
                <a:rPr lang="en-US" dirty="0" smtClean="0">
                  <a:solidFill>
                    <a:srgbClr val="0033CC"/>
                  </a:solidFill>
                </a:rPr>
                <a:t>Dwell time fixed at 120sec, slower deposition for C at higher I due to heating.</a:t>
              </a:r>
            </a:p>
            <a:p>
              <a:r>
                <a:rPr lang="en-US" sz="1600" dirty="0" smtClean="0">
                  <a:solidFill>
                    <a:srgbClr val="0033CC"/>
                  </a:solidFill>
                </a:rPr>
                <a:t>(if without heating, the volume would be constant at higher I, as deposition is limited by gas flux)</a:t>
              </a:r>
              <a:endParaRPr lang="en-US" sz="1600" dirty="0">
                <a:solidFill>
                  <a:srgbClr val="0033CC"/>
                </a:solidFill>
              </a:endParaRPr>
            </a:p>
          </p:txBody>
        </p:sp>
      </p:grpSp>
      <p:sp>
        <p:nvSpPr>
          <p:cNvPr id="17" name="Slide Number Placeholder 16"/>
          <p:cNvSpPr>
            <a:spLocks noGrp="1"/>
          </p:cNvSpPr>
          <p:nvPr>
            <p:ph type="sldNum" sz="quarter" idx="12"/>
          </p:nvPr>
        </p:nvSpPr>
        <p:spPr/>
        <p:txBody>
          <a:bodyPr/>
          <a:lstStyle/>
          <a:p>
            <a:fld id="{B6F15528-21DE-4FAA-801E-634DDDAF4B2B}" type="slidenum">
              <a:rPr lang="en-US" smtClean="0"/>
              <a:pPr/>
              <a:t>32</a:t>
            </a:fld>
            <a:endParaRPr lang="en-US"/>
          </a:p>
        </p:txBody>
      </p:sp>
      <p:sp>
        <p:nvSpPr>
          <p:cNvPr id="18" name="Rectangle 17"/>
          <p:cNvSpPr/>
          <p:nvPr/>
        </p:nvSpPr>
        <p:spPr>
          <a:xfrm>
            <a:off x="5867400" y="6553200"/>
            <a:ext cx="1828800" cy="27432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95600" y="152400"/>
            <a:ext cx="3171702" cy="523220"/>
          </a:xfrm>
          <a:prstGeom prst="rect">
            <a:avLst/>
          </a:prstGeom>
          <a:noFill/>
          <a:ln>
            <a:noFill/>
          </a:ln>
        </p:spPr>
        <p:txBody>
          <a:bodyPr wrap="none" rtlCol="0">
            <a:spAutoFit/>
          </a:bodyPr>
          <a:lstStyle/>
          <a:p>
            <a:pPr algn="ctr"/>
            <a:r>
              <a:rPr lang="en-US" sz="2800" dirty="0" smtClean="0">
                <a:solidFill>
                  <a:srgbClr val="0033CC"/>
                </a:solidFill>
              </a:rPr>
              <a:t>Deposition diameter</a:t>
            </a:r>
          </a:p>
        </p:txBody>
      </p:sp>
      <p:cxnSp>
        <p:nvCxnSpPr>
          <p:cNvPr id="3" name="Straight Connector 2"/>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pic>
        <p:nvPicPr>
          <p:cNvPr id="28675" name="Picture 3"/>
          <p:cNvPicPr>
            <a:picLocks noChangeAspect="1" noChangeArrowheads="1"/>
          </p:cNvPicPr>
          <p:nvPr/>
        </p:nvPicPr>
        <p:blipFill>
          <a:blip r:embed="rId2" cstate="print"/>
          <a:srcRect/>
          <a:stretch>
            <a:fillRect/>
          </a:stretch>
        </p:blipFill>
        <p:spPr bwMode="auto">
          <a:xfrm>
            <a:off x="152400" y="839348"/>
            <a:ext cx="8791575" cy="3732652"/>
          </a:xfrm>
          <a:prstGeom prst="rect">
            <a:avLst/>
          </a:prstGeom>
          <a:noFill/>
          <a:ln w="9525">
            <a:noFill/>
            <a:miter lim="800000"/>
            <a:headEnd/>
            <a:tailEnd/>
          </a:ln>
          <a:effectLst/>
        </p:spPr>
      </p:pic>
      <p:sp>
        <p:nvSpPr>
          <p:cNvPr id="6" name="Rectangle 5"/>
          <p:cNvSpPr/>
          <p:nvPr/>
        </p:nvSpPr>
        <p:spPr>
          <a:xfrm>
            <a:off x="304800" y="4495800"/>
            <a:ext cx="8458200" cy="923330"/>
          </a:xfrm>
          <a:prstGeom prst="rect">
            <a:avLst/>
          </a:prstGeom>
        </p:spPr>
        <p:txBody>
          <a:bodyPr wrap="square">
            <a:spAutoFit/>
          </a:bodyPr>
          <a:lstStyle/>
          <a:p>
            <a:r>
              <a:rPr lang="en-US" dirty="0" smtClean="0">
                <a:solidFill>
                  <a:srgbClr val="0033CC"/>
                </a:solidFill>
              </a:rPr>
              <a:t>Fig. 12. The development of the width of an e-beam deposited structure. </a:t>
            </a:r>
          </a:p>
          <a:p>
            <a:pPr marL="342900" indent="-342900">
              <a:buAutoNum type="alphaLcParenBoth"/>
            </a:pPr>
            <a:r>
              <a:rPr lang="en-US" dirty="0" smtClean="0">
                <a:solidFill>
                  <a:srgbClr val="0033CC"/>
                </a:solidFill>
              </a:rPr>
              <a:t>Experimental results. Inset shows the width development for short times. </a:t>
            </a:r>
          </a:p>
          <a:p>
            <a:pPr marL="342900" indent="-342900">
              <a:buAutoNum type="alphaLcParenBoth"/>
            </a:pPr>
            <a:r>
              <a:rPr lang="en-US" dirty="0" smtClean="0">
                <a:solidFill>
                  <a:srgbClr val="0033CC"/>
                </a:solidFill>
              </a:rPr>
              <a:t>Result from a Monte Carlo simulation.</a:t>
            </a:r>
            <a:endParaRPr lang="en-US" dirty="0">
              <a:solidFill>
                <a:srgbClr val="0033CC"/>
              </a:solidFill>
            </a:endParaRPr>
          </a:p>
        </p:txBody>
      </p:sp>
      <p:sp>
        <p:nvSpPr>
          <p:cNvPr id="7" name="TextBox 6"/>
          <p:cNvSpPr txBox="1"/>
          <p:nvPr/>
        </p:nvSpPr>
        <p:spPr>
          <a:xfrm>
            <a:off x="140100" y="5505271"/>
            <a:ext cx="8927700" cy="1200329"/>
          </a:xfrm>
          <a:prstGeom prst="rect">
            <a:avLst/>
          </a:prstGeom>
          <a:noFill/>
        </p:spPr>
        <p:txBody>
          <a:bodyPr wrap="none" rtlCol="0">
            <a:spAutoFit/>
          </a:bodyPr>
          <a:lstStyle/>
          <a:p>
            <a:r>
              <a:rPr lang="en-US" dirty="0" smtClean="0">
                <a:solidFill>
                  <a:srgbClr val="C00000"/>
                </a:solidFill>
              </a:rPr>
              <a:t>Vertical growth is due mostly to direct dissociation by PEs (primary electrons).</a:t>
            </a:r>
          </a:p>
          <a:p>
            <a:r>
              <a:rPr lang="en-US" dirty="0" smtClean="0">
                <a:solidFill>
                  <a:srgbClr val="C00000"/>
                </a:solidFill>
              </a:rPr>
              <a:t>Lateral growth is due mostly to SEs.</a:t>
            </a:r>
          </a:p>
          <a:p>
            <a:r>
              <a:rPr lang="en-US" dirty="0" smtClean="0">
                <a:solidFill>
                  <a:srgbClr val="C00000"/>
                </a:solidFill>
              </a:rPr>
              <a:t>In principle, lateral growth should stop once d</a:t>
            </a:r>
            <a:r>
              <a:rPr lang="en-US" baseline="-25000" dirty="0" smtClean="0">
                <a:solidFill>
                  <a:srgbClr val="C00000"/>
                </a:solidFill>
              </a:rPr>
              <a:t>deposit</a:t>
            </a:r>
            <a:r>
              <a:rPr lang="en-US" dirty="0" smtClean="0">
                <a:solidFill>
                  <a:srgbClr val="C00000"/>
                </a:solidFill>
                <a:sym typeface="Symbol"/>
              </a:rPr>
              <a:t></a:t>
            </a:r>
            <a:r>
              <a:rPr lang="en-US" dirty="0" smtClean="0">
                <a:solidFill>
                  <a:srgbClr val="C00000"/>
                </a:solidFill>
              </a:rPr>
              <a:t>d</a:t>
            </a:r>
            <a:r>
              <a:rPr lang="en-US" baseline="-25000" dirty="0" smtClean="0">
                <a:solidFill>
                  <a:srgbClr val="C00000"/>
                </a:solidFill>
              </a:rPr>
              <a:t>beam</a:t>
            </a:r>
            <a:r>
              <a:rPr lang="en-US" dirty="0" smtClean="0">
                <a:solidFill>
                  <a:srgbClr val="C00000"/>
                </a:solidFill>
              </a:rPr>
              <a:t>+2</a:t>
            </a:r>
            <a:r>
              <a:rPr lang="en-US" dirty="0" smtClean="0">
                <a:solidFill>
                  <a:srgbClr val="C00000"/>
                </a:solidFill>
                <a:sym typeface="Symbol"/>
              </a:rPr>
              <a:t>SE escape length.</a:t>
            </a:r>
          </a:p>
          <a:p>
            <a:r>
              <a:rPr lang="en-US" dirty="0" smtClean="0">
                <a:solidFill>
                  <a:srgbClr val="C00000"/>
                </a:solidFill>
                <a:sym typeface="Symbol"/>
              </a:rPr>
              <a:t>But BSE can go far away and generate SE there, so diameter can go quite large after long time.</a:t>
            </a:r>
            <a:endParaRPr lang="en-US" dirty="0">
              <a:solidFill>
                <a:srgbClr val="C00000"/>
              </a:solidFill>
            </a:endParaRPr>
          </a:p>
        </p:txBody>
      </p:sp>
      <p:sp>
        <p:nvSpPr>
          <p:cNvPr id="8" name="Slide Number Placeholder 7"/>
          <p:cNvSpPr>
            <a:spLocks noGrp="1"/>
          </p:cNvSpPr>
          <p:nvPr>
            <p:ph type="sldNum" sz="quarter" idx="12"/>
          </p:nvPr>
        </p:nvSpPr>
        <p:spPr/>
        <p:txBody>
          <a:bodyPr/>
          <a:lstStyle/>
          <a:p>
            <a:fld id="{B6F15528-21DE-4FAA-801E-634DDDAF4B2B}" type="slidenum">
              <a:rPr lang="en-US" smtClean="0"/>
              <a:pPr/>
              <a:t>33</a:t>
            </a:fld>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90800" y="152400"/>
            <a:ext cx="4039952" cy="523220"/>
          </a:xfrm>
          <a:prstGeom prst="rect">
            <a:avLst/>
          </a:prstGeom>
          <a:noFill/>
          <a:ln>
            <a:noFill/>
          </a:ln>
        </p:spPr>
        <p:txBody>
          <a:bodyPr wrap="none" rtlCol="0">
            <a:spAutoFit/>
          </a:bodyPr>
          <a:lstStyle/>
          <a:p>
            <a:pPr algn="ctr"/>
            <a:r>
              <a:rPr lang="en-US" sz="2800" dirty="0" smtClean="0">
                <a:solidFill>
                  <a:srgbClr val="0033CC"/>
                </a:solidFill>
              </a:rPr>
              <a:t>High resolution deposition</a:t>
            </a:r>
          </a:p>
        </p:txBody>
      </p:sp>
      <p:cxnSp>
        <p:nvCxnSpPr>
          <p:cNvPr id="4" name="Straight Connector 3"/>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pic>
        <p:nvPicPr>
          <p:cNvPr id="5" name="Picture 2"/>
          <p:cNvPicPr>
            <a:picLocks noChangeAspect="1" noChangeArrowheads="1"/>
          </p:cNvPicPr>
          <p:nvPr/>
        </p:nvPicPr>
        <p:blipFill>
          <a:blip r:embed="rId2" cstate="print"/>
          <a:srcRect/>
          <a:stretch>
            <a:fillRect/>
          </a:stretch>
        </p:blipFill>
        <p:spPr bwMode="auto">
          <a:xfrm>
            <a:off x="304801" y="990600"/>
            <a:ext cx="7239000" cy="3427521"/>
          </a:xfrm>
          <a:prstGeom prst="rect">
            <a:avLst/>
          </a:prstGeom>
          <a:noFill/>
          <a:ln w="9525">
            <a:noFill/>
            <a:miter lim="800000"/>
            <a:headEnd/>
            <a:tailEnd/>
          </a:ln>
          <a:effectLst/>
        </p:spPr>
      </p:pic>
      <p:sp>
        <p:nvSpPr>
          <p:cNvPr id="6" name="TextBox 5"/>
          <p:cNvSpPr txBox="1"/>
          <p:nvPr/>
        </p:nvSpPr>
        <p:spPr>
          <a:xfrm>
            <a:off x="228600" y="4800600"/>
            <a:ext cx="6248400" cy="1754326"/>
          </a:xfrm>
          <a:prstGeom prst="rect">
            <a:avLst/>
          </a:prstGeom>
          <a:noFill/>
        </p:spPr>
        <p:txBody>
          <a:bodyPr wrap="square" rtlCol="0">
            <a:spAutoFit/>
          </a:bodyPr>
          <a:lstStyle/>
          <a:p>
            <a:r>
              <a:rPr lang="en-US" dirty="0" smtClean="0">
                <a:solidFill>
                  <a:srgbClr val="C00000"/>
                </a:solidFill>
              </a:rPr>
              <a:t>Strategy:</a:t>
            </a:r>
          </a:p>
          <a:p>
            <a:pPr marL="169863" indent="-169863">
              <a:buFont typeface="Arial" pitchFamily="34" charset="0"/>
              <a:buChar char="•"/>
            </a:pPr>
            <a:r>
              <a:rPr lang="en-US" dirty="0" smtClean="0">
                <a:solidFill>
                  <a:srgbClr val="0033CC"/>
                </a:solidFill>
              </a:rPr>
              <a:t>Use high voltage STEM that has small beam spot size, and short deposit time (but then low aspect ratio).</a:t>
            </a:r>
          </a:p>
          <a:p>
            <a:pPr marL="169863" indent="-169863">
              <a:buFont typeface="Arial" pitchFamily="34" charset="0"/>
              <a:buChar char="•"/>
            </a:pPr>
            <a:r>
              <a:rPr lang="en-US" dirty="0" smtClean="0">
                <a:solidFill>
                  <a:srgbClr val="0033CC"/>
                </a:solidFill>
              </a:rPr>
              <a:t>That is, stop deposition before significant lateral widening (by SE) occurs.</a:t>
            </a:r>
          </a:p>
          <a:p>
            <a:r>
              <a:rPr lang="en-US" dirty="0" smtClean="0">
                <a:solidFill>
                  <a:srgbClr val="0033CC"/>
                </a:solidFill>
              </a:rPr>
              <a:t>STEM: scanning transmission electron microscopy, beam &lt;0.2nm.</a:t>
            </a:r>
            <a:endParaRPr lang="en-US" dirty="0">
              <a:solidFill>
                <a:srgbClr val="0033CC"/>
              </a:solidFill>
            </a:endParaRPr>
          </a:p>
        </p:txBody>
      </p:sp>
      <p:sp>
        <p:nvSpPr>
          <p:cNvPr id="7" name="TextBox 6"/>
          <p:cNvSpPr txBox="1"/>
          <p:nvPr/>
        </p:nvSpPr>
        <p:spPr>
          <a:xfrm>
            <a:off x="76200" y="1548825"/>
            <a:ext cx="4953000" cy="584775"/>
          </a:xfrm>
          <a:prstGeom prst="rect">
            <a:avLst/>
          </a:prstGeom>
          <a:noFill/>
        </p:spPr>
        <p:txBody>
          <a:bodyPr wrap="square" rtlCol="0">
            <a:spAutoFit/>
          </a:bodyPr>
          <a:lstStyle/>
          <a:p>
            <a:r>
              <a:rPr lang="en-US" sz="1600" dirty="0" smtClean="0">
                <a:solidFill>
                  <a:srgbClr val="0033CC"/>
                </a:solidFill>
              </a:rPr>
              <a:t>The mean free path depends on material, here should be a heavy material (high Z) with very short mean free path.</a:t>
            </a:r>
            <a:endParaRPr lang="en-US" sz="1600" dirty="0">
              <a:solidFill>
                <a:srgbClr val="0033CC"/>
              </a:solidFill>
            </a:endParaRPr>
          </a:p>
        </p:txBody>
      </p:sp>
      <p:pic>
        <p:nvPicPr>
          <p:cNvPr id="63490" name="Picture 2"/>
          <p:cNvPicPr>
            <a:picLocks noChangeAspect="1" noChangeArrowheads="1"/>
          </p:cNvPicPr>
          <p:nvPr/>
        </p:nvPicPr>
        <p:blipFill>
          <a:blip r:embed="rId3" cstate="print"/>
          <a:srcRect/>
          <a:stretch>
            <a:fillRect/>
          </a:stretch>
        </p:blipFill>
        <p:spPr bwMode="auto">
          <a:xfrm>
            <a:off x="6705600" y="4191000"/>
            <a:ext cx="2047875" cy="1895475"/>
          </a:xfrm>
          <a:prstGeom prst="rect">
            <a:avLst/>
          </a:prstGeom>
          <a:noFill/>
          <a:ln w="9525">
            <a:noFill/>
            <a:miter lim="800000"/>
            <a:headEnd/>
            <a:tailEnd/>
          </a:ln>
        </p:spPr>
      </p:pic>
      <p:cxnSp>
        <p:nvCxnSpPr>
          <p:cNvPr id="9" name="Straight Arrow Connector 8"/>
          <p:cNvCxnSpPr/>
          <p:nvPr/>
        </p:nvCxnSpPr>
        <p:spPr>
          <a:xfrm rot="10800000">
            <a:off x="7263385" y="5638800"/>
            <a:ext cx="585216" cy="6096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671483" y="6172200"/>
            <a:ext cx="1091517" cy="369332"/>
          </a:xfrm>
          <a:prstGeom prst="rect">
            <a:avLst/>
          </a:prstGeom>
          <a:noFill/>
        </p:spPr>
        <p:txBody>
          <a:bodyPr wrap="none" rtlCol="0">
            <a:spAutoFit/>
          </a:bodyPr>
          <a:lstStyle/>
          <a:p>
            <a:r>
              <a:rPr lang="en-US" dirty="0" smtClean="0">
                <a:solidFill>
                  <a:srgbClr val="C00000"/>
                </a:solidFill>
              </a:rPr>
              <a:t>Stop here</a:t>
            </a:r>
            <a:endParaRPr lang="en-US" dirty="0">
              <a:solidFill>
                <a:srgbClr val="C00000"/>
              </a:solidFill>
            </a:endParaRPr>
          </a:p>
        </p:txBody>
      </p:sp>
      <p:sp>
        <p:nvSpPr>
          <p:cNvPr id="11" name="Slide Number Placeholder 10"/>
          <p:cNvSpPr>
            <a:spLocks noGrp="1"/>
          </p:cNvSpPr>
          <p:nvPr>
            <p:ph type="sldNum" sz="quarter" idx="12"/>
          </p:nvPr>
        </p:nvSpPr>
        <p:spPr/>
        <p:txBody>
          <a:bodyPr/>
          <a:lstStyle/>
          <a:p>
            <a:fld id="{B6F15528-21DE-4FAA-801E-634DDDAF4B2B}" type="slidenum">
              <a:rPr lang="en-US" smtClean="0"/>
              <a:pPr/>
              <a:t>34</a:t>
            </a:fld>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74698" y="152400"/>
            <a:ext cx="5491567" cy="523220"/>
          </a:xfrm>
          <a:prstGeom prst="rect">
            <a:avLst/>
          </a:prstGeom>
          <a:noFill/>
          <a:ln>
            <a:noFill/>
          </a:ln>
        </p:spPr>
        <p:txBody>
          <a:bodyPr wrap="none" rtlCol="0">
            <a:spAutoFit/>
          </a:bodyPr>
          <a:lstStyle/>
          <a:p>
            <a:pPr algn="ctr"/>
            <a:r>
              <a:rPr lang="en-US" sz="2800" dirty="0" smtClean="0">
                <a:solidFill>
                  <a:srgbClr val="0033CC"/>
                </a:solidFill>
              </a:rPr>
              <a:t>High resolution deposition examples</a:t>
            </a:r>
          </a:p>
        </p:txBody>
      </p:sp>
      <p:cxnSp>
        <p:nvCxnSpPr>
          <p:cNvPr id="4" name="Straight Connector 3"/>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grpSp>
        <p:nvGrpSpPr>
          <p:cNvPr id="9" name="Group 8"/>
          <p:cNvGrpSpPr/>
          <p:nvPr/>
        </p:nvGrpSpPr>
        <p:grpSpPr>
          <a:xfrm>
            <a:off x="1447800" y="1447800"/>
            <a:ext cx="6286500" cy="3498273"/>
            <a:chOff x="685800" y="1143000"/>
            <a:chExt cx="6286500" cy="3498273"/>
          </a:xfrm>
        </p:grpSpPr>
        <p:pic>
          <p:nvPicPr>
            <p:cNvPr id="2" name="Picture 4"/>
            <p:cNvPicPr>
              <a:picLocks noChangeAspect="1" noChangeArrowheads="1"/>
            </p:cNvPicPr>
            <p:nvPr/>
          </p:nvPicPr>
          <p:blipFill>
            <a:blip r:embed="rId2" cstate="print"/>
            <a:srcRect/>
            <a:stretch>
              <a:fillRect/>
            </a:stretch>
          </p:blipFill>
          <p:spPr bwMode="auto">
            <a:xfrm>
              <a:off x="685800" y="1524000"/>
              <a:ext cx="6286500" cy="3117273"/>
            </a:xfrm>
            <a:prstGeom prst="rect">
              <a:avLst/>
            </a:prstGeom>
            <a:noFill/>
            <a:ln w="9525">
              <a:noFill/>
              <a:miter lim="800000"/>
              <a:headEnd/>
              <a:tailEnd/>
            </a:ln>
            <a:effectLst/>
          </p:spPr>
        </p:pic>
        <p:sp>
          <p:nvSpPr>
            <p:cNvPr id="5" name="TextBox 4"/>
            <p:cNvSpPr txBox="1"/>
            <p:nvPr/>
          </p:nvSpPr>
          <p:spPr>
            <a:xfrm>
              <a:off x="685800" y="1143000"/>
              <a:ext cx="5410200" cy="461665"/>
            </a:xfrm>
            <a:prstGeom prst="rect">
              <a:avLst/>
            </a:prstGeom>
            <a:noFill/>
          </p:spPr>
          <p:txBody>
            <a:bodyPr wrap="square" rtlCol="0">
              <a:spAutoFit/>
            </a:bodyPr>
            <a:lstStyle/>
            <a:p>
              <a:r>
                <a:rPr lang="en-US" sz="2400" dirty="0" smtClean="0">
                  <a:solidFill>
                    <a:srgbClr val="0033CC"/>
                  </a:solidFill>
                </a:rPr>
                <a:t>W deposition using high resolution STEM</a:t>
              </a:r>
              <a:endParaRPr lang="en-US" sz="2400" dirty="0">
                <a:solidFill>
                  <a:srgbClr val="0033CC"/>
                </a:solidFill>
              </a:endParaRPr>
            </a:p>
          </p:txBody>
        </p:sp>
        <p:sp>
          <p:nvSpPr>
            <p:cNvPr id="6" name="TextBox 5"/>
            <p:cNvSpPr txBox="1"/>
            <p:nvPr/>
          </p:nvSpPr>
          <p:spPr>
            <a:xfrm>
              <a:off x="990600" y="2209800"/>
              <a:ext cx="692818" cy="369332"/>
            </a:xfrm>
            <a:prstGeom prst="rect">
              <a:avLst/>
            </a:prstGeom>
            <a:noFill/>
          </p:spPr>
          <p:txBody>
            <a:bodyPr wrap="none" rtlCol="0">
              <a:spAutoFit/>
            </a:bodyPr>
            <a:lstStyle/>
            <a:p>
              <a:r>
                <a:rPr lang="en-US" dirty="0" smtClean="0">
                  <a:solidFill>
                    <a:srgbClr val="FF0000"/>
                  </a:solidFill>
                </a:rPr>
                <a:t>25ms</a:t>
              </a:r>
              <a:endParaRPr lang="en-US" dirty="0">
                <a:solidFill>
                  <a:srgbClr val="FF0000"/>
                </a:solidFill>
              </a:endParaRPr>
            </a:p>
          </p:txBody>
        </p:sp>
        <p:sp>
          <p:nvSpPr>
            <p:cNvPr id="7" name="TextBox 6"/>
            <p:cNvSpPr txBox="1"/>
            <p:nvPr/>
          </p:nvSpPr>
          <p:spPr>
            <a:xfrm>
              <a:off x="2964782" y="3364468"/>
              <a:ext cx="566181" cy="369332"/>
            </a:xfrm>
            <a:prstGeom prst="rect">
              <a:avLst/>
            </a:prstGeom>
            <a:noFill/>
          </p:spPr>
          <p:txBody>
            <a:bodyPr wrap="none" rtlCol="0">
              <a:spAutoFit/>
            </a:bodyPr>
            <a:lstStyle/>
            <a:p>
              <a:r>
                <a:rPr lang="en-US" dirty="0" smtClean="0">
                  <a:solidFill>
                    <a:srgbClr val="FF0000"/>
                  </a:solidFill>
                </a:rPr>
                <a:t>2.5s</a:t>
              </a:r>
              <a:endParaRPr lang="en-US" dirty="0">
                <a:solidFill>
                  <a:srgbClr val="FF0000"/>
                </a:solidFill>
              </a:endParaRPr>
            </a:p>
          </p:txBody>
        </p:sp>
        <p:sp>
          <p:nvSpPr>
            <p:cNvPr id="8" name="TextBox 7"/>
            <p:cNvSpPr txBox="1"/>
            <p:nvPr/>
          </p:nvSpPr>
          <p:spPr>
            <a:xfrm>
              <a:off x="4724400" y="3429000"/>
              <a:ext cx="1518364" cy="369332"/>
            </a:xfrm>
            <a:prstGeom prst="rect">
              <a:avLst/>
            </a:prstGeom>
            <a:solidFill>
              <a:schemeClr val="bg1"/>
            </a:solidFill>
          </p:spPr>
          <p:txBody>
            <a:bodyPr wrap="none" rtlCol="0">
              <a:spAutoFit/>
            </a:bodyPr>
            <a:lstStyle/>
            <a:p>
              <a:r>
                <a:rPr lang="en-US" dirty="0" smtClean="0"/>
                <a:t>275ms, 3.5nm</a:t>
              </a:r>
              <a:endParaRPr lang="en-US" dirty="0"/>
            </a:p>
          </p:txBody>
        </p:sp>
      </p:grpSp>
      <p:sp>
        <p:nvSpPr>
          <p:cNvPr id="10" name="TextBox 9"/>
          <p:cNvSpPr txBox="1"/>
          <p:nvPr/>
        </p:nvSpPr>
        <p:spPr>
          <a:xfrm>
            <a:off x="1371600" y="5181600"/>
            <a:ext cx="6437981" cy="369332"/>
          </a:xfrm>
          <a:prstGeom prst="rect">
            <a:avLst/>
          </a:prstGeom>
          <a:noFill/>
        </p:spPr>
        <p:txBody>
          <a:bodyPr wrap="none" rtlCol="0">
            <a:spAutoFit/>
          </a:bodyPr>
          <a:lstStyle/>
          <a:p>
            <a:r>
              <a:rPr lang="en-US" dirty="0" smtClean="0">
                <a:solidFill>
                  <a:srgbClr val="0033CC"/>
                </a:solidFill>
              </a:rPr>
              <a:t>Resolution is high, but aspect ratio is low, height/width order of </a:t>
            </a:r>
            <a:r>
              <a:rPr lang="en-US" dirty="0" smtClean="0">
                <a:solidFill>
                  <a:srgbClr val="0033CC"/>
                </a:solidFill>
                <a:sym typeface="Symbol"/>
              </a:rPr>
              <a:t>1.</a:t>
            </a:r>
            <a:endParaRPr lang="en-US" dirty="0">
              <a:solidFill>
                <a:srgbClr val="0033CC"/>
              </a:solidFill>
            </a:endParaRPr>
          </a:p>
        </p:txBody>
      </p:sp>
      <p:sp>
        <p:nvSpPr>
          <p:cNvPr id="11" name="Slide Number Placeholder 10"/>
          <p:cNvSpPr>
            <a:spLocks noGrp="1"/>
          </p:cNvSpPr>
          <p:nvPr>
            <p:ph type="sldNum" sz="quarter" idx="12"/>
          </p:nvPr>
        </p:nvSpPr>
        <p:spPr/>
        <p:txBody>
          <a:bodyPr/>
          <a:lstStyle/>
          <a:p>
            <a:fld id="{B6F15528-21DE-4FAA-801E-634DDDAF4B2B}" type="slidenum">
              <a:rPr lang="en-US" smtClean="0"/>
              <a:pPr/>
              <a:t>35</a:t>
            </a:fld>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8800" y="152400"/>
            <a:ext cx="5491568" cy="523220"/>
          </a:xfrm>
          <a:prstGeom prst="rect">
            <a:avLst/>
          </a:prstGeom>
          <a:noFill/>
          <a:ln>
            <a:noFill/>
          </a:ln>
        </p:spPr>
        <p:txBody>
          <a:bodyPr wrap="none" rtlCol="0">
            <a:spAutoFit/>
          </a:bodyPr>
          <a:lstStyle/>
          <a:p>
            <a:pPr algn="ctr"/>
            <a:r>
              <a:rPr lang="en-US" sz="2800" dirty="0" smtClean="0">
                <a:solidFill>
                  <a:srgbClr val="0033CC"/>
                </a:solidFill>
              </a:rPr>
              <a:t>High resolution deposition examples</a:t>
            </a:r>
          </a:p>
        </p:txBody>
      </p:sp>
      <p:cxnSp>
        <p:nvCxnSpPr>
          <p:cNvPr id="3" name="Straight Connector 2"/>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pic>
        <p:nvPicPr>
          <p:cNvPr id="4" name="Picture 2"/>
          <p:cNvPicPr>
            <a:picLocks noChangeAspect="1" noChangeArrowheads="1"/>
          </p:cNvPicPr>
          <p:nvPr/>
        </p:nvPicPr>
        <p:blipFill>
          <a:blip r:embed="rId2" cstate="print"/>
          <a:srcRect/>
          <a:stretch>
            <a:fillRect/>
          </a:stretch>
        </p:blipFill>
        <p:spPr bwMode="auto">
          <a:xfrm>
            <a:off x="1143000" y="762000"/>
            <a:ext cx="6696075" cy="5572755"/>
          </a:xfrm>
          <a:prstGeom prst="rect">
            <a:avLst/>
          </a:prstGeom>
          <a:noFill/>
          <a:ln w="9525">
            <a:noFill/>
            <a:miter lim="800000"/>
            <a:headEnd/>
            <a:tailEnd/>
          </a:ln>
          <a:effectLst/>
        </p:spPr>
      </p:pic>
      <p:sp>
        <p:nvSpPr>
          <p:cNvPr id="5" name="TextBox 4"/>
          <p:cNvSpPr txBox="1"/>
          <p:nvPr/>
        </p:nvSpPr>
        <p:spPr>
          <a:xfrm>
            <a:off x="2743200" y="6336268"/>
            <a:ext cx="4267200" cy="369332"/>
          </a:xfrm>
          <a:prstGeom prst="rect">
            <a:avLst/>
          </a:prstGeom>
          <a:noFill/>
        </p:spPr>
        <p:txBody>
          <a:bodyPr wrap="square" rtlCol="0">
            <a:spAutoFit/>
          </a:bodyPr>
          <a:lstStyle/>
          <a:p>
            <a:r>
              <a:rPr lang="en-US" dirty="0" smtClean="0">
                <a:solidFill>
                  <a:srgbClr val="0033CC"/>
                </a:solidFill>
              </a:rPr>
              <a:t>W containing dots with W(CO)</a:t>
            </a:r>
            <a:r>
              <a:rPr lang="en-US" baseline="-25000" dirty="0" smtClean="0">
                <a:solidFill>
                  <a:srgbClr val="0033CC"/>
                </a:solidFill>
              </a:rPr>
              <a:t>6</a:t>
            </a:r>
            <a:r>
              <a:rPr lang="en-US" dirty="0" smtClean="0">
                <a:solidFill>
                  <a:srgbClr val="0033CC"/>
                </a:solidFill>
              </a:rPr>
              <a:t> precursor </a:t>
            </a:r>
            <a:endParaRPr lang="en-US" dirty="0">
              <a:solidFill>
                <a:srgbClr val="0033CC"/>
              </a:solidFill>
            </a:endParaRPr>
          </a:p>
        </p:txBody>
      </p:sp>
      <p:sp>
        <p:nvSpPr>
          <p:cNvPr id="6" name="TextBox 5"/>
          <p:cNvSpPr txBox="1"/>
          <p:nvPr/>
        </p:nvSpPr>
        <p:spPr>
          <a:xfrm>
            <a:off x="2362200" y="3581400"/>
            <a:ext cx="1179747" cy="369332"/>
          </a:xfrm>
          <a:prstGeom prst="rect">
            <a:avLst/>
          </a:prstGeom>
          <a:noFill/>
        </p:spPr>
        <p:txBody>
          <a:bodyPr wrap="none" rtlCol="0">
            <a:spAutoFit/>
          </a:bodyPr>
          <a:lstStyle/>
          <a:p>
            <a:r>
              <a:rPr lang="en-US" dirty="0" smtClean="0"/>
              <a:t>4.0nm size</a:t>
            </a:r>
            <a:endParaRPr lang="en-US" dirty="0"/>
          </a:p>
        </p:txBody>
      </p:sp>
      <p:sp>
        <p:nvSpPr>
          <p:cNvPr id="7" name="TextBox 6"/>
          <p:cNvSpPr txBox="1"/>
          <p:nvPr/>
        </p:nvSpPr>
        <p:spPr>
          <a:xfrm>
            <a:off x="5883167" y="3581400"/>
            <a:ext cx="1508233" cy="461665"/>
          </a:xfrm>
          <a:prstGeom prst="rect">
            <a:avLst/>
          </a:prstGeom>
          <a:noFill/>
        </p:spPr>
        <p:txBody>
          <a:bodyPr wrap="none" rtlCol="0">
            <a:spAutoFit/>
          </a:bodyPr>
          <a:lstStyle/>
          <a:p>
            <a:r>
              <a:rPr lang="en-US" sz="2400" dirty="0" smtClean="0">
                <a:solidFill>
                  <a:srgbClr val="C00000"/>
                </a:solidFill>
              </a:rPr>
              <a:t>1.0nm size</a:t>
            </a:r>
            <a:endParaRPr lang="en-US" sz="2400" dirty="0">
              <a:solidFill>
                <a:srgbClr val="C00000"/>
              </a:solidFill>
            </a:endParaRPr>
          </a:p>
        </p:txBody>
      </p:sp>
      <p:sp>
        <p:nvSpPr>
          <p:cNvPr id="8" name="Slide Number Placeholder 7"/>
          <p:cNvSpPr>
            <a:spLocks noGrp="1"/>
          </p:cNvSpPr>
          <p:nvPr>
            <p:ph type="sldNum" sz="quarter" idx="12"/>
          </p:nvPr>
        </p:nvSpPr>
        <p:spPr/>
        <p:txBody>
          <a:bodyPr/>
          <a:lstStyle/>
          <a:p>
            <a:fld id="{B6F15528-21DE-4FAA-801E-634DDDAF4B2B}" type="slidenum">
              <a:rPr lang="en-US" smtClean="0"/>
              <a:pPr/>
              <a:t>36</a:t>
            </a:fld>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90800" y="457200"/>
            <a:ext cx="3582904" cy="523220"/>
          </a:xfrm>
          <a:prstGeom prst="rect">
            <a:avLst/>
          </a:prstGeom>
          <a:noFill/>
        </p:spPr>
        <p:txBody>
          <a:bodyPr wrap="none" rtlCol="0">
            <a:spAutoFit/>
          </a:bodyPr>
          <a:lstStyle/>
          <a:p>
            <a:r>
              <a:rPr lang="en-US" sz="2800" dirty="0" smtClean="0">
                <a:solidFill>
                  <a:srgbClr val="0033CC"/>
                </a:solidFill>
              </a:rPr>
              <a:t>Focused ion beam (FIB)</a:t>
            </a:r>
            <a:endParaRPr lang="en-US" sz="2800" dirty="0">
              <a:solidFill>
                <a:srgbClr val="0033CC"/>
              </a:solidFill>
            </a:endParaRPr>
          </a:p>
        </p:txBody>
      </p:sp>
      <p:sp>
        <p:nvSpPr>
          <p:cNvPr id="5" name="TextBox 4"/>
          <p:cNvSpPr txBox="1"/>
          <p:nvPr/>
        </p:nvSpPr>
        <p:spPr>
          <a:xfrm>
            <a:off x="1488692" y="1219200"/>
            <a:ext cx="6283708" cy="4970591"/>
          </a:xfrm>
          <a:prstGeom prst="rect">
            <a:avLst/>
          </a:prstGeom>
          <a:noFill/>
        </p:spPr>
        <p:txBody>
          <a:bodyPr wrap="none" rtlCol="0">
            <a:spAutoFit/>
          </a:bodyPr>
          <a:lstStyle/>
          <a:p>
            <a:pPr marL="342900" indent="-342900">
              <a:spcAft>
                <a:spcPts val="600"/>
              </a:spcAft>
              <a:buAutoNum type="arabicPeriod"/>
            </a:pPr>
            <a:r>
              <a:rPr lang="en-US" dirty="0" smtClean="0">
                <a:solidFill>
                  <a:srgbClr val="0033CC"/>
                </a:solidFill>
              </a:rPr>
              <a:t>Overview.</a:t>
            </a:r>
          </a:p>
          <a:p>
            <a:pPr marL="342900" indent="-342900">
              <a:spcAft>
                <a:spcPts val="600"/>
              </a:spcAft>
              <a:buAutoNum type="arabicPeriod"/>
            </a:pPr>
            <a:r>
              <a:rPr lang="en-US" dirty="0" smtClean="0">
                <a:solidFill>
                  <a:srgbClr val="0033CC"/>
                </a:solidFill>
              </a:rPr>
              <a:t>Ion source and optics.</a:t>
            </a:r>
          </a:p>
          <a:p>
            <a:pPr marL="342900" indent="-342900">
              <a:spcAft>
                <a:spcPts val="600"/>
              </a:spcAft>
              <a:buAutoNum type="arabicPeriod"/>
            </a:pPr>
            <a:r>
              <a:rPr lang="en-US" dirty="0" smtClean="0">
                <a:solidFill>
                  <a:srgbClr val="0033CC"/>
                </a:solidFill>
              </a:rPr>
              <a:t>Ion-solid interaction, damage.</a:t>
            </a:r>
          </a:p>
          <a:p>
            <a:pPr marL="342900" indent="-342900">
              <a:spcAft>
                <a:spcPts val="600"/>
              </a:spcAft>
              <a:buAutoNum type="arabicPeriod"/>
            </a:pPr>
            <a:r>
              <a:rPr lang="en-US" dirty="0" smtClean="0">
                <a:solidFill>
                  <a:srgbClr val="0033CC"/>
                </a:solidFill>
              </a:rPr>
              <a:t>Scanning ion beam imaging.</a:t>
            </a:r>
          </a:p>
          <a:p>
            <a:pPr marL="342900" indent="-342900">
              <a:spcAft>
                <a:spcPts val="600"/>
              </a:spcAft>
              <a:buAutoNum type="arabicPeriod"/>
            </a:pPr>
            <a:r>
              <a:rPr lang="en-US" dirty="0" smtClean="0">
                <a:solidFill>
                  <a:srgbClr val="0033CC"/>
                </a:solidFill>
              </a:rPr>
              <a:t>FIB lithography using resist.</a:t>
            </a:r>
          </a:p>
          <a:p>
            <a:pPr marL="342900" indent="-342900">
              <a:spcAft>
                <a:spcPts val="600"/>
              </a:spcAft>
              <a:buAutoNum type="arabicPeriod"/>
            </a:pPr>
            <a:r>
              <a:rPr lang="en-US" dirty="0" smtClean="0">
                <a:solidFill>
                  <a:srgbClr val="0033CC"/>
                </a:solidFill>
              </a:rPr>
              <a:t>FIB milling, sputtering yield.</a:t>
            </a:r>
          </a:p>
          <a:p>
            <a:pPr marL="342900" indent="-342900">
              <a:spcAft>
                <a:spcPts val="600"/>
              </a:spcAft>
              <a:buAutoNum type="arabicPeriod"/>
            </a:pPr>
            <a:r>
              <a:rPr lang="en-US" dirty="0" smtClean="0">
                <a:solidFill>
                  <a:srgbClr val="0033CC"/>
                </a:solidFill>
              </a:rPr>
              <a:t>Redeposition.</a:t>
            </a:r>
          </a:p>
          <a:p>
            <a:pPr marL="342900" indent="-342900">
              <a:spcAft>
                <a:spcPts val="600"/>
              </a:spcAft>
              <a:buAutoNum type="arabicPeriod"/>
            </a:pPr>
            <a:r>
              <a:rPr lang="en-US" dirty="0" smtClean="0">
                <a:solidFill>
                  <a:srgbClr val="0033CC"/>
                </a:solidFill>
              </a:rPr>
              <a:t>Single  line milling.</a:t>
            </a:r>
          </a:p>
          <a:p>
            <a:pPr marL="342900" indent="-342900">
              <a:spcAft>
                <a:spcPts val="600"/>
              </a:spcAft>
              <a:buAutoNum type="arabicPeriod"/>
            </a:pPr>
            <a:r>
              <a:rPr lang="en-US" dirty="0" smtClean="0">
                <a:solidFill>
                  <a:srgbClr val="0033CC"/>
                </a:solidFill>
              </a:rPr>
              <a:t>Other types of FIB lithographies (implantation, intermixing…).</a:t>
            </a:r>
          </a:p>
          <a:p>
            <a:pPr marL="342900" indent="-342900">
              <a:spcAft>
                <a:spcPts val="600"/>
              </a:spcAft>
              <a:buAutoNum type="arabicPeriod"/>
            </a:pPr>
            <a:r>
              <a:rPr lang="en-US" dirty="0" smtClean="0">
                <a:solidFill>
                  <a:srgbClr val="0033CC"/>
                </a:solidFill>
              </a:rPr>
              <a:t>Gas-assisted FIB patterning.</a:t>
            </a:r>
          </a:p>
          <a:p>
            <a:pPr marL="342900" indent="-342900">
              <a:spcAft>
                <a:spcPts val="600"/>
              </a:spcAft>
              <a:buAutoNum type="arabicPeriod"/>
            </a:pPr>
            <a:r>
              <a:rPr lang="en-US" dirty="0" smtClean="0">
                <a:solidFill>
                  <a:srgbClr val="0033CC"/>
                </a:solidFill>
              </a:rPr>
              <a:t>Focused ion beam induced deposition.</a:t>
            </a:r>
          </a:p>
          <a:p>
            <a:pPr marL="342900" indent="-342900">
              <a:spcAft>
                <a:spcPts val="600"/>
              </a:spcAft>
              <a:buAutoNum type="arabicPeriod"/>
            </a:pPr>
            <a:r>
              <a:rPr lang="en-US" dirty="0" smtClean="0">
                <a:solidFill>
                  <a:srgbClr val="0033CC"/>
                </a:solidFill>
              </a:rPr>
              <a:t>Focused electron beam induced deposition.</a:t>
            </a:r>
          </a:p>
          <a:p>
            <a:pPr marL="342900" indent="-342900">
              <a:spcAft>
                <a:spcPts val="600"/>
              </a:spcAft>
              <a:buAutoNum type="arabicPeriod"/>
            </a:pPr>
            <a:r>
              <a:rPr lang="en-US" dirty="0" smtClean="0">
                <a:solidFill>
                  <a:srgbClr val="0033CC"/>
                </a:solidFill>
              </a:rPr>
              <a:t>Deposition rate (electron and gas flux-limited regimes)</a:t>
            </a:r>
          </a:p>
          <a:p>
            <a:pPr marL="342900" indent="-342900">
              <a:spcAft>
                <a:spcPts val="600"/>
              </a:spcAft>
              <a:buAutoNum type="arabicPeriod"/>
            </a:pPr>
            <a:r>
              <a:rPr lang="en-US" dirty="0" smtClean="0">
                <a:solidFill>
                  <a:srgbClr val="C00000"/>
                </a:solidFill>
              </a:rPr>
              <a:t>Deposit composition (carbon/metal)</a:t>
            </a:r>
          </a:p>
        </p:txBody>
      </p:sp>
      <p:sp>
        <p:nvSpPr>
          <p:cNvPr id="6" name="Slide Number Placeholder 5"/>
          <p:cNvSpPr>
            <a:spLocks noGrp="1"/>
          </p:cNvSpPr>
          <p:nvPr>
            <p:ph type="sldNum" sz="quarter" idx="12"/>
          </p:nvPr>
        </p:nvSpPr>
        <p:spPr/>
        <p:txBody>
          <a:bodyPr/>
          <a:lstStyle/>
          <a:p>
            <a:fld id="{B6F15528-21DE-4FAA-801E-634DDDAF4B2B}" type="slidenum">
              <a:rPr lang="en-US" smtClean="0"/>
              <a:pPr/>
              <a:t>37</a:t>
            </a:fld>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81200" y="152400"/>
            <a:ext cx="5521704" cy="523220"/>
          </a:xfrm>
          <a:prstGeom prst="rect">
            <a:avLst/>
          </a:prstGeom>
          <a:noFill/>
          <a:ln>
            <a:noFill/>
          </a:ln>
        </p:spPr>
        <p:txBody>
          <a:bodyPr wrap="none" rtlCol="0">
            <a:spAutoFit/>
          </a:bodyPr>
          <a:lstStyle/>
          <a:p>
            <a:pPr algn="ctr"/>
            <a:r>
              <a:rPr lang="en-US" sz="2800" dirty="0" smtClean="0">
                <a:solidFill>
                  <a:srgbClr val="0033CC"/>
                </a:solidFill>
              </a:rPr>
              <a:t>Deposit composition – carbon/metal</a:t>
            </a:r>
          </a:p>
        </p:txBody>
      </p:sp>
      <p:cxnSp>
        <p:nvCxnSpPr>
          <p:cNvPr id="3" name="Straight Connector 2"/>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grpSp>
        <p:nvGrpSpPr>
          <p:cNvPr id="7" name="Group 6"/>
          <p:cNvGrpSpPr/>
          <p:nvPr/>
        </p:nvGrpSpPr>
        <p:grpSpPr>
          <a:xfrm>
            <a:off x="152400" y="3083608"/>
            <a:ext cx="8915400" cy="3582523"/>
            <a:chOff x="152400" y="3083608"/>
            <a:chExt cx="8915400" cy="3582523"/>
          </a:xfrm>
        </p:grpSpPr>
        <p:pic>
          <p:nvPicPr>
            <p:cNvPr id="61442" name="Picture 2"/>
            <p:cNvPicPr>
              <a:picLocks noChangeAspect="1" noChangeArrowheads="1"/>
            </p:cNvPicPr>
            <p:nvPr/>
          </p:nvPicPr>
          <p:blipFill>
            <a:blip r:embed="rId2" cstate="print"/>
            <a:srcRect/>
            <a:stretch>
              <a:fillRect/>
            </a:stretch>
          </p:blipFill>
          <p:spPr bwMode="auto">
            <a:xfrm>
              <a:off x="1524000" y="3083608"/>
              <a:ext cx="6194425" cy="2936192"/>
            </a:xfrm>
            <a:prstGeom prst="rect">
              <a:avLst/>
            </a:prstGeom>
            <a:noFill/>
            <a:ln w="9525">
              <a:noFill/>
              <a:miter lim="800000"/>
              <a:headEnd/>
              <a:tailEnd/>
            </a:ln>
            <a:effectLst/>
          </p:spPr>
        </p:pic>
        <p:sp>
          <p:nvSpPr>
            <p:cNvPr id="5" name="TextBox 4"/>
            <p:cNvSpPr txBox="1"/>
            <p:nvPr/>
          </p:nvSpPr>
          <p:spPr>
            <a:xfrm>
              <a:off x="152400" y="6019800"/>
              <a:ext cx="8915400" cy="646331"/>
            </a:xfrm>
            <a:prstGeom prst="rect">
              <a:avLst/>
            </a:prstGeom>
            <a:noFill/>
          </p:spPr>
          <p:txBody>
            <a:bodyPr wrap="square" rtlCol="0">
              <a:spAutoFit/>
            </a:bodyPr>
            <a:lstStyle/>
            <a:p>
              <a:r>
                <a:rPr lang="en-US" dirty="0" smtClean="0">
                  <a:solidFill>
                    <a:srgbClr val="0033CC"/>
                  </a:solidFill>
                </a:rPr>
                <a:t>Electron energy loss spectra recorded from Pt deposits on a thin film of Si</a:t>
              </a:r>
              <a:r>
                <a:rPr lang="en-US" baseline="-25000" dirty="0" smtClean="0">
                  <a:solidFill>
                    <a:srgbClr val="0033CC"/>
                  </a:solidFill>
                </a:rPr>
                <a:t>3</a:t>
              </a:r>
              <a:r>
                <a:rPr lang="en-US" dirty="0" smtClean="0">
                  <a:solidFill>
                    <a:srgbClr val="0033CC"/>
                  </a:solidFill>
                </a:rPr>
                <a:t>N</a:t>
              </a:r>
              <a:r>
                <a:rPr lang="en-US" baseline="-25000" dirty="0" smtClean="0">
                  <a:solidFill>
                    <a:srgbClr val="0033CC"/>
                  </a:solidFill>
                </a:rPr>
                <a:t>4</a:t>
              </a:r>
              <a:r>
                <a:rPr lang="en-US" dirty="0" smtClean="0">
                  <a:solidFill>
                    <a:srgbClr val="0033CC"/>
                  </a:solidFill>
                </a:rPr>
                <a:t>, showing </a:t>
              </a:r>
              <a:r>
                <a:rPr lang="en-US" dirty="0" smtClean="0">
                  <a:solidFill>
                    <a:srgbClr val="C00000"/>
                  </a:solidFill>
                </a:rPr>
                <a:t>90%</a:t>
              </a:r>
              <a:r>
                <a:rPr lang="en-US" dirty="0" smtClean="0">
                  <a:solidFill>
                    <a:srgbClr val="0033CC"/>
                  </a:solidFill>
                </a:rPr>
                <a:t> of the deposit is carbon, the ratio is similar to C/Pt ratio in the precursor Pt(CH</a:t>
              </a:r>
              <a:r>
                <a:rPr lang="en-US" baseline="-25000" dirty="0" smtClean="0">
                  <a:solidFill>
                    <a:srgbClr val="0033CC"/>
                  </a:solidFill>
                </a:rPr>
                <a:t>3</a:t>
              </a:r>
              <a:r>
                <a:rPr lang="en-US" dirty="0" smtClean="0">
                  <a:solidFill>
                    <a:srgbClr val="0033CC"/>
                  </a:solidFill>
                </a:rPr>
                <a:t>)</a:t>
              </a:r>
              <a:r>
                <a:rPr lang="en-US" baseline="-25000" dirty="0" smtClean="0">
                  <a:solidFill>
                    <a:srgbClr val="0033CC"/>
                  </a:solidFill>
                </a:rPr>
                <a:t>3</a:t>
              </a:r>
              <a:r>
                <a:rPr lang="en-US" dirty="0" smtClean="0">
                  <a:solidFill>
                    <a:srgbClr val="0033CC"/>
                  </a:solidFill>
                </a:rPr>
                <a:t>CH</a:t>
              </a:r>
              <a:r>
                <a:rPr lang="en-US" baseline="-25000" dirty="0" smtClean="0">
                  <a:solidFill>
                    <a:srgbClr val="0033CC"/>
                  </a:solidFill>
                </a:rPr>
                <a:t>3</a:t>
              </a:r>
              <a:r>
                <a:rPr lang="en-US" dirty="0" smtClean="0">
                  <a:solidFill>
                    <a:srgbClr val="0033CC"/>
                  </a:solidFill>
                </a:rPr>
                <a:t>C</a:t>
              </a:r>
              <a:r>
                <a:rPr lang="en-US" baseline="-25000" dirty="0" smtClean="0">
                  <a:solidFill>
                    <a:srgbClr val="0033CC"/>
                  </a:solidFill>
                </a:rPr>
                <a:t>5</a:t>
              </a:r>
              <a:r>
                <a:rPr lang="en-US" dirty="0" smtClean="0">
                  <a:solidFill>
                    <a:srgbClr val="0033CC"/>
                  </a:solidFill>
                </a:rPr>
                <a:t>H</a:t>
              </a:r>
              <a:r>
                <a:rPr lang="en-US" baseline="-25000" dirty="0" smtClean="0">
                  <a:solidFill>
                    <a:srgbClr val="0033CC"/>
                  </a:solidFill>
                </a:rPr>
                <a:t>4</a:t>
              </a:r>
              <a:r>
                <a:rPr lang="en-US" dirty="0" smtClean="0">
                  <a:solidFill>
                    <a:srgbClr val="0033CC"/>
                  </a:solidFill>
                </a:rPr>
                <a:t>.</a:t>
              </a:r>
              <a:endParaRPr lang="en-US" baseline="-25000" dirty="0">
                <a:solidFill>
                  <a:srgbClr val="0033CC"/>
                </a:solidFill>
              </a:endParaRPr>
            </a:p>
          </p:txBody>
        </p:sp>
      </p:grpSp>
      <p:sp>
        <p:nvSpPr>
          <p:cNvPr id="6" name="TextBox 5"/>
          <p:cNvSpPr txBox="1"/>
          <p:nvPr/>
        </p:nvSpPr>
        <p:spPr>
          <a:xfrm>
            <a:off x="76200" y="914400"/>
            <a:ext cx="8915400" cy="1985159"/>
          </a:xfrm>
          <a:prstGeom prst="rect">
            <a:avLst/>
          </a:prstGeom>
          <a:noFill/>
        </p:spPr>
        <p:txBody>
          <a:bodyPr wrap="square" rtlCol="0">
            <a:spAutoFit/>
          </a:bodyPr>
          <a:lstStyle/>
          <a:p>
            <a:pPr marL="176213" indent="-176213">
              <a:spcAft>
                <a:spcPts val="600"/>
              </a:spcAft>
              <a:buFont typeface="Arial" pitchFamily="34" charset="0"/>
              <a:buChar char="•"/>
            </a:pPr>
            <a:r>
              <a:rPr lang="en-US" dirty="0" smtClean="0">
                <a:solidFill>
                  <a:srgbClr val="0033CC"/>
                </a:solidFill>
              </a:rPr>
              <a:t>For W deposition using W(CO)</a:t>
            </a:r>
            <a:r>
              <a:rPr lang="en-US" baseline="-25000" dirty="0" smtClean="0">
                <a:solidFill>
                  <a:srgbClr val="0033CC"/>
                </a:solidFill>
              </a:rPr>
              <a:t>6</a:t>
            </a:r>
            <a:r>
              <a:rPr lang="en-US" dirty="0" smtClean="0">
                <a:solidFill>
                  <a:srgbClr val="0033CC"/>
                </a:solidFill>
              </a:rPr>
              <a:t>, </a:t>
            </a:r>
            <a:r>
              <a:rPr lang="en-US" i="1" dirty="0" smtClean="0">
                <a:solidFill>
                  <a:srgbClr val="0033CC"/>
                </a:solidFill>
              </a:rPr>
              <a:t>thermal </a:t>
            </a:r>
            <a:r>
              <a:rPr lang="en-US" dirty="0" smtClean="0">
                <a:solidFill>
                  <a:srgbClr val="0033CC"/>
                </a:solidFill>
              </a:rPr>
              <a:t>decomposition (</a:t>
            </a:r>
            <a:r>
              <a:rPr lang="en-US" dirty="0" smtClean="0">
                <a:solidFill>
                  <a:srgbClr val="C00000"/>
                </a:solidFill>
              </a:rPr>
              <a:t>regular CVD process</a:t>
            </a:r>
            <a:r>
              <a:rPr lang="en-US" dirty="0" smtClean="0">
                <a:solidFill>
                  <a:srgbClr val="0033CC"/>
                </a:solidFill>
              </a:rPr>
              <a:t>)             W(CO)</a:t>
            </a:r>
            <a:r>
              <a:rPr lang="en-US" baseline="-25000" dirty="0" smtClean="0">
                <a:solidFill>
                  <a:srgbClr val="0033CC"/>
                </a:solidFill>
              </a:rPr>
              <a:t>6</a:t>
            </a:r>
            <a:r>
              <a:rPr lang="en-US" dirty="0" smtClean="0">
                <a:solidFill>
                  <a:srgbClr val="0033CC"/>
                </a:solidFill>
              </a:rPr>
              <a:t> + heat -&gt; W(CO)</a:t>
            </a:r>
            <a:r>
              <a:rPr lang="en-US" baseline="-25000" dirty="0" smtClean="0">
                <a:solidFill>
                  <a:srgbClr val="0033CC"/>
                </a:solidFill>
              </a:rPr>
              <a:t>6-n</a:t>
            </a:r>
            <a:r>
              <a:rPr lang="en-US" dirty="0" smtClean="0">
                <a:solidFill>
                  <a:srgbClr val="0033CC"/>
                </a:solidFill>
              </a:rPr>
              <a:t>+nCO, CO removed easily by heating to 200</a:t>
            </a:r>
            <a:r>
              <a:rPr lang="en-US" baseline="30000" dirty="0" smtClean="0">
                <a:solidFill>
                  <a:srgbClr val="0033CC"/>
                </a:solidFill>
              </a:rPr>
              <a:t>o</a:t>
            </a:r>
            <a:r>
              <a:rPr lang="en-US" dirty="0" smtClean="0">
                <a:solidFill>
                  <a:srgbClr val="0033CC"/>
                </a:solidFill>
              </a:rPr>
              <a:t>C, leading to pure W.</a:t>
            </a:r>
          </a:p>
          <a:p>
            <a:pPr marL="176213" indent="-176213">
              <a:spcAft>
                <a:spcPts val="600"/>
              </a:spcAft>
              <a:buFont typeface="Arial" pitchFamily="34" charset="0"/>
              <a:buChar char="•"/>
            </a:pPr>
            <a:r>
              <a:rPr lang="en-US" dirty="0" smtClean="0">
                <a:solidFill>
                  <a:srgbClr val="0033CC"/>
                </a:solidFill>
              </a:rPr>
              <a:t>But for FEB induced deposition, </a:t>
            </a:r>
            <a:r>
              <a:rPr lang="en-US" i="1" dirty="0" smtClean="0">
                <a:solidFill>
                  <a:srgbClr val="0033CC"/>
                </a:solidFill>
              </a:rPr>
              <a:t>large</a:t>
            </a:r>
            <a:r>
              <a:rPr lang="en-US" dirty="0" smtClean="0">
                <a:solidFill>
                  <a:srgbClr val="0033CC"/>
                </a:solidFill>
              </a:rPr>
              <a:t> amount carbon (amorphous with high graphene component) </a:t>
            </a:r>
            <a:r>
              <a:rPr lang="en-US" i="1" dirty="0" smtClean="0">
                <a:solidFill>
                  <a:srgbClr val="0033CC"/>
                </a:solidFill>
              </a:rPr>
              <a:t>always</a:t>
            </a:r>
            <a:r>
              <a:rPr lang="en-US" dirty="0" smtClean="0">
                <a:solidFill>
                  <a:srgbClr val="0033CC"/>
                </a:solidFill>
              </a:rPr>
              <a:t> exists in the deposit when using carbonaceous precursors.</a:t>
            </a:r>
          </a:p>
          <a:p>
            <a:pPr marL="176213" indent="-176213">
              <a:spcAft>
                <a:spcPts val="600"/>
              </a:spcAft>
              <a:buFont typeface="Arial" pitchFamily="34" charset="0"/>
              <a:buChar char="•"/>
            </a:pPr>
            <a:r>
              <a:rPr lang="en-US" dirty="0" smtClean="0">
                <a:solidFill>
                  <a:srgbClr val="0033CC"/>
                </a:solidFill>
              </a:rPr>
              <a:t>Because electrons aggressively excite/activate many of the atoms in the precursor molecule.</a:t>
            </a:r>
          </a:p>
          <a:p>
            <a:pPr marL="176213" indent="-176213">
              <a:spcAft>
                <a:spcPts val="600"/>
              </a:spcAft>
              <a:buFont typeface="Arial" pitchFamily="34" charset="0"/>
              <a:buChar char="•"/>
            </a:pPr>
            <a:r>
              <a:rPr lang="en-US" dirty="0" smtClean="0">
                <a:solidFill>
                  <a:srgbClr val="0033CC"/>
                </a:solidFill>
              </a:rPr>
              <a:t>Even precursor is carbon-free, carbon gets into deposit </a:t>
            </a:r>
            <a:r>
              <a:rPr lang="en-US" i="1" dirty="0" smtClean="0">
                <a:solidFill>
                  <a:srgbClr val="0033CC"/>
                </a:solidFill>
              </a:rPr>
              <a:t>easily</a:t>
            </a:r>
            <a:r>
              <a:rPr lang="en-US" dirty="0" smtClean="0">
                <a:solidFill>
                  <a:srgbClr val="0033CC"/>
                </a:solidFill>
              </a:rPr>
              <a:t> from chamber contaminants.  </a:t>
            </a:r>
            <a:endParaRPr lang="en-US" dirty="0">
              <a:solidFill>
                <a:srgbClr val="0033CC"/>
              </a:solidFill>
            </a:endParaRPr>
          </a:p>
        </p:txBody>
      </p:sp>
      <p:sp>
        <p:nvSpPr>
          <p:cNvPr id="8" name="Slide Number Placeholder 7"/>
          <p:cNvSpPr>
            <a:spLocks noGrp="1"/>
          </p:cNvSpPr>
          <p:nvPr>
            <p:ph type="sldNum" sz="quarter" idx="12"/>
          </p:nvPr>
        </p:nvSpPr>
        <p:spPr/>
        <p:txBody>
          <a:bodyPr/>
          <a:lstStyle/>
          <a:p>
            <a:fld id="{B6F15528-21DE-4FAA-801E-634DDDAF4B2B}" type="slidenum">
              <a:rPr lang="en-US" smtClean="0"/>
              <a:pPr/>
              <a:t>38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8" name="Picture 4"/>
          <p:cNvPicPr>
            <a:picLocks noChangeAspect="1" noChangeArrowheads="1"/>
          </p:cNvPicPr>
          <p:nvPr/>
        </p:nvPicPr>
        <p:blipFill>
          <a:blip r:embed="rId2" cstate="print"/>
          <a:srcRect/>
          <a:stretch>
            <a:fillRect/>
          </a:stretch>
        </p:blipFill>
        <p:spPr bwMode="auto">
          <a:xfrm>
            <a:off x="304800" y="1295400"/>
            <a:ext cx="5585709" cy="4600575"/>
          </a:xfrm>
          <a:prstGeom prst="rect">
            <a:avLst/>
          </a:prstGeom>
          <a:noFill/>
          <a:ln w="9525">
            <a:noFill/>
            <a:miter lim="800000"/>
            <a:headEnd/>
            <a:tailEnd/>
          </a:ln>
          <a:effectLst/>
        </p:spPr>
      </p:pic>
      <p:sp>
        <p:nvSpPr>
          <p:cNvPr id="2" name="TextBox 1"/>
          <p:cNvSpPr txBox="1"/>
          <p:nvPr/>
        </p:nvSpPr>
        <p:spPr>
          <a:xfrm>
            <a:off x="1981200" y="76200"/>
            <a:ext cx="5054590" cy="954107"/>
          </a:xfrm>
          <a:prstGeom prst="rect">
            <a:avLst/>
          </a:prstGeom>
          <a:noFill/>
          <a:ln>
            <a:noFill/>
          </a:ln>
        </p:spPr>
        <p:txBody>
          <a:bodyPr wrap="none" rtlCol="0">
            <a:spAutoFit/>
          </a:bodyPr>
          <a:lstStyle/>
          <a:p>
            <a:pPr algn="ctr"/>
            <a:r>
              <a:rPr lang="en-US" sz="2800" dirty="0" smtClean="0">
                <a:solidFill>
                  <a:srgbClr val="0033CC"/>
                </a:solidFill>
              </a:rPr>
              <a:t>Non-carbon contamination</a:t>
            </a:r>
          </a:p>
          <a:p>
            <a:pPr algn="ctr"/>
            <a:r>
              <a:rPr lang="en-US" sz="2800" dirty="0" smtClean="0">
                <a:solidFill>
                  <a:srgbClr val="0033CC"/>
                </a:solidFill>
              </a:rPr>
              <a:t>(</a:t>
            </a:r>
            <a:r>
              <a:rPr lang="en-US" sz="2800" dirty="0" err="1" smtClean="0">
                <a:solidFill>
                  <a:srgbClr val="0033CC"/>
                </a:solidFill>
              </a:rPr>
              <a:t>Rh</a:t>
            </a:r>
            <a:r>
              <a:rPr lang="en-US" sz="2800" dirty="0" smtClean="0">
                <a:solidFill>
                  <a:srgbClr val="0033CC"/>
                </a:solidFill>
              </a:rPr>
              <a:t> deposition using [(PF</a:t>
            </a:r>
            <a:r>
              <a:rPr lang="en-US" sz="2800" baseline="-25000" dirty="0" smtClean="0">
                <a:solidFill>
                  <a:srgbClr val="0033CC"/>
                </a:solidFill>
              </a:rPr>
              <a:t>3</a:t>
            </a:r>
            <a:r>
              <a:rPr lang="en-US" sz="2800" dirty="0" smtClean="0">
                <a:solidFill>
                  <a:srgbClr val="0033CC"/>
                </a:solidFill>
              </a:rPr>
              <a:t>)</a:t>
            </a:r>
            <a:r>
              <a:rPr lang="en-US" sz="2800" baseline="-25000" dirty="0" smtClean="0">
                <a:solidFill>
                  <a:srgbClr val="0033CC"/>
                </a:solidFill>
              </a:rPr>
              <a:t>2</a:t>
            </a:r>
            <a:r>
              <a:rPr lang="en-US" sz="2800" dirty="0" smtClean="0">
                <a:solidFill>
                  <a:srgbClr val="0033CC"/>
                </a:solidFill>
              </a:rPr>
              <a:t>RhCl]</a:t>
            </a:r>
            <a:r>
              <a:rPr lang="en-US" sz="2800" baseline="-25000" dirty="0" smtClean="0">
                <a:solidFill>
                  <a:srgbClr val="0033CC"/>
                </a:solidFill>
              </a:rPr>
              <a:t>2</a:t>
            </a:r>
          </a:p>
        </p:txBody>
      </p:sp>
      <p:cxnSp>
        <p:nvCxnSpPr>
          <p:cNvPr id="3" name="Straight Connector 2"/>
          <p:cNvCxnSpPr/>
          <p:nvPr/>
        </p:nvCxnSpPr>
        <p:spPr>
          <a:xfrm flipV="1">
            <a:off x="0" y="1066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grpSp>
        <p:nvGrpSpPr>
          <p:cNvPr id="10" name="Group 9"/>
          <p:cNvGrpSpPr/>
          <p:nvPr/>
        </p:nvGrpSpPr>
        <p:grpSpPr>
          <a:xfrm>
            <a:off x="2499370" y="1814512"/>
            <a:ext cx="3444230" cy="2986088"/>
            <a:chOff x="4648200" y="2057400"/>
            <a:chExt cx="3444230" cy="2986088"/>
          </a:xfrm>
        </p:grpSpPr>
        <p:pic>
          <p:nvPicPr>
            <p:cNvPr id="62467" name="Picture 3"/>
            <p:cNvPicPr>
              <a:picLocks noChangeAspect="1" noChangeArrowheads="1"/>
            </p:cNvPicPr>
            <p:nvPr/>
          </p:nvPicPr>
          <p:blipFill>
            <a:blip r:embed="rId3" cstate="print"/>
            <a:srcRect/>
            <a:stretch>
              <a:fillRect/>
            </a:stretch>
          </p:blipFill>
          <p:spPr bwMode="auto">
            <a:xfrm>
              <a:off x="4648200" y="2057400"/>
              <a:ext cx="3444230" cy="2986088"/>
            </a:xfrm>
            <a:prstGeom prst="rect">
              <a:avLst/>
            </a:prstGeom>
            <a:noFill/>
            <a:ln w="9525">
              <a:noFill/>
              <a:miter lim="800000"/>
              <a:headEnd/>
              <a:tailEnd/>
            </a:ln>
            <a:effectLst/>
          </p:spPr>
        </p:pic>
        <p:sp>
          <p:nvSpPr>
            <p:cNvPr id="6" name="TextBox 5"/>
            <p:cNvSpPr txBox="1"/>
            <p:nvPr/>
          </p:nvSpPr>
          <p:spPr>
            <a:xfrm>
              <a:off x="4662536" y="2678668"/>
              <a:ext cx="290464" cy="369332"/>
            </a:xfrm>
            <a:prstGeom prst="rect">
              <a:avLst/>
            </a:prstGeom>
            <a:noFill/>
          </p:spPr>
          <p:txBody>
            <a:bodyPr wrap="none" rtlCol="0">
              <a:spAutoFit/>
            </a:bodyPr>
            <a:lstStyle/>
            <a:p>
              <a:r>
                <a:rPr lang="en-US" dirty="0" smtClean="0"/>
                <a:t>F</a:t>
              </a:r>
              <a:endParaRPr lang="en-US" dirty="0"/>
            </a:p>
          </p:txBody>
        </p:sp>
        <p:sp>
          <p:nvSpPr>
            <p:cNvPr id="7" name="TextBox 6"/>
            <p:cNvSpPr txBox="1"/>
            <p:nvPr/>
          </p:nvSpPr>
          <p:spPr>
            <a:xfrm>
              <a:off x="5257800" y="2788920"/>
              <a:ext cx="303288" cy="369332"/>
            </a:xfrm>
            <a:prstGeom prst="rect">
              <a:avLst/>
            </a:prstGeom>
            <a:noFill/>
          </p:spPr>
          <p:txBody>
            <a:bodyPr wrap="none" rtlCol="0">
              <a:spAutoFit/>
            </a:bodyPr>
            <a:lstStyle/>
            <a:p>
              <a:r>
                <a:rPr lang="en-US" dirty="0" smtClean="0"/>
                <a:t>P</a:t>
              </a:r>
              <a:endParaRPr lang="en-US" dirty="0"/>
            </a:p>
          </p:txBody>
        </p:sp>
        <p:sp>
          <p:nvSpPr>
            <p:cNvPr id="8" name="TextBox 7"/>
            <p:cNvSpPr txBox="1"/>
            <p:nvPr/>
          </p:nvSpPr>
          <p:spPr>
            <a:xfrm>
              <a:off x="5562600" y="2983468"/>
              <a:ext cx="431528" cy="369332"/>
            </a:xfrm>
            <a:prstGeom prst="rect">
              <a:avLst/>
            </a:prstGeom>
            <a:noFill/>
          </p:spPr>
          <p:txBody>
            <a:bodyPr wrap="none" rtlCol="0">
              <a:spAutoFit/>
            </a:bodyPr>
            <a:lstStyle/>
            <a:p>
              <a:r>
                <a:rPr lang="en-US" dirty="0" err="1" smtClean="0"/>
                <a:t>Rh</a:t>
              </a:r>
              <a:endParaRPr lang="en-US" dirty="0"/>
            </a:p>
          </p:txBody>
        </p:sp>
        <p:sp>
          <p:nvSpPr>
            <p:cNvPr id="9" name="TextBox 8"/>
            <p:cNvSpPr txBox="1"/>
            <p:nvPr/>
          </p:nvSpPr>
          <p:spPr>
            <a:xfrm>
              <a:off x="6553200" y="2514600"/>
              <a:ext cx="360996" cy="369332"/>
            </a:xfrm>
            <a:prstGeom prst="rect">
              <a:avLst/>
            </a:prstGeom>
            <a:noFill/>
          </p:spPr>
          <p:txBody>
            <a:bodyPr wrap="none" rtlCol="0">
              <a:spAutoFit/>
            </a:bodyPr>
            <a:lstStyle/>
            <a:p>
              <a:r>
                <a:rPr lang="en-US" dirty="0" err="1" smtClean="0"/>
                <a:t>Cl</a:t>
              </a:r>
              <a:endParaRPr lang="en-US" dirty="0"/>
            </a:p>
          </p:txBody>
        </p:sp>
      </p:grpSp>
      <p:pic>
        <p:nvPicPr>
          <p:cNvPr id="62469" name="Picture 5"/>
          <p:cNvPicPr>
            <a:picLocks noChangeAspect="1" noChangeArrowheads="1"/>
          </p:cNvPicPr>
          <p:nvPr/>
        </p:nvPicPr>
        <p:blipFill>
          <a:blip r:embed="rId4" cstate="print"/>
          <a:srcRect/>
          <a:stretch>
            <a:fillRect/>
          </a:stretch>
        </p:blipFill>
        <p:spPr bwMode="auto">
          <a:xfrm>
            <a:off x="6324600" y="1219200"/>
            <a:ext cx="2438400" cy="4962525"/>
          </a:xfrm>
          <a:prstGeom prst="rect">
            <a:avLst/>
          </a:prstGeom>
          <a:noFill/>
          <a:ln w="9525">
            <a:noFill/>
            <a:miter lim="800000"/>
            <a:headEnd/>
            <a:tailEnd/>
          </a:ln>
          <a:effectLst/>
        </p:spPr>
      </p:pic>
      <p:pic>
        <p:nvPicPr>
          <p:cNvPr id="62470" name="Picture 6"/>
          <p:cNvPicPr>
            <a:picLocks noChangeAspect="1" noChangeArrowheads="1"/>
          </p:cNvPicPr>
          <p:nvPr/>
        </p:nvPicPr>
        <p:blipFill>
          <a:blip r:embed="rId5" cstate="print"/>
          <a:srcRect/>
          <a:stretch>
            <a:fillRect/>
          </a:stretch>
        </p:blipFill>
        <p:spPr bwMode="auto">
          <a:xfrm>
            <a:off x="7934325" y="6248400"/>
            <a:ext cx="1209675" cy="609600"/>
          </a:xfrm>
          <a:prstGeom prst="rect">
            <a:avLst/>
          </a:prstGeom>
          <a:noFill/>
          <a:ln w="9525">
            <a:noFill/>
            <a:miter lim="800000"/>
            <a:headEnd/>
            <a:tailEnd/>
          </a:ln>
          <a:effectLst/>
        </p:spPr>
      </p:pic>
      <p:sp>
        <p:nvSpPr>
          <p:cNvPr id="13" name="Slide Number Placeholder 12"/>
          <p:cNvSpPr>
            <a:spLocks noGrp="1"/>
          </p:cNvSpPr>
          <p:nvPr>
            <p:ph type="sldNum" sz="quarter" idx="12"/>
          </p:nvPr>
        </p:nvSpPr>
        <p:spPr/>
        <p:txBody>
          <a:bodyPr/>
          <a:lstStyle/>
          <a:p>
            <a:fld id="{B6F15528-21DE-4FAA-801E-634DDDAF4B2B}" type="slidenum">
              <a:rPr lang="en-US" smtClean="0"/>
              <a:pPr/>
              <a:t>39</a:t>
            </a:fld>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5334000" y="609600"/>
            <a:ext cx="3429000" cy="3380419"/>
          </a:xfrm>
          <a:prstGeom prst="rect">
            <a:avLst/>
          </a:prstGeom>
          <a:noFill/>
          <a:ln w="9525">
            <a:noFill/>
            <a:miter lim="800000"/>
            <a:headEnd/>
            <a:tailEnd/>
          </a:ln>
          <a:effectLst/>
        </p:spPr>
      </p:pic>
      <p:sp>
        <p:nvSpPr>
          <p:cNvPr id="5" name="TextBox 4"/>
          <p:cNvSpPr txBox="1"/>
          <p:nvPr/>
        </p:nvSpPr>
        <p:spPr>
          <a:xfrm>
            <a:off x="2362200" y="0"/>
            <a:ext cx="4245073" cy="523220"/>
          </a:xfrm>
          <a:prstGeom prst="rect">
            <a:avLst/>
          </a:prstGeom>
          <a:noFill/>
          <a:ln>
            <a:noFill/>
          </a:ln>
        </p:spPr>
        <p:txBody>
          <a:bodyPr wrap="none" rtlCol="0">
            <a:spAutoFit/>
          </a:bodyPr>
          <a:lstStyle/>
          <a:p>
            <a:pPr algn="ctr"/>
            <a:r>
              <a:rPr lang="en-US" sz="2800" dirty="0" smtClean="0">
                <a:solidFill>
                  <a:srgbClr val="0033CC"/>
                </a:solidFill>
              </a:rPr>
              <a:t>DualBeam FIB/SEM plus GIS</a:t>
            </a:r>
          </a:p>
        </p:txBody>
      </p:sp>
      <p:cxnSp>
        <p:nvCxnSpPr>
          <p:cNvPr id="6" name="Straight Connector 5"/>
          <p:cNvCxnSpPr/>
          <p:nvPr/>
        </p:nvCxnSpPr>
        <p:spPr>
          <a:xfrm flipV="1">
            <a:off x="0" y="484632"/>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grpSp>
        <p:nvGrpSpPr>
          <p:cNvPr id="10" name="Group 9"/>
          <p:cNvGrpSpPr/>
          <p:nvPr/>
        </p:nvGrpSpPr>
        <p:grpSpPr>
          <a:xfrm>
            <a:off x="5029200" y="3962400"/>
            <a:ext cx="3625751" cy="2881313"/>
            <a:chOff x="5334000" y="533400"/>
            <a:chExt cx="3625751" cy="2881313"/>
          </a:xfrm>
        </p:grpSpPr>
        <p:pic>
          <p:nvPicPr>
            <p:cNvPr id="5125" name="Picture 5"/>
            <p:cNvPicPr>
              <a:picLocks noChangeAspect="1" noChangeArrowheads="1"/>
            </p:cNvPicPr>
            <p:nvPr/>
          </p:nvPicPr>
          <p:blipFill>
            <a:blip r:embed="rId3" cstate="print"/>
            <a:srcRect/>
            <a:stretch>
              <a:fillRect/>
            </a:stretch>
          </p:blipFill>
          <p:spPr bwMode="auto">
            <a:xfrm>
              <a:off x="5334000" y="990600"/>
              <a:ext cx="3625751" cy="2424113"/>
            </a:xfrm>
            <a:prstGeom prst="rect">
              <a:avLst/>
            </a:prstGeom>
            <a:noFill/>
            <a:ln w="9525">
              <a:noFill/>
              <a:miter lim="800000"/>
              <a:headEnd/>
              <a:tailEnd/>
            </a:ln>
            <a:effectLst/>
          </p:spPr>
        </p:pic>
        <p:sp>
          <p:nvSpPr>
            <p:cNvPr id="7" name="TextBox 6"/>
            <p:cNvSpPr txBox="1"/>
            <p:nvPr/>
          </p:nvSpPr>
          <p:spPr>
            <a:xfrm>
              <a:off x="5334000" y="533400"/>
              <a:ext cx="3449342" cy="461665"/>
            </a:xfrm>
            <a:prstGeom prst="rect">
              <a:avLst/>
            </a:prstGeom>
            <a:noFill/>
          </p:spPr>
          <p:txBody>
            <a:bodyPr wrap="none" rtlCol="0">
              <a:spAutoFit/>
            </a:bodyPr>
            <a:lstStyle/>
            <a:p>
              <a:r>
                <a:rPr lang="en-US" sz="2400" dirty="0" smtClean="0">
                  <a:solidFill>
                    <a:srgbClr val="C00000"/>
                  </a:solidFill>
                </a:rPr>
                <a:t>GIS: Gas Injection Systems</a:t>
              </a:r>
              <a:endParaRPr lang="en-US" sz="2400" dirty="0">
                <a:solidFill>
                  <a:srgbClr val="C00000"/>
                </a:solidFill>
              </a:endParaRPr>
            </a:p>
          </p:txBody>
        </p:sp>
      </p:grpSp>
      <p:pic>
        <p:nvPicPr>
          <p:cNvPr id="44033" name="Picture 1"/>
          <p:cNvPicPr>
            <a:picLocks noChangeAspect="1" noChangeArrowheads="1"/>
          </p:cNvPicPr>
          <p:nvPr/>
        </p:nvPicPr>
        <p:blipFill>
          <a:blip r:embed="rId4" cstate="print"/>
          <a:srcRect/>
          <a:stretch>
            <a:fillRect/>
          </a:stretch>
        </p:blipFill>
        <p:spPr bwMode="auto">
          <a:xfrm>
            <a:off x="95250" y="533400"/>
            <a:ext cx="5162550" cy="3248025"/>
          </a:xfrm>
          <a:prstGeom prst="rect">
            <a:avLst/>
          </a:prstGeom>
          <a:noFill/>
          <a:ln w="9525">
            <a:noFill/>
            <a:miter lim="800000"/>
            <a:headEnd/>
            <a:tailEnd/>
          </a:ln>
        </p:spPr>
      </p:pic>
      <p:sp>
        <p:nvSpPr>
          <p:cNvPr id="9" name="TextBox 8"/>
          <p:cNvSpPr txBox="1"/>
          <p:nvPr/>
        </p:nvSpPr>
        <p:spPr>
          <a:xfrm>
            <a:off x="112995" y="685800"/>
            <a:ext cx="2249205" cy="369332"/>
          </a:xfrm>
          <a:prstGeom prst="rect">
            <a:avLst/>
          </a:prstGeom>
          <a:noFill/>
        </p:spPr>
        <p:txBody>
          <a:bodyPr wrap="none" rtlCol="0">
            <a:spAutoFit/>
          </a:bodyPr>
          <a:lstStyle/>
          <a:p>
            <a:r>
              <a:rPr lang="en-US" dirty="0" smtClean="0">
                <a:solidFill>
                  <a:srgbClr val="FF0000"/>
                </a:solidFill>
              </a:rPr>
              <a:t>FEI Dual-Beam system</a:t>
            </a:r>
            <a:endParaRPr lang="en-US" dirty="0">
              <a:solidFill>
                <a:srgbClr val="FF0000"/>
              </a:solidFill>
            </a:endParaRPr>
          </a:p>
        </p:txBody>
      </p:sp>
      <p:pic>
        <p:nvPicPr>
          <p:cNvPr id="44034" name="Picture 2"/>
          <p:cNvPicPr>
            <a:picLocks noChangeAspect="1" noChangeArrowheads="1"/>
          </p:cNvPicPr>
          <p:nvPr/>
        </p:nvPicPr>
        <p:blipFill>
          <a:blip r:embed="rId5" cstate="print"/>
          <a:srcRect/>
          <a:stretch>
            <a:fillRect/>
          </a:stretch>
        </p:blipFill>
        <p:spPr bwMode="auto">
          <a:xfrm>
            <a:off x="1066800" y="3810000"/>
            <a:ext cx="3781425" cy="2990850"/>
          </a:xfrm>
          <a:prstGeom prst="rect">
            <a:avLst/>
          </a:prstGeom>
          <a:noFill/>
          <a:ln w="9525">
            <a:noFill/>
            <a:miter lim="800000"/>
            <a:headEnd/>
            <a:tailEnd/>
          </a:ln>
        </p:spPr>
      </p:pic>
      <p:sp>
        <p:nvSpPr>
          <p:cNvPr id="11" name="Slide Number Placeholder 10"/>
          <p:cNvSpPr>
            <a:spLocks noGrp="1"/>
          </p:cNvSpPr>
          <p:nvPr>
            <p:ph type="sldNum" sz="quarter" idx="12"/>
          </p:nvPr>
        </p:nvSpPr>
        <p:spPr/>
        <p:txBody>
          <a:bodyPr/>
          <a:lstStyle/>
          <a:p>
            <a:fld id="{B6F15528-21DE-4FAA-801E-634DDDAF4B2B}" type="slidenum">
              <a:rPr lang="en-US" smtClean="0"/>
              <a:pPr/>
              <a:t>4</a:t>
            </a:fld>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1" name="Picture 3"/>
          <p:cNvPicPr>
            <a:picLocks noChangeAspect="1" noChangeArrowheads="1"/>
          </p:cNvPicPr>
          <p:nvPr/>
        </p:nvPicPr>
        <p:blipFill>
          <a:blip r:embed="rId2" cstate="print"/>
          <a:srcRect/>
          <a:stretch>
            <a:fillRect/>
          </a:stretch>
        </p:blipFill>
        <p:spPr bwMode="auto">
          <a:xfrm>
            <a:off x="1219200" y="1219200"/>
            <a:ext cx="3886200" cy="3886200"/>
          </a:xfrm>
          <a:prstGeom prst="rect">
            <a:avLst/>
          </a:prstGeom>
          <a:noFill/>
          <a:ln w="9525">
            <a:noFill/>
            <a:miter lim="800000"/>
            <a:headEnd/>
            <a:tailEnd/>
          </a:ln>
          <a:effectLst/>
        </p:spPr>
      </p:pic>
      <p:sp>
        <p:nvSpPr>
          <p:cNvPr id="6" name="TextBox 5"/>
          <p:cNvSpPr txBox="1"/>
          <p:nvPr/>
        </p:nvSpPr>
        <p:spPr>
          <a:xfrm>
            <a:off x="457200" y="304800"/>
            <a:ext cx="8379089" cy="461665"/>
          </a:xfrm>
          <a:prstGeom prst="rect">
            <a:avLst/>
          </a:prstGeom>
          <a:noFill/>
        </p:spPr>
        <p:txBody>
          <a:bodyPr wrap="none" rtlCol="0">
            <a:spAutoFit/>
          </a:bodyPr>
          <a:lstStyle/>
          <a:p>
            <a:r>
              <a:rPr lang="en-US" sz="2400" dirty="0" smtClean="0">
                <a:solidFill>
                  <a:srgbClr val="0033CC"/>
                </a:solidFill>
              </a:rPr>
              <a:t>Deposit: metallic </a:t>
            </a:r>
            <a:r>
              <a:rPr lang="en-US" sz="2400" dirty="0" err="1" smtClean="0">
                <a:solidFill>
                  <a:srgbClr val="0033CC"/>
                </a:solidFill>
              </a:rPr>
              <a:t>Rh</a:t>
            </a:r>
            <a:r>
              <a:rPr lang="en-US" sz="2400" dirty="0" smtClean="0">
                <a:solidFill>
                  <a:srgbClr val="0033CC"/>
                </a:solidFill>
              </a:rPr>
              <a:t> nano-particles in a lighter amorphous matrix</a:t>
            </a:r>
            <a:endParaRPr lang="en-US" sz="2400" dirty="0">
              <a:solidFill>
                <a:srgbClr val="0033CC"/>
              </a:solidFill>
            </a:endParaRPr>
          </a:p>
        </p:txBody>
      </p:sp>
      <p:grpSp>
        <p:nvGrpSpPr>
          <p:cNvPr id="11" name="Group 10"/>
          <p:cNvGrpSpPr/>
          <p:nvPr/>
        </p:nvGrpSpPr>
        <p:grpSpPr>
          <a:xfrm>
            <a:off x="5638800" y="1143000"/>
            <a:ext cx="2294635" cy="3886200"/>
            <a:chOff x="6325490" y="1066801"/>
            <a:chExt cx="2294635" cy="3886200"/>
          </a:xfrm>
        </p:grpSpPr>
        <p:pic>
          <p:nvPicPr>
            <p:cNvPr id="63492" name="Picture 4"/>
            <p:cNvPicPr>
              <a:picLocks noChangeAspect="1" noChangeArrowheads="1"/>
            </p:cNvPicPr>
            <p:nvPr/>
          </p:nvPicPr>
          <p:blipFill>
            <a:blip r:embed="rId3" cstate="print"/>
            <a:srcRect/>
            <a:stretch>
              <a:fillRect/>
            </a:stretch>
          </p:blipFill>
          <p:spPr bwMode="auto">
            <a:xfrm>
              <a:off x="6325490" y="1066801"/>
              <a:ext cx="2294635" cy="3886200"/>
            </a:xfrm>
            <a:prstGeom prst="rect">
              <a:avLst/>
            </a:prstGeom>
            <a:noFill/>
            <a:ln w="9525">
              <a:noFill/>
              <a:miter lim="800000"/>
              <a:headEnd/>
              <a:tailEnd/>
            </a:ln>
            <a:effectLst/>
          </p:spPr>
        </p:pic>
        <p:sp>
          <p:nvSpPr>
            <p:cNvPr id="7" name="TextBox 6"/>
            <p:cNvSpPr txBox="1"/>
            <p:nvPr/>
          </p:nvSpPr>
          <p:spPr>
            <a:xfrm>
              <a:off x="6705600" y="4495800"/>
              <a:ext cx="1750351" cy="369332"/>
            </a:xfrm>
            <a:prstGeom prst="rect">
              <a:avLst/>
            </a:prstGeom>
            <a:noFill/>
          </p:spPr>
          <p:txBody>
            <a:bodyPr wrap="none" rtlCol="0">
              <a:spAutoFit/>
            </a:bodyPr>
            <a:lstStyle/>
            <a:p>
              <a:r>
                <a:rPr lang="en-US" dirty="0" smtClean="0">
                  <a:solidFill>
                    <a:schemeClr val="bg1"/>
                  </a:solidFill>
                </a:rPr>
                <a:t>Z-contrast image</a:t>
              </a:r>
              <a:endParaRPr lang="en-US" dirty="0">
                <a:solidFill>
                  <a:schemeClr val="bg1"/>
                </a:solidFill>
              </a:endParaRPr>
            </a:p>
          </p:txBody>
        </p:sp>
      </p:grpSp>
      <p:sp>
        <p:nvSpPr>
          <p:cNvPr id="9" name="TextBox 8"/>
          <p:cNvSpPr txBox="1"/>
          <p:nvPr/>
        </p:nvSpPr>
        <p:spPr>
          <a:xfrm>
            <a:off x="1066800" y="5334000"/>
            <a:ext cx="6971524" cy="1015663"/>
          </a:xfrm>
          <a:prstGeom prst="rect">
            <a:avLst/>
          </a:prstGeom>
          <a:noFill/>
        </p:spPr>
        <p:txBody>
          <a:bodyPr wrap="none" rtlCol="0">
            <a:spAutoFit/>
          </a:bodyPr>
          <a:lstStyle/>
          <a:p>
            <a:r>
              <a:rPr lang="en-US" sz="2000" dirty="0" smtClean="0">
                <a:solidFill>
                  <a:srgbClr val="C00000"/>
                </a:solidFill>
              </a:rPr>
              <a:t>Summary:</a:t>
            </a:r>
          </a:p>
          <a:p>
            <a:pPr marL="280988" indent="-163513">
              <a:buFont typeface="Arial" pitchFamily="34" charset="0"/>
              <a:buChar char="•"/>
            </a:pPr>
            <a:r>
              <a:rPr lang="en-US" sz="2000" dirty="0" smtClean="0">
                <a:solidFill>
                  <a:srgbClr val="0033CC"/>
                </a:solidFill>
              </a:rPr>
              <a:t>FEB deposition is very different from thermal (CVD) deposition.</a:t>
            </a:r>
          </a:p>
          <a:p>
            <a:pPr marL="280988" indent="-163513">
              <a:buFont typeface="Arial" pitchFamily="34" charset="0"/>
              <a:buChar char="•"/>
            </a:pPr>
            <a:r>
              <a:rPr lang="en-US" sz="2000" dirty="0" smtClean="0">
                <a:solidFill>
                  <a:srgbClr val="0033CC"/>
                </a:solidFill>
              </a:rPr>
              <a:t>The deposit composed of nano-particles in protecting matrix. </a:t>
            </a:r>
            <a:endParaRPr lang="en-US" sz="2000" dirty="0">
              <a:solidFill>
                <a:srgbClr val="0033CC"/>
              </a:solidFill>
            </a:endParaRPr>
          </a:p>
        </p:txBody>
      </p:sp>
      <p:cxnSp>
        <p:nvCxnSpPr>
          <p:cNvPr id="12" name="Straight Connector 11"/>
          <p:cNvCxnSpPr/>
          <p:nvPr/>
        </p:nvCxnSpPr>
        <p:spPr>
          <a:xfrm flipV="1">
            <a:off x="0" y="7620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10" name="Slide Number Placeholder 9"/>
          <p:cNvSpPr>
            <a:spLocks noGrp="1"/>
          </p:cNvSpPr>
          <p:nvPr>
            <p:ph type="sldNum" sz="quarter" idx="12"/>
          </p:nvPr>
        </p:nvSpPr>
        <p:spPr/>
        <p:txBody>
          <a:bodyPr/>
          <a:lstStyle/>
          <a:p>
            <a:fld id="{B6F15528-21DE-4FAA-801E-634DDDAF4B2B}" type="slidenum">
              <a:rPr lang="en-US" smtClean="0"/>
              <a:pPr/>
              <a:t>40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00"/>
                                        <p:tgtEl>
                                          <p:spTgt spid="9">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wipe(down)">
                                      <p:cBhvr>
                                        <p:cTn id="10" dur="500"/>
                                        <p:tgtEl>
                                          <p:spTgt spid="9">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wipe(down)">
                                      <p:cBhvr>
                                        <p:cTn id="13"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066800" y="838200"/>
            <a:ext cx="6781800" cy="3055667"/>
            <a:chOff x="1066800" y="838200"/>
            <a:chExt cx="6781800" cy="3055667"/>
          </a:xfrm>
        </p:grpSpPr>
        <p:grpSp>
          <p:nvGrpSpPr>
            <p:cNvPr id="8" name="Group 7"/>
            <p:cNvGrpSpPr/>
            <p:nvPr/>
          </p:nvGrpSpPr>
          <p:grpSpPr>
            <a:xfrm>
              <a:off x="1066800" y="838200"/>
              <a:ext cx="6781800" cy="3055667"/>
              <a:chOff x="1066800" y="838200"/>
              <a:chExt cx="6781800" cy="3055667"/>
            </a:xfrm>
          </p:grpSpPr>
          <p:pic>
            <p:nvPicPr>
              <p:cNvPr id="17410" name="Picture 2"/>
              <p:cNvPicPr>
                <a:picLocks noChangeAspect="1" noChangeArrowheads="1"/>
              </p:cNvPicPr>
              <p:nvPr/>
            </p:nvPicPr>
            <p:blipFill>
              <a:blip r:embed="rId2" cstate="print"/>
              <a:srcRect/>
              <a:stretch>
                <a:fillRect/>
              </a:stretch>
            </p:blipFill>
            <p:spPr bwMode="auto">
              <a:xfrm>
                <a:off x="1066800" y="838200"/>
                <a:ext cx="6781800" cy="3055667"/>
              </a:xfrm>
              <a:prstGeom prst="rect">
                <a:avLst/>
              </a:prstGeom>
              <a:noFill/>
              <a:ln w="9525">
                <a:noFill/>
                <a:miter lim="800000"/>
                <a:headEnd/>
                <a:tailEnd/>
              </a:ln>
              <a:effectLst/>
            </p:spPr>
          </p:pic>
          <p:sp>
            <p:nvSpPr>
              <p:cNvPr id="7" name="Rectangle 6"/>
              <p:cNvSpPr/>
              <p:nvPr/>
            </p:nvSpPr>
            <p:spPr>
              <a:xfrm>
                <a:off x="4648200" y="1628001"/>
                <a:ext cx="1303690" cy="276999"/>
              </a:xfrm>
              <a:prstGeom prst="rect">
                <a:avLst/>
              </a:prstGeom>
              <a:solidFill>
                <a:schemeClr val="bg1"/>
              </a:solidFill>
            </p:spPr>
            <p:txBody>
              <a:bodyPr wrap="none" lIns="182880" tIns="0" rIns="182880" bIns="0">
                <a:spAutoFit/>
              </a:bodyPr>
              <a:lstStyle/>
              <a:p>
                <a:r>
                  <a:rPr lang="en-US" dirty="0" smtClean="0"/>
                  <a:t>Resistivity</a:t>
                </a:r>
                <a:endParaRPr lang="en-US" dirty="0"/>
              </a:p>
            </p:txBody>
          </p:sp>
        </p:grpSp>
        <p:sp>
          <p:nvSpPr>
            <p:cNvPr id="9" name="TextBox 8"/>
            <p:cNvSpPr txBox="1"/>
            <p:nvPr/>
          </p:nvSpPr>
          <p:spPr>
            <a:xfrm>
              <a:off x="3048000" y="2297668"/>
              <a:ext cx="1237455" cy="338554"/>
            </a:xfrm>
            <a:prstGeom prst="rect">
              <a:avLst/>
            </a:prstGeom>
            <a:noFill/>
          </p:spPr>
          <p:txBody>
            <a:bodyPr wrap="none" rtlCol="0">
              <a:spAutoFit/>
            </a:bodyPr>
            <a:lstStyle/>
            <a:p>
              <a:r>
                <a:rPr lang="en-US" sz="1600" dirty="0" smtClean="0">
                  <a:solidFill>
                    <a:srgbClr val="0033CC"/>
                  </a:solidFill>
                </a:rPr>
                <a:t>(no C, purer)</a:t>
              </a:r>
              <a:endParaRPr lang="en-US" sz="1600" dirty="0">
                <a:solidFill>
                  <a:srgbClr val="0033CC"/>
                </a:solidFill>
              </a:endParaRPr>
            </a:p>
          </p:txBody>
        </p:sp>
      </p:grpSp>
      <p:pic>
        <p:nvPicPr>
          <p:cNvPr id="17411" name="Picture 3"/>
          <p:cNvPicPr>
            <a:picLocks noChangeAspect="1" noChangeArrowheads="1"/>
          </p:cNvPicPr>
          <p:nvPr/>
        </p:nvPicPr>
        <p:blipFill>
          <a:blip r:embed="rId3" cstate="print"/>
          <a:srcRect/>
          <a:stretch>
            <a:fillRect/>
          </a:stretch>
        </p:blipFill>
        <p:spPr bwMode="auto">
          <a:xfrm>
            <a:off x="914400" y="4267200"/>
            <a:ext cx="7248066" cy="2053425"/>
          </a:xfrm>
          <a:prstGeom prst="rect">
            <a:avLst/>
          </a:prstGeom>
          <a:noFill/>
          <a:ln w="9525">
            <a:noFill/>
            <a:miter lim="800000"/>
            <a:headEnd/>
            <a:tailEnd/>
          </a:ln>
          <a:effectLst/>
        </p:spPr>
      </p:pic>
      <p:sp>
        <p:nvSpPr>
          <p:cNvPr id="4" name="TextBox 3"/>
          <p:cNvSpPr txBox="1"/>
          <p:nvPr/>
        </p:nvSpPr>
        <p:spPr>
          <a:xfrm>
            <a:off x="2057400" y="152400"/>
            <a:ext cx="5209376" cy="523220"/>
          </a:xfrm>
          <a:prstGeom prst="rect">
            <a:avLst/>
          </a:prstGeom>
          <a:noFill/>
          <a:ln>
            <a:noFill/>
          </a:ln>
        </p:spPr>
        <p:txBody>
          <a:bodyPr wrap="none" rtlCol="0">
            <a:spAutoFit/>
          </a:bodyPr>
          <a:lstStyle/>
          <a:p>
            <a:pPr algn="ctr"/>
            <a:r>
              <a:rPr lang="en-US" sz="2800" dirty="0" smtClean="0">
                <a:solidFill>
                  <a:srgbClr val="0033CC"/>
                </a:solidFill>
              </a:rPr>
              <a:t>Electrical properties of the deposit</a:t>
            </a:r>
          </a:p>
        </p:txBody>
      </p:sp>
      <p:cxnSp>
        <p:nvCxnSpPr>
          <p:cNvPr id="5" name="Straight Connector 4"/>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6" name="TextBox 5"/>
          <p:cNvSpPr txBox="1"/>
          <p:nvPr/>
        </p:nvSpPr>
        <p:spPr>
          <a:xfrm>
            <a:off x="2895600" y="1143000"/>
            <a:ext cx="3934731" cy="369332"/>
          </a:xfrm>
          <a:prstGeom prst="rect">
            <a:avLst/>
          </a:prstGeom>
          <a:noFill/>
        </p:spPr>
        <p:txBody>
          <a:bodyPr wrap="none" rtlCol="0">
            <a:spAutoFit/>
          </a:bodyPr>
          <a:lstStyle/>
          <a:p>
            <a:r>
              <a:rPr lang="en-US" dirty="0" smtClean="0">
                <a:solidFill>
                  <a:srgbClr val="C00000"/>
                </a:solidFill>
              </a:rPr>
              <a:t>Typical pure metal resistivity &lt;10</a:t>
            </a:r>
            <a:r>
              <a:rPr lang="en-US" dirty="0" smtClean="0">
                <a:solidFill>
                  <a:srgbClr val="C00000"/>
                </a:solidFill>
                <a:sym typeface="Symbol"/>
              </a:rPr>
              <a:t>cm</a:t>
            </a:r>
            <a:endParaRPr lang="en-US" dirty="0">
              <a:solidFill>
                <a:srgbClr val="C00000"/>
              </a:solidFill>
            </a:endParaRPr>
          </a:p>
        </p:txBody>
      </p:sp>
      <p:sp>
        <p:nvSpPr>
          <p:cNvPr id="11" name="Slide Number Placeholder 10"/>
          <p:cNvSpPr>
            <a:spLocks noGrp="1"/>
          </p:cNvSpPr>
          <p:nvPr>
            <p:ph type="sldNum" sz="quarter" idx="12"/>
          </p:nvPr>
        </p:nvSpPr>
        <p:spPr/>
        <p:txBody>
          <a:bodyPr/>
          <a:lstStyle/>
          <a:p>
            <a:fld id="{B6F15528-21DE-4FAA-801E-634DDDAF4B2B}" type="slidenum">
              <a:rPr lang="en-US" smtClean="0"/>
              <a:pPr/>
              <a:t>41</a:t>
            </a:fld>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p:cNvPicPr>
            <a:picLocks noChangeAspect="1" noChangeArrowheads="1"/>
          </p:cNvPicPr>
          <p:nvPr/>
        </p:nvPicPr>
        <p:blipFill>
          <a:blip r:embed="rId2" cstate="print"/>
          <a:srcRect/>
          <a:stretch>
            <a:fillRect/>
          </a:stretch>
        </p:blipFill>
        <p:spPr bwMode="auto">
          <a:xfrm>
            <a:off x="2133600" y="2819400"/>
            <a:ext cx="4999038" cy="3388409"/>
          </a:xfrm>
          <a:prstGeom prst="rect">
            <a:avLst/>
          </a:prstGeom>
          <a:noFill/>
          <a:ln w="9525">
            <a:noFill/>
            <a:miter lim="800000"/>
            <a:headEnd/>
            <a:tailEnd/>
          </a:ln>
          <a:effectLst/>
        </p:spPr>
      </p:pic>
      <p:sp>
        <p:nvSpPr>
          <p:cNvPr id="4" name="TextBox 3"/>
          <p:cNvSpPr txBox="1"/>
          <p:nvPr/>
        </p:nvSpPr>
        <p:spPr>
          <a:xfrm>
            <a:off x="2590800" y="152400"/>
            <a:ext cx="3591241" cy="523220"/>
          </a:xfrm>
          <a:prstGeom prst="rect">
            <a:avLst/>
          </a:prstGeom>
          <a:noFill/>
          <a:ln>
            <a:noFill/>
          </a:ln>
        </p:spPr>
        <p:txBody>
          <a:bodyPr wrap="none" rtlCol="0">
            <a:spAutoFit/>
          </a:bodyPr>
          <a:lstStyle/>
          <a:p>
            <a:pPr algn="ctr"/>
            <a:r>
              <a:rPr lang="en-US" sz="2800" dirty="0" smtClean="0">
                <a:solidFill>
                  <a:srgbClr val="0033CC"/>
                </a:solidFill>
              </a:rPr>
              <a:t>How to reduce carbon?</a:t>
            </a:r>
          </a:p>
        </p:txBody>
      </p:sp>
      <p:cxnSp>
        <p:nvCxnSpPr>
          <p:cNvPr id="5" name="Straight Connector 4"/>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6" name="TextBox 5"/>
          <p:cNvSpPr txBox="1"/>
          <p:nvPr/>
        </p:nvSpPr>
        <p:spPr>
          <a:xfrm>
            <a:off x="685800" y="912674"/>
            <a:ext cx="7848600" cy="1754326"/>
          </a:xfrm>
          <a:prstGeom prst="rect">
            <a:avLst/>
          </a:prstGeom>
          <a:noFill/>
        </p:spPr>
        <p:txBody>
          <a:bodyPr wrap="square" rtlCol="0">
            <a:spAutoFit/>
          </a:bodyPr>
          <a:lstStyle/>
          <a:p>
            <a:pPr marL="169863" indent="-169863">
              <a:lnSpc>
                <a:spcPct val="150000"/>
              </a:lnSpc>
              <a:buFont typeface="Arial" pitchFamily="34" charset="0"/>
              <a:buChar char="•"/>
            </a:pPr>
            <a:r>
              <a:rPr lang="en-US" dirty="0" smtClean="0">
                <a:solidFill>
                  <a:srgbClr val="0033CC"/>
                </a:solidFill>
              </a:rPr>
              <a:t>Increase beam current.</a:t>
            </a:r>
          </a:p>
          <a:p>
            <a:pPr marL="169863" indent="-169863">
              <a:lnSpc>
                <a:spcPct val="150000"/>
              </a:lnSpc>
              <a:buFont typeface="Arial" pitchFamily="34" charset="0"/>
              <a:buChar char="•"/>
            </a:pPr>
            <a:r>
              <a:rPr lang="en-US" dirty="0" smtClean="0">
                <a:solidFill>
                  <a:srgbClr val="0033CC"/>
                </a:solidFill>
              </a:rPr>
              <a:t>Add reactive gas such as H</a:t>
            </a:r>
            <a:r>
              <a:rPr lang="en-US" baseline="-25000" dirty="0" smtClean="0">
                <a:solidFill>
                  <a:srgbClr val="0033CC"/>
                </a:solidFill>
              </a:rPr>
              <a:t>2</a:t>
            </a:r>
            <a:r>
              <a:rPr lang="en-US" dirty="0" smtClean="0">
                <a:solidFill>
                  <a:srgbClr val="0033CC"/>
                </a:solidFill>
              </a:rPr>
              <a:t> (effective at certain temperatures, see table below).</a:t>
            </a:r>
          </a:p>
          <a:p>
            <a:pPr marL="169863" indent="-169863">
              <a:lnSpc>
                <a:spcPct val="150000"/>
              </a:lnSpc>
              <a:buFont typeface="Arial" pitchFamily="34" charset="0"/>
              <a:buChar char="•"/>
            </a:pPr>
            <a:r>
              <a:rPr lang="en-US" dirty="0" smtClean="0">
                <a:solidFill>
                  <a:srgbClr val="0033CC"/>
                </a:solidFill>
              </a:rPr>
              <a:t>Post-deposition processing – thermal treatment in oxidization environment to “burn” the carbon.</a:t>
            </a:r>
            <a:endParaRPr lang="en-US" dirty="0">
              <a:solidFill>
                <a:srgbClr val="0033CC"/>
              </a:solidFill>
            </a:endParaRPr>
          </a:p>
        </p:txBody>
      </p:sp>
      <p:sp>
        <p:nvSpPr>
          <p:cNvPr id="7" name="TextBox 6"/>
          <p:cNvSpPr txBox="1"/>
          <p:nvPr/>
        </p:nvSpPr>
        <p:spPr>
          <a:xfrm>
            <a:off x="3810000" y="3429000"/>
            <a:ext cx="1314784" cy="400110"/>
          </a:xfrm>
          <a:prstGeom prst="rect">
            <a:avLst/>
          </a:prstGeom>
          <a:noFill/>
        </p:spPr>
        <p:txBody>
          <a:bodyPr wrap="none" rtlCol="0">
            <a:spAutoFit/>
          </a:bodyPr>
          <a:lstStyle/>
          <a:p>
            <a:r>
              <a:rPr lang="en-US" sz="2000" dirty="0" smtClean="0"/>
              <a:t>Deposition</a:t>
            </a:r>
            <a:endParaRPr lang="en-US" sz="2000" dirty="0"/>
          </a:p>
        </p:txBody>
      </p:sp>
      <p:sp>
        <p:nvSpPr>
          <p:cNvPr id="8" name="Slide Number Placeholder 7"/>
          <p:cNvSpPr>
            <a:spLocks noGrp="1"/>
          </p:cNvSpPr>
          <p:nvPr>
            <p:ph type="sldNum" sz="quarter" idx="12"/>
          </p:nvPr>
        </p:nvSpPr>
        <p:spPr/>
        <p:txBody>
          <a:bodyPr/>
          <a:lstStyle/>
          <a:p>
            <a:fld id="{B6F15528-21DE-4FAA-801E-634DDDAF4B2B}" type="slidenum">
              <a:rPr lang="en-US" smtClean="0"/>
              <a:pPr/>
              <a:t>42</a:t>
            </a:fld>
            <a:endParaRPr 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152400"/>
            <a:ext cx="8534400" cy="523220"/>
          </a:xfrm>
          <a:prstGeom prst="rect">
            <a:avLst/>
          </a:prstGeom>
          <a:noFill/>
        </p:spPr>
        <p:txBody>
          <a:bodyPr wrap="square" rtlCol="0">
            <a:spAutoFit/>
          </a:bodyPr>
          <a:lstStyle/>
          <a:p>
            <a:r>
              <a:rPr lang="en-US" sz="2800" dirty="0" smtClean="0">
                <a:solidFill>
                  <a:srgbClr val="0033CC"/>
                </a:solidFill>
              </a:rPr>
              <a:t>Effect of beam current on metal content and morphology</a:t>
            </a:r>
            <a:endParaRPr lang="en-US" sz="2800" dirty="0">
              <a:solidFill>
                <a:srgbClr val="0033CC"/>
              </a:solidFill>
            </a:endParaRPr>
          </a:p>
        </p:txBody>
      </p:sp>
      <p:cxnSp>
        <p:nvCxnSpPr>
          <p:cNvPr id="3" name="Straight Connector 2"/>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7" name="TextBox 6"/>
          <p:cNvSpPr txBox="1"/>
          <p:nvPr/>
        </p:nvSpPr>
        <p:spPr>
          <a:xfrm>
            <a:off x="2133600" y="990600"/>
            <a:ext cx="4876800" cy="369332"/>
          </a:xfrm>
          <a:prstGeom prst="rect">
            <a:avLst/>
          </a:prstGeom>
          <a:noFill/>
        </p:spPr>
        <p:txBody>
          <a:bodyPr wrap="square" rtlCol="0">
            <a:spAutoFit/>
          </a:bodyPr>
          <a:lstStyle/>
          <a:p>
            <a:r>
              <a:rPr lang="en-US" dirty="0" smtClean="0">
                <a:solidFill>
                  <a:srgbClr val="C00000"/>
                </a:solidFill>
              </a:rPr>
              <a:t>The metal content as a function of beam current. </a:t>
            </a:r>
            <a:endParaRPr lang="en-US" baseline="-25000" dirty="0">
              <a:solidFill>
                <a:srgbClr val="C00000"/>
              </a:solidFill>
            </a:endParaRPr>
          </a:p>
        </p:txBody>
      </p:sp>
      <p:grpSp>
        <p:nvGrpSpPr>
          <p:cNvPr id="13" name="Group 12"/>
          <p:cNvGrpSpPr/>
          <p:nvPr/>
        </p:nvGrpSpPr>
        <p:grpSpPr>
          <a:xfrm>
            <a:off x="2286000" y="1524000"/>
            <a:ext cx="4419600" cy="2649098"/>
            <a:chOff x="2286000" y="1219200"/>
            <a:chExt cx="4419600" cy="2649098"/>
          </a:xfrm>
        </p:grpSpPr>
        <p:pic>
          <p:nvPicPr>
            <p:cNvPr id="64514" name="Picture 2"/>
            <p:cNvPicPr>
              <a:picLocks noChangeAspect="1" noChangeArrowheads="1"/>
            </p:cNvPicPr>
            <p:nvPr/>
          </p:nvPicPr>
          <p:blipFill>
            <a:blip r:embed="rId2" cstate="print"/>
            <a:srcRect/>
            <a:stretch>
              <a:fillRect/>
            </a:stretch>
          </p:blipFill>
          <p:spPr bwMode="auto">
            <a:xfrm>
              <a:off x="2286000" y="1219200"/>
              <a:ext cx="4419600" cy="2649098"/>
            </a:xfrm>
            <a:prstGeom prst="rect">
              <a:avLst/>
            </a:prstGeom>
            <a:noFill/>
            <a:ln w="9525">
              <a:noFill/>
              <a:miter lim="800000"/>
              <a:headEnd/>
              <a:tailEnd/>
            </a:ln>
          </p:spPr>
        </p:pic>
        <p:sp>
          <p:nvSpPr>
            <p:cNvPr id="8" name="TextBox 7"/>
            <p:cNvSpPr txBox="1"/>
            <p:nvPr/>
          </p:nvSpPr>
          <p:spPr>
            <a:xfrm>
              <a:off x="4953000" y="2039498"/>
              <a:ext cx="184731" cy="369332"/>
            </a:xfrm>
            <a:prstGeom prst="rect">
              <a:avLst/>
            </a:prstGeom>
            <a:noFill/>
          </p:spPr>
          <p:txBody>
            <a:bodyPr wrap="none" rtlCol="0">
              <a:spAutoFit/>
            </a:bodyPr>
            <a:lstStyle/>
            <a:p>
              <a:endParaRPr lang="en-US" dirty="0"/>
            </a:p>
          </p:txBody>
        </p:sp>
        <p:sp>
          <p:nvSpPr>
            <p:cNvPr id="9" name="TextBox 8"/>
            <p:cNvSpPr txBox="1"/>
            <p:nvPr/>
          </p:nvSpPr>
          <p:spPr>
            <a:xfrm>
              <a:off x="4876800" y="1810898"/>
              <a:ext cx="909031" cy="338554"/>
            </a:xfrm>
            <a:prstGeom prst="rect">
              <a:avLst/>
            </a:prstGeom>
            <a:noFill/>
          </p:spPr>
          <p:txBody>
            <a:bodyPr wrap="none" rtlCol="0">
              <a:spAutoFit/>
            </a:bodyPr>
            <a:lstStyle/>
            <a:p>
              <a:r>
                <a:rPr lang="en-US" sz="1600" dirty="0" smtClean="0">
                  <a:solidFill>
                    <a:srgbClr val="0033CC"/>
                  </a:solidFill>
                </a:rPr>
                <a:t>Co</a:t>
              </a:r>
              <a:r>
                <a:rPr lang="en-US" sz="1600" baseline="-25000" dirty="0" smtClean="0">
                  <a:solidFill>
                    <a:srgbClr val="0033CC"/>
                  </a:solidFill>
                </a:rPr>
                <a:t>2</a:t>
              </a:r>
              <a:r>
                <a:rPr lang="en-US" sz="1600" dirty="0" smtClean="0">
                  <a:solidFill>
                    <a:srgbClr val="0033CC"/>
                  </a:solidFill>
                </a:rPr>
                <a:t>(CO)</a:t>
              </a:r>
              <a:r>
                <a:rPr lang="en-US" sz="1600" baseline="-25000" dirty="0" smtClean="0">
                  <a:solidFill>
                    <a:srgbClr val="0033CC"/>
                  </a:solidFill>
                </a:rPr>
                <a:t>8</a:t>
              </a:r>
              <a:endParaRPr lang="en-US" sz="1600" dirty="0"/>
            </a:p>
          </p:txBody>
        </p:sp>
        <p:sp>
          <p:nvSpPr>
            <p:cNvPr id="10" name="Rectangle 9"/>
            <p:cNvSpPr/>
            <p:nvPr/>
          </p:nvSpPr>
          <p:spPr>
            <a:xfrm>
              <a:off x="4136287" y="2580101"/>
              <a:ext cx="1217577" cy="830997"/>
            </a:xfrm>
            <a:prstGeom prst="rect">
              <a:avLst/>
            </a:prstGeom>
          </p:spPr>
          <p:txBody>
            <a:bodyPr wrap="none">
              <a:spAutoFit/>
            </a:bodyPr>
            <a:lstStyle/>
            <a:p>
              <a:r>
                <a:rPr lang="fr-FR" sz="1600" dirty="0" smtClean="0">
                  <a:solidFill>
                    <a:srgbClr val="0033CC"/>
                  </a:solidFill>
                </a:rPr>
                <a:t>Me</a:t>
              </a:r>
              <a:r>
                <a:rPr lang="fr-FR" sz="1600" baseline="-25000" dirty="0" smtClean="0">
                  <a:solidFill>
                    <a:srgbClr val="0033CC"/>
                  </a:solidFill>
                </a:rPr>
                <a:t>2</a:t>
              </a:r>
              <a:r>
                <a:rPr lang="fr-FR" sz="1600" dirty="0" smtClean="0">
                  <a:solidFill>
                    <a:srgbClr val="0033CC"/>
                  </a:solidFill>
                </a:rPr>
                <a:t>-Au-</a:t>
              </a:r>
              <a:r>
                <a:rPr lang="fr-FR" sz="1600" dirty="0" err="1" smtClean="0">
                  <a:solidFill>
                    <a:srgbClr val="0033CC"/>
                  </a:solidFill>
                </a:rPr>
                <a:t>tcac</a:t>
              </a:r>
              <a:endParaRPr lang="fr-FR" sz="1600" dirty="0" smtClean="0">
                <a:solidFill>
                  <a:srgbClr val="0033CC"/>
                </a:solidFill>
              </a:endParaRPr>
            </a:p>
            <a:p>
              <a:r>
                <a:rPr lang="fr-FR" sz="1600" dirty="0" err="1" smtClean="0">
                  <a:solidFill>
                    <a:srgbClr val="0033CC"/>
                  </a:solidFill>
                </a:rPr>
                <a:t>CpPtMe</a:t>
              </a:r>
              <a:endParaRPr lang="fr-FR" sz="1600" dirty="0" smtClean="0">
                <a:solidFill>
                  <a:srgbClr val="0033CC"/>
                </a:solidFill>
              </a:endParaRPr>
            </a:p>
            <a:p>
              <a:r>
                <a:rPr lang="en-US" sz="1600" dirty="0" smtClean="0">
                  <a:solidFill>
                    <a:srgbClr val="0033CC"/>
                  </a:solidFill>
                </a:rPr>
                <a:t>Mo(CO)</a:t>
              </a:r>
              <a:r>
                <a:rPr lang="en-US" sz="1600" baseline="-25000" dirty="0" smtClean="0">
                  <a:solidFill>
                    <a:srgbClr val="0033CC"/>
                  </a:solidFill>
                </a:rPr>
                <a:t>6</a:t>
              </a:r>
              <a:endParaRPr lang="en-US" sz="1600" dirty="0"/>
            </a:p>
          </p:txBody>
        </p:sp>
      </p:grpSp>
      <p:sp>
        <p:nvSpPr>
          <p:cNvPr id="11" name="TextBox 10"/>
          <p:cNvSpPr txBox="1"/>
          <p:nvPr/>
        </p:nvSpPr>
        <p:spPr>
          <a:xfrm>
            <a:off x="304800" y="4419600"/>
            <a:ext cx="8610600" cy="1908215"/>
          </a:xfrm>
          <a:prstGeom prst="rect">
            <a:avLst/>
          </a:prstGeom>
          <a:noFill/>
        </p:spPr>
        <p:txBody>
          <a:bodyPr wrap="square" rtlCol="0">
            <a:spAutoFit/>
          </a:bodyPr>
          <a:lstStyle/>
          <a:p>
            <a:pPr>
              <a:spcAft>
                <a:spcPts val="600"/>
              </a:spcAft>
            </a:pPr>
            <a:r>
              <a:rPr lang="en-US" dirty="0" smtClean="0">
                <a:solidFill>
                  <a:srgbClr val="C00000"/>
                </a:solidFill>
              </a:rPr>
              <a:t>The increase in metal content with beam current can be due to two parallel processes:</a:t>
            </a:r>
          </a:p>
          <a:p>
            <a:pPr marL="176213" indent="-176213">
              <a:spcAft>
                <a:spcPts val="600"/>
              </a:spcAft>
              <a:buFont typeface="Arial" pitchFamily="34" charset="0"/>
              <a:buChar char="•"/>
            </a:pPr>
            <a:r>
              <a:rPr lang="en-US" dirty="0" smtClean="0">
                <a:solidFill>
                  <a:srgbClr val="0033CC"/>
                </a:solidFill>
              </a:rPr>
              <a:t>Increase in beam current can induce an increase in the desorption of fragments of (initially only partially dissociated) precursor molecules. This can lead to higher concentrations of nonvolatile (among others, metal) components in the final deposit.</a:t>
            </a:r>
          </a:p>
          <a:p>
            <a:pPr marL="176213" indent="-176213">
              <a:spcAft>
                <a:spcPts val="600"/>
              </a:spcAft>
              <a:buFont typeface="Arial" pitchFamily="34" charset="0"/>
              <a:buChar char="•"/>
            </a:pPr>
            <a:r>
              <a:rPr lang="en-US" dirty="0" smtClean="0">
                <a:solidFill>
                  <a:srgbClr val="0033CC"/>
                </a:solidFill>
              </a:rPr>
              <a:t>E-beam induced heating. A raise in temperature may, for instance, facilitate the desorption of volatile species, as well as change the dissociation mechanism.</a:t>
            </a:r>
            <a:endParaRPr lang="en-US" dirty="0">
              <a:solidFill>
                <a:srgbClr val="0033CC"/>
              </a:solidFill>
            </a:endParaRPr>
          </a:p>
        </p:txBody>
      </p:sp>
      <p:sp>
        <p:nvSpPr>
          <p:cNvPr id="12" name="Slide Number Placeholder 11"/>
          <p:cNvSpPr>
            <a:spLocks noGrp="1"/>
          </p:cNvSpPr>
          <p:nvPr>
            <p:ph type="sldNum" sz="quarter" idx="12"/>
          </p:nvPr>
        </p:nvSpPr>
        <p:spPr/>
        <p:txBody>
          <a:bodyPr/>
          <a:lstStyle/>
          <a:p>
            <a:fld id="{B6F15528-21DE-4FAA-801E-634DDDAF4B2B}" type="slidenum">
              <a:rPr lang="en-US" smtClean="0"/>
              <a:pPr/>
              <a:t>43</a:t>
            </a:fld>
            <a:endParaRPr 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3" name="Picture 3"/>
          <p:cNvPicPr>
            <a:picLocks noChangeAspect="1" noChangeArrowheads="1"/>
          </p:cNvPicPr>
          <p:nvPr/>
        </p:nvPicPr>
        <p:blipFill>
          <a:blip r:embed="rId2" cstate="print"/>
          <a:srcRect/>
          <a:stretch>
            <a:fillRect/>
          </a:stretch>
        </p:blipFill>
        <p:spPr bwMode="auto">
          <a:xfrm>
            <a:off x="381000" y="762000"/>
            <a:ext cx="8438684" cy="3556184"/>
          </a:xfrm>
          <a:prstGeom prst="rect">
            <a:avLst/>
          </a:prstGeom>
          <a:noFill/>
          <a:ln w="9525">
            <a:noFill/>
            <a:miter lim="800000"/>
            <a:headEnd/>
            <a:tailEnd/>
          </a:ln>
        </p:spPr>
      </p:pic>
      <p:sp>
        <p:nvSpPr>
          <p:cNvPr id="3" name="Rectangle 2"/>
          <p:cNvSpPr/>
          <p:nvPr/>
        </p:nvSpPr>
        <p:spPr>
          <a:xfrm>
            <a:off x="1752600" y="1219200"/>
            <a:ext cx="1676400" cy="1200329"/>
          </a:xfrm>
          <a:prstGeom prst="rect">
            <a:avLst/>
          </a:prstGeom>
        </p:spPr>
        <p:txBody>
          <a:bodyPr wrap="square">
            <a:spAutoFit/>
          </a:bodyPr>
          <a:lstStyle/>
          <a:p>
            <a:r>
              <a:rPr lang="en-US" dirty="0" smtClean="0">
                <a:solidFill>
                  <a:srgbClr val="0033CC"/>
                </a:solidFill>
              </a:rPr>
              <a:t>Increasing</a:t>
            </a:r>
          </a:p>
          <a:p>
            <a:r>
              <a:rPr lang="en-US" dirty="0" smtClean="0">
                <a:solidFill>
                  <a:srgbClr val="0033CC"/>
                </a:solidFill>
              </a:rPr>
              <a:t>source-beam</a:t>
            </a:r>
          </a:p>
          <a:p>
            <a:r>
              <a:rPr lang="en-US" dirty="0" smtClean="0">
                <a:solidFill>
                  <a:srgbClr val="0033CC"/>
                </a:solidFill>
              </a:rPr>
              <a:t>distance</a:t>
            </a:r>
          </a:p>
          <a:p>
            <a:r>
              <a:rPr lang="el-GR" dirty="0" smtClean="0">
                <a:solidFill>
                  <a:srgbClr val="0033CC"/>
                </a:solidFill>
              </a:rPr>
              <a:t>10μ</a:t>
            </a:r>
            <a:r>
              <a:rPr lang="en-US" dirty="0" smtClean="0">
                <a:solidFill>
                  <a:srgbClr val="0033CC"/>
                </a:solidFill>
              </a:rPr>
              <a:t>m-1mm</a:t>
            </a:r>
            <a:endParaRPr lang="en-US" dirty="0">
              <a:solidFill>
                <a:srgbClr val="0033CC"/>
              </a:solidFill>
            </a:endParaRPr>
          </a:p>
        </p:txBody>
      </p:sp>
      <p:sp>
        <p:nvSpPr>
          <p:cNvPr id="4" name="Rectangle 3"/>
          <p:cNvSpPr/>
          <p:nvPr/>
        </p:nvSpPr>
        <p:spPr>
          <a:xfrm>
            <a:off x="6248400" y="1676400"/>
            <a:ext cx="1524000" cy="923330"/>
          </a:xfrm>
          <a:prstGeom prst="rect">
            <a:avLst/>
          </a:prstGeom>
        </p:spPr>
        <p:txBody>
          <a:bodyPr wrap="square">
            <a:spAutoFit/>
          </a:bodyPr>
          <a:lstStyle/>
          <a:p>
            <a:r>
              <a:rPr lang="en-US" dirty="0" err="1" smtClean="0">
                <a:solidFill>
                  <a:srgbClr val="0033CC"/>
                </a:solidFill>
              </a:rPr>
              <a:t>I</a:t>
            </a:r>
            <a:r>
              <a:rPr lang="en-US" baseline="-25000" dirty="0" err="1" smtClean="0">
                <a:solidFill>
                  <a:srgbClr val="0033CC"/>
                </a:solidFill>
              </a:rPr>
              <a:t>p</a:t>
            </a:r>
            <a:r>
              <a:rPr lang="en-US" dirty="0" smtClean="0">
                <a:solidFill>
                  <a:srgbClr val="0033CC"/>
                </a:solidFill>
              </a:rPr>
              <a:t>=1000pA</a:t>
            </a:r>
          </a:p>
          <a:p>
            <a:r>
              <a:rPr lang="en-US" dirty="0" smtClean="0">
                <a:solidFill>
                  <a:srgbClr val="0033CC"/>
                </a:solidFill>
              </a:rPr>
              <a:t>E=25keV</a:t>
            </a:r>
          </a:p>
          <a:p>
            <a:r>
              <a:rPr lang="en-US" dirty="0" err="1" smtClean="0">
                <a:solidFill>
                  <a:srgbClr val="0033CC"/>
                </a:solidFill>
              </a:rPr>
              <a:t>t</a:t>
            </a:r>
            <a:r>
              <a:rPr lang="en-US" baseline="-25000" dirty="0" err="1" smtClean="0">
                <a:solidFill>
                  <a:srgbClr val="0033CC"/>
                </a:solidFill>
              </a:rPr>
              <a:t>e</a:t>
            </a:r>
            <a:r>
              <a:rPr lang="en-US" dirty="0" smtClean="0">
                <a:solidFill>
                  <a:srgbClr val="0033CC"/>
                </a:solidFill>
              </a:rPr>
              <a:t>=180s</a:t>
            </a:r>
            <a:endParaRPr lang="en-US" dirty="0">
              <a:solidFill>
                <a:srgbClr val="0033CC"/>
              </a:solidFill>
            </a:endParaRPr>
          </a:p>
        </p:txBody>
      </p:sp>
      <p:sp>
        <p:nvSpPr>
          <p:cNvPr id="6" name="Rectangle 5"/>
          <p:cNvSpPr/>
          <p:nvPr/>
        </p:nvSpPr>
        <p:spPr>
          <a:xfrm>
            <a:off x="1219200" y="4114800"/>
            <a:ext cx="7543800" cy="369332"/>
          </a:xfrm>
          <a:prstGeom prst="rect">
            <a:avLst/>
          </a:prstGeom>
        </p:spPr>
        <p:txBody>
          <a:bodyPr wrap="square">
            <a:spAutoFit/>
          </a:bodyPr>
          <a:lstStyle/>
          <a:p>
            <a:r>
              <a:rPr lang="en-US" dirty="0" smtClean="0">
                <a:solidFill>
                  <a:srgbClr val="0033CC"/>
                </a:solidFill>
              </a:rPr>
              <a:t>Deposition rate decreases with increasing distance, central structure appears</a:t>
            </a:r>
            <a:endParaRPr lang="en-US" dirty="0">
              <a:solidFill>
                <a:srgbClr val="0033CC"/>
              </a:solidFill>
            </a:endParaRPr>
          </a:p>
        </p:txBody>
      </p:sp>
      <p:pic>
        <p:nvPicPr>
          <p:cNvPr id="61444" name="Picture 4"/>
          <p:cNvPicPr>
            <a:picLocks noChangeAspect="1" noChangeArrowheads="1"/>
          </p:cNvPicPr>
          <p:nvPr/>
        </p:nvPicPr>
        <p:blipFill>
          <a:blip r:embed="rId3" cstate="print"/>
          <a:srcRect/>
          <a:stretch>
            <a:fillRect/>
          </a:stretch>
        </p:blipFill>
        <p:spPr bwMode="auto">
          <a:xfrm>
            <a:off x="5257800" y="4648200"/>
            <a:ext cx="3562350" cy="2074977"/>
          </a:xfrm>
          <a:prstGeom prst="rect">
            <a:avLst/>
          </a:prstGeom>
          <a:noFill/>
          <a:ln w="9525">
            <a:noFill/>
            <a:miter lim="800000"/>
            <a:headEnd/>
            <a:tailEnd/>
          </a:ln>
        </p:spPr>
      </p:pic>
      <p:sp>
        <p:nvSpPr>
          <p:cNvPr id="9" name="Rectangle 8"/>
          <p:cNvSpPr/>
          <p:nvPr/>
        </p:nvSpPr>
        <p:spPr>
          <a:xfrm>
            <a:off x="152400" y="5486400"/>
            <a:ext cx="5181600" cy="1077218"/>
          </a:xfrm>
          <a:prstGeom prst="rect">
            <a:avLst/>
          </a:prstGeom>
        </p:spPr>
        <p:txBody>
          <a:bodyPr wrap="square">
            <a:spAutoFit/>
          </a:bodyPr>
          <a:lstStyle/>
          <a:p>
            <a:pPr marL="457200" indent="-457200"/>
            <a:r>
              <a:rPr lang="en-US" sz="1600" dirty="0" smtClean="0">
                <a:solidFill>
                  <a:srgbClr val="0033CC"/>
                </a:solidFill>
              </a:rPr>
              <a:t>High electron density (beam center, gas flux limited): columnar growth, more metal less carbon.</a:t>
            </a:r>
          </a:p>
          <a:p>
            <a:pPr marL="457200" indent="-457200"/>
            <a:r>
              <a:rPr lang="en-US" sz="1600" dirty="0" smtClean="0">
                <a:solidFill>
                  <a:srgbClr val="0033CC"/>
                </a:solidFill>
              </a:rPr>
              <a:t>Low electron density (current-limited): lots of carbon due to “polymerization” by peripheral electrons and BSE/SE.</a:t>
            </a:r>
            <a:endParaRPr lang="en-US" sz="1600" dirty="0">
              <a:solidFill>
                <a:srgbClr val="0033CC"/>
              </a:solidFill>
            </a:endParaRPr>
          </a:p>
        </p:txBody>
      </p:sp>
      <p:sp>
        <p:nvSpPr>
          <p:cNvPr id="10" name="TextBox 9"/>
          <p:cNvSpPr txBox="1"/>
          <p:nvPr/>
        </p:nvSpPr>
        <p:spPr>
          <a:xfrm>
            <a:off x="1989573" y="152400"/>
            <a:ext cx="5706627" cy="523220"/>
          </a:xfrm>
          <a:prstGeom prst="rect">
            <a:avLst/>
          </a:prstGeom>
          <a:noFill/>
        </p:spPr>
        <p:txBody>
          <a:bodyPr wrap="none" rtlCol="0">
            <a:spAutoFit/>
          </a:bodyPr>
          <a:lstStyle/>
          <a:p>
            <a:r>
              <a:rPr lang="en-US" sz="2800" dirty="0" smtClean="0">
                <a:solidFill>
                  <a:srgbClr val="0033CC"/>
                </a:solidFill>
              </a:rPr>
              <a:t>Effect of precursor transport (gas flux)</a:t>
            </a:r>
            <a:endParaRPr lang="en-US" sz="2800" dirty="0">
              <a:solidFill>
                <a:srgbClr val="0033CC"/>
              </a:solidFill>
            </a:endParaRPr>
          </a:p>
        </p:txBody>
      </p:sp>
      <p:cxnSp>
        <p:nvCxnSpPr>
          <p:cNvPr id="11" name="Straight Connector 10"/>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cxnSp>
        <p:nvCxnSpPr>
          <p:cNvPr id="13" name="Straight Arrow Connector 12"/>
          <p:cNvCxnSpPr/>
          <p:nvPr/>
        </p:nvCxnSpPr>
        <p:spPr>
          <a:xfrm rot="10800000" flipV="1">
            <a:off x="5257800" y="3505200"/>
            <a:ext cx="2514600" cy="1143000"/>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6200000" flipH="1">
            <a:off x="7962900" y="3848100"/>
            <a:ext cx="1143000" cy="457200"/>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52400" y="2286000"/>
            <a:ext cx="1606915" cy="369332"/>
          </a:xfrm>
          <a:prstGeom prst="rect">
            <a:avLst/>
          </a:prstGeom>
          <a:noFill/>
        </p:spPr>
        <p:txBody>
          <a:bodyPr wrap="none" rtlCol="0">
            <a:spAutoFit/>
          </a:bodyPr>
          <a:lstStyle/>
          <a:p>
            <a:r>
              <a:rPr lang="en-US" dirty="0" smtClean="0">
                <a:solidFill>
                  <a:srgbClr val="7030A0"/>
                </a:solidFill>
              </a:rPr>
              <a:t>Current limited</a:t>
            </a:r>
            <a:endParaRPr lang="en-US" dirty="0">
              <a:solidFill>
                <a:srgbClr val="7030A0"/>
              </a:solidFill>
            </a:endParaRPr>
          </a:p>
        </p:txBody>
      </p:sp>
      <p:cxnSp>
        <p:nvCxnSpPr>
          <p:cNvPr id="16" name="Straight Arrow Connector 15"/>
          <p:cNvCxnSpPr/>
          <p:nvPr/>
        </p:nvCxnSpPr>
        <p:spPr>
          <a:xfrm rot="16200000" flipH="1">
            <a:off x="571500" y="2857500"/>
            <a:ext cx="685800" cy="152400"/>
          </a:xfrm>
          <a:prstGeom prst="straightConnector1">
            <a:avLst/>
          </a:prstGeom>
          <a:ln w="127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7" name="Slide Number Placeholder 16"/>
          <p:cNvSpPr>
            <a:spLocks noGrp="1"/>
          </p:cNvSpPr>
          <p:nvPr>
            <p:ph type="sldNum" sz="quarter" idx="12"/>
          </p:nvPr>
        </p:nvSpPr>
        <p:spPr/>
        <p:txBody>
          <a:bodyPr/>
          <a:lstStyle/>
          <a:p>
            <a:fld id="{B6F15528-21DE-4FAA-801E-634DDDAF4B2B}" type="slidenum">
              <a:rPr lang="en-US" smtClean="0"/>
              <a:pPr/>
              <a:t>44</a:t>
            </a:fld>
            <a:endParaRPr 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srcRect/>
          <a:stretch>
            <a:fillRect/>
          </a:stretch>
        </p:blipFill>
        <p:spPr bwMode="auto">
          <a:xfrm>
            <a:off x="457200" y="914400"/>
            <a:ext cx="4948942" cy="3318933"/>
          </a:xfrm>
          <a:prstGeom prst="rect">
            <a:avLst/>
          </a:prstGeom>
          <a:noFill/>
          <a:ln w="9525">
            <a:noFill/>
            <a:miter lim="800000"/>
            <a:headEnd/>
            <a:tailEnd/>
          </a:ln>
        </p:spPr>
      </p:pic>
      <p:sp>
        <p:nvSpPr>
          <p:cNvPr id="3" name="TextBox 2"/>
          <p:cNvSpPr txBox="1"/>
          <p:nvPr/>
        </p:nvSpPr>
        <p:spPr>
          <a:xfrm>
            <a:off x="5410200" y="2362200"/>
            <a:ext cx="3505200" cy="1815882"/>
          </a:xfrm>
          <a:prstGeom prst="rect">
            <a:avLst/>
          </a:prstGeom>
          <a:noFill/>
        </p:spPr>
        <p:txBody>
          <a:bodyPr wrap="square" rtlCol="0">
            <a:spAutoFit/>
          </a:bodyPr>
          <a:lstStyle/>
          <a:p>
            <a:r>
              <a:rPr lang="en-US" sz="1600" dirty="0" smtClean="0">
                <a:solidFill>
                  <a:srgbClr val="0033CC"/>
                </a:solidFill>
              </a:rPr>
              <a:t>Surface morphologies for high current deposits created with the beam in spot mode. </a:t>
            </a:r>
          </a:p>
          <a:p>
            <a:pPr marL="342900" indent="-342900">
              <a:buFont typeface="+mj-lt"/>
              <a:buAutoNum type="alphaLcParenR"/>
            </a:pPr>
            <a:r>
              <a:rPr lang="en-US" sz="1600" dirty="0" smtClean="0">
                <a:solidFill>
                  <a:srgbClr val="0033CC"/>
                </a:solidFill>
              </a:rPr>
              <a:t>Mo(CO)</a:t>
            </a:r>
            <a:r>
              <a:rPr lang="en-US" sz="1600" baseline="-25000" dirty="0" smtClean="0">
                <a:solidFill>
                  <a:srgbClr val="0033CC"/>
                </a:solidFill>
              </a:rPr>
              <a:t>6</a:t>
            </a:r>
            <a:endParaRPr lang="en-US" sz="1600" dirty="0" smtClean="0">
              <a:solidFill>
                <a:srgbClr val="0033CC"/>
              </a:solidFill>
            </a:endParaRPr>
          </a:p>
          <a:p>
            <a:pPr marL="342900" indent="-342900">
              <a:buFont typeface="+mj-lt"/>
              <a:buAutoNum type="alphaLcParenR"/>
            </a:pPr>
            <a:r>
              <a:rPr lang="en-US" sz="1600" dirty="0" err="1" smtClean="0">
                <a:solidFill>
                  <a:srgbClr val="0033CC"/>
                </a:solidFill>
              </a:rPr>
              <a:t>hfac</a:t>
            </a:r>
            <a:r>
              <a:rPr lang="en-US" sz="1600" dirty="0" smtClean="0">
                <a:solidFill>
                  <a:srgbClr val="0033CC"/>
                </a:solidFill>
              </a:rPr>
              <a:t>-Cu-VMTS </a:t>
            </a:r>
          </a:p>
          <a:p>
            <a:pPr marL="342900" indent="-342900">
              <a:buFont typeface="+mj-lt"/>
              <a:buAutoNum type="alphaLcParenR"/>
            </a:pPr>
            <a:r>
              <a:rPr lang="en-US" sz="1600" dirty="0" smtClean="0">
                <a:solidFill>
                  <a:srgbClr val="0033CC"/>
                </a:solidFill>
              </a:rPr>
              <a:t>c) Co(CO</a:t>
            </a:r>
            <a:r>
              <a:rPr lang="en-US" sz="1600" baseline="-25000" dirty="0" smtClean="0">
                <a:solidFill>
                  <a:srgbClr val="0033CC"/>
                </a:solidFill>
              </a:rPr>
              <a:t>3</a:t>
            </a:r>
            <a:r>
              <a:rPr lang="en-US" sz="1600" dirty="0" smtClean="0">
                <a:solidFill>
                  <a:srgbClr val="0033CC"/>
                </a:solidFill>
              </a:rPr>
              <a:t>)NO</a:t>
            </a:r>
          </a:p>
          <a:p>
            <a:pPr marL="342900" indent="-342900">
              <a:buFont typeface="+mj-lt"/>
              <a:buAutoNum type="alphaLcParenR"/>
            </a:pPr>
            <a:r>
              <a:rPr lang="en-US" sz="1600" dirty="0" smtClean="0">
                <a:solidFill>
                  <a:srgbClr val="0033CC"/>
                </a:solidFill>
              </a:rPr>
              <a:t>Co</a:t>
            </a:r>
            <a:r>
              <a:rPr lang="en-US" sz="1600" baseline="-25000" dirty="0" smtClean="0">
                <a:solidFill>
                  <a:srgbClr val="0033CC"/>
                </a:solidFill>
              </a:rPr>
              <a:t>2</a:t>
            </a:r>
            <a:r>
              <a:rPr lang="en-US" sz="1600" dirty="0" smtClean="0">
                <a:solidFill>
                  <a:srgbClr val="0033CC"/>
                </a:solidFill>
              </a:rPr>
              <a:t>(CO)</a:t>
            </a:r>
            <a:r>
              <a:rPr lang="en-US" sz="1600" baseline="-25000" dirty="0" smtClean="0">
                <a:solidFill>
                  <a:srgbClr val="0033CC"/>
                </a:solidFill>
              </a:rPr>
              <a:t>8</a:t>
            </a:r>
            <a:r>
              <a:rPr lang="en-US" sz="1600" dirty="0" smtClean="0">
                <a:solidFill>
                  <a:srgbClr val="0033CC"/>
                </a:solidFill>
              </a:rPr>
              <a:t>.</a:t>
            </a:r>
            <a:endParaRPr lang="en-US" sz="1600" dirty="0">
              <a:solidFill>
                <a:srgbClr val="0033CC"/>
              </a:solidFill>
            </a:endParaRPr>
          </a:p>
        </p:txBody>
      </p:sp>
      <p:sp>
        <p:nvSpPr>
          <p:cNvPr id="4" name="TextBox 3"/>
          <p:cNvSpPr txBox="1"/>
          <p:nvPr/>
        </p:nvSpPr>
        <p:spPr>
          <a:xfrm>
            <a:off x="1905000" y="152400"/>
            <a:ext cx="5867400" cy="523220"/>
          </a:xfrm>
          <a:prstGeom prst="rect">
            <a:avLst/>
          </a:prstGeom>
          <a:noFill/>
        </p:spPr>
        <p:txBody>
          <a:bodyPr wrap="square" rtlCol="0">
            <a:spAutoFit/>
          </a:bodyPr>
          <a:lstStyle/>
          <a:p>
            <a:r>
              <a:rPr lang="en-US" sz="2800" dirty="0" smtClean="0">
                <a:solidFill>
                  <a:srgbClr val="0033CC"/>
                </a:solidFill>
              </a:rPr>
              <a:t>Effect of beam current on morphology</a:t>
            </a:r>
            <a:endParaRPr lang="en-US" sz="2800" dirty="0">
              <a:solidFill>
                <a:srgbClr val="0033CC"/>
              </a:solidFill>
            </a:endParaRPr>
          </a:p>
        </p:txBody>
      </p:sp>
      <p:cxnSp>
        <p:nvCxnSpPr>
          <p:cNvPr id="5" name="Straight Connector 4"/>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6" name="TextBox 5"/>
          <p:cNvSpPr txBox="1"/>
          <p:nvPr/>
        </p:nvSpPr>
        <p:spPr>
          <a:xfrm>
            <a:off x="914400" y="4800600"/>
            <a:ext cx="7086600" cy="1554272"/>
          </a:xfrm>
          <a:prstGeom prst="rect">
            <a:avLst/>
          </a:prstGeom>
          <a:noFill/>
        </p:spPr>
        <p:txBody>
          <a:bodyPr wrap="square" rtlCol="0">
            <a:spAutoFit/>
          </a:bodyPr>
          <a:lstStyle/>
          <a:p>
            <a:pPr marL="169863" indent="-169863">
              <a:spcAft>
                <a:spcPts val="600"/>
              </a:spcAft>
              <a:buFont typeface="Arial" pitchFamily="34" charset="0"/>
              <a:buChar char="•"/>
            </a:pPr>
            <a:r>
              <a:rPr lang="en-US" dirty="0" smtClean="0">
                <a:solidFill>
                  <a:srgbClr val="0033CC"/>
                </a:solidFill>
              </a:rPr>
              <a:t>Generally, at low beam currents, the deposit is smooth and completely amorphous with high impurity concentration. </a:t>
            </a:r>
          </a:p>
          <a:p>
            <a:pPr marL="169863" indent="-169863">
              <a:spcAft>
                <a:spcPts val="600"/>
              </a:spcAft>
              <a:buFont typeface="Arial" pitchFamily="34" charset="0"/>
              <a:buChar char="•"/>
            </a:pPr>
            <a:r>
              <a:rPr lang="en-US" dirty="0" smtClean="0">
                <a:solidFill>
                  <a:srgbClr val="0033CC"/>
                </a:solidFill>
              </a:rPr>
              <a:t>At high beam currents, the deposit is rougher with irregular shape and is polycrystalline (metal is polycrystalline, carbon can’t be – it is amorphous), the crystallites being between 2nm and 8nm in size.</a:t>
            </a:r>
            <a:endParaRPr lang="en-US" dirty="0">
              <a:solidFill>
                <a:srgbClr val="0033CC"/>
              </a:solidFill>
            </a:endParaRPr>
          </a:p>
        </p:txBody>
      </p:sp>
      <p:sp>
        <p:nvSpPr>
          <p:cNvPr id="7" name="TextBox 6"/>
          <p:cNvSpPr txBox="1"/>
          <p:nvPr/>
        </p:nvSpPr>
        <p:spPr>
          <a:xfrm>
            <a:off x="5562600" y="1002268"/>
            <a:ext cx="2407197" cy="369332"/>
          </a:xfrm>
          <a:prstGeom prst="rect">
            <a:avLst/>
          </a:prstGeom>
          <a:noFill/>
        </p:spPr>
        <p:txBody>
          <a:bodyPr wrap="none" rtlCol="0">
            <a:spAutoFit/>
          </a:bodyPr>
          <a:lstStyle/>
          <a:p>
            <a:r>
              <a:rPr lang="en-US" dirty="0" smtClean="0">
                <a:solidFill>
                  <a:srgbClr val="0033CC"/>
                </a:solidFill>
              </a:rPr>
              <a:t>Higher current, rougher</a:t>
            </a:r>
            <a:endParaRPr lang="en-US" dirty="0">
              <a:solidFill>
                <a:srgbClr val="0033CC"/>
              </a:solidFill>
            </a:endParaRPr>
          </a:p>
        </p:txBody>
      </p:sp>
      <p:cxnSp>
        <p:nvCxnSpPr>
          <p:cNvPr id="9" name="Straight Arrow Connector 8"/>
          <p:cNvCxnSpPr/>
          <p:nvPr/>
        </p:nvCxnSpPr>
        <p:spPr>
          <a:xfrm rot="10800000" flipV="1">
            <a:off x="5181600" y="1219201"/>
            <a:ext cx="457200" cy="27253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Slide Number Placeholder 9"/>
          <p:cNvSpPr>
            <a:spLocks noGrp="1"/>
          </p:cNvSpPr>
          <p:nvPr>
            <p:ph type="sldNum" sz="quarter" idx="12"/>
          </p:nvPr>
        </p:nvSpPr>
        <p:spPr/>
        <p:txBody>
          <a:bodyPr/>
          <a:lstStyle/>
          <a:p>
            <a:fld id="{B6F15528-21DE-4FAA-801E-634DDDAF4B2B}" type="slidenum">
              <a:rPr lang="en-US" smtClean="0"/>
              <a:pPr/>
              <a:t>45</a:t>
            </a:fld>
            <a:endParaRPr 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152400"/>
            <a:ext cx="8158324" cy="523220"/>
          </a:xfrm>
          <a:prstGeom prst="rect">
            <a:avLst/>
          </a:prstGeom>
          <a:noFill/>
          <a:ln>
            <a:noFill/>
          </a:ln>
        </p:spPr>
        <p:txBody>
          <a:bodyPr wrap="none" rtlCol="0">
            <a:spAutoFit/>
          </a:bodyPr>
          <a:lstStyle/>
          <a:p>
            <a:pPr algn="ctr"/>
            <a:r>
              <a:rPr lang="en-US" sz="2800" dirty="0" smtClean="0">
                <a:solidFill>
                  <a:srgbClr val="0033CC"/>
                </a:solidFill>
              </a:rPr>
              <a:t>Contaminant-free deposit is possible, here </a:t>
            </a:r>
            <a:r>
              <a:rPr lang="en-US" sz="2800" dirty="0" err="1" smtClean="0">
                <a:solidFill>
                  <a:srgbClr val="0033CC"/>
                </a:solidFill>
              </a:rPr>
              <a:t>GaN</a:t>
            </a:r>
            <a:r>
              <a:rPr lang="en-US" sz="2800" dirty="0" smtClean="0">
                <a:solidFill>
                  <a:srgbClr val="0033CC"/>
                </a:solidFill>
              </a:rPr>
              <a:t> in UHV</a:t>
            </a:r>
          </a:p>
        </p:txBody>
      </p:sp>
      <p:cxnSp>
        <p:nvCxnSpPr>
          <p:cNvPr id="4" name="Straight Connector 3"/>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5" name="TextBox 4"/>
          <p:cNvSpPr txBox="1"/>
          <p:nvPr/>
        </p:nvSpPr>
        <p:spPr>
          <a:xfrm>
            <a:off x="2209800" y="5181600"/>
            <a:ext cx="3849131" cy="707886"/>
          </a:xfrm>
          <a:prstGeom prst="rect">
            <a:avLst/>
          </a:prstGeom>
          <a:noFill/>
        </p:spPr>
        <p:txBody>
          <a:bodyPr wrap="none" rtlCol="0">
            <a:spAutoFit/>
          </a:bodyPr>
          <a:lstStyle/>
          <a:p>
            <a:r>
              <a:rPr lang="en-US" sz="2000" dirty="0" smtClean="0">
                <a:solidFill>
                  <a:srgbClr val="0033CC"/>
                </a:solidFill>
              </a:rPr>
              <a:t>Precursor gas is </a:t>
            </a:r>
            <a:r>
              <a:rPr lang="en-US" sz="2000" dirty="0" smtClean="0">
                <a:solidFill>
                  <a:srgbClr val="C00000"/>
                </a:solidFill>
              </a:rPr>
              <a:t>D</a:t>
            </a:r>
            <a:r>
              <a:rPr lang="en-US" sz="2000" baseline="-25000" dirty="0" smtClean="0">
                <a:solidFill>
                  <a:srgbClr val="0033CC"/>
                </a:solidFill>
              </a:rPr>
              <a:t>2</a:t>
            </a:r>
            <a:r>
              <a:rPr lang="en-US" sz="2000" dirty="0" smtClean="0">
                <a:solidFill>
                  <a:srgbClr val="0033CC"/>
                </a:solidFill>
              </a:rPr>
              <a:t>GaN</a:t>
            </a:r>
            <a:r>
              <a:rPr lang="en-US" sz="2000" baseline="-25000" dirty="0" smtClean="0">
                <a:solidFill>
                  <a:srgbClr val="0033CC"/>
                </a:solidFill>
              </a:rPr>
              <a:t>3</a:t>
            </a:r>
            <a:r>
              <a:rPr lang="en-US" sz="2000" dirty="0" smtClean="0">
                <a:solidFill>
                  <a:srgbClr val="0033CC"/>
                </a:solidFill>
              </a:rPr>
              <a:t> </a:t>
            </a:r>
          </a:p>
          <a:p>
            <a:r>
              <a:rPr lang="en-US" sz="2000" dirty="0" smtClean="0">
                <a:solidFill>
                  <a:srgbClr val="0033CC"/>
                </a:solidFill>
              </a:rPr>
              <a:t>D</a:t>
            </a:r>
            <a:r>
              <a:rPr lang="en-US" sz="2000" baseline="-25000" dirty="0" smtClean="0">
                <a:solidFill>
                  <a:srgbClr val="0033CC"/>
                </a:solidFill>
              </a:rPr>
              <a:t>2</a:t>
            </a:r>
            <a:r>
              <a:rPr lang="en-US" sz="2000" dirty="0" smtClean="0">
                <a:solidFill>
                  <a:srgbClr val="0033CC"/>
                </a:solidFill>
              </a:rPr>
              <a:t>GaN</a:t>
            </a:r>
            <a:r>
              <a:rPr lang="en-US" sz="2000" baseline="-25000" dirty="0" smtClean="0">
                <a:solidFill>
                  <a:srgbClr val="0033CC"/>
                </a:solidFill>
              </a:rPr>
              <a:t>3</a:t>
            </a:r>
            <a:r>
              <a:rPr lang="en-US" sz="2000" dirty="0" smtClean="0">
                <a:solidFill>
                  <a:srgbClr val="0033CC"/>
                </a:solidFill>
              </a:rPr>
              <a:t> + e</a:t>
            </a:r>
            <a:r>
              <a:rPr lang="en-US" sz="2000" baseline="30000" dirty="0" smtClean="0">
                <a:solidFill>
                  <a:srgbClr val="0033CC"/>
                </a:solidFill>
              </a:rPr>
              <a:t>-</a:t>
            </a:r>
            <a:r>
              <a:rPr lang="en-US" sz="2000" dirty="0" smtClean="0">
                <a:solidFill>
                  <a:srgbClr val="0033CC"/>
                </a:solidFill>
              </a:rPr>
              <a:t> -&gt; </a:t>
            </a:r>
            <a:r>
              <a:rPr lang="en-US" sz="2000" dirty="0" err="1" smtClean="0">
                <a:solidFill>
                  <a:srgbClr val="0033CC"/>
                </a:solidFill>
              </a:rPr>
              <a:t>GaN</a:t>
            </a:r>
            <a:r>
              <a:rPr lang="en-US" sz="2000" dirty="0" smtClean="0">
                <a:solidFill>
                  <a:srgbClr val="0033CC"/>
                </a:solidFill>
              </a:rPr>
              <a:t> (solid) + D</a:t>
            </a:r>
            <a:r>
              <a:rPr lang="en-US" sz="2000" baseline="-25000" dirty="0" smtClean="0">
                <a:solidFill>
                  <a:srgbClr val="0033CC"/>
                </a:solidFill>
              </a:rPr>
              <a:t>2</a:t>
            </a:r>
            <a:r>
              <a:rPr lang="en-US" sz="2000" dirty="0" smtClean="0">
                <a:solidFill>
                  <a:srgbClr val="0033CC"/>
                </a:solidFill>
              </a:rPr>
              <a:t> + N</a:t>
            </a:r>
            <a:r>
              <a:rPr lang="en-US" sz="2000" baseline="-25000" dirty="0" smtClean="0">
                <a:solidFill>
                  <a:srgbClr val="0033CC"/>
                </a:solidFill>
              </a:rPr>
              <a:t>2</a:t>
            </a:r>
            <a:endParaRPr lang="en-US" sz="2000" baseline="-25000" dirty="0">
              <a:solidFill>
                <a:srgbClr val="0033CC"/>
              </a:solidFill>
            </a:endParaRPr>
          </a:p>
        </p:txBody>
      </p:sp>
      <p:grpSp>
        <p:nvGrpSpPr>
          <p:cNvPr id="8" name="Group 7"/>
          <p:cNvGrpSpPr/>
          <p:nvPr/>
        </p:nvGrpSpPr>
        <p:grpSpPr>
          <a:xfrm>
            <a:off x="1828800" y="990600"/>
            <a:ext cx="6104541" cy="4124325"/>
            <a:chOff x="1828800" y="914400"/>
            <a:chExt cx="6104541" cy="4124325"/>
          </a:xfrm>
        </p:grpSpPr>
        <p:pic>
          <p:nvPicPr>
            <p:cNvPr id="2" name="Picture 2"/>
            <p:cNvPicPr>
              <a:picLocks noChangeAspect="1" noChangeArrowheads="1"/>
            </p:cNvPicPr>
            <p:nvPr/>
          </p:nvPicPr>
          <p:blipFill>
            <a:blip r:embed="rId2" cstate="print"/>
            <a:srcRect/>
            <a:stretch>
              <a:fillRect/>
            </a:stretch>
          </p:blipFill>
          <p:spPr bwMode="auto">
            <a:xfrm>
              <a:off x="1828800" y="914400"/>
              <a:ext cx="6104541" cy="4124325"/>
            </a:xfrm>
            <a:prstGeom prst="rect">
              <a:avLst/>
            </a:prstGeom>
            <a:noFill/>
            <a:ln w="9525">
              <a:noFill/>
              <a:miter lim="800000"/>
              <a:headEnd/>
              <a:tailEnd/>
            </a:ln>
            <a:effectLst/>
          </p:spPr>
        </p:pic>
        <p:sp>
          <p:nvSpPr>
            <p:cNvPr id="6" name="TextBox 5"/>
            <p:cNvSpPr txBox="1"/>
            <p:nvPr/>
          </p:nvSpPr>
          <p:spPr>
            <a:xfrm>
              <a:off x="5029200" y="4572000"/>
              <a:ext cx="2775696" cy="369332"/>
            </a:xfrm>
            <a:prstGeom prst="rect">
              <a:avLst/>
            </a:prstGeom>
            <a:noFill/>
          </p:spPr>
          <p:txBody>
            <a:bodyPr wrap="none" rtlCol="0">
              <a:spAutoFit/>
            </a:bodyPr>
            <a:lstStyle/>
            <a:p>
              <a:r>
                <a:rPr lang="en-US" dirty="0" smtClean="0"/>
                <a:t>Diameter 4nm, height 5nm.</a:t>
              </a:r>
              <a:endParaRPr lang="en-US" dirty="0"/>
            </a:p>
          </p:txBody>
        </p:sp>
        <p:sp>
          <p:nvSpPr>
            <p:cNvPr id="7" name="TextBox 6"/>
            <p:cNvSpPr txBox="1"/>
            <p:nvPr/>
          </p:nvSpPr>
          <p:spPr>
            <a:xfrm>
              <a:off x="6019801" y="2057400"/>
              <a:ext cx="1828800" cy="646331"/>
            </a:xfrm>
            <a:prstGeom prst="rect">
              <a:avLst/>
            </a:prstGeom>
            <a:noFill/>
          </p:spPr>
          <p:txBody>
            <a:bodyPr wrap="square" rtlCol="0">
              <a:spAutoFit/>
            </a:bodyPr>
            <a:lstStyle/>
            <a:p>
              <a:r>
                <a:rPr lang="en-US" dirty="0" smtClean="0"/>
                <a:t>Electron energy loss spectrum</a:t>
              </a:r>
              <a:endParaRPr lang="en-US" dirty="0"/>
            </a:p>
          </p:txBody>
        </p:sp>
      </p:grpSp>
      <p:sp>
        <p:nvSpPr>
          <p:cNvPr id="9" name="Slide Number Placeholder 8"/>
          <p:cNvSpPr>
            <a:spLocks noGrp="1"/>
          </p:cNvSpPr>
          <p:nvPr>
            <p:ph type="sldNum" sz="quarter" idx="12"/>
          </p:nvPr>
        </p:nvSpPr>
        <p:spPr/>
        <p:txBody>
          <a:bodyPr/>
          <a:lstStyle/>
          <a:p>
            <a:fld id="{B6F15528-21DE-4FAA-801E-634DDDAF4B2B}" type="slidenum">
              <a:rPr lang="en-US" smtClean="0"/>
              <a:pPr/>
              <a:t>46</a:t>
            </a:fld>
            <a:endParaRPr lang="en-US"/>
          </a:p>
        </p:txBody>
      </p:sp>
      <p:sp>
        <p:nvSpPr>
          <p:cNvPr id="10" name="TextBox 9"/>
          <p:cNvSpPr txBox="1"/>
          <p:nvPr/>
        </p:nvSpPr>
        <p:spPr>
          <a:xfrm>
            <a:off x="5181600" y="6477000"/>
            <a:ext cx="2401298" cy="369332"/>
          </a:xfrm>
          <a:prstGeom prst="rect">
            <a:avLst/>
          </a:prstGeom>
          <a:noFill/>
        </p:spPr>
        <p:txBody>
          <a:bodyPr wrap="none" rtlCol="0">
            <a:spAutoFit/>
          </a:bodyPr>
          <a:lstStyle/>
          <a:p>
            <a:r>
              <a:rPr lang="en-US" dirty="0" smtClean="0"/>
              <a:t>UHV: ultra high vacuum</a:t>
            </a:r>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2800" y="152400"/>
            <a:ext cx="2472665" cy="523220"/>
          </a:xfrm>
          <a:prstGeom prst="rect">
            <a:avLst/>
          </a:prstGeom>
          <a:noFill/>
          <a:ln>
            <a:noFill/>
          </a:ln>
        </p:spPr>
        <p:txBody>
          <a:bodyPr wrap="none" rtlCol="0">
            <a:spAutoFit/>
          </a:bodyPr>
          <a:lstStyle/>
          <a:p>
            <a:pPr algn="ctr"/>
            <a:r>
              <a:rPr lang="en-US" sz="2800" dirty="0" smtClean="0">
                <a:solidFill>
                  <a:srgbClr val="0033CC"/>
                </a:solidFill>
              </a:rPr>
              <a:t>Proximity effect</a:t>
            </a:r>
          </a:p>
        </p:txBody>
      </p:sp>
      <p:cxnSp>
        <p:nvCxnSpPr>
          <p:cNvPr id="3" name="Straight Connector 2"/>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pic>
        <p:nvPicPr>
          <p:cNvPr id="64515" name="Picture 3"/>
          <p:cNvPicPr>
            <a:picLocks noChangeAspect="1" noChangeArrowheads="1"/>
          </p:cNvPicPr>
          <p:nvPr/>
        </p:nvPicPr>
        <p:blipFill>
          <a:blip r:embed="rId2" cstate="print"/>
          <a:srcRect/>
          <a:stretch>
            <a:fillRect/>
          </a:stretch>
        </p:blipFill>
        <p:spPr bwMode="auto">
          <a:xfrm>
            <a:off x="533400" y="3733800"/>
            <a:ext cx="4174881" cy="2819400"/>
          </a:xfrm>
          <a:prstGeom prst="rect">
            <a:avLst/>
          </a:prstGeom>
          <a:noFill/>
          <a:ln w="9525">
            <a:noFill/>
            <a:miter lim="800000"/>
            <a:headEnd/>
            <a:tailEnd/>
          </a:ln>
          <a:effectLst/>
        </p:spPr>
      </p:pic>
      <p:sp>
        <p:nvSpPr>
          <p:cNvPr id="7" name="Rectangle 6"/>
          <p:cNvSpPr/>
          <p:nvPr/>
        </p:nvSpPr>
        <p:spPr>
          <a:xfrm>
            <a:off x="228600" y="1066800"/>
            <a:ext cx="4495800" cy="1323439"/>
          </a:xfrm>
          <a:prstGeom prst="rect">
            <a:avLst/>
          </a:prstGeom>
        </p:spPr>
        <p:txBody>
          <a:bodyPr wrap="square">
            <a:spAutoFit/>
          </a:bodyPr>
          <a:lstStyle/>
          <a:p>
            <a:pPr marL="176213" indent="-176213">
              <a:buFont typeface="Arial" pitchFamily="34" charset="0"/>
              <a:buChar char="•"/>
            </a:pPr>
            <a:r>
              <a:rPr lang="en-US" sz="2000" dirty="0" smtClean="0">
                <a:solidFill>
                  <a:srgbClr val="0033CC"/>
                </a:solidFill>
              </a:rPr>
              <a:t>Proximity effect is due to backscattering</a:t>
            </a:r>
          </a:p>
          <a:p>
            <a:pPr marL="176213" indent="-176213">
              <a:buFont typeface="Arial" pitchFamily="34" charset="0"/>
              <a:buChar char="•"/>
            </a:pPr>
            <a:r>
              <a:rPr lang="en-US" sz="2000" dirty="0" smtClean="0">
                <a:solidFill>
                  <a:srgbClr val="0033CC"/>
                </a:solidFill>
              </a:rPr>
              <a:t>It leads to deposition over large surface area at the base.</a:t>
            </a:r>
          </a:p>
          <a:p>
            <a:pPr marL="176213" indent="-176213">
              <a:buFont typeface="Arial" pitchFamily="34" charset="0"/>
              <a:buChar char="•"/>
            </a:pPr>
            <a:r>
              <a:rPr lang="en-US" sz="2000" dirty="0" smtClean="0">
                <a:solidFill>
                  <a:srgbClr val="0033CC"/>
                </a:solidFill>
              </a:rPr>
              <a:t>It may cause short circuit.</a:t>
            </a:r>
          </a:p>
        </p:txBody>
      </p:sp>
      <p:pic>
        <p:nvPicPr>
          <p:cNvPr id="64516" name="Picture 4"/>
          <p:cNvPicPr>
            <a:picLocks noChangeAspect="1" noChangeArrowheads="1"/>
          </p:cNvPicPr>
          <p:nvPr/>
        </p:nvPicPr>
        <p:blipFill>
          <a:blip r:embed="rId3" cstate="print"/>
          <a:srcRect/>
          <a:stretch>
            <a:fillRect/>
          </a:stretch>
        </p:blipFill>
        <p:spPr bwMode="auto">
          <a:xfrm>
            <a:off x="5257800" y="3657600"/>
            <a:ext cx="3686175" cy="2924175"/>
          </a:xfrm>
          <a:prstGeom prst="rect">
            <a:avLst/>
          </a:prstGeom>
          <a:noFill/>
          <a:ln w="9525">
            <a:noFill/>
            <a:miter lim="800000"/>
            <a:headEnd/>
            <a:tailEnd/>
          </a:ln>
          <a:effectLst/>
        </p:spPr>
      </p:pic>
      <p:pic>
        <p:nvPicPr>
          <p:cNvPr id="10" name="Picture 5"/>
          <p:cNvPicPr>
            <a:picLocks noChangeAspect="1" noChangeArrowheads="1"/>
          </p:cNvPicPr>
          <p:nvPr/>
        </p:nvPicPr>
        <p:blipFill>
          <a:blip r:embed="rId4" cstate="print"/>
          <a:srcRect/>
          <a:stretch>
            <a:fillRect/>
          </a:stretch>
        </p:blipFill>
        <p:spPr bwMode="auto">
          <a:xfrm>
            <a:off x="6019800" y="762000"/>
            <a:ext cx="2753062" cy="2876550"/>
          </a:xfrm>
          <a:prstGeom prst="rect">
            <a:avLst/>
          </a:prstGeom>
          <a:noFill/>
          <a:ln w="9525">
            <a:noFill/>
            <a:miter lim="800000"/>
            <a:headEnd/>
            <a:tailEnd/>
          </a:ln>
          <a:effectLst/>
        </p:spPr>
      </p:pic>
      <p:sp>
        <p:nvSpPr>
          <p:cNvPr id="11" name="Rectangle 10"/>
          <p:cNvSpPr/>
          <p:nvPr/>
        </p:nvSpPr>
        <p:spPr>
          <a:xfrm>
            <a:off x="457200" y="3124200"/>
            <a:ext cx="4572000" cy="646331"/>
          </a:xfrm>
          <a:prstGeom prst="rect">
            <a:avLst/>
          </a:prstGeom>
        </p:spPr>
        <p:txBody>
          <a:bodyPr>
            <a:spAutoFit/>
          </a:bodyPr>
          <a:lstStyle/>
          <a:p>
            <a:r>
              <a:rPr lang="en-US" dirty="0" smtClean="0">
                <a:solidFill>
                  <a:srgbClr val="0033CC"/>
                </a:solidFill>
              </a:rPr>
              <a:t>A halo around a deposited tip due to proximity effect as it is known in e-beam lithography.</a:t>
            </a:r>
            <a:endParaRPr lang="en-US" dirty="0">
              <a:solidFill>
                <a:srgbClr val="0033CC"/>
              </a:solidFill>
            </a:endParaRPr>
          </a:p>
        </p:txBody>
      </p:sp>
      <p:sp>
        <p:nvSpPr>
          <p:cNvPr id="12" name="TextBox 11"/>
          <p:cNvSpPr txBox="1"/>
          <p:nvPr/>
        </p:nvSpPr>
        <p:spPr>
          <a:xfrm>
            <a:off x="6248400" y="5791200"/>
            <a:ext cx="1839286" cy="461665"/>
          </a:xfrm>
          <a:prstGeom prst="rect">
            <a:avLst/>
          </a:prstGeom>
          <a:noFill/>
        </p:spPr>
        <p:txBody>
          <a:bodyPr wrap="none" rtlCol="0">
            <a:spAutoFit/>
          </a:bodyPr>
          <a:lstStyle/>
          <a:p>
            <a:r>
              <a:rPr lang="en-US" sz="2400" dirty="0" smtClean="0">
                <a:solidFill>
                  <a:srgbClr val="FF0000"/>
                </a:solidFill>
              </a:rPr>
              <a:t>Short circuit?</a:t>
            </a:r>
            <a:endParaRPr lang="en-US" sz="2400" dirty="0">
              <a:solidFill>
                <a:srgbClr val="FF0000"/>
              </a:solidFill>
            </a:endParaRPr>
          </a:p>
        </p:txBody>
      </p:sp>
      <p:sp>
        <p:nvSpPr>
          <p:cNvPr id="13" name="Slide Number Placeholder 12"/>
          <p:cNvSpPr>
            <a:spLocks noGrp="1"/>
          </p:cNvSpPr>
          <p:nvPr>
            <p:ph type="sldNum" sz="quarter" idx="12"/>
          </p:nvPr>
        </p:nvSpPr>
        <p:spPr/>
        <p:txBody>
          <a:bodyPr/>
          <a:lstStyle/>
          <a:p>
            <a:fld id="{B6F15528-21DE-4FAA-801E-634DDDAF4B2B}" type="slidenum">
              <a:rPr lang="en-US" smtClean="0"/>
              <a:pPr/>
              <a:t>47</a:t>
            </a:fld>
            <a:endParaRPr 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cstate="print"/>
          <a:srcRect/>
          <a:stretch>
            <a:fillRect/>
          </a:stretch>
        </p:blipFill>
        <p:spPr bwMode="auto">
          <a:xfrm>
            <a:off x="2590800" y="2286000"/>
            <a:ext cx="3048000" cy="3184717"/>
          </a:xfrm>
          <a:prstGeom prst="rect">
            <a:avLst/>
          </a:prstGeom>
          <a:noFill/>
          <a:ln w="9525">
            <a:noFill/>
            <a:miter lim="800000"/>
            <a:headEnd/>
            <a:tailEnd/>
          </a:ln>
          <a:effectLst/>
        </p:spPr>
      </p:pic>
      <p:sp>
        <p:nvSpPr>
          <p:cNvPr id="4" name="TextBox 3"/>
          <p:cNvSpPr txBox="1"/>
          <p:nvPr/>
        </p:nvSpPr>
        <p:spPr>
          <a:xfrm>
            <a:off x="2286000" y="152400"/>
            <a:ext cx="4195123" cy="523220"/>
          </a:xfrm>
          <a:prstGeom prst="rect">
            <a:avLst/>
          </a:prstGeom>
          <a:noFill/>
          <a:ln>
            <a:noFill/>
          </a:ln>
        </p:spPr>
        <p:txBody>
          <a:bodyPr wrap="none" rtlCol="0">
            <a:spAutoFit/>
          </a:bodyPr>
          <a:lstStyle/>
          <a:p>
            <a:pPr algn="ctr"/>
            <a:r>
              <a:rPr lang="en-US" sz="2800" dirty="0" smtClean="0">
                <a:solidFill>
                  <a:srgbClr val="0033CC"/>
                </a:solidFill>
              </a:rPr>
              <a:t>High aspect ratio structures</a:t>
            </a:r>
          </a:p>
        </p:txBody>
      </p:sp>
      <p:cxnSp>
        <p:nvCxnSpPr>
          <p:cNvPr id="5" name="Straight Connector 4"/>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6" name="TextBox 5"/>
          <p:cNvSpPr txBox="1"/>
          <p:nvPr/>
        </p:nvSpPr>
        <p:spPr>
          <a:xfrm>
            <a:off x="304800" y="914400"/>
            <a:ext cx="8077200" cy="923330"/>
          </a:xfrm>
          <a:prstGeom prst="rect">
            <a:avLst/>
          </a:prstGeom>
          <a:noFill/>
        </p:spPr>
        <p:txBody>
          <a:bodyPr wrap="square" rtlCol="0">
            <a:spAutoFit/>
          </a:bodyPr>
          <a:lstStyle/>
          <a:p>
            <a:pPr marL="236538" indent="-236538">
              <a:buFont typeface="Arial" pitchFamily="34" charset="0"/>
              <a:buChar char="•"/>
            </a:pPr>
            <a:r>
              <a:rPr lang="en-US" dirty="0" smtClean="0">
                <a:solidFill>
                  <a:srgbClr val="0033CC"/>
                </a:solidFill>
              </a:rPr>
              <a:t>It is possible, but not as easy as FIB-induced deposition.</a:t>
            </a:r>
          </a:p>
          <a:p>
            <a:pPr marL="236538" indent="-236538">
              <a:buFont typeface="Arial" pitchFamily="34" charset="0"/>
              <a:buChar char="•"/>
            </a:pPr>
            <a:r>
              <a:rPr lang="en-US" dirty="0" smtClean="0">
                <a:solidFill>
                  <a:srgbClr val="0033CC"/>
                </a:solidFill>
              </a:rPr>
              <a:t>Electron penetrate deep inside the nano-rod and can escape from a point far below the rod apex, causing  continuous deposition at points well below the apex.</a:t>
            </a:r>
          </a:p>
        </p:txBody>
      </p:sp>
      <p:pic>
        <p:nvPicPr>
          <p:cNvPr id="65538" name="Picture 2"/>
          <p:cNvPicPr>
            <a:picLocks noChangeAspect="1" noChangeArrowheads="1"/>
          </p:cNvPicPr>
          <p:nvPr/>
        </p:nvPicPr>
        <p:blipFill>
          <a:blip r:embed="rId3" cstate="print"/>
          <a:srcRect/>
          <a:stretch>
            <a:fillRect/>
          </a:stretch>
        </p:blipFill>
        <p:spPr bwMode="auto">
          <a:xfrm>
            <a:off x="990600" y="2133600"/>
            <a:ext cx="1228725" cy="3990975"/>
          </a:xfrm>
          <a:prstGeom prst="rect">
            <a:avLst/>
          </a:prstGeom>
          <a:noFill/>
          <a:ln w="9525">
            <a:noFill/>
            <a:miter lim="800000"/>
            <a:headEnd/>
            <a:tailEnd/>
          </a:ln>
          <a:effectLst/>
        </p:spPr>
      </p:pic>
      <p:sp>
        <p:nvSpPr>
          <p:cNvPr id="8" name="TextBox 7"/>
          <p:cNvSpPr txBox="1"/>
          <p:nvPr/>
        </p:nvSpPr>
        <p:spPr>
          <a:xfrm>
            <a:off x="76200" y="6172200"/>
            <a:ext cx="3200400" cy="646331"/>
          </a:xfrm>
          <a:prstGeom prst="rect">
            <a:avLst/>
          </a:prstGeom>
          <a:noFill/>
        </p:spPr>
        <p:txBody>
          <a:bodyPr wrap="square" rtlCol="0">
            <a:spAutoFit/>
          </a:bodyPr>
          <a:lstStyle/>
          <a:p>
            <a:r>
              <a:rPr lang="en-US" dirty="0" smtClean="0">
                <a:solidFill>
                  <a:srgbClr val="0033CC"/>
                </a:solidFill>
              </a:rPr>
              <a:t>Focused </a:t>
            </a:r>
            <a:r>
              <a:rPr lang="en-US" dirty="0" smtClean="0">
                <a:solidFill>
                  <a:srgbClr val="FF0000"/>
                </a:solidFill>
              </a:rPr>
              <a:t>ion</a:t>
            </a:r>
            <a:r>
              <a:rPr lang="en-US" dirty="0" smtClean="0">
                <a:solidFill>
                  <a:srgbClr val="0033CC"/>
                </a:solidFill>
              </a:rPr>
              <a:t> beam deposition, high aspect ratio easy to achieve</a:t>
            </a:r>
            <a:endParaRPr lang="en-US" dirty="0">
              <a:solidFill>
                <a:srgbClr val="0033CC"/>
              </a:solidFill>
            </a:endParaRPr>
          </a:p>
        </p:txBody>
      </p:sp>
      <p:pic>
        <p:nvPicPr>
          <p:cNvPr id="65539" name="Picture 3"/>
          <p:cNvPicPr>
            <a:picLocks noChangeAspect="1" noChangeArrowheads="1"/>
          </p:cNvPicPr>
          <p:nvPr/>
        </p:nvPicPr>
        <p:blipFill>
          <a:blip r:embed="rId4" cstate="print"/>
          <a:srcRect/>
          <a:stretch>
            <a:fillRect/>
          </a:stretch>
        </p:blipFill>
        <p:spPr bwMode="auto">
          <a:xfrm>
            <a:off x="5638800" y="1944282"/>
            <a:ext cx="3185793" cy="3494494"/>
          </a:xfrm>
          <a:prstGeom prst="rect">
            <a:avLst/>
          </a:prstGeom>
          <a:noFill/>
          <a:ln w="9525">
            <a:noFill/>
            <a:miter lim="800000"/>
            <a:headEnd/>
            <a:tailEnd/>
          </a:ln>
          <a:effectLst/>
        </p:spPr>
      </p:pic>
      <p:sp>
        <p:nvSpPr>
          <p:cNvPr id="10" name="Rectangle 9"/>
          <p:cNvSpPr/>
          <p:nvPr/>
        </p:nvSpPr>
        <p:spPr>
          <a:xfrm>
            <a:off x="5486400" y="5486400"/>
            <a:ext cx="3429000" cy="923330"/>
          </a:xfrm>
          <a:prstGeom prst="rect">
            <a:avLst/>
          </a:prstGeom>
        </p:spPr>
        <p:txBody>
          <a:bodyPr wrap="square">
            <a:spAutoFit/>
          </a:bodyPr>
          <a:lstStyle/>
          <a:p>
            <a:r>
              <a:rPr lang="en-US" dirty="0" smtClean="0">
                <a:solidFill>
                  <a:srgbClr val="0033CC"/>
                </a:solidFill>
              </a:rPr>
              <a:t>Focused </a:t>
            </a:r>
            <a:r>
              <a:rPr lang="en-US" dirty="0" smtClean="0">
                <a:solidFill>
                  <a:srgbClr val="FF0000"/>
                </a:solidFill>
              </a:rPr>
              <a:t>electron</a:t>
            </a:r>
            <a:r>
              <a:rPr lang="en-US" dirty="0" smtClean="0">
                <a:solidFill>
                  <a:srgbClr val="0033CC"/>
                </a:solidFill>
              </a:rPr>
              <a:t> beam deposition</a:t>
            </a:r>
          </a:p>
          <a:p>
            <a:r>
              <a:rPr lang="en-US" dirty="0" smtClean="0">
                <a:solidFill>
                  <a:srgbClr val="0033CC"/>
                </a:solidFill>
              </a:rPr>
              <a:t>Tip diameter: 15nm (W-tip)</a:t>
            </a:r>
          </a:p>
          <a:p>
            <a:r>
              <a:rPr lang="en-US" dirty="0" smtClean="0">
                <a:solidFill>
                  <a:srgbClr val="0033CC"/>
                </a:solidFill>
              </a:rPr>
              <a:t>V=120kV, beam diameter = 3nm</a:t>
            </a:r>
          </a:p>
        </p:txBody>
      </p:sp>
      <p:sp>
        <p:nvSpPr>
          <p:cNvPr id="11" name="Rectangle 10"/>
          <p:cNvSpPr/>
          <p:nvPr/>
        </p:nvSpPr>
        <p:spPr>
          <a:xfrm>
            <a:off x="6105771" y="6488668"/>
            <a:ext cx="2962029" cy="276999"/>
          </a:xfrm>
          <a:prstGeom prst="rect">
            <a:avLst/>
          </a:prstGeom>
        </p:spPr>
        <p:txBody>
          <a:bodyPr wrap="none">
            <a:spAutoFit/>
          </a:bodyPr>
          <a:lstStyle/>
          <a:p>
            <a:r>
              <a:rPr lang="en-US" sz="1200" dirty="0" smtClean="0"/>
              <a:t>S. Matsui and T. </a:t>
            </a:r>
            <a:r>
              <a:rPr lang="en-US" sz="1200" dirty="0" err="1" smtClean="0"/>
              <a:t>Ichihashi</a:t>
            </a:r>
            <a:r>
              <a:rPr lang="en-US" sz="1200" dirty="0" smtClean="0"/>
              <a:t>, APL 53 (1988) 842</a:t>
            </a:r>
            <a:endParaRPr lang="en-US" sz="1200" dirty="0"/>
          </a:p>
        </p:txBody>
      </p:sp>
      <p:sp>
        <p:nvSpPr>
          <p:cNvPr id="12" name="Slide Number Placeholder 11"/>
          <p:cNvSpPr>
            <a:spLocks noGrp="1"/>
          </p:cNvSpPr>
          <p:nvPr>
            <p:ph type="sldNum" sz="quarter" idx="12"/>
          </p:nvPr>
        </p:nvSpPr>
        <p:spPr/>
        <p:txBody>
          <a:bodyPr/>
          <a:lstStyle/>
          <a:p>
            <a:fld id="{B6F15528-21DE-4FAA-801E-634DDDAF4B2B}" type="slidenum">
              <a:rPr lang="en-US" smtClean="0"/>
              <a:pPr/>
              <a:t>48</a:t>
            </a:fld>
            <a:endParaRPr 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srcRect/>
          <a:stretch>
            <a:fillRect/>
          </a:stretch>
        </p:blipFill>
        <p:spPr bwMode="auto">
          <a:xfrm>
            <a:off x="76200" y="228601"/>
            <a:ext cx="9012878" cy="6172200"/>
          </a:xfrm>
          <a:prstGeom prst="rect">
            <a:avLst/>
          </a:prstGeom>
          <a:noFill/>
          <a:ln w="9525">
            <a:noFill/>
            <a:miter lim="800000"/>
            <a:headEnd/>
            <a:tailEnd/>
          </a:ln>
          <a:effectLst/>
        </p:spPr>
      </p:pic>
      <p:sp>
        <p:nvSpPr>
          <p:cNvPr id="3" name="Slide Number Placeholder 2"/>
          <p:cNvSpPr>
            <a:spLocks noGrp="1"/>
          </p:cNvSpPr>
          <p:nvPr>
            <p:ph type="sldNum" sz="quarter" idx="12"/>
          </p:nvPr>
        </p:nvSpPr>
        <p:spPr/>
        <p:txBody>
          <a:bodyPr/>
          <a:lstStyle/>
          <a:p>
            <a:fld id="{B6F15528-21DE-4FAA-801E-634DDDAF4B2B}" type="slidenum">
              <a:rPr lang="en-US" smtClean="0"/>
              <a:pPr/>
              <a:t>49</a:t>
            </a:fld>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3886200"/>
            <a:ext cx="4800600" cy="2031325"/>
          </a:xfrm>
          <a:prstGeom prst="rect">
            <a:avLst/>
          </a:prstGeom>
        </p:spPr>
        <p:txBody>
          <a:bodyPr wrap="square">
            <a:spAutoFit/>
          </a:bodyPr>
          <a:lstStyle/>
          <a:p>
            <a:r>
              <a:rPr lang="en-US" dirty="0" smtClean="0">
                <a:solidFill>
                  <a:srgbClr val="C00000"/>
                </a:solidFill>
              </a:rPr>
              <a:t>More deposition materials:</a:t>
            </a:r>
          </a:p>
          <a:p>
            <a:pPr marL="285750" indent="-171450">
              <a:buFont typeface="Arial" pitchFamily="34" charset="0"/>
              <a:buChar char="•"/>
            </a:pPr>
            <a:r>
              <a:rPr lang="en-US" dirty="0" smtClean="0">
                <a:solidFill>
                  <a:srgbClr val="0033CC"/>
                </a:solidFill>
              </a:rPr>
              <a:t>Al: </a:t>
            </a:r>
            <a:r>
              <a:rPr lang="en-US" dirty="0" err="1" smtClean="0">
                <a:solidFill>
                  <a:srgbClr val="0033CC"/>
                </a:solidFill>
              </a:rPr>
              <a:t>Trimethylamine</a:t>
            </a:r>
            <a:r>
              <a:rPr lang="en-US" dirty="0" smtClean="0">
                <a:solidFill>
                  <a:srgbClr val="0033CC"/>
                </a:solidFill>
              </a:rPr>
              <a:t> </a:t>
            </a:r>
            <a:r>
              <a:rPr lang="en-US" dirty="0" err="1" smtClean="0">
                <a:solidFill>
                  <a:srgbClr val="0033CC"/>
                </a:solidFill>
              </a:rPr>
              <a:t>alane</a:t>
            </a:r>
            <a:r>
              <a:rPr lang="en-US" dirty="0" smtClean="0">
                <a:solidFill>
                  <a:srgbClr val="0033CC"/>
                </a:solidFill>
              </a:rPr>
              <a:t> (TMAA, (CH3)</a:t>
            </a:r>
            <a:r>
              <a:rPr lang="en-US" baseline="-25000" dirty="0" smtClean="0">
                <a:solidFill>
                  <a:srgbClr val="0033CC"/>
                </a:solidFill>
              </a:rPr>
              <a:t>3</a:t>
            </a:r>
            <a:r>
              <a:rPr lang="en-US" dirty="0" smtClean="0">
                <a:solidFill>
                  <a:srgbClr val="0033CC"/>
                </a:solidFill>
              </a:rPr>
              <a:t>N</a:t>
            </a:r>
            <a:r>
              <a:rPr lang="en-US" dirty="0" smtClean="0">
                <a:solidFill>
                  <a:srgbClr val="0033CC"/>
                </a:solidFill>
                <a:sym typeface="Symbol"/>
              </a:rPr>
              <a:t></a:t>
            </a:r>
            <a:r>
              <a:rPr lang="en-US" dirty="0" smtClean="0">
                <a:solidFill>
                  <a:srgbClr val="0033CC"/>
                </a:solidFill>
              </a:rPr>
              <a:t>AlH</a:t>
            </a:r>
            <a:r>
              <a:rPr lang="en-US" baseline="-25000" dirty="0" smtClean="0">
                <a:solidFill>
                  <a:srgbClr val="0033CC"/>
                </a:solidFill>
              </a:rPr>
              <a:t>3</a:t>
            </a:r>
            <a:r>
              <a:rPr lang="en-US" dirty="0" smtClean="0">
                <a:solidFill>
                  <a:srgbClr val="0033CC"/>
                </a:solidFill>
              </a:rPr>
              <a:t>), 1Torr vapor pressure at 25°C)</a:t>
            </a:r>
          </a:p>
          <a:p>
            <a:pPr marL="285750" indent="-171450">
              <a:buFont typeface="Arial" pitchFamily="34" charset="0"/>
              <a:buChar char="•"/>
            </a:pPr>
            <a:r>
              <a:rPr lang="en-US" dirty="0" smtClean="0">
                <a:solidFill>
                  <a:srgbClr val="0033CC"/>
                </a:solidFill>
              </a:rPr>
              <a:t>SiO</a:t>
            </a:r>
            <a:r>
              <a:rPr lang="en-US" baseline="-25000" dirty="0" smtClean="0">
                <a:solidFill>
                  <a:srgbClr val="0033CC"/>
                </a:solidFill>
              </a:rPr>
              <a:t>2</a:t>
            </a:r>
            <a:r>
              <a:rPr lang="en-US" dirty="0" smtClean="0">
                <a:solidFill>
                  <a:srgbClr val="0033CC"/>
                </a:solidFill>
              </a:rPr>
              <a:t>: O</a:t>
            </a:r>
            <a:r>
              <a:rPr lang="en-US" baseline="-25000" dirty="0" smtClean="0">
                <a:solidFill>
                  <a:srgbClr val="0033CC"/>
                </a:solidFill>
              </a:rPr>
              <a:t>2</a:t>
            </a:r>
            <a:r>
              <a:rPr lang="en-US" dirty="0" smtClean="0">
                <a:solidFill>
                  <a:srgbClr val="0033CC"/>
                </a:solidFill>
              </a:rPr>
              <a:t> and tetra meth </a:t>
            </a:r>
            <a:r>
              <a:rPr lang="en-US" dirty="0" err="1" smtClean="0">
                <a:solidFill>
                  <a:srgbClr val="0033CC"/>
                </a:solidFill>
              </a:rPr>
              <a:t>oxysilane</a:t>
            </a:r>
            <a:r>
              <a:rPr lang="en-US" dirty="0" smtClean="0">
                <a:solidFill>
                  <a:srgbClr val="0033CC"/>
                </a:solidFill>
              </a:rPr>
              <a:t> (TMOS) Si(OCH3)</a:t>
            </a:r>
            <a:r>
              <a:rPr lang="en-US" baseline="-25000" dirty="0" smtClean="0">
                <a:solidFill>
                  <a:srgbClr val="0033CC"/>
                </a:solidFill>
              </a:rPr>
              <a:t>4</a:t>
            </a:r>
            <a:r>
              <a:rPr lang="en-US" dirty="0" smtClean="0">
                <a:solidFill>
                  <a:srgbClr val="0033CC"/>
                </a:solidFill>
              </a:rPr>
              <a:t>. (TEOS is also fine, here E=ethyl)</a:t>
            </a:r>
            <a:endParaRPr lang="en-US" baseline="-25000" dirty="0" smtClean="0">
              <a:solidFill>
                <a:srgbClr val="0033CC"/>
              </a:solidFill>
            </a:endParaRPr>
          </a:p>
          <a:p>
            <a:pPr marL="285750" indent="-171450">
              <a:buFont typeface="Arial" pitchFamily="34" charset="0"/>
              <a:buChar char="•"/>
            </a:pPr>
            <a:r>
              <a:rPr lang="en-US" dirty="0" smtClean="0">
                <a:solidFill>
                  <a:srgbClr val="0033CC"/>
                </a:solidFill>
              </a:rPr>
              <a:t>C: </a:t>
            </a:r>
            <a:r>
              <a:rPr lang="en-US" dirty="0" err="1" smtClean="0">
                <a:solidFill>
                  <a:srgbClr val="0033CC"/>
                </a:solidFill>
              </a:rPr>
              <a:t>phenanthrene</a:t>
            </a:r>
            <a:r>
              <a:rPr lang="en-US" dirty="0" smtClean="0">
                <a:solidFill>
                  <a:srgbClr val="0033CC"/>
                </a:solidFill>
              </a:rPr>
              <a:t>, and many other hydrocarbon gases.</a:t>
            </a:r>
          </a:p>
        </p:txBody>
      </p:sp>
      <p:grpSp>
        <p:nvGrpSpPr>
          <p:cNvPr id="7" name="Group 6"/>
          <p:cNvGrpSpPr/>
          <p:nvPr/>
        </p:nvGrpSpPr>
        <p:grpSpPr>
          <a:xfrm>
            <a:off x="762000" y="1066800"/>
            <a:ext cx="4800600" cy="2551331"/>
            <a:chOff x="1905000" y="1600200"/>
            <a:chExt cx="4800600" cy="2551331"/>
          </a:xfrm>
        </p:grpSpPr>
        <p:pic>
          <p:nvPicPr>
            <p:cNvPr id="3" name="Picture 2"/>
            <p:cNvPicPr>
              <a:picLocks noChangeAspect="1" noChangeArrowheads="1"/>
            </p:cNvPicPr>
            <p:nvPr/>
          </p:nvPicPr>
          <p:blipFill>
            <a:blip r:embed="rId2" cstate="print"/>
            <a:srcRect/>
            <a:stretch>
              <a:fillRect/>
            </a:stretch>
          </p:blipFill>
          <p:spPr bwMode="auto">
            <a:xfrm>
              <a:off x="1905000" y="1600200"/>
              <a:ext cx="4800600" cy="1964952"/>
            </a:xfrm>
            <a:prstGeom prst="rect">
              <a:avLst/>
            </a:prstGeom>
            <a:noFill/>
            <a:ln w="9525">
              <a:noFill/>
              <a:miter lim="800000"/>
              <a:headEnd/>
              <a:tailEnd/>
            </a:ln>
            <a:effectLst/>
          </p:spPr>
        </p:pic>
        <p:sp>
          <p:nvSpPr>
            <p:cNvPr id="4" name="Rectangle 3"/>
            <p:cNvSpPr/>
            <p:nvPr/>
          </p:nvSpPr>
          <p:spPr>
            <a:xfrm>
              <a:off x="2133600" y="3505200"/>
              <a:ext cx="3581400" cy="646331"/>
            </a:xfrm>
            <a:prstGeom prst="rect">
              <a:avLst/>
            </a:prstGeom>
          </p:spPr>
          <p:txBody>
            <a:bodyPr wrap="square">
              <a:spAutoFit/>
            </a:bodyPr>
            <a:lstStyle/>
            <a:p>
              <a:r>
                <a:rPr lang="en-US" dirty="0" smtClean="0"/>
                <a:t>hfac – hexafluoro acetyl acetanoate</a:t>
              </a:r>
            </a:p>
            <a:p>
              <a:r>
                <a:rPr lang="en-US" dirty="0" smtClean="0"/>
                <a:t>TMVS – trimethyl vinyl silane</a:t>
              </a:r>
              <a:endParaRPr lang="en-US" dirty="0"/>
            </a:p>
          </p:txBody>
        </p:sp>
      </p:grpSp>
      <p:sp>
        <p:nvSpPr>
          <p:cNvPr id="5" name="TextBox 4"/>
          <p:cNvSpPr txBox="1"/>
          <p:nvPr/>
        </p:nvSpPr>
        <p:spPr>
          <a:xfrm>
            <a:off x="1371600" y="152400"/>
            <a:ext cx="6724919" cy="523220"/>
          </a:xfrm>
          <a:prstGeom prst="rect">
            <a:avLst/>
          </a:prstGeom>
          <a:noFill/>
          <a:ln>
            <a:noFill/>
          </a:ln>
        </p:spPr>
        <p:txBody>
          <a:bodyPr wrap="none" rtlCol="0">
            <a:spAutoFit/>
          </a:bodyPr>
          <a:lstStyle/>
          <a:p>
            <a:pPr algn="ctr"/>
            <a:r>
              <a:rPr lang="en-US" sz="2800" dirty="0" smtClean="0">
                <a:solidFill>
                  <a:srgbClr val="0033CC"/>
                </a:solidFill>
              </a:rPr>
              <a:t>Gases used for metal, oxide and C deposition</a:t>
            </a:r>
          </a:p>
        </p:txBody>
      </p:sp>
      <p:cxnSp>
        <p:nvCxnSpPr>
          <p:cNvPr id="6" name="Straight Connector 5"/>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pic>
        <p:nvPicPr>
          <p:cNvPr id="9" name="Picture 8" descr="526px-Tungsten-hexacarbonyl-from-xtal-3D-balls-B.png"/>
          <p:cNvPicPr>
            <a:picLocks noChangeAspect="1"/>
          </p:cNvPicPr>
          <p:nvPr/>
        </p:nvPicPr>
        <p:blipFill>
          <a:blip r:embed="rId3" cstate="print"/>
          <a:stretch>
            <a:fillRect/>
          </a:stretch>
        </p:blipFill>
        <p:spPr>
          <a:xfrm>
            <a:off x="6096000" y="1524000"/>
            <a:ext cx="2171065" cy="2476500"/>
          </a:xfrm>
          <a:prstGeom prst="rect">
            <a:avLst/>
          </a:prstGeom>
        </p:spPr>
      </p:pic>
      <p:sp>
        <p:nvSpPr>
          <p:cNvPr id="10" name="TextBox 9"/>
          <p:cNvSpPr txBox="1"/>
          <p:nvPr/>
        </p:nvSpPr>
        <p:spPr>
          <a:xfrm>
            <a:off x="6629400" y="990600"/>
            <a:ext cx="1113318" cy="461665"/>
          </a:xfrm>
          <a:prstGeom prst="rect">
            <a:avLst/>
          </a:prstGeom>
          <a:noFill/>
        </p:spPr>
        <p:txBody>
          <a:bodyPr wrap="none" rtlCol="0">
            <a:spAutoFit/>
          </a:bodyPr>
          <a:lstStyle/>
          <a:p>
            <a:r>
              <a:rPr lang="en-US" sz="2400" dirty="0" smtClean="0">
                <a:solidFill>
                  <a:srgbClr val="C00000"/>
                </a:solidFill>
              </a:rPr>
              <a:t>W(CO)</a:t>
            </a:r>
            <a:r>
              <a:rPr lang="en-US" sz="2400" baseline="-25000" dirty="0" smtClean="0">
                <a:solidFill>
                  <a:srgbClr val="C00000"/>
                </a:solidFill>
              </a:rPr>
              <a:t>6</a:t>
            </a:r>
            <a:endParaRPr lang="en-US" sz="2400" baseline="-25000" dirty="0">
              <a:solidFill>
                <a:srgbClr val="C00000"/>
              </a:solidFill>
            </a:endParaRPr>
          </a:p>
        </p:txBody>
      </p:sp>
      <p:pic>
        <p:nvPicPr>
          <p:cNvPr id="11" name="Picture 10" descr="Wcarbonyl.JPG"/>
          <p:cNvPicPr>
            <a:picLocks noChangeAspect="1"/>
          </p:cNvPicPr>
          <p:nvPr/>
        </p:nvPicPr>
        <p:blipFill>
          <a:blip r:embed="rId4" cstate="print"/>
          <a:stretch>
            <a:fillRect/>
          </a:stretch>
        </p:blipFill>
        <p:spPr>
          <a:xfrm>
            <a:off x="6019800" y="4191000"/>
            <a:ext cx="2487520" cy="2006600"/>
          </a:xfrm>
          <a:prstGeom prst="rect">
            <a:avLst/>
          </a:prstGeom>
        </p:spPr>
      </p:pic>
      <p:sp>
        <p:nvSpPr>
          <p:cNvPr id="12" name="Slide Number Placeholder 11"/>
          <p:cNvSpPr>
            <a:spLocks noGrp="1"/>
          </p:cNvSpPr>
          <p:nvPr>
            <p:ph type="sldNum" sz="quarter" idx="12"/>
          </p:nvPr>
        </p:nvSpPr>
        <p:spPr/>
        <p:txBody>
          <a:bodyPr/>
          <a:lstStyle/>
          <a:p>
            <a:fld id="{B6F15528-21DE-4FAA-801E-634DDDAF4B2B}" type="slidenum">
              <a:rPr lang="en-US" smtClean="0"/>
              <a:pPr/>
              <a:t>5</a:t>
            </a:fld>
            <a:endParaRPr 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76200" y="381150"/>
            <a:ext cx="8991600" cy="6172050"/>
          </a:xfrm>
          <a:prstGeom prst="rect">
            <a:avLst/>
          </a:prstGeom>
          <a:noFill/>
          <a:ln w="9525">
            <a:noFill/>
            <a:miter lim="800000"/>
            <a:headEnd/>
            <a:tailEnd/>
          </a:ln>
          <a:effectLst/>
        </p:spPr>
      </p:pic>
      <p:sp>
        <p:nvSpPr>
          <p:cNvPr id="3" name="Slide Number Placeholder 2"/>
          <p:cNvSpPr>
            <a:spLocks noGrp="1"/>
          </p:cNvSpPr>
          <p:nvPr>
            <p:ph type="sldNum" sz="quarter" idx="12"/>
          </p:nvPr>
        </p:nvSpPr>
        <p:spPr/>
        <p:txBody>
          <a:bodyPr/>
          <a:lstStyle/>
          <a:p>
            <a:fld id="{B6F15528-21DE-4FAA-801E-634DDDAF4B2B}" type="slidenum">
              <a:rPr lang="en-US" smtClean="0"/>
              <a:pPr/>
              <a:t>50</a:t>
            </a:fld>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1447800"/>
            <a:ext cx="6934200" cy="3785652"/>
          </a:xfrm>
          <a:prstGeom prst="rect">
            <a:avLst/>
          </a:prstGeom>
        </p:spPr>
        <p:txBody>
          <a:bodyPr wrap="square">
            <a:spAutoFit/>
          </a:bodyPr>
          <a:lstStyle/>
          <a:p>
            <a:pPr marL="171450" indent="-171450">
              <a:lnSpc>
                <a:spcPct val="200000"/>
              </a:lnSpc>
            </a:pPr>
            <a:r>
              <a:rPr lang="en-US" sz="2400" dirty="0" smtClean="0">
                <a:solidFill>
                  <a:srgbClr val="C00000"/>
                </a:solidFill>
              </a:rPr>
              <a:t>Properties:</a:t>
            </a:r>
          </a:p>
          <a:p>
            <a:pPr marL="171450" indent="-171450">
              <a:lnSpc>
                <a:spcPct val="200000"/>
              </a:lnSpc>
              <a:buFont typeface="Arial" pitchFamily="34" charset="0"/>
              <a:buChar char="•"/>
            </a:pPr>
            <a:r>
              <a:rPr lang="en-US" sz="2400" dirty="0" smtClean="0">
                <a:solidFill>
                  <a:srgbClr val="0033CC"/>
                </a:solidFill>
              </a:rPr>
              <a:t>Resistivity much higher than bulk value (</a:t>
            </a:r>
            <a:r>
              <a:rPr lang="en-US" sz="2400" dirty="0" smtClean="0">
                <a:solidFill>
                  <a:srgbClr val="C00000"/>
                </a:solidFill>
              </a:rPr>
              <a:t>10-5000</a:t>
            </a:r>
            <a:r>
              <a:rPr lang="en-US" sz="2400" dirty="0" smtClean="0">
                <a:solidFill>
                  <a:srgbClr val="0033CC"/>
                </a:solidFill>
                <a:sym typeface="Symbol"/>
              </a:rPr>
              <a:t></a:t>
            </a:r>
            <a:r>
              <a:rPr lang="en-US" sz="2400" dirty="0" smtClean="0">
                <a:solidFill>
                  <a:srgbClr val="0033CC"/>
                </a:solidFill>
              </a:rPr>
              <a:t>)</a:t>
            </a:r>
          </a:p>
          <a:p>
            <a:pPr marL="171450" indent="-171450">
              <a:lnSpc>
                <a:spcPct val="200000"/>
              </a:lnSpc>
              <a:buFont typeface="Arial" pitchFamily="34" charset="0"/>
              <a:buChar char="•"/>
            </a:pPr>
            <a:r>
              <a:rPr lang="en-US" sz="2400" dirty="0" smtClean="0">
                <a:solidFill>
                  <a:srgbClr val="0033CC"/>
                </a:solidFill>
              </a:rPr>
              <a:t>Carbon contamination</a:t>
            </a:r>
          </a:p>
          <a:p>
            <a:pPr marL="171450" indent="-171450">
              <a:lnSpc>
                <a:spcPct val="200000"/>
              </a:lnSpc>
              <a:buFont typeface="Arial" pitchFamily="34" charset="0"/>
              <a:buChar char="•"/>
            </a:pPr>
            <a:r>
              <a:rPr lang="en-US" sz="2400" dirty="0" smtClean="0">
                <a:solidFill>
                  <a:srgbClr val="0033CC"/>
                </a:solidFill>
              </a:rPr>
              <a:t>Gallium contamination</a:t>
            </a:r>
          </a:p>
          <a:p>
            <a:pPr marL="171450" indent="-171450">
              <a:lnSpc>
                <a:spcPct val="200000"/>
              </a:lnSpc>
              <a:buFont typeface="Arial" pitchFamily="34" charset="0"/>
              <a:buChar char="•"/>
            </a:pPr>
            <a:r>
              <a:rPr lang="en-US" sz="2400" dirty="0" smtClean="0">
                <a:solidFill>
                  <a:srgbClr val="0033CC"/>
                </a:solidFill>
              </a:rPr>
              <a:t>Chemistry not well understood</a:t>
            </a:r>
          </a:p>
        </p:txBody>
      </p:sp>
      <p:sp>
        <p:nvSpPr>
          <p:cNvPr id="4" name="TextBox 3"/>
          <p:cNvSpPr txBox="1"/>
          <p:nvPr/>
        </p:nvSpPr>
        <p:spPr>
          <a:xfrm>
            <a:off x="2209800" y="152400"/>
            <a:ext cx="4427943" cy="523220"/>
          </a:xfrm>
          <a:prstGeom prst="rect">
            <a:avLst/>
          </a:prstGeom>
          <a:noFill/>
          <a:ln>
            <a:noFill/>
          </a:ln>
        </p:spPr>
        <p:txBody>
          <a:bodyPr wrap="none" rtlCol="0">
            <a:spAutoFit/>
          </a:bodyPr>
          <a:lstStyle/>
          <a:p>
            <a:pPr algn="ctr"/>
            <a:r>
              <a:rPr lang="en-US" sz="2800" dirty="0" smtClean="0">
                <a:solidFill>
                  <a:srgbClr val="0033CC"/>
                </a:solidFill>
              </a:rPr>
              <a:t>Ion beam assisted deposition</a:t>
            </a:r>
          </a:p>
        </p:txBody>
      </p:sp>
      <p:cxnSp>
        <p:nvCxnSpPr>
          <p:cNvPr id="5" name="Straight Connector 4"/>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6" name="Slide Number Placeholder 5"/>
          <p:cNvSpPr>
            <a:spLocks noGrp="1"/>
          </p:cNvSpPr>
          <p:nvPr>
            <p:ph type="sldNum" sz="quarter" idx="12"/>
          </p:nvPr>
        </p:nvSpPr>
        <p:spPr/>
        <p:txBody>
          <a:bodyPr/>
          <a:lstStyle/>
          <a:p>
            <a:fld id="{B6F15528-21DE-4FAA-801E-634DDDAF4B2B}" type="slidenum">
              <a:rPr lang="en-US" smtClean="0"/>
              <a:pPr/>
              <a:t>6</a:t>
            </a:fld>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152400"/>
            <a:ext cx="6101863" cy="523220"/>
          </a:xfrm>
          <a:prstGeom prst="rect">
            <a:avLst/>
          </a:prstGeom>
          <a:noFill/>
          <a:ln>
            <a:noFill/>
          </a:ln>
        </p:spPr>
        <p:txBody>
          <a:bodyPr wrap="none" rtlCol="0">
            <a:spAutoFit/>
          </a:bodyPr>
          <a:lstStyle/>
          <a:p>
            <a:pPr algn="ctr"/>
            <a:r>
              <a:rPr lang="en-US" sz="2800" dirty="0" smtClean="0">
                <a:solidFill>
                  <a:srgbClr val="0033CC"/>
                </a:solidFill>
              </a:rPr>
              <a:t>Collision cascade  model – Au deposition</a:t>
            </a:r>
          </a:p>
        </p:txBody>
      </p:sp>
      <p:cxnSp>
        <p:nvCxnSpPr>
          <p:cNvPr id="3" name="Straight Connector 2"/>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7" name="TextBox 6"/>
          <p:cNvSpPr txBox="1"/>
          <p:nvPr/>
        </p:nvSpPr>
        <p:spPr>
          <a:xfrm>
            <a:off x="3962400" y="6553200"/>
            <a:ext cx="5105400" cy="276999"/>
          </a:xfrm>
          <a:prstGeom prst="rect">
            <a:avLst/>
          </a:prstGeom>
          <a:noFill/>
        </p:spPr>
        <p:txBody>
          <a:bodyPr wrap="square" rtlCol="0">
            <a:spAutoFit/>
          </a:bodyPr>
          <a:lstStyle/>
          <a:p>
            <a:r>
              <a:rPr lang="en-US" sz="1200" dirty="0" smtClean="0"/>
              <a:t>“Mechanism of  ion beam induced deposition of gold”, </a:t>
            </a:r>
            <a:r>
              <a:rPr lang="en-US" sz="1200" dirty="0" err="1" smtClean="0"/>
              <a:t>Melngailis</a:t>
            </a:r>
            <a:r>
              <a:rPr lang="en-US" sz="1200" dirty="0" smtClean="0"/>
              <a:t>, JVST B, 1994.</a:t>
            </a:r>
            <a:endParaRPr lang="en-US" sz="1200" dirty="0"/>
          </a:p>
        </p:txBody>
      </p:sp>
      <p:sp>
        <p:nvSpPr>
          <p:cNvPr id="8" name="TextBox 7"/>
          <p:cNvSpPr txBox="1"/>
          <p:nvPr/>
        </p:nvSpPr>
        <p:spPr>
          <a:xfrm>
            <a:off x="152400" y="990600"/>
            <a:ext cx="4572000" cy="5109091"/>
          </a:xfrm>
          <a:prstGeom prst="rect">
            <a:avLst/>
          </a:prstGeom>
          <a:noFill/>
        </p:spPr>
        <p:txBody>
          <a:bodyPr wrap="square" rtlCol="0">
            <a:spAutoFit/>
          </a:bodyPr>
          <a:lstStyle/>
          <a:p>
            <a:pPr marL="176213" indent="-176213">
              <a:spcAft>
                <a:spcPts val="600"/>
              </a:spcAft>
              <a:buFont typeface="Arial" pitchFamily="34" charset="0"/>
              <a:buChar char="•"/>
            </a:pPr>
            <a:r>
              <a:rPr lang="en-US" dirty="0" smtClean="0">
                <a:solidFill>
                  <a:srgbClr val="0033CC"/>
                </a:solidFill>
              </a:rPr>
              <a:t>In principle, decomposition of precursor gas may take place either in the gas phase or on the surface; but actually deposition rate  insensitive to gas pressure, so </a:t>
            </a:r>
            <a:r>
              <a:rPr lang="en-US" dirty="0" smtClean="0">
                <a:solidFill>
                  <a:srgbClr val="C00000"/>
                </a:solidFill>
              </a:rPr>
              <a:t>gas phase decomposition is unimportant</a:t>
            </a:r>
            <a:r>
              <a:rPr lang="en-US" dirty="0" smtClean="0">
                <a:solidFill>
                  <a:srgbClr val="0033CC"/>
                </a:solidFill>
              </a:rPr>
              <a:t>.</a:t>
            </a:r>
          </a:p>
          <a:p>
            <a:pPr marL="176213" indent="-176213">
              <a:spcAft>
                <a:spcPts val="600"/>
              </a:spcAft>
              <a:buFont typeface="Arial" pitchFamily="34" charset="0"/>
              <a:buChar char="•"/>
            </a:pPr>
            <a:r>
              <a:rPr lang="en-US" dirty="0" smtClean="0">
                <a:solidFill>
                  <a:srgbClr val="0033CC"/>
                </a:solidFill>
              </a:rPr>
              <a:t>Deposition go beyond beam spot size with yield higher than would be by only direct ion-molecule collision.</a:t>
            </a:r>
          </a:p>
          <a:p>
            <a:pPr marL="176213" indent="-176213">
              <a:spcAft>
                <a:spcPts val="600"/>
              </a:spcAft>
              <a:buFont typeface="Arial" pitchFamily="34" charset="0"/>
              <a:buChar char="•"/>
            </a:pPr>
            <a:r>
              <a:rPr lang="en-US" dirty="0" smtClean="0">
                <a:solidFill>
                  <a:srgbClr val="0033CC"/>
                </a:solidFill>
              </a:rPr>
              <a:t>Yield better correlated with energy loss to the nuclei than with energy loss to the electrons.</a:t>
            </a:r>
          </a:p>
          <a:p>
            <a:pPr marL="176213" indent="-176213">
              <a:spcAft>
                <a:spcPts val="600"/>
              </a:spcAft>
              <a:buFont typeface="Arial" pitchFamily="34" charset="0"/>
              <a:buChar char="•"/>
            </a:pPr>
            <a:r>
              <a:rPr lang="en-US" dirty="0" smtClean="0">
                <a:solidFill>
                  <a:srgbClr val="0033CC"/>
                </a:solidFill>
              </a:rPr>
              <a:t>Therefore, collision cascade has to play an important role in the decomposition.</a:t>
            </a:r>
          </a:p>
          <a:p>
            <a:pPr marL="176213" indent="-176213">
              <a:spcAft>
                <a:spcPts val="600"/>
              </a:spcAft>
              <a:buFont typeface="Arial" pitchFamily="34" charset="0"/>
              <a:buChar char="•"/>
            </a:pPr>
            <a:r>
              <a:rPr lang="en-US" dirty="0" smtClean="0">
                <a:solidFill>
                  <a:srgbClr val="0033CC"/>
                </a:solidFill>
              </a:rPr>
              <a:t>In the case of gold, for energy E&gt;0.95eV (dissociation energy of the adsorbate), deposition will occur. Sputtering (of excited surface atoms) will occur for E&gt;3.8eV.</a:t>
            </a:r>
            <a:endParaRPr lang="en-US" dirty="0">
              <a:solidFill>
                <a:srgbClr val="0033CC"/>
              </a:solidFill>
            </a:endParaRPr>
          </a:p>
        </p:txBody>
      </p:sp>
      <p:grpSp>
        <p:nvGrpSpPr>
          <p:cNvPr id="10" name="Group 9"/>
          <p:cNvGrpSpPr/>
          <p:nvPr/>
        </p:nvGrpSpPr>
        <p:grpSpPr>
          <a:xfrm>
            <a:off x="4495800" y="990600"/>
            <a:ext cx="4495800" cy="3809418"/>
            <a:chOff x="4495800" y="1219200"/>
            <a:chExt cx="4495800" cy="3809418"/>
          </a:xfrm>
        </p:grpSpPr>
        <p:pic>
          <p:nvPicPr>
            <p:cNvPr id="8194" name="Picture 2"/>
            <p:cNvPicPr>
              <a:picLocks noChangeAspect="1" noChangeArrowheads="1"/>
            </p:cNvPicPr>
            <p:nvPr/>
          </p:nvPicPr>
          <p:blipFill>
            <a:blip r:embed="rId2" cstate="print"/>
            <a:srcRect/>
            <a:stretch>
              <a:fillRect/>
            </a:stretch>
          </p:blipFill>
          <p:spPr bwMode="auto">
            <a:xfrm>
              <a:off x="4495800" y="1219200"/>
              <a:ext cx="4495800" cy="3809418"/>
            </a:xfrm>
            <a:prstGeom prst="rect">
              <a:avLst/>
            </a:prstGeom>
            <a:noFill/>
            <a:ln w="9525">
              <a:noFill/>
              <a:miter lim="800000"/>
              <a:headEnd/>
              <a:tailEnd/>
            </a:ln>
            <a:effectLst/>
          </p:spPr>
        </p:pic>
        <p:sp>
          <p:nvSpPr>
            <p:cNvPr id="9" name="Rectangle 8"/>
            <p:cNvSpPr/>
            <p:nvPr/>
          </p:nvSpPr>
          <p:spPr>
            <a:xfrm>
              <a:off x="7351776" y="2667000"/>
              <a:ext cx="11430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Slide Number Placeholder 10"/>
          <p:cNvSpPr>
            <a:spLocks noGrp="1"/>
          </p:cNvSpPr>
          <p:nvPr>
            <p:ph type="sldNum" sz="quarter" idx="12"/>
          </p:nvPr>
        </p:nvSpPr>
        <p:spPr/>
        <p:txBody>
          <a:bodyPr/>
          <a:lstStyle/>
          <a:p>
            <a:fld id="{B6F15528-21DE-4FAA-801E-634DDDAF4B2B}" type="slidenum">
              <a:rPr lang="en-US" smtClean="0"/>
              <a:pPr/>
              <a:t>7</a:t>
            </a:fld>
            <a:endParaRPr lang="en-US" dirty="0"/>
          </a:p>
        </p:txBody>
      </p:sp>
      <p:sp>
        <p:nvSpPr>
          <p:cNvPr id="12" name="TextBox 11"/>
          <p:cNvSpPr txBox="1"/>
          <p:nvPr/>
        </p:nvSpPr>
        <p:spPr>
          <a:xfrm>
            <a:off x="4800600" y="4876800"/>
            <a:ext cx="4114800" cy="1200329"/>
          </a:xfrm>
          <a:prstGeom prst="rect">
            <a:avLst/>
          </a:prstGeom>
          <a:noFill/>
        </p:spPr>
        <p:txBody>
          <a:bodyPr wrap="square" rtlCol="0">
            <a:spAutoFit/>
          </a:bodyPr>
          <a:lstStyle/>
          <a:p>
            <a:r>
              <a:rPr lang="en-US" dirty="0" smtClean="0">
                <a:solidFill>
                  <a:srgbClr val="C00000"/>
                </a:solidFill>
              </a:rPr>
              <a:t>The nuclei of the substrate material gains energy from incident ions and becomes “excited”, which causes the gas molecule near it to decompose.</a:t>
            </a:r>
            <a:endParaRPr lang="en-US" dirty="0">
              <a:solidFill>
                <a:srgbClr val="C0000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69779" y="152400"/>
            <a:ext cx="3731021" cy="523220"/>
          </a:xfrm>
          <a:prstGeom prst="rect">
            <a:avLst/>
          </a:prstGeom>
          <a:noFill/>
          <a:ln>
            <a:noFill/>
          </a:ln>
        </p:spPr>
        <p:txBody>
          <a:bodyPr wrap="none" rtlCol="0">
            <a:spAutoFit/>
          </a:bodyPr>
          <a:lstStyle/>
          <a:p>
            <a:pPr algn="ctr"/>
            <a:r>
              <a:rPr lang="en-US" sz="2800" dirty="0" smtClean="0">
                <a:solidFill>
                  <a:srgbClr val="0033CC"/>
                </a:solidFill>
              </a:rPr>
              <a:t>Collision cascade model</a:t>
            </a:r>
          </a:p>
        </p:txBody>
      </p:sp>
      <p:cxnSp>
        <p:nvCxnSpPr>
          <p:cNvPr id="3" name="Straight Connector 2"/>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pic>
        <p:nvPicPr>
          <p:cNvPr id="9219" name="Picture 3"/>
          <p:cNvPicPr>
            <a:picLocks noChangeAspect="1" noChangeArrowheads="1"/>
          </p:cNvPicPr>
          <p:nvPr/>
        </p:nvPicPr>
        <p:blipFill>
          <a:blip r:embed="rId2" cstate="print"/>
          <a:srcRect/>
          <a:stretch>
            <a:fillRect/>
          </a:stretch>
        </p:blipFill>
        <p:spPr bwMode="auto">
          <a:xfrm>
            <a:off x="304800" y="1600200"/>
            <a:ext cx="4324350" cy="4514159"/>
          </a:xfrm>
          <a:prstGeom prst="rect">
            <a:avLst/>
          </a:prstGeom>
          <a:noFill/>
          <a:ln w="9525">
            <a:noFill/>
            <a:miter lim="800000"/>
            <a:headEnd/>
            <a:tailEnd/>
          </a:ln>
          <a:effectLst/>
        </p:spPr>
      </p:pic>
      <p:sp>
        <p:nvSpPr>
          <p:cNvPr id="6" name="TextBox 5"/>
          <p:cNvSpPr txBox="1"/>
          <p:nvPr/>
        </p:nvSpPr>
        <p:spPr>
          <a:xfrm>
            <a:off x="152400" y="762000"/>
            <a:ext cx="4191000" cy="923330"/>
          </a:xfrm>
          <a:prstGeom prst="rect">
            <a:avLst/>
          </a:prstGeom>
          <a:noFill/>
        </p:spPr>
        <p:txBody>
          <a:bodyPr wrap="square" rtlCol="0">
            <a:spAutoFit/>
          </a:bodyPr>
          <a:lstStyle/>
          <a:p>
            <a:r>
              <a:rPr lang="en-US" dirty="0" smtClean="0">
                <a:solidFill>
                  <a:srgbClr val="0033CC"/>
                </a:solidFill>
              </a:rPr>
              <a:t>Collision cascade is related to nuclear stopping power, which is closely related to decomposition yield. </a:t>
            </a:r>
            <a:endParaRPr lang="en-US" dirty="0">
              <a:solidFill>
                <a:srgbClr val="0033CC"/>
              </a:solidFill>
            </a:endParaRPr>
          </a:p>
        </p:txBody>
      </p:sp>
      <p:sp>
        <p:nvSpPr>
          <p:cNvPr id="7" name="TextBox 6"/>
          <p:cNvSpPr txBox="1"/>
          <p:nvPr/>
        </p:nvSpPr>
        <p:spPr>
          <a:xfrm>
            <a:off x="381000" y="6019800"/>
            <a:ext cx="3581400" cy="584775"/>
          </a:xfrm>
          <a:prstGeom prst="rect">
            <a:avLst/>
          </a:prstGeom>
          <a:noFill/>
        </p:spPr>
        <p:txBody>
          <a:bodyPr wrap="square" rtlCol="0">
            <a:spAutoFit/>
          </a:bodyPr>
          <a:lstStyle/>
          <a:p>
            <a:r>
              <a:rPr lang="en-US" sz="1600" dirty="0" smtClean="0"/>
              <a:t>DMG(</a:t>
            </a:r>
            <a:r>
              <a:rPr lang="en-US" sz="1600" dirty="0" err="1" smtClean="0"/>
              <a:t>hfac</a:t>
            </a:r>
            <a:r>
              <a:rPr lang="en-US" sz="1600" dirty="0" smtClean="0"/>
              <a:t>): </a:t>
            </a:r>
            <a:r>
              <a:rPr lang="en-US" sz="1600" dirty="0" err="1" smtClean="0"/>
              <a:t>dimethyl</a:t>
            </a:r>
            <a:r>
              <a:rPr lang="en-US" sz="1600" dirty="0" smtClean="0"/>
              <a:t> gold </a:t>
            </a:r>
            <a:r>
              <a:rPr lang="en-US" sz="1600" dirty="0" err="1" smtClean="0"/>
              <a:t>hexafluoro-acetylacetonate</a:t>
            </a:r>
            <a:r>
              <a:rPr lang="en-US" sz="1600" dirty="0" smtClean="0"/>
              <a:t> C</a:t>
            </a:r>
            <a:r>
              <a:rPr lang="en-US" sz="1600" baseline="-25000" dirty="0" smtClean="0"/>
              <a:t>7</a:t>
            </a:r>
            <a:r>
              <a:rPr lang="en-US" sz="1600" dirty="0" smtClean="0"/>
              <a:t>H</a:t>
            </a:r>
            <a:r>
              <a:rPr lang="en-US" sz="1600" baseline="-25000" dirty="0" smtClean="0"/>
              <a:t>7</a:t>
            </a:r>
            <a:r>
              <a:rPr lang="en-US" sz="1600" dirty="0" smtClean="0"/>
              <a:t>F</a:t>
            </a:r>
            <a:r>
              <a:rPr lang="en-US" sz="1600" baseline="-25000" dirty="0" smtClean="0"/>
              <a:t>6</a:t>
            </a:r>
            <a:r>
              <a:rPr lang="en-US" sz="1600" dirty="0" smtClean="0"/>
              <a:t>O</a:t>
            </a:r>
            <a:r>
              <a:rPr lang="en-US" sz="1600" baseline="-25000" dirty="0" smtClean="0"/>
              <a:t>2</a:t>
            </a:r>
            <a:r>
              <a:rPr lang="en-US" sz="1600" dirty="0" smtClean="0"/>
              <a:t>Au, liquid at RT.</a:t>
            </a:r>
            <a:endParaRPr lang="en-US" sz="1600" dirty="0"/>
          </a:p>
        </p:txBody>
      </p:sp>
      <p:pic>
        <p:nvPicPr>
          <p:cNvPr id="38913" name="Picture 1"/>
          <p:cNvPicPr>
            <a:picLocks noChangeAspect="1" noChangeArrowheads="1"/>
          </p:cNvPicPr>
          <p:nvPr/>
        </p:nvPicPr>
        <p:blipFill>
          <a:blip r:embed="rId3" cstate="print"/>
          <a:srcRect/>
          <a:stretch>
            <a:fillRect/>
          </a:stretch>
        </p:blipFill>
        <p:spPr bwMode="auto">
          <a:xfrm>
            <a:off x="4724400" y="1524000"/>
            <a:ext cx="4384074" cy="4953000"/>
          </a:xfrm>
          <a:prstGeom prst="rect">
            <a:avLst/>
          </a:prstGeom>
          <a:noFill/>
          <a:ln w="9525">
            <a:noFill/>
            <a:miter lim="800000"/>
            <a:headEnd/>
            <a:tailEnd/>
          </a:ln>
        </p:spPr>
      </p:pic>
      <p:sp>
        <p:nvSpPr>
          <p:cNvPr id="8" name="TextBox 7"/>
          <p:cNvSpPr txBox="1"/>
          <p:nvPr/>
        </p:nvSpPr>
        <p:spPr>
          <a:xfrm>
            <a:off x="4876801" y="801469"/>
            <a:ext cx="4190999" cy="646331"/>
          </a:xfrm>
          <a:prstGeom prst="rect">
            <a:avLst/>
          </a:prstGeom>
          <a:noFill/>
        </p:spPr>
        <p:txBody>
          <a:bodyPr wrap="square" rtlCol="0">
            <a:spAutoFit/>
          </a:bodyPr>
          <a:lstStyle/>
          <a:p>
            <a:r>
              <a:rPr lang="en-US" dirty="0" smtClean="0">
                <a:solidFill>
                  <a:srgbClr val="0033CC"/>
                </a:solidFill>
              </a:rPr>
              <a:t>Electronic stopping power is not related to decomposition yield</a:t>
            </a:r>
            <a:endParaRPr lang="en-US" dirty="0">
              <a:solidFill>
                <a:srgbClr val="0033CC"/>
              </a:solidFill>
            </a:endParaRPr>
          </a:p>
        </p:txBody>
      </p:sp>
      <p:sp>
        <p:nvSpPr>
          <p:cNvPr id="9" name="TextBox 8"/>
          <p:cNvSpPr txBox="1"/>
          <p:nvPr/>
        </p:nvSpPr>
        <p:spPr>
          <a:xfrm>
            <a:off x="914400" y="1752600"/>
            <a:ext cx="2438400" cy="830997"/>
          </a:xfrm>
          <a:prstGeom prst="rect">
            <a:avLst/>
          </a:prstGeom>
          <a:noFill/>
        </p:spPr>
        <p:txBody>
          <a:bodyPr wrap="square" rtlCol="0">
            <a:spAutoFit/>
          </a:bodyPr>
          <a:lstStyle/>
          <a:p>
            <a:r>
              <a:rPr lang="en-US" sz="1600" dirty="0" smtClean="0">
                <a:solidFill>
                  <a:srgbClr val="C00000"/>
                </a:solidFill>
              </a:rPr>
              <a:t>Stopping power:</a:t>
            </a:r>
            <a:r>
              <a:rPr lang="en-US" sz="1600" dirty="0" smtClean="0">
                <a:solidFill>
                  <a:srgbClr val="7030A0"/>
                </a:solidFill>
              </a:rPr>
              <a:t> energy loss per unit travel distance, </a:t>
            </a:r>
            <a:r>
              <a:rPr lang="en-US" sz="1600" dirty="0" err="1" smtClean="0">
                <a:solidFill>
                  <a:srgbClr val="7030A0"/>
                </a:solidFill>
              </a:rPr>
              <a:t>eV</a:t>
            </a:r>
            <a:r>
              <a:rPr lang="en-US" sz="1600" dirty="0" smtClean="0">
                <a:solidFill>
                  <a:srgbClr val="7030A0"/>
                </a:solidFill>
              </a:rPr>
              <a:t>/Å.</a:t>
            </a:r>
            <a:endParaRPr lang="en-US" sz="1600" dirty="0">
              <a:solidFill>
                <a:srgbClr val="7030A0"/>
              </a:solidFill>
            </a:endParaRPr>
          </a:p>
        </p:txBody>
      </p:sp>
      <p:sp>
        <p:nvSpPr>
          <p:cNvPr id="10" name="TextBox 9"/>
          <p:cNvSpPr txBox="1"/>
          <p:nvPr/>
        </p:nvSpPr>
        <p:spPr>
          <a:xfrm>
            <a:off x="3962400" y="6581001"/>
            <a:ext cx="5105400" cy="276999"/>
          </a:xfrm>
          <a:prstGeom prst="rect">
            <a:avLst/>
          </a:prstGeom>
          <a:noFill/>
        </p:spPr>
        <p:txBody>
          <a:bodyPr wrap="square" rtlCol="0">
            <a:spAutoFit/>
          </a:bodyPr>
          <a:lstStyle/>
          <a:p>
            <a:r>
              <a:rPr lang="en-US" sz="1200" dirty="0" smtClean="0"/>
              <a:t>“Mechanism of  ion beam induced deposition of gold”, </a:t>
            </a:r>
            <a:r>
              <a:rPr lang="en-US" sz="1200" dirty="0" err="1" smtClean="0"/>
              <a:t>Melngailis</a:t>
            </a:r>
            <a:r>
              <a:rPr lang="en-US" sz="1200" dirty="0" smtClean="0"/>
              <a:t>, JVST B, 1994.</a:t>
            </a:r>
            <a:endParaRPr lang="en-US" sz="1200" dirty="0"/>
          </a:p>
        </p:txBody>
      </p:sp>
      <p:sp>
        <p:nvSpPr>
          <p:cNvPr id="11" name="Slide Number Placeholder 10"/>
          <p:cNvSpPr>
            <a:spLocks noGrp="1"/>
          </p:cNvSpPr>
          <p:nvPr>
            <p:ph type="sldNum" sz="quarter" idx="12"/>
          </p:nvPr>
        </p:nvSpPr>
        <p:spPr/>
        <p:txBody>
          <a:bodyPr/>
          <a:lstStyle/>
          <a:p>
            <a:fld id="{B6F15528-21DE-4FAA-801E-634DDDAF4B2B}" type="slidenum">
              <a:rPr lang="en-US" smtClean="0"/>
              <a:pPr/>
              <a:t>8</a:t>
            </a:fld>
            <a:endParaRPr lang="en-US"/>
          </a:p>
        </p:txBody>
      </p:sp>
      <p:sp>
        <p:nvSpPr>
          <p:cNvPr id="12" name="TextBox 11"/>
          <p:cNvSpPr txBox="1"/>
          <p:nvPr/>
        </p:nvSpPr>
        <p:spPr>
          <a:xfrm>
            <a:off x="1676400" y="3124200"/>
            <a:ext cx="2514600" cy="1169551"/>
          </a:xfrm>
          <a:prstGeom prst="rect">
            <a:avLst/>
          </a:prstGeom>
          <a:noFill/>
        </p:spPr>
        <p:txBody>
          <a:bodyPr wrap="square" rtlCol="0">
            <a:spAutoFit/>
          </a:bodyPr>
          <a:lstStyle/>
          <a:p>
            <a:r>
              <a:rPr lang="en-US" sz="1400" dirty="0" smtClean="0">
                <a:solidFill>
                  <a:srgbClr val="7030A0"/>
                </a:solidFill>
              </a:rPr>
              <a:t>The higher the nuclear stopping power, the more energy gained by substrate nucleus (more nucleus are “excited”, or become more “excited”).</a:t>
            </a:r>
            <a:endParaRPr lang="en-US" sz="1400" dirty="0">
              <a:solidFill>
                <a:srgbClr val="7030A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0200" y="152400"/>
            <a:ext cx="6211124" cy="523220"/>
          </a:xfrm>
          <a:prstGeom prst="rect">
            <a:avLst/>
          </a:prstGeom>
          <a:noFill/>
          <a:ln>
            <a:noFill/>
          </a:ln>
        </p:spPr>
        <p:txBody>
          <a:bodyPr wrap="none" rtlCol="0">
            <a:spAutoFit/>
          </a:bodyPr>
          <a:lstStyle/>
          <a:p>
            <a:pPr algn="ctr"/>
            <a:r>
              <a:rPr lang="en-US" sz="2800" dirty="0" smtClean="0">
                <a:solidFill>
                  <a:srgbClr val="0033CC"/>
                </a:solidFill>
              </a:rPr>
              <a:t>FIB deposition: role of SE and primary ion</a:t>
            </a:r>
          </a:p>
        </p:txBody>
      </p:sp>
      <p:cxnSp>
        <p:nvCxnSpPr>
          <p:cNvPr id="3" name="Straight Connector 2"/>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pic>
        <p:nvPicPr>
          <p:cNvPr id="13316" name="Picture 4"/>
          <p:cNvPicPr>
            <a:picLocks noChangeAspect="1" noChangeArrowheads="1"/>
          </p:cNvPicPr>
          <p:nvPr/>
        </p:nvPicPr>
        <p:blipFill>
          <a:blip r:embed="rId2" cstate="print"/>
          <a:srcRect/>
          <a:stretch>
            <a:fillRect/>
          </a:stretch>
        </p:blipFill>
        <p:spPr bwMode="auto">
          <a:xfrm>
            <a:off x="76200" y="838200"/>
            <a:ext cx="4419600" cy="1964267"/>
          </a:xfrm>
          <a:prstGeom prst="rect">
            <a:avLst/>
          </a:prstGeom>
          <a:noFill/>
          <a:ln w="9525">
            <a:noFill/>
            <a:miter lim="800000"/>
            <a:headEnd/>
            <a:tailEnd/>
          </a:ln>
          <a:effectLst/>
        </p:spPr>
      </p:pic>
      <p:sp>
        <p:nvSpPr>
          <p:cNvPr id="13" name="Rectangle 12"/>
          <p:cNvSpPr/>
          <p:nvPr/>
        </p:nvSpPr>
        <p:spPr>
          <a:xfrm>
            <a:off x="304800" y="2743200"/>
            <a:ext cx="3810000" cy="646331"/>
          </a:xfrm>
          <a:prstGeom prst="rect">
            <a:avLst/>
          </a:prstGeom>
        </p:spPr>
        <p:txBody>
          <a:bodyPr wrap="square">
            <a:spAutoFit/>
          </a:bodyPr>
          <a:lstStyle/>
          <a:p>
            <a:r>
              <a:rPr lang="en-US" dirty="0" smtClean="0">
                <a:solidFill>
                  <a:srgbClr val="C00000"/>
                </a:solidFill>
              </a:rPr>
              <a:t>Fig. 5. Sketch of reaction zones of different mechanisms involved in IBID.</a:t>
            </a:r>
            <a:endParaRPr lang="en-US" dirty="0">
              <a:solidFill>
                <a:srgbClr val="C00000"/>
              </a:solidFill>
            </a:endParaRPr>
          </a:p>
        </p:txBody>
      </p:sp>
      <p:sp>
        <p:nvSpPr>
          <p:cNvPr id="14" name="TextBox 13"/>
          <p:cNvSpPr txBox="1"/>
          <p:nvPr/>
        </p:nvSpPr>
        <p:spPr>
          <a:xfrm>
            <a:off x="152400" y="3709243"/>
            <a:ext cx="8686800" cy="2616101"/>
          </a:xfrm>
          <a:prstGeom prst="rect">
            <a:avLst/>
          </a:prstGeom>
          <a:noFill/>
        </p:spPr>
        <p:txBody>
          <a:bodyPr wrap="square" rtlCol="0">
            <a:spAutoFit/>
          </a:bodyPr>
          <a:lstStyle/>
          <a:p>
            <a:pPr marL="166688" indent="-166688">
              <a:spcAft>
                <a:spcPts val="600"/>
              </a:spcAft>
              <a:buFont typeface="Arial" pitchFamily="34" charset="0"/>
              <a:buChar char="•"/>
            </a:pPr>
            <a:r>
              <a:rPr lang="en-US" dirty="0" smtClean="0">
                <a:solidFill>
                  <a:srgbClr val="0033CC"/>
                </a:solidFill>
              </a:rPr>
              <a:t>Though the yield for primary ion induced deposition is low, its contribution is not negligible due to high ion flux (central tip).</a:t>
            </a:r>
          </a:p>
          <a:p>
            <a:pPr marL="166688" indent="-166688">
              <a:spcAft>
                <a:spcPts val="600"/>
              </a:spcAft>
              <a:buFont typeface="Arial" pitchFamily="34" charset="0"/>
              <a:buChar char="•"/>
            </a:pPr>
            <a:r>
              <a:rPr lang="en-US" dirty="0" smtClean="0">
                <a:solidFill>
                  <a:srgbClr val="0033CC"/>
                </a:solidFill>
              </a:rPr>
              <a:t>Right next to the beam, both sputtering and deposition are important.</a:t>
            </a:r>
          </a:p>
          <a:p>
            <a:pPr marL="166688" indent="-166688">
              <a:spcAft>
                <a:spcPts val="600"/>
              </a:spcAft>
              <a:buFont typeface="Arial" pitchFamily="34" charset="0"/>
              <a:buChar char="•"/>
            </a:pPr>
            <a:r>
              <a:rPr lang="en-US" dirty="0" smtClean="0">
                <a:solidFill>
                  <a:srgbClr val="0033CC"/>
                </a:solidFill>
              </a:rPr>
              <a:t>Farther away from the beam, sputtering is negligible, leading to faster deposition.</a:t>
            </a:r>
          </a:p>
          <a:p>
            <a:pPr marL="166688" indent="-166688">
              <a:spcAft>
                <a:spcPts val="600"/>
              </a:spcAft>
              <a:buFont typeface="Arial" pitchFamily="34" charset="0"/>
              <a:buChar char="•"/>
            </a:pPr>
            <a:r>
              <a:rPr lang="en-US" dirty="0" smtClean="0">
                <a:solidFill>
                  <a:srgbClr val="0033CC"/>
                </a:solidFill>
              </a:rPr>
              <a:t>SE is important, causing deposition well beyond beam size. (SE: secondary electron, can go far away from primary beam).</a:t>
            </a:r>
          </a:p>
          <a:p>
            <a:pPr marL="166688" indent="-166688">
              <a:spcAft>
                <a:spcPts val="600"/>
              </a:spcAft>
              <a:buFont typeface="Arial" pitchFamily="34" charset="0"/>
              <a:buChar char="•"/>
            </a:pPr>
            <a:r>
              <a:rPr lang="en-US" dirty="0" smtClean="0">
                <a:solidFill>
                  <a:srgbClr val="0033CC"/>
                </a:solidFill>
              </a:rPr>
              <a:t>At longer dwell time (1ms), gas is depleted at the beam center and net sputtering occurs, leading to a central nano-hole.</a:t>
            </a:r>
            <a:endParaRPr lang="en-US" dirty="0">
              <a:solidFill>
                <a:srgbClr val="0033CC"/>
              </a:solidFill>
            </a:endParaRPr>
          </a:p>
        </p:txBody>
      </p:sp>
      <p:sp>
        <p:nvSpPr>
          <p:cNvPr id="11" name="Slide Number Placeholder 10"/>
          <p:cNvSpPr>
            <a:spLocks noGrp="1"/>
          </p:cNvSpPr>
          <p:nvPr>
            <p:ph type="sldNum" sz="quarter" idx="12"/>
          </p:nvPr>
        </p:nvSpPr>
        <p:spPr/>
        <p:txBody>
          <a:bodyPr/>
          <a:lstStyle/>
          <a:p>
            <a:fld id="{B6F15528-21DE-4FAA-801E-634DDDAF4B2B}" type="slidenum">
              <a:rPr lang="en-US" smtClean="0"/>
              <a:pPr/>
              <a:t>9</a:t>
            </a:fld>
            <a:endParaRPr lang="en-US"/>
          </a:p>
        </p:txBody>
      </p:sp>
      <p:pic>
        <p:nvPicPr>
          <p:cNvPr id="40961" name="Picture 1"/>
          <p:cNvPicPr>
            <a:picLocks noChangeAspect="1" noChangeArrowheads="1"/>
          </p:cNvPicPr>
          <p:nvPr/>
        </p:nvPicPr>
        <p:blipFill>
          <a:blip r:embed="rId3" cstate="print"/>
          <a:srcRect/>
          <a:stretch>
            <a:fillRect/>
          </a:stretch>
        </p:blipFill>
        <p:spPr bwMode="auto">
          <a:xfrm>
            <a:off x="5562600" y="838200"/>
            <a:ext cx="2583440" cy="2590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5230</TotalTime>
  <Words>3654</Words>
  <Application>Microsoft Office PowerPoint</Application>
  <PresentationFormat>On-screen Show (4:3)</PresentationFormat>
  <Paragraphs>443</Paragraphs>
  <Slides>50</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50</vt:i4>
      </vt:variant>
    </vt:vector>
  </HeadingPairs>
  <TitlesOfParts>
    <vt:vector size="52" baseType="lpstr">
      <vt:lpstr>Office Theme</vt:lpstr>
      <vt:lpstr>Equation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
  <cp:lastModifiedBy> </cp:lastModifiedBy>
  <cp:revision>151</cp:revision>
  <dcterms:created xsi:type="dcterms:W3CDTF">2006-08-16T00:00:00Z</dcterms:created>
  <dcterms:modified xsi:type="dcterms:W3CDTF">2010-08-21T23:37:06Z</dcterms:modified>
</cp:coreProperties>
</file>