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0" r:id="rId2"/>
    <p:sldId id="259" r:id="rId3"/>
    <p:sldId id="269" r:id="rId4"/>
    <p:sldId id="346" r:id="rId5"/>
    <p:sldId id="258" r:id="rId6"/>
    <p:sldId id="311" r:id="rId7"/>
    <p:sldId id="256" r:id="rId8"/>
    <p:sldId id="294" r:id="rId9"/>
    <p:sldId id="310" r:id="rId10"/>
    <p:sldId id="339" r:id="rId11"/>
    <p:sldId id="345" r:id="rId12"/>
    <p:sldId id="342" r:id="rId13"/>
    <p:sldId id="270" r:id="rId14"/>
    <p:sldId id="275" r:id="rId15"/>
    <p:sldId id="277" r:id="rId16"/>
    <p:sldId id="283" r:id="rId17"/>
    <p:sldId id="344" r:id="rId18"/>
    <p:sldId id="343" r:id="rId19"/>
    <p:sldId id="261" r:id="rId20"/>
    <p:sldId id="326" r:id="rId21"/>
    <p:sldId id="309" r:id="rId22"/>
    <p:sldId id="332" r:id="rId23"/>
    <p:sldId id="297" r:id="rId24"/>
    <p:sldId id="335" r:id="rId25"/>
    <p:sldId id="334" r:id="rId26"/>
    <p:sldId id="318" r:id="rId27"/>
    <p:sldId id="292" r:id="rId28"/>
    <p:sldId id="341" r:id="rId29"/>
    <p:sldId id="327" r:id="rId30"/>
    <p:sldId id="314" r:id="rId31"/>
    <p:sldId id="319" r:id="rId32"/>
    <p:sldId id="320" r:id="rId33"/>
    <p:sldId id="321" r:id="rId34"/>
    <p:sldId id="296" r:id="rId35"/>
    <p:sldId id="347" r:id="rId36"/>
    <p:sldId id="348" r:id="rId37"/>
    <p:sldId id="303" r:id="rId38"/>
    <p:sldId id="305"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339933"/>
    <a:srgbClr val="FFFFCC"/>
    <a:srgbClr val="FFFF99"/>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518" autoAdjust="0"/>
    <p:restoredTop sz="94660" autoAdjust="0"/>
  </p:normalViewPr>
  <p:slideViewPr>
    <p:cSldViewPr>
      <p:cViewPr varScale="1">
        <p:scale>
          <a:sx n="78" d="100"/>
          <a:sy n="78" d="100"/>
        </p:scale>
        <p:origin x="-1122" y="-96"/>
      </p:cViewPr>
      <p:guideLst>
        <p:guide orient="horz" pos="2160"/>
        <p:guide pos="2880"/>
      </p:guideLst>
    </p:cSldViewPr>
  </p:slideViewPr>
  <p:outlineViewPr>
    <p:cViewPr>
      <p:scale>
        <a:sx n="33" d="100"/>
        <a:sy n="33" d="100"/>
      </p:scale>
      <p:origin x="0" y="2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0E5A9-7BEA-428B-8F14-B6338D7FD2D6}" type="datetimeFigureOut">
              <a:rPr lang="en-US" smtClean="0"/>
              <a:pPr/>
              <a:t>8/21/2010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D42A2-47BC-457D-8EAE-B966D72566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5FB34088-6DA1-411D-86B6-91D35C18A899}" type="slidenum">
              <a:rPr lang="en-US"/>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D5A0D62-B8E6-4831-BFF8-F596F05AE1E6}" type="slidenum">
              <a:rPr lang="en-US" altLang="zh-TW" smtClean="0"/>
              <a:pPr/>
              <a:t>21</a:t>
            </a:fld>
            <a:endParaRPr lang="en-US" altLang="zh-TW"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0F75666-EC10-4EE0-B45C-588E12B0D567}" type="slidenum">
              <a:rPr lang="en-US">
                <a:latin typeface="Arial" charset="0"/>
              </a:rPr>
              <a:pPr/>
              <a:t>29</a:t>
            </a:fld>
            <a:endParaRPr lang="en-US">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5F9BB-146D-4046-B042-398BCAB51CFB}"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64905-7630-4A05-96EE-7BDEF8BE8C09}"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01D0-2BDB-4D9B-947D-5A01038D64BE}"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9906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9906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695700"/>
            <a:ext cx="40386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zh-TW"/>
              <a:t>NTHU, Chien-Neng Liao</a:t>
            </a:r>
          </a:p>
        </p:txBody>
      </p:sp>
      <p:sp>
        <p:nvSpPr>
          <p:cNvPr id="6" name="Rectangle 3"/>
          <p:cNvSpPr>
            <a:spLocks noGrp="1" noChangeArrowheads="1"/>
          </p:cNvSpPr>
          <p:nvPr>
            <p:ph type="sldNum" sz="quarter" idx="11"/>
          </p:nvPr>
        </p:nvSpPr>
        <p:spPr>
          <a:ln/>
        </p:spPr>
        <p:txBody>
          <a:bodyPr/>
          <a:lstStyle>
            <a:lvl1pPr>
              <a:defRPr/>
            </a:lvl1pPr>
          </a:lstStyle>
          <a:p>
            <a:pPr>
              <a:defRPr/>
            </a:pPr>
            <a:fld id="{B229BFB4-E1C1-44ED-B54E-7E010835A2AF}"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661D3-9664-461A-97DF-A83980D5A5D0}"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E370B-C8FD-4BBF-8644-3C734EA96ACA}"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69C95B-5DA2-422A-8B00-A73E3893F93A}"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0C0FA-81FB-4D0F-A1B6-3A5CAFBE4B6A}"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90AE1-D97B-4B18-8E9A-2D446E1A1343}"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0B62B-F3F8-4709-9233-FE6364FDEB57}"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40E98-A5FB-45D7-B092-76EF9C396A71}"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BC2C8-E790-4B9E-9B57-AC053B697734}"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F4E0E-ABF7-4DE9-B046-BE2ADCB4AEE1}"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2.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685800" y="2286000"/>
            <a:ext cx="7842596"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endParaRPr lang="en-US" dirty="0" smtClean="0">
              <a:solidFill>
                <a:srgbClr val="C00000"/>
              </a:solidFill>
            </a:endParaRPr>
          </a:p>
          <a:p>
            <a:pPr marL="342900" indent="-342900">
              <a:spcAft>
                <a:spcPts val="600"/>
              </a:spcAft>
              <a:buAutoNum type="arabicPeriod"/>
            </a:pPr>
            <a:r>
              <a:rPr lang="en-US" dirty="0" smtClean="0">
                <a:solidFill>
                  <a:srgbClr val="C00000"/>
                </a:solidFill>
              </a:rPr>
              <a:t>UV-curing NIL.</a:t>
            </a:r>
          </a:p>
          <a:p>
            <a:pPr marL="342900" indent="-342900">
              <a:spcAft>
                <a:spcPts val="600"/>
              </a:spcAft>
              <a:buAutoNum type="arabicPeriod"/>
            </a:pPr>
            <a:r>
              <a:rPr lang="en-US" dirty="0" smtClean="0">
                <a:solidFill>
                  <a:srgbClr val="0033CC"/>
                </a:solidFill>
              </a:rPr>
              <a:t>Resists for UV-NIL.</a:t>
            </a:r>
          </a:p>
          <a:p>
            <a:pPr marL="342900" indent="-342900">
              <a:spcAft>
                <a:spcPts val="600"/>
              </a:spcAft>
              <a:buAutoNum type="arabicPeriod"/>
            </a:pPr>
            <a:r>
              <a:rPr lang="en-US" dirty="0" smtClean="0">
                <a:solidFill>
                  <a:srgbClr val="0033CC"/>
                </a:solidFill>
              </a:rPr>
              <a:t>Mold fabrication for thermal and UV-NIL.</a:t>
            </a:r>
          </a:p>
        </p:txBody>
      </p:sp>
      <p:sp>
        <p:nvSpPr>
          <p:cNvPr id="6"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95735"/>
            <a:ext cx="4753865" cy="461665"/>
          </a:xfrm>
          <a:prstGeom prst="rect">
            <a:avLst/>
          </a:prstGeom>
        </p:spPr>
        <p:txBody>
          <a:bodyPr wrap="none">
            <a:spAutoFit/>
          </a:bodyPr>
          <a:lstStyle/>
          <a:p>
            <a:r>
              <a:rPr lang="en-US" sz="2400" dirty="0" smtClean="0">
                <a:solidFill>
                  <a:srgbClr val="C00000"/>
                </a:solidFill>
              </a:rPr>
              <a:t>CD control error budget comparison</a:t>
            </a:r>
            <a:endParaRPr lang="en-US" sz="2400" dirty="0">
              <a:solidFill>
                <a:srgbClr val="C00000"/>
              </a:solidFill>
            </a:endParaRPr>
          </a:p>
        </p:txBody>
      </p:sp>
      <p:sp>
        <p:nvSpPr>
          <p:cNvPr id="4" name="TextBox 3"/>
          <p:cNvSpPr txBox="1"/>
          <p:nvPr/>
        </p:nvSpPr>
        <p:spPr>
          <a:xfrm>
            <a:off x="1828800" y="152400"/>
            <a:ext cx="5638800" cy="523220"/>
          </a:xfrm>
          <a:prstGeom prst="rect">
            <a:avLst/>
          </a:prstGeom>
          <a:noFill/>
          <a:ln>
            <a:noFill/>
          </a:ln>
        </p:spPr>
        <p:txBody>
          <a:bodyPr wrap="square" rtlCol="0">
            <a:spAutoFit/>
          </a:bodyPr>
          <a:lstStyle/>
          <a:p>
            <a:pPr algn="ctr"/>
            <a:r>
              <a:rPr lang="en-US" sz="2800" dirty="0" smtClean="0">
                <a:solidFill>
                  <a:srgbClr val="0033CC"/>
                </a:solidFill>
              </a:rPr>
              <a:t>Critical dimension (CD) control in NIL</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334000" y="884887"/>
            <a:ext cx="3810000" cy="3839513"/>
          </a:xfrm>
          <a:prstGeom prst="rect">
            <a:avLst/>
          </a:prstGeom>
          <a:noFill/>
        </p:spPr>
        <p:txBody>
          <a:bodyPr wrap="square" rtlCol="0">
            <a:spAutoFit/>
          </a:bodyPr>
          <a:lstStyle/>
          <a:p>
            <a:pPr>
              <a:spcAft>
                <a:spcPts val="600"/>
              </a:spcAft>
            </a:pPr>
            <a:r>
              <a:rPr lang="en-US" dirty="0" smtClean="0">
                <a:solidFill>
                  <a:srgbClr val="C00000"/>
                </a:solidFill>
              </a:rPr>
              <a:t>Advantage of NIL for CD control:</a:t>
            </a:r>
          </a:p>
          <a:p>
            <a:pPr marL="171450" indent="-171450">
              <a:spcAft>
                <a:spcPts val="300"/>
              </a:spcAft>
              <a:buFont typeface="Arial" pitchFamily="34" charset="0"/>
              <a:buChar char="•"/>
            </a:pPr>
            <a:r>
              <a:rPr lang="en-US" dirty="0" smtClean="0">
                <a:solidFill>
                  <a:srgbClr val="0033CC"/>
                </a:solidFill>
              </a:rPr>
              <a:t>No diffraction or proximity effects.</a:t>
            </a:r>
          </a:p>
          <a:p>
            <a:pPr marL="171450" indent="-171450">
              <a:spcAft>
                <a:spcPts val="1200"/>
              </a:spcAft>
              <a:buFont typeface="Arial" pitchFamily="34" charset="0"/>
              <a:buChar char="•"/>
            </a:pPr>
            <a:r>
              <a:rPr lang="en-US" dirty="0" smtClean="0">
                <a:solidFill>
                  <a:srgbClr val="0033CC"/>
                </a:solidFill>
              </a:rPr>
              <a:t>No lens aberrations.</a:t>
            </a:r>
          </a:p>
          <a:p>
            <a:pPr>
              <a:spcAft>
                <a:spcPts val="600"/>
              </a:spcAft>
            </a:pPr>
            <a:r>
              <a:rPr lang="en-US" dirty="0" smtClean="0">
                <a:solidFill>
                  <a:srgbClr val="C00000"/>
                </a:solidFill>
              </a:rPr>
              <a:t>Disadvantage of NIL for CD control:</a:t>
            </a:r>
          </a:p>
          <a:p>
            <a:pPr marL="171450" indent="-171450">
              <a:spcAft>
                <a:spcPts val="300"/>
              </a:spcAft>
              <a:buFont typeface="Arial" pitchFamily="34" charset="0"/>
              <a:buChar char="•"/>
            </a:pPr>
            <a:r>
              <a:rPr lang="en-US" dirty="0" smtClean="0">
                <a:solidFill>
                  <a:srgbClr val="0033CC"/>
                </a:solidFill>
              </a:rPr>
              <a:t>1</a:t>
            </a:r>
            <a:r>
              <a:rPr lang="en-US" dirty="0" smtClean="0">
                <a:solidFill>
                  <a:srgbClr val="0033CC"/>
                </a:solidFill>
                <a:sym typeface="Symbol"/>
              </a:rPr>
              <a:t> mask, so CD error on mask is printed onto resist without reduction.</a:t>
            </a:r>
          </a:p>
          <a:p>
            <a:pPr marL="171450" indent="-171450">
              <a:spcAft>
                <a:spcPts val="300"/>
              </a:spcAft>
              <a:buFont typeface="Arial" pitchFamily="34" charset="0"/>
              <a:buChar char="•"/>
            </a:pPr>
            <a:r>
              <a:rPr lang="en-US" dirty="0" smtClean="0">
                <a:solidFill>
                  <a:srgbClr val="0033CC"/>
                </a:solidFill>
                <a:sym typeface="Symbol"/>
              </a:rPr>
              <a:t>Need a breakthrough etch of the residual layer, which adds CD error due to lateral etch.</a:t>
            </a:r>
          </a:p>
          <a:p>
            <a:pPr marL="171450" indent="-171450">
              <a:spcAft>
                <a:spcPts val="300"/>
              </a:spcAft>
              <a:buFont typeface="Arial" pitchFamily="34" charset="0"/>
              <a:buChar char="•"/>
            </a:pPr>
            <a:r>
              <a:rPr lang="en-US" dirty="0" smtClean="0">
                <a:solidFill>
                  <a:srgbClr val="0033CC"/>
                </a:solidFill>
                <a:sym typeface="Symbol"/>
              </a:rPr>
              <a:t>But this error could be compensated in mask (mold) design.</a:t>
            </a:r>
            <a:endParaRPr lang="en-US" dirty="0">
              <a:solidFill>
                <a:srgbClr val="0033CC"/>
              </a:solidFill>
            </a:endParaRPr>
          </a:p>
        </p:txBody>
      </p:sp>
      <p:pic>
        <p:nvPicPr>
          <p:cNvPr id="14337" name="Picture 1"/>
          <p:cNvPicPr>
            <a:picLocks noChangeAspect="1" noChangeArrowheads="1"/>
          </p:cNvPicPr>
          <p:nvPr/>
        </p:nvPicPr>
        <p:blipFill>
          <a:blip r:embed="rId2" cstate="print"/>
          <a:srcRect/>
          <a:stretch>
            <a:fillRect/>
          </a:stretch>
        </p:blipFill>
        <p:spPr bwMode="auto">
          <a:xfrm>
            <a:off x="0" y="1981200"/>
            <a:ext cx="5254112" cy="4572000"/>
          </a:xfrm>
          <a:prstGeom prst="rect">
            <a:avLst/>
          </a:prstGeom>
          <a:noFill/>
          <a:ln w="9525">
            <a:noFill/>
            <a:miter lim="800000"/>
            <a:headEnd/>
            <a:tailEnd/>
          </a:ln>
        </p:spPr>
      </p:pic>
      <p:sp>
        <p:nvSpPr>
          <p:cNvPr id="7" name="Slide Number Placeholder 6"/>
          <p:cNvSpPr>
            <a:spLocks noGrp="1"/>
          </p:cNvSpPr>
          <p:nvPr>
            <p:ph type="sldNum" sz="quarter" idx="12"/>
          </p:nvPr>
        </p:nvSpPr>
        <p:spPr>
          <a:xfrm>
            <a:off x="6705600" y="6416675"/>
            <a:ext cx="2133600" cy="365125"/>
          </a:xfrm>
        </p:spPr>
        <p:txBody>
          <a:bodyPr/>
          <a:lstStyle/>
          <a:p>
            <a:fld id="{B6F15528-21DE-4FAA-801E-634DDDAF4B2B}" type="slidenum">
              <a:rPr lang="en-US" smtClean="0"/>
              <a:pPr/>
              <a:t>10</a:t>
            </a:fld>
            <a:endParaRPr lang="en-US" dirty="0"/>
          </a:p>
        </p:txBody>
      </p:sp>
      <p:pic>
        <p:nvPicPr>
          <p:cNvPr id="16385" name="Picture 1"/>
          <p:cNvPicPr>
            <a:picLocks noChangeAspect="1" noChangeArrowheads="1"/>
          </p:cNvPicPr>
          <p:nvPr/>
        </p:nvPicPr>
        <p:blipFill>
          <a:blip r:embed="rId3" cstate="print"/>
          <a:srcRect/>
          <a:stretch>
            <a:fillRect/>
          </a:stretch>
        </p:blipFill>
        <p:spPr bwMode="auto">
          <a:xfrm>
            <a:off x="5410200" y="4648200"/>
            <a:ext cx="3219450" cy="1952625"/>
          </a:xfrm>
          <a:prstGeom prst="rect">
            <a:avLst/>
          </a:prstGeom>
          <a:noFill/>
          <a:ln w="9525">
            <a:noFill/>
            <a:miter lim="800000"/>
            <a:headEnd/>
            <a:tailEnd/>
          </a:ln>
        </p:spPr>
      </p:pic>
      <p:sp>
        <p:nvSpPr>
          <p:cNvPr id="9" name="TextBox 8"/>
          <p:cNvSpPr txBox="1"/>
          <p:nvPr/>
        </p:nvSpPr>
        <p:spPr>
          <a:xfrm>
            <a:off x="533400" y="838200"/>
            <a:ext cx="4343400" cy="646331"/>
          </a:xfrm>
          <a:prstGeom prst="rect">
            <a:avLst/>
          </a:prstGeom>
          <a:noFill/>
        </p:spPr>
        <p:txBody>
          <a:bodyPr wrap="square" rtlCol="0">
            <a:spAutoFit/>
          </a:bodyPr>
          <a:lstStyle/>
          <a:p>
            <a:r>
              <a:rPr lang="en-US" dirty="0" smtClean="0">
                <a:solidFill>
                  <a:srgbClr val="7030A0"/>
                </a:solidFill>
              </a:rPr>
              <a:t>UV-NIL is one candidate for next generation lithography to replace 193nm lithography.</a:t>
            </a:r>
            <a:endParaRPr lang="en-US"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0"/>
          <p:cNvGraphicFramePr>
            <a:graphicFrameLocks noGrp="1"/>
          </p:cNvGraphicFramePr>
          <p:nvPr/>
        </p:nvGraphicFramePr>
        <p:xfrm>
          <a:off x="838200" y="1295400"/>
          <a:ext cx="7772400" cy="4740466"/>
        </p:xfrm>
        <a:graphic>
          <a:graphicData uri="http://schemas.openxmlformats.org/drawingml/2006/table">
            <a:tbl>
              <a:tblPr/>
              <a:tblGrid>
                <a:gridCol w="1625600"/>
                <a:gridCol w="3108325"/>
                <a:gridCol w="3038475"/>
              </a:tblGrid>
              <a:tr h="628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Resist material</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Thermoplastic or thermal-set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(i.e. cured upon heating)</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Monomer, photo-initiator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plus various additives</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Resolution</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Sub-5nm</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2nm demonstrated, but volume shrinkage after cross-linking</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Temperature</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30-100</a:t>
                      </a:r>
                      <a:r>
                        <a:rPr kumimoji="0" lang="en-GB" sz="1600" b="0" i="0" u="none" strike="noStrike" cap="none" normalizeH="0" baseline="30000" dirty="0" smtClean="0">
                          <a:ln>
                            <a:noFill/>
                          </a:ln>
                          <a:solidFill>
                            <a:srgbClr val="0033CC"/>
                          </a:solidFill>
                          <a:effectLst/>
                          <a:latin typeface="+mn-lt"/>
                        </a:rPr>
                        <a:t>o</a:t>
                      </a:r>
                      <a:r>
                        <a:rPr kumimoji="0" lang="en-GB" sz="1600" b="0" i="0" u="none" strike="noStrike" cap="none" normalizeH="0" baseline="0" dirty="0" smtClean="0">
                          <a:ln>
                            <a:noFill/>
                          </a:ln>
                          <a:solidFill>
                            <a:srgbClr val="0033CC"/>
                          </a:solidFill>
                          <a:effectLst/>
                          <a:latin typeface="+mn-lt"/>
                        </a:rPr>
                        <a:t>C above </a:t>
                      </a:r>
                      <a:r>
                        <a:rPr kumimoji="0" lang="en-GB" sz="1600" b="0" i="0" u="none" strike="noStrike" cap="none" normalizeH="0" baseline="0" dirty="0" err="1" smtClean="0">
                          <a:ln>
                            <a:noFill/>
                          </a:ln>
                          <a:solidFill>
                            <a:srgbClr val="0033CC"/>
                          </a:solidFill>
                          <a:effectLst/>
                          <a:latin typeface="+mn-lt"/>
                        </a:rPr>
                        <a:t>T</a:t>
                      </a:r>
                      <a:r>
                        <a:rPr kumimoji="0" lang="en-GB" sz="1600" b="0" i="0" u="none" strike="noStrike" cap="none" normalizeH="0" baseline="-25000" dirty="0" err="1" smtClean="0">
                          <a:ln>
                            <a:noFill/>
                          </a:ln>
                          <a:solidFill>
                            <a:srgbClr val="0033CC"/>
                          </a:solidFill>
                          <a:effectLst/>
                          <a:latin typeface="+mn-lt"/>
                        </a:rPr>
                        <a:t>g</a:t>
                      </a:r>
                      <a:endParaRPr kumimoji="0" lang="en-GB" sz="1600" b="0" i="0" u="none" strike="noStrike" cap="none" normalizeH="0" baseline="-25000" dirty="0" smtClean="0">
                        <a:ln>
                          <a:noFill/>
                        </a:ln>
                        <a:solidFill>
                          <a:srgbClr val="0033CC"/>
                        </a:solidFill>
                        <a:effectLst/>
                        <a:latin typeface="+mn-lt"/>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Room temperature</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Pressure</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Normally over 10 bar</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sym typeface="Symbol"/>
                        </a:rPr>
                        <a:t></a:t>
                      </a:r>
                      <a:r>
                        <a:rPr kumimoji="0" lang="en-GB" sz="1600" b="0" i="0" u="none" strike="noStrike" cap="none" normalizeH="0" baseline="0" dirty="0" smtClean="0">
                          <a:ln>
                            <a:noFill/>
                          </a:ln>
                          <a:solidFill>
                            <a:srgbClr val="0033CC"/>
                          </a:solidFill>
                          <a:effectLst/>
                          <a:latin typeface="+mn-lt"/>
                        </a:rPr>
                        <a:t>1 bar, or higher</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Resist application</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Spin coating, easy</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Spin coating or drop</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Resist thickness</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Up to many </a:t>
                      </a:r>
                      <a:r>
                        <a:rPr kumimoji="0" lang="en-GB" sz="1600" b="0" i="0" u="none" strike="noStrike" cap="none" normalizeH="0" baseline="0" smtClean="0">
                          <a:ln>
                            <a:noFill/>
                          </a:ln>
                          <a:solidFill>
                            <a:srgbClr val="0033CC"/>
                          </a:solidFill>
                          <a:effectLst/>
                          <a:latin typeface="+mn-lt"/>
                          <a:sym typeface="Symbol" pitchFamily="18" charset="2"/>
                        </a:rPr>
                        <a: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sym typeface="Symbol" pitchFamily="18" charset="2"/>
                        </a:rPr>
                        <a:t>easy for pattern transfer</a:t>
                      </a:r>
                      <a:endParaRPr kumimoji="0" lang="en-GB" sz="1600" b="0" i="0" u="none" strike="noStrike" cap="none" normalizeH="0" baseline="0" smtClean="0">
                        <a:ln>
                          <a:noFill/>
                        </a:ln>
                        <a:solidFill>
                          <a:srgbClr val="0033CC"/>
                        </a:solidFill>
                        <a:effectLst/>
                        <a:latin typeface="+mn-lt"/>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Typically &lt; 100nm,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need an extra transfer layer</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Cycle time</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1-30 min, slow</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sym typeface="Symbol"/>
                        </a:rPr>
                        <a:t></a:t>
                      </a:r>
                      <a:r>
                        <a:rPr kumimoji="0" lang="en-GB" sz="1600" b="0" i="0" u="none" strike="noStrike" cap="none" normalizeH="0" baseline="0" dirty="0" smtClean="0">
                          <a:ln>
                            <a:noFill/>
                          </a:ln>
                          <a:solidFill>
                            <a:srgbClr val="0033CC"/>
                          </a:solidFill>
                          <a:effectLst/>
                          <a:latin typeface="+mn-lt"/>
                        </a:rPr>
                        <a:t>1 min</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Large features</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sym typeface="Symbol"/>
                        </a:rPr>
                        <a:t></a:t>
                      </a:r>
                      <a:r>
                        <a:rPr kumimoji="0" lang="en-GB" sz="1600" b="0" i="0" u="none" strike="noStrike" cap="none" normalizeH="0" baseline="0" dirty="0" smtClean="0">
                          <a:ln>
                            <a:noFill/>
                          </a:ln>
                          <a:solidFill>
                            <a:srgbClr val="0033CC"/>
                          </a:solidFill>
                          <a:effectLst/>
                          <a:latin typeface="+mn-lt"/>
                        </a:rPr>
                        <a:t>100 </a:t>
                      </a:r>
                      <a:r>
                        <a:rPr kumimoji="0" lang="en-GB" sz="1600" b="0" i="0" u="none" strike="noStrike" cap="none" normalizeH="0" baseline="0" dirty="0" smtClean="0">
                          <a:ln>
                            <a:noFill/>
                          </a:ln>
                          <a:solidFill>
                            <a:srgbClr val="0033CC"/>
                          </a:solidFill>
                          <a:effectLst/>
                          <a:latin typeface="+mn-lt"/>
                          <a:sym typeface="Symbol" pitchFamily="18" charset="2"/>
                        </a:rPr>
                        <a:t>m, difficult</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Relatively easy, since low viscosity</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Alignment</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sym typeface="Symbol"/>
                        </a:rPr>
                        <a:t></a:t>
                      </a:r>
                      <a:r>
                        <a:rPr kumimoji="0" lang="en-GB" sz="1600" b="0" i="0" u="none" strike="noStrike" cap="none" normalizeH="0" baseline="0" dirty="0" smtClean="0">
                          <a:ln>
                            <a:noFill/>
                          </a:ln>
                          <a:solidFill>
                            <a:srgbClr val="0033CC"/>
                          </a:solidFill>
                          <a:effectLst/>
                          <a:latin typeface="+mn-lt"/>
                        </a:rPr>
                        <a:t> 1 </a:t>
                      </a:r>
                      <a:r>
                        <a:rPr kumimoji="0" lang="en-GB" sz="1600" b="0" i="0" u="none" strike="noStrike" cap="none" normalizeH="0" baseline="0" dirty="0" smtClean="0">
                          <a:ln>
                            <a:noFill/>
                          </a:ln>
                          <a:solidFill>
                            <a:srgbClr val="0033CC"/>
                          </a:solidFill>
                          <a:effectLst/>
                          <a:latin typeface="+mn-lt"/>
                          <a:sym typeface="Symbol" pitchFamily="18" charset="2"/>
                        </a:rPr>
                        <a:t>m, difficult; CTE mismatch</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20nm demonstrated</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0033CC"/>
                          </a:solidFill>
                          <a:effectLst/>
                          <a:latin typeface="+mn-lt"/>
                        </a:rPr>
                        <a:t>Application</a:t>
                      </a: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Broad range, simple and work with many materials</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0033CC"/>
                          </a:solidFill>
                          <a:effectLst/>
                          <a:latin typeface="+mn-lt"/>
                        </a:rPr>
                        <a:t>Targeted for semiconductor industry with alignment</a:t>
                      </a: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84"/>
          <p:cNvSpPr txBox="1">
            <a:spLocks noChangeArrowheads="1"/>
          </p:cNvSpPr>
          <p:nvPr/>
        </p:nvSpPr>
        <p:spPr bwMode="auto">
          <a:xfrm>
            <a:off x="3124200" y="762000"/>
            <a:ext cx="1212850" cy="457200"/>
          </a:xfrm>
          <a:prstGeom prst="rect">
            <a:avLst/>
          </a:prstGeom>
          <a:noFill/>
          <a:ln w="9525">
            <a:noFill/>
            <a:miter lim="800000"/>
            <a:headEnd/>
            <a:tailEnd/>
          </a:ln>
          <a:effectLst/>
        </p:spPr>
        <p:txBody>
          <a:bodyPr wrap="none">
            <a:spAutoFit/>
          </a:bodyPr>
          <a:lstStyle/>
          <a:p>
            <a:r>
              <a:rPr lang="en-GB" sz="2400" dirty="0">
                <a:solidFill>
                  <a:srgbClr val="C00000"/>
                </a:solidFill>
              </a:rPr>
              <a:t>Thermal</a:t>
            </a:r>
          </a:p>
        </p:txBody>
      </p:sp>
      <p:sp>
        <p:nvSpPr>
          <p:cNvPr id="7" name="Text Box 85"/>
          <p:cNvSpPr txBox="1">
            <a:spLocks noChangeArrowheads="1"/>
          </p:cNvSpPr>
          <p:nvPr/>
        </p:nvSpPr>
        <p:spPr bwMode="auto">
          <a:xfrm>
            <a:off x="6781800" y="838200"/>
            <a:ext cx="556563" cy="461665"/>
          </a:xfrm>
          <a:prstGeom prst="rect">
            <a:avLst/>
          </a:prstGeom>
          <a:noFill/>
          <a:ln w="9525">
            <a:noFill/>
            <a:miter lim="800000"/>
            <a:headEnd/>
            <a:tailEnd/>
          </a:ln>
          <a:effectLst/>
        </p:spPr>
        <p:txBody>
          <a:bodyPr wrap="none">
            <a:spAutoFit/>
          </a:bodyPr>
          <a:lstStyle/>
          <a:p>
            <a:r>
              <a:rPr lang="en-GB" sz="2400" dirty="0">
                <a:solidFill>
                  <a:srgbClr val="C00000"/>
                </a:solidFill>
              </a:rPr>
              <a:t>UV</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1121872" y="152400"/>
            <a:ext cx="7806817" cy="523220"/>
          </a:xfrm>
          <a:prstGeom prst="rect">
            <a:avLst/>
          </a:prstGeom>
        </p:spPr>
        <p:txBody>
          <a:bodyPr wrap="none">
            <a:spAutoFit/>
          </a:bodyPr>
          <a:lstStyle/>
          <a:p>
            <a:pPr algn="ctr"/>
            <a:r>
              <a:rPr lang="en-GB" sz="2800" dirty="0" smtClean="0">
                <a:solidFill>
                  <a:srgbClr val="0033CC"/>
                </a:solidFill>
              </a:rPr>
              <a:t>Summary: comparison between thermal and UV NIL</a:t>
            </a:r>
            <a:endParaRPr lang="en-GB" sz="2800" dirty="0">
              <a:solidFill>
                <a:srgbClr val="0033CC"/>
              </a:solidFill>
            </a:endParaRPr>
          </a:p>
        </p:txBody>
      </p:sp>
      <p:sp>
        <p:nvSpPr>
          <p:cNvPr id="10" name="TextBox 9"/>
          <p:cNvSpPr txBox="1"/>
          <p:nvPr/>
        </p:nvSpPr>
        <p:spPr>
          <a:xfrm>
            <a:off x="2590800" y="6096000"/>
            <a:ext cx="3679790" cy="646331"/>
          </a:xfrm>
          <a:prstGeom prst="rect">
            <a:avLst/>
          </a:prstGeom>
          <a:noFill/>
        </p:spPr>
        <p:txBody>
          <a:bodyPr wrap="none" rtlCol="0">
            <a:spAutoFit/>
          </a:bodyPr>
          <a:lstStyle/>
          <a:p>
            <a:r>
              <a:rPr lang="en-US" dirty="0" err="1" smtClean="0">
                <a:solidFill>
                  <a:srgbClr val="7030A0"/>
                </a:solidFill>
              </a:rPr>
              <a:t>T</a:t>
            </a:r>
            <a:r>
              <a:rPr lang="en-US" baseline="-25000" dirty="0" err="1" smtClean="0">
                <a:solidFill>
                  <a:srgbClr val="7030A0"/>
                </a:solidFill>
              </a:rPr>
              <a:t>g</a:t>
            </a:r>
            <a:r>
              <a:rPr lang="en-US" dirty="0" smtClean="0">
                <a:solidFill>
                  <a:srgbClr val="7030A0"/>
                </a:solidFill>
              </a:rPr>
              <a:t>: glass transition temperature</a:t>
            </a:r>
          </a:p>
          <a:p>
            <a:r>
              <a:rPr lang="en-US" dirty="0" smtClean="0">
                <a:solidFill>
                  <a:srgbClr val="7030A0"/>
                </a:solidFill>
              </a:rPr>
              <a:t>CTE: coefficient of thermal expansion</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685800" y="2362200"/>
            <a:ext cx="7842596"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p>
          <a:p>
            <a:pPr marL="342900" indent="-342900">
              <a:spcAft>
                <a:spcPts val="600"/>
              </a:spcAft>
              <a:buAutoNum type="arabicPeriod"/>
            </a:pPr>
            <a:r>
              <a:rPr lang="en-US" dirty="0" smtClean="0">
                <a:solidFill>
                  <a:srgbClr val="0033CC"/>
                </a:solidFill>
              </a:rPr>
              <a:t>UV-curable NIL.</a:t>
            </a:r>
          </a:p>
          <a:p>
            <a:pPr marL="342900" indent="-342900">
              <a:spcAft>
                <a:spcPts val="600"/>
              </a:spcAft>
              <a:buAutoNum type="arabicPeriod"/>
            </a:pPr>
            <a:r>
              <a:rPr lang="en-US" dirty="0" smtClean="0">
                <a:solidFill>
                  <a:srgbClr val="C00000"/>
                </a:solidFill>
              </a:rPr>
              <a:t>Resists for UV-NIL.</a:t>
            </a:r>
          </a:p>
          <a:p>
            <a:pPr marL="342900" indent="-342900">
              <a:spcAft>
                <a:spcPts val="600"/>
              </a:spcAft>
              <a:buAutoNum type="arabicPeriod"/>
            </a:pPr>
            <a:r>
              <a:rPr lang="en-US" dirty="0" smtClean="0">
                <a:solidFill>
                  <a:srgbClr val="0033CC"/>
                </a:solidFill>
              </a:rPr>
              <a:t>Mold fabrication for thermal and UV-NIL.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76200"/>
            <a:ext cx="2743200" cy="523220"/>
          </a:xfrm>
          <a:prstGeom prst="rect">
            <a:avLst/>
          </a:prstGeom>
          <a:noFill/>
          <a:ln>
            <a:noFill/>
          </a:ln>
        </p:spPr>
        <p:txBody>
          <a:bodyPr wrap="square" rtlCol="0">
            <a:spAutoFit/>
          </a:bodyPr>
          <a:lstStyle/>
          <a:p>
            <a:pPr algn="ctr"/>
            <a:r>
              <a:rPr lang="en-US" sz="2800" dirty="0" smtClean="0">
                <a:solidFill>
                  <a:srgbClr val="0033CC"/>
                </a:solidFill>
              </a:rPr>
              <a:t>Resist for UV-NIL</a:t>
            </a: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609601" y="635675"/>
            <a:ext cx="7010400" cy="1754326"/>
          </a:xfrm>
          <a:prstGeom prst="rect">
            <a:avLst/>
          </a:prstGeom>
          <a:noFill/>
        </p:spPr>
        <p:txBody>
          <a:bodyPr wrap="square" rtlCol="0">
            <a:spAutoFit/>
          </a:bodyPr>
          <a:lstStyle/>
          <a:p>
            <a:pPr marL="173038" indent="-173038"/>
            <a:r>
              <a:rPr lang="en-US" dirty="0" smtClean="0">
                <a:solidFill>
                  <a:srgbClr val="C00000"/>
                </a:solidFill>
              </a:rPr>
              <a:t>Overview:</a:t>
            </a:r>
          </a:p>
          <a:p>
            <a:pPr marL="173038" indent="-173038">
              <a:buFont typeface="Arial" pitchFamily="34" charset="0"/>
              <a:buChar char="•"/>
            </a:pPr>
            <a:r>
              <a:rPr lang="en-US" dirty="0" smtClean="0">
                <a:solidFill>
                  <a:srgbClr val="0033CC"/>
                </a:solidFill>
              </a:rPr>
              <a:t>UV-NIL resist has little in common with photo-resist, which resembles more thermal NIL resist.</a:t>
            </a:r>
          </a:p>
          <a:p>
            <a:pPr marL="173038" indent="-173038">
              <a:buFont typeface="Arial" pitchFamily="34" charset="0"/>
              <a:buChar char="•"/>
            </a:pPr>
            <a:r>
              <a:rPr lang="en-US" dirty="0" smtClean="0">
                <a:solidFill>
                  <a:srgbClr val="0033CC"/>
                </a:solidFill>
              </a:rPr>
              <a:t>In principle, any material that is soft (thus can be imprinted) and becomes hard upon UV exposure, can be used as UV-NIL resist.</a:t>
            </a:r>
          </a:p>
          <a:p>
            <a:pPr marL="173038" indent="-173038">
              <a:buFont typeface="Arial" pitchFamily="34" charset="0"/>
              <a:buChar char="•"/>
            </a:pPr>
            <a:r>
              <a:rPr lang="en-US" dirty="0" smtClean="0">
                <a:solidFill>
                  <a:srgbClr val="0033CC"/>
                </a:solidFill>
              </a:rPr>
              <a:t>For example, UV-glue and dental UV sealant, are UV-NIL resists.</a:t>
            </a:r>
            <a:endParaRPr lang="en-US" dirty="0">
              <a:solidFill>
                <a:srgbClr val="0033CC"/>
              </a:solidFill>
            </a:endParaRPr>
          </a:p>
        </p:txBody>
      </p:sp>
      <p:sp>
        <p:nvSpPr>
          <p:cNvPr id="10" name="TextBox 9"/>
          <p:cNvSpPr txBox="1"/>
          <p:nvPr/>
        </p:nvSpPr>
        <p:spPr>
          <a:xfrm>
            <a:off x="609600" y="2388275"/>
            <a:ext cx="7924800" cy="2031325"/>
          </a:xfrm>
          <a:prstGeom prst="rect">
            <a:avLst/>
          </a:prstGeom>
          <a:noFill/>
        </p:spPr>
        <p:txBody>
          <a:bodyPr wrap="square" rtlCol="0">
            <a:spAutoFit/>
          </a:bodyPr>
          <a:lstStyle/>
          <a:p>
            <a:r>
              <a:rPr lang="en-US" dirty="0" smtClean="0">
                <a:solidFill>
                  <a:srgbClr val="C00000"/>
                </a:solidFill>
              </a:rPr>
              <a:t>Component of UV-NIL resist:</a:t>
            </a:r>
          </a:p>
          <a:p>
            <a:pPr marL="173038" indent="-173038">
              <a:buFont typeface="Arial" pitchFamily="34" charset="0"/>
              <a:buChar char="•"/>
            </a:pPr>
            <a:r>
              <a:rPr lang="en-US" dirty="0" smtClean="0">
                <a:solidFill>
                  <a:srgbClr val="0033CC"/>
                </a:solidFill>
              </a:rPr>
              <a:t>Vinyl ethers that are the key ingredient for </a:t>
            </a:r>
            <a:r>
              <a:rPr lang="en-US" dirty="0" err="1" smtClean="0">
                <a:solidFill>
                  <a:srgbClr val="0033CC"/>
                </a:solidFill>
              </a:rPr>
              <a:t>photoploymerization</a:t>
            </a:r>
            <a:r>
              <a:rPr lang="en-US" dirty="0" smtClean="0">
                <a:solidFill>
                  <a:srgbClr val="0033CC"/>
                </a:solidFill>
              </a:rPr>
              <a:t>.</a:t>
            </a:r>
          </a:p>
          <a:p>
            <a:pPr marL="173038" indent="-173038">
              <a:buFont typeface="Arial" pitchFamily="34" charset="0"/>
              <a:buChar char="•"/>
            </a:pPr>
            <a:r>
              <a:rPr lang="en-US" dirty="0" smtClean="0">
                <a:solidFill>
                  <a:srgbClr val="0033CC"/>
                </a:solidFill>
              </a:rPr>
              <a:t>Organic acrylate monomer that provides low viscosity.</a:t>
            </a:r>
          </a:p>
          <a:p>
            <a:pPr marL="173038" indent="-173038">
              <a:buFont typeface="Arial" pitchFamily="34" charset="0"/>
              <a:buChar char="•"/>
            </a:pPr>
            <a:r>
              <a:rPr lang="en-US" dirty="0" smtClean="0">
                <a:solidFill>
                  <a:srgbClr val="0033CC"/>
                </a:solidFill>
              </a:rPr>
              <a:t>Organic cross-linker for thermal stability and mechanical strength.</a:t>
            </a:r>
          </a:p>
          <a:p>
            <a:pPr marL="173038" indent="-173038">
              <a:buFont typeface="Arial" pitchFamily="34" charset="0"/>
              <a:buChar char="•"/>
            </a:pPr>
            <a:r>
              <a:rPr lang="en-US" dirty="0" smtClean="0">
                <a:solidFill>
                  <a:srgbClr val="0033CC"/>
                </a:solidFill>
              </a:rPr>
              <a:t>Additives: silicon-containing acrylate monomer (to increase dry etching resistance), </a:t>
            </a:r>
            <a:r>
              <a:rPr lang="en-US" dirty="0" err="1" smtClean="0">
                <a:solidFill>
                  <a:srgbClr val="0033CC"/>
                </a:solidFill>
              </a:rPr>
              <a:t>flourinated</a:t>
            </a:r>
            <a:r>
              <a:rPr lang="en-US" dirty="0" smtClean="0">
                <a:solidFill>
                  <a:srgbClr val="0033CC"/>
                </a:solidFill>
              </a:rPr>
              <a:t> compounds (to lower surface energy for easy separation).</a:t>
            </a:r>
          </a:p>
          <a:p>
            <a:pPr marL="173038" indent="-173038">
              <a:buFont typeface="Arial" pitchFamily="34" charset="0"/>
              <a:buChar char="•"/>
            </a:pPr>
            <a:r>
              <a:rPr lang="en-US" dirty="0" smtClean="0">
                <a:solidFill>
                  <a:srgbClr val="0033CC"/>
                </a:solidFill>
              </a:rPr>
              <a:t>Photoinitiator: cationic or free radical photoinitiator. </a:t>
            </a:r>
            <a:endParaRPr lang="en-US" dirty="0">
              <a:solidFill>
                <a:srgbClr val="0033CC"/>
              </a:solidFill>
            </a:endParaRPr>
          </a:p>
        </p:txBody>
      </p:sp>
      <p:sp>
        <p:nvSpPr>
          <p:cNvPr id="12" name="TextBox 11"/>
          <p:cNvSpPr txBox="1"/>
          <p:nvPr/>
        </p:nvSpPr>
        <p:spPr>
          <a:xfrm>
            <a:off x="609600" y="4473476"/>
            <a:ext cx="8382000" cy="2308324"/>
          </a:xfrm>
          <a:prstGeom prst="rect">
            <a:avLst/>
          </a:prstGeom>
          <a:noFill/>
        </p:spPr>
        <p:txBody>
          <a:bodyPr wrap="square" rtlCol="0">
            <a:spAutoFit/>
          </a:bodyPr>
          <a:lstStyle/>
          <a:p>
            <a:r>
              <a:rPr lang="en-US" dirty="0" smtClean="0">
                <a:solidFill>
                  <a:srgbClr val="C00000"/>
                </a:solidFill>
              </a:rPr>
              <a:t>Photoinitiators: </a:t>
            </a:r>
          </a:p>
          <a:p>
            <a:r>
              <a:rPr lang="en-US" dirty="0" smtClean="0">
                <a:solidFill>
                  <a:srgbClr val="7030A0"/>
                </a:solidFill>
              </a:rPr>
              <a:t>(dissociate upon UV irradiation to form radicals that promote polymerization process)</a:t>
            </a:r>
          </a:p>
          <a:p>
            <a:pPr marL="177800" indent="-177800">
              <a:buFont typeface="Arial" pitchFamily="34" charset="0"/>
              <a:buChar char="•"/>
            </a:pPr>
            <a:r>
              <a:rPr lang="en-US" dirty="0" smtClean="0">
                <a:solidFill>
                  <a:srgbClr val="0033CC"/>
                </a:solidFill>
              </a:rPr>
              <a:t>Cationic photoinitiator:</a:t>
            </a:r>
          </a:p>
          <a:p>
            <a:pPr lvl="1"/>
            <a:r>
              <a:rPr lang="en-US" dirty="0" smtClean="0">
                <a:solidFill>
                  <a:srgbClr val="0033CC"/>
                </a:solidFill>
              </a:rPr>
              <a:t>Insensitive to oxygen, but low curing rates; and acids and heavy metals are harmful to semiconductors.</a:t>
            </a:r>
          </a:p>
          <a:p>
            <a:pPr marL="177800" indent="-177800">
              <a:buFont typeface="Arial" pitchFamily="34" charset="0"/>
              <a:buChar char="•"/>
            </a:pPr>
            <a:r>
              <a:rPr lang="en-US" dirty="0" smtClean="0">
                <a:solidFill>
                  <a:srgbClr val="0033CC"/>
                </a:solidFill>
              </a:rPr>
              <a:t>Free radical photoinitiator: (more popular at present)</a:t>
            </a:r>
          </a:p>
          <a:p>
            <a:pPr lvl="1"/>
            <a:r>
              <a:rPr lang="en-US" dirty="0" smtClean="0">
                <a:solidFill>
                  <a:srgbClr val="0033CC"/>
                </a:solidFill>
              </a:rPr>
              <a:t>Great variety, high curing rates, but sensitive to oxygen, need vacuum or N</a:t>
            </a:r>
            <a:r>
              <a:rPr lang="en-US" baseline="-25000" dirty="0" smtClean="0">
                <a:solidFill>
                  <a:srgbClr val="0033CC"/>
                </a:solidFill>
              </a:rPr>
              <a:t>2</a:t>
            </a:r>
            <a:r>
              <a:rPr lang="en-US" dirty="0" smtClean="0">
                <a:solidFill>
                  <a:srgbClr val="0033CC"/>
                </a:solidFill>
              </a:rPr>
              <a:t> environment curing.</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4421187" y="846613"/>
            <a:ext cx="4722813" cy="1515587"/>
          </a:xfrm>
          <a:prstGeom prst="rect">
            <a:avLst/>
          </a:prstGeom>
          <a:noFill/>
          <a:ln w="9525">
            <a:noFill/>
            <a:miter lim="800000"/>
            <a:headEnd/>
            <a:tailEnd/>
          </a:ln>
          <a:effectLst/>
        </p:spPr>
      </p:pic>
      <p:sp>
        <p:nvSpPr>
          <p:cNvPr id="5" name="TextBox 4"/>
          <p:cNvSpPr txBox="1"/>
          <p:nvPr/>
        </p:nvSpPr>
        <p:spPr>
          <a:xfrm>
            <a:off x="1905000" y="76200"/>
            <a:ext cx="5734327" cy="523220"/>
          </a:xfrm>
          <a:prstGeom prst="rect">
            <a:avLst/>
          </a:prstGeom>
          <a:noFill/>
        </p:spPr>
        <p:txBody>
          <a:bodyPr wrap="none" rtlCol="0">
            <a:spAutoFit/>
          </a:bodyPr>
          <a:lstStyle/>
          <a:p>
            <a:r>
              <a:rPr lang="en-US" sz="2800" dirty="0" smtClean="0">
                <a:solidFill>
                  <a:srgbClr val="0033CC"/>
                </a:solidFill>
              </a:rPr>
              <a:t>Adhesion mold/UV polymer/substrate</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609600"/>
            <a:ext cx="5791200" cy="1831271"/>
          </a:xfrm>
          <a:prstGeom prst="rect">
            <a:avLst/>
          </a:prstGeom>
          <a:noFill/>
        </p:spPr>
        <p:txBody>
          <a:bodyPr wrap="square" rtlCol="0">
            <a:spAutoFit/>
          </a:bodyPr>
          <a:lstStyle/>
          <a:p>
            <a:r>
              <a:rPr lang="en-US" dirty="0" smtClean="0">
                <a:solidFill>
                  <a:srgbClr val="C00000"/>
                </a:solidFill>
              </a:rPr>
              <a:t>Ideally:</a:t>
            </a:r>
          </a:p>
          <a:p>
            <a:pPr marL="177800"/>
            <a:r>
              <a:rPr lang="en-US" dirty="0" smtClean="0">
                <a:solidFill>
                  <a:srgbClr val="0033CC"/>
                </a:solidFill>
              </a:rPr>
              <a:t>No adhesion between mold/UV-polymer.</a:t>
            </a:r>
          </a:p>
          <a:p>
            <a:pPr marL="177800"/>
            <a:r>
              <a:rPr lang="en-US" dirty="0" smtClean="0">
                <a:solidFill>
                  <a:srgbClr val="0033CC"/>
                </a:solidFill>
              </a:rPr>
              <a:t>Strong adhesion between substrate/UV polymer.</a:t>
            </a:r>
          </a:p>
          <a:p>
            <a:pPr>
              <a:spcBef>
                <a:spcPts val="600"/>
              </a:spcBef>
            </a:pPr>
            <a:r>
              <a:rPr lang="en-US" dirty="0" smtClean="0">
                <a:solidFill>
                  <a:srgbClr val="C00000"/>
                </a:solidFill>
              </a:rPr>
              <a:t>Interface reaction:</a:t>
            </a:r>
          </a:p>
          <a:p>
            <a:pPr marL="177800"/>
            <a:r>
              <a:rPr lang="en-US" dirty="0" smtClean="0">
                <a:solidFill>
                  <a:srgbClr val="0033CC"/>
                </a:solidFill>
              </a:rPr>
              <a:t>Mechanical adhesion, wetting, specific adhesion that is mainly caused by inter-molecular bindings.</a:t>
            </a:r>
            <a:endParaRPr lang="en-US" dirty="0">
              <a:solidFill>
                <a:srgbClr val="0033CC"/>
              </a:solidFill>
            </a:endParaRPr>
          </a:p>
        </p:txBody>
      </p:sp>
      <p:sp>
        <p:nvSpPr>
          <p:cNvPr id="11" name="TextBox 10"/>
          <p:cNvSpPr txBox="1"/>
          <p:nvPr/>
        </p:nvSpPr>
        <p:spPr>
          <a:xfrm>
            <a:off x="304800" y="2590800"/>
            <a:ext cx="2057399" cy="1200329"/>
          </a:xfrm>
          <a:prstGeom prst="rect">
            <a:avLst/>
          </a:prstGeom>
          <a:noFill/>
        </p:spPr>
        <p:txBody>
          <a:bodyPr wrap="square" rtlCol="0">
            <a:spAutoFit/>
          </a:bodyPr>
          <a:lstStyle/>
          <a:p>
            <a:r>
              <a:rPr lang="en-US" dirty="0" smtClean="0">
                <a:solidFill>
                  <a:srgbClr val="0033CC"/>
                </a:solidFill>
                <a:sym typeface="Symbol"/>
              </a:rPr>
              <a:t> is surface tension (N/m), also called surface energy (energy/m</a:t>
            </a:r>
            <a:r>
              <a:rPr lang="en-US" baseline="30000" dirty="0" smtClean="0">
                <a:solidFill>
                  <a:srgbClr val="0033CC"/>
                </a:solidFill>
                <a:sym typeface="Symbol"/>
              </a:rPr>
              <a:t>2</a:t>
            </a:r>
            <a:r>
              <a:rPr lang="en-US" dirty="0" smtClean="0">
                <a:solidFill>
                  <a:srgbClr val="0033CC"/>
                </a:solidFill>
                <a:sym typeface="Symbol"/>
              </a:rPr>
              <a:t>=N/m)</a:t>
            </a:r>
            <a:endParaRPr lang="en-US" dirty="0">
              <a:solidFill>
                <a:srgbClr val="0033CC"/>
              </a:solidFill>
            </a:endParaRPr>
          </a:p>
        </p:txBody>
      </p:sp>
      <p:sp>
        <p:nvSpPr>
          <p:cNvPr id="12" name="TextBox 11"/>
          <p:cNvSpPr txBox="1"/>
          <p:nvPr/>
        </p:nvSpPr>
        <p:spPr>
          <a:xfrm>
            <a:off x="228600" y="3962400"/>
            <a:ext cx="2514600" cy="1815882"/>
          </a:xfrm>
          <a:prstGeom prst="rect">
            <a:avLst/>
          </a:prstGeom>
          <a:noFill/>
        </p:spPr>
        <p:txBody>
          <a:bodyPr wrap="square" rtlCol="0">
            <a:spAutoFit/>
          </a:bodyPr>
          <a:lstStyle/>
          <a:p>
            <a:r>
              <a:rPr lang="en-US" sz="1600" dirty="0" smtClean="0">
                <a:solidFill>
                  <a:srgbClr val="C00000"/>
                </a:solidFill>
              </a:rPr>
              <a:t>For substrate (Si, Si/HMDS, Si/ARC), low contact angle (small </a:t>
            </a:r>
            <a:r>
              <a:rPr lang="en-US" sz="1600" dirty="0" smtClean="0">
                <a:solidFill>
                  <a:srgbClr val="C00000"/>
                </a:solidFill>
                <a:sym typeface="Symbol"/>
              </a:rPr>
              <a:t></a:t>
            </a:r>
            <a:r>
              <a:rPr lang="en-US" sz="1600" dirty="0" smtClean="0">
                <a:solidFill>
                  <a:srgbClr val="C00000"/>
                </a:solidFill>
              </a:rPr>
              <a:t>) is better.</a:t>
            </a:r>
          </a:p>
          <a:p>
            <a:endParaRPr lang="en-US" sz="1600" dirty="0" smtClean="0">
              <a:solidFill>
                <a:srgbClr val="C00000"/>
              </a:solidFill>
            </a:endParaRPr>
          </a:p>
          <a:p>
            <a:r>
              <a:rPr lang="en-US" sz="1600" dirty="0" smtClean="0">
                <a:solidFill>
                  <a:srgbClr val="C00000"/>
                </a:solidFill>
              </a:rPr>
              <a:t>For mold, high is better.</a:t>
            </a:r>
          </a:p>
          <a:p>
            <a:r>
              <a:rPr lang="en-US" sz="1600" dirty="0" smtClean="0">
                <a:solidFill>
                  <a:srgbClr val="C00000"/>
                </a:solidFill>
              </a:rPr>
              <a:t>But here, all resists still “wet” the mold (</a:t>
            </a:r>
            <a:r>
              <a:rPr lang="en-US" sz="1600" dirty="0" smtClean="0">
                <a:solidFill>
                  <a:srgbClr val="C00000"/>
                </a:solidFill>
                <a:sym typeface="Symbol"/>
              </a:rPr>
              <a:t>&lt;90</a:t>
            </a:r>
            <a:r>
              <a:rPr lang="en-US" sz="1600" baseline="30000" dirty="0" smtClean="0">
                <a:solidFill>
                  <a:srgbClr val="C00000"/>
                </a:solidFill>
                <a:sym typeface="Symbol"/>
              </a:rPr>
              <a:t>o</a:t>
            </a:r>
            <a:r>
              <a:rPr lang="en-US" sz="1600" dirty="0" smtClean="0">
                <a:solidFill>
                  <a:srgbClr val="C00000"/>
                </a:solidFill>
              </a:rPr>
              <a:t>)</a:t>
            </a:r>
            <a:endParaRPr lang="en-US" sz="1600" dirty="0">
              <a:solidFill>
                <a:srgbClr val="C0000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14</a:t>
            </a:fld>
            <a:endParaRPr lang="en-US"/>
          </a:p>
        </p:txBody>
      </p:sp>
      <p:sp>
        <p:nvSpPr>
          <p:cNvPr id="14" name="Rectangle 13"/>
          <p:cNvSpPr/>
          <p:nvPr/>
        </p:nvSpPr>
        <p:spPr>
          <a:xfrm>
            <a:off x="6846423" y="6581001"/>
            <a:ext cx="2221377" cy="276999"/>
          </a:xfrm>
          <a:prstGeom prst="rect">
            <a:avLst/>
          </a:prstGeom>
        </p:spPr>
        <p:txBody>
          <a:bodyPr wrap="none">
            <a:spAutoFit/>
          </a:bodyPr>
          <a:lstStyle/>
          <a:p>
            <a:r>
              <a:rPr lang="en-US" sz="1200" dirty="0" err="1" smtClean="0"/>
              <a:t>Holger</a:t>
            </a:r>
            <a:r>
              <a:rPr lang="en-US" sz="1200" dirty="0" smtClean="0"/>
              <a:t> Schmitt, </a:t>
            </a:r>
            <a:r>
              <a:rPr lang="en-US" sz="1200" dirty="0" err="1" smtClean="0"/>
              <a:t>Christoph</a:t>
            </a:r>
            <a:r>
              <a:rPr lang="en-US" sz="1200" dirty="0" smtClean="0"/>
              <a:t> Lehrer</a:t>
            </a:r>
            <a:endParaRPr lang="en-US" sz="1200" dirty="0"/>
          </a:p>
        </p:txBody>
      </p:sp>
      <p:sp>
        <p:nvSpPr>
          <p:cNvPr id="15" name="TextBox 14"/>
          <p:cNvSpPr txBox="1"/>
          <p:nvPr/>
        </p:nvSpPr>
        <p:spPr>
          <a:xfrm>
            <a:off x="76200" y="6172200"/>
            <a:ext cx="6934200" cy="646331"/>
          </a:xfrm>
          <a:prstGeom prst="rect">
            <a:avLst/>
          </a:prstGeom>
          <a:noFill/>
        </p:spPr>
        <p:txBody>
          <a:bodyPr wrap="square" rtlCol="0">
            <a:spAutoFit/>
          </a:bodyPr>
          <a:lstStyle/>
          <a:p>
            <a:r>
              <a:rPr lang="en-US" dirty="0" smtClean="0">
                <a:solidFill>
                  <a:srgbClr val="0033CC"/>
                </a:solidFill>
              </a:rPr>
              <a:t>Note: those resists are just examples, none of them are popular – in fact currently there is no single UV-resist that gains enough popularity.</a:t>
            </a:r>
            <a:endParaRPr lang="en-US" dirty="0">
              <a:solidFill>
                <a:srgbClr val="0033CC"/>
              </a:solidFill>
            </a:endParaRPr>
          </a:p>
        </p:txBody>
      </p:sp>
      <p:grpSp>
        <p:nvGrpSpPr>
          <p:cNvPr id="17" name="Group 16"/>
          <p:cNvGrpSpPr/>
          <p:nvPr/>
        </p:nvGrpSpPr>
        <p:grpSpPr>
          <a:xfrm>
            <a:off x="2590800" y="2590800"/>
            <a:ext cx="6432860" cy="3594511"/>
            <a:chOff x="2590800" y="2590800"/>
            <a:chExt cx="6432860" cy="3594511"/>
          </a:xfrm>
        </p:grpSpPr>
        <p:grpSp>
          <p:nvGrpSpPr>
            <p:cNvPr id="10" name="Group 9"/>
            <p:cNvGrpSpPr>
              <a:grpSpLocks noChangeAspect="1"/>
            </p:cNvGrpSpPr>
            <p:nvPr/>
          </p:nvGrpSpPr>
          <p:grpSpPr>
            <a:xfrm>
              <a:off x="2590800" y="2590800"/>
              <a:ext cx="6432860" cy="3594511"/>
              <a:chOff x="914400" y="2418019"/>
              <a:chExt cx="7673201" cy="4287581"/>
            </a:xfrm>
          </p:grpSpPr>
          <p:pic>
            <p:nvPicPr>
              <p:cNvPr id="9" name="Picture 2"/>
              <p:cNvPicPr>
                <a:picLocks noChangeAspect="1" noChangeArrowheads="1"/>
              </p:cNvPicPr>
              <p:nvPr/>
            </p:nvPicPr>
            <p:blipFill>
              <a:blip r:embed="rId3" cstate="print"/>
              <a:srcRect/>
              <a:stretch>
                <a:fillRect/>
              </a:stretch>
            </p:blipFill>
            <p:spPr bwMode="auto">
              <a:xfrm>
                <a:off x="914400" y="2418019"/>
                <a:ext cx="7673201" cy="4287581"/>
              </a:xfrm>
              <a:prstGeom prst="rect">
                <a:avLst/>
              </a:prstGeom>
              <a:noFill/>
              <a:ln w="9525">
                <a:noFill/>
                <a:miter lim="800000"/>
                <a:headEnd/>
                <a:tailEnd/>
              </a:ln>
              <a:effectLst/>
            </p:spPr>
          </p:pic>
          <p:pic>
            <p:nvPicPr>
              <p:cNvPr id="16385" name="Picture 1"/>
              <p:cNvPicPr>
                <a:picLocks noChangeAspect="1" noChangeArrowheads="1"/>
              </p:cNvPicPr>
              <p:nvPr/>
            </p:nvPicPr>
            <p:blipFill>
              <a:blip r:embed="rId4" cstate="print"/>
              <a:srcRect/>
              <a:stretch>
                <a:fillRect/>
              </a:stretch>
            </p:blipFill>
            <p:spPr bwMode="auto">
              <a:xfrm>
                <a:off x="914400" y="5105400"/>
                <a:ext cx="2209800" cy="238125"/>
              </a:xfrm>
              <a:prstGeom prst="rect">
                <a:avLst/>
              </a:prstGeom>
              <a:noFill/>
              <a:ln w="9525">
                <a:noFill/>
                <a:miter lim="800000"/>
                <a:headEnd/>
                <a:tailEnd/>
              </a:ln>
              <a:effectLst/>
            </p:spPr>
          </p:pic>
        </p:grpSp>
        <p:sp>
          <p:nvSpPr>
            <p:cNvPr id="16" name="TextBox 15"/>
            <p:cNvSpPr txBox="1"/>
            <p:nvPr/>
          </p:nvSpPr>
          <p:spPr>
            <a:xfrm>
              <a:off x="4724400" y="3048000"/>
              <a:ext cx="727892" cy="369332"/>
            </a:xfrm>
            <a:prstGeom prst="rect">
              <a:avLst/>
            </a:prstGeom>
            <a:noFill/>
          </p:spPr>
          <p:txBody>
            <a:bodyPr wrap="none" rtlCol="0">
              <a:spAutoFit/>
            </a:bodyPr>
            <a:lstStyle/>
            <a:p>
              <a:r>
                <a:rPr lang="en-US" dirty="0" smtClean="0"/>
                <a:t>Resist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52400"/>
            <a:ext cx="5382371" cy="523220"/>
          </a:xfrm>
          <a:prstGeom prst="rect">
            <a:avLst/>
          </a:prstGeom>
          <a:noFill/>
        </p:spPr>
        <p:txBody>
          <a:bodyPr wrap="none" rtlCol="0">
            <a:spAutoFit/>
          </a:bodyPr>
          <a:lstStyle/>
          <a:p>
            <a:r>
              <a:rPr lang="en-US" sz="2800" dirty="0" smtClean="0">
                <a:solidFill>
                  <a:srgbClr val="0033CC"/>
                </a:solidFill>
              </a:rPr>
              <a:t>Surface tension of various materials</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 name="Picture 2"/>
          <p:cNvPicPr>
            <a:picLocks noChangeAspect="1" noChangeArrowheads="1"/>
          </p:cNvPicPr>
          <p:nvPr/>
        </p:nvPicPr>
        <p:blipFill>
          <a:blip r:embed="rId2" cstate="print"/>
          <a:srcRect/>
          <a:stretch>
            <a:fillRect/>
          </a:stretch>
        </p:blipFill>
        <p:spPr bwMode="auto">
          <a:xfrm>
            <a:off x="228600" y="914400"/>
            <a:ext cx="8610600" cy="4327007"/>
          </a:xfrm>
          <a:prstGeom prst="rect">
            <a:avLst/>
          </a:prstGeom>
          <a:noFill/>
          <a:ln w="9525">
            <a:noFill/>
            <a:miter lim="800000"/>
            <a:headEnd/>
            <a:tailEnd/>
          </a:ln>
          <a:effectLst/>
        </p:spPr>
      </p:pic>
      <p:sp>
        <p:nvSpPr>
          <p:cNvPr id="6" name="TextBox 5"/>
          <p:cNvSpPr txBox="1"/>
          <p:nvPr/>
        </p:nvSpPr>
        <p:spPr>
          <a:xfrm>
            <a:off x="990600" y="5334000"/>
            <a:ext cx="6583662" cy="400110"/>
          </a:xfrm>
          <a:prstGeom prst="rect">
            <a:avLst/>
          </a:prstGeom>
          <a:noFill/>
        </p:spPr>
        <p:txBody>
          <a:bodyPr wrap="none" rtlCol="0">
            <a:spAutoFit/>
          </a:bodyPr>
          <a:lstStyle/>
          <a:p>
            <a:r>
              <a:rPr lang="en-US" sz="2000" dirty="0" smtClean="0">
                <a:solidFill>
                  <a:srgbClr val="C00000"/>
                </a:solidFill>
              </a:rPr>
              <a:t>Contribution to total surface tension: polar and disperse part.</a:t>
            </a:r>
            <a:endParaRPr lang="en-US" sz="2000"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
        <p:nvSpPr>
          <p:cNvPr id="7" name="Rectangle 6"/>
          <p:cNvSpPr/>
          <p:nvPr/>
        </p:nvSpPr>
        <p:spPr>
          <a:xfrm>
            <a:off x="6477000" y="4191000"/>
            <a:ext cx="2362200" cy="990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152400"/>
            <a:ext cx="3633046" cy="523220"/>
          </a:xfrm>
          <a:prstGeom prst="rect">
            <a:avLst/>
          </a:prstGeom>
          <a:noFill/>
        </p:spPr>
        <p:txBody>
          <a:bodyPr wrap="none" rtlCol="0">
            <a:spAutoFit/>
          </a:bodyPr>
          <a:lstStyle/>
          <a:p>
            <a:r>
              <a:rPr lang="en-US" sz="2800" dirty="0" smtClean="0">
                <a:solidFill>
                  <a:srgbClr val="0033CC"/>
                </a:solidFill>
              </a:rPr>
              <a:t>Residual layer thickness</a:t>
            </a:r>
            <a:endParaRPr lang="en-US" sz="2800" dirty="0">
              <a:solidFill>
                <a:srgbClr val="0033CC"/>
              </a:solidFill>
            </a:endParaRPr>
          </a:p>
        </p:txBody>
      </p:sp>
      <p:sp>
        <p:nvSpPr>
          <p:cNvPr id="5" name="TextBox 4"/>
          <p:cNvSpPr txBox="1"/>
          <p:nvPr/>
        </p:nvSpPr>
        <p:spPr>
          <a:xfrm>
            <a:off x="4495800" y="1524000"/>
            <a:ext cx="4267200" cy="923330"/>
          </a:xfrm>
          <a:prstGeom prst="rect">
            <a:avLst/>
          </a:prstGeom>
          <a:noFill/>
        </p:spPr>
        <p:txBody>
          <a:bodyPr wrap="square" rtlCol="0">
            <a:spAutoFit/>
          </a:bodyPr>
          <a:lstStyle/>
          <a:p>
            <a:r>
              <a:rPr lang="en-US" dirty="0" smtClean="0">
                <a:solidFill>
                  <a:srgbClr val="0033CC"/>
                </a:solidFill>
              </a:rPr>
              <a:t>Thin (&lt;&lt;100nm) residual layer leads to less dimensional accuracy loss, so low viscosity (high flow rate) is desired.</a:t>
            </a:r>
            <a:endParaRPr lang="en-US" dirty="0">
              <a:solidFill>
                <a:srgbClr val="0033CC"/>
              </a:solidFill>
            </a:endParaRPr>
          </a:p>
        </p:txBody>
      </p:sp>
      <p:pic>
        <p:nvPicPr>
          <p:cNvPr id="23555" name="Picture 3"/>
          <p:cNvPicPr>
            <a:picLocks noChangeAspect="1" noChangeArrowheads="1"/>
          </p:cNvPicPr>
          <p:nvPr/>
        </p:nvPicPr>
        <p:blipFill>
          <a:blip r:embed="rId2" cstate="print"/>
          <a:srcRect/>
          <a:stretch>
            <a:fillRect/>
          </a:stretch>
        </p:blipFill>
        <p:spPr bwMode="auto">
          <a:xfrm>
            <a:off x="457200" y="1219200"/>
            <a:ext cx="3962400" cy="1760432"/>
          </a:xfrm>
          <a:prstGeom prst="rect">
            <a:avLst/>
          </a:prstGeom>
          <a:noFill/>
          <a:ln w="9525">
            <a:noFill/>
            <a:miter lim="800000"/>
            <a:headEnd/>
            <a:tailEnd/>
          </a:ln>
          <a:effectLst/>
        </p:spPr>
      </p:pic>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28600" y="762000"/>
            <a:ext cx="4766882" cy="400110"/>
          </a:xfrm>
          <a:prstGeom prst="rect">
            <a:avLst/>
          </a:prstGeom>
          <a:noFill/>
        </p:spPr>
        <p:txBody>
          <a:bodyPr wrap="none" rtlCol="0">
            <a:spAutoFit/>
          </a:bodyPr>
          <a:lstStyle/>
          <a:p>
            <a:r>
              <a:rPr lang="en-US" sz="2000" dirty="0" smtClean="0">
                <a:solidFill>
                  <a:srgbClr val="C00000"/>
                </a:solidFill>
              </a:rPr>
              <a:t>For drop-dispensed resist (not spin coating)</a:t>
            </a:r>
            <a:endParaRPr lang="en-US" sz="2000" dirty="0">
              <a:solidFill>
                <a:srgbClr val="C00000"/>
              </a:solidFill>
            </a:endParaRPr>
          </a:p>
        </p:txBody>
      </p:sp>
      <p:grpSp>
        <p:nvGrpSpPr>
          <p:cNvPr id="9" name="Group 11"/>
          <p:cNvGrpSpPr/>
          <p:nvPr/>
        </p:nvGrpSpPr>
        <p:grpSpPr>
          <a:xfrm>
            <a:off x="990600" y="3175026"/>
            <a:ext cx="7162800" cy="3073374"/>
            <a:chOff x="1371600" y="736626"/>
            <a:chExt cx="7162800" cy="3073374"/>
          </a:xfrm>
        </p:grpSpPr>
        <p:pic>
          <p:nvPicPr>
            <p:cNvPr id="10" name="Picture 2"/>
            <p:cNvPicPr>
              <a:picLocks noChangeAspect="1" noChangeArrowheads="1"/>
            </p:cNvPicPr>
            <p:nvPr/>
          </p:nvPicPr>
          <p:blipFill>
            <a:blip r:embed="rId3" cstate="print"/>
            <a:srcRect/>
            <a:stretch>
              <a:fillRect/>
            </a:stretch>
          </p:blipFill>
          <p:spPr bwMode="auto">
            <a:xfrm>
              <a:off x="1371600" y="736626"/>
              <a:ext cx="6657975" cy="3073374"/>
            </a:xfrm>
            <a:prstGeom prst="rect">
              <a:avLst/>
            </a:prstGeom>
            <a:noFill/>
            <a:ln w="9525">
              <a:noFill/>
              <a:miter lim="800000"/>
              <a:headEnd/>
              <a:tailEnd/>
            </a:ln>
            <a:effectLst/>
          </p:spPr>
        </p:pic>
        <p:sp>
          <p:nvSpPr>
            <p:cNvPr id="11" name="TextBox 10"/>
            <p:cNvSpPr txBox="1"/>
            <p:nvPr/>
          </p:nvSpPr>
          <p:spPr>
            <a:xfrm>
              <a:off x="6172200" y="2209800"/>
              <a:ext cx="2362200" cy="923330"/>
            </a:xfrm>
            <a:prstGeom prst="rect">
              <a:avLst/>
            </a:prstGeom>
            <a:noFill/>
          </p:spPr>
          <p:txBody>
            <a:bodyPr wrap="square" rtlCol="0">
              <a:spAutoFit/>
            </a:bodyPr>
            <a:lstStyle/>
            <a:p>
              <a:r>
                <a:rPr lang="en-US" dirty="0" smtClean="0">
                  <a:solidFill>
                    <a:srgbClr val="C00000"/>
                  </a:solidFill>
                </a:rPr>
                <a:t>Conclusion:</a:t>
              </a:r>
            </a:p>
            <a:p>
              <a:r>
                <a:rPr lang="en-US" dirty="0" smtClean="0">
                  <a:solidFill>
                    <a:srgbClr val="C00000"/>
                  </a:solidFill>
                </a:rPr>
                <a:t>UV sealant and UV glue not appropriate.</a:t>
              </a:r>
              <a:endParaRPr lang="en-US" dirty="0">
                <a:solidFill>
                  <a:srgbClr val="C00000"/>
                </a:solidFill>
              </a:endParaRPr>
            </a:p>
          </p:txBody>
        </p:sp>
      </p:grpSp>
      <p:sp>
        <p:nvSpPr>
          <p:cNvPr id="12" name="TextBox 11"/>
          <p:cNvSpPr txBox="1"/>
          <p:nvPr/>
        </p:nvSpPr>
        <p:spPr>
          <a:xfrm>
            <a:off x="533400" y="6324600"/>
            <a:ext cx="7755649" cy="369332"/>
          </a:xfrm>
          <a:prstGeom prst="rect">
            <a:avLst/>
          </a:prstGeom>
          <a:noFill/>
        </p:spPr>
        <p:txBody>
          <a:bodyPr wrap="none" rtlCol="0">
            <a:spAutoFit/>
          </a:bodyPr>
          <a:lstStyle/>
          <a:p>
            <a:r>
              <a:rPr lang="en-US" dirty="0" smtClean="0">
                <a:solidFill>
                  <a:srgbClr val="0033CC"/>
                </a:solidFill>
              </a:rPr>
              <a:t>Certainly, residual layer thickness also depends on initial dispensed drop volume.</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3182" y="152400"/>
            <a:ext cx="2930418" cy="523220"/>
          </a:xfrm>
          <a:prstGeom prst="rect">
            <a:avLst/>
          </a:prstGeom>
          <a:noFill/>
        </p:spPr>
        <p:txBody>
          <a:bodyPr wrap="none" rtlCol="0">
            <a:spAutoFit/>
          </a:bodyPr>
          <a:lstStyle/>
          <a:p>
            <a:r>
              <a:rPr lang="en-US" sz="2800" dirty="0" smtClean="0">
                <a:solidFill>
                  <a:srgbClr val="0033CC"/>
                </a:solidFill>
              </a:rPr>
              <a:t>Summary for resist</a:t>
            </a:r>
            <a:endParaRPr lang="en-US" sz="2800" dirty="0">
              <a:solidFill>
                <a:srgbClr val="0033CC"/>
              </a:solidFill>
            </a:endParaRP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04800" y="1066800"/>
            <a:ext cx="8473782" cy="2816156"/>
          </a:xfrm>
          <a:prstGeom prst="rect">
            <a:avLst/>
          </a:prstGeom>
          <a:noFill/>
        </p:spPr>
        <p:txBody>
          <a:bodyPr wrap="square" rtlCol="0">
            <a:spAutoFit/>
          </a:bodyPr>
          <a:lstStyle/>
          <a:p>
            <a:pPr>
              <a:spcAft>
                <a:spcPts val="600"/>
              </a:spcAft>
            </a:pPr>
            <a:r>
              <a:rPr lang="en-US" dirty="0" smtClean="0">
                <a:solidFill>
                  <a:srgbClr val="C00000"/>
                </a:solidFill>
              </a:rPr>
              <a:t>Curing chemistry: </a:t>
            </a:r>
            <a:r>
              <a:rPr lang="en-US" dirty="0" smtClean="0">
                <a:solidFill>
                  <a:srgbClr val="0033CC"/>
                </a:solidFill>
              </a:rPr>
              <a:t>ideally it should be compatible with oxygen, so no need of vacuum.</a:t>
            </a:r>
          </a:p>
          <a:p>
            <a:pPr>
              <a:spcAft>
                <a:spcPts val="600"/>
              </a:spcAft>
            </a:pPr>
            <a:r>
              <a:rPr lang="en-US" dirty="0" smtClean="0">
                <a:solidFill>
                  <a:srgbClr val="C00000"/>
                </a:solidFill>
              </a:rPr>
              <a:t>Curing speed: </a:t>
            </a:r>
            <a:r>
              <a:rPr lang="en-US" dirty="0" smtClean="0">
                <a:solidFill>
                  <a:srgbClr val="0033CC"/>
                </a:solidFill>
              </a:rPr>
              <a:t>higher is better for faster imprint, typically few seconds curing time.</a:t>
            </a:r>
          </a:p>
          <a:p>
            <a:pPr>
              <a:spcAft>
                <a:spcPts val="600"/>
              </a:spcAft>
            </a:pPr>
            <a:r>
              <a:rPr lang="en-US" dirty="0" smtClean="0">
                <a:solidFill>
                  <a:srgbClr val="C00000"/>
                </a:solidFill>
              </a:rPr>
              <a:t>Viscosity:</a:t>
            </a:r>
            <a:r>
              <a:rPr lang="en-US" dirty="0" smtClean="0">
                <a:solidFill>
                  <a:srgbClr val="0033CC"/>
                </a:solidFill>
              </a:rPr>
              <a:t> lower is better, to fill large features faster, to have thinner residual layer.</a:t>
            </a:r>
          </a:p>
          <a:p>
            <a:pPr marL="457200" indent="-457200">
              <a:spcAft>
                <a:spcPts val="600"/>
              </a:spcAft>
            </a:pPr>
            <a:r>
              <a:rPr lang="en-US" dirty="0" smtClean="0">
                <a:solidFill>
                  <a:srgbClr val="C00000"/>
                </a:solidFill>
              </a:rPr>
              <a:t>Surface energy: </a:t>
            </a:r>
            <a:r>
              <a:rPr lang="en-US" dirty="0" smtClean="0">
                <a:solidFill>
                  <a:srgbClr val="0033CC"/>
                </a:solidFill>
              </a:rPr>
              <a:t>since the resist has to “wet” the mold (contact angle &lt;90 degree) for imprint using low pressure, both the mold and the resist have to have low surface energy for easy separation. Low surface energy resist may not adhere (wet) the Si substrate, making spin coating difficult or leading to resist peel off upon separation. One strategy is to coat an under-layer (PMMA, PMGI, ARC…) that binds well with the resist having low surface energy. </a:t>
            </a:r>
            <a:endParaRPr lang="en-US" dirty="0">
              <a:solidFill>
                <a:srgbClr val="0033CC"/>
              </a:solidFill>
            </a:endParaRPr>
          </a:p>
        </p:txBody>
      </p:sp>
      <p:pic>
        <p:nvPicPr>
          <p:cNvPr id="38914" name="Picture 2"/>
          <p:cNvPicPr>
            <a:picLocks noChangeAspect="1" noChangeArrowheads="1"/>
          </p:cNvPicPr>
          <p:nvPr/>
        </p:nvPicPr>
        <p:blipFill>
          <a:blip r:embed="rId2" cstate="print"/>
          <a:srcRect/>
          <a:stretch>
            <a:fillRect/>
          </a:stretch>
        </p:blipFill>
        <p:spPr bwMode="auto">
          <a:xfrm>
            <a:off x="914400" y="4191000"/>
            <a:ext cx="3095625" cy="2173683"/>
          </a:xfrm>
          <a:prstGeom prst="rect">
            <a:avLst/>
          </a:prstGeom>
          <a:noFill/>
          <a:ln w="9525">
            <a:noFill/>
            <a:miter lim="800000"/>
            <a:headEnd/>
            <a:tailEnd/>
          </a:ln>
        </p:spPr>
      </p:pic>
      <p:sp>
        <p:nvSpPr>
          <p:cNvPr id="7" name="TextBox 6"/>
          <p:cNvSpPr txBox="1"/>
          <p:nvPr/>
        </p:nvSpPr>
        <p:spPr>
          <a:xfrm>
            <a:off x="4114800" y="4648200"/>
            <a:ext cx="4191000" cy="1477328"/>
          </a:xfrm>
          <a:prstGeom prst="rect">
            <a:avLst/>
          </a:prstGeom>
          <a:noFill/>
        </p:spPr>
        <p:txBody>
          <a:bodyPr wrap="square" rtlCol="0">
            <a:spAutoFit/>
          </a:bodyPr>
          <a:lstStyle/>
          <a:p>
            <a:r>
              <a:rPr lang="en-US" dirty="0" smtClean="0">
                <a:solidFill>
                  <a:srgbClr val="7030A0"/>
                </a:solidFill>
              </a:rPr>
              <a:t>If mold is coated with mold release agent (very low surface energy), the resist may still “wet” the mold if it also has low surface energy. (i.e. all the </a:t>
            </a:r>
            <a:r>
              <a:rPr lang="en-US" dirty="0" smtClean="0">
                <a:solidFill>
                  <a:srgbClr val="7030A0"/>
                </a:solidFill>
                <a:sym typeface="Symbol"/>
              </a:rPr>
              <a:t> in the equation is small, one can still have &lt;90</a:t>
            </a:r>
            <a:r>
              <a:rPr lang="en-US" baseline="30000" dirty="0" smtClean="0">
                <a:solidFill>
                  <a:srgbClr val="7030A0"/>
                </a:solidFill>
                <a:sym typeface="Symbol"/>
              </a:rPr>
              <a:t>o</a:t>
            </a:r>
            <a:r>
              <a:rPr lang="en-US" dirty="0" smtClean="0">
                <a:solidFill>
                  <a:srgbClr val="7030A0"/>
                </a:solidFill>
              </a:rPr>
              <a:t>)</a:t>
            </a:r>
            <a:endParaRPr lang="en-US" dirty="0">
              <a:solidFill>
                <a:srgbClr val="7030A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066800"/>
            <a:ext cx="4545090" cy="523220"/>
          </a:xfrm>
          <a:prstGeom prst="rect">
            <a:avLst/>
          </a:prstGeom>
          <a:noFill/>
        </p:spPr>
        <p:txBody>
          <a:bodyPr wrap="none" rtlCol="0">
            <a:spAutoFit/>
          </a:bodyPr>
          <a:lstStyle/>
          <a:p>
            <a:r>
              <a:rPr lang="en-US" sz="2800" dirty="0" smtClean="0">
                <a:solidFill>
                  <a:srgbClr val="0033CC"/>
                </a:solidFill>
              </a:rPr>
              <a:t>Nanoimprint lithography (NIL)</a:t>
            </a:r>
            <a:endParaRPr lang="en-US" sz="2800" dirty="0">
              <a:solidFill>
                <a:srgbClr val="0033CC"/>
              </a:solidFill>
            </a:endParaRPr>
          </a:p>
        </p:txBody>
      </p:sp>
      <p:sp>
        <p:nvSpPr>
          <p:cNvPr id="5" name="TextBox 4"/>
          <p:cNvSpPr txBox="1"/>
          <p:nvPr/>
        </p:nvSpPr>
        <p:spPr>
          <a:xfrm>
            <a:off x="685800" y="2362200"/>
            <a:ext cx="7842596" cy="2846933"/>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a:t>
            </a:r>
          </a:p>
          <a:p>
            <a:pPr marL="342900" indent="-342900">
              <a:spcAft>
                <a:spcPts val="600"/>
              </a:spcAft>
              <a:buAutoNum type="arabicPeriod"/>
            </a:pPr>
            <a:r>
              <a:rPr lang="en-US" dirty="0" smtClean="0">
                <a:solidFill>
                  <a:srgbClr val="0033CC"/>
                </a:solidFill>
              </a:rPr>
              <a:t>Thermal NIL resists.</a:t>
            </a:r>
          </a:p>
          <a:p>
            <a:pPr marL="342900" indent="-342900">
              <a:spcAft>
                <a:spcPts val="600"/>
              </a:spcAft>
              <a:buAutoNum type="arabicPeriod"/>
            </a:pPr>
            <a:r>
              <a:rPr lang="en-US" dirty="0" smtClean="0">
                <a:solidFill>
                  <a:srgbClr val="0033CC"/>
                </a:solidFill>
              </a:rPr>
              <a:t>Residual layer after NIL.</a:t>
            </a:r>
          </a:p>
          <a:p>
            <a:pPr marL="342900" indent="-342900">
              <a:spcAft>
                <a:spcPts val="600"/>
              </a:spcAft>
              <a:buAutoNum type="arabicPeriod"/>
            </a:pPr>
            <a:r>
              <a:rPr lang="en-US" dirty="0" smtClean="0">
                <a:solidFill>
                  <a:srgbClr val="0033CC"/>
                </a:solidFill>
              </a:rPr>
              <a:t>NIL for large features (more difficult than small one).</a:t>
            </a:r>
          </a:p>
          <a:p>
            <a:pPr marL="342900" indent="-342900">
              <a:spcAft>
                <a:spcPts val="600"/>
              </a:spcAft>
              <a:buAutoNum type="arabicPeriod"/>
            </a:pPr>
            <a:r>
              <a:rPr lang="en-US" dirty="0" smtClean="0">
                <a:solidFill>
                  <a:srgbClr val="0033CC"/>
                </a:solidFill>
              </a:rPr>
              <a:t>Room temperature NIL, reverse NIL, NIL of bulk resist (polymer sheet, pellets).</a:t>
            </a:r>
          </a:p>
          <a:p>
            <a:pPr marL="342900" indent="-342900">
              <a:spcAft>
                <a:spcPts val="600"/>
              </a:spcAft>
              <a:buAutoNum type="arabicPeriod"/>
            </a:pPr>
            <a:r>
              <a:rPr lang="en-US" dirty="0" smtClean="0">
                <a:solidFill>
                  <a:srgbClr val="0033CC"/>
                </a:solidFill>
              </a:rPr>
              <a:t>UV-curable NIL.</a:t>
            </a:r>
          </a:p>
          <a:p>
            <a:pPr marL="342900" indent="-342900">
              <a:spcAft>
                <a:spcPts val="600"/>
              </a:spcAft>
              <a:buAutoNum type="arabicPeriod"/>
            </a:pPr>
            <a:r>
              <a:rPr lang="en-US" dirty="0" smtClean="0">
                <a:solidFill>
                  <a:srgbClr val="0033CC"/>
                </a:solidFill>
              </a:rPr>
              <a:t>Resists for UV-NIL.</a:t>
            </a:r>
          </a:p>
          <a:p>
            <a:pPr marL="342900" indent="-342900">
              <a:spcAft>
                <a:spcPts val="600"/>
              </a:spcAft>
              <a:buAutoNum type="arabicPeriod"/>
            </a:pPr>
            <a:r>
              <a:rPr lang="en-US" dirty="0" smtClean="0">
                <a:solidFill>
                  <a:srgbClr val="C00000"/>
                </a:solidFill>
              </a:rPr>
              <a:t>Mold fabrication for thermal and UV-NIL.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76200"/>
            <a:ext cx="5402889" cy="523220"/>
          </a:xfrm>
          <a:prstGeom prst="rect">
            <a:avLst/>
          </a:prstGeom>
          <a:noFill/>
        </p:spPr>
        <p:txBody>
          <a:bodyPr wrap="none" rtlCol="0">
            <a:spAutoFit/>
          </a:bodyPr>
          <a:lstStyle/>
          <a:p>
            <a:r>
              <a:rPr lang="en-US" sz="2800" dirty="0" smtClean="0">
                <a:solidFill>
                  <a:srgbClr val="0033CC"/>
                </a:solidFill>
              </a:rPr>
              <a:t>Mold for thermal and UV-curing NIL</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914400" y="838200"/>
            <a:ext cx="6512167" cy="923330"/>
          </a:xfrm>
          <a:prstGeom prst="rect">
            <a:avLst/>
          </a:prstGeom>
          <a:noFill/>
        </p:spPr>
        <p:txBody>
          <a:bodyPr wrap="none" rtlCol="0">
            <a:spAutoFit/>
          </a:bodyPr>
          <a:lstStyle/>
          <a:p>
            <a:r>
              <a:rPr lang="en-US" dirty="0" smtClean="0">
                <a:solidFill>
                  <a:srgbClr val="C00000"/>
                </a:solidFill>
              </a:rPr>
              <a:t>Mold: </a:t>
            </a:r>
            <a:r>
              <a:rPr lang="en-US" dirty="0" smtClean="0">
                <a:solidFill>
                  <a:srgbClr val="0033CC"/>
                </a:solidFill>
              </a:rPr>
              <a:t>also called template, stamp, master.</a:t>
            </a:r>
          </a:p>
          <a:p>
            <a:r>
              <a:rPr lang="en-US" dirty="0" smtClean="0">
                <a:solidFill>
                  <a:srgbClr val="C00000"/>
                </a:solidFill>
              </a:rPr>
              <a:t>Mold release agent: </a:t>
            </a:r>
            <a:r>
              <a:rPr lang="en-US" dirty="0" smtClean="0">
                <a:solidFill>
                  <a:srgbClr val="0033CC"/>
                </a:solidFill>
              </a:rPr>
              <a:t>also called releasing layer, anti-sticking coating.</a:t>
            </a:r>
          </a:p>
          <a:p>
            <a:r>
              <a:rPr lang="en-US" dirty="0" smtClean="0">
                <a:solidFill>
                  <a:srgbClr val="C00000"/>
                </a:solidFill>
              </a:rPr>
              <a:t>Separation: </a:t>
            </a:r>
            <a:r>
              <a:rPr lang="en-US" dirty="0" smtClean="0">
                <a:solidFill>
                  <a:srgbClr val="0033CC"/>
                </a:solidFill>
              </a:rPr>
              <a:t>also called de-molding, de-embossing, release.</a:t>
            </a:r>
            <a:endParaRPr lang="en-US" dirty="0">
              <a:solidFill>
                <a:srgbClr val="0033CC"/>
              </a:solidFill>
            </a:endParaRPr>
          </a:p>
        </p:txBody>
      </p:sp>
      <p:sp>
        <p:nvSpPr>
          <p:cNvPr id="7" name="Rectangle 6"/>
          <p:cNvSpPr/>
          <p:nvPr/>
        </p:nvSpPr>
        <p:spPr>
          <a:xfrm>
            <a:off x="304800" y="2049482"/>
            <a:ext cx="8305800" cy="3693319"/>
          </a:xfrm>
          <a:prstGeom prst="rect">
            <a:avLst/>
          </a:prstGeom>
        </p:spPr>
        <p:txBody>
          <a:bodyPr wrap="square">
            <a:spAutoFit/>
          </a:bodyPr>
          <a:lstStyle/>
          <a:p>
            <a:pPr marL="177800" indent="-177800"/>
            <a:r>
              <a:rPr lang="en-US" dirty="0" smtClean="0">
                <a:solidFill>
                  <a:srgbClr val="C00000"/>
                </a:solidFill>
              </a:rPr>
              <a:t>Overview:</a:t>
            </a:r>
          </a:p>
          <a:p>
            <a:pPr marL="177800" indent="-177800">
              <a:buFont typeface="Arial" pitchFamily="34" charset="0"/>
              <a:buChar char="•"/>
            </a:pPr>
            <a:r>
              <a:rPr lang="en-US" dirty="0" smtClean="0">
                <a:solidFill>
                  <a:srgbClr val="0033CC"/>
                </a:solidFill>
              </a:rPr>
              <a:t>Usually fabricated from Si, quartz or nickel, though polymer mold is becoming more popular and available.</a:t>
            </a:r>
          </a:p>
          <a:p>
            <a:pPr marL="177800" indent="-177800">
              <a:buFont typeface="Arial" pitchFamily="34" charset="0"/>
              <a:buChar char="•"/>
            </a:pPr>
            <a:r>
              <a:rPr lang="en-US" dirty="0" smtClean="0">
                <a:solidFill>
                  <a:srgbClr val="0033CC"/>
                </a:solidFill>
              </a:rPr>
              <a:t>Feature fabrication at 1x vs. 4x for optical projection lithography, and c</a:t>
            </a:r>
            <a:r>
              <a:rPr lang="it-IT" dirty="0" smtClean="0">
                <a:solidFill>
                  <a:srgbClr val="0033CC"/>
                </a:solidFill>
              </a:rPr>
              <a:t>ritical dimension (CD) control at 1x is more challenging.</a:t>
            </a:r>
            <a:r>
              <a:rPr lang="en-US" dirty="0" smtClean="0">
                <a:solidFill>
                  <a:srgbClr val="0033CC"/>
                </a:solidFill>
              </a:rPr>
              <a:t> </a:t>
            </a:r>
          </a:p>
          <a:p>
            <a:pPr marL="177800" indent="-177800">
              <a:buFont typeface="Arial" pitchFamily="34" charset="0"/>
              <a:buChar char="•"/>
            </a:pPr>
            <a:r>
              <a:rPr lang="en-US" dirty="0" smtClean="0">
                <a:solidFill>
                  <a:srgbClr val="0033CC"/>
                </a:solidFill>
              </a:rPr>
              <a:t>For instance, photomask needs </a:t>
            </a:r>
            <a:r>
              <a:rPr lang="en-US" dirty="0" smtClean="0">
                <a:solidFill>
                  <a:srgbClr val="0033CC"/>
                </a:solidFill>
                <a:sym typeface="Symbol"/>
              </a:rPr>
              <a:t></a:t>
            </a:r>
            <a:r>
              <a:rPr lang="en-US" dirty="0" smtClean="0">
                <a:solidFill>
                  <a:srgbClr val="0033CC"/>
                </a:solidFill>
              </a:rPr>
              <a:t>250 nm resolution to print 65 nm features; NIL mold needs to be 65nm.</a:t>
            </a:r>
          </a:p>
          <a:p>
            <a:pPr marL="177800" indent="-177800">
              <a:buFont typeface="Arial" pitchFamily="34" charset="0"/>
              <a:buChar char="•"/>
            </a:pPr>
            <a:endParaRPr lang="en-US" dirty="0" smtClean="0">
              <a:solidFill>
                <a:srgbClr val="0033CC"/>
              </a:solidFill>
            </a:endParaRPr>
          </a:p>
          <a:p>
            <a:pPr marL="177800" indent="-177800"/>
            <a:r>
              <a:rPr lang="en-US" dirty="0" smtClean="0">
                <a:solidFill>
                  <a:srgbClr val="C00000"/>
                </a:solidFill>
              </a:rPr>
              <a:t>Desired properties:</a:t>
            </a:r>
          </a:p>
          <a:p>
            <a:pPr marL="177800" indent="-177800">
              <a:buFont typeface="Arial" pitchFamily="34" charset="0"/>
              <a:buChar char="•"/>
            </a:pPr>
            <a:r>
              <a:rPr lang="en-US" dirty="0" smtClean="0">
                <a:solidFill>
                  <a:srgbClr val="0033CC"/>
                </a:solidFill>
              </a:rPr>
              <a:t>Compatible to mold release agent coating.</a:t>
            </a:r>
          </a:p>
          <a:p>
            <a:pPr marL="177800" indent="-177800">
              <a:buFont typeface="Arial" pitchFamily="34" charset="0"/>
              <a:buChar char="•"/>
            </a:pPr>
            <a:r>
              <a:rPr lang="en-US" dirty="0" smtClean="0">
                <a:solidFill>
                  <a:srgbClr val="0033CC"/>
                </a:solidFill>
              </a:rPr>
              <a:t>Mechanically durable (for reuse).</a:t>
            </a:r>
          </a:p>
          <a:p>
            <a:pPr marL="177800" indent="-177800">
              <a:buFont typeface="Arial" pitchFamily="34" charset="0"/>
              <a:buChar char="•"/>
            </a:pPr>
            <a:r>
              <a:rPr lang="en-US" dirty="0" smtClean="0">
                <a:solidFill>
                  <a:srgbClr val="0033CC"/>
                </a:solidFill>
              </a:rPr>
              <a:t>Chemically durable (for cleaning).</a:t>
            </a:r>
          </a:p>
          <a:p>
            <a:pPr marL="177800" indent="-177800">
              <a:buFont typeface="Arial" pitchFamily="34" charset="0"/>
              <a:buChar char="•"/>
            </a:pPr>
            <a:r>
              <a:rPr lang="en-US" dirty="0" smtClean="0">
                <a:solidFill>
                  <a:srgbClr val="0033CC"/>
                </a:solidFill>
              </a:rPr>
              <a:t>Low CTE mismatch with substrate (coefficient of thermal expansion).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779656"/>
            <a:ext cx="2989152" cy="369332"/>
          </a:xfrm>
          <a:prstGeom prst="rect">
            <a:avLst/>
          </a:prstGeom>
          <a:noFill/>
        </p:spPr>
        <p:txBody>
          <a:bodyPr wrap="none" rtlCol="0">
            <a:spAutoFit/>
          </a:bodyPr>
          <a:lstStyle/>
          <a:p>
            <a:r>
              <a:rPr lang="en-US" dirty="0" smtClean="0">
                <a:solidFill>
                  <a:srgbClr val="C00000"/>
                </a:solidFill>
              </a:rPr>
              <a:t>UV-NIL using dispensing resist</a:t>
            </a:r>
            <a:endParaRPr lang="en-US" dirty="0">
              <a:solidFill>
                <a:srgbClr val="C00000"/>
              </a:solidFill>
            </a:endParaRPr>
          </a:p>
        </p:txBody>
      </p:sp>
      <p:sp>
        <p:nvSpPr>
          <p:cNvPr id="6" name="TextBox 5"/>
          <p:cNvSpPr txBox="1"/>
          <p:nvPr/>
        </p:nvSpPr>
        <p:spPr>
          <a:xfrm>
            <a:off x="3657600" y="152400"/>
            <a:ext cx="2209800" cy="523220"/>
          </a:xfrm>
          <a:prstGeom prst="rect">
            <a:avLst/>
          </a:prstGeom>
          <a:noFill/>
          <a:ln>
            <a:noFill/>
          </a:ln>
        </p:spPr>
        <p:txBody>
          <a:bodyPr wrap="square" rtlCol="0">
            <a:spAutoFit/>
          </a:bodyPr>
          <a:lstStyle/>
          <a:p>
            <a:pPr algn="ctr"/>
            <a:r>
              <a:rPr lang="en-US" sz="2800" dirty="0" smtClean="0">
                <a:solidFill>
                  <a:srgbClr val="0033CC"/>
                </a:solidFill>
              </a:rPr>
              <a:t>UV-curing NIL</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1" name="Group 10"/>
          <p:cNvGrpSpPr/>
          <p:nvPr/>
        </p:nvGrpSpPr>
        <p:grpSpPr>
          <a:xfrm>
            <a:off x="152400" y="2236856"/>
            <a:ext cx="3867150" cy="3886253"/>
            <a:chOff x="76200" y="2124022"/>
            <a:chExt cx="3867150" cy="3886253"/>
          </a:xfrm>
        </p:grpSpPr>
        <p:pic>
          <p:nvPicPr>
            <p:cNvPr id="2050" name="Picture 2"/>
            <p:cNvPicPr>
              <a:picLocks noChangeAspect="1" noChangeArrowheads="1"/>
            </p:cNvPicPr>
            <p:nvPr/>
          </p:nvPicPr>
          <p:blipFill>
            <a:blip r:embed="rId2" cstate="print"/>
            <a:srcRect/>
            <a:stretch>
              <a:fillRect/>
            </a:stretch>
          </p:blipFill>
          <p:spPr bwMode="auto">
            <a:xfrm>
              <a:off x="152400" y="2124022"/>
              <a:ext cx="3790950" cy="3886253"/>
            </a:xfrm>
            <a:prstGeom prst="rect">
              <a:avLst/>
            </a:prstGeom>
            <a:noFill/>
            <a:ln w="9525">
              <a:noFill/>
              <a:miter lim="800000"/>
              <a:headEnd/>
              <a:tailEnd/>
            </a:ln>
            <a:effectLst/>
          </p:spPr>
        </p:pic>
        <p:sp>
          <p:nvSpPr>
            <p:cNvPr id="10" name="TextBox 9"/>
            <p:cNvSpPr txBox="1"/>
            <p:nvPr/>
          </p:nvSpPr>
          <p:spPr>
            <a:xfrm>
              <a:off x="76200" y="3429000"/>
              <a:ext cx="927946" cy="369332"/>
            </a:xfrm>
            <a:prstGeom prst="rect">
              <a:avLst/>
            </a:prstGeom>
            <a:noFill/>
          </p:spPr>
          <p:txBody>
            <a:bodyPr wrap="none" rtlCol="0">
              <a:spAutoFit/>
            </a:bodyPr>
            <a:lstStyle/>
            <a:p>
              <a:r>
                <a:rPr lang="en-US" dirty="0" smtClean="0">
                  <a:solidFill>
                    <a:srgbClr val="C00000"/>
                  </a:solidFill>
                </a:rPr>
                <a:t>UV light</a:t>
              </a:r>
              <a:endParaRPr lang="en-US" dirty="0">
                <a:solidFill>
                  <a:srgbClr val="C00000"/>
                </a:solidFill>
              </a:endParaRPr>
            </a:p>
          </p:txBody>
        </p:sp>
      </p:grpSp>
      <p:sp>
        <p:nvSpPr>
          <p:cNvPr id="9" name="TextBox 8"/>
          <p:cNvSpPr txBox="1"/>
          <p:nvPr/>
        </p:nvSpPr>
        <p:spPr>
          <a:xfrm>
            <a:off x="4038600" y="1740217"/>
            <a:ext cx="5029200" cy="4708981"/>
          </a:xfrm>
          <a:prstGeom prst="rect">
            <a:avLst/>
          </a:prstGeom>
          <a:noFill/>
        </p:spPr>
        <p:txBody>
          <a:bodyPr wrap="square" rtlCol="0">
            <a:spAutoFit/>
          </a:bodyPr>
          <a:lstStyle/>
          <a:p>
            <a:pPr marL="177800" indent="-177800">
              <a:spcAft>
                <a:spcPts val="600"/>
              </a:spcAft>
              <a:buFont typeface="Arial" pitchFamily="34" charset="0"/>
              <a:buChar char="•"/>
            </a:pPr>
            <a:r>
              <a:rPr lang="en-US" smtClean="0">
                <a:solidFill>
                  <a:srgbClr val="0033CC"/>
                </a:solidFill>
              </a:rPr>
              <a:t>Room </a:t>
            </a:r>
            <a:r>
              <a:rPr lang="en-US" dirty="0" smtClean="0">
                <a:solidFill>
                  <a:srgbClr val="0033CC"/>
                </a:solidFill>
              </a:rPr>
              <a:t>temperature, low pressure (1 - few </a:t>
            </a:r>
            <a:r>
              <a:rPr lang="en-US" dirty="0" err="1" smtClean="0">
                <a:solidFill>
                  <a:srgbClr val="0033CC"/>
                </a:solidFill>
              </a:rPr>
              <a:t>atm</a:t>
            </a:r>
            <a:r>
              <a:rPr lang="en-US" dirty="0" smtClean="0">
                <a:solidFill>
                  <a:srgbClr val="0033CC"/>
                </a:solidFill>
              </a:rPr>
              <a:t>).</a:t>
            </a:r>
          </a:p>
          <a:p>
            <a:pPr marL="177800" indent="-177800">
              <a:spcAft>
                <a:spcPts val="600"/>
              </a:spcAft>
              <a:buFont typeface="Arial" pitchFamily="34" charset="0"/>
              <a:buChar char="•"/>
            </a:pPr>
            <a:r>
              <a:rPr lang="en-US" i="1" dirty="0" smtClean="0">
                <a:solidFill>
                  <a:srgbClr val="0033CC"/>
                </a:solidFill>
              </a:rPr>
              <a:t>Liquid</a:t>
            </a:r>
            <a:r>
              <a:rPr lang="en-US" dirty="0" smtClean="0">
                <a:solidFill>
                  <a:srgbClr val="0033CC"/>
                </a:solidFill>
              </a:rPr>
              <a:t> resist consisting monomer,  photo-initiator, coupling agent, surfactant, solvent…</a:t>
            </a:r>
          </a:p>
          <a:p>
            <a:pPr marL="177800" indent="-177800">
              <a:spcAft>
                <a:spcPts val="600"/>
              </a:spcAft>
              <a:buFont typeface="Arial" pitchFamily="34" charset="0"/>
              <a:buChar char="•"/>
            </a:pPr>
            <a:r>
              <a:rPr lang="en-US" dirty="0" smtClean="0">
                <a:solidFill>
                  <a:srgbClr val="0033CC"/>
                </a:solidFill>
              </a:rPr>
              <a:t>Resist cross-link (become solid) upon UV illumination.</a:t>
            </a:r>
          </a:p>
          <a:p>
            <a:pPr marL="177800" indent="-177800">
              <a:spcAft>
                <a:spcPts val="600"/>
              </a:spcAft>
              <a:buFont typeface="Arial" pitchFamily="34" charset="0"/>
              <a:buChar char="•"/>
            </a:pPr>
            <a:r>
              <a:rPr lang="en-US" dirty="0" smtClean="0">
                <a:solidFill>
                  <a:srgbClr val="0033CC"/>
                </a:solidFill>
              </a:rPr>
              <a:t>Mold (or substrate) must be transparent to UV. Most popular mold material is quartz.</a:t>
            </a:r>
          </a:p>
          <a:p>
            <a:pPr marL="177800" indent="-177800">
              <a:spcAft>
                <a:spcPts val="600"/>
              </a:spcAft>
              <a:buFont typeface="Arial" pitchFamily="34" charset="0"/>
              <a:buChar char="•"/>
            </a:pPr>
            <a:r>
              <a:rPr lang="en-US" dirty="0" smtClean="0">
                <a:solidFill>
                  <a:srgbClr val="C00000"/>
                </a:solidFill>
              </a:rPr>
              <a:t>Easier for alignment than thermal NIL </a:t>
            </a:r>
            <a:r>
              <a:rPr lang="en-US" dirty="0" smtClean="0">
                <a:solidFill>
                  <a:srgbClr val="0033CC"/>
                </a:solidFill>
              </a:rPr>
              <a:t>(thermal expansion destroys alignment), closer to optical lithography.</a:t>
            </a:r>
          </a:p>
          <a:p>
            <a:pPr marL="177800" indent="-177800">
              <a:spcAft>
                <a:spcPts val="600"/>
              </a:spcAft>
              <a:buFont typeface="Arial" pitchFamily="34" charset="0"/>
              <a:buChar char="•"/>
            </a:pPr>
            <a:r>
              <a:rPr lang="en-US" dirty="0" smtClean="0">
                <a:solidFill>
                  <a:srgbClr val="0033CC"/>
                </a:solidFill>
              </a:rPr>
              <a:t>But resist side, thermal NIL resist is closer to optical lithography resist. For example, PMMA and SU-8 is both a photo-resist (PMMA for DUV lithography) and thermal NIL resist.</a:t>
            </a:r>
          </a:p>
          <a:p>
            <a:pPr marL="177800" indent="-177800">
              <a:spcAft>
                <a:spcPts val="600"/>
              </a:spcAft>
              <a:buFont typeface="Arial" pitchFamily="34" charset="0"/>
              <a:buChar char="•"/>
            </a:pPr>
            <a:r>
              <a:rPr lang="en-US" dirty="0" smtClean="0">
                <a:solidFill>
                  <a:srgbClr val="0033CC"/>
                </a:solidFill>
              </a:rPr>
              <a:t>In fact, UV-NIL resist is closer to UV-curable glue.</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sp>
        <p:nvSpPr>
          <p:cNvPr id="13" name="TextBox 12"/>
          <p:cNvSpPr txBox="1"/>
          <p:nvPr/>
        </p:nvSpPr>
        <p:spPr>
          <a:xfrm>
            <a:off x="609600" y="838200"/>
            <a:ext cx="8077200" cy="646331"/>
          </a:xfrm>
          <a:prstGeom prst="rect">
            <a:avLst/>
          </a:prstGeom>
          <a:noFill/>
        </p:spPr>
        <p:txBody>
          <a:bodyPr wrap="square" rtlCol="0">
            <a:spAutoFit/>
          </a:bodyPr>
          <a:lstStyle/>
          <a:p>
            <a:r>
              <a:rPr lang="en-US" dirty="0" smtClean="0">
                <a:solidFill>
                  <a:srgbClr val="C00000"/>
                </a:solidFill>
              </a:rPr>
              <a:t>UV-curing NIL is a mechanical molding process, like thermal NIL; but very different from photolithography that is a chemical process, though they both use UV light.</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down)">
                                      <p:cBhvr>
                                        <p:cTn id="19" dur="500"/>
                                        <p:tgtEl>
                                          <p:spTgt spid="9">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down)">
                                      <p:cBhvr>
                                        <p:cTn id="22" dur="500"/>
                                        <p:tgtEl>
                                          <p:spTgt spid="9">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wipe(down)">
                                      <p:cBhvr>
                                        <p:cTn id="2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609600" y="1447800"/>
            <a:ext cx="7510416" cy="5101175"/>
          </a:xfrm>
          <a:prstGeom prst="rect">
            <a:avLst/>
          </a:prstGeom>
          <a:noFill/>
          <a:ln w="9525">
            <a:noFill/>
            <a:miter lim="800000"/>
            <a:headEnd/>
            <a:tailEnd/>
          </a:ln>
          <a:effectLst/>
        </p:spPr>
      </p:pic>
      <p:sp>
        <p:nvSpPr>
          <p:cNvPr id="5" name="Rectangle 4"/>
          <p:cNvSpPr/>
          <p:nvPr/>
        </p:nvSpPr>
        <p:spPr>
          <a:xfrm>
            <a:off x="1219200" y="914400"/>
            <a:ext cx="6858000" cy="369332"/>
          </a:xfrm>
          <a:prstGeom prst="rect">
            <a:avLst/>
          </a:prstGeom>
        </p:spPr>
        <p:txBody>
          <a:bodyPr wrap="square">
            <a:spAutoFit/>
          </a:bodyPr>
          <a:lstStyle/>
          <a:p>
            <a:r>
              <a:rPr lang="en-US" dirty="0" smtClean="0">
                <a:solidFill>
                  <a:srgbClr val="C00000"/>
                </a:solidFill>
              </a:rPr>
              <a:t>Optical projection lithography mask with OPC &amp; equivalent NIL mold.</a:t>
            </a:r>
            <a:endParaRPr lang="en-US" dirty="0">
              <a:solidFill>
                <a:srgbClr val="C00000"/>
              </a:solidFill>
            </a:endParaRPr>
          </a:p>
        </p:txBody>
      </p:sp>
      <p:sp>
        <p:nvSpPr>
          <p:cNvPr id="4" name="TextBox 3"/>
          <p:cNvSpPr txBox="1"/>
          <p:nvPr/>
        </p:nvSpPr>
        <p:spPr>
          <a:xfrm>
            <a:off x="2280544" y="76200"/>
            <a:ext cx="4385816" cy="523220"/>
          </a:xfrm>
          <a:prstGeom prst="rect">
            <a:avLst/>
          </a:prstGeom>
          <a:noFill/>
        </p:spPr>
        <p:txBody>
          <a:bodyPr wrap="none" rtlCol="0">
            <a:spAutoFit/>
          </a:bodyPr>
          <a:lstStyle/>
          <a:p>
            <a:r>
              <a:rPr lang="en-US" sz="2800" dirty="0" smtClean="0">
                <a:solidFill>
                  <a:srgbClr val="0033CC"/>
                </a:solidFill>
              </a:rPr>
              <a:t>Comparison with photomask</a:t>
            </a:r>
            <a:endParaRPr lang="en-US" sz="2800" dirty="0">
              <a:solidFill>
                <a:srgbClr val="0033CC"/>
              </a:solidFill>
            </a:endParaRPr>
          </a:p>
        </p:txBody>
      </p:sp>
      <p:cxnSp>
        <p:nvCxnSpPr>
          <p:cNvPr id="6" name="Straight Connector 5"/>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4419600" y="6324600"/>
            <a:ext cx="3280000" cy="369332"/>
          </a:xfrm>
          <a:prstGeom prst="rect">
            <a:avLst/>
          </a:prstGeom>
          <a:noFill/>
        </p:spPr>
        <p:txBody>
          <a:bodyPr wrap="none" rtlCol="0">
            <a:spAutoFit/>
          </a:bodyPr>
          <a:lstStyle/>
          <a:p>
            <a:r>
              <a:rPr lang="en-US" dirty="0" smtClean="0">
                <a:solidFill>
                  <a:srgbClr val="0033CC"/>
                </a:solidFill>
              </a:rPr>
              <a:t>OPC: optical proximity correction</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4"/>
          <p:cNvGrpSpPr/>
          <p:nvPr/>
        </p:nvGrpSpPr>
        <p:grpSpPr>
          <a:xfrm>
            <a:off x="685800" y="857250"/>
            <a:ext cx="7772400" cy="5594350"/>
            <a:chOff x="685800" y="857250"/>
            <a:chExt cx="7772400" cy="5594350"/>
          </a:xfrm>
        </p:grpSpPr>
        <p:grpSp>
          <p:nvGrpSpPr>
            <p:cNvPr id="2" name="Group 166"/>
            <p:cNvGrpSpPr>
              <a:grpSpLocks/>
            </p:cNvGrpSpPr>
            <p:nvPr/>
          </p:nvGrpSpPr>
          <p:grpSpPr bwMode="auto">
            <a:xfrm>
              <a:off x="685800" y="1009650"/>
              <a:ext cx="3109915" cy="5386388"/>
              <a:chOff x="432" y="636"/>
              <a:chExt cx="1959" cy="3393"/>
            </a:xfrm>
          </p:grpSpPr>
          <p:grpSp>
            <p:nvGrpSpPr>
              <p:cNvPr id="3" name="Group 150"/>
              <p:cNvGrpSpPr>
                <a:grpSpLocks/>
              </p:cNvGrpSpPr>
              <p:nvPr/>
            </p:nvGrpSpPr>
            <p:grpSpPr bwMode="auto">
              <a:xfrm>
                <a:off x="601" y="636"/>
                <a:ext cx="1790" cy="213"/>
                <a:chOff x="380" y="708"/>
                <a:chExt cx="1790" cy="213"/>
              </a:xfrm>
            </p:grpSpPr>
            <p:sp>
              <p:nvSpPr>
                <p:cNvPr id="1155" name="Rectangle 32"/>
                <p:cNvSpPr>
                  <a:spLocks noChangeArrowheads="1"/>
                </p:cNvSpPr>
                <p:nvPr/>
              </p:nvSpPr>
              <p:spPr bwMode="auto">
                <a:xfrm>
                  <a:off x="858" y="716"/>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56" name="Text Box 33"/>
                <p:cNvSpPr txBox="1">
                  <a:spLocks noChangeArrowheads="1"/>
                </p:cNvSpPr>
                <p:nvPr/>
              </p:nvSpPr>
              <p:spPr bwMode="auto">
                <a:xfrm>
                  <a:off x="380" y="708"/>
                  <a:ext cx="495" cy="213"/>
                </a:xfrm>
                <a:prstGeom prst="rect">
                  <a:avLst/>
                </a:prstGeom>
                <a:noFill/>
                <a:ln w="9525">
                  <a:noFill/>
                  <a:miter lim="800000"/>
                  <a:headEnd/>
                  <a:tailEnd/>
                </a:ln>
              </p:spPr>
              <p:txBody>
                <a:bodyPr wrap="none">
                  <a:spAutoFit/>
                </a:bodyPr>
                <a:lstStyle/>
                <a:p>
                  <a:pPr algn="r"/>
                  <a:r>
                    <a:rPr lang="en-US" altLang="zh-TW" sz="1600" dirty="0" smtClean="0">
                      <a:latin typeface="Arial" charset="0"/>
                      <a:ea typeface="標楷體" pitchFamily="65" charset="-120"/>
                    </a:rPr>
                    <a:t>Silicon</a:t>
                  </a:r>
                  <a:endParaRPr lang="zh-TW" altLang="en-US" sz="1600" dirty="0">
                    <a:latin typeface="Arial" charset="0"/>
                    <a:ea typeface="標楷體" pitchFamily="65" charset="-120"/>
                  </a:endParaRPr>
                </a:p>
              </p:txBody>
            </p:sp>
          </p:grpSp>
          <p:grpSp>
            <p:nvGrpSpPr>
              <p:cNvPr id="4" name="Group 151"/>
              <p:cNvGrpSpPr>
                <a:grpSpLocks/>
              </p:cNvGrpSpPr>
              <p:nvPr/>
            </p:nvGrpSpPr>
            <p:grpSpPr bwMode="auto">
              <a:xfrm>
                <a:off x="592" y="890"/>
                <a:ext cx="1799" cy="617"/>
                <a:chOff x="371" y="962"/>
                <a:chExt cx="1799" cy="617"/>
              </a:xfrm>
            </p:grpSpPr>
            <p:grpSp>
              <p:nvGrpSpPr>
                <p:cNvPr id="5" name="Group 35"/>
                <p:cNvGrpSpPr>
                  <a:grpSpLocks/>
                </p:cNvGrpSpPr>
                <p:nvPr/>
              </p:nvGrpSpPr>
              <p:grpSpPr bwMode="auto">
                <a:xfrm>
                  <a:off x="858" y="1323"/>
                  <a:ext cx="1312" cy="256"/>
                  <a:chOff x="827" y="1513"/>
                  <a:chExt cx="1312" cy="255"/>
                </a:xfrm>
              </p:grpSpPr>
              <p:sp>
                <p:nvSpPr>
                  <p:cNvPr id="1153" name="Rectangle 36"/>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54" name="Rectangle 37"/>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sp>
              <p:nvSpPr>
                <p:cNvPr id="1151" name="Text Box 38"/>
                <p:cNvSpPr txBox="1">
                  <a:spLocks noChangeArrowheads="1"/>
                </p:cNvSpPr>
                <p:nvPr/>
              </p:nvSpPr>
              <p:spPr bwMode="auto">
                <a:xfrm>
                  <a:off x="371" y="1268"/>
                  <a:ext cx="504" cy="213"/>
                </a:xfrm>
                <a:prstGeom prst="rect">
                  <a:avLst/>
                </a:prstGeom>
                <a:noFill/>
                <a:ln w="9525">
                  <a:noFill/>
                  <a:miter lim="800000"/>
                  <a:headEnd/>
                  <a:tailEnd/>
                </a:ln>
              </p:spPr>
              <p:txBody>
                <a:bodyPr wrap="none">
                  <a:spAutoFit/>
                </a:bodyPr>
                <a:lstStyle/>
                <a:p>
                  <a:pPr algn="r"/>
                  <a:r>
                    <a:rPr lang="en-US" altLang="zh-TW" sz="1600" dirty="0" smtClean="0">
                      <a:latin typeface="Arial" charset="0"/>
                      <a:ea typeface="標楷體" pitchFamily="65" charset="-120"/>
                    </a:rPr>
                    <a:t>PMMA</a:t>
                  </a:r>
                  <a:endParaRPr lang="en-US" altLang="zh-TW" sz="1600" dirty="0">
                    <a:latin typeface="Arial" charset="0"/>
                    <a:ea typeface="標楷體" pitchFamily="65" charset="-120"/>
                  </a:endParaRPr>
                </a:p>
              </p:txBody>
            </p:sp>
            <p:sp>
              <p:nvSpPr>
                <p:cNvPr id="1152" name="Line 39"/>
                <p:cNvSpPr>
                  <a:spLocks noChangeShapeType="1"/>
                </p:cNvSpPr>
                <p:nvPr/>
              </p:nvSpPr>
              <p:spPr bwMode="auto">
                <a:xfrm>
                  <a:off x="1514" y="962"/>
                  <a:ext cx="0" cy="313"/>
                </a:xfrm>
                <a:prstGeom prst="line">
                  <a:avLst/>
                </a:prstGeom>
                <a:noFill/>
                <a:ln w="38100">
                  <a:solidFill>
                    <a:schemeClr val="bg2"/>
                  </a:solidFill>
                  <a:round/>
                  <a:headEnd/>
                  <a:tailEnd type="triangle" w="med" len="med"/>
                </a:ln>
              </p:spPr>
              <p:txBody>
                <a:bodyPr/>
                <a:lstStyle/>
                <a:p>
                  <a:endParaRPr lang="en-US"/>
                </a:p>
              </p:txBody>
            </p:sp>
          </p:grpSp>
          <p:grpSp>
            <p:nvGrpSpPr>
              <p:cNvPr id="6" name="Group 155"/>
              <p:cNvGrpSpPr>
                <a:grpSpLocks/>
              </p:cNvGrpSpPr>
              <p:nvPr/>
            </p:nvGrpSpPr>
            <p:grpSpPr bwMode="auto">
              <a:xfrm>
                <a:off x="1079" y="1555"/>
                <a:ext cx="1312" cy="924"/>
                <a:chOff x="858" y="1627"/>
                <a:chExt cx="1312" cy="924"/>
              </a:xfrm>
            </p:grpSpPr>
            <p:grpSp>
              <p:nvGrpSpPr>
                <p:cNvPr id="7" name="Group 40"/>
                <p:cNvGrpSpPr>
                  <a:grpSpLocks/>
                </p:cNvGrpSpPr>
                <p:nvPr/>
              </p:nvGrpSpPr>
              <p:grpSpPr bwMode="auto">
                <a:xfrm>
                  <a:off x="858" y="1988"/>
                  <a:ext cx="1312" cy="563"/>
                  <a:chOff x="1033" y="2010"/>
                  <a:chExt cx="1312" cy="563"/>
                </a:xfrm>
              </p:grpSpPr>
              <p:grpSp>
                <p:nvGrpSpPr>
                  <p:cNvPr id="8" name="Group 41"/>
                  <p:cNvGrpSpPr>
                    <a:grpSpLocks/>
                  </p:cNvGrpSpPr>
                  <p:nvPr/>
                </p:nvGrpSpPr>
                <p:grpSpPr bwMode="auto">
                  <a:xfrm>
                    <a:off x="1033" y="2318"/>
                    <a:ext cx="1312" cy="255"/>
                    <a:chOff x="827" y="1513"/>
                    <a:chExt cx="1312" cy="255"/>
                  </a:xfrm>
                </p:grpSpPr>
                <p:sp>
                  <p:nvSpPr>
                    <p:cNvPr id="1148" name="Rectangle 42"/>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49" name="Rectangle 43"/>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sp>
                <p:nvSpPr>
                  <p:cNvPr id="1134" name="Rectangle 44"/>
                  <p:cNvSpPr>
                    <a:spLocks noChangeArrowheads="1"/>
                  </p:cNvSpPr>
                  <p:nvPr/>
                </p:nvSpPr>
                <p:spPr bwMode="auto">
                  <a:xfrm>
                    <a:off x="1033" y="2010"/>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grpSp>
                <p:nvGrpSpPr>
                  <p:cNvPr id="9" name="Group 45"/>
                  <p:cNvGrpSpPr>
                    <a:grpSpLocks/>
                  </p:cNvGrpSpPr>
                  <p:nvPr/>
                </p:nvGrpSpPr>
                <p:grpSpPr bwMode="auto">
                  <a:xfrm>
                    <a:off x="1033" y="2234"/>
                    <a:ext cx="1312" cy="47"/>
                    <a:chOff x="713" y="1862"/>
                    <a:chExt cx="1312" cy="47"/>
                  </a:xfrm>
                </p:grpSpPr>
                <p:sp>
                  <p:nvSpPr>
                    <p:cNvPr id="1137" name="Rectangle 46"/>
                    <p:cNvSpPr>
                      <a:spLocks noChangeArrowheads="1"/>
                    </p:cNvSpPr>
                    <p:nvPr/>
                  </p:nvSpPr>
                  <p:spPr bwMode="auto">
                    <a:xfrm>
                      <a:off x="71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38" name="Rectangle 47"/>
                    <p:cNvSpPr>
                      <a:spLocks noChangeArrowheads="1"/>
                    </p:cNvSpPr>
                    <p:nvPr/>
                  </p:nvSpPr>
                  <p:spPr bwMode="auto">
                    <a:xfrm>
                      <a:off x="838"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39" name="Rectangle 48"/>
                    <p:cNvSpPr>
                      <a:spLocks noChangeArrowheads="1"/>
                    </p:cNvSpPr>
                    <p:nvPr/>
                  </p:nvSpPr>
                  <p:spPr bwMode="auto">
                    <a:xfrm>
                      <a:off x="964"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0" name="Rectangle 49"/>
                    <p:cNvSpPr>
                      <a:spLocks noChangeArrowheads="1"/>
                    </p:cNvSpPr>
                    <p:nvPr/>
                  </p:nvSpPr>
                  <p:spPr bwMode="auto">
                    <a:xfrm>
                      <a:off x="1215"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1" name="Rectangle 50"/>
                    <p:cNvSpPr>
                      <a:spLocks noChangeArrowheads="1"/>
                    </p:cNvSpPr>
                    <p:nvPr/>
                  </p:nvSpPr>
                  <p:spPr bwMode="auto">
                    <a:xfrm>
                      <a:off x="1466"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2" name="Rectangle 51"/>
                    <p:cNvSpPr>
                      <a:spLocks noChangeArrowheads="1"/>
                    </p:cNvSpPr>
                    <p:nvPr/>
                  </p:nvSpPr>
                  <p:spPr bwMode="auto">
                    <a:xfrm>
                      <a:off x="1717"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3" name="Rectangle 52"/>
                    <p:cNvSpPr>
                      <a:spLocks noChangeArrowheads="1"/>
                    </p:cNvSpPr>
                    <p:nvPr/>
                  </p:nvSpPr>
                  <p:spPr bwMode="auto">
                    <a:xfrm>
                      <a:off x="184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4" name="Rectangle 53"/>
                    <p:cNvSpPr>
                      <a:spLocks noChangeArrowheads="1"/>
                    </p:cNvSpPr>
                    <p:nvPr/>
                  </p:nvSpPr>
                  <p:spPr bwMode="auto">
                    <a:xfrm>
                      <a:off x="196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5" name="Rectangle 54"/>
                    <p:cNvSpPr>
                      <a:spLocks noChangeArrowheads="1"/>
                    </p:cNvSpPr>
                    <p:nvPr/>
                  </p:nvSpPr>
                  <p:spPr bwMode="auto">
                    <a:xfrm>
                      <a:off x="108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6" name="Rectangle 55"/>
                    <p:cNvSpPr>
                      <a:spLocks noChangeArrowheads="1"/>
                    </p:cNvSpPr>
                    <p:nvPr/>
                  </p:nvSpPr>
                  <p:spPr bwMode="auto">
                    <a:xfrm>
                      <a:off x="1341"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47" name="Rectangle 56"/>
                    <p:cNvSpPr>
                      <a:spLocks noChangeArrowheads="1"/>
                    </p:cNvSpPr>
                    <p:nvPr/>
                  </p:nvSpPr>
                  <p:spPr bwMode="auto">
                    <a:xfrm>
                      <a:off x="1592"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grpSp>
              <p:sp>
                <p:nvSpPr>
                  <p:cNvPr id="1136" name="Rectangle 57"/>
                  <p:cNvSpPr>
                    <a:spLocks noChangeArrowheads="1"/>
                  </p:cNvSpPr>
                  <p:nvPr/>
                </p:nvSpPr>
                <p:spPr bwMode="auto">
                  <a:xfrm>
                    <a:off x="1033" y="2213"/>
                    <a:ext cx="1312" cy="15"/>
                  </a:xfrm>
                  <a:prstGeom prst="rect">
                    <a:avLst/>
                  </a:prstGeom>
                  <a:solidFill>
                    <a:srgbClr val="FF00FF"/>
                  </a:solidFill>
                  <a:ln w="9525">
                    <a:solidFill>
                      <a:srgbClr val="FF00FF"/>
                    </a:solidFill>
                    <a:miter lim="800000"/>
                    <a:headEnd/>
                    <a:tailEnd/>
                  </a:ln>
                </p:spPr>
                <p:txBody>
                  <a:bodyPr wrap="none" anchor="ctr"/>
                  <a:lstStyle/>
                  <a:p>
                    <a:endParaRPr lang="en-US"/>
                  </a:p>
                </p:txBody>
              </p:sp>
            </p:grpSp>
            <p:sp>
              <p:nvSpPr>
                <p:cNvPr id="1132" name="Line 59"/>
                <p:cNvSpPr>
                  <a:spLocks noChangeShapeType="1"/>
                </p:cNvSpPr>
                <p:nvPr/>
              </p:nvSpPr>
              <p:spPr bwMode="auto">
                <a:xfrm>
                  <a:off x="1514" y="1627"/>
                  <a:ext cx="0" cy="313"/>
                </a:xfrm>
                <a:prstGeom prst="line">
                  <a:avLst/>
                </a:prstGeom>
                <a:noFill/>
                <a:ln w="38100">
                  <a:solidFill>
                    <a:schemeClr val="bg2"/>
                  </a:solidFill>
                  <a:round/>
                  <a:headEnd/>
                  <a:tailEnd type="triangle" w="med" len="med"/>
                </a:ln>
              </p:spPr>
              <p:txBody>
                <a:bodyPr/>
                <a:lstStyle/>
                <a:p>
                  <a:endParaRPr lang="en-US"/>
                </a:p>
              </p:txBody>
            </p:sp>
          </p:grpSp>
          <p:grpSp>
            <p:nvGrpSpPr>
              <p:cNvPr id="10" name="Group 156"/>
              <p:cNvGrpSpPr>
                <a:grpSpLocks/>
              </p:cNvGrpSpPr>
              <p:nvPr/>
            </p:nvGrpSpPr>
            <p:grpSpPr bwMode="auto">
              <a:xfrm>
                <a:off x="432" y="2526"/>
                <a:ext cx="1959" cy="840"/>
                <a:chOff x="211" y="2598"/>
                <a:chExt cx="1959" cy="840"/>
              </a:xfrm>
            </p:grpSpPr>
            <p:grpSp>
              <p:nvGrpSpPr>
                <p:cNvPr id="11" name="Group 61"/>
                <p:cNvGrpSpPr>
                  <a:grpSpLocks/>
                </p:cNvGrpSpPr>
                <p:nvPr/>
              </p:nvGrpSpPr>
              <p:grpSpPr bwMode="auto">
                <a:xfrm>
                  <a:off x="858" y="2959"/>
                  <a:ext cx="1312" cy="479"/>
                  <a:chOff x="719" y="1768"/>
                  <a:chExt cx="1312" cy="480"/>
                </a:xfrm>
              </p:grpSpPr>
              <p:grpSp>
                <p:nvGrpSpPr>
                  <p:cNvPr id="12" name="Group 62"/>
                  <p:cNvGrpSpPr>
                    <a:grpSpLocks/>
                  </p:cNvGrpSpPr>
                  <p:nvPr/>
                </p:nvGrpSpPr>
                <p:grpSpPr bwMode="auto">
                  <a:xfrm>
                    <a:off x="719" y="1993"/>
                    <a:ext cx="1312" cy="255"/>
                    <a:chOff x="827" y="1513"/>
                    <a:chExt cx="1312" cy="255"/>
                  </a:xfrm>
                </p:grpSpPr>
                <p:sp>
                  <p:nvSpPr>
                    <p:cNvPr id="1128" name="Rectangle 63"/>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29" name="Rectangle 64"/>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grpSp>
                <p:nvGrpSpPr>
                  <p:cNvPr id="13" name="Group 65"/>
                  <p:cNvGrpSpPr>
                    <a:grpSpLocks/>
                  </p:cNvGrpSpPr>
                  <p:nvPr/>
                </p:nvGrpSpPr>
                <p:grpSpPr bwMode="auto">
                  <a:xfrm>
                    <a:off x="719" y="1768"/>
                    <a:ext cx="1312" cy="273"/>
                    <a:chOff x="713" y="1524"/>
                    <a:chExt cx="1312" cy="273"/>
                  </a:xfrm>
                </p:grpSpPr>
                <p:sp>
                  <p:nvSpPr>
                    <p:cNvPr id="1114" name="Rectangle 66"/>
                    <p:cNvSpPr>
                      <a:spLocks noChangeArrowheads="1"/>
                    </p:cNvSpPr>
                    <p:nvPr/>
                  </p:nvSpPr>
                  <p:spPr bwMode="auto">
                    <a:xfrm>
                      <a:off x="713" y="1524"/>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grpSp>
                  <p:nvGrpSpPr>
                    <p:cNvPr id="14" name="Group 67"/>
                    <p:cNvGrpSpPr>
                      <a:grpSpLocks/>
                    </p:cNvGrpSpPr>
                    <p:nvPr/>
                  </p:nvGrpSpPr>
                  <p:grpSpPr bwMode="auto">
                    <a:xfrm>
                      <a:off x="713" y="1750"/>
                      <a:ext cx="1312" cy="47"/>
                      <a:chOff x="713" y="1862"/>
                      <a:chExt cx="1312" cy="47"/>
                    </a:xfrm>
                  </p:grpSpPr>
                  <p:sp>
                    <p:nvSpPr>
                      <p:cNvPr id="1117" name="Rectangle 68"/>
                      <p:cNvSpPr>
                        <a:spLocks noChangeArrowheads="1"/>
                      </p:cNvSpPr>
                      <p:nvPr/>
                    </p:nvSpPr>
                    <p:spPr bwMode="auto">
                      <a:xfrm>
                        <a:off x="71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18" name="Rectangle 69"/>
                      <p:cNvSpPr>
                        <a:spLocks noChangeArrowheads="1"/>
                      </p:cNvSpPr>
                      <p:nvPr/>
                    </p:nvSpPr>
                    <p:spPr bwMode="auto">
                      <a:xfrm>
                        <a:off x="838"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19" name="Rectangle 70"/>
                      <p:cNvSpPr>
                        <a:spLocks noChangeArrowheads="1"/>
                      </p:cNvSpPr>
                      <p:nvPr/>
                    </p:nvSpPr>
                    <p:spPr bwMode="auto">
                      <a:xfrm>
                        <a:off x="964"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0" name="Rectangle 71"/>
                      <p:cNvSpPr>
                        <a:spLocks noChangeArrowheads="1"/>
                      </p:cNvSpPr>
                      <p:nvPr/>
                    </p:nvSpPr>
                    <p:spPr bwMode="auto">
                      <a:xfrm>
                        <a:off x="1215"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1" name="Rectangle 72"/>
                      <p:cNvSpPr>
                        <a:spLocks noChangeArrowheads="1"/>
                      </p:cNvSpPr>
                      <p:nvPr/>
                    </p:nvSpPr>
                    <p:spPr bwMode="auto">
                      <a:xfrm>
                        <a:off x="1466"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2" name="Rectangle 73"/>
                      <p:cNvSpPr>
                        <a:spLocks noChangeArrowheads="1"/>
                      </p:cNvSpPr>
                      <p:nvPr/>
                    </p:nvSpPr>
                    <p:spPr bwMode="auto">
                      <a:xfrm>
                        <a:off x="1717"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3" name="Rectangle 74"/>
                      <p:cNvSpPr>
                        <a:spLocks noChangeArrowheads="1"/>
                      </p:cNvSpPr>
                      <p:nvPr/>
                    </p:nvSpPr>
                    <p:spPr bwMode="auto">
                      <a:xfrm>
                        <a:off x="1843"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4" name="Rectangle 75"/>
                      <p:cNvSpPr>
                        <a:spLocks noChangeArrowheads="1"/>
                      </p:cNvSpPr>
                      <p:nvPr/>
                    </p:nvSpPr>
                    <p:spPr bwMode="auto">
                      <a:xfrm>
                        <a:off x="196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5" name="Rectangle 76"/>
                      <p:cNvSpPr>
                        <a:spLocks noChangeArrowheads="1"/>
                      </p:cNvSpPr>
                      <p:nvPr/>
                    </p:nvSpPr>
                    <p:spPr bwMode="auto">
                      <a:xfrm>
                        <a:off x="1089"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6" name="Rectangle 77"/>
                      <p:cNvSpPr>
                        <a:spLocks noChangeArrowheads="1"/>
                      </p:cNvSpPr>
                      <p:nvPr/>
                    </p:nvSpPr>
                    <p:spPr bwMode="auto">
                      <a:xfrm>
                        <a:off x="1341"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sp>
                    <p:nvSpPr>
                      <p:cNvPr id="1127" name="Rectangle 78"/>
                      <p:cNvSpPr>
                        <a:spLocks noChangeArrowheads="1"/>
                      </p:cNvSpPr>
                      <p:nvPr/>
                    </p:nvSpPr>
                    <p:spPr bwMode="auto">
                      <a:xfrm>
                        <a:off x="1592" y="1862"/>
                        <a:ext cx="56" cy="47"/>
                      </a:xfrm>
                      <a:prstGeom prst="rect">
                        <a:avLst/>
                      </a:prstGeom>
                      <a:solidFill>
                        <a:srgbClr val="FF00FF"/>
                      </a:solidFill>
                      <a:ln w="9525">
                        <a:solidFill>
                          <a:srgbClr val="FF00FF"/>
                        </a:solidFill>
                        <a:miter lim="800000"/>
                        <a:headEnd/>
                        <a:tailEnd/>
                      </a:ln>
                    </p:spPr>
                    <p:txBody>
                      <a:bodyPr wrap="none" anchor="ctr"/>
                      <a:lstStyle/>
                      <a:p>
                        <a:endParaRPr lang="en-US"/>
                      </a:p>
                    </p:txBody>
                  </p:sp>
                </p:grpSp>
                <p:sp>
                  <p:nvSpPr>
                    <p:cNvPr id="1116" name="Rectangle 79"/>
                    <p:cNvSpPr>
                      <a:spLocks noChangeArrowheads="1"/>
                    </p:cNvSpPr>
                    <p:nvPr/>
                  </p:nvSpPr>
                  <p:spPr bwMode="auto">
                    <a:xfrm>
                      <a:off x="713" y="1729"/>
                      <a:ext cx="1312" cy="15"/>
                    </a:xfrm>
                    <a:prstGeom prst="rect">
                      <a:avLst/>
                    </a:prstGeom>
                    <a:solidFill>
                      <a:srgbClr val="FF00FF"/>
                    </a:solidFill>
                    <a:ln w="9525">
                      <a:solidFill>
                        <a:srgbClr val="FF00FF"/>
                      </a:solidFill>
                      <a:miter lim="800000"/>
                      <a:headEnd/>
                      <a:tailEnd/>
                    </a:ln>
                  </p:spPr>
                  <p:txBody>
                    <a:bodyPr wrap="none" anchor="ctr"/>
                    <a:lstStyle/>
                    <a:p>
                      <a:endParaRPr lang="en-US"/>
                    </a:p>
                  </p:txBody>
                </p:sp>
              </p:grpSp>
            </p:grpSp>
            <p:sp>
              <p:nvSpPr>
                <p:cNvPr id="1110" name="Text Box 80"/>
                <p:cNvSpPr txBox="1">
                  <a:spLocks noChangeArrowheads="1"/>
                </p:cNvSpPr>
                <p:nvPr/>
              </p:nvSpPr>
              <p:spPr bwMode="auto">
                <a:xfrm>
                  <a:off x="211" y="3048"/>
                  <a:ext cx="664" cy="368"/>
                </a:xfrm>
                <a:prstGeom prst="rect">
                  <a:avLst/>
                </a:prstGeom>
                <a:noFill/>
                <a:ln w="9525">
                  <a:noFill/>
                  <a:miter lim="800000"/>
                  <a:headEnd/>
                  <a:tailEnd/>
                </a:ln>
              </p:spPr>
              <p:txBody>
                <a:bodyPr wrap="square">
                  <a:spAutoFit/>
                </a:bodyPr>
                <a:lstStyle/>
                <a:p>
                  <a:pPr algn="r"/>
                  <a:r>
                    <a:rPr lang="en-US" altLang="zh-TW" sz="1600" dirty="0" smtClean="0">
                      <a:latin typeface="Arial" charset="0"/>
                      <a:ea typeface="標楷體" pitchFamily="65" charset="-120"/>
                    </a:rPr>
                    <a:t>Align and imprint</a:t>
                  </a:r>
                  <a:endParaRPr lang="zh-TW" altLang="en-US" sz="1600" dirty="0">
                    <a:latin typeface="Arial" charset="0"/>
                    <a:ea typeface="標楷體" pitchFamily="65" charset="-120"/>
                  </a:endParaRPr>
                </a:p>
              </p:txBody>
            </p:sp>
            <p:sp>
              <p:nvSpPr>
                <p:cNvPr id="1111" name="Line 81"/>
                <p:cNvSpPr>
                  <a:spLocks noChangeShapeType="1"/>
                </p:cNvSpPr>
                <p:nvPr/>
              </p:nvSpPr>
              <p:spPr bwMode="auto">
                <a:xfrm>
                  <a:off x="1514" y="2598"/>
                  <a:ext cx="0" cy="313"/>
                </a:xfrm>
                <a:prstGeom prst="line">
                  <a:avLst/>
                </a:prstGeom>
                <a:noFill/>
                <a:ln w="38100">
                  <a:solidFill>
                    <a:schemeClr val="bg2"/>
                  </a:solidFill>
                  <a:round/>
                  <a:headEnd/>
                  <a:tailEnd type="triangle" w="med" len="med"/>
                </a:ln>
              </p:spPr>
              <p:txBody>
                <a:bodyPr/>
                <a:lstStyle/>
                <a:p>
                  <a:endParaRPr lang="en-US"/>
                </a:p>
              </p:txBody>
            </p:sp>
          </p:grpSp>
          <p:grpSp>
            <p:nvGrpSpPr>
              <p:cNvPr id="15" name="Group 157"/>
              <p:cNvGrpSpPr>
                <a:grpSpLocks/>
              </p:cNvGrpSpPr>
              <p:nvPr/>
            </p:nvGrpSpPr>
            <p:grpSpPr bwMode="auto">
              <a:xfrm>
                <a:off x="492" y="3414"/>
                <a:ext cx="1899" cy="615"/>
                <a:chOff x="271" y="3486"/>
                <a:chExt cx="1899" cy="615"/>
              </a:xfrm>
            </p:grpSpPr>
            <p:grpSp>
              <p:nvGrpSpPr>
                <p:cNvPr id="16" name="Group 141"/>
                <p:cNvGrpSpPr>
                  <a:grpSpLocks/>
                </p:cNvGrpSpPr>
                <p:nvPr/>
              </p:nvGrpSpPr>
              <p:grpSpPr bwMode="auto">
                <a:xfrm>
                  <a:off x="858" y="3847"/>
                  <a:ext cx="1312" cy="254"/>
                  <a:chOff x="858" y="3869"/>
                  <a:chExt cx="1312" cy="254"/>
                </a:xfrm>
              </p:grpSpPr>
              <p:grpSp>
                <p:nvGrpSpPr>
                  <p:cNvPr id="17" name="Group 84"/>
                  <p:cNvGrpSpPr>
                    <a:grpSpLocks/>
                  </p:cNvGrpSpPr>
                  <p:nvPr/>
                </p:nvGrpSpPr>
                <p:grpSpPr bwMode="auto">
                  <a:xfrm>
                    <a:off x="858" y="3869"/>
                    <a:ext cx="1312" cy="254"/>
                    <a:chOff x="827" y="1513"/>
                    <a:chExt cx="1312" cy="255"/>
                  </a:xfrm>
                </p:grpSpPr>
                <p:sp>
                  <p:nvSpPr>
                    <p:cNvPr id="1107" name="Rectangle 85"/>
                    <p:cNvSpPr>
                      <a:spLocks noChangeArrowheads="1"/>
                    </p:cNvSpPr>
                    <p:nvPr/>
                  </p:nvSpPr>
                  <p:spPr bwMode="auto">
                    <a:xfrm>
                      <a:off x="827" y="1568"/>
                      <a:ext cx="1312" cy="200"/>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108" name="Rectangle 86"/>
                    <p:cNvSpPr>
                      <a:spLocks noChangeArrowheads="1"/>
                    </p:cNvSpPr>
                    <p:nvPr/>
                  </p:nvSpPr>
                  <p:spPr bwMode="auto">
                    <a:xfrm>
                      <a:off x="827" y="1513"/>
                      <a:ext cx="1312" cy="55"/>
                    </a:xfrm>
                    <a:prstGeom prst="rect">
                      <a:avLst/>
                    </a:prstGeom>
                    <a:solidFill>
                      <a:srgbClr val="FFFF00"/>
                    </a:solidFill>
                    <a:ln w="9525">
                      <a:solidFill>
                        <a:srgbClr val="FFFF00"/>
                      </a:solidFill>
                      <a:miter lim="800000"/>
                      <a:headEnd/>
                      <a:tailEnd/>
                    </a:ln>
                  </p:spPr>
                  <p:txBody>
                    <a:bodyPr wrap="none" anchor="ctr"/>
                    <a:lstStyle/>
                    <a:p>
                      <a:endParaRPr lang="en-US"/>
                    </a:p>
                  </p:txBody>
                </p:sp>
              </p:grpSp>
              <p:grpSp>
                <p:nvGrpSpPr>
                  <p:cNvPr id="18" name="Group 87"/>
                  <p:cNvGrpSpPr>
                    <a:grpSpLocks/>
                  </p:cNvGrpSpPr>
                  <p:nvPr/>
                </p:nvGrpSpPr>
                <p:grpSpPr bwMode="auto">
                  <a:xfrm>
                    <a:off x="858" y="3869"/>
                    <a:ext cx="1312" cy="47"/>
                    <a:chOff x="713" y="1862"/>
                    <a:chExt cx="1312" cy="47"/>
                  </a:xfrm>
                </p:grpSpPr>
                <p:sp>
                  <p:nvSpPr>
                    <p:cNvPr id="1096" name="Rectangle 88"/>
                    <p:cNvSpPr>
                      <a:spLocks noChangeArrowheads="1"/>
                    </p:cNvSpPr>
                    <p:nvPr/>
                  </p:nvSpPr>
                  <p:spPr bwMode="auto">
                    <a:xfrm>
                      <a:off x="713"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7" name="Rectangle 89"/>
                    <p:cNvSpPr>
                      <a:spLocks noChangeArrowheads="1"/>
                    </p:cNvSpPr>
                    <p:nvPr/>
                  </p:nvSpPr>
                  <p:spPr bwMode="auto">
                    <a:xfrm>
                      <a:off x="838"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8" name="Rectangle 90"/>
                    <p:cNvSpPr>
                      <a:spLocks noChangeArrowheads="1"/>
                    </p:cNvSpPr>
                    <p:nvPr/>
                  </p:nvSpPr>
                  <p:spPr bwMode="auto">
                    <a:xfrm>
                      <a:off x="964"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99" name="Rectangle 91"/>
                    <p:cNvSpPr>
                      <a:spLocks noChangeArrowheads="1"/>
                    </p:cNvSpPr>
                    <p:nvPr/>
                  </p:nvSpPr>
                  <p:spPr bwMode="auto">
                    <a:xfrm>
                      <a:off x="1215"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0" name="Rectangle 92"/>
                    <p:cNvSpPr>
                      <a:spLocks noChangeArrowheads="1"/>
                    </p:cNvSpPr>
                    <p:nvPr/>
                  </p:nvSpPr>
                  <p:spPr bwMode="auto">
                    <a:xfrm>
                      <a:off x="1466"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1" name="Rectangle 93"/>
                    <p:cNvSpPr>
                      <a:spLocks noChangeArrowheads="1"/>
                    </p:cNvSpPr>
                    <p:nvPr/>
                  </p:nvSpPr>
                  <p:spPr bwMode="auto">
                    <a:xfrm>
                      <a:off x="1717"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2" name="Rectangle 94"/>
                    <p:cNvSpPr>
                      <a:spLocks noChangeArrowheads="1"/>
                    </p:cNvSpPr>
                    <p:nvPr/>
                  </p:nvSpPr>
                  <p:spPr bwMode="auto">
                    <a:xfrm>
                      <a:off x="1843"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3" name="Rectangle 95"/>
                    <p:cNvSpPr>
                      <a:spLocks noChangeArrowheads="1"/>
                    </p:cNvSpPr>
                    <p:nvPr/>
                  </p:nvSpPr>
                  <p:spPr bwMode="auto">
                    <a:xfrm>
                      <a:off x="1969"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4" name="Rectangle 96"/>
                    <p:cNvSpPr>
                      <a:spLocks noChangeArrowheads="1"/>
                    </p:cNvSpPr>
                    <p:nvPr/>
                  </p:nvSpPr>
                  <p:spPr bwMode="auto">
                    <a:xfrm>
                      <a:off x="1089"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5" name="Rectangle 97"/>
                    <p:cNvSpPr>
                      <a:spLocks noChangeArrowheads="1"/>
                    </p:cNvSpPr>
                    <p:nvPr/>
                  </p:nvSpPr>
                  <p:spPr bwMode="auto">
                    <a:xfrm>
                      <a:off x="1341"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06" name="Rectangle 98"/>
                    <p:cNvSpPr>
                      <a:spLocks noChangeArrowheads="1"/>
                    </p:cNvSpPr>
                    <p:nvPr/>
                  </p:nvSpPr>
                  <p:spPr bwMode="auto">
                    <a:xfrm>
                      <a:off x="1592" y="1862"/>
                      <a:ext cx="56" cy="47"/>
                    </a:xfrm>
                    <a:prstGeom prst="rect">
                      <a:avLst/>
                    </a:prstGeom>
                    <a:solidFill>
                      <a:schemeClr val="bg1"/>
                    </a:solidFill>
                    <a:ln w="9525">
                      <a:solidFill>
                        <a:schemeClr val="bg1"/>
                      </a:solidFill>
                      <a:miter lim="800000"/>
                      <a:headEnd/>
                      <a:tailEnd/>
                    </a:ln>
                  </p:spPr>
                  <p:txBody>
                    <a:bodyPr wrap="none" anchor="ctr"/>
                    <a:lstStyle/>
                    <a:p>
                      <a:endParaRPr lang="en-US"/>
                    </a:p>
                  </p:txBody>
                </p:sp>
              </p:grpSp>
            </p:grpSp>
            <p:sp>
              <p:nvSpPr>
                <p:cNvPr id="1092" name="Text Box 99"/>
                <p:cNvSpPr txBox="1">
                  <a:spLocks noChangeArrowheads="1"/>
                </p:cNvSpPr>
                <p:nvPr/>
              </p:nvSpPr>
              <p:spPr bwMode="auto">
                <a:xfrm>
                  <a:off x="271" y="3870"/>
                  <a:ext cx="604" cy="213"/>
                </a:xfrm>
                <a:prstGeom prst="rect">
                  <a:avLst/>
                </a:prstGeom>
                <a:noFill/>
                <a:ln w="9525">
                  <a:noFill/>
                  <a:miter lim="800000"/>
                  <a:headEnd/>
                  <a:tailEnd/>
                </a:ln>
              </p:spPr>
              <p:txBody>
                <a:bodyPr wrap="none">
                  <a:spAutoFit/>
                </a:bodyPr>
                <a:lstStyle/>
                <a:p>
                  <a:pPr algn="r"/>
                  <a:r>
                    <a:rPr lang="en-US" altLang="zh-TW" sz="1600" dirty="0" smtClean="0">
                      <a:latin typeface="Arial" charset="0"/>
                      <a:ea typeface="標楷體" pitchFamily="65" charset="-120"/>
                    </a:rPr>
                    <a:t>De-mold</a:t>
                  </a:r>
                  <a:endParaRPr lang="zh-TW" altLang="en-US" sz="1600" dirty="0">
                    <a:latin typeface="Arial" charset="0"/>
                    <a:ea typeface="標楷體" pitchFamily="65" charset="-120"/>
                  </a:endParaRPr>
                </a:p>
              </p:txBody>
            </p:sp>
            <p:sp>
              <p:nvSpPr>
                <p:cNvPr id="1093" name="Line 100"/>
                <p:cNvSpPr>
                  <a:spLocks noChangeShapeType="1"/>
                </p:cNvSpPr>
                <p:nvPr/>
              </p:nvSpPr>
              <p:spPr bwMode="auto">
                <a:xfrm>
                  <a:off x="1514" y="3486"/>
                  <a:ext cx="0" cy="313"/>
                </a:xfrm>
                <a:prstGeom prst="line">
                  <a:avLst/>
                </a:prstGeom>
                <a:noFill/>
                <a:ln w="38100">
                  <a:solidFill>
                    <a:schemeClr val="bg2"/>
                  </a:solidFill>
                  <a:round/>
                  <a:headEnd/>
                  <a:tailEnd type="triangle" w="med" len="med"/>
                </a:ln>
              </p:spPr>
              <p:txBody>
                <a:bodyPr/>
                <a:lstStyle/>
                <a:p>
                  <a:endParaRPr lang="en-US"/>
                </a:p>
              </p:txBody>
            </p:sp>
          </p:grpSp>
        </p:grpSp>
        <p:grpSp>
          <p:nvGrpSpPr>
            <p:cNvPr id="19" name="Group 161"/>
            <p:cNvGrpSpPr>
              <a:grpSpLocks/>
            </p:cNvGrpSpPr>
            <p:nvPr/>
          </p:nvGrpSpPr>
          <p:grpSpPr bwMode="auto">
            <a:xfrm>
              <a:off x="3776663" y="4984750"/>
              <a:ext cx="4229100" cy="1466850"/>
              <a:chOff x="2158" y="3212"/>
              <a:chExt cx="2664" cy="924"/>
            </a:xfrm>
          </p:grpSpPr>
          <p:sp>
            <p:nvSpPr>
              <p:cNvPr id="1077" name="Line 8"/>
              <p:cNvSpPr>
                <a:spLocks noChangeShapeType="1"/>
              </p:cNvSpPr>
              <p:nvPr/>
            </p:nvSpPr>
            <p:spPr bwMode="auto">
              <a:xfrm flipV="1">
                <a:off x="2158" y="3315"/>
                <a:ext cx="610" cy="728"/>
              </a:xfrm>
              <a:prstGeom prst="line">
                <a:avLst/>
              </a:prstGeom>
              <a:noFill/>
              <a:ln w="9525">
                <a:solidFill>
                  <a:srgbClr val="0000FF"/>
                </a:solidFill>
                <a:prstDash val="dash"/>
                <a:round/>
                <a:headEnd/>
                <a:tailEnd type="triangle" w="med" len="med"/>
              </a:ln>
            </p:spPr>
            <p:txBody>
              <a:bodyPr/>
              <a:lstStyle/>
              <a:p>
                <a:endParaRPr lang="en-US"/>
              </a:p>
            </p:txBody>
          </p:sp>
          <p:grpSp>
            <p:nvGrpSpPr>
              <p:cNvPr id="20" name="Group 160"/>
              <p:cNvGrpSpPr>
                <a:grpSpLocks/>
              </p:cNvGrpSpPr>
              <p:nvPr/>
            </p:nvGrpSpPr>
            <p:grpSpPr bwMode="auto">
              <a:xfrm>
                <a:off x="2741" y="3212"/>
                <a:ext cx="2081" cy="924"/>
                <a:chOff x="2741" y="3212"/>
                <a:chExt cx="2081" cy="924"/>
              </a:xfrm>
            </p:grpSpPr>
            <p:grpSp>
              <p:nvGrpSpPr>
                <p:cNvPr id="21" name="Group 11"/>
                <p:cNvGrpSpPr>
                  <a:grpSpLocks/>
                </p:cNvGrpSpPr>
                <p:nvPr/>
              </p:nvGrpSpPr>
              <p:grpSpPr bwMode="auto">
                <a:xfrm>
                  <a:off x="3878" y="3430"/>
                  <a:ext cx="944" cy="706"/>
                  <a:chOff x="2968" y="3149"/>
                  <a:chExt cx="934" cy="699"/>
                </a:xfrm>
              </p:grpSpPr>
              <p:pic>
                <p:nvPicPr>
                  <p:cNvPr id="1082" name="Picture 12" descr="A_30"/>
                  <p:cNvPicPr>
                    <a:picLocks noChangeAspect="1" noChangeArrowheads="1"/>
                  </p:cNvPicPr>
                  <p:nvPr/>
                </p:nvPicPr>
                <p:blipFill>
                  <a:blip r:embed="rId4" cstate="print"/>
                  <a:srcRect/>
                  <a:stretch>
                    <a:fillRect/>
                  </a:stretch>
                </p:blipFill>
                <p:spPr bwMode="auto">
                  <a:xfrm>
                    <a:off x="2970" y="3149"/>
                    <a:ext cx="932" cy="699"/>
                  </a:xfrm>
                  <a:prstGeom prst="rect">
                    <a:avLst/>
                  </a:prstGeom>
                  <a:noFill/>
                  <a:ln w="9525">
                    <a:noFill/>
                    <a:miter lim="800000"/>
                    <a:headEnd/>
                    <a:tailEnd/>
                  </a:ln>
                </p:spPr>
              </p:pic>
              <p:sp>
                <p:nvSpPr>
                  <p:cNvPr id="1083" name="Line 13"/>
                  <p:cNvSpPr>
                    <a:spLocks noChangeShapeType="1"/>
                  </p:cNvSpPr>
                  <p:nvPr/>
                </p:nvSpPr>
                <p:spPr bwMode="auto">
                  <a:xfrm flipV="1">
                    <a:off x="3082" y="3485"/>
                    <a:ext cx="37" cy="186"/>
                  </a:xfrm>
                  <a:prstGeom prst="line">
                    <a:avLst/>
                  </a:prstGeom>
                  <a:noFill/>
                  <a:ln w="9525">
                    <a:solidFill>
                      <a:srgbClr val="66FF33"/>
                    </a:solidFill>
                    <a:round/>
                    <a:headEnd/>
                    <a:tailEnd type="triangle" w="med" len="med"/>
                  </a:ln>
                </p:spPr>
                <p:txBody>
                  <a:bodyPr/>
                  <a:lstStyle/>
                  <a:p>
                    <a:endParaRPr lang="en-US"/>
                  </a:p>
                </p:txBody>
              </p:sp>
              <p:sp>
                <p:nvSpPr>
                  <p:cNvPr id="1084" name="Line 14"/>
                  <p:cNvSpPr>
                    <a:spLocks noChangeShapeType="1"/>
                  </p:cNvSpPr>
                  <p:nvPr/>
                </p:nvSpPr>
                <p:spPr bwMode="auto">
                  <a:xfrm flipV="1">
                    <a:off x="3082" y="3634"/>
                    <a:ext cx="186" cy="37"/>
                  </a:xfrm>
                  <a:prstGeom prst="line">
                    <a:avLst/>
                  </a:prstGeom>
                  <a:noFill/>
                  <a:ln w="9525">
                    <a:solidFill>
                      <a:srgbClr val="66FF33"/>
                    </a:solidFill>
                    <a:round/>
                    <a:headEnd/>
                    <a:tailEnd type="triangle" w="med" len="med"/>
                  </a:ln>
                </p:spPr>
                <p:txBody>
                  <a:bodyPr/>
                  <a:lstStyle/>
                  <a:p>
                    <a:endParaRPr lang="en-US"/>
                  </a:p>
                </p:txBody>
              </p:sp>
              <p:sp>
                <p:nvSpPr>
                  <p:cNvPr id="1085" name="Text Box 15"/>
                  <p:cNvSpPr txBox="1">
                    <a:spLocks noChangeArrowheads="1"/>
                  </p:cNvSpPr>
                  <p:nvPr/>
                </p:nvSpPr>
                <p:spPr bwMode="auto">
                  <a:xfrm>
                    <a:off x="2968" y="3641"/>
                    <a:ext cx="198" cy="170"/>
                  </a:xfrm>
                  <a:prstGeom prst="rect">
                    <a:avLst/>
                  </a:prstGeom>
                  <a:noFill/>
                  <a:ln w="9525">
                    <a:noFill/>
                    <a:miter lim="800000"/>
                    <a:headEnd/>
                    <a:tailEnd/>
                  </a:ln>
                </p:spPr>
                <p:txBody>
                  <a:bodyPr wrap="none">
                    <a:spAutoFit/>
                  </a:bodyPr>
                  <a:lstStyle/>
                  <a:p>
                    <a:r>
                      <a:rPr lang="en-US" altLang="zh-TW" sz="1200">
                        <a:solidFill>
                          <a:srgbClr val="66FF33"/>
                        </a:solidFill>
                        <a:latin typeface="Arial" charset="0"/>
                      </a:rPr>
                      <a:t>Si</a:t>
                    </a:r>
                  </a:p>
                </p:txBody>
              </p:sp>
            </p:grpSp>
            <p:sp>
              <p:nvSpPr>
                <p:cNvPr id="1080" name="Text Box 16"/>
                <p:cNvSpPr txBox="1">
                  <a:spLocks noChangeArrowheads="1"/>
                </p:cNvSpPr>
                <p:nvPr/>
              </p:nvSpPr>
              <p:spPr bwMode="auto">
                <a:xfrm>
                  <a:off x="3999" y="3212"/>
                  <a:ext cx="619" cy="213"/>
                </a:xfrm>
                <a:prstGeom prst="rect">
                  <a:avLst/>
                </a:prstGeom>
                <a:noFill/>
                <a:ln w="9525">
                  <a:noFill/>
                  <a:miter lim="800000"/>
                  <a:headEnd/>
                  <a:tailEnd/>
                </a:ln>
              </p:spPr>
              <p:txBody>
                <a:bodyPr wrap="none">
                  <a:spAutoFit/>
                </a:bodyPr>
                <a:lstStyle/>
                <a:p>
                  <a:pPr algn="ctr"/>
                  <a:r>
                    <a:rPr lang="en-US" altLang="zh-TW" sz="1600" b="1" dirty="0" smtClean="0">
                      <a:solidFill>
                        <a:srgbClr val="0000FF"/>
                      </a:solidFill>
                      <a:latin typeface="Arial" charset="0"/>
                      <a:ea typeface="標楷體" pitchFamily="65" charset="-120"/>
                    </a:rPr>
                    <a:t>Sticking</a:t>
                  </a:r>
                  <a:endParaRPr lang="zh-TW" altLang="en-US" sz="1600" b="1" dirty="0">
                    <a:solidFill>
                      <a:srgbClr val="0000FF"/>
                    </a:solidFill>
                    <a:latin typeface="Arial" charset="0"/>
                    <a:ea typeface="標楷體" pitchFamily="65" charset="-120"/>
                  </a:endParaRPr>
                </a:p>
              </p:txBody>
            </p:sp>
            <p:sp>
              <p:nvSpPr>
                <p:cNvPr id="1081" name="Text Box 18"/>
                <p:cNvSpPr txBox="1">
                  <a:spLocks noChangeArrowheads="1"/>
                </p:cNvSpPr>
                <p:nvPr/>
              </p:nvSpPr>
              <p:spPr bwMode="auto">
                <a:xfrm>
                  <a:off x="2741" y="3212"/>
                  <a:ext cx="979" cy="213"/>
                </a:xfrm>
                <a:prstGeom prst="rect">
                  <a:avLst/>
                </a:prstGeom>
                <a:noFill/>
                <a:ln w="9525">
                  <a:noFill/>
                  <a:miter lim="800000"/>
                  <a:headEnd/>
                  <a:tailEnd/>
                </a:ln>
              </p:spPr>
              <p:txBody>
                <a:bodyPr wrap="none">
                  <a:spAutoFit/>
                </a:bodyPr>
                <a:lstStyle/>
                <a:p>
                  <a:r>
                    <a:rPr lang="en-US" altLang="zh-TW" sz="1600" b="1" dirty="0" smtClean="0">
                      <a:solidFill>
                        <a:srgbClr val="0000FF"/>
                      </a:solidFill>
                      <a:latin typeface="Arial" charset="0"/>
                      <a:ea typeface="標楷體" pitchFamily="65" charset="-120"/>
                    </a:rPr>
                    <a:t>Resist deform</a:t>
                  </a:r>
                  <a:endParaRPr lang="zh-TW" altLang="en-US" sz="1600" b="1" dirty="0">
                    <a:solidFill>
                      <a:srgbClr val="0000FF"/>
                    </a:solidFill>
                    <a:latin typeface="Arial" charset="0"/>
                    <a:ea typeface="標楷體" pitchFamily="65" charset="-120"/>
                  </a:endParaRPr>
                </a:p>
              </p:txBody>
            </p:sp>
            <p:graphicFrame>
              <p:nvGraphicFramePr>
                <p:cNvPr id="1027" name="Object 5121"/>
                <p:cNvGraphicFramePr>
                  <a:graphicFrameLocks noChangeAspect="1"/>
                </p:cNvGraphicFramePr>
                <p:nvPr/>
              </p:nvGraphicFramePr>
              <p:xfrm>
                <a:off x="2810" y="3430"/>
                <a:ext cx="797" cy="704"/>
              </p:xfrm>
              <a:graphic>
                <a:graphicData uri="http://schemas.openxmlformats.org/presentationml/2006/ole">
                  <p:oleObj spid="_x0000_s1027" name="Image" r:id="rId5" imgW="2352381" imgH="2076740" progId="">
                    <p:embed/>
                  </p:oleObj>
                </a:graphicData>
              </a:graphic>
            </p:graphicFrame>
          </p:grpSp>
        </p:grpSp>
        <p:grpSp>
          <p:nvGrpSpPr>
            <p:cNvPr id="22" name="Group 164"/>
            <p:cNvGrpSpPr>
              <a:grpSpLocks/>
            </p:cNvGrpSpPr>
            <p:nvPr/>
          </p:nvGrpSpPr>
          <p:grpSpPr bwMode="auto">
            <a:xfrm>
              <a:off x="2916238" y="857250"/>
              <a:ext cx="5024437" cy="2700338"/>
              <a:chOff x="1616" y="612"/>
              <a:chExt cx="3165" cy="1701"/>
            </a:xfrm>
          </p:grpSpPr>
          <p:grpSp>
            <p:nvGrpSpPr>
              <p:cNvPr id="23" name="Group 103"/>
              <p:cNvGrpSpPr>
                <a:grpSpLocks/>
              </p:cNvGrpSpPr>
              <p:nvPr/>
            </p:nvGrpSpPr>
            <p:grpSpPr bwMode="auto">
              <a:xfrm>
                <a:off x="1616" y="732"/>
                <a:ext cx="1149" cy="1581"/>
                <a:chOff x="1935" y="636"/>
                <a:chExt cx="1173" cy="1245"/>
              </a:xfrm>
            </p:grpSpPr>
            <p:sp>
              <p:nvSpPr>
                <p:cNvPr id="1075" name="Oval 104"/>
                <p:cNvSpPr>
                  <a:spLocks noChangeArrowheads="1"/>
                </p:cNvSpPr>
                <p:nvPr/>
              </p:nvSpPr>
              <p:spPr bwMode="auto">
                <a:xfrm>
                  <a:off x="1935" y="1785"/>
                  <a:ext cx="159" cy="96"/>
                </a:xfrm>
                <a:prstGeom prst="ellipse">
                  <a:avLst/>
                </a:prstGeom>
                <a:noFill/>
                <a:ln w="9525">
                  <a:solidFill>
                    <a:srgbClr val="0000FF"/>
                  </a:solidFill>
                  <a:round/>
                  <a:headEnd/>
                  <a:tailEnd/>
                </a:ln>
              </p:spPr>
              <p:txBody>
                <a:bodyPr wrap="none" anchor="ctr"/>
                <a:lstStyle/>
                <a:p>
                  <a:endParaRPr lang="en-US"/>
                </a:p>
              </p:txBody>
            </p:sp>
            <p:sp>
              <p:nvSpPr>
                <p:cNvPr id="1076" name="Line 105"/>
                <p:cNvSpPr>
                  <a:spLocks noChangeShapeType="1"/>
                </p:cNvSpPr>
                <p:nvPr/>
              </p:nvSpPr>
              <p:spPr bwMode="auto">
                <a:xfrm flipV="1">
                  <a:off x="2067" y="636"/>
                  <a:ext cx="1041" cy="1161"/>
                </a:xfrm>
                <a:prstGeom prst="line">
                  <a:avLst/>
                </a:prstGeom>
                <a:noFill/>
                <a:ln w="9525">
                  <a:solidFill>
                    <a:srgbClr val="0000FF"/>
                  </a:solidFill>
                  <a:prstDash val="dash"/>
                  <a:round/>
                  <a:headEnd/>
                  <a:tailEnd type="triangle" w="med" len="med"/>
                </a:ln>
              </p:spPr>
              <p:txBody>
                <a:bodyPr/>
                <a:lstStyle/>
                <a:p>
                  <a:endParaRPr lang="en-US"/>
                </a:p>
              </p:txBody>
            </p:sp>
          </p:grpSp>
          <p:grpSp>
            <p:nvGrpSpPr>
              <p:cNvPr id="24" name="Group 148"/>
              <p:cNvGrpSpPr>
                <a:grpSpLocks/>
              </p:cNvGrpSpPr>
              <p:nvPr/>
            </p:nvGrpSpPr>
            <p:grpSpPr bwMode="auto">
              <a:xfrm>
                <a:off x="2741" y="612"/>
                <a:ext cx="2040" cy="763"/>
                <a:chOff x="2741" y="526"/>
                <a:chExt cx="2040" cy="763"/>
              </a:xfrm>
            </p:grpSpPr>
            <p:sp>
              <p:nvSpPr>
                <p:cNvPr id="1061" name="Text Box 107"/>
                <p:cNvSpPr txBox="1">
                  <a:spLocks noChangeArrowheads="1"/>
                </p:cNvSpPr>
                <p:nvPr/>
              </p:nvSpPr>
              <p:spPr bwMode="auto">
                <a:xfrm>
                  <a:off x="2741" y="526"/>
                  <a:ext cx="1199" cy="213"/>
                </a:xfrm>
                <a:prstGeom prst="rect">
                  <a:avLst/>
                </a:prstGeom>
                <a:noFill/>
                <a:ln w="9525">
                  <a:noFill/>
                  <a:miter lim="800000"/>
                  <a:headEnd/>
                  <a:tailEnd/>
                </a:ln>
              </p:spPr>
              <p:txBody>
                <a:bodyPr wrap="none">
                  <a:spAutoFit/>
                </a:bodyPr>
                <a:lstStyle/>
                <a:p>
                  <a:r>
                    <a:rPr lang="en-US" altLang="zh-TW" sz="1600" b="1" dirty="0" smtClean="0">
                      <a:solidFill>
                        <a:srgbClr val="0000FF"/>
                      </a:solidFill>
                      <a:latin typeface="Arial" charset="0"/>
                      <a:ea typeface="標楷體" pitchFamily="65" charset="-120"/>
                      <a:sym typeface="Symbol" pitchFamily="18" charset="2"/>
                    </a:rPr>
                    <a:t>Sidewall angle </a:t>
                  </a:r>
                  <a:r>
                    <a:rPr lang="en-US" altLang="zh-TW" sz="1600" dirty="0" smtClean="0">
                      <a:solidFill>
                        <a:srgbClr val="0000FF"/>
                      </a:solidFill>
                      <a:latin typeface="Arial" charset="0"/>
                      <a:ea typeface="標楷體" pitchFamily="65" charset="-120"/>
                      <a:sym typeface="Symbol" pitchFamily="18" charset="2"/>
                    </a:rPr>
                    <a:t>(</a:t>
                  </a:r>
                  <a:r>
                    <a:rPr lang="en-US" altLang="zh-TW" sz="1600" dirty="0">
                      <a:solidFill>
                        <a:srgbClr val="0000FF"/>
                      </a:solidFill>
                      <a:latin typeface="Arial" charset="0"/>
                      <a:ea typeface="標楷體" pitchFamily="65" charset="-120"/>
                      <a:sym typeface="Symbol" pitchFamily="18" charset="2"/>
                    </a:rPr>
                    <a:t>)</a:t>
                  </a:r>
                  <a:endParaRPr lang="en-US" altLang="zh-TW" sz="1600" dirty="0">
                    <a:solidFill>
                      <a:srgbClr val="0000FF"/>
                    </a:solidFill>
                    <a:latin typeface="Arial" charset="0"/>
                    <a:ea typeface="標楷體" pitchFamily="65" charset="-120"/>
                  </a:endParaRPr>
                </a:p>
              </p:txBody>
            </p:sp>
            <p:grpSp>
              <p:nvGrpSpPr>
                <p:cNvPr id="25" name="Group 147"/>
                <p:cNvGrpSpPr>
                  <a:grpSpLocks/>
                </p:cNvGrpSpPr>
                <p:nvPr/>
              </p:nvGrpSpPr>
              <p:grpSpPr bwMode="auto">
                <a:xfrm>
                  <a:off x="2810" y="657"/>
                  <a:ext cx="1971" cy="632"/>
                  <a:chOff x="2810" y="657"/>
                  <a:chExt cx="2139" cy="686"/>
                </a:xfrm>
              </p:grpSpPr>
              <p:grpSp>
                <p:nvGrpSpPr>
                  <p:cNvPr id="26" name="Group 146"/>
                  <p:cNvGrpSpPr>
                    <a:grpSpLocks/>
                  </p:cNvGrpSpPr>
                  <p:nvPr/>
                </p:nvGrpSpPr>
                <p:grpSpPr bwMode="auto">
                  <a:xfrm>
                    <a:off x="2810" y="872"/>
                    <a:ext cx="665" cy="471"/>
                    <a:chOff x="2810" y="888"/>
                    <a:chExt cx="665" cy="471"/>
                  </a:xfrm>
                </p:grpSpPr>
                <p:sp>
                  <p:nvSpPr>
                    <p:cNvPr id="1073" name="Rectangle 111"/>
                    <p:cNvSpPr>
                      <a:spLocks noChangeArrowheads="1"/>
                    </p:cNvSpPr>
                    <p:nvPr/>
                  </p:nvSpPr>
                  <p:spPr bwMode="auto">
                    <a:xfrm>
                      <a:off x="2810" y="888"/>
                      <a:ext cx="665" cy="471"/>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074" name="AutoShape 112"/>
                    <p:cNvSpPr>
                      <a:spLocks noChangeArrowheads="1"/>
                    </p:cNvSpPr>
                    <p:nvPr/>
                  </p:nvSpPr>
                  <p:spPr bwMode="auto">
                    <a:xfrm flipV="1">
                      <a:off x="3034" y="1092"/>
                      <a:ext cx="217" cy="267"/>
                    </a:xfrm>
                    <a:custGeom>
                      <a:avLst/>
                      <a:gdLst>
                        <a:gd name="T0" fmla="*/ 2 w 21600"/>
                        <a:gd name="T1" fmla="*/ 2 h 21600"/>
                        <a:gd name="T2" fmla="*/ 1 w 21600"/>
                        <a:gd name="T3" fmla="*/ 3 h 21600"/>
                        <a:gd name="T4" fmla="*/ 0 w 21600"/>
                        <a:gd name="T5" fmla="*/ 2 h 21600"/>
                        <a:gd name="T6" fmla="*/ 1 w 21600"/>
                        <a:gd name="T7" fmla="*/ 0 h 21600"/>
                        <a:gd name="T8" fmla="*/ 0 60000 65536"/>
                        <a:gd name="T9" fmla="*/ 0 60000 65536"/>
                        <a:gd name="T10" fmla="*/ 0 60000 65536"/>
                        <a:gd name="T11" fmla="*/ 0 60000 65536"/>
                        <a:gd name="T12" fmla="*/ 2787 w 21600"/>
                        <a:gd name="T13" fmla="*/ 2831 h 21600"/>
                        <a:gd name="T14" fmla="*/ 18813 w 21600"/>
                        <a:gd name="T15" fmla="*/ 18769 h 21600"/>
                      </a:gdLst>
                      <a:ahLst/>
                      <a:cxnLst>
                        <a:cxn ang="T8">
                          <a:pos x="T0" y="T1"/>
                        </a:cxn>
                        <a:cxn ang="T9">
                          <a:pos x="T2" y="T3"/>
                        </a:cxn>
                        <a:cxn ang="T10">
                          <a:pos x="T4" y="T5"/>
                        </a:cxn>
                        <a:cxn ang="T11">
                          <a:pos x="T6" y="T7"/>
                        </a:cxn>
                      </a:cxnLst>
                      <a:rect l="T12" t="T13" r="T14" b="T15"/>
                      <a:pathLst>
                        <a:path w="21600" h="21600">
                          <a:moveTo>
                            <a:pt x="0" y="0"/>
                          </a:moveTo>
                          <a:lnTo>
                            <a:pt x="2071" y="21600"/>
                          </a:lnTo>
                          <a:lnTo>
                            <a:pt x="19529" y="21600"/>
                          </a:lnTo>
                          <a:lnTo>
                            <a:pt x="21600" y="0"/>
                          </a:lnTo>
                          <a:close/>
                        </a:path>
                      </a:pathLst>
                    </a:custGeom>
                    <a:solidFill>
                      <a:schemeClr val="bg1"/>
                    </a:solidFill>
                    <a:ln w="9525">
                      <a:solidFill>
                        <a:schemeClr val="bg1"/>
                      </a:solidFill>
                      <a:miter lim="800000"/>
                      <a:headEnd/>
                      <a:tailEnd/>
                    </a:ln>
                  </p:spPr>
                  <p:txBody>
                    <a:bodyPr wrap="none" anchor="ctr"/>
                    <a:lstStyle/>
                    <a:p>
                      <a:endParaRPr lang="en-US"/>
                    </a:p>
                  </p:txBody>
                </p:sp>
              </p:grpSp>
              <p:sp>
                <p:nvSpPr>
                  <p:cNvPr id="1064" name="Text Box 113"/>
                  <p:cNvSpPr txBox="1">
                    <a:spLocks noChangeArrowheads="1"/>
                  </p:cNvSpPr>
                  <p:nvPr/>
                </p:nvSpPr>
                <p:spPr bwMode="auto">
                  <a:xfrm>
                    <a:off x="2859" y="657"/>
                    <a:ext cx="567" cy="272"/>
                  </a:xfrm>
                  <a:prstGeom prst="rect">
                    <a:avLst/>
                  </a:prstGeom>
                  <a:noFill/>
                  <a:ln w="9525">
                    <a:noFill/>
                    <a:miter lim="800000"/>
                    <a:headEnd/>
                    <a:tailEnd/>
                  </a:ln>
                </p:spPr>
                <p:txBody>
                  <a:bodyPr wrap="none">
                    <a:spAutoFit/>
                  </a:bodyPr>
                  <a:lstStyle/>
                  <a:p>
                    <a:pPr algn="ctr">
                      <a:lnSpc>
                        <a:spcPct val="125000"/>
                      </a:lnSpc>
                    </a:pPr>
                    <a:r>
                      <a:rPr lang="en-US" altLang="zh-TW" sz="1600">
                        <a:latin typeface="Arial" charset="0"/>
                        <a:sym typeface="Symbol" pitchFamily="18" charset="2"/>
                      </a:rPr>
                      <a:t> &lt; 90</a:t>
                    </a:r>
                    <a:endParaRPr lang="en-US" altLang="zh-TW" sz="1600">
                      <a:latin typeface="Arial" charset="0"/>
                    </a:endParaRPr>
                  </a:p>
                </p:txBody>
              </p:sp>
              <p:grpSp>
                <p:nvGrpSpPr>
                  <p:cNvPr id="27" name="Group 145"/>
                  <p:cNvGrpSpPr>
                    <a:grpSpLocks/>
                  </p:cNvGrpSpPr>
                  <p:nvPr/>
                </p:nvGrpSpPr>
                <p:grpSpPr bwMode="auto">
                  <a:xfrm>
                    <a:off x="3546" y="872"/>
                    <a:ext cx="667" cy="471"/>
                    <a:chOff x="3546" y="888"/>
                    <a:chExt cx="667" cy="471"/>
                  </a:xfrm>
                </p:grpSpPr>
                <p:sp>
                  <p:nvSpPr>
                    <p:cNvPr id="1071" name="Rectangle 116"/>
                    <p:cNvSpPr>
                      <a:spLocks noChangeArrowheads="1"/>
                    </p:cNvSpPr>
                    <p:nvPr/>
                  </p:nvSpPr>
                  <p:spPr bwMode="auto">
                    <a:xfrm>
                      <a:off x="3546" y="888"/>
                      <a:ext cx="667" cy="471"/>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072" name="AutoShape 117"/>
                    <p:cNvSpPr>
                      <a:spLocks noChangeArrowheads="1"/>
                    </p:cNvSpPr>
                    <p:nvPr/>
                  </p:nvSpPr>
                  <p:spPr bwMode="auto">
                    <a:xfrm flipV="1">
                      <a:off x="3772" y="1092"/>
                      <a:ext cx="215" cy="267"/>
                    </a:xfrm>
                    <a:custGeom>
                      <a:avLst/>
                      <a:gdLst>
                        <a:gd name="T0" fmla="*/ 2 w 21600"/>
                        <a:gd name="T1" fmla="*/ 2 h 21600"/>
                        <a:gd name="T2" fmla="*/ 1 w 21600"/>
                        <a:gd name="T3" fmla="*/ 3 h 21600"/>
                        <a:gd name="T4" fmla="*/ 0 w 21600"/>
                        <a:gd name="T5" fmla="*/ 2 h 21600"/>
                        <a:gd name="T6" fmla="*/ 1 w 21600"/>
                        <a:gd name="T7" fmla="*/ 0 h 21600"/>
                        <a:gd name="T8" fmla="*/ 0 60000 65536"/>
                        <a:gd name="T9" fmla="*/ 0 60000 65536"/>
                        <a:gd name="T10" fmla="*/ 0 60000 65536"/>
                        <a:gd name="T11" fmla="*/ 0 60000 65536"/>
                        <a:gd name="T12" fmla="*/ 1808 w 21600"/>
                        <a:gd name="T13" fmla="*/ 1780 h 21600"/>
                        <a:gd name="T14" fmla="*/ 19792 w 21600"/>
                        <a:gd name="T15" fmla="*/ 1982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solidFill>
                      <a:schemeClr val="bg1"/>
                    </a:solidFill>
                    <a:ln w="9525">
                      <a:solidFill>
                        <a:schemeClr val="bg1"/>
                      </a:solidFill>
                      <a:miter lim="800000"/>
                      <a:headEnd/>
                      <a:tailEnd/>
                    </a:ln>
                  </p:spPr>
                  <p:txBody>
                    <a:bodyPr wrap="none" anchor="ctr"/>
                    <a:lstStyle/>
                    <a:p>
                      <a:endParaRPr lang="en-US"/>
                    </a:p>
                  </p:txBody>
                </p:sp>
              </p:grpSp>
              <p:sp>
                <p:nvSpPr>
                  <p:cNvPr id="1066" name="Text Box 118"/>
                  <p:cNvSpPr txBox="1">
                    <a:spLocks noChangeArrowheads="1"/>
                  </p:cNvSpPr>
                  <p:nvPr/>
                </p:nvSpPr>
                <p:spPr bwMode="auto">
                  <a:xfrm>
                    <a:off x="3596" y="657"/>
                    <a:ext cx="567" cy="272"/>
                  </a:xfrm>
                  <a:prstGeom prst="rect">
                    <a:avLst/>
                  </a:prstGeom>
                  <a:noFill/>
                  <a:ln w="9525">
                    <a:noFill/>
                    <a:miter lim="800000"/>
                    <a:headEnd/>
                    <a:tailEnd/>
                  </a:ln>
                </p:spPr>
                <p:txBody>
                  <a:bodyPr wrap="none">
                    <a:spAutoFit/>
                  </a:bodyPr>
                  <a:lstStyle/>
                  <a:p>
                    <a:pPr algn="ctr">
                      <a:lnSpc>
                        <a:spcPct val="125000"/>
                      </a:lnSpc>
                    </a:pPr>
                    <a:r>
                      <a:rPr lang="en-US" altLang="zh-TW" sz="1600">
                        <a:latin typeface="Arial" charset="0"/>
                        <a:sym typeface="Symbol" pitchFamily="18" charset="2"/>
                      </a:rPr>
                      <a:t> = 90</a:t>
                    </a:r>
                    <a:endParaRPr lang="en-US" altLang="zh-TW" sz="1600">
                      <a:latin typeface="Arial" charset="0"/>
                    </a:endParaRPr>
                  </a:p>
                </p:txBody>
              </p:sp>
              <p:grpSp>
                <p:nvGrpSpPr>
                  <p:cNvPr id="28" name="Group 144"/>
                  <p:cNvGrpSpPr>
                    <a:grpSpLocks/>
                  </p:cNvGrpSpPr>
                  <p:nvPr/>
                </p:nvGrpSpPr>
                <p:grpSpPr bwMode="auto">
                  <a:xfrm>
                    <a:off x="4284" y="872"/>
                    <a:ext cx="665" cy="471"/>
                    <a:chOff x="4284" y="888"/>
                    <a:chExt cx="665" cy="471"/>
                  </a:xfrm>
                </p:grpSpPr>
                <p:sp>
                  <p:nvSpPr>
                    <p:cNvPr id="1069" name="Rectangle 121"/>
                    <p:cNvSpPr>
                      <a:spLocks noChangeArrowheads="1"/>
                    </p:cNvSpPr>
                    <p:nvPr/>
                  </p:nvSpPr>
                  <p:spPr bwMode="auto">
                    <a:xfrm>
                      <a:off x="4284" y="888"/>
                      <a:ext cx="665" cy="471"/>
                    </a:xfrm>
                    <a:prstGeom prst="rect">
                      <a:avLst/>
                    </a:prstGeom>
                    <a:solidFill>
                      <a:srgbClr val="969696"/>
                    </a:solidFill>
                    <a:ln w="9525">
                      <a:solidFill>
                        <a:srgbClr val="969696"/>
                      </a:solidFill>
                      <a:miter lim="800000"/>
                      <a:headEnd/>
                      <a:tailEnd/>
                    </a:ln>
                  </p:spPr>
                  <p:txBody>
                    <a:bodyPr wrap="none" anchor="ctr"/>
                    <a:lstStyle/>
                    <a:p>
                      <a:endParaRPr lang="en-US"/>
                    </a:p>
                  </p:txBody>
                </p:sp>
                <p:sp>
                  <p:nvSpPr>
                    <p:cNvPr id="1070" name="AutoShape 122"/>
                    <p:cNvSpPr>
                      <a:spLocks noChangeArrowheads="1"/>
                    </p:cNvSpPr>
                    <p:nvPr/>
                  </p:nvSpPr>
                  <p:spPr bwMode="auto">
                    <a:xfrm>
                      <a:off x="4508" y="1092"/>
                      <a:ext cx="217" cy="267"/>
                    </a:xfrm>
                    <a:custGeom>
                      <a:avLst/>
                      <a:gdLst>
                        <a:gd name="T0" fmla="*/ 2 w 21600"/>
                        <a:gd name="T1" fmla="*/ 2 h 21600"/>
                        <a:gd name="T2" fmla="*/ 1 w 21600"/>
                        <a:gd name="T3" fmla="*/ 3 h 21600"/>
                        <a:gd name="T4" fmla="*/ 0 w 21600"/>
                        <a:gd name="T5" fmla="*/ 2 h 21600"/>
                        <a:gd name="T6" fmla="*/ 1 w 21600"/>
                        <a:gd name="T7" fmla="*/ 0 h 21600"/>
                        <a:gd name="T8" fmla="*/ 0 60000 65536"/>
                        <a:gd name="T9" fmla="*/ 0 60000 65536"/>
                        <a:gd name="T10" fmla="*/ 0 60000 65536"/>
                        <a:gd name="T11" fmla="*/ 0 60000 65536"/>
                        <a:gd name="T12" fmla="*/ 3882 w 21600"/>
                        <a:gd name="T13" fmla="*/ 3883 h 21600"/>
                        <a:gd name="T14" fmla="*/ 17718 w 21600"/>
                        <a:gd name="T15" fmla="*/ 17717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close/>
                        </a:path>
                      </a:pathLst>
                    </a:custGeom>
                    <a:solidFill>
                      <a:schemeClr val="bg1"/>
                    </a:solidFill>
                    <a:ln w="9525">
                      <a:solidFill>
                        <a:schemeClr val="bg1"/>
                      </a:solidFill>
                      <a:miter lim="800000"/>
                      <a:headEnd/>
                      <a:tailEnd/>
                    </a:ln>
                  </p:spPr>
                  <p:txBody>
                    <a:bodyPr wrap="none" anchor="ctr"/>
                    <a:lstStyle/>
                    <a:p>
                      <a:endParaRPr lang="en-US"/>
                    </a:p>
                  </p:txBody>
                </p:sp>
              </p:grpSp>
              <p:sp>
                <p:nvSpPr>
                  <p:cNvPr id="1068" name="Text Box 123"/>
                  <p:cNvSpPr txBox="1">
                    <a:spLocks noChangeArrowheads="1"/>
                  </p:cNvSpPr>
                  <p:nvPr/>
                </p:nvSpPr>
                <p:spPr bwMode="auto">
                  <a:xfrm>
                    <a:off x="4334" y="657"/>
                    <a:ext cx="567" cy="272"/>
                  </a:xfrm>
                  <a:prstGeom prst="rect">
                    <a:avLst/>
                  </a:prstGeom>
                  <a:noFill/>
                  <a:ln w="9525">
                    <a:noFill/>
                    <a:miter lim="800000"/>
                    <a:headEnd/>
                    <a:tailEnd/>
                  </a:ln>
                </p:spPr>
                <p:txBody>
                  <a:bodyPr wrap="none">
                    <a:spAutoFit/>
                  </a:bodyPr>
                  <a:lstStyle/>
                  <a:p>
                    <a:pPr algn="ctr">
                      <a:lnSpc>
                        <a:spcPct val="125000"/>
                      </a:lnSpc>
                    </a:pPr>
                    <a:r>
                      <a:rPr lang="en-US" altLang="zh-TW" sz="1600">
                        <a:latin typeface="Arial" charset="0"/>
                        <a:sym typeface="Symbol" pitchFamily="18" charset="2"/>
                      </a:rPr>
                      <a:t> &gt; 90</a:t>
                    </a:r>
                    <a:endParaRPr lang="en-US" altLang="zh-TW" sz="1600">
                      <a:latin typeface="Arial" charset="0"/>
                    </a:endParaRPr>
                  </a:p>
                </p:txBody>
              </p:sp>
            </p:grpSp>
          </p:grpSp>
        </p:grpSp>
        <p:grpSp>
          <p:nvGrpSpPr>
            <p:cNvPr id="29" name="Group 163"/>
            <p:cNvGrpSpPr>
              <a:grpSpLocks/>
            </p:cNvGrpSpPr>
            <p:nvPr/>
          </p:nvGrpSpPr>
          <p:grpSpPr bwMode="auto">
            <a:xfrm>
              <a:off x="3521075" y="2212975"/>
              <a:ext cx="3544888" cy="1349375"/>
              <a:chOff x="1997" y="1466"/>
              <a:chExt cx="2233" cy="850"/>
            </a:xfrm>
          </p:grpSpPr>
          <p:grpSp>
            <p:nvGrpSpPr>
              <p:cNvPr id="30" name="Group 125"/>
              <p:cNvGrpSpPr>
                <a:grpSpLocks/>
              </p:cNvGrpSpPr>
              <p:nvPr/>
            </p:nvGrpSpPr>
            <p:grpSpPr bwMode="auto">
              <a:xfrm>
                <a:off x="1997" y="1624"/>
                <a:ext cx="772" cy="692"/>
                <a:chOff x="2316" y="1440"/>
                <a:chExt cx="780" cy="420"/>
              </a:xfrm>
            </p:grpSpPr>
            <p:sp>
              <p:nvSpPr>
                <p:cNvPr id="1057" name="Oval 126"/>
                <p:cNvSpPr>
                  <a:spLocks noChangeArrowheads="1"/>
                </p:cNvSpPr>
                <p:nvPr/>
              </p:nvSpPr>
              <p:spPr bwMode="auto">
                <a:xfrm>
                  <a:off x="2316" y="1803"/>
                  <a:ext cx="81" cy="57"/>
                </a:xfrm>
                <a:prstGeom prst="ellipse">
                  <a:avLst/>
                </a:prstGeom>
                <a:noFill/>
                <a:ln w="9525">
                  <a:solidFill>
                    <a:srgbClr val="0000FF"/>
                  </a:solidFill>
                  <a:round/>
                  <a:headEnd/>
                  <a:tailEnd/>
                </a:ln>
              </p:spPr>
              <p:txBody>
                <a:bodyPr wrap="none" anchor="ctr"/>
                <a:lstStyle/>
                <a:p>
                  <a:endParaRPr lang="en-US"/>
                </a:p>
              </p:txBody>
            </p:sp>
            <p:sp>
              <p:nvSpPr>
                <p:cNvPr id="1058" name="Line 127"/>
                <p:cNvSpPr>
                  <a:spLocks noChangeShapeType="1"/>
                </p:cNvSpPr>
                <p:nvPr/>
              </p:nvSpPr>
              <p:spPr bwMode="auto">
                <a:xfrm flipV="1">
                  <a:off x="2394" y="1440"/>
                  <a:ext cx="702" cy="390"/>
                </a:xfrm>
                <a:prstGeom prst="line">
                  <a:avLst/>
                </a:prstGeom>
                <a:noFill/>
                <a:ln w="9525">
                  <a:solidFill>
                    <a:srgbClr val="0000FF"/>
                  </a:solidFill>
                  <a:prstDash val="dash"/>
                  <a:round/>
                  <a:headEnd/>
                  <a:tailEnd type="triangle" w="med" len="med"/>
                </a:ln>
              </p:spPr>
              <p:txBody>
                <a:bodyPr/>
                <a:lstStyle/>
                <a:p>
                  <a:endParaRPr lang="en-US"/>
                </a:p>
              </p:txBody>
            </p:sp>
          </p:grpSp>
          <p:grpSp>
            <p:nvGrpSpPr>
              <p:cNvPr id="31" name="Group 154"/>
              <p:cNvGrpSpPr>
                <a:grpSpLocks/>
              </p:cNvGrpSpPr>
              <p:nvPr/>
            </p:nvGrpSpPr>
            <p:grpSpPr bwMode="auto">
              <a:xfrm>
                <a:off x="2741" y="1466"/>
                <a:ext cx="1489" cy="581"/>
                <a:chOff x="2741" y="1417"/>
                <a:chExt cx="1489" cy="581"/>
              </a:xfrm>
            </p:grpSpPr>
            <p:sp>
              <p:nvSpPr>
                <p:cNvPr id="1046" name="Text Box 138"/>
                <p:cNvSpPr txBox="1">
                  <a:spLocks noChangeArrowheads="1"/>
                </p:cNvSpPr>
                <p:nvPr/>
              </p:nvSpPr>
              <p:spPr bwMode="auto">
                <a:xfrm>
                  <a:off x="2741" y="1417"/>
                  <a:ext cx="1082" cy="252"/>
                </a:xfrm>
                <a:prstGeom prst="rect">
                  <a:avLst/>
                </a:prstGeom>
                <a:noFill/>
                <a:ln w="9525">
                  <a:noFill/>
                  <a:miter lim="800000"/>
                  <a:headEnd/>
                  <a:tailEnd/>
                </a:ln>
              </p:spPr>
              <p:txBody>
                <a:bodyPr wrap="none">
                  <a:spAutoFit/>
                </a:bodyPr>
                <a:lstStyle/>
                <a:p>
                  <a:pPr>
                    <a:lnSpc>
                      <a:spcPct val="125000"/>
                    </a:lnSpc>
                  </a:pPr>
                  <a:r>
                    <a:rPr lang="en-US" altLang="zh-TW" sz="1600" b="1" dirty="0" smtClean="0">
                      <a:solidFill>
                        <a:srgbClr val="0000FF"/>
                      </a:solidFill>
                      <a:latin typeface="Arial" charset="0"/>
                      <a:ea typeface="標楷體" pitchFamily="65" charset="-120"/>
                      <a:sym typeface="Symbol" pitchFamily="18" charset="2"/>
                    </a:rPr>
                    <a:t>Roughness </a:t>
                  </a:r>
                  <a:r>
                    <a:rPr lang="en-US" altLang="zh-TW" sz="1600" dirty="0" smtClean="0">
                      <a:solidFill>
                        <a:srgbClr val="0000FF"/>
                      </a:solidFill>
                      <a:latin typeface="Arial" charset="0"/>
                      <a:ea typeface="標楷體" pitchFamily="65" charset="-120"/>
                      <a:sym typeface="Symbol" pitchFamily="18" charset="2"/>
                    </a:rPr>
                    <a:t>(R</a:t>
                  </a:r>
                  <a:r>
                    <a:rPr lang="en-US" altLang="zh-TW" sz="1600" baseline="-25000" dirty="0" smtClean="0">
                      <a:solidFill>
                        <a:srgbClr val="0000FF"/>
                      </a:solidFill>
                      <a:latin typeface="Arial" charset="0"/>
                      <a:ea typeface="標楷體" pitchFamily="65" charset="-120"/>
                      <a:sym typeface="Symbol" pitchFamily="18" charset="2"/>
                    </a:rPr>
                    <a:t>a</a:t>
                  </a:r>
                  <a:r>
                    <a:rPr lang="en-US" altLang="zh-TW" sz="1600" dirty="0">
                      <a:solidFill>
                        <a:srgbClr val="0000FF"/>
                      </a:solidFill>
                      <a:latin typeface="Arial" charset="0"/>
                      <a:ea typeface="標楷體" pitchFamily="65" charset="-120"/>
                      <a:sym typeface="Symbol" pitchFamily="18" charset="2"/>
                    </a:rPr>
                    <a:t>)</a:t>
                  </a:r>
                  <a:endParaRPr lang="en-US" altLang="zh-TW" sz="1600" dirty="0">
                    <a:solidFill>
                      <a:srgbClr val="0000FF"/>
                    </a:solidFill>
                    <a:latin typeface="Arial" charset="0"/>
                    <a:ea typeface="標楷體" pitchFamily="65" charset="-120"/>
                  </a:endParaRPr>
                </a:p>
              </p:txBody>
            </p:sp>
            <p:grpSp>
              <p:nvGrpSpPr>
                <p:cNvPr id="1130" name="Group 153"/>
                <p:cNvGrpSpPr>
                  <a:grpSpLocks/>
                </p:cNvGrpSpPr>
                <p:nvPr/>
              </p:nvGrpSpPr>
              <p:grpSpPr bwMode="auto">
                <a:xfrm>
                  <a:off x="2810" y="1659"/>
                  <a:ext cx="1420" cy="339"/>
                  <a:chOff x="2810" y="1659"/>
                  <a:chExt cx="1420" cy="339"/>
                </a:xfrm>
              </p:grpSpPr>
              <p:grpSp>
                <p:nvGrpSpPr>
                  <p:cNvPr id="1133" name="Group 152"/>
                  <p:cNvGrpSpPr>
                    <a:grpSpLocks/>
                  </p:cNvGrpSpPr>
                  <p:nvPr/>
                </p:nvGrpSpPr>
                <p:grpSpPr bwMode="auto">
                  <a:xfrm>
                    <a:off x="2810" y="1664"/>
                    <a:ext cx="447" cy="329"/>
                    <a:chOff x="2810" y="1664"/>
                    <a:chExt cx="447" cy="329"/>
                  </a:xfrm>
                </p:grpSpPr>
                <p:sp>
                  <p:nvSpPr>
                    <p:cNvPr id="1049" name="Rectangle 130"/>
                    <p:cNvSpPr>
                      <a:spLocks noChangeArrowheads="1"/>
                    </p:cNvSpPr>
                    <p:nvPr/>
                  </p:nvSpPr>
                  <p:spPr bwMode="auto">
                    <a:xfrm>
                      <a:off x="2810" y="1664"/>
                      <a:ext cx="447" cy="329"/>
                    </a:xfrm>
                    <a:prstGeom prst="rect">
                      <a:avLst/>
                    </a:prstGeom>
                    <a:solidFill>
                      <a:srgbClr val="969696"/>
                    </a:solidFill>
                    <a:ln w="9525">
                      <a:solidFill>
                        <a:srgbClr val="969696"/>
                      </a:solidFill>
                      <a:miter lim="800000"/>
                      <a:headEnd/>
                      <a:tailEnd/>
                    </a:ln>
                  </p:spPr>
                  <p:txBody>
                    <a:bodyPr wrap="none" anchor="ctr"/>
                    <a:lstStyle/>
                    <a:p>
                      <a:endParaRPr lang="en-US"/>
                    </a:p>
                  </p:txBody>
                </p:sp>
                <p:grpSp>
                  <p:nvGrpSpPr>
                    <p:cNvPr id="1135" name="Group 131"/>
                    <p:cNvGrpSpPr>
                      <a:grpSpLocks/>
                    </p:cNvGrpSpPr>
                    <p:nvPr/>
                  </p:nvGrpSpPr>
                  <p:grpSpPr bwMode="auto">
                    <a:xfrm>
                      <a:off x="3203" y="1664"/>
                      <a:ext cx="54" cy="329"/>
                      <a:chOff x="4369" y="2523"/>
                      <a:chExt cx="56" cy="357"/>
                    </a:xfrm>
                  </p:grpSpPr>
                  <p:sp>
                    <p:nvSpPr>
                      <p:cNvPr id="1051" name="AutoShape 132"/>
                      <p:cNvSpPr>
                        <a:spLocks noChangeArrowheads="1"/>
                      </p:cNvSpPr>
                      <p:nvPr/>
                    </p:nvSpPr>
                    <p:spPr bwMode="auto">
                      <a:xfrm rot="-5400000">
                        <a:off x="4369" y="252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2" name="AutoShape 133"/>
                      <p:cNvSpPr>
                        <a:spLocks noChangeArrowheads="1"/>
                      </p:cNvSpPr>
                      <p:nvPr/>
                    </p:nvSpPr>
                    <p:spPr bwMode="auto">
                      <a:xfrm rot="-5400000">
                        <a:off x="4369" y="258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3" name="AutoShape 134"/>
                      <p:cNvSpPr>
                        <a:spLocks noChangeArrowheads="1"/>
                      </p:cNvSpPr>
                      <p:nvPr/>
                    </p:nvSpPr>
                    <p:spPr bwMode="auto">
                      <a:xfrm rot="-5400000">
                        <a:off x="4369" y="264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4" name="AutoShape 135"/>
                      <p:cNvSpPr>
                        <a:spLocks noChangeArrowheads="1"/>
                      </p:cNvSpPr>
                      <p:nvPr/>
                    </p:nvSpPr>
                    <p:spPr bwMode="auto">
                      <a:xfrm rot="-5400000">
                        <a:off x="4369" y="270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5" name="AutoShape 136"/>
                      <p:cNvSpPr>
                        <a:spLocks noChangeArrowheads="1"/>
                      </p:cNvSpPr>
                      <p:nvPr/>
                    </p:nvSpPr>
                    <p:spPr bwMode="auto">
                      <a:xfrm rot="-5400000">
                        <a:off x="4369" y="2763"/>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sp>
                    <p:nvSpPr>
                      <p:cNvPr id="1056" name="AutoShape 137"/>
                      <p:cNvSpPr>
                        <a:spLocks noChangeArrowheads="1"/>
                      </p:cNvSpPr>
                      <p:nvPr/>
                    </p:nvSpPr>
                    <p:spPr bwMode="auto">
                      <a:xfrm rot="-5400000">
                        <a:off x="4369" y="2824"/>
                        <a:ext cx="56" cy="56"/>
                      </a:xfrm>
                      <a:prstGeom prst="triangle">
                        <a:avLst>
                          <a:gd name="adj" fmla="val 50000"/>
                        </a:avLst>
                      </a:prstGeom>
                      <a:solidFill>
                        <a:schemeClr val="bg1"/>
                      </a:solidFill>
                      <a:ln w="9525">
                        <a:solidFill>
                          <a:schemeClr val="bg1"/>
                        </a:solidFill>
                        <a:miter lim="800000"/>
                        <a:headEnd/>
                        <a:tailEnd/>
                      </a:ln>
                    </p:spPr>
                    <p:txBody>
                      <a:bodyPr wrap="none" anchor="ctr"/>
                      <a:lstStyle/>
                      <a:p>
                        <a:endParaRPr lang="en-US"/>
                      </a:p>
                    </p:txBody>
                  </p:sp>
                </p:grpSp>
              </p:grpSp>
              <p:graphicFrame>
                <p:nvGraphicFramePr>
                  <p:cNvPr id="1026" name="Object 5120"/>
                  <p:cNvGraphicFramePr>
                    <a:graphicFrameLocks noChangeAspect="1"/>
                  </p:cNvGraphicFramePr>
                  <p:nvPr/>
                </p:nvGraphicFramePr>
                <p:xfrm>
                  <a:off x="3541" y="1659"/>
                  <a:ext cx="689" cy="339"/>
                </p:xfrm>
                <a:graphic>
                  <a:graphicData uri="http://schemas.openxmlformats.org/presentationml/2006/ole">
                    <p:oleObj spid="_x0000_s1026" name="Image" r:id="rId6" imgW="1181265" imgH="581106" progId="">
                      <p:embed/>
                    </p:oleObj>
                  </a:graphicData>
                </a:graphic>
              </p:graphicFrame>
            </p:grpSp>
          </p:grpSp>
        </p:grpSp>
        <p:grpSp>
          <p:nvGrpSpPr>
            <p:cNvPr id="1150" name="Group 167"/>
            <p:cNvGrpSpPr>
              <a:grpSpLocks/>
            </p:cNvGrpSpPr>
            <p:nvPr/>
          </p:nvGrpSpPr>
          <p:grpSpPr bwMode="auto">
            <a:xfrm>
              <a:off x="3798888" y="3279775"/>
              <a:ext cx="4659312" cy="1762125"/>
              <a:chOff x="2393" y="2066"/>
              <a:chExt cx="2935" cy="1110"/>
            </a:xfrm>
          </p:grpSpPr>
          <p:grpSp>
            <p:nvGrpSpPr>
              <p:cNvPr id="1157" name="Group 162"/>
              <p:cNvGrpSpPr>
                <a:grpSpLocks/>
              </p:cNvGrpSpPr>
              <p:nvPr/>
            </p:nvGrpSpPr>
            <p:grpSpPr bwMode="auto">
              <a:xfrm>
                <a:off x="2393" y="2066"/>
                <a:ext cx="2935" cy="1110"/>
                <a:chOff x="2172" y="2138"/>
                <a:chExt cx="2935" cy="1110"/>
              </a:xfrm>
            </p:grpSpPr>
            <p:sp>
              <p:nvSpPr>
                <p:cNvPr id="1037" name="Line 21"/>
                <p:cNvSpPr>
                  <a:spLocks noChangeShapeType="1"/>
                </p:cNvSpPr>
                <p:nvPr/>
              </p:nvSpPr>
              <p:spPr bwMode="auto">
                <a:xfrm flipV="1">
                  <a:off x="2172" y="2267"/>
                  <a:ext cx="590" cy="981"/>
                </a:xfrm>
                <a:prstGeom prst="line">
                  <a:avLst/>
                </a:prstGeom>
                <a:noFill/>
                <a:ln w="9525">
                  <a:solidFill>
                    <a:srgbClr val="0000FF"/>
                  </a:solidFill>
                  <a:prstDash val="dash"/>
                  <a:round/>
                  <a:headEnd/>
                  <a:tailEnd type="triangle" w="med" len="med"/>
                </a:ln>
              </p:spPr>
              <p:txBody>
                <a:bodyPr/>
                <a:lstStyle/>
                <a:p>
                  <a:endParaRPr lang="en-US"/>
                </a:p>
              </p:txBody>
            </p:sp>
            <p:grpSp>
              <p:nvGrpSpPr>
                <p:cNvPr id="1158" name="Group 159"/>
                <p:cNvGrpSpPr>
                  <a:grpSpLocks/>
                </p:cNvGrpSpPr>
                <p:nvPr/>
              </p:nvGrpSpPr>
              <p:grpSpPr bwMode="auto">
                <a:xfrm>
                  <a:off x="2741" y="2138"/>
                  <a:ext cx="2366" cy="782"/>
                  <a:chOff x="2741" y="2058"/>
                  <a:chExt cx="2366" cy="782"/>
                </a:xfrm>
              </p:grpSpPr>
              <p:grpSp>
                <p:nvGrpSpPr>
                  <p:cNvPr id="1159" name="Group 158"/>
                  <p:cNvGrpSpPr>
                    <a:grpSpLocks/>
                  </p:cNvGrpSpPr>
                  <p:nvPr/>
                </p:nvGrpSpPr>
                <p:grpSpPr bwMode="auto">
                  <a:xfrm>
                    <a:off x="2810" y="2262"/>
                    <a:ext cx="2297" cy="578"/>
                    <a:chOff x="2810" y="2278"/>
                    <a:chExt cx="2617" cy="658"/>
                  </a:xfrm>
                </p:grpSpPr>
                <p:pic>
                  <p:nvPicPr>
                    <p:cNvPr id="1042" name="Picture 25" descr="Fig-20"/>
                    <p:cNvPicPr>
                      <a:picLocks noChangeAspect="1" noChangeArrowheads="1"/>
                    </p:cNvPicPr>
                    <p:nvPr/>
                  </p:nvPicPr>
                  <p:blipFill>
                    <a:blip r:embed="rId7" cstate="print"/>
                    <a:srcRect/>
                    <a:stretch>
                      <a:fillRect/>
                    </a:stretch>
                  </p:blipFill>
                  <p:spPr bwMode="auto">
                    <a:xfrm>
                      <a:off x="3810" y="2278"/>
                      <a:ext cx="1617" cy="658"/>
                    </a:xfrm>
                    <a:prstGeom prst="rect">
                      <a:avLst/>
                    </a:prstGeom>
                    <a:noFill/>
                    <a:ln w="9525">
                      <a:noFill/>
                      <a:miter lim="800000"/>
                      <a:headEnd/>
                      <a:tailEnd/>
                    </a:ln>
                  </p:spPr>
                </p:pic>
                <p:pic>
                  <p:nvPicPr>
                    <p:cNvPr id="1043" name="Picture 27" descr="Fig-22"/>
                    <p:cNvPicPr>
                      <a:picLocks noChangeAspect="1" noChangeArrowheads="1"/>
                    </p:cNvPicPr>
                    <p:nvPr/>
                  </p:nvPicPr>
                  <p:blipFill>
                    <a:blip r:embed="rId8" cstate="print"/>
                    <a:srcRect/>
                    <a:stretch>
                      <a:fillRect/>
                    </a:stretch>
                  </p:blipFill>
                  <p:spPr bwMode="auto">
                    <a:xfrm>
                      <a:off x="2810" y="2278"/>
                      <a:ext cx="939" cy="635"/>
                    </a:xfrm>
                    <a:prstGeom prst="rect">
                      <a:avLst/>
                    </a:prstGeom>
                    <a:noFill/>
                    <a:ln w="9525">
                      <a:noFill/>
                      <a:miter lim="800000"/>
                      <a:headEnd/>
                      <a:tailEnd/>
                    </a:ln>
                  </p:spPr>
                </p:pic>
              </p:grpSp>
              <p:sp>
                <p:nvSpPr>
                  <p:cNvPr id="1041" name="Text Box 28"/>
                  <p:cNvSpPr txBox="1">
                    <a:spLocks noChangeArrowheads="1"/>
                  </p:cNvSpPr>
                  <p:nvPr/>
                </p:nvSpPr>
                <p:spPr bwMode="auto">
                  <a:xfrm>
                    <a:off x="2741" y="2058"/>
                    <a:ext cx="2131" cy="213"/>
                  </a:xfrm>
                  <a:prstGeom prst="rect">
                    <a:avLst/>
                  </a:prstGeom>
                  <a:noFill/>
                  <a:ln w="9525">
                    <a:noFill/>
                    <a:miter lim="800000"/>
                    <a:headEnd/>
                    <a:tailEnd/>
                  </a:ln>
                </p:spPr>
                <p:txBody>
                  <a:bodyPr wrap="none">
                    <a:spAutoFit/>
                  </a:bodyPr>
                  <a:lstStyle/>
                  <a:p>
                    <a:r>
                      <a:rPr lang="en-US" altLang="zh-TW" sz="1600" b="1" dirty="0" smtClean="0">
                        <a:solidFill>
                          <a:srgbClr val="0000FF"/>
                        </a:solidFill>
                        <a:latin typeface="Arial" charset="0"/>
                        <a:ea typeface="標楷體" pitchFamily="65" charset="-120"/>
                      </a:rPr>
                      <a:t>Polymer flow and filling property</a:t>
                    </a:r>
                    <a:endParaRPr lang="zh-TW" altLang="en-US" sz="1600" b="1" dirty="0">
                      <a:solidFill>
                        <a:srgbClr val="0000FF"/>
                      </a:solidFill>
                      <a:latin typeface="Arial" charset="0"/>
                      <a:ea typeface="標楷體" pitchFamily="65" charset="-120"/>
                    </a:endParaRPr>
                  </a:p>
                </p:txBody>
              </p:sp>
            </p:grpSp>
          </p:grpSp>
          <p:sp>
            <p:nvSpPr>
              <p:cNvPr id="1036" name="Oval 140"/>
              <p:cNvSpPr>
                <a:spLocks noChangeArrowheads="1"/>
              </p:cNvSpPr>
              <p:nvPr/>
            </p:nvSpPr>
            <p:spPr bwMode="auto">
              <a:xfrm>
                <a:off x="3364" y="2529"/>
                <a:ext cx="198" cy="195"/>
              </a:xfrm>
              <a:prstGeom prst="ellipse">
                <a:avLst/>
              </a:prstGeom>
              <a:noFill/>
              <a:ln w="9525">
                <a:solidFill>
                  <a:schemeClr val="bg1"/>
                </a:solidFill>
                <a:round/>
                <a:headEnd/>
                <a:tailEnd/>
              </a:ln>
            </p:spPr>
            <p:txBody>
              <a:bodyPr wrap="none" anchor="ctr"/>
              <a:lstStyle/>
              <a:p>
                <a:endParaRPr lang="en-US"/>
              </a:p>
            </p:txBody>
          </p:sp>
        </p:grpSp>
      </p:grpSp>
      <p:sp>
        <p:nvSpPr>
          <p:cNvPr id="133" name="TextBox 132"/>
          <p:cNvSpPr txBox="1"/>
          <p:nvPr/>
        </p:nvSpPr>
        <p:spPr>
          <a:xfrm>
            <a:off x="1828800" y="76200"/>
            <a:ext cx="5973558" cy="523220"/>
          </a:xfrm>
          <a:prstGeom prst="rect">
            <a:avLst/>
          </a:prstGeom>
          <a:noFill/>
        </p:spPr>
        <p:txBody>
          <a:bodyPr wrap="none" rtlCol="0">
            <a:spAutoFit/>
          </a:bodyPr>
          <a:lstStyle/>
          <a:p>
            <a:r>
              <a:rPr lang="en-US" sz="2800" dirty="0" smtClean="0">
                <a:solidFill>
                  <a:srgbClr val="0033CC"/>
                </a:solidFill>
              </a:rPr>
              <a:t>Mold issues: profile, roughness, sticking</a:t>
            </a:r>
            <a:endParaRPr lang="en-US" sz="2800" dirty="0">
              <a:solidFill>
                <a:srgbClr val="0033CC"/>
              </a:solidFill>
            </a:endParaRPr>
          </a:p>
        </p:txBody>
      </p:sp>
      <p:cxnSp>
        <p:nvCxnSpPr>
          <p:cNvPr id="134" name="Straight Connector 13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2" name="Slide Number Placeholder 131"/>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 y="762000"/>
            <a:ext cx="5787333" cy="5729191"/>
          </a:xfrm>
          <a:prstGeom prst="rect">
            <a:avLst/>
          </a:prstGeom>
          <a:noFill/>
          <a:ln w="9525">
            <a:noFill/>
            <a:miter lim="800000"/>
            <a:headEnd/>
            <a:tailEnd/>
          </a:ln>
          <a:effectLst/>
        </p:spPr>
      </p:pic>
      <p:sp>
        <p:nvSpPr>
          <p:cNvPr id="4" name="TextBox 3"/>
          <p:cNvSpPr txBox="1"/>
          <p:nvPr/>
        </p:nvSpPr>
        <p:spPr>
          <a:xfrm>
            <a:off x="2052261" y="76200"/>
            <a:ext cx="4805739" cy="523220"/>
          </a:xfrm>
          <a:prstGeom prst="rect">
            <a:avLst/>
          </a:prstGeom>
          <a:noFill/>
        </p:spPr>
        <p:txBody>
          <a:bodyPr wrap="none" rtlCol="0">
            <a:spAutoFit/>
          </a:bodyPr>
          <a:lstStyle/>
          <a:p>
            <a:r>
              <a:rPr lang="en-US" sz="2800" dirty="0" smtClean="0">
                <a:solidFill>
                  <a:srgbClr val="0033CC"/>
                </a:solidFill>
              </a:rPr>
              <a:t>Importance of anti-stick coating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41986" name="Picture 2"/>
          <p:cNvPicPr>
            <a:picLocks noChangeAspect="1" noChangeArrowheads="1"/>
          </p:cNvPicPr>
          <p:nvPr/>
        </p:nvPicPr>
        <p:blipFill>
          <a:blip r:embed="rId3" cstate="print"/>
          <a:srcRect/>
          <a:stretch>
            <a:fillRect/>
          </a:stretch>
        </p:blipFill>
        <p:spPr bwMode="auto">
          <a:xfrm>
            <a:off x="6248400" y="1612683"/>
            <a:ext cx="2590800" cy="2378585"/>
          </a:xfrm>
          <a:prstGeom prst="rect">
            <a:avLst/>
          </a:prstGeom>
          <a:noFill/>
          <a:ln w="9525">
            <a:noFill/>
            <a:miter lim="800000"/>
            <a:headEnd/>
            <a:tailEnd/>
          </a:ln>
        </p:spPr>
      </p:pic>
      <p:pic>
        <p:nvPicPr>
          <p:cNvPr id="41987" name="Picture 3"/>
          <p:cNvPicPr>
            <a:picLocks noChangeAspect="1" noChangeArrowheads="1"/>
          </p:cNvPicPr>
          <p:nvPr/>
        </p:nvPicPr>
        <p:blipFill>
          <a:blip r:embed="rId4" cstate="print"/>
          <a:srcRect/>
          <a:stretch>
            <a:fillRect/>
          </a:stretch>
        </p:blipFill>
        <p:spPr bwMode="auto">
          <a:xfrm>
            <a:off x="6225654" y="4114800"/>
            <a:ext cx="2670980" cy="2324100"/>
          </a:xfrm>
          <a:prstGeom prst="rect">
            <a:avLst/>
          </a:prstGeom>
          <a:noFill/>
          <a:ln w="9525">
            <a:noFill/>
            <a:miter lim="800000"/>
            <a:headEnd/>
            <a:tailEnd/>
          </a:ln>
        </p:spPr>
      </p:pic>
      <p:sp>
        <p:nvSpPr>
          <p:cNvPr id="8" name="TextBox 7"/>
          <p:cNvSpPr txBox="1"/>
          <p:nvPr/>
        </p:nvSpPr>
        <p:spPr>
          <a:xfrm>
            <a:off x="6248400" y="685800"/>
            <a:ext cx="2590799" cy="923330"/>
          </a:xfrm>
          <a:prstGeom prst="rect">
            <a:avLst/>
          </a:prstGeom>
          <a:noFill/>
        </p:spPr>
        <p:txBody>
          <a:bodyPr wrap="square" rtlCol="0">
            <a:spAutoFit/>
          </a:bodyPr>
          <a:lstStyle/>
          <a:p>
            <a:r>
              <a:rPr lang="en-US" dirty="0" smtClean="0">
                <a:solidFill>
                  <a:srgbClr val="0033CC"/>
                </a:solidFill>
              </a:rPr>
              <a:t>NIL using a mold without (top) and with (bottom) anti-stick coating</a:t>
            </a:r>
            <a:endParaRPr lang="en-US" dirty="0">
              <a:solidFill>
                <a:srgbClr val="0033CC"/>
              </a:solidFill>
            </a:endParaRPr>
          </a:p>
        </p:txBody>
      </p:sp>
      <p:sp>
        <p:nvSpPr>
          <p:cNvPr id="9" name="TextBox 8"/>
          <p:cNvSpPr txBox="1"/>
          <p:nvPr/>
        </p:nvSpPr>
        <p:spPr>
          <a:xfrm>
            <a:off x="6324600" y="1752600"/>
            <a:ext cx="1737142" cy="369332"/>
          </a:xfrm>
          <a:prstGeom prst="rect">
            <a:avLst/>
          </a:prstGeom>
          <a:noFill/>
        </p:spPr>
        <p:txBody>
          <a:bodyPr wrap="none" rtlCol="0">
            <a:spAutoFit/>
          </a:bodyPr>
          <a:lstStyle/>
          <a:p>
            <a:r>
              <a:rPr lang="en-US" dirty="0" smtClean="0">
                <a:solidFill>
                  <a:srgbClr val="FF0000"/>
                </a:solidFill>
              </a:rPr>
              <a:t>Resist peeled off</a:t>
            </a:r>
            <a:endParaRPr 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76200"/>
            <a:ext cx="5775364" cy="523220"/>
          </a:xfrm>
          <a:prstGeom prst="rect">
            <a:avLst/>
          </a:prstGeom>
          <a:noFill/>
        </p:spPr>
        <p:txBody>
          <a:bodyPr wrap="none" rtlCol="0">
            <a:spAutoFit/>
          </a:bodyPr>
          <a:lstStyle/>
          <a:p>
            <a:r>
              <a:rPr lang="en-US" sz="2800" dirty="0" smtClean="0">
                <a:solidFill>
                  <a:srgbClr val="0033CC"/>
                </a:solidFill>
              </a:rPr>
              <a:t>Mold release agent: </a:t>
            </a:r>
            <a:r>
              <a:rPr lang="en-US" sz="2800" dirty="0" err="1" smtClean="0">
                <a:solidFill>
                  <a:srgbClr val="0033CC"/>
                </a:solidFill>
              </a:rPr>
              <a:t>teflon</a:t>
            </a:r>
            <a:r>
              <a:rPr lang="en-US" sz="2800" dirty="0" smtClean="0">
                <a:solidFill>
                  <a:srgbClr val="0033CC"/>
                </a:solidFill>
              </a:rPr>
              <a:t>-like coating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295400" y="609600"/>
            <a:ext cx="6587829" cy="400110"/>
          </a:xfrm>
          <a:prstGeom prst="rect">
            <a:avLst/>
          </a:prstGeom>
          <a:noFill/>
        </p:spPr>
        <p:txBody>
          <a:bodyPr wrap="none" rtlCol="0">
            <a:spAutoFit/>
          </a:bodyPr>
          <a:lstStyle/>
          <a:p>
            <a:r>
              <a:rPr lang="en-US" sz="2000" dirty="0" smtClean="0">
                <a:solidFill>
                  <a:srgbClr val="C00000"/>
                </a:solidFill>
              </a:rPr>
              <a:t>Same idea as anti-stick cooking ware coating, but mono-layer.</a:t>
            </a:r>
            <a:endParaRPr lang="en-US" sz="2000"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
        <p:nvSpPr>
          <p:cNvPr id="9" name="TextBox 8"/>
          <p:cNvSpPr txBox="1"/>
          <p:nvPr/>
        </p:nvSpPr>
        <p:spPr>
          <a:xfrm>
            <a:off x="304800" y="5638800"/>
            <a:ext cx="8305800" cy="1200329"/>
          </a:xfrm>
          <a:prstGeom prst="rect">
            <a:avLst/>
          </a:prstGeom>
          <a:noFill/>
        </p:spPr>
        <p:txBody>
          <a:bodyPr wrap="square" rtlCol="0">
            <a:spAutoFit/>
          </a:bodyPr>
          <a:lstStyle/>
          <a:p>
            <a:r>
              <a:rPr lang="en-US" dirty="0" smtClean="0">
                <a:solidFill>
                  <a:srgbClr val="C00000"/>
                </a:solidFill>
              </a:rPr>
              <a:t>Silane treatment by simple vacuum coating:</a:t>
            </a:r>
          </a:p>
          <a:p>
            <a:r>
              <a:rPr lang="en-US" dirty="0" smtClean="0">
                <a:solidFill>
                  <a:srgbClr val="0033CC"/>
                </a:solidFill>
              </a:rPr>
              <a:t>Clean wafer by oxygen plasma,  put wafer and a drop of silane inside a container, and vacuum the container. After &gt;5 hours, take wafer out and bake 150</a:t>
            </a:r>
            <a:r>
              <a:rPr lang="en-US" baseline="30000" dirty="0" smtClean="0">
                <a:solidFill>
                  <a:srgbClr val="0033CC"/>
                </a:solidFill>
              </a:rPr>
              <a:t>o</a:t>
            </a:r>
            <a:r>
              <a:rPr lang="en-US" dirty="0" smtClean="0">
                <a:solidFill>
                  <a:srgbClr val="0033CC"/>
                </a:solidFill>
              </a:rPr>
              <a:t>C for 20min to stabilize the silane coating.</a:t>
            </a:r>
            <a:endParaRPr lang="en-US" dirty="0">
              <a:solidFill>
                <a:srgbClr val="0033CC"/>
              </a:solidFill>
            </a:endParaRPr>
          </a:p>
        </p:txBody>
      </p:sp>
      <p:grpSp>
        <p:nvGrpSpPr>
          <p:cNvPr id="12" name="Group 11"/>
          <p:cNvGrpSpPr/>
          <p:nvPr/>
        </p:nvGrpSpPr>
        <p:grpSpPr>
          <a:xfrm>
            <a:off x="609600" y="1066800"/>
            <a:ext cx="7661851" cy="4572000"/>
            <a:chOff x="609600" y="990600"/>
            <a:chExt cx="7661851" cy="4572000"/>
          </a:xfrm>
        </p:grpSpPr>
        <p:pic>
          <p:nvPicPr>
            <p:cNvPr id="30722" name="Picture 2"/>
            <p:cNvPicPr>
              <a:picLocks noChangeAspect="1" noChangeArrowheads="1"/>
            </p:cNvPicPr>
            <p:nvPr/>
          </p:nvPicPr>
          <p:blipFill>
            <a:blip r:embed="rId2" cstate="print"/>
            <a:srcRect/>
            <a:stretch>
              <a:fillRect/>
            </a:stretch>
          </p:blipFill>
          <p:spPr bwMode="auto">
            <a:xfrm>
              <a:off x="609600" y="990600"/>
              <a:ext cx="7661851" cy="4572000"/>
            </a:xfrm>
            <a:prstGeom prst="rect">
              <a:avLst/>
            </a:prstGeom>
            <a:noFill/>
            <a:ln w="9525">
              <a:noFill/>
              <a:miter lim="800000"/>
              <a:headEnd/>
              <a:tailEnd/>
            </a:ln>
            <a:effectLst/>
          </p:spPr>
        </p:pic>
        <p:sp>
          <p:nvSpPr>
            <p:cNvPr id="10" name="TextBox 9"/>
            <p:cNvSpPr txBox="1"/>
            <p:nvPr/>
          </p:nvSpPr>
          <p:spPr>
            <a:xfrm>
              <a:off x="762000" y="1219200"/>
              <a:ext cx="3317768" cy="369332"/>
            </a:xfrm>
            <a:prstGeom prst="rect">
              <a:avLst/>
            </a:prstGeom>
            <a:noFill/>
          </p:spPr>
          <p:txBody>
            <a:bodyPr wrap="none" rtlCol="0">
              <a:spAutoFit/>
            </a:bodyPr>
            <a:lstStyle/>
            <a:p>
              <a:r>
                <a:rPr lang="en-US" dirty="0" smtClean="0"/>
                <a:t>(SAM: self assembled monolayer)</a:t>
              </a:r>
              <a:endParaRPr lang="en-US" dirty="0"/>
            </a:p>
          </p:txBody>
        </p:sp>
        <p:sp>
          <p:nvSpPr>
            <p:cNvPr id="11" name="TextBox 10"/>
            <p:cNvSpPr txBox="1"/>
            <p:nvPr/>
          </p:nvSpPr>
          <p:spPr>
            <a:xfrm>
              <a:off x="802937" y="4114800"/>
              <a:ext cx="7416967" cy="369332"/>
            </a:xfrm>
            <a:prstGeom prst="rect">
              <a:avLst/>
            </a:prstGeom>
            <a:noFill/>
          </p:spPr>
          <p:txBody>
            <a:bodyPr wrap="none" rtlCol="0">
              <a:spAutoFit/>
            </a:bodyPr>
            <a:lstStyle/>
            <a:p>
              <a:r>
                <a:rPr lang="en-US" dirty="0" smtClean="0">
                  <a:solidFill>
                    <a:srgbClr val="C00000"/>
                  </a:solidFill>
                </a:rPr>
                <a:t>FDTS: (1H,1H,2H,2H)-Perfluoro decyl trichloro silane, works with SiO</a:t>
              </a:r>
              <a:r>
                <a:rPr lang="en-US" baseline="-25000" dirty="0" smtClean="0">
                  <a:solidFill>
                    <a:srgbClr val="C00000"/>
                  </a:solidFill>
                </a:rPr>
                <a:t>2</a:t>
              </a:r>
              <a:r>
                <a:rPr lang="en-US" dirty="0" smtClean="0">
                  <a:solidFill>
                    <a:srgbClr val="C00000"/>
                  </a:solidFill>
                </a:rPr>
                <a:t> surface</a:t>
              </a:r>
              <a:endParaRPr lang="en-US"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Mold-2"/>
          <p:cNvPicPr>
            <a:picLocks noChangeAspect="1" noChangeArrowheads="1"/>
          </p:cNvPicPr>
          <p:nvPr/>
        </p:nvPicPr>
        <p:blipFill>
          <a:blip r:embed="rId2" cstate="print"/>
          <a:srcRect/>
          <a:stretch>
            <a:fillRect/>
          </a:stretch>
        </p:blipFill>
        <p:spPr bwMode="auto">
          <a:xfrm>
            <a:off x="990600" y="2667000"/>
            <a:ext cx="7315200" cy="3941429"/>
          </a:xfrm>
          <a:prstGeom prst="rect">
            <a:avLst/>
          </a:prstGeom>
          <a:noFill/>
          <a:ln w="9525">
            <a:noFill/>
            <a:miter lim="800000"/>
            <a:headEnd/>
            <a:tailEnd/>
          </a:ln>
        </p:spPr>
      </p:pic>
      <p:sp>
        <p:nvSpPr>
          <p:cNvPr id="10" name="Text Box 7"/>
          <p:cNvSpPr txBox="1">
            <a:spLocks noChangeArrowheads="1"/>
          </p:cNvSpPr>
          <p:nvPr/>
        </p:nvSpPr>
        <p:spPr bwMode="auto">
          <a:xfrm>
            <a:off x="2786063" y="6583363"/>
            <a:ext cx="3570287" cy="274637"/>
          </a:xfrm>
          <a:prstGeom prst="rect">
            <a:avLst/>
          </a:prstGeom>
          <a:noFill/>
          <a:ln w="9525">
            <a:noFill/>
            <a:miter lim="800000"/>
            <a:headEnd/>
            <a:tailEnd/>
          </a:ln>
        </p:spPr>
        <p:txBody>
          <a:bodyPr wrap="none">
            <a:spAutoFit/>
          </a:bodyPr>
          <a:lstStyle/>
          <a:p>
            <a:pPr algn="ctr"/>
            <a:r>
              <a:rPr lang="en-US" altLang="zh-TW" sz="1200" dirty="0">
                <a:solidFill>
                  <a:schemeClr val="folHlink"/>
                </a:solidFill>
                <a:latin typeface="Arial" charset="0"/>
              </a:rPr>
              <a:t>Source: </a:t>
            </a:r>
            <a:r>
              <a:rPr lang="en-US" altLang="zh-TW" sz="1200" dirty="0" err="1">
                <a:solidFill>
                  <a:schemeClr val="folHlink"/>
                </a:solidFill>
                <a:latin typeface="Arial" charset="0"/>
              </a:rPr>
              <a:t>Microelectron</a:t>
            </a:r>
            <a:r>
              <a:rPr lang="en-US" altLang="zh-TW" sz="1200" dirty="0">
                <a:solidFill>
                  <a:schemeClr val="folHlink"/>
                </a:solidFill>
                <a:latin typeface="Arial" charset="0"/>
              </a:rPr>
              <a:t>. Eng. 57-58 (2001) 375-380</a:t>
            </a:r>
          </a:p>
        </p:txBody>
      </p:sp>
      <p:sp>
        <p:nvSpPr>
          <p:cNvPr id="12" name="TextBox 11"/>
          <p:cNvSpPr txBox="1"/>
          <p:nvPr/>
        </p:nvSpPr>
        <p:spPr>
          <a:xfrm>
            <a:off x="3962400" y="86380"/>
            <a:ext cx="1327608" cy="523220"/>
          </a:xfrm>
          <a:prstGeom prst="rect">
            <a:avLst/>
          </a:prstGeom>
          <a:noFill/>
        </p:spPr>
        <p:txBody>
          <a:bodyPr wrap="none" rtlCol="0">
            <a:spAutoFit/>
          </a:bodyPr>
          <a:lstStyle/>
          <a:p>
            <a:r>
              <a:rPr lang="en-US" sz="2800" dirty="0" smtClean="0">
                <a:solidFill>
                  <a:srgbClr val="0033CC"/>
                </a:solidFill>
              </a:rPr>
              <a:t>Ni mold</a:t>
            </a:r>
            <a:endParaRPr lang="en-US" sz="2800" dirty="0">
              <a:solidFill>
                <a:srgbClr val="0033CC"/>
              </a:solidFill>
            </a:endParaRPr>
          </a:p>
        </p:txBody>
      </p:sp>
      <p:cxnSp>
        <p:nvCxnSpPr>
          <p:cNvPr id="13" name="Straight Connector 12"/>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152400" y="685800"/>
            <a:ext cx="8915400" cy="1946687"/>
          </a:xfrm>
          <a:prstGeom prst="rect">
            <a:avLst/>
          </a:prstGeom>
          <a:noFill/>
        </p:spPr>
        <p:txBody>
          <a:bodyPr wrap="square" rtlCol="0">
            <a:spAutoFit/>
          </a:bodyPr>
          <a:lstStyle/>
          <a:p>
            <a:pPr marL="177800" indent="-177800">
              <a:spcAft>
                <a:spcPts val="300"/>
              </a:spcAft>
              <a:buFont typeface="Arial" pitchFamily="34" charset="0"/>
              <a:buChar char="•"/>
            </a:pPr>
            <a:r>
              <a:rPr lang="en-US" dirty="0" smtClean="0">
                <a:solidFill>
                  <a:srgbClr val="0033CC"/>
                </a:solidFill>
              </a:rPr>
              <a:t>Si or SiO</a:t>
            </a:r>
            <a:r>
              <a:rPr lang="en-US" baseline="-25000" dirty="0" smtClean="0">
                <a:solidFill>
                  <a:srgbClr val="0033CC"/>
                </a:solidFill>
              </a:rPr>
              <a:t>2</a:t>
            </a:r>
            <a:r>
              <a:rPr lang="en-US" dirty="0" smtClean="0">
                <a:solidFill>
                  <a:srgbClr val="0033CC"/>
                </a:solidFill>
              </a:rPr>
              <a:t> mold is most popular, but they are brittle.</a:t>
            </a:r>
          </a:p>
          <a:p>
            <a:pPr marL="177800" indent="-177800">
              <a:spcAft>
                <a:spcPts val="300"/>
              </a:spcAft>
              <a:buFont typeface="Arial" pitchFamily="34" charset="0"/>
              <a:buChar char="•"/>
            </a:pPr>
            <a:r>
              <a:rPr lang="en-US" dirty="0" smtClean="0">
                <a:solidFill>
                  <a:srgbClr val="0033CC"/>
                </a:solidFill>
              </a:rPr>
              <a:t>Metal mold is more robust and durable, used for making CD/DVDs.</a:t>
            </a:r>
          </a:p>
          <a:p>
            <a:pPr marL="177800" indent="-177800">
              <a:spcAft>
                <a:spcPts val="300"/>
              </a:spcAft>
              <a:buFont typeface="Arial" pitchFamily="34" charset="0"/>
              <a:buChar char="•"/>
            </a:pPr>
            <a:r>
              <a:rPr lang="en-US" dirty="0" smtClean="0">
                <a:solidFill>
                  <a:srgbClr val="0033CC"/>
                </a:solidFill>
              </a:rPr>
              <a:t>More difficult to fabricate,  takes days for electroplating to 100s </a:t>
            </a:r>
            <a:r>
              <a:rPr lang="en-US" dirty="0" smtClean="0">
                <a:solidFill>
                  <a:srgbClr val="0033CC"/>
                </a:solidFill>
                <a:sym typeface="Symbol"/>
              </a:rPr>
              <a:t></a:t>
            </a:r>
            <a:r>
              <a:rPr lang="en-US" dirty="0" smtClean="0">
                <a:solidFill>
                  <a:srgbClr val="0033CC"/>
                </a:solidFill>
              </a:rPr>
              <a:t>m thick.</a:t>
            </a:r>
          </a:p>
          <a:p>
            <a:pPr marL="177800" indent="-177800">
              <a:spcAft>
                <a:spcPts val="300"/>
              </a:spcAft>
              <a:buFont typeface="Arial" pitchFamily="34" charset="0"/>
              <a:buChar char="•"/>
            </a:pPr>
            <a:r>
              <a:rPr lang="en-US" dirty="0" smtClean="0">
                <a:solidFill>
                  <a:srgbClr val="0033CC"/>
                </a:solidFill>
              </a:rPr>
              <a:t>Thickness is not uniform: much thicker (&gt;2</a:t>
            </a:r>
            <a:r>
              <a:rPr lang="en-US" dirty="0" smtClean="0">
                <a:solidFill>
                  <a:srgbClr val="0033CC"/>
                </a:solidFill>
                <a:sym typeface="Symbol"/>
              </a:rPr>
              <a:t></a:t>
            </a:r>
            <a:r>
              <a:rPr lang="en-US" dirty="0" smtClean="0">
                <a:solidFill>
                  <a:srgbClr val="0033CC"/>
                </a:solidFill>
              </a:rPr>
              <a:t>) plating near wafer edges, need polishing back.</a:t>
            </a:r>
          </a:p>
          <a:p>
            <a:pPr marL="177800" indent="-177800">
              <a:spcAft>
                <a:spcPts val="300"/>
              </a:spcAft>
              <a:buFont typeface="Arial" pitchFamily="34" charset="0"/>
              <a:buChar char="•"/>
            </a:pPr>
            <a:r>
              <a:rPr lang="en-US" dirty="0" smtClean="0">
                <a:solidFill>
                  <a:srgbClr val="0033CC"/>
                </a:solidFill>
              </a:rPr>
              <a:t>Direct silane anti-stick coating to Ni not working, needs sputtering a thin (10nm) SiO</a:t>
            </a:r>
            <a:r>
              <a:rPr lang="en-US" baseline="-25000" dirty="0" smtClean="0">
                <a:solidFill>
                  <a:srgbClr val="0033CC"/>
                </a:solidFill>
              </a:rPr>
              <a:t>2</a:t>
            </a:r>
            <a:r>
              <a:rPr lang="en-US" dirty="0" smtClean="0">
                <a:solidFill>
                  <a:srgbClr val="0033CC"/>
                </a:solidFill>
              </a:rPr>
              <a:t>.</a:t>
            </a:r>
          </a:p>
          <a:p>
            <a:pPr marL="177800" indent="-177800">
              <a:spcAft>
                <a:spcPts val="300"/>
              </a:spcAft>
              <a:buFont typeface="Arial" pitchFamily="34" charset="0"/>
              <a:buChar char="•"/>
            </a:pPr>
            <a:r>
              <a:rPr lang="en-US" dirty="0" smtClean="0">
                <a:solidFill>
                  <a:srgbClr val="0033CC"/>
                </a:solidFill>
              </a:rPr>
              <a:t>More used for hot-embossing onto thick plastic sheets for micro/nano-fluidics applications.</a:t>
            </a:r>
            <a:endParaRPr lang="en-US"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4267200" y="3581400"/>
            <a:ext cx="4267200" cy="2904723"/>
          </a:xfrm>
          <a:prstGeom prst="rect">
            <a:avLst/>
          </a:prstGeom>
          <a:noFill/>
          <a:ln w="9525">
            <a:noFill/>
            <a:miter lim="800000"/>
            <a:headEnd/>
            <a:tailEnd/>
          </a:ln>
          <a:effectLst/>
        </p:spPr>
      </p:pic>
      <p:sp>
        <p:nvSpPr>
          <p:cNvPr id="4" name="Rectangle 3"/>
          <p:cNvSpPr/>
          <p:nvPr/>
        </p:nvSpPr>
        <p:spPr>
          <a:xfrm>
            <a:off x="1295400" y="5791200"/>
            <a:ext cx="3048000" cy="923330"/>
          </a:xfrm>
          <a:prstGeom prst="rect">
            <a:avLst/>
          </a:prstGeom>
        </p:spPr>
        <p:txBody>
          <a:bodyPr wrap="square">
            <a:spAutoFit/>
          </a:bodyPr>
          <a:lstStyle/>
          <a:p>
            <a:r>
              <a:rPr lang="en-US" dirty="0" smtClean="0">
                <a:solidFill>
                  <a:srgbClr val="7030A0"/>
                </a:solidFill>
              </a:rPr>
              <a:t>SEM image a of Ni/Si mold showing 90nm channel-length inter-</a:t>
            </a:r>
            <a:r>
              <a:rPr lang="en-US" dirty="0" err="1" smtClean="0">
                <a:solidFill>
                  <a:srgbClr val="7030A0"/>
                </a:solidFill>
              </a:rPr>
              <a:t>digited</a:t>
            </a:r>
            <a:r>
              <a:rPr lang="en-US" dirty="0" smtClean="0">
                <a:solidFill>
                  <a:srgbClr val="7030A0"/>
                </a:solidFill>
              </a:rPr>
              <a:t> electrodes.</a:t>
            </a:r>
            <a:endParaRPr lang="en-US" dirty="0">
              <a:solidFill>
                <a:srgbClr val="7030A0"/>
              </a:solidFill>
            </a:endParaRPr>
          </a:p>
        </p:txBody>
      </p:sp>
      <p:pic>
        <p:nvPicPr>
          <p:cNvPr id="5" name="Picture 12" descr="Mold-3"/>
          <p:cNvPicPr>
            <a:picLocks noChangeAspect="1" noChangeArrowheads="1"/>
          </p:cNvPicPr>
          <p:nvPr/>
        </p:nvPicPr>
        <p:blipFill>
          <a:blip r:embed="rId3" cstate="print"/>
          <a:srcRect/>
          <a:stretch>
            <a:fillRect/>
          </a:stretch>
        </p:blipFill>
        <p:spPr bwMode="auto">
          <a:xfrm>
            <a:off x="1439862" y="1077912"/>
            <a:ext cx="2684463" cy="1968500"/>
          </a:xfrm>
          <a:prstGeom prst="rect">
            <a:avLst/>
          </a:prstGeom>
          <a:noFill/>
          <a:ln w="9525">
            <a:noFill/>
            <a:miter lim="800000"/>
            <a:headEnd/>
            <a:tailEnd/>
          </a:ln>
        </p:spPr>
      </p:pic>
      <p:pic>
        <p:nvPicPr>
          <p:cNvPr id="6" name="Picture 13" descr="Mold-4"/>
          <p:cNvPicPr>
            <a:picLocks noChangeAspect="1" noChangeArrowheads="1"/>
          </p:cNvPicPr>
          <p:nvPr/>
        </p:nvPicPr>
        <p:blipFill>
          <a:blip r:embed="rId4" cstate="print"/>
          <a:srcRect/>
          <a:stretch>
            <a:fillRect/>
          </a:stretch>
        </p:blipFill>
        <p:spPr bwMode="auto">
          <a:xfrm>
            <a:off x="4487862" y="1077912"/>
            <a:ext cx="3284538" cy="1970088"/>
          </a:xfrm>
          <a:prstGeom prst="rect">
            <a:avLst/>
          </a:prstGeom>
          <a:noFill/>
          <a:ln w="9525">
            <a:noFill/>
            <a:miter lim="800000"/>
            <a:headEnd/>
            <a:tailEnd/>
          </a:ln>
        </p:spPr>
      </p:pic>
      <p:sp>
        <p:nvSpPr>
          <p:cNvPr id="7" name="TextBox 6"/>
          <p:cNvSpPr txBox="1"/>
          <p:nvPr/>
        </p:nvSpPr>
        <p:spPr>
          <a:xfrm>
            <a:off x="2819400" y="86380"/>
            <a:ext cx="3684278" cy="523220"/>
          </a:xfrm>
          <a:prstGeom prst="rect">
            <a:avLst/>
          </a:prstGeom>
          <a:noFill/>
        </p:spPr>
        <p:txBody>
          <a:bodyPr wrap="none" rtlCol="0">
            <a:spAutoFit/>
          </a:bodyPr>
          <a:lstStyle/>
          <a:p>
            <a:r>
              <a:rPr lang="en-US" sz="2800" dirty="0" smtClean="0">
                <a:solidFill>
                  <a:srgbClr val="0033CC"/>
                </a:solidFill>
              </a:rPr>
              <a:t>SEM images of Ni molds</a:t>
            </a:r>
            <a:endParaRPr lang="en-US" sz="2800" dirty="0">
              <a:solidFill>
                <a:srgbClr val="0033CC"/>
              </a:solidFill>
            </a:endParaRPr>
          </a:p>
        </p:txBody>
      </p:sp>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494057" y="685800"/>
            <a:ext cx="2544543" cy="400110"/>
          </a:xfrm>
          <a:prstGeom prst="rect">
            <a:avLst/>
          </a:prstGeom>
          <a:noFill/>
        </p:spPr>
        <p:txBody>
          <a:bodyPr wrap="none" rtlCol="0">
            <a:spAutoFit/>
          </a:bodyPr>
          <a:lstStyle/>
          <a:p>
            <a:r>
              <a:rPr lang="en-US" sz="2000" dirty="0" smtClean="0">
                <a:solidFill>
                  <a:srgbClr val="C00000"/>
                </a:solidFill>
              </a:rPr>
              <a:t>Mold by electroplating</a:t>
            </a:r>
            <a:endParaRPr lang="en-US" sz="2000" dirty="0">
              <a:solidFill>
                <a:srgbClr val="C00000"/>
              </a:solidFill>
            </a:endParaRPr>
          </a:p>
        </p:txBody>
      </p:sp>
      <p:sp>
        <p:nvSpPr>
          <p:cNvPr id="10" name="TextBox 9"/>
          <p:cNvSpPr txBox="1"/>
          <p:nvPr/>
        </p:nvSpPr>
        <p:spPr>
          <a:xfrm>
            <a:off x="52841" y="3505200"/>
            <a:ext cx="4214359" cy="400110"/>
          </a:xfrm>
          <a:prstGeom prst="rect">
            <a:avLst/>
          </a:prstGeom>
          <a:noFill/>
        </p:spPr>
        <p:txBody>
          <a:bodyPr wrap="none" rtlCol="0">
            <a:spAutoFit/>
          </a:bodyPr>
          <a:lstStyle/>
          <a:p>
            <a:r>
              <a:rPr lang="en-US" sz="2000" dirty="0" smtClean="0">
                <a:solidFill>
                  <a:srgbClr val="C00000"/>
                </a:solidFill>
              </a:rPr>
              <a:t>Mold by e-beam lithography and liftoff</a:t>
            </a:r>
          </a:p>
        </p:txBody>
      </p:sp>
      <p:sp>
        <p:nvSpPr>
          <p:cNvPr id="11" name="TextBox 10"/>
          <p:cNvSpPr txBox="1"/>
          <p:nvPr/>
        </p:nvSpPr>
        <p:spPr>
          <a:xfrm>
            <a:off x="228600" y="3962400"/>
            <a:ext cx="3733800" cy="1477328"/>
          </a:xfrm>
          <a:prstGeom prst="rect">
            <a:avLst/>
          </a:prstGeom>
          <a:noFill/>
        </p:spPr>
        <p:txBody>
          <a:bodyPr wrap="square" rtlCol="0">
            <a:spAutoFit/>
          </a:bodyPr>
          <a:lstStyle/>
          <a:p>
            <a:r>
              <a:rPr lang="en-US" dirty="0" smtClean="0">
                <a:solidFill>
                  <a:srgbClr val="0033CC"/>
                </a:solidFill>
              </a:rPr>
              <a:t>Easier to pattern metal by liftoff.</a:t>
            </a:r>
          </a:p>
          <a:p>
            <a:r>
              <a:rPr lang="en-US" dirty="0" smtClean="0">
                <a:solidFill>
                  <a:srgbClr val="0033CC"/>
                </a:solidFill>
              </a:rPr>
              <a:t>But metal structure by lift-off doesn’t have vertical profile (</a:t>
            </a:r>
            <a:r>
              <a:rPr lang="en-US" dirty="0" smtClean="0">
                <a:solidFill>
                  <a:srgbClr val="0033CC"/>
                </a:solidFill>
                <a:sym typeface="Symbol"/>
              </a:rPr>
              <a:t>-shaped</a:t>
            </a:r>
            <a:r>
              <a:rPr lang="en-US" dirty="0" smtClean="0">
                <a:solidFill>
                  <a:srgbClr val="0033CC"/>
                </a:solidFill>
              </a:rPr>
              <a:t>), and is of low height.</a:t>
            </a:r>
          </a:p>
          <a:p>
            <a:r>
              <a:rPr lang="en-US" dirty="0" smtClean="0">
                <a:solidFill>
                  <a:srgbClr val="0033CC"/>
                </a:solidFill>
              </a:rPr>
              <a:t>The underneath Si is still brittle.</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cxnSp>
        <p:nvCxnSpPr>
          <p:cNvPr id="14" name="Straight Connector 13"/>
          <p:cNvCxnSpPr/>
          <p:nvPr/>
        </p:nvCxnSpPr>
        <p:spPr>
          <a:xfrm>
            <a:off x="0" y="3352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76200"/>
            <a:ext cx="6250878" cy="523220"/>
          </a:xfrm>
          <a:prstGeom prst="rect">
            <a:avLst/>
          </a:prstGeom>
          <a:noFill/>
        </p:spPr>
        <p:txBody>
          <a:bodyPr wrap="none" rtlCol="0">
            <a:spAutoFit/>
          </a:bodyPr>
          <a:lstStyle/>
          <a:p>
            <a:r>
              <a:rPr lang="en-US" sz="2800" dirty="0" smtClean="0">
                <a:solidFill>
                  <a:srgbClr val="0033CC"/>
                </a:solidFill>
              </a:rPr>
              <a:t>Soft PDMS/PMMA (rigid) mold for UV-NIL</a:t>
            </a:r>
            <a:endParaRPr lang="en-US" sz="2800" dirty="0">
              <a:solidFill>
                <a:srgbClr val="0033CC"/>
              </a:solidFill>
            </a:endParaRPr>
          </a:p>
        </p:txBody>
      </p:sp>
      <p:cxnSp>
        <p:nvCxnSpPr>
          <p:cNvPr id="9" name="Straight Connector 8"/>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76200" y="6019800"/>
            <a:ext cx="8610600" cy="646331"/>
          </a:xfrm>
          <a:prstGeom prst="rect">
            <a:avLst/>
          </a:prstGeom>
          <a:noFill/>
        </p:spPr>
        <p:txBody>
          <a:bodyPr wrap="square" rtlCol="0">
            <a:spAutoFit/>
          </a:bodyPr>
          <a:lstStyle/>
          <a:p>
            <a:r>
              <a:rPr lang="en-US" dirty="0" smtClean="0">
                <a:solidFill>
                  <a:srgbClr val="C00000"/>
                </a:solidFill>
              </a:rPr>
              <a:t>PDMS alone can be used as UV-NIL mold, but its nanostructure is not hard enough and will bend/collapse during NIL even at low pressure. It is good for </a:t>
            </a:r>
            <a:r>
              <a:rPr lang="en-US" dirty="0" smtClean="0">
                <a:solidFill>
                  <a:srgbClr val="C00000"/>
                </a:solidFill>
                <a:sym typeface="Symbol"/>
              </a:rPr>
              <a:t>m-feature size UV-NIL.</a:t>
            </a:r>
            <a:endParaRPr lang="en-US" dirty="0">
              <a:solidFill>
                <a:srgbClr val="C00000"/>
              </a:solidFill>
            </a:endParaRPr>
          </a:p>
        </p:txBody>
      </p:sp>
      <p:pic>
        <p:nvPicPr>
          <p:cNvPr id="38914" name="Picture 2"/>
          <p:cNvPicPr>
            <a:picLocks noChangeAspect="1" noChangeArrowheads="1"/>
          </p:cNvPicPr>
          <p:nvPr/>
        </p:nvPicPr>
        <p:blipFill>
          <a:blip r:embed="rId2" cstate="print"/>
          <a:srcRect/>
          <a:stretch>
            <a:fillRect/>
          </a:stretch>
        </p:blipFill>
        <p:spPr bwMode="auto">
          <a:xfrm>
            <a:off x="1051926" y="3124200"/>
            <a:ext cx="2300874" cy="2858921"/>
          </a:xfrm>
          <a:prstGeom prst="rect">
            <a:avLst/>
          </a:prstGeom>
          <a:noFill/>
          <a:ln w="9525">
            <a:noFill/>
            <a:miter lim="800000"/>
            <a:headEnd/>
            <a:tailEnd/>
          </a:ln>
        </p:spPr>
      </p:pic>
      <p:sp>
        <p:nvSpPr>
          <p:cNvPr id="12" name="Rectangle 11"/>
          <p:cNvSpPr/>
          <p:nvPr/>
        </p:nvSpPr>
        <p:spPr>
          <a:xfrm>
            <a:off x="152400" y="2438400"/>
            <a:ext cx="3733800" cy="923330"/>
          </a:xfrm>
          <a:prstGeom prst="rect">
            <a:avLst/>
          </a:prstGeom>
        </p:spPr>
        <p:txBody>
          <a:bodyPr wrap="square">
            <a:spAutoFit/>
          </a:bodyPr>
          <a:lstStyle/>
          <a:p>
            <a:r>
              <a:rPr lang="en-US" dirty="0" smtClean="0">
                <a:solidFill>
                  <a:srgbClr val="C00000"/>
                </a:solidFill>
              </a:rPr>
              <a:t>Mold: </a:t>
            </a:r>
            <a:r>
              <a:rPr lang="en-US" dirty="0" smtClean="0">
                <a:solidFill>
                  <a:srgbClr val="0033CC"/>
                </a:solidFill>
              </a:rPr>
              <a:t>PMMA top layer cast and bonded on a PDMS buffer and a glass carrier. </a:t>
            </a:r>
            <a:endParaRPr lang="en-US" dirty="0">
              <a:solidFill>
                <a:srgbClr val="0033CC"/>
              </a:solidFill>
            </a:endParaRPr>
          </a:p>
        </p:txBody>
      </p:sp>
      <p:pic>
        <p:nvPicPr>
          <p:cNvPr id="38915" name="Picture 3"/>
          <p:cNvPicPr>
            <a:picLocks noChangeAspect="1" noChangeArrowheads="1"/>
          </p:cNvPicPr>
          <p:nvPr/>
        </p:nvPicPr>
        <p:blipFill>
          <a:blip r:embed="rId3" cstate="print"/>
          <a:srcRect/>
          <a:stretch>
            <a:fillRect/>
          </a:stretch>
        </p:blipFill>
        <p:spPr bwMode="auto">
          <a:xfrm>
            <a:off x="5943600" y="3124200"/>
            <a:ext cx="2186178" cy="2876550"/>
          </a:xfrm>
          <a:prstGeom prst="rect">
            <a:avLst/>
          </a:prstGeom>
          <a:noFill/>
          <a:ln w="9525">
            <a:noFill/>
            <a:miter lim="800000"/>
            <a:headEnd/>
            <a:tailEnd/>
          </a:ln>
        </p:spPr>
      </p:pic>
      <p:sp>
        <p:nvSpPr>
          <p:cNvPr id="14" name="Rectangle 13"/>
          <p:cNvSpPr/>
          <p:nvPr/>
        </p:nvSpPr>
        <p:spPr>
          <a:xfrm>
            <a:off x="4419600" y="2438400"/>
            <a:ext cx="4572000" cy="923330"/>
          </a:xfrm>
          <a:prstGeom prst="rect">
            <a:avLst/>
          </a:prstGeom>
        </p:spPr>
        <p:txBody>
          <a:bodyPr>
            <a:spAutoFit/>
          </a:bodyPr>
          <a:lstStyle/>
          <a:p>
            <a:r>
              <a:rPr lang="en-US" dirty="0" smtClean="0">
                <a:solidFill>
                  <a:srgbClr val="C00000"/>
                </a:solidFill>
              </a:rPr>
              <a:t>Resist pattern: </a:t>
            </a:r>
            <a:r>
              <a:rPr lang="en-US" dirty="0" smtClean="0">
                <a:solidFill>
                  <a:srgbClr val="0033CC"/>
                </a:solidFill>
              </a:rPr>
              <a:t>0.1atm imprint pressure, triangular lattices of 300nm period and 200nm pillar diameter.</a:t>
            </a:r>
            <a:endParaRPr lang="en-US" dirty="0">
              <a:solidFill>
                <a:srgbClr val="0033CC"/>
              </a:solidFill>
            </a:endParaRPr>
          </a:p>
        </p:txBody>
      </p:sp>
      <p:sp>
        <p:nvSpPr>
          <p:cNvPr id="15" name="TextBox 14"/>
          <p:cNvSpPr txBox="1"/>
          <p:nvPr/>
        </p:nvSpPr>
        <p:spPr>
          <a:xfrm>
            <a:off x="1981200" y="6581001"/>
            <a:ext cx="5269584" cy="276999"/>
          </a:xfrm>
          <a:prstGeom prst="rect">
            <a:avLst/>
          </a:prstGeom>
          <a:noFill/>
        </p:spPr>
        <p:txBody>
          <a:bodyPr wrap="none" rtlCol="0">
            <a:spAutoFit/>
          </a:bodyPr>
          <a:lstStyle/>
          <a:p>
            <a:r>
              <a:rPr lang="en-US" sz="1200" dirty="0" smtClean="0"/>
              <a:t>Roy, “Enhanced UV imprint ability with a tri-layer stamp configuration”, MEE 2005</a:t>
            </a:r>
            <a:endParaRPr lang="en-US" sz="12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26</a:t>
            </a:fld>
            <a:endParaRPr lang="en-US"/>
          </a:p>
        </p:txBody>
      </p:sp>
      <p:grpSp>
        <p:nvGrpSpPr>
          <p:cNvPr id="18" name="Group 17"/>
          <p:cNvGrpSpPr/>
          <p:nvPr/>
        </p:nvGrpSpPr>
        <p:grpSpPr>
          <a:xfrm>
            <a:off x="1371600" y="838200"/>
            <a:ext cx="6596938" cy="1678077"/>
            <a:chOff x="1600200" y="838200"/>
            <a:chExt cx="6596938" cy="1678077"/>
          </a:xfrm>
        </p:grpSpPr>
        <p:pic>
          <p:nvPicPr>
            <p:cNvPr id="8194" name="Picture 2"/>
            <p:cNvPicPr>
              <a:picLocks noChangeAspect="1" noChangeArrowheads="1"/>
            </p:cNvPicPr>
            <p:nvPr/>
          </p:nvPicPr>
          <p:blipFill>
            <a:blip r:embed="rId4" cstate="print"/>
            <a:srcRect/>
            <a:stretch>
              <a:fillRect/>
            </a:stretch>
          </p:blipFill>
          <p:spPr bwMode="auto">
            <a:xfrm>
              <a:off x="1600200" y="838200"/>
              <a:ext cx="6596938" cy="1678077"/>
            </a:xfrm>
            <a:prstGeom prst="rect">
              <a:avLst/>
            </a:prstGeom>
            <a:noFill/>
            <a:ln w="9525">
              <a:noFill/>
              <a:miter lim="800000"/>
              <a:headEnd/>
              <a:tailEnd/>
            </a:ln>
            <a:effectLst/>
          </p:spPr>
        </p:pic>
        <p:sp>
          <p:nvSpPr>
            <p:cNvPr id="5" name="TextBox 4"/>
            <p:cNvSpPr txBox="1"/>
            <p:nvPr/>
          </p:nvSpPr>
          <p:spPr>
            <a:xfrm>
              <a:off x="7159752" y="1259555"/>
              <a:ext cx="700833" cy="338554"/>
            </a:xfrm>
            <a:prstGeom prst="rect">
              <a:avLst/>
            </a:prstGeom>
            <a:noFill/>
          </p:spPr>
          <p:txBody>
            <a:bodyPr wrap="none" rtlCol="0">
              <a:spAutoFit/>
            </a:bodyPr>
            <a:lstStyle/>
            <a:p>
              <a:r>
                <a:rPr lang="en-US" sz="1600" b="1" dirty="0" smtClean="0">
                  <a:solidFill>
                    <a:schemeClr val="tx1">
                      <a:lumMod val="65000"/>
                      <a:lumOff val="35000"/>
                    </a:schemeClr>
                  </a:solidFill>
                  <a:cs typeface="Arial" pitchFamily="34" charset="0"/>
                </a:rPr>
                <a:t>PDMS</a:t>
              </a:r>
              <a:endParaRPr lang="en-US" sz="1600" b="1" dirty="0">
                <a:solidFill>
                  <a:schemeClr val="tx1">
                    <a:lumMod val="65000"/>
                    <a:lumOff val="35000"/>
                  </a:schemeClr>
                </a:solidFill>
                <a:cs typeface="Arial" pitchFamily="34" charset="0"/>
              </a:endParaRPr>
            </a:p>
          </p:txBody>
        </p:sp>
        <p:sp>
          <p:nvSpPr>
            <p:cNvPr id="6" name="TextBox 5"/>
            <p:cNvSpPr txBox="1"/>
            <p:nvPr/>
          </p:nvSpPr>
          <p:spPr>
            <a:xfrm>
              <a:off x="7232904" y="1619463"/>
              <a:ext cx="777777" cy="338554"/>
            </a:xfrm>
            <a:prstGeom prst="rect">
              <a:avLst/>
            </a:prstGeom>
            <a:noFill/>
          </p:spPr>
          <p:txBody>
            <a:bodyPr wrap="none" rtlCol="0">
              <a:spAutoFit/>
            </a:bodyPr>
            <a:lstStyle/>
            <a:p>
              <a:r>
                <a:rPr lang="en-US" sz="1600" b="1" dirty="0" smtClean="0">
                  <a:solidFill>
                    <a:schemeClr val="tx1">
                      <a:lumMod val="65000"/>
                      <a:lumOff val="35000"/>
                    </a:schemeClr>
                  </a:solidFill>
                  <a:cs typeface="Arial" pitchFamily="34" charset="0"/>
                </a:rPr>
                <a:t>PMMA</a:t>
              </a:r>
              <a:endParaRPr lang="en-US" sz="1600" b="1" dirty="0">
                <a:solidFill>
                  <a:schemeClr val="tx1">
                    <a:lumMod val="65000"/>
                    <a:lumOff val="35000"/>
                  </a:schemeClr>
                </a:solidFill>
                <a:cs typeface="Arial" pitchFamily="34" charset="0"/>
              </a:endParaRPr>
            </a:p>
          </p:txBody>
        </p:sp>
        <p:sp>
          <p:nvSpPr>
            <p:cNvPr id="17" name="TextBox 16"/>
            <p:cNvSpPr txBox="1"/>
            <p:nvPr/>
          </p:nvSpPr>
          <p:spPr>
            <a:xfrm>
              <a:off x="6172200" y="838200"/>
              <a:ext cx="742511" cy="338554"/>
            </a:xfrm>
            <a:prstGeom prst="rect">
              <a:avLst/>
            </a:prstGeom>
            <a:noFill/>
          </p:spPr>
          <p:txBody>
            <a:bodyPr wrap="none" rtlCol="0">
              <a:spAutoFit/>
            </a:bodyPr>
            <a:lstStyle/>
            <a:p>
              <a:r>
                <a:rPr lang="en-US" sz="1600" b="1" dirty="0" smtClean="0">
                  <a:solidFill>
                    <a:schemeClr val="tx1">
                      <a:lumMod val="65000"/>
                      <a:lumOff val="35000"/>
                    </a:schemeClr>
                  </a:solidFill>
                  <a:cs typeface="Arial" pitchFamily="34" charset="0"/>
                </a:rPr>
                <a:t>glass…</a:t>
              </a:r>
              <a:endParaRPr lang="en-US" sz="1600" b="1" dirty="0">
                <a:solidFill>
                  <a:schemeClr val="tx1">
                    <a:lumMod val="65000"/>
                    <a:lumOff val="35000"/>
                  </a:schemeClr>
                </a:solidFill>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38914"/>
                                        </p:tgtEl>
                                        <p:attrNameLst>
                                          <p:attrName>style.visibility</p:attrName>
                                        </p:attrNameLst>
                                      </p:cBhvr>
                                      <p:to>
                                        <p:strVal val="visible"/>
                                      </p:to>
                                    </p:set>
                                    <p:animEffect transition="in" filter="wipe(down)">
                                      <p:cBhvr>
                                        <p:cTn id="13" dur="500"/>
                                        <p:tgtEl>
                                          <p:spTgt spid="38914"/>
                                        </p:tgtEl>
                                      </p:cBhvr>
                                    </p:animEffect>
                                  </p:childTnLst>
                                </p:cTn>
                              </p:par>
                              <p:par>
                                <p:cTn id="14" presetID="22" presetClass="entr" presetSubtype="4" fill="hold" nodeType="withEffect">
                                  <p:stCondLst>
                                    <p:cond delay="0"/>
                                  </p:stCondLst>
                                  <p:childTnLst>
                                    <p:set>
                                      <p:cBhvr>
                                        <p:cTn id="15" dur="1" fill="hold">
                                          <p:stCondLst>
                                            <p:cond delay="0"/>
                                          </p:stCondLst>
                                        </p:cTn>
                                        <p:tgtEl>
                                          <p:spTgt spid="38915"/>
                                        </p:tgtEl>
                                        <p:attrNameLst>
                                          <p:attrName>style.visibility</p:attrName>
                                        </p:attrNameLst>
                                      </p:cBhvr>
                                      <p:to>
                                        <p:strVal val="visible"/>
                                      </p:to>
                                    </p:set>
                                    <p:animEffect transition="in" filter="wipe(down)">
                                      <p:cBhvr>
                                        <p:cTn id="16" dur="500"/>
                                        <p:tgtEl>
                                          <p:spTgt spid="389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828800" y="951444"/>
            <a:ext cx="7167707" cy="4458756"/>
          </a:xfrm>
          <a:prstGeom prst="rect">
            <a:avLst/>
          </a:prstGeom>
          <a:noFill/>
          <a:ln w="9525">
            <a:noFill/>
            <a:miter lim="800000"/>
            <a:headEnd/>
            <a:tailEnd/>
          </a:ln>
          <a:effectLst/>
        </p:spPr>
      </p:pic>
      <p:sp>
        <p:nvSpPr>
          <p:cNvPr id="3" name="TextBox 2"/>
          <p:cNvSpPr txBox="1"/>
          <p:nvPr/>
        </p:nvSpPr>
        <p:spPr>
          <a:xfrm>
            <a:off x="1828800" y="76200"/>
            <a:ext cx="5926944" cy="523220"/>
          </a:xfrm>
          <a:prstGeom prst="rect">
            <a:avLst/>
          </a:prstGeom>
          <a:noFill/>
        </p:spPr>
        <p:txBody>
          <a:bodyPr wrap="none" rtlCol="0">
            <a:spAutoFit/>
          </a:bodyPr>
          <a:lstStyle/>
          <a:p>
            <a:r>
              <a:rPr lang="en-US" sz="2800" dirty="0" smtClean="0">
                <a:solidFill>
                  <a:srgbClr val="0033CC"/>
                </a:solidFill>
              </a:rPr>
              <a:t>Soft PDMS/hard PDMS mold for UV-NIL</a:t>
            </a:r>
            <a:endParaRPr lang="en-US" sz="2800" dirty="0">
              <a:solidFill>
                <a:srgbClr val="0033CC"/>
              </a:solidFill>
            </a:endParaRPr>
          </a:p>
        </p:txBody>
      </p:sp>
      <p:pic>
        <p:nvPicPr>
          <p:cNvPr id="28675" name="Picture 3"/>
          <p:cNvPicPr>
            <a:picLocks noChangeAspect="1" noChangeArrowheads="1"/>
          </p:cNvPicPr>
          <p:nvPr/>
        </p:nvPicPr>
        <p:blipFill>
          <a:blip r:embed="rId3" cstate="print"/>
          <a:srcRect/>
          <a:stretch>
            <a:fillRect/>
          </a:stretch>
        </p:blipFill>
        <p:spPr bwMode="auto">
          <a:xfrm>
            <a:off x="76200" y="1941830"/>
            <a:ext cx="2286000" cy="33528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cstate="print"/>
          <a:srcRect/>
          <a:stretch>
            <a:fillRect/>
          </a:stretch>
        </p:blipFill>
        <p:spPr bwMode="auto">
          <a:xfrm>
            <a:off x="304800" y="5539637"/>
            <a:ext cx="3881438" cy="1318363"/>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cstate="print"/>
          <a:srcRect/>
          <a:stretch>
            <a:fillRect/>
          </a:stretch>
        </p:blipFill>
        <p:spPr bwMode="auto">
          <a:xfrm>
            <a:off x="4495800" y="5638800"/>
            <a:ext cx="4267200" cy="893805"/>
          </a:xfrm>
          <a:prstGeom prst="rect">
            <a:avLst/>
          </a:prstGeom>
          <a:noFill/>
          <a:ln w="9525">
            <a:noFill/>
            <a:miter lim="800000"/>
            <a:headEnd/>
            <a:tailEnd/>
          </a:ln>
          <a:effectLst/>
        </p:spPr>
      </p:pic>
      <p:cxnSp>
        <p:nvCxnSpPr>
          <p:cNvPr id="8" name="Straight Connector 7"/>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609600" y="685800"/>
            <a:ext cx="6795643" cy="369332"/>
          </a:xfrm>
          <a:prstGeom prst="rect">
            <a:avLst/>
          </a:prstGeom>
          <a:noFill/>
        </p:spPr>
        <p:txBody>
          <a:bodyPr wrap="none" rtlCol="0">
            <a:spAutoFit/>
          </a:bodyPr>
          <a:lstStyle/>
          <a:p>
            <a:r>
              <a:rPr lang="en-US" dirty="0" smtClean="0">
                <a:solidFill>
                  <a:srgbClr val="C00000"/>
                </a:solidFill>
              </a:rPr>
              <a:t>Hard PDMS: more cross-linked PDMS, but more brittle and less flexible</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2851" y="76200"/>
            <a:ext cx="4588949" cy="523220"/>
          </a:xfrm>
          <a:prstGeom prst="rect">
            <a:avLst/>
          </a:prstGeom>
          <a:noFill/>
        </p:spPr>
        <p:txBody>
          <a:bodyPr wrap="none" rtlCol="0">
            <a:spAutoFit/>
          </a:bodyPr>
          <a:lstStyle/>
          <a:p>
            <a:r>
              <a:rPr lang="en-US" sz="2800" dirty="0" smtClean="0">
                <a:solidFill>
                  <a:srgbClr val="0033CC"/>
                </a:solidFill>
              </a:rPr>
              <a:t>Other polymer mold materials</a:t>
            </a:r>
            <a:endParaRPr lang="en-US" sz="2800" dirty="0">
              <a:solidFill>
                <a:srgbClr val="0033CC"/>
              </a:solidFill>
            </a:endParaRPr>
          </a:p>
        </p:txBody>
      </p:sp>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76200" y="685800"/>
            <a:ext cx="3810000" cy="923330"/>
          </a:xfrm>
          <a:prstGeom prst="rect">
            <a:avLst/>
          </a:prstGeom>
          <a:noFill/>
        </p:spPr>
        <p:txBody>
          <a:bodyPr wrap="square" rtlCol="0">
            <a:spAutoFit/>
          </a:bodyPr>
          <a:lstStyle/>
          <a:p>
            <a:r>
              <a:rPr lang="en-US" dirty="0" smtClean="0">
                <a:solidFill>
                  <a:srgbClr val="C00000"/>
                </a:solidFill>
              </a:rPr>
              <a:t>PVA (polyvinyl alcohol): </a:t>
            </a:r>
            <a:r>
              <a:rPr lang="en-US" dirty="0" smtClean="0">
                <a:solidFill>
                  <a:srgbClr val="0033CC"/>
                </a:solidFill>
              </a:rPr>
              <a:t>water soluble, can be one-time use mold (imprint and dissolve the mold with water)</a:t>
            </a:r>
            <a:endParaRPr lang="en-US" dirty="0">
              <a:solidFill>
                <a:srgbClr val="0033CC"/>
              </a:solidFill>
            </a:endParaRPr>
          </a:p>
        </p:txBody>
      </p:sp>
      <p:pic>
        <p:nvPicPr>
          <p:cNvPr id="36866" name="Picture 2"/>
          <p:cNvPicPr>
            <a:picLocks noChangeAspect="1" noChangeArrowheads="1"/>
          </p:cNvPicPr>
          <p:nvPr/>
        </p:nvPicPr>
        <p:blipFill>
          <a:blip r:embed="rId2" cstate="print"/>
          <a:srcRect/>
          <a:stretch>
            <a:fillRect/>
          </a:stretch>
        </p:blipFill>
        <p:spPr bwMode="auto">
          <a:xfrm>
            <a:off x="762000" y="1600200"/>
            <a:ext cx="1981200" cy="1652839"/>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5943600" y="1952625"/>
            <a:ext cx="1600200" cy="1400175"/>
          </a:xfrm>
          <a:prstGeom prst="rect">
            <a:avLst/>
          </a:prstGeom>
          <a:noFill/>
          <a:ln w="9525">
            <a:noFill/>
            <a:miter lim="800000"/>
            <a:headEnd/>
            <a:tailEnd/>
          </a:ln>
        </p:spPr>
      </p:pic>
      <p:sp>
        <p:nvSpPr>
          <p:cNvPr id="8" name="TextBox 7"/>
          <p:cNvSpPr txBox="1"/>
          <p:nvPr/>
        </p:nvSpPr>
        <p:spPr>
          <a:xfrm>
            <a:off x="4572000" y="609600"/>
            <a:ext cx="4114800" cy="1754326"/>
          </a:xfrm>
          <a:prstGeom prst="rect">
            <a:avLst/>
          </a:prstGeom>
          <a:noFill/>
        </p:spPr>
        <p:txBody>
          <a:bodyPr wrap="square" rtlCol="0">
            <a:spAutoFit/>
          </a:bodyPr>
          <a:lstStyle/>
          <a:p>
            <a:r>
              <a:rPr lang="en-US" dirty="0" smtClean="0">
                <a:solidFill>
                  <a:srgbClr val="C00000"/>
                </a:solidFill>
              </a:rPr>
              <a:t>PTFE (Teflon, </a:t>
            </a:r>
            <a:r>
              <a:rPr lang="en-US" dirty="0" err="1" smtClean="0">
                <a:solidFill>
                  <a:srgbClr val="C00000"/>
                </a:solidFill>
              </a:rPr>
              <a:t>polytetrafluoroethylene</a:t>
            </a:r>
            <a:r>
              <a:rPr lang="en-US" dirty="0" smtClean="0">
                <a:solidFill>
                  <a:srgbClr val="C00000"/>
                </a:solidFill>
              </a:rPr>
              <a:t>): </a:t>
            </a:r>
            <a:r>
              <a:rPr lang="en-US" dirty="0" smtClean="0">
                <a:solidFill>
                  <a:srgbClr val="0033CC"/>
                </a:solidFill>
              </a:rPr>
              <a:t>can be molded using a silicon mold at high temperature (&gt;250</a:t>
            </a:r>
            <a:r>
              <a:rPr lang="en-US" baseline="30000" dirty="0" smtClean="0">
                <a:solidFill>
                  <a:srgbClr val="0033CC"/>
                </a:solidFill>
              </a:rPr>
              <a:t>o</a:t>
            </a:r>
            <a:r>
              <a:rPr lang="en-US" dirty="0" smtClean="0">
                <a:solidFill>
                  <a:srgbClr val="0033CC"/>
                </a:solidFill>
              </a:rPr>
              <a:t>C). Low surface energy (no need for mold release agent), high strength, can do thermal NIL at high temperature.</a:t>
            </a:r>
            <a:endParaRPr lang="en-US" dirty="0">
              <a:solidFill>
                <a:srgbClr val="0033CC"/>
              </a:solidFill>
            </a:endParaRPr>
          </a:p>
        </p:txBody>
      </p:sp>
      <p:pic>
        <p:nvPicPr>
          <p:cNvPr id="10" name="Picture 9" descr="198px-Ethylen-Tetrafluorethylen.svg.png"/>
          <p:cNvPicPr>
            <a:picLocks noChangeAspect="1"/>
          </p:cNvPicPr>
          <p:nvPr/>
        </p:nvPicPr>
        <p:blipFill>
          <a:blip r:embed="rId4" cstate="print"/>
          <a:stretch>
            <a:fillRect/>
          </a:stretch>
        </p:blipFill>
        <p:spPr>
          <a:xfrm>
            <a:off x="838200" y="4428530"/>
            <a:ext cx="1885950" cy="1066800"/>
          </a:xfrm>
          <a:prstGeom prst="rect">
            <a:avLst/>
          </a:prstGeom>
        </p:spPr>
      </p:pic>
      <p:sp>
        <p:nvSpPr>
          <p:cNvPr id="11" name="Rectangle 10"/>
          <p:cNvSpPr/>
          <p:nvPr/>
        </p:nvSpPr>
        <p:spPr>
          <a:xfrm>
            <a:off x="228600" y="3352800"/>
            <a:ext cx="3733800" cy="923330"/>
          </a:xfrm>
          <a:prstGeom prst="rect">
            <a:avLst/>
          </a:prstGeom>
        </p:spPr>
        <p:txBody>
          <a:bodyPr wrap="square">
            <a:spAutoFit/>
          </a:bodyPr>
          <a:lstStyle/>
          <a:p>
            <a:r>
              <a:rPr lang="en-US" dirty="0" smtClean="0">
                <a:solidFill>
                  <a:srgbClr val="C00000"/>
                </a:solidFill>
              </a:rPr>
              <a:t>ETFE (ethylene tetrafluoroethylene):</a:t>
            </a:r>
            <a:r>
              <a:rPr lang="en-US" dirty="0" smtClean="0">
                <a:solidFill>
                  <a:srgbClr val="0033CC"/>
                </a:solidFill>
              </a:rPr>
              <a:t> similar to PTFE, but mold is easier to fabricate from a master mold.</a:t>
            </a:r>
            <a:endParaRPr lang="en-US" dirty="0">
              <a:solidFill>
                <a:srgbClr val="0033CC"/>
              </a:solidFill>
            </a:endParaRPr>
          </a:p>
        </p:txBody>
      </p:sp>
      <p:sp>
        <p:nvSpPr>
          <p:cNvPr id="12" name="TextBox 11"/>
          <p:cNvSpPr txBox="1"/>
          <p:nvPr/>
        </p:nvSpPr>
        <p:spPr>
          <a:xfrm>
            <a:off x="152400" y="6553200"/>
            <a:ext cx="8618578" cy="276999"/>
          </a:xfrm>
          <a:prstGeom prst="rect">
            <a:avLst/>
          </a:prstGeom>
          <a:noFill/>
        </p:spPr>
        <p:txBody>
          <a:bodyPr wrap="none" rtlCol="0">
            <a:spAutoFit/>
          </a:bodyPr>
          <a:lstStyle/>
          <a:p>
            <a:r>
              <a:rPr lang="en-US" sz="1200" dirty="0" err="1" smtClean="0"/>
              <a:t>Barbero</a:t>
            </a:r>
            <a:r>
              <a:rPr lang="en-US" sz="1200" dirty="0" smtClean="0"/>
              <a:t>, “High resolution </a:t>
            </a:r>
            <a:r>
              <a:rPr lang="en-US" sz="1200" dirty="0" err="1" smtClean="0"/>
              <a:t>nanoimprinting</a:t>
            </a:r>
            <a:r>
              <a:rPr lang="en-US" sz="1200" dirty="0" smtClean="0"/>
              <a:t> with a robust and reusable polymer mold” (ETFE), Advanced Functional Materials, 2419 (2007)</a:t>
            </a:r>
            <a:endParaRPr lang="en-US" sz="1200" dirty="0"/>
          </a:p>
        </p:txBody>
      </p:sp>
      <p:pic>
        <p:nvPicPr>
          <p:cNvPr id="37890" name="Picture 2"/>
          <p:cNvPicPr>
            <a:picLocks noChangeAspect="1" noChangeArrowheads="1"/>
          </p:cNvPicPr>
          <p:nvPr/>
        </p:nvPicPr>
        <p:blipFill>
          <a:blip r:embed="rId5" cstate="print"/>
          <a:srcRect l="2101"/>
          <a:stretch>
            <a:fillRect/>
          </a:stretch>
        </p:blipFill>
        <p:spPr bwMode="auto">
          <a:xfrm>
            <a:off x="4200525" y="4123730"/>
            <a:ext cx="4638675" cy="1847850"/>
          </a:xfrm>
          <a:prstGeom prst="rect">
            <a:avLst/>
          </a:prstGeom>
          <a:noFill/>
          <a:ln w="9525">
            <a:noFill/>
            <a:miter lim="800000"/>
            <a:headEnd/>
            <a:tailEnd/>
          </a:ln>
        </p:spPr>
      </p:pic>
      <p:sp>
        <p:nvSpPr>
          <p:cNvPr id="13" name="TextBox 12"/>
          <p:cNvSpPr txBox="1"/>
          <p:nvPr/>
        </p:nvSpPr>
        <p:spPr>
          <a:xfrm>
            <a:off x="4419600" y="3361730"/>
            <a:ext cx="4419600" cy="923330"/>
          </a:xfrm>
          <a:prstGeom prst="rect">
            <a:avLst/>
          </a:prstGeom>
          <a:noFill/>
        </p:spPr>
        <p:txBody>
          <a:bodyPr wrap="square" rtlCol="0">
            <a:spAutoFit/>
          </a:bodyPr>
          <a:lstStyle/>
          <a:p>
            <a:r>
              <a:rPr lang="en-US" dirty="0" smtClean="0">
                <a:solidFill>
                  <a:srgbClr val="C00000"/>
                </a:solidFill>
              </a:rPr>
              <a:t>SSQ (silsesquioxane):</a:t>
            </a:r>
            <a:r>
              <a:rPr lang="en-US" dirty="0" smtClean="0">
                <a:solidFill>
                  <a:srgbClr val="0033CC"/>
                </a:solidFill>
              </a:rPr>
              <a:t> similar to HSQ. After cross-linking the material is like SiO</a:t>
            </a:r>
            <a:r>
              <a:rPr lang="en-US" baseline="-25000" dirty="0" smtClean="0">
                <a:solidFill>
                  <a:srgbClr val="0033CC"/>
                </a:solidFill>
              </a:rPr>
              <a:t>2</a:t>
            </a:r>
            <a:r>
              <a:rPr lang="en-US" dirty="0" smtClean="0">
                <a:solidFill>
                  <a:srgbClr val="0033CC"/>
                </a:solidFill>
              </a:rPr>
              <a:t>, which is easy to coat with mold release agent.</a:t>
            </a:r>
            <a:endParaRPr lang="en-US" dirty="0">
              <a:solidFill>
                <a:srgbClr val="0033CC"/>
              </a:solidFill>
            </a:endParaRPr>
          </a:p>
        </p:txBody>
      </p:sp>
      <p:sp>
        <p:nvSpPr>
          <p:cNvPr id="14" name="TextBox 13"/>
          <p:cNvSpPr txBox="1"/>
          <p:nvPr/>
        </p:nvSpPr>
        <p:spPr>
          <a:xfrm>
            <a:off x="990600" y="5867400"/>
            <a:ext cx="6553199" cy="646331"/>
          </a:xfrm>
          <a:prstGeom prst="rect">
            <a:avLst/>
          </a:prstGeom>
          <a:noFill/>
        </p:spPr>
        <p:txBody>
          <a:bodyPr wrap="square" rtlCol="0">
            <a:spAutoFit/>
          </a:bodyPr>
          <a:lstStyle/>
          <a:p>
            <a:r>
              <a:rPr lang="en-US" dirty="0" smtClean="0">
                <a:solidFill>
                  <a:srgbClr val="C00000"/>
                </a:solidFill>
              </a:rPr>
              <a:t>In principle, all cross-linked  polymer can be used as NIL mold; however, most of them cannot be treated with mold release agent.</a:t>
            </a:r>
            <a:endParaRPr lang="en-US" dirty="0">
              <a:solidFill>
                <a:srgbClr val="C00000"/>
              </a:solidFill>
            </a:endParaRPr>
          </a:p>
        </p:txBody>
      </p:sp>
      <p:sp>
        <p:nvSpPr>
          <p:cNvPr id="15" name="Slide Number Placeholder 14"/>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Grp="1" noChangeAspect="1" noChangeArrowheads="1"/>
          </p:cNvPicPr>
          <p:nvPr>
            <p:ph sz="quarter" idx="2"/>
          </p:nvPr>
        </p:nvPicPr>
        <p:blipFill>
          <a:blip r:embed="rId3" cstate="print"/>
          <a:srcRect/>
          <a:stretch>
            <a:fillRect/>
          </a:stretch>
        </p:blipFill>
        <p:spPr>
          <a:xfrm>
            <a:off x="4433888" y="914400"/>
            <a:ext cx="4633912" cy="3429000"/>
          </a:xfrm>
          <a:noFill/>
        </p:spPr>
      </p:pic>
      <p:sp>
        <p:nvSpPr>
          <p:cNvPr id="36869" name="Text Box 5"/>
          <p:cNvSpPr txBox="1">
            <a:spLocks noChangeArrowheads="1"/>
          </p:cNvSpPr>
          <p:nvPr/>
        </p:nvSpPr>
        <p:spPr bwMode="auto">
          <a:xfrm>
            <a:off x="5500688" y="3962400"/>
            <a:ext cx="2820987" cy="366713"/>
          </a:xfrm>
          <a:prstGeom prst="rect">
            <a:avLst/>
          </a:prstGeom>
          <a:noFill/>
          <a:ln w="9525">
            <a:noFill/>
            <a:miter lim="800000"/>
            <a:headEnd/>
            <a:tailEnd/>
          </a:ln>
        </p:spPr>
        <p:txBody>
          <a:bodyPr wrap="none">
            <a:spAutoFit/>
          </a:bodyPr>
          <a:lstStyle/>
          <a:p>
            <a:r>
              <a:rPr lang="en-US" sz="1800" b="1">
                <a:solidFill>
                  <a:srgbClr val="FF0000"/>
                </a:solidFill>
              </a:rPr>
              <a:t>Ternary Phase Diagram</a:t>
            </a:r>
            <a:r>
              <a:rPr lang="en-US" sz="1800" b="1" baseline="30000">
                <a:solidFill>
                  <a:srgbClr val="FF0000"/>
                </a:solidFill>
              </a:rPr>
              <a:t>1</a:t>
            </a:r>
            <a:endParaRPr lang="en-US" sz="1800" b="1">
              <a:solidFill>
                <a:srgbClr val="FF0000"/>
              </a:solidFill>
            </a:endParaRPr>
          </a:p>
        </p:txBody>
      </p:sp>
      <p:sp>
        <p:nvSpPr>
          <p:cNvPr id="36870" name="Text Box 6"/>
          <p:cNvSpPr txBox="1">
            <a:spLocks noChangeArrowheads="1"/>
          </p:cNvSpPr>
          <p:nvPr/>
        </p:nvSpPr>
        <p:spPr bwMode="auto">
          <a:xfrm>
            <a:off x="3886200" y="6583362"/>
            <a:ext cx="4964112" cy="274638"/>
          </a:xfrm>
          <a:prstGeom prst="rect">
            <a:avLst/>
          </a:prstGeom>
          <a:noFill/>
          <a:ln w="9525">
            <a:noFill/>
            <a:miter lim="800000"/>
            <a:headEnd/>
            <a:tailEnd/>
          </a:ln>
        </p:spPr>
        <p:txBody>
          <a:bodyPr wrap="square">
            <a:spAutoFit/>
          </a:bodyPr>
          <a:lstStyle/>
          <a:p>
            <a:r>
              <a:rPr lang="en-US" sz="1200" dirty="0" smtClean="0">
                <a:solidFill>
                  <a:srgbClr val="000000"/>
                </a:solidFill>
              </a:rPr>
              <a:t>J</a:t>
            </a:r>
            <a:r>
              <a:rPr lang="en-US" sz="1200" dirty="0">
                <a:solidFill>
                  <a:srgbClr val="000000"/>
                </a:solidFill>
              </a:rPr>
              <a:t>. Robertson, Materials Science and Engineering R 37 (2002), 129-281</a:t>
            </a: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296492" y="76200"/>
            <a:ext cx="2342308" cy="523220"/>
          </a:xfrm>
          <a:prstGeom prst="rect">
            <a:avLst/>
          </a:prstGeom>
          <a:noFill/>
        </p:spPr>
        <p:txBody>
          <a:bodyPr wrap="none" rtlCol="0">
            <a:spAutoFit/>
          </a:bodyPr>
          <a:lstStyle/>
          <a:p>
            <a:r>
              <a:rPr lang="en-US" sz="2800" dirty="0" smtClean="0">
                <a:solidFill>
                  <a:srgbClr val="0033CC"/>
                </a:solidFill>
              </a:rPr>
              <a:t>Diamond mold</a:t>
            </a:r>
            <a:endParaRPr lang="en-US" sz="2800" dirty="0">
              <a:solidFill>
                <a:srgbClr val="0033CC"/>
              </a:solidFill>
            </a:endParaRPr>
          </a:p>
        </p:txBody>
      </p:sp>
      <p:sp>
        <p:nvSpPr>
          <p:cNvPr id="9" name="TextBox 8"/>
          <p:cNvSpPr txBox="1"/>
          <p:nvPr/>
        </p:nvSpPr>
        <p:spPr>
          <a:xfrm>
            <a:off x="152400" y="685800"/>
            <a:ext cx="8831072" cy="369332"/>
          </a:xfrm>
          <a:prstGeom prst="rect">
            <a:avLst/>
          </a:prstGeom>
          <a:noFill/>
        </p:spPr>
        <p:txBody>
          <a:bodyPr wrap="none" rtlCol="0">
            <a:spAutoFit/>
          </a:bodyPr>
          <a:lstStyle/>
          <a:p>
            <a:r>
              <a:rPr lang="en-US" dirty="0" smtClean="0">
                <a:solidFill>
                  <a:srgbClr val="C00000"/>
                </a:solidFill>
              </a:rPr>
              <a:t>Diamond is hardest, but too expensive. Use diamond like carbon (DLC) </a:t>
            </a:r>
            <a:r>
              <a:rPr lang="en-US" i="1" dirty="0" smtClean="0">
                <a:solidFill>
                  <a:srgbClr val="C00000"/>
                </a:solidFill>
              </a:rPr>
              <a:t>film</a:t>
            </a:r>
            <a:r>
              <a:rPr lang="en-US" dirty="0" smtClean="0">
                <a:solidFill>
                  <a:srgbClr val="C00000"/>
                </a:solidFill>
              </a:rPr>
              <a:t> instead for mold.</a:t>
            </a:r>
            <a:endParaRPr lang="en-US" dirty="0">
              <a:solidFill>
                <a:srgbClr val="C00000"/>
              </a:solidFill>
            </a:endParaRPr>
          </a:p>
        </p:txBody>
      </p:sp>
      <p:sp>
        <p:nvSpPr>
          <p:cNvPr id="11" name="TextBox 10"/>
          <p:cNvSpPr txBox="1"/>
          <p:nvPr/>
        </p:nvSpPr>
        <p:spPr>
          <a:xfrm>
            <a:off x="304800" y="990600"/>
            <a:ext cx="4800600" cy="3416320"/>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DLC is a synthetic meta-stable form of carbon.</a:t>
            </a:r>
          </a:p>
          <a:p>
            <a:pPr marL="177800" indent="-177800">
              <a:buFont typeface="Arial" pitchFamily="34" charset="0"/>
              <a:buChar char="•"/>
            </a:pPr>
            <a:r>
              <a:rPr lang="en-US" dirty="0" smtClean="0">
                <a:solidFill>
                  <a:srgbClr val="0033CC"/>
                </a:solidFill>
              </a:rPr>
              <a:t>Amorphous network consisting of various fractions of hydrogen, SP</a:t>
            </a:r>
            <a:r>
              <a:rPr lang="en-US" baseline="30000" dirty="0" smtClean="0">
                <a:solidFill>
                  <a:srgbClr val="0033CC"/>
                </a:solidFill>
              </a:rPr>
              <a:t>2</a:t>
            </a:r>
            <a:r>
              <a:rPr lang="en-US" dirty="0" smtClean="0">
                <a:solidFill>
                  <a:srgbClr val="0033CC"/>
                </a:solidFill>
              </a:rPr>
              <a:t> and SP</a:t>
            </a:r>
            <a:r>
              <a:rPr lang="en-US" baseline="30000" dirty="0" smtClean="0">
                <a:solidFill>
                  <a:srgbClr val="0033CC"/>
                </a:solidFill>
              </a:rPr>
              <a:t>3</a:t>
            </a:r>
            <a:r>
              <a:rPr lang="en-US" dirty="0" smtClean="0">
                <a:solidFill>
                  <a:srgbClr val="0033CC"/>
                </a:solidFill>
              </a:rPr>
              <a:t> hybridized carbon.</a:t>
            </a:r>
          </a:p>
          <a:p>
            <a:pPr marL="177800" indent="-177800">
              <a:buFont typeface="Arial" pitchFamily="34" charset="0"/>
              <a:buChar char="•"/>
            </a:pPr>
            <a:r>
              <a:rPr lang="en-US" dirty="0" smtClean="0">
                <a:solidFill>
                  <a:srgbClr val="0033CC"/>
                </a:solidFill>
              </a:rPr>
              <a:t>Common synthesis techniques</a:t>
            </a:r>
          </a:p>
          <a:p>
            <a:pPr marL="571500" lvl="2" indent="-228600">
              <a:spcBef>
                <a:spcPts val="0"/>
              </a:spcBef>
              <a:buFont typeface="Courier New" pitchFamily="49" charset="0"/>
              <a:buChar char="o"/>
            </a:pPr>
            <a:r>
              <a:rPr lang="en-US" dirty="0" smtClean="0">
                <a:solidFill>
                  <a:srgbClr val="0033CC"/>
                </a:solidFill>
              </a:rPr>
              <a:t>Pulsed laser deposition</a:t>
            </a:r>
          </a:p>
          <a:p>
            <a:pPr marL="571500" lvl="2" indent="-228600">
              <a:spcBef>
                <a:spcPts val="0"/>
              </a:spcBef>
              <a:buFont typeface="Courier New" pitchFamily="49" charset="0"/>
              <a:buChar char="o"/>
            </a:pPr>
            <a:r>
              <a:rPr lang="en-US" dirty="0" smtClean="0">
                <a:solidFill>
                  <a:srgbClr val="0033CC"/>
                </a:solidFill>
              </a:rPr>
              <a:t>Ion beam deposition</a:t>
            </a:r>
          </a:p>
          <a:p>
            <a:pPr marL="571500" lvl="2" indent="-228600">
              <a:spcBef>
                <a:spcPts val="0"/>
              </a:spcBef>
              <a:buFont typeface="Courier New" pitchFamily="49" charset="0"/>
              <a:buChar char="o"/>
            </a:pPr>
            <a:r>
              <a:rPr lang="en-US" dirty="0" smtClean="0">
                <a:solidFill>
                  <a:srgbClr val="0033CC"/>
                </a:solidFill>
              </a:rPr>
              <a:t>Plasma enhanced chemical vapor deposition (PECVD)</a:t>
            </a:r>
          </a:p>
          <a:p>
            <a:pPr marL="571500" lvl="2" indent="-228600">
              <a:spcBef>
                <a:spcPts val="0"/>
              </a:spcBef>
              <a:buFont typeface="Courier New" pitchFamily="49" charset="0"/>
              <a:buChar char="o"/>
            </a:pPr>
            <a:r>
              <a:rPr lang="en-US" dirty="0" smtClean="0">
                <a:solidFill>
                  <a:srgbClr val="0033CC"/>
                </a:solidFill>
              </a:rPr>
              <a:t>And many other techniques</a:t>
            </a:r>
          </a:p>
          <a:p>
            <a:pPr marL="177800" indent="-177800">
              <a:buFont typeface="Arial" pitchFamily="34" charset="0"/>
              <a:buChar char="•"/>
            </a:pPr>
            <a:r>
              <a:rPr lang="en-US" dirty="0" smtClean="0">
                <a:solidFill>
                  <a:srgbClr val="0033CC"/>
                </a:solidFill>
              </a:rPr>
              <a:t>PECVD deposition uses hydrocarbon plasma in the presence of energetic ion bombardment.</a:t>
            </a:r>
          </a:p>
        </p:txBody>
      </p:sp>
      <p:sp>
        <p:nvSpPr>
          <p:cNvPr id="12" name="Rectangle 11"/>
          <p:cNvSpPr/>
          <p:nvPr/>
        </p:nvSpPr>
        <p:spPr>
          <a:xfrm>
            <a:off x="1066800" y="4495800"/>
            <a:ext cx="7010400" cy="2031325"/>
          </a:xfrm>
          <a:prstGeom prst="rect">
            <a:avLst/>
          </a:prstGeom>
        </p:spPr>
        <p:txBody>
          <a:bodyPr wrap="square">
            <a:spAutoFit/>
          </a:bodyPr>
          <a:lstStyle/>
          <a:p>
            <a:r>
              <a:rPr lang="en-US" dirty="0" smtClean="0">
                <a:solidFill>
                  <a:srgbClr val="C00000"/>
                </a:solidFill>
              </a:rPr>
              <a:t>Why DLC is a good mold material?</a:t>
            </a:r>
          </a:p>
          <a:p>
            <a:pPr marL="406400" lvl="1" indent="-177800">
              <a:buFont typeface="Arial" pitchFamily="34" charset="0"/>
              <a:buChar char="•"/>
            </a:pPr>
            <a:r>
              <a:rPr lang="en-US" dirty="0" smtClean="0">
                <a:solidFill>
                  <a:srgbClr val="0033CC"/>
                </a:solidFill>
              </a:rPr>
              <a:t>Excellent hardness and wear resistance </a:t>
            </a:r>
            <a:r>
              <a:rPr lang="en-US" dirty="0" smtClean="0">
                <a:solidFill>
                  <a:srgbClr val="0033CC"/>
                </a:solidFill>
                <a:sym typeface="Wingdings" pitchFamily="2" charset="2"/>
              </a:rPr>
              <a:t> 30-35 </a:t>
            </a:r>
            <a:r>
              <a:rPr lang="en-US" dirty="0" err="1" smtClean="0">
                <a:solidFill>
                  <a:srgbClr val="0033CC"/>
                </a:solidFill>
                <a:sym typeface="Wingdings" pitchFamily="2" charset="2"/>
              </a:rPr>
              <a:t>Gpa</a:t>
            </a:r>
            <a:r>
              <a:rPr lang="en-US" dirty="0" smtClean="0">
                <a:solidFill>
                  <a:srgbClr val="0033CC"/>
                </a:solidFill>
                <a:sym typeface="Wingdings" pitchFamily="2" charset="2"/>
              </a:rPr>
              <a:t>.</a:t>
            </a:r>
            <a:endParaRPr lang="en-US" dirty="0" smtClean="0">
              <a:solidFill>
                <a:srgbClr val="0033CC"/>
              </a:solidFill>
            </a:endParaRPr>
          </a:p>
          <a:p>
            <a:pPr marL="406400" lvl="1" indent="-177800">
              <a:buFont typeface="Arial" pitchFamily="34" charset="0"/>
              <a:buChar char="•"/>
            </a:pPr>
            <a:r>
              <a:rPr lang="en-US" dirty="0" smtClean="0">
                <a:solidFill>
                  <a:srgbClr val="0033CC"/>
                </a:solidFill>
              </a:rPr>
              <a:t>Low energy surface </a:t>
            </a:r>
            <a:r>
              <a:rPr lang="en-US" dirty="0" smtClean="0">
                <a:solidFill>
                  <a:srgbClr val="0033CC"/>
                </a:solidFill>
                <a:sym typeface="Wingdings" pitchFamily="2" charset="2"/>
              </a:rPr>
              <a:t> </a:t>
            </a:r>
            <a:r>
              <a:rPr lang="en-US" dirty="0" smtClean="0">
                <a:solidFill>
                  <a:srgbClr val="0033CC"/>
                </a:solidFill>
              </a:rPr>
              <a:t>35-50mN/m, may not need anti-stick coating.</a:t>
            </a:r>
            <a:endParaRPr lang="en-US" baseline="30000" dirty="0" smtClean="0">
              <a:solidFill>
                <a:srgbClr val="0033CC"/>
              </a:solidFill>
            </a:endParaRPr>
          </a:p>
          <a:p>
            <a:pPr marL="406400" lvl="1" indent="-177800">
              <a:buFont typeface="Arial" pitchFamily="34" charset="0"/>
              <a:buChar char="•"/>
            </a:pPr>
            <a:r>
              <a:rPr lang="en-US" dirty="0" smtClean="0">
                <a:solidFill>
                  <a:srgbClr val="0033CC"/>
                </a:solidFill>
              </a:rPr>
              <a:t>Controllable band gap </a:t>
            </a:r>
            <a:r>
              <a:rPr lang="en-US" dirty="0" smtClean="0">
                <a:solidFill>
                  <a:srgbClr val="0033CC"/>
                </a:solidFill>
                <a:sym typeface="Wingdings" pitchFamily="2" charset="2"/>
              </a:rPr>
              <a:t> 1 to 3.5eV, for UV transparency.</a:t>
            </a:r>
            <a:endParaRPr lang="en-US" dirty="0" smtClean="0">
              <a:solidFill>
                <a:srgbClr val="0033CC"/>
              </a:solidFill>
            </a:endParaRPr>
          </a:p>
          <a:p>
            <a:pPr marL="406400" lvl="1" indent="-177800">
              <a:buFont typeface="Arial" pitchFamily="34" charset="0"/>
              <a:buChar char="•"/>
            </a:pPr>
            <a:r>
              <a:rPr lang="en-US" dirty="0" smtClean="0">
                <a:solidFill>
                  <a:srgbClr val="0033CC"/>
                </a:solidFill>
              </a:rPr>
              <a:t>High chemical and corrosion resistance.</a:t>
            </a:r>
          </a:p>
          <a:p>
            <a:pPr marL="406400" lvl="1" indent="-177800">
              <a:buFont typeface="Arial" pitchFamily="34" charset="0"/>
              <a:buChar char="•"/>
            </a:pPr>
            <a:r>
              <a:rPr lang="en-US" dirty="0" smtClean="0">
                <a:solidFill>
                  <a:srgbClr val="0033CC"/>
                </a:solidFill>
              </a:rPr>
              <a:t>Can be deposited on both Quartz and Si.</a:t>
            </a:r>
          </a:p>
          <a:p>
            <a:pPr marL="177800" indent="-177800"/>
            <a:r>
              <a:rPr lang="en-US" dirty="0" smtClean="0">
                <a:solidFill>
                  <a:srgbClr val="C00000"/>
                </a:solidFill>
              </a:rPr>
              <a:t>However, DLC deposition is very challenging, not very available.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wipe(down)">
                                      <p:cBhvr>
                                        <p:cTn id="13" dur="500"/>
                                        <p:tgtEl>
                                          <p:spTgt spid="1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wipe(down)">
                                      <p:cBhvr>
                                        <p:cTn id="16" dur="500"/>
                                        <p:tgtEl>
                                          <p:spTgt spid="1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wipe(down)">
                                      <p:cBhvr>
                                        <p:cTn id="19" dur="500"/>
                                        <p:tgtEl>
                                          <p:spTgt spid="1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Effect transition="in" filter="wipe(down)">
                                      <p:cBhvr>
                                        <p:cTn id="25"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76200" y="762000"/>
            <a:ext cx="8959552" cy="5105400"/>
          </a:xfrm>
          <a:prstGeom prst="rect">
            <a:avLst/>
          </a:prstGeom>
          <a:noFill/>
          <a:ln w="9525">
            <a:noFill/>
            <a:miter lim="800000"/>
            <a:headEnd/>
            <a:tailEnd/>
          </a:ln>
          <a:effectLst/>
        </p:spPr>
      </p:pic>
      <p:sp>
        <p:nvSpPr>
          <p:cNvPr id="3" name="TextBox 2"/>
          <p:cNvSpPr txBox="1"/>
          <p:nvPr/>
        </p:nvSpPr>
        <p:spPr>
          <a:xfrm>
            <a:off x="2971800" y="152400"/>
            <a:ext cx="3429000" cy="523220"/>
          </a:xfrm>
          <a:prstGeom prst="rect">
            <a:avLst/>
          </a:prstGeom>
          <a:noFill/>
          <a:ln>
            <a:noFill/>
          </a:ln>
        </p:spPr>
        <p:txBody>
          <a:bodyPr wrap="square" rtlCol="0">
            <a:spAutoFit/>
          </a:bodyPr>
          <a:lstStyle/>
          <a:p>
            <a:pPr algn="ctr"/>
            <a:r>
              <a:rPr lang="en-US" sz="2800" dirty="0" smtClean="0">
                <a:solidFill>
                  <a:srgbClr val="0033CC"/>
                </a:solidFill>
              </a:rPr>
              <a:t>Step and flash UV-NIL</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81000" y="5867400"/>
            <a:ext cx="8382000" cy="923330"/>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Technology commercialized by Molecular Imprint Inc.</a:t>
            </a:r>
          </a:p>
          <a:p>
            <a:pPr marL="177800" indent="-177800">
              <a:buFont typeface="Arial" pitchFamily="34" charset="0"/>
              <a:buChar char="•"/>
            </a:pPr>
            <a:r>
              <a:rPr lang="en-US" dirty="0" smtClean="0">
                <a:solidFill>
                  <a:srgbClr val="0033CC"/>
                </a:solidFill>
              </a:rPr>
              <a:t>Resembles deep UV stepper, die by die patterning (no need of a BIG expensive mold).</a:t>
            </a:r>
          </a:p>
          <a:p>
            <a:pPr marL="177800" indent="-177800">
              <a:buFont typeface="Arial" pitchFamily="34" charset="0"/>
              <a:buChar char="•"/>
            </a:pPr>
            <a:r>
              <a:rPr lang="en-US" dirty="0" smtClean="0">
                <a:solidFill>
                  <a:srgbClr val="0033CC"/>
                </a:solidFill>
              </a:rPr>
              <a:t>Favored by the semiconductor industry or wherever mold is too expensive.</a:t>
            </a:r>
            <a:endParaRPr lang="en-US" dirty="0">
              <a:solidFill>
                <a:srgbClr val="0033CC"/>
              </a:solidFill>
            </a:endParaRPr>
          </a:p>
        </p:txBody>
      </p:sp>
      <p:sp>
        <p:nvSpPr>
          <p:cNvPr id="7" name="TextBox 6"/>
          <p:cNvSpPr txBox="1"/>
          <p:nvPr/>
        </p:nvSpPr>
        <p:spPr>
          <a:xfrm>
            <a:off x="3980717" y="2057400"/>
            <a:ext cx="1711431" cy="369332"/>
          </a:xfrm>
          <a:prstGeom prst="rect">
            <a:avLst/>
          </a:prstGeom>
          <a:noFill/>
        </p:spPr>
        <p:txBody>
          <a:bodyPr wrap="none" rtlCol="0">
            <a:spAutoFit/>
          </a:bodyPr>
          <a:lstStyle/>
          <a:p>
            <a:r>
              <a:rPr lang="en-US" b="1" dirty="0" smtClean="0"/>
              <a:t>“Inkjet” system</a:t>
            </a:r>
            <a:endParaRPr lang="en-US" b="1" dirty="0"/>
          </a:p>
        </p:txBody>
      </p:sp>
      <p:sp>
        <p:nvSpPr>
          <p:cNvPr id="8" name="TextBox 7"/>
          <p:cNvSpPr txBox="1"/>
          <p:nvPr/>
        </p:nvSpPr>
        <p:spPr>
          <a:xfrm>
            <a:off x="2438400" y="1344168"/>
            <a:ext cx="2667000" cy="683264"/>
          </a:xfrm>
          <a:prstGeom prst="rect">
            <a:avLst/>
          </a:prstGeom>
          <a:solidFill>
            <a:srgbClr val="FFFF99"/>
          </a:solidFill>
        </p:spPr>
        <p:txBody>
          <a:bodyPr wrap="square" rtlCol="0">
            <a:spAutoFit/>
          </a:bodyPr>
          <a:lstStyle/>
          <a:p>
            <a:pPr>
              <a:lnSpc>
                <a:spcPct val="80000"/>
              </a:lnSpc>
            </a:pPr>
            <a:r>
              <a:rPr lang="en-US" sz="1600" dirty="0" smtClean="0">
                <a:solidFill>
                  <a:srgbClr val="FF0000"/>
                </a:solidFill>
              </a:rPr>
              <a:t>Resist is not applied by spin-coating; but drops by “inkjet”, less uniform thickness!!</a:t>
            </a:r>
            <a:endParaRPr lang="en-US" sz="1600" dirty="0">
              <a:solidFill>
                <a:srgbClr val="FF0000"/>
              </a:solidFill>
            </a:endParaRPr>
          </a:p>
        </p:txBody>
      </p:sp>
      <p:sp>
        <p:nvSpPr>
          <p:cNvPr id="9" name="Rounded Rectangle 8"/>
          <p:cNvSpPr/>
          <p:nvPr/>
        </p:nvSpPr>
        <p:spPr>
          <a:xfrm>
            <a:off x="2286000" y="2438400"/>
            <a:ext cx="2438400" cy="5334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42008" y="1362456"/>
            <a:ext cx="1430392" cy="338554"/>
          </a:xfrm>
          <a:prstGeom prst="rect">
            <a:avLst/>
          </a:prstGeom>
          <a:noFill/>
        </p:spPr>
        <p:txBody>
          <a:bodyPr wrap="none" rtlCol="0">
            <a:spAutoFit/>
          </a:bodyPr>
          <a:lstStyle/>
          <a:p>
            <a:r>
              <a:rPr lang="en-US" sz="1600" dirty="0" smtClean="0"/>
              <a:t>(for alignment)</a:t>
            </a:r>
            <a:endParaRPr lang="en-US" sz="16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dirty="0"/>
          </a:p>
        </p:txBody>
      </p:sp>
      <p:sp>
        <p:nvSpPr>
          <p:cNvPr id="12" name="Rounded Rectangle 11"/>
          <p:cNvSpPr/>
          <p:nvPr/>
        </p:nvSpPr>
        <p:spPr>
          <a:xfrm>
            <a:off x="457200" y="5029200"/>
            <a:ext cx="32004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914400"/>
            <a:ext cx="4749958" cy="5347855"/>
          </a:xfrm>
          <a:prstGeom prst="rect">
            <a:avLst/>
          </a:prstGeom>
          <a:noFill/>
          <a:ln w="9525">
            <a:noFill/>
            <a:miter lim="800000"/>
            <a:headEnd/>
            <a:tailEnd/>
          </a:ln>
          <a:effectLst/>
        </p:spPr>
      </p:pic>
      <p:cxnSp>
        <p:nvCxnSpPr>
          <p:cNvPr id="5" name="Straight Connector 4"/>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371600" y="76200"/>
            <a:ext cx="6781800" cy="523220"/>
          </a:xfrm>
          <a:prstGeom prst="rect">
            <a:avLst/>
          </a:prstGeom>
          <a:noFill/>
        </p:spPr>
        <p:txBody>
          <a:bodyPr wrap="square" rtlCol="0">
            <a:spAutoFit/>
          </a:bodyPr>
          <a:lstStyle/>
          <a:p>
            <a:r>
              <a:rPr lang="en-US" sz="2800" dirty="0" smtClean="0">
                <a:solidFill>
                  <a:srgbClr val="0033CC"/>
                </a:solidFill>
              </a:rPr>
              <a:t>Mold by MOCVD and selective wet-etching </a:t>
            </a:r>
            <a:endParaRPr lang="en-US" sz="2800" dirty="0">
              <a:solidFill>
                <a:srgbClr val="0033CC"/>
              </a:solidFill>
            </a:endParaRPr>
          </a:p>
        </p:txBody>
      </p:sp>
      <p:pic>
        <p:nvPicPr>
          <p:cNvPr id="80898" name="Picture 2"/>
          <p:cNvPicPr>
            <a:picLocks noChangeAspect="1" noChangeArrowheads="1"/>
          </p:cNvPicPr>
          <p:nvPr/>
        </p:nvPicPr>
        <p:blipFill>
          <a:blip r:embed="rId3" cstate="print"/>
          <a:srcRect/>
          <a:stretch>
            <a:fillRect/>
          </a:stretch>
        </p:blipFill>
        <p:spPr bwMode="auto">
          <a:xfrm>
            <a:off x="5105400" y="838200"/>
            <a:ext cx="3352800" cy="3983126"/>
          </a:xfrm>
          <a:prstGeom prst="rect">
            <a:avLst/>
          </a:prstGeom>
          <a:noFill/>
          <a:ln w="9525">
            <a:noFill/>
            <a:miter lim="800000"/>
            <a:headEnd/>
            <a:tailEnd/>
          </a:ln>
          <a:effectLst/>
        </p:spPr>
      </p:pic>
      <p:sp>
        <p:nvSpPr>
          <p:cNvPr id="10" name="TextBox 9"/>
          <p:cNvSpPr txBox="1"/>
          <p:nvPr/>
        </p:nvSpPr>
        <p:spPr>
          <a:xfrm>
            <a:off x="4572000" y="5105400"/>
            <a:ext cx="4495800" cy="1554272"/>
          </a:xfrm>
          <a:prstGeom prst="rect">
            <a:avLst/>
          </a:prstGeom>
          <a:noFill/>
        </p:spPr>
        <p:txBody>
          <a:bodyPr wrap="square" rtlCol="0">
            <a:spAutoFit/>
          </a:bodyPr>
          <a:lstStyle/>
          <a:p>
            <a:pPr>
              <a:spcAft>
                <a:spcPts val="300"/>
              </a:spcAft>
            </a:pPr>
            <a:r>
              <a:rPr lang="en-US" dirty="0" smtClean="0">
                <a:solidFill>
                  <a:srgbClr val="0033CC"/>
                </a:solidFill>
              </a:rPr>
              <a:t>Precise control of pitch and line-width.</a:t>
            </a:r>
          </a:p>
          <a:p>
            <a:pPr>
              <a:spcAft>
                <a:spcPts val="300"/>
              </a:spcAft>
            </a:pPr>
            <a:r>
              <a:rPr lang="en-US" dirty="0" smtClean="0">
                <a:solidFill>
                  <a:srgbClr val="0033CC"/>
                </a:solidFill>
              </a:rPr>
              <a:t>By far the highest resolution (</a:t>
            </a:r>
            <a:r>
              <a:rPr lang="en-US" dirty="0" smtClean="0">
                <a:solidFill>
                  <a:srgbClr val="0033CC"/>
                </a:solidFill>
                <a:sym typeface="Symbol"/>
              </a:rPr>
              <a:t></a:t>
            </a:r>
            <a:r>
              <a:rPr lang="en-US" dirty="0" smtClean="0">
                <a:solidFill>
                  <a:srgbClr val="0033CC"/>
                </a:solidFill>
              </a:rPr>
              <a:t>6nm) NIL is demonstrated using such a mold.</a:t>
            </a:r>
          </a:p>
          <a:p>
            <a:pPr>
              <a:spcAft>
                <a:spcPts val="300"/>
              </a:spcAft>
            </a:pPr>
            <a:r>
              <a:rPr lang="en-US" dirty="0" smtClean="0">
                <a:solidFill>
                  <a:srgbClr val="0033CC"/>
                </a:solidFill>
              </a:rPr>
              <a:t>Otherwise, it is very difficult to write 14nm pitch grating using e-beam lithography.</a:t>
            </a:r>
            <a:endParaRPr lang="en-US" dirty="0">
              <a:solidFill>
                <a:srgbClr val="0033CC"/>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b="26202"/>
          <a:stretch>
            <a:fillRect/>
          </a:stretch>
        </p:blipFill>
        <p:spPr bwMode="auto">
          <a:xfrm>
            <a:off x="533400" y="1279525"/>
            <a:ext cx="8118131" cy="4046537"/>
          </a:xfrm>
          <a:prstGeom prst="rect">
            <a:avLst/>
          </a:prstGeom>
          <a:noFill/>
          <a:ln w="12700" cap="sq" algn="ctr">
            <a:noFill/>
            <a:miter lim="800000"/>
            <a:headEnd type="none" w="sm" len="sm"/>
            <a:tailEnd type="none" w="sm" len="sm"/>
          </a:ln>
        </p:spPr>
      </p:pic>
      <p:sp>
        <p:nvSpPr>
          <p:cNvPr id="4" name="Text Box 4"/>
          <p:cNvSpPr txBox="1">
            <a:spLocks noChangeArrowheads="1"/>
          </p:cNvSpPr>
          <p:nvPr/>
        </p:nvSpPr>
        <p:spPr bwMode="auto">
          <a:xfrm>
            <a:off x="726731" y="898525"/>
            <a:ext cx="4098925" cy="396875"/>
          </a:xfrm>
          <a:prstGeom prst="rect">
            <a:avLst/>
          </a:prstGeom>
          <a:noFill/>
          <a:ln w="12700" cap="sq" algn="ctr">
            <a:noFill/>
            <a:miter lim="800000"/>
            <a:headEnd type="none" w="sm" len="sm"/>
            <a:tailEnd type="none" w="sm" len="sm"/>
          </a:ln>
        </p:spPr>
        <p:txBody>
          <a:bodyPr wrap="square">
            <a:spAutoFit/>
          </a:bodyPr>
          <a:lstStyle/>
          <a:p>
            <a:pPr algn="just"/>
            <a:r>
              <a:rPr kumimoji="1" lang="en-US" altLang="zh-TW" sz="2000" dirty="0">
                <a:solidFill>
                  <a:srgbClr val="C00000"/>
                </a:solidFill>
              </a:rPr>
              <a:t>Cicada Wings: </a:t>
            </a:r>
            <a:r>
              <a:rPr kumimoji="1" lang="en-US" altLang="zh-TW" sz="2000" dirty="0" smtClean="0">
                <a:solidFill>
                  <a:srgbClr val="C00000"/>
                </a:solidFill>
              </a:rPr>
              <a:t>a mold from </a:t>
            </a:r>
            <a:r>
              <a:rPr kumimoji="1" lang="en-US" altLang="zh-TW" sz="2000" dirty="0">
                <a:solidFill>
                  <a:srgbClr val="C00000"/>
                </a:solidFill>
              </a:rPr>
              <a:t>Nature</a:t>
            </a:r>
            <a:endParaRPr lang="en-US" altLang="zh-TW" sz="2000" dirty="0">
              <a:solidFill>
                <a:srgbClr val="C00000"/>
              </a:solidFill>
            </a:endParaRPr>
          </a:p>
        </p:txBody>
      </p:sp>
      <p:sp>
        <p:nvSpPr>
          <p:cNvPr id="5" name="Text Box 5"/>
          <p:cNvSpPr txBox="1">
            <a:spLocks noChangeArrowheads="1"/>
          </p:cNvSpPr>
          <p:nvPr/>
        </p:nvSpPr>
        <p:spPr bwMode="auto">
          <a:xfrm>
            <a:off x="802932" y="5284788"/>
            <a:ext cx="7467599" cy="1238801"/>
          </a:xfrm>
          <a:prstGeom prst="rect">
            <a:avLst/>
          </a:prstGeom>
          <a:noFill/>
          <a:ln w="12700" cap="sq" algn="ctr">
            <a:noFill/>
            <a:miter lim="800000"/>
            <a:headEnd type="none" w="sm" len="sm"/>
            <a:tailEnd type="none" w="sm" len="sm"/>
          </a:ln>
        </p:spPr>
        <p:txBody>
          <a:bodyPr wrap="square">
            <a:spAutoFit/>
          </a:bodyPr>
          <a:lstStyle/>
          <a:p>
            <a:pPr algn="just">
              <a:spcAft>
                <a:spcPts val="300"/>
              </a:spcAft>
            </a:pPr>
            <a:r>
              <a:rPr lang="en-US" altLang="zh-TW" sz="1800" dirty="0">
                <a:solidFill>
                  <a:srgbClr val="0033CC"/>
                </a:solidFill>
              </a:rPr>
              <a:t>The cicada wings consist of ordered hexagonal close-packed arrays of pillars with a spacing of about </a:t>
            </a:r>
            <a:r>
              <a:rPr lang="en-US" altLang="zh-TW" sz="1800" dirty="0" smtClean="0">
                <a:solidFill>
                  <a:srgbClr val="0033CC"/>
                </a:solidFill>
              </a:rPr>
              <a:t>190nm</a:t>
            </a:r>
            <a:r>
              <a:rPr lang="en-US" altLang="zh-TW" sz="1800" dirty="0">
                <a:solidFill>
                  <a:srgbClr val="0033CC"/>
                </a:solidFill>
              </a:rPr>
              <a:t>.</a:t>
            </a:r>
          </a:p>
          <a:p>
            <a:pPr algn="just">
              <a:spcAft>
                <a:spcPts val="300"/>
              </a:spcAft>
            </a:pPr>
            <a:r>
              <a:rPr lang="en-US" altLang="zh-TW" sz="1800" dirty="0">
                <a:solidFill>
                  <a:srgbClr val="0033CC"/>
                </a:solidFill>
              </a:rPr>
              <a:t>The height of the pillars is about </a:t>
            </a:r>
            <a:r>
              <a:rPr lang="en-US" altLang="zh-TW" sz="1800" dirty="0" smtClean="0">
                <a:solidFill>
                  <a:srgbClr val="0033CC"/>
                </a:solidFill>
              </a:rPr>
              <a:t>400nm </a:t>
            </a:r>
            <a:r>
              <a:rPr lang="en-US" altLang="zh-TW" sz="1800" dirty="0">
                <a:solidFill>
                  <a:srgbClr val="0033CC"/>
                </a:solidFill>
              </a:rPr>
              <a:t>and the diameters at the pillar top and bottom are about </a:t>
            </a:r>
            <a:r>
              <a:rPr lang="en-US" altLang="zh-TW" sz="1800" dirty="0" smtClean="0">
                <a:solidFill>
                  <a:srgbClr val="0033CC"/>
                </a:solidFill>
              </a:rPr>
              <a:t>80nm </a:t>
            </a:r>
            <a:r>
              <a:rPr lang="en-US" altLang="zh-TW" sz="1800" dirty="0">
                <a:solidFill>
                  <a:srgbClr val="0033CC"/>
                </a:solidFill>
              </a:rPr>
              <a:t>and </a:t>
            </a:r>
            <a:r>
              <a:rPr lang="en-US" altLang="zh-TW" sz="1800" dirty="0" smtClean="0">
                <a:solidFill>
                  <a:srgbClr val="0033CC"/>
                </a:solidFill>
              </a:rPr>
              <a:t>150nm</a:t>
            </a:r>
            <a:r>
              <a:rPr lang="en-US" altLang="zh-TW" sz="1800" dirty="0">
                <a:solidFill>
                  <a:srgbClr val="0033CC"/>
                </a:solidFill>
              </a:rPr>
              <a:t>, respectively.</a:t>
            </a:r>
          </a:p>
        </p:txBody>
      </p:sp>
      <p:cxnSp>
        <p:nvCxnSpPr>
          <p:cNvPr id="6" name="Straight Connector 5"/>
          <p:cNvCxnSpPr/>
          <p:nvPr/>
        </p:nvCxnSpPr>
        <p:spPr>
          <a:xfrm>
            <a:off x="0" y="6096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514600" y="76200"/>
            <a:ext cx="4114800" cy="523220"/>
          </a:xfrm>
          <a:prstGeom prst="rect">
            <a:avLst/>
          </a:prstGeom>
          <a:noFill/>
        </p:spPr>
        <p:txBody>
          <a:bodyPr wrap="square" rtlCol="0">
            <a:spAutoFit/>
          </a:bodyPr>
          <a:lstStyle/>
          <a:p>
            <a:r>
              <a:rPr lang="en-US" sz="2800" dirty="0" smtClean="0">
                <a:solidFill>
                  <a:srgbClr val="0033CC"/>
                </a:solidFill>
              </a:rPr>
              <a:t>Mold fabricated by nature</a:t>
            </a:r>
            <a:endParaRPr lang="en-US" sz="2800" dirty="0">
              <a:solidFill>
                <a:srgbClr val="0033CC"/>
              </a:solidFill>
            </a:endParaRPr>
          </a:p>
        </p:txBody>
      </p:sp>
      <p:sp>
        <p:nvSpPr>
          <p:cNvPr id="8" name="Slide Number Placeholder 7"/>
          <p:cNvSpPr>
            <a:spLocks noGrp="1"/>
          </p:cNvSpPr>
          <p:nvPr>
            <p:ph type="sldNum" sz="quarter" idx="12"/>
          </p:nvPr>
        </p:nvSpPr>
        <p:spPr>
          <a:xfrm>
            <a:off x="6553200" y="6416675"/>
            <a:ext cx="2133600" cy="365125"/>
          </a:xfrm>
        </p:spPr>
        <p:txBody>
          <a:bodyPr/>
          <a:lstStyle/>
          <a:p>
            <a:fld id="{B6F15528-21DE-4FAA-801E-634DDDAF4B2B}"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49238" y="765989"/>
            <a:ext cx="8742362" cy="2739211"/>
          </a:xfrm>
          <a:prstGeom prst="rect">
            <a:avLst/>
          </a:prstGeom>
          <a:noFill/>
          <a:ln w="12700" cap="sq" algn="ctr">
            <a:noFill/>
            <a:miter lim="800000"/>
            <a:headEnd type="none" w="sm" len="sm"/>
            <a:tailEnd type="none" w="sm" len="sm"/>
          </a:ln>
        </p:spPr>
        <p:txBody>
          <a:bodyPr wrap="square">
            <a:spAutoFit/>
          </a:bodyPr>
          <a:lstStyle/>
          <a:p>
            <a:pPr marL="177800" indent="-177800" algn="just">
              <a:spcAft>
                <a:spcPts val="300"/>
              </a:spcAft>
              <a:buFont typeface="Arial" pitchFamily="34" charset="0"/>
              <a:buChar char="•"/>
            </a:pPr>
            <a:r>
              <a:rPr lang="en-US" altLang="en-US" dirty="0" smtClean="0">
                <a:solidFill>
                  <a:srgbClr val="0033CC"/>
                </a:solidFill>
              </a:rPr>
              <a:t>Cicada </a:t>
            </a:r>
            <a:r>
              <a:rPr lang="en-US" altLang="en-US" dirty="0">
                <a:solidFill>
                  <a:srgbClr val="0033CC"/>
                </a:solidFill>
              </a:rPr>
              <a:t>wings have sufficient</a:t>
            </a:r>
            <a:r>
              <a:rPr lang="en-US" altLang="zh-TW" dirty="0">
                <a:solidFill>
                  <a:srgbClr val="0033CC"/>
                </a:solidFill>
              </a:rPr>
              <a:t> </a:t>
            </a:r>
            <a:r>
              <a:rPr lang="en-US" altLang="en-US" dirty="0" smtClean="0">
                <a:solidFill>
                  <a:srgbClr val="0033CC"/>
                </a:solidFill>
              </a:rPr>
              <a:t>stiffness</a:t>
            </a:r>
            <a:r>
              <a:rPr lang="en-US" altLang="en-US" dirty="0">
                <a:solidFill>
                  <a:srgbClr val="0033CC"/>
                </a:solidFill>
              </a:rPr>
              <a:t>, chemical </a:t>
            </a:r>
            <a:r>
              <a:rPr lang="en-US" altLang="en-US" dirty="0" smtClean="0">
                <a:solidFill>
                  <a:srgbClr val="0033CC"/>
                </a:solidFill>
              </a:rPr>
              <a:t>stability </a:t>
            </a:r>
            <a:r>
              <a:rPr lang="en-US" altLang="en-US" dirty="0">
                <a:solidFill>
                  <a:srgbClr val="0033CC"/>
                </a:solidFill>
              </a:rPr>
              <a:t>and low surface tension </a:t>
            </a:r>
            <a:r>
              <a:rPr lang="en-US" altLang="en-US" dirty="0" smtClean="0">
                <a:solidFill>
                  <a:srgbClr val="0033CC"/>
                </a:solidFill>
              </a:rPr>
              <a:t>for NIL</a:t>
            </a:r>
            <a:r>
              <a:rPr lang="en-US" altLang="en-US" dirty="0">
                <a:solidFill>
                  <a:srgbClr val="0033CC"/>
                </a:solidFill>
              </a:rPr>
              <a:t>. </a:t>
            </a:r>
            <a:endParaRPr lang="en-US" altLang="en-US" dirty="0" smtClean="0">
              <a:solidFill>
                <a:srgbClr val="0033CC"/>
              </a:solidFill>
            </a:endParaRPr>
          </a:p>
          <a:p>
            <a:pPr marL="177800" indent="-177800" algn="just">
              <a:spcAft>
                <a:spcPts val="300"/>
              </a:spcAft>
              <a:buFont typeface="Arial" pitchFamily="34" charset="0"/>
              <a:buChar char="•"/>
            </a:pPr>
            <a:r>
              <a:rPr lang="en-US" altLang="en-US" dirty="0" smtClean="0">
                <a:solidFill>
                  <a:srgbClr val="0033CC"/>
                </a:solidFill>
              </a:rPr>
              <a:t>These </a:t>
            </a:r>
            <a:r>
              <a:rPr lang="en-US" altLang="en-US" dirty="0">
                <a:solidFill>
                  <a:srgbClr val="0033CC"/>
                </a:solidFill>
              </a:rPr>
              <a:t>properties originate from the arrangement of highly crystalline </a:t>
            </a:r>
            <a:r>
              <a:rPr lang="en-US" altLang="en-US" dirty="0" smtClean="0">
                <a:solidFill>
                  <a:srgbClr val="0033CC"/>
                </a:solidFill>
              </a:rPr>
              <a:t>chitin nano-fibers </a:t>
            </a:r>
            <a:r>
              <a:rPr lang="en-US" altLang="en-US" dirty="0">
                <a:solidFill>
                  <a:srgbClr val="0033CC"/>
                </a:solidFill>
              </a:rPr>
              <a:t>embedded</a:t>
            </a:r>
            <a:r>
              <a:rPr lang="en-US" altLang="zh-TW" dirty="0">
                <a:solidFill>
                  <a:srgbClr val="0033CC"/>
                </a:solidFill>
              </a:rPr>
              <a:t> </a:t>
            </a:r>
            <a:r>
              <a:rPr lang="en-US" altLang="en-US" dirty="0">
                <a:solidFill>
                  <a:srgbClr val="0033CC"/>
                </a:solidFill>
              </a:rPr>
              <a:t>in a matrix of </a:t>
            </a:r>
            <a:r>
              <a:rPr lang="en-US" altLang="en-US" dirty="0" smtClean="0">
                <a:solidFill>
                  <a:srgbClr val="0033CC"/>
                </a:solidFill>
              </a:rPr>
              <a:t>protein</a:t>
            </a:r>
            <a:r>
              <a:rPr lang="en-US" altLang="zh-TW" dirty="0" smtClean="0">
                <a:solidFill>
                  <a:srgbClr val="0033CC"/>
                </a:solidFill>
              </a:rPr>
              <a:t>,</a:t>
            </a:r>
            <a:r>
              <a:rPr lang="en-US" altLang="en-US" dirty="0" smtClean="0">
                <a:solidFill>
                  <a:srgbClr val="0033CC"/>
                </a:solidFill>
              </a:rPr>
              <a:t> </a:t>
            </a:r>
            <a:r>
              <a:rPr lang="en-US" altLang="en-US" dirty="0" err="1" smtClean="0">
                <a:solidFill>
                  <a:srgbClr val="0033CC"/>
                </a:solidFill>
              </a:rPr>
              <a:t>polyphenols</a:t>
            </a:r>
            <a:r>
              <a:rPr lang="en-US" altLang="en-US" dirty="0" smtClean="0">
                <a:solidFill>
                  <a:srgbClr val="0033CC"/>
                </a:solidFill>
              </a:rPr>
              <a:t> </a:t>
            </a:r>
            <a:r>
              <a:rPr lang="en-US" altLang="en-US" dirty="0">
                <a:solidFill>
                  <a:srgbClr val="0033CC"/>
                </a:solidFill>
              </a:rPr>
              <a:t>and water, with a</a:t>
            </a:r>
            <a:r>
              <a:rPr lang="en-US" altLang="zh-TW" dirty="0">
                <a:solidFill>
                  <a:srgbClr val="0033CC"/>
                </a:solidFill>
              </a:rPr>
              <a:t> </a:t>
            </a:r>
            <a:r>
              <a:rPr lang="en-US" altLang="en-US" dirty="0">
                <a:solidFill>
                  <a:srgbClr val="0033CC"/>
                </a:solidFill>
              </a:rPr>
              <a:t>small amount of </a:t>
            </a:r>
            <a:r>
              <a:rPr lang="en-US" altLang="en-US" dirty="0" smtClean="0">
                <a:solidFill>
                  <a:srgbClr val="0033CC"/>
                </a:solidFill>
              </a:rPr>
              <a:t>lipid</a:t>
            </a:r>
            <a:r>
              <a:rPr lang="en-US" altLang="zh-TW" dirty="0" smtClean="0">
                <a:solidFill>
                  <a:srgbClr val="0033CC"/>
                </a:solidFill>
              </a:rPr>
              <a:t>.</a:t>
            </a:r>
          </a:p>
          <a:p>
            <a:pPr marL="177800" indent="-177800" algn="just">
              <a:spcAft>
                <a:spcPts val="300"/>
              </a:spcAft>
              <a:buFont typeface="Arial" pitchFamily="34" charset="0"/>
              <a:buChar char="•"/>
            </a:pPr>
            <a:r>
              <a:rPr lang="en-US" altLang="en-US" dirty="0" smtClean="0">
                <a:solidFill>
                  <a:srgbClr val="0033CC"/>
                </a:solidFill>
              </a:rPr>
              <a:t>Crystalline </a:t>
            </a:r>
            <a:r>
              <a:rPr lang="en-US" altLang="en-US" dirty="0">
                <a:solidFill>
                  <a:srgbClr val="0033CC"/>
                </a:solidFill>
              </a:rPr>
              <a:t>chitin interacts with the</a:t>
            </a:r>
            <a:r>
              <a:rPr lang="en-US" altLang="zh-TW" dirty="0">
                <a:solidFill>
                  <a:srgbClr val="0033CC"/>
                </a:solidFill>
              </a:rPr>
              <a:t> </a:t>
            </a:r>
            <a:r>
              <a:rPr lang="en-US" altLang="en-US" dirty="0">
                <a:solidFill>
                  <a:srgbClr val="0033CC"/>
                </a:solidFill>
              </a:rPr>
              <a:t>protein matrix via hydrogen bonding, which </a:t>
            </a:r>
            <a:r>
              <a:rPr lang="en-US" altLang="en-US" dirty="0" smtClean="0">
                <a:solidFill>
                  <a:srgbClr val="0033CC"/>
                </a:solidFill>
              </a:rPr>
              <a:t>gives stiffness</a:t>
            </a:r>
            <a:r>
              <a:rPr lang="en-US" altLang="zh-TW" dirty="0" smtClean="0">
                <a:solidFill>
                  <a:srgbClr val="0033CC"/>
                </a:solidFill>
              </a:rPr>
              <a:t> </a:t>
            </a:r>
            <a:r>
              <a:rPr lang="en-US" altLang="en-US" dirty="0">
                <a:solidFill>
                  <a:srgbClr val="0033CC"/>
                </a:solidFill>
              </a:rPr>
              <a:t>and chemical stability to the </a:t>
            </a:r>
            <a:r>
              <a:rPr lang="en-US" altLang="en-US" dirty="0" smtClean="0">
                <a:solidFill>
                  <a:srgbClr val="0033CC"/>
                </a:solidFill>
              </a:rPr>
              <a:t>structure.</a:t>
            </a:r>
          </a:p>
          <a:p>
            <a:pPr marL="177800" indent="-177800" algn="just">
              <a:spcAft>
                <a:spcPts val="300"/>
              </a:spcAft>
              <a:buFont typeface="Arial" pitchFamily="34" charset="0"/>
              <a:buChar char="•"/>
            </a:pPr>
            <a:r>
              <a:rPr lang="en-US" altLang="zh-TW" dirty="0" smtClean="0">
                <a:solidFill>
                  <a:srgbClr val="0033CC"/>
                </a:solidFill>
              </a:rPr>
              <a:t>The </a:t>
            </a:r>
            <a:r>
              <a:rPr lang="en-US" altLang="zh-TW" dirty="0">
                <a:solidFill>
                  <a:srgbClr val="0033CC"/>
                </a:solidFill>
              </a:rPr>
              <a:t>Young’s modulus of these cicada wings can be as high as </a:t>
            </a:r>
            <a:r>
              <a:rPr lang="en-US" altLang="zh-TW" dirty="0" smtClean="0">
                <a:solidFill>
                  <a:srgbClr val="0033CC"/>
                </a:solidFill>
              </a:rPr>
              <a:t>7–9GPa. Although far </a:t>
            </a:r>
            <a:r>
              <a:rPr lang="en-US" altLang="zh-TW" dirty="0">
                <a:solidFill>
                  <a:srgbClr val="0033CC"/>
                </a:solidFill>
              </a:rPr>
              <a:t>lower than </a:t>
            </a:r>
            <a:r>
              <a:rPr lang="en-US" altLang="zh-TW" dirty="0" smtClean="0">
                <a:solidFill>
                  <a:srgbClr val="0033CC"/>
                </a:solidFill>
              </a:rPr>
              <a:t>silicon </a:t>
            </a:r>
            <a:r>
              <a:rPr lang="en-US" altLang="zh-TW" dirty="0">
                <a:solidFill>
                  <a:srgbClr val="0033CC"/>
                </a:solidFill>
              </a:rPr>
              <a:t>(up to </a:t>
            </a:r>
            <a:r>
              <a:rPr lang="en-US" altLang="zh-TW" dirty="0" smtClean="0">
                <a:solidFill>
                  <a:srgbClr val="0033CC"/>
                </a:solidFill>
              </a:rPr>
              <a:t>131GPa</a:t>
            </a:r>
            <a:r>
              <a:rPr lang="en-US" altLang="zh-TW" dirty="0">
                <a:solidFill>
                  <a:srgbClr val="0033CC"/>
                </a:solidFill>
              </a:rPr>
              <a:t>), it is sufficient for </a:t>
            </a:r>
            <a:r>
              <a:rPr lang="en-US" altLang="zh-TW" dirty="0" smtClean="0">
                <a:solidFill>
                  <a:srgbClr val="0033CC"/>
                </a:solidFill>
              </a:rPr>
              <a:t>imprinting into PMMA.</a:t>
            </a:r>
          </a:p>
          <a:p>
            <a:pPr marL="177800" indent="-177800" algn="just">
              <a:spcAft>
                <a:spcPts val="300"/>
              </a:spcAft>
              <a:buFont typeface="Arial" pitchFamily="34" charset="0"/>
              <a:buChar char="•"/>
            </a:pPr>
            <a:r>
              <a:rPr lang="en-US" altLang="zh-TW" dirty="0" smtClean="0">
                <a:solidFill>
                  <a:srgbClr val="0033CC"/>
                </a:solidFill>
              </a:rPr>
              <a:t>There is a</a:t>
            </a:r>
            <a:r>
              <a:rPr lang="en-US" altLang="en-US" dirty="0" smtClean="0">
                <a:solidFill>
                  <a:srgbClr val="0033CC"/>
                </a:solidFill>
              </a:rPr>
              <a:t> layer of wax on the surface of the </a:t>
            </a:r>
            <a:r>
              <a:rPr lang="en-US" altLang="zh-TW" dirty="0" smtClean="0">
                <a:solidFill>
                  <a:srgbClr val="0033CC"/>
                </a:solidFill>
              </a:rPr>
              <a:t>wings, which</a:t>
            </a:r>
            <a:r>
              <a:rPr lang="en-US" altLang="en-US" dirty="0" smtClean="0">
                <a:solidFill>
                  <a:srgbClr val="0033CC"/>
                </a:solidFill>
              </a:rPr>
              <a:t> contains esters, acids, alcohols, and hydrocarbons.</a:t>
            </a:r>
            <a:r>
              <a:rPr lang="en-US" altLang="zh-TW" dirty="0" smtClean="0">
                <a:solidFill>
                  <a:srgbClr val="0033CC"/>
                </a:solidFill>
              </a:rPr>
              <a:t> This layer gives low surface tension, so no need of anti-stick coating.</a:t>
            </a:r>
          </a:p>
        </p:txBody>
      </p:sp>
      <p:cxnSp>
        <p:nvCxnSpPr>
          <p:cNvPr id="4" name="Straight Connector 3"/>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514600" y="0"/>
            <a:ext cx="4114800" cy="523220"/>
          </a:xfrm>
          <a:prstGeom prst="rect">
            <a:avLst/>
          </a:prstGeom>
          <a:noFill/>
        </p:spPr>
        <p:txBody>
          <a:bodyPr wrap="square" rtlCol="0">
            <a:spAutoFit/>
          </a:bodyPr>
          <a:lstStyle/>
          <a:p>
            <a:r>
              <a:rPr lang="en-US" sz="2800" dirty="0" smtClean="0">
                <a:solidFill>
                  <a:srgbClr val="0033CC"/>
                </a:solidFill>
              </a:rPr>
              <a:t>Properties of cicada wings</a:t>
            </a:r>
            <a:endParaRPr lang="en-US" sz="2800" dirty="0">
              <a:solidFill>
                <a:srgbClr val="0033CC"/>
              </a:solidFill>
            </a:endParaRPr>
          </a:p>
        </p:txBody>
      </p:sp>
      <p:pic>
        <p:nvPicPr>
          <p:cNvPr id="81922" name="Picture 2"/>
          <p:cNvPicPr>
            <a:picLocks noChangeAspect="1" noChangeArrowheads="1"/>
          </p:cNvPicPr>
          <p:nvPr/>
        </p:nvPicPr>
        <p:blipFill>
          <a:blip r:embed="rId2" cstate="print"/>
          <a:srcRect/>
          <a:stretch>
            <a:fillRect/>
          </a:stretch>
        </p:blipFill>
        <p:spPr bwMode="auto">
          <a:xfrm>
            <a:off x="457200" y="3581400"/>
            <a:ext cx="3470613" cy="3058478"/>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cstate="print"/>
          <a:srcRect/>
          <a:stretch>
            <a:fillRect/>
          </a:stretch>
        </p:blipFill>
        <p:spPr bwMode="auto">
          <a:xfrm>
            <a:off x="4191001" y="3647574"/>
            <a:ext cx="4600575" cy="2905626"/>
          </a:xfrm>
          <a:prstGeom prst="rect">
            <a:avLst/>
          </a:prstGeom>
          <a:noFill/>
          <a:ln w="9525">
            <a:noFill/>
            <a:miter lim="800000"/>
            <a:headEnd/>
            <a:tailEnd/>
          </a:ln>
          <a:effectLst/>
        </p:spPr>
      </p:pic>
      <p:sp>
        <p:nvSpPr>
          <p:cNvPr id="8" name="Slide Number Placeholder 7"/>
          <p:cNvSpPr>
            <a:spLocks noGrp="1"/>
          </p:cNvSpPr>
          <p:nvPr>
            <p:ph type="sldNum" sz="quarter" idx="12"/>
          </p:nvPr>
        </p:nvSpPr>
        <p:spPr>
          <a:xfrm>
            <a:off x="6477000" y="6477000"/>
            <a:ext cx="2133600" cy="365125"/>
          </a:xfrm>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52400" y="609600"/>
            <a:ext cx="4191000" cy="2268447"/>
          </a:xfrm>
          <a:prstGeom prst="rect">
            <a:avLst/>
          </a:prstGeom>
          <a:noFill/>
          <a:ln w="12700" cap="sq" algn="ctr">
            <a:noFill/>
            <a:miter lim="800000"/>
            <a:headEnd type="none" w="sm" len="sm"/>
            <a:tailEnd type="none" w="sm" len="sm"/>
          </a:ln>
        </p:spPr>
      </p:pic>
      <p:cxnSp>
        <p:nvCxnSpPr>
          <p:cNvPr id="6" name="Straight Connector 5"/>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2133600" y="0"/>
            <a:ext cx="5638800" cy="523220"/>
          </a:xfrm>
          <a:prstGeom prst="rect">
            <a:avLst/>
          </a:prstGeom>
          <a:noFill/>
        </p:spPr>
        <p:txBody>
          <a:bodyPr wrap="square" rtlCol="0">
            <a:spAutoFit/>
          </a:bodyPr>
          <a:lstStyle/>
          <a:p>
            <a:r>
              <a:rPr lang="en-US" sz="2800" dirty="0" smtClean="0">
                <a:solidFill>
                  <a:srgbClr val="0033CC"/>
                </a:solidFill>
              </a:rPr>
              <a:t>Results of NIL using cicada wing mold</a:t>
            </a:r>
            <a:endParaRPr lang="en-US" sz="2800" dirty="0">
              <a:solidFill>
                <a:srgbClr val="0033CC"/>
              </a:solidFill>
            </a:endParaRPr>
          </a:p>
        </p:txBody>
      </p:sp>
      <p:sp>
        <p:nvSpPr>
          <p:cNvPr id="8" name="TextBox 7"/>
          <p:cNvSpPr txBox="1"/>
          <p:nvPr/>
        </p:nvSpPr>
        <p:spPr>
          <a:xfrm>
            <a:off x="4876800" y="1143000"/>
            <a:ext cx="3962400" cy="923330"/>
          </a:xfrm>
          <a:prstGeom prst="rect">
            <a:avLst/>
          </a:prstGeom>
          <a:noFill/>
        </p:spPr>
        <p:txBody>
          <a:bodyPr wrap="square" rtlCol="0">
            <a:spAutoFit/>
          </a:bodyPr>
          <a:lstStyle/>
          <a:p>
            <a:r>
              <a:rPr lang="en-US" altLang="zh-TW" dirty="0" smtClean="0">
                <a:solidFill>
                  <a:srgbClr val="0033CC"/>
                </a:solidFill>
              </a:rPr>
              <a:t>Pressure </a:t>
            </a:r>
            <a:r>
              <a:rPr lang="en-US" altLang="zh-TW" dirty="0" smtClean="0">
                <a:solidFill>
                  <a:srgbClr val="0033CC"/>
                </a:solidFill>
                <a:sym typeface="Symbol"/>
              </a:rPr>
              <a:t></a:t>
            </a:r>
            <a:r>
              <a:rPr lang="en-US" altLang="zh-TW" dirty="0" smtClean="0">
                <a:solidFill>
                  <a:srgbClr val="0033CC"/>
                </a:solidFill>
              </a:rPr>
              <a:t>40 bar; temperature </a:t>
            </a:r>
            <a:r>
              <a:rPr lang="en-US" altLang="zh-TW" dirty="0" smtClean="0">
                <a:solidFill>
                  <a:srgbClr val="0033CC"/>
                </a:solidFill>
                <a:sym typeface="Symbol"/>
              </a:rPr>
              <a:t></a:t>
            </a:r>
            <a:r>
              <a:rPr lang="en-US" altLang="zh-TW" dirty="0" smtClean="0">
                <a:solidFill>
                  <a:srgbClr val="0033CC"/>
                </a:solidFill>
              </a:rPr>
              <a:t>190℃, 70℃ higher than the </a:t>
            </a:r>
            <a:r>
              <a:rPr lang="en-US" altLang="zh-TW" dirty="0" err="1" smtClean="0">
                <a:solidFill>
                  <a:srgbClr val="0033CC"/>
                </a:solidFill>
              </a:rPr>
              <a:t>T</a:t>
            </a:r>
            <a:r>
              <a:rPr lang="en-US" altLang="zh-TW" baseline="-25000" dirty="0" err="1" smtClean="0">
                <a:solidFill>
                  <a:srgbClr val="0033CC"/>
                </a:solidFill>
              </a:rPr>
              <a:t>g</a:t>
            </a:r>
            <a:r>
              <a:rPr lang="en-US" altLang="zh-TW" dirty="0" smtClean="0">
                <a:solidFill>
                  <a:srgbClr val="0033CC"/>
                </a:solidFill>
              </a:rPr>
              <a:t> of PMMA; imprint time 3min.</a:t>
            </a:r>
          </a:p>
        </p:txBody>
      </p:sp>
      <p:pic>
        <p:nvPicPr>
          <p:cNvPr id="10" name="Picture 4"/>
          <p:cNvPicPr>
            <a:picLocks noChangeAspect="1" noChangeArrowheads="1"/>
          </p:cNvPicPr>
          <p:nvPr/>
        </p:nvPicPr>
        <p:blipFill>
          <a:blip r:embed="rId3" cstate="print"/>
          <a:srcRect b="-688"/>
          <a:stretch>
            <a:fillRect/>
          </a:stretch>
        </p:blipFill>
        <p:spPr bwMode="auto">
          <a:xfrm>
            <a:off x="3733800" y="2644976"/>
            <a:ext cx="5334000" cy="4213023"/>
          </a:xfrm>
          <a:prstGeom prst="rect">
            <a:avLst/>
          </a:prstGeom>
          <a:noFill/>
          <a:ln w="12700" cap="sq" algn="ctr">
            <a:noFill/>
            <a:miter lim="800000"/>
            <a:headEnd type="none" w="sm" len="sm"/>
            <a:tailEnd type="none" w="sm" len="sm"/>
          </a:ln>
        </p:spPr>
      </p:pic>
      <p:sp>
        <p:nvSpPr>
          <p:cNvPr id="11" name="Text Box 8"/>
          <p:cNvSpPr txBox="1">
            <a:spLocks noChangeArrowheads="1"/>
          </p:cNvSpPr>
          <p:nvPr/>
        </p:nvSpPr>
        <p:spPr bwMode="auto">
          <a:xfrm>
            <a:off x="152400" y="4038600"/>
            <a:ext cx="3803650" cy="1477328"/>
          </a:xfrm>
          <a:prstGeom prst="rect">
            <a:avLst/>
          </a:prstGeom>
          <a:noFill/>
          <a:ln w="12700" cap="sq" algn="ctr">
            <a:noFill/>
            <a:miter lim="800000"/>
            <a:headEnd type="none" w="sm" len="sm"/>
            <a:tailEnd type="none" w="sm" len="sm"/>
          </a:ln>
        </p:spPr>
        <p:txBody>
          <a:bodyPr wrap="square">
            <a:spAutoFit/>
          </a:bodyPr>
          <a:lstStyle/>
          <a:p>
            <a:pPr algn="just"/>
            <a:r>
              <a:rPr lang="en-US" altLang="zh-TW" dirty="0">
                <a:solidFill>
                  <a:srgbClr val="0033CC"/>
                </a:solidFill>
              </a:rPr>
              <a:t>The pitch between the wells is about </a:t>
            </a:r>
            <a:r>
              <a:rPr lang="en-US" altLang="zh-TW" dirty="0" smtClean="0">
                <a:solidFill>
                  <a:srgbClr val="0033CC"/>
                </a:solidFill>
              </a:rPr>
              <a:t>190nm</a:t>
            </a:r>
            <a:r>
              <a:rPr lang="en-US" altLang="zh-TW" dirty="0">
                <a:solidFill>
                  <a:srgbClr val="0033CC"/>
                </a:solidFill>
              </a:rPr>
              <a:t>, the well diameter is about </a:t>
            </a:r>
            <a:r>
              <a:rPr lang="en-US" altLang="zh-TW" dirty="0" smtClean="0">
                <a:solidFill>
                  <a:srgbClr val="0033CC"/>
                </a:solidFill>
              </a:rPr>
              <a:t>150nm</a:t>
            </a:r>
            <a:r>
              <a:rPr lang="en-US" altLang="zh-TW" dirty="0">
                <a:solidFill>
                  <a:srgbClr val="0033CC"/>
                </a:solidFill>
              </a:rPr>
              <a:t>, and the depth is found to be about </a:t>
            </a:r>
            <a:r>
              <a:rPr lang="en-US" altLang="zh-TW" dirty="0" smtClean="0">
                <a:solidFill>
                  <a:srgbClr val="0033CC"/>
                </a:solidFill>
              </a:rPr>
              <a:t>400nm</a:t>
            </a:r>
            <a:r>
              <a:rPr lang="en-US" altLang="zh-TW" dirty="0">
                <a:solidFill>
                  <a:srgbClr val="0033CC"/>
                </a:solidFill>
              </a:rPr>
              <a:t>; these are consistent with the </a:t>
            </a:r>
            <a:r>
              <a:rPr lang="en-US" altLang="zh-TW" dirty="0" smtClean="0">
                <a:solidFill>
                  <a:srgbClr val="0033CC"/>
                </a:solidFill>
              </a:rPr>
              <a:t>mold.</a:t>
            </a:r>
            <a:endParaRPr lang="en-US" altLang="zh-TW" dirty="0">
              <a:solidFill>
                <a:srgbClr val="0033C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33</a:t>
            </a:fld>
            <a:endParaRPr lang="en-US"/>
          </a:p>
        </p:txBody>
      </p:sp>
      <p:sp>
        <p:nvSpPr>
          <p:cNvPr id="12" name="TextBox 11"/>
          <p:cNvSpPr txBox="1"/>
          <p:nvPr/>
        </p:nvSpPr>
        <p:spPr>
          <a:xfrm>
            <a:off x="4800600" y="3048000"/>
            <a:ext cx="830677" cy="369332"/>
          </a:xfrm>
          <a:prstGeom prst="rect">
            <a:avLst/>
          </a:prstGeom>
          <a:noFill/>
        </p:spPr>
        <p:txBody>
          <a:bodyPr wrap="none" rtlCol="0">
            <a:spAutoFit/>
          </a:bodyPr>
          <a:lstStyle/>
          <a:p>
            <a:r>
              <a:rPr lang="en-US" dirty="0" smtClean="0">
                <a:solidFill>
                  <a:srgbClr val="FFFF00"/>
                </a:solidFill>
              </a:rPr>
              <a:t>PMMA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85800" y="926068"/>
            <a:ext cx="7781925" cy="1571030"/>
          </a:xfrm>
          <a:prstGeom prst="rect">
            <a:avLst/>
          </a:prstGeom>
          <a:noFill/>
          <a:ln w="9525">
            <a:noFill/>
            <a:miter lim="800000"/>
            <a:headEnd/>
            <a:tailEnd/>
          </a:ln>
          <a:effectLst/>
        </p:spPr>
      </p:pic>
      <p:sp>
        <p:nvSpPr>
          <p:cNvPr id="5" name="TextBox 4"/>
          <p:cNvSpPr txBox="1"/>
          <p:nvPr/>
        </p:nvSpPr>
        <p:spPr>
          <a:xfrm>
            <a:off x="4191000" y="2526268"/>
            <a:ext cx="4402359" cy="369332"/>
          </a:xfrm>
          <a:prstGeom prst="rect">
            <a:avLst/>
          </a:prstGeom>
          <a:noFill/>
        </p:spPr>
        <p:txBody>
          <a:bodyPr wrap="none" rtlCol="0">
            <a:spAutoFit/>
          </a:bodyPr>
          <a:lstStyle/>
          <a:p>
            <a:r>
              <a:rPr lang="pt-BR" dirty="0" smtClean="0">
                <a:solidFill>
                  <a:srgbClr val="7030A0"/>
                </a:solidFill>
              </a:rPr>
              <a:t>RIE gas Chemistry: Cr  – Cl</a:t>
            </a:r>
            <a:r>
              <a:rPr lang="pt-BR" baseline="-25000" dirty="0" smtClean="0">
                <a:solidFill>
                  <a:srgbClr val="7030A0"/>
                </a:solidFill>
              </a:rPr>
              <a:t>2</a:t>
            </a:r>
            <a:r>
              <a:rPr lang="pt-BR" dirty="0" smtClean="0">
                <a:solidFill>
                  <a:srgbClr val="7030A0"/>
                </a:solidFill>
              </a:rPr>
              <a:t>/O</a:t>
            </a:r>
            <a:r>
              <a:rPr lang="pt-BR" baseline="-25000" dirty="0" smtClean="0">
                <a:solidFill>
                  <a:srgbClr val="7030A0"/>
                </a:solidFill>
              </a:rPr>
              <a:t>2</a:t>
            </a:r>
            <a:r>
              <a:rPr lang="pt-BR" dirty="0" smtClean="0">
                <a:solidFill>
                  <a:srgbClr val="7030A0"/>
                </a:solidFill>
              </a:rPr>
              <a:t>; SiO</a:t>
            </a:r>
            <a:r>
              <a:rPr lang="pt-BR" baseline="-25000" dirty="0" smtClean="0">
                <a:solidFill>
                  <a:srgbClr val="7030A0"/>
                </a:solidFill>
              </a:rPr>
              <a:t>2</a:t>
            </a:r>
            <a:r>
              <a:rPr lang="pt-BR" dirty="0" smtClean="0">
                <a:solidFill>
                  <a:srgbClr val="7030A0"/>
                </a:solidFill>
              </a:rPr>
              <a:t> – CF</a:t>
            </a:r>
            <a:r>
              <a:rPr lang="pt-BR" baseline="-25000" dirty="0" smtClean="0">
                <a:solidFill>
                  <a:srgbClr val="7030A0"/>
                </a:solidFill>
              </a:rPr>
              <a:t>4</a:t>
            </a:r>
            <a:r>
              <a:rPr lang="pt-BR" dirty="0" smtClean="0">
                <a:solidFill>
                  <a:srgbClr val="7030A0"/>
                </a:solidFill>
              </a:rPr>
              <a:t>/O</a:t>
            </a:r>
            <a:r>
              <a:rPr lang="pt-BR" baseline="-25000" dirty="0" smtClean="0">
                <a:solidFill>
                  <a:srgbClr val="7030A0"/>
                </a:solidFill>
              </a:rPr>
              <a:t>2</a:t>
            </a:r>
          </a:p>
        </p:txBody>
      </p:sp>
      <p:pic>
        <p:nvPicPr>
          <p:cNvPr id="29699" name="Picture 3"/>
          <p:cNvPicPr>
            <a:picLocks noChangeAspect="1" noChangeArrowheads="1"/>
          </p:cNvPicPr>
          <p:nvPr/>
        </p:nvPicPr>
        <p:blipFill>
          <a:blip r:embed="rId3" cstate="print"/>
          <a:srcRect/>
          <a:stretch>
            <a:fillRect/>
          </a:stretch>
        </p:blipFill>
        <p:spPr bwMode="auto">
          <a:xfrm>
            <a:off x="457200" y="3779624"/>
            <a:ext cx="8110538" cy="1614701"/>
          </a:xfrm>
          <a:prstGeom prst="rect">
            <a:avLst/>
          </a:prstGeom>
          <a:noFill/>
          <a:ln w="9525">
            <a:noFill/>
            <a:miter lim="800000"/>
            <a:headEnd/>
            <a:tailEnd/>
          </a:ln>
          <a:effectLst/>
        </p:spPr>
      </p:pic>
      <p:sp>
        <p:nvSpPr>
          <p:cNvPr id="7" name="TextBox 6"/>
          <p:cNvSpPr txBox="1"/>
          <p:nvPr/>
        </p:nvSpPr>
        <p:spPr>
          <a:xfrm>
            <a:off x="1371600" y="3429000"/>
            <a:ext cx="5004896" cy="400110"/>
          </a:xfrm>
          <a:prstGeom prst="rect">
            <a:avLst/>
          </a:prstGeom>
          <a:noFill/>
        </p:spPr>
        <p:txBody>
          <a:bodyPr wrap="none" rtlCol="0">
            <a:spAutoFit/>
          </a:bodyPr>
          <a:lstStyle/>
          <a:p>
            <a:r>
              <a:rPr lang="en-US" sz="2000" dirty="0" smtClean="0">
                <a:solidFill>
                  <a:srgbClr val="C00000"/>
                </a:solidFill>
              </a:rPr>
              <a:t>Mold with TCO (transparent conducting oxide)</a:t>
            </a:r>
            <a:endParaRPr lang="en-US" sz="2000" dirty="0">
              <a:solidFill>
                <a:srgbClr val="C00000"/>
              </a:solidFill>
            </a:endParaRPr>
          </a:p>
        </p:txBody>
      </p:sp>
      <p:sp>
        <p:nvSpPr>
          <p:cNvPr id="8" name="Rectangle 7"/>
          <p:cNvSpPr/>
          <p:nvPr/>
        </p:nvSpPr>
        <p:spPr>
          <a:xfrm>
            <a:off x="1066800" y="5364797"/>
            <a:ext cx="6400800" cy="1200329"/>
          </a:xfrm>
          <a:prstGeom prst="rect">
            <a:avLst/>
          </a:prstGeom>
        </p:spPr>
        <p:txBody>
          <a:bodyPr wrap="square">
            <a:spAutoFit/>
          </a:bodyPr>
          <a:lstStyle/>
          <a:p>
            <a:r>
              <a:rPr lang="en-US" dirty="0" smtClean="0">
                <a:solidFill>
                  <a:srgbClr val="C00000"/>
                </a:solidFill>
              </a:rPr>
              <a:t>Incorporating TCO film in the mold has the following advantages: </a:t>
            </a:r>
          </a:p>
          <a:p>
            <a:pPr marL="177800" indent="-177800">
              <a:buFont typeface="Arial" pitchFamily="34" charset="0"/>
              <a:buChar char="•"/>
            </a:pPr>
            <a:r>
              <a:rPr lang="en-US" dirty="0" smtClean="0">
                <a:solidFill>
                  <a:srgbClr val="0033CC"/>
                </a:solidFill>
              </a:rPr>
              <a:t>Mold written by EBL without charge build-up.</a:t>
            </a:r>
          </a:p>
          <a:p>
            <a:pPr marL="177800" indent="-177800">
              <a:buFont typeface="Arial" pitchFamily="34" charset="0"/>
              <a:buChar char="•"/>
            </a:pPr>
            <a:r>
              <a:rPr lang="en-US" dirty="0" smtClean="0">
                <a:solidFill>
                  <a:srgbClr val="0033CC"/>
                </a:solidFill>
              </a:rPr>
              <a:t>Final molds are easily inspected with SEM (no charging).</a:t>
            </a:r>
          </a:p>
          <a:p>
            <a:pPr marL="177800" indent="-177800">
              <a:buFont typeface="Arial" pitchFamily="34" charset="0"/>
              <a:buChar char="•"/>
            </a:pPr>
            <a:r>
              <a:rPr lang="en-US" dirty="0" smtClean="0">
                <a:solidFill>
                  <a:srgbClr val="0033CC"/>
                </a:solidFill>
              </a:rPr>
              <a:t>It is still transparent for UV-NIL.</a:t>
            </a:r>
          </a:p>
        </p:txBody>
      </p:sp>
      <p:cxnSp>
        <p:nvCxnSpPr>
          <p:cNvPr id="9" name="Straight Connector 8"/>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590800" y="0"/>
            <a:ext cx="4343400" cy="523220"/>
          </a:xfrm>
          <a:prstGeom prst="rect">
            <a:avLst/>
          </a:prstGeom>
          <a:noFill/>
        </p:spPr>
        <p:txBody>
          <a:bodyPr wrap="square" rtlCol="0">
            <a:spAutoFit/>
          </a:bodyPr>
          <a:lstStyle/>
          <a:p>
            <a:r>
              <a:rPr lang="en-US" sz="2800" dirty="0" smtClean="0">
                <a:solidFill>
                  <a:srgbClr val="0033CC"/>
                </a:solidFill>
              </a:rPr>
              <a:t>Mold fabricated by engineer</a:t>
            </a:r>
            <a:endParaRPr lang="en-US" sz="2800" dirty="0">
              <a:solidFill>
                <a:srgbClr val="0033CC"/>
              </a:solidFill>
            </a:endParaRPr>
          </a:p>
        </p:txBody>
      </p:sp>
      <p:sp>
        <p:nvSpPr>
          <p:cNvPr id="11" name="TextBox 10"/>
          <p:cNvSpPr txBox="1"/>
          <p:nvPr/>
        </p:nvSpPr>
        <p:spPr>
          <a:xfrm>
            <a:off x="1479721" y="609600"/>
            <a:ext cx="5149679" cy="400110"/>
          </a:xfrm>
          <a:prstGeom prst="rect">
            <a:avLst/>
          </a:prstGeom>
          <a:noFill/>
        </p:spPr>
        <p:txBody>
          <a:bodyPr wrap="none" rtlCol="0">
            <a:spAutoFit/>
          </a:bodyPr>
          <a:lstStyle/>
          <a:p>
            <a:r>
              <a:rPr lang="en-US" sz="2000" dirty="0" smtClean="0">
                <a:solidFill>
                  <a:srgbClr val="C00000"/>
                </a:solidFill>
              </a:rPr>
              <a:t>Mold fabricated by e-beam lithography and RIE.</a:t>
            </a:r>
            <a:endParaRPr lang="en-US" sz="2000" dirty="0">
              <a:solidFill>
                <a:srgbClr val="C00000"/>
              </a:solidFill>
            </a:endParaRPr>
          </a:p>
        </p:txBody>
      </p:sp>
      <p:sp>
        <p:nvSpPr>
          <p:cNvPr id="12" name="Slide Number Placeholder 11"/>
          <p:cNvSpPr>
            <a:spLocks noGrp="1"/>
          </p:cNvSpPr>
          <p:nvPr>
            <p:ph type="sldNum" sz="quarter" idx="12"/>
          </p:nvPr>
        </p:nvSpPr>
        <p:spPr>
          <a:xfrm>
            <a:off x="6553200" y="6400800"/>
            <a:ext cx="2133600" cy="365125"/>
          </a:xfrm>
        </p:spPr>
        <p:txBody>
          <a:bodyPr/>
          <a:lstStyle/>
          <a:p>
            <a:fld id="{B6F15528-21DE-4FAA-801E-634DDDAF4B2B}" type="slidenum">
              <a:rPr lang="en-US" smtClean="0"/>
              <a:pPr/>
              <a:t>34</a:t>
            </a:fld>
            <a:endParaRPr lang="en-US" dirty="0"/>
          </a:p>
        </p:txBody>
      </p:sp>
      <p:sp>
        <p:nvSpPr>
          <p:cNvPr id="13" name="TextBox 12"/>
          <p:cNvSpPr txBox="1"/>
          <p:nvPr/>
        </p:nvSpPr>
        <p:spPr>
          <a:xfrm>
            <a:off x="1066800" y="2895600"/>
            <a:ext cx="7027758" cy="369332"/>
          </a:xfrm>
          <a:prstGeom prst="rect">
            <a:avLst/>
          </a:prstGeom>
          <a:solidFill>
            <a:srgbClr val="FFFF00"/>
          </a:solidFill>
        </p:spPr>
        <p:txBody>
          <a:bodyPr wrap="none" rtlCol="0">
            <a:spAutoFit/>
          </a:bodyPr>
          <a:lstStyle/>
          <a:p>
            <a:r>
              <a:rPr lang="en-US" dirty="0" smtClean="0">
                <a:solidFill>
                  <a:srgbClr val="C00000"/>
                </a:solidFill>
              </a:rPr>
              <a:t>If no Cr RIE etch facility (no Cl</a:t>
            </a:r>
            <a:r>
              <a:rPr lang="en-US" baseline="-25000" dirty="0" smtClean="0">
                <a:solidFill>
                  <a:srgbClr val="C00000"/>
                </a:solidFill>
              </a:rPr>
              <a:t>2</a:t>
            </a:r>
            <a:r>
              <a:rPr lang="en-US" dirty="0" smtClean="0">
                <a:solidFill>
                  <a:srgbClr val="C00000"/>
                </a:solidFill>
              </a:rPr>
              <a:t> gas), Cr can be patterned readily by liftoff.</a:t>
            </a:r>
            <a:endParaRPr lang="en-US" dirty="0">
              <a:solidFill>
                <a:srgbClr val="C00000"/>
              </a:solidFill>
            </a:endParaRPr>
          </a:p>
        </p:txBody>
      </p:sp>
      <p:cxnSp>
        <p:nvCxnSpPr>
          <p:cNvPr id="15" name="Straight Connector 14"/>
          <p:cNvCxnSpPr/>
          <p:nvPr/>
        </p:nvCxnSpPr>
        <p:spPr>
          <a:xfrm>
            <a:off x="0" y="3443501"/>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down)">
                                      <p:cBhvr>
                                        <p:cTn id="7" dur="500"/>
                                        <p:tgtEl>
                                          <p:spTgt spid="296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6"/>
          <p:cNvPicPr>
            <a:picLocks noGrp="1" noChangeAspect="1" noChangeArrowheads="1"/>
          </p:cNvPicPr>
          <p:nvPr>
            <p:ph sz="half" idx="2"/>
          </p:nvPr>
        </p:nvPicPr>
        <p:blipFill>
          <a:blip r:embed="rId2" cstate="print"/>
          <a:srcRect/>
          <a:stretch>
            <a:fillRect/>
          </a:stretch>
        </p:blipFill>
        <p:spPr>
          <a:xfrm>
            <a:off x="4343400" y="933272"/>
            <a:ext cx="4648200" cy="4274608"/>
          </a:xfrm>
        </p:spPr>
      </p:pic>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609600" y="228600"/>
            <a:ext cx="8054641" cy="523220"/>
          </a:xfrm>
          <a:prstGeom prst="rect">
            <a:avLst/>
          </a:prstGeom>
        </p:spPr>
        <p:txBody>
          <a:bodyPr wrap="none">
            <a:spAutoFit/>
          </a:bodyPr>
          <a:lstStyle/>
          <a:p>
            <a:r>
              <a:rPr lang="en-US" altLang="zh-TW" sz="2800" dirty="0" smtClean="0">
                <a:solidFill>
                  <a:srgbClr val="0033CC"/>
                </a:solidFill>
              </a:rPr>
              <a:t>Parallel plate etchers (regular RIE, </a:t>
            </a:r>
            <a:r>
              <a:rPr lang="en-US" altLang="zh-TW" sz="2800" dirty="0" smtClean="0">
                <a:solidFill>
                  <a:srgbClr val="C00000"/>
                </a:solidFill>
              </a:rPr>
              <a:t>low density </a:t>
            </a:r>
            <a:r>
              <a:rPr lang="en-US" altLang="zh-TW" sz="2800" dirty="0" smtClean="0">
                <a:solidFill>
                  <a:srgbClr val="0033CC"/>
                </a:solidFill>
              </a:rPr>
              <a:t>plasma)</a:t>
            </a:r>
            <a:endParaRPr lang="en-US" sz="2800" dirty="0">
              <a:solidFill>
                <a:srgbClr val="0033CC"/>
              </a:solidFill>
            </a:endParaRPr>
          </a:p>
        </p:txBody>
      </p:sp>
      <p:sp>
        <p:nvSpPr>
          <p:cNvPr id="9" name="Rectangle 8"/>
          <p:cNvSpPr/>
          <p:nvPr/>
        </p:nvSpPr>
        <p:spPr>
          <a:xfrm>
            <a:off x="76200" y="914400"/>
            <a:ext cx="4267200" cy="3093154"/>
          </a:xfrm>
          <a:prstGeom prst="rect">
            <a:avLst/>
          </a:prstGeom>
        </p:spPr>
        <p:txBody>
          <a:bodyPr wrap="square">
            <a:spAutoFit/>
          </a:bodyPr>
          <a:lstStyle/>
          <a:p>
            <a:pPr marL="166688" indent="-166688">
              <a:spcAft>
                <a:spcPts val="600"/>
              </a:spcAft>
              <a:buFont typeface="Arial" pitchFamily="34" charset="0"/>
              <a:buChar char="•"/>
            </a:pPr>
            <a:r>
              <a:rPr lang="en-US" altLang="zh-TW" dirty="0" smtClean="0">
                <a:solidFill>
                  <a:srgbClr val="0033CC"/>
                </a:solidFill>
              </a:rPr>
              <a:t>Both chemical reaction and physical sputtering process occur.</a:t>
            </a:r>
          </a:p>
          <a:p>
            <a:pPr marL="166688" indent="-166688">
              <a:buFont typeface="Arial" pitchFamily="34" charset="0"/>
              <a:buChar char="•"/>
            </a:pPr>
            <a:r>
              <a:rPr lang="en-US" altLang="zh-TW" dirty="0" smtClean="0">
                <a:solidFill>
                  <a:srgbClr val="0033CC"/>
                </a:solidFill>
              </a:rPr>
              <a:t>Plasma etch mode: </a:t>
            </a:r>
          </a:p>
          <a:p>
            <a:pPr marL="461963" lvl="1" indent="-231775">
              <a:buFont typeface="Courier New" pitchFamily="49" charset="0"/>
              <a:buChar char="o"/>
            </a:pPr>
            <a:r>
              <a:rPr lang="en-US" altLang="zh-TW" dirty="0" smtClean="0">
                <a:solidFill>
                  <a:srgbClr val="0033CC"/>
                </a:solidFill>
              </a:rPr>
              <a:t>Pressure: 100 – 1000mTorr</a:t>
            </a:r>
          </a:p>
          <a:p>
            <a:pPr marL="461963" lvl="1" indent="-231775">
              <a:spcAft>
                <a:spcPts val="600"/>
              </a:spcAft>
              <a:buFont typeface="Courier New" pitchFamily="49" charset="0"/>
              <a:buChar char="o"/>
            </a:pPr>
            <a:r>
              <a:rPr lang="en-US" altLang="zh-TW" dirty="0" smtClean="0">
                <a:solidFill>
                  <a:srgbClr val="0033CC"/>
                </a:solidFill>
              </a:rPr>
              <a:t>Voltage drop (self-bias) 10 - 100V</a:t>
            </a:r>
          </a:p>
          <a:p>
            <a:pPr marL="166688" indent="-166688">
              <a:buFont typeface="Arial" pitchFamily="34" charset="0"/>
              <a:buChar char="•"/>
            </a:pPr>
            <a:r>
              <a:rPr lang="en-US" altLang="zh-TW" dirty="0" smtClean="0">
                <a:solidFill>
                  <a:srgbClr val="C00000"/>
                </a:solidFill>
              </a:rPr>
              <a:t>Reactive ion etch (RIE) mode:</a:t>
            </a:r>
          </a:p>
          <a:p>
            <a:pPr marL="461963" lvl="1" indent="-234950">
              <a:buFont typeface="Courier New" pitchFamily="49" charset="0"/>
              <a:buChar char="o"/>
            </a:pPr>
            <a:r>
              <a:rPr lang="en-US" altLang="zh-TW" dirty="0" smtClean="0">
                <a:solidFill>
                  <a:srgbClr val="0033CC"/>
                </a:solidFill>
              </a:rPr>
              <a:t>Pressure: 10 - 100mTorr</a:t>
            </a:r>
          </a:p>
          <a:p>
            <a:pPr marL="461963" lvl="1" indent="-234950">
              <a:spcAft>
                <a:spcPts val="600"/>
              </a:spcAft>
              <a:buFont typeface="Courier New" pitchFamily="49" charset="0"/>
              <a:buChar char="o"/>
            </a:pPr>
            <a:r>
              <a:rPr lang="en-US" altLang="zh-TW" dirty="0" smtClean="0">
                <a:solidFill>
                  <a:srgbClr val="0033CC"/>
                </a:solidFill>
              </a:rPr>
              <a:t>Voltage drop 100 - 700V</a:t>
            </a:r>
          </a:p>
          <a:p>
            <a:pPr marL="234950" indent="-234950">
              <a:spcAft>
                <a:spcPts val="600"/>
              </a:spcAft>
              <a:buFont typeface="Arial" pitchFamily="34" charset="0"/>
              <a:buChar char="•"/>
            </a:pPr>
            <a:r>
              <a:rPr lang="en-US" dirty="0" smtClean="0">
                <a:solidFill>
                  <a:srgbClr val="0033CC"/>
                </a:solidFill>
              </a:rPr>
              <a:t>RIE has high voltage drop, so is more directional/anisotropic than plasma etch.</a:t>
            </a:r>
            <a:endParaRPr lang="en-US" dirty="0">
              <a:solidFill>
                <a:srgbClr val="0033CC"/>
              </a:solidFill>
            </a:endParaRPr>
          </a:p>
        </p:txBody>
      </p:sp>
      <p:sp>
        <p:nvSpPr>
          <p:cNvPr id="10" name="TextBox 9"/>
          <p:cNvSpPr txBox="1"/>
          <p:nvPr/>
        </p:nvSpPr>
        <p:spPr>
          <a:xfrm>
            <a:off x="0" y="4724400"/>
            <a:ext cx="4571999" cy="1200329"/>
          </a:xfrm>
          <a:prstGeom prst="rect">
            <a:avLst/>
          </a:prstGeom>
          <a:noFill/>
        </p:spPr>
        <p:txBody>
          <a:bodyPr wrap="square" rtlCol="0">
            <a:spAutoFit/>
          </a:bodyPr>
          <a:lstStyle/>
          <a:p>
            <a:r>
              <a:rPr lang="en-US" dirty="0" smtClean="0">
                <a:solidFill>
                  <a:srgbClr val="C00000"/>
                </a:solidFill>
              </a:rPr>
              <a:t>Parallel plate etcher is low density plasma system: </a:t>
            </a:r>
            <a:r>
              <a:rPr lang="en-US" dirty="0" smtClean="0">
                <a:solidFill>
                  <a:srgbClr val="0033CC"/>
                </a:solidFill>
              </a:rPr>
              <a:t>most gas molecules are NOT ionized or excited, so the reactive species and ions have very low density, leading to low etch rate.</a:t>
            </a:r>
            <a:endParaRPr lang="en-US" dirty="0">
              <a:solidFill>
                <a:srgbClr val="0033CC"/>
              </a:solidFill>
            </a:endParaRPr>
          </a:p>
        </p:txBody>
      </p:sp>
      <p:sp>
        <p:nvSpPr>
          <p:cNvPr id="11" name="Slide Number Placeholder 10"/>
          <p:cNvSpPr>
            <a:spLocks noGrp="1"/>
          </p:cNvSpPr>
          <p:nvPr>
            <p:ph type="sldNum" sz="quarter" idx="11"/>
          </p:nvPr>
        </p:nvSpPr>
        <p:spPr/>
        <p:txBody>
          <a:bodyPr/>
          <a:lstStyle/>
          <a:p>
            <a:pPr>
              <a:defRPr/>
            </a:pPr>
            <a:fld id="{B229BFB4-E1C1-44ED-B54E-7E010835A2AF}" type="slidenum">
              <a:rPr lang="en-US" altLang="zh-TW" smtClean="0"/>
              <a:pPr>
                <a:defRPr/>
              </a:pPr>
              <a:t>35</a:t>
            </a:fld>
            <a:endParaRPr lang="en-US" altLang="zh-TW"/>
          </a:p>
        </p:txBody>
      </p:sp>
      <p:sp>
        <p:nvSpPr>
          <p:cNvPr id="12" name="TextBox 11"/>
          <p:cNvSpPr txBox="1"/>
          <p:nvPr/>
        </p:nvSpPr>
        <p:spPr>
          <a:xfrm>
            <a:off x="4572001" y="5200471"/>
            <a:ext cx="4191000" cy="1200329"/>
          </a:xfrm>
          <a:prstGeom prst="rect">
            <a:avLst/>
          </a:prstGeom>
          <a:noFill/>
        </p:spPr>
        <p:txBody>
          <a:bodyPr wrap="square" rtlCol="0">
            <a:spAutoFit/>
          </a:bodyPr>
          <a:lstStyle/>
          <a:p>
            <a:r>
              <a:rPr lang="en-US" dirty="0" smtClean="0">
                <a:solidFill>
                  <a:srgbClr val="7030A0"/>
                </a:solidFill>
              </a:rPr>
              <a:t>This is </a:t>
            </a:r>
            <a:r>
              <a:rPr lang="en-US" i="1" dirty="0" smtClean="0">
                <a:solidFill>
                  <a:srgbClr val="C00000"/>
                </a:solidFill>
              </a:rPr>
              <a:t>sputter</a:t>
            </a:r>
            <a:r>
              <a:rPr lang="en-US" dirty="0" smtClean="0">
                <a:solidFill>
                  <a:srgbClr val="7030A0"/>
                </a:solidFill>
              </a:rPr>
              <a:t> deposition configuration; for etching, the two electrodes need to be reversed, and wafer put on the electrode not grounded.</a:t>
            </a:r>
            <a:endParaRPr lang="en-US" dirty="0">
              <a:solidFill>
                <a:srgbClr val="7030A0"/>
              </a:solidFill>
            </a:endParaRPr>
          </a:p>
        </p:txBody>
      </p:sp>
      <p:sp>
        <p:nvSpPr>
          <p:cNvPr id="13" name="TextBox 12"/>
          <p:cNvSpPr txBox="1"/>
          <p:nvPr/>
        </p:nvSpPr>
        <p:spPr>
          <a:xfrm>
            <a:off x="7162800" y="1238071"/>
            <a:ext cx="1904999" cy="830997"/>
          </a:xfrm>
          <a:prstGeom prst="rect">
            <a:avLst/>
          </a:prstGeom>
          <a:noFill/>
        </p:spPr>
        <p:txBody>
          <a:bodyPr wrap="square" rtlCol="0">
            <a:spAutoFit/>
          </a:bodyPr>
          <a:lstStyle/>
          <a:p>
            <a:r>
              <a:rPr lang="en-US" sz="1600" dirty="0" smtClean="0">
                <a:solidFill>
                  <a:srgbClr val="C00000"/>
                </a:solidFill>
              </a:rPr>
              <a:t>Negative charge accumulate/positive ion bombard here</a:t>
            </a:r>
            <a:endParaRPr lang="en-US" sz="1600" dirty="0">
              <a:solidFill>
                <a:srgbClr val="C00000"/>
              </a:solidFill>
            </a:endParaRPr>
          </a:p>
        </p:txBody>
      </p:sp>
      <p:sp>
        <p:nvSpPr>
          <p:cNvPr id="14" name="TextBox 13"/>
          <p:cNvSpPr txBox="1"/>
          <p:nvPr/>
        </p:nvSpPr>
        <p:spPr>
          <a:xfrm>
            <a:off x="5715000" y="2362783"/>
            <a:ext cx="2247731" cy="369332"/>
          </a:xfrm>
          <a:prstGeom prst="rect">
            <a:avLst/>
          </a:prstGeom>
          <a:noFill/>
        </p:spPr>
        <p:txBody>
          <a:bodyPr wrap="none" rtlCol="0">
            <a:spAutoFit/>
          </a:bodyPr>
          <a:lstStyle/>
          <a:p>
            <a:r>
              <a:rPr lang="en-US" dirty="0" smtClean="0"/>
              <a:t>-  -  -  -  -  -  -  -  -  -  -  - </a:t>
            </a:r>
            <a:endParaRPr lang="en-US" dirty="0"/>
          </a:p>
        </p:txBody>
      </p:sp>
      <p:cxnSp>
        <p:nvCxnSpPr>
          <p:cNvPr id="16" name="Straight Arrow Connector 15"/>
          <p:cNvCxnSpPr/>
          <p:nvPr/>
        </p:nvCxnSpPr>
        <p:spPr>
          <a:xfrm rot="5400000">
            <a:off x="7162800" y="2076271"/>
            <a:ext cx="5334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91400" y="4057471"/>
            <a:ext cx="1676400" cy="830997"/>
          </a:xfrm>
          <a:prstGeom prst="rect">
            <a:avLst/>
          </a:prstGeom>
          <a:noFill/>
        </p:spPr>
        <p:txBody>
          <a:bodyPr wrap="square" rtlCol="0">
            <a:spAutoFit/>
          </a:bodyPr>
          <a:lstStyle/>
          <a:p>
            <a:r>
              <a:rPr lang="en-US" sz="1600" dirty="0" smtClean="0"/>
              <a:t>No accumulation on grounded electrode</a:t>
            </a:r>
            <a:endParaRPr lang="en-US" sz="1600" dirty="0"/>
          </a:p>
        </p:txBody>
      </p:sp>
      <p:cxnSp>
        <p:nvCxnSpPr>
          <p:cNvPr id="18" name="Straight Arrow Connector 17"/>
          <p:cNvCxnSpPr/>
          <p:nvPr/>
        </p:nvCxnSpPr>
        <p:spPr>
          <a:xfrm rot="16200000" flipV="1">
            <a:off x="7239000" y="3600271"/>
            <a:ext cx="6858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 Box 6"/>
          <p:cNvSpPr txBox="1">
            <a:spLocks noChangeArrowheads="1"/>
          </p:cNvSpPr>
          <p:nvPr/>
        </p:nvSpPr>
        <p:spPr bwMode="auto">
          <a:xfrm>
            <a:off x="838200" y="533400"/>
            <a:ext cx="3619500" cy="707886"/>
          </a:xfrm>
          <a:prstGeom prst="rect">
            <a:avLst/>
          </a:prstGeom>
          <a:noFill/>
          <a:ln w="9525">
            <a:noFill/>
            <a:miter lim="800000"/>
            <a:headEnd/>
            <a:tailEnd/>
          </a:ln>
        </p:spPr>
        <p:txBody>
          <a:bodyPr>
            <a:spAutoFit/>
          </a:bodyPr>
          <a:lstStyle/>
          <a:p>
            <a:pPr algn="ctr"/>
            <a:r>
              <a:rPr lang="en-US" altLang="zh-TW" sz="2000" dirty="0" smtClean="0">
                <a:solidFill>
                  <a:srgbClr val="C00000"/>
                </a:solidFill>
              </a:rPr>
              <a:t>Inductively coupled plasma (ICP)</a:t>
            </a:r>
          </a:p>
          <a:p>
            <a:pPr algn="ctr"/>
            <a:r>
              <a:rPr lang="en-US" altLang="zh-TW" sz="2000" dirty="0" smtClean="0">
                <a:solidFill>
                  <a:srgbClr val="0033CC"/>
                </a:solidFill>
              </a:rPr>
              <a:t>(four systems at Waterloo)</a:t>
            </a:r>
            <a:endParaRPr lang="en-US" altLang="zh-TW" sz="2000" dirty="0">
              <a:solidFill>
                <a:srgbClr val="0033CC"/>
              </a:solidFill>
            </a:endParaRPr>
          </a:p>
        </p:txBody>
      </p:sp>
      <p:cxnSp>
        <p:nvCxnSpPr>
          <p:cNvPr id="9" name="Straight Connector 8"/>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2514600" y="0"/>
            <a:ext cx="4263155" cy="523220"/>
          </a:xfrm>
          <a:prstGeom prst="rect">
            <a:avLst/>
          </a:prstGeom>
        </p:spPr>
        <p:txBody>
          <a:bodyPr wrap="none">
            <a:spAutoFit/>
          </a:bodyPr>
          <a:lstStyle/>
          <a:p>
            <a:r>
              <a:rPr lang="en-US" altLang="zh-TW" sz="2800" dirty="0" smtClean="0">
                <a:solidFill>
                  <a:srgbClr val="C00000"/>
                </a:solidFill>
              </a:rPr>
              <a:t>High density </a:t>
            </a:r>
            <a:r>
              <a:rPr lang="en-US" altLang="zh-TW" sz="2800" dirty="0" smtClean="0">
                <a:solidFill>
                  <a:srgbClr val="0033CC"/>
                </a:solidFill>
              </a:rPr>
              <a:t>plasma system</a:t>
            </a:r>
            <a:endParaRPr lang="en-US" sz="2800" dirty="0">
              <a:solidFill>
                <a:srgbClr val="0033CC"/>
              </a:solidFill>
            </a:endParaRPr>
          </a:p>
        </p:txBody>
      </p:sp>
      <p:sp>
        <p:nvSpPr>
          <p:cNvPr id="11" name="Rectangle 10"/>
          <p:cNvSpPr/>
          <p:nvPr/>
        </p:nvSpPr>
        <p:spPr>
          <a:xfrm>
            <a:off x="152400" y="4800600"/>
            <a:ext cx="8763000" cy="2031325"/>
          </a:xfrm>
          <a:prstGeom prst="rect">
            <a:avLst/>
          </a:prstGeom>
        </p:spPr>
        <p:txBody>
          <a:bodyPr wrap="square">
            <a:spAutoFit/>
          </a:bodyPr>
          <a:lstStyle/>
          <a:p>
            <a:pPr marL="166688" indent="-166688">
              <a:buFont typeface="Arial" pitchFamily="34" charset="0"/>
              <a:buChar char="•"/>
            </a:pPr>
            <a:r>
              <a:rPr lang="en-US" altLang="zh-TW" dirty="0" smtClean="0">
                <a:solidFill>
                  <a:srgbClr val="0033CC"/>
                </a:solidFill>
              </a:rPr>
              <a:t>High AC magnetic field in the coil, so electrons move in circles with long path, leading to higher collision and ionization probability.</a:t>
            </a:r>
          </a:p>
          <a:p>
            <a:pPr marL="166688" indent="-166688">
              <a:buFont typeface="Arial" pitchFamily="34" charset="0"/>
              <a:buChar char="•"/>
            </a:pPr>
            <a:r>
              <a:rPr lang="en-US" altLang="zh-TW" dirty="0" smtClean="0">
                <a:solidFill>
                  <a:srgbClr val="0033CC"/>
                </a:solidFill>
              </a:rPr>
              <a:t>Plasma density 10</a:t>
            </a:r>
            <a:r>
              <a:rPr lang="en-US" altLang="zh-TW" baseline="30000" dirty="0" smtClean="0">
                <a:solidFill>
                  <a:srgbClr val="0033CC"/>
                </a:solidFill>
              </a:rPr>
              <a:t>11</a:t>
            </a:r>
            <a:r>
              <a:rPr lang="en-US" altLang="zh-TW" dirty="0" smtClean="0">
                <a:solidFill>
                  <a:srgbClr val="0033CC"/>
                </a:solidFill>
              </a:rPr>
              <a:t> - 10</a:t>
            </a:r>
            <a:r>
              <a:rPr lang="en-US" altLang="zh-TW" baseline="30000" dirty="0" smtClean="0">
                <a:solidFill>
                  <a:srgbClr val="0033CC"/>
                </a:solidFill>
              </a:rPr>
              <a:t>12</a:t>
            </a:r>
            <a:r>
              <a:rPr lang="en-US" altLang="zh-TW" dirty="0" smtClean="0">
                <a:solidFill>
                  <a:srgbClr val="0033CC"/>
                </a:solidFill>
              </a:rPr>
              <a:t> ions/cm</a:t>
            </a:r>
            <a:r>
              <a:rPr lang="en-US" altLang="zh-TW" baseline="30000" dirty="0" smtClean="0">
                <a:solidFill>
                  <a:srgbClr val="0033CC"/>
                </a:solidFill>
              </a:rPr>
              <a:t>3</a:t>
            </a:r>
            <a:r>
              <a:rPr lang="en-US" altLang="zh-TW" dirty="0" smtClean="0">
                <a:solidFill>
                  <a:srgbClr val="0033CC"/>
                </a:solidFill>
              </a:rPr>
              <a:t>.</a:t>
            </a:r>
          </a:p>
          <a:p>
            <a:pPr marL="166688" indent="-166688">
              <a:buFont typeface="Arial" pitchFamily="34" charset="0"/>
              <a:buChar char="•"/>
            </a:pPr>
            <a:r>
              <a:rPr lang="en-US" altLang="zh-TW" dirty="0" smtClean="0">
                <a:solidFill>
                  <a:srgbClr val="0033CC"/>
                </a:solidFill>
              </a:rPr>
              <a:t>Independent control of RF bias (ion energy, directionality) and ion density (ICP plasma density, chemical etching rate).</a:t>
            </a:r>
          </a:p>
          <a:p>
            <a:pPr marL="166688" indent="-166688">
              <a:buFont typeface="Arial" pitchFamily="34" charset="0"/>
              <a:buChar char="•"/>
            </a:pPr>
            <a:r>
              <a:rPr lang="en-US" altLang="zh-TW" dirty="0" smtClean="0">
                <a:solidFill>
                  <a:srgbClr val="0033CC"/>
                </a:solidFill>
              </a:rPr>
              <a:t>High etching rate than RIE, but may be less anisotropic due to increased chemical etching.</a:t>
            </a:r>
          </a:p>
          <a:p>
            <a:pPr marL="166688" indent="-166688">
              <a:buFont typeface="Arial" pitchFamily="34" charset="0"/>
              <a:buChar char="•"/>
            </a:pPr>
            <a:r>
              <a:rPr lang="en-US" altLang="zh-TW" dirty="0" smtClean="0">
                <a:solidFill>
                  <a:srgbClr val="0033CC"/>
                </a:solidFill>
              </a:rPr>
              <a:t>ICP etcher can be used as a pure RIE etcher by turning off the ICP component.</a:t>
            </a:r>
            <a:endParaRPr lang="en-US" altLang="zh-TW" dirty="0">
              <a:solidFill>
                <a:srgbClr val="0033CC"/>
              </a:solidFill>
            </a:endParaRPr>
          </a:p>
        </p:txBody>
      </p:sp>
      <p:pic>
        <p:nvPicPr>
          <p:cNvPr id="15" name="Picture 2"/>
          <p:cNvPicPr>
            <a:picLocks noChangeAspect="1" noChangeArrowheads="1"/>
          </p:cNvPicPr>
          <p:nvPr/>
        </p:nvPicPr>
        <p:blipFill>
          <a:blip r:embed="rId2" cstate="print"/>
          <a:srcRect/>
          <a:stretch>
            <a:fillRect/>
          </a:stretch>
        </p:blipFill>
        <p:spPr bwMode="auto">
          <a:xfrm>
            <a:off x="1676400" y="1371600"/>
            <a:ext cx="2971800" cy="3437427"/>
          </a:xfrm>
          <a:prstGeom prst="rect">
            <a:avLst/>
          </a:prstGeom>
          <a:noFill/>
          <a:ln w="9525">
            <a:noFill/>
            <a:miter lim="800000"/>
            <a:headEnd/>
            <a:tailEnd/>
          </a:ln>
          <a:effectLst/>
        </p:spPr>
      </p:pic>
      <p:sp>
        <p:nvSpPr>
          <p:cNvPr id="16" name="TextBox 15"/>
          <p:cNvSpPr txBox="1"/>
          <p:nvPr/>
        </p:nvSpPr>
        <p:spPr>
          <a:xfrm>
            <a:off x="533400" y="1447800"/>
            <a:ext cx="1933478" cy="646331"/>
          </a:xfrm>
          <a:prstGeom prst="rect">
            <a:avLst/>
          </a:prstGeom>
          <a:noFill/>
        </p:spPr>
        <p:txBody>
          <a:bodyPr wrap="none" rtlCol="0">
            <a:spAutoFit/>
          </a:bodyPr>
          <a:lstStyle/>
          <a:p>
            <a:r>
              <a:rPr lang="en-US" dirty="0" smtClean="0">
                <a:solidFill>
                  <a:srgbClr val="7030A0"/>
                </a:solidFill>
              </a:rPr>
              <a:t>ICP power</a:t>
            </a:r>
          </a:p>
          <a:p>
            <a:r>
              <a:rPr lang="en-US" dirty="0" smtClean="0">
                <a:solidFill>
                  <a:srgbClr val="7030A0"/>
                </a:solidFill>
              </a:rPr>
              <a:t>(for dense plasma)</a:t>
            </a:r>
          </a:p>
        </p:txBody>
      </p:sp>
      <p:sp>
        <p:nvSpPr>
          <p:cNvPr id="17" name="TextBox 16"/>
          <p:cNvSpPr txBox="1"/>
          <p:nvPr/>
        </p:nvSpPr>
        <p:spPr>
          <a:xfrm>
            <a:off x="609600" y="4191000"/>
            <a:ext cx="2875724" cy="646331"/>
          </a:xfrm>
          <a:prstGeom prst="rect">
            <a:avLst/>
          </a:prstGeom>
          <a:noFill/>
        </p:spPr>
        <p:txBody>
          <a:bodyPr wrap="none" rtlCol="0">
            <a:spAutoFit/>
          </a:bodyPr>
          <a:lstStyle/>
          <a:p>
            <a:pPr algn="r"/>
            <a:r>
              <a:rPr lang="en-US" dirty="0" smtClean="0">
                <a:solidFill>
                  <a:srgbClr val="7030A0"/>
                </a:solidFill>
              </a:rPr>
              <a:t>RF bias power</a:t>
            </a:r>
          </a:p>
          <a:p>
            <a:pPr algn="r"/>
            <a:r>
              <a:rPr lang="en-US" dirty="0" smtClean="0">
                <a:solidFill>
                  <a:srgbClr val="7030A0"/>
                </a:solidFill>
              </a:rPr>
              <a:t>(similar to RIE, parallel plate)</a:t>
            </a:r>
            <a:endParaRPr lang="en-US" dirty="0">
              <a:solidFill>
                <a:srgbClr val="7030A0"/>
              </a:solidFill>
            </a:endParaRPr>
          </a:p>
        </p:txBody>
      </p:sp>
      <p:sp>
        <p:nvSpPr>
          <p:cNvPr id="12" name="Slide Number Placeholder 11"/>
          <p:cNvSpPr>
            <a:spLocks noGrp="1"/>
          </p:cNvSpPr>
          <p:nvPr>
            <p:ph type="sldNum" sz="quarter" idx="12"/>
          </p:nvPr>
        </p:nvSpPr>
        <p:spPr>
          <a:xfrm>
            <a:off x="6629400" y="6492875"/>
            <a:ext cx="2133600" cy="365125"/>
          </a:xfrm>
        </p:spPr>
        <p:txBody>
          <a:bodyPr/>
          <a:lstStyle/>
          <a:p>
            <a:fld id="{B6F15528-21DE-4FAA-801E-634DDDAF4B2B}" type="slidenum">
              <a:rPr lang="en-US" smtClean="0"/>
              <a:pPr/>
              <a:t>36</a:t>
            </a:fld>
            <a:endParaRPr lang="en-US" dirty="0"/>
          </a:p>
        </p:txBody>
      </p:sp>
      <p:sp>
        <p:nvSpPr>
          <p:cNvPr id="13" name="TextBox 12"/>
          <p:cNvSpPr txBox="1"/>
          <p:nvPr/>
        </p:nvSpPr>
        <p:spPr>
          <a:xfrm>
            <a:off x="2895600" y="2286000"/>
            <a:ext cx="854721" cy="369332"/>
          </a:xfrm>
          <a:prstGeom prst="rect">
            <a:avLst/>
          </a:prstGeom>
          <a:noFill/>
        </p:spPr>
        <p:txBody>
          <a:bodyPr wrap="none" rtlCol="0">
            <a:spAutoFit/>
          </a:bodyPr>
          <a:lstStyle/>
          <a:p>
            <a:r>
              <a:rPr lang="en-US" dirty="0" smtClean="0">
                <a:solidFill>
                  <a:srgbClr val="FFFF00"/>
                </a:solidFill>
              </a:rPr>
              <a:t>plasma</a:t>
            </a:r>
            <a:endParaRPr lang="en-US" dirty="0">
              <a:solidFill>
                <a:srgbClr val="FFFF00"/>
              </a:solidFill>
            </a:endParaRPr>
          </a:p>
        </p:txBody>
      </p:sp>
      <p:pic>
        <p:nvPicPr>
          <p:cNvPr id="37890" name="Picture 2"/>
          <p:cNvPicPr>
            <a:picLocks noChangeAspect="1" noChangeArrowheads="1"/>
          </p:cNvPicPr>
          <p:nvPr/>
        </p:nvPicPr>
        <p:blipFill>
          <a:blip r:embed="rId3" cstate="print"/>
          <a:srcRect/>
          <a:stretch>
            <a:fillRect/>
          </a:stretch>
        </p:blipFill>
        <p:spPr bwMode="auto">
          <a:xfrm>
            <a:off x="5867400" y="685800"/>
            <a:ext cx="2590800" cy="3404374"/>
          </a:xfrm>
          <a:prstGeom prst="rect">
            <a:avLst/>
          </a:prstGeom>
          <a:noFill/>
          <a:ln w="9525">
            <a:noFill/>
            <a:miter lim="800000"/>
            <a:headEnd/>
            <a:tailEnd/>
          </a:ln>
        </p:spPr>
      </p:pic>
      <p:sp>
        <p:nvSpPr>
          <p:cNvPr id="18" name="Rectangle 17"/>
          <p:cNvSpPr/>
          <p:nvPr/>
        </p:nvSpPr>
        <p:spPr>
          <a:xfrm>
            <a:off x="5410200" y="4114800"/>
            <a:ext cx="3429000" cy="646331"/>
          </a:xfrm>
          <a:prstGeom prst="rect">
            <a:avLst/>
          </a:prstGeom>
        </p:spPr>
        <p:txBody>
          <a:bodyPr wrap="square">
            <a:spAutoFit/>
          </a:bodyPr>
          <a:lstStyle/>
          <a:p>
            <a:r>
              <a:rPr lang="en-US" dirty="0" smtClean="0">
                <a:solidFill>
                  <a:srgbClr val="7030A0"/>
                </a:solidFill>
              </a:rPr>
              <a:t>Picture of an analytical ICP viewed through green welder’s glass</a:t>
            </a:r>
            <a:endParaRPr lang="en-US" dirty="0">
              <a:solidFill>
                <a:srgbClr val="7030A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38200"/>
            <a:ext cx="4572000" cy="1754326"/>
          </a:xfrm>
          <a:prstGeom prst="rect">
            <a:avLst/>
          </a:prstGeom>
        </p:spPr>
        <p:txBody>
          <a:bodyPr>
            <a:spAutoFit/>
          </a:bodyPr>
          <a:lstStyle/>
          <a:p>
            <a:pPr marL="177800" indent="-177800">
              <a:buFont typeface="Arial" pitchFamily="34" charset="0"/>
              <a:buChar char="•"/>
            </a:pPr>
            <a:r>
              <a:rPr lang="en-US" dirty="0" smtClean="0">
                <a:solidFill>
                  <a:srgbClr val="0033CC"/>
                </a:solidFill>
              </a:rPr>
              <a:t>Etch should be vertical or very near vertical.</a:t>
            </a:r>
          </a:p>
          <a:p>
            <a:pPr marL="177800" indent="-177800">
              <a:buFont typeface="Arial" pitchFamily="34" charset="0"/>
              <a:buChar char="•"/>
            </a:pPr>
            <a:r>
              <a:rPr lang="en-US" dirty="0" smtClean="0">
                <a:solidFill>
                  <a:srgbClr val="0033CC"/>
                </a:solidFill>
              </a:rPr>
              <a:t>NO negative slope allowed </a:t>
            </a:r>
          </a:p>
          <a:p>
            <a:pPr marL="177800" indent="-177800">
              <a:buFont typeface="Arial" pitchFamily="34" charset="0"/>
              <a:buChar char="•"/>
            </a:pPr>
            <a:r>
              <a:rPr lang="en-US" dirty="0" smtClean="0">
                <a:solidFill>
                  <a:srgbClr val="0033CC"/>
                </a:solidFill>
              </a:rPr>
              <a:t>Trenching undesirable</a:t>
            </a:r>
          </a:p>
          <a:p>
            <a:pPr marL="177800" indent="-177800">
              <a:buFont typeface="Arial" pitchFamily="34" charset="0"/>
              <a:buChar char="•"/>
            </a:pPr>
            <a:r>
              <a:rPr lang="en-US" dirty="0" smtClean="0">
                <a:solidFill>
                  <a:srgbClr val="0033CC"/>
                </a:solidFill>
              </a:rPr>
              <a:t>Smooth sidewalls desirable</a:t>
            </a:r>
          </a:p>
          <a:p>
            <a:pPr marL="177800" indent="-177800">
              <a:buFont typeface="Arial" pitchFamily="34" charset="0"/>
              <a:buChar char="•"/>
            </a:pPr>
            <a:r>
              <a:rPr lang="en-US" dirty="0" smtClean="0">
                <a:solidFill>
                  <a:srgbClr val="0033CC"/>
                </a:solidFill>
              </a:rPr>
              <a:t>Uniform depth </a:t>
            </a:r>
          </a:p>
          <a:p>
            <a:pPr marL="177800" indent="-177800">
              <a:buFont typeface="Arial" pitchFamily="34" charset="0"/>
              <a:buChar char="•"/>
            </a:pPr>
            <a:r>
              <a:rPr lang="en-US" dirty="0" smtClean="0">
                <a:solidFill>
                  <a:srgbClr val="0033CC"/>
                </a:solidFill>
              </a:rPr>
              <a:t>Uniform critical dimension (CD)</a:t>
            </a:r>
          </a:p>
        </p:txBody>
      </p:sp>
      <p:sp>
        <p:nvSpPr>
          <p:cNvPr id="6" name="Rectangle 5"/>
          <p:cNvSpPr/>
          <p:nvPr/>
        </p:nvSpPr>
        <p:spPr>
          <a:xfrm>
            <a:off x="304800" y="2743200"/>
            <a:ext cx="4114800" cy="646331"/>
          </a:xfrm>
          <a:prstGeom prst="rect">
            <a:avLst/>
          </a:prstGeom>
        </p:spPr>
        <p:txBody>
          <a:bodyPr wrap="square">
            <a:spAutoFit/>
          </a:bodyPr>
          <a:lstStyle/>
          <a:p>
            <a:r>
              <a:rPr lang="en-US" dirty="0" smtClean="0">
                <a:solidFill>
                  <a:srgbClr val="C00000"/>
                </a:solidFill>
              </a:rPr>
              <a:t>ICP etching offers better process control (ICP-inductively coupled plasma)</a:t>
            </a:r>
          </a:p>
        </p:txBody>
      </p:sp>
      <p:sp>
        <p:nvSpPr>
          <p:cNvPr id="7" name="Rectangle 6"/>
          <p:cNvSpPr/>
          <p:nvPr/>
        </p:nvSpPr>
        <p:spPr>
          <a:xfrm>
            <a:off x="4572000" y="3581400"/>
            <a:ext cx="4038600" cy="2031325"/>
          </a:xfrm>
          <a:prstGeom prst="rect">
            <a:avLst/>
          </a:prstGeom>
        </p:spPr>
        <p:txBody>
          <a:bodyPr wrap="square">
            <a:spAutoFit/>
          </a:bodyPr>
          <a:lstStyle/>
          <a:p>
            <a:pPr marL="177800" indent="-177800">
              <a:buFont typeface="Arial" pitchFamily="34" charset="0"/>
              <a:buChar char="•"/>
            </a:pPr>
            <a:r>
              <a:rPr lang="en-US" dirty="0" smtClean="0">
                <a:solidFill>
                  <a:srgbClr val="0033CC"/>
                </a:solidFill>
              </a:rPr>
              <a:t>Cr mask etch followed by quartz etch.</a:t>
            </a:r>
          </a:p>
          <a:p>
            <a:pPr marL="177800" indent="-177800">
              <a:buFont typeface="Arial" pitchFamily="34" charset="0"/>
              <a:buChar char="•"/>
            </a:pPr>
            <a:r>
              <a:rPr lang="en-US" dirty="0" smtClean="0">
                <a:solidFill>
                  <a:srgbClr val="0033CC"/>
                </a:solidFill>
              </a:rPr>
              <a:t>200nm depth for 30nm features (aspect ratio 7:1)</a:t>
            </a:r>
          </a:p>
          <a:p>
            <a:pPr marL="177800" indent="-177800">
              <a:buFont typeface="Arial" pitchFamily="34" charset="0"/>
              <a:buChar char="•"/>
            </a:pPr>
            <a:r>
              <a:rPr lang="en-US" dirty="0" smtClean="0">
                <a:solidFill>
                  <a:srgbClr val="0033CC"/>
                </a:solidFill>
              </a:rPr>
              <a:t>Etch rate 85nm/min.</a:t>
            </a:r>
          </a:p>
          <a:p>
            <a:pPr marL="177800" indent="-177800">
              <a:buFont typeface="Arial" pitchFamily="34" charset="0"/>
              <a:buChar char="•"/>
            </a:pPr>
            <a:r>
              <a:rPr lang="en-US" dirty="0" smtClean="0">
                <a:solidFill>
                  <a:srgbClr val="0033CC"/>
                </a:solidFill>
              </a:rPr>
              <a:t>Selectivity over Cr &gt;170:1 (very high).</a:t>
            </a:r>
          </a:p>
          <a:p>
            <a:pPr marL="177800" indent="-177800">
              <a:buFont typeface="Arial" pitchFamily="34" charset="0"/>
              <a:buChar char="•"/>
            </a:pPr>
            <a:r>
              <a:rPr lang="en-US" dirty="0" smtClean="0">
                <a:solidFill>
                  <a:srgbClr val="0033CC"/>
                </a:solidFill>
              </a:rPr>
              <a:t>89-90°profile (very vertical)</a:t>
            </a:r>
          </a:p>
          <a:p>
            <a:pPr marL="177800" indent="-177800">
              <a:buFont typeface="Arial" pitchFamily="34" charset="0"/>
              <a:buChar char="•"/>
            </a:pPr>
            <a:r>
              <a:rPr lang="en-US" dirty="0" smtClean="0">
                <a:solidFill>
                  <a:srgbClr val="0033CC"/>
                </a:solidFill>
              </a:rPr>
              <a:t>Smooth and trenching free.</a:t>
            </a:r>
          </a:p>
        </p:txBody>
      </p:sp>
      <p:cxnSp>
        <p:nvCxnSpPr>
          <p:cNvPr id="8" name="Straight Connector 7"/>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057400" y="74612"/>
            <a:ext cx="5181600" cy="523220"/>
          </a:xfrm>
          <a:prstGeom prst="rect">
            <a:avLst/>
          </a:prstGeom>
          <a:noFill/>
        </p:spPr>
        <p:txBody>
          <a:bodyPr wrap="square" rtlCol="0">
            <a:spAutoFit/>
          </a:bodyPr>
          <a:lstStyle/>
          <a:p>
            <a:r>
              <a:rPr lang="en-US" sz="2800" dirty="0" smtClean="0">
                <a:solidFill>
                  <a:srgbClr val="0033CC"/>
                </a:solidFill>
              </a:rPr>
              <a:t>Etching issues for mold fabrication</a:t>
            </a:r>
            <a:endParaRPr lang="en-US" sz="2800" dirty="0">
              <a:solidFill>
                <a:srgbClr val="0033CC"/>
              </a:solidFill>
            </a:endParaRPr>
          </a:p>
        </p:txBody>
      </p:sp>
      <p:pic>
        <p:nvPicPr>
          <p:cNvPr id="51201" name="Picture 1"/>
          <p:cNvPicPr>
            <a:picLocks noChangeAspect="1" noChangeArrowheads="1"/>
          </p:cNvPicPr>
          <p:nvPr/>
        </p:nvPicPr>
        <p:blipFill>
          <a:blip r:embed="rId2" cstate="print"/>
          <a:srcRect/>
          <a:stretch>
            <a:fillRect/>
          </a:stretch>
        </p:blipFill>
        <p:spPr bwMode="auto">
          <a:xfrm>
            <a:off x="6858000" y="5943600"/>
            <a:ext cx="1943100" cy="714375"/>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a:stretch>
            <a:fillRect/>
          </a:stretch>
        </p:blipFill>
        <p:spPr bwMode="auto">
          <a:xfrm>
            <a:off x="304800" y="3425220"/>
            <a:ext cx="4165238" cy="3127980"/>
          </a:xfrm>
          <a:prstGeom prst="rect">
            <a:avLst/>
          </a:prstGeom>
          <a:noFill/>
          <a:ln w="9525">
            <a:noFill/>
            <a:miter lim="800000"/>
            <a:headEnd/>
            <a:tailEnd/>
          </a:ln>
          <a:effectLst/>
        </p:spPr>
      </p:pic>
      <p:sp>
        <p:nvSpPr>
          <p:cNvPr id="16" name="TextBox 15"/>
          <p:cNvSpPr txBox="1"/>
          <p:nvPr/>
        </p:nvSpPr>
        <p:spPr>
          <a:xfrm>
            <a:off x="533400" y="3429000"/>
            <a:ext cx="3518079" cy="369332"/>
          </a:xfrm>
          <a:prstGeom prst="rect">
            <a:avLst/>
          </a:prstGeom>
          <a:noFill/>
        </p:spPr>
        <p:txBody>
          <a:bodyPr wrap="none" rtlCol="0">
            <a:spAutoFit/>
          </a:bodyPr>
          <a:lstStyle/>
          <a:p>
            <a:r>
              <a:rPr lang="en-US" dirty="0" smtClean="0">
                <a:solidFill>
                  <a:srgbClr val="FFFF00"/>
                </a:solidFill>
              </a:rPr>
              <a:t>Quartz ICP etching using Cr as mask</a:t>
            </a:r>
            <a:endParaRPr lang="en-US" dirty="0">
              <a:solidFill>
                <a:srgbClr val="FFFF00"/>
              </a:solidFill>
            </a:endParaRPr>
          </a:p>
        </p:txBody>
      </p:sp>
      <p:sp>
        <p:nvSpPr>
          <p:cNvPr id="18" name="Slide Number Placeholder 17"/>
          <p:cNvSpPr>
            <a:spLocks noGrp="1"/>
          </p:cNvSpPr>
          <p:nvPr>
            <p:ph type="sldNum" sz="quarter" idx="12"/>
          </p:nvPr>
        </p:nvSpPr>
        <p:spPr/>
        <p:txBody>
          <a:bodyPr/>
          <a:lstStyle/>
          <a:p>
            <a:fld id="{B6F15528-21DE-4FAA-801E-634DDDAF4B2B}" type="slidenum">
              <a:rPr lang="en-US" smtClean="0"/>
              <a:pPr/>
              <a:t>37</a:t>
            </a:fld>
            <a:endParaRPr lang="en-US"/>
          </a:p>
        </p:txBody>
      </p:sp>
      <p:grpSp>
        <p:nvGrpSpPr>
          <p:cNvPr id="20" name="Group 19"/>
          <p:cNvGrpSpPr/>
          <p:nvPr/>
        </p:nvGrpSpPr>
        <p:grpSpPr>
          <a:xfrm>
            <a:off x="4572000" y="926068"/>
            <a:ext cx="4366087" cy="1664732"/>
            <a:chOff x="4572000" y="926068"/>
            <a:chExt cx="4366087" cy="1664732"/>
          </a:xfrm>
        </p:grpSpPr>
        <p:grpSp>
          <p:nvGrpSpPr>
            <p:cNvPr id="15" name="Group 14"/>
            <p:cNvGrpSpPr/>
            <p:nvPr/>
          </p:nvGrpSpPr>
          <p:grpSpPr>
            <a:xfrm>
              <a:off x="4572000" y="926068"/>
              <a:ext cx="4366087" cy="1664732"/>
              <a:chOff x="4572000" y="926068"/>
              <a:chExt cx="4366087" cy="1664732"/>
            </a:xfrm>
          </p:grpSpPr>
          <p:pic>
            <p:nvPicPr>
              <p:cNvPr id="31746" name="Picture 2"/>
              <p:cNvPicPr>
                <a:picLocks noChangeAspect="1" noChangeArrowheads="1"/>
              </p:cNvPicPr>
              <p:nvPr/>
            </p:nvPicPr>
            <p:blipFill>
              <a:blip r:embed="rId4" cstate="print"/>
              <a:srcRect/>
              <a:stretch>
                <a:fillRect/>
              </a:stretch>
            </p:blipFill>
            <p:spPr bwMode="auto">
              <a:xfrm>
                <a:off x="4572000" y="1219200"/>
                <a:ext cx="4366087" cy="1371600"/>
              </a:xfrm>
              <a:prstGeom prst="rect">
                <a:avLst/>
              </a:prstGeom>
              <a:noFill/>
              <a:ln w="9525">
                <a:noFill/>
                <a:miter lim="800000"/>
                <a:headEnd/>
                <a:tailEnd/>
              </a:ln>
              <a:effectLst/>
            </p:spPr>
          </p:pic>
          <p:sp>
            <p:nvSpPr>
              <p:cNvPr id="10" name="TextBox 9"/>
              <p:cNvSpPr txBox="1"/>
              <p:nvPr/>
            </p:nvSpPr>
            <p:spPr>
              <a:xfrm>
                <a:off x="6096000" y="926068"/>
                <a:ext cx="1427186" cy="369332"/>
              </a:xfrm>
              <a:prstGeom prst="rect">
                <a:avLst/>
              </a:prstGeom>
              <a:noFill/>
            </p:spPr>
            <p:txBody>
              <a:bodyPr wrap="none" rtlCol="0">
                <a:spAutoFit/>
              </a:bodyPr>
              <a:lstStyle/>
              <a:p>
                <a:r>
                  <a:rPr lang="en-US" dirty="0" smtClean="0">
                    <a:solidFill>
                      <a:srgbClr val="C00000"/>
                    </a:solidFill>
                  </a:rPr>
                  <a:t>RIE trenching</a:t>
                </a:r>
                <a:endParaRPr lang="en-US" dirty="0">
                  <a:solidFill>
                    <a:srgbClr val="C00000"/>
                  </a:solidFill>
                </a:endParaRPr>
              </a:p>
            </p:txBody>
          </p:sp>
          <p:cxnSp>
            <p:nvCxnSpPr>
              <p:cNvPr id="12" name="Straight Arrow Connector 11"/>
              <p:cNvCxnSpPr/>
              <p:nvPr/>
            </p:nvCxnSpPr>
            <p:spPr>
              <a:xfrm rot="5400000">
                <a:off x="6172200" y="1600200"/>
                <a:ext cx="7620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6629400" y="1524000"/>
                <a:ext cx="7620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410200" y="1219200"/>
              <a:ext cx="673582" cy="369332"/>
            </a:xfrm>
            <a:prstGeom prst="rect">
              <a:avLst/>
            </a:prstGeom>
            <a:noFill/>
          </p:spPr>
          <p:txBody>
            <a:bodyPr wrap="none" rtlCol="0">
              <a:spAutoFit/>
            </a:bodyPr>
            <a:lstStyle/>
            <a:p>
              <a:r>
                <a:rPr lang="en-US" dirty="0" smtClean="0"/>
                <a:t>mask</a:t>
              </a:r>
              <a:endParaRPr lang="en-US" dirty="0"/>
            </a:p>
          </p:txBody>
        </p:sp>
        <p:sp>
          <p:nvSpPr>
            <p:cNvPr id="19" name="TextBox 18"/>
            <p:cNvSpPr txBox="1"/>
            <p:nvPr/>
          </p:nvSpPr>
          <p:spPr>
            <a:xfrm>
              <a:off x="5384805" y="1535668"/>
              <a:ext cx="787395" cy="369332"/>
            </a:xfrm>
            <a:prstGeom prst="rect">
              <a:avLst/>
            </a:prstGeom>
            <a:noFill/>
          </p:spPr>
          <p:txBody>
            <a:bodyPr wrap="none" rtlCol="0">
              <a:spAutoFit/>
            </a:bodyPr>
            <a:lstStyle/>
            <a:p>
              <a:r>
                <a:rPr lang="en-US" dirty="0" smtClean="0"/>
                <a:t>quartz</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wipe(down)">
                                      <p:cBhvr>
                                        <p:cTn id="13" dur="500"/>
                                        <p:tgtEl>
                                          <p:spTgt spid="317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648200" y="762000"/>
            <a:ext cx="3733800" cy="2952750"/>
            <a:chOff x="4648200" y="1447800"/>
            <a:chExt cx="3733800" cy="2952750"/>
          </a:xfrm>
        </p:grpSpPr>
        <p:pic>
          <p:nvPicPr>
            <p:cNvPr id="32773" name="Picture 5"/>
            <p:cNvPicPr>
              <a:picLocks noChangeAspect="1" noChangeArrowheads="1"/>
            </p:cNvPicPr>
            <p:nvPr/>
          </p:nvPicPr>
          <p:blipFill>
            <a:blip r:embed="rId2" cstate="print"/>
            <a:srcRect/>
            <a:stretch>
              <a:fillRect/>
            </a:stretch>
          </p:blipFill>
          <p:spPr bwMode="auto">
            <a:xfrm>
              <a:off x="4648200" y="1676400"/>
              <a:ext cx="3600450" cy="2724150"/>
            </a:xfrm>
            <a:prstGeom prst="rect">
              <a:avLst/>
            </a:prstGeom>
            <a:noFill/>
            <a:ln w="9525">
              <a:noFill/>
              <a:miter lim="800000"/>
              <a:headEnd/>
              <a:tailEnd/>
            </a:ln>
            <a:effectLst/>
          </p:spPr>
        </p:pic>
        <p:sp>
          <p:nvSpPr>
            <p:cNvPr id="8" name="Rectangle 7"/>
            <p:cNvSpPr/>
            <p:nvPr/>
          </p:nvSpPr>
          <p:spPr>
            <a:xfrm>
              <a:off x="5105400" y="1447800"/>
              <a:ext cx="3276600" cy="369332"/>
            </a:xfrm>
            <a:prstGeom prst="rect">
              <a:avLst/>
            </a:prstGeom>
          </p:spPr>
          <p:txBody>
            <a:bodyPr wrap="square">
              <a:spAutoFit/>
            </a:bodyPr>
            <a:lstStyle/>
            <a:p>
              <a:r>
                <a:rPr lang="en-US" dirty="0" smtClean="0">
                  <a:solidFill>
                    <a:srgbClr val="C00000"/>
                  </a:solidFill>
                </a:rPr>
                <a:t>Control of profile by temperature</a:t>
              </a:r>
            </a:p>
          </p:txBody>
        </p:sp>
      </p:grpSp>
      <p:cxnSp>
        <p:nvCxnSpPr>
          <p:cNvPr id="10" name="Straight Connector 9"/>
          <p:cNvCxnSpPr/>
          <p:nvPr/>
        </p:nvCxnSpPr>
        <p:spPr>
          <a:xfrm>
            <a:off x="0" y="608012"/>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1752600" y="74612"/>
            <a:ext cx="5715000" cy="523220"/>
          </a:xfrm>
          <a:prstGeom prst="rect">
            <a:avLst/>
          </a:prstGeom>
          <a:noFill/>
        </p:spPr>
        <p:txBody>
          <a:bodyPr wrap="square" rtlCol="0">
            <a:spAutoFit/>
          </a:bodyPr>
          <a:lstStyle/>
          <a:p>
            <a:r>
              <a:rPr lang="en-US" sz="2800" dirty="0" smtClean="0">
                <a:solidFill>
                  <a:srgbClr val="0033CC"/>
                </a:solidFill>
              </a:rPr>
              <a:t>ICP quartz mold etch: process control</a:t>
            </a:r>
            <a:endParaRPr lang="en-US" sz="2800" dirty="0">
              <a:solidFill>
                <a:srgbClr val="0033CC"/>
              </a:solidFill>
            </a:endParaRPr>
          </a:p>
        </p:txBody>
      </p:sp>
      <p:grpSp>
        <p:nvGrpSpPr>
          <p:cNvPr id="17" name="Group 16"/>
          <p:cNvGrpSpPr/>
          <p:nvPr/>
        </p:nvGrpSpPr>
        <p:grpSpPr>
          <a:xfrm>
            <a:off x="381000" y="762000"/>
            <a:ext cx="3857625" cy="3095625"/>
            <a:chOff x="381000" y="762000"/>
            <a:chExt cx="3857625" cy="3095625"/>
          </a:xfrm>
        </p:grpSpPr>
        <p:pic>
          <p:nvPicPr>
            <p:cNvPr id="32772" name="Picture 4"/>
            <p:cNvPicPr>
              <a:picLocks noChangeAspect="1" noChangeArrowheads="1"/>
            </p:cNvPicPr>
            <p:nvPr/>
          </p:nvPicPr>
          <p:blipFill>
            <a:blip r:embed="rId3" cstate="print"/>
            <a:srcRect/>
            <a:stretch>
              <a:fillRect/>
            </a:stretch>
          </p:blipFill>
          <p:spPr bwMode="auto">
            <a:xfrm>
              <a:off x="381000" y="914400"/>
              <a:ext cx="3857625" cy="2943225"/>
            </a:xfrm>
            <a:prstGeom prst="rect">
              <a:avLst/>
            </a:prstGeom>
            <a:noFill/>
            <a:ln w="9525">
              <a:noFill/>
              <a:miter lim="800000"/>
              <a:headEnd/>
              <a:tailEnd/>
            </a:ln>
            <a:effectLst/>
          </p:spPr>
        </p:pic>
        <p:sp>
          <p:nvSpPr>
            <p:cNvPr id="7" name="Rectangle 6"/>
            <p:cNvSpPr/>
            <p:nvPr/>
          </p:nvSpPr>
          <p:spPr>
            <a:xfrm>
              <a:off x="914400" y="762000"/>
              <a:ext cx="3124200" cy="369332"/>
            </a:xfrm>
            <a:prstGeom prst="rect">
              <a:avLst/>
            </a:prstGeom>
          </p:spPr>
          <p:txBody>
            <a:bodyPr wrap="square">
              <a:spAutoFit/>
            </a:bodyPr>
            <a:lstStyle/>
            <a:p>
              <a:r>
                <a:rPr lang="en-US" dirty="0" smtClean="0">
                  <a:solidFill>
                    <a:srgbClr val="C00000"/>
                  </a:solidFill>
                </a:rPr>
                <a:t>Control of trenching by DC bias </a:t>
              </a:r>
            </a:p>
          </p:txBody>
        </p:sp>
        <p:sp>
          <p:nvSpPr>
            <p:cNvPr id="16" name="TextBox 15"/>
            <p:cNvSpPr txBox="1"/>
            <p:nvPr/>
          </p:nvSpPr>
          <p:spPr>
            <a:xfrm>
              <a:off x="1219200" y="1170432"/>
              <a:ext cx="2628412" cy="369332"/>
            </a:xfrm>
            <a:prstGeom prst="rect">
              <a:avLst/>
            </a:prstGeom>
            <a:noFill/>
          </p:spPr>
          <p:txBody>
            <a:bodyPr wrap="none" rtlCol="0">
              <a:spAutoFit/>
            </a:bodyPr>
            <a:lstStyle/>
            <a:p>
              <a:r>
                <a:rPr lang="en-US" dirty="0" smtClean="0">
                  <a:solidFill>
                    <a:srgbClr val="7030A0"/>
                  </a:solidFill>
                </a:rPr>
                <a:t>Quartz etch using Cr mask</a:t>
              </a:r>
              <a:endParaRPr lang="en-US" dirty="0">
                <a:solidFill>
                  <a:srgbClr val="7030A0"/>
                </a:solidFill>
              </a:endParaRPr>
            </a:p>
          </p:txBody>
        </p:sp>
      </p:grpSp>
      <p:sp>
        <p:nvSpPr>
          <p:cNvPr id="20" name="Rectangle 19"/>
          <p:cNvSpPr/>
          <p:nvPr/>
        </p:nvSpPr>
        <p:spPr>
          <a:xfrm>
            <a:off x="4267200" y="4343400"/>
            <a:ext cx="4724400" cy="2031325"/>
          </a:xfrm>
          <a:prstGeom prst="rect">
            <a:avLst/>
          </a:prstGeom>
        </p:spPr>
        <p:txBody>
          <a:bodyPr wrap="square">
            <a:spAutoFit/>
          </a:bodyPr>
          <a:lstStyle/>
          <a:p>
            <a:r>
              <a:rPr lang="en-US" dirty="0" smtClean="0">
                <a:solidFill>
                  <a:srgbClr val="0033CC"/>
                </a:solidFill>
              </a:rPr>
              <a:t>Process gases: Cl</a:t>
            </a:r>
            <a:r>
              <a:rPr lang="en-US" baseline="-25000" dirty="0" smtClean="0">
                <a:solidFill>
                  <a:srgbClr val="0033CC"/>
                </a:solidFill>
              </a:rPr>
              <a:t>2</a:t>
            </a:r>
            <a:r>
              <a:rPr lang="en-US" dirty="0" smtClean="0">
                <a:solidFill>
                  <a:srgbClr val="0033CC"/>
                </a:solidFill>
              </a:rPr>
              <a:t>, O</a:t>
            </a:r>
            <a:r>
              <a:rPr lang="en-US" baseline="-25000" dirty="0" smtClean="0">
                <a:solidFill>
                  <a:srgbClr val="0033CC"/>
                </a:solidFill>
              </a:rPr>
              <a:t>2</a:t>
            </a:r>
            <a:r>
              <a:rPr lang="en-US" dirty="0" smtClean="0">
                <a:solidFill>
                  <a:srgbClr val="0033CC"/>
                </a:solidFill>
              </a:rPr>
              <a:t> (+He).</a:t>
            </a:r>
          </a:p>
          <a:p>
            <a:r>
              <a:rPr lang="en-US" dirty="0" smtClean="0">
                <a:solidFill>
                  <a:srgbClr val="0033CC"/>
                </a:solidFill>
              </a:rPr>
              <a:t>Cr etch rate &gt;15nm/min.</a:t>
            </a:r>
          </a:p>
          <a:p>
            <a:r>
              <a:rPr lang="en-US" dirty="0" smtClean="0">
                <a:solidFill>
                  <a:srgbClr val="0033CC"/>
                </a:solidFill>
              </a:rPr>
              <a:t>Uniformity &lt;±4% (200mm wafer)</a:t>
            </a:r>
          </a:p>
          <a:p>
            <a:r>
              <a:rPr lang="en-US" dirty="0" smtClean="0">
                <a:solidFill>
                  <a:srgbClr val="0033CC"/>
                </a:solidFill>
              </a:rPr>
              <a:t>Profile &gt;85°.</a:t>
            </a:r>
          </a:p>
          <a:p>
            <a:r>
              <a:rPr lang="en-US" dirty="0" smtClean="0">
                <a:solidFill>
                  <a:srgbClr val="0033CC"/>
                </a:solidFill>
              </a:rPr>
              <a:t>Delta CD&lt;50nm.</a:t>
            </a:r>
          </a:p>
          <a:p>
            <a:r>
              <a:rPr lang="en-US" dirty="0" smtClean="0">
                <a:solidFill>
                  <a:srgbClr val="0033CC"/>
                </a:solidFill>
              </a:rPr>
              <a:t>CD control &lt; ±1%.</a:t>
            </a:r>
          </a:p>
          <a:p>
            <a:r>
              <a:rPr lang="en-US" dirty="0" smtClean="0">
                <a:solidFill>
                  <a:srgbClr val="0033CC"/>
                </a:solidFill>
              </a:rPr>
              <a:t>Selectivity Cr : resist &gt; 0.5 : 1 (resist dependent)</a:t>
            </a:r>
          </a:p>
        </p:txBody>
      </p:sp>
      <p:grpSp>
        <p:nvGrpSpPr>
          <p:cNvPr id="32" name="Group 31"/>
          <p:cNvGrpSpPr/>
          <p:nvPr/>
        </p:nvGrpSpPr>
        <p:grpSpPr>
          <a:xfrm>
            <a:off x="457200" y="3900182"/>
            <a:ext cx="3738563" cy="2805418"/>
            <a:chOff x="457200" y="3900182"/>
            <a:chExt cx="3738563" cy="2805418"/>
          </a:xfrm>
        </p:grpSpPr>
        <p:pic>
          <p:nvPicPr>
            <p:cNvPr id="18" name="Picture 2"/>
            <p:cNvPicPr>
              <a:picLocks noChangeAspect="1" noChangeArrowheads="1"/>
            </p:cNvPicPr>
            <p:nvPr/>
          </p:nvPicPr>
          <p:blipFill>
            <a:blip r:embed="rId4" cstate="print"/>
            <a:srcRect/>
            <a:stretch>
              <a:fillRect/>
            </a:stretch>
          </p:blipFill>
          <p:spPr bwMode="auto">
            <a:xfrm>
              <a:off x="457200" y="3900182"/>
              <a:ext cx="3738563" cy="2805418"/>
            </a:xfrm>
            <a:prstGeom prst="rect">
              <a:avLst/>
            </a:prstGeom>
            <a:noFill/>
            <a:ln w="9525">
              <a:noFill/>
              <a:miter lim="800000"/>
              <a:headEnd/>
              <a:tailEnd/>
            </a:ln>
            <a:effectLst/>
          </p:spPr>
        </p:pic>
        <p:sp>
          <p:nvSpPr>
            <p:cNvPr id="21" name="TextBox 20"/>
            <p:cNvSpPr txBox="1"/>
            <p:nvPr/>
          </p:nvSpPr>
          <p:spPr>
            <a:xfrm>
              <a:off x="583808" y="4052582"/>
              <a:ext cx="3454792" cy="369332"/>
            </a:xfrm>
            <a:prstGeom prst="rect">
              <a:avLst/>
            </a:prstGeom>
            <a:noFill/>
          </p:spPr>
          <p:txBody>
            <a:bodyPr wrap="none" rtlCol="0">
              <a:spAutoFit/>
            </a:bodyPr>
            <a:lstStyle/>
            <a:p>
              <a:r>
                <a:rPr lang="en-US" dirty="0" smtClean="0">
                  <a:solidFill>
                    <a:schemeClr val="bg1"/>
                  </a:solidFill>
                </a:rPr>
                <a:t>100nm Cr etch using </a:t>
              </a:r>
              <a:r>
                <a:rPr lang="en-US" i="1" dirty="0" smtClean="0">
                  <a:solidFill>
                    <a:schemeClr val="bg1"/>
                  </a:solidFill>
                </a:rPr>
                <a:t>resist</a:t>
              </a:r>
              <a:r>
                <a:rPr lang="en-US" dirty="0" smtClean="0">
                  <a:solidFill>
                    <a:schemeClr val="bg1"/>
                  </a:solidFill>
                </a:rPr>
                <a:t> as mask</a:t>
              </a:r>
              <a:endParaRPr lang="en-US" dirty="0">
                <a:solidFill>
                  <a:schemeClr val="bg1"/>
                </a:solidFill>
              </a:endParaRPr>
            </a:p>
          </p:txBody>
        </p:sp>
        <p:cxnSp>
          <p:nvCxnSpPr>
            <p:cNvPr id="24" name="Straight Arrow Connector 23"/>
            <p:cNvCxnSpPr/>
            <p:nvPr/>
          </p:nvCxnSpPr>
          <p:spPr>
            <a:xfrm rot="16200000" flipH="1">
              <a:off x="2095500" y="4762500"/>
              <a:ext cx="381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4953000"/>
              <a:ext cx="609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5767" y="4419600"/>
              <a:ext cx="684033" cy="369332"/>
            </a:xfrm>
            <a:prstGeom prst="rect">
              <a:avLst/>
            </a:prstGeom>
            <a:noFill/>
          </p:spPr>
          <p:txBody>
            <a:bodyPr wrap="none" rtlCol="0">
              <a:spAutoFit/>
            </a:bodyPr>
            <a:lstStyle/>
            <a:p>
              <a:r>
                <a:rPr lang="en-US" dirty="0" smtClean="0">
                  <a:solidFill>
                    <a:schemeClr val="bg1"/>
                  </a:solidFill>
                </a:rPr>
                <a:t>resist</a:t>
              </a:r>
              <a:endParaRPr lang="en-US" dirty="0">
                <a:solidFill>
                  <a:schemeClr val="bg1"/>
                </a:solidFill>
              </a:endParaRPr>
            </a:p>
          </p:txBody>
        </p:sp>
        <p:sp>
          <p:nvSpPr>
            <p:cNvPr id="28" name="TextBox 27"/>
            <p:cNvSpPr txBox="1"/>
            <p:nvPr/>
          </p:nvSpPr>
          <p:spPr>
            <a:xfrm>
              <a:off x="1364352" y="4736068"/>
              <a:ext cx="388248" cy="369332"/>
            </a:xfrm>
            <a:prstGeom prst="rect">
              <a:avLst/>
            </a:prstGeom>
            <a:noFill/>
          </p:spPr>
          <p:txBody>
            <a:bodyPr wrap="none" rtlCol="0">
              <a:spAutoFit/>
            </a:bodyPr>
            <a:lstStyle/>
            <a:p>
              <a:r>
                <a:rPr lang="en-US" dirty="0" smtClean="0">
                  <a:solidFill>
                    <a:schemeClr val="bg1"/>
                  </a:solidFill>
                </a:rPr>
                <a:t>Cr</a:t>
              </a:r>
              <a:endParaRPr lang="en-US" dirty="0">
                <a:solidFill>
                  <a:schemeClr val="bg1"/>
                </a:solidFill>
              </a:endParaRPr>
            </a:p>
          </p:txBody>
        </p:sp>
        <p:cxnSp>
          <p:nvCxnSpPr>
            <p:cNvPr id="29" name="Straight Arrow Connector 28"/>
            <p:cNvCxnSpPr/>
            <p:nvPr/>
          </p:nvCxnSpPr>
          <p:spPr>
            <a:xfrm rot="16200000" flipH="1">
              <a:off x="876300" y="5067300"/>
              <a:ext cx="228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8967" y="4736068"/>
              <a:ext cx="787395" cy="369332"/>
            </a:xfrm>
            <a:prstGeom prst="rect">
              <a:avLst/>
            </a:prstGeom>
            <a:noFill/>
          </p:spPr>
          <p:txBody>
            <a:bodyPr wrap="none" rtlCol="0">
              <a:spAutoFit/>
            </a:bodyPr>
            <a:lstStyle/>
            <a:p>
              <a:r>
                <a:rPr lang="en-US" dirty="0" smtClean="0">
                  <a:solidFill>
                    <a:schemeClr val="bg1"/>
                  </a:solidFill>
                </a:rPr>
                <a:t>quartz</a:t>
              </a:r>
              <a:endParaRPr lang="en-US" dirty="0">
                <a:solidFill>
                  <a:schemeClr val="bg1"/>
                </a:solidFill>
              </a:endParaRPr>
            </a:p>
          </p:txBody>
        </p:sp>
      </p:grpSp>
      <p:sp>
        <p:nvSpPr>
          <p:cNvPr id="22" name="Slide Number Placeholder 21"/>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457200" y="691854"/>
            <a:ext cx="8305800" cy="3172569"/>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a:off x="3886200" y="4052110"/>
            <a:ext cx="4038600" cy="2757121"/>
          </a:xfrm>
          <a:prstGeom prst="rect">
            <a:avLst/>
          </a:prstGeom>
          <a:noFill/>
          <a:ln w="9525">
            <a:noFill/>
            <a:miter lim="800000"/>
            <a:headEnd/>
            <a:tailEnd/>
          </a:ln>
          <a:effectLst/>
        </p:spPr>
      </p:pic>
      <p:cxnSp>
        <p:nvCxnSpPr>
          <p:cNvPr id="5" name="Straight Connector 4"/>
          <p:cNvCxnSpPr/>
          <p:nvPr/>
        </p:nvCxnSpPr>
        <p:spPr>
          <a:xfrm>
            <a:off x="0" y="533400"/>
            <a:ext cx="91440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914400" y="0"/>
            <a:ext cx="7239000" cy="523220"/>
          </a:xfrm>
          <a:prstGeom prst="rect">
            <a:avLst/>
          </a:prstGeom>
          <a:noFill/>
        </p:spPr>
        <p:txBody>
          <a:bodyPr wrap="square" rtlCol="0">
            <a:spAutoFit/>
          </a:bodyPr>
          <a:lstStyle/>
          <a:p>
            <a:pPr algn="ctr"/>
            <a:r>
              <a:rPr lang="en-US" sz="2800" dirty="0" smtClean="0">
                <a:solidFill>
                  <a:srgbClr val="0033CC"/>
                </a:solidFill>
              </a:rPr>
              <a:t>Pillar array mold fabrication from a grating mold</a:t>
            </a:r>
            <a:endParaRPr lang="en-US" sz="2800" dirty="0">
              <a:solidFill>
                <a:srgbClr val="0033CC"/>
              </a:solidFill>
            </a:endParaRPr>
          </a:p>
        </p:txBody>
      </p:sp>
      <p:sp>
        <p:nvSpPr>
          <p:cNvPr id="7" name="TextBox 6"/>
          <p:cNvSpPr txBox="1"/>
          <p:nvPr/>
        </p:nvSpPr>
        <p:spPr>
          <a:xfrm>
            <a:off x="457200" y="5858470"/>
            <a:ext cx="3581400" cy="923330"/>
          </a:xfrm>
          <a:prstGeom prst="rect">
            <a:avLst/>
          </a:prstGeom>
          <a:noFill/>
        </p:spPr>
        <p:txBody>
          <a:bodyPr wrap="square" rtlCol="0">
            <a:spAutoFit/>
          </a:bodyPr>
          <a:lstStyle/>
          <a:p>
            <a:r>
              <a:rPr lang="en-US" dirty="0" smtClean="0">
                <a:solidFill>
                  <a:srgbClr val="0033CC"/>
                </a:solidFill>
              </a:rPr>
              <a:t>Pillar array (2D) mold fabricated from grating (1D) mold by two NILs (at orthogonal directions or not)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39</a:t>
            </a:fld>
            <a:endParaRPr lang="en-US"/>
          </a:p>
        </p:txBody>
      </p:sp>
      <p:sp>
        <p:nvSpPr>
          <p:cNvPr id="9" name="TextBox 8"/>
          <p:cNvSpPr txBox="1"/>
          <p:nvPr/>
        </p:nvSpPr>
        <p:spPr>
          <a:xfrm>
            <a:off x="2133600" y="2221468"/>
            <a:ext cx="5033366" cy="369332"/>
          </a:xfrm>
          <a:prstGeom prst="rect">
            <a:avLst/>
          </a:prstGeom>
          <a:noFill/>
        </p:spPr>
        <p:txBody>
          <a:bodyPr wrap="none" rtlCol="0">
            <a:spAutoFit/>
          </a:bodyPr>
          <a:lstStyle/>
          <a:p>
            <a:r>
              <a:rPr lang="en-US" dirty="0" smtClean="0">
                <a:solidFill>
                  <a:srgbClr val="FFFF00"/>
                </a:solidFill>
              </a:rPr>
              <a:t>white: Cr;   purple: SiO</a:t>
            </a:r>
            <a:r>
              <a:rPr lang="en-US" baseline="-25000" dirty="0" smtClean="0">
                <a:solidFill>
                  <a:srgbClr val="FFFF00"/>
                </a:solidFill>
              </a:rPr>
              <a:t>2</a:t>
            </a:r>
            <a:r>
              <a:rPr lang="en-US" dirty="0" smtClean="0">
                <a:solidFill>
                  <a:srgbClr val="FFFF00"/>
                </a:solidFill>
              </a:rPr>
              <a:t>;   blue: resist;   black: silicon</a:t>
            </a:r>
            <a:endParaRPr lang="en-US" dirty="0">
              <a:solidFill>
                <a:srgbClr val="FFFF00"/>
              </a:solidFill>
            </a:endParaRPr>
          </a:p>
        </p:txBody>
      </p:sp>
      <p:sp>
        <p:nvSpPr>
          <p:cNvPr id="10" name="TextBox 9"/>
          <p:cNvSpPr txBox="1"/>
          <p:nvPr/>
        </p:nvSpPr>
        <p:spPr>
          <a:xfrm>
            <a:off x="152400" y="4038600"/>
            <a:ext cx="3733800" cy="923330"/>
          </a:xfrm>
          <a:prstGeom prst="rect">
            <a:avLst/>
          </a:prstGeom>
          <a:noFill/>
        </p:spPr>
        <p:txBody>
          <a:bodyPr wrap="square" rtlCol="0">
            <a:spAutoFit/>
          </a:bodyPr>
          <a:lstStyle/>
          <a:p>
            <a:r>
              <a:rPr lang="en-US" dirty="0" smtClean="0">
                <a:solidFill>
                  <a:srgbClr val="C00000"/>
                </a:solidFill>
              </a:rPr>
              <a:t>Grating mold over large (up to 4” wafer with 200nm period) can be fabricated by interference lithography</a:t>
            </a:r>
            <a:endParaRPr lang="en-US"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838200" y="6096000"/>
            <a:ext cx="7467600" cy="646331"/>
          </a:xfrm>
          <a:prstGeom prst="rect">
            <a:avLst/>
          </a:prstGeom>
        </p:spPr>
        <p:txBody>
          <a:bodyPr wrap="square">
            <a:spAutoFit/>
          </a:bodyPr>
          <a:lstStyle/>
          <a:p>
            <a:r>
              <a:rPr lang="en-US" dirty="0" smtClean="0">
                <a:solidFill>
                  <a:srgbClr val="0033CC"/>
                </a:solidFill>
              </a:rPr>
              <a:t>The UV resist can be very thin but contains Si that is resistant to O</a:t>
            </a:r>
            <a:r>
              <a:rPr lang="en-US" baseline="-25000" dirty="0" smtClean="0">
                <a:solidFill>
                  <a:srgbClr val="0033CC"/>
                </a:solidFill>
              </a:rPr>
              <a:t>2</a:t>
            </a:r>
            <a:r>
              <a:rPr lang="en-US" dirty="0" smtClean="0">
                <a:solidFill>
                  <a:srgbClr val="0033CC"/>
                </a:solidFill>
              </a:rPr>
              <a:t> RIE, then a polymer under-layer can be used for pattern transfer.</a:t>
            </a:r>
            <a:endParaRPr lang="en-US" dirty="0">
              <a:solidFill>
                <a:srgbClr val="0033CC"/>
              </a:solidFill>
            </a:endParaRPr>
          </a:p>
        </p:txBody>
      </p:sp>
      <p:grpSp>
        <p:nvGrpSpPr>
          <p:cNvPr id="12" name="Group 11"/>
          <p:cNvGrpSpPr/>
          <p:nvPr/>
        </p:nvGrpSpPr>
        <p:grpSpPr>
          <a:xfrm>
            <a:off x="685800" y="152400"/>
            <a:ext cx="7838384" cy="5987329"/>
            <a:chOff x="685800" y="152400"/>
            <a:chExt cx="7838384" cy="5987329"/>
          </a:xfrm>
        </p:grpSpPr>
        <p:pic>
          <p:nvPicPr>
            <p:cNvPr id="37890" name="Picture 2"/>
            <p:cNvPicPr>
              <a:picLocks noChangeAspect="1" noChangeArrowheads="1"/>
            </p:cNvPicPr>
            <p:nvPr/>
          </p:nvPicPr>
          <p:blipFill>
            <a:blip r:embed="rId2" cstate="print"/>
            <a:srcRect/>
            <a:stretch>
              <a:fillRect/>
            </a:stretch>
          </p:blipFill>
          <p:spPr bwMode="auto">
            <a:xfrm>
              <a:off x="1752600" y="914400"/>
              <a:ext cx="5915025" cy="5225329"/>
            </a:xfrm>
            <a:prstGeom prst="rect">
              <a:avLst/>
            </a:prstGeom>
            <a:noFill/>
            <a:ln w="9525">
              <a:noFill/>
              <a:miter lim="800000"/>
              <a:headEnd/>
              <a:tailEnd/>
            </a:ln>
          </p:spPr>
        </p:pic>
        <p:sp>
          <p:nvSpPr>
            <p:cNvPr id="6" name="TextBox 5"/>
            <p:cNvSpPr txBox="1"/>
            <p:nvPr/>
          </p:nvSpPr>
          <p:spPr>
            <a:xfrm>
              <a:off x="1371600" y="152400"/>
              <a:ext cx="6400800" cy="523220"/>
            </a:xfrm>
            <a:prstGeom prst="rect">
              <a:avLst/>
            </a:prstGeom>
            <a:noFill/>
            <a:ln>
              <a:noFill/>
            </a:ln>
          </p:spPr>
          <p:txBody>
            <a:bodyPr wrap="square" rtlCol="0">
              <a:spAutoFit/>
            </a:bodyPr>
            <a:lstStyle/>
            <a:p>
              <a:pPr algn="ctr"/>
              <a:r>
                <a:rPr lang="en-US" sz="2800" dirty="0" smtClean="0">
                  <a:solidFill>
                    <a:srgbClr val="0033CC"/>
                  </a:solidFill>
                </a:rPr>
                <a:t>Step and flash UV-NIL using bi-layer resist</a:t>
              </a:r>
            </a:p>
          </p:txBody>
        </p:sp>
        <p:sp>
          <p:nvSpPr>
            <p:cNvPr id="9" name="TextBox 8"/>
            <p:cNvSpPr txBox="1"/>
            <p:nvPr/>
          </p:nvSpPr>
          <p:spPr>
            <a:xfrm>
              <a:off x="1876426" y="2438400"/>
              <a:ext cx="1375633" cy="369332"/>
            </a:xfrm>
            <a:prstGeom prst="rect">
              <a:avLst/>
            </a:prstGeom>
            <a:noFill/>
          </p:spPr>
          <p:txBody>
            <a:bodyPr wrap="none" rtlCol="0">
              <a:spAutoFit/>
            </a:bodyPr>
            <a:lstStyle/>
            <a:p>
              <a:r>
                <a:rPr lang="en-US" dirty="0" smtClean="0"/>
                <a:t>UV exposure</a:t>
              </a:r>
              <a:endParaRPr lang="en-US" dirty="0"/>
            </a:p>
          </p:txBody>
        </p:sp>
        <p:sp>
          <p:nvSpPr>
            <p:cNvPr id="10" name="TextBox 9"/>
            <p:cNvSpPr txBox="1"/>
            <p:nvPr/>
          </p:nvSpPr>
          <p:spPr>
            <a:xfrm>
              <a:off x="7210426" y="1124712"/>
              <a:ext cx="1313758" cy="338554"/>
            </a:xfrm>
            <a:prstGeom prst="rect">
              <a:avLst/>
            </a:prstGeom>
            <a:noFill/>
          </p:spPr>
          <p:txBody>
            <a:bodyPr wrap="none" rtlCol="0">
              <a:spAutoFit/>
            </a:bodyPr>
            <a:lstStyle/>
            <a:p>
              <a:r>
                <a:rPr lang="en-US" sz="1600" dirty="0" smtClean="0"/>
                <a:t>(anti-sticking)</a:t>
              </a:r>
              <a:endParaRPr lang="en-US" sz="1600" dirty="0"/>
            </a:p>
          </p:txBody>
        </p:sp>
        <p:sp>
          <p:nvSpPr>
            <p:cNvPr id="11" name="TextBox 10"/>
            <p:cNvSpPr txBox="1"/>
            <p:nvPr/>
          </p:nvSpPr>
          <p:spPr>
            <a:xfrm>
              <a:off x="685800" y="4078069"/>
              <a:ext cx="2667000" cy="1477328"/>
            </a:xfrm>
            <a:prstGeom prst="rect">
              <a:avLst/>
            </a:prstGeom>
            <a:noFill/>
          </p:spPr>
          <p:txBody>
            <a:bodyPr wrap="square" rtlCol="0">
              <a:spAutoFit/>
            </a:bodyPr>
            <a:lstStyle/>
            <a:p>
              <a:r>
                <a:rPr lang="en-US" dirty="0" smtClean="0"/>
                <a:t>RIE residual layer using gas containing F and oxygen</a:t>
              </a:r>
            </a:p>
            <a:p>
              <a:endParaRPr lang="en-US" dirty="0" smtClean="0"/>
            </a:p>
            <a:p>
              <a:endParaRPr lang="en-US" dirty="0" smtClean="0"/>
            </a:p>
            <a:p>
              <a:r>
                <a:rPr lang="en-US" dirty="0" smtClean="0"/>
                <a:t>RIE under-layer using O</a:t>
              </a:r>
              <a:r>
                <a:rPr lang="en-US" baseline="-25000" dirty="0" smtClean="0"/>
                <a:t>2</a:t>
              </a:r>
              <a:endParaRPr lang="en-US" dirty="0"/>
            </a:p>
          </p:txBody>
        </p:sp>
      </p:grpSp>
      <p:sp>
        <p:nvSpPr>
          <p:cNvPr id="13" name="Slide Number Placeholder 10"/>
          <p:cNvSpPr>
            <a:spLocks noGrp="1"/>
          </p:cNvSpPr>
          <p:nvPr>
            <p:ph type="sldNum" sz="quarter" idx="12"/>
          </p:nvPr>
        </p:nvSpPr>
        <p:spPr>
          <a:xfrm>
            <a:off x="6553200" y="6356350"/>
            <a:ext cx="2133600" cy="365125"/>
          </a:xfrm>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2"/>
          <p:cNvPicPr>
            <a:picLocks noChangeAspect="1" noChangeArrowheads="1"/>
          </p:cNvPicPr>
          <p:nvPr/>
        </p:nvPicPr>
        <p:blipFill>
          <a:blip r:embed="rId3" cstate="print"/>
          <a:srcRect/>
          <a:stretch>
            <a:fillRect/>
          </a:stretch>
        </p:blipFill>
        <p:spPr bwMode="auto">
          <a:xfrm>
            <a:off x="533400" y="838200"/>
            <a:ext cx="8042978" cy="5003800"/>
          </a:xfrm>
          <a:prstGeom prst="rect">
            <a:avLst/>
          </a:prstGeom>
          <a:noFill/>
          <a:ln w="9525">
            <a:noFill/>
            <a:miter lim="800000"/>
            <a:headEnd/>
            <a:tailEnd/>
          </a:ln>
        </p:spPr>
      </p:pic>
      <p:sp>
        <p:nvSpPr>
          <p:cNvPr id="7" name="TextBox 6"/>
          <p:cNvSpPr txBox="1"/>
          <p:nvPr/>
        </p:nvSpPr>
        <p:spPr>
          <a:xfrm>
            <a:off x="1981200" y="152400"/>
            <a:ext cx="5579797" cy="523220"/>
          </a:xfrm>
          <a:prstGeom prst="rect">
            <a:avLst/>
          </a:prstGeom>
          <a:noFill/>
        </p:spPr>
        <p:txBody>
          <a:bodyPr wrap="none" rtlCol="0">
            <a:spAutoFit/>
          </a:bodyPr>
          <a:lstStyle/>
          <a:p>
            <a:r>
              <a:rPr lang="en-US" sz="2800" dirty="0" smtClean="0">
                <a:solidFill>
                  <a:srgbClr val="0033CC"/>
                </a:solidFill>
              </a:rPr>
              <a:t>Some examples of step and flash NIL</a:t>
            </a:r>
            <a:endParaRPr lang="en-US" sz="2800" dirty="0">
              <a:solidFill>
                <a:srgbClr val="0033CC"/>
              </a:solidFill>
            </a:endParaRP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228600" y="5867400"/>
            <a:ext cx="8610600" cy="646331"/>
          </a:xfrm>
          <a:prstGeom prst="rect">
            <a:avLst/>
          </a:prstGeom>
          <a:noFill/>
        </p:spPr>
        <p:txBody>
          <a:bodyPr wrap="square" rtlCol="0">
            <a:spAutoFit/>
          </a:bodyPr>
          <a:lstStyle/>
          <a:p>
            <a:r>
              <a:rPr lang="en-US" dirty="0" smtClean="0">
                <a:solidFill>
                  <a:srgbClr val="0033CC"/>
                </a:solidFill>
              </a:rPr>
              <a:t>In principle, UV-NIL has lower resolution than thermal NIL due to resist shrinkage (</a:t>
            </a:r>
            <a:r>
              <a:rPr lang="en-US" dirty="0" smtClean="0">
                <a:solidFill>
                  <a:srgbClr val="0033CC"/>
                </a:solidFill>
                <a:sym typeface="Symbol"/>
              </a:rPr>
              <a:t></a:t>
            </a:r>
            <a:r>
              <a:rPr lang="en-US" dirty="0" smtClean="0">
                <a:solidFill>
                  <a:srgbClr val="0033CC"/>
                </a:solidFill>
              </a:rPr>
              <a:t>10%) upon cross-linking. In practice, UV-NIL has demonstrated similar resolution to thermal NIL.</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228600"/>
            <a:ext cx="6985887" cy="523220"/>
          </a:xfrm>
          <a:prstGeom prst="rect">
            <a:avLst/>
          </a:prstGeom>
          <a:noFill/>
        </p:spPr>
        <p:txBody>
          <a:bodyPr wrap="none" rtlCol="0">
            <a:spAutoFit/>
          </a:bodyPr>
          <a:lstStyle/>
          <a:p>
            <a:r>
              <a:rPr lang="en-US" sz="2800" dirty="0" smtClean="0">
                <a:solidFill>
                  <a:srgbClr val="0033CC"/>
                </a:solidFill>
              </a:rPr>
              <a:t>UV-NIL using spin-on resist (uniform thickness)</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8" name="Group 17"/>
          <p:cNvGrpSpPr/>
          <p:nvPr/>
        </p:nvGrpSpPr>
        <p:grpSpPr>
          <a:xfrm>
            <a:off x="132908" y="1217474"/>
            <a:ext cx="8782492" cy="2807732"/>
            <a:chOff x="132908" y="990600"/>
            <a:chExt cx="8782492" cy="2807732"/>
          </a:xfrm>
        </p:grpSpPr>
        <p:pic>
          <p:nvPicPr>
            <p:cNvPr id="46083" name="Picture 3"/>
            <p:cNvPicPr>
              <a:picLocks noChangeAspect="1" noChangeArrowheads="1"/>
            </p:cNvPicPr>
            <p:nvPr/>
          </p:nvPicPr>
          <p:blipFill>
            <a:blip r:embed="rId2" cstate="print"/>
            <a:srcRect/>
            <a:stretch>
              <a:fillRect/>
            </a:stretch>
          </p:blipFill>
          <p:spPr bwMode="auto">
            <a:xfrm>
              <a:off x="132908" y="990600"/>
              <a:ext cx="8782492" cy="21336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cstate="print"/>
            <a:srcRect/>
            <a:stretch>
              <a:fillRect/>
            </a:stretch>
          </p:blipFill>
          <p:spPr bwMode="auto">
            <a:xfrm>
              <a:off x="6629400" y="2133600"/>
              <a:ext cx="1876425" cy="952500"/>
            </a:xfrm>
            <a:prstGeom prst="rect">
              <a:avLst/>
            </a:prstGeom>
            <a:noFill/>
            <a:ln w="9525">
              <a:noFill/>
              <a:miter lim="800000"/>
              <a:headEnd/>
              <a:tailEnd/>
            </a:ln>
            <a:effectLst/>
          </p:spPr>
        </p:pic>
        <p:sp>
          <p:nvSpPr>
            <p:cNvPr id="11" name="TextBox 10"/>
            <p:cNvSpPr txBox="1"/>
            <p:nvPr/>
          </p:nvSpPr>
          <p:spPr>
            <a:xfrm>
              <a:off x="685800" y="3429000"/>
              <a:ext cx="1033488" cy="369332"/>
            </a:xfrm>
            <a:prstGeom prst="rect">
              <a:avLst/>
            </a:prstGeom>
            <a:noFill/>
          </p:spPr>
          <p:txBody>
            <a:bodyPr wrap="none" rtlCol="0">
              <a:spAutoFit/>
            </a:bodyPr>
            <a:lstStyle/>
            <a:p>
              <a:r>
                <a:rPr lang="en-US" dirty="0" smtClean="0">
                  <a:solidFill>
                    <a:srgbClr val="0033CC"/>
                  </a:solidFill>
                </a:rPr>
                <a:t>UV-resist</a:t>
              </a:r>
              <a:endParaRPr lang="en-US" dirty="0">
                <a:solidFill>
                  <a:srgbClr val="0033CC"/>
                </a:solidFill>
              </a:endParaRPr>
            </a:p>
          </p:txBody>
        </p:sp>
        <p:sp>
          <p:nvSpPr>
            <p:cNvPr id="12" name="TextBox 11"/>
            <p:cNvSpPr txBox="1"/>
            <p:nvPr/>
          </p:nvSpPr>
          <p:spPr>
            <a:xfrm>
              <a:off x="2286000" y="3429000"/>
              <a:ext cx="5171287" cy="369332"/>
            </a:xfrm>
            <a:prstGeom prst="rect">
              <a:avLst/>
            </a:prstGeom>
            <a:noFill/>
          </p:spPr>
          <p:txBody>
            <a:bodyPr wrap="none" rtlCol="0">
              <a:spAutoFit/>
            </a:bodyPr>
            <a:lstStyle/>
            <a:p>
              <a:r>
                <a:rPr lang="en-US" dirty="0" smtClean="0">
                  <a:solidFill>
                    <a:srgbClr val="0033CC"/>
                  </a:solidFill>
                </a:rPr>
                <a:t>Under-layer (PMMA, ARC…, also called transfer layer)</a:t>
              </a:r>
              <a:endParaRPr lang="en-US" dirty="0">
                <a:solidFill>
                  <a:srgbClr val="0033CC"/>
                </a:solidFill>
              </a:endParaRPr>
            </a:p>
          </p:txBody>
        </p:sp>
        <p:cxnSp>
          <p:nvCxnSpPr>
            <p:cNvPr id="14" name="Straight Arrow Connector 13"/>
            <p:cNvCxnSpPr/>
            <p:nvPr/>
          </p:nvCxnSpPr>
          <p:spPr>
            <a:xfrm rot="16200000" flipV="1">
              <a:off x="419100" y="2781300"/>
              <a:ext cx="9906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1981200" y="2895601"/>
              <a:ext cx="609601"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6200" y="4244876"/>
            <a:ext cx="8991600" cy="2308324"/>
          </a:xfrm>
          <a:prstGeom prst="rect">
            <a:avLst/>
          </a:prstGeom>
          <a:noFill/>
        </p:spPr>
        <p:txBody>
          <a:bodyPr wrap="square" rtlCol="0">
            <a:spAutoFit/>
          </a:bodyPr>
          <a:lstStyle/>
          <a:p>
            <a:pPr marL="177800" indent="-177800">
              <a:buFont typeface="Arial" pitchFamily="34" charset="0"/>
              <a:buChar char="•"/>
            </a:pPr>
            <a:r>
              <a:rPr lang="en-US" dirty="0" smtClean="0">
                <a:solidFill>
                  <a:srgbClr val="0033CC"/>
                </a:solidFill>
              </a:rPr>
              <a:t>Typically bi-layer system, thin UV-resist layer to minimize shrinkage effects.</a:t>
            </a:r>
          </a:p>
          <a:p>
            <a:pPr marL="177800" indent="-177800">
              <a:buFont typeface="Arial" pitchFamily="34" charset="0"/>
              <a:buChar char="•"/>
            </a:pPr>
            <a:r>
              <a:rPr lang="en-US" dirty="0" smtClean="0">
                <a:solidFill>
                  <a:srgbClr val="0033CC"/>
                </a:solidFill>
              </a:rPr>
              <a:t>Resist contains Si, so can be used as a hard mask for etching under-layer with O</a:t>
            </a:r>
            <a:r>
              <a:rPr lang="en-US" baseline="-25000" dirty="0" smtClean="0">
                <a:solidFill>
                  <a:srgbClr val="0033CC"/>
                </a:solidFill>
              </a:rPr>
              <a:t>2</a:t>
            </a:r>
            <a:r>
              <a:rPr lang="en-US" dirty="0" smtClean="0">
                <a:solidFill>
                  <a:srgbClr val="0033CC"/>
                </a:solidFill>
              </a:rPr>
              <a:t> plasma.</a:t>
            </a:r>
          </a:p>
          <a:p>
            <a:pPr marL="177800" indent="-177800">
              <a:buFont typeface="Arial" pitchFamily="34" charset="0"/>
              <a:buChar char="•"/>
            </a:pPr>
            <a:r>
              <a:rPr lang="en-US" dirty="0" smtClean="0">
                <a:solidFill>
                  <a:srgbClr val="0033CC"/>
                </a:solidFill>
              </a:rPr>
              <a:t>Spin-on resist is not suitable for step-and-flash NIL, because the entire film must be imprinted quickly in one shot (liquid resist not as stable as thermal NIL resist in air, and it takes in dust quickly).</a:t>
            </a:r>
          </a:p>
          <a:p>
            <a:pPr marL="177800" indent="-177800">
              <a:buFont typeface="Arial" pitchFamily="34" charset="0"/>
              <a:buChar char="•"/>
            </a:pPr>
            <a:r>
              <a:rPr lang="en-US" dirty="0" smtClean="0">
                <a:solidFill>
                  <a:srgbClr val="0033CC"/>
                </a:solidFill>
              </a:rPr>
              <a:t>A big expensive mold is needed, but the throughput is also higher.</a:t>
            </a:r>
          </a:p>
          <a:p>
            <a:pPr marL="177800" indent="-177800">
              <a:buFont typeface="Arial" pitchFamily="34" charset="0"/>
              <a:buChar char="•"/>
            </a:pPr>
            <a:r>
              <a:rPr lang="en-US" dirty="0" smtClean="0">
                <a:solidFill>
                  <a:srgbClr val="0033CC"/>
                </a:solidFill>
              </a:rPr>
              <a:t>For R&amp;D, spin-on resist is much more reliable than step-and-flash NIL, because the amplitude and uniformity of residual layer thickness is a big issue for drop-dispensed resist.</a:t>
            </a:r>
            <a:endParaRPr lang="en-US" dirty="0">
              <a:solidFill>
                <a:srgbClr val="0033CC"/>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wipe(down)">
                                      <p:cBhvr>
                                        <p:cTn id="10" dur="500"/>
                                        <p:tgtEl>
                                          <p:spTgt spid="1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wipe(down)">
                                      <p:cBhvr>
                                        <p:cTn id="13" dur="500"/>
                                        <p:tgtEl>
                                          <p:spTgt spid="1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wipe(down)">
                                      <p:cBhvr>
                                        <p:cTn id="16" dur="500"/>
                                        <p:tgtEl>
                                          <p:spTgt spid="1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wipe(down)">
                                      <p:cBhvr>
                                        <p:cTn id="19"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81400" y="838200"/>
            <a:ext cx="3713134" cy="3505199"/>
          </a:xfrm>
          <a:prstGeom prst="rect">
            <a:avLst/>
          </a:prstGeom>
          <a:noFill/>
          <a:ln w="9525">
            <a:noFill/>
            <a:miter lim="800000"/>
            <a:headEnd/>
            <a:tailEnd/>
          </a:ln>
          <a:effectLst/>
        </p:spPr>
      </p:pic>
      <p:sp>
        <p:nvSpPr>
          <p:cNvPr id="6" name="TextBox 5"/>
          <p:cNvSpPr txBox="1"/>
          <p:nvPr/>
        </p:nvSpPr>
        <p:spPr>
          <a:xfrm>
            <a:off x="381000" y="4419600"/>
            <a:ext cx="8305800" cy="2031325"/>
          </a:xfrm>
          <a:prstGeom prst="rect">
            <a:avLst/>
          </a:prstGeom>
          <a:noFill/>
        </p:spPr>
        <p:txBody>
          <a:bodyPr wrap="square" rtlCol="0">
            <a:spAutoFit/>
          </a:bodyPr>
          <a:lstStyle/>
          <a:p>
            <a:pPr marL="169863" indent="-169863">
              <a:buFont typeface="Arial" pitchFamily="34" charset="0"/>
              <a:buChar char="•"/>
            </a:pPr>
            <a:r>
              <a:rPr lang="en-US" dirty="0" smtClean="0">
                <a:solidFill>
                  <a:srgbClr val="0033CC"/>
                </a:solidFill>
              </a:rPr>
              <a:t>Unlike quartz, PDMS is flexible and soft for conformal contact to non-flat substrate.</a:t>
            </a:r>
          </a:p>
          <a:p>
            <a:pPr marL="169863" indent="-169863">
              <a:buFont typeface="Arial" pitchFamily="34" charset="0"/>
              <a:buChar char="•"/>
            </a:pPr>
            <a:r>
              <a:rPr lang="en-US" dirty="0" smtClean="0">
                <a:solidFill>
                  <a:srgbClr val="0033CC"/>
                </a:solidFill>
              </a:rPr>
              <a:t>But not for high resolution (&lt;100nm), because PDMS is not hard enough and thus its nanostructure will deform under pressure.</a:t>
            </a:r>
          </a:p>
          <a:p>
            <a:pPr marL="169863" indent="-169863">
              <a:buFont typeface="Arial" pitchFamily="34" charset="0"/>
              <a:buChar char="•"/>
            </a:pPr>
            <a:r>
              <a:rPr lang="en-US" dirty="0" smtClean="0">
                <a:solidFill>
                  <a:srgbClr val="0033CC"/>
                </a:solidFill>
              </a:rPr>
              <a:t>One solution is using bi-layer, pattern in </a:t>
            </a:r>
            <a:r>
              <a:rPr lang="en-US" i="1" dirty="0" smtClean="0">
                <a:solidFill>
                  <a:srgbClr val="0033CC"/>
                </a:solidFill>
              </a:rPr>
              <a:t>hard</a:t>
            </a:r>
            <a:r>
              <a:rPr lang="en-US" dirty="0" smtClean="0">
                <a:solidFill>
                  <a:srgbClr val="0033CC"/>
                </a:solidFill>
              </a:rPr>
              <a:t>-PDMS or PMMA, which is spun on (regular soft) PDMS.</a:t>
            </a:r>
          </a:p>
          <a:p>
            <a:pPr marL="169863" indent="-169863">
              <a:buFont typeface="Arial" pitchFamily="34" charset="0"/>
              <a:buChar char="•"/>
            </a:pPr>
            <a:r>
              <a:rPr lang="en-US" dirty="0" smtClean="0">
                <a:solidFill>
                  <a:srgbClr val="0033CC"/>
                </a:solidFill>
              </a:rPr>
              <a:t>After oxygen plasma treatment, PDMS surface is like SiO</a:t>
            </a:r>
            <a:r>
              <a:rPr lang="en-US" baseline="-25000" dirty="0" smtClean="0">
                <a:solidFill>
                  <a:srgbClr val="0033CC"/>
                </a:solidFill>
              </a:rPr>
              <a:t>2</a:t>
            </a:r>
            <a:r>
              <a:rPr lang="en-US" dirty="0" smtClean="0">
                <a:solidFill>
                  <a:srgbClr val="0033CC"/>
                </a:solidFill>
              </a:rPr>
              <a:t>, so it is easy for silane anti-sticking treatment.</a:t>
            </a:r>
            <a:endParaRPr lang="en-US" dirty="0">
              <a:solidFill>
                <a:srgbClr val="0033CC"/>
              </a:solidFill>
            </a:endParaRPr>
          </a:p>
        </p:txBody>
      </p:sp>
      <p:sp>
        <p:nvSpPr>
          <p:cNvPr id="7" name="TextBox 6"/>
          <p:cNvSpPr txBox="1"/>
          <p:nvPr/>
        </p:nvSpPr>
        <p:spPr>
          <a:xfrm>
            <a:off x="2895600" y="152400"/>
            <a:ext cx="3657600" cy="523220"/>
          </a:xfrm>
          <a:prstGeom prst="rect">
            <a:avLst/>
          </a:prstGeom>
          <a:noFill/>
          <a:ln>
            <a:noFill/>
          </a:ln>
        </p:spPr>
        <p:txBody>
          <a:bodyPr wrap="square" rtlCol="0">
            <a:spAutoFit/>
          </a:bodyPr>
          <a:lstStyle/>
          <a:p>
            <a:pPr algn="ctr"/>
            <a:r>
              <a:rPr lang="en-US" sz="2800" dirty="0" smtClean="0">
                <a:solidFill>
                  <a:srgbClr val="0033CC"/>
                </a:solidFill>
              </a:rPr>
              <a:t>PDMS mold for UV-NIL</a:t>
            </a:r>
          </a:p>
        </p:txBody>
      </p:sp>
      <p:cxnSp>
        <p:nvCxnSpPr>
          <p:cNvPr id="9" name="Straight Connector 8"/>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10" name="Rectangle 9"/>
          <p:cNvSpPr/>
          <p:nvPr/>
        </p:nvSpPr>
        <p:spPr>
          <a:xfrm>
            <a:off x="685800" y="1143000"/>
            <a:ext cx="2971800" cy="646331"/>
          </a:xfrm>
          <a:prstGeom prst="rect">
            <a:avLst/>
          </a:prstGeom>
        </p:spPr>
        <p:txBody>
          <a:bodyPr wrap="square">
            <a:spAutoFit/>
          </a:bodyPr>
          <a:lstStyle/>
          <a:p>
            <a:r>
              <a:rPr lang="en-US" dirty="0" smtClean="0">
                <a:solidFill>
                  <a:srgbClr val="0033CC"/>
                </a:solidFill>
              </a:rPr>
              <a:t>Transparent mold (also called stamp or template) in PDMS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7620000" cy="523220"/>
          </a:xfrm>
          <a:prstGeom prst="rect">
            <a:avLst/>
          </a:prstGeom>
          <a:noFill/>
          <a:ln>
            <a:noFill/>
          </a:ln>
        </p:spPr>
        <p:txBody>
          <a:bodyPr wrap="square" rtlCol="0">
            <a:spAutoFit/>
          </a:bodyPr>
          <a:lstStyle/>
          <a:p>
            <a:pPr algn="ctr"/>
            <a:r>
              <a:rPr lang="en-US" sz="2800" dirty="0" smtClean="0">
                <a:solidFill>
                  <a:srgbClr val="0033CC"/>
                </a:solidFill>
              </a:rPr>
              <a:t>ZEP-520 mold (ZEP is an e-beam lithography resist)</a:t>
            </a:r>
          </a:p>
        </p:txBody>
      </p:sp>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28600" y="990600"/>
            <a:ext cx="8763000" cy="1631216"/>
          </a:xfrm>
          <a:prstGeom prst="rect">
            <a:avLst/>
          </a:prstGeom>
          <a:noFill/>
        </p:spPr>
        <p:txBody>
          <a:bodyPr wrap="square" rtlCol="0">
            <a:spAutoFit/>
          </a:bodyPr>
          <a:lstStyle/>
          <a:p>
            <a:pPr marL="177800" indent="-177800">
              <a:spcAft>
                <a:spcPts val="600"/>
              </a:spcAft>
              <a:buFont typeface="Arial" pitchFamily="34" charset="0"/>
              <a:buChar char="•"/>
            </a:pPr>
            <a:r>
              <a:rPr lang="en-US" dirty="0" smtClean="0">
                <a:solidFill>
                  <a:srgbClr val="0033CC"/>
                </a:solidFill>
              </a:rPr>
              <a:t>Because UV-NIL uses low pressure and room temperature, thermoplastic EBL resist such as PMMA and ZEP-520 can be used as a mold right after EBL and development.</a:t>
            </a:r>
          </a:p>
          <a:p>
            <a:pPr marL="177800" indent="-177800">
              <a:spcAft>
                <a:spcPts val="600"/>
              </a:spcAft>
              <a:buFont typeface="Arial" pitchFamily="34" charset="0"/>
              <a:buChar char="•"/>
            </a:pPr>
            <a:r>
              <a:rPr lang="en-US" dirty="0" smtClean="0">
                <a:solidFill>
                  <a:srgbClr val="0033CC"/>
                </a:solidFill>
              </a:rPr>
              <a:t>However, one may need anti-sticking surface treatment with silane, yet the silane treatment is not reliable on ZEP or PMMA, or other thermoplastic polymers.</a:t>
            </a:r>
          </a:p>
          <a:p>
            <a:pPr marL="177800" indent="-177800">
              <a:spcAft>
                <a:spcPts val="600"/>
              </a:spcAft>
              <a:buFont typeface="Arial" pitchFamily="34" charset="0"/>
              <a:buChar char="•"/>
            </a:pPr>
            <a:r>
              <a:rPr lang="en-US" dirty="0" smtClean="0">
                <a:solidFill>
                  <a:srgbClr val="0033CC"/>
                </a:solidFill>
              </a:rPr>
              <a:t>Therefore, thermoplastic polymers are not popular mold materials.</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pic>
        <p:nvPicPr>
          <p:cNvPr id="18433" name="Picture 1"/>
          <p:cNvPicPr>
            <a:picLocks noChangeAspect="1" noChangeArrowheads="1"/>
          </p:cNvPicPr>
          <p:nvPr/>
        </p:nvPicPr>
        <p:blipFill>
          <a:blip r:embed="rId2" cstate="print"/>
          <a:srcRect/>
          <a:stretch>
            <a:fillRect/>
          </a:stretch>
        </p:blipFill>
        <p:spPr bwMode="auto">
          <a:xfrm>
            <a:off x="1219200" y="2819400"/>
            <a:ext cx="6805592" cy="2771775"/>
          </a:xfrm>
          <a:prstGeom prst="rect">
            <a:avLst/>
          </a:prstGeom>
          <a:noFill/>
          <a:ln w="9525">
            <a:noFill/>
            <a:miter lim="800000"/>
            <a:headEnd/>
            <a:tailEnd/>
          </a:ln>
        </p:spPr>
      </p:pic>
      <p:sp>
        <p:nvSpPr>
          <p:cNvPr id="8" name="TextBox 7"/>
          <p:cNvSpPr txBox="1"/>
          <p:nvPr/>
        </p:nvSpPr>
        <p:spPr>
          <a:xfrm>
            <a:off x="685800" y="5715000"/>
            <a:ext cx="7698261" cy="369332"/>
          </a:xfrm>
          <a:prstGeom prst="rect">
            <a:avLst/>
          </a:prstGeom>
          <a:noFill/>
        </p:spPr>
        <p:txBody>
          <a:bodyPr wrap="none" rtlCol="0">
            <a:spAutoFit/>
          </a:bodyPr>
          <a:lstStyle/>
          <a:p>
            <a:r>
              <a:rPr lang="en-US" dirty="0" smtClean="0">
                <a:solidFill>
                  <a:srgbClr val="0033CC"/>
                </a:solidFill>
              </a:rPr>
              <a:t>Mold in ZEP-520 with line-width 50nm           Imprint result into a UV-curing resist</a:t>
            </a:r>
            <a:endParaRPr lang="en-US" dirty="0">
              <a:solidFill>
                <a:srgbClr val="0033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86380"/>
            <a:ext cx="1066800" cy="523220"/>
          </a:xfrm>
          <a:prstGeom prst="rect">
            <a:avLst/>
          </a:prstGeom>
          <a:noFill/>
          <a:ln>
            <a:noFill/>
          </a:ln>
        </p:spPr>
        <p:txBody>
          <a:bodyPr wrap="square" rtlCol="0">
            <a:spAutoFit/>
          </a:bodyPr>
          <a:lstStyle/>
          <a:p>
            <a:pPr algn="ctr"/>
            <a:r>
              <a:rPr lang="en-US" sz="2800" dirty="0" smtClean="0">
                <a:solidFill>
                  <a:srgbClr val="0033CC"/>
                </a:solidFill>
              </a:rPr>
              <a:t>Dust</a:t>
            </a: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10" name="Group 9"/>
          <p:cNvGrpSpPr/>
          <p:nvPr/>
        </p:nvGrpSpPr>
        <p:grpSpPr>
          <a:xfrm>
            <a:off x="152400" y="990600"/>
            <a:ext cx="4729128" cy="3352800"/>
            <a:chOff x="2286000" y="2057400"/>
            <a:chExt cx="4729128" cy="3352800"/>
          </a:xfrm>
        </p:grpSpPr>
        <p:pic>
          <p:nvPicPr>
            <p:cNvPr id="4" name="Picture 3"/>
            <p:cNvPicPr>
              <a:picLocks noChangeAspect="1" noChangeArrowheads="1"/>
            </p:cNvPicPr>
            <p:nvPr/>
          </p:nvPicPr>
          <p:blipFill>
            <a:blip r:embed="rId2" cstate="print"/>
            <a:srcRect/>
            <a:stretch>
              <a:fillRect/>
            </a:stretch>
          </p:blipFill>
          <p:spPr bwMode="auto">
            <a:xfrm>
              <a:off x="2286000" y="2057400"/>
              <a:ext cx="4729128" cy="3352800"/>
            </a:xfrm>
            <a:prstGeom prst="rect">
              <a:avLst/>
            </a:prstGeom>
            <a:noFill/>
            <a:ln w="9525">
              <a:noFill/>
              <a:miter lim="800000"/>
              <a:headEnd/>
              <a:tailEnd/>
            </a:ln>
            <a:effectLst/>
          </p:spPr>
        </p:pic>
        <p:sp>
          <p:nvSpPr>
            <p:cNvPr id="5" name="TextBox 4"/>
            <p:cNvSpPr txBox="1"/>
            <p:nvPr/>
          </p:nvSpPr>
          <p:spPr>
            <a:xfrm>
              <a:off x="2590800" y="4800600"/>
              <a:ext cx="2150589" cy="369332"/>
            </a:xfrm>
            <a:prstGeom prst="rect">
              <a:avLst/>
            </a:prstGeom>
            <a:noFill/>
          </p:spPr>
          <p:txBody>
            <a:bodyPr wrap="none" rtlCol="0">
              <a:spAutoFit/>
            </a:bodyPr>
            <a:lstStyle/>
            <a:p>
              <a:r>
                <a:rPr lang="en-US" dirty="0" smtClean="0">
                  <a:solidFill>
                    <a:schemeClr val="bg1"/>
                  </a:solidFill>
                </a:rPr>
                <a:t>UV-NIL dust particles</a:t>
              </a:r>
              <a:endParaRPr lang="en-US" dirty="0">
                <a:solidFill>
                  <a:schemeClr val="bg1"/>
                </a:solidFill>
              </a:endParaRPr>
            </a:p>
          </p:txBody>
        </p:sp>
        <p:cxnSp>
          <p:nvCxnSpPr>
            <p:cNvPr id="9" name="Straight Arrow Connector 8"/>
            <p:cNvCxnSpPr/>
            <p:nvPr/>
          </p:nvCxnSpPr>
          <p:spPr>
            <a:xfrm rot="5400000" flipH="1" flipV="1">
              <a:off x="3695700" y="4229100"/>
              <a:ext cx="76200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85800" y="5257800"/>
            <a:ext cx="8026685" cy="1200329"/>
          </a:xfrm>
          <a:prstGeom prst="rect">
            <a:avLst/>
          </a:prstGeom>
          <a:noFill/>
        </p:spPr>
        <p:txBody>
          <a:bodyPr wrap="none" rtlCol="0">
            <a:spAutoFit/>
          </a:bodyPr>
          <a:lstStyle/>
          <a:p>
            <a:r>
              <a:rPr lang="en-US" dirty="0" smtClean="0">
                <a:solidFill>
                  <a:srgbClr val="C00000"/>
                </a:solidFill>
              </a:rPr>
              <a:t>Dust is a bigger issue for UV-NIL than for thermal NIL because:</a:t>
            </a:r>
          </a:p>
          <a:p>
            <a:pPr marL="173038" indent="-173038">
              <a:buFont typeface="Arial" pitchFamily="34" charset="0"/>
              <a:buChar char="•"/>
            </a:pPr>
            <a:r>
              <a:rPr lang="en-US" dirty="0" smtClean="0">
                <a:solidFill>
                  <a:srgbClr val="0033CC"/>
                </a:solidFill>
              </a:rPr>
              <a:t>The </a:t>
            </a:r>
            <a:r>
              <a:rPr lang="en-US" i="1" dirty="0" smtClean="0">
                <a:solidFill>
                  <a:srgbClr val="0033CC"/>
                </a:solidFill>
              </a:rPr>
              <a:t>liquid</a:t>
            </a:r>
            <a:r>
              <a:rPr lang="en-US" dirty="0" smtClean="0">
                <a:solidFill>
                  <a:srgbClr val="0033CC"/>
                </a:solidFill>
              </a:rPr>
              <a:t> resist takes in dust easily from air, and the dust cannot be blown away.</a:t>
            </a:r>
          </a:p>
          <a:p>
            <a:pPr marL="173038" indent="-173038">
              <a:buFont typeface="Arial" pitchFamily="34" charset="0"/>
              <a:buChar char="•"/>
            </a:pPr>
            <a:r>
              <a:rPr lang="en-US" dirty="0" smtClean="0">
                <a:solidFill>
                  <a:srgbClr val="0033CC"/>
                </a:solidFill>
              </a:rPr>
              <a:t>The pressure is lower, leading to larger defect area with same size of dust particle.</a:t>
            </a:r>
          </a:p>
          <a:p>
            <a:pPr marL="173038" indent="-173038">
              <a:buFont typeface="Arial" pitchFamily="34" charset="0"/>
              <a:buChar char="•"/>
            </a:pPr>
            <a:r>
              <a:rPr lang="en-US" dirty="0" smtClean="0">
                <a:solidFill>
                  <a:srgbClr val="0033CC"/>
                </a:solidFill>
              </a:rPr>
              <a:t>So sometimes, UV-NIL is done at higher pressure to reduce defect area.</a:t>
            </a:r>
            <a:endParaRPr lang="en-US" dirty="0">
              <a:solidFill>
                <a:srgbClr val="0033CC"/>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9</a:t>
            </a:fld>
            <a:endParaRPr lang="en-US"/>
          </a:p>
        </p:txBody>
      </p:sp>
      <p:pic>
        <p:nvPicPr>
          <p:cNvPr id="13313" name="Picture 1"/>
          <p:cNvPicPr>
            <a:picLocks noChangeAspect="1" noChangeArrowheads="1"/>
          </p:cNvPicPr>
          <p:nvPr/>
        </p:nvPicPr>
        <p:blipFill>
          <a:blip r:embed="rId3" cstate="print"/>
          <a:srcRect/>
          <a:stretch>
            <a:fillRect/>
          </a:stretch>
        </p:blipFill>
        <p:spPr bwMode="auto">
          <a:xfrm>
            <a:off x="5105400" y="737850"/>
            <a:ext cx="3857625" cy="3300750"/>
          </a:xfrm>
          <a:prstGeom prst="rect">
            <a:avLst/>
          </a:prstGeom>
          <a:noFill/>
          <a:ln w="9525">
            <a:noFill/>
            <a:miter lim="800000"/>
            <a:headEnd/>
            <a:tailEnd/>
          </a:ln>
        </p:spPr>
      </p:pic>
      <p:sp>
        <p:nvSpPr>
          <p:cNvPr id="13" name="Rectangle 12"/>
          <p:cNvSpPr/>
          <p:nvPr/>
        </p:nvSpPr>
        <p:spPr>
          <a:xfrm>
            <a:off x="5029201" y="4038600"/>
            <a:ext cx="4114800" cy="1200329"/>
          </a:xfrm>
          <a:prstGeom prst="rect">
            <a:avLst/>
          </a:prstGeom>
        </p:spPr>
        <p:txBody>
          <a:bodyPr wrap="square">
            <a:spAutoFit/>
          </a:bodyPr>
          <a:lstStyle/>
          <a:p>
            <a:r>
              <a:rPr lang="en-US" dirty="0" smtClean="0">
                <a:solidFill>
                  <a:srgbClr val="C00000"/>
                </a:solidFill>
              </a:rPr>
              <a:t>Self-cleaning process:</a:t>
            </a:r>
            <a:r>
              <a:rPr lang="en-US" dirty="0" smtClean="0">
                <a:solidFill>
                  <a:srgbClr val="0033CC"/>
                </a:solidFill>
              </a:rPr>
              <a:t> dust particles on the “master mold” can be trapped to the polymer replicate, which can be used as a mold for UV-NIL (called “daughter mold”).</a:t>
            </a:r>
            <a:endParaRPr lang="en-US" dirty="0">
              <a:solidFill>
                <a:srgbClr val="0033CC"/>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3666</TotalTime>
  <Words>3657</Words>
  <Application>Microsoft Office PowerPoint</Application>
  <PresentationFormat>On-screen Show (4:3)</PresentationFormat>
  <Paragraphs>401</Paragraphs>
  <Slides>39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31</cp:revision>
  <dcterms:created xsi:type="dcterms:W3CDTF">2006-08-16T00:00:00Z</dcterms:created>
  <dcterms:modified xsi:type="dcterms:W3CDTF">2010-08-21T23:38:07Z</dcterms:modified>
</cp:coreProperties>
</file>