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24" r:id="rId2"/>
    <p:sldId id="256" r:id="rId3"/>
    <p:sldId id="267" r:id="rId4"/>
    <p:sldId id="315" r:id="rId5"/>
    <p:sldId id="269" r:id="rId6"/>
    <p:sldId id="270" r:id="rId7"/>
    <p:sldId id="274" r:id="rId8"/>
    <p:sldId id="313" r:id="rId9"/>
    <p:sldId id="278" r:id="rId10"/>
    <p:sldId id="279" r:id="rId11"/>
    <p:sldId id="304" r:id="rId12"/>
    <p:sldId id="325" r:id="rId13"/>
    <p:sldId id="285" r:id="rId14"/>
    <p:sldId id="286" r:id="rId15"/>
    <p:sldId id="293" r:id="rId16"/>
    <p:sldId id="295" r:id="rId17"/>
    <p:sldId id="296" r:id="rId18"/>
    <p:sldId id="297" r:id="rId19"/>
    <p:sldId id="289" r:id="rId20"/>
    <p:sldId id="290" r:id="rId21"/>
    <p:sldId id="292" r:id="rId22"/>
    <p:sldId id="316" r:id="rId23"/>
    <p:sldId id="317" r:id="rId24"/>
    <p:sldId id="298" r:id="rId25"/>
    <p:sldId id="300" r:id="rId26"/>
    <p:sldId id="326" r:id="rId27"/>
    <p:sldId id="319" r:id="rId28"/>
    <p:sldId id="320" r:id="rId29"/>
    <p:sldId id="323" r:id="rId30"/>
    <p:sldId id="308" r:id="rId31"/>
    <p:sldId id="309" r:id="rId32"/>
    <p:sldId id="322" r:id="rId33"/>
    <p:sldId id="321" r:id="rId34"/>
    <p:sldId id="310" r:id="rId35"/>
    <p:sldId id="311" r:id="rId36"/>
    <p:sldId id="312" r:id="rId37"/>
    <p:sldId id="287" r:id="rId38"/>
    <p:sldId id="280" r:id="rId39"/>
    <p:sldId id="283" r:id="rId40"/>
    <p:sldId id="281" r:id="rId41"/>
    <p:sldId id="344"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342" r:id="rId58"/>
    <p:sldId id="343"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AF7E47-EC4A-47D7-8DF2-B47335AD2788}" type="datetimeFigureOut">
              <a:rPr lang="en-US" smtClean="0"/>
              <a:pPr/>
              <a:t>8/21/2010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C1D42E5-82E4-4685-8A78-2545E80569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46A91EF-B6B9-4979-8AE4-972A50094575}" type="slidenum">
              <a:rPr lang="en-US"/>
              <a:pPr/>
              <a:t>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076AF79-0DF7-47E6-9294-362B500D1D71}" type="slidenum">
              <a:rPr lang="en-US" altLang="zh-TW" smtClean="0"/>
              <a:pPr/>
              <a:t>43</a:t>
            </a:fld>
            <a:endParaRPr lang="en-US" altLang="zh-TW"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B084E35-9AAD-432F-90EA-E0841F3D4343}" type="slidenum">
              <a:rPr lang="en-US" altLang="zh-TW" smtClean="0"/>
              <a:pPr/>
              <a:t>45</a:t>
            </a:fld>
            <a:endParaRPr lang="en-US" altLang="zh-TW"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D17606E-65AD-4EED-9BE1-E97E3A8D36A6}" type="slidenum">
              <a:rPr lang="en-US" altLang="zh-TW" smtClean="0"/>
              <a:pPr/>
              <a:t>47</a:t>
            </a:fld>
            <a:endParaRPr lang="en-US" altLang="zh-TW"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E365DD3-E541-4315-BF7E-ACA5E035133E}" type="slidenum">
              <a:rPr lang="en-US" altLang="zh-TW" smtClean="0"/>
              <a:pPr/>
              <a:t>48</a:t>
            </a:fld>
            <a:endParaRPr lang="en-US" altLang="zh-TW"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24866F-5CA1-4166-8C18-BC32136EA29D}" type="slidenum">
              <a:rPr lang="en-US" altLang="zh-TW" smtClean="0"/>
              <a:pPr/>
              <a:t>50</a:t>
            </a:fld>
            <a:endParaRPr lang="en-US" altLang="zh-TW"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E5AA8C-8D40-422A-81EE-F9650B52979D}"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BC8072-99EC-40D3-B9A0-A0B4E08FF971}"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B23E6D-23EA-4867-BD4F-B11742EACC83}"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563876-4718-4E49-8033-D8D6B2E0A9A1}"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A8458-E424-4B14-9F4E-24C2F6489DB5}" type="datetime1">
              <a:rPr lang="en-US" smtClean="0"/>
              <a:pPr/>
              <a:t>8/21/2010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D3BA29-08E7-4862-9C0B-B23CC6AD8D1E}"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3010BF-9F27-4212-9CE8-4E2B8D4EDD9B}" type="datetime1">
              <a:rPr lang="en-US" smtClean="0"/>
              <a:pPr/>
              <a:t>8/21/2010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86093B-DAF9-4B08-93D9-BDDC9C9EE890}" type="datetime1">
              <a:rPr lang="en-US" smtClean="0"/>
              <a:pPr/>
              <a:t>8/21/2010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10E3A-60B1-4C4A-B3C4-5DB769FBCB72}" type="datetime1">
              <a:rPr lang="en-US" smtClean="0"/>
              <a:pPr/>
              <a:t>8/21/2010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4F5077-98C7-4723-BD3D-31CEC28B2FFF}"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3D7E52-8BA9-4F8A-8D1D-574223F66F79}" type="datetime1">
              <a:rPr lang="en-US" smtClean="0"/>
              <a:pPr/>
              <a:t>8/21/2010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787C7-9B4B-4C59-931F-2C47286F9073}" type="datetime1">
              <a:rPr lang="en-US" smtClean="0"/>
              <a:pPr/>
              <a:t>8/21/2010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4545090" cy="523220"/>
          </a:xfrm>
          <a:prstGeom prst="rect">
            <a:avLst/>
          </a:prstGeom>
          <a:noFill/>
        </p:spPr>
        <p:txBody>
          <a:bodyPr wrap="none" rtlCol="0">
            <a:spAutoFit/>
          </a:bodyPr>
          <a:lstStyle/>
          <a:p>
            <a:r>
              <a:rPr lang="en-US" sz="2800" dirty="0" smtClean="0">
                <a:solidFill>
                  <a:srgbClr val="0033CC"/>
                </a:solidFill>
              </a:rPr>
              <a:t>Nanoimprint lithography (NIL)</a:t>
            </a:r>
            <a:endParaRPr lang="en-US" sz="2800" dirty="0">
              <a:solidFill>
                <a:srgbClr val="0033CC"/>
              </a:solidFill>
            </a:endParaRPr>
          </a:p>
        </p:txBody>
      </p:sp>
      <p:sp>
        <p:nvSpPr>
          <p:cNvPr id="5" name="TextBox 4"/>
          <p:cNvSpPr txBox="1"/>
          <p:nvPr/>
        </p:nvSpPr>
        <p:spPr>
          <a:xfrm>
            <a:off x="2209800" y="2438400"/>
            <a:ext cx="5014899"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UV-curable NIL.</a:t>
            </a:r>
          </a:p>
          <a:p>
            <a:pPr marL="342900" indent="-342900">
              <a:spcAft>
                <a:spcPts val="600"/>
              </a:spcAft>
              <a:buAutoNum type="arabicPeriod"/>
            </a:pPr>
            <a:r>
              <a:rPr lang="en-US" dirty="0" smtClean="0">
                <a:solidFill>
                  <a:srgbClr val="0033CC"/>
                </a:solidFill>
              </a:rPr>
              <a:t>Resists for UV-NIL.</a:t>
            </a:r>
          </a:p>
          <a:p>
            <a:pPr marL="342900" indent="-342900">
              <a:spcAft>
                <a:spcPts val="600"/>
              </a:spcAft>
              <a:buAutoNum type="arabicPeriod"/>
            </a:pPr>
            <a:r>
              <a:rPr lang="en-US" dirty="0" smtClean="0">
                <a:solidFill>
                  <a:srgbClr val="0033CC"/>
                </a:solidFill>
              </a:rPr>
              <a:t>Mold fabrication for thermal and UV-NIL.</a:t>
            </a:r>
          </a:p>
          <a:p>
            <a:pPr marL="342900" indent="-342900">
              <a:spcAft>
                <a:spcPts val="600"/>
              </a:spcAft>
              <a:buAutoNum type="arabicPeriod"/>
            </a:pPr>
            <a:r>
              <a:rPr lang="en-US" dirty="0" smtClean="0">
                <a:solidFill>
                  <a:srgbClr val="C00000"/>
                </a:solidFill>
              </a:rPr>
              <a:t>Alignment.</a:t>
            </a:r>
          </a:p>
          <a:p>
            <a:pPr marL="342900" indent="-342900">
              <a:spcAft>
                <a:spcPts val="600"/>
              </a:spcAft>
              <a:buAutoNum type="arabicPeriod"/>
            </a:pPr>
            <a:r>
              <a:rPr lang="en-US" dirty="0" smtClean="0">
                <a:solidFill>
                  <a:srgbClr val="0033CC"/>
                </a:solidFill>
              </a:rPr>
              <a:t>NIL into metals.</a:t>
            </a:r>
          </a:p>
          <a:p>
            <a:pPr marL="342900" indent="-342900">
              <a:spcAft>
                <a:spcPts val="600"/>
              </a:spcAft>
              <a:buAutoNum type="arabicPeriod"/>
            </a:pPr>
            <a:r>
              <a:rPr lang="en-US" dirty="0" smtClean="0">
                <a:solidFill>
                  <a:srgbClr val="0033CC"/>
                </a:solidFill>
              </a:rPr>
              <a:t>NIL systems (air press, roller, roll-to-roll, EFAN…)</a:t>
            </a:r>
          </a:p>
          <a:p>
            <a:pPr marL="342900" indent="-342900">
              <a:spcAft>
                <a:spcPts val="600"/>
              </a:spcAft>
              <a:buAutoNum type="arabicPeriod"/>
            </a:pPr>
            <a:r>
              <a:rPr lang="en-US" dirty="0" smtClean="0">
                <a:solidFill>
                  <a:srgbClr val="0033CC"/>
                </a:solidFill>
              </a:rPr>
              <a:t>NIL applications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a:t>
            </a:fld>
            <a:endParaRPr lang="en-US"/>
          </a:p>
        </p:txBody>
      </p:sp>
      <p:sp>
        <p:nvSpPr>
          <p:cNvPr id="7" name="TextBox 6"/>
          <p:cNvSpPr txBox="1"/>
          <p:nvPr/>
        </p:nvSpPr>
        <p:spPr>
          <a:xfrm>
            <a:off x="0" y="6119336"/>
            <a:ext cx="590604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ECE 730: Fabrication in the </a:t>
            </a:r>
            <a:r>
              <a:rPr lang="en-US" sz="1400" dirty="0" err="1" smtClean="0"/>
              <a:t>nanoscale</a:t>
            </a:r>
            <a:r>
              <a:rPr lang="en-US" sz="1400" dirty="0" smtClean="0"/>
              <a:t>: principles, technology and applications </a:t>
            </a:r>
          </a:p>
          <a:p>
            <a:r>
              <a:rPr lang="en-US" sz="1400" dirty="0" smtClean="0"/>
              <a:t>Instructor: Bo Cui, ECE, University of Waterloo; http://ece.uwaterloo.ca/~bcui/</a:t>
            </a:r>
          </a:p>
          <a:p>
            <a:r>
              <a:rPr lang="en-US" sz="1400" dirty="0" smtClean="0"/>
              <a:t>Textbook: Nanofabrication: principles, capabilities and limits, by Zheng Cui</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52400" y="1066800"/>
            <a:ext cx="8860482" cy="4419600"/>
          </a:xfrm>
          <a:prstGeom prst="rect">
            <a:avLst/>
          </a:prstGeom>
          <a:noFill/>
          <a:ln w="9525">
            <a:noFill/>
            <a:miter lim="800000"/>
            <a:headEnd/>
            <a:tailEnd/>
          </a:ln>
          <a:effectLst/>
        </p:spPr>
      </p:pic>
      <p:sp>
        <p:nvSpPr>
          <p:cNvPr id="5" name="Rectangle 4"/>
          <p:cNvSpPr/>
          <p:nvPr/>
        </p:nvSpPr>
        <p:spPr>
          <a:xfrm>
            <a:off x="2209800" y="152400"/>
            <a:ext cx="4724400" cy="523220"/>
          </a:xfrm>
          <a:prstGeom prst="rect">
            <a:avLst/>
          </a:prstGeom>
        </p:spPr>
        <p:txBody>
          <a:bodyPr wrap="square">
            <a:spAutoFit/>
          </a:bodyPr>
          <a:lstStyle/>
          <a:p>
            <a:r>
              <a:rPr lang="en-US" sz="2800" dirty="0" smtClean="0">
                <a:solidFill>
                  <a:srgbClr val="0033CC"/>
                </a:solidFill>
              </a:rPr>
              <a:t>Moiré alignment marks for NIL</a:t>
            </a:r>
            <a:endParaRPr lang="en-US" sz="2800" dirty="0">
              <a:solidFill>
                <a:srgbClr val="0033CC"/>
              </a:solidFill>
            </a:endParaRP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l0603395f00002.gif"/>
          <p:cNvPicPr>
            <a:picLocks noChangeAspect="1"/>
          </p:cNvPicPr>
          <p:nvPr/>
        </p:nvPicPr>
        <p:blipFill>
          <a:blip r:embed="rId2" cstate="print"/>
          <a:stretch>
            <a:fillRect/>
          </a:stretch>
        </p:blipFill>
        <p:spPr>
          <a:xfrm>
            <a:off x="1447800" y="914400"/>
            <a:ext cx="3446231" cy="5486400"/>
          </a:xfrm>
          <a:prstGeom prst="rect">
            <a:avLst/>
          </a:prstGeom>
        </p:spPr>
      </p:pic>
      <p:sp>
        <p:nvSpPr>
          <p:cNvPr id="6" name="Rectangle 5"/>
          <p:cNvSpPr/>
          <p:nvPr/>
        </p:nvSpPr>
        <p:spPr>
          <a:xfrm>
            <a:off x="2819400" y="6477000"/>
            <a:ext cx="6096000" cy="276999"/>
          </a:xfrm>
          <a:prstGeom prst="rect">
            <a:avLst/>
          </a:prstGeom>
        </p:spPr>
        <p:txBody>
          <a:bodyPr wrap="square">
            <a:spAutoFit/>
          </a:bodyPr>
          <a:lstStyle/>
          <a:p>
            <a:r>
              <a:rPr lang="en-US" sz="1200" dirty="0" smtClean="0"/>
              <a:t>“Sub-20-nm Alignment in Nanoimprint Lithography Using Moiré Fringe”, Li, Nano </a:t>
            </a:r>
            <a:r>
              <a:rPr lang="en-US" sz="1200" dirty="0" err="1" smtClean="0"/>
              <a:t>Lett</a:t>
            </a:r>
            <a:r>
              <a:rPr lang="en-US" sz="1200" dirty="0" smtClean="0"/>
              <a:t>., 2006.</a:t>
            </a:r>
            <a:endParaRPr lang="en-US" sz="1200" dirty="0"/>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765283" y="162580"/>
            <a:ext cx="5652509" cy="523220"/>
          </a:xfrm>
          <a:prstGeom prst="rect">
            <a:avLst/>
          </a:prstGeom>
          <a:noFill/>
        </p:spPr>
        <p:txBody>
          <a:bodyPr wrap="none" rtlCol="0">
            <a:spAutoFit/>
          </a:bodyPr>
          <a:lstStyle/>
          <a:p>
            <a:r>
              <a:rPr lang="en-US" sz="2800" dirty="0" smtClean="0">
                <a:solidFill>
                  <a:srgbClr val="0033CC"/>
                </a:solidFill>
              </a:rPr>
              <a:t>Result of sub-100nm alignment in NIL</a:t>
            </a:r>
            <a:endParaRPr lang="en-US" sz="2800" dirty="0">
              <a:solidFill>
                <a:srgbClr val="0033CC"/>
              </a:solidFill>
            </a:endParaRPr>
          </a:p>
        </p:txBody>
      </p:sp>
      <p:sp>
        <p:nvSpPr>
          <p:cNvPr id="8" name="TextBox 7"/>
          <p:cNvSpPr txBox="1"/>
          <p:nvPr/>
        </p:nvSpPr>
        <p:spPr>
          <a:xfrm>
            <a:off x="5029200" y="5181600"/>
            <a:ext cx="4114800" cy="1200329"/>
          </a:xfrm>
          <a:prstGeom prst="rect">
            <a:avLst/>
          </a:prstGeom>
          <a:noFill/>
        </p:spPr>
        <p:txBody>
          <a:bodyPr wrap="square" rtlCol="0">
            <a:spAutoFit/>
          </a:bodyPr>
          <a:lstStyle/>
          <a:p>
            <a:r>
              <a:rPr lang="en-US" dirty="0" smtClean="0">
                <a:solidFill>
                  <a:srgbClr val="0033CC"/>
                </a:solidFill>
              </a:rPr>
              <a:t>For UV-NIL, sub-100nm alignment can be achieved readily, but this is still too far away from requirement for IC production (few nm).</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4545090" cy="523220"/>
          </a:xfrm>
          <a:prstGeom prst="rect">
            <a:avLst/>
          </a:prstGeom>
          <a:noFill/>
        </p:spPr>
        <p:txBody>
          <a:bodyPr wrap="none" rtlCol="0">
            <a:spAutoFit/>
          </a:bodyPr>
          <a:lstStyle/>
          <a:p>
            <a:r>
              <a:rPr lang="en-US" sz="2800" dirty="0" smtClean="0">
                <a:solidFill>
                  <a:srgbClr val="0033CC"/>
                </a:solidFill>
              </a:rPr>
              <a:t>Nanoimprint lithography (NIL)</a:t>
            </a:r>
            <a:endParaRPr lang="en-US" sz="2800" dirty="0">
              <a:solidFill>
                <a:srgbClr val="0033CC"/>
              </a:solidFill>
            </a:endParaRPr>
          </a:p>
        </p:txBody>
      </p:sp>
      <p:sp>
        <p:nvSpPr>
          <p:cNvPr id="5" name="TextBox 4"/>
          <p:cNvSpPr txBox="1"/>
          <p:nvPr/>
        </p:nvSpPr>
        <p:spPr>
          <a:xfrm>
            <a:off x="2209800" y="2819400"/>
            <a:ext cx="5029326" cy="2139047"/>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UV-curable NIL.</a:t>
            </a:r>
          </a:p>
          <a:p>
            <a:pPr marL="342900" indent="-342900">
              <a:spcAft>
                <a:spcPts val="600"/>
              </a:spcAft>
              <a:buAutoNum type="arabicPeriod"/>
            </a:pPr>
            <a:r>
              <a:rPr lang="en-US" dirty="0" smtClean="0">
                <a:solidFill>
                  <a:srgbClr val="0033CC"/>
                </a:solidFill>
              </a:rPr>
              <a:t>Resists for UV-NIL.</a:t>
            </a:r>
          </a:p>
          <a:p>
            <a:pPr marL="342900" indent="-342900">
              <a:spcAft>
                <a:spcPts val="600"/>
              </a:spcAft>
              <a:buAutoNum type="arabicPeriod"/>
            </a:pPr>
            <a:r>
              <a:rPr lang="en-US" dirty="0" smtClean="0">
                <a:solidFill>
                  <a:srgbClr val="0033CC"/>
                </a:solidFill>
              </a:rPr>
              <a:t>Mold fabrication for thermal and UV-NIL.</a:t>
            </a:r>
          </a:p>
          <a:p>
            <a:pPr marL="342900" indent="-342900">
              <a:spcAft>
                <a:spcPts val="600"/>
              </a:spcAft>
              <a:buAutoNum type="arabicPeriod"/>
            </a:pPr>
            <a:r>
              <a:rPr lang="en-US" dirty="0" smtClean="0">
                <a:solidFill>
                  <a:srgbClr val="0033CC"/>
                </a:solidFill>
              </a:rPr>
              <a:t>Alignment.</a:t>
            </a:r>
          </a:p>
          <a:p>
            <a:pPr marL="342900" indent="-342900">
              <a:spcAft>
                <a:spcPts val="600"/>
              </a:spcAft>
              <a:buAutoNum type="arabicPeriod"/>
            </a:pPr>
            <a:r>
              <a:rPr lang="en-US" dirty="0" smtClean="0">
                <a:solidFill>
                  <a:srgbClr val="C00000"/>
                </a:solidFill>
              </a:rPr>
              <a:t>NIL into metals.</a:t>
            </a:r>
          </a:p>
          <a:p>
            <a:pPr marL="342900" indent="-342900">
              <a:spcAft>
                <a:spcPts val="600"/>
              </a:spcAft>
              <a:buAutoNum type="arabicPeriod"/>
            </a:pPr>
            <a:r>
              <a:rPr lang="en-US" dirty="0" smtClean="0">
                <a:solidFill>
                  <a:srgbClr val="0033CC"/>
                </a:solidFill>
              </a:rPr>
              <a:t>NIL systems (air press, roller, roll-to-roll, EFAN…)</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jpg"/>
          <p:cNvPicPr>
            <a:picLocks noChangeAspect="1"/>
          </p:cNvPicPr>
          <p:nvPr/>
        </p:nvPicPr>
        <p:blipFill>
          <a:blip r:embed="rId2" cstate="print"/>
          <a:stretch>
            <a:fillRect/>
          </a:stretch>
        </p:blipFill>
        <p:spPr>
          <a:xfrm>
            <a:off x="228600" y="870369"/>
            <a:ext cx="4038600" cy="5530431"/>
          </a:xfrm>
          <a:prstGeom prst="rect">
            <a:avLst/>
          </a:prstGeom>
        </p:spPr>
      </p:pic>
      <p:sp>
        <p:nvSpPr>
          <p:cNvPr id="26625" name="Rectangle 1"/>
          <p:cNvSpPr>
            <a:spLocks noChangeArrowheads="1"/>
          </p:cNvSpPr>
          <p:nvPr/>
        </p:nvSpPr>
        <p:spPr bwMode="auto">
          <a:xfrm>
            <a:off x="4419600" y="1447800"/>
            <a:ext cx="4572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33CC"/>
                </a:solidFill>
                <a:effectLst/>
              </a:rPr>
              <a:t>Silicon mold (inset: cross-section) produced by ICP-DRIE (26 cycles), with line-width 1 or 2μm (depth  6μm) and holes with edge length 4μm (depth 8μm).</a:t>
            </a: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solidFill>
                <a:srgbClr val="0033CC"/>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rgbClr val="0033CC"/>
              </a:solidFill>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solidFill>
                <a:srgbClr val="0033CC"/>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rgbClr val="0033CC"/>
              </a:solidFill>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solidFill>
                <a:srgbClr val="0033CC"/>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33CC"/>
                </a:solidFill>
                <a:effectLst/>
              </a:rPr>
              <a:t>Microstructured silver plate after forming at 400°C with a pressure of 300MPa, and Si mold removal by KOH etching. </a:t>
            </a:r>
          </a:p>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solidFill>
                  <a:srgbClr val="0033CC"/>
                </a:solidFill>
              </a:rPr>
              <a:t>(</a:t>
            </a:r>
            <a:r>
              <a:rPr kumimoji="0" lang="en-US" b="0" i="0" u="none" strike="noStrike" cap="none" normalizeH="0" baseline="0" dirty="0" smtClean="0">
                <a:ln>
                  <a:noFill/>
                </a:ln>
                <a:solidFill>
                  <a:srgbClr val="0033CC"/>
                </a:solidFill>
                <a:effectLst/>
              </a:rPr>
              <a:t>Typical</a:t>
            </a:r>
            <a:r>
              <a:rPr kumimoji="0" lang="en-US" b="0" i="0" u="none" strike="noStrike" cap="none" normalizeH="0" dirty="0" smtClean="0">
                <a:ln>
                  <a:noFill/>
                </a:ln>
                <a:solidFill>
                  <a:srgbClr val="0033CC"/>
                </a:solidFill>
                <a:effectLst/>
              </a:rPr>
              <a:t> thermal NIL pressure is 2MPa)</a:t>
            </a:r>
            <a:endParaRPr kumimoji="0" lang="en-US" b="0" i="0" u="none" strike="noStrike" cap="none" normalizeH="0" baseline="0" dirty="0" smtClean="0">
              <a:ln>
                <a:noFill/>
              </a:ln>
              <a:solidFill>
                <a:srgbClr val="0033CC"/>
              </a:solidFill>
              <a:effectLst/>
            </a:endParaRPr>
          </a:p>
        </p:txBody>
      </p:sp>
      <p:pic>
        <p:nvPicPr>
          <p:cNvPr id="26626" name="Picture 2" descr="not, vert, similar"/>
          <p:cNvPicPr>
            <a:picLocks noChangeAspect="1" noChangeArrowheads="1"/>
          </p:cNvPicPr>
          <p:nvPr/>
        </p:nvPicPr>
        <p:blipFill>
          <a:blip r:embed="rId3" cstate="print"/>
          <a:srcRect/>
          <a:stretch>
            <a:fillRect/>
          </a:stretch>
        </p:blipFill>
        <p:spPr bwMode="auto">
          <a:xfrm>
            <a:off x="12301538" y="-274638"/>
            <a:ext cx="123825" cy="38100"/>
          </a:xfrm>
          <a:prstGeom prst="rect">
            <a:avLst/>
          </a:prstGeom>
          <a:noFill/>
        </p:spPr>
      </p:pic>
      <p:pic>
        <p:nvPicPr>
          <p:cNvPr id="26627" name="Picture 3" descr="not, vert, similar"/>
          <p:cNvPicPr>
            <a:picLocks noChangeAspect="1" noChangeArrowheads="1"/>
          </p:cNvPicPr>
          <p:nvPr/>
        </p:nvPicPr>
        <p:blipFill>
          <a:blip r:embed="rId3" cstate="print"/>
          <a:srcRect/>
          <a:stretch>
            <a:fillRect/>
          </a:stretch>
        </p:blipFill>
        <p:spPr bwMode="auto">
          <a:xfrm>
            <a:off x="17600613" y="-274638"/>
            <a:ext cx="123825" cy="38100"/>
          </a:xfrm>
          <a:prstGeom prst="rect">
            <a:avLst/>
          </a:prstGeom>
          <a:noFill/>
        </p:spPr>
      </p:pic>
      <p:sp>
        <p:nvSpPr>
          <p:cNvPr id="6" name="Rectangle 5"/>
          <p:cNvSpPr/>
          <p:nvPr/>
        </p:nvSpPr>
        <p:spPr>
          <a:xfrm>
            <a:off x="4972615" y="6488668"/>
            <a:ext cx="4018985" cy="276999"/>
          </a:xfrm>
          <a:prstGeom prst="rect">
            <a:avLst/>
          </a:prstGeom>
        </p:spPr>
        <p:txBody>
          <a:bodyPr wrap="none">
            <a:spAutoFit/>
          </a:bodyPr>
          <a:lstStyle/>
          <a:p>
            <a:r>
              <a:rPr lang="en-US" sz="1200" dirty="0" smtClean="0"/>
              <a:t>“Metal direct </a:t>
            </a:r>
            <a:r>
              <a:rPr lang="en-US" sz="1200" dirty="0" err="1" smtClean="0"/>
              <a:t>nanoimprinting</a:t>
            </a:r>
            <a:r>
              <a:rPr lang="en-US" sz="1200" dirty="0" smtClean="0"/>
              <a:t> for photonics”, </a:t>
            </a:r>
            <a:r>
              <a:rPr lang="en-US" sz="1200" dirty="0" err="1" smtClean="0"/>
              <a:t>Buzzi</a:t>
            </a:r>
            <a:r>
              <a:rPr lang="en-US" sz="1200" dirty="0" smtClean="0"/>
              <a:t>, MEE 2008</a:t>
            </a:r>
            <a:endParaRPr lang="en-US" sz="1200" dirty="0"/>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2789914" y="162580"/>
            <a:ext cx="3534686" cy="523220"/>
          </a:xfrm>
          <a:prstGeom prst="rect">
            <a:avLst/>
          </a:prstGeom>
          <a:noFill/>
        </p:spPr>
        <p:txBody>
          <a:bodyPr wrap="none" rtlCol="0">
            <a:spAutoFit/>
          </a:bodyPr>
          <a:lstStyle/>
          <a:p>
            <a:r>
              <a:rPr lang="en-US" sz="2800" dirty="0" smtClean="0">
                <a:solidFill>
                  <a:srgbClr val="0033CC"/>
                </a:solidFill>
              </a:rPr>
              <a:t>NIL directly into metals</a:t>
            </a:r>
            <a:endParaRPr lang="en-US" sz="2800"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cstate="print"/>
          <a:srcRect/>
          <a:stretch>
            <a:fillRect/>
          </a:stretch>
        </p:blipFill>
        <p:spPr bwMode="auto">
          <a:xfrm>
            <a:off x="904474" y="838200"/>
            <a:ext cx="4810525" cy="6019800"/>
          </a:xfrm>
          <a:prstGeom prst="rect">
            <a:avLst/>
          </a:prstGeom>
          <a:noFill/>
          <a:ln w="9525">
            <a:noFill/>
            <a:miter lim="800000"/>
            <a:headEnd/>
            <a:tailEnd/>
          </a:ln>
          <a:effectLst/>
        </p:spPr>
      </p:pic>
      <p:sp>
        <p:nvSpPr>
          <p:cNvPr id="4" name="Rectangle 3"/>
          <p:cNvSpPr/>
          <p:nvPr/>
        </p:nvSpPr>
        <p:spPr>
          <a:xfrm>
            <a:off x="3886200" y="3886200"/>
            <a:ext cx="4953000" cy="1200329"/>
          </a:xfrm>
          <a:prstGeom prst="rect">
            <a:avLst/>
          </a:prstGeom>
        </p:spPr>
        <p:txBody>
          <a:bodyPr wrap="square">
            <a:spAutoFit/>
          </a:bodyPr>
          <a:lstStyle/>
          <a:p>
            <a:r>
              <a:rPr lang="en-US" dirty="0" smtClean="0">
                <a:solidFill>
                  <a:srgbClr val="0033CC"/>
                </a:solidFill>
              </a:rPr>
              <a:t>Fig. 1. Schematic diagrams of imprint technologies.</a:t>
            </a:r>
          </a:p>
          <a:p>
            <a:pPr marL="342900" indent="-342900">
              <a:buAutoNum type="alphaLcParenBoth"/>
            </a:pPr>
            <a:r>
              <a:rPr lang="en-US" dirty="0" smtClean="0">
                <a:solidFill>
                  <a:srgbClr val="0033CC"/>
                </a:solidFill>
              </a:rPr>
              <a:t>Conventional nanoimprint lithography.</a:t>
            </a:r>
          </a:p>
          <a:p>
            <a:pPr marL="342900" indent="-342900">
              <a:buAutoNum type="alphaLcParenBoth"/>
            </a:pPr>
            <a:r>
              <a:rPr lang="en-US" dirty="0" smtClean="0">
                <a:solidFill>
                  <a:srgbClr val="0033CC"/>
                </a:solidFill>
              </a:rPr>
              <a:t>Direct imprint metal films.</a:t>
            </a:r>
          </a:p>
          <a:p>
            <a:pPr marL="342900" indent="-342900">
              <a:buAutoNum type="alphaLcParenBoth"/>
            </a:pPr>
            <a:r>
              <a:rPr lang="en-US" dirty="0" smtClean="0">
                <a:solidFill>
                  <a:srgbClr val="0033CC"/>
                </a:solidFill>
              </a:rPr>
              <a:t>Nanoimprint in metal/polymer bi-layer.</a:t>
            </a:r>
            <a:endParaRPr lang="en-US" dirty="0">
              <a:solidFill>
                <a:srgbClr val="0033CC"/>
              </a:solidFill>
            </a:endParaRPr>
          </a:p>
        </p:txBody>
      </p:sp>
      <p:sp>
        <p:nvSpPr>
          <p:cNvPr id="5" name="Rectangle 4"/>
          <p:cNvSpPr/>
          <p:nvPr/>
        </p:nvSpPr>
        <p:spPr>
          <a:xfrm>
            <a:off x="5029200" y="6334780"/>
            <a:ext cx="4038600" cy="461665"/>
          </a:xfrm>
          <a:prstGeom prst="rect">
            <a:avLst/>
          </a:prstGeom>
        </p:spPr>
        <p:txBody>
          <a:bodyPr wrap="square">
            <a:spAutoFit/>
          </a:bodyPr>
          <a:lstStyle/>
          <a:p>
            <a:r>
              <a:rPr lang="en-US" sz="1200" dirty="0" smtClean="0"/>
              <a:t>“Directly patterning metal films by nanoimprint lithography with low-temperature and low-pressure”, Chen, MEE 2006 </a:t>
            </a:r>
            <a:endParaRPr lang="en-US" sz="1200" dirty="0"/>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143000" y="162580"/>
            <a:ext cx="7159268" cy="523220"/>
          </a:xfrm>
          <a:prstGeom prst="rect">
            <a:avLst/>
          </a:prstGeom>
          <a:noFill/>
        </p:spPr>
        <p:txBody>
          <a:bodyPr wrap="none" rtlCol="0">
            <a:spAutoFit/>
          </a:bodyPr>
          <a:lstStyle/>
          <a:p>
            <a:r>
              <a:rPr lang="en-US" sz="2800" dirty="0" smtClean="0">
                <a:solidFill>
                  <a:srgbClr val="0033CC"/>
                </a:solidFill>
              </a:rPr>
              <a:t>NIL directly into metals: bi-layer and sharp mold</a:t>
            </a:r>
            <a:endParaRPr lang="en-US" sz="2800" dirty="0">
              <a:solidFill>
                <a:srgbClr val="0033CC"/>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76200" y="990600"/>
            <a:ext cx="5174827" cy="4267200"/>
          </a:xfrm>
          <a:prstGeom prst="rect">
            <a:avLst/>
          </a:prstGeom>
          <a:noFill/>
          <a:ln w="9525">
            <a:noFill/>
            <a:miter lim="800000"/>
            <a:headEnd/>
            <a:tailEnd/>
          </a:ln>
          <a:effectLst/>
        </p:spPr>
      </p:pic>
      <p:sp>
        <p:nvSpPr>
          <p:cNvPr id="5" name="Rectangle 4"/>
          <p:cNvSpPr/>
          <p:nvPr/>
        </p:nvSpPr>
        <p:spPr>
          <a:xfrm>
            <a:off x="152400" y="5410200"/>
            <a:ext cx="4572000" cy="923330"/>
          </a:xfrm>
          <a:prstGeom prst="rect">
            <a:avLst/>
          </a:prstGeom>
        </p:spPr>
        <p:txBody>
          <a:bodyPr>
            <a:spAutoFit/>
          </a:bodyPr>
          <a:lstStyle/>
          <a:p>
            <a:r>
              <a:rPr lang="en-US" dirty="0" smtClean="0">
                <a:solidFill>
                  <a:srgbClr val="0033CC"/>
                </a:solidFill>
              </a:rPr>
              <a:t>Fig. 2. SEM images of molds (a) conventional binary mold with flat top, (b) sharp mold, (c) triangle mold. </a:t>
            </a:r>
            <a:endParaRPr lang="en-US" dirty="0">
              <a:solidFill>
                <a:srgbClr val="0033CC"/>
              </a:solidFill>
            </a:endParaRP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4108856" y="162580"/>
            <a:ext cx="1225144" cy="523220"/>
          </a:xfrm>
          <a:prstGeom prst="rect">
            <a:avLst/>
          </a:prstGeom>
          <a:noFill/>
        </p:spPr>
        <p:txBody>
          <a:bodyPr wrap="none" rtlCol="0">
            <a:spAutoFit/>
          </a:bodyPr>
          <a:lstStyle/>
          <a:p>
            <a:r>
              <a:rPr lang="en-US" sz="2800" dirty="0" smtClean="0">
                <a:solidFill>
                  <a:srgbClr val="0033CC"/>
                </a:solidFill>
              </a:rPr>
              <a:t>Results</a:t>
            </a:r>
            <a:endParaRPr lang="en-US" sz="2800" dirty="0">
              <a:solidFill>
                <a:srgbClr val="0033CC"/>
              </a:solidFill>
            </a:endParaRPr>
          </a:p>
        </p:txBody>
      </p:sp>
      <p:pic>
        <p:nvPicPr>
          <p:cNvPr id="7" name="Picture 2"/>
          <p:cNvPicPr>
            <a:picLocks noChangeAspect="1" noChangeArrowheads="1"/>
          </p:cNvPicPr>
          <p:nvPr/>
        </p:nvPicPr>
        <p:blipFill>
          <a:blip r:embed="rId3" cstate="print"/>
          <a:srcRect/>
          <a:stretch>
            <a:fillRect/>
          </a:stretch>
        </p:blipFill>
        <p:spPr bwMode="auto">
          <a:xfrm>
            <a:off x="5486400" y="838200"/>
            <a:ext cx="3600450" cy="3238500"/>
          </a:xfrm>
          <a:prstGeom prst="rect">
            <a:avLst/>
          </a:prstGeom>
          <a:noFill/>
          <a:ln w="9525">
            <a:noFill/>
            <a:miter lim="800000"/>
            <a:headEnd/>
            <a:tailEnd/>
          </a:ln>
          <a:effectLst/>
        </p:spPr>
      </p:pic>
      <p:sp>
        <p:nvSpPr>
          <p:cNvPr id="8" name="Rectangle 7"/>
          <p:cNvSpPr/>
          <p:nvPr/>
        </p:nvSpPr>
        <p:spPr>
          <a:xfrm>
            <a:off x="5105400" y="4191000"/>
            <a:ext cx="4038600" cy="1200329"/>
          </a:xfrm>
          <a:prstGeom prst="rect">
            <a:avLst/>
          </a:prstGeom>
        </p:spPr>
        <p:txBody>
          <a:bodyPr wrap="square">
            <a:spAutoFit/>
          </a:bodyPr>
          <a:lstStyle/>
          <a:p>
            <a:r>
              <a:rPr lang="en-US" dirty="0" smtClean="0">
                <a:solidFill>
                  <a:srgbClr val="0033CC"/>
                </a:solidFill>
              </a:rPr>
              <a:t>Fig. 5. The depth of surface-profile in metal films can be tuned by using different imprint pressure (a) 7 </a:t>
            </a:r>
            <a:r>
              <a:rPr lang="en-US" dirty="0" err="1" smtClean="0">
                <a:solidFill>
                  <a:srgbClr val="0033CC"/>
                </a:solidFill>
              </a:rPr>
              <a:t>MPa</a:t>
            </a:r>
            <a:r>
              <a:rPr lang="en-US" dirty="0" smtClean="0">
                <a:solidFill>
                  <a:srgbClr val="0033CC"/>
                </a:solidFill>
              </a:rPr>
              <a:t>, (b) 12 </a:t>
            </a:r>
            <a:r>
              <a:rPr lang="en-US" dirty="0" err="1" smtClean="0">
                <a:solidFill>
                  <a:srgbClr val="0033CC"/>
                </a:solidFill>
              </a:rPr>
              <a:t>MPa</a:t>
            </a:r>
            <a:r>
              <a:rPr lang="en-US" dirty="0" smtClean="0">
                <a:solidFill>
                  <a:srgbClr val="0033CC"/>
                </a:solidFill>
              </a:rPr>
              <a:t>, (c) 14 </a:t>
            </a:r>
            <a:r>
              <a:rPr lang="en-US" dirty="0" err="1" smtClean="0">
                <a:solidFill>
                  <a:srgbClr val="0033CC"/>
                </a:solidFill>
              </a:rPr>
              <a:t>MPa</a:t>
            </a:r>
            <a:r>
              <a:rPr lang="en-US" dirty="0" smtClean="0">
                <a:solidFill>
                  <a:srgbClr val="0033CC"/>
                </a:solidFill>
              </a:rPr>
              <a:t>, (d) 17 </a:t>
            </a:r>
            <a:r>
              <a:rPr lang="en-US" dirty="0" err="1" smtClean="0">
                <a:solidFill>
                  <a:srgbClr val="0033CC"/>
                </a:solidFill>
              </a:rPr>
              <a:t>MPa</a:t>
            </a:r>
            <a:r>
              <a:rPr lang="en-US" dirty="0" smtClean="0">
                <a:solidFill>
                  <a:srgbClr val="0033CC"/>
                </a:solidFill>
              </a:rPr>
              <a:t>.</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67400" y="1828800"/>
            <a:ext cx="3276600" cy="4201150"/>
          </a:xfrm>
          <a:prstGeom prst="rect">
            <a:avLst/>
          </a:prstGeom>
        </p:spPr>
        <p:txBody>
          <a:bodyPr wrap="square">
            <a:spAutoFit/>
          </a:bodyPr>
          <a:lstStyle/>
          <a:p>
            <a:pPr marL="342900" indent="-342900">
              <a:spcAft>
                <a:spcPts val="600"/>
              </a:spcAft>
              <a:buAutoNum type="alphaUcParenBoth"/>
            </a:pPr>
            <a:r>
              <a:rPr lang="en-US" dirty="0" smtClean="0">
                <a:solidFill>
                  <a:srgbClr val="0033CC"/>
                </a:solidFill>
              </a:rPr>
              <a:t>Melting temperature of Au NPs with different sizes. </a:t>
            </a:r>
          </a:p>
          <a:p>
            <a:pPr marL="342900" indent="-342900">
              <a:spcAft>
                <a:spcPts val="600"/>
              </a:spcAft>
              <a:buAutoNum type="alphaUcParenBoth"/>
            </a:pPr>
            <a:r>
              <a:rPr lang="en-US" dirty="0" smtClean="0">
                <a:solidFill>
                  <a:srgbClr val="0033CC"/>
                </a:solidFill>
              </a:rPr>
              <a:t>Resistivity (dotted line represents bulk gold resistivity 2.65μΩ·cm). Melt to form continuous film with low resistivity.</a:t>
            </a:r>
          </a:p>
          <a:p>
            <a:pPr marL="342900" indent="-342900">
              <a:spcAft>
                <a:spcPts val="600"/>
              </a:spcAft>
              <a:buAutoNum type="alphaUcParenBoth"/>
            </a:pPr>
            <a:r>
              <a:rPr lang="en-US" dirty="0" smtClean="0">
                <a:solidFill>
                  <a:srgbClr val="0033CC"/>
                </a:solidFill>
              </a:rPr>
              <a:t>Reflectivity at 514.5nm wavelength. Insets represent the optical images of NP film before (left) and after (right) the melting.</a:t>
            </a:r>
          </a:p>
          <a:p>
            <a:pPr marL="342900" indent="-342900">
              <a:spcAft>
                <a:spcPts val="600"/>
              </a:spcAft>
              <a:buAutoNum type="alphaUcParenBoth"/>
            </a:pPr>
            <a:r>
              <a:rPr lang="en-US" dirty="0" smtClean="0">
                <a:solidFill>
                  <a:srgbClr val="0033CC"/>
                </a:solidFill>
              </a:rPr>
              <a:t>Mass change at various heating temperatures.</a:t>
            </a:r>
            <a:endParaRPr lang="en-US" dirty="0">
              <a:solidFill>
                <a:srgbClr val="0033CC"/>
              </a:solidFill>
            </a:endParaRPr>
          </a:p>
        </p:txBody>
      </p:sp>
      <p:sp>
        <p:nvSpPr>
          <p:cNvPr id="6" name="Rectangle 5"/>
          <p:cNvSpPr/>
          <p:nvPr/>
        </p:nvSpPr>
        <p:spPr>
          <a:xfrm>
            <a:off x="1828800" y="6550223"/>
            <a:ext cx="6781800" cy="276999"/>
          </a:xfrm>
          <a:prstGeom prst="rect">
            <a:avLst/>
          </a:prstGeom>
        </p:spPr>
        <p:txBody>
          <a:bodyPr wrap="square">
            <a:spAutoFit/>
          </a:bodyPr>
          <a:lstStyle/>
          <a:p>
            <a:r>
              <a:rPr lang="en-US" sz="1200" dirty="0" smtClean="0"/>
              <a:t>“Direct </a:t>
            </a:r>
            <a:r>
              <a:rPr lang="en-US" sz="1200" dirty="0" err="1" smtClean="0"/>
              <a:t>Nanoimprinting</a:t>
            </a:r>
            <a:r>
              <a:rPr lang="en-US" sz="1200" dirty="0" smtClean="0"/>
              <a:t> of Metal </a:t>
            </a:r>
            <a:r>
              <a:rPr lang="en-US" sz="1200" dirty="0" err="1" smtClean="0"/>
              <a:t>Nanoparticles</a:t>
            </a:r>
            <a:r>
              <a:rPr lang="en-US" sz="1200" dirty="0" smtClean="0"/>
              <a:t> for Nanoscale Electronics Fabrication”, </a:t>
            </a:r>
            <a:r>
              <a:rPr lang="en-US" sz="1200" dirty="0" err="1" smtClean="0"/>
              <a:t>Ko</a:t>
            </a:r>
            <a:r>
              <a:rPr lang="en-US" sz="1200" dirty="0" smtClean="0"/>
              <a:t>, Nano </a:t>
            </a:r>
            <a:r>
              <a:rPr lang="en-US" sz="1200" dirty="0" err="1" smtClean="0"/>
              <a:t>Lett</a:t>
            </a:r>
            <a:r>
              <a:rPr lang="en-US" sz="1200" dirty="0" smtClean="0"/>
              <a:t>. 2007</a:t>
            </a:r>
            <a:endParaRPr lang="en-US" sz="1200" dirty="0"/>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175814" y="162580"/>
            <a:ext cx="8891986" cy="523220"/>
          </a:xfrm>
          <a:prstGeom prst="rect">
            <a:avLst/>
          </a:prstGeom>
          <a:noFill/>
        </p:spPr>
        <p:txBody>
          <a:bodyPr wrap="none" rtlCol="0">
            <a:spAutoFit/>
          </a:bodyPr>
          <a:lstStyle/>
          <a:p>
            <a:r>
              <a:rPr lang="en-US" sz="2800" dirty="0" smtClean="0">
                <a:solidFill>
                  <a:srgbClr val="0033CC"/>
                </a:solidFill>
              </a:rPr>
              <a:t>NIL into metal nano-particles at low temperature &amp; pressure</a:t>
            </a:r>
            <a:endParaRPr lang="en-US" sz="2800" dirty="0">
              <a:solidFill>
                <a:srgbClr val="0033CC"/>
              </a:solidFill>
            </a:endParaRPr>
          </a:p>
        </p:txBody>
      </p:sp>
      <p:sp>
        <p:nvSpPr>
          <p:cNvPr id="9" name="TextBox 8"/>
          <p:cNvSpPr txBox="1"/>
          <p:nvPr/>
        </p:nvSpPr>
        <p:spPr>
          <a:xfrm>
            <a:off x="533400" y="838200"/>
            <a:ext cx="8229600" cy="646331"/>
          </a:xfrm>
          <a:prstGeom prst="rect">
            <a:avLst/>
          </a:prstGeom>
          <a:noFill/>
        </p:spPr>
        <p:txBody>
          <a:bodyPr wrap="square" rtlCol="0">
            <a:spAutoFit/>
          </a:bodyPr>
          <a:lstStyle/>
          <a:p>
            <a:r>
              <a:rPr lang="en-US" dirty="0" smtClean="0">
                <a:solidFill>
                  <a:srgbClr val="C00000"/>
                </a:solidFill>
              </a:rPr>
              <a:t>Thermal (melting) characteristics of SAM-protected Au nano-particles (NPs).</a:t>
            </a:r>
          </a:p>
          <a:p>
            <a:r>
              <a:rPr lang="en-US" dirty="0" smtClean="0">
                <a:solidFill>
                  <a:srgbClr val="C00000"/>
                </a:solidFill>
              </a:rPr>
              <a:t>NP can be melted/imprinted at rather low temperature. </a:t>
            </a:r>
            <a:r>
              <a:rPr lang="en-US" sz="1600" dirty="0" smtClean="0">
                <a:solidFill>
                  <a:srgbClr val="7030A0"/>
                </a:solidFill>
              </a:rPr>
              <a:t>(SAM: self assembled monolayer)</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16</a:t>
            </a:fld>
            <a:endParaRPr lang="en-US"/>
          </a:p>
        </p:txBody>
      </p:sp>
      <p:grpSp>
        <p:nvGrpSpPr>
          <p:cNvPr id="20" name="Group 19"/>
          <p:cNvGrpSpPr/>
          <p:nvPr/>
        </p:nvGrpSpPr>
        <p:grpSpPr>
          <a:xfrm>
            <a:off x="1" y="1524000"/>
            <a:ext cx="5916167" cy="4953000"/>
            <a:chOff x="1" y="1524000"/>
            <a:chExt cx="5916167" cy="4953000"/>
          </a:xfrm>
        </p:grpSpPr>
        <p:pic>
          <p:nvPicPr>
            <p:cNvPr id="56322" name="Picture 2"/>
            <p:cNvPicPr>
              <a:picLocks noChangeAspect="1" noChangeArrowheads="1"/>
            </p:cNvPicPr>
            <p:nvPr/>
          </p:nvPicPr>
          <p:blipFill>
            <a:blip r:embed="rId2" cstate="print"/>
            <a:srcRect/>
            <a:stretch>
              <a:fillRect/>
            </a:stretch>
          </p:blipFill>
          <p:spPr bwMode="auto">
            <a:xfrm>
              <a:off x="201168" y="1676400"/>
              <a:ext cx="5715000" cy="4640580"/>
            </a:xfrm>
            <a:prstGeom prst="rect">
              <a:avLst/>
            </a:prstGeom>
            <a:noFill/>
            <a:ln w="9525">
              <a:noFill/>
              <a:miter lim="800000"/>
              <a:headEnd/>
              <a:tailEnd/>
            </a:ln>
            <a:effectLst/>
          </p:spPr>
        </p:pic>
        <p:sp>
          <p:nvSpPr>
            <p:cNvPr id="10" name="TextBox 9"/>
            <p:cNvSpPr txBox="1"/>
            <p:nvPr/>
          </p:nvSpPr>
          <p:spPr>
            <a:xfrm>
              <a:off x="1676400" y="2438400"/>
              <a:ext cx="606256" cy="369332"/>
            </a:xfrm>
            <a:prstGeom prst="rect">
              <a:avLst/>
            </a:prstGeom>
            <a:noFill/>
          </p:spPr>
          <p:txBody>
            <a:bodyPr wrap="none" rtlCol="0">
              <a:spAutoFit/>
            </a:bodyPr>
            <a:lstStyle/>
            <a:p>
              <a:r>
                <a:rPr lang="en-US" dirty="0" smtClean="0">
                  <a:solidFill>
                    <a:schemeClr val="bg1"/>
                  </a:solidFill>
                </a:rPr>
                <a:t>TEM</a:t>
              </a:r>
              <a:endParaRPr lang="en-US" dirty="0">
                <a:solidFill>
                  <a:schemeClr val="bg1"/>
                </a:solidFill>
              </a:endParaRPr>
            </a:p>
          </p:txBody>
        </p:sp>
        <p:sp>
          <p:nvSpPr>
            <p:cNvPr id="12" name="TextBox 11"/>
            <p:cNvSpPr txBox="1"/>
            <p:nvPr/>
          </p:nvSpPr>
          <p:spPr>
            <a:xfrm>
              <a:off x="990600" y="3733800"/>
              <a:ext cx="1611660" cy="338554"/>
            </a:xfrm>
            <a:prstGeom prst="rect">
              <a:avLst/>
            </a:prstGeom>
            <a:solidFill>
              <a:schemeClr val="bg1"/>
            </a:solidFill>
          </p:spPr>
          <p:txBody>
            <a:bodyPr wrap="none" rtlCol="0">
              <a:spAutoFit/>
            </a:bodyPr>
            <a:lstStyle/>
            <a:p>
              <a:r>
                <a:rPr lang="en-US" sz="1600" dirty="0" smtClean="0"/>
                <a:t>Particle diameter</a:t>
              </a:r>
              <a:endParaRPr lang="en-US" sz="1600" dirty="0"/>
            </a:p>
          </p:txBody>
        </p:sp>
        <p:sp>
          <p:nvSpPr>
            <p:cNvPr id="13" name="TextBox 12"/>
            <p:cNvSpPr txBox="1"/>
            <p:nvPr/>
          </p:nvSpPr>
          <p:spPr>
            <a:xfrm rot="16200000">
              <a:off x="-970714" y="2494715"/>
              <a:ext cx="2279983" cy="338554"/>
            </a:xfrm>
            <a:prstGeom prst="rect">
              <a:avLst/>
            </a:prstGeom>
            <a:solidFill>
              <a:schemeClr val="bg1"/>
            </a:solidFill>
          </p:spPr>
          <p:txBody>
            <a:bodyPr wrap="none" rtlCol="0">
              <a:spAutoFit/>
            </a:bodyPr>
            <a:lstStyle/>
            <a:p>
              <a:r>
                <a:rPr lang="en-US" sz="1600" dirty="0" smtClean="0"/>
                <a:t>Melting temperature (K)</a:t>
              </a:r>
              <a:endParaRPr lang="en-US" sz="1600" dirty="0"/>
            </a:p>
          </p:txBody>
        </p:sp>
        <p:sp>
          <p:nvSpPr>
            <p:cNvPr id="14" name="TextBox 13"/>
            <p:cNvSpPr txBox="1"/>
            <p:nvPr/>
          </p:nvSpPr>
          <p:spPr>
            <a:xfrm>
              <a:off x="3916315" y="3733800"/>
              <a:ext cx="1646285" cy="338554"/>
            </a:xfrm>
            <a:prstGeom prst="rect">
              <a:avLst/>
            </a:prstGeom>
            <a:solidFill>
              <a:schemeClr val="bg1"/>
            </a:solidFill>
          </p:spPr>
          <p:txBody>
            <a:bodyPr wrap="none" rtlCol="0">
              <a:spAutoFit/>
            </a:bodyPr>
            <a:lstStyle/>
            <a:p>
              <a:r>
                <a:rPr lang="en-US" sz="1600" dirty="0" smtClean="0"/>
                <a:t>Temperature (</a:t>
              </a:r>
              <a:r>
                <a:rPr lang="en-US" sz="1600" baseline="30000" dirty="0" err="1" smtClean="0"/>
                <a:t>o</a:t>
              </a:r>
              <a:r>
                <a:rPr lang="en-US" sz="1600" dirty="0" err="1" smtClean="0"/>
                <a:t>C</a:t>
              </a:r>
              <a:r>
                <a:rPr lang="en-US" sz="1600" dirty="0" smtClean="0"/>
                <a:t>)</a:t>
              </a:r>
              <a:endParaRPr lang="en-US" sz="1600" dirty="0"/>
            </a:p>
          </p:txBody>
        </p:sp>
        <p:sp>
          <p:nvSpPr>
            <p:cNvPr id="15" name="TextBox 14"/>
            <p:cNvSpPr txBox="1"/>
            <p:nvPr/>
          </p:nvSpPr>
          <p:spPr>
            <a:xfrm>
              <a:off x="3916315" y="6135624"/>
              <a:ext cx="1646285" cy="338554"/>
            </a:xfrm>
            <a:prstGeom prst="rect">
              <a:avLst/>
            </a:prstGeom>
            <a:solidFill>
              <a:schemeClr val="bg1"/>
            </a:solidFill>
          </p:spPr>
          <p:txBody>
            <a:bodyPr wrap="none" rtlCol="0">
              <a:spAutoFit/>
            </a:bodyPr>
            <a:lstStyle/>
            <a:p>
              <a:r>
                <a:rPr lang="en-US" sz="1600" dirty="0" smtClean="0"/>
                <a:t>Temperature (</a:t>
              </a:r>
              <a:r>
                <a:rPr lang="en-US" sz="1600" baseline="30000" dirty="0" err="1" smtClean="0"/>
                <a:t>o</a:t>
              </a:r>
              <a:r>
                <a:rPr lang="en-US" sz="1600" dirty="0" err="1" smtClean="0"/>
                <a:t>C</a:t>
              </a:r>
              <a:r>
                <a:rPr lang="en-US" sz="1600" dirty="0" smtClean="0"/>
                <a:t>)</a:t>
              </a:r>
              <a:endParaRPr lang="en-US" sz="1600" dirty="0"/>
            </a:p>
          </p:txBody>
        </p:sp>
        <p:sp>
          <p:nvSpPr>
            <p:cNvPr id="16" name="TextBox 15"/>
            <p:cNvSpPr txBox="1"/>
            <p:nvPr/>
          </p:nvSpPr>
          <p:spPr>
            <a:xfrm>
              <a:off x="838200" y="6138446"/>
              <a:ext cx="1646285" cy="338554"/>
            </a:xfrm>
            <a:prstGeom prst="rect">
              <a:avLst/>
            </a:prstGeom>
            <a:solidFill>
              <a:schemeClr val="bg1"/>
            </a:solidFill>
          </p:spPr>
          <p:txBody>
            <a:bodyPr wrap="none" rtlCol="0">
              <a:spAutoFit/>
            </a:bodyPr>
            <a:lstStyle/>
            <a:p>
              <a:r>
                <a:rPr lang="en-US" sz="1600" dirty="0" smtClean="0"/>
                <a:t>Temperature (</a:t>
              </a:r>
              <a:r>
                <a:rPr lang="en-US" sz="1600" baseline="30000" dirty="0" err="1" smtClean="0"/>
                <a:t>o</a:t>
              </a:r>
              <a:r>
                <a:rPr lang="en-US" sz="1600" dirty="0" err="1" smtClean="0"/>
                <a:t>C</a:t>
              </a:r>
              <a:r>
                <a:rPr lang="en-US" sz="1600" dirty="0" smtClean="0"/>
                <a:t>)</a:t>
              </a:r>
              <a:endParaRPr lang="en-US" sz="1600" dirty="0"/>
            </a:p>
          </p:txBody>
        </p:sp>
        <p:sp>
          <p:nvSpPr>
            <p:cNvPr id="17" name="TextBox 16"/>
            <p:cNvSpPr txBox="1"/>
            <p:nvPr/>
          </p:nvSpPr>
          <p:spPr>
            <a:xfrm rot="16200000">
              <a:off x="-342789" y="4991212"/>
              <a:ext cx="1109022" cy="338554"/>
            </a:xfrm>
            <a:prstGeom prst="rect">
              <a:avLst/>
            </a:prstGeom>
            <a:solidFill>
              <a:schemeClr val="bg1"/>
            </a:solidFill>
          </p:spPr>
          <p:txBody>
            <a:bodyPr wrap="none" rtlCol="0">
              <a:spAutoFit/>
            </a:bodyPr>
            <a:lstStyle/>
            <a:p>
              <a:r>
                <a:rPr lang="en-US" sz="1600" dirty="0" smtClean="0"/>
                <a:t>Reflectivity</a:t>
              </a:r>
              <a:endParaRPr lang="en-US" sz="1600" dirty="0"/>
            </a:p>
          </p:txBody>
        </p:sp>
        <p:sp>
          <p:nvSpPr>
            <p:cNvPr id="18" name="TextBox 17"/>
            <p:cNvSpPr txBox="1"/>
            <p:nvPr/>
          </p:nvSpPr>
          <p:spPr>
            <a:xfrm rot="16200000">
              <a:off x="2376900" y="4891498"/>
              <a:ext cx="1460849" cy="338554"/>
            </a:xfrm>
            <a:prstGeom prst="rect">
              <a:avLst/>
            </a:prstGeom>
            <a:solidFill>
              <a:schemeClr val="bg1"/>
            </a:solidFill>
          </p:spPr>
          <p:txBody>
            <a:bodyPr wrap="none" rtlCol="0">
              <a:spAutoFit/>
            </a:bodyPr>
            <a:lstStyle/>
            <a:p>
              <a:r>
                <a:rPr lang="en-US" sz="1600" dirty="0" smtClean="0"/>
                <a:t>Weight loss (%)</a:t>
              </a:r>
              <a:endParaRPr lang="en-US" sz="1600" dirty="0"/>
            </a:p>
          </p:txBody>
        </p:sp>
        <p:sp>
          <p:nvSpPr>
            <p:cNvPr id="19" name="TextBox 18"/>
            <p:cNvSpPr txBox="1"/>
            <p:nvPr/>
          </p:nvSpPr>
          <p:spPr>
            <a:xfrm rot="16200000">
              <a:off x="2221992" y="2560511"/>
              <a:ext cx="1785745" cy="256032"/>
            </a:xfrm>
            <a:prstGeom prst="rect">
              <a:avLst/>
            </a:prstGeom>
            <a:solidFill>
              <a:schemeClr val="bg1"/>
            </a:solidFill>
          </p:spPr>
          <p:txBody>
            <a:bodyPr wrap="square" rtlCol="0">
              <a:spAutoFit/>
            </a:bodyPr>
            <a:lstStyle/>
            <a:p>
              <a:r>
                <a:rPr lang="en-US" sz="1400" dirty="0" smtClean="0"/>
                <a:t>Resistivity (</a:t>
              </a:r>
              <a:r>
                <a:rPr lang="en-US" sz="1400" dirty="0" smtClean="0">
                  <a:sym typeface="Symbol"/>
                </a:rPr>
                <a:t>Ohm cm</a:t>
              </a:r>
              <a:r>
                <a:rPr lang="en-US" sz="1400" dirty="0" smtClean="0"/>
                <a:t>)</a:t>
              </a:r>
              <a:endParaRPr lang="en-US" sz="1400"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1541631" y="836474"/>
            <a:ext cx="6154569" cy="4345126"/>
          </a:xfrm>
          <a:prstGeom prst="rect">
            <a:avLst/>
          </a:prstGeom>
          <a:noFill/>
          <a:ln w="9525">
            <a:noFill/>
            <a:miter lim="800000"/>
            <a:headEnd/>
            <a:tailEnd/>
          </a:ln>
          <a:effectLst/>
        </p:spPr>
      </p:pic>
      <p:sp>
        <p:nvSpPr>
          <p:cNvPr id="3" name="Rectangle 2"/>
          <p:cNvSpPr/>
          <p:nvPr/>
        </p:nvSpPr>
        <p:spPr>
          <a:xfrm>
            <a:off x="457200" y="5228272"/>
            <a:ext cx="8305800" cy="1477328"/>
          </a:xfrm>
          <a:prstGeom prst="rect">
            <a:avLst/>
          </a:prstGeom>
        </p:spPr>
        <p:txBody>
          <a:bodyPr wrap="square">
            <a:spAutoFit/>
          </a:bodyPr>
          <a:lstStyle/>
          <a:p>
            <a:r>
              <a:rPr lang="en-US" dirty="0" smtClean="0">
                <a:solidFill>
                  <a:srgbClr val="0033CC"/>
                </a:solidFill>
              </a:rPr>
              <a:t>(A, B) Dispensing NP solution on Si wafer.</a:t>
            </a:r>
          </a:p>
          <a:p>
            <a:r>
              <a:rPr lang="en-US" dirty="0" smtClean="0">
                <a:solidFill>
                  <a:srgbClr val="0033CC"/>
                </a:solidFill>
              </a:rPr>
              <a:t>(C, D) Pressing PDMS mold on NP solution under 5psi pressure at 80°C (1atm=14psi).</a:t>
            </a:r>
          </a:p>
          <a:p>
            <a:r>
              <a:rPr lang="en-US" dirty="0" smtClean="0">
                <a:solidFill>
                  <a:srgbClr val="0033CC"/>
                </a:solidFill>
              </a:rPr>
              <a:t>(E, F) Removal of mold and induce NP melting on hot plate at 140°C.</a:t>
            </a:r>
          </a:p>
          <a:p>
            <a:r>
              <a:rPr lang="en-US" dirty="0" smtClean="0">
                <a:solidFill>
                  <a:srgbClr val="C00000"/>
                </a:solidFill>
              </a:rPr>
              <a:t>The SAM-protected NPs are suspended in an organic solvent that is extremely viscous (like a solid) at room temperature, but its viscosity drops drastically with temperature.</a:t>
            </a:r>
            <a:endParaRPr lang="en-US" dirty="0">
              <a:solidFill>
                <a:srgbClr val="C00000"/>
              </a:solidFill>
            </a:endParaRP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143000" y="162580"/>
            <a:ext cx="6798977" cy="523220"/>
          </a:xfrm>
          <a:prstGeom prst="rect">
            <a:avLst/>
          </a:prstGeom>
          <a:noFill/>
        </p:spPr>
        <p:txBody>
          <a:bodyPr wrap="none" rtlCol="0">
            <a:spAutoFit/>
          </a:bodyPr>
          <a:lstStyle/>
          <a:p>
            <a:r>
              <a:rPr lang="en-US" sz="2800" dirty="0" smtClean="0">
                <a:solidFill>
                  <a:srgbClr val="0033CC"/>
                </a:solidFill>
              </a:rPr>
              <a:t>NIL into Au nano-particles and melting of NPs</a:t>
            </a:r>
            <a:endParaRPr lang="en-US" sz="2800" dirty="0">
              <a:solidFill>
                <a:srgbClr val="0033CC"/>
              </a:solidFill>
            </a:endParaRPr>
          </a:p>
        </p:txBody>
      </p:sp>
      <p:sp>
        <p:nvSpPr>
          <p:cNvPr id="6" name="Slide Number Placeholder 5"/>
          <p:cNvSpPr>
            <a:spLocks noGrp="1"/>
          </p:cNvSpPr>
          <p:nvPr>
            <p:ph type="sldNum" sz="quarter" idx="12"/>
          </p:nvPr>
        </p:nvSpPr>
        <p:spPr>
          <a:xfrm>
            <a:off x="6705600" y="6477000"/>
            <a:ext cx="2133600" cy="365125"/>
          </a:xfrm>
        </p:spPr>
        <p:txBody>
          <a:bodyPr/>
          <a:lstStyle/>
          <a:p>
            <a:fld id="{B6F15528-21DE-4FAA-801E-634DDDAF4B2B}"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914400" y="914400"/>
            <a:ext cx="7477570" cy="4800600"/>
          </a:xfrm>
          <a:prstGeom prst="rect">
            <a:avLst/>
          </a:prstGeom>
          <a:noFill/>
          <a:ln w="9525">
            <a:noFill/>
            <a:miter lim="800000"/>
            <a:headEnd/>
            <a:tailEnd/>
          </a:ln>
          <a:effectLst/>
        </p:spPr>
      </p:pic>
      <p:sp>
        <p:nvSpPr>
          <p:cNvPr id="3" name="Rectangle 2"/>
          <p:cNvSpPr/>
          <p:nvPr/>
        </p:nvSpPr>
        <p:spPr>
          <a:xfrm>
            <a:off x="990600" y="5782270"/>
            <a:ext cx="7543800" cy="923330"/>
          </a:xfrm>
          <a:prstGeom prst="rect">
            <a:avLst/>
          </a:prstGeom>
        </p:spPr>
        <p:txBody>
          <a:bodyPr wrap="square">
            <a:spAutoFit/>
          </a:bodyPr>
          <a:lstStyle/>
          <a:p>
            <a:r>
              <a:rPr lang="en-US" dirty="0" smtClean="0">
                <a:solidFill>
                  <a:srgbClr val="0033CC"/>
                </a:solidFill>
              </a:rPr>
              <a:t>Optical dark field images of (A) </a:t>
            </a:r>
            <a:r>
              <a:rPr lang="en-US" dirty="0" err="1" smtClean="0">
                <a:solidFill>
                  <a:srgbClr val="0033CC"/>
                </a:solidFill>
              </a:rPr>
              <a:t>nanodots</a:t>
            </a:r>
            <a:r>
              <a:rPr lang="en-US" dirty="0" smtClean="0">
                <a:solidFill>
                  <a:srgbClr val="0033CC"/>
                </a:solidFill>
              </a:rPr>
              <a:t> and (C) nanowires (scale bar is 5 </a:t>
            </a:r>
            <a:r>
              <a:rPr lang="el-GR" dirty="0" smtClean="0">
                <a:solidFill>
                  <a:srgbClr val="0033CC"/>
                </a:solidFill>
              </a:rPr>
              <a:t>μ</a:t>
            </a:r>
            <a:r>
              <a:rPr lang="en-US" dirty="0" smtClean="0">
                <a:solidFill>
                  <a:srgbClr val="0033CC"/>
                </a:solidFill>
              </a:rPr>
              <a:t>m).</a:t>
            </a:r>
          </a:p>
          <a:p>
            <a:r>
              <a:rPr lang="en-US" dirty="0" smtClean="0">
                <a:solidFill>
                  <a:srgbClr val="0033CC"/>
                </a:solidFill>
              </a:rPr>
              <a:t>AFM topography images of (B) </a:t>
            </a:r>
            <a:r>
              <a:rPr lang="en-US" dirty="0" err="1" smtClean="0">
                <a:solidFill>
                  <a:srgbClr val="0033CC"/>
                </a:solidFill>
              </a:rPr>
              <a:t>nanodots</a:t>
            </a:r>
            <a:r>
              <a:rPr lang="en-US" dirty="0" smtClean="0">
                <a:solidFill>
                  <a:srgbClr val="0033CC"/>
                </a:solidFill>
              </a:rPr>
              <a:t>; (D(</a:t>
            </a:r>
            <a:r>
              <a:rPr lang="en-US" dirty="0" err="1" smtClean="0">
                <a:solidFill>
                  <a:srgbClr val="0033CC"/>
                </a:solidFill>
              </a:rPr>
              <a:t>i</a:t>
            </a:r>
            <a:r>
              <a:rPr lang="en-US" dirty="0" smtClean="0">
                <a:solidFill>
                  <a:srgbClr val="0033CC"/>
                </a:solidFill>
              </a:rPr>
              <a:t>−iv)) straight nanowires, and (D(v)) serpentine nanowires.</a:t>
            </a:r>
            <a:endParaRPr lang="en-US" dirty="0">
              <a:solidFill>
                <a:srgbClr val="0033CC"/>
              </a:solidFill>
            </a:endParaRP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878028" y="152400"/>
            <a:ext cx="3294172" cy="523220"/>
          </a:xfrm>
          <a:prstGeom prst="rect">
            <a:avLst/>
          </a:prstGeom>
          <a:noFill/>
        </p:spPr>
        <p:txBody>
          <a:bodyPr wrap="none" rtlCol="0">
            <a:spAutoFit/>
          </a:bodyPr>
          <a:lstStyle/>
          <a:p>
            <a:r>
              <a:rPr lang="en-US" sz="2800" dirty="0" smtClean="0">
                <a:solidFill>
                  <a:srgbClr val="0033CC"/>
                </a:solidFill>
              </a:rPr>
              <a:t>Results of NIL into Au</a:t>
            </a:r>
            <a:endParaRPr lang="en-US" sz="2800"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55" name="Rectangle 35"/>
          <p:cNvSpPr>
            <a:spLocks noChangeArrowheads="1"/>
          </p:cNvSpPr>
          <p:nvPr/>
        </p:nvSpPr>
        <p:spPr bwMode="auto">
          <a:xfrm>
            <a:off x="1524000" y="228600"/>
            <a:ext cx="6705600" cy="523862"/>
          </a:xfrm>
          <a:prstGeom prst="rect">
            <a:avLst/>
          </a:prstGeom>
          <a:noFill/>
          <a:ln w="9525">
            <a:noFill/>
            <a:miter lim="800000"/>
            <a:headEnd/>
            <a:tailEnd/>
          </a:ln>
          <a:effectLst/>
        </p:spPr>
        <p:txBody>
          <a:bodyPr wrap="square" lIns="92075" tIns="46038" rIns="92075" bIns="46038">
            <a:spAutoFit/>
          </a:bodyPr>
          <a:lstStyle/>
          <a:p>
            <a:pPr>
              <a:lnSpc>
                <a:spcPct val="100000"/>
              </a:lnSpc>
            </a:pPr>
            <a:r>
              <a:rPr lang="en-US" sz="2800" dirty="0">
                <a:solidFill>
                  <a:srgbClr val="0033CC"/>
                </a:solidFill>
              </a:rPr>
              <a:t>Laser-assisted </a:t>
            </a:r>
            <a:r>
              <a:rPr lang="en-US" sz="2800" dirty="0" smtClean="0">
                <a:solidFill>
                  <a:srgbClr val="0033CC"/>
                </a:solidFill>
              </a:rPr>
              <a:t>direct imprint </a:t>
            </a:r>
            <a:r>
              <a:rPr lang="en-US" sz="2800" dirty="0">
                <a:solidFill>
                  <a:srgbClr val="0033CC"/>
                </a:solidFill>
              </a:rPr>
              <a:t>(LADI</a:t>
            </a:r>
            <a:r>
              <a:rPr lang="en-US" sz="2800" dirty="0" smtClean="0">
                <a:solidFill>
                  <a:srgbClr val="0033CC"/>
                </a:solidFill>
              </a:rPr>
              <a:t>) of metals</a:t>
            </a:r>
            <a:endParaRPr lang="en-US" sz="2800" dirty="0">
              <a:solidFill>
                <a:srgbClr val="0033CC"/>
              </a:solidFill>
            </a:endParaRPr>
          </a:p>
        </p:txBody>
      </p:sp>
      <p:grpSp>
        <p:nvGrpSpPr>
          <p:cNvPr id="3" name="Group 36"/>
          <p:cNvGrpSpPr>
            <a:grpSpLocks noChangeAspect="1"/>
          </p:cNvGrpSpPr>
          <p:nvPr/>
        </p:nvGrpSpPr>
        <p:grpSpPr bwMode="auto">
          <a:xfrm>
            <a:off x="152400" y="2209800"/>
            <a:ext cx="4681538" cy="3246438"/>
            <a:chOff x="2430" y="7639"/>
            <a:chExt cx="7372" cy="5113"/>
          </a:xfrm>
        </p:grpSpPr>
        <p:grpSp>
          <p:nvGrpSpPr>
            <p:cNvPr id="4" name="Group 37"/>
            <p:cNvGrpSpPr>
              <a:grpSpLocks/>
            </p:cNvGrpSpPr>
            <p:nvPr/>
          </p:nvGrpSpPr>
          <p:grpSpPr bwMode="auto">
            <a:xfrm>
              <a:off x="2430" y="7879"/>
              <a:ext cx="3330" cy="1417"/>
              <a:chOff x="2430" y="7879"/>
              <a:chExt cx="3330" cy="1417"/>
            </a:xfrm>
          </p:grpSpPr>
          <p:grpSp>
            <p:nvGrpSpPr>
              <p:cNvPr id="5" name="Group 38"/>
              <p:cNvGrpSpPr>
                <a:grpSpLocks/>
              </p:cNvGrpSpPr>
              <p:nvPr/>
            </p:nvGrpSpPr>
            <p:grpSpPr bwMode="auto">
              <a:xfrm>
                <a:off x="2502" y="7879"/>
                <a:ext cx="3258" cy="1400"/>
                <a:chOff x="2502" y="7879"/>
                <a:chExt cx="3258" cy="1400"/>
              </a:xfrm>
            </p:grpSpPr>
            <p:sp>
              <p:nvSpPr>
                <p:cNvPr id="107559" name="Rectangle 39"/>
                <p:cNvSpPr>
                  <a:spLocks noChangeArrowheads="1"/>
                </p:cNvSpPr>
                <p:nvPr/>
              </p:nvSpPr>
              <p:spPr bwMode="auto">
                <a:xfrm>
                  <a:off x="2502" y="7879"/>
                  <a:ext cx="3258" cy="380"/>
                </a:xfrm>
                <a:prstGeom prst="rect">
                  <a:avLst/>
                </a:prstGeom>
                <a:solidFill>
                  <a:srgbClr val="0000FF"/>
                </a:solidFill>
                <a:ln w="9525">
                  <a:solidFill>
                    <a:srgbClr val="0000FF"/>
                  </a:solidFill>
                  <a:miter lim="800000"/>
                  <a:headEnd/>
                  <a:tailEnd/>
                </a:ln>
              </p:spPr>
              <p:txBody>
                <a:bodyPr tIns="0" anchor="ctr"/>
                <a:lstStyle/>
                <a:p>
                  <a:pPr algn="ctr"/>
                  <a:r>
                    <a:rPr lang="en-US" altLang="zh-CN" b="0">
                      <a:solidFill>
                        <a:srgbClr val="FFFFFF"/>
                      </a:solidFill>
                      <a:latin typeface="Helvetica" pitchFamily="34" charset="0"/>
                      <a:ea typeface="SimSun" pitchFamily="2" charset="-122"/>
                    </a:rPr>
                    <a:t>mold</a:t>
                  </a:r>
                  <a:endParaRPr lang="en-US"/>
                </a:p>
              </p:txBody>
            </p:sp>
            <p:sp>
              <p:nvSpPr>
                <p:cNvPr id="107560" name="Rectangle 40"/>
                <p:cNvSpPr>
                  <a:spLocks noChangeArrowheads="1"/>
                </p:cNvSpPr>
                <p:nvPr/>
              </p:nvSpPr>
              <p:spPr bwMode="auto">
                <a:xfrm>
                  <a:off x="2882" y="8259"/>
                  <a:ext cx="360" cy="22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61" name="Rectangle 41"/>
                <p:cNvSpPr>
                  <a:spLocks noChangeArrowheads="1"/>
                </p:cNvSpPr>
                <p:nvPr/>
              </p:nvSpPr>
              <p:spPr bwMode="auto">
                <a:xfrm>
                  <a:off x="3582" y="8259"/>
                  <a:ext cx="360" cy="22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62" name="Rectangle 42"/>
                <p:cNvSpPr>
                  <a:spLocks noChangeArrowheads="1"/>
                </p:cNvSpPr>
                <p:nvPr/>
              </p:nvSpPr>
              <p:spPr bwMode="auto">
                <a:xfrm>
                  <a:off x="4322" y="8259"/>
                  <a:ext cx="360" cy="22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63" name="Rectangle 43"/>
                <p:cNvSpPr>
                  <a:spLocks noChangeArrowheads="1"/>
                </p:cNvSpPr>
                <p:nvPr/>
              </p:nvSpPr>
              <p:spPr bwMode="auto">
                <a:xfrm>
                  <a:off x="5042" y="8259"/>
                  <a:ext cx="360" cy="22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64" name="Rectangle 44"/>
                <p:cNvSpPr>
                  <a:spLocks noChangeArrowheads="1"/>
                </p:cNvSpPr>
                <p:nvPr/>
              </p:nvSpPr>
              <p:spPr bwMode="auto">
                <a:xfrm>
                  <a:off x="2502" y="8479"/>
                  <a:ext cx="3258" cy="800"/>
                </a:xfrm>
                <a:prstGeom prst="rect">
                  <a:avLst/>
                </a:prstGeom>
                <a:solidFill>
                  <a:srgbClr val="000000"/>
                </a:solidFill>
                <a:ln w="9525">
                  <a:solidFill>
                    <a:srgbClr val="000000"/>
                  </a:solidFill>
                  <a:miter lim="800000"/>
                  <a:headEnd/>
                  <a:tailEnd/>
                </a:ln>
              </p:spPr>
              <p:txBody>
                <a:bodyPr tIns="91440" bIns="0" anchor="ctr"/>
                <a:lstStyle/>
                <a:p>
                  <a:pPr algn="ctr"/>
                  <a:r>
                    <a:rPr lang="en-US" altLang="zh-CN" b="0">
                      <a:solidFill>
                        <a:srgbClr val="FFFFFF"/>
                      </a:solidFill>
                      <a:latin typeface="Helvetica" pitchFamily="34" charset="0"/>
                      <a:ea typeface="SimSun" pitchFamily="2" charset="-122"/>
                    </a:rPr>
                    <a:t>substrate</a:t>
                  </a:r>
                  <a:endParaRPr lang="en-US"/>
                </a:p>
              </p:txBody>
            </p:sp>
          </p:grpSp>
          <p:sp>
            <p:nvSpPr>
              <p:cNvPr id="107565" name="Text Box 45"/>
              <p:cNvSpPr txBox="1">
                <a:spLocks noChangeArrowheads="1"/>
              </p:cNvSpPr>
              <p:nvPr/>
            </p:nvSpPr>
            <p:spPr bwMode="auto">
              <a:xfrm>
                <a:off x="2430" y="8718"/>
                <a:ext cx="513" cy="578"/>
              </a:xfrm>
              <a:prstGeom prst="rect">
                <a:avLst/>
              </a:prstGeom>
              <a:noFill/>
              <a:ln w="9525">
                <a:noFill/>
                <a:miter lim="800000"/>
                <a:headEnd/>
                <a:tailEnd/>
              </a:ln>
            </p:spPr>
            <p:txBody>
              <a:bodyPr wrap="none">
                <a:spAutoFit/>
              </a:bodyPr>
              <a:lstStyle/>
              <a:p>
                <a:r>
                  <a:rPr lang="en-US" altLang="zh-CN" sz="2000" b="0">
                    <a:solidFill>
                      <a:srgbClr val="FFFFFF"/>
                    </a:solidFill>
                    <a:latin typeface="Helvetica" pitchFamily="34" charset="0"/>
                    <a:ea typeface="SimSun" pitchFamily="2" charset="-122"/>
                  </a:rPr>
                  <a:t>a</a:t>
                </a:r>
                <a:endParaRPr lang="en-US"/>
              </a:p>
            </p:txBody>
          </p:sp>
        </p:grpSp>
        <p:grpSp>
          <p:nvGrpSpPr>
            <p:cNvPr id="6" name="Group 46"/>
            <p:cNvGrpSpPr>
              <a:grpSpLocks/>
            </p:cNvGrpSpPr>
            <p:nvPr/>
          </p:nvGrpSpPr>
          <p:grpSpPr bwMode="auto">
            <a:xfrm>
              <a:off x="2462" y="10039"/>
              <a:ext cx="3380" cy="2234"/>
              <a:chOff x="2462" y="10039"/>
              <a:chExt cx="3380" cy="2234"/>
            </a:xfrm>
          </p:grpSpPr>
          <p:grpSp>
            <p:nvGrpSpPr>
              <p:cNvPr id="7" name="Group 47"/>
              <p:cNvGrpSpPr>
                <a:grpSpLocks/>
              </p:cNvGrpSpPr>
              <p:nvPr/>
            </p:nvGrpSpPr>
            <p:grpSpPr bwMode="auto">
              <a:xfrm>
                <a:off x="2582" y="10039"/>
                <a:ext cx="3260" cy="2180"/>
                <a:chOff x="2582" y="10039"/>
                <a:chExt cx="3260" cy="2180"/>
              </a:xfrm>
            </p:grpSpPr>
            <p:sp>
              <p:nvSpPr>
                <p:cNvPr id="107568" name="Rectangle 48"/>
                <p:cNvSpPr>
                  <a:spLocks noChangeArrowheads="1"/>
                </p:cNvSpPr>
                <p:nvPr/>
              </p:nvSpPr>
              <p:spPr bwMode="auto">
                <a:xfrm>
                  <a:off x="2582" y="10699"/>
                  <a:ext cx="3260" cy="38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69" name="Rectangle 49"/>
                <p:cNvSpPr>
                  <a:spLocks noChangeArrowheads="1"/>
                </p:cNvSpPr>
                <p:nvPr/>
              </p:nvSpPr>
              <p:spPr bwMode="auto">
                <a:xfrm>
                  <a:off x="2962" y="11079"/>
                  <a:ext cx="360" cy="22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70" name="Rectangle 50"/>
                <p:cNvSpPr>
                  <a:spLocks noChangeArrowheads="1"/>
                </p:cNvSpPr>
                <p:nvPr/>
              </p:nvSpPr>
              <p:spPr bwMode="auto">
                <a:xfrm>
                  <a:off x="3662" y="11079"/>
                  <a:ext cx="360" cy="22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71" name="Rectangle 51"/>
                <p:cNvSpPr>
                  <a:spLocks noChangeArrowheads="1"/>
                </p:cNvSpPr>
                <p:nvPr/>
              </p:nvSpPr>
              <p:spPr bwMode="auto">
                <a:xfrm>
                  <a:off x="4402" y="11079"/>
                  <a:ext cx="360" cy="22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72" name="Rectangle 52"/>
                <p:cNvSpPr>
                  <a:spLocks noChangeArrowheads="1"/>
                </p:cNvSpPr>
                <p:nvPr/>
              </p:nvSpPr>
              <p:spPr bwMode="auto">
                <a:xfrm>
                  <a:off x="5122" y="11079"/>
                  <a:ext cx="360" cy="220"/>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73" name="Rectangle 53"/>
                <p:cNvSpPr>
                  <a:spLocks noChangeArrowheads="1"/>
                </p:cNvSpPr>
                <p:nvPr/>
              </p:nvSpPr>
              <p:spPr bwMode="auto">
                <a:xfrm>
                  <a:off x="2582" y="11739"/>
                  <a:ext cx="3260" cy="480"/>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07574" name="Rectangle 54"/>
                <p:cNvSpPr>
                  <a:spLocks noChangeArrowheads="1"/>
                </p:cNvSpPr>
                <p:nvPr/>
              </p:nvSpPr>
              <p:spPr bwMode="auto">
                <a:xfrm>
                  <a:off x="2582" y="11299"/>
                  <a:ext cx="3254" cy="460"/>
                </a:xfrm>
                <a:prstGeom prst="rect">
                  <a:avLst/>
                </a:prstGeom>
                <a:gradFill rotWithShape="0">
                  <a:gsLst>
                    <a:gs pos="0">
                      <a:srgbClr val="FF6600"/>
                    </a:gs>
                    <a:gs pos="100000">
                      <a:srgbClr val="FF6600">
                        <a:gamma/>
                        <a:shade val="46275"/>
                        <a:invGamma/>
                      </a:srgbClr>
                    </a:gs>
                  </a:gsLst>
                  <a:lin ang="5400000" scaled="1"/>
                </a:gradFill>
                <a:ln w="9525">
                  <a:solidFill>
                    <a:srgbClr val="000000"/>
                  </a:solidFill>
                  <a:miter lim="800000"/>
                  <a:headEnd/>
                  <a:tailEnd/>
                </a:ln>
              </p:spPr>
              <p:txBody>
                <a:bodyPr tIns="9144" anchor="ctr"/>
                <a:lstStyle/>
                <a:p>
                  <a:pPr algn="ctr"/>
                  <a:r>
                    <a:rPr lang="en-US" altLang="zh-CN" b="0">
                      <a:solidFill>
                        <a:srgbClr val="FFFFFF"/>
                      </a:solidFill>
                      <a:latin typeface="Helvetica" pitchFamily="34" charset="0"/>
                      <a:ea typeface="SimSun" pitchFamily="2" charset="-122"/>
                    </a:rPr>
                    <a:t>molten layer</a:t>
                  </a:r>
                  <a:endParaRPr lang="en-US"/>
                </a:p>
              </p:txBody>
            </p:sp>
            <p:sp>
              <p:nvSpPr>
                <p:cNvPr id="107575" name="Line 55"/>
                <p:cNvSpPr>
                  <a:spLocks noChangeShapeType="1"/>
                </p:cNvSpPr>
                <p:nvPr/>
              </p:nvSpPr>
              <p:spPr bwMode="auto">
                <a:xfrm>
                  <a:off x="3022" y="10059"/>
                  <a:ext cx="0" cy="560"/>
                </a:xfrm>
                <a:prstGeom prst="line">
                  <a:avLst/>
                </a:prstGeom>
                <a:noFill/>
                <a:ln w="28575">
                  <a:solidFill>
                    <a:srgbClr val="FF0000"/>
                  </a:solidFill>
                  <a:round/>
                  <a:headEnd/>
                  <a:tailEnd type="triangle" w="med" len="med"/>
                </a:ln>
              </p:spPr>
              <p:txBody>
                <a:bodyPr wrap="none" anchor="ctr"/>
                <a:lstStyle/>
                <a:p>
                  <a:endParaRPr lang="en-US"/>
                </a:p>
              </p:txBody>
            </p:sp>
            <p:sp>
              <p:nvSpPr>
                <p:cNvPr id="107576" name="Line 56"/>
                <p:cNvSpPr>
                  <a:spLocks noChangeShapeType="1"/>
                </p:cNvSpPr>
                <p:nvPr/>
              </p:nvSpPr>
              <p:spPr bwMode="auto">
                <a:xfrm>
                  <a:off x="3622" y="10039"/>
                  <a:ext cx="0" cy="560"/>
                </a:xfrm>
                <a:prstGeom prst="line">
                  <a:avLst/>
                </a:prstGeom>
                <a:noFill/>
                <a:ln w="28575">
                  <a:solidFill>
                    <a:srgbClr val="FF0000"/>
                  </a:solidFill>
                  <a:round/>
                  <a:headEnd/>
                  <a:tailEnd type="triangle" w="med" len="med"/>
                </a:ln>
              </p:spPr>
              <p:txBody>
                <a:bodyPr wrap="none" anchor="ctr"/>
                <a:lstStyle/>
                <a:p>
                  <a:endParaRPr lang="en-US"/>
                </a:p>
              </p:txBody>
            </p:sp>
            <p:sp>
              <p:nvSpPr>
                <p:cNvPr id="107577" name="Line 57"/>
                <p:cNvSpPr>
                  <a:spLocks noChangeShapeType="1"/>
                </p:cNvSpPr>
                <p:nvPr/>
              </p:nvSpPr>
              <p:spPr bwMode="auto">
                <a:xfrm>
                  <a:off x="4222" y="10039"/>
                  <a:ext cx="0" cy="560"/>
                </a:xfrm>
                <a:prstGeom prst="line">
                  <a:avLst/>
                </a:prstGeom>
                <a:noFill/>
                <a:ln w="28575">
                  <a:solidFill>
                    <a:srgbClr val="FF0000"/>
                  </a:solidFill>
                  <a:round/>
                  <a:headEnd/>
                  <a:tailEnd type="triangle" w="med" len="med"/>
                </a:ln>
              </p:spPr>
              <p:txBody>
                <a:bodyPr wrap="none" anchor="ctr"/>
                <a:lstStyle/>
                <a:p>
                  <a:endParaRPr lang="en-US"/>
                </a:p>
              </p:txBody>
            </p:sp>
            <p:sp>
              <p:nvSpPr>
                <p:cNvPr id="107578" name="Line 58"/>
                <p:cNvSpPr>
                  <a:spLocks noChangeShapeType="1"/>
                </p:cNvSpPr>
                <p:nvPr/>
              </p:nvSpPr>
              <p:spPr bwMode="auto">
                <a:xfrm>
                  <a:off x="4822" y="10039"/>
                  <a:ext cx="0" cy="560"/>
                </a:xfrm>
                <a:prstGeom prst="line">
                  <a:avLst/>
                </a:prstGeom>
                <a:noFill/>
                <a:ln w="28575">
                  <a:solidFill>
                    <a:srgbClr val="FF0000"/>
                  </a:solidFill>
                  <a:round/>
                  <a:headEnd/>
                  <a:tailEnd type="triangle" w="med" len="med"/>
                </a:ln>
              </p:spPr>
              <p:txBody>
                <a:bodyPr wrap="none" anchor="ctr"/>
                <a:lstStyle/>
                <a:p>
                  <a:endParaRPr lang="en-US"/>
                </a:p>
              </p:txBody>
            </p:sp>
            <p:sp>
              <p:nvSpPr>
                <p:cNvPr id="107579" name="Line 59"/>
                <p:cNvSpPr>
                  <a:spLocks noChangeShapeType="1"/>
                </p:cNvSpPr>
                <p:nvPr/>
              </p:nvSpPr>
              <p:spPr bwMode="auto">
                <a:xfrm>
                  <a:off x="5422" y="10039"/>
                  <a:ext cx="0" cy="560"/>
                </a:xfrm>
                <a:prstGeom prst="line">
                  <a:avLst/>
                </a:prstGeom>
                <a:noFill/>
                <a:ln w="28575">
                  <a:solidFill>
                    <a:srgbClr val="FF0000"/>
                  </a:solidFill>
                  <a:round/>
                  <a:headEnd/>
                  <a:tailEnd type="triangle" w="med" len="med"/>
                </a:ln>
              </p:spPr>
              <p:txBody>
                <a:bodyPr wrap="none" anchor="ctr"/>
                <a:lstStyle/>
                <a:p>
                  <a:endParaRPr lang="en-US"/>
                </a:p>
              </p:txBody>
            </p:sp>
          </p:grpSp>
          <p:sp>
            <p:nvSpPr>
              <p:cNvPr id="107580" name="Text Box 60"/>
              <p:cNvSpPr txBox="1">
                <a:spLocks noChangeArrowheads="1"/>
              </p:cNvSpPr>
              <p:nvPr/>
            </p:nvSpPr>
            <p:spPr bwMode="auto">
              <a:xfrm>
                <a:off x="2462" y="11695"/>
                <a:ext cx="513" cy="578"/>
              </a:xfrm>
              <a:prstGeom prst="rect">
                <a:avLst/>
              </a:prstGeom>
              <a:noFill/>
              <a:ln w="9525">
                <a:noFill/>
                <a:miter lim="800000"/>
                <a:headEnd/>
                <a:tailEnd/>
              </a:ln>
            </p:spPr>
            <p:txBody>
              <a:bodyPr wrap="none">
                <a:spAutoFit/>
              </a:bodyPr>
              <a:lstStyle/>
              <a:p>
                <a:r>
                  <a:rPr lang="en-US" altLang="zh-CN" sz="2000" b="0">
                    <a:solidFill>
                      <a:srgbClr val="FFFFFF"/>
                    </a:solidFill>
                    <a:latin typeface="Helvetica" pitchFamily="34" charset="0"/>
                    <a:ea typeface="SimSun" pitchFamily="2" charset="-122"/>
                  </a:rPr>
                  <a:t>b</a:t>
                </a:r>
                <a:endParaRPr lang="en-US"/>
              </a:p>
            </p:txBody>
          </p:sp>
        </p:grpSp>
        <p:grpSp>
          <p:nvGrpSpPr>
            <p:cNvPr id="8" name="Group 61"/>
            <p:cNvGrpSpPr>
              <a:grpSpLocks/>
            </p:cNvGrpSpPr>
            <p:nvPr/>
          </p:nvGrpSpPr>
          <p:grpSpPr bwMode="auto">
            <a:xfrm>
              <a:off x="6422" y="7639"/>
              <a:ext cx="3380" cy="1298"/>
              <a:chOff x="2256" y="1488"/>
              <a:chExt cx="1352" cy="519"/>
            </a:xfrm>
          </p:grpSpPr>
          <p:grpSp>
            <p:nvGrpSpPr>
              <p:cNvPr id="9" name="Group 62"/>
              <p:cNvGrpSpPr>
                <a:grpSpLocks/>
              </p:cNvGrpSpPr>
              <p:nvPr/>
            </p:nvGrpSpPr>
            <p:grpSpPr bwMode="auto">
              <a:xfrm>
                <a:off x="2304" y="1488"/>
                <a:ext cx="1304" cy="512"/>
                <a:chOff x="2304" y="1488"/>
                <a:chExt cx="1304" cy="512"/>
              </a:xfrm>
            </p:grpSpPr>
            <p:sp>
              <p:nvSpPr>
                <p:cNvPr id="107583" name="Rectangle 63"/>
                <p:cNvSpPr>
                  <a:spLocks noChangeArrowheads="1"/>
                </p:cNvSpPr>
                <p:nvPr/>
              </p:nvSpPr>
              <p:spPr bwMode="auto">
                <a:xfrm>
                  <a:off x="2304" y="1808"/>
                  <a:ext cx="1304" cy="192"/>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07584" name="Rectangle 64"/>
                <p:cNvSpPr>
                  <a:spLocks noChangeArrowheads="1"/>
                </p:cNvSpPr>
                <p:nvPr/>
              </p:nvSpPr>
              <p:spPr bwMode="auto">
                <a:xfrm>
                  <a:off x="2304" y="1632"/>
                  <a:ext cx="1304" cy="184"/>
                </a:xfrm>
                <a:prstGeom prst="rect">
                  <a:avLst/>
                </a:prstGeom>
                <a:gradFill rotWithShape="0">
                  <a:gsLst>
                    <a:gs pos="0">
                      <a:srgbClr val="FF6600"/>
                    </a:gs>
                    <a:gs pos="100000">
                      <a:srgbClr val="FF6600">
                        <a:gamma/>
                        <a:shade val="46275"/>
                        <a:invGamma/>
                      </a:srgbClr>
                    </a:gs>
                  </a:gsLst>
                  <a:lin ang="5400000" scaled="1"/>
                </a:gradFill>
                <a:ln w="9525">
                  <a:solidFill>
                    <a:srgbClr val="000000"/>
                  </a:solidFill>
                  <a:miter lim="800000"/>
                  <a:headEnd/>
                  <a:tailEnd/>
                </a:ln>
              </p:spPr>
              <p:txBody>
                <a:bodyPr wrap="none" anchor="ctr"/>
                <a:lstStyle/>
                <a:p>
                  <a:endParaRPr lang="en-US"/>
                </a:p>
              </p:txBody>
            </p:sp>
            <p:sp>
              <p:nvSpPr>
                <p:cNvPr id="107585" name="Rectangle 65"/>
                <p:cNvSpPr>
                  <a:spLocks noChangeArrowheads="1"/>
                </p:cNvSpPr>
                <p:nvPr/>
              </p:nvSpPr>
              <p:spPr bwMode="auto">
                <a:xfrm>
                  <a:off x="2304" y="1488"/>
                  <a:ext cx="1304" cy="152"/>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86" name="Rectangle 66"/>
                <p:cNvSpPr>
                  <a:spLocks noChangeArrowheads="1"/>
                </p:cNvSpPr>
                <p:nvPr/>
              </p:nvSpPr>
              <p:spPr bwMode="auto">
                <a:xfrm>
                  <a:off x="2456" y="1640"/>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87" name="Rectangle 67"/>
                <p:cNvSpPr>
                  <a:spLocks noChangeArrowheads="1"/>
                </p:cNvSpPr>
                <p:nvPr/>
              </p:nvSpPr>
              <p:spPr bwMode="auto">
                <a:xfrm>
                  <a:off x="2736" y="1640"/>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88" name="Rectangle 68"/>
                <p:cNvSpPr>
                  <a:spLocks noChangeArrowheads="1"/>
                </p:cNvSpPr>
                <p:nvPr/>
              </p:nvSpPr>
              <p:spPr bwMode="auto">
                <a:xfrm>
                  <a:off x="3032" y="1640"/>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89" name="Rectangle 69"/>
                <p:cNvSpPr>
                  <a:spLocks noChangeArrowheads="1"/>
                </p:cNvSpPr>
                <p:nvPr/>
              </p:nvSpPr>
              <p:spPr bwMode="auto">
                <a:xfrm>
                  <a:off x="3320" y="1640"/>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grpSp>
          <p:sp>
            <p:nvSpPr>
              <p:cNvPr id="107590" name="Text Box 70"/>
              <p:cNvSpPr txBox="1">
                <a:spLocks noChangeArrowheads="1"/>
              </p:cNvSpPr>
              <p:nvPr/>
            </p:nvSpPr>
            <p:spPr bwMode="auto">
              <a:xfrm>
                <a:off x="2256" y="1776"/>
                <a:ext cx="196" cy="231"/>
              </a:xfrm>
              <a:prstGeom prst="rect">
                <a:avLst/>
              </a:prstGeom>
              <a:noFill/>
              <a:ln w="9525">
                <a:noFill/>
                <a:miter lim="800000"/>
                <a:headEnd/>
                <a:tailEnd/>
              </a:ln>
            </p:spPr>
            <p:txBody>
              <a:bodyPr wrap="none">
                <a:spAutoFit/>
              </a:bodyPr>
              <a:lstStyle/>
              <a:p>
                <a:r>
                  <a:rPr lang="en-US" altLang="zh-CN" sz="2000" b="0">
                    <a:solidFill>
                      <a:srgbClr val="FFFFFF"/>
                    </a:solidFill>
                    <a:latin typeface="Helvetica" pitchFamily="34" charset="0"/>
                    <a:ea typeface="SimSun" pitchFamily="2" charset="-122"/>
                  </a:rPr>
                  <a:t>c</a:t>
                </a:r>
                <a:endParaRPr lang="en-US"/>
              </a:p>
            </p:txBody>
          </p:sp>
        </p:grpSp>
        <p:grpSp>
          <p:nvGrpSpPr>
            <p:cNvPr id="10" name="Group 71"/>
            <p:cNvGrpSpPr>
              <a:grpSpLocks/>
            </p:cNvGrpSpPr>
            <p:nvPr/>
          </p:nvGrpSpPr>
          <p:grpSpPr bwMode="auto">
            <a:xfrm>
              <a:off x="6467" y="9439"/>
              <a:ext cx="3335" cy="1178"/>
              <a:chOff x="2274" y="2208"/>
              <a:chExt cx="1334" cy="471"/>
            </a:xfrm>
          </p:grpSpPr>
          <p:grpSp>
            <p:nvGrpSpPr>
              <p:cNvPr id="11" name="Group 72"/>
              <p:cNvGrpSpPr>
                <a:grpSpLocks/>
              </p:cNvGrpSpPr>
              <p:nvPr/>
            </p:nvGrpSpPr>
            <p:grpSpPr bwMode="auto">
              <a:xfrm>
                <a:off x="2304" y="2208"/>
                <a:ext cx="1304" cy="464"/>
                <a:chOff x="3408" y="2240"/>
                <a:chExt cx="1304" cy="464"/>
              </a:xfrm>
            </p:grpSpPr>
            <p:sp>
              <p:nvSpPr>
                <p:cNvPr id="107593" name="Rectangle 73"/>
                <p:cNvSpPr>
                  <a:spLocks noChangeArrowheads="1"/>
                </p:cNvSpPr>
                <p:nvPr/>
              </p:nvSpPr>
              <p:spPr bwMode="auto">
                <a:xfrm>
                  <a:off x="3408" y="2384"/>
                  <a:ext cx="1304" cy="320"/>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07594" name="Rectangle 74"/>
                <p:cNvSpPr>
                  <a:spLocks noChangeArrowheads="1"/>
                </p:cNvSpPr>
                <p:nvPr/>
              </p:nvSpPr>
              <p:spPr bwMode="auto">
                <a:xfrm>
                  <a:off x="3408" y="2240"/>
                  <a:ext cx="1304" cy="152"/>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95" name="Rectangle 75"/>
                <p:cNvSpPr>
                  <a:spLocks noChangeArrowheads="1"/>
                </p:cNvSpPr>
                <p:nvPr/>
              </p:nvSpPr>
              <p:spPr bwMode="auto">
                <a:xfrm>
                  <a:off x="3560" y="2392"/>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96" name="Rectangle 76"/>
                <p:cNvSpPr>
                  <a:spLocks noChangeArrowheads="1"/>
                </p:cNvSpPr>
                <p:nvPr/>
              </p:nvSpPr>
              <p:spPr bwMode="auto">
                <a:xfrm>
                  <a:off x="3840" y="2392"/>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97" name="Rectangle 77"/>
                <p:cNvSpPr>
                  <a:spLocks noChangeArrowheads="1"/>
                </p:cNvSpPr>
                <p:nvPr/>
              </p:nvSpPr>
              <p:spPr bwMode="auto">
                <a:xfrm>
                  <a:off x="4136" y="2392"/>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598" name="Rectangle 78"/>
                <p:cNvSpPr>
                  <a:spLocks noChangeArrowheads="1"/>
                </p:cNvSpPr>
                <p:nvPr/>
              </p:nvSpPr>
              <p:spPr bwMode="auto">
                <a:xfrm>
                  <a:off x="4424" y="2392"/>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grpSp>
          <p:sp>
            <p:nvSpPr>
              <p:cNvPr id="107599" name="Text Box 79"/>
              <p:cNvSpPr txBox="1">
                <a:spLocks noChangeArrowheads="1"/>
              </p:cNvSpPr>
              <p:nvPr/>
            </p:nvSpPr>
            <p:spPr bwMode="auto">
              <a:xfrm>
                <a:off x="2274" y="2448"/>
                <a:ext cx="205" cy="231"/>
              </a:xfrm>
              <a:prstGeom prst="rect">
                <a:avLst/>
              </a:prstGeom>
              <a:noFill/>
              <a:ln w="9525">
                <a:noFill/>
                <a:miter lim="800000"/>
                <a:headEnd/>
                <a:tailEnd/>
              </a:ln>
            </p:spPr>
            <p:txBody>
              <a:bodyPr wrap="none">
                <a:spAutoFit/>
              </a:bodyPr>
              <a:lstStyle/>
              <a:p>
                <a:r>
                  <a:rPr lang="en-US" altLang="zh-CN" sz="2000" b="0">
                    <a:solidFill>
                      <a:srgbClr val="FFFFFF"/>
                    </a:solidFill>
                    <a:latin typeface="Helvetica" pitchFamily="34" charset="0"/>
                    <a:ea typeface="SimSun" pitchFamily="2" charset="-122"/>
                  </a:rPr>
                  <a:t>d</a:t>
                </a:r>
                <a:endParaRPr lang="en-US"/>
              </a:p>
            </p:txBody>
          </p:sp>
        </p:grpSp>
        <p:grpSp>
          <p:nvGrpSpPr>
            <p:cNvPr id="12" name="Group 80"/>
            <p:cNvGrpSpPr>
              <a:grpSpLocks/>
            </p:cNvGrpSpPr>
            <p:nvPr/>
          </p:nvGrpSpPr>
          <p:grpSpPr bwMode="auto">
            <a:xfrm>
              <a:off x="6422" y="11119"/>
              <a:ext cx="3380" cy="1633"/>
              <a:chOff x="2256" y="2880"/>
              <a:chExt cx="1352" cy="653"/>
            </a:xfrm>
          </p:grpSpPr>
          <p:grpSp>
            <p:nvGrpSpPr>
              <p:cNvPr id="13" name="Group 81"/>
              <p:cNvGrpSpPr>
                <a:grpSpLocks/>
              </p:cNvGrpSpPr>
              <p:nvPr/>
            </p:nvGrpSpPr>
            <p:grpSpPr bwMode="auto">
              <a:xfrm>
                <a:off x="2304" y="2880"/>
                <a:ext cx="1304" cy="624"/>
                <a:chOff x="3416" y="3144"/>
                <a:chExt cx="1304" cy="624"/>
              </a:xfrm>
            </p:grpSpPr>
            <p:sp>
              <p:nvSpPr>
                <p:cNvPr id="107602" name="Rectangle 82"/>
                <p:cNvSpPr>
                  <a:spLocks noChangeArrowheads="1"/>
                </p:cNvSpPr>
                <p:nvPr/>
              </p:nvSpPr>
              <p:spPr bwMode="auto">
                <a:xfrm>
                  <a:off x="3416" y="3448"/>
                  <a:ext cx="1304" cy="320"/>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07603" name="Rectangle 83"/>
                <p:cNvSpPr>
                  <a:spLocks noChangeArrowheads="1"/>
                </p:cNvSpPr>
                <p:nvPr/>
              </p:nvSpPr>
              <p:spPr bwMode="auto">
                <a:xfrm>
                  <a:off x="3416" y="3144"/>
                  <a:ext cx="1304" cy="152"/>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604" name="Rectangle 84"/>
                <p:cNvSpPr>
                  <a:spLocks noChangeArrowheads="1"/>
                </p:cNvSpPr>
                <p:nvPr/>
              </p:nvSpPr>
              <p:spPr bwMode="auto">
                <a:xfrm>
                  <a:off x="3568" y="3448"/>
                  <a:ext cx="144" cy="88"/>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107605" name="Rectangle 85"/>
                <p:cNvSpPr>
                  <a:spLocks noChangeArrowheads="1"/>
                </p:cNvSpPr>
                <p:nvPr/>
              </p:nvSpPr>
              <p:spPr bwMode="auto">
                <a:xfrm>
                  <a:off x="3848" y="3448"/>
                  <a:ext cx="144" cy="88"/>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107606" name="Rectangle 86"/>
                <p:cNvSpPr>
                  <a:spLocks noChangeArrowheads="1"/>
                </p:cNvSpPr>
                <p:nvPr/>
              </p:nvSpPr>
              <p:spPr bwMode="auto">
                <a:xfrm>
                  <a:off x="4144" y="3448"/>
                  <a:ext cx="144" cy="88"/>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107607" name="Rectangle 87"/>
                <p:cNvSpPr>
                  <a:spLocks noChangeArrowheads="1"/>
                </p:cNvSpPr>
                <p:nvPr/>
              </p:nvSpPr>
              <p:spPr bwMode="auto">
                <a:xfrm>
                  <a:off x="4432" y="3448"/>
                  <a:ext cx="144" cy="88"/>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107608" name="Rectangle 88"/>
                <p:cNvSpPr>
                  <a:spLocks noChangeArrowheads="1"/>
                </p:cNvSpPr>
                <p:nvPr/>
              </p:nvSpPr>
              <p:spPr bwMode="auto">
                <a:xfrm>
                  <a:off x="3568" y="3296"/>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609" name="Rectangle 89"/>
                <p:cNvSpPr>
                  <a:spLocks noChangeArrowheads="1"/>
                </p:cNvSpPr>
                <p:nvPr/>
              </p:nvSpPr>
              <p:spPr bwMode="auto">
                <a:xfrm>
                  <a:off x="3848" y="3296"/>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610" name="Rectangle 90"/>
                <p:cNvSpPr>
                  <a:spLocks noChangeArrowheads="1"/>
                </p:cNvSpPr>
                <p:nvPr/>
              </p:nvSpPr>
              <p:spPr bwMode="auto">
                <a:xfrm>
                  <a:off x="4144" y="3296"/>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7611" name="Rectangle 91"/>
                <p:cNvSpPr>
                  <a:spLocks noChangeArrowheads="1"/>
                </p:cNvSpPr>
                <p:nvPr/>
              </p:nvSpPr>
              <p:spPr bwMode="auto">
                <a:xfrm>
                  <a:off x="4432" y="3296"/>
                  <a:ext cx="144" cy="88"/>
                </a:xfrm>
                <a:prstGeom prst="rect">
                  <a:avLst/>
                </a:prstGeom>
                <a:solidFill>
                  <a:srgbClr val="0000FF"/>
                </a:solidFill>
                <a:ln w="9525">
                  <a:solidFill>
                    <a:srgbClr val="0000FF"/>
                  </a:solidFill>
                  <a:miter lim="800000"/>
                  <a:headEnd/>
                  <a:tailEnd/>
                </a:ln>
              </p:spPr>
              <p:txBody>
                <a:bodyPr wrap="none" anchor="ctr"/>
                <a:lstStyle/>
                <a:p>
                  <a:endParaRPr lang="en-US"/>
                </a:p>
              </p:txBody>
            </p:sp>
          </p:grpSp>
          <p:sp>
            <p:nvSpPr>
              <p:cNvPr id="107612" name="Text Box 92"/>
              <p:cNvSpPr txBox="1">
                <a:spLocks noChangeArrowheads="1"/>
              </p:cNvSpPr>
              <p:nvPr/>
            </p:nvSpPr>
            <p:spPr bwMode="auto">
              <a:xfrm>
                <a:off x="2256" y="3302"/>
                <a:ext cx="205" cy="231"/>
              </a:xfrm>
              <a:prstGeom prst="rect">
                <a:avLst/>
              </a:prstGeom>
              <a:noFill/>
              <a:ln w="9525">
                <a:noFill/>
                <a:miter lim="800000"/>
                <a:headEnd/>
                <a:tailEnd/>
              </a:ln>
            </p:spPr>
            <p:txBody>
              <a:bodyPr wrap="none">
                <a:spAutoFit/>
              </a:bodyPr>
              <a:lstStyle/>
              <a:p>
                <a:r>
                  <a:rPr lang="en-US" altLang="zh-CN" sz="2000" b="0">
                    <a:solidFill>
                      <a:srgbClr val="FFFFFF"/>
                    </a:solidFill>
                    <a:latin typeface="Helvetica" pitchFamily="34" charset="0"/>
                    <a:ea typeface="SimSun" pitchFamily="2" charset="-122"/>
                  </a:rPr>
                  <a:t>e</a:t>
                </a:r>
                <a:endParaRPr lang="en-US"/>
              </a:p>
            </p:txBody>
          </p:sp>
        </p:grpSp>
      </p:grpSp>
      <p:sp>
        <p:nvSpPr>
          <p:cNvPr id="107613" name="Text Box 93"/>
          <p:cNvSpPr txBox="1">
            <a:spLocks noChangeArrowheads="1"/>
          </p:cNvSpPr>
          <p:nvPr/>
        </p:nvSpPr>
        <p:spPr bwMode="auto">
          <a:xfrm>
            <a:off x="5029200" y="1905000"/>
            <a:ext cx="3657600" cy="3801683"/>
          </a:xfrm>
          <a:prstGeom prst="rect">
            <a:avLst/>
          </a:prstGeom>
          <a:noFill/>
          <a:ln w="25400" algn="ctr">
            <a:noFill/>
            <a:miter lim="800000"/>
            <a:headEnd/>
            <a:tailEnd/>
          </a:ln>
          <a:effectLst/>
        </p:spPr>
        <p:txBody>
          <a:bodyPr lIns="92075" tIns="46038" rIns="0" bIns="46038">
            <a:spAutoFit/>
          </a:bodyPr>
          <a:lstStyle/>
          <a:p>
            <a:pPr>
              <a:spcAft>
                <a:spcPts val="600"/>
              </a:spcAft>
            </a:pPr>
            <a:r>
              <a:rPr lang="en-US" dirty="0" smtClean="0">
                <a:solidFill>
                  <a:srgbClr val="C00000"/>
                </a:solidFill>
              </a:rPr>
              <a:t>One-step </a:t>
            </a:r>
            <a:r>
              <a:rPr lang="en-US" dirty="0">
                <a:solidFill>
                  <a:srgbClr val="C00000"/>
                </a:solidFill>
              </a:rPr>
              <a:t>patterning </a:t>
            </a:r>
            <a:r>
              <a:rPr lang="en-US" dirty="0" smtClean="0">
                <a:solidFill>
                  <a:srgbClr val="C00000"/>
                </a:solidFill>
              </a:rPr>
              <a:t>process:</a:t>
            </a:r>
            <a:endParaRPr lang="en-US" dirty="0">
              <a:solidFill>
                <a:srgbClr val="C00000"/>
              </a:solidFill>
            </a:endParaRPr>
          </a:p>
          <a:p>
            <a:pPr>
              <a:spcAft>
                <a:spcPts val="600"/>
              </a:spcAft>
            </a:pPr>
            <a:r>
              <a:rPr lang="en-US" b="0" dirty="0" smtClean="0">
                <a:solidFill>
                  <a:srgbClr val="0033CC"/>
                </a:solidFill>
              </a:rPr>
              <a:t>Replaces </a:t>
            </a:r>
            <a:r>
              <a:rPr lang="en-US" b="0" dirty="0">
                <a:solidFill>
                  <a:srgbClr val="0033CC"/>
                </a:solidFill>
              </a:rPr>
              <a:t>the steps of </a:t>
            </a:r>
            <a:r>
              <a:rPr lang="en-US" b="0" dirty="0" smtClean="0">
                <a:solidFill>
                  <a:srgbClr val="0033CC"/>
                </a:solidFill>
              </a:rPr>
              <a:t>resist patterning, pattern transfer by etching</a:t>
            </a:r>
            <a:r>
              <a:rPr lang="en-US" b="0" dirty="0">
                <a:solidFill>
                  <a:srgbClr val="0033CC"/>
                </a:solidFill>
              </a:rPr>
              <a:t>, and resist removal all into </a:t>
            </a:r>
            <a:r>
              <a:rPr lang="en-US" b="0" dirty="0" smtClean="0">
                <a:solidFill>
                  <a:srgbClr val="0033CC"/>
                </a:solidFill>
              </a:rPr>
              <a:t>one </a:t>
            </a:r>
            <a:r>
              <a:rPr lang="en-US" b="0" dirty="0">
                <a:solidFill>
                  <a:srgbClr val="0033CC"/>
                </a:solidFill>
              </a:rPr>
              <a:t>single step</a:t>
            </a:r>
            <a:r>
              <a:rPr lang="en-US" dirty="0" smtClean="0">
                <a:solidFill>
                  <a:srgbClr val="0033CC"/>
                </a:solidFill>
              </a:rPr>
              <a:t>. And this </a:t>
            </a:r>
            <a:r>
              <a:rPr lang="en-US" dirty="0">
                <a:solidFill>
                  <a:srgbClr val="0033CC"/>
                </a:solidFill>
              </a:rPr>
              <a:t>step takes </a:t>
            </a:r>
            <a:r>
              <a:rPr lang="en-US" dirty="0" smtClean="0">
                <a:solidFill>
                  <a:srgbClr val="0033CC"/>
                </a:solidFill>
              </a:rPr>
              <a:t>only </a:t>
            </a:r>
            <a:r>
              <a:rPr lang="en-US" dirty="0">
                <a:solidFill>
                  <a:srgbClr val="0033CC"/>
                </a:solidFill>
              </a:rPr>
              <a:t>order 100 ns</a:t>
            </a:r>
            <a:r>
              <a:rPr lang="en-US" dirty="0" smtClean="0">
                <a:solidFill>
                  <a:srgbClr val="0033CC"/>
                </a:solidFill>
              </a:rPr>
              <a:t>!</a:t>
            </a:r>
            <a:endParaRPr lang="en-US" dirty="0">
              <a:solidFill>
                <a:srgbClr val="0033CC"/>
              </a:solidFill>
            </a:endParaRPr>
          </a:p>
          <a:p>
            <a:pPr>
              <a:spcAft>
                <a:spcPts val="600"/>
              </a:spcAft>
            </a:pPr>
            <a:r>
              <a:rPr lang="en-US" dirty="0" smtClean="0">
                <a:solidFill>
                  <a:srgbClr val="C00000"/>
                </a:solidFill>
              </a:rPr>
              <a:t>Minimal </a:t>
            </a:r>
            <a:r>
              <a:rPr lang="en-US" dirty="0">
                <a:solidFill>
                  <a:srgbClr val="C00000"/>
                </a:solidFill>
              </a:rPr>
              <a:t>heating of the substrate</a:t>
            </a:r>
          </a:p>
          <a:p>
            <a:pPr>
              <a:spcAft>
                <a:spcPts val="600"/>
              </a:spcAft>
            </a:pPr>
            <a:r>
              <a:rPr lang="en-US" b="0" dirty="0" smtClean="0">
                <a:solidFill>
                  <a:srgbClr val="0033CC"/>
                </a:solidFill>
              </a:rPr>
              <a:t>Mold </a:t>
            </a:r>
            <a:r>
              <a:rPr lang="en-US" b="0" dirty="0">
                <a:solidFill>
                  <a:srgbClr val="0033CC"/>
                </a:solidFill>
              </a:rPr>
              <a:t>and substrate can have </a:t>
            </a:r>
            <a:r>
              <a:rPr lang="en-US" b="0" dirty="0" smtClean="0">
                <a:solidFill>
                  <a:srgbClr val="0033CC"/>
                </a:solidFill>
              </a:rPr>
              <a:t>different </a:t>
            </a:r>
            <a:r>
              <a:rPr lang="en-US" b="0" dirty="0">
                <a:solidFill>
                  <a:srgbClr val="0033CC"/>
                </a:solidFill>
              </a:rPr>
              <a:t>thermal expansion.</a:t>
            </a:r>
          </a:p>
          <a:p>
            <a:pPr>
              <a:spcAft>
                <a:spcPts val="600"/>
              </a:spcAft>
            </a:pPr>
            <a:r>
              <a:rPr lang="en-US" dirty="0" smtClean="0">
                <a:solidFill>
                  <a:srgbClr val="C00000"/>
                </a:solidFill>
              </a:rPr>
              <a:t>Application</a:t>
            </a:r>
            <a:r>
              <a:rPr lang="en-US" dirty="0">
                <a:solidFill>
                  <a:srgbClr val="C00000"/>
                </a:solidFill>
              </a:rPr>
              <a:t>: </a:t>
            </a:r>
            <a:endParaRPr lang="en-US" dirty="0" smtClean="0">
              <a:solidFill>
                <a:srgbClr val="C00000"/>
              </a:solidFill>
            </a:endParaRPr>
          </a:p>
          <a:p>
            <a:pPr>
              <a:spcAft>
                <a:spcPts val="600"/>
              </a:spcAft>
            </a:pPr>
            <a:r>
              <a:rPr lang="en-US" dirty="0" smtClean="0">
                <a:solidFill>
                  <a:srgbClr val="0033CC"/>
                </a:solidFill>
              </a:rPr>
              <a:t>IC </a:t>
            </a:r>
            <a:r>
              <a:rPr lang="en-US" dirty="0">
                <a:solidFill>
                  <a:srgbClr val="0033CC"/>
                </a:solidFill>
              </a:rPr>
              <a:t>interconnect</a:t>
            </a:r>
            <a:r>
              <a:rPr lang="en-US" dirty="0" smtClean="0">
                <a:solidFill>
                  <a:srgbClr val="0033CC"/>
                </a:solidFill>
              </a:rPr>
              <a:t>, flexible/durable </a:t>
            </a:r>
            <a:r>
              <a:rPr lang="en-US" dirty="0">
                <a:solidFill>
                  <a:srgbClr val="0033CC"/>
                </a:solidFill>
              </a:rPr>
              <a:t>NIL metal </a:t>
            </a:r>
            <a:r>
              <a:rPr lang="en-US" dirty="0" smtClean="0">
                <a:solidFill>
                  <a:srgbClr val="0033CC"/>
                </a:solidFill>
              </a:rPr>
              <a:t>mold.</a:t>
            </a:r>
            <a:endParaRPr lang="en-US" dirty="0">
              <a:solidFill>
                <a:srgbClr val="0033CC"/>
              </a:solidFill>
            </a:endParaRPr>
          </a:p>
        </p:txBody>
      </p:sp>
      <p:cxnSp>
        <p:nvCxnSpPr>
          <p:cNvPr id="93" name="Straight Connector 92"/>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2" name="Rectangle 61"/>
          <p:cNvSpPr/>
          <p:nvPr/>
        </p:nvSpPr>
        <p:spPr>
          <a:xfrm>
            <a:off x="1676400" y="990600"/>
            <a:ext cx="6019800" cy="369332"/>
          </a:xfrm>
          <a:prstGeom prst="rect">
            <a:avLst/>
          </a:prstGeom>
        </p:spPr>
        <p:txBody>
          <a:bodyPr wrap="square">
            <a:spAutoFit/>
          </a:bodyPr>
          <a:lstStyle/>
          <a:p>
            <a:pPr>
              <a:spcAft>
                <a:spcPts val="600"/>
              </a:spcAft>
            </a:pPr>
            <a:r>
              <a:rPr lang="en-US" dirty="0" smtClean="0">
                <a:solidFill>
                  <a:srgbClr val="7030A0"/>
                </a:solidFill>
              </a:rPr>
              <a:t>Metal can be easily melted and patterned by a pulsed laser.</a:t>
            </a:r>
          </a:p>
        </p:txBody>
      </p:sp>
      <p:sp>
        <p:nvSpPr>
          <p:cNvPr id="63" name="Slide Number Placeholder 62"/>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613">
                                            <p:txEl>
                                              <p:pRg st="0" end="0"/>
                                            </p:txEl>
                                          </p:spTgt>
                                        </p:tgtEl>
                                        <p:attrNameLst>
                                          <p:attrName>style.visibility</p:attrName>
                                        </p:attrNameLst>
                                      </p:cBhvr>
                                      <p:to>
                                        <p:strVal val="visible"/>
                                      </p:to>
                                    </p:set>
                                    <p:animEffect transition="in" filter="wipe(down)">
                                      <p:cBhvr>
                                        <p:cTn id="7" dur="500"/>
                                        <p:tgtEl>
                                          <p:spTgt spid="1076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7613">
                                            <p:txEl>
                                              <p:pRg st="1" end="1"/>
                                            </p:txEl>
                                          </p:spTgt>
                                        </p:tgtEl>
                                        <p:attrNameLst>
                                          <p:attrName>style.visibility</p:attrName>
                                        </p:attrNameLst>
                                      </p:cBhvr>
                                      <p:to>
                                        <p:strVal val="visible"/>
                                      </p:to>
                                    </p:set>
                                    <p:animEffect transition="in" filter="wipe(down)">
                                      <p:cBhvr>
                                        <p:cTn id="10" dur="500"/>
                                        <p:tgtEl>
                                          <p:spTgt spid="1076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7613">
                                            <p:txEl>
                                              <p:pRg st="2" end="2"/>
                                            </p:txEl>
                                          </p:spTgt>
                                        </p:tgtEl>
                                        <p:attrNameLst>
                                          <p:attrName>style.visibility</p:attrName>
                                        </p:attrNameLst>
                                      </p:cBhvr>
                                      <p:to>
                                        <p:strVal val="visible"/>
                                      </p:to>
                                    </p:set>
                                    <p:animEffect transition="in" filter="wipe(down)">
                                      <p:cBhvr>
                                        <p:cTn id="13" dur="500"/>
                                        <p:tgtEl>
                                          <p:spTgt spid="1076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7613">
                                            <p:txEl>
                                              <p:pRg st="3" end="3"/>
                                            </p:txEl>
                                          </p:spTgt>
                                        </p:tgtEl>
                                        <p:attrNameLst>
                                          <p:attrName>style.visibility</p:attrName>
                                        </p:attrNameLst>
                                      </p:cBhvr>
                                      <p:to>
                                        <p:strVal val="visible"/>
                                      </p:to>
                                    </p:set>
                                    <p:animEffect transition="in" filter="wipe(down)">
                                      <p:cBhvr>
                                        <p:cTn id="16" dur="500"/>
                                        <p:tgtEl>
                                          <p:spTgt spid="1076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7613">
                                            <p:txEl>
                                              <p:pRg st="4" end="4"/>
                                            </p:txEl>
                                          </p:spTgt>
                                        </p:tgtEl>
                                        <p:attrNameLst>
                                          <p:attrName>style.visibility</p:attrName>
                                        </p:attrNameLst>
                                      </p:cBhvr>
                                      <p:to>
                                        <p:strVal val="visible"/>
                                      </p:to>
                                    </p:set>
                                    <p:animEffect transition="in" filter="wipe(down)">
                                      <p:cBhvr>
                                        <p:cTn id="19" dur="500"/>
                                        <p:tgtEl>
                                          <p:spTgt spid="10761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7613">
                                            <p:txEl>
                                              <p:pRg st="5" end="5"/>
                                            </p:txEl>
                                          </p:spTgt>
                                        </p:tgtEl>
                                        <p:attrNameLst>
                                          <p:attrName>style.visibility</p:attrName>
                                        </p:attrNameLst>
                                      </p:cBhvr>
                                      <p:to>
                                        <p:strVal val="visible"/>
                                      </p:to>
                                    </p:set>
                                    <p:animEffect transition="in" filter="wipe(down)">
                                      <p:cBhvr>
                                        <p:cTn id="22" dur="500"/>
                                        <p:tgtEl>
                                          <p:spTgt spid="1076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1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srcRect/>
          <a:stretch>
            <a:fillRect/>
          </a:stretch>
        </p:blipFill>
        <p:spPr bwMode="auto">
          <a:xfrm>
            <a:off x="7162800" y="3886200"/>
            <a:ext cx="1323975" cy="2971800"/>
          </a:xfrm>
          <a:prstGeom prst="rect">
            <a:avLst/>
          </a:prstGeom>
          <a:noFill/>
          <a:ln w="9525">
            <a:noFill/>
            <a:miter lim="800000"/>
            <a:headEnd/>
            <a:tailEnd/>
          </a:ln>
          <a:effectLst/>
        </p:spPr>
      </p:pic>
      <p:sp>
        <p:nvSpPr>
          <p:cNvPr id="4" name="TextBox 3"/>
          <p:cNvSpPr txBox="1"/>
          <p:nvPr/>
        </p:nvSpPr>
        <p:spPr>
          <a:xfrm>
            <a:off x="2971800" y="152400"/>
            <a:ext cx="3042115" cy="523220"/>
          </a:xfrm>
          <a:prstGeom prst="rect">
            <a:avLst/>
          </a:prstGeom>
          <a:noFill/>
        </p:spPr>
        <p:txBody>
          <a:bodyPr wrap="none" rtlCol="0">
            <a:spAutoFit/>
          </a:bodyPr>
          <a:lstStyle/>
          <a:p>
            <a:r>
              <a:rPr lang="en-US" sz="2800" dirty="0" smtClean="0">
                <a:solidFill>
                  <a:srgbClr val="0033CC"/>
                </a:solidFill>
              </a:rPr>
              <a:t>Alignment (overlay)</a:t>
            </a:r>
            <a:endParaRPr lang="en-US" sz="2800" dirty="0">
              <a:solidFill>
                <a:srgbClr val="0033CC"/>
              </a:solidFill>
            </a:endParaRP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Rectangle 6"/>
          <p:cNvSpPr/>
          <p:nvPr/>
        </p:nvSpPr>
        <p:spPr>
          <a:xfrm>
            <a:off x="990600" y="914400"/>
            <a:ext cx="6248400" cy="923330"/>
          </a:xfrm>
          <a:prstGeom prst="rect">
            <a:avLst/>
          </a:prstGeom>
        </p:spPr>
        <p:txBody>
          <a:bodyPr wrap="square">
            <a:spAutoFit/>
          </a:bodyPr>
          <a:lstStyle/>
          <a:p>
            <a:pPr marL="166688" indent="-166688">
              <a:buFont typeface="Arial" pitchFamily="34" charset="0"/>
              <a:buChar char="•"/>
            </a:pPr>
            <a:r>
              <a:rPr lang="en-US" dirty="0" smtClean="0">
                <a:solidFill>
                  <a:srgbClr val="0033CC"/>
                </a:solidFill>
              </a:rPr>
              <a:t>Electronic devices such as transistors/chips require multiple levels of materials and processing.</a:t>
            </a:r>
          </a:p>
          <a:p>
            <a:pPr marL="166688" indent="-166688">
              <a:buFont typeface="Arial" pitchFamily="34" charset="0"/>
              <a:buChar char="•"/>
            </a:pPr>
            <a:r>
              <a:rPr lang="en-US" dirty="0" smtClean="0">
                <a:solidFill>
                  <a:srgbClr val="0033CC"/>
                </a:solidFill>
              </a:rPr>
              <a:t>For NIL, there is no distortion due to lens since no lens is used.</a:t>
            </a:r>
          </a:p>
        </p:txBody>
      </p:sp>
      <p:pic>
        <p:nvPicPr>
          <p:cNvPr id="8" name="Picture 2"/>
          <p:cNvPicPr>
            <a:picLocks noChangeAspect="1" noChangeArrowheads="1"/>
          </p:cNvPicPr>
          <p:nvPr/>
        </p:nvPicPr>
        <p:blipFill>
          <a:blip r:embed="rId3" cstate="print"/>
          <a:srcRect/>
          <a:stretch>
            <a:fillRect/>
          </a:stretch>
        </p:blipFill>
        <p:spPr bwMode="auto">
          <a:xfrm>
            <a:off x="1143000" y="5105400"/>
            <a:ext cx="1524000" cy="1524000"/>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3048000" y="5105400"/>
            <a:ext cx="1524000" cy="1524000"/>
          </a:xfrm>
          <a:prstGeom prst="rect">
            <a:avLst/>
          </a:prstGeom>
          <a:noFill/>
          <a:ln w="9525">
            <a:noFill/>
            <a:miter lim="800000"/>
            <a:headEnd/>
            <a:tailEnd/>
          </a:ln>
          <a:effectLst/>
        </p:spPr>
      </p:pic>
      <p:pic>
        <p:nvPicPr>
          <p:cNvPr id="11" name="Picture 5"/>
          <p:cNvPicPr>
            <a:picLocks noChangeAspect="1" noChangeArrowheads="1"/>
          </p:cNvPicPr>
          <p:nvPr/>
        </p:nvPicPr>
        <p:blipFill>
          <a:blip r:embed="rId5" cstate="print"/>
          <a:srcRect/>
          <a:stretch>
            <a:fillRect/>
          </a:stretch>
        </p:blipFill>
        <p:spPr bwMode="auto">
          <a:xfrm>
            <a:off x="5105400" y="5029200"/>
            <a:ext cx="1676400" cy="1676400"/>
          </a:xfrm>
          <a:prstGeom prst="rect">
            <a:avLst/>
          </a:prstGeom>
          <a:noFill/>
          <a:ln w="9525">
            <a:noFill/>
            <a:miter lim="800000"/>
            <a:headEnd/>
            <a:tailEnd/>
          </a:ln>
          <a:effectLst/>
        </p:spPr>
      </p:pic>
      <p:sp>
        <p:nvSpPr>
          <p:cNvPr id="13" name="Rectangle 12"/>
          <p:cNvSpPr/>
          <p:nvPr/>
        </p:nvSpPr>
        <p:spPr>
          <a:xfrm>
            <a:off x="533400" y="1828800"/>
            <a:ext cx="7696200" cy="2846933"/>
          </a:xfrm>
          <a:prstGeom prst="rect">
            <a:avLst/>
          </a:prstGeom>
        </p:spPr>
        <p:txBody>
          <a:bodyPr wrap="square">
            <a:spAutoFit/>
          </a:bodyPr>
          <a:lstStyle/>
          <a:p>
            <a:pPr>
              <a:spcAft>
                <a:spcPts val="600"/>
              </a:spcAft>
            </a:pPr>
            <a:r>
              <a:rPr lang="en-US" dirty="0" smtClean="0">
                <a:solidFill>
                  <a:srgbClr val="C00000"/>
                </a:solidFill>
              </a:rPr>
              <a:t>Challenges for sub-100nm alignment:</a:t>
            </a:r>
          </a:p>
          <a:p>
            <a:pPr marL="166688" indent="-166688">
              <a:spcAft>
                <a:spcPts val="600"/>
              </a:spcAft>
              <a:buFont typeface="Arial" pitchFamily="34" charset="0"/>
              <a:buChar char="•"/>
            </a:pPr>
            <a:r>
              <a:rPr lang="en-US" dirty="0" smtClean="0">
                <a:solidFill>
                  <a:srgbClr val="0033CC"/>
                </a:solidFill>
              </a:rPr>
              <a:t>Smaller error budget for mold pattern placement since it is 1</a:t>
            </a:r>
            <a:r>
              <a:rPr lang="en-US" dirty="0" smtClean="0">
                <a:solidFill>
                  <a:srgbClr val="0033CC"/>
                </a:solidFill>
                <a:sym typeface="Symbol"/>
              </a:rPr>
              <a:t></a:t>
            </a:r>
            <a:r>
              <a:rPr lang="en-US" dirty="0" smtClean="0">
                <a:solidFill>
                  <a:srgbClr val="0033CC"/>
                </a:solidFill>
              </a:rPr>
              <a:t>.</a:t>
            </a:r>
          </a:p>
          <a:p>
            <a:pPr marL="166688" indent="-166688">
              <a:spcAft>
                <a:spcPts val="600"/>
              </a:spcAft>
              <a:buFont typeface="Arial" pitchFamily="34" charset="0"/>
              <a:buChar char="•"/>
            </a:pPr>
            <a:r>
              <a:rPr lang="en-US" dirty="0" smtClean="0">
                <a:solidFill>
                  <a:srgbClr val="0033CC"/>
                </a:solidFill>
              </a:rPr>
              <a:t>Alignment mark fabrication error has to be &lt;10nm.</a:t>
            </a:r>
          </a:p>
          <a:p>
            <a:pPr marL="166688" indent="-166688">
              <a:spcAft>
                <a:spcPts val="600"/>
              </a:spcAft>
              <a:buFont typeface="Arial" pitchFamily="34" charset="0"/>
              <a:buChar char="•"/>
            </a:pPr>
            <a:r>
              <a:rPr lang="en-US" dirty="0" smtClean="0">
                <a:solidFill>
                  <a:srgbClr val="0033CC"/>
                </a:solidFill>
              </a:rPr>
              <a:t>Features are too small to be seen optically </a:t>
            </a:r>
            <a:r>
              <a:rPr lang="en-US" dirty="0" smtClean="0">
                <a:solidFill>
                  <a:srgbClr val="0033CC"/>
                </a:solidFill>
                <a:sym typeface="Symbol"/>
              </a:rPr>
              <a:t></a:t>
            </a:r>
            <a:r>
              <a:rPr lang="en-US" dirty="0" smtClean="0">
                <a:solidFill>
                  <a:srgbClr val="0033CC"/>
                </a:solidFill>
              </a:rPr>
              <a:t>10nm.  </a:t>
            </a:r>
          </a:p>
          <a:p>
            <a:pPr marL="166688" indent="-166688">
              <a:spcAft>
                <a:spcPts val="600"/>
              </a:spcAft>
              <a:buFont typeface="Arial" pitchFamily="34" charset="0"/>
              <a:buChar char="•"/>
            </a:pPr>
            <a:r>
              <a:rPr lang="en-US" dirty="0" smtClean="0">
                <a:solidFill>
                  <a:srgbClr val="0033CC"/>
                </a:solidFill>
              </a:rPr>
              <a:t>Alignment is sensitive to the gap between mold and substrate.</a:t>
            </a:r>
          </a:p>
          <a:p>
            <a:pPr marL="166688" indent="-166688">
              <a:spcAft>
                <a:spcPts val="600"/>
              </a:spcAft>
              <a:buFont typeface="Arial" pitchFamily="34" charset="0"/>
              <a:buChar char="•"/>
            </a:pPr>
            <a:r>
              <a:rPr lang="en-US" dirty="0" smtClean="0">
                <a:solidFill>
                  <a:srgbClr val="C00000"/>
                </a:solidFill>
              </a:rPr>
              <a:t>Mold distortion/drift due to pressure, temperature and defects is big problem.</a:t>
            </a:r>
          </a:p>
          <a:p>
            <a:pPr marL="166688" indent="-166688">
              <a:spcAft>
                <a:spcPts val="600"/>
              </a:spcAft>
              <a:buFont typeface="Arial" pitchFamily="34" charset="0"/>
              <a:buChar char="•"/>
            </a:pPr>
            <a:r>
              <a:rPr lang="en-US" dirty="0" smtClean="0">
                <a:solidFill>
                  <a:srgbClr val="C00000"/>
                </a:solidFill>
              </a:rPr>
              <a:t>Generally, alignment for NIL is much more difficult than other lithographies.</a:t>
            </a:r>
          </a:p>
          <a:p>
            <a:pPr marL="166688" indent="-166688">
              <a:spcAft>
                <a:spcPts val="600"/>
              </a:spcAft>
              <a:buFont typeface="Arial" pitchFamily="34" charset="0"/>
              <a:buChar char="•"/>
            </a:pPr>
            <a:r>
              <a:rPr lang="en-US" dirty="0" smtClean="0">
                <a:solidFill>
                  <a:srgbClr val="C00000"/>
                </a:solidFill>
              </a:rPr>
              <a:t>Thermal NIL is worse due to thermal expansion mismatch.</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79" name="Rectangle 35"/>
          <p:cNvSpPr>
            <a:spLocks noChangeArrowheads="1"/>
          </p:cNvSpPr>
          <p:nvPr/>
        </p:nvSpPr>
        <p:spPr bwMode="auto">
          <a:xfrm>
            <a:off x="1676400" y="228600"/>
            <a:ext cx="6172200" cy="523862"/>
          </a:xfrm>
          <a:prstGeom prst="rect">
            <a:avLst/>
          </a:prstGeom>
          <a:noFill/>
          <a:ln w="9525">
            <a:noFill/>
            <a:miter lim="800000"/>
            <a:headEnd/>
            <a:tailEnd/>
          </a:ln>
          <a:effectLst/>
        </p:spPr>
        <p:txBody>
          <a:bodyPr wrap="square" lIns="92075" tIns="46038" rIns="92075" bIns="46038">
            <a:spAutoFit/>
          </a:bodyPr>
          <a:lstStyle/>
          <a:p>
            <a:pPr>
              <a:lnSpc>
                <a:spcPct val="100000"/>
              </a:lnSpc>
            </a:pPr>
            <a:r>
              <a:rPr lang="en-US" sz="2800" dirty="0">
                <a:solidFill>
                  <a:srgbClr val="0033CC"/>
                </a:solidFill>
              </a:rPr>
              <a:t>200 nm </a:t>
            </a:r>
            <a:r>
              <a:rPr lang="en-US" sz="2800" dirty="0" smtClean="0">
                <a:solidFill>
                  <a:srgbClr val="0033CC"/>
                </a:solidFill>
              </a:rPr>
              <a:t>period grating patterned </a:t>
            </a:r>
            <a:r>
              <a:rPr lang="en-US" sz="2800" dirty="0">
                <a:solidFill>
                  <a:srgbClr val="0033CC"/>
                </a:solidFill>
              </a:rPr>
              <a:t>by </a:t>
            </a:r>
            <a:r>
              <a:rPr lang="en-US" sz="2800" dirty="0" smtClean="0">
                <a:solidFill>
                  <a:srgbClr val="0033CC"/>
                </a:solidFill>
              </a:rPr>
              <a:t>LADI</a:t>
            </a:r>
            <a:endParaRPr lang="en-US" sz="2800" dirty="0">
              <a:solidFill>
                <a:srgbClr val="0033CC"/>
              </a:solidFill>
            </a:endParaRPr>
          </a:p>
        </p:txBody>
      </p:sp>
      <p:pic>
        <p:nvPicPr>
          <p:cNvPr id="108581" name="Picture 37" descr="Untitled-1"/>
          <p:cNvPicPr>
            <a:picLocks noChangeAspect="1" noChangeArrowheads="1"/>
          </p:cNvPicPr>
          <p:nvPr/>
        </p:nvPicPr>
        <p:blipFill>
          <a:blip r:embed="rId2" cstate="print">
            <a:lum bright="-6000"/>
          </a:blip>
          <a:srcRect/>
          <a:stretch>
            <a:fillRect/>
          </a:stretch>
        </p:blipFill>
        <p:spPr bwMode="auto">
          <a:xfrm>
            <a:off x="76200" y="1281546"/>
            <a:ext cx="4419600" cy="3214254"/>
          </a:xfrm>
          <a:prstGeom prst="rect">
            <a:avLst/>
          </a:prstGeom>
          <a:noFill/>
          <a:ln w="9525">
            <a:noFill/>
            <a:miter lim="800000"/>
            <a:headEnd/>
            <a:tailEnd/>
          </a:ln>
        </p:spPr>
      </p:pic>
      <p:sp>
        <p:nvSpPr>
          <p:cNvPr id="108583" name="Text Box 39"/>
          <p:cNvSpPr txBox="1">
            <a:spLocks noChangeArrowheads="1"/>
          </p:cNvSpPr>
          <p:nvPr/>
        </p:nvSpPr>
        <p:spPr bwMode="auto">
          <a:xfrm>
            <a:off x="457200" y="4800600"/>
            <a:ext cx="7945765" cy="1007072"/>
          </a:xfrm>
          <a:prstGeom prst="rect">
            <a:avLst/>
          </a:prstGeom>
          <a:noFill/>
          <a:ln w="9525" algn="ctr">
            <a:noFill/>
            <a:miter lim="800000"/>
            <a:headEnd/>
            <a:tailEnd/>
          </a:ln>
          <a:effectLst/>
        </p:spPr>
        <p:txBody>
          <a:bodyPr wrap="none" lIns="92075" tIns="46038" rIns="92075" bIns="46038">
            <a:spAutoFit/>
          </a:bodyPr>
          <a:lstStyle/>
          <a:p>
            <a:pPr>
              <a:lnSpc>
                <a:spcPct val="110000"/>
              </a:lnSpc>
            </a:pPr>
            <a:r>
              <a:rPr lang="en-US" dirty="0">
                <a:solidFill>
                  <a:srgbClr val="0033CC"/>
                </a:solidFill>
              </a:rPr>
              <a:t>Pattern height: 100 nm. </a:t>
            </a:r>
            <a:endParaRPr lang="en-US" dirty="0" smtClean="0">
              <a:solidFill>
                <a:srgbClr val="0033CC"/>
              </a:solidFill>
            </a:endParaRPr>
          </a:p>
          <a:p>
            <a:pPr>
              <a:lnSpc>
                <a:spcPct val="110000"/>
              </a:lnSpc>
            </a:pPr>
            <a:r>
              <a:rPr lang="en-US" dirty="0" err="1" smtClean="0">
                <a:solidFill>
                  <a:srgbClr val="0033CC"/>
                </a:solidFill>
              </a:rPr>
              <a:t>XeCl</a:t>
            </a:r>
            <a:r>
              <a:rPr lang="en-US" dirty="0" smtClean="0">
                <a:solidFill>
                  <a:srgbClr val="0033CC"/>
                </a:solidFill>
              </a:rPr>
              <a:t> excimer laser, </a:t>
            </a:r>
            <a:r>
              <a:rPr lang="en-US" dirty="0" smtClean="0">
                <a:solidFill>
                  <a:srgbClr val="0033CC"/>
                </a:solidFill>
                <a:sym typeface="Symbol"/>
              </a:rPr>
              <a:t></a:t>
            </a:r>
            <a:r>
              <a:rPr lang="en-US" dirty="0" smtClean="0">
                <a:solidFill>
                  <a:srgbClr val="0033CC"/>
                </a:solidFill>
              </a:rPr>
              <a:t>=308nm, 20ns pulse, laser fluence 0.24J/cm</a:t>
            </a:r>
            <a:r>
              <a:rPr lang="en-US" baseline="30000" dirty="0" smtClean="0">
                <a:solidFill>
                  <a:srgbClr val="0033CC"/>
                </a:solidFill>
              </a:rPr>
              <a:t>2</a:t>
            </a:r>
            <a:r>
              <a:rPr lang="en-US" dirty="0" smtClean="0">
                <a:solidFill>
                  <a:srgbClr val="0033CC"/>
                </a:solidFill>
              </a:rPr>
              <a:t> = </a:t>
            </a:r>
            <a:r>
              <a:rPr lang="en-US" dirty="0" smtClean="0">
                <a:solidFill>
                  <a:srgbClr val="C00000"/>
                </a:solidFill>
              </a:rPr>
              <a:t>12MW/cm</a:t>
            </a:r>
            <a:r>
              <a:rPr lang="en-US" baseline="30000" dirty="0" smtClean="0">
                <a:solidFill>
                  <a:srgbClr val="C00000"/>
                </a:solidFill>
              </a:rPr>
              <a:t>2</a:t>
            </a:r>
            <a:endParaRPr lang="en-US" dirty="0">
              <a:solidFill>
                <a:srgbClr val="0033CC"/>
              </a:solidFill>
            </a:endParaRPr>
          </a:p>
          <a:p>
            <a:pPr>
              <a:lnSpc>
                <a:spcPct val="110000"/>
              </a:lnSpc>
            </a:pPr>
            <a:r>
              <a:rPr lang="en-US" dirty="0">
                <a:solidFill>
                  <a:srgbClr val="0033CC"/>
                </a:solidFill>
              </a:rPr>
              <a:t>Line was rounded due to surface tension and volume shrinkage upon solidification.</a:t>
            </a:r>
          </a:p>
        </p:txBody>
      </p:sp>
      <p:cxnSp>
        <p:nvCxnSpPr>
          <p:cNvPr id="37" name="Straight Connector 36"/>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8" name="TextBox 37"/>
          <p:cNvSpPr txBox="1"/>
          <p:nvPr/>
        </p:nvSpPr>
        <p:spPr>
          <a:xfrm>
            <a:off x="152400" y="1433946"/>
            <a:ext cx="1940788" cy="461665"/>
          </a:xfrm>
          <a:prstGeom prst="rect">
            <a:avLst/>
          </a:prstGeom>
          <a:solidFill>
            <a:schemeClr val="bg1"/>
          </a:solidFill>
        </p:spPr>
        <p:txBody>
          <a:bodyPr wrap="none" rtlCol="0">
            <a:spAutoFit/>
          </a:bodyPr>
          <a:lstStyle/>
          <a:p>
            <a:r>
              <a:rPr lang="en-US" sz="2400" dirty="0" smtClean="0"/>
              <a:t>Cu, 0.24J/cm</a:t>
            </a:r>
            <a:r>
              <a:rPr lang="en-US" sz="2400" baseline="30000" dirty="0" smtClean="0"/>
              <a:t>2</a:t>
            </a:r>
            <a:endParaRPr lang="en-US" sz="2400" baseline="30000" dirty="0"/>
          </a:p>
        </p:txBody>
      </p:sp>
      <p:pic>
        <p:nvPicPr>
          <p:cNvPr id="39" name="Picture 37" descr="Untitled-3"/>
          <p:cNvPicPr>
            <a:picLocks noChangeAspect="1" noChangeArrowheads="1"/>
          </p:cNvPicPr>
          <p:nvPr/>
        </p:nvPicPr>
        <p:blipFill>
          <a:blip r:embed="rId3" cstate="print"/>
          <a:srcRect/>
          <a:stretch>
            <a:fillRect/>
          </a:stretch>
        </p:blipFill>
        <p:spPr bwMode="auto">
          <a:xfrm>
            <a:off x="4648200" y="1281546"/>
            <a:ext cx="4400550" cy="3200400"/>
          </a:xfrm>
          <a:prstGeom prst="rect">
            <a:avLst/>
          </a:prstGeom>
          <a:noFill/>
          <a:ln w="9525">
            <a:noFill/>
            <a:miter lim="800000"/>
            <a:headEnd/>
            <a:tailEnd/>
          </a:ln>
        </p:spPr>
      </p:pic>
      <p:sp>
        <p:nvSpPr>
          <p:cNvPr id="40" name="TextBox 39"/>
          <p:cNvSpPr txBox="1"/>
          <p:nvPr/>
        </p:nvSpPr>
        <p:spPr>
          <a:xfrm>
            <a:off x="4724400" y="1433946"/>
            <a:ext cx="1812547" cy="461665"/>
          </a:xfrm>
          <a:prstGeom prst="rect">
            <a:avLst/>
          </a:prstGeom>
          <a:solidFill>
            <a:schemeClr val="bg1"/>
          </a:solidFill>
        </p:spPr>
        <p:txBody>
          <a:bodyPr wrap="none" rtlCol="0">
            <a:spAutoFit/>
          </a:bodyPr>
          <a:lstStyle/>
          <a:p>
            <a:r>
              <a:rPr lang="en-US" sz="2400" dirty="0" smtClean="0"/>
              <a:t>Al, 0.22J/cm</a:t>
            </a:r>
            <a:r>
              <a:rPr lang="en-US" sz="2400" baseline="30000" dirty="0" smtClean="0"/>
              <a:t>2</a:t>
            </a:r>
            <a:endParaRPr lang="en-US" sz="2400" baseline="30000"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lide Number Placeholder 3"/>
          <p:cNvSpPr>
            <a:spLocks noGrp="1"/>
          </p:cNvSpPr>
          <p:nvPr>
            <p:ph type="sldNum" sz="quarter" idx="12"/>
          </p:nvPr>
        </p:nvSpPr>
        <p:spPr/>
        <p:txBody>
          <a:bodyPr/>
          <a:lstStyle/>
          <a:p>
            <a:fld id="{D9FB05BB-9124-40DD-B8C3-435B27F16A05}" type="slidenum">
              <a:rPr lang="en-US"/>
              <a:pPr/>
              <a:t>21</a:t>
            </a:fld>
            <a:endParaRPr lang="en-US"/>
          </a:p>
        </p:txBody>
      </p:sp>
      <p:pic>
        <p:nvPicPr>
          <p:cNvPr id="109610" name="Picture 42" descr="Untitled-4"/>
          <p:cNvPicPr>
            <a:picLocks noChangeAspect="1" noChangeArrowheads="1"/>
          </p:cNvPicPr>
          <p:nvPr/>
        </p:nvPicPr>
        <p:blipFill>
          <a:blip r:embed="rId2" cstate="print"/>
          <a:srcRect/>
          <a:stretch>
            <a:fillRect/>
          </a:stretch>
        </p:blipFill>
        <p:spPr bwMode="auto">
          <a:xfrm>
            <a:off x="4648200" y="1752600"/>
            <a:ext cx="4267200" cy="3103563"/>
          </a:xfrm>
          <a:prstGeom prst="rect">
            <a:avLst/>
          </a:prstGeom>
          <a:noFill/>
          <a:ln w="9525">
            <a:noFill/>
            <a:miter lim="800000"/>
            <a:headEnd/>
            <a:tailEnd/>
          </a:ln>
        </p:spPr>
      </p:pic>
      <p:pic>
        <p:nvPicPr>
          <p:cNvPr id="109607" name="Picture 39" descr="Untitled-2"/>
          <p:cNvPicPr>
            <a:picLocks noChangeAspect="1" noChangeArrowheads="1"/>
          </p:cNvPicPr>
          <p:nvPr/>
        </p:nvPicPr>
        <p:blipFill>
          <a:blip r:embed="rId3" cstate="print">
            <a:lum bright="-6000"/>
          </a:blip>
          <a:srcRect/>
          <a:stretch>
            <a:fillRect/>
          </a:stretch>
        </p:blipFill>
        <p:spPr bwMode="auto">
          <a:xfrm>
            <a:off x="228600" y="1752600"/>
            <a:ext cx="4267200" cy="3103563"/>
          </a:xfrm>
          <a:prstGeom prst="rect">
            <a:avLst/>
          </a:prstGeom>
          <a:noFill/>
          <a:ln w="9525">
            <a:noFill/>
            <a:miter lim="800000"/>
            <a:headEnd/>
            <a:tailEnd/>
          </a:ln>
        </p:spPr>
      </p:pic>
      <p:grpSp>
        <p:nvGrpSpPr>
          <p:cNvPr id="3" name="Group 63"/>
          <p:cNvGrpSpPr>
            <a:grpSpLocks/>
          </p:cNvGrpSpPr>
          <p:nvPr/>
        </p:nvGrpSpPr>
        <p:grpSpPr bwMode="auto">
          <a:xfrm>
            <a:off x="7543800" y="1828800"/>
            <a:ext cx="1295400" cy="1143000"/>
            <a:chOff x="4800" y="1248"/>
            <a:chExt cx="816" cy="720"/>
          </a:xfrm>
        </p:grpSpPr>
        <p:sp>
          <p:nvSpPr>
            <p:cNvPr id="109630" name="Rectangle 62"/>
            <p:cNvSpPr>
              <a:spLocks noChangeArrowheads="1"/>
            </p:cNvSpPr>
            <p:nvPr/>
          </p:nvSpPr>
          <p:spPr bwMode="auto">
            <a:xfrm>
              <a:off x="4800" y="1248"/>
              <a:ext cx="816" cy="720"/>
            </a:xfrm>
            <a:prstGeom prst="rect">
              <a:avLst/>
            </a:prstGeom>
            <a:solidFill>
              <a:srgbClr val="FFFFFF"/>
            </a:solidFill>
            <a:ln w="9525" algn="ctr">
              <a:solidFill>
                <a:schemeClr val="bg1"/>
              </a:solidFill>
              <a:miter lim="800000"/>
              <a:headEnd/>
              <a:tailEnd/>
            </a:ln>
            <a:effectLst/>
          </p:spPr>
          <p:txBody>
            <a:bodyPr lIns="92075" tIns="46038" rIns="92075" bIns="46038" anchor="ctr">
              <a:spAutoFit/>
            </a:bodyPr>
            <a:lstStyle/>
            <a:p>
              <a:endParaRPr lang="en-US"/>
            </a:p>
          </p:txBody>
        </p:sp>
        <p:grpSp>
          <p:nvGrpSpPr>
            <p:cNvPr id="4" name="Group 44"/>
            <p:cNvGrpSpPr>
              <a:grpSpLocks/>
            </p:cNvGrpSpPr>
            <p:nvPr/>
          </p:nvGrpSpPr>
          <p:grpSpPr bwMode="auto">
            <a:xfrm>
              <a:off x="4848" y="1296"/>
              <a:ext cx="720" cy="615"/>
              <a:chOff x="7740" y="7377"/>
              <a:chExt cx="1800" cy="1538"/>
            </a:xfrm>
          </p:grpSpPr>
          <p:grpSp>
            <p:nvGrpSpPr>
              <p:cNvPr id="5" name="Group 45"/>
              <p:cNvGrpSpPr>
                <a:grpSpLocks/>
              </p:cNvGrpSpPr>
              <p:nvPr/>
            </p:nvGrpSpPr>
            <p:grpSpPr bwMode="auto">
              <a:xfrm>
                <a:off x="7740" y="7377"/>
                <a:ext cx="1800" cy="385"/>
                <a:chOff x="4252" y="2832"/>
                <a:chExt cx="720" cy="154"/>
              </a:xfrm>
            </p:grpSpPr>
            <p:sp>
              <p:nvSpPr>
                <p:cNvPr id="109614" name="Rectangle 46"/>
                <p:cNvSpPr>
                  <a:spLocks noChangeArrowheads="1"/>
                </p:cNvSpPr>
                <p:nvPr/>
              </p:nvSpPr>
              <p:spPr bwMode="auto">
                <a:xfrm>
                  <a:off x="4252" y="2832"/>
                  <a:ext cx="720" cy="96"/>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15" name="Rectangle 47"/>
                <p:cNvSpPr>
                  <a:spLocks noChangeArrowheads="1"/>
                </p:cNvSpPr>
                <p:nvPr/>
              </p:nvSpPr>
              <p:spPr bwMode="auto">
                <a:xfrm>
                  <a:off x="4252"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16" name="Rectangle 48"/>
                <p:cNvSpPr>
                  <a:spLocks noChangeArrowheads="1"/>
                </p:cNvSpPr>
                <p:nvPr/>
              </p:nvSpPr>
              <p:spPr bwMode="auto">
                <a:xfrm>
                  <a:off x="4348"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17" name="Rectangle 49"/>
                <p:cNvSpPr>
                  <a:spLocks noChangeArrowheads="1"/>
                </p:cNvSpPr>
                <p:nvPr/>
              </p:nvSpPr>
              <p:spPr bwMode="auto">
                <a:xfrm>
                  <a:off x="4444"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18" name="Rectangle 50"/>
                <p:cNvSpPr>
                  <a:spLocks noChangeArrowheads="1"/>
                </p:cNvSpPr>
                <p:nvPr/>
              </p:nvSpPr>
              <p:spPr bwMode="auto">
                <a:xfrm>
                  <a:off x="4540"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19" name="Rectangle 51"/>
                <p:cNvSpPr>
                  <a:spLocks noChangeArrowheads="1"/>
                </p:cNvSpPr>
                <p:nvPr/>
              </p:nvSpPr>
              <p:spPr bwMode="auto">
                <a:xfrm>
                  <a:off x="4636"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20" name="Rectangle 52"/>
                <p:cNvSpPr>
                  <a:spLocks noChangeArrowheads="1"/>
                </p:cNvSpPr>
                <p:nvPr/>
              </p:nvSpPr>
              <p:spPr bwMode="auto">
                <a:xfrm>
                  <a:off x="4732"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21" name="Rectangle 53"/>
                <p:cNvSpPr>
                  <a:spLocks noChangeArrowheads="1"/>
                </p:cNvSpPr>
                <p:nvPr/>
              </p:nvSpPr>
              <p:spPr bwMode="auto">
                <a:xfrm>
                  <a:off x="4828"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22" name="Rectangle 54"/>
                <p:cNvSpPr>
                  <a:spLocks noChangeArrowheads="1"/>
                </p:cNvSpPr>
                <p:nvPr/>
              </p:nvSpPr>
              <p:spPr bwMode="auto">
                <a:xfrm>
                  <a:off x="4924"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grpSp>
          <p:sp>
            <p:nvSpPr>
              <p:cNvPr id="109623" name="Rectangle 55"/>
              <p:cNvSpPr>
                <a:spLocks noChangeArrowheads="1"/>
              </p:cNvSpPr>
              <p:nvPr/>
            </p:nvSpPr>
            <p:spPr bwMode="auto">
              <a:xfrm>
                <a:off x="7740" y="8027"/>
                <a:ext cx="1800" cy="360"/>
              </a:xfrm>
              <a:prstGeom prst="rect">
                <a:avLst/>
              </a:prstGeom>
              <a:solidFill>
                <a:srgbClr val="808080"/>
              </a:solidFill>
              <a:ln w="9525">
                <a:solidFill>
                  <a:srgbClr val="000000"/>
                </a:solidFill>
                <a:miter lim="800000"/>
                <a:headEnd/>
                <a:tailEnd/>
              </a:ln>
            </p:spPr>
            <p:txBody>
              <a:bodyPr tIns="0" anchor="ctr"/>
              <a:lstStyle/>
              <a:p>
                <a:pPr algn="ctr"/>
                <a:r>
                  <a:rPr lang="en-US" altLang="zh-CN" sz="1200" b="0">
                    <a:solidFill>
                      <a:srgbClr val="000000"/>
                    </a:solidFill>
                    <a:latin typeface="Times New Roman" pitchFamily="18" charset="0"/>
                    <a:ea typeface="SimSun" pitchFamily="2" charset="-122"/>
                  </a:rPr>
                  <a:t>quartz</a:t>
                </a:r>
                <a:endParaRPr lang="en-US"/>
              </a:p>
            </p:txBody>
          </p:sp>
          <p:sp>
            <p:nvSpPr>
              <p:cNvPr id="109624" name="Rectangle 56"/>
              <p:cNvSpPr>
                <a:spLocks noChangeArrowheads="1"/>
              </p:cNvSpPr>
              <p:nvPr/>
            </p:nvSpPr>
            <p:spPr bwMode="auto">
              <a:xfrm>
                <a:off x="7740" y="7853"/>
                <a:ext cx="1800" cy="179"/>
              </a:xfrm>
              <a:prstGeom prst="rect">
                <a:avLst/>
              </a:prstGeom>
              <a:solidFill>
                <a:srgbClr val="FF6600"/>
              </a:solidFill>
              <a:ln w="9525">
                <a:solidFill>
                  <a:srgbClr val="FF6600"/>
                </a:solidFill>
                <a:miter lim="800000"/>
                <a:headEnd/>
                <a:tailEnd/>
              </a:ln>
            </p:spPr>
            <p:txBody>
              <a:bodyPr tIns="0" bIns="0" anchor="ctr"/>
              <a:lstStyle/>
              <a:p>
                <a:pPr algn="ctr"/>
                <a:r>
                  <a:rPr lang="en-US" altLang="zh-CN" sz="900" b="0">
                    <a:solidFill>
                      <a:srgbClr val="FFFFFF"/>
                    </a:solidFill>
                    <a:latin typeface="Times New Roman" pitchFamily="18" charset="0"/>
                    <a:ea typeface="SimSun" pitchFamily="2" charset="-122"/>
                  </a:rPr>
                  <a:t>Ni</a:t>
                </a:r>
                <a:endParaRPr lang="en-US"/>
              </a:p>
            </p:txBody>
          </p:sp>
          <p:sp>
            <p:nvSpPr>
              <p:cNvPr id="109625" name="Line 57"/>
              <p:cNvSpPr>
                <a:spLocks noChangeShapeType="1"/>
              </p:cNvSpPr>
              <p:nvPr/>
            </p:nvSpPr>
            <p:spPr bwMode="auto">
              <a:xfrm flipV="1">
                <a:off x="7910" y="8482"/>
                <a:ext cx="0" cy="433"/>
              </a:xfrm>
              <a:prstGeom prst="line">
                <a:avLst/>
              </a:prstGeom>
              <a:noFill/>
              <a:ln w="9525">
                <a:solidFill>
                  <a:srgbClr val="FF0000"/>
                </a:solidFill>
                <a:round/>
                <a:headEnd/>
                <a:tailEnd type="triangle" w="sm" len="med"/>
              </a:ln>
            </p:spPr>
            <p:txBody>
              <a:bodyPr/>
              <a:lstStyle/>
              <a:p>
                <a:endParaRPr lang="en-US"/>
              </a:p>
            </p:txBody>
          </p:sp>
          <p:sp>
            <p:nvSpPr>
              <p:cNvPr id="109626" name="Line 58"/>
              <p:cNvSpPr>
                <a:spLocks noChangeShapeType="1"/>
              </p:cNvSpPr>
              <p:nvPr/>
            </p:nvSpPr>
            <p:spPr bwMode="auto">
              <a:xfrm flipV="1">
                <a:off x="8630" y="8482"/>
                <a:ext cx="0" cy="433"/>
              </a:xfrm>
              <a:prstGeom prst="line">
                <a:avLst/>
              </a:prstGeom>
              <a:noFill/>
              <a:ln w="9525">
                <a:solidFill>
                  <a:srgbClr val="FF0000"/>
                </a:solidFill>
                <a:round/>
                <a:headEnd/>
                <a:tailEnd type="triangle" w="sm" len="med"/>
              </a:ln>
            </p:spPr>
            <p:txBody>
              <a:bodyPr/>
              <a:lstStyle/>
              <a:p>
                <a:endParaRPr lang="en-US"/>
              </a:p>
            </p:txBody>
          </p:sp>
          <p:sp>
            <p:nvSpPr>
              <p:cNvPr id="109627" name="Line 59"/>
              <p:cNvSpPr>
                <a:spLocks noChangeShapeType="1"/>
              </p:cNvSpPr>
              <p:nvPr/>
            </p:nvSpPr>
            <p:spPr bwMode="auto">
              <a:xfrm flipV="1">
                <a:off x="9373" y="8482"/>
                <a:ext cx="0" cy="433"/>
              </a:xfrm>
              <a:prstGeom prst="line">
                <a:avLst/>
              </a:prstGeom>
              <a:noFill/>
              <a:ln w="9525">
                <a:solidFill>
                  <a:srgbClr val="FF0000"/>
                </a:solidFill>
                <a:round/>
                <a:headEnd/>
                <a:tailEnd type="triangle" w="sm" len="med"/>
              </a:ln>
            </p:spPr>
            <p:txBody>
              <a:bodyPr/>
              <a:lstStyle/>
              <a:p>
                <a:endParaRPr lang="en-US"/>
              </a:p>
            </p:txBody>
          </p:sp>
        </p:grpSp>
      </p:grpSp>
      <p:sp>
        <p:nvSpPr>
          <p:cNvPr id="109632" name="Text Box 64"/>
          <p:cNvSpPr txBox="1">
            <a:spLocks noChangeArrowheads="1"/>
          </p:cNvSpPr>
          <p:nvPr/>
        </p:nvSpPr>
        <p:spPr bwMode="auto">
          <a:xfrm>
            <a:off x="152400" y="1371600"/>
            <a:ext cx="3386248" cy="369974"/>
          </a:xfrm>
          <a:prstGeom prst="rect">
            <a:avLst/>
          </a:prstGeom>
          <a:noFill/>
          <a:ln w="9525" algn="ctr">
            <a:noFill/>
            <a:miter lim="800000"/>
            <a:headEnd/>
            <a:tailEnd/>
          </a:ln>
          <a:effectLst/>
        </p:spPr>
        <p:txBody>
          <a:bodyPr wrap="none" lIns="92075" tIns="46038" rIns="92075" bIns="46038">
            <a:spAutoFit/>
          </a:bodyPr>
          <a:lstStyle/>
          <a:p>
            <a:r>
              <a:rPr lang="en-US" dirty="0">
                <a:solidFill>
                  <a:srgbClr val="0033CC"/>
                </a:solidFill>
              </a:rPr>
              <a:t>Front side illumination, 0.41 J/cm</a:t>
            </a:r>
            <a:r>
              <a:rPr lang="en-US" baseline="30000" dirty="0">
                <a:solidFill>
                  <a:srgbClr val="0033CC"/>
                </a:solidFill>
              </a:rPr>
              <a:t>2</a:t>
            </a:r>
          </a:p>
        </p:txBody>
      </p:sp>
      <p:sp>
        <p:nvSpPr>
          <p:cNvPr id="109633" name="Text Box 65"/>
          <p:cNvSpPr txBox="1">
            <a:spLocks noChangeArrowheads="1"/>
          </p:cNvSpPr>
          <p:nvPr/>
        </p:nvSpPr>
        <p:spPr bwMode="auto">
          <a:xfrm>
            <a:off x="4572000" y="1371600"/>
            <a:ext cx="3323154" cy="369974"/>
          </a:xfrm>
          <a:prstGeom prst="rect">
            <a:avLst/>
          </a:prstGeom>
          <a:noFill/>
          <a:ln w="9525" algn="ctr">
            <a:noFill/>
            <a:miter lim="800000"/>
            <a:headEnd/>
            <a:tailEnd/>
          </a:ln>
          <a:effectLst/>
        </p:spPr>
        <p:txBody>
          <a:bodyPr wrap="none" lIns="92075" tIns="46038" rIns="92075" bIns="46038">
            <a:spAutoFit/>
          </a:bodyPr>
          <a:lstStyle/>
          <a:p>
            <a:r>
              <a:rPr lang="en-US" dirty="0">
                <a:solidFill>
                  <a:srgbClr val="0033CC"/>
                </a:solidFill>
              </a:rPr>
              <a:t>Back side illumination, 0.60 J/cm</a:t>
            </a:r>
            <a:r>
              <a:rPr lang="en-US" baseline="30000" dirty="0">
                <a:solidFill>
                  <a:srgbClr val="0033CC"/>
                </a:solidFill>
              </a:rPr>
              <a:t>2</a:t>
            </a:r>
          </a:p>
        </p:txBody>
      </p:sp>
      <p:grpSp>
        <p:nvGrpSpPr>
          <p:cNvPr id="6" name="Group 84"/>
          <p:cNvGrpSpPr>
            <a:grpSpLocks/>
          </p:cNvGrpSpPr>
          <p:nvPr/>
        </p:nvGrpSpPr>
        <p:grpSpPr bwMode="auto">
          <a:xfrm>
            <a:off x="3124200" y="1828800"/>
            <a:ext cx="1295400" cy="1143000"/>
            <a:chOff x="1920" y="1200"/>
            <a:chExt cx="816" cy="720"/>
          </a:xfrm>
        </p:grpSpPr>
        <p:sp>
          <p:nvSpPr>
            <p:cNvPr id="109635" name="Rectangle 67"/>
            <p:cNvSpPr>
              <a:spLocks noChangeArrowheads="1"/>
            </p:cNvSpPr>
            <p:nvPr/>
          </p:nvSpPr>
          <p:spPr bwMode="auto">
            <a:xfrm>
              <a:off x="1920" y="1200"/>
              <a:ext cx="816" cy="720"/>
            </a:xfrm>
            <a:prstGeom prst="rect">
              <a:avLst/>
            </a:prstGeom>
            <a:solidFill>
              <a:srgbClr val="FFFFFF"/>
            </a:solidFill>
            <a:ln w="9525" algn="ctr">
              <a:solidFill>
                <a:schemeClr val="bg1"/>
              </a:solidFill>
              <a:miter lim="800000"/>
              <a:headEnd/>
              <a:tailEnd/>
            </a:ln>
            <a:effectLst/>
          </p:spPr>
          <p:txBody>
            <a:bodyPr lIns="92075" tIns="46038" rIns="92075" bIns="46038" anchor="ctr">
              <a:spAutoFit/>
            </a:bodyPr>
            <a:lstStyle/>
            <a:p>
              <a:endParaRPr lang="en-US"/>
            </a:p>
          </p:txBody>
        </p:sp>
        <p:grpSp>
          <p:nvGrpSpPr>
            <p:cNvPr id="7" name="Group 69"/>
            <p:cNvGrpSpPr>
              <a:grpSpLocks/>
            </p:cNvGrpSpPr>
            <p:nvPr/>
          </p:nvGrpSpPr>
          <p:grpSpPr bwMode="auto">
            <a:xfrm>
              <a:off x="1968" y="1468"/>
              <a:ext cx="720" cy="154"/>
              <a:chOff x="4252" y="2832"/>
              <a:chExt cx="720" cy="154"/>
            </a:xfrm>
          </p:grpSpPr>
          <p:sp>
            <p:nvSpPr>
              <p:cNvPr id="109638" name="Rectangle 70"/>
              <p:cNvSpPr>
                <a:spLocks noChangeArrowheads="1"/>
              </p:cNvSpPr>
              <p:nvPr/>
            </p:nvSpPr>
            <p:spPr bwMode="auto">
              <a:xfrm>
                <a:off x="4252" y="2832"/>
                <a:ext cx="720" cy="96"/>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39" name="Rectangle 71"/>
              <p:cNvSpPr>
                <a:spLocks noChangeArrowheads="1"/>
              </p:cNvSpPr>
              <p:nvPr/>
            </p:nvSpPr>
            <p:spPr bwMode="auto">
              <a:xfrm>
                <a:off x="4252"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40" name="Rectangle 72"/>
              <p:cNvSpPr>
                <a:spLocks noChangeArrowheads="1"/>
              </p:cNvSpPr>
              <p:nvPr/>
            </p:nvSpPr>
            <p:spPr bwMode="auto">
              <a:xfrm>
                <a:off x="4348"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41" name="Rectangle 73"/>
              <p:cNvSpPr>
                <a:spLocks noChangeArrowheads="1"/>
              </p:cNvSpPr>
              <p:nvPr/>
            </p:nvSpPr>
            <p:spPr bwMode="auto">
              <a:xfrm>
                <a:off x="4444"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42" name="Rectangle 74"/>
              <p:cNvSpPr>
                <a:spLocks noChangeArrowheads="1"/>
              </p:cNvSpPr>
              <p:nvPr/>
            </p:nvSpPr>
            <p:spPr bwMode="auto">
              <a:xfrm>
                <a:off x="4540"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43" name="Rectangle 75"/>
              <p:cNvSpPr>
                <a:spLocks noChangeArrowheads="1"/>
              </p:cNvSpPr>
              <p:nvPr/>
            </p:nvSpPr>
            <p:spPr bwMode="auto">
              <a:xfrm>
                <a:off x="4636"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44" name="Rectangle 76"/>
              <p:cNvSpPr>
                <a:spLocks noChangeArrowheads="1"/>
              </p:cNvSpPr>
              <p:nvPr/>
            </p:nvSpPr>
            <p:spPr bwMode="auto">
              <a:xfrm>
                <a:off x="4732"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45" name="Rectangle 77"/>
              <p:cNvSpPr>
                <a:spLocks noChangeArrowheads="1"/>
              </p:cNvSpPr>
              <p:nvPr/>
            </p:nvSpPr>
            <p:spPr bwMode="auto">
              <a:xfrm>
                <a:off x="4828"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sp>
            <p:nvSpPr>
              <p:cNvPr id="109646" name="Rectangle 78"/>
              <p:cNvSpPr>
                <a:spLocks noChangeArrowheads="1"/>
              </p:cNvSpPr>
              <p:nvPr/>
            </p:nvSpPr>
            <p:spPr bwMode="auto">
              <a:xfrm>
                <a:off x="4924" y="2928"/>
                <a:ext cx="48" cy="58"/>
              </a:xfrm>
              <a:prstGeom prst="rect">
                <a:avLst/>
              </a:prstGeom>
              <a:solidFill>
                <a:srgbClr val="0000FF"/>
              </a:solidFill>
              <a:ln w="9525">
                <a:solidFill>
                  <a:srgbClr val="0000FF"/>
                </a:solidFill>
                <a:miter lim="800000"/>
                <a:headEnd/>
                <a:tailEnd/>
              </a:ln>
            </p:spPr>
            <p:txBody>
              <a:bodyPr wrap="none" anchor="ctr"/>
              <a:lstStyle/>
              <a:p>
                <a:endParaRPr lang="en-US"/>
              </a:p>
            </p:txBody>
          </p:sp>
        </p:grpSp>
        <p:sp>
          <p:nvSpPr>
            <p:cNvPr id="109647" name="Rectangle 79"/>
            <p:cNvSpPr>
              <a:spLocks noChangeArrowheads="1"/>
            </p:cNvSpPr>
            <p:nvPr/>
          </p:nvSpPr>
          <p:spPr bwMode="auto">
            <a:xfrm>
              <a:off x="1968" y="1728"/>
              <a:ext cx="720" cy="144"/>
            </a:xfrm>
            <a:prstGeom prst="rect">
              <a:avLst/>
            </a:prstGeom>
            <a:solidFill>
              <a:srgbClr val="808080"/>
            </a:solidFill>
            <a:ln w="9525">
              <a:solidFill>
                <a:srgbClr val="000000"/>
              </a:solidFill>
              <a:miter lim="800000"/>
              <a:headEnd/>
              <a:tailEnd/>
            </a:ln>
          </p:spPr>
          <p:txBody>
            <a:bodyPr tIns="0" anchor="ctr"/>
            <a:lstStyle/>
            <a:p>
              <a:pPr algn="ctr"/>
              <a:r>
                <a:rPr lang="en-US" altLang="zh-CN" sz="1200" b="0">
                  <a:solidFill>
                    <a:srgbClr val="000000"/>
                  </a:solidFill>
                  <a:latin typeface="Times New Roman" pitchFamily="18" charset="0"/>
                  <a:ea typeface="SimSun" pitchFamily="2" charset="-122"/>
                </a:rPr>
                <a:t>quartz</a:t>
              </a:r>
              <a:endParaRPr lang="en-US"/>
            </a:p>
          </p:txBody>
        </p:sp>
        <p:sp>
          <p:nvSpPr>
            <p:cNvPr id="109648" name="Rectangle 80"/>
            <p:cNvSpPr>
              <a:spLocks noChangeArrowheads="1"/>
            </p:cNvSpPr>
            <p:nvPr/>
          </p:nvSpPr>
          <p:spPr bwMode="auto">
            <a:xfrm>
              <a:off x="1968" y="1658"/>
              <a:ext cx="720" cy="72"/>
            </a:xfrm>
            <a:prstGeom prst="rect">
              <a:avLst/>
            </a:prstGeom>
            <a:solidFill>
              <a:srgbClr val="FF6600"/>
            </a:solidFill>
            <a:ln w="9525">
              <a:solidFill>
                <a:srgbClr val="FF6600"/>
              </a:solidFill>
              <a:miter lim="800000"/>
              <a:headEnd/>
              <a:tailEnd/>
            </a:ln>
          </p:spPr>
          <p:txBody>
            <a:bodyPr tIns="0" bIns="0" anchor="ctr"/>
            <a:lstStyle/>
            <a:p>
              <a:pPr algn="ctr"/>
              <a:r>
                <a:rPr lang="en-US" altLang="zh-CN" sz="900" b="0">
                  <a:solidFill>
                    <a:srgbClr val="FFFFFF"/>
                  </a:solidFill>
                  <a:latin typeface="Times New Roman" pitchFamily="18" charset="0"/>
                  <a:ea typeface="SimSun" pitchFamily="2" charset="-122"/>
                </a:rPr>
                <a:t>Ni</a:t>
              </a:r>
              <a:endParaRPr lang="en-US"/>
            </a:p>
          </p:txBody>
        </p:sp>
        <p:sp>
          <p:nvSpPr>
            <p:cNvPr id="109649" name="Line 81"/>
            <p:cNvSpPr>
              <a:spLocks noChangeShapeType="1"/>
            </p:cNvSpPr>
            <p:nvPr/>
          </p:nvSpPr>
          <p:spPr bwMode="auto">
            <a:xfrm flipV="1">
              <a:off x="2036" y="1228"/>
              <a:ext cx="0" cy="173"/>
            </a:xfrm>
            <a:prstGeom prst="line">
              <a:avLst/>
            </a:prstGeom>
            <a:noFill/>
            <a:ln w="9525">
              <a:solidFill>
                <a:srgbClr val="FF0000"/>
              </a:solidFill>
              <a:round/>
              <a:headEnd type="triangle" w="med" len="med"/>
              <a:tailEnd type="none" w="sm" len="med"/>
            </a:ln>
          </p:spPr>
          <p:txBody>
            <a:bodyPr/>
            <a:lstStyle/>
            <a:p>
              <a:endParaRPr lang="en-US"/>
            </a:p>
          </p:txBody>
        </p:sp>
        <p:sp>
          <p:nvSpPr>
            <p:cNvPr id="109650" name="Line 82"/>
            <p:cNvSpPr>
              <a:spLocks noChangeShapeType="1"/>
            </p:cNvSpPr>
            <p:nvPr/>
          </p:nvSpPr>
          <p:spPr bwMode="auto">
            <a:xfrm flipV="1">
              <a:off x="2324" y="1228"/>
              <a:ext cx="0" cy="173"/>
            </a:xfrm>
            <a:prstGeom prst="line">
              <a:avLst/>
            </a:prstGeom>
            <a:noFill/>
            <a:ln w="9525">
              <a:solidFill>
                <a:srgbClr val="FF0000"/>
              </a:solidFill>
              <a:round/>
              <a:headEnd type="triangle" w="med" len="med"/>
              <a:tailEnd type="none" w="sm" len="med"/>
            </a:ln>
          </p:spPr>
          <p:txBody>
            <a:bodyPr/>
            <a:lstStyle/>
            <a:p>
              <a:endParaRPr lang="en-US"/>
            </a:p>
          </p:txBody>
        </p:sp>
        <p:sp>
          <p:nvSpPr>
            <p:cNvPr id="109651" name="Line 83"/>
            <p:cNvSpPr>
              <a:spLocks noChangeShapeType="1"/>
            </p:cNvSpPr>
            <p:nvPr/>
          </p:nvSpPr>
          <p:spPr bwMode="auto">
            <a:xfrm flipV="1">
              <a:off x="2621" y="1228"/>
              <a:ext cx="0" cy="173"/>
            </a:xfrm>
            <a:prstGeom prst="line">
              <a:avLst/>
            </a:prstGeom>
            <a:noFill/>
            <a:ln w="9525">
              <a:solidFill>
                <a:srgbClr val="FF0000"/>
              </a:solidFill>
              <a:round/>
              <a:headEnd type="triangle" w="med" len="med"/>
              <a:tailEnd type="none" w="sm" len="med"/>
            </a:ln>
          </p:spPr>
          <p:txBody>
            <a:bodyPr/>
            <a:lstStyle/>
            <a:p>
              <a:endParaRPr lang="en-US"/>
            </a:p>
          </p:txBody>
        </p:sp>
      </p:grpSp>
      <p:sp>
        <p:nvSpPr>
          <p:cNvPr id="74" name="Rectangle 35"/>
          <p:cNvSpPr>
            <a:spLocks noChangeArrowheads="1"/>
          </p:cNvSpPr>
          <p:nvPr/>
        </p:nvSpPr>
        <p:spPr bwMode="auto">
          <a:xfrm>
            <a:off x="1524000" y="228600"/>
            <a:ext cx="6629400" cy="523862"/>
          </a:xfrm>
          <a:prstGeom prst="rect">
            <a:avLst/>
          </a:prstGeom>
          <a:noFill/>
          <a:ln w="9525">
            <a:noFill/>
            <a:miter lim="800000"/>
            <a:headEnd/>
            <a:tailEnd/>
          </a:ln>
          <a:effectLst/>
        </p:spPr>
        <p:txBody>
          <a:bodyPr wrap="square" lIns="92075" tIns="46038" rIns="92075" bIns="46038">
            <a:spAutoFit/>
          </a:bodyPr>
          <a:lstStyle/>
          <a:p>
            <a:pPr>
              <a:lnSpc>
                <a:spcPct val="100000"/>
              </a:lnSpc>
            </a:pPr>
            <a:r>
              <a:rPr lang="en-US" sz="2800" dirty="0">
                <a:solidFill>
                  <a:srgbClr val="0033CC"/>
                </a:solidFill>
              </a:rPr>
              <a:t>200 nm </a:t>
            </a:r>
            <a:r>
              <a:rPr lang="en-US" sz="2800" dirty="0" smtClean="0">
                <a:solidFill>
                  <a:srgbClr val="0033CC"/>
                </a:solidFill>
              </a:rPr>
              <a:t>period grating patterned </a:t>
            </a:r>
            <a:r>
              <a:rPr lang="en-US" sz="2800" dirty="0">
                <a:solidFill>
                  <a:srgbClr val="0033CC"/>
                </a:solidFill>
              </a:rPr>
              <a:t>by </a:t>
            </a:r>
            <a:r>
              <a:rPr lang="en-US" sz="2800" dirty="0" smtClean="0">
                <a:solidFill>
                  <a:srgbClr val="0033CC"/>
                </a:solidFill>
              </a:rPr>
              <a:t>LADI: Ni</a:t>
            </a:r>
            <a:endParaRPr lang="en-US" sz="2800" dirty="0">
              <a:solidFill>
                <a:srgbClr val="0033CC"/>
              </a:solidFill>
            </a:endParaRPr>
          </a:p>
        </p:txBody>
      </p:sp>
      <p:cxnSp>
        <p:nvCxnSpPr>
          <p:cNvPr id="75" name="Straight Connector 74"/>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3"/>
          <p:cNvSpPr>
            <a:spLocks noGrp="1"/>
          </p:cNvSpPr>
          <p:nvPr>
            <p:ph type="sldNum" sz="quarter" idx="12"/>
          </p:nvPr>
        </p:nvSpPr>
        <p:spPr/>
        <p:txBody>
          <a:bodyPr/>
          <a:lstStyle/>
          <a:p>
            <a:fld id="{2A57F87C-AA0C-4CA9-90FD-5A3C5E7E32A6}" type="slidenum">
              <a:rPr lang="en-US"/>
              <a:pPr/>
              <a:t>22</a:t>
            </a:fld>
            <a:endParaRPr lang="en-US"/>
          </a:p>
        </p:txBody>
      </p:sp>
      <p:sp>
        <p:nvSpPr>
          <p:cNvPr id="117795" name="Rectangle 35"/>
          <p:cNvSpPr>
            <a:spLocks noChangeArrowheads="1"/>
          </p:cNvSpPr>
          <p:nvPr/>
        </p:nvSpPr>
        <p:spPr bwMode="auto">
          <a:xfrm>
            <a:off x="2514600" y="228600"/>
            <a:ext cx="4267200" cy="523862"/>
          </a:xfrm>
          <a:prstGeom prst="rect">
            <a:avLst/>
          </a:prstGeom>
          <a:noFill/>
          <a:ln w="9525">
            <a:noFill/>
            <a:miter lim="800000"/>
            <a:headEnd/>
            <a:tailEnd/>
          </a:ln>
          <a:effectLst/>
        </p:spPr>
        <p:txBody>
          <a:bodyPr wrap="square" lIns="92075" tIns="46038" rIns="92075" bIns="46038">
            <a:spAutoFit/>
          </a:bodyPr>
          <a:lstStyle/>
          <a:p>
            <a:pPr>
              <a:lnSpc>
                <a:spcPct val="100000"/>
              </a:lnSpc>
            </a:pPr>
            <a:r>
              <a:rPr lang="en-US" sz="2800" dirty="0" smtClean="0">
                <a:solidFill>
                  <a:srgbClr val="0033CC"/>
                </a:solidFill>
              </a:rPr>
              <a:t>How </a:t>
            </a:r>
            <a:r>
              <a:rPr lang="en-US" sz="2800" dirty="0">
                <a:solidFill>
                  <a:srgbClr val="0033CC"/>
                </a:solidFill>
              </a:rPr>
              <a:t>much pressure needed</a:t>
            </a:r>
          </a:p>
        </p:txBody>
      </p:sp>
      <p:grpSp>
        <p:nvGrpSpPr>
          <p:cNvPr id="3" name="Group 84"/>
          <p:cNvGrpSpPr>
            <a:grpSpLocks/>
          </p:cNvGrpSpPr>
          <p:nvPr/>
        </p:nvGrpSpPr>
        <p:grpSpPr bwMode="auto">
          <a:xfrm>
            <a:off x="990600" y="1295400"/>
            <a:ext cx="7315200" cy="3495675"/>
            <a:chOff x="624" y="816"/>
            <a:chExt cx="4608" cy="2202"/>
          </a:xfrm>
        </p:grpSpPr>
        <p:sp>
          <p:nvSpPr>
            <p:cNvPr id="117799" name="Line 39"/>
            <p:cNvSpPr>
              <a:spLocks noChangeShapeType="1"/>
            </p:cNvSpPr>
            <p:nvPr/>
          </p:nvSpPr>
          <p:spPr bwMode="auto">
            <a:xfrm>
              <a:off x="762" y="1467"/>
              <a:ext cx="0" cy="1002"/>
            </a:xfrm>
            <a:prstGeom prst="line">
              <a:avLst/>
            </a:prstGeom>
            <a:noFill/>
            <a:ln w="9525">
              <a:solidFill>
                <a:srgbClr val="000000"/>
              </a:solidFill>
              <a:round/>
              <a:headEnd/>
              <a:tailEnd/>
            </a:ln>
          </p:spPr>
          <p:txBody>
            <a:bodyPr/>
            <a:lstStyle/>
            <a:p>
              <a:endParaRPr lang="en-US"/>
            </a:p>
          </p:txBody>
        </p:sp>
        <p:sp>
          <p:nvSpPr>
            <p:cNvPr id="117800" name="Line 40"/>
            <p:cNvSpPr>
              <a:spLocks noChangeShapeType="1"/>
            </p:cNvSpPr>
            <p:nvPr/>
          </p:nvSpPr>
          <p:spPr bwMode="auto">
            <a:xfrm>
              <a:off x="1143" y="1467"/>
              <a:ext cx="0" cy="1002"/>
            </a:xfrm>
            <a:prstGeom prst="line">
              <a:avLst/>
            </a:prstGeom>
            <a:noFill/>
            <a:ln w="9525">
              <a:solidFill>
                <a:srgbClr val="000000"/>
              </a:solidFill>
              <a:round/>
              <a:headEnd/>
              <a:tailEnd/>
            </a:ln>
          </p:spPr>
          <p:txBody>
            <a:bodyPr/>
            <a:lstStyle/>
            <a:p>
              <a:endParaRPr lang="en-US"/>
            </a:p>
          </p:txBody>
        </p:sp>
        <p:sp>
          <p:nvSpPr>
            <p:cNvPr id="117801" name="Line 41"/>
            <p:cNvSpPr>
              <a:spLocks noChangeShapeType="1"/>
            </p:cNvSpPr>
            <p:nvPr/>
          </p:nvSpPr>
          <p:spPr bwMode="auto">
            <a:xfrm flipV="1">
              <a:off x="1143" y="1821"/>
              <a:ext cx="826" cy="648"/>
            </a:xfrm>
            <a:prstGeom prst="line">
              <a:avLst/>
            </a:prstGeom>
            <a:noFill/>
            <a:ln w="9525">
              <a:solidFill>
                <a:srgbClr val="000000"/>
              </a:solidFill>
              <a:round/>
              <a:headEnd/>
              <a:tailEnd/>
            </a:ln>
          </p:spPr>
          <p:txBody>
            <a:bodyPr/>
            <a:lstStyle/>
            <a:p>
              <a:endParaRPr lang="en-US"/>
            </a:p>
          </p:txBody>
        </p:sp>
        <p:sp>
          <p:nvSpPr>
            <p:cNvPr id="117802" name="Line 42"/>
            <p:cNvSpPr>
              <a:spLocks noChangeShapeType="1"/>
            </p:cNvSpPr>
            <p:nvPr/>
          </p:nvSpPr>
          <p:spPr bwMode="auto">
            <a:xfrm>
              <a:off x="762" y="2469"/>
              <a:ext cx="381" cy="0"/>
            </a:xfrm>
            <a:prstGeom prst="line">
              <a:avLst/>
            </a:prstGeom>
            <a:noFill/>
            <a:ln w="9525">
              <a:solidFill>
                <a:srgbClr val="000000"/>
              </a:solidFill>
              <a:round/>
              <a:headEnd/>
              <a:tailEnd/>
            </a:ln>
          </p:spPr>
          <p:txBody>
            <a:bodyPr/>
            <a:lstStyle/>
            <a:p>
              <a:endParaRPr lang="en-US"/>
            </a:p>
          </p:txBody>
        </p:sp>
        <p:sp>
          <p:nvSpPr>
            <p:cNvPr id="117803" name="Freeform 43"/>
            <p:cNvSpPr>
              <a:spLocks/>
            </p:cNvSpPr>
            <p:nvPr/>
          </p:nvSpPr>
          <p:spPr bwMode="auto">
            <a:xfrm>
              <a:off x="762" y="1467"/>
              <a:ext cx="384" cy="986"/>
            </a:xfrm>
            <a:custGeom>
              <a:avLst/>
              <a:gdLst/>
              <a:ahLst/>
              <a:cxnLst>
                <a:cxn ang="0">
                  <a:pos x="0" y="0"/>
                </a:cxn>
                <a:cxn ang="0">
                  <a:pos x="1" y="659"/>
                </a:cxn>
                <a:cxn ang="0">
                  <a:pos x="12" y="707"/>
                </a:cxn>
                <a:cxn ang="0">
                  <a:pos x="38" y="756"/>
                </a:cxn>
                <a:cxn ang="0">
                  <a:pos x="81" y="787"/>
                </a:cxn>
                <a:cxn ang="0">
                  <a:pos x="141" y="803"/>
                </a:cxn>
                <a:cxn ang="0">
                  <a:pos x="207" y="789"/>
                </a:cxn>
                <a:cxn ang="0">
                  <a:pos x="252" y="755"/>
                </a:cxn>
                <a:cxn ang="0">
                  <a:pos x="278" y="706"/>
                </a:cxn>
                <a:cxn ang="0">
                  <a:pos x="289" y="659"/>
                </a:cxn>
                <a:cxn ang="0">
                  <a:pos x="290" y="0"/>
                </a:cxn>
                <a:cxn ang="0">
                  <a:pos x="0" y="0"/>
                </a:cxn>
              </a:cxnLst>
              <a:rect l="0" t="0" r="r" b="b"/>
              <a:pathLst>
                <a:path w="290" h="803">
                  <a:moveTo>
                    <a:pt x="0" y="0"/>
                  </a:moveTo>
                  <a:lnTo>
                    <a:pt x="1" y="659"/>
                  </a:lnTo>
                  <a:lnTo>
                    <a:pt x="12" y="707"/>
                  </a:lnTo>
                  <a:lnTo>
                    <a:pt x="38" y="756"/>
                  </a:lnTo>
                  <a:lnTo>
                    <a:pt x="81" y="787"/>
                  </a:lnTo>
                  <a:lnTo>
                    <a:pt x="141" y="803"/>
                  </a:lnTo>
                  <a:lnTo>
                    <a:pt x="207" y="789"/>
                  </a:lnTo>
                  <a:lnTo>
                    <a:pt x="252" y="755"/>
                  </a:lnTo>
                  <a:lnTo>
                    <a:pt x="278" y="706"/>
                  </a:lnTo>
                  <a:lnTo>
                    <a:pt x="289" y="659"/>
                  </a:lnTo>
                  <a:lnTo>
                    <a:pt x="290" y="0"/>
                  </a:lnTo>
                  <a:lnTo>
                    <a:pt x="0" y="0"/>
                  </a:lnTo>
                  <a:close/>
                </a:path>
              </a:pathLst>
            </a:custGeom>
            <a:solidFill>
              <a:srgbClr val="808080"/>
            </a:solidFill>
            <a:ln w="9525">
              <a:solidFill>
                <a:srgbClr val="000000"/>
              </a:solidFill>
              <a:round/>
              <a:headEnd/>
              <a:tailEnd/>
            </a:ln>
            <a:effectLst/>
          </p:spPr>
          <p:txBody>
            <a:bodyPr/>
            <a:lstStyle/>
            <a:p>
              <a:endParaRPr lang="en-US"/>
            </a:p>
          </p:txBody>
        </p:sp>
        <p:sp>
          <p:nvSpPr>
            <p:cNvPr id="117804" name="Freeform 44"/>
            <p:cNvSpPr>
              <a:spLocks/>
            </p:cNvSpPr>
            <p:nvPr/>
          </p:nvSpPr>
          <p:spPr bwMode="auto">
            <a:xfrm>
              <a:off x="762" y="816"/>
              <a:ext cx="1201" cy="651"/>
            </a:xfrm>
            <a:custGeom>
              <a:avLst/>
              <a:gdLst/>
              <a:ahLst/>
              <a:cxnLst>
                <a:cxn ang="0">
                  <a:pos x="0" y="530"/>
                </a:cxn>
                <a:cxn ang="0">
                  <a:pos x="288" y="530"/>
                </a:cxn>
                <a:cxn ang="0">
                  <a:pos x="907" y="0"/>
                </a:cxn>
                <a:cxn ang="0">
                  <a:pos x="619" y="0"/>
                </a:cxn>
                <a:cxn ang="0">
                  <a:pos x="0" y="530"/>
                </a:cxn>
              </a:cxnLst>
              <a:rect l="0" t="0" r="r" b="b"/>
              <a:pathLst>
                <a:path w="907" h="530">
                  <a:moveTo>
                    <a:pt x="0" y="530"/>
                  </a:moveTo>
                  <a:lnTo>
                    <a:pt x="288" y="530"/>
                  </a:lnTo>
                  <a:lnTo>
                    <a:pt x="907" y="0"/>
                  </a:lnTo>
                  <a:lnTo>
                    <a:pt x="619" y="0"/>
                  </a:lnTo>
                  <a:lnTo>
                    <a:pt x="0" y="530"/>
                  </a:lnTo>
                  <a:close/>
                </a:path>
              </a:pathLst>
            </a:custGeom>
            <a:solidFill>
              <a:srgbClr val="808080"/>
            </a:solidFill>
            <a:ln w="9525">
              <a:solidFill>
                <a:srgbClr val="000000"/>
              </a:solidFill>
              <a:round/>
              <a:headEnd/>
              <a:tailEnd/>
            </a:ln>
            <a:effectLst/>
          </p:spPr>
          <p:txBody>
            <a:bodyPr/>
            <a:lstStyle/>
            <a:p>
              <a:endParaRPr lang="en-US"/>
            </a:p>
          </p:txBody>
        </p:sp>
        <p:sp>
          <p:nvSpPr>
            <p:cNvPr id="117805" name="Line 45"/>
            <p:cNvSpPr>
              <a:spLocks noChangeShapeType="1"/>
            </p:cNvSpPr>
            <p:nvPr/>
          </p:nvSpPr>
          <p:spPr bwMode="auto">
            <a:xfrm flipV="1">
              <a:off x="762" y="2028"/>
              <a:ext cx="0" cy="236"/>
            </a:xfrm>
            <a:prstGeom prst="line">
              <a:avLst/>
            </a:prstGeom>
            <a:noFill/>
            <a:ln w="19050">
              <a:solidFill>
                <a:srgbClr val="000000"/>
              </a:solidFill>
              <a:round/>
              <a:headEnd/>
              <a:tailEnd type="triangle" w="sm" len="med"/>
            </a:ln>
          </p:spPr>
          <p:txBody>
            <a:bodyPr/>
            <a:lstStyle/>
            <a:p>
              <a:endParaRPr lang="en-US"/>
            </a:p>
          </p:txBody>
        </p:sp>
        <p:sp>
          <p:nvSpPr>
            <p:cNvPr id="117806" name="Line 46"/>
            <p:cNvSpPr>
              <a:spLocks noChangeShapeType="1"/>
            </p:cNvSpPr>
            <p:nvPr/>
          </p:nvSpPr>
          <p:spPr bwMode="auto">
            <a:xfrm flipV="1">
              <a:off x="1143" y="2028"/>
              <a:ext cx="0" cy="236"/>
            </a:xfrm>
            <a:prstGeom prst="line">
              <a:avLst/>
            </a:prstGeom>
            <a:noFill/>
            <a:ln w="19050">
              <a:solidFill>
                <a:srgbClr val="000000"/>
              </a:solidFill>
              <a:round/>
              <a:headEnd/>
              <a:tailEnd type="triangle" w="sm" len="med"/>
            </a:ln>
          </p:spPr>
          <p:txBody>
            <a:bodyPr/>
            <a:lstStyle/>
            <a:p>
              <a:endParaRPr lang="en-US"/>
            </a:p>
          </p:txBody>
        </p:sp>
        <p:sp>
          <p:nvSpPr>
            <p:cNvPr id="117807" name="Text Box 47"/>
            <p:cNvSpPr txBox="1">
              <a:spLocks noChangeArrowheads="1"/>
            </p:cNvSpPr>
            <p:nvPr/>
          </p:nvSpPr>
          <p:spPr bwMode="auto">
            <a:xfrm>
              <a:off x="737" y="1821"/>
              <a:ext cx="300" cy="179"/>
            </a:xfrm>
            <a:prstGeom prst="rect">
              <a:avLst/>
            </a:prstGeom>
            <a:noFill/>
            <a:ln w="9525">
              <a:noFill/>
              <a:miter lim="800000"/>
              <a:headEnd/>
              <a:tailEnd/>
            </a:ln>
          </p:spPr>
          <p:txBody>
            <a:bodyPr wrap="none" lIns="137160" rIns="0">
              <a:spAutoFit/>
            </a:bodyPr>
            <a:lstStyle/>
            <a:p>
              <a:r>
                <a:rPr lang="en-US" altLang="zh-CN" sz="1200" b="0">
                  <a:solidFill>
                    <a:srgbClr val="FFFFFF"/>
                  </a:solidFill>
                  <a:latin typeface="Times New Roman" pitchFamily="18" charset="0"/>
                  <a:ea typeface="SimSun" pitchFamily="2" charset="-122"/>
                </a:rPr>
                <a:t>F=</a:t>
              </a:r>
              <a:r>
                <a:rPr lang="en-US" altLang="zh-CN" sz="1200" b="0">
                  <a:solidFill>
                    <a:srgbClr val="FFFFFF"/>
                  </a:solidFill>
                  <a:latin typeface="Times New Roman" pitchFamily="18" charset="0"/>
                  <a:ea typeface="SimSun" pitchFamily="2" charset="-122"/>
                  <a:sym typeface="Symbol" pitchFamily="18" charset="2"/>
                </a:rPr>
                <a:t></a:t>
              </a:r>
              <a:r>
                <a:rPr lang="en-US" altLang="zh-CN" sz="1400" b="0">
                  <a:solidFill>
                    <a:srgbClr val="FFFFFF"/>
                  </a:solidFill>
                  <a:latin typeface="Times New Roman" pitchFamily="18" charset="0"/>
                  <a:ea typeface="SimSun" pitchFamily="2" charset="-122"/>
                </a:rPr>
                <a:t>L</a:t>
              </a:r>
              <a:endParaRPr lang="en-US"/>
            </a:p>
          </p:txBody>
        </p:sp>
        <p:sp>
          <p:nvSpPr>
            <p:cNvPr id="117808" name="Line 48"/>
            <p:cNvSpPr>
              <a:spLocks noChangeShapeType="1"/>
            </p:cNvSpPr>
            <p:nvPr/>
          </p:nvSpPr>
          <p:spPr bwMode="auto">
            <a:xfrm flipV="1">
              <a:off x="762" y="1818"/>
              <a:ext cx="823" cy="651"/>
            </a:xfrm>
            <a:prstGeom prst="line">
              <a:avLst/>
            </a:prstGeom>
            <a:noFill/>
            <a:ln w="9525">
              <a:solidFill>
                <a:srgbClr val="000000"/>
              </a:solidFill>
              <a:prstDash val="dash"/>
              <a:round/>
              <a:headEnd/>
              <a:tailEnd/>
            </a:ln>
          </p:spPr>
          <p:txBody>
            <a:bodyPr/>
            <a:lstStyle/>
            <a:p>
              <a:endParaRPr lang="en-US"/>
            </a:p>
          </p:txBody>
        </p:sp>
        <p:graphicFrame>
          <p:nvGraphicFramePr>
            <p:cNvPr id="117809" name="Object 49"/>
            <p:cNvGraphicFramePr>
              <a:graphicFrameLocks noChangeAspect="1"/>
            </p:cNvGraphicFramePr>
            <p:nvPr/>
          </p:nvGraphicFramePr>
          <p:xfrm>
            <a:off x="624" y="2636"/>
            <a:ext cx="907" cy="368"/>
          </p:xfrm>
          <a:graphic>
            <a:graphicData uri="http://schemas.openxmlformats.org/presentationml/2006/ole">
              <p:oleObj spid="_x0000_s17410" name="Equation" r:id="rId3" imgW="901440" imgH="393480" progId="Equation.3">
                <p:embed/>
              </p:oleObj>
            </a:graphicData>
          </a:graphic>
        </p:graphicFrame>
        <p:sp>
          <p:nvSpPr>
            <p:cNvPr id="117810" name="Text Box 50"/>
            <p:cNvSpPr txBox="1">
              <a:spLocks noChangeArrowheads="1"/>
            </p:cNvSpPr>
            <p:nvPr/>
          </p:nvSpPr>
          <p:spPr bwMode="auto">
            <a:xfrm>
              <a:off x="849" y="2435"/>
              <a:ext cx="222" cy="179"/>
            </a:xfrm>
            <a:prstGeom prst="rect">
              <a:avLst/>
            </a:prstGeom>
            <a:noFill/>
            <a:ln w="9525">
              <a:noFill/>
              <a:miter lim="800000"/>
              <a:headEnd/>
              <a:tailEnd/>
            </a:ln>
          </p:spPr>
          <p:txBody>
            <a:bodyPr wrap="none">
              <a:spAutoFit/>
            </a:bodyPr>
            <a:lstStyle/>
            <a:p>
              <a:r>
                <a:rPr lang="en-US" altLang="zh-CN" sz="1400" b="0">
                  <a:solidFill>
                    <a:srgbClr val="000000"/>
                  </a:solidFill>
                  <a:latin typeface="Times New Roman" pitchFamily="18" charset="0"/>
                  <a:ea typeface="SimSun" pitchFamily="2" charset="-122"/>
                </a:rPr>
                <a:t>W</a:t>
              </a:r>
              <a:endParaRPr lang="en-US" sz="1400"/>
            </a:p>
          </p:txBody>
        </p:sp>
        <p:sp>
          <p:nvSpPr>
            <p:cNvPr id="117811" name="Text Box 51"/>
            <p:cNvSpPr txBox="1">
              <a:spLocks noChangeArrowheads="1"/>
            </p:cNvSpPr>
            <p:nvPr/>
          </p:nvSpPr>
          <p:spPr bwMode="auto">
            <a:xfrm>
              <a:off x="1519" y="2079"/>
              <a:ext cx="209" cy="177"/>
            </a:xfrm>
            <a:prstGeom prst="rect">
              <a:avLst/>
            </a:prstGeom>
            <a:noFill/>
            <a:ln w="9525">
              <a:noFill/>
              <a:miter lim="800000"/>
              <a:headEnd/>
              <a:tailEnd/>
            </a:ln>
          </p:spPr>
          <p:txBody>
            <a:bodyPr/>
            <a:lstStyle/>
            <a:p>
              <a:r>
                <a:rPr lang="en-US" altLang="zh-CN" sz="1400" b="0">
                  <a:latin typeface="Times New Roman" pitchFamily="18" charset="0"/>
                  <a:ea typeface="SimSun" pitchFamily="2" charset="-122"/>
                </a:rPr>
                <a:t>L</a:t>
              </a:r>
              <a:endParaRPr lang="en-US" sz="1400"/>
            </a:p>
          </p:txBody>
        </p:sp>
        <p:sp>
          <p:nvSpPr>
            <p:cNvPr id="117815" name="Line 55"/>
            <p:cNvSpPr>
              <a:spLocks noChangeShapeType="1"/>
            </p:cNvSpPr>
            <p:nvPr/>
          </p:nvSpPr>
          <p:spPr bwMode="auto">
            <a:xfrm>
              <a:off x="2292" y="1467"/>
              <a:ext cx="0" cy="884"/>
            </a:xfrm>
            <a:prstGeom prst="line">
              <a:avLst/>
            </a:prstGeom>
            <a:noFill/>
            <a:ln w="9525">
              <a:solidFill>
                <a:srgbClr val="000000"/>
              </a:solidFill>
              <a:round/>
              <a:headEnd/>
              <a:tailEnd/>
            </a:ln>
          </p:spPr>
          <p:txBody>
            <a:bodyPr/>
            <a:lstStyle/>
            <a:p>
              <a:endParaRPr lang="en-US"/>
            </a:p>
          </p:txBody>
        </p:sp>
        <p:sp>
          <p:nvSpPr>
            <p:cNvPr id="117816" name="Line 56"/>
            <p:cNvSpPr>
              <a:spLocks noChangeShapeType="1"/>
            </p:cNvSpPr>
            <p:nvPr/>
          </p:nvSpPr>
          <p:spPr bwMode="auto">
            <a:xfrm>
              <a:off x="2927" y="1467"/>
              <a:ext cx="0" cy="884"/>
            </a:xfrm>
            <a:prstGeom prst="line">
              <a:avLst/>
            </a:prstGeom>
            <a:noFill/>
            <a:ln w="9525">
              <a:solidFill>
                <a:srgbClr val="000000"/>
              </a:solidFill>
              <a:round/>
              <a:headEnd/>
              <a:tailEnd/>
            </a:ln>
          </p:spPr>
          <p:txBody>
            <a:bodyPr/>
            <a:lstStyle/>
            <a:p>
              <a:endParaRPr lang="en-US"/>
            </a:p>
          </p:txBody>
        </p:sp>
        <p:sp>
          <p:nvSpPr>
            <p:cNvPr id="117817" name="Line 57"/>
            <p:cNvSpPr>
              <a:spLocks noChangeShapeType="1"/>
            </p:cNvSpPr>
            <p:nvPr/>
          </p:nvSpPr>
          <p:spPr bwMode="auto">
            <a:xfrm>
              <a:off x="2292" y="2351"/>
              <a:ext cx="635" cy="0"/>
            </a:xfrm>
            <a:prstGeom prst="line">
              <a:avLst/>
            </a:prstGeom>
            <a:noFill/>
            <a:ln w="9525">
              <a:solidFill>
                <a:srgbClr val="000000"/>
              </a:solidFill>
              <a:round/>
              <a:headEnd/>
              <a:tailEnd/>
            </a:ln>
          </p:spPr>
          <p:txBody>
            <a:bodyPr/>
            <a:lstStyle/>
            <a:p>
              <a:endParaRPr lang="en-US"/>
            </a:p>
          </p:txBody>
        </p:sp>
        <p:sp>
          <p:nvSpPr>
            <p:cNvPr id="117818" name="Freeform 58"/>
            <p:cNvSpPr>
              <a:spLocks/>
            </p:cNvSpPr>
            <p:nvPr/>
          </p:nvSpPr>
          <p:spPr bwMode="auto">
            <a:xfrm>
              <a:off x="2292" y="1467"/>
              <a:ext cx="635" cy="884"/>
            </a:xfrm>
            <a:custGeom>
              <a:avLst/>
              <a:gdLst/>
              <a:ahLst/>
              <a:cxnLst>
                <a:cxn ang="0">
                  <a:pos x="0" y="0"/>
                </a:cxn>
                <a:cxn ang="0">
                  <a:pos x="0" y="576"/>
                </a:cxn>
                <a:cxn ang="0">
                  <a:pos x="18" y="646"/>
                </a:cxn>
                <a:cxn ang="0">
                  <a:pos x="60" y="691"/>
                </a:cxn>
                <a:cxn ang="0">
                  <a:pos x="118" y="720"/>
                </a:cxn>
                <a:cxn ang="0">
                  <a:pos x="367" y="720"/>
                </a:cxn>
                <a:cxn ang="0">
                  <a:pos x="422" y="689"/>
                </a:cxn>
                <a:cxn ang="0">
                  <a:pos x="466" y="637"/>
                </a:cxn>
                <a:cxn ang="0">
                  <a:pos x="480" y="576"/>
                </a:cxn>
                <a:cxn ang="0">
                  <a:pos x="480" y="0"/>
                </a:cxn>
                <a:cxn ang="0">
                  <a:pos x="0" y="0"/>
                </a:cxn>
              </a:cxnLst>
              <a:rect l="0" t="0" r="r" b="b"/>
              <a:pathLst>
                <a:path w="480" h="720">
                  <a:moveTo>
                    <a:pt x="0" y="0"/>
                  </a:moveTo>
                  <a:lnTo>
                    <a:pt x="0" y="576"/>
                  </a:lnTo>
                  <a:lnTo>
                    <a:pt x="18" y="646"/>
                  </a:lnTo>
                  <a:lnTo>
                    <a:pt x="60" y="691"/>
                  </a:lnTo>
                  <a:lnTo>
                    <a:pt x="118" y="720"/>
                  </a:lnTo>
                  <a:lnTo>
                    <a:pt x="367" y="720"/>
                  </a:lnTo>
                  <a:lnTo>
                    <a:pt x="422" y="689"/>
                  </a:lnTo>
                  <a:lnTo>
                    <a:pt x="466" y="637"/>
                  </a:lnTo>
                  <a:lnTo>
                    <a:pt x="480" y="576"/>
                  </a:lnTo>
                  <a:lnTo>
                    <a:pt x="480" y="0"/>
                  </a:lnTo>
                  <a:lnTo>
                    <a:pt x="0" y="0"/>
                  </a:lnTo>
                  <a:close/>
                </a:path>
              </a:pathLst>
            </a:custGeom>
            <a:solidFill>
              <a:srgbClr val="808080"/>
            </a:solidFill>
            <a:ln w="9525">
              <a:solidFill>
                <a:srgbClr val="000000"/>
              </a:solidFill>
              <a:round/>
              <a:headEnd/>
              <a:tailEnd/>
            </a:ln>
            <a:effectLst/>
          </p:spPr>
          <p:txBody>
            <a:bodyPr/>
            <a:lstStyle/>
            <a:p>
              <a:endParaRPr lang="en-US"/>
            </a:p>
          </p:txBody>
        </p:sp>
        <p:sp>
          <p:nvSpPr>
            <p:cNvPr id="117819" name="Line 59"/>
            <p:cNvSpPr>
              <a:spLocks noChangeShapeType="1"/>
            </p:cNvSpPr>
            <p:nvPr/>
          </p:nvSpPr>
          <p:spPr bwMode="auto">
            <a:xfrm>
              <a:off x="2456" y="2351"/>
              <a:ext cx="190" cy="0"/>
            </a:xfrm>
            <a:prstGeom prst="line">
              <a:avLst/>
            </a:prstGeom>
            <a:noFill/>
            <a:ln w="19050">
              <a:solidFill>
                <a:srgbClr val="000000"/>
              </a:solidFill>
              <a:round/>
              <a:headEnd/>
              <a:tailEnd type="triangle" w="sm" len="med"/>
            </a:ln>
          </p:spPr>
          <p:txBody>
            <a:bodyPr/>
            <a:lstStyle/>
            <a:p>
              <a:endParaRPr lang="en-US"/>
            </a:p>
          </p:txBody>
        </p:sp>
        <p:sp>
          <p:nvSpPr>
            <p:cNvPr id="117820" name="Line 60"/>
            <p:cNvSpPr>
              <a:spLocks noChangeShapeType="1"/>
            </p:cNvSpPr>
            <p:nvPr/>
          </p:nvSpPr>
          <p:spPr bwMode="auto">
            <a:xfrm flipV="1">
              <a:off x="2292" y="1979"/>
              <a:ext cx="0" cy="177"/>
            </a:xfrm>
            <a:prstGeom prst="line">
              <a:avLst/>
            </a:prstGeom>
            <a:noFill/>
            <a:ln w="19050">
              <a:solidFill>
                <a:srgbClr val="000000"/>
              </a:solidFill>
              <a:round/>
              <a:headEnd/>
              <a:tailEnd type="triangle" w="sm" len="med"/>
            </a:ln>
          </p:spPr>
          <p:txBody>
            <a:bodyPr/>
            <a:lstStyle/>
            <a:p>
              <a:endParaRPr lang="en-US"/>
            </a:p>
          </p:txBody>
        </p:sp>
        <p:sp>
          <p:nvSpPr>
            <p:cNvPr id="117821" name="Line 61"/>
            <p:cNvSpPr>
              <a:spLocks noChangeShapeType="1"/>
            </p:cNvSpPr>
            <p:nvPr/>
          </p:nvSpPr>
          <p:spPr bwMode="auto">
            <a:xfrm flipV="1">
              <a:off x="2927" y="1703"/>
              <a:ext cx="825" cy="648"/>
            </a:xfrm>
            <a:prstGeom prst="line">
              <a:avLst/>
            </a:prstGeom>
            <a:noFill/>
            <a:ln w="9525">
              <a:solidFill>
                <a:srgbClr val="000000"/>
              </a:solidFill>
              <a:round/>
              <a:headEnd/>
              <a:tailEnd/>
            </a:ln>
          </p:spPr>
          <p:txBody>
            <a:bodyPr/>
            <a:lstStyle/>
            <a:p>
              <a:endParaRPr lang="en-US"/>
            </a:p>
          </p:txBody>
        </p:sp>
        <p:sp>
          <p:nvSpPr>
            <p:cNvPr id="117822" name="Freeform 62"/>
            <p:cNvSpPr>
              <a:spLocks/>
            </p:cNvSpPr>
            <p:nvPr/>
          </p:nvSpPr>
          <p:spPr bwMode="auto">
            <a:xfrm>
              <a:off x="2299" y="816"/>
              <a:ext cx="1455" cy="651"/>
            </a:xfrm>
            <a:custGeom>
              <a:avLst/>
              <a:gdLst/>
              <a:ahLst/>
              <a:cxnLst>
                <a:cxn ang="0">
                  <a:pos x="0" y="530"/>
                </a:cxn>
                <a:cxn ang="0">
                  <a:pos x="475" y="530"/>
                </a:cxn>
                <a:cxn ang="0">
                  <a:pos x="1100" y="0"/>
                </a:cxn>
                <a:cxn ang="0">
                  <a:pos x="619" y="0"/>
                </a:cxn>
                <a:cxn ang="0">
                  <a:pos x="0" y="530"/>
                </a:cxn>
              </a:cxnLst>
              <a:rect l="0" t="0" r="r" b="b"/>
              <a:pathLst>
                <a:path w="1100" h="530">
                  <a:moveTo>
                    <a:pt x="0" y="530"/>
                  </a:moveTo>
                  <a:lnTo>
                    <a:pt x="475" y="530"/>
                  </a:lnTo>
                  <a:lnTo>
                    <a:pt x="1100" y="0"/>
                  </a:lnTo>
                  <a:lnTo>
                    <a:pt x="619" y="0"/>
                  </a:lnTo>
                  <a:lnTo>
                    <a:pt x="0" y="530"/>
                  </a:lnTo>
                  <a:close/>
                </a:path>
              </a:pathLst>
            </a:custGeom>
            <a:solidFill>
              <a:srgbClr val="808080"/>
            </a:solidFill>
            <a:ln w="9525">
              <a:solidFill>
                <a:srgbClr val="000000"/>
              </a:solidFill>
              <a:round/>
              <a:headEnd/>
              <a:tailEnd/>
            </a:ln>
            <a:effectLst/>
          </p:spPr>
          <p:txBody>
            <a:bodyPr/>
            <a:lstStyle/>
            <a:p>
              <a:endParaRPr lang="en-US"/>
            </a:p>
          </p:txBody>
        </p:sp>
        <p:grpSp>
          <p:nvGrpSpPr>
            <p:cNvPr id="4" name="Group 63"/>
            <p:cNvGrpSpPr>
              <a:grpSpLocks/>
            </p:cNvGrpSpPr>
            <p:nvPr/>
          </p:nvGrpSpPr>
          <p:grpSpPr bwMode="auto">
            <a:xfrm>
              <a:off x="2292" y="2425"/>
              <a:ext cx="175" cy="85"/>
              <a:chOff x="1920" y="3132"/>
              <a:chExt cx="132" cy="69"/>
            </a:xfrm>
          </p:grpSpPr>
          <p:sp>
            <p:nvSpPr>
              <p:cNvPr id="117824" name="Line 64"/>
              <p:cNvSpPr>
                <a:spLocks noChangeShapeType="1"/>
              </p:cNvSpPr>
              <p:nvPr/>
            </p:nvSpPr>
            <p:spPr bwMode="auto">
              <a:xfrm>
                <a:off x="2049" y="3132"/>
                <a:ext cx="0" cy="69"/>
              </a:xfrm>
              <a:prstGeom prst="line">
                <a:avLst/>
              </a:prstGeom>
              <a:noFill/>
              <a:ln w="9525">
                <a:solidFill>
                  <a:srgbClr val="000000"/>
                </a:solidFill>
                <a:round/>
                <a:headEnd/>
                <a:tailEnd/>
              </a:ln>
            </p:spPr>
            <p:txBody>
              <a:bodyPr/>
              <a:lstStyle/>
              <a:p>
                <a:endParaRPr lang="en-US"/>
              </a:p>
            </p:txBody>
          </p:sp>
          <p:sp>
            <p:nvSpPr>
              <p:cNvPr id="117825" name="Line 65"/>
              <p:cNvSpPr>
                <a:spLocks noChangeShapeType="1"/>
              </p:cNvSpPr>
              <p:nvPr/>
            </p:nvSpPr>
            <p:spPr bwMode="auto">
              <a:xfrm>
                <a:off x="1920" y="3132"/>
                <a:ext cx="0" cy="69"/>
              </a:xfrm>
              <a:prstGeom prst="line">
                <a:avLst/>
              </a:prstGeom>
              <a:noFill/>
              <a:ln w="9525">
                <a:solidFill>
                  <a:srgbClr val="000000"/>
                </a:solidFill>
                <a:round/>
                <a:headEnd/>
                <a:tailEnd/>
              </a:ln>
            </p:spPr>
            <p:txBody>
              <a:bodyPr/>
              <a:lstStyle/>
              <a:p>
                <a:endParaRPr lang="en-US"/>
              </a:p>
            </p:txBody>
          </p:sp>
          <p:sp>
            <p:nvSpPr>
              <p:cNvPr id="117826" name="Line 66"/>
              <p:cNvSpPr>
                <a:spLocks noChangeShapeType="1"/>
              </p:cNvSpPr>
              <p:nvPr/>
            </p:nvSpPr>
            <p:spPr bwMode="auto">
              <a:xfrm>
                <a:off x="1920" y="3168"/>
                <a:ext cx="132" cy="0"/>
              </a:xfrm>
              <a:prstGeom prst="line">
                <a:avLst/>
              </a:prstGeom>
              <a:noFill/>
              <a:ln w="9525">
                <a:solidFill>
                  <a:srgbClr val="000000"/>
                </a:solidFill>
                <a:round/>
                <a:headEnd type="triangle" w="sm" len="sm"/>
                <a:tailEnd type="triangle" w="sm" len="sm"/>
              </a:ln>
            </p:spPr>
            <p:txBody>
              <a:bodyPr/>
              <a:lstStyle/>
              <a:p>
                <a:endParaRPr lang="en-US"/>
              </a:p>
            </p:txBody>
          </p:sp>
        </p:grpSp>
        <p:sp>
          <p:nvSpPr>
            <p:cNvPr id="117827" name="Text Box 67"/>
            <p:cNvSpPr txBox="1">
              <a:spLocks noChangeArrowheads="1"/>
            </p:cNvSpPr>
            <p:nvPr/>
          </p:nvSpPr>
          <p:spPr bwMode="auto">
            <a:xfrm>
              <a:off x="2304" y="2413"/>
              <a:ext cx="153" cy="179"/>
            </a:xfrm>
            <a:prstGeom prst="rect">
              <a:avLst/>
            </a:prstGeom>
            <a:noFill/>
            <a:ln w="9525">
              <a:noFill/>
              <a:miter lim="800000"/>
              <a:headEnd/>
              <a:tailEnd/>
            </a:ln>
          </p:spPr>
          <p:txBody>
            <a:bodyPr wrap="none">
              <a:spAutoFit/>
            </a:bodyPr>
            <a:lstStyle/>
            <a:p>
              <a:r>
                <a:rPr lang="en-US" altLang="zh-CN" sz="1400" b="0">
                  <a:solidFill>
                    <a:srgbClr val="000000"/>
                  </a:solidFill>
                  <a:latin typeface="Times New Roman" pitchFamily="18" charset="0"/>
                  <a:ea typeface="SimSun" pitchFamily="2" charset="-122"/>
                </a:rPr>
                <a:t>r</a:t>
              </a:r>
              <a:endParaRPr lang="en-US" sz="1400"/>
            </a:p>
          </p:txBody>
        </p:sp>
        <p:graphicFrame>
          <p:nvGraphicFramePr>
            <p:cNvPr id="117828" name="Object 68"/>
            <p:cNvGraphicFramePr>
              <a:graphicFrameLocks noChangeAspect="1"/>
            </p:cNvGraphicFramePr>
            <p:nvPr/>
          </p:nvGraphicFramePr>
          <p:xfrm>
            <a:off x="2075" y="2607"/>
            <a:ext cx="1303" cy="411"/>
          </p:xfrm>
          <a:graphic>
            <a:graphicData uri="http://schemas.openxmlformats.org/presentationml/2006/ole">
              <p:oleObj spid="_x0000_s17411" name="Equation" r:id="rId4" imgW="1307880" imgH="444240" progId="Equation.3">
                <p:embed/>
              </p:oleObj>
            </a:graphicData>
          </a:graphic>
        </p:graphicFrame>
        <p:sp>
          <p:nvSpPr>
            <p:cNvPr id="117829" name="Line 69"/>
            <p:cNvSpPr>
              <a:spLocks noChangeShapeType="1"/>
            </p:cNvSpPr>
            <p:nvPr/>
          </p:nvSpPr>
          <p:spPr bwMode="auto">
            <a:xfrm flipV="1">
              <a:off x="2295" y="1703"/>
              <a:ext cx="822" cy="651"/>
            </a:xfrm>
            <a:prstGeom prst="line">
              <a:avLst/>
            </a:prstGeom>
            <a:noFill/>
            <a:ln w="9525">
              <a:solidFill>
                <a:srgbClr val="000000"/>
              </a:solidFill>
              <a:prstDash val="dash"/>
              <a:round/>
              <a:headEnd/>
              <a:tailEnd/>
            </a:ln>
          </p:spPr>
          <p:txBody>
            <a:bodyPr/>
            <a:lstStyle/>
            <a:p>
              <a:endParaRPr lang="en-US"/>
            </a:p>
          </p:txBody>
        </p:sp>
        <p:sp>
          <p:nvSpPr>
            <p:cNvPr id="117833" name="Freeform 73"/>
            <p:cNvSpPr>
              <a:spLocks/>
            </p:cNvSpPr>
            <p:nvPr/>
          </p:nvSpPr>
          <p:spPr bwMode="auto">
            <a:xfrm>
              <a:off x="4312" y="1182"/>
              <a:ext cx="698" cy="986"/>
            </a:xfrm>
            <a:custGeom>
              <a:avLst/>
              <a:gdLst/>
              <a:ahLst/>
              <a:cxnLst>
                <a:cxn ang="0">
                  <a:pos x="0" y="0"/>
                </a:cxn>
                <a:cxn ang="0">
                  <a:pos x="1" y="659"/>
                </a:cxn>
                <a:cxn ang="0">
                  <a:pos x="12" y="707"/>
                </a:cxn>
                <a:cxn ang="0">
                  <a:pos x="38" y="756"/>
                </a:cxn>
                <a:cxn ang="0">
                  <a:pos x="81" y="787"/>
                </a:cxn>
                <a:cxn ang="0">
                  <a:pos x="141" y="803"/>
                </a:cxn>
                <a:cxn ang="0">
                  <a:pos x="207" y="789"/>
                </a:cxn>
                <a:cxn ang="0">
                  <a:pos x="252" y="755"/>
                </a:cxn>
                <a:cxn ang="0">
                  <a:pos x="278" y="706"/>
                </a:cxn>
                <a:cxn ang="0">
                  <a:pos x="289" y="659"/>
                </a:cxn>
                <a:cxn ang="0">
                  <a:pos x="290" y="0"/>
                </a:cxn>
                <a:cxn ang="0">
                  <a:pos x="0" y="0"/>
                </a:cxn>
              </a:cxnLst>
              <a:rect l="0" t="0" r="r" b="b"/>
              <a:pathLst>
                <a:path w="290" h="803">
                  <a:moveTo>
                    <a:pt x="0" y="0"/>
                  </a:moveTo>
                  <a:lnTo>
                    <a:pt x="1" y="659"/>
                  </a:lnTo>
                  <a:lnTo>
                    <a:pt x="12" y="707"/>
                  </a:lnTo>
                  <a:lnTo>
                    <a:pt x="38" y="756"/>
                  </a:lnTo>
                  <a:lnTo>
                    <a:pt x="81" y="787"/>
                  </a:lnTo>
                  <a:lnTo>
                    <a:pt x="141" y="803"/>
                  </a:lnTo>
                  <a:lnTo>
                    <a:pt x="207" y="789"/>
                  </a:lnTo>
                  <a:lnTo>
                    <a:pt x="252" y="755"/>
                  </a:lnTo>
                  <a:lnTo>
                    <a:pt x="278" y="706"/>
                  </a:lnTo>
                  <a:lnTo>
                    <a:pt x="289" y="659"/>
                  </a:lnTo>
                  <a:lnTo>
                    <a:pt x="290" y="0"/>
                  </a:lnTo>
                  <a:lnTo>
                    <a:pt x="0" y="0"/>
                  </a:lnTo>
                  <a:close/>
                </a:path>
              </a:pathLst>
            </a:custGeom>
            <a:solidFill>
              <a:srgbClr val="808080"/>
            </a:solidFill>
            <a:ln w="9525">
              <a:solidFill>
                <a:srgbClr val="000000"/>
              </a:solidFill>
              <a:round/>
              <a:headEnd/>
              <a:tailEnd/>
            </a:ln>
            <a:effectLst/>
          </p:spPr>
          <p:txBody>
            <a:bodyPr/>
            <a:lstStyle/>
            <a:p>
              <a:endParaRPr lang="en-US"/>
            </a:p>
          </p:txBody>
        </p:sp>
        <p:sp>
          <p:nvSpPr>
            <p:cNvPr id="117834" name="Oval 74"/>
            <p:cNvSpPr>
              <a:spLocks noChangeArrowheads="1"/>
            </p:cNvSpPr>
            <p:nvPr/>
          </p:nvSpPr>
          <p:spPr bwMode="auto">
            <a:xfrm>
              <a:off x="4312" y="1048"/>
              <a:ext cx="698" cy="236"/>
            </a:xfrm>
            <a:prstGeom prst="ellipse">
              <a:avLst/>
            </a:prstGeom>
            <a:solidFill>
              <a:srgbClr val="808080"/>
            </a:solidFill>
            <a:ln w="9525">
              <a:solidFill>
                <a:srgbClr val="000000"/>
              </a:solidFill>
              <a:round/>
              <a:headEnd/>
              <a:tailEnd/>
            </a:ln>
          </p:spPr>
          <p:txBody>
            <a:bodyPr wrap="none" anchor="ctr"/>
            <a:lstStyle/>
            <a:p>
              <a:endParaRPr lang="en-US"/>
            </a:p>
          </p:txBody>
        </p:sp>
        <p:sp>
          <p:nvSpPr>
            <p:cNvPr id="117835" name="Line 75"/>
            <p:cNvSpPr>
              <a:spLocks noChangeShapeType="1"/>
            </p:cNvSpPr>
            <p:nvPr/>
          </p:nvSpPr>
          <p:spPr bwMode="auto">
            <a:xfrm>
              <a:off x="4312" y="1166"/>
              <a:ext cx="0" cy="990"/>
            </a:xfrm>
            <a:prstGeom prst="line">
              <a:avLst/>
            </a:prstGeom>
            <a:noFill/>
            <a:ln w="9525">
              <a:solidFill>
                <a:srgbClr val="000000"/>
              </a:solidFill>
              <a:round/>
              <a:headEnd/>
              <a:tailEnd/>
            </a:ln>
          </p:spPr>
          <p:txBody>
            <a:bodyPr/>
            <a:lstStyle/>
            <a:p>
              <a:endParaRPr lang="en-US"/>
            </a:p>
          </p:txBody>
        </p:sp>
        <p:sp>
          <p:nvSpPr>
            <p:cNvPr id="117836" name="Line 76"/>
            <p:cNvSpPr>
              <a:spLocks noChangeShapeType="1"/>
            </p:cNvSpPr>
            <p:nvPr/>
          </p:nvSpPr>
          <p:spPr bwMode="auto">
            <a:xfrm>
              <a:off x="5010" y="1166"/>
              <a:ext cx="0" cy="990"/>
            </a:xfrm>
            <a:prstGeom prst="line">
              <a:avLst/>
            </a:prstGeom>
            <a:noFill/>
            <a:ln w="9525">
              <a:solidFill>
                <a:srgbClr val="000000"/>
              </a:solidFill>
              <a:round/>
              <a:headEnd/>
              <a:tailEnd/>
            </a:ln>
          </p:spPr>
          <p:txBody>
            <a:bodyPr/>
            <a:lstStyle/>
            <a:p>
              <a:endParaRPr lang="en-US"/>
            </a:p>
          </p:txBody>
        </p:sp>
        <p:sp>
          <p:nvSpPr>
            <p:cNvPr id="117837" name="Oval 77"/>
            <p:cNvSpPr>
              <a:spLocks noChangeArrowheads="1"/>
            </p:cNvSpPr>
            <p:nvPr/>
          </p:nvSpPr>
          <p:spPr bwMode="auto">
            <a:xfrm>
              <a:off x="4312" y="2050"/>
              <a:ext cx="698" cy="236"/>
            </a:xfrm>
            <a:prstGeom prst="ellipse">
              <a:avLst/>
            </a:prstGeom>
            <a:noFill/>
            <a:ln w="9525">
              <a:solidFill>
                <a:srgbClr val="000000"/>
              </a:solidFill>
              <a:prstDash val="dash"/>
              <a:round/>
              <a:headEnd/>
              <a:tailEnd/>
            </a:ln>
          </p:spPr>
          <p:txBody>
            <a:bodyPr wrap="none" anchor="ctr"/>
            <a:lstStyle/>
            <a:p>
              <a:endParaRPr lang="en-US"/>
            </a:p>
          </p:txBody>
        </p:sp>
        <p:sp>
          <p:nvSpPr>
            <p:cNvPr id="117838" name="Line 78"/>
            <p:cNvSpPr>
              <a:spLocks noChangeShapeType="1"/>
            </p:cNvSpPr>
            <p:nvPr/>
          </p:nvSpPr>
          <p:spPr bwMode="auto">
            <a:xfrm flipV="1">
              <a:off x="4312" y="1755"/>
              <a:ext cx="0" cy="236"/>
            </a:xfrm>
            <a:prstGeom prst="line">
              <a:avLst/>
            </a:prstGeom>
            <a:noFill/>
            <a:ln w="19050">
              <a:solidFill>
                <a:srgbClr val="000000"/>
              </a:solidFill>
              <a:round/>
              <a:headEnd/>
              <a:tailEnd type="triangle" w="sm" len="med"/>
            </a:ln>
          </p:spPr>
          <p:txBody>
            <a:bodyPr/>
            <a:lstStyle/>
            <a:p>
              <a:endParaRPr lang="en-US"/>
            </a:p>
          </p:txBody>
        </p:sp>
        <p:sp>
          <p:nvSpPr>
            <p:cNvPr id="117839" name="Line 79"/>
            <p:cNvSpPr>
              <a:spLocks noChangeShapeType="1"/>
            </p:cNvSpPr>
            <p:nvPr/>
          </p:nvSpPr>
          <p:spPr bwMode="auto">
            <a:xfrm flipV="1">
              <a:off x="5010" y="1755"/>
              <a:ext cx="0" cy="236"/>
            </a:xfrm>
            <a:prstGeom prst="line">
              <a:avLst/>
            </a:prstGeom>
            <a:noFill/>
            <a:ln w="19050">
              <a:solidFill>
                <a:srgbClr val="000000"/>
              </a:solidFill>
              <a:round/>
              <a:headEnd/>
              <a:tailEnd type="triangle" w="sm" len="med"/>
            </a:ln>
          </p:spPr>
          <p:txBody>
            <a:bodyPr/>
            <a:lstStyle/>
            <a:p>
              <a:endParaRPr lang="en-US"/>
            </a:p>
          </p:txBody>
        </p:sp>
        <p:sp>
          <p:nvSpPr>
            <p:cNvPr id="117840" name="Freeform 80"/>
            <p:cNvSpPr>
              <a:spLocks/>
            </p:cNvSpPr>
            <p:nvPr/>
          </p:nvSpPr>
          <p:spPr bwMode="auto">
            <a:xfrm>
              <a:off x="4312" y="2168"/>
              <a:ext cx="701" cy="120"/>
            </a:xfrm>
            <a:custGeom>
              <a:avLst/>
              <a:gdLst/>
              <a:ahLst/>
              <a:cxnLst>
                <a:cxn ang="0">
                  <a:pos x="0" y="0"/>
                </a:cxn>
                <a:cxn ang="0">
                  <a:pos x="23" y="38"/>
                </a:cxn>
                <a:cxn ang="0">
                  <a:pos x="78" y="68"/>
                </a:cxn>
                <a:cxn ang="0">
                  <a:pos x="164" y="89"/>
                </a:cxn>
                <a:cxn ang="0">
                  <a:pos x="240" y="96"/>
                </a:cxn>
                <a:cxn ang="0">
                  <a:pos x="317" y="94"/>
                </a:cxn>
                <a:cxn ang="0">
                  <a:pos x="428" y="76"/>
                </a:cxn>
                <a:cxn ang="0">
                  <a:pos x="500" y="42"/>
                </a:cxn>
                <a:cxn ang="0">
                  <a:pos x="530" y="1"/>
                </a:cxn>
              </a:cxnLst>
              <a:rect l="0" t="0" r="r" b="b"/>
              <a:pathLst>
                <a:path w="530" h="97">
                  <a:moveTo>
                    <a:pt x="0" y="0"/>
                  </a:moveTo>
                  <a:cubicBezTo>
                    <a:pt x="4" y="6"/>
                    <a:pt x="10" y="27"/>
                    <a:pt x="23" y="38"/>
                  </a:cubicBezTo>
                  <a:cubicBezTo>
                    <a:pt x="36" y="49"/>
                    <a:pt x="55" y="60"/>
                    <a:pt x="78" y="68"/>
                  </a:cubicBezTo>
                  <a:cubicBezTo>
                    <a:pt x="101" y="76"/>
                    <a:pt x="137" y="84"/>
                    <a:pt x="164" y="89"/>
                  </a:cubicBezTo>
                  <a:cubicBezTo>
                    <a:pt x="191" y="94"/>
                    <a:pt x="215" y="95"/>
                    <a:pt x="240" y="96"/>
                  </a:cubicBezTo>
                  <a:cubicBezTo>
                    <a:pt x="265" y="97"/>
                    <a:pt x="286" y="97"/>
                    <a:pt x="317" y="94"/>
                  </a:cubicBezTo>
                  <a:cubicBezTo>
                    <a:pt x="348" y="91"/>
                    <a:pt x="398" y="85"/>
                    <a:pt x="428" y="76"/>
                  </a:cubicBezTo>
                  <a:cubicBezTo>
                    <a:pt x="458" y="67"/>
                    <a:pt x="483" y="54"/>
                    <a:pt x="500" y="42"/>
                  </a:cubicBezTo>
                  <a:cubicBezTo>
                    <a:pt x="517" y="30"/>
                    <a:pt x="524" y="10"/>
                    <a:pt x="530" y="1"/>
                  </a:cubicBezTo>
                </a:path>
              </a:pathLst>
            </a:custGeom>
            <a:noFill/>
            <a:ln w="9525">
              <a:solidFill>
                <a:srgbClr val="000000"/>
              </a:solidFill>
              <a:round/>
              <a:headEnd/>
              <a:tailEnd/>
            </a:ln>
            <a:effectLst/>
          </p:spPr>
          <p:txBody>
            <a:bodyPr/>
            <a:lstStyle/>
            <a:p>
              <a:endParaRPr lang="en-US"/>
            </a:p>
          </p:txBody>
        </p:sp>
        <p:sp>
          <p:nvSpPr>
            <p:cNvPr id="117841" name="Text Box 81"/>
            <p:cNvSpPr txBox="1">
              <a:spLocks noChangeArrowheads="1"/>
            </p:cNvSpPr>
            <p:nvPr/>
          </p:nvSpPr>
          <p:spPr bwMode="auto">
            <a:xfrm>
              <a:off x="4335" y="1579"/>
              <a:ext cx="490" cy="179"/>
            </a:xfrm>
            <a:prstGeom prst="rect">
              <a:avLst/>
            </a:prstGeom>
            <a:noFill/>
            <a:ln w="9525">
              <a:noFill/>
              <a:miter lim="800000"/>
              <a:headEnd/>
              <a:tailEnd/>
            </a:ln>
          </p:spPr>
          <p:txBody>
            <a:bodyPr wrap="none" lIns="182880" rIns="0">
              <a:spAutoFit/>
            </a:bodyPr>
            <a:lstStyle/>
            <a:p>
              <a:r>
                <a:rPr lang="en-US" altLang="zh-CN" sz="1200" b="0">
                  <a:solidFill>
                    <a:srgbClr val="FFFFFF"/>
                  </a:solidFill>
                  <a:latin typeface="Times New Roman" pitchFamily="18" charset="0"/>
                  <a:ea typeface="SimSun" pitchFamily="2" charset="-122"/>
                </a:rPr>
                <a:t>F=</a:t>
              </a:r>
              <a:r>
                <a:rPr lang="en-US" altLang="zh-CN" sz="1200" b="0">
                  <a:solidFill>
                    <a:srgbClr val="FFFFFF"/>
                  </a:solidFill>
                  <a:latin typeface="Times New Roman" pitchFamily="18" charset="0"/>
                  <a:ea typeface="SimSun" pitchFamily="2" charset="-122"/>
                  <a:sym typeface="Symbol" pitchFamily="18" charset="2"/>
                </a:rPr>
                <a:t></a:t>
              </a:r>
              <a:r>
                <a:rPr lang="en-US" altLang="zh-CN" sz="1200" b="0">
                  <a:solidFill>
                    <a:srgbClr val="FFFFFF"/>
                  </a:solidFill>
                  <a:latin typeface="Times New Roman" pitchFamily="18" charset="0"/>
                  <a:ea typeface="SimSun" pitchFamily="2" charset="-122"/>
                </a:rPr>
                <a:t>2</a:t>
              </a:r>
              <a:r>
                <a:rPr lang="en-US" altLang="zh-CN" sz="1200" b="0">
                  <a:solidFill>
                    <a:srgbClr val="FFFFFF"/>
                  </a:solidFill>
                  <a:latin typeface="Times New Roman" pitchFamily="18" charset="0"/>
                  <a:ea typeface="SimSun" pitchFamily="2" charset="-122"/>
                  <a:sym typeface="Symbol" pitchFamily="18" charset="2"/>
                </a:rPr>
                <a:t></a:t>
              </a:r>
              <a:r>
                <a:rPr lang="en-US" altLang="zh-CN" sz="1400" b="0">
                  <a:solidFill>
                    <a:srgbClr val="FFFFFF"/>
                  </a:solidFill>
                  <a:latin typeface="Times New Roman" pitchFamily="18" charset="0"/>
                  <a:ea typeface="SimSun" pitchFamily="2" charset="-122"/>
                </a:rPr>
                <a:t>R</a:t>
              </a:r>
              <a:endParaRPr lang="en-US"/>
            </a:p>
          </p:txBody>
        </p:sp>
        <p:graphicFrame>
          <p:nvGraphicFramePr>
            <p:cNvPr id="117842" name="Object 82"/>
            <p:cNvGraphicFramePr>
              <a:graphicFrameLocks noChangeAspect="1"/>
            </p:cNvGraphicFramePr>
            <p:nvPr/>
          </p:nvGraphicFramePr>
          <p:xfrm>
            <a:off x="4082" y="2571"/>
            <a:ext cx="1150" cy="368"/>
          </p:xfrm>
          <a:graphic>
            <a:graphicData uri="http://schemas.openxmlformats.org/presentationml/2006/ole">
              <p:oleObj spid="_x0000_s17412" name="Equation" r:id="rId5" imgW="1143000" imgH="393480" progId="Equation.3">
                <p:embed/>
              </p:oleObj>
            </a:graphicData>
          </a:graphic>
        </p:graphicFrame>
      </p:grpSp>
      <p:sp>
        <p:nvSpPr>
          <p:cNvPr id="117845" name="Text Box 85"/>
          <p:cNvSpPr txBox="1">
            <a:spLocks noChangeArrowheads="1"/>
          </p:cNvSpPr>
          <p:nvPr/>
        </p:nvSpPr>
        <p:spPr bwMode="auto">
          <a:xfrm>
            <a:off x="152400" y="5029200"/>
            <a:ext cx="8875122" cy="1090171"/>
          </a:xfrm>
          <a:prstGeom prst="rect">
            <a:avLst/>
          </a:prstGeom>
          <a:noFill/>
          <a:ln w="9525" algn="ctr">
            <a:noFill/>
            <a:miter lim="800000"/>
            <a:headEnd/>
            <a:tailEnd/>
          </a:ln>
          <a:effectLst/>
        </p:spPr>
        <p:txBody>
          <a:bodyPr wrap="none" lIns="92075" tIns="46038" rIns="92075" bIns="46038">
            <a:spAutoFit/>
          </a:bodyPr>
          <a:lstStyle/>
          <a:p>
            <a:pPr marL="166688" indent="-166688">
              <a:lnSpc>
                <a:spcPct val="120000"/>
              </a:lnSpc>
              <a:buFont typeface="Arial" pitchFamily="34" charset="0"/>
              <a:buChar char="•"/>
            </a:pPr>
            <a:r>
              <a:rPr lang="en-US" dirty="0" smtClean="0">
                <a:solidFill>
                  <a:srgbClr val="0033CC"/>
                </a:solidFill>
              </a:rPr>
              <a:t>Pressure </a:t>
            </a:r>
            <a:r>
              <a:rPr lang="en-US" dirty="0">
                <a:solidFill>
                  <a:srgbClr val="0033CC"/>
                </a:solidFill>
                <a:sym typeface="Symbol" pitchFamily="18" charset="2"/>
              </a:rPr>
              <a:t> surface tension / dimension.</a:t>
            </a:r>
          </a:p>
          <a:p>
            <a:pPr marL="166688" indent="-166688">
              <a:lnSpc>
                <a:spcPct val="120000"/>
              </a:lnSpc>
              <a:buFont typeface="Arial" pitchFamily="34" charset="0"/>
              <a:buChar char="•"/>
            </a:pPr>
            <a:r>
              <a:rPr lang="en-US" dirty="0" smtClean="0">
                <a:solidFill>
                  <a:srgbClr val="0033CC"/>
                </a:solidFill>
                <a:sym typeface="Symbol" pitchFamily="18" charset="2"/>
              </a:rPr>
              <a:t>Order </a:t>
            </a:r>
            <a:r>
              <a:rPr lang="en-US" dirty="0">
                <a:solidFill>
                  <a:srgbClr val="0033CC"/>
                </a:solidFill>
                <a:sym typeface="Symbol" pitchFamily="18" charset="2"/>
              </a:rPr>
              <a:t>10</a:t>
            </a:r>
            <a:r>
              <a:rPr lang="en-US" baseline="30000" dirty="0">
                <a:solidFill>
                  <a:srgbClr val="0033CC"/>
                </a:solidFill>
                <a:sym typeface="Symbol" pitchFamily="18" charset="2"/>
              </a:rPr>
              <a:t>2</a:t>
            </a:r>
            <a:r>
              <a:rPr lang="en-US" dirty="0">
                <a:solidFill>
                  <a:srgbClr val="0033CC"/>
                </a:solidFill>
                <a:sym typeface="Symbol" pitchFamily="18" charset="2"/>
              </a:rPr>
              <a:t> </a:t>
            </a:r>
            <a:r>
              <a:rPr lang="en-US" dirty="0" err="1">
                <a:solidFill>
                  <a:srgbClr val="0033CC"/>
                </a:solidFill>
                <a:sym typeface="Symbol" pitchFamily="18" charset="2"/>
              </a:rPr>
              <a:t>atm</a:t>
            </a:r>
            <a:r>
              <a:rPr lang="en-US" dirty="0">
                <a:solidFill>
                  <a:srgbClr val="0033CC"/>
                </a:solidFill>
                <a:sym typeface="Symbol" pitchFamily="18" charset="2"/>
              </a:rPr>
              <a:t> is needed for 100 nm feature </a:t>
            </a:r>
            <a:r>
              <a:rPr lang="en-US" dirty="0" smtClean="0">
                <a:solidFill>
                  <a:srgbClr val="0033CC"/>
                </a:solidFill>
                <a:sym typeface="Symbol" pitchFamily="18" charset="2"/>
              </a:rPr>
              <a:t>size, due to the high surface tension of metals.</a:t>
            </a:r>
            <a:endParaRPr lang="en-US" dirty="0">
              <a:solidFill>
                <a:srgbClr val="0033CC"/>
              </a:solidFill>
              <a:sym typeface="Symbol" pitchFamily="18" charset="2"/>
            </a:endParaRPr>
          </a:p>
          <a:p>
            <a:pPr marL="166688" indent="-166688">
              <a:lnSpc>
                <a:spcPct val="120000"/>
              </a:lnSpc>
              <a:buFont typeface="Arial" pitchFamily="34" charset="0"/>
              <a:buChar char="•"/>
            </a:pPr>
            <a:r>
              <a:rPr lang="en-US" dirty="0" smtClean="0">
                <a:solidFill>
                  <a:srgbClr val="0033CC"/>
                </a:solidFill>
                <a:sym typeface="Symbol" pitchFamily="18" charset="2"/>
              </a:rPr>
              <a:t>The surface tension of metals are order 1N/m, as compared to 0.07N/m for water.</a:t>
            </a:r>
            <a:endParaRPr lang="en-US" dirty="0">
              <a:solidFill>
                <a:srgbClr val="0033CC"/>
              </a:solidFill>
              <a:sym typeface="Symbol" pitchFamily="18" charset="2"/>
            </a:endParaRPr>
          </a:p>
        </p:txBody>
      </p:sp>
      <p:cxnSp>
        <p:nvCxnSpPr>
          <p:cNvPr id="75" name="Straight Connector 74"/>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20" name="Rectangle 36"/>
          <p:cNvSpPr>
            <a:spLocks noChangeArrowheads="1"/>
          </p:cNvSpPr>
          <p:nvPr/>
        </p:nvSpPr>
        <p:spPr bwMode="auto">
          <a:xfrm>
            <a:off x="1981200" y="76200"/>
            <a:ext cx="5334000" cy="823913"/>
          </a:xfrm>
          <a:prstGeom prst="rect">
            <a:avLst/>
          </a:prstGeom>
          <a:noFill/>
          <a:ln w="9525">
            <a:noFill/>
            <a:miter lim="800000"/>
            <a:headEnd/>
            <a:tailEnd/>
          </a:ln>
          <a:effectLst/>
        </p:spPr>
        <p:txBody>
          <a:bodyPr wrap="square" lIns="92075" tIns="46038" rIns="92075" bIns="46038">
            <a:spAutoFit/>
          </a:bodyPr>
          <a:lstStyle/>
          <a:p>
            <a:pPr algn="ctr">
              <a:lnSpc>
                <a:spcPct val="100000"/>
              </a:lnSpc>
            </a:pPr>
            <a:r>
              <a:rPr lang="en-US" sz="2800" dirty="0" smtClean="0">
                <a:solidFill>
                  <a:srgbClr val="0033CC"/>
                </a:solidFill>
              </a:rPr>
              <a:t>How </a:t>
            </a:r>
            <a:r>
              <a:rPr lang="en-US" sz="2800" dirty="0">
                <a:solidFill>
                  <a:srgbClr val="0033CC"/>
                </a:solidFill>
              </a:rPr>
              <a:t>big feature can be patterned</a:t>
            </a:r>
          </a:p>
          <a:p>
            <a:pPr algn="ctr">
              <a:lnSpc>
                <a:spcPct val="100000"/>
              </a:lnSpc>
            </a:pPr>
            <a:r>
              <a:rPr lang="en-US" sz="2000" b="0" dirty="0">
                <a:solidFill>
                  <a:srgbClr val="0033CC"/>
                </a:solidFill>
              </a:rPr>
              <a:t>(how far the liquid can flow before it freezes)</a:t>
            </a:r>
          </a:p>
        </p:txBody>
      </p:sp>
      <p:grpSp>
        <p:nvGrpSpPr>
          <p:cNvPr id="3" name="Group 72"/>
          <p:cNvGrpSpPr>
            <a:grpSpLocks/>
          </p:cNvGrpSpPr>
          <p:nvPr/>
        </p:nvGrpSpPr>
        <p:grpSpPr bwMode="auto">
          <a:xfrm>
            <a:off x="533400" y="1058863"/>
            <a:ext cx="5486400" cy="2522537"/>
            <a:chOff x="1008" y="768"/>
            <a:chExt cx="3456" cy="1589"/>
          </a:xfrm>
        </p:grpSpPr>
        <p:sp>
          <p:nvSpPr>
            <p:cNvPr id="118822" name="Rectangle 38"/>
            <p:cNvSpPr>
              <a:spLocks noChangeArrowheads="1"/>
            </p:cNvSpPr>
            <p:nvPr/>
          </p:nvSpPr>
          <p:spPr bwMode="auto">
            <a:xfrm>
              <a:off x="1008" y="1536"/>
              <a:ext cx="3456" cy="329"/>
            </a:xfrm>
            <a:prstGeom prst="rect">
              <a:avLst/>
            </a:prstGeom>
            <a:solidFill>
              <a:srgbClr val="66CCFF"/>
            </a:solidFill>
            <a:ln w="9525">
              <a:solidFill>
                <a:srgbClr val="66CCFF"/>
              </a:solidFill>
              <a:miter lim="800000"/>
              <a:headEnd/>
              <a:tailEnd/>
            </a:ln>
          </p:spPr>
          <p:txBody>
            <a:bodyPr wrap="none" anchor="ctr"/>
            <a:lstStyle/>
            <a:p>
              <a:endParaRPr lang="en-US"/>
            </a:p>
          </p:txBody>
        </p:sp>
        <p:sp>
          <p:nvSpPr>
            <p:cNvPr id="118823" name="Rectangle 39"/>
            <p:cNvSpPr>
              <a:spLocks noChangeArrowheads="1"/>
            </p:cNvSpPr>
            <p:nvPr/>
          </p:nvSpPr>
          <p:spPr bwMode="auto">
            <a:xfrm>
              <a:off x="1008" y="1865"/>
              <a:ext cx="3456" cy="247"/>
            </a:xfrm>
            <a:prstGeom prst="rect">
              <a:avLst/>
            </a:prstGeom>
            <a:solidFill>
              <a:srgbClr val="333399"/>
            </a:solidFill>
            <a:ln w="9525">
              <a:solidFill>
                <a:srgbClr val="333399"/>
              </a:solidFill>
              <a:miter lim="800000"/>
              <a:headEnd/>
              <a:tailEnd/>
            </a:ln>
          </p:spPr>
          <p:txBody>
            <a:bodyPr wrap="none" anchor="ctr"/>
            <a:lstStyle/>
            <a:p>
              <a:endParaRPr lang="en-US"/>
            </a:p>
          </p:txBody>
        </p:sp>
        <p:sp>
          <p:nvSpPr>
            <p:cNvPr id="118824" name="Freeform 40"/>
            <p:cNvSpPr>
              <a:spLocks/>
            </p:cNvSpPr>
            <p:nvPr/>
          </p:nvSpPr>
          <p:spPr bwMode="auto">
            <a:xfrm>
              <a:off x="1008" y="960"/>
              <a:ext cx="3456" cy="576"/>
            </a:xfrm>
            <a:custGeom>
              <a:avLst/>
              <a:gdLst/>
              <a:ahLst/>
              <a:cxnLst>
                <a:cxn ang="0">
                  <a:pos x="0" y="1008"/>
                </a:cxn>
                <a:cxn ang="0">
                  <a:pos x="1152" y="1008"/>
                </a:cxn>
                <a:cxn ang="0">
                  <a:pos x="1152" y="432"/>
                </a:cxn>
                <a:cxn ang="0">
                  <a:pos x="2304" y="432"/>
                </a:cxn>
                <a:cxn ang="0">
                  <a:pos x="2304" y="1008"/>
                </a:cxn>
                <a:cxn ang="0">
                  <a:pos x="3456" y="1008"/>
                </a:cxn>
                <a:cxn ang="0">
                  <a:pos x="3456" y="0"/>
                </a:cxn>
                <a:cxn ang="0">
                  <a:pos x="0" y="0"/>
                </a:cxn>
                <a:cxn ang="0">
                  <a:pos x="0" y="1008"/>
                </a:cxn>
              </a:cxnLst>
              <a:rect l="0" t="0" r="r" b="b"/>
              <a:pathLst>
                <a:path w="3456" h="1008">
                  <a:moveTo>
                    <a:pt x="0" y="1008"/>
                  </a:moveTo>
                  <a:lnTo>
                    <a:pt x="1152" y="1008"/>
                  </a:lnTo>
                  <a:lnTo>
                    <a:pt x="1152" y="432"/>
                  </a:lnTo>
                  <a:lnTo>
                    <a:pt x="2304" y="432"/>
                  </a:lnTo>
                  <a:lnTo>
                    <a:pt x="2304" y="1008"/>
                  </a:lnTo>
                  <a:lnTo>
                    <a:pt x="3456" y="1008"/>
                  </a:lnTo>
                  <a:lnTo>
                    <a:pt x="3456" y="0"/>
                  </a:lnTo>
                  <a:lnTo>
                    <a:pt x="0" y="0"/>
                  </a:lnTo>
                  <a:lnTo>
                    <a:pt x="0" y="1008"/>
                  </a:lnTo>
                  <a:close/>
                </a:path>
              </a:pathLst>
            </a:custGeom>
            <a:solidFill>
              <a:srgbClr val="FF0000"/>
            </a:solidFill>
            <a:ln w="9525">
              <a:solidFill>
                <a:srgbClr val="FF0000"/>
              </a:solidFill>
              <a:round/>
              <a:headEnd/>
              <a:tailEnd/>
            </a:ln>
            <a:effectLst/>
          </p:spPr>
          <p:txBody>
            <a:bodyPr/>
            <a:lstStyle/>
            <a:p>
              <a:endParaRPr lang="en-US"/>
            </a:p>
          </p:txBody>
        </p:sp>
        <p:sp>
          <p:nvSpPr>
            <p:cNvPr id="118825" name="Line 41"/>
            <p:cNvSpPr>
              <a:spLocks noChangeShapeType="1"/>
            </p:cNvSpPr>
            <p:nvPr/>
          </p:nvSpPr>
          <p:spPr bwMode="auto">
            <a:xfrm>
              <a:off x="1584" y="1536"/>
              <a:ext cx="0" cy="336"/>
            </a:xfrm>
            <a:prstGeom prst="line">
              <a:avLst/>
            </a:prstGeom>
            <a:noFill/>
            <a:ln w="9525">
              <a:solidFill>
                <a:srgbClr val="000000"/>
              </a:solidFill>
              <a:prstDash val="dash"/>
              <a:round/>
              <a:headEnd/>
              <a:tailEnd/>
            </a:ln>
          </p:spPr>
          <p:txBody>
            <a:bodyPr/>
            <a:lstStyle/>
            <a:p>
              <a:endParaRPr lang="en-US"/>
            </a:p>
          </p:txBody>
        </p:sp>
        <p:sp>
          <p:nvSpPr>
            <p:cNvPr id="118826" name="AutoShape 42"/>
            <p:cNvSpPr>
              <a:spLocks noChangeArrowheads="1"/>
            </p:cNvSpPr>
            <p:nvPr/>
          </p:nvSpPr>
          <p:spPr bwMode="auto">
            <a:xfrm>
              <a:off x="1584" y="1632"/>
              <a:ext cx="576" cy="144"/>
            </a:xfrm>
            <a:prstGeom prst="rightArrow">
              <a:avLst>
                <a:gd name="adj1" fmla="val 50000"/>
                <a:gd name="adj2" fmla="val 100000"/>
              </a:avLst>
            </a:prstGeom>
            <a:solidFill>
              <a:srgbClr val="00FF00"/>
            </a:solidFill>
            <a:ln w="9525">
              <a:solidFill>
                <a:schemeClr val="accent2"/>
              </a:solidFill>
              <a:miter lim="800000"/>
              <a:headEnd/>
              <a:tailEnd/>
            </a:ln>
          </p:spPr>
          <p:txBody>
            <a:bodyPr wrap="none" anchor="ctr"/>
            <a:lstStyle/>
            <a:p>
              <a:endParaRPr lang="en-US"/>
            </a:p>
          </p:txBody>
        </p:sp>
        <p:sp>
          <p:nvSpPr>
            <p:cNvPr id="118827" name="AutoShape 43"/>
            <p:cNvSpPr>
              <a:spLocks noChangeArrowheads="1"/>
            </p:cNvSpPr>
            <p:nvPr/>
          </p:nvSpPr>
          <p:spPr bwMode="auto">
            <a:xfrm>
              <a:off x="2448" y="1562"/>
              <a:ext cx="144" cy="118"/>
            </a:xfrm>
            <a:prstGeom prst="upArrow">
              <a:avLst>
                <a:gd name="adj1" fmla="val 50000"/>
                <a:gd name="adj2" fmla="val 25000"/>
              </a:avLst>
            </a:prstGeom>
            <a:solidFill>
              <a:srgbClr val="00FF00"/>
            </a:solidFill>
            <a:ln w="9525">
              <a:solidFill>
                <a:schemeClr val="accent2"/>
              </a:solidFill>
              <a:miter lim="800000"/>
              <a:headEnd/>
              <a:tailEnd/>
            </a:ln>
          </p:spPr>
          <p:txBody>
            <a:bodyPr wrap="none" anchor="ctr"/>
            <a:lstStyle/>
            <a:p>
              <a:endParaRPr lang="en-US"/>
            </a:p>
          </p:txBody>
        </p:sp>
        <p:sp>
          <p:nvSpPr>
            <p:cNvPr id="118828" name="Line 44"/>
            <p:cNvSpPr>
              <a:spLocks noChangeShapeType="1"/>
            </p:cNvSpPr>
            <p:nvPr/>
          </p:nvSpPr>
          <p:spPr bwMode="auto">
            <a:xfrm>
              <a:off x="3888" y="1536"/>
              <a:ext cx="0" cy="336"/>
            </a:xfrm>
            <a:prstGeom prst="line">
              <a:avLst/>
            </a:prstGeom>
            <a:noFill/>
            <a:ln w="9525">
              <a:solidFill>
                <a:srgbClr val="000000"/>
              </a:solidFill>
              <a:prstDash val="dash"/>
              <a:round/>
              <a:headEnd/>
              <a:tailEnd/>
            </a:ln>
          </p:spPr>
          <p:txBody>
            <a:bodyPr/>
            <a:lstStyle/>
            <a:p>
              <a:endParaRPr lang="en-US"/>
            </a:p>
          </p:txBody>
        </p:sp>
        <p:sp>
          <p:nvSpPr>
            <p:cNvPr id="118829" name="AutoShape 45"/>
            <p:cNvSpPr>
              <a:spLocks noChangeArrowheads="1"/>
            </p:cNvSpPr>
            <p:nvPr/>
          </p:nvSpPr>
          <p:spPr bwMode="auto">
            <a:xfrm>
              <a:off x="3312" y="1632"/>
              <a:ext cx="576" cy="144"/>
            </a:xfrm>
            <a:prstGeom prst="leftArrow">
              <a:avLst>
                <a:gd name="adj1" fmla="val 50000"/>
                <a:gd name="adj2" fmla="val 100000"/>
              </a:avLst>
            </a:prstGeom>
            <a:solidFill>
              <a:srgbClr val="00FF00"/>
            </a:solidFill>
            <a:ln w="9525">
              <a:solidFill>
                <a:schemeClr val="accent2"/>
              </a:solidFill>
              <a:miter lim="800000"/>
              <a:headEnd/>
              <a:tailEnd/>
            </a:ln>
          </p:spPr>
          <p:txBody>
            <a:bodyPr wrap="none" anchor="ctr"/>
            <a:lstStyle/>
            <a:p>
              <a:endParaRPr lang="en-US"/>
            </a:p>
          </p:txBody>
        </p:sp>
        <p:sp>
          <p:nvSpPr>
            <p:cNvPr id="118830" name="Line 46"/>
            <p:cNvSpPr>
              <a:spLocks noChangeShapeType="1"/>
            </p:cNvSpPr>
            <p:nvPr/>
          </p:nvSpPr>
          <p:spPr bwMode="auto">
            <a:xfrm flipV="1">
              <a:off x="2160" y="845"/>
              <a:ext cx="0" cy="115"/>
            </a:xfrm>
            <a:prstGeom prst="line">
              <a:avLst/>
            </a:prstGeom>
            <a:noFill/>
            <a:ln w="9525">
              <a:solidFill>
                <a:srgbClr val="000000"/>
              </a:solidFill>
              <a:round/>
              <a:headEnd/>
              <a:tailEnd/>
            </a:ln>
          </p:spPr>
          <p:txBody>
            <a:bodyPr/>
            <a:lstStyle/>
            <a:p>
              <a:endParaRPr lang="en-US"/>
            </a:p>
          </p:txBody>
        </p:sp>
        <p:sp>
          <p:nvSpPr>
            <p:cNvPr id="118831" name="Line 47"/>
            <p:cNvSpPr>
              <a:spLocks noChangeShapeType="1"/>
            </p:cNvSpPr>
            <p:nvPr/>
          </p:nvSpPr>
          <p:spPr bwMode="auto">
            <a:xfrm flipV="1">
              <a:off x="3312" y="845"/>
              <a:ext cx="0" cy="115"/>
            </a:xfrm>
            <a:prstGeom prst="line">
              <a:avLst/>
            </a:prstGeom>
            <a:noFill/>
            <a:ln w="9525">
              <a:solidFill>
                <a:srgbClr val="000000"/>
              </a:solidFill>
              <a:round/>
              <a:headEnd/>
              <a:tailEnd/>
            </a:ln>
          </p:spPr>
          <p:txBody>
            <a:bodyPr/>
            <a:lstStyle/>
            <a:p>
              <a:endParaRPr lang="en-US"/>
            </a:p>
          </p:txBody>
        </p:sp>
        <p:sp>
          <p:nvSpPr>
            <p:cNvPr id="118832" name="Line 48"/>
            <p:cNvSpPr>
              <a:spLocks noChangeShapeType="1"/>
            </p:cNvSpPr>
            <p:nvPr/>
          </p:nvSpPr>
          <p:spPr bwMode="auto">
            <a:xfrm flipV="1">
              <a:off x="1008" y="845"/>
              <a:ext cx="0" cy="115"/>
            </a:xfrm>
            <a:prstGeom prst="line">
              <a:avLst/>
            </a:prstGeom>
            <a:noFill/>
            <a:ln w="9525">
              <a:solidFill>
                <a:srgbClr val="000000"/>
              </a:solidFill>
              <a:round/>
              <a:headEnd/>
              <a:tailEnd/>
            </a:ln>
          </p:spPr>
          <p:txBody>
            <a:bodyPr/>
            <a:lstStyle/>
            <a:p>
              <a:endParaRPr lang="en-US"/>
            </a:p>
          </p:txBody>
        </p:sp>
        <p:sp>
          <p:nvSpPr>
            <p:cNvPr id="118833" name="Line 49"/>
            <p:cNvSpPr>
              <a:spLocks noChangeShapeType="1"/>
            </p:cNvSpPr>
            <p:nvPr/>
          </p:nvSpPr>
          <p:spPr bwMode="auto">
            <a:xfrm flipV="1">
              <a:off x="4464" y="845"/>
              <a:ext cx="0" cy="115"/>
            </a:xfrm>
            <a:prstGeom prst="line">
              <a:avLst/>
            </a:prstGeom>
            <a:noFill/>
            <a:ln w="9525">
              <a:solidFill>
                <a:srgbClr val="000000"/>
              </a:solidFill>
              <a:round/>
              <a:headEnd/>
              <a:tailEnd/>
            </a:ln>
          </p:spPr>
          <p:txBody>
            <a:bodyPr/>
            <a:lstStyle/>
            <a:p>
              <a:endParaRPr lang="en-US"/>
            </a:p>
          </p:txBody>
        </p:sp>
        <p:sp>
          <p:nvSpPr>
            <p:cNvPr id="118834" name="Line 50"/>
            <p:cNvSpPr>
              <a:spLocks noChangeShapeType="1"/>
            </p:cNvSpPr>
            <p:nvPr/>
          </p:nvSpPr>
          <p:spPr bwMode="auto">
            <a:xfrm>
              <a:off x="1008" y="912"/>
              <a:ext cx="1152" cy="0"/>
            </a:xfrm>
            <a:prstGeom prst="line">
              <a:avLst/>
            </a:prstGeom>
            <a:noFill/>
            <a:ln w="9525">
              <a:solidFill>
                <a:srgbClr val="000000"/>
              </a:solidFill>
              <a:round/>
              <a:headEnd type="triangle" w="sm" len="med"/>
              <a:tailEnd type="triangle" w="sm" len="med"/>
            </a:ln>
          </p:spPr>
          <p:txBody>
            <a:bodyPr/>
            <a:lstStyle/>
            <a:p>
              <a:endParaRPr lang="en-US"/>
            </a:p>
          </p:txBody>
        </p:sp>
        <p:sp>
          <p:nvSpPr>
            <p:cNvPr id="118835" name="Line 51"/>
            <p:cNvSpPr>
              <a:spLocks noChangeShapeType="1"/>
            </p:cNvSpPr>
            <p:nvPr/>
          </p:nvSpPr>
          <p:spPr bwMode="auto">
            <a:xfrm>
              <a:off x="2160" y="912"/>
              <a:ext cx="1152" cy="0"/>
            </a:xfrm>
            <a:prstGeom prst="line">
              <a:avLst/>
            </a:prstGeom>
            <a:noFill/>
            <a:ln w="9525">
              <a:solidFill>
                <a:srgbClr val="000000"/>
              </a:solidFill>
              <a:round/>
              <a:headEnd type="triangle" w="sm" len="med"/>
              <a:tailEnd type="triangle" w="sm" len="med"/>
            </a:ln>
          </p:spPr>
          <p:txBody>
            <a:bodyPr/>
            <a:lstStyle/>
            <a:p>
              <a:endParaRPr lang="en-US"/>
            </a:p>
          </p:txBody>
        </p:sp>
        <p:sp>
          <p:nvSpPr>
            <p:cNvPr id="118836" name="Line 52"/>
            <p:cNvSpPr>
              <a:spLocks noChangeShapeType="1"/>
            </p:cNvSpPr>
            <p:nvPr/>
          </p:nvSpPr>
          <p:spPr bwMode="auto">
            <a:xfrm>
              <a:off x="3312" y="912"/>
              <a:ext cx="1152" cy="0"/>
            </a:xfrm>
            <a:prstGeom prst="line">
              <a:avLst/>
            </a:prstGeom>
            <a:noFill/>
            <a:ln w="9525">
              <a:solidFill>
                <a:srgbClr val="000000"/>
              </a:solidFill>
              <a:round/>
              <a:headEnd type="triangle" w="sm" len="med"/>
              <a:tailEnd type="triangle" w="sm" len="med"/>
            </a:ln>
          </p:spPr>
          <p:txBody>
            <a:bodyPr/>
            <a:lstStyle/>
            <a:p>
              <a:endParaRPr lang="en-US"/>
            </a:p>
          </p:txBody>
        </p:sp>
        <p:sp>
          <p:nvSpPr>
            <p:cNvPr id="118837" name="Text Box 53"/>
            <p:cNvSpPr txBox="1">
              <a:spLocks noChangeArrowheads="1"/>
            </p:cNvSpPr>
            <p:nvPr/>
          </p:nvSpPr>
          <p:spPr bwMode="auto">
            <a:xfrm>
              <a:off x="1526" y="768"/>
              <a:ext cx="184" cy="179"/>
            </a:xfrm>
            <a:prstGeom prst="rect">
              <a:avLst/>
            </a:prstGeom>
            <a:noFill/>
            <a:ln w="9525">
              <a:noFill/>
              <a:miter lim="800000"/>
              <a:headEnd/>
              <a:tailEnd/>
            </a:ln>
          </p:spPr>
          <p:txBody>
            <a:bodyPr wrap="none">
              <a:spAutoFit/>
            </a:bodyPr>
            <a:lstStyle/>
            <a:p>
              <a:r>
                <a:rPr lang="en-US" altLang="zh-CN" sz="1400" b="0">
                  <a:solidFill>
                    <a:srgbClr val="0066FF"/>
                  </a:solidFill>
                  <a:latin typeface="Times New Roman" pitchFamily="18" charset="0"/>
                  <a:ea typeface="SimSun" pitchFamily="2" charset="-122"/>
                </a:rPr>
                <a:t>L</a:t>
              </a:r>
              <a:endParaRPr lang="en-US">
                <a:solidFill>
                  <a:srgbClr val="0066FF"/>
                </a:solidFill>
              </a:endParaRPr>
            </a:p>
          </p:txBody>
        </p:sp>
        <p:sp>
          <p:nvSpPr>
            <p:cNvPr id="118838" name="Text Box 54"/>
            <p:cNvSpPr txBox="1">
              <a:spLocks noChangeArrowheads="1"/>
            </p:cNvSpPr>
            <p:nvPr/>
          </p:nvSpPr>
          <p:spPr bwMode="auto">
            <a:xfrm>
              <a:off x="2648" y="768"/>
              <a:ext cx="184" cy="179"/>
            </a:xfrm>
            <a:prstGeom prst="rect">
              <a:avLst/>
            </a:prstGeom>
            <a:noFill/>
            <a:ln w="9525">
              <a:noFill/>
              <a:miter lim="800000"/>
              <a:headEnd/>
              <a:tailEnd/>
            </a:ln>
          </p:spPr>
          <p:txBody>
            <a:bodyPr wrap="none">
              <a:spAutoFit/>
            </a:bodyPr>
            <a:lstStyle/>
            <a:p>
              <a:r>
                <a:rPr lang="en-US" altLang="zh-CN" sz="1400" b="0">
                  <a:solidFill>
                    <a:srgbClr val="0066FF"/>
                  </a:solidFill>
                  <a:latin typeface="Times New Roman" pitchFamily="18" charset="0"/>
                  <a:ea typeface="SimSun" pitchFamily="2" charset="-122"/>
                </a:rPr>
                <a:t>L</a:t>
              </a:r>
              <a:endParaRPr lang="en-US">
                <a:solidFill>
                  <a:srgbClr val="0066FF"/>
                </a:solidFill>
              </a:endParaRPr>
            </a:p>
          </p:txBody>
        </p:sp>
        <p:sp>
          <p:nvSpPr>
            <p:cNvPr id="118839" name="Text Box 55"/>
            <p:cNvSpPr txBox="1">
              <a:spLocks noChangeArrowheads="1"/>
            </p:cNvSpPr>
            <p:nvPr/>
          </p:nvSpPr>
          <p:spPr bwMode="auto">
            <a:xfrm>
              <a:off x="3800" y="768"/>
              <a:ext cx="184" cy="179"/>
            </a:xfrm>
            <a:prstGeom prst="rect">
              <a:avLst/>
            </a:prstGeom>
            <a:noFill/>
            <a:ln w="9525">
              <a:noFill/>
              <a:miter lim="800000"/>
              <a:headEnd/>
              <a:tailEnd/>
            </a:ln>
          </p:spPr>
          <p:txBody>
            <a:bodyPr wrap="none">
              <a:spAutoFit/>
            </a:bodyPr>
            <a:lstStyle/>
            <a:p>
              <a:r>
                <a:rPr lang="en-US" altLang="zh-CN" sz="1400" b="0">
                  <a:solidFill>
                    <a:srgbClr val="0066FF"/>
                  </a:solidFill>
                  <a:latin typeface="Times New Roman" pitchFamily="18" charset="0"/>
                  <a:ea typeface="SimSun" pitchFamily="2" charset="-122"/>
                </a:rPr>
                <a:t>L</a:t>
              </a:r>
              <a:endParaRPr lang="en-US">
                <a:solidFill>
                  <a:srgbClr val="0066FF"/>
                </a:solidFill>
              </a:endParaRPr>
            </a:p>
          </p:txBody>
        </p:sp>
        <p:sp>
          <p:nvSpPr>
            <p:cNvPr id="118840" name="Text Box 56"/>
            <p:cNvSpPr txBox="1">
              <a:spLocks noChangeArrowheads="1"/>
            </p:cNvSpPr>
            <p:nvPr/>
          </p:nvSpPr>
          <p:spPr bwMode="auto">
            <a:xfrm>
              <a:off x="2380" y="1900"/>
              <a:ext cx="740" cy="197"/>
            </a:xfrm>
            <a:prstGeom prst="rect">
              <a:avLst/>
            </a:prstGeom>
            <a:noFill/>
            <a:ln w="9525">
              <a:noFill/>
              <a:miter lim="800000"/>
              <a:headEnd/>
              <a:tailEnd/>
            </a:ln>
          </p:spPr>
          <p:txBody>
            <a:bodyPr wrap="none">
              <a:spAutoFit/>
            </a:bodyPr>
            <a:lstStyle/>
            <a:p>
              <a:r>
                <a:rPr lang="en-US" altLang="zh-CN" b="0">
                  <a:solidFill>
                    <a:srgbClr val="FFFFFF"/>
                  </a:solidFill>
                  <a:latin typeface="Tahoma" pitchFamily="34" charset="0"/>
                  <a:ea typeface="SimSun" pitchFamily="2" charset="-122"/>
                </a:rPr>
                <a:t>Solid metal</a:t>
              </a:r>
              <a:endParaRPr lang="en-US"/>
            </a:p>
          </p:txBody>
        </p:sp>
        <p:sp>
          <p:nvSpPr>
            <p:cNvPr id="118841" name="Text Box 57"/>
            <p:cNvSpPr txBox="1">
              <a:spLocks noChangeArrowheads="1"/>
            </p:cNvSpPr>
            <p:nvPr/>
          </p:nvSpPr>
          <p:spPr bwMode="auto">
            <a:xfrm>
              <a:off x="2311" y="960"/>
              <a:ext cx="809" cy="197"/>
            </a:xfrm>
            <a:prstGeom prst="rect">
              <a:avLst/>
            </a:prstGeom>
            <a:noFill/>
            <a:ln w="9525">
              <a:noFill/>
              <a:miter lim="800000"/>
              <a:headEnd/>
              <a:tailEnd/>
            </a:ln>
          </p:spPr>
          <p:txBody>
            <a:bodyPr wrap="none">
              <a:spAutoFit/>
            </a:bodyPr>
            <a:lstStyle/>
            <a:p>
              <a:r>
                <a:rPr lang="en-US" altLang="zh-CN" b="0">
                  <a:solidFill>
                    <a:srgbClr val="FFFFFF"/>
                  </a:solidFill>
                  <a:latin typeface="Tahoma" pitchFamily="34" charset="0"/>
                  <a:ea typeface="SimSun" pitchFamily="2" charset="-122"/>
                </a:rPr>
                <a:t>Quartz mold</a:t>
              </a:r>
              <a:endParaRPr lang="en-US"/>
            </a:p>
          </p:txBody>
        </p:sp>
        <p:sp>
          <p:nvSpPr>
            <p:cNvPr id="118842" name="AutoShape 58"/>
            <p:cNvSpPr>
              <a:spLocks/>
            </p:cNvSpPr>
            <p:nvPr/>
          </p:nvSpPr>
          <p:spPr bwMode="auto">
            <a:xfrm>
              <a:off x="1488" y="1539"/>
              <a:ext cx="96" cy="322"/>
            </a:xfrm>
            <a:prstGeom prst="leftBrace">
              <a:avLst>
                <a:gd name="adj1" fmla="val 27951"/>
                <a:gd name="adj2" fmla="val 50000"/>
              </a:avLst>
            </a:prstGeom>
            <a:noFill/>
            <a:ln w="12700">
              <a:solidFill>
                <a:srgbClr val="000000"/>
              </a:solidFill>
              <a:round/>
              <a:headEnd/>
              <a:tailEnd/>
            </a:ln>
          </p:spPr>
          <p:txBody>
            <a:bodyPr wrap="none" anchor="ctr"/>
            <a:lstStyle/>
            <a:p>
              <a:endParaRPr lang="en-US"/>
            </a:p>
          </p:txBody>
        </p:sp>
        <p:sp>
          <p:nvSpPr>
            <p:cNvPr id="118843" name="Text Box 59"/>
            <p:cNvSpPr txBox="1">
              <a:spLocks noChangeArrowheads="1"/>
            </p:cNvSpPr>
            <p:nvPr/>
          </p:nvSpPr>
          <p:spPr bwMode="auto">
            <a:xfrm>
              <a:off x="1344" y="1591"/>
              <a:ext cx="150" cy="179"/>
            </a:xfrm>
            <a:prstGeom prst="rect">
              <a:avLst/>
            </a:prstGeom>
            <a:noFill/>
            <a:ln w="9525">
              <a:noFill/>
              <a:miter lim="800000"/>
              <a:headEnd/>
              <a:tailEnd/>
            </a:ln>
          </p:spPr>
          <p:txBody>
            <a:bodyPr wrap="none" lIns="45720" rIns="45720">
              <a:spAutoFit/>
            </a:bodyPr>
            <a:lstStyle/>
            <a:p>
              <a:r>
                <a:rPr lang="en-US" altLang="zh-CN" sz="1400" b="0">
                  <a:solidFill>
                    <a:schemeClr val="accent2"/>
                  </a:solidFill>
                  <a:latin typeface="Times New Roman" pitchFamily="18" charset="0"/>
                  <a:ea typeface="SimSun" pitchFamily="2" charset="-122"/>
                </a:rPr>
                <a:t>h</a:t>
              </a:r>
              <a:r>
                <a:rPr lang="en-US" altLang="zh-CN" sz="1400" b="0" baseline="-25000">
                  <a:solidFill>
                    <a:schemeClr val="accent2"/>
                  </a:solidFill>
                  <a:latin typeface="Times New Roman" pitchFamily="18" charset="0"/>
                  <a:ea typeface="SimSun" pitchFamily="2" charset="-122"/>
                </a:rPr>
                <a:t>0</a:t>
              </a:r>
              <a:endParaRPr lang="en-US">
                <a:solidFill>
                  <a:schemeClr val="accent2"/>
                </a:solidFill>
              </a:endParaRPr>
            </a:p>
          </p:txBody>
        </p:sp>
        <p:sp>
          <p:nvSpPr>
            <p:cNvPr id="118844" name="Line 60"/>
            <p:cNvSpPr>
              <a:spLocks noChangeShapeType="1"/>
            </p:cNvSpPr>
            <p:nvPr/>
          </p:nvSpPr>
          <p:spPr bwMode="auto">
            <a:xfrm>
              <a:off x="2736" y="1200"/>
              <a:ext cx="0" cy="336"/>
            </a:xfrm>
            <a:prstGeom prst="line">
              <a:avLst/>
            </a:prstGeom>
            <a:noFill/>
            <a:ln w="9525">
              <a:solidFill>
                <a:srgbClr val="000000"/>
              </a:solidFill>
              <a:round/>
              <a:headEnd type="triangle" w="sm" len="med"/>
              <a:tailEnd type="triangle" w="sm" len="med"/>
            </a:ln>
          </p:spPr>
          <p:txBody>
            <a:bodyPr/>
            <a:lstStyle/>
            <a:p>
              <a:endParaRPr lang="en-US"/>
            </a:p>
          </p:txBody>
        </p:sp>
        <p:sp>
          <p:nvSpPr>
            <p:cNvPr id="118845" name="Text Box 61"/>
            <p:cNvSpPr txBox="1">
              <a:spLocks noChangeArrowheads="1"/>
            </p:cNvSpPr>
            <p:nvPr/>
          </p:nvSpPr>
          <p:spPr bwMode="auto">
            <a:xfrm>
              <a:off x="2730" y="1248"/>
              <a:ext cx="150" cy="179"/>
            </a:xfrm>
            <a:prstGeom prst="rect">
              <a:avLst/>
            </a:prstGeom>
            <a:noFill/>
            <a:ln w="9525">
              <a:noFill/>
              <a:miter lim="800000"/>
              <a:headEnd/>
              <a:tailEnd/>
            </a:ln>
          </p:spPr>
          <p:txBody>
            <a:bodyPr wrap="none" lIns="45720" rIns="45720">
              <a:spAutoFit/>
            </a:bodyPr>
            <a:lstStyle/>
            <a:p>
              <a:r>
                <a:rPr lang="en-US" altLang="zh-CN" sz="1400" b="0">
                  <a:solidFill>
                    <a:srgbClr val="0066FF"/>
                  </a:solidFill>
                  <a:latin typeface="Times New Roman" pitchFamily="18" charset="0"/>
                  <a:ea typeface="SimSun" pitchFamily="2" charset="-122"/>
                </a:rPr>
                <a:t>h</a:t>
              </a:r>
              <a:r>
                <a:rPr lang="en-US" altLang="zh-CN" sz="1400" b="0" baseline="-25000">
                  <a:solidFill>
                    <a:srgbClr val="0066FF"/>
                  </a:solidFill>
                  <a:latin typeface="Times New Roman" pitchFamily="18" charset="0"/>
                  <a:ea typeface="SimSun" pitchFamily="2" charset="-122"/>
                </a:rPr>
                <a:t>0</a:t>
              </a:r>
              <a:endParaRPr lang="en-US">
                <a:solidFill>
                  <a:srgbClr val="0066FF"/>
                </a:solidFill>
              </a:endParaRPr>
            </a:p>
          </p:txBody>
        </p:sp>
        <p:sp>
          <p:nvSpPr>
            <p:cNvPr id="118846" name="AutoShape 62"/>
            <p:cNvSpPr>
              <a:spLocks noChangeArrowheads="1"/>
            </p:cNvSpPr>
            <p:nvPr/>
          </p:nvSpPr>
          <p:spPr bwMode="auto">
            <a:xfrm rot="5400000">
              <a:off x="4095" y="1617"/>
              <a:ext cx="144" cy="173"/>
            </a:xfrm>
            <a:prstGeom prst="upArrow">
              <a:avLst>
                <a:gd name="adj1" fmla="val 50000"/>
                <a:gd name="adj2" fmla="val 30035"/>
              </a:avLst>
            </a:prstGeom>
            <a:solidFill>
              <a:srgbClr val="00FF00"/>
            </a:solidFill>
            <a:ln w="9525">
              <a:solidFill>
                <a:schemeClr val="accent2"/>
              </a:solidFill>
              <a:miter lim="800000"/>
              <a:headEnd/>
              <a:tailEnd/>
            </a:ln>
          </p:spPr>
          <p:txBody>
            <a:bodyPr wrap="none" anchor="ctr"/>
            <a:lstStyle/>
            <a:p>
              <a:endParaRPr lang="en-US"/>
            </a:p>
          </p:txBody>
        </p:sp>
        <p:sp>
          <p:nvSpPr>
            <p:cNvPr id="118847" name="AutoShape 63"/>
            <p:cNvSpPr>
              <a:spLocks noChangeArrowheads="1"/>
            </p:cNvSpPr>
            <p:nvPr/>
          </p:nvSpPr>
          <p:spPr bwMode="auto">
            <a:xfrm rot="16200000">
              <a:off x="1119" y="1617"/>
              <a:ext cx="144" cy="173"/>
            </a:xfrm>
            <a:prstGeom prst="upArrow">
              <a:avLst>
                <a:gd name="adj1" fmla="val 50000"/>
                <a:gd name="adj2" fmla="val 30035"/>
              </a:avLst>
            </a:prstGeom>
            <a:solidFill>
              <a:srgbClr val="00FF00"/>
            </a:solidFill>
            <a:ln w="9525">
              <a:solidFill>
                <a:schemeClr val="accent2"/>
              </a:solidFill>
              <a:miter lim="800000"/>
              <a:headEnd/>
              <a:tailEnd/>
            </a:ln>
          </p:spPr>
          <p:txBody>
            <a:bodyPr wrap="none" anchor="ctr"/>
            <a:lstStyle/>
            <a:p>
              <a:endParaRPr lang="en-US"/>
            </a:p>
          </p:txBody>
        </p:sp>
        <p:sp>
          <p:nvSpPr>
            <p:cNvPr id="118848" name="Rectangle 64"/>
            <p:cNvSpPr>
              <a:spLocks noChangeArrowheads="1"/>
            </p:cNvSpPr>
            <p:nvPr/>
          </p:nvSpPr>
          <p:spPr bwMode="auto">
            <a:xfrm>
              <a:off x="1008" y="2112"/>
              <a:ext cx="3456" cy="240"/>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18849" name="Text Box 65"/>
            <p:cNvSpPr txBox="1">
              <a:spLocks noChangeArrowheads="1"/>
            </p:cNvSpPr>
            <p:nvPr/>
          </p:nvSpPr>
          <p:spPr bwMode="auto">
            <a:xfrm>
              <a:off x="2448" y="2160"/>
              <a:ext cx="594" cy="197"/>
            </a:xfrm>
            <a:prstGeom prst="rect">
              <a:avLst/>
            </a:prstGeom>
            <a:noFill/>
            <a:ln w="9525">
              <a:noFill/>
              <a:miter lim="800000"/>
              <a:headEnd/>
              <a:tailEnd/>
            </a:ln>
          </p:spPr>
          <p:txBody>
            <a:bodyPr wrap="none" lIns="45720" rIns="45720">
              <a:spAutoFit/>
            </a:bodyPr>
            <a:lstStyle/>
            <a:p>
              <a:r>
                <a:rPr lang="en-US" altLang="zh-CN" b="0">
                  <a:solidFill>
                    <a:srgbClr val="FFFFFF"/>
                  </a:solidFill>
                  <a:latin typeface="Tahoma" pitchFamily="34" charset="0"/>
                  <a:ea typeface="SimSun" pitchFamily="2" charset="-122"/>
                </a:rPr>
                <a:t>Substrate</a:t>
              </a:r>
              <a:endParaRPr lang="en-US"/>
            </a:p>
          </p:txBody>
        </p:sp>
        <p:sp>
          <p:nvSpPr>
            <p:cNvPr id="118850" name="Line 66"/>
            <p:cNvSpPr>
              <a:spLocks noChangeShapeType="1"/>
            </p:cNvSpPr>
            <p:nvPr/>
          </p:nvSpPr>
          <p:spPr bwMode="auto">
            <a:xfrm>
              <a:off x="1587" y="1430"/>
              <a:ext cx="432" cy="0"/>
            </a:xfrm>
            <a:prstGeom prst="line">
              <a:avLst/>
            </a:prstGeom>
            <a:noFill/>
            <a:ln w="15875">
              <a:solidFill>
                <a:srgbClr val="FFFFFF"/>
              </a:solidFill>
              <a:round/>
              <a:headEnd/>
              <a:tailEnd type="triangle" w="med" len="med"/>
            </a:ln>
          </p:spPr>
          <p:txBody>
            <a:bodyPr/>
            <a:lstStyle/>
            <a:p>
              <a:endParaRPr lang="en-US"/>
            </a:p>
          </p:txBody>
        </p:sp>
        <p:sp>
          <p:nvSpPr>
            <p:cNvPr id="118851" name="Line 67"/>
            <p:cNvSpPr>
              <a:spLocks noChangeShapeType="1"/>
            </p:cNvSpPr>
            <p:nvPr/>
          </p:nvSpPr>
          <p:spPr bwMode="auto">
            <a:xfrm flipV="1">
              <a:off x="1587" y="1070"/>
              <a:ext cx="0" cy="360"/>
            </a:xfrm>
            <a:prstGeom prst="line">
              <a:avLst/>
            </a:prstGeom>
            <a:noFill/>
            <a:ln w="15875">
              <a:solidFill>
                <a:srgbClr val="FFFFFF"/>
              </a:solidFill>
              <a:round/>
              <a:headEnd/>
              <a:tailEnd type="triangle" w="med" len="med"/>
            </a:ln>
          </p:spPr>
          <p:txBody>
            <a:bodyPr/>
            <a:lstStyle/>
            <a:p>
              <a:endParaRPr lang="en-US"/>
            </a:p>
          </p:txBody>
        </p:sp>
        <p:sp>
          <p:nvSpPr>
            <p:cNvPr id="118852" name="Text Box 68"/>
            <p:cNvSpPr txBox="1">
              <a:spLocks noChangeArrowheads="1"/>
            </p:cNvSpPr>
            <p:nvPr/>
          </p:nvSpPr>
          <p:spPr bwMode="auto">
            <a:xfrm>
              <a:off x="1973" y="1296"/>
              <a:ext cx="216" cy="216"/>
            </a:xfrm>
            <a:prstGeom prst="rect">
              <a:avLst/>
            </a:prstGeom>
            <a:noFill/>
            <a:ln w="9525">
              <a:noFill/>
              <a:miter lim="800000"/>
              <a:headEnd/>
              <a:tailEnd/>
            </a:ln>
          </p:spPr>
          <p:txBody>
            <a:bodyPr/>
            <a:lstStyle/>
            <a:p>
              <a:r>
                <a:rPr lang="en-US" altLang="zh-CN" sz="1400" b="0">
                  <a:solidFill>
                    <a:srgbClr val="FFFFFF"/>
                  </a:solidFill>
                  <a:latin typeface="Times New Roman" pitchFamily="18" charset="0"/>
                  <a:ea typeface="SimSun" pitchFamily="2" charset="-122"/>
                </a:rPr>
                <a:t>x</a:t>
              </a:r>
              <a:endParaRPr lang="en-US"/>
            </a:p>
          </p:txBody>
        </p:sp>
        <p:sp>
          <p:nvSpPr>
            <p:cNvPr id="118853" name="Text Box 69"/>
            <p:cNvSpPr txBox="1">
              <a:spLocks noChangeArrowheads="1"/>
            </p:cNvSpPr>
            <p:nvPr/>
          </p:nvSpPr>
          <p:spPr bwMode="auto">
            <a:xfrm>
              <a:off x="1575" y="950"/>
              <a:ext cx="216" cy="216"/>
            </a:xfrm>
            <a:prstGeom prst="rect">
              <a:avLst/>
            </a:prstGeom>
            <a:noFill/>
            <a:ln w="9525">
              <a:noFill/>
              <a:miter lim="800000"/>
              <a:headEnd/>
              <a:tailEnd/>
            </a:ln>
          </p:spPr>
          <p:txBody>
            <a:bodyPr/>
            <a:lstStyle/>
            <a:p>
              <a:r>
                <a:rPr lang="en-US" altLang="zh-CN" sz="1400" b="0">
                  <a:solidFill>
                    <a:srgbClr val="FFFFFF"/>
                  </a:solidFill>
                  <a:latin typeface="Times New Roman" pitchFamily="18" charset="0"/>
                  <a:ea typeface="SimSun" pitchFamily="2" charset="-122"/>
                </a:rPr>
                <a:t>y</a:t>
              </a:r>
              <a:endParaRPr lang="en-US"/>
            </a:p>
          </p:txBody>
        </p:sp>
        <p:sp>
          <p:nvSpPr>
            <p:cNvPr id="118854" name="AutoShape 70"/>
            <p:cNvSpPr>
              <a:spLocks noChangeArrowheads="1"/>
            </p:cNvSpPr>
            <p:nvPr/>
          </p:nvSpPr>
          <p:spPr bwMode="auto">
            <a:xfrm>
              <a:off x="2928" y="1560"/>
              <a:ext cx="144" cy="120"/>
            </a:xfrm>
            <a:prstGeom prst="upArrow">
              <a:avLst>
                <a:gd name="adj1" fmla="val 50000"/>
                <a:gd name="adj2" fmla="val 25000"/>
              </a:avLst>
            </a:prstGeom>
            <a:solidFill>
              <a:srgbClr val="00FF00"/>
            </a:solidFill>
            <a:ln w="9525">
              <a:solidFill>
                <a:schemeClr val="accent2"/>
              </a:solidFill>
              <a:miter lim="800000"/>
              <a:headEnd/>
              <a:tailEnd/>
            </a:ln>
          </p:spPr>
          <p:txBody>
            <a:bodyPr wrap="none" anchor="ctr"/>
            <a:lstStyle/>
            <a:p>
              <a:endParaRPr lang="en-US"/>
            </a:p>
          </p:txBody>
        </p:sp>
        <p:sp>
          <p:nvSpPr>
            <p:cNvPr id="118855" name="Text Box 71"/>
            <p:cNvSpPr txBox="1">
              <a:spLocks noChangeArrowheads="1"/>
            </p:cNvSpPr>
            <p:nvPr/>
          </p:nvSpPr>
          <p:spPr bwMode="auto">
            <a:xfrm>
              <a:off x="2352" y="1680"/>
              <a:ext cx="805" cy="197"/>
            </a:xfrm>
            <a:prstGeom prst="rect">
              <a:avLst/>
            </a:prstGeom>
            <a:noFill/>
            <a:ln w="9525">
              <a:noFill/>
              <a:miter lim="800000"/>
              <a:headEnd/>
              <a:tailEnd/>
            </a:ln>
          </p:spPr>
          <p:txBody>
            <a:bodyPr wrap="none">
              <a:spAutoFit/>
            </a:bodyPr>
            <a:lstStyle/>
            <a:p>
              <a:r>
                <a:rPr lang="en-US" altLang="zh-CN" b="0">
                  <a:solidFill>
                    <a:srgbClr val="FFFFFF"/>
                  </a:solidFill>
                  <a:latin typeface="Tahoma" pitchFamily="34" charset="0"/>
                  <a:ea typeface="SimSun" pitchFamily="2" charset="-122"/>
                </a:rPr>
                <a:t>Liquid metal</a:t>
              </a:r>
              <a:endParaRPr lang="en-US"/>
            </a:p>
          </p:txBody>
        </p:sp>
      </p:grpSp>
      <p:sp>
        <p:nvSpPr>
          <p:cNvPr id="118858" name="Rectangle 74"/>
          <p:cNvSpPr>
            <a:spLocks noChangeArrowheads="1"/>
          </p:cNvSpPr>
          <p:nvPr/>
        </p:nvSpPr>
        <p:spPr bwMode="auto">
          <a:xfrm>
            <a:off x="0" y="3014663"/>
            <a:ext cx="9144000" cy="0"/>
          </a:xfrm>
          <a:prstGeom prst="rect">
            <a:avLst/>
          </a:prstGeom>
          <a:noFill/>
          <a:ln w="9525" algn="ctr">
            <a:noFill/>
            <a:miter lim="800000"/>
            <a:headEnd/>
            <a:tailEnd/>
          </a:ln>
          <a:effectLst/>
        </p:spPr>
        <p:txBody>
          <a:bodyPr wrap="none" lIns="92075" tIns="46038" rIns="92075" bIns="46038" anchor="ctr">
            <a:spAutoFit/>
          </a:bodyPr>
          <a:lstStyle/>
          <a:p>
            <a:endParaRPr lang="en-US"/>
          </a:p>
        </p:txBody>
      </p:sp>
      <p:grpSp>
        <p:nvGrpSpPr>
          <p:cNvPr id="4" name="Group 219"/>
          <p:cNvGrpSpPr>
            <a:grpSpLocks/>
          </p:cNvGrpSpPr>
          <p:nvPr/>
        </p:nvGrpSpPr>
        <p:grpSpPr bwMode="auto">
          <a:xfrm>
            <a:off x="6248400" y="1211263"/>
            <a:ext cx="2057400" cy="838200"/>
            <a:chOff x="3936" y="768"/>
            <a:chExt cx="1056" cy="480"/>
          </a:xfrm>
        </p:grpSpPr>
        <p:sp>
          <p:nvSpPr>
            <p:cNvPr id="119002" name="AutoShape 218"/>
            <p:cNvSpPr>
              <a:spLocks noChangeArrowheads="1"/>
            </p:cNvSpPr>
            <p:nvPr/>
          </p:nvSpPr>
          <p:spPr bwMode="auto">
            <a:xfrm>
              <a:off x="3936" y="768"/>
              <a:ext cx="1056" cy="480"/>
            </a:xfrm>
            <a:prstGeom prst="roundRect">
              <a:avLst>
                <a:gd name="adj" fmla="val 16667"/>
              </a:avLst>
            </a:prstGeom>
            <a:solidFill>
              <a:srgbClr val="FFFF00"/>
            </a:solidFill>
            <a:ln w="9525" algn="ctr">
              <a:noFill/>
              <a:round/>
              <a:headEnd/>
              <a:tailEnd/>
            </a:ln>
            <a:effectLst/>
          </p:spPr>
          <p:txBody>
            <a:bodyPr lIns="92075" tIns="46038" rIns="92075" bIns="46038" anchor="ctr">
              <a:spAutoFit/>
            </a:bodyPr>
            <a:lstStyle/>
            <a:p>
              <a:endParaRPr lang="en-US"/>
            </a:p>
          </p:txBody>
        </p:sp>
        <p:graphicFrame>
          <p:nvGraphicFramePr>
            <p:cNvPr id="118857" name="Object 73"/>
            <p:cNvGraphicFramePr>
              <a:graphicFrameLocks noChangeAspect="1"/>
            </p:cNvGraphicFramePr>
            <p:nvPr/>
          </p:nvGraphicFramePr>
          <p:xfrm>
            <a:off x="3984" y="768"/>
            <a:ext cx="904" cy="480"/>
          </p:xfrm>
          <a:graphic>
            <a:graphicData uri="http://schemas.openxmlformats.org/presentationml/2006/ole">
              <p:oleObj spid="_x0000_s18434" name="Equation" r:id="rId3" imgW="876240" imgH="469800" progId="Equation.3">
                <p:embed/>
              </p:oleObj>
            </a:graphicData>
          </a:graphic>
        </p:graphicFrame>
      </p:grpSp>
      <p:sp>
        <p:nvSpPr>
          <p:cNvPr id="118859" name="Text Box 75"/>
          <p:cNvSpPr txBox="1">
            <a:spLocks noChangeArrowheads="1"/>
          </p:cNvSpPr>
          <p:nvPr/>
        </p:nvSpPr>
        <p:spPr bwMode="auto">
          <a:xfrm>
            <a:off x="6127750" y="2125663"/>
            <a:ext cx="2410853" cy="1398012"/>
          </a:xfrm>
          <a:prstGeom prst="rect">
            <a:avLst/>
          </a:prstGeom>
          <a:noFill/>
          <a:ln w="9525" algn="ctr">
            <a:solidFill>
              <a:srgbClr val="00FF00"/>
            </a:solidFill>
            <a:miter lim="800000"/>
            <a:headEnd/>
            <a:tailEnd/>
          </a:ln>
          <a:effectLst/>
        </p:spPr>
        <p:txBody>
          <a:bodyPr wrap="none" lIns="92075" tIns="46038" rIns="92075" bIns="46038">
            <a:spAutoFit/>
          </a:bodyPr>
          <a:lstStyle/>
          <a:p>
            <a:pPr>
              <a:lnSpc>
                <a:spcPct val="120000"/>
              </a:lnSpc>
            </a:pPr>
            <a:r>
              <a:rPr lang="en-US" sz="1800" b="0" dirty="0">
                <a:solidFill>
                  <a:srgbClr val="0033CC"/>
                </a:solidFill>
              </a:rPr>
              <a:t>Inertial force is ignored.</a:t>
            </a:r>
          </a:p>
          <a:p>
            <a:pPr>
              <a:lnSpc>
                <a:spcPct val="120000"/>
              </a:lnSpc>
            </a:pPr>
            <a:r>
              <a:rPr lang="en-US" sz="1800" b="0" dirty="0">
                <a:solidFill>
                  <a:srgbClr val="0033CC"/>
                </a:solidFill>
              </a:rPr>
              <a:t>p: pressure.</a:t>
            </a:r>
          </a:p>
          <a:p>
            <a:pPr>
              <a:lnSpc>
                <a:spcPct val="120000"/>
              </a:lnSpc>
            </a:pPr>
            <a:r>
              <a:rPr lang="en-US" sz="1800" b="0" dirty="0">
                <a:solidFill>
                  <a:srgbClr val="0033CC"/>
                </a:solidFill>
                <a:sym typeface="Symbol" pitchFamily="18" charset="2"/>
              </a:rPr>
              <a:t>: melting time.</a:t>
            </a:r>
          </a:p>
          <a:p>
            <a:pPr>
              <a:lnSpc>
                <a:spcPct val="120000"/>
              </a:lnSpc>
            </a:pPr>
            <a:r>
              <a:rPr lang="en-US" sz="1800" b="0" dirty="0">
                <a:solidFill>
                  <a:srgbClr val="0033CC"/>
                </a:solidFill>
                <a:sym typeface="Symbol" pitchFamily="18" charset="2"/>
              </a:rPr>
              <a:t>: viscosity.</a:t>
            </a:r>
          </a:p>
        </p:txBody>
      </p:sp>
      <p:graphicFrame>
        <p:nvGraphicFramePr>
          <p:cNvPr id="118999" name="Group 215"/>
          <p:cNvGraphicFramePr>
            <a:graphicFrameLocks noGrp="1"/>
          </p:cNvGraphicFramePr>
          <p:nvPr/>
        </p:nvGraphicFramePr>
        <p:xfrm>
          <a:off x="2590800" y="3810000"/>
          <a:ext cx="3962400" cy="1465584"/>
        </p:xfrm>
        <a:graphic>
          <a:graphicData uri="http://schemas.openxmlformats.org/drawingml/2006/table">
            <a:tbl>
              <a:tblPr/>
              <a:tblGrid>
                <a:gridCol w="1133475"/>
                <a:gridCol w="1304925"/>
                <a:gridCol w="1524000"/>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7030A0"/>
                          </a:solidFill>
                          <a:effectLst/>
                          <a:latin typeface="+mn-lt"/>
                        </a:rPr>
                        <a:t>Material</a:t>
                      </a: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030A0"/>
                          </a:solidFill>
                          <a:effectLst/>
                          <a:latin typeface="+mn-lt"/>
                          <a:sym typeface="Symbol" pitchFamily="18" charset="2"/>
                        </a:rPr>
                        <a:t>L</a:t>
                      </a: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sz="1800" b="1" i="0" u="none" strike="noStrike" cap="none" normalizeH="0" baseline="0" dirty="0" smtClean="0">
                          <a:ln>
                            <a:noFill/>
                          </a:ln>
                          <a:solidFill>
                            <a:srgbClr val="7030A0"/>
                          </a:solidFill>
                          <a:effectLst/>
                          <a:latin typeface="+mn-lt"/>
                          <a:sym typeface="Symbol" pitchFamily="18" charset="2"/>
                        </a:rPr>
                        <a:t>Assume:</a:t>
                      </a:r>
                    </a:p>
                    <a:p>
                      <a:pPr marL="0" marR="0" lvl="0" indent="0" algn="ctr" defTabSz="914400" rtl="0" eaLnBrk="1" fontAlgn="base" latinLnBrk="0" hangingPunct="1">
                        <a:lnSpc>
                          <a:spcPct val="120000"/>
                        </a:lnSpc>
                        <a:spcBef>
                          <a:spcPct val="0"/>
                        </a:spcBef>
                        <a:spcAft>
                          <a:spcPct val="0"/>
                        </a:spcAft>
                        <a:buClrTx/>
                        <a:buSzTx/>
                        <a:buFontTx/>
                        <a:buNone/>
                        <a:tabLst/>
                      </a:pPr>
                      <a:r>
                        <a:rPr kumimoji="0" lang="en-US" sz="1800" b="0" i="0" u="none" strike="noStrike" cap="none" normalizeH="0" baseline="0" dirty="0" smtClean="0">
                          <a:ln>
                            <a:noFill/>
                          </a:ln>
                          <a:solidFill>
                            <a:srgbClr val="7030A0"/>
                          </a:solidFill>
                          <a:effectLst/>
                          <a:latin typeface="+mn-lt"/>
                          <a:sym typeface="Symbol" pitchFamily="18" charset="2"/>
                        </a:rPr>
                        <a:t>P=400atm</a:t>
                      </a:r>
                      <a:r>
                        <a:rPr kumimoji="0" lang="en-US" sz="1800" b="1" i="0" u="none" strike="noStrike" cap="none" normalizeH="0" baseline="0" dirty="0" smtClean="0">
                          <a:ln>
                            <a:noFill/>
                          </a:ln>
                          <a:solidFill>
                            <a:srgbClr val="7030A0"/>
                          </a:solidFill>
                          <a:effectLst/>
                          <a:latin typeface="+mn-lt"/>
                          <a:sym typeface="Symbol" pitchFamily="18" charset="2"/>
                        </a:rPr>
                        <a:t> </a:t>
                      </a:r>
                    </a:p>
                    <a:p>
                      <a:pPr marL="0" marR="0" lvl="0" indent="0" algn="ctr" defTabSz="914400" rtl="0" eaLnBrk="1" fontAlgn="base" latinLnBrk="0" hangingPunct="1">
                        <a:lnSpc>
                          <a:spcPct val="120000"/>
                        </a:lnSpc>
                        <a:spcBef>
                          <a:spcPct val="0"/>
                        </a:spcBef>
                        <a:spcAft>
                          <a:spcPct val="0"/>
                        </a:spcAft>
                        <a:buClrTx/>
                        <a:buSzTx/>
                        <a:buFontTx/>
                        <a:buNone/>
                        <a:tabLst/>
                      </a:pPr>
                      <a:r>
                        <a:rPr kumimoji="0" lang="en-US" sz="1800" b="0" i="0" u="none" strike="noStrike" cap="none" normalizeH="0" baseline="0" dirty="0" smtClean="0">
                          <a:ln>
                            <a:noFill/>
                          </a:ln>
                          <a:solidFill>
                            <a:srgbClr val="7030A0"/>
                          </a:solidFill>
                          <a:effectLst/>
                          <a:latin typeface="+mn-lt"/>
                          <a:sym typeface="Symbol" pitchFamily="18" charset="2"/>
                        </a:rPr>
                        <a:t>=100ns</a:t>
                      </a:r>
                      <a:r>
                        <a:rPr kumimoji="0" lang="en-US" sz="1800" b="1" i="0" u="none" strike="noStrike" cap="none" normalizeH="0" baseline="0" dirty="0" smtClean="0">
                          <a:ln>
                            <a:noFill/>
                          </a:ln>
                          <a:solidFill>
                            <a:srgbClr val="7030A0"/>
                          </a:solidFill>
                          <a:effectLst/>
                          <a:latin typeface="+mn-lt"/>
                          <a:sym typeface="Symbol" pitchFamily="18" charset="2"/>
                        </a:rPr>
                        <a:t> </a:t>
                      </a:r>
                    </a:p>
                    <a:p>
                      <a:pPr marL="0" marR="0" lvl="0" indent="0" algn="ctr" defTabSz="914400" rtl="0" eaLnBrk="1" fontAlgn="base" latinLnBrk="0" hangingPunct="1">
                        <a:lnSpc>
                          <a:spcPct val="120000"/>
                        </a:lnSpc>
                        <a:spcBef>
                          <a:spcPct val="0"/>
                        </a:spcBef>
                        <a:spcAft>
                          <a:spcPct val="0"/>
                        </a:spcAft>
                        <a:buClrTx/>
                        <a:buSzTx/>
                        <a:buFontTx/>
                        <a:buNone/>
                        <a:tabLst/>
                      </a:pPr>
                      <a:r>
                        <a:rPr kumimoji="0" lang="en-US" sz="1800" b="0" i="0" u="none" strike="noStrike" cap="none" normalizeH="0" baseline="0" dirty="0" smtClean="0">
                          <a:ln>
                            <a:noFill/>
                          </a:ln>
                          <a:solidFill>
                            <a:srgbClr val="7030A0"/>
                          </a:solidFill>
                          <a:effectLst/>
                          <a:latin typeface="+mn-lt"/>
                          <a:sym typeface="Symbol" pitchFamily="18" charset="2"/>
                        </a:rPr>
                        <a:t>h</a:t>
                      </a:r>
                      <a:r>
                        <a:rPr kumimoji="0" lang="en-US" sz="1800" b="0" i="0" u="none" strike="noStrike" cap="none" normalizeH="0" baseline="-25000" dirty="0" smtClean="0">
                          <a:ln>
                            <a:noFill/>
                          </a:ln>
                          <a:solidFill>
                            <a:srgbClr val="7030A0"/>
                          </a:solidFill>
                          <a:effectLst/>
                          <a:latin typeface="+mn-lt"/>
                          <a:sym typeface="Symbol" pitchFamily="18" charset="2"/>
                        </a:rPr>
                        <a:t>0</a:t>
                      </a:r>
                      <a:r>
                        <a:rPr kumimoji="0" lang="en-US" sz="1800" b="0" i="0" u="none" strike="noStrike" cap="none" normalizeH="0" baseline="0" dirty="0" smtClean="0">
                          <a:ln>
                            <a:noFill/>
                          </a:ln>
                          <a:solidFill>
                            <a:srgbClr val="7030A0"/>
                          </a:solidFill>
                          <a:effectLst/>
                          <a:latin typeface="+mn-lt"/>
                          <a:sym typeface="Symbol" pitchFamily="18" charset="2"/>
                        </a:rPr>
                        <a:t>=200nm</a:t>
                      </a:r>
                      <a:r>
                        <a:rPr kumimoji="0" lang="en-US" sz="1800" b="1" i="0" u="none" strike="noStrike" cap="none" normalizeH="0" baseline="0" dirty="0" smtClean="0">
                          <a:ln>
                            <a:noFill/>
                          </a:ln>
                          <a:solidFill>
                            <a:srgbClr val="7030A0"/>
                          </a:solidFill>
                          <a:effectLst/>
                          <a:latin typeface="+mn-lt"/>
                          <a:sym typeface="Symbol" pitchFamily="18" charset="2"/>
                        </a:rPr>
                        <a:t> </a:t>
                      </a: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030A0"/>
                          </a:solidFill>
                          <a:effectLst/>
                          <a:latin typeface="+mn-lt"/>
                          <a:cs typeface="Times New Roman" pitchFamily="18" charset="0"/>
                        </a:rPr>
                        <a:t>Cu</a:t>
                      </a:r>
                      <a:endParaRPr kumimoji="0" lang="en-US" sz="1800" b="0" i="0" u="none" strike="noStrike" cap="none" normalizeH="0" baseline="0" smtClean="0">
                        <a:ln>
                          <a:noFill/>
                        </a:ln>
                        <a:solidFill>
                          <a:srgbClr val="7030A0"/>
                        </a:solidFill>
                        <a:effectLst/>
                        <a:latin typeface="+mn-lt"/>
                      </a:endParaRP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030A0"/>
                          </a:solidFill>
                          <a:effectLst/>
                          <a:latin typeface="+mn-lt"/>
                          <a:cs typeface="Times New Roman" pitchFamily="18" charset="0"/>
                        </a:rPr>
                        <a:t>4.9 </a:t>
                      </a:r>
                      <a:r>
                        <a:rPr kumimoji="0" lang="en-US" sz="1800" b="0" i="0" u="none" strike="noStrike" cap="none" normalizeH="0" baseline="0" smtClean="0">
                          <a:ln>
                            <a:noFill/>
                          </a:ln>
                          <a:solidFill>
                            <a:srgbClr val="7030A0"/>
                          </a:solidFill>
                          <a:effectLst/>
                          <a:latin typeface="+mn-lt"/>
                          <a:sym typeface="Symbol" pitchFamily="18" charset="2"/>
                        </a:rPr>
                        <a:t>m</a:t>
                      </a: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030A0"/>
                          </a:solidFill>
                          <a:effectLst/>
                          <a:latin typeface="+mn-lt"/>
                          <a:cs typeface="Times New Roman" pitchFamily="18" charset="0"/>
                        </a:rPr>
                        <a:t>Ni</a:t>
                      </a:r>
                      <a:endParaRPr kumimoji="0" lang="en-US" sz="1800" b="0" i="0" u="none" strike="noStrike" cap="none" normalizeH="0" baseline="0" smtClean="0">
                        <a:ln>
                          <a:noFill/>
                        </a:ln>
                        <a:solidFill>
                          <a:srgbClr val="7030A0"/>
                        </a:solidFill>
                        <a:effectLst/>
                        <a:latin typeface="+mn-lt"/>
                      </a:endParaRP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030A0"/>
                          </a:solidFill>
                          <a:effectLst/>
                          <a:latin typeface="+mn-lt"/>
                          <a:cs typeface="Times New Roman" pitchFamily="18" charset="0"/>
                        </a:rPr>
                        <a:t>4.2 </a:t>
                      </a:r>
                      <a:r>
                        <a:rPr kumimoji="0" lang="en-US" sz="1800" b="0" i="0" u="none" strike="noStrike" cap="none" normalizeH="0" baseline="0" smtClean="0">
                          <a:ln>
                            <a:noFill/>
                          </a:ln>
                          <a:solidFill>
                            <a:srgbClr val="7030A0"/>
                          </a:solidFill>
                          <a:effectLst/>
                          <a:latin typeface="+mn-lt"/>
                          <a:sym typeface="Symbol" pitchFamily="18" charset="2"/>
                        </a:rPr>
                        <a:t>m</a:t>
                      </a: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030A0"/>
                          </a:solidFill>
                          <a:effectLst/>
                          <a:latin typeface="+mn-lt"/>
                          <a:cs typeface="Times New Roman" pitchFamily="18" charset="0"/>
                        </a:rPr>
                        <a:t>Si</a:t>
                      </a:r>
                      <a:endParaRPr kumimoji="0" lang="en-US" sz="1800" b="0" i="0" u="none" strike="noStrike" cap="none" normalizeH="0" baseline="0" smtClean="0">
                        <a:ln>
                          <a:noFill/>
                        </a:ln>
                        <a:solidFill>
                          <a:srgbClr val="7030A0"/>
                        </a:solidFill>
                        <a:effectLst/>
                        <a:latin typeface="+mn-lt"/>
                      </a:endParaRP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7030A0"/>
                          </a:solidFill>
                          <a:effectLst/>
                          <a:latin typeface="+mn-lt"/>
                          <a:cs typeface="Times New Roman" pitchFamily="18" charset="0"/>
                        </a:rPr>
                        <a:t>12.0 </a:t>
                      </a:r>
                      <a:r>
                        <a:rPr kumimoji="0" lang="en-US" sz="1800" b="0" i="0" u="none" strike="noStrike" cap="none" normalizeH="0" baseline="0" dirty="0" smtClean="0">
                          <a:ln>
                            <a:noFill/>
                          </a:ln>
                          <a:solidFill>
                            <a:srgbClr val="7030A0"/>
                          </a:solidFill>
                          <a:effectLst/>
                          <a:latin typeface="+mn-lt"/>
                          <a:sym typeface="Symbol" pitchFamily="18" charset="2"/>
                        </a:rPr>
                        <a:t>m</a:t>
                      </a:r>
                    </a:p>
                  </a:txBody>
                  <a:tcPr marL="92075" marR="92075" marT="46038" marB="4603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
        <p:nvSpPr>
          <p:cNvPr id="119000" name="Text Box 216"/>
          <p:cNvSpPr txBox="1">
            <a:spLocks noChangeArrowheads="1"/>
          </p:cNvSpPr>
          <p:nvPr/>
        </p:nvSpPr>
        <p:spPr bwMode="auto">
          <a:xfrm>
            <a:off x="914400" y="5486400"/>
            <a:ext cx="7315200" cy="425374"/>
          </a:xfrm>
          <a:prstGeom prst="rect">
            <a:avLst/>
          </a:prstGeom>
          <a:noFill/>
          <a:ln w="9525" algn="ctr">
            <a:noFill/>
            <a:miter lim="800000"/>
            <a:headEnd/>
            <a:tailEnd/>
          </a:ln>
          <a:effectLst/>
        </p:spPr>
        <p:txBody>
          <a:bodyPr wrap="square" lIns="92075" tIns="46038" rIns="92075" bIns="46038">
            <a:spAutoFit/>
          </a:bodyPr>
          <a:lstStyle/>
          <a:p>
            <a:pPr>
              <a:lnSpc>
                <a:spcPct val="120000"/>
              </a:lnSpc>
            </a:pPr>
            <a:r>
              <a:rPr lang="en-US" dirty="0">
                <a:solidFill>
                  <a:srgbClr val="C00000"/>
                </a:solidFill>
              </a:rPr>
              <a:t>Experiment:</a:t>
            </a:r>
            <a:r>
              <a:rPr lang="en-US" dirty="0">
                <a:solidFill>
                  <a:srgbClr val="0033CC"/>
                </a:solidFill>
              </a:rPr>
              <a:t> 17 </a:t>
            </a:r>
            <a:r>
              <a:rPr lang="en-US" dirty="0">
                <a:solidFill>
                  <a:srgbClr val="0033CC"/>
                </a:solidFill>
                <a:sym typeface="Symbol" pitchFamily="18" charset="2"/>
              </a:rPr>
              <a:t>m Si has been patterned, but failed for several tens of m</a:t>
            </a:r>
            <a:r>
              <a:rPr lang="en-US" dirty="0" smtClean="0">
                <a:solidFill>
                  <a:srgbClr val="0033CC"/>
                </a:solidFill>
                <a:sym typeface="Symbol" pitchFamily="18" charset="2"/>
              </a:rPr>
              <a:t>.</a:t>
            </a:r>
            <a:endParaRPr lang="en-US" dirty="0">
              <a:solidFill>
                <a:srgbClr val="0033CC"/>
              </a:solidFill>
              <a:sym typeface="Symbol" pitchFamily="18" charset="2"/>
            </a:endParaRPr>
          </a:p>
        </p:txBody>
      </p:sp>
      <p:cxnSp>
        <p:nvCxnSpPr>
          <p:cNvPr id="77" name="Straight Connector 76"/>
          <p:cNvCxnSpPr/>
          <p:nvPr/>
        </p:nvCxnSpPr>
        <p:spPr>
          <a:xfrm flipV="1">
            <a:off x="0" y="914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7" name="Slide Number Placeholder 46"/>
          <p:cNvSpPr>
            <a:spLocks noGrp="1"/>
          </p:cNvSpPr>
          <p:nvPr>
            <p:ph type="sldNum" sz="quarter" idx="12"/>
          </p:nvPr>
        </p:nvSpPr>
        <p:spPr>
          <a:xfrm>
            <a:off x="6553200" y="6416675"/>
            <a:ext cx="2133600" cy="365125"/>
          </a:xfrm>
        </p:spPr>
        <p:txBody>
          <a:bodyPr/>
          <a:lstStyle/>
          <a:p>
            <a:fld id="{B6F15528-21DE-4FAA-801E-634DDDAF4B2B}" type="slidenum">
              <a:rPr lang="en-US" smtClean="0"/>
              <a:pPr/>
              <a:t>23</a:t>
            </a:fld>
            <a:endParaRPr lang="en-US" dirty="0"/>
          </a:p>
        </p:txBody>
      </p:sp>
      <p:sp>
        <p:nvSpPr>
          <p:cNvPr id="48" name="TextBox 47"/>
          <p:cNvSpPr txBox="1"/>
          <p:nvPr/>
        </p:nvSpPr>
        <p:spPr>
          <a:xfrm>
            <a:off x="914400" y="5983069"/>
            <a:ext cx="7391400" cy="646331"/>
          </a:xfrm>
          <a:prstGeom prst="rect">
            <a:avLst/>
          </a:prstGeom>
          <a:noFill/>
        </p:spPr>
        <p:txBody>
          <a:bodyPr wrap="square" rtlCol="0">
            <a:spAutoFit/>
          </a:bodyPr>
          <a:lstStyle/>
          <a:p>
            <a:r>
              <a:rPr lang="en-US" dirty="0" smtClean="0">
                <a:solidFill>
                  <a:srgbClr val="0033CC"/>
                </a:solidFill>
              </a:rPr>
              <a:t>Viscosity for molten metals are comparable to that of water at room temperature (0.00091 </a:t>
            </a:r>
            <a:r>
              <a:rPr lang="en-US" dirty="0" err="1" smtClean="0">
                <a:solidFill>
                  <a:srgbClr val="0033CC"/>
                </a:solidFill>
              </a:rPr>
              <a:t>Pa</a:t>
            </a:r>
            <a:r>
              <a:rPr lang="en-US" dirty="0" err="1" smtClean="0">
                <a:solidFill>
                  <a:srgbClr val="0033CC"/>
                </a:solidFill>
                <a:sym typeface="Symbol"/>
              </a:rPr>
              <a:t></a:t>
            </a:r>
            <a:r>
              <a:rPr lang="en-US" dirty="0" err="1" smtClean="0">
                <a:solidFill>
                  <a:srgbClr val="0033CC"/>
                </a:solidFill>
              </a:rPr>
              <a:t>sec</a:t>
            </a:r>
            <a:r>
              <a:rPr lang="en-US" dirty="0" smtClean="0">
                <a:solidFill>
                  <a:srgbClr val="0033CC"/>
                </a:solidFill>
              </a:rPr>
              <a:t>, or 0.91 centipoises), much lower than polymer. </a:t>
            </a:r>
            <a:endParaRPr lang="en-US" dirty="0">
              <a:solidFill>
                <a:srgbClr val="0033CC"/>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152400" y="685800"/>
            <a:ext cx="4188125" cy="5919216"/>
          </a:xfrm>
          <a:prstGeom prst="rect">
            <a:avLst/>
          </a:prstGeom>
          <a:noFill/>
          <a:ln w="9525">
            <a:noFill/>
            <a:miter lim="800000"/>
            <a:headEnd/>
            <a:tailEnd/>
          </a:ln>
          <a:effectLst/>
        </p:spPr>
      </p:pic>
      <p:sp>
        <p:nvSpPr>
          <p:cNvPr id="3" name="Rectangle 2"/>
          <p:cNvSpPr/>
          <p:nvPr/>
        </p:nvSpPr>
        <p:spPr>
          <a:xfrm>
            <a:off x="4343400" y="4419600"/>
            <a:ext cx="4572000" cy="1815882"/>
          </a:xfrm>
          <a:prstGeom prst="rect">
            <a:avLst/>
          </a:prstGeom>
        </p:spPr>
        <p:txBody>
          <a:bodyPr>
            <a:spAutoFit/>
          </a:bodyPr>
          <a:lstStyle/>
          <a:p>
            <a:r>
              <a:rPr lang="en-US" sz="1600" dirty="0" smtClean="0">
                <a:solidFill>
                  <a:srgbClr val="0033CC"/>
                </a:solidFill>
              </a:rPr>
              <a:t>The reflectivity of a </a:t>
            </a:r>
            <a:r>
              <a:rPr lang="en-US" sz="1600" dirty="0" err="1" smtClean="0">
                <a:solidFill>
                  <a:srgbClr val="0033CC"/>
                </a:solidFill>
              </a:rPr>
              <a:t>HeNe</a:t>
            </a:r>
            <a:r>
              <a:rPr lang="en-US" sz="1600" dirty="0" smtClean="0">
                <a:solidFill>
                  <a:srgbClr val="0033CC"/>
                </a:solidFill>
              </a:rPr>
              <a:t> laser beam from the silicon surface versus the time, when the silicon surface is irradiated by a single laser pulse with 1.6mJ/cm</a:t>
            </a:r>
            <a:r>
              <a:rPr lang="en-US" sz="1600" baseline="30000" dirty="0" smtClean="0">
                <a:solidFill>
                  <a:srgbClr val="0033CC"/>
                </a:solidFill>
              </a:rPr>
              <a:t>2</a:t>
            </a:r>
            <a:r>
              <a:rPr lang="en-US" sz="1600" dirty="0" smtClean="0">
                <a:solidFill>
                  <a:srgbClr val="0033CC"/>
                </a:solidFill>
              </a:rPr>
              <a:t> </a:t>
            </a:r>
            <a:r>
              <a:rPr lang="en-US" sz="1600" dirty="0" err="1" smtClean="0">
                <a:solidFill>
                  <a:srgbClr val="0033CC"/>
                </a:solidFill>
              </a:rPr>
              <a:t>fluence</a:t>
            </a:r>
            <a:r>
              <a:rPr lang="en-US" sz="1600" dirty="0" smtClean="0">
                <a:solidFill>
                  <a:srgbClr val="0033CC"/>
                </a:solidFill>
              </a:rPr>
              <a:t> and 20ns pulse duration.</a:t>
            </a:r>
          </a:p>
          <a:p>
            <a:r>
              <a:rPr lang="en-US" sz="1600" dirty="0" smtClean="0">
                <a:solidFill>
                  <a:srgbClr val="0033CC"/>
                </a:solidFill>
              </a:rPr>
              <a:t>Molten Si, becoming a metal, gives a higher reflectivity. The measured reflectivity shows the silicon in liquid state for about 220ns.</a:t>
            </a:r>
            <a:endParaRPr lang="en-US" sz="1600" dirty="0">
              <a:solidFill>
                <a:srgbClr val="0033CC"/>
              </a:solidFill>
            </a:endParaRPr>
          </a:p>
        </p:txBody>
      </p:sp>
      <p:sp>
        <p:nvSpPr>
          <p:cNvPr id="4" name="Rectangle 36"/>
          <p:cNvSpPr>
            <a:spLocks noChangeArrowheads="1"/>
          </p:cNvSpPr>
          <p:nvPr/>
        </p:nvSpPr>
        <p:spPr bwMode="auto">
          <a:xfrm>
            <a:off x="2819400" y="0"/>
            <a:ext cx="3276600" cy="523862"/>
          </a:xfrm>
          <a:prstGeom prst="rect">
            <a:avLst/>
          </a:prstGeom>
          <a:noFill/>
          <a:ln w="9525">
            <a:noFill/>
            <a:miter lim="800000"/>
            <a:headEnd/>
            <a:tailEnd/>
          </a:ln>
          <a:effectLst/>
        </p:spPr>
        <p:txBody>
          <a:bodyPr wrap="square" lIns="92075" tIns="46038" rIns="92075" bIns="46038">
            <a:spAutoFit/>
          </a:bodyPr>
          <a:lstStyle/>
          <a:p>
            <a:pPr>
              <a:lnSpc>
                <a:spcPct val="100000"/>
              </a:lnSpc>
            </a:pPr>
            <a:r>
              <a:rPr lang="en-US" sz="2800" dirty="0" smtClean="0">
                <a:solidFill>
                  <a:srgbClr val="0033CC"/>
                </a:solidFill>
              </a:rPr>
              <a:t>Direct imprint into Si</a:t>
            </a:r>
            <a:endParaRPr lang="en-US" sz="2000" dirty="0">
              <a:solidFill>
                <a:srgbClr val="0033CC"/>
              </a:solidFill>
            </a:endParaRPr>
          </a:p>
        </p:txBody>
      </p:sp>
      <p:cxnSp>
        <p:nvCxnSpPr>
          <p:cNvPr id="5" name="Straight Connector 4"/>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9458" name="Picture 2"/>
          <p:cNvPicPr>
            <a:picLocks noChangeAspect="1" noChangeArrowheads="1"/>
          </p:cNvPicPr>
          <p:nvPr/>
        </p:nvPicPr>
        <p:blipFill>
          <a:blip r:embed="rId3" cstate="print"/>
          <a:srcRect/>
          <a:stretch>
            <a:fillRect/>
          </a:stretch>
        </p:blipFill>
        <p:spPr bwMode="auto">
          <a:xfrm>
            <a:off x="4800600" y="838200"/>
            <a:ext cx="2019300" cy="232410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4" cstate="print"/>
          <a:srcRect/>
          <a:stretch>
            <a:fillRect/>
          </a:stretch>
        </p:blipFill>
        <p:spPr bwMode="auto">
          <a:xfrm>
            <a:off x="6934200" y="838200"/>
            <a:ext cx="2019300" cy="2286000"/>
          </a:xfrm>
          <a:prstGeom prst="rect">
            <a:avLst/>
          </a:prstGeom>
          <a:noFill/>
          <a:ln w="9525">
            <a:noFill/>
            <a:miter lim="800000"/>
            <a:headEnd/>
            <a:tailEnd/>
          </a:ln>
          <a:effectLst/>
        </p:spPr>
      </p:pic>
      <p:sp>
        <p:nvSpPr>
          <p:cNvPr id="8" name="TextBox 7"/>
          <p:cNvSpPr txBox="1"/>
          <p:nvPr/>
        </p:nvSpPr>
        <p:spPr>
          <a:xfrm>
            <a:off x="4724400" y="3276600"/>
            <a:ext cx="4419600" cy="646331"/>
          </a:xfrm>
          <a:prstGeom prst="rect">
            <a:avLst/>
          </a:prstGeom>
          <a:noFill/>
        </p:spPr>
        <p:txBody>
          <a:bodyPr wrap="square" rtlCol="0">
            <a:spAutoFit/>
          </a:bodyPr>
          <a:lstStyle/>
          <a:p>
            <a:r>
              <a:rPr lang="en-US" dirty="0" smtClean="0">
                <a:solidFill>
                  <a:srgbClr val="C00000"/>
                </a:solidFill>
              </a:rPr>
              <a:t>Faithful duplication of sub-10nm features in the quartz mold due to RIE trenching effect.</a:t>
            </a:r>
          </a:p>
        </p:txBody>
      </p:sp>
      <p:sp>
        <p:nvSpPr>
          <p:cNvPr id="9" name="Rectangle 8"/>
          <p:cNvSpPr/>
          <p:nvPr/>
        </p:nvSpPr>
        <p:spPr>
          <a:xfrm>
            <a:off x="4038600" y="6581001"/>
            <a:ext cx="5029200" cy="276999"/>
          </a:xfrm>
          <a:prstGeom prst="rect">
            <a:avLst/>
          </a:prstGeom>
        </p:spPr>
        <p:txBody>
          <a:bodyPr wrap="square">
            <a:spAutoFit/>
          </a:bodyPr>
          <a:lstStyle/>
          <a:p>
            <a:r>
              <a:rPr lang="en-US" sz="1200" dirty="0" smtClean="0"/>
              <a:t>Chou, “Ultra fast and direct imprint of nanostructures in silicon”, Nature, 2002</a:t>
            </a:r>
            <a:endParaRPr lang="en-US" sz="12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9459"/>
                                        </p:tgtEl>
                                        <p:attrNameLst>
                                          <p:attrName>style.visibility</p:attrName>
                                        </p:attrNameLst>
                                      </p:cBhvr>
                                      <p:to>
                                        <p:strVal val="visible"/>
                                      </p:to>
                                    </p:set>
                                    <p:animEffect transition="in" filter="wipe(down)">
                                      <p:cBhvr>
                                        <p:cTn id="13"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381000" y="1447799"/>
            <a:ext cx="3667125" cy="4967607"/>
          </a:xfrm>
          <a:prstGeom prst="rect">
            <a:avLst/>
          </a:prstGeom>
          <a:noFill/>
          <a:ln w="9525">
            <a:noFill/>
            <a:miter lim="800000"/>
            <a:headEnd/>
            <a:tailEnd/>
          </a:ln>
          <a:effectLst/>
        </p:spPr>
      </p:pic>
      <p:sp>
        <p:nvSpPr>
          <p:cNvPr id="3" name="TextBox 2"/>
          <p:cNvSpPr txBox="1"/>
          <p:nvPr/>
        </p:nvSpPr>
        <p:spPr>
          <a:xfrm>
            <a:off x="4141191" y="1981200"/>
            <a:ext cx="4774209" cy="923330"/>
          </a:xfrm>
          <a:prstGeom prst="rect">
            <a:avLst/>
          </a:prstGeom>
          <a:noFill/>
        </p:spPr>
        <p:txBody>
          <a:bodyPr wrap="square" rtlCol="0">
            <a:spAutoFit/>
          </a:bodyPr>
          <a:lstStyle/>
          <a:p>
            <a:r>
              <a:rPr lang="en-US" dirty="0" smtClean="0">
                <a:solidFill>
                  <a:srgbClr val="0033CC"/>
                </a:solidFill>
              </a:rPr>
              <a:t>LAN: laser assisted nanoimprint lithography.</a:t>
            </a:r>
          </a:p>
          <a:p>
            <a:pPr marL="457200" indent="-457200"/>
            <a:r>
              <a:rPr lang="en-US" dirty="0" smtClean="0">
                <a:solidFill>
                  <a:srgbClr val="0033CC"/>
                </a:solidFill>
              </a:rPr>
              <a:t>Polymer resist need to be dye-doped for optical energy absorption (transparent otherwise).</a:t>
            </a:r>
            <a:endParaRPr lang="en-US" dirty="0">
              <a:solidFill>
                <a:srgbClr val="0033CC"/>
              </a:solidFill>
            </a:endParaRPr>
          </a:p>
        </p:txBody>
      </p:sp>
      <p:sp>
        <p:nvSpPr>
          <p:cNvPr id="4" name="Rectangle 3"/>
          <p:cNvSpPr/>
          <p:nvPr/>
        </p:nvSpPr>
        <p:spPr>
          <a:xfrm>
            <a:off x="4114800" y="3276600"/>
            <a:ext cx="4800600" cy="1831271"/>
          </a:xfrm>
          <a:prstGeom prst="rect">
            <a:avLst/>
          </a:prstGeom>
        </p:spPr>
        <p:txBody>
          <a:bodyPr wrap="square">
            <a:spAutoFit/>
          </a:bodyPr>
          <a:lstStyle/>
          <a:p>
            <a:pPr marL="342900" indent="-342900">
              <a:spcAft>
                <a:spcPts val="600"/>
              </a:spcAft>
              <a:buAutoNum type="alphaLcParenBoth"/>
            </a:pPr>
            <a:r>
              <a:rPr lang="en-US" dirty="0" smtClean="0">
                <a:solidFill>
                  <a:srgbClr val="0033CC"/>
                </a:solidFill>
              </a:rPr>
              <a:t>Scanning electron microscope (SEM) image of 200 nm</a:t>
            </a:r>
            <a:r>
              <a:rPr lang="en-US" baseline="30000" dirty="0" smtClean="0">
                <a:solidFill>
                  <a:srgbClr val="0033CC"/>
                </a:solidFill>
              </a:rPr>
              <a:t> </a:t>
            </a:r>
            <a:r>
              <a:rPr lang="en-US" dirty="0" smtClean="0">
                <a:solidFill>
                  <a:srgbClr val="0033CC"/>
                </a:solidFill>
              </a:rPr>
              <a:t>period grating quartz mold. </a:t>
            </a:r>
          </a:p>
          <a:p>
            <a:pPr marL="342900" indent="-342900">
              <a:spcAft>
                <a:spcPts val="600"/>
              </a:spcAft>
              <a:buAutoNum type="alphaLcParenBoth"/>
            </a:pPr>
            <a:r>
              <a:rPr lang="en-US" dirty="0" smtClean="0">
                <a:solidFill>
                  <a:srgbClr val="0033CC"/>
                </a:solidFill>
              </a:rPr>
              <a:t>NPR-69 (a NIL resist) gratings on</a:t>
            </a:r>
            <a:r>
              <a:rPr lang="en-US" baseline="30000" dirty="0" smtClean="0">
                <a:solidFill>
                  <a:srgbClr val="0033CC"/>
                </a:solidFill>
              </a:rPr>
              <a:t> </a:t>
            </a:r>
            <a:r>
              <a:rPr lang="en-US" dirty="0" smtClean="0">
                <a:solidFill>
                  <a:srgbClr val="0033CC"/>
                </a:solidFill>
              </a:rPr>
              <a:t>a Si substrate produced by LAN with a single laser</a:t>
            </a:r>
            <a:r>
              <a:rPr lang="en-US" baseline="30000" dirty="0" smtClean="0">
                <a:solidFill>
                  <a:srgbClr val="0033CC"/>
                </a:solidFill>
              </a:rPr>
              <a:t> </a:t>
            </a:r>
            <a:r>
              <a:rPr lang="en-US" dirty="0" smtClean="0">
                <a:solidFill>
                  <a:srgbClr val="0033CC"/>
                </a:solidFill>
              </a:rPr>
              <a:t>pulse of 0.4J/cm</a:t>
            </a:r>
            <a:r>
              <a:rPr lang="en-US" baseline="30000" dirty="0" smtClean="0">
                <a:solidFill>
                  <a:srgbClr val="0033CC"/>
                </a:solidFill>
              </a:rPr>
              <a:t>2</a:t>
            </a:r>
            <a:r>
              <a:rPr lang="en-US" dirty="0" smtClean="0">
                <a:solidFill>
                  <a:srgbClr val="0033CC"/>
                </a:solidFill>
              </a:rPr>
              <a:t>. The gratings have a line-width of 100nm and height 90nm.</a:t>
            </a:r>
            <a:endParaRPr lang="en-US" dirty="0">
              <a:solidFill>
                <a:srgbClr val="0033CC"/>
              </a:solidFill>
            </a:endParaRPr>
          </a:p>
        </p:txBody>
      </p:sp>
      <p:sp>
        <p:nvSpPr>
          <p:cNvPr id="5" name="Rectangle 4"/>
          <p:cNvSpPr/>
          <p:nvPr/>
        </p:nvSpPr>
        <p:spPr>
          <a:xfrm>
            <a:off x="1905000" y="6553200"/>
            <a:ext cx="7239000" cy="276999"/>
          </a:xfrm>
          <a:prstGeom prst="rect">
            <a:avLst/>
          </a:prstGeom>
        </p:spPr>
        <p:txBody>
          <a:bodyPr wrap="square">
            <a:spAutoFit/>
          </a:bodyPr>
          <a:lstStyle/>
          <a:p>
            <a:r>
              <a:rPr lang="en-US" sz="1200" dirty="0" smtClean="0"/>
              <a:t>“Ultrafast</a:t>
            </a:r>
            <a:r>
              <a:rPr lang="en-US" sz="1200" baseline="30000" dirty="0" smtClean="0"/>
              <a:t> </a:t>
            </a:r>
            <a:r>
              <a:rPr lang="en-US" sz="1200" dirty="0" smtClean="0"/>
              <a:t>patterning of nanostructures in polymers using laser assisted nanoimprint lithography”, Xia, APL, 2003</a:t>
            </a:r>
            <a:endParaRPr lang="en-US" sz="1200" dirty="0"/>
          </a:p>
        </p:txBody>
      </p:sp>
      <p:sp>
        <p:nvSpPr>
          <p:cNvPr id="6" name="Rectangle 36"/>
          <p:cNvSpPr>
            <a:spLocks noChangeArrowheads="1"/>
          </p:cNvSpPr>
          <p:nvPr/>
        </p:nvSpPr>
        <p:spPr bwMode="auto">
          <a:xfrm>
            <a:off x="1143000" y="0"/>
            <a:ext cx="6553200" cy="954750"/>
          </a:xfrm>
          <a:prstGeom prst="rect">
            <a:avLst/>
          </a:prstGeom>
          <a:noFill/>
          <a:ln w="9525">
            <a:noFill/>
            <a:miter lim="800000"/>
            <a:headEnd/>
            <a:tailEnd/>
          </a:ln>
          <a:effectLst/>
        </p:spPr>
        <p:txBody>
          <a:bodyPr wrap="square" lIns="92075" tIns="46038" rIns="92075" bIns="46038">
            <a:spAutoFit/>
          </a:bodyPr>
          <a:lstStyle/>
          <a:p>
            <a:pPr algn="ctr">
              <a:lnSpc>
                <a:spcPct val="100000"/>
              </a:lnSpc>
            </a:pPr>
            <a:r>
              <a:rPr lang="en-US" sz="2800" dirty="0" smtClean="0">
                <a:solidFill>
                  <a:srgbClr val="0033CC"/>
                </a:solidFill>
              </a:rPr>
              <a:t>Ultrafast (order 100ns) thermal NIL into polymer resist (not metal) using laser pulse</a:t>
            </a:r>
            <a:endParaRPr lang="en-US" sz="2000" dirty="0">
              <a:solidFill>
                <a:srgbClr val="0033CC"/>
              </a:solidFill>
            </a:endParaRPr>
          </a:p>
        </p:txBody>
      </p:sp>
      <p:cxnSp>
        <p:nvCxnSpPr>
          <p:cNvPr id="7" name="Straight Connector 6"/>
          <p:cNvCxnSpPr/>
          <p:nvPr/>
        </p:nvCxnSpPr>
        <p:spPr>
          <a:xfrm flipV="1">
            <a:off x="0" y="914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Slide Number Placeholder 7"/>
          <p:cNvSpPr>
            <a:spLocks noGrp="1"/>
          </p:cNvSpPr>
          <p:nvPr>
            <p:ph type="sldNum" sz="quarter" idx="12"/>
          </p:nvPr>
        </p:nvSpPr>
        <p:spPr/>
        <p:txBody>
          <a:bodyPr/>
          <a:lstStyle/>
          <a:p>
            <a:fld id="{B6F15528-21DE-4FAA-801E-634DDDAF4B2B}" type="slidenum">
              <a:rPr lang="en-US" smtClean="0"/>
              <a:pPr/>
              <a:t>25</a:t>
            </a:fld>
            <a:endParaRPr lang="en-US"/>
          </a:p>
        </p:txBody>
      </p:sp>
      <p:sp>
        <p:nvSpPr>
          <p:cNvPr id="9" name="TextBox 8"/>
          <p:cNvSpPr txBox="1"/>
          <p:nvPr/>
        </p:nvSpPr>
        <p:spPr>
          <a:xfrm>
            <a:off x="4724400" y="5562600"/>
            <a:ext cx="3200400" cy="646331"/>
          </a:xfrm>
          <a:prstGeom prst="rect">
            <a:avLst/>
          </a:prstGeom>
          <a:noFill/>
        </p:spPr>
        <p:txBody>
          <a:bodyPr wrap="square" rtlCol="0">
            <a:spAutoFit/>
          </a:bodyPr>
          <a:lstStyle/>
          <a:p>
            <a:r>
              <a:rPr lang="en-US" dirty="0" smtClean="0">
                <a:solidFill>
                  <a:srgbClr val="7030A0"/>
                </a:solidFill>
              </a:rPr>
              <a:t>Here the UV  light is just to melt the resist, rather than curing it.</a:t>
            </a:r>
            <a:endParaRPr lang="en-US" dirty="0">
              <a:solidFill>
                <a:srgbClr val="7030A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4545090" cy="523220"/>
          </a:xfrm>
          <a:prstGeom prst="rect">
            <a:avLst/>
          </a:prstGeom>
          <a:noFill/>
        </p:spPr>
        <p:txBody>
          <a:bodyPr wrap="none" rtlCol="0">
            <a:spAutoFit/>
          </a:bodyPr>
          <a:lstStyle/>
          <a:p>
            <a:r>
              <a:rPr lang="en-US" sz="2800" dirty="0" smtClean="0">
                <a:solidFill>
                  <a:srgbClr val="0033CC"/>
                </a:solidFill>
              </a:rPr>
              <a:t>Nanoimprint lithography (NIL)</a:t>
            </a:r>
            <a:endParaRPr lang="en-US" sz="2800" dirty="0">
              <a:solidFill>
                <a:srgbClr val="0033CC"/>
              </a:solidFill>
            </a:endParaRPr>
          </a:p>
        </p:txBody>
      </p:sp>
      <p:sp>
        <p:nvSpPr>
          <p:cNvPr id="5" name="TextBox 4"/>
          <p:cNvSpPr txBox="1"/>
          <p:nvPr/>
        </p:nvSpPr>
        <p:spPr>
          <a:xfrm>
            <a:off x="2209800" y="2819400"/>
            <a:ext cx="5029326" cy="2139047"/>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UV-curable NIL.</a:t>
            </a:r>
          </a:p>
          <a:p>
            <a:pPr marL="342900" indent="-342900">
              <a:spcAft>
                <a:spcPts val="600"/>
              </a:spcAft>
              <a:buAutoNum type="arabicPeriod"/>
            </a:pPr>
            <a:r>
              <a:rPr lang="en-US" dirty="0" smtClean="0">
                <a:solidFill>
                  <a:srgbClr val="0033CC"/>
                </a:solidFill>
              </a:rPr>
              <a:t>Resists for UV-NIL.</a:t>
            </a:r>
          </a:p>
          <a:p>
            <a:pPr marL="342900" indent="-342900">
              <a:spcAft>
                <a:spcPts val="600"/>
              </a:spcAft>
              <a:buAutoNum type="arabicPeriod"/>
            </a:pPr>
            <a:r>
              <a:rPr lang="en-US" dirty="0" smtClean="0">
                <a:solidFill>
                  <a:srgbClr val="0033CC"/>
                </a:solidFill>
              </a:rPr>
              <a:t>Mold fabrication for thermal and UV-NIL.</a:t>
            </a:r>
          </a:p>
          <a:p>
            <a:pPr marL="342900" indent="-342900">
              <a:spcAft>
                <a:spcPts val="600"/>
              </a:spcAft>
              <a:buAutoNum type="arabicPeriod"/>
            </a:pPr>
            <a:r>
              <a:rPr lang="en-US" dirty="0" smtClean="0">
                <a:solidFill>
                  <a:srgbClr val="0033CC"/>
                </a:solidFill>
              </a:rPr>
              <a:t>Alignment.</a:t>
            </a:r>
          </a:p>
          <a:p>
            <a:pPr marL="342900" indent="-342900">
              <a:spcAft>
                <a:spcPts val="600"/>
              </a:spcAft>
              <a:buAutoNum type="arabicPeriod"/>
            </a:pPr>
            <a:r>
              <a:rPr lang="en-US" dirty="0" smtClean="0">
                <a:solidFill>
                  <a:srgbClr val="0033CC"/>
                </a:solidFill>
              </a:rPr>
              <a:t>NIL into metals.</a:t>
            </a:r>
          </a:p>
          <a:p>
            <a:pPr marL="342900" indent="-342900">
              <a:spcAft>
                <a:spcPts val="600"/>
              </a:spcAft>
              <a:buAutoNum type="arabicPeriod"/>
            </a:pPr>
            <a:r>
              <a:rPr lang="en-US" dirty="0" smtClean="0">
                <a:solidFill>
                  <a:srgbClr val="C00000"/>
                </a:solidFill>
              </a:rPr>
              <a:t>NIL systems (air press, roller, roll-to-roll, EFAN…)</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p:cNvSpPr>
            <a:spLocks noChangeArrowheads="1"/>
          </p:cNvSpPr>
          <p:nvPr/>
        </p:nvSpPr>
        <p:spPr bwMode="auto">
          <a:xfrm>
            <a:off x="1371600" y="85738"/>
            <a:ext cx="6705600" cy="523862"/>
          </a:xfrm>
          <a:prstGeom prst="rect">
            <a:avLst/>
          </a:prstGeom>
          <a:noFill/>
          <a:ln w="9525">
            <a:noFill/>
            <a:miter lim="800000"/>
            <a:headEnd/>
            <a:tailEnd/>
          </a:ln>
          <a:effectLst/>
        </p:spPr>
        <p:txBody>
          <a:bodyPr wrap="square" lIns="92075" tIns="46038" rIns="92075" bIns="46038">
            <a:spAutoFit/>
          </a:bodyPr>
          <a:lstStyle/>
          <a:p>
            <a:pPr algn="ctr">
              <a:lnSpc>
                <a:spcPct val="100000"/>
              </a:lnSpc>
            </a:pPr>
            <a:r>
              <a:rPr lang="en-US" sz="2800" dirty="0" smtClean="0">
                <a:solidFill>
                  <a:srgbClr val="0033CC"/>
                </a:solidFill>
              </a:rPr>
              <a:t>Limitations of solid parallel plate (SPP) press</a:t>
            </a:r>
            <a:endParaRPr lang="en-US" sz="2000" dirty="0">
              <a:solidFill>
                <a:srgbClr val="0033CC"/>
              </a:solidFill>
            </a:endParaRPr>
          </a:p>
        </p:txBody>
      </p:sp>
      <p:cxnSp>
        <p:nvCxnSpPr>
          <p:cNvPr id="3" name="Straight Connector 2"/>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 name="Picture 4" descr="nl0615118f00001.gif"/>
          <p:cNvPicPr>
            <a:picLocks noChangeAspect="1"/>
          </p:cNvPicPr>
          <p:nvPr/>
        </p:nvPicPr>
        <p:blipFill>
          <a:blip r:embed="rId2" cstate="print"/>
          <a:stretch>
            <a:fillRect/>
          </a:stretch>
        </p:blipFill>
        <p:spPr>
          <a:xfrm>
            <a:off x="122133" y="762000"/>
            <a:ext cx="5973867" cy="4707407"/>
          </a:xfrm>
          <a:prstGeom prst="rect">
            <a:avLst/>
          </a:prstGeom>
        </p:spPr>
      </p:pic>
      <p:sp>
        <p:nvSpPr>
          <p:cNvPr id="6" name="Rectangle 5"/>
          <p:cNvSpPr/>
          <p:nvPr/>
        </p:nvSpPr>
        <p:spPr>
          <a:xfrm>
            <a:off x="6096000" y="1905000"/>
            <a:ext cx="2819400" cy="2031325"/>
          </a:xfrm>
          <a:prstGeom prst="rect">
            <a:avLst/>
          </a:prstGeom>
        </p:spPr>
        <p:txBody>
          <a:bodyPr wrap="square">
            <a:spAutoFit/>
          </a:bodyPr>
          <a:lstStyle/>
          <a:p>
            <a:pPr marL="342900" indent="-342900">
              <a:buAutoNum type="alphaLcParenBoth"/>
            </a:pPr>
            <a:r>
              <a:rPr lang="en-US" dirty="0" smtClean="0">
                <a:solidFill>
                  <a:srgbClr val="0033CC"/>
                </a:solidFill>
              </a:rPr>
              <a:t>Ideal SPP</a:t>
            </a:r>
          </a:p>
          <a:p>
            <a:pPr marL="342900" indent="-342900">
              <a:buAutoNum type="alphaLcParenBoth"/>
            </a:pPr>
            <a:r>
              <a:rPr lang="en-US" dirty="0" smtClean="0">
                <a:solidFill>
                  <a:srgbClr val="0033CC"/>
                </a:solidFill>
              </a:rPr>
              <a:t>Imperfect plate surfaces</a:t>
            </a:r>
          </a:p>
          <a:p>
            <a:pPr marL="342900" indent="-342900">
              <a:buAutoNum type="alphaLcParenBoth"/>
            </a:pPr>
            <a:r>
              <a:rPr lang="en-US" dirty="0" smtClean="0">
                <a:solidFill>
                  <a:srgbClr val="0033CC"/>
                </a:solidFill>
              </a:rPr>
              <a:t>Uneven mold/substrate backside</a:t>
            </a:r>
          </a:p>
          <a:p>
            <a:pPr marL="342900" indent="-342900">
              <a:buAutoNum type="alphaLcParenBoth"/>
            </a:pPr>
            <a:r>
              <a:rPr lang="en-US" dirty="0" smtClean="0">
                <a:solidFill>
                  <a:srgbClr val="0033CC"/>
                </a:solidFill>
              </a:rPr>
              <a:t>Non-parallelism between plates</a:t>
            </a:r>
          </a:p>
          <a:p>
            <a:pPr marL="342900" indent="-342900">
              <a:buAutoNum type="alphaLcParenBoth"/>
            </a:pPr>
            <a:r>
              <a:rPr lang="en-US" dirty="0" smtClean="0">
                <a:solidFill>
                  <a:srgbClr val="0033CC"/>
                </a:solidFill>
              </a:rPr>
              <a:t>Curved sample surfaces</a:t>
            </a:r>
            <a:endParaRPr lang="en-US" dirty="0">
              <a:solidFill>
                <a:srgbClr val="0033CC"/>
              </a:solidFill>
            </a:endParaRPr>
          </a:p>
        </p:txBody>
      </p:sp>
      <p:sp>
        <p:nvSpPr>
          <p:cNvPr id="8" name="TextBox 7"/>
          <p:cNvSpPr txBox="1"/>
          <p:nvPr/>
        </p:nvSpPr>
        <p:spPr>
          <a:xfrm>
            <a:off x="304800" y="5562600"/>
            <a:ext cx="8381999" cy="646331"/>
          </a:xfrm>
          <a:prstGeom prst="rect">
            <a:avLst/>
          </a:prstGeom>
          <a:noFill/>
        </p:spPr>
        <p:txBody>
          <a:bodyPr wrap="square" rtlCol="0">
            <a:spAutoFit/>
          </a:bodyPr>
          <a:lstStyle/>
          <a:p>
            <a:r>
              <a:rPr lang="en-US" dirty="0" smtClean="0">
                <a:solidFill>
                  <a:srgbClr val="0033CC"/>
                </a:solidFill>
              </a:rPr>
              <a:t>Fortunately, most of the problems can be solved by putting a piece of clean room paper, plastics, or graphite sheet above/below mold/substrate.</a:t>
            </a:r>
            <a:endParaRPr lang="en-US"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152400"/>
            <a:ext cx="5401350" cy="523220"/>
          </a:xfrm>
          <a:prstGeom prst="rect">
            <a:avLst/>
          </a:prstGeom>
        </p:spPr>
        <p:txBody>
          <a:bodyPr wrap="none">
            <a:spAutoFit/>
          </a:bodyPr>
          <a:lstStyle/>
          <a:p>
            <a:r>
              <a:rPr lang="en-US" sz="2800" dirty="0" smtClean="0">
                <a:solidFill>
                  <a:srgbClr val="0033CC"/>
                </a:solidFill>
              </a:rPr>
              <a:t>Air cushion press (ACP) nanoimprint</a:t>
            </a:r>
            <a:endParaRPr lang="en-US" sz="2800" dirty="0">
              <a:solidFill>
                <a:srgbClr val="0033CC"/>
              </a:solidFill>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 name="Picture 2"/>
          <p:cNvPicPr>
            <a:picLocks noChangeAspect="1" noChangeArrowheads="1"/>
          </p:cNvPicPr>
          <p:nvPr/>
        </p:nvPicPr>
        <p:blipFill>
          <a:blip r:embed="rId2" cstate="print"/>
          <a:srcRect/>
          <a:stretch>
            <a:fillRect/>
          </a:stretch>
        </p:blipFill>
        <p:spPr bwMode="auto">
          <a:xfrm>
            <a:off x="1447800" y="2209800"/>
            <a:ext cx="7267575" cy="3053729"/>
          </a:xfrm>
          <a:prstGeom prst="rect">
            <a:avLst/>
          </a:prstGeom>
          <a:noFill/>
          <a:ln w="9525">
            <a:noFill/>
            <a:miter lim="800000"/>
            <a:headEnd/>
            <a:tailEnd/>
          </a:ln>
          <a:effectLst/>
        </p:spPr>
      </p:pic>
      <p:sp>
        <p:nvSpPr>
          <p:cNvPr id="7" name="Rectangle 6"/>
          <p:cNvSpPr/>
          <p:nvPr/>
        </p:nvSpPr>
        <p:spPr>
          <a:xfrm>
            <a:off x="838200" y="5181600"/>
            <a:ext cx="3962400" cy="923330"/>
          </a:xfrm>
          <a:prstGeom prst="rect">
            <a:avLst/>
          </a:prstGeom>
        </p:spPr>
        <p:txBody>
          <a:bodyPr wrap="square">
            <a:spAutoFit/>
          </a:bodyPr>
          <a:lstStyle/>
          <a:p>
            <a:r>
              <a:rPr lang="en-US" dirty="0" smtClean="0">
                <a:solidFill>
                  <a:srgbClr val="C00000"/>
                </a:solidFill>
              </a:rPr>
              <a:t>8-in pressure indicating papers (gas pressure= 5kg/cm</a:t>
            </a:r>
            <a:r>
              <a:rPr lang="en-US" baseline="30000" dirty="0" smtClean="0">
                <a:solidFill>
                  <a:srgbClr val="C00000"/>
                </a:solidFill>
              </a:rPr>
              <a:t>2</a:t>
            </a:r>
            <a:r>
              <a:rPr lang="en-US" dirty="0" smtClean="0">
                <a:solidFill>
                  <a:srgbClr val="C00000"/>
                </a:solidFill>
              </a:rPr>
              <a:t>). Uniform color means uniform pressure.</a:t>
            </a:r>
            <a:endParaRPr lang="en-US" dirty="0">
              <a:solidFill>
                <a:srgbClr val="C00000"/>
              </a:solidFill>
            </a:endParaRPr>
          </a:p>
        </p:txBody>
      </p:sp>
      <p:sp>
        <p:nvSpPr>
          <p:cNvPr id="8" name="Rectangle 7"/>
          <p:cNvSpPr/>
          <p:nvPr/>
        </p:nvSpPr>
        <p:spPr>
          <a:xfrm>
            <a:off x="5334000" y="5257800"/>
            <a:ext cx="2608535" cy="369332"/>
          </a:xfrm>
          <a:prstGeom prst="rect">
            <a:avLst/>
          </a:prstGeom>
        </p:spPr>
        <p:txBody>
          <a:bodyPr wrap="none">
            <a:spAutoFit/>
          </a:bodyPr>
          <a:lstStyle/>
          <a:p>
            <a:r>
              <a:rPr lang="en-US" dirty="0" smtClean="0">
                <a:solidFill>
                  <a:srgbClr val="0033CC"/>
                </a:solidFill>
              </a:rPr>
              <a:t>A </a:t>
            </a:r>
            <a:r>
              <a:rPr lang="en-US" dirty="0" smtClean="0">
                <a:solidFill>
                  <a:srgbClr val="C00000"/>
                </a:solidFill>
              </a:rPr>
              <a:t>12-inch</a:t>
            </a:r>
            <a:r>
              <a:rPr lang="en-US" dirty="0" smtClean="0">
                <a:solidFill>
                  <a:srgbClr val="0033CC"/>
                </a:solidFill>
              </a:rPr>
              <a:t> imprinted wafer</a:t>
            </a:r>
            <a:endParaRPr lang="en-US" dirty="0">
              <a:solidFill>
                <a:srgbClr val="0033CC"/>
              </a:solidFill>
            </a:endParaRPr>
          </a:p>
        </p:txBody>
      </p:sp>
      <p:sp>
        <p:nvSpPr>
          <p:cNvPr id="9" name="Rectangle 8"/>
          <p:cNvSpPr/>
          <p:nvPr/>
        </p:nvSpPr>
        <p:spPr>
          <a:xfrm>
            <a:off x="4953000" y="6553200"/>
            <a:ext cx="4114800" cy="276999"/>
          </a:xfrm>
          <a:prstGeom prst="rect">
            <a:avLst/>
          </a:prstGeom>
        </p:spPr>
        <p:txBody>
          <a:bodyPr wrap="square">
            <a:spAutoFit/>
          </a:bodyPr>
          <a:lstStyle/>
          <a:p>
            <a:r>
              <a:rPr lang="en-US" sz="1200" dirty="0" smtClean="0"/>
              <a:t>J. Vac. Sci. Technol. A, Vol. 23, No. 6, pp. 1687-1690, Nov. 2005.</a:t>
            </a:r>
            <a:endParaRPr lang="en-US" sz="1200" dirty="0"/>
          </a:p>
        </p:txBody>
      </p:sp>
      <p:pic>
        <p:nvPicPr>
          <p:cNvPr id="3" name="Picture 2" descr="nl0615118f00002.gif"/>
          <p:cNvPicPr>
            <a:picLocks noChangeAspect="1"/>
          </p:cNvPicPr>
          <p:nvPr/>
        </p:nvPicPr>
        <p:blipFill>
          <a:blip r:embed="rId3" cstate="print"/>
          <a:stretch>
            <a:fillRect/>
          </a:stretch>
        </p:blipFill>
        <p:spPr>
          <a:xfrm>
            <a:off x="228600" y="838200"/>
            <a:ext cx="4762500" cy="1524000"/>
          </a:xfrm>
          <a:prstGeom prst="rect">
            <a:avLst/>
          </a:prstGeom>
        </p:spPr>
      </p:pic>
      <p:sp>
        <p:nvSpPr>
          <p:cNvPr id="11" name="TextBox 10"/>
          <p:cNvSpPr txBox="1"/>
          <p:nvPr/>
        </p:nvSpPr>
        <p:spPr>
          <a:xfrm>
            <a:off x="228600" y="6019800"/>
            <a:ext cx="8915400" cy="646331"/>
          </a:xfrm>
          <a:prstGeom prst="rect">
            <a:avLst/>
          </a:prstGeom>
          <a:noFill/>
        </p:spPr>
        <p:txBody>
          <a:bodyPr wrap="square" rtlCol="0">
            <a:spAutoFit/>
          </a:bodyPr>
          <a:lstStyle/>
          <a:p>
            <a:r>
              <a:rPr lang="en-US" dirty="0" smtClean="0">
                <a:solidFill>
                  <a:srgbClr val="0033CC"/>
                </a:solidFill>
              </a:rPr>
              <a:t>One can get similar imprint result using solid plate press, but needs higher pressure to make sure the pressure is high enough everywhere across the wafer.</a:t>
            </a:r>
            <a:endParaRPr lang="en-US" dirty="0">
              <a:solidFill>
                <a:srgbClr val="0033CC"/>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28</a:t>
            </a:fld>
            <a:endParaRPr lang="en-US"/>
          </a:p>
        </p:txBody>
      </p:sp>
      <p:sp>
        <p:nvSpPr>
          <p:cNvPr id="12" name="TextBox 11"/>
          <p:cNvSpPr txBox="1"/>
          <p:nvPr/>
        </p:nvSpPr>
        <p:spPr>
          <a:xfrm>
            <a:off x="5257800" y="1066800"/>
            <a:ext cx="3200400" cy="646331"/>
          </a:xfrm>
          <a:prstGeom prst="rect">
            <a:avLst/>
          </a:prstGeom>
          <a:noFill/>
        </p:spPr>
        <p:txBody>
          <a:bodyPr wrap="square" rtlCol="0">
            <a:spAutoFit/>
          </a:bodyPr>
          <a:lstStyle/>
          <a:p>
            <a:r>
              <a:rPr lang="en-US" dirty="0" smtClean="0">
                <a:solidFill>
                  <a:srgbClr val="7030A0"/>
                </a:solidFill>
              </a:rPr>
              <a:t>Mold/substrate  sealed between plastic sheets/membranes</a:t>
            </a:r>
            <a:endParaRPr lang="en-US" dirty="0">
              <a:solidFill>
                <a:srgbClr val="7030A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838200" y="762000"/>
            <a:ext cx="7494354" cy="4800600"/>
          </a:xfrm>
          <a:prstGeom prst="rect">
            <a:avLst/>
          </a:prstGeom>
          <a:noFill/>
          <a:ln w="9525">
            <a:noFill/>
            <a:miter lim="800000"/>
            <a:headEnd/>
            <a:tailEnd/>
          </a:ln>
          <a:effectLst/>
        </p:spPr>
      </p:pic>
      <p:cxnSp>
        <p:nvCxnSpPr>
          <p:cNvPr id="5" name="Straight Connector 4"/>
          <p:cNvCxnSpPr/>
          <p:nvPr/>
        </p:nvCxnSpPr>
        <p:spPr>
          <a:xfrm>
            <a:off x="0" y="608012"/>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971800" y="76200"/>
            <a:ext cx="3048000" cy="523220"/>
          </a:xfrm>
          <a:prstGeom prst="rect">
            <a:avLst/>
          </a:prstGeom>
          <a:noFill/>
        </p:spPr>
        <p:txBody>
          <a:bodyPr wrap="square" rtlCol="0">
            <a:spAutoFit/>
          </a:bodyPr>
          <a:lstStyle/>
          <a:p>
            <a:pPr algn="ctr"/>
            <a:r>
              <a:rPr lang="en-US" sz="2800" dirty="0" smtClean="0">
                <a:solidFill>
                  <a:srgbClr val="0033CC"/>
                </a:solidFill>
              </a:rPr>
              <a:t>NIL tools: air-press</a:t>
            </a:r>
          </a:p>
        </p:txBody>
      </p:sp>
      <p:sp>
        <p:nvSpPr>
          <p:cNvPr id="7" name="TextBox 6"/>
          <p:cNvSpPr txBox="1"/>
          <p:nvPr/>
        </p:nvSpPr>
        <p:spPr>
          <a:xfrm>
            <a:off x="457200" y="5715000"/>
            <a:ext cx="8305800" cy="646331"/>
          </a:xfrm>
          <a:prstGeom prst="rect">
            <a:avLst/>
          </a:prstGeom>
          <a:noFill/>
        </p:spPr>
        <p:txBody>
          <a:bodyPr wrap="square" rtlCol="0">
            <a:spAutoFit/>
          </a:bodyPr>
          <a:lstStyle/>
          <a:p>
            <a:r>
              <a:rPr lang="en-US" dirty="0" smtClean="0">
                <a:solidFill>
                  <a:srgbClr val="0033CC"/>
                </a:solidFill>
              </a:rPr>
              <a:t>Air press has uniform pressure, but for most applications parallel plate press can also achieve good result (may need something soft like a paper for more uniform pressure).</a:t>
            </a:r>
            <a:endParaRPr lang="en-US" dirty="0">
              <a:solidFill>
                <a:srgbClr val="0033CC"/>
              </a:solidFill>
            </a:endParaRPr>
          </a:p>
        </p:txBody>
      </p:sp>
      <p:sp>
        <p:nvSpPr>
          <p:cNvPr id="8" name="Rectangle 7"/>
          <p:cNvSpPr/>
          <p:nvPr/>
        </p:nvSpPr>
        <p:spPr>
          <a:xfrm>
            <a:off x="838200" y="6553200"/>
            <a:ext cx="7620000" cy="276999"/>
          </a:xfrm>
          <a:prstGeom prst="rect">
            <a:avLst/>
          </a:prstGeom>
        </p:spPr>
        <p:txBody>
          <a:bodyPr wrap="square">
            <a:spAutoFit/>
          </a:bodyPr>
          <a:lstStyle/>
          <a:p>
            <a:r>
              <a:rPr lang="en-US" sz="1200" dirty="0" smtClean="0"/>
              <a:t>“Air Cushion Press for Excellent Uniformity, High Yield, and Fast Nanoimprint Across a 100 mm Field”, Nano </a:t>
            </a:r>
            <a:r>
              <a:rPr lang="en-US" sz="1200" dirty="0" err="1" smtClean="0"/>
              <a:t>Lett</a:t>
            </a:r>
            <a:r>
              <a:rPr lang="en-US" sz="1200" dirty="0" smtClean="0"/>
              <a:t>. 2006.</a:t>
            </a:r>
            <a:endParaRPr lang="en-US" sz="1200"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0800" y="152400"/>
            <a:ext cx="4283930" cy="523220"/>
          </a:xfrm>
          <a:prstGeom prst="rect">
            <a:avLst/>
          </a:prstGeom>
          <a:noFill/>
        </p:spPr>
        <p:txBody>
          <a:bodyPr wrap="none" rtlCol="0">
            <a:spAutoFit/>
          </a:bodyPr>
          <a:lstStyle/>
          <a:p>
            <a:r>
              <a:rPr lang="en-US" sz="2800" dirty="0" smtClean="0">
                <a:solidFill>
                  <a:srgbClr val="0033CC"/>
                </a:solidFill>
              </a:rPr>
              <a:t>Possible alignment methods</a:t>
            </a:r>
            <a:endParaRPr lang="en-US" sz="2800" dirty="0">
              <a:solidFill>
                <a:srgbClr val="0033CC"/>
              </a:solidFill>
            </a:endParaRP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447800" y="838200"/>
            <a:ext cx="6912598" cy="1200329"/>
          </a:xfrm>
          <a:prstGeom prst="rect">
            <a:avLst/>
          </a:prstGeom>
          <a:noFill/>
        </p:spPr>
        <p:txBody>
          <a:bodyPr wrap="none" rtlCol="0">
            <a:spAutoFit/>
          </a:bodyPr>
          <a:lstStyle/>
          <a:p>
            <a:pPr marL="171450" indent="-171450">
              <a:buFont typeface="Arial" pitchFamily="34" charset="0"/>
              <a:buChar char="•"/>
              <a:tabLst>
                <a:tab pos="401638" algn="l"/>
              </a:tabLst>
            </a:pPr>
            <a:r>
              <a:rPr lang="en-US" dirty="0" smtClean="0">
                <a:solidFill>
                  <a:srgbClr val="0033CC"/>
                </a:solidFill>
              </a:rPr>
              <a:t>Direct imaging, as in optical lithography.</a:t>
            </a:r>
          </a:p>
          <a:p>
            <a:pPr marL="171450" indent="-171450">
              <a:buFont typeface="Arial" pitchFamily="34" charset="0"/>
              <a:buChar char="•"/>
              <a:tabLst>
                <a:tab pos="401638" algn="l"/>
              </a:tabLst>
            </a:pPr>
            <a:r>
              <a:rPr lang="en-US" dirty="0" smtClean="0">
                <a:solidFill>
                  <a:srgbClr val="0033CC"/>
                </a:solidFill>
              </a:rPr>
              <a:t>Amplitude-sensitive schemes.</a:t>
            </a:r>
          </a:p>
          <a:p>
            <a:pPr marL="171450" indent="-171450">
              <a:buFont typeface="Arial" pitchFamily="34" charset="0"/>
              <a:buChar char="•"/>
              <a:tabLst>
                <a:tab pos="401638" algn="l"/>
              </a:tabLst>
            </a:pPr>
            <a:r>
              <a:rPr lang="en-US" dirty="0" smtClean="0">
                <a:solidFill>
                  <a:srgbClr val="0033CC"/>
                </a:solidFill>
              </a:rPr>
              <a:t>Phase-sensitive schemes.</a:t>
            </a:r>
          </a:p>
          <a:p>
            <a:pPr lvl="1" indent="-228600">
              <a:buFont typeface="Courier New" pitchFamily="49" charset="0"/>
              <a:buChar char="o"/>
            </a:pPr>
            <a:r>
              <a:rPr lang="en-US" dirty="0" smtClean="0">
                <a:solidFill>
                  <a:srgbClr val="0033CC"/>
                </a:solidFill>
              </a:rPr>
              <a:t>Spatial phase detecting – Moiré pattern (simple, insensitive to gap)</a:t>
            </a:r>
            <a:endParaRPr lang="en-US" dirty="0">
              <a:solidFill>
                <a:srgbClr val="0033CC"/>
              </a:solidFill>
            </a:endParaRPr>
          </a:p>
        </p:txBody>
      </p:sp>
      <p:pic>
        <p:nvPicPr>
          <p:cNvPr id="21506" name="Picture 2"/>
          <p:cNvPicPr>
            <a:picLocks noChangeAspect="1" noChangeArrowheads="1"/>
          </p:cNvPicPr>
          <p:nvPr/>
        </p:nvPicPr>
        <p:blipFill>
          <a:blip r:embed="rId2" cstate="print"/>
          <a:srcRect/>
          <a:stretch>
            <a:fillRect/>
          </a:stretch>
        </p:blipFill>
        <p:spPr bwMode="auto">
          <a:xfrm>
            <a:off x="914400" y="2362200"/>
            <a:ext cx="2733675" cy="3409950"/>
          </a:xfrm>
          <a:prstGeom prst="rect">
            <a:avLst/>
          </a:prstGeom>
          <a:noFill/>
          <a:ln w="9525">
            <a:noFill/>
            <a:miter lim="800000"/>
            <a:headEnd/>
            <a:tailEnd/>
          </a:ln>
          <a:effectLst/>
        </p:spPr>
      </p:pic>
      <p:sp>
        <p:nvSpPr>
          <p:cNvPr id="8" name="Rectangle 7"/>
          <p:cNvSpPr/>
          <p:nvPr/>
        </p:nvSpPr>
        <p:spPr>
          <a:xfrm>
            <a:off x="533400" y="5706070"/>
            <a:ext cx="3733800" cy="923330"/>
          </a:xfrm>
          <a:prstGeom prst="rect">
            <a:avLst/>
          </a:prstGeom>
        </p:spPr>
        <p:txBody>
          <a:bodyPr wrap="square">
            <a:spAutoFit/>
          </a:bodyPr>
          <a:lstStyle/>
          <a:p>
            <a:r>
              <a:rPr lang="en-US" dirty="0" smtClean="0">
                <a:solidFill>
                  <a:srgbClr val="0033CC"/>
                </a:solidFill>
              </a:rPr>
              <a:t>A moiré pattern, formed by two sets of parallel lines, one set inclined at an angle of 5° to the other.</a:t>
            </a:r>
            <a:endParaRPr lang="en-US" dirty="0">
              <a:solidFill>
                <a:srgbClr val="0033CC"/>
              </a:solidFill>
            </a:endParaRPr>
          </a:p>
        </p:txBody>
      </p:sp>
      <p:sp>
        <p:nvSpPr>
          <p:cNvPr id="9" name="Rectangle 8"/>
          <p:cNvSpPr/>
          <p:nvPr/>
        </p:nvSpPr>
        <p:spPr>
          <a:xfrm>
            <a:off x="3962400" y="3733800"/>
            <a:ext cx="4572000" cy="1200329"/>
          </a:xfrm>
          <a:prstGeom prst="rect">
            <a:avLst/>
          </a:prstGeom>
        </p:spPr>
        <p:txBody>
          <a:bodyPr>
            <a:spAutoFit/>
          </a:bodyPr>
          <a:lstStyle/>
          <a:p>
            <a:r>
              <a:rPr lang="en-US" dirty="0" smtClean="0">
                <a:solidFill>
                  <a:srgbClr val="0033CC"/>
                </a:solidFill>
              </a:rPr>
              <a:t>(Wikipedia) In physics, a moiré pattern is an interference pattern created, for example, when two grids are overlaid at an angle, or when they have slightly different mesh sizes.</a:t>
            </a:r>
            <a:endParaRPr lang="en-US" dirty="0">
              <a:solidFill>
                <a:srgbClr val="0033CC"/>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down)">
                                      <p:cBhvr>
                                        <p:cTn id="7" dur="500"/>
                                        <p:tgtEl>
                                          <p:spTgt spid="2150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905000" y="914400"/>
            <a:ext cx="5172075" cy="4600575"/>
          </a:xfrm>
          <a:prstGeom prst="rect">
            <a:avLst/>
          </a:prstGeom>
          <a:noFill/>
          <a:ln w="9525">
            <a:noFill/>
            <a:miter lim="800000"/>
            <a:headEnd/>
            <a:tailEnd/>
          </a:ln>
          <a:effectLst/>
        </p:spPr>
      </p:pic>
      <p:sp>
        <p:nvSpPr>
          <p:cNvPr id="3" name="Rectangle 2"/>
          <p:cNvSpPr/>
          <p:nvPr/>
        </p:nvSpPr>
        <p:spPr>
          <a:xfrm>
            <a:off x="914400" y="5638800"/>
            <a:ext cx="6400800" cy="923330"/>
          </a:xfrm>
          <a:prstGeom prst="rect">
            <a:avLst/>
          </a:prstGeom>
        </p:spPr>
        <p:txBody>
          <a:bodyPr wrap="square">
            <a:spAutoFit/>
          </a:bodyPr>
          <a:lstStyle/>
          <a:p>
            <a:pPr marL="166688" indent="-166688">
              <a:buFont typeface="Arial" pitchFamily="34" charset="0"/>
              <a:buChar char="•"/>
            </a:pPr>
            <a:r>
              <a:rPr lang="en-US" dirty="0" smtClean="0">
                <a:solidFill>
                  <a:srgbClr val="0033CC"/>
                </a:solidFill>
              </a:rPr>
              <a:t>Imprinted patterns on 2-inch convex surface.</a:t>
            </a:r>
          </a:p>
          <a:p>
            <a:pPr marL="166688" indent="-166688">
              <a:buFont typeface="Arial" pitchFamily="34" charset="0"/>
              <a:buChar char="•"/>
            </a:pPr>
            <a:r>
              <a:rPr lang="en-US" dirty="0" smtClean="0">
                <a:solidFill>
                  <a:srgbClr val="0033CC"/>
                </a:solidFill>
              </a:rPr>
              <a:t>Using flexible PDMS mold and uniform gas pressure, the patterns can be transferred onto curved surface successfully.</a:t>
            </a:r>
            <a:endParaRPr lang="en-US" dirty="0">
              <a:solidFill>
                <a:srgbClr val="0033CC"/>
              </a:solidFill>
            </a:endParaRPr>
          </a:p>
        </p:txBody>
      </p:sp>
      <p:sp>
        <p:nvSpPr>
          <p:cNvPr id="5" name="Rectangle 4"/>
          <p:cNvSpPr/>
          <p:nvPr/>
        </p:nvSpPr>
        <p:spPr>
          <a:xfrm>
            <a:off x="2762881" y="152400"/>
            <a:ext cx="3637919" cy="523220"/>
          </a:xfrm>
          <a:prstGeom prst="rect">
            <a:avLst/>
          </a:prstGeom>
        </p:spPr>
        <p:txBody>
          <a:bodyPr wrap="none">
            <a:spAutoFit/>
          </a:bodyPr>
          <a:lstStyle/>
          <a:p>
            <a:r>
              <a:rPr lang="en-US" sz="2800" dirty="0" smtClean="0">
                <a:solidFill>
                  <a:srgbClr val="0033CC"/>
                </a:solidFill>
              </a:rPr>
              <a:t>NIL onto curved surface</a:t>
            </a:r>
            <a:endParaRPr lang="en-US" sz="2800" dirty="0">
              <a:solidFill>
                <a:srgbClr val="0033CC"/>
              </a:solidFill>
            </a:endParaRP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Slide Number Placeholder 6"/>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57175" y="1543050"/>
            <a:ext cx="8629650" cy="4400550"/>
          </a:xfrm>
          <a:prstGeom prst="rect">
            <a:avLst/>
          </a:prstGeom>
          <a:noFill/>
          <a:ln w="9525">
            <a:noFill/>
            <a:miter lim="800000"/>
            <a:headEnd/>
            <a:tailEnd/>
          </a:ln>
          <a:effectLst/>
        </p:spPr>
      </p:pic>
      <p:sp>
        <p:nvSpPr>
          <p:cNvPr id="3" name="Rectangle 2"/>
          <p:cNvSpPr/>
          <p:nvPr/>
        </p:nvSpPr>
        <p:spPr>
          <a:xfrm>
            <a:off x="228600" y="914400"/>
            <a:ext cx="6400800" cy="369332"/>
          </a:xfrm>
          <a:prstGeom prst="rect">
            <a:avLst/>
          </a:prstGeom>
        </p:spPr>
        <p:txBody>
          <a:bodyPr wrap="square">
            <a:spAutoFit/>
          </a:bodyPr>
          <a:lstStyle/>
          <a:p>
            <a:r>
              <a:rPr lang="en-US" dirty="0" smtClean="0">
                <a:solidFill>
                  <a:srgbClr val="C00000"/>
                </a:solidFill>
              </a:rPr>
              <a:t>SEM images of detailed imprinted patterns on curved substrate.</a:t>
            </a:r>
            <a:endParaRPr lang="en-US" dirty="0">
              <a:solidFill>
                <a:srgbClr val="C00000"/>
              </a:solidFill>
            </a:endParaRPr>
          </a:p>
        </p:txBody>
      </p:sp>
      <p:sp>
        <p:nvSpPr>
          <p:cNvPr id="4" name="Rectangle 3"/>
          <p:cNvSpPr/>
          <p:nvPr/>
        </p:nvSpPr>
        <p:spPr>
          <a:xfrm>
            <a:off x="2819400" y="152400"/>
            <a:ext cx="3621825" cy="523220"/>
          </a:xfrm>
          <a:prstGeom prst="rect">
            <a:avLst/>
          </a:prstGeom>
        </p:spPr>
        <p:txBody>
          <a:bodyPr wrap="none">
            <a:spAutoFit/>
          </a:bodyPr>
          <a:lstStyle/>
          <a:p>
            <a:r>
              <a:rPr lang="en-US" sz="2800" dirty="0" smtClean="0">
                <a:solidFill>
                  <a:srgbClr val="0033CC"/>
                </a:solidFill>
              </a:rPr>
              <a:t>Curved surface imprint</a:t>
            </a:r>
            <a:endParaRPr lang="en-US" sz="2800" dirty="0">
              <a:solidFill>
                <a:srgbClr val="0033CC"/>
              </a:solidFill>
            </a:endParaRPr>
          </a:p>
        </p:txBody>
      </p:sp>
      <p:sp>
        <p:nvSpPr>
          <p:cNvPr id="5" name="Rectangle 4"/>
          <p:cNvSpPr/>
          <p:nvPr/>
        </p:nvSpPr>
        <p:spPr>
          <a:xfrm>
            <a:off x="4038600" y="6581001"/>
            <a:ext cx="4724400" cy="276999"/>
          </a:xfrm>
          <a:prstGeom prst="rect">
            <a:avLst/>
          </a:prstGeom>
        </p:spPr>
        <p:txBody>
          <a:bodyPr wrap="square">
            <a:spAutoFit/>
          </a:bodyPr>
          <a:lstStyle/>
          <a:p>
            <a:r>
              <a:rPr lang="en-US" sz="1200" dirty="0" smtClean="0"/>
              <a:t>J. Vac. Sci. Technol. B, Vol. 24, No. 4, Jul/Aug, pp. 1724-1727, Nov. 2006.</a:t>
            </a:r>
            <a:endParaRPr lang="en-US" sz="1200" dirty="0"/>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Slide Number Placeholder 6"/>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760412"/>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3886200" y="228600"/>
            <a:ext cx="1583126" cy="523220"/>
          </a:xfrm>
          <a:prstGeom prst="rect">
            <a:avLst/>
          </a:prstGeom>
          <a:noFill/>
        </p:spPr>
        <p:txBody>
          <a:bodyPr wrap="none" rtlCol="0">
            <a:spAutoFit/>
          </a:bodyPr>
          <a:lstStyle/>
          <a:p>
            <a:r>
              <a:rPr lang="en-US" sz="2800" dirty="0" smtClean="0">
                <a:solidFill>
                  <a:srgbClr val="0033CC"/>
                </a:solidFill>
              </a:rPr>
              <a:t>Roller NIL</a:t>
            </a:r>
            <a:endParaRPr lang="en-US" sz="2800" dirty="0">
              <a:solidFill>
                <a:srgbClr val="0033CC"/>
              </a:solidFill>
            </a:endParaRPr>
          </a:p>
        </p:txBody>
      </p:sp>
      <p:pic>
        <p:nvPicPr>
          <p:cNvPr id="54275" name="Picture 3"/>
          <p:cNvPicPr>
            <a:picLocks noChangeAspect="1" noChangeArrowheads="1"/>
          </p:cNvPicPr>
          <p:nvPr/>
        </p:nvPicPr>
        <p:blipFill>
          <a:blip r:embed="rId2" cstate="print"/>
          <a:srcRect/>
          <a:stretch>
            <a:fillRect/>
          </a:stretch>
        </p:blipFill>
        <p:spPr bwMode="auto">
          <a:xfrm>
            <a:off x="5562600" y="914400"/>
            <a:ext cx="3362325" cy="5829300"/>
          </a:xfrm>
          <a:prstGeom prst="rect">
            <a:avLst/>
          </a:prstGeom>
          <a:noFill/>
          <a:ln w="9525">
            <a:noFill/>
            <a:miter lim="800000"/>
            <a:headEnd/>
            <a:tailEnd/>
          </a:ln>
          <a:effectLst/>
        </p:spPr>
      </p:pic>
      <p:sp>
        <p:nvSpPr>
          <p:cNvPr id="8" name="Rectangle 7"/>
          <p:cNvSpPr/>
          <p:nvPr/>
        </p:nvSpPr>
        <p:spPr>
          <a:xfrm>
            <a:off x="304800" y="4267200"/>
            <a:ext cx="4572000" cy="1200329"/>
          </a:xfrm>
          <a:prstGeom prst="rect">
            <a:avLst/>
          </a:prstGeom>
        </p:spPr>
        <p:txBody>
          <a:bodyPr>
            <a:spAutoFit/>
          </a:bodyPr>
          <a:lstStyle/>
          <a:p>
            <a:pPr marL="290513" indent="-290513">
              <a:buAutoNum type="alphaLcParenBoth"/>
            </a:pPr>
            <a:r>
              <a:rPr lang="en-US" dirty="0" smtClean="0">
                <a:solidFill>
                  <a:srgbClr val="0033CC"/>
                </a:solidFill>
              </a:rPr>
              <a:t>Imprints using a cylinder mold.</a:t>
            </a:r>
          </a:p>
          <a:p>
            <a:pPr marL="290513" indent="-290513">
              <a:buAutoNum type="alphaLcParenBoth"/>
            </a:pPr>
            <a:r>
              <a:rPr lang="en-US" dirty="0" smtClean="0">
                <a:solidFill>
                  <a:srgbClr val="0033CC"/>
                </a:solidFill>
              </a:rPr>
              <a:t>Imprints using a flat mold: putting the mold directly on the substrate, and rotating the roller on top of the mold.</a:t>
            </a:r>
            <a:endParaRPr lang="en-US" dirty="0">
              <a:solidFill>
                <a:srgbClr val="0033CC"/>
              </a:solidFill>
            </a:endParaRPr>
          </a:p>
        </p:txBody>
      </p:sp>
      <p:pic>
        <p:nvPicPr>
          <p:cNvPr id="54276" name="Picture 4"/>
          <p:cNvPicPr>
            <a:picLocks noChangeAspect="1" noChangeArrowheads="1"/>
          </p:cNvPicPr>
          <p:nvPr/>
        </p:nvPicPr>
        <p:blipFill>
          <a:blip r:embed="rId3" cstate="print"/>
          <a:srcRect/>
          <a:stretch>
            <a:fillRect/>
          </a:stretch>
        </p:blipFill>
        <p:spPr bwMode="auto">
          <a:xfrm>
            <a:off x="0" y="914400"/>
            <a:ext cx="4591050" cy="3295650"/>
          </a:xfrm>
          <a:prstGeom prst="rect">
            <a:avLst/>
          </a:prstGeom>
          <a:noFill/>
          <a:ln w="9525">
            <a:noFill/>
            <a:miter lim="800000"/>
            <a:headEnd/>
            <a:tailEnd/>
          </a:ln>
          <a:effectLst/>
        </p:spPr>
      </p:pic>
      <p:sp>
        <p:nvSpPr>
          <p:cNvPr id="10" name="TextBox 9"/>
          <p:cNvSpPr txBox="1"/>
          <p:nvPr/>
        </p:nvSpPr>
        <p:spPr>
          <a:xfrm>
            <a:off x="152400" y="5706070"/>
            <a:ext cx="5181600" cy="923330"/>
          </a:xfrm>
          <a:prstGeom prst="rect">
            <a:avLst/>
          </a:prstGeom>
          <a:noFill/>
        </p:spPr>
        <p:txBody>
          <a:bodyPr wrap="square" rtlCol="0">
            <a:spAutoFit/>
          </a:bodyPr>
          <a:lstStyle/>
          <a:p>
            <a:pPr marL="166688" indent="-166688">
              <a:buFont typeface="Arial" pitchFamily="34" charset="0"/>
              <a:buChar char="•"/>
            </a:pPr>
            <a:r>
              <a:rPr lang="en-US" dirty="0" smtClean="0">
                <a:solidFill>
                  <a:srgbClr val="0033CC"/>
                </a:solidFill>
              </a:rPr>
              <a:t>For schema (a), infinitely large surface area can be imprinted using one (small) mold.</a:t>
            </a:r>
          </a:p>
          <a:p>
            <a:pPr marL="166688" indent="-166688">
              <a:buFont typeface="Arial" pitchFamily="34" charset="0"/>
              <a:buChar char="•"/>
            </a:pPr>
            <a:r>
              <a:rPr lang="en-US" dirty="0" smtClean="0">
                <a:solidFill>
                  <a:srgbClr val="0033CC"/>
                </a:solidFill>
              </a:rPr>
              <a:t>For schema (b), NIL can be done at very low force.</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760412"/>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 name="TextBox 3"/>
          <p:cNvSpPr txBox="1"/>
          <p:nvPr/>
        </p:nvSpPr>
        <p:spPr>
          <a:xfrm>
            <a:off x="3276600" y="228600"/>
            <a:ext cx="3016339" cy="523220"/>
          </a:xfrm>
          <a:prstGeom prst="rect">
            <a:avLst/>
          </a:prstGeom>
          <a:noFill/>
        </p:spPr>
        <p:txBody>
          <a:bodyPr wrap="none" rtlCol="0">
            <a:spAutoFit/>
          </a:bodyPr>
          <a:lstStyle/>
          <a:p>
            <a:r>
              <a:rPr lang="en-US" sz="2800" dirty="0" smtClean="0">
                <a:solidFill>
                  <a:srgbClr val="0033CC"/>
                </a:solidFill>
              </a:rPr>
              <a:t>Results of roller NIL</a:t>
            </a:r>
            <a:endParaRPr lang="en-US" sz="2800" dirty="0">
              <a:solidFill>
                <a:srgbClr val="0033CC"/>
              </a:solidFill>
            </a:endParaRPr>
          </a:p>
        </p:txBody>
      </p:sp>
      <p:pic>
        <p:nvPicPr>
          <p:cNvPr id="55298" name="Picture 2"/>
          <p:cNvPicPr>
            <a:picLocks noChangeAspect="1" noChangeArrowheads="1"/>
          </p:cNvPicPr>
          <p:nvPr/>
        </p:nvPicPr>
        <p:blipFill>
          <a:blip r:embed="rId2" cstate="print"/>
          <a:srcRect/>
          <a:stretch>
            <a:fillRect/>
          </a:stretch>
        </p:blipFill>
        <p:spPr bwMode="auto">
          <a:xfrm>
            <a:off x="304800" y="1143000"/>
            <a:ext cx="3733800" cy="3819047"/>
          </a:xfrm>
          <a:prstGeom prst="rect">
            <a:avLst/>
          </a:prstGeom>
          <a:noFill/>
          <a:ln w="9525">
            <a:noFill/>
            <a:miter lim="800000"/>
            <a:headEnd/>
            <a:tailEnd/>
          </a:ln>
          <a:effectLst/>
        </p:spPr>
      </p:pic>
      <p:pic>
        <p:nvPicPr>
          <p:cNvPr id="55299" name="Picture 3"/>
          <p:cNvPicPr>
            <a:picLocks noChangeAspect="1" noChangeArrowheads="1"/>
          </p:cNvPicPr>
          <p:nvPr/>
        </p:nvPicPr>
        <p:blipFill>
          <a:blip r:embed="rId3" cstate="print"/>
          <a:srcRect/>
          <a:stretch>
            <a:fillRect/>
          </a:stretch>
        </p:blipFill>
        <p:spPr bwMode="auto">
          <a:xfrm>
            <a:off x="4724400" y="1066800"/>
            <a:ext cx="3657600" cy="3788503"/>
          </a:xfrm>
          <a:prstGeom prst="rect">
            <a:avLst/>
          </a:prstGeom>
          <a:noFill/>
          <a:ln w="9525">
            <a:noFill/>
            <a:miter lim="800000"/>
            <a:headEnd/>
            <a:tailEnd/>
          </a:ln>
          <a:effectLst/>
        </p:spPr>
      </p:pic>
      <p:sp>
        <p:nvSpPr>
          <p:cNvPr id="7" name="Rectangle 6"/>
          <p:cNvSpPr/>
          <p:nvPr/>
        </p:nvSpPr>
        <p:spPr>
          <a:xfrm>
            <a:off x="5029200" y="5020270"/>
            <a:ext cx="3581400" cy="923330"/>
          </a:xfrm>
          <a:prstGeom prst="rect">
            <a:avLst/>
          </a:prstGeom>
        </p:spPr>
        <p:txBody>
          <a:bodyPr wrap="square">
            <a:spAutoFit/>
          </a:bodyPr>
          <a:lstStyle/>
          <a:p>
            <a:r>
              <a:rPr lang="en-US" dirty="0" smtClean="0">
                <a:solidFill>
                  <a:srgbClr val="0033CC"/>
                </a:solidFill>
              </a:rPr>
              <a:t>PMMA imprinted by a cylinder mold, showing sub-100nm accuracy in pattern transfer.</a:t>
            </a:r>
            <a:endParaRPr lang="en-US" dirty="0">
              <a:solidFill>
                <a:srgbClr val="0033CC"/>
              </a:solidFill>
            </a:endParaRPr>
          </a:p>
        </p:txBody>
      </p:sp>
      <p:sp>
        <p:nvSpPr>
          <p:cNvPr id="8" name="Rectangle 7"/>
          <p:cNvSpPr/>
          <p:nvPr/>
        </p:nvSpPr>
        <p:spPr>
          <a:xfrm>
            <a:off x="381000" y="5020270"/>
            <a:ext cx="4114800" cy="923330"/>
          </a:xfrm>
          <a:prstGeom prst="rect">
            <a:avLst/>
          </a:prstGeom>
        </p:spPr>
        <p:txBody>
          <a:bodyPr wrap="square">
            <a:spAutoFit/>
          </a:bodyPr>
          <a:lstStyle/>
          <a:p>
            <a:r>
              <a:rPr lang="en-US" dirty="0" smtClean="0">
                <a:solidFill>
                  <a:srgbClr val="0033CC"/>
                </a:solidFill>
              </a:rPr>
              <a:t>AFM graph of a compact disk mold before bent into a cylinder: 700nm tracks pattern on the surface of compact disk.</a:t>
            </a:r>
            <a:endParaRPr lang="en-US" dirty="0">
              <a:solidFill>
                <a:srgbClr val="0033CC"/>
              </a:solidFill>
            </a:endParaRPr>
          </a:p>
        </p:txBody>
      </p:sp>
      <p:sp>
        <p:nvSpPr>
          <p:cNvPr id="9" name="Rectangle 8"/>
          <p:cNvSpPr/>
          <p:nvPr/>
        </p:nvSpPr>
        <p:spPr>
          <a:xfrm>
            <a:off x="4953000" y="6550223"/>
            <a:ext cx="3401893" cy="276999"/>
          </a:xfrm>
          <a:prstGeom prst="rect">
            <a:avLst/>
          </a:prstGeom>
        </p:spPr>
        <p:txBody>
          <a:bodyPr wrap="none">
            <a:spAutoFit/>
          </a:bodyPr>
          <a:lstStyle/>
          <a:p>
            <a:r>
              <a:rPr lang="en-US" sz="1200" dirty="0" smtClean="0"/>
              <a:t>“Roller nanoimprint lithography”, Tan, JVST B, 1998.</a:t>
            </a:r>
            <a:endParaRPr lang="en-US" sz="12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53000" y="3200400"/>
            <a:ext cx="4191000" cy="2031325"/>
          </a:xfrm>
          <a:prstGeom prst="rect">
            <a:avLst/>
          </a:prstGeom>
        </p:spPr>
        <p:txBody>
          <a:bodyPr wrap="square">
            <a:spAutoFit/>
          </a:bodyPr>
          <a:lstStyle/>
          <a:p>
            <a:pPr marL="342900" indent="-342900">
              <a:buAutoNum type="alphaLcParenBoth"/>
            </a:pPr>
            <a:r>
              <a:rPr lang="en-US" dirty="0" smtClean="0">
                <a:solidFill>
                  <a:srgbClr val="0033CC"/>
                </a:solidFill>
              </a:rPr>
              <a:t>Schematic of the R2R-NIL process, and the continuous fabrication of a metal wire-grid polarizer as one of its applications.</a:t>
            </a:r>
          </a:p>
          <a:p>
            <a:pPr marL="342900" indent="-342900">
              <a:buAutoNum type="alphaLcParenBoth"/>
            </a:pPr>
            <a:r>
              <a:rPr lang="en-US" dirty="0" smtClean="0">
                <a:solidFill>
                  <a:srgbClr val="0033CC"/>
                </a:solidFill>
              </a:rPr>
              <a:t>The coating unit.</a:t>
            </a:r>
          </a:p>
          <a:p>
            <a:pPr marL="342900" indent="-342900">
              <a:buAutoNum type="alphaLcParenBoth"/>
            </a:pPr>
            <a:r>
              <a:rPr lang="en-US" dirty="0" smtClean="0">
                <a:solidFill>
                  <a:srgbClr val="0033CC"/>
                </a:solidFill>
              </a:rPr>
              <a:t>The Imprint unit of the R2R-NIL apparatus.</a:t>
            </a:r>
            <a:endParaRPr lang="en-US" dirty="0">
              <a:solidFill>
                <a:srgbClr val="0033CC"/>
              </a:solidFill>
            </a:endParaRPr>
          </a:p>
        </p:txBody>
      </p:sp>
      <p:sp>
        <p:nvSpPr>
          <p:cNvPr id="7" name="Rectangle 6"/>
          <p:cNvSpPr/>
          <p:nvPr/>
        </p:nvSpPr>
        <p:spPr>
          <a:xfrm>
            <a:off x="2286000" y="6550223"/>
            <a:ext cx="6781800" cy="276999"/>
          </a:xfrm>
          <a:prstGeom prst="rect">
            <a:avLst/>
          </a:prstGeom>
        </p:spPr>
        <p:txBody>
          <a:bodyPr wrap="square">
            <a:spAutoFit/>
          </a:bodyPr>
          <a:lstStyle/>
          <a:p>
            <a:r>
              <a:rPr lang="en-US" sz="1200" dirty="0" smtClean="0"/>
              <a:t>“High-Speed Roll-to-Roll Nanoimprint Lithography on Flexible Plastic Substrates”, </a:t>
            </a:r>
            <a:r>
              <a:rPr lang="en-US" sz="1200" dirty="0" err="1" smtClean="0"/>
              <a:t>Guo</a:t>
            </a:r>
            <a:r>
              <a:rPr lang="en-US" sz="1200" dirty="0" smtClean="0"/>
              <a:t>, Adv. Mater. 2008.</a:t>
            </a:r>
            <a:endParaRPr lang="en-US" sz="1200" dirty="0"/>
          </a:p>
        </p:txBody>
      </p:sp>
      <p:cxnSp>
        <p:nvCxnSpPr>
          <p:cNvPr id="8" name="Straight Connector 7"/>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1501687" y="86380"/>
            <a:ext cx="6194513" cy="523220"/>
          </a:xfrm>
          <a:prstGeom prst="rect">
            <a:avLst/>
          </a:prstGeom>
          <a:noFill/>
        </p:spPr>
        <p:txBody>
          <a:bodyPr wrap="square" rtlCol="0">
            <a:spAutoFit/>
          </a:bodyPr>
          <a:lstStyle/>
          <a:p>
            <a:r>
              <a:rPr lang="en-US" sz="2800" dirty="0" smtClean="0">
                <a:solidFill>
                  <a:srgbClr val="0033CC"/>
                </a:solidFill>
              </a:rPr>
              <a:t>Roll-to-roll (R2R) nanoimprint lithography</a:t>
            </a:r>
            <a:endParaRPr lang="en-US" sz="2800" dirty="0">
              <a:solidFill>
                <a:srgbClr val="0033CC"/>
              </a:solidFill>
            </a:endParaRPr>
          </a:p>
        </p:txBody>
      </p:sp>
      <p:sp>
        <p:nvSpPr>
          <p:cNvPr id="10" name="TextBox 9"/>
          <p:cNvSpPr txBox="1"/>
          <p:nvPr/>
        </p:nvSpPr>
        <p:spPr>
          <a:xfrm>
            <a:off x="5029201" y="5486400"/>
            <a:ext cx="3962399" cy="923330"/>
          </a:xfrm>
          <a:prstGeom prst="rect">
            <a:avLst/>
          </a:prstGeom>
          <a:noFill/>
        </p:spPr>
        <p:txBody>
          <a:bodyPr wrap="square" rtlCol="0">
            <a:spAutoFit/>
          </a:bodyPr>
          <a:lstStyle/>
          <a:p>
            <a:r>
              <a:rPr lang="en-US" dirty="0" smtClean="0">
                <a:solidFill>
                  <a:srgbClr val="C00000"/>
                </a:solidFill>
              </a:rPr>
              <a:t>Application: </a:t>
            </a:r>
            <a:r>
              <a:rPr lang="en-US" dirty="0" smtClean="0">
                <a:solidFill>
                  <a:srgbClr val="0033CC"/>
                </a:solidFill>
              </a:rPr>
              <a:t>large area electronics (display…) or optical devices (with nano-features) on flexible plastic substrates.</a:t>
            </a:r>
            <a:endParaRPr lang="en-US" dirty="0">
              <a:solidFill>
                <a:srgbClr val="0033CC"/>
              </a:solidFill>
            </a:endParaRPr>
          </a:p>
        </p:txBody>
      </p:sp>
      <p:grpSp>
        <p:nvGrpSpPr>
          <p:cNvPr id="14" name="Group 13"/>
          <p:cNvGrpSpPr/>
          <p:nvPr/>
        </p:nvGrpSpPr>
        <p:grpSpPr>
          <a:xfrm>
            <a:off x="4191000" y="838200"/>
            <a:ext cx="4953000" cy="1905000"/>
            <a:chOff x="4191000" y="838200"/>
            <a:chExt cx="4953000" cy="1905000"/>
          </a:xfrm>
        </p:grpSpPr>
        <p:pic>
          <p:nvPicPr>
            <p:cNvPr id="62466" name="Picture 2"/>
            <p:cNvPicPr>
              <a:picLocks noChangeAspect="1" noChangeArrowheads="1"/>
            </p:cNvPicPr>
            <p:nvPr/>
          </p:nvPicPr>
          <p:blipFill>
            <a:blip r:embed="rId2" cstate="print"/>
            <a:srcRect/>
            <a:stretch>
              <a:fillRect/>
            </a:stretch>
          </p:blipFill>
          <p:spPr bwMode="auto">
            <a:xfrm>
              <a:off x="4191000" y="1179095"/>
              <a:ext cx="4953000" cy="1564105"/>
            </a:xfrm>
            <a:prstGeom prst="rect">
              <a:avLst/>
            </a:prstGeom>
            <a:noFill/>
            <a:ln w="9525">
              <a:noFill/>
              <a:miter lim="800000"/>
              <a:headEnd/>
              <a:tailEnd/>
            </a:ln>
            <a:effectLst/>
          </p:spPr>
        </p:pic>
        <p:sp>
          <p:nvSpPr>
            <p:cNvPr id="12" name="TextBox 11"/>
            <p:cNvSpPr txBox="1"/>
            <p:nvPr/>
          </p:nvSpPr>
          <p:spPr>
            <a:xfrm>
              <a:off x="6324600" y="838200"/>
              <a:ext cx="841897" cy="461665"/>
            </a:xfrm>
            <a:prstGeom prst="rect">
              <a:avLst/>
            </a:prstGeom>
            <a:noFill/>
          </p:spPr>
          <p:txBody>
            <a:bodyPr wrap="none" rtlCol="0">
              <a:spAutoFit/>
            </a:bodyPr>
            <a:lstStyle/>
            <a:p>
              <a:r>
                <a:rPr lang="en-US" sz="2400" dirty="0" smtClean="0">
                  <a:solidFill>
                    <a:srgbClr val="C00000"/>
                  </a:solidFill>
                </a:rPr>
                <a:t>Mold</a:t>
              </a:r>
              <a:endParaRPr lang="en-US" sz="2400" dirty="0">
                <a:solidFill>
                  <a:srgbClr val="C00000"/>
                </a:solidFill>
              </a:endParaRPr>
            </a:p>
          </p:txBody>
        </p:sp>
      </p:grpSp>
      <p:pic>
        <p:nvPicPr>
          <p:cNvPr id="62467" name="Picture 3"/>
          <p:cNvPicPr>
            <a:picLocks noChangeAspect="1" noChangeArrowheads="1"/>
          </p:cNvPicPr>
          <p:nvPr/>
        </p:nvPicPr>
        <p:blipFill>
          <a:blip r:embed="rId3" cstate="print"/>
          <a:srcRect/>
          <a:stretch>
            <a:fillRect/>
          </a:stretch>
        </p:blipFill>
        <p:spPr bwMode="auto">
          <a:xfrm>
            <a:off x="0" y="842419"/>
            <a:ext cx="4876800" cy="5721532"/>
          </a:xfrm>
          <a:prstGeom prst="rect">
            <a:avLst/>
          </a:prstGeom>
          <a:noFill/>
          <a:ln w="9525">
            <a:noFill/>
            <a:miter lim="800000"/>
            <a:headEnd/>
            <a:tailEnd/>
          </a:ln>
          <a:effectLst/>
        </p:spPr>
      </p:pic>
      <p:sp>
        <p:nvSpPr>
          <p:cNvPr id="11" name="Freeform 10"/>
          <p:cNvSpPr/>
          <p:nvPr/>
        </p:nvSpPr>
        <p:spPr>
          <a:xfrm>
            <a:off x="4729163" y="1014413"/>
            <a:ext cx="4000500" cy="1971675"/>
          </a:xfrm>
          <a:custGeom>
            <a:avLst/>
            <a:gdLst>
              <a:gd name="connsiteX0" fmla="*/ 14287 w 4000500"/>
              <a:gd name="connsiteY0" fmla="*/ 0 h 1971675"/>
              <a:gd name="connsiteX1" fmla="*/ 0 w 4000500"/>
              <a:gd name="connsiteY1" fmla="*/ 1971675 h 1971675"/>
              <a:gd name="connsiteX2" fmla="*/ 4000500 w 4000500"/>
              <a:gd name="connsiteY2" fmla="*/ 1971675 h 1971675"/>
            </a:gdLst>
            <a:ahLst/>
            <a:cxnLst>
              <a:cxn ang="0">
                <a:pos x="connsiteX0" y="connsiteY0"/>
              </a:cxn>
              <a:cxn ang="0">
                <a:pos x="connsiteX1" y="connsiteY1"/>
              </a:cxn>
              <a:cxn ang="0">
                <a:pos x="connsiteX2" y="connsiteY2"/>
              </a:cxn>
            </a:cxnLst>
            <a:rect l="l" t="t" r="r" b="b"/>
            <a:pathLst>
              <a:path w="4000500" h="1971675">
                <a:moveTo>
                  <a:pt x="14287" y="0"/>
                </a:moveTo>
                <a:lnTo>
                  <a:pt x="0" y="1971675"/>
                </a:lnTo>
                <a:lnTo>
                  <a:pt x="4000500" y="1971675"/>
                </a:lnTo>
              </a:path>
            </a:pathLst>
          </a:custGeom>
          <a:ln w="190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152400" y="1066800"/>
            <a:ext cx="5334000" cy="5334000"/>
          </a:xfrm>
          <a:prstGeom prst="rect">
            <a:avLst/>
          </a:prstGeom>
          <a:noFill/>
          <a:ln w="9525">
            <a:noFill/>
            <a:miter lim="800000"/>
            <a:headEnd/>
            <a:tailEnd/>
          </a:ln>
          <a:effectLst/>
        </p:spPr>
      </p:pic>
      <p:sp>
        <p:nvSpPr>
          <p:cNvPr id="5" name="Rectangle 4"/>
          <p:cNvSpPr/>
          <p:nvPr/>
        </p:nvSpPr>
        <p:spPr>
          <a:xfrm>
            <a:off x="5486400" y="1524000"/>
            <a:ext cx="3657600" cy="2539157"/>
          </a:xfrm>
          <a:prstGeom prst="rect">
            <a:avLst/>
          </a:prstGeom>
        </p:spPr>
        <p:txBody>
          <a:bodyPr wrap="square">
            <a:spAutoFit/>
          </a:bodyPr>
          <a:lstStyle/>
          <a:p>
            <a:pPr marL="342900" indent="-342900">
              <a:spcAft>
                <a:spcPts val="600"/>
              </a:spcAft>
            </a:pPr>
            <a:r>
              <a:rPr lang="en-US" dirty="0" smtClean="0">
                <a:solidFill>
                  <a:srgbClr val="0033CC"/>
                </a:solidFill>
              </a:rPr>
              <a:t>a) The original Si mold.</a:t>
            </a:r>
          </a:p>
          <a:p>
            <a:pPr marL="342900" indent="-342900">
              <a:spcAft>
                <a:spcPts val="600"/>
              </a:spcAft>
            </a:pPr>
            <a:r>
              <a:rPr lang="en-US" dirty="0" smtClean="0">
                <a:solidFill>
                  <a:srgbClr val="0033CC"/>
                </a:solidFill>
              </a:rPr>
              <a:t>b-c) Epoxy-silicone gratings replicated from the ETFE mold.</a:t>
            </a:r>
          </a:p>
          <a:p>
            <a:pPr marL="342900" indent="-342900">
              <a:spcAft>
                <a:spcPts val="600"/>
              </a:spcAft>
            </a:pPr>
            <a:r>
              <a:rPr lang="en-US" dirty="0" err="1" smtClean="0">
                <a:solidFill>
                  <a:srgbClr val="0033CC"/>
                </a:solidFill>
              </a:rPr>
              <a:t>d,e</a:t>
            </a:r>
            <a:r>
              <a:rPr lang="en-US" dirty="0" smtClean="0">
                <a:solidFill>
                  <a:srgbClr val="0033CC"/>
                </a:solidFill>
              </a:rPr>
              <a:t>) SEM pictures of 200nm period 70nm line- width epoxy-silicone pattern.</a:t>
            </a:r>
          </a:p>
          <a:p>
            <a:pPr marL="342900" indent="-342900">
              <a:spcAft>
                <a:spcPts val="600"/>
              </a:spcAft>
            </a:pPr>
            <a:r>
              <a:rPr lang="en-US" dirty="0" smtClean="0">
                <a:solidFill>
                  <a:srgbClr val="0033CC"/>
                </a:solidFill>
              </a:rPr>
              <a:t>f) 100nm period 70nm line-width epoxy-silicone pattern</a:t>
            </a:r>
            <a:endParaRPr lang="en-US" dirty="0">
              <a:solidFill>
                <a:srgbClr val="0033CC"/>
              </a:solidFill>
            </a:endParaRPr>
          </a:p>
        </p:txBody>
      </p:sp>
      <p:cxnSp>
        <p:nvCxnSpPr>
          <p:cNvPr id="4" name="Straight Connector 3"/>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667000" y="86380"/>
            <a:ext cx="4419600" cy="523220"/>
          </a:xfrm>
          <a:prstGeom prst="rect">
            <a:avLst/>
          </a:prstGeom>
          <a:noFill/>
        </p:spPr>
        <p:txBody>
          <a:bodyPr wrap="square" rtlCol="0">
            <a:spAutoFit/>
          </a:bodyPr>
          <a:lstStyle/>
          <a:p>
            <a:r>
              <a:rPr lang="en-US" sz="2800" dirty="0" smtClean="0">
                <a:solidFill>
                  <a:srgbClr val="0033CC"/>
                </a:solidFill>
              </a:rPr>
              <a:t>Results of roll-to-roll imprint</a:t>
            </a:r>
            <a:endParaRPr lang="en-US" sz="2800"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1676400" y="762000"/>
            <a:ext cx="6105525" cy="4375082"/>
          </a:xfrm>
          <a:prstGeom prst="rect">
            <a:avLst/>
          </a:prstGeom>
          <a:noFill/>
          <a:ln w="9525">
            <a:noFill/>
            <a:miter lim="800000"/>
            <a:headEnd/>
            <a:tailEnd/>
          </a:ln>
          <a:effectLst/>
        </p:spPr>
      </p:pic>
      <p:sp>
        <p:nvSpPr>
          <p:cNvPr id="5" name="Rectangle 4"/>
          <p:cNvSpPr/>
          <p:nvPr/>
        </p:nvSpPr>
        <p:spPr>
          <a:xfrm>
            <a:off x="762000" y="5228272"/>
            <a:ext cx="7848600" cy="1477328"/>
          </a:xfrm>
          <a:prstGeom prst="rect">
            <a:avLst/>
          </a:prstGeom>
        </p:spPr>
        <p:txBody>
          <a:bodyPr wrap="square">
            <a:spAutoFit/>
          </a:bodyPr>
          <a:lstStyle/>
          <a:p>
            <a:pPr marL="166688" indent="-166688">
              <a:buFont typeface="Arial" pitchFamily="34" charset="0"/>
              <a:buChar char="•"/>
            </a:pPr>
            <a:r>
              <a:rPr lang="en-US" dirty="0" smtClean="0">
                <a:solidFill>
                  <a:srgbClr val="0033CC"/>
                </a:solidFill>
              </a:rPr>
              <a:t>Thermal R2R-NIL results: a-b) photograph and SEM of a 700nm period 300nm line-width PDMS grating pattern imprinted on PET strip.</a:t>
            </a:r>
          </a:p>
          <a:p>
            <a:pPr marL="166688" indent="-166688">
              <a:buFont typeface="Arial" pitchFamily="34" charset="0"/>
              <a:buChar char="•"/>
            </a:pPr>
            <a:r>
              <a:rPr lang="en-US" dirty="0" smtClean="0">
                <a:solidFill>
                  <a:srgbClr val="0033CC"/>
                </a:solidFill>
              </a:rPr>
              <a:t>UV R2R-NIL results: c-e) photographs and SEM of 700nm period 300nm line-width epoxy-silicone grating pattern imprinted on PET strip, showing bright light diffraction. Total length is 570mm.</a:t>
            </a:r>
            <a:endParaRPr lang="en-US" dirty="0">
              <a:solidFill>
                <a:srgbClr val="0033CC"/>
              </a:solidFill>
            </a:endParaRPr>
          </a:p>
        </p:txBody>
      </p:sp>
      <p:cxnSp>
        <p:nvCxnSpPr>
          <p:cNvPr id="4" name="Straight Connector 3"/>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667000" y="86380"/>
            <a:ext cx="4419600" cy="523220"/>
          </a:xfrm>
          <a:prstGeom prst="rect">
            <a:avLst/>
          </a:prstGeom>
          <a:noFill/>
        </p:spPr>
        <p:txBody>
          <a:bodyPr wrap="square" rtlCol="0">
            <a:spAutoFit/>
          </a:bodyPr>
          <a:lstStyle/>
          <a:p>
            <a:r>
              <a:rPr lang="en-US" sz="2800" dirty="0" smtClean="0">
                <a:solidFill>
                  <a:srgbClr val="0033CC"/>
                </a:solidFill>
              </a:rPr>
              <a:t>Results of roll-to-roll imprint</a:t>
            </a:r>
            <a:endParaRPr lang="en-US" sz="2800"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066800" y="1066800"/>
            <a:ext cx="6599237" cy="3581400"/>
          </a:xfrm>
          <a:prstGeom prst="rect">
            <a:avLst/>
          </a:prstGeom>
          <a:noFill/>
          <a:ln w="9525">
            <a:noFill/>
            <a:miter lim="800000"/>
            <a:headEnd/>
            <a:tailEnd/>
          </a:ln>
          <a:effectLst/>
        </p:spPr>
      </p:pic>
      <p:sp>
        <p:nvSpPr>
          <p:cNvPr id="5" name="Rectangle 4"/>
          <p:cNvSpPr/>
          <p:nvPr/>
        </p:nvSpPr>
        <p:spPr>
          <a:xfrm>
            <a:off x="2286000" y="4876800"/>
            <a:ext cx="4953000" cy="1200329"/>
          </a:xfrm>
          <a:prstGeom prst="rect">
            <a:avLst/>
          </a:prstGeom>
        </p:spPr>
        <p:txBody>
          <a:bodyPr wrap="square">
            <a:spAutoFit/>
          </a:bodyPr>
          <a:lstStyle/>
          <a:p>
            <a:r>
              <a:rPr lang="en-US" dirty="0" smtClean="0">
                <a:solidFill>
                  <a:srgbClr val="C00000"/>
                </a:solidFill>
              </a:rPr>
              <a:t>Principle of EFAN: </a:t>
            </a:r>
            <a:r>
              <a:rPr lang="en-US" dirty="0" smtClean="0">
                <a:solidFill>
                  <a:srgbClr val="0033CC"/>
                </a:solidFill>
              </a:rPr>
              <a:t>a voltage is applied between the conductive layers on the mold and the substrate, generating an electrostatic force to press the mold into the resist layer.</a:t>
            </a:r>
            <a:endParaRPr lang="en-US" dirty="0">
              <a:solidFill>
                <a:srgbClr val="0033CC"/>
              </a:solidFill>
            </a:endParaRPr>
          </a:p>
        </p:txBody>
      </p:sp>
      <p:cxnSp>
        <p:nvCxnSpPr>
          <p:cNvPr id="8" name="Straight Connector 7"/>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2209800" y="86380"/>
            <a:ext cx="4876800" cy="523220"/>
          </a:xfrm>
          <a:prstGeom prst="rect">
            <a:avLst/>
          </a:prstGeom>
          <a:noFill/>
        </p:spPr>
        <p:txBody>
          <a:bodyPr wrap="square" rtlCol="0">
            <a:spAutoFit/>
          </a:bodyPr>
          <a:lstStyle/>
          <a:p>
            <a:r>
              <a:rPr lang="en-US" sz="2800" dirty="0" smtClean="0">
                <a:solidFill>
                  <a:srgbClr val="0033CC"/>
                </a:solidFill>
              </a:rPr>
              <a:t>Electric field assisted NIL (EFAN)</a:t>
            </a:r>
            <a:endParaRPr lang="en-US" sz="2800"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l0480161f00001.gif"/>
          <p:cNvPicPr>
            <a:picLocks noChangeAspect="1"/>
          </p:cNvPicPr>
          <p:nvPr/>
        </p:nvPicPr>
        <p:blipFill>
          <a:blip r:embed="rId2" cstate="print"/>
          <a:stretch>
            <a:fillRect/>
          </a:stretch>
        </p:blipFill>
        <p:spPr>
          <a:xfrm>
            <a:off x="152400" y="838200"/>
            <a:ext cx="4762500" cy="5829300"/>
          </a:xfrm>
          <a:prstGeom prst="rect">
            <a:avLst/>
          </a:prstGeom>
        </p:spPr>
      </p:pic>
      <p:cxnSp>
        <p:nvCxnSpPr>
          <p:cNvPr id="3" name="Straight Connector 2"/>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 name="TextBox 3"/>
          <p:cNvSpPr txBox="1"/>
          <p:nvPr/>
        </p:nvSpPr>
        <p:spPr>
          <a:xfrm>
            <a:off x="3581400" y="86380"/>
            <a:ext cx="2895600" cy="523220"/>
          </a:xfrm>
          <a:prstGeom prst="rect">
            <a:avLst/>
          </a:prstGeom>
          <a:noFill/>
        </p:spPr>
        <p:txBody>
          <a:bodyPr wrap="square" rtlCol="0">
            <a:spAutoFit/>
          </a:bodyPr>
          <a:lstStyle/>
          <a:p>
            <a:r>
              <a:rPr lang="en-US" sz="2800" dirty="0" smtClean="0">
                <a:solidFill>
                  <a:srgbClr val="0033CC"/>
                </a:solidFill>
              </a:rPr>
              <a:t>EFAN process flow</a:t>
            </a:r>
            <a:endParaRPr lang="en-US" sz="2800" dirty="0">
              <a:solidFill>
                <a:srgbClr val="0033CC"/>
              </a:solidFill>
            </a:endParaRPr>
          </a:p>
        </p:txBody>
      </p:sp>
      <p:pic>
        <p:nvPicPr>
          <p:cNvPr id="7" name="Picture 2"/>
          <p:cNvPicPr>
            <a:picLocks noChangeAspect="1" noChangeArrowheads="1"/>
          </p:cNvPicPr>
          <p:nvPr/>
        </p:nvPicPr>
        <p:blipFill>
          <a:blip r:embed="rId3" cstate="print"/>
          <a:srcRect/>
          <a:stretch>
            <a:fillRect/>
          </a:stretch>
        </p:blipFill>
        <p:spPr bwMode="auto">
          <a:xfrm>
            <a:off x="4419600" y="1590989"/>
            <a:ext cx="4572000" cy="3743011"/>
          </a:xfrm>
          <a:prstGeom prst="rect">
            <a:avLst/>
          </a:prstGeom>
          <a:noFill/>
          <a:ln w="9525">
            <a:noFill/>
            <a:miter lim="800000"/>
            <a:headEnd/>
            <a:tailEnd/>
          </a:ln>
          <a:effectLst/>
        </p:spPr>
      </p:pic>
      <p:sp>
        <p:nvSpPr>
          <p:cNvPr id="8" name="Rectangle 7"/>
          <p:cNvSpPr/>
          <p:nvPr/>
        </p:nvSpPr>
        <p:spPr>
          <a:xfrm>
            <a:off x="4114800" y="5380672"/>
            <a:ext cx="4800600" cy="646331"/>
          </a:xfrm>
          <a:prstGeom prst="rect">
            <a:avLst/>
          </a:prstGeom>
        </p:spPr>
        <p:txBody>
          <a:bodyPr wrap="square">
            <a:spAutoFit/>
          </a:bodyPr>
          <a:lstStyle/>
          <a:p>
            <a:r>
              <a:rPr lang="en-US" dirty="0" smtClean="0">
                <a:solidFill>
                  <a:srgbClr val="0033CC"/>
                </a:solidFill>
              </a:rPr>
              <a:t>Calculated effective electrostatic pressure (P) versus the required strength of the electric field.</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l0480161f00004.gif"/>
          <p:cNvPicPr>
            <a:picLocks noChangeAspect="1"/>
          </p:cNvPicPr>
          <p:nvPr/>
        </p:nvPicPr>
        <p:blipFill>
          <a:blip r:embed="rId2" cstate="print"/>
          <a:stretch>
            <a:fillRect/>
          </a:stretch>
        </p:blipFill>
        <p:spPr>
          <a:xfrm>
            <a:off x="190500" y="838200"/>
            <a:ext cx="4762500" cy="4714875"/>
          </a:xfrm>
          <a:prstGeom prst="rect">
            <a:avLst/>
          </a:prstGeom>
        </p:spPr>
      </p:pic>
      <p:pic>
        <p:nvPicPr>
          <p:cNvPr id="18434" name="Picture 2"/>
          <p:cNvPicPr>
            <a:picLocks noChangeAspect="1" noChangeArrowheads="1"/>
          </p:cNvPicPr>
          <p:nvPr/>
        </p:nvPicPr>
        <p:blipFill>
          <a:blip r:embed="rId3" cstate="print"/>
          <a:srcRect/>
          <a:stretch>
            <a:fillRect/>
          </a:stretch>
        </p:blipFill>
        <p:spPr bwMode="auto">
          <a:xfrm>
            <a:off x="5181600" y="1447800"/>
            <a:ext cx="3573650" cy="2871788"/>
          </a:xfrm>
          <a:prstGeom prst="rect">
            <a:avLst/>
          </a:prstGeom>
          <a:noFill/>
          <a:ln w="9525">
            <a:noFill/>
            <a:miter lim="800000"/>
            <a:headEnd/>
            <a:tailEnd/>
          </a:ln>
          <a:effectLst/>
        </p:spPr>
      </p:pic>
      <p:sp>
        <p:nvSpPr>
          <p:cNvPr id="4" name="Rectangle 3"/>
          <p:cNvSpPr/>
          <p:nvPr/>
        </p:nvSpPr>
        <p:spPr>
          <a:xfrm>
            <a:off x="5257800" y="4800600"/>
            <a:ext cx="3886200" cy="923330"/>
          </a:xfrm>
          <a:prstGeom prst="rect">
            <a:avLst/>
          </a:prstGeom>
        </p:spPr>
        <p:txBody>
          <a:bodyPr wrap="square">
            <a:spAutoFit/>
          </a:bodyPr>
          <a:lstStyle/>
          <a:p>
            <a:r>
              <a:rPr lang="en-US" dirty="0" smtClean="0">
                <a:solidFill>
                  <a:srgbClr val="0033CC"/>
                </a:solidFill>
              </a:rPr>
              <a:t>A 2D simulation of EFAN, which adds complete details of dielectric structures into the calculation of electric field.</a:t>
            </a:r>
            <a:endParaRPr lang="en-US" dirty="0">
              <a:solidFill>
                <a:srgbClr val="0033CC"/>
              </a:solidFill>
            </a:endParaRPr>
          </a:p>
        </p:txBody>
      </p:sp>
      <p:cxnSp>
        <p:nvCxnSpPr>
          <p:cNvPr id="5" name="Straight Connector 4"/>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819400" y="86380"/>
            <a:ext cx="4343400" cy="523220"/>
          </a:xfrm>
          <a:prstGeom prst="rect">
            <a:avLst/>
          </a:prstGeom>
          <a:noFill/>
        </p:spPr>
        <p:txBody>
          <a:bodyPr wrap="square" rtlCol="0">
            <a:spAutoFit/>
          </a:bodyPr>
          <a:lstStyle/>
          <a:p>
            <a:r>
              <a:rPr lang="en-US" sz="2800" dirty="0" smtClean="0">
                <a:solidFill>
                  <a:srgbClr val="0033CC"/>
                </a:solidFill>
              </a:rPr>
              <a:t>A more accurate calculation</a:t>
            </a:r>
            <a:endParaRPr lang="en-US" sz="2800"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02704" y="932541"/>
            <a:ext cx="6641296" cy="5925459"/>
          </a:xfrm>
          <a:prstGeom prst="rect">
            <a:avLst/>
          </a:prstGeom>
          <a:noFill/>
          <a:ln w="9525">
            <a:noFill/>
            <a:miter lim="800000"/>
            <a:headEnd/>
            <a:tailEnd/>
          </a:ln>
          <a:effectLst/>
        </p:spPr>
      </p:pic>
      <p:sp>
        <p:nvSpPr>
          <p:cNvPr id="5" name="Rectangle 4"/>
          <p:cNvSpPr/>
          <p:nvPr/>
        </p:nvSpPr>
        <p:spPr>
          <a:xfrm>
            <a:off x="0" y="2928878"/>
            <a:ext cx="3657600" cy="3416320"/>
          </a:xfrm>
          <a:prstGeom prst="rect">
            <a:avLst/>
          </a:prstGeom>
        </p:spPr>
        <p:txBody>
          <a:bodyPr wrap="square">
            <a:spAutoFit/>
          </a:bodyPr>
          <a:lstStyle/>
          <a:p>
            <a:pPr marL="166688" indent="-166688">
              <a:buFont typeface="Arial" pitchFamily="34" charset="0"/>
              <a:buChar char="•"/>
            </a:pPr>
            <a:r>
              <a:rPr lang="en-US" dirty="0" smtClean="0">
                <a:solidFill>
                  <a:srgbClr val="0033CC"/>
                </a:solidFill>
              </a:rPr>
              <a:t>Backside alignment because silicon substrates are not transparent to visible light.</a:t>
            </a:r>
          </a:p>
          <a:p>
            <a:pPr marL="166688" indent="-166688">
              <a:buFont typeface="Arial" pitchFamily="34" charset="0"/>
              <a:buChar char="•"/>
            </a:pPr>
            <a:r>
              <a:rPr lang="en-US" dirty="0" smtClean="0">
                <a:solidFill>
                  <a:srgbClr val="0033CC"/>
                </a:solidFill>
              </a:rPr>
              <a:t>Sub-micron precision is demonstrated.</a:t>
            </a:r>
          </a:p>
          <a:p>
            <a:pPr marL="166688" indent="-166688">
              <a:buFont typeface="Arial" pitchFamily="34" charset="0"/>
              <a:buChar char="•"/>
            </a:pPr>
            <a:r>
              <a:rPr lang="en-US" dirty="0" smtClean="0">
                <a:solidFill>
                  <a:srgbClr val="0033CC"/>
                </a:solidFill>
              </a:rPr>
              <a:t>Precision is limited by optical resolution and thermal, mechanical noises.</a:t>
            </a:r>
          </a:p>
          <a:p>
            <a:pPr marL="166688" indent="-166688">
              <a:buFont typeface="Arial" pitchFamily="34" charset="0"/>
              <a:buChar char="•"/>
            </a:pPr>
            <a:r>
              <a:rPr lang="en-US" dirty="0" smtClean="0">
                <a:solidFill>
                  <a:srgbClr val="0033CC"/>
                </a:solidFill>
              </a:rPr>
              <a:t>For thermal (or UV) NIL that requires high pressure, alignment is easily destroyed due to lateral drift of mold or substrate.</a:t>
            </a:r>
          </a:p>
        </p:txBody>
      </p:sp>
      <p:sp>
        <p:nvSpPr>
          <p:cNvPr id="6" name="TextBox 5"/>
          <p:cNvSpPr txBox="1"/>
          <p:nvPr/>
        </p:nvSpPr>
        <p:spPr>
          <a:xfrm>
            <a:off x="3350930" y="152400"/>
            <a:ext cx="2287870" cy="523220"/>
          </a:xfrm>
          <a:prstGeom prst="rect">
            <a:avLst/>
          </a:prstGeom>
          <a:noFill/>
        </p:spPr>
        <p:txBody>
          <a:bodyPr wrap="none" rtlCol="0">
            <a:spAutoFit/>
          </a:bodyPr>
          <a:lstStyle/>
          <a:p>
            <a:r>
              <a:rPr lang="en-US" sz="2800" dirty="0" smtClean="0">
                <a:solidFill>
                  <a:srgbClr val="0033CC"/>
                </a:solidFill>
              </a:rPr>
              <a:t>Direct imaging</a:t>
            </a:r>
            <a:endParaRPr lang="en-US" sz="2800" dirty="0">
              <a:solidFill>
                <a:srgbClr val="0033CC"/>
              </a:solidFill>
            </a:endParaRP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l0480161f00002.gif"/>
          <p:cNvPicPr>
            <a:picLocks noChangeAspect="1"/>
          </p:cNvPicPr>
          <p:nvPr/>
        </p:nvPicPr>
        <p:blipFill>
          <a:blip r:embed="rId2" cstate="print"/>
          <a:stretch>
            <a:fillRect/>
          </a:stretch>
        </p:blipFill>
        <p:spPr>
          <a:xfrm>
            <a:off x="152400" y="762000"/>
            <a:ext cx="4762500" cy="5476875"/>
          </a:xfrm>
          <a:prstGeom prst="rect">
            <a:avLst/>
          </a:prstGeom>
        </p:spPr>
      </p:pic>
      <p:cxnSp>
        <p:nvCxnSpPr>
          <p:cNvPr id="4" name="Straight Connector 3"/>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066800" y="0"/>
            <a:ext cx="7086600" cy="523220"/>
          </a:xfrm>
          <a:prstGeom prst="rect">
            <a:avLst/>
          </a:prstGeom>
          <a:noFill/>
        </p:spPr>
        <p:txBody>
          <a:bodyPr wrap="square" rtlCol="0">
            <a:spAutoFit/>
          </a:bodyPr>
          <a:lstStyle/>
          <a:p>
            <a:r>
              <a:rPr lang="en-US" sz="2800" dirty="0" smtClean="0">
                <a:solidFill>
                  <a:srgbClr val="0033CC"/>
                </a:solidFill>
              </a:rPr>
              <a:t>Propagation of contact area and imprint results</a:t>
            </a:r>
            <a:endParaRPr lang="en-US" sz="2800" dirty="0">
              <a:solidFill>
                <a:srgbClr val="0033CC"/>
              </a:solidFill>
            </a:endParaRPr>
          </a:p>
        </p:txBody>
      </p:sp>
      <p:pic>
        <p:nvPicPr>
          <p:cNvPr id="6" name="Picture 5" descr="nl0480161f00003.gif"/>
          <p:cNvPicPr>
            <a:picLocks noChangeAspect="1"/>
          </p:cNvPicPr>
          <p:nvPr/>
        </p:nvPicPr>
        <p:blipFill>
          <a:blip r:embed="rId3" cstate="print"/>
          <a:stretch>
            <a:fillRect/>
          </a:stretch>
        </p:blipFill>
        <p:spPr>
          <a:xfrm>
            <a:off x="5774052" y="685800"/>
            <a:ext cx="2988948" cy="6109411"/>
          </a:xfrm>
          <a:prstGeom prst="rect">
            <a:avLst/>
          </a:prstGeom>
        </p:spPr>
      </p:pic>
      <p:sp>
        <p:nvSpPr>
          <p:cNvPr id="7" name="Slide Number Placeholder 6"/>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4545090" cy="523220"/>
          </a:xfrm>
          <a:prstGeom prst="rect">
            <a:avLst/>
          </a:prstGeom>
          <a:noFill/>
        </p:spPr>
        <p:txBody>
          <a:bodyPr wrap="none" rtlCol="0">
            <a:spAutoFit/>
          </a:bodyPr>
          <a:lstStyle/>
          <a:p>
            <a:r>
              <a:rPr lang="en-US" sz="2800" dirty="0" smtClean="0">
                <a:solidFill>
                  <a:srgbClr val="0033CC"/>
                </a:solidFill>
              </a:rPr>
              <a:t>Nanoimprint lithography (NIL)</a:t>
            </a:r>
            <a:endParaRPr lang="en-US" sz="2800" dirty="0">
              <a:solidFill>
                <a:srgbClr val="0033CC"/>
              </a:solidFill>
            </a:endParaRPr>
          </a:p>
        </p:txBody>
      </p:sp>
      <p:sp>
        <p:nvSpPr>
          <p:cNvPr id="5" name="TextBox 4"/>
          <p:cNvSpPr txBox="1"/>
          <p:nvPr/>
        </p:nvSpPr>
        <p:spPr>
          <a:xfrm>
            <a:off x="2209800" y="2438400"/>
            <a:ext cx="5014899"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UV-curable NIL.</a:t>
            </a:r>
          </a:p>
          <a:p>
            <a:pPr marL="342900" indent="-342900">
              <a:spcAft>
                <a:spcPts val="600"/>
              </a:spcAft>
              <a:buAutoNum type="arabicPeriod"/>
            </a:pPr>
            <a:r>
              <a:rPr lang="en-US" dirty="0" smtClean="0">
                <a:solidFill>
                  <a:srgbClr val="0033CC"/>
                </a:solidFill>
              </a:rPr>
              <a:t>Resists for UV-NIL.</a:t>
            </a:r>
          </a:p>
          <a:p>
            <a:pPr marL="342900" indent="-342900">
              <a:spcAft>
                <a:spcPts val="600"/>
              </a:spcAft>
              <a:buAutoNum type="arabicPeriod"/>
            </a:pPr>
            <a:r>
              <a:rPr lang="en-US" dirty="0" smtClean="0">
                <a:solidFill>
                  <a:srgbClr val="0033CC"/>
                </a:solidFill>
              </a:rPr>
              <a:t>Mold fabrication for thermal and UV-NIL.</a:t>
            </a:r>
          </a:p>
          <a:p>
            <a:pPr marL="342900" indent="-342900">
              <a:spcAft>
                <a:spcPts val="600"/>
              </a:spcAft>
              <a:buAutoNum type="arabicPeriod"/>
            </a:pPr>
            <a:r>
              <a:rPr lang="en-US" dirty="0" smtClean="0">
                <a:solidFill>
                  <a:srgbClr val="0033CC"/>
                </a:solidFill>
              </a:rPr>
              <a:t>Alignment.</a:t>
            </a:r>
          </a:p>
          <a:p>
            <a:pPr marL="342900" indent="-342900">
              <a:spcAft>
                <a:spcPts val="600"/>
              </a:spcAft>
              <a:buAutoNum type="arabicPeriod"/>
            </a:pPr>
            <a:r>
              <a:rPr lang="en-US" dirty="0" smtClean="0">
                <a:solidFill>
                  <a:srgbClr val="0033CC"/>
                </a:solidFill>
              </a:rPr>
              <a:t>NIL into metals.</a:t>
            </a:r>
          </a:p>
          <a:p>
            <a:pPr marL="342900" indent="-342900">
              <a:spcAft>
                <a:spcPts val="600"/>
              </a:spcAft>
              <a:buAutoNum type="arabicPeriod"/>
            </a:pPr>
            <a:r>
              <a:rPr lang="en-US" dirty="0" smtClean="0">
                <a:solidFill>
                  <a:srgbClr val="0033CC"/>
                </a:solidFill>
              </a:rPr>
              <a:t>NIL systems (air press, roller, roll-to-roll, EFAN…)</a:t>
            </a:r>
          </a:p>
          <a:p>
            <a:pPr marL="342900" indent="-342900">
              <a:spcAft>
                <a:spcPts val="600"/>
              </a:spcAft>
              <a:buAutoNum type="arabicPeriod"/>
            </a:pPr>
            <a:r>
              <a:rPr lang="en-US" dirty="0" smtClean="0">
                <a:solidFill>
                  <a:srgbClr val="C00000"/>
                </a:solidFill>
              </a:rPr>
              <a:t>NIL applications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371600"/>
            <a:ext cx="7848600" cy="3323987"/>
          </a:xfrm>
          <a:prstGeom prst="rect">
            <a:avLst/>
          </a:prstGeom>
          <a:noFill/>
        </p:spPr>
        <p:txBody>
          <a:bodyPr wrap="square" rtlCol="0">
            <a:spAutoFit/>
          </a:bodyPr>
          <a:lstStyle/>
          <a:p>
            <a:pPr marL="171450" indent="-171450">
              <a:spcAft>
                <a:spcPts val="1200"/>
              </a:spcAft>
              <a:buFont typeface="Arial" pitchFamily="34" charset="0"/>
              <a:buChar char="•"/>
            </a:pPr>
            <a:r>
              <a:rPr lang="en-US" dirty="0" smtClean="0">
                <a:solidFill>
                  <a:srgbClr val="0033CC"/>
                </a:solidFill>
              </a:rPr>
              <a:t>Basically, NIL can be used for virtually any applications involving  nanofabrication. </a:t>
            </a:r>
          </a:p>
          <a:p>
            <a:pPr marL="171450" indent="-171450">
              <a:spcAft>
                <a:spcPts val="1200"/>
              </a:spcAft>
              <a:buFont typeface="Arial" pitchFamily="34" charset="0"/>
              <a:buChar char="•"/>
            </a:pPr>
            <a:r>
              <a:rPr lang="en-US" dirty="0" smtClean="0">
                <a:solidFill>
                  <a:srgbClr val="0033CC"/>
                </a:solidFill>
              </a:rPr>
              <a:t>In fact, it would be the only choice for high volume production of nano-devices except those in IC (integrated circuit) industry and those don’t need precise patterning (i.e. no need of long range ordering, they can then be patterned by cheap chemical synthesis or self assembly, namely “bottom –up” methods). </a:t>
            </a:r>
          </a:p>
          <a:p>
            <a:pPr marL="171450" indent="-171450">
              <a:spcAft>
                <a:spcPts val="1200"/>
              </a:spcAft>
              <a:buFont typeface="Arial" pitchFamily="34" charset="0"/>
              <a:buChar char="•"/>
            </a:pPr>
            <a:r>
              <a:rPr lang="en-US" dirty="0" smtClean="0">
                <a:solidFill>
                  <a:srgbClr val="0033CC"/>
                </a:solidFill>
              </a:rPr>
              <a:t>This is simply because other nano-lithographies (EBL, FIB, scanning probe…) don’t have the throughput needed for mass production.</a:t>
            </a:r>
          </a:p>
          <a:p>
            <a:pPr marL="171450" indent="-171450">
              <a:spcAft>
                <a:spcPts val="1200"/>
              </a:spcAft>
              <a:buFont typeface="Arial" pitchFamily="34" charset="0"/>
              <a:buChar char="•"/>
            </a:pPr>
            <a:r>
              <a:rPr lang="en-US" dirty="0" smtClean="0">
                <a:solidFill>
                  <a:srgbClr val="0033CC"/>
                </a:solidFill>
              </a:rPr>
              <a:t>The major challenges for NIL: mold fabrication (1</a:t>
            </a:r>
            <a:r>
              <a:rPr lang="en-US" dirty="0" smtClean="0">
                <a:solidFill>
                  <a:srgbClr val="0033CC"/>
                </a:solidFill>
                <a:sym typeface="Symbol"/>
              </a:rPr>
              <a:t></a:t>
            </a:r>
            <a:r>
              <a:rPr lang="en-US" dirty="0" smtClean="0">
                <a:solidFill>
                  <a:srgbClr val="0033CC"/>
                </a:solidFill>
              </a:rPr>
              <a:t>), alignment, defect control. It still has a long way to go for IC manufacturing.</a:t>
            </a:r>
          </a:p>
        </p:txBody>
      </p:sp>
      <p:sp>
        <p:nvSpPr>
          <p:cNvPr id="3" name="Text Box 2076"/>
          <p:cNvSpPr txBox="1">
            <a:spLocks noChangeArrowheads="1"/>
          </p:cNvSpPr>
          <p:nvPr/>
        </p:nvSpPr>
        <p:spPr bwMode="auto">
          <a:xfrm>
            <a:off x="2615351" y="184150"/>
            <a:ext cx="3998019" cy="523220"/>
          </a:xfrm>
          <a:prstGeom prst="rect">
            <a:avLst/>
          </a:prstGeom>
          <a:noFill/>
          <a:ln w="9525">
            <a:noFill/>
            <a:miter lim="800000"/>
            <a:headEnd/>
            <a:tailEnd/>
          </a:ln>
        </p:spPr>
        <p:txBody>
          <a:bodyPr wrap="none">
            <a:spAutoFit/>
          </a:bodyPr>
          <a:lstStyle/>
          <a:p>
            <a:pPr algn="ctr"/>
            <a:r>
              <a:rPr lang="en-US" altLang="zh-TW" sz="2800" dirty="0" smtClean="0">
                <a:solidFill>
                  <a:srgbClr val="0033CC"/>
                </a:solidFill>
                <a:ea typeface="標楷體" pitchFamily="65" charset="-120"/>
              </a:rPr>
              <a:t>NIL applications: overview</a:t>
            </a:r>
            <a:endParaRPr lang="zh-TW" altLang="en-US" sz="2800" baseline="-25000" dirty="0">
              <a:solidFill>
                <a:srgbClr val="0033CC"/>
              </a:solidFill>
              <a:ea typeface="標楷體" pitchFamily="65" charset="-120"/>
            </a:endParaRPr>
          </a:p>
        </p:txBody>
      </p:sp>
      <p:cxnSp>
        <p:nvCxnSpPr>
          <p:cNvPr id="5" name="Straight Connector 4"/>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905000" y="6096000"/>
            <a:ext cx="4876800" cy="646331"/>
          </a:xfrm>
          <a:prstGeom prst="rect">
            <a:avLst/>
          </a:prstGeom>
          <a:noFill/>
        </p:spPr>
        <p:txBody>
          <a:bodyPr wrap="square" rtlCol="0">
            <a:spAutoFit/>
          </a:bodyPr>
          <a:lstStyle/>
          <a:p>
            <a:r>
              <a:rPr lang="en-US" dirty="0" smtClean="0"/>
              <a:t>This section will not be covered in the final exam, but I hope you find it interesting.</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p:spPr>
        <p:txBody>
          <a:bodyPr/>
          <a:lstStyle/>
          <a:p>
            <a:fld id="{62902179-583F-49AF-9849-B10AFC4E3D75}" type="slidenum">
              <a:rPr lang="en-US" altLang="zh-TW" smtClean="0"/>
              <a:pPr/>
              <a:t>43</a:t>
            </a:fld>
            <a:endParaRPr lang="en-US" altLang="zh-TW" smtClean="0"/>
          </a:p>
        </p:txBody>
      </p:sp>
      <p:grpSp>
        <p:nvGrpSpPr>
          <p:cNvPr id="2" name="Group 2075"/>
          <p:cNvGrpSpPr>
            <a:grpSpLocks/>
          </p:cNvGrpSpPr>
          <p:nvPr/>
        </p:nvGrpSpPr>
        <p:grpSpPr bwMode="auto">
          <a:xfrm>
            <a:off x="423863" y="769938"/>
            <a:ext cx="8294687" cy="5910262"/>
            <a:chOff x="267" y="461"/>
            <a:chExt cx="5225" cy="3723"/>
          </a:xfrm>
        </p:grpSpPr>
        <p:sp>
          <p:nvSpPr>
            <p:cNvPr id="25605" name="Text Box 2055"/>
            <p:cNvSpPr txBox="1">
              <a:spLocks noChangeArrowheads="1"/>
            </p:cNvSpPr>
            <p:nvPr/>
          </p:nvSpPr>
          <p:spPr bwMode="auto">
            <a:xfrm>
              <a:off x="425" y="461"/>
              <a:ext cx="1013" cy="538"/>
            </a:xfrm>
            <a:prstGeom prst="rect">
              <a:avLst/>
            </a:prstGeom>
            <a:noFill/>
            <a:ln w="28575">
              <a:solidFill>
                <a:srgbClr val="00B050"/>
              </a:solidFill>
              <a:miter lim="800000"/>
              <a:headEnd/>
              <a:tailEnd/>
            </a:ln>
          </p:spPr>
          <p:txBody>
            <a:bodyPr>
              <a:spAutoFit/>
            </a:bodyPr>
            <a:lstStyle/>
            <a:p>
              <a:r>
                <a:rPr lang="en-US" altLang="zh-TW" sz="1600" dirty="0">
                  <a:solidFill>
                    <a:srgbClr val="0033CC"/>
                  </a:solidFill>
                  <a:latin typeface="Arial" charset="0"/>
                  <a:ea typeface="標楷體" pitchFamily="65" charset="-120"/>
                </a:rPr>
                <a:t>HD-DVD</a:t>
              </a:r>
            </a:p>
            <a:p>
              <a:r>
                <a:rPr lang="en-US" altLang="zh-TW" sz="1600" dirty="0">
                  <a:solidFill>
                    <a:srgbClr val="0033CC"/>
                  </a:solidFill>
                  <a:latin typeface="Arial" charset="0"/>
                  <a:ea typeface="標楷體" pitchFamily="65" charset="-120"/>
                </a:rPr>
                <a:t>Compact disk</a:t>
              </a:r>
            </a:p>
            <a:p>
              <a:r>
                <a:rPr lang="en-US" altLang="zh-TW" sz="1600" dirty="0">
                  <a:solidFill>
                    <a:srgbClr val="0033CC"/>
                  </a:solidFill>
                  <a:latin typeface="Arial" charset="0"/>
                  <a:ea typeface="標楷體" pitchFamily="65" charset="-120"/>
                </a:rPr>
                <a:t>Magnetic disk</a:t>
              </a:r>
              <a:endParaRPr lang="en-US" altLang="zh-TW" sz="1600" dirty="0">
                <a:solidFill>
                  <a:srgbClr val="0033CC"/>
                </a:solidFill>
                <a:latin typeface="Arial" charset="0"/>
                <a:ea typeface="標楷體" pitchFamily="65" charset="-120"/>
                <a:sym typeface="Symbol" pitchFamily="18" charset="2"/>
              </a:endParaRPr>
            </a:p>
          </p:txBody>
        </p:sp>
        <p:sp>
          <p:nvSpPr>
            <p:cNvPr id="25606" name="Text Box 2056"/>
            <p:cNvSpPr txBox="1">
              <a:spLocks noChangeArrowheads="1"/>
            </p:cNvSpPr>
            <p:nvPr/>
          </p:nvSpPr>
          <p:spPr bwMode="auto">
            <a:xfrm>
              <a:off x="2771" y="2876"/>
              <a:ext cx="1203" cy="989"/>
            </a:xfrm>
            <a:prstGeom prst="rect">
              <a:avLst/>
            </a:prstGeom>
            <a:noFill/>
            <a:ln w="28575">
              <a:solidFill>
                <a:srgbClr val="00B050"/>
              </a:solidFill>
              <a:miter lim="800000"/>
              <a:headEnd/>
              <a:tailEnd/>
            </a:ln>
          </p:spPr>
          <p:txBody>
            <a:bodyPr>
              <a:spAutoFit/>
            </a:bodyPr>
            <a:lstStyle/>
            <a:p>
              <a:pPr marL="290513" indent="-290513"/>
              <a:r>
                <a:rPr lang="en-US" altLang="zh-TW" sz="1600" dirty="0" smtClean="0">
                  <a:solidFill>
                    <a:srgbClr val="0033CC"/>
                  </a:solidFill>
                  <a:latin typeface="Arial" charset="0"/>
                  <a:ea typeface="標楷體" pitchFamily="65" charset="-120"/>
                </a:rPr>
                <a:t>Liquid crystal alignment</a:t>
              </a:r>
              <a:endParaRPr lang="zh-TW" altLang="en-US" sz="1600" dirty="0">
                <a:solidFill>
                  <a:srgbClr val="0033CC"/>
                </a:solidFill>
                <a:latin typeface="Arial" charset="0"/>
                <a:ea typeface="標楷體" pitchFamily="65" charset="-120"/>
              </a:endParaRPr>
            </a:p>
            <a:p>
              <a:r>
                <a:rPr lang="en-US" altLang="zh-TW" sz="1600" dirty="0">
                  <a:solidFill>
                    <a:srgbClr val="0033CC"/>
                  </a:solidFill>
                  <a:latin typeface="Arial" charset="0"/>
                  <a:ea typeface="標楷體" pitchFamily="65" charset="-120"/>
                </a:rPr>
                <a:t>Polarizer</a:t>
              </a:r>
            </a:p>
            <a:p>
              <a:r>
                <a:rPr lang="en-US" altLang="zh-TW" sz="1600" dirty="0">
                  <a:solidFill>
                    <a:srgbClr val="0033CC"/>
                  </a:solidFill>
                  <a:latin typeface="Arial" charset="0"/>
                  <a:ea typeface="標楷體" pitchFamily="65" charset="-120"/>
                </a:rPr>
                <a:t>Diffuser</a:t>
              </a:r>
            </a:p>
            <a:p>
              <a:r>
                <a:rPr lang="en-US" altLang="zh-TW" sz="1600" dirty="0">
                  <a:solidFill>
                    <a:srgbClr val="0033CC"/>
                  </a:solidFill>
                  <a:latin typeface="Arial" charset="0"/>
                  <a:ea typeface="標楷體" pitchFamily="65" charset="-120"/>
                </a:rPr>
                <a:t>Diffractive grating</a:t>
              </a:r>
            </a:p>
            <a:p>
              <a:r>
                <a:rPr lang="en-US" altLang="zh-TW" sz="1600" dirty="0">
                  <a:solidFill>
                    <a:srgbClr val="0033CC"/>
                  </a:solidFill>
                  <a:latin typeface="Arial" charset="0"/>
                  <a:ea typeface="標楷體" pitchFamily="65" charset="-120"/>
                </a:rPr>
                <a:t>FED</a:t>
              </a:r>
            </a:p>
          </p:txBody>
        </p:sp>
        <p:sp>
          <p:nvSpPr>
            <p:cNvPr id="25607" name="Text Box 2057"/>
            <p:cNvSpPr txBox="1">
              <a:spLocks noChangeArrowheads="1"/>
            </p:cNvSpPr>
            <p:nvPr/>
          </p:nvSpPr>
          <p:spPr bwMode="auto">
            <a:xfrm>
              <a:off x="4024" y="2876"/>
              <a:ext cx="1468" cy="692"/>
            </a:xfrm>
            <a:prstGeom prst="rect">
              <a:avLst/>
            </a:prstGeom>
            <a:noFill/>
            <a:ln w="28575">
              <a:solidFill>
                <a:srgbClr val="00B050"/>
              </a:solidFill>
              <a:miter lim="800000"/>
              <a:headEnd/>
              <a:tailEnd/>
            </a:ln>
          </p:spPr>
          <p:txBody>
            <a:bodyPr>
              <a:spAutoFit/>
            </a:bodyPr>
            <a:lstStyle/>
            <a:p>
              <a:r>
                <a:rPr lang="en-US" altLang="zh-TW" sz="1600" dirty="0">
                  <a:solidFill>
                    <a:srgbClr val="0033CC"/>
                  </a:solidFill>
                  <a:latin typeface="Arial" charset="0"/>
                  <a:ea typeface="標楷體" pitchFamily="65" charset="-120"/>
                </a:rPr>
                <a:t>SET</a:t>
              </a:r>
            </a:p>
            <a:p>
              <a:r>
                <a:rPr lang="en-US" altLang="zh-TW" sz="1600" dirty="0">
                  <a:solidFill>
                    <a:srgbClr val="0033CC"/>
                  </a:solidFill>
                  <a:latin typeface="Arial" charset="0"/>
                  <a:ea typeface="標楷體" pitchFamily="65" charset="-120"/>
                </a:rPr>
                <a:t>Nano resist pattern</a:t>
              </a:r>
            </a:p>
            <a:p>
              <a:r>
                <a:rPr lang="en-US" altLang="zh-TW" sz="1600" dirty="0">
                  <a:solidFill>
                    <a:srgbClr val="0033CC"/>
                  </a:solidFill>
                  <a:latin typeface="Arial" charset="0"/>
                  <a:ea typeface="標楷體" pitchFamily="65" charset="-120"/>
                </a:rPr>
                <a:t>Molecular electronics</a:t>
              </a:r>
            </a:p>
            <a:p>
              <a:r>
                <a:rPr lang="en-US" altLang="zh-TW" sz="1600" dirty="0">
                  <a:solidFill>
                    <a:srgbClr val="0033CC"/>
                  </a:solidFill>
                  <a:latin typeface="Arial" charset="0"/>
                  <a:ea typeface="標楷體" pitchFamily="65" charset="-120"/>
                </a:rPr>
                <a:t>Single electron devices</a:t>
              </a:r>
            </a:p>
          </p:txBody>
        </p:sp>
        <p:sp>
          <p:nvSpPr>
            <p:cNvPr id="25608" name="Text Box 2058"/>
            <p:cNvSpPr txBox="1">
              <a:spLocks noChangeArrowheads="1"/>
            </p:cNvSpPr>
            <p:nvPr/>
          </p:nvSpPr>
          <p:spPr bwMode="auto">
            <a:xfrm>
              <a:off x="1645" y="2876"/>
              <a:ext cx="1077" cy="1154"/>
            </a:xfrm>
            <a:prstGeom prst="rect">
              <a:avLst/>
            </a:prstGeom>
            <a:noFill/>
            <a:ln w="28575">
              <a:solidFill>
                <a:srgbClr val="00B050"/>
              </a:solidFill>
              <a:miter lim="800000"/>
              <a:headEnd/>
              <a:tailEnd/>
            </a:ln>
          </p:spPr>
          <p:txBody>
            <a:bodyPr>
              <a:spAutoFit/>
            </a:bodyPr>
            <a:lstStyle/>
            <a:p>
              <a:r>
                <a:rPr lang="en-US" altLang="zh-TW" sz="1600">
                  <a:solidFill>
                    <a:srgbClr val="0033CC"/>
                  </a:solidFill>
                  <a:latin typeface="Arial" charset="0"/>
                  <a:ea typeface="標楷體" pitchFamily="65" charset="-120"/>
                </a:rPr>
                <a:t>Photonic crystal</a:t>
              </a:r>
            </a:p>
            <a:p>
              <a:r>
                <a:rPr lang="en-US" altLang="zh-TW" sz="1600">
                  <a:solidFill>
                    <a:srgbClr val="0033CC"/>
                  </a:solidFill>
                  <a:latin typeface="Arial" charset="0"/>
                  <a:ea typeface="標楷體" pitchFamily="65" charset="-120"/>
                </a:rPr>
                <a:t>Waveguide</a:t>
              </a:r>
            </a:p>
            <a:p>
              <a:r>
                <a:rPr lang="en-US" altLang="zh-TW" sz="1600">
                  <a:solidFill>
                    <a:srgbClr val="0033CC"/>
                  </a:solidFill>
                  <a:latin typeface="Arial" charset="0"/>
                  <a:ea typeface="標楷體" pitchFamily="65" charset="-120"/>
                </a:rPr>
                <a:t>WDM</a:t>
              </a:r>
            </a:p>
            <a:p>
              <a:r>
                <a:rPr lang="en-US" altLang="zh-TW" sz="1600">
                  <a:solidFill>
                    <a:srgbClr val="0033CC"/>
                  </a:solidFill>
                  <a:latin typeface="Arial" charset="0"/>
                  <a:ea typeface="標楷體" pitchFamily="65" charset="-120"/>
                </a:rPr>
                <a:t>Grating</a:t>
              </a:r>
            </a:p>
            <a:p>
              <a:r>
                <a:rPr lang="en-US" altLang="zh-TW" sz="1600">
                  <a:solidFill>
                    <a:srgbClr val="0033CC"/>
                  </a:solidFill>
                  <a:latin typeface="Arial" charset="0"/>
                  <a:ea typeface="標楷體" pitchFamily="65" charset="-120"/>
                </a:rPr>
                <a:t>QD</a:t>
              </a:r>
            </a:p>
            <a:p>
              <a:r>
                <a:rPr lang="en-US" altLang="zh-TW" sz="1600">
                  <a:solidFill>
                    <a:srgbClr val="0033CC"/>
                  </a:solidFill>
                  <a:latin typeface="Arial" charset="0"/>
                  <a:ea typeface="標楷體" pitchFamily="65" charset="-120"/>
                </a:rPr>
                <a:t>OE</a:t>
              </a:r>
            </a:p>
            <a:p>
              <a:r>
                <a:rPr lang="en-US" altLang="zh-TW" sz="1600">
                  <a:solidFill>
                    <a:srgbClr val="0033CC"/>
                  </a:solidFill>
                  <a:latin typeface="Arial" charset="0"/>
                  <a:ea typeface="標楷體" pitchFamily="65" charset="-120"/>
                </a:rPr>
                <a:t>HOE</a:t>
              </a:r>
            </a:p>
          </p:txBody>
        </p:sp>
        <p:sp>
          <p:nvSpPr>
            <p:cNvPr id="25609" name="Text Box 2059"/>
            <p:cNvSpPr txBox="1">
              <a:spLocks noChangeArrowheads="1"/>
            </p:cNvSpPr>
            <p:nvPr/>
          </p:nvSpPr>
          <p:spPr bwMode="auto">
            <a:xfrm>
              <a:off x="3782" y="613"/>
              <a:ext cx="1710" cy="383"/>
            </a:xfrm>
            <a:prstGeom prst="rect">
              <a:avLst/>
            </a:prstGeom>
            <a:noFill/>
            <a:ln w="28575">
              <a:solidFill>
                <a:srgbClr val="00B050"/>
              </a:solidFill>
              <a:miter lim="800000"/>
              <a:headEnd/>
              <a:tailEnd/>
            </a:ln>
          </p:spPr>
          <p:txBody>
            <a:bodyPr>
              <a:spAutoFit/>
            </a:bodyPr>
            <a:lstStyle/>
            <a:p>
              <a:r>
                <a:rPr lang="en-US" altLang="zh-TW" sz="1600">
                  <a:solidFill>
                    <a:srgbClr val="0033CC"/>
                  </a:solidFill>
                  <a:latin typeface="Arial" charset="0"/>
                  <a:ea typeface="標楷體" pitchFamily="65" charset="-120"/>
                </a:rPr>
                <a:t>Polymer reactor</a:t>
              </a:r>
            </a:p>
            <a:p>
              <a:r>
                <a:rPr lang="en-US" altLang="zh-TW" sz="1600">
                  <a:solidFill>
                    <a:srgbClr val="0033CC"/>
                  </a:solidFill>
                  <a:latin typeface="Arial" charset="0"/>
                  <a:ea typeface="標楷體" pitchFamily="65" charset="-120"/>
                </a:rPr>
                <a:t>DNA electrophoresis chips</a:t>
              </a:r>
            </a:p>
          </p:txBody>
        </p:sp>
        <p:sp>
          <p:nvSpPr>
            <p:cNvPr id="25610" name="Text Box 2060"/>
            <p:cNvSpPr txBox="1">
              <a:spLocks noChangeArrowheads="1"/>
            </p:cNvSpPr>
            <p:nvPr/>
          </p:nvSpPr>
          <p:spPr bwMode="auto">
            <a:xfrm>
              <a:off x="267" y="2876"/>
              <a:ext cx="1330" cy="1308"/>
            </a:xfrm>
            <a:prstGeom prst="rect">
              <a:avLst/>
            </a:prstGeom>
            <a:noFill/>
            <a:ln w="28575">
              <a:solidFill>
                <a:srgbClr val="00B050"/>
              </a:solidFill>
              <a:miter lim="800000"/>
              <a:headEnd/>
              <a:tailEnd/>
            </a:ln>
          </p:spPr>
          <p:txBody>
            <a:bodyPr>
              <a:spAutoFit/>
            </a:bodyPr>
            <a:lstStyle/>
            <a:p>
              <a:r>
                <a:rPr lang="en-US" altLang="zh-TW" sz="1600" dirty="0">
                  <a:solidFill>
                    <a:srgbClr val="0033CC"/>
                  </a:solidFill>
                  <a:latin typeface="Arial" charset="0"/>
                  <a:ea typeface="標楷體" pitchFamily="65" charset="-120"/>
                </a:rPr>
                <a:t>Nano integrated</a:t>
              </a:r>
            </a:p>
            <a:p>
              <a:r>
                <a:rPr lang="en-US" altLang="zh-TW" sz="1600" dirty="0">
                  <a:solidFill>
                    <a:srgbClr val="0033CC"/>
                  </a:solidFill>
                  <a:latin typeface="Arial" charset="0"/>
                  <a:ea typeface="標楷體" pitchFamily="65" charset="-120"/>
                </a:rPr>
                <a:t>probe array</a:t>
              </a:r>
            </a:p>
            <a:p>
              <a:r>
                <a:rPr lang="en-US" altLang="zh-TW" sz="1600" dirty="0">
                  <a:solidFill>
                    <a:srgbClr val="0033CC"/>
                  </a:solidFill>
                  <a:latin typeface="Arial" charset="0"/>
                  <a:ea typeface="標楷體" pitchFamily="65" charset="-120"/>
                </a:rPr>
                <a:t>SAW</a:t>
              </a:r>
            </a:p>
            <a:p>
              <a:r>
                <a:rPr lang="en-US" altLang="zh-TW" sz="1600" dirty="0">
                  <a:solidFill>
                    <a:srgbClr val="0033CC"/>
                  </a:solidFill>
                  <a:latin typeface="Arial" charset="0"/>
                  <a:ea typeface="標楷體" pitchFamily="65" charset="-120"/>
                </a:rPr>
                <a:t>MLCC</a:t>
              </a:r>
            </a:p>
            <a:p>
              <a:r>
                <a:rPr lang="en-US" altLang="zh-TW" sz="1600" dirty="0">
                  <a:solidFill>
                    <a:srgbClr val="0033CC"/>
                  </a:solidFill>
                  <a:latin typeface="Arial" charset="0"/>
                  <a:ea typeface="標楷體" pitchFamily="65" charset="-120"/>
                </a:rPr>
                <a:t>Lotus effect product</a:t>
              </a:r>
            </a:p>
            <a:p>
              <a:r>
                <a:rPr lang="en-US" altLang="zh-TW" sz="1600" dirty="0">
                  <a:solidFill>
                    <a:srgbClr val="0033CC"/>
                  </a:solidFill>
                  <a:latin typeface="Arial" charset="0"/>
                  <a:ea typeface="標楷體" pitchFamily="65" charset="-120"/>
                </a:rPr>
                <a:t>Gecko tape</a:t>
              </a:r>
            </a:p>
            <a:p>
              <a:r>
                <a:rPr lang="en-US" altLang="zh-TW" sz="1600" dirty="0">
                  <a:solidFill>
                    <a:srgbClr val="0033CC"/>
                  </a:solidFill>
                  <a:latin typeface="Arial" charset="0"/>
                  <a:ea typeface="標楷體" pitchFamily="65" charset="-120"/>
                </a:rPr>
                <a:t>Active field emitting cooling device</a:t>
              </a:r>
            </a:p>
          </p:txBody>
        </p:sp>
        <p:sp>
          <p:nvSpPr>
            <p:cNvPr id="25611" name="Oval 2062"/>
            <p:cNvSpPr>
              <a:spLocks noChangeArrowheads="1"/>
            </p:cNvSpPr>
            <p:nvPr/>
          </p:nvSpPr>
          <p:spPr bwMode="auto">
            <a:xfrm>
              <a:off x="490" y="1062"/>
              <a:ext cx="967" cy="631"/>
            </a:xfrm>
            <a:prstGeom prst="ellipse">
              <a:avLst/>
            </a:prstGeom>
            <a:solidFill>
              <a:srgbClr val="FFFF00"/>
            </a:solidFill>
            <a:ln w="28575">
              <a:solidFill>
                <a:schemeClr val="tx1"/>
              </a:solidFill>
              <a:round/>
              <a:headEnd/>
              <a:tailEnd/>
            </a:ln>
          </p:spPr>
          <p:txBody>
            <a:bodyPr wrap="none" anchor="ctr"/>
            <a:lstStyle/>
            <a:p>
              <a:pPr algn="ctr"/>
              <a:r>
                <a:rPr lang="en-US" altLang="zh-TW" sz="2000" dirty="0" smtClean="0">
                  <a:latin typeface="Arial" charset="0"/>
                  <a:ea typeface="標楷體" pitchFamily="65" charset="-120"/>
                </a:rPr>
                <a:t>Data storage</a:t>
              </a:r>
              <a:endParaRPr lang="zh-TW" altLang="en-US" sz="2000" dirty="0">
                <a:latin typeface="Arial" charset="0"/>
                <a:ea typeface="標楷體" pitchFamily="65" charset="-120"/>
              </a:endParaRPr>
            </a:p>
          </p:txBody>
        </p:sp>
        <p:sp>
          <p:nvSpPr>
            <p:cNvPr id="25612" name="Oval 2063"/>
            <p:cNvSpPr>
              <a:spLocks noChangeArrowheads="1"/>
            </p:cNvSpPr>
            <p:nvPr/>
          </p:nvSpPr>
          <p:spPr bwMode="auto">
            <a:xfrm>
              <a:off x="2929" y="2185"/>
              <a:ext cx="885" cy="631"/>
            </a:xfrm>
            <a:prstGeom prst="ellipse">
              <a:avLst/>
            </a:prstGeom>
            <a:solidFill>
              <a:srgbClr val="FFFF00"/>
            </a:solidFill>
            <a:ln w="28575">
              <a:solidFill>
                <a:schemeClr val="tx1"/>
              </a:solidFill>
              <a:round/>
              <a:headEnd/>
              <a:tailEnd/>
            </a:ln>
          </p:spPr>
          <p:txBody>
            <a:bodyPr wrap="none" anchor="ctr"/>
            <a:lstStyle/>
            <a:p>
              <a:pPr algn="ctr"/>
              <a:r>
                <a:rPr lang="en-US" altLang="zh-TW" sz="2000" dirty="0" smtClean="0">
                  <a:latin typeface="Arial" charset="0"/>
                  <a:ea typeface="標楷體" pitchFamily="65" charset="-120"/>
                </a:rPr>
                <a:t>Display</a:t>
              </a:r>
              <a:endParaRPr lang="zh-TW" altLang="en-US" sz="2000" dirty="0">
                <a:latin typeface="Arial" charset="0"/>
                <a:ea typeface="標楷體" pitchFamily="65" charset="-120"/>
              </a:endParaRPr>
            </a:p>
          </p:txBody>
        </p:sp>
        <p:sp>
          <p:nvSpPr>
            <p:cNvPr id="25613" name="Oval 2064"/>
            <p:cNvSpPr>
              <a:spLocks noChangeArrowheads="1"/>
            </p:cNvSpPr>
            <p:nvPr/>
          </p:nvSpPr>
          <p:spPr bwMode="auto">
            <a:xfrm>
              <a:off x="4315" y="2185"/>
              <a:ext cx="887" cy="631"/>
            </a:xfrm>
            <a:prstGeom prst="ellipse">
              <a:avLst/>
            </a:prstGeom>
            <a:solidFill>
              <a:srgbClr val="FFFF00"/>
            </a:solidFill>
            <a:ln w="28575">
              <a:solidFill>
                <a:schemeClr val="tx1"/>
              </a:solidFill>
              <a:round/>
              <a:headEnd/>
              <a:tailEnd/>
            </a:ln>
          </p:spPr>
          <p:txBody>
            <a:bodyPr wrap="none" anchor="ctr"/>
            <a:lstStyle/>
            <a:p>
              <a:pPr algn="ctr"/>
              <a:r>
                <a:rPr lang="en-US" altLang="zh-TW" sz="2000" dirty="0" smtClean="0">
                  <a:latin typeface="Arial" charset="0"/>
                  <a:ea typeface="標楷體" pitchFamily="65" charset="-120"/>
                </a:rPr>
                <a:t>Nano-</a:t>
              </a:r>
            </a:p>
            <a:p>
              <a:pPr algn="ctr"/>
              <a:r>
                <a:rPr lang="en-US" altLang="zh-TW" sz="2000" dirty="0" smtClean="0">
                  <a:latin typeface="Arial" charset="0"/>
                  <a:ea typeface="標楷體" pitchFamily="65" charset="-120"/>
                </a:rPr>
                <a:t>electronics</a:t>
              </a:r>
              <a:endParaRPr lang="zh-TW" altLang="en-US" sz="2000" dirty="0">
                <a:latin typeface="Arial" charset="0"/>
                <a:ea typeface="標楷體" pitchFamily="65" charset="-120"/>
              </a:endParaRPr>
            </a:p>
          </p:txBody>
        </p:sp>
        <p:sp>
          <p:nvSpPr>
            <p:cNvPr id="25614" name="Oval 2065"/>
            <p:cNvSpPr>
              <a:spLocks noChangeArrowheads="1"/>
            </p:cNvSpPr>
            <p:nvPr/>
          </p:nvSpPr>
          <p:spPr bwMode="auto">
            <a:xfrm>
              <a:off x="1742" y="2185"/>
              <a:ext cx="885" cy="630"/>
            </a:xfrm>
            <a:prstGeom prst="ellipse">
              <a:avLst/>
            </a:prstGeom>
            <a:solidFill>
              <a:srgbClr val="FFFF00"/>
            </a:solidFill>
            <a:ln w="28575">
              <a:solidFill>
                <a:schemeClr val="tx1"/>
              </a:solidFill>
              <a:round/>
              <a:headEnd/>
              <a:tailEnd/>
            </a:ln>
          </p:spPr>
          <p:txBody>
            <a:bodyPr wrap="none" anchor="ctr"/>
            <a:lstStyle/>
            <a:p>
              <a:pPr algn="ctr"/>
              <a:r>
                <a:rPr lang="en-US" altLang="zh-TW" sz="2000" dirty="0" err="1" smtClean="0">
                  <a:latin typeface="Arial" charset="0"/>
                  <a:ea typeface="標楷體" pitchFamily="65" charset="-120"/>
                </a:rPr>
                <a:t>Opto</a:t>
              </a:r>
              <a:r>
                <a:rPr lang="en-US" altLang="zh-TW" sz="2000" dirty="0" smtClean="0">
                  <a:latin typeface="Arial" charset="0"/>
                  <a:ea typeface="標楷體" pitchFamily="65" charset="-120"/>
                </a:rPr>
                <a:t>-</a:t>
              </a:r>
            </a:p>
            <a:p>
              <a:pPr algn="ctr"/>
              <a:r>
                <a:rPr lang="en-US" altLang="zh-TW" sz="2000" dirty="0" smtClean="0">
                  <a:latin typeface="Arial" charset="0"/>
                  <a:ea typeface="標楷體" pitchFamily="65" charset="-120"/>
                </a:rPr>
                <a:t>electronics</a:t>
              </a:r>
              <a:endParaRPr lang="zh-TW" altLang="en-US" sz="2000" dirty="0">
                <a:latin typeface="Arial" charset="0"/>
                <a:ea typeface="標楷體" pitchFamily="65" charset="-120"/>
              </a:endParaRPr>
            </a:p>
          </p:txBody>
        </p:sp>
        <p:sp>
          <p:nvSpPr>
            <p:cNvPr id="25615" name="Oval 2066"/>
            <p:cNvSpPr>
              <a:spLocks noChangeArrowheads="1"/>
            </p:cNvSpPr>
            <p:nvPr/>
          </p:nvSpPr>
          <p:spPr bwMode="auto">
            <a:xfrm>
              <a:off x="4317" y="1062"/>
              <a:ext cx="885" cy="632"/>
            </a:xfrm>
            <a:prstGeom prst="ellipse">
              <a:avLst/>
            </a:prstGeom>
            <a:solidFill>
              <a:srgbClr val="FFFF00"/>
            </a:solidFill>
            <a:ln w="28575">
              <a:solidFill>
                <a:schemeClr val="tx1"/>
              </a:solidFill>
              <a:round/>
              <a:headEnd/>
              <a:tailEnd/>
            </a:ln>
          </p:spPr>
          <p:txBody>
            <a:bodyPr wrap="none" anchor="ctr"/>
            <a:lstStyle/>
            <a:p>
              <a:pPr algn="ctr"/>
              <a:r>
                <a:rPr lang="en-US" altLang="zh-TW" sz="2000" dirty="0" smtClean="0">
                  <a:latin typeface="Arial" charset="0"/>
                  <a:ea typeface="標楷體" pitchFamily="65" charset="-120"/>
                </a:rPr>
                <a:t>Bio-medical</a:t>
              </a:r>
              <a:endParaRPr lang="zh-TW" altLang="en-US" sz="2000" dirty="0">
                <a:latin typeface="Arial" charset="0"/>
                <a:ea typeface="標楷體" pitchFamily="65" charset="-120"/>
              </a:endParaRPr>
            </a:p>
          </p:txBody>
        </p:sp>
        <p:sp>
          <p:nvSpPr>
            <p:cNvPr id="25616" name="Oval 2067"/>
            <p:cNvSpPr>
              <a:spLocks noChangeArrowheads="1"/>
            </p:cNvSpPr>
            <p:nvPr/>
          </p:nvSpPr>
          <p:spPr bwMode="auto">
            <a:xfrm>
              <a:off x="490" y="2185"/>
              <a:ext cx="885" cy="631"/>
            </a:xfrm>
            <a:prstGeom prst="ellipse">
              <a:avLst/>
            </a:prstGeom>
            <a:solidFill>
              <a:srgbClr val="FFFF00"/>
            </a:solidFill>
            <a:ln w="28575">
              <a:solidFill>
                <a:schemeClr val="tx1"/>
              </a:solidFill>
              <a:round/>
              <a:headEnd/>
              <a:tailEnd/>
            </a:ln>
          </p:spPr>
          <p:txBody>
            <a:bodyPr wrap="none" anchor="ctr"/>
            <a:lstStyle/>
            <a:p>
              <a:pPr algn="ctr"/>
              <a:r>
                <a:rPr lang="en-US" altLang="zh-TW" sz="2000" dirty="0" smtClean="0">
                  <a:latin typeface="Arial" charset="0"/>
                  <a:ea typeface="標楷體" pitchFamily="65" charset="-120"/>
                </a:rPr>
                <a:t>Others</a:t>
              </a:r>
              <a:endParaRPr lang="zh-TW" altLang="en-US" sz="2000" dirty="0">
                <a:latin typeface="Arial" charset="0"/>
                <a:ea typeface="標楷體" pitchFamily="65" charset="-120"/>
              </a:endParaRPr>
            </a:p>
          </p:txBody>
        </p:sp>
        <p:sp>
          <p:nvSpPr>
            <p:cNvPr id="25617" name="Line 2068"/>
            <p:cNvSpPr>
              <a:spLocks noChangeShapeType="1"/>
            </p:cNvSpPr>
            <p:nvPr/>
          </p:nvSpPr>
          <p:spPr bwMode="auto">
            <a:xfrm flipH="1">
              <a:off x="1449" y="1389"/>
              <a:ext cx="443" cy="0"/>
            </a:xfrm>
            <a:prstGeom prst="line">
              <a:avLst/>
            </a:prstGeom>
            <a:noFill/>
            <a:ln w="28575" cap="sq">
              <a:solidFill>
                <a:schemeClr val="accent6">
                  <a:lumMod val="50000"/>
                </a:schemeClr>
              </a:solidFill>
              <a:round/>
              <a:headEnd/>
              <a:tailEnd type="triangle" w="med" len="med"/>
            </a:ln>
          </p:spPr>
          <p:txBody>
            <a:bodyPr wrap="none" anchor="ctr"/>
            <a:lstStyle/>
            <a:p>
              <a:endParaRPr lang="en-US"/>
            </a:p>
          </p:txBody>
        </p:sp>
        <p:sp>
          <p:nvSpPr>
            <p:cNvPr id="25618" name="Line 2069"/>
            <p:cNvSpPr>
              <a:spLocks noChangeShapeType="1"/>
            </p:cNvSpPr>
            <p:nvPr/>
          </p:nvSpPr>
          <p:spPr bwMode="auto">
            <a:xfrm>
              <a:off x="3982" y="1389"/>
              <a:ext cx="316" cy="0"/>
            </a:xfrm>
            <a:prstGeom prst="line">
              <a:avLst/>
            </a:prstGeom>
            <a:noFill/>
            <a:ln w="28575" cap="sq">
              <a:solidFill>
                <a:schemeClr val="accent6">
                  <a:lumMod val="50000"/>
                </a:schemeClr>
              </a:solidFill>
              <a:round/>
              <a:headEnd/>
              <a:tailEnd type="triangle" w="med" len="med"/>
            </a:ln>
          </p:spPr>
          <p:txBody>
            <a:bodyPr wrap="none" anchor="ctr"/>
            <a:lstStyle/>
            <a:p>
              <a:endParaRPr lang="en-US"/>
            </a:p>
          </p:txBody>
        </p:sp>
        <p:sp>
          <p:nvSpPr>
            <p:cNvPr id="25619" name="Line 2070"/>
            <p:cNvSpPr>
              <a:spLocks noChangeShapeType="1"/>
            </p:cNvSpPr>
            <p:nvPr/>
          </p:nvSpPr>
          <p:spPr bwMode="auto">
            <a:xfrm flipH="1">
              <a:off x="942" y="1875"/>
              <a:ext cx="1013" cy="316"/>
            </a:xfrm>
            <a:prstGeom prst="line">
              <a:avLst/>
            </a:prstGeom>
            <a:noFill/>
            <a:ln w="28575" cap="sq">
              <a:solidFill>
                <a:schemeClr val="accent6">
                  <a:lumMod val="50000"/>
                </a:schemeClr>
              </a:solidFill>
              <a:round/>
              <a:headEnd/>
              <a:tailEnd type="triangle" w="med" len="med"/>
            </a:ln>
          </p:spPr>
          <p:txBody>
            <a:bodyPr wrap="none" anchor="ctr"/>
            <a:lstStyle/>
            <a:p>
              <a:endParaRPr lang="en-US"/>
            </a:p>
          </p:txBody>
        </p:sp>
        <p:sp>
          <p:nvSpPr>
            <p:cNvPr id="25620" name="Line 2071"/>
            <p:cNvSpPr>
              <a:spLocks noChangeShapeType="1"/>
            </p:cNvSpPr>
            <p:nvPr/>
          </p:nvSpPr>
          <p:spPr bwMode="auto">
            <a:xfrm>
              <a:off x="2188" y="1938"/>
              <a:ext cx="0" cy="253"/>
            </a:xfrm>
            <a:prstGeom prst="line">
              <a:avLst/>
            </a:prstGeom>
            <a:noFill/>
            <a:ln w="28575" cap="sq">
              <a:solidFill>
                <a:schemeClr val="accent6">
                  <a:lumMod val="50000"/>
                </a:schemeClr>
              </a:solidFill>
              <a:round/>
              <a:headEnd type="none" w="sm" len="sm"/>
              <a:tailEnd type="triangle" w="med" len="med"/>
            </a:ln>
          </p:spPr>
          <p:txBody>
            <a:bodyPr wrap="none" anchor="ctr"/>
            <a:lstStyle/>
            <a:p>
              <a:endParaRPr lang="en-US"/>
            </a:p>
          </p:txBody>
        </p:sp>
        <p:sp>
          <p:nvSpPr>
            <p:cNvPr id="25621" name="Line 2072"/>
            <p:cNvSpPr>
              <a:spLocks noChangeShapeType="1"/>
            </p:cNvSpPr>
            <p:nvPr/>
          </p:nvSpPr>
          <p:spPr bwMode="auto">
            <a:xfrm>
              <a:off x="3359" y="1938"/>
              <a:ext cx="0" cy="253"/>
            </a:xfrm>
            <a:prstGeom prst="line">
              <a:avLst/>
            </a:prstGeom>
            <a:noFill/>
            <a:ln w="28575" cap="sq">
              <a:solidFill>
                <a:schemeClr val="accent6">
                  <a:lumMod val="50000"/>
                </a:schemeClr>
              </a:solidFill>
              <a:round/>
              <a:headEnd type="none" w="sm" len="sm"/>
              <a:tailEnd type="triangle" w="med" len="med"/>
            </a:ln>
          </p:spPr>
          <p:txBody>
            <a:bodyPr wrap="none" anchor="ctr"/>
            <a:lstStyle/>
            <a:p>
              <a:endParaRPr lang="en-US"/>
            </a:p>
          </p:txBody>
        </p:sp>
        <p:sp>
          <p:nvSpPr>
            <p:cNvPr id="25622" name="Line 2073"/>
            <p:cNvSpPr>
              <a:spLocks noChangeShapeType="1"/>
            </p:cNvSpPr>
            <p:nvPr/>
          </p:nvSpPr>
          <p:spPr bwMode="auto">
            <a:xfrm>
              <a:off x="3982" y="1875"/>
              <a:ext cx="759" cy="316"/>
            </a:xfrm>
            <a:prstGeom prst="line">
              <a:avLst/>
            </a:prstGeom>
            <a:noFill/>
            <a:ln w="28575" cap="sq">
              <a:solidFill>
                <a:schemeClr val="accent6">
                  <a:lumMod val="50000"/>
                </a:schemeClr>
              </a:solidFill>
              <a:round/>
              <a:headEnd type="none" w="sm" len="sm"/>
              <a:tailEnd type="triangle" w="med" len="med"/>
            </a:ln>
          </p:spPr>
          <p:txBody>
            <a:bodyPr wrap="none" anchor="ctr"/>
            <a:lstStyle/>
            <a:p>
              <a:endParaRPr lang="en-US"/>
            </a:p>
          </p:txBody>
        </p:sp>
        <p:sp>
          <p:nvSpPr>
            <p:cNvPr id="25623" name="AutoShape 2074"/>
            <p:cNvSpPr>
              <a:spLocks noChangeArrowheads="1"/>
            </p:cNvSpPr>
            <p:nvPr/>
          </p:nvSpPr>
          <p:spPr bwMode="auto">
            <a:xfrm>
              <a:off x="1892" y="1115"/>
              <a:ext cx="2090" cy="823"/>
            </a:xfrm>
            <a:prstGeom prst="roundRect">
              <a:avLst>
                <a:gd name="adj" fmla="val 16667"/>
              </a:avLst>
            </a:prstGeom>
            <a:solidFill>
              <a:srgbClr val="66FF33"/>
            </a:solidFill>
            <a:ln w="38100">
              <a:solidFill>
                <a:schemeClr val="tx1"/>
              </a:solidFill>
              <a:round/>
              <a:headEnd/>
              <a:tailEnd/>
            </a:ln>
          </p:spPr>
          <p:txBody>
            <a:bodyPr wrap="none" anchor="ctr"/>
            <a:lstStyle/>
            <a:p>
              <a:pPr algn="ctr">
                <a:lnSpc>
                  <a:spcPct val="125000"/>
                </a:lnSpc>
              </a:pPr>
              <a:r>
                <a:rPr lang="en-US" altLang="zh-TW" sz="2000" b="1" dirty="0" smtClean="0">
                  <a:latin typeface="Arial" charset="0"/>
                  <a:ea typeface="標楷體" pitchFamily="65" charset="-120"/>
                </a:rPr>
                <a:t>Nanoimprint lithography</a:t>
              </a:r>
              <a:endParaRPr lang="zh-TW" altLang="en-US" sz="2000" dirty="0">
                <a:latin typeface="Arial" charset="0"/>
                <a:ea typeface="標楷體" pitchFamily="65" charset="-120"/>
              </a:endParaRPr>
            </a:p>
          </p:txBody>
        </p:sp>
      </p:grpSp>
      <p:sp>
        <p:nvSpPr>
          <p:cNvPr id="25604" name="Text Box 2076"/>
          <p:cNvSpPr txBox="1">
            <a:spLocks noChangeArrowheads="1"/>
          </p:cNvSpPr>
          <p:nvPr/>
        </p:nvSpPr>
        <p:spPr bwMode="auto">
          <a:xfrm>
            <a:off x="3336925" y="152400"/>
            <a:ext cx="2554867" cy="523220"/>
          </a:xfrm>
          <a:prstGeom prst="rect">
            <a:avLst/>
          </a:prstGeom>
          <a:noFill/>
          <a:ln w="9525">
            <a:noFill/>
            <a:miter lim="800000"/>
            <a:headEnd/>
            <a:tailEnd/>
          </a:ln>
        </p:spPr>
        <p:txBody>
          <a:bodyPr wrap="none">
            <a:spAutoFit/>
          </a:bodyPr>
          <a:lstStyle/>
          <a:p>
            <a:pPr algn="ctr"/>
            <a:r>
              <a:rPr lang="en-US" altLang="zh-TW" sz="2800" dirty="0" smtClean="0">
                <a:solidFill>
                  <a:srgbClr val="0033CC"/>
                </a:solidFill>
                <a:ea typeface="標楷體" pitchFamily="65" charset="-120"/>
              </a:rPr>
              <a:t>NIL applications</a:t>
            </a:r>
            <a:endParaRPr lang="zh-TW" altLang="en-US" sz="2800" baseline="-25000" dirty="0">
              <a:solidFill>
                <a:srgbClr val="0033CC"/>
              </a:solidFill>
              <a:ea typeface="標楷體" pitchFamily="65" charset="-120"/>
            </a:endParaRPr>
          </a:p>
        </p:txBody>
      </p:sp>
      <p:cxnSp>
        <p:nvCxnSpPr>
          <p:cNvPr id="24" name="Straight Connector 2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76200" y="838200"/>
            <a:ext cx="8975931" cy="4480320"/>
          </a:xfrm>
          <a:prstGeom prst="rect">
            <a:avLst/>
          </a:prstGeom>
          <a:noFill/>
          <a:ln w="9525">
            <a:noFill/>
            <a:miter lim="800000"/>
            <a:headEnd/>
            <a:tailEnd/>
          </a:ln>
          <a:effectLst/>
        </p:spPr>
      </p:pic>
      <p:sp>
        <p:nvSpPr>
          <p:cNvPr id="5" name="Rectangle 4"/>
          <p:cNvSpPr/>
          <p:nvPr/>
        </p:nvSpPr>
        <p:spPr>
          <a:xfrm>
            <a:off x="838200" y="152400"/>
            <a:ext cx="8001000" cy="523220"/>
          </a:xfrm>
          <a:prstGeom prst="rect">
            <a:avLst/>
          </a:prstGeom>
        </p:spPr>
        <p:txBody>
          <a:bodyPr wrap="square">
            <a:spAutoFit/>
          </a:bodyPr>
          <a:lstStyle/>
          <a:p>
            <a:r>
              <a:rPr lang="en-US" sz="2800" dirty="0" smtClean="0">
                <a:solidFill>
                  <a:srgbClr val="0033CC"/>
                </a:solidFill>
              </a:rPr>
              <a:t>First single-electron memory with 8nm dot using NIL</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381000" y="5715000"/>
            <a:ext cx="8305800" cy="923330"/>
          </a:xfrm>
          <a:prstGeom prst="rect">
            <a:avLst/>
          </a:prstGeom>
          <a:noFill/>
        </p:spPr>
        <p:txBody>
          <a:bodyPr wrap="square" rtlCol="0">
            <a:spAutoFit/>
          </a:bodyPr>
          <a:lstStyle/>
          <a:p>
            <a:r>
              <a:rPr lang="en-US" dirty="0" smtClean="0">
                <a:solidFill>
                  <a:srgbClr val="0033CC"/>
                </a:solidFill>
              </a:rPr>
              <a:t>For single electron devices, the size of the quantum dot is very critical. It is achieved by e-beam lithography and size shrinkage techniques, which has very low yield. By using NIL, once the “right” size is achieved, it can be duplicated many times faithfully.</a:t>
            </a:r>
            <a:endParaRPr lang="en-US"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a:noFill/>
        </p:spPr>
        <p:txBody>
          <a:bodyPr/>
          <a:lstStyle/>
          <a:p>
            <a:fld id="{385901D4-41FE-4B47-BBA7-F5A74C40BF1C}" type="slidenum">
              <a:rPr lang="en-US" altLang="zh-TW" smtClean="0"/>
              <a:pPr/>
              <a:t>45</a:t>
            </a:fld>
            <a:endParaRPr lang="en-US" altLang="zh-TW" smtClean="0"/>
          </a:p>
        </p:txBody>
      </p:sp>
      <p:sp>
        <p:nvSpPr>
          <p:cNvPr id="45059" name="Text Box 6"/>
          <p:cNvSpPr txBox="1">
            <a:spLocks noChangeArrowheads="1"/>
          </p:cNvSpPr>
          <p:nvPr/>
        </p:nvSpPr>
        <p:spPr bwMode="auto">
          <a:xfrm>
            <a:off x="1790441" y="152400"/>
            <a:ext cx="5981959" cy="523220"/>
          </a:xfrm>
          <a:prstGeom prst="rect">
            <a:avLst/>
          </a:prstGeom>
          <a:noFill/>
          <a:ln w="9525">
            <a:noFill/>
            <a:miter lim="800000"/>
            <a:headEnd/>
            <a:tailEnd/>
          </a:ln>
        </p:spPr>
        <p:txBody>
          <a:bodyPr wrap="none">
            <a:spAutoFit/>
          </a:bodyPr>
          <a:lstStyle/>
          <a:p>
            <a:pPr algn="ctr"/>
            <a:r>
              <a:rPr lang="en-US" altLang="zh-TW" sz="2800" dirty="0" smtClean="0">
                <a:solidFill>
                  <a:srgbClr val="0033CC"/>
                </a:solidFill>
                <a:ea typeface="標楷體" pitchFamily="65" charset="-120"/>
              </a:rPr>
              <a:t>Nano-contact for molecular electronics</a:t>
            </a:r>
            <a:endParaRPr lang="zh-TW" altLang="en-US" sz="2800" dirty="0">
              <a:solidFill>
                <a:srgbClr val="0033CC"/>
              </a:solidFill>
              <a:ea typeface="標楷體" pitchFamily="65" charset="-120"/>
            </a:endParaRPr>
          </a:p>
        </p:txBody>
      </p:sp>
      <p:sp>
        <p:nvSpPr>
          <p:cNvPr id="45060" name="Text Box 7"/>
          <p:cNvSpPr txBox="1">
            <a:spLocks noChangeArrowheads="1"/>
          </p:cNvSpPr>
          <p:nvPr/>
        </p:nvSpPr>
        <p:spPr bwMode="auto">
          <a:xfrm>
            <a:off x="76200" y="6583363"/>
            <a:ext cx="8991600" cy="276999"/>
          </a:xfrm>
          <a:prstGeom prst="rect">
            <a:avLst/>
          </a:prstGeom>
          <a:noFill/>
          <a:ln w="9525">
            <a:noFill/>
            <a:miter lim="800000"/>
            <a:headEnd/>
            <a:tailEnd/>
          </a:ln>
        </p:spPr>
        <p:txBody>
          <a:bodyPr wrap="square">
            <a:spAutoFit/>
          </a:bodyPr>
          <a:lstStyle/>
          <a:p>
            <a:r>
              <a:rPr lang="en-US" altLang="zh-TW" sz="1200" dirty="0" smtClean="0"/>
              <a:t>Austin and Chou, “</a:t>
            </a:r>
            <a:r>
              <a:rPr lang="en-US" sz="1200" dirty="0" smtClean="0"/>
              <a:t>Fabrication of </a:t>
            </a:r>
            <a:r>
              <a:rPr lang="en-US" sz="1200" dirty="0" err="1" smtClean="0"/>
              <a:t>nanocontacts</a:t>
            </a:r>
            <a:r>
              <a:rPr lang="en-US" sz="1200" dirty="0" smtClean="0"/>
              <a:t> for molecular devices using nanoimprint lithography</a:t>
            </a:r>
            <a:r>
              <a:rPr lang="en-US" altLang="zh-TW" sz="1200" dirty="0" smtClean="0"/>
              <a:t>”, J</a:t>
            </a:r>
            <a:r>
              <a:rPr lang="en-US" altLang="zh-TW" sz="1200" dirty="0"/>
              <a:t>. Vac. Sci. Technol. </a:t>
            </a:r>
            <a:r>
              <a:rPr lang="en-US" altLang="zh-TW" sz="1200" dirty="0" smtClean="0"/>
              <a:t>B, 20, 665-667 (2002)</a:t>
            </a:r>
            <a:endParaRPr lang="en-US" altLang="zh-TW" sz="1200" dirty="0"/>
          </a:p>
        </p:txBody>
      </p:sp>
      <p:grpSp>
        <p:nvGrpSpPr>
          <p:cNvPr id="2" name="Group 8"/>
          <p:cNvGrpSpPr>
            <a:grpSpLocks noChangeAspect="1"/>
          </p:cNvGrpSpPr>
          <p:nvPr/>
        </p:nvGrpSpPr>
        <p:grpSpPr bwMode="auto">
          <a:xfrm>
            <a:off x="1181100" y="1170622"/>
            <a:ext cx="6972300" cy="5077778"/>
            <a:chOff x="296" y="521"/>
            <a:chExt cx="4880" cy="3554"/>
          </a:xfrm>
        </p:grpSpPr>
        <p:pic>
          <p:nvPicPr>
            <p:cNvPr id="45062" name="Picture 9"/>
            <p:cNvPicPr>
              <a:picLocks noChangeAspect="1" noChangeArrowheads="1"/>
            </p:cNvPicPr>
            <p:nvPr/>
          </p:nvPicPr>
          <p:blipFill>
            <a:blip r:embed="rId3" cstate="print"/>
            <a:srcRect/>
            <a:stretch>
              <a:fillRect/>
            </a:stretch>
          </p:blipFill>
          <p:spPr bwMode="auto">
            <a:xfrm>
              <a:off x="2488" y="2254"/>
              <a:ext cx="2688" cy="1821"/>
            </a:xfrm>
            <a:prstGeom prst="rect">
              <a:avLst/>
            </a:prstGeom>
            <a:noFill/>
            <a:ln w="9525">
              <a:noFill/>
              <a:miter lim="800000"/>
              <a:headEnd/>
              <a:tailEnd/>
            </a:ln>
          </p:spPr>
        </p:pic>
        <p:pic>
          <p:nvPicPr>
            <p:cNvPr id="45063" name="Picture 10"/>
            <p:cNvPicPr>
              <a:picLocks noChangeAspect="1" noChangeArrowheads="1"/>
            </p:cNvPicPr>
            <p:nvPr/>
          </p:nvPicPr>
          <p:blipFill>
            <a:blip r:embed="rId4" cstate="print"/>
            <a:srcRect/>
            <a:stretch>
              <a:fillRect/>
            </a:stretch>
          </p:blipFill>
          <p:spPr bwMode="auto">
            <a:xfrm>
              <a:off x="2508" y="521"/>
              <a:ext cx="2648" cy="1630"/>
            </a:xfrm>
            <a:prstGeom prst="rect">
              <a:avLst/>
            </a:prstGeom>
            <a:noFill/>
            <a:ln w="9525">
              <a:noFill/>
              <a:miter lim="800000"/>
              <a:headEnd/>
              <a:tailEnd/>
            </a:ln>
          </p:spPr>
        </p:pic>
        <p:pic>
          <p:nvPicPr>
            <p:cNvPr id="45064" name="Picture 11"/>
            <p:cNvPicPr>
              <a:picLocks noChangeAspect="1" noChangeArrowheads="1"/>
            </p:cNvPicPr>
            <p:nvPr/>
          </p:nvPicPr>
          <p:blipFill>
            <a:blip r:embed="rId5" cstate="print"/>
            <a:srcRect/>
            <a:stretch>
              <a:fillRect/>
            </a:stretch>
          </p:blipFill>
          <p:spPr bwMode="auto">
            <a:xfrm>
              <a:off x="328" y="529"/>
              <a:ext cx="1711" cy="2169"/>
            </a:xfrm>
            <a:prstGeom prst="rect">
              <a:avLst/>
            </a:prstGeom>
            <a:noFill/>
            <a:ln w="9525">
              <a:noFill/>
              <a:miter lim="800000"/>
              <a:headEnd/>
              <a:tailEnd/>
            </a:ln>
          </p:spPr>
        </p:pic>
        <p:pic>
          <p:nvPicPr>
            <p:cNvPr id="45065" name="Picture 12"/>
            <p:cNvPicPr>
              <a:picLocks noChangeAspect="1" noChangeArrowheads="1"/>
            </p:cNvPicPr>
            <p:nvPr/>
          </p:nvPicPr>
          <p:blipFill>
            <a:blip r:embed="rId6" cstate="print"/>
            <a:srcRect/>
            <a:stretch>
              <a:fillRect/>
            </a:stretch>
          </p:blipFill>
          <p:spPr bwMode="auto">
            <a:xfrm>
              <a:off x="296" y="2737"/>
              <a:ext cx="1776" cy="1278"/>
            </a:xfrm>
            <a:prstGeom prst="rect">
              <a:avLst/>
            </a:prstGeom>
            <a:noFill/>
            <a:ln w="9525">
              <a:noFill/>
              <a:miter lim="800000"/>
              <a:headEnd/>
              <a:tailEnd/>
            </a:ln>
          </p:spPr>
        </p:pic>
      </p:grpSp>
      <p:cxnSp>
        <p:nvCxnSpPr>
          <p:cNvPr id="10" name="Straight Connector 9"/>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52400" y="838200"/>
            <a:ext cx="8819436" cy="5761712"/>
          </a:xfrm>
          <a:prstGeom prst="rect">
            <a:avLst/>
          </a:prstGeom>
          <a:noFill/>
          <a:ln w="9525">
            <a:noFill/>
            <a:miter lim="800000"/>
            <a:headEnd/>
            <a:tailEnd/>
          </a:ln>
          <a:effectLst/>
        </p:spPr>
      </p:pic>
      <p:sp>
        <p:nvSpPr>
          <p:cNvPr id="5" name="Rectangle 4"/>
          <p:cNvSpPr/>
          <p:nvPr/>
        </p:nvSpPr>
        <p:spPr>
          <a:xfrm>
            <a:off x="5833110" y="6275679"/>
            <a:ext cx="3120390" cy="355482"/>
          </a:xfrm>
          <a:prstGeom prst="rect">
            <a:avLst/>
          </a:prstGeom>
        </p:spPr>
        <p:txBody>
          <a:bodyPr wrap="square">
            <a:spAutoFit/>
          </a:bodyPr>
          <a:lstStyle/>
          <a:p>
            <a:r>
              <a:rPr lang="en-US" sz="1600" b="1" dirty="0" smtClean="0"/>
              <a:t>Zone plate of 70 nm min. feature</a:t>
            </a:r>
            <a:endParaRPr lang="en-US" sz="1600" dirty="0"/>
          </a:p>
        </p:txBody>
      </p:sp>
      <p:sp>
        <p:nvSpPr>
          <p:cNvPr id="7" name="Rectangle 6"/>
          <p:cNvSpPr/>
          <p:nvPr/>
        </p:nvSpPr>
        <p:spPr>
          <a:xfrm>
            <a:off x="762000" y="0"/>
            <a:ext cx="8153400" cy="523220"/>
          </a:xfrm>
          <a:prstGeom prst="rect">
            <a:avLst/>
          </a:prstGeom>
        </p:spPr>
        <p:txBody>
          <a:bodyPr wrap="square">
            <a:spAutoFit/>
          </a:bodyPr>
          <a:lstStyle/>
          <a:p>
            <a:r>
              <a:rPr lang="en-US" sz="2800" dirty="0" smtClean="0">
                <a:solidFill>
                  <a:srgbClr val="0033CC"/>
                </a:solidFill>
              </a:rPr>
              <a:t>Sub-wavelength optical elements – optical chips by NIL</a:t>
            </a:r>
            <a:endParaRPr lang="en-US" sz="2800" dirty="0">
              <a:solidFill>
                <a:srgbClr val="0033CC"/>
              </a:solidFill>
            </a:endParaRPr>
          </a:p>
        </p:txBody>
      </p:sp>
      <p:cxnSp>
        <p:nvCxnSpPr>
          <p:cNvPr id="8" name="Straight Connector 7"/>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p:spPr>
        <p:txBody>
          <a:bodyPr/>
          <a:lstStyle/>
          <a:p>
            <a:fld id="{9CD5D2B3-0F29-4931-8DB3-EFEDD98F9134}" type="slidenum">
              <a:rPr lang="en-US" altLang="zh-TW" smtClean="0"/>
              <a:pPr/>
              <a:t>47</a:t>
            </a:fld>
            <a:endParaRPr lang="en-US" altLang="zh-TW" smtClean="0"/>
          </a:p>
        </p:txBody>
      </p:sp>
      <p:sp>
        <p:nvSpPr>
          <p:cNvPr id="29699" name="Text Box 6"/>
          <p:cNvSpPr txBox="1">
            <a:spLocks noChangeArrowheads="1"/>
          </p:cNvSpPr>
          <p:nvPr/>
        </p:nvSpPr>
        <p:spPr bwMode="auto">
          <a:xfrm>
            <a:off x="2438400" y="184150"/>
            <a:ext cx="4384405" cy="523220"/>
          </a:xfrm>
          <a:prstGeom prst="rect">
            <a:avLst/>
          </a:prstGeom>
          <a:noFill/>
          <a:ln w="9525">
            <a:noFill/>
            <a:miter lim="800000"/>
            <a:headEnd/>
            <a:tailEnd/>
          </a:ln>
        </p:spPr>
        <p:txBody>
          <a:bodyPr wrap="none">
            <a:spAutoFit/>
          </a:bodyPr>
          <a:lstStyle/>
          <a:p>
            <a:pPr algn="ctr"/>
            <a:r>
              <a:rPr lang="en-US" altLang="zh-TW" sz="2800" dirty="0" smtClean="0">
                <a:solidFill>
                  <a:srgbClr val="0033CC"/>
                </a:solidFill>
                <a:ea typeface="標楷體" pitchFamily="65" charset="-120"/>
              </a:rPr>
              <a:t>Thin film reflective polarizer</a:t>
            </a:r>
            <a:endParaRPr lang="zh-TW" altLang="en-US" sz="2800" dirty="0">
              <a:solidFill>
                <a:srgbClr val="0033CC"/>
              </a:solidFill>
              <a:ea typeface="標楷體" pitchFamily="65" charset="-120"/>
            </a:endParaRPr>
          </a:p>
        </p:txBody>
      </p:sp>
      <p:sp>
        <p:nvSpPr>
          <p:cNvPr id="29700" name="Text Box 7"/>
          <p:cNvSpPr txBox="1">
            <a:spLocks noChangeArrowheads="1"/>
          </p:cNvSpPr>
          <p:nvPr/>
        </p:nvSpPr>
        <p:spPr bwMode="auto">
          <a:xfrm>
            <a:off x="304800" y="6324600"/>
            <a:ext cx="7696200" cy="461665"/>
          </a:xfrm>
          <a:prstGeom prst="rect">
            <a:avLst/>
          </a:prstGeom>
          <a:noFill/>
          <a:ln w="9525">
            <a:noFill/>
            <a:miter lim="800000"/>
            <a:headEnd/>
            <a:tailEnd/>
          </a:ln>
        </p:spPr>
        <p:txBody>
          <a:bodyPr wrap="square">
            <a:spAutoFit/>
          </a:bodyPr>
          <a:lstStyle/>
          <a:p>
            <a:r>
              <a:rPr lang="en-US" altLang="zh-TW" sz="1200" dirty="0" smtClean="0"/>
              <a:t>Yu and Chou, “</a:t>
            </a:r>
            <a:r>
              <a:rPr lang="en-US" sz="1200" dirty="0" smtClean="0"/>
              <a:t>Reflective polarizer based on a stacked double-layer </a:t>
            </a:r>
            <a:r>
              <a:rPr lang="en-US" sz="1200" dirty="0" err="1" smtClean="0"/>
              <a:t>subwavelength</a:t>
            </a:r>
            <a:r>
              <a:rPr lang="en-US" sz="1200" dirty="0" smtClean="0"/>
              <a:t> metal grating structure fabricated using nanoimprint lithography</a:t>
            </a:r>
            <a:r>
              <a:rPr lang="en-US" altLang="zh-TW" sz="1200" dirty="0" smtClean="0"/>
              <a:t>”, </a:t>
            </a:r>
            <a:r>
              <a:rPr lang="en-US" altLang="zh-TW" sz="1200" dirty="0"/>
              <a:t>Appl. Phys. </a:t>
            </a:r>
            <a:r>
              <a:rPr lang="en-US" altLang="zh-TW" sz="1200" dirty="0" err="1"/>
              <a:t>Lett</a:t>
            </a:r>
            <a:r>
              <a:rPr lang="en-US" altLang="zh-TW" sz="1200" dirty="0"/>
              <a:t>. </a:t>
            </a:r>
            <a:r>
              <a:rPr lang="en-US" altLang="zh-TW" sz="1200" dirty="0" smtClean="0"/>
              <a:t>77, 927-929 (2000).</a:t>
            </a:r>
            <a:endParaRPr lang="en-US" altLang="zh-TW" sz="1200" dirty="0"/>
          </a:p>
        </p:txBody>
      </p:sp>
      <p:pic>
        <p:nvPicPr>
          <p:cNvPr id="29702" name="Picture 9" descr="Application-e1"/>
          <p:cNvPicPr>
            <a:picLocks noChangeAspect="1" noChangeArrowheads="1"/>
          </p:cNvPicPr>
          <p:nvPr/>
        </p:nvPicPr>
        <p:blipFill>
          <a:blip r:embed="rId3" cstate="print"/>
          <a:srcRect/>
          <a:stretch>
            <a:fillRect/>
          </a:stretch>
        </p:blipFill>
        <p:spPr bwMode="auto">
          <a:xfrm>
            <a:off x="885825" y="969963"/>
            <a:ext cx="4703445" cy="2404586"/>
          </a:xfrm>
          <a:prstGeom prst="rect">
            <a:avLst/>
          </a:prstGeom>
          <a:noFill/>
          <a:ln w="9525">
            <a:noFill/>
            <a:miter lim="800000"/>
            <a:headEnd/>
            <a:tailEnd/>
          </a:ln>
        </p:spPr>
      </p:pic>
      <p:pic>
        <p:nvPicPr>
          <p:cNvPr id="29703" name="Picture 10" descr="Application-e2"/>
          <p:cNvPicPr>
            <a:picLocks noChangeAspect="1" noChangeArrowheads="1"/>
          </p:cNvPicPr>
          <p:nvPr/>
        </p:nvPicPr>
        <p:blipFill>
          <a:blip r:embed="rId4" cstate="print"/>
          <a:srcRect/>
          <a:stretch>
            <a:fillRect/>
          </a:stretch>
        </p:blipFill>
        <p:spPr bwMode="auto">
          <a:xfrm>
            <a:off x="878681" y="3510280"/>
            <a:ext cx="2806065" cy="2167413"/>
          </a:xfrm>
          <a:prstGeom prst="rect">
            <a:avLst/>
          </a:prstGeom>
          <a:noFill/>
          <a:ln w="9525">
            <a:noFill/>
            <a:miter lim="800000"/>
            <a:headEnd/>
            <a:tailEnd/>
          </a:ln>
        </p:spPr>
      </p:pic>
      <p:pic>
        <p:nvPicPr>
          <p:cNvPr id="29704" name="Picture 11" descr="Application-e3"/>
          <p:cNvPicPr>
            <a:picLocks noChangeAspect="1" noChangeArrowheads="1"/>
          </p:cNvPicPr>
          <p:nvPr/>
        </p:nvPicPr>
        <p:blipFill>
          <a:blip r:embed="rId5" cstate="print"/>
          <a:srcRect/>
          <a:stretch>
            <a:fillRect/>
          </a:stretch>
        </p:blipFill>
        <p:spPr bwMode="auto">
          <a:xfrm>
            <a:off x="5689282" y="969963"/>
            <a:ext cx="2997518" cy="2407443"/>
          </a:xfrm>
          <a:prstGeom prst="rect">
            <a:avLst/>
          </a:prstGeom>
          <a:noFill/>
          <a:ln w="9525">
            <a:noFill/>
            <a:miter lim="800000"/>
            <a:headEnd/>
            <a:tailEnd/>
          </a:ln>
        </p:spPr>
      </p:pic>
      <p:pic>
        <p:nvPicPr>
          <p:cNvPr id="29705" name="Picture 12" descr="Application-e4"/>
          <p:cNvPicPr>
            <a:picLocks noChangeAspect="1" noChangeArrowheads="1"/>
          </p:cNvPicPr>
          <p:nvPr/>
        </p:nvPicPr>
        <p:blipFill>
          <a:blip r:embed="rId6" cstate="print"/>
          <a:srcRect/>
          <a:stretch>
            <a:fillRect/>
          </a:stretch>
        </p:blipFill>
        <p:spPr bwMode="auto">
          <a:xfrm>
            <a:off x="5692140" y="3485991"/>
            <a:ext cx="2994660" cy="2191702"/>
          </a:xfrm>
          <a:prstGeom prst="rect">
            <a:avLst/>
          </a:prstGeom>
          <a:noFill/>
          <a:ln w="9525">
            <a:noFill/>
            <a:miter lim="800000"/>
            <a:headEnd/>
            <a:tailEnd/>
          </a:ln>
        </p:spPr>
      </p:pic>
      <p:sp>
        <p:nvSpPr>
          <p:cNvPr id="29706" name="Text Box 13"/>
          <p:cNvSpPr txBox="1">
            <a:spLocks noChangeArrowheads="1"/>
          </p:cNvSpPr>
          <p:nvPr/>
        </p:nvSpPr>
        <p:spPr bwMode="auto">
          <a:xfrm>
            <a:off x="3684746" y="3480276"/>
            <a:ext cx="2171700" cy="2436308"/>
          </a:xfrm>
          <a:prstGeom prst="rect">
            <a:avLst/>
          </a:prstGeom>
          <a:noFill/>
          <a:ln w="9525">
            <a:noFill/>
            <a:miter lim="800000"/>
            <a:headEnd/>
            <a:tailEnd/>
          </a:ln>
        </p:spPr>
        <p:txBody>
          <a:bodyPr wrap="square">
            <a:spAutoFit/>
          </a:bodyPr>
          <a:lstStyle/>
          <a:p>
            <a:pPr>
              <a:lnSpc>
                <a:spcPct val="120000"/>
              </a:lnSpc>
            </a:pPr>
            <a:r>
              <a:rPr lang="en-US" altLang="zh-TW" sz="1600" dirty="0" smtClean="0">
                <a:solidFill>
                  <a:srgbClr val="0033CC"/>
                </a:solidFill>
                <a:ea typeface="標楷體" pitchFamily="65" charset="-120"/>
              </a:rPr>
              <a:t>Resist: 15k </a:t>
            </a:r>
            <a:r>
              <a:rPr lang="en-US" altLang="zh-TW" sz="1600" dirty="0">
                <a:solidFill>
                  <a:srgbClr val="0033CC"/>
                </a:solidFill>
                <a:ea typeface="標楷體" pitchFamily="65" charset="-120"/>
              </a:rPr>
              <a:t>PMMA</a:t>
            </a:r>
          </a:p>
          <a:p>
            <a:pPr>
              <a:lnSpc>
                <a:spcPct val="120000"/>
              </a:lnSpc>
            </a:pPr>
            <a:r>
              <a:rPr lang="en-US" altLang="zh-TW" sz="1600" dirty="0">
                <a:solidFill>
                  <a:srgbClr val="0033CC"/>
                </a:solidFill>
                <a:ea typeface="標楷體" pitchFamily="65" charset="-120"/>
              </a:rPr>
              <a:t>    </a:t>
            </a:r>
            <a:r>
              <a:rPr lang="en-US" altLang="zh-TW" sz="1600" dirty="0" smtClean="0">
                <a:solidFill>
                  <a:srgbClr val="0033CC"/>
                </a:solidFill>
                <a:ea typeface="標楷體" pitchFamily="65" charset="-120"/>
              </a:rPr>
              <a:t>200nm-thick</a:t>
            </a:r>
            <a:endParaRPr lang="zh-TW" altLang="en-US" sz="1600" dirty="0">
              <a:solidFill>
                <a:srgbClr val="0033CC"/>
              </a:solidFill>
              <a:ea typeface="標楷體" pitchFamily="65" charset="-120"/>
            </a:endParaRPr>
          </a:p>
          <a:p>
            <a:pPr>
              <a:lnSpc>
                <a:spcPct val="120000"/>
              </a:lnSpc>
            </a:pPr>
            <a:r>
              <a:rPr lang="en-US" altLang="zh-TW" sz="1600" dirty="0" smtClean="0">
                <a:solidFill>
                  <a:srgbClr val="0033CC"/>
                </a:solidFill>
                <a:ea typeface="標楷體" pitchFamily="65" charset="-120"/>
              </a:rPr>
              <a:t>Temperature: 175</a:t>
            </a:r>
            <a:r>
              <a:rPr lang="en-US" altLang="zh-TW" sz="1600" dirty="0">
                <a:solidFill>
                  <a:srgbClr val="0033CC"/>
                </a:solidFill>
                <a:ea typeface="標楷體" pitchFamily="65" charset="-120"/>
                <a:sym typeface="Symbol" pitchFamily="18" charset="2"/>
              </a:rPr>
              <a:t></a:t>
            </a:r>
            <a:r>
              <a:rPr lang="en-US" altLang="zh-TW" sz="1600" dirty="0">
                <a:solidFill>
                  <a:srgbClr val="0033CC"/>
                </a:solidFill>
                <a:ea typeface="標楷體" pitchFamily="65" charset="-120"/>
              </a:rPr>
              <a:t>C</a:t>
            </a:r>
          </a:p>
          <a:p>
            <a:pPr>
              <a:lnSpc>
                <a:spcPct val="120000"/>
              </a:lnSpc>
            </a:pPr>
            <a:r>
              <a:rPr lang="en-US" altLang="zh-TW" sz="1600" dirty="0" smtClean="0">
                <a:solidFill>
                  <a:srgbClr val="0033CC"/>
                </a:solidFill>
                <a:ea typeface="標楷體" pitchFamily="65" charset="-120"/>
              </a:rPr>
              <a:t>Metal grating</a:t>
            </a:r>
            <a:endParaRPr lang="zh-TW" altLang="en-US" sz="1600" dirty="0">
              <a:solidFill>
                <a:srgbClr val="0033CC"/>
              </a:solidFill>
              <a:ea typeface="標楷體" pitchFamily="65" charset="-120"/>
            </a:endParaRPr>
          </a:p>
          <a:p>
            <a:pPr>
              <a:lnSpc>
                <a:spcPct val="120000"/>
              </a:lnSpc>
            </a:pPr>
            <a:r>
              <a:rPr lang="zh-TW" altLang="en-US" sz="1600" dirty="0">
                <a:solidFill>
                  <a:srgbClr val="0033CC"/>
                </a:solidFill>
                <a:ea typeface="標楷體" pitchFamily="65" charset="-120"/>
              </a:rPr>
              <a:t>    </a:t>
            </a:r>
            <a:r>
              <a:rPr lang="en-US" altLang="zh-TW" sz="1600" dirty="0">
                <a:solidFill>
                  <a:srgbClr val="0033CC"/>
                </a:solidFill>
                <a:ea typeface="標楷體" pitchFamily="65" charset="-120"/>
              </a:rPr>
              <a:t>5nm-Cr/70nm-Au</a:t>
            </a:r>
          </a:p>
          <a:p>
            <a:pPr>
              <a:lnSpc>
                <a:spcPct val="120000"/>
              </a:lnSpc>
            </a:pPr>
            <a:r>
              <a:rPr lang="en-US" altLang="zh-TW" sz="1600" dirty="0" smtClean="0">
                <a:solidFill>
                  <a:srgbClr val="0033CC"/>
                </a:solidFill>
                <a:ea typeface="標楷體" pitchFamily="65" charset="-120"/>
              </a:rPr>
              <a:t>Grating pitch</a:t>
            </a:r>
            <a:r>
              <a:rPr lang="zh-TW" altLang="en-US" sz="1600" dirty="0" smtClean="0">
                <a:solidFill>
                  <a:srgbClr val="0033CC"/>
                </a:solidFill>
                <a:ea typeface="標楷體" pitchFamily="65" charset="-120"/>
              </a:rPr>
              <a:t>：</a:t>
            </a:r>
            <a:r>
              <a:rPr lang="en-US" altLang="zh-TW" sz="1600" dirty="0">
                <a:solidFill>
                  <a:srgbClr val="0033CC"/>
                </a:solidFill>
                <a:ea typeface="標楷體" pitchFamily="65" charset="-120"/>
              </a:rPr>
              <a:t>190nm</a:t>
            </a:r>
          </a:p>
          <a:p>
            <a:pPr>
              <a:lnSpc>
                <a:spcPct val="120000"/>
              </a:lnSpc>
            </a:pPr>
            <a:r>
              <a:rPr lang="en-US" altLang="zh-TW" sz="1600" dirty="0" smtClean="0">
                <a:solidFill>
                  <a:srgbClr val="0033CC"/>
                </a:solidFill>
                <a:ea typeface="標楷體" pitchFamily="65" charset="-120"/>
              </a:rPr>
              <a:t>Line-width: 70nm</a:t>
            </a:r>
            <a:endParaRPr lang="en-US" altLang="zh-TW" sz="1600" dirty="0">
              <a:solidFill>
                <a:srgbClr val="0033CC"/>
              </a:solidFill>
              <a:ea typeface="標楷體" pitchFamily="65" charset="-120"/>
            </a:endParaRPr>
          </a:p>
          <a:p>
            <a:pPr>
              <a:lnSpc>
                <a:spcPct val="120000"/>
              </a:lnSpc>
            </a:pPr>
            <a:r>
              <a:rPr lang="en-US" altLang="zh-TW" sz="1600" dirty="0" smtClean="0">
                <a:solidFill>
                  <a:srgbClr val="0033CC"/>
                </a:solidFill>
                <a:ea typeface="標楷體" pitchFamily="65" charset="-120"/>
              </a:rPr>
              <a:t>Depth: 200nm</a:t>
            </a:r>
            <a:endParaRPr lang="en-US" altLang="zh-TW" sz="1600" dirty="0">
              <a:solidFill>
                <a:srgbClr val="0033CC"/>
              </a:solidFill>
              <a:ea typeface="標楷體" pitchFamily="65" charset="-120"/>
            </a:endParaRPr>
          </a:p>
        </p:txBody>
      </p:sp>
      <p:cxnSp>
        <p:nvCxnSpPr>
          <p:cNvPr id="11" name="Straight Connector 10"/>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p:spPr>
        <p:txBody>
          <a:bodyPr/>
          <a:lstStyle/>
          <a:p>
            <a:fld id="{D32F008C-6816-4AFE-BFAF-CF163E5C8D69}" type="slidenum">
              <a:rPr lang="en-US" altLang="zh-TW" smtClean="0"/>
              <a:pPr/>
              <a:t>48</a:t>
            </a:fld>
            <a:endParaRPr lang="en-US" altLang="zh-TW" smtClean="0"/>
          </a:p>
        </p:txBody>
      </p:sp>
      <p:sp>
        <p:nvSpPr>
          <p:cNvPr id="32771" name="Text Box 1030"/>
          <p:cNvSpPr txBox="1">
            <a:spLocks noChangeArrowheads="1"/>
          </p:cNvSpPr>
          <p:nvPr/>
        </p:nvSpPr>
        <p:spPr bwMode="auto">
          <a:xfrm>
            <a:off x="3202577" y="152400"/>
            <a:ext cx="3274423" cy="523220"/>
          </a:xfrm>
          <a:prstGeom prst="rect">
            <a:avLst/>
          </a:prstGeom>
          <a:noFill/>
          <a:ln w="9525">
            <a:noFill/>
            <a:miter lim="800000"/>
            <a:headEnd/>
            <a:tailEnd/>
          </a:ln>
        </p:spPr>
        <p:txBody>
          <a:bodyPr wrap="none">
            <a:spAutoFit/>
          </a:bodyPr>
          <a:lstStyle/>
          <a:p>
            <a:pPr algn="ctr"/>
            <a:r>
              <a:rPr lang="en-US" altLang="zh-TW" sz="2800" dirty="0" smtClean="0">
                <a:solidFill>
                  <a:srgbClr val="0033CC"/>
                </a:solidFill>
                <a:ea typeface="標楷體" pitchFamily="65" charset="-120"/>
              </a:rPr>
              <a:t>Micro-ring resonator</a:t>
            </a:r>
            <a:endParaRPr lang="zh-TW" altLang="en-US" sz="2800" dirty="0">
              <a:solidFill>
                <a:srgbClr val="0033CC"/>
              </a:solidFill>
              <a:ea typeface="標楷體" pitchFamily="65" charset="-120"/>
            </a:endParaRPr>
          </a:p>
        </p:txBody>
      </p:sp>
      <p:grpSp>
        <p:nvGrpSpPr>
          <p:cNvPr id="2" name="Group 1031"/>
          <p:cNvGrpSpPr>
            <a:grpSpLocks/>
          </p:cNvGrpSpPr>
          <p:nvPr/>
        </p:nvGrpSpPr>
        <p:grpSpPr bwMode="auto">
          <a:xfrm>
            <a:off x="76200" y="914400"/>
            <a:ext cx="8990012" cy="4876800"/>
            <a:chOff x="97" y="648"/>
            <a:chExt cx="5537" cy="2952"/>
          </a:xfrm>
        </p:grpSpPr>
        <p:grpSp>
          <p:nvGrpSpPr>
            <p:cNvPr id="3" name="Group 1032"/>
            <p:cNvGrpSpPr>
              <a:grpSpLocks/>
            </p:cNvGrpSpPr>
            <p:nvPr/>
          </p:nvGrpSpPr>
          <p:grpSpPr bwMode="auto">
            <a:xfrm>
              <a:off x="97" y="648"/>
              <a:ext cx="1800" cy="2490"/>
              <a:chOff x="97" y="464"/>
              <a:chExt cx="1800" cy="2490"/>
            </a:xfrm>
          </p:grpSpPr>
          <p:pic>
            <p:nvPicPr>
              <p:cNvPr id="32780" name="Picture 1033"/>
              <p:cNvPicPr>
                <a:picLocks noChangeAspect="1" noChangeArrowheads="1"/>
              </p:cNvPicPr>
              <p:nvPr/>
            </p:nvPicPr>
            <p:blipFill>
              <a:blip r:embed="rId3" cstate="print"/>
              <a:srcRect/>
              <a:stretch>
                <a:fillRect/>
              </a:stretch>
            </p:blipFill>
            <p:spPr bwMode="auto">
              <a:xfrm>
                <a:off x="108" y="464"/>
                <a:ext cx="1779" cy="1169"/>
              </a:xfrm>
              <a:prstGeom prst="rect">
                <a:avLst/>
              </a:prstGeom>
              <a:noFill/>
              <a:ln w="9525">
                <a:noFill/>
                <a:miter lim="800000"/>
                <a:headEnd/>
                <a:tailEnd/>
              </a:ln>
            </p:spPr>
          </p:pic>
          <p:pic>
            <p:nvPicPr>
              <p:cNvPr id="32781" name="Picture 1034"/>
              <p:cNvPicPr>
                <a:picLocks noChangeAspect="1" noChangeArrowheads="1"/>
              </p:cNvPicPr>
              <p:nvPr/>
            </p:nvPicPr>
            <p:blipFill>
              <a:blip r:embed="rId4" cstate="print"/>
              <a:srcRect/>
              <a:stretch>
                <a:fillRect/>
              </a:stretch>
            </p:blipFill>
            <p:spPr bwMode="auto">
              <a:xfrm>
                <a:off x="97" y="1761"/>
                <a:ext cx="1800" cy="1193"/>
              </a:xfrm>
              <a:prstGeom prst="rect">
                <a:avLst/>
              </a:prstGeom>
              <a:noFill/>
              <a:ln w="9525">
                <a:noFill/>
                <a:miter lim="800000"/>
                <a:headEnd/>
                <a:tailEnd/>
              </a:ln>
            </p:spPr>
          </p:pic>
        </p:grpSp>
        <p:pic>
          <p:nvPicPr>
            <p:cNvPr id="32775" name="Picture 1035"/>
            <p:cNvPicPr>
              <a:picLocks noChangeAspect="1" noChangeArrowheads="1"/>
            </p:cNvPicPr>
            <p:nvPr/>
          </p:nvPicPr>
          <p:blipFill>
            <a:blip r:embed="rId5" cstate="print"/>
            <a:srcRect/>
            <a:stretch>
              <a:fillRect/>
            </a:stretch>
          </p:blipFill>
          <p:spPr bwMode="auto">
            <a:xfrm>
              <a:off x="1937" y="648"/>
              <a:ext cx="2601" cy="2952"/>
            </a:xfrm>
            <a:prstGeom prst="rect">
              <a:avLst/>
            </a:prstGeom>
            <a:noFill/>
            <a:ln w="9525">
              <a:noFill/>
              <a:miter lim="800000"/>
              <a:headEnd/>
              <a:tailEnd/>
            </a:ln>
          </p:spPr>
        </p:pic>
        <p:grpSp>
          <p:nvGrpSpPr>
            <p:cNvPr id="4" name="Group 1036"/>
            <p:cNvGrpSpPr>
              <a:grpSpLocks/>
            </p:cNvGrpSpPr>
            <p:nvPr/>
          </p:nvGrpSpPr>
          <p:grpSpPr bwMode="auto">
            <a:xfrm>
              <a:off x="4578" y="648"/>
              <a:ext cx="1056" cy="2945"/>
              <a:chOff x="4394" y="688"/>
              <a:chExt cx="1056" cy="2945"/>
            </a:xfrm>
          </p:grpSpPr>
          <p:pic>
            <p:nvPicPr>
              <p:cNvPr id="32777" name="Picture 1037"/>
              <p:cNvPicPr>
                <a:picLocks noChangeAspect="1" noChangeArrowheads="1"/>
              </p:cNvPicPr>
              <p:nvPr/>
            </p:nvPicPr>
            <p:blipFill>
              <a:blip r:embed="rId6" cstate="print"/>
              <a:srcRect/>
              <a:stretch>
                <a:fillRect/>
              </a:stretch>
            </p:blipFill>
            <p:spPr bwMode="auto">
              <a:xfrm>
                <a:off x="4394" y="688"/>
                <a:ext cx="1056" cy="771"/>
              </a:xfrm>
              <a:prstGeom prst="rect">
                <a:avLst/>
              </a:prstGeom>
              <a:noFill/>
              <a:ln w="9525">
                <a:noFill/>
                <a:miter lim="800000"/>
                <a:headEnd/>
                <a:tailEnd/>
              </a:ln>
            </p:spPr>
          </p:pic>
          <p:pic>
            <p:nvPicPr>
              <p:cNvPr id="32778" name="Picture 1038"/>
              <p:cNvPicPr>
                <a:picLocks noChangeAspect="1" noChangeArrowheads="1"/>
              </p:cNvPicPr>
              <p:nvPr/>
            </p:nvPicPr>
            <p:blipFill>
              <a:blip r:embed="rId7" cstate="print"/>
              <a:srcRect/>
              <a:stretch>
                <a:fillRect/>
              </a:stretch>
            </p:blipFill>
            <p:spPr bwMode="auto">
              <a:xfrm>
                <a:off x="4396" y="1491"/>
                <a:ext cx="1053" cy="1144"/>
              </a:xfrm>
              <a:prstGeom prst="rect">
                <a:avLst/>
              </a:prstGeom>
              <a:noFill/>
              <a:ln w="9525">
                <a:noFill/>
                <a:miter lim="800000"/>
                <a:headEnd/>
                <a:tailEnd/>
              </a:ln>
            </p:spPr>
          </p:pic>
          <p:pic>
            <p:nvPicPr>
              <p:cNvPr id="32779" name="Picture 1039"/>
              <p:cNvPicPr>
                <a:picLocks noChangeAspect="1" noChangeArrowheads="1"/>
              </p:cNvPicPr>
              <p:nvPr/>
            </p:nvPicPr>
            <p:blipFill>
              <a:blip r:embed="rId8" cstate="print"/>
              <a:srcRect/>
              <a:stretch>
                <a:fillRect/>
              </a:stretch>
            </p:blipFill>
            <p:spPr bwMode="auto">
              <a:xfrm>
                <a:off x="4398" y="2668"/>
                <a:ext cx="1048" cy="965"/>
              </a:xfrm>
              <a:prstGeom prst="rect">
                <a:avLst/>
              </a:prstGeom>
              <a:noFill/>
              <a:ln w="9525">
                <a:noFill/>
                <a:miter lim="800000"/>
                <a:headEnd/>
                <a:tailEnd/>
              </a:ln>
            </p:spPr>
          </p:pic>
        </p:grpSp>
      </p:grpSp>
      <p:sp>
        <p:nvSpPr>
          <p:cNvPr id="32773" name="Text Box 1040"/>
          <p:cNvSpPr txBox="1">
            <a:spLocks noChangeArrowheads="1"/>
          </p:cNvSpPr>
          <p:nvPr/>
        </p:nvSpPr>
        <p:spPr bwMode="auto">
          <a:xfrm>
            <a:off x="228600" y="6553200"/>
            <a:ext cx="8183715" cy="276999"/>
          </a:xfrm>
          <a:prstGeom prst="rect">
            <a:avLst/>
          </a:prstGeom>
          <a:noFill/>
          <a:ln w="9525">
            <a:noFill/>
            <a:miter lim="800000"/>
            <a:headEnd/>
            <a:tailEnd/>
          </a:ln>
        </p:spPr>
        <p:txBody>
          <a:bodyPr wrap="none">
            <a:spAutoFit/>
          </a:bodyPr>
          <a:lstStyle/>
          <a:p>
            <a:r>
              <a:rPr lang="en-US" altLang="zh-TW" sz="1200" dirty="0" smtClean="0"/>
              <a:t>Chao and </a:t>
            </a:r>
            <a:r>
              <a:rPr lang="en-US" altLang="zh-TW" sz="1200" dirty="0" err="1" smtClean="0"/>
              <a:t>Guo</a:t>
            </a:r>
            <a:r>
              <a:rPr lang="en-US" altLang="zh-TW" sz="1200" dirty="0" smtClean="0"/>
              <a:t>, “</a:t>
            </a:r>
            <a:r>
              <a:rPr lang="en-US" sz="1200" dirty="0" smtClean="0"/>
              <a:t>Polymer </a:t>
            </a:r>
            <a:r>
              <a:rPr lang="en-US" sz="1200" dirty="0" err="1" smtClean="0"/>
              <a:t>microring</a:t>
            </a:r>
            <a:r>
              <a:rPr lang="en-US" sz="1200" dirty="0" smtClean="0"/>
              <a:t> resonators fabricated by nanoimprint technique</a:t>
            </a:r>
            <a:r>
              <a:rPr lang="en-US" altLang="zh-TW" sz="1200" dirty="0" smtClean="0"/>
              <a:t>” </a:t>
            </a:r>
            <a:r>
              <a:rPr lang="en-US" altLang="zh-TW" sz="1200" dirty="0"/>
              <a:t>J. Vac. Sci. Technol. </a:t>
            </a:r>
            <a:r>
              <a:rPr lang="en-US" altLang="zh-TW" sz="1200" dirty="0" smtClean="0"/>
              <a:t>B, 20, 2862-2866 (2002)</a:t>
            </a:r>
            <a:endParaRPr lang="en-US" altLang="zh-TW" sz="1200" dirty="0"/>
          </a:p>
        </p:txBody>
      </p:sp>
      <p:cxnSp>
        <p:nvCxnSpPr>
          <p:cNvPr id="14" name="Straight Connector 1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5" name="TextBox 14"/>
          <p:cNvSpPr txBox="1"/>
          <p:nvPr/>
        </p:nvSpPr>
        <p:spPr>
          <a:xfrm>
            <a:off x="381000" y="5867400"/>
            <a:ext cx="6221575" cy="461665"/>
          </a:xfrm>
          <a:prstGeom prst="rect">
            <a:avLst/>
          </a:prstGeom>
          <a:noFill/>
        </p:spPr>
        <p:txBody>
          <a:bodyPr wrap="none" rtlCol="0">
            <a:spAutoFit/>
          </a:bodyPr>
          <a:lstStyle/>
          <a:p>
            <a:r>
              <a:rPr lang="en-US" sz="2400" dirty="0" smtClean="0">
                <a:solidFill>
                  <a:srgbClr val="C00000"/>
                </a:solidFill>
              </a:rPr>
              <a:t>Resonant condition: optical path of the ring = n</a:t>
            </a:r>
            <a:r>
              <a:rPr lang="en-US" sz="2400" dirty="0" smtClean="0">
                <a:solidFill>
                  <a:srgbClr val="C00000"/>
                </a:solidFill>
                <a:sym typeface="Symbol"/>
              </a:rPr>
              <a:t></a:t>
            </a:r>
            <a:endParaRPr lang="en-US" sz="2400" dirty="0">
              <a:solidFill>
                <a:srgbClr val="C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43000" y="838200"/>
            <a:ext cx="6781800" cy="5387515"/>
          </a:xfrm>
          <a:prstGeom prst="rect">
            <a:avLst/>
          </a:prstGeom>
          <a:noFill/>
          <a:ln w="9525">
            <a:noFill/>
            <a:miter lim="800000"/>
            <a:headEnd/>
            <a:tailEnd/>
          </a:ln>
          <a:effectLst/>
        </p:spPr>
      </p:pic>
      <p:sp>
        <p:nvSpPr>
          <p:cNvPr id="5" name="Rectangle 4"/>
          <p:cNvSpPr/>
          <p:nvPr/>
        </p:nvSpPr>
        <p:spPr>
          <a:xfrm>
            <a:off x="762000" y="6172200"/>
            <a:ext cx="4572000" cy="400110"/>
          </a:xfrm>
          <a:prstGeom prst="rect">
            <a:avLst/>
          </a:prstGeom>
        </p:spPr>
        <p:txBody>
          <a:bodyPr>
            <a:spAutoFit/>
          </a:bodyPr>
          <a:lstStyle/>
          <a:p>
            <a:r>
              <a:rPr lang="en-US" sz="2000" dirty="0" smtClean="0">
                <a:solidFill>
                  <a:srgbClr val="C00000"/>
                </a:solidFill>
              </a:rPr>
              <a:t>Compact Disc 650 MB, 48 </a:t>
            </a:r>
            <a:r>
              <a:rPr lang="en-US" sz="2000" dirty="0" err="1" smtClean="0">
                <a:solidFill>
                  <a:srgbClr val="C00000"/>
                </a:solidFill>
              </a:rPr>
              <a:t>Mbit</a:t>
            </a:r>
            <a:r>
              <a:rPr lang="en-US" sz="2000" dirty="0" smtClean="0">
                <a:solidFill>
                  <a:srgbClr val="C00000"/>
                </a:solidFill>
              </a:rPr>
              <a:t>/cm</a:t>
            </a:r>
            <a:r>
              <a:rPr lang="en-US" sz="2000" baseline="30000" dirty="0" smtClean="0">
                <a:solidFill>
                  <a:srgbClr val="C00000"/>
                </a:solidFill>
              </a:rPr>
              <a:t>2</a:t>
            </a:r>
            <a:endParaRPr lang="en-US" sz="2000" baseline="30000" dirty="0">
              <a:solidFill>
                <a:srgbClr val="C00000"/>
              </a:solidFill>
            </a:endParaRP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3352800" y="152400"/>
            <a:ext cx="2417200" cy="523220"/>
          </a:xfrm>
          <a:prstGeom prst="rect">
            <a:avLst/>
          </a:prstGeom>
          <a:noFill/>
        </p:spPr>
        <p:txBody>
          <a:bodyPr wrap="none" rtlCol="0">
            <a:spAutoFit/>
          </a:bodyPr>
          <a:lstStyle/>
          <a:p>
            <a:r>
              <a:rPr lang="en-US" sz="2800" dirty="0" smtClean="0">
                <a:solidFill>
                  <a:srgbClr val="0033CC"/>
                </a:solidFill>
              </a:rPr>
              <a:t>Commercial CD</a:t>
            </a:r>
            <a:endParaRPr lang="en-US" sz="2800" dirty="0">
              <a:solidFill>
                <a:srgbClr val="0033CC"/>
              </a:solidFill>
            </a:endParaRPr>
          </a:p>
        </p:txBody>
      </p:sp>
      <p:sp>
        <p:nvSpPr>
          <p:cNvPr id="10" name="TextBox 9"/>
          <p:cNvSpPr txBox="1"/>
          <p:nvPr/>
        </p:nvSpPr>
        <p:spPr>
          <a:xfrm>
            <a:off x="533400" y="1143000"/>
            <a:ext cx="3886200" cy="923330"/>
          </a:xfrm>
          <a:prstGeom prst="rect">
            <a:avLst/>
          </a:prstGeom>
          <a:noFill/>
        </p:spPr>
        <p:txBody>
          <a:bodyPr wrap="square" rtlCol="0">
            <a:spAutoFit/>
          </a:bodyPr>
          <a:lstStyle/>
          <a:p>
            <a:r>
              <a:rPr lang="en-US" dirty="0" smtClean="0">
                <a:solidFill>
                  <a:srgbClr val="0033CC"/>
                </a:solidFill>
              </a:rPr>
              <a:t>CD is made by hot-embossing into polycarbonate using a Ni mold, very similar to NIL.</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457200" y="914400"/>
            <a:ext cx="4025122" cy="4919150"/>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cstate="print"/>
          <a:srcRect/>
          <a:stretch>
            <a:fillRect/>
          </a:stretch>
        </p:blipFill>
        <p:spPr bwMode="auto">
          <a:xfrm>
            <a:off x="4572000" y="914400"/>
            <a:ext cx="4419600" cy="4879411"/>
          </a:xfrm>
          <a:prstGeom prst="rect">
            <a:avLst/>
          </a:prstGeom>
          <a:noFill/>
          <a:ln w="9525">
            <a:noFill/>
            <a:miter lim="800000"/>
            <a:headEnd/>
            <a:tailEnd/>
          </a:ln>
          <a:effectLst/>
        </p:spPr>
      </p:pic>
      <p:sp>
        <p:nvSpPr>
          <p:cNvPr id="5" name="TextBox 4"/>
          <p:cNvSpPr txBox="1"/>
          <p:nvPr/>
        </p:nvSpPr>
        <p:spPr>
          <a:xfrm>
            <a:off x="1905000" y="152400"/>
            <a:ext cx="5812360" cy="523220"/>
          </a:xfrm>
          <a:prstGeom prst="rect">
            <a:avLst/>
          </a:prstGeom>
          <a:noFill/>
        </p:spPr>
        <p:txBody>
          <a:bodyPr wrap="none" rtlCol="0">
            <a:spAutoFit/>
          </a:bodyPr>
          <a:lstStyle/>
          <a:p>
            <a:r>
              <a:rPr lang="en-US" sz="2800" dirty="0" smtClean="0">
                <a:solidFill>
                  <a:srgbClr val="0033CC"/>
                </a:solidFill>
              </a:rPr>
              <a:t>Amplitude sensitive alignment scheme</a:t>
            </a:r>
            <a:endParaRPr lang="en-US" sz="2800" dirty="0">
              <a:solidFill>
                <a:srgbClr val="0033CC"/>
              </a:solidFill>
            </a:endParaRP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7197480" y="6553200"/>
            <a:ext cx="1870320" cy="276999"/>
          </a:xfrm>
          <a:prstGeom prst="rect">
            <a:avLst/>
          </a:prstGeom>
          <a:noFill/>
        </p:spPr>
        <p:txBody>
          <a:bodyPr wrap="none" rtlCol="0">
            <a:spAutoFit/>
          </a:bodyPr>
          <a:lstStyle/>
          <a:p>
            <a:r>
              <a:rPr lang="en-US" sz="1200" dirty="0" smtClean="0"/>
              <a:t>William Moreno, Princeton</a:t>
            </a:r>
            <a:endParaRPr lang="en-US" sz="1200" dirty="0"/>
          </a:p>
        </p:txBody>
      </p:sp>
      <p:sp>
        <p:nvSpPr>
          <p:cNvPr id="8" name="TextBox 7"/>
          <p:cNvSpPr txBox="1"/>
          <p:nvPr/>
        </p:nvSpPr>
        <p:spPr>
          <a:xfrm>
            <a:off x="381000" y="5943600"/>
            <a:ext cx="8478090" cy="369332"/>
          </a:xfrm>
          <a:prstGeom prst="rect">
            <a:avLst/>
          </a:prstGeom>
          <a:noFill/>
        </p:spPr>
        <p:txBody>
          <a:bodyPr wrap="none" rtlCol="0">
            <a:spAutoFit/>
          </a:bodyPr>
          <a:lstStyle/>
          <a:p>
            <a:r>
              <a:rPr lang="en-US" dirty="0" smtClean="0">
                <a:solidFill>
                  <a:srgbClr val="C00000"/>
                </a:solidFill>
              </a:rPr>
              <a:t>Maximum signal when aligned.                                    Minimum signal when aligned (I</a:t>
            </a:r>
            <a:r>
              <a:rPr lang="en-US" baseline="-25000" dirty="0" smtClean="0">
                <a:solidFill>
                  <a:srgbClr val="C00000"/>
                </a:solidFill>
              </a:rPr>
              <a:t>1</a:t>
            </a:r>
            <a:r>
              <a:rPr lang="en-US" dirty="0" smtClean="0">
                <a:solidFill>
                  <a:srgbClr val="C00000"/>
                </a:solidFill>
              </a:rPr>
              <a:t>=I</a:t>
            </a:r>
            <a:r>
              <a:rPr lang="en-US" baseline="-25000" dirty="0" smtClean="0">
                <a:solidFill>
                  <a:srgbClr val="C00000"/>
                </a:solidFill>
              </a:rPr>
              <a:t>2</a:t>
            </a:r>
            <a:r>
              <a:rPr lang="en-US" dirty="0" smtClean="0">
                <a:solidFill>
                  <a:srgbClr val="C00000"/>
                </a:solidFill>
              </a:rPr>
              <a:t>)</a:t>
            </a:r>
            <a:endParaRPr lang="en-US"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6"/>
          <p:cNvSpPr txBox="1">
            <a:spLocks noChangeArrowheads="1"/>
          </p:cNvSpPr>
          <p:nvPr/>
        </p:nvSpPr>
        <p:spPr bwMode="auto">
          <a:xfrm>
            <a:off x="3971925" y="0"/>
            <a:ext cx="1511952" cy="523220"/>
          </a:xfrm>
          <a:prstGeom prst="rect">
            <a:avLst/>
          </a:prstGeom>
          <a:noFill/>
          <a:ln w="9525">
            <a:noFill/>
            <a:miter lim="800000"/>
            <a:headEnd/>
            <a:tailEnd/>
          </a:ln>
        </p:spPr>
        <p:txBody>
          <a:bodyPr wrap="none">
            <a:spAutoFit/>
          </a:bodyPr>
          <a:lstStyle/>
          <a:p>
            <a:pPr algn="ctr"/>
            <a:r>
              <a:rPr lang="en-US" altLang="zh-TW" sz="2800" dirty="0" smtClean="0">
                <a:solidFill>
                  <a:srgbClr val="0033CC"/>
                </a:solidFill>
                <a:ea typeface="標楷體" pitchFamily="65" charset="-120"/>
              </a:rPr>
              <a:t>Nano-CD</a:t>
            </a:r>
            <a:endParaRPr lang="zh-TW" altLang="en-US" sz="2800" dirty="0">
              <a:solidFill>
                <a:srgbClr val="0033CC"/>
              </a:solidFill>
              <a:ea typeface="標楷體" pitchFamily="65" charset="-120"/>
            </a:endParaRPr>
          </a:p>
        </p:txBody>
      </p:sp>
      <p:sp>
        <p:nvSpPr>
          <p:cNvPr id="44036" name="Text Box 7"/>
          <p:cNvSpPr txBox="1">
            <a:spLocks noChangeArrowheads="1"/>
          </p:cNvSpPr>
          <p:nvPr/>
        </p:nvSpPr>
        <p:spPr bwMode="auto">
          <a:xfrm>
            <a:off x="2905125" y="711200"/>
            <a:ext cx="3338093" cy="400110"/>
          </a:xfrm>
          <a:prstGeom prst="rect">
            <a:avLst/>
          </a:prstGeom>
          <a:noFill/>
          <a:ln w="9525">
            <a:noFill/>
            <a:miter lim="800000"/>
            <a:headEnd/>
            <a:tailEnd/>
          </a:ln>
        </p:spPr>
        <p:txBody>
          <a:bodyPr wrap="none">
            <a:spAutoFit/>
          </a:bodyPr>
          <a:lstStyle/>
          <a:p>
            <a:pPr algn="ctr"/>
            <a:r>
              <a:rPr lang="en-US" altLang="zh-TW" sz="2000" dirty="0" smtClean="0">
                <a:solidFill>
                  <a:srgbClr val="0000FF"/>
                </a:solidFill>
                <a:ea typeface="標楷體" pitchFamily="65" charset="-120"/>
              </a:rPr>
              <a:t>CD areal density: 400 </a:t>
            </a:r>
            <a:r>
              <a:rPr lang="en-US" altLang="zh-TW" sz="2000" dirty="0" err="1">
                <a:solidFill>
                  <a:srgbClr val="0000FF"/>
                </a:solidFill>
                <a:ea typeface="標楷體" pitchFamily="65" charset="-120"/>
              </a:rPr>
              <a:t>Gbit</a:t>
            </a:r>
            <a:r>
              <a:rPr lang="en-US" altLang="zh-TW" sz="2000" dirty="0">
                <a:solidFill>
                  <a:srgbClr val="0000FF"/>
                </a:solidFill>
                <a:ea typeface="標楷體" pitchFamily="65" charset="-120"/>
              </a:rPr>
              <a:t>/in</a:t>
            </a:r>
            <a:r>
              <a:rPr lang="en-US" altLang="zh-TW" sz="2000" baseline="30000" dirty="0">
                <a:solidFill>
                  <a:srgbClr val="0000FF"/>
                </a:solidFill>
                <a:ea typeface="標楷體" pitchFamily="65" charset="-120"/>
              </a:rPr>
              <a:t>2</a:t>
            </a:r>
          </a:p>
        </p:txBody>
      </p:sp>
      <p:grpSp>
        <p:nvGrpSpPr>
          <p:cNvPr id="2" name="Group 8"/>
          <p:cNvGrpSpPr>
            <a:grpSpLocks/>
          </p:cNvGrpSpPr>
          <p:nvPr/>
        </p:nvGrpSpPr>
        <p:grpSpPr bwMode="auto">
          <a:xfrm>
            <a:off x="649288" y="1150938"/>
            <a:ext cx="7859712" cy="5156200"/>
            <a:chOff x="285" y="772"/>
            <a:chExt cx="4951" cy="3248"/>
          </a:xfrm>
        </p:grpSpPr>
        <p:pic>
          <p:nvPicPr>
            <p:cNvPr id="44039" name="Picture 9"/>
            <p:cNvPicPr>
              <a:picLocks noChangeAspect="1" noChangeArrowheads="1"/>
            </p:cNvPicPr>
            <p:nvPr/>
          </p:nvPicPr>
          <p:blipFill>
            <a:blip r:embed="rId3" cstate="print"/>
            <a:srcRect/>
            <a:stretch>
              <a:fillRect/>
            </a:stretch>
          </p:blipFill>
          <p:spPr bwMode="auto">
            <a:xfrm>
              <a:off x="285" y="772"/>
              <a:ext cx="3269" cy="1888"/>
            </a:xfrm>
            <a:prstGeom prst="rect">
              <a:avLst/>
            </a:prstGeom>
            <a:noFill/>
            <a:ln w="9525">
              <a:noFill/>
              <a:miter lim="800000"/>
              <a:headEnd/>
              <a:tailEnd/>
            </a:ln>
          </p:spPr>
        </p:pic>
        <p:pic>
          <p:nvPicPr>
            <p:cNvPr id="44040" name="Picture 10"/>
            <p:cNvPicPr>
              <a:picLocks noChangeAspect="1" noChangeArrowheads="1"/>
            </p:cNvPicPr>
            <p:nvPr/>
          </p:nvPicPr>
          <p:blipFill>
            <a:blip r:embed="rId4" cstate="print"/>
            <a:srcRect/>
            <a:stretch>
              <a:fillRect/>
            </a:stretch>
          </p:blipFill>
          <p:spPr bwMode="auto">
            <a:xfrm>
              <a:off x="3653" y="772"/>
              <a:ext cx="1169" cy="1618"/>
            </a:xfrm>
            <a:prstGeom prst="rect">
              <a:avLst/>
            </a:prstGeom>
            <a:noFill/>
            <a:ln w="9525">
              <a:noFill/>
              <a:miter lim="800000"/>
              <a:headEnd/>
              <a:tailEnd/>
            </a:ln>
          </p:spPr>
        </p:pic>
        <p:pic>
          <p:nvPicPr>
            <p:cNvPr id="44041" name="Picture 11"/>
            <p:cNvPicPr>
              <a:picLocks noChangeAspect="1" noChangeArrowheads="1"/>
            </p:cNvPicPr>
            <p:nvPr/>
          </p:nvPicPr>
          <p:blipFill>
            <a:blip r:embed="rId5" cstate="print"/>
            <a:srcRect/>
            <a:stretch>
              <a:fillRect/>
            </a:stretch>
          </p:blipFill>
          <p:spPr bwMode="auto">
            <a:xfrm>
              <a:off x="3650" y="2473"/>
              <a:ext cx="1586" cy="1547"/>
            </a:xfrm>
            <a:prstGeom prst="rect">
              <a:avLst/>
            </a:prstGeom>
            <a:noFill/>
            <a:ln w="9525">
              <a:noFill/>
              <a:miter lim="800000"/>
              <a:headEnd/>
              <a:tailEnd/>
            </a:ln>
          </p:spPr>
        </p:pic>
        <p:pic>
          <p:nvPicPr>
            <p:cNvPr id="44042" name="Picture 12"/>
            <p:cNvPicPr>
              <a:picLocks noChangeAspect="1" noChangeArrowheads="1"/>
            </p:cNvPicPr>
            <p:nvPr/>
          </p:nvPicPr>
          <p:blipFill>
            <a:blip r:embed="rId6" cstate="print"/>
            <a:srcRect/>
            <a:stretch>
              <a:fillRect/>
            </a:stretch>
          </p:blipFill>
          <p:spPr bwMode="auto">
            <a:xfrm>
              <a:off x="843" y="2701"/>
              <a:ext cx="2138" cy="1319"/>
            </a:xfrm>
            <a:prstGeom prst="rect">
              <a:avLst/>
            </a:prstGeom>
            <a:noFill/>
            <a:ln w="9525">
              <a:noFill/>
              <a:miter lim="800000"/>
              <a:headEnd/>
              <a:tailEnd/>
            </a:ln>
          </p:spPr>
        </p:pic>
      </p:grpSp>
      <p:sp>
        <p:nvSpPr>
          <p:cNvPr id="44038" name="Text Box 13"/>
          <p:cNvSpPr txBox="1">
            <a:spLocks noChangeArrowheads="1"/>
          </p:cNvSpPr>
          <p:nvPr/>
        </p:nvSpPr>
        <p:spPr bwMode="auto">
          <a:xfrm>
            <a:off x="914401" y="6399213"/>
            <a:ext cx="7772399" cy="400110"/>
          </a:xfrm>
          <a:prstGeom prst="rect">
            <a:avLst/>
          </a:prstGeom>
          <a:noFill/>
          <a:ln w="9525">
            <a:noFill/>
            <a:miter lim="800000"/>
            <a:headEnd/>
            <a:tailEnd/>
          </a:ln>
        </p:spPr>
        <p:txBody>
          <a:bodyPr wrap="square">
            <a:spAutoFit/>
          </a:bodyPr>
          <a:lstStyle/>
          <a:p>
            <a:r>
              <a:rPr lang="en-US" altLang="zh-TW" sz="1000" dirty="0" smtClean="0"/>
              <a:t>Krauss and Chou, “N</a:t>
            </a:r>
            <a:r>
              <a:rPr lang="en-US" sz="1000" dirty="0" smtClean="0"/>
              <a:t>ano-compact disks with 400 </a:t>
            </a:r>
            <a:r>
              <a:rPr lang="en-US" sz="1000" dirty="0" err="1" smtClean="0"/>
              <a:t>Gbit</a:t>
            </a:r>
            <a:r>
              <a:rPr lang="en-US" sz="1000" dirty="0" smtClean="0"/>
              <a:t>/in</a:t>
            </a:r>
            <a:r>
              <a:rPr lang="en-US" sz="1000" baseline="30000" dirty="0" smtClean="0"/>
              <a:t>2</a:t>
            </a:r>
            <a:r>
              <a:rPr lang="en-US" sz="1000" dirty="0" smtClean="0"/>
              <a:t> storage density fabricated using nanoimprint lithography and read with proximal probe</a:t>
            </a:r>
            <a:r>
              <a:rPr lang="en-US" altLang="zh-TW" sz="1000" dirty="0" smtClean="0"/>
              <a:t>”, </a:t>
            </a:r>
            <a:r>
              <a:rPr lang="en-US" altLang="zh-TW" sz="1000" dirty="0"/>
              <a:t>Appl. Phys. </a:t>
            </a:r>
            <a:r>
              <a:rPr lang="en-US" altLang="zh-TW" sz="1000" dirty="0" err="1"/>
              <a:t>Lett</a:t>
            </a:r>
            <a:r>
              <a:rPr lang="en-US" altLang="zh-TW" sz="1000" dirty="0"/>
              <a:t>. </a:t>
            </a:r>
            <a:r>
              <a:rPr lang="en-US" altLang="zh-TW" sz="1000" dirty="0" smtClean="0"/>
              <a:t>71, 3174-3176 (1997).</a:t>
            </a:r>
            <a:endParaRPr lang="en-US" altLang="zh-TW" sz="1000" dirty="0"/>
          </a:p>
        </p:txBody>
      </p:sp>
      <p:cxnSp>
        <p:nvCxnSpPr>
          <p:cNvPr id="11" name="Straight Connector 10"/>
          <p:cNvCxnSpPr/>
          <p:nvPr/>
        </p:nvCxnSpPr>
        <p:spPr>
          <a:xfrm flipV="1">
            <a:off x="0" y="50165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2" name="Slide Number Placeholder 11"/>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38200" y="1295400"/>
            <a:ext cx="7523163" cy="4412310"/>
          </a:xfrm>
          <a:prstGeom prst="rect">
            <a:avLst/>
          </a:prstGeom>
          <a:noFill/>
          <a:ln w="9525">
            <a:noFill/>
            <a:miter lim="800000"/>
            <a:headEnd/>
            <a:tailEnd/>
          </a:ln>
          <a:effectLst/>
        </p:spPr>
      </p:pic>
      <p:sp>
        <p:nvSpPr>
          <p:cNvPr id="5" name="Rectangle 4"/>
          <p:cNvSpPr/>
          <p:nvPr/>
        </p:nvSpPr>
        <p:spPr>
          <a:xfrm>
            <a:off x="4191000" y="1371600"/>
            <a:ext cx="3200400" cy="646331"/>
          </a:xfrm>
          <a:prstGeom prst="rect">
            <a:avLst/>
          </a:prstGeom>
        </p:spPr>
        <p:txBody>
          <a:bodyPr wrap="square">
            <a:spAutoFit/>
          </a:bodyPr>
          <a:lstStyle/>
          <a:p>
            <a:r>
              <a:rPr lang="en-US" dirty="0" smtClean="0">
                <a:solidFill>
                  <a:srgbClr val="0033CC"/>
                </a:solidFill>
              </a:rPr>
              <a:t>Example for diffractive colors:</a:t>
            </a:r>
          </a:p>
          <a:p>
            <a:r>
              <a:rPr lang="en-US" dirty="0" smtClean="0">
                <a:solidFill>
                  <a:srgbClr val="0033CC"/>
                </a:solidFill>
              </a:rPr>
              <a:t>Tropical butterflies</a:t>
            </a:r>
            <a:endParaRPr lang="en-US" dirty="0">
              <a:solidFill>
                <a:srgbClr val="0033CC"/>
              </a:solidFill>
            </a:endParaRPr>
          </a:p>
        </p:txBody>
      </p:sp>
      <p:sp>
        <p:nvSpPr>
          <p:cNvPr id="6" name="Rectangle 5"/>
          <p:cNvSpPr/>
          <p:nvPr/>
        </p:nvSpPr>
        <p:spPr>
          <a:xfrm>
            <a:off x="381000" y="4953000"/>
            <a:ext cx="4038600" cy="923330"/>
          </a:xfrm>
          <a:prstGeom prst="rect">
            <a:avLst/>
          </a:prstGeom>
        </p:spPr>
        <p:txBody>
          <a:bodyPr wrap="square">
            <a:spAutoFit/>
          </a:bodyPr>
          <a:lstStyle/>
          <a:p>
            <a:r>
              <a:rPr lang="en-US" dirty="0" smtClean="0">
                <a:solidFill>
                  <a:srgbClr val="0033CC"/>
                </a:solidFill>
              </a:rPr>
              <a:t>Periodic diffractive elements produced</a:t>
            </a:r>
          </a:p>
          <a:p>
            <a:r>
              <a:rPr lang="en-US" dirty="0" smtClean="0">
                <a:solidFill>
                  <a:srgbClr val="0033CC"/>
                </a:solidFill>
              </a:rPr>
              <a:t>by “roll-embossing” to be laminated into</a:t>
            </a:r>
          </a:p>
          <a:p>
            <a:r>
              <a:rPr lang="en-US" dirty="0" smtClean="0">
                <a:solidFill>
                  <a:srgbClr val="0033CC"/>
                </a:solidFill>
              </a:rPr>
              <a:t>credit cards, bank notes etc.</a:t>
            </a:r>
            <a:endParaRPr lang="en-US" dirty="0">
              <a:solidFill>
                <a:srgbClr val="0033CC"/>
              </a:solidFill>
            </a:endParaRPr>
          </a:p>
        </p:txBody>
      </p:sp>
      <p:sp>
        <p:nvSpPr>
          <p:cNvPr id="7" name="Rectangle 6"/>
          <p:cNvSpPr/>
          <p:nvPr/>
        </p:nvSpPr>
        <p:spPr>
          <a:xfrm>
            <a:off x="1752600" y="152400"/>
            <a:ext cx="6170279" cy="523220"/>
          </a:xfrm>
          <a:prstGeom prst="rect">
            <a:avLst/>
          </a:prstGeom>
        </p:spPr>
        <p:txBody>
          <a:bodyPr wrap="none">
            <a:spAutoFit/>
          </a:bodyPr>
          <a:lstStyle/>
          <a:p>
            <a:r>
              <a:rPr lang="en-US" sz="2800" dirty="0" smtClean="0">
                <a:solidFill>
                  <a:srgbClr val="0033CC"/>
                </a:solidFill>
              </a:rPr>
              <a:t>Application: diffractive security elements</a:t>
            </a:r>
            <a:endParaRPr lang="en-US" sz="2800" dirty="0">
              <a:solidFill>
                <a:srgbClr val="0033CC"/>
              </a:solidFill>
            </a:endParaRP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04800" y="1524000"/>
            <a:ext cx="4038600" cy="211395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6096000" y="838200"/>
            <a:ext cx="2743200" cy="5652654"/>
          </a:xfrm>
          <a:prstGeom prst="rect">
            <a:avLst/>
          </a:prstGeom>
          <a:noFill/>
          <a:ln w="9525">
            <a:noFill/>
            <a:miter lim="800000"/>
            <a:headEnd/>
            <a:tailEnd/>
          </a:ln>
          <a:effectLst/>
        </p:spPr>
      </p:pic>
      <p:sp>
        <p:nvSpPr>
          <p:cNvPr id="4" name="Rectangle 3"/>
          <p:cNvSpPr/>
          <p:nvPr/>
        </p:nvSpPr>
        <p:spPr>
          <a:xfrm>
            <a:off x="4876800" y="1066800"/>
            <a:ext cx="1295400" cy="646331"/>
          </a:xfrm>
          <a:prstGeom prst="rect">
            <a:avLst/>
          </a:prstGeom>
        </p:spPr>
        <p:txBody>
          <a:bodyPr wrap="square">
            <a:spAutoFit/>
          </a:bodyPr>
          <a:lstStyle/>
          <a:p>
            <a:r>
              <a:rPr lang="en-US" b="1" dirty="0" smtClean="0">
                <a:solidFill>
                  <a:srgbClr val="0033CC"/>
                </a:solidFill>
              </a:rPr>
              <a:t>Stamp:</a:t>
            </a:r>
          </a:p>
          <a:p>
            <a:r>
              <a:rPr lang="en-US" i="1" dirty="0" smtClean="0">
                <a:solidFill>
                  <a:srgbClr val="0033CC"/>
                </a:solidFill>
              </a:rPr>
              <a:t>AFM image</a:t>
            </a:r>
            <a:endParaRPr lang="en-US" dirty="0">
              <a:solidFill>
                <a:srgbClr val="0033CC"/>
              </a:solidFill>
            </a:endParaRPr>
          </a:p>
        </p:txBody>
      </p:sp>
      <p:sp>
        <p:nvSpPr>
          <p:cNvPr id="5" name="Rectangle 4"/>
          <p:cNvSpPr/>
          <p:nvPr/>
        </p:nvSpPr>
        <p:spPr>
          <a:xfrm>
            <a:off x="4572000" y="2590800"/>
            <a:ext cx="1447800" cy="923330"/>
          </a:xfrm>
          <a:prstGeom prst="rect">
            <a:avLst/>
          </a:prstGeom>
        </p:spPr>
        <p:txBody>
          <a:bodyPr wrap="square">
            <a:spAutoFit/>
          </a:bodyPr>
          <a:lstStyle/>
          <a:p>
            <a:r>
              <a:rPr lang="en-US" b="1" dirty="0" smtClean="0">
                <a:solidFill>
                  <a:srgbClr val="0033CC"/>
                </a:solidFill>
              </a:rPr>
              <a:t>Embossed</a:t>
            </a:r>
          </a:p>
          <a:p>
            <a:r>
              <a:rPr lang="en-US" b="1" dirty="0" smtClean="0">
                <a:solidFill>
                  <a:srgbClr val="0033CC"/>
                </a:solidFill>
              </a:rPr>
              <a:t>structure:</a:t>
            </a:r>
          </a:p>
          <a:p>
            <a:r>
              <a:rPr lang="en-US" i="1" dirty="0" smtClean="0">
                <a:solidFill>
                  <a:srgbClr val="0033CC"/>
                </a:solidFill>
              </a:rPr>
              <a:t>AFM image</a:t>
            </a:r>
            <a:endParaRPr lang="en-US" dirty="0">
              <a:solidFill>
                <a:srgbClr val="0033CC"/>
              </a:solidFill>
            </a:endParaRPr>
          </a:p>
        </p:txBody>
      </p:sp>
      <p:sp>
        <p:nvSpPr>
          <p:cNvPr id="6" name="Rectangle 5"/>
          <p:cNvSpPr/>
          <p:nvPr/>
        </p:nvSpPr>
        <p:spPr>
          <a:xfrm>
            <a:off x="4572000" y="4800600"/>
            <a:ext cx="1447800" cy="1200329"/>
          </a:xfrm>
          <a:prstGeom prst="rect">
            <a:avLst/>
          </a:prstGeom>
        </p:spPr>
        <p:txBody>
          <a:bodyPr wrap="square">
            <a:spAutoFit/>
          </a:bodyPr>
          <a:lstStyle/>
          <a:p>
            <a:r>
              <a:rPr lang="en-US" b="1" dirty="0" smtClean="0">
                <a:solidFill>
                  <a:srgbClr val="0033CC"/>
                </a:solidFill>
              </a:rPr>
              <a:t>Chemical</a:t>
            </a:r>
          </a:p>
          <a:p>
            <a:r>
              <a:rPr lang="en-US" b="1" dirty="0" smtClean="0">
                <a:solidFill>
                  <a:srgbClr val="0033CC"/>
                </a:solidFill>
              </a:rPr>
              <a:t>patterns</a:t>
            </a:r>
          </a:p>
          <a:p>
            <a:r>
              <a:rPr lang="en-US" b="1" dirty="0" smtClean="0">
                <a:solidFill>
                  <a:srgbClr val="0033CC"/>
                </a:solidFill>
              </a:rPr>
              <a:t>after lift-off:</a:t>
            </a:r>
          </a:p>
          <a:p>
            <a:r>
              <a:rPr lang="en-US" i="1" dirty="0" smtClean="0">
                <a:solidFill>
                  <a:srgbClr val="0033CC"/>
                </a:solidFill>
              </a:rPr>
              <a:t>LFM image</a:t>
            </a:r>
            <a:endParaRPr lang="en-US" dirty="0">
              <a:solidFill>
                <a:srgbClr val="0033CC"/>
              </a:solidFill>
            </a:endParaRPr>
          </a:p>
        </p:txBody>
      </p:sp>
      <p:pic>
        <p:nvPicPr>
          <p:cNvPr id="5124" name="Picture 4"/>
          <p:cNvPicPr>
            <a:picLocks noChangeAspect="1" noChangeArrowheads="1"/>
          </p:cNvPicPr>
          <p:nvPr/>
        </p:nvPicPr>
        <p:blipFill>
          <a:blip r:embed="rId4" cstate="print"/>
          <a:srcRect/>
          <a:stretch>
            <a:fillRect/>
          </a:stretch>
        </p:blipFill>
        <p:spPr bwMode="auto">
          <a:xfrm>
            <a:off x="304801" y="4412080"/>
            <a:ext cx="3886200" cy="1282475"/>
          </a:xfrm>
          <a:prstGeom prst="rect">
            <a:avLst/>
          </a:prstGeom>
          <a:noFill/>
          <a:ln w="9525">
            <a:noFill/>
            <a:miter lim="800000"/>
            <a:headEnd/>
            <a:tailEnd/>
          </a:ln>
          <a:effectLst/>
        </p:spPr>
      </p:pic>
      <p:sp>
        <p:nvSpPr>
          <p:cNvPr id="8" name="Rectangle 7"/>
          <p:cNvSpPr/>
          <p:nvPr/>
        </p:nvSpPr>
        <p:spPr>
          <a:xfrm>
            <a:off x="228600" y="5791200"/>
            <a:ext cx="3733800" cy="646331"/>
          </a:xfrm>
          <a:prstGeom prst="rect">
            <a:avLst/>
          </a:prstGeom>
        </p:spPr>
        <p:txBody>
          <a:bodyPr wrap="square">
            <a:spAutoFit/>
          </a:bodyPr>
          <a:lstStyle/>
          <a:p>
            <a:r>
              <a:rPr lang="en-US" dirty="0" smtClean="0">
                <a:solidFill>
                  <a:srgbClr val="0033CC"/>
                </a:solidFill>
              </a:rPr>
              <a:t>tridecafluoro-1,1,2,2-tetrahydrooctyl)</a:t>
            </a:r>
            <a:r>
              <a:rPr lang="en-US" dirty="0" err="1" smtClean="0">
                <a:solidFill>
                  <a:srgbClr val="0033CC"/>
                </a:solidFill>
              </a:rPr>
              <a:t>trichlorosilane</a:t>
            </a:r>
            <a:r>
              <a:rPr lang="en-US" dirty="0" smtClean="0">
                <a:solidFill>
                  <a:srgbClr val="0033CC"/>
                </a:solidFill>
              </a:rPr>
              <a:t> (TFS)</a:t>
            </a:r>
            <a:endParaRPr lang="en-US" dirty="0">
              <a:solidFill>
                <a:srgbClr val="0033CC"/>
              </a:solidFill>
            </a:endParaRPr>
          </a:p>
        </p:txBody>
      </p:sp>
      <p:sp>
        <p:nvSpPr>
          <p:cNvPr id="9" name="TextBox 8"/>
          <p:cNvSpPr txBox="1"/>
          <p:nvPr/>
        </p:nvSpPr>
        <p:spPr>
          <a:xfrm>
            <a:off x="381000" y="162580"/>
            <a:ext cx="8077200" cy="523220"/>
          </a:xfrm>
          <a:prstGeom prst="rect">
            <a:avLst/>
          </a:prstGeom>
          <a:noFill/>
        </p:spPr>
        <p:txBody>
          <a:bodyPr wrap="square" rtlCol="0">
            <a:spAutoFit/>
          </a:bodyPr>
          <a:lstStyle/>
          <a:p>
            <a:r>
              <a:rPr lang="en-US" sz="2800" dirty="0" smtClean="0">
                <a:solidFill>
                  <a:srgbClr val="0033CC"/>
                </a:solidFill>
              </a:rPr>
              <a:t>Chemical patterning by liftoff for liquid crystal displays</a:t>
            </a:r>
            <a:endParaRPr lang="en-US" sz="2800" dirty="0">
              <a:solidFill>
                <a:srgbClr val="0033CC"/>
              </a:solidFill>
            </a:endParaRPr>
          </a:p>
        </p:txBody>
      </p:sp>
      <p:cxnSp>
        <p:nvCxnSpPr>
          <p:cNvPr id="10" name="Straight Connector 9"/>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1" name="Slide Number Placeholder 10"/>
          <p:cNvSpPr>
            <a:spLocks noGrp="1"/>
          </p:cNvSpPr>
          <p:nvPr>
            <p:ph type="sldNum" sz="quarter" idx="12"/>
          </p:nvPr>
        </p:nvSpPr>
        <p:spPr/>
        <p:txBody>
          <a:bodyPr/>
          <a:lstStyle/>
          <a:p>
            <a:fld id="{B6F15528-21DE-4FAA-801E-634DDDAF4B2B}"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719058"/>
            <a:ext cx="9067801" cy="5412282"/>
          </a:xfrm>
          <a:prstGeom prst="rect">
            <a:avLst/>
          </a:prstGeom>
          <a:noFill/>
          <a:ln w="9525">
            <a:noFill/>
            <a:miter lim="800000"/>
            <a:headEnd/>
            <a:tailEnd/>
          </a:ln>
          <a:effectLst/>
        </p:spPr>
      </p:pic>
      <p:sp>
        <p:nvSpPr>
          <p:cNvPr id="5" name="Rectangle 4"/>
          <p:cNvSpPr/>
          <p:nvPr/>
        </p:nvSpPr>
        <p:spPr>
          <a:xfrm>
            <a:off x="2057400" y="0"/>
            <a:ext cx="4953000" cy="523220"/>
          </a:xfrm>
          <a:prstGeom prst="rect">
            <a:avLst/>
          </a:prstGeom>
        </p:spPr>
        <p:txBody>
          <a:bodyPr wrap="square">
            <a:spAutoFit/>
          </a:bodyPr>
          <a:lstStyle/>
          <a:p>
            <a:r>
              <a:rPr lang="it-IT" sz="2800" dirty="0" smtClean="0">
                <a:solidFill>
                  <a:srgbClr val="0033CC"/>
                </a:solidFill>
              </a:rPr>
              <a:t>Nano-channel DNA sorter by NIL</a:t>
            </a:r>
            <a:endParaRPr lang="en-US" sz="2800" dirty="0">
              <a:solidFill>
                <a:srgbClr val="0033CC"/>
              </a:solidFill>
            </a:endParaRPr>
          </a:p>
        </p:txBody>
      </p:sp>
      <p:cxnSp>
        <p:nvCxnSpPr>
          <p:cNvPr id="4" name="Straight Connector 3"/>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fld id="{B6F15528-21DE-4FAA-801E-634DDDAF4B2B}"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7"/>
          <p:cNvGrpSpPr>
            <a:grpSpLocks noChangeAspect="1"/>
          </p:cNvGrpSpPr>
          <p:nvPr/>
        </p:nvGrpSpPr>
        <p:grpSpPr bwMode="auto">
          <a:xfrm>
            <a:off x="304800" y="762000"/>
            <a:ext cx="3383280" cy="3017520"/>
            <a:chOff x="432" y="720"/>
            <a:chExt cx="1776" cy="1584"/>
          </a:xfrm>
        </p:grpSpPr>
        <p:grpSp>
          <p:nvGrpSpPr>
            <p:cNvPr id="3" name="Group 174"/>
            <p:cNvGrpSpPr>
              <a:grpSpLocks/>
            </p:cNvGrpSpPr>
            <p:nvPr/>
          </p:nvGrpSpPr>
          <p:grpSpPr bwMode="auto">
            <a:xfrm>
              <a:off x="432" y="1971"/>
              <a:ext cx="1278" cy="327"/>
              <a:chOff x="2506" y="1488"/>
              <a:chExt cx="1104" cy="300"/>
            </a:xfrm>
          </p:grpSpPr>
          <p:sp>
            <p:nvSpPr>
              <p:cNvPr id="111" name="Oval 175"/>
              <p:cNvSpPr>
                <a:spLocks noChangeArrowheads="1"/>
              </p:cNvSpPr>
              <p:nvPr/>
            </p:nvSpPr>
            <p:spPr bwMode="auto">
              <a:xfrm>
                <a:off x="2544" y="1537"/>
                <a:ext cx="1028" cy="251"/>
              </a:xfrm>
              <a:prstGeom prst="ellipse">
                <a:avLst/>
              </a:prstGeom>
              <a:solidFill>
                <a:srgbClr val="FFFFFF"/>
              </a:solidFill>
              <a:ln w="9525">
                <a:noFill/>
                <a:round/>
                <a:headEnd/>
                <a:tailEnd/>
              </a:ln>
              <a:effectLst/>
            </p:spPr>
            <p:txBody>
              <a:bodyPr wrap="none" anchor="ctr"/>
              <a:lstStyle/>
              <a:p>
                <a:endParaRPr lang="en-US"/>
              </a:p>
            </p:txBody>
          </p:sp>
          <p:sp>
            <p:nvSpPr>
              <p:cNvPr id="112" name="Oval 176"/>
              <p:cNvSpPr>
                <a:spLocks noChangeArrowheads="1"/>
              </p:cNvSpPr>
              <p:nvPr/>
            </p:nvSpPr>
            <p:spPr bwMode="auto">
              <a:xfrm>
                <a:off x="2548" y="1542"/>
                <a:ext cx="1020" cy="241"/>
              </a:xfrm>
              <a:prstGeom prst="ellipse">
                <a:avLst/>
              </a:prstGeom>
              <a:solidFill>
                <a:srgbClr val="FAFD00"/>
              </a:solidFill>
              <a:ln w="25400">
                <a:solidFill>
                  <a:srgbClr val="000000"/>
                </a:solidFill>
                <a:round/>
                <a:headEnd/>
                <a:tailEnd/>
              </a:ln>
              <a:effectLst/>
            </p:spPr>
            <p:txBody>
              <a:bodyPr wrap="none" anchor="ctr"/>
              <a:lstStyle/>
              <a:p>
                <a:endParaRPr lang="en-US"/>
              </a:p>
            </p:txBody>
          </p:sp>
          <p:sp>
            <p:nvSpPr>
              <p:cNvPr id="113" name="Rectangle 177"/>
              <p:cNvSpPr>
                <a:spLocks noChangeArrowheads="1"/>
              </p:cNvSpPr>
              <p:nvPr/>
            </p:nvSpPr>
            <p:spPr bwMode="auto">
              <a:xfrm>
                <a:off x="2525" y="1615"/>
                <a:ext cx="1068" cy="46"/>
              </a:xfrm>
              <a:prstGeom prst="rect">
                <a:avLst/>
              </a:prstGeom>
              <a:solidFill>
                <a:srgbClr val="FFFFFF"/>
              </a:solidFill>
              <a:ln w="9525">
                <a:noFill/>
                <a:miter lim="800000"/>
                <a:headEnd/>
                <a:tailEnd/>
              </a:ln>
              <a:effectLst/>
            </p:spPr>
            <p:txBody>
              <a:bodyPr wrap="none" anchor="ctr"/>
              <a:lstStyle/>
              <a:p>
                <a:endParaRPr lang="en-US"/>
              </a:p>
            </p:txBody>
          </p:sp>
          <p:sp>
            <p:nvSpPr>
              <p:cNvPr id="114" name="Rectangle 178"/>
              <p:cNvSpPr>
                <a:spLocks noChangeArrowheads="1"/>
              </p:cNvSpPr>
              <p:nvPr/>
            </p:nvSpPr>
            <p:spPr bwMode="auto">
              <a:xfrm>
                <a:off x="2546" y="1615"/>
                <a:ext cx="1026" cy="53"/>
              </a:xfrm>
              <a:prstGeom prst="rect">
                <a:avLst/>
              </a:prstGeom>
              <a:solidFill>
                <a:srgbClr val="FAFD00"/>
              </a:solidFill>
              <a:ln w="9525">
                <a:noFill/>
                <a:miter lim="800000"/>
                <a:headEnd/>
                <a:tailEnd/>
              </a:ln>
              <a:effectLst/>
            </p:spPr>
            <p:txBody>
              <a:bodyPr wrap="none" anchor="ctr"/>
              <a:lstStyle/>
              <a:p>
                <a:endParaRPr lang="en-US"/>
              </a:p>
            </p:txBody>
          </p:sp>
          <p:sp>
            <p:nvSpPr>
              <p:cNvPr id="115" name="Oval 179"/>
              <p:cNvSpPr>
                <a:spLocks noChangeArrowheads="1"/>
              </p:cNvSpPr>
              <p:nvPr/>
            </p:nvSpPr>
            <p:spPr bwMode="auto">
              <a:xfrm>
                <a:off x="2544" y="1488"/>
                <a:ext cx="1028" cy="250"/>
              </a:xfrm>
              <a:prstGeom prst="ellipse">
                <a:avLst/>
              </a:prstGeom>
              <a:solidFill>
                <a:srgbClr val="FFFFFF"/>
              </a:solidFill>
              <a:ln w="9525">
                <a:noFill/>
                <a:round/>
                <a:headEnd/>
                <a:tailEnd/>
              </a:ln>
              <a:effectLst/>
            </p:spPr>
            <p:txBody>
              <a:bodyPr wrap="none" anchor="ctr"/>
              <a:lstStyle/>
              <a:p>
                <a:endParaRPr lang="en-US"/>
              </a:p>
            </p:txBody>
          </p:sp>
          <p:sp>
            <p:nvSpPr>
              <p:cNvPr id="116" name="Oval 180"/>
              <p:cNvSpPr>
                <a:spLocks noChangeArrowheads="1"/>
              </p:cNvSpPr>
              <p:nvPr/>
            </p:nvSpPr>
            <p:spPr bwMode="auto">
              <a:xfrm>
                <a:off x="3285" y="1612"/>
                <a:ext cx="95" cy="85"/>
              </a:xfrm>
              <a:prstGeom prst="ellipse">
                <a:avLst/>
              </a:prstGeom>
              <a:noFill/>
              <a:ln w="12700">
                <a:solidFill>
                  <a:srgbClr val="000000"/>
                </a:solidFill>
                <a:round/>
                <a:headEnd/>
                <a:tailEnd/>
              </a:ln>
              <a:effectLst/>
            </p:spPr>
            <p:txBody>
              <a:bodyPr wrap="none" anchor="ctr"/>
              <a:lstStyle/>
              <a:p>
                <a:endParaRPr lang="en-US"/>
              </a:p>
            </p:txBody>
          </p:sp>
          <p:sp>
            <p:nvSpPr>
              <p:cNvPr id="117" name="Oval 181"/>
              <p:cNvSpPr>
                <a:spLocks noChangeArrowheads="1"/>
              </p:cNvSpPr>
              <p:nvPr/>
            </p:nvSpPr>
            <p:spPr bwMode="auto">
              <a:xfrm>
                <a:off x="2881" y="1615"/>
                <a:ext cx="342" cy="73"/>
              </a:xfrm>
              <a:prstGeom prst="ellipse">
                <a:avLst/>
              </a:prstGeom>
              <a:solidFill>
                <a:srgbClr val="FFFFFF"/>
              </a:solidFill>
              <a:ln w="9525">
                <a:noFill/>
                <a:round/>
                <a:headEnd/>
                <a:tailEnd/>
              </a:ln>
              <a:effectLst/>
            </p:spPr>
            <p:txBody>
              <a:bodyPr wrap="none" anchor="ctr"/>
              <a:lstStyle/>
              <a:p>
                <a:endParaRPr lang="en-US"/>
              </a:p>
            </p:txBody>
          </p:sp>
          <p:sp>
            <p:nvSpPr>
              <p:cNvPr id="118" name="Oval 182"/>
              <p:cNvSpPr>
                <a:spLocks noChangeArrowheads="1"/>
              </p:cNvSpPr>
              <p:nvPr/>
            </p:nvSpPr>
            <p:spPr bwMode="auto">
              <a:xfrm>
                <a:off x="2548" y="1493"/>
                <a:ext cx="1020" cy="240"/>
              </a:xfrm>
              <a:prstGeom prst="ellipse">
                <a:avLst/>
              </a:prstGeom>
              <a:gradFill rotWithShape="0">
                <a:gsLst>
                  <a:gs pos="0">
                    <a:srgbClr val="FAFD00">
                      <a:gamma/>
                      <a:shade val="60000"/>
                      <a:invGamma/>
                    </a:srgbClr>
                  </a:gs>
                  <a:gs pos="100000">
                    <a:srgbClr val="FAFD00"/>
                  </a:gs>
                </a:gsLst>
                <a:lin ang="5400000" scaled="1"/>
              </a:gradFill>
              <a:ln w="25400">
                <a:solidFill>
                  <a:schemeClr val="tx1"/>
                </a:solidFill>
                <a:round/>
                <a:headEnd/>
                <a:tailEnd/>
              </a:ln>
              <a:effectLst/>
            </p:spPr>
            <p:txBody>
              <a:bodyPr wrap="none" anchor="ctr"/>
              <a:lstStyle/>
              <a:p>
                <a:endParaRPr lang="en-US"/>
              </a:p>
            </p:txBody>
          </p:sp>
          <p:sp>
            <p:nvSpPr>
              <p:cNvPr id="119" name="Oval 183"/>
              <p:cNvSpPr>
                <a:spLocks noChangeArrowheads="1"/>
              </p:cNvSpPr>
              <p:nvPr/>
            </p:nvSpPr>
            <p:spPr bwMode="auto">
              <a:xfrm>
                <a:off x="2893" y="1582"/>
                <a:ext cx="333" cy="60"/>
              </a:xfrm>
              <a:prstGeom prst="ellipse">
                <a:avLst/>
              </a:prstGeom>
              <a:noFill/>
              <a:ln w="25400">
                <a:solidFill>
                  <a:srgbClr val="000000"/>
                </a:solidFill>
                <a:round/>
                <a:headEnd/>
                <a:tailEnd/>
              </a:ln>
              <a:effectLst/>
            </p:spPr>
            <p:txBody>
              <a:bodyPr wrap="none" anchor="ctr"/>
              <a:lstStyle/>
              <a:p>
                <a:endParaRPr lang="en-US"/>
              </a:p>
            </p:txBody>
          </p:sp>
          <p:sp>
            <p:nvSpPr>
              <p:cNvPr id="120" name="Line 184"/>
              <p:cNvSpPr>
                <a:spLocks noChangeShapeType="1"/>
              </p:cNvSpPr>
              <p:nvPr/>
            </p:nvSpPr>
            <p:spPr bwMode="auto">
              <a:xfrm flipV="1">
                <a:off x="2542" y="1614"/>
                <a:ext cx="0" cy="54"/>
              </a:xfrm>
              <a:prstGeom prst="line">
                <a:avLst/>
              </a:prstGeom>
              <a:noFill/>
              <a:ln w="25400">
                <a:solidFill>
                  <a:srgbClr val="000000"/>
                </a:solidFill>
                <a:round/>
                <a:headEnd type="none" w="sm" len="sm"/>
                <a:tailEnd type="none" w="sm" len="sm"/>
              </a:ln>
              <a:effectLst/>
            </p:spPr>
            <p:txBody>
              <a:bodyPr wrap="none" anchor="ctr"/>
              <a:lstStyle/>
              <a:p>
                <a:endParaRPr lang="en-US"/>
              </a:p>
            </p:txBody>
          </p:sp>
          <p:sp>
            <p:nvSpPr>
              <p:cNvPr id="121" name="Line 185"/>
              <p:cNvSpPr>
                <a:spLocks noChangeShapeType="1"/>
              </p:cNvSpPr>
              <p:nvPr/>
            </p:nvSpPr>
            <p:spPr bwMode="auto">
              <a:xfrm flipV="1">
                <a:off x="3576" y="1614"/>
                <a:ext cx="0" cy="56"/>
              </a:xfrm>
              <a:prstGeom prst="line">
                <a:avLst/>
              </a:prstGeom>
              <a:noFill/>
              <a:ln w="25400">
                <a:solidFill>
                  <a:srgbClr val="000000"/>
                </a:solidFill>
                <a:round/>
                <a:headEnd type="none" w="sm" len="sm"/>
                <a:tailEnd type="none" w="sm" len="sm"/>
              </a:ln>
              <a:effectLst/>
            </p:spPr>
            <p:txBody>
              <a:bodyPr wrap="none" anchor="ctr"/>
              <a:lstStyle/>
              <a:p>
                <a:endParaRPr lang="en-US"/>
              </a:p>
            </p:txBody>
          </p:sp>
          <p:grpSp>
            <p:nvGrpSpPr>
              <p:cNvPr id="4" name="Group 186"/>
              <p:cNvGrpSpPr>
                <a:grpSpLocks/>
              </p:cNvGrpSpPr>
              <p:nvPr/>
            </p:nvGrpSpPr>
            <p:grpSpPr bwMode="auto">
              <a:xfrm>
                <a:off x="2920" y="1618"/>
                <a:ext cx="268" cy="17"/>
                <a:chOff x="3402" y="1854"/>
                <a:chExt cx="268" cy="17"/>
              </a:xfrm>
            </p:grpSpPr>
            <p:sp>
              <p:nvSpPr>
                <p:cNvPr id="132" name="Freeform 187"/>
                <p:cNvSpPr>
                  <a:spLocks/>
                </p:cNvSpPr>
                <p:nvPr/>
              </p:nvSpPr>
              <p:spPr bwMode="auto">
                <a:xfrm>
                  <a:off x="3402" y="1854"/>
                  <a:ext cx="136" cy="17"/>
                </a:xfrm>
                <a:custGeom>
                  <a:avLst/>
                  <a:gdLst/>
                  <a:ahLst/>
                  <a:cxnLst>
                    <a:cxn ang="0">
                      <a:pos x="5" y="13"/>
                    </a:cxn>
                    <a:cxn ang="0">
                      <a:pos x="11" y="10"/>
                    </a:cxn>
                    <a:cxn ang="0">
                      <a:pos x="16" y="10"/>
                    </a:cxn>
                    <a:cxn ang="0">
                      <a:pos x="22" y="10"/>
                    </a:cxn>
                    <a:cxn ang="0">
                      <a:pos x="27" y="8"/>
                    </a:cxn>
                    <a:cxn ang="0">
                      <a:pos x="33" y="7"/>
                    </a:cxn>
                    <a:cxn ang="0">
                      <a:pos x="38" y="6"/>
                    </a:cxn>
                    <a:cxn ang="0">
                      <a:pos x="44" y="5"/>
                    </a:cxn>
                    <a:cxn ang="0">
                      <a:pos x="49" y="5"/>
                    </a:cxn>
                    <a:cxn ang="0">
                      <a:pos x="55" y="5"/>
                    </a:cxn>
                    <a:cxn ang="0">
                      <a:pos x="60" y="4"/>
                    </a:cxn>
                    <a:cxn ang="0">
                      <a:pos x="67" y="4"/>
                    </a:cxn>
                    <a:cxn ang="0">
                      <a:pos x="72" y="3"/>
                    </a:cxn>
                    <a:cxn ang="0">
                      <a:pos x="78" y="2"/>
                    </a:cxn>
                    <a:cxn ang="0">
                      <a:pos x="83" y="2"/>
                    </a:cxn>
                    <a:cxn ang="0">
                      <a:pos x="89" y="3"/>
                    </a:cxn>
                    <a:cxn ang="0">
                      <a:pos x="94" y="2"/>
                    </a:cxn>
                    <a:cxn ang="0">
                      <a:pos x="100" y="1"/>
                    </a:cxn>
                    <a:cxn ang="0">
                      <a:pos x="105" y="0"/>
                    </a:cxn>
                    <a:cxn ang="0">
                      <a:pos x="111" y="1"/>
                    </a:cxn>
                    <a:cxn ang="0">
                      <a:pos x="116" y="1"/>
                    </a:cxn>
                    <a:cxn ang="0">
                      <a:pos x="122" y="0"/>
                    </a:cxn>
                    <a:cxn ang="0">
                      <a:pos x="127" y="0"/>
                    </a:cxn>
                    <a:cxn ang="0">
                      <a:pos x="133" y="0"/>
                    </a:cxn>
                    <a:cxn ang="0">
                      <a:pos x="135" y="4"/>
                    </a:cxn>
                    <a:cxn ang="0">
                      <a:pos x="135" y="9"/>
                    </a:cxn>
                    <a:cxn ang="0">
                      <a:pos x="135" y="14"/>
                    </a:cxn>
                    <a:cxn ang="0">
                      <a:pos x="131" y="16"/>
                    </a:cxn>
                    <a:cxn ang="0">
                      <a:pos x="124" y="16"/>
                    </a:cxn>
                    <a:cxn ang="0">
                      <a:pos x="116" y="16"/>
                    </a:cxn>
                    <a:cxn ang="0">
                      <a:pos x="111" y="16"/>
                    </a:cxn>
                    <a:cxn ang="0">
                      <a:pos x="105" y="16"/>
                    </a:cxn>
                    <a:cxn ang="0">
                      <a:pos x="95" y="16"/>
                    </a:cxn>
                    <a:cxn ang="0">
                      <a:pos x="87" y="15"/>
                    </a:cxn>
                    <a:cxn ang="0">
                      <a:pos x="81" y="13"/>
                    </a:cxn>
                    <a:cxn ang="0">
                      <a:pos x="75" y="13"/>
                    </a:cxn>
                    <a:cxn ang="0">
                      <a:pos x="67" y="13"/>
                    </a:cxn>
                    <a:cxn ang="0">
                      <a:pos x="58" y="12"/>
                    </a:cxn>
                    <a:cxn ang="0">
                      <a:pos x="53" y="12"/>
                    </a:cxn>
                    <a:cxn ang="0">
                      <a:pos x="46" y="14"/>
                    </a:cxn>
                    <a:cxn ang="0">
                      <a:pos x="39" y="15"/>
                    </a:cxn>
                    <a:cxn ang="0">
                      <a:pos x="33" y="15"/>
                    </a:cxn>
                    <a:cxn ang="0">
                      <a:pos x="27" y="14"/>
                    </a:cxn>
                    <a:cxn ang="0">
                      <a:pos x="20" y="13"/>
                    </a:cxn>
                    <a:cxn ang="0">
                      <a:pos x="14" y="14"/>
                    </a:cxn>
                    <a:cxn ang="0">
                      <a:pos x="9" y="14"/>
                    </a:cxn>
                    <a:cxn ang="0">
                      <a:pos x="3" y="13"/>
                    </a:cxn>
                    <a:cxn ang="0">
                      <a:pos x="1" y="13"/>
                    </a:cxn>
                  </a:cxnLst>
                  <a:rect l="0" t="0" r="r" b="b"/>
                  <a:pathLst>
                    <a:path w="136" h="17">
                      <a:moveTo>
                        <a:pt x="1" y="13"/>
                      </a:moveTo>
                      <a:lnTo>
                        <a:pt x="3" y="13"/>
                      </a:lnTo>
                      <a:lnTo>
                        <a:pt x="5" y="13"/>
                      </a:lnTo>
                      <a:lnTo>
                        <a:pt x="7" y="13"/>
                      </a:lnTo>
                      <a:lnTo>
                        <a:pt x="9" y="11"/>
                      </a:lnTo>
                      <a:lnTo>
                        <a:pt x="11" y="10"/>
                      </a:lnTo>
                      <a:lnTo>
                        <a:pt x="12" y="10"/>
                      </a:lnTo>
                      <a:lnTo>
                        <a:pt x="14" y="10"/>
                      </a:lnTo>
                      <a:lnTo>
                        <a:pt x="16" y="10"/>
                      </a:lnTo>
                      <a:lnTo>
                        <a:pt x="18" y="10"/>
                      </a:lnTo>
                      <a:lnTo>
                        <a:pt x="20" y="10"/>
                      </a:lnTo>
                      <a:lnTo>
                        <a:pt x="22" y="10"/>
                      </a:lnTo>
                      <a:lnTo>
                        <a:pt x="23" y="9"/>
                      </a:lnTo>
                      <a:lnTo>
                        <a:pt x="25" y="8"/>
                      </a:lnTo>
                      <a:lnTo>
                        <a:pt x="27" y="8"/>
                      </a:lnTo>
                      <a:lnTo>
                        <a:pt x="29" y="8"/>
                      </a:lnTo>
                      <a:lnTo>
                        <a:pt x="31" y="8"/>
                      </a:lnTo>
                      <a:lnTo>
                        <a:pt x="33" y="7"/>
                      </a:lnTo>
                      <a:lnTo>
                        <a:pt x="34" y="7"/>
                      </a:lnTo>
                      <a:lnTo>
                        <a:pt x="36" y="7"/>
                      </a:lnTo>
                      <a:lnTo>
                        <a:pt x="38" y="6"/>
                      </a:lnTo>
                      <a:lnTo>
                        <a:pt x="40" y="6"/>
                      </a:lnTo>
                      <a:lnTo>
                        <a:pt x="42" y="6"/>
                      </a:lnTo>
                      <a:lnTo>
                        <a:pt x="44" y="5"/>
                      </a:lnTo>
                      <a:lnTo>
                        <a:pt x="45" y="5"/>
                      </a:lnTo>
                      <a:lnTo>
                        <a:pt x="47" y="5"/>
                      </a:lnTo>
                      <a:lnTo>
                        <a:pt x="49" y="5"/>
                      </a:lnTo>
                      <a:lnTo>
                        <a:pt x="51" y="5"/>
                      </a:lnTo>
                      <a:lnTo>
                        <a:pt x="53" y="5"/>
                      </a:lnTo>
                      <a:lnTo>
                        <a:pt x="55" y="5"/>
                      </a:lnTo>
                      <a:lnTo>
                        <a:pt x="56" y="5"/>
                      </a:lnTo>
                      <a:lnTo>
                        <a:pt x="58" y="5"/>
                      </a:lnTo>
                      <a:lnTo>
                        <a:pt x="60" y="4"/>
                      </a:lnTo>
                      <a:lnTo>
                        <a:pt x="62" y="4"/>
                      </a:lnTo>
                      <a:lnTo>
                        <a:pt x="65" y="4"/>
                      </a:lnTo>
                      <a:lnTo>
                        <a:pt x="67" y="4"/>
                      </a:lnTo>
                      <a:lnTo>
                        <a:pt x="68" y="4"/>
                      </a:lnTo>
                      <a:lnTo>
                        <a:pt x="70" y="4"/>
                      </a:lnTo>
                      <a:lnTo>
                        <a:pt x="72" y="3"/>
                      </a:lnTo>
                      <a:lnTo>
                        <a:pt x="74" y="3"/>
                      </a:lnTo>
                      <a:lnTo>
                        <a:pt x="76" y="3"/>
                      </a:lnTo>
                      <a:lnTo>
                        <a:pt x="78" y="2"/>
                      </a:lnTo>
                      <a:lnTo>
                        <a:pt x="79" y="2"/>
                      </a:lnTo>
                      <a:lnTo>
                        <a:pt x="81" y="2"/>
                      </a:lnTo>
                      <a:lnTo>
                        <a:pt x="83" y="2"/>
                      </a:lnTo>
                      <a:lnTo>
                        <a:pt x="85" y="2"/>
                      </a:lnTo>
                      <a:lnTo>
                        <a:pt x="87" y="2"/>
                      </a:lnTo>
                      <a:lnTo>
                        <a:pt x="89" y="3"/>
                      </a:lnTo>
                      <a:lnTo>
                        <a:pt x="90" y="3"/>
                      </a:lnTo>
                      <a:lnTo>
                        <a:pt x="92" y="2"/>
                      </a:lnTo>
                      <a:lnTo>
                        <a:pt x="94" y="2"/>
                      </a:lnTo>
                      <a:lnTo>
                        <a:pt x="96" y="1"/>
                      </a:lnTo>
                      <a:lnTo>
                        <a:pt x="98" y="1"/>
                      </a:lnTo>
                      <a:lnTo>
                        <a:pt x="100" y="1"/>
                      </a:lnTo>
                      <a:lnTo>
                        <a:pt x="101" y="1"/>
                      </a:lnTo>
                      <a:lnTo>
                        <a:pt x="103" y="1"/>
                      </a:lnTo>
                      <a:lnTo>
                        <a:pt x="105" y="0"/>
                      </a:lnTo>
                      <a:lnTo>
                        <a:pt x="107" y="0"/>
                      </a:lnTo>
                      <a:lnTo>
                        <a:pt x="109" y="0"/>
                      </a:lnTo>
                      <a:lnTo>
                        <a:pt x="111" y="1"/>
                      </a:lnTo>
                      <a:lnTo>
                        <a:pt x="112" y="1"/>
                      </a:lnTo>
                      <a:lnTo>
                        <a:pt x="114" y="1"/>
                      </a:lnTo>
                      <a:lnTo>
                        <a:pt x="116" y="1"/>
                      </a:lnTo>
                      <a:lnTo>
                        <a:pt x="118" y="1"/>
                      </a:lnTo>
                      <a:lnTo>
                        <a:pt x="120" y="0"/>
                      </a:lnTo>
                      <a:lnTo>
                        <a:pt x="122" y="0"/>
                      </a:lnTo>
                      <a:lnTo>
                        <a:pt x="123" y="0"/>
                      </a:lnTo>
                      <a:lnTo>
                        <a:pt x="125" y="0"/>
                      </a:lnTo>
                      <a:lnTo>
                        <a:pt x="127" y="0"/>
                      </a:lnTo>
                      <a:lnTo>
                        <a:pt x="129" y="0"/>
                      </a:lnTo>
                      <a:lnTo>
                        <a:pt x="131" y="0"/>
                      </a:lnTo>
                      <a:lnTo>
                        <a:pt x="133" y="0"/>
                      </a:lnTo>
                      <a:lnTo>
                        <a:pt x="135" y="0"/>
                      </a:lnTo>
                      <a:lnTo>
                        <a:pt x="135" y="2"/>
                      </a:lnTo>
                      <a:lnTo>
                        <a:pt x="135" y="4"/>
                      </a:lnTo>
                      <a:lnTo>
                        <a:pt x="135" y="5"/>
                      </a:lnTo>
                      <a:lnTo>
                        <a:pt x="135" y="7"/>
                      </a:lnTo>
                      <a:lnTo>
                        <a:pt x="135" y="9"/>
                      </a:lnTo>
                      <a:lnTo>
                        <a:pt x="135" y="10"/>
                      </a:lnTo>
                      <a:lnTo>
                        <a:pt x="135" y="12"/>
                      </a:lnTo>
                      <a:lnTo>
                        <a:pt x="135" y="14"/>
                      </a:lnTo>
                      <a:lnTo>
                        <a:pt x="135" y="16"/>
                      </a:lnTo>
                      <a:lnTo>
                        <a:pt x="133" y="16"/>
                      </a:lnTo>
                      <a:lnTo>
                        <a:pt x="131" y="16"/>
                      </a:lnTo>
                      <a:lnTo>
                        <a:pt x="129" y="16"/>
                      </a:lnTo>
                      <a:lnTo>
                        <a:pt x="127" y="16"/>
                      </a:lnTo>
                      <a:lnTo>
                        <a:pt x="124" y="16"/>
                      </a:lnTo>
                      <a:lnTo>
                        <a:pt x="120" y="16"/>
                      </a:lnTo>
                      <a:lnTo>
                        <a:pt x="118" y="16"/>
                      </a:lnTo>
                      <a:lnTo>
                        <a:pt x="116" y="16"/>
                      </a:lnTo>
                      <a:lnTo>
                        <a:pt x="114" y="16"/>
                      </a:lnTo>
                      <a:lnTo>
                        <a:pt x="112" y="16"/>
                      </a:lnTo>
                      <a:lnTo>
                        <a:pt x="111" y="16"/>
                      </a:lnTo>
                      <a:lnTo>
                        <a:pt x="109" y="16"/>
                      </a:lnTo>
                      <a:lnTo>
                        <a:pt x="107" y="16"/>
                      </a:lnTo>
                      <a:lnTo>
                        <a:pt x="105" y="16"/>
                      </a:lnTo>
                      <a:lnTo>
                        <a:pt x="103" y="16"/>
                      </a:lnTo>
                      <a:lnTo>
                        <a:pt x="97" y="16"/>
                      </a:lnTo>
                      <a:lnTo>
                        <a:pt x="95" y="16"/>
                      </a:lnTo>
                      <a:lnTo>
                        <a:pt x="93" y="16"/>
                      </a:lnTo>
                      <a:lnTo>
                        <a:pt x="89" y="15"/>
                      </a:lnTo>
                      <a:lnTo>
                        <a:pt x="87" y="15"/>
                      </a:lnTo>
                      <a:lnTo>
                        <a:pt x="85" y="14"/>
                      </a:lnTo>
                      <a:lnTo>
                        <a:pt x="83" y="14"/>
                      </a:lnTo>
                      <a:lnTo>
                        <a:pt x="81" y="13"/>
                      </a:lnTo>
                      <a:lnTo>
                        <a:pt x="78" y="13"/>
                      </a:lnTo>
                      <a:lnTo>
                        <a:pt x="77" y="13"/>
                      </a:lnTo>
                      <a:lnTo>
                        <a:pt x="75" y="13"/>
                      </a:lnTo>
                      <a:lnTo>
                        <a:pt x="73" y="13"/>
                      </a:lnTo>
                      <a:lnTo>
                        <a:pt x="69" y="13"/>
                      </a:lnTo>
                      <a:lnTo>
                        <a:pt x="67" y="13"/>
                      </a:lnTo>
                      <a:lnTo>
                        <a:pt x="62" y="12"/>
                      </a:lnTo>
                      <a:lnTo>
                        <a:pt x="60" y="12"/>
                      </a:lnTo>
                      <a:lnTo>
                        <a:pt x="58" y="12"/>
                      </a:lnTo>
                      <a:lnTo>
                        <a:pt x="56" y="12"/>
                      </a:lnTo>
                      <a:lnTo>
                        <a:pt x="55" y="12"/>
                      </a:lnTo>
                      <a:lnTo>
                        <a:pt x="53" y="12"/>
                      </a:lnTo>
                      <a:lnTo>
                        <a:pt x="51" y="13"/>
                      </a:lnTo>
                      <a:lnTo>
                        <a:pt x="48" y="14"/>
                      </a:lnTo>
                      <a:lnTo>
                        <a:pt x="46" y="14"/>
                      </a:lnTo>
                      <a:lnTo>
                        <a:pt x="45" y="15"/>
                      </a:lnTo>
                      <a:lnTo>
                        <a:pt x="42" y="15"/>
                      </a:lnTo>
                      <a:lnTo>
                        <a:pt x="39" y="15"/>
                      </a:lnTo>
                      <a:lnTo>
                        <a:pt x="37" y="15"/>
                      </a:lnTo>
                      <a:lnTo>
                        <a:pt x="35" y="15"/>
                      </a:lnTo>
                      <a:lnTo>
                        <a:pt x="33" y="15"/>
                      </a:lnTo>
                      <a:lnTo>
                        <a:pt x="31" y="14"/>
                      </a:lnTo>
                      <a:lnTo>
                        <a:pt x="29" y="14"/>
                      </a:lnTo>
                      <a:lnTo>
                        <a:pt x="27" y="14"/>
                      </a:lnTo>
                      <a:lnTo>
                        <a:pt x="25" y="14"/>
                      </a:lnTo>
                      <a:lnTo>
                        <a:pt x="22" y="13"/>
                      </a:lnTo>
                      <a:lnTo>
                        <a:pt x="20" y="13"/>
                      </a:lnTo>
                      <a:lnTo>
                        <a:pt x="18" y="13"/>
                      </a:lnTo>
                      <a:lnTo>
                        <a:pt x="16" y="13"/>
                      </a:lnTo>
                      <a:lnTo>
                        <a:pt x="14" y="14"/>
                      </a:lnTo>
                      <a:lnTo>
                        <a:pt x="12" y="14"/>
                      </a:lnTo>
                      <a:lnTo>
                        <a:pt x="11" y="14"/>
                      </a:lnTo>
                      <a:lnTo>
                        <a:pt x="9" y="14"/>
                      </a:lnTo>
                      <a:lnTo>
                        <a:pt x="7" y="14"/>
                      </a:lnTo>
                      <a:lnTo>
                        <a:pt x="5" y="13"/>
                      </a:lnTo>
                      <a:lnTo>
                        <a:pt x="3" y="13"/>
                      </a:lnTo>
                      <a:lnTo>
                        <a:pt x="1" y="13"/>
                      </a:lnTo>
                      <a:lnTo>
                        <a:pt x="0" y="13"/>
                      </a:lnTo>
                      <a:lnTo>
                        <a:pt x="1" y="13"/>
                      </a:lnTo>
                    </a:path>
                  </a:pathLst>
                </a:custGeom>
                <a:solidFill>
                  <a:schemeClr val="bg1"/>
                </a:solidFill>
                <a:ln w="12700" cap="rnd" cmpd="sng">
                  <a:solidFill>
                    <a:schemeClr val="bg1"/>
                  </a:solidFill>
                  <a:prstDash val="solid"/>
                  <a:round/>
                  <a:headEnd/>
                  <a:tailEnd/>
                </a:ln>
                <a:effectLst/>
              </p:spPr>
              <p:txBody>
                <a:bodyPr/>
                <a:lstStyle/>
                <a:p>
                  <a:endParaRPr lang="en-US"/>
                </a:p>
              </p:txBody>
            </p:sp>
            <p:sp>
              <p:nvSpPr>
                <p:cNvPr id="133" name="Freeform 188"/>
                <p:cNvSpPr>
                  <a:spLocks/>
                </p:cNvSpPr>
                <p:nvPr/>
              </p:nvSpPr>
              <p:spPr bwMode="auto">
                <a:xfrm>
                  <a:off x="3535" y="1854"/>
                  <a:ext cx="135" cy="17"/>
                </a:xfrm>
                <a:custGeom>
                  <a:avLst/>
                  <a:gdLst/>
                  <a:ahLst/>
                  <a:cxnLst>
                    <a:cxn ang="0">
                      <a:pos x="128" y="13"/>
                    </a:cxn>
                    <a:cxn ang="0">
                      <a:pos x="123" y="10"/>
                    </a:cxn>
                    <a:cxn ang="0">
                      <a:pos x="117" y="10"/>
                    </a:cxn>
                    <a:cxn ang="0">
                      <a:pos x="112" y="10"/>
                    </a:cxn>
                    <a:cxn ang="0">
                      <a:pos x="106" y="8"/>
                    </a:cxn>
                    <a:cxn ang="0">
                      <a:pos x="101" y="7"/>
                    </a:cxn>
                    <a:cxn ang="0">
                      <a:pos x="95" y="6"/>
                    </a:cxn>
                    <a:cxn ang="0">
                      <a:pos x="90" y="5"/>
                    </a:cxn>
                    <a:cxn ang="0">
                      <a:pos x="84" y="5"/>
                    </a:cxn>
                    <a:cxn ang="0">
                      <a:pos x="79" y="5"/>
                    </a:cxn>
                    <a:cxn ang="0">
                      <a:pos x="73" y="4"/>
                    </a:cxn>
                    <a:cxn ang="0">
                      <a:pos x="67" y="4"/>
                    </a:cxn>
                    <a:cxn ang="0">
                      <a:pos x="61" y="3"/>
                    </a:cxn>
                    <a:cxn ang="0">
                      <a:pos x="56" y="2"/>
                    </a:cxn>
                    <a:cxn ang="0">
                      <a:pos x="51" y="2"/>
                    </a:cxn>
                    <a:cxn ang="0">
                      <a:pos x="45" y="3"/>
                    </a:cxn>
                    <a:cxn ang="0">
                      <a:pos x="40" y="2"/>
                    </a:cxn>
                    <a:cxn ang="0">
                      <a:pos x="34" y="1"/>
                    </a:cxn>
                    <a:cxn ang="0">
                      <a:pos x="29" y="0"/>
                    </a:cxn>
                    <a:cxn ang="0">
                      <a:pos x="23" y="1"/>
                    </a:cxn>
                    <a:cxn ang="0">
                      <a:pos x="18" y="1"/>
                    </a:cxn>
                    <a:cxn ang="0">
                      <a:pos x="12" y="0"/>
                    </a:cxn>
                    <a:cxn ang="0">
                      <a:pos x="7" y="0"/>
                    </a:cxn>
                    <a:cxn ang="0">
                      <a:pos x="1" y="0"/>
                    </a:cxn>
                    <a:cxn ang="0">
                      <a:pos x="0" y="4"/>
                    </a:cxn>
                    <a:cxn ang="0">
                      <a:pos x="0" y="9"/>
                    </a:cxn>
                    <a:cxn ang="0">
                      <a:pos x="0" y="14"/>
                    </a:cxn>
                    <a:cxn ang="0">
                      <a:pos x="3" y="16"/>
                    </a:cxn>
                    <a:cxn ang="0">
                      <a:pos x="10" y="16"/>
                    </a:cxn>
                    <a:cxn ang="0">
                      <a:pos x="18" y="16"/>
                    </a:cxn>
                    <a:cxn ang="0">
                      <a:pos x="23" y="16"/>
                    </a:cxn>
                    <a:cxn ang="0">
                      <a:pos x="29" y="16"/>
                    </a:cxn>
                    <a:cxn ang="0">
                      <a:pos x="39" y="16"/>
                    </a:cxn>
                    <a:cxn ang="0">
                      <a:pos x="47" y="15"/>
                    </a:cxn>
                    <a:cxn ang="0">
                      <a:pos x="52" y="13"/>
                    </a:cxn>
                    <a:cxn ang="0">
                      <a:pos x="59" y="13"/>
                    </a:cxn>
                    <a:cxn ang="0">
                      <a:pos x="67" y="13"/>
                    </a:cxn>
                    <a:cxn ang="0">
                      <a:pos x="75" y="12"/>
                    </a:cxn>
                    <a:cxn ang="0">
                      <a:pos x="81" y="12"/>
                    </a:cxn>
                    <a:cxn ang="0">
                      <a:pos x="87" y="14"/>
                    </a:cxn>
                    <a:cxn ang="0">
                      <a:pos x="94" y="15"/>
                    </a:cxn>
                    <a:cxn ang="0">
                      <a:pos x="100" y="15"/>
                    </a:cxn>
                    <a:cxn ang="0">
                      <a:pos x="106" y="14"/>
                    </a:cxn>
                    <a:cxn ang="0">
                      <a:pos x="113" y="13"/>
                    </a:cxn>
                    <a:cxn ang="0">
                      <a:pos x="119" y="14"/>
                    </a:cxn>
                    <a:cxn ang="0">
                      <a:pos x="124" y="14"/>
                    </a:cxn>
                    <a:cxn ang="0">
                      <a:pos x="130" y="13"/>
                    </a:cxn>
                    <a:cxn ang="0">
                      <a:pos x="132" y="13"/>
                    </a:cxn>
                  </a:cxnLst>
                  <a:rect l="0" t="0" r="r" b="b"/>
                  <a:pathLst>
                    <a:path w="135" h="17">
                      <a:moveTo>
                        <a:pt x="132" y="13"/>
                      </a:moveTo>
                      <a:lnTo>
                        <a:pt x="130" y="13"/>
                      </a:lnTo>
                      <a:lnTo>
                        <a:pt x="128" y="13"/>
                      </a:lnTo>
                      <a:lnTo>
                        <a:pt x="126" y="13"/>
                      </a:lnTo>
                      <a:lnTo>
                        <a:pt x="124" y="11"/>
                      </a:lnTo>
                      <a:lnTo>
                        <a:pt x="123" y="10"/>
                      </a:lnTo>
                      <a:lnTo>
                        <a:pt x="121" y="10"/>
                      </a:lnTo>
                      <a:lnTo>
                        <a:pt x="119" y="10"/>
                      </a:lnTo>
                      <a:lnTo>
                        <a:pt x="117" y="10"/>
                      </a:lnTo>
                      <a:lnTo>
                        <a:pt x="115" y="10"/>
                      </a:lnTo>
                      <a:lnTo>
                        <a:pt x="113" y="10"/>
                      </a:lnTo>
                      <a:lnTo>
                        <a:pt x="112" y="10"/>
                      </a:lnTo>
                      <a:lnTo>
                        <a:pt x="110" y="9"/>
                      </a:lnTo>
                      <a:lnTo>
                        <a:pt x="108" y="8"/>
                      </a:lnTo>
                      <a:lnTo>
                        <a:pt x="106" y="8"/>
                      </a:lnTo>
                      <a:lnTo>
                        <a:pt x="104" y="8"/>
                      </a:lnTo>
                      <a:lnTo>
                        <a:pt x="103" y="8"/>
                      </a:lnTo>
                      <a:lnTo>
                        <a:pt x="101" y="7"/>
                      </a:lnTo>
                      <a:lnTo>
                        <a:pt x="99" y="7"/>
                      </a:lnTo>
                      <a:lnTo>
                        <a:pt x="97" y="7"/>
                      </a:lnTo>
                      <a:lnTo>
                        <a:pt x="95" y="6"/>
                      </a:lnTo>
                      <a:lnTo>
                        <a:pt x="93" y="6"/>
                      </a:lnTo>
                      <a:lnTo>
                        <a:pt x="92" y="6"/>
                      </a:lnTo>
                      <a:lnTo>
                        <a:pt x="90" y="5"/>
                      </a:lnTo>
                      <a:lnTo>
                        <a:pt x="88" y="5"/>
                      </a:lnTo>
                      <a:lnTo>
                        <a:pt x="86" y="5"/>
                      </a:lnTo>
                      <a:lnTo>
                        <a:pt x="84" y="5"/>
                      </a:lnTo>
                      <a:lnTo>
                        <a:pt x="82" y="5"/>
                      </a:lnTo>
                      <a:lnTo>
                        <a:pt x="81" y="5"/>
                      </a:lnTo>
                      <a:lnTo>
                        <a:pt x="79" y="5"/>
                      </a:lnTo>
                      <a:lnTo>
                        <a:pt x="77" y="5"/>
                      </a:lnTo>
                      <a:lnTo>
                        <a:pt x="75" y="5"/>
                      </a:lnTo>
                      <a:lnTo>
                        <a:pt x="73" y="4"/>
                      </a:lnTo>
                      <a:lnTo>
                        <a:pt x="72" y="4"/>
                      </a:lnTo>
                      <a:lnTo>
                        <a:pt x="69" y="4"/>
                      </a:lnTo>
                      <a:lnTo>
                        <a:pt x="67" y="4"/>
                      </a:lnTo>
                      <a:lnTo>
                        <a:pt x="65" y="4"/>
                      </a:lnTo>
                      <a:lnTo>
                        <a:pt x="63" y="4"/>
                      </a:lnTo>
                      <a:lnTo>
                        <a:pt x="61" y="3"/>
                      </a:lnTo>
                      <a:lnTo>
                        <a:pt x="60" y="3"/>
                      </a:lnTo>
                      <a:lnTo>
                        <a:pt x="58" y="3"/>
                      </a:lnTo>
                      <a:lnTo>
                        <a:pt x="56" y="2"/>
                      </a:lnTo>
                      <a:lnTo>
                        <a:pt x="54" y="2"/>
                      </a:lnTo>
                      <a:lnTo>
                        <a:pt x="52" y="2"/>
                      </a:lnTo>
                      <a:lnTo>
                        <a:pt x="51" y="2"/>
                      </a:lnTo>
                      <a:lnTo>
                        <a:pt x="49" y="2"/>
                      </a:lnTo>
                      <a:lnTo>
                        <a:pt x="47" y="2"/>
                      </a:lnTo>
                      <a:lnTo>
                        <a:pt x="45" y="3"/>
                      </a:lnTo>
                      <a:lnTo>
                        <a:pt x="43" y="3"/>
                      </a:lnTo>
                      <a:lnTo>
                        <a:pt x="41" y="2"/>
                      </a:lnTo>
                      <a:lnTo>
                        <a:pt x="40" y="2"/>
                      </a:lnTo>
                      <a:lnTo>
                        <a:pt x="38" y="1"/>
                      </a:lnTo>
                      <a:lnTo>
                        <a:pt x="36" y="1"/>
                      </a:lnTo>
                      <a:lnTo>
                        <a:pt x="34" y="1"/>
                      </a:lnTo>
                      <a:lnTo>
                        <a:pt x="32" y="1"/>
                      </a:lnTo>
                      <a:lnTo>
                        <a:pt x="30" y="1"/>
                      </a:lnTo>
                      <a:lnTo>
                        <a:pt x="29" y="0"/>
                      </a:lnTo>
                      <a:lnTo>
                        <a:pt x="27" y="0"/>
                      </a:lnTo>
                      <a:lnTo>
                        <a:pt x="25" y="0"/>
                      </a:lnTo>
                      <a:lnTo>
                        <a:pt x="23" y="1"/>
                      </a:lnTo>
                      <a:lnTo>
                        <a:pt x="21" y="1"/>
                      </a:lnTo>
                      <a:lnTo>
                        <a:pt x="20" y="1"/>
                      </a:lnTo>
                      <a:lnTo>
                        <a:pt x="18" y="1"/>
                      </a:lnTo>
                      <a:lnTo>
                        <a:pt x="16" y="1"/>
                      </a:lnTo>
                      <a:lnTo>
                        <a:pt x="14" y="0"/>
                      </a:lnTo>
                      <a:lnTo>
                        <a:pt x="12" y="0"/>
                      </a:lnTo>
                      <a:lnTo>
                        <a:pt x="10" y="0"/>
                      </a:lnTo>
                      <a:lnTo>
                        <a:pt x="9" y="0"/>
                      </a:lnTo>
                      <a:lnTo>
                        <a:pt x="7" y="0"/>
                      </a:lnTo>
                      <a:lnTo>
                        <a:pt x="5" y="0"/>
                      </a:lnTo>
                      <a:lnTo>
                        <a:pt x="3" y="0"/>
                      </a:lnTo>
                      <a:lnTo>
                        <a:pt x="1" y="0"/>
                      </a:lnTo>
                      <a:lnTo>
                        <a:pt x="0" y="0"/>
                      </a:lnTo>
                      <a:lnTo>
                        <a:pt x="0" y="2"/>
                      </a:lnTo>
                      <a:lnTo>
                        <a:pt x="0" y="4"/>
                      </a:lnTo>
                      <a:lnTo>
                        <a:pt x="0" y="5"/>
                      </a:lnTo>
                      <a:lnTo>
                        <a:pt x="0" y="7"/>
                      </a:lnTo>
                      <a:lnTo>
                        <a:pt x="0" y="9"/>
                      </a:lnTo>
                      <a:lnTo>
                        <a:pt x="0" y="10"/>
                      </a:lnTo>
                      <a:lnTo>
                        <a:pt x="0" y="12"/>
                      </a:lnTo>
                      <a:lnTo>
                        <a:pt x="0" y="14"/>
                      </a:lnTo>
                      <a:lnTo>
                        <a:pt x="0" y="16"/>
                      </a:lnTo>
                      <a:lnTo>
                        <a:pt x="1" y="16"/>
                      </a:lnTo>
                      <a:lnTo>
                        <a:pt x="3" y="16"/>
                      </a:lnTo>
                      <a:lnTo>
                        <a:pt x="5" y="16"/>
                      </a:lnTo>
                      <a:lnTo>
                        <a:pt x="7" y="16"/>
                      </a:lnTo>
                      <a:lnTo>
                        <a:pt x="10" y="16"/>
                      </a:lnTo>
                      <a:lnTo>
                        <a:pt x="14" y="16"/>
                      </a:lnTo>
                      <a:lnTo>
                        <a:pt x="16" y="16"/>
                      </a:lnTo>
                      <a:lnTo>
                        <a:pt x="18" y="16"/>
                      </a:lnTo>
                      <a:lnTo>
                        <a:pt x="20" y="16"/>
                      </a:lnTo>
                      <a:lnTo>
                        <a:pt x="21" y="16"/>
                      </a:lnTo>
                      <a:lnTo>
                        <a:pt x="23" y="16"/>
                      </a:lnTo>
                      <a:lnTo>
                        <a:pt x="25" y="16"/>
                      </a:lnTo>
                      <a:lnTo>
                        <a:pt x="27" y="16"/>
                      </a:lnTo>
                      <a:lnTo>
                        <a:pt x="29" y="16"/>
                      </a:lnTo>
                      <a:lnTo>
                        <a:pt x="30" y="16"/>
                      </a:lnTo>
                      <a:lnTo>
                        <a:pt x="37" y="16"/>
                      </a:lnTo>
                      <a:lnTo>
                        <a:pt x="39" y="16"/>
                      </a:lnTo>
                      <a:lnTo>
                        <a:pt x="41" y="16"/>
                      </a:lnTo>
                      <a:lnTo>
                        <a:pt x="45" y="15"/>
                      </a:lnTo>
                      <a:lnTo>
                        <a:pt x="47" y="15"/>
                      </a:lnTo>
                      <a:lnTo>
                        <a:pt x="49" y="14"/>
                      </a:lnTo>
                      <a:lnTo>
                        <a:pt x="51" y="14"/>
                      </a:lnTo>
                      <a:lnTo>
                        <a:pt x="52" y="13"/>
                      </a:lnTo>
                      <a:lnTo>
                        <a:pt x="55" y="13"/>
                      </a:lnTo>
                      <a:lnTo>
                        <a:pt x="57" y="13"/>
                      </a:lnTo>
                      <a:lnTo>
                        <a:pt x="59" y="13"/>
                      </a:lnTo>
                      <a:lnTo>
                        <a:pt x="61" y="13"/>
                      </a:lnTo>
                      <a:lnTo>
                        <a:pt x="64" y="13"/>
                      </a:lnTo>
                      <a:lnTo>
                        <a:pt x="67" y="13"/>
                      </a:lnTo>
                      <a:lnTo>
                        <a:pt x="72" y="12"/>
                      </a:lnTo>
                      <a:lnTo>
                        <a:pt x="73" y="12"/>
                      </a:lnTo>
                      <a:lnTo>
                        <a:pt x="75" y="12"/>
                      </a:lnTo>
                      <a:lnTo>
                        <a:pt x="77" y="12"/>
                      </a:lnTo>
                      <a:lnTo>
                        <a:pt x="79" y="12"/>
                      </a:lnTo>
                      <a:lnTo>
                        <a:pt x="81" y="12"/>
                      </a:lnTo>
                      <a:lnTo>
                        <a:pt x="82" y="13"/>
                      </a:lnTo>
                      <a:lnTo>
                        <a:pt x="85" y="14"/>
                      </a:lnTo>
                      <a:lnTo>
                        <a:pt x="87" y="14"/>
                      </a:lnTo>
                      <a:lnTo>
                        <a:pt x="89" y="15"/>
                      </a:lnTo>
                      <a:lnTo>
                        <a:pt x="92" y="15"/>
                      </a:lnTo>
                      <a:lnTo>
                        <a:pt x="94" y="15"/>
                      </a:lnTo>
                      <a:lnTo>
                        <a:pt x="96" y="15"/>
                      </a:lnTo>
                      <a:lnTo>
                        <a:pt x="98" y="15"/>
                      </a:lnTo>
                      <a:lnTo>
                        <a:pt x="100" y="15"/>
                      </a:lnTo>
                      <a:lnTo>
                        <a:pt x="103" y="14"/>
                      </a:lnTo>
                      <a:lnTo>
                        <a:pt x="104" y="14"/>
                      </a:lnTo>
                      <a:lnTo>
                        <a:pt x="106" y="14"/>
                      </a:lnTo>
                      <a:lnTo>
                        <a:pt x="108" y="14"/>
                      </a:lnTo>
                      <a:lnTo>
                        <a:pt x="111" y="13"/>
                      </a:lnTo>
                      <a:lnTo>
                        <a:pt x="113" y="13"/>
                      </a:lnTo>
                      <a:lnTo>
                        <a:pt x="115" y="13"/>
                      </a:lnTo>
                      <a:lnTo>
                        <a:pt x="117" y="13"/>
                      </a:lnTo>
                      <a:lnTo>
                        <a:pt x="119" y="14"/>
                      </a:lnTo>
                      <a:lnTo>
                        <a:pt x="121" y="14"/>
                      </a:lnTo>
                      <a:lnTo>
                        <a:pt x="123" y="14"/>
                      </a:lnTo>
                      <a:lnTo>
                        <a:pt x="124" y="14"/>
                      </a:lnTo>
                      <a:lnTo>
                        <a:pt x="126" y="14"/>
                      </a:lnTo>
                      <a:lnTo>
                        <a:pt x="128" y="13"/>
                      </a:lnTo>
                      <a:lnTo>
                        <a:pt x="130" y="13"/>
                      </a:lnTo>
                      <a:lnTo>
                        <a:pt x="132" y="13"/>
                      </a:lnTo>
                      <a:lnTo>
                        <a:pt x="134" y="13"/>
                      </a:lnTo>
                      <a:lnTo>
                        <a:pt x="132" y="13"/>
                      </a:lnTo>
                    </a:path>
                  </a:pathLst>
                </a:custGeom>
                <a:solidFill>
                  <a:schemeClr val="bg1"/>
                </a:solidFill>
                <a:ln w="12700" cap="rnd" cmpd="sng">
                  <a:solidFill>
                    <a:schemeClr val="bg1"/>
                  </a:solidFill>
                  <a:prstDash val="solid"/>
                  <a:round/>
                  <a:headEnd/>
                  <a:tailEnd/>
                </a:ln>
                <a:effectLst/>
              </p:spPr>
              <p:txBody>
                <a:bodyPr/>
                <a:lstStyle/>
                <a:p>
                  <a:endParaRPr lang="en-US"/>
                </a:p>
              </p:txBody>
            </p:sp>
          </p:grpSp>
          <p:grpSp>
            <p:nvGrpSpPr>
              <p:cNvPr id="5" name="Group 189"/>
              <p:cNvGrpSpPr>
                <a:grpSpLocks/>
              </p:cNvGrpSpPr>
              <p:nvPr/>
            </p:nvGrpSpPr>
            <p:grpSpPr bwMode="auto">
              <a:xfrm>
                <a:off x="2923" y="1629"/>
                <a:ext cx="269" cy="18"/>
                <a:chOff x="3405" y="1865"/>
                <a:chExt cx="269" cy="18"/>
              </a:xfrm>
            </p:grpSpPr>
            <p:sp>
              <p:nvSpPr>
                <p:cNvPr id="130" name="Freeform 190"/>
                <p:cNvSpPr>
                  <a:spLocks/>
                </p:cNvSpPr>
                <p:nvPr/>
              </p:nvSpPr>
              <p:spPr bwMode="auto">
                <a:xfrm>
                  <a:off x="3405" y="1866"/>
                  <a:ext cx="137" cy="17"/>
                </a:xfrm>
                <a:custGeom>
                  <a:avLst/>
                  <a:gdLst/>
                  <a:ahLst/>
                  <a:cxnLst>
                    <a:cxn ang="0">
                      <a:pos x="5" y="2"/>
                    </a:cxn>
                    <a:cxn ang="0">
                      <a:pos x="11" y="5"/>
                    </a:cxn>
                    <a:cxn ang="0">
                      <a:pos x="16" y="5"/>
                    </a:cxn>
                    <a:cxn ang="0">
                      <a:pos x="22" y="5"/>
                    </a:cxn>
                    <a:cxn ang="0">
                      <a:pos x="27" y="7"/>
                    </a:cxn>
                    <a:cxn ang="0">
                      <a:pos x="33" y="8"/>
                    </a:cxn>
                    <a:cxn ang="0">
                      <a:pos x="38" y="9"/>
                    </a:cxn>
                    <a:cxn ang="0">
                      <a:pos x="44" y="10"/>
                    </a:cxn>
                    <a:cxn ang="0">
                      <a:pos x="49" y="10"/>
                    </a:cxn>
                    <a:cxn ang="0">
                      <a:pos x="55" y="10"/>
                    </a:cxn>
                    <a:cxn ang="0">
                      <a:pos x="61" y="11"/>
                    </a:cxn>
                    <a:cxn ang="0">
                      <a:pos x="67" y="11"/>
                    </a:cxn>
                    <a:cxn ang="0">
                      <a:pos x="73" y="12"/>
                    </a:cxn>
                    <a:cxn ang="0">
                      <a:pos x="78" y="13"/>
                    </a:cxn>
                    <a:cxn ang="0">
                      <a:pos x="84" y="13"/>
                    </a:cxn>
                    <a:cxn ang="0">
                      <a:pos x="89" y="12"/>
                    </a:cxn>
                    <a:cxn ang="0">
                      <a:pos x="95" y="13"/>
                    </a:cxn>
                    <a:cxn ang="0">
                      <a:pos x="100" y="14"/>
                    </a:cxn>
                    <a:cxn ang="0">
                      <a:pos x="106" y="15"/>
                    </a:cxn>
                    <a:cxn ang="0">
                      <a:pos x="111" y="14"/>
                    </a:cxn>
                    <a:cxn ang="0">
                      <a:pos x="117" y="14"/>
                    </a:cxn>
                    <a:cxn ang="0">
                      <a:pos x="123" y="15"/>
                    </a:cxn>
                    <a:cxn ang="0">
                      <a:pos x="128" y="15"/>
                    </a:cxn>
                    <a:cxn ang="0">
                      <a:pos x="134" y="16"/>
                    </a:cxn>
                    <a:cxn ang="0">
                      <a:pos x="136" y="11"/>
                    </a:cxn>
                    <a:cxn ang="0">
                      <a:pos x="136" y="6"/>
                    </a:cxn>
                    <a:cxn ang="0">
                      <a:pos x="136" y="1"/>
                    </a:cxn>
                    <a:cxn ang="0">
                      <a:pos x="132" y="0"/>
                    </a:cxn>
                    <a:cxn ang="0">
                      <a:pos x="125" y="0"/>
                    </a:cxn>
                    <a:cxn ang="0">
                      <a:pos x="117" y="0"/>
                    </a:cxn>
                    <a:cxn ang="0">
                      <a:pos x="111" y="0"/>
                    </a:cxn>
                    <a:cxn ang="0">
                      <a:pos x="106" y="0"/>
                    </a:cxn>
                    <a:cxn ang="0">
                      <a:pos x="96" y="0"/>
                    </a:cxn>
                    <a:cxn ang="0">
                      <a:pos x="87" y="0"/>
                    </a:cxn>
                    <a:cxn ang="0">
                      <a:pos x="82" y="2"/>
                    </a:cxn>
                    <a:cxn ang="0">
                      <a:pos x="75" y="2"/>
                    </a:cxn>
                    <a:cxn ang="0">
                      <a:pos x="67" y="2"/>
                    </a:cxn>
                    <a:cxn ang="0">
                      <a:pos x="59" y="3"/>
                    </a:cxn>
                    <a:cxn ang="0">
                      <a:pos x="53" y="3"/>
                    </a:cxn>
                    <a:cxn ang="0">
                      <a:pos x="47" y="1"/>
                    </a:cxn>
                    <a:cxn ang="0">
                      <a:pos x="39" y="0"/>
                    </a:cxn>
                    <a:cxn ang="0">
                      <a:pos x="34" y="0"/>
                    </a:cxn>
                    <a:cxn ang="0">
                      <a:pos x="27" y="1"/>
                    </a:cxn>
                    <a:cxn ang="0">
                      <a:pos x="20" y="2"/>
                    </a:cxn>
                    <a:cxn ang="0">
                      <a:pos x="14" y="1"/>
                    </a:cxn>
                    <a:cxn ang="0">
                      <a:pos x="9" y="1"/>
                    </a:cxn>
                    <a:cxn ang="0">
                      <a:pos x="3" y="2"/>
                    </a:cxn>
                    <a:cxn ang="0">
                      <a:pos x="1" y="2"/>
                    </a:cxn>
                  </a:cxnLst>
                  <a:rect l="0" t="0" r="r" b="b"/>
                  <a:pathLst>
                    <a:path w="137" h="17">
                      <a:moveTo>
                        <a:pt x="1" y="2"/>
                      </a:moveTo>
                      <a:lnTo>
                        <a:pt x="3" y="2"/>
                      </a:lnTo>
                      <a:lnTo>
                        <a:pt x="5" y="2"/>
                      </a:lnTo>
                      <a:lnTo>
                        <a:pt x="7" y="2"/>
                      </a:lnTo>
                      <a:lnTo>
                        <a:pt x="9" y="4"/>
                      </a:lnTo>
                      <a:lnTo>
                        <a:pt x="11" y="5"/>
                      </a:lnTo>
                      <a:lnTo>
                        <a:pt x="12" y="5"/>
                      </a:lnTo>
                      <a:lnTo>
                        <a:pt x="14" y="5"/>
                      </a:lnTo>
                      <a:lnTo>
                        <a:pt x="16" y="5"/>
                      </a:lnTo>
                      <a:lnTo>
                        <a:pt x="18" y="5"/>
                      </a:lnTo>
                      <a:lnTo>
                        <a:pt x="20" y="5"/>
                      </a:lnTo>
                      <a:lnTo>
                        <a:pt x="22" y="5"/>
                      </a:lnTo>
                      <a:lnTo>
                        <a:pt x="24" y="6"/>
                      </a:lnTo>
                      <a:lnTo>
                        <a:pt x="25" y="7"/>
                      </a:lnTo>
                      <a:lnTo>
                        <a:pt x="27" y="7"/>
                      </a:lnTo>
                      <a:lnTo>
                        <a:pt x="29" y="7"/>
                      </a:lnTo>
                      <a:lnTo>
                        <a:pt x="31" y="7"/>
                      </a:lnTo>
                      <a:lnTo>
                        <a:pt x="33" y="8"/>
                      </a:lnTo>
                      <a:lnTo>
                        <a:pt x="35" y="8"/>
                      </a:lnTo>
                      <a:lnTo>
                        <a:pt x="37" y="8"/>
                      </a:lnTo>
                      <a:lnTo>
                        <a:pt x="38" y="9"/>
                      </a:lnTo>
                      <a:lnTo>
                        <a:pt x="40" y="9"/>
                      </a:lnTo>
                      <a:lnTo>
                        <a:pt x="42" y="9"/>
                      </a:lnTo>
                      <a:lnTo>
                        <a:pt x="44" y="10"/>
                      </a:lnTo>
                      <a:lnTo>
                        <a:pt x="46" y="10"/>
                      </a:lnTo>
                      <a:lnTo>
                        <a:pt x="48" y="10"/>
                      </a:lnTo>
                      <a:lnTo>
                        <a:pt x="49" y="10"/>
                      </a:lnTo>
                      <a:lnTo>
                        <a:pt x="51" y="10"/>
                      </a:lnTo>
                      <a:lnTo>
                        <a:pt x="53" y="10"/>
                      </a:lnTo>
                      <a:lnTo>
                        <a:pt x="55" y="10"/>
                      </a:lnTo>
                      <a:lnTo>
                        <a:pt x="57" y="10"/>
                      </a:lnTo>
                      <a:lnTo>
                        <a:pt x="59" y="10"/>
                      </a:lnTo>
                      <a:lnTo>
                        <a:pt x="61" y="11"/>
                      </a:lnTo>
                      <a:lnTo>
                        <a:pt x="62" y="11"/>
                      </a:lnTo>
                      <a:lnTo>
                        <a:pt x="65" y="11"/>
                      </a:lnTo>
                      <a:lnTo>
                        <a:pt x="67" y="11"/>
                      </a:lnTo>
                      <a:lnTo>
                        <a:pt x="69" y="11"/>
                      </a:lnTo>
                      <a:lnTo>
                        <a:pt x="71" y="11"/>
                      </a:lnTo>
                      <a:lnTo>
                        <a:pt x="73" y="12"/>
                      </a:lnTo>
                      <a:lnTo>
                        <a:pt x="74" y="12"/>
                      </a:lnTo>
                      <a:lnTo>
                        <a:pt x="76" y="12"/>
                      </a:lnTo>
                      <a:lnTo>
                        <a:pt x="78" y="13"/>
                      </a:lnTo>
                      <a:lnTo>
                        <a:pt x="80" y="13"/>
                      </a:lnTo>
                      <a:lnTo>
                        <a:pt x="82" y="13"/>
                      </a:lnTo>
                      <a:lnTo>
                        <a:pt x="84" y="13"/>
                      </a:lnTo>
                      <a:lnTo>
                        <a:pt x="86" y="13"/>
                      </a:lnTo>
                      <a:lnTo>
                        <a:pt x="87" y="13"/>
                      </a:lnTo>
                      <a:lnTo>
                        <a:pt x="89" y="12"/>
                      </a:lnTo>
                      <a:lnTo>
                        <a:pt x="91" y="12"/>
                      </a:lnTo>
                      <a:lnTo>
                        <a:pt x="93" y="13"/>
                      </a:lnTo>
                      <a:lnTo>
                        <a:pt x="95" y="13"/>
                      </a:lnTo>
                      <a:lnTo>
                        <a:pt x="97" y="14"/>
                      </a:lnTo>
                      <a:lnTo>
                        <a:pt x="98" y="14"/>
                      </a:lnTo>
                      <a:lnTo>
                        <a:pt x="100" y="14"/>
                      </a:lnTo>
                      <a:lnTo>
                        <a:pt x="102" y="14"/>
                      </a:lnTo>
                      <a:lnTo>
                        <a:pt x="104" y="14"/>
                      </a:lnTo>
                      <a:lnTo>
                        <a:pt x="106" y="15"/>
                      </a:lnTo>
                      <a:lnTo>
                        <a:pt x="108" y="15"/>
                      </a:lnTo>
                      <a:lnTo>
                        <a:pt x="110" y="15"/>
                      </a:lnTo>
                      <a:lnTo>
                        <a:pt x="111" y="14"/>
                      </a:lnTo>
                      <a:lnTo>
                        <a:pt x="113" y="14"/>
                      </a:lnTo>
                      <a:lnTo>
                        <a:pt x="115" y="14"/>
                      </a:lnTo>
                      <a:lnTo>
                        <a:pt x="117" y="14"/>
                      </a:lnTo>
                      <a:lnTo>
                        <a:pt x="119" y="14"/>
                      </a:lnTo>
                      <a:lnTo>
                        <a:pt x="121" y="15"/>
                      </a:lnTo>
                      <a:lnTo>
                        <a:pt x="123" y="15"/>
                      </a:lnTo>
                      <a:lnTo>
                        <a:pt x="124" y="15"/>
                      </a:lnTo>
                      <a:lnTo>
                        <a:pt x="126" y="15"/>
                      </a:lnTo>
                      <a:lnTo>
                        <a:pt x="128" y="15"/>
                      </a:lnTo>
                      <a:lnTo>
                        <a:pt x="130" y="15"/>
                      </a:lnTo>
                      <a:lnTo>
                        <a:pt x="132" y="16"/>
                      </a:lnTo>
                      <a:lnTo>
                        <a:pt x="134" y="16"/>
                      </a:lnTo>
                      <a:lnTo>
                        <a:pt x="136" y="15"/>
                      </a:lnTo>
                      <a:lnTo>
                        <a:pt x="136" y="13"/>
                      </a:lnTo>
                      <a:lnTo>
                        <a:pt x="136" y="11"/>
                      </a:lnTo>
                      <a:lnTo>
                        <a:pt x="136" y="10"/>
                      </a:lnTo>
                      <a:lnTo>
                        <a:pt x="136" y="8"/>
                      </a:lnTo>
                      <a:lnTo>
                        <a:pt x="136" y="6"/>
                      </a:lnTo>
                      <a:lnTo>
                        <a:pt x="136" y="5"/>
                      </a:lnTo>
                      <a:lnTo>
                        <a:pt x="136" y="3"/>
                      </a:lnTo>
                      <a:lnTo>
                        <a:pt x="136" y="1"/>
                      </a:lnTo>
                      <a:lnTo>
                        <a:pt x="136" y="0"/>
                      </a:lnTo>
                      <a:lnTo>
                        <a:pt x="134" y="0"/>
                      </a:lnTo>
                      <a:lnTo>
                        <a:pt x="132" y="0"/>
                      </a:lnTo>
                      <a:lnTo>
                        <a:pt x="130" y="0"/>
                      </a:lnTo>
                      <a:lnTo>
                        <a:pt x="128" y="0"/>
                      </a:lnTo>
                      <a:lnTo>
                        <a:pt x="125" y="0"/>
                      </a:lnTo>
                      <a:lnTo>
                        <a:pt x="121" y="0"/>
                      </a:lnTo>
                      <a:lnTo>
                        <a:pt x="119" y="0"/>
                      </a:lnTo>
                      <a:lnTo>
                        <a:pt x="117" y="0"/>
                      </a:lnTo>
                      <a:lnTo>
                        <a:pt x="115" y="0"/>
                      </a:lnTo>
                      <a:lnTo>
                        <a:pt x="113" y="0"/>
                      </a:lnTo>
                      <a:lnTo>
                        <a:pt x="111" y="0"/>
                      </a:lnTo>
                      <a:lnTo>
                        <a:pt x="110" y="0"/>
                      </a:lnTo>
                      <a:lnTo>
                        <a:pt x="108" y="0"/>
                      </a:lnTo>
                      <a:lnTo>
                        <a:pt x="106" y="0"/>
                      </a:lnTo>
                      <a:lnTo>
                        <a:pt x="104" y="0"/>
                      </a:lnTo>
                      <a:lnTo>
                        <a:pt x="98" y="0"/>
                      </a:lnTo>
                      <a:lnTo>
                        <a:pt x="96" y="0"/>
                      </a:lnTo>
                      <a:lnTo>
                        <a:pt x="94" y="0"/>
                      </a:lnTo>
                      <a:lnTo>
                        <a:pt x="89" y="0"/>
                      </a:lnTo>
                      <a:lnTo>
                        <a:pt x="87" y="0"/>
                      </a:lnTo>
                      <a:lnTo>
                        <a:pt x="86" y="1"/>
                      </a:lnTo>
                      <a:lnTo>
                        <a:pt x="84" y="1"/>
                      </a:lnTo>
                      <a:lnTo>
                        <a:pt x="82" y="2"/>
                      </a:lnTo>
                      <a:lnTo>
                        <a:pt x="79" y="2"/>
                      </a:lnTo>
                      <a:lnTo>
                        <a:pt x="77" y="2"/>
                      </a:lnTo>
                      <a:lnTo>
                        <a:pt x="75" y="2"/>
                      </a:lnTo>
                      <a:lnTo>
                        <a:pt x="74" y="2"/>
                      </a:lnTo>
                      <a:lnTo>
                        <a:pt x="70" y="2"/>
                      </a:lnTo>
                      <a:lnTo>
                        <a:pt x="67" y="2"/>
                      </a:lnTo>
                      <a:lnTo>
                        <a:pt x="62" y="3"/>
                      </a:lnTo>
                      <a:lnTo>
                        <a:pt x="61" y="3"/>
                      </a:lnTo>
                      <a:lnTo>
                        <a:pt x="59" y="3"/>
                      </a:lnTo>
                      <a:lnTo>
                        <a:pt x="57" y="3"/>
                      </a:lnTo>
                      <a:lnTo>
                        <a:pt x="55" y="3"/>
                      </a:lnTo>
                      <a:lnTo>
                        <a:pt x="53" y="3"/>
                      </a:lnTo>
                      <a:lnTo>
                        <a:pt x="51" y="2"/>
                      </a:lnTo>
                      <a:lnTo>
                        <a:pt x="49" y="1"/>
                      </a:lnTo>
                      <a:lnTo>
                        <a:pt x="47" y="1"/>
                      </a:lnTo>
                      <a:lnTo>
                        <a:pt x="45" y="0"/>
                      </a:lnTo>
                      <a:lnTo>
                        <a:pt x="42" y="0"/>
                      </a:lnTo>
                      <a:lnTo>
                        <a:pt x="39" y="0"/>
                      </a:lnTo>
                      <a:lnTo>
                        <a:pt x="37" y="0"/>
                      </a:lnTo>
                      <a:lnTo>
                        <a:pt x="36" y="0"/>
                      </a:lnTo>
                      <a:lnTo>
                        <a:pt x="34" y="0"/>
                      </a:lnTo>
                      <a:lnTo>
                        <a:pt x="31" y="1"/>
                      </a:lnTo>
                      <a:lnTo>
                        <a:pt x="29" y="1"/>
                      </a:lnTo>
                      <a:lnTo>
                        <a:pt x="27" y="1"/>
                      </a:lnTo>
                      <a:lnTo>
                        <a:pt x="25" y="1"/>
                      </a:lnTo>
                      <a:lnTo>
                        <a:pt x="23" y="2"/>
                      </a:lnTo>
                      <a:lnTo>
                        <a:pt x="20" y="2"/>
                      </a:lnTo>
                      <a:lnTo>
                        <a:pt x="18" y="2"/>
                      </a:lnTo>
                      <a:lnTo>
                        <a:pt x="16" y="2"/>
                      </a:lnTo>
                      <a:lnTo>
                        <a:pt x="14" y="1"/>
                      </a:lnTo>
                      <a:lnTo>
                        <a:pt x="12" y="1"/>
                      </a:lnTo>
                      <a:lnTo>
                        <a:pt x="11" y="1"/>
                      </a:lnTo>
                      <a:lnTo>
                        <a:pt x="9" y="1"/>
                      </a:lnTo>
                      <a:lnTo>
                        <a:pt x="7" y="1"/>
                      </a:lnTo>
                      <a:lnTo>
                        <a:pt x="5" y="2"/>
                      </a:lnTo>
                      <a:lnTo>
                        <a:pt x="3" y="2"/>
                      </a:lnTo>
                      <a:lnTo>
                        <a:pt x="1" y="2"/>
                      </a:lnTo>
                      <a:lnTo>
                        <a:pt x="0" y="2"/>
                      </a:lnTo>
                      <a:lnTo>
                        <a:pt x="1" y="2"/>
                      </a:lnTo>
                    </a:path>
                  </a:pathLst>
                </a:custGeom>
                <a:solidFill>
                  <a:schemeClr val="bg1"/>
                </a:solidFill>
                <a:ln w="12700" cap="rnd" cmpd="sng">
                  <a:solidFill>
                    <a:schemeClr val="bg1"/>
                  </a:solidFill>
                  <a:prstDash val="solid"/>
                  <a:round/>
                  <a:headEnd/>
                  <a:tailEnd/>
                </a:ln>
                <a:effectLst/>
              </p:spPr>
              <p:txBody>
                <a:bodyPr/>
                <a:lstStyle/>
                <a:p>
                  <a:endParaRPr lang="en-US"/>
                </a:p>
              </p:txBody>
            </p:sp>
            <p:sp>
              <p:nvSpPr>
                <p:cNvPr id="131" name="Freeform 191"/>
                <p:cNvSpPr>
                  <a:spLocks/>
                </p:cNvSpPr>
                <p:nvPr/>
              </p:nvSpPr>
              <p:spPr bwMode="auto">
                <a:xfrm>
                  <a:off x="3539" y="1865"/>
                  <a:ext cx="135" cy="17"/>
                </a:xfrm>
                <a:custGeom>
                  <a:avLst/>
                  <a:gdLst/>
                  <a:ahLst/>
                  <a:cxnLst>
                    <a:cxn ang="0">
                      <a:pos x="128" y="2"/>
                    </a:cxn>
                    <a:cxn ang="0">
                      <a:pos x="123" y="5"/>
                    </a:cxn>
                    <a:cxn ang="0">
                      <a:pos x="117" y="5"/>
                    </a:cxn>
                    <a:cxn ang="0">
                      <a:pos x="112" y="5"/>
                    </a:cxn>
                    <a:cxn ang="0">
                      <a:pos x="106" y="7"/>
                    </a:cxn>
                    <a:cxn ang="0">
                      <a:pos x="101" y="8"/>
                    </a:cxn>
                    <a:cxn ang="0">
                      <a:pos x="95" y="9"/>
                    </a:cxn>
                    <a:cxn ang="0">
                      <a:pos x="90" y="10"/>
                    </a:cxn>
                    <a:cxn ang="0">
                      <a:pos x="84" y="10"/>
                    </a:cxn>
                    <a:cxn ang="0">
                      <a:pos x="79" y="10"/>
                    </a:cxn>
                    <a:cxn ang="0">
                      <a:pos x="73" y="11"/>
                    </a:cxn>
                    <a:cxn ang="0">
                      <a:pos x="67" y="11"/>
                    </a:cxn>
                    <a:cxn ang="0">
                      <a:pos x="61" y="12"/>
                    </a:cxn>
                    <a:cxn ang="0">
                      <a:pos x="56" y="13"/>
                    </a:cxn>
                    <a:cxn ang="0">
                      <a:pos x="51" y="13"/>
                    </a:cxn>
                    <a:cxn ang="0">
                      <a:pos x="45" y="12"/>
                    </a:cxn>
                    <a:cxn ang="0">
                      <a:pos x="40" y="13"/>
                    </a:cxn>
                    <a:cxn ang="0">
                      <a:pos x="34" y="14"/>
                    </a:cxn>
                    <a:cxn ang="0">
                      <a:pos x="29" y="15"/>
                    </a:cxn>
                    <a:cxn ang="0">
                      <a:pos x="23" y="14"/>
                    </a:cxn>
                    <a:cxn ang="0">
                      <a:pos x="18" y="14"/>
                    </a:cxn>
                    <a:cxn ang="0">
                      <a:pos x="12" y="15"/>
                    </a:cxn>
                    <a:cxn ang="0">
                      <a:pos x="7" y="15"/>
                    </a:cxn>
                    <a:cxn ang="0">
                      <a:pos x="1" y="16"/>
                    </a:cxn>
                    <a:cxn ang="0">
                      <a:pos x="0" y="11"/>
                    </a:cxn>
                    <a:cxn ang="0">
                      <a:pos x="0" y="6"/>
                    </a:cxn>
                    <a:cxn ang="0">
                      <a:pos x="0" y="1"/>
                    </a:cxn>
                    <a:cxn ang="0">
                      <a:pos x="3" y="0"/>
                    </a:cxn>
                    <a:cxn ang="0">
                      <a:pos x="10" y="0"/>
                    </a:cxn>
                    <a:cxn ang="0">
                      <a:pos x="18" y="0"/>
                    </a:cxn>
                    <a:cxn ang="0">
                      <a:pos x="23" y="0"/>
                    </a:cxn>
                    <a:cxn ang="0">
                      <a:pos x="29" y="0"/>
                    </a:cxn>
                    <a:cxn ang="0">
                      <a:pos x="39" y="0"/>
                    </a:cxn>
                    <a:cxn ang="0">
                      <a:pos x="47" y="0"/>
                    </a:cxn>
                    <a:cxn ang="0">
                      <a:pos x="52" y="2"/>
                    </a:cxn>
                    <a:cxn ang="0">
                      <a:pos x="59" y="2"/>
                    </a:cxn>
                    <a:cxn ang="0">
                      <a:pos x="67" y="2"/>
                    </a:cxn>
                    <a:cxn ang="0">
                      <a:pos x="75" y="3"/>
                    </a:cxn>
                    <a:cxn ang="0">
                      <a:pos x="81" y="3"/>
                    </a:cxn>
                    <a:cxn ang="0">
                      <a:pos x="87" y="1"/>
                    </a:cxn>
                    <a:cxn ang="0">
                      <a:pos x="94" y="0"/>
                    </a:cxn>
                    <a:cxn ang="0">
                      <a:pos x="100" y="0"/>
                    </a:cxn>
                    <a:cxn ang="0">
                      <a:pos x="106" y="1"/>
                    </a:cxn>
                    <a:cxn ang="0">
                      <a:pos x="113" y="2"/>
                    </a:cxn>
                    <a:cxn ang="0">
                      <a:pos x="119" y="1"/>
                    </a:cxn>
                    <a:cxn ang="0">
                      <a:pos x="124" y="1"/>
                    </a:cxn>
                    <a:cxn ang="0">
                      <a:pos x="130" y="2"/>
                    </a:cxn>
                    <a:cxn ang="0">
                      <a:pos x="132" y="2"/>
                    </a:cxn>
                  </a:cxnLst>
                  <a:rect l="0" t="0" r="r" b="b"/>
                  <a:pathLst>
                    <a:path w="135" h="17">
                      <a:moveTo>
                        <a:pt x="132" y="2"/>
                      </a:moveTo>
                      <a:lnTo>
                        <a:pt x="130" y="2"/>
                      </a:lnTo>
                      <a:lnTo>
                        <a:pt x="128" y="2"/>
                      </a:lnTo>
                      <a:lnTo>
                        <a:pt x="126" y="2"/>
                      </a:lnTo>
                      <a:lnTo>
                        <a:pt x="124" y="4"/>
                      </a:lnTo>
                      <a:lnTo>
                        <a:pt x="123" y="5"/>
                      </a:lnTo>
                      <a:lnTo>
                        <a:pt x="121" y="5"/>
                      </a:lnTo>
                      <a:lnTo>
                        <a:pt x="119" y="5"/>
                      </a:lnTo>
                      <a:lnTo>
                        <a:pt x="117" y="5"/>
                      </a:lnTo>
                      <a:lnTo>
                        <a:pt x="115" y="5"/>
                      </a:lnTo>
                      <a:lnTo>
                        <a:pt x="113" y="5"/>
                      </a:lnTo>
                      <a:lnTo>
                        <a:pt x="112" y="5"/>
                      </a:lnTo>
                      <a:lnTo>
                        <a:pt x="110" y="6"/>
                      </a:lnTo>
                      <a:lnTo>
                        <a:pt x="108" y="7"/>
                      </a:lnTo>
                      <a:lnTo>
                        <a:pt x="106" y="7"/>
                      </a:lnTo>
                      <a:lnTo>
                        <a:pt x="104" y="7"/>
                      </a:lnTo>
                      <a:lnTo>
                        <a:pt x="103" y="7"/>
                      </a:lnTo>
                      <a:lnTo>
                        <a:pt x="101" y="8"/>
                      </a:lnTo>
                      <a:lnTo>
                        <a:pt x="99" y="8"/>
                      </a:lnTo>
                      <a:lnTo>
                        <a:pt x="97" y="8"/>
                      </a:lnTo>
                      <a:lnTo>
                        <a:pt x="95" y="9"/>
                      </a:lnTo>
                      <a:lnTo>
                        <a:pt x="93" y="9"/>
                      </a:lnTo>
                      <a:lnTo>
                        <a:pt x="92" y="9"/>
                      </a:lnTo>
                      <a:lnTo>
                        <a:pt x="90" y="10"/>
                      </a:lnTo>
                      <a:lnTo>
                        <a:pt x="88" y="10"/>
                      </a:lnTo>
                      <a:lnTo>
                        <a:pt x="86" y="10"/>
                      </a:lnTo>
                      <a:lnTo>
                        <a:pt x="84" y="10"/>
                      </a:lnTo>
                      <a:lnTo>
                        <a:pt x="82" y="10"/>
                      </a:lnTo>
                      <a:lnTo>
                        <a:pt x="81" y="10"/>
                      </a:lnTo>
                      <a:lnTo>
                        <a:pt x="79" y="10"/>
                      </a:lnTo>
                      <a:lnTo>
                        <a:pt x="77" y="10"/>
                      </a:lnTo>
                      <a:lnTo>
                        <a:pt x="75" y="10"/>
                      </a:lnTo>
                      <a:lnTo>
                        <a:pt x="73" y="11"/>
                      </a:lnTo>
                      <a:lnTo>
                        <a:pt x="72" y="11"/>
                      </a:lnTo>
                      <a:lnTo>
                        <a:pt x="69" y="11"/>
                      </a:lnTo>
                      <a:lnTo>
                        <a:pt x="67" y="11"/>
                      </a:lnTo>
                      <a:lnTo>
                        <a:pt x="65" y="11"/>
                      </a:lnTo>
                      <a:lnTo>
                        <a:pt x="63" y="11"/>
                      </a:lnTo>
                      <a:lnTo>
                        <a:pt x="61" y="12"/>
                      </a:lnTo>
                      <a:lnTo>
                        <a:pt x="60" y="12"/>
                      </a:lnTo>
                      <a:lnTo>
                        <a:pt x="58" y="12"/>
                      </a:lnTo>
                      <a:lnTo>
                        <a:pt x="56" y="13"/>
                      </a:lnTo>
                      <a:lnTo>
                        <a:pt x="54" y="13"/>
                      </a:lnTo>
                      <a:lnTo>
                        <a:pt x="52" y="13"/>
                      </a:lnTo>
                      <a:lnTo>
                        <a:pt x="51" y="13"/>
                      </a:lnTo>
                      <a:lnTo>
                        <a:pt x="49" y="13"/>
                      </a:lnTo>
                      <a:lnTo>
                        <a:pt x="47" y="13"/>
                      </a:lnTo>
                      <a:lnTo>
                        <a:pt x="45" y="12"/>
                      </a:lnTo>
                      <a:lnTo>
                        <a:pt x="43" y="12"/>
                      </a:lnTo>
                      <a:lnTo>
                        <a:pt x="41" y="13"/>
                      </a:lnTo>
                      <a:lnTo>
                        <a:pt x="40" y="13"/>
                      </a:lnTo>
                      <a:lnTo>
                        <a:pt x="38" y="14"/>
                      </a:lnTo>
                      <a:lnTo>
                        <a:pt x="36" y="14"/>
                      </a:lnTo>
                      <a:lnTo>
                        <a:pt x="34" y="14"/>
                      </a:lnTo>
                      <a:lnTo>
                        <a:pt x="32" y="14"/>
                      </a:lnTo>
                      <a:lnTo>
                        <a:pt x="30" y="14"/>
                      </a:lnTo>
                      <a:lnTo>
                        <a:pt x="29" y="15"/>
                      </a:lnTo>
                      <a:lnTo>
                        <a:pt x="27" y="15"/>
                      </a:lnTo>
                      <a:lnTo>
                        <a:pt x="25" y="15"/>
                      </a:lnTo>
                      <a:lnTo>
                        <a:pt x="23" y="14"/>
                      </a:lnTo>
                      <a:lnTo>
                        <a:pt x="21" y="14"/>
                      </a:lnTo>
                      <a:lnTo>
                        <a:pt x="20" y="14"/>
                      </a:lnTo>
                      <a:lnTo>
                        <a:pt x="18" y="14"/>
                      </a:lnTo>
                      <a:lnTo>
                        <a:pt x="16" y="14"/>
                      </a:lnTo>
                      <a:lnTo>
                        <a:pt x="14" y="15"/>
                      </a:lnTo>
                      <a:lnTo>
                        <a:pt x="12" y="15"/>
                      </a:lnTo>
                      <a:lnTo>
                        <a:pt x="10" y="15"/>
                      </a:lnTo>
                      <a:lnTo>
                        <a:pt x="9" y="15"/>
                      </a:lnTo>
                      <a:lnTo>
                        <a:pt x="7" y="15"/>
                      </a:lnTo>
                      <a:lnTo>
                        <a:pt x="5" y="15"/>
                      </a:lnTo>
                      <a:lnTo>
                        <a:pt x="3" y="16"/>
                      </a:lnTo>
                      <a:lnTo>
                        <a:pt x="1" y="16"/>
                      </a:lnTo>
                      <a:lnTo>
                        <a:pt x="0" y="15"/>
                      </a:lnTo>
                      <a:lnTo>
                        <a:pt x="0" y="13"/>
                      </a:lnTo>
                      <a:lnTo>
                        <a:pt x="0" y="11"/>
                      </a:lnTo>
                      <a:lnTo>
                        <a:pt x="0" y="10"/>
                      </a:lnTo>
                      <a:lnTo>
                        <a:pt x="0" y="8"/>
                      </a:lnTo>
                      <a:lnTo>
                        <a:pt x="0" y="6"/>
                      </a:lnTo>
                      <a:lnTo>
                        <a:pt x="0" y="5"/>
                      </a:lnTo>
                      <a:lnTo>
                        <a:pt x="0" y="3"/>
                      </a:lnTo>
                      <a:lnTo>
                        <a:pt x="0" y="1"/>
                      </a:lnTo>
                      <a:lnTo>
                        <a:pt x="0" y="0"/>
                      </a:lnTo>
                      <a:lnTo>
                        <a:pt x="1" y="0"/>
                      </a:lnTo>
                      <a:lnTo>
                        <a:pt x="3" y="0"/>
                      </a:lnTo>
                      <a:lnTo>
                        <a:pt x="5" y="0"/>
                      </a:lnTo>
                      <a:lnTo>
                        <a:pt x="7" y="0"/>
                      </a:lnTo>
                      <a:lnTo>
                        <a:pt x="10" y="0"/>
                      </a:lnTo>
                      <a:lnTo>
                        <a:pt x="14" y="0"/>
                      </a:lnTo>
                      <a:lnTo>
                        <a:pt x="16" y="0"/>
                      </a:lnTo>
                      <a:lnTo>
                        <a:pt x="18" y="0"/>
                      </a:lnTo>
                      <a:lnTo>
                        <a:pt x="20" y="0"/>
                      </a:lnTo>
                      <a:lnTo>
                        <a:pt x="21" y="0"/>
                      </a:lnTo>
                      <a:lnTo>
                        <a:pt x="23" y="0"/>
                      </a:lnTo>
                      <a:lnTo>
                        <a:pt x="25" y="0"/>
                      </a:lnTo>
                      <a:lnTo>
                        <a:pt x="27" y="0"/>
                      </a:lnTo>
                      <a:lnTo>
                        <a:pt x="29" y="0"/>
                      </a:lnTo>
                      <a:lnTo>
                        <a:pt x="30" y="0"/>
                      </a:lnTo>
                      <a:lnTo>
                        <a:pt x="37" y="0"/>
                      </a:lnTo>
                      <a:lnTo>
                        <a:pt x="39" y="0"/>
                      </a:lnTo>
                      <a:lnTo>
                        <a:pt x="41" y="0"/>
                      </a:lnTo>
                      <a:lnTo>
                        <a:pt x="45" y="0"/>
                      </a:lnTo>
                      <a:lnTo>
                        <a:pt x="47" y="0"/>
                      </a:lnTo>
                      <a:lnTo>
                        <a:pt x="49" y="1"/>
                      </a:lnTo>
                      <a:lnTo>
                        <a:pt x="51" y="1"/>
                      </a:lnTo>
                      <a:lnTo>
                        <a:pt x="52" y="2"/>
                      </a:lnTo>
                      <a:lnTo>
                        <a:pt x="55" y="2"/>
                      </a:lnTo>
                      <a:lnTo>
                        <a:pt x="57" y="2"/>
                      </a:lnTo>
                      <a:lnTo>
                        <a:pt x="59" y="2"/>
                      </a:lnTo>
                      <a:lnTo>
                        <a:pt x="61" y="2"/>
                      </a:lnTo>
                      <a:lnTo>
                        <a:pt x="64" y="2"/>
                      </a:lnTo>
                      <a:lnTo>
                        <a:pt x="67" y="2"/>
                      </a:lnTo>
                      <a:lnTo>
                        <a:pt x="72" y="3"/>
                      </a:lnTo>
                      <a:lnTo>
                        <a:pt x="73" y="3"/>
                      </a:lnTo>
                      <a:lnTo>
                        <a:pt x="75" y="3"/>
                      </a:lnTo>
                      <a:lnTo>
                        <a:pt x="77" y="3"/>
                      </a:lnTo>
                      <a:lnTo>
                        <a:pt x="79" y="3"/>
                      </a:lnTo>
                      <a:lnTo>
                        <a:pt x="81" y="3"/>
                      </a:lnTo>
                      <a:lnTo>
                        <a:pt x="82" y="2"/>
                      </a:lnTo>
                      <a:lnTo>
                        <a:pt x="85" y="1"/>
                      </a:lnTo>
                      <a:lnTo>
                        <a:pt x="87" y="1"/>
                      </a:lnTo>
                      <a:lnTo>
                        <a:pt x="89" y="0"/>
                      </a:lnTo>
                      <a:lnTo>
                        <a:pt x="92" y="0"/>
                      </a:lnTo>
                      <a:lnTo>
                        <a:pt x="94" y="0"/>
                      </a:lnTo>
                      <a:lnTo>
                        <a:pt x="96" y="0"/>
                      </a:lnTo>
                      <a:lnTo>
                        <a:pt x="98" y="0"/>
                      </a:lnTo>
                      <a:lnTo>
                        <a:pt x="100" y="0"/>
                      </a:lnTo>
                      <a:lnTo>
                        <a:pt x="103" y="1"/>
                      </a:lnTo>
                      <a:lnTo>
                        <a:pt x="104" y="1"/>
                      </a:lnTo>
                      <a:lnTo>
                        <a:pt x="106" y="1"/>
                      </a:lnTo>
                      <a:lnTo>
                        <a:pt x="108" y="1"/>
                      </a:lnTo>
                      <a:lnTo>
                        <a:pt x="111" y="2"/>
                      </a:lnTo>
                      <a:lnTo>
                        <a:pt x="113" y="2"/>
                      </a:lnTo>
                      <a:lnTo>
                        <a:pt x="115" y="2"/>
                      </a:lnTo>
                      <a:lnTo>
                        <a:pt x="117" y="2"/>
                      </a:lnTo>
                      <a:lnTo>
                        <a:pt x="119" y="1"/>
                      </a:lnTo>
                      <a:lnTo>
                        <a:pt x="121" y="1"/>
                      </a:lnTo>
                      <a:lnTo>
                        <a:pt x="123" y="1"/>
                      </a:lnTo>
                      <a:lnTo>
                        <a:pt x="124" y="1"/>
                      </a:lnTo>
                      <a:lnTo>
                        <a:pt x="126" y="1"/>
                      </a:lnTo>
                      <a:lnTo>
                        <a:pt x="128" y="2"/>
                      </a:lnTo>
                      <a:lnTo>
                        <a:pt x="130" y="2"/>
                      </a:lnTo>
                      <a:lnTo>
                        <a:pt x="132" y="2"/>
                      </a:lnTo>
                      <a:lnTo>
                        <a:pt x="134" y="2"/>
                      </a:lnTo>
                      <a:lnTo>
                        <a:pt x="132" y="2"/>
                      </a:lnTo>
                    </a:path>
                  </a:pathLst>
                </a:custGeom>
                <a:solidFill>
                  <a:schemeClr val="bg1"/>
                </a:solidFill>
                <a:ln w="12700" cap="rnd" cmpd="sng">
                  <a:solidFill>
                    <a:schemeClr val="bg1"/>
                  </a:solidFill>
                  <a:prstDash val="solid"/>
                  <a:round/>
                  <a:headEnd/>
                  <a:tailEnd/>
                </a:ln>
                <a:effectLst/>
              </p:spPr>
              <p:txBody>
                <a:bodyPr/>
                <a:lstStyle/>
                <a:p>
                  <a:endParaRPr lang="en-US"/>
                </a:p>
              </p:txBody>
            </p:sp>
          </p:grpSp>
          <p:grpSp>
            <p:nvGrpSpPr>
              <p:cNvPr id="6" name="Group 192"/>
              <p:cNvGrpSpPr>
                <a:grpSpLocks/>
              </p:cNvGrpSpPr>
              <p:nvPr/>
            </p:nvGrpSpPr>
            <p:grpSpPr bwMode="auto">
              <a:xfrm>
                <a:off x="2919" y="1615"/>
                <a:ext cx="280" cy="17"/>
                <a:chOff x="3401" y="1851"/>
                <a:chExt cx="280" cy="17"/>
              </a:xfrm>
            </p:grpSpPr>
            <p:sp>
              <p:nvSpPr>
                <p:cNvPr id="128" name="Arc 193"/>
                <p:cNvSpPr>
                  <a:spLocks/>
                </p:cNvSpPr>
                <p:nvPr/>
              </p:nvSpPr>
              <p:spPr bwMode="auto">
                <a:xfrm>
                  <a:off x="3539" y="1851"/>
                  <a:ext cx="142" cy="17"/>
                </a:xfrm>
                <a:custGeom>
                  <a:avLst/>
                  <a:gdLst>
                    <a:gd name="G0" fmla="+- 154 0 0"/>
                    <a:gd name="G1" fmla="+- 21600 0 0"/>
                    <a:gd name="G2" fmla="+- 21600 0 0"/>
                    <a:gd name="T0" fmla="*/ 0 w 21754"/>
                    <a:gd name="T1" fmla="*/ 1 h 21600"/>
                    <a:gd name="T2" fmla="*/ 21754 w 21754"/>
                    <a:gd name="T3" fmla="*/ 21600 h 21600"/>
                    <a:gd name="T4" fmla="*/ 154 w 21754"/>
                    <a:gd name="T5" fmla="*/ 21600 h 21600"/>
                  </a:gdLst>
                  <a:ahLst/>
                  <a:cxnLst>
                    <a:cxn ang="0">
                      <a:pos x="T0" y="T1"/>
                    </a:cxn>
                    <a:cxn ang="0">
                      <a:pos x="T2" y="T3"/>
                    </a:cxn>
                    <a:cxn ang="0">
                      <a:pos x="T4" y="T5"/>
                    </a:cxn>
                  </a:cxnLst>
                  <a:rect l="0" t="0" r="r" b="b"/>
                  <a:pathLst>
                    <a:path w="21754" h="21600" fill="none" extrusionOk="0">
                      <a:moveTo>
                        <a:pt x="-1" y="0"/>
                      </a:moveTo>
                      <a:cubicBezTo>
                        <a:pt x="51" y="0"/>
                        <a:pt x="102" y="-1"/>
                        <a:pt x="154" y="0"/>
                      </a:cubicBezTo>
                      <a:cubicBezTo>
                        <a:pt x="12083" y="0"/>
                        <a:pt x="21754" y="9670"/>
                        <a:pt x="21754" y="21600"/>
                      </a:cubicBezTo>
                    </a:path>
                    <a:path w="21754" h="21600" stroke="0" extrusionOk="0">
                      <a:moveTo>
                        <a:pt x="-1" y="0"/>
                      </a:moveTo>
                      <a:cubicBezTo>
                        <a:pt x="51" y="0"/>
                        <a:pt x="102" y="-1"/>
                        <a:pt x="154" y="0"/>
                      </a:cubicBezTo>
                      <a:cubicBezTo>
                        <a:pt x="12083" y="0"/>
                        <a:pt x="21754" y="9670"/>
                        <a:pt x="21754" y="21600"/>
                      </a:cubicBezTo>
                      <a:lnTo>
                        <a:pt x="154" y="21600"/>
                      </a:lnTo>
                      <a:close/>
                    </a:path>
                  </a:pathLst>
                </a:custGeom>
                <a:solidFill>
                  <a:schemeClr val="bg1"/>
                </a:solidFill>
                <a:ln w="12700" cap="rnd">
                  <a:solidFill>
                    <a:schemeClr val="tx1"/>
                  </a:solidFill>
                  <a:round/>
                  <a:headEnd/>
                  <a:tailEnd/>
                </a:ln>
                <a:effectLst/>
              </p:spPr>
              <p:txBody>
                <a:bodyPr wrap="none" anchor="ctr"/>
                <a:lstStyle/>
                <a:p>
                  <a:endParaRPr lang="en-US"/>
                </a:p>
              </p:txBody>
            </p:sp>
            <p:sp>
              <p:nvSpPr>
                <p:cNvPr id="129" name="Arc 194"/>
                <p:cNvSpPr>
                  <a:spLocks/>
                </p:cNvSpPr>
                <p:nvPr/>
              </p:nvSpPr>
              <p:spPr bwMode="auto">
                <a:xfrm>
                  <a:off x="3401" y="1851"/>
                  <a:ext cx="141" cy="17"/>
                </a:xfrm>
                <a:custGeom>
                  <a:avLst/>
                  <a:gdLst>
                    <a:gd name="G0" fmla="+- 21600 0 0"/>
                    <a:gd name="G1" fmla="+- 21599 0 0"/>
                    <a:gd name="G2" fmla="+- 21600 0 0"/>
                    <a:gd name="T0" fmla="*/ 0 w 21600"/>
                    <a:gd name="T1" fmla="*/ 21599 h 21599"/>
                    <a:gd name="T2" fmla="*/ 21446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29"/>
                        <a:pt x="9577" y="84"/>
                        <a:pt x="21445" y="-1"/>
                      </a:cubicBezTo>
                    </a:path>
                    <a:path w="21600" h="21599" stroke="0" extrusionOk="0">
                      <a:moveTo>
                        <a:pt x="0" y="21599"/>
                      </a:moveTo>
                      <a:cubicBezTo>
                        <a:pt x="0" y="9729"/>
                        <a:pt x="9577" y="84"/>
                        <a:pt x="21445" y="-1"/>
                      </a:cubicBezTo>
                      <a:lnTo>
                        <a:pt x="21600" y="21599"/>
                      </a:lnTo>
                      <a:close/>
                    </a:path>
                  </a:pathLst>
                </a:custGeom>
                <a:solidFill>
                  <a:schemeClr val="bg1"/>
                </a:solidFill>
                <a:ln w="12700" cap="rnd">
                  <a:solidFill>
                    <a:schemeClr val="tx1"/>
                  </a:solidFill>
                  <a:round/>
                  <a:headEnd/>
                  <a:tailEnd/>
                </a:ln>
                <a:effectLst/>
              </p:spPr>
              <p:txBody>
                <a:bodyPr wrap="none" anchor="ctr"/>
                <a:lstStyle/>
                <a:p>
                  <a:endParaRPr lang="en-US"/>
                </a:p>
              </p:txBody>
            </p:sp>
          </p:grpSp>
          <p:sp>
            <p:nvSpPr>
              <p:cNvPr id="125" name="Rectangle 195"/>
              <p:cNvSpPr>
                <a:spLocks noChangeArrowheads="1"/>
              </p:cNvSpPr>
              <p:nvPr/>
            </p:nvSpPr>
            <p:spPr bwMode="auto">
              <a:xfrm>
                <a:off x="3583" y="1584"/>
                <a:ext cx="27" cy="89"/>
              </a:xfrm>
              <a:prstGeom prst="rect">
                <a:avLst/>
              </a:prstGeom>
              <a:solidFill>
                <a:schemeClr val="bg1"/>
              </a:solidFill>
              <a:ln w="12700">
                <a:solidFill>
                  <a:schemeClr val="bg1"/>
                </a:solidFill>
                <a:miter lim="800000"/>
                <a:headEnd/>
                <a:tailEnd/>
              </a:ln>
              <a:effectLst/>
            </p:spPr>
            <p:txBody>
              <a:bodyPr wrap="none" anchor="ctr"/>
              <a:lstStyle/>
              <a:p>
                <a:endParaRPr lang="en-US"/>
              </a:p>
            </p:txBody>
          </p:sp>
          <p:sp>
            <p:nvSpPr>
              <p:cNvPr id="126" name="Rectangle 196"/>
              <p:cNvSpPr>
                <a:spLocks noChangeArrowheads="1"/>
              </p:cNvSpPr>
              <p:nvPr/>
            </p:nvSpPr>
            <p:spPr bwMode="auto">
              <a:xfrm>
                <a:off x="2506" y="1598"/>
                <a:ext cx="27" cy="89"/>
              </a:xfrm>
              <a:prstGeom prst="rect">
                <a:avLst/>
              </a:prstGeom>
              <a:solidFill>
                <a:schemeClr val="bg1"/>
              </a:solidFill>
              <a:ln w="12700">
                <a:solidFill>
                  <a:schemeClr val="bg1"/>
                </a:solidFill>
                <a:miter lim="800000"/>
                <a:headEnd/>
                <a:tailEnd/>
              </a:ln>
              <a:effectLst/>
            </p:spPr>
            <p:txBody>
              <a:bodyPr wrap="none" anchor="ctr"/>
              <a:lstStyle/>
              <a:p>
                <a:endParaRPr lang="en-US"/>
              </a:p>
            </p:txBody>
          </p:sp>
          <p:sp>
            <p:nvSpPr>
              <p:cNvPr id="127" name="Oval 197"/>
              <p:cNvSpPr>
                <a:spLocks noChangeArrowheads="1"/>
              </p:cNvSpPr>
              <p:nvPr/>
            </p:nvSpPr>
            <p:spPr bwMode="auto">
              <a:xfrm>
                <a:off x="3260" y="1642"/>
                <a:ext cx="106" cy="38"/>
              </a:xfrm>
              <a:prstGeom prst="ellipse">
                <a:avLst/>
              </a:prstGeom>
              <a:solidFill>
                <a:srgbClr val="C0FEF9"/>
              </a:solidFill>
              <a:ln w="12700">
                <a:solidFill>
                  <a:schemeClr val="tx1"/>
                </a:solidFill>
                <a:round/>
                <a:headEnd/>
                <a:tailEnd/>
              </a:ln>
              <a:effectLst/>
            </p:spPr>
            <p:txBody>
              <a:bodyPr wrap="none" anchor="ctr"/>
              <a:lstStyle/>
              <a:p>
                <a:endParaRPr lang="en-US"/>
              </a:p>
            </p:txBody>
          </p:sp>
        </p:grpSp>
        <p:sp>
          <p:nvSpPr>
            <p:cNvPr id="42" name="Line 198"/>
            <p:cNvSpPr>
              <a:spLocks noChangeShapeType="1"/>
            </p:cNvSpPr>
            <p:nvPr/>
          </p:nvSpPr>
          <p:spPr bwMode="auto">
            <a:xfrm flipV="1">
              <a:off x="1423" y="1750"/>
              <a:ext cx="566" cy="428"/>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43" name="Line 199"/>
            <p:cNvSpPr>
              <a:spLocks noChangeShapeType="1"/>
            </p:cNvSpPr>
            <p:nvPr/>
          </p:nvSpPr>
          <p:spPr bwMode="auto">
            <a:xfrm flipH="1" flipV="1">
              <a:off x="952" y="1566"/>
              <a:ext cx="356" cy="604"/>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44" name="Rectangle 200"/>
            <p:cNvSpPr>
              <a:spLocks noChangeArrowheads="1"/>
            </p:cNvSpPr>
            <p:nvPr/>
          </p:nvSpPr>
          <p:spPr bwMode="auto">
            <a:xfrm>
              <a:off x="1224" y="1302"/>
              <a:ext cx="91" cy="114"/>
            </a:xfrm>
            <a:prstGeom prst="rect">
              <a:avLst/>
            </a:prstGeom>
            <a:solidFill>
              <a:schemeClr val="bg1"/>
            </a:solidFill>
            <a:ln w="9525">
              <a:noFill/>
              <a:miter lim="800000"/>
              <a:headEnd/>
              <a:tailEnd/>
            </a:ln>
            <a:effectLst/>
          </p:spPr>
          <p:txBody>
            <a:bodyPr wrap="none" anchor="ctr"/>
            <a:lstStyle/>
            <a:p>
              <a:endParaRPr lang="en-US"/>
            </a:p>
          </p:txBody>
        </p:sp>
        <p:sp>
          <p:nvSpPr>
            <p:cNvPr id="45" name="Rectangle 201"/>
            <p:cNvSpPr>
              <a:spLocks noChangeArrowheads="1"/>
            </p:cNvSpPr>
            <p:nvPr/>
          </p:nvSpPr>
          <p:spPr bwMode="auto">
            <a:xfrm>
              <a:off x="1224" y="1414"/>
              <a:ext cx="91" cy="115"/>
            </a:xfrm>
            <a:prstGeom prst="rect">
              <a:avLst/>
            </a:prstGeom>
            <a:solidFill>
              <a:schemeClr val="bg1"/>
            </a:solidFill>
            <a:ln w="9525">
              <a:noFill/>
              <a:miter lim="800000"/>
              <a:headEnd/>
              <a:tailEnd/>
            </a:ln>
            <a:effectLst/>
          </p:spPr>
          <p:txBody>
            <a:bodyPr wrap="none" anchor="ctr"/>
            <a:lstStyle/>
            <a:p>
              <a:endParaRPr lang="en-US"/>
            </a:p>
          </p:txBody>
        </p:sp>
        <p:sp>
          <p:nvSpPr>
            <p:cNvPr id="46" name="Oval 202"/>
            <p:cNvSpPr>
              <a:spLocks noChangeArrowheads="1"/>
            </p:cNvSpPr>
            <p:nvPr/>
          </p:nvSpPr>
          <p:spPr bwMode="auto">
            <a:xfrm>
              <a:off x="941" y="784"/>
              <a:ext cx="1195" cy="1063"/>
            </a:xfrm>
            <a:prstGeom prst="ellipse">
              <a:avLst/>
            </a:prstGeom>
            <a:solidFill>
              <a:srgbClr val="C0FEF9"/>
            </a:solidFill>
            <a:ln w="9525">
              <a:noFill/>
              <a:round/>
              <a:headEnd/>
              <a:tailEnd/>
            </a:ln>
            <a:effectLst/>
          </p:spPr>
          <p:txBody>
            <a:bodyPr wrap="none" anchor="ctr"/>
            <a:lstStyle/>
            <a:p>
              <a:endParaRPr lang="en-US"/>
            </a:p>
          </p:txBody>
        </p:sp>
        <p:sp>
          <p:nvSpPr>
            <p:cNvPr id="47" name="Oval 203"/>
            <p:cNvSpPr>
              <a:spLocks noChangeArrowheads="1"/>
            </p:cNvSpPr>
            <p:nvPr/>
          </p:nvSpPr>
          <p:spPr bwMode="auto">
            <a:xfrm>
              <a:off x="941" y="784"/>
              <a:ext cx="1195" cy="1063"/>
            </a:xfrm>
            <a:prstGeom prst="ellipse">
              <a:avLst/>
            </a:prstGeom>
            <a:solidFill>
              <a:srgbClr val="FFFFFF"/>
            </a:solidFill>
            <a:ln w="9525">
              <a:noFill/>
              <a:round/>
              <a:headEnd/>
              <a:tailEnd/>
            </a:ln>
            <a:effectLst/>
          </p:spPr>
          <p:txBody>
            <a:bodyPr wrap="none" anchor="ctr"/>
            <a:lstStyle/>
            <a:p>
              <a:endParaRPr lang="en-US"/>
            </a:p>
          </p:txBody>
        </p:sp>
        <p:sp>
          <p:nvSpPr>
            <p:cNvPr id="48" name="Oval 204"/>
            <p:cNvSpPr>
              <a:spLocks noChangeArrowheads="1"/>
            </p:cNvSpPr>
            <p:nvPr/>
          </p:nvSpPr>
          <p:spPr bwMode="auto">
            <a:xfrm>
              <a:off x="890" y="720"/>
              <a:ext cx="1318" cy="1167"/>
            </a:xfrm>
            <a:prstGeom prst="ellipse">
              <a:avLst/>
            </a:prstGeom>
            <a:solidFill>
              <a:srgbClr val="C0FEF9"/>
            </a:solidFill>
            <a:ln w="12700">
              <a:solidFill>
                <a:srgbClr val="000000"/>
              </a:solidFill>
              <a:round/>
              <a:headEnd/>
              <a:tailEnd/>
            </a:ln>
            <a:effectLst/>
          </p:spPr>
          <p:txBody>
            <a:bodyPr wrap="none" anchor="ctr"/>
            <a:lstStyle/>
            <a:p>
              <a:endParaRPr lang="en-US"/>
            </a:p>
          </p:txBody>
        </p:sp>
        <p:grpSp>
          <p:nvGrpSpPr>
            <p:cNvPr id="7" name="Group 205"/>
            <p:cNvGrpSpPr>
              <a:grpSpLocks/>
            </p:cNvGrpSpPr>
            <p:nvPr/>
          </p:nvGrpSpPr>
          <p:grpSpPr bwMode="auto">
            <a:xfrm>
              <a:off x="1156" y="990"/>
              <a:ext cx="754" cy="313"/>
              <a:chOff x="4346" y="1105"/>
              <a:chExt cx="651" cy="288"/>
            </a:xfrm>
          </p:grpSpPr>
          <p:sp>
            <p:nvSpPr>
              <p:cNvPr id="109" name="Freeform 206"/>
              <p:cNvSpPr>
                <a:spLocks/>
              </p:cNvSpPr>
              <p:nvPr/>
            </p:nvSpPr>
            <p:spPr bwMode="auto">
              <a:xfrm>
                <a:off x="4347" y="1119"/>
                <a:ext cx="650" cy="274"/>
              </a:xfrm>
              <a:custGeom>
                <a:avLst/>
                <a:gdLst/>
                <a:ahLst/>
                <a:cxnLst>
                  <a:cxn ang="0">
                    <a:pos x="0" y="271"/>
                  </a:cxn>
                  <a:cxn ang="0">
                    <a:pos x="419" y="273"/>
                  </a:cxn>
                  <a:cxn ang="0">
                    <a:pos x="649" y="0"/>
                  </a:cxn>
                  <a:cxn ang="0">
                    <a:pos x="261" y="118"/>
                  </a:cxn>
                  <a:cxn ang="0">
                    <a:pos x="0" y="271"/>
                  </a:cxn>
                </a:cxnLst>
                <a:rect l="0" t="0" r="r" b="b"/>
                <a:pathLst>
                  <a:path w="650" h="274">
                    <a:moveTo>
                      <a:pt x="0" y="271"/>
                    </a:moveTo>
                    <a:lnTo>
                      <a:pt x="419" y="273"/>
                    </a:lnTo>
                    <a:lnTo>
                      <a:pt x="649" y="0"/>
                    </a:lnTo>
                    <a:lnTo>
                      <a:pt x="261" y="118"/>
                    </a:lnTo>
                    <a:lnTo>
                      <a:pt x="0" y="271"/>
                    </a:lnTo>
                  </a:path>
                </a:pathLst>
              </a:custGeom>
              <a:solidFill>
                <a:srgbClr val="FAFD00"/>
              </a:solidFill>
              <a:ln w="12700" cap="rnd" cmpd="sng">
                <a:solidFill>
                  <a:schemeClr val="tx1"/>
                </a:solidFill>
                <a:prstDash val="solid"/>
                <a:round/>
                <a:headEnd/>
                <a:tailEnd/>
              </a:ln>
              <a:effectLst/>
            </p:spPr>
            <p:txBody>
              <a:bodyPr/>
              <a:lstStyle/>
              <a:p>
                <a:endParaRPr lang="en-US"/>
              </a:p>
            </p:txBody>
          </p:sp>
          <p:sp>
            <p:nvSpPr>
              <p:cNvPr id="110" name="Freeform 207"/>
              <p:cNvSpPr>
                <a:spLocks/>
              </p:cNvSpPr>
              <p:nvPr/>
            </p:nvSpPr>
            <p:spPr bwMode="auto">
              <a:xfrm>
                <a:off x="4346" y="1105"/>
                <a:ext cx="647" cy="287"/>
              </a:xfrm>
              <a:custGeom>
                <a:avLst/>
                <a:gdLst/>
                <a:ahLst/>
                <a:cxnLst>
                  <a:cxn ang="0">
                    <a:pos x="0" y="286"/>
                  </a:cxn>
                  <a:cxn ang="0">
                    <a:pos x="7" y="282"/>
                  </a:cxn>
                  <a:cxn ang="0">
                    <a:pos x="22" y="272"/>
                  </a:cxn>
                  <a:cxn ang="0">
                    <a:pos x="33" y="262"/>
                  </a:cxn>
                  <a:cxn ang="0">
                    <a:pos x="40" y="249"/>
                  </a:cxn>
                  <a:cxn ang="0">
                    <a:pos x="40" y="246"/>
                  </a:cxn>
                  <a:cxn ang="0">
                    <a:pos x="44" y="239"/>
                  </a:cxn>
                  <a:cxn ang="0">
                    <a:pos x="44" y="232"/>
                  </a:cxn>
                  <a:cxn ang="0">
                    <a:pos x="47" y="222"/>
                  </a:cxn>
                  <a:cxn ang="0">
                    <a:pos x="51" y="212"/>
                  </a:cxn>
                  <a:cxn ang="0">
                    <a:pos x="51" y="209"/>
                  </a:cxn>
                  <a:cxn ang="0">
                    <a:pos x="51" y="206"/>
                  </a:cxn>
                  <a:cxn ang="0">
                    <a:pos x="51" y="202"/>
                  </a:cxn>
                  <a:cxn ang="0">
                    <a:pos x="55" y="199"/>
                  </a:cxn>
                  <a:cxn ang="0">
                    <a:pos x="58" y="192"/>
                  </a:cxn>
                  <a:cxn ang="0">
                    <a:pos x="62" y="189"/>
                  </a:cxn>
                  <a:cxn ang="0">
                    <a:pos x="69" y="186"/>
                  </a:cxn>
                  <a:cxn ang="0">
                    <a:pos x="88" y="172"/>
                  </a:cxn>
                  <a:cxn ang="0">
                    <a:pos x="95" y="166"/>
                  </a:cxn>
                  <a:cxn ang="0">
                    <a:pos x="102" y="162"/>
                  </a:cxn>
                  <a:cxn ang="0">
                    <a:pos x="117" y="149"/>
                  </a:cxn>
                  <a:cxn ang="0">
                    <a:pos x="124" y="143"/>
                  </a:cxn>
                  <a:cxn ang="0">
                    <a:pos x="132" y="133"/>
                  </a:cxn>
                  <a:cxn ang="0">
                    <a:pos x="139" y="116"/>
                  </a:cxn>
                  <a:cxn ang="0">
                    <a:pos x="143" y="103"/>
                  </a:cxn>
                  <a:cxn ang="0">
                    <a:pos x="146" y="96"/>
                  </a:cxn>
                  <a:cxn ang="0">
                    <a:pos x="150" y="86"/>
                  </a:cxn>
                  <a:cxn ang="0">
                    <a:pos x="154" y="79"/>
                  </a:cxn>
                  <a:cxn ang="0">
                    <a:pos x="157" y="73"/>
                  </a:cxn>
                  <a:cxn ang="0">
                    <a:pos x="161" y="69"/>
                  </a:cxn>
                  <a:cxn ang="0">
                    <a:pos x="172" y="63"/>
                  </a:cxn>
                  <a:cxn ang="0">
                    <a:pos x="179" y="59"/>
                  </a:cxn>
                  <a:cxn ang="0">
                    <a:pos x="187" y="56"/>
                  </a:cxn>
                  <a:cxn ang="0">
                    <a:pos x="201" y="46"/>
                  </a:cxn>
                  <a:cxn ang="0">
                    <a:pos x="205" y="39"/>
                  </a:cxn>
                  <a:cxn ang="0">
                    <a:pos x="209" y="33"/>
                  </a:cxn>
                  <a:cxn ang="0">
                    <a:pos x="212" y="26"/>
                  </a:cxn>
                  <a:cxn ang="0">
                    <a:pos x="216" y="19"/>
                  </a:cxn>
                  <a:cxn ang="0">
                    <a:pos x="216" y="16"/>
                  </a:cxn>
                  <a:cxn ang="0">
                    <a:pos x="242" y="9"/>
                  </a:cxn>
                  <a:cxn ang="0">
                    <a:pos x="267" y="0"/>
                  </a:cxn>
                  <a:cxn ang="0">
                    <a:pos x="297" y="3"/>
                  </a:cxn>
                  <a:cxn ang="0">
                    <a:pos x="326" y="13"/>
                  </a:cxn>
                  <a:cxn ang="0">
                    <a:pos x="363" y="16"/>
                  </a:cxn>
                  <a:cxn ang="0">
                    <a:pos x="400" y="9"/>
                  </a:cxn>
                  <a:cxn ang="0">
                    <a:pos x="425" y="3"/>
                  </a:cxn>
                  <a:cxn ang="0">
                    <a:pos x="451" y="3"/>
                  </a:cxn>
                  <a:cxn ang="0">
                    <a:pos x="484" y="9"/>
                  </a:cxn>
                  <a:cxn ang="0">
                    <a:pos x="517" y="9"/>
                  </a:cxn>
                  <a:cxn ang="0">
                    <a:pos x="546" y="9"/>
                  </a:cxn>
                  <a:cxn ang="0">
                    <a:pos x="576" y="16"/>
                  </a:cxn>
                  <a:cxn ang="0">
                    <a:pos x="605" y="19"/>
                  </a:cxn>
                  <a:cxn ang="0">
                    <a:pos x="646" y="16"/>
                  </a:cxn>
                </a:cxnLst>
                <a:rect l="0" t="0" r="r" b="b"/>
                <a:pathLst>
                  <a:path w="647" h="287">
                    <a:moveTo>
                      <a:pt x="0" y="286"/>
                    </a:moveTo>
                    <a:lnTo>
                      <a:pt x="7" y="282"/>
                    </a:lnTo>
                    <a:lnTo>
                      <a:pt x="22" y="272"/>
                    </a:lnTo>
                    <a:lnTo>
                      <a:pt x="33" y="262"/>
                    </a:lnTo>
                    <a:lnTo>
                      <a:pt x="40" y="249"/>
                    </a:lnTo>
                    <a:lnTo>
                      <a:pt x="40" y="246"/>
                    </a:lnTo>
                    <a:lnTo>
                      <a:pt x="44" y="239"/>
                    </a:lnTo>
                    <a:lnTo>
                      <a:pt x="44" y="232"/>
                    </a:lnTo>
                    <a:lnTo>
                      <a:pt x="47" y="222"/>
                    </a:lnTo>
                    <a:lnTo>
                      <a:pt x="51" y="212"/>
                    </a:lnTo>
                    <a:lnTo>
                      <a:pt x="51" y="209"/>
                    </a:lnTo>
                    <a:lnTo>
                      <a:pt x="51" y="206"/>
                    </a:lnTo>
                    <a:lnTo>
                      <a:pt x="51" y="202"/>
                    </a:lnTo>
                    <a:lnTo>
                      <a:pt x="55" y="199"/>
                    </a:lnTo>
                    <a:lnTo>
                      <a:pt x="58" y="192"/>
                    </a:lnTo>
                    <a:lnTo>
                      <a:pt x="62" y="189"/>
                    </a:lnTo>
                    <a:lnTo>
                      <a:pt x="69" y="186"/>
                    </a:lnTo>
                    <a:lnTo>
                      <a:pt x="88" y="172"/>
                    </a:lnTo>
                    <a:lnTo>
                      <a:pt x="95" y="166"/>
                    </a:lnTo>
                    <a:lnTo>
                      <a:pt x="102" y="162"/>
                    </a:lnTo>
                    <a:lnTo>
                      <a:pt x="117" y="149"/>
                    </a:lnTo>
                    <a:lnTo>
                      <a:pt x="124" y="143"/>
                    </a:lnTo>
                    <a:lnTo>
                      <a:pt x="132" y="133"/>
                    </a:lnTo>
                    <a:lnTo>
                      <a:pt x="139" y="116"/>
                    </a:lnTo>
                    <a:lnTo>
                      <a:pt x="143" y="103"/>
                    </a:lnTo>
                    <a:lnTo>
                      <a:pt x="146" y="96"/>
                    </a:lnTo>
                    <a:lnTo>
                      <a:pt x="150" y="86"/>
                    </a:lnTo>
                    <a:lnTo>
                      <a:pt x="154" y="79"/>
                    </a:lnTo>
                    <a:lnTo>
                      <a:pt x="157" y="73"/>
                    </a:lnTo>
                    <a:lnTo>
                      <a:pt x="161" y="69"/>
                    </a:lnTo>
                    <a:lnTo>
                      <a:pt x="172" y="63"/>
                    </a:lnTo>
                    <a:lnTo>
                      <a:pt x="179" y="59"/>
                    </a:lnTo>
                    <a:lnTo>
                      <a:pt x="187" y="56"/>
                    </a:lnTo>
                    <a:lnTo>
                      <a:pt x="201" y="46"/>
                    </a:lnTo>
                    <a:lnTo>
                      <a:pt x="205" y="39"/>
                    </a:lnTo>
                    <a:lnTo>
                      <a:pt x="209" y="33"/>
                    </a:lnTo>
                    <a:lnTo>
                      <a:pt x="212" y="26"/>
                    </a:lnTo>
                    <a:lnTo>
                      <a:pt x="216" y="19"/>
                    </a:lnTo>
                    <a:lnTo>
                      <a:pt x="216" y="16"/>
                    </a:lnTo>
                    <a:lnTo>
                      <a:pt x="242" y="9"/>
                    </a:lnTo>
                    <a:lnTo>
                      <a:pt x="267" y="0"/>
                    </a:lnTo>
                    <a:lnTo>
                      <a:pt x="297" y="3"/>
                    </a:lnTo>
                    <a:lnTo>
                      <a:pt x="326" y="13"/>
                    </a:lnTo>
                    <a:lnTo>
                      <a:pt x="363" y="16"/>
                    </a:lnTo>
                    <a:lnTo>
                      <a:pt x="400" y="9"/>
                    </a:lnTo>
                    <a:lnTo>
                      <a:pt x="425" y="3"/>
                    </a:lnTo>
                    <a:lnTo>
                      <a:pt x="451" y="3"/>
                    </a:lnTo>
                    <a:lnTo>
                      <a:pt x="484" y="9"/>
                    </a:lnTo>
                    <a:lnTo>
                      <a:pt x="517" y="9"/>
                    </a:lnTo>
                    <a:lnTo>
                      <a:pt x="546" y="9"/>
                    </a:lnTo>
                    <a:lnTo>
                      <a:pt x="576" y="16"/>
                    </a:lnTo>
                    <a:lnTo>
                      <a:pt x="605" y="19"/>
                    </a:lnTo>
                    <a:lnTo>
                      <a:pt x="646" y="16"/>
                    </a:lnTo>
                  </a:path>
                </a:pathLst>
              </a:custGeom>
              <a:solidFill>
                <a:srgbClr val="FAFD00"/>
              </a:solidFill>
              <a:ln w="12700" cap="rnd" cmpd="sng">
                <a:solidFill>
                  <a:schemeClr val="tx1"/>
                </a:solidFill>
                <a:prstDash val="solid"/>
                <a:round/>
                <a:headEnd type="none" w="sm" len="sm"/>
                <a:tailEnd type="none" w="sm" len="sm"/>
              </a:ln>
              <a:effectLst/>
            </p:spPr>
            <p:txBody>
              <a:bodyPr/>
              <a:lstStyle/>
              <a:p>
                <a:endParaRPr lang="en-US"/>
              </a:p>
            </p:txBody>
          </p:sp>
        </p:grpSp>
        <p:sp>
          <p:nvSpPr>
            <p:cNvPr id="50" name="Rectangle 208"/>
            <p:cNvSpPr>
              <a:spLocks noChangeArrowheads="1"/>
            </p:cNvSpPr>
            <p:nvPr/>
          </p:nvSpPr>
          <p:spPr bwMode="auto">
            <a:xfrm>
              <a:off x="1159" y="1305"/>
              <a:ext cx="482" cy="220"/>
            </a:xfrm>
            <a:prstGeom prst="rect">
              <a:avLst/>
            </a:prstGeom>
            <a:solidFill>
              <a:srgbClr val="FAFD00"/>
            </a:solidFill>
            <a:ln w="12700">
              <a:solidFill>
                <a:srgbClr val="000000"/>
              </a:solidFill>
              <a:miter lim="800000"/>
              <a:headEnd/>
              <a:tailEnd/>
            </a:ln>
            <a:effectLst/>
          </p:spPr>
          <p:txBody>
            <a:bodyPr wrap="none" anchor="ctr"/>
            <a:lstStyle/>
            <a:p>
              <a:endParaRPr lang="en-US"/>
            </a:p>
          </p:txBody>
        </p:sp>
        <p:sp>
          <p:nvSpPr>
            <p:cNvPr id="51" name="Line 209"/>
            <p:cNvSpPr>
              <a:spLocks noChangeShapeType="1"/>
            </p:cNvSpPr>
            <p:nvPr/>
          </p:nvSpPr>
          <p:spPr bwMode="auto">
            <a:xfrm>
              <a:off x="1650" y="1526"/>
              <a:ext cx="0" cy="62"/>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52" name="Freeform 210"/>
            <p:cNvSpPr>
              <a:spLocks/>
            </p:cNvSpPr>
            <p:nvPr/>
          </p:nvSpPr>
          <p:spPr bwMode="auto">
            <a:xfrm>
              <a:off x="1648" y="1268"/>
              <a:ext cx="93" cy="255"/>
            </a:xfrm>
            <a:custGeom>
              <a:avLst/>
              <a:gdLst/>
              <a:ahLst/>
              <a:cxnLst>
                <a:cxn ang="0">
                  <a:pos x="0" y="233"/>
                </a:cxn>
                <a:cxn ang="0">
                  <a:pos x="0" y="29"/>
                </a:cxn>
                <a:cxn ang="0">
                  <a:pos x="24" y="3"/>
                </a:cxn>
                <a:cxn ang="0">
                  <a:pos x="80" y="0"/>
                </a:cxn>
                <a:cxn ang="0">
                  <a:pos x="3" y="233"/>
                </a:cxn>
                <a:cxn ang="0">
                  <a:pos x="3" y="229"/>
                </a:cxn>
                <a:cxn ang="0">
                  <a:pos x="0" y="233"/>
                </a:cxn>
              </a:cxnLst>
              <a:rect l="0" t="0" r="r" b="b"/>
              <a:pathLst>
                <a:path w="81" h="234">
                  <a:moveTo>
                    <a:pt x="0" y="233"/>
                  </a:moveTo>
                  <a:lnTo>
                    <a:pt x="0" y="29"/>
                  </a:lnTo>
                  <a:lnTo>
                    <a:pt x="24" y="3"/>
                  </a:lnTo>
                  <a:lnTo>
                    <a:pt x="80" y="0"/>
                  </a:lnTo>
                  <a:lnTo>
                    <a:pt x="3" y="233"/>
                  </a:lnTo>
                  <a:lnTo>
                    <a:pt x="3" y="229"/>
                  </a:lnTo>
                  <a:lnTo>
                    <a:pt x="0" y="233"/>
                  </a:lnTo>
                </a:path>
              </a:pathLst>
            </a:custGeom>
            <a:solidFill>
              <a:srgbClr val="FFFFFF"/>
            </a:solidFill>
            <a:ln w="9525" cap="rnd">
              <a:noFill/>
              <a:round/>
              <a:headEnd/>
              <a:tailEnd/>
            </a:ln>
            <a:effectLst/>
          </p:spPr>
          <p:txBody>
            <a:bodyPr/>
            <a:lstStyle/>
            <a:p>
              <a:endParaRPr lang="en-US"/>
            </a:p>
          </p:txBody>
        </p:sp>
        <p:sp>
          <p:nvSpPr>
            <p:cNvPr id="53" name="Freeform 211"/>
            <p:cNvSpPr>
              <a:spLocks/>
            </p:cNvSpPr>
            <p:nvPr/>
          </p:nvSpPr>
          <p:spPr bwMode="auto">
            <a:xfrm>
              <a:off x="1719" y="1160"/>
              <a:ext cx="109" cy="87"/>
            </a:xfrm>
            <a:custGeom>
              <a:avLst/>
              <a:gdLst/>
              <a:ahLst/>
              <a:cxnLst>
                <a:cxn ang="0">
                  <a:pos x="0" y="53"/>
                </a:cxn>
                <a:cxn ang="0">
                  <a:pos x="46" y="0"/>
                </a:cxn>
                <a:cxn ang="0">
                  <a:pos x="92" y="0"/>
                </a:cxn>
                <a:cxn ang="0">
                  <a:pos x="88" y="79"/>
                </a:cxn>
                <a:cxn ang="0">
                  <a:pos x="0" y="53"/>
                </a:cxn>
              </a:cxnLst>
              <a:rect l="0" t="0" r="r" b="b"/>
              <a:pathLst>
                <a:path w="93" h="80">
                  <a:moveTo>
                    <a:pt x="0" y="53"/>
                  </a:moveTo>
                  <a:lnTo>
                    <a:pt x="46" y="0"/>
                  </a:lnTo>
                  <a:lnTo>
                    <a:pt x="92" y="0"/>
                  </a:lnTo>
                  <a:lnTo>
                    <a:pt x="88" y="79"/>
                  </a:lnTo>
                  <a:lnTo>
                    <a:pt x="0" y="53"/>
                  </a:lnTo>
                </a:path>
              </a:pathLst>
            </a:custGeom>
            <a:solidFill>
              <a:srgbClr val="FFFFFF"/>
            </a:solidFill>
            <a:ln w="9525" cap="rnd">
              <a:noFill/>
              <a:round/>
              <a:headEnd/>
              <a:tailEnd/>
            </a:ln>
            <a:effectLst/>
          </p:spPr>
          <p:txBody>
            <a:bodyPr/>
            <a:lstStyle/>
            <a:p>
              <a:endParaRPr lang="en-US"/>
            </a:p>
          </p:txBody>
        </p:sp>
        <p:sp>
          <p:nvSpPr>
            <p:cNvPr id="54" name="Freeform 212"/>
            <p:cNvSpPr>
              <a:spLocks/>
            </p:cNvSpPr>
            <p:nvPr/>
          </p:nvSpPr>
          <p:spPr bwMode="auto">
            <a:xfrm>
              <a:off x="1821" y="1043"/>
              <a:ext cx="74" cy="66"/>
            </a:xfrm>
            <a:custGeom>
              <a:avLst/>
              <a:gdLst/>
              <a:ahLst/>
              <a:cxnLst>
                <a:cxn ang="0">
                  <a:pos x="0" y="56"/>
                </a:cxn>
                <a:cxn ang="0">
                  <a:pos x="45" y="0"/>
                </a:cxn>
                <a:cxn ang="0">
                  <a:pos x="63" y="15"/>
                </a:cxn>
                <a:cxn ang="0">
                  <a:pos x="59" y="60"/>
                </a:cxn>
                <a:cxn ang="0">
                  <a:pos x="0" y="56"/>
                </a:cxn>
              </a:cxnLst>
              <a:rect l="0" t="0" r="r" b="b"/>
              <a:pathLst>
                <a:path w="64" h="61">
                  <a:moveTo>
                    <a:pt x="0" y="56"/>
                  </a:moveTo>
                  <a:lnTo>
                    <a:pt x="45" y="0"/>
                  </a:lnTo>
                  <a:lnTo>
                    <a:pt x="63" y="15"/>
                  </a:lnTo>
                  <a:lnTo>
                    <a:pt x="59" y="60"/>
                  </a:lnTo>
                  <a:lnTo>
                    <a:pt x="0" y="56"/>
                  </a:lnTo>
                </a:path>
              </a:pathLst>
            </a:custGeom>
            <a:solidFill>
              <a:srgbClr val="FFFFFF"/>
            </a:solidFill>
            <a:ln w="9525" cap="rnd">
              <a:noFill/>
              <a:round/>
              <a:headEnd/>
              <a:tailEnd/>
            </a:ln>
            <a:effectLst/>
          </p:spPr>
          <p:txBody>
            <a:bodyPr/>
            <a:lstStyle/>
            <a:p>
              <a:endParaRPr lang="en-US"/>
            </a:p>
          </p:txBody>
        </p:sp>
        <p:sp>
          <p:nvSpPr>
            <p:cNvPr id="55" name="Freeform 213"/>
            <p:cNvSpPr>
              <a:spLocks/>
            </p:cNvSpPr>
            <p:nvPr/>
          </p:nvSpPr>
          <p:spPr bwMode="auto">
            <a:xfrm>
              <a:off x="1826" y="1049"/>
              <a:ext cx="44" cy="283"/>
            </a:xfrm>
            <a:custGeom>
              <a:avLst/>
              <a:gdLst/>
              <a:ahLst/>
              <a:cxnLst>
                <a:cxn ang="0">
                  <a:pos x="0" y="43"/>
                </a:cxn>
                <a:cxn ang="0">
                  <a:pos x="0" y="258"/>
                </a:cxn>
                <a:cxn ang="0">
                  <a:pos x="37" y="214"/>
                </a:cxn>
                <a:cxn ang="0">
                  <a:pos x="37" y="0"/>
                </a:cxn>
                <a:cxn ang="0">
                  <a:pos x="0" y="43"/>
                </a:cxn>
              </a:cxnLst>
              <a:rect l="0" t="0" r="r" b="b"/>
              <a:pathLst>
                <a:path w="38" h="259">
                  <a:moveTo>
                    <a:pt x="0" y="43"/>
                  </a:moveTo>
                  <a:lnTo>
                    <a:pt x="0" y="258"/>
                  </a:lnTo>
                  <a:lnTo>
                    <a:pt x="37" y="214"/>
                  </a:lnTo>
                  <a:lnTo>
                    <a:pt x="37" y="0"/>
                  </a:lnTo>
                  <a:lnTo>
                    <a:pt x="0" y="43"/>
                  </a:lnTo>
                </a:path>
              </a:pathLst>
            </a:custGeom>
            <a:solidFill>
              <a:srgbClr val="3365FB"/>
            </a:solidFill>
            <a:ln w="12700" cap="rnd" cmpd="sng">
              <a:solidFill>
                <a:srgbClr val="000000"/>
              </a:solidFill>
              <a:prstDash val="solid"/>
              <a:round/>
              <a:headEnd/>
              <a:tailEnd/>
            </a:ln>
            <a:effectLst/>
          </p:spPr>
          <p:txBody>
            <a:bodyPr/>
            <a:lstStyle/>
            <a:p>
              <a:endParaRPr lang="en-US"/>
            </a:p>
          </p:txBody>
        </p:sp>
        <p:sp>
          <p:nvSpPr>
            <p:cNvPr id="56" name="Freeform 214"/>
            <p:cNvSpPr>
              <a:spLocks/>
            </p:cNvSpPr>
            <p:nvPr/>
          </p:nvSpPr>
          <p:spPr bwMode="auto">
            <a:xfrm>
              <a:off x="1723" y="1164"/>
              <a:ext cx="45" cy="281"/>
            </a:xfrm>
            <a:custGeom>
              <a:avLst/>
              <a:gdLst/>
              <a:ahLst/>
              <a:cxnLst>
                <a:cxn ang="0">
                  <a:pos x="37" y="0"/>
                </a:cxn>
                <a:cxn ang="0">
                  <a:pos x="37" y="213"/>
                </a:cxn>
                <a:cxn ang="0">
                  <a:pos x="0" y="257"/>
                </a:cxn>
                <a:cxn ang="0">
                  <a:pos x="0" y="46"/>
                </a:cxn>
                <a:cxn ang="0">
                  <a:pos x="37" y="0"/>
                </a:cxn>
              </a:cxnLst>
              <a:rect l="0" t="0" r="r" b="b"/>
              <a:pathLst>
                <a:path w="38" h="258">
                  <a:moveTo>
                    <a:pt x="37" y="0"/>
                  </a:moveTo>
                  <a:lnTo>
                    <a:pt x="37" y="213"/>
                  </a:lnTo>
                  <a:lnTo>
                    <a:pt x="0" y="257"/>
                  </a:lnTo>
                  <a:lnTo>
                    <a:pt x="0" y="46"/>
                  </a:lnTo>
                  <a:lnTo>
                    <a:pt x="37" y="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57" name="Freeform 215"/>
            <p:cNvSpPr>
              <a:spLocks/>
            </p:cNvSpPr>
            <p:nvPr/>
          </p:nvSpPr>
          <p:spPr bwMode="auto">
            <a:xfrm>
              <a:off x="1648" y="1276"/>
              <a:ext cx="21" cy="254"/>
            </a:xfrm>
            <a:custGeom>
              <a:avLst/>
              <a:gdLst/>
              <a:ahLst/>
              <a:cxnLst>
                <a:cxn ang="0">
                  <a:pos x="0" y="23"/>
                </a:cxn>
                <a:cxn ang="0">
                  <a:pos x="18" y="0"/>
                </a:cxn>
                <a:cxn ang="0">
                  <a:pos x="18" y="213"/>
                </a:cxn>
                <a:cxn ang="0">
                  <a:pos x="0" y="233"/>
                </a:cxn>
                <a:cxn ang="0">
                  <a:pos x="0" y="19"/>
                </a:cxn>
                <a:cxn ang="0">
                  <a:pos x="18" y="3"/>
                </a:cxn>
                <a:cxn ang="0">
                  <a:pos x="0" y="23"/>
                </a:cxn>
              </a:cxnLst>
              <a:rect l="0" t="0" r="r" b="b"/>
              <a:pathLst>
                <a:path w="19" h="234">
                  <a:moveTo>
                    <a:pt x="0" y="23"/>
                  </a:moveTo>
                  <a:lnTo>
                    <a:pt x="18" y="0"/>
                  </a:lnTo>
                  <a:lnTo>
                    <a:pt x="18" y="213"/>
                  </a:lnTo>
                  <a:lnTo>
                    <a:pt x="0" y="233"/>
                  </a:lnTo>
                  <a:lnTo>
                    <a:pt x="0" y="19"/>
                  </a:lnTo>
                  <a:lnTo>
                    <a:pt x="18" y="3"/>
                  </a:lnTo>
                  <a:lnTo>
                    <a:pt x="0" y="23"/>
                  </a:lnTo>
                </a:path>
              </a:pathLst>
            </a:custGeom>
            <a:solidFill>
              <a:srgbClr val="3365FB"/>
            </a:solidFill>
            <a:ln w="12700" cap="rnd" cmpd="sng">
              <a:solidFill>
                <a:srgbClr val="000000"/>
              </a:solidFill>
              <a:prstDash val="solid"/>
              <a:round/>
              <a:headEnd/>
              <a:tailEnd/>
            </a:ln>
            <a:effectLst/>
          </p:spPr>
          <p:txBody>
            <a:bodyPr/>
            <a:lstStyle/>
            <a:p>
              <a:endParaRPr lang="en-US"/>
            </a:p>
          </p:txBody>
        </p:sp>
        <p:sp>
          <p:nvSpPr>
            <p:cNvPr id="58" name="Freeform 216"/>
            <p:cNvSpPr>
              <a:spLocks/>
            </p:cNvSpPr>
            <p:nvPr/>
          </p:nvSpPr>
          <p:spPr bwMode="auto">
            <a:xfrm>
              <a:off x="1644" y="1006"/>
              <a:ext cx="265" cy="526"/>
            </a:xfrm>
            <a:custGeom>
              <a:avLst/>
              <a:gdLst/>
              <a:ahLst/>
              <a:cxnLst>
                <a:cxn ang="0">
                  <a:pos x="0" y="271"/>
                </a:cxn>
                <a:cxn ang="0">
                  <a:pos x="0" y="481"/>
                </a:cxn>
                <a:cxn ang="0">
                  <a:pos x="228" y="214"/>
                </a:cxn>
                <a:cxn ang="0">
                  <a:pos x="228" y="0"/>
                </a:cxn>
                <a:cxn ang="0">
                  <a:pos x="0" y="271"/>
                </a:cxn>
              </a:cxnLst>
              <a:rect l="0" t="0" r="r" b="b"/>
              <a:pathLst>
                <a:path w="229" h="482">
                  <a:moveTo>
                    <a:pt x="0" y="271"/>
                  </a:moveTo>
                  <a:lnTo>
                    <a:pt x="0" y="481"/>
                  </a:lnTo>
                  <a:lnTo>
                    <a:pt x="228" y="214"/>
                  </a:lnTo>
                  <a:lnTo>
                    <a:pt x="228" y="0"/>
                  </a:lnTo>
                  <a:lnTo>
                    <a:pt x="0" y="271"/>
                  </a:lnTo>
                </a:path>
              </a:pathLst>
            </a:custGeom>
            <a:solidFill>
              <a:srgbClr val="FAFD00"/>
            </a:solidFill>
            <a:ln w="12700" cap="rnd" cmpd="sng">
              <a:solidFill>
                <a:schemeClr val="tx1"/>
              </a:solidFill>
              <a:prstDash val="solid"/>
              <a:round/>
              <a:headEnd/>
              <a:tailEnd/>
            </a:ln>
            <a:effectLst/>
          </p:spPr>
          <p:txBody>
            <a:bodyPr/>
            <a:lstStyle/>
            <a:p>
              <a:endParaRPr lang="en-US"/>
            </a:p>
          </p:txBody>
        </p:sp>
        <p:sp>
          <p:nvSpPr>
            <p:cNvPr id="59" name="Oval 217"/>
            <p:cNvSpPr>
              <a:spLocks noChangeArrowheads="1"/>
            </p:cNvSpPr>
            <p:nvPr/>
          </p:nvSpPr>
          <p:spPr bwMode="auto">
            <a:xfrm>
              <a:off x="1225" y="1277"/>
              <a:ext cx="86" cy="49"/>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0" name="Oval 218"/>
            <p:cNvSpPr>
              <a:spLocks noChangeArrowheads="1"/>
            </p:cNvSpPr>
            <p:nvPr/>
          </p:nvSpPr>
          <p:spPr bwMode="auto">
            <a:xfrm>
              <a:off x="1413" y="1277"/>
              <a:ext cx="86" cy="49"/>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1" name="Oval 219"/>
            <p:cNvSpPr>
              <a:spLocks noChangeArrowheads="1"/>
            </p:cNvSpPr>
            <p:nvPr/>
          </p:nvSpPr>
          <p:spPr bwMode="auto">
            <a:xfrm>
              <a:off x="1604" y="1277"/>
              <a:ext cx="86" cy="49"/>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2" name="Oval 220"/>
            <p:cNvSpPr>
              <a:spLocks noChangeArrowheads="1"/>
            </p:cNvSpPr>
            <p:nvPr/>
          </p:nvSpPr>
          <p:spPr bwMode="auto">
            <a:xfrm>
              <a:off x="1320" y="1160"/>
              <a:ext cx="84" cy="50"/>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3" name="Oval 221"/>
            <p:cNvSpPr>
              <a:spLocks noChangeArrowheads="1"/>
            </p:cNvSpPr>
            <p:nvPr/>
          </p:nvSpPr>
          <p:spPr bwMode="auto">
            <a:xfrm>
              <a:off x="1507" y="1160"/>
              <a:ext cx="88" cy="50"/>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4" name="Oval 222"/>
            <p:cNvSpPr>
              <a:spLocks noChangeArrowheads="1"/>
            </p:cNvSpPr>
            <p:nvPr/>
          </p:nvSpPr>
          <p:spPr bwMode="auto">
            <a:xfrm>
              <a:off x="1699" y="1160"/>
              <a:ext cx="84" cy="50"/>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5" name="Oval 223"/>
            <p:cNvSpPr>
              <a:spLocks noChangeArrowheads="1"/>
            </p:cNvSpPr>
            <p:nvPr/>
          </p:nvSpPr>
          <p:spPr bwMode="auto">
            <a:xfrm>
              <a:off x="1413" y="1048"/>
              <a:ext cx="86" cy="45"/>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6" name="Oval 224"/>
            <p:cNvSpPr>
              <a:spLocks noChangeArrowheads="1"/>
            </p:cNvSpPr>
            <p:nvPr/>
          </p:nvSpPr>
          <p:spPr bwMode="auto">
            <a:xfrm>
              <a:off x="1604" y="1048"/>
              <a:ext cx="86" cy="45"/>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7" name="Oval 225"/>
            <p:cNvSpPr>
              <a:spLocks noChangeArrowheads="1"/>
            </p:cNvSpPr>
            <p:nvPr/>
          </p:nvSpPr>
          <p:spPr bwMode="auto">
            <a:xfrm>
              <a:off x="1792" y="1048"/>
              <a:ext cx="90" cy="45"/>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68" name="Rectangle 226"/>
            <p:cNvSpPr>
              <a:spLocks noChangeArrowheads="1"/>
            </p:cNvSpPr>
            <p:nvPr/>
          </p:nvSpPr>
          <p:spPr bwMode="auto">
            <a:xfrm>
              <a:off x="1604" y="1306"/>
              <a:ext cx="38" cy="219"/>
            </a:xfrm>
            <a:prstGeom prst="rect">
              <a:avLst/>
            </a:prstGeom>
            <a:solidFill>
              <a:schemeClr val="hlink"/>
            </a:solidFill>
            <a:ln w="12700">
              <a:solidFill>
                <a:schemeClr val="tx1"/>
              </a:solidFill>
              <a:miter lim="800000"/>
              <a:headEnd/>
              <a:tailEnd/>
            </a:ln>
            <a:effectLst/>
          </p:spPr>
          <p:txBody>
            <a:bodyPr wrap="none" anchor="ctr"/>
            <a:lstStyle/>
            <a:p>
              <a:endParaRPr lang="en-US"/>
            </a:p>
          </p:txBody>
        </p:sp>
        <p:sp>
          <p:nvSpPr>
            <p:cNvPr id="69" name="Rectangle 227"/>
            <p:cNvSpPr>
              <a:spLocks noChangeArrowheads="1"/>
            </p:cNvSpPr>
            <p:nvPr/>
          </p:nvSpPr>
          <p:spPr bwMode="auto">
            <a:xfrm>
              <a:off x="1225" y="1306"/>
              <a:ext cx="86" cy="219"/>
            </a:xfrm>
            <a:prstGeom prst="rect">
              <a:avLst/>
            </a:prstGeom>
            <a:solidFill>
              <a:schemeClr val="hlink"/>
            </a:solidFill>
            <a:ln w="12700">
              <a:solidFill>
                <a:schemeClr val="tx1"/>
              </a:solidFill>
              <a:miter lim="800000"/>
              <a:headEnd/>
              <a:tailEnd/>
            </a:ln>
            <a:effectLst/>
          </p:spPr>
          <p:txBody>
            <a:bodyPr wrap="none" anchor="ctr"/>
            <a:lstStyle/>
            <a:p>
              <a:endParaRPr lang="en-US"/>
            </a:p>
          </p:txBody>
        </p:sp>
        <p:sp>
          <p:nvSpPr>
            <p:cNvPr id="70" name="Rectangle 228"/>
            <p:cNvSpPr>
              <a:spLocks noChangeArrowheads="1"/>
            </p:cNvSpPr>
            <p:nvPr/>
          </p:nvSpPr>
          <p:spPr bwMode="auto">
            <a:xfrm>
              <a:off x="1413" y="1306"/>
              <a:ext cx="86" cy="219"/>
            </a:xfrm>
            <a:prstGeom prst="rect">
              <a:avLst/>
            </a:prstGeom>
            <a:solidFill>
              <a:schemeClr val="hlink"/>
            </a:solidFill>
            <a:ln w="12700">
              <a:solidFill>
                <a:schemeClr val="tx1"/>
              </a:solidFill>
              <a:miter lim="800000"/>
              <a:headEnd/>
              <a:tailEnd/>
            </a:ln>
            <a:effectLst/>
          </p:spPr>
          <p:txBody>
            <a:bodyPr wrap="none" anchor="ctr"/>
            <a:lstStyle/>
            <a:p>
              <a:endParaRPr lang="en-US"/>
            </a:p>
          </p:txBody>
        </p:sp>
        <p:sp>
          <p:nvSpPr>
            <p:cNvPr id="71" name="Freeform 229"/>
            <p:cNvSpPr>
              <a:spLocks/>
            </p:cNvSpPr>
            <p:nvPr/>
          </p:nvSpPr>
          <p:spPr bwMode="auto">
            <a:xfrm>
              <a:off x="1826" y="1049"/>
              <a:ext cx="44" cy="283"/>
            </a:xfrm>
            <a:custGeom>
              <a:avLst/>
              <a:gdLst/>
              <a:ahLst/>
              <a:cxnLst>
                <a:cxn ang="0">
                  <a:pos x="0" y="43"/>
                </a:cxn>
                <a:cxn ang="0">
                  <a:pos x="0" y="258"/>
                </a:cxn>
                <a:cxn ang="0">
                  <a:pos x="37" y="214"/>
                </a:cxn>
                <a:cxn ang="0">
                  <a:pos x="37" y="0"/>
                </a:cxn>
                <a:cxn ang="0">
                  <a:pos x="0" y="43"/>
                </a:cxn>
              </a:cxnLst>
              <a:rect l="0" t="0" r="r" b="b"/>
              <a:pathLst>
                <a:path w="38" h="259">
                  <a:moveTo>
                    <a:pt x="0" y="43"/>
                  </a:moveTo>
                  <a:lnTo>
                    <a:pt x="0" y="258"/>
                  </a:lnTo>
                  <a:lnTo>
                    <a:pt x="37" y="214"/>
                  </a:lnTo>
                  <a:lnTo>
                    <a:pt x="37" y="0"/>
                  </a:lnTo>
                  <a:lnTo>
                    <a:pt x="0" y="43"/>
                  </a:lnTo>
                </a:path>
              </a:pathLst>
            </a:custGeom>
            <a:solidFill>
              <a:schemeClr val="hlink"/>
            </a:solidFill>
            <a:ln w="12700" cap="rnd" cmpd="sng">
              <a:solidFill>
                <a:schemeClr val="tx1"/>
              </a:solidFill>
              <a:prstDash val="solid"/>
              <a:round/>
              <a:headEnd/>
              <a:tailEnd/>
            </a:ln>
            <a:effectLst/>
          </p:spPr>
          <p:txBody>
            <a:bodyPr/>
            <a:lstStyle/>
            <a:p>
              <a:endParaRPr lang="en-US"/>
            </a:p>
          </p:txBody>
        </p:sp>
        <p:sp>
          <p:nvSpPr>
            <p:cNvPr id="72" name="Freeform 230"/>
            <p:cNvSpPr>
              <a:spLocks/>
            </p:cNvSpPr>
            <p:nvPr/>
          </p:nvSpPr>
          <p:spPr bwMode="auto">
            <a:xfrm>
              <a:off x="1723" y="1164"/>
              <a:ext cx="45" cy="281"/>
            </a:xfrm>
            <a:custGeom>
              <a:avLst/>
              <a:gdLst/>
              <a:ahLst/>
              <a:cxnLst>
                <a:cxn ang="0">
                  <a:pos x="37" y="0"/>
                </a:cxn>
                <a:cxn ang="0">
                  <a:pos x="37" y="213"/>
                </a:cxn>
                <a:cxn ang="0">
                  <a:pos x="0" y="257"/>
                </a:cxn>
                <a:cxn ang="0">
                  <a:pos x="0" y="46"/>
                </a:cxn>
                <a:cxn ang="0">
                  <a:pos x="37" y="0"/>
                </a:cxn>
              </a:cxnLst>
              <a:rect l="0" t="0" r="r" b="b"/>
              <a:pathLst>
                <a:path w="38" h="258">
                  <a:moveTo>
                    <a:pt x="37" y="0"/>
                  </a:moveTo>
                  <a:lnTo>
                    <a:pt x="37" y="213"/>
                  </a:lnTo>
                  <a:lnTo>
                    <a:pt x="0" y="257"/>
                  </a:lnTo>
                  <a:lnTo>
                    <a:pt x="0" y="46"/>
                  </a:lnTo>
                  <a:lnTo>
                    <a:pt x="37" y="0"/>
                  </a:lnTo>
                </a:path>
              </a:pathLst>
            </a:custGeom>
            <a:solidFill>
              <a:schemeClr val="hlink"/>
            </a:solidFill>
            <a:ln w="12700" cap="rnd" cmpd="sng">
              <a:solidFill>
                <a:schemeClr val="tx1"/>
              </a:solidFill>
              <a:prstDash val="solid"/>
              <a:round/>
              <a:headEnd/>
              <a:tailEnd/>
            </a:ln>
            <a:effectLst/>
          </p:spPr>
          <p:txBody>
            <a:bodyPr/>
            <a:lstStyle/>
            <a:p>
              <a:endParaRPr lang="en-US"/>
            </a:p>
          </p:txBody>
        </p:sp>
        <p:sp>
          <p:nvSpPr>
            <p:cNvPr id="73" name="Freeform 231"/>
            <p:cNvSpPr>
              <a:spLocks/>
            </p:cNvSpPr>
            <p:nvPr/>
          </p:nvSpPr>
          <p:spPr bwMode="auto">
            <a:xfrm>
              <a:off x="1648" y="1276"/>
              <a:ext cx="21" cy="254"/>
            </a:xfrm>
            <a:custGeom>
              <a:avLst/>
              <a:gdLst/>
              <a:ahLst/>
              <a:cxnLst>
                <a:cxn ang="0">
                  <a:pos x="0" y="23"/>
                </a:cxn>
                <a:cxn ang="0">
                  <a:pos x="18" y="0"/>
                </a:cxn>
                <a:cxn ang="0">
                  <a:pos x="18" y="213"/>
                </a:cxn>
                <a:cxn ang="0">
                  <a:pos x="0" y="233"/>
                </a:cxn>
                <a:cxn ang="0">
                  <a:pos x="0" y="19"/>
                </a:cxn>
                <a:cxn ang="0">
                  <a:pos x="18" y="3"/>
                </a:cxn>
              </a:cxnLst>
              <a:rect l="0" t="0" r="r" b="b"/>
              <a:pathLst>
                <a:path w="19" h="234">
                  <a:moveTo>
                    <a:pt x="0" y="23"/>
                  </a:moveTo>
                  <a:lnTo>
                    <a:pt x="18" y="0"/>
                  </a:lnTo>
                  <a:lnTo>
                    <a:pt x="18" y="213"/>
                  </a:lnTo>
                  <a:lnTo>
                    <a:pt x="0" y="233"/>
                  </a:lnTo>
                  <a:lnTo>
                    <a:pt x="0" y="19"/>
                  </a:lnTo>
                  <a:lnTo>
                    <a:pt x="18" y="3"/>
                  </a:lnTo>
                </a:path>
              </a:pathLst>
            </a:custGeom>
            <a:solidFill>
              <a:schemeClr val="hlink"/>
            </a:solidFill>
            <a:ln w="12700" cap="rnd" cmpd="sng">
              <a:solidFill>
                <a:schemeClr val="tx1"/>
              </a:solidFill>
              <a:prstDash val="solid"/>
              <a:round/>
              <a:headEnd type="none" w="sm" len="sm"/>
              <a:tailEnd type="none" w="sm" len="sm"/>
            </a:ln>
            <a:effectLst/>
          </p:spPr>
          <p:txBody>
            <a:bodyPr/>
            <a:lstStyle/>
            <a:p>
              <a:endParaRPr lang="en-US"/>
            </a:p>
          </p:txBody>
        </p:sp>
        <p:sp>
          <p:nvSpPr>
            <p:cNvPr id="74" name="Rectangle 232"/>
            <p:cNvSpPr>
              <a:spLocks noChangeArrowheads="1"/>
            </p:cNvSpPr>
            <p:nvPr/>
          </p:nvSpPr>
          <p:spPr bwMode="auto">
            <a:xfrm>
              <a:off x="965" y="904"/>
              <a:ext cx="350" cy="116"/>
            </a:xfrm>
            <a:prstGeom prst="rect">
              <a:avLst/>
            </a:prstGeom>
            <a:noFill/>
            <a:ln w="9525">
              <a:noFill/>
              <a:miter lim="800000"/>
              <a:headEnd/>
              <a:tailEnd/>
            </a:ln>
            <a:effectLst/>
          </p:spPr>
          <p:txBody>
            <a:bodyPr wrap="none" lIns="46038" tIns="23812" rIns="46038" bIns="23812">
              <a:spAutoFit/>
            </a:bodyPr>
            <a:lstStyle/>
            <a:p>
              <a:pPr defTabSz="228600">
                <a:lnSpc>
                  <a:spcPct val="100000"/>
                </a:lnSpc>
              </a:pPr>
              <a:r>
                <a:rPr lang="en-US" sz="900" b="0"/>
                <a:t>Magnetic</a:t>
              </a:r>
            </a:p>
          </p:txBody>
        </p:sp>
        <p:sp>
          <p:nvSpPr>
            <p:cNvPr id="75" name="Rectangle 233"/>
            <p:cNvSpPr>
              <a:spLocks noChangeArrowheads="1"/>
            </p:cNvSpPr>
            <p:nvPr/>
          </p:nvSpPr>
          <p:spPr bwMode="auto">
            <a:xfrm>
              <a:off x="1231" y="764"/>
              <a:ext cx="482" cy="116"/>
            </a:xfrm>
            <a:prstGeom prst="rect">
              <a:avLst/>
            </a:prstGeom>
            <a:noFill/>
            <a:ln w="9525">
              <a:noFill/>
              <a:miter lim="800000"/>
              <a:headEnd/>
              <a:tailEnd/>
            </a:ln>
            <a:effectLst/>
          </p:spPr>
          <p:txBody>
            <a:bodyPr wrap="none" lIns="46038" tIns="23812" rIns="46038" bIns="23812">
              <a:spAutoFit/>
            </a:bodyPr>
            <a:lstStyle/>
            <a:p>
              <a:pPr defTabSz="228600">
                <a:lnSpc>
                  <a:spcPct val="100000"/>
                </a:lnSpc>
              </a:pPr>
              <a:r>
                <a:rPr lang="en-US" sz="900" b="0"/>
                <a:t>Nonmagnetic</a:t>
              </a:r>
            </a:p>
          </p:txBody>
        </p:sp>
        <p:sp>
          <p:nvSpPr>
            <p:cNvPr id="76" name="Freeform 234"/>
            <p:cNvSpPr>
              <a:spLocks/>
            </p:cNvSpPr>
            <p:nvPr/>
          </p:nvSpPr>
          <p:spPr bwMode="auto">
            <a:xfrm>
              <a:off x="1263" y="1112"/>
              <a:ext cx="48" cy="44"/>
            </a:xfrm>
            <a:custGeom>
              <a:avLst/>
              <a:gdLst/>
              <a:ahLst/>
              <a:cxnLst>
                <a:cxn ang="0">
                  <a:pos x="40" y="40"/>
                </a:cxn>
                <a:cxn ang="0">
                  <a:pos x="0" y="15"/>
                </a:cxn>
                <a:cxn ang="0">
                  <a:pos x="10" y="6"/>
                </a:cxn>
                <a:cxn ang="0">
                  <a:pos x="20" y="0"/>
                </a:cxn>
                <a:cxn ang="0">
                  <a:pos x="40" y="40"/>
                </a:cxn>
              </a:cxnLst>
              <a:rect l="0" t="0" r="r" b="b"/>
              <a:pathLst>
                <a:path w="41" h="41">
                  <a:moveTo>
                    <a:pt x="40" y="40"/>
                  </a:moveTo>
                  <a:lnTo>
                    <a:pt x="0" y="15"/>
                  </a:lnTo>
                  <a:lnTo>
                    <a:pt x="10" y="6"/>
                  </a:lnTo>
                  <a:lnTo>
                    <a:pt x="20" y="0"/>
                  </a:lnTo>
                  <a:lnTo>
                    <a:pt x="40" y="40"/>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77" name="Line 235"/>
            <p:cNvSpPr>
              <a:spLocks noChangeShapeType="1"/>
            </p:cNvSpPr>
            <p:nvPr/>
          </p:nvSpPr>
          <p:spPr bwMode="auto">
            <a:xfrm>
              <a:off x="1183" y="1024"/>
              <a:ext cx="98" cy="9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78" name="Freeform 236"/>
            <p:cNvSpPr>
              <a:spLocks/>
            </p:cNvSpPr>
            <p:nvPr/>
          </p:nvSpPr>
          <p:spPr bwMode="auto">
            <a:xfrm>
              <a:off x="1530" y="985"/>
              <a:ext cx="26" cy="51"/>
            </a:xfrm>
            <a:custGeom>
              <a:avLst/>
              <a:gdLst/>
              <a:ahLst/>
              <a:cxnLst>
                <a:cxn ang="0">
                  <a:pos x="22" y="46"/>
                </a:cxn>
                <a:cxn ang="0">
                  <a:pos x="0" y="2"/>
                </a:cxn>
                <a:cxn ang="0">
                  <a:pos x="12" y="2"/>
                </a:cxn>
                <a:cxn ang="0">
                  <a:pos x="22" y="0"/>
                </a:cxn>
                <a:cxn ang="0">
                  <a:pos x="22" y="46"/>
                </a:cxn>
              </a:cxnLst>
              <a:rect l="0" t="0" r="r" b="b"/>
              <a:pathLst>
                <a:path w="23" h="47">
                  <a:moveTo>
                    <a:pt x="22" y="46"/>
                  </a:moveTo>
                  <a:lnTo>
                    <a:pt x="0" y="2"/>
                  </a:lnTo>
                  <a:lnTo>
                    <a:pt x="12" y="2"/>
                  </a:lnTo>
                  <a:lnTo>
                    <a:pt x="22" y="0"/>
                  </a:lnTo>
                  <a:lnTo>
                    <a:pt x="22" y="46"/>
                  </a:lnTo>
                </a:path>
              </a:pathLst>
            </a:custGeom>
            <a:solidFill>
              <a:schemeClr val="tx1"/>
            </a:solidFill>
            <a:ln w="12700" cap="rnd" cmpd="sng">
              <a:solidFill>
                <a:schemeClr val="tx1"/>
              </a:solidFill>
              <a:prstDash val="solid"/>
              <a:round/>
              <a:headEnd/>
              <a:tailEnd/>
            </a:ln>
            <a:effectLst/>
          </p:spPr>
          <p:txBody>
            <a:bodyPr/>
            <a:lstStyle/>
            <a:p>
              <a:endParaRPr lang="en-US"/>
            </a:p>
          </p:txBody>
        </p:sp>
        <p:sp>
          <p:nvSpPr>
            <p:cNvPr id="79" name="Line 237"/>
            <p:cNvSpPr>
              <a:spLocks noChangeShapeType="1"/>
            </p:cNvSpPr>
            <p:nvPr/>
          </p:nvSpPr>
          <p:spPr bwMode="auto">
            <a:xfrm>
              <a:off x="1514" y="883"/>
              <a:ext cx="29" cy="109"/>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80" name="Rectangle 241"/>
            <p:cNvSpPr>
              <a:spLocks noChangeArrowheads="1"/>
            </p:cNvSpPr>
            <p:nvPr/>
          </p:nvSpPr>
          <p:spPr bwMode="auto">
            <a:xfrm>
              <a:off x="1159" y="1532"/>
              <a:ext cx="483" cy="192"/>
            </a:xfrm>
            <a:prstGeom prst="rect">
              <a:avLst/>
            </a:prstGeom>
            <a:solidFill>
              <a:srgbClr val="3365FB"/>
            </a:solidFill>
            <a:ln w="12700">
              <a:solidFill>
                <a:schemeClr val="tx1"/>
              </a:solidFill>
              <a:miter lim="800000"/>
              <a:headEnd/>
              <a:tailEnd/>
            </a:ln>
            <a:effectLst/>
          </p:spPr>
          <p:txBody>
            <a:bodyPr wrap="none" anchor="ctr"/>
            <a:lstStyle/>
            <a:p>
              <a:endParaRPr lang="en-US"/>
            </a:p>
          </p:txBody>
        </p:sp>
        <p:sp>
          <p:nvSpPr>
            <p:cNvPr id="81" name="Freeform 242"/>
            <p:cNvSpPr>
              <a:spLocks/>
            </p:cNvSpPr>
            <p:nvPr/>
          </p:nvSpPr>
          <p:spPr bwMode="auto">
            <a:xfrm>
              <a:off x="1645" y="1239"/>
              <a:ext cx="264" cy="492"/>
            </a:xfrm>
            <a:custGeom>
              <a:avLst/>
              <a:gdLst/>
              <a:ahLst/>
              <a:cxnLst>
                <a:cxn ang="0">
                  <a:pos x="0" y="263"/>
                </a:cxn>
                <a:cxn ang="0">
                  <a:pos x="227" y="0"/>
                </a:cxn>
                <a:cxn ang="0">
                  <a:pos x="227" y="191"/>
                </a:cxn>
                <a:cxn ang="0">
                  <a:pos x="0" y="449"/>
                </a:cxn>
                <a:cxn ang="0">
                  <a:pos x="0" y="266"/>
                </a:cxn>
              </a:cxnLst>
              <a:rect l="0" t="0" r="r" b="b"/>
              <a:pathLst>
                <a:path w="228" h="450">
                  <a:moveTo>
                    <a:pt x="0" y="263"/>
                  </a:moveTo>
                  <a:lnTo>
                    <a:pt x="227" y="0"/>
                  </a:lnTo>
                  <a:lnTo>
                    <a:pt x="227" y="191"/>
                  </a:lnTo>
                  <a:lnTo>
                    <a:pt x="0" y="449"/>
                  </a:lnTo>
                  <a:lnTo>
                    <a:pt x="0" y="266"/>
                  </a:lnTo>
                </a:path>
              </a:pathLst>
            </a:custGeom>
            <a:solidFill>
              <a:srgbClr val="3365FB"/>
            </a:solidFill>
            <a:ln w="12700" cap="rnd" cmpd="sng">
              <a:solidFill>
                <a:schemeClr val="tx1"/>
              </a:solidFill>
              <a:prstDash val="solid"/>
              <a:round/>
              <a:headEnd type="none" w="sm" len="sm"/>
              <a:tailEnd type="none" w="sm" len="sm"/>
            </a:ln>
            <a:effectLst/>
          </p:spPr>
          <p:txBody>
            <a:bodyPr/>
            <a:lstStyle/>
            <a:p>
              <a:endParaRPr lang="en-US"/>
            </a:p>
          </p:txBody>
        </p:sp>
        <p:sp>
          <p:nvSpPr>
            <p:cNvPr id="82" name="Freeform 243"/>
            <p:cNvSpPr>
              <a:spLocks/>
            </p:cNvSpPr>
            <p:nvPr/>
          </p:nvSpPr>
          <p:spPr bwMode="auto">
            <a:xfrm>
              <a:off x="1673" y="1242"/>
              <a:ext cx="34" cy="107"/>
            </a:xfrm>
            <a:custGeom>
              <a:avLst/>
              <a:gdLst/>
              <a:ahLst/>
              <a:cxnLst>
                <a:cxn ang="0">
                  <a:pos x="0" y="32"/>
                </a:cxn>
                <a:cxn ang="0">
                  <a:pos x="0" y="97"/>
                </a:cxn>
                <a:cxn ang="0">
                  <a:pos x="28" y="75"/>
                </a:cxn>
                <a:cxn ang="0">
                  <a:pos x="26" y="0"/>
                </a:cxn>
                <a:cxn ang="0">
                  <a:pos x="0" y="32"/>
                </a:cxn>
              </a:cxnLst>
              <a:rect l="0" t="0" r="r" b="b"/>
              <a:pathLst>
                <a:path w="29" h="98">
                  <a:moveTo>
                    <a:pt x="0" y="32"/>
                  </a:moveTo>
                  <a:lnTo>
                    <a:pt x="0" y="97"/>
                  </a:lnTo>
                  <a:lnTo>
                    <a:pt x="28" y="75"/>
                  </a:lnTo>
                  <a:lnTo>
                    <a:pt x="26" y="0"/>
                  </a:lnTo>
                  <a:lnTo>
                    <a:pt x="0" y="32"/>
                  </a:lnTo>
                </a:path>
              </a:pathLst>
            </a:custGeom>
            <a:solidFill>
              <a:srgbClr val="FAFD00"/>
            </a:solidFill>
            <a:ln w="12700" cap="rnd" cmpd="sng">
              <a:solidFill>
                <a:srgbClr val="FAFD00"/>
              </a:solidFill>
              <a:prstDash val="solid"/>
              <a:round/>
              <a:headEnd/>
              <a:tailEnd/>
            </a:ln>
            <a:effectLst/>
          </p:spPr>
          <p:txBody>
            <a:bodyPr/>
            <a:lstStyle/>
            <a:p>
              <a:endParaRPr lang="en-US"/>
            </a:p>
          </p:txBody>
        </p:sp>
        <p:sp>
          <p:nvSpPr>
            <p:cNvPr id="83" name="Freeform 244"/>
            <p:cNvSpPr>
              <a:spLocks/>
            </p:cNvSpPr>
            <p:nvPr/>
          </p:nvSpPr>
          <p:spPr bwMode="auto">
            <a:xfrm>
              <a:off x="1771" y="1133"/>
              <a:ext cx="32" cy="106"/>
            </a:xfrm>
            <a:custGeom>
              <a:avLst/>
              <a:gdLst/>
              <a:ahLst/>
              <a:cxnLst>
                <a:cxn ang="0">
                  <a:pos x="0" y="32"/>
                </a:cxn>
                <a:cxn ang="0">
                  <a:pos x="0" y="96"/>
                </a:cxn>
                <a:cxn ang="0">
                  <a:pos x="28" y="75"/>
                </a:cxn>
                <a:cxn ang="0">
                  <a:pos x="26" y="0"/>
                </a:cxn>
                <a:cxn ang="0">
                  <a:pos x="0" y="32"/>
                </a:cxn>
              </a:cxnLst>
              <a:rect l="0" t="0" r="r" b="b"/>
              <a:pathLst>
                <a:path w="29" h="97">
                  <a:moveTo>
                    <a:pt x="0" y="32"/>
                  </a:moveTo>
                  <a:lnTo>
                    <a:pt x="0" y="96"/>
                  </a:lnTo>
                  <a:lnTo>
                    <a:pt x="28" y="75"/>
                  </a:lnTo>
                  <a:lnTo>
                    <a:pt x="26" y="0"/>
                  </a:lnTo>
                  <a:lnTo>
                    <a:pt x="0" y="32"/>
                  </a:lnTo>
                </a:path>
              </a:pathLst>
            </a:custGeom>
            <a:solidFill>
              <a:srgbClr val="FAFD00"/>
            </a:solidFill>
            <a:ln w="12700" cap="rnd" cmpd="sng">
              <a:solidFill>
                <a:srgbClr val="FAFD00"/>
              </a:solidFill>
              <a:prstDash val="solid"/>
              <a:round/>
              <a:headEnd/>
              <a:tailEnd/>
            </a:ln>
            <a:effectLst/>
          </p:spPr>
          <p:txBody>
            <a:bodyPr/>
            <a:lstStyle/>
            <a:p>
              <a:endParaRPr lang="en-US"/>
            </a:p>
          </p:txBody>
        </p:sp>
        <p:sp>
          <p:nvSpPr>
            <p:cNvPr id="84" name="Freeform 245"/>
            <p:cNvSpPr>
              <a:spLocks/>
            </p:cNvSpPr>
            <p:nvPr/>
          </p:nvSpPr>
          <p:spPr bwMode="auto">
            <a:xfrm>
              <a:off x="1872" y="1022"/>
              <a:ext cx="27" cy="104"/>
            </a:xfrm>
            <a:custGeom>
              <a:avLst/>
              <a:gdLst/>
              <a:ahLst/>
              <a:cxnLst>
                <a:cxn ang="0">
                  <a:pos x="0" y="28"/>
                </a:cxn>
                <a:cxn ang="0">
                  <a:pos x="0" y="94"/>
                </a:cxn>
                <a:cxn ang="0">
                  <a:pos x="22" y="74"/>
                </a:cxn>
                <a:cxn ang="0">
                  <a:pos x="22" y="0"/>
                </a:cxn>
                <a:cxn ang="0">
                  <a:pos x="0" y="28"/>
                </a:cxn>
              </a:cxnLst>
              <a:rect l="0" t="0" r="r" b="b"/>
              <a:pathLst>
                <a:path w="23" h="95">
                  <a:moveTo>
                    <a:pt x="0" y="28"/>
                  </a:moveTo>
                  <a:lnTo>
                    <a:pt x="0" y="94"/>
                  </a:lnTo>
                  <a:lnTo>
                    <a:pt x="22" y="74"/>
                  </a:lnTo>
                  <a:lnTo>
                    <a:pt x="22" y="0"/>
                  </a:lnTo>
                  <a:lnTo>
                    <a:pt x="0" y="28"/>
                  </a:lnTo>
                </a:path>
              </a:pathLst>
            </a:custGeom>
            <a:solidFill>
              <a:srgbClr val="FAFD00"/>
            </a:solidFill>
            <a:ln w="12700" cap="rnd" cmpd="sng">
              <a:solidFill>
                <a:srgbClr val="FAFD00"/>
              </a:solidFill>
              <a:prstDash val="solid"/>
              <a:round/>
              <a:headEnd/>
              <a:tailEnd/>
            </a:ln>
            <a:effectLst/>
          </p:spPr>
          <p:txBody>
            <a:bodyPr/>
            <a:lstStyle/>
            <a:p>
              <a:endParaRPr lang="en-US"/>
            </a:p>
          </p:txBody>
        </p:sp>
        <p:sp>
          <p:nvSpPr>
            <p:cNvPr id="85" name="Rectangle 246"/>
            <p:cNvSpPr>
              <a:spLocks noChangeArrowheads="1"/>
            </p:cNvSpPr>
            <p:nvPr/>
          </p:nvSpPr>
          <p:spPr bwMode="auto">
            <a:xfrm>
              <a:off x="1158" y="1559"/>
              <a:ext cx="366" cy="116"/>
            </a:xfrm>
            <a:prstGeom prst="rect">
              <a:avLst/>
            </a:prstGeom>
            <a:noFill/>
            <a:ln w="9525">
              <a:noFill/>
              <a:miter lim="800000"/>
              <a:headEnd/>
              <a:tailEnd/>
            </a:ln>
            <a:effectLst/>
          </p:spPr>
          <p:txBody>
            <a:bodyPr wrap="none" lIns="46038" tIns="23812" rIns="46038" bIns="23812">
              <a:spAutoFit/>
            </a:bodyPr>
            <a:lstStyle/>
            <a:p>
              <a:pPr defTabSz="228600">
                <a:lnSpc>
                  <a:spcPct val="100000"/>
                </a:lnSpc>
              </a:pPr>
              <a:r>
                <a:rPr lang="en-US" sz="900" b="0">
                  <a:solidFill>
                    <a:schemeClr val="bg1"/>
                  </a:solidFill>
                </a:rPr>
                <a:t>Substrate</a:t>
              </a:r>
            </a:p>
          </p:txBody>
        </p:sp>
        <p:sp>
          <p:nvSpPr>
            <p:cNvPr id="86" name="Line 247"/>
            <p:cNvSpPr>
              <a:spLocks noChangeShapeType="1"/>
            </p:cNvSpPr>
            <p:nvPr/>
          </p:nvSpPr>
          <p:spPr bwMode="auto">
            <a:xfrm flipV="1">
              <a:off x="1820" y="1045"/>
              <a:ext cx="52" cy="59"/>
            </a:xfrm>
            <a:prstGeom prst="line">
              <a:avLst/>
            </a:prstGeom>
            <a:noFill/>
            <a:ln w="12700">
              <a:solidFill>
                <a:schemeClr val="tx1"/>
              </a:solidFill>
              <a:round/>
              <a:headEnd type="none" w="sm" len="sm"/>
              <a:tailEnd type="none" w="sm" len="sm"/>
            </a:ln>
            <a:effectLst/>
          </p:spPr>
          <p:txBody>
            <a:bodyPr wrap="none" anchor="ctr"/>
            <a:lstStyle/>
            <a:p>
              <a:endParaRPr lang="en-US"/>
            </a:p>
          </p:txBody>
        </p:sp>
        <p:grpSp>
          <p:nvGrpSpPr>
            <p:cNvPr id="8" name="Group 248"/>
            <p:cNvGrpSpPr>
              <a:grpSpLocks/>
            </p:cNvGrpSpPr>
            <p:nvPr/>
          </p:nvGrpSpPr>
          <p:grpSpPr bwMode="auto">
            <a:xfrm>
              <a:off x="1419" y="1360"/>
              <a:ext cx="74" cy="110"/>
              <a:chOff x="4572" y="1445"/>
              <a:chExt cx="65" cy="100"/>
            </a:xfrm>
          </p:grpSpPr>
          <p:sp>
            <p:nvSpPr>
              <p:cNvPr id="99" name="Freeform 249"/>
              <p:cNvSpPr>
                <a:spLocks/>
              </p:cNvSpPr>
              <p:nvPr/>
            </p:nvSpPr>
            <p:spPr bwMode="auto">
              <a:xfrm>
                <a:off x="4572" y="1445"/>
                <a:ext cx="65" cy="100"/>
              </a:xfrm>
              <a:custGeom>
                <a:avLst/>
                <a:gdLst/>
                <a:ahLst/>
                <a:cxnLst>
                  <a:cxn ang="0">
                    <a:pos x="48" y="0"/>
                  </a:cxn>
                  <a:cxn ang="0">
                    <a:pos x="16" y="0"/>
                  </a:cxn>
                  <a:cxn ang="0">
                    <a:pos x="16" y="65"/>
                  </a:cxn>
                  <a:cxn ang="0">
                    <a:pos x="0" y="65"/>
                  </a:cxn>
                  <a:cxn ang="0">
                    <a:pos x="32" y="99"/>
                  </a:cxn>
                  <a:cxn ang="0">
                    <a:pos x="64" y="65"/>
                  </a:cxn>
                  <a:cxn ang="0">
                    <a:pos x="48" y="65"/>
                  </a:cxn>
                  <a:cxn ang="0">
                    <a:pos x="48" y="0"/>
                  </a:cxn>
                </a:cxnLst>
                <a:rect l="0" t="0" r="r" b="b"/>
                <a:pathLst>
                  <a:path w="65" h="100">
                    <a:moveTo>
                      <a:pt x="48" y="0"/>
                    </a:moveTo>
                    <a:lnTo>
                      <a:pt x="16" y="0"/>
                    </a:lnTo>
                    <a:lnTo>
                      <a:pt x="16" y="65"/>
                    </a:lnTo>
                    <a:lnTo>
                      <a:pt x="0" y="65"/>
                    </a:lnTo>
                    <a:lnTo>
                      <a:pt x="32" y="99"/>
                    </a:lnTo>
                    <a:lnTo>
                      <a:pt x="64" y="65"/>
                    </a:lnTo>
                    <a:lnTo>
                      <a:pt x="48" y="65"/>
                    </a:lnTo>
                    <a:lnTo>
                      <a:pt x="48" y="0"/>
                    </a:lnTo>
                  </a:path>
                </a:pathLst>
              </a:custGeom>
              <a:solidFill>
                <a:schemeClr val="bg1"/>
              </a:solidFill>
              <a:ln w="12700" cap="rnd" cmpd="sng">
                <a:solidFill>
                  <a:schemeClr val="tx1"/>
                </a:solidFill>
                <a:prstDash val="solid"/>
                <a:round/>
                <a:headEnd/>
                <a:tailEnd/>
              </a:ln>
              <a:effectLst/>
            </p:spPr>
            <p:txBody>
              <a:bodyPr/>
              <a:lstStyle/>
              <a:p>
                <a:endParaRPr lang="en-US"/>
              </a:p>
            </p:txBody>
          </p:sp>
          <p:sp>
            <p:nvSpPr>
              <p:cNvPr id="100" name="Freeform 250"/>
              <p:cNvSpPr>
                <a:spLocks/>
              </p:cNvSpPr>
              <p:nvPr/>
            </p:nvSpPr>
            <p:spPr bwMode="auto">
              <a:xfrm>
                <a:off x="4587" y="1445"/>
                <a:ext cx="34" cy="51"/>
              </a:xfrm>
              <a:custGeom>
                <a:avLst/>
                <a:gdLst/>
                <a:ahLst/>
                <a:cxnLst>
                  <a:cxn ang="0">
                    <a:pos x="0" y="0"/>
                  </a:cxn>
                  <a:cxn ang="0">
                    <a:pos x="0" y="50"/>
                  </a:cxn>
                  <a:cxn ang="0">
                    <a:pos x="33" y="50"/>
                  </a:cxn>
                  <a:cxn ang="0">
                    <a:pos x="33" y="0"/>
                  </a:cxn>
                  <a:cxn ang="0">
                    <a:pos x="0" y="0"/>
                  </a:cxn>
                </a:cxnLst>
                <a:rect l="0" t="0" r="r" b="b"/>
                <a:pathLst>
                  <a:path w="34" h="51">
                    <a:moveTo>
                      <a:pt x="0" y="0"/>
                    </a:moveTo>
                    <a:lnTo>
                      <a:pt x="0" y="50"/>
                    </a:lnTo>
                    <a:lnTo>
                      <a:pt x="33" y="50"/>
                    </a:lnTo>
                    <a:lnTo>
                      <a:pt x="33" y="0"/>
                    </a:lnTo>
                    <a:lnTo>
                      <a:pt x="0" y="0"/>
                    </a:lnTo>
                  </a:path>
                </a:pathLst>
              </a:custGeom>
              <a:gradFill rotWithShape="0">
                <a:gsLst>
                  <a:gs pos="0">
                    <a:srgbClr val="FC0128"/>
                  </a:gs>
                  <a:gs pos="100000">
                    <a:srgbClr val="FC0128">
                      <a:gamma/>
                      <a:tint val="20000"/>
                      <a:invGamma/>
                    </a:srgbClr>
                  </a:gs>
                </a:gsLst>
                <a:lin ang="5400000" scaled="1"/>
              </a:gradFill>
              <a:ln w="9525" cap="rnd">
                <a:noFill/>
                <a:round/>
                <a:headEnd/>
                <a:tailEnd/>
              </a:ln>
              <a:effectLst/>
            </p:spPr>
            <p:txBody>
              <a:bodyPr/>
              <a:lstStyle/>
              <a:p>
                <a:endParaRPr lang="en-US"/>
              </a:p>
            </p:txBody>
          </p:sp>
          <p:sp>
            <p:nvSpPr>
              <p:cNvPr id="101" name="Freeform 251"/>
              <p:cNvSpPr>
                <a:spLocks/>
              </p:cNvSpPr>
              <p:nvPr/>
            </p:nvSpPr>
            <p:spPr bwMode="auto">
              <a:xfrm>
                <a:off x="4572" y="1495"/>
                <a:ext cx="65" cy="50"/>
              </a:xfrm>
              <a:custGeom>
                <a:avLst/>
                <a:gdLst/>
                <a:ahLst/>
                <a:cxnLst>
                  <a:cxn ang="0">
                    <a:pos x="16" y="0"/>
                  </a:cxn>
                  <a:cxn ang="0">
                    <a:pos x="16" y="16"/>
                  </a:cxn>
                  <a:cxn ang="0">
                    <a:pos x="0" y="16"/>
                  </a:cxn>
                  <a:cxn ang="0">
                    <a:pos x="32" y="49"/>
                  </a:cxn>
                  <a:cxn ang="0">
                    <a:pos x="64" y="16"/>
                  </a:cxn>
                  <a:cxn ang="0">
                    <a:pos x="48" y="16"/>
                  </a:cxn>
                  <a:cxn ang="0">
                    <a:pos x="48" y="0"/>
                  </a:cxn>
                  <a:cxn ang="0">
                    <a:pos x="16" y="0"/>
                  </a:cxn>
                </a:cxnLst>
                <a:rect l="0" t="0" r="r" b="b"/>
                <a:pathLst>
                  <a:path w="65" h="50">
                    <a:moveTo>
                      <a:pt x="16" y="0"/>
                    </a:moveTo>
                    <a:lnTo>
                      <a:pt x="16" y="16"/>
                    </a:lnTo>
                    <a:lnTo>
                      <a:pt x="0" y="16"/>
                    </a:lnTo>
                    <a:lnTo>
                      <a:pt x="32" y="49"/>
                    </a:lnTo>
                    <a:lnTo>
                      <a:pt x="64" y="16"/>
                    </a:lnTo>
                    <a:lnTo>
                      <a:pt x="48" y="16"/>
                    </a:lnTo>
                    <a:lnTo>
                      <a:pt x="48" y="0"/>
                    </a:lnTo>
                    <a:lnTo>
                      <a:pt x="16" y="0"/>
                    </a:lnTo>
                  </a:path>
                </a:pathLst>
              </a:custGeom>
              <a:gradFill rotWithShape="0">
                <a:gsLst>
                  <a:gs pos="0">
                    <a:srgbClr val="00279F">
                      <a:gamma/>
                      <a:tint val="20000"/>
                      <a:invGamma/>
                    </a:srgbClr>
                  </a:gs>
                  <a:gs pos="100000">
                    <a:srgbClr val="00279F"/>
                  </a:gs>
                </a:gsLst>
                <a:lin ang="5400000" scaled="1"/>
              </a:gradFill>
              <a:ln w="9525" cap="rnd">
                <a:noFill/>
                <a:round/>
                <a:headEnd/>
                <a:tailEnd/>
              </a:ln>
              <a:effectLst/>
            </p:spPr>
            <p:txBody>
              <a:bodyPr/>
              <a:lstStyle/>
              <a:p>
                <a:endParaRPr lang="en-US"/>
              </a:p>
            </p:txBody>
          </p:sp>
          <p:sp>
            <p:nvSpPr>
              <p:cNvPr id="102" name="Line 252"/>
              <p:cNvSpPr>
                <a:spLocks noChangeShapeType="1"/>
              </p:cNvSpPr>
              <p:nvPr/>
            </p:nvSpPr>
            <p:spPr bwMode="auto">
              <a:xfrm>
                <a:off x="4572" y="1511"/>
                <a:ext cx="31" cy="33"/>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3" name="Line 253"/>
              <p:cNvSpPr>
                <a:spLocks noChangeShapeType="1"/>
              </p:cNvSpPr>
              <p:nvPr/>
            </p:nvSpPr>
            <p:spPr bwMode="auto">
              <a:xfrm flipV="1">
                <a:off x="4603" y="1511"/>
                <a:ext cx="33" cy="33"/>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4" name="Line 254"/>
              <p:cNvSpPr>
                <a:spLocks noChangeShapeType="1"/>
              </p:cNvSpPr>
              <p:nvPr/>
            </p:nvSpPr>
            <p:spPr bwMode="auto">
              <a:xfrm flipH="1">
                <a:off x="4620" y="1511"/>
                <a:ext cx="16"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5" name="Line 255"/>
              <p:cNvSpPr>
                <a:spLocks noChangeShapeType="1"/>
              </p:cNvSpPr>
              <p:nvPr/>
            </p:nvSpPr>
            <p:spPr bwMode="auto">
              <a:xfrm flipV="1">
                <a:off x="4620" y="1445"/>
                <a:ext cx="0" cy="66"/>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6" name="Line 256"/>
              <p:cNvSpPr>
                <a:spLocks noChangeShapeType="1"/>
              </p:cNvSpPr>
              <p:nvPr/>
            </p:nvSpPr>
            <p:spPr bwMode="auto">
              <a:xfrm flipH="1">
                <a:off x="4587" y="1445"/>
                <a:ext cx="33"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7" name="Line 257"/>
              <p:cNvSpPr>
                <a:spLocks noChangeShapeType="1"/>
              </p:cNvSpPr>
              <p:nvPr/>
            </p:nvSpPr>
            <p:spPr bwMode="auto">
              <a:xfrm>
                <a:off x="4587" y="1445"/>
                <a:ext cx="0" cy="66"/>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08" name="Line 258"/>
              <p:cNvSpPr>
                <a:spLocks noChangeShapeType="1"/>
              </p:cNvSpPr>
              <p:nvPr/>
            </p:nvSpPr>
            <p:spPr bwMode="auto">
              <a:xfrm flipH="1">
                <a:off x="4572" y="1511"/>
                <a:ext cx="15"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grpSp>
          <p:nvGrpSpPr>
            <p:cNvPr id="9" name="Group 275"/>
            <p:cNvGrpSpPr>
              <a:grpSpLocks/>
            </p:cNvGrpSpPr>
            <p:nvPr/>
          </p:nvGrpSpPr>
          <p:grpSpPr bwMode="auto">
            <a:xfrm>
              <a:off x="1232" y="1360"/>
              <a:ext cx="76" cy="110"/>
              <a:chOff x="1232" y="1360"/>
              <a:chExt cx="76" cy="110"/>
            </a:xfrm>
          </p:grpSpPr>
          <p:sp>
            <p:nvSpPr>
              <p:cNvPr id="89" name="Freeform 260"/>
              <p:cNvSpPr>
                <a:spLocks/>
              </p:cNvSpPr>
              <p:nvPr/>
            </p:nvSpPr>
            <p:spPr bwMode="auto">
              <a:xfrm>
                <a:off x="1232" y="1360"/>
                <a:ext cx="76" cy="110"/>
              </a:xfrm>
              <a:custGeom>
                <a:avLst/>
                <a:gdLst/>
                <a:ahLst/>
                <a:cxnLst>
                  <a:cxn ang="0">
                    <a:pos x="16" y="99"/>
                  </a:cxn>
                  <a:cxn ang="0">
                    <a:pos x="48" y="99"/>
                  </a:cxn>
                  <a:cxn ang="0">
                    <a:pos x="48" y="33"/>
                  </a:cxn>
                  <a:cxn ang="0">
                    <a:pos x="65" y="33"/>
                  </a:cxn>
                  <a:cxn ang="0">
                    <a:pos x="32" y="0"/>
                  </a:cxn>
                  <a:cxn ang="0">
                    <a:pos x="0" y="33"/>
                  </a:cxn>
                  <a:cxn ang="0">
                    <a:pos x="16" y="33"/>
                  </a:cxn>
                  <a:cxn ang="0">
                    <a:pos x="16" y="99"/>
                  </a:cxn>
                </a:cxnLst>
                <a:rect l="0" t="0" r="r" b="b"/>
                <a:pathLst>
                  <a:path w="66" h="100">
                    <a:moveTo>
                      <a:pt x="16" y="99"/>
                    </a:moveTo>
                    <a:lnTo>
                      <a:pt x="48" y="99"/>
                    </a:lnTo>
                    <a:lnTo>
                      <a:pt x="48" y="33"/>
                    </a:lnTo>
                    <a:lnTo>
                      <a:pt x="65" y="33"/>
                    </a:lnTo>
                    <a:lnTo>
                      <a:pt x="32" y="0"/>
                    </a:lnTo>
                    <a:lnTo>
                      <a:pt x="0" y="33"/>
                    </a:lnTo>
                    <a:lnTo>
                      <a:pt x="16" y="33"/>
                    </a:lnTo>
                    <a:lnTo>
                      <a:pt x="16" y="99"/>
                    </a:lnTo>
                  </a:path>
                </a:pathLst>
              </a:custGeom>
              <a:solidFill>
                <a:schemeClr val="bg1"/>
              </a:solidFill>
              <a:ln w="12700" cap="rnd" cmpd="sng">
                <a:solidFill>
                  <a:schemeClr val="tx1"/>
                </a:solidFill>
                <a:prstDash val="solid"/>
                <a:round/>
                <a:headEnd/>
                <a:tailEnd/>
              </a:ln>
              <a:effectLst/>
            </p:spPr>
            <p:txBody>
              <a:bodyPr/>
              <a:lstStyle/>
              <a:p>
                <a:endParaRPr lang="en-US"/>
              </a:p>
            </p:txBody>
          </p:sp>
          <p:sp>
            <p:nvSpPr>
              <p:cNvPr id="90" name="Freeform 261"/>
              <p:cNvSpPr>
                <a:spLocks/>
              </p:cNvSpPr>
              <p:nvPr/>
            </p:nvSpPr>
            <p:spPr bwMode="auto">
              <a:xfrm>
                <a:off x="1252" y="1415"/>
                <a:ext cx="38" cy="55"/>
              </a:xfrm>
              <a:custGeom>
                <a:avLst/>
                <a:gdLst/>
                <a:ahLst/>
                <a:cxnLst>
                  <a:cxn ang="0">
                    <a:pos x="32" y="49"/>
                  </a:cxn>
                  <a:cxn ang="0">
                    <a:pos x="32" y="0"/>
                  </a:cxn>
                  <a:cxn ang="0">
                    <a:pos x="0" y="0"/>
                  </a:cxn>
                  <a:cxn ang="0">
                    <a:pos x="0" y="49"/>
                  </a:cxn>
                  <a:cxn ang="0">
                    <a:pos x="32" y="49"/>
                  </a:cxn>
                </a:cxnLst>
                <a:rect l="0" t="0" r="r" b="b"/>
                <a:pathLst>
                  <a:path w="33" h="50">
                    <a:moveTo>
                      <a:pt x="32" y="49"/>
                    </a:moveTo>
                    <a:lnTo>
                      <a:pt x="32" y="0"/>
                    </a:lnTo>
                    <a:lnTo>
                      <a:pt x="0" y="0"/>
                    </a:lnTo>
                    <a:lnTo>
                      <a:pt x="0" y="49"/>
                    </a:lnTo>
                    <a:lnTo>
                      <a:pt x="32" y="49"/>
                    </a:lnTo>
                  </a:path>
                </a:pathLst>
              </a:custGeom>
              <a:gradFill rotWithShape="0">
                <a:gsLst>
                  <a:gs pos="0">
                    <a:srgbClr val="FC0128">
                      <a:gamma/>
                      <a:tint val="20000"/>
                      <a:invGamma/>
                    </a:srgbClr>
                  </a:gs>
                  <a:gs pos="100000">
                    <a:srgbClr val="FC0128"/>
                  </a:gs>
                </a:gsLst>
                <a:lin ang="5400000" scaled="1"/>
              </a:gradFill>
              <a:ln w="9525" cap="rnd">
                <a:noFill/>
                <a:round/>
                <a:headEnd/>
                <a:tailEnd/>
              </a:ln>
              <a:effectLst/>
            </p:spPr>
            <p:txBody>
              <a:bodyPr/>
              <a:lstStyle/>
              <a:p>
                <a:endParaRPr lang="en-US"/>
              </a:p>
            </p:txBody>
          </p:sp>
          <p:sp>
            <p:nvSpPr>
              <p:cNvPr id="91" name="Freeform 262"/>
              <p:cNvSpPr>
                <a:spLocks/>
              </p:cNvSpPr>
              <p:nvPr/>
            </p:nvSpPr>
            <p:spPr bwMode="auto">
              <a:xfrm>
                <a:off x="1232" y="1360"/>
                <a:ext cx="76" cy="56"/>
              </a:xfrm>
              <a:custGeom>
                <a:avLst/>
                <a:gdLst/>
                <a:ahLst/>
                <a:cxnLst>
                  <a:cxn ang="0">
                    <a:pos x="48" y="50"/>
                  </a:cxn>
                  <a:cxn ang="0">
                    <a:pos x="48" y="33"/>
                  </a:cxn>
                  <a:cxn ang="0">
                    <a:pos x="65" y="33"/>
                  </a:cxn>
                  <a:cxn ang="0">
                    <a:pos x="32" y="0"/>
                  </a:cxn>
                  <a:cxn ang="0">
                    <a:pos x="0" y="33"/>
                  </a:cxn>
                  <a:cxn ang="0">
                    <a:pos x="16" y="33"/>
                  </a:cxn>
                  <a:cxn ang="0">
                    <a:pos x="16" y="50"/>
                  </a:cxn>
                  <a:cxn ang="0">
                    <a:pos x="48" y="50"/>
                  </a:cxn>
                </a:cxnLst>
                <a:rect l="0" t="0" r="r" b="b"/>
                <a:pathLst>
                  <a:path w="66" h="51">
                    <a:moveTo>
                      <a:pt x="48" y="50"/>
                    </a:moveTo>
                    <a:lnTo>
                      <a:pt x="48" y="33"/>
                    </a:lnTo>
                    <a:lnTo>
                      <a:pt x="65" y="33"/>
                    </a:lnTo>
                    <a:lnTo>
                      <a:pt x="32" y="0"/>
                    </a:lnTo>
                    <a:lnTo>
                      <a:pt x="0" y="33"/>
                    </a:lnTo>
                    <a:lnTo>
                      <a:pt x="16" y="33"/>
                    </a:lnTo>
                    <a:lnTo>
                      <a:pt x="16" y="50"/>
                    </a:lnTo>
                    <a:lnTo>
                      <a:pt x="48" y="50"/>
                    </a:lnTo>
                  </a:path>
                </a:pathLst>
              </a:custGeom>
              <a:gradFill rotWithShape="0">
                <a:gsLst>
                  <a:gs pos="0">
                    <a:srgbClr val="00279F"/>
                  </a:gs>
                  <a:gs pos="100000">
                    <a:srgbClr val="00279F">
                      <a:gamma/>
                      <a:tint val="20000"/>
                      <a:invGamma/>
                    </a:srgbClr>
                  </a:gs>
                </a:gsLst>
                <a:lin ang="5400000" scaled="1"/>
              </a:gradFill>
              <a:ln w="9525" cap="rnd">
                <a:noFill/>
                <a:round/>
                <a:headEnd/>
                <a:tailEnd/>
              </a:ln>
              <a:effectLst/>
            </p:spPr>
            <p:txBody>
              <a:bodyPr/>
              <a:lstStyle/>
              <a:p>
                <a:endParaRPr lang="en-US"/>
              </a:p>
            </p:txBody>
          </p:sp>
          <p:sp>
            <p:nvSpPr>
              <p:cNvPr id="92" name="Line 263"/>
              <p:cNvSpPr>
                <a:spLocks noChangeShapeType="1"/>
              </p:cNvSpPr>
              <p:nvPr/>
            </p:nvSpPr>
            <p:spPr bwMode="auto">
              <a:xfrm flipH="1" flipV="1">
                <a:off x="1270" y="1360"/>
                <a:ext cx="37" cy="37"/>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3" name="Line 264"/>
              <p:cNvSpPr>
                <a:spLocks noChangeShapeType="1"/>
              </p:cNvSpPr>
              <p:nvPr/>
            </p:nvSpPr>
            <p:spPr bwMode="auto">
              <a:xfrm flipH="1">
                <a:off x="1232" y="1360"/>
                <a:ext cx="38" cy="37"/>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4" name="Line 265"/>
              <p:cNvSpPr>
                <a:spLocks noChangeShapeType="1"/>
              </p:cNvSpPr>
              <p:nvPr/>
            </p:nvSpPr>
            <p:spPr bwMode="auto">
              <a:xfrm>
                <a:off x="1232" y="1397"/>
                <a:ext cx="2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5" name="Line 266"/>
              <p:cNvSpPr>
                <a:spLocks noChangeShapeType="1"/>
              </p:cNvSpPr>
              <p:nvPr/>
            </p:nvSpPr>
            <p:spPr bwMode="auto">
              <a:xfrm>
                <a:off x="1252" y="1397"/>
                <a:ext cx="0" cy="72"/>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6" name="Line 267"/>
              <p:cNvSpPr>
                <a:spLocks noChangeShapeType="1"/>
              </p:cNvSpPr>
              <p:nvPr/>
            </p:nvSpPr>
            <p:spPr bwMode="auto">
              <a:xfrm>
                <a:off x="1252" y="1469"/>
                <a:ext cx="36"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7" name="Line 268"/>
              <p:cNvSpPr>
                <a:spLocks noChangeShapeType="1"/>
              </p:cNvSpPr>
              <p:nvPr/>
            </p:nvSpPr>
            <p:spPr bwMode="auto">
              <a:xfrm flipV="1">
                <a:off x="1288" y="1397"/>
                <a:ext cx="0" cy="72"/>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98" name="Line 269"/>
              <p:cNvSpPr>
                <a:spLocks noChangeShapeType="1"/>
              </p:cNvSpPr>
              <p:nvPr/>
            </p:nvSpPr>
            <p:spPr bwMode="auto">
              <a:xfrm>
                <a:off x="1288" y="1397"/>
                <a:ext cx="19"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grpSp>
      <p:sp>
        <p:nvSpPr>
          <p:cNvPr id="139" name="Rectangle 138"/>
          <p:cNvSpPr/>
          <p:nvPr/>
        </p:nvSpPr>
        <p:spPr>
          <a:xfrm>
            <a:off x="1752600" y="0"/>
            <a:ext cx="6096000" cy="523220"/>
          </a:xfrm>
          <a:prstGeom prst="rect">
            <a:avLst/>
          </a:prstGeom>
        </p:spPr>
        <p:txBody>
          <a:bodyPr wrap="square">
            <a:spAutoFit/>
          </a:bodyPr>
          <a:lstStyle/>
          <a:p>
            <a:r>
              <a:rPr lang="it-IT" sz="2800" dirty="0" smtClean="0">
                <a:solidFill>
                  <a:srgbClr val="0033CC"/>
                </a:solidFill>
              </a:rPr>
              <a:t>Bit-patterned magentic recording media</a:t>
            </a:r>
            <a:endParaRPr lang="en-US" sz="2800" dirty="0">
              <a:solidFill>
                <a:srgbClr val="0033CC"/>
              </a:solidFill>
            </a:endParaRPr>
          </a:p>
        </p:txBody>
      </p:sp>
      <p:cxnSp>
        <p:nvCxnSpPr>
          <p:cNvPr id="140" name="Straight Connector 139"/>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41" name="TextBox 140"/>
          <p:cNvSpPr txBox="1"/>
          <p:nvPr/>
        </p:nvSpPr>
        <p:spPr>
          <a:xfrm>
            <a:off x="3962400" y="914400"/>
            <a:ext cx="5029200" cy="2031325"/>
          </a:xfrm>
          <a:prstGeom prst="rect">
            <a:avLst/>
          </a:prstGeom>
          <a:noFill/>
        </p:spPr>
        <p:txBody>
          <a:bodyPr wrap="square" rtlCol="0">
            <a:spAutoFit/>
          </a:bodyPr>
          <a:lstStyle/>
          <a:p>
            <a:r>
              <a:rPr lang="en-US" dirty="0" smtClean="0">
                <a:solidFill>
                  <a:srgbClr val="C00000"/>
                </a:solidFill>
                <a:latin typeface="Times New Roman" pitchFamily="18" charset="0"/>
              </a:rPr>
              <a:t>Advantage over conventional thin film disk:</a:t>
            </a:r>
            <a:r>
              <a:rPr lang="en-US" dirty="0" smtClean="0">
                <a:solidFill>
                  <a:srgbClr val="0033CC"/>
                </a:solidFill>
                <a:latin typeface="Times New Roman" pitchFamily="18" charset="0"/>
              </a:rPr>
              <a:t>    </a:t>
            </a:r>
          </a:p>
          <a:p>
            <a:pPr marL="171450" indent="-171450">
              <a:buFont typeface="Arial" pitchFamily="34" charset="0"/>
              <a:buChar char="•"/>
            </a:pPr>
            <a:r>
              <a:rPr lang="en-US" dirty="0" smtClean="0">
                <a:solidFill>
                  <a:srgbClr val="0033CC"/>
                </a:solidFill>
                <a:latin typeface="Times New Roman" pitchFamily="18" charset="0"/>
              </a:rPr>
              <a:t>Overcome super-paramagnetic limit thus capable of ultra-high density recording.</a:t>
            </a:r>
          </a:p>
          <a:p>
            <a:pPr marL="171450" indent="-171450">
              <a:buFont typeface="Arial" pitchFamily="34" charset="0"/>
              <a:buChar char="•"/>
            </a:pPr>
            <a:r>
              <a:rPr lang="en-US" dirty="0" smtClean="0">
                <a:solidFill>
                  <a:srgbClr val="0033CC"/>
                </a:solidFill>
                <a:latin typeface="Times New Roman" pitchFamily="18" charset="0"/>
              </a:rPr>
              <a:t>Smooth transition hence low media noise</a:t>
            </a:r>
          </a:p>
          <a:p>
            <a:pPr marL="171450" indent="-171450">
              <a:buFont typeface="Arial" pitchFamily="34" charset="0"/>
              <a:buChar char="•"/>
            </a:pPr>
            <a:r>
              <a:rPr lang="en-US" dirty="0" smtClean="0">
                <a:solidFill>
                  <a:srgbClr val="0033CC"/>
                </a:solidFill>
                <a:latin typeface="Times New Roman" pitchFamily="18" charset="0"/>
              </a:rPr>
              <a:t>All-or-nothing writing process, thus can tolerate large head-field gradient.</a:t>
            </a:r>
          </a:p>
          <a:p>
            <a:pPr marL="171450" indent="-171450">
              <a:buFont typeface="Arial" pitchFamily="34" charset="0"/>
              <a:buChar char="•"/>
            </a:pPr>
            <a:r>
              <a:rPr lang="en-US" dirty="0" smtClean="0">
                <a:solidFill>
                  <a:srgbClr val="0033CC"/>
                </a:solidFill>
                <a:latin typeface="Times New Roman" pitchFamily="18" charset="0"/>
              </a:rPr>
              <a:t>Robust and precise tracking through patterning.</a:t>
            </a:r>
            <a:endParaRPr lang="en-US" dirty="0">
              <a:solidFill>
                <a:srgbClr val="0033CC"/>
              </a:solidFill>
            </a:endParaRPr>
          </a:p>
        </p:txBody>
      </p:sp>
      <p:sp>
        <p:nvSpPr>
          <p:cNvPr id="142" name="TextBox 141"/>
          <p:cNvSpPr txBox="1"/>
          <p:nvPr/>
        </p:nvSpPr>
        <p:spPr>
          <a:xfrm>
            <a:off x="2819400" y="3124200"/>
            <a:ext cx="2843279" cy="369332"/>
          </a:xfrm>
          <a:prstGeom prst="rect">
            <a:avLst/>
          </a:prstGeom>
          <a:noFill/>
        </p:spPr>
        <p:txBody>
          <a:bodyPr wrap="none" rtlCol="0">
            <a:spAutoFit/>
          </a:bodyPr>
          <a:lstStyle/>
          <a:p>
            <a:r>
              <a:rPr lang="en-US" dirty="0" smtClean="0">
                <a:solidFill>
                  <a:srgbClr val="7030A0"/>
                </a:solidFill>
              </a:rPr>
              <a:t>One nanostructure = one bit</a:t>
            </a:r>
            <a:endParaRPr lang="en-US" dirty="0">
              <a:solidFill>
                <a:srgbClr val="7030A0"/>
              </a:solidFill>
            </a:endParaRPr>
          </a:p>
        </p:txBody>
      </p:sp>
      <p:sp>
        <p:nvSpPr>
          <p:cNvPr id="143" name="TextBox 142"/>
          <p:cNvSpPr txBox="1"/>
          <p:nvPr/>
        </p:nvSpPr>
        <p:spPr>
          <a:xfrm>
            <a:off x="457200" y="3962400"/>
            <a:ext cx="8382000" cy="2862322"/>
          </a:xfrm>
          <a:prstGeom prst="rect">
            <a:avLst/>
          </a:prstGeom>
          <a:noFill/>
        </p:spPr>
        <p:txBody>
          <a:bodyPr wrap="square" rtlCol="0">
            <a:spAutoFit/>
          </a:bodyPr>
          <a:lstStyle/>
          <a:p>
            <a:pPr marL="171450" indent="-171450">
              <a:buFont typeface="Arial" pitchFamily="34" charset="0"/>
              <a:buChar char="•"/>
            </a:pPr>
            <a:r>
              <a:rPr lang="en-US" dirty="0" smtClean="0">
                <a:solidFill>
                  <a:srgbClr val="0033CC"/>
                </a:solidFill>
              </a:rPr>
              <a:t>Nanoimprint lithography is invented when Dr. Chou was asked how to make patterned magnetic media in a cheap way.</a:t>
            </a:r>
          </a:p>
          <a:p>
            <a:pPr marL="171450" indent="-171450">
              <a:buFont typeface="Arial" pitchFamily="34" charset="0"/>
              <a:buChar char="•"/>
            </a:pPr>
            <a:r>
              <a:rPr lang="en-US" dirty="0" smtClean="0">
                <a:solidFill>
                  <a:srgbClr val="0033CC"/>
                </a:solidFill>
              </a:rPr>
              <a:t>Interestingly, first large scale application for NIL is likely on magnetic data storage.</a:t>
            </a:r>
          </a:p>
          <a:p>
            <a:pPr marL="171450" indent="-171450"/>
            <a:r>
              <a:rPr lang="en-US" dirty="0" smtClean="0">
                <a:solidFill>
                  <a:srgbClr val="7030A0"/>
                </a:solidFill>
              </a:rPr>
              <a:t>(or it may be on large area electronics for display, but then it is not very “nano”)</a:t>
            </a:r>
          </a:p>
          <a:p>
            <a:pPr marL="171450" indent="-171450">
              <a:buFont typeface="Arial" pitchFamily="34" charset="0"/>
              <a:buChar char="•"/>
            </a:pPr>
            <a:r>
              <a:rPr lang="en-US" dirty="0" smtClean="0">
                <a:solidFill>
                  <a:srgbClr val="0033CC"/>
                </a:solidFill>
              </a:rPr>
              <a:t>This is because no other lithography can do the job (25nm</a:t>
            </a:r>
            <a:r>
              <a:rPr lang="en-US" dirty="0" smtClean="0">
                <a:solidFill>
                  <a:srgbClr val="0033CC"/>
                </a:solidFill>
                <a:sym typeface="Symbol"/>
              </a:rPr>
              <a:t></a:t>
            </a:r>
            <a:r>
              <a:rPr lang="en-US" dirty="0" smtClean="0">
                <a:solidFill>
                  <a:srgbClr val="0033CC"/>
                </a:solidFill>
              </a:rPr>
              <a:t>25nm for 1Tbits/in</a:t>
            </a:r>
            <a:r>
              <a:rPr lang="en-US" baseline="30000" dirty="0" smtClean="0">
                <a:solidFill>
                  <a:srgbClr val="0033CC"/>
                </a:solidFill>
              </a:rPr>
              <a:t>2</a:t>
            </a:r>
            <a:r>
              <a:rPr lang="en-US" dirty="0" smtClean="0">
                <a:solidFill>
                  <a:srgbClr val="0033CC"/>
                </a:solidFill>
              </a:rPr>
              <a:t>).</a:t>
            </a:r>
          </a:p>
          <a:p>
            <a:pPr marL="171450" indent="-171450">
              <a:buFont typeface="Arial" pitchFamily="34" charset="0"/>
              <a:buChar char="•"/>
            </a:pPr>
            <a:r>
              <a:rPr lang="en-US" dirty="0" smtClean="0">
                <a:solidFill>
                  <a:srgbClr val="0033CC"/>
                </a:solidFill>
              </a:rPr>
              <a:t>Currently, data storage companies like Seagate is working on this.</a:t>
            </a:r>
          </a:p>
          <a:p>
            <a:pPr marL="171450" indent="-171450">
              <a:buFont typeface="Arial" pitchFamily="34" charset="0"/>
              <a:buChar char="•"/>
            </a:pPr>
            <a:r>
              <a:rPr lang="en-US" dirty="0" smtClean="0">
                <a:solidFill>
                  <a:srgbClr val="0033CC"/>
                </a:solidFill>
              </a:rPr>
              <a:t>The most likely solution for even higher density (&gt;4Tbits/in</a:t>
            </a:r>
            <a:r>
              <a:rPr lang="en-US" baseline="30000" dirty="0" smtClean="0">
                <a:solidFill>
                  <a:srgbClr val="0033CC"/>
                </a:solidFill>
              </a:rPr>
              <a:t>2</a:t>
            </a:r>
            <a:r>
              <a:rPr lang="en-US" dirty="0" smtClean="0">
                <a:solidFill>
                  <a:srgbClr val="0033CC"/>
                </a:solidFill>
              </a:rPr>
              <a:t>) is guided self-assembly, where self-assembly is guided by NIL-created patterns.</a:t>
            </a:r>
          </a:p>
          <a:p>
            <a:pPr marL="171450" indent="-171450">
              <a:buFont typeface="Arial" pitchFamily="34" charset="0"/>
              <a:buChar char="•"/>
            </a:pPr>
            <a:r>
              <a:rPr lang="en-US" dirty="0" smtClean="0">
                <a:solidFill>
                  <a:srgbClr val="0033CC"/>
                </a:solidFill>
              </a:rPr>
              <a:t>However, the mold still need to be made by the slow e-beam  lithography, take </a:t>
            </a:r>
            <a:r>
              <a:rPr lang="en-US" dirty="0" smtClean="0">
                <a:solidFill>
                  <a:srgbClr val="0033CC"/>
                </a:solidFill>
                <a:sym typeface="Symbol"/>
              </a:rPr>
              <a:t></a:t>
            </a:r>
            <a:r>
              <a:rPr lang="en-US" dirty="0" smtClean="0">
                <a:solidFill>
                  <a:srgbClr val="0033CC"/>
                </a:solidFill>
              </a:rPr>
              <a:t>month to fabricate.</a:t>
            </a:r>
            <a:endParaRPr lang="en-US" dirty="0">
              <a:solidFill>
                <a:srgbClr val="0033CC"/>
              </a:solidFill>
            </a:endParaRPr>
          </a:p>
        </p:txBody>
      </p:sp>
      <p:sp>
        <p:nvSpPr>
          <p:cNvPr id="122" name="Slide Number Placeholder 121"/>
          <p:cNvSpPr>
            <a:spLocks noGrp="1"/>
          </p:cNvSpPr>
          <p:nvPr>
            <p:ph type="sldNum" sz="quarter" idx="12"/>
          </p:nvPr>
        </p:nvSpPr>
        <p:spPr/>
        <p:txBody>
          <a:bodyPr/>
          <a:lstStyle/>
          <a:p>
            <a:fld id="{B6F15528-21DE-4FAA-801E-634DDDAF4B2B}"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0"/>
            <a:ext cx="6096000" cy="523220"/>
          </a:xfrm>
          <a:prstGeom prst="rect">
            <a:avLst/>
          </a:prstGeom>
        </p:spPr>
        <p:txBody>
          <a:bodyPr wrap="square">
            <a:spAutoFit/>
          </a:bodyPr>
          <a:lstStyle/>
          <a:p>
            <a:r>
              <a:rPr lang="it-IT" sz="2800" dirty="0" smtClean="0">
                <a:solidFill>
                  <a:srgbClr val="0033CC"/>
                </a:solidFill>
              </a:rPr>
              <a:t>Who invented nanoimprint lithography?</a:t>
            </a:r>
            <a:endParaRPr lang="en-US" sz="2800" dirty="0">
              <a:solidFill>
                <a:srgbClr val="0033CC"/>
              </a:solidFill>
            </a:endParaRPr>
          </a:p>
        </p:txBody>
      </p:sp>
      <p:cxnSp>
        <p:nvCxnSpPr>
          <p:cNvPr id="5" name="Straight Connector 4"/>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26" name="Picture 2"/>
          <p:cNvPicPr>
            <a:picLocks noChangeAspect="1" noChangeArrowheads="1"/>
          </p:cNvPicPr>
          <p:nvPr/>
        </p:nvPicPr>
        <p:blipFill>
          <a:blip r:embed="rId2" cstate="print"/>
          <a:srcRect/>
          <a:stretch>
            <a:fillRect/>
          </a:stretch>
        </p:blipFill>
        <p:spPr bwMode="auto">
          <a:xfrm>
            <a:off x="457200" y="599420"/>
            <a:ext cx="1619250" cy="2324100"/>
          </a:xfrm>
          <a:prstGeom prst="rect">
            <a:avLst/>
          </a:prstGeom>
          <a:noFill/>
          <a:ln w="9525">
            <a:noFill/>
            <a:miter lim="800000"/>
            <a:headEnd/>
            <a:tailEnd/>
          </a:ln>
        </p:spPr>
      </p:pic>
      <p:sp>
        <p:nvSpPr>
          <p:cNvPr id="7" name="TextBox 6"/>
          <p:cNvSpPr txBox="1"/>
          <p:nvPr/>
        </p:nvSpPr>
        <p:spPr>
          <a:xfrm>
            <a:off x="0" y="2819400"/>
            <a:ext cx="2446567" cy="369332"/>
          </a:xfrm>
          <a:prstGeom prst="rect">
            <a:avLst/>
          </a:prstGeom>
          <a:noFill/>
        </p:spPr>
        <p:txBody>
          <a:bodyPr wrap="none" rtlCol="0">
            <a:spAutoFit/>
          </a:bodyPr>
          <a:lstStyle/>
          <a:p>
            <a:r>
              <a:rPr lang="en-US" dirty="0" smtClean="0">
                <a:solidFill>
                  <a:srgbClr val="7030A0"/>
                </a:solidFill>
              </a:rPr>
              <a:t>Dr. Chou from Princeton</a:t>
            </a:r>
            <a:endParaRPr lang="en-US" dirty="0">
              <a:solidFill>
                <a:srgbClr val="7030A0"/>
              </a:solidFill>
            </a:endParaRPr>
          </a:p>
        </p:txBody>
      </p:sp>
      <p:sp>
        <p:nvSpPr>
          <p:cNvPr id="8" name="TextBox 7"/>
          <p:cNvSpPr txBox="1"/>
          <p:nvPr/>
        </p:nvSpPr>
        <p:spPr>
          <a:xfrm>
            <a:off x="2286000" y="599420"/>
            <a:ext cx="6781800" cy="2539157"/>
          </a:xfrm>
          <a:prstGeom prst="rect">
            <a:avLst/>
          </a:prstGeom>
          <a:noFill/>
        </p:spPr>
        <p:txBody>
          <a:bodyPr wrap="square" rtlCol="0">
            <a:spAutoFit/>
          </a:bodyPr>
          <a:lstStyle/>
          <a:p>
            <a:pPr marL="171450" indent="-171450">
              <a:spcAft>
                <a:spcPts val="600"/>
              </a:spcAft>
              <a:buFont typeface="Arial" pitchFamily="34" charset="0"/>
              <a:buChar char="•"/>
            </a:pPr>
            <a:r>
              <a:rPr lang="en-US" dirty="0" smtClean="0">
                <a:solidFill>
                  <a:srgbClr val="0033CC"/>
                </a:solidFill>
              </a:rPr>
              <a:t>It is well recognized that Dr. Stephen Chou invented nanoimprint lithography in 1995 (result published in Science in 1996).</a:t>
            </a:r>
          </a:p>
          <a:p>
            <a:pPr marL="171450" indent="-171450">
              <a:spcAft>
                <a:spcPts val="600"/>
              </a:spcAft>
              <a:buFont typeface="Arial" pitchFamily="34" charset="0"/>
              <a:buChar char="•"/>
            </a:pPr>
            <a:r>
              <a:rPr lang="en-US" dirty="0" smtClean="0">
                <a:solidFill>
                  <a:srgbClr val="0033CC"/>
                </a:solidFill>
              </a:rPr>
              <a:t>Dr. Grant Wilson from University of Texas at Austin invented what is now called as UV-curing NIL.</a:t>
            </a:r>
          </a:p>
          <a:p>
            <a:pPr marL="171450" indent="-171450">
              <a:spcAft>
                <a:spcPts val="600"/>
              </a:spcAft>
              <a:buFont typeface="Arial" pitchFamily="34" charset="0"/>
              <a:buChar char="•"/>
            </a:pPr>
            <a:r>
              <a:rPr lang="en-US" dirty="0" smtClean="0">
                <a:solidFill>
                  <a:srgbClr val="0033CC"/>
                </a:solidFill>
              </a:rPr>
              <a:t>However, it is recently revealed that Japanese scientists invented NIL (both thermal and UV-curing) in 1970s, with a few patents and publications (all in Japanese) covering many aspects. </a:t>
            </a:r>
            <a:endParaRPr lang="en-US" sz="1400" dirty="0" smtClean="0">
              <a:solidFill>
                <a:srgbClr val="0033CC"/>
              </a:solidFill>
            </a:endParaRPr>
          </a:p>
          <a:p>
            <a:pPr marL="171450" indent="-171450">
              <a:spcAft>
                <a:spcPts val="600"/>
              </a:spcAft>
              <a:buFont typeface="Arial" pitchFamily="34" charset="0"/>
              <a:buChar char="•"/>
            </a:pPr>
            <a:r>
              <a:rPr lang="en-US" dirty="0" smtClean="0">
                <a:solidFill>
                  <a:srgbClr val="0033CC"/>
                </a:solidFill>
              </a:rPr>
              <a:t>But 30 years ago, nobody noticed or cared about this invention.</a:t>
            </a:r>
            <a:endParaRPr lang="en-US" dirty="0">
              <a:solidFill>
                <a:srgbClr val="0033CC"/>
              </a:solidFill>
            </a:endParaRPr>
          </a:p>
        </p:txBody>
      </p:sp>
      <p:pic>
        <p:nvPicPr>
          <p:cNvPr id="1028" name="Picture 4"/>
          <p:cNvPicPr>
            <a:picLocks noChangeAspect="1" noChangeArrowheads="1"/>
          </p:cNvPicPr>
          <p:nvPr/>
        </p:nvPicPr>
        <p:blipFill>
          <a:blip r:embed="rId3" cstate="print"/>
          <a:srcRect/>
          <a:stretch>
            <a:fillRect/>
          </a:stretch>
        </p:blipFill>
        <p:spPr bwMode="auto">
          <a:xfrm>
            <a:off x="304799" y="3200400"/>
            <a:ext cx="8412249" cy="3509544"/>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6F15528-21DE-4FAA-801E-634DDDAF4B2B}"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533400"/>
            <a:ext cx="4886325" cy="580072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800600" y="304800"/>
            <a:ext cx="4264025" cy="592803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6248400"/>
            <a:ext cx="4726609" cy="6096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876800" y="6357152"/>
            <a:ext cx="4143375" cy="17699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152400"/>
            <a:ext cx="4981575" cy="215265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4067175" y="4876800"/>
            <a:ext cx="5000625" cy="184785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52400" y="2743200"/>
            <a:ext cx="5000625" cy="2914650"/>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152400" y="5867400"/>
            <a:ext cx="4695825" cy="2095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29027" y="1524000"/>
            <a:ext cx="4592807" cy="351472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651424" y="1371600"/>
            <a:ext cx="4416376" cy="432488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488606" cy="523220"/>
          </a:xfrm>
          <a:prstGeom prst="rect">
            <a:avLst/>
          </a:prstGeom>
          <a:noFill/>
        </p:spPr>
        <p:txBody>
          <a:bodyPr wrap="none" rtlCol="0">
            <a:spAutoFit/>
          </a:bodyPr>
          <a:lstStyle/>
          <a:p>
            <a:r>
              <a:rPr lang="en-US" sz="2800" dirty="0" smtClean="0">
                <a:solidFill>
                  <a:srgbClr val="0033CC"/>
                </a:solidFill>
              </a:rPr>
              <a:t>Two step alignment using cross marks and Moiré patterns</a:t>
            </a:r>
            <a:endParaRPr lang="en-US" sz="2800" dirty="0">
              <a:solidFill>
                <a:srgbClr val="0033CC"/>
              </a:solidFill>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381001" y="762000"/>
            <a:ext cx="7924799" cy="1754326"/>
          </a:xfrm>
          <a:prstGeom prst="rect">
            <a:avLst/>
          </a:prstGeom>
          <a:noFill/>
        </p:spPr>
        <p:txBody>
          <a:bodyPr wrap="square" rtlCol="0">
            <a:spAutoFit/>
          </a:bodyPr>
          <a:lstStyle/>
          <a:p>
            <a:r>
              <a:rPr lang="en-US" dirty="0" smtClean="0">
                <a:solidFill>
                  <a:srgbClr val="C00000"/>
                </a:solidFill>
              </a:rPr>
              <a:t>Moiré patterns: </a:t>
            </a:r>
            <a:r>
              <a:rPr lang="en-US" dirty="0" smtClean="0">
                <a:solidFill>
                  <a:srgbClr val="0033CC"/>
                </a:solidFill>
              </a:rPr>
              <a:t>optical image of superposition of two patterns.</a:t>
            </a:r>
          </a:p>
          <a:p>
            <a:pPr marL="457200" indent="-457200"/>
            <a:r>
              <a:rPr lang="en-US" dirty="0" smtClean="0">
                <a:solidFill>
                  <a:srgbClr val="C00000"/>
                </a:solidFill>
              </a:rPr>
              <a:t>Advantage: </a:t>
            </a:r>
            <a:r>
              <a:rPr lang="en-US" dirty="0" smtClean="0">
                <a:solidFill>
                  <a:srgbClr val="0033CC"/>
                </a:solidFill>
              </a:rPr>
              <a:t>slight displacement of one of the objects creates a magnified change in their Moiré patterns.</a:t>
            </a:r>
          </a:p>
          <a:p>
            <a:pPr marL="457200" indent="-457200"/>
            <a:r>
              <a:rPr lang="en-US" dirty="0" smtClean="0">
                <a:solidFill>
                  <a:srgbClr val="C00000"/>
                </a:solidFill>
              </a:rPr>
              <a:t>For sub-100nm alignment:</a:t>
            </a:r>
          </a:p>
          <a:p>
            <a:pPr marL="914400" lvl="1" indent="-457200"/>
            <a:r>
              <a:rPr lang="en-US" dirty="0" smtClean="0">
                <a:solidFill>
                  <a:srgbClr val="0033CC"/>
                </a:solidFill>
              </a:rPr>
              <a:t>Coarse alignment using cross marks and boxes or circular gratings.</a:t>
            </a:r>
          </a:p>
          <a:p>
            <a:pPr marL="914400" lvl="1" indent="-457200"/>
            <a:r>
              <a:rPr lang="en-US" dirty="0" smtClean="0">
                <a:solidFill>
                  <a:srgbClr val="0033CC"/>
                </a:solidFill>
              </a:rPr>
              <a:t>Fine alignment using interferometric spatial phase matching (Moiré).</a:t>
            </a:r>
            <a:endParaRPr lang="en-US" dirty="0">
              <a:solidFill>
                <a:srgbClr val="0033CC"/>
              </a:solidFill>
            </a:endParaRPr>
          </a:p>
        </p:txBody>
      </p:sp>
      <p:pic>
        <p:nvPicPr>
          <p:cNvPr id="8" name="Picture 2"/>
          <p:cNvPicPr>
            <a:picLocks noChangeAspect="1" noChangeArrowheads="1"/>
          </p:cNvPicPr>
          <p:nvPr/>
        </p:nvPicPr>
        <p:blipFill>
          <a:blip r:embed="rId2" cstate="print"/>
          <a:srcRect/>
          <a:stretch>
            <a:fillRect/>
          </a:stretch>
        </p:blipFill>
        <p:spPr bwMode="auto">
          <a:xfrm>
            <a:off x="609600" y="2557035"/>
            <a:ext cx="4343400" cy="4224765"/>
          </a:xfrm>
          <a:prstGeom prst="rect">
            <a:avLst/>
          </a:prstGeom>
          <a:noFill/>
          <a:ln w="9525">
            <a:noFill/>
            <a:miter lim="800000"/>
            <a:headEnd/>
            <a:tailEnd/>
          </a:ln>
          <a:effectLst/>
        </p:spPr>
      </p:pic>
      <p:sp>
        <p:nvSpPr>
          <p:cNvPr id="9" name="Rectangle 8"/>
          <p:cNvSpPr/>
          <p:nvPr/>
        </p:nvSpPr>
        <p:spPr>
          <a:xfrm>
            <a:off x="5029200" y="4495800"/>
            <a:ext cx="4114800" cy="1754326"/>
          </a:xfrm>
          <a:prstGeom prst="rect">
            <a:avLst/>
          </a:prstGeom>
        </p:spPr>
        <p:txBody>
          <a:bodyPr wrap="square">
            <a:spAutoFit/>
          </a:bodyPr>
          <a:lstStyle/>
          <a:p>
            <a:pPr marL="166688" indent="-166688">
              <a:buFont typeface="Arial" pitchFamily="34" charset="0"/>
              <a:buChar char="•"/>
            </a:pPr>
            <a:r>
              <a:rPr lang="en-US" dirty="0" smtClean="0">
                <a:solidFill>
                  <a:srgbClr val="0033CC"/>
                </a:solidFill>
              </a:rPr>
              <a:t>Same as alignment in contact/proximity optical lithography.</a:t>
            </a:r>
          </a:p>
          <a:p>
            <a:pPr marL="166688" indent="-166688">
              <a:buFont typeface="Arial" pitchFamily="34" charset="0"/>
              <a:buChar char="•"/>
            </a:pPr>
            <a:r>
              <a:rPr lang="en-US" dirty="0" smtClean="0">
                <a:solidFill>
                  <a:srgbClr val="0033CC"/>
                </a:solidFill>
              </a:rPr>
              <a:t>Cross mark provide alignment of </a:t>
            </a:r>
            <a:r>
              <a:rPr lang="en-US" dirty="0" smtClean="0">
                <a:solidFill>
                  <a:srgbClr val="0033CC"/>
                </a:solidFill>
                <a:sym typeface="Symbol"/>
              </a:rPr>
              <a:t></a:t>
            </a:r>
            <a:r>
              <a:rPr lang="en-US" dirty="0" smtClean="0">
                <a:solidFill>
                  <a:srgbClr val="0033CC"/>
                </a:solidFill>
              </a:rPr>
              <a:t>0.5μm.</a:t>
            </a:r>
          </a:p>
          <a:p>
            <a:pPr marL="166688" indent="-166688">
              <a:buFont typeface="Arial" pitchFamily="34" charset="0"/>
              <a:buChar char="•"/>
            </a:pPr>
            <a:r>
              <a:rPr lang="en-US" dirty="0" smtClean="0">
                <a:solidFill>
                  <a:srgbClr val="0033CC"/>
                </a:solidFill>
              </a:rPr>
              <a:t>Cross marks are relatively big and easy to locate.</a:t>
            </a:r>
          </a:p>
        </p:txBody>
      </p:sp>
      <p:sp>
        <p:nvSpPr>
          <p:cNvPr id="11" name="TextBox 10"/>
          <p:cNvSpPr txBox="1"/>
          <p:nvPr/>
        </p:nvSpPr>
        <p:spPr>
          <a:xfrm>
            <a:off x="838200" y="5715000"/>
            <a:ext cx="3184077" cy="461665"/>
          </a:xfrm>
          <a:prstGeom prst="rect">
            <a:avLst/>
          </a:prstGeom>
          <a:noFill/>
        </p:spPr>
        <p:txBody>
          <a:bodyPr wrap="none" rtlCol="0">
            <a:spAutoFit/>
          </a:bodyPr>
          <a:lstStyle/>
          <a:p>
            <a:r>
              <a:rPr lang="en-US" sz="2400" dirty="0" smtClean="0">
                <a:solidFill>
                  <a:srgbClr val="FF0000"/>
                </a:solidFill>
              </a:rPr>
              <a:t>Coarse alignment marks</a:t>
            </a:r>
            <a:endParaRPr lang="en-US" sz="2400" dirty="0">
              <a:solidFill>
                <a:srgbClr val="FF00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457200" y="533400"/>
            <a:ext cx="7858125" cy="2449844"/>
          </a:xfrm>
          <a:prstGeom prst="rect">
            <a:avLst/>
          </a:prstGeom>
          <a:noFill/>
          <a:ln w="9525">
            <a:noFill/>
            <a:miter lim="800000"/>
            <a:headEnd/>
            <a:tailEnd/>
          </a:ln>
          <a:effectLst/>
        </p:spPr>
      </p:pic>
      <p:sp>
        <p:nvSpPr>
          <p:cNvPr id="3" name="Rectangle 2"/>
          <p:cNvSpPr/>
          <p:nvPr/>
        </p:nvSpPr>
        <p:spPr>
          <a:xfrm>
            <a:off x="304800" y="5657671"/>
            <a:ext cx="8229600" cy="1200329"/>
          </a:xfrm>
          <a:prstGeom prst="rect">
            <a:avLst/>
          </a:prstGeom>
        </p:spPr>
        <p:txBody>
          <a:bodyPr wrap="square">
            <a:spAutoFit/>
          </a:bodyPr>
          <a:lstStyle/>
          <a:p>
            <a:r>
              <a:rPr lang="en-US" dirty="0" smtClean="0">
                <a:solidFill>
                  <a:srgbClr val="0033CC"/>
                </a:solidFill>
              </a:rPr>
              <a:t>Circular patterns produce more precision for the coarse alignment in the x and y axis.</a:t>
            </a:r>
          </a:p>
          <a:p>
            <a:r>
              <a:rPr lang="en-US" dirty="0" smtClean="0">
                <a:solidFill>
                  <a:srgbClr val="0033CC"/>
                </a:solidFill>
              </a:rPr>
              <a:t>They are more sensitive to displacement than cross marks.</a:t>
            </a:r>
          </a:p>
          <a:p>
            <a:r>
              <a:rPr lang="en-US" dirty="0" smtClean="0">
                <a:solidFill>
                  <a:srgbClr val="0033CC"/>
                </a:solidFill>
              </a:rPr>
              <a:t>M. King and D. Berry were the first who start alignment using moiré concentric circles in 1972 ( Appl. Opt.11. 2455).</a:t>
            </a:r>
          </a:p>
        </p:txBody>
      </p:sp>
      <p:sp>
        <p:nvSpPr>
          <p:cNvPr id="4" name="Rectangle 3"/>
          <p:cNvSpPr/>
          <p:nvPr/>
        </p:nvSpPr>
        <p:spPr>
          <a:xfrm>
            <a:off x="3352800" y="10180"/>
            <a:ext cx="2588914" cy="523220"/>
          </a:xfrm>
          <a:prstGeom prst="rect">
            <a:avLst/>
          </a:prstGeom>
        </p:spPr>
        <p:txBody>
          <a:bodyPr wrap="none">
            <a:spAutoFit/>
          </a:bodyPr>
          <a:lstStyle/>
          <a:p>
            <a:r>
              <a:rPr lang="en-US" sz="2800" dirty="0" smtClean="0">
                <a:solidFill>
                  <a:srgbClr val="0033CC"/>
                </a:solidFill>
              </a:rPr>
              <a:t>Circular gratings</a:t>
            </a:r>
          </a:p>
        </p:txBody>
      </p:sp>
      <p:cxnSp>
        <p:nvCxnSpPr>
          <p:cNvPr id="5" name="Straight Connector 4"/>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 name="Picture 2"/>
          <p:cNvPicPr>
            <a:picLocks noChangeAspect="1" noChangeArrowheads="1"/>
          </p:cNvPicPr>
          <p:nvPr/>
        </p:nvPicPr>
        <p:blipFill>
          <a:blip r:embed="rId3" cstate="print"/>
          <a:srcRect/>
          <a:stretch>
            <a:fillRect/>
          </a:stretch>
        </p:blipFill>
        <p:spPr bwMode="auto">
          <a:xfrm>
            <a:off x="990600" y="3212420"/>
            <a:ext cx="2514600" cy="2470704"/>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4953000" y="3124200"/>
            <a:ext cx="2553023" cy="2571750"/>
          </a:xfrm>
          <a:prstGeom prst="rect">
            <a:avLst/>
          </a:prstGeom>
          <a:noFill/>
          <a:ln w="9525">
            <a:noFill/>
            <a:miter lim="800000"/>
            <a:headEnd/>
            <a:tailEnd/>
          </a:ln>
          <a:effectLst/>
        </p:spPr>
      </p:pic>
      <p:sp>
        <p:nvSpPr>
          <p:cNvPr id="8" name="TextBox 7"/>
          <p:cNvSpPr txBox="1"/>
          <p:nvPr/>
        </p:nvSpPr>
        <p:spPr>
          <a:xfrm>
            <a:off x="381000" y="3200400"/>
            <a:ext cx="891591" cy="369332"/>
          </a:xfrm>
          <a:prstGeom prst="rect">
            <a:avLst/>
          </a:prstGeom>
          <a:noFill/>
        </p:spPr>
        <p:txBody>
          <a:bodyPr wrap="none" rtlCol="0">
            <a:spAutoFit/>
          </a:bodyPr>
          <a:lstStyle/>
          <a:p>
            <a:r>
              <a:rPr lang="en-US" dirty="0" smtClean="0">
                <a:solidFill>
                  <a:srgbClr val="C00000"/>
                </a:solidFill>
              </a:rPr>
              <a:t>Aligned</a:t>
            </a:r>
            <a:endParaRPr lang="en-US" dirty="0">
              <a:solidFill>
                <a:srgbClr val="C00000"/>
              </a:solidFill>
            </a:endParaRPr>
          </a:p>
        </p:txBody>
      </p:sp>
      <p:sp>
        <p:nvSpPr>
          <p:cNvPr id="9" name="TextBox 8"/>
          <p:cNvSpPr txBox="1"/>
          <p:nvPr/>
        </p:nvSpPr>
        <p:spPr>
          <a:xfrm>
            <a:off x="3886200" y="3059668"/>
            <a:ext cx="1208985" cy="369332"/>
          </a:xfrm>
          <a:prstGeom prst="rect">
            <a:avLst/>
          </a:prstGeom>
          <a:noFill/>
        </p:spPr>
        <p:txBody>
          <a:bodyPr wrap="none" rtlCol="0">
            <a:spAutoFit/>
          </a:bodyPr>
          <a:lstStyle/>
          <a:p>
            <a:r>
              <a:rPr lang="en-US" dirty="0" smtClean="0">
                <a:solidFill>
                  <a:srgbClr val="C00000"/>
                </a:solidFill>
              </a:rPr>
              <a:t>Misaligned</a:t>
            </a:r>
            <a:endParaRPr lang="en-US" dirty="0">
              <a:solidFill>
                <a:srgbClr val="C000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ChangeArrowheads="1"/>
          </p:cNvSpPr>
          <p:nvPr/>
        </p:nvSpPr>
        <p:spPr bwMode="auto">
          <a:xfrm>
            <a:off x="304800" y="1143000"/>
            <a:ext cx="4191000" cy="472209"/>
          </a:xfrm>
          <a:prstGeom prst="rect">
            <a:avLst/>
          </a:prstGeom>
          <a:noFill/>
          <a:ln w="9525">
            <a:noFill/>
            <a:miter lim="800000"/>
            <a:headEnd/>
            <a:tailEnd/>
          </a:ln>
        </p:spPr>
        <p:txBody>
          <a:bodyPr wrap="square" lIns="101882" tIns="50941" rIns="101882" bIns="50941">
            <a:spAutoFit/>
          </a:bodyPr>
          <a:lstStyle/>
          <a:p>
            <a:pPr defTabSz="1019175"/>
            <a:r>
              <a:rPr lang="en-US" sz="2400" dirty="0">
                <a:solidFill>
                  <a:srgbClr val="008000"/>
                </a:solidFill>
              </a:rPr>
              <a:t>Sub-10 nm </a:t>
            </a:r>
            <a:r>
              <a:rPr lang="en-US" sz="2400" dirty="0" smtClean="0">
                <a:solidFill>
                  <a:srgbClr val="008000"/>
                </a:solidFill>
              </a:rPr>
              <a:t>alignment accuracy</a:t>
            </a:r>
            <a:endParaRPr lang="en-US" sz="2400" dirty="0">
              <a:solidFill>
                <a:srgbClr val="008000"/>
              </a:solidFill>
            </a:endParaRPr>
          </a:p>
        </p:txBody>
      </p:sp>
      <p:graphicFrame>
        <p:nvGraphicFramePr>
          <p:cNvPr id="1026" name="Object 5"/>
          <p:cNvGraphicFramePr>
            <a:graphicFrameLocks noChangeAspect="1"/>
          </p:cNvGraphicFramePr>
          <p:nvPr/>
        </p:nvGraphicFramePr>
        <p:xfrm>
          <a:off x="279292" y="1848795"/>
          <a:ext cx="3778659" cy="3576026"/>
        </p:xfrm>
        <a:graphic>
          <a:graphicData uri="http://schemas.openxmlformats.org/presentationml/2006/ole">
            <p:oleObj spid="_x0000_s16386" name="VoloViewContainer" r:id="rId4" imgW="9067680" imgH="5162400" progId="">
              <p:embed/>
            </p:oleObj>
          </a:graphicData>
        </a:graphic>
      </p:graphicFrame>
      <p:sp>
        <p:nvSpPr>
          <p:cNvPr id="1046" name="Text Box 6"/>
          <p:cNvSpPr txBox="1">
            <a:spLocks noChangeAspect="1" noChangeArrowheads="1"/>
          </p:cNvSpPr>
          <p:nvPr/>
        </p:nvSpPr>
        <p:spPr bwMode="auto">
          <a:xfrm>
            <a:off x="304800" y="1676400"/>
            <a:ext cx="1302208" cy="595319"/>
          </a:xfrm>
          <a:prstGeom prst="rect">
            <a:avLst/>
          </a:prstGeom>
          <a:noFill/>
          <a:ln w="9525">
            <a:noFill/>
            <a:miter lim="800000"/>
            <a:headEnd/>
            <a:tailEnd/>
          </a:ln>
        </p:spPr>
        <p:txBody>
          <a:bodyPr wrap="none" lIns="101882" tIns="50941" rIns="101882" bIns="50941">
            <a:spAutoFit/>
          </a:bodyPr>
          <a:lstStyle/>
          <a:p>
            <a:pPr defTabSz="1019175"/>
            <a:r>
              <a:rPr lang="en-US" sz="1600" dirty="0">
                <a:solidFill>
                  <a:schemeClr val="accent2"/>
                </a:solidFill>
                <a:latin typeface="Arial" pitchFamily="34" charset="0"/>
              </a:rPr>
              <a:t>Interference</a:t>
            </a:r>
          </a:p>
          <a:p>
            <a:pPr defTabSz="1019175"/>
            <a:r>
              <a:rPr lang="en-US" sz="1600" dirty="0" smtClean="0">
                <a:solidFill>
                  <a:schemeClr val="accent2"/>
                </a:solidFill>
                <a:latin typeface="Arial" pitchFamily="34" charset="0"/>
              </a:rPr>
              <a:t>Pattern P3</a:t>
            </a:r>
            <a:endParaRPr lang="en-US" sz="1600" dirty="0">
              <a:solidFill>
                <a:schemeClr val="accent2"/>
              </a:solidFill>
              <a:latin typeface="Arial" pitchFamily="34" charset="0"/>
            </a:endParaRPr>
          </a:p>
        </p:txBody>
      </p:sp>
      <p:sp>
        <p:nvSpPr>
          <p:cNvPr id="1047" name="Text Box 7"/>
          <p:cNvSpPr txBox="1">
            <a:spLocks noChangeAspect="1" noChangeArrowheads="1"/>
          </p:cNvSpPr>
          <p:nvPr/>
        </p:nvSpPr>
        <p:spPr bwMode="auto">
          <a:xfrm>
            <a:off x="542155" y="2184047"/>
            <a:ext cx="648183" cy="349098"/>
          </a:xfrm>
          <a:prstGeom prst="rect">
            <a:avLst/>
          </a:prstGeom>
          <a:noFill/>
          <a:ln w="9525">
            <a:noFill/>
            <a:miter lim="800000"/>
            <a:headEnd/>
            <a:tailEnd/>
          </a:ln>
        </p:spPr>
        <p:txBody>
          <a:bodyPr wrap="none" lIns="101882" tIns="50941" rIns="101882" bIns="50941">
            <a:spAutoFit/>
          </a:bodyPr>
          <a:lstStyle/>
          <a:p>
            <a:pPr defTabSz="1019175"/>
            <a:r>
              <a:rPr lang="en-US" sz="1600" dirty="0">
                <a:solidFill>
                  <a:schemeClr val="accent2"/>
                </a:solidFill>
                <a:latin typeface="Arial" pitchFamily="34" charset="0"/>
              </a:rPr>
              <a:t>CCD</a:t>
            </a:r>
          </a:p>
        </p:txBody>
      </p:sp>
      <p:sp>
        <p:nvSpPr>
          <p:cNvPr id="1048" name="Text Box 8"/>
          <p:cNvSpPr txBox="1">
            <a:spLocks noChangeAspect="1" noChangeArrowheads="1"/>
          </p:cNvSpPr>
          <p:nvPr/>
        </p:nvSpPr>
        <p:spPr bwMode="auto">
          <a:xfrm>
            <a:off x="3581400" y="2919740"/>
            <a:ext cx="821307" cy="595319"/>
          </a:xfrm>
          <a:prstGeom prst="rect">
            <a:avLst/>
          </a:prstGeom>
          <a:noFill/>
          <a:ln w="9525">
            <a:noFill/>
            <a:miter lim="800000"/>
            <a:headEnd/>
            <a:tailEnd/>
          </a:ln>
        </p:spPr>
        <p:txBody>
          <a:bodyPr wrap="none" lIns="101882" tIns="50941" rIns="101882" bIns="50941">
            <a:spAutoFit/>
          </a:bodyPr>
          <a:lstStyle/>
          <a:p>
            <a:pPr algn="ctr" defTabSz="1019175"/>
            <a:r>
              <a:rPr lang="en-US" sz="1600" dirty="0">
                <a:solidFill>
                  <a:srgbClr val="0033CC"/>
                </a:solidFill>
                <a:latin typeface="Arial" pitchFamily="34" charset="0"/>
              </a:rPr>
              <a:t>Light</a:t>
            </a:r>
          </a:p>
          <a:p>
            <a:pPr algn="ctr" defTabSz="1019175"/>
            <a:r>
              <a:rPr lang="en-US" sz="1600" dirty="0" smtClean="0">
                <a:solidFill>
                  <a:srgbClr val="0033CC"/>
                </a:solidFill>
                <a:latin typeface="Arial" pitchFamily="34" charset="0"/>
              </a:rPr>
              <a:t>source</a:t>
            </a:r>
            <a:endParaRPr lang="en-US" sz="1600" dirty="0">
              <a:solidFill>
                <a:srgbClr val="0033CC"/>
              </a:solidFill>
              <a:latin typeface="Arial" pitchFamily="34" charset="0"/>
            </a:endParaRPr>
          </a:p>
        </p:txBody>
      </p:sp>
      <p:sp>
        <p:nvSpPr>
          <p:cNvPr id="1049" name="Text Box 9"/>
          <p:cNvSpPr txBox="1">
            <a:spLocks noChangeAspect="1" noChangeArrowheads="1"/>
          </p:cNvSpPr>
          <p:nvPr/>
        </p:nvSpPr>
        <p:spPr bwMode="auto">
          <a:xfrm>
            <a:off x="2907925" y="4095452"/>
            <a:ext cx="1596347" cy="349098"/>
          </a:xfrm>
          <a:prstGeom prst="rect">
            <a:avLst/>
          </a:prstGeom>
          <a:noFill/>
          <a:ln w="9525">
            <a:noFill/>
            <a:miter lim="800000"/>
            <a:headEnd/>
            <a:tailEnd/>
          </a:ln>
        </p:spPr>
        <p:txBody>
          <a:bodyPr lIns="101882" tIns="50941" rIns="101882" bIns="50941">
            <a:spAutoFit/>
          </a:bodyPr>
          <a:lstStyle/>
          <a:p>
            <a:pPr defTabSz="1019175"/>
            <a:r>
              <a:rPr lang="en-US" sz="1600" dirty="0">
                <a:solidFill>
                  <a:srgbClr val="0033CC"/>
                </a:solidFill>
                <a:latin typeface="Arial" pitchFamily="34" charset="0"/>
              </a:rPr>
              <a:t>Imaging Lens</a:t>
            </a:r>
          </a:p>
        </p:txBody>
      </p:sp>
      <p:sp>
        <p:nvSpPr>
          <p:cNvPr id="1050" name="Text Box 10"/>
          <p:cNvSpPr txBox="1">
            <a:spLocks noChangeAspect="1" noChangeArrowheads="1"/>
          </p:cNvSpPr>
          <p:nvPr/>
        </p:nvSpPr>
        <p:spPr bwMode="auto">
          <a:xfrm>
            <a:off x="3657600" y="1752600"/>
            <a:ext cx="1021683" cy="964651"/>
          </a:xfrm>
          <a:prstGeom prst="rect">
            <a:avLst/>
          </a:prstGeom>
          <a:noFill/>
          <a:ln w="9525">
            <a:noFill/>
            <a:miter lim="800000"/>
            <a:headEnd/>
            <a:tailEnd/>
          </a:ln>
        </p:spPr>
        <p:txBody>
          <a:bodyPr wrap="none" lIns="101882" tIns="50941" rIns="101882" bIns="50941">
            <a:spAutoFit/>
          </a:bodyPr>
          <a:lstStyle/>
          <a:p>
            <a:pPr algn="ctr" defTabSz="1019175"/>
            <a:r>
              <a:rPr lang="en-US" sz="1400" b="1" dirty="0">
                <a:solidFill>
                  <a:srgbClr val="0033CC"/>
                </a:solidFill>
                <a:latin typeface="Arial" pitchFamily="34" charset="0"/>
              </a:rPr>
              <a:t>To </a:t>
            </a:r>
            <a:r>
              <a:rPr lang="en-US" sz="1400" b="1" dirty="0" smtClean="0">
                <a:solidFill>
                  <a:srgbClr val="0033CC"/>
                </a:solidFill>
                <a:latin typeface="Arial" pitchFamily="34" charset="0"/>
              </a:rPr>
              <a:t>frame</a:t>
            </a:r>
            <a:endParaRPr lang="en-US" sz="1400" b="1" dirty="0">
              <a:solidFill>
                <a:srgbClr val="0033CC"/>
              </a:solidFill>
              <a:latin typeface="Arial" pitchFamily="34" charset="0"/>
            </a:endParaRPr>
          </a:p>
          <a:p>
            <a:pPr algn="ctr" defTabSz="1019175"/>
            <a:r>
              <a:rPr lang="en-US" sz="1400" b="1" dirty="0" smtClean="0">
                <a:solidFill>
                  <a:srgbClr val="0033CC"/>
                </a:solidFill>
                <a:latin typeface="Arial" pitchFamily="34" charset="0"/>
              </a:rPr>
              <a:t>grabber</a:t>
            </a:r>
            <a:endParaRPr lang="en-US" sz="1400" b="1" dirty="0">
              <a:solidFill>
                <a:srgbClr val="0033CC"/>
              </a:solidFill>
              <a:latin typeface="Arial" pitchFamily="34" charset="0"/>
            </a:endParaRPr>
          </a:p>
          <a:p>
            <a:pPr algn="ctr" defTabSz="1019175"/>
            <a:r>
              <a:rPr lang="en-US" sz="1400" b="1" dirty="0" smtClean="0">
                <a:solidFill>
                  <a:srgbClr val="0033CC"/>
                </a:solidFill>
                <a:latin typeface="Arial" pitchFamily="34" charset="0"/>
              </a:rPr>
              <a:t>And</a:t>
            </a:r>
            <a:endParaRPr lang="en-US" sz="1400" b="1" dirty="0">
              <a:solidFill>
                <a:srgbClr val="0033CC"/>
              </a:solidFill>
              <a:latin typeface="Arial" pitchFamily="34" charset="0"/>
            </a:endParaRPr>
          </a:p>
          <a:p>
            <a:pPr algn="ctr" defTabSz="1019175"/>
            <a:r>
              <a:rPr lang="en-US" sz="1400" b="1" dirty="0" smtClean="0">
                <a:solidFill>
                  <a:srgbClr val="0033CC"/>
                </a:solidFill>
                <a:latin typeface="Arial" pitchFamily="34" charset="0"/>
              </a:rPr>
              <a:t>computer</a:t>
            </a:r>
            <a:endParaRPr lang="en-US" sz="1400" b="1" dirty="0">
              <a:solidFill>
                <a:srgbClr val="0033CC"/>
              </a:solidFill>
              <a:latin typeface="Arial" pitchFamily="34" charset="0"/>
            </a:endParaRPr>
          </a:p>
        </p:txBody>
      </p:sp>
      <p:sp>
        <p:nvSpPr>
          <p:cNvPr id="1051" name="Text Box 11"/>
          <p:cNvSpPr txBox="1">
            <a:spLocks noChangeAspect="1" noChangeArrowheads="1"/>
          </p:cNvSpPr>
          <p:nvPr/>
        </p:nvSpPr>
        <p:spPr bwMode="auto">
          <a:xfrm>
            <a:off x="381000" y="2852224"/>
            <a:ext cx="1037713" cy="841541"/>
          </a:xfrm>
          <a:prstGeom prst="rect">
            <a:avLst/>
          </a:prstGeom>
          <a:noFill/>
          <a:ln w="9525">
            <a:noFill/>
            <a:miter lim="800000"/>
            <a:headEnd/>
            <a:tailEnd/>
          </a:ln>
        </p:spPr>
        <p:txBody>
          <a:bodyPr wrap="none" lIns="101882" tIns="50941" rIns="101882" bIns="50941">
            <a:spAutoFit/>
          </a:bodyPr>
          <a:lstStyle/>
          <a:p>
            <a:pPr defTabSz="1019175"/>
            <a:r>
              <a:rPr lang="en-US" sz="1600" dirty="0">
                <a:solidFill>
                  <a:schemeClr val="accent2"/>
                </a:solidFill>
                <a:latin typeface="Arial" pitchFamily="34" charset="0"/>
              </a:rPr>
              <a:t>Partially</a:t>
            </a:r>
          </a:p>
          <a:p>
            <a:pPr defTabSz="1019175"/>
            <a:r>
              <a:rPr lang="en-US" sz="1600" dirty="0" smtClean="0">
                <a:solidFill>
                  <a:schemeClr val="accent2"/>
                </a:solidFill>
                <a:latin typeface="Arial" pitchFamily="34" charset="0"/>
              </a:rPr>
              <a:t>reflecting</a:t>
            </a:r>
            <a:endParaRPr lang="en-US" sz="1600" dirty="0">
              <a:solidFill>
                <a:schemeClr val="accent2"/>
              </a:solidFill>
              <a:latin typeface="Arial" pitchFamily="34" charset="0"/>
            </a:endParaRPr>
          </a:p>
          <a:p>
            <a:pPr defTabSz="1019175"/>
            <a:r>
              <a:rPr lang="en-US" sz="1600" dirty="0" smtClean="0">
                <a:solidFill>
                  <a:schemeClr val="accent2"/>
                </a:solidFill>
                <a:latin typeface="Arial" pitchFamily="34" charset="0"/>
              </a:rPr>
              <a:t>mirror</a:t>
            </a:r>
            <a:endParaRPr lang="en-US" sz="1600" dirty="0">
              <a:solidFill>
                <a:schemeClr val="accent2"/>
              </a:solidFill>
              <a:latin typeface="Arial" pitchFamily="34" charset="0"/>
            </a:endParaRPr>
          </a:p>
        </p:txBody>
      </p:sp>
      <p:sp>
        <p:nvSpPr>
          <p:cNvPr id="1052" name="Text Box 12"/>
          <p:cNvSpPr txBox="1">
            <a:spLocks noChangeAspect="1" noChangeArrowheads="1"/>
          </p:cNvSpPr>
          <p:nvPr/>
        </p:nvSpPr>
        <p:spPr bwMode="auto">
          <a:xfrm>
            <a:off x="122208" y="4114800"/>
            <a:ext cx="718715" cy="349098"/>
          </a:xfrm>
          <a:prstGeom prst="rect">
            <a:avLst/>
          </a:prstGeom>
          <a:noFill/>
          <a:ln w="9525">
            <a:noFill/>
            <a:miter lim="800000"/>
            <a:headEnd/>
            <a:tailEnd/>
          </a:ln>
        </p:spPr>
        <p:txBody>
          <a:bodyPr wrap="none" lIns="101882" tIns="50941" rIns="101882" bIns="50941">
            <a:spAutoFit/>
          </a:bodyPr>
          <a:lstStyle/>
          <a:p>
            <a:pPr defTabSz="1019175"/>
            <a:r>
              <a:rPr lang="en-US" sz="1600" dirty="0">
                <a:solidFill>
                  <a:schemeClr val="accent2"/>
                </a:solidFill>
                <a:latin typeface="Arial" pitchFamily="34" charset="0"/>
              </a:rPr>
              <a:t>Mask</a:t>
            </a:r>
          </a:p>
        </p:txBody>
      </p:sp>
      <p:sp>
        <p:nvSpPr>
          <p:cNvPr id="1053" name="Text Box 13"/>
          <p:cNvSpPr txBox="1">
            <a:spLocks noChangeAspect="1" noChangeArrowheads="1"/>
          </p:cNvSpPr>
          <p:nvPr/>
        </p:nvSpPr>
        <p:spPr bwMode="auto">
          <a:xfrm>
            <a:off x="3718419" y="5375930"/>
            <a:ext cx="1084199" cy="349098"/>
          </a:xfrm>
          <a:prstGeom prst="rect">
            <a:avLst/>
          </a:prstGeom>
          <a:noFill/>
          <a:ln w="9525">
            <a:noFill/>
            <a:miter lim="800000"/>
            <a:headEnd/>
            <a:tailEnd/>
          </a:ln>
        </p:spPr>
        <p:txBody>
          <a:bodyPr wrap="none" lIns="101882" tIns="50941" rIns="101882" bIns="50941">
            <a:spAutoFit/>
          </a:bodyPr>
          <a:lstStyle/>
          <a:p>
            <a:pPr defTabSz="1019175"/>
            <a:r>
              <a:rPr lang="en-US" sz="1600" dirty="0">
                <a:solidFill>
                  <a:srgbClr val="0033CC"/>
                </a:solidFill>
                <a:latin typeface="Arial" pitchFamily="34" charset="0"/>
              </a:rPr>
              <a:t>Substrate</a:t>
            </a:r>
          </a:p>
        </p:txBody>
      </p:sp>
      <p:sp>
        <p:nvSpPr>
          <p:cNvPr id="1054" name="Text Box 14"/>
          <p:cNvSpPr txBox="1">
            <a:spLocks noChangeAspect="1" noChangeArrowheads="1"/>
          </p:cNvSpPr>
          <p:nvPr/>
        </p:nvSpPr>
        <p:spPr bwMode="auto">
          <a:xfrm>
            <a:off x="76200" y="4648200"/>
            <a:ext cx="444602" cy="379876"/>
          </a:xfrm>
          <a:prstGeom prst="rect">
            <a:avLst/>
          </a:prstGeom>
          <a:noFill/>
          <a:ln w="9525">
            <a:noFill/>
            <a:miter lim="800000"/>
            <a:headEnd/>
            <a:tailEnd/>
          </a:ln>
        </p:spPr>
        <p:txBody>
          <a:bodyPr wrap="none" lIns="101882" tIns="50941" rIns="101882" bIns="50941">
            <a:spAutoFit/>
          </a:bodyPr>
          <a:lstStyle/>
          <a:p>
            <a:pPr defTabSz="1019175"/>
            <a:r>
              <a:rPr lang="en-US" dirty="0">
                <a:solidFill>
                  <a:schemeClr val="accent2"/>
                </a:solidFill>
                <a:latin typeface="Arial" pitchFamily="34" charset="0"/>
              </a:rPr>
              <a:t>P</a:t>
            </a:r>
            <a:r>
              <a:rPr lang="en-US" baseline="-25000" dirty="0">
                <a:solidFill>
                  <a:schemeClr val="accent2"/>
                </a:solidFill>
                <a:latin typeface="Arial" pitchFamily="34" charset="0"/>
              </a:rPr>
              <a:t>1</a:t>
            </a:r>
          </a:p>
        </p:txBody>
      </p:sp>
      <p:sp>
        <p:nvSpPr>
          <p:cNvPr id="1055" name="Text Box 15"/>
          <p:cNvSpPr txBox="1">
            <a:spLocks noChangeAspect="1" noChangeArrowheads="1"/>
          </p:cNvSpPr>
          <p:nvPr/>
        </p:nvSpPr>
        <p:spPr bwMode="auto">
          <a:xfrm>
            <a:off x="4057951" y="4876800"/>
            <a:ext cx="444602" cy="379876"/>
          </a:xfrm>
          <a:prstGeom prst="rect">
            <a:avLst/>
          </a:prstGeom>
          <a:noFill/>
          <a:ln w="9525">
            <a:noFill/>
            <a:miter lim="800000"/>
            <a:headEnd/>
            <a:tailEnd/>
          </a:ln>
        </p:spPr>
        <p:txBody>
          <a:bodyPr wrap="none" lIns="101882" tIns="50941" rIns="101882" bIns="50941">
            <a:spAutoFit/>
          </a:bodyPr>
          <a:lstStyle/>
          <a:p>
            <a:pPr defTabSz="1019175"/>
            <a:r>
              <a:rPr lang="en-US" dirty="0">
                <a:solidFill>
                  <a:schemeClr val="accent2"/>
                </a:solidFill>
                <a:latin typeface="Arial" pitchFamily="34" charset="0"/>
              </a:rPr>
              <a:t>P</a:t>
            </a:r>
            <a:r>
              <a:rPr lang="en-US" baseline="-25000" dirty="0">
                <a:solidFill>
                  <a:schemeClr val="accent2"/>
                </a:solidFill>
                <a:latin typeface="Arial" pitchFamily="34" charset="0"/>
              </a:rPr>
              <a:t>2</a:t>
            </a:r>
          </a:p>
        </p:txBody>
      </p:sp>
      <p:sp>
        <p:nvSpPr>
          <p:cNvPr id="1056" name="Line 16"/>
          <p:cNvSpPr>
            <a:spLocks noChangeAspect="1" noChangeShapeType="1"/>
          </p:cNvSpPr>
          <p:nvPr/>
        </p:nvSpPr>
        <p:spPr bwMode="auto">
          <a:xfrm>
            <a:off x="673587" y="4419063"/>
            <a:ext cx="262863" cy="223502"/>
          </a:xfrm>
          <a:prstGeom prst="line">
            <a:avLst/>
          </a:prstGeom>
          <a:noFill/>
          <a:ln w="9525">
            <a:solidFill>
              <a:schemeClr val="tx1"/>
            </a:solidFill>
            <a:round/>
            <a:headEnd/>
            <a:tailEnd/>
          </a:ln>
        </p:spPr>
        <p:txBody>
          <a:bodyPr/>
          <a:lstStyle/>
          <a:p>
            <a:endParaRPr lang="en-US"/>
          </a:p>
        </p:txBody>
      </p:sp>
      <p:sp>
        <p:nvSpPr>
          <p:cNvPr id="1057" name="Line 17"/>
          <p:cNvSpPr>
            <a:spLocks noChangeAspect="1" noChangeShapeType="1"/>
          </p:cNvSpPr>
          <p:nvPr/>
        </p:nvSpPr>
        <p:spPr bwMode="auto">
          <a:xfrm>
            <a:off x="2973640" y="5061630"/>
            <a:ext cx="1150027" cy="0"/>
          </a:xfrm>
          <a:prstGeom prst="line">
            <a:avLst/>
          </a:prstGeom>
          <a:noFill/>
          <a:ln w="9525">
            <a:solidFill>
              <a:schemeClr val="tx1"/>
            </a:solidFill>
            <a:round/>
            <a:headEnd/>
            <a:tailEnd/>
          </a:ln>
        </p:spPr>
        <p:txBody>
          <a:bodyPr/>
          <a:lstStyle/>
          <a:p>
            <a:endParaRPr lang="en-US"/>
          </a:p>
        </p:txBody>
      </p:sp>
      <p:sp>
        <p:nvSpPr>
          <p:cNvPr id="1058" name="Line 18"/>
          <p:cNvSpPr>
            <a:spLocks noChangeAspect="1" noChangeShapeType="1"/>
          </p:cNvSpPr>
          <p:nvPr/>
        </p:nvSpPr>
        <p:spPr bwMode="auto">
          <a:xfrm flipH="1">
            <a:off x="377866" y="4852098"/>
            <a:ext cx="1100740" cy="0"/>
          </a:xfrm>
          <a:prstGeom prst="line">
            <a:avLst/>
          </a:prstGeom>
          <a:noFill/>
          <a:ln w="9525">
            <a:solidFill>
              <a:schemeClr val="tx1"/>
            </a:solidFill>
            <a:round/>
            <a:headEnd/>
            <a:tailEnd/>
          </a:ln>
        </p:spPr>
        <p:txBody>
          <a:bodyPr/>
          <a:lstStyle/>
          <a:p>
            <a:endParaRPr lang="en-US"/>
          </a:p>
        </p:txBody>
      </p:sp>
      <p:sp>
        <p:nvSpPr>
          <p:cNvPr id="1059" name="Line 19"/>
          <p:cNvSpPr>
            <a:spLocks noChangeAspect="1" noChangeShapeType="1"/>
          </p:cNvSpPr>
          <p:nvPr/>
        </p:nvSpPr>
        <p:spPr bwMode="auto">
          <a:xfrm flipH="1" flipV="1">
            <a:off x="3482938" y="5271163"/>
            <a:ext cx="345008" cy="181595"/>
          </a:xfrm>
          <a:prstGeom prst="line">
            <a:avLst/>
          </a:prstGeom>
          <a:noFill/>
          <a:ln w="9525">
            <a:solidFill>
              <a:schemeClr val="tx1"/>
            </a:solidFill>
            <a:round/>
            <a:headEnd/>
            <a:tailEnd/>
          </a:ln>
        </p:spPr>
        <p:txBody>
          <a:bodyPr/>
          <a:lstStyle/>
          <a:p>
            <a:endParaRPr lang="en-US"/>
          </a:p>
        </p:txBody>
      </p:sp>
      <p:sp>
        <p:nvSpPr>
          <p:cNvPr id="1060" name="Line 20"/>
          <p:cNvSpPr>
            <a:spLocks noChangeAspect="1" noChangeShapeType="1"/>
          </p:cNvSpPr>
          <p:nvPr/>
        </p:nvSpPr>
        <p:spPr bwMode="auto">
          <a:xfrm>
            <a:off x="1412890" y="3203773"/>
            <a:ext cx="525726" cy="83813"/>
          </a:xfrm>
          <a:prstGeom prst="line">
            <a:avLst/>
          </a:prstGeom>
          <a:noFill/>
          <a:ln w="9525">
            <a:solidFill>
              <a:schemeClr val="tx1"/>
            </a:solidFill>
            <a:round/>
            <a:headEnd/>
            <a:tailEnd/>
          </a:ln>
        </p:spPr>
        <p:txBody>
          <a:bodyPr/>
          <a:lstStyle/>
          <a:p>
            <a:endParaRPr lang="en-US"/>
          </a:p>
        </p:txBody>
      </p:sp>
      <p:sp>
        <p:nvSpPr>
          <p:cNvPr id="1061" name="Line 21"/>
          <p:cNvSpPr>
            <a:spLocks noChangeAspect="1" noChangeShapeType="1"/>
          </p:cNvSpPr>
          <p:nvPr/>
        </p:nvSpPr>
        <p:spPr bwMode="auto">
          <a:xfrm>
            <a:off x="1117169" y="2323736"/>
            <a:ext cx="361437" cy="0"/>
          </a:xfrm>
          <a:prstGeom prst="line">
            <a:avLst/>
          </a:prstGeom>
          <a:noFill/>
          <a:ln w="9525">
            <a:solidFill>
              <a:schemeClr val="tx1"/>
            </a:solidFill>
            <a:round/>
            <a:headEnd/>
            <a:tailEnd/>
          </a:ln>
        </p:spPr>
        <p:txBody>
          <a:bodyPr/>
          <a:lstStyle/>
          <a:p>
            <a:endParaRPr lang="en-US"/>
          </a:p>
        </p:txBody>
      </p:sp>
      <p:sp>
        <p:nvSpPr>
          <p:cNvPr id="1062" name="Line 22"/>
          <p:cNvSpPr>
            <a:spLocks noChangeAspect="1" noChangeShapeType="1"/>
          </p:cNvSpPr>
          <p:nvPr/>
        </p:nvSpPr>
        <p:spPr bwMode="auto">
          <a:xfrm>
            <a:off x="3055785" y="2309767"/>
            <a:ext cx="788590" cy="0"/>
          </a:xfrm>
          <a:prstGeom prst="line">
            <a:avLst/>
          </a:prstGeom>
          <a:noFill/>
          <a:ln w="9525">
            <a:solidFill>
              <a:schemeClr val="tx1"/>
            </a:solidFill>
            <a:round/>
            <a:headEnd/>
            <a:tailEnd type="triangle" w="med" len="med"/>
          </a:ln>
        </p:spPr>
        <p:txBody>
          <a:bodyPr/>
          <a:lstStyle/>
          <a:p>
            <a:endParaRPr lang="en-US"/>
          </a:p>
        </p:txBody>
      </p:sp>
      <p:pic>
        <p:nvPicPr>
          <p:cNvPr id="1030" name="Picture 23" descr="fringes"/>
          <p:cNvPicPr>
            <a:picLocks noChangeAspect="1" noChangeArrowheads="1"/>
          </p:cNvPicPr>
          <p:nvPr/>
        </p:nvPicPr>
        <p:blipFill>
          <a:blip r:embed="rId5" cstate="print"/>
          <a:srcRect b="18048"/>
          <a:stretch>
            <a:fillRect/>
          </a:stretch>
        </p:blipFill>
        <p:spPr bwMode="auto">
          <a:xfrm>
            <a:off x="5064125" y="3290888"/>
            <a:ext cx="3516313" cy="1628775"/>
          </a:xfrm>
          <a:prstGeom prst="rect">
            <a:avLst/>
          </a:prstGeom>
          <a:noFill/>
          <a:ln w="9525">
            <a:noFill/>
            <a:miter lim="800000"/>
            <a:headEnd/>
            <a:tailEnd/>
          </a:ln>
        </p:spPr>
      </p:pic>
      <p:pic>
        <p:nvPicPr>
          <p:cNvPr id="1031" name="Picture 24" descr="marks"/>
          <p:cNvPicPr>
            <a:picLocks noChangeAspect="1" noChangeArrowheads="1"/>
          </p:cNvPicPr>
          <p:nvPr/>
        </p:nvPicPr>
        <p:blipFill>
          <a:blip r:embed="rId6" cstate="print"/>
          <a:srcRect l="23120" t="16960" r="64320" b="67413"/>
          <a:stretch>
            <a:fillRect/>
          </a:stretch>
        </p:blipFill>
        <p:spPr bwMode="auto">
          <a:xfrm>
            <a:off x="5226050" y="1555750"/>
            <a:ext cx="1223963" cy="1189038"/>
          </a:xfrm>
          <a:prstGeom prst="rect">
            <a:avLst/>
          </a:prstGeom>
          <a:noFill/>
          <a:ln w="9525">
            <a:noFill/>
            <a:miter lim="800000"/>
            <a:headEnd/>
            <a:tailEnd/>
          </a:ln>
        </p:spPr>
      </p:pic>
      <p:pic>
        <p:nvPicPr>
          <p:cNvPr id="1032" name="Picture 25" descr="marks"/>
          <p:cNvPicPr>
            <a:picLocks noChangeAspect="1" noChangeArrowheads="1"/>
          </p:cNvPicPr>
          <p:nvPr/>
        </p:nvPicPr>
        <p:blipFill>
          <a:blip r:embed="rId6" cstate="print"/>
          <a:srcRect l="23520" t="64320" r="64799" b="21120"/>
          <a:stretch>
            <a:fillRect/>
          </a:stretch>
        </p:blipFill>
        <p:spPr bwMode="auto">
          <a:xfrm>
            <a:off x="7153275" y="1554163"/>
            <a:ext cx="1276350" cy="1241425"/>
          </a:xfrm>
          <a:prstGeom prst="rect">
            <a:avLst/>
          </a:prstGeom>
          <a:noFill/>
          <a:ln w="9525">
            <a:noFill/>
            <a:miter lim="800000"/>
            <a:headEnd/>
            <a:tailEnd/>
          </a:ln>
        </p:spPr>
      </p:pic>
      <p:sp>
        <p:nvSpPr>
          <p:cNvPr id="1033" name="Text Box 26"/>
          <p:cNvSpPr txBox="1">
            <a:spLocks noChangeArrowheads="1"/>
          </p:cNvSpPr>
          <p:nvPr/>
        </p:nvSpPr>
        <p:spPr bwMode="auto">
          <a:xfrm>
            <a:off x="4951413" y="1709738"/>
            <a:ext cx="342900" cy="274637"/>
          </a:xfrm>
          <a:prstGeom prst="rect">
            <a:avLst/>
          </a:prstGeom>
          <a:noFill/>
          <a:ln w="9525">
            <a:noFill/>
            <a:miter lim="800000"/>
            <a:headEnd/>
            <a:tailEnd/>
          </a:ln>
        </p:spPr>
        <p:txBody>
          <a:bodyPr wrap="none">
            <a:spAutoFit/>
          </a:bodyPr>
          <a:lstStyle/>
          <a:p>
            <a:pPr defTabSz="5016500"/>
            <a:r>
              <a:rPr lang="en-US" sz="1200" b="1">
                <a:solidFill>
                  <a:schemeClr val="accent2"/>
                </a:solidFill>
                <a:latin typeface="Arial" pitchFamily="34" charset="0"/>
              </a:rPr>
              <a:t>P</a:t>
            </a:r>
            <a:r>
              <a:rPr lang="en-US" sz="1200" b="1" baseline="-25000">
                <a:solidFill>
                  <a:schemeClr val="accent2"/>
                </a:solidFill>
                <a:latin typeface="Arial" pitchFamily="34" charset="0"/>
              </a:rPr>
              <a:t>1</a:t>
            </a:r>
          </a:p>
        </p:txBody>
      </p:sp>
      <p:sp>
        <p:nvSpPr>
          <p:cNvPr id="1034" name="Text Box 27"/>
          <p:cNvSpPr txBox="1">
            <a:spLocks noChangeArrowheads="1"/>
          </p:cNvSpPr>
          <p:nvPr/>
        </p:nvSpPr>
        <p:spPr bwMode="auto">
          <a:xfrm>
            <a:off x="4894263" y="2330450"/>
            <a:ext cx="342900" cy="274638"/>
          </a:xfrm>
          <a:prstGeom prst="rect">
            <a:avLst/>
          </a:prstGeom>
          <a:noFill/>
          <a:ln w="9525">
            <a:noFill/>
            <a:miter lim="800000"/>
            <a:headEnd/>
            <a:tailEnd/>
          </a:ln>
        </p:spPr>
        <p:txBody>
          <a:bodyPr wrap="none">
            <a:spAutoFit/>
          </a:bodyPr>
          <a:lstStyle/>
          <a:p>
            <a:pPr defTabSz="5016500"/>
            <a:r>
              <a:rPr lang="en-US" sz="1200" b="1">
                <a:solidFill>
                  <a:schemeClr val="accent2"/>
                </a:solidFill>
                <a:latin typeface="Arial" pitchFamily="34" charset="0"/>
              </a:rPr>
              <a:t>P</a:t>
            </a:r>
            <a:r>
              <a:rPr lang="en-US" sz="1200" b="1" baseline="-25000">
                <a:solidFill>
                  <a:schemeClr val="accent2"/>
                </a:solidFill>
                <a:latin typeface="Arial" pitchFamily="34" charset="0"/>
              </a:rPr>
              <a:t>2</a:t>
            </a:r>
          </a:p>
        </p:txBody>
      </p:sp>
      <p:sp>
        <p:nvSpPr>
          <p:cNvPr id="1035" name="Text Box 28"/>
          <p:cNvSpPr txBox="1">
            <a:spLocks noChangeArrowheads="1"/>
          </p:cNvSpPr>
          <p:nvPr/>
        </p:nvSpPr>
        <p:spPr bwMode="auto">
          <a:xfrm>
            <a:off x="6386513" y="1709738"/>
            <a:ext cx="342900" cy="274637"/>
          </a:xfrm>
          <a:prstGeom prst="rect">
            <a:avLst/>
          </a:prstGeom>
          <a:noFill/>
          <a:ln w="9525">
            <a:noFill/>
            <a:miter lim="800000"/>
            <a:headEnd/>
            <a:tailEnd/>
          </a:ln>
        </p:spPr>
        <p:txBody>
          <a:bodyPr wrap="none">
            <a:spAutoFit/>
          </a:bodyPr>
          <a:lstStyle/>
          <a:p>
            <a:pPr defTabSz="5016500"/>
            <a:r>
              <a:rPr lang="en-US" sz="1200" b="1">
                <a:solidFill>
                  <a:schemeClr val="accent2"/>
                </a:solidFill>
                <a:latin typeface="Arial" pitchFamily="34" charset="0"/>
              </a:rPr>
              <a:t>P</a:t>
            </a:r>
            <a:r>
              <a:rPr lang="en-US" sz="1200" b="1" baseline="-25000">
                <a:solidFill>
                  <a:schemeClr val="accent2"/>
                </a:solidFill>
                <a:latin typeface="Arial" pitchFamily="34" charset="0"/>
              </a:rPr>
              <a:t>2</a:t>
            </a:r>
          </a:p>
        </p:txBody>
      </p:sp>
      <p:sp>
        <p:nvSpPr>
          <p:cNvPr id="1036" name="Text Box 29"/>
          <p:cNvSpPr txBox="1">
            <a:spLocks noChangeArrowheads="1"/>
          </p:cNvSpPr>
          <p:nvPr/>
        </p:nvSpPr>
        <p:spPr bwMode="auto">
          <a:xfrm>
            <a:off x="6386513" y="2351088"/>
            <a:ext cx="342900" cy="274637"/>
          </a:xfrm>
          <a:prstGeom prst="rect">
            <a:avLst/>
          </a:prstGeom>
          <a:noFill/>
          <a:ln w="9525">
            <a:noFill/>
            <a:miter lim="800000"/>
            <a:headEnd/>
            <a:tailEnd/>
          </a:ln>
        </p:spPr>
        <p:txBody>
          <a:bodyPr wrap="none">
            <a:spAutoFit/>
          </a:bodyPr>
          <a:lstStyle/>
          <a:p>
            <a:pPr defTabSz="5016500"/>
            <a:r>
              <a:rPr lang="en-US" sz="1200" b="1">
                <a:solidFill>
                  <a:schemeClr val="accent2"/>
                </a:solidFill>
                <a:latin typeface="Arial" pitchFamily="34" charset="0"/>
              </a:rPr>
              <a:t>P</a:t>
            </a:r>
            <a:r>
              <a:rPr lang="en-US" sz="1200" b="1" baseline="-25000">
                <a:solidFill>
                  <a:schemeClr val="accent2"/>
                </a:solidFill>
                <a:latin typeface="Arial" pitchFamily="34" charset="0"/>
              </a:rPr>
              <a:t>1</a:t>
            </a:r>
          </a:p>
        </p:txBody>
      </p:sp>
      <p:sp>
        <p:nvSpPr>
          <p:cNvPr id="1037" name="Text Box 30"/>
          <p:cNvSpPr txBox="1">
            <a:spLocks noChangeArrowheads="1"/>
          </p:cNvSpPr>
          <p:nvPr/>
        </p:nvSpPr>
        <p:spPr bwMode="auto">
          <a:xfrm>
            <a:off x="6861175" y="1724025"/>
            <a:ext cx="342900" cy="274638"/>
          </a:xfrm>
          <a:prstGeom prst="rect">
            <a:avLst/>
          </a:prstGeom>
          <a:noFill/>
          <a:ln w="9525">
            <a:noFill/>
            <a:miter lim="800000"/>
            <a:headEnd/>
            <a:tailEnd/>
          </a:ln>
        </p:spPr>
        <p:txBody>
          <a:bodyPr wrap="none">
            <a:spAutoFit/>
          </a:bodyPr>
          <a:lstStyle/>
          <a:p>
            <a:pPr defTabSz="5016500"/>
            <a:r>
              <a:rPr lang="en-US" sz="1200" b="1">
                <a:solidFill>
                  <a:schemeClr val="accent2"/>
                </a:solidFill>
                <a:latin typeface="Arial" pitchFamily="34" charset="0"/>
              </a:rPr>
              <a:t>P</a:t>
            </a:r>
            <a:r>
              <a:rPr lang="en-US" sz="1200" b="1" baseline="-25000">
                <a:solidFill>
                  <a:schemeClr val="accent2"/>
                </a:solidFill>
                <a:latin typeface="Arial" pitchFamily="34" charset="0"/>
              </a:rPr>
              <a:t>2</a:t>
            </a:r>
          </a:p>
        </p:txBody>
      </p:sp>
      <p:sp>
        <p:nvSpPr>
          <p:cNvPr id="1038" name="Text Box 31"/>
          <p:cNvSpPr txBox="1">
            <a:spLocks noChangeArrowheads="1"/>
          </p:cNvSpPr>
          <p:nvPr/>
        </p:nvSpPr>
        <p:spPr bwMode="auto">
          <a:xfrm>
            <a:off x="6858000" y="2403475"/>
            <a:ext cx="342900" cy="274638"/>
          </a:xfrm>
          <a:prstGeom prst="rect">
            <a:avLst/>
          </a:prstGeom>
          <a:noFill/>
          <a:ln w="9525">
            <a:noFill/>
            <a:miter lim="800000"/>
            <a:headEnd/>
            <a:tailEnd/>
          </a:ln>
        </p:spPr>
        <p:txBody>
          <a:bodyPr wrap="none">
            <a:spAutoFit/>
          </a:bodyPr>
          <a:lstStyle/>
          <a:p>
            <a:pPr defTabSz="5016500"/>
            <a:r>
              <a:rPr lang="en-US" sz="1200" b="1">
                <a:solidFill>
                  <a:schemeClr val="accent2"/>
                </a:solidFill>
                <a:latin typeface="Arial" pitchFamily="34" charset="0"/>
              </a:rPr>
              <a:t>P</a:t>
            </a:r>
            <a:r>
              <a:rPr lang="en-US" sz="1200" b="1" baseline="-25000">
                <a:solidFill>
                  <a:schemeClr val="accent2"/>
                </a:solidFill>
                <a:latin typeface="Arial" pitchFamily="34" charset="0"/>
              </a:rPr>
              <a:t>1</a:t>
            </a:r>
          </a:p>
        </p:txBody>
      </p:sp>
      <p:sp>
        <p:nvSpPr>
          <p:cNvPr id="1039" name="Text Box 32"/>
          <p:cNvSpPr txBox="1">
            <a:spLocks noChangeArrowheads="1"/>
          </p:cNvSpPr>
          <p:nvPr/>
        </p:nvSpPr>
        <p:spPr bwMode="auto">
          <a:xfrm>
            <a:off x="8375650" y="1781175"/>
            <a:ext cx="342900" cy="274638"/>
          </a:xfrm>
          <a:prstGeom prst="rect">
            <a:avLst/>
          </a:prstGeom>
          <a:noFill/>
          <a:ln w="9525">
            <a:noFill/>
            <a:miter lim="800000"/>
            <a:headEnd/>
            <a:tailEnd/>
          </a:ln>
        </p:spPr>
        <p:txBody>
          <a:bodyPr wrap="none">
            <a:spAutoFit/>
          </a:bodyPr>
          <a:lstStyle/>
          <a:p>
            <a:pPr defTabSz="5016500"/>
            <a:r>
              <a:rPr lang="en-US" sz="1200" b="1">
                <a:solidFill>
                  <a:schemeClr val="accent2"/>
                </a:solidFill>
                <a:latin typeface="Arial" pitchFamily="34" charset="0"/>
              </a:rPr>
              <a:t>P</a:t>
            </a:r>
            <a:r>
              <a:rPr lang="en-US" sz="1200" b="1" baseline="-25000">
                <a:solidFill>
                  <a:schemeClr val="accent2"/>
                </a:solidFill>
                <a:latin typeface="Arial" pitchFamily="34" charset="0"/>
              </a:rPr>
              <a:t>1</a:t>
            </a:r>
          </a:p>
        </p:txBody>
      </p:sp>
      <p:sp>
        <p:nvSpPr>
          <p:cNvPr id="1040" name="Text Box 33"/>
          <p:cNvSpPr txBox="1">
            <a:spLocks noChangeArrowheads="1"/>
          </p:cNvSpPr>
          <p:nvPr/>
        </p:nvSpPr>
        <p:spPr bwMode="auto">
          <a:xfrm>
            <a:off x="8375650" y="2403475"/>
            <a:ext cx="342900" cy="274638"/>
          </a:xfrm>
          <a:prstGeom prst="rect">
            <a:avLst/>
          </a:prstGeom>
          <a:noFill/>
          <a:ln w="9525">
            <a:noFill/>
            <a:miter lim="800000"/>
            <a:headEnd/>
            <a:tailEnd/>
          </a:ln>
        </p:spPr>
        <p:txBody>
          <a:bodyPr wrap="none">
            <a:spAutoFit/>
          </a:bodyPr>
          <a:lstStyle/>
          <a:p>
            <a:pPr defTabSz="5016500"/>
            <a:r>
              <a:rPr lang="en-US" sz="1200" b="1">
                <a:solidFill>
                  <a:schemeClr val="accent2"/>
                </a:solidFill>
                <a:latin typeface="Arial" pitchFamily="34" charset="0"/>
              </a:rPr>
              <a:t>P</a:t>
            </a:r>
            <a:r>
              <a:rPr lang="en-US" sz="1200" b="1" baseline="-25000">
                <a:solidFill>
                  <a:schemeClr val="accent2"/>
                </a:solidFill>
                <a:latin typeface="Arial" pitchFamily="34" charset="0"/>
              </a:rPr>
              <a:t>2</a:t>
            </a:r>
          </a:p>
        </p:txBody>
      </p:sp>
      <p:sp>
        <p:nvSpPr>
          <p:cNvPr id="1041" name="Text Box 34"/>
          <p:cNvSpPr txBox="1">
            <a:spLocks noChangeArrowheads="1"/>
          </p:cNvSpPr>
          <p:nvPr/>
        </p:nvSpPr>
        <p:spPr bwMode="auto">
          <a:xfrm>
            <a:off x="5324475" y="2708275"/>
            <a:ext cx="1001713" cy="304800"/>
          </a:xfrm>
          <a:prstGeom prst="rect">
            <a:avLst/>
          </a:prstGeom>
          <a:noFill/>
          <a:ln w="9525">
            <a:noFill/>
            <a:miter lim="800000"/>
            <a:headEnd/>
            <a:tailEnd/>
          </a:ln>
        </p:spPr>
        <p:txBody>
          <a:bodyPr wrap="none">
            <a:spAutoFit/>
          </a:bodyPr>
          <a:lstStyle/>
          <a:p>
            <a:pPr defTabSz="5016500"/>
            <a:r>
              <a:rPr lang="en-US" sz="1400" b="1">
                <a:solidFill>
                  <a:schemeClr val="accent2"/>
                </a:solidFill>
                <a:latin typeface="Arial" pitchFamily="34" charset="0"/>
              </a:rPr>
              <a:t>Substrate</a:t>
            </a:r>
          </a:p>
        </p:txBody>
      </p:sp>
      <p:sp>
        <p:nvSpPr>
          <p:cNvPr id="1042" name="Text Box 35"/>
          <p:cNvSpPr txBox="1">
            <a:spLocks noChangeArrowheads="1"/>
          </p:cNvSpPr>
          <p:nvPr/>
        </p:nvSpPr>
        <p:spPr bwMode="auto">
          <a:xfrm>
            <a:off x="7439025" y="2767013"/>
            <a:ext cx="727075" cy="304800"/>
          </a:xfrm>
          <a:prstGeom prst="rect">
            <a:avLst/>
          </a:prstGeom>
          <a:noFill/>
          <a:ln w="9525">
            <a:noFill/>
            <a:miter lim="800000"/>
            <a:headEnd/>
            <a:tailEnd/>
          </a:ln>
        </p:spPr>
        <p:txBody>
          <a:bodyPr wrap="none">
            <a:spAutoFit/>
          </a:bodyPr>
          <a:lstStyle/>
          <a:p>
            <a:pPr defTabSz="5016500"/>
            <a:r>
              <a:rPr lang="en-US" sz="1400" b="1">
                <a:solidFill>
                  <a:schemeClr val="accent2"/>
                </a:solidFill>
                <a:latin typeface="Arial" pitchFamily="34" charset="0"/>
              </a:rPr>
              <a:t>Stamp</a:t>
            </a:r>
          </a:p>
        </p:txBody>
      </p:sp>
      <p:sp>
        <p:nvSpPr>
          <p:cNvPr id="1043" name="Text Box 36"/>
          <p:cNvSpPr txBox="1">
            <a:spLocks noChangeArrowheads="1"/>
          </p:cNvSpPr>
          <p:nvPr/>
        </p:nvSpPr>
        <p:spPr bwMode="auto">
          <a:xfrm>
            <a:off x="5511800" y="3106738"/>
            <a:ext cx="833438" cy="304800"/>
          </a:xfrm>
          <a:prstGeom prst="rect">
            <a:avLst/>
          </a:prstGeom>
          <a:noFill/>
          <a:ln w="9525">
            <a:noFill/>
            <a:miter lim="800000"/>
            <a:headEnd/>
            <a:tailEnd/>
          </a:ln>
        </p:spPr>
        <p:txBody>
          <a:bodyPr wrap="none">
            <a:spAutoFit/>
          </a:bodyPr>
          <a:lstStyle/>
          <a:p>
            <a:pPr defTabSz="5016500"/>
            <a:r>
              <a:rPr lang="en-US" sz="1400" b="1">
                <a:solidFill>
                  <a:schemeClr val="accent2"/>
                </a:solidFill>
                <a:latin typeface="Arial" pitchFamily="34" charset="0"/>
              </a:rPr>
              <a:t>Aligned</a:t>
            </a:r>
          </a:p>
        </p:txBody>
      </p:sp>
      <p:sp>
        <p:nvSpPr>
          <p:cNvPr id="1044" name="Text Box 37"/>
          <p:cNvSpPr txBox="1">
            <a:spLocks noChangeArrowheads="1"/>
          </p:cNvSpPr>
          <p:nvPr/>
        </p:nvSpPr>
        <p:spPr bwMode="auto">
          <a:xfrm>
            <a:off x="7162800" y="3143250"/>
            <a:ext cx="1176925" cy="307777"/>
          </a:xfrm>
          <a:prstGeom prst="rect">
            <a:avLst/>
          </a:prstGeom>
          <a:noFill/>
          <a:ln w="9525">
            <a:noFill/>
            <a:miter lim="800000"/>
            <a:headEnd/>
            <a:tailEnd/>
          </a:ln>
        </p:spPr>
        <p:txBody>
          <a:bodyPr wrap="none">
            <a:spAutoFit/>
          </a:bodyPr>
          <a:lstStyle/>
          <a:p>
            <a:pPr defTabSz="5016500"/>
            <a:r>
              <a:rPr lang="en-US" sz="1400" b="1" dirty="0">
                <a:solidFill>
                  <a:schemeClr val="accent2"/>
                </a:solidFill>
                <a:latin typeface="Arial" pitchFamily="34" charset="0"/>
              </a:rPr>
              <a:t>Out of </a:t>
            </a:r>
            <a:r>
              <a:rPr lang="en-US" sz="1400" b="1" dirty="0" smtClean="0">
                <a:solidFill>
                  <a:schemeClr val="accent2"/>
                </a:solidFill>
                <a:latin typeface="Arial" pitchFamily="34" charset="0"/>
              </a:rPr>
              <a:t>align</a:t>
            </a:r>
            <a:endParaRPr lang="en-US" sz="1400" b="1" dirty="0">
              <a:solidFill>
                <a:schemeClr val="accent2"/>
              </a:solidFill>
              <a:latin typeface="Arial" pitchFamily="34" charset="0"/>
            </a:endParaRPr>
          </a:p>
        </p:txBody>
      </p:sp>
      <p:sp>
        <p:nvSpPr>
          <p:cNvPr id="1045" name="Text Box 38"/>
          <p:cNvSpPr txBox="1">
            <a:spLocks noChangeArrowheads="1"/>
          </p:cNvSpPr>
          <p:nvPr/>
        </p:nvSpPr>
        <p:spPr bwMode="auto">
          <a:xfrm>
            <a:off x="5029200" y="4953000"/>
            <a:ext cx="3941762" cy="369332"/>
          </a:xfrm>
          <a:prstGeom prst="rect">
            <a:avLst/>
          </a:prstGeom>
          <a:noFill/>
          <a:ln w="9525">
            <a:noFill/>
            <a:miter lim="800000"/>
            <a:headEnd/>
            <a:tailEnd/>
          </a:ln>
        </p:spPr>
        <p:txBody>
          <a:bodyPr wrap="square">
            <a:spAutoFit/>
          </a:bodyPr>
          <a:lstStyle/>
          <a:p>
            <a:pPr defTabSz="5016500"/>
            <a:r>
              <a:rPr lang="en-US" dirty="0">
                <a:solidFill>
                  <a:srgbClr val="C00000"/>
                </a:solidFill>
              </a:rPr>
              <a:t>Simulations </a:t>
            </a:r>
            <a:r>
              <a:rPr lang="en-US" dirty="0" smtClean="0">
                <a:solidFill>
                  <a:srgbClr val="C00000"/>
                </a:solidFill>
              </a:rPr>
              <a:t>of alignment/misalignment</a:t>
            </a:r>
            <a:endParaRPr lang="en-US" dirty="0">
              <a:solidFill>
                <a:srgbClr val="C00000"/>
              </a:solidFill>
            </a:endParaRPr>
          </a:p>
        </p:txBody>
      </p:sp>
      <p:sp>
        <p:nvSpPr>
          <p:cNvPr id="39" name="Rectangle 38"/>
          <p:cNvSpPr/>
          <p:nvPr/>
        </p:nvSpPr>
        <p:spPr>
          <a:xfrm>
            <a:off x="2438400" y="6019800"/>
            <a:ext cx="3180679" cy="461665"/>
          </a:xfrm>
          <a:prstGeom prst="rect">
            <a:avLst/>
          </a:prstGeom>
        </p:spPr>
        <p:txBody>
          <a:bodyPr wrap="none">
            <a:spAutoFit/>
          </a:bodyPr>
          <a:lstStyle/>
          <a:p>
            <a:r>
              <a:rPr lang="en-US" sz="2400" dirty="0" smtClean="0">
                <a:solidFill>
                  <a:srgbClr val="C00000"/>
                </a:solidFill>
              </a:rPr>
              <a:t>P</a:t>
            </a:r>
            <a:r>
              <a:rPr lang="en-US" sz="2400" baseline="-25000" dirty="0" smtClean="0">
                <a:solidFill>
                  <a:srgbClr val="C00000"/>
                </a:solidFill>
              </a:rPr>
              <a:t>3</a:t>
            </a:r>
            <a:r>
              <a:rPr lang="en-US" sz="2400" dirty="0" smtClean="0">
                <a:solidFill>
                  <a:srgbClr val="C00000"/>
                </a:solidFill>
              </a:rPr>
              <a:t> = (P</a:t>
            </a:r>
            <a:r>
              <a:rPr lang="en-US" sz="2400" baseline="-25000" dirty="0" smtClean="0">
                <a:solidFill>
                  <a:srgbClr val="C00000"/>
                </a:solidFill>
              </a:rPr>
              <a:t>1</a:t>
            </a:r>
            <a:r>
              <a:rPr lang="en-US" sz="2400" dirty="0" smtClean="0">
                <a:solidFill>
                  <a:srgbClr val="C00000"/>
                </a:solidFill>
              </a:rPr>
              <a:t> x P</a:t>
            </a:r>
            <a:r>
              <a:rPr lang="en-US" sz="2400" baseline="-25000" dirty="0" smtClean="0">
                <a:solidFill>
                  <a:srgbClr val="C00000"/>
                </a:solidFill>
              </a:rPr>
              <a:t>2</a:t>
            </a:r>
            <a:r>
              <a:rPr lang="en-US" sz="2400" dirty="0" smtClean="0">
                <a:solidFill>
                  <a:srgbClr val="C00000"/>
                </a:solidFill>
              </a:rPr>
              <a:t>) / |P</a:t>
            </a:r>
            <a:r>
              <a:rPr lang="en-US" sz="2400" baseline="-25000" dirty="0" smtClean="0">
                <a:solidFill>
                  <a:srgbClr val="C00000"/>
                </a:solidFill>
              </a:rPr>
              <a:t>1</a:t>
            </a:r>
            <a:r>
              <a:rPr lang="en-US" sz="2400" dirty="0" smtClean="0">
                <a:solidFill>
                  <a:srgbClr val="C00000"/>
                </a:solidFill>
              </a:rPr>
              <a:t> – P</a:t>
            </a:r>
            <a:r>
              <a:rPr lang="en-US" sz="2400" baseline="-25000" dirty="0" smtClean="0">
                <a:solidFill>
                  <a:srgbClr val="C00000"/>
                </a:solidFill>
              </a:rPr>
              <a:t>2</a:t>
            </a:r>
            <a:r>
              <a:rPr lang="en-US" sz="2400" dirty="0" smtClean="0">
                <a:solidFill>
                  <a:srgbClr val="C00000"/>
                </a:solidFill>
              </a:rPr>
              <a:t>|</a:t>
            </a:r>
          </a:p>
        </p:txBody>
      </p:sp>
      <p:sp>
        <p:nvSpPr>
          <p:cNvPr id="40" name="TextBox 39"/>
          <p:cNvSpPr txBox="1"/>
          <p:nvPr/>
        </p:nvSpPr>
        <p:spPr>
          <a:xfrm>
            <a:off x="914400" y="152400"/>
            <a:ext cx="7739683" cy="523220"/>
          </a:xfrm>
          <a:prstGeom prst="rect">
            <a:avLst/>
          </a:prstGeom>
          <a:noFill/>
        </p:spPr>
        <p:txBody>
          <a:bodyPr wrap="none" rtlCol="0">
            <a:spAutoFit/>
          </a:bodyPr>
          <a:lstStyle/>
          <a:p>
            <a:r>
              <a:rPr lang="en-US" sz="2800" dirty="0" smtClean="0">
                <a:solidFill>
                  <a:srgbClr val="0033CC"/>
                </a:solidFill>
              </a:rPr>
              <a:t>Fine alignment using Moiré: concept and simulation</a:t>
            </a:r>
            <a:endParaRPr lang="en-US" sz="2800" dirty="0">
              <a:solidFill>
                <a:srgbClr val="0033CC"/>
              </a:solidFill>
            </a:endParaRPr>
          </a:p>
        </p:txBody>
      </p:sp>
      <p:cxnSp>
        <p:nvCxnSpPr>
          <p:cNvPr id="41" name="Straight Connector 40"/>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2" name="Slide Number Placeholder 41"/>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533400" y="762000"/>
            <a:ext cx="8307240" cy="4953000"/>
          </a:xfrm>
          <a:prstGeom prst="rect">
            <a:avLst/>
          </a:prstGeom>
          <a:noFill/>
          <a:ln w="9525">
            <a:noFill/>
            <a:miter lim="800000"/>
            <a:headEnd/>
            <a:tailEnd/>
          </a:ln>
          <a:effectLst/>
        </p:spPr>
      </p:pic>
      <p:sp>
        <p:nvSpPr>
          <p:cNvPr id="3" name="Rectangle 2"/>
          <p:cNvSpPr/>
          <p:nvPr/>
        </p:nvSpPr>
        <p:spPr>
          <a:xfrm>
            <a:off x="457200" y="162580"/>
            <a:ext cx="8382000" cy="523220"/>
          </a:xfrm>
          <a:prstGeom prst="rect">
            <a:avLst/>
          </a:prstGeom>
        </p:spPr>
        <p:txBody>
          <a:bodyPr wrap="square">
            <a:spAutoFit/>
          </a:bodyPr>
          <a:lstStyle/>
          <a:p>
            <a:r>
              <a:rPr lang="en-US" sz="2800" dirty="0" smtClean="0">
                <a:solidFill>
                  <a:srgbClr val="0033CC"/>
                </a:solidFill>
              </a:rPr>
              <a:t>Interferometric spatial phase matching of linear gratings</a:t>
            </a:r>
          </a:p>
        </p:txBody>
      </p:sp>
      <p:sp>
        <p:nvSpPr>
          <p:cNvPr id="4" name="Rectangle 3"/>
          <p:cNvSpPr/>
          <p:nvPr/>
        </p:nvSpPr>
        <p:spPr>
          <a:xfrm>
            <a:off x="5105400" y="6550223"/>
            <a:ext cx="4038600" cy="276999"/>
          </a:xfrm>
          <a:prstGeom prst="rect">
            <a:avLst/>
          </a:prstGeom>
        </p:spPr>
        <p:txBody>
          <a:bodyPr wrap="square">
            <a:spAutoFit/>
          </a:bodyPr>
          <a:lstStyle/>
          <a:p>
            <a:r>
              <a:rPr lang="nl-NL" sz="1200" dirty="0" smtClean="0"/>
              <a:t>E. Moon, J. Vac. Sci. Tech. 1993A. MoelJ. Vac. Sci. Tech. 1995</a:t>
            </a:r>
          </a:p>
        </p:txBody>
      </p:sp>
      <p:sp>
        <p:nvSpPr>
          <p:cNvPr id="5" name="Rectangle 4"/>
          <p:cNvSpPr/>
          <p:nvPr/>
        </p:nvSpPr>
        <p:spPr>
          <a:xfrm>
            <a:off x="609600" y="5257800"/>
            <a:ext cx="3962400" cy="1200329"/>
          </a:xfrm>
          <a:prstGeom prst="rect">
            <a:avLst/>
          </a:prstGeom>
          <a:solidFill>
            <a:schemeClr val="bg1"/>
          </a:solidFill>
        </p:spPr>
        <p:txBody>
          <a:bodyPr wrap="square">
            <a:spAutoFit/>
          </a:bodyPr>
          <a:lstStyle/>
          <a:p>
            <a:r>
              <a:rPr lang="en-US" dirty="0" smtClean="0">
                <a:solidFill>
                  <a:srgbClr val="C00000"/>
                </a:solidFill>
              </a:rPr>
              <a:t>Challenges:</a:t>
            </a:r>
          </a:p>
          <a:p>
            <a:pPr marL="171450" indent="-171450">
              <a:buFont typeface="Arial" pitchFamily="34" charset="0"/>
              <a:buChar char="•"/>
            </a:pPr>
            <a:r>
              <a:rPr lang="en-US" dirty="0" smtClean="0">
                <a:solidFill>
                  <a:srgbClr val="0033CC"/>
                </a:solidFill>
              </a:rPr>
              <a:t>Precise alignment in tilting.</a:t>
            </a:r>
          </a:p>
          <a:p>
            <a:pPr marL="171450" indent="-171450">
              <a:buFont typeface="Arial" pitchFamily="34" charset="0"/>
              <a:buChar char="•"/>
            </a:pPr>
            <a:r>
              <a:rPr lang="en-US" dirty="0" smtClean="0">
                <a:solidFill>
                  <a:srgbClr val="0033CC"/>
                </a:solidFill>
              </a:rPr>
              <a:t>Grating fabrication error need to be very small, smaller than 10nm. </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Slide Number Placeholder 7"/>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2641</TotalTime>
  <Words>3261</Words>
  <Application>Microsoft Office PowerPoint</Application>
  <PresentationFormat>On-screen Show (4:3)</PresentationFormat>
  <Paragraphs>469</Paragraphs>
  <Slides>58</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Office Theme</vt:lpstr>
      <vt:lpstr>VoloViewContainer</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lastModifiedBy>
  <cp:revision>21</cp:revision>
  <dcterms:created xsi:type="dcterms:W3CDTF">2006-08-16T00:00:00Z</dcterms:created>
  <dcterms:modified xsi:type="dcterms:W3CDTF">2010-08-21T23:38:21Z</dcterms:modified>
</cp:coreProperties>
</file>