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39" r:id="rId2"/>
    <p:sldId id="333" r:id="rId3"/>
    <p:sldId id="256" r:id="rId4"/>
    <p:sldId id="329" r:id="rId5"/>
    <p:sldId id="305" r:id="rId6"/>
    <p:sldId id="313" r:id="rId7"/>
    <p:sldId id="308" r:id="rId8"/>
    <p:sldId id="319" r:id="rId9"/>
    <p:sldId id="311" r:id="rId10"/>
    <p:sldId id="259" r:id="rId11"/>
    <p:sldId id="309" r:id="rId12"/>
    <p:sldId id="316" r:id="rId13"/>
    <p:sldId id="260" r:id="rId14"/>
    <p:sldId id="340" r:id="rId15"/>
    <p:sldId id="334" r:id="rId16"/>
    <p:sldId id="335" r:id="rId17"/>
    <p:sldId id="336" r:id="rId18"/>
    <p:sldId id="337" r:id="rId19"/>
    <p:sldId id="338" r:id="rId20"/>
    <p:sldId id="346" r:id="rId21"/>
    <p:sldId id="341" r:id="rId22"/>
    <p:sldId id="315" r:id="rId23"/>
    <p:sldId id="289" r:id="rId24"/>
    <p:sldId id="290" r:id="rId25"/>
    <p:sldId id="291" r:id="rId26"/>
    <p:sldId id="264" r:id="rId27"/>
    <p:sldId id="324" r:id="rId28"/>
    <p:sldId id="265" r:id="rId29"/>
    <p:sldId id="312" r:id="rId30"/>
    <p:sldId id="267" r:id="rId31"/>
    <p:sldId id="342" r:id="rId32"/>
    <p:sldId id="268" r:id="rId33"/>
    <p:sldId id="320" r:id="rId34"/>
    <p:sldId id="326" r:id="rId35"/>
    <p:sldId id="296" r:id="rId36"/>
    <p:sldId id="321" r:id="rId37"/>
    <p:sldId id="297" r:id="rId38"/>
    <p:sldId id="298" r:id="rId39"/>
    <p:sldId id="325" r:id="rId40"/>
    <p:sldId id="343" r:id="rId41"/>
    <p:sldId id="269" r:id="rId42"/>
    <p:sldId id="270" r:id="rId43"/>
    <p:sldId id="314" r:id="rId44"/>
    <p:sldId id="322" r:id="rId45"/>
    <p:sldId id="271" r:id="rId46"/>
    <p:sldId id="272" r:id="rId47"/>
    <p:sldId id="299" r:id="rId48"/>
    <p:sldId id="344" r:id="rId49"/>
    <p:sldId id="273" r:id="rId50"/>
    <p:sldId id="347" r:id="rId51"/>
    <p:sldId id="274" r:id="rId52"/>
    <p:sldId id="275" r:id="rId53"/>
    <p:sldId id="276" r:id="rId54"/>
    <p:sldId id="332" r:id="rId55"/>
    <p:sldId id="331" r:id="rId56"/>
    <p:sldId id="318" r:id="rId57"/>
    <p:sldId id="277" r:id="rId58"/>
    <p:sldId id="278" r:id="rId59"/>
    <p:sldId id="345" r:id="rId60"/>
    <p:sldId id="28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1BE-143E-4608-A047-D950CCAF46AC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A3F44-6F64-4EEE-84C0-8E028CEB8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E6D06-826A-4FB0-BE67-DCC29770E376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E299D-373F-41DC-94C7-22675436082E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5A2BA-A4ED-4FDE-A2CC-FF6D781A5EEE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B546-B486-4E05-A702-92DF468A046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6FD3-26F2-46BF-9696-DBAFC7A0872A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27E0-A22A-49D6-BDCC-119DE7BFB353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D70F-5612-4422-BC07-B862A11422A6}" type="datetime1">
              <a:rPr lang="en-US" smtClean="0"/>
              <a:pPr>
                <a:defRPr/>
              </a:pPr>
              <a:t>8/21/2010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3E01-CEDF-4715-846E-54D6FD30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5333-BC95-4322-90CD-2A841231C26C}" type="datetime1">
              <a:rPr lang="en-US" smtClean="0"/>
              <a:pPr>
                <a:defRPr/>
              </a:pPr>
              <a:t>8/21/2010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57A3-9307-4451-BE42-DA6C4966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F8B6-5CCE-4656-B6D4-94D868AD982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1FA3-1687-48AC-A7AB-1BA5055D1F1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428D-AE0D-42DF-9AC0-418640BF36A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D091-9029-457F-975A-C82D3537366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FF5A-B215-4477-8E84-EDDD83B04FCA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ED81-A422-4B1C-AF49-E808DFF1FF0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5C6F-20CB-4122-82E7-C46B72914C2A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E3-D6AA-4218-B924-369BC6C0522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6792-C60F-4B81-B93A-8CFD8286100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hyperlink" Target="http://upload.wikimedia.org/wikipedia/commons/5/5f/PET.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9/Figures5newnew.png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483331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forms of AFM (LFM, EFM, MFM, SCM…)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15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“Scanning probe microscopy and spectroscopy”</a:t>
            </a:r>
            <a:r>
              <a:rPr lang="en-US" sz="1400" dirty="0" smtClean="0">
                <a:solidFill>
                  <a:srgbClr val="7030A0"/>
                </a:solidFill>
              </a:rPr>
              <a:t> by Roland </a:t>
            </a:r>
            <a:r>
              <a:rPr lang="en-US" sz="1400" dirty="0" err="1" smtClean="0">
                <a:solidFill>
                  <a:srgbClr val="7030A0"/>
                </a:solidFill>
              </a:rPr>
              <a:t>Wiesendanger</a:t>
            </a:r>
            <a:r>
              <a:rPr lang="en-US" sz="1400" dirty="0" smtClean="0">
                <a:solidFill>
                  <a:srgbClr val="7030A0"/>
                </a:solidFill>
              </a:rPr>
              <a:t> is a good comprehensive reference book. It can be found at (read only, no download):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http://books.google.ca/books?id=EXae0pjS2vwC&amp;pg=PA561&amp;lpg=PA561&amp;dq=liquid-metal-covered+tungsten+needle&amp;source=bl&amp;ots=Yy9A2saE3M&amp;sig=KIDbgh_HQLg4LQPA4XIVh7TD3kQ&amp;hl=en&amp;ei=4cdkSsjqMYLWtgOX_ehm&amp;sa=X&amp;oi=book_result&amp;ct=result&amp;resnum=1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670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1524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Bias polarity : probing filled and empty states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32258"/>
            <a:ext cx="3233968" cy="49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4191000" cy="13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762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resolution is determined by:</a:t>
            </a:r>
          </a:p>
          <a:p>
            <a:pPr marL="292100" indent="-1778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Dimension of probe</a:t>
            </a:r>
          </a:p>
          <a:p>
            <a:pPr marL="292100" indent="-1778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Distance of probe to sample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81400" y="863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Tip is the key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3429000"/>
            <a:ext cx="4876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Oxide or insulating contamination layers of thickness several nanometers can prevent vacuum tunneling.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may lead to mechanical contact between tip and sample. (the servo will force the tip to collide in an effort to achieve the set-point current)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Tunneling through the oxide or contamination layer may damage tip.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11" y="2438400"/>
            <a:ext cx="6453389" cy="41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7195"/>
            <a:ext cx="5715001" cy="12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76200"/>
            <a:ext cx="309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STM tip preparation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466946"/>
            <a:ext cx="2581275" cy="21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81800" y="5562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Very sharp tips can be obtained, ideally terminated by a single atom.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838200"/>
            <a:ext cx="3657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How to make sharp STM tips?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Wire of W or Pt-</a:t>
            </a:r>
            <a:r>
              <a:rPr lang="en-US" dirty="0" err="1" smtClean="0">
                <a:solidFill>
                  <a:srgbClr val="0033CC"/>
                </a:solidFill>
              </a:rPr>
              <a:t>Ir</a:t>
            </a:r>
            <a:r>
              <a:rPr lang="en-US" dirty="0" smtClean="0">
                <a:solidFill>
                  <a:srgbClr val="0033CC"/>
                </a:solidFill>
              </a:rPr>
              <a:t>, with 200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 diameter.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Cut or etch to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40nm diameter tip.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Hand-made, no micro-fabrication process.</a:t>
            </a:r>
          </a:p>
          <a:p>
            <a:pPr marL="111125" indent="-11112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be sharpened by focused ion beam milling.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1676400"/>
            <a:ext cx="3581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Surface geometry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Molecular structure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Local electronic structure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Local spin structure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Single molecular vibration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Electronic transport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Nano-fabrication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Atom manipulation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</a:rPr>
              <a:t>Nano-chemical reaction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128" y="304800"/>
            <a:ext cx="3155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Applications of STM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4311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1123890"/>
            <a:ext cx="4403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Surface structure with atomic resolution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181600"/>
            <a:ext cx="38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Various reconstructions of </a:t>
            </a:r>
            <a:r>
              <a:rPr lang="en-US" dirty="0" err="1" smtClean="0">
                <a:solidFill>
                  <a:srgbClr val="C00000"/>
                </a:solidFill>
              </a:rPr>
              <a:t>Ge</a:t>
            </a:r>
            <a:r>
              <a:rPr lang="en-US" dirty="0" smtClean="0">
                <a:solidFill>
                  <a:srgbClr val="C00000"/>
                </a:solidFill>
              </a:rPr>
              <a:t>(100)-2x1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483331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forms of AFM (LFM, EFM, MFM, SCM…)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1371600" y="1143000"/>
          <a:ext cx="6337300" cy="3517900"/>
        </p:xfrm>
        <a:graphic>
          <a:graphicData uri="http://schemas.openxmlformats.org/presentationml/2006/ole">
            <p:oleObj spid="_x0000_s161794" name="Image" r:id="rId3" imgW="6336508" imgH="3517460" progId="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371600" y="5181600"/>
          <a:ext cx="2438400" cy="858838"/>
        </p:xfrm>
        <a:graphic>
          <a:graphicData uri="http://schemas.openxmlformats.org/presentationml/2006/ole">
            <p:oleObj spid="_x0000_s161795" name="Формула" r:id="rId4" imgW="685800" imgH="241200" progId="">
              <p:embed/>
            </p:oleObj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5105400" y="4953000"/>
          <a:ext cx="2667000" cy="1252538"/>
        </p:xfrm>
        <a:graphic>
          <a:graphicData uri="http://schemas.openxmlformats.org/presentationml/2006/ole">
            <p:oleObj spid="_x0000_s161796" name="Формула" r:id="rId5" imgW="838080" imgH="393480" progId="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228600"/>
            <a:ext cx="4001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Piezoelectric tube scanner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172200"/>
            <a:ext cx="378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Displacement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 electric field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9906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Inverse piezoelectric effect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Discovered in 1880 by Pierre and Jacques Curie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Most common material: PZT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2907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Piezoelectric materials have an asymmetric unit cell like a dipole.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If these crystals are grown in the presence of a strong electric field then the crystal grains will align and the piezoelectric effect is created.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 achievable strain ratio: 1/1000, e.g. 1μm stroke for 1mm PZT.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546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Piezo driving technology: the basics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9906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Piezoelectric effect: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changing the size of an object results in a voltage generated by the object.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28600" y="2362200"/>
            <a:ext cx="8761413" cy="3019425"/>
            <a:chOff x="228600" y="2362200"/>
            <a:chExt cx="8761413" cy="301942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362200"/>
              <a:ext cx="8761413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1066800" y="2373868"/>
              <a:ext cx="28786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PZT: Lead zirconium </a:t>
              </a:r>
              <a:r>
                <a:rPr lang="en-US" dirty="0" err="1" smtClean="0">
                  <a:solidFill>
                    <a:srgbClr val="C00000"/>
                  </a:solidFill>
                </a:rPr>
                <a:t>titanate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05752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905000" y="5105400"/>
            <a:ext cx="702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Cubic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T &gt; </a:t>
            </a:r>
            <a:r>
              <a:rPr lang="en-US" dirty="0" err="1">
                <a:solidFill>
                  <a:srgbClr val="0033CC"/>
                </a:solidFill>
              </a:rPr>
              <a:t>T</a:t>
            </a:r>
            <a:r>
              <a:rPr lang="en-US" baseline="-25000" dirty="0" err="1">
                <a:solidFill>
                  <a:srgbClr val="0033CC"/>
                </a:solidFill>
              </a:rPr>
              <a:t>c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5923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96000" y="5105400"/>
            <a:ext cx="1168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Tetragonal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T &lt; </a:t>
            </a:r>
            <a:r>
              <a:rPr lang="en-US" dirty="0" err="1">
                <a:solidFill>
                  <a:srgbClr val="0033CC"/>
                </a:solidFill>
              </a:rPr>
              <a:t>T</a:t>
            </a:r>
            <a:r>
              <a:rPr lang="en-US" baseline="-25000" dirty="0" err="1">
                <a:solidFill>
                  <a:srgbClr val="0033CC"/>
                </a:solidFill>
              </a:rPr>
              <a:t>c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914400" y="926068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central atom is displaced resulting in a unit cell with a dipole moment.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3337" y="240268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Unit cell with dipole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366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baseline="-25000" dirty="0" err="1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 is Curie temperature, above which the material becomes </a:t>
            </a:r>
            <a:r>
              <a:rPr lang="en-US" dirty="0" err="1" smtClean="0">
                <a:solidFill>
                  <a:srgbClr val="C00000"/>
                </a:solidFill>
              </a:rPr>
              <a:t>para</a:t>
            </a:r>
            <a:r>
              <a:rPr lang="en-US" dirty="0" smtClean="0">
                <a:solidFill>
                  <a:srgbClr val="C00000"/>
                </a:solidFill>
              </a:rPr>
              <a:t>-electric (no longer ferroelectric, no dipole moment at the absence of external electric field).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58728"/>
            <a:ext cx="9022846" cy="5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228600"/>
            <a:ext cx="6591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Ferro-electricity (analog to ferromagnetism)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8800" y="838200"/>
            <a:ext cx="585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Domain structure, hysteresis, </a:t>
            </a:r>
            <a:r>
              <a:rPr lang="en-US" dirty="0" err="1" smtClean="0">
                <a:solidFill>
                  <a:srgbClr val="C00000"/>
                </a:solidFill>
              </a:rPr>
              <a:t>coercivity</a:t>
            </a:r>
            <a:r>
              <a:rPr lang="en-US" dirty="0" smtClean="0">
                <a:solidFill>
                  <a:srgbClr val="C00000"/>
                </a:solidFill>
              </a:rPr>
              <a:t>, Curie temperature…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762000" y="762000"/>
          <a:ext cx="3200400" cy="2711687"/>
        </p:xfrm>
        <a:graphic>
          <a:graphicData uri="http://schemas.openxmlformats.org/presentationml/2006/ole">
            <p:oleObj spid="_x0000_s162819" name="Image" r:id="rId3" imgW="3796825" imgH="3403175" progId="">
              <p:embed/>
            </p:oleObj>
          </a:graphicData>
        </a:graphic>
      </p:graphicFrame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5105400" y="3843337"/>
          <a:ext cx="3352800" cy="2862263"/>
        </p:xfrm>
        <a:graphic>
          <a:graphicData uri="http://schemas.openxmlformats.org/presentationml/2006/ole">
            <p:oleObj spid="_x0000_s162818" name="Image" r:id="rId4" imgW="3466667" imgH="2958730" progId="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90800" y="162580"/>
            <a:ext cx="4051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cs typeface="Times New Roman" pitchFamily="18" charset="0"/>
              </a:rPr>
              <a:t>Piezo</a:t>
            </a:r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</a:rPr>
              <a:t>-ceramics drawbacks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382" y="3543992"/>
            <a:ext cx="2993818" cy="32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" y="5334000"/>
            <a:ext cx="73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 smtClean="0">
                <a:solidFill>
                  <a:srgbClr val="C00000"/>
                </a:solidFill>
              </a:rPr>
              <a:t>Creep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77366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Non-linear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897868"/>
            <a:ext cx="113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Hysteresis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143000"/>
            <a:ext cx="21454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buFontTx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Nonlinearity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341313" indent="-341313">
              <a:buFontTx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Creep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341313" indent="-341313">
              <a:buFontTx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Hysteresis</a:t>
            </a:r>
          </a:p>
          <a:p>
            <a:pPr marL="341313" indent="-341313">
              <a:buFontTx/>
              <a:buAutoNum type="arabicPeriod"/>
            </a:pP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Aging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57A3-9307-4451-BE42-DA6C4966C79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1277" y="152400"/>
            <a:ext cx="654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overview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914400"/>
            <a:ext cx="80771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Normally used for characterization of topographic, physical and chemical properties, though they can also be used as a lithography tool with high resolution yet low throughput.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For imaging purpose, compared to SEM: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Extremely accurate in the z-dimension (&lt;&lt;1Å); whereas for SEM to see the vertical cross-section profile one has to cut the sample and tilt it, and the resolution is much worse than 1nm.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lateral (</a:t>
            </a:r>
            <a:r>
              <a:rPr lang="en-US" dirty="0" err="1" smtClean="0">
                <a:solidFill>
                  <a:srgbClr val="0033CC"/>
                </a:solidFill>
              </a:rPr>
              <a:t>xy</a:t>
            </a:r>
            <a:r>
              <a:rPr lang="en-US" dirty="0" smtClean="0">
                <a:solidFill>
                  <a:srgbClr val="0033CC"/>
                </a:solidFill>
              </a:rPr>
              <a:t>-) dimension, SPM is accurate only when the surface is relatively flat, then the resolution is better than SEM (atomic resolution for SPM vs. few nm resolution for SEM).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non-flat surface, </a:t>
            </a:r>
            <a:r>
              <a:rPr lang="en-US" dirty="0" smtClean="0">
                <a:solidFill>
                  <a:srgbClr val="C00000"/>
                </a:solidFill>
              </a:rPr>
              <a:t>there are often artifacts for SPM imaging </a:t>
            </a:r>
            <a:r>
              <a:rPr lang="en-US" dirty="0" smtClean="0">
                <a:solidFill>
                  <a:srgbClr val="0033CC"/>
                </a:solidFill>
              </a:rPr>
              <a:t>because the tip is not infinitely thin and long. As a result, a vertical profile always appears slopped when imaged using SPM.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AFM generally don’t need vacuum and can image any surface (insulator or not) and even inside liquid (very important for bio-imaging).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AFM is much cheaper than high resolution field emission SEM and is thus more available (&gt;10 AFMs on campus).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0"/>
            <a:ext cx="6962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Relation of </a:t>
            </a:r>
            <a:r>
              <a:rPr lang="en-US" sz="2800" dirty="0" err="1" smtClean="0">
                <a:solidFill>
                  <a:srgbClr val="0033CC"/>
                </a:solidFill>
              </a:rPr>
              <a:t>ferroelectricity</a:t>
            </a:r>
            <a:r>
              <a:rPr lang="en-US" sz="2800" dirty="0" smtClean="0">
                <a:solidFill>
                  <a:srgbClr val="0033CC"/>
                </a:solidFill>
              </a:rPr>
              <a:t> and piezoelectricity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76200" y="685800"/>
            <a:ext cx="9022080" cy="5334000"/>
            <a:chOff x="76200" y="762000"/>
            <a:chExt cx="9022080" cy="5334000"/>
          </a:xfrm>
        </p:grpSpPr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762000"/>
              <a:ext cx="4566783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4634440"/>
              <a:ext cx="4572000" cy="146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764256"/>
              <a:ext cx="4343400" cy="4279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7543800" y="1066800"/>
              <a:ext cx="1554480" cy="182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00600" y="1237488"/>
              <a:ext cx="4297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00600" y="1389888"/>
              <a:ext cx="4297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00600" y="1524000"/>
              <a:ext cx="4297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1676400"/>
              <a:ext cx="4297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00600" y="1828800"/>
              <a:ext cx="1219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57200" y="60270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The most widely used piezoelectric device is quartz watch.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Another confusing phenomenon is </a:t>
            </a:r>
            <a:r>
              <a:rPr lang="en-US" sz="1600" dirty="0" err="1" smtClean="0">
                <a:solidFill>
                  <a:srgbClr val="0033CC"/>
                </a:solidFill>
              </a:rPr>
              <a:t>piezo</a:t>
            </a:r>
            <a:r>
              <a:rPr lang="en-US" sz="1600" dirty="0" smtClean="0">
                <a:solidFill>
                  <a:srgbClr val="0033CC"/>
                </a:solidFill>
              </a:rPr>
              <a:t>-resistive effect, which only causes a change in resistance, without producing an electric potential. Most popular material is single crystal Si.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57A3-9307-4451-BE42-DA6C4966C79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483331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forms of AFM (LFM, EFM, MFM, SCM…)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76200"/>
            <a:ext cx="507116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457200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Digital Instruments (DI, now </a:t>
            </a:r>
            <a:r>
              <a:rPr lang="en-US" sz="2800" dirty="0" err="1" smtClean="0">
                <a:solidFill>
                  <a:srgbClr val="0033CC"/>
                </a:solidFill>
              </a:rPr>
              <a:t>Veeco</a:t>
            </a:r>
            <a:r>
              <a:rPr lang="en-US" sz="2800" dirty="0" smtClean="0">
                <a:solidFill>
                  <a:srgbClr val="0033CC"/>
                </a:solidFill>
              </a:rPr>
              <a:t>) </a:t>
            </a:r>
            <a:br>
              <a:rPr lang="en-US" sz="28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0033CC"/>
                </a:solidFill>
              </a:rPr>
              <a:t>multi-mode head, scanner and base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284412"/>
            <a:ext cx="3886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943600"/>
            <a:ext cx="522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DI multi-mode head, sample is put on </a:t>
            </a:r>
            <a:r>
              <a:rPr lang="en-US" dirty="0" err="1" smtClean="0">
                <a:solidFill>
                  <a:srgbClr val="0033CC"/>
                </a:solidFill>
              </a:rPr>
              <a:t>piezo</a:t>
            </a:r>
            <a:r>
              <a:rPr lang="en-US" dirty="0" smtClean="0">
                <a:solidFill>
                  <a:srgbClr val="0033CC"/>
                </a:solidFill>
              </a:rPr>
              <a:t> stage.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 DI dimension 3000 head, tip is put on </a:t>
            </a:r>
            <a:r>
              <a:rPr lang="en-US" dirty="0" err="1" smtClean="0">
                <a:solidFill>
                  <a:srgbClr val="0033CC"/>
                </a:solidFill>
              </a:rPr>
              <a:t>piezo</a:t>
            </a:r>
            <a:r>
              <a:rPr lang="en-US" dirty="0" smtClean="0">
                <a:solidFill>
                  <a:srgbClr val="0033CC"/>
                </a:solidFill>
              </a:rPr>
              <a:t> stage.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1584" y="0"/>
            <a:ext cx="7069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</a:rPr>
              <a:t>Probe-sample interaction and detection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3797135"/>
            <a:ext cx="8610600" cy="2984665"/>
            <a:chOff x="304800" y="762000"/>
            <a:chExt cx="8610600" cy="2984665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304800" y="762000"/>
            <a:ext cx="4419600" cy="2984665"/>
          </p:xfrm>
          <a:graphic>
            <a:graphicData uri="http://schemas.openxmlformats.org/presentationml/2006/ole">
              <p:oleObj spid="_x0000_s8194" name="Image" r:id="rId3" imgW="5866667" imgH="3961905" progId="">
                <p:embed/>
              </p:oleObj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7620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162624"/>
            <a:ext cx="5191125" cy="2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685800"/>
            <a:ext cx="4522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Forces and their range of influence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874383" y="1669169"/>
          <a:ext cx="5974217" cy="4884031"/>
        </p:xfrm>
        <a:graphic>
          <a:graphicData uri="http://schemas.openxmlformats.org/presentationml/2006/ole">
            <p:oleObj spid="_x0000_s9218" name="Image" r:id="rId3" imgW="8698413" imgH="7111111" progId="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6756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63532" y="152400"/>
            <a:ext cx="64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33CC"/>
                </a:solidFill>
                <a:cs typeface="Times New Roman" pitchFamily="18" charset="0"/>
              </a:rPr>
              <a:t>Probe-sample </a:t>
            </a:r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</a:rPr>
              <a:t>interaction detection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762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Detect deflection in z-direction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(to maintain constant force for normal AFM operation)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914400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Detect defection in the x-y direction, for lateral force/friction microscopy.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667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Photo-diode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(divided into four parts)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752600" y="2819400"/>
            <a:ext cx="4572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1" y="1676400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Measure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(A+B-C-D)/(A+B+C+D)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676400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Measure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(A+C-B-D)/(A+B+C+D)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828800" y="1143000"/>
          <a:ext cx="5898494" cy="4953000"/>
        </p:xfrm>
        <a:graphic>
          <a:graphicData uri="http://schemas.openxmlformats.org/presentationml/2006/ole">
            <p:oleObj spid="_x0000_s10242" name="Image" r:id="rId3" imgW="8634921" imgH="7250794" progId="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0" y="6756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28800" y="152400"/>
            <a:ext cx="571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Feedback loop for constant force AFM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62000"/>
            <a:ext cx="475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Z is equivalent to the topography of the 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172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Tiny deflection of cantilever leads to large shift of the beam spot position on the photo-diode, so  extremely sensitive for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z-dimension detection (sensitivity Z &lt;&lt; 1Å)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Photo-diode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(divided into four parts)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00200" y="2286000"/>
            <a:ext cx="18288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09" y="1004739"/>
            <a:ext cx="8693191" cy="554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Interactions between sample and tip in force microscopy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600" y="92606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Close (&lt;10nm)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97468"/>
            <a:ext cx="163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Far (50-100nm)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105" y="1383268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Contact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078468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Contact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01333"/>
            <a:ext cx="4343400" cy="27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953000" y="1143000"/>
            <a:ext cx="3782854" cy="5349240"/>
            <a:chOff x="1600200" y="-152400"/>
            <a:chExt cx="5819775" cy="8229600"/>
          </a:xfrm>
        </p:grpSpPr>
        <p:pic>
          <p:nvPicPr>
            <p:cNvPr id="137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-152400"/>
              <a:ext cx="5819775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2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5925" y="5676900"/>
              <a:ext cx="562927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44126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90009" y="228600"/>
            <a:ext cx="416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AFM tip-sample interaction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239000" cy="499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00400" y="86380"/>
            <a:ext cx="278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Force vs. distance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AFM can also be used for nano-indentation study to investigate mechanical properties (stress-strain curve, Young’s modulus) of the sample, though force is not as accurate as dedicated nano-indentation tools.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886813"/>
            <a:ext cx="4419600" cy="4952941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09800" y="228600"/>
            <a:ext cx="485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Atomic Force Microscope (AFM)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7525" y="4876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Sample: conductor, nonconductor, etc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Force sensor: cantilever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Deflection detection: photodiode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525" y="1447800"/>
            <a:ext cx="46864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Two basic AFM Modes: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Contact mode (no vibrating tip)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Tapping mode (vibrating tip)</a:t>
            </a:r>
          </a:p>
          <a:p>
            <a:endParaRPr lang="sv-SE" dirty="0" smtClean="0">
              <a:solidFill>
                <a:srgbClr val="0033CC"/>
              </a:solidFill>
            </a:endParaRPr>
          </a:p>
          <a:p>
            <a:r>
              <a:rPr lang="sv-SE" dirty="0" smtClean="0">
                <a:solidFill>
                  <a:srgbClr val="C00000"/>
                </a:solidFill>
              </a:rPr>
              <a:t>Many variations on Scanning Force Microscopy: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Liquid AFM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Magnetic Force Microscopy (MFM)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Latteral Force Microscopy (LFM)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Intermitant and non-contact AFM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Force Modulation Microscopy (FMM)</a:t>
            </a:r>
          </a:p>
          <a:p>
            <a:r>
              <a:rPr lang="sv-SE" dirty="0" smtClean="0">
                <a:solidFill>
                  <a:srgbClr val="0033CC"/>
                </a:solidFill>
              </a:rPr>
              <a:t>Electrostatic Force Microscopy (EFM)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Here tip on </a:t>
            </a:r>
            <a:r>
              <a:rPr lang="en-US" dirty="0" err="1" smtClean="0">
                <a:solidFill>
                  <a:srgbClr val="0033CC"/>
                </a:solidFill>
              </a:rPr>
              <a:t>piezo</a:t>
            </a:r>
            <a:r>
              <a:rPr lang="en-US" dirty="0" smtClean="0">
                <a:solidFill>
                  <a:srgbClr val="0033CC"/>
                </a:solidFill>
              </a:rPr>
              <a:t>-stage, also possible sample on piezo-stage.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1295400"/>
            <a:ext cx="77724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Tunneling Microscopy(STM): topography, local DOS (density of state)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Atomic Force Microscopy (AFM): topography, force measurement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Lateral Force Microscopy (LFM): friction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Magnetic Force Microscopy (MFM): magnetism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Electrostatic Force Microscopy (EFM): charge distribution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33CC"/>
                </a:solidFill>
              </a:rPr>
              <a:t>Nearfield</a:t>
            </a:r>
            <a:r>
              <a:rPr lang="en-US" dirty="0" smtClean="0">
                <a:solidFill>
                  <a:srgbClr val="0033CC"/>
                </a:solidFill>
              </a:rPr>
              <a:t> Scanning Optical Microscopy (NSOM): optical properties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Capacitance Microscopy (SCM): dielectric constant, doping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Thermal Microscopy (</a:t>
            </a:r>
            <a:r>
              <a:rPr lang="en-US" dirty="0" err="1" smtClean="0">
                <a:solidFill>
                  <a:srgbClr val="0033CC"/>
                </a:solidFill>
              </a:rPr>
              <a:t>SThM</a:t>
            </a:r>
            <a:r>
              <a:rPr lang="en-US" dirty="0" smtClean="0">
                <a:solidFill>
                  <a:srgbClr val="0033CC"/>
                </a:solidFill>
              </a:rPr>
              <a:t>): temperature, conductivity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Spin-polarized STM (SP-STM): spin structure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Electro-chemical Microscopy (SECM): electro-chemistry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Tunneling </a:t>
            </a:r>
            <a:r>
              <a:rPr lang="en-US" dirty="0" err="1" smtClean="0">
                <a:solidFill>
                  <a:srgbClr val="0033CC"/>
                </a:solidFill>
              </a:rPr>
              <a:t>Potentiometry</a:t>
            </a:r>
            <a:r>
              <a:rPr lang="en-US" dirty="0" smtClean="0">
                <a:solidFill>
                  <a:srgbClr val="0033CC"/>
                </a:solidFill>
              </a:rPr>
              <a:t>: surface potential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Photon Emission STM (PESTM): chemical identification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81000"/>
            <a:ext cx="61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family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72817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5217"/>
            <a:ext cx="7889811" cy="51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83083" y="63217"/>
            <a:ext cx="367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AFM mode of operation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172200"/>
            <a:ext cx="569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Intermittent contact and thermal scanning are less popular.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483331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forms of AFM (LFM, EFM, MFM, SCM…)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2318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152400"/>
            <a:ext cx="363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Force sensor: cantilever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60120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0"/>
            <a:ext cx="2362200" cy="16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95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T. Wakayama, T. Kobayashi, N. Iwata, N. </a:t>
            </a:r>
            <a:r>
              <a:rPr lang="en-US" sz="1200" dirty="0" err="1" smtClean="0"/>
              <a:t>Tanifuji</a:t>
            </a:r>
            <a:r>
              <a:rPr lang="en-US" sz="1200" dirty="0" smtClean="0"/>
              <a:t>, Y. Matsuda, and S. Yamada, </a:t>
            </a:r>
            <a:r>
              <a:rPr lang="en-US" sz="1200" i="1" dirty="0" smtClean="0"/>
              <a:t>Sensors and Actuators a-Physical, vol. </a:t>
            </a:r>
            <a:r>
              <a:rPr lang="en-US" sz="1200" dirty="0" smtClean="0"/>
              <a:t>126, pp. 159-164, 2006.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84331" y="152400"/>
            <a:ext cx="2987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AFM tip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21050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209800" y="914400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1.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mask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2. RIE Si dry-etch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3. KOH Si wet-etch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4.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mask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5. RIE Si dry-etch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6.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mask on backside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7. KOH Si wet-etch, passivation on front-side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8. BHF (buffered HF)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wet-etch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9. RIE Si dry-etch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10. Release of cantilever in BHF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153" y="152400"/>
            <a:ext cx="5532847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838200"/>
            <a:ext cx="3124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228600"/>
            <a:ext cx="2987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AFM tip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264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EDP instead of KOH.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Add oxidation sharpening.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91965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EDP: ethylene-</a:t>
            </a:r>
            <a:r>
              <a:rPr lang="en-US" dirty="0" err="1" smtClean="0">
                <a:solidFill>
                  <a:srgbClr val="0033CC"/>
                </a:solidFill>
              </a:rPr>
              <a:t>diamine</a:t>
            </a:r>
            <a:r>
              <a:rPr lang="en-US" dirty="0" smtClean="0">
                <a:solidFill>
                  <a:srgbClr val="0033CC"/>
                </a:solidFill>
              </a:rPr>
              <a:t> pyrocatechol, is an anisotropic etchant solution for silicon, consisting of ethylene-</a:t>
            </a:r>
            <a:r>
              <a:rPr lang="en-US" dirty="0" err="1" smtClean="0">
                <a:solidFill>
                  <a:srgbClr val="0033CC"/>
                </a:solidFill>
              </a:rPr>
              <a:t>diamine</a:t>
            </a:r>
            <a:r>
              <a:rPr lang="en-US" dirty="0" smtClean="0">
                <a:solidFill>
                  <a:srgbClr val="0033CC"/>
                </a:solidFill>
              </a:rPr>
              <a:t>, pyrocatechol, </a:t>
            </a:r>
            <a:r>
              <a:rPr lang="en-US" dirty="0" err="1" smtClean="0">
                <a:solidFill>
                  <a:srgbClr val="0033CC"/>
                </a:solidFill>
              </a:rPr>
              <a:t>pyrazine</a:t>
            </a:r>
            <a:r>
              <a:rPr lang="en-US" dirty="0" smtClean="0">
                <a:solidFill>
                  <a:srgbClr val="0033CC"/>
                </a:solidFill>
              </a:rPr>
              <a:t> and water.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2" name="Picture 11" descr="103px-Pyrocatecho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1371600" cy="13982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0200" y="5198708"/>
            <a:ext cx="139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Pyrocatechol</a:t>
            </a:r>
            <a:endParaRPr lang="en-US" dirty="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32109"/>
            <a:ext cx="1143000" cy="9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676400" y="6189308"/>
            <a:ext cx="9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Pyrazine</a:t>
            </a:r>
            <a:endParaRPr lang="en-US" dirty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5200"/>
            <a:ext cx="2309813" cy="6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04800" y="3962400"/>
            <a:ext cx="183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Ethylene-</a:t>
            </a:r>
            <a:r>
              <a:rPr lang="en-US" dirty="0" err="1" smtClean="0">
                <a:solidFill>
                  <a:srgbClr val="0033CC"/>
                </a:solidFill>
              </a:rPr>
              <a:t>diamine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990600"/>
            <a:ext cx="5772150" cy="5676900"/>
            <a:chOff x="228600" y="990600"/>
            <a:chExt cx="5772150" cy="56769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990600"/>
              <a:ext cx="5772150" cy="56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219200" y="2057400"/>
              <a:ext cx="105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KOH etch</a:t>
              </a:r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09999"/>
            <a:ext cx="2743200" cy="195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152400"/>
            <a:ext cx="804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Cantilever fabrication – silicon micro-machined probe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180" y="3581400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Silicon nitride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257300" y="4000500"/>
            <a:ext cx="381000" cy="3048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5791200"/>
            <a:ext cx="239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This type of tip is for contact mode AFM.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2875"/>
            <a:ext cx="2667000" cy="48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9042"/>
            <a:ext cx="2819400" cy="46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2133600" cy="219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05399" y="27432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KOH etched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Si-mould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724275"/>
            <a:ext cx="328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02680" y="152400"/>
            <a:ext cx="4279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Polymer SU-8 tip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600200"/>
            <a:ext cx="1905000" cy="13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315200" y="2895600"/>
            <a:ext cx="1711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Released tip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9867" y="5715000"/>
            <a:ext cx="76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Spikes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4191000"/>
            <a:ext cx="8208963" cy="2438400"/>
            <a:chOff x="288" y="2640"/>
            <a:chExt cx="5171" cy="1536"/>
          </a:xfrm>
        </p:grpSpPr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288" y="2640"/>
            <a:ext cx="1519" cy="1524"/>
          </p:xfrm>
          <a:graphic>
            <a:graphicData uri="http://schemas.openxmlformats.org/presentationml/2006/ole">
              <p:oleObj spid="_x0000_s15364" name="Image" r:id="rId3" imgW="4063492" imgH="4076190" progId="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2112" y="2640"/>
            <a:ext cx="1536" cy="1536"/>
          </p:xfrm>
          <a:graphic>
            <a:graphicData uri="http://schemas.openxmlformats.org/presentationml/2006/ole">
              <p:oleObj spid="_x0000_s15365" name="Image" r:id="rId4" imgW="4025397" imgH="4025397" progId="">
                <p:embed/>
              </p:oleObj>
            </a:graphicData>
          </a:graphic>
        </p:graphicFrame>
        <p:graphicFrame>
          <p:nvGraphicFramePr>
            <p:cNvPr id="4102" name="Object 7"/>
            <p:cNvGraphicFramePr>
              <a:graphicFrameLocks noChangeAspect="1"/>
            </p:cNvGraphicFramePr>
            <p:nvPr/>
          </p:nvGraphicFramePr>
          <p:xfrm>
            <a:off x="3936" y="2640"/>
            <a:ext cx="1523" cy="1528"/>
          </p:xfrm>
          <a:graphic>
            <a:graphicData uri="http://schemas.openxmlformats.org/presentationml/2006/ole">
              <p:oleObj spid="_x0000_s15366" name="Image" r:id="rId5" imgW="4012698" imgH="4025397" progId="">
                <p:embed/>
              </p:oleObj>
            </a:graphicData>
          </a:graphic>
        </p:graphicFrame>
      </p:grp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289304" y="1066800"/>
          <a:ext cx="2901696" cy="2590800"/>
        </p:xfrm>
        <a:graphic>
          <a:graphicData uri="http://schemas.openxmlformats.org/presentationml/2006/ole">
            <p:oleObj spid="_x0000_s15362" name="Image" r:id="rId6" imgW="5917460" imgH="5282540" progId="">
              <p:embed/>
            </p:oleObj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4953000" y="1066800"/>
          <a:ext cx="2773953" cy="2514600"/>
        </p:xfrm>
        <a:graphic>
          <a:graphicData uri="http://schemas.openxmlformats.org/presentationml/2006/ole">
            <p:oleObj spid="_x0000_s15363" name="Image" r:id="rId7" imgW="6006349" imgH="5447619" progId="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304800"/>
            <a:ext cx="4782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Probe (tip, cantilever) 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21668"/>
            <a:ext cx="851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Tip array for fast lithography      tip for tapping mode AFM           tip for contact mode AFM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886200" y="3352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972300" y="3467101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31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Standard silicon </a:t>
            </a:r>
            <a:r>
              <a:rPr lang="en-US" dirty="0" err="1" smtClean="0">
                <a:solidFill>
                  <a:srgbClr val="0033CC"/>
                </a:solidFill>
              </a:rPr>
              <a:t>nitirde</a:t>
            </a:r>
            <a:r>
              <a:rPr lang="en-US" dirty="0" smtClean="0">
                <a:solidFill>
                  <a:srgbClr val="0033CC"/>
                </a:solidFill>
              </a:rPr>
              <a:t> pyramidal tips which are available commercially are not always sharp enough for some experiments.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By focusing the electron beam in a scanning electron microscope onto the apex of the unmodified pyramid tip, a sharp spike of any desired length can be grown.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(i.e. growth of carbon from contamination by focused electron beam induced deposition, not necessarily very sharp, but with very high aspect ratio to reach deep holes/trenches.)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41814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228600"/>
            <a:ext cx="5206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Electron beam deposited super tip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857250"/>
            <a:ext cx="88947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304800"/>
            <a:ext cx="6819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Using carbon nanotube to improve resolution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172200"/>
            <a:ext cx="5649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Vibration problem: need short tube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rgbClr val="C00000"/>
                </a:solidFill>
              </a:rPr>
              <a:t>0.2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m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914400"/>
            <a:ext cx="3943350" cy="549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67000" y="331113"/>
            <a:ext cx="44196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The first STM </a:t>
            </a:r>
            <a:r>
              <a:rPr lang="en-US" sz="2800" dirty="0" smtClean="0">
                <a:solidFill>
                  <a:srgbClr val="0033CC"/>
                </a:solidFill>
              </a:rPr>
              <a:t>Instrumentation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830882" cy="20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0" y="48768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STM inventors Rohrer and Binnig, IBM, Zurich, Nobel Prize in Physics in 1986.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8041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3200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Exact copy of first Scanning Tunneling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Microscope of Binnig and Rohrer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525" y="2590800"/>
            <a:ext cx="442127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forms of AFM (LFM, EFM, MFM…)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43200" y="76200"/>
            <a:ext cx="369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modes of AFM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4770" y="768351"/>
            <a:ext cx="8514430" cy="5805620"/>
            <a:chOff x="324770" y="768351"/>
            <a:chExt cx="8514430" cy="580562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770" y="768351"/>
              <a:ext cx="8514430" cy="580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724400" y="4495800"/>
              <a:ext cx="3829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Not popular            Vibration 10-100nm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13716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</a:t>
              </a:r>
              <a:r>
                <a:rPr lang="en-US" dirty="0" smtClean="0"/>
                <a:t>50nm</a:t>
              </a:r>
              <a:endParaRPr lang="en-US" dirty="0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6858000" y="1447800"/>
              <a:ext cx="228600" cy="4572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5800" y="8776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Vibration of cantilever around its resonance frequency (often hundreds of kHz)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Change of frequency due to interaction between sample and cantilever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8600"/>
            <a:ext cx="747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Vibrating cantilever (tapping) mode: most popular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2317" y="2443437"/>
            <a:ext cx="7105483" cy="4338363"/>
            <a:chOff x="2038517" y="2443437"/>
            <a:chExt cx="7105483" cy="433836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443437"/>
              <a:ext cx="6019800" cy="433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2038517" y="6400800"/>
              <a:ext cx="398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But for the AFM we have, we operate at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5056632" y="4953000"/>
              <a:ext cx="2286000" cy="1588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5829300" y="6210300"/>
              <a:ext cx="38100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267200" y="1564878"/>
            <a:ext cx="26670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Resonance frequency: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baseline="-25000" dirty="0" smtClean="0">
                <a:solidFill>
                  <a:srgbClr val="C00000"/>
                </a:solidFill>
              </a:rPr>
              <a:t>eff</a:t>
            </a:r>
            <a:r>
              <a:rPr lang="en-US" dirty="0" smtClean="0">
                <a:solidFill>
                  <a:srgbClr val="C00000"/>
                </a:solidFill>
              </a:rPr>
              <a:t> = k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- dF/</a:t>
            </a:r>
            <a:r>
              <a:rPr lang="en-US" dirty="0" err="1" smtClean="0">
                <a:solidFill>
                  <a:srgbClr val="C00000"/>
                </a:solidFill>
              </a:rPr>
              <a:t>dz</a:t>
            </a:r>
            <a:r>
              <a:rPr lang="en-US" dirty="0" smtClean="0">
                <a:solidFill>
                  <a:srgbClr val="C00000"/>
                </a:solidFill>
              </a:rPr>
              <a:t>   (F is force)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baseline="-25000" dirty="0" smtClean="0">
                <a:solidFill>
                  <a:srgbClr val="C00000"/>
                </a:solidFill>
              </a:rPr>
              <a:t>eff</a:t>
            </a:r>
            <a:r>
              <a:rPr lang="en-US" dirty="0" smtClean="0">
                <a:solidFill>
                  <a:srgbClr val="C00000"/>
                </a:solidFill>
              </a:rPr>
              <a:t> = (1/2</a:t>
            </a: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l-G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baseline="-25000" dirty="0" smtClean="0">
                <a:solidFill>
                  <a:srgbClr val="C00000"/>
                </a:solidFill>
              </a:rPr>
              <a:t>eff</a:t>
            </a:r>
            <a:r>
              <a:rPr lang="en-US" dirty="0" smtClean="0">
                <a:solidFill>
                  <a:srgbClr val="C00000"/>
                </a:solidFill>
              </a:rPr>
              <a:t> /m)</a:t>
            </a:r>
            <a:r>
              <a:rPr lang="en-US" baseline="30000" dirty="0" smtClean="0">
                <a:solidFill>
                  <a:srgbClr val="C00000"/>
                </a:solidFill>
              </a:rPr>
              <a:t>1/2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64124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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300kHz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623334"/>
            <a:ext cx="3124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Cantilever oscillate and is positioned above the surface so that it only taps the surface for a very small fraction of its oscillation period.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When imaging poorly immobilized or soft samples, tapping mode may be a far better choice than contact mode.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5638800" cy="28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26000" y="914400"/>
            <a:ext cx="3810000" cy="2222500"/>
            <a:chOff x="144" y="1536"/>
            <a:chExt cx="2400" cy="14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-2" r="32076" b="50467"/>
            <a:stretch>
              <a:fillRect/>
            </a:stretch>
          </p:blipFill>
          <p:spPr bwMode="auto">
            <a:xfrm>
              <a:off x="144" y="1536"/>
              <a:ext cx="2400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76" y="1797"/>
              <a:ext cx="291" cy="288"/>
              <a:chOff x="576" y="1830"/>
              <a:chExt cx="291" cy="195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 flipV="1">
                <a:off x="576" y="1830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 flipV="1">
                <a:off x="576" y="1878"/>
                <a:ext cx="288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576" y="192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H="1">
                <a:off x="576" y="1926"/>
                <a:ext cx="288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flipH="1">
                <a:off x="579" y="1929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867" y="1944"/>
              <a:ext cx="285" cy="3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191" y="1809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1710" y="1935"/>
              <a:ext cx="192" cy="10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626" y="1878"/>
              <a:ext cx="291" cy="145"/>
              <a:chOff x="576" y="1830"/>
              <a:chExt cx="291" cy="195"/>
            </a:xfrm>
          </p:grpSpPr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 flipH="1" flipV="1">
                <a:off x="576" y="1830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H="1" flipV="1">
                <a:off x="576" y="1878"/>
                <a:ext cx="288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H="1">
                <a:off x="576" y="192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>
                <a:off x="576" y="1926"/>
                <a:ext cx="288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H="1">
                <a:off x="579" y="1929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920" y="1941"/>
              <a:ext cx="267" cy="3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226" y="1809"/>
              <a:ext cx="1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590" y="2058"/>
              <a:ext cx="96" cy="48"/>
            </a:xfrm>
            <a:prstGeom prst="line">
              <a:avLst/>
            </a:prstGeom>
            <a:noFill/>
            <a:ln w="76200">
              <a:solidFill>
                <a:srgbClr val="B7CD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382544" y="3087469"/>
            <a:ext cx="1704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Free oscillation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Large amplitude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359650" y="309245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Hitting surface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Lower </a:t>
            </a:r>
            <a:r>
              <a:rPr lang="en-US" dirty="0">
                <a:solidFill>
                  <a:srgbClr val="0033CC"/>
                </a:solidFill>
              </a:rPr>
              <a:t>amplitude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81200" y="152400"/>
            <a:ext cx="5406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Vibrating cantilever (tapping) mode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96000" y="56388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Amplitude imaging (for AFM)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Phase imaging (also for MFM and EFM)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00" y="990600"/>
            <a:ext cx="4724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Cantilever oscillates at resonant frequency and “taps” sample surface, where feedback loop maintains constant oscillation amplitude.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Reduces normal (vertical) forces and shear (lateral) forces, thereby reducing damage to softer samples, and less tip wear.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image surface with weak adhesion.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much slower than contact mode.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876800" y="2801936"/>
            <a:ext cx="4191000" cy="2379664"/>
            <a:chOff x="4876800" y="2667000"/>
            <a:chExt cx="4191000" cy="2379664"/>
          </a:xfrm>
        </p:grpSpPr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4876800" y="2676386"/>
            <a:ext cx="4191000" cy="2370278"/>
          </p:xfrm>
          <a:graphic>
            <a:graphicData uri="http://schemas.openxmlformats.org/presentationml/2006/ole">
              <p:oleObj spid="_x0000_s135170" name="Chart" r:id="rId3" imgW="5332680" imgH="2463840" progId="Excel.Sheet.8">
                <p:embed/>
              </p:oleObj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5524500" y="30861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7313612" y="2971800"/>
              <a:ext cx="306388" cy="3055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05400" y="2667000"/>
              <a:ext cx="3440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Drive signal            Cantilever signal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2400" y="2286000"/>
            <a:ext cx="6675120" cy="4291966"/>
            <a:chOff x="609600" y="2514600"/>
            <a:chExt cx="5562600" cy="3576638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838200" y="3200400"/>
              <a:ext cx="3962400" cy="1806575"/>
              <a:chOff x="900" y="1894"/>
              <a:chExt cx="2844" cy="1297"/>
            </a:xfrm>
          </p:grpSpPr>
          <p:pic>
            <p:nvPicPr>
              <p:cNvPr id="1034" name="Picture 5" descr="phas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9" y="1894"/>
                <a:ext cx="1305" cy="1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6" descr="phas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00" y="1894"/>
                <a:ext cx="1308" cy="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0" name="Text Box 8"/>
            <p:cNvSpPr txBox="1">
              <a:spLocks noChangeArrowheads="1"/>
            </p:cNvSpPr>
            <p:nvPr/>
          </p:nvSpPr>
          <p:spPr bwMode="auto">
            <a:xfrm>
              <a:off x="1066800" y="5105400"/>
              <a:ext cx="11571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</a:rPr>
                <a:t>Topography</a:t>
              </a:r>
            </a:p>
          </p:txBody>
        </p:sp>
        <p:sp>
          <p:nvSpPr>
            <p:cNvPr id="1031" name="Text Box 9"/>
            <p:cNvSpPr txBox="1">
              <a:spLocks noChangeArrowheads="1"/>
            </p:cNvSpPr>
            <p:nvPr/>
          </p:nvSpPr>
          <p:spPr bwMode="auto">
            <a:xfrm>
              <a:off x="3505200" y="5105400"/>
              <a:ext cx="6783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33CC"/>
                  </a:solidFill>
                </a:rPr>
                <a:t>Phase</a:t>
              </a:r>
            </a:p>
          </p:txBody>
        </p:sp>
        <p:sp>
          <p:nvSpPr>
            <p:cNvPr id="1032" name="Text Box 10"/>
            <p:cNvSpPr txBox="1">
              <a:spLocks noChangeArrowheads="1"/>
            </p:cNvSpPr>
            <p:nvPr/>
          </p:nvSpPr>
          <p:spPr bwMode="auto">
            <a:xfrm>
              <a:off x="609600" y="2514600"/>
              <a:ext cx="25027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Polymer blend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(Polypropylene &amp; EDPM)</a:t>
              </a:r>
            </a:p>
          </p:txBody>
        </p:sp>
        <p:sp>
          <p:nvSpPr>
            <p:cNvPr id="1033" name="Text Box 15"/>
            <p:cNvSpPr txBox="1">
              <a:spLocks noChangeArrowheads="1"/>
            </p:cNvSpPr>
            <p:nvPr/>
          </p:nvSpPr>
          <p:spPr bwMode="auto">
            <a:xfrm>
              <a:off x="762000" y="5715000"/>
              <a:ext cx="5410200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Measure </a:t>
              </a:r>
              <a:r>
                <a:rPr lang="en-US" dirty="0">
                  <a:solidFill>
                    <a:srgbClr val="C00000"/>
                  </a:solidFill>
                </a:rPr>
                <a:t>relative elastic properties of complex samples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1409" y="152400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imaging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1143000"/>
            <a:ext cx="6858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Measure the phase lag of the cantilever driving vs. actual oscillation.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Contrast depends on the physical properties (Young’s modulus…) of the material.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276600" cy="37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" y="55626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(contact mode):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Au(111) polycrystalline film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 a glass substrate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56388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(non-contact mode):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Atomic resolution on Si(111) 7x7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28600"/>
            <a:ext cx="361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Atomic resolution AFM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2590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3810000" cy="31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4419600"/>
            <a:ext cx="6858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Many types: DNA and RNA analysis, protein-nucleic acid complexes, chromosomes, cellular membranes, proteins and peptides, molecular crystals, polymers and biomaterials, </a:t>
            </a:r>
            <a:r>
              <a:rPr lang="en-US" dirty="0" err="1" smtClean="0">
                <a:solidFill>
                  <a:srgbClr val="0033CC"/>
                </a:solidFill>
              </a:rPr>
              <a:t>ligand</a:t>
            </a:r>
            <a:r>
              <a:rPr lang="en-US" dirty="0" smtClean="0">
                <a:solidFill>
                  <a:srgbClr val="0033CC"/>
                </a:solidFill>
              </a:rPr>
              <a:t>-receptor binding.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Bio-samples have been investigated on lysine-coated glass and mica substrate, and </a:t>
            </a:r>
            <a:r>
              <a:rPr lang="en-US" dirty="0" smtClean="0">
                <a:solidFill>
                  <a:srgbClr val="C00000"/>
                </a:solidFill>
              </a:rPr>
              <a:t>in buffer solution </a:t>
            </a:r>
            <a:r>
              <a:rPr lang="en-US" dirty="0" smtClean="0">
                <a:solidFill>
                  <a:srgbClr val="0033CC"/>
                </a:solidFill>
              </a:rPr>
              <a:t>(SEM… all in vacuum).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By using phase imaging technique one can distinguish the different components of the cell membranes.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28600"/>
            <a:ext cx="4919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Applications to biological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419100"/>
            <a:ext cx="8982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62200" y="228600"/>
            <a:ext cx="4919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Applications to biological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49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Scanning probe microscopy (SPM) and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4833311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tunneling microscopy.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Piezoelectric positioning.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Atomic force microscopy (AFM)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AFM tip and its fabrication.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Tapping mode AFM.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Other forms of AFM (LFM, EFM, MFM, SCM…)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479" y="1676400"/>
            <a:ext cx="396132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" y="1219200"/>
            <a:ext cx="51816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Conductive AFM is used for collecting simultaneous topography imaging and current imaging.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rgbClr val="0033CC"/>
                </a:solidFill>
              </a:rPr>
              <a:t>Variations in surface </a:t>
            </a:r>
            <a:r>
              <a:rPr lang="en-US" dirty="0" smtClean="0">
                <a:solidFill>
                  <a:srgbClr val="0033CC"/>
                </a:solidFill>
              </a:rPr>
              <a:t>conductivity</a:t>
            </a:r>
            <a:r>
              <a:rPr lang="fr-FR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can be distinguished using this mode.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Cantilever deflection is used as feedback.</a:t>
            </a:r>
          </a:p>
          <a:p>
            <a:pPr marL="176213"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Otherwise, for regular STM using tunneling current as feedback, low substrate conductivity may damage the tip.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Now the tunneling current is measured, even though the substrate is an insulator (then no tunneling current).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Standard conductive AFM operates in contact AFM </a:t>
            </a:r>
            <a:r>
              <a:rPr lang="fr-FR" dirty="0" smtClean="0">
                <a:solidFill>
                  <a:srgbClr val="0033CC"/>
                </a:solidFill>
              </a:rPr>
              <a:t>mode.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228600"/>
            <a:ext cx="2585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Conductive AFM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71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Some AFM tools can be used as STM (no vacuum), with a regular STM W-tip.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219199"/>
            <a:ext cx="5886450" cy="50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0"/>
            <a:ext cx="249848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5638801" y="3200401"/>
            <a:ext cx="975946" cy="485775"/>
          </a:xfrm>
          <a:prstGeom prst="chevron">
            <a:avLst>
              <a:gd name="adj" fmla="val 5441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1800" y="304800"/>
            <a:ext cx="3204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33CC"/>
                </a:solidFill>
              </a:rPr>
              <a:t>Operation of an STM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52600" y="228600"/>
            <a:ext cx="589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Non-contact mode for conductive AFM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2" y="876590"/>
            <a:ext cx="5956988" cy="445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71957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505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Torsional</a:t>
            </a:r>
            <a:r>
              <a:rPr lang="en-US" dirty="0" smtClean="0">
                <a:solidFill>
                  <a:srgbClr val="C00000"/>
                </a:solidFill>
              </a:rPr>
              <a:t> resonance mode: </a:t>
            </a:r>
            <a:r>
              <a:rPr lang="en-US" dirty="0" smtClean="0">
                <a:solidFill>
                  <a:srgbClr val="0033CC"/>
                </a:solidFill>
              </a:rPr>
              <a:t>keep the tip close to the substrate surface (near field) for tunneling current measurement, with less substrate and tip wear than contact mode.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Lateral forces that act on the tip cause a change in the </a:t>
            </a:r>
            <a:r>
              <a:rPr lang="en-US" dirty="0" err="1" smtClean="0">
                <a:solidFill>
                  <a:srgbClr val="0033CC"/>
                </a:solidFill>
              </a:rPr>
              <a:t>torsional</a:t>
            </a:r>
            <a:r>
              <a:rPr lang="en-US" dirty="0" smtClean="0">
                <a:solidFill>
                  <a:srgbClr val="0033CC"/>
                </a:solidFill>
              </a:rPr>
              <a:t> resonant frequency, amplitude, and/or phase of the cantilever, which can be used as feedback to maintain near-field distance.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33600" y="228600"/>
            <a:ext cx="5079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Lateral (friction) force microscopy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8305800" cy="57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4724400"/>
            <a:ext cx="25908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Possibility to discriminate different materials at the atom level.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Nano-tribology investigations can be carried out.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810000" cy="27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3962400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High resolution topography (top) and lateral force mode (bottom) images of a commercially available PET film. The silicate fillers show increased friction in the lateral force image.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PET: poly(ethylene terephthalate)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28600"/>
            <a:ext cx="3731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Lateral force microscopy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99" y="1066800"/>
            <a:ext cx="2590800" cy="26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81600" y="39624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LFM image of patterned SAM (50μm x 50μm, self-assembled monolayer), formed by micro-contact printing of </a:t>
            </a:r>
            <a:r>
              <a:rPr lang="en-US" dirty="0" err="1" smtClean="0">
                <a:solidFill>
                  <a:srgbClr val="0033CC"/>
                </a:solidFill>
              </a:rPr>
              <a:t>alkatheniols</a:t>
            </a:r>
            <a:r>
              <a:rPr lang="en-US" dirty="0" smtClean="0">
                <a:solidFill>
                  <a:srgbClr val="0033CC"/>
                </a:solidFill>
              </a:rPr>
              <a:t> onto Au surface using an elastomeric stamp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10946" name="Picture 2" descr="File:PE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562600"/>
            <a:ext cx="2971800" cy="95097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67000" y="1625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Chemical force microscopy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550223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A. Noy et al, Ann. Rev. Mater. Sci. 27, 381 (1997)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715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Polar molecules (e.g. COOH) tend to have the strongest binding to each other, followed by non-polar (e.g. CH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-CH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) bonding, and a combination being the weakest.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762000"/>
            <a:ext cx="611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 routes to assembly organic group R to the tip and substrate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19200" y="1219200"/>
            <a:ext cx="7132320" cy="4533379"/>
            <a:chOff x="1676400" y="1524000"/>
            <a:chExt cx="5943600" cy="3777816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524000"/>
              <a:ext cx="5943600" cy="377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953000" y="25908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-SH to form R-S-Au binding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467" y="3048000"/>
              <a:ext cx="131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-SiCl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1400" dirty="0" smtClean="0">
                  <a:solidFill>
                    <a:srgbClr val="C00000"/>
                  </a:solidFill>
                </a:rPr>
                <a:t> react and bind to SiO</a:t>
              </a:r>
              <a:r>
                <a:rPr lang="en-US" sz="1400" baseline="-25000" dirty="0" smtClean="0">
                  <a:solidFill>
                    <a:srgbClr val="C00000"/>
                  </a:solidFill>
                </a:rPr>
                <a:t>2</a:t>
              </a:r>
              <a:endParaRPr lang="en-US" sz="14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914400"/>
            <a:ext cx="5715000" cy="2350532"/>
            <a:chOff x="152400" y="4355068"/>
            <a:chExt cx="5715000" cy="235053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4800600"/>
              <a:ext cx="571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514600" y="4355068"/>
              <a:ext cx="1463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CH3      COOH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514600" y="4800600"/>
              <a:ext cx="381000" cy="76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2857500" y="4914900"/>
              <a:ext cx="914400" cy="381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5867400" y="1295400"/>
            <a:ext cx="327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 typeface="+mj-lt"/>
              <a:buAutoNum type="alphaUcPeriod"/>
            </a:pPr>
            <a:r>
              <a:rPr lang="en-US" sz="1600" dirty="0" smtClean="0">
                <a:solidFill>
                  <a:srgbClr val="0033CC"/>
                </a:solidFill>
              </a:rPr>
              <a:t>Topography</a:t>
            </a:r>
          </a:p>
          <a:p>
            <a:pPr marL="230188" indent="-230188">
              <a:buFont typeface="+mj-lt"/>
              <a:buAutoNum type="alphaUcPeriod"/>
            </a:pPr>
            <a:r>
              <a:rPr lang="en-US" sz="1600" dirty="0" smtClean="0">
                <a:solidFill>
                  <a:srgbClr val="0033CC"/>
                </a:solidFill>
              </a:rPr>
              <a:t>Friction force using a tip modified with a COOH-terminated SAM,</a:t>
            </a:r>
          </a:p>
          <a:p>
            <a:pPr marL="230188" indent="-230188">
              <a:buFont typeface="+mj-lt"/>
              <a:buAutoNum type="alphaUcPeriod"/>
            </a:pPr>
            <a:r>
              <a:rPr lang="en-US" sz="1600" dirty="0" smtClean="0">
                <a:solidFill>
                  <a:srgbClr val="0033CC"/>
                </a:solidFill>
              </a:rPr>
              <a:t>Friction force using a tip modified with a methyl-terminated SAM.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Light regions in (B) and (C) indicate high friction; dark regions low friction.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625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Chemical force microscopy (Lateral/friction force detection) 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6434" name="Picture 2" descr="File:Figures5newnew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3505200" cy="2787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648200" y="51054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Utilizing CFM for the unfolding of complex proteins.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(Right) Carbon nanotube terminated tip functionalized at the nanotube end.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08987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33107" y="76200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Lift mode AFM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MFM/EFM, lift 30-100nm. Too far will reduce resolution; too close will be affected by van de Waals force.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914400"/>
            <a:ext cx="251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MFM: magnetic force..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EFM: electrostatic force..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8" y="744371"/>
            <a:ext cx="9016592" cy="60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44501" y="76200"/>
            <a:ext cx="519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Magnetic force microscopy (MFM)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838200"/>
            <a:ext cx="69342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Ferromagnetic tip: Co, Ni…</a:t>
            </a:r>
          </a:p>
          <a:p>
            <a:pPr marL="177800" indent="-17780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van de Waals force: short range force (&lt;10nm)</a:t>
            </a:r>
          </a:p>
          <a:p>
            <a:pPr marL="177800" indent="-17780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Magnetic force: long range force (up to 100nm), small force gradient</a:t>
            </a:r>
          </a:p>
          <a:p>
            <a:pPr marL="177800" indent="-17780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Close imaging (tapping mode): topography</a:t>
            </a:r>
          </a:p>
          <a:p>
            <a:pPr marL="177800" indent="-177800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Distant imaging (lift mode): magnetic properties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5791200"/>
            <a:ext cx="357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(left) AFM image of hard disk drive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(right) MFM image of the same area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38780"/>
            <a:ext cx="519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Magnetic force microscopy (MFM)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819400"/>
            <a:ext cx="7696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MFM detects changes in the resonant frequency of the cantilever induced by the magnetic field's dependence on tip-to-sample separation. 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detects the magnetic field </a:t>
            </a:r>
            <a:r>
              <a:rPr lang="en-US" i="1" dirty="0" smtClean="0">
                <a:solidFill>
                  <a:srgbClr val="C00000"/>
                </a:solidFill>
              </a:rPr>
              <a:t>gradient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(dB/</a:t>
            </a:r>
            <a:r>
              <a:rPr lang="en-US" dirty="0" err="1" smtClean="0">
                <a:solidFill>
                  <a:srgbClr val="0033CC"/>
                </a:solidFill>
              </a:rPr>
              <a:t>dz</a:t>
            </a:r>
            <a:r>
              <a:rPr lang="en-US" dirty="0" smtClean="0">
                <a:solidFill>
                  <a:srgbClr val="0033CC"/>
                </a:solidFill>
              </a:rPr>
              <a:t>, no frequency change for constant magnetic field with zero gradient)</a:t>
            </a:r>
            <a:r>
              <a:rPr lang="en-US" i="1" dirty="0" smtClean="0">
                <a:solidFill>
                  <a:srgbClr val="0033CC"/>
                </a:solidFill>
              </a:rPr>
              <a:t>.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Besides frequency change, phase change (correlated to frequency change) is actually often detected to generate MFM image.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1905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Resonance frequency: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</a:t>
            </a:r>
            <a:r>
              <a:rPr lang="en-US" baseline="-25000" dirty="0" smtClean="0">
                <a:solidFill>
                  <a:srgbClr val="7030A0"/>
                </a:solidFill>
              </a:rPr>
              <a:t>eff</a:t>
            </a:r>
            <a:r>
              <a:rPr lang="en-US" dirty="0" smtClean="0">
                <a:solidFill>
                  <a:srgbClr val="7030A0"/>
                </a:solidFill>
              </a:rPr>
              <a:t> = k</a:t>
            </a:r>
            <a:r>
              <a:rPr lang="en-US" baseline="-25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 - </a:t>
            </a:r>
            <a:r>
              <a:rPr lang="en-US" dirty="0" smtClean="0">
                <a:solidFill>
                  <a:srgbClr val="C00000"/>
                </a:solidFill>
              </a:rPr>
              <a:t>dF/</a:t>
            </a:r>
            <a:r>
              <a:rPr lang="en-US" dirty="0" err="1" smtClean="0">
                <a:solidFill>
                  <a:srgbClr val="C00000"/>
                </a:solidFill>
              </a:rPr>
              <a:t>dz</a:t>
            </a:r>
            <a:r>
              <a:rPr lang="en-US" dirty="0" smtClean="0">
                <a:solidFill>
                  <a:srgbClr val="7030A0"/>
                </a:solidFill>
              </a:rPr>
              <a:t>   (F is force)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</a:t>
            </a:r>
            <a:r>
              <a:rPr lang="en-US" baseline="-25000" dirty="0" smtClean="0">
                <a:solidFill>
                  <a:srgbClr val="7030A0"/>
                </a:solidFill>
              </a:rPr>
              <a:t>eff</a:t>
            </a:r>
            <a:r>
              <a:rPr lang="en-US" dirty="0" smtClean="0">
                <a:solidFill>
                  <a:srgbClr val="7030A0"/>
                </a:solidFill>
              </a:rPr>
              <a:t> = (1/2</a:t>
            </a:r>
            <a:r>
              <a:rPr lang="el-GR" dirty="0" smtClean="0">
                <a:solidFill>
                  <a:srgbClr val="7030A0"/>
                </a:solidFill>
              </a:rPr>
              <a:t>π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el-GR" dirty="0" smtClean="0">
                <a:solidFill>
                  <a:srgbClr val="7030A0"/>
                </a:solidFill>
              </a:rPr>
              <a:t>(</a:t>
            </a:r>
            <a:r>
              <a:rPr lang="en-US" dirty="0" smtClean="0">
                <a:solidFill>
                  <a:srgbClr val="7030A0"/>
                </a:solidFill>
              </a:rPr>
              <a:t>k</a:t>
            </a:r>
            <a:r>
              <a:rPr lang="en-US" baseline="-25000" dirty="0" smtClean="0">
                <a:solidFill>
                  <a:srgbClr val="7030A0"/>
                </a:solidFill>
              </a:rPr>
              <a:t>eff</a:t>
            </a:r>
            <a:r>
              <a:rPr lang="en-US" dirty="0" smtClean="0">
                <a:solidFill>
                  <a:srgbClr val="7030A0"/>
                </a:solidFill>
              </a:rPr>
              <a:t> /m)</a:t>
            </a:r>
            <a:r>
              <a:rPr lang="en-US" baseline="30000" dirty="0" smtClean="0">
                <a:solidFill>
                  <a:srgbClr val="7030A0"/>
                </a:solidFill>
              </a:rPr>
              <a:t>1/2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28800" y="152400"/>
            <a:ext cx="548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Electrostatic force microscopy (EFM)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2000"/>
            <a:ext cx="3733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Contrary to MFM, EFM doesn’t use ferroelectric material.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Instead, charge is generated by applied bias voltage on metal tip. 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More difficult to extract the useful information than MFM </a:t>
            </a:r>
            <a:r>
              <a:rPr lang="en-US" dirty="0" smtClean="0">
                <a:solidFill>
                  <a:srgbClr val="0033CC"/>
                </a:solidFill>
              </a:rPr>
              <a:t>due to mirror charges (mirror charge from tip to substrate and vice versa).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 it is not as popular as MFM.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914400"/>
            <a:ext cx="2514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Variants: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Kelvin Probe Microscopy (SKPM)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Tunneling </a:t>
            </a:r>
            <a:r>
              <a:rPr lang="en-US" dirty="0" err="1" smtClean="0">
                <a:solidFill>
                  <a:srgbClr val="0033CC"/>
                </a:solidFill>
              </a:rPr>
              <a:t>Potentiometry</a:t>
            </a:r>
            <a:r>
              <a:rPr lang="en-US" dirty="0" smtClean="0">
                <a:solidFill>
                  <a:srgbClr val="0033CC"/>
                </a:solidFill>
              </a:rPr>
              <a:t> (STP)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Scanning Maxwell Microscopy (SMM)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581400"/>
            <a:ext cx="3886200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EFM maps local surface charge distribution on the sample surface, similar to how MFM plots the magnetic domains of the sample surface.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EFM can also map the electrostatic fields of an electronic circuit as the device is turned on and off.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This technique is known as "voltage probing" and is a valuable tool for testing live microprocessor chips at the sub-micron scale.</a:t>
            </a:r>
            <a:endParaRPr lang="en-US" sz="1600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7600" y="1219200"/>
            <a:ext cx="2971800" cy="1581900"/>
            <a:chOff x="2971800" y="1447800"/>
            <a:chExt cx="2971800" cy="1581900"/>
          </a:xfrm>
        </p:grpSpPr>
        <p:pic>
          <p:nvPicPr>
            <p:cNvPr id="202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1447800"/>
              <a:ext cx="1170884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667000"/>
              <a:ext cx="2971800" cy="36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52400" y="602748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The sub-surface structure of electrical contacts and doping trenches in this SRAM sample can be revealed using EFM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3639880"/>
            <a:ext cx="4924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38200" y="152400"/>
            <a:ext cx="7790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Charge decay and single charge detection using EFM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522788" cy="34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7" y="1066800"/>
            <a:ext cx="4437063" cy="42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1" y="4876800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Here charge was deposited in-situ by applying a high voltage pulse of order 100V for several milliseconds. Charge decay time in PMMA is order 1 hour.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453" y="838200"/>
            <a:ext cx="14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Charge decay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410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Charge deposited by a voltage pulse. Charge decay shows “staircase”, indicating single charge resolution.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447800"/>
          <a:ext cx="3798888" cy="4525963"/>
        </p:xfrm>
        <a:graphic>
          <a:graphicData uri="http://schemas.openxmlformats.org/presentationml/2006/ole">
            <p:oleObj spid="_x0000_s86018" name="Photo Editor Photo" r:id="rId4" imgW="4180952" imgH="498227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228600"/>
            <a:ext cx="403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basic scanning modes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981200"/>
            <a:ext cx="441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Feedback off/constant height:  </a:t>
            </a:r>
            <a:r>
              <a:rPr lang="en-US" dirty="0" smtClean="0">
                <a:solidFill>
                  <a:srgbClr val="0033CC"/>
                </a:solidFill>
              </a:rPr>
              <a:t>Scan over surface with constant z</a:t>
            </a:r>
            <a:r>
              <a:rPr lang="en-US" baseline="-25000" dirty="0" smtClean="0">
                <a:solidFill>
                  <a:srgbClr val="0033CC"/>
                </a:solidFill>
              </a:rPr>
              <a:t>0</a:t>
            </a:r>
            <a:r>
              <a:rPr lang="en-US" dirty="0" smtClean="0">
                <a:solidFill>
                  <a:srgbClr val="0033CC"/>
                </a:solidFill>
              </a:rPr>
              <a:t> (piezo voltage), control signal changes with tip-surface separation. For relative smooth surface, faster.</a:t>
            </a:r>
          </a:p>
          <a:p>
            <a:pPr marL="176213" indent="-1762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Feedback on/constant current:  </a:t>
            </a:r>
            <a:r>
              <a:rPr lang="en-US" dirty="0" smtClean="0">
                <a:solidFill>
                  <a:srgbClr val="0033CC"/>
                </a:solidFill>
              </a:rPr>
              <a:t>circuit regulates z piezo voltage to constant value of control signal (constantly changes tip-surface separation). Irregular surfaces with high precision, slower. Constant current STM image corresponds to a surface of constant density of state.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D3E01-CEDF-4715-846E-54D6FD3029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1066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Real space imaging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lateral and vertical resolution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Probe electronic properties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Sensitive to noise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Image quality depends on tip conditions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Not true topographic imaging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Only for conductive materials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581400"/>
            <a:ext cx="6019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AFM and others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Apply to non-conducting materials: bio-molecules, ceramics.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Real topographic imaging.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Probe various physical properties: magnetic, electrostatic, </a:t>
            </a:r>
            <a:r>
              <a:rPr lang="en-US" dirty="0" err="1" smtClean="0">
                <a:solidFill>
                  <a:srgbClr val="0033CC"/>
                </a:solidFill>
              </a:rPr>
              <a:t>hydrophobicity</a:t>
            </a:r>
            <a:r>
              <a:rPr lang="en-US" dirty="0" smtClean="0">
                <a:solidFill>
                  <a:srgbClr val="0033CC"/>
                </a:solidFill>
              </a:rPr>
              <a:t>, friction, elastic modulus, etc.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Can manipulate molecules and fabricate nanostructures.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Lower lateral resolution.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Contact mode can damage the sample.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Image distortion due to the presence of water.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4805" y="30480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305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 voltage applied between two conducting bodies leads to an electrical current even if the two bodies not quite touch: the tunneling current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Interaction: (tunneling-) current (down to </a:t>
            </a:r>
            <a:r>
              <a:rPr lang="en-US" dirty="0" err="1" smtClean="0">
                <a:solidFill>
                  <a:srgbClr val="0033CC"/>
                </a:solidFill>
              </a:rPr>
              <a:t>pA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pPr marL="573088" lvl="1" indent="-23177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Atomic scale surface topography of electrical conductors</a:t>
            </a:r>
          </a:p>
          <a:p>
            <a:pPr marL="573088" lvl="1" indent="-23177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Electronic properties of the surface (“conductivity”)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tunneling current is strongly dependent on the distance of the two bodies: 1Å changes the current by a factor of 10!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76200"/>
            <a:ext cx="4931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Quantum mechanical tunneling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09600" y="4038600"/>
            <a:ext cx="7553325" cy="2198132"/>
            <a:chOff x="685800" y="3657600"/>
            <a:chExt cx="7553325" cy="2198132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657600"/>
              <a:ext cx="7553325" cy="172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066800" y="5486400"/>
              <a:ext cx="6670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Atom                                       Surface                                                   STM   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931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Quantum mechanical tunneling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723" y="752443"/>
            <a:ext cx="4782478" cy="28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30765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3884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Tunneling through a rectangular barrier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7041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Elastic tunneling vs. inelastic tunneling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Elastic: energy of tunneling electrons conserved.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Inelastic: electron loses a quantum of energy within the tunneling barrier.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48600" cy="517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43200" y="228600"/>
            <a:ext cx="3652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Why atomic resolution?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3222</Words>
  <Application>Microsoft Office PowerPoint</Application>
  <PresentationFormat>On-screen Show (4:3)</PresentationFormat>
  <Paragraphs>433</Paragraphs>
  <Slides>60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Photo Editor Photo</vt:lpstr>
      <vt:lpstr>Image</vt:lpstr>
      <vt:lpstr>Формула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32</cp:revision>
  <dcterms:created xsi:type="dcterms:W3CDTF">2006-08-16T00:00:00Z</dcterms:created>
  <dcterms:modified xsi:type="dcterms:W3CDTF">2010-08-21T23:38:54Z</dcterms:modified>
</cp:coreProperties>
</file>