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3" r:id="rId2"/>
    <p:sldId id="274" r:id="rId3"/>
    <p:sldId id="312" r:id="rId4"/>
    <p:sldId id="256" r:id="rId5"/>
    <p:sldId id="275" r:id="rId6"/>
    <p:sldId id="270" r:id="rId7"/>
    <p:sldId id="311" r:id="rId8"/>
    <p:sldId id="257" r:id="rId9"/>
    <p:sldId id="306" r:id="rId10"/>
    <p:sldId id="344" r:id="rId11"/>
    <p:sldId id="341" r:id="rId12"/>
    <p:sldId id="316" r:id="rId13"/>
    <p:sldId id="342" r:id="rId14"/>
    <p:sldId id="319" r:id="rId15"/>
    <p:sldId id="320" r:id="rId16"/>
    <p:sldId id="301" r:id="rId17"/>
    <p:sldId id="259" r:id="rId18"/>
    <p:sldId id="339" r:id="rId19"/>
    <p:sldId id="340" r:id="rId20"/>
    <p:sldId id="325" r:id="rId21"/>
    <p:sldId id="260" r:id="rId22"/>
    <p:sldId id="335" r:id="rId23"/>
    <p:sldId id="336" r:id="rId24"/>
    <p:sldId id="345" r:id="rId25"/>
    <p:sldId id="307" r:id="rId26"/>
    <p:sldId id="290" r:id="rId27"/>
    <p:sldId id="328" r:id="rId28"/>
    <p:sldId id="294" r:id="rId29"/>
    <p:sldId id="331" r:id="rId30"/>
    <p:sldId id="326" r:id="rId31"/>
    <p:sldId id="333" r:id="rId32"/>
    <p:sldId id="327" r:id="rId33"/>
    <p:sldId id="291" r:id="rId34"/>
    <p:sldId id="292" r:id="rId35"/>
    <p:sldId id="293" r:id="rId36"/>
    <p:sldId id="295" r:id="rId37"/>
    <p:sldId id="334" r:id="rId38"/>
    <p:sldId id="338" r:id="rId39"/>
    <p:sldId id="33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556" autoAdjust="0"/>
    <p:restoredTop sz="94660"/>
  </p:normalViewPr>
  <p:slideViewPr>
    <p:cSldViewPr>
      <p:cViewPr varScale="1">
        <p:scale>
          <a:sx n="78" d="100"/>
          <a:sy n="78" d="100"/>
        </p:scale>
        <p:origin x="-100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DB3E3C-41E0-4C01-ADFB-CF2BD9821CE0}" type="datetimeFigureOut">
              <a:rPr lang="en-US" smtClean="0"/>
              <a:pPr/>
              <a:t>8/21/2010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BC52A1-2771-40F4-9F09-1A844E84564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2309694F-99A6-455C-9F6D-0C8D1CD8DF09}" type="slidenum">
              <a:rPr lang="en-US"/>
              <a:pPr/>
              <a:t>16</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9AAEB6-775D-40FF-9E17-DC335E3C704C}"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76E2C-215F-43B5-B5BB-3336A7FDF324}"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71B2BF-1677-48A8-8742-1F765CE39FFE}"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22716F15-8B53-4814-A1D6-A8B45D1C21BD}" type="datetime1">
              <a:rPr lang="en-US" altLang="zh-CN" smtClean="0"/>
              <a:pPr>
                <a:defRPr/>
              </a:pPr>
              <a:t>8/21/2010</a:t>
            </a:fld>
            <a:endParaRPr lang="en-US" altLang="zh-CN"/>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a:ln/>
        </p:spPr>
        <p:txBody>
          <a:bodyPr/>
          <a:lstStyle>
            <a:lvl1pPr>
              <a:defRPr/>
            </a:lvl1pPr>
          </a:lstStyle>
          <a:p>
            <a:pPr>
              <a:defRPr/>
            </a:pPr>
            <a:fld id="{160E84CB-3A3F-43CE-BC82-72749D831449}"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8E6901-11E4-43CF-9DFD-3583DC89C281}"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5A7D15-EFE8-48C0-80E3-ACE03181BB2E}"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5460BD-3B50-439E-9C42-B5D3033AC10B}" type="datetime1">
              <a:rPr lang="en-US" smtClean="0"/>
              <a:pPr/>
              <a:t>8/21/2010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A70DA2-46FF-4D22-B00C-C411566CC7D6}" type="datetime1">
              <a:rPr lang="en-US" smtClean="0"/>
              <a:pPr/>
              <a:t>8/21/2010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00D19F-38FE-4586-9229-4B45F338B9EC}" type="datetime1">
              <a:rPr lang="en-US" smtClean="0"/>
              <a:pPr/>
              <a:t>8/21/2010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D79FD2-F575-4989-A264-3E338BB1D07C}" type="datetime1">
              <a:rPr lang="en-US" smtClean="0"/>
              <a:pPr/>
              <a:t>8/21/2010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13156-5BE5-4F63-A952-05828CDC068E}" type="datetime1">
              <a:rPr lang="en-US" smtClean="0"/>
              <a:pPr/>
              <a:t>8/21/2010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5D599-2629-4961-810E-58AF677D651B}" type="datetime1">
              <a:rPr lang="en-US" smtClean="0"/>
              <a:pPr/>
              <a:t>8/21/2010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B22C35-590F-4949-86B8-28C8CE24539C}" type="datetime1">
              <a:rPr lang="en-US" smtClean="0"/>
              <a:pPr/>
              <a:t>8/21/2010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1066800"/>
            <a:ext cx="7499617" cy="523220"/>
          </a:xfrm>
          <a:prstGeom prst="rect">
            <a:avLst/>
          </a:prstGeom>
          <a:noFill/>
        </p:spPr>
        <p:txBody>
          <a:bodyPr wrap="none" rtlCol="0">
            <a:spAutoFit/>
          </a:bodyPr>
          <a:lstStyle/>
          <a:p>
            <a:r>
              <a:rPr lang="en-US" sz="2800" dirty="0" smtClean="0">
                <a:solidFill>
                  <a:srgbClr val="0033CC"/>
                </a:solidFill>
              </a:rPr>
              <a:t>Scanning probe microscopy (SPM) and lithography</a:t>
            </a:r>
            <a:endParaRPr lang="en-US" sz="2800" dirty="0">
              <a:solidFill>
                <a:srgbClr val="0033CC"/>
              </a:solidFill>
            </a:endParaRPr>
          </a:p>
        </p:txBody>
      </p:sp>
      <p:sp>
        <p:nvSpPr>
          <p:cNvPr id="5" name="TextBox 4"/>
          <p:cNvSpPr txBox="1"/>
          <p:nvPr/>
        </p:nvSpPr>
        <p:spPr>
          <a:xfrm>
            <a:off x="1524000" y="2590800"/>
            <a:ext cx="5206746" cy="1077218"/>
          </a:xfrm>
          <a:prstGeom prst="rect">
            <a:avLst/>
          </a:prstGeom>
          <a:noFill/>
        </p:spPr>
        <p:txBody>
          <a:bodyPr wrap="none" rtlCol="0">
            <a:spAutoFit/>
          </a:bodyPr>
          <a:lstStyle/>
          <a:p>
            <a:pPr marL="342900" indent="-342900">
              <a:spcAft>
                <a:spcPts val="600"/>
              </a:spcAft>
              <a:buAutoNum type="arabicPeriod"/>
            </a:pPr>
            <a:r>
              <a:rPr lang="en-US" dirty="0" smtClean="0">
                <a:solidFill>
                  <a:srgbClr val="C00000"/>
                </a:solidFill>
              </a:rPr>
              <a:t>Atom and particle manipulation by STM and AFM.</a:t>
            </a:r>
          </a:p>
          <a:p>
            <a:pPr marL="342900" indent="-342900">
              <a:spcAft>
                <a:spcPts val="600"/>
              </a:spcAft>
              <a:buAutoNum type="arabicPeriod"/>
            </a:pPr>
            <a:r>
              <a:rPr lang="en-US" dirty="0" smtClean="0">
                <a:solidFill>
                  <a:srgbClr val="0033CC"/>
                </a:solidFill>
              </a:rPr>
              <a:t>AFM oxidation of Si or metals.</a:t>
            </a:r>
          </a:p>
          <a:p>
            <a:pPr marL="342900" indent="-342900">
              <a:spcAft>
                <a:spcPts val="600"/>
              </a:spcAft>
              <a:buAutoNum type="arabicPeriod"/>
            </a:pPr>
            <a:r>
              <a:rPr lang="en-US" dirty="0" smtClean="0">
                <a:solidFill>
                  <a:srgbClr val="0033CC"/>
                </a:solidFill>
              </a:rPr>
              <a:t>Dip-pen nanolithography (DPN).</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sp>
        <p:nvSpPr>
          <p:cNvPr id="7" name="TextBox 6"/>
          <p:cNvSpPr txBox="1"/>
          <p:nvPr/>
        </p:nvSpPr>
        <p:spPr>
          <a:xfrm>
            <a:off x="0" y="6119336"/>
            <a:ext cx="5906040"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ECE 730: Fabrication in the </a:t>
            </a:r>
            <a:r>
              <a:rPr lang="en-US" sz="1400" dirty="0" err="1" smtClean="0"/>
              <a:t>nanoscale</a:t>
            </a:r>
            <a:r>
              <a:rPr lang="en-US" sz="1400" dirty="0" smtClean="0"/>
              <a:t>: principles, technology and applications </a:t>
            </a:r>
          </a:p>
          <a:p>
            <a:r>
              <a:rPr lang="en-US" sz="1400" dirty="0" smtClean="0"/>
              <a:t>Instructor: Bo Cui, ECE, University of Waterloo; http://ece.uwaterloo.ca/~bcui/</a:t>
            </a:r>
          </a:p>
          <a:p>
            <a:r>
              <a:rPr lang="en-US" sz="1400" dirty="0" smtClean="0"/>
              <a:t>Textbook: Nanofabrication: principles, capabilities and limits, by Zheng Cui</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1066800"/>
            <a:ext cx="7499617" cy="523220"/>
          </a:xfrm>
          <a:prstGeom prst="rect">
            <a:avLst/>
          </a:prstGeom>
          <a:noFill/>
        </p:spPr>
        <p:txBody>
          <a:bodyPr wrap="none" rtlCol="0">
            <a:spAutoFit/>
          </a:bodyPr>
          <a:lstStyle/>
          <a:p>
            <a:r>
              <a:rPr lang="en-US" sz="2800" dirty="0" smtClean="0">
                <a:solidFill>
                  <a:srgbClr val="0033CC"/>
                </a:solidFill>
              </a:rPr>
              <a:t>Scanning probe microscopy (SPM) and lithography</a:t>
            </a:r>
            <a:endParaRPr lang="en-US" sz="2800" dirty="0">
              <a:solidFill>
                <a:srgbClr val="0033CC"/>
              </a:solidFill>
            </a:endParaRPr>
          </a:p>
        </p:txBody>
      </p:sp>
      <p:sp>
        <p:nvSpPr>
          <p:cNvPr id="5" name="TextBox 4"/>
          <p:cNvSpPr txBox="1"/>
          <p:nvPr/>
        </p:nvSpPr>
        <p:spPr>
          <a:xfrm>
            <a:off x="1524000" y="2590800"/>
            <a:ext cx="5206746" cy="1077218"/>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Atom and particle manipulation by STM and AFM.</a:t>
            </a:r>
          </a:p>
          <a:p>
            <a:pPr marL="342900" indent="-342900">
              <a:spcAft>
                <a:spcPts val="600"/>
              </a:spcAft>
              <a:buAutoNum type="arabicPeriod"/>
            </a:pPr>
            <a:r>
              <a:rPr lang="en-US" dirty="0" smtClean="0">
                <a:solidFill>
                  <a:srgbClr val="C00000"/>
                </a:solidFill>
              </a:rPr>
              <a:t>AFM oxidation of Si or metals.</a:t>
            </a:r>
          </a:p>
          <a:p>
            <a:pPr marL="342900" indent="-342900">
              <a:spcAft>
                <a:spcPts val="600"/>
              </a:spcAft>
              <a:buAutoNum type="arabicPeriod"/>
            </a:pPr>
            <a:r>
              <a:rPr lang="en-US" dirty="0" smtClean="0">
                <a:solidFill>
                  <a:srgbClr val="0033CC"/>
                </a:solidFill>
              </a:rPr>
              <a:t>Dip-pen nanolithography.</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194514" y="838200"/>
            <a:ext cx="6797086" cy="3248025"/>
          </a:xfrm>
          <a:prstGeom prst="rect">
            <a:avLst/>
          </a:prstGeom>
          <a:noFill/>
          <a:ln w="9525">
            <a:noFill/>
            <a:miter lim="800000"/>
            <a:headEnd/>
            <a:tailEnd/>
          </a:ln>
          <a:effectLst/>
        </p:spPr>
      </p:pic>
      <p:sp>
        <p:nvSpPr>
          <p:cNvPr id="5" name="Rectangle 4"/>
          <p:cNvSpPr/>
          <p:nvPr/>
        </p:nvSpPr>
        <p:spPr>
          <a:xfrm>
            <a:off x="228600" y="4495800"/>
            <a:ext cx="5562600" cy="1785104"/>
          </a:xfrm>
          <a:prstGeom prst="rect">
            <a:avLst/>
          </a:prstGeom>
        </p:spPr>
        <p:txBody>
          <a:bodyPr wrap="square">
            <a:spAutoFit/>
          </a:bodyPr>
          <a:lstStyle/>
          <a:p>
            <a:pPr marL="177800" indent="-177800">
              <a:spcAft>
                <a:spcPts val="600"/>
              </a:spcAft>
              <a:buFont typeface="Arial" pitchFamily="34" charset="0"/>
              <a:buChar char="•"/>
              <a:defRPr/>
            </a:pPr>
            <a:r>
              <a:rPr lang="en-US" dirty="0" smtClean="0">
                <a:solidFill>
                  <a:srgbClr val="0033CC"/>
                </a:solidFill>
              </a:rPr>
              <a:t>Resulting oxide affected by experimental parameters</a:t>
            </a:r>
          </a:p>
          <a:p>
            <a:pPr marL="457200" lvl="2" indent="-228600">
              <a:spcAft>
                <a:spcPts val="600"/>
              </a:spcAft>
              <a:buFont typeface="Courier New" pitchFamily="49" charset="0"/>
              <a:buChar char="o"/>
              <a:defRPr/>
            </a:pPr>
            <a:r>
              <a:rPr lang="en-US" dirty="0" smtClean="0">
                <a:solidFill>
                  <a:srgbClr val="0033CC"/>
                </a:solidFill>
              </a:rPr>
              <a:t>Voltage (typically from 5-10V)</a:t>
            </a:r>
          </a:p>
          <a:p>
            <a:pPr marL="457200" lvl="2" indent="-228600">
              <a:spcAft>
                <a:spcPts val="600"/>
              </a:spcAft>
              <a:buFont typeface="Courier New" pitchFamily="49" charset="0"/>
              <a:buChar char="o"/>
              <a:defRPr/>
            </a:pPr>
            <a:r>
              <a:rPr lang="en-US" dirty="0" smtClean="0">
                <a:solidFill>
                  <a:srgbClr val="0033CC"/>
                </a:solidFill>
              </a:rPr>
              <a:t>Tip Scan Speed (stationary to tens of </a:t>
            </a:r>
            <a:r>
              <a:rPr lang="en-US" dirty="0" smtClean="0">
                <a:solidFill>
                  <a:srgbClr val="0033CC"/>
                </a:solidFill>
                <a:cs typeface="Arial" charset="0"/>
              </a:rPr>
              <a:t>µm/s)</a:t>
            </a:r>
            <a:r>
              <a:rPr lang="en-US" dirty="0" smtClean="0">
                <a:solidFill>
                  <a:srgbClr val="0033CC"/>
                </a:solidFill>
              </a:rPr>
              <a:t> </a:t>
            </a:r>
          </a:p>
          <a:p>
            <a:pPr marL="457200" lvl="2" indent="-228600">
              <a:spcAft>
                <a:spcPts val="600"/>
              </a:spcAft>
              <a:buFont typeface="Courier New" pitchFamily="49" charset="0"/>
              <a:buChar char="o"/>
              <a:defRPr/>
            </a:pPr>
            <a:r>
              <a:rPr lang="en-US" dirty="0" smtClean="0">
                <a:solidFill>
                  <a:srgbClr val="0033CC"/>
                </a:solidFill>
              </a:rPr>
              <a:t>Humidity (20% to 80%)</a:t>
            </a:r>
          </a:p>
          <a:p>
            <a:pPr marL="177800" indent="-177800">
              <a:spcAft>
                <a:spcPts val="600"/>
              </a:spcAft>
              <a:buFont typeface="Arial" pitchFamily="34" charset="0"/>
              <a:buChar char="•"/>
              <a:defRPr/>
            </a:pPr>
            <a:r>
              <a:rPr lang="en-US" dirty="0" smtClean="0">
                <a:solidFill>
                  <a:srgbClr val="0033CC"/>
                </a:solidFill>
              </a:rPr>
              <a:t>Detected current can be used for process control</a:t>
            </a:r>
          </a:p>
        </p:txBody>
      </p:sp>
      <p:pic>
        <p:nvPicPr>
          <p:cNvPr id="6" name="Picture 3"/>
          <p:cNvPicPr>
            <a:picLocks noChangeAspect="1" noChangeArrowheads="1"/>
          </p:cNvPicPr>
          <p:nvPr/>
        </p:nvPicPr>
        <p:blipFill>
          <a:blip r:embed="rId3" cstate="print"/>
          <a:srcRect/>
          <a:stretch>
            <a:fillRect/>
          </a:stretch>
        </p:blipFill>
        <p:spPr bwMode="auto">
          <a:xfrm>
            <a:off x="5791200" y="3276600"/>
            <a:ext cx="3067050" cy="3067050"/>
          </a:xfrm>
          <a:prstGeom prst="rect">
            <a:avLst/>
          </a:prstGeom>
          <a:noFill/>
          <a:ln w="9525">
            <a:noFill/>
            <a:miter lim="800000"/>
            <a:headEnd/>
            <a:tailEnd/>
          </a:ln>
          <a:effectLst/>
        </p:spPr>
      </p:pic>
      <p:sp>
        <p:nvSpPr>
          <p:cNvPr id="7" name="TextBox 6"/>
          <p:cNvSpPr txBox="1"/>
          <p:nvPr/>
        </p:nvSpPr>
        <p:spPr>
          <a:xfrm>
            <a:off x="2286000" y="152400"/>
            <a:ext cx="4865243" cy="523220"/>
          </a:xfrm>
          <a:prstGeom prst="rect">
            <a:avLst/>
          </a:prstGeom>
          <a:noFill/>
        </p:spPr>
        <p:txBody>
          <a:bodyPr wrap="none" rtlCol="0">
            <a:spAutoFit/>
          </a:bodyPr>
          <a:lstStyle/>
          <a:p>
            <a:r>
              <a:rPr lang="en-US" sz="2800" dirty="0" smtClean="0">
                <a:solidFill>
                  <a:srgbClr val="0033CC"/>
                </a:solidFill>
              </a:rPr>
              <a:t>AFM oxidation (STM also works)</a:t>
            </a:r>
            <a:endParaRPr lang="en-US" sz="2800" dirty="0">
              <a:solidFill>
                <a:srgbClr val="0033CC"/>
              </a:solidFill>
            </a:endParaRPr>
          </a:p>
        </p:txBody>
      </p:sp>
      <p:cxnSp>
        <p:nvCxnSpPr>
          <p:cNvPr id="8" name="Straight Connector 7"/>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Rectangle 8"/>
          <p:cNvSpPr/>
          <p:nvPr/>
        </p:nvSpPr>
        <p:spPr>
          <a:xfrm>
            <a:off x="228600" y="838200"/>
            <a:ext cx="5105400" cy="1200329"/>
          </a:xfrm>
          <a:prstGeom prst="rect">
            <a:avLst/>
          </a:prstGeom>
        </p:spPr>
        <p:txBody>
          <a:bodyPr wrap="square">
            <a:spAutoFit/>
          </a:bodyPr>
          <a:lstStyle/>
          <a:p>
            <a:r>
              <a:rPr lang="en-US" dirty="0" smtClean="0">
                <a:solidFill>
                  <a:srgbClr val="0033CC"/>
                </a:solidFill>
              </a:rPr>
              <a:t>Voltage bias between a sharp probe tip and a sample generates an intense electric field at the tip, which leads to oxidation of silicon or anodization (oxidation) of metals.</a:t>
            </a:r>
            <a:endParaRPr lang="en-US"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11</a:t>
            </a:fld>
            <a:endParaRPr lang="en-US"/>
          </a:p>
        </p:txBody>
      </p:sp>
      <p:pic>
        <p:nvPicPr>
          <p:cNvPr id="1026" name="Picture 2"/>
          <p:cNvPicPr>
            <a:picLocks noChangeAspect="1" noChangeArrowheads="1"/>
          </p:cNvPicPr>
          <p:nvPr/>
        </p:nvPicPr>
        <p:blipFill>
          <a:blip r:embed="rId4" cstate="print"/>
          <a:srcRect/>
          <a:stretch>
            <a:fillRect/>
          </a:stretch>
        </p:blipFill>
        <p:spPr bwMode="auto">
          <a:xfrm>
            <a:off x="152400" y="3886200"/>
            <a:ext cx="5638800" cy="325396"/>
          </a:xfrm>
          <a:prstGeom prst="rect">
            <a:avLst/>
          </a:prstGeom>
          <a:noFill/>
          <a:ln w="9525">
            <a:solidFill>
              <a:schemeClr val="accent6">
                <a:lumMod val="75000"/>
              </a:schemeClr>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47172" y="0"/>
            <a:ext cx="4063228" cy="523220"/>
          </a:xfrm>
          <a:prstGeom prst="rect">
            <a:avLst/>
          </a:prstGeom>
          <a:noFill/>
        </p:spPr>
        <p:txBody>
          <a:bodyPr wrap="none" rtlCol="0">
            <a:spAutoFit/>
          </a:bodyPr>
          <a:lstStyle/>
          <a:p>
            <a:r>
              <a:rPr lang="en-US" sz="2800" dirty="0" smtClean="0">
                <a:solidFill>
                  <a:srgbClr val="0033CC"/>
                </a:solidFill>
              </a:rPr>
              <a:t>AFM oxidation mechanism</a:t>
            </a:r>
            <a:endParaRPr lang="en-US" sz="2800" dirty="0">
              <a:solidFill>
                <a:srgbClr val="0033CC"/>
              </a:solidFill>
            </a:endParaRPr>
          </a:p>
        </p:txBody>
      </p:sp>
      <p:cxnSp>
        <p:nvCxnSpPr>
          <p:cNvPr id="7" name="Straight Connector 6"/>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0" y="609600"/>
            <a:ext cx="9144000" cy="3059299"/>
          </a:xfrm>
          <a:prstGeom prst="rect">
            <a:avLst/>
          </a:prstGeom>
          <a:noFill/>
        </p:spPr>
        <p:txBody>
          <a:bodyPr wrap="square" rtlCol="0">
            <a:spAutoFit/>
          </a:bodyPr>
          <a:lstStyle/>
          <a:p>
            <a:pPr marL="171450" indent="-171450">
              <a:spcAft>
                <a:spcPts val="600"/>
              </a:spcAft>
              <a:buFont typeface="Arial" pitchFamily="34" charset="0"/>
              <a:buChar char="•"/>
            </a:pPr>
            <a:r>
              <a:rPr lang="en-US" dirty="0" smtClean="0">
                <a:solidFill>
                  <a:srgbClr val="0033CC"/>
                </a:solidFill>
              </a:rPr>
              <a:t>This is an electrochemical process, even though it is not done in bulk liquid (but actually there is always liquid when operated in air).</a:t>
            </a:r>
          </a:p>
          <a:p>
            <a:pPr marL="171450" indent="-171450">
              <a:spcAft>
                <a:spcPts val="600"/>
              </a:spcAft>
              <a:buFont typeface="Arial" pitchFamily="34" charset="0"/>
              <a:buChar char="•"/>
            </a:pPr>
            <a:r>
              <a:rPr lang="en-US" dirty="0" smtClean="0">
                <a:solidFill>
                  <a:srgbClr val="0033CC"/>
                </a:solidFill>
              </a:rPr>
              <a:t>The high field desorbs the hydrogen on the silicon surface and enables exposed silicon to oxidize in air (the oxidation rate is enhanced by the presence of the accelerating field).</a:t>
            </a:r>
          </a:p>
          <a:p>
            <a:pPr marL="171450" indent="-171450">
              <a:lnSpc>
                <a:spcPct val="90000"/>
              </a:lnSpc>
              <a:spcAft>
                <a:spcPts val="600"/>
              </a:spcAft>
              <a:buFont typeface="Arial" pitchFamily="34" charset="0"/>
              <a:buChar char="•"/>
            </a:pPr>
            <a:r>
              <a:rPr lang="en-US" dirty="0" smtClean="0">
                <a:solidFill>
                  <a:srgbClr val="0033CC"/>
                </a:solidFill>
              </a:rPr>
              <a:t>That is, the negatively biased tip induces a high electric field which ionizes the water molecules from the ambient humidity to produce OH</a:t>
            </a:r>
            <a:r>
              <a:rPr lang="en-US" baseline="30000" dirty="0" smtClean="0">
                <a:solidFill>
                  <a:srgbClr val="0033CC"/>
                </a:solidFill>
              </a:rPr>
              <a:t>-</a:t>
            </a:r>
            <a:r>
              <a:rPr lang="en-US" dirty="0" smtClean="0">
                <a:solidFill>
                  <a:srgbClr val="0033CC"/>
                </a:solidFill>
              </a:rPr>
              <a:t> ions that act as an oxidant.</a:t>
            </a:r>
          </a:p>
          <a:p>
            <a:pPr marL="171450" indent="-171450">
              <a:lnSpc>
                <a:spcPct val="90000"/>
              </a:lnSpc>
              <a:spcAft>
                <a:spcPts val="600"/>
              </a:spcAft>
              <a:buFont typeface="Arial" pitchFamily="34" charset="0"/>
              <a:buChar char="•"/>
            </a:pPr>
            <a:r>
              <a:rPr lang="en-US" dirty="0" smtClean="0">
                <a:solidFill>
                  <a:srgbClr val="0033CC"/>
                </a:solidFill>
              </a:rPr>
              <a:t>The electric field enhances the vertical drift of these ion species away from the tip towards the surface where they react with underlying atoms to form a localized oxide beneath the tip.</a:t>
            </a:r>
          </a:p>
          <a:p>
            <a:pPr marL="171450" indent="-171450">
              <a:spcAft>
                <a:spcPts val="600"/>
              </a:spcAft>
              <a:buFont typeface="Arial" pitchFamily="34" charset="0"/>
              <a:buChar char="•"/>
            </a:pPr>
            <a:r>
              <a:rPr lang="en-US" dirty="0" smtClean="0">
                <a:solidFill>
                  <a:srgbClr val="0033CC"/>
                </a:solidFill>
              </a:rPr>
              <a:t>Since the oxidation process requires an electrical current, both the tip and substrate must have some conductivity.</a:t>
            </a:r>
            <a:endParaRPr lang="en-US" dirty="0">
              <a:solidFill>
                <a:srgbClr val="0033CC"/>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1190625" y="3638550"/>
            <a:ext cx="2924175" cy="242887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371975" y="3581400"/>
            <a:ext cx="3324225" cy="2495550"/>
          </a:xfrm>
          <a:prstGeom prst="rect">
            <a:avLst/>
          </a:prstGeom>
          <a:noFill/>
          <a:ln w="9525">
            <a:noFill/>
            <a:miter lim="800000"/>
            <a:headEnd/>
            <a:tailEnd/>
          </a:ln>
        </p:spPr>
      </p:pic>
      <p:sp>
        <p:nvSpPr>
          <p:cNvPr id="9" name="Rectangle 8"/>
          <p:cNvSpPr/>
          <p:nvPr/>
        </p:nvSpPr>
        <p:spPr>
          <a:xfrm>
            <a:off x="1066800" y="6059269"/>
            <a:ext cx="6781800" cy="646331"/>
          </a:xfrm>
          <a:prstGeom prst="rect">
            <a:avLst/>
          </a:prstGeom>
        </p:spPr>
        <p:txBody>
          <a:bodyPr wrap="square">
            <a:spAutoFit/>
          </a:bodyPr>
          <a:lstStyle/>
          <a:p>
            <a:r>
              <a:rPr lang="en-US" dirty="0" smtClean="0">
                <a:solidFill>
                  <a:srgbClr val="7030A0"/>
                </a:solidFill>
              </a:rPr>
              <a:t>Fig. 4.12 AFM images of oxide lines produced at (left) 61% of humidity (line 91nm wide); and (right) 14% humidity (22nm wide).</a:t>
            </a:r>
            <a:endParaRPr lang="en-US"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59942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2286000" y="76200"/>
            <a:ext cx="4511235" cy="523220"/>
          </a:xfrm>
          <a:prstGeom prst="rect">
            <a:avLst/>
          </a:prstGeom>
          <a:noFill/>
        </p:spPr>
        <p:txBody>
          <a:bodyPr wrap="none" rtlCol="0">
            <a:spAutoFit/>
          </a:bodyPr>
          <a:lstStyle/>
          <a:p>
            <a:r>
              <a:rPr lang="en-US" sz="2800" dirty="0" smtClean="0">
                <a:solidFill>
                  <a:srgbClr val="0033CC"/>
                </a:solidFill>
              </a:rPr>
              <a:t>De-</a:t>
            </a:r>
            <a:r>
              <a:rPr lang="en-US" sz="2800" dirty="0" err="1" smtClean="0">
                <a:solidFill>
                  <a:srgbClr val="0033CC"/>
                </a:solidFill>
              </a:rPr>
              <a:t>passivation</a:t>
            </a:r>
            <a:r>
              <a:rPr lang="en-US" sz="2800" dirty="0" smtClean="0">
                <a:solidFill>
                  <a:srgbClr val="0033CC"/>
                </a:solidFill>
              </a:rPr>
              <a:t> of </a:t>
            </a:r>
            <a:r>
              <a:rPr lang="en-US" sz="2800" dirty="0" err="1" smtClean="0">
                <a:solidFill>
                  <a:srgbClr val="0033CC"/>
                </a:solidFill>
              </a:rPr>
              <a:t>Si:H</a:t>
            </a:r>
            <a:r>
              <a:rPr lang="en-US" sz="2800" dirty="0" smtClean="0">
                <a:solidFill>
                  <a:srgbClr val="0033CC"/>
                </a:solidFill>
              </a:rPr>
              <a:t> by STM</a:t>
            </a:r>
            <a:endParaRPr lang="en-US" sz="2800" dirty="0">
              <a:solidFill>
                <a:srgbClr val="0033CC"/>
              </a:solidFill>
            </a:endParaRPr>
          </a:p>
        </p:txBody>
      </p:sp>
      <p:pic>
        <p:nvPicPr>
          <p:cNvPr id="2050" name="Picture 2"/>
          <p:cNvPicPr>
            <a:picLocks noChangeAspect="1" noChangeArrowheads="1"/>
          </p:cNvPicPr>
          <p:nvPr/>
        </p:nvPicPr>
        <p:blipFill>
          <a:blip r:embed="rId2" cstate="print"/>
          <a:srcRect/>
          <a:stretch>
            <a:fillRect/>
          </a:stretch>
        </p:blipFill>
        <p:spPr bwMode="auto">
          <a:xfrm>
            <a:off x="228600" y="1676400"/>
            <a:ext cx="3568865" cy="3295650"/>
          </a:xfrm>
          <a:prstGeom prst="rect">
            <a:avLst/>
          </a:prstGeom>
          <a:noFill/>
          <a:ln w="9525">
            <a:noFill/>
            <a:miter lim="800000"/>
            <a:headEnd/>
            <a:tailEnd/>
          </a:ln>
        </p:spPr>
      </p:pic>
      <p:sp>
        <p:nvSpPr>
          <p:cNvPr id="8" name="TextBox 7"/>
          <p:cNvSpPr txBox="1"/>
          <p:nvPr/>
        </p:nvSpPr>
        <p:spPr>
          <a:xfrm>
            <a:off x="152400" y="5105400"/>
            <a:ext cx="4114800" cy="1323439"/>
          </a:xfrm>
          <a:prstGeom prst="rect">
            <a:avLst/>
          </a:prstGeom>
          <a:noFill/>
        </p:spPr>
        <p:txBody>
          <a:bodyPr wrap="square" rtlCol="0">
            <a:spAutoFit/>
          </a:bodyPr>
          <a:lstStyle/>
          <a:p>
            <a:r>
              <a:rPr lang="en-US" sz="1600" dirty="0" smtClean="0">
                <a:solidFill>
                  <a:srgbClr val="0033CC"/>
                </a:solidFill>
              </a:rPr>
              <a:t>STM image of a Si(100)–2</a:t>
            </a:r>
            <a:r>
              <a:rPr lang="en-US" sz="1600" dirty="0" smtClean="0">
                <a:solidFill>
                  <a:srgbClr val="0033CC"/>
                </a:solidFill>
                <a:sym typeface="Symbol"/>
              </a:rPr>
              <a:t></a:t>
            </a:r>
            <a:r>
              <a:rPr lang="en-US" sz="1600" dirty="0" smtClean="0">
                <a:solidFill>
                  <a:srgbClr val="0033CC"/>
                </a:solidFill>
              </a:rPr>
              <a:t>1–H surface. M corresponds to a STM induced hydrogen desorption obtained with a constant current of 2nA, an electron dose of 4</a:t>
            </a:r>
            <a:r>
              <a:rPr lang="en-US" sz="1600" dirty="0" smtClean="0">
                <a:solidFill>
                  <a:srgbClr val="0033CC"/>
                </a:solidFill>
                <a:sym typeface="Symbol"/>
              </a:rPr>
              <a:t></a:t>
            </a:r>
            <a:r>
              <a:rPr lang="en-US" sz="1600" dirty="0" smtClean="0">
                <a:solidFill>
                  <a:srgbClr val="0033CC"/>
                </a:solidFill>
              </a:rPr>
              <a:t>10</a:t>
            </a:r>
            <a:r>
              <a:rPr lang="en-US" sz="1600" baseline="30000" dirty="0" smtClean="0">
                <a:solidFill>
                  <a:srgbClr val="0033CC"/>
                </a:solidFill>
              </a:rPr>
              <a:t>-4</a:t>
            </a:r>
            <a:r>
              <a:rPr lang="en-US" sz="1600" dirty="0" smtClean="0">
                <a:solidFill>
                  <a:srgbClr val="0033CC"/>
                </a:solidFill>
              </a:rPr>
              <a:t> C/cm, and a sample bias voltage of 6V.</a:t>
            </a:r>
            <a:endParaRPr lang="en-US" sz="1600" dirty="0">
              <a:solidFill>
                <a:srgbClr val="0033CC"/>
              </a:solidFill>
            </a:endParaRPr>
          </a:p>
        </p:txBody>
      </p:sp>
      <p:pic>
        <p:nvPicPr>
          <p:cNvPr id="2052" name="Picture 4"/>
          <p:cNvPicPr>
            <a:picLocks noChangeAspect="1" noChangeArrowheads="1"/>
          </p:cNvPicPr>
          <p:nvPr/>
        </p:nvPicPr>
        <p:blipFill>
          <a:blip r:embed="rId3" cstate="print"/>
          <a:srcRect/>
          <a:stretch>
            <a:fillRect/>
          </a:stretch>
        </p:blipFill>
        <p:spPr bwMode="auto">
          <a:xfrm>
            <a:off x="4038600" y="1295400"/>
            <a:ext cx="4943515" cy="3788945"/>
          </a:xfrm>
          <a:prstGeom prst="rect">
            <a:avLst/>
          </a:prstGeom>
          <a:noFill/>
          <a:ln w="9525">
            <a:noFill/>
            <a:miter lim="800000"/>
            <a:headEnd/>
            <a:tailEnd/>
          </a:ln>
        </p:spPr>
      </p:pic>
      <p:sp>
        <p:nvSpPr>
          <p:cNvPr id="10" name="Rectangle 9"/>
          <p:cNvSpPr/>
          <p:nvPr/>
        </p:nvSpPr>
        <p:spPr>
          <a:xfrm>
            <a:off x="5181600" y="5410200"/>
            <a:ext cx="3200400" cy="584775"/>
          </a:xfrm>
          <a:prstGeom prst="rect">
            <a:avLst/>
          </a:prstGeom>
        </p:spPr>
        <p:txBody>
          <a:bodyPr wrap="square">
            <a:spAutoFit/>
          </a:bodyPr>
          <a:lstStyle/>
          <a:p>
            <a:r>
              <a:rPr lang="en-US" sz="1600" dirty="0" smtClean="0">
                <a:solidFill>
                  <a:srgbClr val="0033CC"/>
                </a:solidFill>
              </a:rPr>
              <a:t>Hydrogen desorption yield as a function of the sample bias voltage.</a:t>
            </a:r>
            <a:endParaRPr lang="en-US" sz="1600" dirty="0">
              <a:solidFill>
                <a:srgbClr val="0033CC"/>
              </a:solidFill>
            </a:endParaRPr>
          </a:p>
        </p:txBody>
      </p:sp>
      <p:sp>
        <p:nvSpPr>
          <p:cNvPr id="11" name="TextBox 10"/>
          <p:cNvSpPr txBox="1"/>
          <p:nvPr/>
        </p:nvSpPr>
        <p:spPr>
          <a:xfrm>
            <a:off x="1447800" y="725269"/>
            <a:ext cx="6096000" cy="646331"/>
          </a:xfrm>
          <a:prstGeom prst="rect">
            <a:avLst/>
          </a:prstGeom>
          <a:noFill/>
        </p:spPr>
        <p:txBody>
          <a:bodyPr wrap="square" rtlCol="0">
            <a:spAutoFit/>
          </a:bodyPr>
          <a:lstStyle/>
          <a:p>
            <a:r>
              <a:rPr lang="en-US" dirty="0" smtClean="0">
                <a:solidFill>
                  <a:srgbClr val="C00000"/>
                </a:solidFill>
              </a:rPr>
              <a:t>H- terminated Si resulted from HF etch of Si whose top surface (</a:t>
            </a:r>
            <a:r>
              <a:rPr lang="en-US" dirty="0" smtClean="0">
                <a:solidFill>
                  <a:srgbClr val="C00000"/>
                </a:solidFill>
                <a:sym typeface="Symbol"/>
              </a:rPr>
              <a:t></a:t>
            </a:r>
            <a:r>
              <a:rPr lang="en-US" dirty="0" smtClean="0">
                <a:solidFill>
                  <a:srgbClr val="C00000"/>
                </a:solidFill>
              </a:rPr>
              <a:t>2nm) is usually oxidized in air.</a:t>
            </a:r>
            <a:endParaRPr lang="en-US" dirty="0">
              <a:solidFill>
                <a:srgbClr val="C00000"/>
              </a:solidFill>
            </a:endParaRPr>
          </a:p>
        </p:txBody>
      </p:sp>
      <p:sp>
        <p:nvSpPr>
          <p:cNvPr id="12" name="TextBox 11"/>
          <p:cNvSpPr txBox="1"/>
          <p:nvPr/>
        </p:nvSpPr>
        <p:spPr>
          <a:xfrm>
            <a:off x="609600" y="6611779"/>
            <a:ext cx="8305800" cy="246221"/>
          </a:xfrm>
          <a:prstGeom prst="rect">
            <a:avLst/>
          </a:prstGeom>
          <a:noFill/>
        </p:spPr>
        <p:txBody>
          <a:bodyPr wrap="square" rtlCol="0">
            <a:spAutoFit/>
          </a:bodyPr>
          <a:lstStyle/>
          <a:p>
            <a:r>
              <a:rPr lang="en-US" sz="1000" dirty="0" err="1" smtClean="0"/>
              <a:t>Syrykh</a:t>
            </a:r>
            <a:r>
              <a:rPr lang="en-US" sz="1000" dirty="0" smtClean="0"/>
              <a:t>, “Nanoscale desorption of H-passivated Si.100.–231 surfaces using an ultrahigh vacuum scanning tunneling microscope”, JAP, 85, 3887-3892 (1999).</a:t>
            </a:r>
            <a:endParaRPr lang="en-US" sz="1000" dirty="0"/>
          </a:p>
        </p:txBody>
      </p:sp>
      <p:sp>
        <p:nvSpPr>
          <p:cNvPr id="13" name="Slide Number Placeholder 12"/>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1143000" y="1916668"/>
            <a:ext cx="7239000" cy="4382180"/>
          </a:xfrm>
          <a:prstGeom prst="rect">
            <a:avLst/>
          </a:prstGeom>
          <a:noFill/>
          <a:ln w="9525">
            <a:noFill/>
            <a:miter lim="800000"/>
            <a:headEnd/>
            <a:tailEnd/>
          </a:ln>
          <a:effectLst/>
        </p:spPr>
      </p:pic>
      <p:cxnSp>
        <p:nvCxnSpPr>
          <p:cNvPr id="5" name="Straight Connector 4"/>
          <p:cNvCxnSpPr/>
          <p:nvPr/>
        </p:nvCxnSpPr>
        <p:spPr>
          <a:xfrm flipV="1">
            <a:off x="0" y="8382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1752600" y="6336268"/>
            <a:ext cx="5562600" cy="369332"/>
          </a:xfrm>
          <a:prstGeom prst="rect">
            <a:avLst/>
          </a:prstGeom>
        </p:spPr>
        <p:txBody>
          <a:bodyPr wrap="square">
            <a:spAutoFit/>
          </a:bodyPr>
          <a:lstStyle/>
          <a:p>
            <a:r>
              <a:rPr lang="en-US" dirty="0" smtClean="0">
                <a:solidFill>
                  <a:srgbClr val="0033CC"/>
                </a:solidFill>
              </a:rPr>
              <a:t>Silicon dioxide line on silicon written &amp; profiled by AFM</a:t>
            </a:r>
            <a:endParaRPr lang="en-US" dirty="0">
              <a:solidFill>
                <a:srgbClr val="0033CC"/>
              </a:solidFill>
            </a:endParaRPr>
          </a:p>
        </p:txBody>
      </p:sp>
      <p:sp>
        <p:nvSpPr>
          <p:cNvPr id="7" name="TextBox 6"/>
          <p:cNvSpPr txBox="1"/>
          <p:nvPr/>
        </p:nvSpPr>
        <p:spPr>
          <a:xfrm>
            <a:off x="685800" y="228600"/>
            <a:ext cx="8106515" cy="523220"/>
          </a:xfrm>
          <a:prstGeom prst="rect">
            <a:avLst/>
          </a:prstGeom>
          <a:noFill/>
        </p:spPr>
        <p:txBody>
          <a:bodyPr wrap="none" rtlCol="0">
            <a:spAutoFit/>
          </a:bodyPr>
          <a:lstStyle/>
          <a:p>
            <a:r>
              <a:rPr lang="en-US" sz="2800" dirty="0" smtClean="0">
                <a:solidFill>
                  <a:srgbClr val="0033CC"/>
                </a:solidFill>
              </a:rPr>
              <a:t>Silicon dioxide line on silicon written by AFM oxidation</a:t>
            </a:r>
            <a:endParaRPr lang="en-US" sz="2800" dirty="0">
              <a:solidFill>
                <a:srgbClr val="0033CC"/>
              </a:solidFill>
            </a:endParaRPr>
          </a:p>
        </p:txBody>
      </p:sp>
      <p:sp>
        <p:nvSpPr>
          <p:cNvPr id="8" name="TextBox 7"/>
          <p:cNvSpPr txBox="1"/>
          <p:nvPr/>
        </p:nvSpPr>
        <p:spPr>
          <a:xfrm>
            <a:off x="1371600" y="990600"/>
            <a:ext cx="6934200" cy="646331"/>
          </a:xfrm>
          <a:prstGeom prst="rect">
            <a:avLst/>
          </a:prstGeom>
          <a:noFill/>
        </p:spPr>
        <p:txBody>
          <a:bodyPr wrap="square" rtlCol="0">
            <a:spAutoFit/>
          </a:bodyPr>
          <a:lstStyle/>
          <a:p>
            <a:r>
              <a:rPr lang="en-US" dirty="0" smtClean="0">
                <a:solidFill>
                  <a:srgbClr val="C00000"/>
                </a:solidFill>
              </a:rPr>
              <a:t>Though the height is only </a:t>
            </a:r>
            <a:r>
              <a:rPr lang="en-US" dirty="0" smtClean="0">
                <a:solidFill>
                  <a:srgbClr val="C00000"/>
                </a:solidFill>
                <a:sym typeface="Symbol"/>
              </a:rPr>
              <a:t></a:t>
            </a:r>
            <a:r>
              <a:rPr lang="en-US" dirty="0" smtClean="0">
                <a:solidFill>
                  <a:srgbClr val="C00000"/>
                </a:solidFill>
              </a:rPr>
              <a:t>1nm, it is enough to etch deep into Si using hot KOH solution with etching selectivity (Si:SiO</a:t>
            </a:r>
            <a:r>
              <a:rPr lang="en-US" baseline="-25000" dirty="0" smtClean="0">
                <a:solidFill>
                  <a:srgbClr val="C00000"/>
                </a:solidFill>
              </a:rPr>
              <a:t>2</a:t>
            </a:r>
            <a:r>
              <a:rPr lang="en-US" dirty="0" smtClean="0">
                <a:solidFill>
                  <a:srgbClr val="C00000"/>
                </a:solidFill>
              </a:rPr>
              <a:t>) </a:t>
            </a:r>
            <a:r>
              <a:rPr lang="en-US" dirty="0" smtClean="0">
                <a:solidFill>
                  <a:srgbClr val="C00000"/>
                </a:solidFill>
                <a:sym typeface="Symbol"/>
              </a:rPr>
              <a:t></a:t>
            </a:r>
            <a:r>
              <a:rPr lang="en-US" dirty="0" smtClean="0">
                <a:solidFill>
                  <a:srgbClr val="C00000"/>
                </a:solidFill>
              </a:rPr>
              <a:t>1000:1.</a:t>
            </a:r>
            <a:endParaRPr lang="en-US" dirty="0">
              <a:solidFill>
                <a:srgbClr val="C00000"/>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14341" name="Picture 5"/>
          <p:cNvPicPr>
            <a:picLocks noChangeAspect="1" noChangeArrowheads="1"/>
          </p:cNvPicPr>
          <p:nvPr/>
        </p:nvPicPr>
        <p:blipFill>
          <a:blip r:embed="rId2" cstate="print"/>
          <a:srcRect/>
          <a:stretch>
            <a:fillRect/>
          </a:stretch>
        </p:blipFill>
        <p:spPr bwMode="auto">
          <a:xfrm>
            <a:off x="838200" y="1208183"/>
            <a:ext cx="7848600" cy="4594685"/>
          </a:xfrm>
          <a:prstGeom prst="rect">
            <a:avLst/>
          </a:prstGeom>
          <a:noFill/>
          <a:ln w="9525">
            <a:noFill/>
            <a:miter lim="800000"/>
            <a:headEnd/>
            <a:tailEnd/>
          </a:ln>
          <a:effectLst/>
        </p:spPr>
      </p:pic>
      <p:sp>
        <p:nvSpPr>
          <p:cNvPr id="9" name="Rectangle 8"/>
          <p:cNvSpPr/>
          <p:nvPr/>
        </p:nvSpPr>
        <p:spPr>
          <a:xfrm>
            <a:off x="838200" y="762000"/>
            <a:ext cx="5181600" cy="369332"/>
          </a:xfrm>
          <a:prstGeom prst="rect">
            <a:avLst/>
          </a:prstGeom>
        </p:spPr>
        <p:txBody>
          <a:bodyPr wrap="square">
            <a:spAutoFit/>
          </a:bodyPr>
          <a:lstStyle/>
          <a:p>
            <a:r>
              <a:rPr lang="en-US" dirty="0" smtClean="0">
                <a:solidFill>
                  <a:srgbClr val="0033CC"/>
                </a:solidFill>
              </a:rPr>
              <a:t>Produced by chemical etching of AFM written lines</a:t>
            </a:r>
            <a:endParaRPr lang="en-US" dirty="0">
              <a:solidFill>
                <a:srgbClr val="0033CC"/>
              </a:solidFill>
            </a:endParaRPr>
          </a:p>
        </p:txBody>
      </p:sp>
      <p:sp>
        <p:nvSpPr>
          <p:cNvPr id="10" name="TextBox 9"/>
          <p:cNvSpPr txBox="1"/>
          <p:nvPr/>
        </p:nvSpPr>
        <p:spPr>
          <a:xfrm>
            <a:off x="1691658" y="152400"/>
            <a:ext cx="6156942" cy="523220"/>
          </a:xfrm>
          <a:prstGeom prst="rect">
            <a:avLst/>
          </a:prstGeom>
          <a:noFill/>
        </p:spPr>
        <p:txBody>
          <a:bodyPr wrap="none" rtlCol="0">
            <a:spAutoFit/>
          </a:bodyPr>
          <a:lstStyle/>
          <a:p>
            <a:r>
              <a:rPr lang="en-US" sz="2800" dirty="0" smtClean="0">
                <a:solidFill>
                  <a:srgbClr val="0033CC"/>
                </a:solidFill>
              </a:rPr>
              <a:t>Etching into Si by KOH using SiO</a:t>
            </a:r>
            <a:r>
              <a:rPr lang="en-US" sz="2800" baseline="-25000" dirty="0" smtClean="0">
                <a:solidFill>
                  <a:srgbClr val="0033CC"/>
                </a:solidFill>
              </a:rPr>
              <a:t>2</a:t>
            </a:r>
            <a:r>
              <a:rPr lang="en-US" sz="2800" dirty="0" smtClean="0">
                <a:solidFill>
                  <a:srgbClr val="0033CC"/>
                </a:solidFill>
              </a:rPr>
              <a:t> as mask</a:t>
            </a:r>
            <a:endParaRPr lang="en-US" sz="2800" dirty="0">
              <a:solidFill>
                <a:srgbClr val="0033CC"/>
              </a:solidFill>
            </a:endParaRPr>
          </a:p>
        </p:txBody>
      </p:sp>
      <p:sp>
        <p:nvSpPr>
          <p:cNvPr id="6" name="TextBox 5"/>
          <p:cNvSpPr txBox="1"/>
          <p:nvPr/>
        </p:nvSpPr>
        <p:spPr>
          <a:xfrm>
            <a:off x="1295400" y="5943600"/>
            <a:ext cx="6629400" cy="646331"/>
          </a:xfrm>
          <a:prstGeom prst="rect">
            <a:avLst/>
          </a:prstGeom>
          <a:noFill/>
        </p:spPr>
        <p:txBody>
          <a:bodyPr wrap="square" rtlCol="0">
            <a:spAutoFit/>
          </a:bodyPr>
          <a:lstStyle/>
          <a:p>
            <a:r>
              <a:rPr lang="en-US" dirty="0" smtClean="0">
                <a:solidFill>
                  <a:srgbClr val="C00000"/>
                </a:solidFill>
              </a:rPr>
              <a:t>However, such high aspect ratio anisotropic vertical etching can only be achieved along certain directions ((111) plane) on (110) Si wafer.</a:t>
            </a:r>
            <a:endParaRPr lang="en-US" dirty="0">
              <a:solidFill>
                <a:srgbClr val="C00000"/>
              </a:solidFill>
            </a:endParaRPr>
          </a:p>
        </p:txBody>
      </p:sp>
      <p:sp>
        <p:nvSpPr>
          <p:cNvPr id="7" name="TextBox 6"/>
          <p:cNvSpPr txBox="1"/>
          <p:nvPr/>
        </p:nvSpPr>
        <p:spPr>
          <a:xfrm rot="2357849">
            <a:off x="3117078" y="2267832"/>
            <a:ext cx="1015021" cy="307777"/>
          </a:xfrm>
          <a:prstGeom prst="rect">
            <a:avLst/>
          </a:prstGeom>
          <a:noFill/>
        </p:spPr>
        <p:txBody>
          <a:bodyPr wrap="none" rtlCol="0">
            <a:spAutoFit/>
          </a:bodyPr>
          <a:lstStyle/>
          <a:p>
            <a:r>
              <a:rPr lang="en-US" sz="1400" dirty="0" smtClean="0">
                <a:solidFill>
                  <a:srgbClr val="FFFF00"/>
                </a:solidFill>
              </a:rPr>
              <a:t>(111) plane</a:t>
            </a:r>
            <a:endParaRPr lang="en-US" sz="1400" dirty="0">
              <a:solidFill>
                <a:srgbClr val="FFFF00"/>
              </a:solidFill>
            </a:endParaRPr>
          </a:p>
        </p:txBody>
      </p:sp>
      <p:sp>
        <p:nvSpPr>
          <p:cNvPr id="8" name="TextBox 7"/>
          <p:cNvSpPr txBox="1"/>
          <p:nvPr/>
        </p:nvSpPr>
        <p:spPr>
          <a:xfrm rot="3331982">
            <a:off x="1006938" y="3430603"/>
            <a:ext cx="1015021" cy="307777"/>
          </a:xfrm>
          <a:prstGeom prst="rect">
            <a:avLst/>
          </a:prstGeom>
          <a:noFill/>
        </p:spPr>
        <p:txBody>
          <a:bodyPr wrap="none" rtlCol="0">
            <a:spAutoFit/>
          </a:bodyPr>
          <a:lstStyle/>
          <a:p>
            <a:r>
              <a:rPr lang="en-US" sz="1400" dirty="0" smtClean="0">
                <a:solidFill>
                  <a:srgbClr val="FFFF00"/>
                </a:solidFill>
              </a:rPr>
              <a:t>(111) plane</a:t>
            </a:r>
            <a:endParaRPr lang="en-US" sz="1400" dirty="0">
              <a:solidFill>
                <a:srgbClr val="FFFF00"/>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6" name="Picture 3"/>
          <p:cNvPicPr>
            <a:picLocks noChangeAspect="1" noChangeArrowheads="1"/>
          </p:cNvPicPr>
          <p:nvPr/>
        </p:nvPicPr>
        <p:blipFill>
          <a:blip r:embed="rId3" cstate="print"/>
          <a:srcRect/>
          <a:stretch>
            <a:fillRect/>
          </a:stretch>
        </p:blipFill>
        <p:spPr bwMode="auto">
          <a:xfrm>
            <a:off x="1476375" y="1133475"/>
            <a:ext cx="6072188" cy="4124325"/>
          </a:xfrm>
          <a:prstGeom prst="rect">
            <a:avLst/>
          </a:prstGeom>
          <a:noFill/>
          <a:ln w="9525">
            <a:noFill/>
            <a:miter lim="800000"/>
            <a:headEnd/>
            <a:tailEnd/>
          </a:ln>
        </p:spPr>
      </p:pic>
      <p:sp>
        <p:nvSpPr>
          <p:cNvPr id="40967" name="Rectangle 4"/>
          <p:cNvSpPr>
            <a:spLocks noChangeArrowheads="1"/>
          </p:cNvSpPr>
          <p:nvPr/>
        </p:nvSpPr>
        <p:spPr bwMode="auto">
          <a:xfrm>
            <a:off x="457200" y="5486400"/>
            <a:ext cx="8045450" cy="584775"/>
          </a:xfrm>
          <a:prstGeom prst="rect">
            <a:avLst/>
          </a:prstGeom>
          <a:noFill/>
          <a:ln w="9525">
            <a:noFill/>
            <a:miter lim="800000"/>
            <a:headEnd/>
            <a:tailEnd/>
          </a:ln>
        </p:spPr>
        <p:txBody>
          <a:bodyPr wrap="square">
            <a:spAutoFit/>
          </a:bodyPr>
          <a:lstStyle/>
          <a:p>
            <a:pPr algn="l"/>
            <a:r>
              <a:rPr lang="en-US" sz="1600" dirty="0" smtClean="0">
                <a:solidFill>
                  <a:srgbClr val="0033CC"/>
                </a:solidFill>
                <a:cs typeface="Arial" charset="0"/>
              </a:rPr>
              <a:t>AFM </a:t>
            </a:r>
            <a:r>
              <a:rPr lang="en-US" sz="1600" dirty="0">
                <a:solidFill>
                  <a:srgbClr val="0033CC"/>
                </a:solidFill>
                <a:cs typeface="Arial" charset="0"/>
              </a:rPr>
              <a:t>tip-induced Si oxidation structures patterned on Si substrate with applied DC voltage from -3 to -</a:t>
            </a:r>
            <a:r>
              <a:rPr lang="en-US" sz="1600" dirty="0" smtClean="0">
                <a:solidFill>
                  <a:srgbClr val="0033CC"/>
                </a:solidFill>
                <a:cs typeface="Arial" charset="0"/>
              </a:rPr>
              <a:t>9V </a:t>
            </a:r>
            <a:r>
              <a:rPr lang="en-US" sz="1600" dirty="0">
                <a:solidFill>
                  <a:srgbClr val="0033CC"/>
                </a:solidFill>
                <a:cs typeface="Arial" charset="0"/>
              </a:rPr>
              <a:t>and </a:t>
            </a:r>
            <a:r>
              <a:rPr lang="en-US" sz="1600" dirty="0" smtClean="0">
                <a:solidFill>
                  <a:srgbClr val="0033CC"/>
                </a:solidFill>
                <a:cs typeface="Arial" charset="0"/>
              </a:rPr>
              <a:t>500ms </a:t>
            </a:r>
            <a:r>
              <a:rPr lang="en-US" sz="1600" dirty="0">
                <a:solidFill>
                  <a:srgbClr val="0033CC"/>
                </a:solidFill>
                <a:cs typeface="Arial" charset="0"/>
              </a:rPr>
              <a:t>at 60% ambient humidity.  Minimum features size </a:t>
            </a:r>
            <a:r>
              <a:rPr lang="en-US" sz="1600" dirty="0" smtClean="0">
                <a:solidFill>
                  <a:srgbClr val="0033CC"/>
                </a:solidFill>
                <a:cs typeface="Arial" charset="0"/>
              </a:rPr>
              <a:t>10nm</a:t>
            </a:r>
            <a:r>
              <a:rPr lang="en-US" sz="1600" dirty="0">
                <a:solidFill>
                  <a:srgbClr val="0033CC"/>
                </a:solidFill>
                <a:cs typeface="Arial" charset="0"/>
              </a:rPr>
              <a:t>.  </a:t>
            </a:r>
          </a:p>
        </p:txBody>
      </p:sp>
      <p:cxnSp>
        <p:nvCxnSpPr>
          <p:cNvPr id="8" name="Straight Connector 7"/>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Rectangle 9"/>
          <p:cNvSpPr/>
          <p:nvPr/>
        </p:nvSpPr>
        <p:spPr>
          <a:xfrm>
            <a:off x="1828800" y="152400"/>
            <a:ext cx="5814284" cy="523220"/>
          </a:xfrm>
          <a:prstGeom prst="rect">
            <a:avLst/>
          </a:prstGeom>
        </p:spPr>
        <p:txBody>
          <a:bodyPr wrap="none">
            <a:spAutoFit/>
          </a:bodyPr>
          <a:lstStyle/>
          <a:p>
            <a:r>
              <a:rPr lang="en-GB" sz="2800" dirty="0" smtClean="0">
                <a:solidFill>
                  <a:srgbClr val="0033CC"/>
                </a:solidFill>
              </a:rPr>
              <a:t>AFM oxidation: dependence of voltage</a:t>
            </a:r>
            <a:endParaRPr lang="en-US" sz="2800" dirty="0">
              <a:solidFill>
                <a:srgbClr val="0033CC"/>
              </a:solidFill>
            </a:endParaRPr>
          </a:p>
        </p:txBody>
      </p:sp>
      <p:sp>
        <p:nvSpPr>
          <p:cNvPr id="6" name="Rectangle 5"/>
          <p:cNvSpPr/>
          <p:nvPr/>
        </p:nvSpPr>
        <p:spPr>
          <a:xfrm>
            <a:off x="4495800" y="6428601"/>
            <a:ext cx="4572000" cy="276999"/>
          </a:xfrm>
          <a:prstGeom prst="rect">
            <a:avLst/>
          </a:prstGeom>
        </p:spPr>
        <p:txBody>
          <a:bodyPr wrap="square">
            <a:spAutoFit/>
          </a:bodyPr>
          <a:lstStyle/>
          <a:p>
            <a:r>
              <a:rPr lang="en-US" sz="1200" dirty="0" smtClean="0">
                <a:cs typeface="Arial" charset="0"/>
              </a:rPr>
              <a:t>A. Tseng and A. </a:t>
            </a:r>
            <a:r>
              <a:rPr lang="en-US" sz="1200" dirty="0" err="1" smtClean="0">
                <a:cs typeface="Arial" charset="0"/>
              </a:rPr>
              <a:t>Notargiacomo</a:t>
            </a:r>
            <a:r>
              <a:rPr lang="en-US" sz="1200" dirty="0" smtClean="0">
                <a:cs typeface="Arial" charset="0"/>
              </a:rPr>
              <a:t>, J. </a:t>
            </a:r>
            <a:r>
              <a:rPr lang="en-US" sz="1200" dirty="0" err="1" smtClean="0">
                <a:cs typeface="Arial" charset="0"/>
              </a:rPr>
              <a:t>Nanosci</a:t>
            </a:r>
            <a:r>
              <a:rPr lang="en-US" sz="1200" dirty="0" smtClean="0">
                <a:cs typeface="Arial" charset="0"/>
              </a:rPr>
              <a:t>. </a:t>
            </a:r>
            <a:r>
              <a:rPr lang="en-US" sz="1200" dirty="0" err="1" smtClean="0">
                <a:cs typeface="Arial" charset="0"/>
              </a:rPr>
              <a:t>Nanotechnol</a:t>
            </a:r>
            <a:r>
              <a:rPr lang="en-US" sz="1200" dirty="0" smtClean="0">
                <a:cs typeface="Arial" charset="0"/>
              </a:rPr>
              <a:t>. </a:t>
            </a:r>
            <a:r>
              <a:rPr lang="en-US" sz="1200" b="1" dirty="0" smtClean="0">
                <a:cs typeface="Arial" charset="0"/>
              </a:rPr>
              <a:t>5</a:t>
            </a:r>
            <a:r>
              <a:rPr lang="en-US" sz="1200" dirty="0" smtClean="0">
                <a:cs typeface="Arial" charset="0"/>
              </a:rPr>
              <a:t>, 683 (2005).</a:t>
            </a:r>
            <a:endParaRPr lang="en-US" sz="1200"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3074" name="Picture 2"/>
          <p:cNvPicPr>
            <a:picLocks noChangeAspect="1" noChangeArrowheads="1"/>
          </p:cNvPicPr>
          <p:nvPr/>
        </p:nvPicPr>
        <p:blipFill>
          <a:blip r:embed="rId2" cstate="print"/>
          <a:srcRect/>
          <a:stretch>
            <a:fillRect/>
          </a:stretch>
        </p:blipFill>
        <p:spPr bwMode="auto">
          <a:xfrm>
            <a:off x="3886200" y="1343025"/>
            <a:ext cx="4457700" cy="399097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569246" y="990600"/>
            <a:ext cx="2859754" cy="5595938"/>
          </a:xfrm>
          <a:prstGeom prst="rect">
            <a:avLst/>
          </a:prstGeom>
          <a:noFill/>
          <a:ln w="9525">
            <a:noFill/>
            <a:miter lim="800000"/>
            <a:headEnd/>
            <a:tailEnd/>
          </a:ln>
          <a:effectLst/>
        </p:spPr>
      </p:pic>
      <p:sp>
        <p:nvSpPr>
          <p:cNvPr id="5" name="Rectangle 4"/>
          <p:cNvSpPr/>
          <p:nvPr/>
        </p:nvSpPr>
        <p:spPr>
          <a:xfrm>
            <a:off x="6091369" y="6504801"/>
            <a:ext cx="3052631" cy="276999"/>
          </a:xfrm>
          <a:prstGeom prst="rect">
            <a:avLst/>
          </a:prstGeom>
        </p:spPr>
        <p:txBody>
          <a:bodyPr wrap="none">
            <a:spAutoFit/>
          </a:bodyPr>
          <a:lstStyle/>
          <a:p>
            <a:r>
              <a:rPr lang="en-US" sz="1200" dirty="0" smtClean="0"/>
              <a:t>Ph. </a:t>
            </a:r>
            <a:r>
              <a:rPr lang="en-US" sz="1200" dirty="0" err="1" smtClean="0"/>
              <a:t>Avouris</a:t>
            </a:r>
            <a:r>
              <a:rPr lang="en-US" sz="1200" dirty="0" smtClean="0"/>
              <a:t> et al, App. Phys. A 66, S659 (1998)</a:t>
            </a:r>
            <a:endParaRPr lang="en-US" sz="1200" dirty="0"/>
          </a:p>
        </p:txBody>
      </p:sp>
      <p:sp>
        <p:nvSpPr>
          <p:cNvPr id="6" name="Rectangle 5"/>
          <p:cNvSpPr/>
          <p:nvPr/>
        </p:nvSpPr>
        <p:spPr>
          <a:xfrm>
            <a:off x="2895600" y="152400"/>
            <a:ext cx="3093411" cy="523220"/>
          </a:xfrm>
          <a:prstGeom prst="rect">
            <a:avLst/>
          </a:prstGeom>
        </p:spPr>
        <p:txBody>
          <a:bodyPr wrap="none">
            <a:spAutoFit/>
          </a:bodyPr>
          <a:lstStyle/>
          <a:p>
            <a:r>
              <a:rPr lang="en-US" sz="2800" dirty="0" smtClean="0">
                <a:solidFill>
                  <a:srgbClr val="0033CC"/>
                </a:solidFill>
              </a:rPr>
              <a:t>AFM oxidation on Si</a:t>
            </a:r>
            <a:endParaRPr lang="en-US" sz="2800" dirty="0">
              <a:solidFill>
                <a:srgbClr val="0033CC"/>
              </a:solidFill>
            </a:endParaRPr>
          </a:p>
        </p:txBody>
      </p:sp>
      <p:sp>
        <p:nvSpPr>
          <p:cNvPr id="7" name="TextBox 6"/>
          <p:cNvSpPr txBox="1"/>
          <p:nvPr/>
        </p:nvSpPr>
        <p:spPr>
          <a:xfrm>
            <a:off x="4038600" y="1038225"/>
            <a:ext cx="4215513" cy="369332"/>
          </a:xfrm>
          <a:prstGeom prst="rect">
            <a:avLst/>
          </a:prstGeom>
          <a:noFill/>
        </p:spPr>
        <p:txBody>
          <a:bodyPr wrap="none" rtlCol="0">
            <a:spAutoFit/>
          </a:bodyPr>
          <a:lstStyle/>
          <a:p>
            <a:r>
              <a:rPr lang="en-US" dirty="0" smtClean="0">
                <a:solidFill>
                  <a:srgbClr val="C00000"/>
                </a:solidFill>
              </a:rPr>
              <a:t>Oxide height depends on voltage and time.</a:t>
            </a:r>
            <a:endParaRPr lang="en-US" dirty="0">
              <a:solidFill>
                <a:srgbClr val="C00000"/>
              </a:solidFill>
            </a:endParaRPr>
          </a:p>
        </p:txBody>
      </p:sp>
      <p:sp>
        <p:nvSpPr>
          <p:cNvPr id="8" name="TextBox 7"/>
          <p:cNvSpPr txBox="1"/>
          <p:nvPr/>
        </p:nvSpPr>
        <p:spPr>
          <a:xfrm>
            <a:off x="3505200" y="5334000"/>
            <a:ext cx="5562600" cy="1200329"/>
          </a:xfrm>
          <a:prstGeom prst="rect">
            <a:avLst/>
          </a:prstGeom>
          <a:noFill/>
        </p:spPr>
        <p:txBody>
          <a:bodyPr wrap="square" rtlCol="0">
            <a:spAutoFit/>
          </a:bodyPr>
          <a:lstStyle/>
          <a:p>
            <a:r>
              <a:rPr lang="en-US" dirty="0" smtClean="0">
                <a:solidFill>
                  <a:srgbClr val="0033CC"/>
                </a:solidFill>
              </a:rPr>
              <a:t>Oxidation and HF etch can also occur simultaneously by carrying out AFM oxidation in diluted HF solution. This way one can achieve arbitrary deep holes by fixing the tip at one location for extended time.</a:t>
            </a:r>
            <a:endParaRPr lang="en-US" dirty="0">
              <a:solidFill>
                <a:srgbClr val="0033CC"/>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6147" name="Picture 3"/>
          <p:cNvPicPr>
            <a:picLocks noChangeAspect="1" noChangeArrowheads="1"/>
          </p:cNvPicPr>
          <p:nvPr/>
        </p:nvPicPr>
        <p:blipFill>
          <a:blip r:embed="rId2" cstate="print"/>
          <a:srcRect/>
          <a:stretch>
            <a:fillRect/>
          </a:stretch>
        </p:blipFill>
        <p:spPr bwMode="auto">
          <a:xfrm>
            <a:off x="838200" y="914400"/>
            <a:ext cx="7626872" cy="5381625"/>
          </a:xfrm>
          <a:prstGeom prst="rect">
            <a:avLst/>
          </a:prstGeom>
          <a:noFill/>
          <a:ln w="9525">
            <a:noFill/>
            <a:miter lim="800000"/>
            <a:headEnd/>
            <a:tailEnd/>
          </a:ln>
          <a:effectLst/>
        </p:spPr>
      </p:pic>
      <p:sp>
        <p:nvSpPr>
          <p:cNvPr id="5" name="TextBox 4"/>
          <p:cNvSpPr txBox="1"/>
          <p:nvPr/>
        </p:nvSpPr>
        <p:spPr>
          <a:xfrm>
            <a:off x="2406628" y="152400"/>
            <a:ext cx="4375172" cy="523220"/>
          </a:xfrm>
          <a:prstGeom prst="rect">
            <a:avLst/>
          </a:prstGeom>
          <a:noFill/>
        </p:spPr>
        <p:txBody>
          <a:bodyPr wrap="none" rtlCol="0">
            <a:spAutoFit/>
          </a:bodyPr>
          <a:lstStyle/>
          <a:p>
            <a:r>
              <a:rPr lang="en-US" sz="2800" dirty="0" smtClean="0">
                <a:solidFill>
                  <a:srgbClr val="0033CC"/>
                </a:solidFill>
              </a:rPr>
              <a:t>Nano-oxidation on SOI wafer</a:t>
            </a:r>
            <a:endParaRPr lang="en-US" sz="2800" dirty="0">
              <a:solidFill>
                <a:srgbClr val="0033CC"/>
              </a:solidFill>
            </a:endParaRPr>
          </a:p>
        </p:txBody>
      </p:sp>
      <p:sp>
        <p:nvSpPr>
          <p:cNvPr id="7" name="TextBox 6"/>
          <p:cNvSpPr txBox="1"/>
          <p:nvPr/>
        </p:nvSpPr>
        <p:spPr>
          <a:xfrm>
            <a:off x="533400" y="6336268"/>
            <a:ext cx="8125045" cy="369332"/>
          </a:xfrm>
          <a:prstGeom prst="rect">
            <a:avLst/>
          </a:prstGeom>
          <a:noFill/>
        </p:spPr>
        <p:txBody>
          <a:bodyPr wrap="none" rtlCol="0">
            <a:spAutoFit/>
          </a:bodyPr>
          <a:lstStyle/>
          <a:p>
            <a:r>
              <a:rPr lang="en-US" dirty="0" smtClean="0">
                <a:solidFill>
                  <a:srgbClr val="C00000"/>
                </a:solidFill>
              </a:rPr>
              <a:t>Besides crystalline and SOI silicon, oxidation can also be performed on amorphous Si.</a:t>
            </a:r>
            <a:endParaRPr lang="en-US" dirty="0">
              <a:solidFill>
                <a:srgbClr val="C00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sp>
        <p:nvSpPr>
          <p:cNvPr id="8" name="TextBox 7"/>
          <p:cNvSpPr txBox="1"/>
          <p:nvPr/>
        </p:nvSpPr>
        <p:spPr>
          <a:xfrm>
            <a:off x="0" y="762000"/>
            <a:ext cx="5694251" cy="369332"/>
          </a:xfrm>
          <a:prstGeom prst="rect">
            <a:avLst/>
          </a:prstGeom>
          <a:noFill/>
        </p:spPr>
        <p:txBody>
          <a:bodyPr wrap="none" rtlCol="0">
            <a:spAutoFit/>
          </a:bodyPr>
          <a:lstStyle/>
          <a:p>
            <a:r>
              <a:rPr lang="en-US" dirty="0" smtClean="0">
                <a:solidFill>
                  <a:srgbClr val="7030A0"/>
                </a:solidFill>
              </a:rPr>
              <a:t>The patterned oxide is used as mask to etch Si underneath.</a:t>
            </a:r>
            <a:endParaRPr lang="en-US"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7170" name="Picture 2"/>
          <p:cNvPicPr>
            <a:picLocks noChangeAspect="1" noChangeArrowheads="1"/>
          </p:cNvPicPr>
          <p:nvPr/>
        </p:nvPicPr>
        <p:blipFill>
          <a:blip r:embed="rId2" cstate="print"/>
          <a:srcRect/>
          <a:stretch>
            <a:fillRect/>
          </a:stretch>
        </p:blipFill>
        <p:spPr bwMode="auto">
          <a:xfrm>
            <a:off x="193690" y="1879822"/>
            <a:ext cx="8721710" cy="3640441"/>
          </a:xfrm>
          <a:prstGeom prst="rect">
            <a:avLst/>
          </a:prstGeom>
          <a:noFill/>
          <a:ln w="9525">
            <a:noFill/>
            <a:miter lim="800000"/>
            <a:headEnd/>
            <a:tailEnd/>
          </a:ln>
          <a:effectLst/>
        </p:spPr>
      </p:pic>
      <p:sp>
        <p:nvSpPr>
          <p:cNvPr id="5" name="Rectangle 4"/>
          <p:cNvSpPr/>
          <p:nvPr/>
        </p:nvSpPr>
        <p:spPr>
          <a:xfrm>
            <a:off x="4267200" y="6553200"/>
            <a:ext cx="4800600" cy="276999"/>
          </a:xfrm>
          <a:prstGeom prst="rect">
            <a:avLst/>
          </a:prstGeom>
        </p:spPr>
        <p:txBody>
          <a:bodyPr wrap="square">
            <a:spAutoFit/>
          </a:bodyPr>
          <a:lstStyle/>
          <a:p>
            <a:r>
              <a:rPr lang="nl-NL" sz="1200" dirty="0" smtClean="0"/>
              <a:t>V.B. et al. Microelectronic Engineering, Vol. 61-62 (1) </a:t>
            </a:r>
            <a:r>
              <a:rPr lang="en-US" sz="1200" dirty="0" smtClean="0"/>
              <a:t>(2002) pp. 517-522</a:t>
            </a:r>
            <a:endParaRPr lang="en-US" sz="1200" dirty="0"/>
          </a:p>
        </p:txBody>
      </p:sp>
      <p:sp>
        <p:nvSpPr>
          <p:cNvPr id="7" name="TextBox 6"/>
          <p:cNvSpPr txBox="1"/>
          <p:nvPr/>
        </p:nvSpPr>
        <p:spPr>
          <a:xfrm>
            <a:off x="1530601" y="152400"/>
            <a:ext cx="6165599" cy="523220"/>
          </a:xfrm>
          <a:prstGeom prst="rect">
            <a:avLst/>
          </a:prstGeom>
          <a:noFill/>
        </p:spPr>
        <p:txBody>
          <a:bodyPr wrap="none" rtlCol="0">
            <a:spAutoFit/>
          </a:bodyPr>
          <a:lstStyle/>
          <a:p>
            <a:r>
              <a:rPr lang="en-US" sz="2800" dirty="0" smtClean="0">
                <a:solidFill>
                  <a:srgbClr val="0033CC"/>
                </a:solidFill>
              </a:rPr>
              <a:t>Nano-FET by AFM oxidation on SOI wafer</a:t>
            </a:r>
            <a:endParaRPr lang="en-US" sz="2800" dirty="0">
              <a:solidFill>
                <a:srgbClr val="0033CC"/>
              </a:solidFill>
            </a:endParaRPr>
          </a:p>
        </p:txBody>
      </p:sp>
      <p:sp>
        <p:nvSpPr>
          <p:cNvPr id="6" name="TextBox 5"/>
          <p:cNvSpPr txBox="1"/>
          <p:nvPr/>
        </p:nvSpPr>
        <p:spPr>
          <a:xfrm>
            <a:off x="2743200" y="914400"/>
            <a:ext cx="2999667" cy="646331"/>
          </a:xfrm>
          <a:prstGeom prst="rect">
            <a:avLst/>
          </a:prstGeom>
          <a:noFill/>
        </p:spPr>
        <p:txBody>
          <a:bodyPr wrap="none" rtlCol="0">
            <a:spAutoFit/>
          </a:bodyPr>
          <a:lstStyle/>
          <a:p>
            <a:r>
              <a:rPr lang="en-US" dirty="0" smtClean="0">
                <a:solidFill>
                  <a:srgbClr val="0033CC"/>
                </a:solidFill>
              </a:rPr>
              <a:t>FET: field effect transistor</a:t>
            </a:r>
          </a:p>
          <a:p>
            <a:r>
              <a:rPr lang="en-US" dirty="0" smtClean="0">
                <a:solidFill>
                  <a:srgbClr val="0033CC"/>
                </a:solidFill>
              </a:rPr>
              <a:t>SOI: silicon on insulator (</a:t>
            </a:r>
            <a:r>
              <a:rPr lang="en-US" dirty="0" err="1" smtClean="0">
                <a:solidFill>
                  <a:srgbClr val="0033CC"/>
                </a:solidFill>
              </a:rPr>
              <a:t>SiO</a:t>
            </a:r>
            <a:r>
              <a:rPr lang="en-US" baseline="-25000" dirty="0" err="1" smtClean="0">
                <a:solidFill>
                  <a:srgbClr val="0033CC"/>
                </a:solidFill>
              </a:rPr>
              <a:t>x</a:t>
            </a:r>
            <a:r>
              <a:rPr lang="en-US" dirty="0" smtClean="0">
                <a:solidFill>
                  <a:srgbClr val="0033CC"/>
                </a:solidFill>
              </a:rPr>
              <a:t>)</a:t>
            </a:r>
            <a:endParaRPr lang="en-US" dirty="0">
              <a:solidFill>
                <a:srgbClr val="0033CC"/>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19</a:t>
            </a:fld>
            <a:endParaRPr lang="en-US"/>
          </a:p>
        </p:txBody>
      </p:sp>
      <p:sp>
        <p:nvSpPr>
          <p:cNvPr id="9" name="TextBox 8"/>
          <p:cNvSpPr txBox="1"/>
          <p:nvPr/>
        </p:nvSpPr>
        <p:spPr>
          <a:xfrm>
            <a:off x="3505200" y="5638800"/>
            <a:ext cx="5282023" cy="646331"/>
          </a:xfrm>
          <a:prstGeom prst="rect">
            <a:avLst/>
          </a:prstGeom>
          <a:noFill/>
        </p:spPr>
        <p:txBody>
          <a:bodyPr wrap="none" rtlCol="0">
            <a:spAutoFit/>
          </a:bodyPr>
          <a:lstStyle/>
          <a:p>
            <a:r>
              <a:rPr lang="en-US" dirty="0" smtClean="0">
                <a:solidFill>
                  <a:srgbClr val="0033CC"/>
                </a:solidFill>
              </a:rPr>
              <a:t>The final device is in silicon, which sits on top of oxide.</a:t>
            </a:r>
          </a:p>
          <a:p>
            <a:r>
              <a:rPr lang="en-US" dirty="0" smtClean="0">
                <a:solidFill>
                  <a:srgbClr val="0033CC"/>
                </a:solidFill>
              </a:rPr>
              <a:t>The gate is besides, rather than on top of, the channel.</a:t>
            </a:r>
            <a:endParaRPr lang="en-US" dirty="0">
              <a:solidFill>
                <a:srgbClr val="0033CC"/>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864275"/>
            <a:ext cx="5410200" cy="1477328"/>
          </a:xfrm>
          <a:prstGeom prst="rect">
            <a:avLst/>
          </a:prstGeom>
        </p:spPr>
        <p:txBody>
          <a:bodyPr wrap="square">
            <a:spAutoFit/>
          </a:bodyPr>
          <a:lstStyle/>
          <a:p>
            <a:r>
              <a:rPr lang="en-US" dirty="0" smtClean="0">
                <a:solidFill>
                  <a:srgbClr val="C00000"/>
                </a:solidFill>
              </a:rPr>
              <a:t>STM Lithography:</a:t>
            </a:r>
          </a:p>
          <a:p>
            <a:pPr marL="169863" indent="-169863">
              <a:buFont typeface="Arial" pitchFamily="34" charset="0"/>
              <a:buChar char="•"/>
            </a:pPr>
            <a:r>
              <a:rPr lang="en-US" dirty="0" smtClean="0">
                <a:solidFill>
                  <a:srgbClr val="0033CC"/>
                </a:solidFill>
              </a:rPr>
              <a:t>Atomic scale patterning technique</a:t>
            </a:r>
          </a:p>
          <a:p>
            <a:pPr marL="169863" indent="-169863">
              <a:buFont typeface="Arial" pitchFamily="34" charset="0"/>
              <a:buChar char="•"/>
            </a:pPr>
            <a:r>
              <a:rPr lang="en-US" dirty="0" smtClean="0">
                <a:solidFill>
                  <a:srgbClr val="0033CC"/>
                </a:solidFill>
              </a:rPr>
              <a:t>Manipulation of both single atoms or molecules</a:t>
            </a:r>
          </a:p>
          <a:p>
            <a:pPr marL="169863" indent="-169863">
              <a:buFont typeface="Arial" pitchFamily="34" charset="0"/>
              <a:buChar char="•"/>
            </a:pPr>
            <a:r>
              <a:rPr lang="en-US" dirty="0" smtClean="0">
                <a:solidFill>
                  <a:srgbClr val="0033CC"/>
                </a:solidFill>
              </a:rPr>
              <a:t>Can be used, for example, quantum data storage with extremely high storage density (one atom per bit).</a:t>
            </a:r>
            <a:endParaRPr lang="en-US" dirty="0">
              <a:solidFill>
                <a:srgbClr val="0033CC"/>
              </a:solidFill>
            </a:endParaRPr>
          </a:p>
        </p:txBody>
      </p:sp>
      <p:cxnSp>
        <p:nvCxnSpPr>
          <p:cNvPr id="5" name="Straight Connector 4"/>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2438400" y="228600"/>
            <a:ext cx="5024452" cy="523220"/>
          </a:xfrm>
          <a:prstGeom prst="rect">
            <a:avLst/>
          </a:prstGeom>
        </p:spPr>
        <p:txBody>
          <a:bodyPr wrap="none">
            <a:spAutoFit/>
          </a:bodyPr>
          <a:lstStyle/>
          <a:p>
            <a:r>
              <a:rPr lang="en-US" sz="2800" dirty="0" smtClean="0">
                <a:solidFill>
                  <a:srgbClr val="0033CC"/>
                </a:solidFill>
              </a:rPr>
              <a:t>Pushing/pulling atoms using STM</a:t>
            </a:r>
            <a:endParaRPr lang="en-US" sz="2800" dirty="0">
              <a:solidFill>
                <a:srgbClr val="0033CC"/>
              </a:solidFill>
            </a:endParaRPr>
          </a:p>
        </p:txBody>
      </p:sp>
      <p:pic>
        <p:nvPicPr>
          <p:cNvPr id="1026" name="Picture 2"/>
          <p:cNvPicPr>
            <a:picLocks noChangeAspect="1" noChangeArrowheads="1"/>
          </p:cNvPicPr>
          <p:nvPr/>
        </p:nvPicPr>
        <p:blipFill>
          <a:blip r:embed="rId2" cstate="print"/>
          <a:srcRect/>
          <a:stretch>
            <a:fillRect/>
          </a:stretch>
        </p:blipFill>
        <p:spPr bwMode="auto">
          <a:xfrm>
            <a:off x="4686300" y="2724150"/>
            <a:ext cx="4381500" cy="3524250"/>
          </a:xfrm>
          <a:prstGeom prst="rect">
            <a:avLst/>
          </a:prstGeom>
          <a:noFill/>
          <a:ln w="9525">
            <a:noFill/>
            <a:miter lim="800000"/>
            <a:headEnd/>
            <a:tailEnd/>
          </a:ln>
          <a:effectLst/>
        </p:spPr>
      </p:pic>
      <p:sp>
        <p:nvSpPr>
          <p:cNvPr id="8" name="Rectangle 7"/>
          <p:cNvSpPr/>
          <p:nvPr/>
        </p:nvSpPr>
        <p:spPr>
          <a:xfrm>
            <a:off x="190500" y="2743200"/>
            <a:ext cx="4572000" cy="3447098"/>
          </a:xfrm>
          <a:prstGeom prst="rect">
            <a:avLst/>
          </a:prstGeom>
        </p:spPr>
        <p:txBody>
          <a:bodyPr>
            <a:spAutoFit/>
          </a:bodyPr>
          <a:lstStyle/>
          <a:p>
            <a:pPr>
              <a:spcAft>
                <a:spcPts val="600"/>
              </a:spcAft>
            </a:pPr>
            <a:r>
              <a:rPr lang="en-US" sz="2000" dirty="0" smtClean="0">
                <a:solidFill>
                  <a:srgbClr val="C00000"/>
                </a:solidFill>
              </a:rPr>
              <a:t>Atom movement mechanism:</a:t>
            </a:r>
          </a:p>
          <a:p>
            <a:pPr>
              <a:spcAft>
                <a:spcPts val="600"/>
              </a:spcAft>
            </a:pPr>
            <a:r>
              <a:rPr lang="en-US" dirty="0" smtClean="0">
                <a:solidFill>
                  <a:srgbClr val="0033CC"/>
                </a:solidFill>
              </a:rPr>
              <a:t>When lateral force </a:t>
            </a:r>
            <a:r>
              <a:rPr lang="en-US" dirty="0" err="1" smtClean="0">
                <a:solidFill>
                  <a:srgbClr val="0033CC"/>
                </a:solidFill>
              </a:rPr>
              <a:t>F</a:t>
            </a:r>
            <a:r>
              <a:rPr lang="en-US" baseline="-25000" dirty="0" err="1" smtClean="0">
                <a:solidFill>
                  <a:srgbClr val="0033CC"/>
                </a:solidFill>
              </a:rPr>
              <a:t>x</a:t>
            </a:r>
            <a:r>
              <a:rPr lang="en-US" dirty="0" smtClean="0">
                <a:solidFill>
                  <a:srgbClr val="0033CC"/>
                </a:solidFill>
              </a:rPr>
              <a:t> exceeds the hopping barrier, the atom jumps to the adjacent row.</a:t>
            </a:r>
          </a:p>
          <a:p>
            <a:pPr>
              <a:spcAft>
                <a:spcPts val="600"/>
              </a:spcAft>
            </a:pPr>
            <a:r>
              <a:rPr lang="en-US" dirty="0" smtClean="0">
                <a:solidFill>
                  <a:srgbClr val="0033CC"/>
                </a:solidFill>
              </a:rPr>
              <a:t>High electric field polarizes the molecule and may make it jump from the surface to the tip or tip to the surface. </a:t>
            </a:r>
          </a:p>
          <a:p>
            <a:pPr>
              <a:spcAft>
                <a:spcPts val="600"/>
              </a:spcAft>
            </a:pPr>
            <a:r>
              <a:rPr lang="en-US" dirty="0" smtClean="0">
                <a:solidFill>
                  <a:srgbClr val="0033CC"/>
                </a:solidFill>
              </a:rPr>
              <a:t>However, this might not be well controllable, then one should avoid too high electric field (so atom remains close to substrate surface all the time) and use attractive van der Waals force to pull the atoms.</a:t>
            </a:r>
          </a:p>
        </p:txBody>
      </p:sp>
      <p:sp>
        <p:nvSpPr>
          <p:cNvPr id="9" name="Rectangle 8"/>
          <p:cNvSpPr/>
          <p:nvPr/>
        </p:nvSpPr>
        <p:spPr>
          <a:xfrm>
            <a:off x="6272971" y="6488668"/>
            <a:ext cx="2718629" cy="276999"/>
          </a:xfrm>
          <a:prstGeom prst="rect">
            <a:avLst/>
          </a:prstGeom>
        </p:spPr>
        <p:txBody>
          <a:bodyPr wrap="none">
            <a:spAutoFit/>
          </a:bodyPr>
          <a:lstStyle/>
          <a:p>
            <a:r>
              <a:rPr lang="da-DK" sz="1200" dirty="0" smtClean="0"/>
              <a:t>Hla et al., Phys. Rev. B 67, 201402 (2003)</a:t>
            </a:r>
            <a:endParaRPr lang="en-US" sz="1200"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23554" name="Picture 2"/>
          <p:cNvPicPr>
            <a:picLocks noChangeAspect="1" noChangeArrowheads="1"/>
          </p:cNvPicPr>
          <p:nvPr/>
        </p:nvPicPr>
        <p:blipFill>
          <a:blip r:embed="rId2" cstate="print"/>
          <a:srcRect/>
          <a:stretch>
            <a:fillRect/>
          </a:stretch>
        </p:blipFill>
        <p:spPr bwMode="auto">
          <a:xfrm>
            <a:off x="1739330" y="1447800"/>
            <a:ext cx="5775895" cy="4306669"/>
          </a:xfrm>
          <a:prstGeom prst="rect">
            <a:avLst/>
          </a:prstGeom>
          <a:noFill/>
          <a:ln w="9525">
            <a:noFill/>
            <a:miter lim="800000"/>
            <a:headEnd/>
            <a:tailEnd/>
          </a:ln>
          <a:effectLst/>
        </p:spPr>
      </p:pic>
      <p:sp>
        <p:nvSpPr>
          <p:cNvPr id="8" name="Rectangle 7"/>
          <p:cNvSpPr/>
          <p:nvPr/>
        </p:nvSpPr>
        <p:spPr>
          <a:xfrm>
            <a:off x="1724233" y="152400"/>
            <a:ext cx="5743367" cy="523220"/>
          </a:xfrm>
          <a:prstGeom prst="rect">
            <a:avLst/>
          </a:prstGeom>
        </p:spPr>
        <p:txBody>
          <a:bodyPr wrap="none">
            <a:spAutoFit/>
          </a:bodyPr>
          <a:lstStyle/>
          <a:p>
            <a:r>
              <a:rPr lang="en-US" sz="2800" dirty="0" smtClean="0">
                <a:solidFill>
                  <a:srgbClr val="0033CC"/>
                </a:solidFill>
              </a:rPr>
              <a:t>AFM oxidation of III-V semiconductors</a:t>
            </a:r>
            <a:endParaRPr lang="en-US" sz="2800" dirty="0">
              <a:solidFill>
                <a:srgbClr val="0033CC"/>
              </a:solidFill>
            </a:endParaRPr>
          </a:p>
        </p:txBody>
      </p:sp>
      <p:sp>
        <p:nvSpPr>
          <p:cNvPr id="9" name="Rectangle 8"/>
          <p:cNvSpPr/>
          <p:nvPr/>
        </p:nvSpPr>
        <p:spPr>
          <a:xfrm>
            <a:off x="1828800" y="5830669"/>
            <a:ext cx="5029200" cy="646331"/>
          </a:xfrm>
          <a:prstGeom prst="rect">
            <a:avLst/>
          </a:prstGeom>
        </p:spPr>
        <p:txBody>
          <a:bodyPr wrap="square">
            <a:spAutoFit/>
          </a:bodyPr>
          <a:lstStyle/>
          <a:p>
            <a:r>
              <a:rPr lang="en-US" dirty="0" smtClean="0">
                <a:solidFill>
                  <a:srgbClr val="0033CC"/>
                </a:solidFill>
              </a:rPr>
              <a:t>High mobility two-dimensional electron gas (2DEG)</a:t>
            </a:r>
          </a:p>
          <a:p>
            <a:r>
              <a:rPr lang="en-US" dirty="0" smtClean="0">
                <a:solidFill>
                  <a:srgbClr val="0033CC"/>
                </a:solidFill>
              </a:rPr>
              <a:t>below sample surface</a:t>
            </a:r>
            <a:endParaRPr lang="en-US" dirty="0">
              <a:solidFill>
                <a:srgbClr val="0033CC"/>
              </a:solidFill>
            </a:endParaRPr>
          </a:p>
        </p:txBody>
      </p:sp>
      <p:sp>
        <p:nvSpPr>
          <p:cNvPr id="10" name="Rectangle 9"/>
          <p:cNvSpPr/>
          <p:nvPr/>
        </p:nvSpPr>
        <p:spPr>
          <a:xfrm>
            <a:off x="4572000" y="6400800"/>
            <a:ext cx="4419600" cy="276999"/>
          </a:xfrm>
          <a:prstGeom prst="rect">
            <a:avLst/>
          </a:prstGeom>
        </p:spPr>
        <p:txBody>
          <a:bodyPr wrap="square">
            <a:spAutoFit/>
          </a:bodyPr>
          <a:lstStyle/>
          <a:p>
            <a:r>
              <a:rPr lang="en-US" sz="1200" dirty="0" smtClean="0"/>
              <a:t>Matsumoto et al., APL 68, 34 (1996); </a:t>
            </a:r>
            <a:r>
              <a:rPr lang="da-DK" sz="1200" dirty="0" smtClean="0"/>
              <a:t>Held et al., APL 73, 262 (1998)</a:t>
            </a:r>
            <a:endParaRPr lang="en-US" sz="1200" dirty="0"/>
          </a:p>
        </p:txBody>
      </p:sp>
      <p:sp>
        <p:nvSpPr>
          <p:cNvPr id="7" name="Rectangle 6"/>
          <p:cNvSpPr/>
          <p:nvPr/>
        </p:nvSpPr>
        <p:spPr>
          <a:xfrm>
            <a:off x="2743200" y="838200"/>
            <a:ext cx="3723135" cy="400110"/>
          </a:xfrm>
          <a:prstGeom prst="rect">
            <a:avLst/>
          </a:prstGeom>
        </p:spPr>
        <p:txBody>
          <a:bodyPr wrap="none">
            <a:spAutoFit/>
          </a:bodyPr>
          <a:lstStyle/>
          <a:p>
            <a:r>
              <a:rPr lang="en-US" sz="2000" dirty="0" smtClean="0">
                <a:solidFill>
                  <a:srgbClr val="C00000"/>
                </a:solidFill>
              </a:rPr>
              <a:t>Direct patterning of </a:t>
            </a:r>
            <a:r>
              <a:rPr lang="en-US" sz="2000" dirty="0" err="1" smtClean="0">
                <a:solidFill>
                  <a:srgbClr val="C00000"/>
                </a:solidFill>
              </a:rPr>
              <a:t>AlGaAs</a:t>
            </a:r>
            <a:r>
              <a:rPr lang="en-US" sz="2000" dirty="0" smtClean="0">
                <a:solidFill>
                  <a:srgbClr val="C00000"/>
                </a:solidFill>
              </a:rPr>
              <a:t>/</a:t>
            </a:r>
            <a:r>
              <a:rPr lang="en-US" sz="2000" dirty="0" err="1" smtClean="0">
                <a:solidFill>
                  <a:srgbClr val="C00000"/>
                </a:solidFill>
              </a:rPr>
              <a:t>GaAs</a:t>
            </a:r>
            <a:r>
              <a:rPr lang="en-US" sz="2000" dirty="0" smtClean="0">
                <a:solidFill>
                  <a:srgbClr val="C00000"/>
                </a:solidFill>
              </a:rPr>
              <a:t> </a:t>
            </a:r>
            <a:endParaRPr lang="en-US" sz="2000" dirty="0">
              <a:solidFill>
                <a:srgbClr val="C00000"/>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2971800" y="152400"/>
            <a:ext cx="3860672" cy="523220"/>
          </a:xfrm>
          <a:prstGeom prst="rect">
            <a:avLst/>
          </a:prstGeom>
          <a:noFill/>
        </p:spPr>
        <p:txBody>
          <a:bodyPr wrap="none" rtlCol="0">
            <a:spAutoFit/>
          </a:bodyPr>
          <a:lstStyle/>
          <a:p>
            <a:r>
              <a:rPr lang="en-US" sz="2800" dirty="0" smtClean="0">
                <a:solidFill>
                  <a:srgbClr val="0033CC"/>
                </a:solidFill>
              </a:rPr>
              <a:t>AFM anodization of </a:t>
            </a:r>
            <a:r>
              <a:rPr lang="en-US" sz="2800" dirty="0" err="1" smtClean="0">
                <a:solidFill>
                  <a:srgbClr val="0033CC"/>
                </a:solidFill>
              </a:rPr>
              <a:t>GaAs</a:t>
            </a:r>
            <a:endParaRPr lang="en-US" sz="2800" dirty="0">
              <a:solidFill>
                <a:srgbClr val="0033CC"/>
              </a:solidFill>
            </a:endParaRPr>
          </a:p>
        </p:txBody>
      </p:sp>
      <p:pic>
        <p:nvPicPr>
          <p:cNvPr id="24579" name="Picture 3"/>
          <p:cNvPicPr>
            <a:picLocks noChangeAspect="1" noChangeArrowheads="1"/>
          </p:cNvPicPr>
          <p:nvPr/>
        </p:nvPicPr>
        <p:blipFill>
          <a:blip r:embed="rId2" cstate="print"/>
          <a:srcRect/>
          <a:stretch>
            <a:fillRect/>
          </a:stretch>
        </p:blipFill>
        <p:spPr bwMode="auto">
          <a:xfrm>
            <a:off x="4648200" y="762000"/>
            <a:ext cx="3581400" cy="3148671"/>
          </a:xfrm>
          <a:prstGeom prst="rect">
            <a:avLst/>
          </a:prstGeom>
          <a:noFill/>
          <a:ln w="9525">
            <a:noFill/>
            <a:miter lim="800000"/>
            <a:headEnd/>
            <a:tailEnd/>
          </a:ln>
          <a:effectLst/>
        </p:spPr>
      </p:pic>
      <p:pic>
        <p:nvPicPr>
          <p:cNvPr id="24580" name="Picture 4"/>
          <p:cNvPicPr>
            <a:picLocks noChangeAspect="1" noChangeArrowheads="1"/>
          </p:cNvPicPr>
          <p:nvPr/>
        </p:nvPicPr>
        <p:blipFill>
          <a:blip r:embed="rId3" cstate="print"/>
          <a:srcRect/>
          <a:stretch>
            <a:fillRect/>
          </a:stretch>
        </p:blipFill>
        <p:spPr bwMode="auto">
          <a:xfrm>
            <a:off x="458404" y="1905000"/>
            <a:ext cx="4037396" cy="3971925"/>
          </a:xfrm>
          <a:prstGeom prst="rect">
            <a:avLst/>
          </a:prstGeom>
          <a:noFill/>
          <a:ln w="9525">
            <a:noFill/>
            <a:miter lim="800000"/>
            <a:headEnd/>
            <a:tailEnd/>
          </a:ln>
          <a:effectLst/>
        </p:spPr>
      </p:pic>
      <p:sp>
        <p:nvSpPr>
          <p:cNvPr id="10" name="Rectangle 9"/>
          <p:cNvSpPr/>
          <p:nvPr/>
        </p:nvSpPr>
        <p:spPr>
          <a:xfrm>
            <a:off x="609600" y="1219200"/>
            <a:ext cx="4191000" cy="400110"/>
          </a:xfrm>
          <a:prstGeom prst="rect">
            <a:avLst/>
          </a:prstGeom>
        </p:spPr>
        <p:txBody>
          <a:bodyPr wrap="square">
            <a:spAutoFit/>
          </a:bodyPr>
          <a:lstStyle/>
          <a:p>
            <a:r>
              <a:rPr lang="en-US" sz="2000" dirty="0" smtClean="0">
                <a:solidFill>
                  <a:srgbClr val="C00000"/>
                </a:solidFill>
              </a:rPr>
              <a:t>Quantum ring with Coulomb blockade</a:t>
            </a:r>
            <a:endParaRPr lang="en-US" sz="2000" dirty="0">
              <a:solidFill>
                <a:srgbClr val="C00000"/>
              </a:solidFill>
            </a:endParaRPr>
          </a:p>
        </p:txBody>
      </p:sp>
      <p:sp>
        <p:nvSpPr>
          <p:cNvPr id="8" name="TextBox 7"/>
          <p:cNvSpPr txBox="1"/>
          <p:nvPr/>
        </p:nvSpPr>
        <p:spPr>
          <a:xfrm>
            <a:off x="4267200" y="6581001"/>
            <a:ext cx="4639219" cy="276999"/>
          </a:xfrm>
          <a:prstGeom prst="rect">
            <a:avLst/>
          </a:prstGeom>
          <a:noFill/>
        </p:spPr>
        <p:txBody>
          <a:bodyPr wrap="none" rtlCol="0">
            <a:spAutoFit/>
          </a:bodyPr>
          <a:lstStyle/>
          <a:p>
            <a:r>
              <a:rPr lang="en-US" sz="1200" dirty="0" smtClean="0"/>
              <a:t>Fuhrer, “Energy spectra of quantum rings”, Nature, 413, 822-825 (2001)</a:t>
            </a:r>
            <a:endParaRPr lang="en-US" sz="1200" dirty="0"/>
          </a:p>
        </p:txBody>
      </p:sp>
      <p:pic>
        <p:nvPicPr>
          <p:cNvPr id="1026" name="Picture 2"/>
          <p:cNvPicPr>
            <a:picLocks noChangeAspect="1" noChangeArrowheads="1"/>
          </p:cNvPicPr>
          <p:nvPr/>
        </p:nvPicPr>
        <p:blipFill>
          <a:blip r:embed="rId4" cstate="print"/>
          <a:srcRect/>
          <a:stretch>
            <a:fillRect/>
          </a:stretch>
        </p:blipFill>
        <p:spPr bwMode="auto">
          <a:xfrm>
            <a:off x="5638800" y="3782992"/>
            <a:ext cx="2438400" cy="2770208"/>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10243" name="Picture 3"/>
          <p:cNvPicPr>
            <a:picLocks noChangeAspect="1" noChangeArrowheads="1"/>
          </p:cNvPicPr>
          <p:nvPr/>
        </p:nvPicPr>
        <p:blipFill>
          <a:blip r:embed="rId2" cstate="print"/>
          <a:srcRect/>
          <a:stretch>
            <a:fillRect/>
          </a:stretch>
        </p:blipFill>
        <p:spPr bwMode="auto">
          <a:xfrm>
            <a:off x="457200" y="1066800"/>
            <a:ext cx="8305800" cy="5016703"/>
          </a:xfrm>
          <a:prstGeom prst="rect">
            <a:avLst/>
          </a:prstGeom>
          <a:noFill/>
          <a:ln w="9525">
            <a:noFill/>
            <a:miter lim="800000"/>
            <a:headEnd/>
            <a:tailEnd/>
          </a:ln>
          <a:effectLst/>
        </p:spPr>
      </p:pic>
      <p:sp>
        <p:nvSpPr>
          <p:cNvPr id="5" name="TextBox 4"/>
          <p:cNvSpPr txBox="1"/>
          <p:nvPr/>
        </p:nvSpPr>
        <p:spPr>
          <a:xfrm>
            <a:off x="2787413" y="162580"/>
            <a:ext cx="3537187" cy="523220"/>
          </a:xfrm>
          <a:prstGeom prst="rect">
            <a:avLst/>
          </a:prstGeom>
          <a:noFill/>
        </p:spPr>
        <p:txBody>
          <a:bodyPr wrap="none" rtlCol="0">
            <a:spAutoFit/>
          </a:bodyPr>
          <a:lstStyle/>
          <a:p>
            <a:r>
              <a:rPr lang="en-US" sz="2800" dirty="0" smtClean="0">
                <a:solidFill>
                  <a:srgbClr val="0033CC"/>
                </a:solidFill>
              </a:rPr>
              <a:t>Scale up using tip array</a:t>
            </a:r>
            <a:endParaRPr lang="en-US" sz="2800" dirty="0">
              <a:solidFill>
                <a:srgbClr val="0033CC"/>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11266" name="Picture 2"/>
          <p:cNvPicPr>
            <a:picLocks noChangeAspect="1" noChangeArrowheads="1"/>
          </p:cNvPicPr>
          <p:nvPr/>
        </p:nvPicPr>
        <p:blipFill>
          <a:blip r:embed="rId2" cstate="print"/>
          <a:srcRect/>
          <a:stretch>
            <a:fillRect/>
          </a:stretch>
        </p:blipFill>
        <p:spPr bwMode="auto">
          <a:xfrm>
            <a:off x="152400" y="1143000"/>
            <a:ext cx="5019675" cy="5400675"/>
          </a:xfrm>
          <a:prstGeom prst="rect">
            <a:avLst/>
          </a:prstGeom>
          <a:noFill/>
          <a:ln w="9525">
            <a:noFill/>
            <a:miter lim="800000"/>
            <a:headEnd/>
            <a:tailEnd/>
          </a:ln>
          <a:effectLst/>
        </p:spPr>
      </p:pic>
      <p:sp>
        <p:nvSpPr>
          <p:cNvPr id="6" name="TextBox 5"/>
          <p:cNvSpPr txBox="1"/>
          <p:nvPr/>
        </p:nvSpPr>
        <p:spPr>
          <a:xfrm>
            <a:off x="1600200" y="162580"/>
            <a:ext cx="6400214" cy="523220"/>
          </a:xfrm>
          <a:prstGeom prst="rect">
            <a:avLst/>
          </a:prstGeom>
          <a:noFill/>
        </p:spPr>
        <p:txBody>
          <a:bodyPr wrap="none" rtlCol="0">
            <a:spAutoFit/>
          </a:bodyPr>
          <a:lstStyle/>
          <a:p>
            <a:r>
              <a:rPr lang="en-US" sz="2800" dirty="0" smtClean="0">
                <a:solidFill>
                  <a:srgbClr val="0033CC"/>
                </a:solidFill>
              </a:rPr>
              <a:t>50 </a:t>
            </a:r>
            <a:r>
              <a:rPr lang="en-US" sz="2800" dirty="0" smtClean="0">
                <a:solidFill>
                  <a:srgbClr val="0033CC"/>
                </a:solidFill>
                <a:sym typeface="Symbol"/>
              </a:rPr>
              <a:t> 1 parallel lithography over 1cm  1cm</a:t>
            </a:r>
            <a:endParaRPr lang="en-US" sz="2800" dirty="0">
              <a:solidFill>
                <a:srgbClr val="0033CC"/>
              </a:solidFill>
            </a:endParaRPr>
          </a:p>
        </p:txBody>
      </p:sp>
      <p:sp>
        <p:nvSpPr>
          <p:cNvPr id="7" name="TextBox 6"/>
          <p:cNvSpPr txBox="1"/>
          <p:nvPr/>
        </p:nvSpPr>
        <p:spPr>
          <a:xfrm>
            <a:off x="5181600" y="1981200"/>
            <a:ext cx="3810000" cy="2462213"/>
          </a:xfrm>
          <a:prstGeom prst="rect">
            <a:avLst/>
          </a:prstGeom>
          <a:noFill/>
        </p:spPr>
        <p:txBody>
          <a:bodyPr wrap="square" rtlCol="0">
            <a:spAutoFit/>
          </a:bodyPr>
          <a:lstStyle/>
          <a:p>
            <a:pPr>
              <a:spcAft>
                <a:spcPts val="600"/>
              </a:spcAft>
            </a:pPr>
            <a:r>
              <a:rPr lang="en-US" dirty="0" smtClean="0">
                <a:solidFill>
                  <a:srgbClr val="0033CC"/>
                </a:solidFill>
              </a:rPr>
              <a:t>50 parallel AFM tips oxidizing (100) silicon. The pattern is then transferred to the bulk Si using KOH etch.</a:t>
            </a:r>
          </a:p>
          <a:p>
            <a:pPr>
              <a:spcAft>
                <a:spcPts val="600"/>
              </a:spcAft>
            </a:pPr>
            <a:r>
              <a:rPr lang="en-US" dirty="0" smtClean="0">
                <a:solidFill>
                  <a:srgbClr val="0033CC"/>
                </a:solidFill>
              </a:rPr>
              <a:t>The lines are on a 200</a:t>
            </a:r>
            <a:r>
              <a:rPr lang="en-US" dirty="0" smtClean="0">
                <a:solidFill>
                  <a:srgbClr val="0033CC"/>
                </a:solidFill>
                <a:sym typeface="Symbol"/>
              </a:rPr>
              <a:t>m period, the cantilever’s spacing.</a:t>
            </a:r>
          </a:p>
          <a:p>
            <a:pPr>
              <a:spcAft>
                <a:spcPts val="600"/>
              </a:spcAft>
            </a:pPr>
            <a:r>
              <a:rPr lang="en-US" dirty="0" smtClean="0">
                <a:solidFill>
                  <a:srgbClr val="0033CC"/>
                </a:solidFill>
                <a:sym typeface="Symbol"/>
              </a:rPr>
              <a:t>The blue box in the bottom left represents the scan area of a typical AFM.</a:t>
            </a:r>
            <a:endParaRPr lang="en-US" dirty="0">
              <a:solidFill>
                <a:srgbClr val="0033CC"/>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1066800"/>
            <a:ext cx="7499617" cy="523220"/>
          </a:xfrm>
          <a:prstGeom prst="rect">
            <a:avLst/>
          </a:prstGeom>
          <a:noFill/>
        </p:spPr>
        <p:txBody>
          <a:bodyPr wrap="none" rtlCol="0">
            <a:spAutoFit/>
          </a:bodyPr>
          <a:lstStyle/>
          <a:p>
            <a:r>
              <a:rPr lang="en-US" sz="2800" dirty="0" smtClean="0">
                <a:solidFill>
                  <a:srgbClr val="0033CC"/>
                </a:solidFill>
              </a:rPr>
              <a:t>Scanning probe microscopy (SPM) and lithography</a:t>
            </a:r>
            <a:endParaRPr lang="en-US" sz="2800" dirty="0">
              <a:solidFill>
                <a:srgbClr val="0033CC"/>
              </a:solidFill>
            </a:endParaRPr>
          </a:p>
        </p:txBody>
      </p:sp>
      <p:sp>
        <p:nvSpPr>
          <p:cNvPr id="5" name="TextBox 4"/>
          <p:cNvSpPr txBox="1"/>
          <p:nvPr/>
        </p:nvSpPr>
        <p:spPr>
          <a:xfrm>
            <a:off x="1524000" y="2590800"/>
            <a:ext cx="5206746" cy="1077218"/>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Atom and particle manipulation by STM and AFM.</a:t>
            </a:r>
          </a:p>
          <a:p>
            <a:pPr marL="342900" indent="-342900">
              <a:spcAft>
                <a:spcPts val="600"/>
              </a:spcAft>
              <a:buAutoNum type="arabicPeriod"/>
            </a:pPr>
            <a:r>
              <a:rPr lang="en-US" dirty="0" smtClean="0">
                <a:solidFill>
                  <a:srgbClr val="0033CC"/>
                </a:solidFill>
              </a:rPr>
              <a:t>AFM oxidation of Si or metals.</a:t>
            </a:r>
          </a:p>
          <a:p>
            <a:pPr marL="342900" indent="-342900">
              <a:spcAft>
                <a:spcPts val="600"/>
              </a:spcAft>
              <a:buAutoNum type="arabicPeriod"/>
            </a:pPr>
            <a:r>
              <a:rPr lang="en-US" dirty="0" smtClean="0">
                <a:solidFill>
                  <a:srgbClr val="C00000"/>
                </a:solidFill>
              </a:rPr>
              <a:t>Dip-pen nanolithography.</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Rectangle 7"/>
          <p:cNvSpPr/>
          <p:nvPr/>
        </p:nvSpPr>
        <p:spPr>
          <a:xfrm>
            <a:off x="2133600" y="152400"/>
            <a:ext cx="5186035" cy="523220"/>
          </a:xfrm>
          <a:prstGeom prst="rect">
            <a:avLst/>
          </a:prstGeom>
        </p:spPr>
        <p:txBody>
          <a:bodyPr wrap="none">
            <a:spAutoFit/>
          </a:bodyPr>
          <a:lstStyle/>
          <a:p>
            <a:pPr algn="ctr">
              <a:spcBef>
                <a:spcPct val="50000"/>
              </a:spcBef>
            </a:pPr>
            <a:r>
              <a:rPr lang="en-US" sz="2800" dirty="0" smtClean="0">
                <a:solidFill>
                  <a:srgbClr val="0033CC"/>
                </a:solidFill>
                <a:latin typeface="Arial" pitchFamily="34" charset="0"/>
              </a:rPr>
              <a:t>Dip pen nanolithography (DPN)</a:t>
            </a:r>
            <a:endParaRPr lang="en-US" sz="2800" dirty="0">
              <a:solidFill>
                <a:srgbClr val="0033CC"/>
              </a:solidFill>
              <a:latin typeface="Arial" pitchFamily="34" charset="0"/>
            </a:endParaRPr>
          </a:p>
        </p:txBody>
      </p:sp>
      <p:sp>
        <p:nvSpPr>
          <p:cNvPr id="9" name="Rectangle 8"/>
          <p:cNvSpPr/>
          <p:nvPr/>
        </p:nvSpPr>
        <p:spPr>
          <a:xfrm>
            <a:off x="457200" y="914400"/>
            <a:ext cx="8305800" cy="1631216"/>
          </a:xfrm>
          <a:prstGeom prst="rect">
            <a:avLst/>
          </a:prstGeom>
        </p:spPr>
        <p:txBody>
          <a:bodyPr wrap="square">
            <a:spAutoFit/>
          </a:bodyPr>
          <a:lstStyle/>
          <a:p>
            <a:pPr marL="177800" indent="-177800">
              <a:spcAft>
                <a:spcPts val="400"/>
              </a:spcAft>
              <a:buFontTx/>
              <a:buChar char="•"/>
            </a:pPr>
            <a:r>
              <a:rPr lang="en-US" dirty="0" smtClean="0">
                <a:solidFill>
                  <a:srgbClr val="0033CC"/>
                </a:solidFill>
              </a:rPr>
              <a:t>Revolutionary science developed at Northwestern University.</a:t>
            </a:r>
          </a:p>
          <a:p>
            <a:pPr marL="177800" indent="-177800">
              <a:spcAft>
                <a:spcPts val="400"/>
              </a:spcAft>
              <a:buFontTx/>
              <a:buChar char="•"/>
            </a:pPr>
            <a:r>
              <a:rPr lang="en-US" dirty="0" smtClean="0">
                <a:solidFill>
                  <a:srgbClr val="0033CC"/>
                </a:solidFill>
              </a:rPr>
              <a:t>Allows for deposition of inks, including DNA and other biomaterials, at nm resolution.</a:t>
            </a:r>
          </a:p>
          <a:p>
            <a:pPr marL="177800" indent="-177800">
              <a:spcAft>
                <a:spcPts val="400"/>
              </a:spcAft>
              <a:buFontTx/>
              <a:buChar char="•"/>
            </a:pPr>
            <a:r>
              <a:rPr lang="en-US" dirty="0" smtClean="0">
                <a:solidFill>
                  <a:srgbClr val="0033CC"/>
                </a:solidFill>
              </a:rPr>
              <a:t>For ultra-high-density gene chips with direct write of DNA onto substrate….</a:t>
            </a:r>
          </a:p>
          <a:p>
            <a:pPr marL="177800" indent="-177800">
              <a:spcAft>
                <a:spcPts val="400"/>
              </a:spcAft>
              <a:buFontTx/>
              <a:buChar char="•"/>
            </a:pPr>
            <a:r>
              <a:rPr lang="en-US" dirty="0" smtClean="0">
                <a:solidFill>
                  <a:srgbClr val="0033CC"/>
                </a:solidFill>
              </a:rPr>
              <a:t>It resembles micro-contact printing, yet it creates pattern (rather than duplicating pattern), and is very slow.</a:t>
            </a:r>
            <a:endParaRPr lang="en-US" dirty="0">
              <a:solidFill>
                <a:srgbClr val="0033CC"/>
              </a:solidFill>
            </a:endParaRPr>
          </a:p>
        </p:txBody>
      </p:sp>
      <p:pic>
        <p:nvPicPr>
          <p:cNvPr id="10" name="Picture 5" descr="Chad"/>
          <p:cNvPicPr>
            <a:picLocks noChangeAspect="1" noChangeArrowheads="1"/>
          </p:cNvPicPr>
          <p:nvPr/>
        </p:nvPicPr>
        <p:blipFill>
          <a:blip r:embed="rId2" cstate="print"/>
          <a:srcRect/>
          <a:stretch>
            <a:fillRect/>
          </a:stretch>
        </p:blipFill>
        <p:spPr>
          <a:xfrm>
            <a:off x="762000" y="2667000"/>
            <a:ext cx="2471166" cy="3581400"/>
          </a:xfrm>
          <a:prstGeom prst="rect">
            <a:avLst/>
          </a:prstGeom>
          <a:noFill/>
        </p:spPr>
      </p:pic>
      <p:sp>
        <p:nvSpPr>
          <p:cNvPr id="11" name="Rectangle 10"/>
          <p:cNvSpPr/>
          <p:nvPr/>
        </p:nvSpPr>
        <p:spPr>
          <a:xfrm>
            <a:off x="152400" y="6172200"/>
            <a:ext cx="3696461" cy="461665"/>
          </a:xfrm>
          <a:prstGeom prst="rect">
            <a:avLst/>
          </a:prstGeom>
        </p:spPr>
        <p:txBody>
          <a:bodyPr wrap="none">
            <a:spAutoFit/>
          </a:bodyPr>
          <a:lstStyle/>
          <a:p>
            <a:r>
              <a:rPr lang="en-US" sz="2400" dirty="0" smtClean="0">
                <a:solidFill>
                  <a:srgbClr val="0033CC"/>
                </a:solidFill>
              </a:rPr>
              <a:t>Chad </a:t>
            </a:r>
            <a:r>
              <a:rPr lang="en-US" sz="2400" dirty="0" err="1" smtClean="0">
                <a:solidFill>
                  <a:srgbClr val="0033CC"/>
                </a:solidFill>
              </a:rPr>
              <a:t>Mirkin</a:t>
            </a:r>
            <a:r>
              <a:rPr lang="en-US" sz="2400" dirty="0" smtClean="0">
                <a:solidFill>
                  <a:srgbClr val="0033CC"/>
                </a:solidFill>
              </a:rPr>
              <a:t> (Northwestern)</a:t>
            </a:r>
            <a:endParaRPr lang="en-US" sz="2400" dirty="0">
              <a:solidFill>
                <a:srgbClr val="0033CC"/>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25</a:t>
            </a:fld>
            <a:endParaRPr lang="en-US"/>
          </a:p>
        </p:txBody>
      </p:sp>
      <p:pic>
        <p:nvPicPr>
          <p:cNvPr id="13" name="Picture 2"/>
          <p:cNvPicPr>
            <a:picLocks noChangeAspect="1" noChangeArrowheads="1"/>
          </p:cNvPicPr>
          <p:nvPr/>
        </p:nvPicPr>
        <p:blipFill>
          <a:blip r:embed="rId3" cstate="print"/>
          <a:srcRect/>
          <a:stretch>
            <a:fillRect/>
          </a:stretch>
        </p:blipFill>
        <p:spPr bwMode="auto">
          <a:xfrm>
            <a:off x="4572000" y="2667000"/>
            <a:ext cx="4038600" cy="3099599"/>
          </a:xfrm>
          <a:prstGeom prst="rect">
            <a:avLst/>
          </a:prstGeom>
          <a:noFill/>
          <a:ln w="9525">
            <a:noFill/>
            <a:miter lim="800000"/>
            <a:headEnd/>
            <a:tailEnd/>
          </a:ln>
          <a:effectLst/>
        </p:spPr>
      </p:pic>
      <p:sp>
        <p:nvSpPr>
          <p:cNvPr id="14" name="Rectangle 13"/>
          <p:cNvSpPr/>
          <p:nvPr/>
        </p:nvSpPr>
        <p:spPr>
          <a:xfrm>
            <a:off x="4724400" y="5791200"/>
            <a:ext cx="3810000" cy="646331"/>
          </a:xfrm>
          <a:prstGeom prst="rect">
            <a:avLst/>
          </a:prstGeom>
        </p:spPr>
        <p:txBody>
          <a:bodyPr wrap="square">
            <a:spAutoFit/>
          </a:bodyPr>
          <a:lstStyle/>
          <a:p>
            <a:pPr>
              <a:spcAft>
                <a:spcPts val="600"/>
              </a:spcAft>
            </a:pPr>
            <a:r>
              <a:rPr lang="en-US" dirty="0" smtClean="0">
                <a:solidFill>
                  <a:srgbClr val="0033CC"/>
                </a:solidFill>
              </a:rPr>
              <a:t>DPN is commercialized by </a:t>
            </a:r>
            <a:r>
              <a:rPr lang="en-US" dirty="0" err="1" smtClean="0">
                <a:solidFill>
                  <a:srgbClr val="0033CC"/>
                </a:solidFill>
              </a:rPr>
              <a:t>NanoInk</a:t>
            </a:r>
            <a:r>
              <a:rPr lang="en-US" dirty="0" smtClean="0">
                <a:solidFill>
                  <a:srgbClr val="0033CC"/>
                </a:solidFill>
              </a:rPr>
              <a:t>, founded by </a:t>
            </a:r>
            <a:r>
              <a:rPr lang="en-US" dirty="0" err="1" smtClean="0">
                <a:solidFill>
                  <a:srgbClr val="0033CC"/>
                </a:solidFill>
              </a:rPr>
              <a:t>Mirkin</a:t>
            </a:r>
            <a:r>
              <a:rPr lang="en-US" dirty="0" smtClean="0">
                <a:solidFill>
                  <a:srgbClr val="0033CC"/>
                </a:solidFill>
              </a:rPr>
              <a:t> who invented DPN.</a:t>
            </a:r>
            <a:endParaRPr lang="en-US" dirty="0">
              <a:solidFill>
                <a:srgbClr val="0033CC"/>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3" name="Rectangle 2"/>
          <p:cNvSpPr/>
          <p:nvPr/>
        </p:nvSpPr>
        <p:spPr>
          <a:xfrm>
            <a:off x="533400" y="838200"/>
            <a:ext cx="8153400" cy="2262158"/>
          </a:xfrm>
          <a:prstGeom prst="rect">
            <a:avLst/>
          </a:prstGeom>
        </p:spPr>
        <p:txBody>
          <a:bodyPr wrap="square">
            <a:spAutoFit/>
          </a:bodyPr>
          <a:lstStyle/>
          <a:p>
            <a:pPr marL="177800" indent="-177800">
              <a:spcAft>
                <a:spcPts val="600"/>
              </a:spcAft>
              <a:buFont typeface="Arial" pitchFamily="34" charset="0"/>
              <a:buChar char="•"/>
            </a:pPr>
            <a:r>
              <a:rPr lang="en-US" dirty="0" smtClean="0">
                <a:solidFill>
                  <a:srgbClr val="0033CC"/>
                </a:solidFill>
              </a:rPr>
              <a:t>Tip is dipped in chemical “ink” and transfers nanoparticles, biomolecules, etc. to substrate through contact “writing”.</a:t>
            </a:r>
          </a:p>
          <a:p>
            <a:pPr marL="177800" indent="-177800">
              <a:spcAft>
                <a:spcPts val="600"/>
              </a:spcAft>
              <a:buFont typeface="Arial" pitchFamily="34" charset="0"/>
              <a:buChar char="•"/>
            </a:pPr>
            <a:r>
              <a:rPr lang="en-US" dirty="0" smtClean="0">
                <a:solidFill>
                  <a:srgbClr val="0033CC"/>
                </a:solidFill>
              </a:rPr>
              <a:t>In a high-humidity atmosphere, a nanoscale water droplet condenses between the AFM tip and the substrate. </a:t>
            </a:r>
          </a:p>
          <a:p>
            <a:pPr marL="177800" indent="-177800">
              <a:spcAft>
                <a:spcPts val="600"/>
              </a:spcAft>
              <a:buFont typeface="Arial" pitchFamily="34" charset="0"/>
              <a:buChar char="•"/>
            </a:pPr>
            <a:r>
              <a:rPr lang="en-US" dirty="0" smtClean="0">
                <a:solidFill>
                  <a:srgbClr val="0033CC"/>
                </a:solidFill>
              </a:rPr>
              <a:t>The drop of water acts as a bridge over which the ink molecules migrate from the tip to the substrate surface where they are deposited.</a:t>
            </a:r>
          </a:p>
          <a:p>
            <a:pPr marL="177800" indent="-177800">
              <a:spcAft>
                <a:spcPts val="600"/>
              </a:spcAft>
              <a:buFont typeface="Arial" pitchFamily="34" charset="0"/>
              <a:buChar char="•"/>
            </a:pPr>
            <a:r>
              <a:rPr lang="en-US" dirty="0" smtClean="0">
                <a:solidFill>
                  <a:srgbClr val="0033CC"/>
                </a:solidFill>
              </a:rPr>
              <a:t>Demonstrated resolution: 15nm.</a:t>
            </a:r>
            <a:endParaRPr lang="en-US" dirty="0">
              <a:solidFill>
                <a:srgbClr val="0033CC"/>
              </a:solidFill>
            </a:endParaRPr>
          </a:p>
        </p:txBody>
      </p:sp>
      <p:sp>
        <p:nvSpPr>
          <p:cNvPr id="6" name="Rectangle 5"/>
          <p:cNvSpPr/>
          <p:nvPr/>
        </p:nvSpPr>
        <p:spPr>
          <a:xfrm>
            <a:off x="2405985" y="0"/>
            <a:ext cx="4756815" cy="523220"/>
          </a:xfrm>
          <a:prstGeom prst="rect">
            <a:avLst/>
          </a:prstGeom>
        </p:spPr>
        <p:txBody>
          <a:bodyPr wrap="none">
            <a:spAutoFit/>
          </a:bodyPr>
          <a:lstStyle/>
          <a:p>
            <a:r>
              <a:rPr lang="en-US" sz="2800" dirty="0" smtClean="0">
                <a:solidFill>
                  <a:srgbClr val="0033CC"/>
                </a:solidFill>
              </a:rPr>
              <a:t>Dip-pen nanolithography (DPN)</a:t>
            </a:r>
            <a:endParaRPr lang="en-US" sz="2800" dirty="0">
              <a:solidFill>
                <a:srgbClr val="0033CC"/>
              </a:solidFill>
            </a:endParaRPr>
          </a:p>
        </p:txBody>
      </p:sp>
      <p:sp>
        <p:nvSpPr>
          <p:cNvPr id="8" name="TextBox 7"/>
          <p:cNvSpPr txBox="1"/>
          <p:nvPr/>
        </p:nvSpPr>
        <p:spPr>
          <a:xfrm>
            <a:off x="76200" y="3505200"/>
            <a:ext cx="4267200" cy="3016210"/>
          </a:xfrm>
          <a:prstGeom prst="rect">
            <a:avLst/>
          </a:prstGeom>
          <a:noFill/>
        </p:spPr>
        <p:txBody>
          <a:bodyPr wrap="square" rtlCol="0">
            <a:spAutoFit/>
          </a:bodyPr>
          <a:lstStyle/>
          <a:p>
            <a:pPr marL="171450" indent="-171450">
              <a:spcAft>
                <a:spcPts val="600"/>
              </a:spcAft>
              <a:buFont typeface="Arial" pitchFamily="34" charset="0"/>
              <a:buChar char="•"/>
            </a:pPr>
            <a:r>
              <a:rPr lang="en-US" dirty="0" smtClean="0">
                <a:solidFill>
                  <a:srgbClr val="0033CC"/>
                </a:solidFill>
              </a:rPr>
              <a:t>By far DPN is the most widely used SPM-based patterning techniques, because other methods (e-beam lithography, FIB, photolithography…) cannot handle liquids important for chemical and bio-applications.</a:t>
            </a:r>
          </a:p>
          <a:p>
            <a:pPr marL="171450" indent="-171450">
              <a:spcAft>
                <a:spcPts val="600"/>
              </a:spcAft>
              <a:buFont typeface="Arial" pitchFamily="34" charset="0"/>
              <a:buChar char="•"/>
            </a:pPr>
            <a:r>
              <a:rPr lang="en-US" dirty="0" smtClean="0">
                <a:solidFill>
                  <a:srgbClr val="0033CC"/>
                </a:solidFill>
              </a:rPr>
              <a:t>The competing technique is micro-contact printing (faster, though lower resolution).</a:t>
            </a:r>
          </a:p>
          <a:p>
            <a:pPr marL="171450" indent="-171450">
              <a:spcAft>
                <a:spcPts val="600"/>
              </a:spcAft>
              <a:buFont typeface="Arial" pitchFamily="34" charset="0"/>
              <a:buChar char="•"/>
            </a:pPr>
            <a:r>
              <a:rPr lang="en-US" dirty="0" smtClean="0">
                <a:solidFill>
                  <a:srgbClr val="0033CC"/>
                </a:solidFill>
              </a:rPr>
              <a:t>It is still used for research, not for production.</a:t>
            </a:r>
          </a:p>
        </p:txBody>
      </p:sp>
      <p:sp>
        <p:nvSpPr>
          <p:cNvPr id="7" name="Slide Number Placeholder 6"/>
          <p:cNvSpPr>
            <a:spLocks noGrp="1"/>
          </p:cNvSpPr>
          <p:nvPr>
            <p:ph type="sldNum" sz="quarter" idx="12"/>
          </p:nvPr>
        </p:nvSpPr>
        <p:spPr/>
        <p:txBody>
          <a:bodyPr/>
          <a:lstStyle/>
          <a:p>
            <a:fld id="{B6F15528-21DE-4FAA-801E-634DDDAF4B2B}" type="slidenum">
              <a:rPr lang="en-US" smtClean="0"/>
              <a:pPr/>
              <a:t>26</a:t>
            </a:fld>
            <a:endParaRPr lang="en-US"/>
          </a:p>
        </p:txBody>
      </p:sp>
      <p:pic>
        <p:nvPicPr>
          <p:cNvPr id="9" name="Picture 56" descr="C:\Documents and Settings\tjh130\Desktop\dpn%20cartoon.jpg"/>
          <p:cNvPicPr>
            <a:picLocks noChangeAspect="1" noChangeArrowheads="1"/>
          </p:cNvPicPr>
          <p:nvPr/>
        </p:nvPicPr>
        <p:blipFill>
          <a:blip r:embed="rId2" cstate="print"/>
          <a:srcRect/>
          <a:stretch>
            <a:fillRect/>
          </a:stretch>
        </p:blipFill>
        <p:spPr bwMode="auto">
          <a:xfrm>
            <a:off x="4267200" y="3505200"/>
            <a:ext cx="4716524" cy="273102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down)">
                                      <p:cBhvr>
                                        <p:cTn id="1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81000" y="1447800"/>
            <a:ext cx="8429625" cy="3019425"/>
          </a:xfrm>
          <a:prstGeom prst="rect">
            <a:avLst/>
          </a:prstGeom>
          <a:noFill/>
          <a:ln w="9525">
            <a:noFill/>
            <a:miter lim="800000"/>
            <a:headEnd/>
            <a:tailEnd/>
          </a:ln>
          <a:effectLst/>
        </p:spPr>
      </p:pic>
      <p:sp>
        <p:nvSpPr>
          <p:cNvPr id="5" name="Rectangle 4"/>
          <p:cNvSpPr/>
          <p:nvPr/>
        </p:nvSpPr>
        <p:spPr>
          <a:xfrm>
            <a:off x="990600" y="4572000"/>
            <a:ext cx="7086600" cy="1477328"/>
          </a:xfrm>
          <a:prstGeom prst="rect">
            <a:avLst/>
          </a:prstGeom>
        </p:spPr>
        <p:txBody>
          <a:bodyPr wrap="square">
            <a:spAutoFit/>
          </a:bodyPr>
          <a:lstStyle/>
          <a:p>
            <a:pPr marL="342900" indent="-342900">
              <a:buAutoNum type="alphaUcParenR"/>
            </a:pPr>
            <a:r>
              <a:rPr lang="en-US" dirty="0" smtClean="0">
                <a:solidFill>
                  <a:srgbClr val="0033CC"/>
                </a:solidFill>
              </a:rPr>
              <a:t>Ultra-high resolution pattern of mercaptohexadecanoic acid on atomically-flat gold surface. </a:t>
            </a:r>
          </a:p>
          <a:p>
            <a:pPr marL="342900" indent="-342900">
              <a:buAutoNum type="alphaUcParenR"/>
            </a:pPr>
            <a:r>
              <a:rPr lang="en-US" dirty="0" smtClean="0">
                <a:solidFill>
                  <a:srgbClr val="0033CC"/>
                </a:solidFill>
              </a:rPr>
              <a:t>DPN generated multicomponent nanostructure with two aligned alkanethiol patterns. </a:t>
            </a:r>
          </a:p>
          <a:p>
            <a:pPr marL="342900" indent="-342900">
              <a:buAutoNum type="alphaUcParenR"/>
            </a:pPr>
            <a:r>
              <a:rPr lang="en-US" dirty="0" smtClean="0">
                <a:solidFill>
                  <a:srgbClr val="0033CC"/>
                </a:solidFill>
              </a:rPr>
              <a:t>Richard Feynman's historic speech written using the DPN nanoplotter.</a:t>
            </a:r>
            <a:endParaRPr lang="en-US" dirty="0">
              <a:solidFill>
                <a:srgbClr val="0033CC"/>
              </a:solidFill>
            </a:endParaRPr>
          </a:p>
        </p:txBody>
      </p:sp>
      <p:cxnSp>
        <p:nvCxnSpPr>
          <p:cNvPr id="6" name="Straight Connector 5"/>
          <p:cNvCxnSpPr/>
          <p:nvPr/>
        </p:nvCxnSpPr>
        <p:spPr>
          <a:xfrm flipV="1">
            <a:off x="0" y="8382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1917980" y="304800"/>
            <a:ext cx="5092420" cy="523220"/>
          </a:xfrm>
          <a:prstGeom prst="rect">
            <a:avLst/>
          </a:prstGeom>
          <a:noFill/>
        </p:spPr>
        <p:txBody>
          <a:bodyPr wrap="none" rtlCol="0">
            <a:spAutoFit/>
          </a:bodyPr>
          <a:lstStyle/>
          <a:p>
            <a:r>
              <a:rPr lang="en-US" sz="2800" dirty="0" smtClean="0">
                <a:solidFill>
                  <a:srgbClr val="0033CC"/>
                </a:solidFill>
              </a:rPr>
              <a:t>Dip pen nanolithography patterns</a:t>
            </a:r>
            <a:endParaRPr lang="en-US" sz="2800" dirty="0">
              <a:solidFill>
                <a:srgbClr val="0033CC"/>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9218" name="Picture 2"/>
          <p:cNvPicPr>
            <a:picLocks noChangeAspect="1" noChangeArrowheads="1"/>
          </p:cNvPicPr>
          <p:nvPr/>
        </p:nvPicPr>
        <p:blipFill>
          <a:blip r:embed="rId2" cstate="print"/>
          <a:srcRect/>
          <a:stretch>
            <a:fillRect/>
          </a:stretch>
        </p:blipFill>
        <p:spPr bwMode="auto">
          <a:xfrm>
            <a:off x="597307" y="838200"/>
            <a:ext cx="8165693" cy="5257799"/>
          </a:xfrm>
          <a:prstGeom prst="rect">
            <a:avLst/>
          </a:prstGeom>
          <a:noFill/>
          <a:ln w="9525">
            <a:noFill/>
            <a:miter lim="800000"/>
            <a:headEnd/>
            <a:tailEnd/>
          </a:ln>
          <a:effectLst/>
        </p:spPr>
      </p:pic>
      <p:sp>
        <p:nvSpPr>
          <p:cNvPr id="5" name="Rectangle 4"/>
          <p:cNvSpPr/>
          <p:nvPr/>
        </p:nvSpPr>
        <p:spPr>
          <a:xfrm>
            <a:off x="5257800" y="6581001"/>
            <a:ext cx="3657600" cy="276999"/>
          </a:xfrm>
          <a:prstGeom prst="rect">
            <a:avLst/>
          </a:prstGeom>
        </p:spPr>
        <p:txBody>
          <a:bodyPr wrap="square">
            <a:spAutoFit/>
          </a:bodyPr>
          <a:lstStyle/>
          <a:p>
            <a:r>
              <a:rPr lang="en-US" sz="1200" dirty="0" smtClean="0"/>
              <a:t>Science, </a:t>
            </a:r>
            <a:r>
              <a:rPr lang="en-US" sz="1200" dirty="0" err="1" smtClean="0"/>
              <a:t>Vol</a:t>
            </a:r>
            <a:r>
              <a:rPr lang="en-US" sz="1200" dirty="0" smtClean="0"/>
              <a:t> 295, Issue 5560, 1702-1705, 1 March 2002</a:t>
            </a:r>
            <a:endParaRPr lang="en-US" sz="1200" dirty="0"/>
          </a:p>
        </p:txBody>
      </p:sp>
      <p:sp>
        <p:nvSpPr>
          <p:cNvPr id="7" name="Rectangle 6"/>
          <p:cNvSpPr/>
          <p:nvPr/>
        </p:nvSpPr>
        <p:spPr>
          <a:xfrm>
            <a:off x="2743200" y="152400"/>
            <a:ext cx="3998659" cy="523220"/>
          </a:xfrm>
          <a:prstGeom prst="rect">
            <a:avLst/>
          </a:prstGeom>
        </p:spPr>
        <p:txBody>
          <a:bodyPr wrap="none">
            <a:spAutoFit/>
          </a:bodyPr>
          <a:lstStyle/>
          <a:p>
            <a:r>
              <a:rPr lang="en-US" sz="2800" dirty="0" smtClean="0">
                <a:solidFill>
                  <a:srgbClr val="0033CC"/>
                </a:solidFill>
              </a:rPr>
              <a:t>Protein patterning by DPN</a:t>
            </a:r>
            <a:endParaRPr lang="en-US" sz="2800" dirty="0">
              <a:solidFill>
                <a:srgbClr val="0033CC"/>
              </a:solidFill>
            </a:endParaRPr>
          </a:p>
        </p:txBody>
      </p:sp>
      <p:sp>
        <p:nvSpPr>
          <p:cNvPr id="8" name="Rectangle 7"/>
          <p:cNvSpPr/>
          <p:nvPr/>
        </p:nvSpPr>
        <p:spPr>
          <a:xfrm>
            <a:off x="3962400" y="1066800"/>
            <a:ext cx="3388556" cy="369332"/>
          </a:xfrm>
          <a:prstGeom prst="rect">
            <a:avLst/>
          </a:prstGeom>
        </p:spPr>
        <p:txBody>
          <a:bodyPr wrap="none">
            <a:spAutoFit/>
          </a:bodyPr>
          <a:lstStyle/>
          <a:p>
            <a:r>
              <a:rPr lang="en-US" altLang="zh-CN" dirty="0" smtClean="0">
                <a:solidFill>
                  <a:srgbClr val="0033CC"/>
                </a:solidFill>
              </a:rPr>
              <a:t>MHA: mercaptohexadecanoic acid</a:t>
            </a:r>
            <a:endParaRPr lang="en-US" dirty="0">
              <a:solidFill>
                <a:srgbClr val="0033CC"/>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5" descr="mfig006"/>
          <p:cNvPicPr>
            <a:picLocks noGrp="1" noChangeAspect="1" noChangeArrowheads="1"/>
          </p:cNvPicPr>
          <p:nvPr>
            <p:ph sz="quarter" idx="3"/>
          </p:nvPr>
        </p:nvPicPr>
        <p:blipFill>
          <a:blip r:embed="rId2" cstate="print"/>
          <a:srcRect/>
          <a:stretch>
            <a:fillRect/>
          </a:stretch>
        </p:blipFill>
        <p:spPr>
          <a:xfrm>
            <a:off x="381000" y="838200"/>
            <a:ext cx="4989513" cy="5322490"/>
          </a:xfrm>
          <a:noFill/>
        </p:spPr>
      </p:pic>
      <p:sp>
        <p:nvSpPr>
          <p:cNvPr id="6" name="Rectangle 5"/>
          <p:cNvSpPr/>
          <p:nvPr/>
        </p:nvSpPr>
        <p:spPr>
          <a:xfrm>
            <a:off x="2057400" y="228600"/>
            <a:ext cx="5164555" cy="523220"/>
          </a:xfrm>
          <a:prstGeom prst="rect">
            <a:avLst/>
          </a:prstGeom>
        </p:spPr>
        <p:txBody>
          <a:bodyPr wrap="none">
            <a:spAutoFit/>
          </a:bodyPr>
          <a:lstStyle/>
          <a:p>
            <a:r>
              <a:rPr lang="en-US" altLang="zh-CN" sz="2800" dirty="0" smtClean="0">
                <a:solidFill>
                  <a:srgbClr val="0033CC"/>
                </a:solidFill>
              </a:rPr>
              <a:t>Direct-Write DNP for protein array</a:t>
            </a:r>
            <a:endParaRPr lang="en-US" sz="2800" dirty="0">
              <a:solidFill>
                <a:srgbClr val="0033CC"/>
              </a:solidFill>
            </a:endParaRPr>
          </a:p>
        </p:txBody>
      </p:sp>
      <p:cxnSp>
        <p:nvCxnSpPr>
          <p:cNvPr id="7" name="Straight Connector 6"/>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Rectangle 8"/>
          <p:cNvSpPr/>
          <p:nvPr/>
        </p:nvSpPr>
        <p:spPr>
          <a:xfrm>
            <a:off x="5486400" y="3124200"/>
            <a:ext cx="3581400" cy="3370153"/>
          </a:xfrm>
          <a:prstGeom prst="rect">
            <a:avLst/>
          </a:prstGeom>
        </p:spPr>
        <p:txBody>
          <a:bodyPr wrap="square">
            <a:spAutoFit/>
          </a:bodyPr>
          <a:lstStyle/>
          <a:p>
            <a:pPr marL="228600" indent="-228600">
              <a:spcAft>
                <a:spcPts val="600"/>
              </a:spcAft>
              <a:buFont typeface="+mj-lt"/>
              <a:buAutoNum type="alphaUcPeriod"/>
            </a:pPr>
            <a:r>
              <a:rPr lang="en-US" altLang="zh-CN" dirty="0" smtClean="0">
                <a:solidFill>
                  <a:srgbClr val="0033CC"/>
                </a:solidFill>
              </a:rPr>
              <a:t>Rabbit anti-body </a:t>
            </a:r>
            <a:r>
              <a:rPr lang="en-US" altLang="zh-CN" dirty="0" err="1" smtClean="0">
                <a:solidFill>
                  <a:srgbClr val="0033CC"/>
                </a:solidFill>
              </a:rPr>
              <a:t>IgG</a:t>
            </a:r>
            <a:r>
              <a:rPr lang="en-US" altLang="zh-CN" dirty="0" smtClean="0">
                <a:solidFill>
                  <a:srgbClr val="0033CC"/>
                </a:solidFill>
              </a:rPr>
              <a:t> assembled on an MHA dot array by DPN.</a:t>
            </a:r>
          </a:p>
          <a:p>
            <a:pPr marL="228600" indent="-228600">
              <a:spcAft>
                <a:spcPts val="600"/>
              </a:spcAft>
              <a:buFont typeface="+mj-lt"/>
              <a:buAutoNum type="alphaUcPeriod"/>
            </a:pPr>
            <a:r>
              <a:rPr lang="en-US" altLang="zh-CN" dirty="0" smtClean="0">
                <a:solidFill>
                  <a:srgbClr val="0033CC"/>
                </a:solidFill>
              </a:rPr>
              <a:t>After treatment with a solution containing </a:t>
            </a:r>
            <a:r>
              <a:rPr lang="en-US" altLang="zh-CN" dirty="0" err="1" smtClean="0">
                <a:solidFill>
                  <a:srgbClr val="0033CC"/>
                </a:solidFill>
              </a:rPr>
              <a:t>lysozyme</a:t>
            </a:r>
            <a:r>
              <a:rPr lang="en-US" altLang="zh-CN" dirty="0" smtClean="0">
                <a:solidFill>
                  <a:srgbClr val="0033CC"/>
                </a:solidFill>
              </a:rPr>
              <a:t>, goat/sheep anti-</a:t>
            </a:r>
            <a:r>
              <a:rPr lang="en-US" altLang="zh-CN" dirty="0" err="1" smtClean="0">
                <a:solidFill>
                  <a:srgbClr val="0033CC"/>
                </a:solidFill>
              </a:rPr>
              <a:t>IgG</a:t>
            </a:r>
            <a:r>
              <a:rPr lang="en-US" altLang="zh-CN" dirty="0" smtClean="0">
                <a:solidFill>
                  <a:srgbClr val="0033CC"/>
                </a:solidFill>
              </a:rPr>
              <a:t>, human anti-</a:t>
            </a:r>
            <a:r>
              <a:rPr lang="en-US" altLang="zh-CN" dirty="0" err="1" smtClean="0">
                <a:solidFill>
                  <a:srgbClr val="0033CC"/>
                </a:solidFill>
              </a:rPr>
              <a:t>IgG</a:t>
            </a:r>
            <a:r>
              <a:rPr lang="en-US" altLang="zh-CN" dirty="0" smtClean="0">
                <a:solidFill>
                  <a:srgbClr val="0033CC"/>
                </a:solidFill>
              </a:rPr>
              <a:t>, and rabbit anti-</a:t>
            </a:r>
            <a:r>
              <a:rPr lang="en-US" altLang="zh-CN" dirty="0" err="1" smtClean="0">
                <a:solidFill>
                  <a:srgbClr val="0033CC"/>
                </a:solidFill>
              </a:rPr>
              <a:t>IgG</a:t>
            </a:r>
            <a:r>
              <a:rPr lang="en-US" altLang="zh-CN" dirty="0" smtClean="0">
                <a:solidFill>
                  <a:srgbClr val="0033CC"/>
                </a:solidFill>
              </a:rPr>
              <a:t>; </a:t>
            </a:r>
          </a:p>
          <a:p>
            <a:pPr marL="228600" indent="-228600">
              <a:spcAft>
                <a:spcPts val="600"/>
              </a:spcAft>
              <a:buFont typeface="+mj-lt"/>
              <a:buAutoNum type="alphaUcPeriod"/>
            </a:pPr>
            <a:r>
              <a:rPr lang="en-US" altLang="zh-CN" dirty="0" smtClean="0">
                <a:solidFill>
                  <a:srgbClr val="0033CC"/>
                </a:solidFill>
              </a:rPr>
              <a:t>A control protein nano-array</a:t>
            </a:r>
          </a:p>
          <a:p>
            <a:pPr marL="228600" indent="-228600">
              <a:spcAft>
                <a:spcPts val="600"/>
              </a:spcAft>
              <a:buFont typeface="+mj-lt"/>
              <a:buAutoNum type="alphaUcPeriod"/>
            </a:pPr>
            <a:r>
              <a:rPr lang="en-US" altLang="zh-CN" dirty="0" smtClean="0">
                <a:solidFill>
                  <a:srgbClr val="0033CC"/>
                </a:solidFill>
              </a:rPr>
              <a:t>After exposure to a solution containing </a:t>
            </a:r>
            <a:r>
              <a:rPr lang="en-US" altLang="zh-CN" dirty="0" err="1" smtClean="0">
                <a:solidFill>
                  <a:srgbClr val="0033CC"/>
                </a:solidFill>
              </a:rPr>
              <a:t>lysozyme</a:t>
            </a:r>
            <a:r>
              <a:rPr lang="en-US" altLang="zh-CN" dirty="0" smtClean="0">
                <a:solidFill>
                  <a:srgbClr val="0033CC"/>
                </a:solidFill>
              </a:rPr>
              <a:t>, </a:t>
            </a:r>
            <a:r>
              <a:rPr lang="en-US" altLang="zh-CN" dirty="0" err="1" smtClean="0">
                <a:solidFill>
                  <a:srgbClr val="0033CC"/>
                </a:solidFill>
              </a:rPr>
              <a:t>retronectin</a:t>
            </a:r>
            <a:r>
              <a:rPr lang="en-US" altLang="zh-CN" dirty="0" smtClean="0">
                <a:solidFill>
                  <a:srgbClr val="0033CC"/>
                </a:solidFill>
              </a:rPr>
              <a:t>, goat/sheep anti-</a:t>
            </a:r>
            <a:r>
              <a:rPr lang="en-US" altLang="zh-CN" dirty="0" err="1" smtClean="0">
                <a:solidFill>
                  <a:srgbClr val="0033CC"/>
                </a:solidFill>
              </a:rPr>
              <a:t>IgG</a:t>
            </a:r>
            <a:r>
              <a:rPr lang="en-US" altLang="zh-CN" dirty="0" smtClean="0">
                <a:solidFill>
                  <a:srgbClr val="0033CC"/>
                </a:solidFill>
              </a:rPr>
              <a:t>, and human anti-</a:t>
            </a:r>
            <a:r>
              <a:rPr lang="en-US" altLang="zh-CN" dirty="0" err="1" smtClean="0">
                <a:solidFill>
                  <a:srgbClr val="0033CC"/>
                </a:solidFill>
              </a:rPr>
              <a:t>IgG</a:t>
            </a:r>
            <a:r>
              <a:rPr lang="en-US" altLang="zh-CN" dirty="0" smtClean="0">
                <a:solidFill>
                  <a:srgbClr val="0033CC"/>
                </a:solidFill>
              </a:rPr>
              <a:t> (no change). </a:t>
            </a:r>
            <a:endParaRPr lang="en-US" dirty="0"/>
          </a:p>
        </p:txBody>
      </p:sp>
      <p:sp>
        <p:nvSpPr>
          <p:cNvPr id="8" name="TextBox 7"/>
          <p:cNvSpPr txBox="1"/>
          <p:nvPr/>
        </p:nvSpPr>
        <p:spPr>
          <a:xfrm>
            <a:off x="304800" y="6324600"/>
            <a:ext cx="4896533" cy="369332"/>
          </a:xfrm>
          <a:prstGeom prst="rect">
            <a:avLst/>
          </a:prstGeom>
          <a:noFill/>
        </p:spPr>
        <p:txBody>
          <a:bodyPr wrap="none" rtlCol="0">
            <a:spAutoFit/>
          </a:bodyPr>
          <a:lstStyle/>
          <a:p>
            <a:r>
              <a:rPr lang="en-US" altLang="zh-CN" dirty="0" smtClean="0">
                <a:solidFill>
                  <a:srgbClr val="0033CC"/>
                </a:solidFill>
              </a:rPr>
              <a:t>Height profiles of TM(tapping mode)-AFM images</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5105400" y="990600"/>
            <a:ext cx="3000375" cy="2124075"/>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pPr>
              <a:defRPr/>
            </a:pPr>
            <a:fld id="{160E84CB-3A3F-43CE-BC82-72749D831449}" type="slidenum">
              <a:rPr lang="en-US" altLang="zh-CN" smtClean="0"/>
              <a:pPr>
                <a:defRPr/>
              </a:pPr>
              <a:t>29</a:t>
            </a:fld>
            <a:endParaRPr lang="en-US" altLang="zh-CN"/>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g7-19"/>
          <p:cNvPicPr>
            <a:picLocks noChangeAspect="1" noChangeArrowheads="1"/>
          </p:cNvPicPr>
          <p:nvPr/>
        </p:nvPicPr>
        <p:blipFill>
          <a:blip r:embed="rId2" cstate="print">
            <a:lum contrast="18000"/>
          </a:blip>
          <a:srcRect/>
          <a:stretch>
            <a:fillRect/>
          </a:stretch>
        </p:blipFill>
        <p:spPr>
          <a:xfrm>
            <a:off x="729266" y="914400"/>
            <a:ext cx="7881334" cy="5492750"/>
          </a:xfrm>
          <a:prstGeom prst="rect">
            <a:avLst/>
          </a:prstGeom>
          <a:noFill/>
        </p:spPr>
      </p:pic>
      <p:sp>
        <p:nvSpPr>
          <p:cNvPr id="5" name="Rectangle 4"/>
          <p:cNvSpPr/>
          <p:nvPr/>
        </p:nvSpPr>
        <p:spPr>
          <a:xfrm>
            <a:off x="3208799" y="152400"/>
            <a:ext cx="2887201" cy="523220"/>
          </a:xfrm>
          <a:prstGeom prst="rect">
            <a:avLst/>
          </a:prstGeom>
        </p:spPr>
        <p:txBody>
          <a:bodyPr wrap="none">
            <a:spAutoFit/>
          </a:bodyPr>
          <a:lstStyle/>
          <a:p>
            <a:r>
              <a:rPr lang="en-US" altLang="zh-TW" sz="2800" dirty="0" smtClean="0">
                <a:solidFill>
                  <a:srgbClr val="0033CC"/>
                </a:solidFill>
              </a:rPr>
              <a:t>Diffusion of atoms</a:t>
            </a:r>
            <a:endParaRPr lang="en-US" sz="2800" dirty="0">
              <a:solidFill>
                <a:srgbClr val="0033CC"/>
              </a:solidFill>
            </a:endParaRPr>
          </a:p>
        </p:txBody>
      </p:sp>
      <p:cxnSp>
        <p:nvCxnSpPr>
          <p:cNvPr id="6" name="Straight Connector 5"/>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Slide Number Placeholder 6"/>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76200" y="2133600"/>
            <a:ext cx="2590800" cy="2566358"/>
          </a:xfrm>
          <a:prstGeom prst="rect">
            <a:avLst/>
          </a:prstGeom>
          <a:noFill/>
          <a:ln w="9525">
            <a:noFill/>
            <a:miter lim="800000"/>
            <a:headEnd/>
            <a:tailEnd/>
          </a:ln>
          <a:effectLst/>
        </p:spPr>
      </p:pic>
      <p:sp>
        <p:nvSpPr>
          <p:cNvPr id="5" name="Rectangle 4"/>
          <p:cNvSpPr/>
          <p:nvPr/>
        </p:nvSpPr>
        <p:spPr>
          <a:xfrm>
            <a:off x="76200" y="4800600"/>
            <a:ext cx="2884251" cy="646331"/>
          </a:xfrm>
          <a:prstGeom prst="rect">
            <a:avLst/>
          </a:prstGeom>
        </p:spPr>
        <p:txBody>
          <a:bodyPr wrap="none">
            <a:spAutoFit/>
          </a:bodyPr>
          <a:lstStyle/>
          <a:p>
            <a:r>
              <a:rPr lang="en-US" dirty="0" smtClean="0">
                <a:solidFill>
                  <a:srgbClr val="0033CC"/>
                </a:solidFill>
              </a:rPr>
              <a:t>Ultrahigh density DNA arrays</a:t>
            </a:r>
          </a:p>
          <a:p>
            <a:r>
              <a:rPr lang="en-US" dirty="0" smtClean="0">
                <a:solidFill>
                  <a:srgbClr val="0033CC"/>
                </a:solidFill>
              </a:rPr>
              <a:t>fluorescent image</a:t>
            </a:r>
            <a:endParaRPr lang="en-US" dirty="0">
              <a:solidFill>
                <a:srgbClr val="0033CC"/>
              </a:solidFill>
            </a:endParaRPr>
          </a:p>
        </p:txBody>
      </p:sp>
      <p:pic>
        <p:nvPicPr>
          <p:cNvPr id="25603" name="Picture 3"/>
          <p:cNvPicPr>
            <a:picLocks noChangeAspect="1" noChangeArrowheads="1"/>
          </p:cNvPicPr>
          <p:nvPr/>
        </p:nvPicPr>
        <p:blipFill>
          <a:blip r:embed="rId3" cstate="print"/>
          <a:srcRect/>
          <a:stretch>
            <a:fillRect/>
          </a:stretch>
        </p:blipFill>
        <p:spPr bwMode="auto">
          <a:xfrm>
            <a:off x="2743200" y="2133601"/>
            <a:ext cx="3200400" cy="2615636"/>
          </a:xfrm>
          <a:prstGeom prst="rect">
            <a:avLst/>
          </a:prstGeom>
          <a:noFill/>
          <a:ln w="9525">
            <a:noFill/>
            <a:miter lim="800000"/>
            <a:headEnd/>
            <a:tailEnd/>
          </a:ln>
          <a:effectLst/>
        </p:spPr>
      </p:pic>
      <p:sp>
        <p:nvSpPr>
          <p:cNvPr id="7" name="Rectangle 6"/>
          <p:cNvSpPr/>
          <p:nvPr/>
        </p:nvSpPr>
        <p:spPr>
          <a:xfrm>
            <a:off x="3154505" y="4812268"/>
            <a:ext cx="2408095" cy="369332"/>
          </a:xfrm>
          <a:prstGeom prst="rect">
            <a:avLst/>
          </a:prstGeom>
        </p:spPr>
        <p:txBody>
          <a:bodyPr wrap="none">
            <a:spAutoFit/>
          </a:bodyPr>
          <a:lstStyle/>
          <a:p>
            <a:r>
              <a:rPr lang="en-US" dirty="0" smtClean="0">
                <a:solidFill>
                  <a:srgbClr val="0033CC"/>
                </a:solidFill>
              </a:rPr>
              <a:t>Protein nanostructures</a:t>
            </a:r>
            <a:endParaRPr lang="en-US" dirty="0">
              <a:solidFill>
                <a:srgbClr val="0033CC"/>
              </a:solidFill>
            </a:endParaRPr>
          </a:p>
        </p:txBody>
      </p:sp>
      <p:pic>
        <p:nvPicPr>
          <p:cNvPr id="25604" name="Picture 4"/>
          <p:cNvPicPr>
            <a:picLocks noChangeAspect="1" noChangeArrowheads="1"/>
          </p:cNvPicPr>
          <p:nvPr/>
        </p:nvPicPr>
        <p:blipFill>
          <a:blip r:embed="rId4" cstate="print"/>
          <a:srcRect/>
          <a:stretch>
            <a:fillRect/>
          </a:stretch>
        </p:blipFill>
        <p:spPr bwMode="auto">
          <a:xfrm>
            <a:off x="6000750" y="2209800"/>
            <a:ext cx="3143250" cy="2362200"/>
          </a:xfrm>
          <a:prstGeom prst="rect">
            <a:avLst/>
          </a:prstGeom>
          <a:noFill/>
          <a:ln w="9525">
            <a:noFill/>
            <a:miter lim="800000"/>
            <a:headEnd/>
            <a:tailEnd/>
          </a:ln>
          <a:effectLst/>
        </p:spPr>
      </p:pic>
      <p:sp>
        <p:nvSpPr>
          <p:cNvPr id="9" name="Rectangle 8"/>
          <p:cNvSpPr/>
          <p:nvPr/>
        </p:nvSpPr>
        <p:spPr>
          <a:xfrm>
            <a:off x="6629400" y="4800600"/>
            <a:ext cx="1824602" cy="369332"/>
          </a:xfrm>
          <a:prstGeom prst="rect">
            <a:avLst/>
          </a:prstGeom>
        </p:spPr>
        <p:txBody>
          <a:bodyPr wrap="none">
            <a:spAutoFit/>
          </a:bodyPr>
          <a:lstStyle/>
          <a:p>
            <a:r>
              <a:rPr lang="en-US" dirty="0" smtClean="0">
                <a:solidFill>
                  <a:srgbClr val="0033CC"/>
                </a:solidFill>
              </a:rPr>
              <a:t>Virus nano-arrays</a:t>
            </a:r>
            <a:endParaRPr lang="en-US" dirty="0">
              <a:solidFill>
                <a:srgbClr val="0033CC"/>
              </a:solidFill>
            </a:endParaRPr>
          </a:p>
        </p:txBody>
      </p:sp>
      <p:cxnSp>
        <p:nvCxnSpPr>
          <p:cNvPr id="10" name="Straight Connector 9"/>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1" name="Rectangle 10"/>
          <p:cNvSpPr/>
          <p:nvPr/>
        </p:nvSpPr>
        <p:spPr>
          <a:xfrm>
            <a:off x="2438400" y="152400"/>
            <a:ext cx="4505785" cy="523220"/>
          </a:xfrm>
          <a:prstGeom prst="rect">
            <a:avLst/>
          </a:prstGeom>
        </p:spPr>
        <p:txBody>
          <a:bodyPr wrap="none">
            <a:spAutoFit/>
          </a:bodyPr>
          <a:lstStyle/>
          <a:p>
            <a:r>
              <a:rPr lang="en-US" sz="2800" dirty="0" smtClean="0">
                <a:solidFill>
                  <a:srgbClr val="0033CC"/>
                </a:solidFill>
              </a:rPr>
              <a:t>Bio-matter patterning by DPN</a:t>
            </a:r>
            <a:endParaRPr lang="en-US" sz="2800" dirty="0">
              <a:solidFill>
                <a:srgbClr val="0033CC"/>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304800" y="990600"/>
            <a:ext cx="8534400" cy="4901134"/>
          </a:xfrm>
          <a:prstGeom prst="rect">
            <a:avLst/>
          </a:prstGeom>
          <a:noFill/>
          <a:ln w="9525">
            <a:noFill/>
            <a:miter lim="800000"/>
            <a:headEnd/>
            <a:tailEnd/>
          </a:ln>
          <a:effectLst/>
        </p:spPr>
      </p:pic>
      <p:sp>
        <p:nvSpPr>
          <p:cNvPr id="5" name="Rectangle 4"/>
          <p:cNvSpPr/>
          <p:nvPr/>
        </p:nvSpPr>
        <p:spPr>
          <a:xfrm>
            <a:off x="685800" y="228600"/>
            <a:ext cx="7924800" cy="523220"/>
          </a:xfrm>
          <a:prstGeom prst="rect">
            <a:avLst/>
          </a:prstGeom>
        </p:spPr>
        <p:txBody>
          <a:bodyPr wrap="square">
            <a:spAutoFit/>
          </a:bodyPr>
          <a:lstStyle/>
          <a:p>
            <a:r>
              <a:rPr lang="en-US" sz="2800" dirty="0" smtClean="0">
                <a:solidFill>
                  <a:srgbClr val="0033CC"/>
                </a:solidFill>
              </a:rPr>
              <a:t>Etch barrier templates for solid-state nanostructures</a:t>
            </a:r>
            <a:endParaRPr lang="en-US" sz="2800" dirty="0">
              <a:solidFill>
                <a:srgbClr val="0033CC"/>
              </a:solidFill>
            </a:endParaRPr>
          </a:p>
        </p:txBody>
      </p:sp>
      <p:cxnSp>
        <p:nvCxnSpPr>
          <p:cNvPr id="6" name="Straight Connector 5"/>
          <p:cNvCxnSpPr/>
          <p:nvPr/>
        </p:nvCxnSpPr>
        <p:spPr>
          <a:xfrm flipV="1">
            <a:off x="0" y="8382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762001" y="5943600"/>
            <a:ext cx="7315199" cy="646331"/>
          </a:xfrm>
          <a:prstGeom prst="rect">
            <a:avLst/>
          </a:prstGeom>
          <a:noFill/>
        </p:spPr>
        <p:txBody>
          <a:bodyPr wrap="square" rtlCol="0">
            <a:spAutoFit/>
          </a:bodyPr>
          <a:lstStyle/>
          <a:p>
            <a:r>
              <a:rPr lang="en-US" dirty="0" smtClean="0">
                <a:solidFill>
                  <a:srgbClr val="0033CC"/>
                </a:solidFill>
              </a:rPr>
              <a:t>This kind of application (SAM plus wet-etch) is also the classical application for micro-contact printing.</a:t>
            </a:r>
            <a:endParaRPr lang="en-US" dirty="0">
              <a:solidFill>
                <a:srgbClr val="0033CC"/>
              </a:solidFill>
            </a:endParaRPr>
          </a:p>
        </p:txBody>
      </p:sp>
      <p:sp>
        <p:nvSpPr>
          <p:cNvPr id="8" name="TextBox 7"/>
          <p:cNvSpPr txBox="1"/>
          <p:nvPr/>
        </p:nvSpPr>
        <p:spPr>
          <a:xfrm>
            <a:off x="304800" y="1066800"/>
            <a:ext cx="3325782" cy="369332"/>
          </a:xfrm>
          <a:prstGeom prst="rect">
            <a:avLst/>
          </a:prstGeom>
          <a:noFill/>
        </p:spPr>
        <p:txBody>
          <a:bodyPr wrap="none" rtlCol="0">
            <a:spAutoFit/>
          </a:bodyPr>
          <a:lstStyle/>
          <a:p>
            <a:r>
              <a:rPr lang="en-US" dirty="0" smtClean="0">
                <a:solidFill>
                  <a:srgbClr val="FFFF00"/>
                </a:solidFill>
              </a:rPr>
              <a:t>SAM (self assembled mono-layer)</a:t>
            </a:r>
            <a:endParaRPr lang="en-US" dirty="0">
              <a:solidFill>
                <a:srgbClr val="FFFF00"/>
              </a:solidFill>
            </a:endParaRPr>
          </a:p>
        </p:txBody>
      </p:sp>
      <p:cxnSp>
        <p:nvCxnSpPr>
          <p:cNvPr id="10" name="Straight Arrow Connector 9"/>
          <p:cNvCxnSpPr/>
          <p:nvPr/>
        </p:nvCxnSpPr>
        <p:spPr>
          <a:xfrm>
            <a:off x="3581400" y="1295400"/>
            <a:ext cx="636618" cy="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31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Rectangle 4"/>
          <p:cNvSpPr/>
          <p:nvPr/>
        </p:nvSpPr>
        <p:spPr>
          <a:xfrm>
            <a:off x="1246546" y="152400"/>
            <a:ext cx="7211654" cy="523220"/>
          </a:xfrm>
          <a:prstGeom prst="rect">
            <a:avLst/>
          </a:prstGeom>
        </p:spPr>
        <p:txBody>
          <a:bodyPr wrap="none">
            <a:spAutoFit/>
          </a:bodyPr>
          <a:lstStyle/>
          <a:p>
            <a:r>
              <a:rPr lang="en-US" sz="2800" dirty="0" smtClean="0">
                <a:solidFill>
                  <a:srgbClr val="0033CC"/>
                </a:solidFill>
              </a:rPr>
              <a:t>Hard material patterning by DPN (plus wet-etch)</a:t>
            </a:r>
            <a:endParaRPr lang="en-US" sz="2800" dirty="0">
              <a:solidFill>
                <a:srgbClr val="0033CC"/>
              </a:solidFill>
            </a:endParaRPr>
          </a:p>
        </p:txBody>
      </p:sp>
      <p:pic>
        <p:nvPicPr>
          <p:cNvPr id="26626" name="Picture 2"/>
          <p:cNvPicPr>
            <a:picLocks noChangeAspect="1" noChangeArrowheads="1"/>
          </p:cNvPicPr>
          <p:nvPr/>
        </p:nvPicPr>
        <p:blipFill>
          <a:blip r:embed="rId2" cstate="print"/>
          <a:srcRect/>
          <a:stretch>
            <a:fillRect/>
          </a:stretch>
        </p:blipFill>
        <p:spPr bwMode="auto">
          <a:xfrm>
            <a:off x="0" y="1219200"/>
            <a:ext cx="3124200" cy="2657148"/>
          </a:xfrm>
          <a:prstGeom prst="rect">
            <a:avLst/>
          </a:prstGeom>
          <a:noFill/>
          <a:ln w="9525">
            <a:noFill/>
            <a:miter lim="800000"/>
            <a:headEnd/>
            <a:tailEnd/>
          </a:ln>
          <a:effectLst/>
        </p:spPr>
      </p:pic>
      <p:sp>
        <p:nvSpPr>
          <p:cNvPr id="7" name="Rectangle 6"/>
          <p:cNvSpPr/>
          <p:nvPr/>
        </p:nvSpPr>
        <p:spPr>
          <a:xfrm>
            <a:off x="838200" y="838200"/>
            <a:ext cx="2235420" cy="369332"/>
          </a:xfrm>
          <a:prstGeom prst="rect">
            <a:avLst/>
          </a:prstGeom>
        </p:spPr>
        <p:txBody>
          <a:bodyPr wrap="none">
            <a:spAutoFit/>
          </a:bodyPr>
          <a:lstStyle/>
          <a:p>
            <a:r>
              <a:rPr lang="en-US" dirty="0" smtClean="0">
                <a:solidFill>
                  <a:srgbClr val="C00000"/>
                </a:solidFill>
              </a:rPr>
              <a:t>Silver nanostructures</a:t>
            </a:r>
            <a:endParaRPr lang="en-US" dirty="0">
              <a:solidFill>
                <a:srgbClr val="C00000"/>
              </a:solidFill>
            </a:endParaRPr>
          </a:p>
        </p:txBody>
      </p:sp>
      <p:pic>
        <p:nvPicPr>
          <p:cNvPr id="26627" name="Picture 3"/>
          <p:cNvPicPr>
            <a:picLocks noChangeAspect="1" noChangeArrowheads="1"/>
          </p:cNvPicPr>
          <p:nvPr/>
        </p:nvPicPr>
        <p:blipFill>
          <a:blip r:embed="rId3" cstate="print"/>
          <a:srcRect/>
          <a:stretch>
            <a:fillRect/>
          </a:stretch>
        </p:blipFill>
        <p:spPr bwMode="auto">
          <a:xfrm>
            <a:off x="6096000" y="1219200"/>
            <a:ext cx="2438400" cy="2438400"/>
          </a:xfrm>
          <a:prstGeom prst="rect">
            <a:avLst/>
          </a:prstGeom>
          <a:noFill/>
          <a:ln w="9525">
            <a:noFill/>
            <a:miter lim="800000"/>
            <a:headEnd/>
            <a:tailEnd/>
          </a:ln>
          <a:effectLst/>
        </p:spPr>
      </p:pic>
      <p:sp>
        <p:nvSpPr>
          <p:cNvPr id="9" name="Rectangle 8"/>
          <p:cNvSpPr/>
          <p:nvPr/>
        </p:nvSpPr>
        <p:spPr>
          <a:xfrm>
            <a:off x="6042886" y="838200"/>
            <a:ext cx="2110514" cy="369332"/>
          </a:xfrm>
          <a:prstGeom prst="rect">
            <a:avLst/>
          </a:prstGeom>
        </p:spPr>
        <p:txBody>
          <a:bodyPr wrap="none">
            <a:spAutoFit/>
          </a:bodyPr>
          <a:lstStyle/>
          <a:p>
            <a:r>
              <a:rPr lang="en-US" dirty="0" smtClean="0">
                <a:solidFill>
                  <a:srgbClr val="C00000"/>
                </a:solidFill>
              </a:rPr>
              <a:t>Gold Nanostructures</a:t>
            </a:r>
            <a:endParaRPr lang="en-US" dirty="0">
              <a:solidFill>
                <a:srgbClr val="C00000"/>
              </a:solidFill>
            </a:endParaRPr>
          </a:p>
        </p:txBody>
      </p:sp>
      <p:pic>
        <p:nvPicPr>
          <p:cNvPr id="26630" name="Picture 6"/>
          <p:cNvPicPr>
            <a:picLocks noChangeAspect="1" noChangeArrowheads="1"/>
          </p:cNvPicPr>
          <p:nvPr/>
        </p:nvPicPr>
        <p:blipFill>
          <a:blip r:embed="rId4" cstate="print"/>
          <a:srcRect/>
          <a:stretch>
            <a:fillRect/>
          </a:stretch>
        </p:blipFill>
        <p:spPr bwMode="auto">
          <a:xfrm>
            <a:off x="381000" y="3962400"/>
            <a:ext cx="1985585" cy="2733675"/>
          </a:xfrm>
          <a:prstGeom prst="rect">
            <a:avLst/>
          </a:prstGeom>
          <a:noFill/>
          <a:ln w="9525">
            <a:noFill/>
            <a:miter lim="800000"/>
            <a:headEnd/>
            <a:tailEnd/>
          </a:ln>
          <a:effectLst/>
        </p:spPr>
      </p:pic>
      <p:pic>
        <p:nvPicPr>
          <p:cNvPr id="26631" name="Picture 7"/>
          <p:cNvPicPr>
            <a:picLocks noChangeAspect="1" noChangeArrowheads="1"/>
          </p:cNvPicPr>
          <p:nvPr/>
        </p:nvPicPr>
        <p:blipFill>
          <a:blip r:embed="rId5" cstate="print"/>
          <a:srcRect/>
          <a:stretch>
            <a:fillRect/>
          </a:stretch>
        </p:blipFill>
        <p:spPr bwMode="auto">
          <a:xfrm>
            <a:off x="3048000" y="4038600"/>
            <a:ext cx="2727136" cy="2403194"/>
          </a:xfrm>
          <a:prstGeom prst="rect">
            <a:avLst/>
          </a:prstGeom>
          <a:noFill/>
          <a:ln w="9525">
            <a:noFill/>
            <a:miter lim="800000"/>
            <a:headEnd/>
            <a:tailEnd/>
          </a:ln>
          <a:effectLst/>
        </p:spPr>
      </p:pic>
      <p:sp>
        <p:nvSpPr>
          <p:cNvPr id="15" name="Rectangle 14"/>
          <p:cNvSpPr/>
          <p:nvPr/>
        </p:nvSpPr>
        <p:spPr>
          <a:xfrm>
            <a:off x="2895600" y="6324600"/>
            <a:ext cx="2528256" cy="369332"/>
          </a:xfrm>
          <a:prstGeom prst="rect">
            <a:avLst/>
          </a:prstGeom>
        </p:spPr>
        <p:txBody>
          <a:bodyPr wrap="none">
            <a:spAutoFit/>
          </a:bodyPr>
          <a:lstStyle/>
          <a:p>
            <a:r>
              <a:rPr lang="en-US" dirty="0" smtClean="0">
                <a:solidFill>
                  <a:srgbClr val="C00000"/>
                </a:solidFill>
              </a:rPr>
              <a:t>Single nanoparticle lines</a:t>
            </a:r>
            <a:endParaRPr lang="en-US" dirty="0">
              <a:solidFill>
                <a:srgbClr val="C00000"/>
              </a:solidFill>
            </a:endParaRPr>
          </a:p>
        </p:txBody>
      </p:sp>
      <p:pic>
        <p:nvPicPr>
          <p:cNvPr id="26632" name="Picture 8"/>
          <p:cNvPicPr>
            <a:picLocks noChangeAspect="1" noChangeArrowheads="1"/>
          </p:cNvPicPr>
          <p:nvPr/>
        </p:nvPicPr>
        <p:blipFill>
          <a:blip r:embed="rId6" cstate="print"/>
          <a:srcRect/>
          <a:stretch>
            <a:fillRect/>
          </a:stretch>
        </p:blipFill>
        <p:spPr bwMode="auto">
          <a:xfrm>
            <a:off x="6096000" y="3813350"/>
            <a:ext cx="2475163" cy="2420764"/>
          </a:xfrm>
          <a:prstGeom prst="rect">
            <a:avLst/>
          </a:prstGeom>
          <a:noFill/>
          <a:ln w="9525">
            <a:noFill/>
            <a:miter lim="800000"/>
            <a:headEnd/>
            <a:tailEnd/>
          </a:ln>
          <a:effectLst/>
        </p:spPr>
      </p:pic>
      <p:sp>
        <p:nvSpPr>
          <p:cNvPr id="17" name="Rectangle 16"/>
          <p:cNvSpPr/>
          <p:nvPr/>
        </p:nvSpPr>
        <p:spPr>
          <a:xfrm>
            <a:off x="5867400" y="6211669"/>
            <a:ext cx="3276600" cy="646331"/>
          </a:xfrm>
          <a:prstGeom prst="rect">
            <a:avLst/>
          </a:prstGeom>
        </p:spPr>
        <p:txBody>
          <a:bodyPr wrap="square">
            <a:spAutoFit/>
          </a:bodyPr>
          <a:lstStyle/>
          <a:p>
            <a:r>
              <a:rPr lang="en-US" dirty="0" smtClean="0">
                <a:solidFill>
                  <a:srgbClr val="C00000"/>
                </a:solidFill>
              </a:rPr>
              <a:t>Sol-gel materials (&gt;100 different oxides can be patterned)</a:t>
            </a:r>
            <a:endParaRPr lang="en-US" dirty="0">
              <a:solidFill>
                <a:srgbClr val="C00000"/>
              </a:solidFill>
            </a:endParaRPr>
          </a:p>
        </p:txBody>
      </p:sp>
      <p:sp>
        <p:nvSpPr>
          <p:cNvPr id="13" name="Rectangle 12"/>
          <p:cNvSpPr/>
          <p:nvPr/>
        </p:nvSpPr>
        <p:spPr>
          <a:xfrm>
            <a:off x="1447800" y="3962400"/>
            <a:ext cx="1600200" cy="646331"/>
          </a:xfrm>
          <a:prstGeom prst="rect">
            <a:avLst/>
          </a:prstGeom>
        </p:spPr>
        <p:txBody>
          <a:bodyPr wrap="square">
            <a:spAutoFit/>
          </a:bodyPr>
          <a:lstStyle/>
          <a:p>
            <a:r>
              <a:rPr lang="en-US" dirty="0" smtClean="0">
                <a:solidFill>
                  <a:srgbClr val="C00000"/>
                </a:solidFill>
              </a:rPr>
              <a:t>Silicon nanostructures</a:t>
            </a:r>
            <a:endParaRPr lang="en-US" dirty="0">
              <a:solidFill>
                <a:srgbClr val="C00000"/>
              </a:solidFill>
            </a:endParaRPr>
          </a:p>
        </p:txBody>
      </p:sp>
      <p:pic>
        <p:nvPicPr>
          <p:cNvPr id="26633" name="Picture 9"/>
          <p:cNvPicPr>
            <a:picLocks noChangeAspect="1" noChangeArrowheads="1"/>
          </p:cNvPicPr>
          <p:nvPr/>
        </p:nvPicPr>
        <p:blipFill>
          <a:blip r:embed="rId7" cstate="print"/>
          <a:srcRect/>
          <a:stretch>
            <a:fillRect/>
          </a:stretch>
        </p:blipFill>
        <p:spPr bwMode="auto">
          <a:xfrm>
            <a:off x="3342930" y="1381125"/>
            <a:ext cx="2524470" cy="2200275"/>
          </a:xfrm>
          <a:prstGeom prst="rect">
            <a:avLst/>
          </a:prstGeom>
          <a:noFill/>
          <a:ln w="9525">
            <a:noFill/>
            <a:miter lim="800000"/>
            <a:headEnd/>
            <a:tailEnd/>
          </a:ln>
          <a:effectLst/>
        </p:spPr>
      </p:pic>
      <p:sp>
        <p:nvSpPr>
          <p:cNvPr id="20" name="Rectangle 19"/>
          <p:cNvSpPr/>
          <p:nvPr/>
        </p:nvSpPr>
        <p:spPr>
          <a:xfrm>
            <a:off x="3352800" y="914400"/>
            <a:ext cx="2590800" cy="369332"/>
          </a:xfrm>
          <a:prstGeom prst="rect">
            <a:avLst/>
          </a:prstGeom>
        </p:spPr>
        <p:txBody>
          <a:bodyPr wrap="square">
            <a:spAutoFit/>
          </a:bodyPr>
          <a:lstStyle/>
          <a:p>
            <a:r>
              <a:rPr lang="en-US" altLang="zh-CN" dirty="0" smtClean="0">
                <a:solidFill>
                  <a:srgbClr val="C00000"/>
                </a:solidFill>
              </a:rPr>
              <a:t>Gold nano-gap on Si/SiO</a:t>
            </a:r>
            <a:r>
              <a:rPr lang="en-US" altLang="zh-CN" baseline="-25000" dirty="0" smtClean="0">
                <a:solidFill>
                  <a:srgbClr val="C00000"/>
                </a:solidFill>
              </a:rPr>
              <a:t>2</a:t>
            </a:r>
            <a:endParaRPr lang="en-US" dirty="0">
              <a:solidFill>
                <a:srgbClr val="C00000"/>
              </a:solidFill>
            </a:endParaRPr>
          </a:p>
        </p:txBody>
      </p:sp>
      <p:sp>
        <p:nvSpPr>
          <p:cNvPr id="16" name="TextBox 15"/>
          <p:cNvSpPr txBox="1"/>
          <p:nvPr/>
        </p:nvSpPr>
        <p:spPr>
          <a:xfrm>
            <a:off x="4476351" y="3810000"/>
            <a:ext cx="1695849" cy="369332"/>
          </a:xfrm>
          <a:prstGeom prst="rect">
            <a:avLst/>
          </a:prstGeom>
          <a:noFill/>
        </p:spPr>
        <p:txBody>
          <a:bodyPr wrap="none" rtlCol="0">
            <a:spAutoFit/>
          </a:bodyPr>
          <a:lstStyle/>
          <a:p>
            <a:r>
              <a:rPr lang="en-US" dirty="0" smtClean="0">
                <a:solidFill>
                  <a:srgbClr val="7030A0"/>
                </a:solidFill>
              </a:rPr>
              <a:t>Not by wet-etch</a:t>
            </a:r>
            <a:endParaRPr lang="en-US" dirty="0">
              <a:solidFill>
                <a:srgbClr val="7030A0"/>
              </a:solidFill>
            </a:endParaRPr>
          </a:p>
        </p:txBody>
      </p:sp>
      <p:cxnSp>
        <p:nvCxnSpPr>
          <p:cNvPr id="19" name="Straight Arrow Connector 18"/>
          <p:cNvCxnSpPr/>
          <p:nvPr/>
        </p:nvCxnSpPr>
        <p:spPr>
          <a:xfrm rot="5400000">
            <a:off x="4838700" y="4152900"/>
            <a:ext cx="228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638800" y="4114800"/>
            <a:ext cx="381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Slide Number Placeholder 20"/>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Rectangle 4"/>
          <p:cNvSpPr/>
          <p:nvPr/>
        </p:nvSpPr>
        <p:spPr>
          <a:xfrm>
            <a:off x="3373321" y="0"/>
            <a:ext cx="2113079" cy="523220"/>
          </a:xfrm>
          <a:prstGeom prst="rect">
            <a:avLst/>
          </a:prstGeom>
        </p:spPr>
        <p:txBody>
          <a:bodyPr wrap="none">
            <a:spAutoFit/>
          </a:bodyPr>
          <a:lstStyle/>
          <a:p>
            <a:r>
              <a:rPr lang="en-US" sz="2800" dirty="0" smtClean="0">
                <a:solidFill>
                  <a:srgbClr val="0033CC"/>
                </a:solidFill>
              </a:rPr>
              <a:t>Thermal DPN</a:t>
            </a:r>
            <a:endParaRPr lang="en-US" sz="2800" dirty="0">
              <a:solidFill>
                <a:srgbClr val="0033CC"/>
              </a:solidFill>
            </a:endParaRPr>
          </a:p>
        </p:txBody>
      </p:sp>
      <p:pic>
        <p:nvPicPr>
          <p:cNvPr id="2050" name="Picture 2"/>
          <p:cNvPicPr>
            <a:picLocks noChangeAspect="1" noChangeArrowheads="1"/>
          </p:cNvPicPr>
          <p:nvPr/>
        </p:nvPicPr>
        <p:blipFill>
          <a:blip r:embed="rId2" cstate="print"/>
          <a:srcRect/>
          <a:stretch>
            <a:fillRect/>
          </a:stretch>
        </p:blipFill>
        <p:spPr bwMode="auto">
          <a:xfrm>
            <a:off x="910698" y="3429000"/>
            <a:ext cx="3585102" cy="3342501"/>
          </a:xfrm>
          <a:prstGeom prst="rect">
            <a:avLst/>
          </a:prstGeom>
          <a:noFill/>
          <a:ln w="9525">
            <a:noFill/>
            <a:miter lim="800000"/>
            <a:headEnd/>
            <a:tailEnd/>
          </a:ln>
          <a:effectLst/>
        </p:spPr>
      </p:pic>
      <p:sp>
        <p:nvSpPr>
          <p:cNvPr id="6" name="Rectangle 5"/>
          <p:cNvSpPr/>
          <p:nvPr/>
        </p:nvSpPr>
        <p:spPr>
          <a:xfrm>
            <a:off x="4343400" y="6396335"/>
            <a:ext cx="4191000" cy="461665"/>
          </a:xfrm>
          <a:prstGeom prst="rect">
            <a:avLst/>
          </a:prstGeom>
        </p:spPr>
        <p:txBody>
          <a:bodyPr wrap="square">
            <a:spAutoFit/>
          </a:bodyPr>
          <a:lstStyle/>
          <a:p>
            <a:r>
              <a:rPr lang="en-US" sz="1200" dirty="0" smtClean="0"/>
              <a:t>Nelson and King, “Direct deposition of continuous metal nanostructures by thermal dip-pen nanolithography”, APL, 2006.</a:t>
            </a:r>
            <a:endParaRPr lang="en-US" sz="1200" dirty="0"/>
          </a:p>
        </p:txBody>
      </p:sp>
      <p:sp>
        <p:nvSpPr>
          <p:cNvPr id="7" name="TextBox 6"/>
          <p:cNvSpPr txBox="1"/>
          <p:nvPr/>
        </p:nvSpPr>
        <p:spPr>
          <a:xfrm>
            <a:off x="457200" y="609600"/>
            <a:ext cx="8382000" cy="2862322"/>
          </a:xfrm>
          <a:prstGeom prst="rect">
            <a:avLst/>
          </a:prstGeom>
          <a:noFill/>
        </p:spPr>
        <p:txBody>
          <a:bodyPr wrap="square" rtlCol="0">
            <a:spAutoFit/>
          </a:bodyPr>
          <a:lstStyle/>
          <a:p>
            <a:pPr marL="177800" indent="-177800"/>
            <a:r>
              <a:rPr lang="en-US" dirty="0" smtClean="0">
                <a:solidFill>
                  <a:srgbClr val="C00000"/>
                </a:solidFill>
              </a:rPr>
              <a:t>Conventional DPN:</a:t>
            </a:r>
          </a:p>
          <a:p>
            <a:pPr marL="177800" indent="-177800">
              <a:buFont typeface="Arial" pitchFamily="34" charset="0"/>
              <a:buChar char="•"/>
            </a:pPr>
            <a:r>
              <a:rPr lang="en-US" dirty="0" smtClean="0">
                <a:solidFill>
                  <a:srgbClr val="0033CC"/>
                </a:solidFill>
              </a:rPr>
              <a:t>Dynamic control difficult, unable to “turn-off” deposition quickly, causing contamination and smearing.</a:t>
            </a:r>
          </a:p>
          <a:p>
            <a:pPr marL="177800" indent="-177800">
              <a:buFont typeface="Arial" pitchFamily="34" charset="0"/>
              <a:buChar char="•"/>
            </a:pPr>
            <a:r>
              <a:rPr lang="en-US" dirty="0" smtClean="0">
                <a:solidFill>
                  <a:srgbClr val="0033CC"/>
                </a:solidFill>
              </a:rPr>
              <a:t>Metrology not possible without unintended deposition or prior cleaning of probe tip</a:t>
            </a:r>
          </a:p>
          <a:p>
            <a:r>
              <a:rPr lang="en-US" dirty="0" smtClean="0">
                <a:solidFill>
                  <a:srgbClr val="C00000"/>
                </a:solidFill>
              </a:rPr>
              <a:t>Thermal DPN:</a:t>
            </a:r>
          </a:p>
          <a:p>
            <a:pPr marL="177800" indent="-177800">
              <a:buFont typeface="Arial" pitchFamily="34" charset="0"/>
              <a:buChar char="•"/>
            </a:pPr>
            <a:r>
              <a:rPr lang="en-US" dirty="0" smtClean="0">
                <a:solidFill>
                  <a:srgbClr val="0033CC"/>
                </a:solidFill>
              </a:rPr>
              <a:t>Heating element integrated into cantilever</a:t>
            </a:r>
          </a:p>
          <a:p>
            <a:pPr marL="177800" indent="-177800">
              <a:buFont typeface="Arial" pitchFamily="34" charset="0"/>
              <a:buChar char="•"/>
            </a:pPr>
            <a:r>
              <a:rPr lang="en-US" dirty="0" smtClean="0">
                <a:solidFill>
                  <a:srgbClr val="0033CC"/>
                </a:solidFill>
              </a:rPr>
              <a:t>Allows use of “inks” that are solid in ambient conditions (become liquid at high temperature)</a:t>
            </a:r>
          </a:p>
          <a:p>
            <a:pPr marL="177800" indent="-177800">
              <a:buFont typeface="Arial" pitchFamily="34" charset="0"/>
              <a:buChar char="•"/>
            </a:pPr>
            <a:r>
              <a:rPr lang="en-US" dirty="0" smtClean="0">
                <a:solidFill>
                  <a:srgbClr val="0033CC"/>
                </a:solidFill>
              </a:rPr>
              <a:t>Deposition easily turned on/off by modulating heating element</a:t>
            </a:r>
          </a:p>
          <a:p>
            <a:pPr marL="177800" indent="-177800">
              <a:buFont typeface="Arial" pitchFamily="34" charset="0"/>
              <a:buChar char="•"/>
            </a:pPr>
            <a:r>
              <a:rPr lang="en-US" dirty="0" smtClean="0">
                <a:solidFill>
                  <a:srgbClr val="0033CC"/>
                </a:solidFill>
              </a:rPr>
              <a:t>Surface imaging possible without smearing/contamination</a:t>
            </a:r>
          </a:p>
        </p:txBody>
      </p:sp>
      <p:sp>
        <p:nvSpPr>
          <p:cNvPr id="8" name="Slide Number Placeholder 7"/>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3" name="Rectangle 2"/>
          <p:cNvSpPr/>
          <p:nvPr/>
        </p:nvSpPr>
        <p:spPr>
          <a:xfrm>
            <a:off x="304800" y="1184731"/>
            <a:ext cx="5257800" cy="5139869"/>
          </a:xfrm>
          <a:prstGeom prst="rect">
            <a:avLst/>
          </a:prstGeom>
        </p:spPr>
        <p:txBody>
          <a:bodyPr wrap="square">
            <a:spAutoFit/>
          </a:bodyPr>
          <a:lstStyle/>
          <a:p>
            <a:pPr marL="177800" indent="-177800">
              <a:spcAft>
                <a:spcPts val="600"/>
              </a:spcAft>
              <a:buFont typeface="Arial" pitchFamily="34" charset="0"/>
              <a:buChar char="•"/>
            </a:pPr>
            <a:r>
              <a:rPr lang="en-US" dirty="0" smtClean="0">
                <a:solidFill>
                  <a:srgbClr val="0033CC"/>
                </a:solidFill>
              </a:rPr>
              <a:t>Thermal time constant of 1-10μs.</a:t>
            </a:r>
          </a:p>
          <a:p>
            <a:pPr marL="177800" indent="-177800">
              <a:spcAft>
                <a:spcPts val="600"/>
              </a:spcAft>
              <a:buFont typeface="Arial" pitchFamily="34" charset="0"/>
              <a:buChar char="•"/>
            </a:pPr>
            <a:r>
              <a:rPr lang="it-IT" dirty="0" smtClean="0">
                <a:solidFill>
                  <a:srgbClr val="0033CC"/>
                </a:solidFill>
              </a:rPr>
              <a:t>Temperature-sensitive cantilever resistance (2-7k</a:t>
            </a:r>
            <a:r>
              <a:rPr lang="it-IT" dirty="0" smtClean="0">
                <a:solidFill>
                  <a:srgbClr val="0033CC"/>
                </a:solidFill>
                <a:sym typeface="Symbol"/>
              </a:rPr>
              <a:t></a:t>
            </a:r>
            <a:r>
              <a:rPr lang="it-IT" dirty="0" smtClean="0">
                <a:solidFill>
                  <a:srgbClr val="0033CC"/>
                </a:solidFill>
              </a:rPr>
              <a:t> </a:t>
            </a:r>
            <a:r>
              <a:rPr lang="en-US" dirty="0" smtClean="0">
                <a:solidFill>
                  <a:srgbClr val="0033CC"/>
                </a:solidFill>
              </a:rPr>
              <a:t>for 25-550°C) is used for temperature calibration.</a:t>
            </a:r>
          </a:p>
          <a:p>
            <a:pPr marL="177800" indent="-177800">
              <a:spcAft>
                <a:spcPts val="600"/>
              </a:spcAft>
              <a:buFont typeface="Arial" pitchFamily="34" charset="0"/>
              <a:buChar char="•"/>
            </a:pPr>
            <a:r>
              <a:rPr lang="en-US" dirty="0" smtClean="0">
                <a:solidFill>
                  <a:srgbClr val="0033CC"/>
                </a:solidFill>
              </a:rPr>
              <a:t>Indium as one deposition metal (melt @ 156.6°C).</a:t>
            </a:r>
          </a:p>
          <a:p>
            <a:pPr marL="177800" indent="-177800">
              <a:spcAft>
                <a:spcPts val="600"/>
              </a:spcAft>
              <a:buFont typeface="Arial" pitchFamily="34" charset="0"/>
              <a:buChar char="•"/>
            </a:pPr>
            <a:r>
              <a:rPr lang="en-US" dirty="0" smtClean="0">
                <a:solidFill>
                  <a:srgbClr val="0033CC"/>
                </a:solidFill>
              </a:rPr>
              <a:t>Loading: indium substrate scanned with 500nN contact force with tip temperature of </a:t>
            </a:r>
            <a:r>
              <a:rPr lang="en-US" dirty="0" smtClean="0">
                <a:solidFill>
                  <a:srgbClr val="0033CC"/>
                </a:solidFill>
                <a:sym typeface="Symbol"/>
              </a:rPr>
              <a:t></a:t>
            </a:r>
            <a:r>
              <a:rPr lang="en-US" dirty="0" smtClean="0">
                <a:solidFill>
                  <a:srgbClr val="0033CC"/>
                </a:solidFill>
              </a:rPr>
              <a:t>1030°C (heat loss to substrate and surrounding In film important).</a:t>
            </a:r>
          </a:p>
          <a:p>
            <a:pPr marL="177800" indent="-177800">
              <a:spcAft>
                <a:spcPts val="600"/>
              </a:spcAft>
              <a:buFont typeface="Arial" pitchFamily="34" charset="0"/>
              <a:buChar char="•"/>
            </a:pPr>
            <a:r>
              <a:rPr lang="en-US" dirty="0" smtClean="0">
                <a:solidFill>
                  <a:srgbClr val="0033CC"/>
                </a:solidFill>
              </a:rPr>
              <a:t>Continuous lines deposited by reheating cantilever while contacting substrate.</a:t>
            </a:r>
          </a:p>
          <a:p>
            <a:pPr marL="177800" indent="-177800">
              <a:spcAft>
                <a:spcPts val="600"/>
              </a:spcAft>
              <a:buFont typeface="Arial" pitchFamily="34" charset="0"/>
              <a:buChar char="•"/>
            </a:pPr>
            <a:r>
              <a:rPr lang="en-US" dirty="0" smtClean="0">
                <a:solidFill>
                  <a:srgbClr val="0033CC"/>
                </a:solidFill>
              </a:rPr>
              <a:t>Dimensions depend on tip loading, temperature, speed, and repetitions.</a:t>
            </a:r>
          </a:p>
          <a:p>
            <a:pPr marL="177800" indent="-177800">
              <a:spcAft>
                <a:spcPts val="600"/>
              </a:spcAft>
              <a:buFont typeface="Arial" pitchFamily="34" charset="0"/>
              <a:buChar char="•"/>
            </a:pPr>
            <a:r>
              <a:rPr lang="en-US" dirty="0" smtClean="0">
                <a:solidFill>
                  <a:srgbClr val="0033CC"/>
                </a:solidFill>
              </a:rPr>
              <a:t>Successful deposition for: 250-800°C, </a:t>
            </a:r>
            <a:r>
              <a:rPr lang="el-GR" dirty="0" smtClean="0">
                <a:solidFill>
                  <a:srgbClr val="0033CC"/>
                </a:solidFill>
              </a:rPr>
              <a:t>0.01-18μ</a:t>
            </a:r>
            <a:r>
              <a:rPr lang="en-US" dirty="0" smtClean="0">
                <a:solidFill>
                  <a:srgbClr val="0033CC"/>
                </a:solidFill>
              </a:rPr>
              <a:t>m/s, 32-128 raster scans, on borosilicate glass, quartz and silicon substrates.</a:t>
            </a:r>
          </a:p>
          <a:p>
            <a:pPr marL="177800" indent="-177800">
              <a:spcAft>
                <a:spcPts val="600"/>
              </a:spcAft>
              <a:buFont typeface="Arial" pitchFamily="34" charset="0"/>
              <a:buChar char="•"/>
            </a:pPr>
            <a:r>
              <a:rPr lang="en-US" dirty="0" smtClean="0">
                <a:solidFill>
                  <a:srgbClr val="0033CC"/>
                </a:solidFill>
              </a:rPr>
              <a:t>Deposited pattern: 50-300nm wide, 3-12nm high.</a:t>
            </a:r>
          </a:p>
          <a:p>
            <a:pPr marL="177800" indent="-177800">
              <a:spcAft>
                <a:spcPts val="600"/>
              </a:spcAft>
              <a:buFont typeface="Arial" pitchFamily="34" charset="0"/>
              <a:buChar char="•"/>
            </a:pPr>
            <a:r>
              <a:rPr lang="en-US" dirty="0" smtClean="0">
                <a:solidFill>
                  <a:srgbClr val="0033CC"/>
                </a:solidFill>
              </a:rPr>
              <a:t>Can be used like nano-soldering for circuit repair.</a:t>
            </a:r>
          </a:p>
        </p:txBody>
      </p:sp>
      <p:pic>
        <p:nvPicPr>
          <p:cNvPr id="3074" name="Picture 2"/>
          <p:cNvPicPr>
            <a:picLocks noChangeAspect="1" noChangeArrowheads="1"/>
          </p:cNvPicPr>
          <p:nvPr/>
        </p:nvPicPr>
        <p:blipFill>
          <a:blip r:embed="rId2" cstate="print"/>
          <a:srcRect/>
          <a:stretch>
            <a:fillRect/>
          </a:stretch>
        </p:blipFill>
        <p:spPr bwMode="auto">
          <a:xfrm>
            <a:off x="6019800" y="3505200"/>
            <a:ext cx="2895600" cy="2922917"/>
          </a:xfrm>
          <a:prstGeom prst="rect">
            <a:avLst/>
          </a:prstGeom>
          <a:noFill/>
          <a:ln w="9525">
            <a:noFill/>
            <a:miter lim="800000"/>
            <a:headEnd/>
            <a:tailEnd/>
          </a:ln>
          <a:effectLst/>
        </p:spPr>
      </p:pic>
      <p:sp>
        <p:nvSpPr>
          <p:cNvPr id="5" name="Rectangle 4"/>
          <p:cNvSpPr/>
          <p:nvPr/>
        </p:nvSpPr>
        <p:spPr>
          <a:xfrm>
            <a:off x="3525721" y="152400"/>
            <a:ext cx="2113079" cy="523220"/>
          </a:xfrm>
          <a:prstGeom prst="rect">
            <a:avLst/>
          </a:prstGeom>
        </p:spPr>
        <p:txBody>
          <a:bodyPr wrap="none">
            <a:spAutoFit/>
          </a:bodyPr>
          <a:lstStyle/>
          <a:p>
            <a:r>
              <a:rPr lang="en-US" sz="2800" dirty="0" smtClean="0">
                <a:solidFill>
                  <a:srgbClr val="0033CC"/>
                </a:solidFill>
              </a:rPr>
              <a:t>Thermal DPN</a:t>
            </a:r>
            <a:endParaRPr lang="en-US" sz="2800" dirty="0">
              <a:solidFill>
                <a:srgbClr val="0033CC"/>
              </a:solidFill>
            </a:endParaRPr>
          </a:p>
        </p:txBody>
      </p:sp>
      <p:pic>
        <p:nvPicPr>
          <p:cNvPr id="2" name="Picture 2"/>
          <p:cNvPicPr>
            <a:picLocks noChangeAspect="1" noChangeArrowheads="1"/>
          </p:cNvPicPr>
          <p:nvPr/>
        </p:nvPicPr>
        <p:blipFill>
          <a:blip r:embed="rId3" cstate="print"/>
          <a:srcRect/>
          <a:stretch>
            <a:fillRect/>
          </a:stretch>
        </p:blipFill>
        <p:spPr bwMode="auto">
          <a:xfrm>
            <a:off x="5562600" y="838200"/>
            <a:ext cx="3440430" cy="2400300"/>
          </a:xfrm>
          <a:prstGeom prst="rect">
            <a:avLst/>
          </a:prstGeom>
          <a:noFill/>
          <a:ln w="9525">
            <a:noFill/>
            <a:miter lim="800000"/>
            <a:headEnd/>
            <a:tailEnd/>
          </a:ln>
        </p:spPr>
      </p:pic>
      <p:cxnSp>
        <p:nvCxnSpPr>
          <p:cNvPr id="8" name="Straight Arrow Connector 7"/>
          <p:cNvCxnSpPr/>
          <p:nvPr/>
        </p:nvCxnSpPr>
        <p:spPr>
          <a:xfrm flipV="1">
            <a:off x="5334000" y="2667000"/>
            <a:ext cx="1295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181600" y="5638800"/>
            <a:ext cx="7620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3" name="Rectangle 2"/>
          <p:cNvSpPr/>
          <p:nvPr/>
        </p:nvSpPr>
        <p:spPr>
          <a:xfrm>
            <a:off x="2903984" y="152400"/>
            <a:ext cx="3420616" cy="523220"/>
          </a:xfrm>
          <a:prstGeom prst="rect">
            <a:avLst/>
          </a:prstGeom>
        </p:spPr>
        <p:txBody>
          <a:bodyPr wrap="none">
            <a:spAutoFit/>
          </a:bodyPr>
          <a:lstStyle/>
          <a:p>
            <a:r>
              <a:rPr lang="en-US" sz="2800" dirty="0" smtClean="0">
                <a:solidFill>
                  <a:srgbClr val="0033CC"/>
                </a:solidFill>
              </a:rPr>
              <a:t>Nanoscale dispensing</a:t>
            </a:r>
            <a:endParaRPr lang="en-US" sz="2800" dirty="0">
              <a:solidFill>
                <a:srgbClr val="0033CC"/>
              </a:solidFill>
            </a:endParaRPr>
          </a:p>
        </p:txBody>
      </p:sp>
      <p:sp>
        <p:nvSpPr>
          <p:cNvPr id="5" name="Rectangle 4"/>
          <p:cNvSpPr/>
          <p:nvPr/>
        </p:nvSpPr>
        <p:spPr>
          <a:xfrm>
            <a:off x="457200" y="904726"/>
            <a:ext cx="4800600" cy="1000274"/>
          </a:xfrm>
          <a:prstGeom prst="rect">
            <a:avLst/>
          </a:prstGeom>
        </p:spPr>
        <p:txBody>
          <a:bodyPr wrap="square">
            <a:spAutoFit/>
          </a:bodyPr>
          <a:lstStyle/>
          <a:p>
            <a:pPr marL="177800" indent="-177800">
              <a:spcAft>
                <a:spcPts val="600"/>
              </a:spcAft>
              <a:buFont typeface="Arial" pitchFamily="34" charset="0"/>
              <a:buChar char="•"/>
            </a:pPr>
            <a:r>
              <a:rPr lang="en-US" dirty="0" smtClean="0">
                <a:solidFill>
                  <a:srgbClr val="0033CC"/>
                </a:solidFill>
              </a:rPr>
              <a:t>Pattern liquids, e.g. biomolecules, suspensions, by surface chemistry.</a:t>
            </a:r>
          </a:p>
          <a:p>
            <a:pPr marL="177800" indent="-177800">
              <a:spcAft>
                <a:spcPts val="600"/>
              </a:spcAft>
              <a:buFont typeface="Arial" pitchFamily="34" charset="0"/>
              <a:buChar char="•"/>
            </a:pPr>
            <a:r>
              <a:rPr lang="en-US" dirty="0" smtClean="0">
                <a:solidFill>
                  <a:srgbClr val="0033CC"/>
                </a:solidFill>
              </a:rPr>
              <a:t>Parallel probes for multi-material deposition.</a:t>
            </a:r>
          </a:p>
        </p:txBody>
      </p:sp>
      <p:pic>
        <p:nvPicPr>
          <p:cNvPr id="7170" name="Picture 2"/>
          <p:cNvPicPr>
            <a:picLocks noChangeAspect="1" noChangeArrowheads="1"/>
          </p:cNvPicPr>
          <p:nvPr/>
        </p:nvPicPr>
        <p:blipFill>
          <a:blip r:embed="rId2" cstate="print"/>
          <a:srcRect/>
          <a:stretch>
            <a:fillRect/>
          </a:stretch>
        </p:blipFill>
        <p:spPr bwMode="auto">
          <a:xfrm>
            <a:off x="5443046" y="990600"/>
            <a:ext cx="3350172" cy="22860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5479773" y="3657600"/>
            <a:ext cx="3359427" cy="2286000"/>
          </a:xfrm>
          <a:prstGeom prst="rect">
            <a:avLst/>
          </a:prstGeom>
          <a:noFill/>
          <a:ln w="9525">
            <a:noFill/>
            <a:miter lim="800000"/>
            <a:headEnd/>
            <a:tailEnd/>
          </a:ln>
          <a:effectLst/>
        </p:spPr>
      </p:pic>
      <p:pic>
        <p:nvPicPr>
          <p:cNvPr id="7173" name="Picture 5"/>
          <p:cNvPicPr>
            <a:picLocks noChangeAspect="1" noChangeArrowheads="1"/>
          </p:cNvPicPr>
          <p:nvPr/>
        </p:nvPicPr>
        <p:blipFill>
          <a:blip r:embed="rId4" cstate="print"/>
          <a:srcRect/>
          <a:stretch>
            <a:fillRect/>
          </a:stretch>
        </p:blipFill>
        <p:spPr bwMode="auto">
          <a:xfrm>
            <a:off x="457200" y="2209800"/>
            <a:ext cx="4493315" cy="885825"/>
          </a:xfrm>
          <a:prstGeom prst="rect">
            <a:avLst/>
          </a:prstGeom>
          <a:noFill/>
          <a:ln w="9525">
            <a:noFill/>
            <a:miter lim="800000"/>
            <a:headEnd/>
            <a:tailEnd/>
          </a:ln>
          <a:effectLst/>
        </p:spPr>
      </p:pic>
      <p:sp>
        <p:nvSpPr>
          <p:cNvPr id="10" name="TextBox 9"/>
          <p:cNvSpPr txBox="1"/>
          <p:nvPr/>
        </p:nvSpPr>
        <p:spPr>
          <a:xfrm>
            <a:off x="5410200" y="6019800"/>
            <a:ext cx="3415037" cy="369332"/>
          </a:xfrm>
          <a:prstGeom prst="rect">
            <a:avLst/>
          </a:prstGeom>
          <a:noFill/>
        </p:spPr>
        <p:txBody>
          <a:bodyPr wrap="none" rtlCol="0">
            <a:spAutoFit/>
          </a:bodyPr>
          <a:lstStyle/>
          <a:p>
            <a:r>
              <a:rPr lang="en-US" dirty="0" smtClean="0">
                <a:solidFill>
                  <a:srgbClr val="0033CC"/>
                </a:solidFill>
              </a:rPr>
              <a:t>Tip can be fabricated by FIB milling</a:t>
            </a:r>
            <a:endParaRPr lang="en-US" dirty="0">
              <a:solidFill>
                <a:srgbClr val="0033CC"/>
              </a:solidFill>
            </a:endParaRPr>
          </a:p>
        </p:txBody>
      </p:sp>
      <p:pic>
        <p:nvPicPr>
          <p:cNvPr id="7174" name="Picture 6"/>
          <p:cNvPicPr>
            <a:picLocks noChangeAspect="1" noChangeArrowheads="1"/>
          </p:cNvPicPr>
          <p:nvPr/>
        </p:nvPicPr>
        <p:blipFill>
          <a:blip r:embed="rId5" cstate="print"/>
          <a:srcRect/>
          <a:stretch>
            <a:fillRect/>
          </a:stretch>
        </p:blipFill>
        <p:spPr bwMode="auto">
          <a:xfrm>
            <a:off x="609600" y="3124200"/>
            <a:ext cx="3048000" cy="3035808"/>
          </a:xfrm>
          <a:prstGeom prst="rect">
            <a:avLst/>
          </a:prstGeom>
          <a:noFill/>
          <a:ln w="9525">
            <a:noFill/>
            <a:miter lim="800000"/>
            <a:headEnd/>
            <a:tailEnd/>
          </a:ln>
          <a:effectLst/>
        </p:spPr>
      </p:pic>
      <p:sp>
        <p:nvSpPr>
          <p:cNvPr id="12" name="Rectangle 11"/>
          <p:cNvSpPr/>
          <p:nvPr/>
        </p:nvSpPr>
        <p:spPr>
          <a:xfrm>
            <a:off x="228600" y="6135469"/>
            <a:ext cx="4191000" cy="646331"/>
          </a:xfrm>
          <a:prstGeom prst="rect">
            <a:avLst/>
          </a:prstGeom>
        </p:spPr>
        <p:txBody>
          <a:bodyPr wrap="square">
            <a:spAutoFit/>
          </a:bodyPr>
          <a:lstStyle/>
          <a:p>
            <a:r>
              <a:rPr lang="en-US" dirty="0" smtClean="0">
                <a:solidFill>
                  <a:srgbClr val="0033CC"/>
                </a:solidFill>
              </a:rPr>
              <a:t>Glycerol on SiO</a:t>
            </a:r>
            <a:r>
              <a:rPr lang="en-US" baseline="-25000" dirty="0" smtClean="0">
                <a:solidFill>
                  <a:srgbClr val="0033CC"/>
                </a:solidFill>
              </a:rPr>
              <a:t>2</a:t>
            </a:r>
            <a:r>
              <a:rPr lang="en-US" dirty="0" smtClean="0">
                <a:solidFill>
                  <a:srgbClr val="0033CC"/>
                </a:solidFill>
              </a:rPr>
              <a:t>, image size 10μm x 10μm</a:t>
            </a:r>
          </a:p>
          <a:p>
            <a:r>
              <a:rPr lang="en-US" dirty="0" smtClean="0">
                <a:solidFill>
                  <a:srgbClr val="0033CC"/>
                </a:solidFill>
              </a:rPr>
              <a:t>dots size 50–100nm</a:t>
            </a:r>
            <a:endParaRPr lang="en-US" dirty="0">
              <a:solidFill>
                <a:srgbClr val="0033CC"/>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wipe(down)">
                                      <p:cBhvr>
                                        <p:cTn id="7" dur="500"/>
                                        <p:tgtEl>
                                          <p:spTgt spid="717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27650" name="Picture 2"/>
          <p:cNvPicPr>
            <a:picLocks noChangeAspect="1" noChangeArrowheads="1"/>
          </p:cNvPicPr>
          <p:nvPr/>
        </p:nvPicPr>
        <p:blipFill>
          <a:blip r:embed="rId2" cstate="print"/>
          <a:srcRect/>
          <a:stretch>
            <a:fillRect/>
          </a:stretch>
        </p:blipFill>
        <p:spPr bwMode="auto">
          <a:xfrm>
            <a:off x="187325" y="828675"/>
            <a:ext cx="8804275" cy="5408364"/>
          </a:xfrm>
          <a:prstGeom prst="rect">
            <a:avLst/>
          </a:prstGeom>
          <a:noFill/>
          <a:ln w="9525">
            <a:noFill/>
            <a:miter lim="800000"/>
            <a:headEnd/>
            <a:tailEnd/>
          </a:ln>
          <a:effectLst/>
        </p:spPr>
      </p:pic>
      <p:sp>
        <p:nvSpPr>
          <p:cNvPr id="5" name="Rectangle 4"/>
          <p:cNvSpPr/>
          <p:nvPr/>
        </p:nvSpPr>
        <p:spPr>
          <a:xfrm>
            <a:off x="3132972" y="152400"/>
            <a:ext cx="2658228" cy="523220"/>
          </a:xfrm>
          <a:prstGeom prst="rect">
            <a:avLst/>
          </a:prstGeom>
        </p:spPr>
        <p:txBody>
          <a:bodyPr wrap="none">
            <a:spAutoFit/>
          </a:bodyPr>
          <a:lstStyle/>
          <a:p>
            <a:r>
              <a:rPr lang="en-US" sz="2800" dirty="0" smtClean="0">
                <a:solidFill>
                  <a:srgbClr val="0033CC"/>
                </a:solidFill>
              </a:rPr>
              <a:t>DPN applications</a:t>
            </a:r>
            <a:endParaRPr lang="en-US" sz="2800" dirty="0">
              <a:solidFill>
                <a:srgbClr val="0033CC"/>
              </a:solidFill>
            </a:endParaRPr>
          </a:p>
        </p:txBody>
      </p:sp>
      <p:sp>
        <p:nvSpPr>
          <p:cNvPr id="6" name="Rectangle 5"/>
          <p:cNvSpPr/>
          <p:nvPr/>
        </p:nvSpPr>
        <p:spPr>
          <a:xfrm>
            <a:off x="6019800" y="6334780"/>
            <a:ext cx="2819400" cy="461665"/>
          </a:xfrm>
          <a:prstGeom prst="rect">
            <a:avLst/>
          </a:prstGeom>
        </p:spPr>
        <p:txBody>
          <a:bodyPr wrap="square">
            <a:spAutoFit/>
          </a:bodyPr>
          <a:lstStyle/>
          <a:p>
            <a:pPr algn="ctr"/>
            <a:r>
              <a:rPr lang="en-US" sz="1200" dirty="0" smtClean="0"/>
              <a:t>International Institute for Nanotechnology</a:t>
            </a:r>
          </a:p>
          <a:p>
            <a:pPr algn="ctr"/>
            <a:r>
              <a:rPr lang="en-US" sz="1200" dirty="0" smtClean="0"/>
              <a:t>Northwestern University</a:t>
            </a:r>
            <a:endParaRPr lang="en-US" sz="1200"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609600" y="914400"/>
            <a:ext cx="5705475" cy="2438400"/>
          </a:xfrm>
          <a:prstGeom prst="rect">
            <a:avLst/>
          </a:prstGeom>
          <a:noFill/>
          <a:ln w="9525">
            <a:noFill/>
            <a:miter lim="800000"/>
            <a:headEnd/>
            <a:tailEnd/>
          </a:ln>
          <a:effectLst/>
        </p:spPr>
      </p:pic>
      <p:sp>
        <p:nvSpPr>
          <p:cNvPr id="7" name="TextBox 6"/>
          <p:cNvSpPr txBox="1"/>
          <p:nvPr/>
        </p:nvSpPr>
        <p:spPr>
          <a:xfrm>
            <a:off x="680876" y="152400"/>
            <a:ext cx="8158324" cy="523220"/>
          </a:xfrm>
          <a:prstGeom prst="rect">
            <a:avLst/>
          </a:prstGeom>
          <a:noFill/>
        </p:spPr>
        <p:txBody>
          <a:bodyPr wrap="none" rtlCol="0">
            <a:spAutoFit/>
          </a:bodyPr>
          <a:lstStyle/>
          <a:p>
            <a:r>
              <a:rPr lang="en-US" sz="2800" dirty="0" smtClean="0">
                <a:solidFill>
                  <a:srgbClr val="0033CC"/>
                </a:solidFill>
              </a:rPr>
              <a:t>One application: cancer diagnosis using tumor markers</a:t>
            </a:r>
            <a:endParaRPr lang="en-US" sz="2800" dirty="0">
              <a:solidFill>
                <a:srgbClr val="0033CC"/>
              </a:solidFill>
            </a:endParaRPr>
          </a:p>
        </p:txBody>
      </p:sp>
      <p:cxnSp>
        <p:nvCxnSpPr>
          <p:cNvPr id="8" name="Straight Connector 7"/>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Rectangle 8"/>
          <p:cNvSpPr/>
          <p:nvPr/>
        </p:nvSpPr>
        <p:spPr>
          <a:xfrm>
            <a:off x="533400" y="3581400"/>
            <a:ext cx="8153400" cy="2954655"/>
          </a:xfrm>
          <a:prstGeom prst="rect">
            <a:avLst/>
          </a:prstGeom>
        </p:spPr>
        <p:txBody>
          <a:bodyPr wrap="square">
            <a:spAutoFit/>
          </a:bodyPr>
          <a:lstStyle/>
          <a:p>
            <a:pPr marL="177800" indent="-177800"/>
            <a:r>
              <a:rPr lang="en-US" dirty="0" smtClean="0">
                <a:solidFill>
                  <a:srgbClr val="C00000"/>
                </a:solidFill>
              </a:rPr>
              <a:t>Tumor marker:</a:t>
            </a:r>
          </a:p>
          <a:p>
            <a:pPr marL="177800" indent="-177800">
              <a:buFont typeface="Arial" pitchFamily="34" charset="0"/>
              <a:buChar char="•"/>
            </a:pPr>
            <a:r>
              <a:rPr lang="en-US" dirty="0" smtClean="0">
                <a:solidFill>
                  <a:srgbClr val="0033CC"/>
                </a:solidFill>
              </a:rPr>
              <a:t>Found in the blood, other body fluids, or tissues.</a:t>
            </a:r>
          </a:p>
          <a:p>
            <a:pPr marL="177800" indent="-177800">
              <a:buFont typeface="Arial" pitchFamily="34" charset="0"/>
              <a:buChar char="•"/>
            </a:pPr>
            <a:r>
              <a:rPr lang="en-US" dirty="0" smtClean="0">
                <a:solidFill>
                  <a:srgbClr val="0033CC"/>
                </a:solidFill>
              </a:rPr>
              <a:t>High level of tumor marker may mean that a certain type of cancer is in the body.</a:t>
            </a:r>
          </a:p>
          <a:p>
            <a:pPr marL="177800" indent="-177800">
              <a:buFont typeface="Arial" pitchFamily="34" charset="0"/>
              <a:buChar char="•"/>
            </a:pPr>
            <a:r>
              <a:rPr lang="en-US" dirty="0" smtClean="0">
                <a:solidFill>
                  <a:srgbClr val="0033CC"/>
                </a:solidFill>
              </a:rPr>
              <a:t>Examples of tumor markers include CA 125 (ovarian cancer), CA 15-3 (breast cancer), CEA (ovarian, lung, breast, pancreas, and gastrointestinal tract cancers), and PSA (prostate cancer).</a:t>
            </a:r>
          </a:p>
          <a:p>
            <a:pPr marL="177800" indent="-177800">
              <a:buFont typeface="Arial" pitchFamily="34" charset="0"/>
              <a:buChar char="•"/>
            </a:pPr>
            <a:r>
              <a:rPr lang="en-US" dirty="0" smtClean="0">
                <a:solidFill>
                  <a:srgbClr val="0033CC"/>
                </a:solidFill>
              </a:rPr>
              <a:t>Currently, the main use of tumor markers is to assess a cancer's response to treatment and to check for recurrence.</a:t>
            </a:r>
          </a:p>
          <a:p>
            <a:pPr marL="177800" indent="-177800">
              <a:buFont typeface="Arial" pitchFamily="34" charset="0"/>
              <a:buChar char="•"/>
            </a:pPr>
            <a:r>
              <a:rPr lang="en-US" dirty="0" smtClean="0">
                <a:solidFill>
                  <a:srgbClr val="0033CC"/>
                </a:solidFill>
              </a:rPr>
              <a:t>Scientists continue to study these uses of tumor markers as well as their potential role in the early detection and diagnosis of cancer.</a:t>
            </a:r>
          </a:p>
        </p:txBody>
      </p:sp>
      <p:sp>
        <p:nvSpPr>
          <p:cNvPr id="6" name="Rectangle 5"/>
          <p:cNvSpPr/>
          <p:nvPr/>
        </p:nvSpPr>
        <p:spPr>
          <a:xfrm>
            <a:off x="1295400" y="6553200"/>
            <a:ext cx="7010400" cy="276999"/>
          </a:xfrm>
          <a:prstGeom prst="rect">
            <a:avLst/>
          </a:prstGeom>
        </p:spPr>
        <p:txBody>
          <a:bodyPr wrap="square">
            <a:spAutoFit/>
          </a:bodyPr>
          <a:lstStyle/>
          <a:p>
            <a:r>
              <a:rPr lang="en-US" sz="1200" dirty="0" err="1" smtClean="0"/>
              <a:t>Mirkin</a:t>
            </a:r>
            <a:r>
              <a:rPr lang="en-US" sz="1200" dirty="0" smtClean="0"/>
              <a:t>, “Multiplexed Detection of Protein Cancer Markers with </a:t>
            </a:r>
            <a:r>
              <a:rPr lang="en-US" sz="1200" dirty="0" err="1" smtClean="0"/>
              <a:t>Biobarcoded</a:t>
            </a:r>
            <a:r>
              <a:rPr lang="en-US" sz="1200" dirty="0" smtClean="0"/>
              <a:t> Nanoparticle Probes”, JACS, 2006.</a:t>
            </a:r>
            <a:endParaRPr lang="en-US" sz="1200"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37</a:t>
            </a:fld>
            <a:endParaRPr lang="en-US"/>
          </a:p>
        </p:txBody>
      </p:sp>
      <p:sp>
        <p:nvSpPr>
          <p:cNvPr id="11" name="TextBox 10"/>
          <p:cNvSpPr txBox="1"/>
          <p:nvPr/>
        </p:nvSpPr>
        <p:spPr>
          <a:xfrm>
            <a:off x="6400800" y="1447800"/>
            <a:ext cx="2514600" cy="1200329"/>
          </a:xfrm>
          <a:prstGeom prst="rect">
            <a:avLst/>
          </a:prstGeom>
          <a:noFill/>
        </p:spPr>
        <p:txBody>
          <a:bodyPr wrap="square" rtlCol="0">
            <a:spAutoFit/>
          </a:bodyPr>
          <a:lstStyle/>
          <a:p>
            <a:r>
              <a:rPr lang="en-US" dirty="0" smtClean="0">
                <a:solidFill>
                  <a:srgbClr val="7030A0"/>
                </a:solidFill>
              </a:rPr>
              <a:t>Antibody/antigen array that  binds specifically to tumor marker antigen/antibody.</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5" descr="Multiple images"/>
          <p:cNvPicPr>
            <a:picLocks noChangeAspect="1" noChangeArrowheads="1"/>
          </p:cNvPicPr>
          <p:nvPr/>
        </p:nvPicPr>
        <p:blipFill>
          <a:blip r:embed="rId2" cstate="print"/>
          <a:srcRect/>
          <a:stretch>
            <a:fillRect/>
          </a:stretch>
        </p:blipFill>
        <p:spPr bwMode="auto">
          <a:xfrm>
            <a:off x="425816" y="838200"/>
            <a:ext cx="4689110" cy="3902075"/>
          </a:xfrm>
          <a:prstGeom prst="rect">
            <a:avLst/>
          </a:prstGeom>
          <a:noFill/>
          <a:ln w="9525">
            <a:noFill/>
            <a:miter lim="800000"/>
            <a:headEnd/>
            <a:tailEnd/>
          </a:ln>
        </p:spPr>
      </p:pic>
      <p:cxnSp>
        <p:nvCxnSpPr>
          <p:cNvPr id="5" name="Straight Connector 4"/>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5181600" y="1371600"/>
            <a:ext cx="3581400" cy="3139321"/>
          </a:xfrm>
          <a:prstGeom prst="rect">
            <a:avLst/>
          </a:prstGeom>
          <a:noFill/>
        </p:spPr>
        <p:txBody>
          <a:bodyPr wrap="square" rtlCol="0">
            <a:spAutoFit/>
          </a:bodyPr>
          <a:lstStyle/>
          <a:p>
            <a:r>
              <a:rPr lang="en-US" altLang="zh-TW" dirty="0" smtClean="0">
                <a:solidFill>
                  <a:srgbClr val="0033CC"/>
                </a:solidFill>
              </a:rPr>
              <a:t>A dip-pen nanolithography that has an array of 55,000 pens that can create 55,000 identical patterns.</a:t>
            </a:r>
          </a:p>
          <a:p>
            <a:endParaRPr lang="en-US" dirty="0" smtClean="0">
              <a:solidFill>
                <a:srgbClr val="0033CC"/>
              </a:solidFill>
            </a:endParaRPr>
          </a:p>
          <a:p>
            <a:r>
              <a:rPr lang="en-US" dirty="0" smtClean="0">
                <a:solidFill>
                  <a:srgbClr val="0033CC"/>
                </a:solidFill>
              </a:rPr>
              <a:t>However, here each pen is not individually and independently addressed/controlled, which is not necessary when writing identical arrays (though some tips may hit the surface and get damaged due to lack of feedback).</a:t>
            </a:r>
            <a:endParaRPr lang="en-US" dirty="0"/>
          </a:p>
        </p:txBody>
      </p:sp>
      <p:sp>
        <p:nvSpPr>
          <p:cNvPr id="10" name="TextBox 9"/>
          <p:cNvSpPr txBox="1"/>
          <p:nvPr/>
        </p:nvSpPr>
        <p:spPr>
          <a:xfrm>
            <a:off x="2362200" y="152400"/>
            <a:ext cx="4929298" cy="523220"/>
          </a:xfrm>
          <a:prstGeom prst="rect">
            <a:avLst/>
          </a:prstGeom>
          <a:noFill/>
        </p:spPr>
        <p:txBody>
          <a:bodyPr wrap="none" rtlCol="0">
            <a:spAutoFit/>
          </a:bodyPr>
          <a:lstStyle/>
          <a:p>
            <a:r>
              <a:rPr lang="en-US" sz="2800" dirty="0" smtClean="0">
                <a:solidFill>
                  <a:srgbClr val="0033CC"/>
                </a:solidFill>
              </a:rPr>
              <a:t>Parallel dip-pen nanolithography</a:t>
            </a:r>
            <a:endParaRPr lang="en-US" sz="2800" dirty="0">
              <a:solidFill>
                <a:srgbClr val="0033CC"/>
              </a:solidFill>
            </a:endParaRPr>
          </a:p>
        </p:txBody>
      </p:sp>
      <p:sp>
        <p:nvSpPr>
          <p:cNvPr id="11" name="Rectangle 10"/>
          <p:cNvSpPr/>
          <p:nvPr/>
        </p:nvSpPr>
        <p:spPr>
          <a:xfrm>
            <a:off x="762000" y="5124271"/>
            <a:ext cx="7696200" cy="1200329"/>
          </a:xfrm>
          <a:prstGeom prst="rect">
            <a:avLst/>
          </a:prstGeom>
        </p:spPr>
        <p:txBody>
          <a:bodyPr wrap="square">
            <a:spAutoFit/>
          </a:bodyPr>
          <a:lstStyle/>
          <a:p>
            <a:pPr>
              <a:spcBef>
                <a:spcPct val="50000"/>
              </a:spcBef>
            </a:pPr>
            <a:r>
              <a:rPr lang="en-US" altLang="zh-TW" dirty="0" smtClean="0">
                <a:solidFill>
                  <a:srgbClr val="0033CC"/>
                </a:solidFill>
              </a:rPr>
              <a:t>The background shows some of the 55,000 miniature images of a 2005 US nickel made with dip-pen lithography. Each nickel image with Thomas Jefferson's profile (in red) is made of a series of 80nm dots. The inset (right) is a SEM image of a portion of the 55,000-pen array.</a:t>
            </a:r>
            <a:endParaRPr lang="en-US" altLang="zh-TW" dirty="0">
              <a:solidFill>
                <a:srgbClr val="0033CC"/>
              </a:solidFill>
            </a:endParaRPr>
          </a:p>
        </p:txBody>
      </p:sp>
      <p:sp>
        <p:nvSpPr>
          <p:cNvPr id="7" name="TextBox 6"/>
          <p:cNvSpPr txBox="1"/>
          <p:nvPr/>
        </p:nvSpPr>
        <p:spPr>
          <a:xfrm>
            <a:off x="21797" y="6553200"/>
            <a:ext cx="9046003" cy="276999"/>
          </a:xfrm>
          <a:prstGeom prst="rect">
            <a:avLst/>
          </a:prstGeom>
          <a:noFill/>
        </p:spPr>
        <p:txBody>
          <a:bodyPr wrap="none" rtlCol="0">
            <a:spAutoFit/>
          </a:bodyPr>
          <a:lstStyle/>
          <a:p>
            <a:r>
              <a:rPr lang="de-DE" altLang="zh-TW" sz="1200" dirty="0" smtClean="0"/>
              <a:t>Mirkin, “</a:t>
            </a:r>
            <a:r>
              <a:rPr lang="en-US" sz="1200" dirty="0" smtClean="0"/>
              <a:t>Massively parallel dip-pen nanolithography with 55 000-pen two-dimensional arrays”,</a:t>
            </a:r>
            <a:r>
              <a:rPr lang="de-DE" altLang="zh-TW" sz="1200" dirty="0" smtClean="0"/>
              <a:t> </a:t>
            </a:r>
            <a:r>
              <a:rPr lang="en-US" sz="1200" dirty="0" err="1" smtClean="0"/>
              <a:t>Angewandte</a:t>
            </a:r>
            <a:r>
              <a:rPr lang="en-US" sz="1200" dirty="0" smtClean="0"/>
              <a:t> </a:t>
            </a:r>
            <a:r>
              <a:rPr lang="en-US" sz="1200" dirty="0" err="1" smtClean="0"/>
              <a:t>Chemie</a:t>
            </a:r>
            <a:r>
              <a:rPr lang="en-US" sz="1200" dirty="0" smtClean="0"/>
              <a:t> International Edition, </a:t>
            </a:r>
            <a:r>
              <a:rPr lang="de-DE" altLang="zh-TW" sz="1200" dirty="0" smtClean="0"/>
              <a:t>2006</a:t>
            </a:r>
          </a:p>
        </p:txBody>
      </p:sp>
      <p:sp>
        <p:nvSpPr>
          <p:cNvPr id="8" name="Slide Number Placeholder 7"/>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wipe(down)">
                                      <p:cBhvr>
                                        <p:cTn id="7" dur="500"/>
                                        <p:tgtEl>
                                          <p:spTgt spid="2355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762000"/>
            <a:ext cx="7772400" cy="2185214"/>
          </a:xfrm>
          <a:prstGeom prst="rect">
            <a:avLst/>
          </a:prstGeom>
        </p:spPr>
        <p:txBody>
          <a:bodyPr wrap="square">
            <a:spAutoFit/>
          </a:bodyPr>
          <a:lstStyle/>
          <a:p>
            <a:pPr marL="177800" indent="-177800">
              <a:spcAft>
                <a:spcPts val="600"/>
              </a:spcAft>
              <a:buFont typeface="Arial" pitchFamily="34" charset="0"/>
              <a:buChar char="•"/>
            </a:pPr>
            <a:r>
              <a:rPr lang="en-US" altLang="zh-CN" dirty="0" smtClean="0">
                <a:solidFill>
                  <a:srgbClr val="0033CC"/>
                </a:solidFill>
              </a:rPr>
              <a:t>DPN is a unique scanning-probe-based lithographic tool for generating high-resolution patterns of chemical functionality. </a:t>
            </a:r>
          </a:p>
          <a:p>
            <a:pPr marL="177800" indent="-177800">
              <a:spcAft>
                <a:spcPts val="600"/>
              </a:spcAft>
              <a:buFont typeface="Arial" pitchFamily="34" charset="0"/>
              <a:buChar char="•"/>
            </a:pPr>
            <a:r>
              <a:rPr lang="en-US" altLang="zh-CN" dirty="0" smtClean="0">
                <a:solidFill>
                  <a:srgbClr val="0033CC"/>
                </a:solidFill>
              </a:rPr>
              <a:t>The combination of resolution, registration, and direct-write capability offered by DPN makes it a promising tool for patterning soft organic and biological nanostructures. </a:t>
            </a:r>
          </a:p>
          <a:p>
            <a:pPr marL="177800" indent="-177800">
              <a:spcAft>
                <a:spcPts val="600"/>
              </a:spcAft>
              <a:buFont typeface="Arial" pitchFamily="34" charset="0"/>
              <a:buChar char="•"/>
            </a:pPr>
            <a:r>
              <a:rPr lang="en-US" altLang="zh-CN" dirty="0" smtClean="0">
                <a:solidFill>
                  <a:srgbClr val="0033CC"/>
                </a:solidFill>
              </a:rPr>
              <a:t>More efforts should be put in improving the speed and in transforming it into massively parallel process to be a powerful production tool in life science.</a:t>
            </a:r>
            <a:endParaRPr lang="en-US" dirty="0" smtClean="0">
              <a:solidFill>
                <a:srgbClr val="0033CC"/>
              </a:solidFill>
            </a:endParaRPr>
          </a:p>
        </p:txBody>
      </p:sp>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2999474" y="152400"/>
            <a:ext cx="2791726" cy="523220"/>
          </a:xfrm>
          <a:prstGeom prst="rect">
            <a:avLst/>
          </a:prstGeom>
          <a:noFill/>
        </p:spPr>
        <p:txBody>
          <a:bodyPr wrap="none" rtlCol="0">
            <a:spAutoFit/>
          </a:bodyPr>
          <a:lstStyle/>
          <a:p>
            <a:r>
              <a:rPr lang="en-US" sz="2800" dirty="0" smtClean="0">
                <a:solidFill>
                  <a:srgbClr val="0033CC"/>
                </a:solidFill>
              </a:rPr>
              <a:t>Summary for DPN</a:t>
            </a:r>
            <a:endParaRPr lang="en-US" sz="2800" dirty="0">
              <a:solidFill>
                <a:srgbClr val="0033CC"/>
              </a:solidFill>
            </a:endParaRPr>
          </a:p>
        </p:txBody>
      </p:sp>
      <p:pic>
        <p:nvPicPr>
          <p:cNvPr id="9" name="Picture 2"/>
          <p:cNvPicPr>
            <a:picLocks noChangeAspect="1" noChangeArrowheads="1"/>
          </p:cNvPicPr>
          <p:nvPr/>
        </p:nvPicPr>
        <p:blipFill>
          <a:blip r:embed="rId2" cstate="print"/>
          <a:srcRect/>
          <a:stretch>
            <a:fillRect/>
          </a:stretch>
        </p:blipFill>
        <p:spPr bwMode="auto">
          <a:xfrm>
            <a:off x="1828800" y="2971800"/>
            <a:ext cx="5910738" cy="3667689"/>
          </a:xfrm>
          <a:prstGeom prst="rect">
            <a:avLst/>
          </a:prstGeom>
          <a:noFill/>
          <a:ln w="9525">
            <a:noFill/>
            <a:miter lim="800000"/>
            <a:headEnd/>
            <a:tailEnd/>
          </a:ln>
          <a:effectLst/>
        </p:spPr>
      </p:pic>
      <p:sp>
        <p:nvSpPr>
          <p:cNvPr id="10" name="Rectangle 9"/>
          <p:cNvSpPr/>
          <p:nvPr/>
        </p:nvSpPr>
        <p:spPr>
          <a:xfrm>
            <a:off x="4724400" y="2971800"/>
            <a:ext cx="3048000" cy="400110"/>
          </a:xfrm>
          <a:prstGeom prst="rect">
            <a:avLst/>
          </a:prstGeom>
        </p:spPr>
        <p:txBody>
          <a:bodyPr wrap="square">
            <a:spAutoFit/>
          </a:bodyPr>
          <a:lstStyle/>
          <a:p>
            <a:r>
              <a:rPr lang="en-US" sz="2000" dirty="0" smtClean="0">
                <a:solidFill>
                  <a:srgbClr val="C00000"/>
                </a:solidFill>
              </a:rPr>
              <a:t>Single crystal silicon probes</a:t>
            </a:r>
            <a:endParaRPr lang="en-US" sz="2000" dirty="0">
              <a:solidFill>
                <a:srgbClr val="C00000"/>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0800" y="152400"/>
            <a:ext cx="4518288" cy="523220"/>
          </a:xfrm>
          <a:prstGeom prst="rect">
            <a:avLst/>
          </a:prstGeom>
        </p:spPr>
        <p:txBody>
          <a:bodyPr wrap="none">
            <a:spAutoFit/>
          </a:bodyPr>
          <a:lstStyle/>
          <a:p>
            <a:r>
              <a:rPr lang="en-US" sz="2800" dirty="0" smtClean="0">
                <a:solidFill>
                  <a:srgbClr val="0033CC"/>
                </a:solidFill>
              </a:rPr>
              <a:t>Atomic manipulation by STM</a:t>
            </a:r>
            <a:endParaRPr lang="en-US" sz="2800" dirty="0">
              <a:solidFill>
                <a:srgbClr val="0033CC"/>
              </a:solidFill>
            </a:endParaRPr>
          </a:p>
        </p:txBody>
      </p:sp>
      <p:pic>
        <p:nvPicPr>
          <p:cNvPr id="1026" name="Picture 2"/>
          <p:cNvPicPr>
            <a:picLocks noChangeAspect="1" noChangeArrowheads="1"/>
          </p:cNvPicPr>
          <p:nvPr/>
        </p:nvPicPr>
        <p:blipFill>
          <a:blip r:embed="rId2" cstate="print"/>
          <a:srcRect/>
          <a:stretch>
            <a:fillRect/>
          </a:stretch>
        </p:blipFill>
        <p:spPr bwMode="auto">
          <a:xfrm>
            <a:off x="3581400" y="1371600"/>
            <a:ext cx="4533900" cy="4543425"/>
          </a:xfrm>
          <a:prstGeom prst="rect">
            <a:avLst/>
          </a:prstGeom>
          <a:noFill/>
          <a:ln w="9525">
            <a:noFill/>
            <a:miter lim="800000"/>
            <a:headEnd/>
            <a:tailEnd/>
          </a:ln>
          <a:effectLst/>
        </p:spPr>
      </p:pic>
      <p:cxnSp>
        <p:nvCxnSpPr>
          <p:cNvPr id="7" name="Straight Connector 6"/>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Rectangle 7"/>
          <p:cNvSpPr/>
          <p:nvPr/>
        </p:nvSpPr>
        <p:spPr>
          <a:xfrm>
            <a:off x="4419600" y="6477000"/>
            <a:ext cx="4343400" cy="276999"/>
          </a:xfrm>
          <a:prstGeom prst="rect">
            <a:avLst/>
          </a:prstGeom>
        </p:spPr>
        <p:txBody>
          <a:bodyPr wrap="square">
            <a:spAutoFit/>
          </a:bodyPr>
          <a:lstStyle/>
          <a:p>
            <a:r>
              <a:rPr lang="en-US" sz="1200" dirty="0" smtClean="0"/>
              <a:t>M.F. </a:t>
            </a:r>
            <a:r>
              <a:rPr lang="en-US" sz="1200" dirty="0" err="1" smtClean="0"/>
              <a:t>Crommie</a:t>
            </a:r>
            <a:r>
              <a:rPr lang="en-US" sz="1200" dirty="0" smtClean="0"/>
              <a:t>, C.P. Lutz, D.M. </a:t>
            </a:r>
            <a:r>
              <a:rPr lang="en-US" sz="1200" dirty="0" err="1" smtClean="0"/>
              <a:t>Eigler</a:t>
            </a:r>
            <a:r>
              <a:rPr lang="en-US" sz="1200" dirty="0" smtClean="0"/>
              <a:t>. </a:t>
            </a:r>
            <a:r>
              <a:rPr lang="en-US" sz="1200" i="1" dirty="0" smtClean="0"/>
              <a:t>Science 262, 218-220 (1993)</a:t>
            </a:r>
            <a:endParaRPr lang="en-US" sz="1200" dirty="0"/>
          </a:p>
        </p:txBody>
      </p:sp>
      <p:sp>
        <p:nvSpPr>
          <p:cNvPr id="9" name="TextBox 8"/>
          <p:cNvSpPr txBox="1"/>
          <p:nvPr/>
        </p:nvSpPr>
        <p:spPr>
          <a:xfrm>
            <a:off x="457200" y="2667000"/>
            <a:ext cx="2971800" cy="1277273"/>
          </a:xfrm>
          <a:prstGeom prst="rect">
            <a:avLst/>
          </a:prstGeom>
          <a:noFill/>
        </p:spPr>
        <p:txBody>
          <a:bodyPr wrap="square" rtlCol="0">
            <a:spAutoFit/>
          </a:bodyPr>
          <a:lstStyle/>
          <a:p>
            <a:pPr>
              <a:spcAft>
                <a:spcPts val="600"/>
              </a:spcAft>
            </a:pPr>
            <a:r>
              <a:rPr lang="en-US" dirty="0" smtClean="0">
                <a:solidFill>
                  <a:srgbClr val="0033CC"/>
                </a:solidFill>
              </a:rPr>
              <a:t>Circular corral (radius 71.3Å), 48 Fe atoms on copper (111). </a:t>
            </a:r>
          </a:p>
          <a:p>
            <a:pPr>
              <a:spcAft>
                <a:spcPts val="600"/>
              </a:spcAft>
            </a:pPr>
            <a:r>
              <a:rPr lang="en-US" dirty="0" smtClean="0">
                <a:solidFill>
                  <a:srgbClr val="0033CC"/>
                </a:solidFill>
              </a:rPr>
              <a:t>Quantum-mechanical interference patterns</a:t>
            </a:r>
            <a:endParaRPr lang="en-US" dirty="0">
              <a:solidFill>
                <a:srgbClr val="0033CC"/>
              </a:solidFill>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81000" y="1219200"/>
            <a:ext cx="8410575" cy="3627105"/>
          </a:xfrm>
          <a:prstGeom prst="rect">
            <a:avLst/>
          </a:prstGeom>
          <a:noFill/>
          <a:ln w="9525">
            <a:noFill/>
            <a:miter lim="800000"/>
            <a:headEnd/>
            <a:tailEnd/>
          </a:ln>
          <a:effectLst/>
        </p:spPr>
      </p:pic>
      <p:sp>
        <p:nvSpPr>
          <p:cNvPr id="5" name="Rectangle 4"/>
          <p:cNvSpPr/>
          <p:nvPr/>
        </p:nvSpPr>
        <p:spPr>
          <a:xfrm>
            <a:off x="2819400" y="162580"/>
            <a:ext cx="4369722" cy="523220"/>
          </a:xfrm>
          <a:prstGeom prst="rect">
            <a:avLst/>
          </a:prstGeom>
        </p:spPr>
        <p:txBody>
          <a:bodyPr wrap="none">
            <a:spAutoFit/>
          </a:bodyPr>
          <a:lstStyle/>
          <a:p>
            <a:r>
              <a:rPr lang="en-US" sz="2800" dirty="0" smtClean="0">
                <a:solidFill>
                  <a:srgbClr val="0033CC"/>
                </a:solidFill>
              </a:rPr>
              <a:t>STM nano-patterning at IBM</a:t>
            </a:r>
            <a:endParaRPr lang="en-US" sz="2800" dirty="0">
              <a:solidFill>
                <a:srgbClr val="0033CC"/>
              </a:solidFill>
            </a:endParaRPr>
          </a:p>
        </p:txBody>
      </p:sp>
      <p:cxnSp>
        <p:nvCxnSpPr>
          <p:cNvPr id="6" name="Straight Connector 5"/>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990600" y="5221069"/>
            <a:ext cx="7315200" cy="646331"/>
          </a:xfrm>
          <a:prstGeom prst="rect">
            <a:avLst/>
          </a:prstGeom>
        </p:spPr>
        <p:txBody>
          <a:bodyPr wrap="square">
            <a:spAutoFit/>
          </a:bodyPr>
          <a:lstStyle/>
          <a:p>
            <a:r>
              <a:rPr lang="en-US" dirty="0" smtClean="0">
                <a:solidFill>
                  <a:srgbClr val="0033CC"/>
                </a:solidFill>
              </a:rPr>
              <a:t>The presence of a quantum mirage might be used to represent one bit of data in a region far smaller than any current electronic device can manage.</a:t>
            </a:r>
            <a:endParaRPr lang="en-US" dirty="0">
              <a:solidFill>
                <a:srgbClr val="0033CC"/>
              </a:solidFill>
            </a:endParaRPr>
          </a:p>
        </p:txBody>
      </p:sp>
      <p:sp>
        <p:nvSpPr>
          <p:cNvPr id="8" name="Rectangle 7"/>
          <p:cNvSpPr/>
          <p:nvPr/>
        </p:nvSpPr>
        <p:spPr>
          <a:xfrm>
            <a:off x="4419600" y="6248400"/>
            <a:ext cx="4267200" cy="461665"/>
          </a:xfrm>
          <a:prstGeom prst="rect">
            <a:avLst/>
          </a:prstGeom>
        </p:spPr>
        <p:txBody>
          <a:bodyPr wrap="square">
            <a:spAutoFit/>
          </a:bodyPr>
          <a:lstStyle/>
          <a:p>
            <a:r>
              <a:rPr lang="en-US" sz="1200" dirty="0" smtClean="0"/>
              <a:t>M.F. </a:t>
            </a:r>
            <a:r>
              <a:rPr lang="en-US" sz="1200" dirty="0" err="1" smtClean="0"/>
              <a:t>Crommie</a:t>
            </a:r>
            <a:r>
              <a:rPr lang="en-US" sz="1200" dirty="0" smtClean="0"/>
              <a:t>, C.P. Lutz, D.M. </a:t>
            </a:r>
            <a:r>
              <a:rPr lang="en-US" sz="1200" dirty="0" err="1" smtClean="0"/>
              <a:t>Eigler</a:t>
            </a:r>
            <a:r>
              <a:rPr lang="en-US" sz="1200" dirty="0" smtClean="0"/>
              <a:t>, Science 262, 218-220 (1993).</a:t>
            </a:r>
          </a:p>
          <a:p>
            <a:r>
              <a:rPr lang="en-US" sz="1200" dirty="0" smtClean="0"/>
              <a:t>M.F. </a:t>
            </a:r>
            <a:r>
              <a:rPr lang="en-US" sz="1200" dirty="0" err="1" smtClean="0"/>
              <a:t>Crommie</a:t>
            </a:r>
            <a:r>
              <a:rPr lang="en-US" sz="1200" dirty="0" smtClean="0"/>
              <a:t>, C.P. Lutz, D.M. </a:t>
            </a:r>
            <a:r>
              <a:rPr lang="en-US" sz="1200" dirty="0" err="1" smtClean="0"/>
              <a:t>Eigler</a:t>
            </a:r>
            <a:r>
              <a:rPr lang="en-US" sz="1200" dirty="0" smtClean="0"/>
              <a:t>, Nature 363, 524-527 (1993).</a:t>
            </a:r>
            <a:endParaRPr lang="en-US" sz="1200"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685800" y="304800"/>
            <a:ext cx="7848600" cy="457200"/>
          </a:xfrm>
          <a:prstGeom prst="rect">
            <a:avLst/>
          </a:prstGeom>
          <a:noFill/>
          <a:ln w="9525">
            <a:noFill/>
            <a:miter lim="800000"/>
            <a:headEnd/>
            <a:tailEnd/>
          </a:ln>
        </p:spPr>
        <p:txBody>
          <a:bodyPr>
            <a:spAutoFit/>
          </a:bodyPr>
          <a:lstStyle/>
          <a:p>
            <a:pPr>
              <a:spcBef>
                <a:spcPct val="50000"/>
              </a:spcBef>
            </a:pPr>
            <a:endParaRPr lang="en-US" sz="2400"/>
          </a:p>
        </p:txBody>
      </p:sp>
      <p:pic>
        <p:nvPicPr>
          <p:cNvPr id="19460" name="Picture 7" descr="http://www.almaden.ibm.com/vis/stm/images/stm15.jpg"/>
          <p:cNvPicPr>
            <a:picLocks noChangeAspect="1" noChangeArrowheads="1"/>
          </p:cNvPicPr>
          <p:nvPr/>
        </p:nvPicPr>
        <p:blipFill>
          <a:blip r:embed="rId2" cstate="print"/>
          <a:srcRect/>
          <a:stretch>
            <a:fillRect/>
          </a:stretch>
        </p:blipFill>
        <p:spPr bwMode="auto">
          <a:xfrm>
            <a:off x="152400" y="2576116"/>
            <a:ext cx="3886200" cy="3110309"/>
          </a:xfrm>
          <a:prstGeom prst="rect">
            <a:avLst/>
          </a:prstGeom>
          <a:noFill/>
          <a:ln w="9525">
            <a:solidFill>
              <a:schemeClr val="bg1"/>
            </a:solidFill>
            <a:miter lim="800000"/>
            <a:headEnd/>
            <a:tailEnd/>
          </a:ln>
        </p:spPr>
      </p:pic>
      <p:pic>
        <p:nvPicPr>
          <p:cNvPr id="9" name="Picture 7" descr="http://www.almaden.ibm.com/vis/stm/images/stm10.jpg"/>
          <p:cNvPicPr>
            <a:picLocks noChangeAspect="1" noChangeArrowheads="1"/>
          </p:cNvPicPr>
          <p:nvPr/>
        </p:nvPicPr>
        <p:blipFill>
          <a:blip r:embed="rId3" cstate="print"/>
          <a:srcRect/>
          <a:stretch>
            <a:fillRect/>
          </a:stretch>
        </p:blipFill>
        <p:spPr bwMode="auto">
          <a:xfrm>
            <a:off x="4114799" y="2590800"/>
            <a:ext cx="4957695" cy="3122613"/>
          </a:xfrm>
          <a:prstGeom prst="rect">
            <a:avLst/>
          </a:prstGeom>
          <a:noFill/>
          <a:ln w="9525">
            <a:noFill/>
            <a:miter lim="800000"/>
            <a:headEnd/>
            <a:tailEnd/>
          </a:ln>
        </p:spPr>
      </p:pic>
      <p:sp>
        <p:nvSpPr>
          <p:cNvPr id="10" name="Rectangle 8"/>
          <p:cNvSpPr>
            <a:spLocks noChangeArrowheads="1"/>
          </p:cNvSpPr>
          <p:nvPr/>
        </p:nvSpPr>
        <p:spPr bwMode="auto">
          <a:xfrm>
            <a:off x="4114800" y="1905000"/>
            <a:ext cx="3048000" cy="646331"/>
          </a:xfrm>
          <a:prstGeom prst="rect">
            <a:avLst/>
          </a:prstGeom>
          <a:noFill/>
          <a:ln w="9525">
            <a:noFill/>
            <a:miter lim="800000"/>
            <a:headEnd/>
            <a:tailEnd/>
          </a:ln>
        </p:spPr>
        <p:txBody>
          <a:bodyPr wrap="square">
            <a:spAutoFit/>
          </a:bodyPr>
          <a:lstStyle/>
          <a:p>
            <a:r>
              <a:rPr lang="en-US" altLang="zh-TW" b="1" dirty="0">
                <a:solidFill>
                  <a:srgbClr val="0033CC"/>
                </a:solidFill>
              </a:rPr>
              <a:t>Title</a:t>
            </a:r>
            <a:r>
              <a:rPr lang="en-US" altLang="zh-TW" dirty="0">
                <a:solidFill>
                  <a:srgbClr val="0033CC"/>
                </a:solidFill>
              </a:rPr>
              <a:t> : The Beginning </a:t>
            </a:r>
            <a:br>
              <a:rPr lang="en-US" altLang="zh-TW" dirty="0">
                <a:solidFill>
                  <a:srgbClr val="0033CC"/>
                </a:solidFill>
              </a:rPr>
            </a:br>
            <a:r>
              <a:rPr lang="en-US" altLang="zh-TW" b="1" dirty="0">
                <a:solidFill>
                  <a:srgbClr val="0033CC"/>
                </a:solidFill>
              </a:rPr>
              <a:t>Media</a:t>
            </a:r>
            <a:r>
              <a:rPr lang="en-US" altLang="zh-TW" dirty="0">
                <a:solidFill>
                  <a:srgbClr val="0033CC"/>
                </a:solidFill>
              </a:rPr>
              <a:t> : Xenon on Nickel (110) </a:t>
            </a:r>
          </a:p>
        </p:txBody>
      </p:sp>
      <p:sp>
        <p:nvSpPr>
          <p:cNvPr id="11" name="Rectangle 10"/>
          <p:cNvSpPr/>
          <p:nvPr/>
        </p:nvSpPr>
        <p:spPr>
          <a:xfrm>
            <a:off x="76200" y="1905000"/>
            <a:ext cx="3048000" cy="646331"/>
          </a:xfrm>
          <a:prstGeom prst="rect">
            <a:avLst/>
          </a:prstGeom>
        </p:spPr>
        <p:txBody>
          <a:bodyPr wrap="square">
            <a:spAutoFit/>
          </a:bodyPr>
          <a:lstStyle/>
          <a:p>
            <a:r>
              <a:rPr lang="en-US" altLang="zh-TW" b="1" dirty="0" smtClean="0">
                <a:solidFill>
                  <a:srgbClr val="0033CC"/>
                </a:solidFill>
              </a:rPr>
              <a:t>Title</a:t>
            </a:r>
            <a:r>
              <a:rPr lang="en-US" altLang="zh-TW" dirty="0" smtClean="0">
                <a:solidFill>
                  <a:srgbClr val="0033CC"/>
                </a:solidFill>
              </a:rPr>
              <a:t> : Stadium Corral </a:t>
            </a:r>
          </a:p>
          <a:p>
            <a:r>
              <a:rPr lang="en-US" altLang="zh-TW" b="1" dirty="0" smtClean="0">
                <a:solidFill>
                  <a:srgbClr val="0033CC"/>
                </a:solidFill>
              </a:rPr>
              <a:t>Media</a:t>
            </a:r>
            <a:r>
              <a:rPr lang="en-US" altLang="zh-TW" dirty="0" smtClean="0">
                <a:solidFill>
                  <a:srgbClr val="0033CC"/>
                </a:solidFill>
              </a:rPr>
              <a:t> : Iron on Copper (111)</a:t>
            </a:r>
            <a:endParaRPr lang="en-US" altLang="zh-TW" dirty="0">
              <a:solidFill>
                <a:srgbClr val="0033CC"/>
              </a:solidFill>
            </a:endParaRPr>
          </a:p>
        </p:txBody>
      </p:sp>
      <p:sp>
        <p:nvSpPr>
          <p:cNvPr id="12" name="Rectangle 11"/>
          <p:cNvSpPr/>
          <p:nvPr/>
        </p:nvSpPr>
        <p:spPr>
          <a:xfrm>
            <a:off x="2286000" y="162580"/>
            <a:ext cx="5203348" cy="523220"/>
          </a:xfrm>
          <a:prstGeom prst="rect">
            <a:avLst/>
          </a:prstGeom>
        </p:spPr>
        <p:txBody>
          <a:bodyPr wrap="none">
            <a:spAutoFit/>
          </a:bodyPr>
          <a:lstStyle/>
          <a:p>
            <a:r>
              <a:rPr lang="en-US" sz="2800" dirty="0" smtClean="0">
                <a:solidFill>
                  <a:srgbClr val="0033CC"/>
                </a:solidFill>
              </a:rPr>
              <a:t>More STM nano-patterning at IBM</a:t>
            </a:r>
            <a:endParaRPr lang="en-US" sz="2800" dirty="0">
              <a:solidFill>
                <a:srgbClr val="0033CC"/>
              </a:solidFill>
            </a:endParaRPr>
          </a:p>
        </p:txBody>
      </p:sp>
      <p:cxnSp>
        <p:nvCxnSpPr>
          <p:cNvPr id="13" name="Straight Connector 12"/>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4" name="Slide Number Placeholder 13"/>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g7-15"/>
          <p:cNvPicPr>
            <a:picLocks noChangeAspect="1" noChangeArrowheads="1"/>
          </p:cNvPicPr>
          <p:nvPr/>
        </p:nvPicPr>
        <p:blipFill>
          <a:blip r:embed="rId2" cstate="print">
            <a:lum contrast="18000"/>
          </a:blip>
          <a:srcRect/>
          <a:stretch>
            <a:fillRect/>
          </a:stretch>
        </p:blipFill>
        <p:spPr>
          <a:xfrm>
            <a:off x="24780" y="1219200"/>
            <a:ext cx="9119220" cy="4752799"/>
          </a:xfrm>
          <a:prstGeom prst="rect">
            <a:avLst/>
          </a:prstGeom>
          <a:noFill/>
        </p:spPr>
      </p:pic>
      <p:cxnSp>
        <p:nvCxnSpPr>
          <p:cNvPr id="5" name="Straight Connector 4"/>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1524000" y="162580"/>
            <a:ext cx="6096000" cy="523220"/>
          </a:xfrm>
          <a:prstGeom prst="rect">
            <a:avLst/>
          </a:prstGeom>
        </p:spPr>
        <p:txBody>
          <a:bodyPr wrap="square">
            <a:spAutoFit/>
          </a:bodyPr>
          <a:lstStyle/>
          <a:p>
            <a:r>
              <a:rPr lang="en-US" sz="2800" dirty="0" smtClean="0">
                <a:solidFill>
                  <a:srgbClr val="0033CC"/>
                </a:solidFill>
              </a:rPr>
              <a:t>Manipulation of nanoparticles by AFM</a:t>
            </a:r>
            <a:endParaRPr lang="en-US" sz="2800" dirty="0">
              <a:solidFill>
                <a:srgbClr val="0033CC"/>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1524000" y="162580"/>
            <a:ext cx="6096000" cy="523220"/>
          </a:xfrm>
          <a:prstGeom prst="rect">
            <a:avLst/>
          </a:prstGeom>
        </p:spPr>
        <p:txBody>
          <a:bodyPr wrap="square">
            <a:spAutoFit/>
          </a:bodyPr>
          <a:lstStyle/>
          <a:p>
            <a:r>
              <a:rPr lang="en-US" sz="2800" dirty="0" smtClean="0">
                <a:solidFill>
                  <a:srgbClr val="0033CC"/>
                </a:solidFill>
              </a:rPr>
              <a:t>Manipulation of nanoparticles by AFM</a:t>
            </a:r>
            <a:endParaRPr lang="en-US" sz="2800" dirty="0">
              <a:solidFill>
                <a:srgbClr val="0033CC"/>
              </a:solidFill>
            </a:endParaRPr>
          </a:p>
        </p:txBody>
      </p:sp>
      <p:pic>
        <p:nvPicPr>
          <p:cNvPr id="8" name="Picture 10"/>
          <p:cNvPicPr>
            <a:picLocks noChangeAspect="1" noChangeArrowheads="1"/>
          </p:cNvPicPr>
          <p:nvPr/>
        </p:nvPicPr>
        <p:blipFill>
          <a:blip r:embed="rId2" cstate="print"/>
          <a:srcRect/>
          <a:stretch>
            <a:fillRect/>
          </a:stretch>
        </p:blipFill>
        <p:spPr bwMode="auto">
          <a:xfrm>
            <a:off x="527050" y="990600"/>
            <a:ext cx="8235950" cy="5267177"/>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1752600" y="152400"/>
            <a:ext cx="5867400" cy="523220"/>
          </a:xfrm>
          <a:prstGeom prst="rect">
            <a:avLst/>
          </a:prstGeom>
        </p:spPr>
        <p:txBody>
          <a:bodyPr wrap="square">
            <a:spAutoFit/>
          </a:bodyPr>
          <a:lstStyle/>
          <a:p>
            <a:r>
              <a:rPr lang="en-US" sz="2800" dirty="0" smtClean="0">
                <a:solidFill>
                  <a:srgbClr val="0033CC"/>
                </a:solidFill>
              </a:rPr>
              <a:t>AFM manipulation of carbon nanotube</a:t>
            </a:r>
            <a:endParaRPr lang="en-US" sz="2800" baseline="-25000" dirty="0">
              <a:solidFill>
                <a:srgbClr val="0033CC"/>
              </a:solidFill>
            </a:endParaRPr>
          </a:p>
        </p:txBody>
      </p:sp>
      <p:grpSp>
        <p:nvGrpSpPr>
          <p:cNvPr id="10" name="Group 9"/>
          <p:cNvGrpSpPr/>
          <p:nvPr/>
        </p:nvGrpSpPr>
        <p:grpSpPr>
          <a:xfrm>
            <a:off x="3048000" y="1066800"/>
            <a:ext cx="6067755" cy="5410201"/>
            <a:chOff x="2057400" y="914400"/>
            <a:chExt cx="6067755" cy="5410201"/>
          </a:xfrm>
        </p:grpSpPr>
        <p:pic>
          <p:nvPicPr>
            <p:cNvPr id="5124" name="Picture 4"/>
            <p:cNvPicPr>
              <a:picLocks noChangeAspect="1" noChangeArrowheads="1"/>
            </p:cNvPicPr>
            <p:nvPr/>
          </p:nvPicPr>
          <p:blipFill>
            <a:blip r:embed="rId2" cstate="print"/>
            <a:srcRect/>
            <a:stretch>
              <a:fillRect/>
            </a:stretch>
          </p:blipFill>
          <p:spPr bwMode="auto">
            <a:xfrm>
              <a:off x="4648200" y="914401"/>
              <a:ext cx="3476955" cy="5410200"/>
            </a:xfrm>
            <a:prstGeom prst="rect">
              <a:avLst/>
            </a:prstGeom>
            <a:noFill/>
            <a:ln w="9525">
              <a:noFill/>
              <a:miter lim="800000"/>
              <a:headEnd/>
              <a:tailEnd/>
            </a:ln>
            <a:effectLst/>
          </p:spPr>
        </p:pic>
        <p:pic>
          <p:nvPicPr>
            <p:cNvPr id="5125" name="Picture 5"/>
            <p:cNvPicPr>
              <a:picLocks noChangeAspect="1" noChangeArrowheads="1"/>
            </p:cNvPicPr>
            <p:nvPr/>
          </p:nvPicPr>
          <p:blipFill>
            <a:blip r:embed="rId3" cstate="print"/>
            <a:srcRect/>
            <a:stretch>
              <a:fillRect/>
            </a:stretch>
          </p:blipFill>
          <p:spPr bwMode="auto">
            <a:xfrm>
              <a:off x="2057400" y="914400"/>
              <a:ext cx="2535179" cy="5400675"/>
            </a:xfrm>
            <a:prstGeom prst="rect">
              <a:avLst/>
            </a:prstGeom>
            <a:noFill/>
            <a:ln w="9525">
              <a:noFill/>
              <a:miter lim="800000"/>
              <a:headEnd/>
              <a:tailEnd/>
            </a:ln>
            <a:effectLst/>
          </p:spPr>
        </p:pic>
      </p:grpSp>
      <p:sp>
        <p:nvSpPr>
          <p:cNvPr id="11" name="Rectangle 10"/>
          <p:cNvSpPr/>
          <p:nvPr/>
        </p:nvSpPr>
        <p:spPr>
          <a:xfrm>
            <a:off x="228600" y="1143000"/>
            <a:ext cx="2743200" cy="923330"/>
          </a:xfrm>
          <a:prstGeom prst="rect">
            <a:avLst/>
          </a:prstGeom>
        </p:spPr>
        <p:txBody>
          <a:bodyPr wrap="square">
            <a:spAutoFit/>
          </a:bodyPr>
          <a:lstStyle/>
          <a:p>
            <a:r>
              <a:rPr lang="en-US" dirty="0" smtClean="0">
                <a:solidFill>
                  <a:srgbClr val="0033CC"/>
                </a:solidFill>
              </a:rPr>
              <a:t>IBM nanotube manipulation for position nanotube on transistors.</a:t>
            </a:r>
            <a:endParaRPr lang="en-US" dirty="0">
              <a:solidFill>
                <a:srgbClr val="0033CC"/>
              </a:solidFill>
            </a:endParaRPr>
          </a:p>
        </p:txBody>
      </p:sp>
      <p:pic>
        <p:nvPicPr>
          <p:cNvPr id="5126" name="Picture 6"/>
          <p:cNvPicPr>
            <a:picLocks noChangeAspect="1" noChangeArrowheads="1"/>
          </p:cNvPicPr>
          <p:nvPr/>
        </p:nvPicPr>
        <p:blipFill>
          <a:blip r:embed="rId4" cstate="print"/>
          <a:srcRect/>
          <a:stretch>
            <a:fillRect/>
          </a:stretch>
        </p:blipFill>
        <p:spPr bwMode="auto">
          <a:xfrm>
            <a:off x="76200" y="2133600"/>
            <a:ext cx="2667000" cy="2171928"/>
          </a:xfrm>
          <a:prstGeom prst="rect">
            <a:avLst/>
          </a:prstGeom>
          <a:noFill/>
          <a:ln w="9525">
            <a:noFill/>
            <a:miter lim="800000"/>
            <a:headEnd/>
            <a:tailEnd/>
          </a:ln>
          <a:effectLst/>
        </p:spPr>
      </p:pic>
      <p:pic>
        <p:nvPicPr>
          <p:cNvPr id="5127" name="Picture 7"/>
          <p:cNvPicPr>
            <a:picLocks noChangeAspect="1" noChangeArrowheads="1"/>
          </p:cNvPicPr>
          <p:nvPr/>
        </p:nvPicPr>
        <p:blipFill>
          <a:blip r:embed="rId5" cstate="print"/>
          <a:srcRect/>
          <a:stretch>
            <a:fillRect/>
          </a:stretch>
        </p:blipFill>
        <p:spPr bwMode="auto">
          <a:xfrm>
            <a:off x="76200" y="4648200"/>
            <a:ext cx="2787805" cy="1143000"/>
          </a:xfrm>
          <a:prstGeom prst="rect">
            <a:avLst/>
          </a:prstGeom>
          <a:noFill/>
          <a:ln w="9525">
            <a:noFill/>
            <a:miter lim="800000"/>
            <a:headEnd/>
            <a:tailEnd/>
          </a:ln>
          <a:effectLst/>
        </p:spPr>
      </p:pic>
      <p:sp>
        <p:nvSpPr>
          <p:cNvPr id="12" name="Slide Number Placeholder 11"/>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3854</TotalTime>
  <Words>2315</Words>
  <Application>Microsoft Office PowerPoint</Application>
  <PresentationFormat>On-screen Show (4:3)</PresentationFormat>
  <Paragraphs>231</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lastModifiedBy>
  <cp:revision>29</cp:revision>
  <dcterms:created xsi:type="dcterms:W3CDTF">2006-08-16T00:00:00Z</dcterms:created>
  <dcterms:modified xsi:type="dcterms:W3CDTF">2010-08-21T23:39:12Z</dcterms:modified>
</cp:coreProperties>
</file>