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87" r:id="rId2"/>
    <p:sldId id="256" r:id="rId3"/>
    <p:sldId id="303" r:id="rId4"/>
    <p:sldId id="299" r:id="rId5"/>
    <p:sldId id="364" r:id="rId6"/>
    <p:sldId id="361" r:id="rId7"/>
    <p:sldId id="357" r:id="rId8"/>
    <p:sldId id="347" r:id="rId9"/>
    <p:sldId id="394" r:id="rId10"/>
    <p:sldId id="345" r:id="rId11"/>
    <p:sldId id="377" r:id="rId12"/>
    <p:sldId id="393" r:id="rId13"/>
    <p:sldId id="371" r:id="rId14"/>
    <p:sldId id="311" r:id="rId15"/>
    <p:sldId id="297" r:id="rId16"/>
    <p:sldId id="388" r:id="rId17"/>
    <p:sldId id="340" r:id="rId18"/>
    <p:sldId id="367" r:id="rId19"/>
    <p:sldId id="368" r:id="rId20"/>
    <p:sldId id="396" r:id="rId21"/>
    <p:sldId id="366" r:id="rId22"/>
    <p:sldId id="269" r:id="rId23"/>
    <p:sldId id="320" r:id="rId24"/>
    <p:sldId id="348" r:id="rId25"/>
    <p:sldId id="349" r:id="rId26"/>
    <p:sldId id="298" r:id="rId27"/>
    <p:sldId id="389" r:id="rId28"/>
    <p:sldId id="353" r:id="rId29"/>
    <p:sldId id="354" r:id="rId30"/>
    <p:sldId id="395" r:id="rId31"/>
    <p:sldId id="390" r:id="rId32"/>
    <p:sldId id="292" r:id="rId33"/>
    <p:sldId id="293" r:id="rId34"/>
    <p:sldId id="378" r:id="rId35"/>
    <p:sldId id="379" r:id="rId36"/>
    <p:sldId id="380" r:id="rId37"/>
    <p:sldId id="391" r:id="rId38"/>
    <p:sldId id="325" r:id="rId39"/>
    <p:sldId id="381" r:id="rId40"/>
    <p:sldId id="384" r:id="rId41"/>
    <p:sldId id="382" r:id="rId42"/>
    <p:sldId id="259" r:id="rId43"/>
    <p:sldId id="392" r:id="rId44"/>
    <p:sldId id="337" r:id="rId45"/>
    <p:sldId id="385" r:id="rId46"/>
    <p:sldId id="339" r:id="rId47"/>
    <p:sldId id="338" r:id="rId48"/>
    <p:sldId id="343" r:id="rId49"/>
    <p:sldId id="27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6" autoAdjust="0"/>
  </p:normalViewPr>
  <p:slideViewPr>
    <p:cSldViewPr>
      <p:cViewPr varScale="1">
        <p:scale>
          <a:sx n="69" d="100"/>
          <a:sy n="69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F5155-51E3-414E-BA51-65FA3F0A0E83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EC5-49BC-4424-80D2-3861656C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EA731-9310-40ED-BC99-5D318329FB6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3170D-F77A-40CF-966D-4A2E76FFEA6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ILT, every pixel of the mask is optimized, lots</a:t>
            </a:r>
            <a:r>
              <a:rPr lang="en-US" baseline="0" dirty="0" smtClean="0"/>
              <a:t> of calculation</a:t>
            </a:r>
            <a:r>
              <a:rPr lang="en-US" dirty="0" smtClean="0"/>
              <a:t>.</a:t>
            </a:r>
            <a:r>
              <a:rPr lang="en-US" baseline="0" dirty="0" smtClean="0"/>
              <a:t> For less aggressive OPC, only feature edges/corners need to be considered for modification.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ECD91-57A5-43D8-AC4F-165ED542A3E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E2963-581D-4A67-8A89-C0C09F500A9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33CC"/>
                </a:solidFill>
              </a:rPr>
              <a:t>The HP (half pitch, ~resolution) is limited by diffraction of light.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5CEC5-49BC-4424-80D2-3861656CF7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8768-800C-4FC8-BE11-B9A3AF6D578B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414-D72A-41D8-9A64-6240865243E3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4A8E-241F-4382-ADC8-50FDDACA1259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D8AD-DEA1-499A-A31D-736A5AE595B6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C102E-F430-44E3-81FA-07047F21B00B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235E-75FD-4DD0-BCA6-F2A12A1C8C68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7D89-EE5D-4BF9-8818-7501DEE48CF9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6581-0769-4093-AC14-79B962E7AC0A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C18B-AFC0-4B81-9413-463932450487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97FB-5467-4952-AB3D-D0A0BAB1D637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7389-57E2-444F-9884-023C5DE37374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F3941-4E51-43E6-B450-CD801F30228B}" type="datetime1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Photolithography and resolution enhancement techniques (RET)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9800"/>
            <a:ext cx="528753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Photolithography and resolution limit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Immersion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Off-axis illumination (OAI)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Phase-shift mask (PSM)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Optical proximity correction (OPC)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Double processing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38780"/>
            <a:ext cx="5131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Generalized resolution (half pitch)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54102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60033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Depth of Focus or Depth of Field (DOF):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14400" y="2209800"/>
            <a:ext cx="7010400" cy="230832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l"/>
            <a:r>
              <a:rPr lang="en-US" dirty="0">
                <a:solidFill>
                  <a:srgbClr val="0033CC"/>
                </a:solidFill>
              </a:rPr>
              <a:t>k</a:t>
            </a:r>
            <a:r>
              <a:rPr lang="en-US" baseline="-25000" dirty="0">
                <a:solidFill>
                  <a:srgbClr val="0033CC"/>
                </a:solidFill>
              </a:rPr>
              <a:t>1</a:t>
            </a:r>
            <a:r>
              <a:rPr lang="en-US" dirty="0">
                <a:solidFill>
                  <a:srgbClr val="0033CC"/>
                </a:solidFill>
              </a:rPr>
              <a:t> represents the ability to approach physical </a:t>
            </a:r>
            <a:r>
              <a:rPr lang="en-US" dirty="0" smtClean="0">
                <a:solidFill>
                  <a:srgbClr val="0033CC"/>
                </a:solidFill>
              </a:rPr>
              <a:t>limits depending on:</a:t>
            </a:r>
          </a:p>
          <a:p>
            <a:pPr marL="460375" lvl="1" indent="-231775"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Lenses: aberrations.</a:t>
            </a:r>
          </a:p>
          <a:p>
            <a:pPr marL="460375" lvl="1" indent="-231775"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Resists: contrast.</a:t>
            </a:r>
          </a:p>
          <a:p>
            <a:pPr marL="460375" lvl="1" indent="-231775"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Equipment and process control in manufacturing.</a:t>
            </a:r>
          </a:p>
          <a:p>
            <a:pPr marL="3175" indent="-231775"/>
            <a:endParaRPr lang="en-US" dirty="0" smtClean="0">
              <a:solidFill>
                <a:srgbClr val="0033CC"/>
              </a:solidFill>
            </a:endParaRPr>
          </a:p>
          <a:p>
            <a:pPr marL="3175" indent="-231775"/>
            <a:r>
              <a:rPr lang="en-US" dirty="0" smtClean="0">
                <a:solidFill>
                  <a:srgbClr val="C00000"/>
                </a:solidFill>
              </a:rPr>
              <a:t>To increase resolution: reduce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 and k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 increase NA;</a:t>
            </a:r>
          </a:p>
          <a:p>
            <a:pPr marL="3175" indent="-231775"/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pPr marL="3175" indent="-231775"/>
            <a:r>
              <a:rPr lang="en-US" dirty="0" smtClean="0">
                <a:solidFill>
                  <a:srgbClr val="0033CC"/>
                </a:solidFill>
                <a:sym typeface="Symbol"/>
              </a:rPr>
              <a:t>But this also reduces depth of focus (a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bigger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issue for lithography).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438400" y="914400"/>
          <a:ext cx="2057400" cy="1226527"/>
        </p:xfrm>
        <a:graphic>
          <a:graphicData uri="http://schemas.openxmlformats.org/presentationml/2006/ole">
            <p:oleObj spid="_x0000_s115720" name="Equation" r:id="rId4" imgW="660240" imgH="39348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72000" y="4953000"/>
          <a:ext cx="2590800" cy="1480457"/>
        </p:xfrm>
        <a:graphic>
          <a:graphicData uri="http://schemas.openxmlformats.org/presentationml/2006/ole">
            <p:oleObj spid="_x0000_s115722" name="Equation" r:id="rId5" imgW="1600200" imgH="9144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315200" y="5048071"/>
            <a:ext cx="1348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NA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 0.5</a:t>
            </a: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For NA &gt; 0.5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1295400"/>
            <a:ext cx="57816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0" y="1143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1200" y="2286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NA: its influence on optical imaging by numerical simulation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105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0.2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0033CC"/>
                </a:solidFill>
              </a:rPr>
              <a:t>m pitch grating imaged through a projection optical system 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=248nm.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715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Increase NA: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Resolve better the line image (higher image contrast)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Gives brighter image (higher image intensity). 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5994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02394" y="76200"/>
            <a:ext cx="3269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Diffraction from a slit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80420"/>
            <a:ext cx="45148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838200" y="3810000"/>
            <a:ext cx="3733800" cy="1477328"/>
            <a:chOff x="1066800" y="4572000"/>
            <a:chExt cx="3733800" cy="147732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1752600" y="4876006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753394" y="5561012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066800" y="47998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066800" y="5026818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066800" y="5255418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066800" y="5484018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66800" y="5712618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905000" y="5028406"/>
              <a:ext cx="1143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905000" y="5409406"/>
              <a:ext cx="11430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 rot="5400000" flipH="1" flipV="1">
              <a:off x="1801368" y="5171662"/>
              <a:ext cx="335280" cy="130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05000" y="5029200"/>
              <a:ext cx="9144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09800" y="4953000"/>
              <a:ext cx="277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ym typeface="Symbol"/>
                </a:rPr>
                <a:t>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2600" y="5029200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4200" y="4572000"/>
              <a:ext cx="1676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Minimum when </a:t>
              </a:r>
              <a:r>
                <a:rPr lang="en-US" dirty="0" err="1" smtClean="0">
                  <a:solidFill>
                    <a:srgbClr val="7030A0"/>
                  </a:solidFill>
                </a:rPr>
                <a:t>a</a:t>
              </a:r>
              <a:r>
                <a:rPr lang="en-US" dirty="0" err="1" smtClean="0">
                  <a:solidFill>
                    <a:srgbClr val="7030A0"/>
                  </a:solidFill>
                  <a:sym typeface="Symbol"/>
                </a:rPr>
                <a:t></a:t>
              </a:r>
              <a:r>
                <a:rPr lang="en-US" dirty="0" err="1" smtClean="0">
                  <a:solidFill>
                    <a:srgbClr val="7030A0"/>
                  </a:solidFill>
                </a:rPr>
                <a:t>sin</a:t>
              </a:r>
              <a:r>
                <a:rPr lang="en-US" dirty="0" smtClean="0">
                  <a:solidFill>
                    <a:srgbClr val="7030A0"/>
                  </a:solidFill>
                  <a:sym typeface="Symbol"/>
                </a:rPr>
                <a:t>=m, or</a:t>
              </a:r>
              <a:br>
                <a:rPr lang="en-US" dirty="0" smtClean="0">
                  <a:solidFill>
                    <a:srgbClr val="7030A0"/>
                  </a:solidFill>
                  <a:sym typeface="Symbol"/>
                </a:rPr>
              </a:br>
              <a:r>
                <a:rPr lang="en-US" dirty="0" smtClean="0">
                  <a:solidFill>
                    <a:srgbClr val="7030A0"/>
                  </a:solidFill>
                  <a:sym typeface="Symbol"/>
                </a:rPr>
                <a:t>sin=m/a, or</a:t>
              </a:r>
            </a:p>
            <a:p>
              <a:r>
                <a:rPr lang="en-US" dirty="0" smtClean="0">
                  <a:solidFill>
                    <a:srgbClr val="7030A0"/>
                  </a:solidFill>
                  <a:sym typeface="Symbol"/>
                </a:rPr>
                <a:t>a= m/sin</a:t>
              </a:r>
            </a:p>
            <a:p>
              <a:r>
                <a:rPr lang="en-US" dirty="0" smtClean="0">
                  <a:solidFill>
                    <a:srgbClr val="7030A0"/>
                  </a:solidFill>
                  <a:sym typeface="Symbol"/>
                </a:rPr>
                <a:t>m=1, 2…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51820"/>
            <a:ext cx="332349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4419600" y="611064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Light intensities of three single-slit diffractions:</a:t>
            </a:r>
          </a:p>
          <a:p>
            <a:r>
              <a:rPr lang="en-US" sz="1600" dirty="0" smtClean="0">
                <a:solidFill>
                  <a:srgbClr val="0033CC"/>
                </a:solidFill>
              </a:rPr>
              <a:t>(a) at 436-nm wavelength; and (b) for 1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sz="1600" dirty="0" smtClean="0">
                <a:solidFill>
                  <a:srgbClr val="0033CC"/>
                </a:solidFill>
              </a:rPr>
              <a:t>m slit width.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5638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If put a lens in-between, resolution (similar to Rayleigh resolution criteria 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R=0.5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/sin=0.5 /NA (i.e. for slit, k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=0.5)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914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" y="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NA: effect of including increasing numbers of diffracted orders on the image of a periodic slit array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181600"/>
            <a:ext cx="8229600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smaller NA (smaller 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</a:t>
            </a:r>
            <a:r>
              <a:rPr lang="en-US" dirty="0" smtClean="0">
                <a:solidFill>
                  <a:srgbClr val="0033CC"/>
                </a:solidFill>
              </a:rPr>
              <a:t>), fewer diffracted orders (smaller m) will be collected to form the image, so the details of the slit (sharp corners) are lost.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When talking about resolution, we need at least </a:t>
            </a:r>
            <a:r>
              <a:rPr lang="en-US" dirty="0" smtClean="0">
                <a:solidFill>
                  <a:srgbClr val="C00000"/>
                </a:solidFill>
              </a:rPr>
              <a:t>m=1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.</a:t>
            </a:r>
            <a:endParaRPr lang="en-US" dirty="0" smtClean="0">
              <a:solidFill>
                <a:srgbClr val="C00000"/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way to increase resolution is to increase the NA of  the lens (and reduce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51945"/>
            <a:ext cx="3962400" cy="319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38200" y="1066800"/>
            <a:ext cx="324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Mask image without diffraction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00600" y="1180351"/>
            <a:ext cx="4038600" cy="3696449"/>
            <a:chOff x="4800600" y="1295400"/>
            <a:chExt cx="4038600" cy="3696449"/>
          </a:xfrm>
        </p:grpSpPr>
        <p:pic>
          <p:nvPicPr>
            <p:cNvPr id="129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1295400"/>
              <a:ext cx="4038600" cy="3696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7882128" y="1463040"/>
              <a:ext cx="2535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0</a:t>
              </a:r>
              <a:endParaRPr lang="en-US" sz="105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09321" y="914400"/>
            <a:ext cx="280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Mask image with diffraction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1676400"/>
            <a:ext cx="162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Grating pattern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1643062" y="1789113"/>
            <a:ext cx="4641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33CC"/>
                </a:solidFill>
                <a:latin typeface="Verdana" pitchFamily="34" charset="0"/>
              </a:rPr>
              <a:t>g-line  </a:t>
            </a:r>
            <a:r>
              <a:rPr lang="en-US" dirty="0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   </a:t>
            </a:r>
            <a:r>
              <a:rPr lang="en-US" dirty="0" err="1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i</a:t>
            </a:r>
            <a:r>
              <a:rPr lang="en-US" dirty="0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-line       </a:t>
            </a:r>
            <a:r>
              <a:rPr lang="en-US" dirty="0" err="1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KrF</a:t>
            </a:r>
            <a:r>
              <a:rPr lang="en-US" dirty="0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        </a:t>
            </a:r>
            <a:r>
              <a:rPr lang="en-US" dirty="0" err="1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ArF</a:t>
            </a:r>
            <a:r>
              <a:rPr lang="en-US" dirty="0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  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447800" y="2471738"/>
            <a:ext cx="48895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33CC"/>
                </a:solidFill>
                <a:latin typeface="Verdana" pitchFamily="34" charset="0"/>
              </a:rPr>
              <a:t>436 nm </a:t>
            </a:r>
            <a:r>
              <a:rPr lang="en-US">
                <a:solidFill>
                  <a:srgbClr val="0033CC"/>
                </a:solidFill>
                <a:latin typeface="Verdana" pitchFamily="34" charset="0"/>
                <a:sym typeface="Symbol" pitchFamily="18" charset="2"/>
              </a:rPr>
              <a:t> 365 nm  248 nm  193 nm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95450" y="3048000"/>
            <a:ext cx="4994276" cy="374650"/>
            <a:chOff x="1381" y="2444"/>
            <a:chExt cx="3146" cy="236"/>
          </a:xfrm>
        </p:grpSpPr>
        <p:sp>
          <p:nvSpPr>
            <p:cNvPr id="28686" name="Text Box 8"/>
            <p:cNvSpPr txBox="1">
              <a:spLocks noChangeArrowheads="1"/>
            </p:cNvSpPr>
            <p:nvPr/>
          </p:nvSpPr>
          <p:spPr bwMode="auto">
            <a:xfrm>
              <a:off x="1381" y="2444"/>
              <a:ext cx="6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latin typeface="Verdana" pitchFamily="34" charset="0"/>
                </a:rPr>
                <a:t>1 </a:t>
              </a:r>
            </a:p>
          </p:txBody>
        </p:sp>
        <p:sp>
          <p:nvSpPr>
            <p:cNvPr id="28687" name="Line 9"/>
            <p:cNvSpPr>
              <a:spLocks noChangeShapeType="1"/>
            </p:cNvSpPr>
            <p:nvPr/>
          </p:nvSpPr>
          <p:spPr bwMode="auto">
            <a:xfrm>
              <a:off x="1644" y="2586"/>
              <a:ext cx="225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Text Box 10"/>
            <p:cNvSpPr txBox="1">
              <a:spLocks noChangeArrowheads="1"/>
            </p:cNvSpPr>
            <p:nvPr/>
          </p:nvSpPr>
          <p:spPr bwMode="auto">
            <a:xfrm>
              <a:off x="3965" y="2449"/>
              <a:ext cx="56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latin typeface="Verdana" pitchFamily="34" charset="0"/>
                </a:rPr>
                <a:t>0.44×</a:t>
              </a:r>
            </a:p>
          </p:txBody>
        </p:sp>
      </p:grp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1565275" y="914400"/>
            <a:ext cx="2303462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  <a:latin typeface="Verdana" pitchFamily="34" charset="0"/>
              </a:rPr>
              <a:t>Mercury arc lamps</a:t>
            </a:r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4240212" y="914400"/>
            <a:ext cx="3725059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Verdana" pitchFamily="34" charset="0"/>
              </a:rPr>
              <a:t>Excimer </a:t>
            </a:r>
            <a:r>
              <a:rPr lang="en-US" dirty="0" smtClean="0">
                <a:solidFill>
                  <a:srgbClr val="0033CC"/>
                </a:solidFill>
                <a:latin typeface="Verdana" pitchFamily="34" charset="0"/>
              </a:rPr>
              <a:t>lasers </a:t>
            </a:r>
            <a:r>
              <a:rPr lang="en-US" sz="1400" dirty="0" smtClean="0">
                <a:solidFill>
                  <a:srgbClr val="0033CC"/>
                </a:solidFill>
                <a:latin typeface="Verdana" pitchFamily="34" charset="0"/>
              </a:rPr>
              <a:t>(nanosecond pulse)</a:t>
            </a:r>
            <a:endParaRPr lang="en-US" sz="1400" dirty="0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28684" name="AutoShape 14"/>
          <p:cNvSpPr>
            <a:spLocks/>
          </p:cNvSpPr>
          <p:nvPr/>
        </p:nvSpPr>
        <p:spPr bwMode="auto">
          <a:xfrm rot="-5400000">
            <a:off x="2507456" y="510381"/>
            <a:ext cx="352425" cy="2011363"/>
          </a:xfrm>
          <a:prstGeom prst="rightBrace">
            <a:avLst>
              <a:gd name="adj1" fmla="val 4756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85" name="AutoShape 15"/>
          <p:cNvSpPr>
            <a:spLocks/>
          </p:cNvSpPr>
          <p:nvPr/>
        </p:nvSpPr>
        <p:spPr bwMode="auto">
          <a:xfrm rot="-5400000">
            <a:off x="5025231" y="508794"/>
            <a:ext cx="352425" cy="2011363"/>
          </a:xfrm>
          <a:prstGeom prst="rightBrace">
            <a:avLst>
              <a:gd name="adj1" fmla="val 47560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09800" y="2286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Increase resolution by reducing 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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219200" y="3810000"/>
            <a:ext cx="6904037" cy="1581150"/>
            <a:chOff x="1219200" y="3810000"/>
            <a:chExt cx="6904037" cy="1581150"/>
          </a:xfrm>
        </p:grpSpPr>
        <p:pic>
          <p:nvPicPr>
            <p:cNvPr id="13107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4114800"/>
              <a:ext cx="6904037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276600" y="3810000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R&gt;&gt;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                 </a:t>
              </a:r>
              <a:r>
                <a:rPr lang="en-US" dirty="0" smtClean="0">
                  <a:solidFill>
                    <a:srgbClr val="C00000"/>
                  </a:solidFill>
                </a:rPr>
                <a:t>R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&gt;                  </a:t>
              </a:r>
              <a:r>
                <a:rPr lang="en-US" dirty="0" smtClean="0">
                  <a:solidFill>
                    <a:srgbClr val="C00000"/>
                  </a:solidFill>
                </a:rPr>
                <a:t>R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              </a:t>
              </a:r>
              <a:r>
                <a:rPr lang="en-US" dirty="0" smtClean="0">
                  <a:solidFill>
                    <a:srgbClr val="C00000"/>
                  </a:solidFill>
                </a:rPr>
                <a:t>R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&lt;&lt;       </a:t>
              </a:r>
              <a:endParaRPr lang="en-US" dirty="0" smtClean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1708150"/>
            <a:ext cx="41148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physical limit to NA</a:t>
            </a:r>
            <a:r>
              <a:rPr lang="en-US" i="1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for exposure systems using air as a medium between the lens and the wafer is 1.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 practical limit is somewhere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0.93 </a:t>
            </a:r>
            <a:r>
              <a:rPr lang="en-US" sz="1600" dirty="0" smtClean="0">
                <a:solidFill>
                  <a:srgbClr val="0033CC"/>
                </a:solidFill>
              </a:rPr>
              <a:t>(collecting angle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=68</a:t>
            </a:r>
            <a:r>
              <a:rPr lang="en-US" sz="1600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, huge lens 500kg</a:t>
            </a:r>
            <a:r>
              <a:rPr lang="en-US" sz="1600" dirty="0" smtClean="0">
                <a:solidFill>
                  <a:srgbClr val="0033CC"/>
                </a:solidFill>
              </a:rPr>
              <a:t>)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One issue for large NA is polarization of illumination light near Brewster’s angle.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Therefore, the resolution limit for 193nm exposure systems:</a:t>
            </a:r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685800" y="4724400"/>
          <a:ext cx="2954337" cy="654050"/>
        </p:xfrm>
        <a:graphic>
          <a:graphicData uri="http://schemas.openxmlformats.org/presentationml/2006/ole">
            <p:oleObj spid="_x0000_s63489" name="Equation" r:id="rId4" imgW="1777680" imgH="393480" progId="Equation.3">
              <p:embed/>
            </p:oleObj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191000" y="1535668"/>
            <a:ext cx="4879974" cy="3798332"/>
            <a:chOff x="4191000" y="1535668"/>
            <a:chExt cx="4879974" cy="3798332"/>
          </a:xfrm>
        </p:grpSpPr>
        <p:grpSp>
          <p:nvGrpSpPr>
            <p:cNvPr id="15" name="Group 14"/>
            <p:cNvGrpSpPr/>
            <p:nvPr/>
          </p:nvGrpSpPr>
          <p:grpSpPr>
            <a:xfrm>
              <a:off x="4191000" y="1535668"/>
              <a:ext cx="4879974" cy="3798332"/>
              <a:chOff x="914401" y="762000"/>
              <a:chExt cx="4879974" cy="3798332"/>
            </a:xfrm>
          </p:grpSpPr>
          <p:pic>
            <p:nvPicPr>
              <p:cNvPr id="6349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9200" y="762000"/>
                <a:ext cx="4575175" cy="3522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TextBox 11"/>
              <p:cNvSpPr txBox="1"/>
              <p:nvPr/>
            </p:nvSpPr>
            <p:spPr>
              <a:xfrm rot="16200000">
                <a:off x="-148967" y="2224900"/>
                <a:ext cx="249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Numerical aperture (NA)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79793" y="4191000"/>
                <a:ext cx="2749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Year of system introduction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324600" y="4038600"/>
              <a:ext cx="23902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NA=numerical aperture</a:t>
              </a:r>
            </a:p>
            <a:p>
              <a:r>
                <a:rPr lang="en-US" dirty="0" smtClean="0">
                  <a:solidFill>
                    <a:srgbClr val="0033CC"/>
                  </a:solidFill>
                </a:rPr>
                <a:t>      =</a:t>
              </a:r>
              <a:r>
                <a:rPr lang="en-US" dirty="0" err="1" smtClean="0">
                  <a:solidFill>
                    <a:srgbClr val="0033CC"/>
                  </a:solidFill>
                </a:rPr>
                <a:t>n</a:t>
              </a:r>
              <a:r>
                <a:rPr lang="en-US" dirty="0" err="1" smtClean="0">
                  <a:solidFill>
                    <a:srgbClr val="0033CC"/>
                  </a:solidFill>
                  <a:sym typeface="Symbol"/>
                </a:rPr>
                <a:t></a:t>
              </a:r>
              <a:r>
                <a:rPr lang="en-US" dirty="0" err="1" smtClean="0">
                  <a:solidFill>
                    <a:srgbClr val="0033CC"/>
                  </a:solidFill>
                </a:rPr>
                <a:t>sin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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52600" y="1524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Increase resolution by increasing numerical aperture NA to approach 1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Photolithography and resolution enhancement techniques (RET)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9800"/>
            <a:ext cx="528753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Photolithography and resolution limit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Immersion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Off-axis illumination (OAI)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Phase-shift mask (PSM)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Optical proximity correction (OPC)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Double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24646"/>
            <a:ext cx="4658010" cy="352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3534" y="2819401"/>
            <a:ext cx="3649466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2362200"/>
            <a:ext cx="725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From research idea                                   to development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172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Like chemical mechanical polishing (CMP) used for IC interconnection, immersion lithography has been considered as impractical at the beginning.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0" y="12192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Very simple idea. Indeed, immersion is NOT new for optical imaging: oil immersion in optical microscope has been used for a century.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Immersion lithography is highly complex, and was adopted by semiconductor industry only recently (since 2004).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76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Increase resolution by increasing NA to beyond 1: immersion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1219200" y="990600"/>
          <a:ext cx="6951662" cy="1135062"/>
        </p:xfrm>
        <a:graphic>
          <a:graphicData uri="http://schemas.openxmlformats.org/presentationml/2006/ole">
            <p:oleObj spid="_x0000_s163842" name="Equation" r:id="rId3" imgW="2565360" imgH="4190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228600"/>
            <a:ext cx="283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“Total” immersion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80411" y="2362200"/>
            <a:ext cx="6234989" cy="3743097"/>
            <a:chOff x="914400" y="2362200"/>
            <a:chExt cx="6234989" cy="3743097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4483" y="3048000"/>
              <a:ext cx="3677260" cy="231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914400" y="5352288"/>
              <a:ext cx="1843430" cy="5225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33CC"/>
                  </a:solidFill>
                </a:rPr>
                <a:t>193 nm Excimer Laser Source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2165299" y="4496410"/>
              <a:ext cx="855878" cy="85587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823667" y="5483962"/>
              <a:ext cx="1316736" cy="5225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Computer Console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272077" y="5366004"/>
              <a:ext cx="1200150" cy="73929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Exposure Column</a:t>
              </a:r>
            </a:p>
            <a:p>
              <a:pPr algn="ctr" eaLnBrk="1" hangingPunct="1"/>
              <a:r>
                <a:rPr lang="en-US" sz="1400" b="1">
                  <a:solidFill>
                    <a:srgbClr val="0033CC"/>
                  </a:solidFill>
                </a:rPr>
                <a:t>(Lens)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6181345" y="5029200"/>
              <a:ext cx="752856" cy="307777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 b="1" dirty="0">
                  <a:solidFill>
                    <a:srgbClr val="0033CC"/>
                  </a:solidFill>
                </a:rPr>
                <a:t>Wafer</a:t>
              </a: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3416198" y="4167226"/>
              <a:ext cx="37033" cy="131673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4798771" y="4102761"/>
              <a:ext cx="196139" cy="132908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H="1">
              <a:off x="4996282" y="3443021"/>
              <a:ext cx="1316736" cy="40873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6096000" y="3179674"/>
              <a:ext cx="1053389" cy="5225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b="1" dirty="0" err="1">
                  <a:solidFill>
                    <a:srgbClr val="0033CC"/>
                  </a:solidFill>
                </a:rPr>
                <a:t>Reticle</a:t>
              </a:r>
              <a:r>
                <a:rPr lang="en-US" sz="1400" b="1" dirty="0">
                  <a:solidFill>
                    <a:srgbClr val="0033CC"/>
                  </a:solidFill>
                </a:rPr>
                <a:t> </a:t>
              </a:r>
            </a:p>
            <a:p>
              <a:pPr algn="ctr" eaLnBrk="1" hangingPunct="1"/>
              <a:r>
                <a:rPr lang="en-US" sz="1400" b="1" dirty="0">
                  <a:solidFill>
                    <a:srgbClr val="0033CC"/>
                  </a:solidFill>
                </a:rPr>
                <a:t>(Mask)</a:t>
              </a: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 flipV="1">
              <a:off x="5062119" y="4891431"/>
              <a:ext cx="1250899" cy="26334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0" y="3124200"/>
              <a:ext cx="1066800" cy="2133600"/>
            </a:xfrm>
            <a:prstGeom prst="rect">
              <a:avLst/>
            </a:prstGeom>
            <a:solidFill>
              <a:srgbClr val="00FFFF">
                <a:alpha val="4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4400" y="2362200"/>
              <a:ext cx="10787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Water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5105400" y="2819400"/>
              <a:ext cx="2286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" y="2362200"/>
            <a:ext cx="41148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In principle, one can put the entire exposure system inside water and use lens having </a:t>
            </a:r>
            <a:r>
              <a:rPr lang="en-US" sz="2400" dirty="0" smtClean="0">
                <a:solidFill>
                  <a:srgbClr val="0033CC"/>
                </a:solidFill>
              </a:rPr>
              <a:t>n</a:t>
            </a:r>
            <a:r>
              <a:rPr lang="en-US" dirty="0" smtClean="0">
                <a:solidFill>
                  <a:srgbClr val="0033CC"/>
                </a:solidFill>
              </a:rPr>
              <a:t> multiplied by </a:t>
            </a:r>
            <a:r>
              <a:rPr lang="en-US" sz="2400" dirty="0" smtClean="0">
                <a:solidFill>
                  <a:srgbClr val="0033CC"/>
                </a:solidFill>
              </a:rPr>
              <a:t>n</a:t>
            </a:r>
            <a:r>
              <a:rPr lang="en-US" sz="2400" baseline="-25000" dirty="0" smtClean="0">
                <a:solidFill>
                  <a:srgbClr val="0033CC"/>
                </a:solidFill>
              </a:rPr>
              <a:t>water</a:t>
            </a:r>
            <a:r>
              <a:rPr lang="en-US" dirty="0" smtClean="0">
                <a:solidFill>
                  <a:srgbClr val="0033CC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This is equivalent to use a light source having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 reduced by a factor </a:t>
            </a:r>
            <a:r>
              <a:rPr lang="en-US" sz="2400" dirty="0" smtClean="0">
                <a:solidFill>
                  <a:srgbClr val="0033CC"/>
                </a:solidFill>
              </a:rPr>
              <a:t>n</a:t>
            </a:r>
            <a:r>
              <a:rPr lang="en-US" sz="2400" baseline="-25000" dirty="0" smtClean="0">
                <a:solidFill>
                  <a:srgbClr val="0033CC"/>
                </a:solidFill>
              </a:rPr>
              <a:t>water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038600"/>
            <a:ext cx="32242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n</a:t>
            </a:r>
            <a:r>
              <a:rPr lang="en-US" sz="3600" baseline="-25000" dirty="0" smtClean="0">
                <a:solidFill>
                  <a:srgbClr val="C00000"/>
                </a:solidFill>
              </a:rPr>
              <a:t>water</a:t>
            </a:r>
            <a:r>
              <a:rPr lang="en-US" sz="2400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=1.44 at 193nm.</a:t>
            </a:r>
          </a:p>
          <a:p>
            <a:endParaRPr lang="en-US" sz="2400" dirty="0" smtClean="0">
              <a:solidFill>
                <a:srgbClr val="C00000"/>
              </a:solidFill>
              <a:sym typeface="Symbol"/>
            </a:endParaRPr>
          </a:p>
          <a:p>
            <a:r>
              <a:rPr lang="en-US" sz="2400" dirty="0" smtClean="0">
                <a:solidFill>
                  <a:srgbClr val="C00000"/>
                </a:solidFill>
                <a:sym typeface="Symbol"/>
              </a:rPr>
              <a:t>So : 193→134nm.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6172200"/>
            <a:ext cx="796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However, total immersion is not practical, and is not necessary.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5400" y="228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Immersion between projection lens and wafer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191000"/>
            <a:ext cx="2387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NA=n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 </a:t>
            </a:r>
            <a:r>
              <a:rPr lang="en-US" sz="2400" dirty="0" smtClean="0">
                <a:solidFill>
                  <a:srgbClr val="C00000"/>
                </a:solidFill>
              </a:rPr>
              <a:t>sin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  n</a:t>
            </a:r>
          </a:p>
          <a:p>
            <a:r>
              <a:rPr lang="en-US" sz="2400" dirty="0" smtClean="0">
                <a:solidFill>
                  <a:srgbClr val="C00000"/>
                </a:solidFill>
                <a:sym typeface="Symbol"/>
              </a:rPr>
              <a:t>Can be &gt;1 for n&gt;1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8862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medium between the lens and the wafer must: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Have an index of refraction &gt;1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Have low optical absorption at 193nm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 compatible with photoresist and the lens material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 uniform and non-contaminating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55675" y="1295400"/>
            <a:ext cx="2994025" cy="2063750"/>
            <a:chOff x="4994275" y="1219200"/>
            <a:chExt cx="2994025" cy="206375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4994275" y="2605087"/>
              <a:ext cx="2994025" cy="67786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5178425" y="1219200"/>
              <a:ext cx="2624137" cy="901700"/>
            </a:xfrm>
            <a:custGeom>
              <a:avLst/>
              <a:gdLst>
                <a:gd name="T0" fmla="*/ 278950643 w 21600"/>
                <a:gd name="T1" fmla="*/ 18820899 h 21600"/>
                <a:gd name="T2" fmla="*/ 159400411 w 21600"/>
                <a:gd name="T3" fmla="*/ 37641797 h 21600"/>
                <a:gd name="T4" fmla="*/ 39850072 w 21600"/>
                <a:gd name="T5" fmla="*/ 18820899 h 21600"/>
                <a:gd name="T6" fmla="*/ 15940041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486400" y="1647825"/>
              <a:ext cx="2011362" cy="1503362"/>
            </a:xfrm>
            <a:custGeom>
              <a:avLst/>
              <a:gdLst>
                <a:gd name="T0" fmla="*/ 1998212 w 3824"/>
                <a:gd name="T1" fmla="*/ 5248 h 3151"/>
                <a:gd name="T2" fmla="*/ 1998212 w 3824"/>
                <a:gd name="T3" fmla="*/ 1398876 h 3151"/>
                <a:gd name="T4" fmla="*/ 2011362 w 3824"/>
                <a:gd name="T5" fmla="*/ 1396013 h 3151"/>
                <a:gd name="T6" fmla="*/ 1764150 w 3824"/>
                <a:gd name="T7" fmla="*/ 1442770 h 3151"/>
                <a:gd name="T8" fmla="*/ 1513255 w 3824"/>
                <a:gd name="T9" fmla="*/ 1476167 h 3151"/>
                <a:gd name="T10" fmla="*/ 1260783 w 3824"/>
                <a:gd name="T11" fmla="*/ 1496205 h 3151"/>
                <a:gd name="T12" fmla="*/ 1007785 w 3824"/>
                <a:gd name="T13" fmla="*/ 1503362 h 3151"/>
                <a:gd name="T14" fmla="*/ 755839 w 3824"/>
                <a:gd name="T15" fmla="*/ 1497160 h 3151"/>
                <a:gd name="T16" fmla="*/ 503366 w 3824"/>
                <a:gd name="T17" fmla="*/ 1477598 h 3151"/>
                <a:gd name="T18" fmla="*/ 252472 w 3824"/>
                <a:gd name="T19" fmla="*/ 1444201 h 3151"/>
                <a:gd name="T20" fmla="*/ 3156 w 3824"/>
                <a:gd name="T21" fmla="*/ 1396013 h 3151"/>
                <a:gd name="T22" fmla="*/ 0 w 3824"/>
                <a:gd name="T23" fmla="*/ 1395536 h 3151"/>
                <a:gd name="T24" fmla="*/ 0 w 3824"/>
                <a:gd name="T25" fmla="*/ 2386 h 3151"/>
                <a:gd name="T26" fmla="*/ 3156 w 3824"/>
                <a:gd name="T27" fmla="*/ 0 h 3151"/>
                <a:gd name="T28" fmla="*/ 250368 w 3824"/>
                <a:gd name="T29" fmla="*/ 46279 h 3151"/>
                <a:gd name="T30" fmla="*/ 501263 w 3824"/>
                <a:gd name="T31" fmla="*/ 80154 h 3151"/>
                <a:gd name="T32" fmla="*/ 753735 w 3824"/>
                <a:gd name="T33" fmla="*/ 99715 h 3151"/>
                <a:gd name="T34" fmla="*/ 1006733 w 3824"/>
                <a:gd name="T35" fmla="*/ 106872 h 3151"/>
                <a:gd name="T36" fmla="*/ 1258679 w 3824"/>
                <a:gd name="T37" fmla="*/ 101147 h 3151"/>
                <a:gd name="T38" fmla="*/ 1511152 w 3824"/>
                <a:gd name="T39" fmla="*/ 81108 h 3151"/>
                <a:gd name="T40" fmla="*/ 1762046 w 3824"/>
                <a:gd name="T41" fmla="*/ 48188 h 3151"/>
                <a:gd name="T42" fmla="*/ 2011362 w 3824"/>
                <a:gd name="T43" fmla="*/ 0 h 3151"/>
                <a:gd name="T44" fmla="*/ 1998212 w 3824"/>
                <a:gd name="T45" fmla="*/ 5248 h 3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24"/>
                <a:gd name="T70" fmla="*/ 0 h 3151"/>
                <a:gd name="T71" fmla="*/ 3824 w 3824"/>
                <a:gd name="T72" fmla="*/ 3151 h 3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24" h="3151">
                  <a:moveTo>
                    <a:pt x="3799" y="11"/>
                  </a:moveTo>
                  <a:lnTo>
                    <a:pt x="3799" y="2932"/>
                  </a:lnTo>
                  <a:lnTo>
                    <a:pt x="3824" y="2926"/>
                  </a:lnTo>
                  <a:lnTo>
                    <a:pt x="3354" y="3024"/>
                  </a:lnTo>
                  <a:lnTo>
                    <a:pt x="2877" y="3094"/>
                  </a:lnTo>
                  <a:lnTo>
                    <a:pt x="2397" y="3136"/>
                  </a:lnTo>
                  <a:lnTo>
                    <a:pt x="1916" y="3151"/>
                  </a:lnTo>
                  <a:lnTo>
                    <a:pt x="1437" y="3138"/>
                  </a:lnTo>
                  <a:lnTo>
                    <a:pt x="957" y="3097"/>
                  </a:lnTo>
                  <a:lnTo>
                    <a:pt x="480" y="3027"/>
                  </a:lnTo>
                  <a:lnTo>
                    <a:pt x="6" y="2926"/>
                  </a:lnTo>
                  <a:lnTo>
                    <a:pt x="0" y="2925"/>
                  </a:lnTo>
                  <a:lnTo>
                    <a:pt x="0" y="5"/>
                  </a:lnTo>
                  <a:lnTo>
                    <a:pt x="6" y="0"/>
                  </a:lnTo>
                  <a:lnTo>
                    <a:pt x="476" y="97"/>
                  </a:lnTo>
                  <a:lnTo>
                    <a:pt x="953" y="168"/>
                  </a:lnTo>
                  <a:lnTo>
                    <a:pt x="1433" y="209"/>
                  </a:lnTo>
                  <a:lnTo>
                    <a:pt x="1914" y="224"/>
                  </a:lnTo>
                  <a:lnTo>
                    <a:pt x="2393" y="212"/>
                  </a:lnTo>
                  <a:lnTo>
                    <a:pt x="2873" y="170"/>
                  </a:lnTo>
                  <a:lnTo>
                    <a:pt x="3350" y="101"/>
                  </a:lnTo>
                  <a:lnTo>
                    <a:pt x="3824" y="0"/>
                  </a:lnTo>
                  <a:lnTo>
                    <a:pt x="3799" y="11"/>
                  </a:lnTo>
                  <a:close/>
                </a:path>
              </a:pathLst>
            </a:custGeom>
            <a:solidFill>
              <a:srgbClr val="00EFEF">
                <a:alpha val="50195"/>
              </a:srgb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2200" y="2133600"/>
              <a:ext cx="655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n&gt;1</a:t>
              </a:r>
              <a:endParaRPr lang="en-US" sz="2400" dirty="0"/>
            </a:p>
          </p:txBody>
        </p:sp>
      </p:grp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0"/>
            <a:ext cx="431908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3400" y="54864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Surprisingly, ultrapure water meets all of these requirements:</a:t>
            </a:r>
          </a:p>
          <a:p>
            <a:pPr marL="233363"/>
            <a:r>
              <a:rPr lang="en-US" dirty="0" smtClean="0">
                <a:solidFill>
                  <a:srgbClr val="0033CC"/>
                </a:solidFill>
              </a:rPr>
              <a:t>n = 1.44, absorption of &lt;5% at working distances of up to 6mm, compatible with photoresist and lens, non-contaminating in it’s ultrapure form.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124200" y="228600"/>
            <a:ext cx="3035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33CC"/>
                </a:solidFill>
              </a:rPr>
              <a:t>Optical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0860" y="4719935"/>
            <a:ext cx="1593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Resolution: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62140" y="4694424"/>
          <a:ext cx="1233660" cy="563376"/>
        </p:xfrm>
        <a:graphic>
          <a:graphicData uri="http://schemas.openxmlformats.org/presentationml/2006/ole">
            <p:oleObj spid="_x0000_s31745" name="Equation" r:id="rId4" imgW="863280" imgH="393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3260" y="5181600"/>
            <a:ext cx="261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(g=gap, t=resist thickness)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638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Contact and proximity </a:t>
            </a:r>
            <a:r>
              <a:rPr lang="en-US" dirty="0" smtClean="0">
                <a:solidFill>
                  <a:srgbClr val="0033CC"/>
                </a:solidFill>
              </a:rPr>
              <a:t>is for research (simple, cheap equipment).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Projection</a:t>
            </a:r>
            <a:r>
              <a:rPr lang="en-US" dirty="0" smtClean="0">
                <a:solidFill>
                  <a:srgbClr val="0033CC"/>
                </a:solidFill>
              </a:rPr>
              <a:t> for IC production, long mask life, image reduction (4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0" y="990600"/>
            <a:ext cx="7586305" cy="3733800"/>
            <a:chOff x="762000" y="990600"/>
            <a:chExt cx="7586305" cy="37338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0" y="990600"/>
              <a:ext cx="7586305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1219200" y="990600"/>
              <a:ext cx="66888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Contact aligner                  Proximity aligner                  Projection aligner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8200" y="3657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Mask in contact with photo-resist film</a:t>
            </a:r>
          </a:p>
          <a:p>
            <a:pPr algn="ctr"/>
            <a:r>
              <a:rPr lang="en-US" dirty="0" smtClean="0">
                <a:solidFill>
                  <a:srgbClr val="0033CC"/>
                </a:solidFill>
              </a:rPr>
              <a:t>(Gap=0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m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3657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Gap (order 10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</a:t>
            </a:r>
            <a:r>
              <a:rPr lang="en-US" dirty="0" smtClean="0">
                <a:solidFill>
                  <a:srgbClr val="0033CC"/>
                </a:solidFill>
              </a:rPr>
              <a:t>) between mask photoresist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4724400"/>
            <a:ext cx="263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Like photography, imaging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3023"/>
            <a:ext cx="7229475" cy="173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8901" y="2716410"/>
            <a:ext cx="1542699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66800" y="152400"/>
            <a:ext cx="7381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Why immersion lithography increases resolution?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3959423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NA=0.9, inside lens 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=0.9/1.56=0.58 (=35.5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Total internal reflection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for </a:t>
            </a:r>
            <a:r>
              <a:rPr lang="en-US" dirty="0" smtClean="0">
                <a:solidFill>
                  <a:srgbClr val="0033CC"/>
                </a:solidFill>
              </a:rPr>
              <a:t>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&gt;1/1.56=0.64 (=39.8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9956" y="1752600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Air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1752600"/>
            <a:ext cx="2714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Water immersion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959423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Inside lens 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=1.44  0.9/1.56=0.83 (=56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So light, which is internally total-reflected for air, can now be collected to form image in the resist.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066800" y="2816423"/>
            <a:ext cx="30480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263354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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588651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NA=0.9 in air; NA=1.44×0.9=1.3 in water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410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Collect light up to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=</a:t>
            </a:r>
            <a:r>
              <a:rPr lang="en-US" sz="2000" dirty="0" smtClean="0">
                <a:solidFill>
                  <a:srgbClr val="C00000"/>
                </a:solidFill>
              </a:rPr>
              <a:t>35.5</a:t>
            </a:r>
            <a:r>
              <a:rPr lang="en-US" sz="2000" baseline="30000" dirty="0" smtClean="0">
                <a:solidFill>
                  <a:srgbClr val="C00000"/>
                </a:solidFill>
              </a:rPr>
              <a:t>o</a:t>
            </a:r>
            <a:r>
              <a:rPr lang="en-US" sz="2000" dirty="0" smtClean="0">
                <a:solidFill>
                  <a:srgbClr val="C00000"/>
                </a:solidFill>
              </a:rPr>
              <a:t>;                   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52034" y="5421868"/>
            <a:ext cx="3948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Collect light up to 56</a:t>
            </a:r>
            <a:r>
              <a:rPr lang="en-US" baseline="30000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 (angle inside lens)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1" y="914400"/>
            <a:ext cx="891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Fundamentally, light is a carrier of information on the mask. When more light is collected, more information is collected, leading to higher resolution – can resolve denser line array pattern. 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771" y="685800"/>
            <a:ext cx="759822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76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Immersion increases/decreases depth of focus (DOF)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581400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60033"/>
              </a:buClr>
            </a:pPr>
            <a:r>
              <a:rPr lang="en-US" sz="2000" dirty="0" smtClean="0">
                <a:solidFill>
                  <a:srgbClr val="C00000"/>
                </a:solidFill>
              </a:rPr>
              <a:t>Depth of Focus or Depth of Field (DOF):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33738" y="3276600"/>
          <a:ext cx="2981325" cy="1481138"/>
        </p:xfrm>
        <a:graphic>
          <a:graphicData uri="http://schemas.openxmlformats.org/presentationml/2006/ole">
            <p:oleObj spid="_x0000_s162818" name="Equation" r:id="rId5" imgW="1841400" imgH="9144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9400" y="3429000"/>
            <a:ext cx="1348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NA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 0.5</a:t>
            </a: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For NA &gt; 0.5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798874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According to this equation, immersion decreases DOF by </a:t>
            </a:r>
            <a:r>
              <a:rPr lang="en-US" dirty="0" smtClean="0">
                <a:solidFill>
                  <a:srgbClr val="0033CC"/>
                </a:solidFill>
              </a:rPr>
              <a:t>1/n (NA increases by n).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However, if we want to keep the same resolution when using immersion, that is, the same NA, then the DOF will be increased by n×.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 this sense, we say that immersion can increase DOF while maintaining the same resolution.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936" y="3657601"/>
            <a:ext cx="4360332" cy="294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876800" y="990600"/>
          <a:ext cx="4038600" cy="2647950"/>
        </p:xfrm>
        <a:graphic>
          <a:graphicData uri="http://schemas.openxmlformats.org/presentationml/2006/ole">
            <p:oleObj spid="_x0000_s2050" name="Bitmap Image" r:id="rId4" imgW="4629796" imgH="2647619" progId="PBrush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057400" y="152400"/>
            <a:ext cx="5608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Immersion lithography system: $30M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914400"/>
            <a:ext cx="4724400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657600" y="1066800"/>
            <a:ext cx="98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Water 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0668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Water out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105400" y="990600"/>
            <a:ext cx="3376612" cy="2903538"/>
            <a:chOff x="5081588" y="3422650"/>
            <a:chExt cx="3376612" cy="2903538"/>
          </a:xfrm>
        </p:grpSpPr>
        <p:sp>
          <p:nvSpPr>
            <p:cNvPr id="35846" name="Line 21"/>
            <p:cNvSpPr>
              <a:spLocks noChangeAspect="1" noChangeShapeType="1"/>
            </p:cNvSpPr>
            <p:nvPr/>
          </p:nvSpPr>
          <p:spPr bwMode="auto">
            <a:xfrm>
              <a:off x="5081588" y="5473700"/>
              <a:ext cx="337661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22"/>
            <p:cNvSpPr>
              <a:spLocks noChangeAspect="1" noChangeShapeType="1"/>
            </p:cNvSpPr>
            <p:nvPr/>
          </p:nvSpPr>
          <p:spPr bwMode="auto">
            <a:xfrm>
              <a:off x="5843588" y="4111625"/>
              <a:ext cx="1587" cy="2120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86"/>
            <p:cNvGrpSpPr>
              <a:grpSpLocks/>
            </p:cNvGrpSpPr>
            <p:nvPr/>
          </p:nvGrpSpPr>
          <p:grpSpPr bwMode="auto">
            <a:xfrm>
              <a:off x="5562600" y="4065588"/>
              <a:ext cx="214313" cy="312737"/>
              <a:chOff x="1396" y="1881"/>
              <a:chExt cx="135" cy="197"/>
            </a:xfrm>
          </p:grpSpPr>
          <p:sp>
            <p:nvSpPr>
              <p:cNvPr id="35863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1396" y="1881"/>
                <a:ext cx="6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sz="1600"/>
              </a:p>
            </p:txBody>
          </p:sp>
          <p:sp>
            <p:nvSpPr>
              <p:cNvPr id="35864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1469" y="1944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lang="en-US" sz="1400"/>
              </a:p>
            </p:txBody>
          </p:sp>
        </p:grpSp>
        <p:grpSp>
          <p:nvGrpSpPr>
            <p:cNvPr id="3" name="Group 89"/>
            <p:cNvGrpSpPr>
              <a:grpSpLocks/>
            </p:cNvGrpSpPr>
            <p:nvPr/>
          </p:nvGrpSpPr>
          <p:grpSpPr bwMode="auto">
            <a:xfrm>
              <a:off x="5994400" y="6029325"/>
              <a:ext cx="211138" cy="296863"/>
              <a:chOff x="1804" y="2942"/>
              <a:chExt cx="133" cy="187"/>
            </a:xfrm>
          </p:grpSpPr>
          <p:sp>
            <p:nvSpPr>
              <p:cNvPr id="3586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1804" y="2942"/>
                <a:ext cx="6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6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sz="1600"/>
              </a:p>
            </p:txBody>
          </p:sp>
          <p:sp>
            <p:nvSpPr>
              <p:cNvPr id="35862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1875" y="2995"/>
                <a:ext cx="6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>
                    <a:solidFill>
                      <a:srgbClr val="000000"/>
                    </a:solidFill>
                  </a:rPr>
                  <a:t>2</a:t>
                </a:r>
                <a:endParaRPr lang="en-US" sz="1400"/>
              </a:p>
            </p:txBody>
          </p:sp>
        </p:grpSp>
        <p:sp>
          <p:nvSpPr>
            <p:cNvPr id="35850" name="Rectangle 37"/>
            <p:cNvSpPr>
              <a:spLocks noChangeAspect="1" noChangeArrowheads="1"/>
            </p:cNvSpPr>
            <p:nvPr/>
          </p:nvSpPr>
          <p:spPr bwMode="auto">
            <a:xfrm>
              <a:off x="7769225" y="5040313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n</a:t>
              </a:r>
              <a:endParaRPr lang="en-US" sz="1600"/>
            </a:p>
          </p:txBody>
        </p:sp>
        <p:sp>
          <p:nvSpPr>
            <p:cNvPr id="35851" name="Rectangle 38"/>
            <p:cNvSpPr>
              <a:spLocks noChangeAspect="1" noChangeArrowheads="1"/>
            </p:cNvSpPr>
            <p:nvPr/>
          </p:nvSpPr>
          <p:spPr bwMode="auto">
            <a:xfrm>
              <a:off x="7885113" y="5137150"/>
              <a:ext cx="414337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glass</a:t>
              </a:r>
              <a:endParaRPr lang="en-US" sz="1400"/>
            </a:p>
          </p:txBody>
        </p:sp>
        <p:sp>
          <p:nvSpPr>
            <p:cNvPr id="35852" name="Rectangle 39"/>
            <p:cNvSpPr>
              <a:spLocks noChangeAspect="1" noChangeArrowheads="1"/>
            </p:cNvSpPr>
            <p:nvPr/>
          </p:nvSpPr>
          <p:spPr bwMode="auto">
            <a:xfrm>
              <a:off x="7769225" y="5549900"/>
              <a:ext cx="1127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n</a:t>
              </a:r>
              <a:endParaRPr lang="en-US" sz="1600"/>
            </a:p>
          </p:txBody>
        </p:sp>
        <p:sp>
          <p:nvSpPr>
            <p:cNvPr id="35853" name="Rectangle 40"/>
            <p:cNvSpPr>
              <a:spLocks noChangeAspect="1" noChangeArrowheads="1"/>
            </p:cNvSpPr>
            <p:nvPr/>
          </p:nvSpPr>
          <p:spPr bwMode="auto">
            <a:xfrm>
              <a:off x="7885113" y="5645150"/>
              <a:ext cx="325437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fluid</a:t>
              </a:r>
              <a:endParaRPr lang="en-US" sz="1400"/>
            </a:p>
          </p:txBody>
        </p:sp>
        <p:sp>
          <p:nvSpPr>
            <p:cNvPr id="35854" name="Line 87"/>
            <p:cNvSpPr>
              <a:spLocks noChangeShapeType="1"/>
            </p:cNvSpPr>
            <p:nvPr/>
          </p:nvSpPr>
          <p:spPr bwMode="auto">
            <a:xfrm>
              <a:off x="5373688" y="4095750"/>
              <a:ext cx="461962" cy="1377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5" name="Line 88"/>
            <p:cNvSpPr>
              <a:spLocks noChangeShapeType="1"/>
            </p:cNvSpPr>
            <p:nvPr/>
          </p:nvSpPr>
          <p:spPr bwMode="auto">
            <a:xfrm>
              <a:off x="5861050" y="5486400"/>
              <a:ext cx="609600" cy="6540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856" name="Line 90"/>
            <p:cNvSpPr>
              <a:spLocks noChangeShapeType="1"/>
            </p:cNvSpPr>
            <p:nvPr/>
          </p:nvSpPr>
          <p:spPr bwMode="auto">
            <a:xfrm flipH="1">
              <a:off x="7086600" y="4343400"/>
              <a:ext cx="381000" cy="1136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857" name="Line 91"/>
            <p:cNvSpPr>
              <a:spLocks noChangeShapeType="1"/>
            </p:cNvSpPr>
            <p:nvPr/>
          </p:nvSpPr>
          <p:spPr bwMode="auto">
            <a:xfrm flipH="1">
              <a:off x="6470650" y="5480050"/>
              <a:ext cx="609600" cy="6540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858" name="Arc 93"/>
            <p:cNvSpPr>
              <a:spLocks/>
            </p:cNvSpPr>
            <p:nvPr/>
          </p:nvSpPr>
          <p:spPr bwMode="auto">
            <a:xfrm rot="-2862391">
              <a:off x="5506244" y="4425156"/>
              <a:ext cx="477838" cy="574675"/>
            </a:xfrm>
            <a:custGeom>
              <a:avLst/>
              <a:gdLst>
                <a:gd name="T0" fmla="*/ 6375839 w 16756"/>
                <a:gd name="T1" fmla="*/ 0 h 20127"/>
                <a:gd name="T2" fmla="*/ 13626707 w 16756"/>
                <a:gd name="T3" fmla="*/ 5295821 h 20127"/>
                <a:gd name="T4" fmla="*/ 0 w 16756"/>
                <a:gd name="T5" fmla="*/ 16408375 h 20127"/>
                <a:gd name="T6" fmla="*/ 0 60000 65536"/>
                <a:gd name="T7" fmla="*/ 0 60000 65536"/>
                <a:gd name="T8" fmla="*/ 0 60000 65536"/>
                <a:gd name="T9" fmla="*/ 0 w 16756"/>
                <a:gd name="T10" fmla="*/ 0 h 20127"/>
                <a:gd name="T11" fmla="*/ 16756 w 16756"/>
                <a:gd name="T12" fmla="*/ 20127 h 20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56" h="20127" fill="none" extrusionOk="0">
                  <a:moveTo>
                    <a:pt x="7839" y="0"/>
                  </a:moveTo>
                  <a:cubicBezTo>
                    <a:pt x="11324" y="1357"/>
                    <a:pt x="14396" y="3595"/>
                    <a:pt x="16755" y="6496"/>
                  </a:cubicBezTo>
                </a:path>
                <a:path w="16756" h="20127" stroke="0" extrusionOk="0">
                  <a:moveTo>
                    <a:pt x="7839" y="0"/>
                  </a:moveTo>
                  <a:cubicBezTo>
                    <a:pt x="11324" y="1357"/>
                    <a:pt x="14396" y="3595"/>
                    <a:pt x="16755" y="6496"/>
                  </a:cubicBezTo>
                  <a:lnTo>
                    <a:pt x="0" y="20127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9" name="Arc 94"/>
            <p:cNvSpPr>
              <a:spLocks/>
            </p:cNvSpPr>
            <p:nvPr/>
          </p:nvSpPr>
          <p:spPr bwMode="auto">
            <a:xfrm rot="1963198" flipV="1">
              <a:off x="5591175" y="5537200"/>
              <a:ext cx="598488" cy="473075"/>
            </a:xfrm>
            <a:custGeom>
              <a:avLst/>
              <a:gdLst>
                <a:gd name="T0" fmla="*/ 11259868 w 20984"/>
                <a:gd name="T1" fmla="*/ 0 h 16582"/>
                <a:gd name="T2" fmla="*/ 17069572 w 20984"/>
                <a:gd name="T3" fmla="*/ 9327611 h 16582"/>
                <a:gd name="T4" fmla="*/ 0 w 20984"/>
                <a:gd name="T5" fmla="*/ 13496557 h 16582"/>
                <a:gd name="T6" fmla="*/ 0 60000 65536"/>
                <a:gd name="T7" fmla="*/ 0 60000 65536"/>
                <a:gd name="T8" fmla="*/ 0 60000 65536"/>
                <a:gd name="T9" fmla="*/ 0 w 20984"/>
                <a:gd name="T10" fmla="*/ 0 h 16582"/>
                <a:gd name="T11" fmla="*/ 20984 w 20984"/>
                <a:gd name="T12" fmla="*/ 16582 h 16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84" h="16582" fill="none" extrusionOk="0">
                  <a:moveTo>
                    <a:pt x="13841" y="0"/>
                  </a:moveTo>
                  <a:cubicBezTo>
                    <a:pt x="17386" y="2958"/>
                    <a:pt x="19889" y="6974"/>
                    <a:pt x="20983" y="11460"/>
                  </a:cubicBezTo>
                </a:path>
                <a:path w="20984" h="16582" stroke="0" extrusionOk="0">
                  <a:moveTo>
                    <a:pt x="13841" y="0"/>
                  </a:moveTo>
                  <a:cubicBezTo>
                    <a:pt x="17386" y="2958"/>
                    <a:pt x="19889" y="6974"/>
                    <a:pt x="20983" y="11460"/>
                  </a:cubicBezTo>
                  <a:lnTo>
                    <a:pt x="0" y="1658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0" name="Text Box 98"/>
            <p:cNvSpPr txBox="1">
              <a:spLocks noChangeArrowheads="1"/>
            </p:cNvSpPr>
            <p:nvPr/>
          </p:nvSpPr>
          <p:spPr bwMode="auto">
            <a:xfrm>
              <a:off x="5867400" y="3422650"/>
              <a:ext cx="1569469" cy="4616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</a:rPr>
                <a:t>n</a:t>
              </a:r>
              <a:r>
                <a:rPr lang="en-US" sz="2400" baseline="-25000" dirty="0" err="1">
                  <a:solidFill>
                    <a:srgbClr val="C00000"/>
                  </a:solidFill>
                </a:rPr>
                <a:t>glass</a:t>
              </a:r>
              <a:r>
                <a:rPr lang="en-US" sz="2400" dirty="0">
                  <a:solidFill>
                    <a:srgbClr val="C00000"/>
                  </a:solidFill>
                </a:rPr>
                <a:t> &gt; </a:t>
              </a:r>
              <a:r>
                <a:rPr lang="en-US" sz="2400" dirty="0" err="1">
                  <a:solidFill>
                    <a:srgbClr val="C00000"/>
                  </a:solidFill>
                </a:rPr>
                <a:t>n</a:t>
              </a:r>
              <a:r>
                <a:rPr lang="en-US" sz="2400" baseline="-25000" dirty="0" err="1">
                  <a:solidFill>
                    <a:srgbClr val="C00000"/>
                  </a:solidFill>
                </a:rPr>
                <a:t>fluid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828800" y="228600"/>
            <a:ext cx="5758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0033CC"/>
                </a:solidFill>
              </a:rPr>
              <a:t>Immersion at higher refractive indices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2590799" y="2057400"/>
            <a:ext cx="2362200" cy="990600"/>
            <a:chOff x="2296" y="1255"/>
            <a:chExt cx="1488" cy="892"/>
          </a:xfrm>
        </p:grpSpPr>
        <p:sp>
          <p:nvSpPr>
            <p:cNvPr id="28" name="AutoShape 7"/>
            <p:cNvSpPr>
              <a:spLocks/>
            </p:cNvSpPr>
            <p:nvPr/>
          </p:nvSpPr>
          <p:spPr bwMode="auto">
            <a:xfrm>
              <a:off x="2296" y="1255"/>
              <a:ext cx="237" cy="892"/>
            </a:xfrm>
            <a:prstGeom prst="rightBrace">
              <a:avLst>
                <a:gd name="adj1" fmla="val 31364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536" y="1529"/>
              <a:ext cx="1248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0.93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  </a:t>
              </a:r>
              <a:r>
                <a:rPr lang="en-US" dirty="0" smtClean="0">
                  <a:solidFill>
                    <a:srgbClr val="0033CC"/>
                  </a:solidFill>
                </a:rPr>
                <a:t>1.435 </a:t>
              </a:r>
              <a:r>
                <a:rPr lang="en-US" dirty="0">
                  <a:solidFill>
                    <a:srgbClr val="0033CC"/>
                  </a:solidFill>
                </a:rPr>
                <a:t>= 1.33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85800" y="990600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eaLnBrk="0" hangingPunct="0">
              <a:spcAft>
                <a:spcPct val="30000"/>
              </a:spcAft>
              <a:tabLst>
                <a:tab pos="1085850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Limitations of water immersion:</a:t>
            </a:r>
            <a:endParaRPr lang="en-US" i="1" dirty="0" smtClean="0">
              <a:solidFill>
                <a:srgbClr val="C00000"/>
              </a:solidFill>
            </a:endParaRPr>
          </a:p>
          <a:p>
            <a:pPr marL="171450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i="1" dirty="0" err="1" smtClean="0">
                <a:solidFill>
                  <a:srgbClr val="0033CC"/>
                </a:solidFill>
              </a:rPr>
              <a:t>n</a:t>
            </a:r>
            <a:r>
              <a:rPr lang="en-US" dirty="0" err="1" smtClean="0">
                <a:solidFill>
                  <a:srgbClr val="0033CC"/>
                </a:solidFill>
              </a:rPr>
              <a:t>sin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</a:t>
            </a:r>
            <a:r>
              <a:rPr lang="en-US" dirty="0" smtClean="0">
                <a:solidFill>
                  <a:srgbClr val="0033CC"/>
                </a:solidFill>
              </a:rPr>
              <a:t>  ≤  0.93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min(</a:t>
            </a:r>
            <a:r>
              <a:rPr lang="en-US" i="1" dirty="0" err="1" smtClean="0">
                <a:solidFill>
                  <a:srgbClr val="0033CC"/>
                </a:solidFill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</a:rPr>
              <a:t>glass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i="1" dirty="0" err="1" smtClean="0">
                <a:solidFill>
                  <a:srgbClr val="0033CC"/>
                </a:solidFill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</a:rPr>
              <a:t>fluid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i="1" dirty="0" err="1" smtClean="0">
                <a:solidFill>
                  <a:srgbClr val="0033CC"/>
                </a:solidFill>
              </a:rPr>
              <a:t>n</a:t>
            </a:r>
            <a:r>
              <a:rPr lang="en-US" baseline="-25000" dirty="0" err="1" smtClean="0">
                <a:solidFill>
                  <a:srgbClr val="0033CC"/>
                </a:solidFill>
              </a:rPr>
              <a:t>resist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</a:p>
          <a:p>
            <a:pPr marL="171450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Indices of refraction for water immersion.</a:t>
            </a:r>
          </a:p>
          <a:p>
            <a:pPr marL="628650" lvl="1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: 1.56</a:t>
            </a:r>
          </a:p>
          <a:p>
            <a:pPr marL="628650" lvl="1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Water: 1.435</a:t>
            </a:r>
          </a:p>
          <a:p>
            <a:pPr marL="628650" lvl="1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Resists: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1.70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" y="38862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High-index fluid needs high-index lens material.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4343400"/>
            <a:ext cx="6096000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spcAft>
                <a:spcPct val="30000"/>
              </a:spcAft>
              <a:tabLst>
                <a:tab pos="1085850" algn="l"/>
              </a:tabLst>
            </a:pPr>
            <a:r>
              <a:rPr lang="en-US" sz="2000" dirty="0" smtClean="0">
                <a:solidFill>
                  <a:srgbClr val="C00000"/>
                </a:solidFill>
              </a:rPr>
              <a:t>Options for high index immersion lithography</a:t>
            </a:r>
            <a:endParaRPr lang="en-US" sz="2000" dirty="0" smtClean="0">
              <a:solidFill>
                <a:srgbClr val="0033CC"/>
              </a:solidFill>
            </a:endParaRPr>
          </a:p>
          <a:p>
            <a:pPr marL="400050" lvl="1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Glass.</a:t>
            </a:r>
          </a:p>
          <a:p>
            <a:pPr marL="857250" lvl="3" indent="-171450" eaLnBrk="0" hangingPunct="0">
              <a:spcAft>
                <a:spcPct val="30000"/>
              </a:spcAft>
              <a:buFont typeface="Courier New" pitchFamily="49" charset="0"/>
              <a:buChar char="o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BaLiF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: n=1.64</a:t>
            </a:r>
          </a:p>
          <a:p>
            <a:pPr marL="857250" lvl="3" indent="-171450" eaLnBrk="0" hangingPunct="0">
              <a:spcAft>
                <a:spcPct val="30000"/>
              </a:spcAft>
              <a:buFont typeface="Courier New" pitchFamily="49" charset="0"/>
              <a:buChar char="o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Lutetium aluminum garnet (Lu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Al</a:t>
            </a:r>
            <a:r>
              <a:rPr lang="en-US" baseline="-25000" dirty="0" smtClean="0">
                <a:solidFill>
                  <a:srgbClr val="0033CC"/>
                </a:solidFill>
              </a:rPr>
              <a:t>5</a:t>
            </a:r>
            <a:r>
              <a:rPr lang="en-US" dirty="0" smtClean="0">
                <a:solidFill>
                  <a:srgbClr val="0033CC"/>
                </a:solidFill>
              </a:rPr>
              <a:t>O</a:t>
            </a:r>
            <a:r>
              <a:rPr lang="en-US" baseline="-25000" dirty="0" smtClean="0">
                <a:solidFill>
                  <a:srgbClr val="0033CC"/>
                </a:solidFill>
              </a:rPr>
              <a:t>12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err="1" smtClean="0">
                <a:solidFill>
                  <a:srgbClr val="0033CC"/>
                </a:solidFill>
              </a:rPr>
              <a:t>LuAG</a:t>
            </a:r>
            <a:r>
              <a:rPr lang="en-US" dirty="0" smtClean="0">
                <a:solidFill>
                  <a:srgbClr val="0033CC"/>
                </a:solidFill>
              </a:rPr>
              <a:t>): n=2.1</a:t>
            </a:r>
          </a:p>
          <a:p>
            <a:pPr marL="857250" lvl="3" indent="-171450" eaLnBrk="0" hangingPunct="0">
              <a:spcAft>
                <a:spcPct val="30000"/>
              </a:spcAft>
              <a:buFont typeface="Courier New" pitchFamily="49" charset="0"/>
              <a:buChar char="o"/>
              <a:tabLst>
                <a:tab pos="1085850" algn="l"/>
              </a:tabLst>
            </a:pPr>
            <a:r>
              <a:rPr lang="en-US" dirty="0" err="1" smtClean="0">
                <a:solidFill>
                  <a:srgbClr val="0033CC"/>
                </a:solidFill>
              </a:rPr>
              <a:t>Pyrope</a:t>
            </a:r>
            <a:r>
              <a:rPr lang="en-US" dirty="0" smtClean="0">
                <a:solidFill>
                  <a:srgbClr val="0033CC"/>
                </a:solidFill>
              </a:rPr>
              <a:t> (</a:t>
            </a:r>
            <a:r>
              <a:rPr lang="en-US" altLang="ja-JP" dirty="0" smtClean="0">
                <a:solidFill>
                  <a:srgbClr val="0033CC"/>
                </a:solidFill>
                <a:ea typeface="MS PGothic" pitchFamily="34" charset="-128"/>
              </a:rPr>
              <a:t>Mg</a:t>
            </a:r>
            <a:r>
              <a:rPr lang="en-US" altLang="ja-JP" baseline="-25000" dirty="0" smtClean="0">
                <a:solidFill>
                  <a:srgbClr val="0033CC"/>
                </a:solidFill>
                <a:ea typeface="MS PGothic" pitchFamily="34" charset="-128"/>
              </a:rPr>
              <a:t>3</a:t>
            </a:r>
            <a:r>
              <a:rPr lang="en-US" altLang="ja-JP" dirty="0" smtClean="0">
                <a:solidFill>
                  <a:srgbClr val="0033CC"/>
                </a:solidFill>
                <a:ea typeface="MS PGothic" pitchFamily="34" charset="-128"/>
              </a:rPr>
              <a:t>Al</a:t>
            </a:r>
            <a:r>
              <a:rPr lang="en-US" altLang="ja-JP" baseline="-25000" dirty="0" smtClean="0">
                <a:solidFill>
                  <a:srgbClr val="0033CC"/>
                </a:solidFill>
                <a:ea typeface="MS PGothic" pitchFamily="34" charset="-128"/>
              </a:rPr>
              <a:t>2</a:t>
            </a:r>
            <a:r>
              <a:rPr lang="en-US" altLang="ja-JP" dirty="0" smtClean="0">
                <a:solidFill>
                  <a:srgbClr val="0033CC"/>
                </a:solidFill>
                <a:ea typeface="MS PGothic" pitchFamily="34" charset="-128"/>
              </a:rPr>
              <a:t>Si</a:t>
            </a:r>
            <a:r>
              <a:rPr lang="en-US" altLang="ja-JP" baseline="-25000" dirty="0" smtClean="0">
                <a:solidFill>
                  <a:srgbClr val="0033CC"/>
                </a:solidFill>
                <a:ea typeface="MS PGothic" pitchFamily="34" charset="-128"/>
              </a:rPr>
              <a:t>3</a:t>
            </a:r>
            <a:r>
              <a:rPr lang="en-US" altLang="ja-JP" dirty="0" smtClean="0">
                <a:solidFill>
                  <a:srgbClr val="0033CC"/>
                </a:solidFill>
                <a:ea typeface="MS PGothic" pitchFamily="34" charset="-128"/>
              </a:rPr>
              <a:t>O</a:t>
            </a:r>
            <a:r>
              <a:rPr lang="en-US" altLang="ja-JP" baseline="-25000" dirty="0" smtClean="0">
                <a:solidFill>
                  <a:srgbClr val="0033CC"/>
                </a:solidFill>
                <a:ea typeface="MS PGothic" pitchFamily="34" charset="-128"/>
              </a:rPr>
              <a:t>12</a:t>
            </a:r>
            <a:r>
              <a:rPr lang="en-US" dirty="0" smtClean="0">
                <a:solidFill>
                  <a:srgbClr val="0033CC"/>
                </a:solidFill>
              </a:rPr>
              <a:t>): n=2.0</a:t>
            </a:r>
          </a:p>
          <a:p>
            <a:pPr marL="400050" lvl="1" indent="-171450" eaLnBrk="0" hangingPunct="0">
              <a:spcAft>
                <a:spcPct val="30000"/>
              </a:spcAft>
              <a:buFontTx/>
              <a:buChar char="•"/>
              <a:tabLst>
                <a:tab pos="1085850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Fluid: cyclic organics, such as </a:t>
            </a:r>
            <a:r>
              <a:rPr lang="en-US" dirty="0" err="1" smtClean="0">
                <a:solidFill>
                  <a:srgbClr val="0033CC"/>
                </a:solidFill>
              </a:rPr>
              <a:t>decalene</a:t>
            </a:r>
            <a:r>
              <a:rPr lang="en-US" dirty="0" smtClean="0">
                <a:solidFill>
                  <a:srgbClr val="0033CC"/>
                </a:solidFill>
              </a:rPr>
              <a:t>: n=1.64 - 1.65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9600" y="3048000"/>
            <a:ext cx="248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NA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400" dirty="0" smtClean="0">
                <a:solidFill>
                  <a:srgbClr val="C00000"/>
                </a:solidFill>
              </a:rPr>
              <a:t>1.33 for water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47800" y="1524000"/>
            <a:ext cx="6096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Mechanical issues and hydrodynamics</a:t>
            </a:r>
          </a:p>
          <a:p>
            <a:pPr marL="228600" lvl="0">
              <a:defRPr/>
            </a:pPr>
            <a:r>
              <a:rPr lang="en-US" sz="1600" dirty="0" smtClean="0">
                <a:solidFill>
                  <a:srgbClr val="0033CC"/>
                </a:solidFill>
              </a:rPr>
              <a:t>Throughput 100 wafer/hour, order of 50 dies each wafer, so 5000 exposures/hour, or &lt;1sec for each exposure. Therefore, water in, expose, water out, stage move, all within 1sec.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Bubble formation disturbing the image (defect)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Stage vibrations transferred to lens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Heating of immersion liquid upon exposure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New defect mechanisms at wafer level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Interaction of photoresist with immersion liquid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Fluid contamination (defect)</a:t>
            </a:r>
          </a:p>
          <a:p>
            <a:pPr marL="228600" lvl="0" indent="-228600"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Polarization effects degrading contrast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133600" y="228600"/>
            <a:ext cx="5241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Issues with immersion lithography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800" y="228600"/>
            <a:ext cx="7346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Major challenge: defect in immersion lithography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26765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066800"/>
            <a:ext cx="26860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24200" y="12954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Air bubbles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1" y="4191000"/>
            <a:ext cx="13715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Water marks and drying stains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(Try to make super-hydrophilic surface)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114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Resist/TC – water interaction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(TC=top coating?)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5257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Particles from water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1676146" cy="156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457200"/>
            <a:ext cx="5181600" cy="3456199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19400" y="76200"/>
            <a:ext cx="3267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Photolithography - k</a:t>
            </a:r>
            <a:r>
              <a:rPr lang="en-US" sz="2800" baseline="-25000" dirty="0" smtClean="0">
                <a:solidFill>
                  <a:srgbClr val="0033CC"/>
                </a:solidFill>
              </a:rPr>
              <a:t>1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4343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 is a complex factor of several variables in the photolithography process such as:</a:t>
            </a:r>
          </a:p>
          <a:p>
            <a:pPr marL="342900" lvl="1" indent="-1714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Quality of the photoresist</a:t>
            </a:r>
          </a:p>
          <a:p>
            <a:pPr marL="342900" lvl="1" indent="-1714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Use of resolution enhancement techniques (RET)</a:t>
            </a:r>
          </a:p>
          <a:p>
            <a:pPr marL="800100" lvl="1" indent="-228600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rgbClr val="0033CC"/>
                </a:solidFill>
              </a:rPr>
              <a:t>Off-axis illumination (OAI)</a:t>
            </a:r>
          </a:p>
          <a:p>
            <a:pPr marL="800100" lvl="1" indent="-228600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rgbClr val="0033CC"/>
                </a:solidFill>
              </a:rPr>
              <a:t>Phase shift masks (PSM)</a:t>
            </a:r>
          </a:p>
          <a:p>
            <a:pPr marL="800100" lvl="1" indent="-228600"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>
                <a:solidFill>
                  <a:srgbClr val="0033CC"/>
                </a:solidFill>
              </a:rPr>
              <a:t>Optical proximity correction (OPC).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practical lower limit for 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 is thought to be  about 0.25 (for single exposure).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2089912"/>
            <a:ext cx="2170771" cy="11866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4400" y="38100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Reduction of k</a:t>
            </a:r>
            <a:r>
              <a:rPr lang="en-US" baseline="-25000" dirty="0" smtClean="0">
                <a:solidFill>
                  <a:srgbClr val="7030A0"/>
                </a:solidFill>
              </a:rPr>
              <a:t>1</a:t>
            </a:r>
            <a:r>
              <a:rPr lang="en-US" dirty="0" smtClean="0">
                <a:solidFill>
                  <a:srgbClr val="7030A0"/>
                </a:solidFill>
              </a:rPr>
              <a:t> factor until 193-nm optical lithography was introduced.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058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19600"/>
            <a:ext cx="710600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Photolithography and resolution enhancement techniques (RET)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9800"/>
            <a:ext cx="528753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Photolithography and resolution limit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Immersion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Off-axis illumination (OAI)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Phase-shift mask (PSM)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Optical proximity correction (OPC)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Double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15000" y="1066800"/>
            <a:ext cx="342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“</a:t>
            </a:r>
            <a:r>
              <a:rPr lang="en-US" dirty="0" smtClean="0">
                <a:solidFill>
                  <a:srgbClr val="C00000"/>
                </a:solidFill>
              </a:rPr>
              <a:t>Off-axis illumination</a:t>
            </a:r>
            <a:r>
              <a:rPr lang="en-US" dirty="0" smtClean="0">
                <a:solidFill>
                  <a:srgbClr val="0033CC"/>
                </a:solidFill>
              </a:rPr>
              <a:t>” allows some of the higher order diffracted light to be captured and hence can improve resolution.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(OAI also improves depth of focus)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3878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Off-axis illumination (OAI)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114300" y="1000125"/>
            <a:ext cx="5524500" cy="5476875"/>
            <a:chOff x="457200" y="838200"/>
            <a:chExt cx="4419600" cy="4381500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838200"/>
              <a:ext cx="2803218" cy="438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ight Arrow 9"/>
            <p:cNvSpPr/>
            <p:nvPr/>
          </p:nvSpPr>
          <p:spPr>
            <a:xfrm>
              <a:off x="914400" y="1563624"/>
              <a:ext cx="838200" cy="3048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1101434">
              <a:off x="941070" y="3477037"/>
              <a:ext cx="838200" cy="3048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38200" y="3962400"/>
              <a:ext cx="4038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38200" y="3886200"/>
              <a:ext cx="535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axis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3048000"/>
              <a:ext cx="1111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Off axis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38200" y="1700784"/>
              <a:ext cx="4038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7200" y="1143000"/>
              <a:ext cx="1438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Along axis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95700" y="3124200"/>
            <a:ext cx="12192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“Captured” diffracted light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2700" y="3048000"/>
            <a:ext cx="10668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“Lost” diff-</a:t>
            </a:r>
            <a:r>
              <a:rPr lang="en-US" sz="1600" dirty="0" err="1" smtClean="0">
                <a:solidFill>
                  <a:srgbClr val="0033CC"/>
                </a:solidFill>
              </a:rPr>
              <a:t>racted</a:t>
            </a:r>
            <a:r>
              <a:rPr lang="en-US" sz="1600" dirty="0" smtClean="0">
                <a:solidFill>
                  <a:srgbClr val="0033CC"/>
                </a:solidFill>
              </a:rPr>
              <a:t> light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4100" y="5867400"/>
            <a:ext cx="10668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“Lost” diff-</a:t>
            </a:r>
            <a:r>
              <a:rPr lang="en-US" sz="1600" dirty="0" err="1" smtClean="0">
                <a:solidFill>
                  <a:srgbClr val="0033CC"/>
                </a:solidFill>
              </a:rPr>
              <a:t>racted</a:t>
            </a:r>
            <a:r>
              <a:rPr lang="en-US" sz="1600" dirty="0" smtClean="0">
                <a:solidFill>
                  <a:srgbClr val="0033CC"/>
                </a:solidFill>
              </a:rPr>
              <a:t> light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8100" y="5984557"/>
            <a:ext cx="12192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“Captured” diffracted light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90800"/>
            <a:ext cx="25431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867400" y="6138446"/>
            <a:ext cx="323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Higher order contains feature details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762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Off-axis illumination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685800"/>
            <a:ext cx="659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Conventional illumination                                         Off-axis illumination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54102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7763" indent="-1147763"/>
            <a:r>
              <a:rPr lang="en-US" dirty="0" err="1" smtClean="0">
                <a:solidFill>
                  <a:srgbClr val="C00000"/>
                </a:solidFill>
              </a:rPr>
              <a:t>Quadrupole</a:t>
            </a:r>
            <a:r>
              <a:rPr lang="en-US" dirty="0" smtClean="0">
                <a:solidFill>
                  <a:srgbClr val="0033CC"/>
                </a:solidFill>
              </a:rPr>
              <a:t>: most effective for line/space pattern (depends on line orientation, best for vertical or horizontal line/space pattern), less for isolated features.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Annular OAI</a:t>
            </a:r>
            <a:r>
              <a:rPr lang="en-US" dirty="0" smtClean="0">
                <a:solidFill>
                  <a:srgbClr val="0033CC"/>
                </a:solidFill>
              </a:rPr>
              <a:t>: less resolution enhancement, but orientation independent.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Easiest and cheapest RET, state-of-art  OAI apparatus are programmable for each set of masks.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2400" y="990600"/>
            <a:ext cx="8839200" cy="4419737"/>
            <a:chOff x="152400" y="1219200"/>
            <a:chExt cx="8839200" cy="4419737"/>
          </a:xfrm>
        </p:grpSpPr>
        <p:pic>
          <p:nvPicPr>
            <p:cNvPr id="186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219200"/>
              <a:ext cx="7620000" cy="441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4407143" y="2743200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Annular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53785" y="2819400"/>
              <a:ext cx="1308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33CC"/>
                  </a:solidFill>
                </a:rPr>
                <a:t>Quadrupole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" y="3733800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Diffracted light collected up to first order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91400" y="3733800"/>
              <a:ext cx="1600200" cy="132343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Now second order diffracted light can be collected, so higher resolution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16752" y="3975556"/>
              <a:ext cx="1458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-2</a:t>
              </a:r>
              <a:endParaRPr lang="en-US" sz="14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6199632" y="3886200"/>
              <a:ext cx="609600" cy="1588"/>
            </a:xfrm>
            <a:prstGeom prst="straightConnector1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583680" y="3975556"/>
              <a:ext cx="1458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-1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828800" y="2514600"/>
            <a:ext cx="1487487" cy="2085975"/>
            <a:chOff x="2287" y="1516"/>
            <a:chExt cx="937" cy="1314"/>
          </a:xfrm>
        </p:grpSpPr>
        <p:sp>
          <p:nvSpPr>
            <p:cNvPr id="25616" name="Rectangle 10"/>
            <p:cNvSpPr>
              <a:spLocks noChangeArrowheads="1"/>
            </p:cNvSpPr>
            <p:nvPr/>
          </p:nvSpPr>
          <p:spPr bwMode="auto">
            <a:xfrm>
              <a:off x="2287" y="1516"/>
              <a:ext cx="105" cy="1314"/>
            </a:xfrm>
            <a:prstGeom prst="rect">
              <a:avLst/>
            </a:prstGeom>
            <a:solidFill>
              <a:srgbClr val="0000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7" name="Rectangle 11"/>
            <p:cNvSpPr>
              <a:spLocks noChangeArrowheads="1"/>
            </p:cNvSpPr>
            <p:nvPr/>
          </p:nvSpPr>
          <p:spPr bwMode="auto">
            <a:xfrm>
              <a:off x="2564" y="1516"/>
              <a:ext cx="105" cy="1314"/>
            </a:xfrm>
            <a:prstGeom prst="rect">
              <a:avLst/>
            </a:prstGeom>
            <a:solidFill>
              <a:srgbClr val="0000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8" name="Rectangle 12"/>
            <p:cNvSpPr>
              <a:spLocks noChangeArrowheads="1"/>
            </p:cNvSpPr>
            <p:nvPr/>
          </p:nvSpPr>
          <p:spPr bwMode="auto">
            <a:xfrm>
              <a:off x="2841" y="1516"/>
              <a:ext cx="105" cy="1314"/>
            </a:xfrm>
            <a:prstGeom prst="rect">
              <a:avLst/>
            </a:prstGeom>
            <a:solidFill>
              <a:srgbClr val="0000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619" name="Rectangle 13"/>
            <p:cNvSpPr>
              <a:spLocks noChangeArrowheads="1"/>
            </p:cNvSpPr>
            <p:nvPr/>
          </p:nvSpPr>
          <p:spPr bwMode="auto">
            <a:xfrm>
              <a:off x="3119" y="1516"/>
              <a:ext cx="105" cy="1314"/>
            </a:xfrm>
            <a:prstGeom prst="rect">
              <a:avLst/>
            </a:prstGeom>
            <a:solidFill>
              <a:srgbClr val="0000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5612" name="Line 14"/>
          <p:cNvSpPr>
            <a:spLocks noChangeShapeType="1"/>
          </p:cNvSpPr>
          <p:nvPr/>
        </p:nvSpPr>
        <p:spPr bwMode="auto">
          <a:xfrm>
            <a:off x="3335338" y="4675188"/>
            <a:ext cx="0" cy="642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33CC"/>
              </a:solidFill>
            </a:endParaRPr>
          </a:p>
        </p:txBody>
      </p:sp>
      <p:sp>
        <p:nvSpPr>
          <p:cNvPr id="25613" name="Line 15"/>
          <p:cNvSpPr>
            <a:spLocks noChangeShapeType="1"/>
          </p:cNvSpPr>
          <p:nvPr/>
        </p:nvSpPr>
        <p:spPr bwMode="auto">
          <a:xfrm>
            <a:off x="2903538" y="4675188"/>
            <a:ext cx="0" cy="642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33CC"/>
              </a:solidFill>
            </a:endParaRPr>
          </a:p>
        </p:txBody>
      </p:sp>
      <p:sp>
        <p:nvSpPr>
          <p:cNvPr id="25614" name="Line 16"/>
          <p:cNvSpPr>
            <a:spLocks noChangeShapeType="1"/>
          </p:cNvSpPr>
          <p:nvPr/>
        </p:nvSpPr>
        <p:spPr bwMode="auto">
          <a:xfrm>
            <a:off x="2909888" y="4997450"/>
            <a:ext cx="4254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med"/>
            <a:tailEnd type="triangle" w="lg" len="med"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33CC"/>
              </a:solidFill>
            </a:endParaRP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3341688" y="4773613"/>
            <a:ext cx="1458912" cy="1015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Linewidth + spacewidth = pitch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2000" y="228600"/>
            <a:ext cx="7606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cs typeface="Times New Roman" pitchFamily="18" charset="0"/>
              </a:rPr>
              <a:t>It is easy to make small, but difficult to make dense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066800" y="914400"/>
            <a:ext cx="7391400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9075" indent="-219075">
              <a:spcAft>
                <a:spcPts val="713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To put a lot of transistors on a chip, they need to be close to each other.</a:t>
            </a:r>
          </a:p>
          <a:p>
            <a:pPr marL="219075" indent="-219075">
              <a:spcAft>
                <a:spcPts val="713"/>
              </a:spcAft>
              <a:buFontTx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Pitches are limited by physics – minimum line-widths are not!</a:t>
            </a:r>
          </a:p>
          <a:p>
            <a:pPr marL="219075" indent="-219075">
              <a:spcAft>
                <a:spcPts val="713"/>
              </a:spcAft>
              <a:buFontTx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IC term for lithography is “half pitch”, though “resolution” is still used.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562100" y="5067300"/>
            <a:ext cx="533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714500" y="5066506"/>
            <a:ext cx="533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47800" y="50292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" y="50292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7433" y="5410200"/>
            <a:ext cx="2134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HP: half pitch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33600"/>
            <a:ext cx="3276600" cy="41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38600" y="6248400"/>
            <a:ext cx="5144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2.5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m laser beam can pattern 80nm line-width!</a:t>
            </a:r>
          </a:p>
          <a:p>
            <a:r>
              <a:rPr lang="en-US" sz="1600" dirty="0" smtClean="0">
                <a:solidFill>
                  <a:srgbClr val="C00000"/>
                </a:solidFill>
                <a:sym typeface="Symbol"/>
              </a:rPr>
              <a:t>But it won’t be able to pattern a grating with pitch &lt;2.5 m.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6477000"/>
            <a:ext cx="2031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Nano.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6(10), 2358(2006)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6781800" y="5334000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80nm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28956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2.5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m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477000" y="3276600"/>
            <a:ext cx="685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191000" y="2286000"/>
            <a:ext cx="2805808" cy="1066800"/>
            <a:chOff x="4191000" y="2286000"/>
            <a:chExt cx="2805808" cy="10668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166360" y="2667000"/>
              <a:ext cx="1752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6628606" y="2590800"/>
              <a:ext cx="15319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6839712" y="2590800"/>
              <a:ext cx="15319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29400" y="2286000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</a:rPr>
                <a:t>W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91000" y="2398693"/>
              <a:ext cx="1219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Threshold intensity here will give W&lt;&lt;2.5</a:t>
              </a:r>
              <a:r>
                <a:rPr lang="en-US" sz="1400" dirty="0" smtClean="0">
                  <a:solidFill>
                    <a:srgbClr val="0033CC"/>
                  </a:solidFill>
                  <a:sym typeface="Symbol"/>
                </a:rPr>
                <a:t>m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43000" y="1349514"/>
            <a:ext cx="6846887" cy="1400175"/>
            <a:chOff x="1147763" y="3095625"/>
            <a:chExt cx="6846887" cy="1400175"/>
          </a:xfrm>
        </p:grpSpPr>
        <p:pic>
          <p:nvPicPr>
            <p:cNvPr id="2140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7763" y="3095625"/>
              <a:ext cx="684688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>
            <a:xfrm rot="5400000">
              <a:off x="2304288" y="3924697"/>
              <a:ext cx="380206" cy="158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1636776" y="3733800"/>
              <a:ext cx="762000" cy="38100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590800" y="3733800"/>
              <a:ext cx="758952" cy="384048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847088" y="4267200"/>
              <a:ext cx="1295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6200000" flipH="1">
              <a:off x="6629400" y="3810001"/>
              <a:ext cx="381000" cy="22860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6172200" y="3810000"/>
              <a:ext cx="381000" cy="22860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952744" y="4191000"/>
              <a:ext cx="1295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6288" y="3897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388620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397406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6600" y="3962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38400" y="3962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667000" y="762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Off-axis illumination (OAI)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1" y="2808982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For small lens (small NA) without OAI, only 0 order is collected to form image on the resist. Uniform exposure across the wafer (no grating pattern, “DC” signal only).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685800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Fig. 2.21 (previous slide) is misleading. In IC industry, only m=0 and +1 (or -1) order diffracted light is collected. No need of second order.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2797314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For small lens but with OAI, now both 0 and -1 order is collected. -1 order carries the information of the grating. The exposure profile in the resist will be sinusoidal.</a:t>
            </a:r>
            <a:endParaRPr lang="en-US" sz="1600" dirty="0">
              <a:solidFill>
                <a:srgbClr val="0033CC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4800" y="3886200"/>
            <a:ext cx="5145543" cy="2895600"/>
            <a:chOff x="914400" y="3886200"/>
            <a:chExt cx="5145543" cy="2895600"/>
          </a:xfrm>
        </p:grpSpPr>
        <p:pic>
          <p:nvPicPr>
            <p:cNvPr id="20172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3886200"/>
              <a:ext cx="4002543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914400" y="4191000"/>
              <a:ext cx="129540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Grating</a:t>
              </a:r>
            </a:p>
            <a:p>
              <a:pPr>
                <a:spcBef>
                  <a:spcPts val="1200"/>
                </a:spcBef>
              </a:pPr>
              <a:r>
                <a:rPr lang="en-US" dirty="0" smtClean="0">
                  <a:solidFill>
                    <a:srgbClr val="C00000"/>
                  </a:solidFill>
                </a:rPr>
                <a:t>Diffraction</a:t>
              </a:r>
            </a:p>
            <a:p>
              <a:pPr>
                <a:spcBef>
                  <a:spcPts val="1800"/>
                </a:spcBef>
              </a:pPr>
              <a:r>
                <a:rPr lang="en-US" dirty="0" smtClean="0">
                  <a:solidFill>
                    <a:srgbClr val="C00000"/>
                  </a:solidFill>
                </a:rPr>
                <a:t>Amplitude</a:t>
              </a:r>
            </a:p>
            <a:p>
              <a:pPr>
                <a:spcBef>
                  <a:spcPts val="1200"/>
                </a:spcBef>
              </a:pPr>
              <a:r>
                <a:rPr lang="en-US" dirty="0" smtClean="0">
                  <a:solidFill>
                    <a:srgbClr val="C00000"/>
                  </a:solidFill>
                </a:rPr>
                <a:t>Intensity </a:t>
              </a:r>
              <a:r>
                <a:rPr lang="en-US" sz="1200" dirty="0" smtClean="0">
                  <a:solidFill>
                    <a:srgbClr val="C00000"/>
                  </a:solidFill>
                </a:rPr>
                <a:t>(square of amplitude)</a:t>
              </a:r>
            </a:p>
            <a:p>
              <a:pPr>
                <a:spcBef>
                  <a:spcPts val="600"/>
                </a:spcBef>
              </a:pPr>
              <a:r>
                <a:rPr lang="en-US" dirty="0" smtClean="0">
                  <a:solidFill>
                    <a:srgbClr val="C00000"/>
                  </a:solidFill>
                </a:rPr>
                <a:t>Final image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638040" y="4419600"/>
            <a:ext cx="3353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Left: 0, +1, -1 order collected.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Right: all except 0 order diffraction is collected. Square profile but with a DC offset (since 0 order information is lost).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Photolithography and resolution enhancement techniques (RET)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9800"/>
            <a:ext cx="528753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Photolithography and resolution limit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Immersion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Off-axis illumination (OAI)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Phase-shift mask (PSM)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Optical proximity correction (OPC)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Double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57150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PSM changes the phase of light by 180° in adjacent patterns, leading to destructive interference rather than constructive interference.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Improves contrast of aerial image on wafer. Making 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 smaller.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0800" y="228600"/>
            <a:ext cx="3714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Phase shift masks (PSM)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914400"/>
            <a:ext cx="6248400" cy="4329305"/>
          </a:xfrm>
        </p:spPr>
      </p:pic>
      <p:sp>
        <p:nvSpPr>
          <p:cNvPr id="12" name="TextBox 11"/>
          <p:cNvSpPr txBox="1"/>
          <p:nvPr/>
        </p:nvSpPr>
        <p:spPr>
          <a:xfrm>
            <a:off x="2362200" y="83820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 phase shift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8498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Symbol"/>
              </a:rPr>
              <a:t>/2</a:t>
            </a:r>
            <a:r>
              <a:rPr lang="en-US" dirty="0" smtClean="0">
                <a:solidFill>
                  <a:srgbClr val="C00000"/>
                </a:solidFill>
              </a:rPr>
              <a:t> phase shift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2286000"/>
            <a:ext cx="256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Constructive</a:t>
            </a:r>
            <a:r>
              <a:rPr lang="en-US" dirty="0" smtClean="0">
                <a:solidFill>
                  <a:srgbClr val="0033CC"/>
                </a:solidFill>
              </a:rPr>
              <a:t> interference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5652" y="2286000"/>
            <a:ext cx="245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Destructive</a:t>
            </a:r>
            <a:r>
              <a:rPr lang="en-US" dirty="0" smtClean="0">
                <a:solidFill>
                  <a:srgbClr val="0033CC"/>
                </a:solidFill>
              </a:rPr>
              <a:t> interference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4953000"/>
            <a:ext cx="187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Reduced contrast</a:t>
            </a:r>
            <a:endParaRPr lang="en-US" sz="14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5029200"/>
            <a:ext cx="4076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Reduced line-width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Improved contrast, higher resolution (HP)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000" y="1295400"/>
            <a:ext cx="3975881" cy="4103131"/>
            <a:chOff x="62719" y="1295400"/>
            <a:chExt cx="3975881" cy="4103131"/>
          </a:xfrm>
        </p:grpSpPr>
        <p:sp>
          <p:nvSpPr>
            <p:cNvPr id="14" name="Rectangle 13"/>
            <p:cNvSpPr/>
            <p:nvPr/>
          </p:nvSpPr>
          <p:spPr>
            <a:xfrm>
              <a:off x="152400" y="5029199"/>
              <a:ext cx="3733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Quartz etched to induce shift in phase </a:t>
              </a: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719" y="1295400"/>
              <a:ext cx="3975881" cy="358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8" name="Straight Connector 1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4600" y="228600"/>
            <a:ext cx="4404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Phase shift masks fabrication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1066800"/>
            <a:ext cx="157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Standard mask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599" y="4126468"/>
            <a:ext cx="129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Phase-shift mask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943600"/>
            <a:ext cx="5228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Need two patterning steps with accurate alignment.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Fabrication cost 10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</a:t>
            </a:r>
            <a:r>
              <a:rPr lang="en-US" dirty="0" smtClean="0">
                <a:solidFill>
                  <a:srgbClr val="0033CC"/>
                </a:solidFill>
              </a:rPr>
              <a:t> that of binary mask.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828800"/>
            <a:ext cx="2024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Etch depth:</a:t>
            </a:r>
          </a:p>
          <a:p>
            <a:r>
              <a:rPr lang="en-US" sz="1600" dirty="0" smtClean="0">
                <a:solidFill>
                  <a:srgbClr val="7030A0"/>
                </a:solidFill>
                <a:sym typeface="Symbol"/>
              </a:rPr>
              <a:t>(/2)/(1.56-1)=172nm</a:t>
            </a:r>
            <a:endParaRPr lang="en-US" sz="1600" dirty="0" smtClean="0">
              <a:solidFill>
                <a:srgbClr val="7030A0"/>
              </a:solidFill>
            </a:endParaRPr>
          </a:p>
          <a:p>
            <a:r>
              <a:rPr lang="en-US" sz="1600" dirty="0" smtClean="0">
                <a:solidFill>
                  <a:srgbClr val="7030A0"/>
                </a:solidFill>
              </a:rPr>
              <a:t>n(quartz)=1.56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477000" y="990600"/>
            <a:ext cx="2362200" cy="2286000"/>
            <a:chOff x="6248400" y="1371600"/>
            <a:chExt cx="2362200" cy="2286000"/>
          </a:xfrm>
        </p:grpSpPr>
        <p:sp>
          <p:nvSpPr>
            <p:cNvPr id="11" name="TextBox 10"/>
            <p:cNvSpPr txBox="1"/>
            <p:nvPr/>
          </p:nvSpPr>
          <p:spPr>
            <a:xfrm>
              <a:off x="6915485" y="1371600"/>
              <a:ext cx="100931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Chrome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48400" y="2438400"/>
              <a:ext cx="2362200" cy="1219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Quartz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48400" y="21336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62800" y="21336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77200" y="21336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7315200" y="1752600"/>
              <a:ext cx="152400" cy="3048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3200" y="3962400"/>
            <a:ext cx="2362200" cy="1905000"/>
            <a:chOff x="6248400" y="3962400"/>
            <a:chExt cx="2362200" cy="1905000"/>
          </a:xfrm>
        </p:grpSpPr>
        <p:sp>
          <p:nvSpPr>
            <p:cNvPr id="13" name="TextBox 12"/>
            <p:cNvSpPr txBox="1"/>
            <p:nvPr/>
          </p:nvSpPr>
          <p:spPr>
            <a:xfrm>
              <a:off x="6781800" y="3962400"/>
              <a:ext cx="44916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0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o</a:t>
              </a:r>
              <a:endParaRPr lang="en-US" sz="24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48400" y="4648200"/>
              <a:ext cx="2362200" cy="1219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8400" y="43434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62800" y="43434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77200" y="43434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96200" y="45720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00" y="3962400"/>
              <a:ext cx="5754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180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o</a:t>
              </a:r>
              <a:endParaRPr lang="en-US" sz="2400" baseline="30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3202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76200"/>
            <a:ext cx="533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Different phase-shift mask schemes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709" y="6477000"/>
            <a:ext cx="2243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similar to (b) (auxiliary PSM)</a:t>
            </a:r>
            <a:endParaRPr lang="en-US" sz="1400" dirty="0">
              <a:solidFill>
                <a:srgbClr val="0033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381500" y="1237488"/>
            <a:ext cx="685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609600"/>
            <a:ext cx="534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Shaded region: 100% transparent, but 180</a:t>
            </a:r>
            <a:r>
              <a:rPr lang="en-US" baseline="30000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 phase shift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40634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5-15% transparent, 180</a:t>
            </a:r>
            <a:r>
              <a:rPr lang="en-US" sz="1600" baseline="30000" dirty="0" smtClean="0">
                <a:solidFill>
                  <a:srgbClr val="C00000"/>
                </a:solidFill>
              </a:rPr>
              <a:t>o</a:t>
            </a:r>
            <a:r>
              <a:rPr lang="en-US" sz="1600" dirty="0" smtClean="0">
                <a:solidFill>
                  <a:srgbClr val="C00000"/>
                </a:solidFill>
              </a:rPr>
              <a:t> phase shift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1828800"/>
            <a:ext cx="762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100% transparent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1219200"/>
            <a:ext cx="1340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0%  transparent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9619" y="6550223"/>
            <a:ext cx="3345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No Cr metal: 100% transparent everywhere</a:t>
            </a:r>
            <a:endParaRPr lang="en-US" sz="1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6248400" cy="382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9641" y="152400"/>
            <a:ext cx="8117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Comparison of binary, alternating and attenuated PSM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6576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Alternating PSM gives highest contrast, but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is good only for periodic structures (memory cell), not for random patterns (CMOS).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Phase conflict may happen → undesired dark regions at the boundary of 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 and 180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 phase.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 reality, the attenuated PSM is most widely used.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105400" y="757535"/>
            <a:ext cx="3810000" cy="4881265"/>
            <a:chOff x="5105400" y="757535"/>
            <a:chExt cx="3810000" cy="4881265"/>
          </a:xfrm>
        </p:grpSpPr>
        <p:sp>
          <p:nvSpPr>
            <p:cNvPr id="32" name="TextBox 31"/>
            <p:cNvSpPr txBox="1"/>
            <p:nvPr/>
          </p:nvSpPr>
          <p:spPr>
            <a:xfrm>
              <a:off x="6629400" y="757535"/>
              <a:ext cx="1913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Phase conflict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800" y="1207532"/>
              <a:ext cx="2514600" cy="1981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173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1512332"/>
              <a:ext cx="1828801" cy="1412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7007962" y="1207532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0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o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1400" y="3264932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180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o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0800000">
              <a:off x="7650480" y="2883932"/>
              <a:ext cx="762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4528" y="1981200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0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o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82968" y="1969532"/>
              <a:ext cx="383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0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o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00800" y="3657600"/>
              <a:ext cx="2514600" cy="1981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3962400"/>
              <a:ext cx="1828801" cy="1412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22"/>
            <p:cNvSpPr/>
            <p:nvPr/>
          </p:nvSpPr>
          <p:spPr>
            <a:xfrm>
              <a:off x="6800088" y="3950732"/>
              <a:ext cx="246888" cy="1447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96912" y="3950732"/>
              <a:ext cx="256032" cy="1447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24216" y="3950732"/>
              <a:ext cx="256032" cy="1447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45424" y="3950732"/>
              <a:ext cx="256032" cy="1447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68184" y="3950732"/>
              <a:ext cx="246888" cy="144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/>
            </p:cNvSpPr>
            <p:nvPr/>
          </p:nvSpPr>
          <p:spPr>
            <a:xfrm>
              <a:off x="7543800" y="3905012"/>
              <a:ext cx="274320" cy="9144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/>
            </p:cNvSpPr>
            <p:nvPr/>
          </p:nvSpPr>
          <p:spPr>
            <a:xfrm>
              <a:off x="7543800" y="5331476"/>
              <a:ext cx="274320" cy="9144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449312" y="3822716"/>
              <a:ext cx="457200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449312" y="5267468"/>
              <a:ext cx="457200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05400" y="48006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C00000"/>
                  </a:solidFill>
                </a:rPr>
                <a:t>Positive</a:t>
              </a:r>
              <a:r>
                <a:rPr lang="en-US" sz="1600" dirty="0" smtClean="0">
                  <a:solidFill>
                    <a:srgbClr val="0033CC"/>
                  </a:solidFill>
                </a:rPr>
                <a:t> resist after development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48600" y="1230868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Mask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77200" y="3669268"/>
              <a:ext cx="727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Resist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953000" cy="366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466" y="3276600"/>
            <a:ext cx="511853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6172200" y="762000"/>
            <a:ext cx="1981200" cy="2291017"/>
            <a:chOff x="228600" y="838200"/>
            <a:chExt cx="1981200" cy="2291017"/>
          </a:xfrm>
        </p:grpSpPr>
        <p:pic>
          <p:nvPicPr>
            <p:cNvPr id="20275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838200"/>
              <a:ext cx="1981200" cy="229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28600" y="20574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No Cr metal: 100% transparent everywhere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800" y="152400"/>
            <a:ext cx="5392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Chromeless phase lithography (CPL)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17526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</a:t>
            </a:r>
            <a:r>
              <a:rPr lang="en-US" baseline="30000" dirty="0" smtClean="0">
                <a:solidFill>
                  <a:srgbClr val="C00000"/>
                </a:solidFill>
              </a:rPr>
              <a:t>o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8562" y="17526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0</a:t>
            </a:r>
            <a:r>
              <a:rPr lang="en-US" baseline="30000" dirty="0" smtClean="0">
                <a:solidFill>
                  <a:srgbClr val="C00000"/>
                </a:solidFill>
              </a:rPr>
              <a:t>o</a:t>
            </a:r>
            <a:endParaRPr lang="en-US" baseline="30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737029" y="1960384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180</a:t>
            </a:r>
            <a:r>
              <a:rPr lang="en-US" sz="1600" baseline="30000" dirty="0" smtClean="0">
                <a:solidFill>
                  <a:srgbClr val="C00000"/>
                </a:solidFill>
              </a:rPr>
              <a:t>o</a:t>
            </a:r>
            <a:endParaRPr lang="en-US" sz="1600" baseline="30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447800"/>
            <a:ext cx="132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Binary mask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3450" y="1383268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Cr-less phase mask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385846"/>
            <a:ext cx="4341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Comparison of CPL with conventional binary mask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953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CPL has better image contrast, thus higher resolution.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63246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CPL mask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4114800"/>
            <a:ext cx="99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Printed resist pattern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Photolithography and resolution enhancement techniques (RET)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9800"/>
            <a:ext cx="528753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Photolithography and resolution limit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Immersion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Off-axis illumination (OAI)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Phase-shift mask (PSM)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Optical proximity correction (OPC)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Double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8200" y="8382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Presence or absence of other features nearby (proximity) will affect the optical behavior.</a:t>
            </a:r>
          </a:p>
          <a:p>
            <a:pPr marL="171450" lvl="1" indent="-171450"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 Sharp features are lost because higher spatial frequencies are lost due to diffraction.</a:t>
            </a:r>
          </a:p>
          <a:p>
            <a:pPr marL="171450" lvl="1" indent="-171450"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These effects can be calculated and  can be compensated for.</a:t>
            </a:r>
          </a:p>
          <a:p>
            <a:pPr marL="171450" lvl="1" indent="-171450">
              <a:buClr>
                <a:srgbClr val="660033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This improves the resolution by decreasing 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9212" y="228600"/>
            <a:ext cx="5245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  proximity correction (OPC)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2743200"/>
            <a:ext cx="5715000" cy="37763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971800"/>
            <a:ext cx="331687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172200" y="5715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SEM image of photomask with OPC features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447800" y="3429000"/>
            <a:ext cx="533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3981" y="3166646"/>
            <a:ext cx="1176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Transparent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2709446"/>
            <a:ext cx="2328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Pattern for negative resist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3453" y="2709446"/>
            <a:ext cx="1179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Photo-mask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5105400" cy="277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88451"/>
            <a:ext cx="5029200" cy="276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66800" y="152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 proximity effect  and its compensation by adding/taking away </a:t>
            </a:r>
            <a:r>
              <a:rPr lang="en-US" sz="2800" dirty="0" smtClean="0">
                <a:solidFill>
                  <a:srgbClr val="C00000"/>
                </a:solidFill>
              </a:rPr>
              <a:t>sub-resolution</a:t>
            </a:r>
            <a:r>
              <a:rPr lang="en-US" sz="2800" dirty="0" smtClean="0">
                <a:solidFill>
                  <a:srgbClr val="0033CC"/>
                </a:solidFill>
              </a:rPr>
              <a:t> features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143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1" y="1600200"/>
            <a:ext cx="3124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Optical proximity effect result in corner rounding and line-end shortening.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1" y="4267200"/>
            <a:ext cx="3047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Optical proximity correction: modifies the mask design to restore the desired pattern.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The sub-resolution features won’t appear in the resist.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86200"/>
            <a:ext cx="233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Sub-resolution squares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47700" y="42291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914400" y="42672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47700" y="4610100"/>
            <a:ext cx="1524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5295900" y="2206625"/>
            <a:ext cx="2519363" cy="1127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5295900" y="2327275"/>
            <a:ext cx="950913" cy="20637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6861175" y="2327275"/>
            <a:ext cx="954088" cy="20637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6029325" y="1706562"/>
            <a:ext cx="1588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Freeform 12"/>
          <p:cNvSpPr>
            <a:spLocks/>
          </p:cNvSpPr>
          <p:nvPr/>
        </p:nvSpPr>
        <p:spPr bwMode="auto">
          <a:xfrm>
            <a:off x="5999163" y="2024062"/>
            <a:ext cx="58737" cy="117475"/>
          </a:xfrm>
          <a:custGeom>
            <a:avLst/>
            <a:gdLst>
              <a:gd name="T0" fmla="*/ 58737 w 81"/>
              <a:gd name="T1" fmla="*/ 0 h 161"/>
              <a:gd name="T2" fmla="*/ 29731 w 81"/>
              <a:gd name="T3" fmla="*/ 117475 h 161"/>
              <a:gd name="T4" fmla="*/ 0 w 81"/>
              <a:gd name="T5" fmla="*/ 0 h 161"/>
              <a:gd name="T6" fmla="*/ 58737 w 81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161"/>
              <a:gd name="T14" fmla="*/ 81 w 81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161">
                <a:moveTo>
                  <a:pt x="81" y="0"/>
                </a:moveTo>
                <a:lnTo>
                  <a:pt x="41" y="161"/>
                </a:lnTo>
                <a:lnTo>
                  <a:pt x="0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3"/>
          <p:cNvSpPr>
            <a:spLocks noChangeShapeType="1"/>
          </p:cNvSpPr>
          <p:nvPr/>
        </p:nvSpPr>
        <p:spPr bwMode="auto">
          <a:xfrm>
            <a:off x="6246813" y="1706562"/>
            <a:ext cx="1587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Freeform 14"/>
          <p:cNvSpPr>
            <a:spLocks/>
          </p:cNvSpPr>
          <p:nvPr/>
        </p:nvSpPr>
        <p:spPr bwMode="auto">
          <a:xfrm>
            <a:off x="6218238" y="2024062"/>
            <a:ext cx="58737" cy="117475"/>
          </a:xfrm>
          <a:custGeom>
            <a:avLst/>
            <a:gdLst>
              <a:gd name="T0" fmla="*/ 58737 w 81"/>
              <a:gd name="T1" fmla="*/ 0 h 161"/>
              <a:gd name="T2" fmla="*/ 29731 w 81"/>
              <a:gd name="T3" fmla="*/ 117475 h 161"/>
              <a:gd name="T4" fmla="*/ 0 w 81"/>
              <a:gd name="T5" fmla="*/ 0 h 161"/>
              <a:gd name="T6" fmla="*/ 58737 w 81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161"/>
              <a:gd name="T14" fmla="*/ 81 w 81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161">
                <a:moveTo>
                  <a:pt x="81" y="0"/>
                </a:moveTo>
                <a:lnTo>
                  <a:pt x="41" y="161"/>
                </a:lnTo>
                <a:lnTo>
                  <a:pt x="0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5"/>
          <p:cNvSpPr>
            <a:spLocks noChangeShapeType="1"/>
          </p:cNvSpPr>
          <p:nvPr/>
        </p:nvSpPr>
        <p:spPr bwMode="auto">
          <a:xfrm>
            <a:off x="6465888" y="1706562"/>
            <a:ext cx="1587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Freeform 16"/>
          <p:cNvSpPr>
            <a:spLocks/>
          </p:cNvSpPr>
          <p:nvPr/>
        </p:nvSpPr>
        <p:spPr bwMode="auto">
          <a:xfrm>
            <a:off x="6434138" y="2024062"/>
            <a:ext cx="58737" cy="117475"/>
          </a:xfrm>
          <a:custGeom>
            <a:avLst/>
            <a:gdLst>
              <a:gd name="T0" fmla="*/ 58737 w 81"/>
              <a:gd name="T1" fmla="*/ 0 h 161"/>
              <a:gd name="T2" fmla="*/ 29731 w 81"/>
              <a:gd name="T3" fmla="*/ 117475 h 161"/>
              <a:gd name="T4" fmla="*/ 0 w 81"/>
              <a:gd name="T5" fmla="*/ 0 h 161"/>
              <a:gd name="T6" fmla="*/ 58737 w 81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161"/>
              <a:gd name="T14" fmla="*/ 81 w 81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161">
                <a:moveTo>
                  <a:pt x="81" y="0"/>
                </a:moveTo>
                <a:lnTo>
                  <a:pt x="41" y="161"/>
                </a:lnTo>
                <a:lnTo>
                  <a:pt x="0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17"/>
          <p:cNvSpPr>
            <a:spLocks noChangeShapeType="1"/>
          </p:cNvSpPr>
          <p:nvPr/>
        </p:nvSpPr>
        <p:spPr bwMode="auto">
          <a:xfrm>
            <a:off x="6678613" y="1706562"/>
            <a:ext cx="1587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Freeform 18"/>
          <p:cNvSpPr>
            <a:spLocks/>
          </p:cNvSpPr>
          <p:nvPr/>
        </p:nvSpPr>
        <p:spPr bwMode="auto">
          <a:xfrm>
            <a:off x="6648450" y="2024062"/>
            <a:ext cx="58738" cy="117475"/>
          </a:xfrm>
          <a:custGeom>
            <a:avLst/>
            <a:gdLst>
              <a:gd name="T0" fmla="*/ 58738 w 80"/>
              <a:gd name="T1" fmla="*/ 0 h 161"/>
              <a:gd name="T2" fmla="*/ 29369 w 80"/>
              <a:gd name="T3" fmla="*/ 117475 h 161"/>
              <a:gd name="T4" fmla="*/ 0 w 80"/>
              <a:gd name="T5" fmla="*/ 0 h 161"/>
              <a:gd name="T6" fmla="*/ 58738 w 80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161"/>
              <a:gd name="T14" fmla="*/ 80 w 80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161">
                <a:moveTo>
                  <a:pt x="80" y="0"/>
                </a:moveTo>
                <a:lnTo>
                  <a:pt x="40" y="161"/>
                </a:lnTo>
                <a:lnTo>
                  <a:pt x="0" y="0"/>
                </a:lnTo>
                <a:lnTo>
                  <a:pt x="8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19"/>
          <p:cNvSpPr>
            <a:spLocks noChangeShapeType="1"/>
          </p:cNvSpPr>
          <p:nvPr/>
        </p:nvSpPr>
        <p:spPr bwMode="auto">
          <a:xfrm>
            <a:off x="6894513" y="1706562"/>
            <a:ext cx="1587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Freeform 20"/>
          <p:cNvSpPr>
            <a:spLocks/>
          </p:cNvSpPr>
          <p:nvPr/>
        </p:nvSpPr>
        <p:spPr bwMode="auto">
          <a:xfrm>
            <a:off x="6864350" y="2024062"/>
            <a:ext cx="58738" cy="117475"/>
          </a:xfrm>
          <a:custGeom>
            <a:avLst/>
            <a:gdLst>
              <a:gd name="T0" fmla="*/ 58738 w 80"/>
              <a:gd name="T1" fmla="*/ 0 h 161"/>
              <a:gd name="T2" fmla="*/ 30103 w 80"/>
              <a:gd name="T3" fmla="*/ 117475 h 161"/>
              <a:gd name="T4" fmla="*/ 0 w 80"/>
              <a:gd name="T5" fmla="*/ 0 h 161"/>
              <a:gd name="T6" fmla="*/ 58738 w 80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161"/>
              <a:gd name="T14" fmla="*/ 80 w 80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161">
                <a:moveTo>
                  <a:pt x="80" y="0"/>
                </a:moveTo>
                <a:lnTo>
                  <a:pt x="41" y="161"/>
                </a:lnTo>
                <a:lnTo>
                  <a:pt x="0" y="0"/>
                </a:lnTo>
                <a:lnTo>
                  <a:pt x="8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Line 21"/>
          <p:cNvSpPr>
            <a:spLocks noChangeShapeType="1"/>
          </p:cNvSpPr>
          <p:nvPr/>
        </p:nvSpPr>
        <p:spPr bwMode="auto">
          <a:xfrm>
            <a:off x="7113588" y="1706562"/>
            <a:ext cx="1587" cy="411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Freeform 22"/>
          <p:cNvSpPr>
            <a:spLocks/>
          </p:cNvSpPr>
          <p:nvPr/>
        </p:nvSpPr>
        <p:spPr bwMode="auto">
          <a:xfrm>
            <a:off x="7081838" y="2024062"/>
            <a:ext cx="58737" cy="117475"/>
          </a:xfrm>
          <a:custGeom>
            <a:avLst/>
            <a:gdLst>
              <a:gd name="T0" fmla="*/ 58737 w 80"/>
              <a:gd name="T1" fmla="*/ 0 h 161"/>
              <a:gd name="T2" fmla="*/ 29369 w 80"/>
              <a:gd name="T3" fmla="*/ 117475 h 161"/>
              <a:gd name="T4" fmla="*/ 0 w 80"/>
              <a:gd name="T5" fmla="*/ 0 h 161"/>
              <a:gd name="T6" fmla="*/ 58737 w 80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161"/>
              <a:gd name="T14" fmla="*/ 80 w 80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161">
                <a:moveTo>
                  <a:pt x="80" y="0"/>
                </a:moveTo>
                <a:lnTo>
                  <a:pt x="40" y="161"/>
                </a:lnTo>
                <a:lnTo>
                  <a:pt x="0" y="0"/>
                </a:lnTo>
                <a:lnTo>
                  <a:pt x="8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Rectangle 23"/>
          <p:cNvSpPr>
            <a:spLocks noChangeArrowheads="1"/>
          </p:cNvSpPr>
          <p:nvPr/>
        </p:nvSpPr>
        <p:spPr bwMode="auto">
          <a:xfrm>
            <a:off x="6426200" y="1298575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33CC"/>
                </a:solidFill>
              </a:rPr>
              <a:t>light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4597" name="Rectangle 26"/>
          <p:cNvSpPr>
            <a:spLocks noChangeArrowheads="1"/>
          </p:cNvSpPr>
          <p:nvPr/>
        </p:nvSpPr>
        <p:spPr bwMode="auto">
          <a:xfrm>
            <a:off x="5734050" y="3905250"/>
            <a:ext cx="1703388" cy="9715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Rectangle 27"/>
          <p:cNvSpPr>
            <a:spLocks noChangeArrowheads="1"/>
          </p:cNvSpPr>
          <p:nvPr/>
        </p:nvSpPr>
        <p:spPr bwMode="auto">
          <a:xfrm>
            <a:off x="5740400" y="3911600"/>
            <a:ext cx="1690688" cy="957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Freeform 28"/>
          <p:cNvSpPr>
            <a:spLocks/>
          </p:cNvSpPr>
          <p:nvPr/>
        </p:nvSpPr>
        <p:spPr bwMode="auto">
          <a:xfrm>
            <a:off x="5786438" y="3951287"/>
            <a:ext cx="1574800" cy="881063"/>
          </a:xfrm>
          <a:custGeom>
            <a:avLst/>
            <a:gdLst>
              <a:gd name="T0" fmla="*/ 23461 w 2148"/>
              <a:gd name="T1" fmla="*/ 880329 h 1200"/>
              <a:gd name="T2" fmla="*/ 73315 w 2148"/>
              <a:gd name="T3" fmla="*/ 872252 h 1200"/>
              <a:gd name="T4" fmla="*/ 123169 w 2148"/>
              <a:gd name="T5" fmla="*/ 856100 h 1200"/>
              <a:gd name="T6" fmla="*/ 171556 w 2148"/>
              <a:gd name="T7" fmla="*/ 832605 h 1200"/>
              <a:gd name="T8" fmla="*/ 220677 w 2148"/>
              <a:gd name="T9" fmla="*/ 796628 h 1200"/>
              <a:gd name="T10" fmla="*/ 270531 w 2148"/>
              <a:gd name="T11" fmla="*/ 748903 h 1200"/>
              <a:gd name="T12" fmla="*/ 319652 w 2148"/>
              <a:gd name="T13" fmla="*/ 687229 h 1200"/>
              <a:gd name="T14" fmla="*/ 368773 w 2148"/>
              <a:gd name="T15" fmla="*/ 612339 h 1200"/>
              <a:gd name="T16" fmla="*/ 417894 w 2148"/>
              <a:gd name="T17" fmla="*/ 526435 h 1200"/>
              <a:gd name="T18" fmla="*/ 467748 w 2148"/>
              <a:gd name="T19" fmla="*/ 431721 h 1200"/>
              <a:gd name="T20" fmla="*/ 516136 w 2148"/>
              <a:gd name="T21" fmla="*/ 334804 h 1200"/>
              <a:gd name="T22" fmla="*/ 565256 w 2148"/>
              <a:gd name="T23" fmla="*/ 238621 h 1200"/>
              <a:gd name="T24" fmla="*/ 615110 w 2148"/>
              <a:gd name="T25" fmla="*/ 152718 h 1200"/>
              <a:gd name="T26" fmla="*/ 663498 w 2148"/>
              <a:gd name="T27" fmla="*/ 81498 h 1200"/>
              <a:gd name="T28" fmla="*/ 713352 w 2148"/>
              <a:gd name="T29" fmla="*/ 30103 h 1200"/>
              <a:gd name="T30" fmla="*/ 762473 w 2148"/>
              <a:gd name="T31" fmla="*/ 3671 h 1200"/>
              <a:gd name="T32" fmla="*/ 810861 w 2148"/>
              <a:gd name="T33" fmla="*/ 3671 h 1200"/>
              <a:gd name="T34" fmla="*/ 860715 w 2148"/>
              <a:gd name="T35" fmla="*/ 30103 h 1200"/>
              <a:gd name="T36" fmla="*/ 909836 w 2148"/>
              <a:gd name="T37" fmla="*/ 81498 h 1200"/>
              <a:gd name="T38" fmla="*/ 959689 w 2148"/>
              <a:gd name="T39" fmla="*/ 152718 h 1200"/>
              <a:gd name="T40" fmla="*/ 1008077 w 2148"/>
              <a:gd name="T41" fmla="*/ 238621 h 1200"/>
              <a:gd name="T42" fmla="*/ 1057931 w 2148"/>
              <a:gd name="T43" fmla="*/ 334804 h 1200"/>
              <a:gd name="T44" fmla="*/ 1107052 w 2148"/>
              <a:gd name="T45" fmla="*/ 431721 h 1200"/>
              <a:gd name="T46" fmla="*/ 1155440 w 2148"/>
              <a:gd name="T47" fmla="*/ 526435 h 1200"/>
              <a:gd name="T48" fmla="*/ 1205294 w 2148"/>
              <a:gd name="T49" fmla="*/ 612339 h 1200"/>
              <a:gd name="T50" fmla="*/ 1254414 w 2148"/>
              <a:gd name="T51" fmla="*/ 687229 h 1200"/>
              <a:gd name="T52" fmla="*/ 1303535 w 2148"/>
              <a:gd name="T53" fmla="*/ 748903 h 1200"/>
              <a:gd name="T54" fmla="*/ 1352656 w 2148"/>
              <a:gd name="T55" fmla="*/ 796628 h 1200"/>
              <a:gd name="T56" fmla="*/ 1402510 w 2148"/>
              <a:gd name="T57" fmla="*/ 832605 h 1200"/>
              <a:gd name="T58" fmla="*/ 1450898 w 2148"/>
              <a:gd name="T59" fmla="*/ 856100 h 1200"/>
              <a:gd name="T60" fmla="*/ 1500019 w 2148"/>
              <a:gd name="T61" fmla="*/ 872252 h 1200"/>
              <a:gd name="T62" fmla="*/ 1549873 w 2148"/>
              <a:gd name="T63" fmla="*/ 880329 h 1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48"/>
              <a:gd name="T97" fmla="*/ 0 h 1200"/>
              <a:gd name="T98" fmla="*/ 2148 w 2148"/>
              <a:gd name="T99" fmla="*/ 1200 h 12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48" h="1200">
                <a:moveTo>
                  <a:pt x="0" y="1200"/>
                </a:moveTo>
                <a:lnTo>
                  <a:pt x="32" y="1199"/>
                </a:lnTo>
                <a:lnTo>
                  <a:pt x="66" y="1195"/>
                </a:lnTo>
                <a:lnTo>
                  <a:pt x="100" y="1188"/>
                </a:lnTo>
                <a:lnTo>
                  <a:pt x="134" y="1179"/>
                </a:lnTo>
                <a:lnTo>
                  <a:pt x="168" y="1166"/>
                </a:lnTo>
                <a:lnTo>
                  <a:pt x="201" y="1152"/>
                </a:lnTo>
                <a:lnTo>
                  <a:pt x="234" y="1134"/>
                </a:lnTo>
                <a:lnTo>
                  <a:pt x="267" y="1112"/>
                </a:lnTo>
                <a:lnTo>
                  <a:pt x="301" y="1085"/>
                </a:lnTo>
                <a:lnTo>
                  <a:pt x="335" y="1055"/>
                </a:lnTo>
                <a:lnTo>
                  <a:pt x="369" y="1020"/>
                </a:lnTo>
                <a:lnTo>
                  <a:pt x="403" y="981"/>
                </a:lnTo>
                <a:lnTo>
                  <a:pt x="436" y="936"/>
                </a:lnTo>
                <a:lnTo>
                  <a:pt x="469" y="887"/>
                </a:lnTo>
                <a:lnTo>
                  <a:pt x="503" y="834"/>
                </a:lnTo>
                <a:lnTo>
                  <a:pt x="536" y="777"/>
                </a:lnTo>
                <a:lnTo>
                  <a:pt x="570" y="717"/>
                </a:lnTo>
                <a:lnTo>
                  <a:pt x="604" y="654"/>
                </a:lnTo>
                <a:lnTo>
                  <a:pt x="638" y="588"/>
                </a:lnTo>
                <a:lnTo>
                  <a:pt x="670" y="522"/>
                </a:lnTo>
                <a:lnTo>
                  <a:pt x="704" y="456"/>
                </a:lnTo>
                <a:lnTo>
                  <a:pt x="738" y="390"/>
                </a:lnTo>
                <a:lnTo>
                  <a:pt x="771" y="325"/>
                </a:lnTo>
                <a:lnTo>
                  <a:pt x="805" y="265"/>
                </a:lnTo>
                <a:lnTo>
                  <a:pt x="839" y="208"/>
                </a:lnTo>
                <a:lnTo>
                  <a:pt x="873" y="156"/>
                </a:lnTo>
                <a:lnTo>
                  <a:pt x="905" y="111"/>
                </a:lnTo>
                <a:lnTo>
                  <a:pt x="939" y="72"/>
                </a:lnTo>
                <a:lnTo>
                  <a:pt x="973" y="41"/>
                </a:lnTo>
                <a:lnTo>
                  <a:pt x="1006" y="19"/>
                </a:lnTo>
                <a:lnTo>
                  <a:pt x="1040" y="5"/>
                </a:lnTo>
                <a:lnTo>
                  <a:pt x="1074" y="0"/>
                </a:lnTo>
                <a:lnTo>
                  <a:pt x="1106" y="5"/>
                </a:lnTo>
                <a:lnTo>
                  <a:pt x="1140" y="19"/>
                </a:lnTo>
                <a:lnTo>
                  <a:pt x="1174" y="41"/>
                </a:lnTo>
                <a:lnTo>
                  <a:pt x="1208" y="72"/>
                </a:lnTo>
                <a:lnTo>
                  <a:pt x="1241" y="111"/>
                </a:lnTo>
                <a:lnTo>
                  <a:pt x="1275" y="156"/>
                </a:lnTo>
                <a:lnTo>
                  <a:pt x="1309" y="208"/>
                </a:lnTo>
                <a:lnTo>
                  <a:pt x="1341" y="265"/>
                </a:lnTo>
                <a:lnTo>
                  <a:pt x="1375" y="325"/>
                </a:lnTo>
                <a:lnTo>
                  <a:pt x="1409" y="390"/>
                </a:lnTo>
                <a:lnTo>
                  <a:pt x="1443" y="456"/>
                </a:lnTo>
                <a:lnTo>
                  <a:pt x="1476" y="522"/>
                </a:lnTo>
                <a:lnTo>
                  <a:pt x="1510" y="588"/>
                </a:lnTo>
                <a:lnTo>
                  <a:pt x="1542" y="654"/>
                </a:lnTo>
                <a:lnTo>
                  <a:pt x="1576" y="717"/>
                </a:lnTo>
                <a:lnTo>
                  <a:pt x="1610" y="777"/>
                </a:lnTo>
                <a:lnTo>
                  <a:pt x="1644" y="834"/>
                </a:lnTo>
                <a:lnTo>
                  <a:pt x="1678" y="887"/>
                </a:lnTo>
                <a:lnTo>
                  <a:pt x="1711" y="936"/>
                </a:lnTo>
                <a:lnTo>
                  <a:pt x="1745" y="981"/>
                </a:lnTo>
                <a:lnTo>
                  <a:pt x="1778" y="1020"/>
                </a:lnTo>
                <a:lnTo>
                  <a:pt x="1811" y="1055"/>
                </a:lnTo>
                <a:lnTo>
                  <a:pt x="1845" y="1085"/>
                </a:lnTo>
                <a:lnTo>
                  <a:pt x="1879" y="1112"/>
                </a:lnTo>
                <a:lnTo>
                  <a:pt x="1913" y="1134"/>
                </a:lnTo>
                <a:lnTo>
                  <a:pt x="1946" y="1152"/>
                </a:lnTo>
                <a:lnTo>
                  <a:pt x="1979" y="1166"/>
                </a:lnTo>
                <a:lnTo>
                  <a:pt x="2013" y="1179"/>
                </a:lnTo>
                <a:lnTo>
                  <a:pt x="2046" y="1188"/>
                </a:lnTo>
                <a:lnTo>
                  <a:pt x="2080" y="1195"/>
                </a:lnTo>
                <a:lnTo>
                  <a:pt x="2114" y="1199"/>
                </a:lnTo>
                <a:lnTo>
                  <a:pt x="2148" y="120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Line 29"/>
          <p:cNvSpPr>
            <a:spLocks noChangeShapeType="1"/>
          </p:cNvSpPr>
          <p:nvPr/>
        </p:nvSpPr>
        <p:spPr bwMode="auto">
          <a:xfrm>
            <a:off x="5257800" y="5953125"/>
            <a:ext cx="26019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Freeform 30"/>
          <p:cNvSpPr>
            <a:spLocks/>
          </p:cNvSpPr>
          <p:nvPr/>
        </p:nvSpPr>
        <p:spPr bwMode="auto">
          <a:xfrm>
            <a:off x="5241925" y="5435600"/>
            <a:ext cx="993775" cy="517525"/>
          </a:xfrm>
          <a:custGeom>
            <a:avLst/>
            <a:gdLst>
              <a:gd name="T0" fmla="*/ 0 w 1353"/>
              <a:gd name="T1" fmla="*/ 517525 h 704"/>
              <a:gd name="T2" fmla="*/ 0 w 1353"/>
              <a:gd name="T3" fmla="*/ 0 h 704"/>
              <a:gd name="T4" fmla="*/ 877724 w 1353"/>
              <a:gd name="T5" fmla="*/ 0 h 704"/>
              <a:gd name="T6" fmla="*/ 993775 w 1353"/>
              <a:gd name="T7" fmla="*/ 517525 h 704"/>
              <a:gd name="T8" fmla="*/ 0 w 1353"/>
              <a:gd name="T9" fmla="*/ 517525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3"/>
              <a:gd name="T16" fmla="*/ 0 h 704"/>
              <a:gd name="T17" fmla="*/ 1353 w 1353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3" h="704">
                <a:moveTo>
                  <a:pt x="0" y="704"/>
                </a:moveTo>
                <a:lnTo>
                  <a:pt x="0" y="0"/>
                </a:lnTo>
                <a:lnTo>
                  <a:pt x="1195" y="0"/>
                </a:lnTo>
                <a:lnTo>
                  <a:pt x="1353" y="704"/>
                </a:lnTo>
                <a:lnTo>
                  <a:pt x="0" y="70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Freeform 31"/>
          <p:cNvSpPr>
            <a:spLocks/>
          </p:cNvSpPr>
          <p:nvPr/>
        </p:nvSpPr>
        <p:spPr bwMode="auto">
          <a:xfrm>
            <a:off x="6864350" y="5435600"/>
            <a:ext cx="995363" cy="515937"/>
          </a:xfrm>
          <a:custGeom>
            <a:avLst/>
            <a:gdLst>
              <a:gd name="T0" fmla="*/ 995363 w 1354"/>
              <a:gd name="T1" fmla="*/ 515937 h 703"/>
              <a:gd name="T2" fmla="*/ 995363 w 1354"/>
              <a:gd name="T3" fmla="*/ 0 h 703"/>
              <a:gd name="T4" fmla="*/ 116885 w 1354"/>
              <a:gd name="T5" fmla="*/ 0 h 703"/>
              <a:gd name="T6" fmla="*/ 0 w 1354"/>
              <a:gd name="T7" fmla="*/ 515937 h 703"/>
              <a:gd name="T8" fmla="*/ 995363 w 1354"/>
              <a:gd name="T9" fmla="*/ 515937 h 7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4"/>
              <a:gd name="T16" fmla="*/ 0 h 703"/>
              <a:gd name="T17" fmla="*/ 1354 w 1354"/>
              <a:gd name="T18" fmla="*/ 703 h 7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4" h="703">
                <a:moveTo>
                  <a:pt x="1354" y="703"/>
                </a:moveTo>
                <a:lnTo>
                  <a:pt x="1354" y="0"/>
                </a:lnTo>
                <a:lnTo>
                  <a:pt x="159" y="0"/>
                </a:lnTo>
                <a:lnTo>
                  <a:pt x="0" y="703"/>
                </a:lnTo>
                <a:lnTo>
                  <a:pt x="1354" y="70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Rectangle 32"/>
          <p:cNvSpPr>
            <a:spLocks noChangeArrowheads="1"/>
          </p:cNvSpPr>
          <p:nvPr/>
        </p:nvSpPr>
        <p:spPr bwMode="auto">
          <a:xfrm>
            <a:off x="5272088" y="5584825"/>
            <a:ext cx="866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</a:rPr>
              <a:t>photoresist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4604" name="Rectangle 33"/>
          <p:cNvSpPr>
            <a:spLocks noChangeArrowheads="1"/>
          </p:cNvSpPr>
          <p:nvPr/>
        </p:nvSpPr>
        <p:spPr bwMode="auto">
          <a:xfrm>
            <a:off x="6950075" y="5640387"/>
            <a:ext cx="188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4605" name="Freeform 34"/>
          <p:cNvSpPr>
            <a:spLocks/>
          </p:cNvSpPr>
          <p:nvPr/>
        </p:nvSpPr>
        <p:spPr bwMode="auto">
          <a:xfrm>
            <a:off x="7000875" y="5530850"/>
            <a:ext cx="247650" cy="388937"/>
          </a:xfrm>
          <a:custGeom>
            <a:avLst/>
            <a:gdLst>
              <a:gd name="T0" fmla="*/ 244711 w 337"/>
              <a:gd name="T1" fmla="*/ 388937 h 529"/>
              <a:gd name="T2" fmla="*/ 247650 w 337"/>
              <a:gd name="T3" fmla="*/ 329383 h 529"/>
              <a:gd name="T4" fmla="*/ 239566 w 337"/>
              <a:gd name="T5" fmla="*/ 268359 h 529"/>
              <a:gd name="T6" fmla="*/ 192535 w 337"/>
              <a:gd name="T7" fmla="*/ 156604 h 529"/>
              <a:gd name="T8" fmla="*/ 111700 w 337"/>
              <a:gd name="T9" fmla="*/ 64700 h 529"/>
              <a:gd name="T10" fmla="*/ 0 w 337"/>
              <a:gd name="T11" fmla="*/ 0 h 5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"/>
              <a:gd name="T19" fmla="*/ 0 h 529"/>
              <a:gd name="T20" fmla="*/ 337 w 337"/>
              <a:gd name="T21" fmla="*/ 529 h 5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" h="529">
                <a:moveTo>
                  <a:pt x="333" y="529"/>
                </a:moveTo>
                <a:lnTo>
                  <a:pt x="337" y="448"/>
                </a:lnTo>
                <a:lnTo>
                  <a:pt x="326" y="365"/>
                </a:lnTo>
                <a:lnTo>
                  <a:pt x="262" y="213"/>
                </a:lnTo>
                <a:lnTo>
                  <a:pt x="152" y="8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Freeform 35"/>
          <p:cNvSpPr>
            <a:spLocks/>
          </p:cNvSpPr>
          <p:nvPr/>
        </p:nvSpPr>
        <p:spPr bwMode="auto">
          <a:xfrm>
            <a:off x="6981825" y="5516562"/>
            <a:ext cx="114300" cy="87313"/>
          </a:xfrm>
          <a:custGeom>
            <a:avLst/>
            <a:gdLst>
              <a:gd name="T0" fmla="*/ 84640 w 158"/>
              <a:gd name="T1" fmla="*/ 87313 h 117"/>
              <a:gd name="T2" fmla="*/ 0 w 158"/>
              <a:gd name="T3" fmla="*/ 0 h 117"/>
              <a:gd name="T4" fmla="*/ 114300 w 158"/>
              <a:gd name="T5" fmla="*/ 35821 h 117"/>
              <a:gd name="T6" fmla="*/ 84640 w 158"/>
              <a:gd name="T7" fmla="*/ 87313 h 117"/>
              <a:gd name="T8" fmla="*/ 0 60000 65536"/>
              <a:gd name="T9" fmla="*/ 0 60000 65536"/>
              <a:gd name="T10" fmla="*/ 0 60000 65536"/>
              <a:gd name="T11" fmla="*/ 0 60000 65536"/>
              <a:gd name="T12" fmla="*/ 0 w 158"/>
              <a:gd name="T13" fmla="*/ 0 h 117"/>
              <a:gd name="T14" fmla="*/ 158 w 158"/>
              <a:gd name="T15" fmla="*/ 117 h 1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" h="117">
                <a:moveTo>
                  <a:pt x="117" y="117"/>
                </a:moveTo>
                <a:lnTo>
                  <a:pt x="0" y="0"/>
                </a:lnTo>
                <a:lnTo>
                  <a:pt x="158" y="48"/>
                </a:lnTo>
                <a:lnTo>
                  <a:pt x="117" y="117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Freeform 36"/>
          <p:cNvSpPr>
            <a:spLocks/>
          </p:cNvSpPr>
          <p:nvPr/>
        </p:nvSpPr>
        <p:spPr bwMode="auto">
          <a:xfrm>
            <a:off x="7219950" y="5824537"/>
            <a:ext cx="57150" cy="119063"/>
          </a:xfrm>
          <a:custGeom>
            <a:avLst/>
            <a:gdLst>
              <a:gd name="T0" fmla="*/ 57150 w 79"/>
              <a:gd name="T1" fmla="*/ 2940 h 162"/>
              <a:gd name="T2" fmla="*/ 23149 w 79"/>
              <a:gd name="T3" fmla="*/ 119063 h 162"/>
              <a:gd name="T4" fmla="*/ 0 w 79"/>
              <a:gd name="T5" fmla="*/ 0 h 162"/>
              <a:gd name="T6" fmla="*/ 57150 w 79"/>
              <a:gd name="T7" fmla="*/ 2940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162"/>
              <a:gd name="T14" fmla="*/ 79 w 79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162">
                <a:moveTo>
                  <a:pt x="79" y="4"/>
                </a:moveTo>
                <a:lnTo>
                  <a:pt x="32" y="162"/>
                </a:lnTo>
                <a:lnTo>
                  <a:pt x="0" y="0"/>
                </a:lnTo>
                <a:lnTo>
                  <a:pt x="79" y="4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Oval 37"/>
          <p:cNvSpPr>
            <a:spLocks noChangeArrowheads="1"/>
          </p:cNvSpPr>
          <p:nvPr/>
        </p:nvSpPr>
        <p:spPr bwMode="auto">
          <a:xfrm>
            <a:off x="5591175" y="3044825"/>
            <a:ext cx="1871663" cy="3206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Text Box 54"/>
          <p:cNvSpPr txBox="1">
            <a:spLocks noChangeArrowheads="1"/>
          </p:cNvSpPr>
          <p:nvPr/>
        </p:nvSpPr>
        <p:spPr bwMode="auto">
          <a:xfrm rot="-5400000">
            <a:off x="4695812" y="4074388"/>
            <a:ext cx="1362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Actual </a:t>
            </a:r>
            <a:r>
              <a:rPr lang="en-US" sz="2000" dirty="0" smtClean="0">
                <a:solidFill>
                  <a:srgbClr val="0033CC"/>
                </a:solidFill>
              </a:rPr>
              <a:t>light</a:t>
            </a:r>
            <a:endParaRPr lang="en-US" sz="2000" dirty="0">
              <a:solidFill>
                <a:srgbClr val="0033CC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intensity</a:t>
            </a:r>
          </a:p>
        </p:txBody>
      </p:sp>
      <p:sp>
        <p:nvSpPr>
          <p:cNvPr id="24610" name="Text Box 57"/>
          <p:cNvSpPr txBox="1">
            <a:spLocks noChangeArrowheads="1"/>
          </p:cNvSpPr>
          <p:nvPr/>
        </p:nvSpPr>
        <p:spPr bwMode="auto">
          <a:xfrm>
            <a:off x="1995487" y="228600"/>
            <a:ext cx="562451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33CC"/>
                </a:solidFill>
              </a:rPr>
              <a:t>What is hard about nanolithography?</a:t>
            </a:r>
            <a:endParaRPr lang="en-US" sz="28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4611" name="Rectangle 24"/>
          <p:cNvSpPr>
            <a:spLocks noChangeArrowheads="1"/>
          </p:cNvSpPr>
          <p:nvPr/>
        </p:nvSpPr>
        <p:spPr bwMode="auto">
          <a:xfrm>
            <a:off x="4349750" y="2124075"/>
            <a:ext cx="546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dirty="0">
                <a:solidFill>
                  <a:srgbClr val="0033CC"/>
                </a:solidFill>
              </a:rPr>
              <a:t>mask</a:t>
            </a:r>
            <a:endParaRPr lang="en-US" sz="20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4612" name="Rectangle 25"/>
          <p:cNvSpPr>
            <a:spLocks noChangeArrowheads="1"/>
          </p:cNvSpPr>
          <p:nvPr/>
        </p:nvSpPr>
        <p:spPr bwMode="auto">
          <a:xfrm>
            <a:off x="4391025" y="3060700"/>
            <a:ext cx="4231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rgbClr val="0033CC"/>
                </a:solidFill>
              </a:rPr>
              <a:t>lens</a:t>
            </a:r>
            <a:endParaRPr lang="en-US" sz="200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1106488" y="1295400"/>
            <a:ext cx="2787651" cy="3622675"/>
            <a:chOff x="697" y="1011"/>
            <a:chExt cx="1756" cy="2282"/>
          </a:xfrm>
        </p:grpSpPr>
        <p:sp>
          <p:nvSpPr>
            <p:cNvPr id="24614" name="Line 3"/>
            <p:cNvSpPr>
              <a:spLocks noChangeShapeType="1"/>
            </p:cNvSpPr>
            <p:nvPr/>
          </p:nvSpPr>
          <p:spPr bwMode="auto">
            <a:xfrm>
              <a:off x="1145" y="2504"/>
              <a:ext cx="1" cy="7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4"/>
            <p:cNvSpPr>
              <a:spLocks noChangeShapeType="1"/>
            </p:cNvSpPr>
            <p:nvPr/>
          </p:nvSpPr>
          <p:spPr bwMode="auto">
            <a:xfrm>
              <a:off x="1145" y="3245"/>
              <a:ext cx="9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5"/>
            <p:cNvSpPr>
              <a:spLocks noChangeShapeType="1"/>
            </p:cNvSpPr>
            <p:nvPr/>
          </p:nvSpPr>
          <p:spPr bwMode="auto">
            <a:xfrm flipV="1">
              <a:off x="1465" y="2758"/>
              <a:ext cx="1" cy="4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6"/>
            <p:cNvSpPr>
              <a:spLocks noChangeShapeType="1"/>
            </p:cNvSpPr>
            <p:nvPr/>
          </p:nvSpPr>
          <p:spPr bwMode="auto">
            <a:xfrm flipV="1">
              <a:off x="1839" y="2760"/>
              <a:ext cx="1" cy="4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7"/>
            <p:cNvSpPr>
              <a:spLocks noChangeShapeType="1"/>
            </p:cNvSpPr>
            <p:nvPr/>
          </p:nvSpPr>
          <p:spPr bwMode="auto">
            <a:xfrm>
              <a:off x="1465" y="2758"/>
              <a:ext cx="37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Rectangle 38"/>
            <p:cNvSpPr>
              <a:spLocks noChangeArrowheads="1"/>
            </p:cNvSpPr>
            <p:nvPr/>
          </p:nvSpPr>
          <p:spPr bwMode="auto">
            <a:xfrm>
              <a:off x="866" y="1582"/>
              <a:ext cx="1587" cy="7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Rectangle 39"/>
            <p:cNvSpPr>
              <a:spLocks noChangeArrowheads="1"/>
            </p:cNvSpPr>
            <p:nvPr/>
          </p:nvSpPr>
          <p:spPr bwMode="auto">
            <a:xfrm>
              <a:off x="866" y="1659"/>
              <a:ext cx="599" cy="1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Rectangle 40"/>
            <p:cNvSpPr>
              <a:spLocks noChangeArrowheads="1"/>
            </p:cNvSpPr>
            <p:nvPr/>
          </p:nvSpPr>
          <p:spPr bwMode="auto">
            <a:xfrm>
              <a:off x="1852" y="1659"/>
              <a:ext cx="601" cy="1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1"/>
            <p:cNvSpPr>
              <a:spLocks noChangeShapeType="1"/>
            </p:cNvSpPr>
            <p:nvPr/>
          </p:nvSpPr>
          <p:spPr bwMode="auto">
            <a:xfrm>
              <a:off x="1327" y="1269"/>
              <a:ext cx="1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42"/>
            <p:cNvSpPr>
              <a:spLocks/>
            </p:cNvSpPr>
            <p:nvPr/>
          </p:nvSpPr>
          <p:spPr bwMode="auto">
            <a:xfrm>
              <a:off x="1309" y="1469"/>
              <a:ext cx="37" cy="74"/>
            </a:xfrm>
            <a:custGeom>
              <a:avLst/>
              <a:gdLst>
                <a:gd name="T0" fmla="*/ 37 w 80"/>
                <a:gd name="T1" fmla="*/ 0 h 160"/>
                <a:gd name="T2" fmla="*/ 19 w 80"/>
                <a:gd name="T3" fmla="*/ 74 h 160"/>
                <a:gd name="T4" fmla="*/ 0 w 80"/>
                <a:gd name="T5" fmla="*/ 0 h 160"/>
                <a:gd name="T6" fmla="*/ 37 w 80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60"/>
                <a:gd name="T14" fmla="*/ 80 w 80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60">
                  <a:moveTo>
                    <a:pt x="80" y="0"/>
                  </a:moveTo>
                  <a:lnTo>
                    <a:pt x="41" y="16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3"/>
            <p:cNvSpPr>
              <a:spLocks noChangeShapeType="1"/>
            </p:cNvSpPr>
            <p:nvPr/>
          </p:nvSpPr>
          <p:spPr bwMode="auto">
            <a:xfrm>
              <a:off x="1465" y="1269"/>
              <a:ext cx="1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44"/>
            <p:cNvSpPr>
              <a:spLocks/>
            </p:cNvSpPr>
            <p:nvPr/>
          </p:nvSpPr>
          <p:spPr bwMode="auto">
            <a:xfrm>
              <a:off x="1447" y="1469"/>
              <a:ext cx="37" cy="74"/>
            </a:xfrm>
            <a:custGeom>
              <a:avLst/>
              <a:gdLst>
                <a:gd name="T0" fmla="*/ 37 w 81"/>
                <a:gd name="T1" fmla="*/ 0 h 160"/>
                <a:gd name="T2" fmla="*/ 19 w 81"/>
                <a:gd name="T3" fmla="*/ 74 h 160"/>
                <a:gd name="T4" fmla="*/ 0 w 81"/>
                <a:gd name="T5" fmla="*/ 0 h 160"/>
                <a:gd name="T6" fmla="*/ 37 w 81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60"/>
                <a:gd name="T14" fmla="*/ 81 w 81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60">
                  <a:moveTo>
                    <a:pt x="81" y="0"/>
                  </a:moveTo>
                  <a:lnTo>
                    <a:pt x="41" y="160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45"/>
            <p:cNvSpPr>
              <a:spLocks noChangeShapeType="1"/>
            </p:cNvSpPr>
            <p:nvPr/>
          </p:nvSpPr>
          <p:spPr bwMode="auto">
            <a:xfrm>
              <a:off x="1602" y="1269"/>
              <a:ext cx="1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46"/>
            <p:cNvSpPr>
              <a:spLocks/>
            </p:cNvSpPr>
            <p:nvPr/>
          </p:nvSpPr>
          <p:spPr bwMode="auto">
            <a:xfrm>
              <a:off x="1583" y="1469"/>
              <a:ext cx="38" cy="74"/>
            </a:xfrm>
            <a:custGeom>
              <a:avLst/>
              <a:gdLst>
                <a:gd name="T0" fmla="*/ 38 w 80"/>
                <a:gd name="T1" fmla="*/ 0 h 160"/>
                <a:gd name="T2" fmla="*/ 19 w 80"/>
                <a:gd name="T3" fmla="*/ 74 h 160"/>
                <a:gd name="T4" fmla="*/ 0 w 80"/>
                <a:gd name="T5" fmla="*/ 0 h 160"/>
                <a:gd name="T6" fmla="*/ 38 w 80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60"/>
                <a:gd name="T14" fmla="*/ 80 w 80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60">
                  <a:moveTo>
                    <a:pt x="80" y="0"/>
                  </a:moveTo>
                  <a:lnTo>
                    <a:pt x="41" y="16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Line 47"/>
            <p:cNvSpPr>
              <a:spLocks noChangeShapeType="1"/>
            </p:cNvSpPr>
            <p:nvPr/>
          </p:nvSpPr>
          <p:spPr bwMode="auto">
            <a:xfrm>
              <a:off x="1737" y="1269"/>
              <a:ext cx="1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48"/>
            <p:cNvSpPr>
              <a:spLocks/>
            </p:cNvSpPr>
            <p:nvPr/>
          </p:nvSpPr>
          <p:spPr bwMode="auto">
            <a:xfrm>
              <a:off x="1719" y="1469"/>
              <a:ext cx="37" cy="74"/>
            </a:xfrm>
            <a:custGeom>
              <a:avLst/>
              <a:gdLst>
                <a:gd name="T0" fmla="*/ 37 w 80"/>
                <a:gd name="T1" fmla="*/ 0 h 160"/>
                <a:gd name="T2" fmla="*/ 19 w 80"/>
                <a:gd name="T3" fmla="*/ 74 h 160"/>
                <a:gd name="T4" fmla="*/ 0 w 80"/>
                <a:gd name="T5" fmla="*/ 0 h 160"/>
                <a:gd name="T6" fmla="*/ 37 w 80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60"/>
                <a:gd name="T14" fmla="*/ 80 w 80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60">
                  <a:moveTo>
                    <a:pt x="80" y="0"/>
                  </a:moveTo>
                  <a:lnTo>
                    <a:pt x="41" y="16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Line 49"/>
            <p:cNvSpPr>
              <a:spLocks noChangeShapeType="1"/>
            </p:cNvSpPr>
            <p:nvPr/>
          </p:nvSpPr>
          <p:spPr bwMode="auto">
            <a:xfrm>
              <a:off x="1873" y="1269"/>
              <a:ext cx="1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50"/>
            <p:cNvSpPr>
              <a:spLocks/>
            </p:cNvSpPr>
            <p:nvPr/>
          </p:nvSpPr>
          <p:spPr bwMode="auto">
            <a:xfrm>
              <a:off x="1855" y="1469"/>
              <a:ext cx="37" cy="74"/>
            </a:xfrm>
            <a:custGeom>
              <a:avLst/>
              <a:gdLst>
                <a:gd name="T0" fmla="*/ 37 w 80"/>
                <a:gd name="T1" fmla="*/ 0 h 160"/>
                <a:gd name="T2" fmla="*/ 19 w 80"/>
                <a:gd name="T3" fmla="*/ 74 h 160"/>
                <a:gd name="T4" fmla="*/ 0 w 80"/>
                <a:gd name="T5" fmla="*/ 0 h 160"/>
                <a:gd name="T6" fmla="*/ 37 w 80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60"/>
                <a:gd name="T14" fmla="*/ 80 w 80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60">
                  <a:moveTo>
                    <a:pt x="80" y="0"/>
                  </a:moveTo>
                  <a:lnTo>
                    <a:pt x="41" y="16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Line 51"/>
            <p:cNvSpPr>
              <a:spLocks noChangeShapeType="1"/>
            </p:cNvSpPr>
            <p:nvPr/>
          </p:nvSpPr>
          <p:spPr bwMode="auto">
            <a:xfrm>
              <a:off x="2011" y="1269"/>
              <a:ext cx="1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52"/>
            <p:cNvSpPr>
              <a:spLocks/>
            </p:cNvSpPr>
            <p:nvPr/>
          </p:nvSpPr>
          <p:spPr bwMode="auto">
            <a:xfrm>
              <a:off x="1992" y="1469"/>
              <a:ext cx="37" cy="74"/>
            </a:xfrm>
            <a:custGeom>
              <a:avLst/>
              <a:gdLst>
                <a:gd name="T0" fmla="*/ 37 w 80"/>
                <a:gd name="T1" fmla="*/ 0 h 160"/>
                <a:gd name="T2" fmla="*/ 19 w 80"/>
                <a:gd name="T3" fmla="*/ 74 h 160"/>
                <a:gd name="T4" fmla="*/ 0 w 80"/>
                <a:gd name="T5" fmla="*/ 0 h 160"/>
                <a:gd name="T6" fmla="*/ 37 w 80"/>
                <a:gd name="T7" fmla="*/ 0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160"/>
                <a:gd name="T14" fmla="*/ 80 w 80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160">
                  <a:moveTo>
                    <a:pt x="80" y="0"/>
                  </a:moveTo>
                  <a:lnTo>
                    <a:pt x="41" y="160"/>
                  </a:ln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Rectangle 53"/>
            <p:cNvSpPr>
              <a:spLocks noChangeArrowheads="1"/>
            </p:cNvSpPr>
            <p:nvPr/>
          </p:nvSpPr>
          <p:spPr bwMode="auto">
            <a:xfrm>
              <a:off x="1571" y="1011"/>
              <a:ext cx="2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33CC"/>
                  </a:solidFill>
                </a:rPr>
                <a:t>light</a:t>
              </a:r>
              <a:endParaRPr lang="en-US" sz="2000" dirty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24635" name="Text Box 55"/>
            <p:cNvSpPr txBox="1">
              <a:spLocks noChangeArrowheads="1"/>
            </p:cNvSpPr>
            <p:nvPr/>
          </p:nvSpPr>
          <p:spPr bwMode="auto">
            <a:xfrm rot="16200000">
              <a:off x="539" y="2689"/>
              <a:ext cx="76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Ideal </a:t>
              </a:r>
              <a:r>
                <a:rPr lang="en-US" sz="2000" dirty="0">
                  <a:solidFill>
                    <a:srgbClr val="0033CC"/>
                  </a:solidFill>
                </a:rPr>
                <a:t>light</a:t>
              </a:r>
            </a:p>
            <a:p>
              <a:r>
                <a:rPr lang="en-US" sz="2000" dirty="0">
                  <a:solidFill>
                    <a:srgbClr val="0033CC"/>
                  </a:solidFill>
                </a:rPr>
                <a:t>intensity</a:t>
              </a:r>
            </a:p>
          </p:txBody>
        </p:sp>
        <p:sp>
          <p:nvSpPr>
            <p:cNvPr id="24636" name="Oval 60"/>
            <p:cNvSpPr>
              <a:spLocks noChangeArrowheads="1"/>
            </p:cNvSpPr>
            <p:nvPr/>
          </p:nvSpPr>
          <p:spPr bwMode="auto">
            <a:xfrm>
              <a:off x="1050" y="2113"/>
              <a:ext cx="1179" cy="20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1" name="Straight Connector 60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905000" y="4959905"/>
            <a:ext cx="579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Sharp dose profile                                    “blurred” dose profile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67912"/>
            <a:ext cx="251861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0" y="1066800"/>
            <a:ext cx="55626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762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Optical  proximity correction: biasing or adding scattering bars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886200"/>
            <a:ext cx="76200" cy="1234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3886200"/>
            <a:ext cx="76200" cy="1234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3505200"/>
            <a:ext cx="792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Biasing</a:t>
            </a:r>
            <a:r>
              <a:rPr lang="en-US" dirty="0" smtClean="0">
                <a:solidFill>
                  <a:srgbClr val="0033CC"/>
                </a:solidFill>
              </a:rPr>
              <a:t> (making isolated line wider)               Adding (sub-resolution) </a:t>
            </a:r>
            <a:r>
              <a:rPr lang="en-US" dirty="0" smtClean="0">
                <a:solidFill>
                  <a:srgbClr val="C00000"/>
                </a:solidFill>
              </a:rPr>
              <a:t>scattering bars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"/>
            <a:ext cx="251861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800600" y="1371600"/>
            <a:ext cx="2404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Desired dose in resist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38800" y="3962400"/>
            <a:ext cx="3013322" cy="2638425"/>
            <a:chOff x="5638800" y="3962400"/>
            <a:chExt cx="3013322" cy="263842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800" y="3962400"/>
              <a:ext cx="3013322" cy="263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7620000" y="4206240"/>
              <a:ext cx="99060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91440" bIns="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33CC"/>
                  </a:solidFill>
                </a:rPr>
                <a:t>Scattering bars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rot="5400000">
            <a:off x="2667000" y="3962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1790700" y="40005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5867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Dense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0" y="1143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89076" y="228600"/>
            <a:ext cx="5365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33CC"/>
                </a:solidFill>
              </a:rPr>
              <a:t>Inverse</a:t>
            </a:r>
            <a:r>
              <a:rPr lang="en-US" sz="2800" dirty="0" smtClean="0">
                <a:solidFill>
                  <a:srgbClr val="0033CC"/>
                </a:solidFill>
              </a:rPr>
              <a:t> lithography technology (ILT)</a:t>
            </a:r>
          </a:p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(ultimate solution for OPC)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371600"/>
            <a:ext cx="3733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Design the photomask by working out how an ideal image is generated. I.e. working </a:t>
            </a:r>
            <a:r>
              <a:rPr lang="en-US" dirty="0" smtClean="0">
                <a:solidFill>
                  <a:srgbClr val="C00000"/>
                </a:solidFill>
              </a:rPr>
              <a:t>backwards</a:t>
            </a:r>
            <a:r>
              <a:rPr lang="en-US" dirty="0" smtClean="0">
                <a:solidFill>
                  <a:srgbClr val="0033CC"/>
                </a:solidFill>
              </a:rPr>
              <a:t> to find the “perfect” mask that can generate the ideal image.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Very complicated math, data file for such a mask ~1000GB.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Still limited by the resolution (pixel size) of the lithography used to make the mask.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638800"/>
            <a:ext cx="3535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Top: aggressive ILT mask.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Bottom: non-aggressive OPC mask.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11430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Mask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7394" y="1143000"/>
            <a:ext cx="147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Resist pattern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8839200" cy="55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228600"/>
            <a:ext cx="6788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Optical  proximity correction (OPC): summary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Photolithography and resolution enhancement techniques (RET)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209800"/>
            <a:ext cx="5287538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Photolithography and resolution limit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Immersion lithography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Off-axis illumination (OAI)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Phase-shift mask (PSM)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Optical proximity correction (OPC)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Double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43000" y="2286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Pitch splitting to improve resolution (half pitch)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990600"/>
            <a:ext cx="74676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Divide patterns on a mask into two masks, resulting in larger separation between features.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Expose the resist twice using the two masks. (double exposure)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complete separation of cross talk, two exposures and two pattern transfers by etching is carried out. (double patterning)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Finally, feature sizes are trimmed back (optional).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924800" cy="310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477000" cy="557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152400"/>
            <a:ext cx="8928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Double processing (double exposure and double patterning)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324600"/>
            <a:ext cx="179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Single processing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8635" y="6324600"/>
            <a:ext cx="177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Double exposure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0022" y="6324600"/>
            <a:ext cx="189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Double patterning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1066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76400" y="152400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Comparison: single exposure, double exposure, double patterning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61055"/>
            <a:ext cx="8001000" cy="54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2727325"/>
            <a:ext cx="1905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After resist development</a:t>
            </a:r>
          </a:p>
          <a:p>
            <a:endParaRPr lang="en-US" sz="2400" dirty="0" smtClean="0">
              <a:solidFill>
                <a:srgbClr val="0033CC"/>
              </a:solidFill>
            </a:endParaRPr>
          </a:p>
          <a:p>
            <a:endParaRPr lang="en-US" sz="2400" dirty="0" smtClean="0">
              <a:solidFill>
                <a:srgbClr val="0033CC"/>
              </a:solidFill>
            </a:endParaRPr>
          </a:p>
          <a:p>
            <a:endParaRPr lang="en-US" sz="2400" dirty="0" smtClean="0">
              <a:solidFill>
                <a:srgbClr val="0033CC"/>
              </a:solidFill>
            </a:endParaRPr>
          </a:p>
          <a:p>
            <a:endParaRPr lang="en-US" sz="2400" dirty="0" smtClean="0">
              <a:solidFill>
                <a:srgbClr val="0033CC"/>
              </a:solidFill>
            </a:endParaRPr>
          </a:p>
          <a:p>
            <a:endParaRPr lang="en-US" sz="2400" dirty="0" smtClean="0">
              <a:solidFill>
                <a:srgbClr val="0033CC"/>
              </a:solidFill>
            </a:endParaRPr>
          </a:p>
          <a:p>
            <a:r>
              <a:rPr lang="en-US" sz="2400" dirty="0" smtClean="0">
                <a:solidFill>
                  <a:srgbClr val="0033CC"/>
                </a:solidFill>
              </a:rPr>
              <a:t>After etch into sub-layer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886200"/>
            <a:ext cx="208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Double patterning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133600"/>
            <a:ext cx="72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Resist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414" y="1447800"/>
            <a:ext cx="549746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95800" y="990600"/>
            <a:ext cx="3649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Combined intensity in resist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" y="1419285"/>
            <a:ext cx="3352800" cy="4524315"/>
            <a:chOff x="304800" y="1524000"/>
            <a:chExt cx="3352800" cy="4524315"/>
          </a:xfrm>
        </p:grpSpPr>
        <p:sp>
          <p:nvSpPr>
            <p:cNvPr id="6" name="Rectangle 5"/>
            <p:cNvSpPr/>
            <p:nvPr/>
          </p:nvSpPr>
          <p:spPr>
            <a:xfrm>
              <a:off x="304800" y="1524000"/>
              <a:ext cx="3352800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Incoherent combination of light with double exposure.</a:t>
              </a:r>
            </a:p>
            <a:p>
              <a:r>
                <a:rPr lang="en-US" dirty="0" smtClean="0">
                  <a:solidFill>
                    <a:srgbClr val="0033CC"/>
                  </a:solidFill>
                </a:rPr>
                <a:t>(Intensity=E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1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2</a:t>
              </a:r>
              <a:r>
                <a:rPr lang="en-US" dirty="0" smtClean="0">
                  <a:solidFill>
                    <a:srgbClr val="0033CC"/>
                  </a:solidFill>
                </a:rPr>
                <a:t>+E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2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2</a:t>
              </a:r>
              <a:r>
                <a:rPr lang="en-US" dirty="0" smtClean="0">
                  <a:solidFill>
                    <a:srgbClr val="0033CC"/>
                  </a:solidFill>
                </a:rPr>
                <a:t>)</a:t>
              </a: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Coherent combination with single exposure.</a:t>
              </a:r>
            </a:p>
            <a:p>
              <a:r>
                <a:rPr lang="en-US" dirty="0" smtClean="0">
                  <a:solidFill>
                    <a:srgbClr val="0033CC"/>
                  </a:solidFill>
                </a:rPr>
                <a:t>(Intensity in gap=(E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1</a:t>
              </a:r>
              <a:r>
                <a:rPr lang="en-US" dirty="0" smtClean="0">
                  <a:solidFill>
                    <a:srgbClr val="0033CC"/>
                  </a:solidFill>
                </a:rPr>
                <a:t>+E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2</a:t>
              </a:r>
              <a:r>
                <a:rPr lang="en-US" dirty="0" smtClean="0">
                  <a:solidFill>
                    <a:srgbClr val="0033CC"/>
                  </a:solidFill>
                </a:rPr>
                <a:t>)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2</a:t>
              </a:r>
              <a:r>
                <a:rPr lang="en-US" dirty="0" smtClean="0">
                  <a:solidFill>
                    <a:srgbClr val="0033CC"/>
                  </a:solidFill>
                </a:rPr>
                <a:t>&gt;E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1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2</a:t>
              </a:r>
              <a:r>
                <a:rPr lang="en-US" dirty="0" smtClean="0">
                  <a:solidFill>
                    <a:srgbClr val="0033CC"/>
                  </a:solidFill>
                </a:rPr>
                <a:t>+E</a:t>
              </a:r>
              <a:r>
                <a:rPr lang="en-US" baseline="-25000" dirty="0" smtClean="0">
                  <a:solidFill>
                    <a:srgbClr val="0033CC"/>
                  </a:solidFill>
                </a:rPr>
                <a:t>2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2</a:t>
              </a:r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Intensity 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 </a:t>
              </a:r>
              <a:r>
                <a:rPr lang="en-US" dirty="0" smtClean="0">
                  <a:solidFill>
                    <a:srgbClr val="0033CC"/>
                  </a:solidFill>
                </a:rPr>
                <a:t>in the  pattern area)</a:t>
              </a:r>
            </a:p>
            <a:p>
              <a:endParaRPr lang="en-US" dirty="0" smtClean="0">
                <a:solidFill>
                  <a:srgbClr val="0033CC"/>
                </a:solidFill>
              </a:endParaRPr>
            </a:p>
            <a:p>
              <a:r>
                <a:rPr lang="en-US" dirty="0" smtClean="0">
                  <a:solidFill>
                    <a:srgbClr val="0033CC"/>
                  </a:solidFill>
                </a:rPr>
                <a:t>In IC industry partial coherence is used that is better than coherence for high resolution, but still worse than incoherence.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084832" y="4023360"/>
              <a:ext cx="182880" cy="1588"/>
            </a:xfrm>
            <a:prstGeom prst="straightConnector1">
              <a:avLst/>
            </a:prstGeom>
            <a:ln w="15875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389632" y="4023360"/>
              <a:ext cx="182880" cy="1588"/>
            </a:xfrm>
            <a:prstGeom prst="straightConnector1">
              <a:avLst/>
            </a:prstGeom>
            <a:ln w="15875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295400" y="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Why double exposure has higher resolution than single exposure?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1" y="6096000"/>
            <a:ext cx="601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Ideally, the resist is memory-less and/or non-linear, then double exposure = double patterning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14867" y="228600"/>
            <a:ext cx="6105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Doubling patterning outlook (as of 2006)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7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4922303" cy="304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66800" y="4267200"/>
            <a:ext cx="73412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Lowest risk route to 32nm half pitch in time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But worst in terms of </a:t>
            </a:r>
            <a:r>
              <a:rPr lang="en-US" dirty="0" err="1" smtClean="0">
                <a:solidFill>
                  <a:srgbClr val="0033CC"/>
                </a:solidFill>
              </a:rPr>
              <a:t>CoO</a:t>
            </a:r>
            <a:r>
              <a:rPr lang="en-US" dirty="0" smtClean="0">
                <a:solidFill>
                  <a:srgbClr val="0033CC"/>
                </a:solidFill>
              </a:rPr>
              <a:t> (cost of ownership)</a:t>
            </a:r>
          </a:p>
          <a:p>
            <a:pPr marL="6858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Two masks per critical layer</a:t>
            </a:r>
          </a:p>
          <a:p>
            <a:pPr marL="6858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Reduced throughput by a factor of 2</a:t>
            </a:r>
          </a:p>
          <a:p>
            <a:pPr marL="6858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Add cost to second etch step</a:t>
            </a:r>
          </a:p>
          <a:p>
            <a:pPr marL="685800" lvl="1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Need very precise alignment between the two exposures.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Therefore, any development improving </a:t>
            </a:r>
            <a:r>
              <a:rPr lang="en-US" dirty="0" err="1" smtClean="0">
                <a:solidFill>
                  <a:srgbClr val="0033CC"/>
                </a:solidFill>
              </a:rPr>
              <a:t>CoO</a:t>
            </a:r>
            <a:r>
              <a:rPr lang="en-US" dirty="0" smtClean="0">
                <a:solidFill>
                  <a:srgbClr val="0033CC"/>
                </a:solidFill>
              </a:rPr>
              <a:t> is a plus for double processing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438400"/>
            <a:ext cx="32043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K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 factor: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practical limit for single processing is 0.25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Double processing can bring it to &lt; 0.2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5867400" y="1066800"/>
          <a:ext cx="2057400" cy="1227138"/>
        </p:xfrm>
        <a:graphic>
          <a:graphicData uri="http://schemas.openxmlformats.org/presentationml/2006/ole">
            <p:oleObj spid="_x0000_s178178" name="Equation" r:id="rId4" imgW="660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81000" y="1066800"/>
            <a:ext cx="8305800" cy="5326797"/>
            <a:chOff x="533400" y="1066800"/>
            <a:chExt cx="8305800" cy="5326797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066800"/>
              <a:ext cx="7604849" cy="449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086600" y="5562600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MEB DW=multiple electron beams direct write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5562600"/>
              <a:ext cx="1671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</a:rPr>
                <a:t>Wavelength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1090826" y="2843427"/>
              <a:ext cx="3710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</a:rPr>
                <a:t>Resolution in half pitch (nm)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03191" y="238780"/>
            <a:ext cx="4454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Resolution of exposure tools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81800" y="1447800"/>
            <a:ext cx="3513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3878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Fresnel &amp; </a:t>
            </a:r>
            <a:r>
              <a:rPr lang="en-US" sz="2800" dirty="0" err="1" smtClean="0">
                <a:solidFill>
                  <a:srgbClr val="0033CC"/>
                </a:solidFill>
              </a:rPr>
              <a:t>Fraunhofer</a:t>
            </a:r>
            <a:r>
              <a:rPr lang="en-US" sz="2800" dirty="0" smtClean="0">
                <a:solidFill>
                  <a:srgbClr val="0033CC"/>
                </a:solidFill>
              </a:rPr>
              <a:t> diffraction (from an aperture)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" name="Group 6"/>
          <p:cNvGrpSpPr/>
          <p:nvPr/>
        </p:nvGrpSpPr>
        <p:grpSpPr>
          <a:xfrm>
            <a:off x="381000" y="1219200"/>
            <a:ext cx="8372475" cy="4957465"/>
            <a:chOff x="381000" y="1219200"/>
            <a:chExt cx="8372475" cy="4957465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219200"/>
              <a:ext cx="8372475" cy="429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295400" y="5715000"/>
              <a:ext cx="65676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33CC"/>
                  </a:solidFill>
                </a:rPr>
                <a:t>Contact          Proximity                                 Projection</a:t>
              </a:r>
              <a:endParaRPr lang="en-US" sz="2400" dirty="0">
                <a:solidFill>
                  <a:srgbClr val="0033CC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9253" y="5193268"/>
            <a:ext cx="238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Light intensity profile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7884625">
            <a:off x="1375564" y="4991079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5313363" cy="42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6600" y="5715000"/>
            <a:ext cx="408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Near field                                          Far field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3695700" y="5524500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668294" y="5523706"/>
            <a:ext cx="381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200" y="23878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Fresnel &amp; </a:t>
            </a:r>
            <a:r>
              <a:rPr lang="en-US" sz="2800" dirty="0" err="1" smtClean="0">
                <a:solidFill>
                  <a:srgbClr val="0033CC"/>
                </a:solidFill>
              </a:rPr>
              <a:t>Fraunhofer</a:t>
            </a:r>
            <a:r>
              <a:rPr lang="en-US" sz="2800" dirty="0" smtClean="0">
                <a:solidFill>
                  <a:srgbClr val="0033CC"/>
                </a:solidFill>
              </a:rPr>
              <a:t> diffraction (from an aperture)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781050"/>
            <a:ext cx="6096000" cy="3200400"/>
          </a:xfrm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3795446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125912"/>
            <a:ext cx="2104024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441325" y="57673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5936" y="228600"/>
            <a:ext cx="895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Light diffraction through a small circular aperture (Airy disk)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5720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Image by a point source forms a circle with radius 1.22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f/d surrounded by diffraction rings (Airy pattern).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5177135"/>
            <a:ext cx="14093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1.22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 </a:t>
            </a:r>
            <a:r>
              <a:rPr lang="en-US" sz="2400" dirty="0" smtClean="0">
                <a:solidFill>
                  <a:srgbClr val="C00000"/>
                </a:solidFill>
              </a:rPr>
              <a:t>f/d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3810000"/>
            <a:ext cx="13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Airy pattern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24580"/>
            <a:ext cx="5257800" cy="3075163"/>
          </a:xfrm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4267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95400" y="228600"/>
            <a:ext cx="730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Rayleigh resolution criteria (for </a:t>
            </a:r>
            <a:r>
              <a:rPr lang="en-US" sz="2800" dirty="0" smtClean="0">
                <a:solidFill>
                  <a:srgbClr val="C00000"/>
                </a:solidFill>
              </a:rPr>
              <a:t>circular</a:t>
            </a:r>
            <a:r>
              <a:rPr lang="en-US" sz="2800" dirty="0" smtClean="0">
                <a:solidFill>
                  <a:srgbClr val="0033CC"/>
                </a:solidFill>
              </a:rPr>
              <a:t> aperture)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5334000"/>
            <a:ext cx="66294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C00000"/>
                </a:solidFill>
              </a:rPr>
              <a:t>NA: the ability of the lens to collect diffracted light</a:t>
            </a:r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000780"/>
            <a:ext cx="3929063" cy="254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257800" y="11062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Rayleigh resolution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81800" y="3591580"/>
            <a:ext cx="685800" cy="158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34200" y="35153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R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419600"/>
            <a:ext cx="3654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NA=  </a:t>
            </a:r>
            <a:r>
              <a:rPr lang="en-US" sz="2000" dirty="0" err="1" smtClean="0">
                <a:solidFill>
                  <a:srgbClr val="0033CC"/>
                </a:solidFill>
              </a:rPr>
              <a:t>n</a:t>
            </a:r>
            <a:r>
              <a:rPr lang="en-US" sz="2000" dirty="0" err="1" smtClean="0">
                <a:solidFill>
                  <a:srgbClr val="0033CC"/>
                </a:solidFill>
                <a:sym typeface="Symbol"/>
              </a:rPr>
              <a:t></a:t>
            </a:r>
            <a:r>
              <a:rPr lang="en-US" sz="2000" dirty="0" err="1" smtClean="0">
                <a:solidFill>
                  <a:srgbClr val="0033CC"/>
                </a:solidFill>
              </a:rPr>
              <a:t>sin</a:t>
            </a:r>
            <a:r>
              <a:rPr lang="en-US" sz="2000" dirty="0" smtClean="0">
                <a:solidFill>
                  <a:srgbClr val="0033CC"/>
                </a:solidFill>
                <a:sym typeface="Symbol"/>
              </a:rPr>
              <a:t>, numerical aperture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95400" y="228600"/>
            <a:ext cx="730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Rayleigh resolution criteria (for </a:t>
            </a:r>
            <a:r>
              <a:rPr lang="en-US" sz="2800" dirty="0" smtClean="0">
                <a:solidFill>
                  <a:srgbClr val="C00000"/>
                </a:solidFill>
              </a:rPr>
              <a:t>circular</a:t>
            </a:r>
            <a:r>
              <a:rPr lang="en-US" sz="2800" dirty="0" smtClean="0">
                <a:solidFill>
                  <a:srgbClr val="0033CC"/>
                </a:solidFill>
              </a:rPr>
              <a:t> aperture)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457325"/>
            <a:ext cx="7694613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90600" y="3276600"/>
            <a:ext cx="692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Well-resolved		Just resolved		Not resolved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6181</TotalTime>
  <Words>2983</Words>
  <Application>Microsoft Office PowerPoint</Application>
  <PresentationFormat>On-screen Show (4:3)</PresentationFormat>
  <Paragraphs>468</Paragraphs>
  <Slides>49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Equation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46</cp:revision>
  <dcterms:created xsi:type="dcterms:W3CDTF">2006-08-16T00:00:00Z</dcterms:created>
  <dcterms:modified xsi:type="dcterms:W3CDTF">2011-09-11T19:43:31Z</dcterms:modified>
</cp:coreProperties>
</file>