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35" r:id="rId2"/>
    <p:sldId id="336" r:id="rId3"/>
    <p:sldId id="337" r:id="rId4"/>
    <p:sldId id="338" r:id="rId5"/>
    <p:sldId id="339" r:id="rId6"/>
    <p:sldId id="340" r:id="rId7"/>
    <p:sldId id="348" r:id="rId8"/>
    <p:sldId id="308" r:id="rId9"/>
    <p:sldId id="309" r:id="rId10"/>
    <p:sldId id="310" r:id="rId11"/>
    <p:sldId id="326" r:id="rId12"/>
    <p:sldId id="324" r:id="rId13"/>
    <p:sldId id="325" r:id="rId14"/>
    <p:sldId id="341" r:id="rId15"/>
    <p:sldId id="343" r:id="rId16"/>
    <p:sldId id="344" r:id="rId17"/>
    <p:sldId id="345" r:id="rId18"/>
    <p:sldId id="346" r:id="rId19"/>
    <p:sldId id="347" r:id="rId20"/>
    <p:sldId id="349" r:id="rId21"/>
    <p:sldId id="312" r:id="rId22"/>
    <p:sldId id="311" r:id="rId23"/>
    <p:sldId id="327" r:id="rId24"/>
    <p:sldId id="314" r:id="rId25"/>
    <p:sldId id="316" r:id="rId26"/>
    <p:sldId id="352" r:id="rId27"/>
    <p:sldId id="328" r:id="rId28"/>
    <p:sldId id="350" r:id="rId29"/>
    <p:sldId id="277" r:id="rId30"/>
    <p:sldId id="293" r:id="rId31"/>
    <p:sldId id="294" r:id="rId32"/>
    <p:sldId id="292" r:id="rId33"/>
    <p:sldId id="295" r:id="rId34"/>
    <p:sldId id="284" r:id="rId35"/>
    <p:sldId id="287" r:id="rId36"/>
    <p:sldId id="288" r:id="rId37"/>
    <p:sldId id="351" r:id="rId38"/>
    <p:sldId id="272" r:id="rId39"/>
    <p:sldId id="331" r:id="rId40"/>
    <p:sldId id="286" r:id="rId41"/>
    <p:sldId id="332" r:id="rId42"/>
    <p:sldId id="333" r:id="rId43"/>
    <p:sldId id="33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8490" autoAdjust="0"/>
  </p:normalViewPr>
  <p:slideViewPr>
    <p:cSldViewPr>
      <p:cViewPr varScale="1">
        <p:scale>
          <a:sx n="77" d="100"/>
          <a:sy n="77" d="100"/>
        </p:scale>
        <p:origin x="-95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F62184-8998-4B86-BAD8-D7BB03323F37}" type="datetimeFigureOut">
              <a:rPr lang="en-US" smtClean="0"/>
              <a:pPr/>
              <a:t>8/21/2010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0A5D90-648E-4847-8979-CDAAD66B25A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749959F-F4C2-431C-9B93-D689B22D8CE0}" type="slidenum">
              <a:rPr lang="en-US"/>
              <a:pPr/>
              <a:t>3</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4DFA150B-8572-45D0-9082-C621730E2C0E}" type="slidenum">
              <a:rPr lang="en-US"/>
              <a:pPr/>
              <a:t>8</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12A2C7D8-00EF-462B-A968-0103C9A87A2A}" type="slidenum">
              <a:rPr lang="en-US"/>
              <a:pPr/>
              <a:t>10</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881D74C0-97D0-4C65-8511-311A20726887}" type="slidenum">
              <a:rPr lang="en-US"/>
              <a:pPr/>
              <a:t>19</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ACB7D48-CE8B-49D8-B243-7BBD5AD9B685}" type="slidenum">
              <a:rPr lang="en-US"/>
              <a:pPr/>
              <a:t>35</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dirty="0" smtClean="0"/>
              <a:t>Ok so as many of you may already know, sub-wavelength imaging has been made possible recently primarily through the use of tapered fiber probes manufactured with metal coatings over a sub-wavelength sized aperture.  Light can then be coupled into or out of the fiber through the evanescent waves which propagate extremely close to this metal surface.  This imaging technique has become a powerful tool for high resolution microscopy and has seen widespread use in recent years. Its primarily limitation is the amount of light that can be coupled into or out of the fiber, which limits the SNR.  The skin depth of the metal coating at the tip, and the fact that light transmission decreases rapidly as the aperture size decreases are the main reasons for this and these limitations have made it difficult to achieve higher resolution with fast image acquisition rates.</a:t>
            </a:r>
          </a:p>
          <a:p>
            <a:pPr eaLnBrk="1" hangingPunct="1"/>
            <a:endParaRPr lang="en-US" dirty="0" smtClean="0"/>
          </a:p>
          <a:p>
            <a:pPr eaLnBrk="1" hangingPunct="1"/>
            <a:r>
              <a:rPr lang="en-US" dirty="0" smtClean="0"/>
              <a:t>To overcome some of these limitations apertureless techniques have been developed that rely on small sub-wavelength size metal tips that act as </a:t>
            </a:r>
            <a:r>
              <a:rPr lang="en-US" dirty="0" err="1" smtClean="0"/>
              <a:t>nanoantennas</a:t>
            </a:r>
            <a:r>
              <a:rPr lang="en-US" dirty="0" smtClean="0"/>
              <a:t> to scatter the optical near-field of the sample itself.  This technique is useful in overcoming the light level problems. Also, it is much easier to fabricate extremely small metal or semiconductor tips, and it’s the local scattering from these tips that determine the resolution of the imaging systems.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D9277DF-151D-4869-97E6-C41A1C55D8F1}" type="slidenum">
              <a:rPr lang="en-US"/>
              <a:pPr/>
              <a:t>36</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smtClean="0"/>
              <a:t>So here some pictures of apertureless near-field setups. Typically people use generic AFM tips as the local </a:t>
            </a:r>
            <a:r>
              <a:rPr lang="en-US" dirty="0" err="1" smtClean="0"/>
              <a:t>scatterer</a:t>
            </a:r>
            <a:r>
              <a:rPr lang="en-US" dirty="0" smtClean="0"/>
              <a:t>. They vibrate these tips up and down at a well-controlled frequency and by detecting light at that frequency they can measure the amount of light being scattered by the tip.  if you notice this picture right here, you can see that the tip can work two ways. Either the sample can scatter the near-field of the illuminated tip, or the tip can scatter the near-field of the illuminated sample.  It seems like people generally are controlling which situation occurs by controlling the incident angle of the illumination light.  Some people also have been arguing that higher resolutions can be achieved if you allow both situations to happen simultaneously, but my understanding behind how this happens is a little hazy.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DF9058-F170-40DD-8577-F2A94BF0D872}"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DE79E2-CB0A-4E95-97F1-7E0BC7CE8995}"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68095B-2B2F-48BF-AEA1-D69B7CE6CB34}"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8980B5C-D142-46B1-A4F7-9FD86BA39092}" type="datetime1">
              <a:rPr lang="en-US" smtClean="0"/>
              <a:pPr>
                <a:defRPr/>
              </a:pPr>
              <a:t>8/21/2010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AD3E01-CEDF-4715-846E-54D6FD30293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A8343-08F2-4412-BA49-D2D56438BD9A}"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E211EA-F18A-47EB-8A49-83B371D2D006}"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5BD2D5-2D47-441E-9E5A-63E48B1EA767}" type="datetime1">
              <a:rPr lang="en-US" smtClean="0"/>
              <a:pPr/>
              <a:t>8/21/2010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E8A073-7664-46B3-8E8F-D4211257ADBD}" type="datetime1">
              <a:rPr lang="en-US" smtClean="0"/>
              <a:pPr/>
              <a:t>8/21/2010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6CB52C-E3CD-4497-B62B-DDC828F18A79}" type="datetime1">
              <a:rPr lang="en-US" smtClean="0"/>
              <a:pPr/>
              <a:t>8/21/2010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781310-AB6D-489C-B616-1E483B623809}" type="datetime1">
              <a:rPr lang="en-US" smtClean="0"/>
              <a:pPr/>
              <a:t>8/21/2010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97FB2F-BCB9-4C3A-8817-E65408515432}" type="datetime1">
              <a:rPr lang="en-US" smtClean="0"/>
              <a:pPr/>
              <a:t>8/21/2010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AE243-4794-42C7-9661-C035BDD30901}" type="datetime1">
              <a:rPr lang="en-US" smtClean="0"/>
              <a:pPr/>
              <a:t>8/21/2010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C336A5-DCE5-404E-A53B-6EBCE540B266}" type="datetime1">
              <a:rPr lang="en-US" smtClean="0"/>
              <a:pPr/>
              <a:t>8/21/2010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Bi-metallic_strip"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1.wmf"/><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8.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1066800"/>
            <a:ext cx="7499617" cy="523220"/>
          </a:xfrm>
          <a:prstGeom prst="rect">
            <a:avLst/>
          </a:prstGeom>
          <a:noFill/>
        </p:spPr>
        <p:txBody>
          <a:bodyPr wrap="none" rtlCol="0">
            <a:spAutoFit/>
          </a:bodyPr>
          <a:lstStyle/>
          <a:p>
            <a:r>
              <a:rPr lang="en-US" sz="2800" dirty="0" smtClean="0">
                <a:solidFill>
                  <a:srgbClr val="0033CC"/>
                </a:solidFill>
              </a:rPr>
              <a:t>Scanning probe microscopy (SPM) and lithography</a:t>
            </a:r>
            <a:endParaRPr lang="en-US" sz="2800" dirty="0">
              <a:solidFill>
                <a:srgbClr val="0033CC"/>
              </a:solidFill>
            </a:endParaRPr>
          </a:p>
        </p:txBody>
      </p:sp>
      <p:sp>
        <p:nvSpPr>
          <p:cNvPr id="5" name="TextBox 4"/>
          <p:cNvSpPr txBox="1"/>
          <p:nvPr/>
        </p:nvSpPr>
        <p:spPr>
          <a:xfrm>
            <a:off x="1524000" y="2590800"/>
            <a:ext cx="6611682" cy="2846933"/>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Atom and particle manipulation by STM and AFM.</a:t>
            </a:r>
          </a:p>
          <a:p>
            <a:pPr marL="342900" indent="-342900">
              <a:spcAft>
                <a:spcPts val="600"/>
              </a:spcAft>
              <a:buAutoNum type="arabicPeriod"/>
            </a:pPr>
            <a:r>
              <a:rPr lang="en-US" dirty="0" smtClean="0">
                <a:solidFill>
                  <a:srgbClr val="0033CC"/>
                </a:solidFill>
              </a:rPr>
              <a:t>AFM oxidation of Si or metals.</a:t>
            </a:r>
          </a:p>
          <a:p>
            <a:pPr marL="342900" indent="-342900">
              <a:spcAft>
                <a:spcPts val="600"/>
              </a:spcAft>
              <a:buAutoNum type="arabicPeriod"/>
            </a:pPr>
            <a:r>
              <a:rPr lang="en-US" dirty="0" smtClean="0">
                <a:solidFill>
                  <a:srgbClr val="0033CC"/>
                </a:solidFill>
              </a:rPr>
              <a:t>Dip-pen nanolithography (DPN).</a:t>
            </a:r>
          </a:p>
          <a:p>
            <a:pPr marL="342900" indent="-342900">
              <a:spcAft>
                <a:spcPts val="600"/>
              </a:spcAft>
              <a:buAutoNum type="arabicPeriod"/>
            </a:pPr>
            <a:r>
              <a:rPr lang="en-US" dirty="0" smtClean="0">
                <a:solidFill>
                  <a:srgbClr val="C00000"/>
                </a:solidFill>
              </a:rPr>
              <a:t>Resist exposure by STM field emitted electrons.</a:t>
            </a:r>
          </a:p>
          <a:p>
            <a:pPr marL="342900" indent="-342900">
              <a:spcAft>
                <a:spcPts val="600"/>
              </a:spcAft>
              <a:buAutoNum type="arabicPeriod"/>
            </a:pPr>
            <a:r>
              <a:rPr lang="en-US" dirty="0" smtClean="0">
                <a:solidFill>
                  <a:srgbClr val="0033CC"/>
                </a:solidFill>
              </a:rPr>
              <a:t>Indentation, scratching, thermal-mechanical patterning.</a:t>
            </a:r>
          </a:p>
          <a:p>
            <a:pPr marL="342900" indent="-342900">
              <a:spcAft>
                <a:spcPts val="600"/>
              </a:spcAft>
              <a:buAutoNum type="arabicPeriod"/>
            </a:pPr>
            <a:r>
              <a:rPr lang="en-US" dirty="0" smtClean="0">
                <a:solidFill>
                  <a:srgbClr val="0033CC"/>
                </a:solidFill>
              </a:rPr>
              <a:t>Field evaporation, STM CVD, electrochemical deposition/etching.</a:t>
            </a:r>
          </a:p>
          <a:p>
            <a:pPr marL="342900" indent="-342900">
              <a:spcAft>
                <a:spcPts val="600"/>
              </a:spcAft>
              <a:buAutoNum type="arabicPeriod"/>
            </a:pPr>
            <a:r>
              <a:rPr lang="en-US" dirty="0" smtClean="0">
                <a:solidFill>
                  <a:srgbClr val="0033CC"/>
                </a:solidFill>
              </a:rPr>
              <a:t>Scanning near field optical microscope (SNOM) overview.</a:t>
            </a:r>
          </a:p>
          <a:p>
            <a:pPr marL="342900" indent="-342900">
              <a:spcAft>
                <a:spcPts val="600"/>
              </a:spcAft>
              <a:buAutoNum type="arabicPeriod"/>
            </a:pPr>
            <a:r>
              <a:rPr lang="en-US" dirty="0" smtClean="0">
                <a:solidFill>
                  <a:srgbClr val="0033CC"/>
                </a:solidFill>
              </a:rPr>
              <a:t>Nanofabrication using SNOM</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sp>
        <p:nvSpPr>
          <p:cNvPr id="7" name="TextBox 6"/>
          <p:cNvSpPr txBox="1"/>
          <p:nvPr/>
        </p:nvSpPr>
        <p:spPr>
          <a:xfrm>
            <a:off x="0" y="6119336"/>
            <a:ext cx="5906040"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ECE 730: Fabrication in the </a:t>
            </a:r>
            <a:r>
              <a:rPr lang="en-US" sz="1400" dirty="0" err="1" smtClean="0"/>
              <a:t>nanoscale</a:t>
            </a:r>
            <a:r>
              <a:rPr lang="en-US" sz="1400" dirty="0" smtClean="0"/>
              <a:t>: principles, technology and applications </a:t>
            </a:r>
          </a:p>
          <a:p>
            <a:r>
              <a:rPr lang="en-US" sz="1400" dirty="0" smtClean="0"/>
              <a:t>Instructor: Bo Cui, ECE, University of Waterloo; http://ece.uwaterloo.ca/~bcui/</a:t>
            </a:r>
          </a:p>
          <a:p>
            <a:r>
              <a:rPr lang="en-US" sz="1400" dirty="0" smtClean="0"/>
              <a:t>Textbook: Nanofabrication: principles, capabilities and limits, by Zheng Cui</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5" name="Picture 4"/>
          <p:cNvPicPr>
            <a:picLocks noChangeAspect="1" noChangeArrowheads="1"/>
          </p:cNvPicPr>
          <p:nvPr/>
        </p:nvPicPr>
        <p:blipFill>
          <a:blip r:embed="rId3" cstate="print"/>
          <a:srcRect/>
          <a:stretch>
            <a:fillRect/>
          </a:stretch>
        </p:blipFill>
        <p:spPr bwMode="auto">
          <a:xfrm>
            <a:off x="304800" y="1828800"/>
            <a:ext cx="4346575" cy="3406775"/>
          </a:xfrm>
          <a:prstGeom prst="rect">
            <a:avLst/>
          </a:prstGeom>
          <a:noFill/>
          <a:ln w="9525">
            <a:noFill/>
            <a:miter lim="800000"/>
            <a:headEnd/>
            <a:tailEnd/>
          </a:ln>
        </p:spPr>
      </p:pic>
      <p:sp>
        <p:nvSpPr>
          <p:cNvPr id="37896" name="Text Box 5"/>
          <p:cNvSpPr txBox="1">
            <a:spLocks noChangeArrowheads="1"/>
          </p:cNvSpPr>
          <p:nvPr/>
        </p:nvSpPr>
        <p:spPr bwMode="auto">
          <a:xfrm>
            <a:off x="3694113" y="2424331"/>
            <a:ext cx="1258887" cy="369332"/>
          </a:xfrm>
          <a:prstGeom prst="rect">
            <a:avLst/>
          </a:prstGeom>
          <a:noFill/>
          <a:ln w="9525">
            <a:noFill/>
            <a:miter lim="800000"/>
            <a:headEnd/>
            <a:tailEnd/>
          </a:ln>
        </p:spPr>
        <p:txBody>
          <a:bodyPr>
            <a:spAutoFit/>
          </a:bodyPr>
          <a:lstStyle/>
          <a:p>
            <a:pPr algn="l">
              <a:spcBef>
                <a:spcPct val="50000"/>
              </a:spcBef>
            </a:pPr>
            <a:r>
              <a:rPr lang="en-GB" sz="1800" dirty="0">
                <a:solidFill>
                  <a:srgbClr val="0033CC"/>
                </a:solidFill>
                <a:cs typeface="Arial" charset="0"/>
              </a:rPr>
              <a:t>2 µm scans</a:t>
            </a:r>
            <a:endParaRPr lang="en-US" sz="1800" dirty="0">
              <a:solidFill>
                <a:srgbClr val="0033CC"/>
              </a:solidFill>
              <a:cs typeface="Arial" charset="0"/>
            </a:endParaRPr>
          </a:p>
        </p:txBody>
      </p:sp>
      <p:sp>
        <p:nvSpPr>
          <p:cNvPr id="37897" name="Rectangle 6"/>
          <p:cNvSpPr>
            <a:spLocks noChangeArrowheads="1"/>
          </p:cNvSpPr>
          <p:nvPr/>
        </p:nvSpPr>
        <p:spPr bwMode="auto">
          <a:xfrm>
            <a:off x="228600" y="5207000"/>
            <a:ext cx="4495800" cy="646331"/>
          </a:xfrm>
          <a:prstGeom prst="rect">
            <a:avLst/>
          </a:prstGeom>
          <a:noFill/>
          <a:ln w="9525">
            <a:noFill/>
            <a:miter lim="800000"/>
            <a:headEnd/>
            <a:tailEnd/>
          </a:ln>
        </p:spPr>
        <p:txBody>
          <a:bodyPr wrap="square">
            <a:spAutoFit/>
          </a:bodyPr>
          <a:lstStyle/>
          <a:p>
            <a:r>
              <a:rPr lang="en-US" sz="1800" dirty="0">
                <a:solidFill>
                  <a:srgbClr val="0033CC"/>
                </a:solidFill>
                <a:cs typeface="Arial" charset="0"/>
              </a:rPr>
              <a:t>Scratch patterns made with an AFM on a diamond-like carbon thin </a:t>
            </a:r>
            <a:r>
              <a:rPr lang="en-US" sz="1800" dirty="0" smtClean="0">
                <a:solidFill>
                  <a:srgbClr val="0033CC"/>
                </a:solidFill>
                <a:cs typeface="Arial" charset="0"/>
              </a:rPr>
              <a:t>film. Lots of </a:t>
            </a:r>
            <a:r>
              <a:rPr lang="en-GB" dirty="0" smtClean="0">
                <a:solidFill>
                  <a:srgbClr val="0033CC"/>
                </a:solidFill>
              </a:rPr>
              <a:t>debris.</a:t>
            </a:r>
            <a:endParaRPr lang="en-GB" sz="1800" dirty="0">
              <a:solidFill>
                <a:srgbClr val="0033CC"/>
              </a:solidFill>
              <a:cs typeface="Arial" charset="0"/>
            </a:endParaRPr>
          </a:p>
        </p:txBody>
      </p:sp>
      <p:cxnSp>
        <p:nvCxnSpPr>
          <p:cNvPr id="10" name="Straight Connector 9"/>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2" name="Rectangle 11"/>
          <p:cNvSpPr/>
          <p:nvPr/>
        </p:nvSpPr>
        <p:spPr>
          <a:xfrm>
            <a:off x="3200400" y="152400"/>
            <a:ext cx="2737673" cy="523220"/>
          </a:xfrm>
          <a:prstGeom prst="rect">
            <a:avLst/>
          </a:prstGeom>
        </p:spPr>
        <p:txBody>
          <a:bodyPr wrap="none">
            <a:spAutoFit/>
          </a:bodyPr>
          <a:lstStyle/>
          <a:p>
            <a:r>
              <a:rPr lang="en-GB" sz="2800" dirty="0" smtClean="0">
                <a:solidFill>
                  <a:srgbClr val="0033CC"/>
                </a:solidFill>
              </a:rPr>
              <a:t>Scratching results</a:t>
            </a:r>
            <a:endParaRPr lang="en-US" sz="2800" dirty="0">
              <a:solidFill>
                <a:srgbClr val="0033CC"/>
              </a:solidFill>
            </a:endParaRPr>
          </a:p>
        </p:txBody>
      </p:sp>
      <p:pic>
        <p:nvPicPr>
          <p:cNvPr id="1027" name="Picture 3"/>
          <p:cNvPicPr>
            <a:picLocks noChangeAspect="1" noChangeArrowheads="1"/>
          </p:cNvPicPr>
          <p:nvPr/>
        </p:nvPicPr>
        <p:blipFill>
          <a:blip r:embed="rId4" cstate="print"/>
          <a:srcRect/>
          <a:stretch>
            <a:fillRect/>
          </a:stretch>
        </p:blipFill>
        <p:spPr bwMode="auto">
          <a:xfrm>
            <a:off x="5791200" y="1066800"/>
            <a:ext cx="2873411" cy="5734050"/>
          </a:xfrm>
          <a:prstGeom prst="rect">
            <a:avLst/>
          </a:prstGeom>
          <a:noFill/>
          <a:ln w="9525">
            <a:noFill/>
            <a:miter lim="800000"/>
            <a:headEnd/>
            <a:tailEnd/>
          </a:ln>
        </p:spPr>
      </p:pic>
      <p:sp>
        <p:nvSpPr>
          <p:cNvPr id="15" name="TextBox 14"/>
          <p:cNvSpPr txBox="1"/>
          <p:nvPr/>
        </p:nvSpPr>
        <p:spPr>
          <a:xfrm>
            <a:off x="4953000" y="762000"/>
            <a:ext cx="4229428" cy="369332"/>
          </a:xfrm>
          <a:prstGeom prst="rect">
            <a:avLst/>
          </a:prstGeom>
          <a:noFill/>
        </p:spPr>
        <p:txBody>
          <a:bodyPr wrap="none" rtlCol="0">
            <a:spAutoFit/>
          </a:bodyPr>
          <a:lstStyle/>
          <a:p>
            <a:r>
              <a:rPr lang="en-US" dirty="0" smtClean="0">
                <a:solidFill>
                  <a:srgbClr val="C00000"/>
                </a:solidFill>
              </a:rPr>
              <a:t>Scratch into PMMA using Si tip, 15nm deep</a:t>
            </a:r>
            <a:endParaRPr lang="en-US" dirty="0">
              <a:solidFill>
                <a:srgbClr val="C00000"/>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Rectangle 4"/>
          <p:cNvSpPr/>
          <p:nvPr/>
        </p:nvSpPr>
        <p:spPr>
          <a:xfrm>
            <a:off x="2514600" y="152400"/>
            <a:ext cx="4715715" cy="523220"/>
          </a:xfrm>
          <a:prstGeom prst="rect">
            <a:avLst/>
          </a:prstGeom>
        </p:spPr>
        <p:txBody>
          <a:bodyPr wrap="none">
            <a:spAutoFit/>
          </a:bodyPr>
          <a:lstStyle/>
          <a:p>
            <a:r>
              <a:rPr lang="en-GB" sz="2800" dirty="0" smtClean="0">
                <a:solidFill>
                  <a:srgbClr val="0033CC"/>
                </a:solidFill>
              </a:rPr>
              <a:t>Scratching Si using diamond tip</a:t>
            </a:r>
            <a:endParaRPr lang="en-US" sz="2800" dirty="0">
              <a:solidFill>
                <a:srgbClr val="0033CC"/>
              </a:solidFill>
            </a:endParaRPr>
          </a:p>
        </p:txBody>
      </p:sp>
      <p:pic>
        <p:nvPicPr>
          <p:cNvPr id="4098" name="Picture 2"/>
          <p:cNvPicPr>
            <a:picLocks noChangeAspect="1" noChangeArrowheads="1"/>
          </p:cNvPicPr>
          <p:nvPr/>
        </p:nvPicPr>
        <p:blipFill>
          <a:blip r:embed="rId2" cstate="print"/>
          <a:srcRect/>
          <a:stretch>
            <a:fillRect/>
          </a:stretch>
        </p:blipFill>
        <p:spPr bwMode="auto">
          <a:xfrm>
            <a:off x="457200" y="2895600"/>
            <a:ext cx="8268953" cy="2895600"/>
          </a:xfrm>
          <a:prstGeom prst="rect">
            <a:avLst/>
          </a:prstGeom>
          <a:noFill/>
          <a:ln w="9525">
            <a:noFill/>
            <a:miter lim="800000"/>
            <a:headEnd/>
            <a:tailEnd/>
          </a:ln>
        </p:spPr>
      </p:pic>
      <p:sp>
        <p:nvSpPr>
          <p:cNvPr id="7" name="TextBox 6"/>
          <p:cNvSpPr txBox="1"/>
          <p:nvPr/>
        </p:nvSpPr>
        <p:spPr>
          <a:xfrm>
            <a:off x="990600" y="914400"/>
            <a:ext cx="6975115" cy="1077218"/>
          </a:xfrm>
          <a:prstGeom prst="rect">
            <a:avLst/>
          </a:prstGeom>
          <a:noFill/>
        </p:spPr>
        <p:txBody>
          <a:bodyPr wrap="none" rtlCol="0">
            <a:spAutoFit/>
          </a:bodyPr>
          <a:lstStyle/>
          <a:p>
            <a:pPr>
              <a:spcAft>
                <a:spcPts val="600"/>
              </a:spcAft>
            </a:pPr>
            <a:r>
              <a:rPr lang="en-US" dirty="0" smtClean="0">
                <a:solidFill>
                  <a:srgbClr val="0033CC"/>
                </a:solidFill>
              </a:rPr>
              <a:t>Diamond is very hard, no wear (tip long life-time).</a:t>
            </a:r>
          </a:p>
          <a:p>
            <a:pPr>
              <a:spcAft>
                <a:spcPts val="600"/>
              </a:spcAft>
            </a:pPr>
            <a:r>
              <a:rPr lang="en-US" dirty="0" smtClean="0">
                <a:solidFill>
                  <a:srgbClr val="0033CC"/>
                </a:solidFill>
              </a:rPr>
              <a:t>One grain of diamond attached to Si AFM tip.</a:t>
            </a:r>
          </a:p>
          <a:p>
            <a:pPr>
              <a:spcAft>
                <a:spcPts val="600"/>
              </a:spcAft>
            </a:pPr>
            <a:r>
              <a:rPr lang="en-US" dirty="0" smtClean="0">
                <a:solidFill>
                  <a:srgbClr val="0033CC"/>
                </a:solidFill>
              </a:rPr>
              <a:t>Very stiff cantilever with spring constant 820N/m (</a:t>
            </a:r>
            <a:r>
              <a:rPr lang="en-US" dirty="0" smtClean="0">
                <a:solidFill>
                  <a:srgbClr val="0033CC"/>
                </a:solidFill>
                <a:sym typeface="Symbol"/>
              </a:rPr>
              <a:t>1N/m for normal tip</a:t>
            </a:r>
            <a:r>
              <a:rPr lang="en-US" dirty="0" smtClean="0">
                <a:solidFill>
                  <a:srgbClr val="0033CC"/>
                </a:solidFill>
              </a:rPr>
              <a:t>).</a:t>
            </a:r>
            <a:endParaRPr lang="en-US" dirty="0">
              <a:solidFill>
                <a:srgbClr val="0033CC"/>
              </a:solidFill>
            </a:endParaRPr>
          </a:p>
        </p:txBody>
      </p:sp>
      <p:sp>
        <p:nvSpPr>
          <p:cNvPr id="8" name="TextBox 7"/>
          <p:cNvSpPr txBox="1"/>
          <p:nvPr/>
        </p:nvSpPr>
        <p:spPr>
          <a:xfrm>
            <a:off x="533400" y="2514600"/>
            <a:ext cx="8000999" cy="369332"/>
          </a:xfrm>
          <a:prstGeom prst="rect">
            <a:avLst/>
          </a:prstGeom>
          <a:noFill/>
        </p:spPr>
        <p:txBody>
          <a:bodyPr wrap="square" rtlCol="0">
            <a:spAutoFit/>
          </a:bodyPr>
          <a:lstStyle/>
          <a:p>
            <a:r>
              <a:rPr lang="en-US" dirty="0" smtClean="0">
                <a:solidFill>
                  <a:srgbClr val="C00000"/>
                </a:solidFill>
              </a:rPr>
              <a:t>The silicon was machined using diamond tip cantilever at a normal load of 2403</a:t>
            </a:r>
            <a:r>
              <a:rPr lang="en-US" dirty="0" smtClean="0">
                <a:solidFill>
                  <a:srgbClr val="C00000"/>
                </a:solidFill>
                <a:sym typeface="Symbol"/>
              </a:rPr>
              <a:t>N.</a:t>
            </a:r>
            <a:endParaRPr lang="en-US" dirty="0">
              <a:solidFill>
                <a:srgbClr val="C00000"/>
              </a:solidFill>
            </a:endParaRPr>
          </a:p>
        </p:txBody>
      </p:sp>
      <p:sp>
        <p:nvSpPr>
          <p:cNvPr id="9" name="TextBox 8"/>
          <p:cNvSpPr txBox="1"/>
          <p:nvPr/>
        </p:nvSpPr>
        <p:spPr>
          <a:xfrm>
            <a:off x="1524000" y="5345668"/>
            <a:ext cx="1360052" cy="369332"/>
          </a:xfrm>
          <a:prstGeom prst="rect">
            <a:avLst/>
          </a:prstGeom>
          <a:noFill/>
        </p:spPr>
        <p:txBody>
          <a:bodyPr wrap="none" rtlCol="0">
            <a:spAutoFit/>
          </a:bodyPr>
          <a:lstStyle/>
          <a:p>
            <a:r>
              <a:rPr lang="en-US" dirty="0" smtClean="0">
                <a:solidFill>
                  <a:srgbClr val="FFFF00"/>
                </a:solidFill>
              </a:rPr>
              <a:t>Pitch 157nm</a:t>
            </a:r>
            <a:endParaRPr lang="en-US" dirty="0">
              <a:solidFill>
                <a:srgbClr val="FFFF00"/>
              </a:solidFill>
            </a:endParaRPr>
          </a:p>
        </p:txBody>
      </p:sp>
      <p:sp>
        <p:nvSpPr>
          <p:cNvPr id="10" name="TextBox 9"/>
          <p:cNvSpPr txBox="1"/>
          <p:nvPr/>
        </p:nvSpPr>
        <p:spPr>
          <a:xfrm>
            <a:off x="5116948" y="5334000"/>
            <a:ext cx="1360052" cy="369332"/>
          </a:xfrm>
          <a:prstGeom prst="rect">
            <a:avLst/>
          </a:prstGeom>
          <a:noFill/>
        </p:spPr>
        <p:txBody>
          <a:bodyPr wrap="none" rtlCol="0">
            <a:spAutoFit/>
          </a:bodyPr>
          <a:lstStyle/>
          <a:p>
            <a:r>
              <a:rPr lang="en-US" dirty="0" smtClean="0">
                <a:solidFill>
                  <a:srgbClr val="FFFF00"/>
                </a:solidFill>
              </a:rPr>
              <a:t>Pitch 470nm</a:t>
            </a:r>
            <a:endParaRPr lang="en-US" dirty="0">
              <a:solidFill>
                <a:srgbClr val="FFFF00"/>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91000" y="1143000"/>
            <a:ext cx="4724400" cy="4832092"/>
          </a:xfrm>
          <a:prstGeom prst="rect">
            <a:avLst/>
          </a:prstGeom>
        </p:spPr>
        <p:txBody>
          <a:bodyPr wrap="square">
            <a:spAutoFit/>
          </a:bodyPr>
          <a:lstStyle/>
          <a:p>
            <a:pPr>
              <a:spcAft>
                <a:spcPts val="600"/>
              </a:spcAft>
            </a:pPr>
            <a:r>
              <a:rPr lang="en-US" sz="1600" dirty="0" smtClean="0">
                <a:solidFill>
                  <a:srgbClr val="0033CC"/>
                </a:solidFill>
              </a:rPr>
              <a:t>In general, the probe images the surface first with nondestructive imaging parameters, to find an area suitable for patterning. </a:t>
            </a:r>
          </a:p>
          <a:p>
            <a:pPr marL="233363" indent="-233363">
              <a:spcAft>
                <a:spcPts val="600"/>
              </a:spcAft>
              <a:buFont typeface="+mj-lt"/>
              <a:buAutoNum type="alphaUcPeriod"/>
            </a:pPr>
            <a:r>
              <a:rPr lang="en-US" sz="1600" dirty="0" smtClean="0">
                <a:solidFill>
                  <a:srgbClr val="0033CC"/>
                </a:solidFill>
              </a:rPr>
              <a:t>Elimination was achieved by the removal of the SAM in proximity of the probe by </a:t>
            </a:r>
            <a:r>
              <a:rPr lang="en-US" sz="1600" dirty="0" smtClean="0">
                <a:solidFill>
                  <a:srgbClr val="C00000"/>
                </a:solidFill>
              </a:rPr>
              <a:t>mechanical</a:t>
            </a:r>
            <a:r>
              <a:rPr lang="en-US" sz="1600" dirty="0" smtClean="0">
                <a:solidFill>
                  <a:srgbClr val="0033CC"/>
                </a:solidFill>
              </a:rPr>
              <a:t> or </a:t>
            </a:r>
            <a:r>
              <a:rPr lang="en-US" sz="1600" dirty="0" smtClean="0">
                <a:solidFill>
                  <a:srgbClr val="C00000"/>
                </a:solidFill>
              </a:rPr>
              <a:t>electrical</a:t>
            </a:r>
            <a:r>
              <a:rPr lang="en-US" sz="1600" dirty="0" smtClean="0">
                <a:solidFill>
                  <a:srgbClr val="0033CC"/>
                </a:solidFill>
              </a:rPr>
              <a:t> means.</a:t>
            </a:r>
          </a:p>
          <a:p>
            <a:pPr marL="233363" indent="-233363">
              <a:spcAft>
                <a:spcPts val="600"/>
              </a:spcAft>
              <a:buFont typeface="+mj-lt"/>
              <a:buAutoNum type="alphaUcPeriod"/>
            </a:pPr>
            <a:r>
              <a:rPr lang="en-US" sz="1600" dirty="0" smtClean="0">
                <a:solidFill>
                  <a:srgbClr val="0033CC"/>
                </a:solidFill>
              </a:rPr>
              <a:t>A probe coated with a molecular “ink” was brought into contact with a nominally “bare” substrate. The ink transferred from the probe to the surface (dip-pen nanolithography). </a:t>
            </a:r>
          </a:p>
          <a:p>
            <a:pPr marL="233363" indent="-233363">
              <a:spcAft>
                <a:spcPts val="600"/>
              </a:spcAft>
              <a:buFont typeface="+mj-lt"/>
              <a:buAutoNum type="alphaUcPeriod"/>
            </a:pPr>
            <a:r>
              <a:rPr lang="en-US" sz="1600" dirty="0" smtClean="0">
                <a:solidFill>
                  <a:srgbClr val="0033CC"/>
                </a:solidFill>
              </a:rPr>
              <a:t>In the first substitution pathway, the tip removed the SAM while scanning, and an in-situ addition of a different molecule into the bare region occurred (substitution via elimination and in-situ addition).</a:t>
            </a:r>
          </a:p>
          <a:p>
            <a:pPr marL="233363" indent="-233363">
              <a:spcAft>
                <a:spcPts val="600"/>
              </a:spcAft>
              <a:buFont typeface="+mj-lt"/>
              <a:buAutoNum type="alphaUcPeriod"/>
            </a:pPr>
            <a:r>
              <a:rPr lang="en-US" sz="1600" dirty="0" smtClean="0">
                <a:solidFill>
                  <a:srgbClr val="0033CC"/>
                </a:solidFill>
              </a:rPr>
              <a:t>The alternative substitution via SAM terminus modification occurred by the probe modifying the head groups of the SAM through electrochemical or catalytic interaction.</a:t>
            </a:r>
            <a:endParaRPr lang="en-US" sz="1600" dirty="0">
              <a:solidFill>
                <a:srgbClr val="0033CC"/>
              </a:solidFill>
            </a:endParaRPr>
          </a:p>
        </p:txBody>
      </p:sp>
      <p:sp>
        <p:nvSpPr>
          <p:cNvPr id="6" name="TextBox 5"/>
          <p:cNvSpPr txBox="1"/>
          <p:nvPr/>
        </p:nvSpPr>
        <p:spPr>
          <a:xfrm>
            <a:off x="228600" y="6504801"/>
            <a:ext cx="8725145" cy="276999"/>
          </a:xfrm>
          <a:prstGeom prst="rect">
            <a:avLst/>
          </a:prstGeom>
          <a:noFill/>
        </p:spPr>
        <p:txBody>
          <a:bodyPr wrap="none" rtlCol="0">
            <a:spAutoFit/>
          </a:bodyPr>
          <a:lstStyle/>
          <a:p>
            <a:r>
              <a:rPr lang="en-US" sz="1200" dirty="0" smtClean="0"/>
              <a:t>Kramer, “Scanning probe lithography using self-assembled </a:t>
            </a:r>
            <a:r>
              <a:rPr lang="en-US" sz="1200" dirty="0" err="1" smtClean="0"/>
              <a:t>monolayers</a:t>
            </a:r>
            <a:r>
              <a:rPr lang="en-US" sz="1200" dirty="0" smtClean="0"/>
              <a:t>”, </a:t>
            </a:r>
            <a:r>
              <a:rPr lang="de-DE" sz="1200" dirty="0" smtClean="0"/>
              <a:t>Chem. Rev. 103, 4367-4418 (2003). (good review paper, 52 pages)</a:t>
            </a:r>
            <a:endParaRPr lang="en-US" sz="1200" dirty="0"/>
          </a:p>
        </p:txBody>
      </p:sp>
      <p:sp>
        <p:nvSpPr>
          <p:cNvPr id="7" name="Rectangle 6"/>
          <p:cNvSpPr/>
          <p:nvPr/>
        </p:nvSpPr>
        <p:spPr>
          <a:xfrm>
            <a:off x="751949" y="76200"/>
            <a:ext cx="7782451" cy="523220"/>
          </a:xfrm>
          <a:prstGeom prst="rect">
            <a:avLst/>
          </a:prstGeom>
        </p:spPr>
        <p:txBody>
          <a:bodyPr wrap="none">
            <a:spAutoFit/>
          </a:bodyPr>
          <a:lstStyle/>
          <a:p>
            <a:r>
              <a:rPr lang="en-US" sz="2800" dirty="0" smtClean="0">
                <a:solidFill>
                  <a:srgbClr val="0033CC"/>
                </a:solidFill>
              </a:rPr>
              <a:t>Fabrication using self-assembled mono-layers (SAM)</a:t>
            </a:r>
            <a:endParaRPr lang="en-US" sz="2800" dirty="0">
              <a:solidFill>
                <a:srgbClr val="0033CC"/>
              </a:solidFill>
            </a:endParaRPr>
          </a:p>
        </p:txBody>
      </p:sp>
      <p:cxnSp>
        <p:nvCxnSpPr>
          <p:cNvPr id="8" name="Straight Connector 7"/>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152400" y="762000"/>
            <a:ext cx="3886199" cy="830997"/>
          </a:xfrm>
          <a:prstGeom prst="rect">
            <a:avLst/>
          </a:prstGeom>
          <a:noFill/>
        </p:spPr>
        <p:txBody>
          <a:bodyPr wrap="square" rtlCol="0">
            <a:spAutoFit/>
          </a:bodyPr>
          <a:lstStyle/>
          <a:p>
            <a:r>
              <a:rPr lang="en-US" sz="1600" dirty="0" smtClean="0">
                <a:solidFill>
                  <a:srgbClr val="C00000"/>
                </a:solidFill>
              </a:rPr>
              <a:t>Schematic diagram illustrating the principles of elimination, addition, and substitution lithographies with a scanning probe</a:t>
            </a:r>
            <a:endParaRPr lang="en-US" sz="1600" dirty="0">
              <a:solidFill>
                <a:srgbClr val="C00000"/>
              </a:solidFill>
            </a:endParaRPr>
          </a:p>
        </p:txBody>
      </p:sp>
      <p:pic>
        <p:nvPicPr>
          <p:cNvPr id="2050" name="Picture 2"/>
          <p:cNvPicPr>
            <a:picLocks noChangeAspect="1" noChangeArrowheads="1"/>
          </p:cNvPicPr>
          <p:nvPr/>
        </p:nvPicPr>
        <p:blipFill>
          <a:blip r:embed="rId2" cstate="print"/>
          <a:srcRect/>
          <a:stretch>
            <a:fillRect/>
          </a:stretch>
        </p:blipFill>
        <p:spPr bwMode="auto">
          <a:xfrm>
            <a:off x="304800" y="1600200"/>
            <a:ext cx="3429000" cy="4863905"/>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52400" y="1143000"/>
            <a:ext cx="4000500" cy="5287546"/>
          </a:xfrm>
          <a:prstGeom prst="rect">
            <a:avLst/>
          </a:prstGeom>
          <a:noFill/>
          <a:ln w="9525">
            <a:noFill/>
            <a:miter lim="800000"/>
            <a:headEnd/>
            <a:tailEnd/>
          </a:ln>
        </p:spPr>
      </p:pic>
      <p:sp>
        <p:nvSpPr>
          <p:cNvPr id="5" name="TextBox 4"/>
          <p:cNvSpPr txBox="1"/>
          <p:nvPr/>
        </p:nvSpPr>
        <p:spPr>
          <a:xfrm>
            <a:off x="4191000" y="3506212"/>
            <a:ext cx="4876800" cy="2800767"/>
          </a:xfrm>
          <a:prstGeom prst="rect">
            <a:avLst/>
          </a:prstGeom>
          <a:noFill/>
        </p:spPr>
        <p:txBody>
          <a:bodyPr wrap="square" rtlCol="0">
            <a:spAutoFit/>
          </a:bodyPr>
          <a:lstStyle/>
          <a:p>
            <a:r>
              <a:rPr lang="en-US" sz="1600" dirty="0" smtClean="0">
                <a:solidFill>
                  <a:srgbClr val="C00000"/>
                </a:solidFill>
              </a:rPr>
              <a:t>SEM images showing Au features created through:</a:t>
            </a:r>
          </a:p>
          <a:p>
            <a:pPr marL="233363" indent="-233363">
              <a:buFont typeface="+mj-lt"/>
              <a:buAutoNum type="arabicPeriod"/>
            </a:pPr>
            <a:r>
              <a:rPr lang="en-US" sz="1600" dirty="0" smtClean="0">
                <a:solidFill>
                  <a:srgbClr val="0033CC"/>
                </a:solidFill>
              </a:rPr>
              <a:t>STM-based lithography on a MMEA/Au substrate (I</a:t>
            </a:r>
            <a:r>
              <a:rPr lang="en-US" sz="1600" baseline="-25000" dirty="0" smtClean="0">
                <a:solidFill>
                  <a:srgbClr val="0033CC"/>
                </a:solidFill>
              </a:rPr>
              <a:t>t</a:t>
            </a:r>
            <a:r>
              <a:rPr lang="en-US" sz="1600" dirty="0" smtClean="0">
                <a:solidFill>
                  <a:srgbClr val="0033CC"/>
                </a:solidFill>
              </a:rPr>
              <a:t> =50pA; </a:t>
            </a:r>
            <a:r>
              <a:rPr lang="en-US" sz="1600" dirty="0" err="1" smtClean="0">
                <a:solidFill>
                  <a:srgbClr val="0033CC"/>
                </a:solidFill>
              </a:rPr>
              <a:t>V</a:t>
            </a:r>
            <a:r>
              <a:rPr lang="en-US" sz="1600" baseline="-25000" dirty="0" err="1" smtClean="0">
                <a:solidFill>
                  <a:srgbClr val="0033CC"/>
                </a:solidFill>
              </a:rPr>
              <a:t>b</a:t>
            </a:r>
            <a:r>
              <a:rPr lang="en-US" sz="1600" dirty="0" smtClean="0">
                <a:solidFill>
                  <a:srgbClr val="0033CC"/>
                </a:solidFill>
              </a:rPr>
              <a:t> =10V; 15</a:t>
            </a:r>
            <a:r>
              <a:rPr lang="en-US" sz="1600" dirty="0" smtClean="0">
                <a:solidFill>
                  <a:srgbClr val="0033CC"/>
                </a:solidFill>
                <a:sym typeface="Symbol"/>
              </a:rPr>
              <a:t></a:t>
            </a:r>
            <a:r>
              <a:rPr lang="en-US" sz="1600" dirty="0" smtClean="0">
                <a:solidFill>
                  <a:srgbClr val="0033CC"/>
                </a:solidFill>
              </a:rPr>
              <a:t>m/s).</a:t>
            </a:r>
          </a:p>
          <a:p>
            <a:pPr marL="233363" indent="-233363">
              <a:buFont typeface="+mj-lt"/>
              <a:buAutoNum type="arabicPeriod"/>
            </a:pPr>
            <a:r>
              <a:rPr lang="en-US" sz="1600" dirty="0" smtClean="0">
                <a:solidFill>
                  <a:srgbClr val="0033CC"/>
                </a:solidFill>
              </a:rPr>
              <a:t>Immersing the sample into a solution of C</a:t>
            </a:r>
            <a:r>
              <a:rPr lang="en-US" sz="1600" baseline="-25000" dirty="0" smtClean="0">
                <a:solidFill>
                  <a:srgbClr val="0033CC"/>
                </a:solidFill>
              </a:rPr>
              <a:t>16</a:t>
            </a:r>
            <a:r>
              <a:rPr lang="en-US" sz="1600" dirty="0" smtClean="0">
                <a:solidFill>
                  <a:srgbClr val="0033CC"/>
                </a:solidFill>
              </a:rPr>
              <a:t>SH for 30s.</a:t>
            </a:r>
          </a:p>
          <a:p>
            <a:pPr marL="233363" indent="-233363">
              <a:buFont typeface="+mj-lt"/>
              <a:buAutoNum type="arabicPeriod"/>
            </a:pPr>
            <a:r>
              <a:rPr lang="en-US" sz="1600" dirty="0" smtClean="0">
                <a:solidFill>
                  <a:srgbClr val="0033CC"/>
                </a:solidFill>
              </a:rPr>
              <a:t>Cyanide etching of the gold.</a:t>
            </a:r>
          </a:p>
          <a:p>
            <a:pPr marL="233363" indent="-233363"/>
            <a:endParaRPr lang="en-US" sz="1600" dirty="0" smtClean="0">
              <a:solidFill>
                <a:srgbClr val="0033CC"/>
              </a:solidFill>
            </a:endParaRPr>
          </a:p>
          <a:p>
            <a:pPr marL="233363" indent="-233363">
              <a:buFont typeface="+mj-lt"/>
              <a:buAutoNum type="alphaUcPeriod"/>
            </a:pPr>
            <a:r>
              <a:rPr lang="en-US" sz="1600" dirty="0" smtClean="0">
                <a:solidFill>
                  <a:srgbClr val="7030A0"/>
                </a:solidFill>
              </a:rPr>
              <a:t>5</a:t>
            </a:r>
            <a:r>
              <a:rPr lang="en-US" sz="1600" dirty="0" smtClean="0">
                <a:solidFill>
                  <a:srgbClr val="7030A0"/>
                </a:solidFill>
                <a:sym typeface="Symbol"/>
              </a:rPr>
              <a:t></a:t>
            </a:r>
            <a:r>
              <a:rPr lang="en-US" sz="1600" dirty="0" smtClean="0">
                <a:solidFill>
                  <a:srgbClr val="7030A0"/>
                </a:solidFill>
              </a:rPr>
              <a:t>m</a:t>
            </a:r>
            <a:r>
              <a:rPr lang="en-US" sz="1600" dirty="0" smtClean="0">
                <a:solidFill>
                  <a:srgbClr val="7030A0"/>
                </a:solidFill>
                <a:sym typeface="Symbol"/>
              </a:rPr>
              <a:t></a:t>
            </a:r>
            <a:r>
              <a:rPr lang="en-US" sz="1600" dirty="0" smtClean="0">
                <a:solidFill>
                  <a:srgbClr val="7030A0"/>
                </a:solidFill>
              </a:rPr>
              <a:t>5</a:t>
            </a:r>
            <a:r>
              <a:rPr lang="en-US" sz="1600" dirty="0" smtClean="0">
                <a:solidFill>
                  <a:srgbClr val="7030A0"/>
                </a:solidFill>
                <a:sym typeface="Symbol"/>
              </a:rPr>
              <a:t></a:t>
            </a:r>
            <a:r>
              <a:rPr lang="en-US" sz="1600" dirty="0" smtClean="0">
                <a:solidFill>
                  <a:srgbClr val="7030A0"/>
                </a:solidFill>
              </a:rPr>
              <a:t>m square by 1024 consecutive scanning lines.</a:t>
            </a:r>
          </a:p>
          <a:p>
            <a:pPr marL="233363" indent="-233363">
              <a:buFont typeface="+mj-lt"/>
              <a:buAutoNum type="alphaUcPeriod"/>
            </a:pPr>
            <a:r>
              <a:rPr lang="en-US" sz="1600" dirty="0" smtClean="0">
                <a:solidFill>
                  <a:srgbClr val="7030A0"/>
                </a:solidFill>
              </a:rPr>
              <a:t>25 passes with the tip.</a:t>
            </a:r>
          </a:p>
          <a:p>
            <a:pPr marL="233363" indent="-233363">
              <a:buFont typeface="+mj-lt"/>
              <a:buAutoNum type="alphaUcPeriod"/>
            </a:pPr>
            <a:r>
              <a:rPr lang="en-US" sz="1600" dirty="0" smtClean="0">
                <a:solidFill>
                  <a:srgbClr val="7030A0"/>
                </a:solidFill>
              </a:rPr>
              <a:t>1 pass with the tip.</a:t>
            </a:r>
          </a:p>
          <a:p>
            <a:pPr marL="233363" indent="-233363">
              <a:buFont typeface="+mj-lt"/>
              <a:buAutoNum type="alphaUcPeriod"/>
            </a:pPr>
            <a:r>
              <a:rPr lang="en-US" sz="1600" dirty="0" smtClean="0">
                <a:solidFill>
                  <a:srgbClr val="7030A0"/>
                </a:solidFill>
              </a:rPr>
              <a:t>Test grid single line patterns several </a:t>
            </a:r>
            <a:r>
              <a:rPr lang="en-US" sz="1600" dirty="0" smtClean="0">
                <a:solidFill>
                  <a:srgbClr val="7030A0"/>
                </a:solidFill>
                <a:sym typeface="Symbol"/>
              </a:rPr>
              <a:t>m-long</a:t>
            </a:r>
            <a:r>
              <a:rPr lang="en-US" sz="1600" dirty="0" smtClean="0">
                <a:solidFill>
                  <a:srgbClr val="7030A0"/>
                </a:solidFill>
              </a:rPr>
              <a:t>. No proximity effect was seen at the crossing points.</a:t>
            </a:r>
            <a:endParaRPr lang="en-US" sz="1600" dirty="0">
              <a:solidFill>
                <a:srgbClr val="7030A0"/>
              </a:solidFill>
            </a:endParaRPr>
          </a:p>
        </p:txBody>
      </p:sp>
      <p:sp>
        <p:nvSpPr>
          <p:cNvPr id="6" name="Rectangle 5"/>
          <p:cNvSpPr/>
          <p:nvPr/>
        </p:nvSpPr>
        <p:spPr>
          <a:xfrm>
            <a:off x="1066800" y="36493"/>
            <a:ext cx="6934200" cy="954107"/>
          </a:xfrm>
          <a:prstGeom prst="rect">
            <a:avLst/>
          </a:prstGeom>
        </p:spPr>
        <p:txBody>
          <a:bodyPr wrap="square">
            <a:spAutoFit/>
          </a:bodyPr>
          <a:lstStyle/>
          <a:p>
            <a:pPr algn="ctr"/>
            <a:r>
              <a:rPr lang="en-US" sz="2800" dirty="0" smtClean="0">
                <a:solidFill>
                  <a:srgbClr val="0033CC"/>
                </a:solidFill>
              </a:rPr>
              <a:t>Fabrication using self-assembled mono-layers by </a:t>
            </a:r>
            <a:r>
              <a:rPr lang="en-US" sz="2800" i="1" dirty="0" smtClean="0">
                <a:solidFill>
                  <a:srgbClr val="0033CC"/>
                </a:solidFill>
              </a:rPr>
              <a:t>electrical</a:t>
            </a:r>
            <a:r>
              <a:rPr lang="en-US" sz="2800" dirty="0" smtClean="0">
                <a:solidFill>
                  <a:srgbClr val="0033CC"/>
                </a:solidFill>
              </a:rPr>
              <a:t> “scratching” (desorption)</a:t>
            </a:r>
            <a:endParaRPr lang="en-US" sz="2800" dirty="0">
              <a:solidFill>
                <a:srgbClr val="0033CC"/>
              </a:solidFill>
            </a:endParaRPr>
          </a:p>
        </p:txBody>
      </p:sp>
      <p:cxnSp>
        <p:nvCxnSpPr>
          <p:cNvPr id="7" name="Straight Connector 6"/>
          <p:cNvCxnSpPr/>
          <p:nvPr/>
        </p:nvCxnSpPr>
        <p:spPr>
          <a:xfrm flipV="1">
            <a:off x="0" y="990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4267200" y="1066800"/>
            <a:ext cx="4648200" cy="2139047"/>
          </a:xfrm>
          <a:prstGeom prst="rect">
            <a:avLst/>
          </a:prstGeom>
          <a:noFill/>
        </p:spPr>
        <p:txBody>
          <a:bodyPr wrap="square" rtlCol="0">
            <a:spAutoFit/>
          </a:bodyPr>
          <a:lstStyle/>
          <a:p>
            <a:pPr marL="168275" indent="-168275">
              <a:spcAft>
                <a:spcPts val="300"/>
              </a:spcAft>
              <a:buFont typeface="Arial" pitchFamily="34" charset="0"/>
              <a:buChar char="•"/>
            </a:pPr>
            <a:r>
              <a:rPr lang="en-US" sz="1600" dirty="0" err="1" smtClean="0">
                <a:solidFill>
                  <a:srgbClr val="0033CC"/>
                </a:solidFill>
              </a:rPr>
              <a:t>Mercaptomethylethanamide</a:t>
            </a:r>
            <a:r>
              <a:rPr lang="en-US" sz="1600" dirty="0" smtClean="0">
                <a:solidFill>
                  <a:srgbClr val="0033CC"/>
                </a:solidFill>
              </a:rPr>
              <a:t> (MMEA, HSCH</a:t>
            </a:r>
            <a:r>
              <a:rPr lang="en-US" sz="1600" baseline="-25000" dirty="0" smtClean="0">
                <a:solidFill>
                  <a:srgbClr val="0033CC"/>
                </a:solidFill>
              </a:rPr>
              <a:t>2</a:t>
            </a:r>
            <a:r>
              <a:rPr lang="en-US" sz="1600" dirty="0" smtClean="0">
                <a:solidFill>
                  <a:srgbClr val="0033CC"/>
                </a:solidFill>
              </a:rPr>
              <a:t>CONHCH</a:t>
            </a:r>
            <a:r>
              <a:rPr lang="en-US" sz="1600" baseline="-25000" dirty="0" smtClean="0">
                <a:solidFill>
                  <a:srgbClr val="0033CC"/>
                </a:solidFill>
              </a:rPr>
              <a:t>2</a:t>
            </a:r>
            <a:r>
              <a:rPr lang="en-US" sz="1600" dirty="0" smtClean="0">
                <a:solidFill>
                  <a:srgbClr val="0033CC"/>
                </a:solidFill>
              </a:rPr>
              <a:t>CH</a:t>
            </a:r>
            <a:r>
              <a:rPr lang="en-US" sz="1600" baseline="-25000" dirty="0" smtClean="0">
                <a:solidFill>
                  <a:srgbClr val="0033CC"/>
                </a:solidFill>
              </a:rPr>
              <a:t>3</a:t>
            </a:r>
            <a:r>
              <a:rPr lang="en-US" sz="1600" dirty="0" smtClean="0">
                <a:solidFill>
                  <a:srgbClr val="0033CC"/>
                </a:solidFill>
              </a:rPr>
              <a:t>) produces homogeneous, dense, and stable mono-layers on Au substrates. </a:t>
            </a:r>
          </a:p>
          <a:p>
            <a:pPr marL="168275" indent="-168275">
              <a:spcAft>
                <a:spcPts val="300"/>
              </a:spcAft>
              <a:buFont typeface="Arial" pitchFamily="34" charset="0"/>
              <a:buChar char="•"/>
            </a:pPr>
            <a:r>
              <a:rPr lang="en-US" sz="1600" dirty="0" smtClean="0">
                <a:solidFill>
                  <a:srgbClr val="0033CC"/>
                </a:solidFill>
              </a:rPr>
              <a:t>It protects gold from further </a:t>
            </a:r>
            <a:r>
              <a:rPr lang="en-US" sz="1600" dirty="0" err="1" smtClean="0">
                <a:solidFill>
                  <a:srgbClr val="0033CC"/>
                </a:solidFill>
              </a:rPr>
              <a:t>thiol</a:t>
            </a:r>
            <a:r>
              <a:rPr lang="en-US" sz="1600" dirty="0" smtClean="0">
                <a:solidFill>
                  <a:srgbClr val="0033CC"/>
                </a:solidFill>
              </a:rPr>
              <a:t> (i.e. –SH) adsorption but did not function as a protective layer against cyanide etch of Au.</a:t>
            </a:r>
          </a:p>
          <a:p>
            <a:pPr marL="168275" indent="-168275">
              <a:spcAft>
                <a:spcPts val="300"/>
              </a:spcAft>
              <a:buFont typeface="Arial" pitchFamily="34" charset="0"/>
              <a:buChar char="•"/>
            </a:pPr>
            <a:r>
              <a:rPr lang="en-US" sz="1600" dirty="0" smtClean="0">
                <a:solidFill>
                  <a:srgbClr val="0033CC"/>
                </a:solidFill>
              </a:rPr>
              <a:t>C</a:t>
            </a:r>
            <a:r>
              <a:rPr lang="en-US" sz="1600" baseline="-25000" dirty="0" smtClean="0">
                <a:solidFill>
                  <a:srgbClr val="0033CC"/>
                </a:solidFill>
              </a:rPr>
              <a:t>16</a:t>
            </a:r>
            <a:r>
              <a:rPr lang="en-US" sz="1600" dirty="0" smtClean="0">
                <a:solidFill>
                  <a:srgbClr val="0033CC"/>
                </a:solidFill>
              </a:rPr>
              <a:t>SH protects Au against cyanide etch. It will cover wherever MMEA is “scratched” away.</a:t>
            </a:r>
            <a:endParaRPr lang="en-US" sz="1600" dirty="0">
              <a:solidFill>
                <a:srgbClr val="0033CC"/>
              </a:solidFill>
            </a:endParaRPr>
          </a:p>
        </p:txBody>
      </p:sp>
      <p:sp>
        <p:nvSpPr>
          <p:cNvPr id="9" name="TextBox 8"/>
          <p:cNvSpPr txBox="1"/>
          <p:nvPr/>
        </p:nvSpPr>
        <p:spPr>
          <a:xfrm>
            <a:off x="228600" y="6504801"/>
            <a:ext cx="8725145" cy="276999"/>
          </a:xfrm>
          <a:prstGeom prst="rect">
            <a:avLst/>
          </a:prstGeom>
          <a:noFill/>
        </p:spPr>
        <p:txBody>
          <a:bodyPr wrap="none" rtlCol="0">
            <a:spAutoFit/>
          </a:bodyPr>
          <a:lstStyle/>
          <a:p>
            <a:r>
              <a:rPr lang="en-US" sz="1200" dirty="0" smtClean="0"/>
              <a:t>Kramer, “Scanning probe lithography using self-assembled </a:t>
            </a:r>
            <a:r>
              <a:rPr lang="en-US" sz="1200" dirty="0" err="1" smtClean="0"/>
              <a:t>monolayers</a:t>
            </a:r>
            <a:r>
              <a:rPr lang="en-US" sz="1200" dirty="0" smtClean="0"/>
              <a:t>”, </a:t>
            </a:r>
            <a:r>
              <a:rPr lang="de-DE" sz="1200" dirty="0" smtClean="0"/>
              <a:t>Chem. Rev. 103, 4367-4418 (2003). (good review paper, 52 pages)</a:t>
            </a:r>
            <a:endParaRPr lang="en-US" sz="1200"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13</a:t>
            </a:fld>
            <a:endParaRPr lang="en-US"/>
          </a:p>
        </p:txBody>
      </p:sp>
      <p:sp>
        <p:nvSpPr>
          <p:cNvPr id="11" name="TextBox 10"/>
          <p:cNvSpPr txBox="1"/>
          <p:nvPr/>
        </p:nvSpPr>
        <p:spPr>
          <a:xfrm>
            <a:off x="609600" y="1676400"/>
            <a:ext cx="1600200" cy="1077218"/>
          </a:xfrm>
          <a:prstGeom prst="rect">
            <a:avLst/>
          </a:prstGeom>
          <a:noFill/>
        </p:spPr>
        <p:txBody>
          <a:bodyPr wrap="square" rtlCol="0">
            <a:spAutoFit/>
          </a:bodyPr>
          <a:lstStyle/>
          <a:p>
            <a:r>
              <a:rPr lang="en-US" sz="1600" dirty="0" smtClean="0">
                <a:solidFill>
                  <a:srgbClr val="FFFF00"/>
                </a:solidFill>
              </a:rPr>
              <a:t>Au square, that was protected by C</a:t>
            </a:r>
            <a:r>
              <a:rPr lang="en-US" sz="1600" baseline="-25000" dirty="0" smtClean="0">
                <a:solidFill>
                  <a:srgbClr val="FFFF00"/>
                </a:solidFill>
              </a:rPr>
              <a:t>16</a:t>
            </a:r>
            <a:r>
              <a:rPr lang="en-US" sz="1600" dirty="0" smtClean="0">
                <a:solidFill>
                  <a:srgbClr val="FFFF00"/>
                </a:solidFill>
              </a:rPr>
              <a:t>SH against cyanide etch </a:t>
            </a:r>
            <a:endParaRPr lang="en-US" sz="1600" dirty="0">
              <a:solidFill>
                <a:srgbClr val="FFFF00"/>
              </a:solidFill>
            </a:endParaRPr>
          </a:p>
        </p:txBody>
      </p:sp>
      <p:sp>
        <p:nvSpPr>
          <p:cNvPr id="12" name="TextBox 11"/>
          <p:cNvSpPr txBox="1"/>
          <p:nvPr/>
        </p:nvSpPr>
        <p:spPr>
          <a:xfrm>
            <a:off x="332695" y="3319046"/>
            <a:ext cx="2105705" cy="338554"/>
          </a:xfrm>
          <a:prstGeom prst="rect">
            <a:avLst/>
          </a:prstGeom>
          <a:noFill/>
        </p:spPr>
        <p:txBody>
          <a:bodyPr wrap="none" rtlCol="0">
            <a:spAutoFit/>
          </a:bodyPr>
          <a:lstStyle/>
          <a:p>
            <a:r>
              <a:rPr lang="en-US" sz="1600" dirty="0" smtClean="0">
                <a:solidFill>
                  <a:srgbClr val="FFFF00"/>
                </a:solidFill>
              </a:rPr>
              <a:t>Au here is etched away</a:t>
            </a:r>
            <a:endParaRPr lang="en-US" sz="1600" dirty="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381000" y="162580"/>
            <a:ext cx="8536632" cy="523220"/>
          </a:xfrm>
          <a:prstGeom prst="rect">
            <a:avLst/>
          </a:prstGeom>
        </p:spPr>
        <p:txBody>
          <a:bodyPr wrap="none">
            <a:spAutoFit/>
          </a:bodyPr>
          <a:lstStyle/>
          <a:p>
            <a:r>
              <a:rPr lang="en-US" sz="2800" dirty="0" smtClean="0">
                <a:solidFill>
                  <a:srgbClr val="0033CC"/>
                </a:solidFill>
              </a:rPr>
              <a:t>Millipede: thermal-mechanical data storage on a polymer</a:t>
            </a:r>
            <a:endParaRPr lang="en-US" sz="2800" dirty="0">
              <a:solidFill>
                <a:srgbClr val="0033CC"/>
              </a:solidFill>
            </a:endParaRPr>
          </a:p>
        </p:txBody>
      </p:sp>
      <p:sp>
        <p:nvSpPr>
          <p:cNvPr id="7" name="Slide Number Placeholder 6"/>
          <p:cNvSpPr>
            <a:spLocks noGrp="1"/>
          </p:cNvSpPr>
          <p:nvPr>
            <p:ph type="sldNum" sz="quarter" idx="12"/>
          </p:nvPr>
        </p:nvSpPr>
        <p:spPr>
          <a:xfrm>
            <a:off x="6781800" y="6477000"/>
            <a:ext cx="2133600" cy="365125"/>
          </a:xfrm>
        </p:spPr>
        <p:txBody>
          <a:bodyPr/>
          <a:lstStyle/>
          <a:p>
            <a:fld id="{B6F15528-21DE-4FAA-801E-634DDDAF4B2B}" type="slidenum">
              <a:rPr lang="en-US" smtClean="0"/>
              <a:pPr/>
              <a:t>14</a:t>
            </a:fld>
            <a:endParaRPr lang="en-US"/>
          </a:p>
        </p:txBody>
      </p:sp>
      <p:sp>
        <p:nvSpPr>
          <p:cNvPr id="8" name="TextBox 7"/>
          <p:cNvSpPr txBox="1"/>
          <p:nvPr/>
        </p:nvSpPr>
        <p:spPr>
          <a:xfrm>
            <a:off x="152400" y="1013966"/>
            <a:ext cx="5029200" cy="5463034"/>
          </a:xfrm>
          <a:prstGeom prst="rect">
            <a:avLst/>
          </a:prstGeom>
          <a:solidFill>
            <a:schemeClr val="bg1"/>
          </a:solidFill>
        </p:spPr>
        <p:txBody>
          <a:bodyPr wrap="square" rtlCol="0">
            <a:spAutoFit/>
          </a:bodyPr>
          <a:lstStyle/>
          <a:p>
            <a:pPr marL="168275" indent="-168275">
              <a:spcAft>
                <a:spcPts val="600"/>
              </a:spcAft>
              <a:buFont typeface="Arial" pitchFamily="34" charset="0"/>
              <a:buChar char="•"/>
            </a:pPr>
            <a:r>
              <a:rPr lang="en-US" dirty="0" smtClean="0">
                <a:solidFill>
                  <a:srgbClr val="0033CC"/>
                </a:solidFill>
              </a:rPr>
              <a:t>Tips are brought into contact with a thin polymer film. Each tip is independently controlled.</a:t>
            </a:r>
          </a:p>
          <a:p>
            <a:pPr marL="168275" indent="-168275">
              <a:spcAft>
                <a:spcPts val="600"/>
              </a:spcAft>
              <a:buFont typeface="Arial" pitchFamily="34" charset="0"/>
              <a:buChar char="•"/>
            </a:pPr>
            <a:r>
              <a:rPr lang="en-US" dirty="0" smtClean="0">
                <a:solidFill>
                  <a:srgbClr val="0033CC"/>
                </a:solidFill>
              </a:rPr>
              <a:t>Bits are written by heating a resistor built into the cantilever to a temperature of </a:t>
            </a:r>
            <a:r>
              <a:rPr lang="en-US" dirty="0" smtClean="0">
                <a:solidFill>
                  <a:srgbClr val="0033CC"/>
                </a:solidFill>
                <a:sym typeface="Symbol"/>
              </a:rPr>
              <a:t>400</a:t>
            </a:r>
            <a:r>
              <a:rPr lang="en-US" baseline="30000" dirty="0" smtClean="0">
                <a:solidFill>
                  <a:srgbClr val="0033CC"/>
                </a:solidFill>
                <a:sym typeface="Symbol"/>
              </a:rPr>
              <a:t>o</a:t>
            </a:r>
            <a:r>
              <a:rPr lang="en-US" dirty="0" smtClean="0">
                <a:solidFill>
                  <a:srgbClr val="0033CC"/>
                </a:solidFill>
                <a:sym typeface="Symbol"/>
              </a:rPr>
              <a:t>C. The hot tips softens the polymer and briefly sinks into it, generating an indentation.</a:t>
            </a:r>
          </a:p>
          <a:p>
            <a:pPr marL="168275" indent="-168275">
              <a:spcAft>
                <a:spcPts val="600"/>
              </a:spcAft>
              <a:buFont typeface="Arial" pitchFamily="34" charset="0"/>
              <a:buChar char="•"/>
            </a:pPr>
            <a:r>
              <a:rPr lang="en-US" dirty="0" smtClean="0">
                <a:solidFill>
                  <a:srgbClr val="0033CC"/>
                </a:solidFill>
                <a:sym typeface="Symbol"/>
              </a:rPr>
              <a:t>For reading, the resistor is operated at lower temperature, 300</a:t>
            </a:r>
            <a:r>
              <a:rPr lang="en-US" baseline="30000" dirty="0" smtClean="0">
                <a:solidFill>
                  <a:srgbClr val="0033CC"/>
                </a:solidFill>
                <a:sym typeface="Symbol"/>
              </a:rPr>
              <a:t>o</a:t>
            </a:r>
            <a:r>
              <a:rPr lang="en-US" dirty="0" smtClean="0">
                <a:solidFill>
                  <a:srgbClr val="0033CC"/>
                </a:solidFill>
                <a:sym typeface="Symbol"/>
              </a:rPr>
              <a:t>C. When the tip drops into an indentation, the resistor is cooled by the resulting better heat transport, and a measurable change in resistance occurs.</a:t>
            </a:r>
          </a:p>
          <a:p>
            <a:pPr marL="168275" indent="-168275">
              <a:spcAft>
                <a:spcPts val="600"/>
              </a:spcAft>
              <a:buFont typeface="Arial" pitchFamily="34" charset="0"/>
              <a:buChar char="•"/>
            </a:pPr>
            <a:r>
              <a:rPr lang="en-US" dirty="0" smtClean="0">
                <a:solidFill>
                  <a:srgbClr val="0033CC"/>
                </a:solidFill>
                <a:sym typeface="Symbol"/>
              </a:rPr>
              <a:t>The 1024-tip experiment achieved an areal density of 200Gbit/in</a:t>
            </a:r>
            <a:r>
              <a:rPr lang="en-US" baseline="30000" dirty="0" smtClean="0">
                <a:solidFill>
                  <a:srgbClr val="0033CC"/>
                </a:solidFill>
                <a:sym typeface="Symbol"/>
              </a:rPr>
              <a:t>2</a:t>
            </a:r>
            <a:r>
              <a:rPr lang="en-US" dirty="0" smtClean="0">
                <a:solidFill>
                  <a:srgbClr val="0033CC"/>
                </a:solidFill>
                <a:sym typeface="Symbol"/>
              </a:rPr>
              <a:t>.</a:t>
            </a:r>
          </a:p>
          <a:p>
            <a:pPr marL="168275" indent="-168275">
              <a:spcAft>
                <a:spcPts val="600"/>
              </a:spcAft>
              <a:buFont typeface="Arial" pitchFamily="34" charset="0"/>
              <a:buChar char="•"/>
            </a:pPr>
            <a:r>
              <a:rPr lang="en-US" dirty="0" smtClean="0">
                <a:solidFill>
                  <a:srgbClr val="0033CC"/>
                </a:solidFill>
              </a:rPr>
              <a:t>Very ambitious idea, totally different from previous data storage technologies.</a:t>
            </a:r>
          </a:p>
          <a:p>
            <a:pPr marL="168275" indent="-168275">
              <a:spcAft>
                <a:spcPts val="600"/>
              </a:spcAft>
              <a:buFont typeface="Arial" pitchFamily="34" charset="0"/>
              <a:buChar char="•"/>
            </a:pPr>
            <a:r>
              <a:rPr lang="en-US" dirty="0" smtClean="0">
                <a:solidFill>
                  <a:srgbClr val="0033CC"/>
                </a:solidFill>
              </a:rPr>
              <a:t>This project was finally not successful commercially, partly due to too much power needed (too  much heat need to be dissipated).</a:t>
            </a:r>
          </a:p>
        </p:txBody>
      </p:sp>
      <p:pic>
        <p:nvPicPr>
          <p:cNvPr id="1026" name="Picture 2"/>
          <p:cNvPicPr>
            <a:picLocks noChangeAspect="1" noChangeArrowheads="1"/>
          </p:cNvPicPr>
          <p:nvPr/>
        </p:nvPicPr>
        <p:blipFill>
          <a:blip r:embed="rId2" cstate="print"/>
          <a:srcRect/>
          <a:stretch>
            <a:fillRect/>
          </a:stretch>
        </p:blipFill>
        <p:spPr bwMode="auto">
          <a:xfrm>
            <a:off x="5257800" y="838200"/>
            <a:ext cx="3725427" cy="564061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91969" y="6560480"/>
            <a:ext cx="4632431" cy="221319"/>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4876800" y="5486400"/>
            <a:ext cx="2784462" cy="1219200"/>
          </a:xfrm>
          <a:prstGeom prst="rect">
            <a:avLst/>
          </a:prstGeom>
          <a:noFill/>
          <a:ln w="9525">
            <a:solidFill>
              <a:srgbClr val="FFC000"/>
            </a:solidFill>
            <a:miter lim="800000"/>
            <a:headEnd/>
            <a:tailEnd/>
          </a:ln>
          <a:effectLst/>
        </p:spPr>
      </p:pic>
      <p:sp>
        <p:nvSpPr>
          <p:cNvPr id="10" name="TextBox 9"/>
          <p:cNvSpPr txBox="1"/>
          <p:nvPr/>
        </p:nvSpPr>
        <p:spPr>
          <a:xfrm>
            <a:off x="6248400" y="5562600"/>
            <a:ext cx="1219199" cy="369332"/>
          </a:xfrm>
          <a:prstGeom prst="rect">
            <a:avLst/>
          </a:prstGeom>
          <a:noFill/>
        </p:spPr>
        <p:txBody>
          <a:bodyPr wrap="square" rtlCol="0">
            <a:spAutoFit/>
          </a:bodyPr>
          <a:lstStyle/>
          <a:p>
            <a:r>
              <a:rPr lang="en-US" dirty="0" smtClean="0">
                <a:solidFill>
                  <a:srgbClr val="C00000"/>
                </a:solidFill>
              </a:rPr>
              <a:t>Millipede</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228600" y="861697"/>
            <a:ext cx="6194063" cy="2812510"/>
          </a:xfrm>
          <a:prstGeom prst="rect">
            <a:avLst/>
          </a:prstGeom>
          <a:noFill/>
          <a:ln w="9525">
            <a:noFill/>
            <a:miter lim="800000"/>
            <a:headEnd/>
            <a:tailEnd/>
          </a:ln>
          <a:effectLst/>
        </p:spPr>
      </p:pic>
      <p:sp>
        <p:nvSpPr>
          <p:cNvPr id="7" name="Rectangle 6"/>
          <p:cNvSpPr/>
          <p:nvPr/>
        </p:nvSpPr>
        <p:spPr>
          <a:xfrm>
            <a:off x="6553200" y="5562600"/>
            <a:ext cx="2546723" cy="830997"/>
          </a:xfrm>
          <a:prstGeom prst="rect">
            <a:avLst/>
          </a:prstGeom>
        </p:spPr>
        <p:txBody>
          <a:bodyPr wrap="none">
            <a:spAutoFit/>
          </a:bodyPr>
          <a:lstStyle/>
          <a:p>
            <a:r>
              <a:rPr lang="en-US" sz="2400" dirty="0" smtClean="0">
                <a:solidFill>
                  <a:srgbClr val="C00000"/>
                </a:solidFill>
              </a:rPr>
              <a:t>Resistance change:</a:t>
            </a:r>
          </a:p>
          <a:p>
            <a:r>
              <a:rPr lang="el-GR" sz="2400" dirty="0" smtClean="0">
                <a:solidFill>
                  <a:srgbClr val="C00000"/>
                </a:solidFill>
              </a:rPr>
              <a:t>Δ</a:t>
            </a:r>
            <a:r>
              <a:rPr lang="en-US" sz="2400" dirty="0" smtClean="0">
                <a:solidFill>
                  <a:srgbClr val="C00000"/>
                </a:solidFill>
              </a:rPr>
              <a:t>R/R ≈ 10</a:t>
            </a:r>
            <a:r>
              <a:rPr lang="en-US" sz="2400" baseline="30000" dirty="0" smtClean="0">
                <a:solidFill>
                  <a:srgbClr val="C00000"/>
                </a:solidFill>
              </a:rPr>
              <a:t>-4</a:t>
            </a:r>
            <a:r>
              <a:rPr lang="en-US" sz="2400" dirty="0" smtClean="0">
                <a:solidFill>
                  <a:srgbClr val="C00000"/>
                </a:solidFill>
              </a:rPr>
              <a:t>/nm</a:t>
            </a:r>
            <a:endParaRPr lang="en-US" sz="2400" dirty="0">
              <a:solidFill>
                <a:srgbClr val="C00000"/>
              </a:solidFill>
            </a:endParaRPr>
          </a:p>
        </p:txBody>
      </p:sp>
      <p:pic>
        <p:nvPicPr>
          <p:cNvPr id="21507" name="Picture 3"/>
          <p:cNvPicPr>
            <a:picLocks noChangeAspect="1" noChangeArrowheads="1"/>
          </p:cNvPicPr>
          <p:nvPr/>
        </p:nvPicPr>
        <p:blipFill>
          <a:blip r:embed="rId3" cstate="print"/>
          <a:srcRect/>
          <a:stretch>
            <a:fillRect/>
          </a:stretch>
        </p:blipFill>
        <p:spPr bwMode="auto">
          <a:xfrm>
            <a:off x="228600" y="4111620"/>
            <a:ext cx="6248398" cy="2365380"/>
          </a:xfrm>
          <a:prstGeom prst="rect">
            <a:avLst/>
          </a:prstGeom>
          <a:noFill/>
          <a:ln w="9525">
            <a:noFill/>
            <a:miter lim="800000"/>
            <a:headEnd/>
            <a:tailEnd/>
          </a:ln>
          <a:effectLst/>
        </p:spPr>
      </p:pic>
      <p:sp>
        <p:nvSpPr>
          <p:cNvPr id="8" name="Rectangle 7"/>
          <p:cNvSpPr/>
          <p:nvPr/>
        </p:nvSpPr>
        <p:spPr>
          <a:xfrm>
            <a:off x="2362200" y="76200"/>
            <a:ext cx="4823372" cy="523220"/>
          </a:xfrm>
          <a:prstGeom prst="rect">
            <a:avLst/>
          </a:prstGeom>
        </p:spPr>
        <p:txBody>
          <a:bodyPr wrap="none">
            <a:spAutoFit/>
          </a:bodyPr>
          <a:lstStyle/>
          <a:p>
            <a:r>
              <a:rPr lang="de-DE" sz="2800" dirty="0" smtClean="0">
                <a:solidFill>
                  <a:srgbClr val="0033CC"/>
                </a:solidFill>
              </a:rPr>
              <a:t>IBM Millipede – write and read</a:t>
            </a:r>
            <a:endParaRPr lang="en-US" sz="2800" dirty="0">
              <a:solidFill>
                <a:srgbClr val="0033CC"/>
              </a:solidFill>
            </a:endParaRPr>
          </a:p>
        </p:txBody>
      </p:sp>
      <p:cxnSp>
        <p:nvCxnSpPr>
          <p:cNvPr id="9" name="Straight Connector 8"/>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1" name="Rectangle 10"/>
          <p:cNvSpPr/>
          <p:nvPr/>
        </p:nvSpPr>
        <p:spPr>
          <a:xfrm>
            <a:off x="3657600" y="6581001"/>
            <a:ext cx="4724400" cy="276999"/>
          </a:xfrm>
          <a:prstGeom prst="rect">
            <a:avLst/>
          </a:prstGeom>
        </p:spPr>
        <p:txBody>
          <a:bodyPr wrap="square">
            <a:spAutoFit/>
          </a:bodyPr>
          <a:lstStyle/>
          <a:p>
            <a:r>
              <a:rPr lang="de-DE" sz="1200" dirty="0" smtClean="0"/>
              <a:t>D. Wouters, U. S. Schubert, Angew. Chem. Int. Ed. 2004, 43, 2480-2495.</a:t>
            </a:r>
            <a:endParaRPr lang="en-US" sz="1200"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Rectangle 9"/>
          <p:cNvSpPr/>
          <p:nvPr/>
        </p:nvSpPr>
        <p:spPr>
          <a:xfrm>
            <a:off x="2514600" y="162580"/>
            <a:ext cx="4355680" cy="523220"/>
          </a:xfrm>
          <a:prstGeom prst="rect">
            <a:avLst/>
          </a:prstGeom>
        </p:spPr>
        <p:txBody>
          <a:bodyPr wrap="none">
            <a:spAutoFit/>
          </a:bodyPr>
          <a:lstStyle/>
          <a:p>
            <a:r>
              <a:rPr lang="en-US" sz="2800" dirty="0" smtClean="0">
                <a:solidFill>
                  <a:srgbClr val="0033CC"/>
                </a:solidFill>
              </a:rPr>
              <a:t>Thermal bimetallic actuation</a:t>
            </a:r>
            <a:endParaRPr lang="en-US" sz="2800" dirty="0">
              <a:solidFill>
                <a:srgbClr val="0033CC"/>
              </a:solidFill>
            </a:endParaRPr>
          </a:p>
        </p:txBody>
      </p:sp>
      <p:grpSp>
        <p:nvGrpSpPr>
          <p:cNvPr id="11" name="Group 10"/>
          <p:cNvGrpSpPr>
            <a:grpSpLocks noChangeAspect="1"/>
          </p:cNvGrpSpPr>
          <p:nvPr/>
        </p:nvGrpSpPr>
        <p:grpSpPr>
          <a:xfrm>
            <a:off x="533400" y="825740"/>
            <a:ext cx="7978972" cy="4965460"/>
            <a:chOff x="126076" y="685800"/>
            <a:chExt cx="8865524" cy="5517178"/>
          </a:xfrm>
        </p:grpSpPr>
        <p:grpSp>
          <p:nvGrpSpPr>
            <p:cNvPr id="2" name="Group 8"/>
            <p:cNvGrpSpPr/>
            <p:nvPr/>
          </p:nvGrpSpPr>
          <p:grpSpPr>
            <a:xfrm>
              <a:off x="126076" y="685800"/>
              <a:ext cx="8865524" cy="5517178"/>
              <a:chOff x="76200" y="990600"/>
              <a:chExt cx="8865524" cy="5517178"/>
            </a:xfrm>
          </p:grpSpPr>
          <p:pic>
            <p:nvPicPr>
              <p:cNvPr id="1026" name="Picture 2"/>
              <p:cNvPicPr>
                <a:picLocks noChangeAspect="1" noChangeArrowheads="1"/>
              </p:cNvPicPr>
              <p:nvPr/>
            </p:nvPicPr>
            <p:blipFill>
              <a:blip r:embed="rId2" cstate="print"/>
              <a:srcRect/>
              <a:stretch>
                <a:fillRect/>
              </a:stretch>
            </p:blipFill>
            <p:spPr bwMode="auto">
              <a:xfrm>
                <a:off x="140017" y="990600"/>
                <a:ext cx="8801707" cy="5319713"/>
              </a:xfrm>
              <a:prstGeom prst="rect">
                <a:avLst/>
              </a:prstGeom>
              <a:noFill/>
              <a:ln w="9525">
                <a:noFill/>
                <a:miter lim="800000"/>
                <a:headEnd/>
                <a:tailEnd/>
              </a:ln>
              <a:effectLst/>
            </p:spPr>
          </p:pic>
          <p:sp>
            <p:nvSpPr>
              <p:cNvPr id="6" name="TextBox 5"/>
              <p:cNvSpPr txBox="1"/>
              <p:nvPr/>
            </p:nvSpPr>
            <p:spPr>
              <a:xfrm>
                <a:off x="76200" y="6107668"/>
                <a:ext cx="465192" cy="400110"/>
              </a:xfrm>
              <a:prstGeom prst="rect">
                <a:avLst/>
              </a:prstGeom>
              <a:noFill/>
            </p:spPr>
            <p:txBody>
              <a:bodyPr wrap="none" rtlCol="0">
                <a:spAutoFit/>
              </a:bodyPr>
              <a:lstStyle/>
              <a:p>
                <a:r>
                  <a:rPr lang="en-US" sz="2000" dirty="0" smtClean="0"/>
                  <a:t>tip</a:t>
                </a:r>
                <a:endParaRPr lang="en-US" sz="2000" dirty="0"/>
              </a:p>
            </p:txBody>
          </p:sp>
        </p:grpSp>
        <p:sp>
          <p:nvSpPr>
            <p:cNvPr id="7" name="TextBox 6"/>
            <p:cNvSpPr txBox="1"/>
            <p:nvPr/>
          </p:nvSpPr>
          <p:spPr>
            <a:xfrm>
              <a:off x="5562600" y="5562600"/>
              <a:ext cx="872098" cy="369332"/>
            </a:xfrm>
            <a:prstGeom prst="rect">
              <a:avLst/>
            </a:prstGeom>
            <a:noFill/>
          </p:spPr>
          <p:txBody>
            <a:bodyPr wrap="none" rtlCol="0">
              <a:spAutoFit/>
            </a:bodyPr>
            <a:lstStyle/>
            <a:p>
              <a:r>
                <a:rPr lang="en-US" dirty="0" smtClean="0"/>
                <a:t>expand</a:t>
              </a:r>
              <a:endParaRPr lang="en-US" dirty="0"/>
            </a:p>
          </p:txBody>
        </p:sp>
      </p:grpSp>
      <p:sp>
        <p:nvSpPr>
          <p:cNvPr id="8" name="Slide Number Placeholder 7"/>
          <p:cNvSpPr>
            <a:spLocks noGrp="1"/>
          </p:cNvSpPr>
          <p:nvPr>
            <p:ph type="sldNum" sz="quarter" idx="12"/>
          </p:nvPr>
        </p:nvSpPr>
        <p:spPr>
          <a:xfrm>
            <a:off x="6553200" y="6492875"/>
            <a:ext cx="2133600" cy="365125"/>
          </a:xfrm>
        </p:spPr>
        <p:txBody>
          <a:bodyPr/>
          <a:lstStyle/>
          <a:p>
            <a:fld id="{B6F15528-21DE-4FAA-801E-634DDDAF4B2B}" type="slidenum">
              <a:rPr lang="en-US" smtClean="0"/>
              <a:pPr/>
              <a:t>16</a:t>
            </a:fld>
            <a:endParaRPr lang="en-US"/>
          </a:p>
        </p:txBody>
      </p:sp>
      <p:sp>
        <p:nvSpPr>
          <p:cNvPr id="9" name="TextBox 8"/>
          <p:cNvSpPr txBox="1"/>
          <p:nvPr/>
        </p:nvSpPr>
        <p:spPr>
          <a:xfrm>
            <a:off x="76200" y="5906869"/>
            <a:ext cx="8991600" cy="646331"/>
          </a:xfrm>
          <a:prstGeom prst="rect">
            <a:avLst/>
          </a:prstGeom>
          <a:noFill/>
        </p:spPr>
        <p:txBody>
          <a:bodyPr wrap="square" rtlCol="0">
            <a:spAutoFit/>
          </a:bodyPr>
          <a:lstStyle/>
          <a:p>
            <a:r>
              <a:rPr lang="en-US" dirty="0" smtClean="0">
                <a:solidFill>
                  <a:srgbClr val="0033CC"/>
                </a:solidFill>
              </a:rPr>
              <a:t>Bi-metal means two metal films one on top of another, here with different thermal expansion.</a:t>
            </a:r>
          </a:p>
          <a:p>
            <a:r>
              <a:rPr lang="en-US" dirty="0" smtClean="0">
                <a:solidFill>
                  <a:srgbClr val="0033CC"/>
                </a:solidFill>
              </a:rPr>
              <a:t>Go to </a:t>
            </a:r>
            <a:r>
              <a:rPr lang="en-US" dirty="0" smtClean="0">
                <a:solidFill>
                  <a:srgbClr val="0033CC"/>
                </a:solidFill>
                <a:hlinkClick r:id="rId3"/>
              </a:rPr>
              <a:t>http://en.wikipedia.org/wiki/Bi-metallic_strip</a:t>
            </a:r>
            <a:r>
              <a:rPr lang="en-US" dirty="0" smtClean="0">
                <a:solidFill>
                  <a:srgbClr val="0033CC"/>
                </a:solidFill>
              </a:rPr>
              <a:t> for a nice video.</a:t>
            </a:r>
            <a:endParaRPr lang="en-US" dirty="0">
              <a:solidFill>
                <a:srgbClr val="0033CC"/>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2050" name="Picture 2"/>
          <p:cNvPicPr>
            <a:picLocks noChangeAspect="1" noChangeArrowheads="1"/>
          </p:cNvPicPr>
          <p:nvPr/>
        </p:nvPicPr>
        <p:blipFill>
          <a:blip r:embed="rId2" cstate="print"/>
          <a:srcRect/>
          <a:stretch>
            <a:fillRect/>
          </a:stretch>
        </p:blipFill>
        <p:spPr bwMode="auto">
          <a:xfrm>
            <a:off x="129252" y="914400"/>
            <a:ext cx="5052348" cy="5756091"/>
          </a:xfrm>
          <a:prstGeom prst="rect">
            <a:avLst/>
          </a:prstGeom>
          <a:noFill/>
          <a:ln w="9525">
            <a:noFill/>
            <a:miter lim="800000"/>
            <a:headEnd/>
            <a:tailEnd/>
          </a:ln>
          <a:effectLst/>
        </p:spPr>
      </p:pic>
      <p:pic>
        <p:nvPicPr>
          <p:cNvPr id="2053" name="Picture 5"/>
          <p:cNvPicPr>
            <a:picLocks noChangeAspect="1" noChangeArrowheads="1"/>
          </p:cNvPicPr>
          <p:nvPr/>
        </p:nvPicPr>
        <p:blipFill>
          <a:blip r:embed="rId3" cstate="print"/>
          <a:srcRect/>
          <a:stretch>
            <a:fillRect/>
          </a:stretch>
        </p:blipFill>
        <p:spPr bwMode="auto">
          <a:xfrm>
            <a:off x="4953000" y="2438400"/>
            <a:ext cx="4069835" cy="2876550"/>
          </a:xfrm>
          <a:prstGeom prst="rect">
            <a:avLst/>
          </a:prstGeom>
          <a:noFill/>
          <a:ln w="9525">
            <a:noFill/>
            <a:miter lim="800000"/>
            <a:headEnd/>
            <a:tailEnd/>
          </a:ln>
          <a:effectLst/>
        </p:spPr>
      </p:pic>
      <p:sp>
        <p:nvSpPr>
          <p:cNvPr id="7" name="Rectangle 6"/>
          <p:cNvSpPr/>
          <p:nvPr/>
        </p:nvSpPr>
        <p:spPr>
          <a:xfrm>
            <a:off x="1905000" y="152400"/>
            <a:ext cx="5715000" cy="523220"/>
          </a:xfrm>
          <a:prstGeom prst="rect">
            <a:avLst/>
          </a:prstGeom>
        </p:spPr>
        <p:txBody>
          <a:bodyPr wrap="square">
            <a:spAutoFit/>
          </a:bodyPr>
          <a:lstStyle/>
          <a:p>
            <a:r>
              <a:rPr lang="en-US" sz="2800" dirty="0" smtClean="0">
                <a:solidFill>
                  <a:srgbClr val="0033CC"/>
                </a:solidFill>
              </a:rPr>
              <a:t>Silicon nitride probe arrays fabrication</a:t>
            </a:r>
            <a:endParaRPr lang="en-US" sz="2800" dirty="0">
              <a:solidFill>
                <a:srgbClr val="0033CC"/>
              </a:solidFill>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3074" name="Picture 2"/>
          <p:cNvPicPr>
            <a:picLocks noChangeAspect="1" noChangeArrowheads="1"/>
          </p:cNvPicPr>
          <p:nvPr/>
        </p:nvPicPr>
        <p:blipFill>
          <a:blip r:embed="rId2" cstate="print"/>
          <a:srcRect/>
          <a:stretch>
            <a:fillRect/>
          </a:stretch>
        </p:blipFill>
        <p:spPr bwMode="auto">
          <a:xfrm>
            <a:off x="4800600" y="914400"/>
            <a:ext cx="4038600" cy="5743575"/>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cstate="print"/>
          <a:srcRect/>
          <a:stretch>
            <a:fillRect/>
          </a:stretch>
        </p:blipFill>
        <p:spPr bwMode="auto">
          <a:xfrm>
            <a:off x="152400" y="1667470"/>
            <a:ext cx="4876800" cy="2641913"/>
          </a:xfrm>
          <a:prstGeom prst="rect">
            <a:avLst/>
          </a:prstGeom>
          <a:noFill/>
          <a:ln w="9525">
            <a:noFill/>
            <a:miter lim="800000"/>
            <a:headEnd/>
            <a:tailEnd/>
          </a:ln>
          <a:effectLst/>
        </p:spPr>
      </p:pic>
      <p:sp>
        <p:nvSpPr>
          <p:cNvPr id="7" name="TextBox 6"/>
          <p:cNvSpPr txBox="1"/>
          <p:nvPr/>
        </p:nvSpPr>
        <p:spPr>
          <a:xfrm>
            <a:off x="152400" y="4563070"/>
            <a:ext cx="4241610" cy="923330"/>
          </a:xfrm>
          <a:prstGeom prst="rect">
            <a:avLst/>
          </a:prstGeom>
          <a:noFill/>
        </p:spPr>
        <p:txBody>
          <a:bodyPr wrap="none" rtlCol="0">
            <a:spAutoFit/>
          </a:bodyPr>
          <a:lstStyle/>
          <a:p>
            <a:r>
              <a:rPr lang="en-US" dirty="0" smtClean="0">
                <a:solidFill>
                  <a:srgbClr val="0033CC"/>
                </a:solidFill>
              </a:rPr>
              <a:t>Tip height: </a:t>
            </a:r>
            <a:r>
              <a:rPr lang="en-US" dirty="0" smtClean="0">
                <a:solidFill>
                  <a:srgbClr val="0033CC"/>
                </a:solidFill>
                <a:sym typeface="Symbol"/>
              </a:rPr>
              <a:t></a:t>
            </a:r>
            <a:r>
              <a:rPr lang="en-US" dirty="0" smtClean="0">
                <a:solidFill>
                  <a:srgbClr val="0033CC"/>
                </a:solidFill>
              </a:rPr>
              <a:t>1.7</a:t>
            </a:r>
            <a:r>
              <a:rPr lang="en-US" dirty="0" smtClean="0">
                <a:solidFill>
                  <a:srgbClr val="0033CC"/>
                </a:solidFill>
                <a:sym typeface="Symbol"/>
              </a:rPr>
              <a:t>m</a:t>
            </a:r>
          </a:p>
          <a:p>
            <a:r>
              <a:rPr lang="en-US" dirty="0" smtClean="0">
                <a:solidFill>
                  <a:srgbClr val="0033CC"/>
                </a:solidFill>
                <a:sym typeface="Symbol"/>
              </a:rPr>
              <a:t>Tip height homogeneity in an array: 50nm</a:t>
            </a:r>
          </a:p>
          <a:p>
            <a:r>
              <a:rPr lang="en-US" dirty="0" smtClean="0">
                <a:solidFill>
                  <a:srgbClr val="0033CC"/>
                </a:solidFill>
                <a:sym typeface="Symbol"/>
              </a:rPr>
              <a:t>Tip radius: &lt;20nm</a:t>
            </a:r>
            <a:endParaRPr lang="en-US" dirty="0">
              <a:solidFill>
                <a:srgbClr val="0033CC"/>
              </a:solidFill>
            </a:endParaRPr>
          </a:p>
        </p:txBody>
      </p:sp>
      <p:sp>
        <p:nvSpPr>
          <p:cNvPr id="8" name="TextBox 7"/>
          <p:cNvSpPr txBox="1"/>
          <p:nvPr/>
        </p:nvSpPr>
        <p:spPr>
          <a:xfrm>
            <a:off x="3159106" y="152400"/>
            <a:ext cx="2840714" cy="523220"/>
          </a:xfrm>
          <a:prstGeom prst="rect">
            <a:avLst/>
          </a:prstGeom>
          <a:noFill/>
        </p:spPr>
        <p:txBody>
          <a:bodyPr wrap="none" rtlCol="0">
            <a:spAutoFit/>
          </a:bodyPr>
          <a:lstStyle/>
          <a:p>
            <a:r>
              <a:rPr lang="en-US" sz="2800" dirty="0" smtClean="0">
                <a:solidFill>
                  <a:srgbClr val="0033CC"/>
                </a:solidFill>
              </a:rPr>
              <a:t>IBM Millipede tips</a:t>
            </a:r>
            <a:endParaRPr lang="en-US" sz="2800" dirty="0">
              <a:solidFill>
                <a:srgbClr val="0033CC"/>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398463" y="1458734"/>
            <a:ext cx="4960937" cy="2598737"/>
            <a:chOff x="1094" y="2495"/>
            <a:chExt cx="3600" cy="1662"/>
          </a:xfrm>
        </p:grpSpPr>
        <p:grpSp>
          <p:nvGrpSpPr>
            <p:cNvPr id="3" name="Group 8"/>
            <p:cNvGrpSpPr>
              <a:grpSpLocks/>
            </p:cNvGrpSpPr>
            <p:nvPr/>
          </p:nvGrpSpPr>
          <p:grpSpPr bwMode="auto">
            <a:xfrm>
              <a:off x="1094" y="2495"/>
              <a:ext cx="3600" cy="1662"/>
              <a:chOff x="1094" y="2495"/>
              <a:chExt cx="3600" cy="1662"/>
            </a:xfrm>
          </p:grpSpPr>
          <p:pic>
            <p:nvPicPr>
              <p:cNvPr id="45066" name="Picture 3" descr="thermo_mechan_sensing_600"/>
              <p:cNvPicPr>
                <a:picLocks noChangeAspect="1" noChangeArrowheads="1"/>
              </p:cNvPicPr>
              <p:nvPr/>
            </p:nvPicPr>
            <p:blipFill>
              <a:blip r:embed="rId3" cstate="print"/>
              <a:srcRect/>
              <a:stretch>
                <a:fillRect/>
              </a:stretch>
            </p:blipFill>
            <p:spPr bwMode="auto">
              <a:xfrm>
                <a:off x="1094" y="2495"/>
                <a:ext cx="3600" cy="1662"/>
              </a:xfrm>
              <a:prstGeom prst="rect">
                <a:avLst/>
              </a:prstGeom>
              <a:noFill/>
              <a:ln w="9525">
                <a:noFill/>
                <a:miter lim="800000"/>
                <a:headEnd/>
                <a:tailEnd/>
              </a:ln>
            </p:spPr>
          </p:pic>
          <p:sp>
            <p:nvSpPr>
              <p:cNvPr id="45067" name="Text Box 7"/>
              <p:cNvSpPr txBox="1">
                <a:spLocks noChangeArrowheads="1"/>
              </p:cNvSpPr>
              <p:nvPr/>
            </p:nvSpPr>
            <p:spPr bwMode="auto">
              <a:xfrm>
                <a:off x="1126" y="3874"/>
                <a:ext cx="648" cy="170"/>
              </a:xfrm>
              <a:prstGeom prst="rect">
                <a:avLst/>
              </a:prstGeom>
              <a:noFill/>
              <a:ln w="9525">
                <a:noFill/>
                <a:miter lim="800000"/>
                <a:headEnd/>
                <a:tailEnd/>
              </a:ln>
            </p:spPr>
            <p:txBody>
              <a:bodyPr>
                <a:spAutoFit/>
              </a:bodyPr>
              <a:lstStyle/>
              <a:p>
                <a:pPr algn="l">
                  <a:spcBef>
                    <a:spcPct val="50000"/>
                  </a:spcBef>
                </a:pPr>
                <a:r>
                  <a:rPr lang="en-GB" sz="1800">
                    <a:cs typeface="Arial" charset="0"/>
                  </a:rPr>
                  <a:t>700 nm</a:t>
                </a:r>
                <a:endParaRPr lang="en-US" sz="1800">
                  <a:cs typeface="Arial" charset="0"/>
                </a:endParaRPr>
              </a:p>
            </p:txBody>
          </p:sp>
        </p:grpSp>
        <p:sp>
          <p:nvSpPr>
            <p:cNvPr id="45065" name="Line 6"/>
            <p:cNvSpPr>
              <a:spLocks noChangeAspect="1" noChangeShapeType="1"/>
            </p:cNvSpPr>
            <p:nvPr/>
          </p:nvSpPr>
          <p:spPr bwMode="auto">
            <a:xfrm rot="16200000" flipV="1">
              <a:off x="1420" y="3822"/>
              <a:ext cx="10" cy="519"/>
            </a:xfrm>
            <a:prstGeom prst="line">
              <a:avLst/>
            </a:prstGeom>
            <a:noFill/>
            <a:ln w="28575">
              <a:solidFill>
                <a:schemeClr val="tx1"/>
              </a:solidFill>
              <a:round/>
              <a:headEnd/>
              <a:tailEnd/>
            </a:ln>
          </p:spPr>
          <p:txBody>
            <a:bodyPr/>
            <a:lstStyle/>
            <a:p>
              <a:endParaRPr lang="en-US"/>
            </a:p>
          </p:txBody>
        </p:sp>
      </p:grpSp>
      <p:sp>
        <p:nvSpPr>
          <p:cNvPr id="13" name="Rectangle 12"/>
          <p:cNvSpPr/>
          <p:nvPr/>
        </p:nvSpPr>
        <p:spPr>
          <a:xfrm>
            <a:off x="406400" y="4133671"/>
            <a:ext cx="5105400" cy="2308324"/>
          </a:xfrm>
          <a:prstGeom prst="rect">
            <a:avLst/>
          </a:prstGeom>
        </p:spPr>
        <p:txBody>
          <a:bodyPr wrap="square">
            <a:spAutoFit/>
          </a:bodyPr>
          <a:lstStyle/>
          <a:p>
            <a:r>
              <a:rPr lang="en-GB" dirty="0" smtClean="0">
                <a:solidFill>
                  <a:srgbClr val="0033CC"/>
                </a:solidFill>
              </a:rPr>
              <a:t>All the nanoscale pits in the array were written simultaneously by the millipede cantilever array. </a:t>
            </a:r>
          </a:p>
          <a:p>
            <a:r>
              <a:rPr lang="en-GB" dirty="0" smtClean="0">
                <a:solidFill>
                  <a:srgbClr val="0033CC"/>
                </a:solidFill>
              </a:rPr>
              <a:t>Storage density </a:t>
            </a:r>
            <a:r>
              <a:rPr lang="en-US" dirty="0" smtClean="0">
                <a:solidFill>
                  <a:srgbClr val="0033CC"/>
                </a:solidFill>
              </a:rPr>
              <a:t>&gt; 1TBit/in</a:t>
            </a:r>
            <a:r>
              <a:rPr lang="en-US" baseline="30000" dirty="0" smtClean="0">
                <a:solidFill>
                  <a:srgbClr val="0033CC"/>
                </a:solidFill>
              </a:rPr>
              <a:t>2</a:t>
            </a:r>
            <a:r>
              <a:rPr lang="en-US" dirty="0" smtClean="0">
                <a:solidFill>
                  <a:srgbClr val="0033CC"/>
                </a:solidFill>
              </a:rPr>
              <a:t>, </a:t>
            </a:r>
            <a:r>
              <a:rPr lang="en-US" dirty="0" smtClean="0">
                <a:solidFill>
                  <a:srgbClr val="0033CC"/>
                </a:solidFill>
                <a:sym typeface="Symbol"/>
              </a:rPr>
              <a:t></a:t>
            </a:r>
            <a:r>
              <a:rPr lang="en-US" dirty="0" smtClean="0">
                <a:solidFill>
                  <a:srgbClr val="0033CC"/>
                </a:solidFill>
              </a:rPr>
              <a:t> of indentations ≈ 15 nm, pitch ≈ 25 nm.</a:t>
            </a:r>
          </a:p>
          <a:p>
            <a:endParaRPr lang="en-US" dirty="0" smtClean="0">
              <a:solidFill>
                <a:srgbClr val="0033CC"/>
              </a:solidFill>
            </a:endParaRPr>
          </a:p>
          <a:p>
            <a:r>
              <a:rPr lang="en-US" dirty="0" smtClean="0">
                <a:solidFill>
                  <a:srgbClr val="C00000"/>
                </a:solidFill>
              </a:rPr>
              <a:t>This is the most successful demonstration of large scale nano-patterning using SPM tip-based nanofabrication.</a:t>
            </a:r>
            <a:endParaRPr lang="en-US" dirty="0">
              <a:solidFill>
                <a:srgbClr val="C00000"/>
              </a:solidFill>
            </a:endParaRPr>
          </a:p>
        </p:txBody>
      </p:sp>
      <p:sp>
        <p:nvSpPr>
          <p:cNvPr id="15" name="Rectangle 14"/>
          <p:cNvSpPr/>
          <p:nvPr/>
        </p:nvSpPr>
        <p:spPr>
          <a:xfrm>
            <a:off x="2665648" y="228600"/>
            <a:ext cx="4039952" cy="523220"/>
          </a:xfrm>
          <a:prstGeom prst="rect">
            <a:avLst/>
          </a:prstGeom>
        </p:spPr>
        <p:txBody>
          <a:bodyPr wrap="none">
            <a:spAutoFit/>
          </a:bodyPr>
          <a:lstStyle/>
          <a:p>
            <a:r>
              <a:rPr lang="en-GB" sz="2800" dirty="0" smtClean="0">
                <a:solidFill>
                  <a:srgbClr val="0033CC"/>
                </a:solidFill>
              </a:rPr>
              <a:t>The Millipede data storage</a:t>
            </a:r>
            <a:endParaRPr lang="en-US" sz="2800" dirty="0">
              <a:solidFill>
                <a:srgbClr val="0033CC"/>
              </a:solidFill>
            </a:endParaRPr>
          </a:p>
        </p:txBody>
      </p:sp>
      <p:cxnSp>
        <p:nvCxnSpPr>
          <p:cNvPr id="16" name="Straight Connector 15"/>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22530" name="Picture 2"/>
          <p:cNvPicPr>
            <a:picLocks noChangeAspect="1" noChangeArrowheads="1"/>
          </p:cNvPicPr>
          <p:nvPr/>
        </p:nvPicPr>
        <p:blipFill>
          <a:blip r:embed="rId4" cstate="print"/>
          <a:srcRect/>
          <a:stretch>
            <a:fillRect/>
          </a:stretch>
        </p:blipFill>
        <p:spPr bwMode="auto">
          <a:xfrm>
            <a:off x="5562600" y="1524000"/>
            <a:ext cx="3251200" cy="2438400"/>
          </a:xfrm>
          <a:prstGeom prst="rect">
            <a:avLst/>
          </a:prstGeom>
          <a:noFill/>
          <a:ln w="9525">
            <a:noFill/>
            <a:miter lim="800000"/>
            <a:headEnd/>
            <a:tailEnd/>
          </a:ln>
          <a:effectLst/>
        </p:spPr>
      </p:pic>
      <p:sp>
        <p:nvSpPr>
          <p:cNvPr id="18" name="Rectangle 17"/>
          <p:cNvSpPr/>
          <p:nvPr/>
        </p:nvSpPr>
        <p:spPr>
          <a:xfrm>
            <a:off x="5486400" y="838200"/>
            <a:ext cx="3505200" cy="646331"/>
          </a:xfrm>
          <a:prstGeom prst="rect">
            <a:avLst/>
          </a:prstGeom>
        </p:spPr>
        <p:txBody>
          <a:bodyPr wrap="square">
            <a:spAutoFit/>
          </a:bodyPr>
          <a:lstStyle/>
          <a:p>
            <a:r>
              <a:rPr lang="en-US" dirty="0" smtClean="0">
                <a:solidFill>
                  <a:srgbClr val="0033CC"/>
                </a:solidFill>
              </a:rPr>
              <a:t>Read/write tip, radius at tip apex a few nm, tip-height 500 - 700 nm</a:t>
            </a:r>
            <a:endParaRPr lang="en-US" dirty="0">
              <a:solidFill>
                <a:srgbClr val="0033CC"/>
              </a:solidFill>
            </a:endParaRPr>
          </a:p>
        </p:txBody>
      </p:sp>
      <p:pic>
        <p:nvPicPr>
          <p:cNvPr id="12" name="Picture 4"/>
          <p:cNvPicPr>
            <a:picLocks noChangeAspect="1" noChangeArrowheads="1"/>
          </p:cNvPicPr>
          <p:nvPr/>
        </p:nvPicPr>
        <p:blipFill>
          <a:blip r:embed="rId5" cstate="print"/>
          <a:srcRect/>
          <a:stretch>
            <a:fillRect/>
          </a:stretch>
        </p:blipFill>
        <p:spPr bwMode="auto">
          <a:xfrm rot="-5400000">
            <a:off x="5952389" y="3725011"/>
            <a:ext cx="2501995" cy="3281572"/>
          </a:xfrm>
          <a:prstGeom prst="rect">
            <a:avLst/>
          </a:prstGeom>
          <a:noFill/>
          <a:ln w="12700">
            <a:noFill/>
            <a:miter lim="800000"/>
            <a:headEnd/>
            <a:tailEnd/>
          </a:ln>
        </p:spPr>
      </p:pic>
      <p:sp>
        <p:nvSpPr>
          <p:cNvPr id="14" name="Slide Number Placeholder 13"/>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1524000" y="152400"/>
            <a:ext cx="6480300" cy="523220"/>
          </a:xfrm>
          <a:prstGeom prst="rect">
            <a:avLst/>
          </a:prstGeom>
          <a:noFill/>
        </p:spPr>
        <p:txBody>
          <a:bodyPr wrap="none" rtlCol="0">
            <a:spAutoFit/>
          </a:bodyPr>
          <a:lstStyle/>
          <a:p>
            <a:r>
              <a:rPr lang="en-US" sz="2800" dirty="0" smtClean="0">
                <a:solidFill>
                  <a:srgbClr val="0033CC"/>
                </a:solidFill>
              </a:rPr>
              <a:t>Field emission lithography (resist exposure)</a:t>
            </a:r>
            <a:endParaRPr lang="en-US" sz="2800" dirty="0">
              <a:solidFill>
                <a:srgbClr val="0033CC"/>
              </a:solidFill>
            </a:endParaRPr>
          </a:p>
        </p:txBody>
      </p:sp>
      <p:sp>
        <p:nvSpPr>
          <p:cNvPr id="7" name="TextBox 6"/>
          <p:cNvSpPr txBox="1"/>
          <p:nvPr/>
        </p:nvSpPr>
        <p:spPr>
          <a:xfrm>
            <a:off x="556742" y="762000"/>
            <a:ext cx="7901458" cy="1025922"/>
          </a:xfrm>
          <a:prstGeom prst="rect">
            <a:avLst/>
          </a:prstGeom>
          <a:noFill/>
        </p:spPr>
        <p:txBody>
          <a:bodyPr wrap="none" rtlCol="0">
            <a:spAutoFit/>
          </a:bodyPr>
          <a:lstStyle/>
          <a:p>
            <a:pPr>
              <a:spcAft>
                <a:spcPts val="400"/>
              </a:spcAft>
            </a:pPr>
            <a:r>
              <a:rPr lang="en-US" dirty="0" smtClean="0">
                <a:solidFill>
                  <a:srgbClr val="0033CC"/>
                </a:solidFill>
              </a:rPr>
              <a:t>The tip acts as a source of electrons to expose the resist like e-beam lithography.</a:t>
            </a:r>
          </a:p>
          <a:p>
            <a:pPr>
              <a:spcAft>
                <a:spcPts val="400"/>
              </a:spcAft>
            </a:pPr>
            <a:r>
              <a:rPr lang="en-US" dirty="0" smtClean="0">
                <a:solidFill>
                  <a:srgbClr val="0033CC"/>
                </a:solidFill>
              </a:rPr>
              <a:t>The field emission current is used as feedback signal to control tip-sample spacing.</a:t>
            </a:r>
          </a:p>
          <a:p>
            <a:pPr>
              <a:spcAft>
                <a:spcPts val="400"/>
              </a:spcAft>
            </a:pPr>
            <a:r>
              <a:rPr lang="en-US" dirty="0" smtClean="0">
                <a:solidFill>
                  <a:srgbClr val="0033CC"/>
                </a:solidFill>
              </a:rPr>
              <a:t>Both AFM and STM can be used for resist exposure.</a:t>
            </a:r>
            <a:endParaRPr lang="en-US" dirty="0">
              <a:solidFill>
                <a:srgbClr val="0033CC"/>
              </a:solidFill>
            </a:endParaRPr>
          </a:p>
        </p:txBody>
      </p:sp>
      <p:grpSp>
        <p:nvGrpSpPr>
          <p:cNvPr id="2" name="Group 9"/>
          <p:cNvGrpSpPr/>
          <p:nvPr/>
        </p:nvGrpSpPr>
        <p:grpSpPr>
          <a:xfrm>
            <a:off x="1260022" y="1733550"/>
            <a:ext cx="6969578" cy="5048250"/>
            <a:chOff x="1074194" y="1676400"/>
            <a:chExt cx="6969578" cy="5048250"/>
          </a:xfrm>
        </p:grpSpPr>
        <p:pic>
          <p:nvPicPr>
            <p:cNvPr id="9218" name="Picture 2"/>
            <p:cNvPicPr>
              <a:picLocks noChangeAspect="1" noChangeArrowheads="1"/>
            </p:cNvPicPr>
            <p:nvPr/>
          </p:nvPicPr>
          <p:blipFill>
            <a:blip r:embed="rId2" cstate="print"/>
            <a:srcRect/>
            <a:stretch>
              <a:fillRect/>
            </a:stretch>
          </p:blipFill>
          <p:spPr bwMode="auto">
            <a:xfrm>
              <a:off x="1074194" y="1676400"/>
              <a:ext cx="6969578" cy="5048250"/>
            </a:xfrm>
            <a:prstGeom prst="rect">
              <a:avLst/>
            </a:prstGeom>
            <a:noFill/>
            <a:ln w="9525">
              <a:noFill/>
              <a:miter lim="800000"/>
              <a:headEnd/>
              <a:tailEnd/>
            </a:ln>
          </p:spPr>
        </p:pic>
        <p:sp>
          <p:nvSpPr>
            <p:cNvPr id="8" name="TextBox 7"/>
            <p:cNvSpPr txBox="1"/>
            <p:nvPr/>
          </p:nvSpPr>
          <p:spPr>
            <a:xfrm>
              <a:off x="1219200" y="1752600"/>
              <a:ext cx="1603837" cy="369332"/>
            </a:xfrm>
            <a:prstGeom prst="rect">
              <a:avLst/>
            </a:prstGeom>
            <a:noFill/>
          </p:spPr>
          <p:txBody>
            <a:bodyPr wrap="none" rtlCol="0">
              <a:spAutoFit/>
            </a:bodyPr>
            <a:lstStyle/>
            <a:p>
              <a:r>
                <a:rPr lang="en-US" dirty="0" smtClean="0">
                  <a:solidFill>
                    <a:srgbClr val="C00000"/>
                  </a:solidFill>
                </a:rPr>
                <a:t>Force feedback</a:t>
              </a:r>
              <a:endParaRPr lang="en-US" dirty="0">
                <a:solidFill>
                  <a:srgbClr val="C00000"/>
                </a:solidFill>
              </a:endParaRPr>
            </a:p>
          </p:txBody>
        </p:sp>
        <p:sp>
          <p:nvSpPr>
            <p:cNvPr id="9" name="TextBox 8"/>
            <p:cNvSpPr txBox="1"/>
            <p:nvPr/>
          </p:nvSpPr>
          <p:spPr>
            <a:xfrm>
              <a:off x="5635163" y="2438400"/>
              <a:ext cx="1804020" cy="369332"/>
            </a:xfrm>
            <a:prstGeom prst="rect">
              <a:avLst/>
            </a:prstGeom>
            <a:noFill/>
          </p:spPr>
          <p:txBody>
            <a:bodyPr wrap="none" rtlCol="0">
              <a:spAutoFit/>
            </a:bodyPr>
            <a:lstStyle/>
            <a:p>
              <a:r>
                <a:rPr lang="en-US" dirty="0" smtClean="0">
                  <a:solidFill>
                    <a:srgbClr val="C00000"/>
                  </a:solidFill>
                </a:rPr>
                <a:t>Current feedback</a:t>
              </a:r>
              <a:endParaRPr lang="en-US" dirty="0">
                <a:solidFill>
                  <a:srgbClr val="C00000"/>
                </a:solidFill>
              </a:endParaRPr>
            </a:p>
          </p:txBody>
        </p:sp>
      </p:grpSp>
      <p:sp>
        <p:nvSpPr>
          <p:cNvPr id="10" name="Slide Number Placeholder 9"/>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1066800"/>
            <a:ext cx="7499617" cy="523220"/>
          </a:xfrm>
          <a:prstGeom prst="rect">
            <a:avLst/>
          </a:prstGeom>
          <a:noFill/>
        </p:spPr>
        <p:txBody>
          <a:bodyPr wrap="none" rtlCol="0">
            <a:spAutoFit/>
          </a:bodyPr>
          <a:lstStyle/>
          <a:p>
            <a:r>
              <a:rPr lang="en-US" sz="2800" dirty="0" smtClean="0">
                <a:solidFill>
                  <a:srgbClr val="0033CC"/>
                </a:solidFill>
              </a:rPr>
              <a:t>Scanning probe microscopy (SPM) and lithography</a:t>
            </a:r>
            <a:endParaRPr lang="en-US" sz="2800" dirty="0">
              <a:solidFill>
                <a:srgbClr val="0033CC"/>
              </a:solidFill>
            </a:endParaRPr>
          </a:p>
        </p:txBody>
      </p:sp>
      <p:sp>
        <p:nvSpPr>
          <p:cNvPr id="5" name="TextBox 4"/>
          <p:cNvSpPr txBox="1"/>
          <p:nvPr/>
        </p:nvSpPr>
        <p:spPr>
          <a:xfrm>
            <a:off x="1524000" y="2590800"/>
            <a:ext cx="6611682" cy="2846933"/>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Atom and particle manipulation by STM and AFM.</a:t>
            </a:r>
          </a:p>
          <a:p>
            <a:pPr marL="342900" indent="-342900">
              <a:spcAft>
                <a:spcPts val="600"/>
              </a:spcAft>
              <a:buAutoNum type="arabicPeriod"/>
            </a:pPr>
            <a:r>
              <a:rPr lang="en-US" dirty="0" smtClean="0">
                <a:solidFill>
                  <a:srgbClr val="0033CC"/>
                </a:solidFill>
              </a:rPr>
              <a:t>AFM oxidation of Si or metals.</a:t>
            </a:r>
          </a:p>
          <a:p>
            <a:pPr marL="342900" indent="-342900">
              <a:spcAft>
                <a:spcPts val="600"/>
              </a:spcAft>
              <a:buAutoNum type="arabicPeriod"/>
            </a:pPr>
            <a:r>
              <a:rPr lang="en-US" dirty="0" smtClean="0">
                <a:solidFill>
                  <a:srgbClr val="0033CC"/>
                </a:solidFill>
              </a:rPr>
              <a:t>Dip-pen nanolithography (DPN).</a:t>
            </a:r>
          </a:p>
          <a:p>
            <a:pPr marL="342900" indent="-342900">
              <a:spcAft>
                <a:spcPts val="600"/>
              </a:spcAft>
              <a:buAutoNum type="arabicPeriod"/>
            </a:pPr>
            <a:r>
              <a:rPr lang="en-US" dirty="0" smtClean="0">
                <a:solidFill>
                  <a:srgbClr val="0033CC"/>
                </a:solidFill>
              </a:rPr>
              <a:t>Resist exposure by STM field emitted electrons.</a:t>
            </a:r>
          </a:p>
          <a:p>
            <a:pPr marL="342900" indent="-342900">
              <a:spcAft>
                <a:spcPts val="600"/>
              </a:spcAft>
              <a:buAutoNum type="arabicPeriod"/>
            </a:pPr>
            <a:r>
              <a:rPr lang="en-US" dirty="0" smtClean="0">
                <a:solidFill>
                  <a:srgbClr val="0033CC"/>
                </a:solidFill>
              </a:rPr>
              <a:t>Indentation, scratching, thermal-mechanical patterning.</a:t>
            </a:r>
          </a:p>
          <a:p>
            <a:pPr marL="342900" indent="-342900">
              <a:spcAft>
                <a:spcPts val="600"/>
              </a:spcAft>
              <a:buAutoNum type="arabicPeriod"/>
            </a:pPr>
            <a:r>
              <a:rPr lang="en-US" dirty="0" smtClean="0">
                <a:solidFill>
                  <a:srgbClr val="C00000"/>
                </a:solidFill>
              </a:rPr>
              <a:t>Field evaporation, STM CVD, electrochemical deposition/etching.</a:t>
            </a:r>
          </a:p>
          <a:p>
            <a:pPr marL="342900" indent="-342900">
              <a:spcAft>
                <a:spcPts val="600"/>
              </a:spcAft>
              <a:buAutoNum type="arabicPeriod"/>
            </a:pPr>
            <a:r>
              <a:rPr lang="en-US" dirty="0" smtClean="0">
                <a:solidFill>
                  <a:srgbClr val="0033CC"/>
                </a:solidFill>
              </a:rPr>
              <a:t>Scanning near field optical microscope (SNOM) overview.</a:t>
            </a:r>
          </a:p>
          <a:p>
            <a:pPr marL="342900" indent="-342900">
              <a:spcAft>
                <a:spcPts val="600"/>
              </a:spcAft>
              <a:buAutoNum type="arabicPeriod"/>
            </a:pPr>
            <a:r>
              <a:rPr lang="en-US" dirty="0" smtClean="0">
                <a:solidFill>
                  <a:srgbClr val="0033CC"/>
                </a:solidFill>
              </a:rPr>
              <a:t>Nanofabrication using SNOM</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3505200" y="0"/>
            <a:ext cx="2780954" cy="523220"/>
          </a:xfrm>
          <a:prstGeom prst="rect">
            <a:avLst/>
          </a:prstGeom>
          <a:noFill/>
        </p:spPr>
        <p:txBody>
          <a:bodyPr wrap="none" rtlCol="0">
            <a:spAutoFit/>
          </a:bodyPr>
          <a:lstStyle/>
          <a:p>
            <a:r>
              <a:rPr lang="en-US" sz="2800" dirty="0" smtClean="0">
                <a:solidFill>
                  <a:srgbClr val="0033CC"/>
                </a:solidFill>
              </a:rPr>
              <a:t>Field evaporation</a:t>
            </a:r>
            <a:endParaRPr lang="en-US" sz="2800" dirty="0">
              <a:solidFill>
                <a:srgbClr val="0033CC"/>
              </a:solidFill>
            </a:endParaRPr>
          </a:p>
        </p:txBody>
      </p:sp>
      <p:sp>
        <p:nvSpPr>
          <p:cNvPr id="20" name="TextBox 19"/>
          <p:cNvSpPr txBox="1"/>
          <p:nvPr/>
        </p:nvSpPr>
        <p:spPr>
          <a:xfrm>
            <a:off x="76200" y="636528"/>
            <a:ext cx="8915400" cy="6145272"/>
          </a:xfrm>
          <a:prstGeom prst="rect">
            <a:avLst/>
          </a:prstGeom>
          <a:noFill/>
        </p:spPr>
        <p:txBody>
          <a:bodyPr wrap="square" rtlCol="0">
            <a:spAutoFit/>
          </a:bodyPr>
          <a:lstStyle/>
          <a:p>
            <a:pPr marL="168275" indent="-168275">
              <a:spcAft>
                <a:spcPts val="400"/>
              </a:spcAft>
              <a:buFont typeface="Arial" pitchFamily="34" charset="0"/>
              <a:buChar char="•"/>
            </a:pPr>
            <a:r>
              <a:rPr lang="en-US" dirty="0" smtClean="0">
                <a:solidFill>
                  <a:srgbClr val="C00000"/>
                </a:solidFill>
              </a:rPr>
              <a:t>Field evaporation: </a:t>
            </a:r>
            <a:r>
              <a:rPr lang="en-US" dirty="0" smtClean="0">
                <a:solidFill>
                  <a:srgbClr val="0033CC"/>
                </a:solidFill>
              </a:rPr>
              <a:t>ions or atoms can be directly pulled out of material surface under extremely high electrical field.</a:t>
            </a:r>
          </a:p>
          <a:p>
            <a:pPr marL="168275" indent="-168275">
              <a:spcAft>
                <a:spcPts val="400"/>
              </a:spcAft>
              <a:buFont typeface="Arial" pitchFamily="34" charset="0"/>
              <a:buChar char="•"/>
            </a:pPr>
            <a:r>
              <a:rPr lang="en-US" dirty="0" smtClean="0">
                <a:solidFill>
                  <a:srgbClr val="0033CC"/>
                </a:solidFill>
              </a:rPr>
              <a:t>Material deposition was easily observed from a gold tip due to its low threshold field for field evaporation (3.5V/Å), and gold surface is inert to chemical contamination.</a:t>
            </a:r>
          </a:p>
          <a:p>
            <a:pPr marL="168275" indent="-168275">
              <a:spcAft>
                <a:spcPts val="400"/>
              </a:spcAft>
              <a:buFont typeface="Arial" pitchFamily="34" charset="0"/>
              <a:buChar char="•"/>
            </a:pPr>
            <a:r>
              <a:rPr lang="en-US" dirty="0" smtClean="0">
                <a:solidFill>
                  <a:srgbClr val="0033CC"/>
                </a:solidFill>
              </a:rPr>
              <a:t>If a tungsten tip was used in combination with a gold substrate, a pit in Au was formed, which is because tungsten has much higher threshold in field evaporation (5.7V/Å). </a:t>
            </a:r>
          </a:p>
          <a:p>
            <a:pPr marL="168275" indent="-168275">
              <a:spcAft>
                <a:spcPts val="400"/>
              </a:spcAft>
            </a:pPr>
            <a:r>
              <a:rPr lang="en-US" dirty="0" smtClean="0">
                <a:solidFill>
                  <a:srgbClr val="C00000"/>
                </a:solidFill>
              </a:rPr>
              <a:t>However:</a:t>
            </a:r>
          </a:p>
          <a:p>
            <a:pPr marL="168275" indent="-168275">
              <a:spcAft>
                <a:spcPts val="400"/>
              </a:spcAft>
              <a:buFont typeface="Arial" pitchFamily="34" charset="0"/>
              <a:buChar char="•"/>
            </a:pPr>
            <a:r>
              <a:rPr lang="en-US" dirty="0" smtClean="0">
                <a:solidFill>
                  <a:srgbClr val="0033CC"/>
                </a:solidFill>
              </a:rPr>
              <a:t>Field evaporation alone cannot completely explain the material deposition process: heating by field emission current may also be responsible for the deposition.</a:t>
            </a:r>
          </a:p>
          <a:p>
            <a:pPr marL="168275" indent="-168275">
              <a:spcAft>
                <a:spcPts val="400"/>
              </a:spcAft>
              <a:buFont typeface="Arial" pitchFamily="34" charset="0"/>
              <a:buChar char="•"/>
            </a:pPr>
            <a:r>
              <a:rPr lang="en-US" dirty="0" smtClean="0">
                <a:solidFill>
                  <a:srgbClr val="0033CC"/>
                </a:solidFill>
              </a:rPr>
              <a:t>Field emission current occurs at much lower threshold field than that of field evaporation. </a:t>
            </a:r>
            <a:r>
              <a:rPr lang="en-US" sz="1600" dirty="0" smtClean="0">
                <a:solidFill>
                  <a:srgbClr val="0033CC"/>
                </a:solidFill>
              </a:rPr>
              <a:t>For gold tip, the field emission current becomes considerable at 0.6V/Å. </a:t>
            </a:r>
          </a:p>
          <a:p>
            <a:pPr marL="168275" indent="-168275">
              <a:spcAft>
                <a:spcPts val="400"/>
              </a:spcAft>
              <a:buFont typeface="Arial" pitchFamily="34" charset="0"/>
              <a:buChar char="•"/>
            </a:pPr>
            <a:r>
              <a:rPr lang="en-US" dirty="0" smtClean="0">
                <a:solidFill>
                  <a:srgbClr val="0033CC"/>
                </a:solidFill>
              </a:rPr>
              <a:t>High field emission current heats up tip apex, causing melting/flowing of tip material.</a:t>
            </a:r>
          </a:p>
          <a:p>
            <a:pPr marL="168275" indent="-168275">
              <a:spcAft>
                <a:spcPts val="400"/>
              </a:spcAft>
              <a:buFont typeface="Arial" pitchFamily="34" charset="0"/>
              <a:buChar char="•"/>
            </a:pPr>
            <a:r>
              <a:rPr lang="en-US" dirty="0" smtClean="0">
                <a:solidFill>
                  <a:srgbClr val="0033CC"/>
                </a:solidFill>
              </a:rPr>
              <a:t>This can also explain why the material deposition from the tip is sustainable despite continuous loss of material from the tip.</a:t>
            </a:r>
          </a:p>
          <a:p>
            <a:pPr marL="168275" indent="-168275">
              <a:spcAft>
                <a:spcPts val="400"/>
              </a:spcAft>
              <a:buFont typeface="Arial" pitchFamily="34" charset="0"/>
              <a:buChar char="•"/>
            </a:pPr>
            <a:r>
              <a:rPr lang="en-US" dirty="0" smtClean="0">
                <a:solidFill>
                  <a:srgbClr val="0033CC"/>
                </a:solidFill>
              </a:rPr>
              <a:t>For this reason, a negative bias to the tip is preferable because negative bias is the correct configuration for field emission (of electrons that heat the tip apex) to occur.</a:t>
            </a:r>
          </a:p>
          <a:p>
            <a:pPr marL="168275" indent="-168275">
              <a:spcAft>
                <a:spcPts val="400"/>
              </a:spcAft>
              <a:buFont typeface="Arial" pitchFamily="34" charset="0"/>
              <a:buChar char="•"/>
            </a:pPr>
            <a:r>
              <a:rPr lang="en-US" dirty="0" smtClean="0">
                <a:solidFill>
                  <a:srgbClr val="0033CC"/>
                </a:solidFill>
              </a:rPr>
              <a:t>Experimental observation also confirmed that negative bias of the tip produced much more stable deposition.</a:t>
            </a:r>
          </a:p>
          <a:p>
            <a:pPr marL="168275" indent="-168275">
              <a:spcAft>
                <a:spcPts val="400"/>
              </a:spcAft>
              <a:buFont typeface="Arial" pitchFamily="34" charset="0"/>
              <a:buChar char="•"/>
            </a:pPr>
            <a:r>
              <a:rPr lang="en-US" dirty="0" smtClean="0">
                <a:solidFill>
                  <a:srgbClr val="0033CC"/>
                </a:solidFill>
              </a:rPr>
              <a:t>Another speculation about the mechanism of tip material deposition process is the formation of nano-bridge between the tip and sample surface (next slide).</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ig7-20"/>
          <p:cNvPicPr>
            <a:picLocks noChangeAspect="1" noChangeArrowheads="1"/>
          </p:cNvPicPr>
          <p:nvPr/>
        </p:nvPicPr>
        <p:blipFill>
          <a:blip r:embed="rId2" cstate="print">
            <a:lum contrast="18000"/>
          </a:blip>
          <a:srcRect/>
          <a:stretch>
            <a:fillRect/>
          </a:stretch>
        </p:blipFill>
        <p:spPr bwMode="auto">
          <a:xfrm rot="21540000">
            <a:off x="457200" y="680417"/>
            <a:ext cx="8154988" cy="4535488"/>
          </a:xfrm>
          <a:prstGeom prst="rect">
            <a:avLst/>
          </a:prstGeom>
          <a:noFill/>
          <a:ln w="9525">
            <a:noFill/>
            <a:miter lim="800000"/>
            <a:headEnd/>
            <a:tailEnd/>
          </a:ln>
        </p:spPr>
      </p:pic>
      <p:sp>
        <p:nvSpPr>
          <p:cNvPr id="5" name="Rectangle 4"/>
          <p:cNvSpPr/>
          <p:nvPr/>
        </p:nvSpPr>
        <p:spPr>
          <a:xfrm>
            <a:off x="1752600" y="86380"/>
            <a:ext cx="5883149" cy="523220"/>
          </a:xfrm>
          <a:prstGeom prst="rect">
            <a:avLst/>
          </a:prstGeom>
        </p:spPr>
        <p:txBody>
          <a:bodyPr wrap="none">
            <a:spAutoFit/>
          </a:bodyPr>
          <a:lstStyle/>
          <a:p>
            <a:r>
              <a:rPr lang="en-US" altLang="zh-TW" sz="2800" dirty="0" smtClean="0">
                <a:solidFill>
                  <a:srgbClr val="0033CC"/>
                </a:solidFill>
              </a:rPr>
              <a:t>Nano-deposition by field evaporation…</a:t>
            </a:r>
            <a:endParaRPr lang="en-US" sz="2800" dirty="0">
              <a:solidFill>
                <a:srgbClr val="0033CC"/>
              </a:solidFill>
            </a:endParaRPr>
          </a:p>
        </p:txBody>
      </p:sp>
      <p:cxnSp>
        <p:nvCxnSpPr>
          <p:cNvPr id="6" name="Straight Connector 5"/>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609600" y="5486400"/>
            <a:ext cx="8077200" cy="1000274"/>
          </a:xfrm>
          <a:prstGeom prst="rect">
            <a:avLst/>
          </a:prstGeom>
          <a:noFill/>
        </p:spPr>
        <p:txBody>
          <a:bodyPr wrap="square" rtlCol="0">
            <a:spAutoFit/>
          </a:bodyPr>
          <a:lstStyle/>
          <a:p>
            <a:pPr>
              <a:spcAft>
                <a:spcPts val="600"/>
              </a:spcAft>
            </a:pPr>
            <a:r>
              <a:rPr lang="en-US" dirty="0" smtClean="0">
                <a:solidFill>
                  <a:srgbClr val="7030A0"/>
                </a:solidFill>
              </a:rPr>
              <a:t>The tip can also act as a liquid metal ion source (LMIS), which when brought in close proximity (</a:t>
            </a:r>
            <a:r>
              <a:rPr lang="en-US" dirty="0" smtClean="0">
                <a:solidFill>
                  <a:srgbClr val="7030A0"/>
                </a:solidFill>
                <a:sym typeface="Symbol"/>
              </a:rPr>
              <a:t>100nm</a:t>
            </a:r>
            <a:r>
              <a:rPr lang="en-US" dirty="0" smtClean="0">
                <a:solidFill>
                  <a:srgbClr val="7030A0"/>
                </a:solidFill>
              </a:rPr>
              <a:t>) to a substrate, can be used for local metal deposition.</a:t>
            </a:r>
          </a:p>
          <a:p>
            <a:pPr>
              <a:spcAft>
                <a:spcPts val="600"/>
              </a:spcAft>
            </a:pPr>
            <a:r>
              <a:rPr lang="en-US" dirty="0" smtClean="0">
                <a:solidFill>
                  <a:srgbClr val="7030A0"/>
                </a:solidFill>
              </a:rPr>
              <a:t>Similar to LIMS for FIB, except that here “focusing” is due to close proximity.</a:t>
            </a:r>
            <a:endParaRPr lang="en-US" dirty="0">
              <a:solidFill>
                <a:srgbClr val="7030A0"/>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22</a:t>
            </a:fld>
            <a:endParaRPr lang="en-US"/>
          </a:p>
        </p:txBody>
      </p:sp>
      <p:sp>
        <p:nvSpPr>
          <p:cNvPr id="9" name="TextBox 8"/>
          <p:cNvSpPr txBox="1"/>
          <p:nvPr/>
        </p:nvSpPr>
        <p:spPr>
          <a:xfrm>
            <a:off x="545488" y="2209800"/>
            <a:ext cx="3950312" cy="369332"/>
          </a:xfrm>
          <a:prstGeom prst="rect">
            <a:avLst/>
          </a:prstGeom>
          <a:noFill/>
        </p:spPr>
        <p:txBody>
          <a:bodyPr wrap="none" rtlCol="0">
            <a:spAutoFit/>
          </a:bodyPr>
          <a:lstStyle/>
          <a:p>
            <a:r>
              <a:rPr lang="en-US" dirty="0" smtClean="0">
                <a:solidFill>
                  <a:srgbClr val="C00000"/>
                </a:solidFill>
              </a:rPr>
              <a:t>One possible mechanism: liquid transfer</a:t>
            </a: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down)">
                                      <p:cBhvr>
                                        <p:cTn id="1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a:xfrm>
            <a:off x="304800" y="2590800"/>
            <a:ext cx="4277730" cy="4176481"/>
            <a:chOff x="2971800" y="2667000"/>
            <a:chExt cx="3564775" cy="3480401"/>
          </a:xfrm>
        </p:grpSpPr>
        <p:pic>
          <p:nvPicPr>
            <p:cNvPr id="5" name="Picture 2"/>
            <p:cNvPicPr>
              <a:picLocks noChangeAspect="1" noChangeArrowheads="1"/>
            </p:cNvPicPr>
            <p:nvPr/>
          </p:nvPicPr>
          <p:blipFill>
            <a:blip r:embed="rId2" cstate="print"/>
            <a:srcRect/>
            <a:stretch>
              <a:fillRect/>
            </a:stretch>
          </p:blipFill>
          <p:spPr bwMode="auto">
            <a:xfrm>
              <a:off x="2971800" y="2667000"/>
              <a:ext cx="3564775" cy="3480401"/>
            </a:xfrm>
            <a:prstGeom prst="rect">
              <a:avLst/>
            </a:prstGeom>
            <a:noFill/>
            <a:ln w="9525">
              <a:noFill/>
              <a:miter lim="800000"/>
              <a:headEnd/>
              <a:tailEnd/>
            </a:ln>
          </p:spPr>
        </p:pic>
        <p:sp>
          <p:nvSpPr>
            <p:cNvPr id="6" name="TextBox 5"/>
            <p:cNvSpPr txBox="1"/>
            <p:nvPr/>
          </p:nvSpPr>
          <p:spPr>
            <a:xfrm>
              <a:off x="4415903" y="5715000"/>
              <a:ext cx="841897" cy="369332"/>
            </a:xfrm>
            <a:prstGeom prst="rect">
              <a:avLst/>
            </a:prstGeom>
            <a:noFill/>
          </p:spPr>
          <p:txBody>
            <a:bodyPr wrap="none" rtlCol="0">
              <a:spAutoFit/>
            </a:bodyPr>
            <a:lstStyle/>
            <a:p>
              <a:r>
                <a:rPr lang="en-US" dirty="0" smtClean="0">
                  <a:solidFill>
                    <a:srgbClr val="7030A0"/>
                  </a:solidFill>
                </a:rPr>
                <a:t>200nm</a:t>
              </a:r>
              <a:endParaRPr lang="en-US" dirty="0">
                <a:solidFill>
                  <a:srgbClr val="7030A0"/>
                </a:solidFill>
              </a:endParaRPr>
            </a:p>
          </p:txBody>
        </p:sp>
      </p:grpSp>
      <p:grpSp>
        <p:nvGrpSpPr>
          <p:cNvPr id="7" name="Group 6"/>
          <p:cNvGrpSpPr/>
          <p:nvPr/>
        </p:nvGrpSpPr>
        <p:grpSpPr>
          <a:xfrm>
            <a:off x="5981700" y="685800"/>
            <a:ext cx="2400300" cy="2752725"/>
            <a:chOff x="6743700" y="762000"/>
            <a:chExt cx="2400300" cy="2752725"/>
          </a:xfrm>
        </p:grpSpPr>
        <p:pic>
          <p:nvPicPr>
            <p:cNvPr id="8" name="Picture 2"/>
            <p:cNvPicPr>
              <a:picLocks noChangeAspect="1" noChangeArrowheads="1"/>
            </p:cNvPicPr>
            <p:nvPr/>
          </p:nvPicPr>
          <p:blipFill>
            <a:blip r:embed="rId3" cstate="print"/>
            <a:srcRect/>
            <a:stretch>
              <a:fillRect/>
            </a:stretch>
          </p:blipFill>
          <p:spPr bwMode="auto">
            <a:xfrm>
              <a:off x="6743700" y="762000"/>
              <a:ext cx="2400300" cy="2752725"/>
            </a:xfrm>
            <a:prstGeom prst="rect">
              <a:avLst/>
            </a:prstGeom>
            <a:noFill/>
            <a:ln w="9525">
              <a:noFill/>
              <a:miter lim="800000"/>
              <a:headEnd/>
              <a:tailEnd/>
            </a:ln>
            <a:effectLst/>
          </p:spPr>
        </p:pic>
        <p:sp>
          <p:nvSpPr>
            <p:cNvPr id="9" name="Rectangle 8"/>
            <p:cNvSpPr/>
            <p:nvPr/>
          </p:nvSpPr>
          <p:spPr>
            <a:xfrm>
              <a:off x="6781800" y="3124200"/>
              <a:ext cx="1800493" cy="369332"/>
            </a:xfrm>
            <a:prstGeom prst="rect">
              <a:avLst/>
            </a:prstGeom>
          </p:spPr>
          <p:txBody>
            <a:bodyPr wrap="none">
              <a:spAutoFit/>
            </a:bodyPr>
            <a:lstStyle/>
            <a:p>
              <a:r>
                <a:rPr lang="en-US" dirty="0" smtClean="0">
                  <a:solidFill>
                    <a:srgbClr val="7030A0"/>
                  </a:solidFill>
                </a:rPr>
                <a:t>10-40nm Au dots</a:t>
              </a:r>
              <a:endParaRPr lang="en-US" dirty="0">
                <a:solidFill>
                  <a:srgbClr val="7030A0"/>
                </a:solidFill>
              </a:endParaRPr>
            </a:p>
          </p:txBody>
        </p:sp>
      </p:grpSp>
      <p:sp>
        <p:nvSpPr>
          <p:cNvPr id="11" name="Rectangle 10"/>
          <p:cNvSpPr/>
          <p:nvPr/>
        </p:nvSpPr>
        <p:spPr>
          <a:xfrm>
            <a:off x="304800" y="685800"/>
            <a:ext cx="3048000" cy="1477328"/>
          </a:xfrm>
          <a:prstGeom prst="rect">
            <a:avLst/>
          </a:prstGeom>
        </p:spPr>
        <p:txBody>
          <a:bodyPr wrap="square">
            <a:spAutoFit/>
          </a:bodyPr>
          <a:lstStyle/>
          <a:p>
            <a:r>
              <a:rPr lang="en-US" dirty="0" smtClean="0">
                <a:solidFill>
                  <a:srgbClr val="C00000"/>
                </a:solidFill>
              </a:rPr>
              <a:t>Advantages:</a:t>
            </a:r>
          </a:p>
          <a:p>
            <a:pPr marL="112713"/>
            <a:r>
              <a:rPr lang="en-US" dirty="0" smtClean="0">
                <a:solidFill>
                  <a:srgbClr val="0033CC"/>
                </a:solidFill>
              </a:rPr>
              <a:t>Small features: 10nm.</a:t>
            </a:r>
          </a:p>
          <a:p>
            <a:r>
              <a:rPr lang="en-US" dirty="0" smtClean="0">
                <a:solidFill>
                  <a:srgbClr val="C00000"/>
                </a:solidFill>
              </a:rPr>
              <a:t>Disadvantages:</a:t>
            </a:r>
          </a:p>
          <a:p>
            <a:pPr marL="112713"/>
            <a:r>
              <a:rPr lang="en-US" dirty="0" smtClean="0">
                <a:solidFill>
                  <a:srgbClr val="0033CC"/>
                </a:solidFill>
              </a:rPr>
              <a:t>Limited to dots.</a:t>
            </a:r>
          </a:p>
          <a:p>
            <a:pPr marL="112713"/>
            <a:r>
              <a:rPr lang="en-US" dirty="0" smtClean="0">
                <a:solidFill>
                  <a:srgbClr val="0033CC"/>
                </a:solidFill>
              </a:rPr>
              <a:t>Low throughput, small area.</a:t>
            </a:r>
            <a:endParaRPr lang="en-US" dirty="0">
              <a:solidFill>
                <a:srgbClr val="0033CC"/>
              </a:solidFill>
            </a:endParaRPr>
          </a:p>
        </p:txBody>
      </p:sp>
      <p:sp>
        <p:nvSpPr>
          <p:cNvPr id="12" name="Rectangle 11"/>
          <p:cNvSpPr/>
          <p:nvPr/>
        </p:nvSpPr>
        <p:spPr>
          <a:xfrm>
            <a:off x="6248400" y="6400800"/>
            <a:ext cx="2819400" cy="400110"/>
          </a:xfrm>
          <a:prstGeom prst="rect">
            <a:avLst/>
          </a:prstGeom>
        </p:spPr>
        <p:txBody>
          <a:bodyPr wrap="square">
            <a:spAutoFit/>
          </a:bodyPr>
          <a:lstStyle/>
          <a:p>
            <a:r>
              <a:rPr lang="en-US" sz="1000" dirty="0" err="1" smtClean="0"/>
              <a:t>Bessho</a:t>
            </a:r>
            <a:r>
              <a:rPr lang="en-US" sz="1000" dirty="0" smtClean="0"/>
              <a:t>, Iwasaki, Hashimoto, JAP 79, 5057 (1996).</a:t>
            </a:r>
          </a:p>
          <a:p>
            <a:r>
              <a:rPr lang="en-US" sz="1000" dirty="0" err="1" smtClean="0"/>
              <a:t>Mamin</a:t>
            </a:r>
            <a:r>
              <a:rPr lang="en-US" sz="1000" dirty="0" smtClean="0"/>
              <a:t>, JVST B, 9, 1398 (1991).</a:t>
            </a:r>
            <a:endParaRPr lang="en-US" sz="1000" dirty="0"/>
          </a:p>
        </p:txBody>
      </p:sp>
      <p:cxnSp>
        <p:nvCxnSpPr>
          <p:cNvPr id="13" name="Straight Connector 12"/>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4" name="TextBox 13"/>
          <p:cNvSpPr txBox="1"/>
          <p:nvPr/>
        </p:nvSpPr>
        <p:spPr>
          <a:xfrm>
            <a:off x="3505200" y="0"/>
            <a:ext cx="2780954" cy="523220"/>
          </a:xfrm>
          <a:prstGeom prst="rect">
            <a:avLst/>
          </a:prstGeom>
          <a:noFill/>
        </p:spPr>
        <p:txBody>
          <a:bodyPr wrap="none" rtlCol="0">
            <a:spAutoFit/>
          </a:bodyPr>
          <a:lstStyle/>
          <a:p>
            <a:r>
              <a:rPr lang="en-US" sz="2800" dirty="0" smtClean="0">
                <a:solidFill>
                  <a:srgbClr val="0033CC"/>
                </a:solidFill>
              </a:rPr>
              <a:t>Field evaporation</a:t>
            </a:r>
            <a:endParaRPr lang="en-US" sz="2800" dirty="0">
              <a:solidFill>
                <a:srgbClr val="0033CC"/>
              </a:solidFill>
            </a:endParaRPr>
          </a:p>
        </p:txBody>
      </p:sp>
      <p:sp>
        <p:nvSpPr>
          <p:cNvPr id="15" name="TextBox 14"/>
          <p:cNvSpPr txBox="1"/>
          <p:nvPr/>
        </p:nvSpPr>
        <p:spPr>
          <a:xfrm>
            <a:off x="4572000" y="4191000"/>
            <a:ext cx="4495800" cy="1985159"/>
          </a:xfrm>
          <a:prstGeom prst="rect">
            <a:avLst/>
          </a:prstGeom>
          <a:noFill/>
        </p:spPr>
        <p:txBody>
          <a:bodyPr wrap="square" rtlCol="0">
            <a:spAutoFit/>
          </a:bodyPr>
          <a:lstStyle/>
          <a:p>
            <a:pPr>
              <a:spcAft>
                <a:spcPts val="600"/>
              </a:spcAft>
            </a:pPr>
            <a:r>
              <a:rPr lang="en-US" dirty="0" smtClean="0">
                <a:solidFill>
                  <a:srgbClr val="0033CC"/>
                </a:solidFill>
              </a:rPr>
              <a:t>Simplified map of the world on an Au (111) substrate. (Au dots on Au substrate) </a:t>
            </a:r>
          </a:p>
          <a:p>
            <a:pPr>
              <a:spcAft>
                <a:spcPts val="600"/>
              </a:spcAft>
            </a:pPr>
            <a:r>
              <a:rPr lang="en-US" dirty="0" smtClean="0">
                <a:solidFill>
                  <a:srgbClr val="0033CC"/>
                </a:solidFill>
              </a:rPr>
              <a:t>Au dot diameter </a:t>
            </a:r>
            <a:r>
              <a:rPr lang="en-US" dirty="0" smtClean="0">
                <a:solidFill>
                  <a:srgbClr val="0033CC"/>
                </a:solidFill>
                <a:sym typeface="Symbol"/>
              </a:rPr>
              <a:t>10nm.</a:t>
            </a:r>
            <a:endParaRPr lang="en-US" dirty="0" smtClean="0">
              <a:solidFill>
                <a:srgbClr val="0033CC"/>
              </a:solidFill>
            </a:endParaRPr>
          </a:p>
          <a:p>
            <a:pPr>
              <a:spcAft>
                <a:spcPts val="600"/>
              </a:spcAft>
            </a:pPr>
            <a:r>
              <a:rPr lang="en-US" dirty="0" smtClean="0">
                <a:solidFill>
                  <a:srgbClr val="0033CC"/>
                </a:solidFill>
              </a:rPr>
              <a:t>The emission process is highly reproducible.</a:t>
            </a:r>
          </a:p>
          <a:p>
            <a:pPr>
              <a:spcAft>
                <a:spcPts val="600"/>
              </a:spcAft>
            </a:pPr>
            <a:r>
              <a:rPr lang="en-US" dirty="0" smtClean="0">
                <a:solidFill>
                  <a:srgbClr val="0033CC"/>
                </a:solidFill>
              </a:rPr>
              <a:t>Not that slow since pulse with a width of as  low as 10ns can be used.</a:t>
            </a:r>
            <a:endParaRPr lang="en-US" dirty="0">
              <a:solidFill>
                <a:srgbClr val="0033CC"/>
              </a:solidFill>
            </a:endParaRPr>
          </a:p>
        </p:txBody>
      </p:sp>
      <p:sp>
        <p:nvSpPr>
          <p:cNvPr id="16" name="Slide Number Placeholder 15"/>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3" name="Rectangle 2"/>
          <p:cNvSpPr/>
          <p:nvPr/>
        </p:nvSpPr>
        <p:spPr>
          <a:xfrm>
            <a:off x="3810000" y="4114800"/>
            <a:ext cx="4876800" cy="923330"/>
          </a:xfrm>
          <a:prstGeom prst="rect">
            <a:avLst/>
          </a:prstGeom>
        </p:spPr>
        <p:txBody>
          <a:bodyPr wrap="square">
            <a:spAutoFit/>
          </a:bodyPr>
          <a:lstStyle/>
          <a:p>
            <a:pPr marL="457200" indent="-457200"/>
            <a:r>
              <a:rPr lang="en-US" dirty="0" smtClean="0">
                <a:solidFill>
                  <a:srgbClr val="C00000"/>
                </a:solidFill>
              </a:rPr>
              <a:t>Size depends on: </a:t>
            </a:r>
            <a:r>
              <a:rPr lang="en-US" dirty="0" smtClean="0">
                <a:solidFill>
                  <a:srgbClr val="0033CC"/>
                </a:solidFill>
              </a:rPr>
              <a:t>voltage pulse amplitude &amp; duration, tip - substrate distance.</a:t>
            </a:r>
          </a:p>
          <a:p>
            <a:pPr marL="457200" indent="-457200"/>
            <a:r>
              <a:rPr lang="en-US" dirty="0" smtClean="0">
                <a:solidFill>
                  <a:srgbClr val="0033CC"/>
                </a:solidFill>
              </a:rPr>
              <a:t>(for fixed current, distance increases with voltage)</a:t>
            </a:r>
          </a:p>
        </p:txBody>
      </p:sp>
      <p:sp>
        <p:nvSpPr>
          <p:cNvPr id="5" name="Rectangle 4"/>
          <p:cNvSpPr/>
          <p:nvPr/>
        </p:nvSpPr>
        <p:spPr>
          <a:xfrm>
            <a:off x="3657600" y="5791200"/>
            <a:ext cx="5257800" cy="584775"/>
          </a:xfrm>
          <a:prstGeom prst="rect">
            <a:avLst/>
          </a:prstGeom>
        </p:spPr>
        <p:txBody>
          <a:bodyPr wrap="square">
            <a:spAutoFit/>
          </a:bodyPr>
          <a:lstStyle/>
          <a:p>
            <a:r>
              <a:rPr lang="en-US" sz="1600" dirty="0" smtClean="0">
                <a:solidFill>
                  <a:srgbClr val="7030A0"/>
                </a:solidFill>
              </a:rPr>
              <a:t>Fe nano-particles by STM CVD using Fe(CO)</a:t>
            </a:r>
            <a:r>
              <a:rPr lang="en-US" sz="1600" baseline="-25000" dirty="0" smtClean="0">
                <a:solidFill>
                  <a:srgbClr val="7030A0"/>
                </a:solidFill>
              </a:rPr>
              <a:t>5</a:t>
            </a:r>
            <a:r>
              <a:rPr lang="en-US" sz="1600" dirty="0" smtClean="0">
                <a:solidFill>
                  <a:srgbClr val="7030A0"/>
                </a:solidFill>
              </a:rPr>
              <a:t> precursor gas.</a:t>
            </a:r>
          </a:p>
          <a:p>
            <a:r>
              <a:rPr lang="en-US" sz="1600" dirty="0" smtClean="0">
                <a:solidFill>
                  <a:srgbClr val="7030A0"/>
                </a:solidFill>
              </a:rPr>
              <a:t>MFM: magnetic force microscope.</a:t>
            </a:r>
            <a:endParaRPr lang="en-US" sz="1600" dirty="0">
              <a:solidFill>
                <a:srgbClr val="7030A0"/>
              </a:solidFill>
            </a:endParaRPr>
          </a:p>
        </p:txBody>
      </p:sp>
      <p:sp>
        <p:nvSpPr>
          <p:cNvPr id="6" name="Rectangle 5"/>
          <p:cNvSpPr/>
          <p:nvPr/>
        </p:nvSpPr>
        <p:spPr>
          <a:xfrm>
            <a:off x="2133600" y="6611779"/>
            <a:ext cx="6858000" cy="246221"/>
          </a:xfrm>
          <a:prstGeom prst="rect">
            <a:avLst/>
          </a:prstGeom>
        </p:spPr>
        <p:txBody>
          <a:bodyPr wrap="square">
            <a:spAutoFit/>
          </a:bodyPr>
          <a:lstStyle/>
          <a:p>
            <a:r>
              <a:rPr lang="en-US" sz="1000" dirty="0" smtClean="0"/>
              <a:t>Wirth, Field, </a:t>
            </a:r>
            <a:r>
              <a:rPr lang="en-US" sz="1000" dirty="0" err="1" smtClean="0"/>
              <a:t>Awschalom</a:t>
            </a:r>
            <a:r>
              <a:rPr lang="en-US" sz="1000" dirty="0" smtClean="0"/>
              <a:t>, von Molnar, “Magnetization behavior of nanometer-scale iron particles”, PRB 57 14028 (1998).</a:t>
            </a:r>
            <a:endParaRPr lang="en-US" sz="1000" dirty="0"/>
          </a:p>
        </p:txBody>
      </p:sp>
      <p:sp>
        <p:nvSpPr>
          <p:cNvPr id="7" name="Rectangle 6"/>
          <p:cNvSpPr/>
          <p:nvPr/>
        </p:nvSpPr>
        <p:spPr>
          <a:xfrm>
            <a:off x="1219200" y="152400"/>
            <a:ext cx="6477000" cy="523220"/>
          </a:xfrm>
          <a:prstGeom prst="rect">
            <a:avLst/>
          </a:prstGeom>
        </p:spPr>
        <p:txBody>
          <a:bodyPr wrap="square">
            <a:spAutoFit/>
          </a:bodyPr>
          <a:lstStyle/>
          <a:p>
            <a:pPr algn="ctr"/>
            <a:r>
              <a:rPr lang="en-US" sz="2800" dirty="0" smtClean="0">
                <a:solidFill>
                  <a:srgbClr val="0033CC"/>
                </a:solidFill>
              </a:rPr>
              <a:t>STM/AFM CVD (chemical vapor deposition)</a:t>
            </a:r>
          </a:p>
        </p:txBody>
      </p:sp>
      <p:grpSp>
        <p:nvGrpSpPr>
          <p:cNvPr id="11" name="Group 10"/>
          <p:cNvGrpSpPr/>
          <p:nvPr/>
        </p:nvGrpSpPr>
        <p:grpSpPr>
          <a:xfrm>
            <a:off x="300524" y="3733800"/>
            <a:ext cx="3452326" cy="2895600"/>
            <a:chOff x="300524" y="3962400"/>
            <a:chExt cx="3452326" cy="2895600"/>
          </a:xfrm>
        </p:grpSpPr>
        <p:pic>
          <p:nvPicPr>
            <p:cNvPr id="4098" name="Picture 2"/>
            <p:cNvPicPr>
              <a:picLocks noChangeAspect="1" noChangeArrowheads="1"/>
            </p:cNvPicPr>
            <p:nvPr/>
          </p:nvPicPr>
          <p:blipFill>
            <a:blip r:embed="rId2" cstate="print"/>
            <a:srcRect/>
            <a:stretch>
              <a:fillRect/>
            </a:stretch>
          </p:blipFill>
          <p:spPr bwMode="auto">
            <a:xfrm>
              <a:off x="300524" y="3962400"/>
              <a:ext cx="3452326" cy="2895600"/>
            </a:xfrm>
            <a:prstGeom prst="rect">
              <a:avLst/>
            </a:prstGeom>
            <a:noFill/>
            <a:ln w="9525">
              <a:noFill/>
              <a:miter lim="800000"/>
              <a:headEnd/>
              <a:tailEnd/>
            </a:ln>
            <a:effectLst/>
          </p:spPr>
        </p:pic>
        <p:sp>
          <p:nvSpPr>
            <p:cNvPr id="8" name="TextBox 7"/>
            <p:cNvSpPr txBox="1"/>
            <p:nvPr/>
          </p:nvSpPr>
          <p:spPr>
            <a:xfrm>
              <a:off x="381000" y="4004846"/>
              <a:ext cx="1123897" cy="338554"/>
            </a:xfrm>
            <a:prstGeom prst="rect">
              <a:avLst/>
            </a:prstGeom>
            <a:noFill/>
          </p:spPr>
          <p:txBody>
            <a:bodyPr wrap="none" rtlCol="0">
              <a:spAutoFit/>
            </a:bodyPr>
            <a:lstStyle/>
            <a:p>
              <a:r>
                <a:rPr lang="en-US" sz="1600" dirty="0" smtClean="0">
                  <a:solidFill>
                    <a:srgbClr val="FFFF00"/>
                  </a:solidFill>
                </a:rPr>
                <a:t>AFM image</a:t>
              </a:r>
              <a:endParaRPr lang="en-US" sz="1600" dirty="0">
                <a:solidFill>
                  <a:srgbClr val="FFFF00"/>
                </a:solidFill>
              </a:endParaRPr>
            </a:p>
          </p:txBody>
        </p:sp>
        <p:sp>
          <p:nvSpPr>
            <p:cNvPr id="9" name="TextBox 8"/>
            <p:cNvSpPr txBox="1"/>
            <p:nvPr/>
          </p:nvSpPr>
          <p:spPr>
            <a:xfrm>
              <a:off x="420197" y="5452646"/>
              <a:ext cx="1180003" cy="338554"/>
            </a:xfrm>
            <a:prstGeom prst="rect">
              <a:avLst/>
            </a:prstGeom>
            <a:noFill/>
          </p:spPr>
          <p:txBody>
            <a:bodyPr wrap="none" rtlCol="0">
              <a:spAutoFit/>
            </a:bodyPr>
            <a:lstStyle/>
            <a:p>
              <a:r>
                <a:rPr lang="en-US" sz="1600" dirty="0" smtClean="0">
                  <a:solidFill>
                    <a:srgbClr val="FFFF00"/>
                  </a:solidFill>
                </a:rPr>
                <a:t>MFM image</a:t>
              </a:r>
              <a:endParaRPr lang="en-US" sz="1600" dirty="0">
                <a:solidFill>
                  <a:srgbClr val="FFFF00"/>
                </a:solidFill>
              </a:endParaRPr>
            </a:p>
          </p:txBody>
        </p:sp>
      </p:grpSp>
      <p:sp>
        <p:nvSpPr>
          <p:cNvPr id="10" name="TextBox 9"/>
          <p:cNvSpPr txBox="1"/>
          <p:nvPr/>
        </p:nvSpPr>
        <p:spPr>
          <a:xfrm>
            <a:off x="304800" y="838200"/>
            <a:ext cx="8534400" cy="2970044"/>
          </a:xfrm>
          <a:prstGeom prst="rect">
            <a:avLst/>
          </a:prstGeom>
          <a:noFill/>
        </p:spPr>
        <p:txBody>
          <a:bodyPr wrap="square" rtlCol="0">
            <a:spAutoFit/>
          </a:bodyPr>
          <a:lstStyle/>
          <a:p>
            <a:pPr marL="168275" indent="-168275">
              <a:spcAft>
                <a:spcPts val="600"/>
              </a:spcAft>
              <a:buFont typeface="Arial" pitchFamily="34" charset="0"/>
              <a:buChar char="•"/>
            </a:pPr>
            <a:r>
              <a:rPr lang="en-US" dirty="0" smtClean="0">
                <a:solidFill>
                  <a:srgbClr val="0033CC"/>
                </a:solidFill>
              </a:rPr>
              <a:t>The process is similar to focused electron beam induced deposition, but with quite different mechanism.</a:t>
            </a:r>
          </a:p>
          <a:p>
            <a:pPr marL="168275" indent="-168275">
              <a:spcAft>
                <a:spcPts val="600"/>
              </a:spcAft>
              <a:buFont typeface="Arial" pitchFamily="34" charset="0"/>
              <a:buChar char="•"/>
            </a:pPr>
            <a:r>
              <a:rPr lang="en-US" dirty="0" smtClean="0">
                <a:solidFill>
                  <a:srgbClr val="0033CC"/>
                </a:solidFill>
              </a:rPr>
              <a:t>Organometallic gas molecules are decomposed at the high field around tip apex, and a </a:t>
            </a:r>
            <a:r>
              <a:rPr lang="en-US" dirty="0" smtClean="0">
                <a:solidFill>
                  <a:srgbClr val="C00000"/>
                </a:solidFill>
              </a:rPr>
              <a:t>microscopic plasma </a:t>
            </a:r>
            <a:r>
              <a:rPr lang="en-US" dirty="0" smtClean="0">
                <a:solidFill>
                  <a:srgbClr val="0033CC"/>
                </a:solidFill>
              </a:rPr>
              <a:t>(ionized gas) between tip and substrate is formed.</a:t>
            </a:r>
          </a:p>
          <a:p>
            <a:pPr marL="168275" indent="-168275">
              <a:spcAft>
                <a:spcPts val="600"/>
              </a:spcAft>
              <a:buFont typeface="Arial" pitchFamily="34" charset="0"/>
              <a:buChar char="•"/>
            </a:pPr>
            <a:r>
              <a:rPr lang="en-US" dirty="0" smtClean="0">
                <a:solidFill>
                  <a:srgbClr val="0033CC"/>
                </a:solidFill>
              </a:rPr>
              <a:t>Tip is negatively biased (for field emission of electrons), with current 100-500pA.</a:t>
            </a:r>
          </a:p>
          <a:p>
            <a:pPr marL="168275" indent="-168275">
              <a:spcAft>
                <a:spcPts val="600"/>
              </a:spcAft>
              <a:buFont typeface="Arial" pitchFamily="34" charset="0"/>
              <a:buChar char="•"/>
            </a:pPr>
            <a:r>
              <a:rPr lang="en-US" dirty="0" smtClean="0">
                <a:solidFill>
                  <a:srgbClr val="0033CC"/>
                </a:solidFill>
              </a:rPr>
              <a:t>There is a threshold bias voltage for different precursor gases: 27V for iron carbonyl gas but 15V for tungsten carbonyl.</a:t>
            </a:r>
          </a:p>
          <a:p>
            <a:pPr marL="168275" indent="-168275">
              <a:spcAft>
                <a:spcPts val="600"/>
              </a:spcAft>
              <a:buFont typeface="Arial" pitchFamily="34" charset="0"/>
              <a:buChar char="•"/>
            </a:pPr>
            <a:r>
              <a:rPr lang="en-US" dirty="0" smtClean="0">
                <a:solidFill>
                  <a:srgbClr val="0033CC"/>
                </a:solidFill>
              </a:rPr>
              <a:t>The deposited film contains about 50% of metal, with rest being carbon contamination and small amount of oxygen (this is like electron-beam induced deposition).</a:t>
            </a:r>
            <a:endParaRPr lang="en-US" dirty="0">
              <a:solidFill>
                <a:srgbClr val="0033CC"/>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3" name="Rectangle 2"/>
          <p:cNvSpPr/>
          <p:nvPr/>
        </p:nvSpPr>
        <p:spPr>
          <a:xfrm>
            <a:off x="1143000" y="76200"/>
            <a:ext cx="6734216" cy="523220"/>
          </a:xfrm>
          <a:prstGeom prst="rect">
            <a:avLst/>
          </a:prstGeom>
        </p:spPr>
        <p:txBody>
          <a:bodyPr wrap="none">
            <a:spAutoFit/>
          </a:bodyPr>
          <a:lstStyle/>
          <a:p>
            <a:r>
              <a:rPr lang="en-US" sz="2800" dirty="0" smtClean="0">
                <a:solidFill>
                  <a:srgbClr val="0033CC"/>
                </a:solidFill>
              </a:rPr>
              <a:t>Local electrochemical deposition and etching</a:t>
            </a:r>
            <a:endParaRPr lang="en-US" sz="2800" dirty="0">
              <a:solidFill>
                <a:srgbClr val="0033CC"/>
              </a:solidFill>
            </a:endParaRPr>
          </a:p>
        </p:txBody>
      </p:sp>
      <p:sp>
        <p:nvSpPr>
          <p:cNvPr id="5" name="Rectangle 4"/>
          <p:cNvSpPr/>
          <p:nvPr/>
        </p:nvSpPr>
        <p:spPr>
          <a:xfrm>
            <a:off x="1981200" y="685800"/>
            <a:ext cx="5029200" cy="369332"/>
          </a:xfrm>
          <a:prstGeom prst="rect">
            <a:avLst/>
          </a:prstGeom>
        </p:spPr>
        <p:txBody>
          <a:bodyPr wrap="square">
            <a:spAutoFit/>
          </a:bodyPr>
          <a:lstStyle/>
          <a:p>
            <a:r>
              <a:rPr lang="en-US" dirty="0" smtClean="0">
                <a:solidFill>
                  <a:srgbClr val="C00000"/>
                </a:solidFill>
              </a:rPr>
              <a:t>Substrate in solution, tip as local counter-electrode.</a:t>
            </a:r>
          </a:p>
        </p:txBody>
      </p:sp>
      <p:sp>
        <p:nvSpPr>
          <p:cNvPr id="8" name="Rectangle 7"/>
          <p:cNvSpPr/>
          <p:nvPr/>
        </p:nvSpPr>
        <p:spPr>
          <a:xfrm>
            <a:off x="4267200" y="6320135"/>
            <a:ext cx="3733800" cy="461665"/>
          </a:xfrm>
          <a:prstGeom prst="rect">
            <a:avLst/>
          </a:prstGeom>
        </p:spPr>
        <p:txBody>
          <a:bodyPr wrap="square">
            <a:spAutoFit/>
          </a:bodyPr>
          <a:lstStyle/>
          <a:p>
            <a:r>
              <a:rPr lang="de-DE" sz="1200" dirty="0" smtClean="0"/>
              <a:t>Hofmann, Schindler and Kirschner, </a:t>
            </a:r>
            <a:r>
              <a:rPr lang="en-US" sz="1200" dirty="0" smtClean="0"/>
              <a:t>“</a:t>
            </a:r>
            <a:r>
              <a:rPr lang="en-US" sz="1200" dirty="0" err="1" smtClean="0"/>
              <a:t>Electrodeposition</a:t>
            </a:r>
            <a:r>
              <a:rPr lang="en-US" sz="1200" dirty="0" smtClean="0"/>
              <a:t> of nanoscale magnetic structures”</a:t>
            </a:r>
            <a:r>
              <a:rPr lang="de-DE" sz="1200" dirty="0" smtClean="0"/>
              <a:t>, APL 73, 3279 (1998).</a:t>
            </a:r>
            <a:endParaRPr lang="en-US" sz="1200" dirty="0"/>
          </a:p>
        </p:txBody>
      </p:sp>
      <p:sp>
        <p:nvSpPr>
          <p:cNvPr id="10" name="Slide Number Placeholder 9"/>
          <p:cNvSpPr>
            <a:spLocks noGrp="1"/>
          </p:cNvSpPr>
          <p:nvPr>
            <p:ph type="sldNum" sz="quarter" idx="12"/>
          </p:nvPr>
        </p:nvSpPr>
        <p:spPr>
          <a:xfrm>
            <a:off x="6553200" y="6492875"/>
            <a:ext cx="2133600" cy="365125"/>
          </a:xfrm>
        </p:spPr>
        <p:txBody>
          <a:bodyPr/>
          <a:lstStyle/>
          <a:p>
            <a:fld id="{B6F15528-21DE-4FAA-801E-634DDDAF4B2B}" type="slidenum">
              <a:rPr lang="en-US" smtClean="0"/>
              <a:pPr/>
              <a:t>25</a:t>
            </a:fld>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533400" y="3722249"/>
            <a:ext cx="3505200" cy="3059551"/>
          </a:xfrm>
          <a:prstGeom prst="rect">
            <a:avLst/>
          </a:prstGeom>
          <a:noFill/>
          <a:ln w="9525">
            <a:noFill/>
            <a:miter lim="800000"/>
            <a:headEnd/>
            <a:tailEnd/>
          </a:ln>
        </p:spPr>
      </p:pic>
      <p:sp>
        <p:nvSpPr>
          <p:cNvPr id="13" name="TextBox 12"/>
          <p:cNvSpPr txBox="1"/>
          <p:nvPr/>
        </p:nvSpPr>
        <p:spPr>
          <a:xfrm>
            <a:off x="4343400" y="4267200"/>
            <a:ext cx="4267200" cy="1815882"/>
          </a:xfrm>
          <a:prstGeom prst="rect">
            <a:avLst/>
          </a:prstGeom>
          <a:noFill/>
        </p:spPr>
        <p:txBody>
          <a:bodyPr wrap="square" rtlCol="0">
            <a:spAutoFit/>
          </a:bodyPr>
          <a:lstStyle/>
          <a:p>
            <a:r>
              <a:rPr lang="en-US" sz="1600" dirty="0" smtClean="0">
                <a:solidFill>
                  <a:srgbClr val="0033CC"/>
                </a:solidFill>
              </a:rPr>
              <a:t>Current–voltage characteristics of Co deposition onto a Au STM tip from 0.25M Na</a:t>
            </a:r>
            <a:r>
              <a:rPr lang="en-US" sz="1600" baseline="-25000" dirty="0" smtClean="0">
                <a:solidFill>
                  <a:srgbClr val="0033CC"/>
                </a:solidFill>
              </a:rPr>
              <a:t>2</a:t>
            </a:r>
            <a:r>
              <a:rPr lang="en-US" sz="1600" dirty="0" smtClean="0">
                <a:solidFill>
                  <a:srgbClr val="0033CC"/>
                </a:solidFill>
              </a:rPr>
              <a:t>SO</a:t>
            </a:r>
            <a:r>
              <a:rPr lang="en-US" sz="1600" baseline="-25000" dirty="0" smtClean="0">
                <a:solidFill>
                  <a:srgbClr val="0033CC"/>
                </a:solidFill>
              </a:rPr>
              <a:t>4</a:t>
            </a:r>
            <a:r>
              <a:rPr lang="en-US" sz="1600" dirty="0" smtClean="0">
                <a:solidFill>
                  <a:srgbClr val="0033CC"/>
                </a:solidFill>
              </a:rPr>
              <a:t>/1mM CoSO</a:t>
            </a:r>
            <a:r>
              <a:rPr lang="en-US" sz="1600" baseline="-25000" dirty="0" smtClean="0">
                <a:solidFill>
                  <a:srgbClr val="0033CC"/>
                </a:solidFill>
              </a:rPr>
              <a:t>4</a:t>
            </a:r>
            <a:r>
              <a:rPr lang="en-US" sz="1600" dirty="0" smtClean="0">
                <a:solidFill>
                  <a:srgbClr val="0033CC"/>
                </a:solidFill>
              </a:rPr>
              <a:t> as recorded in the STM cell (AFM tool is used, not STM). The potentials are quoted against a saturated calomel electrode (SCE). The arrows indicate the cycling direction of the voltage at a sweep rate of 10mV/s.</a:t>
            </a:r>
            <a:endParaRPr lang="en-US" sz="1600" dirty="0">
              <a:solidFill>
                <a:srgbClr val="0033CC"/>
              </a:solidFill>
            </a:endParaRPr>
          </a:p>
        </p:txBody>
      </p:sp>
      <p:pic>
        <p:nvPicPr>
          <p:cNvPr id="2051" name="Picture 3"/>
          <p:cNvPicPr>
            <a:picLocks noChangeAspect="1" noChangeArrowheads="1"/>
          </p:cNvPicPr>
          <p:nvPr/>
        </p:nvPicPr>
        <p:blipFill>
          <a:blip r:embed="rId3" cstate="print"/>
          <a:srcRect/>
          <a:stretch>
            <a:fillRect/>
          </a:stretch>
        </p:blipFill>
        <p:spPr bwMode="auto">
          <a:xfrm>
            <a:off x="533400" y="1143000"/>
            <a:ext cx="7924800" cy="1461135"/>
          </a:xfrm>
          <a:prstGeom prst="rect">
            <a:avLst/>
          </a:prstGeom>
          <a:noFill/>
          <a:ln w="9525">
            <a:noFill/>
            <a:miter lim="800000"/>
            <a:headEnd/>
            <a:tailEnd/>
          </a:ln>
        </p:spPr>
      </p:pic>
      <p:sp>
        <p:nvSpPr>
          <p:cNvPr id="15" name="TextBox 14"/>
          <p:cNvSpPr txBox="1"/>
          <p:nvPr/>
        </p:nvSpPr>
        <p:spPr>
          <a:xfrm>
            <a:off x="228600" y="2656582"/>
            <a:ext cx="8610600" cy="1077218"/>
          </a:xfrm>
          <a:prstGeom prst="rect">
            <a:avLst/>
          </a:prstGeom>
          <a:noFill/>
        </p:spPr>
        <p:txBody>
          <a:bodyPr wrap="square" rtlCol="0">
            <a:spAutoFit/>
          </a:bodyPr>
          <a:lstStyle/>
          <a:p>
            <a:r>
              <a:rPr lang="en-US" sz="1600" dirty="0" smtClean="0">
                <a:solidFill>
                  <a:srgbClr val="0033CC"/>
                </a:solidFill>
              </a:rPr>
              <a:t>Schematic illustration of the mechanism at the STM tip. </a:t>
            </a:r>
            <a:r>
              <a:rPr lang="en-US" sz="1600" dirty="0" smtClean="0">
                <a:solidFill>
                  <a:srgbClr val="C00000"/>
                </a:solidFill>
              </a:rPr>
              <a:t>(I)</a:t>
            </a:r>
            <a:r>
              <a:rPr lang="en-US" sz="1600" dirty="0" smtClean="0">
                <a:solidFill>
                  <a:srgbClr val="0033CC"/>
                </a:solidFill>
              </a:rPr>
              <a:t> Deposition of Co from the electrolyte onto the uncovered part of the tip. </a:t>
            </a:r>
            <a:r>
              <a:rPr lang="en-US" sz="1600" dirty="0" smtClean="0">
                <a:solidFill>
                  <a:srgbClr val="C00000"/>
                </a:solidFill>
              </a:rPr>
              <a:t>(II)</a:t>
            </a:r>
            <a:r>
              <a:rPr lang="en-US" sz="1600" dirty="0" smtClean="0">
                <a:solidFill>
                  <a:srgbClr val="0033CC"/>
                </a:solidFill>
              </a:rPr>
              <a:t> Co-covered STM tip. </a:t>
            </a:r>
            <a:r>
              <a:rPr lang="en-US" sz="1600" dirty="0" smtClean="0">
                <a:solidFill>
                  <a:srgbClr val="C00000"/>
                </a:solidFill>
              </a:rPr>
              <a:t>(III)</a:t>
            </a:r>
            <a:r>
              <a:rPr lang="en-US" sz="1600" dirty="0" smtClean="0">
                <a:solidFill>
                  <a:srgbClr val="0033CC"/>
                </a:solidFill>
              </a:rPr>
              <a:t> Complete dissolution of previously deposited Co causing an increase of the Co</a:t>
            </a:r>
            <a:r>
              <a:rPr lang="en-US" sz="1600" baseline="30000" dirty="0" smtClean="0">
                <a:solidFill>
                  <a:srgbClr val="0033CC"/>
                </a:solidFill>
              </a:rPr>
              <a:t>2+</a:t>
            </a:r>
            <a:r>
              <a:rPr lang="en-US" sz="1600" dirty="0" smtClean="0">
                <a:solidFill>
                  <a:srgbClr val="0033CC"/>
                </a:solidFill>
              </a:rPr>
              <a:t> concentration near the tip according to the diffusion profile. </a:t>
            </a:r>
            <a:r>
              <a:rPr lang="en-US" sz="1600" dirty="0" smtClean="0">
                <a:solidFill>
                  <a:srgbClr val="C00000"/>
                </a:solidFill>
              </a:rPr>
              <a:t>(IV) </a:t>
            </a:r>
            <a:r>
              <a:rPr lang="en-US" sz="1600" dirty="0" smtClean="0">
                <a:solidFill>
                  <a:srgbClr val="0033CC"/>
                </a:solidFill>
              </a:rPr>
              <a:t>Co dissolved from the very end of the tip is deposited locally onto the substrate.</a:t>
            </a:r>
            <a:endParaRPr lang="en-US" sz="1600" dirty="0">
              <a:solidFill>
                <a:srgbClr val="0033CC"/>
              </a:solidFill>
            </a:endParaRPr>
          </a:p>
        </p:txBody>
      </p:sp>
      <p:cxnSp>
        <p:nvCxnSpPr>
          <p:cNvPr id="17" name="Straight Arrow Connector 16"/>
          <p:cNvCxnSpPr/>
          <p:nvPr/>
        </p:nvCxnSpPr>
        <p:spPr>
          <a:xfrm flipV="1">
            <a:off x="762000" y="1905000"/>
            <a:ext cx="304800" cy="152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V="1">
            <a:off x="1981200" y="1905000"/>
            <a:ext cx="228600" cy="2286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flipV="1">
            <a:off x="4724400" y="1828800"/>
            <a:ext cx="304800" cy="2286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943600" y="1828800"/>
            <a:ext cx="304800" cy="2286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8"/>
          <p:cNvGrpSpPr>
            <a:grpSpLocks noChangeAspect="1"/>
          </p:cNvGrpSpPr>
          <p:nvPr/>
        </p:nvGrpSpPr>
        <p:grpSpPr>
          <a:xfrm>
            <a:off x="1828800" y="1223010"/>
            <a:ext cx="5589270" cy="3577590"/>
            <a:chOff x="2057400" y="3276600"/>
            <a:chExt cx="4657725" cy="2981325"/>
          </a:xfrm>
        </p:grpSpPr>
        <p:pic>
          <p:nvPicPr>
            <p:cNvPr id="6" name="Picture 3"/>
            <p:cNvPicPr>
              <a:picLocks noChangeAspect="1" noChangeArrowheads="1"/>
            </p:cNvPicPr>
            <p:nvPr/>
          </p:nvPicPr>
          <p:blipFill>
            <a:blip r:embed="rId2" cstate="print"/>
            <a:srcRect/>
            <a:stretch>
              <a:fillRect/>
            </a:stretch>
          </p:blipFill>
          <p:spPr bwMode="auto">
            <a:xfrm>
              <a:off x="2057400" y="3276600"/>
              <a:ext cx="4657725" cy="2981325"/>
            </a:xfrm>
            <a:prstGeom prst="rect">
              <a:avLst/>
            </a:prstGeom>
            <a:noFill/>
            <a:ln w="9525">
              <a:noFill/>
              <a:miter lim="800000"/>
              <a:headEnd/>
              <a:tailEnd/>
            </a:ln>
            <a:effectLst/>
          </p:spPr>
        </p:pic>
        <p:sp>
          <p:nvSpPr>
            <p:cNvPr id="7" name="Rectangle 6"/>
            <p:cNvSpPr/>
            <p:nvPr/>
          </p:nvSpPr>
          <p:spPr>
            <a:xfrm>
              <a:off x="4800600" y="5562600"/>
              <a:ext cx="1311578" cy="461665"/>
            </a:xfrm>
            <a:prstGeom prst="rect">
              <a:avLst/>
            </a:prstGeom>
          </p:spPr>
          <p:txBody>
            <a:bodyPr wrap="none">
              <a:spAutoFit/>
            </a:bodyPr>
            <a:lstStyle/>
            <a:p>
              <a:r>
                <a:rPr lang="en-US" sz="2400" dirty="0" smtClean="0">
                  <a:solidFill>
                    <a:srgbClr val="C00000"/>
                  </a:solidFill>
                </a:rPr>
                <a:t>Co on Au</a:t>
              </a:r>
              <a:endParaRPr lang="en-US" sz="2400" dirty="0">
                <a:solidFill>
                  <a:srgbClr val="C00000"/>
                </a:solidFill>
              </a:endParaRPr>
            </a:p>
          </p:txBody>
        </p:sp>
      </p:grpSp>
      <p:sp>
        <p:nvSpPr>
          <p:cNvPr id="8" name="Rectangle 7"/>
          <p:cNvSpPr/>
          <p:nvPr/>
        </p:nvSpPr>
        <p:spPr>
          <a:xfrm>
            <a:off x="533400" y="4572000"/>
            <a:ext cx="8077200" cy="2108269"/>
          </a:xfrm>
          <a:prstGeom prst="rect">
            <a:avLst/>
          </a:prstGeom>
        </p:spPr>
        <p:txBody>
          <a:bodyPr wrap="square">
            <a:spAutoFit/>
          </a:bodyPr>
          <a:lstStyle/>
          <a:p>
            <a:pPr marL="233363" indent="-233363">
              <a:spcAft>
                <a:spcPts val="600"/>
              </a:spcAft>
              <a:buFont typeface="+mj-lt"/>
              <a:buAutoNum type="alphaLcParenR"/>
            </a:pPr>
            <a:r>
              <a:rPr lang="en-US" dirty="0" smtClean="0">
                <a:solidFill>
                  <a:srgbClr val="0033CC"/>
                </a:solidFill>
              </a:rPr>
              <a:t>STM image of three Co dots on a Au surface. The tip was withdrawn 20nm from the Au surface during deposition; E</a:t>
            </a:r>
            <a:r>
              <a:rPr lang="en-US" baseline="-25000" dirty="0" smtClean="0">
                <a:solidFill>
                  <a:srgbClr val="0033CC"/>
                </a:solidFill>
              </a:rPr>
              <a:t>WE</a:t>
            </a:r>
            <a:r>
              <a:rPr lang="en-US" dirty="0" smtClean="0">
                <a:solidFill>
                  <a:srgbClr val="0033CC"/>
                </a:solidFill>
              </a:rPr>
              <a:t>=-770mV (WE: working electrode). The line profile shows the cross section of dot A in the STM image. The variations in the dot size are compatible with corresponding variations in the measured tip loading current/time characteristics.</a:t>
            </a:r>
          </a:p>
          <a:p>
            <a:pPr marL="233363" indent="-233363">
              <a:spcAft>
                <a:spcPts val="600"/>
              </a:spcAft>
              <a:buFont typeface="+mj-lt"/>
              <a:buAutoNum type="alphaLcParenR"/>
            </a:pPr>
            <a:r>
              <a:rPr lang="en-US" dirty="0" smtClean="0">
                <a:solidFill>
                  <a:srgbClr val="0033CC"/>
                </a:solidFill>
              </a:rPr>
              <a:t>STM image of the same Au surface after stripping off the Co dots by adjusting E</a:t>
            </a:r>
            <a:r>
              <a:rPr lang="en-US" baseline="-25000" dirty="0" smtClean="0">
                <a:solidFill>
                  <a:srgbClr val="0033CC"/>
                </a:solidFill>
              </a:rPr>
              <a:t>WE</a:t>
            </a:r>
            <a:r>
              <a:rPr lang="en-US" dirty="0" smtClean="0">
                <a:solidFill>
                  <a:srgbClr val="0033CC"/>
                </a:solidFill>
              </a:rPr>
              <a:t> to -300mV.</a:t>
            </a:r>
            <a:endParaRPr lang="en-US" dirty="0">
              <a:solidFill>
                <a:srgbClr val="0033CC"/>
              </a:solidFill>
            </a:endParaRPr>
          </a:p>
        </p:txBody>
      </p:sp>
      <p:cxnSp>
        <p:nvCxnSpPr>
          <p:cNvPr id="9" name="Straight Connector 8"/>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Rectangle 9"/>
          <p:cNvSpPr/>
          <p:nvPr/>
        </p:nvSpPr>
        <p:spPr>
          <a:xfrm>
            <a:off x="1510905" y="228600"/>
            <a:ext cx="5956695" cy="523220"/>
          </a:xfrm>
          <a:prstGeom prst="rect">
            <a:avLst/>
          </a:prstGeom>
        </p:spPr>
        <p:txBody>
          <a:bodyPr wrap="none">
            <a:spAutoFit/>
          </a:bodyPr>
          <a:lstStyle/>
          <a:p>
            <a:r>
              <a:rPr lang="en-US" sz="2800" dirty="0" smtClean="0">
                <a:solidFill>
                  <a:srgbClr val="0033CC"/>
                </a:solidFill>
              </a:rPr>
              <a:t>Local electrochemical deposition: result</a:t>
            </a:r>
            <a:endParaRPr lang="en-US" sz="2800" dirty="0">
              <a:solidFill>
                <a:srgbClr val="0033CC"/>
              </a:solidFill>
            </a:endParaRPr>
          </a:p>
        </p:txBody>
      </p:sp>
      <p:sp>
        <p:nvSpPr>
          <p:cNvPr id="11" name="Rectangle 10"/>
          <p:cNvSpPr/>
          <p:nvPr/>
        </p:nvSpPr>
        <p:spPr>
          <a:xfrm>
            <a:off x="533400" y="838200"/>
            <a:ext cx="8153400" cy="369332"/>
          </a:xfrm>
          <a:prstGeom prst="rect">
            <a:avLst/>
          </a:prstGeom>
        </p:spPr>
        <p:txBody>
          <a:bodyPr wrap="square">
            <a:spAutoFit/>
          </a:bodyPr>
          <a:lstStyle/>
          <a:p>
            <a:r>
              <a:rPr lang="en-US" dirty="0" smtClean="0">
                <a:solidFill>
                  <a:srgbClr val="C00000"/>
                </a:solidFill>
              </a:rPr>
              <a:t>Since the tip/substrate gap is large (0.1-1</a:t>
            </a:r>
            <a:r>
              <a:rPr lang="en-US" dirty="0" smtClean="0">
                <a:solidFill>
                  <a:srgbClr val="C00000"/>
                </a:solidFill>
                <a:sym typeface="Symbol"/>
              </a:rPr>
              <a:t>m), so is the deposited/etched structures.</a:t>
            </a:r>
            <a:endParaRPr lang="en-US" dirty="0">
              <a:solidFill>
                <a:srgbClr val="C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7333" y="2190181"/>
            <a:ext cx="4879351" cy="4320769"/>
          </a:xfrm>
          <a:prstGeom prst="rect">
            <a:avLst/>
          </a:prstGeom>
          <a:noFill/>
          <a:ln w="9525">
            <a:noFill/>
            <a:miter lim="800000"/>
            <a:headEnd/>
            <a:tailEnd/>
          </a:ln>
        </p:spPr>
      </p:pic>
      <p:cxnSp>
        <p:nvCxnSpPr>
          <p:cNvPr id="5" name="Straight Connector 4"/>
          <p:cNvCxnSpPr/>
          <p:nvPr/>
        </p:nvCxnSpPr>
        <p:spPr>
          <a:xfrm flipV="1">
            <a:off x="0" y="877669"/>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1143000" y="344269"/>
            <a:ext cx="6734216" cy="523220"/>
          </a:xfrm>
          <a:prstGeom prst="rect">
            <a:avLst/>
          </a:prstGeom>
        </p:spPr>
        <p:txBody>
          <a:bodyPr wrap="none">
            <a:spAutoFit/>
          </a:bodyPr>
          <a:lstStyle/>
          <a:p>
            <a:r>
              <a:rPr lang="en-US" sz="2800" dirty="0" smtClean="0">
                <a:solidFill>
                  <a:srgbClr val="0033CC"/>
                </a:solidFill>
              </a:rPr>
              <a:t>Local electrochemical deposition and etching</a:t>
            </a:r>
            <a:endParaRPr lang="en-US" sz="2800" dirty="0">
              <a:solidFill>
                <a:srgbClr val="0033CC"/>
              </a:solidFill>
            </a:endParaRPr>
          </a:p>
        </p:txBody>
      </p:sp>
      <p:sp>
        <p:nvSpPr>
          <p:cNvPr id="7" name="TextBox 6"/>
          <p:cNvSpPr txBox="1"/>
          <p:nvPr/>
        </p:nvSpPr>
        <p:spPr>
          <a:xfrm>
            <a:off x="533400" y="990600"/>
            <a:ext cx="8077200" cy="923330"/>
          </a:xfrm>
          <a:prstGeom prst="rect">
            <a:avLst/>
          </a:prstGeom>
          <a:noFill/>
        </p:spPr>
        <p:txBody>
          <a:bodyPr wrap="square" rtlCol="0">
            <a:spAutoFit/>
          </a:bodyPr>
          <a:lstStyle/>
          <a:p>
            <a:r>
              <a:rPr lang="en-US" dirty="0" smtClean="0">
                <a:solidFill>
                  <a:srgbClr val="0033CC"/>
                </a:solidFill>
              </a:rPr>
              <a:t>Simultaneous deposition (onto polymer near tip apex) and etching (the substrate) through a thin spin-coated ionically conductive polymer film.</a:t>
            </a:r>
          </a:p>
          <a:p>
            <a:r>
              <a:rPr lang="en-US" dirty="0" smtClean="0">
                <a:solidFill>
                  <a:srgbClr val="0033CC"/>
                </a:solidFill>
              </a:rPr>
              <a:t>(NOT in liquid solution, but the polymer acts like a liquid environment)</a:t>
            </a:r>
            <a:endParaRPr lang="en-US" dirty="0">
              <a:solidFill>
                <a:srgbClr val="0033CC"/>
              </a:solidFill>
            </a:endParaRPr>
          </a:p>
        </p:txBody>
      </p:sp>
      <p:sp>
        <p:nvSpPr>
          <p:cNvPr id="8" name="Slide Number Placeholder 7"/>
          <p:cNvSpPr>
            <a:spLocks noGrp="1"/>
          </p:cNvSpPr>
          <p:nvPr>
            <p:ph type="sldNum" sz="quarter" idx="12"/>
          </p:nvPr>
        </p:nvSpPr>
        <p:spPr>
          <a:xfrm>
            <a:off x="6781800" y="6492875"/>
            <a:ext cx="2133600" cy="365125"/>
          </a:xfrm>
        </p:spPr>
        <p:txBody>
          <a:bodyPr/>
          <a:lstStyle/>
          <a:p>
            <a:fld id="{B6F15528-21DE-4FAA-801E-634DDDAF4B2B}" type="slidenum">
              <a:rPr lang="en-US" smtClean="0"/>
              <a:pPr/>
              <a:t>27</a:t>
            </a:fld>
            <a:endParaRPr lang="en-US" dirty="0"/>
          </a:p>
        </p:txBody>
      </p:sp>
      <p:sp>
        <p:nvSpPr>
          <p:cNvPr id="10" name="TextBox 9"/>
          <p:cNvSpPr txBox="1"/>
          <p:nvPr/>
        </p:nvSpPr>
        <p:spPr>
          <a:xfrm>
            <a:off x="4495800" y="4800600"/>
            <a:ext cx="4648199" cy="1477328"/>
          </a:xfrm>
          <a:prstGeom prst="rect">
            <a:avLst/>
          </a:prstGeom>
          <a:noFill/>
        </p:spPr>
        <p:txBody>
          <a:bodyPr wrap="square" rtlCol="0">
            <a:spAutoFit/>
          </a:bodyPr>
          <a:lstStyle/>
          <a:p>
            <a:r>
              <a:rPr lang="en-US" dirty="0" smtClean="0">
                <a:solidFill>
                  <a:srgbClr val="0033CC"/>
                </a:solidFill>
              </a:rPr>
              <a:t>SEM image of Ag lines deposited on </a:t>
            </a:r>
            <a:r>
              <a:rPr lang="en-US" dirty="0" err="1" smtClean="0">
                <a:solidFill>
                  <a:srgbClr val="0033CC"/>
                </a:solidFill>
              </a:rPr>
              <a:t>Nafion</a:t>
            </a:r>
            <a:r>
              <a:rPr lang="en-US" dirty="0" smtClean="0">
                <a:solidFill>
                  <a:srgbClr val="0033CC"/>
                </a:solidFill>
              </a:rPr>
              <a:t> film. Tip material is tungsten, bias 5V, current 0.5nA, scan rate 90nm/sec. </a:t>
            </a:r>
          </a:p>
          <a:p>
            <a:r>
              <a:rPr lang="en-US" dirty="0" smtClean="0">
                <a:solidFill>
                  <a:srgbClr val="0033CC"/>
                </a:solidFill>
              </a:rPr>
              <a:t>Tip reaction: Ag</a:t>
            </a:r>
            <a:r>
              <a:rPr lang="en-US" baseline="30000" dirty="0" smtClean="0">
                <a:solidFill>
                  <a:srgbClr val="0033CC"/>
                </a:solidFill>
              </a:rPr>
              <a:t>+</a:t>
            </a:r>
            <a:r>
              <a:rPr lang="en-US" dirty="0" smtClean="0">
                <a:solidFill>
                  <a:srgbClr val="0033CC"/>
                </a:solidFill>
              </a:rPr>
              <a:t> + e</a:t>
            </a:r>
            <a:r>
              <a:rPr lang="en-US" baseline="30000" dirty="0" smtClean="0">
                <a:solidFill>
                  <a:srgbClr val="0033CC"/>
                </a:solidFill>
              </a:rPr>
              <a:t>-</a:t>
            </a:r>
            <a:r>
              <a:rPr lang="en-US" dirty="0" smtClean="0">
                <a:solidFill>
                  <a:srgbClr val="0033CC"/>
                </a:solidFill>
              </a:rPr>
              <a:t> -&gt; Ag;</a:t>
            </a:r>
          </a:p>
          <a:p>
            <a:r>
              <a:rPr lang="en-US" dirty="0" smtClean="0">
                <a:solidFill>
                  <a:srgbClr val="0033CC"/>
                </a:solidFill>
              </a:rPr>
              <a:t>Substrate reaction: Ag -&gt; Ag</a:t>
            </a:r>
            <a:r>
              <a:rPr lang="en-US" baseline="30000" dirty="0" smtClean="0">
                <a:solidFill>
                  <a:srgbClr val="0033CC"/>
                </a:solidFill>
              </a:rPr>
              <a:t>+</a:t>
            </a:r>
            <a:r>
              <a:rPr lang="en-US" dirty="0" smtClean="0">
                <a:solidFill>
                  <a:srgbClr val="0033CC"/>
                </a:solidFill>
              </a:rPr>
              <a:t> + e</a:t>
            </a:r>
            <a:r>
              <a:rPr lang="en-US" baseline="30000" dirty="0" smtClean="0">
                <a:solidFill>
                  <a:srgbClr val="0033CC"/>
                </a:solidFill>
              </a:rPr>
              <a:t>-</a:t>
            </a:r>
            <a:r>
              <a:rPr lang="en-US" dirty="0" smtClean="0">
                <a:solidFill>
                  <a:srgbClr val="0033CC"/>
                </a:solidFill>
              </a:rPr>
              <a:t>.</a:t>
            </a:r>
            <a:endParaRPr lang="en-US" dirty="0">
              <a:solidFill>
                <a:srgbClr val="0033CC"/>
              </a:solidFill>
            </a:endParaRPr>
          </a:p>
        </p:txBody>
      </p:sp>
      <p:pic>
        <p:nvPicPr>
          <p:cNvPr id="3074" name="Picture 2"/>
          <p:cNvPicPr>
            <a:picLocks noChangeAspect="1" noChangeArrowheads="1"/>
          </p:cNvPicPr>
          <p:nvPr/>
        </p:nvPicPr>
        <p:blipFill>
          <a:blip r:embed="rId3" cstate="print"/>
          <a:srcRect/>
          <a:stretch>
            <a:fillRect/>
          </a:stretch>
        </p:blipFill>
        <p:spPr bwMode="auto">
          <a:xfrm>
            <a:off x="5334000" y="2286000"/>
            <a:ext cx="3200400" cy="24288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1066800"/>
            <a:ext cx="7499617" cy="523220"/>
          </a:xfrm>
          <a:prstGeom prst="rect">
            <a:avLst/>
          </a:prstGeom>
          <a:noFill/>
        </p:spPr>
        <p:txBody>
          <a:bodyPr wrap="none" rtlCol="0">
            <a:spAutoFit/>
          </a:bodyPr>
          <a:lstStyle/>
          <a:p>
            <a:r>
              <a:rPr lang="en-US" sz="2800" dirty="0" smtClean="0">
                <a:solidFill>
                  <a:srgbClr val="0033CC"/>
                </a:solidFill>
              </a:rPr>
              <a:t>Scanning probe microscopy (SPM) and lithography</a:t>
            </a:r>
            <a:endParaRPr lang="en-US" sz="2800" dirty="0">
              <a:solidFill>
                <a:srgbClr val="0033CC"/>
              </a:solidFill>
            </a:endParaRPr>
          </a:p>
        </p:txBody>
      </p:sp>
      <p:sp>
        <p:nvSpPr>
          <p:cNvPr id="5" name="TextBox 4"/>
          <p:cNvSpPr txBox="1"/>
          <p:nvPr/>
        </p:nvSpPr>
        <p:spPr>
          <a:xfrm>
            <a:off x="1524000" y="2590800"/>
            <a:ext cx="6611682" cy="2846933"/>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Atom and particle manipulation by STM and AFM.</a:t>
            </a:r>
          </a:p>
          <a:p>
            <a:pPr marL="342900" indent="-342900">
              <a:spcAft>
                <a:spcPts val="600"/>
              </a:spcAft>
              <a:buAutoNum type="arabicPeriod"/>
            </a:pPr>
            <a:r>
              <a:rPr lang="en-US" dirty="0" smtClean="0">
                <a:solidFill>
                  <a:srgbClr val="0033CC"/>
                </a:solidFill>
              </a:rPr>
              <a:t>AFM oxidation of Si or metals.</a:t>
            </a:r>
          </a:p>
          <a:p>
            <a:pPr marL="342900" indent="-342900">
              <a:spcAft>
                <a:spcPts val="600"/>
              </a:spcAft>
              <a:buAutoNum type="arabicPeriod"/>
            </a:pPr>
            <a:r>
              <a:rPr lang="en-US" dirty="0" smtClean="0">
                <a:solidFill>
                  <a:srgbClr val="0033CC"/>
                </a:solidFill>
              </a:rPr>
              <a:t>Dip-pen nanolithography (DPN).</a:t>
            </a:r>
          </a:p>
          <a:p>
            <a:pPr marL="342900" indent="-342900">
              <a:spcAft>
                <a:spcPts val="600"/>
              </a:spcAft>
              <a:buAutoNum type="arabicPeriod"/>
            </a:pPr>
            <a:r>
              <a:rPr lang="en-US" dirty="0" smtClean="0">
                <a:solidFill>
                  <a:srgbClr val="0033CC"/>
                </a:solidFill>
              </a:rPr>
              <a:t>Resist exposure by STM field emitted electrons.</a:t>
            </a:r>
          </a:p>
          <a:p>
            <a:pPr marL="342900" indent="-342900">
              <a:spcAft>
                <a:spcPts val="600"/>
              </a:spcAft>
              <a:buAutoNum type="arabicPeriod"/>
            </a:pPr>
            <a:r>
              <a:rPr lang="en-US" dirty="0" smtClean="0">
                <a:solidFill>
                  <a:srgbClr val="0033CC"/>
                </a:solidFill>
              </a:rPr>
              <a:t>Indentation, scratching, thermal-mechanical patterning.</a:t>
            </a:r>
          </a:p>
          <a:p>
            <a:pPr marL="342900" indent="-342900">
              <a:spcAft>
                <a:spcPts val="600"/>
              </a:spcAft>
              <a:buAutoNum type="arabicPeriod"/>
            </a:pPr>
            <a:r>
              <a:rPr lang="en-US" dirty="0" smtClean="0">
                <a:solidFill>
                  <a:srgbClr val="0033CC"/>
                </a:solidFill>
              </a:rPr>
              <a:t>Field evaporation, STM CVD, electrochemical deposition/etching.</a:t>
            </a:r>
          </a:p>
          <a:p>
            <a:pPr marL="342900" indent="-342900">
              <a:spcAft>
                <a:spcPts val="600"/>
              </a:spcAft>
              <a:buAutoNum type="arabicPeriod"/>
            </a:pPr>
            <a:r>
              <a:rPr lang="en-US" dirty="0" smtClean="0">
                <a:solidFill>
                  <a:srgbClr val="C00000"/>
                </a:solidFill>
              </a:rPr>
              <a:t>Scanning near field optical microscope (SNOM) overview.</a:t>
            </a:r>
          </a:p>
          <a:p>
            <a:pPr marL="342900" indent="-342900">
              <a:spcAft>
                <a:spcPts val="600"/>
              </a:spcAft>
              <a:buAutoNum type="arabicPeriod"/>
            </a:pPr>
            <a:r>
              <a:rPr lang="en-US" dirty="0" smtClean="0">
                <a:solidFill>
                  <a:srgbClr val="0033CC"/>
                </a:solidFill>
              </a:rPr>
              <a:t>Nanofabrication using SNOM</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2286000" y="76200"/>
            <a:ext cx="4559261" cy="523220"/>
          </a:xfrm>
          <a:prstGeom prst="rect">
            <a:avLst/>
          </a:prstGeom>
        </p:spPr>
        <p:txBody>
          <a:bodyPr wrap="none">
            <a:spAutoFit/>
          </a:bodyPr>
          <a:lstStyle/>
          <a:p>
            <a:r>
              <a:rPr lang="en-US" sz="2800" dirty="0" smtClean="0">
                <a:solidFill>
                  <a:srgbClr val="0033CC"/>
                </a:solidFill>
              </a:rPr>
              <a:t>Far-field and near-field optics</a:t>
            </a:r>
            <a:endParaRPr lang="en-US" sz="2800" dirty="0">
              <a:solidFill>
                <a:srgbClr val="0033CC"/>
              </a:solidFill>
            </a:endParaRPr>
          </a:p>
        </p:txBody>
      </p:sp>
      <p:sp>
        <p:nvSpPr>
          <p:cNvPr id="8" name="Rectangle 7"/>
          <p:cNvSpPr/>
          <p:nvPr/>
        </p:nvSpPr>
        <p:spPr>
          <a:xfrm>
            <a:off x="1295400" y="685800"/>
            <a:ext cx="6248400" cy="1754326"/>
          </a:xfrm>
          <a:prstGeom prst="rect">
            <a:avLst/>
          </a:prstGeom>
        </p:spPr>
        <p:txBody>
          <a:bodyPr wrap="square">
            <a:spAutoFit/>
          </a:bodyPr>
          <a:lstStyle/>
          <a:p>
            <a:pPr marL="169863" indent="-169863">
              <a:buFont typeface="Arial" pitchFamily="34" charset="0"/>
              <a:buChar char="•"/>
            </a:pPr>
            <a:r>
              <a:rPr lang="en-US" dirty="0" smtClean="0">
                <a:solidFill>
                  <a:srgbClr val="C00000"/>
                </a:solidFill>
              </a:rPr>
              <a:t>Far-field optics</a:t>
            </a:r>
          </a:p>
          <a:p>
            <a:pPr lvl="1" indent="-223838">
              <a:buFont typeface="Courier New" pitchFamily="49" charset="0"/>
              <a:buChar char="o"/>
            </a:pPr>
            <a:r>
              <a:rPr lang="en-US" dirty="0" smtClean="0">
                <a:solidFill>
                  <a:srgbClr val="0033CC"/>
                </a:solidFill>
              </a:rPr>
              <a:t>Geometric optics based on traditional optical element (lens)</a:t>
            </a:r>
          </a:p>
          <a:p>
            <a:pPr marL="169863" indent="-169863">
              <a:buFont typeface="Arial" pitchFamily="34" charset="0"/>
              <a:buChar char="•"/>
            </a:pPr>
            <a:r>
              <a:rPr lang="en-US" dirty="0" smtClean="0">
                <a:solidFill>
                  <a:srgbClr val="C00000"/>
                </a:solidFill>
              </a:rPr>
              <a:t>Near-field optics</a:t>
            </a:r>
          </a:p>
          <a:p>
            <a:pPr lvl="1" indent="-223838">
              <a:buFont typeface="Courier New" pitchFamily="49" charset="0"/>
              <a:buChar char="o"/>
            </a:pPr>
            <a:r>
              <a:rPr lang="en-US" dirty="0" smtClean="0">
                <a:solidFill>
                  <a:srgbClr val="0033CC"/>
                </a:solidFill>
              </a:rPr>
              <a:t>Spatial confinement of light in x, y and z.</a:t>
            </a:r>
          </a:p>
          <a:p>
            <a:pPr lvl="1" indent="-223838">
              <a:buFont typeface="Courier New" pitchFamily="49" charset="0"/>
              <a:buChar char="o"/>
            </a:pPr>
            <a:r>
              <a:rPr lang="en-US" dirty="0" smtClean="0">
                <a:solidFill>
                  <a:srgbClr val="0033CC"/>
                </a:solidFill>
              </a:rPr>
              <a:t>Form of lens-less optics with sub-wavelength resolution.</a:t>
            </a:r>
          </a:p>
          <a:p>
            <a:pPr lvl="1" indent="-223838">
              <a:buFont typeface="Courier New" pitchFamily="49" charset="0"/>
              <a:buChar char="o"/>
            </a:pPr>
            <a:r>
              <a:rPr lang="en-US" dirty="0" smtClean="0">
                <a:solidFill>
                  <a:srgbClr val="0033CC"/>
                </a:solidFill>
              </a:rPr>
              <a:t>Independent of the wavelength of light being used.</a:t>
            </a:r>
          </a:p>
        </p:txBody>
      </p:sp>
      <p:pic>
        <p:nvPicPr>
          <p:cNvPr id="10" name="Picture 4" descr="C:\Documents and Settings\Administrator\My Documents\presentation\nearidea.bmp"/>
          <p:cNvPicPr>
            <a:picLocks noChangeAspect="1" noChangeArrowheads="1"/>
          </p:cNvPicPr>
          <p:nvPr/>
        </p:nvPicPr>
        <p:blipFill>
          <a:blip r:embed="rId2" cstate="print"/>
          <a:srcRect/>
          <a:stretch>
            <a:fillRect/>
          </a:stretch>
        </p:blipFill>
        <p:spPr>
          <a:xfrm>
            <a:off x="1554480" y="2514600"/>
            <a:ext cx="5913120" cy="3079750"/>
          </a:xfrm>
          <a:prstGeom prst="rect">
            <a:avLst/>
          </a:prstGeom>
          <a:noFill/>
        </p:spPr>
      </p:pic>
      <p:grpSp>
        <p:nvGrpSpPr>
          <p:cNvPr id="12" name="Group 11"/>
          <p:cNvGrpSpPr/>
          <p:nvPr/>
        </p:nvGrpSpPr>
        <p:grpSpPr>
          <a:xfrm>
            <a:off x="609600" y="5715000"/>
            <a:ext cx="4619625" cy="1094776"/>
            <a:chOff x="609600" y="5715000"/>
            <a:chExt cx="4619625" cy="1094776"/>
          </a:xfrm>
        </p:grpSpPr>
        <p:pic>
          <p:nvPicPr>
            <p:cNvPr id="13314" name="Picture 2"/>
            <p:cNvPicPr>
              <a:picLocks noChangeAspect="1" noChangeArrowheads="1"/>
            </p:cNvPicPr>
            <p:nvPr/>
          </p:nvPicPr>
          <p:blipFill>
            <a:blip r:embed="rId3" cstate="print"/>
            <a:srcRect/>
            <a:stretch>
              <a:fillRect/>
            </a:stretch>
          </p:blipFill>
          <p:spPr bwMode="auto">
            <a:xfrm>
              <a:off x="609600" y="5715000"/>
              <a:ext cx="4619625" cy="1094776"/>
            </a:xfrm>
            <a:prstGeom prst="rect">
              <a:avLst/>
            </a:prstGeom>
            <a:noFill/>
            <a:ln w="9525">
              <a:noFill/>
              <a:miter lim="800000"/>
              <a:headEnd/>
              <a:tailEnd/>
            </a:ln>
          </p:spPr>
        </p:pic>
        <p:sp>
          <p:nvSpPr>
            <p:cNvPr id="9" name="Rectangle 8"/>
            <p:cNvSpPr/>
            <p:nvPr/>
          </p:nvSpPr>
          <p:spPr>
            <a:xfrm>
              <a:off x="1200100" y="6412468"/>
              <a:ext cx="2468433" cy="369332"/>
            </a:xfrm>
            <a:prstGeom prst="rect">
              <a:avLst/>
            </a:prstGeom>
          </p:spPr>
          <p:txBody>
            <a:bodyPr wrap="none">
              <a:spAutoFit/>
            </a:bodyPr>
            <a:lstStyle/>
            <a:p>
              <a:r>
                <a:rPr lang="en-US" dirty="0" smtClean="0">
                  <a:solidFill>
                    <a:srgbClr val="FFFF00"/>
                  </a:solidFill>
                </a:rPr>
                <a:t>Near-field probe (50nm)</a:t>
              </a:r>
              <a:endParaRPr lang="en-US" dirty="0">
                <a:solidFill>
                  <a:srgbClr val="FFFF00"/>
                </a:solidFill>
              </a:endParaRPr>
            </a:p>
          </p:txBody>
        </p:sp>
      </p:grpSp>
      <p:sp>
        <p:nvSpPr>
          <p:cNvPr id="11" name="TextBox 10"/>
          <p:cNvSpPr txBox="1"/>
          <p:nvPr/>
        </p:nvSpPr>
        <p:spPr>
          <a:xfrm>
            <a:off x="5562600" y="5867400"/>
            <a:ext cx="3352800" cy="830997"/>
          </a:xfrm>
          <a:prstGeom prst="rect">
            <a:avLst/>
          </a:prstGeom>
          <a:noFill/>
        </p:spPr>
        <p:txBody>
          <a:bodyPr wrap="square" rtlCol="0">
            <a:spAutoFit/>
          </a:bodyPr>
          <a:lstStyle/>
          <a:p>
            <a:r>
              <a:rPr lang="en-US" sz="1200" dirty="0" smtClean="0"/>
              <a:t>Review paper: Tseng, “Recent developments in nanofabrication using scanning near-field optical microscope lithography”, Optics &amp; Laser Technology, 39, 514-526 (2007).</a:t>
            </a:r>
            <a:endParaRPr lang="en-US" sz="1200" dirty="0"/>
          </a:p>
        </p:txBody>
      </p:sp>
      <p:sp>
        <p:nvSpPr>
          <p:cNvPr id="13" name="Slide Number Placeholder 12"/>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Rectangle 9"/>
          <p:cNvSpPr/>
          <p:nvPr/>
        </p:nvSpPr>
        <p:spPr>
          <a:xfrm>
            <a:off x="3616463" y="152400"/>
            <a:ext cx="2250937" cy="523220"/>
          </a:xfrm>
          <a:prstGeom prst="rect">
            <a:avLst/>
          </a:prstGeom>
        </p:spPr>
        <p:txBody>
          <a:bodyPr wrap="none">
            <a:spAutoFit/>
          </a:bodyPr>
          <a:lstStyle/>
          <a:p>
            <a:r>
              <a:rPr lang="en-GB" sz="2800" dirty="0" smtClean="0">
                <a:solidFill>
                  <a:srgbClr val="0033CC"/>
                </a:solidFill>
              </a:rPr>
              <a:t>Field emission</a:t>
            </a:r>
            <a:endParaRPr lang="en-US" sz="2800" dirty="0">
              <a:solidFill>
                <a:srgbClr val="0033CC"/>
              </a:solidFill>
            </a:endParaRPr>
          </a:p>
        </p:txBody>
      </p:sp>
      <p:pic>
        <p:nvPicPr>
          <p:cNvPr id="10243" name="Picture 3"/>
          <p:cNvPicPr>
            <a:picLocks noChangeAspect="1" noChangeArrowheads="1"/>
          </p:cNvPicPr>
          <p:nvPr/>
        </p:nvPicPr>
        <p:blipFill>
          <a:blip r:embed="rId3" cstate="print"/>
          <a:srcRect/>
          <a:stretch>
            <a:fillRect/>
          </a:stretch>
        </p:blipFill>
        <p:spPr bwMode="auto">
          <a:xfrm>
            <a:off x="381000" y="1676401"/>
            <a:ext cx="4114800" cy="3201152"/>
          </a:xfrm>
          <a:prstGeom prst="rect">
            <a:avLst/>
          </a:prstGeom>
          <a:noFill/>
          <a:ln w="9525">
            <a:noFill/>
            <a:miter lim="800000"/>
            <a:headEnd/>
            <a:tailEnd/>
          </a:ln>
        </p:spPr>
      </p:pic>
      <p:sp>
        <p:nvSpPr>
          <p:cNvPr id="9" name="Rectangle 8"/>
          <p:cNvSpPr/>
          <p:nvPr/>
        </p:nvSpPr>
        <p:spPr>
          <a:xfrm>
            <a:off x="304800" y="914400"/>
            <a:ext cx="3886200" cy="646331"/>
          </a:xfrm>
          <a:prstGeom prst="rect">
            <a:avLst/>
          </a:prstGeom>
        </p:spPr>
        <p:txBody>
          <a:bodyPr wrap="square">
            <a:spAutoFit/>
          </a:bodyPr>
          <a:lstStyle/>
          <a:p>
            <a:r>
              <a:rPr lang="en-US" dirty="0" smtClean="0">
                <a:solidFill>
                  <a:srgbClr val="0033CC"/>
                </a:solidFill>
              </a:rPr>
              <a:t>Electron emission at high electrical field</a:t>
            </a:r>
          </a:p>
          <a:p>
            <a:r>
              <a:rPr lang="en-US" dirty="0" smtClean="0">
                <a:solidFill>
                  <a:srgbClr val="0033CC"/>
                </a:solidFill>
              </a:rPr>
              <a:t>(</a:t>
            </a:r>
            <a:r>
              <a:rPr lang="en-US" dirty="0" err="1" smtClean="0">
                <a:solidFill>
                  <a:srgbClr val="0033CC"/>
                </a:solidFill>
              </a:rPr>
              <a:t>Folwer–Nordheim</a:t>
            </a:r>
            <a:r>
              <a:rPr lang="en-US" dirty="0" smtClean="0">
                <a:solidFill>
                  <a:srgbClr val="0033CC"/>
                </a:solidFill>
              </a:rPr>
              <a:t> theory)</a:t>
            </a:r>
            <a:endParaRPr lang="en-US" dirty="0">
              <a:solidFill>
                <a:srgbClr val="0033CC"/>
              </a:solidFill>
            </a:endParaRPr>
          </a:p>
        </p:txBody>
      </p:sp>
      <p:pic>
        <p:nvPicPr>
          <p:cNvPr id="10244" name="Picture 4"/>
          <p:cNvPicPr>
            <a:picLocks noChangeAspect="1" noChangeArrowheads="1"/>
          </p:cNvPicPr>
          <p:nvPr/>
        </p:nvPicPr>
        <p:blipFill>
          <a:blip r:embed="rId4" cstate="print"/>
          <a:srcRect/>
          <a:stretch>
            <a:fillRect/>
          </a:stretch>
        </p:blipFill>
        <p:spPr bwMode="auto">
          <a:xfrm>
            <a:off x="1828800" y="3429753"/>
            <a:ext cx="2352675" cy="695325"/>
          </a:xfrm>
          <a:prstGeom prst="rect">
            <a:avLst/>
          </a:prstGeom>
          <a:noFill/>
          <a:ln w="9525">
            <a:noFill/>
            <a:miter lim="800000"/>
            <a:headEnd/>
            <a:tailEnd/>
          </a:ln>
        </p:spPr>
      </p:pic>
      <p:pic>
        <p:nvPicPr>
          <p:cNvPr id="10245" name="Picture 5"/>
          <p:cNvPicPr>
            <a:picLocks noChangeAspect="1" noChangeArrowheads="1"/>
          </p:cNvPicPr>
          <p:nvPr/>
        </p:nvPicPr>
        <p:blipFill>
          <a:blip r:embed="rId5" cstate="print"/>
          <a:srcRect/>
          <a:stretch>
            <a:fillRect/>
          </a:stretch>
        </p:blipFill>
        <p:spPr bwMode="auto">
          <a:xfrm>
            <a:off x="4572000" y="1676399"/>
            <a:ext cx="4343400" cy="3135302"/>
          </a:xfrm>
          <a:prstGeom prst="rect">
            <a:avLst/>
          </a:prstGeom>
          <a:noFill/>
          <a:ln w="9525">
            <a:noFill/>
            <a:miter lim="800000"/>
            <a:headEnd/>
            <a:tailEnd/>
          </a:ln>
        </p:spPr>
      </p:pic>
      <p:sp>
        <p:nvSpPr>
          <p:cNvPr id="13" name="Rectangle 12"/>
          <p:cNvSpPr/>
          <p:nvPr/>
        </p:nvSpPr>
        <p:spPr>
          <a:xfrm>
            <a:off x="5029200" y="914400"/>
            <a:ext cx="3962400" cy="646331"/>
          </a:xfrm>
          <a:prstGeom prst="rect">
            <a:avLst/>
          </a:prstGeom>
        </p:spPr>
        <p:txBody>
          <a:bodyPr wrap="square">
            <a:spAutoFit/>
          </a:bodyPr>
          <a:lstStyle/>
          <a:p>
            <a:r>
              <a:rPr lang="en-US" dirty="0" smtClean="0">
                <a:solidFill>
                  <a:srgbClr val="0033CC"/>
                </a:solidFill>
              </a:rPr>
              <a:t>Field strength vs. gap distance between a probe tip and counter electrode.</a:t>
            </a:r>
            <a:endParaRPr lang="en-US" dirty="0">
              <a:solidFill>
                <a:srgbClr val="0033CC"/>
              </a:solidFill>
            </a:endParaRPr>
          </a:p>
        </p:txBody>
      </p:sp>
      <p:sp>
        <p:nvSpPr>
          <p:cNvPr id="14" name="TextBox 13"/>
          <p:cNvSpPr txBox="1"/>
          <p:nvPr/>
        </p:nvSpPr>
        <p:spPr>
          <a:xfrm>
            <a:off x="304800" y="5258553"/>
            <a:ext cx="4724400" cy="646331"/>
          </a:xfrm>
          <a:prstGeom prst="rect">
            <a:avLst/>
          </a:prstGeom>
          <a:noFill/>
        </p:spPr>
        <p:txBody>
          <a:bodyPr wrap="square" rtlCol="0">
            <a:spAutoFit/>
          </a:bodyPr>
          <a:lstStyle/>
          <a:p>
            <a:r>
              <a:rPr lang="en-US" dirty="0" smtClean="0">
                <a:solidFill>
                  <a:srgbClr val="0033CC"/>
                </a:solidFill>
              </a:rPr>
              <a:t>Assume tip area is (20nm)</a:t>
            </a:r>
            <a:r>
              <a:rPr lang="en-US" baseline="30000" dirty="0" smtClean="0">
                <a:solidFill>
                  <a:srgbClr val="0033CC"/>
                </a:solidFill>
              </a:rPr>
              <a:t>2</a:t>
            </a:r>
            <a:r>
              <a:rPr lang="en-US" dirty="0" smtClean="0">
                <a:solidFill>
                  <a:srgbClr val="0033CC"/>
                </a:solidFill>
              </a:rPr>
              <a:t>, then at 4</a:t>
            </a:r>
            <a:r>
              <a:rPr lang="en-US" dirty="0" smtClean="0">
                <a:solidFill>
                  <a:srgbClr val="0033CC"/>
                </a:solidFill>
                <a:sym typeface="Symbol"/>
              </a:rPr>
              <a:t></a:t>
            </a:r>
            <a:r>
              <a:rPr lang="en-US" dirty="0" smtClean="0">
                <a:solidFill>
                  <a:srgbClr val="0033CC"/>
                </a:solidFill>
              </a:rPr>
              <a:t>10</a:t>
            </a:r>
            <a:r>
              <a:rPr lang="en-US" baseline="30000" dirty="0" smtClean="0">
                <a:solidFill>
                  <a:srgbClr val="0033CC"/>
                </a:solidFill>
              </a:rPr>
              <a:t>7</a:t>
            </a:r>
            <a:r>
              <a:rPr lang="en-US" dirty="0" smtClean="0">
                <a:solidFill>
                  <a:srgbClr val="0033CC"/>
                </a:solidFill>
              </a:rPr>
              <a:t>V/cm, current=80</a:t>
            </a:r>
            <a:r>
              <a:rPr lang="en-US" dirty="0" smtClean="0">
                <a:solidFill>
                  <a:srgbClr val="0033CC"/>
                </a:solidFill>
                <a:sym typeface="Symbol"/>
              </a:rPr>
              <a:t>(2010</a:t>
            </a:r>
            <a:r>
              <a:rPr lang="en-US" baseline="30000" dirty="0" smtClean="0">
                <a:solidFill>
                  <a:srgbClr val="0033CC"/>
                </a:solidFill>
                <a:sym typeface="Symbol"/>
              </a:rPr>
              <a:t>-7</a:t>
            </a:r>
            <a:r>
              <a:rPr lang="en-US" dirty="0" smtClean="0">
                <a:solidFill>
                  <a:srgbClr val="0033CC"/>
                </a:solidFill>
                <a:sym typeface="Symbol"/>
              </a:rPr>
              <a:t>)</a:t>
            </a:r>
            <a:r>
              <a:rPr lang="en-US" baseline="30000" dirty="0" smtClean="0">
                <a:solidFill>
                  <a:srgbClr val="0033CC"/>
                </a:solidFill>
                <a:sym typeface="Symbol"/>
              </a:rPr>
              <a:t>2</a:t>
            </a:r>
            <a:r>
              <a:rPr lang="en-US" dirty="0" smtClean="0">
                <a:solidFill>
                  <a:srgbClr val="0033CC"/>
                </a:solidFill>
                <a:sym typeface="Symbol"/>
              </a:rPr>
              <a:t>=0.3nA (typical EBL I&lt;1nA) </a:t>
            </a:r>
            <a:endParaRPr lang="en-US" dirty="0">
              <a:solidFill>
                <a:srgbClr val="0033CC"/>
              </a:solidFill>
            </a:endParaRPr>
          </a:p>
        </p:txBody>
      </p:sp>
      <p:sp>
        <p:nvSpPr>
          <p:cNvPr id="21" name="TextBox 20"/>
          <p:cNvSpPr txBox="1"/>
          <p:nvPr/>
        </p:nvSpPr>
        <p:spPr>
          <a:xfrm>
            <a:off x="5257800" y="4972624"/>
            <a:ext cx="3657600" cy="1477328"/>
          </a:xfrm>
          <a:prstGeom prst="rect">
            <a:avLst/>
          </a:prstGeom>
          <a:noFill/>
        </p:spPr>
        <p:txBody>
          <a:bodyPr wrap="square" rtlCol="0">
            <a:spAutoFit/>
          </a:bodyPr>
          <a:lstStyle/>
          <a:p>
            <a:r>
              <a:rPr lang="en-US" dirty="0" smtClean="0">
                <a:solidFill>
                  <a:srgbClr val="0033CC"/>
                </a:solidFill>
              </a:rPr>
              <a:t>For 4</a:t>
            </a:r>
            <a:r>
              <a:rPr lang="en-US" dirty="0" smtClean="0">
                <a:solidFill>
                  <a:srgbClr val="0033CC"/>
                </a:solidFill>
                <a:sym typeface="Symbol"/>
              </a:rPr>
              <a:t></a:t>
            </a:r>
            <a:r>
              <a:rPr lang="en-US" dirty="0" smtClean="0">
                <a:solidFill>
                  <a:srgbClr val="0033CC"/>
                </a:solidFill>
              </a:rPr>
              <a:t>10</a:t>
            </a:r>
            <a:r>
              <a:rPr lang="en-US" baseline="30000" dirty="0" smtClean="0">
                <a:solidFill>
                  <a:srgbClr val="0033CC"/>
                </a:solidFill>
              </a:rPr>
              <a:t>7</a:t>
            </a:r>
            <a:r>
              <a:rPr lang="en-US" dirty="0" smtClean="0">
                <a:solidFill>
                  <a:srgbClr val="0033CC"/>
                </a:solidFill>
              </a:rPr>
              <a:t>V/cm, gap=35nm, so resist thickness of 30nm is OK, which is often just good enough for pattern transfer by liftoff or direct etch. </a:t>
            </a:r>
          </a:p>
          <a:p>
            <a:r>
              <a:rPr lang="en-US" dirty="0" smtClean="0">
                <a:solidFill>
                  <a:srgbClr val="0033CC"/>
                </a:solidFill>
              </a:rPr>
              <a:t>Higher voltage allows thicker resist.</a:t>
            </a:r>
            <a:endParaRPr lang="en-US" dirty="0">
              <a:solidFill>
                <a:srgbClr val="0033CC"/>
              </a:solidFill>
            </a:endParaRPr>
          </a:p>
        </p:txBody>
      </p:sp>
      <p:sp>
        <p:nvSpPr>
          <p:cNvPr id="11" name="Slide Number Placeholder 10"/>
          <p:cNvSpPr>
            <a:spLocks noGrp="1"/>
          </p:cNvSpPr>
          <p:nvPr>
            <p:ph type="sldNum" sz="quarter" idx="12"/>
          </p:nvPr>
        </p:nvSpPr>
        <p:spPr/>
        <p:txBody>
          <a:bodyPr/>
          <a:lstStyle/>
          <a:p>
            <a:pPr>
              <a:defRPr/>
            </a:pPr>
            <a:fld id="{79AD3E01-CEDF-4715-846E-54D6FD302935}" type="slidenum">
              <a:rPr lang="en-US" smtClean="0"/>
              <a:pPr>
                <a:defRPr/>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
                                            <p:txEl>
                                              <p:pRg st="0" end="0"/>
                                            </p:txEl>
                                          </p:spTgt>
                                        </p:tgtEl>
                                        <p:attrNameLst>
                                          <p:attrName>style.visibility</p:attrName>
                                        </p:attrNameLst>
                                      </p:cBhvr>
                                      <p:to>
                                        <p:strVal val="visible"/>
                                      </p:to>
                                    </p:set>
                                    <p:animEffect transition="in" filter="wipe(down)">
                                      <p:cBhvr>
                                        <p:cTn id="10" dur="500"/>
                                        <p:tgtEl>
                                          <p:spTgt spid="21">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1">
                                            <p:txEl>
                                              <p:pRg st="1" end="1"/>
                                            </p:txEl>
                                          </p:spTgt>
                                        </p:tgtEl>
                                        <p:attrNameLst>
                                          <p:attrName>style.visibility</p:attrName>
                                        </p:attrNameLst>
                                      </p:cBhvr>
                                      <p:to>
                                        <p:strVal val="visible"/>
                                      </p:to>
                                    </p:set>
                                    <p:animEffect transition="in" filter="wipe(down)">
                                      <p:cBhvr>
                                        <p:cTn id="13"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P spid="21"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12192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Rectangle 4"/>
          <p:cNvSpPr/>
          <p:nvPr/>
        </p:nvSpPr>
        <p:spPr>
          <a:xfrm>
            <a:off x="1143000" y="228600"/>
            <a:ext cx="7543800" cy="954107"/>
          </a:xfrm>
          <a:prstGeom prst="rect">
            <a:avLst/>
          </a:prstGeom>
        </p:spPr>
        <p:txBody>
          <a:bodyPr wrap="square">
            <a:spAutoFit/>
          </a:bodyPr>
          <a:lstStyle/>
          <a:p>
            <a:r>
              <a:rPr lang="en-US" sz="2800" dirty="0" smtClean="0">
                <a:solidFill>
                  <a:srgbClr val="0033CC"/>
                </a:solidFill>
              </a:rPr>
              <a:t>Near field scanning optical microscope (NSOM)</a:t>
            </a:r>
          </a:p>
          <a:p>
            <a:r>
              <a:rPr lang="en-US" sz="2800" dirty="0" smtClean="0">
                <a:solidFill>
                  <a:srgbClr val="0033CC"/>
                </a:solidFill>
              </a:rPr>
              <a:t>or Scanning near field optical microscope (SNOM)</a:t>
            </a:r>
            <a:endParaRPr lang="en-US" sz="2800" dirty="0">
              <a:solidFill>
                <a:srgbClr val="0033CC"/>
              </a:solidFill>
            </a:endParaRPr>
          </a:p>
        </p:txBody>
      </p:sp>
      <p:pic>
        <p:nvPicPr>
          <p:cNvPr id="7" name="Picture 5" descr="C:\Documents and Settings\Administrator\My Documents\presentation\far.jpg"/>
          <p:cNvPicPr>
            <a:picLocks noChangeAspect="1" noChangeArrowheads="1"/>
          </p:cNvPicPr>
          <p:nvPr/>
        </p:nvPicPr>
        <p:blipFill>
          <a:blip r:embed="rId2" cstate="print"/>
          <a:srcRect/>
          <a:stretch>
            <a:fillRect/>
          </a:stretch>
        </p:blipFill>
        <p:spPr bwMode="auto">
          <a:xfrm>
            <a:off x="6324600" y="1295400"/>
            <a:ext cx="2512258" cy="2895600"/>
          </a:xfrm>
          <a:prstGeom prst="rect">
            <a:avLst/>
          </a:prstGeom>
          <a:solidFill>
            <a:schemeClr val="accent1"/>
          </a:solidFill>
          <a:ln w="9525">
            <a:noFill/>
            <a:miter lim="800000"/>
            <a:headEnd/>
            <a:tailEnd/>
          </a:ln>
        </p:spPr>
      </p:pic>
      <p:pic>
        <p:nvPicPr>
          <p:cNvPr id="8" name="Picture 6" descr="C:\Documents and Settings\Administrator\My Documents\presentation\near.jpg"/>
          <p:cNvPicPr>
            <a:picLocks noChangeAspect="1" noChangeArrowheads="1"/>
          </p:cNvPicPr>
          <p:nvPr/>
        </p:nvPicPr>
        <p:blipFill>
          <a:blip r:embed="rId3" cstate="print"/>
          <a:srcRect/>
          <a:stretch>
            <a:fillRect/>
          </a:stretch>
        </p:blipFill>
        <p:spPr bwMode="auto">
          <a:xfrm>
            <a:off x="6553200" y="3657600"/>
            <a:ext cx="2438400" cy="3001255"/>
          </a:xfrm>
          <a:prstGeom prst="rect">
            <a:avLst/>
          </a:prstGeom>
          <a:noFill/>
          <a:ln w="9525">
            <a:noFill/>
            <a:miter lim="800000"/>
            <a:headEnd/>
            <a:tailEnd/>
          </a:ln>
        </p:spPr>
      </p:pic>
      <p:sp>
        <p:nvSpPr>
          <p:cNvPr id="6" name="Rectangle 5"/>
          <p:cNvSpPr/>
          <p:nvPr/>
        </p:nvSpPr>
        <p:spPr>
          <a:xfrm>
            <a:off x="228600" y="1447800"/>
            <a:ext cx="5943600" cy="4755148"/>
          </a:xfrm>
          <a:prstGeom prst="rect">
            <a:avLst/>
          </a:prstGeom>
        </p:spPr>
        <p:txBody>
          <a:bodyPr wrap="square">
            <a:spAutoFit/>
          </a:bodyPr>
          <a:lstStyle/>
          <a:p>
            <a:pPr marL="166688" indent="-166688">
              <a:spcAft>
                <a:spcPts val="600"/>
              </a:spcAft>
              <a:buFont typeface="Arial" pitchFamily="34" charset="0"/>
              <a:buChar char="•"/>
            </a:pPr>
            <a:r>
              <a:rPr lang="en-US" dirty="0" smtClean="0">
                <a:solidFill>
                  <a:srgbClr val="0033CC"/>
                </a:solidFill>
              </a:rPr>
              <a:t>NSOM is a scanning optical microscopy technique that enables users to work with standard optical tools beyond the diffraction limit.</a:t>
            </a:r>
          </a:p>
          <a:p>
            <a:pPr marL="166688" indent="-166688">
              <a:spcAft>
                <a:spcPts val="600"/>
              </a:spcAft>
              <a:buFont typeface="Arial" pitchFamily="34" charset="0"/>
              <a:buChar char="•"/>
            </a:pPr>
            <a:r>
              <a:rPr lang="en-US" dirty="0" smtClean="0">
                <a:solidFill>
                  <a:srgbClr val="0033CC"/>
                </a:solidFill>
              </a:rPr>
              <a:t>It works by exciting the sample with light passing through an aperture formed at the end of a single-mode drawn optical fiber, whose diameter is only tens of nanometers.</a:t>
            </a:r>
          </a:p>
          <a:p>
            <a:pPr marL="166688" indent="-166688">
              <a:spcAft>
                <a:spcPts val="600"/>
              </a:spcAft>
              <a:buFont typeface="Arial" pitchFamily="34" charset="0"/>
              <a:buChar char="•"/>
            </a:pPr>
            <a:r>
              <a:rPr lang="en-US" dirty="0" smtClean="0">
                <a:solidFill>
                  <a:srgbClr val="0033CC"/>
                </a:solidFill>
              </a:rPr>
              <a:t>Broadly speaking, if the aperture-specimen separation is kept roughly less than half the diameter of the aperture, the source does not have the opportunity to diffract before it interacts with the sample, and the resolution of the system is determined by the aperture diameter as oppose to the wavelength of light used. </a:t>
            </a:r>
          </a:p>
          <a:p>
            <a:pPr marL="166688" indent="-166688">
              <a:spcAft>
                <a:spcPts val="600"/>
              </a:spcAft>
              <a:buFont typeface="Arial" pitchFamily="34" charset="0"/>
              <a:buChar char="•"/>
            </a:pPr>
            <a:r>
              <a:rPr lang="en-US" dirty="0" smtClean="0">
                <a:solidFill>
                  <a:srgbClr val="0033CC"/>
                </a:solidFill>
              </a:rPr>
              <a:t>An image is built up by raster-scanning the aperture across the sample (or fix the aperture while scanning the sample) and recording the optical response of the specimen through a conventional far-field microscope objective.</a:t>
            </a:r>
          </a:p>
        </p:txBody>
      </p:sp>
      <p:sp>
        <p:nvSpPr>
          <p:cNvPr id="9" name="Slide Number Placeholder 8"/>
          <p:cNvSpPr>
            <a:spLocks noGrp="1"/>
          </p:cNvSpPr>
          <p:nvPr>
            <p:ph type="sldNum" sz="quarter" idx="12"/>
          </p:nvPr>
        </p:nvSpPr>
        <p:spPr>
          <a:xfrm>
            <a:off x="6400800" y="6356350"/>
            <a:ext cx="2133600" cy="365125"/>
          </a:xfrm>
        </p:spPr>
        <p:txBody>
          <a:bodyPr/>
          <a:lstStyle/>
          <a:p>
            <a:fld id="{B6F15528-21DE-4FAA-801E-634DDDAF4B2B}" type="slidenum">
              <a:rPr lang="en-US" smtClean="0"/>
              <a:pPr/>
              <a:t>30</a:t>
            </a:fld>
            <a:endParaRPr lang="en-US"/>
          </a:p>
        </p:txBody>
      </p:sp>
      <p:sp>
        <p:nvSpPr>
          <p:cNvPr id="10" name="TextBox 9"/>
          <p:cNvSpPr txBox="1"/>
          <p:nvPr/>
        </p:nvSpPr>
        <p:spPr>
          <a:xfrm>
            <a:off x="6248400" y="2514600"/>
            <a:ext cx="941476" cy="369332"/>
          </a:xfrm>
          <a:prstGeom prst="rect">
            <a:avLst/>
          </a:prstGeom>
          <a:noFill/>
        </p:spPr>
        <p:txBody>
          <a:bodyPr wrap="none" rtlCol="0">
            <a:spAutoFit/>
          </a:bodyPr>
          <a:lstStyle/>
          <a:p>
            <a:r>
              <a:rPr lang="en-US" dirty="0" smtClean="0"/>
              <a:t>Far field</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Rectangle 4"/>
          <p:cNvSpPr/>
          <p:nvPr/>
        </p:nvSpPr>
        <p:spPr>
          <a:xfrm>
            <a:off x="685800" y="6488668"/>
            <a:ext cx="7543800" cy="369332"/>
          </a:xfrm>
          <a:prstGeom prst="rect">
            <a:avLst/>
          </a:prstGeom>
        </p:spPr>
        <p:txBody>
          <a:bodyPr wrap="square">
            <a:spAutoFit/>
          </a:bodyPr>
          <a:lstStyle/>
          <a:p>
            <a:r>
              <a:rPr lang="en-US" dirty="0" smtClean="0">
                <a:solidFill>
                  <a:srgbClr val="0033CC"/>
                </a:solidFill>
              </a:rPr>
              <a:t>Melt drawn from a single optical fiber with the core material already removed.</a:t>
            </a:r>
            <a:endParaRPr lang="en-US" dirty="0">
              <a:solidFill>
                <a:srgbClr val="0033CC"/>
              </a:solidFill>
            </a:endParaRPr>
          </a:p>
        </p:txBody>
      </p:sp>
      <p:sp>
        <p:nvSpPr>
          <p:cNvPr id="6" name="Rectangle 5"/>
          <p:cNvSpPr/>
          <p:nvPr/>
        </p:nvSpPr>
        <p:spPr>
          <a:xfrm>
            <a:off x="2424401" y="228600"/>
            <a:ext cx="4585999" cy="523220"/>
          </a:xfrm>
          <a:prstGeom prst="rect">
            <a:avLst/>
          </a:prstGeom>
        </p:spPr>
        <p:txBody>
          <a:bodyPr wrap="none">
            <a:spAutoFit/>
          </a:bodyPr>
          <a:lstStyle/>
          <a:p>
            <a:r>
              <a:rPr lang="en-US" sz="2800" dirty="0" smtClean="0">
                <a:solidFill>
                  <a:srgbClr val="0033CC"/>
                </a:solidFill>
              </a:rPr>
              <a:t>Melt-drawn straight NSOM tip</a:t>
            </a:r>
            <a:endParaRPr lang="en-US" sz="2800" dirty="0">
              <a:solidFill>
                <a:srgbClr val="0033CC"/>
              </a:solidFill>
            </a:endParaRPr>
          </a:p>
        </p:txBody>
      </p:sp>
      <p:pic>
        <p:nvPicPr>
          <p:cNvPr id="2051" name="Picture 3"/>
          <p:cNvPicPr>
            <a:picLocks noChangeAspect="1" noChangeArrowheads="1"/>
          </p:cNvPicPr>
          <p:nvPr/>
        </p:nvPicPr>
        <p:blipFill>
          <a:blip r:embed="rId2" cstate="print"/>
          <a:srcRect/>
          <a:stretch>
            <a:fillRect/>
          </a:stretch>
        </p:blipFill>
        <p:spPr bwMode="auto">
          <a:xfrm>
            <a:off x="914400" y="3821668"/>
            <a:ext cx="3429000" cy="2572966"/>
          </a:xfrm>
          <a:prstGeom prst="rect">
            <a:avLst/>
          </a:prstGeom>
          <a:noFill/>
          <a:ln w="9525">
            <a:noFill/>
            <a:miter lim="800000"/>
            <a:headEnd/>
            <a:tailEnd/>
          </a:ln>
          <a:effectLst/>
        </p:spPr>
      </p:pic>
      <p:pic>
        <p:nvPicPr>
          <p:cNvPr id="7" name="Picture 13" descr="C:\Documents and Settings\Administrator\My Documents\presentation\fiber cantilever tip.BMP"/>
          <p:cNvPicPr>
            <a:picLocks noChangeAspect="1" noChangeArrowheads="1"/>
          </p:cNvPicPr>
          <p:nvPr/>
        </p:nvPicPr>
        <p:blipFill>
          <a:blip r:embed="rId3" cstate="print"/>
          <a:srcRect/>
          <a:stretch>
            <a:fillRect/>
          </a:stretch>
        </p:blipFill>
        <p:spPr bwMode="auto">
          <a:xfrm>
            <a:off x="5181600" y="3821667"/>
            <a:ext cx="3251250" cy="2293938"/>
          </a:xfrm>
          <a:prstGeom prst="rect">
            <a:avLst/>
          </a:prstGeom>
          <a:noFill/>
          <a:ln w="9525">
            <a:noFill/>
            <a:miter lim="800000"/>
            <a:headEnd/>
            <a:tailEnd/>
          </a:ln>
        </p:spPr>
      </p:pic>
      <p:sp>
        <p:nvSpPr>
          <p:cNvPr id="8" name="Rectangle 14"/>
          <p:cNvSpPr>
            <a:spLocks noChangeArrowheads="1"/>
          </p:cNvSpPr>
          <p:nvPr/>
        </p:nvSpPr>
        <p:spPr bwMode="auto">
          <a:xfrm>
            <a:off x="5257800" y="5726668"/>
            <a:ext cx="2514600" cy="381000"/>
          </a:xfrm>
          <a:prstGeom prst="rect">
            <a:avLst/>
          </a:prstGeom>
          <a:noFill/>
          <a:ln w="9525">
            <a:noFill/>
            <a:miter lim="800000"/>
            <a:headEnd/>
            <a:tailEnd/>
          </a:ln>
        </p:spPr>
        <p:txBody>
          <a:bodyPr/>
          <a:lstStyle/>
          <a:p>
            <a:pPr marL="609600" indent="-609600">
              <a:spcBef>
                <a:spcPct val="20000"/>
              </a:spcBef>
              <a:buClr>
                <a:schemeClr val="folHlink"/>
              </a:buClr>
              <a:buSzPct val="60000"/>
              <a:buFont typeface="Wingdings" pitchFamily="2" charset="2"/>
              <a:buNone/>
            </a:pPr>
            <a:r>
              <a:rPr lang="en-US" sz="1400" dirty="0">
                <a:solidFill>
                  <a:srgbClr val="FFFF00"/>
                </a:solidFill>
                <a:latin typeface="Tahoma" pitchFamily="34" charset="0"/>
                <a:cs typeface="Tahoma" pitchFamily="34" charset="0"/>
              </a:rPr>
              <a:t>Fiber tip by </a:t>
            </a:r>
            <a:r>
              <a:rPr lang="en-US" sz="1400" dirty="0" err="1">
                <a:solidFill>
                  <a:srgbClr val="FFFF00"/>
                </a:solidFill>
                <a:latin typeface="Tahoma" pitchFamily="34" charset="0"/>
                <a:cs typeface="Tahoma" pitchFamily="34" charset="0"/>
              </a:rPr>
              <a:t>Nanonics</a:t>
            </a:r>
            <a:r>
              <a:rPr lang="en-US" sz="1400" dirty="0">
                <a:solidFill>
                  <a:srgbClr val="FFFF00"/>
                </a:solidFill>
                <a:latin typeface="Tahoma" pitchFamily="34" charset="0"/>
                <a:cs typeface="Tahoma" pitchFamily="34" charset="0"/>
              </a:rPr>
              <a:t> Inc.</a:t>
            </a:r>
          </a:p>
        </p:txBody>
      </p:sp>
      <p:pic>
        <p:nvPicPr>
          <p:cNvPr id="12290" name="Picture 2"/>
          <p:cNvPicPr>
            <a:picLocks noChangeAspect="1" noChangeArrowheads="1"/>
          </p:cNvPicPr>
          <p:nvPr/>
        </p:nvPicPr>
        <p:blipFill>
          <a:blip r:embed="rId4" cstate="print"/>
          <a:srcRect/>
          <a:stretch>
            <a:fillRect/>
          </a:stretch>
        </p:blipFill>
        <p:spPr bwMode="auto">
          <a:xfrm>
            <a:off x="1676401" y="914400"/>
            <a:ext cx="6096000" cy="2906445"/>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2600" y="10180"/>
            <a:ext cx="5943600" cy="523220"/>
          </a:xfrm>
          <a:prstGeom prst="rect">
            <a:avLst/>
          </a:prstGeom>
        </p:spPr>
        <p:txBody>
          <a:bodyPr wrap="square">
            <a:spAutoFit/>
          </a:bodyPr>
          <a:lstStyle/>
          <a:p>
            <a:r>
              <a:rPr lang="en-US" sz="2800" dirty="0" smtClean="0">
                <a:solidFill>
                  <a:srgbClr val="0033CC"/>
                </a:solidFill>
              </a:rPr>
              <a:t>Tuning fork based shear-force detection </a:t>
            </a:r>
          </a:p>
        </p:txBody>
      </p:sp>
      <p:cxnSp>
        <p:nvCxnSpPr>
          <p:cNvPr id="5" name="Straight Connector 4"/>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6146" name="Picture 2"/>
          <p:cNvPicPr>
            <a:picLocks noChangeAspect="1" noChangeArrowheads="1"/>
          </p:cNvPicPr>
          <p:nvPr/>
        </p:nvPicPr>
        <p:blipFill>
          <a:blip r:embed="rId2" cstate="print"/>
          <a:srcRect/>
          <a:stretch>
            <a:fillRect/>
          </a:stretch>
        </p:blipFill>
        <p:spPr bwMode="auto">
          <a:xfrm>
            <a:off x="152400" y="4572000"/>
            <a:ext cx="4368283" cy="2143125"/>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4724400" y="1483847"/>
            <a:ext cx="4191000" cy="4173824"/>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srcRect/>
          <a:stretch>
            <a:fillRect/>
          </a:stretch>
        </p:blipFill>
        <p:spPr bwMode="auto">
          <a:xfrm>
            <a:off x="152399" y="685800"/>
            <a:ext cx="4461199" cy="38862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B6F15528-21DE-4FAA-801E-634DDDAF4B2B}" type="slidenum">
              <a:rPr lang="en-US" smtClean="0"/>
              <a:pPr/>
              <a:t>32</a:t>
            </a:fld>
            <a:endParaRPr lang="en-US"/>
          </a:p>
        </p:txBody>
      </p:sp>
      <p:sp>
        <p:nvSpPr>
          <p:cNvPr id="9" name="Rectangle 8"/>
          <p:cNvSpPr/>
          <p:nvPr/>
        </p:nvSpPr>
        <p:spPr>
          <a:xfrm>
            <a:off x="3581400" y="600670"/>
            <a:ext cx="4572000" cy="923330"/>
          </a:xfrm>
          <a:prstGeom prst="rect">
            <a:avLst/>
          </a:prstGeom>
        </p:spPr>
        <p:txBody>
          <a:bodyPr wrap="square">
            <a:spAutoFit/>
          </a:bodyPr>
          <a:lstStyle/>
          <a:p>
            <a:r>
              <a:rPr lang="en-US" dirty="0" smtClean="0">
                <a:solidFill>
                  <a:srgbClr val="C00000"/>
                </a:solidFill>
                <a:sym typeface="Symbol" pitchFamily="18" charset="2"/>
              </a:rPr>
              <a:t>Tip distance control:  </a:t>
            </a:r>
            <a:r>
              <a:rPr lang="en-US" dirty="0" smtClean="0">
                <a:solidFill>
                  <a:srgbClr val="0033CC"/>
                </a:solidFill>
                <a:sym typeface="Symbol" pitchFamily="18" charset="2"/>
              </a:rPr>
              <a:t>beam deflection method, shear force measurement, piezoelectric tuning fork, cantilever normal force.</a:t>
            </a:r>
          </a:p>
        </p:txBody>
      </p:sp>
      <p:sp>
        <p:nvSpPr>
          <p:cNvPr id="6" name="Rectangle 5"/>
          <p:cNvSpPr/>
          <p:nvPr/>
        </p:nvSpPr>
        <p:spPr>
          <a:xfrm>
            <a:off x="4876800" y="5505271"/>
            <a:ext cx="4038600" cy="1200329"/>
          </a:xfrm>
          <a:prstGeom prst="rect">
            <a:avLst/>
          </a:prstGeom>
        </p:spPr>
        <p:txBody>
          <a:bodyPr wrap="square">
            <a:spAutoFit/>
          </a:bodyPr>
          <a:lstStyle/>
          <a:p>
            <a:r>
              <a:rPr lang="en-US" dirty="0" smtClean="0">
                <a:solidFill>
                  <a:srgbClr val="0033CC"/>
                </a:solidFill>
              </a:rPr>
              <a:t>The farther away from sample surface, the less damped vibration.</a:t>
            </a:r>
          </a:p>
          <a:p>
            <a:r>
              <a:rPr lang="en-US" dirty="0" smtClean="0">
                <a:solidFill>
                  <a:srgbClr val="0033CC"/>
                </a:solidFill>
              </a:rPr>
              <a:t>Control system keeps the optical probe at constant distance from the sample.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ipe(down)">
                                      <p:cBhvr>
                                        <p:cTn id="7" dur="500"/>
                                        <p:tgtEl>
                                          <p:spTgt spid="614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698960" y="3733800"/>
            <a:ext cx="3911640" cy="2971800"/>
            <a:chOff x="4563493" y="609600"/>
            <a:chExt cx="3911640" cy="2971800"/>
          </a:xfrm>
        </p:grpSpPr>
        <p:pic>
          <p:nvPicPr>
            <p:cNvPr id="4099" name="Picture 3"/>
            <p:cNvPicPr>
              <a:picLocks noChangeAspect="1" noChangeArrowheads="1"/>
            </p:cNvPicPr>
            <p:nvPr/>
          </p:nvPicPr>
          <p:blipFill>
            <a:blip r:embed="rId2" cstate="print"/>
            <a:srcRect/>
            <a:stretch>
              <a:fillRect/>
            </a:stretch>
          </p:blipFill>
          <p:spPr bwMode="auto">
            <a:xfrm>
              <a:off x="4953000" y="609600"/>
              <a:ext cx="3522133" cy="2971800"/>
            </a:xfrm>
            <a:prstGeom prst="rect">
              <a:avLst/>
            </a:prstGeom>
            <a:noFill/>
            <a:ln w="9525">
              <a:noFill/>
              <a:miter lim="800000"/>
              <a:headEnd/>
              <a:tailEnd/>
            </a:ln>
            <a:effectLst/>
          </p:spPr>
        </p:pic>
        <p:sp>
          <p:nvSpPr>
            <p:cNvPr id="8" name="TextBox 7"/>
            <p:cNvSpPr txBox="1"/>
            <p:nvPr/>
          </p:nvSpPr>
          <p:spPr>
            <a:xfrm>
              <a:off x="4563493" y="990600"/>
              <a:ext cx="655949" cy="400110"/>
            </a:xfrm>
            <a:prstGeom prst="rect">
              <a:avLst/>
            </a:prstGeom>
            <a:noFill/>
          </p:spPr>
          <p:txBody>
            <a:bodyPr wrap="none" rtlCol="0">
              <a:spAutoFit/>
            </a:bodyPr>
            <a:lstStyle/>
            <a:p>
              <a:r>
                <a:rPr lang="en-US" sz="2000" dirty="0" smtClean="0">
                  <a:solidFill>
                    <a:srgbClr val="C00000"/>
                  </a:solidFill>
                </a:rPr>
                <a:t>DNA</a:t>
              </a:r>
              <a:endParaRPr lang="en-US" sz="2000" dirty="0">
                <a:solidFill>
                  <a:srgbClr val="C00000"/>
                </a:solidFill>
              </a:endParaRPr>
            </a:p>
          </p:txBody>
        </p:sp>
      </p:grpSp>
      <p:pic>
        <p:nvPicPr>
          <p:cNvPr id="4098" name="Picture 2"/>
          <p:cNvPicPr>
            <a:picLocks noChangeAspect="1" noChangeArrowheads="1"/>
          </p:cNvPicPr>
          <p:nvPr/>
        </p:nvPicPr>
        <p:blipFill>
          <a:blip r:embed="rId3" cstate="print"/>
          <a:srcRect/>
          <a:stretch>
            <a:fillRect/>
          </a:stretch>
        </p:blipFill>
        <p:spPr bwMode="auto">
          <a:xfrm>
            <a:off x="838200" y="609600"/>
            <a:ext cx="3429000" cy="6005988"/>
          </a:xfrm>
          <a:prstGeom prst="rect">
            <a:avLst/>
          </a:prstGeom>
          <a:noFill/>
          <a:ln w="9525">
            <a:noFill/>
            <a:miter lim="800000"/>
            <a:headEnd/>
            <a:tailEnd/>
          </a:ln>
          <a:effectLst/>
        </p:spPr>
      </p:pic>
      <p:sp>
        <p:nvSpPr>
          <p:cNvPr id="5" name="Rectangle 4"/>
          <p:cNvSpPr/>
          <p:nvPr/>
        </p:nvSpPr>
        <p:spPr>
          <a:xfrm>
            <a:off x="1981200" y="0"/>
            <a:ext cx="5344476" cy="523220"/>
          </a:xfrm>
          <a:prstGeom prst="rect">
            <a:avLst/>
          </a:prstGeom>
        </p:spPr>
        <p:txBody>
          <a:bodyPr wrap="none">
            <a:spAutoFit/>
          </a:bodyPr>
          <a:lstStyle/>
          <a:p>
            <a:r>
              <a:rPr lang="en-US" sz="2800" dirty="0" smtClean="0">
                <a:solidFill>
                  <a:srgbClr val="0033CC"/>
                </a:solidFill>
              </a:rPr>
              <a:t>Near-field microscope (for imaging)</a:t>
            </a:r>
            <a:endParaRPr lang="en-US" sz="2800" dirty="0">
              <a:solidFill>
                <a:srgbClr val="0033CC"/>
              </a:solidFill>
            </a:endParaRPr>
          </a:p>
        </p:txBody>
      </p:sp>
      <p:cxnSp>
        <p:nvCxnSpPr>
          <p:cNvPr id="6" name="Straight Connector 5"/>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pSp>
        <p:nvGrpSpPr>
          <p:cNvPr id="12" name="Group 11"/>
          <p:cNvGrpSpPr/>
          <p:nvPr/>
        </p:nvGrpSpPr>
        <p:grpSpPr>
          <a:xfrm>
            <a:off x="5257800" y="609600"/>
            <a:ext cx="3048000" cy="3251775"/>
            <a:chOff x="5257800" y="3581400"/>
            <a:chExt cx="3048000" cy="3251775"/>
          </a:xfrm>
        </p:grpSpPr>
        <p:pic>
          <p:nvPicPr>
            <p:cNvPr id="9" name="Picture 2"/>
            <p:cNvPicPr>
              <a:picLocks noChangeAspect="1" noChangeArrowheads="1"/>
            </p:cNvPicPr>
            <p:nvPr/>
          </p:nvPicPr>
          <p:blipFill>
            <a:blip r:embed="rId4" cstate="print"/>
            <a:srcRect/>
            <a:stretch>
              <a:fillRect/>
            </a:stretch>
          </p:blipFill>
          <p:spPr bwMode="auto">
            <a:xfrm>
              <a:off x="5257800" y="3581400"/>
              <a:ext cx="3048000" cy="3226570"/>
            </a:xfrm>
            <a:prstGeom prst="rect">
              <a:avLst/>
            </a:prstGeom>
            <a:noFill/>
            <a:ln w="9525">
              <a:noFill/>
              <a:miter lim="800000"/>
              <a:headEnd/>
              <a:tailEnd/>
            </a:ln>
            <a:effectLst/>
          </p:spPr>
        </p:pic>
        <p:sp>
          <p:nvSpPr>
            <p:cNvPr id="10" name="TextBox 9"/>
            <p:cNvSpPr txBox="1"/>
            <p:nvPr/>
          </p:nvSpPr>
          <p:spPr>
            <a:xfrm>
              <a:off x="5884177" y="6248400"/>
              <a:ext cx="2040623" cy="584775"/>
            </a:xfrm>
            <a:prstGeom prst="rect">
              <a:avLst/>
            </a:prstGeom>
            <a:noFill/>
          </p:spPr>
          <p:txBody>
            <a:bodyPr wrap="none" rtlCol="0">
              <a:spAutoFit/>
            </a:bodyPr>
            <a:lstStyle/>
            <a:p>
              <a:r>
                <a:rPr lang="en-US" sz="1600" dirty="0" smtClean="0">
                  <a:solidFill>
                    <a:srgbClr val="FFFF00"/>
                  </a:solidFill>
                </a:rPr>
                <a:t>Near field illumination</a:t>
              </a:r>
            </a:p>
            <a:p>
              <a:r>
                <a:rPr lang="en-US" sz="1600" dirty="0" smtClean="0">
                  <a:solidFill>
                    <a:srgbClr val="FFFF00"/>
                  </a:solidFill>
                </a:rPr>
                <a:t>Far field detection</a:t>
              </a:r>
              <a:endParaRPr lang="en-US" sz="1600" dirty="0">
                <a:solidFill>
                  <a:srgbClr val="FFFF00"/>
                </a:solidFill>
              </a:endParaRPr>
            </a:p>
          </p:txBody>
        </p:sp>
      </p:grpSp>
      <p:sp>
        <p:nvSpPr>
          <p:cNvPr id="13" name="Slide Number Placeholder 12"/>
          <p:cNvSpPr>
            <a:spLocks noGrp="1"/>
          </p:cNvSpPr>
          <p:nvPr>
            <p:ph type="sldNum" sz="quarter" idx="12"/>
          </p:nvPr>
        </p:nvSpPr>
        <p:spPr/>
        <p:txBody>
          <a:bodyPr/>
          <a:lstStyle/>
          <a:p>
            <a:fld id="{B6F15528-21DE-4FAA-801E-634DDDAF4B2B}" type="slidenum">
              <a:rPr lang="en-US" smtClean="0"/>
              <a:pPr/>
              <a:t>33</a:t>
            </a:fld>
            <a:endParaRPr lang="en-US"/>
          </a:p>
        </p:txBody>
      </p:sp>
      <p:sp>
        <p:nvSpPr>
          <p:cNvPr id="14" name="TextBox 13"/>
          <p:cNvSpPr txBox="1"/>
          <p:nvPr/>
        </p:nvSpPr>
        <p:spPr>
          <a:xfrm>
            <a:off x="524930" y="6488668"/>
            <a:ext cx="4047070" cy="369332"/>
          </a:xfrm>
          <a:prstGeom prst="rect">
            <a:avLst/>
          </a:prstGeom>
          <a:noFill/>
        </p:spPr>
        <p:txBody>
          <a:bodyPr wrap="none" rtlCol="0">
            <a:spAutoFit/>
          </a:bodyPr>
          <a:lstStyle/>
          <a:p>
            <a:r>
              <a:rPr lang="en-US" dirty="0" smtClean="0">
                <a:solidFill>
                  <a:srgbClr val="FF0000"/>
                </a:solidFill>
              </a:rPr>
              <a:t>Near field illumination, far field detection</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p:cNvPicPr>
            <a:picLocks noChangeAspect="1" noChangeArrowheads="1"/>
          </p:cNvPicPr>
          <p:nvPr/>
        </p:nvPicPr>
        <p:blipFill>
          <a:blip r:embed="rId2" cstate="print"/>
          <a:srcRect/>
          <a:stretch>
            <a:fillRect/>
          </a:stretch>
        </p:blipFill>
        <p:spPr bwMode="auto">
          <a:xfrm>
            <a:off x="304800" y="3429000"/>
            <a:ext cx="3951162" cy="2362200"/>
          </a:xfrm>
          <a:prstGeom prst="rect">
            <a:avLst/>
          </a:prstGeom>
          <a:noFill/>
          <a:ln w="9525" cap="flat" cmpd="sng">
            <a:noFill/>
            <a:prstDash val="solid"/>
            <a:miter lim="800000"/>
            <a:headEnd type="none" w="sm" len="sm"/>
            <a:tailEnd type="none" w="sm" len="sm"/>
          </a:ln>
          <a:effectLst/>
        </p:spPr>
      </p:pic>
      <p:sp>
        <p:nvSpPr>
          <p:cNvPr id="5" name="Rectangle 4"/>
          <p:cNvSpPr/>
          <p:nvPr/>
        </p:nvSpPr>
        <p:spPr>
          <a:xfrm>
            <a:off x="4876800" y="4876800"/>
            <a:ext cx="4038600" cy="1200329"/>
          </a:xfrm>
          <a:prstGeom prst="rect">
            <a:avLst/>
          </a:prstGeom>
        </p:spPr>
        <p:txBody>
          <a:bodyPr wrap="square">
            <a:spAutoFit/>
          </a:bodyPr>
          <a:lstStyle/>
          <a:p>
            <a:r>
              <a:rPr lang="en-US" dirty="0" smtClean="0">
                <a:solidFill>
                  <a:srgbClr val="0033CC"/>
                </a:solidFill>
              </a:rPr>
              <a:t>The probe edge is coated with Al.</a:t>
            </a:r>
          </a:p>
          <a:p>
            <a:r>
              <a:rPr lang="en-US" dirty="0" smtClean="0">
                <a:solidFill>
                  <a:srgbClr val="0033CC"/>
                </a:solidFill>
              </a:rPr>
              <a:t>The metal film (</a:t>
            </a:r>
            <a:r>
              <a:rPr lang="en-US" dirty="0" smtClean="0">
                <a:solidFill>
                  <a:srgbClr val="0033CC"/>
                </a:solidFill>
                <a:sym typeface="Symbol"/>
              </a:rPr>
              <a:t></a:t>
            </a:r>
            <a:r>
              <a:rPr lang="en-US" dirty="0" smtClean="0">
                <a:solidFill>
                  <a:srgbClr val="0033CC"/>
                </a:solidFill>
              </a:rPr>
              <a:t>100nm thick) increases the light coupling into the fiber aperture and better defines its shape.</a:t>
            </a:r>
          </a:p>
        </p:txBody>
      </p:sp>
      <p:cxnSp>
        <p:nvCxnSpPr>
          <p:cNvPr id="6" name="Straight Connector 5"/>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Rectangle 7"/>
          <p:cNvSpPr/>
          <p:nvPr/>
        </p:nvSpPr>
        <p:spPr>
          <a:xfrm>
            <a:off x="1524000" y="228600"/>
            <a:ext cx="6415924" cy="523220"/>
          </a:xfrm>
          <a:prstGeom prst="rect">
            <a:avLst/>
          </a:prstGeom>
        </p:spPr>
        <p:txBody>
          <a:bodyPr wrap="none">
            <a:spAutoFit/>
          </a:bodyPr>
          <a:lstStyle/>
          <a:p>
            <a:r>
              <a:rPr lang="en-US" sz="2800" dirty="0" smtClean="0">
                <a:solidFill>
                  <a:srgbClr val="0033CC"/>
                </a:solidFill>
              </a:rPr>
              <a:t>NSOM transmission efficiency of fiber tips</a:t>
            </a:r>
            <a:endParaRPr lang="en-US" sz="2800" dirty="0">
              <a:solidFill>
                <a:srgbClr val="0033CC"/>
              </a:solidFill>
            </a:endParaRPr>
          </a:p>
        </p:txBody>
      </p:sp>
      <p:sp>
        <p:nvSpPr>
          <p:cNvPr id="10" name="Rectangle 9"/>
          <p:cNvSpPr/>
          <p:nvPr/>
        </p:nvSpPr>
        <p:spPr>
          <a:xfrm>
            <a:off x="381000" y="914400"/>
            <a:ext cx="8001000" cy="1908215"/>
          </a:xfrm>
          <a:prstGeom prst="rect">
            <a:avLst/>
          </a:prstGeom>
        </p:spPr>
        <p:txBody>
          <a:bodyPr wrap="square">
            <a:spAutoFit/>
          </a:bodyPr>
          <a:lstStyle/>
          <a:p>
            <a:pPr marL="169863" indent="-169863">
              <a:spcAft>
                <a:spcPts val="600"/>
              </a:spcAft>
              <a:buFont typeface="Arial" pitchFamily="34" charset="0"/>
              <a:buChar char="•"/>
            </a:pPr>
            <a:r>
              <a:rPr lang="en-US" dirty="0" smtClean="0">
                <a:solidFill>
                  <a:srgbClr val="0033CC"/>
                </a:solidFill>
              </a:rPr>
              <a:t>Fiber material – glass, intensity strongly dependent on dielectric properties of tip.</a:t>
            </a:r>
          </a:p>
          <a:p>
            <a:pPr marL="169863" indent="-169863">
              <a:spcAft>
                <a:spcPts val="600"/>
              </a:spcAft>
              <a:buFont typeface="Arial" pitchFamily="34" charset="0"/>
              <a:buChar char="•"/>
            </a:pPr>
            <a:r>
              <a:rPr lang="en-US" dirty="0" smtClean="0">
                <a:solidFill>
                  <a:srgbClr val="0033CC"/>
                </a:solidFill>
              </a:rPr>
              <a:t>When </a:t>
            </a:r>
            <a:r>
              <a:rPr lang="en-US" dirty="0" smtClean="0">
                <a:solidFill>
                  <a:srgbClr val="0033CC"/>
                </a:solidFill>
                <a:sym typeface="Symbol"/>
              </a:rPr>
              <a:t></a:t>
            </a:r>
            <a:r>
              <a:rPr lang="en-US" dirty="0" smtClean="0">
                <a:solidFill>
                  <a:srgbClr val="0033CC"/>
                </a:solidFill>
              </a:rPr>
              <a:t>&lt;&lt;λ/2, optical mode cannot propagate (cut-off regime), intensity decreases exponentially - typical transmissions only </a:t>
            </a:r>
            <a:r>
              <a:rPr lang="en-US" dirty="0" smtClean="0">
                <a:solidFill>
                  <a:srgbClr val="0033CC"/>
                </a:solidFill>
                <a:sym typeface="Symbol"/>
              </a:rPr>
              <a:t></a:t>
            </a:r>
            <a:r>
              <a:rPr lang="en-US" dirty="0" smtClean="0">
                <a:solidFill>
                  <a:srgbClr val="0033CC"/>
                </a:solidFill>
              </a:rPr>
              <a:t>10</a:t>
            </a:r>
            <a:r>
              <a:rPr lang="en-US" baseline="30000" dirty="0" smtClean="0">
                <a:solidFill>
                  <a:srgbClr val="0033CC"/>
                </a:solidFill>
              </a:rPr>
              <a:t>-4</a:t>
            </a:r>
            <a:r>
              <a:rPr lang="en-US" dirty="0" smtClean="0">
                <a:solidFill>
                  <a:srgbClr val="0033CC"/>
                </a:solidFill>
              </a:rPr>
              <a:t> to 10</a:t>
            </a:r>
            <a:r>
              <a:rPr lang="en-US" baseline="30000" dirty="0" smtClean="0">
                <a:solidFill>
                  <a:srgbClr val="0033CC"/>
                </a:solidFill>
              </a:rPr>
              <a:t>-6</a:t>
            </a:r>
            <a:r>
              <a:rPr lang="en-US" dirty="0" smtClean="0">
                <a:solidFill>
                  <a:srgbClr val="0033CC"/>
                </a:solidFill>
              </a:rPr>
              <a:t>.</a:t>
            </a:r>
            <a:endParaRPr lang="en-US" baseline="30000" dirty="0" smtClean="0">
              <a:solidFill>
                <a:srgbClr val="0033CC"/>
              </a:solidFill>
            </a:endParaRPr>
          </a:p>
          <a:p>
            <a:pPr marL="169863" indent="-169863">
              <a:buFont typeface="Arial" pitchFamily="34" charset="0"/>
              <a:buChar char="•"/>
            </a:pPr>
            <a:r>
              <a:rPr lang="en-US" dirty="0" smtClean="0">
                <a:solidFill>
                  <a:srgbClr val="0033CC"/>
                </a:solidFill>
              </a:rPr>
              <a:t>Possible solutions to decrease propagation loss</a:t>
            </a:r>
          </a:p>
          <a:p>
            <a:pPr lvl="1" indent="-223838">
              <a:buFont typeface="Courier New" pitchFamily="49" charset="0"/>
              <a:buChar char="o"/>
            </a:pPr>
            <a:r>
              <a:rPr lang="en-US" dirty="0" smtClean="0">
                <a:solidFill>
                  <a:srgbClr val="0033CC"/>
                </a:solidFill>
              </a:rPr>
              <a:t>Multiple tapered probes </a:t>
            </a:r>
          </a:p>
          <a:p>
            <a:pPr lvl="1" indent="-223838">
              <a:buFont typeface="Courier New" pitchFamily="49" charset="0"/>
              <a:buChar char="o"/>
            </a:pPr>
            <a:r>
              <a:rPr lang="en-US" dirty="0" smtClean="0">
                <a:solidFill>
                  <a:srgbClr val="0033CC"/>
                </a:solidFill>
              </a:rPr>
              <a:t>Metal coatings</a:t>
            </a:r>
          </a:p>
        </p:txBody>
      </p:sp>
      <p:pic>
        <p:nvPicPr>
          <p:cNvPr id="11" name="Picture 2"/>
          <p:cNvPicPr>
            <a:picLocks noChangeAspect="1" noChangeArrowheads="1"/>
          </p:cNvPicPr>
          <p:nvPr/>
        </p:nvPicPr>
        <p:blipFill>
          <a:blip r:embed="rId3" cstate="print"/>
          <a:srcRect/>
          <a:stretch>
            <a:fillRect/>
          </a:stretch>
        </p:blipFill>
        <p:spPr bwMode="auto">
          <a:xfrm>
            <a:off x="5029200" y="2438400"/>
            <a:ext cx="3600450" cy="2505075"/>
          </a:xfrm>
          <a:prstGeom prst="rect">
            <a:avLst/>
          </a:prstGeom>
          <a:noFill/>
          <a:ln w="9525">
            <a:noFill/>
            <a:miter lim="800000"/>
            <a:headEnd/>
            <a:tailEnd/>
          </a:ln>
          <a:effectLst/>
        </p:spPr>
      </p:pic>
      <p:sp>
        <p:nvSpPr>
          <p:cNvPr id="9" name="Slide Number Placeholder 8"/>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0"/>
          <p:cNvPicPr>
            <a:picLocks noChangeAspect="1" noChangeArrowheads="1"/>
          </p:cNvPicPr>
          <p:nvPr/>
        </p:nvPicPr>
        <p:blipFill>
          <a:blip r:embed="rId3" cstate="print"/>
          <a:srcRect t="5336"/>
          <a:stretch>
            <a:fillRect/>
          </a:stretch>
        </p:blipFill>
        <p:spPr bwMode="auto">
          <a:xfrm>
            <a:off x="1295400" y="914400"/>
            <a:ext cx="6324600" cy="3644900"/>
          </a:xfrm>
          <a:prstGeom prst="rect">
            <a:avLst/>
          </a:prstGeom>
          <a:noFill/>
          <a:ln w="9525">
            <a:noFill/>
            <a:miter lim="800000"/>
            <a:headEnd/>
            <a:tailEnd/>
          </a:ln>
        </p:spPr>
      </p:pic>
      <p:cxnSp>
        <p:nvCxnSpPr>
          <p:cNvPr id="6" name="Straight Connector 5"/>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Rectangle 7"/>
          <p:cNvSpPr/>
          <p:nvPr/>
        </p:nvSpPr>
        <p:spPr>
          <a:xfrm>
            <a:off x="2514600" y="228600"/>
            <a:ext cx="4390561" cy="523220"/>
          </a:xfrm>
          <a:prstGeom prst="rect">
            <a:avLst/>
          </a:prstGeom>
        </p:spPr>
        <p:txBody>
          <a:bodyPr wrap="none">
            <a:spAutoFit/>
          </a:bodyPr>
          <a:lstStyle/>
          <a:p>
            <a:r>
              <a:rPr lang="en-US" sz="2800" dirty="0" smtClean="0">
                <a:solidFill>
                  <a:srgbClr val="0033CC"/>
                </a:solidFill>
              </a:rPr>
              <a:t>Near-field optical techniques</a:t>
            </a:r>
            <a:endParaRPr lang="en-US" sz="2800" dirty="0">
              <a:solidFill>
                <a:srgbClr val="0033CC"/>
              </a:solidFill>
            </a:endParaRPr>
          </a:p>
        </p:txBody>
      </p:sp>
      <p:sp>
        <p:nvSpPr>
          <p:cNvPr id="9" name="Rectangle 8"/>
          <p:cNvSpPr/>
          <p:nvPr/>
        </p:nvSpPr>
        <p:spPr>
          <a:xfrm>
            <a:off x="1143000" y="4724400"/>
            <a:ext cx="6934200" cy="1615827"/>
          </a:xfrm>
          <a:prstGeom prst="rect">
            <a:avLst/>
          </a:prstGeom>
        </p:spPr>
        <p:txBody>
          <a:bodyPr wrap="square">
            <a:spAutoFit/>
          </a:bodyPr>
          <a:lstStyle/>
          <a:p>
            <a:pPr marL="342900" indent="-342900">
              <a:spcBef>
                <a:spcPct val="50000"/>
              </a:spcBef>
              <a:buFontTx/>
              <a:buAutoNum type="alphaLcParenR"/>
            </a:pPr>
            <a:r>
              <a:rPr lang="en-US" dirty="0" smtClean="0">
                <a:solidFill>
                  <a:srgbClr val="0033CC"/>
                </a:solidFill>
              </a:rPr>
              <a:t>Apertured probe (SNOM) – evanescent waves from tapered fiber probe are used either to illuminate sample or couple near-field light from sample into fiber.</a:t>
            </a:r>
          </a:p>
          <a:p>
            <a:pPr marL="342900" indent="-342900">
              <a:spcBef>
                <a:spcPct val="50000"/>
              </a:spcBef>
              <a:buFontTx/>
              <a:buAutoNum type="alphaLcParenR"/>
            </a:pPr>
            <a:r>
              <a:rPr lang="en-US" dirty="0" smtClean="0">
                <a:solidFill>
                  <a:srgbClr val="0033CC"/>
                </a:solidFill>
              </a:rPr>
              <a:t>Apertureless probe (ASNOM) – small (sub-wavelength) tip scatters near-field variations into far field.</a:t>
            </a:r>
            <a:endParaRPr lang="en-US" dirty="0">
              <a:solidFill>
                <a:srgbClr val="0033CC"/>
              </a:solidFill>
            </a:endParaRPr>
          </a:p>
        </p:txBody>
      </p:sp>
      <p:sp>
        <p:nvSpPr>
          <p:cNvPr id="7" name="TextBox 6"/>
          <p:cNvSpPr txBox="1"/>
          <p:nvPr/>
        </p:nvSpPr>
        <p:spPr>
          <a:xfrm>
            <a:off x="6477000" y="3928646"/>
            <a:ext cx="2389629" cy="338554"/>
          </a:xfrm>
          <a:prstGeom prst="rect">
            <a:avLst/>
          </a:prstGeom>
          <a:noFill/>
        </p:spPr>
        <p:txBody>
          <a:bodyPr wrap="none" rtlCol="0">
            <a:spAutoFit/>
          </a:bodyPr>
          <a:lstStyle/>
          <a:p>
            <a:r>
              <a:rPr lang="en-US" sz="1600" dirty="0" smtClean="0"/>
              <a:t>(for transparent substrate)</a:t>
            </a:r>
            <a:endParaRPr lang="en-US" sz="1600"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14"/>
          <p:cNvSpPr>
            <a:spLocks noChangeArrowheads="1"/>
          </p:cNvSpPr>
          <p:nvPr/>
        </p:nvSpPr>
        <p:spPr bwMode="auto">
          <a:xfrm>
            <a:off x="685800" y="1219200"/>
            <a:ext cx="914400" cy="533400"/>
          </a:xfrm>
          <a:prstGeom prst="rect">
            <a:avLst/>
          </a:prstGeom>
          <a:noFill/>
          <a:ln w="9525">
            <a:noFill/>
            <a:miter lim="800000"/>
            <a:headEnd/>
            <a:tailEnd/>
          </a:ln>
        </p:spPr>
        <p:txBody>
          <a:bodyPr wrap="none" anchor="ctr">
            <a:spAutoFit/>
          </a:bodyPr>
          <a:lstStyle/>
          <a:p>
            <a:endParaRPr lang="en-US"/>
          </a:p>
        </p:txBody>
      </p:sp>
      <p:cxnSp>
        <p:nvCxnSpPr>
          <p:cNvPr id="12" name="Straight Connector 11"/>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4" name="Rectangle 13"/>
          <p:cNvSpPr/>
          <p:nvPr/>
        </p:nvSpPr>
        <p:spPr>
          <a:xfrm>
            <a:off x="2438400" y="76200"/>
            <a:ext cx="4608056" cy="523220"/>
          </a:xfrm>
          <a:prstGeom prst="rect">
            <a:avLst/>
          </a:prstGeom>
        </p:spPr>
        <p:txBody>
          <a:bodyPr wrap="none">
            <a:spAutoFit/>
          </a:bodyPr>
          <a:lstStyle/>
          <a:p>
            <a:r>
              <a:rPr lang="en-US" sz="2800" dirty="0" smtClean="0">
                <a:solidFill>
                  <a:srgbClr val="0033CC"/>
                </a:solidFill>
              </a:rPr>
              <a:t>Apertureless probe (ASNOM)</a:t>
            </a:r>
            <a:endParaRPr lang="en-US" sz="2800" dirty="0">
              <a:solidFill>
                <a:srgbClr val="0033CC"/>
              </a:solidFill>
            </a:endParaRPr>
          </a:p>
        </p:txBody>
      </p:sp>
      <p:sp>
        <p:nvSpPr>
          <p:cNvPr id="15" name="Rectangle 14"/>
          <p:cNvSpPr/>
          <p:nvPr/>
        </p:nvSpPr>
        <p:spPr>
          <a:xfrm>
            <a:off x="1066800" y="4659529"/>
            <a:ext cx="7315200" cy="1665071"/>
          </a:xfrm>
          <a:prstGeom prst="rect">
            <a:avLst/>
          </a:prstGeom>
        </p:spPr>
        <p:txBody>
          <a:bodyPr wrap="square">
            <a:spAutoFit/>
          </a:bodyPr>
          <a:lstStyle/>
          <a:p>
            <a:pPr>
              <a:lnSpc>
                <a:spcPct val="90000"/>
              </a:lnSpc>
            </a:pPr>
            <a:r>
              <a:rPr lang="en-US" dirty="0" smtClean="0">
                <a:solidFill>
                  <a:srgbClr val="C00000"/>
                </a:solidFill>
              </a:rPr>
              <a:t>Advantages:</a:t>
            </a:r>
          </a:p>
          <a:p>
            <a:pPr marL="169863" lvl="1" indent="-169863">
              <a:lnSpc>
                <a:spcPct val="90000"/>
              </a:lnSpc>
              <a:buFont typeface="Arial" pitchFamily="34" charset="0"/>
              <a:buChar char="•"/>
              <a:tabLst>
                <a:tab pos="117475" algn="l"/>
              </a:tabLst>
            </a:pPr>
            <a:r>
              <a:rPr lang="en-US" dirty="0" smtClean="0">
                <a:solidFill>
                  <a:srgbClr val="0033CC"/>
                </a:solidFill>
              </a:rPr>
              <a:t>Far field illumination and detection allows for use of conventional optics.</a:t>
            </a:r>
          </a:p>
          <a:p>
            <a:pPr marL="169863" lvl="1" indent="-169863">
              <a:lnSpc>
                <a:spcPct val="90000"/>
              </a:lnSpc>
              <a:buFont typeface="Arial" pitchFamily="34" charset="0"/>
              <a:buChar char="•"/>
              <a:tabLst>
                <a:tab pos="117475" algn="l"/>
              </a:tabLst>
            </a:pPr>
            <a:r>
              <a:rPr lang="en-US" dirty="0" smtClean="0">
                <a:solidFill>
                  <a:srgbClr val="0033CC"/>
                </a:solidFill>
              </a:rPr>
              <a:t>Higher light intensity near the tip than SNOM.</a:t>
            </a:r>
          </a:p>
          <a:p>
            <a:pPr>
              <a:lnSpc>
                <a:spcPct val="90000"/>
              </a:lnSpc>
              <a:spcBef>
                <a:spcPts val="600"/>
              </a:spcBef>
            </a:pPr>
            <a:r>
              <a:rPr lang="en-US" dirty="0" smtClean="0">
                <a:solidFill>
                  <a:srgbClr val="C00000"/>
                </a:solidFill>
              </a:rPr>
              <a:t>Drawbacks:</a:t>
            </a:r>
          </a:p>
          <a:p>
            <a:pPr marL="169863" lvl="1" indent="-169863">
              <a:lnSpc>
                <a:spcPct val="90000"/>
              </a:lnSpc>
              <a:buFont typeface="Arial" pitchFamily="34" charset="0"/>
              <a:buChar char="•"/>
            </a:pPr>
            <a:r>
              <a:rPr lang="en-US" dirty="0" smtClean="0">
                <a:solidFill>
                  <a:srgbClr val="0033CC"/>
                </a:solidFill>
              </a:rPr>
              <a:t>Reflection from surface creates strong background.</a:t>
            </a:r>
          </a:p>
          <a:p>
            <a:pPr marL="169863" lvl="1" indent="-169863">
              <a:lnSpc>
                <a:spcPct val="90000"/>
              </a:lnSpc>
              <a:buFont typeface="Arial" pitchFamily="34" charset="0"/>
              <a:buChar char="•"/>
            </a:pPr>
            <a:r>
              <a:rPr lang="en-US" dirty="0" smtClean="0">
                <a:solidFill>
                  <a:srgbClr val="0033CC"/>
                </a:solidFill>
              </a:rPr>
              <a:t>Background field causes interference effects that are hard to suppress.</a:t>
            </a:r>
          </a:p>
        </p:txBody>
      </p:sp>
      <p:grpSp>
        <p:nvGrpSpPr>
          <p:cNvPr id="17" name="Group 16"/>
          <p:cNvGrpSpPr/>
          <p:nvPr/>
        </p:nvGrpSpPr>
        <p:grpSpPr>
          <a:xfrm>
            <a:off x="3581400" y="1186814"/>
            <a:ext cx="5539740" cy="2851786"/>
            <a:chOff x="3581400" y="882014"/>
            <a:chExt cx="5539740" cy="2851786"/>
          </a:xfrm>
        </p:grpSpPr>
        <p:grpSp>
          <p:nvGrpSpPr>
            <p:cNvPr id="2" name="Group 8"/>
            <p:cNvGrpSpPr>
              <a:grpSpLocks noChangeAspect="1"/>
            </p:cNvGrpSpPr>
            <p:nvPr/>
          </p:nvGrpSpPr>
          <p:grpSpPr bwMode="auto">
            <a:xfrm>
              <a:off x="3581400" y="882014"/>
              <a:ext cx="5539740" cy="2851786"/>
              <a:chOff x="2852" y="768"/>
              <a:chExt cx="2908" cy="1497"/>
            </a:xfrm>
          </p:grpSpPr>
          <p:pic>
            <p:nvPicPr>
              <p:cNvPr id="11274" name="Picture 6"/>
              <p:cNvPicPr>
                <a:picLocks noChangeAspect="1" noChangeArrowheads="1"/>
              </p:cNvPicPr>
              <p:nvPr/>
            </p:nvPicPr>
            <p:blipFill>
              <a:blip r:embed="rId3" cstate="print"/>
              <a:srcRect/>
              <a:stretch>
                <a:fillRect/>
              </a:stretch>
            </p:blipFill>
            <p:spPr bwMode="auto">
              <a:xfrm>
                <a:off x="2852" y="768"/>
                <a:ext cx="2908" cy="1497"/>
              </a:xfrm>
              <a:prstGeom prst="rect">
                <a:avLst/>
              </a:prstGeom>
              <a:noFill/>
              <a:ln w="9525">
                <a:noFill/>
                <a:miter lim="800000"/>
                <a:headEnd/>
                <a:tailEnd/>
              </a:ln>
            </p:spPr>
          </p:pic>
          <p:sp>
            <p:nvSpPr>
              <p:cNvPr id="11275" name="Rectangle 7"/>
              <p:cNvSpPr>
                <a:spLocks noChangeArrowheads="1"/>
              </p:cNvSpPr>
              <p:nvPr/>
            </p:nvSpPr>
            <p:spPr bwMode="auto">
              <a:xfrm>
                <a:off x="3168" y="816"/>
                <a:ext cx="288" cy="288"/>
              </a:xfrm>
              <a:prstGeom prst="rect">
                <a:avLst/>
              </a:prstGeom>
              <a:solidFill>
                <a:schemeClr val="bg1"/>
              </a:solidFill>
              <a:ln w="9525">
                <a:solidFill>
                  <a:srgbClr val="FFFFFF"/>
                </a:solidFill>
                <a:miter lim="800000"/>
                <a:headEnd/>
                <a:tailEnd/>
              </a:ln>
            </p:spPr>
            <p:txBody>
              <a:bodyPr wrap="none" anchor="ctr">
                <a:spAutoFit/>
              </a:bodyPr>
              <a:lstStyle/>
              <a:p>
                <a:endParaRPr lang="en-US"/>
              </a:p>
            </p:txBody>
          </p:sp>
        </p:grpSp>
        <p:sp>
          <p:nvSpPr>
            <p:cNvPr id="13" name="TextBox 12"/>
            <p:cNvSpPr txBox="1"/>
            <p:nvPr/>
          </p:nvSpPr>
          <p:spPr>
            <a:xfrm>
              <a:off x="6678717" y="2971800"/>
              <a:ext cx="1039067" cy="369332"/>
            </a:xfrm>
            <a:prstGeom prst="rect">
              <a:avLst/>
            </a:prstGeom>
            <a:noFill/>
          </p:spPr>
          <p:txBody>
            <a:bodyPr wrap="none" rtlCol="0">
              <a:spAutoFit/>
            </a:bodyPr>
            <a:lstStyle/>
            <a:p>
              <a:r>
                <a:rPr lang="en-US" dirty="0" smtClean="0"/>
                <a:t>(opaque)</a:t>
              </a:r>
              <a:endParaRPr lang="en-US" dirty="0"/>
            </a:p>
          </p:txBody>
        </p:sp>
      </p:grpSp>
      <p:sp>
        <p:nvSpPr>
          <p:cNvPr id="16" name="Slide Number Placeholder 15"/>
          <p:cNvSpPr>
            <a:spLocks noGrp="1"/>
          </p:cNvSpPr>
          <p:nvPr>
            <p:ph type="sldNum" sz="quarter" idx="12"/>
          </p:nvPr>
        </p:nvSpPr>
        <p:spPr/>
        <p:txBody>
          <a:bodyPr/>
          <a:lstStyle/>
          <a:p>
            <a:fld id="{B6F15528-21DE-4FAA-801E-634DDDAF4B2B}" type="slidenum">
              <a:rPr lang="en-US" smtClean="0"/>
              <a:pPr/>
              <a:t>36</a:t>
            </a:fld>
            <a:endParaRPr lang="en-US"/>
          </a:p>
        </p:txBody>
      </p:sp>
      <p:sp>
        <p:nvSpPr>
          <p:cNvPr id="11269" name="Text Box 9"/>
          <p:cNvSpPr txBox="1">
            <a:spLocks noChangeArrowheads="1"/>
          </p:cNvSpPr>
          <p:nvPr/>
        </p:nvSpPr>
        <p:spPr bwMode="auto">
          <a:xfrm>
            <a:off x="0" y="3648670"/>
            <a:ext cx="3810000" cy="923330"/>
          </a:xfrm>
          <a:prstGeom prst="rect">
            <a:avLst/>
          </a:prstGeom>
          <a:noFill/>
          <a:ln w="9525">
            <a:noFill/>
            <a:miter lim="800000"/>
            <a:headEnd/>
            <a:tailEnd/>
          </a:ln>
        </p:spPr>
        <p:txBody>
          <a:bodyPr wrap="square">
            <a:spAutoFit/>
          </a:bodyPr>
          <a:lstStyle/>
          <a:p>
            <a:pPr>
              <a:spcBef>
                <a:spcPct val="50000"/>
              </a:spcBef>
            </a:pPr>
            <a:r>
              <a:rPr lang="en-US" dirty="0">
                <a:solidFill>
                  <a:srgbClr val="0033CC"/>
                </a:solidFill>
              </a:rPr>
              <a:t>Tip scatters both illuminated near field of sample (a) and </a:t>
            </a:r>
            <a:r>
              <a:rPr lang="en-US" dirty="0" smtClean="0">
                <a:solidFill>
                  <a:srgbClr val="0033CC"/>
                </a:solidFill>
              </a:rPr>
              <a:t>(undesirable) incident </a:t>
            </a:r>
            <a:r>
              <a:rPr lang="en-US" dirty="0">
                <a:solidFill>
                  <a:srgbClr val="0033CC"/>
                </a:solidFill>
              </a:rPr>
              <a:t>far field (b</a:t>
            </a:r>
            <a:r>
              <a:rPr lang="en-US" dirty="0" smtClean="0">
                <a:solidFill>
                  <a:srgbClr val="0033CC"/>
                </a:solidFill>
              </a:rPr>
              <a:t>).</a:t>
            </a:r>
            <a:endParaRPr lang="en-US" dirty="0">
              <a:solidFill>
                <a:srgbClr val="0033CC"/>
              </a:solidFill>
            </a:endParaRPr>
          </a:p>
        </p:txBody>
      </p:sp>
      <p:pic>
        <p:nvPicPr>
          <p:cNvPr id="11270" name="Picture 13"/>
          <p:cNvPicPr>
            <a:picLocks noChangeAspect="1" noChangeArrowheads="1"/>
          </p:cNvPicPr>
          <p:nvPr/>
        </p:nvPicPr>
        <p:blipFill>
          <a:blip r:embed="rId4" cstate="print"/>
          <a:srcRect/>
          <a:stretch>
            <a:fillRect/>
          </a:stretch>
        </p:blipFill>
        <p:spPr bwMode="auto">
          <a:xfrm>
            <a:off x="0" y="1143000"/>
            <a:ext cx="3886200" cy="2514600"/>
          </a:xfrm>
          <a:prstGeom prst="rect">
            <a:avLst/>
          </a:prstGeom>
          <a:noFill/>
          <a:ln w="9525">
            <a:noFill/>
            <a:miter lim="800000"/>
            <a:headEnd/>
            <a:tailEnd/>
          </a:ln>
        </p:spPr>
      </p:pic>
      <p:sp>
        <p:nvSpPr>
          <p:cNvPr id="18" name="TextBox 17"/>
          <p:cNvSpPr txBox="1"/>
          <p:nvPr/>
        </p:nvSpPr>
        <p:spPr>
          <a:xfrm>
            <a:off x="609600" y="685800"/>
            <a:ext cx="7940764" cy="369332"/>
          </a:xfrm>
          <a:prstGeom prst="rect">
            <a:avLst/>
          </a:prstGeom>
          <a:noFill/>
        </p:spPr>
        <p:txBody>
          <a:bodyPr wrap="none" rtlCol="0">
            <a:spAutoFit/>
          </a:bodyPr>
          <a:lstStyle/>
          <a:p>
            <a:r>
              <a:rPr lang="en-US" dirty="0" smtClean="0">
                <a:solidFill>
                  <a:srgbClr val="C00000"/>
                </a:solidFill>
              </a:rPr>
              <a:t>Sample is transparent                                Sample is opaque, reflection measurement</a:t>
            </a: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1270"/>
                                        </p:tgtEl>
                                        <p:attrNameLst>
                                          <p:attrName>style.visibility</p:attrName>
                                        </p:attrNameLst>
                                      </p:cBhvr>
                                      <p:to>
                                        <p:strVal val="visible"/>
                                      </p:to>
                                    </p:set>
                                    <p:animEffect transition="in" filter="wipe(down)">
                                      <p:cBhvr>
                                        <p:cTn id="10" dur="500"/>
                                        <p:tgtEl>
                                          <p:spTgt spid="1127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269"/>
                                        </p:tgtEl>
                                        <p:attrNameLst>
                                          <p:attrName>style.visibility</p:attrName>
                                        </p:attrNameLst>
                                      </p:cBhvr>
                                      <p:to>
                                        <p:strVal val="visible"/>
                                      </p:to>
                                    </p:set>
                                    <p:animEffect transition="in" filter="wipe(down)">
                                      <p:cBhvr>
                                        <p:cTn id="13"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26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1066800"/>
            <a:ext cx="7499617" cy="523220"/>
          </a:xfrm>
          <a:prstGeom prst="rect">
            <a:avLst/>
          </a:prstGeom>
          <a:noFill/>
        </p:spPr>
        <p:txBody>
          <a:bodyPr wrap="none" rtlCol="0">
            <a:spAutoFit/>
          </a:bodyPr>
          <a:lstStyle/>
          <a:p>
            <a:r>
              <a:rPr lang="en-US" sz="2800" dirty="0" smtClean="0">
                <a:solidFill>
                  <a:srgbClr val="0033CC"/>
                </a:solidFill>
              </a:rPr>
              <a:t>Scanning probe microscopy (SPM) and lithography</a:t>
            </a:r>
            <a:endParaRPr lang="en-US" sz="2800" dirty="0">
              <a:solidFill>
                <a:srgbClr val="0033CC"/>
              </a:solidFill>
            </a:endParaRPr>
          </a:p>
        </p:txBody>
      </p:sp>
      <p:sp>
        <p:nvSpPr>
          <p:cNvPr id="5" name="TextBox 4"/>
          <p:cNvSpPr txBox="1"/>
          <p:nvPr/>
        </p:nvSpPr>
        <p:spPr>
          <a:xfrm>
            <a:off x="1524000" y="2590800"/>
            <a:ext cx="6611682" cy="2846933"/>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Atom and particle manipulation by STM and AFM.</a:t>
            </a:r>
          </a:p>
          <a:p>
            <a:pPr marL="342900" indent="-342900">
              <a:spcAft>
                <a:spcPts val="600"/>
              </a:spcAft>
              <a:buAutoNum type="arabicPeriod"/>
            </a:pPr>
            <a:r>
              <a:rPr lang="en-US" dirty="0" smtClean="0">
                <a:solidFill>
                  <a:srgbClr val="0033CC"/>
                </a:solidFill>
              </a:rPr>
              <a:t>AFM oxidation of Si or metals.</a:t>
            </a:r>
          </a:p>
          <a:p>
            <a:pPr marL="342900" indent="-342900">
              <a:spcAft>
                <a:spcPts val="600"/>
              </a:spcAft>
              <a:buAutoNum type="arabicPeriod"/>
            </a:pPr>
            <a:r>
              <a:rPr lang="en-US" dirty="0" smtClean="0">
                <a:solidFill>
                  <a:srgbClr val="0033CC"/>
                </a:solidFill>
              </a:rPr>
              <a:t>Dip-pen nanolithography (DPN).</a:t>
            </a:r>
          </a:p>
          <a:p>
            <a:pPr marL="342900" indent="-342900">
              <a:spcAft>
                <a:spcPts val="600"/>
              </a:spcAft>
              <a:buAutoNum type="arabicPeriod"/>
            </a:pPr>
            <a:r>
              <a:rPr lang="en-US" dirty="0" smtClean="0">
                <a:solidFill>
                  <a:srgbClr val="0033CC"/>
                </a:solidFill>
              </a:rPr>
              <a:t>Resist exposure by STM field emitted electrons.</a:t>
            </a:r>
          </a:p>
          <a:p>
            <a:pPr marL="342900" indent="-342900">
              <a:spcAft>
                <a:spcPts val="600"/>
              </a:spcAft>
              <a:buAutoNum type="arabicPeriod"/>
            </a:pPr>
            <a:r>
              <a:rPr lang="en-US" dirty="0" smtClean="0">
                <a:solidFill>
                  <a:srgbClr val="0033CC"/>
                </a:solidFill>
              </a:rPr>
              <a:t>Indentation, scratching, thermal-mechanical patterning.</a:t>
            </a:r>
          </a:p>
          <a:p>
            <a:pPr marL="342900" indent="-342900">
              <a:spcAft>
                <a:spcPts val="600"/>
              </a:spcAft>
              <a:buAutoNum type="arabicPeriod"/>
            </a:pPr>
            <a:r>
              <a:rPr lang="en-US" dirty="0" smtClean="0">
                <a:solidFill>
                  <a:srgbClr val="0033CC"/>
                </a:solidFill>
              </a:rPr>
              <a:t>Field evaporation, STM CVD, electrochemical deposition/etching.</a:t>
            </a:r>
          </a:p>
          <a:p>
            <a:pPr marL="342900" indent="-342900">
              <a:spcAft>
                <a:spcPts val="600"/>
              </a:spcAft>
              <a:buAutoNum type="arabicPeriod"/>
            </a:pPr>
            <a:r>
              <a:rPr lang="en-US" dirty="0" smtClean="0">
                <a:solidFill>
                  <a:srgbClr val="0033CC"/>
                </a:solidFill>
              </a:rPr>
              <a:t>Scanning near field optical microscope (SNOM) overview.</a:t>
            </a:r>
          </a:p>
          <a:p>
            <a:pPr marL="342900" indent="-342900">
              <a:spcAft>
                <a:spcPts val="600"/>
              </a:spcAft>
              <a:buAutoNum type="arabicPeriod"/>
            </a:pPr>
            <a:r>
              <a:rPr lang="en-US" dirty="0" smtClean="0">
                <a:solidFill>
                  <a:srgbClr val="C00000"/>
                </a:solidFill>
              </a:rPr>
              <a:t>Nanofabrication using SNOM.</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7800" y="238780"/>
            <a:ext cx="6483057" cy="523220"/>
          </a:xfrm>
          <a:prstGeom prst="rect">
            <a:avLst/>
          </a:prstGeom>
        </p:spPr>
        <p:txBody>
          <a:bodyPr wrap="none">
            <a:spAutoFit/>
          </a:bodyPr>
          <a:lstStyle/>
          <a:p>
            <a:r>
              <a:rPr lang="en-US" sz="2800" dirty="0" smtClean="0">
                <a:solidFill>
                  <a:srgbClr val="0033CC"/>
                </a:solidFill>
              </a:rPr>
              <a:t>Near-field lithography: direct serial writing</a:t>
            </a:r>
            <a:endParaRPr lang="en-US" sz="2800" dirty="0">
              <a:solidFill>
                <a:srgbClr val="0033CC"/>
              </a:solidFill>
            </a:endParaRPr>
          </a:p>
        </p:txBody>
      </p:sp>
      <p:cxnSp>
        <p:nvCxnSpPr>
          <p:cNvPr id="6" name="Straight Connector 5"/>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5181600" y="1371600"/>
            <a:ext cx="3581400" cy="1938992"/>
          </a:xfrm>
          <a:prstGeom prst="rect">
            <a:avLst/>
          </a:prstGeom>
          <a:noFill/>
        </p:spPr>
        <p:txBody>
          <a:bodyPr wrap="square" rtlCol="0">
            <a:spAutoFit/>
          </a:bodyPr>
          <a:lstStyle/>
          <a:p>
            <a:r>
              <a:rPr lang="en-US" sz="2400" dirty="0" smtClean="0">
                <a:solidFill>
                  <a:srgbClr val="0033CC"/>
                </a:solidFill>
              </a:rPr>
              <a:t>Serial writing/exposure of a photo-resist using fiber tip, like photolithography, but with high resolution and is very slow.</a:t>
            </a:r>
            <a:endParaRPr lang="en-US" sz="2400" dirty="0">
              <a:solidFill>
                <a:srgbClr val="0033CC"/>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38</a:t>
            </a:fld>
            <a:endParaRPr lang="en-US"/>
          </a:p>
        </p:txBody>
      </p:sp>
      <p:grpSp>
        <p:nvGrpSpPr>
          <p:cNvPr id="17" name="Group 16"/>
          <p:cNvGrpSpPr/>
          <p:nvPr/>
        </p:nvGrpSpPr>
        <p:grpSpPr>
          <a:xfrm>
            <a:off x="630990" y="914400"/>
            <a:ext cx="4474410" cy="5619929"/>
            <a:chOff x="630990" y="914400"/>
            <a:chExt cx="4474410" cy="5619929"/>
          </a:xfrm>
        </p:grpSpPr>
        <p:pic>
          <p:nvPicPr>
            <p:cNvPr id="5122" name="Picture 2"/>
            <p:cNvPicPr>
              <a:picLocks noChangeAspect="1" noChangeArrowheads="1"/>
            </p:cNvPicPr>
            <p:nvPr/>
          </p:nvPicPr>
          <p:blipFill>
            <a:blip r:embed="rId2" cstate="print"/>
            <a:srcRect/>
            <a:stretch>
              <a:fillRect/>
            </a:stretch>
          </p:blipFill>
          <p:spPr bwMode="auto">
            <a:xfrm>
              <a:off x="630990" y="914400"/>
              <a:ext cx="4474410" cy="5544378"/>
            </a:xfrm>
            <a:prstGeom prst="rect">
              <a:avLst/>
            </a:prstGeom>
            <a:noFill/>
            <a:ln w="9525">
              <a:noFill/>
              <a:miter lim="800000"/>
              <a:headEnd/>
              <a:tailEnd/>
            </a:ln>
            <a:effectLst/>
          </p:spPr>
        </p:pic>
        <p:sp>
          <p:nvSpPr>
            <p:cNvPr id="10" name="TextBox 9"/>
            <p:cNvSpPr txBox="1"/>
            <p:nvPr/>
          </p:nvSpPr>
          <p:spPr>
            <a:xfrm>
              <a:off x="859590" y="5334000"/>
              <a:ext cx="3810000" cy="1200329"/>
            </a:xfrm>
            <a:prstGeom prst="rect">
              <a:avLst/>
            </a:prstGeom>
            <a:solidFill>
              <a:schemeClr val="bg1"/>
            </a:solidFill>
          </p:spPr>
          <p:txBody>
            <a:bodyPr wrap="square" rtlCol="0">
              <a:spAutoFit/>
            </a:bodyPr>
            <a:lstStyle/>
            <a:p>
              <a:r>
                <a:rPr lang="en-US" dirty="0" smtClean="0">
                  <a:solidFill>
                    <a:srgbClr val="0033CC"/>
                  </a:solidFill>
                </a:rPr>
                <a:t>Tapping mold image of a lithography test pattern. The Aurora-3 used nanolithography software to write into S1805 photoresist. Scan size 25</a:t>
              </a:r>
              <a:r>
                <a:rPr lang="en-US" dirty="0" smtClean="0">
                  <a:solidFill>
                    <a:srgbClr val="0033CC"/>
                  </a:solidFill>
                  <a:sym typeface="Symbol"/>
                </a:rPr>
                <a:t></a:t>
              </a:r>
              <a:r>
                <a:rPr lang="en-US" dirty="0" smtClean="0">
                  <a:solidFill>
                    <a:srgbClr val="0033CC"/>
                  </a:solidFill>
                </a:rPr>
                <a:t>m.</a:t>
              </a:r>
              <a:endParaRPr lang="en-US" dirty="0">
                <a:solidFill>
                  <a:srgbClr val="0033CC"/>
                </a:solidFill>
              </a:endParaRPr>
            </a:p>
          </p:txBody>
        </p:sp>
        <p:cxnSp>
          <p:nvCxnSpPr>
            <p:cNvPr id="15" name="Straight Connector 14"/>
            <p:cNvCxnSpPr/>
            <p:nvPr/>
          </p:nvCxnSpPr>
          <p:spPr>
            <a:xfrm>
              <a:off x="3962400" y="5029200"/>
              <a:ext cx="152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33800" y="4648200"/>
              <a:ext cx="619080" cy="369332"/>
            </a:xfrm>
            <a:prstGeom prst="rect">
              <a:avLst/>
            </a:prstGeom>
            <a:noFill/>
          </p:spPr>
          <p:txBody>
            <a:bodyPr wrap="none" rtlCol="0">
              <a:spAutoFit/>
            </a:bodyPr>
            <a:lstStyle/>
            <a:p>
              <a:r>
                <a:rPr lang="en-US" dirty="0" smtClean="0"/>
                <a:t>1</a:t>
              </a:r>
              <a:r>
                <a:rPr lang="en-US" dirty="0" smtClean="0">
                  <a:sym typeface="Symbol"/>
                </a:rPr>
                <a:t>m</a:t>
              </a:r>
              <a:endParaRPr lang="en-US" dirty="0"/>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905000" y="3048000"/>
            <a:ext cx="5330896" cy="3810000"/>
          </a:xfrm>
          <a:prstGeom prst="rect">
            <a:avLst/>
          </a:prstGeom>
          <a:noFill/>
          <a:ln w="9525">
            <a:noFill/>
            <a:miter lim="800000"/>
            <a:headEnd/>
            <a:tailEnd/>
          </a:ln>
        </p:spPr>
      </p:pic>
      <p:sp>
        <p:nvSpPr>
          <p:cNvPr id="5" name="Rectangle 4"/>
          <p:cNvSpPr/>
          <p:nvPr/>
        </p:nvSpPr>
        <p:spPr>
          <a:xfrm>
            <a:off x="914400" y="238780"/>
            <a:ext cx="7492885" cy="523220"/>
          </a:xfrm>
          <a:prstGeom prst="rect">
            <a:avLst/>
          </a:prstGeom>
        </p:spPr>
        <p:txBody>
          <a:bodyPr wrap="none">
            <a:spAutoFit/>
          </a:bodyPr>
          <a:lstStyle/>
          <a:p>
            <a:r>
              <a:rPr lang="en-US" sz="2800" dirty="0" smtClean="0">
                <a:solidFill>
                  <a:srgbClr val="0033CC"/>
                </a:solidFill>
              </a:rPr>
              <a:t>Comparison of </a:t>
            </a:r>
            <a:r>
              <a:rPr lang="en-US" sz="2800" dirty="0" err="1" smtClean="0">
                <a:solidFill>
                  <a:srgbClr val="0033CC"/>
                </a:solidFill>
              </a:rPr>
              <a:t>apertured</a:t>
            </a:r>
            <a:r>
              <a:rPr lang="en-US" sz="2800" dirty="0" smtClean="0">
                <a:solidFill>
                  <a:srgbClr val="0033CC"/>
                </a:solidFill>
              </a:rPr>
              <a:t> and apertureless SNOM</a:t>
            </a:r>
            <a:endParaRPr lang="en-US" sz="2800" dirty="0">
              <a:solidFill>
                <a:srgbClr val="0033CC"/>
              </a:solidFill>
            </a:endParaRPr>
          </a:p>
        </p:txBody>
      </p:sp>
      <p:cxnSp>
        <p:nvCxnSpPr>
          <p:cNvPr id="6" name="Straight Connector 5"/>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152400" y="838200"/>
            <a:ext cx="8915400" cy="2262158"/>
          </a:xfrm>
          <a:prstGeom prst="rect">
            <a:avLst/>
          </a:prstGeom>
          <a:noFill/>
        </p:spPr>
        <p:txBody>
          <a:bodyPr wrap="square" rtlCol="0">
            <a:spAutoFit/>
          </a:bodyPr>
          <a:lstStyle/>
          <a:p>
            <a:pPr marL="457200" indent="-457200">
              <a:spcAft>
                <a:spcPts val="600"/>
              </a:spcAft>
            </a:pPr>
            <a:r>
              <a:rPr lang="en-US" dirty="0" smtClean="0">
                <a:solidFill>
                  <a:srgbClr val="C00000"/>
                </a:solidFill>
              </a:rPr>
              <a:t>Apertured:</a:t>
            </a:r>
            <a:r>
              <a:rPr lang="en-US" dirty="0" smtClean="0">
                <a:solidFill>
                  <a:srgbClr val="0033CC"/>
                </a:solidFill>
              </a:rPr>
              <a:t> low light intensity, slow writing, tip very difficult to make small and flat at the end. </a:t>
            </a:r>
          </a:p>
          <a:p>
            <a:pPr marL="457200">
              <a:spcAft>
                <a:spcPts val="600"/>
              </a:spcAft>
            </a:pPr>
            <a:r>
              <a:rPr lang="en-US" sz="1600" dirty="0" smtClean="0">
                <a:solidFill>
                  <a:srgbClr val="0033CC"/>
                </a:solidFill>
              </a:rPr>
              <a:t>For typical wavelengths, if the aperture is 100nm, less than third orders of magnitude of light can pass through; when it reaches 50nm, only 1/10</a:t>
            </a:r>
            <a:r>
              <a:rPr lang="en-US" sz="1600" baseline="30000" dirty="0" smtClean="0">
                <a:solidFill>
                  <a:srgbClr val="0033CC"/>
                </a:solidFill>
              </a:rPr>
              <a:t>7</a:t>
            </a:r>
            <a:r>
              <a:rPr lang="en-US" sz="1600" dirty="0" smtClean="0">
                <a:solidFill>
                  <a:srgbClr val="0033CC"/>
                </a:solidFill>
              </a:rPr>
              <a:t> light makes it through.</a:t>
            </a:r>
          </a:p>
          <a:p>
            <a:pPr marL="457200" indent="-457200">
              <a:spcAft>
                <a:spcPts val="600"/>
              </a:spcAft>
            </a:pPr>
            <a:r>
              <a:rPr lang="en-US" dirty="0" smtClean="0">
                <a:solidFill>
                  <a:srgbClr val="C00000"/>
                </a:solidFill>
              </a:rPr>
              <a:t>Apertureless:</a:t>
            </a:r>
            <a:r>
              <a:rPr lang="en-US" dirty="0" smtClean="0">
                <a:solidFill>
                  <a:srgbClr val="0033CC"/>
                </a:solidFill>
              </a:rPr>
              <a:t> metal tip easy to make tiny, so demonstrated higher resolution (40nm). Light is greatly enhanced at the metal tip due to “lightning rod” (surface plasmon resonance) effect. However, stray light everywhere that may expose resist nearby.</a:t>
            </a:r>
          </a:p>
          <a:p>
            <a:pPr marL="457200" indent="-457200">
              <a:spcAft>
                <a:spcPts val="600"/>
              </a:spcAft>
            </a:pPr>
            <a:r>
              <a:rPr lang="en-US" dirty="0" smtClean="0">
                <a:solidFill>
                  <a:srgbClr val="0033CC"/>
                </a:solidFill>
              </a:rPr>
              <a:t> </a:t>
            </a:r>
            <a:r>
              <a:rPr lang="en-US" dirty="0" smtClean="0">
                <a:solidFill>
                  <a:srgbClr val="C00000"/>
                </a:solidFill>
              </a:rPr>
              <a:t>Both:</a:t>
            </a:r>
            <a:r>
              <a:rPr lang="en-US" dirty="0" smtClean="0">
                <a:solidFill>
                  <a:srgbClr val="0033CC"/>
                </a:solidFill>
              </a:rPr>
              <a:t> good only for thin resist (sub-50nm) since it is near (evanescent) field.</a:t>
            </a:r>
            <a:endParaRPr lang="en-US" dirty="0">
              <a:solidFill>
                <a:srgbClr val="0033CC"/>
              </a:solidFill>
            </a:endParaRPr>
          </a:p>
        </p:txBody>
      </p:sp>
      <p:sp>
        <p:nvSpPr>
          <p:cNvPr id="8" name="TextBox 7"/>
          <p:cNvSpPr txBox="1"/>
          <p:nvPr/>
        </p:nvSpPr>
        <p:spPr>
          <a:xfrm>
            <a:off x="1257717" y="3505200"/>
            <a:ext cx="1256883" cy="400110"/>
          </a:xfrm>
          <a:prstGeom prst="rect">
            <a:avLst/>
          </a:prstGeom>
          <a:noFill/>
        </p:spPr>
        <p:txBody>
          <a:bodyPr wrap="none" rtlCol="0">
            <a:spAutoFit/>
          </a:bodyPr>
          <a:lstStyle/>
          <a:p>
            <a:r>
              <a:rPr lang="en-US" sz="2000" dirty="0" smtClean="0">
                <a:solidFill>
                  <a:srgbClr val="7030A0"/>
                </a:solidFill>
              </a:rPr>
              <a:t>Apertured</a:t>
            </a:r>
            <a:endParaRPr lang="en-US" sz="2000" dirty="0">
              <a:solidFill>
                <a:srgbClr val="7030A0"/>
              </a:solidFill>
            </a:endParaRPr>
          </a:p>
        </p:txBody>
      </p:sp>
      <p:sp>
        <p:nvSpPr>
          <p:cNvPr id="9" name="TextBox 8"/>
          <p:cNvSpPr txBox="1"/>
          <p:nvPr/>
        </p:nvSpPr>
        <p:spPr>
          <a:xfrm>
            <a:off x="6324600" y="3505200"/>
            <a:ext cx="1511761" cy="400110"/>
          </a:xfrm>
          <a:prstGeom prst="rect">
            <a:avLst/>
          </a:prstGeom>
          <a:noFill/>
        </p:spPr>
        <p:txBody>
          <a:bodyPr wrap="none" rtlCol="0">
            <a:spAutoFit/>
          </a:bodyPr>
          <a:lstStyle/>
          <a:p>
            <a:r>
              <a:rPr lang="en-US" sz="2000" dirty="0" smtClean="0">
                <a:solidFill>
                  <a:srgbClr val="7030A0"/>
                </a:solidFill>
              </a:rPr>
              <a:t>Apertureless</a:t>
            </a:r>
            <a:endParaRPr lang="en-US" sz="2000" dirty="0">
              <a:solidFill>
                <a:srgbClr val="7030A0"/>
              </a:solidFill>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Rectangle 4"/>
          <p:cNvSpPr/>
          <p:nvPr/>
        </p:nvSpPr>
        <p:spPr>
          <a:xfrm>
            <a:off x="1752600" y="76200"/>
            <a:ext cx="5913350" cy="523220"/>
          </a:xfrm>
          <a:prstGeom prst="rect">
            <a:avLst/>
          </a:prstGeom>
        </p:spPr>
        <p:txBody>
          <a:bodyPr wrap="none">
            <a:spAutoFit/>
          </a:bodyPr>
          <a:lstStyle/>
          <a:p>
            <a:r>
              <a:rPr lang="en-GB" sz="2800" dirty="0" smtClean="0">
                <a:solidFill>
                  <a:srgbClr val="0033CC"/>
                </a:solidFill>
              </a:rPr>
              <a:t>Resist sensitivity: </a:t>
            </a:r>
            <a:r>
              <a:rPr lang="en-GB" sz="2800" dirty="0" smtClean="0">
                <a:solidFill>
                  <a:srgbClr val="0033CC"/>
                </a:solidFill>
                <a:sym typeface="Symbol"/>
              </a:rPr>
              <a:t>30 slower than EBL</a:t>
            </a:r>
            <a:endParaRPr lang="en-US" sz="2800" dirty="0">
              <a:solidFill>
                <a:srgbClr val="0033CC"/>
              </a:solidFill>
            </a:endParaRPr>
          </a:p>
        </p:txBody>
      </p:sp>
      <p:pic>
        <p:nvPicPr>
          <p:cNvPr id="11266" name="Picture 2"/>
          <p:cNvPicPr>
            <a:picLocks noChangeAspect="1" noChangeArrowheads="1"/>
          </p:cNvPicPr>
          <p:nvPr/>
        </p:nvPicPr>
        <p:blipFill>
          <a:blip r:embed="rId2" cstate="print"/>
          <a:srcRect/>
          <a:stretch>
            <a:fillRect/>
          </a:stretch>
        </p:blipFill>
        <p:spPr bwMode="auto">
          <a:xfrm>
            <a:off x="609600" y="2809875"/>
            <a:ext cx="3612281" cy="3362325"/>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4831482" y="2748793"/>
            <a:ext cx="3657600" cy="3347207"/>
          </a:xfrm>
          <a:prstGeom prst="rect">
            <a:avLst/>
          </a:prstGeom>
          <a:noFill/>
          <a:ln w="9525">
            <a:noFill/>
            <a:miter lim="800000"/>
            <a:headEnd/>
            <a:tailEnd/>
          </a:ln>
        </p:spPr>
      </p:pic>
      <p:sp>
        <p:nvSpPr>
          <p:cNvPr id="8" name="TextBox 7"/>
          <p:cNvSpPr txBox="1"/>
          <p:nvPr/>
        </p:nvSpPr>
        <p:spPr>
          <a:xfrm>
            <a:off x="152400" y="6172200"/>
            <a:ext cx="8534400" cy="646331"/>
          </a:xfrm>
          <a:prstGeom prst="rect">
            <a:avLst/>
          </a:prstGeom>
          <a:noFill/>
        </p:spPr>
        <p:txBody>
          <a:bodyPr wrap="square" rtlCol="0">
            <a:spAutoFit/>
          </a:bodyPr>
          <a:lstStyle/>
          <a:p>
            <a:r>
              <a:rPr lang="en-US" dirty="0" smtClean="0">
                <a:solidFill>
                  <a:srgbClr val="C00000"/>
                </a:solidFill>
              </a:rPr>
              <a:t>Comparison of line patterns vs. exposure dose:</a:t>
            </a:r>
          </a:p>
          <a:p>
            <a:r>
              <a:rPr lang="en-US" dirty="0" smtClean="0">
                <a:solidFill>
                  <a:srgbClr val="0033CC"/>
                </a:solidFill>
              </a:rPr>
              <a:t>(left) Conventional e-beam lithography (EBL) at 30 kV; (right) STM lithography at 40–60 V.</a:t>
            </a:r>
            <a:endParaRPr lang="en-US" dirty="0">
              <a:solidFill>
                <a:srgbClr val="0033CC"/>
              </a:solidFill>
            </a:endParaRPr>
          </a:p>
        </p:txBody>
      </p:sp>
      <p:sp>
        <p:nvSpPr>
          <p:cNvPr id="9" name="TextBox 8"/>
          <p:cNvSpPr txBox="1"/>
          <p:nvPr/>
        </p:nvSpPr>
        <p:spPr>
          <a:xfrm>
            <a:off x="380999" y="685800"/>
            <a:ext cx="8458201" cy="1985159"/>
          </a:xfrm>
          <a:prstGeom prst="rect">
            <a:avLst/>
          </a:prstGeom>
          <a:noFill/>
        </p:spPr>
        <p:txBody>
          <a:bodyPr wrap="square" rtlCol="0">
            <a:spAutoFit/>
          </a:bodyPr>
          <a:lstStyle/>
          <a:p>
            <a:pPr marL="168275" indent="-168275">
              <a:spcAft>
                <a:spcPts val="600"/>
              </a:spcAft>
              <a:buFont typeface="Arial" pitchFamily="34" charset="0"/>
              <a:buChar char="•"/>
            </a:pPr>
            <a:r>
              <a:rPr lang="en-US" dirty="0" smtClean="0">
                <a:solidFill>
                  <a:srgbClr val="0033CC"/>
                </a:solidFill>
              </a:rPr>
              <a:t>Low energy exposure is the key feature of STM/AFM-based lithography. </a:t>
            </a:r>
          </a:p>
          <a:p>
            <a:pPr marL="168275" indent="-168275">
              <a:spcAft>
                <a:spcPts val="600"/>
              </a:spcAft>
              <a:buFont typeface="Arial" pitchFamily="34" charset="0"/>
              <a:buChar char="•"/>
            </a:pPr>
            <a:r>
              <a:rPr lang="en-US" dirty="0" smtClean="0">
                <a:solidFill>
                  <a:srgbClr val="0033CC"/>
                </a:solidFill>
              </a:rPr>
              <a:t>After emitted at low energy (few </a:t>
            </a:r>
            <a:r>
              <a:rPr lang="en-US" dirty="0" err="1" smtClean="0">
                <a:solidFill>
                  <a:srgbClr val="0033CC"/>
                </a:solidFill>
              </a:rPr>
              <a:t>eV</a:t>
            </a:r>
            <a:r>
              <a:rPr lang="en-US" dirty="0" smtClean="0">
                <a:solidFill>
                  <a:srgbClr val="0033CC"/>
                </a:solidFill>
              </a:rPr>
              <a:t>), electrons lose energy due to inelastic scattering with resist molecules as well as gain energy from the high electric field.</a:t>
            </a:r>
          </a:p>
          <a:p>
            <a:pPr marL="168275" indent="-168275">
              <a:spcAft>
                <a:spcPts val="600"/>
              </a:spcAft>
              <a:buFont typeface="Arial" pitchFamily="34" charset="0"/>
              <a:buChar char="•"/>
            </a:pPr>
            <a:r>
              <a:rPr lang="en-US" dirty="0" smtClean="0">
                <a:solidFill>
                  <a:srgbClr val="0033CC"/>
                </a:solidFill>
              </a:rPr>
              <a:t>Such process is perceived less efficient in breaking the molecular chain of polymer resist than in the case of electrons with initial high energy (&gt;10keV for EBL).</a:t>
            </a:r>
          </a:p>
          <a:p>
            <a:pPr marL="168275" indent="-168275">
              <a:spcAft>
                <a:spcPts val="600"/>
              </a:spcAft>
              <a:buFont typeface="Arial" pitchFamily="34" charset="0"/>
              <a:buChar char="•"/>
            </a:pPr>
            <a:r>
              <a:rPr lang="en-US" dirty="0" smtClean="0">
                <a:solidFill>
                  <a:srgbClr val="0033CC"/>
                </a:solidFill>
              </a:rPr>
              <a:t>The positive side, low energy means no proximity effect.</a:t>
            </a:r>
            <a:endParaRPr lang="en-US" dirty="0">
              <a:solidFill>
                <a:srgbClr val="0033CC"/>
              </a:solidFill>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wipe(down)">
                                      <p:cBhvr>
                                        <p:cTn id="7" dur="500"/>
                                        <p:tgtEl>
                                          <p:spTgt spid="11267"/>
                                        </p:tgtEl>
                                      </p:cBhvr>
                                    </p:animEffect>
                                  </p:childTnLst>
                                </p:cTn>
                              </p:par>
                              <p:par>
                                <p:cTn id="8" presetID="22" presetClass="entr" presetSubtype="4"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wipe(down)">
                                      <p:cBhvr>
                                        <p:cTn id="10" dur="500"/>
                                        <p:tgtEl>
                                          <p:spTgt spid="1126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191000" y="1447800"/>
            <a:ext cx="4696003" cy="2362200"/>
            <a:chOff x="4191000" y="1295400"/>
            <a:chExt cx="4696003" cy="2362200"/>
          </a:xfrm>
        </p:grpSpPr>
        <p:pic>
          <p:nvPicPr>
            <p:cNvPr id="6150" name="Picture 23"/>
            <p:cNvPicPr>
              <a:picLocks noChangeAspect="1" noChangeArrowheads="1"/>
            </p:cNvPicPr>
            <p:nvPr/>
          </p:nvPicPr>
          <p:blipFill>
            <a:blip r:embed="rId2" cstate="print"/>
            <a:srcRect/>
            <a:stretch>
              <a:fillRect/>
            </a:stretch>
          </p:blipFill>
          <p:spPr bwMode="auto">
            <a:xfrm>
              <a:off x="4191000" y="1524000"/>
              <a:ext cx="4696003" cy="2133600"/>
            </a:xfrm>
            <a:prstGeom prst="rect">
              <a:avLst/>
            </a:prstGeom>
            <a:noFill/>
            <a:ln w="9525">
              <a:noFill/>
              <a:miter lim="800000"/>
              <a:headEnd/>
              <a:tailEnd/>
            </a:ln>
          </p:spPr>
        </p:pic>
        <p:sp>
          <p:nvSpPr>
            <p:cNvPr id="12" name="TextBox 11"/>
            <p:cNvSpPr txBox="1"/>
            <p:nvPr/>
          </p:nvSpPr>
          <p:spPr>
            <a:xfrm>
              <a:off x="4572000" y="1295400"/>
              <a:ext cx="2937664" cy="369332"/>
            </a:xfrm>
            <a:prstGeom prst="rect">
              <a:avLst/>
            </a:prstGeom>
            <a:noFill/>
          </p:spPr>
          <p:txBody>
            <a:bodyPr wrap="none" rtlCol="0">
              <a:spAutoFit/>
            </a:bodyPr>
            <a:lstStyle/>
            <a:p>
              <a:r>
                <a:rPr lang="en-US" dirty="0" smtClean="0">
                  <a:solidFill>
                    <a:srgbClr val="7030A0"/>
                  </a:solidFill>
                </a:rPr>
                <a:t>Line-width measured by AFM</a:t>
              </a:r>
              <a:endParaRPr lang="en-US" dirty="0">
                <a:solidFill>
                  <a:srgbClr val="7030A0"/>
                </a:solidFill>
              </a:endParaRPr>
            </a:p>
          </p:txBody>
        </p:sp>
      </p:grpSp>
      <p:sp>
        <p:nvSpPr>
          <p:cNvPr id="6147" name="Text Box 5"/>
          <p:cNvSpPr txBox="1">
            <a:spLocks noChangeArrowheads="1"/>
          </p:cNvSpPr>
          <p:nvPr/>
        </p:nvSpPr>
        <p:spPr bwMode="auto">
          <a:xfrm>
            <a:off x="8575675" y="6232525"/>
            <a:ext cx="296863" cy="336550"/>
          </a:xfrm>
          <a:prstGeom prst="rect">
            <a:avLst/>
          </a:prstGeom>
          <a:noFill/>
          <a:ln w="9525">
            <a:noFill/>
            <a:miter lim="800000"/>
            <a:headEnd/>
            <a:tailEnd/>
          </a:ln>
        </p:spPr>
        <p:txBody>
          <a:bodyPr wrap="none">
            <a:spAutoFit/>
          </a:bodyPr>
          <a:lstStyle/>
          <a:p>
            <a:r>
              <a:rPr lang="en-US" sz="1600" b="1">
                <a:solidFill>
                  <a:schemeClr val="bg1"/>
                </a:solidFill>
              </a:rPr>
              <a:t>4</a:t>
            </a:r>
          </a:p>
        </p:txBody>
      </p:sp>
      <p:sp>
        <p:nvSpPr>
          <p:cNvPr id="6148" name="Rectangle 20"/>
          <p:cNvSpPr>
            <a:spLocks noChangeArrowheads="1"/>
          </p:cNvSpPr>
          <p:nvPr/>
        </p:nvSpPr>
        <p:spPr bwMode="auto">
          <a:xfrm>
            <a:off x="2514600" y="6172200"/>
            <a:ext cx="3760788" cy="366713"/>
          </a:xfrm>
          <a:prstGeom prst="rect">
            <a:avLst/>
          </a:prstGeom>
          <a:noFill/>
          <a:ln w="9525">
            <a:noFill/>
            <a:miter lim="800000"/>
            <a:headEnd/>
            <a:tailEnd/>
          </a:ln>
        </p:spPr>
        <p:txBody>
          <a:bodyPr wrap="none" anchor="ctr">
            <a:spAutoFit/>
          </a:bodyPr>
          <a:lstStyle/>
          <a:p>
            <a:r>
              <a:rPr lang="en-US" altLang="zh-CN" sz="1400" b="1">
                <a:solidFill>
                  <a:schemeClr val="bg1"/>
                </a:solidFill>
                <a:ea typeface="宋体" pitchFamily="2" charset="-122"/>
              </a:rPr>
              <a:t>Yin et. al., Appl. Phys. Lett. 81 3663 (2002)</a:t>
            </a:r>
            <a:r>
              <a:rPr lang="en-US" altLang="zh-CN">
                <a:ea typeface="宋体" pitchFamily="2" charset="-122"/>
              </a:rPr>
              <a:t> </a:t>
            </a:r>
          </a:p>
        </p:txBody>
      </p:sp>
      <p:pic>
        <p:nvPicPr>
          <p:cNvPr id="6149" name="Picture 22"/>
          <p:cNvPicPr>
            <a:picLocks noChangeAspect="1" noChangeArrowheads="1"/>
          </p:cNvPicPr>
          <p:nvPr/>
        </p:nvPicPr>
        <p:blipFill>
          <a:blip r:embed="rId3" cstate="print"/>
          <a:srcRect/>
          <a:stretch>
            <a:fillRect/>
          </a:stretch>
        </p:blipFill>
        <p:spPr bwMode="auto">
          <a:xfrm>
            <a:off x="381000" y="1371600"/>
            <a:ext cx="3791935" cy="2438400"/>
          </a:xfrm>
          <a:prstGeom prst="rect">
            <a:avLst/>
          </a:prstGeom>
          <a:noFill/>
          <a:ln w="9525">
            <a:noFill/>
            <a:miter lim="800000"/>
            <a:headEnd/>
            <a:tailEnd/>
          </a:ln>
        </p:spPr>
      </p:pic>
      <p:cxnSp>
        <p:nvCxnSpPr>
          <p:cNvPr id="8" name="Straight Connector 7"/>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Rectangle 9"/>
          <p:cNvSpPr/>
          <p:nvPr/>
        </p:nvSpPr>
        <p:spPr>
          <a:xfrm>
            <a:off x="1676400" y="228600"/>
            <a:ext cx="6267613" cy="523220"/>
          </a:xfrm>
          <a:prstGeom prst="rect">
            <a:avLst/>
          </a:prstGeom>
        </p:spPr>
        <p:txBody>
          <a:bodyPr wrap="none">
            <a:spAutoFit/>
          </a:bodyPr>
          <a:lstStyle/>
          <a:p>
            <a:r>
              <a:rPr lang="en-US" sz="2800" dirty="0" smtClean="0">
                <a:solidFill>
                  <a:srgbClr val="0033CC"/>
                </a:solidFill>
              </a:rPr>
              <a:t>Two photon near-field optical lithography</a:t>
            </a:r>
            <a:endParaRPr lang="en-US" sz="2800" dirty="0"/>
          </a:p>
        </p:txBody>
      </p:sp>
      <p:sp>
        <p:nvSpPr>
          <p:cNvPr id="11" name="Rectangle 10"/>
          <p:cNvSpPr/>
          <p:nvPr/>
        </p:nvSpPr>
        <p:spPr>
          <a:xfrm>
            <a:off x="685800" y="4495800"/>
            <a:ext cx="7620000" cy="1908215"/>
          </a:xfrm>
          <a:prstGeom prst="rect">
            <a:avLst/>
          </a:prstGeom>
        </p:spPr>
        <p:txBody>
          <a:bodyPr wrap="square">
            <a:spAutoFit/>
          </a:bodyPr>
          <a:lstStyle/>
          <a:p>
            <a:pPr marL="169863" indent="-169863">
              <a:spcAft>
                <a:spcPts val="600"/>
              </a:spcAft>
              <a:buFontTx/>
              <a:buChar char="•"/>
            </a:pPr>
            <a:r>
              <a:rPr lang="en-US" dirty="0" smtClean="0">
                <a:solidFill>
                  <a:srgbClr val="0033CC"/>
                </a:solidFill>
              </a:rPr>
              <a:t>Achieve </a:t>
            </a:r>
            <a:r>
              <a:rPr lang="en-US" dirty="0" smtClean="0">
                <a:solidFill>
                  <a:srgbClr val="0033CC"/>
                </a:solidFill>
                <a:sym typeface="Symbol"/>
              </a:rPr>
              <a:t></a:t>
            </a:r>
            <a:r>
              <a:rPr lang="en-US" dirty="0" smtClean="0">
                <a:solidFill>
                  <a:srgbClr val="0033CC"/>
                </a:solidFill>
              </a:rPr>
              <a:t>/10 resolution by focusing </a:t>
            </a:r>
            <a:r>
              <a:rPr lang="en-US" dirty="0" err="1" smtClean="0">
                <a:solidFill>
                  <a:srgbClr val="0033CC"/>
                </a:solidFill>
              </a:rPr>
              <a:t>femto</a:t>
            </a:r>
            <a:r>
              <a:rPr lang="en-US" dirty="0" smtClean="0">
                <a:solidFill>
                  <a:srgbClr val="0033CC"/>
                </a:solidFill>
              </a:rPr>
              <a:t>-second laser beam onto Au coated AFM tip in close proximity to SU-8.</a:t>
            </a:r>
          </a:p>
          <a:p>
            <a:pPr marL="169863" indent="-169863">
              <a:spcAft>
                <a:spcPts val="600"/>
              </a:spcAft>
              <a:buFontTx/>
              <a:buChar char="•"/>
            </a:pPr>
            <a:r>
              <a:rPr lang="en-US" dirty="0" smtClean="0">
                <a:solidFill>
                  <a:srgbClr val="0033CC"/>
                </a:solidFill>
              </a:rPr>
              <a:t>Two-photon polymerization occurs in SU-8 over confined regions due to local enhancement of electromagnetic field by surface plasmon on metal AFM tip.</a:t>
            </a:r>
          </a:p>
          <a:p>
            <a:pPr marL="169863" indent="-169863">
              <a:spcAft>
                <a:spcPts val="600"/>
              </a:spcAft>
              <a:buFontTx/>
              <a:buChar char="•"/>
            </a:pPr>
            <a:r>
              <a:rPr lang="en-US" dirty="0" smtClean="0">
                <a:solidFill>
                  <a:srgbClr val="0033CC"/>
                </a:solidFill>
              </a:rPr>
              <a:t>Different from two-photon lithography in that here the field is “focused” (enhanced) by the tip, not by a focusing lens. </a:t>
            </a:r>
            <a:endParaRPr lang="en-US" dirty="0">
              <a:solidFill>
                <a:srgbClr val="0033CC"/>
              </a:solidFill>
            </a:endParaRPr>
          </a:p>
        </p:txBody>
      </p:sp>
      <p:sp>
        <p:nvSpPr>
          <p:cNvPr id="9" name="TextBox 8"/>
          <p:cNvSpPr txBox="1"/>
          <p:nvPr/>
        </p:nvSpPr>
        <p:spPr>
          <a:xfrm>
            <a:off x="833416" y="3745468"/>
            <a:ext cx="2976584" cy="369332"/>
          </a:xfrm>
          <a:prstGeom prst="rect">
            <a:avLst/>
          </a:prstGeom>
          <a:noFill/>
        </p:spPr>
        <p:txBody>
          <a:bodyPr wrap="none" rtlCol="0">
            <a:spAutoFit/>
          </a:bodyPr>
          <a:lstStyle/>
          <a:p>
            <a:r>
              <a:rPr lang="en-US" dirty="0" smtClean="0">
                <a:solidFill>
                  <a:srgbClr val="C00000"/>
                </a:solidFill>
              </a:rPr>
              <a:t>Peak power: 0.45</a:t>
            </a:r>
            <a:r>
              <a:rPr lang="en-US" dirty="0" smtClean="0">
                <a:solidFill>
                  <a:srgbClr val="C00000"/>
                </a:solidFill>
                <a:sym typeface="Symbol"/>
              </a:rPr>
              <a:t>10</a:t>
            </a:r>
            <a:r>
              <a:rPr lang="en-US" baseline="30000" dirty="0" smtClean="0">
                <a:solidFill>
                  <a:srgbClr val="C00000"/>
                </a:solidFill>
                <a:sym typeface="Symbol"/>
              </a:rPr>
              <a:t>12</a:t>
            </a:r>
            <a:r>
              <a:rPr lang="en-US" dirty="0" smtClean="0">
                <a:solidFill>
                  <a:srgbClr val="C00000"/>
                </a:solidFill>
                <a:sym typeface="Symbol"/>
              </a:rPr>
              <a:t>W/cm</a:t>
            </a:r>
            <a:r>
              <a:rPr lang="en-US" baseline="30000" dirty="0" smtClean="0">
                <a:solidFill>
                  <a:srgbClr val="C00000"/>
                </a:solidFill>
                <a:sym typeface="Symbol"/>
              </a:rPr>
              <a:t>2</a:t>
            </a:r>
            <a:endParaRPr lang="en-US" baseline="30000" dirty="0">
              <a:solidFill>
                <a:srgbClr val="C00000"/>
              </a:solidFill>
            </a:endParaRPr>
          </a:p>
        </p:txBody>
      </p:sp>
      <p:sp>
        <p:nvSpPr>
          <p:cNvPr id="14" name="Slide Number Placeholder 13"/>
          <p:cNvSpPr>
            <a:spLocks noGrp="1"/>
          </p:cNvSpPr>
          <p:nvPr>
            <p:ph type="sldNum" sz="quarter" idx="12"/>
          </p:nvPr>
        </p:nvSpPr>
        <p:spPr/>
        <p:txBody>
          <a:bodyPr/>
          <a:lstStyle/>
          <a:p>
            <a:fld id="{B6F15528-21DE-4FAA-801E-634DDDAF4B2B}" type="slidenum">
              <a:rPr lang="en-US" smtClean="0"/>
              <a:pPr/>
              <a:t>40</a:t>
            </a:fld>
            <a:endParaRPr lang="en-US"/>
          </a:p>
        </p:txBody>
      </p:sp>
      <p:sp>
        <p:nvSpPr>
          <p:cNvPr id="15" name="TextBox 14"/>
          <p:cNvSpPr txBox="1"/>
          <p:nvPr/>
        </p:nvSpPr>
        <p:spPr>
          <a:xfrm>
            <a:off x="76200" y="914400"/>
            <a:ext cx="5056897" cy="369332"/>
          </a:xfrm>
          <a:prstGeom prst="rect">
            <a:avLst/>
          </a:prstGeom>
          <a:noFill/>
        </p:spPr>
        <p:txBody>
          <a:bodyPr wrap="none" rtlCol="0">
            <a:spAutoFit/>
          </a:bodyPr>
          <a:lstStyle/>
          <a:p>
            <a:r>
              <a:rPr lang="en-US" dirty="0" smtClean="0">
                <a:solidFill>
                  <a:srgbClr val="C00000"/>
                </a:solidFill>
              </a:rPr>
              <a:t>790nm cannot expose SU-8, but 790/2=395nm can.</a:t>
            </a: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42875" y="1323975"/>
            <a:ext cx="8858250" cy="4619625"/>
          </a:xfrm>
          <a:prstGeom prst="rect">
            <a:avLst/>
          </a:prstGeom>
          <a:noFill/>
          <a:ln w="9525">
            <a:noFill/>
            <a:miter lim="800000"/>
            <a:headEnd/>
            <a:tailEnd/>
          </a:ln>
        </p:spPr>
      </p:pic>
      <p:sp>
        <p:nvSpPr>
          <p:cNvPr id="5" name="TextBox 4"/>
          <p:cNvSpPr txBox="1"/>
          <p:nvPr/>
        </p:nvSpPr>
        <p:spPr>
          <a:xfrm>
            <a:off x="76200" y="238780"/>
            <a:ext cx="9067800" cy="523220"/>
          </a:xfrm>
          <a:prstGeom prst="rect">
            <a:avLst/>
          </a:prstGeom>
          <a:noFill/>
        </p:spPr>
        <p:txBody>
          <a:bodyPr wrap="square" rtlCol="0">
            <a:spAutoFit/>
          </a:bodyPr>
          <a:lstStyle/>
          <a:p>
            <a:r>
              <a:rPr lang="en-US" sz="2800" dirty="0" smtClean="0">
                <a:solidFill>
                  <a:srgbClr val="0033CC"/>
                </a:solidFill>
              </a:rPr>
              <a:t>SNOM photo-patterning of SAM (self assembled monolayer)</a:t>
            </a:r>
            <a:endParaRPr lang="en-US" sz="2800" dirty="0">
              <a:solidFill>
                <a:srgbClr val="0033CC"/>
              </a:solidFill>
            </a:endParaRPr>
          </a:p>
        </p:txBody>
      </p:sp>
      <p:cxnSp>
        <p:nvCxnSpPr>
          <p:cNvPr id="6" name="Straight Connector 5"/>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533400" y="838200"/>
            <a:ext cx="8188204" cy="369332"/>
          </a:xfrm>
          <a:prstGeom prst="rect">
            <a:avLst/>
          </a:prstGeom>
          <a:noFill/>
        </p:spPr>
        <p:txBody>
          <a:bodyPr wrap="none" rtlCol="0">
            <a:spAutoFit/>
          </a:bodyPr>
          <a:lstStyle/>
          <a:p>
            <a:r>
              <a:rPr lang="en-US" dirty="0" smtClean="0">
                <a:solidFill>
                  <a:srgbClr val="C00000"/>
                </a:solidFill>
              </a:rPr>
              <a:t>UV exposure in the presence of oxygen oxidizes the SAM, weakening its binding to Au.</a:t>
            </a:r>
            <a:endParaRPr lang="en-US" dirty="0">
              <a:solidFill>
                <a:srgbClr val="C00000"/>
              </a:solidFill>
            </a:endParaRPr>
          </a:p>
        </p:txBody>
      </p:sp>
      <p:sp>
        <p:nvSpPr>
          <p:cNvPr id="8" name="TextBox 7"/>
          <p:cNvSpPr txBox="1"/>
          <p:nvPr/>
        </p:nvSpPr>
        <p:spPr>
          <a:xfrm>
            <a:off x="304800" y="6027003"/>
            <a:ext cx="8686800" cy="830997"/>
          </a:xfrm>
          <a:prstGeom prst="rect">
            <a:avLst/>
          </a:prstGeom>
          <a:noFill/>
        </p:spPr>
        <p:txBody>
          <a:bodyPr wrap="square" rtlCol="0">
            <a:spAutoFit/>
          </a:bodyPr>
          <a:lstStyle/>
          <a:p>
            <a:r>
              <a:rPr lang="en-US" sz="1600" dirty="0" smtClean="0">
                <a:solidFill>
                  <a:srgbClr val="0033CC"/>
                </a:solidFill>
              </a:rPr>
              <a:t>b). FFM image of a 39nm-wide line of </a:t>
            </a:r>
            <a:r>
              <a:rPr lang="en-US" sz="1600" dirty="0" err="1" smtClean="0">
                <a:solidFill>
                  <a:srgbClr val="0033CC"/>
                </a:solidFill>
              </a:rPr>
              <a:t>dodecanethiol</a:t>
            </a:r>
            <a:r>
              <a:rPr lang="en-US" sz="1600" dirty="0" smtClean="0">
                <a:solidFill>
                  <a:srgbClr val="0033CC"/>
                </a:solidFill>
              </a:rPr>
              <a:t> written into an SAM of </a:t>
            </a:r>
            <a:r>
              <a:rPr lang="en-US" sz="1600" dirty="0" err="1" smtClean="0">
                <a:solidFill>
                  <a:srgbClr val="0033CC"/>
                </a:solidFill>
              </a:rPr>
              <a:t>mercaptoundecanoic</a:t>
            </a:r>
            <a:r>
              <a:rPr lang="en-US" sz="1600" dirty="0" smtClean="0">
                <a:solidFill>
                  <a:srgbClr val="0033CC"/>
                </a:solidFill>
              </a:rPr>
              <a:t> acid.</a:t>
            </a:r>
          </a:p>
          <a:p>
            <a:r>
              <a:rPr lang="en-US" sz="1600" dirty="0" smtClean="0">
                <a:solidFill>
                  <a:srgbClr val="0033CC"/>
                </a:solidFill>
              </a:rPr>
              <a:t>c). 40nm lines of </a:t>
            </a:r>
            <a:r>
              <a:rPr lang="en-US" sz="1600" dirty="0" err="1" smtClean="0">
                <a:solidFill>
                  <a:srgbClr val="0033CC"/>
                </a:solidFill>
              </a:rPr>
              <a:t>mercaptoundecanoic</a:t>
            </a:r>
            <a:r>
              <a:rPr lang="en-US" sz="1600" dirty="0" smtClean="0">
                <a:solidFill>
                  <a:srgbClr val="0033CC"/>
                </a:solidFill>
              </a:rPr>
              <a:t> acid written into </a:t>
            </a:r>
            <a:r>
              <a:rPr lang="en-US" sz="1600" dirty="0" err="1" smtClean="0">
                <a:solidFill>
                  <a:srgbClr val="0033CC"/>
                </a:solidFill>
              </a:rPr>
              <a:t>dodecanethiol</a:t>
            </a:r>
            <a:r>
              <a:rPr lang="en-US" sz="1600" dirty="0" smtClean="0">
                <a:solidFill>
                  <a:srgbClr val="0033CC"/>
                </a:solidFill>
              </a:rPr>
              <a:t> by reversed procedure.</a:t>
            </a:r>
          </a:p>
          <a:p>
            <a:r>
              <a:rPr lang="en-US" sz="1400" dirty="0" smtClean="0">
                <a:solidFill>
                  <a:srgbClr val="0033CC"/>
                </a:solidFill>
              </a:rPr>
              <a:t>FFM: friction force microscope.</a:t>
            </a:r>
            <a:endParaRPr lang="en-US" sz="1400" dirty="0">
              <a:solidFill>
                <a:srgbClr val="0033CC"/>
              </a:solidFill>
            </a:endParaRPr>
          </a:p>
        </p:txBody>
      </p:sp>
      <p:sp>
        <p:nvSpPr>
          <p:cNvPr id="9" name="TextBox 8"/>
          <p:cNvSpPr txBox="1"/>
          <p:nvPr/>
        </p:nvSpPr>
        <p:spPr>
          <a:xfrm>
            <a:off x="2599490" y="2362200"/>
            <a:ext cx="1058110" cy="369332"/>
          </a:xfrm>
          <a:prstGeom prst="rect">
            <a:avLst/>
          </a:prstGeom>
          <a:noFill/>
        </p:spPr>
        <p:txBody>
          <a:bodyPr wrap="none" rtlCol="0">
            <a:spAutoFit/>
          </a:bodyPr>
          <a:lstStyle/>
          <a:p>
            <a:r>
              <a:rPr lang="en-US" dirty="0" smtClean="0">
                <a:solidFill>
                  <a:srgbClr val="C00000"/>
                </a:solidFill>
              </a:rPr>
              <a:t>oxidation</a:t>
            </a:r>
            <a:endParaRPr lang="en-US" dirty="0">
              <a:solidFill>
                <a:srgbClr val="C00000"/>
              </a:solidFill>
            </a:endParaRPr>
          </a:p>
        </p:txBody>
      </p:sp>
      <p:sp>
        <p:nvSpPr>
          <p:cNvPr id="10" name="TextBox 9"/>
          <p:cNvSpPr txBox="1"/>
          <p:nvPr/>
        </p:nvSpPr>
        <p:spPr>
          <a:xfrm>
            <a:off x="5647490" y="2362200"/>
            <a:ext cx="1372171" cy="369332"/>
          </a:xfrm>
          <a:prstGeom prst="rect">
            <a:avLst/>
          </a:prstGeom>
          <a:noFill/>
        </p:spPr>
        <p:txBody>
          <a:bodyPr wrap="none" rtlCol="0">
            <a:spAutoFit/>
          </a:bodyPr>
          <a:lstStyle/>
          <a:p>
            <a:r>
              <a:rPr lang="en-US" dirty="0" smtClean="0">
                <a:solidFill>
                  <a:srgbClr val="C00000"/>
                </a:solidFill>
              </a:rPr>
              <a:t>replacement</a:t>
            </a:r>
            <a:endParaRPr lang="en-US" dirty="0">
              <a:solidFill>
                <a:srgbClr val="C00000"/>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238780"/>
            <a:ext cx="6248400" cy="523220"/>
          </a:xfrm>
          <a:prstGeom prst="rect">
            <a:avLst/>
          </a:prstGeom>
          <a:noFill/>
        </p:spPr>
        <p:txBody>
          <a:bodyPr wrap="square" rtlCol="0">
            <a:spAutoFit/>
          </a:bodyPr>
          <a:lstStyle/>
          <a:p>
            <a:r>
              <a:rPr lang="en-US" sz="2800" dirty="0" smtClean="0">
                <a:solidFill>
                  <a:srgbClr val="0033CC"/>
                </a:solidFill>
              </a:rPr>
              <a:t>SNOM material removal by laser ablation</a:t>
            </a:r>
            <a:endParaRPr lang="en-US" sz="2800" dirty="0">
              <a:solidFill>
                <a:srgbClr val="0033CC"/>
              </a:solidFill>
            </a:endParaRPr>
          </a:p>
        </p:txBody>
      </p:sp>
      <p:cxnSp>
        <p:nvCxnSpPr>
          <p:cNvPr id="5" name="Straight Connector 4"/>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4098" name="Picture 2"/>
          <p:cNvPicPr>
            <a:picLocks noChangeAspect="1" noChangeArrowheads="1"/>
          </p:cNvPicPr>
          <p:nvPr/>
        </p:nvPicPr>
        <p:blipFill>
          <a:blip r:embed="rId2" cstate="print"/>
          <a:srcRect/>
          <a:stretch>
            <a:fillRect/>
          </a:stretch>
        </p:blipFill>
        <p:spPr bwMode="auto">
          <a:xfrm>
            <a:off x="304800" y="1600200"/>
            <a:ext cx="8410575" cy="3660079"/>
          </a:xfrm>
          <a:prstGeom prst="rect">
            <a:avLst/>
          </a:prstGeom>
          <a:noFill/>
          <a:ln w="9525">
            <a:noFill/>
            <a:miter lim="800000"/>
            <a:headEnd/>
            <a:tailEnd/>
          </a:ln>
        </p:spPr>
      </p:pic>
      <p:sp>
        <p:nvSpPr>
          <p:cNvPr id="7" name="Rectangle 6"/>
          <p:cNvSpPr/>
          <p:nvPr/>
        </p:nvSpPr>
        <p:spPr>
          <a:xfrm>
            <a:off x="1447800" y="5410200"/>
            <a:ext cx="7010400" cy="1200329"/>
          </a:xfrm>
          <a:prstGeom prst="rect">
            <a:avLst/>
          </a:prstGeom>
        </p:spPr>
        <p:txBody>
          <a:bodyPr wrap="square">
            <a:spAutoFit/>
          </a:bodyPr>
          <a:lstStyle/>
          <a:p>
            <a:r>
              <a:rPr lang="en-US" dirty="0" smtClean="0">
                <a:solidFill>
                  <a:srgbClr val="0033CC"/>
                </a:solidFill>
              </a:rPr>
              <a:t>Nano-lines ablated on Au substrate by </a:t>
            </a:r>
            <a:r>
              <a:rPr lang="en-US" dirty="0" smtClean="0">
                <a:solidFill>
                  <a:srgbClr val="C00000"/>
                </a:solidFill>
              </a:rPr>
              <a:t>apertureless</a:t>
            </a:r>
            <a:r>
              <a:rPr lang="en-US" dirty="0" smtClean="0">
                <a:solidFill>
                  <a:srgbClr val="0033CC"/>
                </a:solidFill>
              </a:rPr>
              <a:t> SNOM coupled with by ultrafast laser of 83fs FWHM: </a:t>
            </a:r>
          </a:p>
          <a:p>
            <a:pPr marL="342900" indent="-342900">
              <a:buAutoNum type="alphaLcParenR"/>
            </a:pPr>
            <a:r>
              <a:rPr lang="en-US" dirty="0" smtClean="0">
                <a:solidFill>
                  <a:srgbClr val="0033CC"/>
                </a:solidFill>
              </a:rPr>
              <a:t>AFM image</a:t>
            </a:r>
          </a:p>
          <a:p>
            <a:pPr marL="342900" indent="-342900">
              <a:buAutoNum type="alphaLcParenR"/>
            </a:pPr>
            <a:r>
              <a:rPr lang="en-US" dirty="0" smtClean="0">
                <a:solidFill>
                  <a:srgbClr val="0033CC"/>
                </a:solidFill>
              </a:rPr>
              <a:t>Relationship between feature size and laser fluence</a:t>
            </a:r>
            <a:endParaRPr lang="en-US" dirty="0">
              <a:solidFill>
                <a:srgbClr val="0033CC"/>
              </a:solidFill>
            </a:endParaRPr>
          </a:p>
        </p:txBody>
      </p:sp>
      <p:sp>
        <p:nvSpPr>
          <p:cNvPr id="8" name="TextBox 7"/>
          <p:cNvSpPr txBox="1"/>
          <p:nvPr/>
        </p:nvSpPr>
        <p:spPr>
          <a:xfrm>
            <a:off x="457200" y="914400"/>
            <a:ext cx="8229600" cy="369332"/>
          </a:xfrm>
          <a:prstGeom prst="rect">
            <a:avLst/>
          </a:prstGeom>
          <a:noFill/>
        </p:spPr>
        <p:txBody>
          <a:bodyPr wrap="square" rtlCol="0">
            <a:spAutoFit/>
          </a:bodyPr>
          <a:lstStyle/>
          <a:p>
            <a:r>
              <a:rPr lang="en-US" dirty="0" smtClean="0">
                <a:solidFill>
                  <a:srgbClr val="C00000"/>
                </a:solidFill>
              </a:rPr>
              <a:t>Laser peak power 12mJ/83fs=0.14</a:t>
            </a:r>
            <a:r>
              <a:rPr lang="en-US" dirty="0" smtClean="0">
                <a:solidFill>
                  <a:srgbClr val="C00000"/>
                </a:solidFill>
                <a:sym typeface="Symbol"/>
              </a:rPr>
              <a:t>10</a:t>
            </a:r>
            <a:r>
              <a:rPr lang="en-US" baseline="30000" dirty="0" smtClean="0">
                <a:solidFill>
                  <a:srgbClr val="C00000"/>
                </a:solidFill>
                <a:sym typeface="Symbol"/>
              </a:rPr>
              <a:t>12</a:t>
            </a:r>
            <a:r>
              <a:rPr lang="en-US" dirty="0" smtClean="0">
                <a:solidFill>
                  <a:srgbClr val="C00000"/>
                </a:solidFill>
                <a:sym typeface="Symbol"/>
              </a:rPr>
              <a:t> W/cm</a:t>
            </a:r>
            <a:r>
              <a:rPr lang="en-US" baseline="30000" dirty="0" smtClean="0">
                <a:solidFill>
                  <a:srgbClr val="C00000"/>
                </a:solidFill>
                <a:sym typeface="Symbol"/>
              </a:rPr>
              <a:t>2</a:t>
            </a:r>
            <a:r>
              <a:rPr lang="en-US" dirty="0" smtClean="0">
                <a:solidFill>
                  <a:srgbClr val="C00000"/>
                </a:solidFill>
                <a:sym typeface="Symbol"/>
              </a:rPr>
              <a:t>, high enough to melt and vaporize Au.</a:t>
            </a:r>
            <a:endParaRPr lang="en-US" dirty="0">
              <a:solidFill>
                <a:srgbClr val="C00000"/>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238780"/>
            <a:ext cx="6934200" cy="523220"/>
          </a:xfrm>
          <a:prstGeom prst="rect">
            <a:avLst/>
          </a:prstGeom>
          <a:noFill/>
        </p:spPr>
        <p:txBody>
          <a:bodyPr wrap="square" rtlCol="0">
            <a:spAutoFit/>
          </a:bodyPr>
          <a:lstStyle/>
          <a:p>
            <a:r>
              <a:rPr lang="en-US" sz="2800" dirty="0" smtClean="0">
                <a:solidFill>
                  <a:srgbClr val="0033CC"/>
                </a:solidFill>
              </a:rPr>
              <a:t>SNOM photo-CVD (chemical vapor deposition)</a:t>
            </a:r>
            <a:endParaRPr lang="en-US" sz="2800" dirty="0">
              <a:solidFill>
                <a:srgbClr val="0033CC"/>
              </a:solidFill>
            </a:endParaRPr>
          </a:p>
        </p:txBody>
      </p:sp>
      <p:cxnSp>
        <p:nvCxnSpPr>
          <p:cNvPr id="5" name="Straight Connector 4"/>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1143000" y="5029200"/>
            <a:ext cx="7239000" cy="923330"/>
          </a:xfrm>
          <a:prstGeom prst="rect">
            <a:avLst/>
          </a:prstGeom>
        </p:spPr>
        <p:txBody>
          <a:bodyPr wrap="square">
            <a:spAutoFit/>
          </a:bodyPr>
          <a:lstStyle/>
          <a:p>
            <a:r>
              <a:rPr lang="en-US" dirty="0" smtClean="0">
                <a:solidFill>
                  <a:srgbClr val="0033CC"/>
                </a:solidFill>
              </a:rPr>
              <a:t>Zn nano-dots deposited on glass substrate by SNOM photo-dissociation:</a:t>
            </a:r>
          </a:p>
          <a:p>
            <a:pPr marL="342900" indent="-342900">
              <a:buAutoNum type="alphaLcParenR"/>
            </a:pPr>
            <a:r>
              <a:rPr lang="en-US" dirty="0" smtClean="0">
                <a:solidFill>
                  <a:srgbClr val="0033CC"/>
                </a:solidFill>
              </a:rPr>
              <a:t>Shear-force image.</a:t>
            </a:r>
          </a:p>
          <a:p>
            <a:pPr marL="342900" indent="-342900">
              <a:buAutoNum type="alphaLcParenR"/>
            </a:pPr>
            <a:r>
              <a:rPr lang="en-US" dirty="0" smtClean="0">
                <a:solidFill>
                  <a:srgbClr val="0033CC"/>
                </a:solidFill>
              </a:rPr>
              <a:t>Cross-sectional profile taken along the white dashed line in panel (a)</a:t>
            </a:r>
            <a:endParaRPr lang="en-US" dirty="0">
              <a:solidFill>
                <a:srgbClr val="0033CC"/>
              </a:solidFill>
            </a:endParaRPr>
          </a:p>
        </p:txBody>
      </p:sp>
      <p:sp>
        <p:nvSpPr>
          <p:cNvPr id="8" name="TextBox 7"/>
          <p:cNvSpPr txBox="1"/>
          <p:nvPr/>
        </p:nvSpPr>
        <p:spPr>
          <a:xfrm>
            <a:off x="228600" y="838200"/>
            <a:ext cx="8458200" cy="1277273"/>
          </a:xfrm>
          <a:prstGeom prst="rect">
            <a:avLst/>
          </a:prstGeom>
          <a:noFill/>
        </p:spPr>
        <p:txBody>
          <a:bodyPr wrap="square" rtlCol="0">
            <a:spAutoFit/>
          </a:bodyPr>
          <a:lstStyle/>
          <a:p>
            <a:pPr>
              <a:spcAft>
                <a:spcPts val="600"/>
              </a:spcAft>
            </a:pPr>
            <a:r>
              <a:rPr lang="en-US" dirty="0" smtClean="0">
                <a:solidFill>
                  <a:srgbClr val="0033CC"/>
                </a:solidFill>
              </a:rPr>
              <a:t>Since the CVD precursor gas, </a:t>
            </a:r>
            <a:r>
              <a:rPr lang="en-US" dirty="0" err="1" smtClean="0">
                <a:solidFill>
                  <a:srgbClr val="0033CC"/>
                </a:solidFill>
              </a:rPr>
              <a:t>diethylzinc</a:t>
            </a:r>
            <a:r>
              <a:rPr lang="en-US" dirty="0" smtClean="0">
                <a:solidFill>
                  <a:srgbClr val="0033CC"/>
                </a:solidFill>
              </a:rPr>
              <a:t> (DEZ), has strong absorption at </a:t>
            </a:r>
            <a:r>
              <a:rPr lang="en-US" dirty="0" smtClean="0">
                <a:solidFill>
                  <a:srgbClr val="0033CC"/>
                </a:solidFill>
                <a:sym typeface="Symbol"/>
              </a:rPr>
              <a:t>&lt;</a:t>
            </a:r>
            <a:r>
              <a:rPr lang="en-US" dirty="0" smtClean="0">
                <a:solidFill>
                  <a:srgbClr val="0033CC"/>
                </a:solidFill>
              </a:rPr>
              <a:t>270nm, an </a:t>
            </a:r>
            <a:r>
              <a:rPr lang="en-US" dirty="0" err="1" smtClean="0">
                <a:solidFill>
                  <a:srgbClr val="0033CC"/>
                </a:solidFill>
              </a:rPr>
              <a:t>Ar</a:t>
            </a:r>
            <a:r>
              <a:rPr lang="en-US" baseline="30000" dirty="0" smtClean="0">
                <a:solidFill>
                  <a:srgbClr val="0033CC"/>
                </a:solidFill>
              </a:rPr>
              <a:t>+</a:t>
            </a:r>
            <a:r>
              <a:rPr lang="en-US" dirty="0" smtClean="0">
                <a:solidFill>
                  <a:srgbClr val="0033CC"/>
                </a:solidFill>
              </a:rPr>
              <a:t> laser operated at the second harmonic (</a:t>
            </a:r>
            <a:r>
              <a:rPr lang="en-US" dirty="0" smtClean="0">
                <a:solidFill>
                  <a:srgbClr val="0033CC"/>
                </a:solidFill>
                <a:sym typeface="Symbol"/>
              </a:rPr>
              <a:t>=</a:t>
            </a:r>
            <a:r>
              <a:rPr lang="en-US" dirty="0" smtClean="0">
                <a:solidFill>
                  <a:srgbClr val="0033CC"/>
                </a:solidFill>
              </a:rPr>
              <a:t>244nm) is selected for near-field photo-dissociation of DEZ. </a:t>
            </a:r>
          </a:p>
          <a:p>
            <a:pPr>
              <a:spcAft>
                <a:spcPts val="600"/>
              </a:spcAft>
            </a:pPr>
            <a:r>
              <a:rPr lang="en-US" dirty="0" smtClean="0">
                <a:solidFill>
                  <a:srgbClr val="0033CC"/>
                </a:solidFill>
              </a:rPr>
              <a:t>Al-coated UV optical fiber tip with an aperture of 60nm.</a:t>
            </a:r>
            <a:endParaRPr lang="en-US" dirty="0">
              <a:solidFill>
                <a:srgbClr val="0033CC"/>
              </a:solidFill>
            </a:endParaRPr>
          </a:p>
        </p:txBody>
      </p:sp>
      <p:grpSp>
        <p:nvGrpSpPr>
          <p:cNvPr id="10" name="Group 9"/>
          <p:cNvGrpSpPr/>
          <p:nvPr/>
        </p:nvGrpSpPr>
        <p:grpSpPr>
          <a:xfrm>
            <a:off x="1676400" y="2362200"/>
            <a:ext cx="5743575" cy="2619660"/>
            <a:chOff x="1676400" y="2438400"/>
            <a:chExt cx="5743575" cy="2619660"/>
          </a:xfrm>
        </p:grpSpPr>
        <p:pic>
          <p:nvPicPr>
            <p:cNvPr id="5122" name="Picture 2"/>
            <p:cNvPicPr>
              <a:picLocks noChangeAspect="1" noChangeArrowheads="1"/>
            </p:cNvPicPr>
            <p:nvPr/>
          </p:nvPicPr>
          <p:blipFill>
            <a:blip r:embed="rId2" cstate="print"/>
            <a:srcRect/>
            <a:stretch>
              <a:fillRect/>
            </a:stretch>
          </p:blipFill>
          <p:spPr bwMode="auto">
            <a:xfrm>
              <a:off x="1676400" y="2438400"/>
              <a:ext cx="5743575" cy="2619660"/>
            </a:xfrm>
            <a:prstGeom prst="rect">
              <a:avLst/>
            </a:prstGeom>
            <a:noFill/>
            <a:ln w="9525">
              <a:noFill/>
              <a:miter lim="800000"/>
              <a:headEnd/>
              <a:tailEnd/>
            </a:ln>
          </p:spPr>
        </p:pic>
        <p:sp>
          <p:nvSpPr>
            <p:cNvPr id="9" name="TextBox 8"/>
            <p:cNvSpPr txBox="1"/>
            <p:nvPr/>
          </p:nvSpPr>
          <p:spPr>
            <a:xfrm>
              <a:off x="5029200" y="3200400"/>
              <a:ext cx="724878" cy="369332"/>
            </a:xfrm>
            <a:prstGeom prst="rect">
              <a:avLst/>
            </a:prstGeom>
            <a:noFill/>
          </p:spPr>
          <p:txBody>
            <a:bodyPr wrap="none" rtlCol="0">
              <a:spAutoFit/>
            </a:bodyPr>
            <a:lstStyle/>
            <a:p>
              <a:r>
                <a:rPr lang="en-US" dirty="0" smtClean="0">
                  <a:solidFill>
                    <a:srgbClr val="C00000"/>
                  </a:solidFill>
                </a:rPr>
                <a:t>60nm</a:t>
              </a:r>
              <a:endParaRPr lang="en-US" dirty="0">
                <a:solidFill>
                  <a:srgbClr val="C00000"/>
                </a:solidFill>
              </a:endParaRPr>
            </a:p>
          </p:txBody>
        </p:sp>
      </p:grpSp>
      <p:sp>
        <p:nvSpPr>
          <p:cNvPr id="11" name="TextBox 10"/>
          <p:cNvSpPr txBox="1"/>
          <p:nvPr/>
        </p:nvSpPr>
        <p:spPr>
          <a:xfrm>
            <a:off x="457200" y="5943600"/>
            <a:ext cx="8246488" cy="369332"/>
          </a:xfrm>
          <a:prstGeom prst="rect">
            <a:avLst/>
          </a:prstGeom>
          <a:noFill/>
        </p:spPr>
        <p:txBody>
          <a:bodyPr wrap="none" rtlCol="0">
            <a:spAutoFit/>
          </a:bodyPr>
          <a:lstStyle/>
          <a:p>
            <a:r>
              <a:rPr lang="en-US" dirty="0" smtClean="0">
                <a:solidFill>
                  <a:srgbClr val="C00000"/>
                </a:solidFill>
              </a:rPr>
              <a:t>There are many more types of SNOM nano-patterning methods, see the review paper.</a:t>
            </a:r>
          </a:p>
        </p:txBody>
      </p:sp>
      <p:sp>
        <p:nvSpPr>
          <p:cNvPr id="12" name="Slide Number Placeholder 11"/>
          <p:cNvSpPr>
            <a:spLocks noGrp="1"/>
          </p:cNvSpPr>
          <p:nvPr>
            <p:ph type="sldNum" sz="quarter" idx="12"/>
          </p:nvPr>
        </p:nvSpPr>
        <p:spPr/>
        <p:txBody>
          <a:bodyPr/>
          <a:lstStyle/>
          <a:p>
            <a:fld id="{B6F15528-21DE-4FAA-801E-634DDDAF4B2B}" type="slidenum">
              <a:rPr lang="en-US" smtClean="0"/>
              <a:pPr/>
              <a:t>43</a:t>
            </a:fld>
            <a:endParaRPr lang="en-US" dirty="0"/>
          </a:p>
        </p:txBody>
      </p:sp>
      <p:sp>
        <p:nvSpPr>
          <p:cNvPr id="13" name="TextBox 12"/>
          <p:cNvSpPr txBox="1"/>
          <p:nvPr/>
        </p:nvSpPr>
        <p:spPr>
          <a:xfrm>
            <a:off x="2438400" y="6324600"/>
            <a:ext cx="5715000" cy="461665"/>
          </a:xfrm>
          <a:prstGeom prst="rect">
            <a:avLst/>
          </a:prstGeom>
          <a:noFill/>
        </p:spPr>
        <p:txBody>
          <a:bodyPr wrap="square" rtlCol="0">
            <a:spAutoFit/>
          </a:bodyPr>
          <a:lstStyle/>
          <a:p>
            <a:r>
              <a:rPr lang="en-US" sz="1200" dirty="0" smtClean="0"/>
              <a:t>Review paper: Tseng, “Recent developments in nanofabrication using scanning near-field optical microscope lithography”, Optics &amp; Laser Technology, 39, 514-526 (2007).</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3074" name="Picture 2"/>
          <p:cNvPicPr>
            <a:picLocks noChangeAspect="1" noChangeArrowheads="1"/>
          </p:cNvPicPr>
          <p:nvPr/>
        </p:nvPicPr>
        <p:blipFill>
          <a:blip r:embed="rId2" cstate="print"/>
          <a:srcRect/>
          <a:stretch>
            <a:fillRect/>
          </a:stretch>
        </p:blipFill>
        <p:spPr bwMode="auto">
          <a:xfrm>
            <a:off x="228600" y="685800"/>
            <a:ext cx="8628063" cy="5429250"/>
          </a:xfrm>
          <a:prstGeom prst="rect">
            <a:avLst/>
          </a:prstGeom>
          <a:noFill/>
          <a:ln w="9525">
            <a:noFill/>
            <a:miter lim="800000"/>
            <a:headEnd/>
            <a:tailEnd/>
          </a:ln>
          <a:effectLst/>
        </p:spPr>
      </p:pic>
      <p:cxnSp>
        <p:nvCxnSpPr>
          <p:cNvPr id="5" name="Straight Connector 4"/>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1424508" y="0"/>
            <a:ext cx="6347892" cy="523220"/>
          </a:xfrm>
          <a:prstGeom prst="rect">
            <a:avLst/>
          </a:prstGeom>
          <a:noFill/>
        </p:spPr>
        <p:txBody>
          <a:bodyPr wrap="none" rtlCol="0">
            <a:spAutoFit/>
          </a:bodyPr>
          <a:lstStyle/>
          <a:p>
            <a:r>
              <a:rPr lang="en-US" sz="2800" dirty="0" smtClean="0">
                <a:solidFill>
                  <a:srgbClr val="0033CC"/>
                </a:solidFill>
              </a:rPr>
              <a:t>Field emission lithography: results in resist</a:t>
            </a:r>
            <a:endParaRPr lang="en-US" sz="2800" dirty="0">
              <a:solidFill>
                <a:srgbClr val="0033CC"/>
              </a:solidFill>
            </a:endParaRPr>
          </a:p>
        </p:txBody>
      </p:sp>
      <p:sp>
        <p:nvSpPr>
          <p:cNvPr id="7" name="TextBox 6"/>
          <p:cNvSpPr txBox="1"/>
          <p:nvPr/>
        </p:nvSpPr>
        <p:spPr>
          <a:xfrm>
            <a:off x="228600" y="6248400"/>
            <a:ext cx="8558690" cy="369332"/>
          </a:xfrm>
          <a:prstGeom prst="rect">
            <a:avLst/>
          </a:prstGeom>
          <a:noFill/>
        </p:spPr>
        <p:txBody>
          <a:bodyPr wrap="none" rtlCol="0">
            <a:spAutoFit/>
          </a:bodyPr>
          <a:lstStyle/>
          <a:p>
            <a:r>
              <a:rPr lang="en-US" dirty="0" smtClean="0">
                <a:solidFill>
                  <a:srgbClr val="0033CC"/>
                </a:solidFill>
              </a:rPr>
              <a:t>Resolution is </a:t>
            </a:r>
            <a:r>
              <a:rPr lang="en-US" dirty="0" smtClean="0">
                <a:solidFill>
                  <a:srgbClr val="0033CC"/>
                </a:solidFill>
                <a:sym typeface="Symbol"/>
              </a:rPr>
              <a:t></a:t>
            </a:r>
            <a:r>
              <a:rPr lang="en-US" dirty="0" smtClean="0">
                <a:solidFill>
                  <a:srgbClr val="0033CC"/>
                </a:solidFill>
              </a:rPr>
              <a:t>20-40nm, limited mainly by beam lateral diverging (since no focusing lens).</a:t>
            </a:r>
            <a:endParaRPr lang="en-US" dirty="0">
              <a:solidFill>
                <a:srgbClr val="0033CC"/>
              </a:solidFill>
            </a:endParaRPr>
          </a:p>
        </p:txBody>
      </p:sp>
      <p:sp>
        <p:nvSpPr>
          <p:cNvPr id="8" name="Slide Number Placeholder 7"/>
          <p:cNvSpPr>
            <a:spLocks noGrp="1"/>
          </p:cNvSpPr>
          <p:nvPr>
            <p:ph type="sldNum" sz="quarter" idx="12"/>
          </p:nvPr>
        </p:nvSpPr>
        <p:spPr>
          <a:xfrm>
            <a:off x="6858000" y="6492875"/>
            <a:ext cx="2133600" cy="365125"/>
          </a:xfrm>
        </p:spPr>
        <p:txBody>
          <a:bodyPr/>
          <a:lstStyle/>
          <a:p>
            <a:fld id="{B6F15528-21DE-4FAA-801E-634DDDAF4B2B}" type="slidenum">
              <a:rPr lang="en-US" smtClean="0"/>
              <a:pPr/>
              <a:t>5</a:t>
            </a:fld>
            <a:endParaRPr lang="en-US"/>
          </a:p>
        </p:txBody>
      </p:sp>
      <p:sp>
        <p:nvSpPr>
          <p:cNvPr id="9" name="TextBox 8"/>
          <p:cNvSpPr txBox="1"/>
          <p:nvPr/>
        </p:nvSpPr>
        <p:spPr>
          <a:xfrm>
            <a:off x="457200" y="5257800"/>
            <a:ext cx="1039067" cy="369332"/>
          </a:xfrm>
          <a:prstGeom prst="rect">
            <a:avLst/>
          </a:prstGeom>
          <a:noFill/>
        </p:spPr>
        <p:txBody>
          <a:bodyPr wrap="none" rtlCol="0">
            <a:spAutoFit/>
          </a:bodyPr>
          <a:lstStyle/>
          <a:p>
            <a:r>
              <a:rPr lang="en-US" dirty="0" smtClean="0">
                <a:solidFill>
                  <a:schemeClr val="bg1"/>
                </a:solidFill>
              </a:rPr>
              <a:t>One pass</a:t>
            </a:r>
            <a:endParaRPr lang="en-US" dirty="0">
              <a:solidFill>
                <a:schemeClr val="bg1"/>
              </a:solidFill>
            </a:endParaRPr>
          </a:p>
        </p:txBody>
      </p:sp>
      <p:sp>
        <p:nvSpPr>
          <p:cNvPr id="10" name="TextBox 9"/>
          <p:cNvSpPr txBox="1"/>
          <p:nvPr/>
        </p:nvSpPr>
        <p:spPr>
          <a:xfrm>
            <a:off x="3075733" y="5257800"/>
            <a:ext cx="1396729" cy="369332"/>
          </a:xfrm>
          <a:prstGeom prst="rect">
            <a:avLst/>
          </a:prstGeom>
          <a:noFill/>
        </p:spPr>
        <p:txBody>
          <a:bodyPr wrap="none" rtlCol="0">
            <a:spAutoFit/>
          </a:bodyPr>
          <a:lstStyle/>
          <a:p>
            <a:r>
              <a:rPr lang="en-US" dirty="0" smtClean="0">
                <a:solidFill>
                  <a:schemeClr val="bg1"/>
                </a:solidFill>
              </a:rPr>
              <a:t>Three passes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4100" name="Picture 4"/>
          <p:cNvPicPr>
            <a:picLocks noChangeAspect="1" noChangeArrowheads="1"/>
          </p:cNvPicPr>
          <p:nvPr/>
        </p:nvPicPr>
        <p:blipFill>
          <a:blip r:embed="rId2" cstate="print"/>
          <a:srcRect/>
          <a:stretch>
            <a:fillRect/>
          </a:stretch>
        </p:blipFill>
        <p:spPr bwMode="auto">
          <a:xfrm>
            <a:off x="76200" y="838200"/>
            <a:ext cx="4429125" cy="5114925"/>
          </a:xfrm>
          <a:prstGeom prst="rect">
            <a:avLst/>
          </a:prstGeom>
          <a:noFill/>
          <a:ln w="9525">
            <a:noFill/>
            <a:miter lim="800000"/>
            <a:headEnd/>
            <a:tailEnd/>
          </a:ln>
          <a:effectLst/>
        </p:spPr>
      </p:pic>
      <p:pic>
        <p:nvPicPr>
          <p:cNvPr id="4101" name="Picture 5"/>
          <p:cNvPicPr>
            <a:picLocks noChangeAspect="1" noChangeArrowheads="1"/>
          </p:cNvPicPr>
          <p:nvPr/>
        </p:nvPicPr>
        <p:blipFill>
          <a:blip r:embed="rId3" cstate="print"/>
          <a:srcRect/>
          <a:stretch>
            <a:fillRect/>
          </a:stretch>
        </p:blipFill>
        <p:spPr bwMode="auto">
          <a:xfrm>
            <a:off x="4648200" y="838200"/>
            <a:ext cx="4429125" cy="5105400"/>
          </a:xfrm>
          <a:prstGeom prst="rect">
            <a:avLst/>
          </a:prstGeom>
          <a:noFill/>
          <a:ln w="9525">
            <a:noFill/>
            <a:miter lim="800000"/>
            <a:headEnd/>
            <a:tailEnd/>
          </a:ln>
          <a:effectLst/>
        </p:spPr>
      </p:pic>
      <p:cxnSp>
        <p:nvCxnSpPr>
          <p:cNvPr id="8" name="Straight Connector 7"/>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1524000" y="152400"/>
            <a:ext cx="6504166" cy="523220"/>
          </a:xfrm>
          <a:prstGeom prst="rect">
            <a:avLst/>
          </a:prstGeom>
          <a:noFill/>
        </p:spPr>
        <p:txBody>
          <a:bodyPr wrap="square" rtlCol="0">
            <a:spAutoFit/>
          </a:bodyPr>
          <a:lstStyle/>
          <a:p>
            <a:r>
              <a:rPr lang="en-US" sz="2800" dirty="0" smtClean="0">
                <a:solidFill>
                  <a:srgbClr val="0033CC"/>
                </a:solidFill>
              </a:rPr>
              <a:t>Field emission lithography: pattern transfer</a:t>
            </a:r>
            <a:endParaRPr lang="en-US" sz="2800" dirty="0">
              <a:solidFill>
                <a:srgbClr val="0033CC"/>
              </a:solidFill>
            </a:endParaRPr>
          </a:p>
        </p:txBody>
      </p:sp>
      <p:sp>
        <p:nvSpPr>
          <p:cNvPr id="7" name="TextBox 6"/>
          <p:cNvSpPr txBox="1"/>
          <p:nvPr/>
        </p:nvSpPr>
        <p:spPr>
          <a:xfrm>
            <a:off x="152400" y="6019800"/>
            <a:ext cx="8829277" cy="369332"/>
          </a:xfrm>
          <a:prstGeom prst="rect">
            <a:avLst/>
          </a:prstGeom>
          <a:noFill/>
        </p:spPr>
        <p:txBody>
          <a:bodyPr wrap="none" rtlCol="0">
            <a:spAutoFit/>
          </a:bodyPr>
          <a:lstStyle/>
          <a:p>
            <a:r>
              <a:rPr lang="en-US" dirty="0" smtClean="0">
                <a:solidFill>
                  <a:srgbClr val="C00000"/>
                </a:solidFill>
              </a:rPr>
              <a:t>Direct etch using resist as mask                               Liftoff metal, then etch using metal as mask</a:t>
            </a:r>
            <a:endParaRPr lang="en-US" dirty="0">
              <a:solidFill>
                <a:srgbClr val="C00000"/>
              </a:solidFill>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6</a:t>
            </a:fld>
            <a:endParaRPr lang="en-US"/>
          </a:p>
        </p:txBody>
      </p:sp>
      <p:sp>
        <p:nvSpPr>
          <p:cNvPr id="11" name="TextBox 10"/>
          <p:cNvSpPr txBox="1"/>
          <p:nvPr/>
        </p:nvSpPr>
        <p:spPr>
          <a:xfrm>
            <a:off x="2362200" y="2209800"/>
            <a:ext cx="2133600" cy="830997"/>
          </a:xfrm>
          <a:prstGeom prst="rect">
            <a:avLst/>
          </a:prstGeom>
          <a:noFill/>
        </p:spPr>
        <p:txBody>
          <a:bodyPr wrap="square" rtlCol="0">
            <a:spAutoFit/>
          </a:bodyPr>
          <a:lstStyle/>
          <a:p>
            <a:r>
              <a:rPr lang="en-US" sz="1600" dirty="0" smtClean="0">
                <a:solidFill>
                  <a:schemeClr val="bg1"/>
                </a:solidFill>
              </a:rPr>
              <a:t>SAL is a chemically amplified photoresist, as well as EBL resist.</a:t>
            </a:r>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1066800"/>
            <a:ext cx="7499617" cy="523220"/>
          </a:xfrm>
          <a:prstGeom prst="rect">
            <a:avLst/>
          </a:prstGeom>
          <a:noFill/>
        </p:spPr>
        <p:txBody>
          <a:bodyPr wrap="none" rtlCol="0">
            <a:spAutoFit/>
          </a:bodyPr>
          <a:lstStyle/>
          <a:p>
            <a:r>
              <a:rPr lang="en-US" sz="2800" dirty="0" smtClean="0">
                <a:solidFill>
                  <a:srgbClr val="0033CC"/>
                </a:solidFill>
              </a:rPr>
              <a:t>Scanning probe microscopy (SPM) and lithography</a:t>
            </a:r>
            <a:endParaRPr lang="en-US" sz="2800" dirty="0">
              <a:solidFill>
                <a:srgbClr val="0033CC"/>
              </a:solidFill>
            </a:endParaRPr>
          </a:p>
        </p:txBody>
      </p:sp>
      <p:sp>
        <p:nvSpPr>
          <p:cNvPr id="5" name="TextBox 4"/>
          <p:cNvSpPr txBox="1"/>
          <p:nvPr/>
        </p:nvSpPr>
        <p:spPr>
          <a:xfrm>
            <a:off x="1524000" y="2590800"/>
            <a:ext cx="6611682" cy="2846933"/>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Atom and particle manipulation by STM and AFM.</a:t>
            </a:r>
          </a:p>
          <a:p>
            <a:pPr marL="342900" indent="-342900">
              <a:spcAft>
                <a:spcPts val="600"/>
              </a:spcAft>
              <a:buAutoNum type="arabicPeriod"/>
            </a:pPr>
            <a:r>
              <a:rPr lang="en-US" dirty="0" smtClean="0">
                <a:solidFill>
                  <a:srgbClr val="0033CC"/>
                </a:solidFill>
              </a:rPr>
              <a:t>AFM oxidation of Si or metals.</a:t>
            </a:r>
          </a:p>
          <a:p>
            <a:pPr marL="342900" indent="-342900">
              <a:spcAft>
                <a:spcPts val="600"/>
              </a:spcAft>
              <a:buAutoNum type="arabicPeriod"/>
            </a:pPr>
            <a:r>
              <a:rPr lang="en-US" dirty="0" smtClean="0">
                <a:solidFill>
                  <a:srgbClr val="0033CC"/>
                </a:solidFill>
              </a:rPr>
              <a:t>Dip-pen nanolithography (DPN).</a:t>
            </a:r>
          </a:p>
          <a:p>
            <a:pPr marL="342900" indent="-342900">
              <a:spcAft>
                <a:spcPts val="600"/>
              </a:spcAft>
              <a:buAutoNum type="arabicPeriod"/>
            </a:pPr>
            <a:r>
              <a:rPr lang="en-US" dirty="0" smtClean="0">
                <a:solidFill>
                  <a:srgbClr val="0033CC"/>
                </a:solidFill>
              </a:rPr>
              <a:t>Resist exposure by STM field emitted electrons.</a:t>
            </a:r>
          </a:p>
          <a:p>
            <a:pPr marL="342900" indent="-342900">
              <a:spcAft>
                <a:spcPts val="600"/>
              </a:spcAft>
              <a:buAutoNum type="arabicPeriod"/>
            </a:pPr>
            <a:r>
              <a:rPr lang="en-US" dirty="0" smtClean="0">
                <a:solidFill>
                  <a:srgbClr val="C00000"/>
                </a:solidFill>
              </a:rPr>
              <a:t>Indentation, scratching, thermal-mechanical patterning.</a:t>
            </a:r>
          </a:p>
          <a:p>
            <a:pPr marL="342900" indent="-342900">
              <a:spcAft>
                <a:spcPts val="600"/>
              </a:spcAft>
              <a:buAutoNum type="arabicPeriod"/>
            </a:pPr>
            <a:r>
              <a:rPr lang="en-US" dirty="0" smtClean="0">
                <a:solidFill>
                  <a:srgbClr val="0033CC"/>
                </a:solidFill>
              </a:rPr>
              <a:t>Field evaporation, STM CVD, electrochemical deposition/etching.</a:t>
            </a:r>
          </a:p>
          <a:p>
            <a:pPr marL="342900" indent="-342900">
              <a:spcAft>
                <a:spcPts val="600"/>
              </a:spcAft>
              <a:buAutoNum type="arabicPeriod"/>
            </a:pPr>
            <a:r>
              <a:rPr lang="en-US" dirty="0" smtClean="0">
                <a:solidFill>
                  <a:srgbClr val="0033CC"/>
                </a:solidFill>
              </a:rPr>
              <a:t>Scanning near field optical microscope (SNOM) overview.</a:t>
            </a:r>
          </a:p>
          <a:p>
            <a:pPr marL="342900" indent="-342900">
              <a:spcAft>
                <a:spcPts val="600"/>
              </a:spcAft>
              <a:buAutoNum type="arabicPeriod"/>
            </a:pPr>
            <a:r>
              <a:rPr lang="en-US" dirty="0" smtClean="0">
                <a:solidFill>
                  <a:srgbClr val="0033CC"/>
                </a:solidFill>
              </a:rPr>
              <a:t>Nanofabrication using SNOM</a:t>
            </a:r>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1" name="Picture 4"/>
          <p:cNvPicPr>
            <a:picLocks noChangeAspect="1" noChangeArrowheads="1"/>
          </p:cNvPicPr>
          <p:nvPr/>
        </p:nvPicPr>
        <p:blipFill>
          <a:blip r:embed="rId3" cstate="print"/>
          <a:srcRect/>
          <a:stretch>
            <a:fillRect/>
          </a:stretch>
        </p:blipFill>
        <p:spPr bwMode="auto">
          <a:xfrm>
            <a:off x="5856288" y="948964"/>
            <a:ext cx="2906712" cy="2840399"/>
          </a:xfrm>
          <a:prstGeom prst="rect">
            <a:avLst/>
          </a:prstGeom>
          <a:noFill/>
          <a:ln w="9525">
            <a:noFill/>
            <a:miter lim="800000"/>
            <a:headEnd/>
            <a:tailEnd/>
          </a:ln>
        </p:spPr>
      </p:pic>
      <p:sp>
        <p:nvSpPr>
          <p:cNvPr id="36872" name="Text Box 5"/>
          <p:cNvSpPr txBox="1">
            <a:spLocks noChangeArrowheads="1"/>
          </p:cNvSpPr>
          <p:nvPr/>
        </p:nvSpPr>
        <p:spPr bwMode="auto">
          <a:xfrm>
            <a:off x="5872162" y="3987800"/>
            <a:ext cx="2814637" cy="923330"/>
          </a:xfrm>
          <a:prstGeom prst="rect">
            <a:avLst/>
          </a:prstGeom>
          <a:noFill/>
          <a:ln w="9525">
            <a:noFill/>
            <a:miter lim="800000"/>
            <a:headEnd/>
            <a:tailEnd/>
          </a:ln>
        </p:spPr>
        <p:txBody>
          <a:bodyPr wrap="square">
            <a:spAutoFit/>
          </a:bodyPr>
          <a:lstStyle/>
          <a:p>
            <a:pPr algn="l"/>
            <a:r>
              <a:rPr lang="en-US" sz="1800" dirty="0" smtClean="0">
                <a:solidFill>
                  <a:srgbClr val="0033CC"/>
                </a:solidFill>
                <a:cs typeface="Arial" charset="0"/>
              </a:rPr>
              <a:t>Nano-indentations made </a:t>
            </a:r>
            <a:r>
              <a:rPr lang="en-US" sz="1800" dirty="0">
                <a:solidFill>
                  <a:srgbClr val="0033CC"/>
                </a:solidFill>
                <a:cs typeface="Arial" charset="0"/>
              </a:rPr>
              <a:t>with an AFM on a diamond-like carbon thin film</a:t>
            </a:r>
            <a:r>
              <a:rPr lang="en-US" sz="1800" dirty="0" smtClean="0">
                <a:solidFill>
                  <a:srgbClr val="0033CC"/>
                </a:solidFill>
                <a:cs typeface="Arial" charset="0"/>
              </a:rPr>
              <a:t>.</a:t>
            </a:r>
            <a:endParaRPr lang="en-US" sz="1800" dirty="0">
              <a:solidFill>
                <a:srgbClr val="0033CC"/>
              </a:solidFill>
              <a:cs typeface="Arial" charset="0"/>
            </a:endParaRPr>
          </a:p>
        </p:txBody>
      </p:sp>
      <p:cxnSp>
        <p:nvCxnSpPr>
          <p:cNvPr id="10" name="Straight Connector 9"/>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2" name="Rectangle 11"/>
          <p:cNvSpPr/>
          <p:nvPr/>
        </p:nvSpPr>
        <p:spPr>
          <a:xfrm>
            <a:off x="1371600" y="86380"/>
            <a:ext cx="6838475" cy="523220"/>
          </a:xfrm>
          <a:prstGeom prst="rect">
            <a:avLst/>
          </a:prstGeom>
        </p:spPr>
        <p:txBody>
          <a:bodyPr wrap="none">
            <a:spAutoFit/>
          </a:bodyPr>
          <a:lstStyle/>
          <a:p>
            <a:r>
              <a:rPr lang="en-GB" sz="2800" dirty="0" smtClean="0">
                <a:solidFill>
                  <a:srgbClr val="0033CC"/>
                </a:solidFill>
              </a:rPr>
              <a:t>AFM-based nanofabrication: nanoindentation</a:t>
            </a:r>
            <a:endParaRPr lang="en-US" sz="2800" dirty="0">
              <a:solidFill>
                <a:srgbClr val="0033CC"/>
              </a:solidFill>
            </a:endParaRPr>
          </a:p>
        </p:txBody>
      </p:sp>
      <p:sp>
        <p:nvSpPr>
          <p:cNvPr id="14" name="TextBox 13"/>
          <p:cNvSpPr txBox="1"/>
          <p:nvPr/>
        </p:nvSpPr>
        <p:spPr>
          <a:xfrm>
            <a:off x="228600" y="838200"/>
            <a:ext cx="5181600" cy="1554272"/>
          </a:xfrm>
          <a:prstGeom prst="rect">
            <a:avLst/>
          </a:prstGeom>
          <a:noFill/>
        </p:spPr>
        <p:txBody>
          <a:bodyPr wrap="square" rtlCol="0">
            <a:spAutoFit/>
          </a:bodyPr>
          <a:lstStyle/>
          <a:p>
            <a:pPr marL="173038" indent="-173038">
              <a:spcAft>
                <a:spcPts val="600"/>
              </a:spcAft>
              <a:buFont typeface="Arial" pitchFamily="34" charset="0"/>
              <a:buChar char="•"/>
            </a:pPr>
            <a:r>
              <a:rPr lang="en-GB" dirty="0" smtClean="0">
                <a:solidFill>
                  <a:srgbClr val="0033CC"/>
                </a:solidFill>
              </a:rPr>
              <a:t>Popular early examples of nanofabrication using an AFM probe, since it is so simple. </a:t>
            </a:r>
          </a:p>
          <a:p>
            <a:pPr marL="173038" indent="-173038">
              <a:spcAft>
                <a:spcPts val="600"/>
              </a:spcAft>
              <a:buFont typeface="Arial" pitchFamily="34" charset="0"/>
              <a:buChar char="•"/>
            </a:pPr>
            <a:r>
              <a:rPr lang="en-GB" dirty="0" smtClean="0">
                <a:solidFill>
                  <a:srgbClr val="0033CC"/>
                </a:solidFill>
              </a:rPr>
              <a:t>This approach allows site-specific nanoindentation, and straightforward imaging of the resulting indents immediately after indentation. </a:t>
            </a:r>
            <a:endParaRPr lang="en-US" dirty="0" smtClean="0">
              <a:solidFill>
                <a:srgbClr val="0033CC"/>
              </a:solidFill>
            </a:endParaRPr>
          </a:p>
        </p:txBody>
      </p:sp>
      <p:pic>
        <p:nvPicPr>
          <p:cNvPr id="17410" name="Picture 2"/>
          <p:cNvPicPr>
            <a:picLocks noChangeAspect="1" noChangeArrowheads="1"/>
          </p:cNvPicPr>
          <p:nvPr/>
        </p:nvPicPr>
        <p:blipFill>
          <a:blip r:embed="rId4" cstate="print"/>
          <a:srcRect/>
          <a:stretch>
            <a:fillRect/>
          </a:stretch>
        </p:blipFill>
        <p:spPr bwMode="auto">
          <a:xfrm>
            <a:off x="1143000" y="2743200"/>
            <a:ext cx="3841161" cy="3886200"/>
          </a:xfrm>
          <a:prstGeom prst="rect">
            <a:avLst/>
          </a:prstGeom>
          <a:noFill/>
          <a:ln w="9525">
            <a:noFill/>
            <a:miter lim="800000"/>
            <a:headEnd/>
            <a:tailEnd/>
          </a:ln>
          <a:effectLst/>
        </p:spPr>
      </p:pic>
      <p:sp>
        <p:nvSpPr>
          <p:cNvPr id="9" name="Slide Number Placeholder 8"/>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down)">
                                      <p:cBhvr>
                                        <p:cTn id="7" dur="500"/>
                                        <p:tgtEl>
                                          <p:spTgt spid="17410"/>
                                        </p:tgtEl>
                                      </p:cBhvr>
                                    </p:animEffect>
                                  </p:childTnLst>
                                </p:cTn>
                              </p:par>
                              <p:par>
                                <p:cTn id="8" presetID="22" presetClass="entr" presetSubtype="4" fill="hold" nodeType="withEffect">
                                  <p:stCondLst>
                                    <p:cond delay="0"/>
                                  </p:stCondLst>
                                  <p:childTnLst>
                                    <p:set>
                                      <p:cBhvr>
                                        <p:cTn id="9" dur="1" fill="hold">
                                          <p:stCondLst>
                                            <p:cond delay="0"/>
                                          </p:stCondLst>
                                        </p:cTn>
                                        <p:tgtEl>
                                          <p:spTgt spid="36871"/>
                                        </p:tgtEl>
                                        <p:attrNameLst>
                                          <p:attrName>style.visibility</p:attrName>
                                        </p:attrNameLst>
                                      </p:cBhvr>
                                      <p:to>
                                        <p:strVal val="visible"/>
                                      </p:to>
                                    </p:set>
                                    <p:animEffect transition="in" filter="wipe(down)">
                                      <p:cBhvr>
                                        <p:cTn id="10" dur="500"/>
                                        <p:tgtEl>
                                          <p:spTgt spid="3687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6872"/>
                                        </p:tgtEl>
                                        <p:attrNameLst>
                                          <p:attrName>style.visibility</p:attrName>
                                        </p:attrNameLst>
                                      </p:cBhvr>
                                      <p:to>
                                        <p:strVal val="visible"/>
                                      </p:to>
                                    </p:set>
                                    <p:animEffect transition="in" filter="wipe(down)">
                                      <p:cBhvr>
                                        <p:cTn id="13" dur="500"/>
                                        <p:tgtEl>
                                          <p:spTgt spid="36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4600" y="86380"/>
            <a:ext cx="4254434" cy="523220"/>
          </a:xfrm>
          <a:prstGeom prst="rect">
            <a:avLst/>
          </a:prstGeom>
        </p:spPr>
        <p:txBody>
          <a:bodyPr wrap="none">
            <a:spAutoFit/>
          </a:bodyPr>
          <a:lstStyle/>
          <a:p>
            <a:r>
              <a:rPr lang="en-US" altLang="zh-TW" sz="2800" dirty="0" smtClean="0">
                <a:solidFill>
                  <a:srgbClr val="0033CC"/>
                </a:solidFill>
              </a:rPr>
              <a:t>AFM lithography: scratching</a:t>
            </a:r>
            <a:endParaRPr lang="en-US" sz="2800" dirty="0">
              <a:solidFill>
                <a:srgbClr val="0033CC"/>
              </a:solidFill>
            </a:endParaRPr>
          </a:p>
        </p:txBody>
      </p:sp>
      <p:cxnSp>
        <p:nvCxnSpPr>
          <p:cNvPr id="8" name="Straight Connector 7"/>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228600" y="762000"/>
            <a:ext cx="8686800" cy="2616101"/>
          </a:xfrm>
          <a:prstGeom prst="rect">
            <a:avLst/>
          </a:prstGeom>
          <a:noFill/>
        </p:spPr>
        <p:txBody>
          <a:bodyPr wrap="square" rtlCol="0">
            <a:spAutoFit/>
          </a:bodyPr>
          <a:lstStyle/>
          <a:p>
            <a:pPr marL="168275" indent="-168275">
              <a:spcAft>
                <a:spcPts val="600"/>
              </a:spcAft>
              <a:buFont typeface="Arial" pitchFamily="34" charset="0"/>
              <a:buChar char="•"/>
            </a:pPr>
            <a:r>
              <a:rPr lang="en-US" dirty="0" smtClean="0">
                <a:solidFill>
                  <a:srgbClr val="0033CC"/>
                </a:solidFill>
              </a:rPr>
              <a:t>Material is removed by AFM tip scratching.</a:t>
            </a:r>
          </a:p>
          <a:p>
            <a:pPr marL="168275" indent="-168275">
              <a:spcAft>
                <a:spcPts val="600"/>
              </a:spcAft>
              <a:buFont typeface="Arial" pitchFamily="34" charset="0"/>
              <a:buChar char="•"/>
            </a:pPr>
            <a:r>
              <a:rPr lang="en-US" dirty="0" smtClean="0">
                <a:solidFill>
                  <a:srgbClr val="0033CC"/>
                </a:solidFill>
              </a:rPr>
              <a:t>SAM (self-assembled mono-layer) can also be removed by tip scratching, which is the inverse process of dip-pen nanolithography.  </a:t>
            </a:r>
          </a:p>
          <a:p>
            <a:pPr marL="168275" indent="-168275">
              <a:spcAft>
                <a:spcPts val="600"/>
              </a:spcAft>
              <a:buFont typeface="Arial" pitchFamily="34" charset="0"/>
              <a:buChar char="•"/>
            </a:pPr>
            <a:r>
              <a:rPr lang="en-GB" dirty="0" smtClean="0">
                <a:solidFill>
                  <a:srgbClr val="0033CC"/>
                </a:solidFill>
              </a:rPr>
              <a:t>As a nanofabrication method this is fairly limited due to the tip wear and debris produced on the surface.</a:t>
            </a:r>
            <a:endParaRPr lang="en-US" dirty="0" smtClean="0">
              <a:solidFill>
                <a:srgbClr val="0033CC"/>
              </a:solidFill>
            </a:endParaRPr>
          </a:p>
          <a:p>
            <a:pPr marL="168275" indent="-168275">
              <a:spcAft>
                <a:spcPts val="600"/>
              </a:spcAft>
              <a:buFont typeface="Arial" pitchFamily="34" charset="0"/>
              <a:buChar char="•"/>
            </a:pPr>
            <a:r>
              <a:rPr lang="en-US" dirty="0" smtClean="0">
                <a:solidFill>
                  <a:srgbClr val="0033CC"/>
                </a:solidFill>
              </a:rPr>
              <a:t>Advantage: precise alignment (imaging then lithography), no additional steps (such as etching the substrate) needed, though the scratch is usually very shallow.</a:t>
            </a:r>
          </a:p>
          <a:p>
            <a:pPr marL="168275" indent="-168275">
              <a:spcAft>
                <a:spcPts val="600"/>
              </a:spcAft>
              <a:buFont typeface="Arial" pitchFamily="34" charset="0"/>
              <a:buChar char="•"/>
            </a:pPr>
            <a:r>
              <a:rPr lang="en-US" dirty="0" smtClean="0">
                <a:solidFill>
                  <a:srgbClr val="0033CC"/>
                </a:solidFill>
              </a:rPr>
              <a:t>It can also be used to characterize micro-wear processes of materials.</a:t>
            </a:r>
            <a:endParaRPr lang="en-US" dirty="0">
              <a:solidFill>
                <a:srgbClr val="0033CC"/>
              </a:solidFill>
            </a:endParaRPr>
          </a:p>
        </p:txBody>
      </p:sp>
      <p:pic>
        <p:nvPicPr>
          <p:cNvPr id="6" name="Picture 2"/>
          <p:cNvPicPr>
            <a:picLocks noChangeAspect="1" noChangeArrowheads="1"/>
          </p:cNvPicPr>
          <p:nvPr/>
        </p:nvPicPr>
        <p:blipFill>
          <a:blip r:embed="rId2" cstate="print"/>
          <a:srcRect/>
          <a:stretch>
            <a:fillRect/>
          </a:stretch>
        </p:blipFill>
        <p:spPr bwMode="auto">
          <a:xfrm>
            <a:off x="381000" y="3961882"/>
            <a:ext cx="2667000" cy="2739571"/>
          </a:xfrm>
          <a:prstGeom prst="rect">
            <a:avLst/>
          </a:prstGeom>
          <a:noFill/>
          <a:ln w="9525">
            <a:noFill/>
            <a:miter lim="800000"/>
            <a:headEnd/>
            <a:tailEnd/>
          </a:ln>
          <a:effectLst/>
        </p:spPr>
      </p:pic>
      <p:pic>
        <p:nvPicPr>
          <p:cNvPr id="9" name="Picture 2"/>
          <p:cNvPicPr>
            <a:picLocks noChangeAspect="1" noChangeArrowheads="1"/>
          </p:cNvPicPr>
          <p:nvPr/>
        </p:nvPicPr>
        <p:blipFill>
          <a:blip r:embed="rId3" cstate="print"/>
          <a:srcRect/>
          <a:stretch>
            <a:fillRect/>
          </a:stretch>
        </p:blipFill>
        <p:spPr bwMode="auto">
          <a:xfrm>
            <a:off x="3505200" y="4343400"/>
            <a:ext cx="5410200" cy="1939657"/>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4229</TotalTime>
  <Words>4133</Words>
  <Application>Microsoft Office PowerPoint</Application>
  <PresentationFormat>On-screen Show (4:3)</PresentationFormat>
  <Paragraphs>351</Paragraphs>
  <Slides>43</Slides>
  <Notes>6</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lastModifiedBy>
  <cp:revision>26</cp:revision>
  <dcterms:created xsi:type="dcterms:W3CDTF">2006-08-16T00:00:00Z</dcterms:created>
  <dcterms:modified xsi:type="dcterms:W3CDTF">2010-08-21T23:39:30Z</dcterms:modified>
</cp:coreProperties>
</file>