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85" r:id="rId2"/>
    <p:sldId id="256" r:id="rId3"/>
    <p:sldId id="279" r:id="rId4"/>
    <p:sldId id="288" r:id="rId5"/>
    <p:sldId id="280" r:id="rId6"/>
    <p:sldId id="258" r:id="rId7"/>
    <p:sldId id="278" r:id="rId8"/>
    <p:sldId id="276" r:id="rId9"/>
    <p:sldId id="317" r:id="rId10"/>
    <p:sldId id="259" r:id="rId11"/>
    <p:sldId id="289" r:id="rId12"/>
    <p:sldId id="283" r:id="rId13"/>
    <p:sldId id="284" r:id="rId14"/>
    <p:sldId id="267" r:id="rId15"/>
    <p:sldId id="268" r:id="rId16"/>
    <p:sldId id="269" r:id="rId17"/>
    <p:sldId id="274" r:id="rId18"/>
    <p:sldId id="275" r:id="rId19"/>
    <p:sldId id="318" r:id="rId20"/>
    <p:sldId id="272" r:id="rId21"/>
    <p:sldId id="262" r:id="rId22"/>
    <p:sldId id="281" r:id="rId23"/>
    <p:sldId id="271" r:id="rId24"/>
    <p:sldId id="282" r:id="rId25"/>
    <p:sldId id="319" r:id="rId26"/>
    <p:sldId id="290" r:id="rId27"/>
    <p:sldId id="322" r:id="rId28"/>
    <p:sldId id="291" r:id="rId29"/>
    <p:sldId id="292" r:id="rId30"/>
    <p:sldId id="293" r:id="rId31"/>
    <p:sldId id="294" r:id="rId32"/>
    <p:sldId id="295" r:id="rId33"/>
    <p:sldId id="321" r:id="rId34"/>
    <p:sldId id="297" r:id="rId35"/>
    <p:sldId id="298" r:id="rId36"/>
    <p:sldId id="299" r:id="rId37"/>
    <p:sldId id="300" r:id="rId38"/>
    <p:sldId id="301" r:id="rId39"/>
    <p:sldId id="320" r:id="rId40"/>
    <p:sldId id="305" r:id="rId41"/>
    <p:sldId id="306" r:id="rId42"/>
    <p:sldId id="304" r:id="rId43"/>
    <p:sldId id="307" r:id="rId44"/>
    <p:sldId id="308" r:id="rId45"/>
    <p:sldId id="309" r:id="rId46"/>
    <p:sldId id="310" r:id="rId47"/>
    <p:sldId id="312" r:id="rId48"/>
    <p:sldId id="313" r:id="rId49"/>
    <p:sldId id="314" r:id="rId50"/>
    <p:sldId id="315" r:id="rId51"/>
    <p:sldId id="316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800080"/>
    <a:srgbClr val="993366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8780" autoAdjust="0"/>
  </p:normalViewPr>
  <p:slideViewPr>
    <p:cSldViewPr>
      <p:cViewPr varScale="1">
        <p:scale>
          <a:sx n="77" d="100"/>
          <a:sy n="77" d="100"/>
        </p:scale>
        <p:origin x="-9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86FF3-AAC4-4CEB-BD7F-BABBAEE6DD5B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94955-BF17-4677-A646-DAA806286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FFF3F-EABA-4D00-8A01-0166317BA91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0EE4-F217-41E4-91B8-BA0C5F4F97F3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4F94-51C3-4F58-B57D-AD5D36017665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780DF-D367-420D-9CB4-8A5520BBBE67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0403-92D7-4841-9801-C04650ADC3FF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8FE0D-4532-4153-8FA1-367F9BD448B0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EBAD-8574-404C-B69A-90F2891C8014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9366C-0DD5-4C62-991D-88B0A11D64F4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9D3E-4396-471B-B1AC-5BFA86ABCB80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C046-1E14-46B7-AE43-B2956B15BB47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F00E-AF32-4B76-B7ED-F86C95E8BA02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AD9F-0F2A-492B-A215-427D3EC384D3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B19E1-E46D-425B-A119-9F629ACE3D16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409307"/>
            <a:ext cx="685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Lithography using self assembly: block co-polymer self assembly, porous anodized aluminum oxide and nano-sphere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5332" y="2085707"/>
            <a:ext cx="469506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Di-block copolymer self assembly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Guided (directed, aligned) self assembly.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Block copolymer lithography.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Anodized aluminum  oxide (AAO)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Nanofabricating using AAO template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3990707"/>
            <a:ext cx="87630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7030A0"/>
                </a:solidFill>
              </a:rPr>
              <a:t>Those are the three most important self-assembly techniques, widely used for nanofabrication, with numerous publications each year.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7030A0"/>
                </a:solidFill>
              </a:rPr>
              <a:t>Basically, for those who don’t have access or don’t like too much EBL, FIB or imprint, they can often use self-assembly fabrication to demonstrate their idea.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7030A0"/>
                </a:solidFill>
              </a:rPr>
              <a:t>The most significant advantage of self-assembly is low cost.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7030A0"/>
                </a:solidFill>
              </a:rPr>
              <a:t>The biggest limit: only periodic pattern can be created, usually without long range ordering.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TextBox 6"/>
          <p:cNvSpPr txBox="1"/>
          <p:nvPr/>
        </p:nvSpPr>
        <p:spPr>
          <a:xfrm>
            <a:off x="0" y="6119336"/>
            <a:ext cx="59060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ECE 730: Fabrication in the </a:t>
            </a:r>
            <a:r>
              <a:rPr lang="en-US" sz="1400" dirty="0" err="1" smtClean="0"/>
              <a:t>nanoscale</a:t>
            </a:r>
            <a:r>
              <a:rPr lang="en-US" sz="1400" dirty="0" smtClean="0"/>
              <a:t>: principles, technology and applications </a:t>
            </a:r>
          </a:p>
          <a:p>
            <a:r>
              <a:rPr lang="en-US" sz="1400" dirty="0" smtClean="0"/>
              <a:t>Instructor: Bo Cui, ECE, University of Waterloo; http://ece.uwaterloo.ca/~bcui/</a:t>
            </a:r>
          </a:p>
          <a:p>
            <a:r>
              <a:rPr lang="en-US" sz="1400" dirty="0" smtClean="0"/>
              <a:t>Textbook: Nanofabrication: principles, capabilities and limits, by Zheng Cui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1143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43000" y="2133600"/>
            <a:ext cx="708660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C00000"/>
                </a:solidFill>
              </a:rPr>
              <a:t>Micro-phase separated block copolymer can be directed/aligned by:</a:t>
            </a:r>
          </a:p>
          <a:p>
            <a:pPr marL="2857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Electric field</a:t>
            </a:r>
          </a:p>
          <a:p>
            <a:pPr marL="2857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Shearing force</a:t>
            </a:r>
          </a:p>
          <a:p>
            <a:pPr marL="2857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Surface control of wettability</a:t>
            </a:r>
          </a:p>
          <a:p>
            <a:pPr marL="2857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Chemical pattern on surface</a:t>
            </a:r>
          </a:p>
          <a:p>
            <a:pPr marL="2857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Nano-structured surface</a:t>
            </a:r>
          </a:p>
          <a:p>
            <a:pPr marL="2857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Spatial confinement by surface relief pattern in substrate and mold</a:t>
            </a:r>
          </a:p>
          <a:p>
            <a:pPr marL="2857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Void in a range of porous host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152400"/>
            <a:ext cx="586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Guided block copolymer self assembly for long range ordering and periodicity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3930548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0" y="152400"/>
            <a:ext cx="632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Alignment by pre-patterning the substrate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6800" y="1371600"/>
            <a:ext cx="3581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Spherical domains assembled from PS–PFS (polystyrene-</a:t>
            </a:r>
            <a:r>
              <a:rPr lang="en-US" dirty="0" err="1" smtClean="0">
                <a:solidFill>
                  <a:srgbClr val="0033CC"/>
                </a:solidFill>
              </a:rPr>
              <a:t>polyferrocenyldimethylsilane</a:t>
            </a:r>
            <a:r>
              <a:rPr lang="en-US" dirty="0" smtClean="0">
                <a:solidFill>
                  <a:srgbClr val="0033CC"/>
                </a:solidFill>
              </a:rPr>
              <a:t>) block copolymer inside patterned SiO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 grooves.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4495800"/>
            <a:ext cx="411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1.5 wt.% PS-PFS block copolymer in toluene solution was spin-coated onto the grooved substrate and then annealed at 140</a:t>
            </a:r>
            <a:r>
              <a:rPr lang="en-US" baseline="30000" dirty="0" smtClean="0">
                <a:solidFill>
                  <a:srgbClr val="7030A0"/>
                </a:solidFill>
              </a:rPr>
              <a:t>o</a:t>
            </a:r>
            <a:r>
              <a:rPr lang="en-US" dirty="0" smtClean="0">
                <a:solidFill>
                  <a:srgbClr val="7030A0"/>
                </a:solidFill>
              </a:rPr>
              <a:t>C for 48h to obtain a monolayer of spherical PFS domains in a PS matrix within the substrate grooves.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65532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Ross, “Templated self-assembly of block copolymers: effect of substrate topography”, Adv. Mater. 15, 1599–1602 (2003).</a:t>
            </a:r>
            <a:endParaRPr lang="en-US" sz="1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914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52600" y="0"/>
            <a:ext cx="586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Alignment by shear force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(here for silicon nano-wire fabrication)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74703"/>
            <a:ext cx="4989513" cy="537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5334000" y="1154668"/>
            <a:ext cx="3618990" cy="2655332"/>
            <a:chOff x="5334000" y="762000"/>
            <a:chExt cx="3618990" cy="2655332"/>
          </a:xfrm>
        </p:grpSpPr>
        <p:sp>
          <p:nvSpPr>
            <p:cNvPr id="8" name="Rectangle 7"/>
            <p:cNvSpPr>
              <a:spLocks noChangeAspect="1"/>
            </p:cNvSpPr>
            <p:nvPr/>
          </p:nvSpPr>
          <p:spPr>
            <a:xfrm>
              <a:off x="5410200" y="1600200"/>
              <a:ext cx="24003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>
              <a:spLocks noChangeAspect="1"/>
            </p:cNvSpPr>
            <p:nvPr/>
          </p:nvSpPr>
          <p:spPr>
            <a:xfrm>
              <a:off x="5410200" y="2057400"/>
              <a:ext cx="24003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5410200" y="1828800"/>
              <a:ext cx="2400300" cy="3429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Co-polymer on substrate</a:t>
              </a:r>
              <a:endParaRPr lang="en-US" sz="1600" dirty="0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6096000" y="1143000"/>
              <a:ext cx="838200" cy="381000"/>
            </a:xfrm>
            <a:prstGeom prst="downArrow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1"/>
            <p:cNvSpPr/>
            <p:nvPr/>
          </p:nvSpPr>
          <p:spPr>
            <a:xfrm rot="10800000">
              <a:off x="6096000" y="2514600"/>
              <a:ext cx="838200" cy="381000"/>
            </a:xfrm>
            <a:prstGeom prst="downArrow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26480" y="762000"/>
              <a:ext cx="734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C00000"/>
                  </a:solidFill>
                </a:rPr>
                <a:t>Press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7808976" y="1905000"/>
              <a:ext cx="609600" cy="1524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82000" y="1752600"/>
              <a:ext cx="570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C00000"/>
                  </a:solidFill>
                </a:rPr>
                <a:t>Pull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4000" y="3048000"/>
              <a:ext cx="3049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One way to create shear force.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038600" y="5334000"/>
            <a:ext cx="4876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Here the etch contrast is increased by staining the block copolymer by 2 min exposure to the vapor from 0.5% aqueous RuO</a:t>
            </a:r>
            <a:r>
              <a:rPr lang="en-US" sz="1600" baseline="-25000" dirty="0" smtClean="0">
                <a:solidFill>
                  <a:srgbClr val="7030A0"/>
                </a:solidFill>
              </a:rPr>
              <a:t>4</a:t>
            </a:r>
            <a:r>
              <a:rPr lang="en-US" sz="1600" dirty="0" smtClean="0">
                <a:solidFill>
                  <a:srgbClr val="7030A0"/>
                </a:solidFill>
              </a:rPr>
              <a:t>, which selectively reacts with the PS block and increases its etch resistance, thus permitting Si nanowires of greater aspect ratio to be fabricated.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91000" y="4038600"/>
            <a:ext cx="44958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Fabrication process for a Si nano-wire grid polarizer using block copolymer lithography.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SEM image of the finished Si nano-wire grid on fused silica.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4800" y="152400"/>
            <a:ext cx="880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Alignment by shear force (for silicon nano-wire fabrication)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3220211" cy="540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6324600"/>
            <a:ext cx="130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Pitch=30nm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1" y="1828800"/>
            <a:ext cx="52578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Tapping mode AFM </a:t>
            </a:r>
            <a:r>
              <a:rPr lang="en-US" i="1" dirty="0" smtClean="0">
                <a:solidFill>
                  <a:srgbClr val="0033CC"/>
                </a:solidFill>
              </a:rPr>
              <a:t>phase</a:t>
            </a:r>
            <a:r>
              <a:rPr lang="en-US" dirty="0" smtClean="0">
                <a:solidFill>
                  <a:srgbClr val="0033CC"/>
                </a:solidFill>
              </a:rPr>
              <a:t> images of PS–PHMA thin films on top of an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</a:t>
            </a:r>
            <a:r>
              <a:rPr lang="en-US" dirty="0" smtClean="0">
                <a:solidFill>
                  <a:srgbClr val="0033CC"/>
                </a:solidFill>
              </a:rPr>
              <a:t>-Si layer on a fused silica substrate: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dirty="0" smtClean="0">
                <a:solidFill>
                  <a:srgbClr val="0033CC"/>
                </a:solidFill>
              </a:rPr>
              <a:t>Quiescently annealed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dirty="0" smtClean="0">
                <a:solidFill>
                  <a:srgbClr val="0033CC"/>
                </a:solidFill>
              </a:rPr>
              <a:t>Shear aligned.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Glassy (hard) PS cylinders are shown as light in a dark rubbery (soft) PHMA matrix.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52578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Polystyrene-b-poly(n-</a:t>
            </a:r>
            <a:r>
              <a:rPr lang="en-US" dirty="0" err="1" smtClean="0">
                <a:solidFill>
                  <a:srgbClr val="7030A0"/>
                </a:solidFill>
              </a:rPr>
              <a:t>hexyl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methacrylate</a:t>
            </a:r>
            <a:r>
              <a:rPr lang="en-US" dirty="0" smtClean="0">
                <a:solidFill>
                  <a:srgbClr val="7030A0"/>
                </a:solidFill>
              </a:rPr>
              <a:t>) (PS–PHMA) </a:t>
            </a:r>
            <a:r>
              <a:rPr lang="en-US" dirty="0" err="1" smtClean="0">
                <a:solidFill>
                  <a:srgbClr val="7030A0"/>
                </a:solidFill>
              </a:rPr>
              <a:t>diblock</a:t>
            </a:r>
            <a:r>
              <a:rPr lang="en-US" dirty="0" smtClean="0">
                <a:solidFill>
                  <a:srgbClr val="7030A0"/>
                </a:solidFill>
              </a:rPr>
              <a:t> copolymer with a molar mass of 21 and 64 kg/mol for the respective blocks.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0" y="6320135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Chaikin</a:t>
            </a:r>
            <a:r>
              <a:rPr lang="en-US" sz="1200" dirty="0" smtClean="0"/>
              <a:t>, “Silicon </a:t>
            </a:r>
            <a:r>
              <a:rPr lang="en-US" sz="1200" dirty="0" err="1" smtClean="0"/>
              <a:t>nanowire</a:t>
            </a:r>
            <a:r>
              <a:rPr lang="en-US" sz="1200" dirty="0" smtClean="0"/>
              <a:t> grid polarizer for very deep ultraviolet fabricated from a shear-aligned </a:t>
            </a:r>
            <a:r>
              <a:rPr lang="en-US" sz="1200" dirty="0" err="1" smtClean="0"/>
              <a:t>diblock</a:t>
            </a:r>
            <a:r>
              <a:rPr lang="en-US" sz="1200" dirty="0" smtClean="0"/>
              <a:t> copolymer template”, Optics letters, 32(21), 3125-3127 (2007).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676400" y="980986"/>
            <a:ext cx="5760720" cy="5406496"/>
            <a:chOff x="1676400" y="980987"/>
            <a:chExt cx="4800600" cy="4505413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76400" y="980987"/>
              <a:ext cx="4800600" cy="4505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Down Arrow 7"/>
            <p:cNvSpPr/>
            <p:nvPr/>
          </p:nvSpPr>
          <p:spPr>
            <a:xfrm>
              <a:off x="5638800" y="1676400"/>
              <a:ext cx="152400" cy="381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95400" y="86380"/>
            <a:ext cx="701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Templated self-assembly of block copolymers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9600" y="905470"/>
            <a:ext cx="449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Polystyrene “brushes” by EUV-IL (interference lithography) and surface initiated </a:t>
            </a:r>
            <a:r>
              <a:rPr lang="en-US" dirty="0" err="1" smtClean="0">
                <a:solidFill>
                  <a:srgbClr val="7030A0"/>
                </a:solidFill>
              </a:rPr>
              <a:t>nitroxide</a:t>
            </a:r>
            <a:r>
              <a:rPr lang="en-US" dirty="0" smtClean="0">
                <a:solidFill>
                  <a:srgbClr val="7030A0"/>
                </a:solidFill>
              </a:rPr>
              <a:t> mediated living free </a:t>
            </a:r>
            <a:r>
              <a:rPr lang="en-US" dirty="0" smtClean="0">
                <a:solidFill>
                  <a:srgbClr val="800080"/>
                </a:solidFill>
              </a:rPr>
              <a:t>radical</a:t>
            </a:r>
            <a:r>
              <a:rPr lang="en-US" dirty="0" smtClean="0">
                <a:solidFill>
                  <a:srgbClr val="7030A0"/>
                </a:solidFill>
              </a:rPr>
              <a:t> polymerization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9508" y="6400800"/>
            <a:ext cx="674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 PS brush pitch should match that of PS-PMMA self assembly pitch.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600200" y="76200"/>
            <a:ext cx="6019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Polymerization of block-copolymers on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chemically pre-patterned substrates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564905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5791200" y="6581001"/>
            <a:ext cx="32072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P. F. </a:t>
            </a:r>
            <a:r>
              <a:rPr lang="en-US" sz="1200" dirty="0" err="1" smtClean="0"/>
              <a:t>Nealey</a:t>
            </a:r>
            <a:r>
              <a:rPr lang="en-US" sz="1200" dirty="0" smtClean="0"/>
              <a:t>, H. H. </a:t>
            </a:r>
            <a:r>
              <a:rPr lang="en-US" sz="1200" dirty="0" err="1" smtClean="0"/>
              <a:t>Solak</a:t>
            </a:r>
            <a:r>
              <a:rPr lang="en-US" sz="1200" dirty="0" smtClean="0"/>
              <a:t> et al. Nature 424 (2003)</a:t>
            </a:r>
            <a:endParaRPr lang="en-US" sz="1200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14800"/>
            <a:ext cx="8686800" cy="244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715000" y="114300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Polystyrene-block-methyl meth acrylate (PS-b-PMMA), L</a:t>
            </a:r>
            <a:r>
              <a:rPr lang="en-US" baseline="-25000" dirty="0" smtClean="0">
                <a:solidFill>
                  <a:srgbClr val="7030A0"/>
                </a:solidFill>
              </a:rPr>
              <a:t>0</a:t>
            </a:r>
            <a:r>
              <a:rPr lang="en-US" dirty="0" smtClean="0">
                <a:solidFill>
                  <a:srgbClr val="7030A0"/>
                </a:solidFill>
              </a:rPr>
              <a:t> = 48nm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62600" y="2208074"/>
            <a:ext cx="34290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Thermodynamics dominates interface widths and domain sizes.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33CC"/>
                </a:solidFill>
              </a:rPr>
              <a:t>When L</a:t>
            </a:r>
            <a:r>
              <a:rPr lang="en-US" baseline="-25000" dirty="0" smtClean="0">
                <a:solidFill>
                  <a:srgbClr val="0033CC"/>
                </a:solidFill>
              </a:rPr>
              <a:t>s</a:t>
            </a:r>
            <a:r>
              <a:rPr lang="en-US" dirty="0" smtClean="0">
                <a:solidFill>
                  <a:srgbClr val="0033CC"/>
                </a:solidFill>
              </a:rPr>
              <a:t>=47.5nm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</a:t>
            </a:r>
            <a:r>
              <a:rPr lang="en-US" dirty="0" smtClean="0">
                <a:solidFill>
                  <a:srgbClr val="0033CC"/>
                </a:solidFill>
              </a:rPr>
              <a:t>L</a:t>
            </a:r>
            <a:r>
              <a:rPr lang="en-US" baseline="-25000" dirty="0" smtClean="0">
                <a:solidFill>
                  <a:srgbClr val="0033CC"/>
                </a:solidFill>
              </a:rPr>
              <a:t>o</a:t>
            </a:r>
            <a:r>
              <a:rPr lang="en-US" dirty="0" smtClean="0">
                <a:solidFill>
                  <a:srgbClr val="0033CC"/>
                </a:solidFill>
              </a:rPr>
              <a:t>=48nm, block copolymer is almost defect free.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" y="3352800"/>
            <a:ext cx="289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Here chemically patterned grating with polystyrene “brush”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914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347" y="1066800"/>
            <a:ext cx="6954693" cy="401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295400" y="5200471"/>
            <a:ext cx="678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Block copolymer materials that naturally form simple periodic structures were directed to assemble into non-regular device oriented patterns (here an elbow) on chemically nano-patterned substrates.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143000" y="6553200"/>
            <a:ext cx="723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Mark P. </a:t>
            </a:r>
            <a:r>
              <a:rPr lang="en-US" sz="1200" dirty="0" err="1" smtClean="0"/>
              <a:t>Stoykovich</a:t>
            </a:r>
            <a:r>
              <a:rPr lang="en-US" sz="1200" dirty="0" smtClean="0"/>
              <a:t>, Marcus </a:t>
            </a:r>
            <a:r>
              <a:rPr lang="en-US" sz="1200" dirty="0" err="1" smtClean="0"/>
              <a:t>Müller,Sang</a:t>
            </a:r>
            <a:r>
              <a:rPr lang="en-US" sz="1200" dirty="0" smtClean="0"/>
              <a:t> </a:t>
            </a:r>
            <a:r>
              <a:rPr lang="en-US" sz="1200" dirty="0" err="1" smtClean="0"/>
              <a:t>Ouk</a:t>
            </a:r>
            <a:r>
              <a:rPr lang="en-US" sz="1200" dirty="0" smtClean="0"/>
              <a:t> Kim, </a:t>
            </a:r>
            <a:r>
              <a:rPr lang="en-US" sz="1200" dirty="0" err="1" smtClean="0"/>
              <a:t>Harun</a:t>
            </a:r>
            <a:r>
              <a:rPr lang="en-US" sz="1200" dirty="0" smtClean="0"/>
              <a:t> H. </a:t>
            </a:r>
            <a:r>
              <a:rPr lang="en-US" sz="1200" dirty="0" err="1" smtClean="0"/>
              <a:t>Solak</a:t>
            </a:r>
            <a:r>
              <a:rPr lang="en-US" sz="1200" dirty="0" smtClean="0"/>
              <a:t>, Paul F. </a:t>
            </a:r>
            <a:r>
              <a:rPr lang="en-US" sz="1200" dirty="0" err="1" smtClean="0"/>
              <a:t>Nealey</a:t>
            </a:r>
            <a:r>
              <a:rPr lang="en-US" sz="1200" dirty="0" smtClean="0"/>
              <a:t>, Science, 308, 1442-1446 (2005).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0"/>
            <a:ext cx="723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Directed assembly of block copolymer blends into non-regular device oriented structure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381000" y="838200"/>
            <a:ext cx="8492610" cy="5867400"/>
            <a:chOff x="381000" y="838200"/>
            <a:chExt cx="8492610" cy="5867400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838200"/>
              <a:ext cx="849261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6" name="Straight Connector 5"/>
            <p:cNvCxnSpPr/>
            <p:nvPr/>
          </p:nvCxnSpPr>
          <p:spPr>
            <a:xfrm rot="5400000">
              <a:off x="356616" y="3685032"/>
              <a:ext cx="73152" cy="1588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381000" y="8638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Directed assembly of nanoparticle filled block copolymer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3" y="857250"/>
            <a:ext cx="886618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14600" y="162580"/>
            <a:ext cx="3988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Alignment by electric field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6504801"/>
            <a:ext cx="756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“Local control of </a:t>
            </a:r>
            <a:r>
              <a:rPr lang="en-US" sz="1200" dirty="0" err="1" smtClean="0"/>
              <a:t>microdomain</a:t>
            </a:r>
            <a:r>
              <a:rPr lang="en-US" sz="1200" dirty="0" smtClean="0"/>
              <a:t> orientation in </a:t>
            </a:r>
            <a:r>
              <a:rPr lang="en-US" sz="1200" dirty="0" err="1" smtClean="0"/>
              <a:t>diblock</a:t>
            </a:r>
            <a:r>
              <a:rPr lang="en-US" sz="1200" dirty="0" smtClean="0"/>
              <a:t> copolymer thin films with electric fields”, Science, 273, 931 (1996)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762000"/>
            <a:ext cx="685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Lithography using self assembly: block co-polymer self assembly, porous anodized aluminum oxide and nano-sphere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2667000"/>
            <a:ext cx="469506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Di-block copolymer self assembly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Guided (directed, aligned) self assembly.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Block copolymer lithography.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Anodized aluminum  oxide (AAO)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Nanofabricating using AAO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066800"/>
            <a:ext cx="5029200" cy="341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114800" y="4572000"/>
            <a:ext cx="4953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dirty="0" smtClean="0">
                <a:solidFill>
                  <a:srgbClr val="0033CC"/>
                </a:solidFill>
              </a:rPr>
              <a:t>A blend of two incompatible homo-polymer separates into distinct phases on a large scale (left), whereas block copolymers micro-phase separate into periodic domains (right).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>
                <a:solidFill>
                  <a:srgbClr val="0033CC"/>
                </a:solidFill>
              </a:rPr>
              <a:t>Basic morphologies obtained by different block copolymer compositions.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228600"/>
            <a:ext cx="56855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Phase separation of block copolymers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9725"/>
            <a:ext cx="3618626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6200" y="4648200"/>
            <a:ext cx="3962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rgbClr val="7030A0"/>
                </a:solidFill>
              </a:rPr>
              <a:t>A mixture of PMMA (M</a:t>
            </a:r>
            <a:r>
              <a:rPr lang="en-US" sz="1400" baseline="-25000" dirty="0" smtClean="0">
                <a:solidFill>
                  <a:srgbClr val="7030A0"/>
                </a:solidFill>
              </a:rPr>
              <a:t>w</a:t>
            </a:r>
            <a:r>
              <a:rPr lang="en-US" sz="1400" dirty="0" smtClean="0">
                <a:solidFill>
                  <a:srgbClr val="7030A0"/>
                </a:solidFill>
              </a:rPr>
              <a:t>=93.9 kg/mol) and polystyrene (PS, M</a:t>
            </a:r>
            <a:r>
              <a:rPr lang="en-US" sz="1400" baseline="-25000" dirty="0" smtClean="0">
                <a:solidFill>
                  <a:srgbClr val="7030A0"/>
                </a:solidFill>
              </a:rPr>
              <a:t>w</a:t>
            </a:r>
            <a:r>
              <a:rPr lang="en-US" sz="1400" dirty="0" smtClean="0">
                <a:solidFill>
                  <a:srgbClr val="7030A0"/>
                </a:solidFill>
              </a:rPr>
              <a:t>=194.9 kg/mol) (PS/PMMA=70/30, w/w) was dissolved in </a:t>
            </a:r>
            <a:r>
              <a:rPr lang="en-US" sz="1400" dirty="0" err="1" smtClean="0">
                <a:solidFill>
                  <a:srgbClr val="7030A0"/>
                </a:solidFill>
              </a:rPr>
              <a:t>tetrahydrofuran</a:t>
            </a:r>
            <a:r>
              <a:rPr lang="en-US" sz="1400" dirty="0" smtClean="0">
                <a:solidFill>
                  <a:srgbClr val="7030A0"/>
                </a:solidFill>
              </a:rPr>
              <a:t> (THF) to form a 5 wt% solution.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rgbClr val="7030A0"/>
                </a:solidFill>
              </a:rPr>
              <a:t>Polymer film was made by spin-cast the solution on glass slide.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rgbClr val="7030A0"/>
                </a:solidFill>
              </a:rPr>
              <a:t>Exposure to </a:t>
            </a:r>
            <a:r>
              <a:rPr lang="en-US" sz="1400" dirty="0" err="1" smtClean="0">
                <a:solidFill>
                  <a:srgbClr val="7030A0"/>
                </a:solidFill>
              </a:rPr>
              <a:t>cyclohexane</a:t>
            </a:r>
            <a:r>
              <a:rPr lang="en-US" sz="1400" dirty="0" smtClean="0">
                <a:solidFill>
                  <a:srgbClr val="7030A0"/>
                </a:solidFill>
              </a:rPr>
              <a:t> at 70</a:t>
            </a:r>
            <a:r>
              <a:rPr lang="en-US" sz="1400" baseline="30000" dirty="0" smtClean="0">
                <a:solidFill>
                  <a:srgbClr val="7030A0"/>
                </a:solidFill>
              </a:rPr>
              <a:t>o</a:t>
            </a:r>
            <a:r>
              <a:rPr lang="en-US" sz="1400" dirty="0" smtClean="0">
                <a:solidFill>
                  <a:srgbClr val="7030A0"/>
                </a:solidFill>
              </a:rPr>
              <a:t>C to dissolve PS.</a:t>
            </a:r>
            <a:endParaRPr lang="en-US" sz="1400" dirty="0" err="1" smtClean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9144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Phase separation of a blend of PMMA and PS homo-polymer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6396335"/>
            <a:ext cx="381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Ma, “Fabrication of super-hydrophobic film from PMMA with intrinsic water contact angle below 90</a:t>
            </a:r>
            <a:r>
              <a:rPr lang="en-US" sz="1000" baseline="30000" dirty="0" smtClean="0"/>
              <a:t>o</a:t>
            </a:r>
            <a:r>
              <a:rPr lang="en-US" sz="1000" dirty="0" smtClean="0"/>
              <a:t>”, Polymer, 48, 7455-7460 (2007).</a:t>
            </a:r>
            <a:endParaRPr lang="en-US" sz="1000" dirty="0"/>
          </a:p>
        </p:txBody>
      </p:sp>
      <p:sp>
        <p:nvSpPr>
          <p:cNvPr id="18" name="Right Arrow 17"/>
          <p:cNvSpPr/>
          <p:nvPr/>
        </p:nvSpPr>
        <p:spPr>
          <a:xfrm rot="10800000">
            <a:off x="3962400" y="2057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4800" y="1676400"/>
            <a:ext cx="250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PMMA, PS was dissolved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250" y="778710"/>
            <a:ext cx="7880350" cy="607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93948" y="152400"/>
            <a:ext cx="7588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Block copolymer lithography (add pattern transfer)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838200"/>
            <a:ext cx="1900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PS: polystyrene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PB: </a:t>
            </a:r>
            <a:r>
              <a:rPr lang="en-US" dirty="0" err="1" smtClean="0">
                <a:solidFill>
                  <a:srgbClr val="0033CC"/>
                </a:solidFill>
              </a:rPr>
              <a:t>polybutadiene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838200"/>
            <a:ext cx="4358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Ozone breaks down PB’s C=C double bond.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OsO</a:t>
            </a:r>
            <a:r>
              <a:rPr lang="en-US" baseline="-25000" dirty="0" smtClean="0">
                <a:solidFill>
                  <a:srgbClr val="C00000"/>
                </a:solidFill>
              </a:rPr>
              <a:t>4</a:t>
            </a:r>
            <a:r>
              <a:rPr lang="en-US" dirty="0" smtClean="0">
                <a:solidFill>
                  <a:srgbClr val="C00000"/>
                </a:solidFill>
              </a:rPr>
              <a:t> vapor reacts with PB’s double bond.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1828800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Degrade with ozone</a:t>
            </a:r>
            <a:endParaRPr lang="en-US" baseline="-250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752600"/>
            <a:ext cx="164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Stain with OsO</a:t>
            </a:r>
            <a:r>
              <a:rPr lang="en-US" baseline="-25000" dirty="0" smtClean="0">
                <a:solidFill>
                  <a:srgbClr val="C00000"/>
                </a:solidFill>
              </a:rPr>
              <a:t>4</a:t>
            </a:r>
            <a:endParaRPr lang="en-US" baseline="-25000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" y="2514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O</a:t>
            </a:r>
            <a:r>
              <a:rPr lang="en-US" baseline="-25000" dirty="0" smtClean="0">
                <a:solidFill>
                  <a:srgbClr val="0033CC"/>
                </a:solidFill>
              </a:rPr>
              <a:t>s</a:t>
            </a:r>
            <a:r>
              <a:rPr lang="en-US" dirty="0" smtClean="0">
                <a:solidFill>
                  <a:srgbClr val="0033CC"/>
                </a:solidFill>
              </a:rPr>
              <a:t> is a hard RIE mask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948719" y="152400"/>
            <a:ext cx="5137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Synthesis of nanowires by wetting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2600" y="2222480"/>
            <a:ext cx="3581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dirty="0" smtClean="0">
                <a:solidFill>
                  <a:srgbClr val="0033CC"/>
                </a:solidFill>
              </a:rPr>
              <a:t>Gold (or Ag) metal vapor-deposited onto a preformed PS-b-PMMA template.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dirty="0" smtClean="0">
                <a:solidFill>
                  <a:srgbClr val="0033CC"/>
                </a:solidFill>
              </a:rPr>
              <a:t>After annealing at 180°C for 1 min., gold nanoparticles segregate selectively to the PS domains and form chains.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dirty="0" smtClean="0">
                <a:solidFill>
                  <a:srgbClr val="0033CC"/>
                </a:solidFill>
              </a:rPr>
              <a:t>Repeated deposition and short-time annealing increases the metal loading, forming continuous conductive nanowires.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53" y="914400"/>
            <a:ext cx="559344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715000" y="990600"/>
            <a:ext cx="33082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Wettability masks: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Au and Ag go to (“wet”) PS phase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In, </a:t>
            </a:r>
            <a:r>
              <a:rPr lang="en-US" dirty="0" err="1" smtClean="0">
                <a:solidFill>
                  <a:srgbClr val="0033CC"/>
                </a:solidFill>
              </a:rPr>
              <a:t>Pb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Sn</a:t>
            </a:r>
            <a:r>
              <a:rPr lang="en-US" dirty="0" smtClean="0">
                <a:solidFill>
                  <a:srgbClr val="0033CC"/>
                </a:solidFill>
              </a:rPr>
              <a:t> go to PMMA phase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0122" y="6553200"/>
            <a:ext cx="1715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Nature, 414, 735 (2001).</a:t>
            </a:r>
            <a:endParaRPr lang="en-US" sz="1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152400"/>
            <a:ext cx="6738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Block copolymer lithography using PMMA-PS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90800" y="914400"/>
            <a:ext cx="65532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After </a:t>
            </a:r>
            <a:r>
              <a:rPr lang="en-US" i="1" dirty="0" smtClean="0">
                <a:solidFill>
                  <a:srgbClr val="0033CC"/>
                </a:solidFill>
              </a:rPr>
              <a:t>deep</a:t>
            </a:r>
            <a:r>
              <a:rPr lang="en-US" dirty="0" smtClean="0">
                <a:solidFill>
                  <a:srgbClr val="0033CC"/>
                </a:solidFill>
              </a:rPr>
              <a:t> UV-exposure, polymer chain of PMMA is cut (PMMA is a positive deep UV lithography resist), making it more soluble in solvent.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Whereas the polystyrene (PS) chain is cross-linked, making it hard to dissolve by solvent.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Therefore, PMMA can be selectively removed by solvents like acetic acid afterwards.</a:t>
            </a:r>
          </a:p>
          <a:p>
            <a:r>
              <a:rPr lang="en-US" sz="1600" dirty="0" smtClean="0">
                <a:solidFill>
                  <a:srgbClr val="0033CC"/>
                </a:solidFill>
              </a:rPr>
              <a:t>(PMMA chain can also be broken by UV light at 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=365nm, but need very long time exposure, 1 h at 40mW/cm</a:t>
            </a:r>
            <a:r>
              <a:rPr lang="en-US" sz="1600" baseline="30000" dirty="0" smtClean="0">
                <a:solidFill>
                  <a:srgbClr val="0033CC"/>
                </a:solidFill>
                <a:sym typeface="Symbol"/>
              </a:rPr>
              <a:t>2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 intensity</a:t>
            </a:r>
            <a:r>
              <a:rPr lang="en-US" sz="1600" dirty="0" smtClean="0">
                <a:solidFill>
                  <a:srgbClr val="0033CC"/>
                </a:solidFill>
              </a:rPr>
              <a:t>)</a:t>
            </a:r>
            <a:endParaRPr lang="en-US" sz="1600" dirty="0">
              <a:solidFill>
                <a:srgbClr val="0033CC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733800"/>
            <a:ext cx="41338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38200"/>
            <a:ext cx="17885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33400" y="152400"/>
            <a:ext cx="8188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Nanofabrication of vertical nanowires by electroplating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5304472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Aligned by electric field during annealing.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PS 71%, to obtain 14nm PMMA cylinder.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Deep UV simultaneously degrades PMMA and cross-link PS.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Acetic acid dissolve PMMA but not cross-linked PS (polystyrene).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Methanol is added to aqueous plating solution to better wet hydrophobic PS membrane.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762000"/>
            <a:ext cx="3257492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14400"/>
            <a:ext cx="3500438" cy="444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553200" y="5943600"/>
            <a:ext cx="17956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Science, 290, 2126 (2000)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2057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Electric field is for vertical alignment of self-assembly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219200" y="0"/>
            <a:ext cx="6948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Density multiplication (here by 9</a:t>
            </a:r>
            <a:r>
              <a:rPr lang="en-US" sz="2800" dirty="0" smtClean="0">
                <a:solidFill>
                  <a:srgbClr val="0033CC"/>
                </a:solidFill>
                <a:sym typeface="Symbol"/>
              </a:rPr>
              <a:t></a:t>
            </a:r>
            <a:r>
              <a:rPr lang="en-US" sz="2800" dirty="0" smtClean="0">
                <a:solidFill>
                  <a:srgbClr val="0033CC"/>
                </a:solidFill>
              </a:rPr>
              <a:t>)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8229600" cy="285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600" y="3481387"/>
            <a:ext cx="8763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en-US" sz="1600" dirty="0" smtClean="0">
                <a:solidFill>
                  <a:srgbClr val="0033CC"/>
                </a:solidFill>
              </a:rPr>
              <a:t>Top-down and side-view schematics showing the arrangement of PS-b-PDMS block copolymer molecules in the region surrounding a single post made from cross-linked HSQ resist (by e-beam lithography). The post and substrate surfaces have been chemically functionalized by a monolayer of short-chain PDMS brush.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en-US" sz="1600" dirty="0" smtClean="0">
                <a:solidFill>
                  <a:srgbClr val="0033CC"/>
                </a:solidFill>
              </a:rPr>
              <a:t>A poorly ordered monolayer of BCP (block co-polymer) spherical domains formed on a flat surface ( without template guidance). The boundaries between different grain orientations are indicated with dashed lines. The inset is a 2D Fourier transform of the domain positions that shows the absence of long-range order.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33CC"/>
                </a:solidFill>
              </a:rPr>
              <a:t>C-D. SEM images of ordered BCP spheres formed within a sparse 2D lattice of HSQ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553200"/>
            <a:ext cx="883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Ross, “</a:t>
            </a:r>
            <a:r>
              <a:rPr lang="en-US" sz="1200" dirty="0" err="1" smtClean="0"/>
              <a:t>Graphoepitaxy</a:t>
            </a:r>
            <a:r>
              <a:rPr lang="en-US" sz="1200" dirty="0" smtClean="0"/>
              <a:t> of self-assembled block copolymers on two-dimensional periodic patterned templates”, Science, </a:t>
            </a:r>
            <a:r>
              <a:rPr lang="nl-NL" sz="1200" dirty="0" smtClean="0"/>
              <a:t>321, 939-943 (</a:t>
            </a:r>
            <a:r>
              <a:rPr lang="en-US" sz="1200" dirty="0" smtClean="0"/>
              <a:t>2008).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5968425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For the moment, this is considered as the most promising route for bit-patterned magnetic recording media fabrication (make the mold for nanoimprint lithography), up to 10Tbits/in</a:t>
            </a:r>
            <a:r>
              <a:rPr lang="en-US" sz="1600" baseline="30000" dirty="0" smtClean="0">
                <a:solidFill>
                  <a:srgbClr val="C00000"/>
                </a:solidFill>
              </a:rPr>
              <a:t>2</a:t>
            </a:r>
            <a:r>
              <a:rPr lang="en-US" sz="1600" dirty="0" smtClean="0">
                <a:solidFill>
                  <a:srgbClr val="C00000"/>
                </a:solidFill>
              </a:rPr>
              <a:t> for pitch </a:t>
            </a:r>
            <a:r>
              <a:rPr lang="en-US" sz="1600" dirty="0" smtClean="0">
                <a:solidFill>
                  <a:srgbClr val="C00000"/>
                </a:solidFill>
                <a:sym typeface="Symbol"/>
              </a:rPr>
              <a:t></a:t>
            </a:r>
            <a:r>
              <a:rPr lang="en-US" sz="1600" dirty="0" smtClean="0">
                <a:solidFill>
                  <a:srgbClr val="C00000"/>
                </a:solidFill>
              </a:rPr>
              <a:t>8nm.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762000"/>
            <a:ext cx="685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Lithography using self assembly: block co-polymer self assembly, porous anodized aluminum oxide and nano-sphere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2667000"/>
            <a:ext cx="469506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Di-block copolymer self assembly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Guided (directed, aligned) self assembly.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Block copolymer lithography.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Anodized aluminum  oxide (AAO)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Nanofabricating using AAO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381000" y="838200"/>
            <a:ext cx="5181600" cy="5241954"/>
            <a:chOff x="228600" y="838200"/>
            <a:chExt cx="5181600" cy="524195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838200"/>
              <a:ext cx="5181600" cy="5241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304800" y="1371600"/>
              <a:ext cx="4884671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2Al + 3H</a:t>
              </a:r>
              <a:r>
                <a:rPr lang="en-US" sz="2000" baseline="-25000" dirty="0" smtClean="0"/>
                <a:t>2</a:t>
              </a:r>
              <a:r>
                <a:rPr lang="en-US" sz="2000" dirty="0" smtClean="0"/>
                <a:t>O → Al</a:t>
              </a:r>
              <a:r>
                <a:rPr lang="en-US" sz="2000" baseline="-25000" dirty="0" smtClean="0"/>
                <a:t>2</a:t>
              </a:r>
              <a:r>
                <a:rPr lang="en-US" sz="2000" dirty="0" smtClean="0"/>
                <a:t>O</a:t>
              </a:r>
              <a:r>
                <a:rPr lang="en-US" sz="2000" baseline="-25000" dirty="0" smtClean="0"/>
                <a:t>3</a:t>
              </a:r>
              <a:r>
                <a:rPr lang="en-US" sz="2000" dirty="0" smtClean="0"/>
                <a:t> + 3H</a:t>
              </a:r>
              <a:r>
                <a:rPr lang="en-US" sz="2000" baseline="-25000" dirty="0" smtClean="0"/>
                <a:t>2</a:t>
              </a:r>
              <a:r>
                <a:rPr lang="en-US" sz="2000" dirty="0" smtClean="0"/>
                <a:t>  [</a:t>
              </a:r>
              <a:r>
                <a:rPr lang="en-US" sz="2000" dirty="0" smtClean="0">
                  <a:sym typeface="Symbol"/>
                </a:rPr>
                <a:t>G = -8.65  10</a:t>
              </a:r>
              <a:r>
                <a:rPr lang="en-US" sz="2000" baseline="30000" dirty="0" smtClean="0">
                  <a:sym typeface="Symbol"/>
                </a:rPr>
                <a:t>5</a:t>
              </a:r>
              <a:r>
                <a:rPr lang="en-US" sz="2000" dirty="0" smtClean="0">
                  <a:sym typeface="Symbol"/>
                </a:rPr>
                <a:t>J</a:t>
              </a:r>
              <a:r>
                <a:rPr lang="en-US" sz="2000" dirty="0" smtClean="0"/>
                <a:t>]</a:t>
              </a:r>
              <a:endParaRPr lang="en-US" sz="2000" dirty="0"/>
            </a:p>
          </p:txBody>
        </p:sp>
      </p:grpSp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0" y="152400"/>
            <a:ext cx="4381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Aluminum anodization setup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5000" y="5029200"/>
            <a:ext cx="281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Electrolyte: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Oxalic acid, phosphoric acid, sulfuric acid …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32766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Anodization: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 direct current is passed through an electrolytic solution where the Al sheet is used as the anode.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Two processes: dissolving and oxidation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Naturally formed triangular pore arrays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172200" y="685800"/>
            <a:ext cx="2792046" cy="2819400"/>
            <a:chOff x="6172200" y="685800"/>
            <a:chExt cx="2792046" cy="281940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1066800"/>
              <a:ext cx="24384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6172200" y="685800"/>
              <a:ext cx="2792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Porous anodized aluminum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86600" y="1219200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</a:t>
              </a:r>
              <a:r>
                <a:rPr lang="en-US" baseline="-25000" dirty="0" smtClean="0"/>
                <a:t>2</a:t>
              </a:r>
              <a:r>
                <a:rPr lang="en-US" dirty="0" smtClean="0"/>
                <a:t>O</a:t>
              </a:r>
              <a:r>
                <a:rPr lang="en-US" baseline="-25000" dirty="0" smtClean="0"/>
                <a:t>3</a:t>
              </a:r>
              <a:endParaRPr lang="en-US" baseline="-25000" dirty="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743200" y="152400"/>
            <a:ext cx="403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Porous Al</a:t>
            </a:r>
            <a:r>
              <a:rPr lang="en-US" sz="2800" baseline="-25000" dirty="0" smtClean="0">
                <a:solidFill>
                  <a:srgbClr val="0033CC"/>
                </a:solidFill>
              </a:rPr>
              <a:t>2</a:t>
            </a:r>
            <a:r>
              <a:rPr lang="en-US" sz="2800" dirty="0" smtClean="0">
                <a:solidFill>
                  <a:srgbClr val="0033CC"/>
                </a:solidFill>
              </a:rPr>
              <a:t>O</a:t>
            </a:r>
            <a:r>
              <a:rPr lang="en-US" sz="2800" baseline="-25000" dirty="0" smtClean="0">
                <a:solidFill>
                  <a:srgbClr val="0033CC"/>
                </a:solidFill>
              </a:rPr>
              <a:t>3</a:t>
            </a:r>
            <a:r>
              <a:rPr lang="en-US" sz="2800" dirty="0" smtClean="0">
                <a:solidFill>
                  <a:srgbClr val="0033CC"/>
                </a:solidFill>
              </a:rPr>
              <a:t> membranes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52550"/>
            <a:ext cx="3124200" cy="244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3525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286250"/>
            <a:ext cx="32258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286251"/>
            <a:ext cx="3200400" cy="235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88624" y="1002268"/>
            <a:ext cx="233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Top surface of the AAO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1" y="7620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Bottom surface of the AAO showing the barrier layer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3974068"/>
            <a:ext cx="251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Cross section of the AAO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29200" y="3974068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AAO filter from </a:t>
            </a:r>
            <a:r>
              <a:rPr lang="en-US" dirty="0" err="1" smtClean="0">
                <a:solidFill>
                  <a:srgbClr val="C00000"/>
                </a:solidFill>
              </a:rPr>
              <a:t>Whatman</a:t>
            </a:r>
            <a:r>
              <a:rPr lang="en-US" dirty="0" smtClean="0">
                <a:solidFill>
                  <a:srgbClr val="C00000"/>
                </a:solidFill>
              </a:rPr>
              <a:t> Inc.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14400"/>
            <a:ext cx="5903913" cy="371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981200" y="152400"/>
            <a:ext cx="5045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Nano-pore formation mechanism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029200"/>
            <a:ext cx="83092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Two types of electrical current due to 1) oxide growth, 2) its dissolution.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barrier has to be thin to be “transparent” for anions OH</a:t>
            </a:r>
            <a:r>
              <a:rPr lang="en-US" baseline="30000" dirty="0" smtClean="0">
                <a:solidFill>
                  <a:srgbClr val="0033CC"/>
                </a:solidFill>
              </a:rPr>
              <a:t>-</a:t>
            </a:r>
            <a:r>
              <a:rPr lang="en-US" dirty="0" smtClean="0">
                <a:solidFill>
                  <a:srgbClr val="0033CC"/>
                </a:solidFill>
              </a:rPr>
              <a:t> and O</a:t>
            </a:r>
            <a:r>
              <a:rPr lang="en-US" baseline="30000" dirty="0" smtClean="0">
                <a:solidFill>
                  <a:srgbClr val="0033CC"/>
                </a:solidFill>
              </a:rPr>
              <a:t>2-</a:t>
            </a:r>
            <a:r>
              <a:rPr lang="en-US" dirty="0" smtClean="0">
                <a:solidFill>
                  <a:srgbClr val="0033CC"/>
                </a:solidFill>
              </a:rPr>
              <a:t>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These ions interacts with Al</a:t>
            </a:r>
            <a:r>
              <a:rPr lang="en-US" baseline="30000" dirty="0" smtClean="0">
                <a:solidFill>
                  <a:srgbClr val="0033CC"/>
                </a:solidFill>
              </a:rPr>
              <a:t>3+</a:t>
            </a:r>
            <a:r>
              <a:rPr lang="en-US" dirty="0" smtClean="0">
                <a:solidFill>
                  <a:srgbClr val="0033CC"/>
                </a:solidFill>
              </a:rPr>
              <a:t> ions, which can also move under electric field.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wall is “pushed” upward by the continuous anodization at the oxide/Al interface.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Other mechanisms have also been reported.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D:\Bo-1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4648200" cy="483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矩形 5"/>
          <p:cNvSpPr>
            <a:spLocks noChangeArrowheads="1"/>
          </p:cNvSpPr>
          <p:nvPr/>
        </p:nvSpPr>
        <p:spPr bwMode="auto">
          <a:xfrm>
            <a:off x="4953000" y="1752600"/>
            <a:ext cx="410845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dirty="0" smtClean="0">
                <a:solidFill>
                  <a:srgbClr val="0033CC"/>
                </a:solidFill>
              </a:rPr>
              <a:t>Schematic </a:t>
            </a:r>
            <a:r>
              <a:rPr lang="en-CA" dirty="0">
                <a:solidFill>
                  <a:srgbClr val="0033CC"/>
                </a:solidFill>
              </a:rPr>
              <a:t>diagram of the pore formation at the beginning of the anodization. 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solidFill>
                  <a:srgbClr val="0033CC"/>
                </a:solidFill>
              </a:rPr>
              <a:t>Formation </a:t>
            </a:r>
            <a:r>
              <a:rPr lang="en-CA" dirty="0">
                <a:solidFill>
                  <a:srgbClr val="0033CC"/>
                </a:solidFill>
              </a:rPr>
              <a:t>of barrier oxide on the entire </a:t>
            </a:r>
            <a:r>
              <a:rPr lang="en-CA" dirty="0" smtClean="0">
                <a:solidFill>
                  <a:srgbClr val="0033CC"/>
                </a:solidFill>
              </a:rPr>
              <a:t>area.</a:t>
            </a:r>
            <a:endParaRPr lang="en-CA" dirty="0">
              <a:solidFill>
                <a:srgbClr val="0033CC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solidFill>
                  <a:srgbClr val="0033CC"/>
                </a:solidFill>
              </a:rPr>
              <a:t>Local </a:t>
            </a:r>
            <a:r>
              <a:rPr lang="en-CA" dirty="0">
                <a:solidFill>
                  <a:srgbClr val="0033CC"/>
                </a:solidFill>
              </a:rPr>
              <a:t>field distributions caused by </a:t>
            </a:r>
            <a:r>
              <a:rPr lang="en-CA" dirty="0" smtClean="0">
                <a:solidFill>
                  <a:srgbClr val="0033CC"/>
                </a:solidFill>
              </a:rPr>
              <a:t>surface fluctuations.</a:t>
            </a:r>
            <a:endParaRPr lang="en-CA" dirty="0">
              <a:solidFill>
                <a:srgbClr val="0033CC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solidFill>
                  <a:srgbClr val="0033CC"/>
                </a:solidFill>
              </a:rPr>
              <a:t>Creation </a:t>
            </a:r>
            <a:r>
              <a:rPr lang="en-CA" dirty="0">
                <a:solidFill>
                  <a:srgbClr val="0033CC"/>
                </a:solidFill>
              </a:rPr>
              <a:t>of pores by field-enhanced or/and temperature-enhanced </a:t>
            </a:r>
            <a:r>
              <a:rPr lang="en-CA" dirty="0" smtClean="0">
                <a:solidFill>
                  <a:srgbClr val="0033CC"/>
                </a:solidFill>
              </a:rPr>
              <a:t>dissolution. Some pores stop growing due to competition among pores.</a:t>
            </a:r>
            <a:endParaRPr lang="en-CA" dirty="0">
              <a:solidFill>
                <a:srgbClr val="0033CC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CA" dirty="0" smtClean="0">
                <a:solidFill>
                  <a:srgbClr val="0033CC"/>
                </a:solidFill>
              </a:rPr>
              <a:t>Stable </a:t>
            </a:r>
            <a:r>
              <a:rPr lang="en-CA" dirty="0">
                <a:solidFill>
                  <a:srgbClr val="0033CC"/>
                </a:solidFill>
              </a:rPr>
              <a:t>pore growth.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81200" y="152400"/>
            <a:ext cx="5045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Nano-pore formation mechanism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924190" y="6581001"/>
            <a:ext cx="4219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“</a:t>
            </a:r>
            <a:r>
              <a:rPr lang="en-US" sz="1200" dirty="0" err="1" smtClean="0"/>
              <a:t>Nanochemistry</a:t>
            </a:r>
            <a:r>
              <a:rPr lang="en-US" sz="1200" dirty="0" smtClean="0"/>
              <a:t>: a chemical approach to </a:t>
            </a:r>
            <a:r>
              <a:rPr lang="en-US" sz="1200" dirty="0" err="1" smtClean="0"/>
              <a:t>nanomaterials</a:t>
            </a:r>
            <a:r>
              <a:rPr lang="en-US" sz="1200" dirty="0" smtClean="0"/>
              <a:t>” by </a:t>
            </a:r>
            <a:r>
              <a:rPr lang="en-US" sz="1200" dirty="0" err="1" smtClean="0"/>
              <a:t>Ozin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19970" y="162580"/>
            <a:ext cx="8595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Typical self assembly behavior for linear block copolymers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295400" y="838200"/>
            <a:ext cx="6414135" cy="5713786"/>
            <a:chOff x="1295400" y="838200"/>
            <a:chExt cx="6414135" cy="5713786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5400" y="838200"/>
              <a:ext cx="6400800" cy="5713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1344168" y="2209800"/>
              <a:ext cx="246888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7452360" y="2267712"/>
              <a:ext cx="257175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352800" y="152400"/>
            <a:ext cx="2599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Pore dimensions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648200"/>
            <a:ext cx="6807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Controlling parameters: voltage, electrolyte, temperature and time.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Cell size D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 2.5V (nm), V is voltage with a unit volt.</a:t>
            </a:r>
          </a:p>
          <a:p>
            <a:r>
              <a:rPr lang="en-US" dirty="0" smtClean="0">
                <a:solidFill>
                  <a:srgbClr val="0033CC"/>
                </a:solidFill>
                <a:sym typeface="Symbol"/>
              </a:rPr>
              <a:t>Pore size d  V (nm), depends on pH; but pore can be enlarged in acids.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20383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066800"/>
            <a:ext cx="22574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066800"/>
            <a:ext cx="398831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5495"/>
            <a:ext cx="8886825" cy="335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590800" y="152400"/>
            <a:ext cx="3563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Common acids for AAO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51054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Sulfuric acid generally gives smallest pore diameter and largest pore density.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Standard deviation of pore diameter usually is within 10%.</a:t>
            </a:r>
            <a:endParaRPr lang="en-US" dirty="0">
              <a:solidFill>
                <a:srgbClr val="0033CC"/>
              </a:solidFill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52400" y="4495800"/>
            <a:ext cx="1314450" cy="1359932"/>
            <a:chOff x="152400" y="4495800"/>
            <a:chExt cx="1314450" cy="135993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4495800"/>
              <a:ext cx="1314450" cy="1010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228600" y="5486400"/>
              <a:ext cx="1181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Oxalic acid</a:t>
              </a:r>
              <a:endParaRPr lang="en-US" dirty="0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" name="Group 2"/>
          <p:cNvGrpSpPr/>
          <p:nvPr/>
        </p:nvGrpSpPr>
        <p:grpSpPr>
          <a:xfrm>
            <a:off x="152400" y="1066800"/>
            <a:ext cx="2971800" cy="3629025"/>
            <a:chOff x="6019800" y="1066800"/>
            <a:chExt cx="2971800" cy="362902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19800" y="1066800"/>
              <a:ext cx="2038350" cy="3629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ctangle 5"/>
            <p:cNvSpPr/>
            <p:nvPr/>
          </p:nvSpPr>
          <p:spPr>
            <a:xfrm>
              <a:off x="8077200" y="1905000"/>
              <a:ext cx="914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dirty="0" smtClean="0"/>
                <a:t>Al</a:t>
              </a:r>
              <a:r>
                <a:rPr lang="en-US" baseline="-25000" dirty="0" smtClean="0"/>
                <a:t>2</a:t>
              </a:r>
              <a:r>
                <a:rPr lang="en-US" dirty="0" smtClean="0"/>
                <a:t>O</a:t>
              </a:r>
              <a:r>
                <a:rPr lang="en-US" baseline="-25000" dirty="0" smtClean="0"/>
                <a:t>3</a:t>
              </a:r>
            </a:p>
            <a:p>
              <a:pPr algn="r"/>
              <a:endParaRPr lang="en-US" dirty="0" smtClean="0"/>
            </a:p>
            <a:p>
              <a:pPr algn="r"/>
              <a:endParaRPr lang="en-US" dirty="0" smtClean="0"/>
            </a:p>
            <a:p>
              <a:pPr algn="r"/>
              <a:r>
                <a:rPr lang="en-US" dirty="0" smtClean="0"/>
                <a:t>Al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10800000" flipV="1">
              <a:off x="7848600" y="2133600"/>
              <a:ext cx="533400" cy="15240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0800000" flipV="1">
              <a:off x="8077200" y="2895600"/>
              <a:ext cx="533400" cy="15240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2349357" y="152400"/>
            <a:ext cx="4203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AAO membrane production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838200"/>
            <a:ext cx="250507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914400"/>
            <a:ext cx="27622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650244" y="2971800"/>
            <a:ext cx="4503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Wet-etch Al                                        Etch barrier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6135469"/>
            <a:ext cx="7976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Commercial membrane: thickness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60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m, pore size down to 20nm (one side only!)</a:t>
            </a:r>
          </a:p>
          <a:p>
            <a:r>
              <a:rPr lang="en-US" dirty="0" smtClean="0">
                <a:solidFill>
                  <a:srgbClr val="0033CC"/>
                </a:solidFill>
                <a:sym typeface="Symbol"/>
              </a:rPr>
              <a:t>Application: filter, as template for nano-wire production.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600" y="3288268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(using HgCl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)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3733800"/>
            <a:ext cx="4714875" cy="244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7010401" y="4038600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Free standing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10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m-thick AAO membrane, with Au plated for better viewing contrast.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219" name="矩形 2"/>
          <p:cNvSpPr>
            <a:spLocks noChangeArrowheads="1"/>
          </p:cNvSpPr>
          <p:nvPr/>
        </p:nvSpPr>
        <p:spPr bwMode="auto">
          <a:xfrm>
            <a:off x="533400" y="1752600"/>
            <a:ext cx="80772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Removing Al without attacking AAO: saturated HgCl2 </a:t>
            </a:r>
          </a:p>
          <a:p>
            <a:pPr marL="342900" indent="-342900"/>
            <a:r>
              <a:rPr lang="en-US" dirty="0">
                <a:solidFill>
                  <a:srgbClr val="0033CC"/>
                </a:solidFill>
              </a:rPr>
              <a:t>                     </a:t>
            </a:r>
            <a:r>
              <a:rPr lang="en-US" dirty="0" smtClean="0">
                <a:solidFill>
                  <a:srgbClr val="0033CC"/>
                </a:solidFill>
              </a:rPr>
              <a:t>Al + HgCl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-</a:t>
            </a:r>
            <a:r>
              <a:rPr lang="en-US" dirty="0">
                <a:solidFill>
                  <a:srgbClr val="0033CC"/>
                </a:solidFill>
              </a:rPr>
              <a:t>----Al</a:t>
            </a:r>
            <a:r>
              <a:rPr lang="en-US" baseline="30000" dirty="0">
                <a:solidFill>
                  <a:srgbClr val="0033CC"/>
                </a:solidFill>
              </a:rPr>
              <a:t>3+</a:t>
            </a:r>
            <a:r>
              <a:rPr lang="en-US" dirty="0">
                <a:solidFill>
                  <a:srgbClr val="0033CC"/>
                </a:solidFill>
              </a:rPr>
              <a:t> + Hg, </a:t>
            </a:r>
            <a:r>
              <a:rPr lang="en-US" dirty="0" smtClean="0">
                <a:solidFill>
                  <a:srgbClr val="0033CC"/>
                </a:solidFill>
              </a:rPr>
              <a:t>room temperature</a:t>
            </a:r>
            <a:endParaRPr lang="en-US" dirty="0">
              <a:solidFill>
                <a:srgbClr val="0033CC"/>
              </a:solidFill>
            </a:endParaRPr>
          </a:p>
          <a:p>
            <a:pPr marL="342900" indent="-342900"/>
            <a:endParaRPr lang="en-US" dirty="0">
              <a:solidFill>
                <a:srgbClr val="0033CC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Removing AAO without attacking Al: It is not easy for Al to dissolve in H2CrO4 aqueous.</a:t>
            </a:r>
          </a:p>
          <a:p>
            <a:pPr marL="342900" indent="-342900"/>
            <a:r>
              <a:rPr lang="en-US" dirty="0">
                <a:solidFill>
                  <a:srgbClr val="0033CC"/>
                </a:solidFill>
              </a:rPr>
              <a:t>                    </a:t>
            </a:r>
            <a:r>
              <a:rPr lang="en-US" dirty="0" smtClean="0">
                <a:solidFill>
                  <a:srgbClr val="0033CC"/>
                </a:solidFill>
              </a:rPr>
              <a:t>6%H</a:t>
            </a:r>
            <a:r>
              <a:rPr lang="en-US" baseline="-25000" dirty="0" smtClean="0">
                <a:solidFill>
                  <a:srgbClr val="0033CC"/>
                </a:solidFill>
              </a:rPr>
              <a:t>3</a:t>
            </a:r>
            <a:r>
              <a:rPr lang="en-US" dirty="0" smtClean="0">
                <a:solidFill>
                  <a:srgbClr val="0033CC"/>
                </a:solidFill>
              </a:rPr>
              <a:t>PO</a:t>
            </a:r>
            <a:r>
              <a:rPr lang="en-US" baseline="-25000" dirty="0" smtClean="0">
                <a:solidFill>
                  <a:srgbClr val="0033CC"/>
                </a:solidFill>
              </a:rPr>
              <a:t>4</a:t>
            </a:r>
            <a:r>
              <a:rPr lang="en-US" dirty="0" smtClean="0">
                <a:solidFill>
                  <a:srgbClr val="0033CC"/>
                </a:solidFill>
              </a:rPr>
              <a:t> + 1.8%H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CrO</a:t>
            </a:r>
            <a:r>
              <a:rPr lang="en-US" baseline="-25000" dirty="0" smtClean="0">
                <a:solidFill>
                  <a:srgbClr val="0033CC"/>
                </a:solidFill>
              </a:rPr>
              <a:t>4</a:t>
            </a:r>
            <a:r>
              <a:rPr lang="en-US" dirty="0">
                <a:solidFill>
                  <a:srgbClr val="0033CC"/>
                </a:solidFill>
              </a:rPr>
              <a:t>, 60</a:t>
            </a:r>
            <a:r>
              <a:rPr lang="en-US" baseline="30000" dirty="0">
                <a:solidFill>
                  <a:srgbClr val="0033CC"/>
                </a:solidFill>
              </a:rPr>
              <a:t>o</a:t>
            </a:r>
            <a:r>
              <a:rPr lang="en-US" dirty="0">
                <a:solidFill>
                  <a:srgbClr val="0033CC"/>
                </a:solidFill>
              </a:rPr>
              <a:t>C, 2h</a:t>
            </a:r>
          </a:p>
          <a:p>
            <a:pPr marL="342900" indent="-342900"/>
            <a:endParaRPr lang="en-US" dirty="0">
              <a:solidFill>
                <a:srgbClr val="0033CC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Removing the barrier layer at the bottom without attacking too much the AAO pores.</a:t>
            </a:r>
          </a:p>
          <a:p>
            <a:pPr marL="342900" indent="-342900"/>
            <a:r>
              <a:rPr lang="en-US" dirty="0">
                <a:solidFill>
                  <a:srgbClr val="0033CC"/>
                </a:solidFill>
              </a:rPr>
              <a:t>                        5%H</a:t>
            </a:r>
            <a:r>
              <a:rPr lang="en-US" baseline="-25000" dirty="0">
                <a:solidFill>
                  <a:srgbClr val="0033CC"/>
                </a:solidFill>
              </a:rPr>
              <a:t>3</a:t>
            </a:r>
            <a:r>
              <a:rPr lang="en-US" dirty="0">
                <a:solidFill>
                  <a:srgbClr val="0033CC"/>
                </a:solidFill>
              </a:rPr>
              <a:t>PO</a:t>
            </a:r>
            <a:r>
              <a:rPr lang="en-US" baseline="-25000" dirty="0">
                <a:solidFill>
                  <a:srgbClr val="0033CC"/>
                </a:solidFill>
              </a:rPr>
              <a:t>4</a:t>
            </a:r>
            <a:r>
              <a:rPr lang="en-US" dirty="0">
                <a:solidFill>
                  <a:srgbClr val="0033CC"/>
                </a:solidFill>
              </a:rPr>
              <a:t>, 30</a:t>
            </a:r>
            <a:r>
              <a:rPr lang="en-US" baseline="30000" dirty="0">
                <a:solidFill>
                  <a:srgbClr val="0033CC"/>
                </a:solidFill>
              </a:rPr>
              <a:t>o</a:t>
            </a:r>
            <a:r>
              <a:rPr lang="en-US" dirty="0">
                <a:solidFill>
                  <a:srgbClr val="0033CC"/>
                </a:solidFill>
              </a:rPr>
              <a:t>C, 30min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152400"/>
            <a:ext cx="7282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Chemistry involved in nanofabrication using AAO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D:\Bo-1.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838200"/>
            <a:ext cx="7349057" cy="394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矩形 5"/>
          <p:cNvSpPr>
            <a:spLocks noChangeArrowheads="1"/>
          </p:cNvSpPr>
          <p:nvPr/>
        </p:nvSpPr>
        <p:spPr bwMode="auto">
          <a:xfrm>
            <a:off x="381000" y="4999672"/>
            <a:ext cx="838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CA" dirty="0" smtClean="0">
                <a:solidFill>
                  <a:srgbClr val="0033CC"/>
                </a:solidFill>
              </a:rPr>
              <a:t>Stages </a:t>
            </a:r>
            <a:r>
              <a:rPr lang="en-CA" dirty="0">
                <a:solidFill>
                  <a:srgbClr val="0033CC"/>
                </a:solidFill>
              </a:rPr>
              <a:t>of the formation of self-ordered alumina: </a:t>
            </a:r>
            <a:r>
              <a:rPr lang="en-CA" dirty="0">
                <a:solidFill>
                  <a:srgbClr val="C00000"/>
                </a:solidFill>
              </a:rPr>
              <a:t>a) </a:t>
            </a:r>
            <a:r>
              <a:rPr lang="en-CA" dirty="0">
                <a:solidFill>
                  <a:srgbClr val="0033CC"/>
                </a:solidFill>
              </a:rPr>
              <a:t>Annealing at 500</a:t>
            </a:r>
            <a:r>
              <a:rPr lang="en-CA" baseline="30000" dirty="0">
                <a:solidFill>
                  <a:srgbClr val="0033CC"/>
                </a:solidFill>
              </a:rPr>
              <a:t>o</a:t>
            </a:r>
            <a:r>
              <a:rPr lang="en-CA" dirty="0">
                <a:solidFill>
                  <a:srgbClr val="0033CC"/>
                </a:solidFill>
              </a:rPr>
              <a:t>C for </a:t>
            </a:r>
            <a:r>
              <a:rPr lang="en-CA" dirty="0" smtClean="0">
                <a:solidFill>
                  <a:srgbClr val="0033CC"/>
                </a:solidFill>
              </a:rPr>
              <a:t>3h to increase grain size; </a:t>
            </a:r>
            <a:r>
              <a:rPr lang="en-CA" dirty="0">
                <a:solidFill>
                  <a:srgbClr val="C00000"/>
                </a:solidFill>
              </a:rPr>
              <a:t>b) </a:t>
            </a:r>
            <a:r>
              <a:rPr lang="en-CA" dirty="0" smtClean="0">
                <a:solidFill>
                  <a:srgbClr val="0033CC"/>
                </a:solidFill>
              </a:rPr>
              <a:t>electro-polishing </a:t>
            </a:r>
            <a:r>
              <a:rPr lang="en-CA" dirty="0">
                <a:solidFill>
                  <a:srgbClr val="0033CC"/>
                </a:solidFill>
              </a:rPr>
              <a:t>in a solution of 1/4 HClO</a:t>
            </a:r>
            <a:r>
              <a:rPr lang="en-CA" baseline="-25000" dirty="0">
                <a:solidFill>
                  <a:srgbClr val="0033CC"/>
                </a:solidFill>
              </a:rPr>
              <a:t>4</a:t>
            </a:r>
            <a:r>
              <a:rPr lang="en-CA" dirty="0">
                <a:solidFill>
                  <a:srgbClr val="0033CC"/>
                </a:solidFill>
              </a:rPr>
              <a:t> + 3/4 C</a:t>
            </a:r>
            <a:r>
              <a:rPr lang="en-CA" baseline="-25000" dirty="0">
                <a:solidFill>
                  <a:srgbClr val="0033CC"/>
                </a:solidFill>
              </a:rPr>
              <a:t>2</a:t>
            </a:r>
            <a:r>
              <a:rPr lang="en-CA" dirty="0">
                <a:solidFill>
                  <a:srgbClr val="0033CC"/>
                </a:solidFill>
              </a:rPr>
              <a:t>H</a:t>
            </a:r>
            <a:r>
              <a:rPr lang="en-CA" baseline="-25000" dirty="0">
                <a:solidFill>
                  <a:srgbClr val="0033CC"/>
                </a:solidFill>
              </a:rPr>
              <a:t>5</a:t>
            </a:r>
            <a:r>
              <a:rPr lang="en-CA" dirty="0">
                <a:solidFill>
                  <a:srgbClr val="0033CC"/>
                </a:solidFill>
              </a:rPr>
              <a:t>OH for 4 min at </a:t>
            </a:r>
            <a:r>
              <a:rPr lang="en-CA" dirty="0" smtClean="0">
                <a:solidFill>
                  <a:srgbClr val="0033CC"/>
                </a:solidFill>
              </a:rPr>
              <a:t>8V </a:t>
            </a:r>
            <a:r>
              <a:rPr lang="en-CA" dirty="0">
                <a:solidFill>
                  <a:srgbClr val="0033CC"/>
                </a:solidFill>
              </a:rPr>
              <a:t>with agitation; </a:t>
            </a:r>
            <a:r>
              <a:rPr lang="en-CA" dirty="0">
                <a:solidFill>
                  <a:srgbClr val="C00000"/>
                </a:solidFill>
              </a:rPr>
              <a:t>c) </a:t>
            </a:r>
            <a:r>
              <a:rPr lang="en-CA" dirty="0">
                <a:solidFill>
                  <a:srgbClr val="0033CC"/>
                </a:solidFill>
              </a:rPr>
              <a:t>first anodization; </a:t>
            </a:r>
            <a:r>
              <a:rPr lang="en-CA" dirty="0">
                <a:solidFill>
                  <a:srgbClr val="C00000"/>
                </a:solidFill>
              </a:rPr>
              <a:t>d) </a:t>
            </a:r>
            <a:r>
              <a:rPr lang="en-CA" dirty="0">
                <a:solidFill>
                  <a:srgbClr val="0033CC"/>
                </a:solidFill>
              </a:rPr>
              <a:t>selective dissolution of the formed oxide layer; </a:t>
            </a:r>
            <a:r>
              <a:rPr lang="en-CA" dirty="0">
                <a:solidFill>
                  <a:srgbClr val="C00000"/>
                </a:solidFill>
              </a:rPr>
              <a:t>e) </a:t>
            </a:r>
            <a:r>
              <a:rPr lang="en-CA" dirty="0">
                <a:solidFill>
                  <a:srgbClr val="0033CC"/>
                </a:solidFill>
              </a:rPr>
              <a:t>second anodization under the same conditions as the first anodization; and </a:t>
            </a:r>
            <a:r>
              <a:rPr lang="en-CA" dirty="0">
                <a:solidFill>
                  <a:srgbClr val="C00000"/>
                </a:solidFill>
              </a:rPr>
              <a:t>f</a:t>
            </a:r>
            <a:r>
              <a:rPr lang="en-CA" dirty="0" smtClean="0">
                <a:solidFill>
                  <a:srgbClr val="C00000"/>
                </a:solidFill>
              </a:rPr>
              <a:t>) </a:t>
            </a:r>
            <a:r>
              <a:rPr lang="en-CA" dirty="0" smtClean="0">
                <a:solidFill>
                  <a:srgbClr val="0033CC"/>
                </a:solidFill>
              </a:rPr>
              <a:t>if needed, </a:t>
            </a:r>
            <a:r>
              <a:rPr lang="en-CA" dirty="0">
                <a:solidFill>
                  <a:srgbClr val="0033CC"/>
                </a:solidFill>
              </a:rPr>
              <a:t>isotropic etching in 1M phosphoric acid at </a:t>
            </a:r>
            <a:r>
              <a:rPr lang="en-CA" dirty="0" smtClean="0">
                <a:solidFill>
                  <a:srgbClr val="0033CC"/>
                </a:solidFill>
              </a:rPr>
              <a:t>30</a:t>
            </a:r>
            <a:r>
              <a:rPr lang="en-CA" baseline="30000" dirty="0" smtClean="0">
                <a:solidFill>
                  <a:srgbClr val="0033CC"/>
                </a:solidFill>
              </a:rPr>
              <a:t>o</a:t>
            </a:r>
            <a:r>
              <a:rPr lang="en-CA" dirty="0" smtClean="0">
                <a:solidFill>
                  <a:srgbClr val="0033CC"/>
                </a:solidFill>
              </a:rPr>
              <a:t>C </a:t>
            </a:r>
            <a:r>
              <a:rPr lang="en-CA" dirty="0">
                <a:solidFill>
                  <a:srgbClr val="0033CC"/>
                </a:solidFill>
              </a:rPr>
              <a:t>to widen the pores.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98078" y="86380"/>
            <a:ext cx="7797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Two-step anodization process to improve periodicity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" y="1214734"/>
            <a:ext cx="9051772" cy="549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38200" y="152400"/>
            <a:ext cx="7685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Pre-pattern Al surface can also improves periodicity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838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Al is pre-patterned by FIB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6396335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“Order–disorder transition of anodic alumina </a:t>
            </a:r>
            <a:r>
              <a:rPr lang="en-US" sz="1200" dirty="0" err="1" smtClean="0"/>
              <a:t>nanochannel</a:t>
            </a:r>
            <a:r>
              <a:rPr lang="en-US" sz="1200" dirty="0" smtClean="0"/>
              <a:t> arrays grown</a:t>
            </a:r>
          </a:p>
          <a:p>
            <a:r>
              <a:rPr lang="en-US" sz="1200" dirty="0" smtClean="0"/>
              <a:t>under the guidance of focused-ion-beam patterning”, page 2509-2511.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4572000" cy="601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38200" y="0"/>
            <a:ext cx="758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Pre-pattern Al surface using imprint with a Ni mold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1371600"/>
            <a:ext cx="3350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Imprint pressure order 1000atm!!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(regular imprint into resist 20atm)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3400" y="37338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Schematic diagram of the fabrication of ideally ordered anodic alumina using Ni imprint stamps that can be replicated from:</a:t>
            </a: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rgbClr val="0033CC"/>
                </a:solidFill>
              </a:rPr>
              <a:t>a resist pattern (method I).</a:t>
            </a: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rgbClr val="0033CC"/>
                </a:solidFill>
              </a:rPr>
              <a:t>a silicon pattern (method II).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9000" y="6350913"/>
            <a:ext cx="5638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Woo Lee, Ran </a:t>
            </a:r>
            <a:r>
              <a:rPr lang="en-US" sz="1100" dirty="0" err="1" smtClean="0"/>
              <a:t>Ji</a:t>
            </a:r>
            <a:r>
              <a:rPr lang="en-US" sz="1100" dirty="0" smtClean="0"/>
              <a:t>, Caroline A. Ross, Ulrich </a:t>
            </a:r>
            <a:r>
              <a:rPr lang="en-US" sz="1100" dirty="0" err="1" smtClean="0"/>
              <a:t>Gçsele</a:t>
            </a:r>
            <a:r>
              <a:rPr lang="en-US" sz="1100" dirty="0" smtClean="0"/>
              <a:t>, and </a:t>
            </a:r>
            <a:r>
              <a:rPr lang="en-US" sz="1100" dirty="0" err="1" smtClean="0"/>
              <a:t>Kornelius</a:t>
            </a:r>
            <a:r>
              <a:rPr lang="en-US" sz="1100" dirty="0" smtClean="0"/>
              <a:t> </a:t>
            </a:r>
            <a:r>
              <a:rPr lang="en-US" sz="1100" dirty="0" err="1" smtClean="0"/>
              <a:t>Nielsch</a:t>
            </a:r>
            <a:r>
              <a:rPr lang="en-US" sz="1100" dirty="0" smtClean="0"/>
              <a:t>, “</a:t>
            </a:r>
            <a:r>
              <a:rPr lang="fr-FR" sz="1100" dirty="0" smtClean="0"/>
              <a:t>Wafer-</a:t>
            </a:r>
            <a:r>
              <a:rPr lang="fr-FR" sz="1100" dirty="0" err="1" smtClean="0"/>
              <a:t>Scale</a:t>
            </a:r>
            <a:r>
              <a:rPr lang="fr-FR" sz="1100" dirty="0" smtClean="0"/>
              <a:t> Ni </a:t>
            </a:r>
            <a:r>
              <a:rPr lang="fr-FR" sz="1100" dirty="0" err="1" smtClean="0"/>
              <a:t>Imprint</a:t>
            </a:r>
            <a:r>
              <a:rPr lang="fr-FR" sz="1100" dirty="0" smtClean="0"/>
              <a:t> </a:t>
            </a:r>
            <a:r>
              <a:rPr lang="fr-FR" sz="1100" dirty="0" err="1" smtClean="0"/>
              <a:t>Stamps</a:t>
            </a:r>
            <a:r>
              <a:rPr lang="fr-FR" sz="1100" dirty="0" smtClean="0"/>
              <a:t> for </a:t>
            </a:r>
            <a:r>
              <a:rPr lang="fr-FR" sz="1100" dirty="0" err="1" smtClean="0"/>
              <a:t>Porous</a:t>
            </a:r>
            <a:r>
              <a:rPr lang="fr-FR" sz="1100" dirty="0" smtClean="0"/>
              <a:t> </a:t>
            </a:r>
            <a:r>
              <a:rPr lang="en-US" sz="1100" dirty="0" smtClean="0"/>
              <a:t>Alumina Membranes Based on Interference Lithography”, Small, 2006.</a:t>
            </a:r>
            <a:endParaRPr lang="en-US" sz="11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280" y="838200"/>
            <a:ext cx="594812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71525" y="10180"/>
            <a:ext cx="7081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Ideally ordered AAO by imprint pre-pattering Al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5477470"/>
            <a:ext cx="579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SEM images of long-range-ordered anodic alumina with a) hexagonal and b) </a:t>
            </a:r>
            <a:r>
              <a:rPr lang="en-US" dirty="0" smtClean="0">
                <a:solidFill>
                  <a:srgbClr val="C00000"/>
                </a:solidFill>
              </a:rPr>
              <a:t>square arrangements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of nano-pores. </a:t>
            </a:r>
            <a:r>
              <a:rPr lang="en-US" dirty="0" err="1" smtClean="0">
                <a:solidFill>
                  <a:srgbClr val="0033CC"/>
                </a:solidFill>
              </a:rPr>
              <a:t>c,d</a:t>
            </a:r>
            <a:r>
              <a:rPr lang="en-US" dirty="0" smtClean="0">
                <a:solidFill>
                  <a:srgbClr val="0033CC"/>
                </a:solidFill>
              </a:rPr>
              <a:t>) Oblique views of the cross sections.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609600"/>
            <a:ext cx="1371600" cy="546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91200" y="61722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No other way can get such a high aspect ratio periodic pattern.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7600" y="5410200"/>
            <a:ext cx="60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AAO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905000" y="6400800"/>
            <a:ext cx="403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From same group, “Fast fabrication of long-range ordered porous alumina membranes by hard anodization”, Nature Materials, 2006.</a:t>
            </a:r>
            <a:endParaRPr lang="en-US" sz="11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28600" y="5475982"/>
            <a:ext cx="8763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dirty="0" smtClean="0">
                <a:solidFill>
                  <a:srgbClr val="0033CC"/>
                </a:solidFill>
              </a:rPr>
              <a:t>SEM </a:t>
            </a:r>
            <a:r>
              <a:rPr lang="en-US" altLang="zh-CN" sz="1600" dirty="0">
                <a:solidFill>
                  <a:srgbClr val="0033CC"/>
                </a:solidFill>
              </a:rPr>
              <a:t>of AAO with novel structure. </a:t>
            </a:r>
            <a:r>
              <a:rPr lang="en-US" altLang="zh-CN" sz="1600" dirty="0">
                <a:solidFill>
                  <a:srgbClr val="C00000"/>
                </a:solidFill>
              </a:rPr>
              <a:t>(a) </a:t>
            </a:r>
            <a:r>
              <a:rPr lang="en-US" altLang="zh-CN" sz="1600" dirty="0">
                <a:solidFill>
                  <a:srgbClr val="0033CC"/>
                </a:solidFill>
              </a:rPr>
              <a:t>View of bottom, just removing the Al substrate in a mixed solution of </a:t>
            </a:r>
            <a:r>
              <a:rPr lang="en-US" altLang="zh-CN" sz="1600" dirty="0" err="1">
                <a:solidFill>
                  <a:srgbClr val="0033CC"/>
                </a:solidFill>
              </a:rPr>
              <a:t>HCl</a:t>
            </a:r>
            <a:r>
              <a:rPr lang="en-US" altLang="zh-CN" sz="1600" dirty="0">
                <a:solidFill>
                  <a:srgbClr val="0033CC"/>
                </a:solidFill>
              </a:rPr>
              <a:t>/CuCl</a:t>
            </a:r>
            <a:r>
              <a:rPr lang="en-US" altLang="zh-CN" sz="1600" baseline="-25000" dirty="0">
                <a:solidFill>
                  <a:srgbClr val="0033CC"/>
                </a:solidFill>
              </a:rPr>
              <a:t>2</a:t>
            </a:r>
            <a:r>
              <a:rPr lang="en-US" altLang="zh-CN" sz="1600" dirty="0">
                <a:solidFill>
                  <a:srgbClr val="0033CC"/>
                </a:solidFill>
              </a:rPr>
              <a:t> (immersing for 20min); </a:t>
            </a:r>
            <a:r>
              <a:rPr lang="en-US" altLang="zh-CN" sz="1600" dirty="0">
                <a:solidFill>
                  <a:srgbClr val="C00000"/>
                </a:solidFill>
              </a:rPr>
              <a:t>(b)</a:t>
            </a:r>
            <a:r>
              <a:rPr lang="en-US" altLang="zh-CN" sz="1600" dirty="0">
                <a:solidFill>
                  <a:srgbClr val="0033CC"/>
                </a:solidFill>
              </a:rPr>
              <a:t> extending the immersing time till 40 min, small pores </a:t>
            </a:r>
            <a:r>
              <a:rPr lang="en-US" altLang="zh-CN" sz="1600" dirty="0" smtClean="0">
                <a:solidFill>
                  <a:srgbClr val="0033CC"/>
                </a:solidFill>
              </a:rPr>
              <a:t>appear; </a:t>
            </a:r>
            <a:r>
              <a:rPr lang="en-US" altLang="zh-CN" sz="1600" dirty="0">
                <a:solidFill>
                  <a:srgbClr val="C00000"/>
                </a:solidFill>
              </a:rPr>
              <a:t>(c)</a:t>
            </a:r>
            <a:r>
              <a:rPr lang="en-US" altLang="zh-CN" sz="1600" dirty="0">
                <a:solidFill>
                  <a:srgbClr val="0033CC"/>
                </a:solidFill>
              </a:rPr>
              <a:t> extending the immersing time till 60 </a:t>
            </a:r>
            <a:r>
              <a:rPr lang="en-US" altLang="zh-CN" sz="1600" dirty="0" smtClean="0">
                <a:solidFill>
                  <a:srgbClr val="0033CC"/>
                </a:solidFill>
              </a:rPr>
              <a:t>min; </a:t>
            </a:r>
            <a:r>
              <a:rPr lang="en-US" altLang="zh-CN" sz="1600" dirty="0">
                <a:solidFill>
                  <a:srgbClr val="C00000"/>
                </a:solidFill>
              </a:rPr>
              <a:t>(d) </a:t>
            </a:r>
            <a:r>
              <a:rPr lang="en-US" altLang="zh-CN" sz="1600" dirty="0">
                <a:solidFill>
                  <a:srgbClr val="0033CC"/>
                </a:solidFill>
              </a:rPr>
              <a:t>after immersing in 5% H</a:t>
            </a:r>
            <a:r>
              <a:rPr lang="en-US" altLang="zh-CN" sz="1600" baseline="-25000" dirty="0">
                <a:solidFill>
                  <a:srgbClr val="0033CC"/>
                </a:solidFill>
              </a:rPr>
              <a:t>3</a:t>
            </a:r>
            <a:r>
              <a:rPr lang="en-US" altLang="zh-CN" sz="1600" dirty="0">
                <a:solidFill>
                  <a:srgbClr val="0033CC"/>
                </a:solidFill>
              </a:rPr>
              <a:t>PO</a:t>
            </a:r>
            <a:r>
              <a:rPr lang="en-US" altLang="zh-CN" sz="1600" baseline="-25000" dirty="0">
                <a:solidFill>
                  <a:srgbClr val="0033CC"/>
                </a:solidFill>
              </a:rPr>
              <a:t>4</a:t>
            </a:r>
            <a:r>
              <a:rPr lang="en-US" altLang="zh-CN" sz="1600" dirty="0">
                <a:solidFill>
                  <a:srgbClr val="0033CC"/>
                </a:solidFill>
              </a:rPr>
              <a:t>, the normal </a:t>
            </a:r>
            <a:r>
              <a:rPr lang="en-US" altLang="zh-CN" sz="1600" dirty="0" smtClean="0">
                <a:solidFill>
                  <a:srgbClr val="0033CC"/>
                </a:solidFill>
              </a:rPr>
              <a:t>nano-pores </a:t>
            </a:r>
            <a:r>
              <a:rPr lang="en-US" altLang="zh-CN" sz="1600" dirty="0">
                <a:solidFill>
                  <a:srgbClr val="0033CC"/>
                </a:solidFill>
              </a:rPr>
              <a:t>are opened, </a:t>
            </a:r>
            <a:r>
              <a:rPr lang="en-US" altLang="zh-CN" sz="1600" dirty="0" smtClean="0">
                <a:solidFill>
                  <a:srgbClr val="0033CC"/>
                </a:solidFill>
              </a:rPr>
              <a:t>surrounded by six </a:t>
            </a:r>
            <a:r>
              <a:rPr lang="en-US" altLang="zh-CN" sz="1600" dirty="0">
                <a:solidFill>
                  <a:srgbClr val="0033CC"/>
                </a:solidFill>
              </a:rPr>
              <a:t>small pores. The </a:t>
            </a:r>
            <a:r>
              <a:rPr lang="en-US" altLang="zh-CN" sz="1600" dirty="0" smtClean="0">
                <a:solidFill>
                  <a:srgbClr val="0033CC"/>
                </a:solidFill>
              </a:rPr>
              <a:t>scale bar </a:t>
            </a:r>
            <a:r>
              <a:rPr lang="en-US" altLang="zh-CN" sz="1600" dirty="0">
                <a:solidFill>
                  <a:srgbClr val="0033CC"/>
                </a:solidFill>
              </a:rPr>
              <a:t>is 100nm. </a:t>
            </a:r>
            <a:r>
              <a:rPr lang="en-US" sz="1600" dirty="0">
                <a:solidFill>
                  <a:srgbClr val="0033CC"/>
                </a:solidFill>
              </a:rPr>
              <a:t> </a:t>
            </a:r>
            <a:endParaRPr lang="en-US" altLang="zh-CN" sz="1600" dirty="0">
              <a:solidFill>
                <a:srgbClr val="0033CC"/>
              </a:solidFill>
            </a:endParaRPr>
          </a:p>
        </p:txBody>
      </p:sp>
      <p:grpSp>
        <p:nvGrpSpPr>
          <p:cNvPr id="2" name="Group 87"/>
          <p:cNvGrpSpPr/>
          <p:nvPr/>
        </p:nvGrpSpPr>
        <p:grpSpPr>
          <a:xfrm>
            <a:off x="1447800" y="1368425"/>
            <a:ext cx="6075363" cy="4117975"/>
            <a:chOff x="3048000" y="1981200"/>
            <a:chExt cx="6075363" cy="4117975"/>
          </a:xfrm>
        </p:grpSpPr>
        <p:sp>
          <p:nvSpPr>
            <p:cNvPr id="10243" name="Rectangle 2"/>
            <p:cNvSpPr>
              <a:spLocks noChangeArrowheads="1"/>
            </p:cNvSpPr>
            <p:nvPr/>
          </p:nvSpPr>
          <p:spPr bwMode="auto">
            <a:xfrm>
              <a:off x="4090988" y="3048000"/>
              <a:ext cx="38100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419100" indent="-419100"/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10244" name="Rectangle 3"/>
            <p:cNvSpPr>
              <a:spLocks noChangeArrowheads="1"/>
            </p:cNvSpPr>
            <p:nvPr/>
          </p:nvSpPr>
          <p:spPr bwMode="auto">
            <a:xfrm>
              <a:off x="6827838" y="3203575"/>
              <a:ext cx="42862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419100" indent="-419100"/>
              <a:r>
                <a:rPr lang="en-US" sz="1200" b="1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543300" y="2017713"/>
              <a:ext cx="5580063" cy="4081462"/>
              <a:chOff x="1958" y="1304"/>
              <a:chExt cx="8786" cy="6427"/>
            </a:xfrm>
          </p:grpSpPr>
          <p:sp>
            <p:nvSpPr>
              <p:cNvPr id="10304" name="Line 6"/>
              <p:cNvSpPr>
                <a:spLocks noChangeShapeType="1"/>
              </p:cNvSpPr>
              <p:nvPr/>
            </p:nvSpPr>
            <p:spPr bwMode="auto">
              <a:xfrm>
                <a:off x="4798" y="2888"/>
                <a:ext cx="2058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Line 7"/>
              <p:cNvSpPr>
                <a:spLocks noChangeShapeType="1"/>
              </p:cNvSpPr>
              <p:nvPr/>
            </p:nvSpPr>
            <p:spPr bwMode="auto">
              <a:xfrm>
                <a:off x="8158" y="4370"/>
                <a:ext cx="0" cy="57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Text Box 8"/>
              <p:cNvSpPr txBox="1">
                <a:spLocks noChangeArrowheads="1"/>
              </p:cNvSpPr>
              <p:nvPr/>
            </p:nvSpPr>
            <p:spPr bwMode="auto">
              <a:xfrm>
                <a:off x="4852" y="2497"/>
                <a:ext cx="1822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419100" indent="-419100"/>
                <a:r>
                  <a:rPr lang="fr-CA" sz="1200">
                    <a:latin typeface="Times New Roman" pitchFamily="18" charset="0"/>
                  </a:rPr>
                  <a:t>HCl/CuCl</a:t>
                </a:r>
                <a:r>
                  <a:rPr lang="fr-CA" sz="1200" baseline="-25000">
                    <a:latin typeface="Times New Roman" pitchFamily="18" charset="0"/>
                  </a:rPr>
                  <a:t>2</a:t>
                </a:r>
                <a:r>
                  <a:rPr lang="fr-CA" sz="1200">
                    <a:latin typeface="Times New Roman" pitchFamily="18" charset="0"/>
                  </a:rPr>
                  <a:t>  40min</a:t>
                </a:r>
                <a:endParaRPr lang="en-US"/>
              </a:p>
            </p:txBody>
          </p:sp>
          <p:sp>
            <p:nvSpPr>
              <p:cNvPr id="10307" name="Line 9"/>
              <p:cNvSpPr>
                <a:spLocks noChangeShapeType="1"/>
              </p:cNvSpPr>
              <p:nvPr/>
            </p:nvSpPr>
            <p:spPr bwMode="auto">
              <a:xfrm flipH="1">
                <a:off x="2754" y="4007"/>
                <a:ext cx="0" cy="108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Text Box 10"/>
              <p:cNvSpPr txBox="1">
                <a:spLocks noChangeArrowheads="1"/>
              </p:cNvSpPr>
              <p:nvPr/>
            </p:nvSpPr>
            <p:spPr bwMode="auto">
              <a:xfrm>
                <a:off x="2758" y="4258"/>
                <a:ext cx="190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419100" indent="-419100"/>
                <a:r>
                  <a:rPr lang="fr-CA" sz="1200">
                    <a:latin typeface="Times New Roman" pitchFamily="18" charset="0"/>
                  </a:rPr>
                  <a:t>Open in H</a:t>
                </a:r>
                <a:r>
                  <a:rPr lang="fr-CA" sz="1200" baseline="-25000">
                    <a:latin typeface="Times New Roman" pitchFamily="18" charset="0"/>
                  </a:rPr>
                  <a:t>3</a:t>
                </a:r>
                <a:r>
                  <a:rPr lang="fr-CA" sz="1200">
                    <a:latin typeface="Times New Roman" pitchFamily="18" charset="0"/>
                  </a:rPr>
                  <a:t>PO</a:t>
                </a:r>
                <a:r>
                  <a:rPr lang="fr-CA" sz="1200" baseline="-25000">
                    <a:latin typeface="Times New Roman" pitchFamily="18" charset="0"/>
                  </a:rPr>
                  <a:t>4</a:t>
                </a:r>
                <a:endParaRPr lang="en-US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1958" y="1304"/>
                <a:ext cx="8786" cy="6427"/>
                <a:chOff x="1958" y="1304"/>
                <a:chExt cx="8786" cy="6427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>
                  <a:off x="1971" y="5145"/>
                  <a:ext cx="3790" cy="2520"/>
                  <a:chOff x="2034" y="5444"/>
                  <a:chExt cx="3790" cy="2520"/>
                </a:xfrm>
              </p:grpSpPr>
              <p:pic>
                <p:nvPicPr>
                  <p:cNvPr id="10323" name="Picture 13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lum bright="12000" contrast="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34" y="5444"/>
                    <a:ext cx="3320" cy="25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324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64" y="5498"/>
                    <a:ext cx="360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marL="419100" indent="-419100"/>
                    <a:r>
                      <a:rPr lang="fr-CA" b="1">
                        <a:latin typeface="Times New Roman" pitchFamily="18" charset="0"/>
                      </a:rPr>
                      <a:t>d</a:t>
                    </a:r>
                    <a:endParaRPr lang="en-US"/>
                  </a:p>
                </p:txBody>
              </p:sp>
              <p:sp>
                <p:nvSpPr>
                  <p:cNvPr id="10325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729" y="7810"/>
                    <a:ext cx="567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" name="Group 16"/>
                <p:cNvGrpSpPr>
                  <a:grpSpLocks/>
                </p:cNvGrpSpPr>
                <p:nvPr/>
              </p:nvGrpSpPr>
              <p:grpSpPr bwMode="auto">
                <a:xfrm>
                  <a:off x="1958" y="1304"/>
                  <a:ext cx="8786" cy="2990"/>
                  <a:chOff x="1958" y="2024"/>
                  <a:chExt cx="8786" cy="2990"/>
                </a:xfrm>
              </p:grpSpPr>
              <p:pic>
                <p:nvPicPr>
                  <p:cNvPr id="10317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6877" y="2024"/>
                    <a:ext cx="3450" cy="299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318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438" y="2085"/>
                    <a:ext cx="306" cy="4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marL="419100" indent="-419100"/>
                    <a:r>
                      <a:rPr lang="fr-CA" b="1">
                        <a:latin typeface="Times New Roman" pitchFamily="18" charset="0"/>
                      </a:rPr>
                      <a:t>b</a:t>
                    </a:r>
                    <a:endParaRPr lang="en-US"/>
                  </a:p>
                </p:txBody>
              </p:sp>
              <p:grpSp>
                <p:nvGrpSpPr>
                  <p:cNvPr id="7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958" y="2084"/>
                    <a:ext cx="3120" cy="2560"/>
                    <a:chOff x="1620" y="1860"/>
                    <a:chExt cx="3120" cy="2560"/>
                  </a:xfrm>
                </p:grpSpPr>
                <p:pic>
                  <p:nvPicPr>
                    <p:cNvPr id="10320" name="Picture 2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620" y="1880"/>
                      <a:ext cx="2740" cy="254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10321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20" y="1860"/>
                      <a:ext cx="320" cy="34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lIns="0" tIns="0" rIns="0" bIns="0"/>
                    <a:lstStyle/>
                    <a:p>
                      <a:pPr marL="419100" indent="-419100"/>
                      <a:r>
                        <a:rPr lang="fr-CA" b="1">
                          <a:latin typeface="Times New Roman" pitchFamily="18" charset="0"/>
                        </a:rPr>
                        <a:t>a</a:t>
                      </a:r>
                      <a:endParaRPr lang="en-US"/>
                    </a:p>
                  </p:txBody>
                </p:sp>
                <p:sp>
                  <p:nvSpPr>
                    <p:cNvPr id="10322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0" y="4300"/>
                      <a:ext cx="567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" name="Group 23"/>
                <p:cNvGrpSpPr>
                  <a:grpSpLocks/>
                </p:cNvGrpSpPr>
                <p:nvPr/>
              </p:nvGrpSpPr>
              <p:grpSpPr bwMode="auto">
                <a:xfrm>
                  <a:off x="7835" y="4991"/>
                  <a:ext cx="2740" cy="2740"/>
                  <a:chOff x="7460" y="5740"/>
                  <a:chExt cx="2740" cy="2740"/>
                </a:xfrm>
              </p:grpSpPr>
              <p:pic>
                <p:nvPicPr>
                  <p:cNvPr id="10314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7460" y="5740"/>
                    <a:ext cx="2260" cy="27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315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840" y="5780"/>
                    <a:ext cx="360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marL="419100" indent="-419100"/>
                    <a:r>
                      <a:rPr lang="fr-CA" b="1">
                        <a:latin typeface="Times New Roman" pitchFamily="18" charset="0"/>
                      </a:rPr>
                      <a:t>c</a:t>
                    </a:r>
                    <a:endParaRPr lang="en-US"/>
                  </a:p>
                </p:txBody>
              </p:sp>
              <p:sp>
                <p:nvSpPr>
                  <p:cNvPr id="10316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9080" y="8300"/>
                    <a:ext cx="567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310" name="Text Box 27"/>
              <p:cNvSpPr txBox="1">
                <a:spLocks noChangeArrowheads="1"/>
              </p:cNvSpPr>
              <p:nvPr/>
            </p:nvSpPr>
            <p:spPr bwMode="auto">
              <a:xfrm>
                <a:off x="8266" y="4468"/>
                <a:ext cx="198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419100" indent="-419100"/>
                <a:r>
                  <a:rPr lang="fr-CA" sz="1200">
                    <a:latin typeface="Times New Roman" pitchFamily="18" charset="0"/>
                  </a:rPr>
                  <a:t>HCl/CuCl</a:t>
                </a:r>
                <a:r>
                  <a:rPr lang="fr-CA" sz="1200" baseline="-25000">
                    <a:latin typeface="Times New Roman" pitchFamily="18" charset="0"/>
                  </a:rPr>
                  <a:t>2</a:t>
                </a:r>
                <a:r>
                  <a:rPr lang="fr-CA" sz="1200">
                    <a:latin typeface="Times New Roman" pitchFamily="18" charset="0"/>
                  </a:rPr>
                  <a:t>  60min</a:t>
                </a:r>
                <a:endParaRPr lang="en-US"/>
              </a:p>
            </p:txBody>
          </p:sp>
        </p:grpSp>
        <p:grpSp>
          <p:nvGrpSpPr>
            <p:cNvPr id="9" name="Group 29"/>
            <p:cNvGrpSpPr>
              <a:grpSpLocks noChangeAspect="1"/>
            </p:cNvGrpSpPr>
            <p:nvPr/>
          </p:nvGrpSpPr>
          <p:grpSpPr bwMode="auto">
            <a:xfrm>
              <a:off x="3187700" y="4467225"/>
              <a:ext cx="1028700" cy="1079500"/>
              <a:chOff x="4980" y="7185"/>
              <a:chExt cx="3600" cy="3780"/>
            </a:xfrm>
          </p:grpSpPr>
          <p:sp>
            <p:nvSpPr>
              <p:cNvPr id="10288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4980" y="7185"/>
                <a:ext cx="3600" cy="3780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0" name="Group 31"/>
              <p:cNvGrpSpPr>
                <a:grpSpLocks noChangeAspect="1"/>
              </p:cNvGrpSpPr>
              <p:nvPr/>
            </p:nvGrpSpPr>
            <p:grpSpPr bwMode="auto">
              <a:xfrm>
                <a:off x="5325" y="7416"/>
                <a:ext cx="2962" cy="3176"/>
                <a:chOff x="5325" y="7416"/>
                <a:chExt cx="2962" cy="3176"/>
              </a:xfrm>
            </p:grpSpPr>
            <p:sp>
              <p:nvSpPr>
                <p:cNvPr id="10297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6465" y="8691"/>
                  <a:ext cx="652" cy="65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98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5325" y="8121"/>
                  <a:ext cx="652" cy="65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99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7560" y="8076"/>
                  <a:ext cx="652" cy="65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300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7635" y="9351"/>
                  <a:ext cx="652" cy="65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301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5340" y="9441"/>
                  <a:ext cx="652" cy="65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302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6495" y="9936"/>
                  <a:ext cx="652" cy="65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303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6473" y="7416"/>
                  <a:ext cx="652" cy="65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11" name="Group 39"/>
              <p:cNvGrpSpPr>
                <a:grpSpLocks noChangeAspect="1"/>
              </p:cNvGrpSpPr>
              <p:nvPr/>
            </p:nvGrpSpPr>
            <p:grpSpPr bwMode="auto">
              <a:xfrm>
                <a:off x="5940" y="8271"/>
                <a:ext cx="1727" cy="1534"/>
                <a:chOff x="6000" y="8271"/>
                <a:chExt cx="1727" cy="1534"/>
              </a:xfrm>
            </p:grpSpPr>
            <p:sp>
              <p:nvSpPr>
                <p:cNvPr id="10291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7065" y="8271"/>
                  <a:ext cx="272" cy="27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92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6000" y="8961"/>
                  <a:ext cx="272" cy="27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93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7455" y="8916"/>
                  <a:ext cx="272" cy="27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94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7140" y="9531"/>
                  <a:ext cx="272" cy="27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95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6315" y="9531"/>
                  <a:ext cx="272" cy="27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96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6300" y="8316"/>
                  <a:ext cx="272" cy="27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</p:grpSp>
        </p:grpSp>
        <p:grpSp>
          <p:nvGrpSpPr>
            <p:cNvPr id="12" name="Group 46"/>
            <p:cNvGrpSpPr>
              <a:grpSpLocks noChangeAspect="1"/>
            </p:cNvGrpSpPr>
            <p:nvPr/>
          </p:nvGrpSpPr>
          <p:grpSpPr bwMode="auto">
            <a:xfrm>
              <a:off x="6235700" y="4229100"/>
              <a:ext cx="1028700" cy="1079500"/>
              <a:chOff x="4857" y="5388"/>
              <a:chExt cx="2160" cy="2268"/>
            </a:xfrm>
          </p:grpSpPr>
          <p:sp>
            <p:nvSpPr>
              <p:cNvPr id="10272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4857" y="5388"/>
                <a:ext cx="2160" cy="2268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3" name="Group 48"/>
              <p:cNvGrpSpPr>
                <a:grpSpLocks noChangeAspect="1"/>
              </p:cNvGrpSpPr>
              <p:nvPr/>
            </p:nvGrpSpPr>
            <p:grpSpPr bwMode="auto">
              <a:xfrm>
                <a:off x="5091" y="5550"/>
                <a:ext cx="1777" cy="1906"/>
                <a:chOff x="7560" y="3420"/>
                <a:chExt cx="2962" cy="3176"/>
              </a:xfrm>
            </p:grpSpPr>
            <p:sp>
              <p:nvSpPr>
                <p:cNvPr id="10281" name="Oval 49"/>
                <p:cNvSpPr>
                  <a:spLocks noChangeAspect="1" noChangeArrowheads="1"/>
                </p:cNvSpPr>
                <p:nvPr/>
              </p:nvSpPr>
              <p:spPr bwMode="auto">
                <a:xfrm>
                  <a:off x="7560" y="4125"/>
                  <a:ext cx="652" cy="6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ECFF"/>
                    </a:gs>
                    <a:gs pos="100000">
                      <a:srgbClr val="5E6D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82" name="Oval 50"/>
                <p:cNvSpPr>
                  <a:spLocks noChangeAspect="1" noChangeArrowheads="1"/>
                </p:cNvSpPr>
                <p:nvPr/>
              </p:nvSpPr>
              <p:spPr bwMode="auto">
                <a:xfrm>
                  <a:off x="9795" y="4080"/>
                  <a:ext cx="652" cy="6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ECFF"/>
                    </a:gs>
                    <a:gs pos="100000">
                      <a:srgbClr val="5E6D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83" name="Oval 51"/>
                <p:cNvSpPr>
                  <a:spLocks noChangeAspect="1" noChangeArrowheads="1"/>
                </p:cNvSpPr>
                <p:nvPr/>
              </p:nvSpPr>
              <p:spPr bwMode="auto">
                <a:xfrm>
                  <a:off x="9870" y="5355"/>
                  <a:ext cx="652" cy="6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ECFF"/>
                    </a:gs>
                    <a:gs pos="100000">
                      <a:srgbClr val="5E6D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84" name="Oval 52"/>
                <p:cNvSpPr>
                  <a:spLocks noChangeAspect="1" noChangeArrowheads="1"/>
                </p:cNvSpPr>
                <p:nvPr/>
              </p:nvSpPr>
              <p:spPr bwMode="auto">
                <a:xfrm>
                  <a:off x="7575" y="5445"/>
                  <a:ext cx="652" cy="6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ECFF"/>
                    </a:gs>
                    <a:gs pos="100000">
                      <a:srgbClr val="5E6D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85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8700" y="4695"/>
                  <a:ext cx="652" cy="6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ECFF"/>
                    </a:gs>
                    <a:gs pos="100000">
                      <a:srgbClr val="5E6D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86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8730" y="5940"/>
                  <a:ext cx="652" cy="6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ECFF"/>
                    </a:gs>
                    <a:gs pos="100000">
                      <a:srgbClr val="5E6D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87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8708" y="3420"/>
                  <a:ext cx="652" cy="6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ECFF"/>
                    </a:gs>
                    <a:gs pos="100000">
                      <a:srgbClr val="5E6D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14" name="Group 56"/>
              <p:cNvGrpSpPr>
                <a:grpSpLocks noChangeAspect="1"/>
              </p:cNvGrpSpPr>
              <p:nvPr/>
            </p:nvGrpSpPr>
            <p:grpSpPr bwMode="auto">
              <a:xfrm>
                <a:off x="5460" y="6063"/>
                <a:ext cx="1035" cy="919"/>
                <a:chOff x="8235" y="4275"/>
                <a:chExt cx="1725" cy="1532"/>
              </a:xfrm>
            </p:grpSpPr>
            <p:sp>
              <p:nvSpPr>
                <p:cNvPr id="10275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9300" y="4275"/>
                  <a:ext cx="270" cy="2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76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8235" y="4965"/>
                  <a:ext cx="270" cy="2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77" name="Oval 59"/>
                <p:cNvSpPr>
                  <a:spLocks noChangeAspect="1" noChangeArrowheads="1"/>
                </p:cNvSpPr>
                <p:nvPr/>
              </p:nvSpPr>
              <p:spPr bwMode="auto">
                <a:xfrm>
                  <a:off x="9690" y="4920"/>
                  <a:ext cx="270" cy="2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78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9375" y="5535"/>
                  <a:ext cx="270" cy="2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79" name="Oval 61"/>
                <p:cNvSpPr>
                  <a:spLocks noChangeAspect="1" noChangeArrowheads="1"/>
                </p:cNvSpPr>
                <p:nvPr/>
              </p:nvSpPr>
              <p:spPr bwMode="auto">
                <a:xfrm>
                  <a:off x="8550" y="5535"/>
                  <a:ext cx="270" cy="2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280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8535" y="4320"/>
                  <a:ext cx="270" cy="27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</p:grpSp>
        </p:grpSp>
        <p:grpSp>
          <p:nvGrpSpPr>
            <p:cNvPr id="15" name="Group 63"/>
            <p:cNvGrpSpPr>
              <a:grpSpLocks noChangeAspect="1"/>
            </p:cNvGrpSpPr>
            <p:nvPr/>
          </p:nvGrpSpPr>
          <p:grpSpPr bwMode="auto">
            <a:xfrm>
              <a:off x="3048000" y="1981200"/>
              <a:ext cx="1028700" cy="1079500"/>
              <a:chOff x="2160" y="5388"/>
              <a:chExt cx="2160" cy="2268"/>
            </a:xfrm>
          </p:grpSpPr>
          <p:sp>
            <p:nvSpPr>
              <p:cNvPr id="10254" name="Rectangle 64"/>
              <p:cNvSpPr>
                <a:spLocks noChangeAspect="1" noChangeArrowheads="1"/>
              </p:cNvSpPr>
              <p:nvPr/>
            </p:nvSpPr>
            <p:spPr bwMode="auto">
              <a:xfrm>
                <a:off x="2160" y="5388"/>
                <a:ext cx="2160" cy="2268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6" name="Group 65"/>
              <p:cNvGrpSpPr>
                <a:grpSpLocks noChangeAspect="1"/>
              </p:cNvGrpSpPr>
              <p:nvPr/>
            </p:nvGrpSpPr>
            <p:grpSpPr bwMode="auto">
              <a:xfrm>
                <a:off x="2331" y="5541"/>
                <a:ext cx="1777" cy="1906"/>
                <a:chOff x="2331" y="5541"/>
                <a:chExt cx="1777" cy="1906"/>
              </a:xfrm>
            </p:grpSpPr>
            <p:grpSp>
              <p:nvGrpSpPr>
                <p:cNvPr id="17" name="Group 66"/>
                <p:cNvGrpSpPr>
                  <a:grpSpLocks noChangeAspect="1"/>
                </p:cNvGrpSpPr>
                <p:nvPr/>
              </p:nvGrpSpPr>
              <p:grpSpPr bwMode="auto">
                <a:xfrm>
                  <a:off x="2709" y="6054"/>
                  <a:ext cx="1035" cy="919"/>
                  <a:chOff x="2475" y="4455"/>
                  <a:chExt cx="1725" cy="1532"/>
                </a:xfrm>
              </p:grpSpPr>
              <p:sp>
                <p:nvSpPr>
                  <p:cNvPr id="10266" name="Oval 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40" y="4455"/>
                    <a:ext cx="270" cy="27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ECFF"/>
                      </a:gs>
                      <a:gs pos="100000">
                        <a:srgbClr val="5E6D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10267" name="Oval 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75" y="5145"/>
                    <a:ext cx="270" cy="27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ECFF"/>
                      </a:gs>
                      <a:gs pos="100000">
                        <a:srgbClr val="5E6D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10268" name="Oval 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0" y="5100"/>
                    <a:ext cx="270" cy="27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ECFF"/>
                      </a:gs>
                      <a:gs pos="100000">
                        <a:srgbClr val="5E6D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10269" name="Oval 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15" y="5715"/>
                    <a:ext cx="270" cy="27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ECFF"/>
                      </a:gs>
                      <a:gs pos="100000">
                        <a:srgbClr val="5E6D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10270" name="Oval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90" y="5715"/>
                    <a:ext cx="270" cy="27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ECFF"/>
                      </a:gs>
                      <a:gs pos="100000">
                        <a:srgbClr val="5E6D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10271" name="Oval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75" y="4500"/>
                    <a:ext cx="270" cy="27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ECFF"/>
                      </a:gs>
                      <a:gs pos="100000">
                        <a:srgbClr val="5E6D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8" name="Group 73"/>
                <p:cNvGrpSpPr>
                  <a:grpSpLocks noChangeAspect="1"/>
                </p:cNvGrpSpPr>
                <p:nvPr/>
              </p:nvGrpSpPr>
              <p:grpSpPr bwMode="auto">
                <a:xfrm>
                  <a:off x="2331" y="5541"/>
                  <a:ext cx="1777" cy="1906"/>
                  <a:chOff x="2331" y="5541"/>
                  <a:chExt cx="1777" cy="1906"/>
                </a:xfrm>
              </p:grpSpPr>
              <p:grpSp>
                <p:nvGrpSpPr>
                  <p:cNvPr id="19" name="Group 7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31" y="5541"/>
                    <a:ext cx="1777" cy="1906"/>
                    <a:chOff x="1800" y="3600"/>
                    <a:chExt cx="2962" cy="3176"/>
                  </a:xfrm>
                </p:grpSpPr>
                <p:sp>
                  <p:nvSpPr>
                    <p:cNvPr id="10260" name="Oval 7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00" y="4305"/>
                      <a:ext cx="652" cy="65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ECFF"/>
                        </a:gs>
                        <a:gs pos="100000">
                          <a:srgbClr val="5E6D76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10261" name="Oval 7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035" y="4260"/>
                      <a:ext cx="652" cy="65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ECFF"/>
                        </a:gs>
                        <a:gs pos="100000">
                          <a:srgbClr val="5E6D76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10262" name="Oval 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110" y="5535"/>
                      <a:ext cx="652" cy="65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ECFF"/>
                        </a:gs>
                        <a:gs pos="100000">
                          <a:srgbClr val="5E6D76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10263" name="Oval 7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15" y="5625"/>
                      <a:ext cx="652" cy="65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ECFF"/>
                        </a:gs>
                        <a:gs pos="100000">
                          <a:srgbClr val="5E6D76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10264" name="Oval 7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970" y="6120"/>
                      <a:ext cx="652" cy="65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ECFF"/>
                        </a:gs>
                        <a:gs pos="100000">
                          <a:srgbClr val="5E6D76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10265" name="Oval 8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948" y="3600"/>
                      <a:ext cx="652" cy="65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ECFF"/>
                        </a:gs>
                        <a:gs pos="100000">
                          <a:srgbClr val="5E6D76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</p:grpSp>
              <p:sp>
                <p:nvSpPr>
                  <p:cNvPr id="10259" name="Oval 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24" y="6336"/>
                    <a:ext cx="391" cy="39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ECFF"/>
                      </a:gs>
                      <a:gs pos="100000">
                        <a:srgbClr val="5E6D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CA"/>
                  </a:p>
                </p:txBody>
              </p:sp>
            </p:grpSp>
          </p:grpSp>
        </p:grpSp>
      </p:grpSp>
      <p:sp>
        <p:nvSpPr>
          <p:cNvPr id="10251" name="Text Box 82"/>
          <p:cNvSpPr txBox="1">
            <a:spLocks noChangeArrowheads="1"/>
          </p:cNvSpPr>
          <p:nvPr/>
        </p:nvSpPr>
        <p:spPr bwMode="auto">
          <a:xfrm>
            <a:off x="228600" y="6520190"/>
            <a:ext cx="8763000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100" dirty="0" smtClean="0"/>
              <a:t>Shiyong </a:t>
            </a:r>
            <a:r>
              <a:rPr lang="en-US" altLang="ja-JP" sz="1100" dirty="0"/>
              <a:t>Zhao, Arthur </a:t>
            </a:r>
            <a:r>
              <a:rPr lang="en-US" altLang="ja-JP" sz="1100" dirty="0" err="1"/>
              <a:t>Yelon</a:t>
            </a:r>
            <a:r>
              <a:rPr lang="en-US" altLang="ja-JP" sz="1100" dirty="0"/>
              <a:t> and Teodor Veres</a:t>
            </a:r>
            <a:r>
              <a:rPr lang="en-US" altLang="ja-JP" sz="1100" dirty="0" smtClean="0"/>
              <a:t>. “Novel </a:t>
            </a:r>
            <a:r>
              <a:rPr lang="en-US" altLang="ja-JP" sz="1100" dirty="0"/>
              <a:t>structure of AAO film fabricated by constant current </a:t>
            </a:r>
            <a:r>
              <a:rPr lang="en-US" altLang="ja-JP" sz="1100" dirty="0" smtClean="0"/>
              <a:t>anodization” </a:t>
            </a:r>
            <a:r>
              <a:rPr lang="en-US" altLang="ja-JP" sz="1100" dirty="0"/>
              <a:t>Adv. Mater. 19(19</a:t>
            </a:r>
            <a:r>
              <a:rPr lang="en-US" altLang="ja-JP" sz="1100" dirty="0" smtClean="0"/>
              <a:t>), 3004, 2007.</a:t>
            </a:r>
            <a:endParaRPr lang="en-US" sz="1100" dirty="0">
              <a:ea typeface="ＭＳ Ｐゴシック" pitchFamily="34" charset="-128"/>
            </a:endParaRPr>
          </a:p>
        </p:txBody>
      </p:sp>
      <p:cxnSp>
        <p:nvCxnSpPr>
          <p:cNvPr id="86" name="Straight Connector 3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2743200" y="0"/>
            <a:ext cx="4295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9100" indent="-419100"/>
            <a:r>
              <a:rPr lang="en-US" altLang="zh-CN" sz="2800" dirty="0" smtClean="0">
                <a:solidFill>
                  <a:srgbClr val="0033CC"/>
                </a:solidFill>
              </a:rPr>
              <a:t>Novel structure of AAO film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6200" y="6096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Anodization using 0.8 M H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SO</a:t>
            </a:r>
            <a:r>
              <a:rPr lang="en-US" baseline="-25000" dirty="0" smtClean="0">
                <a:solidFill>
                  <a:srgbClr val="0033CC"/>
                </a:solidFill>
              </a:rPr>
              <a:t>4</a:t>
            </a:r>
            <a:r>
              <a:rPr lang="en-US" dirty="0" smtClean="0">
                <a:solidFill>
                  <a:srgbClr val="0033CC"/>
                </a:solidFill>
              </a:rPr>
              <a:t> + 0.1 M Al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(SO</a:t>
            </a:r>
            <a:r>
              <a:rPr lang="en-US" baseline="-25000" dirty="0" smtClean="0">
                <a:solidFill>
                  <a:srgbClr val="0033CC"/>
                </a:solidFill>
              </a:rPr>
              <a:t>4</a:t>
            </a:r>
            <a:r>
              <a:rPr lang="en-US" dirty="0" smtClean="0">
                <a:solidFill>
                  <a:srgbClr val="0033CC"/>
                </a:solidFill>
              </a:rPr>
              <a:t>)</a:t>
            </a:r>
            <a:r>
              <a:rPr lang="en-US" baseline="-25000" dirty="0" smtClean="0">
                <a:solidFill>
                  <a:srgbClr val="0033CC"/>
                </a:solidFill>
              </a:rPr>
              <a:t>3</a:t>
            </a:r>
            <a:r>
              <a:rPr lang="en-US" dirty="0" smtClean="0">
                <a:solidFill>
                  <a:srgbClr val="0033CC"/>
                </a:solidFill>
              </a:rPr>
              <a:t> solution. Addition of Al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(SO</a:t>
            </a:r>
            <a:r>
              <a:rPr lang="en-US" baseline="-25000" dirty="0" smtClean="0">
                <a:solidFill>
                  <a:srgbClr val="0033CC"/>
                </a:solidFill>
              </a:rPr>
              <a:t>4</a:t>
            </a:r>
            <a:r>
              <a:rPr lang="en-US" dirty="0" smtClean="0">
                <a:solidFill>
                  <a:srgbClr val="0033CC"/>
                </a:solidFill>
              </a:rPr>
              <a:t>)</a:t>
            </a:r>
            <a:r>
              <a:rPr lang="en-US" baseline="-25000" dirty="0" smtClean="0">
                <a:solidFill>
                  <a:srgbClr val="0033CC"/>
                </a:solidFill>
              </a:rPr>
              <a:t>3</a:t>
            </a:r>
            <a:r>
              <a:rPr lang="en-US" dirty="0" smtClean="0">
                <a:solidFill>
                  <a:srgbClr val="0033CC"/>
                </a:solidFill>
              </a:rPr>
              <a:t> allows higher current density/voltage, which leads to this new structure. A discovery by “accident”.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8" name="Slide Number Placeholder 8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762000"/>
            <a:ext cx="685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Lithography using self assembly: block co-polymer self assembly, porous anodized aluminum oxide and nano-sphere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2667000"/>
            <a:ext cx="469506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Di-block copolymer self assembly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Guided (directed, aligned) self assembly.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Block copolymer lithography.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Anodized aluminum  oxide (AAO)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Nanofabricating using AAO template.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19970" y="162580"/>
            <a:ext cx="8595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Typical self assembly behavior for linear block copolymers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862097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" y="5754469"/>
            <a:ext cx="8686800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>
                <a:solidFill>
                  <a:srgbClr val="0033CC"/>
                </a:solidFill>
              </a:rPr>
              <a:t>Block copolymer self-assembly study is started in the bulk phase, as shown above; whereas thin film is desired for nanofabrication and device application.</a:t>
            </a:r>
          </a:p>
          <a:p>
            <a:pPr>
              <a:spcAft>
                <a:spcPts val="300"/>
              </a:spcAft>
            </a:pPr>
            <a:r>
              <a:rPr lang="en-US" dirty="0" smtClean="0">
                <a:solidFill>
                  <a:srgbClr val="0033CC"/>
                </a:solidFill>
              </a:rPr>
              <a:t>When film thickness is well controlled, hole/pillar array or line array pattern can be created.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85800" y="228600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Shrink pore diameter by isotropic coating onto AAO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0" y="6477000"/>
            <a:ext cx="617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Z. Ye, H. Liu, I. Schultz, W. Wu, D. G </a:t>
            </a:r>
            <a:r>
              <a:rPr lang="en-US" sz="1200" dirty="0" err="1" smtClean="0"/>
              <a:t>Naugleand</a:t>
            </a:r>
            <a:r>
              <a:rPr lang="en-US" sz="1200" dirty="0" smtClean="0"/>
              <a:t> I. </a:t>
            </a:r>
            <a:r>
              <a:rPr lang="en-US" sz="1200" dirty="0" err="1" smtClean="0"/>
              <a:t>Lyuksyutov</a:t>
            </a:r>
            <a:r>
              <a:rPr lang="en-US" sz="1200" dirty="0" smtClean="0"/>
              <a:t>, Nanotechnology 19, 325303 (2008). </a:t>
            </a:r>
            <a:endParaRPr lang="en-US" sz="1200" dirty="0"/>
          </a:p>
        </p:txBody>
      </p:sp>
      <p:grpSp>
        <p:nvGrpSpPr>
          <p:cNvPr id="2" name="Group 11"/>
          <p:cNvGrpSpPr>
            <a:grpSpLocks noChangeAspect="1"/>
          </p:cNvGrpSpPr>
          <p:nvPr/>
        </p:nvGrpSpPr>
        <p:grpSpPr>
          <a:xfrm>
            <a:off x="381000" y="2286000"/>
            <a:ext cx="6138672" cy="3710582"/>
            <a:chOff x="1066800" y="1066800"/>
            <a:chExt cx="8077200" cy="4882345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6800" y="1066800"/>
              <a:ext cx="6980238" cy="4882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7757595" y="4495800"/>
              <a:ext cx="13864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33CC"/>
                  </a:solidFill>
                </a:rPr>
                <a:t>Au electrode</a:t>
              </a:r>
              <a:endParaRPr lang="en-US" dirty="0">
                <a:solidFill>
                  <a:srgbClr val="0033CC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5400000">
              <a:off x="7772400" y="4876800"/>
              <a:ext cx="3810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752600" y="6096000"/>
            <a:ext cx="5402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TiO</a:t>
            </a:r>
            <a:r>
              <a:rPr lang="en-US" baseline="-25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 is coated by isotropic sol–gel deposition technique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209800"/>
            <a:ext cx="2362200" cy="198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781800" y="4191000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Co nanowires in TiO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 nanotubes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8382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pore spacing and the pore diameter are coupled to each other and determined by the applied voltage of anodization.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Pores are easy to enlarge using subsequent wet etching after anodization.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It is more challenging to shrink the pore size.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1" y="1197864"/>
            <a:ext cx="3048000" cy="238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197863"/>
            <a:ext cx="3048000" cy="237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962399"/>
            <a:ext cx="3048001" cy="238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962400"/>
            <a:ext cx="330840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990600" y="838200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Bare AAO                                                      TiO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 nanotubes after dissolving AAO 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3581400"/>
            <a:ext cx="708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AAO coated with TiO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                                  Cross section of TiO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 nanotubes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6400800"/>
            <a:ext cx="48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Recipe: TiF</a:t>
            </a:r>
            <a:r>
              <a:rPr lang="pt-BR" baseline="-25000" dirty="0" smtClean="0">
                <a:solidFill>
                  <a:srgbClr val="C00000"/>
                </a:solidFill>
              </a:rPr>
              <a:t>4</a:t>
            </a:r>
            <a:r>
              <a:rPr lang="pt-BR" dirty="0" smtClean="0">
                <a:solidFill>
                  <a:srgbClr val="C00000"/>
                </a:solidFill>
              </a:rPr>
              <a:t>+ H</a:t>
            </a:r>
            <a:r>
              <a:rPr lang="pt-BR" baseline="-25000" dirty="0" smtClean="0">
                <a:solidFill>
                  <a:srgbClr val="C00000"/>
                </a:solidFill>
              </a:rPr>
              <a:t>2</a:t>
            </a:r>
            <a:r>
              <a:rPr lang="pt-BR" dirty="0" smtClean="0">
                <a:solidFill>
                  <a:srgbClr val="C00000"/>
                </a:solidFill>
              </a:rPr>
              <a:t>O → TiO</a:t>
            </a:r>
            <a:r>
              <a:rPr lang="pt-BR" baseline="-25000" dirty="0" smtClean="0">
                <a:solidFill>
                  <a:srgbClr val="C00000"/>
                </a:solidFill>
              </a:rPr>
              <a:t>2</a:t>
            </a:r>
            <a:r>
              <a:rPr lang="pt-BR" dirty="0" smtClean="0">
                <a:solidFill>
                  <a:srgbClr val="C00000"/>
                </a:solidFill>
              </a:rPr>
              <a:t>+ HF at 60</a:t>
            </a:r>
            <a:r>
              <a:rPr lang="pt-BR" baseline="30000" dirty="0" smtClean="0">
                <a:solidFill>
                  <a:srgbClr val="C00000"/>
                </a:solidFill>
              </a:rPr>
              <a:t>o</a:t>
            </a:r>
            <a:r>
              <a:rPr lang="pt-BR" dirty="0" smtClean="0">
                <a:solidFill>
                  <a:srgbClr val="C00000"/>
                </a:solidFill>
              </a:rPr>
              <a:t>C and pH = 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" y="16258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Deposition of TiO</a:t>
            </a:r>
            <a:r>
              <a:rPr lang="en-US" sz="2800" baseline="-25000" dirty="0" smtClean="0">
                <a:solidFill>
                  <a:srgbClr val="0033CC"/>
                </a:solidFill>
              </a:rPr>
              <a:t>2</a:t>
            </a:r>
            <a:r>
              <a:rPr lang="en-US" sz="2800" dirty="0" smtClean="0">
                <a:solidFill>
                  <a:srgbClr val="0033CC"/>
                </a:solidFill>
              </a:rPr>
              <a:t> nanotubes using Sol-Gel method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399" y="2907268"/>
            <a:ext cx="4142653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514600" y="76200"/>
            <a:ext cx="419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Electroplating of nanowires 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6059269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Aspect ratio: 50</a:t>
            </a:r>
            <a:r>
              <a:rPr lang="el-GR" dirty="0" smtClean="0">
                <a:solidFill>
                  <a:srgbClr val="C00000"/>
                </a:solidFill>
              </a:rPr>
              <a:t>μ</a:t>
            </a:r>
            <a:r>
              <a:rPr lang="en-US" dirty="0" smtClean="0">
                <a:solidFill>
                  <a:srgbClr val="C00000"/>
                </a:solidFill>
              </a:rPr>
              <a:t>m/60nm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C00000"/>
                </a:solidFill>
              </a:rPr>
              <a:t>800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This extremely high aspect ratio is hard to achieve by lithography plus etching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907268"/>
            <a:ext cx="4100832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838200"/>
            <a:ext cx="3799206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12" y="838200"/>
            <a:ext cx="8282209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00200" y="152400"/>
            <a:ext cx="6019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Other nanofabrication routes using AAO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6172200"/>
            <a:ext cx="555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VLS: vapor-liquid-solid method for nano-wire growth, see</a:t>
            </a:r>
          </a:p>
          <a:p>
            <a:r>
              <a:rPr lang="en-US" dirty="0" smtClean="0"/>
              <a:t>http://en.wikipedia.org/wiki/Vapor-liquid-solid_method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730" y="1721900"/>
            <a:ext cx="3619270" cy="289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917" y="1676400"/>
            <a:ext cx="3858683" cy="290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38200" y="46114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Nano-pore array in </a:t>
            </a:r>
            <a:r>
              <a:rPr lang="en-US" dirty="0" err="1" smtClean="0">
                <a:solidFill>
                  <a:srgbClr val="0033CC"/>
                </a:solidFill>
              </a:rPr>
              <a:t>GaN</a:t>
            </a:r>
            <a:r>
              <a:rPr lang="en-US" dirty="0" smtClean="0">
                <a:solidFill>
                  <a:srgbClr val="0033CC"/>
                </a:solidFill>
              </a:rPr>
              <a:t> by RIE using AAO as mask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46482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Nano-pillar array in </a:t>
            </a:r>
            <a:r>
              <a:rPr lang="en-US" dirty="0" err="1" smtClean="0">
                <a:solidFill>
                  <a:srgbClr val="0033CC"/>
                </a:solidFill>
              </a:rPr>
              <a:t>GaN</a:t>
            </a:r>
            <a:r>
              <a:rPr lang="en-US" dirty="0" smtClean="0">
                <a:solidFill>
                  <a:srgbClr val="0033CC"/>
                </a:solidFill>
              </a:rPr>
              <a:t> by metal liftoff using AAO, followed by </a:t>
            </a:r>
            <a:r>
              <a:rPr lang="en-US" dirty="0" err="1" smtClean="0">
                <a:solidFill>
                  <a:srgbClr val="0033CC"/>
                </a:solidFill>
              </a:rPr>
              <a:t>GaN</a:t>
            </a:r>
            <a:r>
              <a:rPr lang="en-US" dirty="0" smtClean="0">
                <a:solidFill>
                  <a:srgbClr val="0033CC"/>
                </a:solidFill>
              </a:rPr>
              <a:t> RIE.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0744" y="152400"/>
            <a:ext cx="3988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Patterning </a:t>
            </a:r>
            <a:r>
              <a:rPr lang="en-US" sz="2800" dirty="0" err="1" smtClean="0">
                <a:solidFill>
                  <a:srgbClr val="0033CC"/>
                </a:solidFill>
              </a:rPr>
              <a:t>GaN</a:t>
            </a:r>
            <a:r>
              <a:rPr lang="en-US" sz="2800" dirty="0" smtClean="0">
                <a:solidFill>
                  <a:srgbClr val="0033CC"/>
                </a:solidFill>
              </a:rPr>
              <a:t> using AAO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276" y="762000"/>
            <a:ext cx="7877324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614844" y="152400"/>
            <a:ext cx="5852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Grow carbon nanotube into AAO pores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7620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33CC"/>
                </a:solidFill>
              </a:rPr>
              <a:t>Nanotubular</a:t>
            </a:r>
            <a:r>
              <a:rPr lang="en-US" sz="2800" dirty="0" smtClean="0">
                <a:solidFill>
                  <a:srgbClr val="0033CC"/>
                </a:solidFill>
              </a:rPr>
              <a:t> super-capacitor for energy storage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685800"/>
            <a:ext cx="8743950" cy="2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124200"/>
            <a:ext cx="488083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257800" y="3200400"/>
            <a:ext cx="350520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MIM: metal-insulator-metal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here </a:t>
            </a:r>
            <a:r>
              <a:rPr lang="en-US" dirty="0" err="1" smtClean="0">
                <a:solidFill>
                  <a:srgbClr val="0033CC"/>
                </a:solidFill>
              </a:rPr>
              <a:t>TiN</a:t>
            </a:r>
            <a:r>
              <a:rPr lang="en-US" dirty="0" smtClean="0">
                <a:solidFill>
                  <a:srgbClr val="0033CC"/>
                </a:solidFill>
              </a:rPr>
              <a:t> (“metal”), Al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O</a:t>
            </a:r>
            <a:r>
              <a:rPr lang="en-US" baseline="-25000" dirty="0" smtClean="0">
                <a:solidFill>
                  <a:srgbClr val="0033CC"/>
                </a:solidFill>
              </a:rPr>
              <a:t>3</a:t>
            </a:r>
            <a:r>
              <a:rPr lang="en-US" dirty="0" smtClean="0">
                <a:solidFill>
                  <a:srgbClr val="0033CC"/>
                </a:solidFill>
              </a:rPr>
              <a:t> and </a:t>
            </a:r>
            <a:r>
              <a:rPr lang="en-US" dirty="0" err="1" smtClean="0">
                <a:solidFill>
                  <a:srgbClr val="0033CC"/>
                </a:solidFill>
              </a:rPr>
              <a:t>TiN</a:t>
            </a:r>
            <a:r>
              <a:rPr lang="en-US" dirty="0" smtClean="0">
                <a:solidFill>
                  <a:srgbClr val="0033CC"/>
                </a:solidFill>
              </a:rPr>
              <a:t>, all deposited by atomic layer deposition (ALD).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Due to the enormous interface area, the capacitance is huge (C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 area</a:t>
            </a:r>
            <a:r>
              <a:rPr lang="en-US" dirty="0" smtClean="0">
                <a:solidFill>
                  <a:srgbClr val="0033CC"/>
                </a:solidFill>
              </a:rPr>
              <a:t>), with peak (discharge) power up to 10</a:t>
            </a:r>
            <a:r>
              <a:rPr lang="en-US" baseline="30000" dirty="0" smtClean="0">
                <a:solidFill>
                  <a:srgbClr val="0033CC"/>
                </a:solidFill>
              </a:rPr>
              <a:t>6 </a:t>
            </a:r>
            <a:r>
              <a:rPr lang="en-US" dirty="0" smtClean="0">
                <a:solidFill>
                  <a:srgbClr val="0033CC"/>
                </a:solidFill>
              </a:rPr>
              <a:t>W/kg.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Energy stored = </a:t>
            </a:r>
            <a:r>
              <a:rPr lang="en-US" dirty="0" smtClean="0">
                <a:solidFill>
                  <a:srgbClr val="0033CC"/>
                </a:solidFill>
                <a:latin typeface="Arial"/>
                <a:cs typeface="Arial"/>
                <a:sym typeface="Symbol"/>
              </a:rPr>
              <a:t>½ </a:t>
            </a:r>
            <a:r>
              <a:rPr lang="en-US" dirty="0" smtClean="0">
                <a:solidFill>
                  <a:srgbClr val="0033CC"/>
                </a:solidFill>
              </a:rPr>
              <a:t>CV</a:t>
            </a:r>
            <a:r>
              <a:rPr lang="en-US" baseline="30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 C.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0" y="6324600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“</a:t>
            </a:r>
            <a:r>
              <a:rPr lang="en-US" sz="1200" dirty="0" err="1" smtClean="0"/>
              <a:t>Nanotubular</a:t>
            </a:r>
            <a:r>
              <a:rPr lang="en-US" sz="1200" dirty="0" smtClean="0"/>
              <a:t> metal–insulator–metal capacitor arrays for energy storage”, Nature Nanotechnology, 2009.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28600" y="990600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Al foils are interesting but limited. It is not microfabrication compatible.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Al films on wafers are. AAO on flat surface may be used for data storage with high density.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54919" y="228600"/>
            <a:ext cx="2336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AAO on wafers</a:t>
            </a:r>
            <a:endParaRPr lang="en-US" sz="2800" dirty="0">
              <a:solidFill>
                <a:srgbClr val="0033CC"/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28600" y="1905000"/>
            <a:ext cx="8687852" cy="4267200"/>
            <a:chOff x="228600" y="1524000"/>
            <a:chExt cx="8687852" cy="4267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1600200"/>
              <a:ext cx="8687852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304800" y="1524000"/>
              <a:ext cx="1564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Only 300nm Al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66812"/>
            <a:ext cx="397173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90612"/>
            <a:ext cx="4124693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0" y="152400"/>
            <a:ext cx="495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Magneto-optics of Ni nanowires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1800" y="6400800"/>
            <a:ext cx="22250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Nanotechnology 17 5764 (2006)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785812"/>
            <a:ext cx="135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Pitch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C00000"/>
                </a:solidFill>
              </a:rPr>
              <a:t>70nm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1" y="4724400"/>
            <a:ext cx="7848599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>
                <a:solidFill>
                  <a:srgbClr val="C00000"/>
                </a:solidFill>
              </a:rPr>
              <a:t>Challenges for  AAO using thin Al film:</a:t>
            </a:r>
          </a:p>
          <a:p>
            <a:pPr marL="166688" indent="-166688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deposited Al is usually not as pure as Al sheet due to oxidization or (cross-) contamination during film deposition. (Al atom is so reactive)</a:t>
            </a:r>
          </a:p>
          <a:p>
            <a:pPr marL="166688" indent="-166688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Al film is usually too thin for two-step anodization, thus poor periodicity.</a:t>
            </a:r>
          </a:p>
          <a:p>
            <a:pPr marL="166688" indent="-166688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Electrochemical polish would also be extremely difficult to control for thin films.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328" y="762000"/>
            <a:ext cx="842887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114800" y="6488668"/>
            <a:ext cx="1460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M. </a:t>
            </a:r>
            <a:r>
              <a:rPr lang="en-US" sz="1200" dirty="0" err="1" smtClean="0"/>
              <a:t>Dresselhaus</a:t>
            </a:r>
            <a:r>
              <a:rPr lang="en-US" sz="1200" dirty="0" smtClean="0"/>
              <a:t>, MIT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1447800" y="152400"/>
            <a:ext cx="6562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Thicker alumina templates on silicon wafers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362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Al is thicker here, for polishing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50863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57200" y="6019800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TEM images of PS-PB </a:t>
            </a:r>
            <a:r>
              <a:rPr lang="en-US" dirty="0" err="1" smtClean="0">
                <a:solidFill>
                  <a:srgbClr val="0033CC"/>
                </a:solidFill>
              </a:rPr>
              <a:t>diblock</a:t>
            </a:r>
            <a:r>
              <a:rPr lang="en-US" dirty="0" smtClean="0">
                <a:solidFill>
                  <a:srgbClr val="0033CC"/>
                </a:solidFill>
              </a:rPr>
              <a:t> copolymer film masks (</a:t>
            </a:r>
            <a:r>
              <a:rPr lang="en-US" dirty="0" err="1" smtClean="0">
                <a:solidFill>
                  <a:srgbClr val="0033CC"/>
                </a:solidFill>
              </a:rPr>
              <a:t>a,c</a:t>
            </a:r>
            <a:r>
              <a:rPr lang="en-US" dirty="0" smtClean="0">
                <a:solidFill>
                  <a:srgbClr val="0033CC"/>
                </a:solidFill>
              </a:rPr>
              <a:t>) and lithographically patterned silicon nitride (</a:t>
            </a:r>
            <a:r>
              <a:rPr lang="en-US" dirty="0" err="1" smtClean="0">
                <a:solidFill>
                  <a:srgbClr val="0033CC"/>
                </a:solidFill>
              </a:rPr>
              <a:t>b,d</a:t>
            </a:r>
            <a:r>
              <a:rPr lang="en-US" dirty="0" smtClean="0">
                <a:solidFill>
                  <a:srgbClr val="0033CC"/>
                </a:solidFill>
              </a:rPr>
              <a:t>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28600"/>
            <a:ext cx="8449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One example: self-assembly of PS-PB </a:t>
            </a:r>
            <a:r>
              <a:rPr lang="en-US" sz="2800" dirty="0" err="1" smtClean="0">
                <a:solidFill>
                  <a:srgbClr val="0033CC"/>
                </a:solidFill>
              </a:rPr>
              <a:t>di</a:t>
            </a:r>
            <a:r>
              <a:rPr lang="en-US" sz="2800" dirty="0" smtClean="0">
                <a:solidFill>
                  <a:srgbClr val="0033CC"/>
                </a:solidFill>
              </a:rPr>
              <a:t>-block copolymer 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0" y="6553200"/>
            <a:ext cx="1418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C. Harrison, Science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4590871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 most attractive feature of block copolymer self assembly is the extremely high resolution, easily get features down to 10nm.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914400"/>
            <a:ext cx="1900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PS: polystyrene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PB: </a:t>
            </a:r>
            <a:r>
              <a:rPr lang="en-US" dirty="0" err="1" smtClean="0">
                <a:solidFill>
                  <a:srgbClr val="0033CC"/>
                </a:solidFill>
              </a:rPr>
              <a:t>polybutadiene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799" y="1600200"/>
            <a:ext cx="156375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895600"/>
            <a:ext cx="1371600" cy="138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90600" y="3657600"/>
            <a:ext cx="1102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Line array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1066800"/>
            <a:ext cx="118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Pillar array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1143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22836" y="152400"/>
            <a:ext cx="60724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Nano-wire by alumina template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(results using the steps in previous slide)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12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9812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2397" y="1905000"/>
            <a:ext cx="3296803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81000" y="1600200"/>
            <a:ext cx="804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Pore oblique view                Cross-section (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100nm</a:t>
            </a:r>
            <a:r>
              <a:rPr lang="en-US" dirty="0" smtClean="0">
                <a:solidFill>
                  <a:srgbClr val="0033CC"/>
                </a:solidFill>
              </a:rPr>
              <a:t>)                Filled with nano-wire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47800" y="4800600"/>
            <a:ext cx="721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Here Al film is &gt;2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m.                                    Some pores are not filled by metal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15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3964" y="5081587"/>
            <a:ext cx="1740036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67000" y="152400"/>
            <a:ext cx="404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Block copolymer thin films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971800"/>
            <a:ext cx="3697587" cy="363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304800" y="1150456"/>
            <a:ext cx="8305800" cy="4793144"/>
            <a:chOff x="304800" y="1150456"/>
            <a:chExt cx="8305800" cy="4793144"/>
          </a:xfrm>
        </p:grpSpPr>
        <p:sp>
          <p:nvSpPr>
            <p:cNvPr id="7" name="TextBox 6"/>
            <p:cNvSpPr txBox="1"/>
            <p:nvPr/>
          </p:nvSpPr>
          <p:spPr>
            <a:xfrm>
              <a:off x="304800" y="1150456"/>
              <a:ext cx="8305800" cy="1592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6688" indent="-166688">
                <a:spcAft>
                  <a:spcPts val="300"/>
                </a:spcAft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33CC"/>
                  </a:solidFill>
                </a:rPr>
                <a:t>Film applied by drop casting, dip coating, and spin coating.</a:t>
              </a:r>
            </a:p>
            <a:p>
              <a:pPr marL="166688" indent="-166688">
                <a:spcAft>
                  <a:spcPts val="300"/>
                </a:spcAft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33CC"/>
                  </a:solidFill>
                </a:rPr>
                <a:t>Film is then treated to increase the degree of ordering.</a:t>
              </a:r>
            </a:p>
            <a:p>
              <a:pPr marL="166688" indent="-166688">
                <a:spcAft>
                  <a:spcPts val="300"/>
                </a:spcAft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33CC"/>
                  </a:solidFill>
                </a:rPr>
                <a:t>Such as annealing above the order-disorder transition temperature </a:t>
              </a:r>
              <a:r>
                <a:rPr lang="en-US" dirty="0" smtClean="0">
                  <a:solidFill>
                    <a:srgbClr val="C00000"/>
                  </a:solidFill>
                </a:rPr>
                <a:t>for several days.</a:t>
              </a:r>
            </a:p>
            <a:p>
              <a:pPr marL="166688" indent="-166688">
                <a:spcAft>
                  <a:spcPts val="300"/>
                </a:spcAft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33CC"/>
                  </a:solidFill>
                </a:rPr>
                <a:t>Or annealing at the presence of solvent vapor (toluene...) to swell the film and make the polymer more mobile.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4800" y="3281333"/>
              <a:ext cx="5105400" cy="2662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6688" indent="-166688">
                <a:spcAft>
                  <a:spcPts val="300"/>
                </a:spcAft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33CC"/>
                  </a:solidFill>
                </a:rPr>
                <a:t>One way to achieve alignment is through directional solidification strategy</a:t>
              </a:r>
            </a:p>
            <a:p>
              <a:pPr marL="166688" indent="-166688">
                <a:spcAft>
                  <a:spcPts val="300"/>
                </a:spcAft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33CC"/>
                  </a:solidFill>
                </a:rPr>
                <a:t>Such as using a temperature gradient – the film is heated to above order-disorder transition and cooled in the presence of such gradient; so that the ordered phase nucleates at the cool end that serves as a template and orient the rest of the film.</a:t>
              </a:r>
            </a:p>
            <a:p>
              <a:pPr marL="166688" indent="-166688">
                <a:spcAft>
                  <a:spcPts val="300"/>
                </a:spcAft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33CC"/>
                  </a:solidFill>
                </a:rPr>
                <a:t>Annealing film in the presence of a gradient in solvent vapor has similar effect.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62000" y="6019800"/>
            <a:ext cx="463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Film ordered by controlled solvent evaporation.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47800" y="6488668"/>
            <a:ext cx="23433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Advanced Material, 16, 226 (2004)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14400"/>
            <a:ext cx="6070600" cy="546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752600" y="152400"/>
            <a:ext cx="5919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Synthesis: anionic living polymerization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24200" y="887753"/>
            <a:ext cx="5334000" cy="5166559"/>
            <a:chOff x="3352800" y="887753"/>
            <a:chExt cx="5334000" cy="516655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52800" y="887753"/>
              <a:ext cx="5334000" cy="5166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4330484" y="4087368"/>
              <a:ext cx="317716" cy="961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B</a:t>
              </a:r>
            </a:p>
            <a:p>
              <a:r>
                <a:rPr lang="en-US" dirty="0" smtClean="0">
                  <a:solidFill>
                    <a:srgbClr val="FFFF00"/>
                  </a:solidFill>
                </a:rPr>
                <a:t>A</a:t>
              </a:r>
            </a:p>
            <a:p>
              <a:pPr>
                <a:spcBef>
                  <a:spcPts val="300"/>
                </a:spcBef>
              </a:pPr>
              <a:r>
                <a:rPr lang="en-US" dirty="0" smtClean="0">
                  <a:solidFill>
                    <a:srgbClr val="FFFF00"/>
                  </a:solidFill>
                </a:rPr>
                <a:t>B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29400" y="4495800"/>
              <a:ext cx="1051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A     B    A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0" y="162580"/>
            <a:ext cx="8043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Block copolymer thin films: effect of substrate wetting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066800"/>
            <a:ext cx="4755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Block A is shorter than B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Arranged to minimize surface (interface) energy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6019800"/>
            <a:ext cx="4353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(left) will result in line array (grating) pattern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(right) will result in hole/pillar array pattern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4267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A forms cylinders embedded in B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762000"/>
            <a:ext cx="685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Lithography using self assembly: block co-polymer self assembly, porous anodized aluminum oxide and nano-sphere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2667000"/>
            <a:ext cx="469506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Di-block copolymer self assembly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Guided (directed, aligned) self assembly.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Block copolymer lithography.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Anodized aluminum  oxide (AAO)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Nanofabricating using AAO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2220</TotalTime>
  <Words>3258</Words>
  <Application>Microsoft Office PowerPoint</Application>
  <PresentationFormat>On-screen Show (4:3)</PresentationFormat>
  <Paragraphs>345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 </cp:lastModifiedBy>
  <cp:revision>20</cp:revision>
  <dcterms:created xsi:type="dcterms:W3CDTF">2006-08-16T00:00:00Z</dcterms:created>
  <dcterms:modified xsi:type="dcterms:W3CDTF">2010-08-21T23:40:12Z</dcterms:modified>
</cp:coreProperties>
</file>