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79" r:id="rId2"/>
    <p:sldId id="342" r:id="rId3"/>
    <p:sldId id="352" r:id="rId4"/>
    <p:sldId id="356" r:id="rId5"/>
    <p:sldId id="380" r:id="rId6"/>
    <p:sldId id="286" r:id="rId7"/>
    <p:sldId id="389" r:id="rId8"/>
    <p:sldId id="305" r:id="rId9"/>
    <p:sldId id="340" r:id="rId10"/>
    <p:sldId id="256" r:id="rId11"/>
    <p:sldId id="299" r:id="rId12"/>
    <p:sldId id="385" r:id="rId13"/>
    <p:sldId id="360" r:id="rId14"/>
    <p:sldId id="361" r:id="rId15"/>
    <p:sldId id="386" r:id="rId16"/>
    <p:sldId id="303" r:id="rId17"/>
    <p:sldId id="258" r:id="rId18"/>
    <p:sldId id="273" r:id="rId19"/>
    <p:sldId id="293" r:id="rId20"/>
    <p:sldId id="294" r:id="rId21"/>
    <p:sldId id="288" r:id="rId22"/>
    <p:sldId id="292" r:id="rId23"/>
    <p:sldId id="301" r:id="rId24"/>
    <p:sldId id="378" r:id="rId25"/>
    <p:sldId id="381" r:id="rId26"/>
    <p:sldId id="263" r:id="rId27"/>
    <p:sldId id="264" r:id="rId28"/>
    <p:sldId id="382" r:id="rId29"/>
    <p:sldId id="375" r:id="rId30"/>
    <p:sldId id="376" r:id="rId31"/>
    <p:sldId id="377" r:id="rId32"/>
    <p:sldId id="384" r:id="rId33"/>
    <p:sldId id="310" r:id="rId34"/>
    <p:sldId id="319" r:id="rId35"/>
    <p:sldId id="337" r:id="rId36"/>
    <p:sldId id="370" r:id="rId37"/>
    <p:sldId id="369" r:id="rId38"/>
    <p:sldId id="38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22FA7-57A1-4008-8F5A-CBC6AABA7407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C1181-F1F0-4925-84A7-A98D84B3C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technology is developed</a:t>
            </a:r>
            <a:r>
              <a:rPr lang="en-US" baseline="0" dirty="0" smtClean="0"/>
              <a:t> around year 2000. It is basically a MEMS technology.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</a:t>
            </a:r>
            <a:r>
              <a:rPr lang="en-US" baseline="0" dirty="0" smtClean="0"/>
              <a:t> need to make clear what is pattern area, x has size few mm or cm.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</a:t>
            </a:r>
            <a:r>
              <a:rPr lang="en-US" baseline="0" dirty="0" smtClean="0"/>
              <a:t> not easy for the student to understand this and next slide. Need to explain well first what is spatial and temporal coherence.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photonic crystal, but for most applications one need to introduce defects inside the crystal, which cannot be realized by 3D interference lithography.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technology is similar to CD/DVD burning, but </a:t>
            </a:r>
            <a:r>
              <a:rPr lang="en-US" smtClean="0"/>
              <a:t>into photoresist.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09E2-4278-4283-A621-C8BB22AB6C95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5825-B6A3-496A-9782-F2D547C755AE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B5-7A87-4F7C-861F-27E7335FB52C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D065-83EE-47D7-88AE-2A2B3ACE4282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DCFA-E681-4D45-AA53-F40FA38A6828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0810-3E1C-482B-84F7-C2D8EDAC30E3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FF96-3306-4DFC-AEC0-A02222FD959E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45E6-39D1-4ECA-A05B-426E5AE3F473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C6C1-8527-423E-928B-12BF6C1135AA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C289-3614-4A48-83C1-800F909A46B2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C134-7A5E-4267-AFEB-FACF6F0733B5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46F72-E555-477E-AB51-4A5B51E937C6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85800"/>
            <a:ext cx="513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Other photon-based lithographies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81056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Near field optical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Interference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Phase-mask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Laser beam direct writing and micro-mirror array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Two-photon  lithography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ECE 730: Fabrication in the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: principles, technology and applications 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Nanofabrication: principles, capabilities and limits, by Zheng Cui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800" y="593467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It is very challenging to expose large area with target pitch close to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/2.</a:t>
            </a:r>
            <a:r>
              <a:rPr lang="en-US" dirty="0" smtClean="0">
                <a:solidFill>
                  <a:srgbClr val="0033CC"/>
                </a:solidFill>
              </a:rPr>
              <a:t> During exposure the system must be mechanically and optically stabilized to sub-wavelength precision.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8138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Optical setup: amplitude split interference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19200" y="838200"/>
            <a:ext cx="7328286" cy="5105400"/>
            <a:chOff x="1219200" y="838200"/>
            <a:chExt cx="7328286" cy="5105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1132893"/>
              <a:ext cx="6553200" cy="4810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2819400" y="838200"/>
              <a:ext cx="3207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Amplitude split by beam-splitter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400" y="1143000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(</a:t>
              </a:r>
              <a:r>
                <a:rPr lang="en-US" dirty="0" err="1" smtClean="0">
                  <a:solidFill>
                    <a:srgbClr val="C00000"/>
                  </a:solidFill>
                </a:rPr>
                <a:t>Ar</a:t>
              </a:r>
              <a:r>
                <a:rPr lang="en-US" baseline="30000" dirty="0" smtClean="0">
                  <a:solidFill>
                    <a:srgbClr val="C00000"/>
                  </a:solidFill>
                </a:rPr>
                <a:t>+</a:t>
              </a:r>
              <a:r>
                <a:rPr lang="en-US" dirty="0" smtClean="0">
                  <a:solidFill>
                    <a:srgbClr val="C00000"/>
                  </a:solidFill>
                </a:rPr>
                <a:t> laser)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6600" y="3048000"/>
              <a:ext cx="24708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(pinhole for spatial coherence)</a:t>
              </a:r>
              <a:endParaRPr lang="en-US" sz="1400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343400" y="1219200"/>
              <a:ext cx="762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4953000" cy="272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228600"/>
            <a:ext cx="8226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Optical setup: wave-front split interference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990600"/>
            <a:ext cx="41910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Lloyd’s mirror: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Easy to tune the pitch, simply by rotating the mirror/substrate.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Only one optical branch, so more tolerant to environmental perturbations.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But more defects are found due to dusts/contaminations on the mirror, which is very close to the resist surface.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4191000"/>
            <a:ext cx="7391400" cy="2365575"/>
            <a:chOff x="1143000" y="4191000"/>
            <a:chExt cx="7391400" cy="2365575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4191000"/>
              <a:ext cx="3733800" cy="236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5029200" y="4724400"/>
              <a:ext cx="3505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Another type of wave-front split IL setup using two mirrors. Better than </a:t>
              </a:r>
              <a:r>
                <a:rPr lang="en-US" dirty="0" err="1" smtClean="0">
                  <a:solidFill>
                    <a:srgbClr val="0033CC"/>
                  </a:solidFill>
                </a:rPr>
                <a:t>Llolyd</a:t>
              </a:r>
              <a:r>
                <a:rPr lang="en-US" dirty="0" smtClean="0">
                  <a:solidFill>
                    <a:srgbClr val="0033CC"/>
                  </a:solidFill>
                </a:rPr>
                <a:t> (above) in that </a:t>
              </a:r>
              <a:r>
                <a:rPr lang="en-US" dirty="0" err="1" smtClean="0">
                  <a:solidFill>
                    <a:srgbClr val="0033CC"/>
                  </a:solidFill>
                </a:rPr>
                <a:t>Lioyd</a:t>
              </a:r>
              <a:r>
                <a:rPr lang="en-US" dirty="0" smtClean="0">
                  <a:solidFill>
                    <a:srgbClr val="0033CC"/>
                  </a:solidFill>
                </a:rPr>
                <a:t> setup will have  problem if mirror is not 100% reflective.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689506">
            <a:off x="1647424" y="3006814"/>
            <a:ext cx="68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resist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44503" y="152400"/>
            <a:ext cx="4813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Temporal and spatial coherence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8200" y="2362200"/>
            <a:ext cx="1752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38200" y="2894012"/>
            <a:ext cx="1752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38200" y="3124200"/>
            <a:ext cx="1752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38200" y="3351212"/>
            <a:ext cx="1752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8200" y="3884612"/>
            <a:ext cx="1752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3124200"/>
            <a:ext cx="27432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1840468"/>
            <a:ext cx="184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Spatial coherence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762000"/>
            <a:ext cx="8229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plane wave, E=E</a:t>
            </a:r>
            <a:r>
              <a:rPr lang="en-US" baseline="-25000" dirty="0" smtClean="0">
                <a:solidFill>
                  <a:srgbClr val="0033CC"/>
                </a:solidFill>
              </a:rPr>
              <a:t>0</a:t>
            </a:r>
            <a:r>
              <a:rPr lang="en-US" dirty="0" smtClean="0">
                <a:solidFill>
                  <a:srgbClr val="0033CC"/>
                </a:solidFill>
              </a:rPr>
              <a:t>cos(</a:t>
            </a:r>
            <a:r>
              <a:rPr lang="en-US" dirty="0" err="1" smtClean="0">
                <a:solidFill>
                  <a:srgbClr val="0033CC"/>
                </a:solidFill>
              </a:rPr>
              <a:t>k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</a:t>
            </a:r>
            <a:r>
              <a:rPr lang="en-US" dirty="0" err="1" smtClean="0">
                <a:solidFill>
                  <a:srgbClr val="0033CC"/>
                </a:solidFill>
              </a:rPr>
              <a:t>r</a:t>
            </a:r>
            <a:r>
              <a:rPr lang="en-US" dirty="0" smtClean="0">
                <a:solidFill>
                  <a:srgbClr val="0033CC"/>
                </a:solidFill>
              </a:rPr>
              <a:t>-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t-</a:t>
            </a:r>
            <a:r>
              <a:rPr lang="en-US" dirty="0" smtClean="0">
                <a:solidFill>
                  <a:srgbClr val="0033CC"/>
                </a:solidFill>
              </a:rPr>
              <a:t>), here k and r(x, y, z) is vector.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For ideal plane wave (100% coherent),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 (phase) is constant, independent of r (position) and t (time). But in reality, = (r, t)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342900" y="27813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21336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05362" y="290726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1104106" y="3085306"/>
            <a:ext cx="1753394" cy="79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81400" y="1752600"/>
            <a:ext cx="548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At any z-value z</a:t>
            </a:r>
            <a:r>
              <a:rPr lang="en-US" baseline="-25000" dirty="0" smtClean="0">
                <a:solidFill>
                  <a:srgbClr val="0033CC"/>
                </a:solidFill>
              </a:rPr>
              <a:t>0</a:t>
            </a:r>
            <a:r>
              <a:rPr lang="en-US" dirty="0" smtClean="0">
                <a:solidFill>
                  <a:srgbClr val="0033CC"/>
                </a:solidFill>
              </a:rPr>
              <a:t>, if the phase difference between sub-beam A and A’ is small, namely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(A’)-(A)&lt;&lt;2, we can then consider  as constant, and the two beam can interfere with well defined periodic interference pattern. But for large r such as point A’’, (A’’)-(A) is no longer negligible, then the interference between sub-beam A and A’’ become unpredictable, so no well defined periodic pattern. The r value at which  is still negligible is the coherence radius.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3400" y="2743200"/>
            <a:ext cx="304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905000" y="283106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514600" y="2209800"/>
            <a:ext cx="993413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A’’(r&gt;&gt;0)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A’(r&gt;0)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A(r=0)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14400" y="4648200"/>
            <a:ext cx="209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Temporal coherence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2057400" y="5334000"/>
            <a:ext cx="1828800" cy="611187"/>
          </a:xfrm>
          <a:custGeom>
            <a:avLst/>
            <a:gdLst>
              <a:gd name="connsiteX0" fmla="*/ 0 w 3800475"/>
              <a:gd name="connsiteY0" fmla="*/ 592137 h 611187"/>
              <a:gd name="connsiteX1" fmla="*/ 381000 w 3800475"/>
              <a:gd name="connsiteY1" fmla="*/ 11112 h 611187"/>
              <a:gd name="connsiteX2" fmla="*/ 752475 w 3800475"/>
              <a:gd name="connsiteY2" fmla="*/ 601662 h 611187"/>
              <a:gd name="connsiteX3" fmla="*/ 1133475 w 3800475"/>
              <a:gd name="connsiteY3" fmla="*/ 11112 h 611187"/>
              <a:gd name="connsiteX4" fmla="*/ 1533525 w 3800475"/>
              <a:gd name="connsiteY4" fmla="*/ 601662 h 611187"/>
              <a:gd name="connsiteX5" fmla="*/ 1905000 w 3800475"/>
              <a:gd name="connsiteY5" fmla="*/ 1587 h 611187"/>
              <a:gd name="connsiteX6" fmla="*/ 2286000 w 3800475"/>
              <a:gd name="connsiteY6" fmla="*/ 601662 h 611187"/>
              <a:gd name="connsiteX7" fmla="*/ 2667000 w 3800475"/>
              <a:gd name="connsiteY7" fmla="*/ 1587 h 611187"/>
              <a:gd name="connsiteX8" fmla="*/ 3048000 w 3800475"/>
              <a:gd name="connsiteY8" fmla="*/ 611187 h 611187"/>
              <a:gd name="connsiteX9" fmla="*/ 3429000 w 3800475"/>
              <a:gd name="connsiteY9" fmla="*/ 1587 h 611187"/>
              <a:gd name="connsiteX10" fmla="*/ 3800475 w 3800475"/>
              <a:gd name="connsiteY10" fmla="*/ 611187 h 61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0475" h="611187">
                <a:moveTo>
                  <a:pt x="0" y="592137"/>
                </a:moveTo>
                <a:cubicBezTo>
                  <a:pt x="127794" y="300831"/>
                  <a:pt x="255588" y="9525"/>
                  <a:pt x="381000" y="11112"/>
                </a:cubicBezTo>
                <a:cubicBezTo>
                  <a:pt x="506412" y="12699"/>
                  <a:pt x="627063" y="601662"/>
                  <a:pt x="752475" y="601662"/>
                </a:cubicBezTo>
                <a:cubicBezTo>
                  <a:pt x="877887" y="601662"/>
                  <a:pt x="1003300" y="11112"/>
                  <a:pt x="1133475" y="11112"/>
                </a:cubicBezTo>
                <a:cubicBezTo>
                  <a:pt x="1263650" y="11112"/>
                  <a:pt x="1404938" y="603250"/>
                  <a:pt x="1533525" y="601662"/>
                </a:cubicBezTo>
                <a:cubicBezTo>
                  <a:pt x="1662113" y="600075"/>
                  <a:pt x="1779588" y="1587"/>
                  <a:pt x="1905000" y="1587"/>
                </a:cubicBezTo>
                <a:cubicBezTo>
                  <a:pt x="2030412" y="1587"/>
                  <a:pt x="2159000" y="601662"/>
                  <a:pt x="2286000" y="601662"/>
                </a:cubicBezTo>
                <a:cubicBezTo>
                  <a:pt x="2413000" y="601662"/>
                  <a:pt x="2540000" y="0"/>
                  <a:pt x="2667000" y="1587"/>
                </a:cubicBezTo>
                <a:cubicBezTo>
                  <a:pt x="2794000" y="3174"/>
                  <a:pt x="2921000" y="611187"/>
                  <a:pt x="3048000" y="611187"/>
                </a:cubicBezTo>
                <a:cubicBezTo>
                  <a:pt x="3175000" y="611187"/>
                  <a:pt x="3303588" y="1587"/>
                  <a:pt x="3429000" y="1587"/>
                </a:cubicBezTo>
                <a:cubicBezTo>
                  <a:pt x="3554412" y="1587"/>
                  <a:pt x="3677443" y="306387"/>
                  <a:pt x="3800475" y="61118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rot="10800000">
            <a:off x="76200" y="5334000"/>
            <a:ext cx="1828800" cy="611187"/>
          </a:xfrm>
          <a:custGeom>
            <a:avLst/>
            <a:gdLst>
              <a:gd name="connsiteX0" fmla="*/ 0 w 3800475"/>
              <a:gd name="connsiteY0" fmla="*/ 592137 h 611187"/>
              <a:gd name="connsiteX1" fmla="*/ 381000 w 3800475"/>
              <a:gd name="connsiteY1" fmla="*/ 11112 h 611187"/>
              <a:gd name="connsiteX2" fmla="*/ 752475 w 3800475"/>
              <a:gd name="connsiteY2" fmla="*/ 601662 h 611187"/>
              <a:gd name="connsiteX3" fmla="*/ 1133475 w 3800475"/>
              <a:gd name="connsiteY3" fmla="*/ 11112 h 611187"/>
              <a:gd name="connsiteX4" fmla="*/ 1533525 w 3800475"/>
              <a:gd name="connsiteY4" fmla="*/ 601662 h 611187"/>
              <a:gd name="connsiteX5" fmla="*/ 1905000 w 3800475"/>
              <a:gd name="connsiteY5" fmla="*/ 1587 h 611187"/>
              <a:gd name="connsiteX6" fmla="*/ 2286000 w 3800475"/>
              <a:gd name="connsiteY6" fmla="*/ 601662 h 611187"/>
              <a:gd name="connsiteX7" fmla="*/ 2667000 w 3800475"/>
              <a:gd name="connsiteY7" fmla="*/ 1587 h 611187"/>
              <a:gd name="connsiteX8" fmla="*/ 3048000 w 3800475"/>
              <a:gd name="connsiteY8" fmla="*/ 611187 h 611187"/>
              <a:gd name="connsiteX9" fmla="*/ 3429000 w 3800475"/>
              <a:gd name="connsiteY9" fmla="*/ 1587 h 611187"/>
              <a:gd name="connsiteX10" fmla="*/ 3800475 w 3800475"/>
              <a:gd name="connsiteY10" fmla="*/ 611187 h 61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0475" h="611187">
                <a:moveTo>
                  <a:pt x="0" y="592137"/>
                </a:moveTo>
                <a:cubicBezTo>
                  <a:pt x="127794" y="300831"/>
                  <a:pt x="255588" y="9525"/>
                  <a:pt x="381000" y="11112"/>
                </a:cubicBezTo>
                <a:cubicBezTo>
                  <a:pt x="506412" y="12699"/>
                  <a:pt x="627063" y="601662"/>
                  <a:pt x="752475" y="601662"/>
                </a:cubicBezTo>
                <a:cubicBezTo>
                  <a:pt x="877887" y="601662"/>
                  <a:pt x="1003300" y="11112"/>
                  <a:pt x="1133475" y="11112"/>
                </a:cubicBezTo>
                <a:cubicBezTo>
                  <a:pt x="1263650" y="11112"/>
                  <a:pt x="1404938" y="603250"/>
                  <a:pt x="1533525" y="601662"/>
                </a:cubicBezTo>
                <a:cubicBezTo>
                  <a:pt x="1662113" y="600075"/>
                  <a:pt x="1779588" y="1587"/>
                  <a:pt x="1905000" y="1587"/>
                </a:cubicBezTo>
                <a:cubicBezTo>
                  <a:pt x="2030412" y="1587"/>
                  <a:pt x="2159000" y="601662"/>
                  <a:pt x="2286000" y="601662"/>
                </a:cubicBezTo>
                <a:cubicBezTo>
                  <a:pt x="2413000" y="601662"/>
                  <a:pt x="2540000" y="0"/>
                  <a:pt x="2667000" y="1587"/>
                </a:cubicBezTo>
                <a:cubicBezTo>
                  <a:pt x="2794000" y="3174"/>
                  <a:pt x="2921000" y="611187"/>
                  <a:pt x="3048000" y="611187"/>
                </a:cubicBezTo>
                <a:cubicBezTo>
                  <a:pt x="3175000" y="611187"/>
                  <a:pt x="3303588" y="1587"/>
                  <a:pt x="3429000" y="1587"/>
                </a:cubicBezTo>
                <a:cubicBezTo>
                  <a:pt x="3554412" y="1587"/>
                  <a:pt x="3677443" y="306387"/>
                  <a:pt x="3800475" y="61118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57200" y="49530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514600" y="49530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962400" y="44196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For pulse 1, 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= 1 (constant); for pulse 2, = 2. 1 and 2 is irrelevant to each other, so the interference pattern between pulse 1 and pulse 2 will be unpredictable. That is, to obtain predicable periodic interference pattern, the optical path difference between the two beams/”arms” must be L</a:t>
            </a:r>
            <a:r>
              <a:rPr lang="en-US" baseline="-25000" dirty="0" smtClean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-L</a:t>
            </a:r>
            <a:r>
              <a:rPr lang="en-US" baseline="-25000" dirty="0" smtClean="0">
                <a:solidFill>
                  <a:srgbClr val="7030A0"/>
                </a:solidFill>
                <a:sym typeface="Symbol"/>
              </a:rPr>
              <a:t>1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&lt; </a:t>
            </a:r>
            <a:r>
              <a:rPr lang="en-US" dirty="0" err="1" smtClean="0">
                <a:solidFill>
                  <a:srgbClr val="7030A0"/>
                </a:solidFill>
                <a:sym typeface="Symbol"/>
              </a:rPr>
              <a:t>L</a:t>
            </a:r>
            <a:r>
              <a:rPr lang="en-US" baseline="-25000" dirty="0" err="1" smtClean="0">
                <a:solidFill>
                  <a:srgbClr val="7030A0"/>
                </a:solidFill>
                <a:sym typeface="Symbol"/>
              </a:rPr>
              <a:t>c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.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(or the “arrival time” must be t=L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-L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1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/c &lt;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L</a:t>
            </a:r>
            <a:r>
              <a:rPr lang="en-US" baseline="-25000" dirty="0" err="1" smtClean="0">
                <a:solidFill>
                  <a:srgbClr val="C00000"/>
                </a:solidFill>
                <a:sym typeface="Symbol"/>
              </a:rPr>
              <a:t>c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/c = pulse duration, so the term “temporal”)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057400" y="6096000"/>
            <a:ext cx="1828800" cy="158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765550" y="60198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c</a:t>
            </a:r>
            <a:endParaRPr lang="en-US" baseline="-25000" dirty="0"/>
          </a:p>
        </p:txBody>
      </p:sp>
      <p:cxnSp>
        <p:nvCxnSpPr>
          <p:cNvPr id="56" name="Straight Connector 55"/>
          <p:cNvCxnSpPr/>
          <p:nvPr/>
        </p:nvCxnSpPr>
        <p:spPr>
          <a:xfrm rot="5400000" flipH="1" flipV="1">
            <a:off x="1981200" y="6096000"/>
            <a:ext cx="1524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3809206" y="6095206"/>
            <a:ext cx="1524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609600"/>
            <a:ext cx="4724400" cy="25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09600"/>
            <a:ext cx="317083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771568"/>
            <a:ext cx="2438400" cy="176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5301" y="3886200"/>
            <a:ext cx="317402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6076950" y="3878580"/>
            <a:ext cx="2914650" cy="2674620"/>
            <a:chOff x="5905500" y="3886200"/>
            <a:chExt cx="3238500" cy="2971800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05500" y="3886200"/>
              <a:ext cx="32385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10"/>
            <p:cNvSpPr/>
            <p:nvPr/>
          </p:nvSpPr>
          <p:spPr>
            <a:xfrm>
              <a:off x="7162800" y="4267200"/>
              <a:ext cx="14478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33CC"/>
                  </a:solidFill>
                </a:rPr>
                <a:t>Temporal</a:t>
              </a:r>
            </a:p>
            <a:p>
              <a:pPr algn="ctr"/>
              <a:r>
                <a:rPr lang="en-US" dirty="0" smtClean="0">
                  <a:solidFill>
                    <a:srgbClr val="0033CC"/>
                  </a:solidFill>
                </a:rPr>
                <a:t>coherence</a:t>
              </a:r>
            </a:p>
            <a:p>
              <a:pPr algn="ctr"/>
              <a:endParaRPr lang="en-US" dirty="0" smtClean="0">
                <a:solidFill>
                  <a:srgbClr val="0033CC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33CC"/>
                  </a:solidFill>
                </a:rPr>
                <a:t>Spatial</a:t>
              </a:r>
            </a:p>
            <a:p>
              <a:pPr algn="ctr"/>
              <a:r>
                <a:rPr lang="en-US" dirty="0" smtClean="0">
                  <a:solidFill>
                    <a:srgbClr val="0033CC"/>
                  </a:solidFill>
                </a:rPr>
                <a:t>coherence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 flipV="1">
              <a:off x="6705600" y="4572000"/>
              <a:ext cx="60960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6705600" y="5334000"/>
              <a:ext cx="685800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4700361"/>
            <a:ext cx="1752600" cy="170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09600" y="6336268"/>
            <a:ext cx="140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Period 95nm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0"/>
            <a:ext cx="8255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Coherence limitations to the pattern area: one example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62039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57400" y="6611779"/>
            <a:ext cx="7027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Capeluto</a:t>
            </a:r>
            <a:r>
              <a:rPr lang="en-US" sz="1000" dirty="0" smtClean="0"/>
              <a:t>, “</a:t>
            </a:r>
            <a:r>
              <a:rPr lang="en-US" sz="1000" dirty="0" err="1" smtClean="0"/>
              <a:t>Nanopatterning</a:t>
            </a:r>
            <a:r>
              <a:rPr lang="en-US" sz="1000" dirty="0" smtClean="0"/>
              <a:t> with interferometric  lithography using a compact </a:t>
            </a:r>
            <a:r>
              <a:rPr lang="en-US" sz="1000" dirty="0" smtClean="0">
                <a:sym typeface="Symbol"/>
              </a:rPr>
              <a:t>=46.9-nm  laser</a:t>
            </a:r>
            <a:r>
              <a:rPr lang="en-US" sz="1000" dirty="0" smtClean="0"/>
              <a:t>”, IEEE Trans. </a:t>
            </a:r>
            <a:r>
              <a:rPr lang="en-US" sz="1000" dirty="0" err="1" smtClean="0"/>
              <a:t>Nanotechnol</a:t>
            </a:r>
            <a:r>
              <a:rPr lang="en-US" sz="1000" dirty="0" smtClean="0"/>
              <a:t>. 3-6(2006)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2953330" y="2667000"/>
            <a:ext cx="849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mirror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079745" y="1132562"/>
            <a:ext cx="74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resist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447800" y="10668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43000" y="19050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 noChangeAspect="1"/>
          </p:cNvCxnSpPr>
          <p:nvPr/>
        </p:nvCxnSpPr>
        <p:spPr>
          <a:xfrm rot="5400000">
            <a:off x="4160520" y="2200656"/>
            <a:ext cx="658368" cy="219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91000" y="21336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5800" y="152400"/>
            <a:ext cx="799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Interference lithography using </a:t>
            </a:r>
            <a:r>
              <a:rPr lang="en-US" sz="2800" dirty="0" smtClean="0">
                <a:solidFill>
                  <a:srgbClr val="C00000"/>
                </a:solidFill>
              </a:rPr>
              <a:t>incoherent</a:t>
            </a:r>
            <a:r>
              <a:rPr lang="en-US" sz="2800" dirty="0" smtClean="0">
                <a:solidFill>
                  <a:srgbClr val="0033CC"/>
                </a:solidFill>
              </a:rPr>
              <a:t> light source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7620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At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&lt;257nm (frequency doubled 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Ar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laser), no good coherent source with high output power exists.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Phase grating can be used to relax/eliminate coherence requirement.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5715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an arbitrary position X on the wafer, the two beams have the same optical path (L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=L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), so no need of temporal coherence (spatial coherence is still needed).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81000" y="2514600"/>
          <a:ext cx="1981200" cy="1178011"/>
        </p:xfrm>
        <a:graphic>
          <a:graphicData uri="http://schemas.openxmlformats.org/presentationml/2006/ole">
            <p:oleObj spid="_x0000_s93187" name="Equation" r:id="rId4" imgW="1409400" imgH="83808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28600" y="4114800"/>
            <a:ext cx="2888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 is pitch of phase grating.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 is pitch of grating on wafer.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P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p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/2, independent of .</a:t>
            </a:r>
          </a:p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(but must &lt;p)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3733800"/>
            <a:ext cx="214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 is refractive index)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260863" y="1752600"/>
            <a:ext cx="5502137" cy="3876020"/>
            <a:chOff x="3260863" y="1752600"/>
            <a:chExt cx="5502137" cy="3876020"/>
          </a:xfrm>
        </p:grpSpPr>
        <p:pic>
          <p:nvPicPr>
            <p:cNvPr id="9318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0437" y="1752600"/>
              <a:ext cx="5262563" cy="358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3296221" y="1988276"/>
              <a:ext cx="626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Wafer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5000" y="5105400"/>
              <a:ext cx="6096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Ins="0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Phase grating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86753" y="3591580"/>
              <a:ext cx="933247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182880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Direct-beam stop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0800000" flipV="1">
              <a:off x="3601021" y="2369275"/>
              <a:ext cx="2590800" cy="9144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601021" y="3283676"/>
              <a:ext cx="2590800" cy="9144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260863" y="2978876"/>
              <a:ext cx="340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x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75263" y="1981200"/>
              <a:ext cx="1270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Diffracted light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4632463" y="2286000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0800000">
              <a:off x="5394463" y="2362200"/>
              <a:ext cx="1447800" cy="1588"/>
            </a:xfrm>
            <a:prstGeom prst="line">
              <a:avLst/>
            </a:prstGeom>
            <a:ln w="254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470663" y="22860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sym typeface="Symbol"/>
                </a:rPr>
                <a:t>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6800" y="2743200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76800" y="3745468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" y="152400"/>
            <a:ext cx="7890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Light diffraction through a grating (periodic slit array)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1828800"/>
            <a:ext cx="37338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4600" y="1981200"/>
            <a:ext cx="3048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1981200"/>
            <a:ext cx="3048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3800" y="1981200"/>
            <a:ext cx="3048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1981200"/>
            <a:ext cx="3048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3000" y="1981200"/>
            <a:ext cx="3048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62600" y="1981200"/>
            <a:ext cx="3048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2667000" y="1447800"/>
            <a:ext cx="609600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275806" y="1447006"/>
            <a:ext cx="609600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885406" y="1447006"/>
            <a:ext cx="609600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495006" y="1447006"/>
            <a:ext cx="609600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104606" y="1447006"/>
            <a:ext cx="609600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790700" y="2095500"/>
            <a:ext cx="1219200" cy="11430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400300" y="2095500"/>
            <a:ext cx="1219200" cy="11430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009900" y="2095500"/>
            <a:ext cx="1219200" cy="11430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3619500" y="2095500"/>
            <a:ext cx="1219200" cy="11430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4229100" y="2095500"/>
            <a:ext cx="1219200" cy="11430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2971800" y="2057400"/>
            <a:ext cx="304800" cy="304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743200" y="2286000"/>
            <a:ext cx="4572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43108" y="21336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 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0" y="32004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L2        L1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1001" y="4114800"/>
            <a:ext cx="85344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When two adjacent sub-beams L2-L1=m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, m=0, 1, 2, 3…, the diffracted light has high intensity (bright), since the sub-beams are all “in-phase”. m is called the order of diffraction.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For -1 order (“-” means diffract to the left side), L2-L1 = -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psin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 = -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psin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=-, so sin=/p. Here p is the period of the grating, assume refractive index n=1.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However, if the contribution from each slit is zero (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wsin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=n, n=1, 2…), then the diffracted light will be dark at that angle, even though 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psin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 </a:t>
            </a:r>
            <a:r>
              <a:rPr lang="en-US" dirty="0" smtClean="0">
                <a:solidFill>
                  <a:srgbClr val="0033CC"/>
                </a:solidFill>
              </a:rPr>
              <a:t>=m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36" name="Straight Connector 35"/>
          <p:cNvCxnSpPr>
            <a:cxnSpLocks noChangeAspect="1"/>
          </p:cNvCxnSpPr>
          <p:nvPr/>
        </p:nvCxnSpPr>
        <p:spPr>
          <a:xfrm flipV="1">
            <a:off x="3200400" y="2209800"/>
            <a:ext cx="71587" cy="7743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3276600" y="2209800"/>
            <a:ext cx="76200" cy="76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800600" y="2819400"/>
            <a:ext cx="319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Grating pitch is p, slit width is w.</a:t>
            </a:r>
          </a:p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=90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o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-; =90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o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-=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1496" y="194767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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3581400" y="1535668"/>
            <a:ext cx="6096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733800" y="12308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47" name="Straight Connector 46"/>
          <p:cNvCxnSpPr>
            <a:cxnSpLocks noChangeAspect="1"/>
          </p:cNvCxnSpPr>
          <p:nvPr/>
        </p:nvCxnSpPr>
        <p:spPr>
          <a:xfrm>
            <a:off x="2819400" y="1535668"/>
            <a:ext cx="304800" cy="7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19400" y="123086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81200" y="228600"/>
            <a:ext cx="5528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Achromatic</a:t>
            </a:r>
            <a:r>
              <a:rPr lang="en-US" sz="2800" dirty="0" smtClean="0">
                <a:solidFill>
                  <a:srgbClr val="0033CC"/>
                </a:solidFill>
              </a:rPr>
              <a:t> interference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37849" y="968238"/>
            <a:ext cx="6579520" cy="5836650"/>
            <a:chOff x="2437849" y="968238"/>
            <a:chExt cx="6579520" cy="5836650"/>
          </a:xfrm>
        </p:grpSpPr>
        <p:pic>
          <p:nvPicPr>
            <p:cNvPr id="14337" name="Picture 1"/>
            <p:cNvPicPr>
              <a:picLocks noChangeAspect="1" noChangeArrowheads="1"/>
            </p:cNvPicPr>
            <p:nvPr/>
          </p:nvPicPr>
          <p:blipFill>
            <a:blip r:embed="rId2" cstate="print">
              <a:lum bright="2000"/>
            </a:blip>
            <a:srcRect/>
            <a:stretch>
              <a:fillRect/>
            </a:stretch>
          </p:blipFill>
          <p:spPr bwMode="auto">
            <a:xfrm rot="60000">
              <a:off x="2437849" y="968238"/>
              <a:ext cx="6579520" cy="5836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4134804" y="2971800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L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1</a:t>
              </a:r>
              <a:endParaRPr lang="en-US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2600" y="2971800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L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2</a:t>
              </a:r>
              <a:endParaRPr lang="en-US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76800" y="39624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X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00600" y="24384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Y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" y="2045256"/>
            <a:ext cx="2514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0033CC"/>
                </a:solidFill>
              </a:rPr>
              <a:t>For any point X on the wafer, not only the optical path L</a:t>
            </a:r>
            <a:r>
              <a:rPr lang="en-US" sz="1400" baseline="-25000" dirty="0" smtClean="0">
                <a:solidFill>
                  <a:srgbClr val="0033CC"/>
                </a:solidFill>
              </a:rPr>
              <a:t>1</a:t>
            </a:r>
            <a:r>
              <a:rPr lang="en-US" sz="1400" dirty="0" smtClean="0">
                <a:solidFill>
                  <a:srgbClr val="0033CC"/>
                </a:solidFill>
              </a:rPr>
              <a:t>=L</a:t>
            </a:r>
            <a:r>
              <a:rPr lang="en-US" sz="1400" baseline="-25000" dirty="0" smtClean="0">
                <a:solidFill>
                  <a:srgbClr val="0033CC"/>
                </a:solidFill>
              </a:rPr>
              <a:t>2</a:t>
            </a:r>
            <a:r>
              <a:rPr lang="en-US" sz="1400" dirty="0" smtClean="0">
                <a:solidFill>
                  <a:srgbClr val="0033CC"/>
                </a:solidFill>
              </a:rPr>
              <a:t> (so no need of temporal coherence);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0033CC"/>
                </a:solidFill>
              </a:rPr>
              <a:t>but also the two beams come from the same source location Y (so no need of spatial coherence).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0033CC"/>
                </a:solidFill>
              </a:rPr>
              <a:t>In addition, the laser source doesn’t need to be monochromatic (very narrow </a:t>
            </a:r>
            <a:r>
              <a:rPr lang="en-US" sz="1400" dirty="0" smtClean="0">
                <a:solidFill>
                  <a:srgbClr val="0033CC"/>
                </a:solidFill>
                <a:sym typeface="Symbol"/>
              </a:rPr>
              <a:t></a:t>
            </a:r>
            <a:r>
              <a:rPr lang="en-US" sz="1400" dirty="0" smtClean="0">
                <a:solidFill>
                  <a:srgbClr val="0033CC"/>
                </a:solidFill>
              </a:rPr>
              <a:t>), so the name “achromatic”.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924580"/>
            <a:ext cx="175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Partly coherent pulse (ns) laser source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990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09600" y="76200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TW" sz="2800" dirty="0" smtClean="0">
                <a:solidFill>
                  <a:srgbClr val="0033CC"/>
                </a:solidFill>
              </a:rPr>
              <a:t>Patterned 100nm-pitch nanostructures by achromatic IL using 200nm-pitch phase grating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3124200" cy="263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332" y="1371600"/>
            <a:ext cx="318176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9499" y="3562350"/>
            <a:ext cx="3353901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819400" y="6553200"/>
            <a:ext cx="556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T.A. </a:t>
            </a:r>
            <a:r>
              <a:rPr lang="en-US" sz="1200" dirty="0" err="1" smtClean="0"/>
              <a:t>Savas</a:t>
            </a:r>
            <a:r>
              <a:rPr lang="en-US" sz="1200" dirty="0" smtClean="0"/>
              <a:t>, M. </a:t>
            </a:r>
            <a:r>
              <a:rPr lang="en-US" sz="1200" dirty="0" err="1" smtClean="0"/>
              <a:t>Farhoud</a:t>
            </a:r>
            <a:r>
              <a:rPr lang="en-US" sz="1200" dirty="0" smtClean="0"/>
              <a:t>, H.I. Smith, M. Hwang, C.A. Ross, J. Appl. Phys. 85 (1999) 6160.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876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Those structures have been used to fabricate bit-patterned magnetic recording media.  But 100nm-pitch is too large for today’s hard drive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114300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IL: interference lithography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1219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78406"/>
            <a:ext cx="3962400" cy="346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2286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Three beams interference lithography: hexagonally close-packed arranged structures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292350"/>
            <a:ext cx="4570424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1905000"/>
            <a:ext cx="773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Layout of three phase gratings                               Exposed pattern in photo-resist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0166" y="4648200"/>
            <a:ext cx="270383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flipV="1">
            <a:off x="0" y="990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828800" y="762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Four-beam interference/holographic lithography for 3D structures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231" y="1143000"/>
            <a:ext cx="826476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1000" y="480060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Figure 1. Calculated constant-intensity surfaces in four-beam laser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interference patterns, designed to produce photonic crystals at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visible spectrum.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2588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Campbell et al., Nature, 404, 53, 2000.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00919" y="5791200"/>
            <a:ext cx="199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Beam arrangement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990600"/>
            <a:ext cx="4625975" cy="3770313"/>
            <a:chOff x="1836" y="7961"/>
            <a:chExt cx="7334" cy="5978"/>
          </a:xfrm>
        </p:grpSpPr>
        <p:sp>
          <p:nvSpPr>
            <p:cNvPr id="11272" name="Line 77"/>
            <p:cNvSpPr>
              <a:spLocks noChangeAspect="1" noChangeShapeType="1"/>
            </p:cNvSpPr>
            <p:nvPr/>
          </p:nvSpPr>
          <p:spPr bwMode="auto">
            <a:xfrm>
              <a:off x="4551" y="11260"/>
              <a:ext cx="159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76"/>
            <p:cNvSpPr>
              <a:spLocks noChangeAspect="1" noChangeShapeType="1"/>
            </p:cNvSpPr>
            <p:nvPr/>
          </p:nvSpPr>
          <p:spPr bwMode="auto">
            <a:xfrm>
              <a:off x="4284" y="11576"/>
              <a:ext cx="215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75"/>
            <p:cNvSpPr>
              <a:spLocks noChangeAspect="1" noChangeShapeType="1"/>
            </p:cNvSpPr>
            <p:nvPr/>
          </p:nvSpPr>
          <p:spPr bwMode="auto">
            <a:xfrm>
              <a:off x="6333" y="11668"/>
              <a:ext cx="79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74"/>
            <p:cNvSpPr>
              <a:spLocks noChangeAspect="1" noChangeShapeType="1"/>
            </p:cNvSpPr>
            <p:nvPr/>
          </p:nvSpPr>
          <p:spPr bwMode="auto">
            <a:xfrm flipV="1">
              <a:off x="6927" y="12013"/>
              <a:ext cx="1" cy="3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73"/>
            <p:cNvSpPr>
              <a:spLocks noChangeAspect="1" noChangeShapeType="1"/>
            </p:cNvSpPr>
            <p:nvPr/>
          </p:nvSpPr>
          <p:spPr bwMode="auto">
            <a:xfrm flipH="1">
              <a:off x="6927" y="11259"/>
              <a:ext cx="1" cy="3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72"/>
            <p:cNvSpPr>
              <a:spLocks noChangeAspect="1" noChangeShapeType="1"/>
            </p:cNvSpPr>
            <p:nvPr/>
          </p:nvSpPr>
          <p:spPr bwMode="auto">
            <a:xfrm flipH="1" flipV="1">
              <a:off x="3933" y="11268"/>
              <a:ext cx="797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Text Box 71"/>
            <p:cNvSpPr txBox="1">
              <a:spLocks noChangeAspect="1" noChangeArrowheads="1"/>
            </p:cNvSpPr>
            <p:nvPr/>
          </p:nvSpPr>
          <p:spPr bwMode="auto">
            <a:xfrm>
              <a:off x="2551" y="11048"/>
              <a:ext cx="2271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Membrane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279" name="Text Box 70"/>
            <p:cNvSpPr txBox="1">
              <a:spLocks noChangeAspect="1" noChangeArrowheads="1"/>
            </p:cNvSpPr>
            <p:nvPr/>
          </p:nvSpPr>
          <p:spPr bwMode="auto">
            <a:xfrm>
              <a:off x="2453" y="12491"/>
              <a:ext cx="221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Photoresist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280" name="Text Box 69"/>
            <p:cNvSpPr txBox="1">
              <a:spLocks noChangeAspect="1" noChangeArrowheads="1"/>
            </p:cNvSpPr>
            <p:nvPr/>
          </p:nvSpPr>
          <p:spPr bwMode="auto">
            <a:xfrm>
              <a:off x="1912" y="11835"/>
              <a:ext cx="2274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NiCr absorber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281" name="Line 68"/>
            <p:cNvSpPr>
              <a:spLocks noChangeAspect="1" noChangeShapeType="1"/>
            </p:cNvSpPr>
            <p:nvPr/>
          </p:nvSpPr>
          <p:spPr bwMode="auto">
            <a:xfrm flipH="1">
              <a:off x="3696" y="11894"/>
              <a:ext cx="734" cy="6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67"/>
            <p:cNvSpPr>
              <a:spLocks noChangeAspect="1" noChangeShapeType="1"/>
            </p:cNvSpPr>
            <p:nvPr/>
          </p:nvSpPr>
          <p:spPr bwMode="auto">
            <a:xfrm flipV="1">
              <a:off x="3861" y="11674"/>
              <a:ext cx="428" cy="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66"/>
            <p:cNvSpPr>
              <a:spLocks noChangeAspect="1" noChangeShapeType="1"/>
            </p:cNvSpPr>
            <p:nvPr/>
          </p:nvSpPr>
          <p:spPr bwMode="auto">
            <a:xfrm>
              <a:off x="6333" y="12024"/>
              <a:ext cx="79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65"/>
            <p:cNvSpPr>
              <a:spLocks noChangeAspect="1" noChangeShapeType="1"/>
            </p:cNvSpPr>
            <p:nvPr/>
          </p:nvSpPr>
          <p:spPr bwMode="auto">
            <a:xfrm>
              <a:off x="4357" y="11618"/>
              <a:ext cx="1959" cy="1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64"/>
            <p:cNvSpPr>
              <a:spLocks noChangeAspect="1" noChangeShapeType="1"/>
            </p:cNvSpPr>
            <p:nvPr/>
          </p:nvSpPr>
          <p:spPr bwMode="auto">
            <a:xfrm flipH="1">
              <a:off x="4133" y="12032"/>
              <a:ext cx="344" cy="3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63"/>
            <p:cNvSpPr>
              <a:spLocks noChangeAspect="1" noChangeShapeType="1"/>
            </p:cNvSpPr>
            <p:nvPr/>
          </p:nvSpPr>
          <p:spPr bwMode="auto">
            <a:xfrm flipH="1">
              <a:off x="4177" y="12040"/>
              <a:ext cx="483" cy="4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62"/>
            <p:cNvSpPr>
              <a:spLocks noChangeAspect="1" noChangeShapeType="1"/>
            </p:cNvSpPr>
            <p:nvPr/>
          </p:nvSpPr>
          <p:spPr bwMode="auto">
            <a:xfrm flipH="1">
              <a:off x="4216" y="12046"/>
              <a:ext cx="626" cy="5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61"/>
            <p:cNvSpPr>
              <a:spLocks noChangeAspect="1" noChangeShapeType="1"/>
            </p:cNvSpPr>
            <p:nvPr/>
          </p:nvSpPr>
          <p:spPr bwMode="auto">
            <a:xfrm flipH="1">
              <a:off x="4291" y="12047"/>
              <a:ext cx="741" cy="7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60"/>
            <p:cNvSpPr>
              <a:spLocks noChangeAspect="1" noChangeShapeType="1"/>
            </p:cNvSpPr>
            <p:nvPr/>
          </p:nvSpPr>
          <p:spPr bwMode="auto">
            <a:xfrm flipH="1">
              <a:off x="4359" y="12046"/>
              <a:ext cx="863" cy="8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59"/>
            <p:cNvSpPr>
              <a:spLocks noChangeAspect="1" noChangeShapeType="1"/>
            </p:cNvSpPr>
            <p:nvPr/>
          </p:nvSpPr>
          <p:spPr bwMode="auto">
            <a:xfrm flipH="1">
              <a:off x="4456" y="12047"/>
              <a:ext cx="955" cy="9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58"/>
            <p:cNvSpPr>
              <a:spLocks noChangeAspect="1" noChangeShapeType="1"/>
            </p:cNvSpPr>
            <p:nvPr/>
          </p:nvSpPr>
          <p:spPr bwMode="auto">
            <a:xfrm flipH="1">
              <a:off x="4569" y="12039"/>
              <a:ext cx="1055" cy="10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57"/>
            <p:cNvSpPr>
              <a:spLocks noChangeAspect="1" noChangeShapeType="1"/>
            </p:cNvSpPr>
            <p:nvPr/>
          </p:nvSpPr>
          <p:spPr bwMode="auto">
            <a:xfrm flipH="1">
              <a:off x="4666" y="12039"/>
              <a:ext cx="1148" cy="10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56"/>
            <p:cNvSpPr>
              <a:spLocks noChangeAspect="1" noChangeShapeType="1"/>
            </p:cNvSpPr>
            <p:nvPr/>
          </p:nvSpPr>
          <p:spPr bwMode="auto">
            <a:xfrm flipH="1">
              <a:off x="4787" y="12038"/>
              <a:ext cx="1224" cy="1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55"/>
            <p:cNvSpPr>
              <a:spLocks noChangeAspect="1" noChangeShapeType="1"/>
            </p:cNvSpPr>
            <p:nvPr/>
          </p:nvSpPr>
          <p:spPr bwMode="auto">
            <a:xfrm flipH="1">
              <a:off x="4923" y="12017"/>
              <a:ext cx="1300" cy="1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54"/>
            <p:cNvSpPr>
              <a:spLocks noChangeAspect="1" noChangeShapeType="1"/>
            </p:cNvSpPr>
            <p:nvPr/>
          </p:nvSpPr>
          <p:spPr bwMode="auto">
            <a:xfrm flipH="1">
              <a:off x="5059" y="12025"/>
              <a:ext cx="1359" cy="1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53"/>
            <p:cNvSpPr>
              <a:spLocks noChangeAspect="1" noChangeShapeType="1"/>
            </p:cNvSpPr>
            <p:nvPr/>
          </p:nvSpPr>
          <p:spPr bwMode="auto">
            <a:xfrm flipH="1">
              <a:off x="5216" y="12038"/>
              <a:ext cx="1377" cy="13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52"/>
            <p:cNvSpPr>
              <a:spLocks noChangeAspect="1" noChangeShapeType="1"/>
            </p:cNvSpPr>
            <p:nvPr/>
          </p:nvSpPr>
          <p:spPr bwMode="auto">
            <a:xfrm flipH="1">
              <a:off x="5397" y="12227"/>
              <a:ext cx="1193" cy="1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51"/>
            <p:cNvSpPr>
              <a:spLocks noChangeAspect="1" noChangeShapeType="1"/>
            </p:cNvSpPr>
            <p:nvPr/>
          </p:nvSpPr>
          <p:spPr bwMode="auto">
            <a:xfrm flipH="1">
              <a:off x="5653" y="12416"/>
              <a:ext cx="933" cy="8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50"/>
            <p:cNvSpPr>
              <a:spLocks noChangeAspect="1" noChangeShapeType="1"/>
            </p:cNvSpPr>
            <p:nvPr/>
          </p:nvSpPr>
          <p:spPr bwMode="auto">
            <a:xfrm flipH="1">
              <a:off x="5969" y="12721"/>
              <a:ext cx="483" cy="4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Text Box 49"/>
            <p:cNvSpPr txBox="1">
              <a:spLocks noChangeAspect="1" noChangeArrowheads="1"/>
            </p:cNvSpPr>
            <p:nvPr/>
          </p:nvSpPr>
          <p:spPr bwMode="auto">
            <a:xfrm>
              <a:off x="7015" y="9676"/>
              <a:ext cx="1297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Vacuum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301" name="Line 48"/>
            <p:cNvSpPr>
              <a:spLocks noChangeAspect="1" noChangeShapeType="1"/>
            </p:cNvSpPr>
            <p:nvPr/>
          </p:nvSpPr>
          <p:spPr bwMode="auto">
            <a:xfrm>
              <a:off x="2478" y="10208"/>
              <a:ext cx="377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47"/>
            <p:cNvSpPr>
              <a:spLocks noChangeAspect="1" noChangeShapeType="1"/>
            </p:cNvSpPr>
            <p:nvPr/>
          </p:nvSpPr>
          <p:spPr bwMode="auto">
            <a:xfrm flipV="1">
              <a:off x="6203" y="9971"/>
              <a:ext cx="1" cy="2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46"/>
            <p:cNvSpPr>
              <a:spLocks noChangeAspect="1" noChangeShapeType="1"/>
            </p:cNvSpPr>
            <p:nvPr/>
          </p:nvSpPr>
          <p:spPr bwMode="auto">
            <a:xfrm>
              <a:off x="6203" y="9980"/>
              <a:ext cx="6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45"/>
            <p:cNvSpPr>
              <a:spLocks noChangeAspect="1" noChangeShapeType="1"/>
            </p:cNvSpPr>
            <p:nvPr/>
          </p:nvSpPr>
          <p:spPr bwMode="auto">
            <a:xfrm flipV="1">
              <a:off x="2478" y="9643"/>
              <a:ext cx="1" cy="5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44"/>
            <p:cNvSpPr>
              <a:spLocks noChangeAspect="1" noChangeShapeType="1"/>
            </p:cNvSpPr>
            <p:nvPr/>
          </p:nvSpPr>
          <p:spPr bwMode="auto">
            <a:xfrm>
              <a:off x="6817" y="9980"/>
              <a:ext cx="1" cy="85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43"/>
            <p:cNvSpPr>
              <a:spLocks noChangeAspect="1" noChangeShapeType="1"/>
            </p:cNvSpPr>
            <p:nvPr/>
          </p:nvSpPr>
          <p:spPr bwMode="auto">
            <a:xfrm>
              <a:off x="1850" y="9640"/>
              <a:ext cx="1" cy="119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Oval 42"/>
            <p:cNvSpPr>
              <a:spLocks noChangeAspect="1" noChangeArrowheads="1"/>
            </p:cNvSpPr>
            <p:nvPr/>
          </p:nvSpPr>
          <p:spPr bwMode="auto">
            <a:xfrm>
              <a:off x="6489" y="9355"/>
              <a:ext cx="264" cy="256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Oval 41"/>
            <p:cNvSpPr>
              <a:spLocks noChangeAspect="1" noChangeArrowheads="1"/>
            </p:cNvSpPr>
            <p:nvPr/>
          </p:nvSpPr>
          <p:spPr bwMode="auto">
            <a:xfrm>
              <a:off x="1946" y="9355"/>
              <a:ext cx="263" cy="256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40"/>
            <p:cNvSpPr>
              <a:spLocks noChangeAspect="1" noChangeShapeType="1"/>
            </p:cNvSpPr>
            <p:nvPr/>
          </p:nvSpPr>
          <p:spPr bwMode="auto">
            <a:xfrm>
              <a:off x="2710" y="9640"/>
              <a:ext cx="328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39"/>
            <p:cNvSpPr>
              <a:spLocks noChangeAspect="1" noChangeShapeType="1"/>
            </p:cNvSpPr>
            <p:nvPr/>
          </p:nvSpPr>
          <p:spPr bwMode="auto">
            <a:xfrm flipV="1">
              <a:off x="5916" y="9348"/>
              <a:ext cx="513" cy="3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38"/>
            <p:cNvSpPr>
              <a:spLocks noChangeAspect="1" noChangeShapeType="1"/>
            </p:cNvSpPr>
            <p:nvPr/>
          </p:nvSpPr>
          <p:spPr bwMode="auto">
            <a:xfrm>
              <a:off x="6408" y="9355"/>
              <a:ext cx="41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37"/>
            <p:cNvSpPr>
              <a:spLocks noChangeAspect="1" noChangeShapeType="1"/>
            </p:cNvSpPr>
            <p:nvPr/>
          </p:nvSpPr>
          <p:spPr bwMode="auto">
            <a:xfrm rot="10800000">
              <a:off x="2235" y="9346"/>
              <a:ext cx="494" cy="29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36"/>
            <p:cNvSpPr>
              <a:spLocks noChangeAspect="1" noChangeShapeType="1"/>
            </p:cNvSpPr>
            <p:nvPr/>
          </p:nvSpPr>
          <p:spPr bwMode="auto">
            <a:xfrm>
              <a:off x="1850" y="9355"/>
              <a:ext cx="41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35"/>
            <p:cNvSpPr>
              <a:spLocks noChangeAspect="1" noChangeShapeType="1"/>
            </p:cNvSpPr>
            <p:nvPr/>
          </p:nvSpPr>
          <p:spPr bwMode="auto">
            <a:xfrm>
              <a:off x="2710" y="9540"/>
              <a:ext cx="326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34"/>
            <p:cNvSpPr>
              <a:spLocks noChangeAspect="1" noChangeShapeType="1"/>
            </p:cNvSpPr>
            <p:nvPr/>
          </p:nvSpPr>
          <p:spPr bwMode="auto">
            <a:xfrm flipV="1">
              <a:off x="5916" y="9237"/>
              <a:ext cx="513" cy="3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33"/>
            <p:cNvSpPr>
              <a:spLocks noChangeAspect="1" noChangeShapeType="1"/>
            </p:cNvSpPr>
            <p:nvPr/>
          </p:nvSpPr>
          <p:spPr bwMode="auto">
            <a:xfrm>
              <a:off x="6408" y="9256"/>
              <a:ext cx="41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32"/>
            <p:cNvSpPr>
              <a:spLocks noChangeAspect="1" noChangeShapeType="1"/>
            </p:cNvSpPr>
            <p:nvPr/>
          </p:nvSpPr>
          <p:spPr bwMode="auto">
            <a:xfrm rot="10800000">
              <a:off x="2217" y="9236"/>
              <a:ext cx="512" cy="3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31"/>
            <p:cNvSpPr>
              <a:spLocks noChangeAspect="1" noChangeShapeType="1"/>
            </p:cNvSpPr>
            <p:nvPr/>
          </p:nvSpPr>
          <p:spPr bwMode="auto">
            <a:xfrm>
              <a:off x="1850" y="9256"/>
              <a:ext cx="41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30"/>
            <p:cNvSpPr>
              <a:spLocks noChangeAspect="1" noChangeShapeType="1"/>
            </p:cNvSpPr>
            <p:nvPr/>
          </p:nvSpPr>
          <p:spPr bwMode="auto">
            <a:xfrm flipV="1">
              <a:off x="6803" y="8588"/>
              <a:ext cx="1" cy="76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29"/>
            <p:cNvSpPr>
              <a:spLocks noChangeAspect="1" noChangeShapeType="1"/>
            </p:cNvSpPr>
            <p:nvPr/>
          </p:nvSpPr>
          <p:spPr bwMode="auto">
            <a:xfrm flipV="1">
              <a:off x="1850" y="8572"/>
              <a:ext cx="1" cy="7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28"/>
            <p:cNvSpPr>
              <a:spLocks noChangeAspect="1" noChangeShapeType="1"/>
            </p:cNvSpPr>
            <p:nvPr/>
          </p:nvSpPr>
          <p:spPr bwMode="auto">
            <a:xfrm>
              <a:off x="1864" y="8588"/>
              <a:ext cx="22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Line 27"/>
            <p:cNvSpPr>
              <a:spLocks noChangeAspect="1" noChangeShapeType="1"/>
            </p:cNvSpPr>
            <p:nvPr/>
          </p:nvSpPr>
          <p:spPr bwMode="auto">
            <a:xfrm>
              <a:off x="6557" y="8588"/>
              <a:ext cx="25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Line 26"/>
            <p:cNvSpPr>
              <a:spLocks noChangeAspect="1" noChangeShapeType="1"/>
            </p:cNvSpPr>
            <p:nvPr/>
          </p:nvSpPr>
          <p:spPr bwMode="auto">
            <a:xfrm flipH="1">
              <a:off x="6388" y="8602"/>
              <a:ext cx="172" cy="6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Line 25"/>
            <p:cNvSpPr>
              <a:spLocks noChangeAspect="1" noChangeShapeType="1"/>
            </p:cNvSpPr>
            <p:nvPr/>
          </p:nvSpPr>
          <p:spPr bwMode="auto">
            <a:xfrm flipH="1" flipV="1">
              <a:off x="2071" y="8572"/>
              <a:ext cx="178" cy="6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Line 24"/>
            <p:cNvSpPr>
              <a:spLocks noChangeAspect="1" noChangeShapeType="1"/>
            </p:cNvSpPr>
            <p:nvPr/>
          </p:nvSpPr>
          <p:spPr bwMode="auto">
            <a:xfrm>
              <a:off x="2751" y="9668"/>
              <a:ext cx="321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Oval 23"/>
            <p:cNvSpPr>
              <a:spLocks noChangeAspect="1" noChangeArrowheads="1"/>
            </p:cNvSpPr>
            <p:nvPr/>
          </p:nvSpPr>
          <p:spPr bwMode="auto">
            <a:xfrm>
              <a:off x="3890" y="9270"/>
              <a:ext cx="840" cy="78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Text Box 22"/>
            <p:cNvSpPr txBox="1">
              <a:spLocks noChangeAspect="1" noChangeArrowheads="1"/>
            </p:cNvSpPr>
            <p:nvPr/>
          </p:nvSpPr>
          <p:spPr bwMode="auto">
            <a:xfrm>
              <a:off x="6987" y="8570"/>
              <a:ext cx="1756" cy="1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Membrane mask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328" name="Line 21"/>
            <p:cNvSpPr>
              <a:spLocks noChangeAspect="1" noChangeShapeType="1"/>
            </p:cNvSpPr>
            <p:nvPr/>
          </p:nvSpPr>
          <p:spPr bwMode="auto">
            <a:xfrm flipV="1">
              <a:off x="6749" y="8928"/>
              <a:ext cx="346" cy="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Line 20"/>
            <p:cNvSpPr>
              <a:spLocks noChangeAspect="1" noChangeShapeType="1"/>
            </p:cNvSpPr>
            <p:nvPr/>
          </p:nvSpPr>
          <p:spPr bwMode="auto">
            <a:xfrm>
              <a:off x="1836" y="9630"/>
              <a:ext cx="6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Line 19"/>
            <p:cNvSpPr>
              <a:spLocks noChangeAspect="1" noChangeShapeType="1"/>
            </p:cNvSpPr>
            <p:nvPr/>
          </p:nvSpPr>
          <p:spPr bwMode="auto">
            <a:xfrm>
              <a:off x="6666" y="9910"/>
              <a:ext cx="38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Line 18"/>
            <p:cNvSpPr>
              <a:spLocks noChangeAspect="1" noChangeShapeType="1"/>
            </p:cNvSpPr>
            <p:nvPr/>
          </p:nvSpPr>
          <p:spPr bwMode="auto">
            <a:xfrm>
              <a:off x="2778" y="8474"/>
              <a:ext cx="1" cy="4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Line 17"/>
            <p:cNvSpPr>
              <a:spLocks noChangeAspect="1" noChangeShapeType="1"/>
            </p:cNvSpPr>
            <p:nvPr/>
          </p:nvSpPr>
          <p:spPr bwMode="auto">
            <a:xfrm>
              <a:off x="3229" y="8474"/>
              <a:ext cx="1" cy="4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Line 16"/>
            <p:cNvSpPr>
              <a:spLocks noChangeAspect="1" noChangeShapeType="1"/>
            </p:cNvSpPr>
            <p:nvPr/>
          </p:nvSpPr>
          <p:spPr bwMode="auto">
            <a:xfrm>
              <a:off x="3665" y="8474"/>
              <a:ext cx="1" cy="4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Line 15"/>
            <p:cNvSpPr>
              <a:spLocks noChangeAspect="1" noChangeShapeType="1"/>
            </p:cNvSpPr>
            <p:nvPr/>
          </p:nvSpPr>
          <p:spPr bwMode="auto">
            <a:xfrm>
              <a:off x="4102" y="8474"/>
              <a:ext cx="1" cy="4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Line 14"/>
            <p:cNvSpPr>
              <a:spLocks noChangeAspect="1" noChangeShapeType="1"/>
            </p:cNvSpPr>
            <p:nvPr/>
          </p:nvSpPr>
          <p:spPr bwMode="auto">
            <a:xfrm>
              <a:off x="4510" y="8474"/>
              <a:ext cx="1" cy="4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Line 13"/>
            <p:cNvSpPr>
              <a:spLocks noChangeAspect="1" noChangeShapeType="1"/>
            </p:cNvSpPr>
            <p:nvPr/>
          </p:nvSpPr>
          <p:spPr bwMode="auto">
            <a:xfrm>
              <a:off x="4961" y="8474"/>
              <a:ext cx="1" cy="4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Line 12"/>
            <p:cNvSpPr>
              <a:spLocks noChangeAspect="1" noChangeShapeType="1"/>
            </p:cNvSpPr>
            <p:nvPr/>
          </p:nvSpPr>
          <p:spPr bwMode="auto">
            <a:xfrm>
              <a:off x="5398" y="8474"/>
              <a:ext cx="1" cy="4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Line 11"/>
            <p:cNvSpPr>
              <a:spLocks noChangeAspect="1" noChangeShapeType="1"/>
            </p:cNvSpPr>
            <p:nvPr/>
          </p:nvSpPr>
          <p:spPr bwMode="auto">
            <a:xfrm>
              <a:off x="5835" y="8474"/>
              <a:ext cx="1" cy="4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Text Box 10"/>
            <p:cNvSpPr txBox="1">
              <a:spLocks noChangeAspect="1" noChangeArrowheads="1"/>
            </p:cNvSpPr>
            <p:nvPr/>
          </p:nvSpPr>
          <p:spPr bwMode="auto">
            <a:xfrm>
              <a:off x="3354" y="7961"/>
              <a:ext cx="3578" cy="61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Light illumination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340" name="Line 9"/>
            <p:cNvSpPr>
              <a:spLocks noChangeAspect="1" noChangeShapeType="1"/>
            </p:cNvSpPr>
            <p:nvPr/>
          </p:nvSpPr>
          <p:spPr bwMode="auto">
            <a:xfrm>
              <a:off x="5726" y="9935"/>
              <a:ext cx="1416" cy="6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Line 8"/>
            <p:cNvSpPr>
              <a:spLocks noChangeAspect="1" noChangeShapeType="1"/>
            </p:cNvSpPr>
            <p:nvPr/>
          </p:nvSpPr>
          <p:spPr bwMode="auto">
            <a:xfrm>
              <a:off x="2717" y="9775"/>
              <a:ext cx="329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Rectangle 7"/>
            <p:cNvSpPr>
              <a:spLocks noChangeAspect="1" noChangeArrowheads="1"/>
            </p:cNvSpPr>
            <p:nvPr/>
          </p:nvSpPr>
          <p:spPr bwMode="auto">
            <a:xfrm>
              <a:off x="6205" y="9624"/>
              <a:ext cx="634" cy="21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Line 6"/>
            <p:cNvSpPr>
              <a:spLocks noChangeAspect="1" noChangeShapeType="1"/>
            </p:cNvSpPr>
            <p:nvPr/>
          </p:nvSpPr>
          <p:spPr bwMode="auto">
            <a:xfrm>
              <a:off x="1837" y="10806"/>
              <a:ext cx="506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Text Box 5"/>
            <p:cNvSpPr txBox="1">
              <a:spLocks noChangeAspect="1" noChangeArrowheads="1"/>
            </p:cNvSpPr>
            <p:nvPr/>
          </p:nvSpPr>
          <p:spPr bwMode="auto">
            <a:xfrm>
              <a:off x="3101" y="13545"/>
              <a:ext cx="4538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200">
                <a:latin typeface="Times New Roman" pitchFamily="18" charset="0"/>
                <a:cs typeface="Times New Roman" pitchFamily="18" charset="0"/>
              </a:endParaRPr>
            </a:p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11270" name="Text Box 87"/>
          <p:cNvSpPr txBox="1">
            <a:spLocks noChangeArrowheads="1"/>
          </p:cNvSpPr>
          <p:nvPr/>
        </p:nvSpPr>
        <p:spPr bwMode="auto">
          <a:xfrm>
            <a:off x="3336925" y="3919538"/>
            <a:ext cx="681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Times New Roman" pitchFamily="18" charset="0"/>
              </a:rPr>
              <a:t>d&lt;&lt;</a:t>
            </a:r>
            <a:r>
              <a:rPr lang="en-US" sz="1800">
                <a:latin typeface="Symbol" pitchFamily="18" charset="2"/>
              </a:rPr>
              <a:t>l</a:t>
            </a:r>
            <a:endParaRPr lang="en-US" sz="1800">
              <a:latin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1417968" y="0"/>
            <a:ext cx="635443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Near field lithography</a:t>
            </a:r>
          </a:p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(it is nothing but contact mode photolithography)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572000" y="1066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Membrane mask is flexible, for good contact.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Use the evanescent wave (near field) to exposes the resist.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No/little diffraction, so high resolution.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76200" y="3657600"/>
            <a:ext cx="8915400" cy="3021925"/>
            <a:chOff x="76200" y="3657600"/>
            <a:chExt cx="8915400" cy="30219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4343400" y="3657600"/>
              <a:ext cx="4648200" cy="2586281"/>
              <a:chOff x="3198" y="1410"/>
              <a:chExt cx="7319" cy="4072"/>
            </a:xfrm>
          </p:grpSpPr>
          <p:sp>
            <p:nvSpPr>
              <p:cNvPr id="86" name="Line 38"/>
              <p:cNvSpPr>
                <a:spLocks noChangeAspect="1" noChangeShapeType="1"/>
              </p:cNvSpPr>
              <p:nvPr/>
            </p:nvSpPr>
            <p:spPr bwMode="auto">
              <a:xfrm>
                <a:off x="5223" y="1890"/>
                <a:ext cx="0" cy="4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triangle" w="lg" len="lg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7" name="Line 37"/>
              <p:cNvSpPr>
                <a:spLocks noChangeAspect="1" noChangeShapeType="1"/>
              </p:cNvSpPr>
              <p:nvPr/>
            </p:nvSpPr>
            <p:spPr bwMode="auto">
              <a:xfrm>
                <a:off x="6183" y="1890"/>
                <a:ext cx="0" cy="4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triangle" w="lg" len="lg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8" name="Line 36"/>
              <p:cNvSpPr>
                <a:spLocks noChangeAspect="1" noChangeShapeType="1"/>
              </p:cNvSpPr>
              <p:nvPr/>
            </p:nvSpPr>
            <p:spPr bwMode="auto">
              <a:xfrm>
                <a:off x="6663" y="1890"/>
                <a:ext cx="0" cy="4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triangle" w="lg" len="lg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9" name="Line 35"/>
              <p:cNvSpPr>
                <a:spLocks noChangeAspect="1" noChangeShapeType="1"/>
              </p:cNvSpPr>
              <p:nvPr/>
            </p:nvSpPr>
            <p:spPr bwMode="auto">
              <a:xfrm>
                <a:off x="7142" y="1890"/>
                <a:ext cx="0" cy="4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triangle" w="lg" len="lg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0" name="Line 34"/>
              <p:cNvSpPr>
                <a:spLocks noChangeAspect="1" noChangeShapeType="1"/>
              </p:cNvSpPr>
              <p:nvPr/>
            </p:nvSpPr>
            <p:spPr bwMode="auto">
              <a:xfrm>
                <a:off x="7622" y="1890"/>
                <a:ext cx="0" cy="4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triangle" w="lg" len="lg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1" name="Line 33"/>
              <p:cNvSpPr>
                <a:spLocks noChangeAspect="1" noChangeShapeType="1"/>
              </p:cNvSpPr>
              <p:nvPr/>
            </p:nvSpPr>
            <p:spPr bwMode="auto">
              <a:xfrm>
                <a:off x="8102" y="1890"/>
                <a:ext cx="0" cy="4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triangle" w="lg" len="lg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2" name="Line 32"/>
              <p:cNvSpPr>
                <a:spLocks noChangeAspect="1" noChangeShapeType="1"/>
              </p:cNvSpPr>
              <p:nvPr/>
            </p:nvSpPr>
            <p:spPr bwMode="auto">
              <a:xfrm>
                <a:off x="8582" y="1890"/>
                <a:ext cx="0" cy="4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triangle" w="lg" len="lg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" name="Line 31"/>
              <p:cNvSpPr>
                <a:spLocks noChangeAspect="1" noChangeShapeType="1"/>
              </p:cNvSpPr>
              <p:nvPr/>
            </p:nvSpPr>
            <p:spPr bwMode="auto">
              <a:xfrm>
                <a:off x="5703" y="1890"/>
                <a:ext cx="0" cy="4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triangle" w="lg" len="lg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6378" y="1410"/>
                <a:ext cx="1184" cy="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rgbClr val="7030A0"/>
                    </a:solidFill>
                    <a:cs typeface="Times New Roman" pitchFamily="18" charset="0"/>
                  </a:rPr>
                  <a:t>Light</a:t>
                </a:r>
                <a:endParaRPr lang="en-US" sz="1600" dirty="0">
                  <a:solidFill>
                    <a:srgbClr val="7030A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95" name="Line 29"/>
              <p:cNvSpPr>
                <a:spLocks noChangeAspect="1" noChangeShapeType="1"/>
              </p:cNvSpPr>
              <p:nvPr/>
            </p:nvSpPr>
            <p:spPr bwMode="auto">
              <a:xfrm>
                <a:off x="4923" y="3629"/>
                <a:ext cx="4139" cy="0"/>
              </a:xfrm>
              <a:prstGeom prst="line">
                <a:avLst/>
              </a:prstGeom>
              <a:noFill/>
              <a:ln w="5397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4323" y="3210"/>
                <a:ext cx="6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4323" y="3629"/>
                <a:ext cx="6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" name="Line 26"/>
              <p:cNvSpPr>
                <a:spLocks noChangeAspect="1" noChangeShapeType="1"/>
              </p:cNvSpPr>
              <p:nvPr/>
            </p:nvSpPr>
            <p:spPr bwMode="auto">
              <a:xfrm>
                <a:off x="4563" y="2730"/>
                <a:ext cx="0" cy="4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triangle" w="lg" len="lg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9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4563" y="3629"/>
                <a:ext cx="0" cy="4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triangle" w="lg" len="lg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198" y="3090"/>
                <a:ext cx="1560" cy="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7030A0"/>
                    </a:solidFill>
                    <a:cs typeface="Times New Roman" pitchFamily="18" charset="0"/>
                  </a:rPr>
                  <a:t>~10’s </a:t>
                </a:r>
                <a:r>
                  <a:rPr lang="en-US" sz="1600" dirty="0" smtClean="0">
                    <a:solidFill>
                      <a:srgbClr val="7030A0"/>
                    </a:solidFill>
                    <a:cs typeface="Times New Roman" pitchFamily="18" charset="0"/>
                  </a:rPr>
                  <a:t>nm</a:t>
                </a:r>
                <a:endParaRPr lang="en-US" sz="1600" dirty="0">
                  <a:solidFill>
                    <a:srgbClr val="7030A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01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4923" y="3869"/>
                <a:ext cx="4139" cy="1080"/>
              </a:xfrm>
              <a:prstGeom prst="rect">
                <a:avLst/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AutoShape 22"/>
              <p:cNvSpPr>
                <a:spLocks noChangeAspect="1" noChangeArrowheads="1"/>
              </p:cNvSpPr>
              <p:nvPr/>
            </p:nvSpPr>
            <p:spPr bwMode="auto">
              <a:xfrm rot="-5400000" flipH="1" flipV="1">
                <a:off x="5883" y="3090"/>
                <a:ext cx="719" cy="480"/>
              </a:xfrm>
              <a:prstGeom prst="flowChartDelay">
                <a:avLst/>
              </a:prstGeom>
              <a:gradFill rotWithShape="0">
                <a:gsLst>
                  <a:gs pos="0">
                    <a:srgbClr val="363636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9122" y="3450"/>
                <a:ext cx="1395" cy="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600" dirty="0" smtClean="0">
                    <a:solidFill>
                      <a:srgbClr val="7030A0"/>
                    </a:solidFill>
                    <a:cs typeface="Times New Roman" pitchFamily="18" charset="0"/>
                  </a:rPr>
                  <a:t>Resist</a:t>
                </a:r>
                <a:endParaRPr lang="en-US" sz="1600" dirty="0">
                  <a:solidFill>
                    <a:srgbClr val="7030A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0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6063" y="4229"/>
                <a:ext cx="1859" cy="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600" dirty="0" smtClean="0">
                    <a:solidFill>
                      <a:srgbClr val="7030A0"/>
                    </a:solidFill>
                    <a:cs typeface="Times New Roman" pitchFamily="18" charset="0"/>
                  </a:rPr>
                  <a:t>Substrate</a:t>
                </a:r>
                <a:endParaRPr lang="en-US" sz="1600" dirty="0">
                  <a:solidFill>
                    <a:srgbClr val="7030A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05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5283" y="3509"/>
                <a:ext cx="960" cy="15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 type="triangle" w="lg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3723" y="4949"/>
                <a:ext cx="4019" cy="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600" dirty="0">
                    <a:solidFill>
                      <a:srgbClr val="7030A0"/>
                    </a:solidFill>
                    <a:cs typeface="Times New Roman" pitchFamily="18" charset="0"/>
                  </a:rPr>
                  <a:t>Evanescent near field </a:t>
                </a:r>
                <a:r>
                  <a:rPr lang="en-US" sz="1600" dirty="0" smtClean="0">
                    <a:solidFill>
                      <a:srgbClr val="7030A0"/>
                    </a:solidFill>
                    <a:cs typeface="Times New Roman" pitchFamily="18" charset="0"/>
                  </a:rPr>
                  <a:t>region</a:t>
                </a:r>
                <a:endParaRPr lang="en-US" sz="1600" dirty="0">
                  <a:solidFill>
                    <a:srgbClr val="7030A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07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4923" y="2550"/>
                <a:ext cx="4139" cy="42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AutoShape 16"/>
              <p:cNvSpPr>
                <a:spLocks noChangeAspect="1"/>
              </p:cNvSpPr>
              <p:nvPr/>
            </p:nvSpPr>
            <p:spPr bwMode="auto">
              <a:xfrm>
                <a:off x="9182" y="2550"/>
                <a:ext cx="60" cy="660"/>
              </a:xfrm>
              <a:prstGeom prst="rightBrace">
                <a:avLst>
                  <a:gd name="adj1" fmla="val 9166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3243" y="2250"/>
                <a:ext cx="1665" cy="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>
                    <a:solidFill>
                      <a:srgbClr val="7030A0"/>
                    </a:solidFill>
                    <a:cs typeface="Times New Roman" pitchFamily="18" charset="0"/>
                  </a:rPr>
                  <a:t>Metal Slit</a:t>
                </a:r>
              </a:p>
              <a:p>
                <a:endParaRPr lang="en-US" sz="1600">
                  <a:solidFill>
                    <a:srgbClr val="7030A0"/>
                  </a:solidFill>
                </a:endParaRPr>
              </a:p>
            </p:txBody>
          </p:sp>
          <p:sp>
            <p:nvSpPr>
              <p:cNvPr id="110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4923" y="2970"/>
                <a:ext cx="1140" cy="240"/>
              </a:xfrm>
              <a:prstGeom prst="rect">
                <a:avLst/>
              </a:prstGeom>
              <a:solidFill>
                <a:srgbClr val="33CCCC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Line 13"/>
              <p:cNvSpPr>
                <a:spLocks noChangeAspect="1" noChangeShapeType="1"/>
              </p:cNvSpPr>
              <p:nvPr/>
            </p:nvSpPr>
            <p:spPr bwMode="auto">
              <a:xfrm>
                <a:off x="4563" y="2550"/>
                <a:ext cx="840" cy="4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triangle" w="lg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" name="AutoShape 12"/>
              <p:cNvSpPr>
                <a:spLocks noChangeAspect="1" noChangeArrowheads="1"/>
              </p:cNvSpPr>
              <p:nvPr/>
            </p:nvSpPr>
            <p:spPr bwMode="auto">
              <a:xfrm rot="-5400000" flipH="1" flipV="1">
                <a:off x="7382" y="3090"/>
                <a:ext cx="719" cy="480"/>
              </a:xfrm>
              <a:prstGeom prst="flowChartDelay">
                <a:avLst/>
              </a:prstGeom>
              <a:gradFill rotWithShape="0">
                <a:gsLst>
                  <a:gs pos="0">
                    <a:srgbClr val="363636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7922" y="2970"/>
                <a:ext cx="1140" cy="240"/>
              </a:xfrm>
              <a:prstGeom prst="rect">
                <a:avLst/>
              </a:prstGeom>
              <a:solidFill>
                <a:srgbClr val="33CCCC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6423" y="2970"/>
                <a:ext cx="1139" cy="240"/>
              </a:xfrm>
              <a:prstGeom prst="rect">
                <a:avLst/>
              </a:prstGeom>
              <a:solidFill>
                <a:srgbClr val="33CCCC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AutoShape 9"/>
              <p:cNvSpPr>
                <a:spLocks noChangeAspect="1"/>
              </p:cNvSpPr>
              <p:nvPr/>
            </p:nvSpPr>
            <p:spPr bwMode="auto">
              <a:xfrm>
                <a:off x="9122" y="3390"/>
                <a:ext cx="60" cy="479"/>
              </a:xfrm>
              <a:prstGeom prst="rightBrace">
                <a:avLst>
                  <a:gd name="adj1" fmla="val 6652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Text Box 8"/>
              <p:cNvSpPr txBox="1">
                <a:spLocks noChangeArrowheads="1"/>
              </p:cNvSpPr>
              <p:nvPr/>
            </p:nvSpPr>
            <p:spPr bwMode="auto">
              <a:xfrm>
                <a:off x="9330" y="2655"/>
                <a:ext cx="1050" cy="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rgbClr val="7030A0"/>
                    </a:solidFill>
                    <a:cs typeface="Times New Roman" pitchFamily="18" charset="0"/>
                  </a:rPr>
                  <a:t>Mask</a:t>
                </a:r>
                <a:endParaRPr lang="en-US" sz="1600" dirty="0">
                  <a:solidFill>
                    <a:srgbClr val="7030A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117" name="Rectangle 116"/>
            <p:cNvSpPr/>
            <p:nvPr/>
          </p:nvSpPr>
          <p:spPr>
            <a:xfrm>
              <a:off x="76200" y="4648200"/>
              <a:ext cx="44958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6688" indent="-166688"/>
              <a:r>
                <a:rPr lang="en-US" u="sng" dirty="0" smtClean="0">
                  <a:solidFill>
                    <a:srgbClr val="FF0000"/>
                  </a:solidFill>
                </a:rPr>
                <a:t>Limitation of near field lithography: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33CC"/>
                  </a:solidFill>
                </a:rPr>
                <a:t>The evanescent field penetrates only ~10’s nm into the resist.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33CC"/>
                  </a:solidFill>
                </a:rPr>
                <a:t>A two-layer resist process may be utilized to make this work.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33CC"/>
                  </a:solidFill>
                </a:rPr>
                <a:t>I.e. top thin layer for exposure, then transfer the pattern into a thick bottom layer.</a:t>
              </a:r>
            </a:p>
          </p:txBody>
        </p:sp>
      </p:grpSp>
      <p:sp>
        <p:nvSpPr>
          <p:cNvPr id="118" name="Slide Number Placeholder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620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033" y="152400"/>
            <a:ext cx="5337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3D interference lithography: results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476" y="914400"/>
            <a:ext cx="4384524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143000"/>
            <a:ext cx="46482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Polymeric photonic crystal generated by exposure of a 10μm film of photoresist to the interference pattern shown in Fig. 1A (previous slide). The top surface is a (111) plane.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Close-up of </a:t>
            </a:r>
            <a:r>
              <a:rPr lang="it-IT" dirty="0" smtClean="0">
                <a:solidFill>
                  <a:srgbClr val="0033CC"/>
                </a:solidFill>
              </a:rPr>
              <a:t>a (111) surface.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Close-up of a (111) surface. 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Inverse replica in </a:t>
            </a:r>
            <a:r>
              <a:rPr lang="en-US" dirty="0" err="1" smtClean="0">
                <a:solidFill>
                  <a:srgbClr val="0033CC"/>
                </a:solidFill>
              </a:rPr>
              <a:t>titania</a:t>
            </a:r>
            <a:r>
              <a:rPr lang="en-US" dirty="0" smtClean="0">
                <a:solidFill>
                  <a:srgbClr val="0033CC"/>
                </a:solidFill>
              </a:rPr>
              <a:t> made by using the polymeric structure as a template. The surface is slightly tilted from the (111) plane.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(102) surface of a </a:t>
            </a:r>
            <a:r>
              <a:rPr lang="en-US" dirty="0" err="1" smtClean="0">
                <a:solidFill>
                  <a:srgbClr val="0033CC"/>
                </a:solidFill>
              </a:rPr>
              <a:t>b.c.c</a:t>
            </a:r>
            <a:r>
              <a:rPr lang="en-US" dirty="0" smtClean="0">
                <a:solidFill>
                  <a:srgbClr val="0033CC"/>
                </a:solidFill>
              </a:rPr>
              <a:t>. polymeric photonic crystal.</a:t>
            </a:r>
            <a:endParaRPr lang="it-IT" dirty="0" smtClean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26670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m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4301" y="435506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m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8720" y="435506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m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0" y="603146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m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603146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m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85800" y="1524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Scale down the pitch: EUV interference lithography at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=13.5nm </a:t>
            </a:r>
            <a:r>
              <a:rPr lang="en-US" sz="2800" dirty="0" smtClean="0">
                <a:solidFill>
                  <a:srgbClr val="0033CC"/>
                </a:solidFill>
              </a:rPr>
              <a:t>(EUV: extreme UV, also called soft x-ray) 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1203958"/>
            <a:ext cx="6925310" cy="5233570"/>
            <a:chOff x="0" y="1676400"/>
            <a:chExt cx="4946650" cy="373826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676400"/>
              <a:ext cx="4641850" cy="3322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2993571" y="1695621"/>
              <a:ext cx="10341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Resist coated substrate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8857" y="1959430"/>
              <a:ext cx="2068286" cy="659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33CC"/>
                  </a:solidFill>
                </a:rPr>
                <a:t>Diffraction</a:t>
              </a:r>
            </a:p>
            <a:p>
              <a:pPr algn="ctr"/>
              <a:r>
                <a:rPr lang="en-US" dirty="0" smtClean="0">
                  <a:solidFill>
                    <a:srgbClr val="0033CC"/>
                  </a:solidFill>
                </a:rPr>
                <a:t>phase grating membrane mask by e-beam lithography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51857" y="4408716"/>
              <a:ext cx="1687286" cy="439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Pinhole</a:t>
              </a:r>
            </a:p>
            <a:p>
              <a:r>
                <a:rPr lang="en-US" sz="1600" dirty="0" smtClean="0">
                  <a:solidFill>
                    <a:srgbClr val="0033CC"/>
                  </a:solidFill>
                </a:rPr>
                <a:t>(for spatial coherence)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953000"/>
              <a:ext cx="23404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33CC"/>
                  </a:solidFill>
                </a:rPr>
                <a:t>Focused EUV light from coherent synchrotron radiation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495800" y="4445675"/>
            <a:ext cx="434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Lithographic performance: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Resolution: 25-50 nm period(!!)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Minimum features: 3.5nm(!!)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Exposure area: up to mm’s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Substrate size: up to 8” wafers (scan stage)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Exposure time: 5-30 </a:t>
            </a:r>
            <a:r>
              <a:rPr lang="en-US" dirty="0" err="1" smtClean="0">
                <a:solidFill>
                  <a:srgbClr val="0033CC"/>
                </a:solidFill>
              </a:rPr>
              <a:t>secs</a:t>
            </a:r>
            <a:endParaRPr lang="en-US" dirty="0" smtClean="0">
              <a:solidFill>
                <a:srgbClr val="0033CC"/>
              </a:solidFill>
            </a:endParaRP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Throughput: 1 wafer/hour (for 100 fields)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477000"/>
            <a:ext cx="2971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14600"/>
            <a:ext cx="373654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Down Arrow 13"/>
          <p:cNvSpPr/>
          <p:nvPr/>
        </p:nvSpPr>
        <p:spPr>
          <a:xfrm rot="-3480000">
            <a:off x="4083177" y="2750582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799"/>
            <a:ext cx="6781800" cy="514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flipV="1">
            <a:off x="0" y="1143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76400" y="152400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Scale up the pattern area: scanning beam interference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2438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</a:rPr>
              <a:t>Ar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UV laser</a:t>
            </a:r>
          </a:p>
          <a:p>
            <a:r>
              <a:rPr lang="el-GR" dirty="0" smtClean="0">
                <a:solidFill>
                  <a:srgbClr val="0033CC"/>
                </a:solidFill>
              </a:rPr>
              <a:t>λ = 351.1 </a:t>
            </a:r>
            <a:r>
              <a:rPr lang="en-US" dirty="0" smtClean="0">
                <a:solidFill>
                  <a:srgbClr val="0033CC"/>
                </a:solidFill>
              </a:rPr>
              <a:t>nm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2800" y="6477000"/>
            <a:ext cx="1834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Mark L. </a:t>
            </a:r>
            <a:r>
              <a:rPr lang="en-US" sz="1200" dirty="0" err="1" smtClean="0"/>
              <a:t>Schattenburg</a:t>
            </a:r>
            <a:r>
              <a:rPr lang="en-US" sz="1200" dirty="0" smtClean="0"/>
              <a:t>, MIT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12693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“Nano-ruler” setup for scanning beam IL: super-precise stage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61202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09600" y="58674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/>
            <a:r>
              <a:rPr lang="en-US" dirty="0" smtClean="0">
                <a:solidFill>
                  <a:srgbClr val="0033CC"/>
                </a:solidFill>
              </a:rPr>
              <a:t>Stage positioning accuracy needs to be &lt;&lt; targeted grating pitch.</a:t>
            </a:r>
          </a:p>
          <a:p>
            <a:pPr marL="166688" indent="-166688"/>
            <a:r>
              <a:rPr lang="en-US" dirty="0" smtClean="0">
                <a:solidFill>
                  <a:srgbClr val="0033CC"/>
                </a:solidFill>
              </a:rPr>
              <a:t>Laser interference for accurate stage control.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2743200"/>
            <a:ext cx="2590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Grating over entire 30cm wafer, color is due to light diffraction by the grating.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Grating Period: 401.251nm ± 1 pm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"Ruling" time: 25-50 min.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953001" y="3733799"/>
            <a:ext cx="16764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2226" y="228600"/>
            <a:ext cx="5345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Immersion interference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2400" y="2209800"/>
            <a:ext cx="3823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sym typeface="Symbol"/>
              </a:rPr>
              <a:t>Higher n → smaller minimum pitch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23838" y="1447800"/>
          <a:ext cx="2874962" cy="609600"/>
        </p:xfrm>
        <a:graphic>
          <a:graphicData uri="http://schemas.openxmlformats.org/presentationml/2006/ole">
            <p:oleObj spid="_x0000_s161794" name="Equation" r:id="rId3" imgW="2006280" imgH="393480" progId="Equation.3">
              <p:embed/>
            </p:oleObj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4114800" y="990600"/>
            <a:ext cx="3352800" cy="1905000"/>
            <a:chOff x="4114800" y="990600"/>
            <a:chExt cx="3352800" cy="1905000"/>
          </a:xfrm>
        </p:grpSpPr>
        <p:sp>
          <p:nvSpPr>
            <p:cNvPr id="7" name="Freeform 6"/>
            <p:cNvSpPr/>
            <p:nvPr/>
          </p:nvSpPr>
          <p:spPr>
            <a:xfrm>
              <a:off x="4514850" y="1523999"/>
              <a:ext cx="2638425" cy="1362075"/>
            </a:xfrm>
            <a:custGeom>
              <a:avLst/>
              <a:gdLst>
                <a:gd name="connsiteX0" fmla="*/ 0 w 2638425"/>
                <a:gd name="connsiteY0" fmla="*/ 19050 h 1562100"/>
                <a:gd name="connsiteX1" fmla="*/ 0 w 2638425"/>
                <a:gd name="connsiteY1" fmla="*/ 1562100 h 1562100"/>
                <a:gd name="connsiteX2" fmla="*/ 2638425 w 2638425"/>
                <a:gd name="connsiteY2" fmla="*/ 1562100 h 1562100"/>
                <a:gd name="connsiteX3" fmla="*/ 2638425 w 2638425"/>
                <a:gd name="connsiteY3" fmla="*/ 0 h 1562100"/>
                <a:gd name="connsiteX4" fmla="*/ 2638425 w 2638425"/>
                <a:gd name="connsiteY4" fmla="*/ 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425" h="1562100">
                  <a:moveTo>
                    <a:pt x="0" y="19050"/>
                  </a:moveTo>
                  <a:lnTo>
                    <a:pt x="0" y="1562100"/>
                  </a:lnTo>
                  <a:lnTo>
                    <a:pt x="2638425" y="1562100"/>
                  </a:lnTo>
                  <a:lnTo>
                    <a:pt x="2638425" y="0"/>
                  </a:lnTo>
                  <a:lnTo>
                    <a:pt x="2638425" y="0"/>
                  </a:ln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495800" y="1752600"/>
              <a:ext cx="2667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495800" y="1905000"/>
              <a:ext cx="2667000" cy="1588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95800" y="2057400"/>
              <a:ext cx="2667000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95800" y="2208212"/>
              <a:ext cx="2667000" cy="1588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495800" y="2360612"/>
              <a:ext cx="2667000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495800" y="2513012"/>
              <a:ext cx="2667000" cy="1588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495800" y="2665412"/>
              <a:ext cx="2667000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562600" y="2819400"/>
              <a:ext cx="685800" cy="76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267200" y="1066800"/>
              <a:ext cx="914400" cy="6858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20" idx="0"/>
            </p:cNvCxnSpPr>
            <p:nvPr/>
          </p:nvCxnSpPr>
          <p:spPr>
            <a:xfrm rot="16200000" flipH="1">
              <a:off x="5010150" y="1924050"/>
              <a:ext cx="1066800" cy="7239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0" idx="0"/>
            </p:cNvCxnSpPr>
            <p:nvPr/>
          </p:nvCxnSpPr>
          <p:spPr>
            <a:xfrm rot="5400000" flipH="1" flipV="1">
              <a:off x="5619750" y="2038350"/>
              <a:ext cx="1066800" cy="4953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400800" y="990600"/>
              <a:ext cx="914400" cy="762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572000" y="2286000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Liquid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419600" y="1066800"/>
              <a:ext cx="914400" cy="6858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5162550" y="1924050"/>
              <a:ext cx="1066800" cy="7239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114800" y="1066800"/>
              <a:ext cx="914400" cy="6858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4857750" y="1924050"/>
              <a:ext cx="1066800" cy="7239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5772150" y="2038350"/>
              <a:ext cx="1066800" cy="4953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553200" y="990600"/>
              <a:ext cx="914400" cy="762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5458968" y="2038350"/>
              <a:ext cx="1066800" cy="4953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236208" y="990600"/>
              <a:ext cx="914400" cy="762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228600" y="6581001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Wang, “High-performance, large area, deep ultraviolet to infrared </a:t>
            </a:r>
            <a:r>
              <a:rPr lang="en-US" sz="1200" dirty="0" err="1" smtClean="0"/>
              <a:t>polarizers</a:t>
            </a:r>
            <a:r>
              <a:rPr lang="en-US" sz="1200" dirty="0" smtClean="0"/>
              <a:t> based on 40 nm line/78 nm space </a:t>
            </a:r>
            <a:r>
              <a:rPr lang="en-US" sz="1200" dirty="0" err="1" smtClean="0"/>
              <a:t>nanowire</a:t>
            </a:r>
            <a:r>
              <a:rPr lang="en-US" sz="1200" dirty="0" smtClean="0"/>
              <a:t> grids”, APL 2007.</a:t>
            </a:r>
            <a:endParaRPr lang="en-US" sz="12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152400" y="2971800"/>
            <a:ext cx="8915400" cy="3497997"/>
            <a:chOff x="152400" y="2971800"/>
            <a:chExt cx="8915400" cy="3497997"/>
          </a:xfrm>
        </p:grpSpPr>
        <p:sp>
          <p:nvSpPr>
            <p:cNvPr id="92" name="Isosceles Triangle 91"/>
            <p:cNvSpPr>
              <a:spLocks noChangeAspect="1"/>
            </p:cNvSpPr>
            <p:nvPr/>
          </p:nvSpPr>
          <p:spPr>
            <a:xfrm>
              <a:off x="3718561" y="4968240"/>
              <a:ext cx="853440" cy="36576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91000" y="2971800"/>
              <a:ext cx="329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Won’t work since </a:t>
              </a:r>
              <a:r>
                <a:rPr lang="en-US" dirty="0" err="1" smtClean="0">
                  <a:solidFill>
                    <a:srgbClr val="C00000"/>
                  </a:solidFill>
                </a:rPr>
                <a:t>nsin</a:t>
              </a:r>
              <a:r>
                <a:rPr lang="en-US" dirty="0" smtClean="0">
                  <a:solidFill>
                    <a:srgbClr val="C00000"/>
                  </a:solidFill>
                  <a:sym typeface="Symbol"/>
                </a:rPr>
                <a:t>=constant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09600" y="4311491"/>
              <a:ext cx="914400" cy="109870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536192" y="4189412"/>
              <a:ext cx="914400" cy="122078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62000" y="4311491"/>
              <a:ext cx="914400" cy="109870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7200" y="4311491"/>
              <a:ext cx="914400" cy="109870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688592" y="4189412"/>
              <a:ext cx="914400" cy="122078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371600" y="4189412"/>
              <a:ext cx="914400" cy="122078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381000" y="4572000"/>
              <a:ext cx="10668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1600201" y="4572000"/>
              <a:ext cx="1066801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81000" y="5486400"/>
              <a:ext cx="2286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1219200" y="5410200"/>
              <a:ext cx="685800" cy="76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295400" y="47244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088136" y="4875212"/>
              <a:ext cx="838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14400" y="5029200"/>
              <a:ext cx="1219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62000" y="5181600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33400" y="5334000"/>
              <a:ext cx="1981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152400" y="5486400"/>
              <a:ext cx="281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This will work, but liquid vibration/bubble may be a problem.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3200400" y="4313079"/>
              <a:ext cx="914400" cy="109870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126992" y="4191000"/>
              <a:ext cx="914400" cy="122078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352800" y="4313079"/>
              <a:ext cx="914400" cy="109870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048000" y="4313079"/>
              <a:ext cx="914400" cy="109870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4279392" y="4191000"/>
              <a:ext cx="914400" cy="122078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962400" y="4191000"/>
              <a:ext cx="914400" cy="122078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3810000" y="5411788"/>
              <a:ext cx="685800" cy="76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3810001" y="5334000"/>
              <a:ext cx="685800" cy="762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276600" y="5715000"/>
              <a:ext cx="228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This is even better (?)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726557" y="5039380"/>
              <a:ext cx="14456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Glass</a:t>
              </a:r>
            </a:p>
            <a:p>
              <a:r>
                <a:rPr lang="en-US" sz="1400" dirty="0" smtClean="0">
                  <a:solidFill>
                    <a:srgbClr val="0033CC"/>
                  </a:solidFill>
                </a:rPr>
                <a:t>Refractive index matching fluid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rot="10800000" flipV="1">
              <a:off x="4495801" y="5181600"/>
              <a:ext cx="3048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endCxn id="93" idx="3"/>
            </p:cNvCxnSpPr>
            <p:nvPr/>
          </p:nvCxnSpPr>
          <p:spPr>
            <a:xfrm rot="10800000">
              <a:off x="4495801" y="5372100"/>
              <a:ext cx="3048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7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7019" y="3505200"/>
              <a:ext cx="2711943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4" name="TextBox 103"/>
            <p:cNvSpPr txBox="1"/>
            <p:nvPr/>
          </p:nvSpPr>
          <p:spPr>
            <a:xfrm>
              <a:off x="5943600" y="5638800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Grating with 118nm period, </a:t>
              </a:r>
              <a:r>
                <a:rPr lang="en-US" sz="1600" dirty="0" smtClean="0">
                  <a:solidFill>
                    <a:srgbClr val="0033CC"/>
                  </a:solidFill>
                  <a:sym typeface="Symbol"/>
                </a:rPr>
                <a:t>=266nm (532/2), total immersion (left setup) in water (n1.35).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</p:grp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85800"/>
            <a:ext cx="513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Other photon-based lithographies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81056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Near field optical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Interference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Phase-mask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Laser beam direct writing and micro-mirror array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Two-photon  lithography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762000"/>
            <a:ext cx="40386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2400" y="6488668"/>
            <a:ext cx="3396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dirty="0" smtClean="0">
                <a:latin typeface="Times New Roman" pitchFamily="18" charset="0"/>
              </a:rPr>
              <a:t>J</a:t>
            </a:r>
            <a:r>
              <a:rPr lang="en-US" sz="1200" dirty="0">
                <a:latin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</a:rPr>
              <a:t>Aizenberg</a:t>
            </a:r>
            <a:r>
              <a:rPr lang="en-US" sz="1200" dirty="0">
                <a:latin typeface="Times New Roman" pitchFamily="18" charset="0"/>
              </a:rPr>
              <a:t> et al. Appl. Phys. </a:t>
            </a:r>
            <a:r>
              <a:rPr lang="en-US" sz="1200" dirty="0" err="1">
                <a:latin typeface="Times New Roman" pitchFamily="18" charset="0"/>
              </a:rPr>
              <a:t>Lett</a:t>
            </a:r>
            <a:r>
              <a:rPr lang="en-US" sz="1200" dirty="0">
                <a:latin typeface="Times New Roman" pitchFamily="18" charset="0"/>
              </a:rPr>
              <a:t> 71, 3733 (1997).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95600" y="152400"/>
            <a:ext cx="4381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Phase-shift mask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905000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Similar idea to chromeless phase lithography (CPL) for projection lithography, but in contact mode.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At the corners of the phase mask in contact with the resist, light interferes </a:t>
            </a:r>
            <a:r>
              <a:rPr lang="en-US" i="1" dirty="0" smtClean="0">
                <a:solidFill>
                  <a:srgbClr val="0033CC"/>
                </a:solidFill>
              </a:rPr>
              <a:t>destructively</a:t>
            </a:r>
            <a:r>
              <a:rPr lang="en-US" dirty="0" smtClean="0">
                <a:solidFill>
                  <a:srgbClr val="0033CC"/>
                </a:solidFill>
              </a:rPr>
              <a:t> and there is a dip in intensity.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This can be quite sharp, possibly less than 1/4 the wavelength of the light, so 100nm features are possible.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1143000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0</a:t>
            </a:r>
            <a:r>
              <a:rPr lang="en-US" sz="2400" baseline="30000" dirty="0" smtClean="0">
                <a:solidFill>
                  <a:srgbClr val="C00000"/>
                </a:solidFill>
              </a:rPr>
              <a:t>o</a:t>
            </a:r>
            <a:endParaRPr lang="en-US" sz="2400" baseline="30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5962" y="12192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180</a:t>
            </a:r>
            <a:r>
              <a:rPr lang="en-US" baseline="30000" dirty="0" smtClean="0">
                <a:solidFill>
                  <a:srgbClr val="C00000"/>
                </a:solidFill>
              </a:rPr>
              <a:t>o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28600" y="1143000"/>
            <a:ext cx="8675370" cy="4861560"/>
            <a:chOff x="480" y="1056"/>
            <a:chExt cx="4968" cy="2784"/>
          </a:xfrm>
        </p:grpSpPr>
        <p:sp>
          <p:nvSpPr>
            <p:cNvPr id="8197" name="Rectangle 4"/>
            <p:cNvSpPr>
              <a:spLocks noChangeArrowheads="1"/>
            </p:cNvSpPr>
            <p:nvPr/>
          </p:nvSpPr>
          <p:spPr bwMode="auto">
            <a:xfrm>
              <a:off x="912" y="1392"/>
              <a:ext cx="1344" cy="192"/>
            </a:xfrm>
            <a:prstGeom prst="rect">
              <a:avLst/>
            </a:prstGeom>
            <a:solidFill>
              <a:srgbClr val="6666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Times New Roman" pitchFamily="18" charset="0"/>
                </a:rPr>
                <a:t>Si</a:t>
              </a:r>
              <a:endParaRPr lang="en-US" sz="3200" u="sng">
                <a:latin typeface="Bookman Old Style" pitchFamily="18" charset="0"/>
              </a:endParaRPr>
            </a:p>
          </p:txBody>
        </p:sp>
        <p:sp>
          <p:nvSpPr>
            <p:cNvPr id="8198" name="Rectangle 5"/>
            <p:cNvSpPr>
              <a:spLocks noChangeArrowheads="1"/>
            </p:cNvSpPr>
            <p:nvPr/>
          </p:nvSpPr>
          <p:spPr bwMode="auto">
            <a:xfrm>
              <a:off x="912" y="1344"/>
              <a:ext cx="1344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Rectangle 6"/>
            <p:cNvSpPr>
              <a:spLocks noChangeArrowheads="1"/>
            </p:cNvSpPr>
            <p:nvPr/>
          </p:nvSpPr>
          <p:spPr bwMode="auto">
            <a:xfrm>
              <a:off x="912" y="2064"/>
              <a:ext cx="1344" cy="192"/>
            </a:xfrm>
            <a:prstGeom prst="rect">
              <a:avLst/>
            </a:prstGeom>
            <a:solidFill>
              <a:srgbClr val="6666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Rectangle 7"/>
            <p:cNvSpPr>
              <a:spLocks noChangeArrowheads="1"/>
            </p:cNvSpPr>
            <p:nvPr/>
          </p:nvSpPr>
          <p:spPr bwMode="auto">
            <a:xfrm>
              <a:off x="1056" y="2016"/>
              <a:ext cx="144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Rectangle 8"/>
            <p:cNvSpPr>
              <a:spLocks noChangeArrowheads="1"/>
            </p:cNvSpPr>
            <p:nvPr/>
          </p:nvSpPr>
          <p:spPr bwMode="auto">
            <a:xfrm>
              <a:off x="1344" y="2016"/>
              <a:ext cx="144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Rectangle 9"/>
            <p:cNvSpPr>
              <a:spLocks noChangeArrowheads="1"/>
            </p:cNvSpPr>
            <p:nvPr/>
          </p:nvSpPr>
          <p:spPr bwMode="auto">
            <a:xfrm>
              <a:off x="1632" y="2016"/>
              <a:ext cx="144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Rectangle 10"/>
            <p:cNvSpPr>
              <a:spLocks noChangeArrowheads="1"/>
            </p:cNvSpPr>
            <p:nvPr/>
          </p:nvSpPr>
          <p:spPr bwMode="auto">
            <a:xfrm>
              <a:off x="1920" y="2016"/>
              <a:ext cx="144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Freeform 11"/>
            <p:cNvSpPr>
              <a:spLocks/>
            </p:cNvSpPr>
            <p:nvPr/>
          </p:nvSpPr>
          <p:spPr bwMode="auto">
            <a:xfrm>
              <a:off x="912" y="2688"/>
              <a:ext cx="1344" cy="192"/>
            </a:xfrm>
            <a:custGeom>
              <a:avLst/>
              <a:gdLst>
                <a:gd name="T0" fmla="*/ 0 w 1344"/>
                <a:gd name="T1" fmla="*/ 192 h 192"/>
                <a:gd name="T2" fmla="*/ 0 w 1344"/>
                <a:gd name="T3" fmla="*/ 48 h 192"/>
                <a:gd name="T4" fmla="*/ 144 w 1344"/>
                <a:gd name="T5" fmla="*/ 48 h 192"/>
                <a:gd name="T6" fmla="*/ 144 w 1344"/>
                <a:gd name="T7" fmla="*/ 0 h 192"/>
                <a:gd name="T8" fmla="*/ 288 w 1344"/>
                <a:gd name="T9" fmla="*/ 0 h 192"/>
                <a:gd name="T10" fmla="*/ 288 w 1344"/>
                <a:gd name="T11" fmla="*/ 48 h 192"/>
                <a:gd name="T12" fmla="*/ 432 w 1344"/>
                <a:gd name="T13" fmla="*/ 48 h 192"/>
                <a:gd name="T14" fmla="*/ 432 w 1344"/>
                <a:gd name="T15" fmla="*/ 0 h 192"/>
                <a:gd name="T16" fmla="*/ 576 w 1344"/>
                <a:gd name="T17" fmla="*/ 0 h 192"/>
                <a:gd name="T18" fmla="*/ 576 w 1344"/>
                <a:gd name="T19" fmla="*/ 48 h 192"/>
                <a:gd name="T20" fmla="*/ 720 w 1344"/>
                <a:gd name="T21" fmla="*/ 48 h 192"/>
                <a:gd name="T22" fmla="*/ 720 w 1344"/>
                <a:gd name="T23" fmla="*/ 0 h 192"/>
                <a:gd name="T24" fmla="*/ 864 w 1344"/>
                <a:gd name="T25" fmla="*/ 0 h 192"/>
                <a:gd name="T26" fmla="*/ 864 w 1344"/>
                <a:gd name="T27" fmla="*/ 48 h 192"/>
                <a:gd name="T28" fmla="*/ 1008 w 1344"/>
                <a:gd name="T29" fmla="*/ 48 h 192"/>
                <a:gd name="T30" fmla="*/ 1008 w 1344"/>
                <a:gd name="T31" fmla="*/ 0 h 192"/>
                <a:gd name="T32" fmla="*/ 1152 w 1344"/>
                <a:gd name="T33" fmla="*/ 0 h 192"/>
                <a:gd name="T34" fmla="*/ 1152 w 1344"/>
                <a:gd name="T35" fmla="*/ 48 h 192"/>
                <a:gd name="T36" fmla="*/ 1344 w 1344"/>
                <a:gd name="T37" fmla="*/ 48 h 192"/>
                <a:gd name="T38" fmla="*/ 1344 w 1344"/>
                <a:gd name="T39" fmla="*/ 192 h 192"/>
                <a:gd name="T40" fmla="*/ 0 w 1344"/>
                <a:gd name="T41" fmla="*/ 192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4"/>
                <a:gd name="T64" fmla="*/ 0 h 192"/>
                <a:gd name="T65" fmla="*/ 1344 w 1344"/>
                <a:gd name="T66" fmla="*/ 192 h 1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4" h="192">
                  <a:moveTo>
                    <a:pt x="0" y="192"/>
                  </a:moveTo>
                  <a:lnTo>
                    <a:pt x="0" y="48"/>
                  </a:lnTo>
                  <a:lnTo>
                    <a:pt x="144" y="48"/>
                  </a:lnTo>
                  <a:lnTo>
                    <a:pt x="144" y="0"/>
                  </a:lnTo>
                  <a:lnTo>
                    <a:pt x="288" y="0"/>
                  </a:lnTo>
                  <a:lnTo>
                    <a:pt x="288" y="48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720" y="48"/>
                  </a:lnTo>
                  <a:lnTo>
                    <a:pt x="720" y="0"/>
                  </a:lnTo>
                  <a:lnTo>
                    <a:pt x="864" y="0"/>
                  </a:lnTo>
                  <a:lnTo>
                    <a:pt x="864" y="48"/>
                  </a:lnTo>
                  <a:lnTo>
                    <a:pt x="1008" y="48"/>
                  </a:lnTo>
                  <a:lnTo>
                    <a:pt x="1008" y="0"/>
                  </a:lnTo>
                  <a:lnTo>
                    <a:pt x="1152" y="0"/>
                  </a:lnTo>
                  <a:lnTo>
                    <a:pt x="1152" y="48"/>
                  </a:lnTo>
                  <a:lnTo>
                    <a:pt x="1344" y="48"/>
                  </a:lnTo>
                  <a:lnTo>
                    <a:pt x="134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66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Freeform 12"/>
            <p:cNvSpPr>
              <a:spLocks/>
            </p:cNvSpPr>
            <p:nvPr/>
          </p:nvSpPr>
          <p:spPr bwMode="auto">
            <a:xfrm>
              <a:off x="912" y="3312"/>
              <a:ext cx="1344" cy="240"/>
            </a:xfrm>
            <a:custGeom>
              <a:avLst/>
              <a:gdLst>
                <a:gd name="T0" fmla="*/ 0 w 1344"/>
                <a:gd name="T1" fmla="*/ 0 h 240"/>
                <a:gd name="T2" fmla="*/ 0 w 1344"/>
                <a:gd name="T3" fmla="*/ 240 h 240"/>
                <a:gd name="T4" fmla="*/ 144 w 1344"/>
                <a:gd name="T5" fmla="*/ 240 h 240"/>
                <a:gd name="T6" fmla="*/ 144 w 1344"/>
                <a:gd name="T7" fmla="*/ 192 h 240"/>
                <a:gd name="T8" fmla="*/ 288 w 1344"/>
                <a:gd name="T9" fmla="*/ 192 h 240"/>
                <a:gd name="T10" fmla="*/ 288 w 1344"/>
                <a:gd name="T11" fmla="*/ 240 h 240"/>
                <a:gd name="T12" fmla="*/ 432 w 1344"/>
                <a:gd name="T13" fmla="*/ 240 h 240"/>
                <a:gd name="T14" fmla="*/ 432 w 1344"/>
                <a:gd name="T15" fmla="*/ 192 h 240"/>
                <a:gd name="T16" fmla="*/ 576 w 1344"/>
                <a:gd name="T17" fmla="*/ 192 h 240"/>
                <a:gd name="T18" fmla="*/ 576 w 1344"/>
                <a:gd name="T19" fmla="*/ 240 h 240"/>
                <a:gd name="T20" fmla="*/ 720 w 1344"/>
                <a:gd name="T21" fmla="*/ 240 h 240"/>
                <a:gd name="T22" fmla="*/ 720 w 1344"/>
                <a:gd name="T23" fmla="*/ 192 h 240"/>
                <a:gd name="T24" fmla="*/ 864 w 1344"/>
                <a:gd name="T25" fmla="*/ 192 h 240"/>
                <a:gd name="T26" fmla="*/ 864 w 1344"/>
                <a:gd name="T27" fmla="*/ 240 h 240"/>
                <a:gd name="T28" fmla="*/ 1008 w 1344"/>
                <a:gd name="T29" fmla="*/ 240 h 240"/>
                <a:gd name="T30" fmla="*/ 1008 w 1344"/>
                <a:gd name="T31" fmla="*/ 192 h 240"/>
                <a:gd name="T32" fmla="*/ 1152 w 1344"/>
                <a:gd name="T33" fmla="*/ 192 h 240"/>
                <a:gd name="T34" fmla="*/ 1152 w 1344"/>
                <a:gd name="T35" fmla="*/ 240 h 240"/>
                <a:gd name="T36" fmla="*/ 1344 w 1344"/>
                <a:gd name="T37" fmla="*/ 240 h 240"/>
                <a:gd name="T38" fmla="*/ 1344 w 1344"/>
                <a:gd name="T39" fmla="*/ 0 h 240"/>
                <a:gd name="T40" fmla="*/ 0 w 1344"/>
                <a:gd name="T41" fmla="*/ 0 h 2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4"/>
                <a:gd name="T64" fmla="*/ 0 h 240"/>
                <a:gd name="T65" fmla="*/ 1344 w 1344"/>
                <a:gd name="T66" fmla="*/ 240 h 2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4" h="240">
                  <a:moveTo>
                    <a:pt x="0" y="0"/>
                  </a:moveTo>
                  <a:lnTo>
                    <a:pt x="0" y="240"/>
                  </a:lnTo>
                  <a:lnTo>
                    <a:pt x="144" y="240"/>
                  </a:lnTo>
                  <a:lnTo>
                    <a:pt x="144" y="192"/>
                  </a:lnTo>
                  <a:lnTo>
                    <a:pt x="288" y="192"/>
                  </a:lnTo>
                  <a:lnTo>
                    <a:pt x="288" y="240"/>
                  </a:lnTo>
                  <a:lnTo>
                    <a:pt x="432" y="240"/>
                  </a:lnTo>
                  <a:lnTo>
                    <a:pt x="432" y="192"/>
                  </a:lnTo>
                  <a:lnTo>
                    <a:pt x="576" y="192"/>
                  </a:lnTo>
                  <a:lnTo>
                    <a:pt x="576" y="240"/>
                  </a:lnTo>
                  <a:lnTo>
                    <a:pt x="720" y="240"/>
                  </a:lnTo>
                  <a:lnTo>
                    <a:pt x="720" y="192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1008" y="240"/>
                  </a:lnTo>
                  <a:lnTo>
                    <a:pt x="1008" y="192"/>
                  </a:lnTo>
                  <a:lnTo>
                    <a:pt x="1152" y="192"/>
                  </a:lnTo>
                  <a:lnTo>
                    <a:pt x="1152" y="240"/>
                  </a:lnTo>
                  <a:lnTo>
                    <a:pt x="1344" y="240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Freeform 13"/>
            <p:cNvSpPr>
              <a:spLocks/>
            </p:cNvSpPr>
            <p:nvPr/>
          </p:nvSpPr>
          <p:spPr bwMode="auto">
            <a:xfrm>
              <a:off x="912" y="3504"/>
              <a:ext cx="1344" cy="192"/>
            </a:xfrm>
            <a:custGeom>
              <a:avLst/>
              <a:gdLst>
                <a:gd name="T0" fmla="*/ 0 w 1344"/>
                <a:gd name="T1" fmla="*/ 192 h 192"/>
                <a:gd name="T2" fmla="*/ 0 w 1344"/>
                <a:gd name="T3" fmla="*/ 48 h 192"/>
                <a:gd name="T4" fmla="*/ 144 w 1344"/>
                <a:gd name="T5" fmla="*/ 48 h 192"/>
                <a:gd name="T6" fmla="*/ 144 w 1344"/>
                <a:gd name="T7" fmla="*/ 0 h 192"/>
                <a:gd name="T8" fmla="*/ 288 w 1344"/>
                <a:gd name="T9" fmla="*/ 0 h 192"/>
                <a:gd name="T10" fmla="*/ 288 w 1344"/>
                <a:gd name="T11" fmla="*/ 48 h 192"/>
                <a:gd name="T12" fmla="*/ 432 w 1344"/>
                <a:gd name="T13" fmla="*/ 48 h 192"/>
                <a:gd name="T14" fmla="*/ 432 w 1344"/>
                <a:gd name="T15" fmla="*/ 0 h 192"/>
                <a:gd name="T16" fmla="*/ 576 w 1344"/>
                <a:gd name="T17" fmla="*/ 0 h 192"/>
                <a:gd name="T18" fmla="*/ 576 w 1344"/>
                <a:gd name="T19" fmla="*/ 48 h 192"/>
                <a:gd name="T20" fmla="*/ 720 w 1344"/>
                <a:gd name="T21" fmla="*/ 48 h 192"/>
                <a:gd name="T22" fmla="*/ 720 w 1344"/>
                <a:gd name="T23" fmla="*/ 0 h 192"/>
                <a:gd name="T24" fmla="*/ 864 w 1344"/>
                <a:gd name="T25" fmla="*/ 0 h 192"/>
                <a:gd name="T26" fmla="*/ 864 w 1344"/>
                <a:gd name="T27" fmla="*/ 48 h 192"/>
                <a:gd name="T28" fmla="*/ 1008 w 1344"/>
                <a:gd name="T29" fmla="*/ 48 h 192"/>
                <a:gd name="T30" fmla="*/ 1008 w 1344"/>
                <a:gd name="T31" fmla="*/ 0 h 192"/>
                <a:gd name="T32" fmla="*/ 1152 w 1344"/>
                <a:gd name="T33" fmla="*/ 0 h 192"/>
                <a:gd name="T34" fmla="*/ 1152 w 1344"/>
                <a:gd name="T35" fmla="*/ 48 h 192"/>
                <a:gd name="T36" fmla="*/ 1344 w 1344"/>
                <a:gd name="T37" fmla="*/ 48 h 192"/>
                <a:gd name="T38" fmla="*/ 1344 w 1344"/>
                <a:gd name="T39" fmla="*/ 192 h 192"/>
                <a:gd name="T40" fmla="*/ 0 w 1344"/>
                <a:gd name="T41" fmla="*/ 192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4"/>
                <a:gd name="T64" fmla="*/ 0 h 192"/>
                <a:gd name="T65" fmla="*/ 1344 w 1344"/>
                <a:gd name="T66" fmla="*/ 192 h 1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4" h="192">
                  <a:moveTo>
                    <a:pt x="0" y="192"/>
                  </a:moveTo>
                  <a:lnTo>
                    <a:pt x="0" y="48"/>
                  </a:lnTo>
                  <a:lnTo>
                    <a:pt x="144" y="48"/>
                  </a:lnTo>
                  <a:lnTo>
                    <a:pt x="144" y="0"/>
                  </a:lnTo>
                  <a:lnTo>
                    <a:pt x="288" y="0"/>
                  </a:lnTo>
                  <a:lnTo>
                    <a:pt x="288" y="48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720" y="48"/>
                  </a:lnTo>
                  <a:lnTo>
                    <a:pt x="720" y="0"/>
                  </a:lnTo>
                  <a:lnTo>
                    <a:pt x="864" y="0"/>
                  </a:lnTo>
                  <a:lnTo>
                    <a:pt x="864" y="48"/>
                  </a:lnTo>
                  <a:lnTo>
                    <a:pt x="1008" y="48"/>
                  </a:lnTo>
                  <a:lnTo>
                    <a:pt x="1008" y="0"/>
                  </a:lnTo>
                  <a:lnTo>
                    <a:pt x="1152" y="0"/>
                  </a:lnTo>
                  <a:lnTo>
                    <a:pt x="1152" y="48"/>
                  </a:lnTo>
                  <a:lnTo>
                    <a:pt x="1344" y="48"/>
                  </a:lnTo>
                  <a:lnTo>
                    <a:pt x="134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66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Freeform 14"/>
            <p:cNvSpPr>
              <a:spLocks/>
            </p:cNvSpPr>
            <p:nvPr/>
          </p:nvSpPr>
          <p:spPr bwMode="auto">
            <a:xfrm>
              <a:off x="3072" y="1584"/>
              <a:ext cx="1344" cy="240"/>
            </a:xfrm>
            <a:custGeom>
              <a:avLst/>
              <a:gdLst>
                <a:gd name="T0" fmla="*/ 0 w 1344"/>
                <a:gd name="T1" fmla="*/ 0 h 240"/>
                <a:gd name="T2" fmla="*/ 0 w 1344"/>
                <a:gd name="T3" fmla="*/ 240 h 240"/>
                <a:gd name="T4" fmla="*/ 144 w 1344"/>
                <a:gd name="T5" fmla="*/ 240 h 240"/>
                <a:gd name="T6" fmla="*/ 144 w 1344"/>
                <a:gd name="T7" fmla="*/ 192 h 240"/>
                <a:gd name="T8" fmla="*/ 288 w 1344"/>
                <a:gd name="T9" fmla="*/ 192 h 240"/>
                <a:gd name="T10" fmla="*/ 288 w 1344"/>
                <a:gd name="T11" fmla="*/ 240 h 240"/>
                <a:gd name="T12" fmla="*/ 432 w 1344"/>
                <a:gd name="T13" fmla="*/ 240 h 240"/>
                <a:gd name="T14" fmla="*/ 432 w 1344"/>
                <a:gd name="T15" fmla="*/ 192 h 240"/>
                <a:gd name="T16" fmla="*/ 576 w 1344"/>
                <a:gd name="T17" fmla="*/ 192 h 240"/>
                <a:gd name="T18" fmla="*/ 576 w 1344"/>
                <a:gd name="T19" fmla="*/ 240 h 240"/>
                <a:gd name="T20" fmla="*/ 720 w 1344"/>
                <a:gd name="T21" fmla="*/ 240 h 240"/>
                <a:gd name="T22" fmla="*/ 720 w 1344"/>
                <a:gd name="T23" fmla="*/ 192 h 240"/>
                <a:gd name="T24" fmla="*/ 864 w 1344"/>
                <a:gd name="T25" fmla="*/ 192 h 240"/>
                <a:gd name="T26" fmla="*/ 864 w 1344"/>
                <a:gd name="T27" fmla="*/ 240 h 240"/>
                <a:gd name="T28" fmla="*/ 1008 w 1344"/>
                <a:gd name="T29" fmla="*/ 240 h 240"/>
                <a:gd name="T30" fmla="*/ 1008 w 1344"/>
                <a:gd name="T31" fmla="*/ 192 h 240"/>
                <a:gd name="T32" fmla="*/ 1152 w 1344"/>
                <a:gd name="T33" fmla="*/ 192 h 240"/>
                <a:gd name="T34" fmla="*/ 1152 w 1344"/>
                <a:gd name="T35" fmla="*/ 240 h 240"/>
                <a:gd name="T36" fmla="*/ 1344 w 1344"/>
                <a:gd name="T37" fmla="*/ 240 h 240"/>
                <a:gd name="T38" fmla="*/ 1344 w 1344"/>
                <a:gd name="T39" fmla="*/ 0 h 240"/>
                <a:gd name="T40" fmla="*/ 0 w 1344"/>
                <a:gd name="T41" fmla="*/ 0 h 2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4"/>
                <a:gd name="T64" fmla="*/ 0 h 240"/>
                <a:gd name="T65" fmla="*/ 1344 w 1344"/>
                <a:gd name="T66" fmla="*/ 240 h 2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4" h="240">
                  <a:moveTo>
                    <a:pt x="0" y="0"/>
                  </a:moveTo>
                  <a:lnTo>
                    <a:pt x="0" y="240"/>
                  </a:lnTo>
                  <a:lnTo>
                    <a:pt x="144" y="240"/>
                  </a:lnTo>
                  <a:lnTo>
                    <a:pt x="144" y="192"/>
                  </a:lnTo>
                  <a:lnTo>
                    <a:pt x="288" y="192"/>
                  </a:lnTo>
                  <a:lnTo>
                    <a:pt x="288" y="240"/>
                  </a:lnTo>
                  <a:lnTo>
                    <a:pt x="432" y="240"/>
                  </a:lnTo>
                  <a:lnTo>
                    <a:pt x="432" y="192"/>
                  </a:lnTo>
                  <a:lnTo>
                    <a:pt x="576" y="192"/>
                  </a:lnTo>
                  <a:lnTo>
                    <a:pt x="576" y="240"/>
                  </a:lnTo>
                  <a:lnTo>
                    <a:pt x="720" y="240"/>
                  </a:lnTo>
                  <a:lnTo>
                    <a:pt x="720" y="192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1008" y="240"/>
                  </a:lnTo>
                  <a:lnTo>
                    <a:pt x="1008" y="192"/>
                  </a:lnTo>
                  <a:lnTo>
                    <a:pt x="1152" y="192"/>
                  </a:lnTo>
                  <a:lnTo>
                    <a:pt x="1152" y="240"/>
                  </a:lnTo>
                  <a:lnTo>
                    <a:pt x="1344" y="240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Rectangle 15"/>
            <p:cNvSpPr>
              <a:spLocks noChangeArrowheads="1"/>
            </p:cNvSpPr>
            <p:nvPr/>
          </p:nvSpPr>
          <p:spPr bwMode="auto">
            <a:xfrm>
              <a:off x="3072" y="2736"/>
              <a:ext cx="1344" cy="192"/>
            </a:xfrm>
            <a:prstGeom prst="rect">
              <a:avLst/>
            </a:prstGeom>
            <a:solidFill>
              <a:srgbClr val="6666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Rectangle 16"/>
            <p:cNvSpPr>
              <a:spLocks noChangeArrowheads="1"/>
            </p:cNvSpPr>
            <p:nvPr/>
          </p:nvSpPr>
          <p:spPr bwMode="auto">
            <a:xfrm>
              <a:off x="3072" y="2688"/>
              <a:ext cx="1344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Freeform 17"/>
            <p:cNvSpPr>
              <a:spLocks/>
            </p:cNvSpPr>
            <p:nvPr/>
          </p:nvSpPr>
          <p:spPr bwMode="auto">
            <a:xfrm>
              <a:off x="3072" y="2448"/>
              <a:ext cx="1344" cy="240"/>
            </a:xfrm>
            <a:custGeom>
              <a:avLst/>
              <a:gdLst>
                <a:gd name="T0" fmla="*/ 0 w 1344"/>
                <a:gd name="T1" fmla="*/ 0 h 240"/>
                <a:gd name="T2" fmla="*/ 0 w 1344"/>
                <a:gd name="T3" fmla="*/ 240 h 240"/>
                <a:gd name="T4" fmla="*/ 144 w 1344"/>
                <a:gd name="T5" fmla="*/ 240 h 240"/>
                <a:gd name="T6" fmla="*/ 144 w 1344"/>
                <a:gd name="T7" fmla="*/ 192 h 240"/>
                <a:gd name="T8" fmla="*/ 288 w 1344"/>
                <a:gd name="T9" fmla="*/ 192 h 240"/>
                <a:gd name="T10" fmla="*/ 288 w 1344"/>
                <a:gd name="T11" fmla="*/ 240 h 240"/>
                <a:gd name="T12" fmla="*/ 432 w 1344"/>
                <a:gd name="T13" fmla="*/ 240 h 240"/>
                <a:gd name="T14" fmla="*/ 432 w 1344"/>
                <a:gd name="T15" fmla="*/ 192 h 240"/>
                <a:gd name="T16" fmla="*/ 576 w 1344"/>
                <a:gd name="T17" fmla="*/ 192 h 240"/>
                <a:gd name="T18" fmla="*/ 576 w 1344"/>
                <a:gd name="T19" fmla="*/ 240 h 240"/>
                <a:gd name="T20" fmla="*/ 720 w 1344"/>
                <a:gd name="T21" fmla="*/ 240 h 240"/>
                <a:gd name="T22" fmla="*/ 720 w 1344"/>
                <a:gd name="T23" fmla="*/ 192 h 240"/>
                <a:gd name="T24" fmla="*/ 864 w 1344"/>
                <a:gd name="T25" fmla="*/ 192 h 240"/>
                <a:gd name="T26" fmla="*/ 864 w 1344"/>
                <a:gd name="T27" fmla="*/ 240 h 240"/>
                <a:gd name="T28" fmla="*/ 1008 w 1344"/>
                <a:gd name="T29" fmla="*/ 240 h 240"/>
                <a:gd name="T30" fmla="*/ 1008 w 1344"/>
                <a:gd name="T31" fmla="*/ 192 h 240"/>
                <a:gd name="T32" fmla="*/ 1152 w 1344"/>
                <a:gd name="T33" fmla="*/ 192 h 240"/>
                <a:gd name="T34" fmla="*/ 1152 w 1344"/>
                <a:gd name="T35" fmla="*/ 240 h 240"/>
                <a:gd name="T36" fmla="*/ 1344 w 1344"/>
                <a:gd name="T37" fmla="*/ 240 h 240"/>
                <a:gd name="T38" fmla="*/ 1344 w 1344"/>
                <a:gd name="T39" fmla="*/ 0 h 240"/>
                <a:gd name="T40" fmla="*/ 0 w 1344"/>
                <a:gd name="T41" fmla="*/ 0 h 2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4"/>
                <a:gd name="T64" fmla="*/ 0 h 240"/>
                <a:gd name="T65" fmla="*/ 1344 w 1344"/>
                <a:gd name="T66" fmla="*/ 240 h 2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4" h="240">
                  <a:moveTo>
                    <a:pt x="0" y="0"/>
                  </a:moveTo>
                  <a:lnTo>
                    <a:pt x="0" y="240"/>
                  </a:lnTo>
                  <a:lnTo>
                    <a:pt x="144" y="240"/>
                  </a:lnTo>
                  <a:lnTo>
                    <a:pt x="144" y="192"/>
                  </a:lnTo>
                  <a:lnTo>
                    <a:pt x="288" y="192"/>
                  </a:lnTo>
                  <a:lnTo>
                    <a:pt x="288" y="240"/>
                  </a:lnTo>
                  <a:lnTo>
                    <a:pt x="432" y="240"/>
                  </a:lnTo>
                  <a:lnTo>
                    <a:pt x="432" y="192"/>
                  </a:lnTo>
                  <a:lnTo>
                    <a:pt x="576" y="192"/>
                  </a:lnTo>
                  <a:lnTo>
                    <a:pt x="576" y="240"/>
                  </a:lnTo>
                  <a:lnTo>
                    <a:pt x="720" y="240"/>
                  </a:lnTo>
                  <a:lnTo>
                    <a:pt x="720" y="192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1008" y="240"/>
                  </a:lnTo>
                  <a:lnTo>
                    <a:pt x="1008" y="192"/>
                  </a:lnTo>
                  <a:lnTo>
                    <a:pt x="1152" y="192"/>
                  </a:lnTo>
                  <a:lnTo>
                    <a:pt x="1152" y="240"/>
                  </a:lnTo>
                  <a:lnTo>
                    <a:pt x="1344" y="240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18"/>
            <p:cNvSpPr>
              <a:spLocks noChangeArrowheads="1"/>
            </p:cNvSpPr>
            <p:nvPr/>
          </p:nvSpPr>
          <p:spPr bwMode="auto">
            <a:xfrm>
              <a:off x="3072" y="3504"/>
              <a:ext cx="1344" cy="192"/>
            </a:xfrm>
            <a:prstGeom prst="rect">
              <a:avLst/>
            </a:prstGeom>
            <a:solidFill>
              <a:srgbClr val="6666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Line 19"/>
            <p:cNvSpPr>
              <a:spLocks noChangeShapeType="1"/>
            </p:cNvSpPr>
            <p:nvPr/>
          </p:nvSpPr>
          <p:spPr bwMode="auto">
            <a:xfrm>
              <a:off x="3504" y="3456"/>
              <a:ext cx="0" cy="4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20"/>
            <p:cNvSpPr>
              <a:spLocks noChangeShapeType="1"/>
            </p:cNvSpPr>
            <p:nvPr/>
          </p:nvSpPr>
          <p:spPr bwMode="auto">
            <a:xfrm>
              <a:off x="3648" y="3456"/>
              <a:ext cx="0" cy="4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21"/>
            <p:cNvSpPr>
              <a:spLocks noChangeShapeType="1"/>
            </p:cNvSpPr>
            <p:nvPr/>
          </p:nvSpPr>
          <p:spPr bwMode="auto">
            <a:xfrm>
              <a:off x="3792" y="3456"/>
              <a:ext cx="0" cy="4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Line 22"/>
            <p:cNvSpPr>
              <a:spLocks noChangeShapeType="1"/>
            </p:cNvSpPr>
            <p:nvPr/>
          </p:nvSpPr>
          <p:spPr bwMode="auto">
            <a:xfrm>
              <a:off x="3936" y="3456"/>
              <a:ext cx="0" cy="4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Line 23"/>
            <p:cNvSpPr>
              <a:spLocks noChangeShapeType="1"/>
            </p:cNvSpPr>
            <p:nvPr/>
          </p:nvSpPr>
          <p:spPr bwMode="auto">
            <a:xfrm>
              <a:off x="3360" y="3456"/>
              <a:ext cx="0" cy="4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Line 24"/>
            <p:cNvSpPr>
              <a:spLocks noChangeShapeType="1"/>
            </p:cNvSpPr>
            <p:nvPr/>
          </p:nvSpPr>
          <p:spPr bwMode="auto">
            <a:xfrm>
              <a:off x="3216" y="3456"/>
              <a:ext cx="0" cy="4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Line 25"/>
            <p:cNvSpPr>
              <a:spLocks noChangeShapeType="1"/>
            </p:cNvSpPr>
            <p:nvPr/>
          </p:nvSpPr>
          <p:spPr bwMode="auto">
            <a:xfrm>
              <a:off x="4080" y="3456"/>
              <a:ext cx="0" cy="4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Line 26"/>
            <p:cNvSpPr>
              <a:spLocks noChangeShapeType="1"/>
            </p:cNvSpPr>
            <p:nvPr/>
          </p:nvSpPr>
          <p:spPr bwMode="auto">
            <a:xfrm>
              <a:off x="4224" y="3456"/>
              <a:ext cx="0" cy="4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Text Box 27"/>
            <p:cNvSpPr txBox="1">
              <a:spLocks noChangeArrowheads="1"/>
            </p:cNvSpPr>
            <p:nvPr/>
          </p:nvSpPr>
          <p:spPr bwMode="auto">
            <a:xfrm>
              <a:off x="480" y="1056"/>
              <a:ext cx="864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rgbClr val="0033CC"/>
                  </a:solidFill>
                  <a:latin typeface="Times New Roman" pitchFamily="18" charset="0"/>
                </a:rPr>
                <a:t>Photoresist</a:t>
              </a:r>
              <a:endParaRPr lang="en-US" sz="1600" u="sng" dirty="0">
                <a:solidFill>
                  <a:srgbClr val="0033CC"/>
                </a:solidFill>
                <a:latin typeface="Bookman Old Style" pitchFamily="18" charset="0"/>
              </a:endParaRPr>
            </a:p>
          </p:txBody>
        </p:sp>
        <p:sp>
          <p:nvSpPr>
            <p:cNvPr id="8221" name="Line 28"/>
            <p:cNvSpPr>
              <a:spLocks noChangeShapeType="1"/>
            </p:cNvSpPr>
            <p:nvPr/>
          </p:nvSpPr>
          <p:spPr bwMode="auto">
            <a:xfrm>
              <a:off x="1200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Line 29"/>
            <p:cNvSpPr>
              <a:spLocks noChangeShapeType="1"/>
            </p:cNvSpPr>
            <p:nvPr/>
          </p:nvSpPr>
          <p:spPr bwMode="auto">
            <a:xfrm>
              <a:off x="1536" y="1632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Text Box 30"/>
            <p:cNvSpPr txBox="1">
              <a:spLocks noChangeArrowheads="1"/>
            </p:cNvSpPr>
            <p:nvPr/>
          </p:nvSpPr>
          <p:spPr bwMode="auto">
            <a:xfrm>
              <a:off x="1552" y="1680"/>
              <a:ext cx="100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33CC"/>
                  </a:solidFill>
                  <a:latin typeface="Times New Roman" pitchFamily="18" charset="0"/>
                </a:rPr>
                <a:t>Photolithography</a:t>
              </a:r>
              <a:endParaRPr lang="en-US" sz="1600" u="sng">
                <a:solidFill>
                  <a:srgbClr val="0033CC"/>
                </a:solidFill>
                <a:latin typeface="Bookman Old Style" pitchFamily="18" charset="0"/>
              </a:endParaRPr>
            </a:p>
          </p:txBody>
        </p:sp>
        <p:sp>
          <p:nvSpPr>
            <p:cNvPr id="8224" name="Line 31"/>
            <p:cNvSpPr>
              <a:spLocks noChangeShapeType="1"/>
            </p:cNvSpPr>
            <p:nvPr/>
          </p:nvSpPr>
          <p:spPr bwMode="auto">
            <a:xfrm>
              <a:off x="1536" y="230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Rectangle 32"/>
            <p:cNvSpPr>
              <a:spLocks noChangeArrowheads="1"/>
            </p:cNvSpPr>
            <p:nvPr/>
          </p:nvSpPr>
          <p:spPr bwMode="auto">
            <a:xfrm>
              <a:off x="1730" y="2352"/>
              <a:ext cx="32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33CC"/>
                  </a:solidFill>
                  <a:latin typeface="Times New Roman" pitchFamily="18" charset="0"/>
                </a:rPr>
                <a:t>RIE</a:t>
              </a:r>
            </a:p>
          </p:txBody>
        </p:sp>
        <p:sp>
          <p:nvSpPr>
            <p:cNvPr id="8226" name="Line 33"/>
            <p:cNvSpPr>
              <a:spLocks noChangeShapeType="1"/>
            </p:cNvSpPr>
            <p:nvPr/>
          </p:nvSpPr>
          <p:spPr bwMode="auto">
            <a:xfrm>
              <a:off x="153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Rectangle 34"/>
            <p:cNvSpPr>
              <a:spLocks noChangeArrowheads="1"/>
            </p:cNvSpPr>
            <p:nvPr/>
          </p:nvSpPr>
          <p:spPr bwMode="auto">
            <a:xfrm>
              <a:off x="1680" y="3024"/>
              <a:ext cx="86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33CC"/>
                  </a:solidFill>
                  <a:latin typeface="Times New Roman" pitchFamily="18" charset="0"/>
                </a:rPr>
                <a:t>PDMS casting</a:t>
              </a:r>
            </a:p>
          </p:txBody>
        </p:sp>
        <p:sp>
          <p:nvSpPr>
            <p:cNvPr id="8228" name="Rectangle 35"/>
            <p:cNvSpPr>
              <a:spLocks noChangeArrowheads="1"/>
            </p:cNvSpPr>
            <p:nvPr/>
          </p:nvSpPr>
          <p:spPr bwMode="auto">
            <a:xfrm>
              <a:off x="1296" y="3312"/>
              <a:ext cx="464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33CC"/>
                  </a:solidFill>
                  <a:latin typeface="Times New Roman" pitchFamily="18" charset="0"/>
                </a:rPr>
                <a:t>PDMS</a:t>
              </a:r>
            </a:p>
          </p:txBody>
        </p:sp>
        <p:sp>
          <p:nvSpPr>
            <p:cNvPr id="8229" name="Line 36"/>
            <p:cNvSpPr>
              <a:spLocks noChangeShapeType="1"/>
            </p:cNvSpPr>
            <p:nvPr/>
          </p:nvSpPr>
          <p:spPr bwMode="auto">
            <a:xfrm>
              <a:off x="1536" y="369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Line 37"/>
            <p:cNvSpPr>
              <a:spLocks noChangeShapeType="1"/>
            </p:cNvSpPr>
            <p:nvPr/>
          </p:nvSpPr>
          <p:spPr bwMode="auto">
            <a:xfrm>
              <a:off x="3744" y="139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1" name="Rectangle 38"/>
            <p:cNvSpPr>
              <a:spLocks noChangeArrowheads="1"/>
            </p:cNvSpPr>
            <p:nvPr/>
          </p:nvSpPr>
          <p:spPr bwMode="auto">
            <a:xfrm>
              <a:off x="3840" y="1152"/>
              <a:ext cx="1608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33CC"/>
                  </a:solidFill>
                  <a:latin typeface="Times New Roman" pitchFamily="18" charset="0"/>
                </a:rPr>
                <a:t>Cure PDMS, remove</a:t>
              </a:r>
            </a:p>
            <a:p>
              <a:r>
                <a:rPr lang="en-US" sz="1600">
                  <a:solidFill>
                    <a:srgbClr val="0033CC"/>
                  </a:solidFill>
                  <a:latin typeface="Times New Roman" pitchFamily="18" charset="0"/>
                </a:rPr>
                <a:t> elastomer mask from master</a:t>
              </a:r>
            </a:p>
          </p:txBody>
        </p:sp>
        <p:sp>
          <p:nvSpPr>
            <p:cNvPr id="8232" name="Line 39"/>
            <p:cNvSpPr>
              <a:spLocks noChangeShapeType="1"/>
            </p:cNvSpPr>
            <p:nvPr/>
          </p:nvSpPr>
          <p:spPr bwMode="auto">
            <a:xfrm>
              <a:off x="3744" y="1872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Line 40"/>
            <p:cNvSpPr>
              <a:spLocks noChangeShapeType="1"/>
            </p:cNvSpPr>
            <p:nvPr/>
          </p:nvSpPr>
          <p:spPr bwMode="auto">
            <a:xfrm>
              <a:off x="3360" y="2352"/>
              <a:ext cx="0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Line 41"/>
            <p:cNvSpPr>
              <a:spLocks noChangeShapeType="1"/>
            </p:cNvSpPr>
            <p:nvPr/>
          </p:nvSpPr>
          <p:spPr bwMode="auto">
            <a:xfrm>
              <a:off x="3504" y="2352"/>
              <a:ext cx="0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5" name="Line 42"/>
            <p:cNvSpPr>
              <a:spLocks noChangeShapeType="1"/>
            </p:cNvSpPr>
            <p:nvPr/>
          </p:nvSpPr>
          <p:spPr bwMode="auto">
            <a:xfrm>
              <a:off x="3648" y="2352"/>
              <a:ext cx="0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6" name="Line 43"/>
            <p:cNvSpPr>
              <a:spLocks noChangeShapeType="1"/>
            </p:cNvSpPr>
            <p:nvPr/>
          </p:nvSpPr>
          <p:spPr bwMode="auto">
            <a:xfrm>
              <a:off x="3792" y="2352"/>
              <a:ext cx="0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7" name="Line 44"/>
            <p:cNvSpPr>
              <a:spLocks noChangeShapeType="1"/>
            </p:cNvSpPr>
            <p:nvPr/>
          </p:nvSpPr>
          <p:spPr bwMode="auto">
            <a:xfrm>
              <a:off x="3936" y="2352"/>
              <a:ext cx="0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Line 45"/>
            <p:cNvSpPr>
              <a:spLocks noChangeShapeType="1"/>
            </p:cNvSpPr>
            <p:nvPr/>
          </p:nvSpPr>
          <p:spPr bwMode="auto">
            <a:xfrm>
              <a:off x="4080" y="2352"/>
              <a:ext cx="0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" name="Line 46"/>
            <p:cNvSpPr>
              <a:spLocks noChangeShapeType="1"/>
            </p:cNvSpPr>
            <p:nvPr/>
          </p:nvSpPr>
          <p:spPr bwMode="auto">
            <a:xfrm>
              <a:off x="4224" y="2352"/>
              <a:ext cx="0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" name="Line 47"/>
            <p:cNvSpPr>
              <a:spLocks noChangeShapeType="1"/>
            </p:cNvSpPr>
            <p:nvPr/>
          </p:nvSpPr>
          <p:spPr bwMode="auto">
            <a:xfrm>
              <a:off x="3216" y="2352"/>
              <a:ext cx="0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1" name="Text Box 48"/>
            <p:cNvSpPr txBox="1">
              <a:spLocks noChangeArrowheads="1"/>
            </p:cNvSpPr>
            <p:nvPr/>
          </p:nvSpPr>
          <p:spPr bwMode="auto">
            <a:xfrm>
              <a:off x="3792" y="1872"/>
              <a:ext cx="1404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3CC"/>
                  </a:solidFill>
                  <a:latin typeface="Times New Roman" pitchFamily="18" charset="0"/>
                </a:rPr>
                <a:t>Expose through </a:t>
              </a:r>
              <a:r>
                <a:rPr lang="en-US" sz="1600" dirty="0" err="1">
                  <a:solidFill>
                    <a:srgbClr val="0033CC"/>
                  </a:solidFill>
                  <a:latin typeface="Times New Roman" pitchFamily="18" charset="0"/>
                </a:rPr>
                <a:t>elastomer</a:t>
              </a:r>
              <a:r>
                <a:rPr lang="en-US" sz="1600" dirty="0">
                  <a:solidFill>
                    <a:srgbClr val="0033CC"/>
                  </a:solidFill>
                  <a:latin typeface="Times New Roman" pitchFamily="18" charset="0"/>
                </a:rPr>
                <a:t> mask</a:t>
              </a:r>
            </a:p>
          </p:txBody>
        </p:sp>
        <p:sp>
          <p:nvSpPr>
            <p:cNvPr id="8242" name="Line 49"/>
            <p:cNvSpPr>
              <a:spLocks noChangeShapeType="1"/>
            </p:cNvSpPr>
            <p:nvPr/>
          </p:nvSpPr>
          <p:spPr bwMode="auto">
            <a:xfrm>
              <a:off x="3744" y="30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3" name="Text Box 50"/>
            <p:cNvSpPr txBox="1">
              <a:spLocks noChangeArrowheads="1"/>
            </p:cNvSpPr>
            <p:nvPr/>
          </p:nvSpPr>
          <p:spPr bwMode="auto">
            <a:xfrm>
              <a:off x="3984" y="3120"/>
              <a:ext cx="55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33CC"/>
                  </a:solidFill>
                  <a:latin typeface="Times New Roman" pitchFamily="18" charset="0"/>
                </a:rPr>
                <a:t>Develop</a:t>
              </a:r>
            </a:p>
          </p:txBody>
        </p:sp>
      </p:grpSp>
      <p:sp>
        <p:nvSpPr>
          <p:cNvPr id="8196" name="Text Box 51"/>
          <p:cNvSpPr txBox="1">
            <a:spLocks noChangeArrowheads="1"/>
          </p:cNvSpPr>
          <p:nvPr/>
        </p:nvSpPr>
        <p:spPr bwMode="auto">
          <a:xfrm>
            <a:off x="6324600" y="6477001"/>
            <a:ext cx="28194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Times New Roman" pitchFamily="18" charset="0"/>
              </a:rPr>
              <a:t>H</a:t>
            </a:r>
            <a:r>
              <a:rPr lang="en-US" sz="1200" dirty="0">
                <a:latin typeface="Times New Roman" pitchFamily="18" charset="0"/>
              </a:rPr>
              <a:t>. Jiang et al., Spring MRS Meeting </a:t>
            </a:r>
            <a:r>
              <a:rPr lang="en-US" sz="1200" dirty="0" smtClean="0">
                <a:latin typeface="Times New Roman" pitchFamily="18" charset="0"/>
              </a:rPr>
              <a:t>1999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43000" y="228600"/>
            <a:ext cx="7383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How to fabricate phase-shift mask for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85800"/>
            <a:ext cx="513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Other photon-based lithographies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81056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Near field optical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Interference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Phase-mask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Laser beam direct writing and micro-mirror array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Two-photon  lithography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762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33CC"/>
                </a:solidFill>
              </a:rPr>
              <a:t>Mask-less</a:t>
            </a:r>
            <a:r>
              <a:rPr lang="en-US" sz="2800" dirty="0" smtClean="0">
                <a:solidFill>
                  <a:srgbClr val="0033CC"/>
                </a:solidFill>
              </a:rPr>
              <a:t> optical lithography: focused laser beam direct writing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41910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Serial writing process, very slow.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Use multiple-beams to increase throughput.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Over 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</a:t>
            </a:r>
            <a:r>
              <a:rPr lang="en-US" dirty="0" smtClean="0">
                <a:solidFill>
                  <a:srgbClr val="0033CC"/>
                </a:solidFill>
              </a:rPr>
              <a:t> faster than e-beam lithography, with resolution enough for 90nm-generation lithography mask (pattern on mask is 4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90 = 360nm &gt;  = 257nm</a:t>
            </a:r>
            <a:r>
              <a:rPr lang="en-US" dirty="0" smtClean="0">
                <a:solidFill>
                  <a:srgbClr val="0033CC"/>
                </a:solidFill>
              </a:rPr>
              <a:t>).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As a result, over 75% of masks are produced by laser writing (the rest by e-beam writing).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But for later lithography generation (&lt;&lt;90nm), e-beam writing may be the only way.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" y="1219200"/>
            <a:ext cx="8727093" cy="2819400"/>
            <a:chOff x="228600" y="1219200"/>
            <a:chExt cx="8727093" cy="2819400"/>
          </a:xfrm>
        </p:grpSpPr>
        <p:pic>
          <p:nvPicPr>
            <p:cNvPr id="952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3000"/>
            </a:blip>
            <a:srcRect/>
            <a:stretch>
              <a:fillRect/>
            </a:stretch>
          </p:blipFill>
          <p:spPr bwMode="auto">
            <a:xfrm>
              <a:off x="3124200" y="1219200"/>
              <a:ext cx="5831493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228600" y="2133600"/>
              <a:ext cx="33528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32 individually addressable beams spitted from a single beam at 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=257nm (frequency-doubled continuous-wave </a:t>
              </a:r>
              <a:r>
                <a:rPr lang="en-US" dirty="0" err="1" smtClean="0">
                  <a:solidFill>
                    <a:srgbClr val="0033CC"/>
                  </a:solidFill>
                  <a:sym typeface="Symbol"/>
                </a:rPr>
                <a:t>Ar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-ion laser)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219200"/>
            <a:ext cx="3474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Why mask-less?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 set of mask cost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</a:t>
            </a:r>
            <a:r>
              <a:rPr lang="en-US" sz="2400" dirty="0" smtClean="0">
                <a:solidFill>
                  <a:srgbClr val="C00000"/>
                </a:solidFill>
              </a:rPr>
              <a:t>$10M.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3179" y="228600"/>
            <a:ext cx="5310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Light intensity after metal absorber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75182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53869"/>
            <a:ext cx="3748088" cy="358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46114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Computer simulated contours of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E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/ E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o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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, E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/ E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o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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&gt;1 at the edge of Cr structures.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1066800"/>
            <a:ext cx="4495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The electrical field at the edge of the Cr structure is higher than incident e-field because of </a:t>
            </a:r>
            <a:r>
              <a:rPr lang="en-US" dirty="0" smtClean="0">
                <a:solidFill>
                  <a:srgbClr val="C00000"/>
                </a:solidFill>
              </a:rPr>
              <a:t>surface plasmon </a:t>
            </a:r>
            <a:r>
              <a:rPr lang="en-US" dirty="0" err="1" smtClean="0">
                <a:solidFill>
                  <a:srgbClr val="C00000"/>
                </a:solidFill>
              </a:rPr>
              <a:t>polariton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0033CC"/>
                </a:solidFill>
              </a:rPr>
              <a:t>(SPP, </a:t>
            </a:r>
            <a:r>
              <a:rPr lang="en-US" sz="1600" i="1" dirty="0" smtClean="0">
                <a:solidFill>
                  <a:srgbClr val="0033CC"/>
                </a:solidFill>
              </a:rPr>
              <a:t>collective</a:t>
            </a:r>
            <a:r>
              <a:rPr lang="en-US" sz="1600" dirty="0" smtClean="0">
                <a:solidFill>
                  <a:srgbClr val="0033CC"/>
                </a:solidFill>
              </a:rPr>
              <a:t> oscillation of </a:t>
            </a:r>
            <a:r>
              <a:rPr lang="en-US" sz="1600" i="1" dirty="0" smtClean="0">
                <a:solidFill>
                  <a:srgbClr val="0033CC"/>
                </a:solidFill>
              </a:rPr>
              <a:t>free</a:t>
            </a:r>
            <a:r>
              <a:rPr lang="en-US" sz="1600" dirty="0" smtClean="0">
                <a:solidFill>
                  <a:srgbClr val="0033CC"/>
                </a:solidFill>
              </a:rPr>
              <a:t> electrons, excited by the electromagnetic (EM) field of the light).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The EM-field from charge oscillation is just like the EM-field of the light, so it can also expose the photo-resist.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This leads to high exposure near the edge. </a:t>
            </a:r>
            <a:r>
              <a:rPr lang="en-US" sz="1400" dirty="0" smtClean="0">
                <a:solidFill>
                  <a:srgbClr val="0033CC"/>
                </a:solidFill>
              </a:rPr>
              <a:t>(and high line edge roughness (LER) in photoresist if the Cr edge is not smooth. Field is higher at sharper corners/bends, so more exposure there).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6388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Whether one wants it or not, surface plasmon (SP) is always involved in the near field of metal structures.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So near field lithography is sometimes called surface plasmon lithography.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77225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33CC"/>
                </a:solidFill>
              </a:rPr>
              <a:t>Mask-less</a:t>
            </a:r>
            <a:r>
              <a:rPr lang="en-US" sz="2800" dirty="0" smtClean="0">
                <a:solidFill>
                  <a:srgbClr val="0033CC"/>
                </a:solidFill>
              </a:rPr>
              <a:t> optical lithography: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spatial light modulator (SLM) using mirror array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091625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96425"/>
            <a:ext cx="536108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94645" y="2429471"/>
            <a:ext cx="207255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Micro-mirror structure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368225"/>
            <a:ext cx="3886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White, grey, and black pixels, represented by different deflections of mirror surfaces.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072825"/>
            <a:ext cx="71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white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3072825"/>
            <a:ext cx="58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grey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307282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black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143000"/>
            <a:ext cx="203719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953000"/>
            <a:ext cx="223745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52400" y="50292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Similar to DMDs (digital micro-mirror devices) that has been widely used in video projectors.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The reflected light pattern is imaged through a de-magnifying optical system onto photo-resist.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Unlike laser direct write, SLM can use </a:t>
            </a:r>
            <a:r>
              <a:rPr lang="en-US" sz="1600" i="1" dirty="0" smtClean="0">
                <a:solidFill>
                  <a:srgbClr val="0033CC"/>
                </a:solidFill>
              </a:rPr>
              <a:t>pulsed</a:t>
            </a:r>
            <a:r>
              <a:rPr lang="en-US" sz="1600" dirty="0" smtClean="0">
                <a:solidFill>
                  <a:srgbClr val="0033CC"/>
                </a:solidFill>
              </a:rPr>
              <a:t> laser with short wavelength for high resolution, such as 193nm.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1134071"/>
            <a:ext cx="5030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Deflection individually controlled by underlying electrodes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553200" y="4038600"/>
            <a:ext cx="23622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lens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53200" y="3505200"/>
            <a:ext cx="22098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553200" y="3352800"/>
            <a:ext cx="2209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endCxn id="27" idx="3"/>
          </p:cNvCxnSpPr>
          <p:nvPr/>
        </p:nvCxnSpPr>
        <p:spPr>
          <a:xfrm rot="5400000" flipH="1" flipV="1">
            <a:off x="6322850" y="4833914"/>
            <a:ext cx="1111437" cy="41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7" idx="5"/>
          </p:cNvCxnSpPr>
          <p:nvPr/>
        </p:nvCxnSpPr>
        <p:spPr>
          <a:xfrm rot="5400000" flipH="1" flipV="1">
            <a:off x="7881914" y="4494050"/>
            <a:ext cx="882837" cy="492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V="1">
            <a:off x="6858000" y="4876800"/>
            <a:ext cx="1371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7962900" y="5067300"/>
            <a:ext cx="1524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6210300" y="52959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7" idx="1"/>
          </p:cNvCxnSpPr>
          <p:nvPr/>
        </p:nvCxnSpPr>
        <p:spPr>
          <a:xfrm rot="5400000" flipH="1" flipV="1">
            <a:off x="6741950" y="3814787"/>
            <a:ext cx="425637" cy="111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7010400" y="3810000"/>
            <a:ext cx="38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7200900" y="3848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7" idx="7"/>
          </p:cNvCxnSpPr>
          <p:nvPr/>
        </p:nvCxnSpPr>
        <p:spPr>
          <a:xfrm rot="16200000" flipV="1">
            <a:off x="8148614" y="3662387"/>
            <a:ext cx="425637" cy="41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67401" y="3352800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Photo-resist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20530" y="1905000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mirror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638800" y="62116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1,000,000 mirrors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583626"/>
            <a:ext cx="792480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</a:pPr>
            <a:r>
              <a:rPr lang="en-US" sz="2400" dirty="0" smtClean="0">
                <a:solidFill>
                  <a:srgbClr val="C00000"/>
                </a:solidFill>
              </a:rPr>
              <a:t>Perspectives: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New generation tool have image reduction 267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, so 8m micro-mirror size gives 30nm (!!) pixel size.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Since both phase and intensity of light reflected by each pixel can be controlled, SLM can easily realize most RETs (resolution enhancement technology) such as phase-shifting, optical proximity correction (OPC), sub-resolution assist features (SRAF), and chromeless phase lithography (CPL).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When using RET, SLM have demonstrated 30nm </a:t>
            </a:r>
            <a:r>
              <a:rPr lang="en-US" i="1" dirty="0" smtClean="0">
                <a:solidFill>
                  <a:srgbClr val="0033CC"/>
                </a:solidFill>
                <a:sym typeface="Symbol"/>
              </a:rPr>
              <a:t>isolated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features.  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It is now a serious competing technology to laser direct write for photo-mask making for 45nm and beyond - generation lithography. 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With a throughput of 5 wafer/hour (30cm wafer), it might even compete with mask-based  optical lithography for patterning sub-100nm features.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77225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33CC"/>
                </a:solidFill>
              </a:rPr>
              <a:t>Mask-less</a:t>
            </a:r>
            <a:r>
              <a:rPr lang="en-US" sz="2800" dirty="0" smtClean="0">
                <a:solidFill>
                  <a:srgbClr val="0033CC"/>
                </a:solidFill>
              </a:rPr>
              <a:t> optical lithography: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spatial light modulator (SLM) using mirror array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091625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629400" y="1157675"/>
            <a:ext cx="2190750" cy="184905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b="1"/>
          </a:p>
        </p:txBody>
      </p:sp>
      <p:pic>
        <p:nvPicPr>
          <p:cNvPr id="7" name="Picture 12" descr="Figure 1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628047"/>
            <a:ext cx="1777811" cy="126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010400" y="1143000"/>
            <a:ext cx="1371601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MEMS 3D SOI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Mirror Switch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85800"/>
            <a:ext cx="513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Other photon-based lithographies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81056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Near field optical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Interference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Phase-mask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Laser beam direct writing and micro-mirror array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Two-photon  lithography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69612" y="228600"/>
            <a:ext cx="6202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Two photon absorption photolithography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Photo-polymerization only occurs in small volumes corresponding to the focal spot of a laser beam where the intensity is high enough to produce absorption of two photons.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33600"/>
            <a:ext cx="7294563" cy="353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62000" y="5867400"/>
            <a:ext cx="783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Two photon absorption to create photon with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 close to 800/2=400nm (UV light), which can expose (cure or crosslink) the monomer resist.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8382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Normal optical absorption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(α has units of cm</a:t>
            </a:r>
            <a:r>
              <a:rPr lang="en-US" baseline="30000" dirty="0" smtClean="0">
                <a:solidFill>
                  <a:srgbClr val="0033CC"/>
                </a:solidFill>
              </a:rPr>
              <a:t>-1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19200" y="1524000"/>
          <a:ext cx="2614612" cy="730250"/>
        </p:xfrm>
        <a:graphic>
          <a:graphicData uri="http://schemas.openxmlformats.org/presentationml/2006/ole">
            <p:oleObj spid="_x0000_s40963" name="Equation" r:id="rId3" imgW="1409400" imgH="39348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4821602" y="762000"/>
            <a:ext cx="356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Two-photon (non-linear) absorption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(β has units of cm/Watt)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953000" y="1447800"/>
          <a:ext cx="2938462" cy="781050"/>
        </p:xfrm>
        <a:graphic>
          <a:graphicData uri="http://schemas.openxmlformats.org/presentationml/2006/ole">
            <p:oleObj spid="_x0000_s40965" name="Equation" r:id="rId4" imgW="1625400" imgH="43164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1518841" y="152400"/>
            <a:ext cx="6482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Absorption of light of one and two photons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286000"/>
            <a:ext cx="3045101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1066800" y="6211669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One-photon absorption and luminescence </a:t>
            </a:r>
            <a:r>
              <a:rPr lang="el-GR" dirty="0" smtClean="0">
                <a:solidFill>
                  <a:srgbClr val="0033CC"/>
                </a:solidFill>
              </a:rPr>
              <a:t>λ</a:t>
            </a:r>
            <a:r>
              <a:rPr lang="el-GR" baseline="-25000" dirty="0" smtClean="0">
                <a:solidFill>
                  <a:srgbClr val="0033CC"/>
                </a:solidFill>
              </a:rPr>
              <a:t>1</a:t>
            </a:r>
            <a:r>
              <a:rPr lang="el-GR" dirty="0" smtClean="0">
                <a:solidFill>
                  <a:srgbClr val="0033CC"/>
                </a:solidFill>
              </a:rPr>
              <a:t> &lt; λ</a:t>
            </a:r>
            <a:r>
              <a:rPr lang="el-GR" baseline="-25000" dirty="0" smtClean="0">
                <a:solidFill>
                  <a:srgbClr val="0033CC"/>
                </a:solidFill>
              </a:rPr>
              <a:t>3</a:t>
            </a:r>
            <a:endParaRPr lang="en-US" baseline="-25000" dirty="0">
              <a:solidFill>
                <a:srgbClr val="0033CC"/>
              </a:solidFill>
            </a:endParaRP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8877" y="2286000"/>
            <a:ext cx="304312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5410200" y="6211669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Two-photon absorption and luminescence </a:t>
            </a:r>
            <a:r>
              <a:rPr lang="el-GR" dirty="0" smtClean="0">
                <a:solidFill>
                  <a:srgbClr val="0033CC"/>
                </a:solidFill>
              </a:rPr>
              <a:t>λ</a:t>
            </a:r>
            <a:r>
              <a:rPr lang="el-GR" baseline="-25000" dirty="0" smtClean="0">
                <a:solidFill>
                  <a:srgbClr val="0033CC"/>
                </a:solidFill>
              </a:rPr>
              <a:t>2</a:t>
            </a:r>
            <a:r>
              <a:rPr lang="el-GR" dirty="0" smtClean="0">
                <a:solidFill>
                  <a:srgbClr val="0033CC"/>
                </a:solidFill>
              </a:rPr>
              <a:t> = 2 λ</a:t>
            </a:r>
            <a:r>
              <a:rPr lang="el-GR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(&gt;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800" y="4648200"/>
            <a:ext cx="838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Two-photon excitation arises from the simultaneous (</a:t>
            </a:r>
            <a:r>
              <a:rPr lang="en-US" i="1" dirty="0" smtClean="0">
                <a:solidFill>
                  <a:srgbClr val="0033CC"/>
                </a:solidFill>
              </a:rPr>
              <a:t>10</a:t>
            </a:r>
            <a:r>
              <a:rPr lang="en-US" i="1" baseline="30000" dirty="0" smtClean="0">
                <a:solidFill>
                  <a:srgbClr val="0033CC"/>
                </a:solidFill>
              </a:rPr>
              <a:t>-18</a:t>
            </a:r>
            <a:r>
              <a:rPr lang="en-US" i="1" dirty="0" smtClean="0">
                <a:solidFill>
                  <a:srgbClr val="0033CC"/>
                </a:solidFill>
              </a:rPr>
              <a:t> seconds</a:t>
            </a:r>
            <a:r>
              <a:rPr lang="en-US" dirty="0" smtClean="0">
                <a:solidFill>
                  <a:srgbClr val="0033CC"/>
                </a:solidFill>
              </a:rPr>
              <a:t>) absorption of two photons in a single </a:t>
            </a:r>
            <a:r>
              <a:rPr lang="en-US" dirty="0" err="1" smtClean="0">
                <a:solidFill>
                  <a:srgbClr val="0033CC"/>
                </a:solidFill>
              </a:rPr>
              <a:t>quantitized</a:t>
            </a:r>
            <a:r>
              <a:rPr lang="en-US" dirty="0" smtClean="0">
                <a:solidFill>
                  <a:srgbClr val="0033CC"/>
                </a:solidFill>
              </a:rPr>
              <a:t> event.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Fluorescence emission (at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) varies with the </a:t>
            </a:r>
            <a:r>
              <a:rPr lang="en-US" i="1" dirty="0" smtClean="0">
                <a:solidFill>
                  <a:srgbClr val="0033CC"/>
                </a:solidFill>
              </a:rPr>
              <a:t>square</a:t>
            </a:r>
            <a:r>
              <a:rPr lang="en-US" dirty="0" smtClean="0">
                <a:solidFill>
                  <a:srgbClr val="0033CC"/>
                </a:solidFill>
              </a:rPr>
              <a:t> of the excitation intensity.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photon density must be approximately one million times required to generate the same number of one photon absorptions.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focal point of mode-locked pulsed lasers (very high peak power) can have such photon density.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28600"/>
            <a:ext cx="6123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Two photon excitation (or luminescence)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0668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Upper beam from right: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luminescence from one-photon absorption at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=400nm.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Lower beam from left: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luminescence from two-photon absorption at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=800nm.</a:t>
            </a:r>
          </a:p>
          <a:p>
            <a:pPr marL="222250" lvl="1" indent="-22225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Absence of out-of-focus absorption.</a:t>
            </a:r>
          </a:p>
          <a:p>
            <a:pPr marL="222250" lvl="1" indent="-22225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The infrared excitation light suffers less scattering.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57800" y="914400"/>
            <a:ext cx="2582132" cy="3686175"/>
            <a:chOff x="5943600" y="914400"/>
            <a:chExt cx="2582132" cy="368617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43600" y="914400"/>
              <a:ext cx="2582132" cy="368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Oval 14"/>
            <p:cNvSpPr/>
            <p:nvPr/>
          </p:nvSpPr>
          <p:spPr>
            <a:xfrm>
              <a:off x="7077456" y="310896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419600" y="932688"/>
            <a:ext cx="4065270" cy="3352800"/>
            <a:chOff x="4419600" y="932688"/>
            <a:chExt cx="4065270" cy="33528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932688"/>
              <a:ext cx="406527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336917" y="3523488"/>
              <a:ext cx="1359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Objective lens</a:t>
              </a:r>
              <a:endParaRPr lang="en-US" sz="16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934200" y="242316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8200" y="228600"/>
            <a:ext cx="7844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Two-photon lithography for 3D fabrication in volume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143000"/>
            <a:ext cx="342531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3401" y="838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Two beams can further confine the focal point in both directions, so higher resolution.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3581400"/>
            <a:ext cx="2590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X-Y-Z stage</a:t>
            </a:r>
            <a:endParaRPr lang="en-US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650" y="4510184"/>
            <a:ext cx="2104897" cy="211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33400" y="3962400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Chain with smallest feature size 120nm</a:t>
            </a:r>
            <a:endParaRPr lang="en-US" sz="1600" dirty="0">
              <a:solidFill>
                <a:srgbClr val="0033CC"/>
              </a:solidFill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4850" y="4253513"/>
            <a:ext cx="4908550" cy="245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638800" y="55626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3D woodpile structure (for photonic crystal) with smallest feature size 60-70nm using 520 nm </a:t>
            </a:r>
            <a:r>
              <a:rPr lang="en-US" sz="1600" dirty="0" err="1" smtClean="0">
                <a:solidFill>
                  <a:srgbClr val="0033CC"/>
                </a:solidFill>
              </a:rPr>
              <a:t>femto</a:t>
            </a:r>
            <a:r>
              <a:rPr lang="en-US" sz="1600" dirty="0" smtClean="0">
                <a:solidFill>
                  <a:srgbClr val="0033CC"/>
                </a:solidFill>
              </a:rPr>
              <a:t>-second pulsed excitation. 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460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Optics Express, Vol. 15, No. 6, 3426 (2007)</a:t>
            </a:r>
            <a:endParaRPr lang="en-US" sz="12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4737" y="228600"/>
            <a:ext cx="7797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Two photon photolithography (2PP): more examples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2133601" cy="17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3276600"/>
            <a:ext cx="385354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33400" y="54864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SEM micrometer-scale image of (a) Venus fabricated by 2PP. (b) photonic crystal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structure fabricated by 2PP.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38800" y="6581001"/>
            <a:ext cx="2731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Satoshi </a:t>
            </a:r>
            <a:r>
              <a:rPr lang="en-US" sz="1200" dirty="0" err="1" smtClean="0"/>
              <a:t>Kawata</a:t>
            </a:r>
            <a:r>
              <a:rPr lang="en-US" sz="1200" dirty="0" smtClean="0"/>
              <a:t>, </a:t>
            </a:r>
            <a:r>
              <a:rPr lang="nl-NL" sz="1200" dirty="0" smtClean="0"/>
              <a:t>Nature, 412, 697(2001)</a:t>
            </a:r>
            <a:endParaRPr lang="en-US" sz="1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4648200" y="990600"/>
            <a:ext cx="4419600" cy="5301734"/>
            <a:chOff x="4648200" y="1143000"/>
            <a:chExt cx="4419600" cy="5301734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9364" y="1143000"/>
              <a:ext cx="4119836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4648200" y="5983069"/>
              <a:ext cx="4419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33CC"/>
                  </a:solidFill>
                </a:rPr>
                <a:t>A titanium sapphire laser operating in mode-lock at 76 MHz and 780 nm with a 150-femtosecond pulse width was used for exposure.</a:t>
              </a:r>
              <a:endParaRPr lang="en-US" sz="1200" dirty="0">
                <a:solidFill>
                  <a:srgbClr val="0033CC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4880" y="2633472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2</a:t>
              </a:r>
              <a:r>
                <a:rPr lang="en-US" dirty="0" smtClean="0">
                  <a:solidFill>
                    <a:srgbClr val="FFFF00"/>
                  </a:solidFill>
                  <a:sym typeface="Symbol"/>
                </a:rPr>
                <a:t>m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447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Tutorial today: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dirty="0" smtClean="0"/>
              <a:t>light diffraction through small apertures, detailed calculation of light intensity at diffracted angle </a:t>
            </a:r>
            <a:r>
              <a:rPr lang="en-US" dirty="0" smtClean="0">
                <a:sym typeface="Symbol"/>
              </a:rPr>
              <a:t> through a single slit, using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Huygens's Principle</a:t>
            </a:r>
            <a:r>
              <a:rPr lang="en-US" dirty="0" smtClean="0">
                <a:sym typeface="Symbol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3150275"/>
            <a:ext cx="66066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 131 Physics for Nanotechnology Engineering</a:t>
            </a:r>
          </a:p>
          <a:p>
            <a:r>
              <a:rPr lang="en-US" dirty="0" smtClean="0"/>
              <a:t>NE 241 Electromagnetism</a:t>
            </a:r>
          </a:p>
          <a:p>
            <a:r>
              <a:rPr lang="en-US" dirty="0" smtClean="0"/>
              <a:t>NE 334 Statistical thermodynamics</a:t>
            </a:r>
          </a:p>
          <a:p>
            <a:r>
              <a:rPr lang="en-US" dirty="0" smtClean="0"/>
              <a:t>No coverage of optics?</a:t>
            </a:r>
          </a:p>
          <a:p>
            <a:endParaRPr lang="en-US" dirty="0" smtClean="0"/>
          </a:p>
          <a:p>
            <a:r>
              <a:rPr lang="en-US" dirty="0" smtClean="0"/>
              <a:t>Next year, you will probably take</a:t>
            </a:r>
          </a:p>
          <a:p>
            <a:r>
              <a:rPr lang="en-US" dirty="0" smtClean="0"/>
              <a:t>NE 445 Photonic materials and devices, for which optics is important.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5334000" y="6477000"/>
            <a:ext cx="3657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dirty="0">
                <a:latin typeface="Arial" charset="0"/>
              </a:rPr>
              <a:t>W. </a:t>
            </a:r>
            <a:r>
              <a:rPr lang="en-US" altLang="zh-CN" sz="1200" dirty="0" err="1">
                <a:latin typeface="Arial" charset="0"/>
              </a:rPr>
              <a:t>Srituravanich</a:t>
            </a:r>
            <a:r>
              <a:rPr lang="en-US" altLang="zh-CN" sz="1200" dirty="0">
                <a:latin typeface="Arial" charset="0"/>
              </a:rPr>
              <a:t>, et al, Nano. </a:t>
            </a:r>
            <a:r>
              <a:rPr lang="en-US" altLang="zh-CN" sz="1200" dirty="0" err="1">
                <a:latin typeface="Arial" charset="0"/>
              </a:rPr>
              <a:t>Lett</a:t>
            </a:r>
            <a:r>
              <a:rPr lang="en-US" altLang="zh-CN" sz="1200" dirty="0">
                <a:latin typeface="Arial" charset="0"/>
              </a:rPr>
              <a:t>. 4, 1085 (2004)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86001" y="15240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33CC"/>
                </a:solidFill>
              </a:rPr>
              <a:t>Near field lithography of hole array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" y="990600"/>
            <a:ext cx="4038600" cy="2776538"/>
            <a:chOff x="762000" y="762000"/>
            <a:chExt cx="4038600" cy="2776538"/>
          </a:xfrm>
        </p:grpSpPr>
        <p:pic>
          <p:nvPicPr>
            <p:cNvPr id="890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762000"/>
              <a:ext cx="4038600" cy="277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1811649" y="1535668"/>
              <a:ext cx="1083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sym typeface="Symbol"/>
                </a:rPr>
                <a:t>=365nm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886200"/>
            <a:ext cx="2466975" cy="245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638800" y="31636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90nm feature size in resist from 365nm illumination.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1066800"/>
            <a:ext cx="480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Illumination 365nm.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Spacer PMMA as matching dielectric material.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Metal is Al.</a:t>
            </a:r>
          </a:p>
          <a:p>
            <a:pPr marL="166688"/>
            <a:r>
              <a:rPr lang="en-US" sz="1600" dirty="0" smtClean="0">
                <a:solidFill>
                  <a:srgbClr val="0033CC"/>
                </a:solidFill>
              </a:rPr>
              <a:t>(that can sustain surface plasmon in the UV-range).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44958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In the experiment, to assure “near”-field, the resist is spun on the spacer PMMA that is spun on the quartz mask. Therefore, now the “gap” between the mask and “substrate” is the thickness of the spacer (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sz="1600" dirty="0" smtClean="0">
                <a:solidFill>
                  <a:srgbClr val="0033CC"/>
                </a:solidFill>
              </a:rPr>
              <a:t>40nm).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85800"/>
            <a:ext cx="513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Other photon-based lithographies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81056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Near field optical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Interference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Phase-mask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Laser beam direct writing and micro-mirror array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Two-photon  lithography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4371" y="2057400"/>
            <a:ext cx="4101029" cy="389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80863" y="1752600"/>
            <a:ext cx="375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Two beams with same wavelength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4897" y="5105400"/>
            <a:ext cx="2172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Overlapping region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1524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Interference lithography: overview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9600" y="9906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Intensity modulation in the region of the overlapping of two or more </a:t>
            </a:r>
            <a:r>
              <a:rPr lang="en-US" i="1" dirty="0" smtClean="0">
                <a:solidFill>
                  <a:srgbClr val="C00000"/>
                </a:solidFill>
              </a:rPr>
              <a:t>coherent</a:t>
            </a:r>
            <a:r>
              <a:rPr lang="en-US" dirty="0" smtClean="0">
                <a:solidFill>
                  <a:srgbClr val="C00000"/>
                </a:solidFill>
              </a:rPr>
              <a:t> beams.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600200"/>
            <a:ext cx="4343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Advantages: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Simple and fast, no photomask or lenses.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Disadvantage: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Difficult to create anything other than a periodic structure.</a:t>
            </a:r>
            <a:endParaRPr lang="en-US" b="1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Requirements: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 spatial and temporal coherence of the source.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Applications: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Guided wave optics.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Distributive-feedback or distributed Bragg-reflector lasers.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Sub-wavelength  optical elements.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Characterization of photoresist.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Production of nano-channel devices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33CC"/>
                </a:solidFill>
              </a:rPr>
              <a:t>Nanomagnetic</a:t>
            </a:r>
            <a:r>
              <a:rPr lang="en-US" dirty="0" smtClean="0">
                <a:solidFill>
                  <a:srgbClr val="0033CC"/>
                </a:solidFill>
              </a:rPr>
              <a:t> structures for data storage.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838200"/>
            <a:ext cx="4876800" cy="312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05000" y="1524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Interference lithography: grating pitch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3616" y="4724400"/>
          <a:ext cx="4495799" cy="1117875"/>
        </p:xfrm>
        <a:graphic>
          <a:graphicData uri="http://schemas.openxmlformats.org/presentationml/2006/ole">
            <p:oleObj spid="_x0000_s243714" name="Equation" r:id="rId5" imgW="2349360" imgH="58392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4191000"/>
            <a:ext cx="389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Light intensity on photoresist: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2261" y="4648200"/>
            <a:ext cx="3728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E-field in </a:t>
            </a:r>
            <a:r>
              <a:rPr lang="en-US" dirty="0" smtClean="0">
                <a:solidFill>
                  <a:srgbClr val="0033CC"/>
                </a:solidFill>
              </a:rPr>
              <a:t>plane (i.e. E parallel to resist surface).</a:t>
            </a:r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For E-field out of </a:t>
            </a:r>
            <a:r>
              <a:rPr lang="en-US" dirty="0" smtClean="0">
                <a:solidFill>
                  <a:srgbClr val="0033CC"/>
                </a:solidFill>
              </a:rPr>
              <a:t>plane (not parallel).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876800" y="3962400"/>
          <a:ext cx="1066800" cy="734907"/>
        </p:xfrm>
        <a:graphic>
          <a:graphicData uri="http://schemas.openxmlformats.org/presentationml/2006/ole">
            <p:oleObj spid="_x0000_s243715" name="Equation" r:id="rId6" imgW="571320" imgH="39348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821" y="5867400"/>
            <a:ext cx="908517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Pitch P =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/2nsin &gt; /2 (for n=1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). (i.e.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2kPsin=2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</a:t>
            </a:r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For E-field out of plane, no interference for =45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o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since now the two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E-fields are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perpendicular.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28600"/>
            <a:ext cx="7838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33CC"/>
                </a:solidFill>
              </a:rPr>
              <a:t>1D and 2D structures by interference lithography (IL)</a:t>
            </a:r>
            <a:endParaRPr lang="en-GB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730" y="1797620"/>
            <a:ext cx="4324070" cy="3460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82152"/>
            <a:ext cx="4343400" cy="3475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1383268"/>
            <a:ext cx="361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Grating of 200nm pitch by 2-beam IL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11062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Hole array by 4-beam IL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(or two exposures at orthogonal directions)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13716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It is a </a:t>
            </a:r>
            <a:r>
              <a:rPr lang="en-US" sz="2000" dirty="0" smtClean="0">
                <a:solidFill>
                  <a:srgbClr val="C00000"/>
                </a:solidFill>
              </a:rPr>
              <a:t>grayscale</a:t>
            </a:r>
            <a:r>
              <a:rPr lang="en-US" sz="2000" dirty="0" smtClean="0">
                <a:solidFill>
                  <a:srgbClr val="0033CC"/>
                </a:solidFill>
              </a:rPr>
              <a:t> lithography (sinusoidal exposure dose profile); not binary (either no exposure or full exposure).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78069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6211669"/>
            <a:ext cx="152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underexposed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078069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590800" y="6183868"/>
            <a:ext cx="138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overexposed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78069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078069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724400" y="6211669"/>
            <a:ext cx="207210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20% duty cycle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(line-width=20% pitch)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6211669"/>
            <a:ext cx="2057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50% duty cycle </a:t>
            </a:r>
            <a:r>
              <a:rPr lang="en-US" sz="1600" dirty="0" smtClean="0">
                <a:solidFill>
                  <a:srgbClr val="C00000"/>
                </a:solidFill>
              </a:rPr>
              <a:t>(equal line/space)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697069"/>
            <a:ext cx="88392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Profile in resist                                                  Profile in substrate after pattern transfer by etching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76200"/>
            <a:ext cx="6676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Feature size control by tuning exposure dose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9" y="685800"/>
            <a:ext cx="4056403" cy="307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6403</TotalTime>
  <Words>3211</Words>
  <Application>Microsoft Office PowerPoint</Application>
  <PresentationFormat>On-screen Show (4:3)</PresentationFormat>
  <Paragraphs>392</Paragraphs>
  <Slides>38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41</cp:revision>
  <dcterms:created xsi:type="dcterms:W3CDTF">2006-08-16T00:00:00Z</dcterms:created>
  <dcterms:modified xsi:type="dcterms:W3CDTF">2011-09-12T02:23:56Z</dcterms:modified>
</cp:coreProperties>
</file>