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64" r:id="rId2"/>
    <p:sldId id="367" r:id="rId3"/>
    <p:sldId id="365" r:id="rId4"/>
    <p:sldId id="380" r:id="rId5"/>
    <p:sldId id="370" r:id="rId6"/>
    <p:sldId id="369" r:id="rId7"/>
    <p:sldId id="375" r:id="rId8"/>
    <p:sldId id="395" r:id="rId9"/>
    <p:sldId id="366" r:id="rId10"/>
    <p:sldId id="368" r:id="rId11"/>
    <p:sldId id="371" r:id="rId12"/>
    <p:sldId id="421" r:id="rId13"/>
    <p:sldId id="373" r:id="rId14"/>
    <p:sldId id="402" r:id="rId15"/>
    <p:sldId id="378" r:id="rId16"/>
    <p:sldId id="382" r:id="rId17"/>
    <p:sldId id="425" r:id="rId18"/>
    <p:sldId id="403" r:id="rId19"/>
    <p:sldId id="266" r:id="rId20"/>
    <p:sldId id="297" r:id="rId21"/>
    <p:sldId id="413" r:id="rId22"/>
    <p:sldId id="389" r:id="rId23"/>
    <p:sldId id="298" r:id="rId24"/>
    <p:sldId id="424" r:id="rId25"/>
    <p:sldId id="300" r:id="rId26"/>
    <p:sldId id="423" r:id="rId27"/>
    <p:sldId id="390" r:id="rId28"/>
    <p:sldId id="398" r:id="rId29"/>
    <p:sldId id="269" r:id="rId30"/>
    <p:sldId id="422" r:id="rId31"/>
    <p:sldId id="404" r:id="rId32"/>
    <p:sldId id="272" r:id="rId33"/>
    <p:sldId id="394" r:id="rId34"/>
    <p:sldId id="405" r:id="rId35"/>
    <p:sldId id="274" r:id="rId36"/>
    <p:sldId id="336" r:id="rId37"/>
    <p:sldId id="275" r:id="rId38"/>
    <p:sldId id="28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268" autoAdjust="0"/>
  </p:normalViewPr>
  <p:slideViewPr>
    <p:cSldViewPr>
      <p:cViewPr varScale="1">
        <p:scale>
          <a:sx n="74" d="100"/>
          <a:sy n="74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437DA-AB8D-4E14-8EED-B7C10F15E719}" type="datetimeFigureOut">
              <a:rPr lang="en-US" smtClean="0"/>
              <a:pPr/>
              <a:t>8/21/2010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EB34F-069E-4C7E-9C25-906E6E48D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043FC-3959-4B69-9B00-C065CCD14A3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.google.ca/books?id=91XeKLC9MUEC&amp;pg=PA393&amp;lpg=PA393&amp;dq=Elemental+absorption+at+13.5nm&amp;source=bl&amp;ots=u2vsBa2dgr&amp;sig=a1JKcj0vE6Gx7X-_6m_zUR9CT5k&amp;hl=en&amp;ei=QZsQSpTVKZS8M5aT2FI&amp;sa=X&amp;oi=book_result&amp;ct=result&amp;resnum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609600"/>
            <a:ext cx="455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Extreme UV (EUV)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600200"/>
            <a:ext cx="3917867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Overview, why EUV lithography?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EUV source (hot and dense plasma).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Optics (reflection mirrors).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Mask (absorber on mirrors).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Resist (sensitivity, LER, out-gassing).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Contamination control.</a:t>
            </a:r>
          </a:p>
        </p:txBody>
      </p:sp>
      <p:pic>
        <p:nvPicPr>
          <p:cNvPr id="1689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219200"/>
            <a:ext cx="32670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44958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3"/>
              </a:rPr>
              <a:t>http://books.google.ca/books?id=91XeKLC9MUEC&amp;pg=PA393&amp;lpg=PA393&amp;dq=Elemental+absorption+at+13.5nm&amp;source=bl&amp;ots=u2vsBa2dgr&amp;sig=a1JKcj0vE6Gx7X-_6m_zUR9CT5k&amp;hl=en&amp;ei=QZsQSpTVKZS8M5aT2FI&amp;sa=X&amp;oi=book_result&amp;ct=result&amp;resnum=1#PPR7,M1</a:t>
            </a:r>
            <a:r>
              <a:rPr lang="en-US" sz="1200" dirty="0" smtClean="0"/>
              <a:t>	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78503" y="5562600"/>
            <a:ext cx="4445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Use Firefox to open the file, since somehow IE doesn’t work properly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3810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Textbook page 16-20. You can read the book by </a:t>
            </a:r>
            <a:r>
              <a:rPr lang="en-US" sz="1600" dirty="0" err="1" smtClean="0">
                <a:solidFill>
                  <a:srgbClr val="7030A0"/>
                </a:solidFill>
              </a:rPr>
              <a:t>Vivek</a:t>
            </a:r>
            <a:r>
              <a:rPr lang="en-US" sz="1600" dirty="0" smtClean="0">
                <a:solidFill>
                  <a:srgbClr val="7030A0"/>
                </a:solidFill>
              </a:rPr>
              <a:t> if you want to learn more.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52400"/>
            <a:ext cx="683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#17 (Why need…) and #24 (Bragg reflectors) are inserted later on.</a:t>
            </a:r>
            <a:endParaRPr lang="en-US" dirty="0"/>
          </a:p>
        </p:txBody>
      </p:sp>
      <p:sp>
        <p:nvSpPr>
          <p:cNvPr id="13" name="TextBox 6"/>
          <p:cNvSpPr txBox="1"/>
          <p:nvPr/>
        </p:nvSpPr>
        <p:spPr>
          <a:xfrm>
            <a:off x="0" y="6119336"/>
            <a:ext cx="59060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ECE 730: Fabrication in the </a:t>
            </a:r>
            <a:r>
              <a:rPr lang="en-US" sz="1400" dirty="0" err="1" smtClean="0"/>
              <a:t>nanoscale</a:t>
            </a:r>
            <a:r>
              <a:rPr lang="en-US" sz="1400" dirty="0" smtClean="0"/>
              <a:t>: principles, technology and applications </a:t>
            </a:r>
          </a:p>
          <a:p>
            <a:r>
              <a:rPr lang="en-US" sz="1400" dirty="0" smtClean="0"/>
              <a:t>Instructor: Bo Cui, ECE, University of Waterloo; http://ece.uwaterloo.ca/~bcui/</a:t>
            </a:r>
          </a:p>
          <a:p>
            <a:r>
              <a:rPr lang="en-US" sz="1400" dirty="0" smtClean="0"/>
              <a:t>Textbook: Nanofabrication: principles, capabilities and limits, by Zheng Cui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838200"/>
            <a:ext cx="83820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EUV radiation is strongly absorbed in virtually all materials, even gases, so EUV imaging must be carried out in a near vacuum.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There is no refractive lenses usable - EUVL imaging systems are entirely </a:t>
            </a:r>
            <a:r>
              <a:rPr lang="en-US" dirty="0" smtClean="0">
                <a:solidFill>
                  <a:srgbClr val="FF0000"/>
                </a:solidFill>
              </a:rPr>
              <a:t>reflective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But EUV reflectivity of individual materials at near-normal incidence is very low, so “distributed Bragg reflectors” are used.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best of these reflectors functions in the region between 11 and 14nm (Si/Mo material)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152400"/>
            <a:ext cx="575785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EUV lithography (EUVL) characteristics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7" descr="projection syst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43400" y="3490912"/>
            <a:ext cx="4727242" cy="3138488"/>
          </a:xfrm>
          <a:noFill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688840"/>
            <a:ext cx="4114800" cy="290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888523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8612" y="733425"/>
            <a:ext cx="1686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EUVL alpha-tool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152400"/>
            <a:ext cx="557736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Schematic of EUV lithography system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76200"/>
            <a:ext cx="732027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A few optical designs (using reflective lens/mask)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0"/>
            <a:ext cx="3276600" cy="248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246" y="3200400"/>
            <a:ext cx="340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 early simple two-mirror system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560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838200"/>
            <a:ext cx="5105400" cy="228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472639" y="3124200"/>
            <a:ext cx="5671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four-mirror system, holes in M4 to let light pass through.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810000"/>
            <a:ext cx="6637337" cy="267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743200" y="6477000"/>
            <a:ext cx="3447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six-mirror system having NA 0.25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1" y="838200"/>
            <a:ext cx="838199" cy="295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Synchrotron radiation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385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990600"/>
            <a:ext cx="455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Extreme UV (EUV)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2514600"/>
            <a:ext cx="3917867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Overview, why EUV lithography?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EUV source (hot and dense plasma).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Optics (reflection mirrors).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Mask (absorber on mirrors).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Resist (sensitivity, LER, out-gassing).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Contamination control.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2514600" y="17526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685800" y="1219200"/>
            <a:ext cx="7924800" cy="24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The </a:t>
            </a:r>
            <a:r>
              <a:rPr lang="en-US" dirty="0">
                <a:solidFill>
                  <a:srgbClr val="0033CC"/>
                </a:solidFill>
              </a:rPr>
              <a:t>only viable source for 13.5nm photons is a </a:t>
            </a:r>
            <a:r>
              <a:rPr lang="en-US" dirty="0" smtClean="0">
                <a:solidFill>
                  <a:srgbClr val="0033CC"/>
                </a:solidFill>
              </a:rPr>
              <a:t>hot and dense plasma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(synchrotron radiation also creates EUV, but very expensive and huge size.)</a:t>
            </a:r>
            <a:endParaRPr lang="en-US" dirty="0">
              <a:solidFill>
                <a:srgbClr val="0033CC"/>
              </a:solidFill>
            </a:endParaRPr>
          </a:p>
          <a:p>
            <a:pPr marL="166688" lvl="1" indent="-160338">
              <a:spcAft>
                <a:spcPts val="600"/>
              </a:spcAft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Powerful plasma: </a:t>
            </a:r>
            <a:r>
              <a:rPr lang="en-US" dirty="0">
                <a:solidFill>
                  <a:srgbClr val="0033CC"/>
                </a:solidFill>
              </a:rPr>
              <a:t>temperature of up to 200,000</a:t>
            </a:r>
            <a:r>
              <a:rPr lang="en-US" baseline="50000" dirty="0">
                <a:solidFill>
                  <a:srgbClr val="0033CC"/>
                </a:solidFill>
              </a:rPr>
              <a:t>o</a:t>
            </a:r>
            <a:r>
              <a:rPr lang="en-US" dirty="0">
                <a:solidFill>
                  <a:srgbClr val="0033CC"/>
                </a:solidFill>
              </a:rPr>
              <a:t>C, atoms ionized up to +20 </a:t>
            </a:r>
            <a:r>
              <a:rPr lang="en-US" dirty="0" smtClean="0">
                <a:solidFill>
                  <a:srgbClr val="0033CC"/>
                </a:solidFill>
              </a:rPr>
              <a:t>state.</a:t>
            </a:r>
          </a:p>
          <a:p>
            <a:pPr marL="166688" lvl="1" indent="-160338">
              <a:spcAft>
                <a:spcPts val="600"/>
              </a:spcAft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Emit photons by (e - ion) recombination and de-excitation of the ions.</a:t>
            </a:r>
            <a:endParaRPr lang="en-US" dirty="0">
              <a:solidFill>
                <a:srgbClr val="0033CC"/>
              </a:solidFill>
            </a:endParaRPr>
          </a:p>
          <a:p>
            <a:pPr marL="166688" lvl="1" indent="-160338">
              <a:spcAft>
                <a:spcPts val="600"/>
              </a:spcAft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Plasma </a:t>
            </a:r>
            <a:r>
              <a:rPr lang="en-US" dirty="0">
                <a:solidFill>
                  <a:srgbClr val="0033CC"/>
                </a:solidFill>
              </a:rPr>
              <a:t>must be </a:t>
            </a:r>
            <a:r>
              <a:rPr lang="en-US" dirty="0" smtClean="0">
                <a:solidFill>
                  <a:srgbClr val="0033CC"/>
                </a:solidFill>
              </a:rPr>
              <a:t>pulsed: pulse </a:t>
            </a:r>
            <a:r>
              <a:rPr lang="en-US" dirty="0">
                <a:solidFill>
                  <a:srgbClr val="0033CC"/>
                </a:solidFill>
              </a:rPr>
              <a:t>length in </a:t>
            </a:r>
            <a:r>
              <a:rPr lang="en-US" dirty="0" err="1">
                <a:solidFill>
                  <a:srgbClr val="0033CC"/>
                </a:solidFill>
              </a:rPr>
              <a:t>pico</a:t>
            </a:r>
            <a:r>
              <a:rPr lang="en-US" dirty="0">
                <a:solidFill>
                  <a:srgbClr val="0033CC"/>
                </a:solidFill>
              </a:rPr>
              <a:t>- to nanosecond </a:t>
            </a:r>
            <a:r>
              <a:rPr lang="en-US" dirty="0" smtClean="0">
                <a:solidFill>
                  <a:srgbClr val="0033CC"/>
                </a:solidFill>
              </a:rPr>
              <a:t>range</a:t>
            </a:r>
          </a:p>
          <a:p>
            <a:pPr marL="166688" lvl="1" indent="-160338">
              <a:spcAft>
                <a:spcPts val="600"/>
              </a:spcAft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Plasma is produced by powerful pulsed laser or electric arc (discharge) of up to 60000A peak current.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5000" y="152400"/>
            <a:ext cx="587699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EUV @13.5nm plasma radiation source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85800" y="3505200"/>
            <a:ext cx="2875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Laser Produced Plasma (LPP)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334000" y="3429000"/>
            <a:ext cx="3341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Discharge Produced Plasma (DPP)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8600" y="8382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Light sources must match the wavelengths at which Mo/Si multi-layers have high reflectivity.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749300" y="3733801"/>
            <a:ext cx="4660910" cy="3047999"/>
            <a:chOff x="749300" y="3733801"/>
            <a:chExt cx="4660910" cy="3047999"/>
          </a:xfrm>
        </p:grpSpPr>
        <p:grpSp>
          <p:nvGrpSpPr>
            <p:cNvPr id="43" name="Group 42"/>
            <p:cNvGrpSpPr/>
            <p:nvPr/>
          </p:nvGrpSpPr>
          <p:grpSpPr>
            <a:xfrm>
              <a:off x="749300" y="3733801"/>
              <a:ext cx="4660910" cy="2971804"/>
              <a:chOff x="749300" y="3733801"/>
              <a:chExt cx="4660910" cy="2971804"/>
            </a:xfrm>
          </p:grpSpPr>
          <p:grpSp>
            <p:nvGrpSpPr>
              <p:cNvPr id="22" name="Group 1106"/>
              <p:cNvGrpSpPr>
                <a:grpSpLocks/>
              </p:cNvGrpSpPr>
              <p:nvPr/>
            </p:nvGrpSpPr>
            <p:grpSpPr bwMode="auto">
              <a:xfrm>
                <a:off x="1474788" y="3733801"/>
                <a:ext cx="3935422" cy="2971804"/>
                <a:chOff x="929" y="577"/>
                <a:chExt cx="2479" cy="1872"/>
              </a:xfrm>
            </p:grpSpPr>
            <p:sp>
              <p:nvSpPr>
                <p:cNvPr id="29" name="Text Box 1034"/>
                <p:cNvSpPr txBox="1">
                  <a:spLocks noChangeArrowheads="1"/>
                </p:cNvSpPr>
                <p:nvPr/>
              </p:nvSpPr>
              <p:spPr bwMode="auto">
                <a:xfrm>
                  <a:off x="1849" y="577"/>
                  <a:ext cx="1559" cy="5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800" dirty="0" smtClean="0"/>
                    <a:t>Plasma</a:t>
                  </a:r>
                </a:p>
                <a:p>
                  <a:r>
                    <a:rPr lang="en-US" sz="1400" dirty="0" smtClean="0"/>
                    <a:t>(consists of ionized vapor of the target material)</a:t>
                  </a:r>
                  <a:endParaRPr lang="en-US" sz="1400" dirty="0"/>
                </a:p>
              </p:txBody>
            </p:sp>
            <p:grpSp>
              <p:nvGrpSpPr>
                <p:cNvPr id="30" name="Group 1099"/>
                <p:cNvGrpSpPr>
                  <a:grpSpLocks/>
                </p:cNvGrpSpPr>
                <p:nvPr/>
              </p:nvGrpSpPr>
              <p:grpSpPr bwMode="auto">
                <a:xfrm>
                  <a:off x="929" y="754"/>
                  <a:ext cx="1741" cy="1695"/>
                  <a:chOff x="929" y="754"/>
                  <a:chExt cx="1741" cy="1695"/>
                </a:xfrm>
              </p:grpSpPr>
              <p:sp>
                <p:nvSpPr>
                  <p:cNvPr id="31" name="AutoShape 1030" descr="Large confetti"/>
                  <p:cNvSpPr>
                    <a:spLocks noChangeArrowheads="1"/>
                  </p:cNvSpPr>
                  <p:nvPr/>
                </p:nvSpPr>
                <p:spPr bwMode="auto">
                  <a:xfrm rot="2686006">
                    <a:off x="929" y="754"/>
                    <a:ext cx="1741" cy="1695"/>
                  </a:xfrm>
                  <a:prstGeom prst="irregularSeal2">
                    <a:avLst/>
                  </a:prstGeom>
                  <a:pattFill prst="lgConfetti">
                    <a:fgClr>
                      <a:srgbClr val="FFCC00"/>
                    </a:fgClr>
                    <a:bgClr>
                      <a:srgbClr val="FFFFFF"/>
                    </a:bgClr>
                  </a:pattFill>
                  <a:ln w="12700">
                    <a:solidFill>
                      <a:srgbClr val="FFCC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Line 1035"/>
                  <p:cNvSpPr>
                    <a:spLocks noChangeShapeType="1"/>
                  </p:cNvSpPr>
                  <p:nvPr/>
                </p:nvSpPr>
                <p:spPr bwMode="auto">
                  <a:xfrm>
                    <a:off x="1337" y="1830"/>
                    <a:ext cx="423" cy="181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Line 10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58" y="1198"/>
                    <a:ext cx="510" cy="147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Line 1037"/>
                  <p:cNvSpPr>
                    <a:spLocks noChangeShapeType="1"/>
                  </p:cNvSpPr>
                  <p:nvPr/>
                </p:nvSpPr>
                <p:spPr bwMode="auto">
                  <a:xfrm>
                    <a:off x="1307" y="1921"/>
                    <a:ext cx="434" cy="367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Line 10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72" y="932"/>
                    <a:ext cx="423" cy="268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2" name="Group 41"/>
              <p:cNvGrpSpPr/>
              <p:nvPr/>
            </p:nvGrpSpPr>
            <p:grpSpPr>
              <a:xfrm>
                <a:off x="1843089" y="5010154"/>
                <a:ext cx="2722561" cy="600076"/>
                <a:chOff x="1843089" y="5010154"/>
                <a:chExt cx="2722561" cy="600076"/>
              </a:xfrm>
            </p:grpSpPr>
            <p:sp>
              <p:nvSpPr>
                <p:cNvPr id="27" name="Text Box 1032"/>
                <p:cNvSpPr txBox="1">
                  <a:spLocks noChangeArrowheads="1"/>
                </p:cNvSpPr>
                <p:nvPr/>
              </p:nvSpPr>
              <p:spPr bwMode="auto">
                <a:xfrm>
                  <a:off x="3886200" y="5119687"/>
                  <a:ext cx="679450" cy="3667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/>
                    <a:t>laser</a:t>
                  </a:r>
                </a:p>
              </p:txBody>
            </p:sp>
            <p:sp>
              <p:nvSpPr>
                <p:cNvPr id="28" name="AutoShape 1031"/>
                <p:cNvSpPr>
                  <a:spLocks noChangeArrowheads="1"/>
                </p:cNvSpPr>
                <p:nvPr/>
              </p:nvSpPr>
              <p:spPr bwMode="auto">
                <a:xfrm>
                  <a:off x="1843089" y="5010154"/>
                  <a:ext cx="2687638" cy="600076"/>
                </a:xfrm>
                <a:prstGeom prst="leftArrow">
                  <a:avLst>
                    <a:gd name="adj1" fmla="val 50000"/>
                    <a:gd name="adj2" fmla="val 111971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dirty="0" smtClean="0"/>
                    <a:t>               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laser pulse (ns)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4" name="Group 1098"/>
              <p:cNvGrpSpPr>
                <a:grpSpLocks/>
              </p:cNvGrpSpPr>
              <p:nvPr/>
            </p:nvGrpSpPr>
            <p:grpSpPr bwMode="auto">
              <a:xfrm>
                <a:off x="749300" y="3975100"/>
                <a:ext cx="1079500" cy="2538412"/>
                <a:chOff x="472" y="729"/>
                <a:chExt cx="680" cy="1599"/>
              </a:xfrm>
            </p:grpSpPr>
            <p:sp>
              <p:nvSpPr>
                <p:cNvPr id="25" name="Rectangle 1028" descr="90%"/>
                <p:cNvSpPr>
                  <a:spLocks noChangeArrowheads="1"/>
                </p:cNvSpPr>
                <p:nvPr/>
              </p:nvSpPr>
              <p:spPr bwMode="auto">
                <a:xfrm>
                  <a:off x="472" y="729"/>
                  <a:ext cx="680" cy="1599"/>
                </a:xfrm>
                <a:prstGeom prst="rect">
                  <a:avLst/>
                </a:prstGeom>
                <a:pattFill prst="pct90">
                  <a:fgClr>
                    <a:srgbClr val="FFCC00"/>
                  </a:fgClr>
                  <a:bgClr>
                    <a:srgbClr val="FFFFFF"/>
                  </a:bgClr>
                </a:pattFill>
                <a:ln w="12700">
                  <a:solidFill>
                    <a:srgbClr val="FFCC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Text Box 1033"/>
                <p:cNvSpPr txBox="1">
                  <a:spLocks noChangeArrowheads="1"/>
                </p:cNvSpPr>
                <p:nvPr/>
              </p:nvSpPr>
              <p:spPr bwMode="auto">
                <a:xfrm>
                  <a:off x="592" y="887"/>
                  <a:ext cx="484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/>
                    <a:t>target</a:t>
                  </a:r>
                </a:p>
              </p:txBody>
            </p:sp>
          </p:grpSp>
        </p:grpSp>
        <p:cxnSp>
          <p:nvCxnSpPr>
            <p:cNvPr id="40" name="Straight Arrow Connector 39"/>
            <p:cNvCxnSpPr/>
            <p:nvPr/>
          </p:nvCxnSpPr>
          <p:spPr>
            <a:xfrm>
              <a:off x="1828800" y="6477000"/>
              <a:ext cx="1600200" cy="1588"/>
            </a:xfrm>
            <a:prstGeom prst="straightConnector1">
              <a:avLst/>
            </a:prstGeom>
            <a:ln w="1905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144445" y="6412468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sym typeface="Symbol"/>
                </a:rPr>
                <a:t>100m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410200" y="3810000"/>
            <a:ext cx="3196908" cy="2695575"/>
            <a:chOff x="5410200" y="3810000"/>
            <a:chExt cx="3196908" cy="2695575"/>
          </a:xfrm>
        </p:grpSpPr>
        <p:pic>
          <p:nvPicPr>
            <p:cNvPr id="246785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10200" y="3810000"/>
              <a:ext cx="3196908" cy="269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Box 45"/>
            <p:cNvSpPr txBox="1"/>
            <p:nvPr/>
          </p:nvSpPr>
          <p:spPr>
            <a:xfrm>
              <a:off x="5428597" y="4191000"/>
              <a:ext cx="11246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(or Sn vapor)</a:t>
              </a:r>
              <a:endParaRPr lang="en-US" sz="1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029200" y="2209800"/>
            <a:ext cx="3429000" cy="61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913" tIns="32457" rIns="64913" bIns="32457">
            <a:spAutoFit/>
          </a:bodyPr>
          <a:lstStyle/>
          <a:p>
            <a:pPr defTabSz="649288">
              <a:tabLst>
                <a:tab pos="3846513" algn="l"/>
              </a:tabLst>
            </a:pPr>
            <a:r>
              <a:rPr lang="en-GB" dirty="0" smtClean="0">
                <a:solidFill>
                  <a:srgbClr val="C00000"/>
                </a:solidFill>
                <a:cs typeface="Times New Roman" charset="0"/>
              </a:rPr>
              <a:t>Emission </a:t>
            </a:r>
            <a:r>
              <a:rPr lang="en-GB" dirty="0">
                <a:solidFill>
                  <a:srgbClr val="C00000"/>
                </a:solidFill>
                <a:cs typeface="Times New Roman" charset="0"/>
              </a:rPr>
              <a:t>peak wavelength (nm)</a:t>
            </a:r>
          </a:p>
          <a:p>
            <a:pPr defTabSz="649288">
              <a:tabLst>
                <a:tab pos="3846513" algn="l"/>
              </a:tabLst>
            </a:pPr>
            <a:r>
              <a:rPr lang="en-GB" dirty="0">
                <a:solidFill>
                  <a:srgbClr val="C00000"/>
                </a:solidFill>
                <a:cs typeface="Times New Roman" charset="0"/>
              </a:rPr>
              <a:t> versus  atomic </a:t>
            </a:r>
            <a:r>
              <a:rPr lang="en-GB" dirty="0" smtClean="0">
                <a:solidFill>
                  <a:srgbClr val="C00000"/>
                </a:solidFill>
                <a:cs typeface="Times New Roman" charset="0"/>
              </a:rPr>
              <a:t>number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52400" y="2590800"/>
            <a:ext cx="4800600" cy="172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913" tIns="32457" rIns="64913" bIns="32457">
            <a:spAutoFit/>
          </a:bodyPr>
          <a:lstStyle/>
          <a:p>
            <a:pPr algn="l" defTabSz="649288">
              <a:tabLst>
                <a:tab pos="3144838" algn="l"/>
              </a:tabLst>
            </a:pPr>
            <a:r>
              <a:rPr lang="en-GB" dirty="0" smtClean="0">
                <a:solidFill>
                  <a:srgbClr val="C00000"/>
                </a:solidFill>
                <a:cs typeface="Times New Roman" charset="0"/>
              </a:rPr>
              <a:t>Laser produced </a:t>
            </a:r>
            <a:r>
              <a:rPr lang="en-GB" dirty="0" err="1" smtClean="0">
                <a:solidFill>
                  <a:srgbClr val="C00000"/>
                </a:solidFill>
                <a:cs typeface="Times New Roman" charset="0"/>
              </a:rPr>
              <a:t>Sn</a:t>
            </a:r>
            <a:r>
              <a:rPr lang="en-GB" dirty="0" smtClean="0">
                <a:solidFill>
                  <a:srgbClr val="C00000"/>
                </a:solidFill>
                <a:cs typeface="Times New Roman" charset="0"/>
              </a:rPr>
              <a:t> plasma</a:t>
            </a:r>
            <a:endParaRPr lang="en-GB" dirty="0">
              <a:solidFill>
                <a:srgbClr val="C00000"/>
              </a:solidFill>
              <a:cs typeface="Times New Roman" charset="0"/>
            </a:endParaRPr>
          </a:p>
          <a:p>
            <a:pPr defTabSz="649288">
              <a:tabLst>
                <a:tab pos="3144838" algn="l"/>
              </a:tabLst>
            </a:pPr>
            <a:r>
              <a:rPr lang="en-GB" dirty="0">
                <a:solidFill>
                  <a:srgbClr val="0033CC"/>
                </a:solidFill>
                <a:cs typeface="Times New Roman" charset="0"/>
              </a:rPr>
              <a:t>Target, </a:t>
            </a:r>
            <a:r>
              <a:rPr lang="en-GB" dirty="0" smtClean="0">
                <a:solidFill>
                  <a:srgbClr val="0033CC"/>
                </a:solidFill>
                <a:cs typeface="Times New Roman" charset="0"/>
              </a:rPr>
              <a:t>Z=50 </a:t>
            </a:r>
            <a:r>
              <a:rPr lang="en-US" dirty="0" smtClean="0">
                <a:solidFill>
                  <a:srgbClr val="0033CC"/>
                </a:solidFill>
              </a:rPr>
              <a:t>[Kr]5s</a:t>
            </a:r>
            <a:r>
              <a:rPr lang="en-US" baseline="30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4d</a:t>
            </a:r>
            <a:r>
              <a:rPr lang="en-US" baseline="30000" dirty="0" smtClean="0">
                <a:solidFill>
                  <a:srgbClr val="0033CC"/>
                </a:solidFill>
              </a:rPr>
              <a:t>10</a:t>
            </a:r>
            <a:r>
              <a:rPr lang="en-US" dirty="0" smtClean="0">
                <a:solidFill>
                  <a:srgbClr val="0033CC"/>
                </a:solidFill>
              </a:rPr>
              <a:t>5p</a:t>
            </a:r>
            <a:r>
              <a:rPr lang="en-US" baseline="30000" dirty="0" smtClean="0">
                <a:solidFill>
                  <a:srgbClr val="0033CC"/>
                </a:solidFill>
              </a:rPr>
              <a:t>2</a:t>
            </a:r>
            <a:r>
              <a:rPr lang="en-US" dirty="0" smtClean="0"/>
              <a:t> </a:t>
            </a:r>
            <a:r>
              <a:rPr lang="en-GB" dirty="0" smtClean="0">
                <a:solidFill>
                  <a:srgbClr val="0033CC"/>
                </a:solidFill>
                <a:cs typeface="Times New Roman" charset="0"/>
              </a:rPr>
              <a:t>	</a:t>
            </a:r>
            <a:r>
              <a:rPr lang="en-GB" dirty="0" err="1" smtClean="0">
                <a:solidFill>
                  <a:srgbClr val="0033CC"/>
                </a:solidFill>
                <a:cs typeface="Times New Roman" charset="0"/>
              </a:rPr>
              <a:t>Sn</a:t>
            </a:r>
            <a:endParaRPr lang="en-GB" dirty="0">
              <a:solidFill>
                <a:srgbClr val="0033CC"/>
              </a:solidFill>
              <a:cs typeface="Times New Roman" charset="0"/>
            </a:endParaRPr>
          </a:p>
          <a:p>
            <a:pPr algn="l" defTabSz="649288">
              <a:tabLst>
                <a:tab pos="3144838" algn="l"/>
              </a:tabLst>
            </a:pPr>
            <a:r>
              <a:rPr lang="en-GB" dirty="0">
                <a:solidFill>
                  <a:srgbClr val="0033CC"/>
                </a:solidFill>
                <a:cs typeface="Times New Roman" charset="0"/>
              </a:rPr>
              <a:t>Laser wavelength, </a:t>
            </a:r>
            <a:r>
              <a:rPr lang="en-GB" dirty="0">
                <a:solidFill>
                  <a:srgbClr val="0033CC"/>
                </a:solidFill>
                <a:cs typeface="Times New Roman" charset="0"/>
                <a:sym typeface="Symbol" pitchFamily="18" charset="2"/>
              </a:rPr>
              <a:t></a:t>
            </a:r>
            <a:r>
              <a:rPr lang="en-GB" dirty="0">
                <a:solidFill>
                  <a:srgbClr val="0033CC"/>
                </a:solidFill>
                <a:cs typeface="Times New Roman" charset="0"/>
              </a:rPr>
              <a:t> 	</a:t>
            </a:r>
            <a:r>
              <a:rPr lang="en-GB" dirty="0" smtClean="0">
                <a:solidFill>
                  <a:srgbClr val="0033CC"/>
                </a:solidFill>
                <a:cs typeface="Times New Roman" charset="0"/>
              </a:rPr>
              <a:t>1.064</a:t>
            </a:r>
            <a:r>
              <a:rPr lang="en-GB" dirty="0" smtClean="0">
                <a:solidFill>
                  <a:srgbClr val="0033CC"/>
                </a:solidFill>
                <a:cs typeface="Times New Roman" charset="0"/>
                <a:sym typeface="Symbol"/>
              </a:rPr>
              <a:t>m</a:t>
            </a:r>
            <a:endParaRPr lang="en-GB" dirty="0">
              <a:solidFill>
                <a:srgbClr val="0033CC"/>
              </a:solidFill>
              <a:cs typeface="Times New Roman" charset="0"/>
            </a:endParaRPr>
          </a:p>
          <a:p>
            <a:pPr algn="l" defTabSz="649288">
              <a:tabLst>
                <a:tab pos="3144838" algn="l"/>
              </a:tabLst>
            </a:pPr>
            <a:r>
              <a:rPr lang="en-GB" dirty="0">
                <a:solidFill>
                  <a:srgbClr val="0033CC"/>
                </a:solidFill>
                <a:cs typeface="Times New Roman" charset="0"/>
              </a:rPr>
              <a:t>Laser flux, </a:t>
            </a:r>
            <a:r>
              <a:rPr lang="en-US" dirty="0">
                <a:solidFill>
                  <a:srgbClr val="0033CC"/>
                </a:solidFill>
                <a:cs typeface="Times New Roman" charset="0"/>
                <a:sym typeface="Symbol" pitchFamily="18" charset="2"/>
              </a:rPr>
              <a:t></a:t>
            </a:r>
            <a:r>
              <a:rPr lang="en-GB" dirty="0">
                <a:solidFill>
                  <a:srgbClr val="0033CC"/>
                </a:solidFill>
                <a:cs typeface="Times New Roman" charset="0"/>
              </a:rPr>
              <a:t> 	</a:t>
            </a:r>
            <a:r>
              <a:rPr lang="en-GB" dirty="0">
                <a:solidFill>
                  <a:srgbClr val="C00000"/>
                </a:solidFill>
                <a:cs typeface="Times New Roman" charset="0"/>
              </a:rPr>
              <a:t>1 x 10</a:t>
            </a:r>
            <a:r>
              <a:rPr lang="en-GB" baseline="30000" dirty="0">
                <a:solidFill>
                  <a:srgbClr val="C00000"/>
                </a:solidFill>
                <a:cs typeface="Times New Roman" charset="0"/>
              </a:rPr>
              <a:t>11</a:t>
            </a:r>
            <a:r>
              <a:rPr lang="en-GB" dirty="0">
                <a:solidFill>
                  <a:srgbClr val="0033CC"/>
                </a:solidFill>
                <a:cs typeface="Times New Roman" charset="0"/>
              </a:rPr>
              <a:t> W/cm</a:t>
            </a:r>
            <a:r>
              <a:rPr lang="en-GB" baseline="30000" dirty="0">
                <a:solidFill>
                  <a:srgbClr val="0033CC"/>
                </a:solidFill>
                <a:cs typeface="Times New Roman" charset="0"/>
              </a:rPr>
              <a:t>2</a:t>
            </a:r>
            <a:endParaRPr lang="en-GB" dirty="0">
              <a:solidFill>
                <a:srgbClr val="0033CC"/>
              </a:solidFill>
              <a:cs typeface="Times New Roman" charset="0"/>
            </a:endParaRPr>
          </a:p>
          <a:p>
            <a:pPr algn="l" defTabSz="649288">
              <a:tabLst>
                <a:tab pos="3144838" algn="l"/>
              </a:tabLst>
            </a:pPr>
            <a:r>
              <a:rPr lang="en-GB" dirty="0">
                <a:solidFill>
                  <a:srgbClr val="0033CC"/>
                </a:solidFill>
                <a:cs typeface="Times New Roman" charset="0"/>
              </a:rPr>
              <a:t>Electron temperature, T</a:t>
            </a:r>
            <a:r>
              <a:rPr lang="en-GB" baseline="-25000" dirty="0">
                <a:solidFill>
                  <a:srgbClr val="0033CC"/>
                </a:solidFill>
                <a:cs typeface="Times New Roman" charset="0"/>
              </a:rPr>
              <a:t>e</a:t>
            </a:r>
            <a:r>
              <a:rPr lang="en-GB" dirty="0">
                <a:solidFill>
                  <a:srgbClr val="0033CC"/>
                </a:solidFill>
                <a:cs typeface="Times New Roman" charset="0"/>
              </a:rPr>
              <a:t>	</a:t>
            </a:r>
            <a:r>
              <a:rPr lang="en-GB" dirty="0" smtClean="0">
                <a:solidFill>
                  <a:srgbClr val="0033CC"/>
                </a:solidFill>
                <a:cs typeface="Times New Roman" charset="0"/>
              </a:rPr>
              <a:t>48.8eV</a:t>
            </a:r>
            <a:endParaRPr lang="en-GB" dirty="0">
              <a:solidFill>
                <a:srgbClr val="0033CC"/>
              </a:solidFill>
              <a:cs typeface="Times New Roman" charset="0"/>
            </a:endParaRPr>
          </a:p>
          <a:p>
            <a:pPr algn="l" defTabSz="649288">
              <a:tabLst>
                <a:tab pos="3144838" algn="l"/>
              </a:tabLst>
            </a:pPr>
            <a:r>
              <a:rPr lang="en-GB" dirty="0">
                <a:solidFill>
                  <a:srgbClr val="0033CC"/>
                </a:solidFill>
                <a:cs typeface="Times New Roman" charset="0"/>
              </a:rPr>
              <a:t>Electron density, n</a:t>
            </a:r>
            <a:r>
              <a:rPr lang="en-GB" baseline="-25000" dirty="0">
                <a:solidFill>
                  <a:srgbClr val="0033CC"/>
                </a:solidFill>
                <a:cs typeface="Times New Roman" charset="0"/>
              </a:rPr>
              <a:t>e</a:t>
            </a:r>
            <a:r>
              <a:rPr lang="en-GB" dirty="0">
                <a:solidFill>
                  <a:srgbClr val="0033CC"/>
                </a:solidFill>
                <a:cs typeface="Times New Roman" charset="0"/>
              </a:rPr>
              <a:t>	9.88 x 10</a:t>
            </a:r>
            <a:r>
              <a:rPr lang="en-GB" baseline="30000" dirty="0">
                <a:solidFill>
                  <a:srgbClr val="0033CC"/>
                </a:solidFill>
                <a:cs typeface="Times New Roman" charset="0"/>
              </a:rPr>
              <a:t>20</a:t>
            </a:r>
            <a:r>
              <a:rPr lang="en-GB" dirty="0">
                <a:solidFill>
                  <a:srgbClr val="0033CC"/>
                </a:solidFill>
                <a:cs typeface="Times New Roman" charset="0"/>
              </a:rPr>
              <a:t> cm</a:t>
            </a:r>
            <a:r>
              <a:rPr lang="en-GB" baseline="30000" dirty="0">
                <a:solidFill>
                  <a:srgbClr val="0033CC"/>
                </a:solidFill>
                <a:cs typeface="Times New Roman" charset="0"/>
              </a:rPr>
              <a:t>-3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04800" y="4701060"/>
            <a:ext cx="1676400" cy="200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913" tIns="32457" rIns="64913" bIns="32457">
            <a:spAutoFit/>
          </a:bodyPr>
          <a:lstStyle/>
          <a:p>
            <a:pPr algn="l" defTabSz="649288">
              <a:tabLst>
                <a:tab pos="952500" algn="l"/>
              </a:tabLst>
            </a:pPr>
            <a:r>
              <a:rPr lang="en-GB" dirty="0">
                <a:solidFill>
                  <a:srgbClr val="0033CC"/>
                </a:solidFill>
                <a:cs typeface="Times New Roman" charset="0"/>
              </a:rPr>
              <a:t>Ion distribution</a:t>
            </a:r>
          </a:p>
          <a:p>
            <a:pPr algn="l" defTabSz="649288">
              <a:tabLst>
                <a:tab pos="952500" algn="l"/>
              </a:tabLst>
            </a:pPr>
            <a:r>
              <a:rPr lang="en-GB" dirty="0" err="1">
                <a:solidFill>
                  <a:srgbClr val="0033CC"/>
                </a:solidFill>
                <a:cs typeface="Times New Roman" charset="0"/>
              </a:rPr>
              <a:t>Sn</a:t>
            </a:r>
            <a:r>
              <a:rPr lang="en-GB" dirty="0">
                <a:solidFill>
                  <a:srgbClr val="0033CC"/>
                </a:solidFill>
                <a:cs typeface="Times New Roman" charset="0"/>
              </a:rPr>
              <a:t> X	</a:t>
            </a:r>
            <a:r>
              <a:rPr lang="en-GB" dirty="0" smtClean="0">
                <a:solidFill>
                  <a:srgbClr val="0033CC"/>
                </a:solidFill>
                <a:cs typeface="Times New Roman" charset="0"/>
              </a:rPr>
              <a:t>0.046 </a:t>
            </a:r>
            <a:r>
              <a:rPr lang="en-GB" sz="1600" dirty="0" smtClean="0">
                <a:solidFill>
                  <a:srgbClr val="0033CC"/>
                </a:solidFill>
                <a:cs typeface="Times New Roman" charset="0"/>
              </a:rPr>
              <a:t>(Sn</a:t>
            </a:r>
            <a:r>
              <a:rPr lang="en-GB" sz="1600" baseline="30000" dirty="0" smtClean="0">
                <a:solidFill>
                  <a:srgbClr val="0033CC"/>
                </a:solidFill>
                <a:cs typeface="Times New Roman" charset="0"/>
              </a:rPr>
              <a:t>10+</a:t>
            </a:r>
            <a:r>
              <a:rPr lang="en-GB" sz="1600" dirty="0" smtClean="0">
                <a:solidFill>
                  <a:srgbClr val="0033CC"/>
                </a:solidFill>
                <a:cs typeface="Times New Roman" charset="0"/>
              </a:rPr>
              <a:t>)         (4.6%)</a:t>
            </a:r>
            <a:endParaRPr lang="en-GB" sz="1600" dirty="0">
              <a:solidFill>
                <a:srgbClr val="0033CC"/>
              </a:solidFill>
              <a:cs typeface="Times New Roman" charset="0"/>
            </a:endParaRPr>
          </a:p>
          <a:p>
            <a:pPr algn="l" defTabSz="649288">
              <a:tabLst>
                <a:tab pos="952500" algn="l"/>
              </a:tabLst>
            </a:pPr>
            <a:r>
              <a:rPr lang="en-GB" dirty="0" err="1">
                <a:solidFill>
                  <a:srgbClr val="0033CC"/>
                </a:solidFill>
                <a:cs typeface="Times New Roman" charset="0"/>
              </a:rPr>
              <a:t>Sn</a:t>
            </a:r>
            <a:r>
              <a:rPr lang="en-GB" dirty="0">
                <a:solidFill>
                  <a:srgbClr val="0033CC"/>
                </a:solidFill>
                <a:cs typeface="Times New Roman" charset="0"/>
              </a:rPr>
              <a:t> XI	0.243</a:t>
            </a:r>
          </a:p>
          <a:p>
            <a:pPr algn="l" defTabSz="649288">
              <a:tabLst>
                <a:tab pos="952500" algn="l"/>
              </a:tabLst>
            </a:pPr>
            <a:r>
              <a:rPr lang="en-GB" dirty="0" err="1">
                <a:solidFill>
                  <a:srgbClr val="0033CC"/>
                </a:solidFill>
                <a:cs typeface="Times New Roman" charset="0"/>
              </a:rPr>
              <a:t>Sn</a:t>
            </a:r>
            <a:r>
              <a:rPr lang="en-GB" dirty="0">
                <a:solidFill>
                  <a:srgbClr val="0033CC"/>
                </a:solidFill>
                <a:cs typeface="Times New Roman" charset="0"/>
              </a:rPr>
              <a:t> XII	0.306</a:t>
            </a:r>
          </a:p>
          <a:p>
            <a:pPr algn="l" defTabSz="649288">
              <a:tabLst>
                <a:tab pos="952500" algn="l"/>
              </a:tabLst>
            </a:pPr>
            <a:r>
              <a:rPr lang="en-GB" dirty="0" err="1">
                <a:solidFill>
                  <a:srgbClr val="0033CC"/>
                </a:solidFill>
                <a:cs typeface="Times New Roman" charset="0"/>
              </a:rPr>
              <a:t>Sn</a:t>
            </a:r>
            <a:r>
              <a:rPr lang="en-GB" dirty="0">
                <a:solidFill>
                  <a:srgbClr val="0033CC"/>
                </a:solidFill>
                <a:cs typeface="Times New Roman" charset="0"/>
              </a:rPr>
              <a:t> XIII	0.330</a:t>
            </a:r>
          </a:p>
          <a:p>
            <a:pPr algn="l" defTabSz="649288">
              <a:tabLst>
                <a:tab pos="952500" algn="l"/>
              </a:tabLst>
            </a:pPr>
            <a:r>
              <a:rPr lang="en-GB" dirty="0" err="1">
                <a:solidFill>
                  <a:srgbClr val="0033CC"/>
                </a:solidFill>
                <a:cs typeface="Times New Roman" charset="0"/>
              </a:rPr>
              <a:t>Sn</a:t>
            </a:r>
            <a:r>
              <a:rPr lang="en-GB" dirty="0">
                <a:solidFill>
                  <a:srgbClr val="0033CC"/>
                </a:solidFill>
                <a:cs typeface="Times New Roman" charset="0"/>
              </a:rPr>
              <a:t> XIV	0.068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152400"/>
            <a:ext cx="589186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Plasma radiation source for 13.5nm: Sn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7587" y="4233446"/>
            <a:ext cx="3026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(300K is 26meV, 1eV is 1.15</a:t>
            </a:r>
            <a:r>
              <a:rPr lang="en-US" sz="1600" dirty="0" smtClean="0">
                <a:solidFill>
                  <a:srgbClr val="7030A0"/>
                </a:solidFill>
                <a:sym typeface="Symbol"/>
              </a:rPr>
              <a:t>10</a:t>
            </a:r>
            <a:r>
              <a:rPr lang="en-US" sz="1600" baseline="30000" dirty="0" smtClean="0">
                <a:solidFill>
                  <a:srgbClr val="7030A0"/>
                </a:solidFill>
                <a:sym typeface="Symbol"/>
              </a:rPr>
              <a:t>4</a:t>
            </a:r>
            <a:r>
              <a:rPr lang="en-US" sz="1600" dirty="0" smtClean="0">
                <a:solidFill>
                  <a:srgbClr val="7030A0"/>
                </a:solidFill>
                <a:sym typeface="Symbol"/>
              </a:rPr>
              <a:t>K</a:t>
            </a:r>
            <a:r>
              <a:rPr lang="en-US" sz="1600" dirty="0" smtClean="0">
                <a:solidFill>
                  <a:srgbClr val="7030A0"/>
                </a:solidFill>
              </a:rPr>
              <a:t>)</a:t>
            </a:r>
            <a:endParaRPr lang="en-US" sz="1600" dirty="0">
              <a:solidFill>
                <a:srgbClr val="7030A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29200" y="2838450"/>
            <a:ext cx="3914810" cy="3638550"/>
            <a:chOff x="5029200" y="1847850"/>
            <a:chExt cx="3914810" cy="3638550"/>
          </a:xfrm>
        </p:grpSpPr>
        <p:pic>
          <p:nvPicPr>
            <p:cNvPr id="8089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29200" y="1847850"/>
              <a:ext cx="3914810" cy="3638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5" name="Straight Arrow Connector 14"/>
            <p:cNvCxnSpPr/>
            <p:nvPr/>
          </p:nvCxnSpPr>
          <p:spPr>
            <a:xfrm rot="10800000" flipV="1">
              <a:off x="6400800" y="2542032"/>
              <a:ext cx="685800" cy="32918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81000" y="7620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Plasma:</a:t>
            </a:r>
            <a:r>
              <a:rPr lang="en-US" dirty="0" smtClean="0">
                <a:solidFill>
                  <a:srgbClr val="7030A0"/>
                </a:solidFill>
              </a:rPr>
              <a:t> ionized gas, similar to the plasma used for reactive ion etching (RIE). But in regular RIE, only &lt;10% gas molecules are ionized; here all ions are ionized, and to a high ionization state (up to Sn</a:t>
            </a:r>
            <a:r>
              <a:rPr lang="en-US" baseline="30000" dirty="0" smtClean="0">
                <a:solidFill>
                  <a:srgbClr val="7030A0"/>
                </a:solidFill>
              </a:rPr>
              <a:t>20+</a:t>
            </a:r>
            <a:r>
              <a:rPr lang="en-US" dirty="0" smtClean="0">
                <a:solidFill>
                  <a:srgbClr val="7030A0"/>
                </a:solidFill>
              </a:rPr>
              <a:t>).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Since the mass of electron is &lt;&lt; that of ion, electrons transfer little of its energy to ions upon collision. As a result, electrons and ions are not in thermal equilibrium in a plasma, with electrons much “hotter” than ions. 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53894" y="152400"/>
            <a:ext cx="712810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Why need ionization state &gt;10 to produce EUV?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828800" y="46482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4279" y="481226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+50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600200" y="4419600"/>
            <a:ext cx="10668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71600" y="4191000"/>
            <a:ext cx="15240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43000" y="3962400"/>
            <a:ext cx="1981200" cy="198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28800" y="3429000"/>
            <a:ext cx="15935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n=5 (4 electrons)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n=4 (18)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n=3 (18)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n=2 (8)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n=1 (2)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8200" y="3657600"/>
            <a:ext cx="2590800" cy="2590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0" y="46482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71479" y="481226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+50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867400" y="4419600"/>
            <a:ext cx="10668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38800" y="4191000"/>
            <a:ext cx="15240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10200" y="3962400"/>
            <a:ext cx="1981200" cy="198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96000" y="3672840"/>
            <a:ext cx="1697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n=4 (10 electrons)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n=3 (18)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n=2 (8)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n=1 (2)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3048000"/>
            <a:ext cx="1207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</a:rPr>
              <a:t>Sn</a:t>
            </a:r>
            <a:r>
              <a:rPr lang="en-US" sz="2400" dirty="0" smtClean="0">
                <a:solidFill>
                  <a:srgbClr val="7030A0"/>
                </a:solidFill>
              </a:rPr>
              <a:t> atom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9800" y="3048000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Sn</a:t>
            </a:r>
            <a:r>
              <a:rPr lang="en-US" sz="2400" baseline="30000" dirty="0" smtClean="0">
                <a:solidFill>
                  <a:srgbClr val="7030A0"/>
                </a:solidFill>
              </a:rPr>
              <a:t>12+</a:t>
            </a:r>
            <a:endParaRPr lang="en-US" sz="2400" baseline="30000" dirty="0">
              <a:solidFill>
                <a:srgbClr val="7030A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029200" y="32766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957718" y="2971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2" idx="2"/>
          </p:cNvCxnSpPr>
          <p:nvPr/>
        </p:nvCxnSpPr>
        <p:spPr>
          <a:xfrm rot="16200000" flipH="1">
            <a:off x="4986445" y="3462445"/>
            <a:ext cx="849868" cy="6072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33800" y="914400"/>
            <a:ext cx="518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Energy level E=-13.56 Z</a:t>
            </a:r>
            <a:r>
              <a:rPr lang="en-US" baseline="30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/n</a:t>
            </a:r>
            <a:r>
              <a:rPr lang="en-US" baseline="30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(</a:t>
            </a:r>
            <a:r>
              <a:rPr lang="en-US" dirty="0" err="1" smtClean="0">
                <a:solidFill>
                  <a:srgbClr val="0033CC"/>
                </a:solidFill>
              </a:rPr>
              <a:t>eV</a:t>
            </a:r>
            <a:r>
              <a:rPr lang="en-US" dirty="0" smtClean="0">
                <a:solidFill>
                  <a:srgbClr val="0033CC"/>
                </a:solidFill>
              </a:rPr>
              <a:t>). For this “free” electron, it “sees” Z=50-38=12 positive charges. So when it jumps to the n=4 level, it should emit a photon with energy 13.56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</a:t>
            </a:r>
            <a:r>
              <a:rPr lang="en-US" dirty="0" smtClean="0">
                <a:solidFill>
                  <a:srgbClr val="0033CC"/>
                </a:solidFill>
              </a:rPr>
              <a:t>12</a:t>
            </a:r>
            <a:r>
              <a:rPr lang="en-US" baseline="30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/4</a:t>
            </a:r>
            <a:r>
              <a:rPr lang="en-US" baseline="30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=122eV, which is the same order as 92eV for 13.5nm wavelength.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800600" y="2362200"/>
            <a:ext cx="609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990600"/>
            <a:ext cx="455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Extreme UV (EUV)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2514600"/>
            <a:ext cx="3917867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Overview, why EUV lithography?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EUV source (hot and dense plasma).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Optics (reflection mirrors).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Mask (absorber on mirrors).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Resist (sensitivity, LER, out-gassing).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Contamination control.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152400"/>
            <a:ext cx="6629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Optics for EUV lithography (EUVL): overview</a:t>
            </a:r>
            <a:endParaRPr lang="en-US" sz="2800" baseline="30000" dirty="0" smtClean="0">
              <a:solidFill>
                <a:srgbClr val="0033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4800" y="937498"/>
            <a:ext cx="85344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sym typeface="Wingdings" pitchFamily="-96" charset="2"/>
              </a:rPr>
              <a:t>All solids, liquids, and gasses absorb 13.5nm photons, so no longer refracting/ transparent lens. (</a:t>
            </a:r>
            <a:r>
              <a:rPr lang="en-US" dirty="0" smtClean="0">
                <a:solidFill>
                  <a:srgbClr val="0033CC"/>
                </a:solidFill>
              </a:rPr>
              <a:t>A beam of EUV light is absorbed in 100nm - thick of H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O)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EUVL uses mirrors coated with multiple layers of molybdenum and silicon that can reflect 70% light. 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other 30 percent is absorbed by the mirror. 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Without the coating, light would be almost totally absorbed by the mirror (almost no reflection).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67200" y="4419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If the thicknesses and compositions of all films are carefully controlled, the reflected light will </a:t>
            </a:r>
            <a:r>
              <a:rPr lang="en-US" i="1" dirty="0" smtClean="0">
                <a:solidFill>
                  <a:srgbClr val="0033CC"/>
                </a:solidFill>
              </a:rPr>
              <a:t>constructively</a:t>
            </a:r>
            <a:r>
              <a:rPr lang="en-US" dirty="0" smtClean="0">
                <a:solidFill>
                  <a:srgbClr val="0033CC"/>
                </a:solidFill>
              </a:rPr>
              <a:t> interfere, resulting in the brightest possible reflection.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33400" y="3810000"/>
            <a:ext cx="3733800" cy="2362200"/>
            <a:chOff x="533400" y="4114800"/>
            <a:chExt cx="3733800" cy="2362200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2"/>
            <a:srcRect l="2272" t="3658" r="2840"/>
            <a:stretch>
              <a:fillRect/>
            </a:stretch>
          </p:blipFill>
          <p:spPr>
            <a:xfrm>
              <a:off x="533400" y="4114800"/>
              <a:ext cx="3733800" cy="2362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799552" y="6080760"/>
              <a:ext cx="20198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Multiple reflections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52400"/>
            <a:ext cx="400975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Electromagnetic spectrum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33400" y="3657600"/>
            <a:ext cx="80772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</a:rPr>
              <a:t>Visible is 400 - 700nm (1.7 to 3eV)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</a:rPr>
              <a:t>UV down to about 170 nm (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7eV)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</a:rPr>
              <a:t>VUV- Vacuum UV (starts where N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is absorbing) then there is FUV (far UV) &amp; EUV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</a:rPr>
              <a:t>EUV/soft x-ray, 2-50nm  </a:t>
            </a:r>
          </a:p>
          <a:p>
            <a:pPr marL="166688" lvl="1" indent="-166688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</a:rPr>
              <a:t>47nm is the </a:t>
            </a:r>
            <a:r>
              <a:rPr lang="el-GR" dirty="0" smtClean="0">
                <a:solidFill>
                  <a:srgbClr val="0033CC"/>
                </a:solidFill>
                <a:cs typeface="Arial" charset="0"/>
              </a:rPr>
              <a:t>λ</a:t>
            </a:r>
            <a:r>
              <a:rPr lang="en-US" dirty="0" smtClean="0">
                <a:solidFill>
                  <a:srgbClr val="0033CC"/>
                </a:solidFill>
              </a:rPr>
              <a:t> for the Ne-like-</a:t>
            </a:r>
            <a:r>
              <a:rPr lang="en-US" dirty="0" err="1" smtClean="0">
                <a:solidFill>
                  <a:srgbClr val="0033CC"/>
                </a:solidFill>
              </a:rPr>
              <a:t>Ar</a:t>
            </a:r>
            <a:r>
              <a:rPr lang="en-US" dirty="0" smtClean="0">
                <a:solidFill>
                  <a:srgbClr val="0033CC"/>
                </a:solidFill>
              </a:rPr>
              <a:t> X-ray Laser (capillary discharge laser).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</a:rPr>
              <a:t>But for EUV lithography, it is at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13.5nm (92eV). 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0"/>
            <a:ext cx="659671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1000" y="1143000"/>
            <a:ext cx="5826083" cy="4330105"/>
            <a:chOff x="650917" y="1143000"/>
            <a:chExt cx="5826083" cy="4330105"/>
          </a:xfrm>
        </p:grpSpPr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0917" y="1143000"/>
              <a:ext cx="5826083" cy="4330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Oval 10"/>
            <p:cNvSpPr/>
            <p:nvPr/>
          </p:nvSpPr>
          <p:spPr>
            <a:xfrm>
              <a:off x="4572000" y="2514600"/>
              <a:ext cx="381000" cy="762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295400" y="838200"/>
            <a:ext cx="46624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Absorption in solids for EUV and soft x-rays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152400"/>
            <a:ext cx="4038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Why Si/Mo and 13.5nm? </a:t>
            </a:r>
            <a:endParaRPr lang="en-US" sz="2800" baseline="30000" dirty="0" smtClean="0">
              <a:solidFill>
                <a:srgbClr val="0033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1000" y="5486400"/>
            <a:ext cx="8305800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</a:rPr>
              <a:t>Mo/Si  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40 layer pairs give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70% reflectance where Mo and Si are most transparent.</a:t>
            </a:r>
          </a:p>
          <a:p>
            <a:pPr marL="168275" indent="-168275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</a:rPr>
              <a:t>Mo/Be is higher (at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=11nm)</a:t>
            </a:r>
            <a:r>
              <a:rPr lang="en-US" dirty="0" smtClean="0">
                <a:solidFill>
                  <a:srgbClr val="0033CC"/>
                </a:solidFill>
              </a:rPr>
              <a:t> but narrower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</a:t>
            </a:r>
            <a:r>
              <a:rPr lang="en-US" dirty="0" smtClean="0">
                <a:solidFill>
                  <a:srgbClr val="0033CC"/>
                </a:solidFill>
              </a:rPr>
              <a:t>; and more importantly, </a:t>
            </a:r>
            <a:r>
              <a:rPr lang="en-US" dirty="0" smtClean="0">
                <a:solidFill>
                  <a:srgbClr val="C00000"/>
                </a:solidFill>
              </a:rPr>
              <a:t>Be is toxic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54682" y="1295400"/>
            <a:ext cx="2819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For high reflection, the absorption should be low (i.e. attenuation length should be large). So Mo, Si, Be are good candidates at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10-15nm.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30883" y="3505200"/>
            <a:ext cx="257525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I=I</a:t>
            </a:r>
            <a:r>
              <a:rPr lang="en-US" sz="3200" baseline="-25000" dirty="0" smtClean="0">
                <a:solidFill>
                  <a:srgbClr val="C00000"/>
                </a:solidFill>
              </a:rPr>
              <a:t>0</a:t>
            </a:r>
            <a:r>
              <a:rPr lang="en-US" sz="3200" dirty="0" smtClean="0">
                <a:solidFill>
                  <a:srgbClr val="C00000"/>
                </a:solidFill>
              </a:rPr>
              <a:t>e</a:t>
            </a:r>
            <a:r>
              <a:rPr lang="en-US" sz="3200" baseline="30000" dirty="0" smtClean="0">
                <a:solidFill>
                  <a:srgbClr val="C00000"/>
                </a:solidFill>
              </a:rPr>
              <a:t>-</a:t>
            </a:r>
            <a:r>
              <a:rPr lang="en-US" sz="3200" baseline="30000" dirty="0" smtClean="0">
                <a:solidFill>
                  <a:srgbClr val="C00000"/>
                </a:solidFill>
                <a:sym typeface="Symbol"/>
              </a:rPr>
              <a:t></a:t>
            </a:r>
            <a:r>
              <a:rPr lang="en-US" sz="3200" baseline="30000" dirty="0" smtClean="0">
                <a:solidFill>
                  <a:srgbClr val="C00000"/>
                </a:solidFill>
              </a:rPr>
              <a:t>t</a:t>
            </a:r>
            <a:r>
              <a:rPr lang="en-US" sz="3200" dirty="0" smtClean="0">
                <a:solidFill>
                  <a:srgbClr val="C00000"/>
                </a:solidFill>
                <a:sym typeface="Symbol"/>
              </a:rPr>
              <a:t>=</a:t>
            </a:r>
            <a:r>
              <a:rPr lang="en-US" sz="3200" dirty="0" smtClean="0">
                <a:solidFill>
                  <a:srgbClr val="C00000"/>
                </a:solidFill>
              </a:rPr>
              <a:t>I</a:t>
            </a:r>
            <a:r>
              <a:rPr lang="en-US" sz="3200" baseline="-25000" dirty="0" smtClean="0">
                <a:solidFill>
                  <a:srgbClr val="C00000"/>
                </a:solidFill>
              </a:rPr>
              <a:t>0</a:t>
            </a:r>
            <a:r>
              <a:rPr lang="en-US" sz="3200" dirty="0" smtClean="0">
                <a:solidFill>
                  <a:srgbClr val="C00000"/>
                </a:solidFill>
              </a:rPr>
              <a:t>e</a:t>
            </a:r>
            <a:r>
              <a:rPr lang="en-US" sz="3200" baseline="30000" dirty="0" smtClean="0">
                <a:solidFill>
                  <a:srgbClr val="C00000"/>
                </a:solidFill>
              </a:rPr>
              <a:t>-t/</a:t>
            </a:r>
            <a:r>
              <a:rPr lang="en-US" sz="3200" baseline="30000" dirty="0" smtClean="0">
                <a:solidFill>
                  <a:srgbClr val="C00000"/>
                </a:solidFill>
                <a:sym typeface="Symbol"/>
              </a:rPr>
              <a:t></a:t>
            </a:r>
            <a:endParaRPr lang="en-US" sz="3200" dirty="0" smtClean="0">
              <a:solidFill>
                <a:srgbClr val="C00000"/>
              </a:solidFill>
              <a:sym typeface="Symbol"/>
            </a:endParaRPr>
          </a:p>
          <a:p>
            <a:r>
              <a:rPr lang="en-US" dirty="0" smtClean="0">
                <a:solidFill>
                  <a:srgbClr val="C00000"/>
                </a:solidFill>
                <a:sym typeface="Symbol"/>
              </a:rPr>
              <a:t>t: depth into the material</a:t>
            </a:r>
          </a:p>
          <a:p>
            <a:r>
              <a:rPr lang="en-US" dirty="0" smtClean="0">
                <a:solidFill>
                  <a:srgbClr val="C00000"/>
                </a:solidFill>
                <a:sym typeface="Symbol"/>
              </a:rPr>
              <a:t>: absorption coefficient</a:t>
            </a:r>
          </a:p>
          <a:p>
            <a:r>
              <a:rPr lang="en-US" dirty="0" smtClean="0">
                <a:solidFill>
                  <a:srgbClr val="C00000"/>
                </a:solidFill>
                <a:sym typeface="Symbol"/>
              </a:rPr>
              <a:t>: attenuation length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76437"/>
            <a:ext cx="4388663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4724400" y="2662237"/>
            <a:ext cx="4224030" cy="3657600"/>
            <a:chOff x="4724400" y="1828800"/>
            <a:chExt cx="4224030" cy="3657600"/>
          </a:xfrm>
        </p:grpSpPr>
        <p:pic>
          <p:nvPicPr>
            <p:cNvPr id="24166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24400" y="1905000"/>
              <a:ext cx="4224030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4724400" y="1828800"/>
              <a:ext cx="4114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2000" y="152400"/>
            <a:ext cx="4038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Why Si/Mo and 13.5nm? </a:t>
            </a:r>
            <a:endParaRPr lang="en-US" sz="2800" baseline="30000" dirty="0" smtClean="0">
              <a:solidFill>
                <a:srgbClr val="0033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85800"/>
            <a:ext cx="57150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4881"/>
            <a:ext cx="1828800" cy="276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0"/>
            <a:ext cx="4191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Refractive index at EUV</a:t>
            </a:r>
            <a:endParaRPr lang="en-US" sz="2800" baseline="30000" dirty="0" smtClean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562600" y="6581001"/>
            <a:ext cx="342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http://www-cxro.lbl.gov/, lots of information there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33400"/>
            <a:ext cx="6465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n=1-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-</a:t>
            </a:r>
            <a:r>
              <a:rPr lang="en-US" sz="2400" dirty="0" err="1" smtClean="0">
                <a:solidFill>
                  <a:srgbClr val="C00000"/>
                </a:solidFill>
                <a:sym typeface="Symbol"/>
              </a:rPr>
              <a:t>i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 (, &lt;&lt;1), n is close to 1, so low reflection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724400"/>
            <a:ext cx="868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Refractive index is very closer to 1.0 for shorter wavelength (higher photon energy). So no “optics” for x-ray (&gt;&gt;100eV).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=13.5nm, photon energy = 92eV, so ,  is not negligible (&gt;0.01), making reflective optics possible.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Amplitude reflection r=(n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1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-n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)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/(n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1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+n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) for normal incidence at each interface.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r has order of 0.01/2, or order 1% at each reflection. Need many interfaces to achieve high total reflection. E.g., 50 layers will give order 50% reflection.</a:t>
            </a:r>
            <a:endParaRPr lang="en-US" dirty="0" smtClean="0">
              <a:solidFill>
                <a:srgbClr val="0033C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648200" y="1066800"/>
            <a:ext cx="4242373" cy="3581400"/>
            <a:chOff x="4648200" y="1371600"/>
            <a:chExt cx="4242373" cy="3581400"/>
          </a:xfrm>
        </p:grpSpPr>
        <p:pic>
          <p:nvPicPr>
            <p:cNvPr id="20992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48200" y="1371600"/>
              <a:ext cx="4242373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4800600" y="1447800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PMMA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8601" y="1066800"/>
            <a:ext cx="4267200" cy="3566017"/>
            <a:chOff x="228601" y="1371600"/>
            <a:chExt cx="4267200" cy="3566017"/>
          </a:xfrm>
        </p:grpSpPr>
        <p:pic>
          <p:nvPicPr>
            <p:cNvPr id="20992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1" y="1371600"/>
              <a:ext cx="4267200" cy="3566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341063" y="1417320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Si</a:t>
              </a:r>
              <a:r>
                <a:rPr lang="en-US" baseline="-25000" dirty="0" smtClean="0">
                  <a:solidFill>
                    <a:srgbClr val="FFFF00"/>
                  </a:solidFill>
                </a:rPr>
                <a:t>3</a:t>
              </a:r>
              <a:r>
                <a:rPr lang="en-US" dirty="0" smtClean="0">
                  <a:solidFill>
                    <a:srgbClr val="FFFF00"/>
                  </a:solidFill>
                </a:rPr>
                <a:t>N</a:t>
              </a:r>
              <a:r>
                <a:rPr lang="en-US" baseline="-25000" dirty="0" smtClean="0">
                  <a:solidFill>
                    <a:srgbClr val="FFFF00"/>
                  </a:solidFill>
                </a:rPr>
                <a:t>4</a:t>
              </a:r>
              <a:endParaRPr lang="en-US" baseline="-250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2400" y="5798403"/>
            <a:ext cx="8839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</a:rPr>
              <a:t>For normal incidence, if D</a:t>
            </a:r>
            <a:r>
              <a:rPr lang="en-US" sz="1600" baseline="-25000" dirty="0" smtClean="0">
                <a:solidFill>
                  <a:srgbClr val="0033CC"/>
                </a:solidFill>
              </a:rPr>
              <a:t>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sz="1600" dirty="0" smtClean="0">
                <a:solidFill>
                  <a:srgbClr val="0033CC"/>
                </a:solidFill>
              </a:rPr>
              <a:t> D</a:t>
            </a:r>
            <a:r>
              <a:rPr lang="en-US" sz="1600" baseline="-25000" dirty="0" smtClean="0">
                <a:solidFill>
                  <a:srgbClr val="0033CC"/>
                </a:solidFill>
              </a:rPr>
              <a:t>B</a:t>
            </a:r>
            <a:r>
              <a:rPr lang="en-US" sz="1600" dirty="0" smtClean="0">
                <a:solidFill>
                  <a:srgbClr val="0033CC"/>
                </a:solidFill>
              </a:rPr>
              <a:t>, then each layer 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/4=/</a:t>
            </a:r>
            <a:r>
              <a:rPr lang="en-US" sz="1600" dirty="0" smtClean="0">
                <a:solidFill>
                  <a:srgbClr val="0033CC"/>
                </a:solidFill>
              </a:rPr>
              <a:t>3.4nm for 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=13.5nm.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</a:rPr>
              <a:t>Since the angle of incidence changes across the mirror, so do the required Mo/Si layer thicknesses.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</a:rPr>
              <a:t>Acceptable surface roughness: 0.2nm RMS, corresponding to a phase shift error of 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10</a:t>
            </a:r>
            <a:r>
              <a:rPr lang="en-US" sz="1600" baseline="30000" dirty="0" smtClean="0">
                <a:solidFill>
                  <a:srgbClr val="0033CC"/>
                </a:solidFill>
                <a:sym typeface="Symbol"/>
              </a:rPr>
              <a:t>o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304800"/>
            <a:ext cx="6248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Multilayer EUV mirrors – Bragg reflectors</a:t>
            </a:r>
            <a:endParaRPr lang="en-US" sz="2800" baseline="30000" dirty="0" smtClean="0">
              <a:solidFill>
                <a:srgbClr val="0033CC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8382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04800" y="990600"/>
            <a:ext cx="7620000" cy="4821936"/>
            <a:chOff x="304800" y="990600"/>
            <a:chExt cx="7620000" cy="4821936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990600"/>
              <a:ext cx="6096000" cy="4040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95600" y="3145536"/>
              <a:ext cx="4282041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5892962" y="2590800"/>
              <a:ext cx="20318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(for normal incidence)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3200400"/>
              <a:ext cx="8980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m=1, 2…</a:t>
              </a:r>
              <a:endParaRPr lang="en-US" sz="16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7010400" y="3594318"/>
            <a:ext cx="190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  <a:sym typeface="Symbol"/>
              </a:rPr>
              <a:t>Amplitude reflection r=(n</a:t>
            </a:r>
            <a:r>
              <a:rPr lang="en-US" sz="1600" baseline="-25000" dirty="0" smtClean="0">
                <a:solidFill>
                  <a:srgbClr val="0033CC"/>
                </a:solidFill>
                <a:sym typeface="Symbol"/>
              </a:rPr>
              <a:t>1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-n</a:t>
            </a:r>
            <a:r>
              <a:rPr lang="en-US" sz="1600" baseline="-25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)</a:t>
            </a:r>
            <a:r>
              <a:rPr lang="en-US" sz="1600" baseline="30000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/(n</a:t>
            </a:r>
            <a:r>
              <a:rPr lang="en-US" sz="1600" baseline="-25000" dirty="0" smtClean="0">
                <a:solidFill>
                  <a:srgbClr val="0033CC"/>
                </a:solidFill>
                <a:sym typeface="Symbol"/>
              </a:rPr>
              <a:t>1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+n</a:t>
            </a:r>
            <a:r>
              <a:rPr lang="en-US" sz="1600" baseline="-25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) for normal incidence at each interface.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0" y="3166646"/>
            <a:ext cx="1599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(refractive index)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2800" y="0"/>
            <a:ext cx="2590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Bragg reflectors</a:t>
            </a:r>
            <a:endParaRPr lang="en-US" sz="2800" baseline="30000" dirty="0" smtClean="0">
              <a:solidFill>
                <a:srgbClr val="0033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219200" y="3048000"/>
            <a:ext cx="1828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9200" y="3611881"/>
            <a:ext cx="1828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9200" y="4221481"/>
            <a:ext cx="1828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9" idx="0"/>
          </p:cNvCxnSpPr>
          <p:nvPr/>
        </p:nvCxnSpPr>
        <p:spPr>
          <a:xfrm rot="16200000" flipH="1">
            <a:off x="746759" y="2834640"/>
            <a:ext cx="1706882" cy="106679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1316736" y="2590800"/>
            <a:ext cx="533400" cy="381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1600200" y="2682240"/>
            <a:ext cx="1066800" cy="762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1889759" y="2758441"/>
            <a:ext cx="1706882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62200" y="220980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3105732" y="220980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31" name="Straight Connector 30"/>
          <p:cNvCxnSpPr/>
          <p:nvPr/>
        </p:nvCxnSpPr>
        <p:spPr>
          <a:xfrm rot="10800000">
            <a:off x="2029968" y="3213854"/>
            <a:ext cx="539496" cy="41148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600200" y="35814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981200" y="38978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38400" y="35930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752600" y="30480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9" name="Freeform 38"/>
          <p:cNvSpPr>
            <a:spLocks noChangeAspect="1"/>
          </p:cNvSpPr>
          <p:nvPr/>
        </p:nvSpPr>
        <p:spPr>
          <a:xfrm rot="7680000">
            <a:off x="1998836" y="3230880"/>
            <a:ext cx="97536" cy="91440"/>
          </a:xfrm>
          <a:custGeom>
            <a:avLst/>
            <a:gdLst>
              <a:gd name="connsiteX0" fmla="*/ 0 w 152400"/>
              <a:gd name="connsiteY0" fmla="*/ 0 h 142875"/>
              <a:gd name="connsiteX1" fmla="*/ 152400 w 152400"/>
              <a:gd name="connsiteY1" fmla="*/ 0 h 142875"/>
              <a:gd name="connsiteX2" fmla="*/ 147638 w 152400"/>
              <a:gd name="connsiteY2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142875">
                <a:moveTo>
                  <a:pt x="0" y="0"/>
                </a:moveTo>
                <a:lnTo>
                  <a:pt x="152400" y="0"/>
                </a:lnTo>
                <a:lnTo>
                  <a:pt x="147638" y="14287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52400" y="685800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Assume one layer is much thinner, and refractive index of the thicker layer is n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</a:t>
            </a:r>
            <a:r>
              <a:rPr lang="en-US" dirty="0" smtClean="0">
                <a:solidFill>
                  <a:srgbClr val="0033CC"/>
                </a:solidFill>
              </a:rPr>
              <a:t>1.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For maximum reflection, the “sub-beam” must be all “in phase”, namely the optical path difference n(L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-L</a:t>
            </a:r>
            <a:r>
              <a:rPr lang="en-US" baseline="-25000" dirty="0" smtClean="0">
                <a:solidFill>
                  <a:srgbClr val="0033CC"/>
                </a:solidFill>
              </a:rPr>
              <a:t>1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</a:t>
            </a:r>
            <a:r>
              <a:rPr lang="en-US" dirty="0" smtClean="0">
                <a:solidFill>
                  <a:srgbClr val="0033CC"/>
                </a:solidFill>
              </a:rPr>
              <a:t>L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-L</a:t>
            </a:r>
            <a:r>
              <a:rPr lang="en-US" baseline="-25000" dirty="0" smtClean="0">
                <a:solidFill>
                  <a:srgbClr val="0033CC"/>
                </a:solidFill>
              </a:rPr>
              <a:t>1</a:t>
            </a:r>
            <a:r>
              <a:rPr lang="en-US" dirty="0" smtClean="0">
                <a:solidFill>
                  <a:srgbClr val="0033CC"/>
                </a:solidFill>
              </a:rPr>
              <a:t>=m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 (m is integer)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2400" y="4495800"/>
            <a:ext cx="487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L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-L</a:t>
            </a:r>
            <a:r>
              <a:rPr lang="en-US" baseline="-25000" dirty="0" smtClean="0">
                <a:solidFill>
                  <a:srgbClr val="0033CC"/>
                </a:solidFill>
              </a:rPr>
              <a:t>1</a:t>
            </a:r>
            <a:r>
              <a:rPr lang="en-US" dirty="0" smtClean="0">
                <a:solidFill>
                  <a:srgbClr val="0033CC"/>
                </a:solidFill>
              </a:rPr>
              <a:t>=(AB+BC)-AD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AB=BC=d/sin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</a:t>
            </a: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AD=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ACcos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; (AC/2)tan=d; so AD=2d(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cos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)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/sin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L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-L</a:t>
            </a:r>
            <a:r>
              <a:rPr lang="en-US" baseline="-25000" dirty="0" smtClean="0">
                <a:solidFill>
                  <a:srgbClr val="0033CC"/>
                </a:solidFill>
              </a:rPr>
              <a:t>1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=2d/sin-2d(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cos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)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/sin=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2dsin=m</a:t>
            </a:r>
          </a:p>
          <a:p>
            <a:r>
              <a:rPr lang="en-US" dirty="0" smtClean="0">
                <a:solidFill>
                  <a:srgbClr val="C00000"/>
                </a:solidFill>
                <a:sym typeface="Symbol"/>
              </a:rPr>
              <a:t>This is the same equation as x-ray diffraction for materials analysis, where d is the crystal lattice constant.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47800" y="336446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</a:t>
            </a:r>
            <a:endParaRPr lang="en-US" dirty="0"/>
          </a:p>
        </p:txBody>
      </p:sp>
      <p:sp>
        <p:nvSpPr>
          <p:cNvPr id="48" name="Left Brace 47"/>
          <p:cNvSpPr/>
          <p:nvPr/>
        </p:nvSpPr>
        <p:spPr>
          <a:xfrm>
            <a:off x="990600" y="3657600"/>
            <a:ext cx="152400" cy="609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61908" y="38100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d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752508" y="336446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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752600" y="35814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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6172292" y="4572002"/>
            <a:ext cx="1828708" cy="3047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172200" y="5181600"/>
            <a:ext cx="1828708" cy="3047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172200" y="6096002"/>
            <a:ext cx="1828708" cy="304798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172200" y="4876800"/>
            <a:ext cx="1828708" cy="304798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172200" y="5486400"/>
            <a:ext cx="1828708" cy="304798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172200" y="5791200"/>
            <a:ext cx="1828708" cy="3047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>
            <a:endCxn id="86" idx="0"/>
          </p:cNvCxnSpPr>
          <p:nvPr/>
        </p:nvCxnSpPr>
        <p:spPr>
          <a:xfrm rot="16200000" flipH="1">
            <a:off x="5638778" y="4343423"/>
            <a:ext cx="1752599" cy="114295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 flipH="1" flipV="1">
            <a:off x="6743700" y="4229100"/>
            <a:ext cx="1447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 flipH="1" flipV="1">
            <a:off x="6858000" y="4267200"/>
            <a:ext cx="1752600" cy="1295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5400000" flipH="1" flipV="1">
            <a:off x="6553200" y="4191000"/>
            <a:ext cx="1143000" cy="838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259004" y="373380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7" name="TextBox 96"/>
          <p:cNvSpPr txBox="1"/>
          <p:nvPr/>
        </p:nvSpPr>
        <p:spPr>
          <a:xfrm>
            <a:off x="7792404" y="373380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98" name="TextBox 97"/>
          <p:cNvSpPr txBox="1"/>
          <p:nvPr/>
        </p:nvSpPr>
        <p:spPr>
          <a:xfrm>
            <a:off x="8249604" y="373380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99" name="TextBox 98"/>
          <p:cNvSpPr txBox="1"/>
          <p:nvPr/>
        </p:nvSpPr>
        <p:spPr>
          <a:xfrm>
            <a:off x="5334000" y="685800"/>
            <a:ext cx="365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For the case that the two layers have similar thickness, if L</a:t>
            </a:r>
            <a:r>
              <a:rPr lang="en-US" baseline="-25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-L</a:t>
            </a:r>
            <a:r>
              <a:rPr lang="en-US" baseline="-25000" dirty="0" smtClean="0">
                <a:solidFill>
                  <a:srgbClr val="0033CC"/>
                </a:solidFill>
              </a:rPr>
              <a:t>1</a:t>
            </a:r>
            <a:r>
              <a:rPr lang="en-US" dirty="0" smtClean="0">
                <a:solidFill>
                  <a:srgbClr val="0033CC"/>
                </a:solidFill>
              </a:rPr>
              <a:t>=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, then </a:t>
            </a:r>
            <a:r>
              <a:rPr lang="en-US" dirty="0" smtClean="0">
                <a:solidFill>
                  <a:srgbClr val="0033CC"/>
                </a:solidFill>
              </a:rPr>
              <a:t>L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-L</a:t>
            </a:r>
            <a:r>
              <a:rPr lang="en-US" baseline="-25000" dirty="0" smtClean="0">
                <a:solidFill>
                  <a:srgbClr val="0033CC"/>
                </a:solidFill>
              </a:rPr>
              <a:t>1</a:t>
            </a:r>
            <a:r>
              <a:rPr lang="en-US" dirty="0" smtClean="0">
                <a:solidFill>
                  <a:srgbClr val="0033CC"/>
                </a:solidFill>
              </a:rPr>
              <a:t>=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/2. So it seems that the reflection should be zero. “Fortunately”, the reflectivity r=(n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1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-n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)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/(n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1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+n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) has opposite sign at the two interfaces, which means there is a “half wave loss” (equivalent to an extra optical path of /2 or - /2) at the interface where r&lt;0. As a result, equivalently </a:t>
            </a:r>
            <a:r>
              <a:rPr lang="en-US" dirty="0" smtClean="0">
                <a:solidFill>
                  <a:srgbClr val="0033CC"/>
                </a:solidFill>
              </a:rPr>
              <a:t>L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-L</a:t>
            </a:r>
            <a:r>
              <a:rPr lang="en-US" baseline="-25000" dirty="0" smtClean="0">
                <a:solidFill>
                  <a:srgbClr val="0033CC"/>
                </a:solidFill>
              </a:rPr>
              <a:t>1</a:t>
            </a:r>
            <a:r>
              <a:rPr lang="en-US" dirty="0" smtClean="0">
                <a:solidFill>
                  <a:srgbClr val="0033CC"/>
                </a:solidFill>
              </a:rPr>
              <a:t>=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 or 0.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446348" y="4992469"/>
            <a:ext cx="497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r&gt;0</a:t>
            </a:r>
          </a:p>
          <a:p>
            <a:r>
              <a:rPr lang="en-US" dirty="0" smtClean="0"/>
              <a:t>r&lt;0</a:t>
            </a:r>
            <a:endParaRPr lang="en-US" dirty="0"/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5867400" y="5181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5867400" y="5484812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Slide Number Placeholder 1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6" grpId="0"/>
      <p:bldP spid="97" grpId="0"/>
      <p:bldP spid="98" grpId="0"/>
      <p:bldP spid="99" grpId="0"/>
      <p:bldP spid="10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675687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490134"/>
            <a:ext cx="3733800" cy="468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4600" y="304800"/>
            <a:ext cx="4648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TEM images of EUV mirrors</a:t>
            </a:r>
            <a:endParaRPr lang="en-US" sz="2800" baseline="30000" dirty="0" smtClean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8382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7570787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3429000"/>
            <a:ext cx="91916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1" y="4267200"/>
            <a:ext cx="152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Interference fringe pattern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52400"/>
            <a:ext cx="7503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Fabrication and measurement of aspheric mirror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53340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Mirror accuracy </a:t>
            </a:r>
            <a:r>
              <a:rPr lang="en-US" dirty="0" smtClean="0">
                <a:solidFill>
                  <a:srgbClr val="C00000"/>
                </a:solidFill>
              </a:rPr>
              <a:t>sub-1nm globally</a:t>
            </a:r>
            <a:r>
              <a:rPr lang="en-US" dirty="0" smtClean="0">
                <a:solidFill>
                  <a:srgbClr val="0033CC"/>
                </a:solidFill>
              </a:rPr>
              <a:t>, GREAT engineering achievement.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Analyze the interference fringe, compare it pixel-by-pixel with the calculated interference fringe pattern for an ideal perfect mirror.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Analyzing the Fourier transformed pattern rather than the wave front directly gives improved accuracy.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228600"/>
            <a:ext cx="3962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Photos of EUV mirrors</a:t>
            </a:r>
            <a:endParaRPr lang="en-US" sz="2800" baseline="30000" dirty="0" smtClean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644860"/>
            <a:ext cx="2486025" cy="306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4419600" y="1066800"/>
            <a:ext cx="4000500" cy="5562600"/>
            <a:chOff x="4191000" y="1066800"/>
            <a:chExt cx="4000500" cy="556260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91000" y="1066800"/>
              <a:ext cx="4000500" cy="3179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3" descr="si099_02_euv-spiege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24400" y="3733800"/>
              <a:ext cx="28956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914400"/>
            <a:ext cx="3505200" cy="274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990600"/>
            <a:ext cx="455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Extreme UV (EUV)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2514600"/>
            <a:ext cx="3917867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Overview, why EUV lithography?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EUV source (hot and dense plasma).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Optics (reflection mirrors).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Mask (absorber on mirrors).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Resist (sensitivity, LER, out-gassing).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Contamination control.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8675687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4600" y="76200"/>
            <a:ext cx="4343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Mask for EUV lithography</a:t>
            </a:r>
            <a:endParaRPr lang="en-US" sz="2800" baseline="30000" dirty="0" smtClean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5029200"/>
            <a:ext cx="82296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In principle, one can use a transmission mask (like common photolithography) by putting the absorber pattern on a thin (sub-100nm, thus transparent) membrane, but such mask is not robust.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There can also be a capping layer (11nm Si) above the multilayer, to protect the multilayer during the following mask-making processes.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4721" y="4267200"/>
            <a:ext cx="4209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(TiO</a:t>
            </a:r>
            <a:r>
              <a:rPr lang="en-US" sz="1600" baseline="-25000" dirty="0" smtClean="0">
                <a:solidFill>
                  <a:srgbClr val="7030A0"/>
                </a:solidFill>
              </a:rPr>
              <a:t>2 </a:t>
            </a:r>
            <a:r>
              <a:rPr lang="en-US" sz="1600" dirty="0" smtClean="0">
                <a:solidFill>
                  <a:srgbClr val="7030A0"/>
                </a:solidFill>
              </a:rPr>
              <a:t>doped SiO</a:t>
            </a:r>
            <a:r>
              <a:rPr lang="en-US" sz="1600" baseline="-25000" dirty="0" smtClean="0">
                <a:solidFill>
                  <a:srgbClr val="7030A0"/>
                </a:solidFill>
              </a:rPr>
              <a:t>2</a:t>
            </a:r>
            <a:r>
              <a:rPr lang="en-US" sz="1600" dirty="0" smtClean="0">
                <a:solidFill>
                  <a:srgbClr val="7030A0"/>
                </a:solidFill>
              </a:rPr>
              <a:t> amorphous glass from Corning)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8097630" cy="474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67000" y="152400"/>
            <a:ext cx="344049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Why EUV lithography?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990600"/>
            <a:ext cx="4953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Shorter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 gives higher resolution.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No need of resolution enhancement techniques.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Relax the requirement for NA.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For EUV lithography,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=13.5nm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where efficient “lens” (reflected mirror) exists.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30238"/>
            <a:ext cx="7742237" cy="45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76200"/>
            <a:ext cx="8153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EUV mask fabrication: pattern by e-beam lithography</a:t>
            </a:r>
            <a:endParaRPr lang="en-US" sz="2800" baseline="30000" dirty="0" smtClean="0">
              <a:solidFill>
                <a:srgbClr val="0033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38200" y="5867400"/>
            <a:ext cx="74676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Defects easy to print into resist, so NO defect is allowed in a completed mask.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Many defects can be repaired by local heating, focused ion beam milling….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2263" y="3395246"/>
            <a:ext cx="1811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(use ICP RIE Cl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gas)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281579" y="5105400"/>
            <a:ext cx="2176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(use ICP RIE Cl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/O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gas)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1718846"/>
            <a:ext cx="2657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(by DC magnetron sputtering)</a:t>
            </a:r>
            <a:endParaRPr lang="en-US" sz="16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97016" y="3657600"/>
            <a:ext cx="2489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ICP: inductively coupled plasma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0" y="3429000"/>
            <a:ext cx="2616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(the buffer layer can also be SiO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990600"/>
            <a:ext cx="455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Extreme UV (EUV)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2514600"/>
            <a:ext cx="3917867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Overview, why EUV lithography?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EUV source (hot and dense plasma).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Optics (reflection mirrors).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Mask (absorber on mirrors).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Resist (sensitivity, LER, out-gassing).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Contamination control.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76200"/>
            <a:ext cx="3962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Resist for EUV lithography</a:t>
            </a:r>
            <a:endParaRPr lang="en-US" sz="2800" baseline="30000" dirty="0" smtClean="0">
              <a:solidFill>
                <a:srgbClr val="0033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2400" y="3107591"/>
            <a:ext cx="4114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/>
            <a:r>
              <a:rPr lang="en-US" dirty="0" smtClean="0">
                <a:solidFill>
                  <a:srgbClr val="C00000"/>
                </a:solidFill>
              </a:rPr>
              <a:t>Absorbance in EUV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EUV absorbance in organic materials occurs by inner-shell electrons and is therefore - differently from optical lithography - independent of molecular structure.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absorption of molecules is then equal to the sum of the atomic absorptions.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strongest absorbing atoms in resists and PAGs are F &gt; O &gt;&gt; N &gt; C, </a:t>
            </a:r>
            <a:r>
              <a:rPr lang="en-US" dirty="0" err="1" smtClean="0">
                <a:solidFill>
                  <a:srgbClr val="0033CC"/>
                </a:solidFill>
              </a:rPr>
              <a:t>Cl</a:t>
            </a:r>
            <a:r>
              <a:rPr lang="en-US" dirty="0" smtClean="0">
                <a:solidFill>
                  <a:srgbClr val="0033CC"/>
                </a:solidFill>
              </a:rPr>
              <a:t>, S, H.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988874"/>
            <a:ext cx="48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Resist requirements:</a:t>
            </a:r>
          </a:p>
          <a:p>
            <a:pPr marL="398463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High Sensitivity (so allowing weak sources)</a:t>
            </a:r>
          </a:p>
          <a:p>
            <a:pPr marL="398463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High resolution (for small feature sizes)</a:t>
            </a:r>
          </a:p>
          <a:p>
            <a:pPr marL="398463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Low LER (line edge roughness)</a:t>
            </a:r>
          </a:p>
          <a:p>
            <a:pPr marL="398463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Minimal out-gassing (contaminate optics)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Most conventional resists are </a:t>
            </a:r>
            <a:r>
              <a:rPr lang="en-US" dirty="0" err="1" smtClean="0">
                <a:solidFill>
                  <a:srgbClr val="0033CC"/>
                </a:solidFill>
              </a:rPr>
              <a:t>patternable</a:t>
            </a:r>
            <a:r>
              <a:rPr lang="en-US" dirty="0" smtClean="0">
                <a:solidFill>
                  <a:srgbClr val="0033CC"/>
                </a:solidFill>
              </a:rPr>
              <a:t> at EUV.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264222" y="3058843"/>
            <a:ext cx="4787703" cy="3570557"/>
            <a:chOff x="4264222" y="3058843"/>
            <a:chExt cx="4787703" cy="357055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46972" y="3058843"/>
              <a:ext cx="4704953" cy="3570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 rot="16200000">
              <a:off x="4095747" y="3348231"/>
              <a:ext cx="6447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ym typeface="Symbol"/>
                </a:rPr>
                <a:t>(m</a:t>
              </a:r>
              <a:r>
                <a:rPr lang="en-US" sz="1400" b="1" baseline="30000" dirty="0" smtClean="0">
                  <a:sym typeface="Symbol"/>
                </a:rPr>
                <a:t>-1</a:t>
              </a:r>
              <a:r>
                <a:rPr lang="en-US" sz="1400" b="1" dirty="0" smtClean="0">
                  <a:sym typeface="Symbol"/>
                </a:rPr>
                <a:t>)</a:t>
              </a:r>
              <a:endParaRPr lang="en-US" sz="14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6324600"/>
            <a:ext cx="5120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(PAG: photo-generated acid, for chemically amplified resist)</a:t>
            </a:r>
            <a:endParaRPr lang="en-US" sz="1600" dirty="0">
              <a:solidFill>
                <a:srgbClr val="7030A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876800" y="762000"/>
            <a:ext cx="4149813" cy="2225910"/>
            <a:chOff x="4953000" y="762000"/>
            <a:chExt cx="4149813" cy="2225910"/>
          </a:xfrm>
        </p:grpSpPr>
        <p:pic>
          <p:nvPicPr>
            <p:cNvPr id="2590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53000" y="762000"/>
              <a:ext cx="3919538" cy="2225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8305800" y="1676400"/>
              <a:ext cx="7970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(32nm?)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98987" y="2438400"/>
              <a:ext cx="13422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(depth of focus)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86380"/>
            <a:ext cx="525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Resist LER (line edge roughness)</a:t>
            </a:r>
            <a:endParaRPr lang="en-US" sz="2800" baseline="30000" dirty="0" smtClean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1000" y="685800"/>
            <a:ext cx="8458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cs typeface="Times" pitchFamily="18" charset="0"/>
              </a:rPr>
              <a:t>LER is due to: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GB" dirty="0" smtClean="0">
                <a:solidFill>
                  <a:srgbClr val="0033CC"/>
                </a:solidFill>
                <a:cs typeface="Times" pitchFamily="18" charset="0"/>
              </a:rPr>
              <a:t>Shot (statistical) noise. At EUV, </a:t>
            </a:r>
            <a:r>
              <a:rPr lang="en-US" dirty="0" smtClean="0">
                <a:solidFill>
                  <a:srgbClr val="0033CC"/>
                </a:solidFill>
              </a:rPr>
              <a:t>photons have high energy, therefore low counts and high LER due to statistical photon number fluctuation.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Shot noise needs to be compromised with resist sensitivity. High sensitivity (fewer photons per exposure) leads to high shot noise. Roughly LER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(dose)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-1/2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.</a:t>
            </a:r>
            <a:endParaRPr lang="en-US" dirty="0" smtClean="0">
              <a:solidFill>
                <a:srgbClr val="0033CC"/>
              </a:solidFill>
            </a:endParaRP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Uncontrolled diffusion of photo-acid.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GB" dirty="0" smtClean="0">
                <a:solidFill>
                  <a:srgbClr val="0033CC"/>
                </a:solidFill>
                <a:cs typeface="Times" pitchFamily="18" charset="0"/>
              </a:rPr>
              <a:t>Scattering of secondary electrons in resist and substrate.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5237" y="2732149"/>
            <a:ext cx="6303963" cy="405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4343400"/>
            <a:ext cx="22627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For 32nm node, need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Sensitivity: 2-5mJ/cm</a:t>
            </a:r>
            <a:r>
              <a:rPr lang="en-US" baseline="30000" dirty="0" smtClean="0">
                <a:solidFill>
                  <a:srgbClr val="0033CC"/>
                </a:solidFill>
              </a:rPr>
              <a:t>2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LER: 1.5nm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5407223"/>
            <a:ext cx="1676400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2mJ/cm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C00000"/>
                </a:solidFill>
              </a:rPr>
              <a:t>1.36 photon/nm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(!!)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1676400" y="5181600"/>
            <a:ext cx="457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990600"/>
            <a:ext cx="455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Extreme UV (EUV)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2514600"/>
            <a:ext cx="3917867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Overview, why EUV lithography?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EUV source (hot and dense plasma).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Optics (reflection mirrors).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Mask (absorber on mirrors).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Resist (sensitivity, LER, out-gassing).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Contamination control.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228600"/>
            <a:ext cx="63246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Contamination and damage to EUV optics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1066800" y="1066800"/>
            <a:ext cx="70866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C00000"/>
                </a:solidFill>
              </a:rPr>
              <a:t>Debris</a:t>
            </a:r>
            <a:r>
              <a:rPr lang="en-US" altLang="zh-CN" dirty="0" smtClean="0">
                <a:solidFill>
                  <a:srgbClr val="0033CC"/>
                </a:solidFill>
              </a:rPr>
              <a:t> with low velocity will deposit to the mirrors, causing contamination. (debris for Sn or Li source, not for </a:t>
            </a:r>
            <a:r>
              <a:rPr lang="en-US" altLang="zh-CN" dirty="0" err="1" smtClean="0">
                <a:solidFill>
                  <a:srgbClr val="0033CC"/>
                </a:solidFill>
              </a:rPr>
              <a:t>Xe</a:t>
            </a:r>
            <a:r>
              <a:rPr lang="en-US" altLang="zh-CN" dirty="0" smtClean="0">
                <a:solidFill>
                  <a:srgbClr val="0033CC"/>
                </a:solidFill>
              </a:rPr>
              <a:t> gas source)</a:t>
            </a:r>
            <a:endParaRPr lang="en-US" altLang="zh-CN" dirty="0">
              <a:solidFill>
                <a:srgbClr val="0033CC"/>
              </a:solidFill>
            </a:endParaRP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dirty="0">
                <a:solidFill>
                  <a:srgbClr val="0033CC"/>
                </a:solidFill>
              </a:rPr>
              <a:t>Debris with high velocity </a:t>
            </a:r>
            <a:r>
              <a:rPr lang="en-US" altLang="zh-CN" dirty="0" smtClean="0">
                <a:solidFill>
                  <a:srgbClr val="0033CC"/>
                </a:solidFill>
              </a:rPr>
              <a:t>could </a:t>
            </a:r>
            <a:r>
              <a:rPr lang="en-US" altLang="zh-CN" dirty="0">
                <a:solidFill>
                  <a:srgbClr val="0033CC"/>
                </a:solidFill>
              </a:rPr>
              <a:t>damage the </a:t>
            </a:r>
            <a:r>
              <a:rPr lang="en-US" altLang="zh-CN" dirty="0" smtClean="0">
                <a:solidFill>
                  <a:srgbClr val="0033CC"/>
                </a:solidFill>
              </a:rPr>
              <a:t>optics by sputtering material off the lenses.</a:t>
            </a:r>
            <a:endParaRPr lang="en-US" dirty="0" smtClean="0">
              <a:solidFill>
                <a:srgbClr val="0033CC"/>
              </a:solidFill>
            </a:endParaRPr>
          </a:p>
          <a:p>
            <a:pPr marL="168275" indent="-168275">
              <a:spcAft>
                <a:spcPts val="600"/>
              </a:spcAft>
              <a:buClr>
                <a:srgbClr val="0033CC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Contamination</a:t>
            </a:r>
            <a:r>
              <a:rPr lang="en-US" dirty="0" smtClean="0">
                <a:solidFill>
                  <a:srgbClr val="0033CC"/>
                </a:solidFill>
              </a:rPr>
              <a:t> of lens (due to resist out-gassing…): EUV irradiation leads to photochemical reactions that cause hydrocarbons to adsorb to the mirror and mask, reducing mirror’s reflectivity.</a:t>
            </a:r>
          </a:p>
          <a:p>
            <a:pPr marL="168275" indent="-168275">
              <a:spcAft>
                <a:spcPts val="600"/>
              </a:spcAft>
              <a:buClr>
                <a:srgbClr val="0033CC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Contamination removal methods includes:</a:t>
            </a:r>
          </a:p>
          <a:p>
            <a:pPr marL="685800" lvl="1" indent="-228600">
              <a:spcAft>
                <a:spcPts val="600"/>
              </a:spcAft>
              <a:buClr>
                <a:schemeClr val="accent1"/>
              </a:buClr>
              <a:buSzPct val="10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UV (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&gt;</a:t>
            </a:r>
            <a:r>
              <a:rPr lang="en-US" dirty="0" smtClean="0">
                <a:solidFill>
                  <a:srgbClr val="0033CC"/>
                </a:solidFill>
              </a:rPr>
              <a:t>185nm) irradiation in ozone atmosphere at 150</a:t>
            </a:r>
            <a:r>
              <a:rPr lang="en-US" baseline="30000" dirty="0" smtClean="0">
                <a:solidFill>
                  <a:srgbClr val="0033CC"/>
                </a:solidFill>
              </a:rPr>
              <a:t>o</a:t>
            </a:r>
            <a:r>
              <a:rPr lang="en-US" dirty="0" smtClean="0">
                <a:solidFill>
                  <a:srgbClr val="0033CC"/>
                </a:solidFill>
              </a:rPr>
              <a:t>C.</a:t>
            </a:r>
          </a:p>
          <a:p>
            <a:pPr marL="685800" lvl="1" indent="-228600">
              <a:spcAft>
                <a:spcPts val="600"/>
              </a:spcAft>
              <a:buClr>
                <a:schemeClr val="accent1"/>
              </a:buClr>
              <a:buSzPct val="10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Synchrotron radiation.</a:t>
            </a:r>
          </a:p>
          <a:p>
            <a:pPr marL="685800" lvl="1" indent="-228600">
              <a:spcAft>
                <a:spcPts val="600"/>
              </a:spcAft>
              <a:buClr>
                <a:schemeClr val="accent1"/>
              </a:buClr>
              <a:buSzPct val="10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DUV (deep UV,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=</a:t>
            </a:r>
            <a:r>
              <a:rPr lang="en-US" dirty="0" smtClean="0">
                <a:solidFill>
                  <a:srgbClr val="0033CC"/>
                </a:solidFill>
              </a:rPr>
              <a:t>172nm) radiation (simple and efficient).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0-1086_IM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066800"/>
            <a:ext cx="3962400" cy="2971800"/>
          </a:xfrm>
          <a:noFill/>
        </p:spPr>
      </p:pic>
      <p:sp>
        <p:nvSpPr>
          <p:cNvPr id="7" name="TextBox 6"/>
          <p:cNvSpPr txBox="1"/>
          <p:nvPr/>
        </p:nvSpPr>
        <p:spPr>
          <a:xfrm>
            <a:off x="1676400" y="112693"/>
            <a:ext cx="6096000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1087438" eaLnBrk="0" hangingPunct="0"/>
            <a:r>
              <a:rPr lang="en-US" altLang="zh-CN" sz="2800" dirty="0" smtClean="0">
                <a:solidFill>
                  <a:srgbClr val="0033CC"/>
                </a:solidFill>
              </a:rPr>
              <a:t>Hydrocarbon contamination removal by 172nm excimer DUV (deep UV) lamp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990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19600" y="1371600"/>
            <a:ext cx="441960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dirty="0" smtClean="0">
                <a:solidFill>
                  <a:srgbClr val="0033CC"/>
                </a:solidFill>
              </a:rPr>
              <a:t>DUV at this short wavelength produces oxygen radicals directly from molecular 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, which react with oxygen gas to form ozone. The reactive ozone &amp; DUV oxidize contaminants and they evaporate.</a:t>
            </a:r>
          </a:p>
          <a:p>
            <a:pPr lvl="0">
              <a:spcAft>
                <a:spcPts val="600"/>
              </a:spcAft>
              <a:defRPr/>
            </a:pPr>
            <a:r>
              <a:rPr lang="en-US" dirty="0" smtClean="0">
                <a:solidFill>
                  <a:srgbClr val="0033CC"/>
                </a:solidFill>
              </a:rPr>
              <a:t>(Longer wavelength, e.g. 185nm, won’t work)</a:t>
            </a:r>
          </a:p>
        </p:txBody>
      </p:sp>
      <p:pic>
        <p:nvPicPr>
          <p:cNvPr id="260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191000"/>
            <a:ext cx="4425597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0125" y="4191000"/>
            <a:ext cx="4181475" cy="243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0"/>
            <a:ext cx="56388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1087438" eaLnBrk="0" hangingPunct="0"/>
            <a:r>
              <a:rPr lang="en-US" altLang="zh-CN" sz="2800" dirty="0" smtClean="0">
                <a:solidFill>
                  <a:srgbClr val="0033CC"/>
                </a:solidFill>
              </a:rPr>
              <a:t>EUVL alpha demo systems and results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0600" y="609600"/>
            <a:ext cx="7278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As of 2007, two alpha demo tools are at research centers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1559" y="1066800"/>
            <a:ext cx="8349621" cy="5715000"/>
            <a:chOff x="281559" y="1143000"/>
            <a:chExt cx="8349621" cy="5715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1559" y="1143000"/>
              <a:ext cx="8349621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4572000" y="6144768"/>
              <a:ext cx="1676400" cy="22860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48" y="128374"/>
            <a:ext cx="8997052" cy="650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29000" y="4766846"/>
            <a:ext cx="3789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HP: half pitch, for periodic grating structure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6278" y="152400"/>
            <a:ext cx="481792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Some history of EUVL (not long)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5334000" cy="481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905000"/>
            <a:ext cx="3276600" cy="251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81000" y="578227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In 1994, EUVL is not considered as a feasible lithography; instead x-ray lithography and e-beam lithography are believed to be the successors to optical lithography.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Today, EUVL is regarded as one of the two most promising next generation lithography.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46482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10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 reduction, namely feature size in mask is 10 that of in resist</a:t>
            </a:r>
            <a:endParaRPr lang="en-US" sz="16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6468" y="152400"/>
            <a:ext cx="475053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Transitions to EUV is a big jump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04800" y="1981200"/>
            <a:ext cx="8610600" cy="3521075"/>
            <a:chOff x="533400" y="2514600"/>
            <a:chExt cx="8610600" cy="3521075"/>
          </a:xfrm>
        </p:grpSpPr>
        <p:pic>
          <p:nvPicPr>
            <p:cNvPr id="6" name="Picture 3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2514600"/>
              <a:ext cx="5722938" cy="352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Line 32"/>
            <p:cNvSpPr>
              <a:spLocks noChangeShapeType="1"/>
            </p:cNvSpPr>
            <p:nvPr/>
          </p:nvSpPr>
          <p:spPr bwMode="auto">
            <a:xfrm>
              <a:off x="2667000" y="3505200"/>
              <a:ext cx="0" cy="198120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1066800" y="4343400"/>
              <a:ext cx="1524000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folHlink"/>
                  </a:solidFill>
                </a:rPr>
                <a:t>Mask Maker’s Holiday: “large” k</a:t>
              </a:r>
              <a:r>
                <a:rPr lang="en-US" sz="1400" b="1" baseline="-25000">
                  <a:solidFill>
                    <a:schemeClr val="folHlink"/>
                  </a:solidFill>
                </a:rPr>
                <a:t>1</a:t>
              </a:r>
            </a:p>
          </p:txBody>
        </p:sp>
        <p:sp>
          <p:nvSpPr>
            <p:cNvPr id="9" name="Text Box 34"/>
            <p:cNvSpPr txBox="1">
              <a:spLocks noChangeArrowheads="1"/>
            </p:cNvSpPr>
            <p:nvPr/>
          </p:nvSpPr>
          <p:spPr bwMode="auto">
            <a:xfrm>
              <a:off x="2743200" y="4419600"/>
              <a:ext cx="19050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folHlink"/>
                  </a:solidFill>
                </a:rPr>
                <a:t>Mask Maker’s Burden: “small” k</a:t>
              </a:r>
              <a:r>
                <a:rPr lang="en-US" sz="1400" b="1" baseline="-25000">
                  <a:solidFill>
                    <a:schemeClr val="folHlink"/>
                  </a:solidFill>
                </a:rPr>
                <a:t>1</a:t>
              </a:r>
            </a:p>
          </p:txBody>
        </p:sp>
        <p:sp>
          <p:nvSpPr>
            <p:cNvPr id="12" name="Line 25"/>
            <p:cNvSpPr>
              <a:spLocks noChangeShapeType="1"/>
            </p:cNvSpPr>
            <p:nvPr/>
          </p:nvSpPr>
          <p:spPr bwMode="auto">
            <a:xfrm flipH="1">
              <a:off x="5257800" y="3200400"/>
              <a:ext cx="1371600" cy="685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26"/>
            <p:cNvSpPr txBox="1">
              <a:spLocks noChangeArrowheads="1"/>
            </p:cNvSpPr>
            <p:nvPr/>
          </p:nvSpPr>
          <p:spPr bwMode="auto">
            <a:xfrm>
              <a:off x="6629400" y="2590800"/>
              <a:ext cx="2514600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33CC"/>
                  </a:solidFill>
                </a:rPr>
                <a:t>There are only so many “tricks” to increase this gap, and they are very expensive … we </a:t>
              </a:r>
              <a:r>
                <a:rPr lang="en-US" dirty="0" smtClean="0">
                  <a:solidFill>
                    <a:srgbClr val="0033CC"/>
                  </a:solidFill>
                </a:rPr>
                <a:t>must </a:t>
              </a:r>
              <a:r>
                <a:rPr lang="en-US" dirty="0">
                  <a:solidFill>
                    <a:srgbClr val="0033CC"/>
                  </a:solidFill>
                </a:rPr>
                <a:t>go to a shorter wavelength!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3400" y="914400"/>
            <a:ext cx="802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Big jump from 193 to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13 nm. Before this has about ¼ increase in energy. Now &gt;10x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1" y="5638800"/>
            <a:ext cx="8610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In 2004, it is predicted that EUVL will become mass production tool in 2009. Today it is believed that DUV lithography (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=193nm</a:t>
            </a:r>
            <a:r>
              <a:rPr lang="en-US" dirty="0" smtClean="0">
                <a:solidFill>
                  <a:srgbClr val="0033CC"/>
                </a:solidFill>
              </a:rPr>
              <a:t>) with immersion (maybe with a little double processing) will be used for 32nm generation production, thus delaying the need for EUV.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52400"/>
            <a:ext cx="709482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Transitions in optical lithographic technologies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164866" name="Object 2"/>
          <p:cNvGraphicFramePr>
            <a:graphicFrameLocks noChangeAspect="1"/>
          </p:cNvGraphicFramePr>
          <p:nvPr/>
        </p:nvGraphicFramePr>
        <p:xfrm>
          <a:off x="228600" y="1371600"/>
          <a:ext cx="8624887" cy="4881562"/>
        </p:xfrm>
        <a:graphic>
          <a:graphicData uri="http://schemas.openxmlformats.org/presentationml/2006/ole">
            <p:oleObj spid="_x0000_s164866" name="Document" r:id="rId3" imgW="9036518" imgH="5015366" progId="Word.Document.8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828800" y="3032125"/>
            <a:ext cx="7315200" cy="3689350"/>
            <a:chOff x="1152" y="1910"/>
            <a:chExt cx="4608" cy="2324"/>
          </a:xfrm>
        </p:grpSpPr>
        <p:pic>
          <p:nvPicPr>
            <p:cNvPr id="7175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04" y="1910"/>
              <a:ext cx="2681" cy="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6" name="Text Box 10"/>
            <p:cNvSpPr txBox="1">
              <a:spLocks noChangeArrowheads="1"/>
            </p:cNvSpPr>
            <p:nvPr/>
          </p:nvSpPr>
          <p:spPr bwMode="auto">
            <a:xfrm>
              <a:off x="1152" y="3590"/>
              <a:ext cx="1344" cy="442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 b="1"/>
                <a:t>193 nm Excimer Laser Source</a:t>
              </a:r>
            </a:p>
          </p:txBody>
        </p:sp>
        <p:sp>
          <p:nvSpPr>
            <p:cNvPr id="7177" name="Line 11"/>
            <p:cNvSpPr>
              <a:spLocks noChangeShapeType="1"/>
            </p:cNvSpPr>
            <p:nvPr/>
          </p:nvSpPr>
          <p:spPr bwMode="auto">
            <a:xfrm flipV="1">
              <a:off x="2064" y="2966"/>
              <a:ext cx="624" cy="624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Text Box 12"/>
            <p:cNvSpPr txBox="1">
              <a:spLocks noChangeArrowheads="1"/>
            </p:cNvSpPr>
            <p:nvPr/>
          </p:nvSpPr>
          <p:spPr bwMode="auto">
            <a:xfrm>
              <a:off x="2544" y="3686"/>
              <a:ext cx="960" cy="442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000" b="1"/>
                <a:t>Computer Console</a:t>
              </a:r>
            </a:p>
          </p:txBody>
        </p:sp>
        <p:sp>
          <p:nvSpPr>
            <p:cNvPr id="7179" name="Text Box 13"/>
            <p:cNvSpPr txBox="1">
              <a:spLocks noChangeArrowheads="1"/>
            </p:cNvSpPr>
            <p:nvPr/>
          </p:nvSpPr>
          <p:spPr bwMode="auto">
            <a:xfrm>
              <a:off x="3600" y="3600"/>
              <a:ext cx="875" cy="63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000" b="1"/>
                <a:t>Exposure Column</a:t>
              </a:r>
            </a:p>
            <a:p>
              <a:pPr algn="ctr" eaLnBrk="1" hangingPunct="1"/>
              <a:r>
                <a:rPr lang="en-US" sz="2000" b="1"/>
                <a:t>(Lens)</a:t>
              </a:r>
            </a:p>
          </p:txBody>
        </p:sp>
        <p:sp>
          <p:nvSpPr>
            <p:cNvPr id="7180" name="Text Box 14"/>
            <p:cNvSpPr txBox="1">
              <a:spLocks noChangeArrowheads="1"/>
            </p:cNvSpPr>
            <p:nvPr/>
          </p:nvSpPr>
          <p:spPr bwMode="auto">
            <a:xfrm>
              <a:off x="4992" y="3350"/>
              <a:ext cx="677" cy="25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000" b="1"/>
                <a:t>Wafer</a:t>
              </a:r>
            </a:p>
          </p:txBody>
        </p:sp>
        <p:sp>
          <p:nvSpPr>
            <p:cNvPr id="7181" name="Line 15"/>
            <p:cNvSpPr>
              <a:spLocks noChangeShapeType="1"/>
            </p:cNvSpPr>
            <p:nvPr/>
          </p:nvSpPr>
          <p:spPr bwMode="auto">
            <a:xfrm flipV="1">
              <a:off x="2976" y="2726"/>
              <a:ext cx="27" cy="96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16"/>
            <p:cNvSpPr>
              <a:spLocks noChangeShapeType="1"/>
            </p:cNvSpPr>
            <p:nvPr/>
          </p:nvSpPr>
          <p:spPr bwMode="auto">
            <a:xfrm flipV="1">
              <a:off x="3984" y="2679"/>
              <a:ext cx="143" cy="9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17"/>
            <p:cNvSpPr>
              <a:spLocks noChangeShapeType="1"/>
            </p:cNvSpPr>
            <p:nvPr/>
          </p:nvSpPr>
          <p:spPr bwMode="auto">
            <a:xfrm flipH="1">
              <a:off x="4128" y="2198"/>
              <a:ext cx="960" cy="29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Text Box 18"/>
            <p:cNvSpPr txBox="1">
              <a:spLocks noChangeArrowheads="1"/>
            </p:cNvSpPr>
            <p:nvPr/>
          </p:nvSpPr>
          <p:spPr bwMode="auto">
            <a:xfrm>
              <a:off x="4992" y="2006"/>
              <a:ext cx="768" cy="442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000" b="1" dirty="0" err="1"/>
                <a:t>Reticle</a:t>
              </a:r>
              <a:r>
                <a:rPr lang="en-US" sz="2000" b="1" dirty="0"/>
                <a:t> </a:t>
              </a:r>
            </a:p>
            <a:p>
              <a:pPr algn="ctr" eaLnBrk="1" hangingPunct="1"/>
              <a:r>
                <a:rPr lang="en-US" sz="2000" b="1" dirty="0"/>
                <a:t>(Mask)</a:t>
              </a:r>
            </a:p>
          </p:txBody>
        </p:sp>
        <p:sp>
          <p:nvSpPr>
            <p:cNvPr id="7185" name="Line 19"/>
            <p:cNvSpPr>
              <a:spLocks noChangeShapeType="1"/>
            </p:cNvSpPr>
            <p:nvPr/>
          </p:nvSpPr>
          <p:spPr bwMode="auto">
            <a:xfrm flipH="1" flipV="1">
              <a:off x="4176" y="3254"/>
              <a:ext cx="912" cy="19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2" name="Text Box 22"/>
          <p:cNvSpPr txBox="1">
            <a:spLocks noChangeArrowheads="1"/>
          </p:cNvSpPr>
          <p:nvPr/>
        </p:nvSpPr>
        <p:spPr bwMode="auto">
          <a:xfrm>
            <a:off x="4876800" y="6629400"/>
            <a:ext cx="426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00">
                <a:latin typeface="Tahoma" pitchFamily="-96" charset="0"/>
              </a:rPr>
              <a:t>www.tnlc.ncsu.edu/information/ceremony/lithography.ppt</a:t>
            </a:r>
            <a:r>
              <a:rPr lang="en-US" sz="1200">
                <a:latin typeface="Tahoma" pitchFamily="-96" charset="0"/>
              </a:rPr>
              <a:t> </a:t>
            </a:r>
          </a:p>
        </p:txBody>
      </p:sp>
      <p:sp>
        <p:nvSpPr>
          <p:cNvPr id="7173" name="Text Box 24"/>
          <p:cNvSpPr txBox="1">
            <a:spLocks noChangeArrowheads="1"/>
          </p:cNvSpPr>
          <p:nvPr/>
        </p:nvSpPr>
        <p:spPr bwMode="auto">
          <a:xfrm>
            <a:off x="762000" y="762000"/>
            <a:ext cx="76200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6688" indent="-166688" defTabSz="461963"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Current 193nm DUV lithography</a:t>
            </a:r>
          </a:p>
          <a:p>
            <a:pPr marL="166688" indent="-166688" defTabSz="461963">
              <a:spcAft>
                <a:spcPts val="600"/>
              </a:spcAft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Lenses </a:t>
            </a:r>
            <a:r>
              <a:rPr lang="en-US" dirty="0">
                <a:solidFill>
                  <a:srgbClr val="0033CC"/>
                </a:solidFill>
              </a:rPr>
              <a:t>are very effective and perfectly transparent for 193nm and above, so many are </a:t>
            </a:r>
            <a:r>
              <a:rPr lang="en-US" dirty="0" smtClean="0">
                <a:solidFill>
                  <a:srgbClr val="0033CC"/>
                </a:solidFill>
              </a:rPr>
              <a:t>used: a </a:t>
            </a:r>
            <a:r>
              <a:rPr lang="en-US" dirty="0">
                <a:solidFill>
                  <a:srgbClr val="0033CC"/>
                </a:solidFill>
              </a:rPr>
              <a:t>single “lens” may be up to 60 fused silica </a:t>
            </a:r>
            <a:r>
              <a:rPr lang="en-US" dirty="0" smtClean="0">
                <a:solidFill>
                  <a:srgbClr val="0033CC"/>
                </a:solidFill>
              </a:rPr>
              <a:t>surfaces.</a:t>
            </a:r>
            <a:endParaRPr lang="en-US" dirty="0">
              <a:solidFill>
                <a:srgbClr val="0033CC"/>
              </a:solidFill>
            </a:endParaRPr>
          </a:p>
          <a:p>
            <a:pPr marL="166688" indent="-166688" defTabSz="461963">
              <a:spcAft>
                <a:spcPts val="600"/>
              </a:spcAft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System </a:t>
            </a:r>
            <a:r>
              <a:rPr lang="en-US" dirty="0">
                <a:solidFill>
                  <a:srgbClr val="0033CC"/>
                </a:solidFill>
              </a:rPr>
              <a:t>maintained at atmospheric </a:t>
            </a:r>
            <a:r>
              <a:rPr lang="en-US" dirty="0" smtClean="0">
                <a:solidFill>
                  <a:srgbClr val="0033CC"/>
                </a:solidFill>
              </a:rPr>
              <a:t>pressure.</a:t>
            </a:r>
            <a:endParaRPr lang="en-US" dirty="0">
              <a:solidFill>
                <a:srgbClr val="0033CC"/>
              </a:solidFill>
            </a:endParaRPr>
          </a:p>
          <a:p>
            <a:pPr marL="166688" indent="-166688" defTabSz="461963">
              <a:spcAft>
                <a:spcPts val="600"/>
              </a:spcAft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Exposure </a:t>
            </a:r>
            <a:r>
              <a:rPr lang="en-US" dirty="0">
                <a:solidFill>
                  <a:srgbClr val="0033CC"/>
                </a:solidFill>
              </a:rPr>
              <a:t>field </a:t>
            </a:r>
            <a:r>
              <a:rPr lang="en-US" dirty="0" smtClean="0">
                <a:solidFill>
                  <a:srgbClr val="0033CC"/>
                </a:solidFill>
              </a:rPr>
              <a:t>26x32mm</a:t>
            </a:r>
            <a:r>
              <a:rPr lang="en-US" baseline="30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  <a:endParaRPr lang="en-US" dirty="0">
              <a:solidFill>
                <a:srgbClr val="0033CC"/>
              </a:solidFill>
            </a:endParaRPr>
          </a:p>
          <a:p>
            <a:pPr marL="166688" indent="-166688" defTabSz="461963">
              <a:spcAft>
                <a:spcPts val="600"/>
              </a:spcAft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Steppers </a:t>
            </a:r>
            <a:r>
              <a:rPr lang="en-US" dirty="0">
                <a:solidFill>
                  <a:srgbClr val="0033CC"/>
                </a:solidFill>
              </a:rPr>
              <a:t>capable of </a:t>
            </a:r>
            <a:r>
              <a:rPr lang="en-US" dirty="0" smtClean="0">
                <a:solidFill>
                  <a:srgbClr val="0033CC"/>
                </a:solidFill>
              </a:rPr>
              <a:t>exposing 109 steps per 300mm wafer, and produce &gt;100 wafers per hour. Exposure times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10-20ns (one pulse of excimer laser).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3410" y="152400"/>
            <a:ext cx="472219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Why not the next </a:t>
            </a:r>
            <a:r>
              <a:rPr lang="en-US" sz="2800" dirty="0" err="1" smtClean="0">
                <a:solidFill>
                  <a:srgbClr val="0033CC"/>
                </a:solidFill>
              </a:rPr>
              <a:t>excimer</a:t>
            </a:r>
            <a:r>
              <a:rPr lang="en-US" sz="2800" dirty="0" smtClean="0">
                <a:solidFill>
                  <a:srgbClr val="0033CC"/>
                </a:solidFill>
              </a:rPr>
              <a:t> line?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42669" y="228600"/>
            <a:ext cx="8572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rgbClr val="0033CC"/>
                </a:solidFill>
              </a:rPr>
              <a:t>Current 193nm deep UV (DUV) lithography: mask material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295400"/>
            <a:ext cx="78486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eaLnBrk="0" hangingPunct="0">
              <a:spcAft>
                <a:spcPts val="600"/>
              </a:spcAft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Photo-masks today are made from fused silica.</a:t>
            </a:r>
          </a:p>
          <a:p>
            <a:pPr marL="169863" indent="-169863" eaLnBrk="0" hangingPunct="0">
              <a:spcAft>
                <a:spcPts val="600"/>
              </a:spcAft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Fused silica has a number of advantageous properties.</a:t>
            </a:r>
          </a:p>
          <a:p>
            <a:pPr marL="682625" lvl="2" indent="-234950" eaLnBrk="0" hangingPunct="0">
              <a:spcAft>
                <a:spcPts val="600"/>
              </a:spcAft>
              <a:buFont typeface="Courier New" pitchFamily="49" charset="0"/>
              <a:buChar char="o"/>
              <a:tabLst>
                <a:tab pos="742950" algn="l"/>
              </a:tabLst>
            </a:pPr>
            <a:r>
              <a:rPr lang="en-US" dirty="0" smtClean="0">
                <a:solidFill>
                  <a:srgbClr val="0033CC"/>
                </a:solidFill>
              </a:rPr>
              <a:t>Chemical stability.</a:t>
            </a:r>
          </a:p>
          <a:p>
            <a:pPr marL="682625" lvl="2" indent="-234950" eaLnBrk="0" hangingPunct="0">
              <a:spcAft>
                <a:spcPts val="600"/>
              </a:spcAft>
              <a:buFont typeface="Courier New" pitchFamily="49" charset="0"/>
              <a:buChar char="o"/>
              <a:tabLst>
                <a:tab pos="742950" algn="l"/>
              </a:tabLst>
            </a:pPr>
            <a:r>
              <a:rPr lang="en-US" dirty="0" smtClean="0">
                <a:solidFill>
                  <a:srgbClr val="0033CC"/>
                </a:solidFill>
              </a:rPr>
              <a:t>Transparency for ultraviolet light.</a:t>
            </a:r>
          </a:p>
          <a:p>
            <a:pPr marL="682625" lvl="2" indent="-234950" eaLnBrk="0" hangingPunct="0">
              <a:spcAft>
                <a:spcPts val="600"/>
              </a:spcAft>
              <a:buFont typeface="Courier New" pitchFamily="49" charset="0"/>
              <a:buChar char="o"/>
              <a:tabLst>
                <a:tab pos="742950" algn="l"/>
              </a:tabLst>
            </a:pPr>
            <a:r>
              <a:rPr lang="en-US" dirty="0" smtClean="0">
                <a:solidFill>
                  <a:srgbClr val="0033CC"/>
                </a:solidFill>
              </a:rPr>
              <a:t>No intrinsic birefringence (i.e. refractive index is polarization independent).</a:t>
            </a:r>
          </a:p>
          <a:p>
            <a:pPr marL="682625" lvl="2" indent="-234950" eaLnBrk="0" hangingPunct="0">
              <a:spcAft>
                <a:spcPts val="600"/>
              </a:spcAft>
              <a:buFont typeface="Courier New" pitchFamily="49" charset="0"/>
              <a:buChar char="o"/>
              <a:tabLst>
                <a:tab pos="742950" algn="l"/>
              </a:tabLst>
            </a:pPr>
            <a:r>
              <a:rPr lang="en-US" dirty="0" smtClean="0">
                <a:solidFill>
                  <a:srgbClr val="0033CC"/>
                </a:solidFill>
              </a:rPr>
              <a:t>A low coefficient of thermal expansion.</a:t>
            </a:r>
            <a:endParaRPr lang="en-US" dirty="0">
              <a:solidFill>
                <a:srgbClr val="0033CC"/>
              </a:solidFill>
            </a:endParaRPr>
          </a:p>
          <a:p>
            <a:pPr marL="169863" indent="-169863" eaLnBrk="0" hangingPunct="0">
              <a:spcAft>
                <a:spcPts val="600"/>
              </a:spcAft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 low coefficient of thermal expansion: 0.5ppm/</a:t>
            </a:r>
            <a:r>
              <a:rPr lang="en-US" baseline="30000" dirty="0" err="1" smtClean="0">
                <a:solidFill>
                  <a:srgbClr val="0033CC"/>
                </a:solidFill>
              </a:rPr>
              <a:t>o</a:t>
            </a:r>
            <a:r>
              <a:rPr lang="en-US" dirty="0" err="1" smtClean="0">
                <a:solidFill>
                  <a:srgbClr val="0033CC"/>
                </a:solidFill>
              </a:rPr>
              <a:t>C.</a:t>
            </a:r>
            <a:endParaRPr lang="en-US" dirty="0" smtClean="0">
              <a:solidFill>
                <a:srgbClr val="0033CC"/>
              </a:solidFill>
            </a:endParaRPr>
          </a:p>
          <a:p>
            <a:pPr marL="682625" lvl="3" indent="-219075" eaLnBrk="0" hangingPunct="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If a mask changes temperature by 0.1</a:t>
            </a:r>
            <a:r>
              <a:rPr lang="en-US" baseline="30000" dirty="0" smtClean="0">
                <a:solidFill>
                  <a:srgbClr val="0033CC"/>
                </a:solidFill>
              </a:rPr>
              <a:t>o</a:t>
            </a:r>
            <a:r>
              <a:rPr lang="en-US" dirty="0" smtClean="0">
                <a:solidFill>
                  <a:srgbClr val="0033CC"/>
                </a:solidFill>
              </a:rPr>
              <a:t>C, then the distance between two features separated by 50mm will change by 2.5 nm.</a:t>
            </a:r>
          </a:p>
          <a:p>
            <a:pPr marL="682625" lvl="3" indent="-219075" eaLnBrk="0" hangingPunct="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This change in registration can be absorbed into overlay budgets, after reduction by 4× (i.e. pattern on resist misaligns by 2.5/4=0.6nm, OK).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9929" y="152400"/>
            <a:ext cx="604627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Why not the next excimer line (157nm)?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09600" y="929819"/>
            <a:ext cx="8001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6688" indent="-166688"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Why not a stop at 157nm?</a:t>
            </a:r>
          </a:p>
          <a:p>
            <a:pPr marL="166688" indent="-166688">
              <a:spcAft>
                <a:spcPts val="600"/>
              </a:spcAft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Fused silica and atmospheric oxygen become absorptive by 157nm, so even incremental decreases in wavelength (by only 36nm) start to require a major system modification: vacuum exposure, use CaF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as lens material (resist materials also different).</a:t>
            </a:r>
          </a:p>
          <a:p>
            <a:pPr marL="166688" indent="-166688">
              <a:spcAft>
                <a:spcPts val="600"/>
              </a:spcAft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CaF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has a crystalline structure (not “glassy/amorphous” like fused silica), with significant birefringence (i.e. light propagation through the lens depends on the polarization relative to crystalline orientation).</a:t>
            </a:r>
          </a:p>
          <a:p>
            <a:pPr marL="169863" indent="-169863" eaLnBrk="0" hangingPunct="0">
              <a:spcAft>
                <a:spcPts val="600"/>
              </a:spcAft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coefficient of thermal expansion of CaF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is 19ppm/</a:t>
            </a:r>
            <a:r>
              <a:rPr lang="en-US" baseline="30000" dirty="0" err="1" smtClean="0">
                <a:solidFill>
                  <a:srgbClr val="0033CC"/>
                </a:solidFill>
              </a:rPr>
              <a:t>o</a:t>
            </a:r>
            <a:r>
              <a:rPr lang="en-US" dirty="0" err="1" smtClean="0">
                <a:solidFill>
                  <a:srgbClr val="0033CC"/>
                </a:solidFill>
              </a:rPr>
              <a:t>C</a:t>
            </a:r>
            <a:r>
              <a:rPr lang="en-US" dirty="0" smtClean="0">
                <a:solidFill>
                  <a:srgbClr val="0033CC"/>
                </a:solidFill>
              </a:rPr>
              <a:t>, versus 0.5ppm/</a:t>
            </a:r>
            <a:r>
              <a:rPr lang="en-US" baseline="30000" dirty="0" err="1" smtClean="0">
                <a:solidFill>
                  <a:srgbClr val="0033CC"/>
                </a:solidFill>
              </a:rPr>
              <a:t>o</a:t>
            </a:r>
            <a:r>
              <a:rPr lang="en-US" dirty="0" err="1" smtClean="0">
                <a:solidFill>
                  <a:srgbClr val="0033CC"/>
                </a:solidFill>
              </a:rPr>
              <a:t>C</a:t>
            </a:r>
            <a:r>
              <a:rPr lang="en-US" dirty="0" smtClean="0">
                <a:solidFill>
                  <a:srgbClr val="0033CC"/>
                </a:solidFill>
              </a:rPr>
              <a:t> for fused silica.</a:t>
            </a:r>
          </a:p>
          <a:p>
            <a:pPr marL="169863" indent="-169863" eaLnBrk="0" hangingPunct="0">
              <a:spcAft>
                <a:spcPts val="600"/>
              </a:spcAft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2.5nm of mask registration error for fused silica now becomes nearly 100nm (25nm after ¼ reduction, still too high).</a:t>
            </a:r>
          </a:p>
          <a:p>
            <a:pPr marL="166688" indent="-166688">
              <a:spcAft>
                <a:spcPts val="600"/>
              </a:spcAft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 Below 157nm, no excimer laser line has the required output power.</a:t>
            </a:r>
          </a:p>
          <a:p>
            <a:pPr marL="166688" indent="-166688">
              <a:spcAft>
                <a:spcPts val="600"/>
              </a:spcAft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development of EUV lithography further makes 157nm lithography unnecessary.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4768</TotalTime>
  <Words>2901</Words>
  <Application>Microsoft Office PowerPoint</Application>
  <PresentationFormat>On-screen Show (4:3)</PresentationFormat>
  <Paragraphs>317</Paragraphs>
  <Slides>38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50</cp:revision>
  <dcterms:created xsi:type="dcterms:W3CDTF">2006-08-16T00:00:00Z</dcterms:created>
  <dcterms:modified xsi:type="dcterms:W3CDTF">2010-08-21T23:34:53Z</dcterms:modified>
</cp:coreProperties>
</file>