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3"/>
  </p:notesMasterIdLst>
  <p:sldIdLst>
    <p:sldId id="417" r:id="rId3"/>
    <p:sldId id="354" r:id="rId4"/>
    <p:sldId id="296" r:id="rId5"/>
    <p:sldId id="360" r:id="rId6"/>
    <p:sldId id="385" r:id="rId7"/>
    <p:sldId id="358" r:id="rId8"/>
    <p:sldId id="357" r:id="rId9"/>
    <p:sldId id="413" r:id="rId10"/>
    <p:sldId id="414" r:id="rId11"/>
    <p:sldId id="423" r:id="rId12"/>
    <p:sldId id="416" r:id="rId13"/>
    <p:sldId id="418" r:id="rId14"/>
    <p:sldId id="373" r:id="rId15"/>
    <p:sldId id="375" r:id="rId16"/>
    <p:sldId id="374" r:id="rId17"/>
    <p:sldId id="367" r:id="rId18"/>
    <p:sldId id="281" r:id="rId19"/>
    <p:sldId id="289" r:id="rId20"/>
    <p:sldId id="282" r:id="rId21"/>
    <p:sldId id="421" r:id="rId22"/>
    <p:sldId id="330" r:id="rId23"/>
    <p:sldId id="377" r:id="rId24"/>
    <p:sldId id="381" r:id="rId25"/>
    <p:sldId id="387" r:id="rId26"/>
    <p:sldId id="376" r:id="rId27"/>
    <p:sldId id="379" r:id="rId28"/>
    <p:sldId id="408" r:id="rId29"/>
    <p:sldId id="419" r:id="rId30"/>
    <p:sldId id="384" r:id="rId31"/>
    <p:sldId id="343" r:id="rId32"/>
    <p:sldId id="304" r:id="rId33"/>
    <p:sldId id="424" r:id="rId34"/>
    <p:sldId id="420" r:id="rId35"/>
    <p:sldId id="305" r:id="rId36"/>
    <p:sldId id="410" r:id="rId37"/>
    <p:sldId id="391" r:id="rId38"/>
    <p:sldId id="393" r:id="rId39"/>
    <p:sldId id="392" r:id="rId40"/>
    <p:sldId id="394" r:id="rId41"/>
    <p:sldId id="41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FF99"/>
    <a:srgbClr val="333300"/>
    <a:srgbClr val="0033CC"/>
    <a:srgbClr val="FF0000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440" autoAdjust="0"/>
    <p:restoredTop sz="98227" autoAdjust="0"/>
  </p:normalViewPr>
  <p:slideViewPr>
    <p:cSldViewPr>
      <p:cViewPr varScale="1">
        <p:scale>
          <a:sx n="77" d="100"/>
          <a:sy n="77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12BE6D-C3A5-4850-851A-77EF903130C5}" type="datetimeFigureOut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3A1D46F-D2AA-4D35-A998-75F6090CDE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5F93B2-AD91-44D2-A4B8-20956148BF99}" type="slidenum">
              <a:rPr lang="en-US"/>
              <a:pPr/>
              <a:t>3</a:t>
            </a:fld>
            <a:endParaRPr 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363DB-944E-4C9E-8B5B-C9044971E3F7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6FBAD-3DA6-433D-9F59-5B51282B161C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3E61-91BE-4C5A-9A97-2125826D002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9074B4-3269-4BEB-B58C-066DECBF25A7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B4815-A62D-4A73-8BCF-BABCEE8CC959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AECC4DE-8819-44EC-9B61-35C6E480EEC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59F38FC-0BFC-4E98-8229-70BC9056CA9A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F812DF-D862-4CE8-A74F-ABE24E249AB6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6DFB343-7744-44E7-A75B-38A49EFD8953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BF55CA-D2EA-466B-91E9-A2CDA7FEC18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EEF6E6-C709-4864-A03C-C8861B41EE9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F779721-C08F-4CBE-9AA0-54B8F8A43CCE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57B126-A053-443D-95C3-3CEA124612F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B4E52E2-7C38-44D8-AED6-449D1E0AC83F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2CD185-11CF-4434-8352-949C762ECA6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5AD5F3B-84A2-4BD3-BEFF-A152DA939CAA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8E9981-38A3-40DE-8164-97DB5BA9B11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85947FC-3C25-4835-9613-3C252FCB4E13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8BBB249-F272-478E-B9D2-5B05DFA2A3C2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29B6A-2EC4-456D-9434-59412F79B32D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F4ED5B-C708-4294-9BF5-DCDF1150FB08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CD4A067-72CE-43CF-A51D-38BAAF9E207B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49950B-2EF3-4ADA-AA1C-4261F30B69EC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29BC1E-741B-4E8F-8510-CC13FEC9EB38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F0BEF1-7A42-4DD8-9219-3413C2A6AAC1}" type="datetime1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9B265C-17D4-4BE6-8FEC-77428BAF1A45}" type="slidenum">
              <a:rPr lang="en-US" sz="1400" kern="12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0E6F-ED3B-448A-A4C6-85BF83FFCE92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2C694-0E00-49D5-8E65-4A5F0E9EDDB6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4B697-34F3-4121-A1A5-05D5ACC65BF9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9B53A-A057-475C-BCE2-8F494D9997BF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9B96C-A528-49AE-BE9A-5532967951DF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C4925-AB52-4B94-8117-7086CFF65C4C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C14F-7DC7-492E-9009-34E22017954E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494F4-D477-4A03-871A-EC4EBDFF3DC6}" type="datetime1">
              <a:rPr lang="en-US" smtClean="0"/>
              <a:pPr/>
              <a:t>10/4/2010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25B8F4-DBB9-4343-AEA6-8BFF8308E51C}" type="datetime1">
              <a:rPr lang="en-US" kern="1200" smtClean="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10/4/2010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52E5585-C5E1-4D9F-B879-820822EA39C8}" type="slidenum">
              <a:rPr lang="en-US" kern="1200">
                <a:solidFill>
                  <a:srgbClr val="000000"/>
                </a:solidFill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Bookman Old Styl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Scuola%20Martinafranca\clip0003.avi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6119336"/>
            <a:ext cx="59060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ECE 730: Fabrication in the </a:t>
            </a:r>
            <a:r>
              <a:rPr lang="en-US" sz="1400" dirty="0" err="1" smtClean="0"/>
              <a:t>nanoscale</a:t>
            </a:r>
            <a:r>
              <a:rPr lang="en-US" sz="1400" dirty="0" smtClean="0"/>
              <a:t>: principles, technology and applications </a:t>
            </a:r>
          </a:p>
          <a:p>
            <a:r>
              <a:rPr lang="en-US" sz="1400" dirty="0" smtClean="0"/>
              <a:t>Instructor: Bo Cui, ECE, University of Waterloo; http://ece.uwaterloo.ca/~bcui/</a:t>
            </a:r>
          </a:p>
          <a:p>
            <a:r>
              <a:rPr lang="en-US" sz="1400" dirty="0" smtClean="0"/>
              <a:t>Textbook: Nanofabrication: principles, capabilities and limits, by Zheng Cui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228600" y="2867025"/>
            <a:ext cx="2955927" cy="2771775"/>
            <a:chOff x="381000" y="2867025"/>
            <a:chExt cx="2955927" cy="2771775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867025"/>
              <a:ext cx="2521461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240280" y="4288536"/>
              <a:ext cx="1096647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Photo-electron</a:t>
              </a:r>
              <a:endParaRPr lang="en-US" sz="1400" dirty="0"/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5867400" y="3581400"/>
            <a:ext cx="3115551" cy="2889885"/>
            <a:chOff x="5867400" y="3581400"/>
            <a:chExt cx="3115551" cy="2889885"/>
          </a:xfrm>
        </p:grpSpPr>
        <p:pic>
          <p:nvPicPr>
            <p:cNvPr id="1198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581400"/>
              <a:ext cx="267132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7467600" y="3810000"/>
              <a:ext cx="15153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Photon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5486400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Electron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electron, emitted from M-shell)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8664" y="5074920"/>
              <a:ext cx="1095300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Auger-electron</a:t>
              </a:r>
              <a:endParaRPr lang="en-US" sz="1400" dirty="0"/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152400" y="1800225"/>
            <a:ext cx="2358369" cy="1033463"/>
            <a:chOff x="555625" y="3532187"/>
            <a:chExt cx="2358369" cy="1033463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804988" y="4108450"/>
              <a:ext cx="460375" cy="457200"/>
              <a:chOff x="1173" y="2155"/>
              <a:chExt cx="290" cy="288"/>
            </a:xfrm>
          </p:grpSpPr>
          <p:sp>
            <p:nvSpPr>
              <p:cNvPr id="267276" name="Oval 12"/>
              <p:cNvSpPr>
                <a:spLocks noChangeArrowheads="1"/>
              </p:cNvSpPr>
              <p:nvPr/>
            </p:nvSpPr>
            <p:spPr bwMode="auto">
              <a:xfrm>
                <a:off x="1173" y="2155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Oval 13"/>
              <p:cNvSpPr>
                <a:spLocks noChangeArrowheads="1"/>
              </p:cNvSpPr>
              <p:nvPr/>
            </p:nvSpPr>
            <p:spPr bwMode="auto">
              <a:xfrm>
                <a:off x="1295" y="2275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" name="Line 14"/>
            <p:cNvSpPr>
              <a:spLocks noChangeShapeType="1"/>
            </p:cNvSpPr>
            <p:nvPr/>
          </p:nvSpPr>
          <p:spPr bwMode="auto">
            <a:xfrm>
              <a:off x="792163" y="3878262"/>
              <a:ext cx="966787" cy="37623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35"/>
            <p:cNvSpPr txBox="1">
              <a:spLocks noChangeArrowheads="1"/>
            </p:cNvSpPr>
            <p:nvPr/>
          </p:nvSpPr>
          <p:spPr bwMode="auto">
            <a:xfrm>
              <a:off x="555625" y="3532187"/>
              <a:ext cx="70643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9900"/>
                  </a:solidFill>
                </a:rPr>
                <a:t>X-ray</a:t>
              </a:r>
            </a:p>
          </p:txBody>
        </p:sp>
        <p:sp>
          <p:nvSpPr>
            <p:cNvPr id="7188" name="Text Box 37"/>
            <p:cNvSpPr txBox="1">
              <a:spLocks noChangeArrowheads="1"/>
            </p:cNvSpPr>
            <p:nvPr/>
          </p:nvSpPr>
          <p:spPr bwMode="auto">
            <a:xfrm>
              <a:off x="2239963" y="4083050"/>
              <a:ext cx="67403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atom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71735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X-ray absorption: photoelectric absorption dominates at &lt;10keV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628471"/>
            <a:ext cx="82296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picture below is similar to electron bombardment x-ray source (see slide #13), where core electron is kicked off by an incident electron. Here it is kicked off by x-ray.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the relaxation process, the lower energy photon is a fluorescent x-ray, while the lower energy electron is an Auger electron.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1981200" y="3124200"/>
            <a:ext cx="202529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</a:t>
            </a:r>
            <a:r>
              <a:rPr lang="en-US" sz="1600" dirty="0" smtClean="0">
                <a:solidFill>
                  <a:srgbClr val="0033CC"/>
                </a:solidFill>
              </a:rPr>
              <a:t>. A </a:t>
            </a:r>
            <a:r>
              <a:rPr lang="en-US" sz="1600" dirty="0">
                <a:solidFill>
                  <a:srgbClr val="0033CC"/>
                </a:solidFill>
              </a:rPr>
              <a:t>high energy </a:t>
            </a:r>
            <a:r>
              <a:rPr lang="en-US" sz="1600" dirty="0" smtClean="0">
                <a:solidFill>
                  <a:srgbClr val="0033CC"/>
                </a:solidFill>
              </a:rPr>
              <a:t>x-ray </a:t>
            </a:r>
            <a:r>
              <a:rPr lang="en-US" sz="1600" dirty="0">
                <a:solidFill>
                  <a:srgbClr val="0033CC"/>
                </a:solidFill>
              </a:rPr>
              <a:t/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impinges on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an atom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1905000" y="4637782"/>
            <a:ext cx="2438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. An </a:t>
            </a:r>
            <a:r>
              <a:rPr lang="en-US" sz="1600" dirty="0">
                <a:solidFill>
                  <a:srgbClr val="0033CC"/>
                </a:solidFill>
              </a:rPr>
              <a:t>inner-shell </a:t>
            </a:r>
            <a:r>
              <a:rPr lang="en-US" sz="1600" dirty="0" smtClean="0">
                <a:solidFill>
                  <a:srgbClr val="0033CC"/>
                </a:solidFill>
              </a:rPr>
              <a:t>(here K-shell) electron (photo-electron</a:t>
            </a:r>
            <a:r>
              <a:rPr lang="en-US" sz="1600" dirty="0">
                <a:solidFill>
                  <a:srgbClr val="0033CC"/>
                </a:solidFill>
              </a:rPr>
              <a:t>) is </a:t>
            </a:r>
            <a:r>
              <a:rPr lang="en-US" sz="1600" dirty="0" smtClean="0">
                <a:solidFill>
                  <a:srgbClr val="0033CC"/>
                </a:solidFill>
              </a:rPr>
              <a:t>knocked </a:t>
            </a:r>
            <a:r>
              <a:rPr lang="en-US" sz="1600" dirty="0">
                <a:solidFill>
                  <a:srgbClr val="0033CC"/>
                </a:solidFill>
              </a:rPr>
              <a:t>out of the </a:t>
            </a:r>
            <a:r>
              <a:rPr lang="en-US" sz="1600" dirty="0" smtClean="0">
                <a:solidFill>
                  <a:srgbClr val="0033CC"/>
                </a:solidFill>
              </a:rPr>
              <a:t>atom.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4419600" y="4267200"/>
            <a:ext cx="202664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. The </a:t>
            </a:r>
            <a:r>
              <a:rPr lang="en-US" sz="1600" dirty="0">
                <a:solidFill>
                  <a:srgbClr val="0033CC"/>
                </a:solidFill>
              </a:rPr>
              <a:t>atom relaxes to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its ground state by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emission </a:t>
            </a:r>
            <a:r>
              <a:rPr lang="en-US" sz="1600" dirty="0">
                <a:solidFill>
                  <a:srgbClr val="0033CC"/>
                </a:solidFill>
              </a:rPr>
              <a:t>of a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or electron</a:t>
            </a:r>
          </a:p>
        </p:txBody>
      </p:sp>
      <p:grpSp>
        <p:nvGrpSpPr>
          <p:cNvPr id="6" name="Group 32"/>
          <p:cNvGrpSpPr/>
          <p:nvPr/>
        </p:nvGrpSpPr>
        <p:grpSpPr>
          <a:xfrm>
            <a:off x="762000" y="5680075"/>
            <a:ext cx="1208087" cy="1101725"/>
            <a:chOff x="4338638" y="3465512"/>
            <a:chExt cx="1208087" cy="1101725"/>
          </a:xfrm>
        </p:grpSpPr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338638" y="4110037"/>
              <a:ext cx="460375" cy="457200"/>
              <a:chOff x="2278" y="2233"/>
              <a:chExt cx="290" cy="288"/>
            </a:xfrm>
          </p:grpSpPr>
          <p:sp>
            <p:nvSpPr>
              <p:cNvPr id="7191" name="Oval 19"/>
              <p:cNvSpPr>
                <a:spLocks noChangeArrowheads="1"/>
              </p:cNvSpPr>
              <p:nvPr/>
            </p:nvSpPr>
            <p:spPr bwMode="auto">
              <a:xfrm>
                <a:off x="2278" y="2233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E47979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Oval 20"/>
              <p:cNvSpPr>
                <a:spLocks noChangeArrowheads="1"/>
              </p:cNvSpPr>
              <p:nvPr/>
            </p:nvSpPr>
            <p:spPr bwMode="auto">
              <a:xfrm>
                <a:off x="2400" y="2353"/>
                <a:ext cx="47" cy="4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Line 21"/>
            <p:cNvSpPr>
              <a:spLocks noChangeShapeType="1"/>
            </p:cNvSpPr>
            <p:nvPr/>
          </p:nvSpPr>
          <p:spPr bwMode="auto">
            <a:xfrm flipV="1">
              <a:off x="4741863" y="3578225"/>
              <a:ext cx="663575" cy="60483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22"/>
            <p:cNvSpPr>
              <a:spLocks noChangeArrowheads="1"/>
            </p:cNvSpPr>
            <p:nvPr/>
          </p:nvSpPr>
          <p:spPr bwMode="auto">
            <a:xfrm>
              <a:off x="5410200" y="3465512"/>
              <a:ext cx="136525" cy="136525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38"/>
          <p:cNvGrpSpPr/>
          <p:nvPr/>
        </p:nvGrpSpPr>
        <p:grpSpPr>
          <a:xfrm>
            <a:off x="5659924" y="1978223"/>
            <a:ext cx="3331676" cy="1637229"/>
            <a:chOff x="6096000" y="1978223"/>
            <a:chExt cx="3331676" cy="1637229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6096000" y="2814637"/>
              <a:ext cx="460375" cy="457200"/>
              <a:chOff x="3723" y="2288"/>
              <a:chExt cx="290" cy="288"/>
            </a:xfrm>
          </p:grpSpPr>
          <p:sp>
            <p:nvSpPr>
              <p:cNvPr id="267287" name="Oval 23"/>
              <p:cNvSpPr>
                <a:spLocks noChangeArrowheads="1"/>
              </p:cNvSpPr>
              <p:nvPr/>
            </p:nvSpPr>
            <p:spPr bwMode="auto">
              <a:xfrm>
                <a:off x="3723" y="2288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Oval 24"/>
              <p:cNvSpPr>
                <a:spLocks noChangeArrowheads="1"/>
              </p:cNvSpPr>
              <p:nvPr/>
            </p:nvSpPr>
            <p:spPr bwMode="auto">
              <a:xfrm>
                <a:off x="3845" y="240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2" name="Line 31"/>
            <p:cNvSpPr>
              <a:spLocks noChangeShapeType="1"/>
            </p:cNvSpPr>
            <p:nvPr/>
          </p:nvSpPr>
          <p:spPr bwMode="auto">
            <a:xfrm flipV="1">
              <a:off x="6546850" y="2398712"/>
              <a:ext cx="547688" cy="4953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32"/>
            <p:cNvSpPr>
              <a:spLocks noChangeArrowheads="1"/>
            </p:cNvSpPr>
            <p:nvPr/>
          </p:nvSpPr>
          <p:spPr bwMode="auto">
            <a:xfrm>
              <a:off x="7140575" y="3362325"/>
              <a:ext cx="136525" cy="1365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4" name="Line 33"/>
            <p:cNvSpPr>
              <a:spLocks noChangeShapeType="1"/>
            </p:cNvSpPr>
            <p:nvPr/>
          </p:nvSpPr>
          <p:spPr bwMode="auto">
            <a:xfrm>
              <a:off x="6500813" y="3171825"/>
              <a:ext cx="620712" cy="203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36"/>
            <p:cNvSpPr txBox="1">
              <a:spLocks noChangeArrowheads="1"/>
            </p:cNvSpPr>
            <p:nvPr/>
          </p:nvSpPr>
          <p:spPr bwMode="auto">
            <a:xfrm>
              <a:off x="7027863" y="2145268"/>
              <a:ext cx="151509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</a:rPr>
                <a:t>Photon (x-ray)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3076" y="1978223"/>
              <a:ext cx="1515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38733" y="3045023"/>
              <a:ext cx="1374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9000" y="3246120"/>
              <a:ext cx="2188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Electron (low energy)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81200" y="6096000"/>
            <a:ext cx="357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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is the energy level of the K-shell…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7848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High resolution resist structures by x-ray lithography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3886200"/>
            <a:ext cx="509200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/>
          <p:nvPr/>
        </p:nvGrpSpPr>
        <p:grpSpPr>
          <a:xfrm>
            <a:off x="228600" y="914400"/>
            <a:ext cx="3810000" cy="2855465"/>
            <a:chOff x="228600" y="914400"/>
            <a:chExt cx="3810000" cy="2855465"/>
          </a:xfrm>
        </p:grpSpPr>
        <p:pic>
          <p:nvPicPr>
            <p:cNvPr id="4" name="Picture 8" descr="chenFIG6a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914400"/>
              <a:ext cx="3810000" cy="2855465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1600200" y="3048000"/>
              <a:ext cx="1742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ym typeface="Symbol"/>
                </a:rPr>
                <a:t></a:t>
              </a:r>
              <a:r>
                <a:rPr lang="en-US" sz="2400" b="1" dirty="0" smtClean="0"/>
                <a:t>50nm lines</a:t>
              </a:r>
              <a:endParaRPr lang="en-US" sz="2400" b="1" dirty="0"/>
            </a:p>
          </p:txBody>
        </p:sp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524000"/>
            <a:ext cx="3629025" cy="44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5867400" y="58674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R. </a:t>
            </a:r>
            <a:r>
              <a:rPr lang="en-US" sz="1400" dirty="0" err="1" smtClean="0"/>
              <a:t>Waser</a:t>
            </a:r>
            <a:r>
              <a:rPr lang="en-US" sz="1400" dirty="0" smtClean="0"/>
              <a:t> (ed.), </a:t>
            </a:r>
            <a:r>
              <a:rPr lang="en-US" sz="1400" dirty="0" err="1" smtClean="0"/>
              <a:t>Nanoelectronics</a:t>
            </a:r>
            <a:r>
              <a:rPr lang="en-US" sz="1400" dirty="0" smtClean="0"/>
              <a:t> and Information Technology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400800" y="5105400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sym typeface="Symbol"/>
              </a:rPr>
              <a:t>1</a:t>
            </a:r>
            <a:r>
              <a:rPr lang="en-US" sz="2000" dirty="0" smtClean="0">
                <a:solidFill>
                  <a:schemeClr val="bg1"/>
                </a:solidFill>
              </a:rPr>
              <a:t>50nm lines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118100" y="914400"/>
            <a:ext cx="3263900" cy="3124200"/>
            <a:chOff x="2895600" y="1676400"/>
            <a:chExt cx="3263900" cy="3124200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5486400" y="2133600"/>
              <a:ext cx="76200" cy="2209800"/>
            </a:xfrm>
            <a:prstGeom prst="rect">
              <a:avLst/>
            </a:prstGeom>
            <a:solidFill>
              <a:srgbClr val="00CC00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 rot="5400000">
              <a:off x="4864100" y="2762250"/>
              <a:ext cx="381000" cy="914400"/>
            </a:xfrm>
            <a:prstGeom prst="triangle">
              <a:avLst>
                <a:gd name="adj" fmla="val 50000"/>
              </a:avLst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67"/>
            <p:cNvSpPr>
              <a:spLocks noChangeArrowheads="1"/>
            </p:cNvSpPr>
            <p:nvPr/>
          </p:nvSpPr>
          <p:spPr bwMode="auto">
            <a:xfrm>
              <a:off x="4419600" y="2895600"/>
              <a:ext cx="304800" cy="6096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68"/>
            <p:cNvSpPr>
              <a:spLocks noChangeArrowheads="1"/>
            </p:cNvSpPr>
            <p:nvPr/>
          </p:nvSpPr>
          <p:spPr bwMode="auto">
            <a:xfrm>
              <a:off x="3962400" y="2971800"/>
              <a:ext cx="609600" cy="4572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69"/>
            <p:cNvSpPr>
              <a:spLocks noChangeArrowheads="1"/>
            </p:cNvSpPr>
            <p:nvPr/>
          </p:nvSpPr>
          <p:spPr bwMode="auto">
            <a:xfrm rot="-5400000">
              <a:off x="3200400" y="2590800"/>
              <a:ext cx="685800" cy="1295400"/>
            </a:xfrm>
            <a:prstGeom prst="can">
              <a:avLst>
                <a:gd name="adj" fmla="val 47222"/>
              </a:avLst>
            </a:prstGeom>
            <a:gradFill rotWithShape="0">
              <a:gsLst>
                <a:gs pos="0">
                  <a:srgbClr val="182F76"/>
                </a:gs>
                <a:gs pos="50000">
                  <a:srgbClr val="3366FF"/>
                </a:gs>
                <a:gs pos="100000">
                  <a:srgbClr val="182F76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0"/>
            <p:cNvSpPr>
              <a:spLocks noChangeArrowheads="1"/>
            </p:cNvSpPr>
            <p:nvPr/>
          </p:nvSpPr>
          <p:spPr bwMode="auto">
            <a:xfrm>
              <a:off x="5473700" y="1828800"/>
              <a:ext cx="685800" cy="685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71"/>
            <p:cNvSpPr>
              <a:spLocks noChangeArrowheads="1"/>
            </p:cNvSpPr>
            <p:nvPr/>
          </p:nvSpPr>
          <p:spPr bwMode="auto">
            <a:xfrm>
              <a:off x="5473700" y="3905250"/>
              <a:ext cx="685800" cy="685800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AutoShape 72"/>
            <p:cNvSpPr>
              <a:spLocks noChangeArrowheads="1"/>
            </p:cNvSpPr>
            <p:nvPr/>
          </p:nvSpPr>
          <p:spPr bwMode="auto">
            <a:xfrm>
              <a:off x="5715000" y="2895600"/>
              <a:ext cx="228600" cy="533400"/>
            </a:xfrm>
            <a:prstGeom prst="upArrow">
              <a:avLst>
                <a:gd name="adj1" fmla="val 50000"/>
                <a:gd name="adj2" fmla="val 58333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3"/>
            <p:cNvSpPr>
              <a:spLocks noChangeShapeType="1"/>
            </p:cNvSpPr>
            <p:nvPr/>
          </p:nvSpPr>
          <p:spPr bwMode="auto">
            <a:xfrm flipH="1" flipV="1">
              <a:off x="4953000" y="297180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74"/>
            <p:cNvSpPr>
              <a:spLocks noChangeShapeType="1"/>
            </p:cNvSpPr>
            <p:nvPr/>
          </p:nvSpPr>
          <p:spPr bwMode="auto">
            <a:xfrm flipH="1" flipV="1">
              <a:off x="5181600" y="2819400"/>
              <a:ext cx="304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75"/>
            <p:cNvSpPr>
              <a:spLocks noChangeShapeType="1"/>
            </p:cNvSpPr>
            <p:nvPr/>
          </p:nvSpPr>
          <p:spPr bwMode="auto">
            <a:xfrm flipH="1">
              <a:off x="4972050" y="3219450"/>
              <a:ext cx="533400" cy="2286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76"/>
            <p:cNvSpPr>
              <a:spLocks noChangeArrowheads="1"/>
            </p:cNvSpPr>
            <p:nvPr/>
          </p:nvSpPr>
          <p:spPr bwMode="auto">
            <a:xfrm flipH="1" flipV="1">
              <a:off x="5410200" y="4267200"/>
              <a:ext cx="609600" cy="533400"/>
            </a:xfrm>
            <a:custGeom>
              <a:avLst/>
              <a:gdLst>
                <a:gd name="T0" fmla="*/ 14505741 w 21600"/>
                <a:gd name="T1" fmla="*/ 1795904 h 21600"/>
                <a:gd name="T2" fmla="*/ 7885290 w 21600"/>
                <a:gd name="T3" fmla="*/ 709224 h 21600"/>
                <a:gd name="T4" fmla="*/ 13278357 w 21600"/>
                <a:gd name="T5" fmla="*/ 2791114 h 21600"/>
                <a:gd name="T6" fmla="*/ 19347632 w 21600"/>
                <a:gd name="T7" fmla="*/ 6874440 h 21600"/>
                <a:gd name="T8" fmla="*/ 16199105 w 21600"/>
                <a:gd name="T9" fmla="*/ 9122844 h 21600"/>
                <a:gd name="T10" fmla="*/ 13262411 w 21600"/>
                <a:gd name="T11" fmla="*/ 671101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49" y="11099"/>
                  </a:moveTo>
                  <a:cubicBezTo>
                    <a:pt x="19353" y="11000"/>
                    <a:pt x="19355" y="10900"/>
                    <a:pt x="19355" y="10800"/>
                  </a:cubicBezTo>
                  <a:cubicBezTo>
                    <a:pt x="19355" y="6075"/>
                    <a:pt x="15524" y="2245"/>
                    <a:pt x="10800" y="2245"/>
                  </a:cubicBezTo>
                  <a:cubicBezTo>
                    <a:pt x="10534" y="2244"/>
                    <a:pt x="10269" y="2257"/>
                    <a:pt x="10004" y="2282"/>
                  </a:cubicBezTo>
                  <a:lnTo>
                    <a:pt x="9796" y="46"/>
                  </a:lnTo>
                  <a:cubicBezTo>
                    <a:pt x="10130" y="15"/>
                    <a:pt x="10464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6"/>
                    <a:pt x="21597" y="11052"/>
                    <a:pt x="21593" y="11178"/>
                  </a:cubicBezTo>
                  <a:lnTo>
                    <a:pt x="24291" y="11273"/>
                  </a:lnTo>
                  <a:lnTo>
                    <a:pt x="20338" y="14960"/>
                  </a:lnTo>
                  <a:lnTo>
                    <a:pt x="16651" y="11005"/>
                  </a:lnTo>
                  <a:lnTo>
                    <a:pt x="19349" y="1109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77"/>
            <p:cNvSpPr>
              <a:spLocks noChangeArrowheads="1"/>
            </p:cNvSpPr>
            <p:nvPr/>
          </p:nvSpPr>
          <p:spPr bwMode="auto">
            <a:xfrm rot="-5400000">
              <a:off x="5334000" y="1752600"/>
              <a:ext cx="609600" cy="457200"/>
            </a:xfrm>
            <a:custGeom>
              <a:avLst/>
              <a:gdLst>
                <a:gd name="T0" fmla="*/ 14627604 w 21600"/>
                <a:gd name="T1" fmla="*/ 1385739 h 21600"/>
                <a:gd name="T2" fmla="*/ 8189553 w 21600"/>
                <a:gd name="T3" fmla="*/ 508508 h 21600"/>
                <a:gd name="T4" fmla="*/ 13375526 w 21600"/>
                <a:gd name="T5" fmla="*/ 2103501 h 21600"/>
                <a:gd name="T6" fmla="*/ 19347632 w 21600"/>
                <a:gd name="T7" fmla="*/ 5050620 h 21600"/>
                <a:gd name="T8" fmla="*/ 16199105 w 21600"/>
                <a:gd name="T9" fmla="*/ 6702489 h 21600"/>
                <a:gd name="T10" fmla="*/ 13262411 w 21600"/>
                <a:gd name="T11" fmla="*/ 493054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349" y="11099"/>
                  </a:moveTo>
                  <a:cubicBezTo>
                    <a:pt x="19353" y="11000"/>
                    <a:pt x="19355" y="10900"/>
                    <a:pt x="19355" y="10800"/>
                  </a:cubicBezTo>
                  <a:cubicBezTo>
                    <a:pt x="19355" y="6075"/>
                    <a:pt x="15524" y="2245"/>
                    <a:pt x="10800" y="2245"/>
                  </a:cubicBezTo>
                  <a:cubicBezTo>
                    <a:pt x="10647" y="2244"/>
                    <a:pt x="10494" y="2249"/>
                    <a:pt x="10342" y="2257"/>
                  </a:cubicBezTo>
                  <a:lnTo>
                    <a:pt x="10222" y="15"/>
                  </a:lnTo>
                  <a:cubicBezTo>
                    <a:pt x="10414" y="5"/>
                    <a:pt x="10607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0926"/>
                    <a:pt x="21597" y="11052"/>
                    <a:pt x="21593" y="11178"/>
                  </a:cubicBezTo>
                  <a:lnTo>
                    <a:pt x="24291" y="11273"/>
                  </a:lnTo>
                  <a:lnTo>
                    <a:pt x="20338" y="14960"/>
                  </a:lnTo>
                  <a:lnTo>
                    <a:pt x="16651" y="11005"/>
                  </a:lnTo>
                  <a:lnTo>
                    <a:pt x="19349" y="11099"/>
                  </a:lnTo>
                  <a:close/>
                </a:path>
              </a:pathLst>
            </a:custGeom>
            <a:solidFill>
              <a:schemeClr val="tx2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78"/>
            <p:cNvSpPr>
              <a:spLocks noChangeShapeType="1"/>
            </p:cNvSpPr>
            <p:nvPr/>
          </p:nvSpPr>
          <p:spPr bwMode="auto">
            <a:xfrm flipH="1">
              <a:off x="5200650" y="3219450"/>
              <a:ext cx="304800" cy="381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79"/>
            <p:cNvSpPr txBox="1">
              <a:spLocks noChangeArrowheads="1"/>
            </p:cNvSpPr>
            <p:nvPr/>
          </p:nvSpPr>
          <p:spPr bwMode="auto">
            <a:xfrm>
              <a:off x="2974975" y="3717925"/>
              <a:ext cx="1292225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high power</a:t>
              </a:r>
              <a:br>
                <a:rPr lang="en-US"/>
              </a:br>
              <a:r>
                <a:rPr lang="en-US"/>
                <a:t>laser</a:t>
              </a:r>
            </a:p>
          </p:txBody>
        </p:sp>
        <p:sp>
          <p:nvSpPr>
            <p:cNvPr id="19" name="Text Box 80"/>
            <p:cNvSpPr txBox="1">
              <a:spLocks noChangeArrowheads="1"/>
            </p:cNvSpPr>
            <p:nvPr/>
          </p:nvSpPr>
          <p:spPr bwMode="auto">
            <a:xfrm>
              <a:off x="4605338" y="3657600"/>
              <a:ext cx="728662" cy="7016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/>
                <a:t>metal</a:t>
              </a:r>
              <a:br>
                <a:rPr lang="en-US"/>
              </a:br>
              <a:r>
                <a:rPr lang="en-US"/>
                <a:t>tape</a:t>
              </a:r>
            </a:p>
          </p:txBody>
        </p:sp>
      </p:grpSp>
      <p:sp>
        <p:nvSpPr>
          <p:cNvPr id="20" name="Text Box 82"/>
          <p:cNvSpPr txBox="1">
            <a:spLocks noChangeArrowheads="1"/>
          </p:cNvSpPr>
          <p:nvPr/>
        </p:nvSpPr>
        <p:spPr bwMode="auto">
          <a:xfrm>
            <a:off x="152400" y="4339441"/>
            <a:ext cx="8839200" cy="16312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Same idea as laser produced plasma (LPP) EUV source, but shorter wavelength (a few nm).</a:t>
            </a:r>
            <a:endParaRPr lang="en-US" b="0" dirty="0" smtClean="0">
              <a:solidFill>
                <a:srgbClr val="0033CC"/>
              </a:solidFill>
            </a:endParaRPr>
          </a:p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b="0" dirty="0" smtClean="0">
                <a:solidFill>
                  <a:srgbClr val="0033CC"/>
                </a:solidFill>
              </a:rPr>
              <a:t>High power-density laser pulses generate </a:t>
            </a:r>
            <a:r>
              <a:rPr lang="en-US" b="0" dirty="0">
                <a:solidFill>
                  <a:srgbClr val="0033CC"/>
                </a:solidFill>
              </a:rPr>
              <a:t>a </a:t>
            </a:r>
            <a:r>
              <a:rPr lang="en-US" b="0" dirty="0" smtClean="0">
                <a:solidFill>
                  <a:srgbClr val="0033CC"/>
                </a:solidFill>
              </a:rPr>
              <a:t>hot and dense plasma, which emits x-rays when free electrons recombine with ions, or bond electrons jump to a lower energy level.</a:t>
            </a:r>
          </a:p>
          <a:p>
            <a:pPr marL="173038" indent="-173038" algn="l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More complicated than electron bombardment source, less powerful than synchrotron radiation.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81200" y="152400"/>
            <a:ext cx="539500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Laser produced plasma x-ray source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" y="1219200"/>
            <a:ext cx="392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X-ray source and their irradiation power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52400" y="1752600"/>
            <a:ext cx="4648200" cy="1022745"/>
            <a:chOff x="152400" y="1752600"/>
            <a:chExt cx="4648200" cy="1022745"/>
          </a:xfrm>
        </p:grpSpPr>
        <p:pic>
          <p:nvPicPr>
            <p:cNvPr id="55297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400" y="1752600"/>
              <a:ext cx="4648200" cy="1022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1828800" y="2029968"/>
              <a:ext cx="8098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(impact)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02312" y="762000"/>
            <a:ext cx="4826888" cy="4732020"/>
            <a:chOff x="0" y="762000"/>
            <a:chExt cx="5363209" cy="5257800"/>
          </a:xfrm>
        </p:grpSpPr>
        <p:pic>
          <p:nvPicPr>
            <p:cNvPr id="4" name="Picture 11" descr="X-ray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62000"/>
              <a:ext cx="5363209" cy="5257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05000" y="838200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9650" y="3886200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52850" y="4186535"/>
              <a:ext cx="18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2 (photo-electron)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3653135"/>
              <a:ext cx="714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X-ray</a:t>
              </a:r>
              <a:endParaRPr 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152400"/>
            <a:ext cx="78756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generation by electron impact (bombardment)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762000"/>
            <a:ext cx="3581400" cy="47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5638800"/>
          <a:ext cx="4643437" cy="571500"/>
        </p:xfrm>
        <a:graphic>
          <a:graphicData uri="http://schemas.openxmlformats.org/presentationml/2006/ole">
            <p:oleObj spid="_x0000_s54275" name="Equation" r:id="rId5" imgW="350496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076" y="5715000"/>
            <a:ext cx="82757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K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line: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Here (Z-1) instead of Z due to screening effect of the other electron in n=1 level. More generally, (Z-1) should be replaced by (Z-), with  accounting for the screening effect.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1" y="4617720"/>
            <a:ext cx="4800599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</a:rPr>
              <a:t>When electron jumps from L to K-shell, it either emits x-ray (as shown in the figure), or gives its energy to an outer-shell electron that escapes subsequently (</a:t>
            </a:r>
            <a:r>
              <a:rPr lang="en-US" dirty="0" smtClean="0">
                <a:solidFill>
                  <a:srgbClr val="C00000"/>
                </a:solidFill>
              </a:rPr>
              <a:t>Auger electron</a:t>
            </a:r>
            <a:r>
              <a:rPr lang="en-US" dirty="0" smtClean="0">
                <a:solidFill>
                  <a:srgbClr val="0033CC"/>
                </a:solidFill>
              </a:rPr>
              <a:t>, not shown).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8194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In atomic physics,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K denotes the shell/orbit with n=1 (innermost shell), L for n=2, M for n=3, N for n=4…</a:t>
            </a:r>
          </a:p>
          <a:p>
            <a:endParaRPr lang="en-US" sz="1600" dirty="0" smtClean="0">
              <a:solidFill>
                <a:srgbClr val="FF33CC"/>
              </a:solidFill>
            </a:endParaRPr>
          </a:p>
          <a:p>
            <a:r>
              <a:rPr lang="en-US" sz="1600" dirty="0" smtClean="0">
                <a:solidFill>
                  <a:srgbClr val="FF33CC"/>
                </a:solidFill>
              </a:rPr>
              <a:t>The energy level for atom with atomic number Z is given by: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E=-13.56 Z</a:t>
            </a:r>
            <a:r>
              <a:rPr lang="en-US" sz="1600" baseline="30000" dirty="0" smtClean="0">
                <a:solidFill>
                  <a:srgbClr val="FF33CC"/>
                </a:solidFill>
              </a:rPr>
              <a:t>2</a:t>
            </a:r>
            <a:r>
              <a:rPr lang="en-US" sz="1600" dirty="0" smtClean="0">
                <a:solidFill>
                  <a:srgbClr val="FF33CC"/>
                </a:solidFill>
              </a:rPr>
              <a:t>/n</a:t>
            </a:r>
            <a:r>
              <a:rPr lang="en-US" sz="1600" baseline="30000" dirty="0" smtClean="0">
                <a:solidFill>
                  <a:srgbClr val="FF33CC"/>
                </a:solidFill>
              </a:rPr>
              <a:t>2</a:t>
            </a:r>
            <a:r>
              <a:rPr lang="en-US" sz="1600" dirty="0" smtClean="0">
                <a:solidFill>
                  <a:srgbClr val="FF33CC"/>
                </a:solidFill>
              </a:rPr>
              <a:t> (</a:t>
            </a:r>
            <a:r>
              <a:rPr lang="en-US" sz="1600" dirty="0" err="1" smtClean="0">
                <a:solidFill>
                  <a:srgbClr val="FF33CC"/>
                </a:solidFill>
              </a:rPr>
              <a:t>eV</a:t>
            </a:r>
            <a:r>
              <a:rPr lang="en-US" sz="1600" dirty="0" smtClean="0">
                <a:solidFill>
                  <a:srgbClr val="FF33CC"/>
                </a:solidFill>
              </a:rPr>
              <a:t>) 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152400"/>
            <a:ext cx="8305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impact: sealed tube x-ray source (point source)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lip0003.avi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2935287"/>
            <a:ext cx="3694113" cy="3694113"/>
          </a:xfrm>
        </p:spPr>
      </p:pic>
      <p:pic>
        <p:nvPicPr>
          <p:cNvPr id="7" name="Picture 6" descr="Tubo per R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838200"/>
            <a:ext cx="201754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10372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Developed by Coolidge (at GE) around 1912.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Electron accelerated at high energy to the anode.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power, tuned to maximize for narrow emission range (for example, Mg or Cu K</a:t>
            </a:r>
            <a:r>
              <a:rPr lang="en-US" baseline="-25000" dirty="0" smtClean="0">
                <a:solidFill>
                  <a:srgbClr val="0033CC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For material characterization by x-ray diffraction and medical imaging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9" name="Picture 9" descr="wmosfond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99826" y="2895600"/>
            <a:ext cx="2470861" cy="2035175"/>
          </a:xfrm>
          <a:prstGeom prst="rect">
            <a:avLst/>
          </a:prstGeom>
          <a:noFill/>
        </p:spPr>
      </p:pic>
      <p:pic>
        <p:nvPicPr>
          <p:cNvPr id="10" name="Picture 5" descr="xray_source.jpg                                                000B1907Macintosh HD                   B75E31B5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5037137"/>
            <a:ext cx="3887317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752600" y="5334000"/>
            <a:ext cx="2265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33CC"/>
                </a:solidFill>
              </a:rPr>
              <a:t>Hot filament emits electrons</a:t>
            </a:r>
            <a:endParaRPr lang="en-US" sz="1400" dirty="0">
              <a:solidFill>
                <a:srgbClr val="0033CC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1828800" y="5638800"/>
            <a:ext cx="228600" cy="76200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990600" y="45720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143000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067594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219994" y="4571206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13800" y="4800600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3200" y="3581400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X-ray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>
            <a:grpSpLocks noChangeAspect="1"/>
          </p:cNvGrpSpPr>
          <p:nvPr/>
        </p:nvGrpSpPr>
        <p:grpSpPr>
          <a:xfrm>
            <a:off x="129381" y="1066800"/>
            <a:ext cx="4137819" cy="3515737"/>
            <a:chOff x="804545" y="1590675"/>
            <a:chExt cx="3310255" cy="2812589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3190875" y="2057400"/>
              <a:ext cx="381000" cy="228600"/>
            </a:xfrm>
            <a:prstGeom prst="downArrow">
              <a:avLst>
                <a:gd name="adj1" fmla="val 62500"/>
                <a:gd name="adj2" fmla="val 39583"/>
              </a:avLst>
            </a:prstGeom>
            <a:solidFill>
              <a:srgbClr val="FFFF00"/>
            </a:solidFill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2" name="AutoShape 6"/>
            <p:cNvSpPr>
              <a:spLocks noChangeArrowheads="1"/>
            </p:cNvSpPr>
            <p:nvPr/>
          </p:nvSpPr>
          <p:spPr bwMode="auto">
            <a:xfrm rot="-5400000">
              <a:off x="2390775" y="2857500"/>
              <a:ext cx="1981200" cy="838200"/>
            </a:xfrm>
            <a:prstGeom prst="can">
              <a:avLst>
                <a:gd name="adj" fmla="val 26324"/>
              </a:avLst>
            </a:prstGeom>
            <a:gradFill rotWithShape="0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2320925" y="3048000"/>
              <a:ext cx="793750" cy="457200"/>
              <a:chOff x="652" y="1968"/>
              <a:chExt cx="500" cy="288"/>
            </a:xfrm>
          </p:grpSpPr>
          <p:sp>
            <p:nvSpPr>
              <p:cNvPr id="284680" name="AutoShape 8"/>
              <p:cNvSpPr>
                <a:spLocks noChangeArrowheads="1"/>
              </p:cNvSpPr>
              <p:nvPr/>
            </p:nvSpPr>
            <p:spPr bwMode="auto">
              <a:xfrm rot="-5400000">
                <a:off x="792" y="1896"/>
                <a:ext cx="288" cy="432"/>
              </a:xfrm>
              <a:prstGeom prst="can">
                <a:avLst>
                  <a:gd name="adj" fmla="val 24604"/>
                </a:avLst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1176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4681" name="AutoShape 9"/>
              <p:cNvSpPr>
                <a:spLocks noChangeArrowheads="1"/>
              </p:cNvSpPr>
              <p:nvPr/>
            </p:nvSpPr>
            <p:spPr bwMode="auto">
              <a:xfrm rot="-5400000">
                <a:off x="628" y="2040"/>
                <a:ext cx="192" cy="144"/>
              </a:xfrm>
              <a:prstGeom prst="can">
                <a:avLst>
                  <a:gd name="adj" fmla="val 34718"/>
                </a:avLst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1176"/>
                      <a:invGamma/>
                    </a:schemeClr>
                  </a:gs>
                </a:gsLst>
                <a:lin ang="5400000" scaled="1"/>
              </a:gradFill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114675" y="1590675"/>
              <a:ext cx="490538" cy="466725"/>
              <a:chOff x="1632" y="1152"/>
              <a:chExt cx="309" cy="294"/>
            </a:xfrm>
          </p:grpSpPr>
          <p:sp>
            <p:nvSpPr>
              <p:cNvPr id="9258" name="Arc 11"/>
              <p:cNvSpPr>
                <a:spLocks/>
              </p:cNvSpPr>
              <p:nvPr/>
            </p:nvSpPr>
            <p:spPr bwMode="auto">
              <a:xfrm rot="5550315">
                <a:off x="1862" y="1386"/>
                <a:ext cx="73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 rot="4829001">
                <a:off x="1794" y="1354"/>
                <a:ext cx="127" cy="52"/>
                <a:chOff x="3072" y="2096"/>
                <a:chExt cx="336" cy="64"/>
              </a:xfrm>
            </p:grpSpPr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97" name="Arc 14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8" name="Arc 15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6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95" name="Arc 17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6" name="Arc 18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 rot="4829001">
                <a:off x="1758" y="1354"/>
                <a:ext cx="128" cy="53"/>
                <a:chOff x="3072" y="2096"/>
                <a:chExt cx="336" cy="64"/>
              </a:xfrm>
            </p:grpSpPr>
            <p:grpSp>
              <p:nvGrpSpPr>
                <p:cNvPr id="8" name="Group 20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91" name="Arc 21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2" name="Arc 22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" name="Group 23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89" name="Arc 24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90" name="Arc 25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 rot="4829001">
                <a:off x="1722" y="1355"/>
                <a:ext cx="128" cy="53"/>
                <a:chOff x="3072" y="2096"/>
                <a:chExt cx="336" cy="64"/>
              </a:xfrm>
            </p:grpSpPr>
            <p:grpSp>
              <p:nvGrpSpPr>
                <p:cNvPr id="11" name="Group 27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85" name="Arc 28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6" name="Arc 29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0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83" name="Arc 31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4" name="Arc 32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 rot="4829001">
                <a:off x="1688" y="1353"/>
                <a:ext cx="128" cy="52"/>
                <a:chOff x="3072" y="2096"/>
                <a:chExt cx="336" cy="64"/>
              </a:xfrm>
            </p:grpSpPr>
            <p:grpSp>
              <p:nvGrpSpPr>
                <p:cNvPr id="14" name="Group 34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79" name="Arc 35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80" name="Arc 36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37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77" name="Arc 38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8" name="Arc 39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40"/>
              <p:cNvGrpSpPr>
                <a:grpSpLocks/>
              </p:cNvGrpSpPr>
              <p:nvPr/>
            </p:nvGrpSpPr>
            <p:grpSpPr bwMode="auto">
              <a:xfrm rot="4829001">
                <a:off x="1652" y="1351"/>
                <a:ext cx="128" cy="53"/>
                <a:chOff x="3072" y="2096"/>
                <a:chExt cx="336" cy="64"/>
              </a:xfrm>
            </p:grpSpPr>
            <p:grpSp>
              <p:nvGrpSpPr>
                <p:cNvPr id="17" name="Group 41"/>
                <p:cNvGrpSpPr>
                  <a:grpSpLocks/>
                </p:cNvGrpSpPr>
                <p:nvPr/>
              </p:nvGrpSpPr>
              <p:grpSpPr bwMode="auto">
                <a:xfrm>
                  <a:off x="3072" y="2112"/>
                  <a:ext cx="336" cy="48"/>
                  <a:chOff x="3072" y="2112"/>
                  <a:chExt cx="336" cy="96"/>
                </a:xfrm>
              </p:grpSpPr>
              <p:sp>
                <p:nvSpPr>
                  <p:cNvPr id="9273" name="Arc 42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4" name="Arc 43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" name="Group 44"/>
                <p:cNvGrpSpPr>
                  <a:grpSpLocks/>
                </p:cNvGrpSpPr>
                <p:nvPr/>
              </p:nvGrpSpPr>
              <p:grpSpPr bwMode="auto">
                <a:xfrm rot="721314" flipV="1">
                  <a:off x="3072" y="2096"/>
                  <a:ext cx="336" cy="48"/>
                  <a:chOff x="3072" y="2112"/>
                  <a:chExt cx="336" cy="96"/>
                </a:xfrm>
              </p:grpSpPr>
              <p:sp>
                <p:nvSpPr>
                  <p:cNvPr id="9271" name="Arc 45"/>
                  <p:cNvSpPr>
                    <a:spLocks/>
                  </p:cNvSpPr>
                  <p:nvPr/>
                </p:nvSpPr>
                <p:spPr bwMode="auto">
                  <a:xfrm flipV="1">
                    <a:off x="3216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72" name="Arc 46"/>
                  <p:cNvSpPr>
                    <a:spLocks/>
                  </p:cNvSpPr>
                  <p:nvPr/>
                </p:nvSpPr>
                <p:spPr bwMode="auto">
                  <a:xfrm flipH="1" flipV="1">
                    <a:off x="3072" y="2112"/>
                    <a:ext cx="192" cy="9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2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none" w="sm" len="lg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9264" name="Arc 47"/>
              <p:cNvSpPr>
                <a:spLocks/>
              </p:cNvSpPr>
              <p:nvPr/>
            </p:nvSpPr>
            <p:spPr bwMode="auto">
              <a:xfrm rot="4969292" flipV="1">
                <a:off x="1640" y="1387"/>
                <a:ext cx="73" cy="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8"/>
              <p:cNvSpPr>
                <a:spLocks noChangeArrowheads="1"/>
              </p:cNvSpPr>
              <p:nvPr/>
            </p:nvSpPr>
            <p:spPr bwMode="auto">
              <a:xfrm rot="5400000">
                <a:off x="1897" y="1155"/>
                <a:ext cx="48" cy="4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49"/>
              <p:cNvSpPr>
                <a:spLocks noChangeArrowheads="1"/>
              </p:cNvSpPr>
              <p:nvPr/>
            </p:nvSpPr>
            <p:spPr bwMode="auto">
              <a:xfrm rot="5400000">
                <a:off x="1629" y="1155"/>
                <a:ext cx="48" cy="4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sm" len="lg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7" name="Line 50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Line 51"/>
              <p:cNvSpPr>
                <a:spLocks noChangeShapeType="1"/>
              </p:cNvSpPr>
              <p:nvPr/>
            </p:nvSpPr>
            <p:spPr bwMode="auto">
              <a:xfrm flipV="1">
                <a:off x="1652" y="1200"/>
                <a:ext cx="0" cy="19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5" name="AutoShape 52"/>
            <p:cNvSpPr>
              <a:spLocks noChangeArrowheads="1"/>
            </p:cNvSpPr>
            <p:nvPr/>
          </p:nvSpPr>
          <p:spPr bwMode="auto">
            <a:xfrm>
              <a:off x="2352675" y="2776538"/>
              <a:ext cx="338138" cy="347662"/>
            </a:xfrm>
            <a:prstGeom prst="curvedDownArrow">
              <a:avLst>
                <a:gd name="adj1" fmla="val 20000"/>
                <a:gd name="adj2" fmla="val 40000"/>
                <a:gd name="adj3" fmla="val 34272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CDCDF3"/>
                </a:gs>
              </a:gsLst>
              <a:lin ang="5400000" scaled="1"/>
            </a:gra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AutoShape 53"/>
            <p:cNvSpPr>
              <a:spLocks noChangeArrowheads="1"/>
            </p:cNvSpPr>
            <p:nvPr/>
          </p:nvSpPr>
          <p:spPr bwMode="auto">
            <a:xfrm>
              <a:off x="1543050" y="3200400"/>
              <a:ext cx="838200" cy="152400"/>
            </a:xfrm>
            <a:prstGeom prst="rightArrow">
              <a:avLst>
                <a:gd name="adj1" fmla="val 50000"/>
                <a:gd name="adj2" fmla="val 1375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4"/>
            <p:cNvGrpSpPr>
              <a:grpSpLocks/>
            </p:cNvGrpSpPr>
            <p:nvPr/>
          </p:nvGrpSpPr>
          <p:grpSpPr bwMode="auto">
            <a:xfrm rot="10800000">
              <a:off x="2305050" y="1905000"/>
              <a:ext cx="838200" cy="76200"/>
              <a:chOff x="1920" y="1275"/>
              <a:chExt cx="528" cy="48"/>
            </a:xfrm>
          </p:grpSpPr>
          <p:sp>
            <p:nvSpPr>
              <p:cNvPr id="9256" name="Line 55"/>
              <p:cNvSpPr>
                <a:spLocks noChangeShapeType="1"/>
              </p:cNvSpPr>
              <p:nvPr/>
            </p:nvSpPr>
            <p:spPr bwMode="auto">
              <a:xfrm>
                <a:off x="1920" y="1296"/>
                <a:ext cx="480" cy="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56"/>
              <p:cNvSpPr>
                <a:spLocks noChangeArrowheads="1"/>
              </p:cNvSpPr>
              <p:nvPr/>
            </p:nvSpPr>
            <p:spPr bwMode="auto">
              <a:xfrm>
                <a:off x="2400" y="1275"/>
                <a:ext cx="48" cy="48"/>
              </a:xfrm>
              <a:prstGeom prst="ellips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28" name="Text Box 57"/>
            <p:cNvSpPr txBox="1">
              <a:spLocks noChangeArrowheads="1"/>
            </p:cNvSpPr>
            <p:nvPr/>
          </p:nvSpPr>
          <p:spPr bwMode="auto">
            <a:xfrm>
              <a:off x="1767058" y="1752600"/>
              <a:ext cx="579902" cy="2954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-50kV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229" name="Line 58"/>
            <p:cNvSpPr>
              <a:spLocks noChangeShapeType="1"/>
            </p:cNvSpPr>
            <p:nvPr/>
          </p:nvSpPr>
          <p:spPr bwMode="auto">
            <a:xfrm flipV="1">
              <a:off x="3581400" y="2209800"/>
              <a:ext cx="533400" cy="76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Line 59"/>
            <p:cNvSpPr>
              <a:spLocks noChangeShapeType="1"/>
            </p:cNvSpPr>
            <p:nvPr/>
          </p:nvSpPr>
          <p:spPr bwMode="auto">
            <a:xfrm flipV="1">
              <a:off x="3581400" y="20574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Line 60"/>
            <p:cNvSpPr>
              <a:spLocks noChangeShapeType="1"/>
            </p:cNvSpPr>
            <p:nvPr/>
          </p:nvSpPr>
          <p:spPr bwMode="auto">
            <a:xfrm flipH="1" flipV="1">
              <a:off x="2738438" y="2209800"/>
              <a:ext cx="533400" cy="762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Line 61"/>
            <p:cNvSpPr>
              <a:spLocks noChangeShapeType="1"/>
            </p:cNvSpPr>
            <p:nvPr/>
          </p:nvSpPr>
          <p:spPr bwMode="auto">
            <a:xfrm flipH="1" flipV="1">
              <a:off x="2738438" y="2057400"/>
              <a:ext cx="457200" cy="1524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3" name="AutoShape 62"/>
            <p:cNvSpPr>
              <a:spLocks noChangeArrowheads="1"/>
            </p:cNvSpPr>
            <p:nvPr/>
          </p:nvSpPr>
          <p:spPr bwMode="auto">
            <a:xfrm flipH="1">
              <a:off x="1666875" y="3429000"/>
              <a:ext cx="838200" cy="76200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4" name="AutoShape 63"/>
            <p:cNvSpPr>
              <a:spLocks noChangeArrowheads="1"/>
            </p:cNvSpPr>
            <p:nvPr/>
          </p:nvSpPr>
          <p:spPr bwMode="auto">
            <a:xfrm flipH="1">
              <a:off x="1666875" y="3048000"/>
              <a:ext cx="838200" cy="76200"/>
            </a:xfrm>
            <a:prstGeom prst="rightArrow">
              <a:avLst>
                <a:gd name="adj1" fmla="val 50000"/>
                <a:gd name="adj2" fmla="val 275000"/>
              </a:avLst>
            </a:prstGeom>
            <a:solidFill>
              <a:schemeClr val="hlink"/>
            </a:solidFill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64"/>
            <p:cNvSpPr txBox="1">
              <a:spLocks noChangeArrowheads="1"/>
            </p:cNvSpPr>
            <p:nvPr/>
          </p:nvSpPr>
          <p:spPr bwMode="auto">
            <a:xfrm>
              <a:off x="883920" y="3024330"/>
              <a:ext cx="731521" cy="5170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l"/>
              <a:r>
                <a:rPr lang="en-US" dirty="0">
                  <a:solidFill>
                    <a:srgbClr val="0033CC"/>
                  </a:solidFill>
                </a:rPr>
                <a:t>H</a:t>
              </a:r>
              <a:r>
                <a:rPr lang="en-US" baseline="-25000" dirty="0">
                  <a:solidFill>
                    <a:srgbClr val="0033CC"/>
                  </a:solidFill>
                </a:rPr>
                <a:t>2</a:t>
              </a:r>
              <a:r>
                <a:rPr lang="en-US" dirty="0">
                  <a:solidFill>
                    <a:srgbClr val="0033CC"/>
                  </a:solidFill>
                </a:rPr>
                <a:t>O in</a:t>
              </a:r>
              <a:br>
                <a:rPr lang="en-US" dirty="0">
                  <a:solidFill>
                    <a:srgbClr val="0033CC"/>
                  </a:solidFill>
                </a:rPr>
              </a:br>
              <a:r>
                <a:rPr lang="en-US" dirty="0">
                  <a:solidFill>
                    <a:srgbClr val="0033CC"/>
                  </a:solidFill>
                </a:rPr>
                <a:t>and out</a:t>
              </a:r>
            </a:p>
          </p:txBody>
        </p:sp>
        <p:sp>
          <p:nvSpPr>
            <p:cNvPr id="9236" name="Text Box 65"/>
            <p:cNvSpPr txBox="1">
              <a:spLocks noChangeArrowheads="1"/>
            </p:cNvSpPr>
            <p:nvPr/>
          </p:nvSpPr>
          <p:spPr bwMode="auto">
            <a:xfrm>
              <a:off x="804545" y="3886199"/>
              <a:ext cx="1786256" cy="5170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r>
                <a:rPr lang="en-US" dirty="0" smtClean="0">
                  <a:solidFill>
                    <a:srgbClr val="0033CC"/>
                  </a:solidFill>
                </a:rPr>
                <a:t>Refractory anode rotating at </a:t>
              </a:r>
              <a:r>
                <a:rPr lang="en-US" dirty="0" smtClean="0">
                  <a:solidFill>
                    <a:srgbClr val="0033CC"/>
                  </a:solidFill>
                  <a:sym typeface="Symbol"/>
                </a:rPr>
                <a:t></a:t>
              </a:r>
              <a:r>
                <a:rPr lang="en-US" dirty="0" smtClean="0">
                  <a:solidFill>
                    <a:srgbClr val="0033CC"/>
                  </a:solidFill>
                </a:rPr>
                <a:t>6000rpm</a:t>
              </a:r>
              <a:endParaRPr lang="en-US" dirty="0">
                <a:solidFill>
                  <a:srgbClr val="0033CC"/>
                </a:solidFill>
              </a:endParaRPr>
            </a:p>
          </p:txBody>
        </p:sp>
        <p:sp>
          <p:nvSpPr>
            <p:cNvPr id="9237" name="Line 66"/>
            <p:cNvSpPr>
              <a:spLocks noChangeShapeType="1"/>
            </p:cNvSpPr>
            <p:nvPr/>
          </p:nvSpPr>
          <p:spPr bwMode="auto">
            <a:xfrm flipV="1">
              <a:off x="2286000" y="3886200"/>
              <a:ext cx="533400" cy="1524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52" name="Text Box 81"/>
          <p:cNvSpPr txBox="1">
            <a:spLocks noChangeArrowheads="1"/>
          </p:cNvSpPr>
          <p:nvPr/>
        </p:nvSpPr>
        <p:spPr bwMode="auto">
          <a:xfrm>
            <a:off x="152399" y="4984750"/>
            <a:ext cx="4495801" cy="14773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/>
            <a:r>
              <a:rPr lang="en-US" b="0" dirty="0">
                <a:solidFill>
                  <a:srgbClr val="C00000"/>
                </a:solidFill>
              </a:rPr>
              <a:t>Rotating anode </a:t>
            </a:r>
            <a:r>
              <a:rPr lang="en-US" b="0" dirty="0" smtClean="0">
                <a:solidFill>
                  <a:srgbClr val="C00000"/>
                </a:solidFill>
              </a:rPr>
              <a:t>source:</a:t>
            </a:r>
          </a:p>
          <a:p>
            <a:pPr algn="l"/>
            <a:r>
              <a:rPr lang="en-US" dirty="0" smtClean="0">
                <a:solidFill>
                  <a:srgbClr val="0033CC"/>
                </a:solidFill>
              </a:rPr>
              <a:t>Same principle as sealed tube x-ray source, but with much </a:t>
            </a:r>
            <a:r>
              <a:rPr lang="en-US" b="0" dirty="0" smtClean="0">
                <a:solidFill>
                  <a:srgbClr val="0033CC"/>
                </a:solidFill>
              </a:rPr>
              <a:t>higher power due to greater </a:t>
            </a:r>
            <a:r>
              <a:rPr lang="en-US" b="0" dirty="0">
                <a:solidFill>
                  <a:srgbClr val="0033CC"/>
                </a:solidFill>
              </a:rPr>
              <a:t>thermal </a:t>
            </a:r>
            <a:r>
              <a:rPr lang="en-US" b="0" dirty="0" smtClean="0">
                <a:solidFill>
                  <a:srgbClr val="0033CC"/>
                </a:solidFill>
              </a:rPr>
              <a:t>capacity – cooling wafer, rotating, refractory metal. </a:t>
            </a:r>
            <a:endParaRPr lang="en-US" b="0" dirty="0">
              <a:solidFill>
                <a:srgbClr val="0033CC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752600" y="152400"/>
            <a:ext cx="592136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Electron impact: rotating anode source</a:t>
            </a:r>
          </a:p>
        </p:txBody>
      </p:sp>
      <p:cxnSp>
        <p:nvCxnSpPr>
          <p:cNvPr id="87" name="Straight Connector 8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1" name="Picture 10" descr="Rotating anod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572000" y="1052513"/>
            <a:ext cx="4419600" cy="5637283"/>
          </a:xfrm>
          <a:prstGeom prst="rect">
            <a:avLst/>
          </a:prstGeom>
          <a:noFill/>
        </p:spPr>
      </p:pic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1828800" y="0"/>
            <a:ext cx="57150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Synchrotron radiation x-ray source: the choice for x-ray lithography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0" y="990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701166" y="878205"/>
            <a:ext cx="6376035" cy="3479900"/>
            <a:chOff x="1701166" y="878205"/>
            <a:chExt cx="6376035" cy="3479900"/>
          </a:xfrm>
        </p:grpSpPr>
        <p:sp>
          <p:nvSpPr>
            <p:cNvPr id="333827" name="Rectangle 3"/>
            <p:cNvSpPr>
              <a:spLocks noChangeArrowheads="1"/>
            </p:cNvSpPr>
            <p:nvPr/>
          </p:nvSpPr>
          <p:spPr bwMode="auto">
            <a:xfrm>
              <a:off x="2014785" y="1058196"/>
              <a:ext cx="5879697" cy="3272558"/>
            </a:xfrm>
            <a:prstGeom prst="rect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3828" name="AutoShape 4"/>
            <p:cNvSpPr>
              <a:spLocks noChangeArrowheads="1"/>
            </p:cNvSpPr>
            <p:nvPr/>
          </p:nvSpPr>
          <p:spPr bwMode="auto">
            <a:xfrm>
              <a:off x="3476528" y="1210915"/>
              <a:ext cx="2639864" cy="2530778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rgbClr val="CC3300"/>
              </a:solidFill>
              <a:miter lim="800000"/>
              <a:headEnd/>
              <a:tailEnd/>
            </a:ln>
            <a:scene3d>
              <a:camera prst="legacyObliqueTopRight">
                <a:rot lat="17699996" lon="21299997" rev="0"/>
              </a:camera>
              <a:lightRig rig="legacyFlat3" dir="b"/>
            </a:scene3d>
            <a:sp3d extrusionH="608000" prstMaterial="legacyMatte">
              <a:bevelT w="13500" h="13500" prst="angle"/>
              <a:bevelB w="13500" h="13500" prst="angle"/>
              <a:extrusionClr>
                <a:srgbClr val="CC33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 sz="2400" b="0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3829" name="AutoShape 5"/>
            <p:cNvSpPr>
              <a:spLocks noChangeArrowheads="1"/>
            </p:cNvSpPr>
            <p:nvPr/>
          </p:nvSpPr>
          <p:spPr bwMode="auto">
            <a:xfrm rot="3456196">
              <a:off x="2843152" y="1578396"/>
              <a:ext cx="141811" cy="24257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0" name="AutoShape 6"/>
            <p:cNvSpPr>
              <a:spLocks noChangeArrowheads="1"/>
            </p:cNvSpPr>
            <p:nvPr/>
          </p:nvSpPr>
          <p:spPr bwMode="auto">
            <a:xfrm rot="1035623">
              <a:off x="3383806" y="2746290"/>
              <a:ext cx="129539" cy="1075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2" name="AutoShape 8"/>
            <p:cNvSpPr>
              <a:spLocks noChangeArrowheads="1"/>
            </p:cNvSpPr>
            <p:nvPr/>
          </p:nvSpPr>
          <p:spPr bwMode="auto">
            <a:xfrm rot="16471620">
              <a:off x="6376152" y="1847019"/>
              <a:ext cx="113176" cy="31798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3" name="AutoShape 9"/>
            <p:cNvSpPr>
              <a:spLocks noChangeArrowheads="1"/>
            </p:cNvSpPr>
            <p:nvPr/>
          </p:nvSpPr>
          <p:spPr bwMode="auto">
            <a:xfrm rot="12072549">
              <a:off x="6229568" y="976382"/>
              <a:ext cx="166355" cy="149719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4" name="AutoShape 10"/>
            <p:cNvSpPr>
              <a:spLocks noChangeArrowheads="1"/>
            </p:cNvSpPr>
            <p:nvPr/>
          </p:nvSpPr>
          <p:spPr bwMode="auto">
            <a:xfrm rot="5358181">
              <a:off x="3261085" y="484135"/>
              <a:ext cx="128175" cy="272167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5" name="AutoShape 11"/>
            <p:cNvSpPr>
              <a:spLocks noChangeArrowheads="1"/>
            </p:cNvSpPr>
            <p:nvPr/>
          </p:nvSpPr>
          <p:spPr bwMode="auto">
            <a:xfrm rot="8631174">
              <a:off x="5300979" y="878205"/>
              <a:ext cx="174536" cy="124493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6" name="AutoShape 12"/>
            <p:cNvSpPr>
              <a:spLocks noChangeArrowheads="1"/>
            </p:cNvSpPr>
            <p:nvPr/>
          </p:nvSpPr>
          <p:spPr bwMode="auto">
            <a:xfrm>
              <a:off x="3727424" y="1592714"/>
              <a:ext cx="2192614" cy="1898084"/>
            </a:xfrm>
            <a:prstGeom prst="octagon">
              <a:avLst>
                <a:gd name="adj" fmla="val 29287"/>
              </a:avLst>
            </a:prstGeom>
            <a:noFill/>
            <a:ln w="57150">
              <a:solidFill>
                <a:schemeClr val="bg1"/>
              </a:solidFill>
              <a:miter lim="800000"/>
              <a:headEnd/>
              <a:tailEnd/>
            </a:ln>
            <a:scene3d>
              <a:camera prst="legacyObliqueTopRight">
                <a:rot lat="17699996" lon="21299997" rev="0"/>
              </a:camera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ko-KR" altLang="en-US" sz="2400" b="0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333837" name="Oval 13"/>
            <p:cNvSpPr>
              <a:spLocks noChangeArrowheads="1"/>
            </p:cNvSpPr>
            <p:nvPr/>
          </p:nvSpPr>
          <p:spPr bwMode="auto">
            <a:xfrm>
              <a:off x="3814692" y="2170866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8" name="Oval 14"/>
            <p:cNvSpPr>
              <a:spLocks noChangeArrowheads="1"/>
            </p:cNvSpPr>
            <p:nvPr/>
          </p:nvSpPr>
          <p:spPr bwMode="auto">
            <a:xfrm>
              <a:off x="4501930" y="1799976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9" name="Oval 15"/>
            <p:cNvSpPr>
              <a:spLocks noChangeArrowheads="1"/>
            </p:cNvSpPr>
            <p:nvPr/>
          </p:nvSpPr>
          <p:spPr bwMode="auto">
            <a:xfrm>
              <a:off x="5647325" y="1876335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0" name="Oval 16"/>
            <p:cNvSpPr>
              <a:spLocks noChangeArrowheads="1"/>
            </p:cNvSpPr>
            <p:nvPr/>
          </p:nvSpPr>
          <p:spPr bwMode="auto">
            <a:xfrm>
              <a:off x="5985490" y="2301768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1" name="Oval 17"/>
            <p:cNvSpPr>
              <a:spLocks noChangeArrowheads="1"/>
            </p:cNvSpPr>
            <p:nvPr/>
          </p:nvSpPr>
          <p:spPr bwMode="auto">
            <a:xfrm>
              <a:off x="5734593" y="2890828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2" name="Oval 18"/>
            <p:cNvSpPr>
              <a:spLocks noChangeArrowheads="1"/>
            </p:cNvSpPr>
            <p:nvPr/>
          </p:nvSpPr>
          <p:spPr bwMode="auto">
            <a:xfrm>
              <a:off x="5014631" y="3272627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3" name="Oval 19"/>
            <p:cNvSpPr>
              <a:spLocks noChangeArrowheads="1"/>
            </p:cNvSpPr>
            <p:nvPr/>
          </p:nvSpPr>
          <p:spPr bwMode="auto">
            <a:xfrm>
              <a:off x="3923778" y="3185359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4" name="Oval 20"/>
            <p:cNvSpPr>
              <a:spLocks noChangeArrowheads="1"/>
            </p:cNvSpPr>
            <p:nvPr/>
          </p:nvSpPr>
          <p:spPr bwMode="auto">
            <a:xfrm>
              <a:off x="3552888" y="2738109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5" name="AutoShape 21"/>
            <p:cNvSpPr>
              <a:spLocks noChangeArrowheads="1"/>
            </p:cNvSpPr>
            <p:nvPr/>
          </p:nvSpPr>
          <p:spPr bwMode="auto">
            <a:xfrm rot="14878644">
              <a:off x="6816584" y="1308410"/>
              <a:ext cx="141811" cy="237942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" name="Group 22"/>
            <p:cNvGrpSpPr>
              <a:grpSpLocks/>
            </p:cNvGrpSpPr>
            <p:nvPr/>
          </p:nvGrpSpPr>
          <p:grpSpPr bwMode="auto">
            <a:xfrm>
              <a:off x="6138209" y="2954916"/>
              <a:ext cx="1344476" cy="314983"/>
              <a:chOff x="3776" y="2431"/>
              <a:chExt cx="986" cy="231"/>
            </a:xfrm>
          </p:grpSpPr>
          <p:sp>
            <p:nvSpPr>
              <p:cNvPr id="71726" name="Text Box 23"/>
              <p:cNvSpPr txBox="1">
                <a:spLocks noChangeArrowheads="1"/>
              </p:cNvSpPr>
              <p:nvPr/>
            </p:nvSpPr>
            <p:spPr bwMode="auto">
              <a:xfrm>
                <a:off x="3926" y="2431"/>
                <a:ext cx="8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>
                    <a:solidFill>
                      <a:srgbClr val="990000"/>
                    </a:solidFill>
                    <a:latin typeface="Arial" pitchFamily="34" charset="0"/>
                    <a:ea typeface="Gulim" pitchFamily="34" charset="-127"/>
                  </a:rPr>
                  <a:t>Shield Wall</a:t>
                </a:r>
              </a:p>
            </p:txBody>
          </p:sp>
          <p:sp>
            <p:nvSpPr>
              <p:cNvPr id="71727" name="Line 24"/>
              <p:cNvSpPr>
                <a:spLocks noChangeShapeType="1"/>
              </p:cNvSpPr>
              <p:nvPr/>
            </p:nvSpPr>
            <p:spPr bwMode="auto">
              <a:xfrm flipH="1">
                <a:off x="3776" y="2552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99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3781967" y="2464033"/>
              <a:ext cx="1508104" cy="314983"/>
              <a:chOff x="2048" y="2071"/>
              <a:chExt cx="1106" cy="231"/>
            </a:xfrm>
          </p:grpSpPr>
          <p:sp>
            <p:nvSpPr>
              <p:cNvPr id="71724" name="Text Box 26"/>
              <p:cNvSpPr txBox="1">
                <a:spLocks noChangeArrowheads="1"/>
              </p:cNvSpPr>
              <p:nvPr/>
            </p:nvSpPr>
            <p:spPr bwMode="auto">
              <a:xfrm>
                <a:off x="2198" y="2071"/>
                <a:ext cx="95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800" b="0" dirty="0">
                    <a:latin typeface="Arial" pitchFamily="34" charset="0"/>
                    <a:ea typeface="Gulim" pitchFamily="34" charset="-127"/>
                  </a:rPr>
                  <a:t>Storage Ring</a:t>
                </a:r>
              </a:p>
            </p:txBody>
          </p:sp>
          <p:sp>
            <p:nvSpPr>
              <p:cNvPr id="71725" name="Line 27"/>
              <p:cNvSpPr>
                <a:spLocks noChangeShapeType="1"/>
              </p:cNvSpPr>
              <p:nvPr/>
            </p:nvSpPr>
            <p:spPr bwMode="auto">
              <a:xfrm flipH="1">
                <a:off x="2048" y="219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3852" name="Oval 28"/>
            <p:cNvSpPr>
              <a:spLocks noChangeArrowheads="1"/>
            </p:cNvSpPr>
            <p:nvPr/>
          </p:nvSpPr>
          <p:spPr bwMode="auto">
            <a:xfrm>
              <a:off x="4305576" y="1919969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3" name="Oval 29"/>
            <p:cNvSpPr>
              <a:spLocks noChangeArrowheads="1"/>
            </p:cNvSpPr>
            <p:nvPr/>
          </p:nvSpPr>
          <p:spPr bwMode="auto">
            <a:xfrm>
              <a:off x="4087406" y="2029055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4" name="Oval 30"/>
            <p:cNvSpPr>
              <a:spLocks noChangeArrowheads="1"/>
            </p:cNvSpPr>
            <p:nvPr/>
          </p:nvSpPr>
          <p:spPr bwMode="auto">
            <a:xfrm>
              <a:off x="3716516" y="2323585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5" name="Oval 31"/>
            <p:cNvSpPr>
              <a:spLocks noChangeArrowheads="1"/>
            </p:cNvSpPr>
            <p:nvPr/>
          </p:nvSpPr>
          <p:spPr bwMode="auto">
            <a:xfrm>
              <a:off x="3651064" y="2509030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6" name="Oval 32"/>
            <p:cNvSpPr>
              <a:spLocks noChangeArrowheads="1"/>
            </p:cNvSpPr>
            <p:nvPr/>
          </p:nvSpPr>
          <p:spPr bwMode="auto">
            <a:xfrm>
              <a:off x="3672882" y="2890828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7" name="Oval 33"/>
            <p:cNvSpPr>
              <a:spLocks noChangeArrowheads="1"/>
            </p:cNvSpPr>
            <p:nvPr/>
          </p:nvSpPr>
          <p:spPr bwMode="auto">
            <a:xfrm>
              <a:off x="3803784" y="3021731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8" name="Oval 34"/>
            <p:cNvSpPr>
              <a:spLocks noChangeArrowheads="1"/>
            </p:cNvSpPr>
            <p:nvPr/>
          </p:nvSpPr>
          <p:spPr bwMode="auto">
            <a:xfrm>
              <a:off x="4131040" y="3207176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9" name="Oval 35"/>
            <p:cNvSpPr>
              <a:spLocks noChangeArrowheads="1"/>
            </p:cNvSpPr>
            <p:nvPr/>
          </p:nvSpPr>
          <p:spPr bwMode="auto">
            <a:xfrm>
              <a:off x="4338302" y="3228993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0" name="Oval 36"/>
            <p:cNvSpPr>
              <a:spLocks noChangeArrowheads="1"/>
            </p:cNvSpPr>
            <p:nvPr/>
          </p:nvSpPr>
          <p:spPr bwMode="auto">
            <a:xfrm>
              <a:off x="4545564" y="3250810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1" name="Oval 37"/>
            <p:cNvSpPr>
              <a:spLocks noChangeArrowheads="1"/>
            </p:cNvSpPr>
            <p:nvPr/>
          </p:nvSpPr>
          <p:spPr bwMode="auto">
            <a:xfrm>
              <a:off x="4752826" y="3272627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2" name="Oval 38"/>
            <p:cNvSpPr>
              <a:spLocks noChangeArrowheads="1"/>
            </p:cNvSpPr>
            <p:nvPr/>
          </p:nvSpPr>
          <p:spPr bwMode="auto">
            <a:xfrm>
              <a:off x="5265527" y="3163542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3" name="Oval 39"/>
            <p:cNvSpPr>
              <a:spLocks noChangeArrowheads="1"/>
            </p:cNvSpPr>
            <p:nvPr/>
          </p:nvSpPr>
          <p:spPr bwMode="auto">
            <a:xfrm>
              <a:off x="5527331" y="3010822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4" name="Oval 40"/>
            <p:cNvSpPr>
              <a:spLocks noChangeArrowheads="1"/>
            </p:cNvSpPr>
            <p:nvPr/>
          </p:nvSpPr>
          <p:spPr bwMode="auto">
            <a:xfrm>
              <a:off x="5832770" y="2705383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5" name="Oval 41"/>
            <p:cNvSpPr>
              <a:spLocks noChangeArrowheads="1"/>
            </p:cNvSpPr>
            <p:nvPr/>
          </p:nvSpPr>
          <p:spPr bwMode="auto">
            <a:xfrm>
              <a:off x="5909130" y="2509030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6" name="Oval 42"/>
            <p:cNvSpPr>
              <a:spLocks noChangeArrowheads="1"/>
            </p:cNvSpPr>
            <p:nvPr/>
          </p:nvSpPr>
          <p:spPr bwMode="auto">
            <a:xfrm>
              <a:off x="5865496" y="2149048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7" name="Oval 43"/>
            <p:cNvSpPr>
              <a:spLocks noChangeArrowheads="1"/>
            </p:cNvSpPr>
            <p:nvPr/>
          </p:nvSpPr>
          <p:spPr bwMode="auto">
            <a:xfrm>
              <a:off x="5756411" y="2007238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8" name="Oval 44"/>
            <p:cNvSpPr>
              <a:spLocks noChangeArrowheads="1"/>
            </p:cNvSpPr>
            <p:nvPr/>
          </p:nvSpPr>
          <p:spPr bwMode="auto">
            <a:xfrm>
              <a:off x="4763734" y="1810884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9" name="Oval 45"/>
            <p:cNvSpPr>
              <a:spLocks noChangeArrowheads="1"/>
            </p:cNvSpPr>
            <p:nvPr/>
          </p:nvSpPr>
          <p:spPr bwMode="auto">
            <a:xfrm>
              <a:off x="5069173" y="1821793"/>
              <a:ext cx="98177" cy="98177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70" name="Oval 46"/>
            <p:cNvSpPr>
              <a:spLocks noChangeArrowheads="1"/>
            </p:cNvSpPr>
            <p:nvPr/>
          </p:nvSpPr>
          <p:spPr bwMode="auto">
            <a:xfrm>
              <a:off x="5363703" y="1843610"/>
              <a:ext cx="98177" cy="10908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1" name="AutoShape 7"/>
            <p:cNvSpPr>
              <a:spLocks noChangeArrowheads="1"/>
            </p:cNvSpPr>
            <p:nvPr/>
          </p:nvSpPr>
          <p:spPr bwMode="auto">
            <a:xfrm rot="-2845870">
              <a:off x="5028862" y="2699168"/>
              <a:ext cx="149225" cy="316865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228600" y="3810000"/>
            <a:ext cx="271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863" indent="-169863">
              <a:spcAft>
                <a:spcPts val="600"/>
              </a:spcAft>
            </a:pPr>
            <a:r>
              <a:rPr lang="en-US" altLang="ko-KR" dirty="0" smtClean="0">
                <a:solidFill>
                  <a:srgbClr val="C00000"/>
                </a:solidFill>
                <a:ea typeface="Gulim" pitchFamily="34" charset="-127"/>
              </a:rPr>
              <a:t>Synchrotron radiation (SR):</a:t>
            </a:r>
          </a:p>
        </p:txBody>
      </p:sp>
      <p:sp>
        <p:nvSpPr>
          <p:cNvPr id="71723" name="Rectangle 47"/>
          <p:cNvSpPr>
            <a:spLocks noChangeArrowheads="1"/>
          </p:cNvSpPr>
          <p:nvPr/>
        </p:nvSpPr>
        <p:spPr bwMode="auto">
          <a:xfrm>
            <a:off x="152400" y="4114800"/>
            <a:ext cx="8915400" cy="269304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ko-KR" dirty="0" smtClean="0">
                <a:solidFill>
                  <a:srgbClr val="0033CC"/>
                </a:solidFill>
                <a:ea typeface="Gulim" pitchFamily="34" charset="-127"/>
              </a:rPr>
              <a:t>Electromagnetic </a:t>
            </a:r>
            <a:r>
              <a:rPr lang="en-US" altLang="ko-KR" dirty="0">
                <a:solidFill>
                  <a:srgbClr val="0033CC"/>
                </a:solidFill>
                <a:ea typeface="Gulim" pitchFamily="34" charset="-127"/>
              </a:rPr>
              <a:t>radiation (light) emitted from </a:t>
            </a:r>
            <a:r>
              <a:rPr lang="en-US" altLang="ko-KR" dirty="0" smtClean="0">
                <a:solidFill>
                  <a:srgbClr val="0033CC"/>
                </a:solidFill>
                <a:ea typeface="Gulim" pitchFamily="34" charset="-127"/>
              </a:rPr>
              <a:t>electrons </a:t>
            </a:r>
            <a:r>
              <a:rPr lang="en-US" altLang="ko-KR" dirty="0">
                <a:solidFill>
                  <a:srgbClr val="0033CC"/>
                </a:solidFill>
                <a:ea typeface="Gulim" pitchFamily="34" charset="-127"/>
              </a:rPr>
              <a:t>moving with relativistic </a:t>
            </a:r>
            <a:r>
              <a:rPr lang="en-US" altLang="ko-KR" dirty="0" smtClean="0">
                <a:solidFill>
                  <a:srgbClr val="0033CC"/>
                </a:solidFill>
                <a:ea typeface="Gulim" pitchFamily="34" charset="-127"/>
              </a:rPr>
              <a:t>velocities.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First observed in 1947 from a 70MeV electron accelerator at GE.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earlier times, it was just considered as waste product, limiting accelerator performance. 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However, other researchers soon realized that SR was the brightest source of infrared, ultraviolet, and x-rays, very useful for studying matter on the scale of atoms and molecules</a:t>
            </a:r>
            <a:r>
              <a:rPr lang="en-US" dirty="0" smtClean="0">
                <a:solidFill>
                  <a:srgbClr val="0033CC"/>
                </a:solidFill>
                <a:ea typeface="Gulim" pitchFamily="34" charset="-127"/>
              </a:rPr>
              <a:t>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ea typeface="Gulim" pitchFamily="34" charset="-127"/>
              </a:rPr>
              <a:t>Irradiation is highly polarized and pulsed (e.g. nanosecond pulse).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Observer sees only a small portion of electron trajectory. The pulse length is thus the difference in time it takes an electron and a photon to cover this distance on the circle.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ynchrotron_asitwor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" y="0"/>
            <a:ext cx="8839200" cy="6829144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3" descr="K:\My Documents\AMAT processing\Photolithography\Fig 2-1 Kupk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51744"/>
            <a:ext cx="4114800" cy="440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33600" y="76200"/>
            <a:ext cx="519571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How synchrotron radiation works?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6636053" y="6172200"/>
          <a:ext cx="2203147" cy="685800"/>
        </p:xfrm>
        <a:graphic>
          <a:graphicData uri="http://schemas.openxmlformats.org/presentationml/2006/ole">
            <p:oleObj spid="_x0000_s49153" name="Equation" r:id="rId4" imgW="1346040" imgH="4190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4876800"/>
            <a:ext cx="7239000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Typically a low-energy accelerator injects “bunches” of electrons into a storage ring; the charged particle are in </a:t>
            </a:r>
            <a:r>
              <a:rPr lang="en-US" dirty="0" err="1" smtClean="0">
                <a:solidFill>
                  <a:srgbClr val="0033CC"/>
                </a:solidFill>
              </a:rPr>
              <a:t>pico</a:t>
            </a:r>
            <a:r>
              <a:rPr lang="en-US" dirty="0" smtClean="0">
                <a:solidFill>
                  <a:srgbClr val="0033CC"/>
                </a:solidFill>
              </a:rPr>
              <a:t>-second pulses </a:t>
            </a:r>
            <a:r>
              <a:rPr lang="en-US" dirty="0" smtClean="0">
                <a:solidFill>
                  <a:srgbClr val="0033CC"/>
                </a:solidFill>
              </a:rPr>
              <a:t>spaced </a:t>
            </a:r>
            <a:r>
              <a:rPr lang="en-US" dirty="0" smtClean="0">
                <a:solidFill>
                  <a:srgbClr val="0033CC"/>
                </a:solidFill>
              </a:rPr>
              <a:t>nanoseconds apart.</a:t>
            </a:r>
          </a:p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Acceleration is produced by an alternating (RF – radio frequency) electric field that is in synchronism with orbital frequency.</a:t>
            </a:r>
          </a:p>
          <a:p>
            <a:pPr marL="169863" lvl="0" indent="-169863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33CC"/>
                </a:solidFill>
              </a:rPr>
              <a:t>A broad continuum of radiation is emitted by each bunch when it changes direction, with the median (or “critical”) wavelength given by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7" name="Picture 3" descr="normal dipo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7012" y="1652587"/>
            <a:ext cx="33445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410200" y="68580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C00000"/>
                </a:solidFill>
              </a:rPr>
              <a:t>Bending magnet: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For normal-conductive B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</a:t>
            </a:r>
            <a:r>
              <a:rPr lang="en-US" dirty="0" smtClean="0">
                <a:solidFill>
                  <a:srgbClr val="0033CC"/>
                </a:solidFill>
              </a:rPr>
              <a:t>1.5 Tesla.</a:t>
            </a:r>
          </a:p>
          <a:p>
            <a:pPr>
              <a:defRPr/>
            </a:pPr>
            <a:r>
              <a:rPr lang="en-US" dirty="0" smtClean="0">
                <a:solidFill>
                  <a:srgbClr val="0033CC"/>
                </a:solidFill>
              </a:rPr>
              <a:t>“C” shaped allowing radiation to exit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1" y="2057400"/>
            <a:ext cx="13715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Straight line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Bend and emit when passing a magnet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3810000" y="22098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4114800" y="2743200"/>
            <a:ext cx="304800" cy="15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0" y="3657600"/>
            <a:ext cx="129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Accelerated here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 flipH="1" flipV="1">
            <a:off x="685800" y="3429000"/>
            <a:ext cx="304800" cy="3048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424101"/>
            <a:ext cx="1911619" cy="174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952500"/>
            <a:ext cx="8485187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667000" y="152400"/>
            <a:ext cx="377994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history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19600" y="914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L. Spears and H. I. Smith, “High resolution pattern replication using soft x-rays”, Electronic Letters, 8, 102 (</a:t>
            </a:r>
            <a:r>
              <a:rPr lang="en-US" dirty="0" smtClean="0">
                <a:solidFill>
                  <a:srgbClr val="FF0000"/>
                </a:solidFill>
              </a:rPr>
              <a:t>1972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76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5943600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I. Smith</a:t>
            </a:r>
          </a:p>
          <a:p>
            <a:r>
              <a:rPr lang="en-US" dirty="0" smtClean="0"/>
              <a:t>(MIT)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41" name="Picture 13" descr="transmitter-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3900" y="2833687"/>
            <a:ext cx="2524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725" y="2952750"/>
            <a:ext cx="4038600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043517" y="152400"/>
            <a:ext cx="582101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Radiation is due to charge </a:t>
            </a:r>
            <a:r>
              <a:rPr lang="en-US" sz="2800" dirty="0" smtClean="0">
                <a:solidFill>
                  <a:srgbClr val="C00000"/>
                </a:solidFill>
                <a:latin typeface="Calibri" pitchFamily="34" charset="0"/>
              </a:rPr>
              <a:t>acceleration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0" y="1066800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Synchrotron radiation: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electromagnetic radiation emitted when charged particles are </a:t>
            </a:r>
            <a:r>
              <a:rPr lang="en-US" i="1" dirty="0" smtClean="0">
                <a:solidFill>
                  <a:srgbClr val="0033CC"/>
                </a:solidFill>
                <a:latin typeface="Calibri" pitchFamily="34" charset="0"/>
              </a:rPr>
              <a:t>radially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accelerated (move on a curved path)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7800" y="1066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Antenna:</a:t>
            </a:r>
          </a:p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electrons accelerating by running up and down in a radio antenna emit radio waves (long wavelength electromagnetic waves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3000" y="5791200"/>
            <a:ext cx="62484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Both cases are manifestation of the same physical phenomenon: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Charged particles radiate (only) when accelerated.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24147" y="2743200"/>
            <a:ext cx="4345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Radial acceleration a=v</a:t>
            </a:r>
            <a:r>
              <a:rPr lang="en-US" sz="1600" baseline="30000" dirty="0" smtClean="0">
                <a:solidFill>
                  <a:srgbClr val="7030A0"/>
                </a:solidFill>
              </a:rPr>
              <a:t>2</a:t>
            </a:r>
            <a:r>
              <a:rPr lang="en-US" sz="1600" dirty="0" smtClean="0">
                <a:solidFill>
                  <a:srgbClr val="7030A0"/>
                </a:solidFill>
              </a:rPr>
              <a:t>/R  (v is speed, R is radius)</a:t>
            </a:r>
            <a:endParaRPr lang="en-US" sz="1600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13" name="Picture 25" descr="hel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38" y="1901825"/>
            <a:ext cx="46577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 descr="help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914525"/>
            <a:ext cx="41529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6959600" y="3509665"/>
            <a:ext cx="1560513" cy="752475"/>
            <a:chOff x="4424" y="1952"/>
            <a:chExt cx="983" cy="474"/>
          </a:xfrm>
        </p:grpSpPr>
        <p:sp>
          <p:nvSpPr>
            <p:cNvPr id="63509" name="Rectangle 21"/>
            <p:cNvSpPr>
              <a:spLocks noChangeArrowheads="1"/>
            </p:cNvSpPr>
            <p:nvPr/>
          </p:nvSpPr>
          <p:spPr bwMode="auto">
            <a:xfrm>
              <a:off x="4424" y="1952"/>
              <a:ext cx="983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Cone aperture</a:t>
              </a:r>
            </a:p>
            <a:p>
              <a:pPr algn="ctr">
                <a:defRPr/>
              </a:pPr>
              <a:r>
                <a:rPr lang="en-US" sz="16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~ 1/</a:t>
              </a:r>
              <a:r>
                <a:rPr lang="en-US" sz="1600" b="1" i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mbol" pitchFamily="18" charset="2"/>
                </a:rPr>
                <a:t>g</a:t>
              </a:r>
            </a:p>
          </p:txBody>
        </p:sp>
        <p:sp>
          <p:nvSpPr>
            <p:cNvPr id="14345" name="Line 22"/>
            <p:cNvSpPr>
              <a:spLocks noChangeShapeType="1"/>
            </p:cNvSpPr>
            <p:nvPr/>
          </p:nvSpPr>
          <p:spPr bwMode="auto">
            <a:xfrm flipH="1">
              <a:off x="4425" y="2164"/>
              <a:ext cx="200" cy="26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676400" y="76200"/>
            <a:ext cx="6307945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Synchrotron radiation angular distribution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59942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6" y="685800"/>
            <a:ext cx="2487930" cy="122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573032"/>
            <a:ext cx="2215978" cy="712967"/>
          </a:xfrm>
          <a:prstGeom prst="rect">
            <a:avLst/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495800" y="1066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No radiation along acceleration direction.</a:t>
            </a:r>
          </a:p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Strongest radiation at perpendicular direction.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685800"/>
            <a:ext cx="1881925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p: power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a: acceleration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7030A0"/>
                </a:solidFill>
                <a:latin typeface="Calibri" pitchFamily="34" charset="0"/>
                <a:sym typeface="Symbol"/>
              </a:rPr>
              <a:t>: spherical angle</a:t>
            </a:r>
            <a:endParaRPr lang="en-US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EEF6E6-C709-4864-A03C-C8861B41EE98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06438" y="571500"/>
            <a:ext cx="7932737" cy="5219700"/>
            <a:chOff x="706438" y="1049338"/>
            <a:chExt cx="7932737" cy="5219700"/>
          </a:xfrm>
        </p:grpSpPr>
        <p:grpSp>
          <p:nvGrpSpPr>
            <p:cNvPr id="10" name="Group 11"/>
            <p:cNvGrpSpPr>
              <a:grpSpLocks/>
            </p:cNvGrpSpPr>
            <p:nvPr/>
          </p:nvGrpSpPr>
          <p:grpSpPr bwMode="auto">
            <a:xfrm>
              <a:off x="706438" y="1049338"/>
              <a:ext cx="7932737" cy="5219700"/>
              <a:chOff x="288" y="624"/>
              <a:chExt cx="5184" cy="3424"/>
            </a:xfrm>
          </p:grpSpPr>
          <p:pic>
            <p:nvPicPr>
              <p:cNvPr id="12" name="Picture 2" descr="Photon Energy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88" y="624"/>
                <a:ext cx="5184" cy="34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3"/>
              <p:cNvSpPr txBox="1">
                <a:spLocks noChangeArrowheads="1"/>
              </p:cNvSpPr>
              <p:nvPr/>
            </p:nvSpPr>
            <p:spPr bwMode="auto">
              <a:xfrm>
                <a:off x="907" y="1026"/>
                <a:ext cx="1632" cy="2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Bending Magnet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181600" y="4800600"/>
              <a:ext cx="8996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1.24nm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rot="5400000">
              <a:off x="5486402" y="5257800"/>
              <a:ext cx="304798" cy="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838200" y="152400"/>
            <a:ext cx="78740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Spectrum of synchrotron radiation (bending magnet)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" y="570607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Electron rest energy=mc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=(9.1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-31</a:t>
            </a:r>
            <a:r>
              <a:rPr lang="en-US" dirty="0" smtClean="0">
                <a:solidFill>
                  <a:srgbClr val="0033CC"/>
                </a:solidFill>
              </a:rPr>
              <a:t>)(3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8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</a:rPr>
              <a:t>2</a:t>
            </a:r>
            <a:r>
              <a:rPr lang="en-US" dirty="0" smtClean="0">
                <a:solidFill>
                  <a:srgbClr val="0033CC"/>
                </a:solidFill>
              </a:rPr>
              <a:t>=8.19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10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-14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J=0.511MeV (very small).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Total electron energy=mc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with =1/(1-v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/c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)</a:t>
            </a:r>
            <a:r>
              <a:rPr lang="en-US" baseline="30000" dirty="0" smtClean="0">
                <a:solidFill>
                  <a:srgbClr val="0033CC"/>
                </a:solidFill>
                <a:sym typeface="Symbol"/>
              </a:rPr>
              <a:t>1/2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.</a:t>
            </a:r>
          </a:p>
          <a:p>
            <a:r>
              <a:rPr lang="en-US" dirty="0" smtClean="0">
                <a:solidFill>
                  <a:srgbClr val="0033CC"/>
                </a:solidFill>
                <a:sym typeface="Symbol"/>
              </a:rPr>
              <a:t>For 1.0GeV energy, =1000/0.511=1957, so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v/c=0.99999987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, indeed v is very close to c.</a:t>
            </a:r>
            <a:endParaRPr lang="en-US" dirty="0">
              <a:solidFill>
                <a:srgbClr val="0033CC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90800" y="2055998"/>
            <a:ext cx="2824163" cy="568556"/>
            <a:chOff x="2590800" y="2055998"/>
            <a:chExt cx="2824163" cy="568556"/>
          </a:xfrm>
        </p:grpSpPr>
        <p:pic>
          <p:nvPicPr>
            <p:cNvPr id="97282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2055998"/>
              <a:ext cx="2138363" cy="458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2590800" y="2286000"/>
              <a:ext cx="14769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(critical energy)</a:t>
              </a:r>
              <a:endPara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491224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“Wiggler or undulator” radiation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04800" y="762000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For bending magnet radiation, electrons are accelerated/bended by uniform magnetic field (B along +z direction, circular electron trajectory). 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By putting an array of permanent magnets like below, magnetic field alternates up (+z direction) and down (-z), causing the particles to bend back and forth along the horizontal plane.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At each bend, the electrons emit synchrotron radiation in the x-ray part of the spectrum.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718686" y="4263390"/>
            <a:ext cx="4272914" cy="2366010"/>
            <a:chOff x="4490086" y="3429000"/>
            <a:chExt cx="4272914" cy="2366010"/>
          </a:xfrm>
        </p:grpSpPr>
        <p:pic>
          <p:nvPicPr>
            <p:cNvPr id="6" name="Picture 5" descr="wiggl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0086" y="3429000"/>
              <a:ext cx="3063240" cy="2366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8"/>
            <p:cNvGrpSpPr>
              <a:grpSpLocks/>
            </p:cNvGrpSpPr>
            <p:nvPr/>
          </p:nvGrpSpPr>
          <p:grpSpPr bwMode="auto">
            <a:xfrm>
              <a:off x="7200900" y="4354830"/>
              <a:ext cx="1562100" cy="1093470"/>
              <a:chOff x="4528" y="3052"/>
              <a:chExt cx="820" cy="574"/>
            </a:xfrm>
          </p:grpSpPr>
          <p:sp>
            <p:nvSpPr>
              <p:cNvPr id="8" name="Text Box 15"/>
              <p:cNvSpPr txBox="1">
                <a:spLocks noChangeArrowheads="1"/>
              </p:cNvSpPr>
              <p:nvPr/>
            </p:nvSpPr>
            <p:spPr bwMode="auto">
              <a:xfrm>
                <a:off x="4848" y="3185"/>
                <a:ext cx="500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dirty="0"/>
                  <a:t>Particle</a:t>
                </a:r>
              </a:p>
              <a:p>
                <a:pPr algn="ctr">
                  <a:defRPr/>
                </a:pPr>
                <a:r>
                  <a:rPr lang="en-US" sz="1600" b="1" dirty="0"/>
                  <a:t>trajectory</a:t>
                </a:r>
              </a:p>
            </p:txBody>
          </p:sp>
          <p:sp>
            <p:nvSpPr>
              <p:cNvPr id="9" name="Line 16"/>
              <p:cNvSpPr>
                <a:spLocks noChangeShapeType="1"/>
              </p:cNvSpPr>
              <p:nvPr/>
            </p:nvSpPr>
            <p:spPr bwMode="auto">
              <a:xfrm flipH="1" flipV="1">
                <a:off x="4528" y="3052"/>
                <a:ext cx="367" cy="2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7"/>
              <p:cNvSpPr>
                <a:spLocks noChangeShapeType="1"/>
              </p:cNvSpPr>
              <p:nvPr/>
            </p:nvSpPr>
            <p:spPr bwMode="auto">
              <a:xfrm flipH="1">
                <a:off x="4556" y="3442"/>
                <a:ext cx="288" cy="1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9" name="Picture 6" descr="wigg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2819400"/>
            <a:ext cx="3673475" cy="1433513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76200" y="2514600"/>
            <a:ext cx="4555051" cy="4247522"/>
            <a:chOff x="76200" y="2514600"/>
            <a:chExt cx="4555051" cy="4247522"/>
          </a:xfrm>
        </p:grpSpPr>
        <p:pic>
          <p:nvPicPr>
            <p:cNvPr id="5" name="Picture 4" descr="Synchrotron3.jpg   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" y="2514600"/>
              <a:ext cx="4478851" cy="424752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76200" y="5440680"/>
              <a:ext cx="113204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latin typeface="Calibri" pitchFamily="34" charset="0"/>
                </a:rPr>
                <a:t>(positive electron)</a:t>
              </a:r>
              <a:endParaRPr lang="en-US" sz="1000" dirty="0">
                <a:latin typeface="Calibri" pitchFamily="34" charset="0"/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8E9981-38A3-40DE-8164-97DB5BA9B11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3410" y="152400"/>
            <a:ext cx="78309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Undulator radiation: Doppler shift to nm wavelength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" y="722530"/>
            <a:ext cx="4648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Synchrotron radiation from relativistic electrons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103530"/>
            <a:ext cx="7010400" cy="30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731520"/>
            <a:ext cx="3179974" cy="251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28600" y="4419600"/>
            <a:ext cx="8610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In the frame moving with the electron, electron “sees”  a periodic magnet structure moving toward it with a </a:t>
            </a: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</a:rPr>
              <a:t>relativistically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contracted period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’=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/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is magnet period,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1/(1-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)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1/2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,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v/c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The frequency of this emitted radiation is f’=c/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’=c/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To the observer, the relativistic form of Doppler frequency formula is: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 f=f’/(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(1-)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)=c/(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(1-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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</a:rPr>
              <a:t>))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2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c/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      (for 1, 1-1/2</a:t>
            </a:r>
            <a:r>
              <a:rPr lang="en-US" sz="1600" baseline="30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So the observed wavelength is: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=c/f= </a:t>
            </a:r>
            <a:r>
              <a:rPr lang="en-US" sz="1600" baseline="-250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/2</a:t>
            </a:r>
            <a:r>
              <a:rPr lang="en-US" sz="1600" baseline="30000" dirty="0" smtClean="0">
                <a:solidFill>
                  <a:srgbClr val="C00000"/>
                </a:solidFill>
                <a:latin typeface="Calibri" pitchFamily="34" charset="0"/>
                <a:sym typeface="Symbol"/>
              </a:rPr>
              <a:t>2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E.g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, for 1.9GeV, =1900/0.511=3718; with </a:t>
            </a:r>
            <a:r>
              <a:rPr lang="en-US" sz="1600" baseline="-250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u </a:t>
            </a:r>
            <a:r>
              <a:rPr lang="en-US" sz="1600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=5cm, gives =1.8nm (x-ray).</a:t>
            </a:r>
            <a:endParaRPr lang="en-US" sz="16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114800"/>
            <a:ext cx="8033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You can try to understand the following calculation if interested. It won’t be included in exams. </a:t>
            </a:r>
            <a:endParaRPr lang="en-US" sz="1600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2CD185-11CF-4434-8352-949C762ECA6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52400"/>
            <a:ext cx="72789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Advantages of synchrotrons for X-ray lithography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992356"/>
            <a:ext cx="5562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Extremely high intensity.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Extremely high brilliance - small effective source size situated a long distance from the experimental station.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Very low divergence out of the plane of storage ring.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Tunable, specific </a:t>
            </a:r>
            <a:r>
              <a:rPr lang="en-US" dirty="0" smtClean="0">
                <a:solidFill>
                  <a:srgbClr val="0033CC"/>
                </a:solidFill>
              </a:rPr>
              <a:t>energies can be chosen.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Highly polarized and short pulses.</a:t>
            </a:r>
          </a:p>
          <a:p>
            <a:pPr marL="174625" indent="-174625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It offers many characteristics of visible lasers but into the x-ray regime: partial coherence, high stability.</a:t>
            </a:r>
            <a:endParaRPr lang="en-US" dirty="0">
              <a:solidFill>
                <a:srgbClr val="0033CC"/>
              </a:solidFill>
            </a:endParaRPr>
          </a:p>
        </p:txBody>
      </p:sp>
      <p:pic>
        <p:nvPicPr>
          <p:cNvPr id="5" name="Picture 2" descr="D:\ACAD\333\Images\blines.jpg"/>
          <p:cNvPicPr>
            <a:picLocks noChangeAspect="1" noChangeArrowheads="1"/>
          </p:cNvPicPr>
          <p:nvPr/>
        </p:nvPicPr>
        <p:blipFill>
          <a:blip r:embed="rId2"/>
          <a:srcRect t="16655"/>
          <a:stretch>
            <a:fillRect/>
          </a:stretch>
        </p:blipFill>
        <p:spPr bwMode="auto">
          <a:xfrm>
            <a:off x="5410200" y="1103974"/>
            <a:ext cx="3657600" cy="461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86200"/>
            <a:ext cx="274981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228600" y="838200"/>
            <a:ext cx="6705600" cy="5360988"/>
            <a:chOff x="228600" y="838200"/>
            <a:chExt cx="6705600" cy="5360988"/>
          </a:xfrm>
        </p:grpSpPr>
        <p:pic>
          <p:nvPicPr>
            <p:cNvPr id="13323" name="Picture 12"/>
            <p:cNvPicPr>
              <a:picLocks noChangeAspect="1" noChangeArrowheads="1"/>
            </p:cNvPicPr>
            <p:nvPr/>
          </p:nvPicPr>
          <p:blipFill>
            <a:blip r:embed="rId2"/>
            <a:srcRect l="4546" t="14137" r="18184" b="5890"/>
            <a:stretch>
              <a:fillRect/>
            </a:stretch>
          </p:blipFill>
          <p:spPr bwMode="auto">
            <a:xfrm>
              <a:off x="228600" y="838200"/>
              <a:ext cx="6705600" cy="53609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715000" y="2847201"/>
              <a:ext cx="6415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@LBNL</a:t>
              </a:r>
              <a:endParaRPr lang="en-US" sz="1200" b="1" dirty="0"/>
            </a:p>
          </p:txBody>
        </p:sp>
      </p:grp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FD6513-6F3B-4022-BCFC-AC0A7359E5E9}" type="slidenum">
              <a:rPr lang="en-US"/>
              <a:pPr/>
              <a:t>26</a:t>
            </a:fld>
            <a:endParaRPr lang="en-US"/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733800"/>
            <a:ext cx="4069839" cy="309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TextBox 74"/>
          <p:cNvSpPr txBox="1"/>
          <p:nvPr/>
        </p:nvSpPr>
        <p:spPr>
          <a:xfrm>
            <a:off x="1219200" y="86380"/>
            <a:ext cx="732591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of brightness (                                      )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5720"/>
            <a:ext cx="2995613" cy="6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534" y="762000"/>
            <a:ext cx="224543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0" name="Straight Arrow Connector 79"/>
          <p:cNvCxnSpPr/>
          <p:nvPr/>
        </p:nvCxnSpPr>
        <p:spPr>
          <a:xfrm>
            <a:off x="6850405" y="3236976"/>
            <a:ext cx="36576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6129903" y="2971800"/>
            <a:ext cx="8804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Rontgen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211669"/>
            <a:ext cx="3777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Slides modified from lecture by Fernando </a:t>
            </a:r>
            <a:r>
              <a:rPr lang="en-US" sz="1200" dirty="0" err="1" smtClean="0">
                <a:latin typeface="Calibri" pitchFamily="34" charset="0"/>
              </a:rPr>
              <a:t>Sannibale</a:t>
            </a:r>
            <a:endParaRPr lang="en-US" sz="1200" dirty="0" smtClean="0">
              <a:latin typeface="Calibri" pitchFamily="34" charset="0"/>
            </a:endParaRPr>
          </a:p>
          <a:p>
            <a:r>
              <a:rPr lang="en-US" sz="1200" dirty="0" smtClean="0">
                <a:latin typeface="Calibri" pitchFamily="34" charset="0"/>
              </a:rPr>
              <a:t>Advanced Light Source Accelerator Physics Group </a:t>
            </a:r>
            <a:br>
              <a:rPr lang="en-US" sz="1200" dirty="0" smtClean="0">
                <a:latin typeface="Calibri" pitchFamily="34" charset="0"/>
              </a:rPr>
            </a:br>
            <a:r>
              <a:rPr lang="en-US" sz="1200" dirty="0" smtClean="0">
                <a:latin typeface="Calibri" pitchFamily="34" charset="0"/>
              </a:rPr>
              <a:t>Ernest Orlando Lawrence Berkeley National Laboratory 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838200"/>
            <a:ext cx="30530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ALS: Advanced Light Source @ Berkeley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743200" y="4389120"/>
            <a:ext cx="1966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(electron impact source)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CM-rot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600" y="914400"/>
            <a:ext cx="7426760" cy="2778125"/>
          </a:xfrm>
          <a:prstGeom prst="rect">
            <a:avLst/>
          </a:prstGeom>
          <a:noFill/>
        </p:spPr>
      </p:pic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4115824" y="3886200"/>
          <a:ext cx="4875776" cy="2667000"/>
        </p:xfrm>
        <a:graphic>
          <a:graphicData uri="http://schemas.openxmlformats.org/presentationml/2006/ole">
            <p:oleObj spid="_x0000_s125954" name="Photo Editor Photo" r:id="rId4" imgW="8659434" imgH="4495238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86380"/>
            <a:ext cx="8737328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Wavelength selection: mono-</a:t>
            </a:r>
            <a:r>
              <a:rPr lang="en-US" sz="2800" dirty="0" err="1" smtClean="0">
                <a:solidFill>
                  <a:srgbClr val="0033CC"/>
                </a:solidFill>
                <a:latin typeface="Calibri" pitchFamily="34" charset="0"/>
              </a:rPr>
              <a:t>chromator</a:t>
            </a:r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 by x-ray diffraction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66524" y="4419600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n=1, 2, 3…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343400"/>
            <a:ext cx="38100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This is the same idea as x-ray diffraction for characterizing materials.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It works only for high energy/short wavelength x-ray, since 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  <a:sym typeface="Symbol"/>
              </a:rPr>
              <a:t> = 2dsin/n &lt; 2d, d1Å.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6248400"/>
            <a:ext cx="2652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Calibri" pitchFamily="34" charset="0"/>
              </a:rPr>
              <a:t>d is crystal lattice constant</a:t>
            </a:r>
            <a:endParaRPr lang="en-US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2CD185-11CF-4434-8352-949C762ECA6B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lithography (XRL)</a:t>
            </a:r>
            <a:endParaRPr lang="en-US" sz="2800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Calibri" pitchFamily="34" charset="0"/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1B4815-A62D-4A73-8BCF-BABCEE8CC959}" type="slidenum">
              <a:rPr lang="en-US" sz="1400" kern="1200" smtClean="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1400" kern="12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33400" y="5228272"/>
            <a:ext cx="822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33CC"/>
                </a:solidFill>
              </a:rPr>
              <a:t>In </a:t>
            </a:r>
            <a:r>
              <a:rPr lang="en-US" dirty="0">
                <a:solidFill>
                  <a:srgbClr val="0033CC"/>
                </a:solidFill>
              </a:rPr>
              <a:t>addition to photoelectric absorption  (producing </a:t>
            </a:r>
            <a:r>
              <a:rPr lang="en-US" dirty="0" smtClean="0">
                <a:solidFill>
                  <a:srgbClr val="0033CC"/>
                </a:solidFill>
              </a:rPr>
              <a:t>photoelectrons and characteristic x-rays or Auger electrons), </a:t>
            </a:r>
            <a:r>
              <a:rPr lang="en-US" dirty="0">
                <a:solidFill>
                  <a:srgbClr val="0033CC"/>
                </a:solidFill>
              </a:rPr>
              <a:t>the original </a:t>
            </a:r>
            <a:r>
              <a:rPr lang="en-US" dirty="0" smtClean="0">
                <a:solidFill>
                  <a:srgbClr val="0033CC"/>
                </a:solidFill>
              </a:rPr>
              <a:t>x-rays </a:t>
            </a:r>
            <a:r>
              <a:rPr lang="en-US" dirty="0">
                <a:solidFill>
                  <a:srgbClr val="0033CC"/>
                </a:solidFill>
              </a:rPr>
              <a:t>may be </a:t>
            </a:r>
            <a:r>
              <a:rPr lang="en-US" dirty="0" smtClean="0">
                <a:solidFill>
                  <a:srgbClr val="0033CC"/>
                </a:solidFill>
              </a:rPr>
              <a:t>scattered by electrons.</a:t>
            </a:r>
            <a:endParaRPr lang="en-US" dirty="0">
              <a:solidFill>
                <a:srgbClr val="00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33CC"/>
                </a:solidFill>
              </a:rPr>
              <a:t>There are two kinds of scattering: coherent (</a:t>
            </a:r>
            <a:r>
              <a:rPr lang="en-US" dirty="0" smtClean="0">
                <a:solidFill>
                  <a:srgbClr val="0033CC"/>
                </a:solidFill>
              </a:rPr>
              <a:t>Rayleigh, no energy loss) </a:t>
            </a:r>
            <a:r>
              <a:rPr lang="en-US" dirty="0">
                <a:solidFill>
                  <a:srgbClr val="0033CC"/>
                </a:solidFill>
              </a:rPr>
              <a:t>and incoherent (</a:t>
            </a:r>
            <a:r>
              <a:rPr lang="en-US" dirty="0" smtClean="0">
                <a:solidFill>
                  <a:srgbClr val="0033CC"/>
                </a:solidFill>
              </a:rPr>
              <a:t>Compton). 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7364" y="152400"/>
            <a:ext cx="4596836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absorption / attenuation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2762250" y="2103041"/>
            <a:ext cx="381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28" name="Picture 7" descr="Scattering-Williams.jpg                                        0003D85EOS X                           BA019A3C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14400"/>
            <a:ext cx="7181454" cy="4046141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</p:spPr>
      </p:pic>
      <p:sp>
        <p:nvSpPr>
          <p:cNvPr id="9229" name="Text Box 8"/>
          <p:cNvSpPr txBox="1">
            <a:spLocks noChangeArrowheads="1"/>
          </p:cNvSpPr>
          <p:nvPr/>
        </p:nvSpPr>
        <p:spPr bwMode="auto">
          <a:xfrm>
            <a:off x="1210469" y="2724150"/>
            <a:ext cx="1333500" cy="49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charset="0"/>
              </a:rPr>
              <a:t>X-ray</a:t>
            </a:r>
            <a:endParaRPr lang="en-US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2762250" y="1817291"/>
            <a:ext cx="381000" cy="2401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Arial Rounded MT Bold" charset="0"/>
              </a:rPr>
              <a:t>TARGET</a:t>
            </a:r>
          </a:p>
        </p:txBody>
      </p:sp>
      <p:sp>
        <p:nvSpPr>
          <p:cNvPr id="9227" name="Text Box 16"/>
          <p:cNvSpPr txBox="1">
            <a:spLocks noChangeArrowheads="1"/>
          </p:cNvSpPr>
          <p:nvPr/>
        </p:nvSpPr>
        <p:spPr bwMode="auto">
          <a:xfrm>
            <a:off x="5238750" y="1722041"/>
            <a:ext cx="12382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characteristic</a:t>
            </a:r>
          </a:p>
        </p:txBody>
      </p:sp>
      <p:sp>
        <p:nvSpPr>
          <p:cNvPr id="9223" name="Text Box 20"/>
          <p:cNvSpPr txBox="1">
            <a:spLocks noChangeArrowheads="1"/>
          </p:cNvSpPr>
          <p:nvPr/>
        </p:nvSpPr>
        <p:spPr bwMode="auto">
          <a:xfrm>
            <a:off x="5238750" y="4720590"/>
            <a:ext cx="9525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(Rayleigh)</a:t>
            </a:r>
          </a:p>
        </p:txBody>
      </p:sp>
      <p:sp>
        <p:nvSpPr>
          <p:cNvPr id="9224" name="Rectangle 21"/>
          <p:cNvSpPr>
            <a:spLocks noChangeArrowheads="1"/>
          </p:cNvSpPr>
          <p:nvPr/>
        </p:nvSpPr>
        <p:spPr bwMode="auto">
          <a:xfrm>
            <a:off x="5238750" y="3912791"/>
            <a:ext cx="9692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(Compton)</a:t>
            </a:r>
          </a:p>
        </p:txBody>
      </p:sp>
      <p:graphicFrame>
        <p:nvGraphicFramePr>
          <p:cNvPr id="113666" name="Object 4"/>
          <p:cNvGraphicFramePr>
            <a:graphicFrameLocks noChangeAspect="1"/>
          </p:cNvGraphicFramePr>
          <p:nvPr/>
        </p:nvGraphicFramePr>
        <p:xfrm>
          <a:off x="6934200" y="2209800"/>
          <a:ext cx="2008188" cy="457200"/>
        </p:xfrm>
        <a:graphic>
          <a:graphicData uri="http://schemas.openxmlformats.org/presentationml/2006/ole">
            <p:oleObj spid="_x0000_s113666" name="Equation" r:id="rId4" imgW="100296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08393" y="2286000"/>
            <a:ext cx="1298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Intensity I</a:t>
            </a:r>
            <a:r>
              <a:rPr lang="en-US" sz="2000" baseline="-25000" dirty="0" smtClean="0">
                <a:solidFill>
                  <a:srgbClr val="0033CC"/>
                </a:solidFill>
              </a:rPr>
              <a:t>0</a:t>
            </a:r>
            <a:endParaRPr lang="en-US" sz="2000" baseline="-25000" dirty="0">
              <a:solidFill>
                <a:srgbClr val="0033CC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459736" y="4418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246120" y="4418806"/>
            <a:ext cx="304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606040" y="4419600"/>
            <a:ext cx="80467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2590" y="434340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33CC"/>
                </a:solidFill>
              </a:rPr>
              <a:t>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200400"/>
            <a:ext cx="250171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: absorption coefficient</a:t>
            </a:r>
          </a:p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1/ : attenuation length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2419290"/>
            <a:ext cx="1211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CC"/>
                </a:solidFill>
              </a:rPr>
              <a:t>Intensity I</a:t>
            </a:r>
            <a:endParaRPr lang="en-US" sz="2000" baseline="-25000" dirty="0">
              <a:solidFill>
                <a:srgbClr val="0033CC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76200" y="3544669"/>
            <a:ext cx="2362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Wilhelm Conrad Roentgen (1845-1923) </a:t>
            </a:r>
          </a:p>
        </p:txBody>
      </p:sp>
      <p:pic>
        <p:nvPicPr>
          <p:cNvPr id="28699" name="Picture 27" descr="400px-Roentgen-x-ray-von-kollikers-han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19600"/>
            <a:ext cx="1524000" cy="2286000"/>
          </a:xfrm>
          <a:prstGeom prst="rect">
            <a:avLst/>
          </a:prstGeom>
          <a:noFill/>
        </p:spPr>
      </p:pic>
      <p:pic>
        <p:nvPicPr>
          <p:cNvPr id="28700" name="Picture 28" descr="roentgenimg0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990600"/>
            <a:ext cx="1727200" cy="25908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352800" y="152400"/>
            <a:ext cx="227523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What is X-ray?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676400" y="52578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Roentgen discovered an unknown ray in 1895 (X-ray) that can cause barium </a:t>
            </a:r>
            <a:r>
              <a:rPr lang="en-US" dirty="0" err="1" smtClean="0">
                <a:solidFill>
                  <a:srgbClr val="0033CC"/>
                </a:solidFill>
              </a:rPr>
              <a:t>platinocyanide</a:t>
            </a:r>
            <a:r>
              <a:rPr lang="en-US" dirty="0" smtClean="0">
                <a:solidFill>
                  <a:srgbClr val="0033CC"/>
                </a:solidFill>
              </a:rPr>
              <a:t>-coated screen to glow.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He won the first Nobel prize in physics in 1901. </a:t>
            </a:r>
          </a:p>
        </p:txBody>
      </p:sp>
      <p:pic>
        <p:nvPicPr>
          <p:cNvPr id="39" name="Picture 3" descr="D:\jblee\LSU Classes, QE\EE3232\Spring 2000\Slides\Chpater 2\em spectru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2710" y="2148840"/>
            <a:ext cx="6126480" cy="271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4"/>
          <p:cNvGrpSpPr>
            <a:grpSpLocks/>
          </p:cNvGrpSpPr>
          <p:nvPr/>
        </p:nvGrpSpPr>
        <p:grpSpPr bwMode="auto">
          <a:xfrm>
            <a:off x="5410200" y="685800"/>
            <a:ext cx="3581400" cy="1767840"/>
            <a:chOff x="2240" y="704"/>
            <a:chExt cx="2166" cy="928"/>
          </a:xfrm>
        </p:grpSpPr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3398" y="1324"/>
              <a:ext cx="329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>
                  <a:solidFill>
                    <a:schemeClr val="accent2"/>
                  </a:solidFill>
                  <a:latin typeface="Times New Roman" pitchFamily="18" charset="0"/>
                </a:rPr>
                <a:t>AM</a:t>
              </a:r>
              <a:endParaRPr lang="en-US" altLang="he-IL" sz="1600">
                <a:solidFill>
                  <a:srgbClr val="0620F9"/>
                </a:solidFill>
                <a:latin typeface="Times New Roman" pitchFamily="18" charset="0"/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3398" y="1112"/>
              <a:ext cx="315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 dirty="0">
                  <a:solidFill>
                    <a:srgbClr val="00FF00"/>
                  </a:solidFill>
                  <a:latin typeface="Times New Roman" pitchFamily="18" charset="0"/>
                </a:rPr>
                <a:t>FM</a:t>
              </a:r>
              <a:endParaRPr lang="en-US" altLang="he-IL" sz="1600" dirty="0">
                <a:solidFill>
                  <a:srgbClr val="0620F9"/>
                </a:solidFill>
                <a:latin typeface="Times New Roman" pitchFamily="18" charset="0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3398" y="916"/>
              <a:ext cx="1008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 dirty="0">
                  <a:solidFill>
                    <a:srgbClr val="0620F9"/>
                  </a:solidFill>
                  <a:latin typeface="Times New Roman" pitchFamily="18" charset="0"/>
                </a:rPr>
                <a:t>Cell phone, PCS</a:t>
              </a:r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3398" y="704"/>
              <a:ext cx="728" cy="212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1600">
                  <a:solidFill>
                    <a:srgbClr val="FE0000"/>
                  </a:solidFill>
                  <a:latin typeface="Times New Roman" pitchFamily="18" charset="0"/>
                </a:rPr>
                <a:t>Microwave</a:t>
              </a: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 flipH="1">
              <a:off x="2240" y="857"/>
              <a:ext cx="1158" cy="775"/>
            </a:xfrm>
            <a:prstGeom prst="line">
              <a:avLst/>
            </a:prstGeom>
            <a:noFill/>
            <a:ln w="50800">
              <a:solidFill>
                <a:schemeClr val="accent1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H="1">
              <a:off x="2688" y="1049"/>
              <a:ext cx="710" cy="58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"/>
            <p:cNvSpPr>
              <a:spLocks noChangeShapeType="1"/>
            </p:cNvSpPr>
            <p:nvPr/>
          </p:nvSpPr>
          <p:spPr bwMode="auto">
            <a:xfrm flipH="1">
              <a:off x="2928" y="1248"/>
              <a:ext cx="47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2"/>
            <p:cNvSpPr>
              <a:spLocks noChangeShapeType="1"/>
            </p:cNvSpPr>
            <p:nvPr/>
          </p:nvSpPr>
          <p:spPr bwMode="auto">
            <a:xfrm flipH="1">
              <a:off x="3216" y="1440"/>
              <a:ext cx="182" cy="19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13"/>
          <p:cNvGrpSpPr>
            <a:grpSpLocks/>
          </p:cNvGrpSpPr>
          <p:nvPr/>
        </p:nvGrpSpPr>
        <p:grpSpPr bwMode="auto">
          <a:xfrm>
            <a:off x="2209800" y="960120"/>
            <a:ext cx="2238376" cy="1493520"/>
            <a:chOff x="976" y="1484"/>
            <a:chExt cx="1175" cy="784"/>
          </a:xfrm>
        </p:grpSpPr>
        <p:sp>
          <p:nvSpPr>
            <p:cNvPr id="50" name="Rectangle 14"/>
            <p:cNvSpPr>
              <a:spLocks noChangeArrowheads="1"/>
            </p:cNvSpPr>
            <p:nvPr/>
          </p:nvSpPr>
          <p:spPr bwMode="auto">
            <a:xfrm>
              <a:off x="976" y="1484"/>
              <a:ext cx="1175" cy="271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0" scaled="1"/>
            </a:gradFill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5"/>
            <p:cNvSpPr>
              <a:spLocks noChangeShapeType="1"/>
            </p:cNvSpPr>
            <p:nvPr/>
          </p:nvSpPr>
          <p:spPr bwMode="auto">
            <a:xfrm flipV="1">
              <a:off x="1846" y="1772"/>
              <a:ext cx="282" cy="496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6"/>
            <p:cNvSpPr>
              <a:spLocks noChangeShapeType="1"/>
            </p:cNvSpPr>
            <p:nvPr/>
          </p:nvSpPr>
          <p:spPr bwMode="auto">
            <a:xfrm flipH="1" flipV="1">
              <a:off x="976" y="1772"/>
              <a:ext cx="354" cy="472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 type="none" w="med" len="lg"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 Box 17"/>
            <p:cNvSpPr txBox="1">
              <a:spLocks noChangeArrowheads="1"/>
            </p:cNvSpPr>
            <p:nvPr/>
          </p:nvSpPr>
          <p:spPr bwMode="auto">
            <a:xfrm>
              <a:off x="1344" y="1755"/>
              <a:ext cx="516" cy="250"/>
            </a:xfrm>
            <a:prstGeom prst="rect">
              <a:avLst/>
            </a:prstGeom>
            <a:noFill/>
            <a:ln w="50800">
              <a:noFill/>
              <a:miter lim="800000"/>
              <a:headEnd type="none" w="med" len="lg"/>
              <a:tailEnd type="none" w="med" len="lg"/>
            </a:ln>
          </p:spPr>
          <p:txBody>
            <a:bodyPr wrap="none">
              <a:spAutoFit/>
            </a:bodyPr>
            <a:lstStyle/>
            <a:p>
              <a:r>
                <a:rPr lang="en-US" altLang="he-IL" sz="2000" dirty="0">
                  <a:solidFill>
                    <a:srgbClr val="0620F9"/>
                  </a:solidFill>
                  <a:latin typeface="Times New Roman" pitchFamily="18" charset="0"/>
                </a:rPr>
                <a:t>X-ray</a:t>
              </a:r>
            </a:p>
          </p:txBody>
        </p:sp>
      </p:grpSp>
      <p:pic>
        <p:nvPicPr>
          <p:cNvPr id="20" name="Picture 5" descr="xrayhandthumbsu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9526" y="4572000"/>
            <a:ext cx="2584474" cy="2133600"/>
          </a:xfrm>
          <a:prstGeom prst="rect">
            <a:avLst/>
          </a:prstGeom>
          <a:noFill/>
        </p:spPr>
      </p:pic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53000" y="685800"/>
            <a:ext cx="4124216" cy="4800600"/>
            <a:chOff x="4953000" y="1066800"/>
            <a:chExt cx="4124216" cy="4800600"/>
          </a:xfrm>
        </p:grpSpPr>
        <p:pic>
          <p:nvPicPr>
            <p:cNvPr id="1030" name="Picture 16" descr="Coherent-scat.jpg  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4999" y="1371600"/>
              <a:ext cx="3362217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 Box 18"/>
            <p:cNvSpPr txBox="1">
              <a:spLocks noChangeArrowheads="1"/>
            </p:cNvSpPr>
            <p:nvPr/>
          </p:nvSpPr>
          <p:spPr bwMode="auto">
            <a:xfrm>
              <a:off x="6705600" y="1066800"/>
              <a:ext cx="1371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C00000"/>
                  </a:solidFill>
                </a:rPr>
                <a:t>Coherent</a:t>
              </a:r>
            </a:p>
          </p:txBody>
        </p:sp>
        <p:pic>
          <p:nvPicPr>
            <p:cNvPr id="1031" name="Picture 17" descr="Incoherent-scat.jpg                                            0003D85EOS X                           BA019A3C: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029200" y="4295775"/>
              <a:ext cx="395486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3" name="Rectangle 20"/>
            <p:cNvSpPr>
              <a:spLocks noChangeArrowheads="1"/>
            </p:cNvSpPr>
            <p:nvPr/>
          </p:nvSpPr>
          <p:spPr bwMode="auto">
            <a:xfrm>
              <a:off x="5314950" y="4267200"/>
              <a:ext cx="154305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Incoherent</a:t>
              </a:r>
            </a:p>
            <a:p>
              <a:r>
                <a:rPr lang="en-US" sz="1200" dirty="0" smtClean="0">
                  <a:solidFill>
                    <a:srgbClr val="C00000"/>
                  </a:solidFill>
                </a:rPr>
                <a:t>(Compton scattering)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73568" y="4191000"/>
              <a:ext cx="98264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182880" tIns="0" rIns="274320" bIns="0" rtlCol="0">
              <a:spAutoFit/>
            </a:bodyPr>
            <a:lstStyle/>
            <a:p>
              <a:r>
                <a:rPr lang="en-US" dirty="0" smtClean="0">
                  <a:sym typeface="Symbol"/>
                </a:rPr>
                <a:t>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38800" y="2438400"/>
              <a:ext cx="2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</a:t>
              </a:r>
              <a:endParaRPr lang="en-US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53000" y="5385816"/>
              <a:ext cx="296876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ym typeface="Symbol"/>
                </a:rPr>
                <a:t></a:t>
              </a:r>
              <a:endParaRPr lang="en-US" sz="1600" dirty="0"/>
            </a:p>
          </p:txBody>
        </p:sp>
      </p:grp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52400" y="1295400"/>
            <a:ext cx="54102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Coherent </a:t>
            </a:r>
            <a:r>
              <a:rPr lang="en-US" dirty="0" smtClean="0">
                <a:solidFill>
                  <a:srgbClr val="C00000"/>
                </a:solidFill>
              </a:rPr>
              <a:t>scattering: </a:t>
            </a:r>
            <a:r>
              <a:rPr lang="en-US" dirty="0">
                <a:solidFill>
                  <a:srgbClr val="0033CC"/>
                </a:solidFill>
              </a:rPr>
              <a:t>happens when </a:t>
            </a:r>
            <a:r>
              <a:rPr lang="en-US" dirty="0" smtClean="0">
                <a:solidFill>
                  <a:srgbClr val="0033CC"/>
                </a:solidFill>
              </a:rPr>
              <a:t>x-ray “collides” </a:t>
            </a:r>
            <a:r>
              <a:rPr lang="en-US" dirty="0">
                <a:solidFill>
                  <a:srgbClr val="0033CC"/>
                </a:solidFill>
              </a:rPr>
              <a:t>with an atom and deviates </a:t>
            </a:r>
            <a:r>
              <a:rPr lang="en-US" i="1" dirty="0">
                <a:solidFill>
                  <a:srgbClr val="0033CC"/>
                </a:solidFill>
              </a:rPr>
              <a:t>without</a:t>
            </a:r>
            <a:r>
              <a:rPr lang="en-US" dirty="0">
                <a:solidFill>
                  <a:srgbClr val="0033CC"/>
                </a:solidFill>
              </a:rPr>
              <a:t> a loss in energy. 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An </a:t>
            </a:r>
            <a:r>
              <a:rPr lang="en-US" dirty="0">
                <a:solidFill>
                  <a:srgbClr val="0033CC"/>
                </a:solidFill>
              </a:rPr>
              <a:t>electron in an alternating electromagnetic field </a:t>
            </a:r>
            <a:r>
              <a:rPr lang="en-US" dirty="0" smtClean="0">
                <a:solidFill>
                  <a:srgbClr val="0033CC"/>
                </a:solidFill>
              </a:rPr>
              <a:t>(x-ray) </a:t>
            </a:r>
            <a:r>
              <a:rPr lang="en-US" dirty="0">
                <a:solidFill>
                  <a:srgbClr val="0033CC"/>
                </a:solidFill>
              </a:rPr>
              <a:t>will oscillate at the same frequency </a:t>
            </a:r>
            <a:r>
              <a:rPr lang="en-US" smtClean="0">
                <a:solidFill>
                  <a:srgbClr val="0033CC"/>
                </a:solidFill>
              </a:rPr>
              <a:t>and </a:t>
            </a:r>
            <a:r>
              <a:rPr lang="en-US" smtClean="0">
                <a:solidFill>
                  <a:srgbClr val="0033CC"/>
                </a:solidFill>
              </a:rPr>
              <a:t>emit </a:t>
            </a:r>
            <a:r>
              <a:rPr lang="en-US" dirty="0" smtClean="0">
                <a:solidFill>
                  <a:srgbClr val="0033CC"/>
                </a:solidFill>
              </a:rPr>
              <a:t>in </a:t>
            </a:r>
            <a:r>
              <a:rPr lang="en-US" dirty="0">
                <a:solidFill>
                  <a:srgbClr val="0033CC"/>
                </a:solidFill>
              </a:rPr>
              <a:t>all </a:t>
            </a:r>
            <a:r>
              <a:rPr lang="en-US" dirty="0" smtClean="0">
                <a:solidFill>
                  <a:srgbClr val="0033CC"/>
                </a:solidFill>
              </a:rPr>
              <a:t>directions. 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This </a:t>
            </a:r>
            <a:r>
              <a:rPr lang="en-US" dirty="0">
                <a:solidFill>
                  <a:srgbClr val="0033CC"/>
                </a:solidFill>
              </a:rPr>
              <a:t>is useful for understanding </a:t>
            </a:r>
            <a:r>
              <a:rPr lang="en-US" dirty="0" smtClean="0">
                <a:solidFill>
                  <a:srgbClr val="C00000"/>
                </a:solidFill>
              </a:rPr>
              <a:t>x-ray diffraction </a:t>
            </a:r>
            <a:r>
              <a:rPr lang="en-US" dirty="0" smtClean="0">
                <a:solidFill>
                  <a:srgbClr val="0033CC"/>
                </a:solidFill>
              </a:rPr>
              <a:t>(each atom is a new x-ray point source).</a:t>
            </a:r>
            <a:endParaRPr lang="en-US" dirty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Incoherent scattering: </a:t>
            </a:r>
            <a:r>
              <a:rPr lang="en-US" dirty="0" smtClean="0">
                <a:solidFill>
                  <a:srgbClr val="0033CC"/>
                </a:solidFill>
              </a:rPr>
              <a:t>incident x-ray </a:t>
            </a:r>
            <a:r>
              <a:rPr lang="en-US" dirty="0">
                <a:solidFill>
                  <a:srgbClr val="0033CC"/>
                </a:solidFill>
              </a:rPr>
              <a:t>loses some of its energy to the scattering electron. As total </a:t>
            </a:r>
            <a:r>
              <a:rPr lang="en-US" dirty="0" smtClean="0">
                <a:solidFill>
                  <a:srgbClr val="0033CC"/>
                </a:solidFill>
              </a:rPr>
              <a:t>energy (=</a:t>
            </a:r>
            <a:r>
              <a:rPr lang="en-US" dirty="0" err="1" smtClean="0">
                <a:solidFill>
                  <a:srgbClr val="0033CC"/>
                </a:solidFill>
              </a:rPr>
              <a:t>hc</a:t>
            </a:r>
            <a:r>
              <a:rPr lang="en-US" dirty="0" smtClean="0">
                <a:solidFill>
                  <a:srgbClr val="0033CC"/>
                </a:solidFill>
              </a:rPr>
              <a:t>/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) </a:t>
            </a:r>
            <a:r>
              <a:rPr lang="en-US" dirty="0">
                <a:solidFill>
                  <a:srgbClr val="0033CC"/>
                </a:solidFill>
              </a:rPr>
              <a:t>is preserved, the wavelength of the scattered photon increases </a:t>
            </a:r>
            <a:r>
              <a:rPr lang="en-US" dirty="0" smtClean="0">
                <a:solidFill>
                  <a:srgbClr val="0033CC"/>
                </a:solidFill>
              </a:rPr>
              <a:t>by:</a:t>
            </a:r>
            <a:endParaRPr lang="en-US" dirty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33CC"/>
                </a:solidFill>
              </a:rPr>
              <a:t>				(in Å)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66CC"/>
                </a:solidFill>
              </a:rPr>
              <a:t>(Here 0.0243=h/</a:t>
            </a:r>
            <a:r>
              <a:rPr lang="en-US" sz="1600" dirty="0" err="1" smtClean="0">
                <a:solidFill>
                  <a:srgbClr val="0066CC"/>
                </a:solidFill>
              </a:rPr>
              <a:t>m</a:t>
            </a:r>
            <a:r>
              <a:rPr lang="en-US" sz="1600" baseline="-25000" dirty="0" err="1" smtClean="0">
                <a:solidFill>
                  <a:srgbClr val="0066CC"/>
                </a:solidFill>
              </a:rPr>
              <a:t>e</a:t>
            </a:r>
            <a:r>
              <a:rPr lang="en-US" sz="1600" dirty="0" err="1" smtClean="0">
                <a:solidFill>
                  <a:srgbClr val="0066CC"/>
                </a:solidFill>
              </a:rPr>
              <a:t>c</a:t>
            </a:r>
            <a:r>
              <a:rPr lang="en-US" sz="1600" dirty="0" smtClean="0">
                <a:solidFill>
                  <a:srgbClr val="0066CC"/>
                </a:solidFill>
              </a:rPr>
              <a:t>, h=6.63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10</a:t>
            </a:r>
            <a:r>
              <a:rPr lang="en-US" sz="1600" baseline="30000" dirty="0" smtClean="0">
                <a:solidFill>
                  <a:srgbClr val="0066CC"/>
                </a:solidFill>
                <a:sym typeface="Symbol"/>
              </a:rPr>
              <a:t>-34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 is Plank’s constant, m</a:t>
            </a:r>
            <a:r>
              <a:rPr lang="en-US" sz="1600" baseline="-25000" dirty="0" smtClean="0">
                <a:solidFill>
                  <a:srgbClr val="0066CC"/>
                </a:solidFill>
                <a:sym typeface="Symbol"/>
              </a:rPr>
              <a:t>e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=9.110</a:t>
            </a:r>
            <a:r>
              <a:rPr lang="en-US" sz="1600" baseline="30000" dirty="0" smtClean="0">
                <a:solidFill>
                  <a:srgbClr val="0066CC"/>
                </a:solidFill>
                <a:sym typeface="Symbol"/>
              </a:rPr>
              <a:t>-31</a:t>
            </a:r>
            <a:r>
              <a:rPr lang="en-US" sz="1600" dirty="0" smtClean="0">
                <a:solidFill>
                  <a:srgbClr val="0066CC"/>
                </a:solidFill>
                <a:sym typeface="Symbol"/>
              </a:rPr>
              <a:t>kg is electron’s mass</a:t>
            </a:r>
            <a:r>
              <a:rPr lang="en-US" sz="1600" dirty="0" smtClean="0">
                <a:solidFill>
                  <a:srgbClr val="0066CC"/>
                </a:solidFill>
              </a:rPr>
              <a:t>)</a:t>
            </a:r>
            <a:endParaRPr lang="en-US" sz="1600" dirty="0">
              <a:solidFill>
                <a:srgbClr val="0066CC"/>
              </a:solidFill>
            </a:endParaRPr>
          </a:p>
        </p:txBody>
      </p:sp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1600200" y="4425692"/>
          <a:ext cx="2286000" cy="298708"/>
        </p:xfrm>
        <a:graphic>
          <a:graphicData uri="http://schemas.openxmlformats.org/presentationml/2006/ole">
            <p:oleObj spid="_x0000_s27650" name="Equation" r:id="rId5" imgW="1358900" imgH="1778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75293" y="0"/>
            <a:ext cx="243970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scattering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5334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228600" y="2867025"/>
            <a:ext cx="2955927" cy="2771775"/>
            <a:chOff x="381000" y="2867025"/>
            <a:chExt cx="2955927" cy="2771775"/>
          </a:xfrm>
        </p:grpSpPr>
        <p:pic>
          <p:nvPicPr>
            <p:cNvPr id="11981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867025"/>
              <a:ext cx="2521461" cy="2771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240280" y="4288536"/>
              <a:ext cx="1096647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Photo-electron</a:t>
              </a:r>
              <a:endParaRPr lang="en-US" sz="1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867400" y="3581400"/>
            <a:ext cx="3115551" cy="2889885"/>
            <a:chOff x="5867400" y="3581400"/>
            <a:chExt cx="3115551" cy="2889885"/>
          </a:xfrm>
        </p:grpSpPr>
        <p:pic>
          <p:nvPicPr>
            <p:cNvPr id="11981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867400" y="3581400"/>
              <a:ext cx="2671326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Box 35"/>
            <p:cNvSpPr txBox="1"/>
            <p:nvPr/>
          </p:nvSpPr>
          <p:spPr>
            <a:xfrm>
              <a:off x="7467600" y="3810000"/>
              <a:ext cx="15153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Photon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467600" y="5486400"/>
              <a:ext cx="1447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33CC"/>
                  </a:solidFill>
                </a:rPr>
                <a:t>Electron</a:t>
              </a:r>
            </a:p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electron, emitted from M-shell)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98664" y="5074920"/>
              <a:ext cx="1095300" cy="215444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Auger-electron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52400" y="1800225"/>
            <a:ext cx="2358369" cy="1033463"/>
            <a:chOff x="555625" y="3532187"/>
            <a:chExt cx="2358369" cy="1033463"/>
          </a:xfrm>
        </p:grpSpPr>
        <p:grpSp>
          <p:nvGrpSpPr>
            <p:cNvPr id="2" name="Group 26"/>
            <p:cNvGrpSpPr>
              <a:grpSpLocks/>
            </p:cNvGrpSpPr>
            <p:nvPr/>
          </p:nvGrpSpPr>
          <p:grpSpPr bwMode="auto">
            <a:xfrm>
              <a:off x="1804988" y="4108450"/>
              <a:ext cx="460375" cy="457200"/>
              <a:chOff x="1173" y="2155"/>
              <a:chExt cx="290" cy="288"/>
            </a:xfrm>
          </p:grpSpPr>
          <p:sp>
            <p:nvSpPr>
              <p:cNvPr id="267276" name="Oval 12"/>
              <p:cNvSpPr>
                <a:spLocks noChangeArrowheads="1"/>
              </p:cNvSpPr>
              <p:nvPr/>
            </p:nvSpPr>
            <p:spPr bwMode="auto">
              <a:xfrm>
                <a:off x="1173" y="2155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Oval 13"/>
              <p:cNvSpPr>
                <a:spLocks noChangeArrowheads="1"/>
              </p:cNvSpPr>
              <p:nvPr/>
            </p:nvSpPr>
            <p:spPr bwMode="auto">
              <a:xfrm>
                <a:off x="1295" y="2275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4" name="Line 14"/>
            <p:cNvSpPr>
              <a:spLocks noChangeShapeType="1"/>
            </p:cNvSpPr>
            <p:nvPr/>
          </p:nvSpPr>
          <p:spPr bwMode="auto">
            <a:xfrm>
              <a:off x="792163" y="3878262"/>
              <a:ext cx="966787" cy="37623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6" name="Text Box 35"/>
            <p:cNvSpPr txBox="1">
              <a:spLocks noChangeArrowheads="1"/>
            </p:cNvSpPr>
            <p:nvPr/>
          </p:nvSpPr>
          <p:spPr bwMode="auto">
            <a:xfrm>
              <a:off x="555625" y="3532187"/>
              <a:ext cx="706438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9900"/>
                  </a:solidFill>
                </a:rPr>
                <a:t>X-ray</a:t>
              </a:r>
            </a:p>
          </p:txBody>
        </p:sp>
        <p:sp>
          <p:nvSpPr>
            <p:cNvPr id="7188" name="Text Box 37"/>
            <p:cNvSpPr txBox="1">
              <a:spLocks noChangeArrowheads="1"/>
            </p:cNvSpPr>
            <p:nvPr/>
          </p:nvSpPr>
          <p:spPr bwMode="auto">
            <a:xfrm>
              <a:off x="2239963" y="4083050"/>
              <a:ext cx="674031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</a:rPr>
                <a:t>atom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57200" y="0"/>
            <a:ext cx="8305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X-ray absorption: photoelectric absorption dominates at &lt;10keV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0" y="461665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461665"/>
            <a:ext cx="82296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The picture below is similar to electron bombardment x-ray source (see slide #14), where core electron is kicked off by an incident electron. Here it is kicked off by x-ray </a:t>
            </a:r>
            <a:r>
              <a:rPr lang="en-US" sz="1600" dirty="0" smtClean="0">
                <a:solidFill>
                  <a:srgbClr val="0033CC"/>
                </a:solidFill>
              </a:rPr>
              <a:t>(the incident x-ray is absorbed/lost).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In the relaxation process, the lower (than incident x-ray photon) energy photon is a fluorescent x-ray, while the lower energy electron is an Auger electron.</a:t>
            </a:r>
          </a:p>
        </p:txBody>
      </p:sp>
      <p:sp>
        <p:nvSpPr>
          <p:cNvPr id="7179" name="Text Box 28"/>
          <p:cNvSpPr txBox="1">
            <a:spLocks noChangeArrowheads="1"/>
          </p:cNvSpPr>
          <p:nvPr/>
        </p:nvSpPr>
        <p:spPr bwMode="auto">
          <a:xfrm>
            <a:off x="1981200" y="3124200"/>
            <a:ext cx="2025298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1</a:t>
            </a:r>
            <a:r>
              <a:rPr lang="en-US" sz="1600" dirty="0" smtClean="0">
                <a:solidFill>
                  <a:srgbClr val="0033CC"/>
                </a:solidFill>
              </a:rPr>
              <a:t>. A </a:t>
            </a:r>
            <a:r>
              <a:rPr lang="en-US" sz="1600" dirty="0">
                <a:solidFill>
                  <a:srgbClr val="0033CC"/>
                </a:solidFill>
              </a:rPr>
              <a:t>high energy </a:t>
            </a:r>
            <a:r>
              <a:rPr lang="en-US" sz="1600" dirty="0" smtClean="0">
                <a:solidFill>
                  <a:srgbClr val="0033CC"/>
                </a:solidFill>
              </a:rPr>
              <a:t>x-ray </a:t>
            </a:r>
            <a:r>
              <a:rPr lang="en-US" sz="1600" dirty="0">
                <a:solidFill>
                  <a:srgbClr val="0033CC"/>
                </a:solidFill>
              </a:rPr>
              <a:t/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impinges on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an atom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0" name="Text Box 29"/>
          <p:cNvSpPr txBox="1">
            <a:spLocks noChangeArrowheads="1"/>
          </p:cNvSpPr>
          <p:nvPr/>
        </p:nvSpPr>
        <p:spPr bwMode="auto">
          <a:xfrm>
            <a:off x="1905000" y="4637782"/>
            <a:ext cx="2438400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2</a:t>
            </a:r>
            <a:r>
              <a:rPr lang="en-US" sz="1600" dirty="0" smtClean="0">
                <a:solidFill>
                  <a:srgbClr val="0033CC"/>
                </a:solidFill>
              </a:rPr>
              <a:t>. An </a:t>
            </a:r>
            <a:r>
              <a:rPr lang="en-US" sz="1600" dirty="0">
                <a:solidFill>
                  <a:srgbClr val="0033CC"/>
                </a:solidFill>
              </a:rPr>
              <a:t>inner-shell </a:t>
            </a:r>
            <a:r>
              <a:rPr lang="en-US" sz="1600" dirty="0" smtClean="0">
                <a:solidFill>
                  <a:srgbClr val="0033CC"/>
                </a:solidFill>
              </a:rPr>
              <a:t>(here K-shell) electron (photo-electron</a:t>
            </a:r>
            <a:r>
              <a:rPr lang="en-US" sz="1600" dirty="0">
                <a:solidFill>
                  <a:srgbClr val="0033CC"/>
                </a:solidFill>
              </a:rPr>
              <a:t>) is </a:t>
            </a:r>
            <a:r>
              <a:rPr lang="en-US" sz="1600" dirty="0" smtClean="0">
                <a:solidFill>
                  <a:srgbClr val="0033CC"/>
                </a:solidFill>
              </a:rPr>
              <a:t>knocked </a:t>
            </a:r>
            <a:r>
              <a:rPr lang="en-US" sz="1600" dirty="0">
                <a:solidFill>
                  <a:srgbClr val="0033CC"/>
                </a:solidFill>
              </a:rPr>
              <a:t>out of the </a:t>
            </a:r>
            <a:r>
              <a:rPr lang="en-US" sz="1600" dirty="0" smtClean="0">
                <a:solidFill>
                  <a:srgbClr val="0033CC"/>
                </a:solidFill>
              </a:rPr>
              <a:t>atom.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7181" name="Text Box 30"/>
          <p:cNvSpPr txBox="1">
            <a:spLocks noChangeArrowheads="1"/>
          </p:cNvSpPr>
          <p:nvPr/>
        </p:nvSpPr>
        <p:spPr bwMode="auto">
          <a:xfrm>
            <a:off x="4419600" y="4267200"/>
            <a:ext cx="2026645" cy="107721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0033CC"/>
                </a:solidFill>
              </a:rPr>
              <a:t>. The </a:t>
            </a:r>
            <a:r>
              <a:rPr lang="en-US" sz="1600" dirty="0">
                <a:solidFill>
                  <a:srgbClr val="0033CC"/>
                </a:solidFill>
              </a:rPr>
              <a:t>atom relaxes to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its ground state by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 smtClean="0">
                <a:solidFill>
                  <a:srgbClr val="0033CC"/>
                </a:solidFill>
              </a:rPr>
              <a:t>emission </a:t>
            </a:r>
            <a:r>
              <a:rPr lang="en-US" sz="1600" dirty="0">
                <a:solidFill>
                  <a:srgbClr val="0033CC"/>
                </a:solidFill>
              </a:rPr>
              <a:t>of a </a:t>
            </a:r>
            <a:br>
              <a:rPr lang="en-US" sz="1600" dirty="0">
                <a:solidFill>
                  <a:srgbClr val="0033CC"/>
                </a:solidFill>
              </a:rPr>
            </a:br>
            <a:r>
              <a:rPr lang="en-US" sz="1600" dirty="0">
                <a:solidFill>
                  <a:srgbClr val="0033CC"/>
                </a:solidFill>
              </a:rPr>
              <a:t>photon or electron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62000" y="5680075"/>
            <a:ext cx="1208087" cy="1101725"/>
            <a:chOff x="4338638" y="3465512"/>
            <a:chExt cx="1208087" cy="1101725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4338638" y="4110037"/>
              <a:ext cx="460375" cy="457200"/>
              <a:chOff x="2278" y="2233"/>
              <a:chExt cx="290" cy="288"/>
            </a:xfrm>
          </p:grpSpPr>
          <p:sp>
            <p:nvSpPr>
              <p:cNvPr id="7191" name="Oval 19"/>
              <p:cNvSpPr>
                <a:spLocks noChangeArrowheads="1"/>
              </p:cNvSpPr>
              <p:nvPr/>
            </p:nvSpPr>
            <p:spPr bwMode="auto">
              <a:xfrm>
                <a:off x="2278" y="2233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rgbClr val="CC0000"/>
                  </a:gs>
                  <a:gs pos="100000">
                    <a:srgbClr val="E47979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2" name="Oval 20"/>
              <p:cNvSpPr>
                <a:spLocks noChangeArrowheads="1"/>
              </p:cNvSpPr>
              <p:nvPr/>
            </p:nvSpPr>
            <p:spPr bwMode="auto">
              <a:xfrm>
                <a:off x="2400" y="2353"/>
                <a:ext cx="47" cy="47"/>
              </a:xfrm>
              <a:prstGeom prst="ellipse">
                <a:avLst/>
              </a:prstGeom>
              <a:solidFill>
                <a:srgbClr val="CC0000"/>
              </a:solidFill>
              <a:ln w="127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76" name="Line 21"/>
            <p:cNvSpPr>
              <a:spLocks noChangeShapeType="1"/>
            </p:cNvSpPr>
            <p:nvPr/>
          </p:nvSpPr>
          <p:spPr bwMode="auto">
            <a:xfrm flipV="1">
              <a:off x="4741863" y="3578225"/>
              <a:ext cx="663575" cy="60483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Oval 22"/>
            <p:cNvSpPr>
              <a:spLocks noChangeArrowheads="1"/>
            </p:cNvSpPr>
            <p:nvPr/>
          </p:nvSpPr>
          <p:spPr bwMode="auto">
            <a:xfrm>
              <a:off x="5410200" y="3465512"/>
              <a:ext cx="136525" cy="136525"/>
            </a:xfrm>
            <a:prstGeom prst="ellipse">
              <a:avLst/>
            </a:prstGeom>
            <a:solidFill>
              <a:srgbClr val="FF66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659924" y="1978223"/>
            <a:ext cx="3331676" cy="1637229"/>
            <a:chOff x="6096000" y="1978223"/>
            <a:chExt cx="3331676" cy="1637229"/>
          </a:xfrm>
        </p:grpSpPr>
        <p:grpSp>
          <p:nvGrpSpPr>
            <p:cNvPr id="4" name="Group 25"/>
            <p:cNvGrpSpPr>
              <a:grpSpLocks/>
            </p:cNvGrpSpPr>
            <p:nvPr/>
          </p:nvGrpSpPr>
          <p:grpSpPr bwMode="auto">
            <a:xfrm>
              <a:off x="6096000" y="2814637"/>
              <a:ext cx="460375" cy="457200"/>
              <a:chOff x="3723" y="2288"/>
              <a:chExt cx="290" cy="288"/>
            </a:xfrm>
          </p:grpSpPr>
          <p:sp>
            <p:nvSpPr>
              <p:cNvPr id="267287" name="Oval 23"/>
              <p:cNvSpPr>
                <a:spLocks noChangeArrowheads="1"/>
              </p:cNvSpPr>
              <p:nvPr/>
            </p:nvSpPr>
            <p:spPr bwMode="auto">
              <a:xfrm>
                <a:off x="3723" y="2288"/>
                <a:ext cx="290" cy="288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tint val="52549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Oval 24"/>
              <p:cNvSpPr>
                <a:spLocks noChangeArrowheads="1"/>
              </p:cNvSpPr>
              <p:nvPr/>
            </p:nvSpPr>
            <p:spPr bwMode="auto">
              <a:xfrm>
                <a:off x="3845" y="2408"/>
                <a:ext cx="47" cy="4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82" name="Line 31"/>
            <p:cNvSpPr>
              <a:spLocks noChangeShapeType="1"/>
            </p:cNvSpPr>
            <p:nvPr/>
          </p:nvSpPr>
          <p:spPr bwMode="auto">
            <a:xfrm flipV="1">
              <a:off x="6546850" y="2398712"/>
              <a:ext cx="547688" cy="49530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Oval 32"/>
            <p:cNvSpPr>
              <a:spLocks noChangeArrowheads="1"/>
            </p:cNvSpPr>
            <p:nvPr/>
          </p:nvSpPr>
          <p:spPr bwMode="auto">
            <a:xfrm>
              <a:off x="7140575" y="3362325"/>
              <a:ext cx="136525" cy="13652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4" name="Line 33"/>
            <p:cNvSpPr>
              <a:spLocks noChangeShapeType="1"/>
            </p:cNvSpPr>
            <p:nvPr/>
          </p:nvSpPr>
          <p:spPr bwMode="auto">
            <a:xfrm>
              <a:off x="6500813" y="3171825"/>
              <a:ext cx="620712" cy="2032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 type="stealth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7" name="Text Box 36"/>
            <p:cNvSpPr txBox="1">
              <a:spLocks noChangeArrowheads="1"/>
            </p:cNvSpPr>
            <p:nvPr/>
          </p:nvSpPr>
          <p:spPr bwMode="auto">
            <a:xfrm>
              <a:off x="7027863" y="2145268"/>
              <a:ext cx="151509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solidFill>
                    <a:srgbClr val="009900"/>
                  </a:solidFill>
                </a:rPr>
                <a:t>Photon (x-ray)</a:t>
              </a:r>
              <a:endParaRPr lang="en-US" dirty="0">
                <a:solidFill>
                  <a:srgbClr val="0099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13076" y="1978223"/>
              <a:ext cx="1515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(fluorescent x-ray)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38733" y="3045023"/>
              <a:ext cx="13745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33CC"/>
                  </a:solidFill>
                </a:rPr>
                <a:t>(Auger electron)</a:t>
              </a:r>
              <a:endParaRPr lang="en-US" sz="1400" dirty="0">
                <a:solidFill>
                  <a:srgbClr val="0033CC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39000" y="3246120"/>
              <a:ext cx="2188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Electron (low energy)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81200" y="6096000"/>
            <a:ext cx="357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</a:t>
            </a:r>
            <a:r>
              <a:rPr lang="en-US" baseline="-25000" dirty="0" smtClean="0">
                <a:solidFill>
                  <a:srgbClr val="7030A0"/>
                </a:solidFill>
                <a:sym typeface="Symbol"/>
              </a:rPr>
              <a:t>k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 is the energy level of the K-shell…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 noChangeAspect="1"/>
          </p:cNvGrpSpPr>
          <p:nvPr/>
        </p:nvGrpSpPr>
        <p:grpSpPr>
          <a:xfrm>
            <a:off x="202312" y="762000"/>
            <a:ext cx="4826888" cy="4732020"/>
            <a:chOff x="0" y="762000"/>
            <a:chExt cx="5363209" cy="5257800"/>
          </a:xfrm>
        </p:grpSpPr>
        <p:pic>
          <p:nvPicPr>
            <p:cNvPr id="4" name="Picture 11" descr="X-ray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762000"/>
              <a:ext cx="5363209" cy="52578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1905000" y="838200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9650" y="3886200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1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52850" y="4186535"/>
              <a:ext cx="1868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</a:rPr>
                <a:t>e</a:t>
              </a:r>
              <a:r>
                <a:rPr lang="en-US" sz="2400" baseline="-25000" dirty="0" smtClean="0">
                  <a:solidFill>
                    <a:srgbClr val="C00000"/>
                  </a:solidFill>
                </a:rPr>
                <a:t>2 (photo-electron)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2400" y="3653135"/>
              <a:ext cx="714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X-ray</a:t>
              </a:r>
              <a:endParaRPr lang="en-US" sz="2000" baseline="-250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762000" y="152400"/>
            <a:ext cx="787568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generation by electron impact (bombardment) 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762000"/>
            <a:ext cx="3581400" cy="477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76400" y="5638800"/>
          <a:ext cx="4643437" cy="571500"/>
        </p:xfrm>
        <a:graphic>
          <a:graphicData uri="http://schemas.openxmlformats.org/presentationml/2006/ole">
            <p:oleObj spid="_x0000_s135170" name="Equation" r:id="rId5" imgW="3504960" imgH="4316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1076" y="5715000"/>
            <a:ext cx="8275724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For K</a:t>
            </a:r>
            <a:r>
              <a:rPr lang="en-US" baseline="-25000" dirty="0" smtClean="0">
                <a:solidFill>
                  <a:srgbClr val="C00000"/>
                </a:solidFill>
                <a:sym typeface="Symbol"/>
              </a:rPr>
              <a:t>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 line: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Here (Z-1) instead of Z due to screening effect of the other electron in n=1 level. More generally, (Z-1) should be replaced by (Z-), with  accounting for the screening effect.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1" y="4617720"/>
            <a:ext cx="4800599" cy="9787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rgbClr val="0033CC"/>
                </a:solidFill>
              </a:rPr>
              <a:t>When electron jumps from L to K-shell, it either emits x-ray (as shown in the figure), or gives its energy to an outer-shell electron that escapes subsequently (</a:t>
            </a:r>
            <a:r>
              <a:rPr lang="en-US" dirty="0" smtClean="0">
                <a:solidFill>
                  <a:srgbClr val="C00000"/>
                </a:solidFill>
              </a:rPr>
              <a:t>Auger electron</a:t>
            </a:r>
            <a:r>
              <a:rPr lang="en-US" dirty="0" smtClean="0">
                <a:solidFill>
                  <a:srgbClr val="0033CC"/>
                </a:solidFill>
              </a:rPr>
              <a:t>, not shown).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4600" y="28194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33CC"/>
                </a:solidFill>
              </a:rPr>
              <a:t>In atomic physics,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K denotes the shell/orbit with n=1 (innermost shell), L for n=2, M for n=3, N for n=4…</a:t>
            </a:r>
          </a:p>
          <a:p>
            <a:endParaRPr lang="en-US" sz="1600" dirty="0" smtClean="0">
              <a:solidFill>
                <a:srgbClr val="FF33CC"/>
              </a:solidFill>
            </a:endParaRPr>
          </a:p>
          <a:p>
            <a:r>
              <a:rPr lang="en-US" sz="1600" dirty="0" smtClean="0">
                <a:solidFill>
                  <a:srgbClr val="FF33CC"/>
                </a:solidFill>
              </a:rPr>
              <a:t>The energy level for atom with atomic number Z is given by:</a:t>
            </a:r>
          </a:p>
          <a:p>
            <a:r>
              <a:rPr lang="en-US" sz="1600" dirty="0" smtClean="0">
                <a:solidFill>
                  <a:srgbClr val="FF33CC"/>
                </a:solidFill>
              </a:rPr>
              <a:t>E=-13.56 Z</a:t>
            </a:r>
            <a:r>
              <a:rPr lang="en-US" sz="1600" baseline="30000" dirty="0" smtClean="0">
                <a:solidFill>
                  <a:srgbClr val="FF33CC"/>
                </a:solidFill>
              </a:rPr>
              <a:t>2</a:t>
            </a:r>
            <a:r>
              <a:rPr lang="en-US" sz="1600" dirty="0" smtClean="0">
                <a:solidFill>
                  <a:srgbClr val="FF33CC"/>
                </a:solidFill>
              </a:rPr>
              <a:t>/n</a:t>
            </a:r>
            <a:r>
              <a:rPr lang="en-US" sz="1600" baseline="30000" dirty="0" smtClean="0">
                <a:solidFill>
                  <a:srgbClr val="FF33CC"/>
                </a:solidFill>
              </a:rPr>
              <a:t>2</a:t>
            </a:r>
            <a:r>
              <a:rPr lang="en-US" sz="1600" dirty="0" smtClean="0">
                <a:solidFill>
                  <a:srgbClr val="FF33CC"/>
                </a:solidFill>
              </a:rPr>
              <a:t> (</a:t>
            </a:r>
            <a:r>
              <a:rPr lang="en-US" sz="1600" dirty="0" err="1" smtClean="0">
                <a:solidFill>
                  <a:srgbClr val="FF33CC"/>
                </a:solidFill>
              </a:rPr>
              <a:t>eV</a:t>
            </a:r>
            <a:r>
              <a:rPr lang="en-US" sz="1600" dirty="0" smtClean="0">
                <a:solidFill>
                  <a:srgbClr val="FF33CC"/>
                </a:solidFill>
              </a:rPr>
              <a:t>) </a:t>
            </a:r>
            <a:endParaRPr lang="en-US" sz="1600" dirty="0">
              <a:solidFill>
                <a:srgbClr val="FF33CC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1066800"/>
            <a:ext cx="3492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(XRL)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86000"/>
            <a:ext cx="594650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Overview and resolution limit.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source ( electron impact and synchrotron radiation).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absorption and scattering.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X-ray lithography resist (PMMA and SU-8).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X-ray lithography mask (absorber on membrane).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LIGA process (for high aspect ratio metal structure).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dirty="0" smtClean="0">
                <a:solidFill>
                  <a:srgbClr val="0033CC"/>
                </a:solidFill>
              </a:rPr>
              <a:t>Zone plate for focused x-ray beam array lithography. 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52400"/>
            <a:ext cx="418044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interaction with resist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4800" y="1371600"/>
            <a:ext cx="8534400" cy="466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Absorption of x-ray does not lead directly to resist modification.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Photoelectrons and Auger electrons are responsible for resist modification.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Therefore, x-ray lithography resist is similar to that for e-beam lithography.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576263" algn="l"/>
              </a:tabLst>
            </a:pPr>
            <a:r>
              <a:rPr lang="en-US" dirty="0" smtClean="0">
                <a:solidFill>
                  <a:srgbClr val="0033CC"/>
                </a:solidFill>
              </a:rPr>
              <a:t>That is, </a:t>
            </a:r>
            <a:r>
              <a:rPr lang="en-US" i="1" dirty="0" smtClean="0">
                <a:solidFill>
                  <a:srgbClr val="C00000"/>
                </a:solidFill>
              </a:rPr>
              <a:t>any</a:t>
            </a:r>
            <a:r>
              <a:rPr lang="en-US" dirty="0" smtClean="0">
                <a:solidFill>
                  <a:srgbClr val="C00000"/>
                </a:solidFill>
              </a:rPr>
              <a:t> e-beam lithography resist can also be used as x-ray lithography resist</a:t>
            </a:r>
            <a:r>
              <a:rPr lang="en-US" dirty="0" smtClean="0">
                <a:solidFill>
                  <a:srgbClr val="0033CC"/>
                </a:solidFill>
              </a:rPr>
              <a:t>.</a:t>
            </a:r>
          </a:p>
          <a:p>
            <a:pPr marL="169863" indent="-169863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In general, high energy x-rays (e.g.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=0.3-5Å</a:t>
            </a:r>
            <a:r>
              <a:rPr lang="en-US" dirty="0" smtClean="0">
                <a:solidFill>
                  <a:srgbClr val="0033CC"/>
                </a:solidFill>
              </a:rPr>
              <a:t>) do not interact strongly with materials, so very low absorption.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good news</a:t>
            </a:r>
            <a:r>
              <a:rPr lang="en-US" dirty="0" smtClean="0">
                <a:solidFill>
                  <a:srgbClr val="0033CC"/>
                </a:solidFill>
              </a:rPr>
              <a:t>: x-ray resist will be uniformly illuminated (top to bottom) for not-so-thick resist.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bad news</a:t>
            </a:r>
            <a:r>
              <a:rPr lang="en-US" dirty="0" smtClean="0">
                <a:solidFill>
                  <a:srgbClr val="0033CC"/>
                </a:solidFill>
              </a:rPr>
              <a:t>: x-ray masks will be hard to make opaque (need many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Au</a:t>
            </a:r>
            <a:r>
              <a:rPr lang="en-US" dirty="0" smtClean="0">
                <a:solidFill>
                  <a:srgbClr val="0033CC"/>
                </a:solidFill>
              </a:rPr>
              <a:t>).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The </a:t>
            </a:r>
            <a:r>
              <a:rPr lang="en-US" b="1" i="1" dirty="0" smtClean="0">
                <a:solidFill>
                  <a:srgbClr val="0033CC"/>
                </a:solidFill>
              </a:rPr>
              <a:t>worse news</a:t>
            </a:r>
            <a:r>
              <a:rPr lang="en-US" dirty="0" smtClean="0">
                <a:solidFill>
                  <a:srgbClr val="0033CC"/>
                </a:solidFill>
              </a:rPr>
              <a:t>: powerful x-ray sources are needed (most energy just pass through without exposing the resist).</a:t>
            </a:r>
          </a:p>
          <a:p>
            <a:pPr marL="509588" lvl="1" indent="-287338">
              <a:lnSpc>
                <a:spcPct val="110000"/>
              </a:lnSpc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>
                <a:solidFill>
                  <a:srgbClr val="0033CC"/>
                </a:solidFill>
              </a:rPr>
              <a:t>To reduce exposure time substantially, one can use chemically amplified resist (SU-8) having high sensitivity.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78578"/>
            <a:ext cx="420886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81000" y="762000"/>
            <a:ext cx="2953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X-ray absorption of PMMA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1489" y="1402378"/>
            <a:ext cx="444626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495800" y="762000"/>
            <a:ext cx="258243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Transmission of PMMA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0" y="5152072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</a:rPr>
              <a:t>For the same resist thickness: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33CC"/>
                </a:solidFill>
              </a:rPr>
              <a:t>Higher energy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 less absorption, more uniform dose profile throughout the thickness, but low resist sensitivity and needs longer exposure time.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C00000"/>
                </a:solidFill>
                <a:sym typeface="Symbol"/>
              </a:rPr>
              <a:t>So tradeoff must be made when choosing energy.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09800" y="152400"/>
            <a:ext cx="49721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itchFamily="34" charset="0"/>
              </a:rPr>
              <a:t>X-ray absorption by PMMA resist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4462046"/>
            <a:ext cx="20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Photon energy (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1600" y="4602778"/>
            <a:ext cx="2001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Photon energy (</a:t>
            </a:r>
            <a:r>
              <a:rPr lang="en-US" dirty="0" err="1" smtClean="0">
                <a:solidFill>
                  <a:srgbClr val="0033CC"/>
                </a:solidFill>
              </a:rPr>
              <a:t>eV</a:t>
            </a:r>
            <a:r>
              <a:rPr lang="en-US" dirty="0" smtClean="0">
                <a:solidFill>
                  <a:srgbClr val="0033CC"/>
                </a:solidFill>
              </a:rPr>
              <a:t>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162110"/>
            <a:ext cx="3381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Linear absorption coefficient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 </a:t>
            </a:r>
            <a:r>
              <a:rPr lang="en-US" sz="1600" dirty="0" smtClean="0">
                <a:solidFill>
                  <a:srgbClr val="0033CC"/>
                </a:solidFill>
              </a:rPr>
              <a:t>(1/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sz="1600" dirty="0" smtClean="0">
                <a:solidFill>
                  <a:srgbClr val="0033CC"/>
                </a:solidFill>
              </a:rPr>
              <a:t>)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91000" y="1162110"/>
            <a:ext cx="448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33CC"/>
                </a:solidFill>
              </a:rPr>
              <a:t>Transmission of PMMA sheets of different thickness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5181600"/>
            <a:ext cx="4270272" cy="14311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100eV (12.4nm, EUV)   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0.23 m</a:t>
            </a:r>
            <a:endParaRPr lang="en-US" dirty="0" smtClean="0">
              <a:solidFill>
                <a:srgbClr val="0033CC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1keV (1.24nm)                  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</a:rPr>
              <a:t>3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10keV (1.24Å)                    3mm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sym typeface="Symbol"/>
              </a:rPr>
              <a:t>Medical imaging, need many cm, so 0.1Å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1965960" y="3931920"/>
            <a:ext cx="27432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73692" y="3581400"/>
            <a:ext cx="740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1.24nm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4800600"/>
            <a:ext cx="4422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Attenuation length 1/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 (penetration depth)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52400"/>
            <a:ext cx="88681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resist: PMMA (poly(methyl </a:t>
            </a:r>
            <a:r>
              <a:rPr lang="en-US" sz="2800" dirty="0" err="1" smtClean="0">
                <a:solidFill>
                  <a:srgbClr val="0033CC"/>
                </a:solidFill>
              </a:rPr>
              <a:t>methacrylate</a:t>
            </a:r>
            <a:r>
              <a:rPr lang="en-US" sz="2800" dirty="0" smtClean="0">
                <a:solidFill>
                  <a:srgbClr val="0033CC"/>
                </a:solidFill>
              </a:rPr>
              <a:t>))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85800" y="1611868"/>
            <a:ext cx="7543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PMMA is the most commonly used resist (positive tone) for x-ray lithography with good quality in accuracy and sidewall roughness, but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extremely insensitive.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PMMA: 500μm thick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Scan length: 6cm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Synchrotron at CAMD: 1.3GeV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Storage ring current: 150mA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Exposure time: </a:t>
            </a:r>
            <a:r>
              <a:rPr lang="en-US" dirty="0" smtClean="0">
                <a:solidFill>
                  <a:srgbClr val="FF0000"/>
                </a:solidFill>
              </a:rPr>
              <a:t>6 hours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507" y="2526268"/>
            <a:ext cx="493909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419600" y="4888468"/>
            <a:ext cx="4252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Chain scission in poly(methyl methacrylate)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371600" y="152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Change of mean molecular weight in PMMA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4182" y="2286000"/>
            <a:ext cx="377686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9080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152400" y="2069068"/>
            <a:ext cx="2560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Dissolvable by developer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2667000"/>
            <a:ext cx="2286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Initial distribution of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high 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PMMA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(500kg/mol)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distribution at the substrate (bottom dose). (5.7kg/mol)</a:t>
            </a:r>
          </a:p>
          <a:p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 distribution at the surface (top dose).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(2.8kg/mol)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38800" y="5105400"/>
            <a:ext cx="312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Solubility of PMMA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in GG-developer, nearly ideal at room temperature.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1066800" y="2438400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2000" y="990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Exposure to x-ray (that generates Auger electrons…) cut the PMMA chains, leading to smaller molecular weight (M</a:t>
            </a:r>
            <a:r>
              <a:rPr lang="en-US" baseline="-25000" dirty="0" smtClean="0">
                <a:solidFill>
                  <a:srgbClr val="0033CC"/>
                </a:solidFill>
              </a:rPr>
              <a:t>w</a:t>
            </a:r>
            <a:r>
              <a:rPr lang="en-US" dirty="0" smtClean="0">
                <a:solidFill>
                  <a:srgbClr val="0033CC"/>
                </a:solidFill>
              </a:rPr>
              <a:t>) that dissolves faster in developers.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47775"/>
            <a:ext cx="8742102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8600" y="1524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Characteristic doses: definition and their values for PMMA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152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High sensitivity x-ray lithography resist: SU-8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1066800"/>
            <a:ext cx="7848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SU-8 is a negative tone chemically amplified (so high sensitivity but low resolution) resist for optical lithography, x-ray lithography and e-beam lithography.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Low absorption at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&gt;400nm </a:t>
            </a:r>
            <a:r>
              <a:rPr lang="en-US" dirty="0" smtClean="0">
                <a:solidFill>
                  <a:srgbClr val="0033CC"/>
                </a:solidFill>
              </a:rPr>
              <a:t>or at deep x-ray, making high aspect ratio deep resist structure possible by optical or x-ray lithography.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 the other hand, low absorption is disadvantages for thin resist process due to low energy deposition in the resist layer (most energy just pass through).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One big “problem” with SU-8 is that, once cross-linked by exposure, SU-8 is extremely difficult to remove by chemicals (RIE not practical for etching thick &gt;&gt;1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m </a:t>
            </a:r>
            <a:r>
              <a:rPr lang="en-US" dirty="0" smtClean="0">
                <a:solidFill>
                  <a:srgbClr val="0033CC"/>
                </a:solidFill>
              </a:rPr>
              <a:t>polymers).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62000" y="1066800"/>
            <a:ext cx="7686292" cy="4838700"/>
            <a:chOff x="762000" y="1066800"/>
            <a:chExt cx="7686292" cy="4838700"/>
          </a:xfrm>
        </p:grpSpPr>
        <p:pic>
          <p:nvPicPr>
            <p:cNvPr id="75779" name="Picture 3" descr="K:\My Documents\AMAT processing\Photolithography\Fig 4-1 Kupka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62000" y="1066800"/>
              <a:ext cx="7686292" cy="4838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9"/>
            <p:cNvGrpSpPr/>
            <p:nvPr/>
          </p:nvGrpSpPr>
          <p:grpSpPr>
            <a:xfrm>
              <a:off x="3505200" y="2057400"/>
              <a:ext cx="990600" cy="1143000"/>
              <a:chOff x="3505200" y="2057400"/>
              <a:chExt cx="990600" cy="1143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505200" y="2057400"/>
                <a:ext cx="914400" cy="990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267200" y="2971800"/>
                <a:ext cx="228600" cy="228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981200" y="152400"/>
            <a:ext cx="539173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Setup of proximity x-ray lithography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838200"/>
            <a:ext cx="550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Mask is made of absorber (Au…) on membrane (Si</a:t>
            </a:r>
            <a:r>
              <a:rPr lang="en-US" baseline="-25000" dirty="0" smtClean="0">
                <a:solidFill>
                  <a:srgbClr val="C00000"/>
                </a:solidFill>
              </a:rPr>
              <a:t>3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baseline="-25000" dirty="0" smtClean="0">
                <a:solidFill>
                  <a:srgbClr val="C00000"/>
                </a:solidFill>
              </a:rPr>
              <a:t>4</a:t>
            </a:r>
            <a:r>
              <a:rPr lang="en-US" dirty="0" smtClean="0">
                <a:solidFill>
                  <a:srgbClr val="C00000"/>
                </a:solidFill>
              </a:rPr>
              <a:t>…)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313046">
            <a:off x="3561156" y="1267316"/>
            <a:ext cx="685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"/>
            <a:ext cx="738926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Summary: what wavelengths for what application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6096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3351580"/>
            <a:ext cx="891540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 selection of x-ray wavelength depends on resolution and resist height (aspect ratio).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Longer wavelength (1-5nm): shorter penetration depth, so thinner resist, thinner Au absorber, thinner membrane (fragile). Long 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sz="1600" dirty="0" smtClean="0">
                <a:solidFill>
                  <a:srgbClr val="0033CC"/>
                </a:solidFill>
              </a:rPr>
              <a:t> means more serious diffraction that limits resolution.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Shorter wavelength (0.3-5Å): thicker resist/absorber/membrane. Low absorption means low resist sensitivity/longer exposure time.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</a:rPr>
              <a:t>Therefore: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</a:rPr>
              <a:t>For high resolution </a:t>
            </a:r>
            <a:r>
              <a:rPr lang="en-US" sz="1600" dirty="0" smtClean="0">
                <a:solidFill>
                  <a:srgbClr val="0033CC"/>
                </a:solidFill>
              </a:rPr>
              <a:t>applications, longer wavelength will be better, since it allows thinner absorber (easier to pattern with high resolution) and thinner resist.</a:t>
            </a:r>
          </a:p>
          <a:p>
            <a:pPr lvl="1" indent="-228600">
              <a:buFont typeface="Courier New" pitchFamily="49" charset="0"/>
              <a:buChar char="o"/>
            </a:pPr>
            <a:r>
              <a:rPr lang="en-US" sz="1600" dirty="0" smtClean="0">
                <a:solidFill>
                  <a:srgbClr val="C00000"/>
                </a:solidFill>
              </a:rPr>
              <a:t>For high aspect ratio </a:t>
            </a:r>
            <a:r>
              <a:rPr lang="en-US" sz="1600" dirty="0" smtClean="0">
                <a:solidFill>
                  <a:srgbClr val="0033CC"/>
                </a:solidFill>
              </a:rPr>
              <a:t>application (resist thickness &gt; 100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</a:t>
            </a:r>
            <a:r>
              <a:rPr lang="en-US" sz="1600" dirty="0" smtClean="0">
                <a:solidFill>
                  <a:srgbClr val="0033CC"/>
                </a:solidFill>
              </a:rPr>
              <a:t>), shorter wavelength must be used. The resolution is then limited by diffraction (since resist is very thick or gap is big), lateral diffusion of photo-electron (less important), or </a:t>
            </a:r>
            <a:r>
              <a:rPr lang="en-US" sz="1600" i="1" dirty="0" smtClean="0">
                <a:solidFill>
                  <a:srgbClr val="0033CC"/>
                </a:solidFill>
              </a:rPr>
              <a:t>non-vertical</a:t>
            </a:r>
            <a:r>
              <a:rPr lang="en-US" sz="1600" dirty="0" smtClean="0">
                <a:solidFill>
                  <a:srgbClr val="0033CC"/>
                </a:solidFill>
              </a:rPr>
              <a:t> sidewall of the </a:t>
            </a:r>
            <a:r>
              <a:rPr lang="en-US" sz="1600" i="1" dirty="0" smtClean="0">
                <a:solidFill>
                  <a:srgbClr val="0033CC"/>
                </a:solidFill>
              </a:rPr>
              <a:t>thick</a:t>
            </a:r>
            <a:r>
              <a:rPr lang="en-US" sz="1600" dirty="0" smtClean="0">
                <a:solidFill>
                  <a:srgbClr val="0033CC"/>
                </a:solidFill>
              </a:rPr>
              <a:t> (&gt;10</a:t>
            </a:r>
            <a:r>
              <a:rPr lang="en-US" sz="1600" dirty="0" smtClean="0">
                <a:solidFill>
                  <a:srgbClr val="0033CC"/>
                </a:solidFill>
                <a:sym typeface="Symbol"/>
              </a:rPr>
              <a:t>m) </a:t>
            </a:r>
            <a:r>
              <a:rPr lang="en-US" sz="1600" dirty="0" smtClean="0">
                <a:solidFill>
                  <a:srgbClr val="0033CC"/>
                </a:solidFill>
              </a:rPr>
              <a:t>Au absorber (difficult to make deep vertical sidewall by e-beam/photo-lithography and electroplating).</a:t>
            </a:r>
            <a:endParaRPr lang="en-US" sz="1600" dirty="0">
              <a:solidFill>
                <a:srgbClr val="0033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838200"/>
            <a:ext cx="3159924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1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62000"/>
            <a:ext cx="3496720" cy="205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66800" y="2362200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Absorption in PMMA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2514600"/>
            <a:ext cx="176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CC"/>
                </a:solidFill>
              </a:rPr>
              <a:t>Membrane mask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9000" y="1447800"/>
            <a:ext cx="6767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(Au…)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0663" y="728246"/>
            <a:ext cx="8627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(Si</a:t>
            </a:r>
            <a:r>
              <a:rPr lang="en-US" sz="1600" baseline="-25000" dirty="0" smtClean="0">
                <a:solidFill>
                  <a:srgbClr val="C00000"/>
                </a:solidFill>
              </a:rPr>
              <a:t>3</a:t>
            </a:r>
            <a:r>
              <a:rPr lang="en-US" sz="1600" dirty="0" smtClean="0">
                <a:solidFill>
                  <a:srgbClr val="C00000"/>
                </a:solidFill>
              </a:rPr>
              <a:t>N</a:t>
            </a:r>
            <a:r>
              <a:rPr lang="en-US" sz="1600" baseline="-25000" dirty="0" smtClean="0">
                <a:solidFill>
                  <a:srgbClr val="C00000"/>
                </a:solidFill>
              </a:rPr>
              <a:t>4</a:t>
            </a:r>
            <a:r>
              <a:rPr lang="en-US" sz="1600" dirty="0" smtClean="0">
                <a:solidFill>
                  <a:srgbClr val="C00000"/>
                </a:solidFill>
              </a:rPr>
              <a:t>…)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512972" y="2785817"/>
            <a:ext cx="62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Mask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Resist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7239000" cy="241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Wavelength: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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 10’s nm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(soft x-rays) down to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1Å 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(subatomic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).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Little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diffraction effects when using such small .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 backscatter or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reflections: very fine features with </a:t>
            </a:r>
            <a:r>
              <a:rPr lang="en-US" i="1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vertical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sidewalls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sym typeface="Symbol" pitchFamily="18" charset="2"/>
              </a:rPr>
              <a:t>Very large depth of </a:t>
            </a: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focus: wafer with non-flat surface is OK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Simpler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(in principle) than optical or e-beam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lithography: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 complex optics (don’t really have x-ray optics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now).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  <a:p>
            <a:pPr marL="173038" indent="-17303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All 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that </a:t>
            </a:r>
            <a:r>
              <a:rPr lang="en-US" dirty="0">
                <a:solidFill>
                  <a:srgbClr val="0033CC"/>
                </a:solidFill>
                <a:cs typeface="Arial" charset="0"/>
                <a:sym typeface="Symbol" pitchFamily="18" charset="2"/>
              </a:rPr>
              <a:t>needed is an x-ray source and an x-ray mask</a:t>
            </a: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.</a:t>
            </a:r>
            <a:endParaRPr lang="en-US" dirty="0">
              <a:solidFill>
                <a:srgbClr val="0033CC"/>
              </a:solidFill>
              <a:cs typeface="Arial" charset="0"/>
              <a:sym typeface="Symbol" pitchFamily="18" charset="2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38400" y="152400"/>
            <a:ext cx="438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</a:rPr>
              <a:t>X-ray lithography advantages</a:t>
            </a:r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428958"/>
            <a:ext cx="82296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1X mask technology because refractive index for all materials is (almost) absolutely 1.0 (no lens for demagnification). </a:t>
            </a:r>
            <a:r>
              <a:rPr lang="en-US" dirty="0" smtClean="0">
                <a:solidFill>
                  <a:srgbClr val="0066CC"/>
                </a:solidFill>
              </a:rPr>
              <a:t>(4</a:t>
            </a:r>
            <a:r>
              <a:rPr lang="en-US" dirty="0" smtClean="0">
                <a:solidFill>
                  <a:srgbClr val="0066CC"/>
                </a:solidFill>
                <a:sym typeface="Symbol"/>
              </a:rPr>
              <a:t> for </a:t>
            </a:r>
            <a:r>
              <a:rPr lang="en-US" dirty="0" smtClean="0">
                <a:solidFill>
                  <a:srgbClr val="0066CC"/>
                </a:solidFill>
              </a:rPr>
              <a:t>DUV lithography</a:t>
            </a:r>
            <a:r>
              <a:rPr lang="en-US" dirty="0" smtClean="0">
                <a:solidFill>
                  <a:srgbClr val="0066CC"/>
                </a:solidFill>
                <a:sym typeface="Symbol"/>
              </a:rPr>
              <a:t>, mask easier to make)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mask difficult to fabricate with many issues: fragile, defects, aspect ratio, bending due to heating.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IE" dirty="0" smtClean="0">
                <a:solidFill>
                  <a:srgbClr val="0033CC"/>
                </a:solidFill>
              </a:rPr>
              <a:t>Strong, stable, collimated, single frequency x-ray sources are hard to find. X-rays produced in synchrotrons fit this criteria, but with high cost and huge size.</a:t>
            </a:r>
            <a:endParaRPr lang="en-US" dirty="0" smtClean="0">
              <a:solidFill>
                <a:srgbClr val="0033CC"/>
              </a:solidFill>
            </a:endParaRP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is still limited by Fresnel diffraction and scattering of secondary electrons in the resist.</a:t>
            </a:r>
          </a:p>
          <a:p>
            <a:pPr marL="169863" indent="-1698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  <a:cs typeface="Arial" charset="0"/>
                <a:sym typeface="Symbol" pitchFamily="18" charset="2"/>
              </a:rPr>
              <a:t>Typical resist is insensitive, need long time to expose.</a:t>
            </a:r>
            <a:endParaRPr lang="en-US" dirty="0" smtClean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152400"/>
            <a:ext cx="3535713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 limits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5400" y="6019800"/>
            <a:ext cx="3931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Aspect ratio=pattern height/width=h/w.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713306" y="4928616"/>
            <a:ext cx="2440094" cy="1776984"/>
            <a:chOff x="5713306" y="4928616"/>
            <a:chExt cx="2440094" cy="1776984"/>
          </a:xfrm>
        </p:grpSpPr>
        <p:sp>
          <p:nvSpPr>
            <p:cNvPr id="8" name="Rectangle 7"/>
            <p:cNvSpPr/>
            <p:nvPr/>
          </p:nvSpPr>
          <p:spPr>
            <a:xfrm>
              <a:off x="60960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6400800"/>
              <a:ext cx="2362200" cy="304800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818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5410200"/>
              <a:ext cx="3048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>
              <a:off x="5447506" y="5905500"/>
              <a:ext cx="991394" cy="794"/>
            </a:xfrm>
            <a:prstGeom prst="straightConnector1">
              <a:avLst/>
            </a:prstGeom>
            <a:ln>
              <a:solidFill>
                <a:srgbClr val="3333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13306" y="5726668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h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062472" y="5257800"/>
              <a:ext cx="347472" cy="1588"/>
            </a:xfrm>
            <a:prstGeom prst="straightConnector1">
              <a:avLst/>
            </a:prstGeom>
            <a:ln>
              <a:solidFill>
                <a:srgbClr val="3333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071616" y="4928616"/>
              <a:ext cx="349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w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f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84760" y="814019"/>
            <a:ext cx="5715000" cy="5901529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81200" y="152400"/>
            <a:ext cx="518956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Comparison to other lithographies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211669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 dirty="0">
                <a:ea typeface="標楷體" pitchFamily="65" charset="-120"/>
              </a:rPr>
              <a:t>The physics of </a:t>
            </a:r>
            <a:r>
              <a:rPr lang="en-US" altLang="zh-TW" sz="1200" dirty="0" err="1">
                <a:ea typeface="標楷體" pitchFamily="65" charset="-120"/>
              </a:rPr>
              <a:t>microfabrication</a:t>
            </a:r>
            <a:r>
              <a:rPr lang="en-US" altLang="zh-TW" sz="1200" dirty="0">
                <a:ea typeface="標楷體" pitchFamily="65" charset="-120"/>
              </a:rPr>
              <a:t>, I. </a:t>
            </a:r>
            <a:r>
              <a:rPr lang="en-US" altLang="zh-TW" sz="1200" dirty="0" err="1">
                <a:ea typeface="標楷體" pitchFamily="65" charset="-120"/>
              </a:rPr>
              <a:t>Brodie</a:t>
            </a:r>
            <a:r>
              <a:rPr lang="en-US" altLang="zh-TW" sz="1200" dirty="0">
                <a:ea typeface="標楷體" pitchFamily="65" charset="-120"/>
              </a:rPr>
              <a:t> and J. J. Murray, Plenum Press, 1982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9906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Photolithography, </a:t>
            </a:r>
            <a:r>
              <a:rPr lang="en-US" sz="1600" dirty="0" smtClean="0">
                <a:solidFill>
                  <a:srgbClr val="C00000"/>
                </a:solidFill>
                <a:sym typeface="Symbol"/>
              </a:rPr>
              <a:t>diffraction limits resolution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7620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E-beam lithography (scattering, proximity effect)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199" y="4038600"/>
            <a:ext cx="182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X-ray lithography, little diffraction, high depth of focus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038600"/>
            <a:ext cx="2086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Ion beam lithography, low penetration depth (very thin resist)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162580"/>
            <a:ext cx="7772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X-ray lithography: resolution limit due to diffraction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948488" y="6400800"/>
            <a:ext cx="21955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Cerrina, J Phys D, 2000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1752600"/>
            <a:ext cx="6858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Precise gap must be maintained: too close will damage membrane mask, too far reduce resolution.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Although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 is very small, diffraction still present.</a:t>
            </a:r>
            <a:endParaRPr lang="en-US" dirty="0" smtClean="0">
              <a:solidFill>
                <a:srgbClr val="0033CC"/>
              </a:solidFill>
            </a:endParaRP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Resolution limit due to diffraction </a:t>
            </a:r>
            <a:r>
              <a:rPr lang="en-US" dirty="0" smtClean="0">
                <a:solidFill>
                  <a:srgbClr val="C00000"/>
                </a:solidFill>
              </a:rPr>
              <a:t>R=3/2[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(</a:t>
            </a:r>
            <a:r>
              <a:rPr lang="en-US" dirty="0" err="1" smtClean="0">
                <a:solidFill>
                  <a:srgbClr val="C00000"/>
                </a:solidFill>
                <a:sym typeface="Symbol"/>
              </a:rPr>
              <a:t>g+t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/2</a:t>
            </a:r>
            <a:r>
              <a:rPr lang="en-US" dirty="0" smtClean="0">
                <a:solidFill>
                  <a:srgbClr val="C00000"/>
                </a:solidFill>
              </a:rPr>
              <a:t>)]</a:t>
            </a:r>
            <a:r>
              <a:rPr lang="en-US" baseline="30000" dirty="0" smtClean="0">
                <a:solidFill>
                  <a:srgbClr val="C00000"/>
                </a:solidFill>
              </a:rPr>
              <a:t>1/2</a:t>
            </a:r>
            <a:r>
              <a:rPr lang="en-US" dirty="0" smtClean="0">
                <a:solidFill>
                  <a:srgbClr val="0033CC"/>
                </a:solidFill>
              </a:rPr>
              <a:t>, g: gap; t: resist thickness. </a:t>
            </a:r>
          </a:p>
          <a:p>
            <a:pPr marL="166688" indent="-166688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</a:rPr>
              <a:t>(This is the same resolution equation as for photolithography)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E.g. 100nm feature size requires 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</a:t>
            </a:r>
            <a:r>
              <a:rPr lang="en-US" dirty="0" smtClean="0">
                <a:solidFill>
                  <a:srgbClr val="0033CC"/>
                </a:solidFill>
              </a:rPr>
              <a:t>=1nm, g=4.4</a:t>
            </a:r>
            <a:r>
              <a:rPr lang="en-US" dirty="0" smtClean="0">
                <a:solidFill>
                  <a:srgbClr val="0033CC"/>
                </a:solidFill>
                <a:sym typeface="Symbol"/>
              </a:rPr>
              <a:t></a:t>
            </a:r>
            <a:r>
              <a:rPr lang="en-US" dirty="0" smtClean="0">
                <a:solidFill>
                  <a:srgbClr val="0033CC"/>
                </a:solidFill>
              </a:rPr>
              <a:t>m (assume t&lt;&lt;g).</a:t>
            </a:r>
            <a:endParaRPr lang="en-US" dirty="0">
              <a:solidFill>
                <a:srgbClr val="0033C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4114800" cy="524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600200" y="152400"/>
            <a:ext cx="6400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</a:rPr>
              <a:t>Resolution limit due to secondary effects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85800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990600"/>
            <a:ext cx="426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Secondary effects: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X-ray fluorescence of mask  and substrate that exposes resist.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Lateral diffusion of photoelectron and Auger electron.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Thermal induced mask or resist motion or distortion.</a:t>
            </a:r>
          </a:p>
          <a:p>
            <a:pPr marL="166688" indent="-166688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srgbClr val="0033CC"/>
                </a:solidFill>
              </a:rPr>
              <a:t>Non-vertical sidewall of the Au absorber on mask.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4114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It is found that the Auger electron (low energy) is 10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 more efficient to expose resist</a:t>
            </a:r>
            <a:r>
              <a:rPr lang="en-US" dirty="0" smtClean="0">
                <a:solidFill>
                  <a:srgbClr val="7030A0"/>
                </a:solidFill>
              </a:rPr>
              <a:t> than photo-electron (high energy); and the Auger electron diffuse only </a:t>
            </a:r>
            <a:r>
              <a:rPr lang="en-US" dirty="0" smtClean="0">
                <a:solidFill>
                  <a:srgbClr val="7030A0"/>
                </a:solidFill>
                <a:sym typeface="Symbol"/>
              </a:rPr>
              <a:t>&lt;5nm.</a:t>
            </a:r>
          </a:p>
          <a:p>
            <a:r>
              <a:rPr lang="en-US" dirty="0" smtClean="0">
                <a:solidFill>
                  <a:srgbClr val="7030A0"/>
                </a:solidFill>
                <a:sym typeface="Symbol"/>
              </a:rPr>
              <a:t>Therefore, the photo-electron is not that important in determining the final resolution, and high resolution (&lt;20nm) can be achieved provided such a mask can be made (VERY difficult).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Bookman Old Styl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5267</TotalTime>
  <Words>3469</Words>
  <Application>Microsoft Office PowerPoint</Application>
  <PresentationFormat>On-screen Show (4:3)</PresentationFormat>
  <Paragraphs>390</Paragraphs>
  <Slides>40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Default Design</vt:lpstr>
      <vt:lpstr>Equation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 </cp:lastModifiedBy>
  <cp:revision>106</cp:revision>
  <dcterms:created xsi:type="dcterms:W3CDTF">2006-08-16T00:00:00Z</dcterms:created>
  <dcterms:modified xsi:type="dcterms:W3CDTF">2010-10-05T02:30:11Z</dcterms:modified>
</cp:coreProperties>
</file>