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55" r:id="rId2"/>
    <p:sldId id="259" r:id="rId3"/>
    <p:sldId id="294" r:id="rId4"/>
    <p:sldId id="295" r:id="rId5"/>
    <p:sldId id="286" r:id="rId6"/>
    <p:sldId id="265" r:id="rId7"/>
    <p:sldId id="360" r:id="rId8"/>
    <p:sldId id="356" r:id="rId9"/>
    <p:sldId id="307" r:id="rId10"/>
    <p:sldId id="310" r:id="rId11"/>
    <p:sldId id="311" r:id="rId12"/>
    <p:sldId id="309" r:id="rId13"/>
    <p:sldId id="316" r:id="rId14"/>
    <p:sldId id="359" r:id="rId15"/>
    <p:sldId id="320" r:id="rId16"/>
    <p:sldId id="274" r:id="rId17"/>
    <p:sldId id="323" r:id="rId18"/>
    <p:sldId id="357" r:id="rId19"/>
    <p:sldId id="329" r:id="rId20"/>
    <p:sldId id="330" r:id="rId21"/>
    <p:sldId id="345" r:id="rId22"/>
    <p:sldId id="346" r:id="rId23"/>
    <p:sldId id="348" r:id="rId24"/>
    <p:sldId id="328" r:id="rId25"/>
    <p:sldId id="350" r:id="rId26"/>
    <p:sldId id="352" r:id="rId27"/>
    <p:sldId id="353" r:id="rId28"/>
    <p:sldId id="361" r:id="rId29"/>
    <p:sldId id="349" r:id="rId30"/>
    <p:sldId id="358" r:id="rId31"/>
    <p:sldId id="354" r:id="rId3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A7FFEE"/>
    <a:srgbClr val="85FFE8"/>
    <a:srgbClr val="00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9969" autoAdjust="0"/>
    <p:restoredTop sz="94878" autoAdjust="0"/>
  </p:normalViewPr>
  <p:slideViewPr>
    <p:cSldViewPr>
      <p:cViewPr varScale="1">
        <p:scale>
          <a:sx n="74" d="100"/>
          <a:sy n="74" d="100"/>
        </p:scale>
        <p:origin x="-126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BD5B26C-040B-4042-A6D7-49E2F2E75928}" type="datetimeFigureOut">
              <a:rPr lang="en-US" smtClean="0"/>
              <a:pPr/>
              <a:t>8/21/2010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828FBBB-46B1-4EF4-B1D3-90236D6752D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D5BD8808-8C70-4E91-B022-6DDFC33E09F6}" type="slidenum">
              <a:rPr lang="zh-TW" altLang="en-US"/>
              <a:pPr/>
              <a:t>9</a:t>
            </a:fld>
            <a:endParaRPr lang="en-US" altLang="zh-TW"/>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317D4E44-B9F7-43BD-84EE-B342D5422E98}" type="slidenum">
              <a:rPr lang="zh-TW" altLang="en-US"/>
              <a:pPr/>
              <a:t>10</a:t>
            </a:fld>
            <a:endParaRPr lang="en-US" altLang="zh-TW"/>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CD8EDBDA-BAC9-4835-AF2D-B9A66D020DC4}" type="slidenum">
              <a:rPr lang="zh-TW" altLang="en-US"/>
              <a:pPr/>
              <a:t>11</a:t>
            </a:fld>
            <a:endParaRPr lang="en-US" altLang="zh-TW"/>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AC419206-307E-4858-B5E6-1A637A198A36}" type="slidenum">
              <a:rPr lang="zh-TW" altLang="en-US"/>
              <a:pPr/>
              <a:t>12</a:t>
            </a:fld>
            <a:endParaRPr lang="en-US" altLang="zh-TW"/>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DB75DB86-8CB5-4274-97D5-7E0CC3258CCD}" type="slidenum">
              <a:rPr lang="zh-TW" altLang="en-US"/>
              <a:pPr/>
              <a:t>13</a:t>
            </a:fld>
            <a:endParaRPr lang="en-US" altLang="zh-TW"/>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endParaRPr lang="en-US" dirty="0"/>
          </a:p>
        </p:txBody>
      </p:sp>
      <p:sp>
        <p:nvSpPr>
          <p:cNvPr id="4" name="Slide Number Placeholder 3"/>
          <p:cNvSpPr>
            <a:spLocks noGrp="1"/>
          </p:cNvSpPr>
          <p:nvPr>
            <p:ph type="sldNum" sz="quarter" idx="10"/>
          </p:nvPr>
        </p:nvSpPr>
        <p:spPr/>
        <p:txBody>
          <a:bodyPr/>
          <a:lstStyle/>
          <a:p>
            <a:fld id="{3828FBBB-46B1-4EF4-B1D3-90236D6752D3}" type="slidenum">
              <a:rPr lang="en-US" smtClean="0"/>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4A043C6-2334-4296-B3ED-214FC449875D}" type="datetime1">
              <a:rPr lang="en-US" smtClean="0"/>
              <a:pPr/>
              <a:t>8/21/2010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76DC9C-7C44-4A79-B3B6-3C0B93FDF77A}" type="datetime1">
              <a:rPr lang="en-US" smtClean="0"/>
              <a:pPr/>
              <a:t>8/21/2010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27229B-CBCB-446F-87D0-05179A2FE876}" type="datetime1">
              <a:rPr lang="en-US" smtClean="0"/>
              <a:pPr/>
              <a:t>8/21/2010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274CB6-BD3A-4CDB-869F-EDAD93B60C19}" type="datetime1">
              <a:rPr lang="en-US" smtClean="0"/>
              <a:pPr/>
              <a:t>8/21/2010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64FF67-F68A-43D9-A9A0-14EB097A3394}" type="datetime1">
              <a:rPr lang="en-US" smtClean="0"/>
              <a:pPr/>
              <a:t>8/21/2010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7685D2-1A27-434A-B69B-19AFD8351887}" type="datetime1">
              <a:rPr lang="en-US" smtClean="0"/>
              <a:pPr/>
              <a:t>8/21/2010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370C50-F2B2-41BB-8ED5-A2A53BB51BCF}" type="datetime1">
              <a:rPr lang="en-US" smtClean="0"/>
              <a:pPr/>
              <a:t>8/21/2010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B28C9C2-3AE8-4B10-A53A-2F4912855BBB}" type="datetime1">
              <a:rPr lang="en-US" smtClean="0"/>
              <a:pPr/>
              <a:t>8/21/2010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DE9B33-C948-4D13-AA4D-4C60B9142354}" type="datetime1">
              <a:rPr lang="en-US" smtClean="0"/>
              <a:pPr/>
              <a:t>8/21/2010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BDB395-ACA3-4C75-88F0-6AC651AEF0C8}" type="datetime1">
              <a:rPr lang="en-US" smtClean="0"/>
              <a:pPr/>
              <a:t>8/21/2010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A9D846-2851-42AE-A5FA-1445D7EB66D7}" type="datetime1">
              <a:rPr lang="en-US" smtClean="0"/>
              <a:pPr/>
              <a:t>8/21/2010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047CD4-EDDF-4D9E-8F64-46AF733FD842}" type="datetime1">
              <a:rPr lang="en-US" smtClean="0"/>
              <a:pPr/>
              <a:t>8/21/2010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5" Type="http://schemas.openxmlformats.org/officeDocument/2006/relationships/image" Target="../media/image47.gif"/><Relationship Id="rId4" Type="http://schemas.openxmlformats.org/officeDocument/2006/relationships/image" Target="../media/image46.png"/></Relationships>
</file>

<file path=ppt/slides/_rels/slide2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cambridge.org/catalogue/catalogue.asp?isbn=9780521029971&amp;ss=res" TargetMode="External"/><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71800" y="1066800"/>
            <a:ext cx="3492431" cy="523220"/>
          </a:xfrm>
          <a:prstGeom prst="rect">
            <a:avLst/>
          </a:prstGeom>
          <a:noFill/>
        </p:spPr>
        <p:txBody>
          <a:bodyPr wrap="none" rtlCol="0">
            <a:spAutoFit/>
          </a:bodyPr>
          <a:lstStyle/>
          <a:p>
            <a:r>
              <a:rPr lang="en-US" sz="2800" dirty="0" smtClean="0">
                <a:solidFill>
                  <a:srgbClr val="0033CC"/>
                </a:solidFill>
              </a:rPr>
              <a:t>X-ray lithography (XRL)</a:t>
            </a:r>
            <a:endParaRPr lang="en-US" sz="2800" dirty="0">
              <a:solidFill>
                <a:srgbClr val="0033CC"/>
              </a:solidFill>
            </a:endParaRPr>
          </a:p>
        </p:txBody>
      </p:sp>
      <p:sp>
        <p:nvSpPr>
          <p:cNvPr id="5" name="TextBox 4"/>
          <p:cNvSpPr txBox="1"/>
          <p:nvPr/>
        </p:nvSpPr>
        <p:spPr>
          <a:xfrm>
            <a:off x="1447800" y="2286000"/>
            <a:ext cx="5946500" cy="2492990"/>
          </a:xfrm>
          <a:prstGeom prst="rect">
            <a:avLst/>
          </a:prstGeom>
          <a:noFill/>
        </p:spPr>
        <p:txBody>
          <a:bodyPr wrap="none" rtlCol="0">
            <a:spAutoFit/>
          </a:bodyPr>
          <a:lstStyle/>
          <a:p>
            <a:pPr marL="342900" indent="-342900">
              <a:spcAft>
                <a:spcPts val="600"/>
              </a:spcAft>
              <a:buAutoNum type="arabicPeriod"/>
            </a:pPr>
            <a:r>
              <a:rPr lang="en-US" dirty="0" smtClean="0">
                <a:solidFill>
                  <a:srgbClr val="0033CC"/>
                </a:solidFill>
              </a:rPr>
              <a:t>Overview and resolution limit.</a:t>
            </a:r>
          </a:p>
          <a:p>
            <a:pPr marL="342900" indent="-342900">
              <a:spcAft>
                <a:spcPts val="600"/>
              </a:spcAft>
              <a:buAutoNum type="arabicPeriod"/>
            </a:pPr>
            <a:r>
              <a:rPr lang="en-US" dirty="0" smtClean="0">
                <a:solidFill>
                  <a:srgbClr val="0033CC"/>
                </a:solidFill>
              </a:rPr>
              <a:t>X-ray source ( electron impact and synchrotron radiation).</a:t>
            </a:r>
          </a:p>
          <a:p>
            <a:pPr marL="342900" indent="-342900">
              <a:spcAft>
                <a:spcPts val="600"/>
              </a:spcAft>
              <a:buAutoNum type="arabicPeriod"/>
            </a:pPr>
            <a:r>
              <a:rPr lang="en-US" dirty="0" smtClean="0">
                <a:solidFill>
                  <a:srgbClr val="0033CC"/>
                </a:solidFill>
              </a:rPr>
              <a:t>X-ray absorption and scattering.</a:t>
            </a:r>
          </a:p>
          <a:p>
            <a:pPr marL="342900" indent="-342900">
              <a:spcAft>
                <a:spcPts val="600"/>
              </a:spcAft>
              <a:buAutoNum type="arabicPeriod"/>
            </a:pPr>
            <a:r>
              <a:rPr lang="en-US" dirty="0" smtClean="0">
                <a:solidFill>
                  <a:srgbClr val="0033CC"/>
                </a:solidFill>
              </a:rPr>
              <a:t>X-ray lithography resist (PMMA and SU-8).</a:t>
            </a:r>
          </a:p>
          <a:p>
            <a:pPr marL="342900" indent="-342900">
              <a:spcAft>
                <a:spcPts val="600"/>
              </a:spcAft>
              <a:buAutoNum type="arabicPeriod"/>
            </a:pPr>
            <a:r>
              <a:rPr lang="en-US" dirty="0" smtClean="0">
                <a:solidFill>
                  <a:srgbClr val="C00000"/>
                </a:solidFill>
              </a:rPr>
              <a:t>X-ray lithography mask (absorber on membrane).</a:t>
            </a:r>
          </a:p>
          <a:p>
            <a:pPr marL="342900" indent="-342900">
              <a:spcAft>
                <a:spcPts val="600"/>
              </a:spcAft>
              <a:buAutoNum type="arabicPeriod"/>
            </a:pPr>
            <a:r>
              <a:rPr lang="en-US" dirty="0" smtClean="0">
                <a:solidFill>
                  <a:srgbClr val="0033CC"/>
                </a:solidFill>
              </a:rPr>
              <a:t>LIGA process (for high aspect ratio metal structure).</a:t>
            </a:r>
          </a:p>
          <a:p>
            <a:pPr marL="342900" indent="-342900">
              <a:spcAft>
                <a:spcPts val="600"/>
              </a:spcAft>
              <a:buAutoNum type="arabicPeriod"/>
            </a:pPr>
            <a:r>
              <a:rPr lang="en-US" dirty="0" smtClean="0">
                <a:solidFill>
                  <a:srgbClr val="0033CC"/>
                </a:solidFill>
              </a:rPr>
              <a:t>Zone plate for x-ray focusing and x-ray microscopy. </a:t>
            </a:r>
            <a:endParaRPr lang="en-US" dirty="0">
              <a:solidFill>
                <a:srgbClr val="0033CC"/>
              </a:solidFill>
            </a:endParaRPr>
          </a:p>
        </p:txBody>
      </p:sp>
      <p:sp>
        <p:nvSpPr>
          <p:cNvPr id="6" name="TextBox 6"/>
          <p:cNvSpPr txBox="1"/>
          <p:nvPr/>
        </p:nvSpPr>
        <p:spPr>
          <a:xfrm>
            <a:off x="0" y="6119336"/>
            <a:ext cx="5906040" cy="73866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ECE 730: Fabrication in the </a:t>
            </a:r>
            <a:r>
              <a:rPr lang="en-US" sz="1400" dirty="0" err="1" smtClean="0"/>
              <a:t>nanoscale</a:t>
            </a:r>
            <a:r>
              <a:rPr lang="en-US" sz="1400" dirty="0" smtClean="0"/>
              <a:t>: principles, technology and applications </a:t>
            </a:r>
          </a:p>
          <a:p>
            <a:r>
              <a:rPr lang="en-US" sz="1400" dirty="0" smtClean="0"/>
              <a:t>Instructor: Bo Cui, ECE, University of Waterloo; http://ece.uwaterloo.ca/~bcui/</a:t>
            </a:r>
          </a:p>
          <a:p>
            <a:r>
              <a:rPr lang="en-US" sz="1400" dirty="0" smtClean="0"/>
              <a:t>Textbook: Nanofabrication: principles, capabilities and limits, by Zheng Cui</a:t>
            </a:r>
            <a:endParaRPr lang="en-US"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3" name="Picture 8" descr="Drawing1"/>
          <p:cNvPicPr>
            <a:picLocks noChangeAspect="1" noChangeArrowheads="1"/>
          </p:cNvPicPr>
          <p:nvPr/>
        </p:nvPicPr>
        <p:blipFill>
          <a:blip r:embed="rId3"/>
          <a:srcRect/>
          <a:stretch>
            <a:fillRect/>
          </a:stretch>
        </p:blipFill>
        <p:spPr bwMode="auto">
          <a:xfrm>
            <a:off x="376238" y="990600"/>
            <a:ext cx="5494337" cy="4154487"/>
          </a:xfrm>
          <a:prstGeom prst="rect">
            <a:avLst/>
          </a:prstGeom>
          <a:noFill/>
          <a:ln w="9525">
            <a:noFill/>
            <a:miter lim="800000"/>
            <a:headEnd/>
            <a:tailEnd/>
          </a:ln>
        </p:spPr>
      </p:pic>
      <p:pic>
        <p:nvPicPr>
          <p:cNvPr id="4104" name="Picture 9"/>
          <p:cNvPicPr>
            <a:picLocks noChangeAspect="1" noChangeArrowheads="1"/>
          </p:cNvPicPr>
          <p:nvPr/>
        </p:nvPicPr>
        <p:blipFill>
          <a:blip r:embed="rId4"/>
          <a:srcRect/>
          <a:stretch>
            <a:fillRect/>
          </a:stretch>
        </p:blipFill>
        <p:spPr bwMode="auto">
          <a:xfrm>
            <a:off x="5940425" y="914400"/>
            <a:ext cx="2579688" cy="4224337"/>
          </a:xfrm>
          <a:prstGeom prst="rect">
            <a:avLst/>
          </a:prstGeom>
          <a:noFill/>
          <a:ln w="9525">
            <a:noFill/>
            <a:miter lim="800000"/>
            <a:headEnd/>
            <a:tailEnd/>
          </a:ln>
        </p:spPr>
      </p:pic>
      <p:sp>
        <p:nvSpPr>
          <p:cNvPr id="9" name="TextBox 8"/>
          <p:cNvSpPr txBox="1"/>
          <p:nvPr/>
        </p:nvSpPr>
        <p:spPr>
          <a:xfrm>
            <a:off x="3200400" y="152400"/>
            <a:ext cx="3124200" cy="523220"/>
          </a:xfrm>
          <a:prstGeom prst="rect">
            <a:avLst/>
          </a:prstGeom>
          <a:noFill/>
          <a:ln>
            <a:noFill/>
          </a:ln>
        </p:spPr>
        <p:txBody>
          <a:bodyPr wrap="square" rtlCol="0">
            <a:spAutoFit/>
          </a:bodyPr>
          <a:lstStyle/>
          <a:p>
            <a:pPr algn="ctr"/>
            <a:r>
              <a:rPr lang="en-US" sz="2800" dirty="0" smtClean="0">
                <a:solidFill>
                  <a:srgbClr val="0033CC"/>
                </a:solidFill>
              </a:rPr>
              <a:t>LIGA process flow</a:t>
            </a:r>
          </a:p>
        </p:txBody>
      </p:sp>
      <p:cxnSp>
        <p:nvCxnSpPr>
          <p:cNvPr id="10" name="Straight Connector 9"/>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6" name="Slide Number Placeholder 5"/>
          <p:cNvSpPr>
            <a:spLocks noGrp="1"/>
          </p:cNvSpPr>
          <p:nvPr>
            <p:ph type="sldNum" sz="quarter" idx="12"/>
          </p:nvPr>
        </p:nvSpPr>
        <p:spPr/>
        <p:txBody>
          <a:bodyPr/>
          <a:lstStyle/>
          <a:p>
            <a:fld id="{B6F15528-21DE-4FAA-801E-634DDDAF4B2B}"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7" name="Picture 8"/>
          <p:cNvPicPr>
            <a:picLocks noChangeAspect="1" noChangeArrowheads="1"/>
          </p:cNvPicPr>
          <p:nvPr/>
        </p:nvPicPr>
        <p:blipFill>
          <a:blip r:embed="rId3"/>
          <a:srcRect/>
          <a:stretch>
            <a:fillRect/>
          </a:stretch>
        </p:blipFill>
        <p:spPr bwMode="auto">
          <a:xfrm>
            <a:off x="381000" y="0"/>
            <a:ext cx="7981950" cy="2490787"/>
          </a:xfrm>
          <a:prstGeom prst="rect">
            <a:avLst/>
          </a:prstGeom>
          <a:noFill/>
          <a:ln w="9525">
            <a:noFill/>
            <a:miter lim="800000"/>
            <a:headEnd/>
            <a:tailEnd/>
          </a:ln>
        </p:spPr>
      </p:pic>
      <p:pic>
        <p:nvPicPr>
          <p:cNvPr id="9" name="Picture 8"/>
          <p:cNvPicPr>
            <a:picLocks noChangeAspect="1" noChangeArrowheads="1"/>
          </p:cNvPicPr>
          <p:nvPr/>
        </p:nvPicPr>
        <p:blipFill>
          <a:blip r:embed="rId4"/>
          <a:srcRect/>
          <a:stretch>
            <a:fillRect/>
          </a:stretch>
        </p:blipFill>
        <p:spPr bwMode="auto">
          <a:xfrm>
            <a:off x="369888" y="3800475"/>
            <a:ext cx="8124825" cy="2905125"/>
          </a:xfrm>
          <a:prstGeom prst="rect">
            <a:avLst/>
          </a:prstGeom>
          <a:noFill/>
          <a:ln w="9525">
            <a:noFill/>
            <a:miter lim="800000"/>
            <a:headEnd/>
            <a:tailEnd/>
          </a:ln>
        </p:spPr>
      </p:pic>
      <p:pic>
        <p:nvPicPr>
          <p:cNvPr id="5128" name="Picture 9"/>
          <p:cNvPicPr>
            <a:picLocks noChangeAspect="1" noChangeArrowheads="1"/>
          </p:cNvPicPr>
          <p:nvPr/>
        </p:nvPicPr>
        <p:blipFill>
          <a:blip r:embed="rId5"/>
          <a:srcRect/>
          <a:stretch>
            <a:fillRect/>
          </a:stretch>
        </p:blipFill>
        <p:spPr bwMode="auto">
          <a:xfrm>
            <a:off x="457200" y="2387600"/>
            <a:ext cx="4457700" cy="14986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B6F15528-21DE-4FAA-801E-634DDDAF4B2B}"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667000" y="152400"/>
            <a:ext cx="3962400" cy="523220"/>
          </a:xfrm>
          <a:prstGeom prst="rect">
            <a:avLst/>
          </a:prstGeom>
          <a:noFill/>
          <a:ln>
            <a:noFill/>
          </a:ln>
        </p:spPr>
        <p:txBody>
          <a:bodyPr wrap="square" rtlCol="0">
            <a:spAutoFit/>
          </a:bodyPr>
          <a:lstStyle/>
          <a:p>
            <a:pPr algn="ctr"/>
            <a:r>
              <a:rPr lang="en-US" sz="2800" dirty="0" smtClean="0">
                <a:solidFill>
                  <a:srgbClr val="0033CC"/>
                </a:solidFill>
              </a:rPr>
              <a:t>Why is LIGA interesting</a:t>
            </a:r>
          </a:p>
        </p:txBody>
      </p:sp>
      <p:cxnSp>
        <p:nvCxnSpPr>
          <p:cNvPr id="9" name="Straight Connector 8"/>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10" name="TextBox 9"/>
          <p:cNvSpPr txBox="1"/>
          <p:nvPr/>
        </p:nvSpPr>
        <p:spPr>
          <a:xfrm>
            <a:off x="457201" y="762000"/>
            <a:ext cx="8305799" cy="1754326"/>
          </a:xfrm>
          <a:prstGeom prst="rect">
            <a:avLst/>
          </a:prstGeom>
          <a:noFill/>
        </p:spPr>
        <p:txBody>
          <a:bodyPr wrap="square" rtlCol="0">
            <a:spAutoFit/>
          </a:bodyPr>
          <a:lstStyle/>
          <a:p>
            <a:pPr marL="342900" indent="-342900">
              <a:buFontTx/>
              <a:buChar char="•"/>
            </a:pPr>
            <a:r>
              <a:rPr lang="en-US" altLang="zh-CN" dirty="0" smtClean="0">
                <a:solidFill>
                  <a:srgbClr val="0033CC"/>
                </a:solidFill>
                <a:ea typeface="PMingLiU" pitchFamily="18" charset="-120"/>
              </a:rPr>
              <a:t>Very high aspect ratio (height : width &gt; 100 : 1) structures can be achieved.</a:t>
            </a:r>
          </a:p>
          <a:p>
            <a:pPr marL="342900" indent="-342900">
              <a:buFontTx/>
              <a:buChar char="•"/>
            </a:pPr>
            <a:r>
              <a:rPr lang="en-US" altLang="zh-CN" dirty="0" smtClean="0">
                <a:solidFill>
                  <a:srgbClr val="0033CC"/>
                </a:solidFill>
                <a:ea typeface="PMingLiU" pitchFamily="18" charset="-120"/>
              </a:rPr>
              <a:t>Have more material selectivity in final products (m</a:t>
            </a:r>
            <a:r>
              <a:rPr lang="en-US" altLang="zh-HK" dirty="0" smtClean="0">
                <a:solidFill>
                  <a:srgbClr val="0033CC"/>
                </a:solidFill>
                <a:ea typeface="PMingLiU" pitchFamily="18" charset="-120"/>
              </a:rPr>
              <a:t>e</a:t>
            </a:r>
            <a:r>
              <a:rPr lang="en-US" altLang="zh-CN" dirty="0" smtClean="0">
                <a:solidFill>
                  <a:srgbClr val="0033CC"/>
                </a:solidFill>
                <a:ea typeface="PMingLiU" pitchFamily="18" charset="-120"/>
              </a:rPr>
              <a:t>t</a:t>
            </a:r>
            <a:r>
              <a:rPr lang="en-US" altLang="zh-HK" dirty="0" smtClean="0">
                <a:solidFill>
                  <a:srgbClr val="0033CC"/>
                </a:solidFill>
                <a:ea typeface="PMingLiU" pitchFamily="18" charset="-120"/>
              </a:rPr>
              <a:t>a</a:t>
            </a:r>
            <a:r>
              <a:rPr lang="en-US" altLang="zh-CN" dirty="0" smtClean="0">
                <a:solidFill>
                  <a:srgbClr val="0033CC"/>
                </a:solidFill>
                <a:ea typeface="PMingLiU" pitchFamily="18" charset="-120"/>
              </a:rPr>
              <a:t>l, polymer or even ceramics).</a:t>
            </a:r>
          </a:p>
          <a:p>
            <a:pPr marL="342900" indent="-342900">
              <a:buFontTx/>
              <a:buChar char="•"/>
            </a:pPr>
            <a:r>
              <a:rPr lang="en-US" altLang="zh-CN" dirty="0" smtClean="0">
                <a:solidFill>
                  <a:srgbClr val="0033CC"/>
                </a:solidFill>
                <a:ea typeface="PMingLiU" pitchFamily="18" charset="-120"/>
              </a:rPr>
              <a:t>Vertical and better surface roughness in sidewall </a:t>
            </a:r>
          </a:p>
          <a:p>
            <a:pPr marL="692150" lvl="1" indent="-234950">
              <a:buFont typeface="Courier New" pitchFamily="49" charset="0"/>
              <a:buChar char="o"/>
            </a:pPr>
            <a:r>
              <a:rPr lang="en-US" altLang="zh-CN" dirty="0" smtClean="0">
                <a:solidFill>
                  <a:srgbClr val="0033CC"/>
                </a:solidFill>
                <a:ea typeface="PMingLiU" pitchFamily="18" charset="-120"/>
              </a:rPr>
              <a:t>Vertical sidewall slope &lt; 1</a:t>
            </a:r>
            <a:r>
              <a:rPr lang="el-GR" altLang="zh-CN" dirty="0" smtClean="0">
                <a:solidFill>
                  <a:srgbClr val="0033CC"/>
                </a:solidFill>
                <a:ea typeface="PMingLiU" pitchFamily="18" charset="-120"/>
              </a:rPr>
              <a:t>μ</a:t>
            </a:r>
            <a:r>
              <a:rPr lang="en-US" altLang="zh-CN" dirty="0" smtClean="0">
                <a:solidFill>
                  <a:srgbClr val="0033CC"/>
                </a:solidFill>
                <a:ea typeface="PMingLiU" pitchFamily="18" charset="-120"/>
              </a:rPr>
              <a:t>m/mm</a:t>
            </a:r>
          </a:p>
          <a:p>
            <a:pPr marL="692150" lvl="1" indent="-234950">
              <a:buFont typeface="Courier New" pitchFamily="49" charset="0"/>
              <a:buChar char="o"/>
            </a:pPr>
            <a:r>
              <a:rPr lang="en-US" altLang="zh-CN" dirty="0" smtClean="0">
                <a:solidFill>
                  <a:srgbClr val="0033CC"/>
                </a:solidFill>
                <a:ea typeface="PMingLiU" pitchFamily="18" charset="-120"/>
              </a:rPr>
              <a:t>Surface roughness &lt;30-50nm (peak to valley)</a:t>
            </a:r>
            <a:endParaRPr lang="el-GR" altLang="zh-CN" dirty="0" smtClean="0">
              <a:solidFill>
                <a:srgbClr val="0033CC"/>
              </a:solidFill>
              <a:ea typeface="PMingLiU" pitchFamily="18" charset="-120"/>
            </a:endParaRPr>
          </a:p>
          <a:p>
            <a:pPr marL="342900" indent="-342900">
              <a:buFontTx/>
              <a:buChar char="•"/>
            </a:pPr>
            <a:r>
              <a:rPr lang="en-US" altLang="zh-CN" dirty="0" smtClean="0">
                <a:solidFill>
                  <a:srgbClr val="0033CC"/>
                </a:solidFill>
                <a:ea typeface="PMingLiU" pitchFamily="18" charset="-120"/>
              </a:rPr>
              <a:t>It can be applied in both MEMS and traditional precision manufacturing.</a:t>
            </a:r>
          </a:p>
        </p:txBody>
      </p:sp>
      <p:grpSp>
        <p:nvGrpSpPr>
          <p:cNvPr id="19" name="Group 18"/>
          <p:cNvGrpSpPr/>
          <p:nvPr/>
        </p:nvGrpSpPr>
        <p:grpSpPr>
          <a:xfrm>
            <a:off x="294233" y="2526268"/>
            <a:ext cx="8773567" cy="4255532"/>
            <a:chOff x="294233" y="2526268"/>
            <a:chExt cx="8773567" cy="4255532"/>
          </a:xfrm>
        </p:grpSpPr>
        <p:pic>
          <p:nvPicPr>
            <p:cNvPr id="11" name="Picture 2"/>
            <p:cNvPicPr>
              <a:picLocks noChangeAspect="1" noChangeArrowheads="1"/>
            </p:cNvPicPr>
            <p:nvPr/>
          </p:nvPicPr>
          <p:blipFill>
            <a:blip r:embed="rId3"/>
            <a:srcRect/>
            <a:stretch>
              <a:fillRect/>
            </a:stretch>
          </p:blipFill>
          <p:spPr bwMode="auto">
            <a:xfrm>
              <a:off x="304800" y="2867025"/>
              <a:ext cx="2505075" cy="3533775"/>
            </a:xfrm>
            <a:prstGeom prst="rect">
              <a:avLst/>
            </a:prstGeom>
            <a:noFill/>
            <a:ln w="9525">
              <a:noFill/>
              <a:miter lim="800000"/>
              <a:headEnd/>
              <a:tailEnd/>
            </a:ln>
            <a:effectLst/>
          </p:spPr>
        </p:pic>
        <p:pic>
          <p:nvPicPr>
            <p:cNvPr id="12" name="Picture 3"/>
            <p:cNvPicPr>
              <a:picLocks noChangeAspect="1" noChangeArrowheads="1"/>
            </p:cNvPicPr>
            <p:nvPr/>
          </p:nvPicPr>
          <p:blipFill>
            <a:blip r:embed="rId4"/>
            <a:srcRect/>
            <a:stretch>
              <a:fillRect/>
            </a:stretch>
          </p:blipFill>
          <p:spPr bwMode="auto">
            <a:xfrm>
              <a:off x="2209800" y="3248025"/>
              <a:ext cx="2219325" cy="3000375"/>
            </a:xfrm>
            <a:prstGeom prst="rect">
              <a:avLst/>
            </a:prstGeom>
            <a:noFill/>
            <a:ln w="9525">
              <a:noFill/>
              <a:miter lim="800000"/>
              <a:headEnd/>
              <a:tailEnd/>
            </a:ln>
            <a:effectLst/>
          </p:spPr>
        </p:pic>
        <p:sp>
          <p:nvSpPr>
            <p:cNvPr id="13" name="Rectangle 12"/>
            <p:cNvSpPr/>
            <p:nvPr/>
          </p:nvSpPr>
          <p:spPr>
            <a:xfrm>
              <a:off x="294233" y="2526268"/>
              <a:ext cx="4457887" cy="369332"/>
            </a:xfrm>
            <a:prstGeom prst="rect">
              <a:avLst/>
            </a:prstGeom>
          </p:spPr>
          <p:txBody>
            <a:bodyPr wrap="none">
              <a:spAutoFit/>
            </a:bodyPr>
            <a:lstStyle/>
            <a:p>
              <a:r>
                <a:rPr lang="en-US" dirty="0" smtClean="0">
                  <a:solidFill>
                    <a:srgbClr val="C00000"/>
                  </a:solidFill>
                </a:rPr>
                <a:t>Patterning accuracy – DXRL </a:t>
              </a:r>
              <a:r>
                <a:rPr lang="en-US" dirty="0" smtClean="0">
                  <a:solidFill>
                    <a:srgbClr val="0033CC"/>
                  </a:solidFill>
                </a:rPr>
                <a:t>(deep XRL, few </a:t>
              </a:r>
              <a:r>
                <a:rPr lang="en-US" dirty="0" smtClean="0">
                  <a:solidFill>
                    <a:srgbClr val="0033CC"/>
                  </a:solidFill>
                  <a:latin typeface="MS UI Gothic"/>
                  <a:ea typeface="MS UI Gothic"/>
                </a:rPr>
                <a:t>Å</a:t>
              </a:r>
              <a:r>
                <a:rPr lang="en-US" dirty="0" smtClean="0">
                  <a:solidFill>
                    <a:srgbClr val="0033CC"/>
                  </a:solidFill>
                </a:rPr>
                <a:t>)</a:t>
              </a:r>
              <a:endParaRPr lang="en-US" dirty="0">
                <a:solidFill>
                  <a:srgbClr val="0033CC"/>
                </a:solidFill>
              </a:endParaRPr>
            </a:p>
          </p:txBody>
        </p:sp>
        <p:sp>
          <p:nvSpPr>
            <p:cNvPr id="14" name="Rectangle 13"/>
            <p:cNvSpPr/>
            <p:nvPr/>
          </p:nvSpPr>
          <p:spPr>
            <a:xfrm>
              <a:off x="381000" y="6474023"/>
              <a:ext cx="3216714" cy="307777"/>
            </a:xfrm>
            <a:prstGeom prst="rect">
              <a:avLst/>
            </a:prstGeom>
          </p:spPr>
          <p:txBody>
            <a:bodyPr wrap="none">
              <a:spAutoFit/>
            </a:bodyPr>
            <a:lstStyle/>
            <a:p>
              <a:r>
                <a:rPr lang="en-US" sz="1400" dirty="0" smtClean="0"/>
                <a:t>Ph.D. Thesis </a:t>
              </a:r>
              <a:r>
                <a:rPr lang="en-US" sz="1400" dirty="0" err="1" smtClean="0"/>
                <a:t>Jürgen</a:t>
              </a:r>
              <a:r>
                <a:rPr lang="en-US" sz="1400" dirty="0" smtClean="0"/>
                <a:t> Mohr, IMT/FZK, 1987</a:t>
              </a:r>
              <a:endParaRPr lang="en-US" sz="1400" dirty="0"/>
            </a:p>
          </p:txBody>
        </p:sp>
        <p:pic>
          <p:nvPicPr>
            <p:cNvPr id="15" name="Picture 4"/>
            <p:cNvPicPr>
              <a:picLocks noChangeAspect="1" noChangeArrowheads="1"/>
            </p:cNvPicPr>
            <p:nvPr/>
          </p:nvPicPr>
          <p:blipFill>
            <a:blip r:embed="rId5"/>
            <a:srcRect/>
            <a:stretch>
              <a:fillRect/>
            </a:stretch>
          </p:blipFill>
          <p:spPr bwMode="auto">
            <a:xfrm>
              <a:off x="4634298" y="3200400"/>
              <a:ext cx="4433502" cy="3079195"/>
            </a:xfrm>
            <a:prstGeom prst="rect">
              <a:avLst/>
            </a:prstGeom>
            <a:noFill/>
            <a:ln w="9525">
              <a:noFill/>
              <a:miter lim="800000"/>
              <a:headEnd/>
              <a:tailEnd/>
            </a:ln>
            <a:effectLst/>
          </p:spPr>
        </p:pic>
        <p:sp>
          <p:nvSpPr>
            <p:cNvPr id="16" name="Rectangle 15"/>
            <p:cNvSpPr/>
            <p:nvPr/>
          </p:nvSpPr>
          <p:spPr>
            <a:xfrm>
              <a:off x="5334843" y="6474023"/>
              <a:ext cx="3504357" cy="307777"/>
            </a:xfrm>
            <a:prstGeom prst="rect">
              <a:avLst/>
            </a:prstGeom>
          </p:spPr>
          <p:txBody>
            <a:bodyPr wrap="none">
              <a:spAutoFit/>
            </a:bodyPr>
            <a:lstStyle/>
            <a:p>
              <a:r>
                <a:rPr lang="en-US" sz="1400" dirty="0" smtClean="0"/>
                <a:t>Ph.D. Thesis Sven Achenbach, IMT/FZK, 2000</a:t>
              </a:r>
              <a:endParaRPr lang="en-US" sz="1400" dirty="0"/>
            </a:p>
          </p:txBody>
        </p:sp>
        <p:sp>
          <p:nvSpPr>
            <p:cNvPr id="17" name="Rectangle 16"/>
            <p:cNvSpPr/>
            <p:nvPr/>
          </p:nvSpPr>
          <p:spPr>
            <a:xfrm>
              <a:off x="5181600" y="2554069"/>
              <a:ext cx="3522887" cy="646331"/>
            </a:xfrm>
            <a:prstGeom prst="rect">
              <a:avLst/>
            </a:prstGeom>
          </p:spPr>
          <p:txBody>
            <a:bodyPr wrap="none">
              <a:spAutoFit/>
            </a:bodyPr>
            <a:lstStyle/>
            <a:p>
              <a:r>
                <a:rPr lang="en-US" dirty="0" smtClean="0">
                  <a:solidFill>
                    <a:srgbClr val="C00000"/>
                  </a:solidFill>
                </a:rPr>
                <a:t>Patterning accuracy – UDXRL</a:t>
              </a:r>
            </a:p>
            <a:p>
              <a:r>
                <a:rPr lang="en-US" dirty="0" smtClean="0">
                  <a:solidFill>
                    <a:srgbClr val="0033CC"/>
                  </a:solidFill>
                </a:rPr>
                <a:t>(ultra-deep x-ray lithography, &lt;1</a:t>
              </a:r>
              <a:r>
                <a:rPr lang="en-US" dirty="0" smtClean="0">
                  <a:solidFill>
                    <a:srgbClr val="0033CC"/>
                  </a:solidFill>
                  <a:latin typeface="MS UI Gothic"/>
                  <a:ea typeface="MS UI Gothic"/>
                </a:rPr>
                <a:t>Å</a:t>
              </a:r>
              <a:r>
                <a:rPr lang="en-US" dirty="0" smtClean="0">
                  <a:solidFill>
                    <a:srgbClr val="0033CC"/>
                  </a:solidFill>
                </a:rPr>
                <a:t>)</a:t>
              </a:r>
              <a:endParaRPr lang="en-US" dirty="0">
                <a:solidFill>
                  <a:srgbClr val="0033CC"/>
                </a:solidFill>
              </a:endParaRPr>
            </a:p>
          </p:txBody>
        </p:sp>
      </p:grpSp>
      <p:sp>
        <p:nvSpPr>
          <p:cNvPr id="18" name="Slide Number Placeholder 17"/>
          <p:cNvSpPr>
            <a:spLocks noGrp="1"/>
          </p:cNvSpPr>
          <p:nvPr>
            <p:ph type="sldNum" sz="quarter" idx="12"/>
          </p:nvPr>
        </p:nvSpPr>
        <p:spPr/>
        <p:txBody>
          <a:bodyPr/>
          <a:lstStyle/>
          <a:p>
            <a:fld id="{B6F15528-21DE-4FAA-801E-634DDDAF4B2B}" type="slidenum">
              <a:rPr lang="en-US" smtClean="0"/>
              <a:pPr/>
              <a:t>12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352800" y="0"/>
            <a:ext cx="2590800" cy="523220"/>
          </a:xfrm>
          <a:prstGeom prst="rect">
            <a:avLst/>
          </a:prstGeom>
          <a:noFill/>
          <a:ln>
            <a:noFill/>
          </a:ln>
        </p:spPr>
        <p:txBody>
          <a:bodyPr wrap="square" rtlCol="0">
            <a:spAutoFit/>
          </a:bodyPr>
          <a:lstStyle/>
          <a:p>
            <a:pPr algn="ctr"/>
            <a:r>
              <a:rPr lang="en-US" sz="2800" dirty="0" smtClean="0">
                <a:solidFill>
                  <a:srgbClr val="0033CC"/>
                </a:solidFill>
              </a:rPr>
              <a:t>LIGA problems</a:t>
            </a:r>
          </a:p>
        </p:txBody>
      </p:sp>
      <p:cxnSp>
        <p:nvCxnSpPr>
          <p:cNvPr id="9" name="Straight Connector 8"/>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10" name="TextBox 9"/>
          <p:cNvSpPr txBox="1"/>
          <p:nvPr/>
        </p:nvSpPr>
        <p:spPr>
          <a:xfrm>
            <a:off x="457200" y="609600"/>
            <a:ext cx="8229600" cy="1631216"/>
          </a:xfrm>
          <a:prstGeom prst="rect">
            <a:avLst/>
          </a:prstGeom>
          <a:noFill/>
        </p:spPr>
        <p:txBody>
          <a:bodyPr wrap="square" rtlCol="0">
            <a:spAutoFit/>
          </a:bodyPr>
          <a:lstStyle/>
          <a:p>
            <a:pPr marL="166688" indent="-166688">
              <a:spcAft>
                <a:spcPts val="600"/>
              </a:spcAft>
              <a:buFont typeface="Arial" pitchFamily="34" charset="0"/>
              <a:buChar char="•"/>
            </a:pPr>
            <a:r>
              <a:rPr lang="en-US" dirty="0" smtClean="0">
                <a:solidFill>
                  <a:srgbClr val="0033CC"/>
                </a:solidFill>
              </a:rPr>
              <a:t>X-ray source (synchrotron radiation) very expensive.</a:t>
            </a:r>
          </a:p>
          <a:p>
            <a:pPr marL="166688" indent="-166688">
              <a:spcAft>
                <a:spcPts val="600"/>
              </a:spcAft>
              <a:buFont typeface="Arial" pitchFamily="34" charset="0"/>
              <a:buChar char="•"/>
            </a:pPr>
            <a:r>
              <a:rPr lang="en-US" dirty="0" smtClean="0">
                <a:solidFill>
                  <a:srgbClr val="0033CC"/>
                </a:solidFill>
              </a:rPr>
              <a:t>Long time exposure and develop. But SU-8 is &gt;100</a:t>
            </a:r>
            <a:r>
              <a:rPr lang="en-US" dirty="0" smtClean="0">
                <a:solidFill>
                  <a:srgbClr val="0033CC"/>
                </a:solidFill>
                <a:sym typeface="Symbol"/>
              </a:rPr>
              <a:t></a:t>
            </a:r>
            <a:r>
              <a:rPr lang="en-US" dirty="0" smtClean="0">
                <a:solidFill>
                  <a:srgbClr val="0033CC"/>
                </a:solidFill>
              </a:rPr>
              <a:t> faster than  PMMA.</a:t>
            </a:r>
          </a:p>
          <a:p>
            <a:pPr marL="166688" indent="-166688">
              <a:spcAft>
                <a:spcPts val="600"/>
              </a:spcAft>
              <a:buFont typeface="Arial" pitchFamily="34" charset="0"/>
              <a:buChar char="•"/>
            </a:pPr>
            <a:r>
              <a:rPr lang="en-US" dirty="0" smtClean="0">
                <a:solidFill>
                  <a:srgbClr val="0033CC"/>
                </a:solidFill>
              </a:rPr>
              <a:t>Other competing technology are rapidly catching up: LIGA-like  process using UV lithography with SU-8 resist (see below); deep silicon etching capable of etching through a 0.5mm Si wafer with vertical sidewall.</a:t>
            </a:r>
            <a:endParaRPr lang="en-US" dirty="0">
              <a:solidFill>
                <a:srgbClr val="0033CC"/>
              </a:solidFill>
            </a:endParaRPr>
          </a:p>
        </p:txBody>
      </p:sp>
      <p:sp>
        <p:nvSpPr>
          <p:cNvPr id="11" name="Slide Number Placeholder 10"/>
          <p:cNvSpPr>
            <a:spLocks noGrp="1"/>
          </p:cNvSpPr>
          <p:nvPr>
            <p:ph type="sldNum" sz="quarter" idx="12"/>
          </p:nvPr>
        </p:nvSpPr>
        <p:spPr/>
        <p:txBody>
          <a:bodyPr/>
          <a:lstStyle/>
          <a:p>
            <a:fld id="{B6F15528-21DE-4FAA-801E-634DDDAF4B2B}" type="slidenum">
              <a:rPr lang="en-US" smtClean="0"/>
              <a:pPr/>
              <a:t>13</a:t>
            </a:fld>
            <a:endParaRPr lang="en-US"/>
          </a:p>
        </p:txBody>
      </p:sp>
      <p:pic>
        <p:nvPicPr>
          <p:cNvPr id="12" name="Picture 2"/>
          <p:cNvPicPr>
            <a:picLocks noChangeAspect="1" noChangeArrowheads="1"/>
          </p:cNvPicPr>
          <p:nvPr/>
        </p:nvPicPr>
        <p:blipFill>
          <a:blip r:embed="rId3"/>
          <a:srcRect/>
          <a:stretch>
            <a:fillRect/>
          </a:stretch>
        </p:blipFill>
        <p:spPr bwMode="auto">
          <a:xfrm>
            <a:off x="152400" y="2256375"/>
            <a:ext cx="3200400" cy="4568463"/>
          </a:xfrm>
          <a:prstGeom prst="rect">
            <a:avLst/>
          </a:prstGeom>
          <a:noFill/>
          <a:ln w="9525">
            <a:noFill/>
            <a:miter lim="800000"/>
            <a:headEnd/>
            <a:tailEnd/>
          </a:ln>
          <a:effectLst/>
        </p:spPr>
      </p:pic>
      <p:sp>
        <p:nvSpPr>
          <p:cNvPr id="14" name="Rectangle 13"/>
          <p:cNvSpPr/>
          <p:nvPr/>
        </p:nvSpPr>
        <p:spPr>
          <a:xfrm>
            <a:off x="3352800" y="3962400"/>
            <a:ext cx="5410200" cy="1815882"/>
          </a:xfrm>
          <a:prstGeom prst="rect">
            <a:avLst/>
          </a:prstGeom>
        </p:spPr>
        <p:txBody>
          <a:bodyPr wrap="square">
            <a:spAutoFit/>
          </a:bodyPr>
          <a:lstStyle/>
          <a:p>
            <a:r>
              <a:rPr lang="en-US" sz="1600" dirty="0" smtClean="0">
                <a:solidFill>
                  <a:srgbClr val="0033CC"/>
                </a:solidFill>
              </a:rPr>
              <a:t>(A) SEM image of honeycomb structures with designed sidewall width of 6</a:t>
            </a:r>
            <a:r>
              <a:rPr lang="en-US" sz="1600" dirty="0" smtClean="0">
                <a:solidFill>
                  <a:srgbClr val="0033CC"/>
                </a:solidFill>
                <a:sym typeface="Symbol"/>
              </a:rPr>
              <a:t></a:t>
            </a:r>
            <a:r>
              <a:rPr lang="en-US" sz="1600" dirty="0" smtClean="0">
                <a:solidFill>
                  <a:srgbClr val="0033CC"/>
                </a:solidFill>
              </a:rPr>
              <a:t>m and a height of 2000</a:t>
            </a:r>
            <a:r>
              <a:rPr lang="en-US" sz="1600" dirty="0" smtClean="0">
                <a:solidFill>
                  <a:srgbClr val="0033CC"/>
                </a:solidFill>
                <a:sym typeface="Symbol"/>
              </a:rPr>
              <a:t></a:t>
            </a:r>
            <a:r>
              <a:rPr lang="en-US" sz="1600" dirty="0" smtClean="0">
                <a:solidFill>
                  <a:srgbClr val="0033CC"/>
                </a:solidFill>
              </a:rPr>
              <a:t>m. The micro-feature next to the honeycombs is an Arabic number “6” with designed width of 7</a:t>
            </a:r>
            <a:r>
              <a:rPr lang="en-US" sz="1600" dirty="0" smtClean="0">
                <a:solidFill>
                  <a:srgbClr val="0033CC"/>
                </a:solidFill>
                <a:sym typeface="Symbol"/>
              </a:rPr>
              <a:t></a:t>
            </a:r>
            <a:r>
              <a:rPr lang="en-US" sz="1600" dirty="0" smtClean="0">
                <a:solidFill>
                  <a:srgbClr val="0033CC"/>
                </a:solidFill>
              </a:rPr>
              <a:t>m and a height of 2000</a:t>
            </a:r>
            <a:r>
              <a:rPr lang="en-US" sz="1600" dirty="0" smtClean="0">
                <a:solidFill>
                  <a:srgbClr val="0033CC"/>
                </a:solidFill>
                <a:sym typeface="Symbol"/>
              </a:rPr>
              <a:t></a:t>
            </a:r>
            <a:r>
              <a:rPr lang="en-US" sz="1600" dirty="0" smtClean="0">
                <a:solidFill>
                  <a:srgbClr val="0033CC"/>
                </a:solidFill>
              </a:rPr>
              <a:t>m. (aspect ratio 2000:7 )</a:t>
            </a:r>
          </a:p>
          <a:p>
            <a:endParaRPr lang="en-US" sz="1600" dirty="0" smtClean="0">
              <a:solidFill>
                <a:srgbClr val="0033CC"/>
              </a:solidFill>
            </a:endParaRPr>
          </a:p>
          <a:p>
            <a:r>
              <a:rPr lang="en-US" sz="1600" dirty="0" smtClean="0">
                <a:solidFill>
                  <a:srgbClr val="0033CC"/>
                </a:solidFill>
              </a:rPr>
              <a:t>(B) Micro-comb structures with designed thickness of 40</a:t>
            </a:r>
            <a:r>
              <a:rPr lang="en-US" sz="1600" dirty="0" smtClean="0">
                <a:solidFill>
                  <a:srgbClr val="0033CC"/>
                </a:solidFill>
                <a:sym typeface="Symbol"/>
              </a:rPr>
              <a:t></a:t>
            </a:r>
            <a:r>
              <a:rPr lang="en-US" sz="1600" dirty="0" smtClean="0">
                <a:solidFill>
                  <a:srgbClr val="0033CC"/>
                </a:solidFill>
              </a:rPr>
              <a:t>m and height of 2000</a:t>
            </a:r>
            <a:r>
              <a:rPr lang="en-US" sz="1600" dirty="0" smtClean="0">
                <a:solidFill>
                  <a:srgbClr val="0033CC"/>
                </a:solidFill>
                <a:sym typeface="Symbol"/>
              </a:rPr>
              <a:t></a:t>
            </a:r>
            <a:r>
              <a:rPr lang="en-US" sz="1600" dirty="0" smtClean="0">
                <a:solidFill>
                  <a:srgbClr val="0033CC"/>
                </a:solidFill>
              </a:rPr>
              <a:t>m.</a:t>
            </a:r>
            <a:endParaRPr lang="en-US" sz="1600" dirty="0">
              <a:solidFill>
                <a:srgbClr val="0033CC"/>
              </a:solidFill>
            </a:endParaRPr>
          </a:p>
        </p:txBody>
      </p:sp>
      <p:sp>
        <p:nvSpPr>
          <p:cNvPr id="15" name="Rectangle 14"/>
          <p:cNvSpPr/>
          <p:nvPr/>
        </p:nvSpPr>
        <p:spPr>
          <a:xfrm>
            <a:off x="3276600" y="6211669"/>
            <a:ext cx="5029200" cy="646331"/>
          </a:xfrm>
          <a:prstGeom prst="rect">
            <a:avLst/>
          </a:prstGeom>
        </p:spPr>
        <p:txBody>
          <a:bodyPr wrap="square">
            <a:spAutoFit/>
          </a:bodyPr>
          <a:lstStyle/>
          <a:p>
            <a:r>
              <a:rPr lang="en-US" sz="1200" dirty="0" smtClean="0"/>
              <a:t>“A numerical and experimental study on gap compensation and wavelength selection in UV-lithography of ultra-high aspect ratio SU-8 microstructures”, Wang, Sensors and Actuators B, 2005.</a:t>
            </a:r>
            <a:endParaRPr lang="en-US" sz="1200" dirty="0"/>
          </a:p>
        </p:txBody>
      </p:sp>
      <p:sp>
        <p:nvSpPr>
          <p:cNvPr id="16" name="TextBox 15"/>
          <p:cNvSpPr txBox="1"/>
          <p:nvPr/>
        </p:nvSpPr>
        <p:spPr>
          <a:xfrm>
            <a:off x="3352800" y="2895600"/>
            <a:ext cx="5791200" cy="646331"/>
          </a:xfrm>
          <a:prstGeom prst="rect">
            <a:avLst/>
          </a:prstGeom>
          <a:noFill/>
        </p:spPr>
        <p:txBody>
          <a:bodyPr wrap="square" rtlCol="0">
            <a:spAutoFit/>
          </a:bodyPr>
          <a:lstStyle/>
          <a:p>
            <a:r>
              <a:rPr lang="en-US" dirty="0" smtClean="0">
                <a:solidFill>
                  <a:srgbClr val="C00000"/>
                </a:solidFill>
              </a:rPr>
              <a:t>Structure by photolithography (NOT x-ray lithography) in SU-8, a negative tone photoresist (and x-ray, e-beam resist).</a:t>
            </a:r>
            <a:endParaRPr lang="en-US" dirty="0">
              <a:solidFill>
                <a:srgbClr val="C0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14</a:t>
            </a:fld>
            <a:endParaRPr lang="en-US"/>
          </a:p>
        </p:txBody>
      </p:sp>
      <p:sp>
        <p:nvSpPr>
          <p:cNvPr id="3" name="TextBox 2"/>
          <p:cNvSpPr txBox="1"/>
          <p:nvPr/>
        </p:nvSpPr>
        <p:spPr>
          <a:xfrm>
            <a:off x="1219200" y="76200"/>
            <a:ext cx="6781800" cy="954107"/>
          </a:xfrm>
          <a:prstGeom prst="rect">
            <a:avLst/>
          </a:prstGeom>
          <a:noFill/>
        </p:spPr>
        <p:txBody>
          <a:bodyPr wrap="square" rtlCol="0">
            <a:spAutoFit/>
          </a:bodyPr>
          <a:lstStyle/>
          <a:p>
            <a:pPr algn="ctr"/>
            <a:r>
              <a:rPr lang="en-US" sz="2800" dirty="0" smtClean="0">
                <a:solidFill>
                  <a:srgbClr val="0033CC"/>
                </a:solidFill>
              </a:rPr>
              <a:t>Why optical lithography can have high resolution (7</a:t>
            </a:r>
            <a:r>
              <a:rPr lang="en-US" sz="2800" dirty="0" smtClean="0">
                <a:solidFill>
                  <a:srgbClr val="0033CC"/>
                </a:solidFill>
                <a:sym typeface="Symbol"/>
              </a:rPr>
              <a:t>m</a:t>
            </a:r>
            <a:r>
              <a:rPr lang="en-US" sz="2800" dirty="0" smtClean="0">
                <a:solidFill>
                  <a:srgbClr val="0033CC"/>
                </a:solidFill>
              </a:rPr>
              <a:t>) in so thick resist (2000</a:t>
            </a:r>
            <a:r>
              <a:rPr lang="en-US" sz="2800" dirty="0" smtClean="0">
                <a:solidFill>
                  <a:srgbClr val="0033CC"/>
                </a:solidFill>
                <a:sym typeface="Symbol"/>
              </a:rPr>
              <a:t> m</a:t>
            </a:r>
            <a:r>
              <a:rPr lang="en-US" sz="2800" dirty="0" smtClean="0">
                <a:solidFill>
                  <a:srgbClr val="0033CC"/>
                </a:solidFill>
              </a:rPr>
              <a:t>)?</a:t>
            </a:r>
            <a:endParaRPr lang="en-US" sz="2800" dirty="0">
              <a:solidFill>
                <a:srgbClr val="0033CC"/>
              </a:solidFill>
            </a:endParaRPr>
          </a:p>
        </p:txBody>
      </p:sp>
      <p:cxnSp>
        <p:nvCxnSpPr>
          <p:cNvPr id="4" name="Straight Connector 3"/>
          <p:cNvCxnSpPr/>
          <p:nvPr/>
        </p:nvCxnSpPr>
        <p:spPr>
          <a:xfrm flipV="1">
            <a:off x="0" y="1066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graphicFrame>
        <p:nvGraphicFramePr>
          <p:cNvPr id="5" name="Object 4"/>
          <p:cNvGraphicFramePr>
            <a:graphicFrameLocks noChangeAspect="1"/>
          </p:cNvGraphicFramePr>
          <p:nvPr/>
        </p:nvGraphicFramePr>
        <p:xfrm>
          <a:off x="1676400" y="1371600"/>
          <a:ext cx="5636126" cy="787400"/>
        </p:xfrm>
        <a:graphic>
          <a:graphicData uri="http://schemas.openxmlformats.org/presentationml/2006/ole">
            <p:oleObj spid="_x0000_s57346" name="Equation" r:id="rId3" imgW="3454200" imgH="482400" progId="Equation.3">
              <p:embed/>
            </p:oleObj>
          </a:graphicData>
        </a:graphic>
      </p:graphicFrame>
      <p:sp>
        <p:nvSpPr>
          <p:cNvPr id="6" name="Rectangle 5"/>
          <p:cNvSpPr/>
          <p:nvPr/>
        </p:nvSpPr>
        <p:spPr>
          <a:xfrm>
            <a:off x="762000" y="3048000"/>
            <a:ext cx="213360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62000" y="2895600"/>
            <a:ext cx="762000" cy="152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133600" y="2895600"/>
            <a:ext cx="762000" cy="152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2000" y="3429000"/>
            <a:ext cx="2133600" cy="1828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Resist (SU-8)</a:t>
            </a:r>
            <a:endParaRPr lang="en-US" dirty="0"/>
          </a:p>
        </p:txBody>
      </p:sp>
      <p:cxnSp>
        <p:nvCxnSpPr>
          <p:cNvPr id="12" name="Straight Connector 11"/>
          <p:cNvCxnSpPr/>
          <p:nvPr/>
        </p:nvCxnSpPr>
        <p:spPr>
          <a:xfrm>
            <a:off x="2971800" y="3048000"/>
            <a:ext cx="457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971800" y="3427412"/>
            <a:ext cx="4572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048000" y="3059668"/>
            <a:ext cx="293670" cy="369332"/>
          </a:xfrm>
          <a:prstGeom prst="rect">
            <a:avLst/>
          </a:prstGeom>
          <a:noFill/>
        </p:spPr>
        <p:txBody>
          <a:bodyPr wrap="none" rtlCol="0">
            <a:spAutoFit/>
          </a:bodyPr>
          <a:lstStyle/>
          <a:p>
            <a:r>
              <a:rPr lang="en-US" dirty="0" smtClean="0"/>
              <a:t>g</a:t>
            </a:r>
            <a:endParaRPr lang="en-US" dirty="0"/>
          </a:p>
        </p:txBody>
      </p:sp>
      <p:cxnSp>
        <p:nvCxnSpPr>
          <p:cNvPr id="15" name="Straight Connector 14"/>
          <p:cNvCxnSpPr/>
          <p:nvPr/>
        </p:nvCxnSpPr>
        <p:spPr>
          <a:xfrm>
            <a:off x="2971800" y="5256212"/>
            <a:ext cx="4572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167390" y="4202668"/>
            <a:ext cx="261610" cy="369332"/>
          </a:xfrm>
          <a:prstGeom prst="rect">
            <a:avLst/>
          </a:prstGeom>
          <a:noFill/>
        </p:spPr>
        <p:txBody>
          <a:bodyPr wrap="none" rtlCol="0">
            <a:spAutoFit/>
          </a:bodyPr>
          <a:lstStyle/>
          <a:p>
            <a:r>
              <a:rPr lang="en-US" dirty="0" smtClean="0"/>
              <a:t>t</a:t>
            </a:r>
            <a:endParaRPr lang="en-US" dirty="0"/>
          </a:p>
        </p:txBody>
      </p:sp>
      <p:cxnSp>
        <p:nvCxnSpPr>
          <p:cNvPr id="18" name="Straight Connector 17"/>
          <p:cNvCxnSpPr>
            <a:stCxn id="7" idx="3"/>
          </p:cNvCxnSpPr>
          <p:nvPr/>
        </p:nvCxnSpPr>
        <p:spPr>
          <a:xfrm flipH="1">
            <a:off x="1219200" y="2971800"/>
            <a:ext cx="304800" cy="2286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8" idx="1"/>
          </p:cNvCxnSpPr>
          <p:nvPr/>
        </p:nvCxnSpPr>
        <p:spPr>
          <a:xfrm rot="10800000" flipH="1" flipV="1">
            <a:off x="2133600" y="2971800"/>
            <a:ext cx="304800" cy="2286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7" idx="3"/>
          </p:cNvCxnSpPr>
          <p:nvPr/>
        </p:nvCxnSpPr>
        <p:spPr>
          <a:xfrm>
            <a:off x="1524000" y="2971800"/>
            <a:ext cx="1588" cy="228600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133600" y="3048000"/>
            <a:ext cx="1588" cy="228600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24" name="Left Brace 23"/>
          <p:cNvSpPr/>
          <p:nvPr/>
        </p:nvSpPr>
        <p:spPr>
          <a:xfrm rot="16200000">
            <a:off x="1301496" y="5230368"/>
            <a:ext cx="137160" cy="301752"/>
          </a:xfrm>
          <a:prstGeom prst="lef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TextBox 24"/>
          <p:cNvSpPr txBox="1"/>
          <p:nvPr/>
        </p:nvSpPr>
        <p:spPr>
          <a:xfrm>
            <a:off x="1066800" y="5404926"/>
            <a:ext cx="577401" cy="538674"/>
          </a:xfrm>
          <a:prstGeom prst="rect">
            <a:avLst/>
          </a:prstGeom>
          <a:noFill/>
        </p:spPr>
        <p:txBody>
          <a:bodyPr wrap="none" rtlCol="0">
            <a:spAutoFit/>
          </a:bodyPr>
          <a:lstStyle/>
          <a:p>
            <a:pPr algn="ctr">
              <a:lnSpc>
                <a:spcPct val="80000"/>
              </a:lnSpc>
            </a:pPr>
            <a:r>
              <a:rPr lang="en-US" dirty="0" smtClean="0">
                <a:sym typeface="Symbol"/>
              </a:rPr>
              <a:t>x</a:t>
            </a:r>
          </a:p>
          <a:p>
            <a:pPr algn="ctr">
              <a:lnSpc>
                <a:spcPct val="80000"/>
              </a:lnSpc>
            </a:pPr>
            <a:r>
              <a:rPr lang="en-US" dirty="0" smtClean="0">
                <a:sym typeface="Symbol"/>
              </a:rPr>
              <a:t>(R)</a:t>
            </a:r>
            <a:endParaRPr lang="en-US" dirty="0"/>
          </a:p>
        </p:txBody>
      </p:sp>
      <p:sp>
        <p:nvSpPr>
          <p:cNvPr id="26" name="TextBox 25"/>
          <p:cNvSpPr txBox="1"/>
          <p:nvPr/>
        </p:nvSpPr>
        <p:spPr>
          <a:xfrm>
            <a:off x="3810000" y="2362200"/>
            <a:ext cx="5181600" cy="3939540"/>
          </a:xfrm>
          <a:prstGeom prst="rect">
            <a:avLst/>
          </a:prstGeom>
          <a:noFill/>
        </p:spPr>
        <p:txBody>
          <a:bodyPr wrap="square" rtlCol="0">
            <a:spAutoFit/>
          </a:bodyPr>
          <a:lstStyle/>
          <a:p>
            <a:pPr marL="171450" indent="-171450">
              <a:spcAft>
                <a:spcPts val="600"/>
              </a:spcAft>
              <a:buFont typeface="Arial" pitchFamily="34" charset="0"/>
              <a:buChar char="•"/>
            </a:pPr>
            <a:r>
              <a:rPr lang="en-US" dirty="0" smtClean="0">
                <a:solidFill>
                  <a:srgbClr val="0033CC"/>
                </a:solidFill>
              </a:rPr>
              <a:t>The SU-8 resist profile after development should be wider at the bottom (by </a:t>
            </a:r>
            <a:r>
              <a:rPr lang="en-US" dirty="0" smtClean="0">
                <a:solidFill>
                  <a:srgbClr val="0033CC"/>
                </a:solidFill>
                <a:sym typeface="Symbol"/>
              </a:rPr>
              <a:t>x</a:t>
            </a:r>
            <a:r>
              <a:rPr lang="en-US" dirty="0" smtClean="0">
                <a:solidFill>
                  <a:srgbClr val="0033CC"/>
                </a:solidFill>
              </a:rPr>
              <a:t>).</a:t>
            </a:r>
          </a:p>
          <a:p>
            <a:pPr marL="171450" indent="-171450">
              <a:spcAft>
                <a:spcPts val="600"/>
              </a:spcAft>
              <a:buFont typeface="Arial" pitchFamily="34" charset="0"/>
              <a:buChar char="•"/>
            </a:pPr>
            <a:r>
              <a:rPr lang="en-US" dirty="0" smtClean="0">
                <a:solidFill>
                  <a:srgbClr val="0033CC"/>
                </a:solidFill>
              </a:rPr>
              <a:t>But the bottom is less exposed due to absorption of x-ray. So bottom can be actually narrower.</a:t>
            </a:r>
          </a:p>
          <a:p>
            <a:pPr>
              <a:spcAft>
                <a:spcPts val="600"/>
              </a:spcAft>
            </a:pPr>
            <a:r>
              <a:rPr lang="en-US" sz="1600" dirty="0" smtClean="0">
                <a:solidFill>
                  <a:srgbClr val="0033CC"/>
                </a:solidFill>
              </a:rPr>
              <a:t>(In the extreme situation, no exposure at bottom, then the width at resist bottom should be 0 after development)</a:t>
            </a:r>
          </a:p>
          <a:p>
            <a:pPr marL="171450" indent="-171450">
              <a:spcAft>
                <a:spcPts val="600"/>
              </a:spcAft>
              <a:buFont typeface="Arial" pitchFamily="34" charset="0"/>
              <a:buChar char="•"/>
            </a:pPr>
            <a:r>
              <a:rPr lang="en-US" dirty="0" smtClean="0">
                <a:solidFill>
                  <a:srgbClr val="0033CC"/>
                </a:solidFill>
              </a:rPr>
              <a:t>A well balance between the two trends can lead to a vertical sidewall for very high aspect ratio structure.</a:t>
            </a:r>
          </a:p>
          <a:p>
            <a:pPr marL="171450" indent="-171450">
              <a:spcAft>
                <a:spcPts val="600"/>
              </a:spcAft>
              <a:buFont typeface="Arial" pitchFamily="34" charset="0"/>
              <a:buChar char="•"/>
            </a:pPr>
            <a:r>
              <a:rPr lang="en-US" dirty="0" smtClean="0">
                <a:solidFill>
                  <a:srgbClr val="0033CC"/>
                </a:solidFill>
              </a:rPr>
              <a:t>In addition, here the pattern is isolated. There is no physical limit of feature size for isolated pattern. For dense grating pattern, the HP (half pitch) will be limited by the R given above. </a:t>
            </a:r>
            <a:endParaRPr lang="en-US" dirty="0">
              <a:solidFill>
                <a:srgbClr val="0033CC"/>
              </a:solidFill>
            </a:endParaRPr>
          </a:p>
        </p:txBody>
      </p:sp>
      <p:cxnSp>
        <p:nvCxnSpPr>
          <p:cNvPr id="28" name="Straight Arrow Connector 27"/>
          <p:cNvCxnSpPr>
            <a:stCxn id="14" idx="2"/>
          </p:cNvCxnSpPr>
          <p:nvPr/>
        </p:nvCxnSpPr>
        <p:spPr>
          <a:xfrm rot="16200000" flipH="1">
            <a:off x="2283217" y="4340617"/>
            <a:ext cx="1828800" cy="556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694809" y="5334000"/>
            <a:ext cx="1267591" cy="646331"/>
          </a:xfrm>
          <a:prstGeom prst="rect">
            <a:avLst/>
          </a:prstGeom>
          <a:noFill/>
        </p:spPr>
        <p:txBody>
          <a:bodyPr wrap="none" rtlCol="0">
            <a:spAutoFit/>
          </a:bodyPr>
          <a:lstStyle/>
          <a:p>
            <a:r>
              <a:rPr lang="en-US" dirty="0" smtClean="0">
                <a:solidFill>
                  <a:srgbClr val="0033CC"/>
                </a:solidFill>
              </a:rPr>
              <a:t>g: gap</a:t>
            </a:r>
          </a:p>
          <a:p>
            <a:r>
              <a:rPr lang="en-US" dirty="0" smtClean="0">
                <a:solidFill>
                  <a:srgbClr val="0033CC"/>
                </a:solidFill>
              </a:rPr>
              <a:t>t: thickness</a:t>
            </a:r>
            <a:endParaRPr lang="en-US" dirty="0">
              <a:solidFill>
                <a:srgbClr val="0033CC"/>
              </a:solidFill>
            </a:endParaRPr>
          </a:p>
        </p:txBody>
      </p:sp>
      <p:sp>
        <p:nvSpPr>
          <p:cNvPr id="27" name="TextBox 26"/>
          <p:cNvSpPr txBox="1"/>
          <p:nvPr/>
        </p:nvSpPr>
        <p:spPr>
          <a:xfrm>
            <a:off x="533400" y="2362200"/>
            <a:ext cx="2648610" cy="400110"/>
          </a:xfrm>
          <a:prstGeom prst="rect">
            <a:avLst/>
          </a:prstGeom>
          <a:noFill/>
        </p:spPr>
        <p:txBody>
          <a:bodyPr wrap="none" rtlCol="0">
            <a:spAutoFit/>
          </a:bodyPr>
          <a:lstStyle/>
          <a:p>
            <a:r>
              <a:rPr lang="en-US" sz="2000" dirty="0" smtClean="0">
                <a:solidFill>
                  <a:srgbClr val="C00000"/>
                </a:solidFill>
              </a:rPr>
              <a:t>SU-8 is a </a:t>
            </a:r>
            <a:r>
              <a:rPr lang="en-US" sz="2000" i="1" dirty="0" smtClean="0">
                <a:solidFill>
                  <a:srgbClr val="C00000"/>
                </a:solidFill>
              </a:rPr>
              <a:t>negative</a:t>
            </a:r>
            <a:r>
              <a:rPr lang="en-US" sz="2000" dirty="0" smtClean="0">
                <a:solidFill>
                  <a:srgbClr val="C00000"/>
                </a:solidFill>
              </a:rPr>
              <a:t> resist</a:t>
            </a:r>
            <a:endParaRPr lang="en-US" sz="2000" dirty="0">
              <a:solidFill>
                <a:srgbClr val="C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8400" y="152400"/>
            <a:ext cx="4572000" cy="523220"/>
          </a:xfrm>
          <a:prstGeom prst="rect">
            <a:avLst/>
          </a:prstGeom>
          <a:noFill/>
          <a:ln>
            <a:noFill/>
          </a:ln>
        </p:spPr>
        <p:txBody>
          <a:bodyPr wrap="square" rtlCol="0">
            <a:spAutoFit/>
          </a:bodyPr>
          <a:lstStyle/>
          <a:p>
            <a:pPr algn="ctr"/>
            <a:r>
              <a:rPr lang="en-US" sz="2800" dirty="0" smtClean="0">
                <a:solidFill>
                  <a:srgbClr val="0033CC"/>
                </a:solidFill>
              </a:rPr>
              <a:t>Applications of LIGA: MEMS</a:t>
            </a:r>
          </a:p>
        </p:txBody>
      </p:sp>
      <p:cxnSp>
        <p:nvCxnSpPr>
          <p:cNvPr id="5" name="Straight Connector 4"/>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grpSp>
        <p:nvGrpSpPr>
          <p:cNvPr id="17" name="Group 16"/>
          <p:cNvGrpSpPr/>
          <p:nvPr/>
        </p:nvGrpSpPr>
        <p:grpSpPr>
          <a:xfrm>
            <a:off x="457200" y="838200"/>
            <a:ext cx="8382000" cy="5418987"/>
            <a:chOff x="457200" y="1002268"/>
            <a:chExt cx="8382000" cy="5418987"/>
          </a:xfrm>
        </p:grpSpPr>
        <p:sp>
          <p:nvSpPr>
            <p:cNvPr id="6" name="Rectangle 5"/>
            <p:cNvSpPr/>
            <p:nvPr/>
          </p:nvSpPr>
          <p:spPr>
            <a:xfrm>
              <a:off x="3213942" y="1002268"/>
              <a:ext cx="2793137" cy="400110"/>
            </a:xfrm>
            <a:prstGeom prst="rect">
              <a:avLst/>
            </a:prstGeom>
          </p:spPr>
          <p:txBody>
            <a:bodyPr wrap="none">
              <a:spAutoFit/>
            </a:bodyPr>
            <a:lstStyle/>
            <a:p>
              <a:r>
                <a:rPr lang="en-US" sz="2000" dirty="0" smtClean="0">
                  <a:solidFill>
                    <a:srgbClr val="C00000"/>
                  </a:solidFill>
                </a:rPr>
                <a:t>LIGA Acceleration Sensor</a:t>
              </a:r>
              <a:endParaRPr lang="en-US" sz="2000" dirty="0">
                <a:solidFill>
                  <a:srgbClr val="C00000"/>
                </a:solidFill>
              </a:endParaRPr>
            </a:p>
          </p:txBody>
        </p:sp>
        <p:pic>
          <p:nvPicPr>
            <p:cNvPr id="7" name="Picture 2"/>
            <p:cNvPicPr>
              <a:picLocks noChangeAspect="1" noChangeArrowheads="1"/>
            </p:cNvPicPr>
            <p:nvPr/>
          </p:nvPicPr>
          <p:blipFill>
            <a:blip r:embed="rId2"/>
            <a:srcRect/>
            <a:stretch>
              <a:fillRect/>
            </a:stretch>
          </p:blipFill>
          <p:spPr bwMode="auto">
            <a:xfrm>
              <a:off x="457200" y="1666876"/>
              <a:ext cx="2743200" cy="2040571"/>
            </a:xfrm>
            <a:prstGeom prst="rect">
              <a:avLst/>
            </a:prstGeom>
            <a:noFill/>
            <a:ln w="9525">
              <a:noFill/>
              <a:miter lim="800000"/>
              <a:headEnd/>
              <a:tailEnd/>
            </a:ln>
            <a:effectLst/>
          </p:spPr>
        </p:pic>
        <p:pic>
          <p:nvPicPr>
            <p:cNvPr id="8" name="Picture 3"/>
            <p:cNvPicPr>
              <a:picLocks noChangeAspect="1" noChangeArrowheads="1"/>
            </p:cNvPicPr>
            <p:nvPr/>
          </p:nvPicPr>
          <p:blipFill>
            <a:blip r:embed="rId3" cstate="print"/>
            <a:srcRect/>
            <a:stretch>
              <a:fillRect/>
            </a:stretch>
          </p:blipFill>
          <p:spPr bwMode="auto">
            <a:xfrm>
              <a:off x="457200" y="4333875"/>
              <a:ext cx="2743200" cy="2067887"/>
            </a:xfrm>
            <a:prstGeom prst="rect">
              <a:avLst/>
            </a:prstGeom>
            <a:noFill/>
            <a:ln w="9525">
              <a:noFill/>
              <a:miter lim="800000"/>
              <a:headEnd/>
              <a:tailEnd/>
            </a:ln>
            <a:effectLst/>
          </p:spPr>
        </p:pic>
        <p:pic>
          <p:nvPicPr>
            <p:cNvPr id="9" name="Picture 4"/>
            <p:cNvPicPr>
              <a:picLocks noChangeAspect="1" noChangeArrowheads="1"/>
            </p:cNvPicPr>
            <p:nvPr/>
          </p:nvPicPr>
          <p:blipFill>
            <a:blip r:embed="rId4" cstate="print"/>
            <a:srcRect/>
            <a:stretch>
              <a:fillRect/>
            </a:stretch>
          </p:blipFill>
          <p:spPr bwMode="auto">
            <a:xfrm>
              <a:off x="3276600" y="3124200"/>
              <a:ext cx="2743200" cy="1766009"/>
            </a:xfrm>
            <a:prstGeom prst="rect">
              <a:avLst/>
            </a:prstGeom>
            <a:noFill/>
            <a:ln w="9525">
              <a:noFill/>
              <a:miter lim="800000"/>
              <a:headEnd/>
              <a:tailEnd/>
            </a:ln>
            <a:effectLst/>
          </p:spPr>
        </p:pic>
        <p:pic>
          <p:nvPicPr>
            <p:cNvPr id="10" name="Picture 5"/>
            <p:cNvPicPr>
              <a:picLocks noChangeAspect="1" noChangeArrowheads="1"/>
            </p:cNvPicPr>
            <p:nvPr/>
          </p:nvPicPr>
          <p:blipFill>
            <a:blip r:embed="rId5"/>
            <a:srcRect/>
            <a:stretch>
              <a:fillRect/>
            </a:stretch>
          </p:blipFill>
          <p:spPr bwMode="auto">
            <a:xfrm>
              <a:off x="6096000" y="1743075"/>
              <a:ext cx="2743200" cy="1894231"/>
            </a:xfrm>
            <a:prstGeom prst="rect">
              <a:avLst/>
            </a:prstGeom>
            <a:noFill/>
            <a:ln w="9525">
              <a:noFill/>
              <a:miter lim="800000"/>
              <a:headEnd/>
              <a:tailEnd/>
            </a:ln>
            <a:effectLst/>
          </p:spPr>
        </p:pic>
        <p:pic>
          <p:nvPicPr>
            <p:cNvPr id="11" name="Picture 6"/>
            <p:cNvPicPr>
              <a:picLocks noChangeAspect="1" noChangeArrowheads="1"/>
            </p:cNvPicPr>
            <p:nvPr/>
          </p:nvPicPr>
          <p:blipFill>
            <a:blip r:embed="rId6"/>
            <a:srcRect/>
            <a:stretch>
              <a:fillRect/>
            </a:stretch>
          </p:blipFill>
          <p:spPr bwMode="auto">
            <a:xfrm>
              <a:off x="6096000" y="4419600"/>
              <a:ext cx="2743200" cy="2001655"/>
            </a:xfrm>
            <a:prstGeom prst="rect">
              <a:avLst/>
            </a:prstGeom>
            <a:noFill/>
            <a:ln w="9525">
              <a:noFill/>
              <a:miter lim="800000"/>
              <a:headEnd/>
              <a:tailEnd/>
            </a:ln>
            <a:effectLst/>
          </p:spPr>
        </p:pic>
        <p:sp>
          <p:nvSpPr>
            <p:cNvPr id="12" name="TextBox 11"/>
            <p:cNvSpPr txBox="1"/>
            <p:nvPr/>
          </p:nvSpPr>
          <p:spPr>
            <a:xfrm>
              <a:off x="526910" y="1295400"/>
              <a:ext cx="1738809" cy="369332"/>
            </a:xfrm>
            <a:prstGeom prst="rect">
              <a:avLst/>
            </a:prstGeom>
            <a:noFill/>
          </p:spPr>
          <p:txBody>
            <a:bodyPr wrap="none" rtlCol="0">
              <a:spAutoFit/>
            </a:bodyPr>
            <a:lstStyle/>
            <a:p>
              <a:r>
                <a:rPr lang="en-US" dirty="0" smtClean="0"/>
                <a:t>PMMA structure</a:t>
              </a:r>
              <a:endParaRPr lang="en-US" dirty="0"/>
            </a:p>
          </p:txBody>
        </p:sp>
        <p:sp>
          <p:nvSpPr>
            <p:cNvPr id="13" name="TextBox 12"/>
            <p:cNvSpPr txBox="1"/>
            <p:nvPr/>
          </p:nvSpPr>
          <p:spPr>
            <a:xfrm>
              <a:off x="526910" y="4029075"/>
              <a:ext cx="732060" cy="369332"/>
            </a:xfrm>
            <a:prstGeom prst="rect">
              <a:avLst/>
            </a:prstGeom>
            <a:noFill/>
          </p:spPr>
          <p:txBody>
            <a:bodyPr wrap="none" rtlCol="0">
              <a:spAutoFit/>
            </a:bodyPr>
            <a:lstStyle/>
            <a:p>
              <a:r>
                <a:rPr lang="en-US" dirty="0" smtClean="0"/>
                <a:t>Detail</a:t>
              </a:r>
              <a:endParaRPr lang="en-US" dirty="0"/>
            </a:p>
          </p:txBody>
        </p:sp>
        <p:sp>
          <p:nvSpPr>
            <p:cNvPr id="14" name="Rectangle 13"/>
            <p:cNvSpPr/>
            <p:nvPr/>
          </p:nvSpPr>
          <p:spPr>
            <a:xfrm>
              <a:off x="5988123" y="1383268"/>
              <a:ext cx="2768387" cy="369332"/>
            </a:xfrm>
            <a:prstGeom prst="rect">
              <a:avLst/>
            </a:prstGeom>
          </p:spPr>
          <p:txBody>
            <a:bodyPr wrap="none">
              <a:spAutoFit/>
            </a:bodyPr>
            <a:lstStyle/>
            <a:p>
              <a:r>
                <a:rPr lang="en-US" dirty="0" smtClean="0"/>
                <a:t>Ni - structures 120 </a:t>
              </a:r>
              <a:r>
                <a:rPr lang="el-GR" dirty="0" smtClean="0"/>
                <a:t>μ</a:t>
              </a:r>
              <a:r>
                <a:rPr lang="en-US" dirty="0" smtClean="0"/>
                <a:t>m high</a:t>
              </a:r>
              <a:endParaRPr lang="en-US" dirty="0"/>
            </a:p>
          </p:txBody>
        </p:sp>
        <p:sp>
          <p:nvSpPr>
            <p:cNvPr id="15" name="Rectangle 14"/>
            <p:cNvSpPr/>
            <p:nvPr/>
          </p:nvSpPr>
          <p:spPr>
            <a:xfrm>
              <a:off x="3270110" y="4876800"/>
              <a:ext cx="2668103" cy="369332"/>
            </a:xfrm>
            <a:prstGeom prst="rect">
              <a:avLst/>
            </a:prstGeom>
          </p:spPr>
          <p:txBody>
            <a:bodyPr wrap="none">
              <a:spAutoFit/>
            </a:bodyPr>
            <a:lstStyle/>
            <a:p>
              <a:r>
                <a:rPr lang="en-US" dirty="0" smtClean="0"/>
                <a:t>Redundant Sensor System</a:t>
              </a:r>
              <a:endParaRPr lang="en-US" dirty="0"/>
            </a:p>
          </p:txBody>
        </p:sp>
      </p:grpSp>
      <p:sp>
        <p:nvSpPr>
          <p:cNvPr id="16" name="TextBox 15"/>
          <p:cNvSpPr txBox="1"/>
          <p:nvPr/>
        </p:nvSpPr>
        <p:spPr>
          <a:xfrm>
            <a:off x="2540357" y="6400800"/>
            <a:ext cx="4165243" cy="369332"/>
          </a:xfrm>
          <a:prstGeom prst="rect">
            <a:avLst/>
          </a:prstGeom>
          <a:noFill/>
        </p:spPr>
        <p:txBody>
          <a:bodyPr wrap="none" rtlCol="0">
            <a:spAutoFit/>
          </a:bodyPr>
          <a:lstStyle/>
          <a:p>
            <a:r>
              <a:rPr lang="en-US" dirty="0" smtClean="0"/>
              <a:t>MEMS: Micro-electro-mechanical systems</a:t>
            </a:r>
            <a:endParaRPr lang="en-US" dirty="0"/>
          </a:p>
        </p:txBody>
      </p:sp>
      <p:sp>
        <p:nvSpPr>
          <p:cNvPr id="18" name="Slide Number Placeholder 17"/>
          <p:cNvSpPr>
            <a:spLocks noGrp="1"/>
          </p:cNvSpPr>
          <p:nvPr>
            <p:ph type="sldNum" sz="quarter" idx="12"/>
          </p:nvPr>
        </p:nvSpPr>
        <p:spPr/>
        <p:txBody>
          <a:bodyPr/>
          <a:lstStyle/>
          <a:p>
            <a:fld id="{B6F15528-21DE-4FAA-801E-634DDDAF4B2B}"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srcRect/>
          <a:stretch>
            <a:fillRect/>
          </a:stretch>
        </p:blipFill>
        <p:spPr bwMode="auto">
          <a:xfrm>
            <a:off x="228600" y="1774934"/>
            <a:ext cx="5236446" cy="4191000"/>
          </a:xfrm>
          <a:prstGeom prst="rect">
            <a:avLst/>
          </a:prstGeom>
          <a:noFill/>
          <a:ln w="9525">
            <a:noFill/>
            <a:miter lim="800000"/>
            <a:headEnd/>
            <a:tailEnd/>
          </a:ln>
          <a:effectLst/>
        </p:spPr>
      </p:pic>
      <p:pic>
        <p:nvPicPr>
          <p:cNvPr id="19459" name="Picture 3"/>
          <p:cNvPicPr>
            <a:picLocks noChangeAspect="1" noChangeArrowheads="1"/>
          </p:cNvPicPr>
          <p:nvPr/>
        </p:nvPicPr>
        <p:blipFill>
          <a:blip r:embed="rId3"/>
          <a:srcRect/>
          <a:stretch>
            <a:fillRect/>
          </a:stretch>
        </p:blipFill>
        <p:spPr bwMode="auto">
          <a:xfrm>
            <a:off x="5638800" y="1622534"/>
            <a:ext cx="3038475" cy="4397266"/>
          </a:xfrm>
          <a:prstGeom prst="rect">
            <a:avLst/>
          </a:prstGeom>
          <a:noFill/>
          <a:ln w="9525">
            <a:noFill/>
            <a:miter lim="800000"/>
            <a:headEnd/>
            <a:tailEnd/>
          </a:ln>
          <a:effectLst/>
        </p:spPr>
      </p:pic>
      <p:sp>
        <p:nvSpPr>
          <p:cNvPr id="5" name="TextBox 4"/>
          <p:cNvSpPr txBox="1"/>
          <p:nvPr/>
        </p:nvSpPr>
        <p:spPr>
          <a:xfrm>
            <a:off x="1981200" y="152400"/>
            <a:ext cx="5334000" cy="830997"/>
          </a:xfrm>
          <a:prstGeom prst="rect">
            <a:avLst/>
          </a:prstGeom>
          <a:noFill/>
          <a:ln>
            <a:noFill/>
          </a:ln>
        </p:spPr>
        <p:txBody>
          <a:bodyPr wrap="square" rtlCol="0">
            <a:spAutoFit/>
          </a:bodyPr>
          <a:lstStyle/>
          <a:p>
            <a:pPr algn="ctr"/>
            <a:r>
              <a:rPr lang="en-US" sz="2800" dirty="0" smtClean="0">
                <a:solidFill>
                  <a:srgbClr val="0033CC"/>
                </a:solidFill>
              </a:rPr>
              <a:t>3D structure fabrication by LIGA</a:t>
            </a:r>
          </a:p>
          <a:p>
            <a:pPr algn="ctr"/>
            <a:r>
              <a:rPr lang="en-US" sz="2000" dirty="0" smtClean="0">
                <a:solidFill>
                  <a:srgbClr val="0033CC"/>
                </a:solidFill>
              </a:rPr>
              <a:t>(using multiple exposures with rotation)</a:t>
            </a:r>
          </a:p>
        </p:txBody>
      </p:sp>
      <p:cxnSp>
        <p:nvCxnSpPr>
          <p:cNvPr id="7" name="Straight Connector 6"/>
          <p:cNvCxnSpPr/>
          <p:nvPr/>
        </p:nvCxnSpPr>
        <p:spPr>
          <a:xfrm flipV="1">
            <a:off x="0" y="990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6" name="Slide Number Placeholder 5"/>
          <p:cNvSpPr>
            <a:spLocks noGrp="1"/>
          </p:cNvSpPr>
          <p:nvPr>
            <p:ph type="sldNum" sz="quarter" idx="12"/>
          </p:nvPr>
        </p:nvSpPr>
        <p:spPr/>
        <p:txBody>
          <a:bodyPr/>
          <a:lstStyle/>
          <a:p>
            <a:fld id="{B6F15528-21DE-4FAA-801E-634DDDAF4B2B}"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81200" y="152400"/>
            <a:ext cx="5334000" cy="830997"/>
          </a:xfrm>
          <a:prstGeom prst="rect">
            <a:avLst/>
          </a:prstGeom>
          <a:noFill/>
          <a:ln>
            <a:noFill/>
          </a:ln>
        </p:spPr>
        <p:txBody>
          <a:bodyPr wrap="square" rtlCol="0">
            <a:spAutoFit/>
          </a:bodyPr>
          <a:lstStyle/>
          <a:p>
            <a:pPr algn="ctr"/>
            <a:r>
              <a:rPr lang="en-US" sz="2800" dirty="0" smtClean="0">
                <a:solidFill>
                  <a:srgbClr val="0033CC"/>
                </a:solidFill>
              </a:rPr>
              <a:t>3D structure fabrication by LIGA</a:t>
            </a:r>
          </a:p>
          <a:p>
            <a:pPr algn="ctr"/>
            <a:r>
              <a:rPr lang="en-US" sz="2000" dirty="0" smtClean="0">
                <a:solidFill>
                  <a:srgbClr val="0033CC"/>
                </a:solidFill>
              </a:rPr>
              <a:t>(using PMMA and SU-8 stack)</a:t>
            </a:r>
          </a:p>
        </p:txBody>
      </p:sp>
      <p:cxnSp>
        <p:nvCxnSpPr>
          <p:cNvPr id="5" name="Straight Connector 4"/>
          <p:cNvCxnSpPr/>
          <p:nvPr/>
        </p:nvCxnSpPr>
        <p:spPr>
          <a:xfrm flipV="1">
            <a:off x="0" y="990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9" name="Right Arrow 8"/>
          <p:cNvSpPr/>
          <p:nvPr/>
        </p:nvSpPr>
        <p:spPr>
          <a:xfrm>
            <a:off x="4038600" y="2667000"/>
            <a:ext cx="609600" cy="152400"/>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1219200" y="1066800"/>
            <a:ext cx="7639050" cy="5038130"/>
            <a:chOff x="1219200" y="1066800"/>
            <a:chExt cx="7639050" cy="5038130"/>
          </a:xfrm>
        </p:grpSpPr>
        <p:pic>
          <p:nvPicPr>
            <p:cNvPr id="46082" name="Picture 2"/>
            <p:cNvPicPr>
              <a:picLocks noChangeAspect="1" noChangeArrowheads="1"/>
            </p:cNvPicPr>
            <p:nvPr/>
          </p:nvPicPr>
          <p:blipFill>
            <a:blip r:embed="rId2"/>
            <a:srcRect/>
            <a:stretch>
              <a:fillRect/>
            </a:stretch>
          </p:blipFill>
          <p:spPr bwMode="auto">
            <a:xfrm>
              <a:off x="3505200" y="1066800"/>
              <a:ext cx="5353050" cy="3920730"/>
            </a:xfrm>
            <a:prstGeom prst="rect">
              <a:avLst/>
            </a:prstGeom>
            <a:noFill/>
            <a:ln w="9525">
              <a:noFill/>
              <a:miter lim="800000"/>
              <a:headEnd/>
              <a:tailEnd/>
            </a:ln>
            <a:effectLst/>
          </p:spPr>
        </p:pic>
        <p:sp>
          <p:nvSpPr>
            <p:cNvPr id="8" name="TextBox 7"/>
            <p:cNvSpPr txBox="1"/>
            <p:nvPr/>
          </p:nvSpPr>
          <p:spPr>
            <a:xfrm>
              <a:off x="1219200" y="2209800"/>
              <a:ext cx="3352800" cy="646331"/>
            </a:xfrm>
            <a:prstGeom prst="rect">
              <a:avLst/>
            </a:prstGeom>
            <a:noFill/>
          </p:spPr>
          <p:txBody>
            <a:bodyPr wrap="square" rtlCol="0">
              <a:spAutoFit/>
            </a:bodyPr>
            <a:lstStyle/>
            <a:p>
              <a:r>
                <a:rPr lang="en-US" dirty="0" smtClean="0">
                  <a:solidFill>
                    <a:srgbClr val="0033CC"/>
                  </a:solidFill>
                </a:rPr>
                <a:t>PMMA won’t be exposed at doses sufficient for exposing SU-8 </a:t>
              </a:r>
              <a:endParaRPr lang="en-US" dirty="0">
                <a:solidFill>
                  <a:srgbClr val="0033CC"/>
                </a:solidFill>
              </a:endParaRPr>
            </a:p>
          </p:txBody>
        </p:sp>
        <p:sp>
          <p:nvSpPr>
            <p:cNvPr id="10" name="TextBox 9"/>
            <p:cNvSpPr txBox="1"/>
            <p:nvPr/>
          </p:nvSpPr>
          <p:spPr>
            <a:xfrm>
              <a:off x="4800600" y="5181600"/>
              <a:ext cx="3352800" cy="923330"/>
            </a:xfrm>
            <a:prstGeom prst="rect">
              <a:avLst/>
            </a:prstGeom>
            <a:noFill/>
          </p:spPr>
          <p:txBody>
            <a:bodyPr wrap="square" rtlCol="0">
              <a:spAutoFit/>
            </a:bodyPr>
            <a:lstStyle/>
            <a:p>
              <a:r>
                <a:rPr lang="en-US" dirty="0" smtClean="0">
                  <a:solidFill>
                    <a:srgbClr val="0033CC"/>
                  </a:solidFill>
                </a:rPr>
                <a:t>Here SU-8 is already cross-linked, thus won’t be affected by further exposure to x-ray.</a:t>
              </a:r>
              <a:endParaRPr lang="en-US" dirty="0">
                <a:solidFill>
                  <a:srgbClr val="0033CC"/>
                </a:solidFill>
              </a:endParaRPr>
            </a:p>
          </p:txBody>
        </p:sp>
        <p:cxnSp>
          <p:nvCxnSpPr>
            <p:cNvPr id="12" name="Straight Arrow Connector 11"/>
            <p:cNvCxnSpPr/>
            <p:nvPr/>
          </p:nvCxnSpPr>
          <p:spPr>
            <a:xfrm rot="5400000" flipH="1" flipV="1">
              <a:off x="4762500" y="4686300"/>
              <a:ext cx="1143000" cy="1588"/>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pSp>
      <p:pic>
        <p:nvPicPr>
          <p:cNvPr id="46083" name="Picture 3"/>
          <p:cNvPicPr>
            <a:picLocks noChangeAspect="1" noChangeArrowheads="1"/>
          </p:cNvPicPr>
          <p:nvPr/>
        </p:nvPicPr>
        <p:blipFill>
          <a:blip r:embed="rId3"/>
          <a:srcRect/>
          <a:stretch>
            <a:fillRect/>
          </a:stretch>
        </p:blipFill>
        <p:spPr bwMode="auto">
          <a:xfrm>
            <a:off x="304800" y="3414714"/>
            <a:ext cx="3962400" cy="3164416"/>
          </a:xfrm>
          <a:prstGeom prst="rect">
            <a:avLst/>
          </a:prstGeom>
          <a:noFill/>
          <a:ln w="9525">
            <a:noFill/>
            <a:miter lim="800000"/>
            <a:headEnd/>
            <a:tailEnd/>
          </a:ln>
          <a:effectLst/>
        </p:spPr>
      </p:pic>
      <p:sp>
        <p:nvSpPr>
          <p:cNvPr id="11" name="Slide Number Placeholder 10"/>
          <p:cNvSpPr>
            <a:spLocks noGrp="1"/>
          </p:cNvSpPr>
          <p:nvPr>
            <p:ph type="sldNum" sz="quarter" idx="12"/>
          </p:nvPr>
        </p:nvSpPr>
        <p:spPr/>
        <p:txBody>
          <a:bodyPr/>
          <a:lstStyle/>
          <a:p>
            <a:fld id="{B6F15528-21DE-4FAA-801E-634DDDAF4B2B}" type="slidenum">
              <a:rPr lang="en-US" smtClean="0"/>
              <a:pPr/>
              <a:t>17</a:t>
            </a:fld>
            <a:endParaRPr lang="en-US"/>
          </a:p>
        </p:txBody>
      </p:sp>
      <p:cxnSp>
        <p:nvCxnSpPr>
          <p:cNvPr id="15" name="Straight Arrow Connector 14"/>
          <p:cNvCxnSpPr/>
          <p:nvPr/>
        </p:nvCxnSpPr>
        <p:spPr>
          <a:xfrm>
            <a:off x="4038600" y="2590800"/>
            <a:ext cx="838200" cy="228600"/>
          </a:xfrm>
          <a:prstGeom prst="straightConnector1">
            <a:avLst/>
          </a:prstGeom>
          <a:ln w="19050">
            <a:solidFill>
              <a:srgbClr val="0033CC"/>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71800" y="1066800"/>
            <a:ext cx="3492431" cy="523220"/>
          </a:xfrm>
          <a:prstGeom prst="rect">
            <a:avLst/>
          </a:prstGeom>
          <a:noFill/>
        </p:spPr>
        <p:txBody>
          <a:bodyPr wrap="none" rtlCol="0">
            <a:spAutoFit/>
          </a:bodyPr>
          <a:lstStyle/>
          <a:p>
            <a:r>
              <a:rPr lang="en-US" sz="2800" dirty="0" smtClean="0">
                <a:solidFill>
                  <a:srgbClr val="0033CC"/>
                </a:solidFill>
              </a:rPr>
              <a:t>X-ray lithography (XRL)</a:t>
            </a:r>
            <a:endParaRPr lang="en-US" sz="2800" dirty="0">
              <a:solidFill>
                <a:srgbClr val="0033CC"/>
              </a:solidFill>
            </a:endParaRPr>
          </a:p>
        </p:txBody>
      </p:sp>
      <p:sp>
        <p:nvSpPr>
          <p:cNvPr id="5" name="TextBox 4"/>
          <p:cNvSpPr txBox="1"/>
          <p:nvPr/>
        </p:nvSpPr>
        <p:spPr>
          <a:xfrm>
            <a:off x="1447800" y="2286000"/>
            <a:ext cx="5946500" cy="2492990"/>
          </a:xfrm>
          <a:prstGeom prst="rect">
            <a:avLst/>
          </a:prstGeom>
          <a:noFill/>
        </p:spPr>
        <p:txBody>
          <a:bodyPr wrap="none" rtlCol="0">
            <a:spAutoFit/>
          </a:bodyPr>
          <a:lstStyle/>
          <a:p>
            <a:pPr marL="342900" indent="-342900">
              <a:spcAft>
                <a:spcPts val="600"/>
              </a:spcAft>
              <a:buAutoNum type="arabicPeriod"/>
            </a:pPr>
            <a:r>
              <a:rPr lang="en-US" dirty="0" smtClean="0">
                <a:solidFill>
                  <a:srgbClr val="0033CC"/>
                </a:solidFill>
              </a:rPr>
              <a:t>Overview and resolution limit.</a:t>
            </a:r>
          </a:p>
          <a:p>
            <a:pPr marL="342900" indent="-342900">
              <a:spcAft>
                <a:spcPts val="600"/>
              </a:spcAft>
              <a:buAutoNum type="arabicPeriod"/>
            </a:pPr>
            <a:r>
              <a:rPr lang="en-US" dirty="0" smtClean="0">
                <a:solidFill>
                  <a:srgbClr val="0033CC"/>
                </a:solidFill>
              </a:rPr>
              <a:t>X-ray source ( electron impact and synchrotron radiation).</a:t>
            </a:r>
          </a:p>
          <a:p>
            <a:pPr marL="342900" indent="-342900">
              <a:spcAft>
                <a:spcPts val="600"/>
              </a:spcAft>
              <a:buAutoNum type="arabicPeriod"/>
            </a:pPr>
            <a:r>
              <a:rPr lang="en-US" dirty="0" smtClean="0">
                <a:solidFill>
                  <a:srgbClr val="0033CC"/>
                </a:solidFill>
              </a:rPr>
              <a:t>X-ray absorption and scattering.</a:t>
            </a:r>
          </a:p>
          <a:p>
            <a:pPr marL="342900" indent="-342900">
              <a:spcAft>
                <a:spcPts val="600"/>
              </a:spcAft>
              <a:buAutoNum type="arabicPeriod"/>
            </a:pPr>
            <a:r>
              <a:rPr lang="en-US" dirty="0" smtClean="0">
                <a:solidFill>
                  <a:srgbClr val="0033CC"/>
                </a:solidFill>
              </a:rPr>
              <a:t>X-ray lithography resist (PMMA and SU-8).</a:t>
            </a:r>
          </a:p>
          <a:p>
            <a:pPr marL="342900" indent="-342900">
              <a:spcAft>
                <a:spcPts val="600"/>
              </a:spcAft>
              <a:buAutoNum type="arabicPeriod"/>
            </a:pPr>
            <a:r>
              <a:rPr lang="en-US" dirty="0" smtClean="0">
                <a:solidFill>
                  <a:srgbClr val="0033CC"/>
                </a:solidFill>
              </a:rPr>
              <a:t>X-ray lithography mask (absorber on membrane).</a:t>
            </a:r>
          </a:p>
          <a:p>
            <a:pPr marL="342900" indent="-342900">
              <a:spcAft>
                <a:spcPts val="600"/>
              </a:spcAft>
              <a:buAutoNum type="arabicPeriod"/>
            </a:pPr>
            <a:r>
              <a:rPr lang="en-US" dirty="0" smtClean="0">
                <a:solidFill>
                  <a:srgbClr val="0033CC"/>
                </a:solidFill>
              </a:rPr>
              <a:t>LIGA process (for high aspect ratio metal structure).</a:t>
            </a:r>
          </a:p>
          <a:p>
            <a:pPr marL="342900" indent="-342900">
              <a:spcAft>
                <a:spcPts val="600"/>
              </a:spcAft>
              <a:buAutoNum type="arabicPeriod"/>
            </a:pPr>
            <a:r>
              <a:rPr lang="en-US" dirty="0" smtClean="0">
                <a:solidFill>
                  <a:srgbClr val="C00000"/>
                </a:solidFill>
              </a:rPr>
              <a:t>Zone plate for x-ray focusing and x-ray microscopy. </a:t>
            </a:r>
            <a:endParaRPr lang="en-US" dirty="0">
              <a:solidFill>
                <a:srgbClr val="C0000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203755" y="685800"/>
            <a:ext cx="4358845" cy="4067175"/>
          </a:xfrm>
          <a:prstGeom prst="rect">
            <a:avLst/>
          </a:prstGeom>
          <a:noFill/>
          <a:ln w="9525">
            <a:noFill/>
            <a:miter lim="800000"/>
            <a:headEnd/>
            <a:tailEnd/>
          </a:ln>
        </p:spPr>
      </p:pic>
      <p:sp>
        <p:nvSpPr>
          <p:cNvPr id="3" name="Rectangle 2"/>
          <p:cNvSpPr/>
          <p:nvPr/>
        </p:nvSpPr>
        <p:spPr>
          <a:xfrm>
            <a:off x="2971800" y="76200"/>
            <a:ext cx="3429000" cy="523220"/>
          </a:xfrm>
          <a:prstGeom prst="rect">
            <a:avLst/>
          </a:prstGeom>
        </p:spPr>
        <p:txBody>
          <a:bodyPr wrap="square">
            <a:spAutoFit/>
          </a:bodyPr>
          <a:lstStyle/>
          <a:p>
            <a:r>
              <a:rPr lang="en-US" sz="2800" dirty="0" smtClean="0">
                <a:solidFill>
                  <a:srgbClr val="0033CC"/>
                </a:solidFill>
              </a:rPr>
              <a:t>How zone-plate works</a:t>
            </a:r>
            <a:endParaRPr lang="en-US" sz="2800" dirty="0">
              <a:solidFill>
                <a:srgbClr val="0033CC"/>
              </a:solidFill>
            </a:endParaRPr>
          </a:p>
        </p:txBody>
      </p:sp>
      <p:cxnSp>
        <p:nvCxnSpPr>
          <p:cNvPr id="4" name="Straight Connector 3"/>
          <p:cNvCxnSpPr/>
          <p:nvPr/>
        </p:nvCxnSpPr>
        <p:spPr>
          <a:xfrm flipV="1">
            <a:off x="0" y="609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grpSp>
        <p:nvGrpSpPr>
          <p:cNvPr id="50" name="Group 49"/>
          <p:cNvGrpSpPr/>
          <p:nvPr/>
        </p:nvGrpSpPr>
        <p:grpSpPr>
          <a:xfrm>
            <a:off x="1370806" y="4725194"/>
            <a:ext cx="7011194" cy="1752600"/>
            <a:chOff x="1370806" y="4725194"/>
            <a:chExt cx="7011194" cy="1752600"/>
          </a:xfrm>
        </p:grpSpPr>
        <p:cxnSp>
          <p:nvCxnSpPr>
            <p:cNvPr id="6" name="Straight Arrow Connector 5"/>
            <p:cNvCxnSpPr/>
            <p:nvPr/>
          </p:nvCxnSpPr>
          <p:spPr>
            <a:xfrm>
              <a:off x="1371600" y="5638800"/>
              <a:ext cx="7010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5400000" flipH="1" flipV="1">
              <a:off x="495300" y="5600700"/>
              <a:ext cx="1752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flipH="1" flipV="1">
              <a:off x="1827212" y="5333206"/>
              <a:ext cx="60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flipH="1" flipV="1">
              <a:off x="1828006" y="5942012"/>
              <a:ext cx="60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flipH="1" flipV="1">
              <a:off x="2589212" y="5333206"/>
              <a:ext cx="60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flipH="1" flipV="1">
              <a:off x="2590006" y="5942012"/>
              <a:ext cx="60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flipH="1" flipV="1">
              <a:off x="3351212" y="5333206"/>
              <a:ext cx="60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flipH="1" flipV="1">
              <a:off x="3352006" y="5942012"/>
              <a:ext cx="60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flipH="1" flipV="1">
              <a:off x="4113212" y="5333206"/>
              <a:ext cx="60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flipH="1" flipV="1">
              <a:off x="4114006" y="5942012"/>
              <a:ext cx="60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flipH="1" flipV="1">
              <a:off x="4875212" y="5333206"/>
              <a:ext cx="60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flipH="1" flipV="1">
              <a:off x="4876006" y="5942012"/>
              <a:ext cx="60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flipH="1" flipV="1">
              <a:off x="5637212" y="5333206"/>
              <a:ext cx="60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flipH="1" flipV="1">
              <a:off x="5638006" y="5942012"/>
              <a:ext cx="60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flipH="1" flipV="1">
              <a:off x="6399212" y="5333206"/>
              <a:ext cx="60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flipH="1" flipV="1">
              <a:off x="6400006" y="5942012"/>
              <a:ext cx="60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flipH="1" flipV="1">
              <a:off x="7161211" y="5333206"/>
              <a:ext cx="60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flipH="1" flipV="1">
              <a:off x="7162005" y="5942012"/>
              <a:ext cx="609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49" name="Freeform 48"/>
            <p:cNvSpPr/>
            <p:nvPr/>
          </p:nvSpPr>
          <p:spPr>
            <a:xfrm>
              <a:off x="1379220" y="5019040"/>
              <a:ext cx="6477000" cy="1231900"/>
            </a:xfrm>
            <a:custGeom>
              <a:avLst/>
              <a:gdLst>
                <a:gd name="connsiteX0" fmla="*/ 0 w 6477000"/>
                <a:gd name="connsiteY0" fmla="*/ 612140 h 1231900"/>
                <a:gd name="connsiteX1" fmla="*/ 381000 w 6477000"/>
                <a:gd name="connsiteY1" fmla="*/ 2540 h 1231900"/>
                <a:gd name="connsiteX2" fmla="*/ 754380 w 6477000"/>
                <a:gd name="connsiteY2" fmla="*/ 627380 h 1231900"/>
                <a:gd name="connsiteX3" fmla="*/ 1135380 w 6477000"/>
                <a:gd name="connsiteY3" fmla="*/ 1229360 h 1231900"/>
                <a:gd name="connsiteX4" fmla="*/ 1524000 w 6477000"/>
                <a:gd name="connsiteY4" fmla="*/ 619760 h 1231900"/>
                <a:gd name="connsiteX5" fmla="*/ 1905000 w 6477000"/>
                <a:gd name="connsiteY5" fmla="*/ 2540 h 1231900"/>
                <a:gd name="connsiteX6" fmla="*/ 2286000 w 6477000"/>
                <a:gd name="connsiteY6" fmla="*/ 627380 h 1231900"/>
                <a:gd name="connsiteX7" fmla="*/ 2659380 w 6477000"/>
                <a:gd name="connsiteY7" fmla="*/ 1229360 h 1231900"/>
                <a:gd name="connsiteX8" fmla="*/ 3040380 w 6477000"/>
                <a:gd name="connsiteY8" fmla="*/ 612140 h 1231900"/>
                <a:gd name="connsiteX9" fmla="*/ 3421380 w 6477000"/>
                <a:gd name="connsiteY9" fmla="*/ 2540 h 1231900"/>
                <a:gd name="connsiteX10" fmla="*/ 3802380 w 6477000"/>
                <a:gd name="connsiteY10" fmla="*/ 619760 h 1231900"/>
                <a:gd name="connsiteX11" fmla="*/ 4183380 w 6477000"/>
                <a:gd name="connsiteY11" fmla="*/ 1221740 h 1231900"/>
                <a:gd name="connsiteX12" fmla="*/ 4572000 w 6477000"/>
                <a:gd name="connsiteY12" fmla="*/ 619760 h 1231900"/>
                <a:gd name="connsiteX13" fmla="*/ 4945380 w 6477000"/>
                <a:gd name="connsiteY13" fmla="*/ 10160 h 1231900"/>
                <a:gd name="connsiteX14" fmla="*/ 5326380 w 6477000"/>
                <a:gd name="connsiteY14" fmla="*/ 619760 h 1231900"/>
                <a:gd name="connsiteX15" fmla="*/ 5707380 w 6477000"/>
                <a:gd name="connsiteY15" fmla="*/ 1206500 h 1231900"/>
                <a:gd name="connsiteX16" fmla="*/ 6096000 w 6477000"/>
                <a:gd name="connsiteY16" fmla="*/ 612140 h 1231900"/>
                <a:gd name="connsiteX17" fmla="*/ 6477000 w 6477000"/>
                <a:gd name="connsiteY17" fmla="*/ 17780 h 1231900"/>
                <a:gd name="connsiteX18" fmla="*/ 6477000 w 6477000"/>
                <a:gd name="connsiteY18" fmla="*/ 17780 h 123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77000" h="1231900">
                  <a:moveTo>
                    <a:pt x="0" y="612140"/>
                  </a:moveTo>
                  <a:cubicBezTo>
                    <a:pt x="127635" y="306070"/>
                    <a:pt x="255270" y="0"/>
                    <a:pt x="381000" y="2540"/>
                  </a:cubicBezTo>
                  <a:cubicBezTo>
                    <a:pt x="506730" y="5080"/>
                    <a:pt x="628650" y="422910"/>
                    <a:pt x="754380" y="627380"/>
                  </a:cubicBezTo>
                  <a:cubicBezTo>
                    <a:pt x="880110" y="831850"/>
                    <a:pt x="1007110" y="1230630"/>
                    <a:pt x="1135380" y="1229360"/>
                  </a:cubicBezTo>
                  <a:cubicBezTo>
                    <a:pt x="1263650" y="1228090"/>
                    <a:pt x="1395730" y="824230"/>
                    <a:pt x="1524000" y="619760"/>
                  </a:cubicBezTo>
                  <a:cubicBezTo>
                    <a:pt x="1652270" y="415290"/>
                    <a:pt x="1778000" y="1270"/>
                    <a:pt x="1905000" y="2540"/>
                  </a:cubicBezTo>
                  <a:cubicBezTo>
                    <a:pt x="2032000" y="3810"/>
                    <a:pt x="2160270" y="422910"/>
                    <a:pt x="2286000" y="627380"/>
                  </a:cubicBezTo>
                  <a:cubicBezTo>
                    <a:pt x="2411730" y="831850"/>
                    <a:pt x="2533650" y="1231900"/>
                    <a:pt x="2659380" y="1229360"/>
                  </a:cubicBezTo>
                  <a:cubicBezTo>
                    <a:pt x="2785110" y="1226820"/>
                    <a:pt x="2913380" y="816610"/>
                    <a:pt x="3040380" y="612140"/>
                  </a:cubicBezTo>
                  <a:cubicBezTo>
                    <a:pt x="3167380" y="407670"/>
                    <a:pt x="3294380" y="1270"/>
                    <a:pt x="3421380" y="2540"/>
                  </a:cubicBezTo>
                  <a:cubicBezTo>
                    <a:pt x="3548380" y="3810"/>
                    <a:pt x="3675380" y="416560"/>
                    <a:pt x="3802380" y="619760"/>
                  </a:cubicBezTo>
                  <a:cubicBezTo>
                    <a:pt x="3929380" y="822960"/>
                    <a:pt x="4055110" y="1221740"/>
                    <a:pt x="4183380" y="1221740"/>
                  </a:cubicBezTo>
                  <a:cubicBezTo>
                    <a:pt x="4311650" y="1221740"/>
                    <a:pt x="4445000" y="821690"/>
                    <a:pt x="4572000" y="619760"/>
                  </a:cubicBezTo>
                  <a:cubicBezTo>
                    <a:pt x="4699000" y="417830"/>
                    <a:pt x="4819650" y="10160"/>
                    <a:pt x="4945380" y="10160"/>
                  </a:cubicBezTo>
                  <a:cubicBezTo>
                    <a:pt x="5071110" y="10160"/>
                    <a:pt x="5199380" y="420370"/>
                    <a:pt x="5326380" y="619760"/>
                  </a:cubicBezTo>
                  <a:cubicBezTo>
                    <a:pt x="5453380" y="819150"/>
                    <a:pt x="5579110" y="1207770"/>
                    <a:pt x="5707380" y="1206500"/>
                  </a:cubicBezTo>
                  <a:cubicBezTo>
                    <a:pt x="5835650" y="1205230"/>
                    <a:pt x="5967730" y="810260"/>
                    <a:pt x="6096000" y="612140"/>
                  </a:cubicBezTo>
                  <a:cubicBezTo>
                    <a:pt x="6224270" y="414020"/>
                    <a:pt x="6477000" y="17780"/>
                    <a:pt x="6477000" y="17780"/>
                  </a:cubicBezTo>
                  <a:lnTo>
                    <a:pt x="6477000" y="1778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1" name="TextBox 50"/>
          <p:cNvSpPr txBox="1"/>
          <p:nvPr/>
        </p:nvSpPr>
        <p:spPr>
          <a:xfrm>
            <a:off x="1385959" y="4724400"/>
            <a:ext cx="5939768" cy="338554"/>
          </a:xfrm>
          <a:prstGeom prst="rect">
            <a:avLst/>
          </a:prstGeom>
          <a:noFill/>
        </p:spPr>
        <p:txBody>
          <a:bodyPr wrap="none" rtlCol="0">
            <a:spAutoFit/>
          </a:bodyPr>
          <a:lstStyle/>
          <a:p>
            <a:r>
              <a:rPr lang="en-US" sz="1600" dirty="0" smtClean="0"/>
              <a:t>Zone 1         2              3               4              5               6              7               8</a:t>
            </a:r>
            <a:endParaRPr lang="en-US" sz="1600" dirty="0"/>
          </a:p>
        </p:txBody>
      </p:sp>
      <p:grpSp>
        <p:nvGrpSpPr>
          <p:cNvPr id="57" name="Group 56"/>
          <p:cNvGrpSpPr/>
          <p:nvPr/>
        </p:nvGrpSpPr>
        <p:grpSpPr>
          <a:xfrm>
            <a:off x="2133600" y="5001768"/>
            <a:ext cx="5334000" cy="1371600"/>
            <a:chOff x="2133600" y="5029200"/>
            <a:chExt cx="5334000" cy="1371600"/>
          </a:xfrm>
        </p:grpSpPr>
        <p:sp>
          <p:nvSpPr>
            <p:cNvPr id="53" name="Rectangle 52"/>
            <p:cNvSpPr/>
            <p:nvPr/>
          </p:nvSpPr>
          <p:spPr>
            <a:xfrm>
              <a:off x="2133600" y="5029200"/>
              <a:ext cx="762000" cy="137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3657600" y="5029200"/>
              <a:ext cx="762000" cy="137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5181600" y="5029200"/>
              <a:ext cx="762000" cy="137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6705600" y="5029200"/>
              <a:ext cx="762000" cy="137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p:cNvSpPr txBox="1"/>
          <p:nvPr/>
        </p:nvSpPr>
        <p:spPr>
          <a:xfrm>
            <a:off x="5105400" y="2209800"/>
            <a:ext cx="3718637" cy="1200329"/>
          </a:xfrm>
          <a:prstGeom prst="rect">
            <a:avLst/>
          </a:prstGeom>
          <a:noFill/>
        </p:spPr>
        <p:txBody>
          <a:bodyPr wrap="square" rtlCol="0">
            <a:spAutoFit/>
          </a:bodyPr>
          <a:lstStyle/>
          <a:p>
            <a:r>
              <a:rPr lang="en-US" dirty="0" smtClean="0">
                <a:solidFill>
                  <a:srgbClr val="0033CC"/>
                </a:solidFill>
              </a:rPr>
              <a:t>Maximum light intensity at the focal  point if the light from each non-blocked zone interfere constructively (“in-phase”).</a:t>
            </a:r>
            <a:endParaRPr lang="en-US" dirty="0">
              <a:solidFill>
                <a:srgbClr val="0033CC"/>
              </a:solidFill>
            </a:endParaRPr>
          </a:p>
        </p:txBody>
      </p:sp>
      <p:sp>
        <p:nvSpPr>
          <p:cNvPr id="34" name="Slide Number Placeholder 33"/>
          <p:cNvSpPr>
            <a:spLocks noGrp="1"/>
          </p:cNvSpPr>
          <p:nvPr>
            <p:ph type="sldNum" sz="quarter" idx="12"/>
          </p:nvPr>
        </p:nvSpPr>
        <p:spPr/>
        <p:txBody>
          <a:bodyPr/>
          <a:lstStyle/>
          <a:p>
            <a:fld id="{B6F15528-21DE-4FAA-801E-634DDDAF4B2B}" type="slidenum">
              <a:rPr lang="en-US" smtClean="0"/>
              <a:pPr/>
              <a:t>19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fill="hold"/>
                                        <p:tgtEl>
                                          <p:spTgt spid="57"/>
                                        </p:tgtEl>
                                        <p:attrNameLst>
                                          <p:attrName>ppt_x</p:attrName>
                                        </p:attrNameLst>
                                      </p:cBhvr>
                                      <p:tavLst>
                                        <p:tav tm="0">
                                          <p:val>
                                            <p:strVal val="#ppt_x"/>
                                          </p:val>
                                        </p:tav>
                                        <p:tav tm="100000">
                                          <p:val>
                                            <p:strVal val="#ppt_x"/>
                                          </p:val>
                                        </p:tav>
                                      </p:tavLst>
                                    </p:anim>
                                    <p:anim calcmode="lin" valueType="num">
                                      <p:cBhvr additive="base">
                                        <p:cTn id="8"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1239083"/>
            <a:ext cx="5410200" cy="5355312"/>
          </a:xfrm>
          <a:prstGeom prst="rect">
            <a:avLst/>
          </a:prstGeom>
        </p:spPr>
        <p:txBody>
          <a:bodyPr wrap="square">
            <a:spAutoFit/>
          </a:bodyPr>
          <a:lstStyle/>
          <a:p>
            <a:r>
              <a:rPr lang="en-US" dirty="0" smtClean="0">
                <a:solidFill>
                  <a:srgbClr val="C00000"/>
                </a:solidFill>
              </a:rPr>
              <a:t>X-ray mask membrane materials:</a:t>
            </a:r>
          </a:p>
          <a:p>
            <a:pPr marL="234950" indent="-234950">
              <a:buFont typeface="+mj-lt"/>
              <a:buAutoNum type="arabicPeriod"/>
            </a:pPr>
            <a:r>
              <a:rPr lang="en-US" dirty="0" smtClean="0">
                <a:solidFill>
                  <a:srgbClr val="0033CC"/>
                </a:solidFill>
              </a:rPr>
              <a:t>Thin (1-2</a:t>
            </a:r>
            <a:r>
              <a:rPr lang="en-US" dirty="0" smtClean="0">
                <a:solidFill>
                  <a:srgbClr val="0033CC"/>
                </a:solidFill>
                <a:sym typeface="Symbol"/>
              </a:rPr>
              <a:t>m</a:t>
            </a:r>
            <a:r>
              <a:rPr lang="en-US" dirty="0" smtClean="0">
                <a:solidFill>
                  <a:srgbClr val="0033CC"/>
                </a:solidFill>
              </a:rPr>
              <a:t>) membranes from silicon, silicon nitride,  boron nitride, titanium or diamond, for </a:t>
            </a:r>
            <a:r>
              <a:rPr lang="en-US" dirty="0" smtClean="0">
                <a:solidFill>
                  <a:srgbClr val="FF0000"/>
                </a:solidFill>
              </a:rPr>
              <a:t>high resolution </a:t>
            </a:r>
            <a:r>
              <a:rPr lang="en-US" dirty="0" smtClean="0">
                <a:solidFill>
                  <a:srgbClr val="0033CC"/>
                </a:solidFill>
              </a:rPr>
              <a:t>(&lt;100nm) using longer wavelength (few nm). Very difficult to make and fragile.</a:t>
            </a:r>
          </a:p>
          <a:p>
            <a:pPr marL="234950" indent="-234950">
              <a:buFont typeface="+mj-lt"/>
              <a:buAutoNum type="arabicPeriod"/>
            </a:pPr>
            <a:r>
              <a:rPr lang="en-US" dirty="0" smtClean="0">
                <a:solidFill>
                  <a:srgbClr val="0033CC"/>
                </a:solidFill>
              </a:rPr>
              <a:t>Thick (&gt;100</a:t>
            </a:r>
            <a:r>
              <a:rPr lang="en-US" dirty="0" smtClean="0">
                <a:solidFill>
                  <a:srgbClr val="0033CC"/>
                </a:solidFill>
                <a:sym typeface="Symbol"/>
              </a:rPr>
              <a:t>m</a:t>
            </a:r>
            <a:r>
              <a:rPr lang="en-US" dirty="0" smtClean="0">
                <a:solidFill>
                  <a:srgbClr val="0033CC"/>
                </a:solidFill>
              </a:rPr>
              <a:t>) “sheets” from graphite, beryllium or </a:t>
            </a:r>
            <a:r>
              <a:rPr lang="en-US" dirty="0" err="1" smtClean="0">
                <a:solidFill>
                  <a:srgbClr val="0033CC"/>
                </a:solidFill>
              </a:rPr>
              <a:t>kapton</a:t>
            </a:r>
            <a:r>
              <a:rPr lang="en-US" dirty="0" smtClean="0">
                <a:solidFill>
                  <a:srgbClr val="0033CC"/>
                </a:solidFill>
              </a:rPr>
              <a:t> (polyimide), for </a:t>
            </a:r>
            <a:r>
              <a:rPr lang="en-US" dirty="0" smtClean="0">
                <a:solidFill>
                  <a:srgbClr val="FF0000"/>
                </a:solidFill>
              </a:rPr>
              <a:t>high aspect ratio </a:t>
            </a:r>
            <a:r>
              <a:rPr lang="en-US" dirty="0" smtClean="0">
                <a:solidFill>
                  <a:srgbClr val="0033CC"/>
                </a:solidFill>
              </a:rPr>
              <a:t>(low resolution &gt;1</a:t>
            </a:r>
            <a:r>
              <a:rPr lang="en-US" dirty="0" smtClean="0">
                <a:solidFill>
                  <a:srgbClr val="0033CC"/>
                </a:solidFill>
                <a:sym typeface="Symbol"/>
              </a:rPr>
              <a:t>m, LIGA process</a:t>
            </a:r>
            <a:r>
              <a:rPr lang="en-US" dirty="0" smtClean="0">
                <a:solidFill>
                  <a:srgbClr val="0033CC"/>
                </a:solidFill>
              </a:rPr>
              <a:t>) using shorter wavelength (&lt;5Å).</a:t>
            </a:r>
          </a:p>
          <a:p>
            <a:endParaRPr lang="en-US" dirty="0" smtClean="0">
              <a:solidFill>
                <a:srgbClr val="0033CC"/>
              </a:solidFill>
            </a:endParaRPr>
          </a:p>
          <a:p>
            <a:r>
              <a:rPr lang="en-US" dirty="0" smtClean="0">
                <a:solidFill>
                  <a:srgbClr val="C00000"/>
                </a:solidFill>
              </a:rPr>
              <a:t>Requirement:</a:t>
            </a:r>
          </a:p>
          <a:p>
            <a:pPr marL="166688" indent="-166688">
              <a:buFont typeface="Arial" pitchFamily="34" charset="0"/>
              <a:buChar char="•"/>
            </a:pPr>
            <a:r>
              <a:rPr lang="en-US" dirty="0" smtClean="0">
                <a:solidFill>
                  <a:srgbClr val="0033CC"/>
                </a:solidFill>
              </a:rPr>
              <a:t>Good x-ray and optical (for alignment) transmission</a:t>
            </a:r>
          </a:p>
          <a:p>
            <a:pPr marL="166688" indent="-166688">
              <a:buFont typeface="Arial" pitchFamily="34" charset="0"/>
              <a:buChar char="•"/>
            </a:pPr>
            <a:r>
              <a:rPr lang="en-US" dirty="0" smtClean="0">
                <a:solidFill>
                  <a:srgbClr val="0033CC"/>
                </a:solidFill>
              </a:rPr>
              <a:t>Compatible with plating of Au absorber</a:t>
            </a:r>
          </a:p>
          <a:p>
            <a:pPr marL="166688" indent="-166688">
              <a:buFont typeface="Arial" pitchFamily="34" charset="0"/>
              <a:buChar char="•"/>
            </a:pPr>
            <a:r>
              <a:rPr lang="en-US" dirty="0" smtClean="0">
                <a:solidFill>
                  <a:srgbClr val="0033CC"/>
                </a:solidFill>
              </a:rPr>
              <a:t>Radiation resistant</a:t>
            </a:r>
          </a:p>
          <a:p>
            <a:pPr marL="166688" indent="-166688">
              <a:buFont typeface="Arial" pitchFamily="34" charset="0"/>
              <a:buChar char="•"/>
            </a:pPr>
            <a:r>
              <a:rPr lang="en-US" dirty="0" smtClean="0">
                <a:solidFill>
                  <a:srgbClr val="0033CC"/>
                </a:solidFill>
              </a:rPr>
              <a:t>Good mechanical stability, low internal stress (no bending or deformation)</a:t>
            </a:r>
          </a:p>
          <a:p>
            <a:pPr marL="166688" indent="-166688">
              <a:buFont typeface="Arial" pitchFamily="34" charset="0"/>
              <a:buChar char="•"/>
            </a:pPr>
            <a:r>
              <a:rPr lang="en-US" dirty="0" smtClean="0">
                <a:solidFill>
                  <a:srgbClr val="0033CC"/>
                </a:solidFill>
              </a:rPr>
              <a:t>Good thermal conductivity (no overheating)</a:t>
            </a:r>
          </a:p>
          <a:p>
            <a:pPr marL="166688" indent="-166688">
              <a:buFont typeface="Arial" pitchFamily="34" charset="0"/>
              <a:buChar char="•"/>
            </a:pPr>
            <a:r>
              <a:rPr lang="en-US" dirty="0" smtClean="0">
                <a:solidFill>
                  <a:srgbClr val="0033CC"/>
                </a:solidFill>
              </a:rPr>
              <a:t>Compatible with established mask making processes and equipment</a:t>
            </a:r>
          </a:p>
        </p:txBody>
      </p:sp>
      <p:sp>
        <p:nvSpPr>
          <p:cNvPr id="8" name="TextBox 7"/>
          <p:cNvSpPr txBox="1"/>
          <p:nvPr/>
        </p:nvSpPr>
        <p:spPr>
          <a:xfrm>
            <a:off x="1524000" y="152400"/>
            <a:ext cx="6712736" cy="523220"/>
          </a:xfrm>
          <a:prstGeom prst="rect">
            <a:avLst/>
          </a:prstGeom>
          <a:noFill/>
          <a:ln>
            <a:noFill/>
          </a:ln>
        </p:spPr>
        <p:txBody>
          <a:bodyPr wrap="none" rtlCol="0">
            <a:spAutoFit/>
          </a:bodyPr>
          <a:lstStyle/>
          <a:p>
            <a:pPr algn="ctr"/>
            <a:r>
              <a:rPr lang="en-US" sz="2800" dirty="0" smtClean="0">
                <a:solidFill>
                  <a:srgbClr val="0033CC"/>
                </a:solidFill>
              </a:rPr>
              <a:t>X-ray lithography: mask membrane materials</a:t>
            </a:r>
          </a:p>
        </p:txBody>
      </p:sp>
      <p:cxnSp>
        <p:nvCxnSpPr>
          <p:cNvPr id="9" name="Straight Connector 8"/>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pic>
        <p:nvPicPr>
          <p:cNvPr id="10" name="Picture 4" descr="D:\ACAD\333\Images\ibmmask.gif"/>
          <p:cNvPicPr>
            <a:picLocks noChangeAspect="1" noChangeArrowheads="1"/>
          </p:cNvPicPr>
          <p:nvPr/>
        </p:nvPicPr>
        <p:blipFill>
          <a:blip r:embed="rId2"/>
          <a:srcRect/>
          <a:stretch>
            <a:fillRect/>
          </a:stretch>
        </p:blipFill>
        <p:spPr bwMode="auto">
          <a:xfrm>
            <a:off x="5410200" y="3505200"/>
            <a:ext cx="3552825" cy="3124200"/>
          </a:xfrm>
          <a:prstGeom prst="rect">
            <a:avLst/>
          </a:prstGeom>
          <a:noFill/>
          <a:ln w="9525">
            <a:noFill/>
            <a:miter lim="800000"/>
            <a:headEnd/>
            <a:tailEnd/>
          </a:ln>
        </p:spPr>
      </p:pic>
      <p:grpSp>
        <p:nvGrpSpPr>
          <p:cNvPr id="11" name="Group 10"/>
          <p:cNvGrpSpPr/>
          <p:nvPr/>
        </p:nvGrpSpPr>
        <p:grpSpPr>
          <a:xfrm>
            <a:off x="5553531" y="874494"/>
            <a:ext cx="3285669" cy="1972707"/>
            <a:chOff x="1217613" y="1901825"/>
            <a:chExt cx="3285669" cy="1972707"/>
          </a:xfrm>
        </p:grpSpPr>
        <p:sp>
          <p:nvSpPr>
            <p:cNvPr id="12" name="Rectangle 5"/>
            <p:cNvSpPr>
              <a:spLocks noChangeArrowheads="1"/>
            </p:cNvSpPr>
            <p:nvPr/>
          </p:nvSpPr>
          <p:spPr bwMode="auto">
            <a:xfrm>
              <a:off x="1217613" y="2921000"/>
              <a:ext cx="2438400" cy="76200"/>
            </a:xfrm>
            <a:prstGeom prst="rect">
              <a:avLst/>
            </a:prstGeom>
            <a:solidFill>
              <a:srgbClr val="FF6600"/>
            </a:solidFill>
            <a:ln w="9525">
              <a:solidFill>
                <a:schemeClr val="tx1"/>
              </a:solidFill>
              <a:miter lim="800000"/>
              <a:headEnd/>
              <a:tailEnd/>
            </a:ln>
          </p:spPr>
          <p:txBody>
            <a:bodyPr wrap="none" anchor="ctr"/>
            <a:lstStyle/>
            <a:p>
              <a:endParaRPr lang="en-US"/>
            </a:p>
          </p:txBody>
        </p:sp>
        <p:sp>
          <p:nvSpPr>
            <p:cNvPr id="13" name="Rectangle 6"/>
            <p:cNvSpPr>
              <a:spLocks noChangeArrowheads="1"/>
            </p:cNvSpPr>
            <p:nvPr/>
          </p:nvSpPr>
          <p:spPr bwMode="auto">
            <a:xfrm>
              <a:off x="1243013" y="3035300"/>
              <a:ext cx="398462" cy="203200"/>
            </a:xfrm>
            <a:prstGeom prst="rect">
              <a:avLst/>
            </a:prstGeom>
            <a:solidFill>
              <a:schemeClr val="tx1"/>
            </a:solidFill>
            <a:ln w="50800">
              <a:solidFill>
                <a:schemeClr val="tx1"/>
              </a:solidFill>
              <a:miter lim="800000"/>
              <a:headEnd/>
              <a:tailEnd/>
            </a:ln>
          </p:spPr>
          <p:txBody>
            <a:bodyPr wrap="none" anchor="ctr">
              <a:spAutoFit/>
            </a:bodyPr>
            <a:lstStyle/>
            <a:p>
              <a:endParaRPr lang="en-US"/>
            </a:p>
          </p:txBody>
        </p:sp>
        <p:sp>
          <p:nvSpPr>
            <p:cNvPr id="14" name="Rectangle 7"/>
            <p:cNvSpPr>
              <a:spLocks noChangeArrowheads="1"/>
            </p:cNvSpPr>
            <p:nvPr/>
          </p:nvSpPr>
          <p:spPr bwMode="auto">
            <a:xfrm>
              <a:off x="3244850" y="3035300"/>
              <a:ext cx="398462" cy="203200"/>
            </a:xfrm>
            <a:prstGeom prst="rect">
              <a:avLst/>
            </a:prstGeom>
            <a:solidFill>
              <a:schemeClr val="tx1"/>
            </a:solidFill>
            <a:ln w="50800">
              <a:solidFill>
                <a:schemeClr val="tx1"/>
              </a:solidFill>
              <a:miter lim="800000"/>
              <a:headEnd/>
              <a:tailEnd/>
            </a:ln>
          </p:spPr>
          <p:txBody>
            <a:bodyPr wrap="none" anchor="ctr">
              <a:spAutoFit/>
            </a:bodyPr>
            <a:lstStyle/>
            <a:p>
              <a:endParaRPr lang="en-US"/>
            </a:p>
          </p:txBody>
        </p:sp>
        <p:sp>
          <p:nvSpPr>
            <p:cNvPr id="15" name="Rectangle 8"/>
            <p:cNvSpPr>
              <a:spLocks noChangeArrowheads="1"/>
            </p:cNvSpPr>
            <p:nvPr/>
          </p:nvSpPr>
          <p:spPr bwMode="auto">
            <a:xfrm>
              <a:off x="1436688" y="2844800"/>
              <a:ext cx="411162" cy="76200"/>
            </a:xfrm>
            <a:prstGeom prst="rect">
              <a:avLst/>
            </a:prstGeom>
            <a:solidFill>
              <a:srgbClr val="FFCC00"/>
            </a:solidFill>
            <a:ln w="9525">
              <a:solidFill>
                <a:schemeClr val="tx1"/>
              </a:solidFill>
              <a:miter lim="800000"/>
              <a:headEnd/>
              <a:tailEnd/>
            </a:ln>
          </p:spPr>
          <p:txBody>
            <a:bodyPr wrap="none" anchor="ctr"/>
            <a:lstStyle/>
            <a:p>
              <a:endParaRPr lang="en-US"/>
            </a:p>
          </p:txBody>
        </p:sp>
        <p:sp>
          <p:nvSpPr>
            <p:cNvPr id="16" name="Rectangle 9"/>
            <p:cNvSpPr>
              <a:spLocks noChangeArrowheads="1"/>
            </p:cNvSpPr>
            <p:nvPr/>
          </p:nvSpPr>
          <p:spPr bwMode="auto">
            <a:xfrm>
              <a:off x="2274888" y="2844800"/>
              <a:ext cx="411162" cy="76200"/>
            </a:xfrm>
            <a:prstGeom prst="rect">
              <a:avLst/>
            </a:prstGeom>
            <a:solidFill>
              <a:srgbClr val="FFCC00"/>
            </a:solidFill>
            <a:ln w="9525">
              <a:solidFill>
                <a:schemeClr val="tx1"/>
              </a:solidFill>
              <a:miter lim="800000"/>
              <a:headEnd/>
              <a:tailEnd/>
            </a:ln>
          </p:spPr>
          <p:txBody>
            <a:bodyPr wrap="none" anchor="ctr"/>
            <a:lstStyle/>
            <a:p>
              <a:endParaRPr lang="en-US"/>
            </a:p>
          </p:txBody>
        </p:sp>
        <p:sp>
          <p:nvSpPr>
            <p:cNvPr id="17" name="Rectangle 10"/>
            <p:cNvSpPr>
              <a:spLocks noChangeArrowheads="1"/>
            </p:cNvSpPr>
            <p:nvPr/>
          </p:nvSpPr>
          <p:spPr bwMode="auto">
            <a:xfrm>
              <a:off x="3113088" y="2844800"/>
              <a:ext cx="347662" cy="76200"/>
            </a:xfrm>
            <a:prstGeom prst="rect">
              <a:avLst/>
            </a:prstGeom>
            <a:solidFill>
              <a:srgbClr val="FFCC00"/>
            </a:solidFill>
            <a:ln w="9525">
              <a:solidFill>
                <a:schemeClr val="tx1"/>
              </a:solidFill>
              <a:miter lim="800000"/>
              <a:headEnd/>
              <a:tailEnd/>
            </a:ln>
          </p:spPr>
          <p:txBody>
            <a:bodyPr wrap="none" anchor="ctr"/>
            <a:lstStyle/>
            <a:p>
              <a:endParaRPr lang="en-US"/>
            </a:p>
          </p:txBody>
        </p:sp>
        <p:sp>
          <p:nvSpPr>
            <p:cNvPr id="18" name="Text Box 11"/>
            <p:cNvSpPr txBox="1">
              <a:spLocks noChangeArrowheads="1"/>
            </p:cNvSpPr>
            <p:nvPr/>
          </p:nvSpPr>
          <p:spPr bwMode="auto">
            <a:xfrm>
              <a:off x="1504950" y="1901825"/>
              <a:ext cx="1947969" cy="369332"/>
            </a:xfrm>
            <a:prstGeom prst="rect">
              <a:avLst/>
            </a:prstGeom>
            <a:noFill/>
            <a:ln w="50800">
              <a:noFill/>
              <a:miter lim="800000"/>
              <a:headEnd/>
              <a:tailEnd/>
            </a:ln>
          </p:spPr>
          <p:txBody>
            <a:bodyPr wrap="none">
              <a:spAutoFit/>
            </a:bodyPr>
            <a:lstStyle/>
            <a:p>
              <a:r>
                <a:rPr lang="en-US" altLang="ko-KR" dirty="0">
                  <a:solidFill>
                    <a:srgbClr val="0033CC"/>
                  </a:solidFill>
                  <a:latin typeface="Times New Roman" pitchFamily="18" charset="0"/>
                  <a:ea typeface="Gulim" pitchFamily="34" charset="-127"/>
                </a:rPr>
                <a:t>Absorber Structure</a:t>
              </a:r>
            </a:p>
          </p:txBody>
        </p:sp>
        <p:sp>
          <p:nvSpPr>
            <p:cNvPr id="19" name="Line 12"/>
            <p:cNvSpPr>
              <a:spLocks noChangeShapeType="1"/>
            </p:cNvSpPr>
            <p:nvPr/>
          </p:nvSpPr>
          <p:spPr bwMode="auto">
            <a:xfrm>
              <a:off x="2452688" y="2212848"/>
              <a:ext cx="0" cy="640080"/>
            </a:xfrm>
            <a:prstGeom prst="line">
              <a:avLst/>
            </a:prstGeom>
            <a:noFill/>
            <a:ln w="12700">
              <a:solidFill>
                <a:schemeClr val="tx1"/>
              </a:solidFill>
              <a:round/>
              <a:headEnd/>
              <a:tailEnd type="triangle" w="med" len="med"/>
            </a:ln>
          </p:spPr>
          <p:txBody>
            <a:bodyPr wrap="none">
              <a:spAutoFit/>
            </a:bodyPr>
            <a:lstStyle/>
            <a:p>
              <a:endParaRPr lang="en-US" dirty="0"/>
            </a:p>
          </p:txBody>
        </p:sp>
        <p:sp>
          <p:nvSpPr>
            <p:cNvPr id="20" name="Line 13"/>
            <p:cNvSpPr>
              <a:spLocks noChangeShapeType="1"/>
            </p:cNvSpPr>
            <p:nvPr/>
          </p:nvSpPr>
          <p:spPr bwMode="auto">
            <a:xfrm flipH="1">
              <a:off x="3656012" y="2590800"/>
              <a:ext cx="230188" cy="330200"/>
            </a:xfrm>
            <a:prstGeom prst="line">
              <a:avLst/>
            </a:prstGeom>
            <a:noFill/>
            <a:ln w="12700">
              <a:solidFill>
                <a:schemeClr val="tx1"/>
              </a:solidFill>
              <a:round/>
              <a:headEnd/>
              <a:tailEnd type="triangle" w="med" len="med"/>
            </a:ln>
          </p:spPr>
          <p:txBody>
            <a:bodyPr wrap="square">
              <a:spAutoFit/>
            </a:bodyPr>
            <a:lstStyle/>
            <a:p>
              <a:endParaRPr lang="en-US"/>
            </a:p>
          </p:txBody>
        </p:sp>
        <p:sp>
          <p:nvSpPr>
            <p:cNvPr id="21" name="Text Box 14"/>
            <p:cNvSpPr txBox="1">
              <a:spLocks noChangeArrowheads="1"/>
            </p:cNvSpPr>
            <p:nvPr/>
          </p:nvSpPr>
          <p:spPr bwMode="auto">
            <a:xfrm>
              <a:off x="1591523" y="3505200"/>
              <a:ext cx="1576072" cy="369332"/>
            </a:xfrm>
            <a:prstGeom prst="rect">
              <a:avLst/>
            </a:prstGeom>
            <a:noFill/>
            <a:ln w="50800">
              <a:noFill/>
              <a:miter lim="800000"/>
              <a:headEnd/>
              <a:tailEnd/>
            </a:ln>
          </p:spPr>
          <p:txBody>
            <a:bodyPr wrap="none">
              <a:spAutoFit/>
            </a:bodyPr>
            <a:lstStyle/>
            <a:p>
              <a:r>
                <a:rPr lang="en-US" altLang="ko-KR" dirty="0">
                  <a:solidFill>
                    <a:srgbClr val="0033CC"/>
                  </a:solidFill>
                  <a:latin typeface="Times New Roman" pitchFamily="18" charset="0"/>
                  <a:ea typeface="Gulim" pitchFamily="34" charset="-127"/>
                </a:rPr>
                <a:t>    Mask </a:t>
              </a:r>
              <a:r>
                <a:rPr lang="en-US" altLang="ko-KR" dirty="0" smtClean="0">
                  <a:solidFill>
                    <a:srgbClr val="0033CC"/>
                  </a:solidFill>
                  <a:latin typeface="Times New Roman" pitchFamily="18" charset="0"/>
                  <a:ea typeface="Gulim" pitchFamily="34" charset="-127"/>
                </a:rPr>
                <a:t>Frame</a:t>
              </a:r>
              <a:endParaRPr lang="en-US" altLang="ko-KR" dirty="0">
                <a:solidFill>
                  <a:srgbClr val="0033CC"/>
                </a:solidFill>
                <a:latin typeface="Times New Roman" pitchFamily="18" charset="0"/>
                <a:ea typeface="Gulim" pitchFamily="34" charset="-127"/>
              </a:endParaRPr>
            </a:p>
          </p:txBody>
        </p:sp>
        <p:sp>
          <p:nvSpPr>
            <p:cNvPr id="22" name="Line 15"/>
            <p:cNvSpPr>
              <a:spLocks noChangeShapeType="1"/>
            </p:cNvSpPr>
            <p:nvPr/>
          </p:nvSpPr>
          <p:spPr bwMode="auto">
            <a:xfrm flipV="1">
              <a:off x="2844800" y="3238500"/>
              <a:ext cx="400050" cy="379413"/>
            </a:xfrm>
            <a:prstGeom prst="line">
              <a:avLst/>
            </a:prstGeom>
            <a:noFill/>
            <a:ln w="12700">
              <a:solidFill>
                <a:schemeClr val="tx1"/>
              </a:solidFill>
              <a:round/>
              <a:headEnd/>
              <a:tailEnd type="triangle" w="med" len="med"/>
            </a:ln>
          </p:spPr>
          <p:txBody>
            <a:bodyPr wrap="none">
              <a:spAutoFit/>
            </a:bodyPr>
            <a:lstStyle/>
            <a:p>
              <a:endParaRPr lang="en-US"/>
            </a:p>
          </p:txBody>
        </p:sp>
        <p:sp>
          <p:nvSpPr>
            <p:cNvPr id="23" name="Line 16"/>
            <p:cNvSpPr>
              <a:spLocks noChangeShapeType="1"/>
            </p:cNvSpPr>
            <p:nvPr/>
          </p:nvSpPr>
          <p:spPr bwMode="auto">
            <a:xfrm flipH="1" flipV="1">
              <a:off x="1641475" y="3238500"/>
              <a:ext cx="428625" cy="379413"/>
            </a:xfrm>
            <a:prstGeom prst="line">
              <a:avLst/>
            </a:prstGeom>
            <a:noFill/>
            <a:ln w="12700">
              <a:solidFill>
                <a:schemeClr val="tx1"/>
              </a:solidFill>
              <a:round/>
              <a:headEnd/>
              <a:tailEnd type="triangle" w="med" len="med"/>
            </a:ln>
          </p:spPr>
          <p:txBody>
            <a:bodyPr wrap="none">
              <a:spAutoFit/>
            </a:bodyPr>
            <a:lstStyle/>
            <a:p>
              <a:endParaRPr lang="en-US"/>
            </a:p>
          </p:txBody>
        </p:sp>
        <p:sp>
          <p:nvSpPr>
            <p:cNvPr id="24" name="TextBox 23"/>
            <p:cNvSpPr txBox="1"/>
            <p:nvPr/>
          </p:nvSpPr>
          <p:spPr>
            <a:xfrm>
              <a:off x="3276600" y="2286000"/>
              <a:ext cx="1226682" cy="369332"/>
            </a:xfrm>
            <a:prstGeom prst="rect">
              <a:avLst/>
            </a:prstGeom>
            <a:noFill/>
          </p:spPr>
          <p:txBody>
            <a:bodyPr wrap="none" rtlCol="0">
              <a:spAutoFit/>
            </a:bodyPr>
            <a:lstStyle/>
            <a:p>
              <a:r>
                <a:rPr lang="en-US" dirty="0" smtClean="0">
                  <a:solidFill>
                    <a:srgbClr val="C00000"/>
                  </a:solidFill>
                </a:rPr>
                <a:t>Membrane</a:t>
              </a:r>
              <a:endParaRPr lang="en-US" dirty="0">
                <a:solidFill>
                  <a:srgbClr val="C00000"/>
                </a:solidFill>
              </a:endParaRPr>
            </a:p>
          </p:txBody>
        </p:sp>
      </p:grpSp>
      <p:sp>
        <p:nvSpPr>
          <p:cNvPr id="26" name="TextBox 25"/>
          <p:cNvSpPr txBox="1"/>
          <p:nvPr/>
        </p:nvSpPr>
        <p:spPr>
          <a:xfrm>
            <a:off x="5867400" y="3200400"/>
            <a:ext cx="2420791" cy="369332"/>
          </a:xfrm>
          <a:prstGeom prst="rect">
            <a:avLst/>
          </a:prstGeom>
          <a:noFill/>
        </p:spPr>
        <p:txBody>
          <a:bodyPr wrap="none" rtlCol="0">
            <a:spAutoFit/>
          </a:bodyPr>
          <a:lstStyle/>
          <a:p>
            <a:r>
              <a:rPr lang="en-US" dirty="0" smtClean="0">
                <a:solidFill>
                  <a:srgbClr val="C00000"/>
                </a:solidFill>
              </a:rPr>
              <a:t>Optical image of a mask</a:t>
            </a:r>
            <a:endParaRPr lang="en-US" dirty="0">
              <a:solidFill>
                <a:srgbClr val="C00000"/>
              </a:solidFill>
            </a:endParaRPr>
          </a:p>
        </p:txBody>
      </p:sp>
      <p:sp>
        <p:nvSpPr>
          <p:cNvPr id="25" name="Slide Number Placeholder 24"/>
          <p:cNvSpPr>
            <a:spLocks noGrp="1"/>
          </p:cNvSpPr>
          <p:nvPr>
            <p:ph type="sldNum" sz="quarter" idx="12"/>
          </p:nvPr>
        </p:nvSpPr>
        <p:spPr/>
        <p:txBody>
          <a:bodyPr/>
          <a:lstStyle/>
          <a:p>
            <a:fld id="{B6F15528-21DE-4FAA-801E-634DDDAF4B2B}"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srcRect/>
          <a:stretch>
            <a:fillRect/>
          </a:stretch>
        </p:blipFill>
        <p:spPr bwMode="auto">
          <a:xfrm>
            <a:off x="304800" y="3352800"/>
            <a:ext cx="5365019" cy="2590800"/>
          </a:xfrm>
          <a:prstGeom prst="rect">
            <a:avLst/>
          </a:prstGeom>
          <a:noFill/>
          <a:ln w="9525">
            <a:noFill/>
            <a:miter lim="800000"/>
            <a:headEnd/>
            <a:tailEnd/>
          </a:ln>
        </p:spPr>
      </p:pic>
      <p:sp>
        <p:nvSpPr>
          <p:cNvPr id="5" name="Rectangle 4"/>
          <p:cNvSpPr/>
          <p:nvPr/>
        </p:nvSpPr>
        <p:spPr>
          <a:xfrm>
            <a:off x="1905000" y="76200"/>
            <a:ext cx="5715000" cy="523220"/>
          </a:xfrm>
          <a:prstGeom prst="rect">
            <a:avLst/>
          </a:prstGeom>
        </p:spPr>
        <p:txBody>
          <a:bodyPr wrap="square">
            <a:spAutoFit/>
          </a:bodyPr>
          <a:lstStyle/>
          <a:p>
            <a:r>
              <a:rPr lang="en-US" sz="2800" dirty="0" smtClean="0">
                <a:solidFill>
                  <a:srgbClr val="0033CC"/>
                </a:solidFill>
              </a:rPr>
              <a:t>Fresnel lenses (zone plates): overview</a:t>
            </a:r>
            <a:endParaRPr lang="en-US" sz="2800" dirty="0">
              <a:solidFill>
                <a:srgbClr val="0033CC"/>
              </a:solidFill>
            </a:endParaRPr>
          </a:p>
        </p:txBody>
      </p:sp>
      <p:sp>
        <p:nvSpPr>
          <p:cNvPr id="6" name="Rectangle 5"/>
          <p:cNvSpPr/>
          <p:nvPr/>
        </p:nvSpPr>
        <p:spPr>
          <a:xfrm>
            <a:off x="609600" y="762000"/>
            <a:ext cx="8077200" cy="2416046"/>
          </a:xfrm>
          <a:prstGeom prst="rect">
            <a:avLst/>
          </a:prstGeom>
        </p:spPr>
        <p:txBody>
          <a:bodyPr wrap="square">
            <a:spAutoFit/>
          </a:bodyPr>
          <a:lstStyle/>
          <a:p>
            <a:pPr marL="173038" indent="-173038">
              <a:spcAft>
                <a:spcPts val="600"/>
              </a:spcAft>
              <a:buFont typeface="Arial" pitchFamily="34" charset="0"/>
              <a:buChar char="•"/>
            </a:pPr>
            <a:r>
              <a:rPr lang="en-US" dirty="0" smtClean="0">
                <a:solidFill>
                  <a:srgbClr val="0033CC"/>
                </a:solidFill>
              </a:rPr>
              <a:t>There is only reflection optics for soft x-ray and no optics for hard x-ray.</a:t>
            </a:r>
          </a:p>
          <a:p>
            <a:pPr marL="173038" indent="-173038">
              <a:spcAft>
                <a:spcPts val="600"/>
              </a:spcAft>
              <a:buFont typeface="Arial" pitchFamily="34" charset="0"/>
              <a:buChar char="•"/>
            </a:pPr>
            <a:r>
              <a:rPr lang="en-US" dirty="0" smtClean="0">
                <a:solidFill>
                  <a:srgbClr val="0033CC"/>
                </a:solidFill>
              </a:rPr>
              <a:t>Zone plate is the only option for focusing and imaging in this wavelength range.</a:t>
            </a:r>
          </a:p>
          <a:p>
            <a:pPr marL="173038" indent="-173038">
              <a:spcAft>
                <a:spcPts val="600"/>
              </a:spcAft>
              <a:buFont typeface="Arial" pitchFamily="34" charset="0"/>
              <a:buChar char="•"/>
            </a:pPr>
            <a:r>
              <a:rPr lang="en-US" dirty="0" smtClean="0">
                <a:solidFill>
                  <a:srgbClr val="0033CC"/>
                </a:solidFill>
              </a:rPr>
              <a:t>Number of zones is up to 10000-20000, materials – Au, Pt and other heavy metals.</a:t>
            </a:r>
          </a:p>
          <a:p>
            <a:pPr marL="173038" indent="-173038">
              <a:spcAft>
                <a:spcPts val="600"/>
              </a:spcAft>
              <a:buFont typeface="Arial" pitchFamily="34" charset="0"/>
              <a:buChar char="•"/>
            </a:pPr>
            <a:r>
              <a:rPr lang="en-US" dirty="0" smtClean="0">
                <a:solidFill>
                  <a:srgbClr val="0033CC"/>
                </a:solidFill>
              </a:rPr>
              <a:t>Width of the outmost zone (i.e. spatial resolution) can be as small as 15nm, and the radius of zone plates is up to 2mm.</a:t>
            </a:r>
          </a:p>
          <a:p>
            <a:pPr marL="173038" indent="-173038">
              <a:spcAft>
                <a:spcPts val="600"/>
              </a:spcAft>
              <a:buFont typeface="Arial" pitchFamily="34" charset="0"/>
              <a:buChar char="•"/>
            </a:pPr>
            <a:r>
              <a:rPr lang="en-US" dirty="0" smtClean="0">
                <a:solidFill>
                  <a:srgbClr val="0033CC"/>
                </a:solidFill>
              </a:rPr>
              <a:t>Most zone plate is fabricated by e-beam lithography, followed by electroplating of heavy metals into the trenches in resist, with aspect ratio limited to about 1:10.</a:t>
            </a:r>
          </a:p>
        </p:txBody>
      </p:sp>
      <p:cxnSp>
        <p:nvCxnSpPr>
          <p:cNvPr id="7" name="Straight Connector 6"/>
          <p:cNvCxnSpPr/>
          <p:nvPr/>
        </p:nvCxnSpPr>
        <p:spPr>
          <a:xfrm flipV="1">
            <a:off x="0" y="609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8" name="TextBox 7"/>
          <p:cNvSpPr txBox="1"/>
          <p:nvPr/>
        </p:nvSpPr>
        <p:spPr>
          <a:xfrm>
            <a:off x="1828800" y="6019800"/>
            <a:ext cx="2247346" cy="369332"/>
          </a:xfrm>
          <a:prstGeom prst="rect">
            <a:avLst/>
          </a:prstGeom>
          <a:noFill/>
        </p:spPr>
        <p:txBody>
          <a:bodyPr wrap="none" rtlCol="0">
            <a:spAutoFit/>
          </a:bodyPr>
          <a:lstStyle/>
          <a:p>
            <a:r>
              <a:rPr lang="en-US" dirty="0" smtClean="0">
                <a:solidFill>
                  <a:srgbClr val="0033CC"/>
                </a:solidFill>
              </a:rPr>
              <a:t>Zone-plate schematic.</a:t>
            </a:r>
            <a:endParaRPr lang="en-US" dirty="0">
              <a:solidFill>
                <a:srgbClr val="0033CC"/>
              </a:solidFill>
            </a:endParaRPr>
          </a:p>
        </p:txBody>
      </p:sp>
      <p:pic>
        <p:nvPicPr>
          <p:cNvPr id="9" name="Picture 2"/>
          <p:cNvPicPr>
            <a:picLocks noChangeAspect="1" noChangeArrowheads="1"/>
          </p:cNvPicPr>
          <p:nvPr/>
        </p:nvPicPr>
        <p:blipFill>
          <a:blip r:embed="rId4"/>
          <a:srcRect/>
          <a:stretch>
            <a:fillRect/>
          </a:stretch>
        </p:blipFill>
        <p:spPr bwMode="auto">
          <a:xfrm>
            <a:off x="6019800" y="3401888"/>
            <a:ext cx="2286000" cy="2448673"/>
          </a:xfrm>
          <a:prstGeom prst="rect">
            <a:avLst/>
          </a:prstGeom>
          <a:noFill/>
          <a:ln w="9525">
            <a:noFill/>
            <a:miter lim="800000"/>
            <a:headEnd/>
            <a:tailEnd/>
          </a:ln>
        </p:spPr>
      </p:pic>
      <p:sp>
        <p:nvSpPr>
          <p:cNvPr id="10" name="TextBox 9"/>
          <p:cNvSpPr txBox="1"/>
          <p:nvPr/>
        </p:nvSpPr>
        <p:spPr>
          <a:xfrm>
            <a:off x="5715000" y="5906869"/>
            <a:ext cx="3124200" cy="646331"/>
          </a:xfrm>
          <a:prstGeom prst="rect">
            <a:avLst/>
          </a:prstGeom>
          <a:noFill/>
        </p:spPr>
        <p:txBody>
          <a:bodyPr wrap="square" rtlCol="0">
            <a:spAutoFit/>
          </a:bodyPr>
          <a:lstStyle/>
          <a:p>
            <a:r>
              <a:rPr lang="en-US" dirty="0" smtClean="0">
                <a:solidFill>
                  <a:srgbClr val="0033CC"/>
                </a:solidFill>
              </a:rPr>
              <a:t>High aspect ratio metal pattern by EBL and electroplating</a:t>
            </a:r>
            <a:endParaRPr lang="en-US" dirty="0">
              <a:solidFill>
                <a:srgbClr val="0033CC"/>
              </a:solidFill>
            </a:endParaRPr>
          </a:p>
        </p:txBody>
      </p:sp>
      <p:sp>
        <p:nvSpPr>
          <p:cNvPr id="11" name="Slide Number Placeholder 10"/>
          <p:cNvSpPr>
            <a:spLocks noGrp="1"/>
          </p:cNvSpPr>
          <p:nvPr>
            <p:ph type="sldNum" sz="quarter" idx="12"/>
          </p:nvPr>
        </p:nvSpPr>
        <p:spPr/>
        <p:txBody>
          <a:bodyPr/>
          <a:lstStyle/>
          <a:p>
            <a:fld id="{B6F15528-21DE-4FAA-801E-634DDDAF4B2B}"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71800" y="0"/>
            <a:ext cx="3429000" cy="523220"/>
          </a:xfrm>
          <a:prstGeom prst="rect">
            <a:avLst/>
          </a:prstGeom>
        </p:spPr>
        <p:txBody>
          <a:bodyPr wrap="square">
            <a:spAutoFit/>
          </a:bodyPr>
          <a:lstStyle/>
          <a:p>
            <a:r>
              <a:rPr lang="en-US" sz="2800" dirty="0" smtClean="0">
                <a:solidFill>
                  <a:srgbClr val="0033CC"/>
                </a:solidFill>
              </a:rPr>
              <a:t>Zone-plate equations</a:t>
            </a:r>
            <a:endParaRPr lang="en-US" sz="2800" dirty="0">
              <a:solidFill>
                <a:srgbClr val="0033CC"/>
              </a:solidFill>
            </a:endParaRPr>
          </a:p>
        </p:txBody>
      </p:sp>
      <p:cxnSp>
        <p:nvCxnSpPr>
          <p:cNvPr id="5" name="Straight Connector 4"/>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pic>
        <p:nvPicPr>
          <p:cNvPr id="1026" name="Picture 2"/>
          <p:cNvPicPr>
            <a:picLocks noChangeAspect="1" noChangeArrowheads="1"/>
          </p:cNvPicPr>
          <p:nvPr/>
        </p:nvPicPr>
        <p:blipFill>
          <a:blip r:embed="rId3"/>
          <a:srcRect/>
          <a:stretch>
            <a:fillRect/>
          </a:stretch>
        </p:blipFill>
        <p:spPr bwMode="auto">
          <a:xfrm>
            <a:off x="4421187" y="685800"/>
            <a:ext cx="4722813" cy="3582295"/>
          </a:xfrm>
          <a:prstGeom prst="rect">
            <a:avLst/>
          </a:prstGeom>
          <a:noFill/>
          <a:ln w="9525">
            <a:noFill/>
            <a:miter lim="800000"/>
            <a:headEnd/>
            <a:tailEnd/>
          </a:ln>
        </p:spPr>
      </p:pic>
      <p:sp>
        <p:nvSpPr>
          <p:cNvPr id="7" name="TextBox 6"/>
          <p:cNvSpPr txBox="1"/>
          <p:nvPr/>
        </p:nvSpPr>
        <p:spPr>
          <a:xfrm>
            <a:off x="228600" y="685800"/>
            <a:ext cx="4572000" cy="1477328"/>
          </a:xfrm>
          <a:prstGeom prst="rect">
            <a:avLst/>
          </a:prstGeom>
          <a:noFill/>
        </p:spPr>
        <p:txBody>
          <a:bodyPr wrap="square" rtlCol="0">
            <a:spAutoFit/>
          </a:bodyPr>
          <a:lstStyle/>
          <a:p>
            <a:r>
              <a:rPr lang="en-US" dirty="0" smtClean="0">
                <a:solidFill>
                  <a:srgbClr val="0033CC"/>
                </a:solidFill>
              </a:rPr>
              <a:t>The area between r</a:t>
            </a:r>
            <a:r>
              <a:rPr lang="en-US" baseline="-25000" dirty="0" smtClean="0">
                <a:solidFill>
                  <a:srgbClr val="0033CC"/>
                </a:solidFill>
              </a:rPr>
              <a:t>1</a:t>
            </a:r>
            <a:r>
              <a:rPr lang="en-US" dirty="0" smtClean="0">
                <a:solidFill>
                  <a:srgbClr val="0033CC"/>
                </a:solidFill>
              </a:rPr>
              <a:t> and r</a:t>
            </a:r>
            <a:r>
              <a:rPr lang="en-US" baseline="-25000" dirty="0" smtClean="0">
                <a:solidFill>
                  <a:srgbClr val="0033CC"/>
                </a:solidFill>
              </a:rPr>
              <a:t>2</a:t>
            </a:r>
            <a:r>
              <a:rPr lang="en-US" dirty="0" smtClean="0">
                <a:solidFill>
                  <a:srgbClr val="0033CC"/>
                </a:solidFill>
              </a:rPr>
              <a:t> is transparent, that between r</a:t>
            </a:r>
            <a:r>
              <a:rPr lang="en-US" baseline="-25000" dirty="0" smtClean="0">
                <a:solidFill>
                  <a:srgbClr val="0033CC"/>
                </a:solidFill>
              </a:rPr>
              <a:t>2</a:t>
            </a:r>
            <a:r>
              <a:rPr lang="en-US" dirty="0" smtClean="0">
                <a:solidFill>
                  <a:srgbClr val="0033CC"/>
                </a:solidFill>
              </a:rPr>
              <a:t> and r</a:t>
            </a:r>
            <a:r>
              <a:rPr lang="en-US" baseline="-25000" dirty="0" smtClean="0">
                <a:solidFill>
                  <a:srgbClr val="0033CC"/>
                </a:solidFill>
              </a:rPr>
              <a:t>3</a:t>
            </a:r>
            <a:r>
              <a:rPr lang="en-US" dirty="0" smtClean="0">
                <a:solidFill>
                  <a:srgbClr val="0033CC"/>
                </a:solidFill>
              </a:rPr>
              <a:t> is blocked, that between r</a:t>
            </a:r>
            <a:r>
              <a:rPr lang="en-US" baseline="-25000" dirty="0" smtClean="0">
                <a:solidFill>
                  <a:srgbClr val="0033CC"/>
                </a:solidFill>
              </a:rPr>
              <a:t>3</a:t>
            </a:r>
            <a:r>
              <a:rPr lang="en-US" dirty="0" smtClean="0">
                <a:solidFill>
                  <a:srgbClr val="0033CC"/>
                </a:solidFill>
              </a:rPr>
              <a:t> and r</a:t>
            </a:r>
            <a:r>
              <a:rPr lang="en-US" baseline="-25000" dirty="0" smtClean="0">
                <a:solidFill>
                  <a:srgbClr val="0033CC"/>
                </a:solidFill>
              </a:rPr>
              <a:t>4</a:t>
            </a:r>
            <a:r>
              <a:rPr lang="en-US" dirty="0" smtClean="0">
                <a:solidFill>
                  <a:srgbClr val="0033CC"/>
                </a:solidFill>
              </a:rPr>
              <a:t> is transparent…</a:t>
            </a:r>
          </a:p>
          <a:p>
            <a:r>
              <a:rPr lang="en-US" dirty="0" smtClean="0">
                <a:solidFill>
                  <a:srgbClr val="0033CC"/>
                </a:solidFill>
              </a:rPr>
              <a:t>Here we assume r</a:t>
            </a:r>
            <a:r>
              <a:rPr lang="en-US" baseline="-25000" dirty="0" smtClean="0">
                <a:solidFill>
                  <a:srgbClr val="0033CC"/>
                </a:solidFill>
              </a:rPr>
              <a:t>1</a:t>
            </a:r>
            <a:r>
              <a:rPr lang="en-US" dirty="0" smtClean="0">
                <a:solidFill>
                  <a:srgbClr val="0033CC"/>
                </a:solidFill>
              </a:rPr>
              <a:t> is such that the distance from r</a:t>
            </a:r>
            <a:r>
              <a:rPr lang="en-US" baseline="-25000" dirty="0" smtClean="0">
                <a:solidFill>
                  <a:srgbClr val="0033CC"/>
                </a:solidFill>
              </a:rPr>
              <a:t>1</a:t>
            </a:r>
            <a:r>
              <a:rPr lang="en-US" dirty="0" smtClean="0">
                <a:solidFill>
                  <a:srgbClr val="0033CC"/>
                </a:solidFill>
              </a:rPr>
              <a:t> to focal point is f+</a:t>
            </a:r>
            <a:r>
              <a:rPr lang="en-US" dirty="0" smtClean="0">
                <a:solidFill>
                  <a:srgbClr val="0033CC"/>
                </a:solidFill>
                <a:sym typeface="Symbol"/>
              </a:rPr>
              <a:t>/2.</a:t>
            </a:r>
            <a:endParaRPr lang="en-US" dirty="0">
              <a:solidFill>
                <a:srgbClr val="0033CC"/>
              </a:solidFill>
            </a:endParaRPr>
          </a:p>
        </p:txBody>
      </p:sp>
      <p:graphicFrame>
        <p:nvGraphicFramePr>
          <p:cNvPr id="9" name="Object 8"/>
          <p:cNvGraphicFramePr>
            <a:graphicFrameLocks noChangeAspect="1"/>
          </p:cNvGraphicFramePr>
          <p:nvPr/>
        </p:nvGraphicFramePr>
        <p:xfrm>
          <a:off x="438150" y="2257425"/>
          <a:ext cx="3390900" cy="4076700"/>
        </p:xfrm>
        <a:graphic>
          <a:graphicData uri="http://schemas.openxmlformats.org/presentationml/2006/ole">
            <p:oleObj spid="_x0000_s1027" name="Equation" r:id="rId4" imgW="2260440" imgH="2717640" progId="Equation.3">
              <p:embed/>
            </p:oleObj>
          </a:graphicData>
        </a:graphic>
      </p:graphicFrame>
      <p:graphicFrame>
        <p:nvGraphicFramePr>
          <p:cNvPr id="11" name="Object 10"/>
          <p:cNvGraphicFramePr>
            <a:graphicFrameLocks noChangeAspect="1"/>
          </p:cNvGraphicFramePr>
          <p:nvPr/>
        </p:nvGraphicFramePr>
        <p:xfrm>
          <a:off x="3886200" y="4495800"/>
          <a:ext cx="2533650" cy="965200"/>
        </p:xfrm>
        <a:graphic>
          <a:graphicData uri="http://schemas.openxmlformats.org/presentationml/2006/ole">
            <p:oleObj spid="_x0000_s1028" name="Equation" r:id="rId5" imgW="2133360" imgH="812520" progId="Equation.3">
              <p:embed/>
            </p:oleObj>
          </a:graphicData>
        </a:graphic>
      </p:graphicFrame>
      <p:sp>
        <p:nvSpPr>
          <p:cNvPr id="12" name="TextBox 11"/>
          <p:cNvSpPr txBox="1"/>
          <p:nvPr/>
        </p:nvSpPr>
        <p:spPr>
          <a:xfrm>
            <a:off x="6477000" y="4876800"/>
            <a:ext cx="2326919" cy="584775"/>
          </a:xfrm>
          <a:prstGeom prst="rect">
            <a:avLst/>
          </a:prstGeom>
          <a:noFill/>
        </p:spPr>
        <p:txBody>
          <a:bodyPr wrap="none" rtlCol="0">
            <a:spAutoFit/>
          </a:bodyPr>
          <a:lstStyle/>
          <a:p>
            <a:r>
              <a:rPr lang="en-US" sz="1600" dirty="0" smtClean="0">
                <a:solidFill>
                  <a:srgbClr val="7030A0"/>
                </a:solidFill>
                <a:sym typeface="Symbol"/>
              </a:rPr>
              <a:t>r: outermost zone width</a:t>
            </a:r>
            <a:endParaRPr lang="en-US" sz="1600" dirty="0" smtClean="0">
              <a:solidFill>
                <a:srgbClr val="7030A0"/>
              </a:solidFill>
            </a:endParaRPr>
          </a:p>
          <a:p>
            <a:r>
              <a:rPr lang="en-US" sz="1600" dirty="0" smtClean="0">
                <a:solidFill>
                  <a:srgbClr val="7030A0"/>
                </a:solidFill>
              </a:rPr>
              <a:t>R: resolution</a:t>
            </a:r>
            <a:endParaRPr lang="en-US" sz="1600" dirty="0">
              <a:solidFill>
                <a:srgbClr val="7030A0"/>
              </a:solidFill>
            </a:endParaRPr>
          </a:p>
        </p:txBody>
      </p:sp>
      <p:sp>
        <p:nvSpPr>
          <p:cNvPr id="13" name="TextBox 12"/>
          <p:cNvSpPr txBox="1"/>
          <p:nvPr/>
        </p:nvSpPr>
        <p:spPr>
          <a:xfrm>
            <a:off x="2514600" y="5458361"/>
            <a:ext cx="6400800" cy="1323439"/>
          </a:xfrm>
          <a:prstGeom prst="rect">
            <a:avLst/>
          </a:prstGeom>
          <a:noFill/>
        </p:spPr>
        <p:txBody>
          <a:bodyPr wrap="square" rtlCol="0">
            <a:spAutoFit/>
          </a:bodyPr>
          <a:lstStyle/>
          <a:p>
            <a:r>
              <a:rPr lang="en-US" sz="1600" dirty="0" smtClean="0">
                <a:solidFill>
                  <a:srgbClr val="0033CC"/>
                </a:solidFill>
              </a:rPr>
              <a:t>Those equations are good for the case of N</a:t>
            </a:r>
            <a:r>
              <a:rPr lang="en-US" sz="1600" dirty="0" smtClean="0">
                <a:solidFill>
                  <a:srgbClr val="0033CC"/>
                </a:solidFill>
                <a:sym typeface="Symbol"/>
              </a:rPr>
              <a:t>&lt;&lt;f, which is equivalent to small NA.</a:t>
            </a:r>
          </a:p>
          <a:p>
            <a:r>
              <a:rPr lang="en-US" sz="1600" dirty="0" smtClean="0">
                <a:solidFill>
                  <a:srgbClr val="0033CC"/>
                </a:solidFill>
                <a:sym typeface="Symbol"/>
              </a:rPr>
              <a:t>NA is always small for hard x-ray, but less so for soft x-ray zone plates.</a:t>
            </a:r>
          </a:p>
          <a:p>
            <a:r>
              <a:rPr lang="en-US" sz="1600" dirty="0" smtClean="0">
                <a:solidFill>
                  <a:srgbClr val="0033CC"/>
                </a:solidFill>
                <a:sym typeface="Symbol"/>
              </a:rPr>
              <a:t>The area of each zone is (r</a:t>
            </a:r>
            <a:r>
              <a:rPr lang="en-US" sz="1600" baseline="-25000" dirty="0" smtClean="0">
                <a:solidFill>
                  <a:srgbClr val="0033CC"/>
                </a:solidFill>
                <a:sym typeface="Symbol"/>
              </a:rPr>
              <a:t>n</a:t>
            </a:r>
            <a:r>
              <a:rPr lang="en-US" sz="1600" baseline="30000" dirty="0" smtClean="0">
                <a:solidFill>
                  <a:srgbClr val="0033CC"/>
                </a:solidFill>
                <a:sym typeface="Symbol"/>
              </a:rPr>
              <a:t>2</a:t>
            </a:r>
            <a:r>
              <a:rPr lang="en-US" sz="1600" dirty="0" smtClean="0">
                <a:solidFill>
                  <a:srgbClr val="0033CC"/>
                </a:solidFill>
                <a:sym typeface="Symbol"/>
              </a:rPr>
              <a:t>-r</a:t>
            </a:r>
            <a:r>
              <a:rPr lang="en-US" sz="1600" baseline="-25000" dirty="0" smtClean="0">
                <a:solidFill>
                  <a:srgbClr val="0033CC"/>
                </a:solidFill>
                <a:sym typeface="Symbol"/>
              </a:rPr>
              <a:t>n-1</a:t>
            </a:r>
            <a:r>
              <a:rPr lang="en-US" sz="1600" baseline="30000" dirty="0" smtClean="0">
                <a:solidFill>
                  <a:srgbClr val="0033CC"/>
                </a:solidFill>
                <a:sym typeface="Symbol"/>
              </a:rPr>
              <a:t>2</a:t>
            </a:r>
            <a:r>
              <a:rPr lang="en-US" sz="1600" dirty="0" smtClean="0">
                <a:solidFill>
                  <a:srgbClr val="0033CC"/>
                </a:solidFill>
                <a:sym typeface="Symbol"/>
              </a:rPr>
              <a:t>)=f=constant, so each zone contributes equally to the intensity at focal point.</a:t>
            </a:r>
            <a:endParaRPr lang="en-US" sz="1600" dirty="0">
              <a:solidFill>
                <a:srgbClr val="0033CC"/>
              </a:solidFill>
            </a:endParaRPr>
          </a:p>
        </p:txBody>
      </p:sp>
      <p:sp>
        <p:nvSpPr>
          <p:cNvPr id="14" name="TextBox 13"/>
          <p:cNvSpPr txBox="1"/>
          <p:nvPr/>
        </p:nvSpPr>
        <p:spPr>
          <a:xfrm>
            <a:off x="2667000" y="2438400"/>
            <a:ext cx="1460656" cy="369332"/>
          </a:xfrm>
          <a:prstGeom prst="rect">
            <a:avLst/>
          </a:prstGeom>
          <a:noFill/>
        </p:spPr>
        <p:txBody>
          <a:bodyPr wrap="none" rtlCol="0">
            <a:spAutoFit/>
          </a:bodyPr>
          <a:lstStyle/>
          <a:p>
            <a:r>
              <a:rPr lang="en-US" dirty="0" smtClean="0">
                <a:solidFill>
                  <a:srgbClr val="7030A0"/>
                </a:solidFill>
              </a:rPr>
              <a:t>n=1, 2, 3……N</a:t>
            </a:r>
            <a:endParaRPr lang="en-US" dirty="0">
              <a:solidFill>
                <a:srgbClr val="7030A0"/>
              </a:solidFill>
            </a:endParaRPr>
          </a:p>
        </p:txBody>
      </p:sp>
      <p:sp>
        <p:nvSpPr>
          <p:cNvPr id="15" name="TextBox 14"/>
          <p:cNvSpPr txBox="1"/>
          <p:nvPr/>
        </p:nvSpPr>
        <p:spPr>
          <a:xfrm>
            <a:off x="4025744" y="4114800"/>
            <a:ext cx="750526" cy="369332"/>
          </a:xfrm>
          <a:prstGeom prst="rect">
            <a:avLst/>
          </a:prstGeom>
          <a:noFill/>
        </p:spPr>
        <p:txBody>
          <a:bodyPr wrap="none" rtlCol="0">
            <a:spAutoFit/>
          </a:bodyPr>
          <a:lstStyle/>
          <a:p>
            <a:r>
              <a:rPr lang="en-US" dirty="0" smtClean="0">
                <a:solidFill>
                  <a:srgbClr val="7030A0"/>
                </a:solidFill>
              </a:rPr>
              <a:t>D</a:t>
            </a:r>
            <a:r>
              <a:rPr lang="en-US" dirty="0" smtClean="0">
                <a:solidFill>
                  <a:srgbClr val="7030A0"/>
                </a:solidFill>
                <a:sym typeface="Symbol"/>
              </a:rPr>
              <a:t></a:t>
            </a:r>
            <a:r>
              <a:rPr lang="en-US" dirty="0" smtClean="0">
                <a:solidFill>
                  <a:srgbClr val="7030A0"/>
                </a:solidFill>
              </a:rPr>
              <a:t>2r</a:t>
            </a:r>
            <a:r>
              <a:rPr lang="en-US" baseline="-25000" dirty="0" smtClean="0">
                <a:solidFill>
                  <a:srgbClr val="7030A0"/>
                </a:solidFill>
              </a:rPr>
              <a:t>N</a:t>
            </a:r>
            <a:endParaRPr lang="en-US" baseline="-25000" dirty="0">
              <a:solidFill>
                <a:srgbClr val="7030A0"/>
              </a:solidFill>
            </a:endParaRPr>
          </a:p>
        </p:txBody>
      </p:sp>
      <p:sp>
        <p:nvSpPr>
          <p:cNvPr id="16" name="TextBox 15"/>
          <p:cNvSpPr txBox="1"/>
          <p:nvPr/>
        </p:nvSpPr>
        <p:spPr>
          <a:xfrm>
            <a:off x="2743200" y="3124200"/>
            <a:ext cx="1548822" cy="369332"/>
          </a:xfrm>
          <a:prstGeom prst="rect">
            <a:avLst/>
          </a:prstGeom>
          <a:noFill/>
        </p:spPr>
        <p:txBody>
          <a:bodyPr wrap="none" rtlCol="0">
            <a:spAutoFit/>
          </a:bodyPr>
          <a:lstStyle/>
          <a:p>
            <a:r>
              <a:rPr lang="en-US" dirty="0" smtClean="0">
                <a:solidFill>
                  <a:srgbClr val="7030A0"/>
                </a:solidFill>
              </a:rPr>
              <a:t>Assume N</a:t>
            </a:r>
            <a:r>
              <a:rPr lang="en-US" dirty="0" smtClean="0">
                <a:solidFill>
                  <a:srgbClr val="7030A0"/>
                </a:solidFill>
                <a:sym typeface="Symbol"/>
              </a:rPr>
              <a:t>&lt;&lt;f</a:t>
            </a:r>
            <a:endParaRPr lang="en-US" dirty="0">
              <a:solidFill>
                <a:srgbClr val="7030A0"/>
              </a:solidFill>
            </a:endParaRPr>
          </a:p>
        </p:txBody>
      </p:sp>
      <p:sp>
        <p:nvSpPr>
          <p:cNvPr id="17" name="Slide Number Placeholder 16"/>
          <p:cNvSpPr>
            <a:spLocks noGrp="1"/>
          </p:cNvSpPr>
          <p:nvPr>
            <p:ph type="sldNum" sz="quarter" idx="12"/>
          </p:nvPr>
        </p:nvSpPr>
        <p:spPr/>
        <p:txBody>
          <a:bodyPr/>
          <a:lstStyle/>
          <a:p>
            <a:fld id="{B6F15528-21DE-4FAA-801E-634DDDAF4B2B}"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43200" y="0"/>
            <a:ext cx="4114800" cy="523220"/>
          </a:xfrm>
          <a:prstGeom prst="rect">
            <a:avLst/>
          </a:prstGeom>
        </p:spPr>
        <p:txBody>
          <a:bodyPr wrap="square">
            <a:spAutoFit/>
          </a:bodyPr>
          <a:lstStyle/>
          <a:p>
            <a:r>
              <a:rPr lang="en-US" sz="2800" dirty="0" smtClean="0">
                <a:solidFill>
                  <a:srgbClr val="0033CC"/>
                </a:solidFill>
              </a:rPr>
              <a:t>Zone-plate is indeed a lens</a:t>
            </a:r>
            <a:endParaRPr lang="en-US" sz="2800" dirty="0">
              <a:solidFill>
                <a:srgbClr val="0033CC"/>
              </a:solidFill>
            </a:endParaRPr>
          </a:p>
        </p:txBody>
      </p:sp>
      <p:cxnSp>
        <p:nvCxnSpPr>
          <p:cNvPr id="5" name="Straight Connector 4"/>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pic>
        <p:nvPicPr>
          <p:cNvPr id="2050" name="Picture 2"/>
          <p:cNvPicPr>
            <a:picLocks noChangeAspect="1" noChangeArrowheads="1"/>
          </p:cNvPicPr>
          <p:nvPr/>
        </p:nvPicPr>
        <p:blipFill>
          <a:blip r:embed="rId3"/>
          <a:srcRect/>
          <a:stretch>
            <a:fillRect/>
          </a:stretch>
        </p:blipFill>
        <p:spPr bwMode="auto">
          <a:xfrm>
            <a:off x="1981200" y="962025"/>
            <a:ext cx="5695950" cy="2390775"/>
          </a:xfrm>
          <a:prstGeom prst="rect">
            <a:avLst/>
          </a:prstGeom>
          <a:noFill/>
          <a:ln w="9525">
            <a:noFill/>
            <a:miter lim="800000"/>
            <a:headEnd/>
            <a:tailEnd/>
          </a:ln>
        </p:spPr>
      </p:pic>
      <p:graphicFrame>
        <p:nvGraphicFramePr>
          <p:cNvPr id="7" name="Object 6"/>
          <p:cNvGraphicFramePr>
            <a:graphicFrameLocks noChangeAspect="1"/>
          </p:cNvGraphicFramePr>
          <p:nvPr/>
        </p:nvGraphicFramePr>
        <p:xfrm>
          <a:off x="685800" y="3200399"/>
          <a:ext cx="2057400" cy="3354081"/>
        </p:xfrm>
        <a:graphic>
          <a:graphicData uri="http://schemas.openxmlformats.org/presentationml/2006/ole">
            <p:oleObj spid="_x0000_s2051" name="Equation" r:id="rId4" imgW="1511280" imgH="2463480" progId="Equation.3">
              <p:embed/>
            </p:oleObj>
          </a:graphicData>
        </a:graphic>
      </p:graphicFrame>
      <p:sp>
        <p:nvSpPr>
          <p:cNvPr id="8" name="TextBox 7"/>
          <p:cNvSpPr txBox="1"/>
          <p:nvPr/>
        </p:nvSpPr>
        <p:spPr>
          <a:xfrm>
            <a:off x="3352800" y="3579674"/>
            <a:ext cx="5562600" cy="1754326"/>
          </a:xfrm>
          <a:prstGeom prst="rect">
            <a:avLst/>
          </a:prstGeom>
          <a:noFill/>
        </p:spPr>
        <p:txBody>
          <a:bodyPr wrap="square" rtlCol="0">
            <a:spAutoFit/>
          </a:bodyPr>
          <a:lstStyle/>
          <a:p>
            <a:r>
              <a:rPr lang="en-US" dirty="0" smtClean="0">
                <a:solidFill>
                  <a:srgbClr val="0033CC"/>
                </a:solidFill>
              </a:rPr>
              <a:t>We know that for a regular optical lens, the equation is</a:t>
            </a:r>
          </a:p>
          <a:p>
            <a:endParaRPr lang="en-US" dirty="0" smtClean="0">
              <a:solidFill>
                <a:srgbClr val="0033CC"/>
              </a:solidFill>
            </a:endParaRPr>
          </a:p>
          <a:p>
            <a:endParaRPr lang="en-US" dirty="0" smtClean="0">
              <a:solidFill>
                <a:srgbClr val="0033CC"/>
              </a:solidFill>
            </a:endParaRPr>
          </a:p>
          <a:p>
            <a:endParaRPr lang="en-US" dirty="0" smtClean="0">
              <a:solidFill>
                <a:srgbClr val="0033CC"/>
              </a:solidFill>
            </a:endParaRPr>
          </a:p>
          <a:p>
            <a:r>
              <a:rPr lang="en-US" dirty="0" smtClean="0">
                <a:solidFill>
                  <a:srgbClr val="0033CC"/>
                </a:solidFill>
              </a:rPr>
              <a:t>Therefore, a zone plate is  like a lens, with magnification equal to p/q.</a:t>
            </a:r>
          </a:p>
        </p:txBody>
      </p:sp>
      <p:graphicFrame>
        <p:nvGraphicFramePr>
          <p:cNvPr id="2052" name="Object 4"/>
          <p:cNvGraphicFramePr>
            <a:graphicFrameLocks noChangeAspect="1"/>
          </p:cNvGraphicFramePr>
          <p:nvPr/>
        </p:nvGraphicFramePr>
        <p:xfrm>
          <a:off x="5334000" y="4036874"/>
          <a:ext cx="914400" cy="548640"/>
        </p:xfrm>
        <a:graphic>
          <a:graphicData uri="http://schemas.openxmlformats.org/presentationml/2006/ole">
            <p:oleObj spid="_x0000_s2052" name="Equation" r:id="rId5" imgW="698400" imgH="419040" progId="Equation.3">
              <p:embed/>
            </p:oleObj>
          </a:graphicData>
        </a:graphic>
      </p:graphicFrame>
      <p:sp>
        <p:nvSpPr>
          <p:cNvPr id="11" name="TextBox 10"/>
          <p:cNvSpPr txBox="1"/>
          <p:nvPr/>
        </p:nvSpPr>
        <p:spPr>
          <a:xfrm>
            <a:off x="1646702" y="6214646"/>
            <a:ext cx="5211298" cy="338554"/>
          </a:xfrm>
          <a:prstGeom prst="rect">
            <a:avLst/>
          </a:prstGeom>
          <a:noFill/>
        </p:spPr>
        <p:txBody>
          <a:bodyPr wrap="none" rtlCol="0">
            <a:spAutoFit/>
          </a:bodyPr>
          <a:lstStyle/>
          <a:p>
            <a:r>
              <a:rPr lang="en-US" sz="1600" dirty="0" smtClean="0"/>
              <a:t>independent of n for r</a:t>
            </a:r>
            <a:r>
              <a:rPr lang="en-US" sz="1600" baseline="-25000" dirty="0" smtClean="0"/>
              <a:t>n</a:t>
            </a:r>
            <a:r>
              <a:rPr lang="en-US" sz="1600" dirty="0" smtClean="0"/>
              <a:t>=(n</a:t>
            </a:r>
            <a:r>
              <a:rPr lang="en-US" sz="1600" dirty="0" smtClean="0">
                <a:sym typeface="Symbol"/>
              </a:rPr>
              <a:t>f</a:t>
            </a:r>
            <a:r>
              <a:rPr lang="en-US" sz="1600" dirty="0" smtClean="0"/>
              <a:t>)</a:t>
            </a:r>
            <a:r>
              <a:rPr lang="en-US" sz="1600" baseline="30000" dirty="0" smtClean="0"/>
              <a:t>1/2</a:t>
            </a:r>
            <a:r>
              <a:rPr lang="en-US" sz="1600" dirty="0" smtClean="0"/>
              <a:t>, which is the same as before.</a:t>
            </a:r>
            <a:endParaRPr lang="en-US" sz="1600" dirty="0"/>
          </a:p>
        </p:txBody>
      </p:sp>
      <p:sp>
        <p:nvSpPr>
          <p:cNvPr id="9" name="TextBox 8"/>
          <p:cNvSpPr txBox="1"/>
          <p:nvPr/>
        </p:nvSpPr>
        <p:spPr>
          <a:xfrm>
            <a:off x="3276600" y="6581001"/>
            <a:ext cx="5850961" cy="276999"/>
          </a:xfrm>
          <a:prstGeom prst="rect">
            <a:avLst/>
          </a:prstGeom>
          <a:noFill/>
        </p:spPr>
        <p:txBody>
          <a:bodyPr wrap="none" rtlCol="0">
            <a:spAutoFit/>
          </a:bodyPr>
          <a:lstStyle/>
          <a:p>
            <a:r>
              <a:rPr lang="en-US" sz="1200" dirty="0" smtClean="0"/>
              <a:t>David Attwood, “Soft x-rays and extreme ultraviolet radiation”, Cambridge University Press.</a:t>
            </a:r>
            <a:endParaRPr lang="en-US" sz="1200" dirty="0"/>
          </a:p>
        </p:txBody>
      </p:sp>
      <p:sp>
        <p:nvSpPr>
          <p:cNvPr id="10" name="Slide Number Placeholder 9"/>
          <p:cNvSpPr>
            <a:spLocks noGrp="1"/>
          </p:cNvSpPr>
          <p:nvPr>
            <p:ph type="sldNum" sz="quarter" idx="12"/>
          </p:nvPr>
        </p:nvSpPr>
        <p:spPr/>
        <p:txBody>
          <a:bodyPr/>
          <a:lstStyle/>
          <a:p>
            <a:fld id="{B6F15528-21DE-4FAA-801E-634DDDAF4B2B}" type="slidenum">
              <a:rPr lang="en-US" smtClean="0"/>
              <a:pPr/>
              <a:t>22</a:t>
            </a:fld>
            <a:endParaRPr lang="en-US"/>
          </a:p>
        </p:txBody>
      </p:sp>
      <p:sp>
        <p:nvSpPr>
          <p:cNvPr id="12" name="TextBox 11"/>
          <p:cNvSpPr txBox="1"/>
          <p:nvPr/>
        </p:nvSpPr>
        <p:spPr>
          <a:xfrm>
            <a:off x="1616521" y="609600"/>
            <a:ext cx="6460679" cy="369332"/>
          </a:xfrm>
          <a:prstGeom prst="rect">
            <a:avLst/>
          </a:prstGeom>
          <a:noFill/>
        </p:spPr>
        <p:txBody>
          <a:bodyPr wrap="none" rtlCol="0">
            <a:spAutoFit/>
          </a:bodyPr>
          <a:lstStyle/>
          <a:p>
            <a:r>
              <a:rPr lang="en-US" dirty="0" smtClean="0">
                <a:solidFill>
                  <a:srgbClr val="C00000"/>
                </a:solidFill>
              </a:rPr>
              <a:t>Try your best to understand this slide. It won’t be included in exams</a:t>
            </a:r>
            <a:endParaRPr lang="en-US" dirty="0">
              <a:solidFill>
                <a:srgbClr val="C0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76200"/>
            <a:ext cx="8686800" cy="523220"/>
          </a:xfrm>
          <a:prstGeom prst="rect">
            <a:avLst/>
          </a:prstGeom>
        </p:spPr>
        <p:txBody>
          <a:bodyPr wrap="square">
            <a:spAutoFit/>
          </a:bodyPr>
          <a:lstStyle/>
          <a:p>
            <a:r>
              <a:rPr lang="en-US" sz="2800" dirty="0" smtClean="0">
                <a:solidFill>
                  <a:srgbClr val="0033CC"/>
                </a:solidFill>
              </a:rPr>
              <a:t>Zone plate fabrication: e-beam lithography + electroplating</a:t>
            </a:r>
            <a:endParaRPr lang="en-US" sz="2800" dirty="0">
              <a:solidFill>
                <a:srgbClr val="0033CC"/>
              </a:solidFill>
            </a:endParaRPr>
          </a:p>
        </p:txBody>
      </p:sp>
      <p:cxnSp>
        <p:nvCxnSpPr>
          <p:cNvPr id="5" name="Straight Connector 4"/>
          <p:cNvCxnSpPr/>
          <p:nvPr/>
        </p:nvCxnSpPr>
        <p:spPr>
          <a:xfrm flipV="1">
            <a:off x="0" y="609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grpSp>
        <p:nvGrpSpPr>
          <p:cNvPr id="11" name="Group 10"/>
          <p:cNvGrpSpPr/>
          <p:nvPr/>
        </p:nvGrpSpPr>
        <p:grpSpPr>
          <a:xfrm>
            <a:off x="76200" y="3505200"/>
            <a:ext cx="8948738" cy="3276600"/>
            <a:chOff x="0" y="685800"/>
            <a:chExt cx="8948738" cy="3276600"/>
          </a:xfrm>
        </p:grpSpPr>
        <p:pic>
          <p:nvPicPr>
            <p:cNvPr id="4100" name="Picture 4"/>
            <p:cNvPicPr>
              <a:picLocks noChangeAspect="1" noChangeArrowheads="1"/>
            </p:cNvPicPr>
            <p:nvPr/>
          </p:nvPicPr>
          <p:blipFill>
            <a:blip r:embed="rId2"/>
            <a:srcRect/>
            <a:stretch>
              <a:fillRect/>
            </a:stretch>
          </p:blipFill>
          <p:spPr bwMode="auto">
            <a:xfrm>
              <a:off x="0" y="685800"/>
              <a:ext cx="3810000" cy="2701193"/>
            </a:xfrm>
            <a:prstGeom prst="rect">
              <a:avLst/>
            </a:prstGeom>
            <a:noFill/>
            <a:ln w="9525">
              <a:noFill/>
              <a:miter lim="800000"/>
              <a:headEnd/>
              <a:tailEnd/>
            </a:ln>
          </p:spPr>
        </p:pic>
        <p:pic>
          <p:nvPicPr>
            <p:cNvPr id="4101" name="Picture 5"/>
            <p:cNvPicPr>
              <a:picLocks noChangeAspect="1" noChangeArrowheads="1"/>
            </p:cNvPicPr>
            <p:nvPr/>
          </p:nvPicPr>
          <p:blipFill>
            <a:blip r:embed="rId3"/>
            <a:srcRect/>
            <a:stretch>
              <a:fillRect/>
            </a:stretch>
          </p:blipFill>
          <p:spPr bwMode="auto">
            <a:xfrm>
              <a:off x="3962400" y="914400"/>
              <a:ext cx="4986338" cy="2318165"/>
            </a:xfrm>
            <a:prstGeom prst="rect">
              <a:avLst/>
            </a:prstGeom>
            <a:noFill/>
            <a:ln w="9525">
              <a:noFill/>
              <a:miter lim="800000"/>
              <a:headEnd/>
              <a:tailEnd/>
            </a:ln>
          </p:spPr>
        </p:pic>
        <p:sp>
          <p:nvSpPr>
            <p:cNvPr id="10" name="TextBox 9"/>
            <p:cNvSpPr txBox="1"/>
            <p:nvPr/>
          </p:nvSpPr>
          <p:spPr>
            <a:xfrm>
              <a:off x="152400" y="3316069"/>
              <a:ext cx="8686800" cy="646331"/>
            </a:xfrm>
            <a:prstGeom prst="rect">
              <a:avLst/>
            </a:prstGeom>
            <a:noFill/>
          </p:spPr>
          <p:txBody>
            <a:bodyPr wrap="square" rtlCol="0">
              <a:spAutoFit/>
            </a:bodyPr>
            <a:lstStyle/>
            <a:p>
              <a:r>
                <a:rPr lang="en-US" dirty="0" smtClean="0">
                  <a:solidFill>
                    <a:srgbClr val="0033CC"/>
                  </a:solidFill>
                </a:rPr>
                <a:t>Zone plate with 100nm-thick gold with a 30nm outer zone width and 300 zones. It is used to form the image on the right side with 30nm resolution.</a:t>
              </a:r>
              <a:endParaRPr lang="en-US" dirty="0">
                <a:solidFill>
                  <a:srgbClr val="0033CC"/>
                </a:solidFill>
              </a:endParaRPr>
            </a:p>
          </p:txBody>
        </p:sp>
      </p:grpSp>
      <p:pic>
        <p:nvPicPr>
          <p:cNvPr id="8" name="Picture 2"/>
          <p:cNvPicPr>
            <a:picLocks noChangeAspect="1" noChangeArrowheads="1"/>
          </p:cNvPicPr>
          <p:nvPr/>
        </p:nvPicPr>
        <p:blipFill>
          <a:blip r:embed="rId4"/>
          <a:srcRect/>
          <a:stretch>
            <a:fillRect/>
          </a:stretch>
        </p:blipFill>
        <p:spPr bwMode="auto">
          <a:xfrm>
            <a:off x="1905000" y="685800"/>
            <a:ext cx="5656263" cy="2743945"/>
          </a:xfrm>
          <a:prstGeom prst="rect">
            <a:avLst/>
          </a:prstGeom>
          <a:noFill/>
          <a:ln w="9525">
            <a:noFill/>
            <a:miter lim="800000"/>
            <a:headEnd/>
            <a:tailEnd/>
          </a:ln>
        </p:spPr>
      </p:pic>
      <p:sp>
        <p:nvSpPr>
          <p:cNvPr id="9" name="Slide Number Placeholder 8"/>
          <p:cNvSpPr>
            <a:spLocks noGrp="1"/>
          </p:cNvSpPr>
          <p:nvPr>
            <p:ph type="sldNum" sz="quarter" idx="12"/>
          </p:nvPr>
        </p:nvSpPr>
        <p:spPr/>
        <p:txBody>
          <a:bodyPr/>
          <a:lstStyle/>
          <a:p>
            <a:fld id="{B6F15528-21DE-4FAA-801E-634DDDAF4B2B}" type="slidenum">
              <a:rPr lang="en-US" smtClean="0"/>
              <a:pPr/>
              <a:t>23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3000" y="152400"/>
            <a:ext cx="6934200" cy="523220"/>
          </a:xfrm>
          <a:prstGeom prst="rect">
            <a:avLst/>
          </a:prstGeom>
          <a:noFill/>
          <a:ln>
            <a:noFill/>
          </a:ln>
        </p:spPr>
        <p:txBody>
          <a:bodyPr wrap="square" rtlCol="0">
            <a:spAutoFit/>
          </a:bodyPr>
          <a:lstStyle/>
          <a:p>
            <a:pPr algn="ctr"/>
            <a:r>
              <a:rPr lang="en-US" sz="2800" dirty="0" smtClean="0">
                <a:solidFill>
                  <a:srgbClr val="0033CC"/>
                </a:solidFill>
              </a:rPr>
              <a:t>Focusing x-ray: zone plate array lithography</a:t>
            </a:r>
            <a:endParaRPr lang="en-US" sz="2000" dirty="0" smtClean="0">
              <a:solidFill>
                <a:srgbClr val="0033CC"/>
              </a:solidFill>
            </a:endParaRPr>
          </a:p>
        </p:txBody>
      </p:sp>
      <p:cxnSp>
        <p:nvCxnSpPr>
          <p:cNvPr id="5" name="Straight Connector 4"/>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6" name="TextBox 5"/>
          <p:cNvSpPr txBox="1"/>
          <p:nvPr/>
        </p:nvSpPr>
        <p:spPr>
          <a:xfrm>
            <a:off x="304801" y="6096000"/>
            <a:ext cx="8686800" cy="646331"/>
          </a:xfrm>
          <a:prstGeom prst="rect">
            <a:avLst/>
          </a:prstGeom>
          <a:noFill/>
        </p:spPr>
        <p:txBody>
          <a:bodyPr wrap="square" rtlCol="0">
            <a:spAutoFit/>
          </a:bodyPr>
          <a:lstStyle/>
          <a:p>
            <a:r>
              <a:rPr lang="en-US" dirty="0" smtClean="0">
                <a:solidFill>
                  <a:srgbClr val="0033CC"/>
                </a:solidFill>
              </a:rPr>
              <a:t>It seems that  only MIT, where x-ray lithography is invented, is still working on this topic. Now a hot research area is x-ray </a:t>
            </a:r>
            <a:r>
              <a:rPr lang="en-US" i="1" dirty="0" smtClean="0">
                <a:solidFill>
                  <a:srgbClr val="0033CC"/>
                </a:solidFill>
              </a:rPr>
              <a:t>imaging</a:t>
            </a:r>
            <a:r>
              <a:rPr lang="en-US" dirty="0" smtClean="0">
                <a:solidFill>
                  <a:srgbClr val="0033CC"/>
                </a:solidFill>
              </a:rPr>
              <a:t> using zone-plate optics.</a:t>
            </a:r>
            <a:endParaRPr lang="en-US" dirty="0">
              <a:solidFill>
                <a:srgbClr val="0033CC"/>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24</a:t>
            </a:fld>
            <a:endParaRPr lang="en-US"/>
          </a:p>
        </p:txBody>
      </p:sp>
      <p:grpSp>
        <p:nvGrpSpPr>
          <p:cNvPr id="14" name="Group 13"/>
          <p:cNvGrpSpPr/>
          <p:nvPr/>
        </p:nvGrpSpPr>
        <p:grpSpPr>
          <a:xfrm>
            <a:off x="1828800" y="838200"/>
            <a:ext cx="6084888" cy="5240494"/>
            <a:chOff x="1828800" y="838200"/>
            <a:chExt cx="6084888" cy="5240494"/>
          </a:xfrm>
        </p:grpSpPr>
        <p:pic>
          <p:nvPicPr>
            <p:cNvPr id="1026" name="Picture 2"/>
            <p:cNvPicPr>
              <a:picLocks noChangeAspect="1" noChangeArrowheads="1"/>
            </p:cNvPicPr>
            <p:nvPr/>
          </p:nvPicPr>
          <p:blipFill>
            <a:blip r:embed="rId2"/>
            <a:srcRect/>
            <a:stretch>
              <a:fillRect/>
            </a:stretch>
          </p:blipFill>
          <p:spPr bwMode="auto">
            <a:xfrm>
              <a:off x="1828800" y="838200"/>
              <a:ext cx="6084888" cy="5240494"/>
            </a:xfrm>
            <a:prstGeom prst="rect">
              <a:avLst/>
            </a:prstGeom>
            <a:noFill/>
            <a:ln w="9525">
              <a:noFill/>
              <a:miter lim="800000"/>
              <a:headEnd/>
              <a:tailEnd/>
            </a:ln>
          </p:spPr>
        </p:pic>
        <p:cxnSp>
          <p:nvCxnSpPr>
            <p:cNvPr id="9" name="Straight Arrow Connector 8"/>
            <p:cNvCxnSpPr/>
            <p:nvPr/>
          </p:nvCxnSpPr>
          <p:spPr>
            <a:xfrm rot="16200000" flipH="1">
              <a:off x="5448300" y="1181100"/>
              <a:ext cx="6858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5400000">
              <a:off x="5372100" y="13335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0800000">
              <a:off x="4419600" y="10668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7800" y="0"/>
            <a:ext cx="6324600" cy="954107"/>
          </a:xfrm>
          <a:prstGeom prst="rect">
            <a:avLst/>
          </a:prstGeom>
          <a:noFill/>
        </p:spPr>
        <p:txBody>
          <a:bodyPr wrap="square" rtlCol="0">
            <a:spAutoFit/>
          </a:bodyPr>
          <a:lstStyle/>
          <a:p>
            <a:pPr algn="ctr"/>
            <a:r>
              <a:rPr lang="en-US" sz="2800" dirty="0" smtClean="0">
                <a:solidFill>
                  <a:srgbClr val="0033CC"/>
                </a:solidFill>
              </a:rPr>
              <a:t>Other application of zone plate: x-ray (including soft x-ray, i.e. EUV) microscopy</a:t>
            </a:r>
            <a:endParaRPr lang="en-US" sz="2800" dirty="0">
              <a:solidFill>
                <a:srgbClr val="0033CC"/>
              </a:solidFill>
            </a:endParaRPr>
          </a:p>
        </p:txBody>
      </p:sp>
      <p:cxnSp>
        <p:nvCxnSpPr>
          <p:cNvPr id="5" name="Straight Connector 4"/>
          <p:cNvCxnSpPr/>
          <p:nvPr/>
        </p:nvCxnSpPr>
        <p:spPr>
          <a:xfrm flipV="1">
            <a:off x="0" y="914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pic>
        <p:nvPicPr>
          <p:cNvPr id="56323" name="Picture 3"/>
          <p:cNvPicPr>
            <a:picLocks noChangeAspect="1" noChangeArrowheads="1"/>
          </p:cNvPicPr>
          <p:nvPr/>
        </p:nvPicPr>
        <p:blipFill>
          <a:blip r:embed="rId2"/>
          <a:srcRect/>
          <a:stretch>
            <a:fillRect/>
          </a:stretch>
        </p:blipFill>
        <p:spPr bwMode="auto">
          <a:xfrm>
            <a:off x="1984758" y="1066800"/>
            <a:ext cx="5330442" cy="5585927"/>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B6F15528-21DE-4FAA-801E-634DDDAF4B2B}"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152400"/>
            <a:ext cx="6432338" cy="523220"/>
          </a:xfrm>
          <a:prstGeom prst="rect">
            <a:avLst/>
          </a:prstGeom>
          <a:noFill/>
        </p:spPr>
        <p:txBody>
          <a:bodyPr wrap="none" rtlCol="0">
            <a:spAutoFit/>
          </a:bodyPr>
          <a:lstStyle/>
          <a:p>
            <a:r>
              <a:rPr lang="en-US" sz="2800" dirty="0" smtClean="0">
                <a:solidFill>
                  <a:srgbClr val="0033CC"/>
                </a:solidFill>
              </a:rPr>
              <a:t>X-ray imaging - highest resolution achieved</a:t>
            </a:r>
            <a:endParaRPr lang="en-US" sz="2800" dirty="0">
              <a:solidFill>
                <a:srgbClr val="0033CC"/>
              </a:solidFill>
            </a:endParaRPr>
          </a:p>
        </p:txBody>
      </p:sp>
      <p:cxnSp>
        <p:nvCxnSpPr>
          <p:cNvPr id="10" name="Straight Connector 9"/>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pic>
        <p:nvPicPr>
          <p:cNvPr id="11" name="Picture 10" descr="nature03719-f1_2.jpg"/>
          <p:cNvPicPr>
            <a:picLocks noChangeAspect="1"/>
          </p:cNvPicPr>
          <p:nvPr/>
        </p:nvPicPr>
        <p:blipFill>
          <a:blip r:embed="rId2"/>
          <a:stretch>
            <a:fillRect/>
          </a:stretch>
        </p:blipFill>
        <p:spPr>
          <a:xfrm>
            <a:off x="3312835" y="1371600"/>
            <a:ext cx="5754965" cy="2743200"/>
          </a:xfrm>
          <a:prstGeom prst="rect">
            <a:avLst/>
          </a:prstGeom>
        </p:spPr>
      </p:pic>
      <p:sp>
        <p:nvSpPr>
          <p:cNvPr id="12" name="Rectangle 11"/>
          <p:cNvSpPr/>
          <p:nvPr/>
        </p:nvSpPr>
        <p:spPr>
          <a:xfrm>
            <a:off x="914400" y="6504801"/>
            <a:ext cx="8001000" cy="276999"/>
          </a:xfrm>
          <a:prstGeom prst="rect">
            <a:avLst/>
          </a:prstGeom>
        </p:spPr>
        <p:txBody>
          <a:bodyPr wrap="square">
            <a:spAutoFit/>
          </a:bodyPr>
          <a:lstStyle/>
          <a:p>
            <a:r>
              <a:rPr lang="da-DK" sz="1200" dirty="0" smtClean="0"/>
              <a:t>W. Chao, ... David Attwood, </a:t>
            </a:r>
            <a:r>
              <a:rPr lang="en-US" sz="1200" dirty="0" smtClean="0"/>
              <a:t>“Soft X-ray microscopy at a spatial resolution better than 15 nm</a:t>
            </a:r>
            <a:r>
              <a:rPr lang="da-DK" sz="1200" dirty="0" smtClean="0"/>
              <a:t>”, Nature 435, 1210-1213 (2005).</a:t>
            </a:r>
            <a:endParaRPr lang="en-US" sz="1200" dirty="0"/>
          </a:p>
        </p:txBody>
      </p:sp>
      <p:pic>
        <p:nvPicPr>
          <p:cNvPr id="13" name="Picture 12" descr="nature03719-f3_2.jpg"/>
          <p:cNvPicPr>
            <a:picLocks noChangeAspect="1"/>
          </p:cNvPicPr>
          <p:nvPr/>
        </p:nvPicPr>
        <p:blipFill>
          <a:blip r:embed="rId3"/>
          <a:stretch>
            <a:fillRect/>
          </a:stretch>
        </p:blipFill>
        <p:spPr>
          <a:xfrm>
            <a:off x="4929809" y="4094988"/>
            <a:ext cx="3452191" cy="2382012"/>
          </a:xfrm>
          <a:prstGeom prst="rect">
            <a:avLst/>
          </a:prstGeom>
        </p:spPr>
      </p:pic>
      <p:sp>
        <p:nvSpPr>
          <p:cNvPr id="14" name="TextBox 13"/>
          <p:cNvSpPr txBox="1"/>
          <p:nvPr/>
        </p:nvSpPr>
        <p:spPr>
          <a:xfrm>
            <a:off x="381000" y="5410200"/>
            <a:ext cx="4495800" cy="923330"/>
          </a:xfrm>
          <a:prstGeom prst="rect">
            <a:avLst/>
          </a:prstGeom>
          <a:noFill/>
        </p:spPr>
        <p:txBody>
          <a:bodyPr wrap="square" rtlCol="0">
            <a:spAutoFit/>
          </a:bodyPr>
          <a:lstStyle/>
          <a:p>
            <a:r>
              <a:rPr lang="en-US" dirty="0" smtClean="0">
                <a:solidFill>
                  <a:srgbClr val="0033CC"/>
                </a:solidFill>
              </a:rPr>
              <a:t>Outer zone-width=15nm, Au is 80nm thick.</a:t>
            </a:r>
          </a:p>
          <a:p>
            <a:r>
              <a:rPr lang="en-US" dirty="0" smtClean="0">
                <a:solidFill>
                  <a:srgbClr val="0033CC"/>
                </a:solidFill>
              </a:rPr>
              <a:t>Zone plate fabrication is the most challenging task for x-ray microscopy</a:t>
            </a:r>
            <a:endParaRPr lang="en-US" dirty="0">
              <a:solidFill>
                <a:srgbClr val="0033CC"/>
              </a:solidFill>
            </a:endParaRPr>
          </a:p>
        </p:txBody>
      </p:sp>
      <p:grpSp>
        <p:nvGrpSpPr>
          <p:cNvPr id="17" name="Group 16"/>
          <p:cNvGrpSpPr/>
          <p:nvPr/>
        </p:nvGrpSpPr>
        <p:grpSpPr>
          <a:xfrm>
            <a:off x="152400" y="1953399"/>
            <a:ext cx="3657600" cy="3341132"/>
            <a:chOff x="152400" y="1953399"/>
            <a:chExt cx="3657600" cy="3341132"/>
          </a:xfrm>
        </p:grpSpPr>
        <p:pic>
          <p:nvPicPr>
            <p:cNvPr id="6" name="Picture 2"/>
            <p:cNvPicPr>
              <a:picLocks noChangeAspect="1" noChangeArrowheads="1"/>
            </p:cNvPicPr>
            <p:nvPr/>
          </p:nvPicPr>
          <p:blipFill>
            <a:blip r:embed="rId4"/>
            <a:srcRect/>
            <a:stretch>
              <a:fillRect/>
            </a:stretch>
          </p:blipFill>
          <p:spPr bwMode="auto">
            <a:xfrm>
              <a:off x="228600" y="1953399"/>
              <a:ext cx="3057525" cy="2714625"/>
            </a:xfrm>
            <a:prstGeom prst="rect">
              <a:avLst/>
            </a:prstGeom>
            <a:noFill/>
            <a:ln w="9525">
              <a:noFill/>
              <a:miter lim="800000"/>
              <a:headEnd/>
              <a:tailEnd/>
            </a:ln>
            <a:effectLst/>
          </p:spPr>
        </p:pic>
        <p:sp>
          <p:nvSpPr>
            <p:cNvPr id="15" name="Rectangle 14"/>
            <p:cNvSpPr/>
            <p:nvPr/>
          </p:nvSpPr>
          <p:spPr>
            <a:xfrm>
              <a:off x="152400" y="4648200"/>
              <a:ext cx="3657600" cy="646331"/>
            </a:xfrm>
            <a:prstGeom prst="rect">
              <a:avLst/>
            </a:prstGeom>
          </p:spPr>
          <p:txBody>
            <a:bodyPr wrap="square">
              <a:spAutoFit/>
            </a:bodyPr>
            <a:lstStyle/>
            <a:p>
              <a:r>
                <a:rPr lang="en-US" dirty="0" smtClean="0">
                  <a:solidFill>
                    <a:srgbClr val="C00000"/>
                  </a:solidFill>
                </a:rPr>
                <a:t>Best spatial resolution achieved: 15nm lines. Sub-10nm is on the way.</a:t>
              </a:r>
              <a:endParaRPr lang="en-US" dirty="0">
                <a:solidFill>
                  <a:srgbClr val="C00000"/>
                </a:solidFill>
              </a:endParaRPr>
            </a:p>
          </p:txBody>
        </p:sp>
      </p:grpSp>
      <p:pic>
        <p:nvPicPr>
          <p:cNvPr id="58370" name="Picture 2" descr="approx"/>
          <p:cNvPicPr>
            <a:picLocks noChangeAspect="1" noChangeArrowheads="1"/>
          </p:cNvPicPr>
          <p:nvPr/>
        </p:nvPicPr>
        <p:blipFill>
          <a:blip r:embed="rId5"/>
          <a:srcRect/>
          <a:stretch>
            <a:fillRect/>
          </a:stretch>
        </p:blipFill>
        <p:spPr bwMode="auto">
          <a:xfrm>
            <a:off x="7543800" y="-274638"/>
            <a:ext cx="104775" cy="95250"/>
          </a:xfrm>
          <a:prstGeom prst="rect">
            <a:avLst/>
          </a:prstGeom>
          <a:noFill/>
        </p:spPr>
      </p:pic>
      <p:pic>
        <p:nvPicPr>
          <p:cNvPr id="58371" name="Picture 3" descr="approx"/>
          <p:cNvPicPr>
            <a:picLocks noChangeAspect="1" noChangeArrowheads="1"/>
          </p:cNvPicPr>
          <p:nvPr/>
        </p:nvPicPr>
        <p:blipFill>
          <a:blip r:embed="rId5"/>
          <a:srcRect/>
          <a:stretch>
            <a:fillRect/>
          </a:stretch>
        </p:blipFill>
        <p:spPr bwMode="auto">
          <a:xfrm>
            <a:off x="10726738" y="-274638"/>
            <a:ext cx="104775" cy="95250"/>
          </a:xfrm>
          <a:prstGeom prst="rect">
            <a:avLst/>
          </a:prstGeom>
          <a:noFill/>
        </p:spPr>
      </p:pic>
      <p:sp>
        <p:nvSpPr>
          <p:cNvPr id="19" name="TextBox 18"/>
          <p:cNvSpPr txBox="1"/>
          <p:nvPr/>
        </p:nvSpPr>
        <p:spPr>
          <a:xfrm>
            <a:off x="685800" y="838200"/>
            <a:ext cx="7924800" cy="584775"/>
          </a:xfrm>
          <a:prstGeom prst="rect">
            <a:avLst/>
          </a:prstGeom>
          <a:noFill/>
        </p:spPr>
        <p:txBody>
          <a:bodyPr wrap="square" rtlCol="0">
            <a:spAutoFit/>
          </a:bodyPr>
          <a:lstStyle/>
          <a:p>
            <a:r>
              <a:rPr lang="en-US" sz="1600" dirty="0" smtClean="0">
                <a:solidFill>
                  <a:srgbClr val="0033CC"/>
                </a:solidFill>
              </a:rPr>
              <a:t>This microscope covers a spectral range of 250eV (5nm) to 1.8keV (0.7 nm), so that primary K and L atomic resonances of elements such as C, N, O, Al, Ti, Fe, Co and Ni can be probed.</a:t>
            </a:r>
            <a:endParaRPr lang="en-US" sz="1600" dirty="0">
              <a:solidFill>
                <a:srgbClr val="0033CC"/>
              </a:solidFill>
            </a:endParaRPr>
          </a:p>
        </p:txBody>
      </p:sp>
      <p:sp>
        <p:nvSpPr>
          <p:cNvPr id="16" name="Slide Number Placeholder 15"/>
          <p:cNvSpPr>
            <a:spLocks noGrp="1"/>
          </p:cNvSpPr>
          <p:nvPr>
            <p:ph type="sldNum" sz="quarter" idx="12"/>
          </p:nvPr>
        </p:nvSpPr>
        <p:spPr/>
        <p:txBody>
          <a:bodyPr/>
          <a:lstStyle/>
          <a:p>
            <a:fld id="{B6F15528-21DE-4FAA-801E-634DDDAF4B2B}" type="slidenum">
              <a:rPr lang="en-US" smtClean="0"/>
              <a:pPr/>
              <a:t>26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90800" y="152400"/>
            <a:ext cx="3985515" cy="523220"/>
          </a:xfrm>
          <a:prstGeom prst="rect">
            <a:avLst/>
          </a:prstGeom>
        </p:spPr>
        <p:txBody>
          <a:bodyPr wrap="none">
            <a:spAutoFit/>
          </a:bodyPr>
          <a:lstStyle/>
          <a:p>
            <a:r>
              <a:rPr lang="en-US" sz="2800" dirty="0" smtClean="0">
                <a:solidFill>
                  <a:srgbClr val="0033CC"/>
                </a:solidFill>
              </a:rPr>
              <a:t>Application in bio-imaging</a:t>
            </a:r>
            <a:endParaRPr lang="en-US" sz="2800" dirty="0">
              <a:solidFill>
                <a:srgbClr val="0033CC"/>
              </a:solidFill>
            </a:endParaRPr>
          </a:p>
        </p:txBody>
      </p:sp>
      <p:cxnSp>
        <p:nvCxnSpPr>
          <p:cNvPr id="5" name="Straight Connector 4"/>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pic>
        <p:nvPicPr>
          <p:cNvPr id="57345" name="Picture 1"/>
          <p:cNvPicPr>
            <a:picLocks noChangeAspect="1" noChangeArrowheads="1"/>
          </p:cNvPicPr>
          <p:nvPr/>
        </p:nvPicPr>
        <p:blipFill>
          <a:blip r:embed="rId2"/>
          <a:srcRect/>
          <a:stretch>
            <a:fillRect/>
          </a:stretch>
        </p:blipFill>
        <p:spPr bwMode="auto">
          <a:xfrm>
            <a:off x="609600" y="1066800"/>
            <a:ext cx="4850514" cy="3690938"/>
          </a:xfrm>
          <a:prstGeom prst="rect">
            <a:avLst/>
          </a:prstGeom>
          <a:noFill/>
          <a:ln w="9525">
            <a:noFill/>
            <a:miter lim="800000"/>
            <a:headEnd/>
            <a:tailEnd/>
          </a:ln>
        </p:spPr>
      </p:pic>
      <p:sp>
        <p:nvSpPr>
          <p:cNvPr id="7" name="TextBox 6"/>
          <p:cNvSpPr txBox="1"/>
          <p:nvPr/>
        </p:nvSpPr>
        <p:spPr>
          <a:xfrm>
            <a:off x="5562600" y="2209800"/>
            <a:ext cx="2895600" cy="1200329"/>
          </a:xfrm>
          <a:prstGeom prst="rect">
            <a:avLst/>
          </a:prstGeom>
          <a:noFill/>
        </p:spPr>
        <p:txBody>
          <a:bodyPr wrap="square" rtlCol="0">
            <a:spAutoFit/>
          </a:bodyPr>
          <a:lstStyle/>
          <a:p>
            <a:r>
              <a:rPr lang="en-US" dirty="0" smtClean="0">
                <a:solidFill>
                  <a:srgbClr val="0033CC"/>
                </a:solidFill>
              </a:rPr>
              <a:t>Absorption length for soft x-rays in water and a generic protein as a function of photon energy. </a:t>
            </a:r>
            <a:endParaRPr lang="en-US" dirty="0">
              <a:solidFill>
                <a:srgbClr val="0033CC"/>
              </a:solidFill>
            </a:endParaRPr>
          </a:p>
        </p:txBody>
      </p:sp>
      <p:sp>
        <p:nvSpPr>
          <p:cNvPr id="8" name="TextBox 7"/>
          <p:cNvSpPr txBox="1"/>
          <p:nvPr/>
        </p:nvSpPr>
        <p:spPr>
          <a:xfrm>
            <a:off x="304800" y="5029200"/>
            <a:ext cx="8534399" cy="1554272"/>
          </a:xfrm>
          <a:prstGeom prst="rect">
            <a:avLst/>
          </a:prstGeom>
          <a:noFill/>
        </p:spPr>
        <p:txBody>
          <a:bodyPr wrap="square" rtlCol="0">
            <a:spAutoFit/>
          </a:bodyPr>
          <a:lstStyle/>
          <a:p>
            <a:pPr>
              <a:spcAft>
                <a:spcPts val="600"/>
              </a:spcAft>
            </a:pPr>
            <a:r>
              <a:rPr lang="en-US" dirty="0" smtClean="0">
                <a:solidFill>
                  <a:srgbClr val="0033CC"/>
                </a:solidFill>
              </a:rPr>
              <a:t>Natural contrast in the water window, between the carbon and oxygen absorption edges, where the high carbon content protein is absorbing where water is relatively transparent.</a:t>
            </a:r>
          </a:p>
          <a:p>
            <a:pPr>
              <a:spcAft>
                <a:spcPts val="600"/>
              </a:spcAft>
            </a:pPr>
            <a:r>
              <a:rPr lang="en-US" dirty="0" smtClean="0">
                <a:solidFill>
                  <a:srgbClr val="0033CC"/>
                </a:solidFill>
              </a:rPr>
              <a:t>Imaging of thicker objects (</a:t>
            </a:r>
            <a:r>
              <a:rPr lang="en-US" dirty="0" smtClean="0">
                <a:solidFill>
                  <a:srgbClr val="0033CC"/>
                </a:solidFill>
                <a:sym typeface="Symbol"/>
              </a:rPr>
              <a:t></a:t>
            </a:r>
            <a:r>
              <a:rPr lang="en-US" dirty="0" smtClean="0">
                <a:solidFill>
                  <a:srgbClr val="0033CC"/>
                </a:solidFill>
              </a:rPr>
              <a:t>10</a:t>
            </a:r>
            <a:r>
              <a:rPr lang="en-US" dirty="0" smtClean="0">
                <a:solidFill>
                  <a:srgbClr val="0033CC"/>
                </a:solidFill>
                <a:sym typeface="Symbol"/>
              </a:rPr>
              <a:t>m</a:t>
            </a:r>
            <a:r>
              <a:rPr lang="en-US" dirty="0" smtClean="0">
                <a:solidFill>
                  <a:srgbClr val="0033CC"/>
                </a:solidFill>
              </a:rPr>
              <a:t>, size of typical mammalian cells) requires operation in the lower </a:t>
            </a:r>
            <a:r>
              <a:rPr lang="en-US" dirty="0" smtClean="0">
                <a:solidFill>
                  <a:srgbClr val="0033CC"/>
                </a:solidFill>
                <a:sym typeface="Symbol"/>
              </a:rPr>
              <a:t> </a:t>
            </a:r>
            <a:r>
              <a:rPr lang="en-US" dirty="0" smtClean="0">
                <a:solidFill>
                  <a:srgbClr val="0033CC"/>
                </a:solidFill>
              </a:rPr>
              <a:t>part of the water-window where the transmission is higher, such as </a:t>
            </a:r>
            <a:r>
              <a:rPr lang="en-US" dirty="0" smtClean="0">
                <a:solidFill>
                  <a:srgbClr val="0033CC"/>
                </a:solidFill>
                <a:sym typeface="Symbol"/>
              </a:rPr>
              <a:t>=2.4nm from synchrotron radiation or N</a:t>
            </a:r>
            <a:r>
              <a:rPr lang="en-US" baseline="-25000" dirty="0" smtClean="0">
                <a:solidFill>
                  <a:srgbClr val="0033CC"/>
                </a:solidFill>
                <a:sym typeface="Symbol"/>
              </a:rPr>
              <a:t>2</a:t>
            </a:r>
            <a:r>
              <a:rPr lang="en-US" dirty="0" smtClean="0">
                <a:solidFill>
                  <a:srgbClr val="0033CC"/>
                </a:solidFill>
                <a:sym typeface="Symbol"/>
              </a:rPr>
              <a:t> laser-produced plasma</a:t>
            </a:r>
            <a:r>
              <a:rPr lang="en-US" dirty="0" smtClean="0">
                <a:solidFill>
                  <a:srgbClr val="0033CC"/>
                </a:solidFill>
              </a:rPr>
              <a:t>.</a:t>
            </a:r>
            <a:endParaRPr lang="en-US" dirty="0">
              <a:solidFill>
                <a:srgbClr val="0033CC"/>
              </a:solidFill>
            </a:endParaRPr>
          </a:p>
        </p:txBody>
      </p:sp>
      <p:sp>
        <p:nvSpPr>
          <p:cNvPr id="9" name="TextBox 8"/>
          <p:cNvSpPr txBox="1"/>
          <p:nvPr/>
        </p:nvSpPr>
        <p:spPr>
          <a:xfrm>
            <a:off x="3505200" y="1916668"/>
            <a:ext cx="782587" cy="369332"/>
          </a:xfrm>
          <a:prstGeom prst="rect">
            <a:avLst/>
          </a:prstGeom>
          <a:noFill/>
        </p:spPr>
        <p:txBody>
          <a:bodyPr wrap="none" rtlCol="0">
            <a:spAutoFit/>
          </a:bodyPr>
          <a:lstStyle/>
          <a:p>
            <a:r>
              <a:rPr lang="en-US" dirty="0" smtClean="0">
                <a:solidFill>
                  <a:srgbClr val="C00000"/>
                </a:solidFill>
              </a:rPr>
              <a:t>2.3nm</a:t>
            </a:r>
            <a:endParaRPr lang="en-US" dirty="0">
              <a:solidFill>
                <a:srgbClr val="C00000"/>
              </a:solidFill>
            </a:endParaRPr>
          </a:p>
        </p:txBody>
      </p:sp>
      <p:cxnSp>
        <p:nvCxnSpPr>
          <p:cNvPr id="11" name="Straight Arrow Connector 10"/>
          <p:cNvCxnSpPr/>
          <p:nvPr/>
        </p:nvCxnSpPr>
        <p:spPr>
          <a:xfrm rot="5400000">
            <a:off x="3419856" y="2209800"/>
            <a:ext cx="3810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Slide Number Placeholder 9"/>
          <p:cNvSpPr>
            <a:spLocks noGrp="1"/>
          </p:cNvSpPr>
          <p:nvPr>
            <p:ph type="sldNum" sz="quarter" idx="12"/>
          </p:nvPr>
        </p:nvSpPr>
        <p:spPr/>
        <p:txBody>
          <a:bodyPr/>
          <a:lstStyle/>
          <a:p>
            <a:fld id="{B6F15528-21DE-4FAA-801E-634DDDAF4B2B}"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2"/>
          <p:cNvGrpSpPr/>
          <p:nvPr/>
        </p:nvGrpSpPr>
        <p:grpSpPr>
          <a:xfrm>
            <a:off x="228600" y="2867025"/>
            <a:ext cx="2955927" cy="2771775"/>
            <a:chOff x="381000" y="2867025"/>
            <a:chExt cx="2955927" cy="2771775"/>
          </a:xfrm>
        </p:grpSpPr>
        <p:pic>
          <p:nvPicPr>
            <p:cNvPr id="119810" name="Picture 2"/>
            <p:cNvPicPr>
              <a:picLocks noChangeAspect="1" noChangeArrowheads="1"/>
            </p:cNvPicPr>
            <p:nvPr/>
          </p:nvPicPr>
          <p:blipFill>
            <a:blip r:embed="rId2"/>
            <a:srcRect/>
            <a:stretch>
              <a:fillRect/>
            </a:stretch>
          </p:blipFill>
          <p:spPr bwMode="auto">
            <a:xfrm>
              <a:off x="381000" y="2867025"/>
              <a:ext cx="2521461" cy="2771775"/>
            </a:xfrm>
            <a:prstGeom prst="rect">
              <a:avLst/>
            </a:prstGeom>
            <a:noFill/>
            <a:ln w="9525">
              <a:noFill/>
              <a:miter lim="800000"/>
              <a:headEnd/>
              <a:tailEnd/>
            </a:ln>
          </p:spPr>
        </p:pic>
        <p:sp>
          <p:nvSpPr>
            <p:cNvPr id="40" name="TextBox 39"/>
            <p:cNvSpPr txBox="1"/>
            <p:nvPr/>
          </p:nvSpPr>
          <p:spPr>
            <a:xfrm>
              <a:off x="2240280" y="4288536"/>
              <a:ext cx="1096647" cy="215444"/>
            </a:xfrm>
            <a:prstGeom prst="rect">
              <a:avLst/>
            </a:prstGeom>
            <a:solidFill>
              <a:schemeClr val="bg2"/>
            </a:solidFill>
          </p:spPr>
          <p:txBody>
            <a:bodyPr wrap="none" lIns="0" tIns="0" rIns="0" bIns="0" rtlCol="0">
              <a:spAutoFit/>
            </a:bodyPr>
            <a:lstStyle/>
            <a:p>
              <a:r>
                <a:rPr lang="en-US" sz="1400" dirty="0" smtClean="0"/>
                <a:t>Photo-electron</a:t>
              </a:r>
              <a:endParaRPr lang="en-US" sz="1400" dirty="0"/>
            </a:p>
          </p:txBody>
        </p:sp>
      </p:grpSp>
      <p:grpSp>
        <p:nvGrpSpPr>
          <p:cNvPr id="3" name="Group 41"/>
          <p:cNvGrpSpPr/>
          <p:nvPr/>
        </p:nvGrpSpPr>
        <p:grpSpPr>
          <a:xfrm>
            <a:off x="5867400" y="3581400"/>
            <a:ext cx="3115551" cy="2889885"/>
            <a:chOff x="5867400" y="3581400"/>
            <a:chExt cx="3115551" cy="2889885"/>
          </a:xfrm>
        </p:grpSpPr>
        <p:pic>
          <p:nvPicPr>
            <p:cNvPr id="119811" name="Picture 3"/>
            <p:cNvPicPr>
              <a:picLocks noChangeAspect="1" noChangeArrowheads="1"/>
            </p:cNvPicPr>
            <p:nvPr/>
          </p:nvPicPr>
          <p:blipFill>
            <a:blip r:embed="rId3"/>
            <a:srcRect/>
            <a:stretch>
              <a:fillRect/>
            </a:stretch>
          </p:blipFill>
          <p:spPr bwMode="auto">
            <a:xfrm>
              <a:off x="5867400" y="3581400"/>
              <a:ext cx="2671326" cy="2743200"/>
            </a:xfrm>
            <a:prstGeom prst="rect">
              <a:avLst/>
            </a:prstGeom>
            <a:noFill/>
            <a:ln w="9525">
              <a:noFill/>
              <a:miter lim="800000"/>
              <a:headEnd/>
              <a:tailEnd/>
            </a:ln>
          </p:spPr>
        </p:pic>
        <p:sp>
          <p:nvSpPr>
            <p:cNvPr id="36" name="TextBox 35"/>
            <p:cNvSpPr txBox="1"/>
            <p:nvPr/>
          </p:nvSpPr>
          <p:spPr>
            <a:xfrm>
              <a:off x="7467600" y="3810000"/>
              <a:ext cx="1515351" cy="553998"/>
            </a:xfrm>
            <a:prstGeom prst="rect">
              <a:avLst/>
            </a:prstGeom>
            <a:noFill/>
          </p:spPr>
          <p:txBody>
            <a:bodyPr wrap="none" rtlCol="0">
              <a:spAutoFit/>
            </a:bodyPr>
            <a:lstStyle/>
            <a:p>
              <a:r>
                <a:rPr lang="en-US" sz="1600" dirty="0" smtClean="0">
                  <a:solidFill>
                    <a:srgbClr val="0033CC"/>
                  </a:solidFill>
                </a:rPr>
                <a:t>Photon</a:t>
              </a:r>
            </a:p>
            <a:p>
              <a:r>
                <a:rPr lang="en-US" sz="1400" dirty="0" smtClean="0">
                  <a:solidFill>
                    <a:srgbClr val="0033CC"/>
                  </a:solidFill>
                </a:rPr>
                <a:t>(fluorescent x-ray)</a:t>
              </a:r>
              <a:endParaRPr lang="en-US" sz="1400" dirty="0">
                <a:solidFill>
                  <a:srgbClr val="0033CC"/>
                </a:solidFill>
              </a:endParaRPr>
            </a:p>
          </p:txBody>
        </p:sp>
        <p:sp>
          <p:nvSpPr>
            <p:cNvPr id="37" name="TextBox 36"/>
            <p:cNvSpPr txBox="1"/>
            <p:nvPr/>
          </p:nvSpPr>
          <p:spPr>
            <a:xfrm>
              <a:off x="7467600" y="5486400"/>
              <a:ext cx="1447800" cy="984885"/>
            </a:xfrm>
            <a:prstGeom prst="rect">
              <a:avLst/>
            </a:prstGeom>
            <a:noFill/>
          </p:spPr>
          <p:txBody>
            <a:bodyPr wrap="square" rtlCol="0">
              <a:spAutoFit/>
            </a:bodyPr>
            <a:lstStyle/>
            <a:p>
              <a:r>
                <a:rPr lang="en-US" sz="1600" dirty="0" smtClean="0">
                  <a:solidFill>
                    <a:srgbClr val="0033CC"/>
                  </a:solidFill>
                </a:rPr>
                <a:t>Electron</a:t>
              </a:r>
            </a:p>
            <a:p>
              <a:r>
                <a:rPr lang="en-US" sz="1400" dirty="0" smtClean="0">
                  <a:solidFill>
                    <a:srgbClr val="0033CC"/>
                  </a:solidFill>
                </a:rPr>
                <a:t>(Auger electron, emitted from M-shell)</a:t>
              </a:r>
              <a:endParaRPr lang="en-US" sz="1400" dirty="0">
                <a:solidFill>
                  <a:srgbClr val="0033CC"/>
                </a:solidFill>
              </a:endParaRPr>
            </a:p>
          </p:txBody>
        </p:sp>
        <p:sp>
          <p:nvSpPr>
            <p:cNvPr id="41" name="TextBox 40"/>
            <p:cNvSpPr txBox="1"/>
            <p:nvPr/>
          </p:nvSpPr>
          <p:spPr>
            <a:xfrm>
              <a:off x="7598664" y="5074920"/>
              <a:ext cx="1095300" cy="215444"/>
            </a:xfrm>
            <a:prstGeom prst="rect">
              <a:avLst/>
            </a:prstGeom>
            <a:solidFill>
              <a:schemeClr val="bg2"/>
            </a:solidFill>
          </p:spPr>
          <p:txBody>
            <a:bodyPr wrap="none" lIns="0" tIns="0" rIns="0" bIns="0" rtlCol="0">
              <a:spAutoFit/>
            </a:bodyPr>
            <a:lstStyle/>
            <a:p>
              <a:r>
                <a:rPr lang="en-US" sz="1400" dirty="0" smtClean="0"/>
                <a:t>Auger-electron</a:t>
              </a:r>
              <a:endParaRPr lang="en-US" sz="1400" dirty="0"/>
            </a:p>
          </p:txBody>
        </p:sp>
      </p:grpSp>
      <p:grpSp>
        <p:nvGrpSpPr>
          <p:cNvPr id="4" name="Group 31"/>
          <p:cNvGrpSpPr/>
          <p:nvPr/>
        </p:nvGrpSpPr>
        <p:grpSpPr>
          <a:xfrm>
            <a:off x="152400" y="1800225"/>
            <a:ext cx="2358369" cy="1033463"/>
            <a:chOff x="555625" y="3532187"/>
            <a:chExt cx="2358369" cy="1033463"/>
          </a:xfrm>
        </p:grpSpPr>
        <p:grpSp>
          <p:nvGrpSpPr>
            <p:cNvPr id="5" name="Group 26"/>
            <p:cNvGrpSpPr>
              <a:grpSpLocks/>
            </p:cNvGrpSpPr>
            <p:nvPr/>
          </p:nvGrpSpPr>
          <p:grpSpPr bwMode="auto">
            <a:xfrm>
              <a:off x="1804988" y="4108450"/>
              <a:ext cx="460375" cy="457200"/>
              <a:chOff x="1173" y="2155"/>
              <a:chExt cx="290" cy="288"/>
            </a:xfrm>
          </p:grpSpPr>
          <p:sp>
            <p:nvSpPr>
              <p:cNvPr id="267276" name="Oval 12"/>
              <p:cNvSpPr>
                <a:spLocks noChangeArrowheads="1"/>
              </p:cNvSpPr>
              <p:nvPr/>
            </p:nvSpPr>
            <p:spPr bwMode="auto">
              <a:xfrm>
                <a:off x="1173" y="2155"/>
                <a:ext cx="290" cy="288"/>
              </a:xfrm>
              <a:prstGeom prst="ellipse">
                <a:avLst/>
              </a:prstGeom>
              <a:gradFill rotWithShape="0">
                <a:gsLst>
                  <a:gs pos="0">
                    <a:schemeClr val="accent2"/>
                  </a:gs>
                  <a:gs pos="100000">
                    <a:schemeClr val="accent2">
                      <a:gamma/>
                      <a:tint val="52549"/>
                      <a:invGamma/>
                    </a:schemeClr>
                  </a:gs>
                </a:gsLst>
                <a:path path="shape">
                  <a:fillToRect l="50000" t="50000" r="50000" b="50000"/>
                </a:path>
              </a:gradFill>
              <a:ln w="12700">
                <a:noFill/>
                <a:round/>
                <a:headEnd/>
                <a:tailEnd/>
              </a:ln>
              <a:effectLst/>
            </p:spPr>
            <p:txBody>
              <a:bodyPr wrap="none" anchor="ctr"/>
              <a:lstStyle/>
              <a:p>
                <a:pPr>
                  <a:defRPr/>
                </a:pPr>
                <a:endParaRPr lang="en-US"/>
              </a:p>
            </p:txBody>
          </p:sp>
          <p:sp>
            <p:nvSpPr>
              <p:cNvPr id="7194" name="Oval 13"/>
              <p:cNvSpPr>
                <a:spLocks noChangeArrowheads="1"/>
              </p:cNvSpPr>
              <p:nvPr/>
            </p:nvSpPr>
            <p:spPr bwMode="auto">
              <a:xfrm>
                <a:off x="1295" y="2275"/>
                <a:ext cx="47" cy="47"/>
              </a:xfrm>
              <a:prstGeom prst="ellipse">
                <a:avLst/>
              </a:prstGeom>
              <a:solidFill>
                <a:schemeClr val="tx1"/>
              </a:solidFill>
              <a:ln w="12700">
                <a:solidFill>
                  <a:schemeClr val="tx2"/>
                </a:solidFill>
                <a:round/>
                <a:headEnd/>
                <a:tailEnd/>
              </a:ln>
            </p:spPr>
            <p:txBody>
              <a:bodyPr wrap="none" anchor="ctr"/>
              <a:lstStyle/>
              <a:p>
                <a:endParaRPr lang="en-US"/>
              </a:p>
            </p:txBody>
          </p:sp>
        </p:grpSp>
        <p:sp>
          <p:nvSpPr>
            <p:cNvPr id="7174" name="Line 14"/>
            <p:cNvSpPr>
              <a:spLocks noChangeShapeType="1"/>
            </p:cNvSpPr>
            <p:nvPr/>
          </p:nvSpPr>
          <p:spPr bwMode="auto">
            <a:xfrm>
              <a:off x="792163" y="3878262"/>
              <a:ext cx="966787" cy="376238"/>
            </a:xfrm>
            <a:prstGeom prst="line">
              <a:avLst/>
            </a:prstGeom>
            <a:noFill/>
            <a:ln w="28575">
              <a:solidFill>
                <a:srgbClr val="009900"/>
              </a:solidFill>
              <a:round/>
              <a:headEnd/>
              <a:tailEnd type="stealth" w="lg" len="lg"/>
            </a:ln>
          </p:spPr>
          <p:txBody>
            <a:bodyPr wrap="none" anchor="ctr"/>
            <a:lstStyle/>
            <a:p>
              <a:endParaRPr lang="en-US"/>
            </a:p>
          </p:txBody>
        </p:sp>
        <p:sp>
          <p:nvSpPr>
            <p:cNvPr id="7186" name="Text Box 35"/>
            <p:cNvSpPr txBox="1">
              <a:spLocks noChangeArrowheads="1"/>
            </p:cNvSpPr>
            <p:nvPr/>
          </p:nvSpPr>
          <p:spPr bwMode="auto">
            <a:xfrm>
              <a:off x="555625" y="3532187"/>
              <a:ext cx="706438" cy="396875"/>
            </a:xfrm>
            <a:prstGeom prst="rect">
              <a:avLst/>
            </a:prstGeom>
            <a:noFill/>
            <a:ln w="12700">
              <a:noFill/>
              <a:miter lim="800000"/>
              <a:headEnd/>
              <a:tailEnd/>
            </a:ln>
          </p:spPr>
          <p:txBody>
            <a:bodyPr wrap="none" anchor="ctr">
              <a:spAutoFit/>
            </a:bodyPr>
            <a:lstStyle/>
            <a:p>
              <a:pPr>
                <a:spcBef>
                  <a:spcPct val="50000"/>
                </a:spcBef>
              </a:pPr>
              <a:r>
                <a:rPr lang="en-US" dirty="0">
                  <a:solidFill>
                    <a:srgbClr val="009900"/>
                  </a:solidFill>
                </a:rPr>
                <a:t>X-ray</a:t>
              </a:r>
            </a:p>
          </p:txBody>
        </p:sp>
        <p:sp>
          <p:nvSpPr>
            <p:cNvPr id="7188" name="Text Box 37"/>
            <p:cNvSpPr txBox="1">
              <a:spLocks noChangeArrowheads="1"/>
            </p:cNvSpPr>
            <p:nvPr/>
          </p:nvSpPr>
          <p:spPr bwMode="auto">
            <a:xfrm>
              <a:off x="2239963" y="4083050"/>
              <a:ext cx="674031" cy="369332"/>
            </a:xfrm>
            <a:prstGeom prst="rect">
              <a:avLst/>
            </a:prstGeom>
            <a:noFill/>
            <a:ln w="12700">
              <a:noFill/>
              <a:miter lim="800000"/>
              <a:headEnd/>
              <a:tailEnd/>
            </a:ln>
          </p:spPr>
          <p:txBody>
            <a:bodyPr wrap="none" anchor="ctr">
              <a:spAutoFit/>
            </a:bodyPr>
            <a:lstStyle/>
            <a:p>
              <a:r>
                <a:rPr lang="en-US" dirty="0">
                  <a:solidFill>
                    <a:srgbClr val="0033CC"/>
                  </a:solidFill>
                </a:rPr>
                <a:t>atom</a:t>
              </a:r>
            </a:p>
          </p:txBody>
        </p:sp>
      </p:grpSp>
      <p:sp>
        <p:nvSpPr>
          <p:cNvPr id="27" name="TextBox 26"/>
          <p:cNvSpPr txBox="1"/>
          <p:nvPr/>
        </p:nvSpPr>
        <p:spPr>
          <a:xfrm>
            <a:off x="457200" y="0"/>
            <a:ext cx="8305800" cy="461665"/>
          </a:xfrm>
          <a:prstGeom prst="rect">
            <a:avLst/>
          </a:prstGeom>
          <a:noFill/>
          <a:ln>
            <a:noFill/>
          </a:ln>
        </p:spPr>
        <p:txBody>
          <a:bodyPr wrap="square" rtlCol="0">
            <a:spAutoFit/>
          </a:bodyPr>
          <a:lstStyle/>
          <a:p>
            <a:pPr algn="ctr"/>
            <a:r>
              <a:rPr lang="en-US" sz="2400" dirty="0" smtClean="0">
                <a:solidFill>
                  <a:srgbClr val="0033CC"/>
                </a:solidFill>
                <a:latin typeface="Calibri" pitchFamily="34" charset="0"/>
              </a:rPr>
              <a:t>X-ray absorption: photoelectric absorption dominates at &lt;10keV</a:t>
            </a:r>
          </a:p>
        </p:txBody>
      </p:sp>
      <p:cxnSp>
        <p:nvCxnSpPr>
          <p:cNvPr id="28" name="Straight Connector 27"/>
          <p:cNvCxnSpPr/>
          <p:nvPr/>
        </p:nvCxnSpPr>
        <p:spPr>
          <a:xfrm flipV="1">
            <a:off x="0" y="461665"/>
            <a:ext cx="9144000" cy="0"/>
          </a:xfrm>
          <a:prstGeom prst="line">
            <a:avLst/>
          </a:prstGeom>
          <a:ln w="38100">
            <a:solidFill>
              <a:srgbClr val="C00000"/>
            </a:solidFill>
          </a:ln>
        </p:spPr>
        <p:style>
          <a:lnRef idx="2">
            <a:schemeClr val="accent6"/>
          </a:lnRef>
          <a:fillRef idx="0">
            <a:schemeClr val="accent6"/>
          </a:fillRef>
          <a:effectRef idx="1">
            <a:schemeClr val="accent6"/>
          </a:effectRef>
          <a:fontRef idx="minor">
            <a:schemeClr val="tx1"/>
          </a:fontRef>
        </p:style>
      </p:cxnSp>
      <p:sp>
        <p:nvSpPr>
          <p:cNvPr id="29" name="TextBox 28"/>
          <p:cNvSpPr txBox="1"/>
          <p:nvPr/>
        </p:nvSpPr>
        <p:spPr>
          <a:xfrm>
            <a:off x="381000" y="461665"/>
            <a:ext cx="8229600" cy="1554272"/>
          </a:xfrm>
          <a:prstGeom prst="rect">
            <a:avLst/>
          </a:prstGeom>
          <a:noFill/>
        </p:spPr>
        <p:txBody>
          <a:bodyPr wrap="square" rtlCol="0">
            <a:spAutoFit/>
          </a:bodyPr>
          <a:lstStyle/>
          <a:p>
            <a:pPr>
              <a:spcAft>
                <a:spcPts val="600"/>
              </a:spcAft>
            </a:pPr>
            <a:r>
              <a:rPr lang="en-US" dirty="0" smtClean="0">
                <a:solidFill>
                  <a:srgbClr val="0033CC"/>
                </a:solidFill>
              </a:rPr>
              <a:t>The picture below is similar to electron bombardment x-ray source (see slide #14), where core electron is kicked off by an incident electron. Here it is kicked off by x-ray </a:t>
            </a:r>
            <a:r>
              <a:rPr lang="en-US" sz="1600" dirty="0" smtClean="0">
                <a:solidFill>
                  <a:srgbClr val="0033CC"/>
                </a:solidFill>
              </a:rPr>
              <a:t>(the incident x-ray is absorbed/lost).</a:t>
            </a:r>
          </a:p>
          <a:p>
            <a:pPr>
              <a:spcAft>
                <a:spcPts val="600"/>
              </a:spcAft>
            </a:pPr>
            <a:r>
              <a:rPr lang="en-US" dirty="0" smtClean="0">
                <a:solidFill>
                  <a:srgbClr val="0033CC"/>
                </a:solidFill>
              </a:rPr>
              <a:t>In the relaxation process, the lower (than incident x-ray photon) energy photon is a fluorescent x-ray, while the lower energy electron is an Auger electron.</a:t>
            </a:r>
          </a:p>
        </p:txBody>
      </p:sp>
      <p:sp>
        <p:nvSpPr>
          <p:cNvPr id="7179" name="Text Box 28"/>
          <p:cNvSpPr txBox="1">
            <a:spLocks noChangeArrowheads="1"/>
          </p:cNvSpPr>
          <p:nvPr/>
        </p:nvSpPr>
        <p:spPr bwMode="auto">
          <a:xfrm>
            <a:off x="1981200" y="3124200"/>
            <a:ext cx="2025298" cy="830997"/>
          </a:xfrm>
          <a:prstGeom prst="rect">
            <a:avLst/>
          </a:prstGeom>
          <a:noFill/>
          <a:ln w="12700">
            <a:noFill/>
            <a:miter lim="800000"/>
            <a:headEnd/>
            <a:tailEnd/>
          </a:ln>
        </p:spPr>
        <p:txBody>
          <a:bodyPr wrap="none" anchor="ctr">
            <a:spAutoFit/>
          </a:bodyPr>
          <a:lstStyle/>
          <a:p>
            <a:r>
              <a:rPr lang="en-US" sz="1600" dirty="0" smtClean="0">
                <a:solidFill>
                  <a:srgbClr val="C00000"/>
                </a:solidFill>
              </a:rPr>
              <a:t>1</a:t>
            </a:r>
            <a:r>
              <a:rPr lang="en-US" sz="1600" dirty="0" smtClean="0">
                <a:solidFill>
                  <a:srgbClr val="0033CC"/>
                </a:solidFill>
              </a:rPr>
              <a:t>. A </a:t>
            </a:r>
            <a:r>
              <a:rPr lang="en-US" sz="1600" dirty="0">
                <a:solidFill>
                  <a:srgbClr val="0033CC"/>
                </a:solidFill>
              </a:rPr>
              <a:t>high energy </a:t>
            </a:r>
            <a:r>
              <a:rPr lang="en-US" sz="1600" dirty="0" smtClean="0">
                <a:solidFill>
                  <a:srgbClr val="0033CC"/>
                </a:solidFill>
              </a:rPr>
              <a:t>x-ray </a:t>
            </a:r>
            <a:r>
              <a:rPr lang="en-US" sz="1600" dirty="0">
                <a:solidFill>
                  <a:srgbClr val="0033CC"/>
                </a:solidFill>
              </a:rPr>
              <a:t/>
            </a:r>
            <a:br>
              <a:rPr lang="en-US" sz="1600" dirty="0">
                <a:solidFill>
                  <a:srgbClr val="0033CC"/>
                </a:solidFill>
              </a:rPr>
            </a:br>
            <a:r>
              <a:rPr lang="en-US" sz="1600" dirty="0">
                <a:solidFill>
                  <a:srgbClr val="0033CC"/>
                </a:solidFill>
              </a:rPr>
              <a:t>photon impinges on </a:t>
            </a:r>
            <a:br>
              <a:rPr lang="en-US" sz="1600" dirty="0">
                <a:solidFill>
                  <a:srgbClr val="0033CC"/>
                </a:solidFill>
              </a:rPr>
            </a:br>
            <a:r>
              <a:rPr lang="en-US" sz="1600" dirty="0" smtClean="0">
                <a:solidFill>
                  <a:srgbClr val="0033CC"/>
                </a:solidFill>
              </a:rPr>
              <a:t>an atom</a:t>
            </a:r>
            <a:endParaRPr lang="en-US" sz="1600" dirty="0">
              <a:solidFill>
                <a:srgbClr val="0033CC"/>
              </a:solidFill>
            </a:endParaRPr>
          </a:p>
        </p:txBody>
      </p:sp>
      <p:sp>
        <p:nvSpPr>
          <p:cNvPr id="7180" name="Text Box 29"/>
          <p:cNvSpPr txBox="1">
            <a:spLocks noChangeArrowheads="1"/>
          </p:cNvSpPr>
          <p:nvPr/>
        </p:nvSpPr>
        <p:spPr bwMode="auto">
          <a:xfrm>
            <a:off x="1905000" y="4637782"/>
            <a:ext cx="2438400" cy="1077218"/>
          </a:xfrm>
          <a:prstGeom prst="rect">
            <a:avLst/>
          </a:prstGeom>
          <a:noFill/>
          <a:ln w="12700">
            <a:noFill/>
            <a:miter lim="800000"/>
            <a:headEnd/>
            <a:tailEnd/>
          </a:ln>
        </p:spPr>
        <p:txBody>
          <a:bodyPr wrap="square" anchor="ctr">
            <a:spAutoFit/>
          </a:bodyPr>
          <a:lstStyle/>
          <a:p>
            <a:r>
              <a:rPr lang="en-US" sz="1600" dirty="0" smtClean="0">
                <a:solidFill>
                  <a:srgbClr val="C00000"/>
                </a:solidFill>
              </a:rPr>
              <a:t>2</a:t>
            </a:r>
            <a:r>
              <a:rPr lang="en-US" sz="1600" dirty="0" smtClean="0">
                <a:solidFill>
                  <a:srgbClr val="0033CC"/>
                </a:solidFill>
              </a:rPr>
              <a:t>. An </a:t>
            </a:r>
            <a:r>
              <a:rPr lang="en-US" sz="1600" dirty="0">
                <a:solidFill>
                  <a:srgbClr val="0033CC"/>
                </a:solidFill>
              </a:rPr>
              <a:t>inner-shell </a:t>
            </a:r>
            <a:r>
              <a:rPr lang="en-US" sz="1600" dirty="0" smtClean="0">
                <a:solidFill>
                  <a:srgbClr val="0033CC"/>
                </a:solidFill>
              </a:rPr>
              <a:t>(here K-shell) electron (photo-electron</a:t>
            </a:r>
            <a:r>
              <a:rPr lang="en-US" sz="1600" dirty="0">
                <a:solidFill>
                  <a:srgbClr val="0033CC"/>
                </a:solidFill>
              </a:rPr>
              <a:t>) is </a:t>
            </a:r>
            <a:r>
              <a:rPr lang="en-US" sz="1600" dirty="0" smtClean="0">
                <a:solidFill>
                  <a:srgbClr val="0033CC"/>
                </a:solidFill>
              </a:rPr>
              <a:t>knocked </a:t>
            </a:r>
            <a:r>
              <a:rPr lang="en-US" sz="1600" dirty="0">
                <a:solidFill>
                  <a:srgbClr val="0033CC"/>
                </a:solidFill>
              </a:rPr>
              <a:t>out of the </a:t>
            </a:r>
            <a:r>
              <a:rPr lang="en-US" sz="1600" dirty="0" smtClean="0">
                <a:solidFill>
                  <a:srgbClr val="0033CC"/>
                </a:solidFill>
              </a:rPr>
              <a:t>atom.</a:t>
            </a:r>
            <a:endParaRPr lang="en-US" sz="1600" dirty="0">
              <a:solidFill>
                <a:srgbClr val="0033CC"/>
              </a:solidFill>
            </a:endParaRPr>
          </a:p>
        </p:txBody>
      </p:sp>
      <p:sp>
        <p:nvSpPr>
          <p:cNvPr id="7181" name="Text Box 30"/>
          <p:cNvSpPr txBox="1">
            <a:spLocks noChangeArrowheads="1"/>
          </p:cNvSpPr>
          <p:nvPr/>
        </p:nvSpPr>
        <p:spPr bwMode="auto">
          <a:xfrm>
            <a:off x="4419600" y="4267200"/>
            <a:ext cx="2026645" cy="1077218"/>
          </a:xfrm>
          <a:prstGeom prst="rect">
            <a:avLst/>
          </a:prstGeom>
          <a:noFill/>
          <a:ln w="12700">
            <a:noFill/>
            <a:miter lim="800000"/>
            <a:headEnd/>
            <a:tailEnd/>
          </a:ln>
        </p:spPr>
        <p:txBody>
          <a:bodyPr wrap="none" anchor="ctr">
            <a:spAutoFit/>
          </a:bodyPr>
          <a:lstStyle/>
          <a:p>
            <a:r>
              <a:rPr lang="en-US" sz="1600" dirty="0" smtClean="0">
                <a:solidFill>
                  <a:srgbClr val="C00000"/>
                </a:solidFill>
              </a:rPr>
              <a:t>3</a:t>
            </a:r>
            <a:r>
              <a:rPr lang="en-US" sz="1600" dirty="0" smtClean="0">
                <a:solidFill>
                  <a:srgbClr val="0033CC"/>
                </a:solidFill>
              </a:rPr>
              <a:t>. The </a:t>
            </a:r>
            <a:r>
              <a:rPr lang="en-US" sz="1600" dirty="0">
                <a:solidFill>
                  <a:srgbClr val="0033CC"/>
                </a:solidFill>
              </a:rPr>
              <a:t>atom relaxes to</a:t>
            </a:r>
            <a:br>
              <a:rPr lang="en-US" sz="1600" dirty="0">
                <a:solidFill>
                  <a:srgbClr val="0033CC"/>
                </a:solidFill>
              </a:rPr>
            </a:br>
            <a:r>
              <a:rPr lang="en-US" sz="1600" dirty="0">
                <a:solidFill>
                  <a:srgbClr val="0033CC"/>
                </a:solidFill>
              </a:rPr>
              <a:t>its ground state by</a:t>
            </a:r>
            <a:br>
              <a:rPr lang="en-US" sz="1600" dirty="0">
                <a:solidFill>
                  <a:srgbClr val="0033CC"/>
                </a:solidFill>
              </a:rPr>
            </a:br>
            <a:r>
              <a:rPr lang="en-US" sz="1600" dirty="0" smtClean="0">
                <a:solidFill>
                  <a:srgbClr val="0033CC"/>
                </a:solidFill>
              </a:rPr>
              <a:t>emission </a:t>
            </a:r>
            <a:r>
              <a:rPr lang="en-US" sz="1600" dirty="0">
                <a:solidFill>
                  <a:srgbClr val="0033CC"/>
                </a:solidFill>
              </a:rPr>
              <a:t>of a </a:t>
            </a:r>
            <a:br>
              <a:rPr lang="en-US" sz="1600" dirty="0">
                <a:solidFill>
                  <a:srgbClr val="0033CC"/>
                </a:solidFill>
              </a:rPr>
            </a:br>
            <a:r>
              <a:rPr lang="en-US" sz="1600" dirty="0">
                <a:solidFill>
                  <a:srgbClr val="0033CC"/>
                </a:solidFill>
              </a:rPr>
              <a:t>photon or electron</a:t>
            </a:r>
          </a:p>
        </p:txBody>
      </p:sp>
      <p:grpSp>
        <p:nvGrpSpPr>
          <p:cNvPr id="6" name="Group 32"/>
          <p:cNvGrpSpPr/>
          <p:nvPr/>
        </p:nvGrpSpPr>
        <p:grpSpPr>
          <a:xfrm>
            <a:off x="762000" y="5680075"/>
            <a:ext cx="1208087" cy="1101725"/>
            <a:chOff x="4338638" y="3465512"/>
            <a:chExt cx="1208087" cy="1101725"/>
          </a:xfrm>
        </p:grpSpPr>
        <p:grpSp>
          <p:nvGrpSpPr>
            <p:cNvPr id="7" name="Group 27"/>
            <p:cNvGrpSpPr>
              <a:grpSpLocks/>
            </p:cNvGrpSpPr>
            <p:nvPr/>
          </p:nvGrpSpPr>
          <p:grpSpPr bwMode="auto">
            <a:xfrm>
              <a:off x="4338638" y="4110037"/>
              <a:ext cx="460375" cy="457200"/>
              <a:chOff x="2278" y="2233"/>
              <a:chExt cx="290" cy="288"/>
            </a:xfrm>
          </p:grpSpPr>
          <p:sp>
            <p:nvSpPr>
              <p:cNvPr id="7191" name="Oval 19"/>
              <p:cNvSpPr>
                <a:spLocks noChangeArrowheads="1"/>
              </p:cNvSpPr>
              <p:nvPr/>
            </p:nvSpPr>
            <p:spPr bwMode="auto">
              <a:xfrm>
                <a:off x="2278" y="2233"/>
                <a:ext cx="290" cy="288"/>
              </a:xfrm>
              <a:prstGeom prst="ellipse">
                <a:avLst/>
              </a:prstGeom>
              <a:gradFill rotWithShape="0">
                <a:gsLst>
                  <a:gs pos="0">
                    <a:srgbClr val="CC0000"/>
                  </a:gs>
                  <a:gs pos="100000">
                    <a:srgbClr val="E47979"/>
                  </a:gs>
                </a:gsLst>
                <a:path path="shape">
                  <a:fillToRect l="50000" t="50000" r="50000" b="50000"/>
                </a:path>
              </a:gradFill>
              <a:ln w="12700">
                <a:noFill/>
                <a:round/>
                <a:headEnd/>
                <a:tailEnd/>
              </a:ln>
            </p:spPr>
            <p:txBody>
              <a:bodyPr wrap="none" anchor="ctr"/>
              <a:lstStyle/>
              <a:p>
                <a:endParaRPr lang="en-US"/>
              </a:p>
            </p:txBody>
          </p:sp>
          <p:sp>
            <p:nvSpPr>
              <p:cNvPr id="7192" name="Oval 20"/>
              <p:cNvSpPr>
                <a:spLocks noChangeArrowheads="1"/>
              </p:cNvSpPr>
              <p:nvPr/>
            </p:nvSpPr>
            <p:spPr bwMode="auto">
              <a:xfrm>
                <a:off x="2400" y="2353"/>
                <a:ext cx="47" cy="47"/>
              </a:xfrm>
              <a:prstGeom prst="ellipse">
                <a:avLst/>
              </a:prstGeom>
              <a:solidFill>
                <a:srgbClr val="CC0000"/>
              </a:solidFill>
              <a:ln w="12700">
                <a:solidFill>
                  <a:srgbClr val="FF6600"/>
                </a:solidFill>
                <a:round/>
                <a:headEnd/>
                <a:tailEnd/>
              </a:ln>
            </p:spPr>
            <p:txBody>
              <a:bodyPr wrap="none" anchor="ctr"/>
              <a:lstStyle/>
              <a:p>
                <a:endParaRPr lang="en-US"/>
              </a:p>
            </p:txBody>
          </p:sp>
        </p:grpSp>
        <p:sp>
          <p:nvSpPr>
            <p:cNvPr id="7176" name="Line 21"/>
            <p:cNvSpPr>
              <a:spLocks noChangeShapeType="1"/>
            </p:cNvSpPr>
            <p:nvPr/>
          </p:nvSpPr>
          <p:spPr bwMode="auto">
            <a:xfrm flipV="1">
              <a:off x="4741863" y="3578225"/>
              <a:ext cx="663575" cy="604837"/>
            </a:xfrm>
            <a:prstGeom prst="line">
              <a:avLst/>
            </a:prstGeom>
            <a:noFill/>
            <a:ln w="19050">
              <a:solidFill>
                <a:schemeClr val="tx2"/>
              </a:solidFill>
              <a:round/>
              <a:headEnd/>
              <a:tailEnd type="stealth" w="lg" len="lg"/>
            </a:ln>
          </p:spPr>
          <p:txBody>
            <a:bodyPr wrap="none" anchor="ctr"/>
            <a:lstStyle/>
            <a:p>
              <a:endParaRPr lang="en-US"/>
            </a:p>
          </p:txBody>
        </p:sp>
        <p:sp>
          <p:nvSpPr>
            <p:cNvPr id="7177" name="Oval 22"/>
            <p:cNvSpPr>
              <a:spLocks noChangeArrowheads="1"/>
            </p:cNvSpPr>
            <p:nvPr/>
          </p:nvSpPr>
          <p:spPr bwMode="auto">
            <a:xfrm>
              <a:off x="5410200" y="3465512"/>
              <a:ext cx="136525" cy="136525"/>
            </a:xfrm>
            <a:prstGeom prst="ellipse">
              <a:avLst/>
            </a:prstGeom>
            <a:solidFill>
              <a:srgbClr val="FF6600"/>
            </a:solidFill>
            <a:ln w="12700">
              <a:solidFill>
                <a:schemeClr val="tx2"/>
              </a:solidFill>
              <a:round/>
              <a:headEnd/>
              <a:tailEnd/>
            </a:ln>
          </p:spPr>
          <p:txBody>
            <a:bodyPr wrap="none" anchor="ctr"/>
            <a:lstStyle/>
            <a:p>
              <a:endParaRPr lang="en-US"/>
            </a:p>
          </p:txBody>
        </p:sp>
      </p:grpSp>
      <p:grpSp>
        <p:nvGrpSpPr>
          <p:cNvPr id="8" name="Group 38"/>
          <p:cNvGrpSpPr/>
          <p:nvPr/>
        </p:nvGrpSpPr>
        <p:grpSpPr>
          <a:xfrm>
            <a:off x="5659924" y="1978223"/>
            <a:ext cx="3331676" cy="1637229"/>
            <a:chOff x="6096000" y="1978223"/>
            <a:chExt cx="3331676" cy="1637229"/>
          </a:xfrm>
        </p:grpSpPr>
        <p:grpSp>
          <p:nvGrpSpPr>
            <p:cNvPr id="9" name="Group 25"/>
            <p:cNvGrpSpPr>
              <a:grpSpLocks/>
            </p:cNvGrpSpPr>
            <p:nvPr/>
          </p:nvGrpSpPr>
          <p:grpSpPr bwMode="auto">
            <a:xfrm>
              <a:off x="6096000" y="2814637"/>
              <a:ext cx="460375" cy="457200"/>
              <a:chOff x="3723" y="2288"/>
              <a:chExt cx="290" cy="288"/>
            </a:xfrm>
          </p:grpSpPr>
          <p:sp>
            <p:nvSpPr>
              <p:cNvPr id="267287" name="Oval 23"/>
              <p:cNvSpPr>
                <a:spLocks noChangeArrowheads="1"/>
              </p:cNvSpPr>
              <p:nvPr/>
            </p:nvSpPr>
            <p:spPr bwMode="auto">
              <a:xfrm>
                <a:off x="3723" y="2288"/>
                <a:ext cx="290" cy="288"/>
              </a:xfrm>
              <a:prstGeom prst="ellipse">
                <a:avLst/>
              </a:prstGeom>
              <a:gradFill rotWithShape="0">
                <a:gsLst>
                  <a:gs pos="0">
                    <a:schemeClr val="accent2"/>
                  </a:gs>
                  <a:gs pos="100000">
                    <a:schemeClr val="accent2">
                      <a:gamma/>
                      <a:tint val="52549"/>
                      <a:invGamma/>
                    </a:schemeClr>
                  </a:gs>
                </a:gsLst>
                <a:path path="shape">
                  <a:fillToRect l="50000" t="50000" r="50000" b="50000"/>
                </a:path>
              </a:gradFill>
              <a:ln w="12700">
                <a:noFill/>
                <a:round/>
                <a:headEnd/>
                <a:tailEnd/>
              </a:ln>
              <a:effectLst/>
            </p:spPr>
            <p:txBody>
              <a:bodyPr wrap="none" anchor="ctr"/>
              <a:lstStyle/>
              <a:p>
                <a:pPr>
                  <a:defRPr/>
                </a:pPr>
                <a:endParaRPr lang="en-US"/>
              </a:p>
            </p:txBody>
          </p:sp>
          <p:sp>
            <p:nvSpPr>
              <p:cNvPr id="7190" name="Oval 24"/>
              <p:cNvSpPr>
                <a:spLocks noChangeArrowheads="1"/>
              </p:cNvSpPr>
              <p:nvPr/>
            </p:nvSpPr>
            <p:spPr bwMode="auto">
              <a:xfrm>
                <a:off x="3845" y="2408"/>
                <a:ext cx="47" cy="47"/>
              </a:xfrm>
              <a:prstGeom prst="ellipse">
                <a:avLst/>
              </a:prstGeom>
              <a:solidFill>
                <a:schemeClr val="tx1"/>
              </a:solidFill>
              <a:ln w="12700">
                <a:solidFill>
                  <a:schemeClr val="tx2"/>
                </a:solidFill>
                <a:round/>
                <a:headEnd/>
                <a:tailEnd/>
              </a:ln>
            </p:spPr>
            <p:txBody>
              <a:bodyPr wrap="none" anchor="ctr"/>
              <a:lstStyle/>
              <a:p>
                <a:endParaRPr lang="en-US"/>
              </a:p>
            </p:txBody>
          </p:sp>
        </p:grpSp>
        <p:sp>
          <p:nvSpPr>
            <p:cNvPr id="7182" name="Line 31"/>
            <p:cNvSpPr>
              <a:spLocks noChangeShapeType="1"/>
            </p:cNvSpPr>
            <p:nvPr/>
          </p:nvSpPr>
          <p:spPr bwMode="auto">
            <a:xfrm flipV="1">
              <a:off x="6546850" y="2398712"/>
              <a:ext cx="547688" cy="495300"/>
            </a:xfrm>
            <a:prstGeom prst="line">
              <a:avLst/>
            </a:prstGeom>
            <a:noFill/>
            <a:ln w="28575">
              <a:solidFill>
                <a:srgbClr val="008000"/>
              </a:solidFill>
              <a:round/>
              <a:headEnd/>
              <a:tailEnd type="stealth" w="lg" len="lg"/>
            </a:ln>
          </p:spPr>
          <p:txBody>
            <a:bodyPr wrap="none" anchor="ctr"/>
            <a:lstStyle/>
            <a:p>
              <a:endParaRPr lang="en-US"/>
            </a:p>
          </p:txBody>
        </p:sp>
        <p:sp>
          <p:nvSpPr>
            <p:cNvPr id="7183" name="Oval 32"/>
            <p:cNvSpPr>
              <a:spLocks noChangeArrowheads="1"/>
            </p:cNvSpPr>
            <p:nvPr/>
          </p:nvSpPr>
          <p:spPr bwMode="auto">
            <a:xfrm>
              <a:off x="7140575" y="3362325"/>
              <a:ext cx="136525" cy="136525"/>
            </a:xfrm>
            <a:prstGeom prst="ellipse">
              <a:avLst/>
            </a:prstGeom>
            <a:solidFill>
              <a:srgbClr val="FF0000"/>
            </a:solidFill>
            <a:ln w="12700">
              <a:solidFill>
                <a:schemeClr val="tx2"/>
              </a:solidFill>
              <a:round/>
              <a:headEnd/>
              <a:tailEnd/>
            </a:ln>
          </p:spPr>
          <p:txBody>
            <a:bodyPr wrap="none" anchor="ctr"/>
            <a:lstStyle/>
            <a:p>
              <a:endParaRPr lang="en-US" dirty="0"/>
            </a:p>
          </p:txBody>
        </p:sp>
        <p:sp>
          <p:nvSpPr>
            <p:cNvPr id="7184" name="Line 33"/>
            <p:cNvSpPr>
              <a:spLocks noChangeShapeType="1"/>
            </p:cNvSpPr>
            <p:nvPr/>
          </p:nvSpPr>
          <p:spPr bwMode="auto">
            <a:xfrm>
              <a:off x="6500813" y="3171825"/>
              <a:ext cx="620712" cy="203200"/>
            </a:xfrm>
            <a:prstGeom prst="line">
              <a:avLst/>
            </a:prstGeom>
            <a:noFill/>
            <a:ln w="19050">
              <a:solidFill>
                <a:schemeClr val="tx2"/>
              </a:solidFill>
              <a:round/>
              <a:headEnd/>
              <a:tailEnd type="stealth" w="lg" len="lg"/>
            </a:ln>
          </p:spPr>
          <p:txBody>
            <a:bodyPr wrap="none" anchor="ctr"/>
            <a:lstStyle/>
            <a:p>
              <a:endParaRPr lang="en-US"/>
            </a:p>
          </p:txBody>
        </p:sp>
        <p:sp>
          <p:nvSpPr>
            <p:cNvPr id="7187" name="Text Box 36"/>
            <p:cNvSpPr txBox="1">
              <a:spLocks noChangeArrowheads="1"/>
            </p:cNvSpPr>
            <p:nvPr/>
          </p:nvSpPr>
          <p:spPr bwMode="auto">
            <a:xfrm>
              <a:off x="7027863" y="2145268"/>
              <a:ext cx="1515095" cy="369332"/>
            </a:xfrm>
            <a:prstGeom prst="rect">
              <a:avLst/>
            </a:prstGeom>
            <a:noFill/>
            <a:ln w="12700">
              <a:noFill/>
              <a:miter lim="800000"/>
              <a:headEnd/>
              <a:tailEnd/>
            </a:ln>
          </p:spPr>
          <p:txBody>
            <a:bodyPr wrap="none" anchor="ctr">
              <a:spAutoFit/>
            </a:bodyPr>
            <a:lstStyle/>
            <a:p>
              <a:pPr>
                <a:spcBef>
                  <a:spcPct val="50000"/>
                </a:spcBef>
              </a:pPr>
              <a:r>
                <a:rPr lang="en-US" dirty="0" smtClean="0">
                  <a:solidFill>
                    <a:srgbClr val="009900"/>
                  </a:solidFill>
                </a:rPr>
                <a:t>Photon (x-ray)</a:t>
              </a:r>
              <a:endParaRPr lang="en-US" dirty="0">
                <a:solidFill>
                  <a:srgbClr val="009900"/>
                </a:solidFill>
              </a:endParaRPr>
            </a:p>
          </p:txBody>
        </p:sp>
        <p:sp>
          <p:nvSpPr>
            <p:cNvPr id="30" name="TextBox 29"/>
            <p:cNvSpPr txBox="1"/>
            <p:nvPr/>
          </p:nvSpPr>
          <p:spPr>
            <a:xfrm>
              <a:off x="6913076" y="1978223"/>
              <a:ext cx="1515351" cy="307777"/>
            </a:xfrm>
            <a:prstGeom prst="rect">
              <a:avLst/>
            </a:prstGeom>
            <a:noFill/>
          </p:spPr>
          <p:txBody>
            <a:bodyPr wrap="none" rtlCol="0">
              <a:spAutoFit/>
            </a:bodyPr>
            <a:lstStyle/>
            <a:p>
              <a:r>
                <a:rPr lang="en-US" sz="1400" dirty="0" smtClean="0">
                  <a:solidFill>
                    <a:srgbClr val="0033CC"/>
                  </a:solidFill>
                </a:rPr>
                <a:t>(fluorescent x-ray)</a:t>
              </a:r>
              <a:endParaRPr lang="en-US" sz="1400" dirty="0">
                <a:solidFill>
                  <a:srgbClr val="0033CC"/>
                </a:solidFill>
              </a:endParaRPr>
            </a:p>
          </p:txBody>
        </p:sp>
        <p:sp>
          <p:nvSpPr>
            <p:cNvPr id="31" name="TextBox 30"/>
            <p:cNvSpPr txBox="1"/>
            <p:nvPr/>
          </p:nvSpPr>
          <p:spPr>
            <a:xfrm>
              <a:off x="7138733" y="3045023"/>
              <a:ext cx="1374543" cy="307777"/>
            </a:xfrm>
            <a:prstGeom prst="rect">
              <a:avLst/>
            </a:prstGeom>
            <a:noFill/>
          </p:spPr>
          <p:txBody>
            <a:bodyPr wrap="none" rtlCol="0">
              <a:spAutoFit/>
            </a:bodyPr>
            <a:lstStyle/>
            <a:p>
              <a:r>
                <a:rPr lang="en-US" sz="1400" dirty="0" smtClean="0">
                  <a:solidFill>
                    <a:srgbClr val="0033CC"/>
                  </a:solidFill>
                </a:rPr>
                <a:t>(Auger electron)</a:t>
              </a:r>
              <a:endParaRPr lang="en-US" sz="1400" dirty="0">
                <a:solidFill>
                  <a:srgbClr val="0033CC"/>
                </a:solidFill>
              </a:endParaRPr>
            </a:p>
          </p:txBody>
        </p:sp>
        <p:sp>
          <p:nvSpPr>
            <p:cNvPr id="38" name="TextBox 37"/>
            <p:cNvSpPr txBox="1"/>
            <p:nvPr/>
          </p:nvSpPr>
          <p:spPr>
            <a:xfrm>
              <a:off x="7239000" y="3246120"/>
              <a:ext cx="2188676" cy="369332"/>
            </a:xfrm>
            <a:prstGeom prst="rect">
              <a:avLst/>
            </a:prstGeom>
            <a:noFill/>
          </p:spPr>
          <p:txBody>
            <a:bodyPr wrap="none" rtlCol="0">
              <a:spAutoFit/>
            </a:bodyPr>
            <a:lstStyle/>
            <a:p>
              <a:r>
                <a:rPr lang="en-US" dirty="0" smtClean="0">
                  <a:solidFill>
                    <a:srgbClr val="FF0000"/>
                  </a:solidFill>
                </a:rPr>
                <a:t>Electron (low energy)</a:t>
              </a:r>
              <a:endParaRPr lang="en-US" dirty="0">
                <a:solidFill>
                  <a:srgbClr val="FF0000"/>
                </a:solidFill>
              </a:endParaRPr>
            </a:p>
          </p:txBody>
        </p:sp>
      </p:grpSp>
      <p:sp>
        <p:nvSpPr>
          <p:cNvPr id="44" name="TextBox 43"/>
          <p:cNvSpPr txBox="1"/>
          <p:nvPr/>
        </p:nvSpPr>
        <p:spPr>
          <a:xfrm>
            <a:off x="1981200" y="6096000"/>
            <a:ext cx="3571683" cy="369332"/>
          </a:xfrm>
          <a:prstGeom prst="rect">
            <a:avLst/>
          </a:prstGeom>
          <a:noFill/>
        </p:spPr>
        <p:txBody>
          <a:bodyPr wrap="none" rtlCol="0">
            <a:spAutoFit/>
          </a:bodyPr>
          <a:lstStyle/>
          <a:p>
            <a:r>
              <a:rPr lang="en-US" dirty="0" smtClean="0">
                <a:solidFill>
                  <a:srgbClr val="7030A0"/>
                </a:solidFill>
                <a:sym typeface="Symbol"/>
              </a:rPr>
              <a:t></a:t>
            </a:r>
            <a:r>
              <a:rPr lang="en-US" baseline="-25000" dirty="0" smtClean="0">
                <a:solidFill>
                  <a:srgbClr val="7030A0"/>
                </a:solidFill>
                <a:sym typeface="Symbol"/>
              </a:rPr>
              <a:t>k</a:t>
            </a:r>
            <a:r>
              <a:rPr lang="en-US" dirty="0" smtClean="0">
                <a:solidFill>
                  <a:srgbClr val="7030A0"/>
                </a:solidFill>
                <a:sym typeface="Symbol"/>
              </a:rPr>
              <a:t> is the energy level of the K-shell…</a:t>
            </a:r>
          </a:p>
        </p:txBody>
      </p:sp>
      <p:sp>
        <p:nvSpPr>
          <p:cNvPr id="45" name="Slide Number Placeholder 44"/>
          <p:cNvSpPr>
            <a:spLocks noGrp="1"/>
          </p:cNvSpPr>
          <p:nvPr>
            <p:ph type="sldNum" sz="quarter" idx="12"/>
          </p:nvPr>
        </p:nvSpPr>
        <p:spPr/>
        <p:txBody>
          <a:bodyPr/>
          <a:lstStyle/>
          <a:p>
            <a:fld id="{B6F15528-21DE-4FAA-801E-634DDDAF4B2B}"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9" name="Picture 3"/>
          <p:cNvPicPr>
            <a:picLocks noChangeAspect="1" noChangeArrowheads="1"/>
          </p:cNvPicPr>
          <p:nvPr/>
        </p:nvPicPr>
        <p:blipFill>
          <a:blip r:embed="rId2"/>
          <a:srcRect/>
          <a:stretch>
            <a:fillRect/>
          </a:stretch>
        </p:blipFill>
        <p:spPr bwMode="auto">
          <a:xfrm>
            <a:off x="3276600" y="762000"/>
            <a:ext cx="5765800" cy="5734244"/>
          </a:xfrm>
          <a:prstGeom prst="rect">
            <a:avLst/>
          </a:prstGeom>
          <a:noFill/>
          <a:ln w="9525">
            <a:noFill/>
            <a:miter lim="800000"/>
            <a:headEnd/>
            <a:tailEnd/>
          </a:ln>
        </p:spPr>
      </p:pic>
      <p:sp>
        <p:nvSpPr>
          <p:cNvPr id="5" name="Rectangle 4"/>
          <p:cNvSpPr/>
          <p:nvPr/>
        </p:nvSpPr>
        <p:spPr>
          <a:xfrm>
            <a:off x="2209800" y="76200"/>
            <a:ext cx="4953000" cy="523220"/>
          </a:xfrm>
          <a:prstGeom prst="rect">
            <a:avLst/>
          </a:prstGeom>
        </p:spPr>
        <p:txBody>
          <a:bodyPr wrap="square">
            <a:spAutoFit/>
          </a:bodyPr>
          <a:lstStyle/>
          <a:p>
            <a:pPr algn="ctr"/>
            <a:r>
              <a:rPr lang="en-US" sz="2800" dirty="0" smtClean="0">
                <a:solidFill>
                  <a:srgbClr val="0033CC"/>
                </a:solidFill>
              </a:rPr>
              <a:t>Malaria infected red blood cells</a:t>
            </a:r>
            <a:endParaRPr lang="en-US" sz="2800" dirty="0">
              <a:solidFill>
                <a:srgbClr val="0033CC"/>
              </a:solidFill>
            </a:endParaRPr>
          </a:p>
        </p:txBody>
      </p:sp>
      <p:cxnSp>
        <p:nvCxnSpPr>
          <p:cNvPr id="6" name="Straight Connector 5"/>
          <p:cNvCxnSpPr/>
          <p:nvPr/>
        </p:nvCxnSpPr>
        <p:spPr>
          <a:xfrm>
            <a:off x="0" y="609600"/>
            <a:ext cx="9144000" cy="1588"/>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8" name="TextBox 7"/>
          <p:cNvSpPr txBox="1"/>
          <p:nvPr/>
        </p:nvSpPr>
        <p:spPr>
          <a:xfrm>
            <a:off x="152400" y="2209800"/>
            <a:ext cx="3048000" cy="2862322"/>
          </a:xfrm>
          <a:prstGeom prst="rect">
            <a:avLst/>
          </a:prstGeom>
          <a:noFill/>
        </p:spPr>
        <p:txBody>
          <a:bodyPr wrap="square" rtlCol="0">
            <a:spAutoFit/>
          </a:bodyPr>
          <a:lstStyle/>
          <a:p>
            <a:r>
              <a:rPr lang="en-US" dirty="0" smtClean="0">
                <a:solidFill>
                  <a:srgbClr val="0033CC"/>
                </a:solidFill>
                <a:sym typeface="Symbol"/>
              </a:rPr>
              <a:t>=2.4nm from bending magnet synchrotron radiation at ALS (Berkeley).</a:t>
            </a:r>
          </a:p>
          <a:p>
            <a:r>
              <a:rPr lang="en-US" dirty="0" smtClean="0">
                <a:solidFill>
                  <a:srgbClr val="0033CC"/>
                </a:solidFill>
                <a:sym typeface="Symbol"/>
              </a:rPr>
              <a:t>Image resolution: 40nm</a:t>
            </a:r>
          </a:p>
          <a:p>
            <a:endParaRPr lang="en-US" dirty="0" smtClean="0">
              <a:solidFill>
                <a:srgbClr val="0033CC"/>
              </a:solidFill>
              <a:sym typeface="Symbol"/>
            </a:endParaRPr>
          </a:p>
          <a:p>
            <a:pPr marL="228600" indent="-228600">
              <a:buFont typeface="+mj-lt"/>
              <a:buAutoNum type="alphaLcPeriod"/>
            </a:pPr>
            <a:r>
              <a:rPr lang="en-US" dirty="0" smtClean="0">
                <a:solidFill>
                  <a:srgbClr val="0033CC"/>
                </a:solidFill>
              </a:rPr>
              <a:t>Uninfected cell</a:t>
            </a:r>
          </a:p>
          <a:p>
            <a:pPr marL="228600" indent="-228600">
              <a:buFont typeface="+mj-lt"/>
              <a:buAutoNum type="alphaLcPeriod"/>
            </a:pPr>
            <a:r>
              <a:rPr lang="en-US" dirty="0" smtClean="0">
                <a:solidFill>
                  <a:srgbClr val="0033CC"/>
                </a:solidFill>
              </a:rPr>
              <a:t>Newly infected cell</a:t>
            </a:r>
          </a:p>
          <a:p>
            <a:pPr marL="228600" indent="-228600">
              <a:buFont typeface="+mj-lt"/>
              <a:buAutoNum type="alphaLcPeriod"/>
            </a:pPr>
            <a:r>
              <a:rPr lang="en-US" dirty="0" smtClean="0">
                <a:solidFill>
                  <a:srgbClr val="0033CC"/>
                </a:solidFill>
              </a:rPr>
              <a:t>36 hours after infection.</a:t>
            </a:r>
          </a:p>
          <a:p>
            <a:pPr marL="228600" indent="-228600">
              <a:buFont typeface="+mj-lt"/>
              <a:buAutoNum type="alphaLcPeriod"/>
            </a:pPr>
            <a:r>
              <a:rPr lang="en-US" dirty="0" smtClean="0">
                <a:solidFill>
                  <a:srgbClr val="0033CC"/>
                </a:solidFill>
              </a:rPr>
              <a:t>Image with visible light microscopy, for comparison.</a:t>
            </a:r>
          </a:p>
        </p:txBody>
      </p:sp>
      <p:sp>
        <p:nvSpPr>
          <p:cNvPr id="10" name="TextBox 9"/>
          <p:cNvSpPr txBox="1"/>
          <p:nvPr/>
        </p:nvSpPr>
        <p:spPr>
          <a:xfrm>
            <a:off x="3429000" y="6457890"/>
            <a:ext cx="5410200" cy="400110"/>
          </a:xfrm>
          <a:prstGeom prst="rect">
            <a:avLst/>
          </a:prstGeom>
          <a:noFill/>
        </p:spPr>
        <p:txBody>
          <a:bodyPr wrap="square" rtlCol="0">
            <a:spAutoFit/>
          </a:bodyPr>
          <a:lstStyle/>
          <a:p>
            <a:r>
              <a:rPr lang="en-US" sz="1000" dirty="0" err="1" smtClean="0"/>
              <a:t>Magowan</a:t>
            </a:r>
            <a:r>
              <a:rPr lang="en-US" sz="1000" dirty="0" smtClean="0"/>
              <a:t> C. et. al, “Intra-cellular structures of normal and aberrant plasmodium </a:t>
            </a:r>
            <a:r>
              <a:rPr lang="en-US" sz="1000" dirty="0" err="1" smtClean="0"/>
              <a:t>falciparum</a:t>
            </a:r>
            <a:r>
              <a:rPr lang="en-US" sz="1000" dirty="0" smtClean="0"/>
              <a:t> malaria parasites imaged by soft s-ray microscopy”, PNAS 94, 6222 (1997)</a:t>
            </a:r>
            <a:endParaRPr lang="en-US" sz="1000" dirty="0"/>
          </a:p>
        </p:txBody>
      </p:sp>
      <p:sp>
        <p:nvSpPr>
          <p:cNvPr id="13" name="Rectangle 12"/>
          <p:cNvSpPr/>
          <p:nvPr/>
        </p:nvSpPr>
        <p:spPr>
          <a:xfrm>
            <a:off x="228600" y="6096000"/>
            <a:ext cx="2971800" cy="646331"/>
          </a:xfrm>
          <a:prstGeom prst="rect">
            <a:avLst/>
          </a:prstGeom>
        </p:spPr>
        <p:txBody>
          <a:bodyPr wrap="square">
            <a:spAutoFit/>
          </a:bodyPr>
          <a:lstStyle/>
          <a:p>
            <a:r>
              <a:rPr lang="en-US" sz="1200" dirty="0" smtClean="0"/>
              <a:t>More photos at:</a:t>
            </a:r>
          </a:p>
          <a:p>
            <a:r>
              <a:rPr lang="en-US" sz="1200" dirty="0" smtClean="0">
                <a:hlinkClick r:id="rId3"/>
              </a:rPr>
              <a:t>http://www.cambridge.org/catalogue/catalogue.asp?isbn=9780521029971&amp;ss=res</a:t>
            </a:r>
            <a:r>
              <a:rPr lang="en-US" sz="1200" dirty="0" smtClean="0"/>
              <a:t>	</a:t>
            </a:r>
            <a:endParaRPr lang="en-US" sz="1200"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5105400" y="1307068"/>
            <a:ext cx="3943350" cy="4693859"/>
          </a:xfrm>
          <a:prstGeom prst="rect">
            <a:avLst/>
          </a:prstGeom>
          <a:noFill/>
          <a:ln w="9525">
            <a:noFill/>
            <a:miter lim="800000"/>
            <a:headEnd/>
            <a:tailEnd/>
          </a:ln>
          <a:effectLst/>
        </p:spPr>
      </p:pic>
      <p:sp>
        <p:nvSpPr>
          <p:cNvPr id="9" name="TextBox 8"/>
          <p:cNvSpPr txBox="1"/>
          <p:nvPr/>
        </p:nvSpPr>
        <p:spPr>
          <a:xfrm>
            <a:off x="6248400" y="6031468"/>
            <a:ext cx="2027414" cy="369332"/>
          </a:xfrm>
          <a:prstGeom prst="rect">
            <a:avLst/>
          </a:prstGeom>
          <a:noFill/>
        </p:spPr>
        <p:txBody>
          <a:bodyPr wrap="none" rtlCol="0">
            <a:spAutoFit/>
          </a:bodyPr>
          <a:lstStyle/>
          <a:p>
            <a:r>
              <a:rPr lang="en-US" dirty="0" smtClean="0">
                <a:solidFill>
                  <a:srgbClr val="0033CC"/>
                </a:solidFill>
              </a:rPr>
              <a:t>Kapton is polyimide</a:t>
            </a:r>
            <a:endParaRPr lang="en-US" dirty="0">
              <a:solidFill>
                <a:srgbClr val="0033CC"/>
              </a:solidFill>
            </a:endParaRPr>
          </a:p>
        </p:txBody>
      </p:sp>
      <p:sp>
        <p:nvSpPr>
          <p:cNvPr id="6" name="Rectangle 5"/>
          <p:cNvSpPr/>
          <p:nvPr/>
        </p:nvSpPr>
        <p:spPr>
          <a:xfrm>
            <a:off x="152400" y="838200"/>
            <a:ext cx="5029200" cy="5663089"/>
          </a:xfrm>
          <a:prstGeom prst="rect">
            <a:avLst/>
          </a:prstGeom>
        </p:spPr>
        <p:txBody>
          <a:bodyPr wrap="square">
            <a:spAutoFit/>
          </a:bodyPr>
          <a:lstStyle/>
          <a:p>
            <a:r>
              <a:rPr lang="en-US" dirty="0" smtClean="0">
                <a:solidFill>
                  <a:srgbClr val="C00000"/>
                </a:solidFill>
              </a:rPr>
              <a:t>Beryllium (Z=4):</a:t>
            </a:r>
            <a:r>
              <a:rPr lang="en-US" dirty="0" smtClean="0">
                <a:solidFill>
                  <a:srgbClr val="0033CC"/>
                </a:solidFill>
              </a:rPr>
              <a:t> best transmission, thick sheets possible, good thermal conductivity</a:t>
            </a:r>
          </a:p>
          <a:p>
            <a:r>
              <a:rPr lang="en-US" dirty="0" smtClean="0">
                <a:solidFill>
                  <a:srgbClr val="0033CC"/>
                </a:solidFill>
              </a:rPr>
              <a:t>but: toxic, no optical transparency, expensive.</a:t>
            </a:r>
          </a:p>
          <a:p>
            <a:pPr>
              <a:spcBef>
                <a:spcPts val="600"/>
              </a:spcBef>
            </a:pPr>
            <a:r>
              <a:rPr lang="en-US" dirty="0" smtClean="0">
                <a:solidFill>
                  <a:srgbClr val="C00000"/>
                </a:solidFill>
              </a:rPr>
              <a:t>Rigid graphite (Z=6): </a:t>
            </a:r>
            <a:r>
              <a:rPr lang="en-US" dirty="0" smtClean="0">
                <a:solidFill>
                  <a:srgbClr val="0033CC"/>
                </a:solidFill>
              </a:rPr>
              <a:t>acceptable transmission, thick sheets possible, good thermal conductivity, cheap.</a:t>
            </a:r>
          </a:p>
          <a:p>
            <a:r>
              <a:rPr lang="en-US" dirty="0" smtClean="0">
                <a:solidFill>
                  <a:srgbClr val="0033CC"/>
                </a:solidFill>
              </a:rPr>
              <a:t>but: poor surface roughness and no optical transparency (difficult for alignment).</a:t>
            </a:r>
          </a:p>
          <a:p>
            <a:pPr>
              <a:spcBef>
                <a:spcPts val="600"/>
              </a:spcBef>
            </a:pPr>
            <a:r>
              <a:rPr lang="en-US" dirty="0" smtClean="0">
                <a:solidFill>
                  <a:srgbClr val="C00000"/>
                </a:solidFill>
              </a:rPr>
              <a:t>Diamond (Z=6): </a:t>
            </a:r>
            <a:r>
              <a:rPr lang="en-US" dirty="0" smtClean="0">
                <a:solidFill>
                  <a:srgbClr val="0033CC"/>
                </a:solidFill>
              </a:rPr>
              <a:t>acceptable transmission, good thermal conductivity, optical transparency</a:t>
            </a:r>
          </a:p>
          <a:p>
            <a:r>
              <a:rPr lang="en-US" dirty="0" smtClean="0">
                <a:solidFill>
                  <a:srgbClr val="0033CC"/>
                </a:solidFill>
              </a:rPr>
              <a:t>but: free-standing in bigger format critical, expensive.</a:t>
            </a:r>
          </a:p>
          <a:p>
            <a:pPr>
              <a:spcBef>
                <a:spcPts val="600"/>
              </a:spcBef>
            </a:pPr>
            <a:r>
              <a:rPr lang="it-IT" dirty="0" smtClean="0">
                <a:solidFill>
                  <a:srgbClr val="C00000"/>
                </a:solidFill>
              </a:rPr>
              <a:t>Silicon based (Si, SiC, Si</a:t>
            </a:r>
            <a:r>
              <a:rPr lang="it-IT" baseline="-25000" dirty="0" smtClean="0">
                <a:solidFill>
                  <a:srgbClr val="C00000"/>
                </a:solidFill>
              </a:rPr>
              <a:t>3</a:t>
            </a:r>
            <a:r>
              <a:rPr lang="it-IT" dirty="0" smtClean="0">
                <a:solidFill>
                  <a:srgbClr val="C00000"/>
                </a:solidFill>
              </a:rPr>
              <a:t>N</a:t>
            </a:r>
            <a:r>
              <a:rPr lang="it-IT" baseline="-25000" dirty="0" smtClean="0">
                <a:solidFill>
                  <a:srgbClr val="C00000"/>
                </a:solidFill>
              </a:rPr>
              <a:t>4 </a:t>
            </a:r>
            <a:r>
              <a:rPr lang="it-IT" dirty="0" smtClean="0">
                <a:solidFill>
                  <a:srgbClr val="C00000"/>
                </a:solidFill>
              </a:rPr>
              <a:t>Z=14): </a:t>
            </a:r>
            <a:r>
              <a:rPr lang="en-US" dirty="0" smtClean="0">
                <a:solidFill>
                  <a:srgbClr val="0033CC"/>
                </a:solidFill>
              </a:rPr>
              <a:t>acceptable transmission, optical transparency, established MEMS material</a:t>
            </a:r>
          </a:p>
          <a:p>
            <a:r>
              <a:rPr lang="en-US" dirty="0" smtClean="0">
                <a:solidFill>
                  <a:srgbClr val="0033CC"/>
                </a:solidFill>
              </a:rPr>
              <a:t>but: thin membrane, poor cooling properties, fragile</a:t>
            </a:r>
          </a:p>
          <a:p>
            <a:pPr>
              <a:spcBef>
                <a:spcPts val="600"/>
              </a:spcBef>
            </a:pPr>
            <a:r>
              <a:rPr lang="en-US" dirty="0" smtClean="0">
                <a:solidFill>
                  <a:srgbClr val="C00000"/>
                </a:solidFill>
              </a:rPr>
              <a:t>Titanium (Z=22): </a:t>
            </a:r>
            <a:r>
              <a:rPr lang="en-US" dirty="0" smtClean="0">
                <a:solidFill>
                  <a:srgbClr val="0033CC"/>
                </a:solidFill>
              </a:rPr>
              <a:t>acceptable transmission</a:t>
            </a:r>
          </a:p>
          <a:p>
            <a:r>
              <a:rPr lang="en-US" dirty="0" smtClean="0">
                <a:solidFill>
                  <a:srgbClr val="0033CC"/>
                </a:solidFill>
              </a:rPr>
              <a:t>but: thin membrane, poor cooling properties, no optical transparency</a:t>
            </a:r>
            <a:endParaRPr lang="en-US" dirty="0">
              <a:solidFill>
                <a:srgbClr val="0033CC"/>
              </a:solidFill>
            </a:endParaRPr>
          </a:p>
        </p:txBody>
      </p:sp>
      <p:sp>
        <p:nvSpPr>
          <p:cNvPr id="7" name="TextBox 6"/>
          <p:cNvSpPr txBox="1"/>
          <p:nvPr/>
        </p:nvSpPr>
        <p:spPr>
          <a:xfrm>
            <a:off x="2418366" y="152400"/>
            <a:ext cx="4420506" cy="523220"/>
          </a:xfrm>
          <a:prstGeom prst="rect">
            <a:avLst/>
          </a:prstGeom>
          <a:noFill/>
          <a:ln>
            <a:noFill/>
          </a:ln>
        </p:spPr>
        <p:txBody>
          <a:bodyPr wrap="none" rtlCol="0">
            <a:spAutoFit/>
          </a:bodyPr>
          <a:lstStyle/>
          <a:p>
            <a:pPr algn="ctr"/>
            <a:r>
              <a:rPr lang="en-US" sz="2800" dirty="0" smtClean="0">
                <a:solidFill>
                  <a:srgbClr val="0033CC"/>
                </a:solidFill>
              </a:rPr>
              <a:t>Popular membrane materials</a:t>
            </a:r>
          </a:p>
        </p:txBody>
      </p:sp>
      <p:cxnSp>
        <p:nvCxnSpPr>
          <p:cNvPr id="8" name="Straight Connector 7"/>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10" name="Slide Number Placeholder 9"/>
          <p:cNvSpPr>
            <a:spLocks noGrp="1"/>
          </p:cNvSpPr>
          <p:nvPr>
            <p:ph type="sldNum" sz="quarter" idx="12"/>
          </p:nvPr>
        </p:nvSpPr>
        <p:spPr/>
        <p:txBody>
          <a:bodyPr/>
          <a:lstStyle/>
          <a:p>
            <a:fld id="{B6F15528-21DE-4FAA-801E-634DDDAF4B2B}" type="slidenum">
              <a:rPr lang="en-US" smtClean="0"/>
              <a:pPr/>
              <a:t>3</a:t>
            </a:fld>
            <a:endParaRPr lang="en-US"/>
          </a:p>
        </p:txBody>
      </p:sp>
      <p:sp>
        <p:nvSpPr>
          <p:cNvPr id="11" name="TextBox 10"/>
          <p:cNvSpPr txBox="1"/>
          <p:nvPr/>
        </p:nvSpPr>
        <p:spPr>
          <a:xfrm>
            <a:off x="5735774" y="990600"/>
            <a:ext cx="2991845" cy="369332"/>
          </a:xfrm>
          <a:prstGeom prst="rect">
            <a:avLst/>
          </a:prstGeom>
          <a:noFill/>
        </p:spPr>
        <p:txBody>
          <a:bodyPr wrap="none" rtlCol="0">
            <a:spAutoFit/>
          </a:bodyPr>
          <a:lstStyle/>
          <a:p>
            <a:r>
              <a:rPr lang="en-US" dirty="0" smtClean="0">
                <a:solidFill>
                  <a:srgbClr val="C00000"/>
                </a:solidFill>
              </a:rPr>
              <a:t>Lower </a:t>
            </a:r>
            <a:r>
              <a:rPr lang="en-US" dirty="0" err="1" smtClean="0">
                <a:solidFill>
                  <a:srgbClr val="C00000"/>
                </a:solidFill>
              </a:rPr>
              <a:t>Z</a:t>
            </a:r>
            <a:r>
              <a:rPr lang="en-US" dirty="0" err="1" smtClean="0">
                <a:solidFill>
                  <a:srgbClr val="C00000"/>
                </a:solidFill>
                <a:sym typeface="Symbol"/>
              </a:rPr>
              <a:t></a:t>
            </a:r>
            <a:r>
              <a:rPr lang="en-US" dirty="0" err="1" smtClean="0">
                <a:solidFill>
                  <a:srgbClr val="C00000"/>
                </a:solidFill>
              </a:rPr>
              <a:t>higher</a:t>
            </a:r>
            <a:r>
              <a:rPr lang="en-US" dirty="0" smtClean="0">
                <a:solidFill>
                  <a:srgbClr val="C00000"/>
                </a:solidFill>
              </a:rPr>
              <a:t> transmission</a:t>
            </a:r>
            <a:endParaRPr lang="en-US" dirty="0">
              <a:solidFill>
                <a:srgbClr val="C0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p:cNvPicPr>
            <a:picLocks noChangeAspect="1" noChangeArrowheads="1"/>
          </p:cNvPicPr>
          <p:nvPr/>
        </p:nvPicPr>
        <p:blipFill>
          <a:blip r:embed="rId2"/>
          <a:srcRect/>
          <a:stretch>
            <a:fillRect/>
          </a:stretch>
        </p:blipFill>
        <p:spPr bwMode="auto">
          <a:xfrm>
            <a:off x="152400" y="2362200"/>
            <a:ext cx="8753475" cy="3412086"/>
          </a:xfrm>
          <a:prstGeom prst="rect">
            <a:avLst/>
          </a:prstGeom>
          <a:noFill/>
          <a:ln w="9525">
            <a:noFill/>
            <a:miter lim="800000"/>
            <a:headEnd/>
            <a:tailEnd/>
          </a:ln>
        </p:spPr>
      </p:pic>
      <p:sp>
        <p:nvSpPr>
          <p:cNvPr id="3" name="Rectangle 2"/>
          <p:cNvSpPr/>
          <p:nvPr/>
        </p:nvSpPr>
        <p:spPr>
          <a:xfrm>
            <a:off x="2209800" y="76200"/>
            <a:ext cx="5532092" cy="523220"/>
          </a:xfrm>
          <a:prstGeom prst="rect">
            <a:avLst/>
          </a:prstGeom>
        </p:spPr>
        <p:txBody>
          <a:bodyPr wrap="none">
            <a:spAutoFit/>
          </a:bodyPr>
          <a:lstStyle/>
          <a:p>
            <a:r>
              <a:rPr lang="en-US" sz="2800" dirty="0" smtClean="0">
                <a:solidFill>
                  <a:srgbClr val="0033CC"/>
                </a:solidFill>
              </a:rPr>
              <a:t>Soft x-ray images of Cryptosporidium</a:t>
            </a:r>
            <a:endParaRPr lang="en-US" sz="2800" dirty="0">
              <a:solidFill>
                <a:srgbClr val="0033CC"/>
              </a:solidFill>
            </a:endParaRPr>
          </a:p>
        </p:txBody>
      </p:sp>
      <p:cxnSp>
        <p:nvCxnSpPr>
          <p:cNvPr id="4" name="Straight Connector 3"/>
          <p:cNvCxnSpPr/>
          <p:nvPr/>
        </p:nvCxnSpPr>
        <p:spPr>
          <a:xfrm>
            <a:off x="0" y="609600"/>
            <a:ext cx="9144000" cy="1588"/>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5" name="TextBox 4"/>
          <p:cNvSpPr txBox="1"/>
          <p:nvPr/>
        </p:nvSpPr>
        <p:spPr>
          <a:xfrm>
            <a:off x="228600" y="838200"/>
            <a:ext cx="8305800" cy="646331"/>
          </a:xfrm>
          <a:prstGeom prst="rect">
            <a:avLst/>
          </a:prstGeom>
          <a:noFill/>
        </p:spPr>
        <p:txBody>
          <a:bodyPr wrap="square" rtlCol="0">
            <a:spAutoFit/>
          </a:bodyPr>
          <a:lstStyle/>
          <a:p>
            <a:r>
              <a:rPr lang="en-US" dirty="0" smtClean="0">
                <a:solidFill>
                  <a:srgbClr val="0033CC"/>
                </a:solidFill>
              </a:rPr>
              <a:t>Cryptosporidium is a common parasite found in lakes and rivers, and occasionally in municipal water supplies that may cause death.</a:t>
            </a:r>
            <a:endParaRPr lang="en-US" dirty="0">
              <a:solidFill>
                <a:srgbClr val="0033CC"/>
              </a:solidFill>
            </a:endParaRPr>
          </a:p>
        </p:txBody>
      </p:sp>
      <p:sp>
        <p:nvSpPr>
          <p:cNvPr id="6" name="TextBox 5"/>
          <p:cNvSpPr txBox="1"/>
          <p:nvPr/>
        </p:nvSpPr>
        <p:spPr>
          <a:xfrm>
            <a:off x="533400" y="1981200"/>
            <a:ext cx="3444404" cy="369332"/>
          </a:xfrm>
          <a:prstGeom prst="rect">
            <a:avLst/>
          </a:prstGeom>
          <a:noFill/>
        </p:spPr>
        <p:txBody>
          <a:bodyPr wrap="none" rtlCol="0">
            <a:spAutoFit/>
          </a:bodyPr>
          <a:lstStyle/>
          <a:p>
            <a:r>
              <a:rPr lang="en-US" dirty="0" smtClean="0">
                <a:solidFill>
                  <a:srgbClr val="C00000"/>
                </a:solidFill>
              </a:rPr>
              <a:t>Images taken at 2.4nm wavelength</a:t>
            </a:r>
            <a:endParaRPr lang="en-US" dirty="0">
              <a:solidFill>
                <a:srgbClr val="C00000"/>
              </a:solidFill>
            </a:endParaRPr>
          </a:p>
        </p:txBody>
      </p:sp>
      <p:sp>
        <p:nvSpPr>
          <p:cNvPr id="7" name="TextBox 6"/>
          <p:cNvSpPr txBox="1"/>
          <p:nvPr/>
        </p:nvSpPr>
        <p:spPr>
          <a:xfrm>
            <a:off x="533400" y="5791200"/>
            <a:ext cx="3733800" cy="646331"/>
          </a:xfrm>
          <a:prstGeom prst="rect">
            <a:avLst/>
          </a:prstGeom>
          <a:noFill/>
        </p:spPr>
        <p:txBody>
          <a:bodyPr wrap="square" rtlCol="0">
            <a:spAutoFit/>
          </a:bodyPr>
          <a:lstStyle/>
          <a:p>
            <a:r>
              <a:rPr lang="en-US" dirty="0" smtClean="0">
                <a:solidFill>
                  <a:srgbClr val="0033CC"/>
                </a:solidFill>
              </a:rPr>
              <a:t>The last of four </a:t>
            </a:r>
            <a:r>
              <a:rPr lang="en-US" dirty="0" err="1" smtClean="0">
                <a:solidFill>
                  <a:srgbClr val="0033CC"/>
                </a:solidFill>
              </a:rPr>
              <a:t>sporozoites</a:t>
            </a:r>
            <a:r>
              <a:rPr lang="en-US" dirty="0" smtClean="0">
                <a:solidFill>
                  <a:srgbClr val="0033CC"/>
                </a:solidFill>
              </a:rPr>
              <a:t> still in its protective </a:t>
            </a:r>
            <a:r>
              <a:rPr lang="en-US" dirty="0" err="1" smtClean="0">
                <a:solidFill>
                  <a:srgbClr val="0033CC"/>
                </a:solidFill>
              </a:rPr>
              <a:t>oocyst</a:t>
            </a:r>
            <a:r>
              <a:rPr lang="en-US" dirty="0" smtClean="0">
                <a:solidFill>
                  <a:srgbClr val="0033CC"/>
                </a:solidFill>
              </a:rPr>
              <a:t>.</a:t>
            </a:r>
            <a:endParaRPr lang="en-US" dirty="0">
              <a:solidFill>
                <a:srgbClr val="0033CC"/>
              </a:solidFill>
            </a:endParaRPr>
          </a:p>
        </p:txBody>
      </p:sp>
      <p:sp>
        <p:nvSpPr>
          <p:cNvPr id="8" name="Rectangle 7"/>
          <p:cNvSpPr/>
          <p:nvPr/>
        </p:nvSpPr>
        <p:spPr>
          <a:xfrm>
            <a:off x="5105400" y="5791200"/>
            <a:ext cx="3810000" cy="369332"/>
          </a:xfrm>
          <a:prstGeom prst="rect">
            <a:avLst/>
          </a:prstGeom>
        </p:spPr>
        <p:txBody>
          <a:bodyPr wrap="square">
            <a:spAutoFit/>
          </a:bodyPr>
          <a:lstStyle/>
          <a:p>
            <a:r>
              <a:rPr lang="en-US" dirty="0" smtClean="0">
                <a:solidFill>
                  <a:srgbClr val="0033CC"/>
                </a:solidFill>
              </a:rPr>
              <a:t>A </a:t>
            </a:r>
            <a:r>
              <a:rPr lang="en-US" dirty="0" err="1" smtClean="0">
                <a:solidFill>
                  <a:srgbClr val="0033CC"/>
                </a:solidFill>
              </a:rPr>
              <a:t>sporozoite</a:t>
            </a:r>
            <a:r>
              <a:rPr lang="en-US" dirty="0" smtClean="0">
                <a:solidFill>
                  <a:srgbClr val="0033CC"/>
                </a:solidFill>
              </a:rPr>
              <a:t> emerging from the </a:t>
            </a:r>
            <a:r>
              <a:rPr lang="en-US" dirty="0" err="1" smtClean="0">
                <a:solidFill>
                  <a:srgbClr val="0033CC"/>
                </a:solidFill>
              </a:rPr>
              <a:t>oocyst</a:t>
            </a:r>
            <a:endParaRPr lang="en-US" dirty="0">
              <a:solidFill>
                <a:srgbClr val="0033CC"/>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152400"/>
            <a:ext cx="6400800" cy="954107"/>
          </a:xfrm>
          <a:prstGeom prst="rect">
            <a:avLst/>
          </a:prstGeom>
        </p:spPr>
        <p:txBody>
          <a:bodyPr wrap="square">
            <a:spAutoFit/>
          </a:bodyPr>
          <a:lstStyle/>
          <a:p>
            <a:pPr algn="ctr"/>
            <a:r>
              <a:rPr lang="en-US" sz="2800" dirty="0" smtClean="0">
                <a:solidFill>
                  <a:srgbClr val="0033CC"/>
                </a:solidFill>
              </a:rPr>
              <a:t>Liquid-nitrogen-jet laser-plasma source for </a:t>
            </a:r>
            <a:r>
              <a:rPr lang="en-US" sz="2800" dirty="0" smtClean="0">
                <a:solidFill>
                  <a:srgbClr val="C00000"/>
                </a:solidFill>
              </a:rPr>
              <a:t>compact</a:t>
            </a:r>
            <a:r>
              <a:rPr lang="en-US" sz="2800" dirty="0" smtClean="0">
                <a:solidFill>
                  <a:srgbClr val="0033CC"/>
                </a:solidFill>
              </a:rPr>
              <a:t> soft x-ray microscopy</a:t>
            </a:r>
            <a:endParaRPr lang="en-US" sz="2800" dirty="0">
              <a:solidFill>
                <a:srgbClr val="0033CC"/>
              </a:solidFill>
            </a:endParaRPr>
          </a:p>
        </p:txBody>
      </p:sp>
      <p:cxnSp>
        <p:nvCxnSpPr>
          <p:cNvPr id="3" name="Straight Connector 2"/>
          <p:cNvCxnSpPr/>
          <p:nvPr/>
        </p:nvCxnSpPr>
        <p:spPr>
          <a:xfrm>
            <a:off x="0" y="1115943"/>
            <a:ext cx="9144000" cy="1588"/>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pic>
        <p:nvPicPr>
          <p:cNvPr id="4" name="Picture 4"/>
          <p:cNvPicPr>
            <a:picLocks noChangeAspect="1" noChangeArrowheads="1"/>
          </p:cNvPicPr>
          <p:nvPr/>
        </p:nvPicPr>
        <p:blipFill>
          <a:blip r:embed="rId2" cstate="print"/>
          <a:srcRect/>
          <a:stretch>
            <a:fillRect/>
          </a:stretch>
        </p:blipFill>
        <p:spPr bwMode="auto">
          <a:xfrm>
            <a:off x="4572000" y="2335143"/>
            <a:ext cx="4495800" cy="3038214"/>
          </a:xfrm>
          <a:prstGeom prst="rect">
            <a:avLst/>
          </a:prstGeom>
          <a:noFill/>
          <a:ln w="9525">
            <a:noFill/>
            <a:miter lim="800000"/>
            <a:headEnd/>
            <a:tailEnd/>
          </a:ln>
        </p:spPr>
      </p:pic>
      <p:sp>
        <p:nvSpPr>
          <p:cNvPr id="5" name="TextBox 4"/>
          <p:cNvSpPr txBox="1"/>
          <p:nvPr/>
        </p:nvSpPr>
        <p:spPr>
          <a:xfrm>
            <a:off x="228600" y="1307812"/>
            <a:ext cx="8686800" cy="646331"/>
          </a:xfrm>
          <a:prstGeom prst="rect">
            <a:avLst/>
          </a:prstGeom>
          <a:noFill/>
        </p:spPr>
        <p:txBody>
          <a:bodyPr wrap="square" rtlCol="0">
            <a:spAutoFit/>
          </a:bodyPr>
          <a:lstStyle/>
          <a:p>
            <a:r>
              <a:rPr lang="en-US" dirty="0" smtClean="0">
                <a:solidFill>
                  <a:srgbClr val="0033CC"/>
                </a:solidFill>
              </a:rPr>
              <a:t>Along with EVU source development, LPP (laser-produced plasma) source is becoming more popular for x-ray imaging, due to its compact size compared to synchrotron radiation. </a:t>
            </a:r>
            <a:endParaRPr lang="en-US" dirty="0">
              <a:solidFill>
                <a:srgbClr val="0033CC"/>
              </a:solidFill>
            </a:endParaRPr>
          </a:p>
        </p:txBody>
      </p:sp>
      <p:sp>
        <p:nvSpPr>
          <p:cNvPr id="6" name="TextBox 5"/>
          <p:cNvSpPr txBox="1"/>
          <p:nvPr/>
        </p:nvSpPr>
        <p:spPr>
          <a:xfrm>
            <a:off x="228600" y="2743200"/>
            <a:ext cx="4114800" cy="1831271"/>
          </a:xfrm>
          <a:prstGeom prst="rect">
            <a:avLst/>
          </a:prstGeom>
          <a:noFill/>
        </p:spPr>
        <p:txBody>
          <a:bodyPr wrap="square" rtlCol="0">
            <a:spAutoFit/>
          </a:bodyPr>
          <a:lstStyle/>
          <a:p>
            <a:pPr marL="173038" indent="-173038">
              <a:spcAft>
                <a:spcPts val="600"/>
              </a:spcAft>
              <a:buFont typeface="Arial" pitchFamily="34" charset="0"/>
              <a:buChar char="•"/>
            </a:pPr>
            <a:r>
              <a:rPr lang="en-US" dirty="0" smtClean="0">
                <a:solidFill>
                  <a:srgbClr val="0033CC"/>
                </a:solidFill>
              </a:rPr>
              <a:t>Hydrogen-like and helium-like nitrogen ions emit strongly at </a:t>
            </a:r>
            <a:r>
              <a:rPr lang="en-US" dirty="0" smtClean="0">
                <a:solidFill>
                  <a:srgbClr val="0033CC"/>
                </a:solidFill>
                <a:sym typeface="Symbol"/>
              </a:rPr>
              <a:t></a:t>
            </a:r>
            <a:r>
              <a:rPr lang="en-US" dirty="0" smtClean="0">
                <a:solidFill>
                  <a:srgbClr val="0033CC"/>
                </a:solidFill>
              </a:rPr>
              <a:t>=2.478nm (Ly-</a:t>
            </a:r>
            <a:r>
              <a:rPr lang="en-US" dirty="0" smtClean="0">
                <a:solidFill>
                  <a:srgbClr val="0033CC"/>
                </a:solidFill>
                <a:sym typeface="Symbol"/>
              </a:rPr>
              <a:t></a:t>
            </a:r>
            <a:r>
              <a:rPr lang="en-US" dirty="0" smtClean="0">
                <a:solidFill>
                  <a:srgbClr val="0033CC"/>
                </a:solidFill>
              </a:rPr>
              <a:t>) and </a:t>
            </a:r>
            <a:r>
              <a:rPr lang="en-US" dirty="0" smtClean="0">
                <a:solidFill>
                  <a:srgbClr val="0033CC"/>
                </a:solidFill>
                <a:sym typeface="Symbol"/>
              </a:rPr>
              <a:t> </a:t>
            </a:r>
            <a:r>
              <a:rPr lang="en-US" dirty="0" smtClean="0">
                <a:solidFill>
                  <a:srgbClr val="0033CC"/>
                </a:solidFill>
              </a:rPr>
              <a:t>=2.879nm (He-</a:t>
            </a:r>
            <a:r>
              <a:rPr lang="en-US" dirty="0" smtClean="0">
                <a:solidFill>
                  <a:srgbClr val="0033CC"/>
                </a:solidFill>
                <a:sym typeface="Symbol"/>
              </a:rPr>
              <a:t>)</a:t>
            </a:r>
            <a:r>
              <a:rPr lang="en-US" dirty="0" smtClean="0">
                <a:solidFill>
                  <a:srgbClr val="0033CC"/>
                </a:solidFill>
              </a:rPr>
              <a:t>, which is in the lower part of the water-window.</a:t>
            </a:r>
          </a:p>
          <a:p>
            <a:pPr marL="173038" indent="-173038">
              <a:spcAft>
                <a:spcPts val="600"/>
              </a:spcAft>
              <a:buFont typeface="Arial" pitchFamily="34" charset="0"/>
              <a:buChar char="•"/>
            </a:pPr>
            <a:r>
              <a:rPr lang="en-US" dirty="0" smtClean="0">
                <a:solidFill>
                  <a:srgbClr val="0033CC"/>
                </a:solidFill>
              </a:rPr>
              <a:t>Nitrogen is relatively inert, with minimal debris contamination or damage.</a:t>
            </a:r>
          </a:p>
        </p:txBody>
      </p:sp>
      <p:sp>
        <p:nvSpPr>
          <p:cNvPr id="7" name="TextBox 6"/>
          <p:cNvSpPr txBox="1"/>
          <p:nvPr/>
        </p:nvSpPr>
        <p:spPr>
          <a:xfrm>
            <a:off x="152400" y="6504801"/>
            <a:ext cx="8652946" cy="276999"/>
          </a:xfrm>
          <a:prstGeom prst="rect">
            <a:avLst/>
          </a:prstGeom>
          <a:noFill/>
        </p:spPr>
        <p:txBody>
          <a:bodyPr wrap="none" rtlCol="0">
            <a:spAutoFit/>
          </a:bodyPr>
          <a:lstStyle/>
          <a:p>
            <a:r>
              <a:rPr lang="en-US" sz="1200" dirty="0" err="1" smtClean="0"/>
              <a:t>Jansson</a:t>
            </a:r>
            <a:r>
              <a:rPr lang="en-US" sz="1200" dirty="0" smtClean="0"/>
              <a:t>, “Liquid-nitrogen-jet laser-plasma source for compact soft x-ray microscopy”, Review of scientific instruments 76, 043503 (2005).</a:t>
            </a:r>
            <a:endParaRPr lang="en-US" sz="1200" dirty="0"/>
          </a:p>
        </p:txBody>
      </p:sp>
      <p:sp>
        <p:nvSpPr>
          <p:cNvPr id="8" name="Slide Number Placeholder 7"/>
          <p:cNvSpPr>
            <a:spLocks noGrp="1"/>
          </p:cNvSpPr>
          <p:nvPr>
            <p:ph type="sldNum" sz="quarter" idx="12"/>
          </p:nvPr>
        </p:nvSpPr>
        <p:spPr/>
        <p:txBody>
          <a:bodyPr/>
          <a:lstStyle/>
          <a:p>
            <a:fld id="{B6F15528-21DE-4FAA-801E-634DDDAF4B2B}" type="slidenum">
              <a:rPr lang="en-US" smtClean="0"/>
              <a:pPr/>
              <a:t>31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wipe(down)">
                                      <p:cBhvr>
                                        <p:cTn id="10"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9200" y="152400"/>
            <a:ext cx="7145739" cy="523220"/>
          </a:xfrm>
          <a:prstGeom prst="rect">
            <a:avLst/>
          </a:prstGeom>
          <a:noFill/>
          <a:ln>
            <a:noFill/>
          </a:ln>
        </p:spPr>
        <p:txBody>
          <a:bodyPr wrap="none" rtlCol="0">
            <a:spAutoFit/>
          </a:bodyPr>
          <a:lstStyle/>
          <a:p>
            <a:pPr algn="ctr"/>
            <a:r>
              <a:rPr lang="en-US" sz="2800" dirty="0" smtClean="0">
                <a:solidFill>
                  <a:srgbClr val="0033CC"/>
                </a:solidFill>
              </a:rPr>
              <a:t>X-ray mask: absorber (high Z material Au, W, Ta)</a:t>
            </a:r>
          </a:p>
        </p:txBody>
      </p:sp>
      <p:cxnSp>
        <p:nvCxnSpPr>
          <p:cNvPr id="5" name="Straight Connector 4"/>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grpSp>
        <p:nvGrpSpPr>
          <p:cNvPr id="19" name="Group 18"/>
          <p:cNvGrpSpPr/>
          <p:nvPr/>
        </p:nvGrpSpPr>
        <p:grpSpPr>
          <a:xfrm>
            <a:off x="224790" y="1143000"/>
            <a:ext cx="8614410" cy="4636532"/>
            <a:chOff x="224790" y="1143000"/>
            <a:chExt cx="8614410" cy="4636532"/>
          </a:xfrm>
        </p:grpSpPr>
        <p:grpSp>
          <p:nvGrpSpPr>
            <p:cNvPr id="10" name="Group 9"/>
            <p:cNvGrpSpPr>
              <a:grpSpLocks noChangeAspect="1"/>
            </p:cNvGrpSpPr>
            <p:nvPr/>
          </p:nvGrpSpPr>
          <p:grpSpPr>
            <a:xfrm>
              <a:off x="224790" y="1143000"/>
              <a:ext cx="8614410" cy="4126230"/>
              <a:chOff x="76200" y="1371600"/>
              <a:chExt cx="9067800" cy="4343400"/>
            </a:xfrm>
          </p:grpSpPr>
          <p:pic>
            <p:nvPicPr>
              <p:cNvPr id="6" name="Picture 2"/>
              <p:cNvPicPr>
                <a:picLocks noChangeAspect="1" noChangeArrowheads="1"/>
              </p:cNvPicPr>
              <p:nvPr/>
            </p:nvPicPr>
            <p:blipFill>
              <a:blip r:embed="rId2"/>
              <a:srcRect/>
              <a:stretch>
                <a:fillRect/>
              </a:stretch>
            </p:blipFill>
            <p:spPr bwMode="auto">
              <a:xfrm>
                <a:off x="76200" y="1447801"/>
                <a:ext cx="4957767" cy="4267199"/>
              </a:xfrm>
              <a:prstGeom prst="rect">
                <a:avLst/>
              </a:prstGeom>
              <a:noFill/>
              <a:ln w="9525">
                <a:noFill/>
                <a:miter lim="800000"/>
                <a:headEnd/>
                <a:tailEnd/>
              </a:ln>
              <a:effectLst/>
            </p:spPr>
          </p:pic>
          <p:pic>
            <p:nvPicPr>
              <p:cNvPr id="7" name="Picture 3"/>
              <p:cNvPicPr>
                <a:picLocks noChangeAspect="1" noChangeArrowheads="1"/>
              </p:cNvPicPr>
              <p:nvPr/>
            </p:nvPicPr>
            <p:blipFill>
              <a:blip r:embed="rId3"/>
              <a:srcRect/>
              <a:stretch>
                <a:fillRect/>
              </a:stretch>
            </p:blipFill>
            <p:spPr bwMode="auto">
              <a:xfrm>
                <a:off x="4572001" y="1828800"/>
                <a:ext cx="4571999" cy="3871995"/>
              </a:xfrm>
              <a:prstGeom prst="rect">
                <a:avLst/>
              </a:prstGeom>
              <a:noFill/>
              <a:ln w="9525">
                <a:noFill/>
                <a:miter lim="800000"/>
                <a:headEnd/>
                <a:tailEnd/>
              </a:ln>
              <a:effectLst/>
            </p:spPr>
          </p:pic>
          <p:sp>
            <p:nvSpPr>
              <p:cNvPr id="8" name="TextBox 7"/>
              <p:cNvSpPr txBox="1"/>
              <p:nvPr/>
            </p:nvSpPr>
            <p:spPr>
              <a:xfrm>
                <a:off x="228600" y="1383268"/>
                <a:ext cx="4143185" cy="369332"/>
              </a:xfrm>
              <a:prstGeom prst="rect">
                <a:avLst/>
              </a:prstGeom>
              <a:solidFill>
                <a:schemeClr val="bg1"/>
              </a:solidFill>
            </p:spPr>
            <p:txBody>
              <a:bodyPr wrap="none" rtlCol="0">
                <a:spAutoFit/>
              </a:bodyPr>
              <a:lstStyle/>
              <a:p>
                <a:r>
                  <a:rPr lang="en-US" dirty="0" smtClean="0">
                    <a:solidFill>
                      <a:srgbClr val="C00000"/>
                    </a:solidFill>
                  </a:rPr>
                  <a:t>Linear absorption coefficient of Au (1/</a:t>
                </a:r>
                <a:r>
                  <a:rPr lang="en-US" dirty="0" smtClean="0">
                    <a:solidFill>
                      <a:srgbClr val="C00000"/>
                    </a:solidFill>
                    <a:sym typeface="Symbol"/>
                  </a:rPr>
                  <a:t>m</a:t>
                </a:r>
                <a:r>
                  <a:rPr lang="en-US" dirty="0" smtClean="0">
                    <a:solidFill>
                      <a:srgbClr val="C00000"/>
                    </a:solidFill>
                  </a:rPr>
                  <a:t>)</a:t>
                </a:r>
                <a:endParaRPr lang="en-US" dirty="0">
                  <a:solidFill>
                    <a:srgbClr val="C00000"/>
                  </a:solidFill>
                </a:endParaRPr>
              </a:p>
            </p:txBody>
          </p:sp>
          <p:sp>
            <p:nvSpPr>
              <p:cNvPr id="9" name="TextBox 8"/>
              <p:cNvSpPr txBox="1"/>
              <p:nvPr/>
            </p:nvSpPr>
            <p:spPr>
              <a:xfrm>
                <a:off x="4530019" y="1371600"/>
                <a:ext cx="4537781" cy="369332"/>
              </a:xfrm>
              <a:prstGeom prst="rect">
                <a:avLst/>
              </a:prstGeom>
              <a:solidFill>
                <a:schemeClr val="bg1"/>
              </a:solidFill>
            </p:spPr>
            <p:txBody>
              <a:bodyPr wrap="none" rtlCol="0">
                <a:spAutoFit/>
              </a:bodyPr>
              <a:lstStyle/>
              <a:p>
                <a:r>
                  <a:rPr lang="en-US" dirty="0" smtClean="0">
                    <a:solidFill>
                      <a:srgbClr val="C00000"/>
                    </a:solidFill>
                  </a:rPr>
                  <a:t>Transmission through Au of different thickness</a:t>
                </a:r>
                <a:endParaRPr lang="en-US" dirty="0">
                  <a:solidFill>
                    <a:srgbClr val="C00000"/>
                  </a:solidFill>
                </a:endParaRPr>
              </a:p>
            </p:txBody>
          </p:sp>
        </p:grpSp>
        <p:sp>
          <p:nvSpPr>
            <p:cNvPr id="11" name="TextBox 10"/>
            <p:cNvSpPr txBox="1"/>
            <p:nvPr/>
          </p:nvSpPr>
          <p:spPr>
            <a:xfrm>
              <a:off x="6553200" y="2450068"/>
              <a:ext cx="619080" cy="369332"/>
            </a:xfrm>
            <a:prstGeom prst="rect">
              <a:avLst/>
            </a:prstGeom>
            <a:noFill/>
          </p:spPr>
          <p:txBody>
            <a:bodyPr wrap="none" rtlCol="0">
              <a:spAutoFit/>
            </a:bodyPr>
            <a:lstStyle/>
            <a:p>
              <a:r>
                <a:rPr lang="en-US" dirty="0" smtClean="0">
                  <a:solidFill>
                    <a:srgbClr val="0033CC"/>
                  </a:solidFill>
                </a:rPr>
                <a:t>2</a:t>
              </a:r>
              <a:r>
                <a:rPr lang="en-US" dirty="0" smtClean="0">
                  <a:solidFill>
                    <a:srgbClr val="0033CC"/>
                  </a:solidFill>
                  <a:sym typeface="Symbol"/>
                </a:rPr>
                <a:t>m</a:t>
              </a:r>
              <a:endParaRPr lang="en-US" dirty="0">
                <a:solidFill>
                  <a:srgbClr val="0033CC"/>
                </a:solidFill>
              </a:endParaRPr>
            </a:p>
          </p:txBody>
        </p:sp>
        <p:sp>
          <p:nvSpPr>
            <p:cNvPr id="12" name="TextBox 11"/>
            <p:cNvSpPr txBox="1"/>
            <p:nvPr/>
          </p:nvSpPr>
          <p:spPr>
            <a:xfrm>
              <a:off x="6705600" y="3352800"/>
              <a:ext cx="736099" cy="369332"/>
            </a:xfrm>
            <a:prstGeom prst="rect">
              <a:avLst/>
            </a:prstGeom>
            <a:noFill/>
          </p:spPr>
          <p:txBody>
            <a:bodyPr wrap="none" rtlCol="0">
              <a:spAutoFit/>
            </a:bodyPr>
            <a:lstStyle/>
            <a:p>
              <a:r>
                <a:rPr lang="en-US" dirty="0" smtClean="0">
                  <a:solidFill>
                    <a:srgbClr val="0033CC"/>
                  </a:solidFill>
                </a:rPr>
                <a:t>10</a:t>
              </a:r>
              <a:r>
                <a:rPr lang="en-US" dirty="0" smtClean="0">
                  <a:solidFill>
                    <a:srgbClr val="0033CC"/>
                  </a:solidFill>
                  <a:sym typeface="Symbol"/>
                </a:rPr>
                <a:t>m</a:t>
              </a:r>
              <a:endParaRPr lang="en-US" dirty="0">
                <a:solidFill>
                  <a:srgbClr val="0033CC"/>
                </a:solidFill>
              </a:endParaRPr>
            </a:p>
          </p:txBody>
        </p:sp>
        <p:sp>
          <p:nvSpPr>
            <p:cNvPr id="13" name="TextBox 12"/>
            <p:cNvSpPr txBox="1"/>
            <p:nvPr/>
          </p:nvSpPr>
          <p:spPr>
            <a:xfrm>
              <a:off x="7848600" y="3352800"/>
              <a:ext cx="736099" cy="369332"/>
            </a:xfrm>
            <a:prstGeom prst="rect">
              <a:avLst/>
            </a:prstGeom>
            <a:noFill/>
          </p:spPr>
          <p:txBody>
            <a:bodyPr wrap="none" rtlCol="0">
              <a:spAutoFit/>
            </a:bodyPr>
            <a:lstStyle/>
            <a:p>
              <a:r>
                <a:rPr lang="en-US" dirty="0" smtClean="0">
                  <a:solidFill>
                    <a:srgbClr val="0033CC"/>
                  </a:solidFill>
                </a:rPr>
                <a:t>20</a:t>
              </a:r>
              <a:r>
                <a:rPr lang="en-US" dirty="0" smtClean="0">
                  <a:solidFill>
                    <a:srgbClr val="0033CC"/>
                  </a:solidFill>
                  <a:sym typeface="Symbol"/>
                </a:rPr>
                <a:t>m</a:t>
              </a:r>
              <a:endParaRPr lang="en-US" dirty="0">
                <a:solidFill>
                  <a:srgbClr val="0033CC"/>
                </a:solidFill>
              </a:endParaRPr>
            </a:p>
          </p:txBody>
        </p:sp>
        <p:sp>
          <p:nvSpPr>
            <p:cNvPr id="14" name="TextBox 13"/>
            <p:cNvSpPr txBox="1"/>
            <p:nvPr/>
          </p:nvSpPr>
          <p:spPr>
            <a:xfrm>
              <a:off x="7848600" y="4267200"/>
              <a:ext cx="736099" cy="369332"/>
            </a:xfrm>
            <a:prstGeom prst="rect">
              <a:avLst/>
            </a:prstGeom>
            <a:noFill/>
          </p:spPr>
          <p:txBody>
            <a:bodyPr wrap="none" rtlCol="0">
              <a:spAutoFit/>
            </a:bodyPr>
            <a:lstStyle/>
            <a:p>
              <a:r>
                <a:rPr lang="en-US" dirty="0" smtClean="0">
                  <a:solidFill>
                    <a:srgbClr val="0033CC"/>
                  </a:solidFill>
                </a:rPr>
                <a:t>50</a:t>
              </a:r>
              <a:r>
                <a:rPr lang="en-US" dirty="0" smtClean="0">
                  <a:solidFill>
                    <a:srgbClr val="0033CC"/>
                  </a:solidFill>
                  <a:sym typeface="Symbol"/>
                </a:rPr>
                <a:t>m</a:t>
              </a:r>
              <a:endParaRPr lang="en-US" dirty="0">
                <a:solidFill>
                  <a:srgbClr val="0033CC"/>
                </a:solidFill>
              </a:endParaRPr>
            </a:p>
          </p:txBody>
        </p:sp>
        <p:cxnSp>
          <p:nvCxnSpPr>
            <p:cNvPr id="16" name="Straight Arrow Connector 15"/>
            <p:cNvCxnSpPr/>
            <p:nvPr/>
          </p:nvCxnSpPr>
          <p:spPr>
            <a:xfrm rot="5400000" flipH="1" flipV="1">
              <a:off x="5601494" y="5218906"/>
              <a:ext cx="3810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410200" y="5410200"/>
              <a:ext cx="726481" cy="369332"/>
            </a:xfrm>
            <a:prstGeom prst="rect">
              <a:avLst/>
            </a:prstGeom>
            <a:noFill/>
          </p:spPr>
          <p:txBody>
            <a:bodyPr wrap="none" rtlCol="0">
              <a:spAutoFit/>
            </a:bodyPr>
            <a:lstStyle/>
            <a:p>
              <a:r>
                <a:rPr lang="en-US" dirty="0" smtClean="0">
                  <a:solidFill>
                    <a:srgbClr val="C00000"/>
                  </a:solidFill>
                </a:rPr>
                <a:t>1.24Å</a:t>
              </a:r>
              <a:endParaRPr lang="en-US" dirty="0">
                <a:solidFill>
                  <a:srgbClr val="C00000"/>
                </a:solidFill>
              </a:endParaRPr>
            </a:p>
          </p:txBody>
        </p:sp>
      </p:grpSp>
      <p:sp>
        <p:nvSpPr>
          <p:cNvPr id="18" name="TextBox 17"/>
          <p:cNvSpPr txBox="1"/>
          <p:nvPr/>
        </p:nvSpPr>
        <p:spPr>
          <a:xfrm>
            <a:off x="685800" y="5706070"/>
            <a:ext cx="7543800" cy="923330"/>
          </a:xfrm>
          <a:prstGeom prst="rect">
            <a:avLst/>
          </a:prstGeom>
          <a:noFill/>
        </p:spPr>
        <p:txBody>
          <a:bodyPr wrap="square" rtlCol="0">
            <a:spAutoFit/>
          </a:bodyPr>
          <a:lstStyle/>
          <a:p>
            <a:r>
              <a:rPr lang="en-US" dirty="0" smtClean="0">
                <a:solidFill>
                  <a:srgbClr val="0033CC"/>
                </a:solidFill>
              </a:rPr>
              <a:t>For 10keV, need Au &gt;10</a:t>
            </a:r>
            <a:r>
              <a:rPr lang="en-US" dirty="0" smtClean="0">
                <a:solidFill>
                  <a:srgbClr val="0033CC"/>
                </a:solidFill>
                <a:sym typeface="Symbol"/>
              </a:rPr>
              <a:t>m thick for &lt;10% transmission, can be done by Au electroplating, yet difficult to have high resolution (&lt;&lt;1m).</a:t>
            </a:r>
          </a:p>
          <a:p>
            <a:r>
              <a:rPr lang="en-US" dirty="0" smtClean="0">
                <a:solidFill>
                  <a:srgbClr val="0033CC"/>
                </a:solidFill>
                <a:sym typeface="Symbol"/>
              </a:rPr>
              <a:t>For 1kV (1.24nm), need m/9=110nm in order to have transmission =1/e=37%.</a:t>
            </a:r>
            <a:endParaRPr lang="en-US" dirty="0">
              <a:solidFill>
                <a:srgbClr val="0033CC"/>
              </a:solidFill>
            </a:endParaRPr>
          </a:p>
        </p:txBody>
      </p:sp>
      <p:sp>
        <p:nvSpPr>
          <p:cNvPr id="20" name="Slide Number Placeholder 19"/>
          <p:cNvSpPr>
            <a:spLocks noGrp="1"/>
          </p:cNvSpPr>
          <p:nvPr>
            <p:ph type="sldNum" sz="quarter" idx="12"/>
          </p:nvPr>
        </p:nvSpPr>
        <p:spPr/>
        <p:txBody>
          <a:bodyPr/>
          <a:lstStyle/>
          <a:p>
            <a:fld id="{B6F15528-21DE-4FAA-801E-634DDDAF4B2B}" type="slidenum">
              <a:rPr lang="en-US" smtClean="0"/>
              <a:pPr/>
              <a:t>4</a:t>
            </a:fld>
            <a:endParaRPr lang="en-US"/>
          </a:p>
        </p:txBody>
      </p:sp>
      <p:cxnSp>
        <p:nvCxnSpPr>
          <p:cNvPr id="22" name="Straight Connector 21"/>
          <p:cNvCxnSpPr/>
          <p:nvPr/>
        </p:nvCxnSpPr>
        <p:spPr>
          <a:xfrm rot="5400000" flipH="1" flipV="1">
            <a:off x="603504" y="3429000"/>
            <a:ext cx="2590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0800000">
            <a:off x="533400" y="2157984"/>
            <a:ext cx="1371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457200" y="1362997"/>
            <a:ext cx="3352800" cy="3285203"/>
          </a:xfrm>
          <a:prstGeom prst="rect">
            <a:avLst/>
          </a:prstGeom>
          <a:noFill/>
          <a:ln w="9525">
            <a:noFill/>
            <a:miter lim="800000"/>
            <a:headEnd/>
            <a:tailEnd/>
          </a:ln>
          <a:effectLst/>
        </p:spPr>
      </p:pic>
      <p:sp>
        <p:nvSpPr>
          <p:cNvPr id="5" name="Rectangle 4"/>
          <p:cNvSpPr/>
          <p:nvPr/>
        </p:nvSpPr>
        <p:spPr>
          <a:xfrm>
            <a:off x="228600" y="4611469"/>
            <a:ext cx="3124200" cy="646331"/>
          </a:xfrm>
          <a:prstGeom prst="rect">
            <a:avLst/>
          </a:prstGeom>
        </p:spPr>
        <p:txBody>
          <a:bodyPr wrap="square">
            <a:spAutoFit/>
          </a:bodyPr>
          <a:lstStyle/>
          <a:p>
            <a:r>
              <a:rPr lang="en-US" dirty="0" smtClean="0">
                <a:solidFill>
                  <a:srgbClr val="0033CC"/>
                </a:solidFill>
              </a:rPr>
              <a:t>Pattern area (6.5 x 2.5 cm2)</a:t>
            </a:r>
          </a:p>
          <a:p>
            <a:r>
              <a:rPr lang="en-US" dirty="0" smtClean="0">
                <a:solidFill>
                  <a:srgbClr val="0033CC"/>
                </a:solidFill>
              </a:rPr>
              <a:t>Ti mask: FZK IMT</a:t>
            </a:r>
            <a:endParaRPr lang="en-US" dirty="0">
              <a:solidFill>
                <a:srgbClr val="0033CC"/>
              </a:solidFill>
            </a:endParaRPr>
          </a:p>
        </p:txBody>
      </p:sp>
      <p:sp>
        <p:nvSpPr>
          <p:cNvPr id="6" name="Rectangle 5"/>
          <p:cNvSpPr/>
          <p:nvPr/>
        </p:nvSpPr>
        <p:spPr>
          <a:xfrm>
            <a:off x="381000" y="990600"/>
            <a:ext cx="3511539" cy="369332"/>
          </a:xfrm>
          <a:prstGeom prst="rect">
            <a:avLst/>
          </a:prstGeom>
        </p:spPr>
        <p:txBody>
          <a:bodyPr wrap="none">
            <a:spAutoFit/>
          </a:bodyPr>
          <a:lstStyle/>
          <a:p>
            <a:r>
              <a:rPr lang="en-US" dirty="0" smtClean="0">
                <a:solidFill>
                  <a:srgbClr val="C00000"/>
                </a:solidFill>
              </a:rPr>
              <a:t>X-ray mask – Ti thin film membrane</a:t>
            </a:r>
            <a:endParaRPr lang="en-US" dirty="0">
              <a:solidFill>
                <a:srgbClr val="C00000"/>
              </a:solidFill>
            </a:endParaRPr>
          </a:p>
        </p:txBody>
      </p:sp>
      <p:pic>
        <p:nvPicPr>
          <p:cNvPr id="1028" name="Picture 4"/>
          <p:cNvPicPr>
            <a:picLocks noChangeAspect="1" noChangeArrowheads="1"/>
          </p:cNvPicPr>
          <p:nvPr/>
        </p:nvPicPr>
        <p:blipFill>
          <a:blip r:embed="rId3"/>
          <a:srcRect/>
          <a:stretch>
            <a:fillRect/>
          </a:stretch>
        </p:blipFill>
        <p:spPr bwMode="auto">
          <a:xfrm>
            <a:off x="4343400" y="1524000"/>
            <a:ext cx="3843275" cy="3200400"/>
          </a:xfrm>
          <a:prstGeom prst="rect">
            <a:avLst/>
          </a:prstGeom>
          <a:noFill/>
          <a:ln w="9525">
            <a:noFill/>
            <a:miter lim="800000"/>
            <a:headEnd/>
            <a:tailEnd/>
          </a:ln>
          <a:effectLst/>
        </p:spPr>
      </p:pic>
      <p:sp>
        <p:nvSpPr>
          <p:cNvPr id="9" name="Rectangle 8"/>
          <p:cNvSpPr/>
          <p:nvPr/>
        </p:nvSpPr>
        <p:spPr>
          <a:xfrm>
            <a:off x="3962400" y="4648200"/>
            <a:ext cx="5105401" cy="1754326"/>
          </a:xfrm>
          <a:prstGeom prst="rect">
            <a:avLst/>
          </a:prstGeom>
        </p:spPr>
        <p:txBody>
          <a:bodyPr wrap="square">
            <a:spAutoFit/>
          </a:bodyPr>
          <a:lstStyle/>
          <a:p>
            <a:r>
              <a:rPr lang="el-GR" dirty="0" smtClean="0">
                <a:solidFill>
                  <a:srgbClr val="0033CC"/>
                </a:solidFill>
              </a:rPr>
              <a:t>100μ</a:t>
            </a:r>
            <a:r>
              <a:rPr lang="en-US" dirty="0" smtClean="0">
                <a:solidFill>
                  <a:srgbClr val="0033CC"/>
                </a:solidFill>
              </a:rPr>
              <a:t>m thick Si wafer, 30</a:t>
            </a:r>
            <a:r>
              <a:rPr lang="el-GR" dirty="0" smtClean="0">
                <a:solidFill>
                  <a:srgbClr val="0033CC"/>
                </a:solidFill>
              </a:rPr>
              <a:t>μ</a:t>
            </a:r>
            <a:r>
              <a:rPr lang="en-US" dirty="0" smtClean="0">
                <a:solidFill>
                  <a:srgbClr val="0033CC"/>
                </a:solidFill>
              </a:rPr>
              <a:t>m of Au absorber</a:t>
            </a:r>
          </a:p>
          <a:p>
            <a:r>
              <a:rPr lang="en-US" dirty="0" smtClean="0">
                <a:solidFill>
                  <a:srgbClr val="0033CC"/>
                </a:solidFill>
              </a:rPr>
              <a:t>Thick Au is needed to prevent exposure in blocked area when using thick (mm) resist for high aspect ratio resist structure. Thick resist requires short wavelength (less absorption in resist and Au) and high dose in order to fully expose resist bottom.</a:t>
            </a:r>
            <a:endParaRPr lang="en-US" dirty="0">
              <a:solidFill>
                <a:srgbClr val="0033CC"/>
              </a:solidFill>
            </a:endParaRPr>
          </a:p>
        </p:txBody>
      </p:sp>
      <p:sp>
        <p:nvSpPr>
          <p:cNvPr id="10" name="Rectangle 9"/>
          <p:cNvSpPr/>
          <p:nvPr/>
        </p:nvSpPr>
        <p:spPr>
          <a:xfrm>
            <a:off x="4800600" y="1002268"/>
            <a:ext cx="2951449" cy="369332"/>
          </a:xfrm>
          <a:prstGeom prst="rect">
            <a:avLst/>
          </a:prstGeom>
        </p:spPr>
        <p:txBody>
          <a:bodyPr wrap="none">
            <a:spAutoFit/>
          </a:bodyPr>
          <a:lstStyle/>
          <a:p>
            <a:r>
              <a:rPr lang="en-US" dirty="0" smtClean="0">
                <a:solidFill>
                  <a:srgbClr val="C00000"/>
                </a:solidFill>
              </a:rPr>
              <a:t>X-ray mask – silicon substrate</a:t>
            </a:r>
            <a:endParaRPr lang="en-US" dirty="0">
              <a:solidFill>
                <a:srgbClr val="C00000"/>
              </a:solidFill>
            </a:endParaRPr>
          </a:p>
        </p:txBody>
      </p:sp>
      <p:sp>
        <p:nvSpPr>
          <p:cNvPr id="11" name="TextBox 10"/>
          <p:cNvSpPr txBox="1"/>
          <p:nvPr/>
        </p:nvSpPr>
        <p:spPr>
          <a:xfrm>
            <a:off x="1447800" y="152400"/>
            <a:ext cx="6409255" cy="523220"/>
          </a:xfrm>
          <a:prstGeom prst="rect">
            <a:avLst/>
          </a:prstGeom>
          <a:noFill/>
          <a:ln>
            <a:noFill/>
          </a:ln>
        </p:spPr>
        <p:txBody>
          <a:bodyPr wrap="none" rtlCol="0">
            <a:spAutoFit/>
          </a:bodyPr>
          <a:lstStyle/>
          <a:p>
            <a:pPr algn="ctr"/>
            <a:r>
              <a:rPr lang="en-US" sz="2800" dirty="0" smtClean="0">
                <a:solidFill>
                  <a:srgbClr val="0033CC"/>
                </a:solidFill>
              </a:rPr>
              <a:t>Various x-ray masks: Ti and Si “membrane”</a:t>
            </a:r>
          </a:p>
        </p:txBody>
      </p:sp>
      <p:cxnSp>
        <p:nvCxnSpPr>
          <p:cNvPr id="12" name="Straight Connector 11"/>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13" name="Slide Number Placeholder 12"/>
          <p:cNvSpPr>
            <a:spLocks noGrp="1"/>
          </p:cNvSpPr>
          <p:nvPr>
            <p:ph type="sldNum" sz="quarter" idx="12"/>
          </p:nvPr>
        </p:nvSpPr>
        <p:spPr/>
        <p:txBody>
          <a:bodyPr/>
          <a:lstStyle/>
          <a:p>
            <a:fld id="{B6F15528-21DE-4FAA-801E-634DDDAF4B2B}"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maskFAB"/>
          <p:cNvPicPr>
            <a:picLocks noChangeAspect="1" noChangeArrowheads="1"/>
          </p:cNvPicPr>
          <p:nvPr/>
        </p:nvPicPr>
        <p:blipFill>
          <a:blip r:embed="rId2"/>
          <a:srcRect/>
          <a:stretch>
            <a:fillRect/>
          </a:stretch>
        </p:blipFill>
        <p:spPr bwMode="auto">
          <a:xfrm>
            <a:off x="2813479" y="152400"/>
            <a:ext cx="6254321" cy="6553200"/>
          </a:xfrm>
          <a:prstGeom prst="rect">
            <a:avLst/>
          </a:prstGeom>
          <a:noFill/>
        </p:spPr>
      </p:pic>
      <p:sp>
        <p:nvSpPr>
          <p:cNvPr id="6" name="Text Box 11"/>
          <p:cNvSpPr txBox="1">
            <a:spLocks noChangeArrowheads="1"/>
          </p:cNvSpPr>
          <p:nvPr/>
        </p:nvSpPr>
        <p:spPr bwMode="auto">
          <a:xfrm>
            <a:off x="685800" y="6400800"/>
            <a:ext cx="1752600" cy="276999"/>
          </a:xfrm>
          <a:prstGeom prst="rect">
            <a:avLst/>
          </a:prstGeom>
          <a:noFill/>
          <a:ln w="9525">
            <a:noFill/>
            <a:miter lim="800000"/>
            <a:headEnd/>
            <a:tailEnd/>
          </a:ln>
          <a:effectLst/>
        </p:spPr>
        <p:txBody>
          <a:bodyPr wrap="square">
            <a:spAutoFit/>
          </a:bodyPr>
          <a:lstStyle/>
          <a:p>
            <a:r>
              <a:rPr lang="en-US" sz="1200" dirty="0" err="1"/>
              <a:t>Cerrina</a:t>
            </a:r>
            <a:r>
              <a:rPr lang="en-US" sz="1200" dirty="0"/>
              <a:t>, J Phys D, 2000 </a:t>
            </a:r>
          </a:p>
        </p:txBody>
      </p:sp>
      <p:sp>
        <p:nvSpPr>
          <p:cNvPr id="7" name="TextBox 6"/>
          <p:cNvSpPr txBox="1"/>
          <p:nvPr/>
        </p:nvSpPr>
        <p:spPr>
          <a:xfrm>
            <a:off x="76200" y="228600"/>
            <a:ext cx="2971800" cy="2246769"/>
          </a:xfrm>
          <a:prstGeom prst="rect">
            <a:avLst/>
          </a:prstGeom>
          <a:noFill/>
          <a:ln>
            <a:noFill/>
          </a:ln>
        </p:spPr>
        <p:txBody>
          <a:bodyPr wrap="square" rtlCol="0">
            <a:spAutoFit/>
          </a:bodyPr>
          <a:lstStyle/>
          <a:p>
            <a:pPr algn="ctr"/>
            <a:r>
              <a:rPr lang="en-US" sz="2800" dirty="0" smtClean="0">
                <a:solidFill>
                  <a:srgbClr val="0033CC"/>
                </a:solidFill>
              </a:rPr>
              <a:t>Patterning absorber: high resolution fine features by e-beam lithography</a:t>
            </a:r>
          </a:p>
        </p:txBody>
      </p:sp>
      <p:cxnSp>
        <p:nvCxnSpPr>
          <p:cNvPr id="8" name="Straight Connector 7"/>
          <p:cNvCxnSpPr/>
          <p:nvPr/>
        </p:nvCxnSpPr>
        <p:spPr>
          <a:xfrm>
            <a:off x="76200" y="2513012"/>
            <a:ext cx="3048000" cy="1588"/>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10" name="TextBox 9"/>
          <p:cNvSpPr txBox="1"/>
          <p:nvPr/>
        </p:nvSpPr>
        <p:spPr>
          <a:xfrm>
            <a:off x="6172200" y="6324600"/>
            <a:ext cx="2514600" cy="338554"/>
          </a:xfrm>
          <a:prstGeom prst="rect">
            <a:avLst/>
          </a:prstGeom>
          <a:noFill/>
        </p:spPr>
        <p:txBody>
          <a:bodyPr wrap="square" rtlCol="0">
            <a:spAutoFit/>
          </a:bodyPr>
          <a:lstStyle/>
          <a:p>
            <a:r>
              <a:rPr lang="en-US" sz="1600" dirty="0" smtClean="0"/>
              <a:t>RIE Au? Perhaps W of Ta</a:t>
            </a:r>
            <a:endParaRPr lang="en-US" sz="1600" dirty="0"/>
          </a:p>
        </p:txBody>
      </p:sp>
      <p:sp>
        <p:nvSpPr>
          <p:cNvPr id="11" name="TextBox 10"/>
          <p:cNvSpPr txBox="1"/>
          <p:nvPr/>
        </p:nvSpPr>
        <p:spPr>
          <a:xfrm>
            <a:off x="152399" y="2971800"/>
            <a:ext cx="2971801" cy="1477328"/>
          </a:xfrm>
          <a:prstGeom prst="rect">
            <a:avLst/>
          </a:prstGeom>
          <a:noFill/>
        </p:spPr>
        <p:txBody>
          <a:bodyPr wrap="square" rtlCol="0">
            <a:spAutoFit/>
          </a:bodyPr>
          <a:lstStyle/>
          <a:p>
            <a:r>
              <a:rPr lang="en-US" dirty="0" smtClean="0">
                <a:solidFill>
                  <a:srgbClr val="0033CC"/>
                </a:solidFill>
              </a:rPr>
              <a:t>For high resolution, longer wavelength (higher absorption) is desirable, to allow thin absorber and thin membrane/resist.</a:t>
            </a:r>
            <a:endParaRPr lang="en-US" dirty="0">
              <a:solidFill>
                <a:srgbClr val="0033CC"/>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pPr/>
              <a:t>6</a:t>
            </a:fld>
            <a:endParaRPr lang="en-US" dirty="0"/>
          </a:p>
        </p:txBody>
      </p:sp>
      <p:sp>
        <p:nvSpPr>
          <p:cNvPr id="12" name="TextBox 11"/>
          <p:cNvSpPr txBox="1"/>
          <p:nvPr/>
        </p:nvSpPr>
        <p:spPr>
          <a:xfrm>
            <a:off x="6324600" y="1219200"/>
            <a:ext cx="2881751" cy="338554"/>
          </a:xfrm>
          <a:prstGeom prst="rect">
            <a:avLst/>
          </a:prstGeom>
          <a:noFill/>
        </p:spPr>
        <p:txBody>
          <a:bodyPr wrap="none" rtlCol="0">
            <a:spAutoFit/>
          </a:bodyPr>
          <a:lstStyle/>
          <a:p>
            <a:r>
              <a:rPr lang="en-US" sz="1600" dirty="0" smtClean="0"/>
              <a:t>Here </a:t>
            </a:r>
            <a:r>
              <a:rPr lang="en-US" sz="1600" dirty="0" err="1" smtClean="0"/>
              <a:t>SiC</a:t>
            </a:r>
            <a:r>
              <a:rPr lang="en-US" sz="1600" dirty="0" smtClean="0"/>
              <a:t> is used, instead of Si</a:t>
            </a:r>
            <a:r>
              <a:rPr lang="en-US" sz="1600" baseline="-25000" dirty="0" smtClean="0"/>
              <a:t>3</a:t>
            </a:r>
            <a:r>
              <a:rPr lang="en-US" sz="1600" dirty="0" smtClean="0"/>
              <a:t>N</a:t>
            </a:r>
            <a:r>
              <a:rPr lang="en-US" sz="1600" baseline="-25000" dirty="0" smtClean="0"/>
              <a:t>4</a:t>
            </a:r>
            <a:endParaRPr lang="en-US" sz="1600" baseline="-25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5562600" y="4648200"/>
            <a:ext cx="3276600" cy="1371600"/>
          </a:xfrm>
          <a:prstGeom prst="rect">
            <a:avLst/>
          </a:prstGeom>
          <a:solidFill>
            <a:srgbClr val="7030A0"/>
          </a:solidFill>
          <a:ln w="1270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Silicon (100)</a:t>
            </a:r>
            <a:endParaRPr lang="en-US" dirty="0"/>
          </a:p>
        </p:txBody>
      </p:sp>
      <p:sp>
        <p:nvSpPr>
          <p:cNvPr id="48" name="Freeform 47"/>
          <p:cNvSpPr/>
          <p:nvPr/>
        </p:nvSpPr>
        <p:spPr>
          <a:xfrm>
            <a:off x="6257925" y="4718304"/>
            <a:ext cx="1952625" cy="1238250"/>
          </a:xfrm>
          <a:custGeom>
            <a:avLst/>
            <a:gdLst>
              <a:gd name="connsiteX0" fmla="*/ 0 w 1952625"/>
              <a:gd name="connsiteY0" fmla="*/ 1238250 h 1238250"/>
              <a:gd name="connsiteX1" fmla="*/ 609600 w 1952625"/>
              <a:gd name="connsiteY1" fmla="*/ 9525 h 1238250"/>
              <a:gd name="connsiteX2" fmla="*/ 1285875 w 1952625"/>
              <a:gd name="connsiteY2" fmla="*/ 0 h 1238250"/>
              <a:gd name="connsiteX3" fmla="*/ 1952625 w 1952625"/>
              <a:gd name="connsiteY3" fmla="*/ 1228725 h 1238250"/>
              <a:gd name="connsiteX4" fmla="*/ 0 w 1952625"/>
              <a:gd name="connsiteY4" fmla="*/ 1238250 h 1238250"/>
              <a:gd name="connsiteX0" fmla="*/ 0 w 1952625"/>
              <a:gd name="connsiteY0" fmla="*/ 1238250 h 1238250"/>
              <a:gd name="connsiteX1" fmla="*/ 609600 w 1952625"/>
              <a:gd name="connsiteY1" fmla="*/ 9525 h 1238250"/>
              <a:gd name="connsiteX2" fmla="*/ 1285875 w 1952625"/>
              <a:gd name="connsiteY2" fmla="*/ 0 h 1238250"/>
              <a:gd name="connsiteX3" fmla="*/ 1952625 w 1952625"/>
              <a:gd name="connsiteY3" fmla="*/ 1228725 h 1238250"/>
              <a:gd name="connsiteX4" fmla="*/ 0 w 1952625"/>
              <a:gd name="connsiteY4" fmla="*/ 1238250 h 1238250"/>
              <a:gd name="connsiteX0" fmla="*/ 0 w 1952625"/>
              <a:gd name="connsiteY0" fmla="*/ 1238250 h 1238250"/>
              <a:gd name="connsiteX1" fmla="*/ 609600 w 1952625"/>
              <a:gd name="connsiteY1" fmla="*/ 9525 h 1238250"/>
              <a:gd name="connsiteX2" fmla="*/ 1285875 w 1952625"/>
              <a:gd name="connsiteY2" fmla="*/ 0 h 1238250"/>
              <a:gd name="connsiteX3" fmla="*/ 1952625 w 1952625"/>
              <a:gd name="connsiteY3" fmla="*/ 1228725 h 1238250"/>
              <a:gd name="connsiteX4" fmla="*/ 0 w 1952625"/>
              <a:gd name="connsiteY4" fmla="*/ 1238250 h 1238250"/>
              <a:gd name="connsiteX0" fmla="*/ 0 w 1952625"/>
              <a:gd name="connsiteY0" fmla="*/ 1238250 h 1238250"/>
              <a:gd name="connsiteX1" fmla="*/ 609600 w 1952625"/>
              <a:gd name="connsiteY1" fmla="*/ 9525 h 1238250"/>
              <a:gd name="connsiteX2" fmla="*/ 1285875 w 1952625"/>
              <a:gd name="connsiteY2" fmla="*/ 0 h 1238250"/>
              <a:gd name="connsiteX3" fmla="*/ 1952625 w 1952625"/>
              <a:gd name="connsiteY3" fmla="*/ 1228725 h 1238250"/>
              <a:gd name="connsiteX4" fmla="*/ 0 w 1952625"/>
              <a:gd name="connsiteY4" fmla="*/ 1238250 h 1238250"/>
              <a:gd name="connsiteX0" fmla="*/ 0 w 1952625"/>
              <a:gd name="connsiteY0" fmla="*/ 1238250 h 1238250"/>
              <a:gd name="connsiteX1" fmla="*/ 609600 w 1952625"/>
              <a:gd name="connsiteY1" fmla="*/ 9525 h 1238250"/>
              <a:gd name="connsiteX2" fmla="*/ 1285875 w 1952625"/>
              <a:gd name="connsiteY2" fmla="*/ 0 h 1238250"/>
              <a:gd name="connsiteX3" fmla="*/ 1952625 w 1952625"/>
              <a:gd name="connsiteY3" fmla="*/ 1228725 h 1238250"/>
              <a:gd name="connsiteX4" fmla="*/ 0 w 1952625"/>
              <a:gd name="connsiteY4" fmla="*/ 1238250 h 1238250"/>
              <a:gd name="connsiteX0" fmla="*/ 0 w 1952625"/>
              <a:gd name="connsiteY0" fmla="*/ 1238250 h 1238250"/>
              <a:gd name="connsiteX1" fmla="*/ 609600 w 1952625"/>
              <a:gd name="connsiteY1" fmla="*/ 9525 h 1238250"/>
              <a:gd name="connsiteX2" fmla="*/ 1285875 w 1952625"/>
              <a:gd name="connsiteY2" fmla="*/ 0 h 1238250"/>
              <a:gd name="connsiteX3" fmla="*/ 1952625 w 1952625"/>
              <a:gd name="connsiteY3" fmla="*/ 1228725 h 1238250"/>
              <a:gd name="connsiteX4" fmla="*/ 0 w 1952625"/>
              <a:gd name="connsiteY4" fmla="*/ 1238250 h 1238250"/>
              <a:gd name="connsiteX0" fmla="*/ 0 w 1952625"/>
              <a:gd name="connsiteY0" fmla="*/ 1238250 h 1238250"/>
              <a:gd name="connsiteX1" fmla="*/ 609600 w 1952625"/>
              <a:gd name="connsiteY1" fmla="*/ 9525 h 1238250"/>
              <a:gd name="connsiteX2" fmla="*/ 1285875 w 1952625"/>
              <a:gd name="connsiteY2" fmla="*/ 0 h 1238250"/>
              <a:gd name="connsiteX3" fmla="*/ 1952625 w 1952625"/>
              <a:gd name="connsiteY3" fmla="*/ 1228725 h 1238250"/>
              <a:gd name="connsiteX4" fmla="*/ 0 w 1952625"/>
              <a:gd name="connsiteY4" fmla="*/ 1238250 h 1238250"/>
              <a:gd name="connsiteX0" fmla="*/ 0 w 1952625"/>
              <a:gd name="connsiteY0" fmla="*/ 1238250 h 1238250"/>
              <a:gd name="connsiteX1" fmla="*/ 609600 w 1952625"/>
              <a:gd name="connsiteY1" fmla="*/ 9525 h 1238250"/>
              <a:gd name="connsiteX2" fmla="*/ 1285875 w 1952625"/>
              <a:gd name="connsiteY2" fmla="*/ 0 h 1238250"/>
              <a:gd name="connsiteX3" fmla="*/ 1952625 w 1952625"/>
              <a:gd name="connsiteY3" fmla="*/ 1228725 h 1238250"/>
              <a:gd name="connsiteX4" fmla="*/ 0 w 1952625"/>
              <a:gd name="connsiteY4" fmla="*/ 1238250 h 123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2625" h="1238250">
                <a:moveTo>
                  <a:pt x="0" y="1238250"/>
                </a:moveTo>
                <a:lnTo>
                  <a:pt x="609600" y="9525"/>
                </a:lnTo>
                <a:lnTo>
                  <a:pt x="1285875" y="0"/>
                </a:lnTo>
                <a:lnTo>
                  <a:pt x="1952625" y="1228725"/>
                </a:lnTo>
                <a:lnTo>
                  <a:pt x="0" y="12382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90600" y="0"/>
            <a:ext cx="7303281" cy="523220"/>
          </a:xfrm>
          <a:prstGeom prst="rect">
            <a:avLst/>
          </a:prstGeom>
          <a:noFill/>
          <a:ln>
            <a:noFill/>
          </a:ln>
        </p:spPr>
        <p:txBody>
          <a:bodyPr wrap="none" rtlCol="0">
            <a:spAutoFit/>
          </a:bodyPr>
          <a:lstStyle/>
          <a:p>
            <a:pPr algn="ctr"/>
            <a:r>
              <a:rPr lang="en-US" sz="2800" dirty="0" smtClean="0">
                <a:solidFill>
                  <a:srgbClr val="0033CC"/>
                </a:solidFill>
              </a:rPr>
              <a:t>KOH etching of single crystal silicon is anisotropic</a:t>
            </a:r>
          </a:p>
        </p:txBody>
      </p:sp>
      <p:cxnSp>
        <p:nvCxnSpPr>
          <p:cNvPr id="6" name="Straight Connector 5"/>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7" name="TextBox 6"/>
          <p:cNvSpPr txBox="1"/>
          <p:nvPr/>
        </p:nvSpPr>
        <p:spPr>
          <a:xfrm>
            <a:off x="304800" y="719078"/>
            <a:ext cx="8382000" cy="2862322"/>
          </a:xfrm>
          <a:prstGeom prst="rect">
            <a:avLst/>
          </a:prstGeom>
          <a:noFill/>
        </p:spPr>
        <p:txBody>
          <a:bodyPr wrap="square" rtlCol="0">
            <a:spAutoFit/>
          </a:bodyPr>
          <a:lstStyle/>
          <a:p>
            <a:pPr marL="171450" indent="-171450">
              <a:buFont typeface="Arial" pitchFamily="34" charset="0"/>
              <a:buChar char="•"/>
            </a:pPr>
            <a:r>
              <a:rPr lang="en-US" dirty="0" smtClean="0">
                <a:solidFill>
                  <a:srgbClr val="0033CC"/>
                </a:solidFill>
              </a:rPr>
              <a:t>The etching rate R: R(111)&lt;&lt;R(110)&lt;R(100), R(111)/R(100)</a:t>
            </a:r>
            <a:r>
              <a:rPr lang="en-US" dirty="0" smtClean="0">
                <a:solidFill>
                  <a:srgbClr val="0033CC"/>
                </a:solidFill>
                <a:sym typeface="Symbol"/>
              </a:rPr>
              <a:t>few 100. Basically, the denser the crystalline plane, the lower the etching rate. (111) plane is densest (more Si atoms per unit area).</a:t>
            </a:r>
          </a:p>
          <a:p>
            <a:pPr marL="171450" indent="-171450">
              <a:buFont typeface="Arial" pitchFamily="34" charset="0"/>
              <a:buChar char="•"/>
            </a:pPr>
            <a:r>
              <a:rPr lang="en-US" dirty="0" smtClean="0">
                <a:solidFill>
                  <a:srgbClr val="0033CC"/>
                </a:solidFill>
                <a:sym typeface="Symbol"/>
              </a:rPr>
              <a:t>The etching rate of SiO</a:t>
            </a:r>
            <a:r>
              <a:rPr lang="en-US" baseline="-25000" dirty="0" smtClean="0">
                <a:solidFill>
                  <a:srgbClr val="0033CC"/>
                </a:solidFill>
                <a:sym typeface="Symbol"/>
              </a:rPr>
              <a:t>2</a:t>
            </a:r>
            <a:r>
              <a:rPr lang="en-US" dirty="0" smtClean="0">
                <a:solidFill>
                  <a:srgbClr val="0033CC"/>
                </a:solidFill>
                <a:sym typeface="Symbol"/>
              </a:rPr>
              <a:t> is about 1/1000 that of R(100), so SiO</a:t>
            </a:r>
            <a:r>
              <a:rPr lang="en-US" baseline="-25000" dirty="0" smtClean="0">
                <a:solidFill>
                  <a:srgbClr val="0033CC"/>
                </a:solidFill>
                <a:sym typeface="Symbol"/>
              </a:rPr>
              <a:t>2</a:t>
            </a:r>
            <a:r>
              <a:rPr lang="en-US" dirty="0" smtClean="0">
                <a:solidFill>
                  <a:srgbClr val="0033CC"/>
                </a:solidFill>
                <a:sym typeface="Symbol"/>
              </a:rPr>
              <a:t> can be a good etching mask.</a:t>
            </a:r>
          </a:p>
          <a:p>
            <a:pPr marL="171450" indent="-171450">
              <a:buFont typeface="Arial" pitchFamily="34" charset="0"/>
              <a:buChar char="•"/>
            </a:pPr>
            <a:r>
              <a:rPr lang="en-US" dirty="0" smtClean="0">
                <a:solidFill>
                  <a:srgbClr val="0033CC"/>
                </a:solidFill>
                <a:sym typeface="Symbol"/>
              </a:rPr>
              <a:t>However, for wafer-through etching (etch 0.5mm), better use Si</a:t>
            </a:r>
            <a:r>
              <a:rPr lang="en-US" baseline="-25000" dirty="0" smtClean="0">
                <a:solidFill>
                  <a:srgbClr val="0033CC"/>
                </a:solidFill>
                <a:sym typeface="Symbol"/>
              </a:rPr>
              <a:t>3</a:t>
            </a:r>
            <a:r>
              <a:rPr lang="en-US" dirty="0" smtClean="0">
                <a:solidFill>
                  <a:srgbClr val="0033CC"/>
                </a:solidFill>
                <a:sym typeface="Symbol"/>
              </a:rPr>
              <a:t>N</a:t>
            </a:r>
            <a:r>
              <a:rPr lang="en-US" baseline="-25000" dirty="0" smtClean="0">
                <a:solidFill>
                  <a:srgbClr val="0033CC"/>
                </a:solidFill>
                <a:sym typeface="Symbol"/>
              </a:rPr>
              <a:t>4</a:t>
            </a:r>
            <a:r>
              <a:rPr lang="en-US" dirty="0" smtClean="0">
                <a:solidFill>
                  <a:srgbClr val="0033CC"/>
                </a:solidFill>
                <a:sym typeface="Symbol"/>
              </a:rPr>
              <a:t> as etching mask, whose etching rate in KOH is negligible.</a:t>
            </a:r>
          </a:p>
          <a:p>
            <a:pPr marL="171450" indent="-171450">
              <a:buFont typeface="Arial" pitchFamily="34" charset="0"/>
              <a:buChar char="•"/>
            </a:pPr>
            <a:r>
              <a:rPr lang="en-US" dirty="0" smtClean="0">
                <a:solidFill>
                  <a:srgbClr val="0033CC"/>
                </a:solidFill>
                <a:sym typeface="Symbol"/>
              </a:rPr>
              <a:t>Typical etchant contains 20-50% KOH in water at temperature 50-90</a:t>
            </a:r>
            <a:r>
              <a:rPr lang="en-US" baseline="30000" dirty="0" smtClean="0">
                <a:solidFill>
                  <a:srgbClr val="0033CC"/>
                </a:solidFill>
                <a:sym typeface="Symbol"/>
              </a:rPr>
              <a:t>o</a:t>
            </a:r>
            <a:r>
              <a:rPr lang="en-US" dirty="0" smtClean="0">
                <a:solidFill>
                  <a:srgbClr val="0033CC"/>
                </a:solidFill>
                <a:sym typeface="Symbol"/>
              </a:rPr>
              <a:t>C (room temperature is also OK, but etch much slower, need days to etch through 0.5mm-thick wafer).</a:t>
            </a:r>
            <a:endParaRPr lang="en-US" dirty="0">
              <a:solidFill>
                <a:srgbClr val="0033CC"/>
              </a:solidFill>
            </a:endParaRPr>
          </a:p>
        </p:txBody>
      </p:sp>
      <p:pic>
        <p:nvPicPr>
          <p:cNvPr id="96258" name="Picture 2"/>
          <p:cNvPicPr>
            <a:picLocks noChangeAspect="1" noChangeArrowheads="1"/>
          </p:cNvPicPr>
          <p:nvPr/>
        </p:nvPicPr>
        <p:blipFill>
          <a:blip r:embed="rId2"/>
          <a:srcRect/>
          <a:stretch>
            <a:fillRect/>
          </a:stretch>
        </p:blipFill>
        <p:spPr bwMode="auto">
          <a:xfrm>
            <a:off x="1828800" y="4048125"/>
            <a:ext cx="3209925" cy="2505075"/>
          </a:xfrm>
          <a:prstGeom prst="rect">
            <a:avLst/>
          </a:prstGeom>
          <a:noFill/>
          <a:ln w="9525">
            <a:noFill/>
            <a:miter lim="800000"/>
            <a:headEnd/>
            <a:tailEnd/>
          </a:ln>
        </p:spPr>
      </p:pic>
      <p:grpSp>
        <p:nvGrpSpPr>
          <p:cNvPr id="9" name="Group 8"/>
          <p:cNvGrpSpPr/>
          <p:nvPr/>
        </p:nvGrpSpPr>
        <p:grpSpPr>
          <a:xfrm>
            <a:off x="152400" y="4343400"/>
            <a:ext cx="1786149" cy="1600200"/>
            <a:chOff x="4191000" y="1143000"/>
            <a:chExt cx="1786149" cy="1600200"/>
          </a:xfrm>
        </p:grpSpPr>
        <p:grpSp>
          <p:nvGrpSpPr>
            <p:cNvPr id="10" name="Group 14"/>
            <p:cNvGrpSpPr/>
            <p:nvPr/>
          </p:nvGrpSpPr>
          <p:grpSpPr>
            <a:xfrm>
              <a:off x="4267200" y="1143000"/>
              <a:ext cx="1709949" cy="1207532"/>
              <a:chOff x="4267200" y="1295400"/>
              <a:chExt cx="1709949" cy="1207532"/>
            </a:xfrm>
          </p:grpSpPr>
          <p:cxnSp>
            <p:nvCxnSpPr>
              <p:cNvPr id="13" name="Straight Arrow Connector 12"/>
              <p:cNvCxnSpPr/>
              <p:nvPr/>
            </p:nvCxnSpPr>
            <p:spPr>
              <a:xfrm>
                <a:off x="4572000" y="2286000"/>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flipH="1" flipV="1">
                <a:off x="4229100" y="1943100"/>
                <a:ext cx="685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267200" y="1295400"/>
                <a:ext cx="792205" cy="369332"/>
              </a:xfrm>
              <a:prstGeom prst="rect">
                <a:avLst/>
              </a:prstGeom>
              <a:noFill/>
            </p:spPr>
            <p:txBody>
              <a:bodyPr wrap="none" rtlCol="0">
                <a:spAutoFit/>
              </a:bodyPr>
              <a:lstStyle/>
              <a:p>
                <a:r>
                  <a:rPr lang="en-US" dirty="0" smtClean="0"/>
                  <a:t>(1,1,0)</a:t>
                </a:r>
                <a:endParaRPr lang="en-US" dirty="0"/>
              </a:p>
            </p:txBody>
          </p:sp>
          <p:sp>
            <p:nvSpPr>
              <p:cNvPr id="16" name="TextBox 15"/>
              <p:cNvSpPr txBox="1"/>
              <p:nvPr/>
            </p:nvSpPr>
            <p:spPr>
              <a:xfrm>
                <a:off x="5114412" y="2133600"/>
                <a:ext cx="862737" cy="369332"/>
              </a:xfrm>
              <a:prstGeom prst="rect">
                <a:avLst/>
              </a:prstGeom>
              <a:noFill/>
            </p:spPr>
            <p:txBody>
              <a:bodyPr wrap="none" rtlCol="0">
                <a:spAutoFit/>
              </a:bodyPr>
              <a:lstStyle/>
              <a:p>
                <a:r>
                  <a:rPr lang="en-US" dirty="0" smtClean="0"/>
                  <a:t>(-1,1,1)</a:t>
                </a:r>
                <a:endParaRPr lang="en-US" dirty="0"/>
              </a:p>
            </p:txBody>
          </p:sp>
        </p:grpSp>
        <p:cxnSp>
          <p:nvCxnSpPr>
            <p:cNvPr id="11" name="Straight Arrow Connector 10"/>
            <p:cNvCxnSpPr/>
            <p:nvPr/>
          </p:nvCxnSpPr>
          <p:spPr>
            <a:xfrm rot="5400000">
              <a:off x="4191000" y="2133600"/>
              <a:ext cx="3810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191000" y="2373868"/>
              <a:ext cx="933269" cy="369332"/>
            </a:xfrm>
            <a:prstGeom prst="rect">
              <a:avLst/>
            </a:prstGeom>
            <a:noFill/>
          </p:spPr>
          <p:txBody>
            <a:bodyPr wrap="none" rtlCol="0">
              <a:spAutoFit/>
            </a:bodyPr>
            <a:lstStyle/>
            <a:p>
              <a:r>
                <a:rPr lang="en-US" dirty="0" smtClean="0"/>
                <a:t>(-1,1,-2)</a:t>
              </a:r>
              <a:endParaRPr lang="en-US" dirty="0"/>
            </a:p>
          </p:txBody>
        </p:sp>
      </p:grpSp>
      <p:sp>
        <p:nvSpPr>
          <p:cNvPr id="18" name="TextBox 17"/>
          <p:cNvSpPr txBox="1"/>
          <p:nvPr/>
        </p:nvSpPr>
        <p:spPr>
          <a:xfrm>
            <a:off x="2190369" y="3743325"/>
            <a:ext cx="2619756" cy="369332"/>
          </a:xfrm>
          <a:prstGeom prst="rect">
            <a:avLst/>
          </a:prstGeom>
          <a:noFill/>
        </p:spPr>
        <p:txBody>
          <a:bodyPr wrap="none" rtlCol="0">
            <a:spAutoFit/>
          </a:bodyPr>
          <a:lstStyle/>
          <a:p>
            <a:r>
              <a:rPr lang="en-US" dirty="0" smtClean="0">
                <a:solidFill>
                  <a:srgbClr val="C00000"/>
                </a:solidFill>
              </a:rPr>
              <a:t>Si (110) wafer (NOT (100))</a:t>
            </a:r>
            <a:endParaRPr lang="en-US" dirty="0">
              <a:solidFill>
                <a:srgbClr val="C00000"/>
              </a:solidFill>
            </a:endParaRPr>
          </a:p>
        </p:txBody>
      </p:sp>
      <p:sp>
        <p:nvSpPr>
          <p:cNvPr id="19" name="TextBox 18"/>
          <p:cNvSpPr txBox="1"/>
          <p:nvPr/>
        </p:nvSpPr>
        <p:spPr>
          <a:xfrm>
            <a:off x="6248400" y="3962400"/>
            <a:ext cx="2114361" cy="369332"/>
          </a:xfrm>
          <a:prstGeom prst="rect">
            <a:avLst/>
          </a:prstGeom>
          <a:noFill/>
        </p:spPr>
        <p:txBody>
          <a:bodyPr wrap="none" rtlCol="0">
            <a:spAutoFit/>
          </a:bodyPr>
          <a:lstStyle/>
          <a:p>
            <a:r>
              <a:rPr lang="en-US" dirty="0" smtClean="0">
                <a:solidFill>
                  <a:srgbClr val="C00000"/>
                </a:solidFill>
              </a:rPr>
              <a:t>LPCVD silicon nitride</a:t>
            </a:r>
            <a:endParaRPr lang="en-US" dirty="0">
              <a:solidFill>
                <a:srgbClr val="C00000"/>
              </a:solidFill>
            </a:endParaRPr>
          </a:p>
        </p:txBody>
      </p:sp>
      <p:cxnSp>
        <p:nvCxnSpPr>
          <p:cNvPr id="21" name="Straight Arrow Connector 20"/>
          <p:cNvCxnSpPr/>
          <p:nvPr/>
        </p:nvCxnSpPr>
        <p:spPr>
          <a:xfrm rot="5400000">
            <a:off x="7162006" y="4419600"/>
            <a:ext cx="3048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6248400" y="5943600"/>
            <a:ext cx="19812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1959162" y="3429000"/>
            <a:ext cx="6715043" cy="369332"/>
          </a:xfrm>
          <a:prstGeom prst="rect">
            <a:avLst/>
          </a:prstGeom>
          <a:noFill/>
        </p:spPr>
        <p:txBody>
          <a:bodyPr wrap="none" rtlCol="0">
            <a:spAutoFit/>
          </a:bodyPr>
          <a:lstStyle/>
          <a:p>
            <a:r>
              <a:rPr lang="en-US" dirty="0" smtClean="0">
                <a:solidFill>
                  <a:srgbClr val="C00000"/>
                </a:solidFill>
              </a:rPr>
              <a:t>High aspect ratio Si grating		       Silicon nitride membrane</a:t>
            </a:r>
            <a:endParaRPr lang="en-US" dirty="0">
              <a:solidFill>
                <a:srgbClr val="C00000"/>
              </a:solidFill>
            </a:endParaRPr>
          </a:p>
        </p:txBody>
      </p:sp>
      <p:cxnSp>
        <p:nvCxnSpPr>
          <p:cNvPr id="32" name="Straight Connector 31"/>
          <p:cNvCxnSpPr/>
          <p:nvPr/>
        </p:nvCxnSpPr>
        <p:spPr>
          <a:xfrm rot="5400000">
            <a:off x="6590506" y="4991100"/>
            <a:ext cx="53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6629400" y="4800600"/>
            <a:ext cx="304892" cy="369332"/>
          </a:xfrm>
          <a:prstGeom prst="rect">
            <a:avLst/>
          </a:prstGeom>
          <a:noFill/>
        </p:spPr>
        <p:txBody>
          <a:bodyPr wrap="none" rtlCol="0">
            <a:spAutoFit/>
          </a:bodyPr>
          <a:lstStyle/>
          <a:p>
            <a:r>
              <a:rPr lang="en-US" dirty="0" smtClean="0">
                <a:sym typeface="Symbol"/>
              </a:rPr>
              <a:t></a:t>
            </a:r>
            <a:endParaRPr lang="en-US" dirty="0"/>
          </a:p>
        </p:txBody>
      </p:sp>
      <p:cxnSp>
        <p:nvCxnSpPr>
          <p:cNvPr id="37" name="Straight Arrow Connector 36"/>
          <p:cNvCxnSpPr>
            <a:cxnSpLocks noChangeAspect="1"/>
          </p:cNvCxnSpPr>
          <p:nvPr/>
        </p:nvCxnSpPr>
        <p:spPr>
          <a:xfrm rot="10800000">
            <a:off x="6454140" y="5547360"/>
            <a:ext cx="251466" cy="1676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6553200" y="5638800"/>
            <a:ext cx="676788" cy="369332"/>
          </a:xfrm>
          <a:prstGeom prst="rect">
            <a:avLst/>
          </a:prstGeom>
          <a:noFill/>
        </p:spPr>
        <p:txBody>
          <a:bodyPr wrap="none" rtlCol="0">
            <a:spAutoFit/>
          </a:bodyPr>
          <a:lstStyle/>
          <a:p>
            <a:r>
              <a:rPr lang="en-US" dirty="0" smtClean="0"/>
              <a:t>(111)</a:t>
            </a:r>
            <a:endParaRPr lang="en-US" dirty="0"/>
          </a:p>
        </p:txBody>
      </p:sp>
      <p:sp>
        <p:nvSpPr>
          <p:cNvPr id="41" name="TextBox 40"/>
          <p:cNvSpPr txBox="1"/>
          <p:nvPr/>
        </p:nvSpPr>
        <p:spPr>
          <a:xfrm>
            <a:off x="5334000" y="4267200"/>
            <a:ext cx="1473417" cy="369332"/>
          </a:xfrm>
          <a:prstGeom prst="rect">
            <a:avLst/>
          </a:prstGeom>
          <a:noFill/>
        </p:spPr>
        <p:txBody>
          <a:bodyPr wrap="none" rtlCol="0">
            <a:spAutoFit/>
          </a:bodyPr>
          <a:lstStyle/>
          <a:p>
            <a:r>
              <a:rPr lang="en-US" dirty="0" smtClean="0"/>
              <a:t>(100) Si wafer</a:t>
            </a:r>
            <a:endParaRPr lang="en-US" dirty="0"/>
          </a:p>
        </p:txBody>
      </p:sp>
      <p:cxnSp>
        <p:nvCxnSpPr>
          <p:cNvPr id="43" name="Straight Arrow Connector 42"/>
          <p:cNvCxnSpPr/>
          <p:nvPr/>
        </p:nvCxnSpPr>
        <p:spPr>
          <a:xfrm rot="5400000" flipH="1" flipV="1">
            <a:off x="8382000" y="4343400"/>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8305800" y="3810000"/>
            <a:ext cx="676788" cy="369332"/>
          </a:xfrm>
          <a:prstGeom prst="rect">
            <a:avLst/>
          </a:prstGeom>
          <a:noFill/>
        </p:spPr>
        <p:txBody>
          <a:bodyPr wrap="none" rtlCol="0">
            <a:spAutoFit/>
          </a:bodyPr>
          <a:lstStyle/>
          <a:p>
            <a:r>
              <a:rPr lang="en-US" dirty="0" smtClean="0"/>
              <a:t>(100)</a:t>
            </a:r>
            <a:endParaRPr lang="en-US" dirty="0"/>
          </a:p>
        </p:txBody>
      </p:sp>
      <p:sp>
        <p:nvSpPr>
          <p:cNvPr id="47" name="TextBox 46"/>
          <p:cNvSpPr txBox="1"/>
          <p:nvPr/>
        </p:nvSpPr>
        <p:spPr>
          <a:xfrm>
            <a:off x="5320467" y="6172200"/>
            <a:ext cx="3594933" cy="646331"/>
          </a:xfrm>
          <a:prstGeom prst="rect">
            <a:avLst/>
          </a:prstGeom>
          <a:noFill/>
        </p:spPr>
        <p:txBody>
          <a:bodyPr wrap="square" rtlCol="0">
            <a:spAutoFit/>
          </a:bodyPr>
          <a:lstStyle/>
          <a:p>
            <a:r>
              <a:rPr lang="en-US" dirty="0" smtClean="0"/>
              <a:t>The angle between (111) and (100) is </a:t>
            </a:r>
            <a:r>
              <a:rPr lang="en-US" dirty="0" err="1" smtClean="0"/>
              <a:t>cos</a:t>
            </a:r>
            <a:r>
              <a:rPr lang="en-US" dirty="0" smtClean="0">
                <a:sym typeface="Symbol"/>
              </a:rPr>
              <a:t>=1/3, so </a:t>
            </a:r>
            <a:r>
              <a:rPr lang="en-US" dirty="0" smtClean="0">
                <a:solidFill>
                  <a:srgbClr val="C00000"/>
                </a:solidFill>
                <a:sym typeface="Symbol"/>
              </a:rPr>
              <a:t>=54.74</a:t>
            </a:r>
            <a:r>
              <a:rPr lang="en-US" baseline="30000" dirty="0" smtClean="0">
                <a:solidFill>
                  <a:srgbClr val="C00000"/>
                </a:solidFill>
                <a:sym typeface="Symbol"/>
              </a:rPr>
              <a:t>o</a:t>
            </a:r>
            <a:r>
              <a:rPr lang="en-US" dirty="0" smtClean="0">
                <a:sym typeface="Symbol"/>
              </a:rPr>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8"/>
                                        </p:tgtEl>
                                        <p:attrNameLst>
                                          <p:attrName>style.visibility</p:attrName>
                                        </p:attrNameLst>
                                      </p:cBhvr>
                                      <p:to>
                                        <p:strVal val="visible"/>
                                      </p:to>
                                    </p:set>
                                    <p:anim calcmode="lin" valueType="num">
                                      <p:cBhvr additive="base">
                                        <p:cTn id="13" dur="500" fill="hold"/>
                                        <p:tgtEl>
                                          <p:spTgt spid="48"/>
                                        </p:tgtEl>
                                        <p:attrNameLst>
                                          <p:attrName>ppt_x</p:attrName>
                                        </p:attrNameLst>
                                      </p:cBhvr>
                                      <p:tavLst>
                                        <p:tav tm="0">
                                          <p:val>
                                            <p:strVal val="#ppt_x"/>
                                          </p:val>
                                        </p:tav>
                                        <p:tav tm="100000">
                                          <p:val>
                                            <p:strVal val="#ppt_x"/>
                                          </p:val>
                                        </p:tav>
                                      </p:tavLst>
                                    </p:anim>
                                    <p:anim calcmode="lin" valueType="num">
                                      <p:cBhvr additive="base">
                                        <p:cTn id="14"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71800" y="1066800"/>
            <a:ext cx="3492431" cy="523220"/>
          </a:xfrm>
          <a:prstGeom prst="rect">
            <a:avLst/>
          </a:prstGeom>
          <a:noFill/>
        </p:spPr>
        <p:txBody>
          <a:bodyPr wrap="none" rtlCol="0">
            <a:spAutoFit/>
          </a:bodyPr>
          <a:lstStyle/>
          <a:p>
            <a:r>
              <a:rPr lang="en-US" sz="2800" dirty="0" smtClean="0">
                <a:solidFill>
                  <a:srgbClr val="0033CC"/>
                </a:solidFill>
              </a:rPr>
              <a:t>X-ray lithography (XRL)</a:t>
            </a:r>
            <a:endParaRPr lang="en-US" sz="2800" dirty="0">
              <a:solidFill>
                <a:srgbClr val="0033CC"/>
              </a:solidFill>
            </a:endParaRPr>
          </a:p>
        </p:txBody>
      </p:sp>
      <p:sp>
        <p:nvSpPr>
          <p:cNvPr id="5" name="TextBox 4"/>
          <p:cNvSpPr txBox="1"/>
          <p:nvPr/>
        </p:nvSpPr>
        <p:spPr>
          <a:xfrm>
            <a:off x="1447800" y="2286000"/>
            <a:ext cx="5946500" cy="2492990"/>
          </a:xfrm>
          <a:prstGeom prst="rect">
            <a:avLst/>
          </a:prstGeom>
          <a:noFill/>
        </p:spPr>
        <p:txBody>
          <a:bodyPr wrap="none" rtlCol="0">
            <a:spAutoFit/>
          </a:bodyPr>
          <a:lstStyle/>
          <a:p>
            <a:pPr marL="342900" indent="-342900">
              <a:spcAft>
                <a:spcPts val="600"/>
              </a:spcAft>
              <a:buAutoNum type="arabicPeriod"/>
            </a:pPr>
            <a:r>
              <a:rPr lang="en-US" dirty="0" smtClean="0">
                <a:solidFill>
                  <a:srgbClr val="0033CC"/>
                </a:solidFill>
              </a:rPr>
              <a:t>Overview and resolution limit.</a:t>
            </a:r>
          </a:p>
          <a:p>
            <a:pPr marL="342900" indent="-342900">
              <a:spcAft>
                <a:spcPts val="600"/>
              </a:spcAft>
              <a:buAutoNum type="arabicPeriod"/>
            </a:pPr>
            <a:r>
              <a:rPr lang="en-US" dirty="0" smtClean="0">
                <a:solidFill>
                  <a:srgbClr val="0033CC"/>
                </a:solidFill>
              </a:rPr>
              <a:t>X-ray source ( electron impact and synchrotron radiation).</a:t>
            </a:r>
          </a:p>
          <a:p>
            <a:pPr marL="342900" indent="-342900">
              <a:spcAft>
                <a:spcPts val="600"/>
              </a:spcAft>
              <a:buAutoNum type="arabicPeriod"/>
            </a:pPr>
            <a:r>
              <a:rPr lang="en-US" dirty="0" smtClean="0">
                <a:solidFill>
                  <a:srgbClr val="0033CC"/>
                </a:solidFill>
              </a:rPr>
              <a:t>X-ray absorption and scattering.</a:t>
            </a:r>
          </a:p>
          <a:p>
            <a:pPr marL="342900" indent="-342900">
              <a:spcAft>
                <a:spcPts val="600"/>
              </a:spcAft>
              <a:buAutoNum type="arabicPeriod"/>
            </a:pPr>
            <a:r>
              <a:rPr lang="en-US" dirty="0" smtClean="0">
                <a:solidFill>
                  <a:srgbClr val="0033CC"/>
                </a:solidFill>
              </a:rPr>
              <a:t>X-ray lithography resist (PMMA and SU-8).</a:t>
            </a:r>
          </a:p>
          <a:p>
            <a:pPr marL="342900" indent="-342900">
              <a:spcAft>
                <a:spcPts val="600"/>
              </a:spcAft>
              <a:buAutoNum type="arabicPeriod"/>
            </a:pPr>
            <a:r>
              <a:rPr lang="en-US" dirty="0" smtClean="0">
                <a:solidFill>
                  <a:srgbClr val="0033CC"/>
                </a:solidFill>
              </a:rPr>
              <a:t>X-ray lithography mask (absorber on membrane).</a:t>
            </a:r>
          </a:p>
          <a:p>
            <a:pPr marL="342900" indent="-342900">
              <a:spcAft>
                <a:spcPts val="600"/>
              </a:spcAft>
              <a:buAutoNum type="arabicPeriod"/>
            </a:pPr>
            <a:r>
              <a:rPr lang="en-US" dirty="0" smtClean="0">
                <a:solidFill>
                  <a:srgbClr val="C00000"/>
                </a:solidFill>
              </a:rPr>
              <a:t>LIGA process (for high aspect ratio metal structure).</a:t>
            </a:r>
          </a:p>
          <a:p>
            <a:pPr marL="342900" indent="-342900">
              <a:spcAft>
                <a:spcPts val="600"/>
              </a:spcAft>
              <a:buAutoNum type="arabicPeriod"/>
            </a:pPr>
            <a:r>
              <a:rPr lang="en-US" dirty="0" smtClean="0">
                <a:solidFill>
                  <a:srgbClr val="0033CC"/>
                </a:solidFill>
              </a:rPr>
              <a:t>Zone plate for x-ray focusing and x-ray microscopy. </a:t>
            </a:r>
            <a:endParaRPr lang="en-US" dirty="0">
              <a:solidFill>
                <a:srgbClr val="0033CC"/>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200400" y="152400"/>
            <a:ext cx="2895600" cy="523220"/>
          </a:xfrm>
          <a:prstGeom prst="rect">
            <a:avLst/>
          </a:prstGeom>
          <a:noFill/>
          <a:ln>
            <a:noFill/>
          </a:ln>
        </p:spPr>
        <p:txBody>
          <a:bodyPr wrap="square" rtlCol="0">
            <a:spAutoFit/>
          </a:bodyPr>
          <a:lstStyle/>
          <a:p>
            <a:pPr algn="ctr"/>
            <a:r>
              <a:rPr lang="en-US" sz="2800" dirty="0" smtClean="0">
                <a:solidFill>
                  <a:srgbClr val="0033CC"/>
                </a:solidFill>
              </a:rPr>
              <a:t>LIGA: introduction</a:t>
            </a:r>
          </a:p>
        </p:txBody>
      </p:sp>
      <p:cxnSp>
        <p:nvCxnSpPr>
          <p:cNvPr id="9" name="Straight Connector 8"/>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10" name="TextBox 9"/>
          <p:cNvSpPr txBox="1"/>
          <p:nvPr/>
        </p:nvSpPr>
        <p:spPr>
          <a:xfrm>
            <a:off x="304800" y="990600"/>
            <a:ext cx="8610600" cy="2616101"/>
          </a:xfrm>
          <a:prstGeom prst="rect">
            <a:avLst/>
          </a:prstGeom>
          <a:noFill/>
        </p:spPr>
        <p:txBody>
          <a:bodyPr wrap="square" rtlCol="0">
            <a:spAutoFit/>
          </a:bodyPr>
          <a:lstStyle/>
          <a:p>
            <a:pPr marL="228600" indent="-228600">
              <a:spcAft>
                <a:spcPts val="600"/>
              </a:spcAft>
              <a:buFont typeface="Arial" pitchFamily="34" charset="0"/>
              <a:buChar char="•"/>
            </a:pPr>
            <a:r>
              <a:rPr lang="en-US" altLang="zh-CN" dirty="0" smtClean="0">
                <a:solidFill>
                  <a:srgbClr val="0033CC"/>
                </a:solidFill>
                <a:ea typeface="PMingLiU" pitchFamily="18" charset="-120"/>
              </a:rPr>
              <a:t>LIGA: LIthographie Galvanik Abformung. (German name)</a:t>
            </a:r>
          </a:p>
          <a:p>
            <a:pPr marL="228600" indent="-228600">
              <a:spcAft>
                <a:spcPts val="600"/>
              </a:spcAft>
              <a:buFont typeface="Arial" pitchFamily="34" charset="0"/>
              <a:buChar char="•"/>
            </a:pPr>
            <a:r>
              <a:rPr lang="en-US" altLang="zh-CN" dirty="0" smtClean="0">
                <a:solidFill>
                  <a:srgbClr val="0033CC"/>
                </a:solidFill>
                <a:ea typeface="PMingLiU" pitchFamily="18" charset="-120"/>
              </a:rPr>
              <a:t>It is a fabrication process for high aspect ratio (height/width) microstructures consisting of three major process steps.</a:t>
            </a:r>
            <a:endParaRPr lang="en-US" altLang="zh-CN" sz="2000" dirty="0" smtClean="0">
              <a:solidFill>
                <a:srgbClr val="0033CC"/>
              </a:solidFill>
              <a:ea typeface="PMingLiU" pitchFamily="18" charset="-120"/>
            </a:endParaRPr>
          </a:p>
          <a:p>
            <a:pPr marL="692150" lvl="1" indent="-220663">
              <a:spcAft>
                <a:spcPts val="600"/>
              </a:spcAft>
              <a:buFont typeface="Courier New" pitchFamily="49" charset="0"/>
              <a:buChar char="o"/>
            </a:pPr>
            <a:r>
              <a:rPr lang="en-US" altLang="zh-CN" dirty="0" smtClean="0">
                <a:solidFill>
                  <a:srgbClr val="0033CC"/>
                </a:solidFill>
                <a:ea typeface="PMingLiU" pitchFamily="18" charset="-120"/>
              </a:rPr>
              <a:t>X-ray lithography (LI=</a:t>
            </a:r>
            <a:r>
              <a:rPr lang="en-US" altLang="zh-CN" dirty="0" err="1" smtClean="0">
                <a:solidFill>
                  <a:srgbClr val="0033CC"/>
                </a:solidFill>
                <a:ea typeface="PMingLiU" pitchFamily="18" charset="-120"/>
              </a:rPr>
              <a:t>lithographie</a:t>
            </a:r>
            <a:r>
              <a:rPr lang="en-US" altLang="zh-CN" dirty="0" smtClean="0">
                <a:solidFill>
                  <a:srgbClr val="0033CC"/>
                </a:solidFill>
                <a:ea typeface="PMingLiU" pitchFamily="18" charset="-120"/>
              </a:rPr>
              <a:t>) to generate primary microstructures. Nowadays similar process but using other lithographies is also called LIGA.</a:t>
            </a:r>
            <a:endParaRPr lang="en-US" altLang="zh-CN" sz="2000" dirty="0" smtClean="0">
              <a:solidFill>
                <a:srgbClr val="0033CC"/>
              </a:solidFill>
              <a:ea typeface="PMingLiU" pitchFamily="18" charset="-120"/>
            </a:endParaRPr>
          </a:p>
          <a:p>
            <a:pPr marL="692150" lvl="1" indent="-220663">
              <a:spcAft>
                <a:spcPts val="600"/>
              </a:spcAft>
              <a:buFont typeface="Courier New" pitchFamily="49" charset="0"/>
              <a:buChar char="o"/>
            </a:pPr>
            <a:r>
              <a:rPr lang="en-US" altLang="zh-CN" dirty="0" smtClean="0">
                <a:solidFill>
                  <a:srgbClr val="0033CC"/>
                </a:solidFill>
                <a:ea typeface="PMingLiU" pitchFamily="18" charset="-120"/>
              </a:rPr>
              <a:t>Electroplating (G=</a:t>
            </a:r>
            <a:r>
              <a:rPr lang="en-US" altLang="zh-CN" dirty="0" err="1" smtClean="0">
                <a:solidFill>
                  <a:srgbClr val="0033CC"/>
                </a:solidFill>
                <a:ea typeface="PMingLiU" pitchFamily="18" charset="-120"/>
              </a:rPr>
              <a:t>Galvanik</a:t>
            </a:r>
            <a:r>
              <a:rPr lang="en-US" altLang="zh-CN" dirty="0" smtClean="0">
                <a:solidFill>
                  <a:srgbClr val="0033CC"/>
                </a:solidFill>
                <a:ea typeface="PMingLiU" pitchFamily="18" charset="-120"/>
              </a:rPr>
              <a:t>) to produce molds in metals such as Ni.</a:t>
            </a:r>
            <a:endParaRPr lang="en-US" altLang="zh-CN" sz="2000" dirty="0" smtClean="0">
              <a:solidFill>
                <a:srgbClr val="0033CC"/>
              </a:solidFill>
              <a:ea typeface="PMingLiU" pitchFamily="18" charset="-120"/>
            </a:endParaRPr>
          </a:p>
          <a:p>
            <a:pPr marL="692150" lvl="1" indent="-220663">
              <a:spcAft>
                <a:spcPts val="600"/>
              </a:spcAft>
              <a:buFont typeface="Courier New" pitchFamily="49" charset="0"/>
              <a:buChar char="o"/>
            </a:pPr>
            <a:r>
              <a:rPr lang="en-US" altLang="zh-CN" dirty="0" smtClean="0">
                <a:solidFill>
                  <a:srgbClr val="0033CC"/>
                </a:solidFill>
                <a:ea typeface="PMingLiU" pitchFamily="18" charset="-120"/>
              </a:rPr>
              <a:t>Molding (A=</a:t>
            </a:r>
            <a:r>
              <a:rPr lang="en-US" altLang="zh-CN" dirty="0" err="1" smtClean="0">
                <a:solidFill>
                  <a:srgbClr val="0033CC"/>
                </a:solidFill>
                <a:ea typeface="PMingLiU" pitchFamily="18" charset="-120"/>
              </a:rPr>
              <a:t>Abformung</a:t>
            </a:r>
            <a:r>
              <a:rPr lang="en-US" altLang="zh-CN" dirty="0" smtClean="0">
                <a:solidFill>
                  <a:srgbClr val="0033CC"/>
                </a:solidFill>
                <a:ea typeface="PMingLiU" pitchFamily="18" charset="-120"/>
              </a:rPr>
              <a:t>) using the metal mold to batch produce secondary microstructures in polymers, metals, ceramics…</a:t>
            </a:r>
          </a:p>
        </p:txBody>
      </p:sp>
      <p:grpSp>
        <p:nvGrpSpPr>
          <p:cNvPr id="15" name="Group 14"/>
          <p:cNvGrpSpPr/>
          <p:nvPr/>
        </p:nvGrpSpPr>
        <p:grpSpPr>
          <a:xfrm>
            <a:off x="152400" y="3886200"/>
            <a:ext cx="8686800" cy="2752725"/>
            <a:chOff x="152400" y="3886200"/>
            <a:chExt cx="8686800" cy="2752725"/>
          </a:xfrm>
        </p:grpSpPr>
        <p:pic>
          <p:nvPicPr>
            <p:cNvPr id="11" name="Picture 2"/>
            <p:cNvPicPr>
              <a:picLocks noChangeAspect="1" noChangeArrowheads="1"/>
            </p:cNvPicPr>
            <p:nvPr/>
          </p:nvPicPr>
          <p:blipFill>
            <a:blip r:embed="rId3"/>
            <a:srcRect/>
            <a:stretch>
              <a:fillRect/>
            </a:stretch>
          </p:blipFill>
          <p:spPr bwMode="auto">
            <a:xfrm>
              <a:off x="152400" y="4191000"/>
              <a:ext cx="5391150" cy="2447925"/>
            </a:xfrm>
            <a:prstGeom prst="rect">
              <a:avLst/>
            </a:prstGeom>
            <a:noFill/>
            <a:ln w="9525">
              <a:noFill/>
              <a:miter lim="800000"/>
              <a:headEnd/>
              <a:tailEnd/>
            </a:ln>
            <a:effectLst/>
          </p:spPr>
        </p:pic>
        <p:pic>
          <p:nvPicPr>
            <p:cNvPr id="12" name="Picture 3"/>
            <p:cNvPicPr>
              <a:picLocks noChangeAspect="1" noChangeArrowheads="1"/>
            </p:cNvPicPr>
            <p:nvPr/>
          </p:nvPicPr>
          <p:blipFill>
            <a:blip r:embed="rId4"/>
            <a:srcRect/>
            <a:stretch>
              <a:fillRect/>
            </a:stretch>
          </p:blipFill>
          <p:spPr bwMode="auto">
            <a:xfrm>
              <a:off x="533400" y="3886200"/>
              <a:ext cx="3848100" cy="228600"/>
            </a:xfrm>
            <a:prstGeom prst="rect">
              <a:avLst/>
            </a:prstGeom>
            <a:noFill/>
            <a:ln w="9525">
              <a:noFill/>
              <a:miter lim="800000"/>
              <a:headEnd/>
              <a:tailEnd/>
            </a:ln>
            <a:effectLst/>
          </p:spPr>
        </p:pic>
        <p:sp>
          <p:nvSpPr>
            <p:cNvPr id="14" name="Rectangle 13"/>
            <p:cNvSpPr/>
            <p:nvPr/>
          </p:nvSpPr>
          <p:spPr>
            <a:xfrm>
              <a:off x="5486400" y="4343400"/>
              <a:ext cx="3352800" cy="2185214"/>
            </a:xfrm>
            <a:prstGeom prst="rect">
              <a:avLst/>
            </a:prstGeom>
          </p:spPr>
          <p:txBody>
            <a:bodyPr wrap="square">
              <a:spAutoFit/>
            </a:bodyPr>
            <a:lstStyle/>
            <a:p>
              <a:pPr>
                <a:spcAft>
                  <a:spcPts val="600"/>
                </a:spcAft>
              </a:pPr>
              <a:r>
                <a:rPr lang="en-US" dirty="0" smtClean="0">
                  <a:solidFill>
                    <a:srgbClr val="0033CC"/>
                  </a:solidFill>
                </a:rPr>
                <a:t>First publication on LIGA appeared in 1982.</a:t>
              </a:r>
              <a:endParaRPr lang="en-US" altLang="zh-CN" dirty="0" smtClean="0">
                <a:solidFill>
                  <a:srgbClr val="0033CC"/>
                </a:solidFill>
                <a:ea typeface="PMingLiU" pitchFamily="18" charset="-120"/>
              </a:endParaRPr>
            </a:p>
            <a:p>
              <a:pPr>
                <a:spcAft>
                  <a:spcPts val="600"/>
                </a:spcAft>
              </a:pPr>
              <a:r>
                <a:rPr lang="en-US" altLang="zh-CN" dirty="0" smtClean="0">
                  <a:solidFill>
                    <a:srgbClr val="0033CC"/>
                  </a:solidFill>
                  <a:ea typeface="PMingLiU" pitchFamily="18" charset="-120"/>
                </a:rPr>
                <a:t>Today, more and more prototypes are fabricated by LIGA.</a:t>
              </a:r>
            </a:p>
            <a:p>
              <a:pPr>
                <a:spcAft>
                  <a:spcPts val="600"/>
                </a:spcAft>
              </a:pPr>
              <a:r>
                <a:rPr lang="en-US" altLang="zh-CN" dirty="0" smtClean="0">
                  <a:solidFill>
                    <a:srgbClr val="0033CC"/>
                  </a:solidFill>
                  <a:ea typeface="PMingLiU" pitchFamily="18" charset="-120"/>
                </a:rPr>
                <a:t>Some LIGA companies have been founded to provide professional services to users</a:t>
              </a:r>
              <a:endParaRPr lang="en-US" dirty="0">
                <a:solidFill>
                  <a:srgbClr val="0033CC"/>
                </a:solidFill>
              </a:endParaRPr>
            </a:p>
          </p:txBody>
        </p:sp>
      </p:grpSp>
      <p:sp>
        <p:nvSpPr>
          <p:cNvPr id="13" name="Slide Number Placeholder 12"/>
          <p:cNvSpPr>
            <a:spLocks noGrp="1"/>
          </p:cNvSpPr>
          <p:nvPr>
            <p:ph type="sldNum" sz="quarter" idx="12"/>
          </p:nvPr>
        </p:nvSpPr>
        <p:spPr/>
        <p:txBody>
          <a:bodyPr/>
          <a:lstStyle/>
          <a:p>
            <a:fld id="{B6F15528-21DE-4FAA-801E-634DDDAF4B2B}" type="slidenum">
              <a:rPr lang="en-US" smtClean="0"/>
              <a:pPr/>
              <a:t>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3245</TotalTime>
  <Words>2667</Words>
  <Application>Microsoft Office PowerPoint</Application>
  <PresentationFormat>On-screen Show (4:3)</PresentationFormat>
  <Paragraphs>275</Paragraphs>
  <Slides>31</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3" baseType="lpstr">
      <vt:lpstr>Office Theme</vt:lpstr>
      <vt:lpstr>Equation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 </cp:lastModifiedBy>
  <cp:revision>47</cp:revision>
  <dcterms:created xsi:type="dcterms:W3CDTF">2006-08-16T00:00:00Z</dcterms:created>
  <dcterms:modified xsi:type="dcterms:W3CDTF">2010-08-21T23:35:19Z</dcterms:modified>
</cp:coreProperties>
</file>