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9" r:id="rId2"/>
    <p:sldId id="256" r:id="rId3"/>
    <p:sldId id="288" r:id="rId4"/>
    <p:sldId id="287" r:id="rId5"/>
    <p:sldId id="286" r:id="rId6"/>
    <p:sldId id="324" r:id="rId7"/>
    <p:sldId id="330" r:id="rId8"/>
    <p:sldId id="314" r:id="rId9"/>
    <p:sldId id="305" r:id="rId10"/>
    <p:sldId id="313" r:id="rId11"/>
    <p:sldId id="321" r:id="rId12"/>
    <p:sldId id="306" r:id="rId13"/>
    <p:sldId id="307" r:id="rId14"/>
    <p:sldId id="310" r:id="rId15"/>
    <p:sldId id="311" r:id="rId16"/>
    <p:sldId id="289" r:id="rId17"/>
    <p:sldId id="317" r:id="rId18"/>
    <p:sldId id="319" r:id="rId19"/>
    <p:sldId id="318" r:id="rId20"/>
    <p:sldId id="258" r:id="rId21"/>
    <p:sldId id="315" r:id="rId22"/>
    <p:sldId id="316" r:id="rId23"/>
    <p:sldId id="320" r:id="rId24"/>
    <p:sldId id="331" r:id="rId25"/>
    <p:sldId id="259" r:id="rId26"/>
    <p:sldId id="261" r:id="rId27"/>
    <p:sldId id="262" r:id="rId28"/>
    <p:sldId id="332" r:id="rId29"/>
    <p:sldId id="263" r:id="rId30"/>
    <p:sldId id="327" r:id="rId31"/>
    <p:sldId id="292" r:id="rId32"/>
    <p:sldId id="293" r:id="rId33"/>
    <p:sldId id="295" r:id="rId34"/>
    <p:sldId id="334" r:id="rId35"/>
    <p:sldId id="264" r:id="rId36"/>
    <p:sldId id="296" r:id="rId37"/>
    <p:sldId id="300" r:id="rId38"/>
    <p:sldId id="333" r:id="rId39"/>
    <p:sldId id="297" r:id="rId40"/>
    <p:sldId id="299" r:id="rId41"/>
    <p:sldId id="298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090" autoAdjust="0"/>
    <p:restoredTop sz="99329" autoAdjust="0"/>
  </p:normalViewPr>
  <p:slideViewPr>
    <p:cSldViewPr>
      <p:cViewPr varScale="1">
        <p:scale>
          <a:sx n="68" d="100"/>
          <a:sy n="68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D7C-4559-46F1-A2DB-13BCB177EEF1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A97E7-9071-40C1-A01D-A15E0B090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EE33A-C52A-4F18-AA62-E261482CBA57}" type="slidenum">
              <a:rPr lang="en-US"/>
              <a:pPr/>
              <a:t>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Lanthanum </a:t>
            </a:r>
            <a:r>
              <a:rPr lang="en-US" dirty="0" err="1" smtClean="0"/>
              <a:t>Hexaboride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A97E7-9071-40C1-A01D-A15E0B090E5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Epsilon0=8.854x10^(-12) in SI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A97E7-9071-40C1-A01D-A15E0B090E5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33CC"/>
                </a:solidFill>
              </a:rPr>
              <a:t>Hitachi and JEOL make cold-FEG microscopes, e.g. Hitachi S-4700 and S-4800 SEM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A97E7-9071-40C1-A01D-A15E0B090E5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</a:t>
            </a:r>
            <a:r>
              <a:rPr lang="en-US" baseline="0" dirty="0" smtClean="0"/>
              <a:t> clear about the 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A97E7-9071-40C1-A01D-A15E0B090E5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A97E7-9071-40C1-A01D-A15E0B090E5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graph here is just to give you a rough idea, real system will be different.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A97E7-9071-40C1-A01D-A15E0B090E5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A97E7-9071-40C1-A01D-A15E0B090E5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3162-0EDD-4AD0-AA9B-6D4CE77DD7E7}" type="datetime1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 Cui ECE department University of Waterloo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BDA7-8A07-4691-A726-B9A5D523E37F}" type="datetime1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 Cui ECE department University of Waterloo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0034-6221-4DD0-86C1-C9530E516E64}" type="datetime1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 Cui ECE department University of Waterloo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8001000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052513"/>
            <a:ext cx="39243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052513"/>
            <a:ext cx="3924300" cy="2406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611563"/>
            <a:ext cx="3924300" cy="2408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4287-A035-4583-9B5B-877D8D26670B}" type="datetime1">
              <a:rPr lang="en-US" smtClean="0"/>
              <a:pPr>
                <a:defRPr/>
              </a:pPr>
              <a:t>10/7/2010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 Cui ECE department University of Waterloo 2009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F8C0F-C3A0-40A3-8E73-0C807AC8D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21667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4334" y="1885950"/>
            <a:ext cx="4021667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37FE4-6354-4927-B6BE-9CD0F3CAB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 Cui ECE department University of Waterloo 2009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21667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4334" y="1885950"/>
            <a:ext cx="4021667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DB5FA-08FC-4B49-8EC3-967CE10DB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 Cui ECE department University of Waterloo 2009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BE2D-25BA-4E6E-93B9-A3344F7B3501}" type="datetime1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 Cui ECE department University of Waterloo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4716-07D2-4259-9210-0D11FA4FFEDA}" type="datetime1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 Cui ECE department University of Waterloo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56D9-0949-46C4-9071-025F9C0E9073}" type="datetime1">
              <a:rPr lang="en-US" smtClean="0"/>
              <a:pPr/>
              <a:t>10/7/2010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 Cui ECE department University of Waterloo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4543-28F9-4E95-8B39-68F2971F196F}" type="datetime1">
              <a:rPr lang="en-US" smtClean="0"/>
              <a:pPr/>
              <a:t>10/7/2010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 Cui ECE department University of Waterloo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4F1F-0A24-468F-BF37-4D75D93AD020}" type="datetime1">
              <a:rPr lang="en-US" smtClean="0"/>
              <a:pPr/>
              <a:t>10/7/2010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 Cui ECE department University of Waterloo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77D1-7033-4E0B-88B8-08C5D2B275A6}" type="datetime1">
              <a:rPr lang="en-US" smtClean="0"/>
              <a:pPr/>
              <a:t>10/7/2010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 Cui ECE department University of Waterloo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AD61-C30E-4962-899D-E74FEEDB373C}" type="datetime1">
              <a:rPr lang="en-US" smtClean="0"/>
              <a:pPr/>
              <a:t>10/7/2010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 Cui ECE department University of Waterloo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20FE-BAD3-494E-9C75-D28B10726C99}" type="datetime1">
              <a:rPr lang="en-US" smtClean="0"/>
              <a:pPr/>
              <a:t>10/7/2010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 Cui ECE department University of Waterloo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43E6-D638-4DEA-BF6A-4566AA4DAAB3}" type="datetime1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Bo Cui ECE department University of Waterloo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50452-99CA-4FE7-9FF9-9C342DA81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http://www.semiconfareast.com/lith_electron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n.wikipedia.org/wiki/Thermionic_emiss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066800"/>
            <a:ext cx="485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Electron beam lithography (EBL)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606544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Overview and resolution limit.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Electron source (thermionic and field emission).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Electron optics (electrostatic and magnetic lens).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Aberrations (spherical, chromatic, diffraction, astigmation).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EBL systems (raster/vector scan, round/shaped beam)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3434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Note: in the textbook, e-beam lithography and focused ion beam are put within one chapter, because they are both “charged beam”.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Here I will introduce them separately, in order to give you a clearer concept of each.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714375"/>
            <a:ext cx="4038600" cy="234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37FE4-6354-4927-B6BE-9CD0F3CAB4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" y="86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Electron gun: thermionic emission (LaB</a:t>
            </a:r>
            <a:r>
              <a:rPr lang="en-US" sz="2800" baseline="-25000" dirty="0" smtClean="0">
                <a:solidFill>
                  <a:srgbClr val="0033CC"/>
                </a:solidFill>
              </a:rPr>
              <a:t>6</a:t>
            </a:r>
            <a:r>
              <a:rPr lang="en-US" sz="2800" dirty="0" smtClean="0">
                <a:solidFill>
                  <a:srgbClr val="0033CC"/>
                </a:solidFill>
              </a:rPr>
              <a:t> tip)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962" y="1992868"/>
            <a:ext cx="466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(Here work function is noted as E</a:t>
            </a:r>
            <a:r>
              <a:rPr lang="en-US" baseline="-25000" dirty="0" smtClean="0"/>
              <a:t>A</a:t>
            </a:r>
            <a:r>
              <a:rPr lang="en-US" dirty="0" smtClean="0"/>
              <a:t>, instead of </a:t>
            </a:r>
            <a:r>
              <a:rPr lang="en-US" dirty="0" smtClean="0">
                <a:sym typeface="Symbol"/>
              </a:rPr>
              <a:t>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373868"/>
            <a:ext cx="473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Low work function, high melting point/T is good.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2224" y="3048000"/>
            <a:ext cx="8919376" cy="3505200"/>
            <a:chOff x="72224" y="3048000"/>
            <a:chExt cx="8919376" cy="3505200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224" y="3124200"/>
              <a:ext cx="6404776" cy="232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04800" y="5552926"/>
              <a:ext cx="8686800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33CC"/>
                  </a:solidFill>
                </a:rPr>
                <a:t>Besides W, single crystal LaB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6</a:t>
              </a:r>
              <a:r>
                <a:rPr lang="en-US" dirty="0" smtClean="0">
                  <a:solidFill>
                    <a:srgbClr val="0033CC"/>
                  </a:solidFill>
                </a:rPr>
                <a:t> is another popular tip material for thermionic emission guns.</a:t>
              </a:r>
            </a:p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33CC"/>
                  </a:solidFill>
                </a:rPr>
                <a:t>About 5-10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</a:t>
              </a:r>
              <a:r>
                <a:rPr lang="en-US" dirty="0" smtClean="0">
                  <a:solidFill>
                    <a:srgbClr val="0033CC"/>
                  </a:solidFill>
                </a:rPr>
                <a:t> more expensive than W, but last 5-10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 longer and is brighter (higher beam current), but higher vacuum is required (since</a:t>
              </a:r>
              <a:r>
                <a:rPr lang="en-US" dirty="0" smtClean="0">
                  <a:solidFill>
                    <a:srgbClr val="0033CC"/>
                  </a:solidFill>
                </a:rPr>
                <a:t> LaB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6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 is very reactive).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553200" y="3048000"/>
              <a:ext cx="2438400" cy="2438400"/>
              <a:chOff x="6553200" y="3048000"/>
              <a:chExt cx="2438400" cy="2438400"/>
            </a:xfrm>
          </p:grpSpPr>
          <p:pic>
            <p:nvPicPr>
              <p:cNvPr id="41989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53200" y="3048000"/>
                <a:ext cx="2438400" cy="243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6629400" y="3124200"/>
                <a:ext cx="9797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33CC"/>
                    </a:solidFill>
                  </a:rPr>
                  <a:t>LaB</a:t>
                </a:r>
                <a:r>
                  <a:rPr lang="en-US" sz="2000" baseline="-25000" dirty="0" smtClean="0">
                    <a:solidFill>
                      <a:srgbClr val="0033CC"/>
                    </a:solidFill>
                  </a:rPr>
                  <a:t>6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 tip</a:t>
                </a:r>
                <a:endParaRPr lang="en-US" sz="2000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066800" y="1002268"/>
            <a:ext cx="2771775" cy="1076325"/>
            <a:chOff x="1066800" y="1002268"/>
            <a:chExt cx="2771775" cy="1076325"/>
          </a:xfrm>
        </p:grpSpPr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66800" y="1002268"/>
              <a:ext cx="2771775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852928" y="1219200"/>
              <a:ext cx="9573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   </a:t>
              </a:r>
              <a:r>
                <a:rPr lang="en-US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endPara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81000" y="762000"/>
            <a:ext cx="419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Richardson’s equation for emission current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863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Field emission guns (FEGs)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296" y="1143000"/>
            <a:ext cx="24985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4800" y="4495800"/>
            <a:ext cx="7848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Field emission (i.e. tunneling) becomes dominant for electric field F&gt;&gt;10</a:t>
            </a:r>
            <a:r>
              <a:rPr lang="en-US" baseline="30000" dirty="0" smtClean="0">
                <a:solidFill>
                  <a:srgbClr val="0033CC"/>
                </a:solidFill>
              </a:rPr>
              <a:t>8</a:t>
            </a:r>
            <a:r>
              <a:rPr lang="en-US" dirty="0" smtClean="0">
                <a:solidFill>
                  <a:srgbClr val="0033CC"/>
                </a:solidFill>
              </a:rPr>
              <a:t>V/m.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Need very high vacuum to prevent arc-over at tip apex.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Strong nonlinear current-voltage characteristic.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Very short switching time (t&lt;ns), since no need to heat up.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Small beam spot size, since field is high enough for tunneling only near tip apex.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508496" y="1066800"/>
            <a:ext cx="2406904" cy="1962150"/>
            <a:chOff x="6324600" y="1066800"/>
            <a:chExt cx="2406904" cy="1962150"/>
          </a:xfrm>
        </p:grpSpPr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24600" y="1066800"/>
              <a:ext cx="2406904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315200" y="1143000"/>
              <a:ext cx="1382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Field emitter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8600" y="3733800"/>
            <a:ext cx="6172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Current density (Fowler-</a:t>
            </a:r>
            <a:r>
              <a:rPr lang="en-US" dirty="0" err="1" smtClean="0">
                <a:solidFill>
                  <a:srgbClr val="C00000"/>
                </a:solidFill>
              </a:rPr>
              <a:t>Nordheim</a:t>
            </a:r>
            <a:r>
              <a:rPr lang="en-US" dirty="0" smtClean="0">
                <a:solidFill>
                  <a:srgbClr val="C00000"/>
                </a:solidFill>
              </a:rPr>
              <a:t> equation ):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J = A·F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·</a:t>
            </a:r>
            <a:r>
              <a:rPr lang="el-GR" dirty="0" smtClean="0">
                <a:solidFill>
                  <a:srgbClr val="C00000"/>
                </a:solidFill>
              </a:rPr>
              <a:t>φ</a:t>
            </a:r>
            <a:r>
              <a:rPr lang="en-US" baseline="30000" dirty="0" smtClean="0">
                <a:solidFill>
                  <a:srgbClr val="C00000"/>
                </a:solidFill>
              </a:rPr>
              <a:t>-1</a:t>
            </a:r>
            <a:r>
              <a:rPr lang="en-US" dirty="0" smtClean="0">
                <a:solidFill>
                  <a:srgbClr val="C00000"/>
                </a:solidFill>
              </a:rPr>
              <a:t>exp (-B</a:t>
            </a:r>
            <a:r>
              <a:rPr lang="el-GR" dirty="0" smtClean="0">
                <a:solidFill>
                  <a:srgbClr val="C00000"/>
                </a:solidFill>
              </a:rPr>
              <a:t>φ</a:t>
            </a:r>
            <a:r>
              <a:rPr lang="el-GR" baseline="30000" dirty="0" smtClean="0">
                <a:solidFill>
                  <a:srgbClr val="C00000"/>
                </a:solidFill>
              </a:rPr>
              <a:t>1.5</a:t>
            </a:r>
            <a:r>
              <a:rPr lang="el-GR" dirty="0" smtClean="0">
                <a:solidFill>
                  <a:srgbClr val="C00000"/>
                </a:solidFill>
              </a:rPr>
              <a:t>/</a:t>
            </a:r>
            <a:r>
              <a:rPr lang="en-US" dirty="0" smtClean="0">
                <a:solidFill>
                  <a:srgbClr val="C00000"/>
                </a:solidFill>
              </a:rPr>
              <a:t>F)    </a:t>
            </a:r>
            <a:r>
              <a:rPr lang="en-US" sz="1600" dirty="0" smtClean="0">
                <a:solidFill>
                  <a:srgbClr val="C00000"/>
                </a:solidFill>
              </a:rPr>
              <a:t>here A=1.5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</a:t>
            </a:r>
            <a:r>
              <a:rPr lang="en-US" sz="1600" dirty="0" smtClean="0">
                <a:solidFill>
                  <a:srgbClr val="C00000"/>
                </a:solidFill>
              </a:rPr>
              <a:t>10</a:t>
            </a:r>
            <a:r>
              <a:rPr lang="en-US" sz="1600" baseline="30000" dirty="0" smtClean="0">
                <a:solidFill>
                  <a:srgbClr val="C00000"/>
                </a:solidFill>
              </a:rPr>
              <a:t>-6</a:t>
            </a:r>
            <a:r>
              <a:rPr lang="en-US" sz="1600" dirty="0" smtClean="0">
                <a:solidFill>
                  <a:srgbClr val="C00000"/>
                </a:solidFill>
              </a:rPr>
              <a:t>; B=4.5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</a:t>
            </a:r>
            <a:r>
              <a:rPr lang="en-US" sz="1600" dirty="0" smtClean="0">
                <a:solidFill>
                  <a:srgbClr val="C00000"/>
                </a:solidFill>
              </a:rPr>
              <a:t>10</a:t>
            </a:r>
            <a:r>
              <a:rPr lang="en-US" sz="1600" baseline="30000" dirty="0" smtClean="0">
                <a:solidFill>
                  <a:srgbClr val="C00000"/>
                </a:solidFill>
              </a:rPr>
              <a:t>7</a:t>
            </a:r>
            <a:r>
              <a:rPr lang="en-US" sz="1600" dirty="0" smtClean="0">
                <a:solidFill>
                  <a:srgbClr val="C00000"/>
                </a:solidFill>
              </a:rPr>
              <a:t>; F&gt;&gt;10</a:t>
            </a:r>
            <a:r>
              <a:rPr lang="en-US" sz="1600" baseline="30000" dirty="0" smtClean="0">
                <a:solidFill>
                  <a:srgbClr val="C00000"/>
                </a:solidFill>
              </a:rPr>
              <a:t>8</a:t>
            </a:r>
            <a:r>
              <a:rPr lang="en-US" sz="1600" dirty="0" smtClean="0">
                <a:solidFill>
                  <a:srgbClr val="C00000"/>
                </a:solidFill>
              </a:rPr>
              <a:t>(V/m)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21258" y="1979612"/>
            <a:ext cx="914400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19200" y="1611868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tunneling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4" name="Picture 102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89400" y="762000"/>
            <a:ext cx="3492000" cy="288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D7E62D-8833-4D04-9749-0F507F5CB487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pic>
        <p:nvPicPr>
          <p:cNvPr id="4103" name="Picture 1029" descr="coldFEGtip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 l="6415" t="5659" r="6415"/>
          <a:stretch>
            <a:fillRect/>
          </a:stretch>
        </p:blipFill>
        <p:spPr bwMode="auto">
          <a:xfrm>
            <a:off x="533400" y="3200400"/>
            <a:ext cx="2438400" cy="336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56964" y="152400"/>
            <a:ext cx="4558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Cold field emission guns (FEG)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762000"/>
            <a:ext cx="861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Electrons “tunnel out” from a tungsten wire because of the high field (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10</a:t>
            </a:r>
            <a:r>
              <a:rPr lang="en-US" baseline="30000" dirty="0" smtClean="0">
                <a:solidFill>
                  <a:srgbClr val="0033CC"/>
                </a:solidFill>
              </a:rPr>
              <a:t>8</a:t>
            </a:r>
            <a:r>
              <a:rPr lang="en-US" dirty="0" smtClean="0">
                <a:solidFill>
                  <a:srgbClr val="0033CC"/>
                </a:solidFill>
              </a:rPr>
              <a:t>V/cm) obtained by using a sharp tip (100nm) and a high voltage (3-4kV).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emission current is temperature independent  (pure tunneling current, operate at room temperature, so the name “cold”).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Needs ultra-high vacuum (UHV), but gives long life and high performance.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1447800" y="3276600"/>
            <a:ext cx="3810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2819400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Sharp tip, high electric field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733800" y="2362200"/>
            <a:ext cx="4419600" cy="4267200"/>
            <a:chOff x="3733800" y="2514600"/>
            <a:chExt cx="4419600" cy="4267200"/>
          </a:xfrm>
        </p:grpSpPr>
        <p:grpSp>
          <p:nvGrpSpPr>
            <p:cNvPr id="18" name="Group 17"/>
            <p:cNvGrpSpPr/>
            <p:nvPr/>
          </p:nvGrpSpPr>
          <p:grpSpPr>
            <a:xfrm>
              <a:off x="3733800" y="2514600"/>
              <a:ext cx="4419600" cy="4267200"/>
              <a:chOff x="3733800" y="2514600"/>
              <a:chExt cx="4419600" cy="4267200"/>
            </a:xfrm>
          </p:grpSpPr>
          <p:pic>
            <p:nvPicPr>
              <p:cNvPr id="4102" name="Picture 1028"/>
              <p:cNvPicPr>
                <a:picLocks noGrp="1" noChangeArrowheads="1"/>
              </p:cNvPicPr>
              <p:nvPr>
                <p:ph type="clipArt" sz="half" idx="2"/>
              </p:nvPr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3793067" y="2514600"/>
                <a:ext cx="4360333" cy="4267200"/>
              </a:xfrm>
              <a:noFill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733800" y="3343870"/>
                <a:ext cx="1143000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182880" rIns="0" bIns="182880" rtlCol="0">
                <a:spAutoFit/>
              </a:bodyPr>
              <a:lstStyle/>
              <a:p>
                <a:r>
                  <a:rPr lang="en-US" dirty="0" smtClean="0"/>
                  <a:t>Work func-tion </a:t>
                </a:r>
                <a:r>
                  <a:rPr lang="en-US" dirty="0" smtClean="0">
                    <a:sym typeface="Symbol"/>
                  </a:rPr>
                  <a:t>(</a:t>
                </a:r>
                <a:r>
                  <a:rPr lang="en-US" dirty="0" err="1" smtClean="0">
                    <a:sym typeface="Symbol"/>
                  </a:rPr>
                  <a:t>eV</a:t>
                </a:r>
                <a:r>
                  <a:rPr lang="en-US" dirty="0" smtClean="0">
                    <a:sym typeface="Symbol"/>
                  </a:rPr>
                  <a:t>)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010400" y="5618202"/>
                <a:ext cx="685800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/>
                  <a:t>Field F (V/cm)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08993" y="2514600"/>
                <a:ext cx="143000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Vacuum level</a:t>
                </a:r>
                <a:endParaRPr lang="en-US" dirty="0"/>
              </a:p>
            </p:txBody>
          </p:sp>
        </p:grpSp>
        <p:sp>
          <p:nvSpPr>
            <p:cNvPr id="19" name="Line 5"/>
            <p:cNvSpPr>
              <a:spLocks noChangeShapeType="1"/>
            </p:cNvSpPr>
            <p:nvPr/>
          </p:nvSpPr>
          <p:spPr bwMode="auto">
            <a:xfrm flipV="1">
              <a:off x="6267450" y="3048000"/>
              <a:ext cx="0" cy="4572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5867400" y="3048000"/>
              <a:ext cx="49530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FC0128"/>
                  </a:solidFill>
                  <a:sym typeface="Symbol"/>
                </a:rPr>
                <a:t></a:t>
              </a:r>
              <a:endParaRPr lang="en-US" sz="2400" dirty="0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6483096" y="3432175"/>
              <a:ext cx="323850" cy="301625"/>
            </a:xfrm>
            <a:custGeom>
              <a:avLst/>
              <a:gdLst>
                <a:gd name="T0" fmla="*/ 0 w 240"/>
                <a:gd name="T1" fmla="*/ 262096244 h 152"/>
                <a:gd name="T2" fmla="*/ 120967519 w 240"/>
                <a:gd name="T3" fmla="*/ 20161248 h 152"/>
                <a:gd name="T4" fmla="*/ 604837545 w 240"/>
                <a:gd name="T5" fmla="*/ 383063695 h 152"/>
                <a:gd name="T6" fmla="*/ 0 60000 65536"/>
                <a:gd name="T7" fmla="*/ 0 60000 65536"/>
                <a:gd name="T8" fmla="*/ 0 60000 65536"/>
                <a:gd name="T9" fmla="*/ 0 w 240"/>
                <a:gd name="T10" fmla="*/ 0 h 152"/>
                <a:gd name="T11" fmla="*/ 240 w 240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52">
                  <a:moveTo>
                    <a:pt x="0" y="104"/>
                  </a:moveTo>
                  <a:cubicBezTo>
                    <a:pt x="4" y="52"/>
                    <a:pt x="8" y="0"/>
                    <a:pt x="48" y="8"/>
                  </a:cubicBezTo>
                  <a:cubicBezTo>
                    <a:pt x="88" y="16"/>
                    <a:pt x="164" y="84"/>
                    <a:pt x="240" y="152"/>
                  </a:cubicBezTo>
                </a:path>
              </a:pathLst>
            </a:custGeom>
            <a:noFill/>
            <a:ln w="12700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24200" y="60270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Work function is lowered by 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</a:t>
            </a:r>
            <a:r>
              <a:rPr lang="en-US" sz="1600" dirty="0" smtClean="0">
                <a:solidFill>
                  <a:srgbClr val="C00000"/>
                </a:solidFill>
              </a:rPr>
              <a:t>,  but this plays insignificant role for </a:t>
            </a:r>
            <a:r>
              <a:rPr lang="en-US" sz="1600" i="1" dirty="0" smtClean="0">
                <a:solidFill>
                  <a:srgbClr val="C00000"/>
                </a:solidFill>
              </a:rPr>
              <a:t>tunneling</a:t>
            </a:r>
            <a:r>
              <a:rPr lang="en-US" sz="1600" dirty="0" smtClean="0">
                <a:solidFill>
                  <a:srgbClr val="C00000"/>
                </a:solidFill>
              </a:rPr>
              <a:t> current.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52600" y="1524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Cold field emission gun (FEG) behavior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27641"/>
            <a:ext cx="8763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tip must be very clean to perform properly as a field emitter.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Even at 10</a:t>
            </a:r>
            <a:r>
              <a:rPr lang="en-US" baseline="30000" dirty="0" smtClean="0">
                <a:solidFill>
                  <a:srgbClr val="0033CC"/>
                </a:solidFill>
              </a:rPr>
              <a:t>-6</a:t>
            </a:r>
            <a:r>
              <a:rPr lang="en-US" dirty="0" smtClean="0">
                <a:solidFill>
                  <a:srgbClr val="0033CC"/>
                </a:solidFill>
              </a:rPr>
              <a:t>Torr, a monolayer of gas is deposited in just 1 sec.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So tip needs higher vacuum,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10</a:t>
            </a:r>
            <a:r>
              <a:rPr lang="en-US" baseline="30000" dirty="0" smtClean="0">
                <a:solidFill>
                  <a:srgbClr val="0033CC"/>
                </a:solidFill>
              </a:rPr>
              <a:t>-10</a:t>
            </a:r>
            <a:r>
              <a:rPr lang="en-US" dirty="0" smtClean="0">
                <a:solidFill>
                  <a:srgbClr val="0033CC"/>
                </a:solidFill>
              </a:rPr>
              <a:t>Torr vacuum.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At this vacuum, the tip is usually covered with a mono- layer of gas in 5-10 minutes.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Cleaning is performed by “flashing” - heating the tip for a few seconds to desorbs gas.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emission then stabilizes for a period of 2-5 hours.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On the stable region (hour 4 to hour 6), total noise + drift is a few percent over a few minutes, still not stable. (Right after flashing, current may drop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50% within a hour)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Flash is typically done automatically every morning, and SEM is good for 8-10 hours. 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e-beam lithography that need more stable current, good only during hour 4 to hour 8.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Because of the current instability, cold FEG is not good choice for e-beam lithography, though it is the best for SEM imaging applications.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Cold FEG is more expensive than Schottky emission guns, but last longer, up to 5 years.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3246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endParaRPr lang="en-US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35119B-9FC6-4808-9665-69FA910BA679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76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Schottky emitters: field assisted thermionic source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71600" y="762000"/>
            <a:ext cx="64008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Work function depends on temperature T and electric field F by: 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solidFill>
                <a:srgbClr val="0033CC"/>
              </a:solidFill>
            </a:endParaRPr>
          </a:p>
          <a:p>
            <a:pPr marL="173038" indent="-173038">
              <a:spcAft>
                <a:spcPts val="600"/>
              </a:spcAft>
            </a:pPr>
            <a:endParaRPr lang="en-US" dirty="0" smtClean="0">
              <a:solidFill>
                <a:srgbClr val="0033CC"/>
              </a:solidFill>
            </a:endParaRP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Cathode behaves like a thermionic emitter with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E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A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= 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-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789362" y="2211784"/>
            <a:ext cx="5278438" cy="4570016"/>
            <a:chOff x="4768850" y="2286000"/>
            <a:chExt cx="4222750" cy="3656013"/>
          </a:xfrm>
        </p:grpSpPr>
        <p:pic>
          <p:nvPicPr>
            <p:cNvPr id="20" name="Picture 4"/>
            <p:cNvPicPr>
              <a:picLocks noGrp="1" noChangeArrowheads="1"/>
            </p:cNvPicPr>
            <p:nvPr>
              <p:ph type="clipArt" sz="half" idx="2"/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4768850" y="2286000"/>
              <a:ext cx="4222750" cy="3656013"/>
            </a:xfrm>
            <a:noFill/>
          </p:spPr>
        </p:pic>
        <p:sp>
          <p:nvSpPr>
            <p:cNvPr id="21" name="Line 5"/>
            <p:cNvSpPr>
              <a:spLocks noChangeShapeType="1"/>
            </p:cNvSpPr>
            <p:nvPr/>
          </p:nvSpPr>
          <p:spPr bwMode="auto">
            <a:xfrm flipV="1">
              <a:off x="7207250" y="2743200"/>
              <a:ext cx="0" cy="4572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6811010" y="2773680"/>
              <a:ext cx="396240" cy="2954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FC0128"/>
                  </a:solidFill>
                  <a:sym typeface="Symbol"/>
                </a:rPr>
                <a:t></a:t>
              </a:r>
              <a:endParaRPr lang="en-US" sz="2400" dirty="0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7359650" y="3200400"/>
              <a:ext cx="381000" cy="241300"/>
            </a:xfrm>
            <a:custGeom>
              <a:avLst/>
              <a:gdLst>
                <a:gd name="T0" fmla="*/ 0 w 240"/>
                <a:gd name="T1" fmla="*/ 262096244 h 152"/>
                <a:gd name="T2" fmla="*/ 120967519 w 240"/>
                <a:gd name="T3" fmla="*/ 20161248 h 152"/>
                <a:gd name="T4" fmla="*/ 604837545 w 240"/>
                <a:gd name="T5" fmla="*/ 383063695 h 152"/>
                <a:gd name="T6" fmla="*/ 0 60000 65536"/>
                <a:gd name="T7" fmla="*/ 0 60000 65536"/>
                <a:gd name="T8" fmla="*/ 0 60000 65536"/>
                <a:gd name="T9" fmla="*/ 0 w 240"/>
                <a:gd name="T10" fmla="*/ 0 h 152"/>
                <a:gd name="T11" fmla="*/ 240 w 240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52">
                  <a:moveTo>
                    <a:pt x="0" y="104"/>
                  </a:moveTo>
                  <a:cubicBezTo>
                    <a:pt x="4" y="52"/>
                    <a:pt x="8" y="0"/>
                    <a:pt x="48" y="8"/>
                  </a:cubicBezTo>
                  <a:cubicBezTo>
                    <a:pt x="88" y="16"/>
                    <a:pt x="164" y="84"/>
                    <a:pt x="240" y="152"/>
                  </a:cubicBezTo>
                </a:path>
              </a:pathLst>
            </a:custGeom>
            <a:noFill/>
            <a:ln w="12700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51762" y="5543986"/>
            <a:ext cx="68580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Field F (V/cm)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32562" y="2209800"/>
            <a:ext cx="14300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Vacuum level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0" y="3191470"/>
            <a:ext cx="114300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0" rIns="0" bIns="182880" rtlCol="0">
            <a:spAutoFit/>
          </a:bodyPr>
          <a:lstStyle/>
          <a:p>
            <a:r>
              <a:rPr lang="en-US" dirty="0" smtClean="0"/>
              <a:t>Work func-tion </a:t>
            </a:r>
            <a:r>
              <a:rPr lang="en-US" dirty="0" smtClean="0">
                <a:sym typeface="Symbol"/>
              </a:rPr>
              <a:t>(</a:t>
            </a:r>
            <a:r>
              <a:rPr lang="en-US" dirty="0" err="1" smtClean="0">
                <a:sym typeface="Symbol"/>
              </a:rPr>
              <a:t>eV</a:t>
            </a:r>
            <a:r>
              <a:rPr lang="en-US" dirty="0" smtClean="0">
                <a:sym typeface="Symbol"/>
              </a:rPr>
              <a:t>)</a:t>
            </a:r>
            <a:endParaRPr lang="en-US" dirty="0"/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1422400" y="1143000"/>
          <a:ext cx="4157663" cy="742950"/>
        </p:xfrm>
        <a:graphic>
          <a:graphicData uri="http://schemas.openxmlformats.org/presentationml/2006/ole">
            <p:oleObj spid="_x0000_s69633" name="Equation" r:id="rId4" imgW="2705040" imgH="48240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04800" y="3505200"/>
            <a:ext cx="3124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F=1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8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V/m, =0.38eV.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Take T=1750K, then 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kT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=0.15eV, current density is increased by:</a:t>
            </a:r>
          </a:p>
          <a:p>
            <a:r>
              <a:rPr lang="en-US" sz="2400" dirty="0" smtClean="0">
                <a:solidFill>
                  <a:srgbClr val="0033CC"/>
                </a:solidFill>
                <a:sym typeface="Symbol"/>
              </a:rPr>
              <a:t>j/j</a:t>
            </a:r>
            <a:r>
              <a:rPr lang="en-US" sz="2400" baseline="-25000" dirty="0" smtClean="0">
                <a:solidFill>
                  <a:srgbClr val="0033CC"/>
                </a:solidFill>
                <a:sym typeface="Symbol"/>
              </a:rPr>
              <a:t>0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=e</a:t>
            </a:r>
            <a:r>
              <a:rPr lang="en-US" sz="2400" baseline="30000" dirty="0" smtClean="0">
                <a:solidFill>
                  <a:srgbClr val="0033CC"/>
                </a:solidFill>
                <a:sym typeface="Symbol"/>
              </a:rPr>
              <a:t>0.38/0.15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=13.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0"/>
            <a:ext cx="27717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243328" y="2502932"/>
            <a:ext cx="957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  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5105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F significantly higher than 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8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V/m, the above equation is no longer valid since tunneling is becoming important.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5" descr="SE tip"/>
          <p:cNvPicPr>
            <a:picLocks noChangeAspect="1" noChangeArrowheads="1"/>
          </p:cNvPicPr>
          <p:nvPr/>
        </p:nvPicPr>
        <p:blipFill>
          <a:blip r:embed="rId2">
            <a:lum bright="6000" contrast="-42000"/>
          </a:blip>
          <a:srcRect l="7692" t="3018" r="7884" b="58345"/>
          <a:stretch>
            <a:fillRect/>
          </a:stretch>
        </p:blipFill>
        <p:spPr bwMode="auto">
          <a:xfrm>
            <a:off x="5943600" y="762000"/>
            <a:ext cx="249407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5105400" y="2971800"/>
            <a:ext cx="39624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Times New Roman" charset="0"/>
              </a:rPr>
              <a:t>Hitachi Schottky Emitter </a:t>
            </a:r>
            <a:r>
              <a:rPr lang="en-US" dirty="0" smtClean="0">
                <a:solidFill>
                  <a:srgbClr val="C00000"/>
                </a:solidFill>
                <a:latin typeface="Times New Roman" charset="0"/>
              </a:rPr>
              <a:t>Tip (not sharp) </a:t>
            </a:r>
            <a:endParaRPr lang="en-US" dirty="0">
              <a:solidFill>
                <a:srgbClr val="C00000"/>
              </a:solidFill>
              <a:latin typeface="Times New Roman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152400"/>
            <a:ext cx="752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Schottky emitters: field assisted thermionic source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838200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It is usually misleadingly called thermal or Schottky </a:t>
            </a:r>
            <a:r>
              <a:rPr lang="en-US" dirty="0" smtClean="0">
                <a:solidFill>
                  <a:srgbClr val="C00000"/>
                </a:solidFill>
              </a:rPr>
              <a:t>field emission guns</a:t>
            </a:r>
            <a:r>
              <a:rPr lang="en-US" i="1" dirty="0" smtClean="0">
                <a:solidFill>
                  <a:srgbClr val="0033CC"/>
                </a:solidFill>
              </a:rPr>
              <a:t>.</a:t>
            </a:r>
            <a:endParaRPr lang="en-US" dirty="0" smtClean="0">
              <a:solidFill>
                <a:srgbClr val="0033CC"/>
              </a:solidFill>
            </a:endParaRP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it is not a truly field emission gun, because  the tip is blunt and if the heat is turned off there is no emission (tunneling) current.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 Schottky source is actually a field assisted (to lower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</a:t>
            </a:r>
            <a:r>
              <a:rPr lang="en-US" dirty="0" smtClean="0">
                <a:solidFill>
                  <a:srgbClr val="0033CC"/>
                </a:solidFill>
              </a:rPr>
              <a:t>) thermionic source.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3352800"/>
            <a:ext cx="48006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Schottky emitters can produce larger amounts of current compared to cold FEG systems, so </a:t>
            </a:r>
            <a:r>
              <a:rPr lang="en-US" dirty="0" smtClean="0">
                <a:solidFill>
                  <a:srgbClr val="C00000"/>
                </a:solidFill>
              </a:rPr>
              <a:t>more useful for e-beam lithography.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Because they are always on (hot, 1750K), organic contamination is not an issue (burned away immediately), hence </a:t>
            </a:r>
            <a:r>
              <a:rPr lang="en-US" dirty="0" smtClean="0">
                <a:solidFill>
                  <a:srgbClr val="C00000"/>
                </a:solidFill>
              </a:rPr>
              <a:t>they are very stable </a:t>
            </a:r>
            <a:r>
              <a:rPr lang="en-US" dirty="0" smtClean="0">
                <a:solidFill>
                  <a:srgbClr val="0033CC"/>
                </a:solidFill>
              </a:rPr>
              <a:t>(few % per week change in current)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They eventually fail when the </a:t>
            </a:r>
            <a:r>
              <a:rPr lang="en-US" dirty="0" err="1" smtClean="0">
                <a:solidFill>
                  <a:srgbClr val="0033CC"/>
                </a:solidFill>
              </a:rPr>
              <a:t>Zirconia</a:t>
            </a:r>
            <a:r>
              <a:rPr lang="en-US" dirty="0" smtClean="0">
                <a:solidFill>
                  <a:srgbClr val="0033CC"/>
                </a:solidFill>
              </a:rPr>
              <a:t> reservoir is depleted, after 1-2 years.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33CC"/>
                </a:solidFill>
              </a:rPr>
              <a:t>Zirconia</a:t>
            </a:r>
            <a:r>
              <a:rPr lang="en-US" dirty="0" smtClean="0">
                <a:solidFill>
                  <a:srgbClr val="0033CC"/>
                </a:solidFill>
              </a:rPr>
              <a:t> is used to further lower the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 (</a:t>
            </a:r>
            <a:r>
              <a:rPr lang="en-US" dirty="0" smtClean="0">
                <a:solidFill>
                  <a:srgbClr val="0033CC"/>
                </a:solidFill>
              </a:rPr>
              <a:t>ZrO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has a low work function)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.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446661"/>
            <a:ext cx="238934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383058" y="380107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&lt;100&gt; W crystal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8258" y="4894461"/>
            <a:ext cx="153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ZrO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reservoir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5706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Polycrystalline W heating filament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8832" y="76200"/>
            <a:ext cx="179356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Source size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6324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1" y="762000"/>
            <a:ext cx="495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cross-over is an </a:t>
            </a:r>
            <a:r>
              <a:rPr lang="en-US" i="1" dirty="0" smtClean="0">
                <a:solidFill>
                  <a:srgbClr val="C00000"/>
                </a:solidFill>
              </a:rPr>
              <a:t>effective real or virtual </a:t>
            </a:r>
            <a:r>
              <a:rPr lang="en-US" dirty="0" smtClean="0">
                <a:solidFill>
                  <a:srgbClr val="C00000"/>
                </a:solidFill>
              </a:rPr>
              <a:t>source for the downstream electron optical system.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203950"/>
            <a:ext cx="2133600" cy="365125"/>
          </a:xfrm>
        </p:spPr>
        <p:txBody>
          <a:bodyPr/>
          <a:lstStyle/>
          <a:p>
            <a:fld id="{D0E50452-99CA-4FE7-9FF9-9C342DA813C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6" name="Picture 5" descr="FEtip"/>
          <p:cNvPicPr>
            <a:picLocks noChangeAspect="1" noChangeArrowheads="1"/>
          </p:cNvPicPr>
          <p:nvPr/>
        </p:nvPicPr>
        <p:blipFill>
          <a:blip r:embed="rId2"/>
          <a:srcRect l="9358" t="4936" r="9358" b="2229"/>
          <a:stretch>
            <a:fillRect/>
          </a:stretch>
        </p:blipFill>
        <p:spPr bwMode="auto">
          <a:xfrm>
            <a:off x="6400801" y="87756"/>
            <a:ext cx="2590800" cy="669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2400" y="4724400"/>
            <a:ext cx="6400800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lvl="0" indent="-16668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The source size is the </a:t>
            </a:r>
            <a:r>
              <a:rPr lang="en-US" i="1" dirty="0" smtClean="0">
                <a:solidFill>
                  <a:srgbClr val="C00000"/>
                </a:solidFill>
              </a:rPr>
              <a:t>apparent</a:t>
            </a:r>
            <a:r>
              <a:rPr lang="en-US" dirty="0" smtClean="0">
                <a:solidFill>
                  <a:srgbClr val="0033CC"/>
                </a:solidFill>
              </a:rPr>
              <a:t> width of the disc from which the electrons appear to come.</a:t>
            </a:r>
          </a:p>
          <a:p>
            <a:pPr marL="166688" indent="-16668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The tip physical size does NOT determine the source size.</a:t>
            </a:r>
          </a:p>
          <a:p>
            <a:pPr marL="166688" lvl="0" indent="-16668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Small is good for high resolution SEM, because less demagnification is needed to attain a given probe size.</a:t>
            </a:r>
          </a:p>
          <a:p>
            <a:pPr marL="166688" lvl="0" indent="-16668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But too small is not necessary, because anyway demagnification is needed to minimize effects of vibration and stray fields.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6062" y="2173069"/>
            <a:ext cx="144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Cold field emission gun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1423416"/>
            <a:ext cx="5486400" cy="3148584"/>
            <a:chOff x="381000" y="1499616"/>
            <a:chExt cx="5486400" cy="31485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1572839"/>
              <a:ext cx="5486400" cy="3006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3596640" y="4340423"/>
              <a:ext cx="1919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(cold FEG and Schottky)</a:t>
              </a:r>
              <a:endParaRPr lang="en-US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5138" y="1499616"/>
              <a:ext cx="11130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(real source)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 rot="21133343">
            <a:off x="5792667" y="5268748"/>
            <a:ext cx="1295400" cy="109728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691543-210B-4CCE-9545-0D4800D0EE5F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pic>
        <p:nvPicPr>
          <p:cNvPr id="1639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378076"/>
            <a:ext cx="3729566" cy="3262313"/>
          </a:xfrm>
          <a:noFill/>
        </p:spPr>
      </p:pic>
      <p:pic>
        <p:nvPicPr>
          <p:cNvPr id="16391" name="Picture 5"/>
          <p:cNvPicPr>
            <a:picLocks noChangeArrowheads="1"/>
          </p:cNvPicPr>
          <p:nvPr/>
        </p:nvPicPr>
        <p:blipFill>
          <a:blip r:embed="rId3"/>
          <a:srcRect t="9100" b="32565"/>
          <a:stretch>
            <a:fillRect/>
          </a:stretch>
        </p:blipFill>
        <p:spPr bwMode="auto">
          <a:xfrm>
            <a:off x="848077" y="914400"/>
            <a:ext cx="1890889" cy="118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489655" y="5943600"/>
            <a:ext cx="3200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</a:rPr>
              <a:t>Measuring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at the specimen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152400"/>
            <a:ext cx="304384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Source brightness 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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62400" y="1447800"/>
            <a:ext cx="50292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Brightness is defined as current per unit area per solid angle, with unit amp/cm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/</a:t>
            </a:r>
            <a:r>
              <a:rPr lang="en-US" dirty="0" err="1" smtClean="0">
                <a:solidFill>
                  <a:srgbClr val="0033CC"/>
                </a:solidFill>
              </a:rPr>
              <a:t>steradian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Brightness is the most useful measure of gun performance.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Brightness depends on energy, so one must compare different guns at the same beam energy (acceleration voltage).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High brightness is not the same as high current.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E.g. thermionic emission can have very high beam current, but low brightness (due to large d). Most current will then be blocked by a small aperture (to limit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</a:t>
            </a:r>
            <a:r>
              <a:rPr lang="en-US" dirty="0" smtClean="0">
                <a:solidFill>
                  <a:srgbClr val="0033CC"/>
                </a:solidFill>
              </a:rPr>
              <a:t>) in order to have an acceptable small beam spot onto the specimen for high resolution imaging.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061772" y="4191000"/>
            <a:ext cx="915194" cy="7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49078" y="3352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urce comparson cur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6678297" cy="566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86380"/>
            <a:ext cx="838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Relationship between probe current and probe diameter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37FE4-6354-4927-B6BE-9CD0F3CAB4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7000" y="1600200"/>
            <a:ext cx="26670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For typical EBL at 30kV, probe current is 20-1000pA.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Cold field emission gives smallest beam spot size.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However, for EBL the resolution is usually NOT limited by beam spot size (&lt;10nm).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It is more limited by lateral diffusion of secondary electrons and proximity effect due to backscattering.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520440" y="422610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nA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69694" y="422610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pA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3810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Very high current,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but low brightness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D47319-7857-431E-8822-5105D66D5AEA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4797" y="76200"/>
            <a:ext cx="2316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Energy Spread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3400" y="2057400"/>
            <a:ext cx="81534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Electrons leave guns with an energy  spread that depends on the cathode gun type.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Lens focus varies with energy (chromatic aberration, see later slides), so a high energy spread hurts high resolution images, as not all electrons are focused on the sample surface since they have different energy.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energy spread of a W thermionic emitter is about 1.5-2.5eV.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field emission and Schottky guns, the energy spread is about 0.3-0.7eV.</a:t>
            </a:r>
            <a:endParaRPr lang="en-US" sz="20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52400"/>
            <a:ext cx="5357621" cy="8002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E-beam lithography (EBL) overview</a:t>
            </a:r>
          </a:p>
          <a:p>
            <a:pPr algn="ctr"/>
            <a:r>
              <a:rPr lang="en-US" dirty="0" smtClean="0">
                <a:solidFill>
                  <a:srgbClr val="0033CC"/>
                </a:solidFill>
              </a:rPr>
              <a:t>(direct writing with a focused e-beam)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1219200"/>
            <a:ext cx="8073942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Electron beam is focused to spot size &lt;5nm using electron optics.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Very small wavelength: resolution less limited by diffraction.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33CC"/>
                </a:solidFill>
              </a:rPr>
              <a:t>Generate</a:t>
            </a:r>
            <a:r>
              <a:rPr lang="en-US" dirty="0" smtClean="0">
                <a:solidFill>
                  <a:srgbClr val="0033CC"/>
                </a:solidFill>
              </a:rPr>
              <a:t> pattern by direct writing: ne need of mask or mold.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Sequential pixel-by-pixel writing: low </a:t>
            </a:r>
            <a:r>
              <a:rPr lang="en-US" dirty="0" smtClean="0">
                <a:solidFill>
                  <a:srgbClr val="0033CC"/>
                </a:solidFill>
              </a:rPr>
              <a:t>throughput, </a:t>
            </a:r>
            <a:r>
              <a:rPr lang="en-US" dirty="0" smtClean="0">
                <a:solidFill>
                  <a:srgbClr val="0033CC"/>
                </a:solidFill>
              </a:rPr>
              <a:t>unsuitable for mass production.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8600" y="3048000"/>
            <a:ext cx="8610600" cy="3056930"/>
            <a:chOff x="152400" y="3429000"/>
            <a:chExt cx="8610600" cy="305693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3276601" y="3429000"/>
            <a:ext cx="1600200" cy="704088"/>
          </p:xfrm>
          <a:graphic>
            <a:graphicData uri="http://schemas.openxmlformats.org/presentationml/2006/ole">
              <p:oleObj spid="_x0000_s1027" name="Equation" r:id="rId3" imgW="952200" imgH="419040" progId="Equation.3">
                <p:embed/>
              </p:oleObj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105400" y="3438716"/>
              <a:ext cx="35752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For EBL at 30kV acceleration voltage</a:t>
              </a:r>
            </a:p>
            <a:p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=</a:t>
              </a:r>
              <a:r>
                <a:rPr lang="en-US" dirty="0" smtClean="0">
                  <a:solidFill>
                    <a:srgbClr val="C00000"/>
                  </a:solidFill>
                </a:rPr>
                <a:t>0.007nm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0" y="3485388"/>
              <a:ext cx="2133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For electron:</a:t>
              </a:r>
            </a:p>
            <a:p>
              <a:r>
                <a:rPr lang="en-US" dirty="0" smtClean="0">
                  <a:solidFill>
                    <a:srgbClr val="0033CC"/>
                  </a:solidFill>
                </a:rPr>
                <a:t>(V is electron kinetic energy in </a:t>
              </a:r>
              <a:r>
                <a:rPr lang="en-US" dirty="0" err="1" smtClean="0">
                  <a:solidFill>
                    <a:srgbClr val="0033CC"/>
                  </a:solidFill>
                </a:rPr>
                <a:t>eV</a:t>
              </a:r>
              <a:r>
                <a:rPr lang="en-US" dirty="0" smtClean="0">
                  <a:solidFill>
                    <a:srgbClr val="0033CC"/>
                  </a:solidFill>
                </a:rPr>
                <a:t>)</a:t>
              </a: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r>
                <a:rPr lang="en-US" dirty="0" smtClean="0">
                  <a:solidFill>
                    <a:srgbClr val="0033CC"/>
                  </a:solidFill>
                </a:rPr>
                <a:t>For light: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3200400" y="4429316"/>
            <a:ext cx="2168013" cy="685800"/>
          </p:xfrm>
          <a:graphic>
            <a:graphicData uri="http://schemas.openxmlformats.org/presentationml/2006/ole">
              <p:oleObj spid="_x0000_s1028" name="Equation" r:id="rId4" imgW="1244520" imgH="393480" progId="Equation.3">
                <p:embed/>
              </p:oleObj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152400" y="5562600"/>
              <a:ext cx="8610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For an electron with kinetic energy of 1eV, the associated </a:t>
              </a:r>
              <a:r>
                <a:rPr lang="en-US" dirty="0" err="1" smtClean="0">
                  <a:solidFill>
                    <a:srgbClr val="0033CC"/>
                  </a:solidFill>
                </a:rPr>
                <a:t>DeBroglie</a:t>
              </a:r>
              <a:r>
                <a:rPr lang="en-US" dirty="0" smtClean="0">
                  <a:solidFill>
                    <a:srgbClr val="0033CC"/>
                  </a:solidFill>
                </a:rPr>
                <a:t> wavelength is 1.23nm, about a thousand times smaller than a 1eV photon.</a:t>
              </a:r>
            </a:p>
            <a:p>
              <a:r>
                <a:rPr lang="en-US" dirty="0" smtClean="0">
                  <a:solidFill>
                    <a:srgbClr val="0033CC"/>
                  </a:solidFill>
                </a:rPr>
                <a:t>(Note: electron rest mass energy is mc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2</a:t>
              </a:r>
              <a:r>
                <a:rPr lang="en-US" dirty="0" smtClean="0">
                  <a:solidFill>
                    <a:srgbClr val="0033CC"/>
                  </a:solidFill>
                </a:rPr>
                <a:t>=511keV, so relativity is unimportant for &lt;50keV)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0E50452-99CA-4FE7-9FF9-9C342DA813C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838200"/>
            <a:ext cx="6931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Key parameters of electron sources: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virtual source size, brightness, energy spread of emitted electron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52400"/>
            <a:ext cx="6170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Comparison of electron emission sources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14600" y="6400800"/>
            <a:ext cx="3285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*Hitachi cold FEG SEM can go to 2nA.</a:t>
            </a:r>
            <a:endParaRPr lang="en-US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00" y="1676400"/>
            <a:ext cx="7636980" cy="4646835"/>
            <a:chOff x="762000" y="1676400"/>
            <a:chExt cx="7636980" cy="4646835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762000" y="1676400"/>
              <a:ext cx="7636980" cy="4646835"/>
              <a:chOff x="-2240280" y="0"/>
              <a:chExt cx="13270230" cy="8074470"/>
            </a:xfrm>
          </p:grpSpPr>
          <p:pic>
            <p:nvPicPr>
              <p:cNvPr id="1945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2240280" y="27432"/>
                <a:ext cx="9237663" cy="8047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459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10400" y="0"/>
                <a:ext cx="4019550" cy="802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514600" y="5513832"/>
              <a:ext cx="9797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(flashing)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19672" y="3761601"/>
              <a:ext cx="10501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85C724-F7BC-4793-BADE-5BA0C85CC44A}" type="slidenum">
              <a:rPr lang="en-US" smtClean="0">
                <a:latin typeface="Arial" charset="0"/>
              </a:rPr>
              <a:pPr/>
              <a:t>21</a:t>
            </a:fld>
            <a:endParaRPr lang="en-US" dirty="0" smtClean="0">
              <a:latin typeface="Arial" charset="0"/>
            </a:endParaRPr>
          </a:p>
        </p:txBody>
      </p:sp>
      <p:pic>
        <p:nvPicPr>
          <p:cNvPr id="11270" name="Picture 4" descr="Etched"/>
          <p:cNvPicPr>
            <a:picLocks noChangeAspect="1" noChangeArrowheads="1"/>
          </p:cNvPicPr>
          <p:nvPr/>
        </p:nvPicPr>
        <p:blipFill>
          <a:blip r:embed="rId2"/>
          <a:srcRect l="11508" t="3845" r="12904" b="7690"/>
          <a:stretch>
            <a:fillRect/>
          </a:stretch>
        </p:blipFill>
        <p:spPr bwMode="auto">
          <a:xfrm>
            <a:off x="6248400" y="990600"/>
            <a:ext cx="2468034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4876800" y="1676400"/>
            <a:ext cx="1447800" cy="70788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</a:rPr>
              <a:t>Etched tungsten tip</a:t>
            </a:r>
          </a:p>
        </p:txBody>
      </p:sp>
      <p:pic>
        <p:nvPicPr>
          <p:cNvPr id="11272" name="Picture 6" descr="FIMorch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7911" y="3429000"/>
            <a:ext cx="262748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4572000" y="4953000"/>
            <a:ext cx="175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</a:rPr>
              <a:t>Field ion image of a W </a:t>
            </a:r>
            <a:r>
              <a:rPr lang="en-US" sz="2000" dirty="0" smtClean="0">
                <a:solidFill>
                  <a:srgbClr val="C00000"/>
                </a:solidFill>
              </a:rPr>
              <a:t>nano-tip </a:t>
            </a:r>
            <a:r>
              <a:rPr lang="en-US" sz="2000" dirty="0">
                <a:solidFill>
                  <a:srgbClr val="C00000"/>
                </a:solidFill>
              </a:rPr>
              <a:t>emitter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38400" y="152400"/>
            <a:ext cx="429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Nano tips - atomic sized FEG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981200"/>
            <a:ext cx="4572000" cy="35240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Nano-tips are field emitters in which the size of the tip has shrunk to a single atom.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They can be made by processing normal  tungsten field emission tips.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Or they are made from carbon nanotubes.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They can operate at energies as low as 50eV, and have a very small source size.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Field emission is significant at such a low voltage because the electric field is still high enough neat such a tiny tip apex.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technique is not mature.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Untitled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200" y="1614488"/>
            <a:ext cx="3793067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Untitled-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33" y="1600201"/>
            <a:ext cx="3793067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1388533" y="5257800"/>
            <a:ext cx="155844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Regular tip</a:t>
            </a:r>
            <a:endParaRPr lang="en-US" sz="2400" dirty="0"/>
          </a:p>
        </p:txBody>
      </p:sp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6248400" y="5253335"/>
            <a:ext cx="128432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Nano-tip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33600" y="152400"/>
            <a:ext cx="542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Regular and nano tips: comparison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9906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C00000"/>
                </a:solidFill>
                <a:latin typeface="Times New Roman" charset="0"/>
              </a:rPr>
              <a:t>Copper alignment grid sample in S6000 CD-SEM</a:t>
            </a:r>
            <a:endParaRPr lang="en-US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33800" y="152400"/>
            <a:ext cx="1572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Summary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219200"/>
            <a:ext cx="8001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cold FEG offers high brightness, small size and low energy spread, but is least stable, generates limited current and must be flashed daily.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Schottky emitters are stable, reliable, with high resolution and beam current. So they are most popular for EBL.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Nano-tips may be the source of the future if they can be made reliably.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imaging, W-hairpins or LaB</a:t>
            </a:r>
            <a:r>
              <a:rPr lang="en-US" baseline="-25000" dirty="0" smtClean="0">
                <a:solidFill>
                  <a:srgbClr val="0033CC"/>
                </a:solidFill>
              </a:rPr>
              <a:t>6</a:t>
            </a:r>
            <a:r>
              <a:rPr lang="en-US" dirty="0" smtClean="0">
                <a:solidFill>
                  <a:srgbClr val="0033CC"/>
                </a:solidFill>
              </a:rPr>
              <a:t> guns (i.e. thermionic emission gun) are adequate for many applications not demanding highest resolution, or can operate at high acceleration voltage without sample damage/deformation (3nm imaging resolution at 30kV).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e-beam lithography that always operates at relatively high voltage (typically 30kV for SEM conversion system), thermionic emission gun can be a reasonable inexpensive choice.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Cold field emission and Schottky gun SEM costs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&gt;2</a:t>
            </a:r>
            <a:r>
              <a:rPr lang="en-US" dirty="0" smtClean="0">
                <a:solidFill>
                  <a:srgbClr val="0033CC"/>
                </a:solidFill>
              </a:rPr>
              <a:t> that of thermionic gun SEM.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066800"/>
            <a:ext cx="485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Electron beam lithography (EBL)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606544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 and resolution limit.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Electron source (thermionic and field emission).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Electron optics (electrostatic and magnetic lens).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Aberrations (spherical, chromatic, diffraction, astigmation).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EBL systems (raster/vector scan, round/shaped beam)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709674" y="304799"/>
            <a:ext cx="3129526" cy="6333995"/>
            <a:chOff x="381001" y="304799"/>
            <a:chExt cx="3129526" cy="6333995"/>
          </a:xfrm>
        </p:grpSpPr>
        <p:grpSp>
          <p:nvGrpSpPr>
            <p:cNvPr id="2" name="Group 1"/>
            <p:cNvGrpSpPr/>
            <p:nvPr/>
          </p:nvGrpSpPr>
          <p:grpSpPr>
            <a:xfrm rot="16200000">
              <a:off x="-1221234" y="1907034"/>
              <a:ext cx="6333995" cy="3129526"/>
              <a:chOff x="228600" y="3108960"/>
              <a:chExt cx="6333995" cy="3129526"/>
            </a:xfrm>
          </p:grpSpPr>
          <p:pic>
            <p:nvPicPr>
              <p:cNvPr id="3" name="Picture 7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3995928" y="3108960"/>
                <a:ext cx="2566667" cy="2633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" name="Picture 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8600" y="3124200"/>
                <a:ext cx="3790477" cy="3114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5" name="Right Brace 4"/>
            <p:cNvSpPr/>
            <p:nvPr/>
          </p:nvSpPr>
          <p:spPr>
            <a:xfrm>
              <a:off x="3048000" y="1676400"/>
              <a:ext cx="381000" cy="37338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57401" y="3124200"/>
              <a:ext cx="121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Electron Optics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990600"/>
            <a:ext cx="4445527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28600" y="3124200"/>
            <a:ext cx="1293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XY scanning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1" y="3733800"/>
            <a:ext cx="1142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Focusing objective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" y="914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Preparation of proper illuminating beam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40841" y="152400"/>
            <a:ext cx="3735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SEM/EBL electron optics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685800"/>
            <a:ext cx="5715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spect="1"/>
          </p:cNvSpPr>
          <p:nvPr/>
        </p:nvSpPr>
        <p:spPr>
          <a:xfrm>
            <a:off x="7296912" y="2066544"/>
            <a:ext cx="1005840" cy="251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5867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Electron optics is not so obvious – not easy to predict electron trajectory, so one has to do numerical calculation.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152400"/>
            <a:ext cx="264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Electrostatic lens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52400" y="3581400"/>
            <a:ext cx="6629400" cy="3048000"/>
            <a:chOff x="1676400" y="3810000"/>
            <a:chExt cx="6629400" cy="304800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6400" y="3844315"/>
              <a:ext cx="6122988" cy="301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3657600" y="3821668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(0V)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31604" y="3821668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(0V)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8800" y="3810000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(100V)</a:t>
              </a:r>
              <a:endParaRPr lang="en-US" dirty="0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895600"/>
            <a:ext cx="194957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52400" y="3364468"/>
            <a:ext cx="181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Potential contour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1400" y="251460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Electric field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52400" y="762000"/>
            <a:ext cx="3379561" cy="2543175"/>
            <a:chOff x="3276600" y="762000"/>
            <a:chExt cx="3379561" cy="2543175"/>
          </a:xfrm>
        </p:grpSpPr>
        <p:pic>
          <p:nvPicPr>
            <p:cNvPr id="26625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0" y="914400"/>
              <a:ext cx="2846161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3276600" y="762000"/>
              <a:ext cx="1517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Lens structure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62400" y="914400"/>
            <a:ext cx="3657600" cy="1992729"/>
            <a:chOff x="76200" y="914400"/>
            <a:chExt cx="3657600" cy="1992729"/>
          </a:xfrm>
        </p:grpSpPr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76200" y="1371600"/>
              <a:ext cx="3657600" cy="1535529"/>
              <a:chOff x="1600200" y="3733800"/>
              <a:chExt cx="7315200" cy="3071057"/>
            </a:xfrm>
          </p:grpSpPr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4495800" y="3733800"/>
                <a:ext cx="0" cy="6096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>
                <a:off x="4495800" y="5486400"/>
                <a:ext cx="0" cy="6096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5867400" y="3733800"/>
                <a:ext cx="0" cy="6096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11"/>
              <p:cNvSpPr>
                <a:spLocks noChangeShapeType="1"/>
              </p:cNvSpPr>
              <p:nvPr/>
            </p:nvSpPr>
            <p:spPr bwMode="auto">
              <a:xfrm>
                <a:off x="5867400" y="5486400"/>
                <a:ext cx="0" cy="6096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5181600" y="3733800"/>
                <a:ext cx="0" cy="6096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>
                <a:off x="5181600" y="5486400"/>
                <a:ext cx="0" cy="6096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3733800" y="6127749"/>
                <a:ext cx="1154804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 dirty="0">
                    <a:ea typeface="华文细黑" pitchFamily="2" charset="-122"/>
                  </a:rPr>
                  <a:t>V</a:t>
                </a:r>
                <a:r>
                  <a:rPr lang="en-US" altLang="zh-CN" sz="1600" baseline="-25000" dirty="0">
                    <a:ea typeface="华文细黑" pitchFamily="2" charset="-122"/>
                  </a:rPr>
                  <a:t>1</a:t>
                </a:r>
                <a:r>
                  <a:rPr lang="en-US" altLang="zh-CN" sz="1600" dirty="0">
                    <a:ea typeface="华文细黑" pitchFamily="2" charset="-122"/>
                  </a:rPr>
                  <a:t>=0</a:t>
                </a:r>
              </a:p>
            </p:txBody>
          </p:sp>
          <p:sp>
            <p:nvSpPr>
              <p:cNvPr id="28" name="Text Box 15"/>
              <p:cNvSpPr txBox="1">
                <a:spLocks noChangeArrowheads="1"/>
              </p:cNvSpPr>
              <p:nvPr/>
            </p:nvSpPr>
            <p:spPr bwMode="auto">
              <a:xfrm>
                <a:off x="5410200" y="6095999"/>
                <a:ext cx="1154804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 dirty="0">
                    <a:ea typeface="华文细黑" pitchFamily="2" charset="-122"/>
                  </a:rPr>
                  <a:t>V</a:t>
                </a:r>
                <a:r>
                  <a:rPr lang="en-US" altLang="zh-CN" sz="1600" baseline="-25000" dirty="0">
                    <a:ea typeface="华文细黑" pitchFamily="2" charset="-122"/>
                  </a:rPr>
                  <a:t>3</a:t>
                </a:r>
                <a:r>
                  <a:rPr lang="en-US" altLang="zh-CN" sz="1600" dirty="0">
                    <a:ea typeface="华文细黑" pitchFamily="2" charset="-122"/>
                  </a:rPr>
                  <a:t>=0</a:t>
                </a:r>
              </a:p>
            </p:txBody>
          </p:sp>
          <p:sp>
            <p:nvSpPr>
              <p:cNvPr id="29" name="Text Box 16"/>
              <p:cNvSpPr txBox="1">
                <a:spLocks noChangeArrowheads="1"/>
              </p:cNvSpPr>
              <p:nvPr/>
            </p:nvSpPr>
            <p:spPr bwMode="auto">
              <a:xfrm>
                <a:off x="4800600" y="6110287"/>
                <a:ext cx="741228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1600" dirty="0">
                    <a:solidFill>
                      <a:srgbClr val="FF0000"/>
                    </a:solidFill>
                    <a:ea typeface="华文细黑" pitchFamily="2" charset="-122"/>
                  </a:rPr>
                  <a:t>V</a:t>
                </a:r>
                <a:r>
                  <a:rPr lang="en-US" altLang="zh-CN" sz="1600" baseline="-25000" dirty="0">
                    <a:solidFill>
                      <a:srgbClr val="FF0000"/>
                    </a:solidFill>
                    <a:ea typeface="华文细黑" pitchFamily="2" charset="-122"/>
                  </a:rPr>
                  <a:t>2</a:t>
                </a:r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1600200" y="4432300"/>
                <a:ext cx="7315200" cy="673100"/>
              </a:xfrm>
              <a:custGeom>
                <a:avLst/>
                <a:gdLst>
                  <a:gd name="T0" fmla="*/ 0 w 4608"/>
                  <a:gd name="T1" fmla="*/ 520700 h 424"/>
                  <a:gd name="T2" fmla="*/ 2819400 w 4608"/>
                  <a:gd name="T3" fmla="*/ 63500 h 424"/>
                  <a:gd name="T4" fmla="*/ 4572000 w 4608"/>
                  <a:gd name="T5" fmla="*/ 139700 h 424"/>
                  <a:gd name="T6" fmla="*/ 6934200 w 4608"/>
                  <a:gd name="T7" fmla="*/ 596900 h 424"/>
                  <a:gd name="T8" fmla="*/ 6858000 w 4608"/>
                  <a:gd name="T9" fmla="*/ 596900 h 4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08"/>
                  <a:gd name="T16" fmla="*/ 0 h 424"/>
                  <a:gd name="T17" fmla="*/ 4608 w 4608"/>
                  <a:gd name="T18" fmla="*/ 424 h 4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08" h="424">
                    <a:moveTo>
                      <a:pt x="0" y="328"/>
                    </a:moveTo>
                    <a:cubicBezTo>
                      <a:pt x="648" y="204"/>
                      <a:pt x="1296" y="80"/>
                      <a:pt x="1776" y="40"/>
                    </a:cubicBezTo>
                    <a:cubicBezTo>
                      <a:pt x="2256" y="0"/>
                      <a:pt x="2448" y="32"/>
                      <a:pt x="2880" y="88"/>
                    </a:cubicBezTo>
                    <a:cubicBezTo>
                      <a:pt x="3312" y="144"/>
                      <a:pt x="4128" y="328"/>
                      <a:pt x="4368" y="376"/>
                    </a:cubicBezTo>
                    <a:cubicBezTo>
                      <a:pt x="4608" y="424"/>
                      <a:pt x="4464" y="400"/>
                      <a:pt x="4320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 flipV="1">
                <a:off x="1600200" y="4813300"/>
                <a:ext cx="7315200" cy="673100"/>
              </a:xfrm>
              <a:custGeom>
                <a:avLst/>
                <a:gdLst>
                  <a:gd name="T0" fmla="*/ 0 w 4608"/>
                  <a:gd name="T1" fmla="*/ 520700 h 424"/>
                  <a:gd name="T2" fmla="*/ 2819400 w 4608"/>
                  <a:gd name="T3" fmla="*/ 63500 h 424"/>
                  <a:gd name="T4" fmla="*/ 4572000 w 4608"/>
                  <a:gd name="T5" fmla="*/ 139700 h 424"/>
                  <a:gd name="T6" fmla="*/ 6934200 w 4608"/>
                  <a:gd name="T7" fmla="*/ 596900 h 424"/>
                  <a:gd name="T8" fmla="*/ 6858000 w 4608"/>
                  <a:gd name="T9" fmla="*/ 596900 h 4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08"/>
                  <a:gd name="T16" fmla="*/ 0 h 424"/>
                  <a:gd name="T17" fmla="*/ 4608 w 4608"/>
                  <a:gd name="T18" fmla="*/ 424 h 4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08" h="424">
                    <a:moveTo>
                      <a:pt x="0" y="328"/>
                    </a:moveTo>
                    <a:cubicBezTo>
                      <a:pt x="648" y="204"/>
                      <a:pt x="1296" y="80"/>
                      <a:pt x="1776" y="40"/>
                    </a:cubicBezTo>
                    <a:cubicBezTo>
                      <a:pt x="2256" y="0"/>
                      <a:pt x="2448" y="32"/>
                      <a:pt x="2880" y="88"/>
                    </a:cubicBezTo>
                    <a:cubicBezTo>
                      <a:pt x="3312" y="144"/>
                      <a:pt x="4128" y="328"/>
                      <a:pt x="4368" y="376"/>
                    </a:cubicBezTo>
                    <a:cubicBezTo>
                      <a:pt x="4608" y="424"/>
                      <a:pt x="4464" y="400"/>
                      <a:pt x="4320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52400" y="914400"/>
              <a:ext cx="1925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Electron trajectory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76200"/>
            <a:ext cx="222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Magnetic lens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762000"/>
            <a:ext cx="335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For rotationally symmetric magnetic field</a:t>
            </a:r>
            <a:endParaRPr lang="en-US" sz="2400" dirty="0">
              <a:solidFill>
                <a:srgbClr val="7030A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8600" y="2133600"/>
          <a:ext cx="2750705" cy="3157330"/>
        </p:xfrm>
        <a:graphic>
          <a:graphicData uri="http://schemas.openxmlformats.org/presentationml/2006/ole">
            <p:oleObj spid="_x0000_s18434" name="Equation" r:id="rId3" imgW="1460160" imgH="167616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" y="585847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Magnetic lens good for focusing electrons, but not for ions with different charge/mass ratio.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Modern EBL uses only magnetic lens, since electrostatic lens using high field may lead to electrical breakdown at the gaps.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1600200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cs typeface="Arial" pitchFamily="34" charset="0"/>
              </a:rPr>
              <a:t>F</a:t>
            </a:r>
            <a:r>
              <a:rPr lang="en-US" sz="2400" dirty="0" smtClean="0">
                <a:solidFill>
                  <a:srgbClr val="C00000"/>
                </a:solidFill>
                <a:cs typeface="Arial" pitchFamily="34" charset="0"/>
              </a:rPr>
              <a:t>=q </a:t>
            </a:r>
            <a:r>
              <a:rPr lang="en-US" sz="2400" b="1" dirty="0" smtClean="0">
                <a:solidFill>
                  <a:srgbClr val="C00000"/>
                </a:solidFill>
                <a:cs typeface="Arial" pitchFamily="34" charset="0"/>
              </a:rPr>
              <a:t>v</a:t>
            </a:r>
            <a:r>
              <a:rPr lang="en-US" sz="2400" dirty="0" smtClean="0">
                <a:solidFill>
                  <a:srgbClr val="C00000"/>
                </a:solidFill>
                <a:cs typeface="Arial" pitchFamily="34" charset="0"/>
              </a:rPr>
              <a:t> x </a:t>
            </a:r>
            <a:r>
              <a:rPr lang="en-US" sz="2400" b="1" dirty="0" smtClean="0">
                <a:solidFill>
                  <a:srgbClr val="C00000"/>
                </a:solidFill>
                <a:cs typeface="Arial" pitchFamily="34" charset="0"/>
              </a:rPr>
              <a:t>B</a:t>
            </a:r>
            <a:endParaRPr lang="en-US" sz="24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685800"/>
            <a:ext cx="4895850" cy="16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495800" y="1981200"/>
            <a:ext cx="1425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Uniform field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2438400"/>
            <a:ext cx="517223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81400" y="2590800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Variable field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5257800"/>
            <a:ext cx="3081338" cy="53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066800"/>
            <a:ext cx="485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Electron beam lithography (EBL)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606544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 and resolution limit.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Electron source (thermionic and field emission).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Electron optics (electrostatic and magnetic lens).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Aberrations (spherical, chromatic, diffraction, astigmation).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EBL systems (raster/vector scan, round/shaped beam)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152400"/>
            <a:ext cx="1892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Aberrations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1524000"/>
            <a:ext cx="80772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An ideal lens would produce a </a:t>
            </a:r>
            <a:r>
              <a:rPr lang="en-US" dirty="0" err="1" smtClean="0">
                <a:solidFill>
                  <a:srgbClr val="0033CC"/>
                </a:solidFill>
              </a:rPr>
              <a:t>demagnified</a:t>
            </a:r>
            <a:r>
              <a:rPr lang="en-US" dirty="0" smtClean="0">
                <a:solidFill>
                  <a:srgbClr val="0033CC"/>
                </a:solidFill>
              </a:rPr>
              <a:t> copy of the electron source at its focus.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size of this spot could be made as small as desired.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no real lens is ideal.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Aberration is defined as deviation from ideal case.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Geometric aberrations: spherical aberration, coma, field curvature, astigmatism and distortion.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Non-geometric aberrations: chromatic aberration, diffraction.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light optics, the geometric aberration can be eliminated by changing arbitrarily the curvature of refractive surfaces. It may have hundreds of lens.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in electron optics the electromagnetic field in space cannot be arbitrary changed. It has just a few lens.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795178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38200" y="46482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Typical energy for breaking a bond: 10eV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typical energy of the e-beam: 10-100kV</a:t>
            </a:r>
          </a:p>
          <a:p>
            <a:pPr marL="173038" indent="-173038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   (problems of aberration at low energy that leads to large beam spot size and low resolution, so use high energy for EBL)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Bond is broken by secondary (including Auger) electrons with low energy.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6600" y="152400"/>
            <a:ext cx="2761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Exposure of resist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3AEBD3-FED7-41A9-94CD-C6F8ACBAAB47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  <p:pic>
        <p:nvPicPr>
          <p:cNvPr id="27654" name="Picture 1028" descr="JEOL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l="16348" r="24654" b="7033"/>
          <a:stretch>
            <a:fillRect/>
          </a:stretch>
        </p:blipFill>
        <p:spPr>
          <a:xfrm>
            <a:off x="5027790" y="1143000"/>
            <a:ext cx="3811411" cy="4876800"/>
          </a:xfrm>
        </p:spPr>
      </p:pic>
      <p:sp>
        <p:nvSpPr>
          <p:cNvPr id="27655" name="Line 1029"/>
          <p:cNvSpPr>
            <a:spLocks noChangeShapeType="1"/>
          </p:cNvSpPr>
          <p:nvPr/>
        </p:nvSpPr>
        <p:spPr bwMode="auto">
          <a:xfrm>
            <a:off x="7518400" y="54102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 Box 1030"/>
          <p:cNvSpPr txBox="1">
            <a:spLocks noChangeArrowheads="1"/>
          </p:cNvSpPr>
          <p:nvPr/>
        </p:nvSpPr>
        <p:spPr bwMode="auto">
          <a:xfrm>
            <a:off x="8077200" y="5257800"/>
            <a:ext cx="6096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DOLC</a:t>
            </a:r>
          </a:p>
        </p:txBody>
      </p:sp>
      <p:sp>
        <p:nvSpPr>
          <p:cNvPr id="27659" name="Text Box 1033"/>
          <p:cNvSpPr txBox="1">
            <a:spLocks noChangeArrowheads="1"/>
          </p:cNvSpPr>
          <p:nvPr/>
        </p:nvSpPr>
        <p:spPr bwMode="auto">
          <a:xfrm>
            <a:off x="5647266" y="5410200"/>
            <a:ext cx="1286934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Gaussian </a:t>
            </a:r>
            <a:r>
              <a:rPr lang="en-US" sz="1800" dirty="0" smtClean="0"/>
              <a:t>focus </a:t>
            </a:r>
            <a:r>
              <a:rPr lang="en-US" sz="1800" dirty="0"/>
              <a:t>plane</a:t>
            </a:r>
          </a:p>
        </p:txBody>
      </p:sp>
      <p:sp>
        <p:nvSpPr>
          <p:cNvPr id="27660" name="Line 1034"/>
          <p:cNvSpPr>
            <a:spLocks noChangeShapeType="1"/>
          </p:cNvSpPr>
          <p:nvPr/>
        </p:nvSpPr>
        <p:spPr bwMode="auto">
          <a:xfrm>
            <a:off x="6637867" y="5657850"/>
            <a:ext cx="2709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24200" y="228600"/>
            <a:ext cx="3268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Spherical aberrations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1676400"/>
            <a:ext cx="46482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focal length of near axis electrons is longer than that of off axis electrons.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All  lenses have spherical aberration, with minimum spot size  </a:t>
            </a:r>
          </a:p>
          <a:p>
            <a:pPr marL="171450" indent="-171450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               </a:t>
            </a:r>
            <a:r>
              <a:rPr lang="en-US" sz="2800" dirty="0" smtClean="0">
                <a:solidFill>
                  <a:srgbClr val="0033CC"/>
                </a:solidFill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</a:rPr>
              <a:t>d</a:t>
            </a:r>
            <a:r>
              <a:rPr lang="en-US" sz="2800" baseline="-16000" dirty="0" err="1" smtClean="0">
                <a:solidFill>
                  <a:srgbClr val="C00000"/>
                </a:solidFill>
              </a:rPr>
              <a:t>s</a:t>
            </a:r>
            <a:r>
              <a:rPr lang="en-US" sz="2800" dirty="0" smtClean="0">
                <a:solidFill>
                  <a:srgbClr val="C00000"/>
                </a:solidFill>
              </a:rPr>
              <a:t> = 0.5C</a:t>
            </a:r>
            <a:r>
              <a:rPr lang="en-US" sz="2800" baseline="-16000" dirty="0" smtClean="0">
                <a:solidFill>
                  <a:srgbClr val="C00000"/>
                </a:solidFill>
              </a:rPr>
              <a:t>s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sz="2800" baseline="30000" dirty="0" smtClean="0">
                <a:solidFill>
                  <a:srgbClr val="C00000"/>
                </a:solidFill>
              </a:rPr>
              <a:t>3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</a:t>
            </a:r>
            <a:r>
              <a:rPr lang="en-US" baseline="-16000" dirty="0" smtClean="0">
                <a:solidFill>
                  <a:srgbClr val="0033CC"/>
                </a:solidFill>
              </a:rPr>
              <a:t>s</a:t>
            </a:r>
            <a:r>
              <a:rPr lang="en-US" dirty="0" smtClean="0">
                <a:solidFill>
                  <a:srgbClr val="0033CC"/>
                </a:solidFill>
              </a:rPr>
              <a:t> is a lens constant related to the working distance of the lens. (minimizing working distance minimizes spherical aberration).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Spherical aberration makes the probe larger and degrades the beam profile.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To reduce it, one needs to limit the numerical aperture (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</a:t>
            </a:r>
            <a:r>
              <a:rPr lang="en-US" dirty="0" smtClean="0">
                <a:solidFill>
                  <a:srgbClr val="0033CC"/>
                </a:solidFill>
              </a:rPr>
              <a:t>) of the probe lens; but this also reduces the current I</a:t>
            </a:r>
            <a:r>
              <a:rPr lang="en-US" baseline="-16000" dirty="0" smtClean="0">
                <a:solidFill>
                  <a:srgbClr val="0033CC"/>
                </a:solidFill>
              </a:rPr>
              <a:t>B</a:t>
            </a:r>
            <a:r>
              <a:rPr lang="en-US" dirty="0" smtClean="0">
                <a:solidFill>
                  <a:srgbClr val="0033CC"/>
                </a:solidFill>
              </a:rPr>
              <a:t> that varies as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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/>
              <a:t>.</a:t>
            </a:r>
            <a:endParaRPr lang="en-US" baseline="30000" dirty="0" smtClean="0">
              <a:solidFill>
                <a:srgbClr val="0033CC"/>
              </a:solidFill>
            </a:endParaRPr>
          </a:p>
        </p:txBody>
      </p:sp>
      <p:sp>
        <p:nvSpPr>
          <p:cNvPr id="27658" name="Text Box 1032"/>
          <p:cNvSpPr txBox="1">
            <a:spLocks noChangeArrowheads="1"/>
          </p:cNvSpPr>
          <p:nvPr/>
        </p:nvSpPr>
        <p:spPr bwMode="auto">
          <a:xfrm>
            <a:off x="7239000" y="2450068"/>
            <a:ext cx="3386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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7657" name="Arc 1031"/>
          <p:cNvSpPr>
            <a:spLocks/>
          </p:cNvSpPr>
          <p:nvPr/>
        </p:nvSpPr>
        <p:spPr bwMode="auto">
          <a:xfrm flipV="1">
            <a:off x="7247467" y="2743200"/>
            <a:ext cx="406400" cy="228600"/>
          </a:xfrm>
          <a:custGeom>
            <a:avLst/>
            <a:gdLst>
              <a:gd name="T0" fmla="*/ 0 w 21600"/>
              <a:gd name="T1" fmla="*/ 0 h 21600"/>
              <a:gd name="T2" fmla="*/ 9677399 w 21600"/>
              <a:gd name="T3" fmla="*/ 2419350 h 21600"/>
              <a:gd name="T4" fmla="*/ 0 w 21600"/>
              <a:gd name="T5" fmla="*/ 24193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38800" y="6096000"/>
            <a:ext cx="289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DOLC: disk of least confusion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34F369-775A-4AE7-B60F-633FA1A82D36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  <p:pic>
        <p:nvPicPr>
          <p:cNvPr id="29702" name="Picture 4" descr="JEOL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 l="24008" t="1939" r="29953" b="10345"/>
          <a:stretch>
            <a:fillRect/>
          </a:stretch>
        </p:blipFill>
        <p:spPr>
          <a:xfrm>
            <a:off x="440267" y="1371600"/>
            <a:ext cx="3565878" cy="4800600"/>
          </a:xfrm>
        </p:spPr>
      </p:pic>
      <p:sp>
        <p:nvSpPr>
          <p:cNvPr id="29703" name="Line 5"/>
          <p:cNvSpPr>
            <a:spLocks noChangeShapeType="1"/>
          </p:cNvSpPr>
          <p:nvPr/>
        </p:nvSpPr>
        <p:spPr bwMode="auto">
          <a:xfrm flipH="1">
            <a:off x="1844323" y="5541963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1295400" y="5361801"/>
            <a:ext cx="67733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DOLC</a:t>
            </a:r>
          </a:p>
        </p:txBody>
      </p:sp>
      <p:sp>
        <p:nvSpPr>
          <p:cNvPr id="29705" name="Arc 7"/>
          <p:cNvSpPr>
            <a:spLocks/>
          </p:cNvSpPr>
          <p:nvPr/>
        </p:nvSpPr>
        <p:spPr bwMode="auto">
          <a:xfrm flipV="1">
            <a:off x="2478024" y="2286000"/>
            <a:ext cx="270933" cy="152400"/>
          </a:xfrm>
          <a:custGeom>
            <a:avLst/>
            <a:gdLst>
              <a:gd name="T0" fmla="*/ 0 w 21600"/>
              <a:gd name="T1" fmla="*/ 0 h 21600"/>
              <a:gd name="T2" fmla="*/ 4301067 w 21600"/>
              <a:gd name="T3" fmla="*/ 1075267 h 21600"/>
              <a:gd name="T4" fmla="*/ 0 w 21600"/>
              <a:gd name="T5" fmla="*/ 10752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2438400" y="2069068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sym typeface="Symbol"/>
              </a:rPr>
              <a:t>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228600"/>
            <a:ext cx="3434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Chromatic aberrations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2400" y="2133600"/>
            <a:ext cx="457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focal length of higher energy electrons is longer than that for lower energy electrons.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minimum spot size at DOLC is</a:t>
            </a:r>
          </a:p>
          <a:p>
            <a:pPr marL="171450" indent="-171450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       </a:t>
            </a:r>
            <a:r>
              <a:rPr lang="en-US" sz="2800" dirty="0" smtClean="0">
                <a:solidFill>
                  <a:srgbClr val="C00000"/>
                </a:solidFill>
              </a:rPr>
              <a:t>d</a:t>
            </a:r>
            <a:r>
              <a:rPr lang="en-US" sz="2800" baseline="-16000" dirty="0" smtClean="0">
                <a:solidFill>
                  <a:srgbClr val="C00000"/>
                </a:solidFill>
              </a:rPr>
              <a:t>c</a:t>
            </a:r>
            <a:r>
              <a:rPr lang="en-US" sz="2800" dirty="0" smtClean="0">
                <a:solidFill>
                  <a:srgbClr val="C00000"/>
                </a:solidFill>
              </a:rPr>
              <a:t>= C</a:t>
            </a:r>
            <a:r>
              <a:rPr lang="en-US" sz="2800" baseline="-16000" dirty="0" smtClean="0">
                <a:solidFill>
                  <a:srgbClr val="C00000"/>
                </a:solidFill>
              </a:rPr>
              <a:t>c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</a:t>
            </a:r>
            <a:r>
              <a:rPr lang="en-US" sz="2800" dirty="0" smtClean="0">
                <a:solidFill>
                  <a:srgbClr val="C00000"/>
                </a:solidFill>
              </a:rPr>
              <a:t>E/E</a:t>
            </a:r>
            <a:r>
              <a:rPr lang="en-US" sz="2800" baseline="-16000" dirty="0" smtClean="0">
                <a:solidFill>
                  <a:srgbClr val="C00000"/>
                </a:solidFill>
              </a:rPr>
              <a:t>0 </a:t>
            </a:r>
            <a:r>
              <a:rPr lang="en-US" sz="2800" dirty="0" smtClean="0">
                <a:solidFill>
                  <a:srgbClr val="C00000"/>
                </a:solidFill>
              </a:rPr>
              <a:t>(or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V</a:t>
            </a:r>
            <a:r>
              <a:rPr lang="en-US" sz="2800" dirty="0" smtClean="0">
                <a:solidFill>
                  <a:srgbClr val="C00000"/>
                </a:solidFill>
              </a:rPr>
              <a:t>/V)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which is high at low energies E</a:t>
            </a:r>
            <a:r>
              <a:rPr lang="en-US" baseline="-16000" dirty="0" smtClean="0">
                <a:solidFill>
                  <a:srgbClr val="0033CC"/>
                </a:solidFill>
              </a:rPr>
              <a:t>0</a:t>
            </a:r>
            <a:r>
              <a:rPr lang="en-US" dirty="0" smtClean="0">
                <a:solidFill>
                  <a:srgbClr val="0033CC"/>
                </a:solidFill>
              </a:rPr>
              <a:t>,  or when using thermionic emitters with high energy spread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0033CC"/>
                </a:solidFill>
              </a:rPr>
              <a:t>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6172200"/>
            <a:ext cx="289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DOLC: disk of least confusion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5975350"/>
            <a:ext cx="2133600" cy="365125"/>
          </a:xfrm>
          <a:noFill/>
        </p:spPr>
        <p:txBody>
          <a:bodyPr/>
          <a:lstStyle/>
          <a:p>
            <a:fld id="{8E58EDF7-E130-45C5-8AAE-9CCE8C323E2E}" type="slidenum">
              <a:rPr lang="en-US" smtClean="0">
                <a:latin typeface="Arial" charset="0"/>
              </a:rPr>
              <a:pPr/>
              <a:t>32</a:t>
            </a:fld>
            <a:endParaRPr lang="en-US" smtClean="0">
              <a:latin typeface="Arial" charset="0"/>
            </a:endParaRPr>
          </a:p>
        </p:txBody>
      </p:sp>
      <p:pic>
        <p:nvPicPr>
          <p:cNvPr id="30726" name="Picture 5" descr="Diffraction Di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19200"/>
            <a:ext cx="4468989" cy="520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9000" y="228600"/>
            <a:ext cx="1723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Diffraction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1981200"/>
            <a:ext cx="411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Electrons are waves so at focus they form a diffraction limited crossover.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minimum diameter </a:t>
            </a:r>
            <a:r>
              <a:rPr lang="en-US" sz="2800" dirty="0" err="1" smtClean="0">
                <a:solidFill>
                  <a:srgbClr val="C00000"/>
                </a:solidFill>
              </a:rPr>
              <a:t>d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d</a:t>
            </a:r>
            <a:r>
              <a:rPr lang="en-US" sz="2800" dirty="0" smtClean="0">
                <a:solidFill>
                  <a:srgbClr val="C00000"/>
                </a:solidFill>
              </a:rPr>
              <a:t>=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0.61/NA=0.61/sin0.61/</a:t>
            </a:r>
          </a:p>
          <a:p>
            <a:pPr marL="171450" indent="-171450">
              <a:spcAft>
                <a:spcPts val="1200"/>
              </a:spcAft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   (Rayleigh criteria, same as optical lens)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At low energies the wavelength becomes large  (0.04 nm at 1keV) so diffraction is a significant factor because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</a:t>
            </a:r>
            <a:r>
              <a:rPr lang="en-US" dirty="0" smtClean="0">
                <a:solidFill>
                  <a:srgbClr val="0033CC"/>
                </a:solidFill>
              </a:rPr>
              <a:t> is typically only 10 </a:t>
            </a:r>
            <a:r>
              <a:rPr lang="en-US" dirty="0" err="1" smtClean="0">
                <a:solidFill>
                  <a:srgbClr val="0033CC"/>
                </a:solidFill>
              </a:rPr>
              <a:t>milli</a:t>
            </a:r>
            <a:r>
              <a:rPr lang="en-US" dirty="0" smtClean="0">
                <a:solidFill>
                  <a:srgbClr val="0033CC"/>
                </a:solidFill>
              </a:rPr>
              <a:t>-radians or less in order to control spherical and chromatic aberrations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4" descr="Stig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6833" y="838200"/>
            <a:ext cx="5137167" cy="224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4067175" cy="18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33800" y="152400"/>
            <a:ext cx="1935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Astigmation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642479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Every time one switch on or adjust an electron lens (magnetic, not electrostatic lens), the magnetization of the metal in the lens changes.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Because of hysteresis, the lens never quite goes back to where it was.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lens will then have non-round features due to different magnetization around the pole-piece, which is the focusing part of the electron lens.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Apertures tend to charge up if they have dirt on them, leading to another source of asymmetry.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Stigmators eliminate/compensate astigmation by adding a small </a:t>
            </a:r>
            <a:r>
              <a:rPr lang="en-US" dirty="0" err="1" smtClean="0">
                <a:solidFill>
                  <a:srgbClr val="0033CC"/>
                </a:solidFill>
              </a:rPr>
              <a:t>quadrupole</a:t>
            </a:r>
            <a:r>
              <a:rPr lang="en-US" dirty="0" smtClean="0">
                <a:solidFill>
                  <a:srgbClr val="0033CC"/>
                </a:solidFill>
              </a:rPr>
              <a:t> distortion to the lens.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When beam is well optimized, astigmation causes negligible beam spot broadening.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2895600"/>
            <a:ext cx="310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Beam shape at different planes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1" y="2858869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Astigmation: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focal points for x- and y-directions are different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471" y="2438400"/>
            <a:ext cx="27250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Minimum spot size </a:t>
            </a:r>
            <a:r>
              <a:rPr lang="en-US" dirty="0" err="1" smtClean="0">
                <a:solidFill>
                  <a:srgbClr val="C00000"/>
                </a:solidFill>
              </a:rPr>
              <a:t>d</a:t>
            </a:r>
            <a:r>
              <a:rPr lang="en-US" baseline="-25000" dirty="0" err="1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=C</a:t>
            </a:r>
            <a:r>
              <a:rPr lang="en-US" baseline="-25000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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9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38400" y="914400"/>
            <a:ext cx="4029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for stigmation adjustment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25" y="0"/>
            <a:ext cx="91783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228600"/>
            <a:ext cx="4246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Overall beam spot diameter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90600" y="914400"/>
          <a:ext cx="4235450" cy="883920"/>
        </p:xfrm>
        <a:graphic>
          <a:graphicData uri="http://schemas.openxmlformats.org/presentationml/2006/ole">
            <p:oleObj spid="_x0000_s32770" name="Equation" r:id="rId3" imgW="1460160" imgH="30456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03463" y="1905000"/>
          <a:ext cx="2862262" cy="3100388"/>
        </p:xfrm>
        <a:graphic>
          <a:graphicData uri="http://schemas.openxmlformats.org/presentationml/2006/ole">
            <p:oleObj spid="_x0000_s32771" name="Equation" r:id="rId4" imgW="1523880" imgH="165096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28424" y="1944469"/>
            <a:ext cx="2673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</a:rPr>
              <a:t>d</a:t>
            </a:r>
            <a:r>
              <a:rPr lang="en-US" baseline="-25000" dirty="0" err="1" smtClean="0">
                <a:solidFill>
                  <a:srgbClr val="0033CC"/>
                </a:solidFill>
              </a:rPr>
              <a:t>v</a:t>
            </a:r>
            <a:r>
              <a:rPr lang="en-US" dirty="0" smtClean="0">
                <a:solidFill>
                  <a:srgbClr val="0033CC"/>
                </a:solidFill>
              </a:rPr>
              <a:t>: virtual source diameter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M (&gt;1): </a:t>
            </a:r>
            <a:r>
              <a:rPr lang="en-US" dirty="0" err="1" smtClean="0">
                <a:solidFill>
                  <a:srgbClr val="0033CC"/>
                </a:solidFill>
              </a:rPr>
              <a:t>demagnefication</a:t>
            </a:r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3903" y="2819400"/>
            <a:ext cx="21869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Spherical aberration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Chromatic aberration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Diffraction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1219200"/>
            <a:ext cx="248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(assume no astigmation)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507364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Beam spot size depends on acceleration voltage, because higher voltage/energy leads to: smaller chromatic aberration, and shorter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 thus smaller diffraction.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This is particularly true for thermionic emission guns, where high resolution (&lt;5nm) can only be achieved at near 30kV.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Such resolution can be achieved at &lt;5kV for cold field emission and Schottky guns.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" y="228600"/>
            <a:ext cx="7010400" cy="5181600"/>
            <a:chOff x="1143000" y="685800"/>
            <a:chExt cx="6629400" cy="5386388"/>
          </a:xfrm>
        </p:grpSpPr>
        <p:pic>
          <p:nvPicPr>
            <p:cNvPr id="6" name="Picture 5" descr="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685800"/>
              <a:ext cx="6629400" cy="538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743200" y="5486400"/>
            <a:ext cx="381000" cy="349250"/>
          </p:xfrm>
          <a:graphic>
            <a:graphicData uri="http://schemas.openxmlformats.org/presentationml/2006/ole">
              <p:oleObj spid="_x0000_s40962" name="Equation" r:id="rId4" imgW="152280" imgH="139680" progId="Equation.3">
                <p:embed/>
              </p:oleObj>
            </a:graphicData>
          </a:graphic>
        </p:graphicFrame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0"/>
            <a:ext cx="5437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Beam spot diameter: a real example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5152072"/>
            <a:ext cx="8610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 i</a:t>
            </a:r>
            <a:r>
              <a:rPr lang="en-US" dirty="0" smtClean="0">
                <a:solidFill>
                  <a:srgbClr val="0033CC"/>
                </a:solidFill>
              </a:rPr>
              <a:t>s determined by aperture size (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10-100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</a:t>
            </a:r>
            <a:r>
              <a:rPr lang="en-US" dirty="0" smtClean="0">
                <a:solidFill>
                  <a:srgbClr val="0033CC"/>
                </a:solidFill>
              </a:rPr>
              <a:t>), which should be selected wisely.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Typically beam diameter is NOT the limiting factor for high resolution, then large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 is good</a:t>
            </a:r>
            <a:r>
              <a:rPr lang="en-US" dirty="0" smtClean="0">
                <a:solidFill>
                  <a:srgbClr val="0033CC"/>
                </a:solidFill>
              </a:rPr>
              <a:t> for high beam current and thus fast writing.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large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 also reduces depth of focus (1/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), leading to large beam spot size (low resolution) if beam is not well focused due to wafer non-flatness or tilt.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2819400"/>
            <a:ext cx="929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spherical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3395246"/>
            <a:ext cx="1525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 size limit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868421" y="3962400"/>
            <a:ext cx="1017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chromatic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16929" y="3886200"/>
            <a:ext cx="1045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diffraction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2740223"/>
            <a:ext cx="168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total beam diameter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066800"/>
            <a:ext cx="485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Electron beam lithography (EBL)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606544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 and resolution limit.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Electron source (thermionic and field emission).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Electron optics (electrostatic and magnetic lens).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Aberrations (spherical, chromatic, diffraction, astigmation).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EBL systems (raster/vector scan, round/shaped beam)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5981700" y="4457700"/>
            <a:ext cx="457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H="1">
            <a:off x="6019800" y="4267200"/>
            <a:ext cx="38100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1371600" y="4400550"/>
            <a:ext cx="38100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9557" name="AutoShape 5"/>
          <p:cNvSpPr>
            <a:spLocks noChangeArrowheads="1"/>
          </p:cNvSpPr>
          <p:nvPr/>
        </p:nvSpPr>
        <p:spPr bwMode="auto">
          <a:xfrm rot="-8132184">
            <a:off x="6245225" y="3721100"/>
            <a:ext cx="231775" cy="317500"/>
          </a:xfrm>
          <a:prstGeom prst="can">
            <a:avLst>
              <a:gd name="adj" fmla="val 68493"/>
            </a:avLst>
          </a:prstGeom>
          <a:gradFill rotWithShape="0">
            <a:gsLst>
              <a:gs pos="0">
                <a:srgbClr val="FF3300"/>
              </a:gs>
              <a:gs pos="50000">
                <a:schemeClr val="accent2"/>
              </a:gs>
              <a:gs pos="100000">
                <a:srgbClr val="FF3300"/>
              </a:gs>
            </a:gsLst>
            <a:lin ang="5400000" scaled="1"/>
          </a:gra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14400" y="4762500"/>
            <a:ext cx="3200400" cy="990600"/>
            <a:chOff x="576" y="2496"/>
            <a:chExt cx="2016" cy="624"/>
          </a:xfrm>
        </p:grpSpPr>
        <p:sp>
          <p:nvSpPr>
            <p:cNvPr id="15416" name="Oval 7"/>
            <p:cNvSpPr>
              <a:spLocks noChangeArrowheads="1"/>
            </p:cNvSpPr>
            <p:nvPr/>
          </p:nvSpPr>
          <p:spPr bwMode="auto">
            <a:xfrm>
              <a:off x="576" y="2544"/>
              <a:ext cx="2016" cy="576"/>
            </a:xfrm>
            <a:prstGeom prst="ellipse">
              <a:avLst/>
            </a:prstGeom>
            <a:solidFill>
              <a:srgbClr val="3333CC"/>
            </a:solidFill>
            <a:ln w="25400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7" name="Oval 8"/>
            <p:cNvSpPr>
              <a:spLocks noChangeArrowheads="1"/>
            </p:cNvSpPr>
            <p:nvPr/>
          </p:nvSpPr>
          <p:spPr bwMode="auto">
            <a:xfrm>
              <a:off x="576" y="2496"/>
              <a:ext cx="2016" cy="576"/>
            </a:xfrm>
            <a:prstGeom prst="ellipse">
              <a:avLst/>
            </a:prstGeom>
            <a:gradFill rotWithShape="0">
              <a:gsLst>
                <a:gs pos="0">
                  <a:srgbClr val="478EB2"/>
                </a:gs>
                <a:gs pos="100000">
                  <a:srgbClr val="66CCFF"/>
                </a:gs>
              </a:gsLst>
              <a:lin ang="5400000" scaled="1"/>
            </a:gradFill>
            <a:ln w="25400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257800" y="4648200"/>
            <a:ext cx="3200400" cy="990600"/>
            <a:chOff x="576" y="2496"/>
            <a:chExt cx="2016" cy="624"/>
          </a:xfrm>
        </p:grpSpPr>
        <p:sp>
          <p:nvSpPr>
            <p:cNvPr id="15414" name="Oval 11"/>
            <p:cNvSpPr>
              <a:spLocks noChangeArrowheads="1"/>
            </p:cNvSpPr>
            <p:nvPr/>
          </p:nvSpPr>
          <p:spPr bwMode="auto">
            <a:xfrm>
              <a:off x="576" y="2544"/>
              <a:ext cx="2016" cy="576"/>
            </a:xfrm>
            <a:prstGeom prst="ellipse">
              <a:avLst/>
            </a:prstGeom>
            <a:solidFill>
              <a:srgbClr val="3333CC"/>
            </a:solidFill>
            <a:ln w="25400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5" name="Oval 12"/>
            <p:cNvSpPr>
              <a:spLocks noChangeArrowheads="1"/>
            </p:cNvSpPr>
            <p:nvPr/>
          </p:nvSpPr>
          <p:spPr bwMode="auto">
            <a:xfrm>
              <a:off x="576" y="2496"/>
              <a:ext cx="2016" cy="576"/>
            </a:xfrm>
            <a:prstGeom prst="ellipse">
              <a:avLst/>
            </a:prstGeom>
            <a:gradFill rotWithShape="0">
              <a:gsLst>
                <a:gs pos="0">
                  <a:srgbClr val="478EB2"/>
                </a:gs>
                <a:gs pos="100000">
                  <a:srgbClr val="66CCFF"/>
                </a:gs>
              </a:gsLst>
              <a:lin ang="5400000" scaled="1"/>
            </a:gradFill>
            <a:ln w="25400">
              <a:solidFill>
                <a:schemeClr val="tx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9" name="AutoShape 13"/>
          <p:cNvSpPr>
            <a:spLocks noChangeArrowheads="1"/>
          </p:cNvSpPr>
          <p:nvPr/>
        </p:nvSpPr>
        <p:spPr bwMode="auto">
          <a:xfrm>
            <a:off x="1447800" y="3340100"/>
            <a:ext cx="228600" cy="1676400"/>
          </a:xfrm>
          <a:prstGeom prst="downArrow">
            <a:avLst>
              <a:gd name="adj1" fmla="val 16667"/>
              <a:gd name="adj2" fmla="val 148398"/>
            </a:avLst>
          </a:prstGeom>
          <a:solidFill>
            <a:srgbClr val="FFFF00"/>
          </a:solidFill>
          <a:ln w="19050">
            <a:solidFill>
              <a:srgbClr val="FF3300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 flipH="1">
            <a:off x="1219200" y="4838700"/>
            <a:ext cx="53340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 flipV="1">
            <a:off x="1409700" y="4800600"/>
            <a:ext cx="685800" cy="685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 flipH="1">
            <a:off x="1752600" y="4838700"/>
            <a:ext cx="685800" cy="685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7"/>
          <p:cNvSpPr>
            <a:spLocks noChangeShapeType="1"/>
          </p:cNvSpPr>
          <p:nvPr/>
        </p:nvSpPr>
        <p:spPr bwMode="auto">
          <a:xfrm flipV="1">
            <a:off x="2095500" y="4838700"/>
            <a:ext cx="685800" cy="685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8"/>
          <p:cNvSpPr>
            <a:spLocks noChangeShapeType="1"/>
          </p:cNvSpPr>
          <p:nvPr/>
        </p:nvSpPr>
        <p:spPr bwMode="auto">
          <a:xfrm flipH="1">
            <a:off x="2438400" y="4914900"/>
            <a:ext cx="685800" cy="685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9"/>
          <p:cNvSpPr>
            <a:spLocks noChangeShapeType="1"/>
          </p:cNvSpPr>
          <p:nvPr/>
        </p:nvSpPr>
        <p:spPr bwMode="auto">
          <a:xfrm flipV="1">
            <a:off x="2800350" y="4886325"/>
            <a:ext cx="685800" cy="685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20"/>
          <p:cNvSpPr>
            <a:spLocks noChangeShapeType="1"/>
          </p:cNvSpPr>
          <p:nvPr/>
        </p:nvSpPr>
        <p:spPr bwMode="auto">
          <a:xfrm flipH="1">
            <a:off x="3200400" y="4991100"/>
            <a:ext cx="53340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AutoShape 21"/>
          <p:cNvSpPr>
            <a:spLocks noChangeArrowheads="1"/>
          </p:cNvSpPr>
          <p:nvPr/>
        </p:nvSpPr>
        <p:spPr bwMode="auto">
          <a:xfrm>
            <a:off x="5867400" y="4953000"/>
            <a:ext cx="381000" cy="152400"/>
          </a:xfrm>
          <a:prstGeom prst="parallelogram">
            <a:avLst>
              <a:gd name="adj" fmla="val 625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AutoShape 22"/>
          <p:cNvSpPr>
            <a:spLocks noChangeArrowheads="1"/>
          </p:cNvSpPr>
          <p:nvPr/>
        </p:nvSpPr>
        <p:spPr bwMode="auto">
          <a:xfrm>
            <a:off x="6096000" y="3352800"/>
            <a:ext cx="228600" cy="1676400"/>
          </a:xfrm>
          <a:prstGeom prst="downArrow">
            <a:avLst>
              <a:gd name="adj1" fmla="val 16667"/>
              <a:gd name="adj2" fmla="val 148398"/>
            </a:avLst>
          </a:prstGeom>
          <a:solidFill>
            <a:srgbClr val="FFFF00"/>
          </a:solidFill>
          <a:ln w="19050">
            <a:solidFill>
              <a:srgbClr val="FF3300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 rot="21839">
            <a:off x="1095375" y="4152900"/>
            <a:ext cx="914400" cy="228600"/>
            <a:chOff x="672" y="2064"/>
            <a:chExt cx="576" cy="144"/>
          </a:xfrm>
        </p:grpSpPr>
        <p:sp>
          <p:nvSpPr>
            <p:cNvPr id="279576" name="AutoShape 24"/>
            <p:cNvSpPr>
              <a:spLocks noChangeArrowheads="1"/>
            </p:cNvSpPr>
            <p:nvPr/>
          </p:nvSpPr>
          <p:spPr bwMode="auto">
            <a:xfrm rot="-5400000">
              <a:off x="1079" y="2040"/>
              <a:ext cx="144" cy="192"/>
            </a:xfrm>
            <a:prstGeom prst="can">
              <a:avLst>
                <a:gd name="adj" fmla="val 33333"/>
              </a:avLst>
            </a:prstGeom>
            <a:gradFill rotWithShape="0">
              <a:gsLst>
                <a:gs pos="0">
                  <a:srgbClr val="FF3300"/>
                </a:gs>
                <a:gs pos="50000">
                  <a:schemeClr val="accent2"/>
                </a:gs>
                <a:gs pos="100000">
                  <a:srgbClr val="FF3300"/>
                </a:gs>
              </a:gsLst>
              <a:lin ang="5400000" scaled="1"/>
            </a:gradFill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9577" name="AutoShape 25"/>
            <p:cNvSpPr>
              <a:spLocks noChangeArrowheads="1"/>
            </p:cNvSpPr>
            <p:nvPr/>
          </p:nvSpPr>
          <p:spPr bwMode="auto">
            <a:xfrm rot="-5400000">
              <a:off x="696" y="2039"/>
              <a:ext cx="144" cy="192"/>
            </a:xfrm>
            <a:prstGeom prst="can">
              <a:avLst>
                <a:gd name="adj" fmla="val 33333"/>
              </a:avLst>
            </a:prstGeom>
            <a:gradFill rotWithShape="0">
              <a:gsLst>
                <a:gs pos="0">
                  <a:srgbClr val="FF3300"/>
                </a:gs>
                <a:gs pos="50000">
                  <a:schemeClr val="accent2"/>
                </a:gs>
                <a:gs pos="100000">
                  <a:srgbClr val="FF3300"/>
                </a:gs>
              </a:gsLst>
              <a:lin ang="5400000" scaled="1"/>
            </a:gradFill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9578" name="AutoShape 26"/>
          <p:cNvSpPr>
            <a:spLocks noChangeArrowheads="1"/>
          </p:cNvSpPr>
          <p:nvPr/>
        </p:nvSpPr>
        <p:spPr bwMode="auto">
          <a:xfrm rot="-5378161">
            <a:off x="6399213" y="3925888"/>
            <a:ext cx="228600" cy="304800"/>
          </a:xfrm>
          <a:prstGeom prst="can">
            <a:avLst>
              <a:gd name="adj" fmla="val 33333"/>
            </a:avLst>
          </a:prstGeom>
          <a:gradFill rotWithShape="0">
            <a:gsLst>
              <a:gs pos="0">
                <a:srgbClr val="FF3300"/>
              </a:gs>
              <a:gs pos="50000">
                <a:schemeClr val="accent2"/>
              </a:gs>
              <a:gs pos="100000">
                <a:srgbClr val="FF3300"/>
              </a:gs>
            </a:gsLst>
            <a:lin ang="5400000" scaled="1"/>
          </a:gra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9579" name="AutoShape 27"/>
          <p:cNvSpPr>
            <a:spLocks noChangeArrowheads="1"/>
          </p:cNvSpPr>
          <p:nvPr/>
        </p:nvSpPr>
        <p:spPr bwMode="auto">
          <a:xfrm rot="-5378161">
            <a:off x="5791200" y="3921125"/>
            <a:ext cx="228600" cy="304800"/>
          </a:xfrm>
          <a:prstGeom prst="can">
            <a:avLst>
              <a:gd name="adj" fmla="val 33333"/>
            </a:avLst>
          </a:prstGeom>
          <a:gradFill rotWithShape="0">
            <a:gsLst>
              <a:gs pos="0">
                <a:srgbClr val="FF3300"/>
              </a:gs>
              <a:gs pos="50000">
                <a:schemeClr val="accent2"/>
              </a:gs>
              <a:gs pos="100000">
                <a:srgbClr val="FF3300"/>
              </a:gs>
            </a:gsLst>
            <a:lin ang="5400000" scaled="1"/>
          </a:gra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9580" name="AutoShape 28"/>
          <p:cNvSpPr>
            <a:spLocks noChangeArrowheads="1"/>
          </p:cNvSpPr>
          <p:nvPr/>
        </p:nvSpPr>
        <p:spPr bwMode="auto">
          <a:xfrm rot="-18932183" flipH="1" flipV="1">
            <a:off x="5943600" y="4038600"/>
            <a:ext cx="231775" cy="317500"/>
          </a:xfrm>
          <a:prstGeom prst="can">
            <a:avLst>
              <a:gd name="adj" fmla="val 68493"/>
            </a:avLst>
          </a:prstGeom>
          <a:gradFill rotWithShape="0">
            <a:gsLst>
              <a:gs pos="0">
                <a:srgbClr val="FF3300"/>
              </a:gs>
              <a:gs pos="50000">
                <a:schemeClr val="accent2"/>
              </a:gs>
              <a:gs pos="100000">
                <a:srgbClr val="FF3300"/>
              </a:gs>
            </a:gsLst>
            <a:lin ang="5400000" scaled="1"/>
          </a:gra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83" name="Line 29"/>
          <p:cNvSpPr>
            <a:spLocks noChangeShapeType="1"/>
          </p:cNvSpPr>
          <p:nvPr/>
        </p:nvSpPr>
        <p:spPr bwMode="auto">
          <a:xfrm>
            <a:off x="1247775" y="5381625"/>
            <a:ext cx="1524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30"/>
          <p:cNvSpPr>
            <a:spLocks noChangeShapeType="1"/>
          </p:cNvSpPr>
          <p:nvPr/>
        </p:nvSpPr>
        <p:spPr bwMode="auto">
          <a:xfrm>
            <a:off x="2057400" y="4838700"/>
            <a:ext cx="381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Line 31"/>
          <p:cNvSpPr>
            <a:spLocks noChangeShapeType="1"/>
          </p:cNvSpPr>
          <p:nvPr/>
        </p:nvSpPr>
        <p:spPr bwMode="auto">
          <a:xfrm>
            <a:off x="1743075" y="5514975"/>
            <a:ext cx="381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Line 32"/>
          <p:cNvSpPr>
            <a:spLocks noChangeShapeType="1"/>
          </p:cNvSpPr>
          <p:nvPr/>
        </p:nvSpPr>
        <p:spPr bwMode="auto">
          <a:xfrm>
            <a:off x="2752725" y="4895850"/>
            <a:ext cx="381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Line 33"/>
          <p:cNvSpPr>
            <a:spLocks noChangeShapeType="1"/>
          </p:cNvSpPr>
          <p:nvPr/>
        </p:nvSpPr>
        <p:spPr bwMode="auto">
          <a:xfrm>
            <a:off x="2457450" y="5572125"/>
            <a:ext cx="381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Line 34"/>
          <p:cNvSpPr>
            <a:spLocks noChangeShapeType="1"/>
          </p:cNvSpPr>
          <p:nvPr/>
        </p:nvSpPr>
        <p:spPr bwMode="auto">
          <a:xfrm>
            <a:off x="3457575" y="4924425"/>
            <a:ext cx="3048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9587" name="AutoShape 35"/>
          <p:cNvSpPr>
            <a:spLocks noChangeArrowheads="1"/>
          </p:cNvSpPr>
          <p:nvPr/>
        </p:nvSpPr>
        <p:spPr bwMode="auto">
          <a:xfrm>
            <a:off x="5257800" y="5029200"/>
            <a:ext cx="533400" cy="1219200"/>
          </a:xfrm>
          <a:prstGeom prst="curvedRightArrow">
            <a:avLst>
              <a:gd name="adj1" fmla="val 26011"/>
              <a:gd name="adj2" fmla="val 71725"/>
              <a:gd name="adj3" fmla="val 45833"/>
            </a:avLst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90" name="AutoShape 36"/>
          <p:cNvSpPr>
            <a:spLocks noChangeArrowheads="1"/>
          </p:cNvSpPr>
          <p:nvPr/>
        </p:nvSpPr>
        <p:spPr bwMode="auto">
          <a:xfrm>
            <a:off x="5791200" y="6096000"/>
            <a:ext cx="990600" cy="533400"/>
          </a:xfrm>
          <a:prstGeom prst="parallelogram">
            <a:avLst>
              <a:gd name="adj" fmla="val 46429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Line 37"/>
          <p:cNvSpPr>
            <a:spLocks noChangeShapeType="1"/>
          </p:cNvSpPr>
          <p:nvPr/>
        </p:nvSpPr>
        <p:spPr bwMode="auto">
          <a:xfrm flipV="1">
            <a:off x="5943600" y="6172200"/>
            <a:ext cx="152400" cy="304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Line 38"/>
          <p:cNvSpPr>
            <a:spLocks noChangeShapeType="1"/>
          </p:cNvSpPr>
          <p:nvPr/>
        </p:nvSpPr>
        <p:spPr bwMode="auto">
          <a:xfrm flipV="1">
            <a:off x="6019800" y="6172200"/>
            <a:ext cx="152400" cy="304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Line 39"/>
          <p:cNvSpPr>
            <a:spLocks noChangeShapeType="1"/>
          </p:cNvSpPr>
          <p:nvPr/>
        </p:nvSpPr>
        <p:spPr bwMode="auto">
          <a:xfrm flipV="1">
            <a:off x="6096000" y="6172200"/>
            <a:ext cx="152400" cy="304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Line 40"/>
          <p:cNvSpPr>
            <a:spLocks noChangeShapeType="1"/>
          </p:cNvSpPr>
          <p:nvPr/>
        </p:nvSpPr>
        <p:spPr bwMode="auto">
          <a:xfrm>
            <a:off x="6372225" y="6172200"/>
            <a:ext cx="304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Line 41"/>
          <p:cNvSpPr>
            <a:spLocks noChangeShapeType="1"/>
          </p:cNvSpPr>
          <p:nvPr/>
        </p:nvSpPr>
        <p:spPr bwMode="auto">
          <a:xfrm>
            <a:off x="6324600" y="6248400"/>
            <a:ext cx="304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Line 42"/>
          <p:cNvSpPr>
            <a:spLocks noChangeShapeType="1"/>
          </p:cNvSpPr>
          <p:nvPr/>
        </p:nvSpPr>
        <p:spPr bwMode="auto">
          <a:xfrm>
            <a:off x="6267450" y="6324600"/>
            <a:ext cx="304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AutoShape 43"/>
          <p:cNvSpPr>
            <a:spLocks noChangeArrowheads="1"/>
          </p:cNvSpPr>
          <p:nvPr/>
        </p:nvSpPr>
        <p:spPr bwMode="auto">
          <a:xfrm>
            <a:off x="4114800" y="51435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gradFill rotWithShape="0">
            <a:gsLst>
              <a:gs pos="0">
                <a:srgbClr val="009900"/>
              </a:gs>
              <a:gs pos="100000">
                <a:srgbClr val="9BD79B"/>
              </a:gs>
            </a:gsLst>
            <a:lin ang="0" scaled="1"/>
          </a:gra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AutoShape 44"/>
          <p:cNvSpPr>
            <a:spLocks noChangeArrowheads="1"/>
          </p:cNvSpPr>
          <p:nvPr/>
        </p:nvSpPr>
        <p:spPr bwMode="auto">
          <a:xfrm flipH="1">
            <a:off x="381000" y="51435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gradFill rotWithShape="0">
            <a:gsLst>
              <a:gs pos="0">
                <a:srgbClr val="009900"/>
              </a:gs>
              <a:gs pos="100000">
                <a:srgbClr val="9BD79B"/>
              </a:gs>
            </a:gsLst>
            <a:lin ang="0" scaled="1"/>
          </a:gra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Text Box 45"/>
          <p:cNvSpPr txBox="1">
            <a:spLocks noChangeArrowheads="1"/>
          </p:cNvSpPr>
          <p:nvPr/>
        </p:nvSpPr>
        <p:spPr bwMode="auto">
          <a:xfrm>
            <a:off x="533401" y="990600"/>
            <a:ext cx="3124200" cy="17543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Raster </a:t>
            </a:r>
            <a:r>
              <a:rPr lang="en-US" dirty="0" smtClean="0">
                <a:solidFill>
                  <a:srgbClr val="C00000"/>
                </a:solidFill>
              </a:rPr>
              <a:t>scan:</a:t>
            </a:r>
          </a:p>
          <a:p>
            <a:pPr algn="l"/>
            <a:r>
              <a:rPr lang="en-US" dirty="0" smtClean="0">
                <a:solidFill>
                  <a:srgbClr val="0033CC"/>
                </a:solidFill>
              </a:rPr>
              <a:t>The </a:t>
            </a:r>
            <a:r>
              <a:rPr lang="en-US" dirty="0">
                <a:solidFill>
                  <a:srgbClr val="0033CC"/>
                </a:solidFill>
              </a:rPr>
              <a:t>e-beam is </a:t>
            </a:r>
            <a:r>
              <a:rPr lang="en-US" dirty="0" smtClean="0">
                <a:solidFill>
                  <a:srgbClr val="0033CC"/>
                </a:solidFill>
              </a:rPr>
              <a:t>scanned in only one direction with beam blanking, </a:t>
            </a:r>
            <a:r>
              <a:rPr lang="en-US" dirty="0">
                <a:solidFill>
                  <a:srgbClr val="0033CC"/>
                </a:solidFill>
              </a:rPr>
              <a:t>and the stage is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mechanically translated in the </a:t>
            </a:r>
            <a:r>
              <a:rPr lang="en-US" dirty="0" smtClean="0">
                <a:solidFill>
                  <a:srgbClr val="0033CC"/>
                </a:solidFill>
              </a:rPr>
              <a:t>perpendicular direction.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400" name="Text Box 46"/>
          <p:cNvSpPr txBox="1">
            <a:spLocks noChangeArrowheads="1"/>
          </p:cNvSpPr>
          <p:nvPr/>
        </p:nvSpPr>
        <p:spPr bwMode="auto">
          <a:xfrm>
            <a:off x="4572000" y="990600"/>
            <a:ext cx="4419600" cy="2031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Vector </a:t>
            </a:r>
            <a:r>
              <a:rPr lang="en-US" dirty="0" smtClean="0">
                <a:solidFill>
                  <a:srgbClr val="C00000"/>
                </a:solidFill>
              </a:rPr>
              <a:t>scan:</a:t>
            </a:r>
          </a:p>
          <a:p>
            <a:pPr algn="l"/>
            <a:r>
              <a:rPr lang="en-US" dirty="0" smtClean="0">
                <a:solidFill>
                  <a:srgbClr val="0033CC"/>
                </a:solidFill>
              </a:rPr>
              <a:t>The </a:t>
            </a:r>
            <a:r>
              <a:rPr lang="en-US" dirty="0">
                <a:solidFill>
                  <a:srgbClr val="0033CC"/>
                </a:solidFill>
              </a:rPr>
              <a:t>e-beam is </a:t>
            </a:r>
            <a:r>
              <a:rPr lang="en-US" dirty="0" smtClean="0">
                <a:solidFill>
                  <a:srgbClr val="0033CC"/>
                </a:solidFill>
              </a:rPr>
              <a:t>scanned in </a:t>
            </a:r>
            <a:r>
              <a:rPr lang="en-US" dirty="0">
                <a:solidFill>
                  <a:srgbClr val="0033CC"/>
                </a:solidFill>
              </a:rPr>
              <a:t>both x- and y-directions with </a:t>
            </a:r>
            <a:r>
              <a:rPr lang="en-US" dirty="0" smtClean="0">
                <a:solidFill>
                  <a:srgbClr val="0033CC"/>
                </a:solidFill>
              </a:rPr>
              <a:t>beam blanking, writing the pattern </a:t>
            </a:r>
            <a:r>
              <a:rPr lang="en-US" dirty="0" smtClean="0">
                <a:solidFill>
                  <a:srgbClr val="C00000"/>
                </a:solidFill>
              </a:rPr>
              <a:t>pixel-by-pixel.</a:t>
            </a:r>
          </a:p>
          <a:p>
            <a:pPr algn="l"/>
            <a:r>
              <a:rPr lang="en-US" dirty="0" smtClean="0">
                <a:solidFill>
                  <a:srgbClr val="0033CC"/>
                </a:solidFill>
              </a:rPr>
              <a:t>No stage movement within each writing field.</a:t>
            </a:r>
          </a:p>
          <a:p>
            <a:pPr algn="l"/>
            <a:r>
              <a:rPr lang="en-US" dirty="0" smtClean="0">
                <a:solidFill>
                  <a:srgbClr val="0033CC"/>
                </a:solidFill>
              </a:rPr>
              <a:t>After each writing field, the substrate/stage moves to the next location.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401" name="AutoShape 47"/>
          <p:cNvSpPr>
            <a:spLocks noChangeArrowheads="1"/>
          </p:cNvSpPr>
          <p:nvPr/>
        </p:nvSpPr>
        <p:spPr bwMode="auto">
          <a:xfrm>
            <a:off x="6248400" y="4953000"/>
            <a:ext cx="381000" cy="152400"/>
          </a:xfrm>
          <a:prstGeom prst="parallelogram">
            <a:avLst>
              <a:gd name="adj" fmla="val 625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AutoShape 48"/>
          <p:cNvSpPr>
            <a:spLocks noChangeArrowheads="1"/>
          </p:cNvSpPr>
          <p:nvPr/>
        </p:nvSpPr>
        <p:spPr bwMode="auto">
          <a:xfrm>
            <a:off x="6629400" y="4953000"/>
            <a:ext cx="381000" cy="152400"/>
          </a:xfrm>
          <a:prstGeom prst="parallelogram">
            <a:avLst>
              <a:gd name="adj" fmla="val 625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AutoShape 49"/>
          <p:cNvSpPr>
            <a:spLocks noChangeArrowheads="1"/>
          </p:cNvSpPr>
          <p:nvPr/>
        </p:nvSpPr>
        <p:spPr bwMode="auto">
          <a:xfrm>
            <a:off x="7010400" y="4953000"/>
            <a:ext cx="381000" cy="152400"/>
          </a:xfrm>
          <a:prstGeom prst="parallelogram">
            <a:avLst>
              <a:gd name="adj" fmla="val 625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4" name="AutoShape 50"/>
          <p:cNvSpPr>
            <a:spLocks noChangeArrowheads="1"/>
          </p:cNvSpPr>
          <p:nvPr/>
        </p:nvSpPr>
        <p:spPr bwMode="auto">
          <a:xfrm>
            <a:off x="7391400" y="4953000"/>
            <a:ext cx="381000" cy="152400"/>
          </a:xfrm>
          <a:prstGeom prst="parallelogram">
            <a:avLst>
              <a:gd name="adj" fmla="val 625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5" name="AutoShape 51"/>
          <p:cNvSpPr>
            <a:spLocks noChangeArrowheads="1"/>
          </p:cNvSpPr>
          <p:nvPr/>
        </p:nvSpPr>
        <p:spPr bwMode="auto">
          <a:xfrm>
            <a:off x="7772400" y="4953000"/>
            <a:ext cx="381000" cy="152400"/>
          </a:xfrm>
          <a:prstGeom prst="parallelogram">
            <a:avLst>
              <a:gd name="adj" fmla="val 625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AutoShape 52"/>
          <p:cNvSpPr>
            <a:spLocks noChangeArrowheads="1"/>
          </p:cNvSpPr>
          <p:nvPr/>
        </p:nvSpPr>
        <p:spPr bwMode="auto">
          <a:xfrm>
            <a:off x="5753100" y="5162550"/>
            <a:ext cx="381000" cy="152400"/>
          </a:xfrm>
          <a:prstGeom prst="parallelogram">
            <a:avLst>
              <a:gd name="adj" fmla="val 625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AutoShape 53"/>
          <p:cNvSpPr>
            <a:spLocks noChangeArrowheads="1"/>
          </p:cNvSpPr>
          <p:nvPr/>
        </p:nvSpPr>
        <p:spPr bwMode="auto">
          <a:xfrm>
            <a:off x="6140450" y="5162550"/>
            <a:ext cx="381000" cy="152400"/>
          </a:xfrm>
          <a:prstGeom prst="parallelogram">
            <a:avLst>
              <a:gd name="adj" fmla="val 625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8" name="AutoShape 54"/>
          <p:cNvSpPr>
            <a:spLocks noChangeArrowheads="1"/>
          </p:cNvSpPr>
          <p:nvPr/>
        </p:nvSpPr>
        <p:spPr bwMode="auto">
          <a:xfrm>
            <a:off x="6529388" y="5162550"/>
            <a:ext cx="381000" cy="152400"/>
          </a:xfrm>
          <a:prstGeom prst="parallelogram">
            <a:avLst>
              <a:gd name="adj" fmla="val 625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AutoShape 55"/>
          <p:cNvSpPr>
            <a:spLocks noChangeArrowheads="1"/>
          </p:cNvSpPr>
          <p:nvPr/>
        </p:nvSpPr>
        <p:spPr bwMode="auto">
          <a:xfrm>
            <a:off x="6899275" y="5162550"/>
            <a:ext cx="381000" cy="152400"/>
          </a:xfrm>
          <a:prstGeom prst="parallelogram">
            <a:avLst>
              <a:gd name="adj" fmla="val 625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0" name="AutoShape 56"/>
          <p:cNvSpPr>
            <a:spLocks noChangeArrowheads="1"/>
          </p:cNvSpPr>
          <p:nvPr/>
        </p:nvSpPr>
        <p:spPr bwMode="auto">
          <a:xfrm>
            <a:off x="7269163" y="5162550"/>
            <a:ext cx="381000" cy="152400"/>
          </a:xfrm>
          <a:prstGeom prst="parallelogram">
            <a:avLst>
              <a:gd name="adj" fmla="val 625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1" name="AutoShape 57"/>
          <p:cNvSpPr>
            <a:spLocks noChangeArrowheads="1"/>
          </p:cNvSpPr>
          <p:nvPr/>
        </p:nvSpPr>
        <p:spPr bwMode="auto">
          <a:xfrm>
            <a:off x="7658100" y="5162550"/>
            <a:ext cx="381000" cy="152400"/>
          </a:xfrm>
          <a:prstGeom prst="parallelogram">
            <a:avLst>
              <a:gd name="adj" fmla="val 625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286000" y="228600"/>
            <a:ext cx="409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Raster scan vs. vector scan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3497" y="152400"/>
            <a:ext cx="379924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E-beam lithography facts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1143000"/>
            <a:ext cx="769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Developed in 1960s along with scanning electron microscope (SEM).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Breakthrough made in 1968 when a polymer called PMMA (poly methyl meth </a:t>
            </a:r>
            <a:r>
              <a:rPr lang="en-US" sz="2000" dirty="0" err="1" smtClean="0">
                <a:solidFill>
                  <a:srgbClr val="0033CC"/>
                </a:solidFill>
              </a:rPr>
              <a:t>acrylate</a:t>
            </a:r>
            <a:r>
              <a:rPr lang="en-US" sz="2000" dirty="0" smtClean="0">
                <a:solidFill>
                  <a:srgbClr val="0033CC"/>
                </a:solidFill>
              </a:rPr>
              <a:t>) was discovered to have high resolution.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Fast growth in 1990s when “nano” began to become “hot” and computer became more available for automatic lithography control.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Since around 2000, focused ion beam (FIB) patterning began to compete with EBL in some applications.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Today EBL is still the most popular nano-patterning techniques for academic research and prototyping.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/>
          <p:cNvSpPr txBox="1"/>
          <p:nvPr/>
        </p:nvSpPr>
        <p:spPr>
          <a:xfrm>
            <a:off x="2286000" y="228600"/>
            <a:ext cx="458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Raster scan versus vector scan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304800" y="1446074"/>
            <a:ext cx="525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Raster scan: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Very simple and fast.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Very repeatable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sparse patterns take as long as dense patterns.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Difficult to adjust dose during writing.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photo-mask making.</a:t>
            </a:r>
            <a:endParaRPr lang="en-US" b="1" u="sng" dirty="0" smtClean="0">
              <a:solidFill>
                <a:srgbClr val="0033CC"/>
              </a:solidFill>
            </a:endParaRPr>
          </a:p>
        </p:txBody>
      </p: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6019800" y="914400"/>
            <a:ext cx="2666999" cy="2456846"/>
            <a:chOff x="6019800" y="1066800"/>
            <a:chExt cx="2666999" cy="2456846"/>
          </a:xfrm>
        </p:grpSpPr>
        <p:sp>
          <p:nvSpPr>
            <p:cNvPr id="8" name="Rectangle 41"/>
            <p:cNvSpPr>
              <a:spLocks noChangeArrowheads="1"/>
            </p:cNvSpPr>
            <p:nvPr/>
          </p:nvSpPr>
          <p:spPr bwMode="auto">
            <a:xfrm>
              <a:off x="6535359" y="1461407"/>
              <a:ext cx="2151440" cy="195489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2"/>
            <p:cNvSpPr>
              <a:spLocks/>
            </p:cNvSpPr>
            <p:nvPr/>
          </p:nvSpPr>
          <p:spPr bwMode="auto">
            <a:xfrm>
              <a:off x="6568621" y="1497693"/>
              <a:ext cx="2081893" cy="90714"/>
            </a:xfrm>
            <a:custGeom>
              <a:avLst/>
              <a:gdLst>
                <a:gd name="T0" fmla="*/ 2 w 1747"/>
                <a:gd name="T1" fmla="*/ 0 h 83"/>
                <a:gd name="T2" fmla="*/ 1747 w 1747"/>
                <a:gd name="T3" fmla="*/ 0 h 83"/>
                <a:gd name="T4" fmla="*/ 1747 w 1747"/>
                <a:gd name="T5" fmla="*/ 42 h 83"/>
                <a:gd name="T6" fmla="*/ 0 w 1747"/>
                <a:gd name="T7" fmla="*/ 42 h 83"/>
                <a:gd name="T8" fmla="*/ 0 w 1747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7"/>
                <a:gd name="T16" fmla="*/ 0 h 83"/>
                <a:gd name="T17" fmla="*/ 1747 w 174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7" h="83">
                  <a:moveTo>
                    <a:pt x="2" y="0"/>
                  </a:moveTo>
                  <a:lnTo>
                    <a:pt x="1747" y="0"/>
                  </a:lnTo>
                  <a:lnTo>
                    <a:pt x="1747" y="42"/>
                  </a:lnTo>
                  <a:lnTo>
                    <a:pt x="0" y="42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6568621" y="1589919"/>
              <a:ext cx="2081893" cy="87690"/>
            </a:xfrm>
            <a:custGeom>
              <a:avLst/>
              <a:gdLst>
                <a:gd name="T0" fmla="*/ 2 w 1747"/>
                <a:gd name="T1" fmla="*/ 0 h 82"/>
                <a:gd name="T2" fmla="*/ 221 w 1747"/>
                <a:gd name="T3" fmla="*/ 0 h 82"/>
                <a:gd name="T4" fmla="*/ 438 w 1747"/>
                <a:gd name="T5" fmla="*/ 0 h 82"/>
                <a:gd name="T6" fmla="*/ 657 w 1747"/>
                <a:gd name="T7" fmla="*/ 0 h 82"/>
                <a:gd name="T8" fmla="*/ 873 w 1747"/>
                <a:gd name="T9" fmla="*/ 0 h 82"/>
                <a:gd name="T10" fmla="*/ 1092 w 1747"/>
                <a:gd name="T11" fmla="*/ 0 h 82"/>
                <a:gd name="T12" fmla="*/ 1311 w 1747"/>
                <a:gd name="T13" fmla="*/ 0 h 82"/>
                <a:gd name="T14" fmla="*/ 1528 w 1747"/>
                <a:gd name="T15" fmla="*/ 0 h 82"/>
                <a:gd name="T16" fmla="*/ 1747 w 1747"/>
                <a:gd name="T17" fmla="*/ 0 h 82"/>
                <a:gd name="T18" fmla="*/ 1747 w 1747"/>
                <a:gd name="T19" fmla="*/ 3 h 82"/>
                <a:gd name="T20" fmla="*/ 1747 w 1747"/>
                <a:gd name="T21" fmla="*/ 9 h 82"/>
                <a:gd name="T22" fmla="*/ 1747 w 1747"/>
                <a:gd name="T23" fmla="*/ 15 h 82"/>
                <a:gd name="T24" fmla="*/ 1747 w 1747"/>
                <a:gd name="T25" fmla="*/ 21 h 82"/>
                <a:gd name="T26" fmla="*/ 1747 w 1747"/>
                <a:gd name="T27" fmla="*/ 25 h 82"/>
                <a:gd name="T28" fmla="*/ 1747 w 1747"/>
                <a:gd name="T29" fmla="*/ 30 h 82"/>
                <a:gd name="T30" fmla="*/ 1747 w 1747"/>
                <a:gd name="T31" fmla="*/ 36 h 82"/>
                <a:gd name="T32" fmla="*/ 1747 w 1747"/>
                <a:gd name="T33" fmla="*/ 42 h 82"/>
                <a:gd name="T34" fmla="*/ 1528 w 1747"/>
                <a:gd name="T35" fmla="*/ 42 h 82"/>
                <a:gd name="T36" fmla="*/ 1309 w 1747"/>
                <a:gd name="T37" fmla="*/ 42 h 82"/>
                <a:gd name="T38" fmla="*/ 1092 w 1747"/>
                <a:gd name="T39" fmla="*/ 42 h 82"/>
                <a:gd name="T40" fmla="*/ 873 w 1747"/>
                <a:gd name="T41" fmla="*/ 42 h 82"/>
                <a:gd name="T42" fmla="*/ 655 w 1747"/>
                <a:gd name="T43" fmla="*/ 42 h 82"/>
                <a:gd name="T44" fmla="*/ 436 w 1747"/>
                <a:gd name="T45" fmla="*/ 42 h 82"/>
                <a:gd name="T46" fmla="*/ 219 w 1747"/>
                <a:gd name="T47" fmla="*/ 42 h 82"/>
                <a:gd name="T48" fmla="*/ 0 w 1747"/>
                <a:gd name="T49" fmla="*/ 42 h 82"/>
                <a:gd name="T50" fmla="*/ 0 w 1747"/>
                <a:gd name="T51" fmla="*/ 48 h 82"/>
                <a:gd name="T52" fmla="*/ 0 w 1747"/>
                <a:gd name="T53" fmla="*/ 51 h 82"/>
                <a:gd name="T54" fmla="*/ 0 w 1747"/>
                <a:gd name="T55" fmla="*/ 57 h 82"/>
                <a:gd name="T56" fmla="*/ 0 w 1747"/>
                <a:gd name="T57" fmla="*/ 63 h 82"/>
                <a:gd name="T58" fmla="*/ 0 w 1747"/>
                <a:gd name="T59" fmla="*/ 67 h 82"/>
                <a:gd name="T60" fmla="*/ 0 w 1747"/>
                <a:gd name="T61" fmla="*/ 73 h 82"/>
                <a:gd name="T62" fmla="*/ 0 w 1747"/>
                <a:gd name="T63" fmla="*/ 78 h 82"/>
                <a:gd name="T64" fmla="*/ 0 w 1747"/>
                <a:gd name="T65" fmla="*/ 82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7"/>
                <a:gd name="T100" fmla="*/ 0 h 82"/>
                <a:gd name="T101" fmla="*/ 1747 w 1747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7" h="82">
                  <a:moveTo>
                    <a:pt x="2" y="0"/>
                  </a:moveTo>
                  <a:lnTo>
                    <a:pt x="221" y="0"/>
                  </a:lnTo>
                  <a:lnTo>
                    <a:pt x="438" y="0"/>
                  </a:lnTo>
                  <a:lnTo>
                    <a:pt x="657" y="0"/>
                  </a:lnTo>
                  <a:lnTo>
                    <a:pt x="873" y="0"/>
                  </a:lnTo>
                  <a:lnTo>
                    <a:pt x="1092" y="0"/>
                  </a:lnTo>
                  <a:lnTo>
                    <a:pt x="1311" y="0"/>
                  </a:lnTo>
                  <a:lnTo>
                    <a:pt x="1528" y="0"/>
                  </a:lnTo>
                  <a:lnTo>
                    <a:pt x="1747" y="0"/>
                  </a:lnTo>
                  <a:lnTo>
                    <a:pt x="1747" y="3"/>
                  </a:lnTo>
                  <a:lnTo>
                    <a:pt x="1747" y="9"/>
                  </a:lnTo>
                  <a:lnTo>
                    <a:pt x="1747" y="15"/>
                  </a:lnTo>
                  <a:lnTo>
                    <a:pt x="1747" y="21"/>
                  </a:lnTo>
                  <a:lnTo>
                    <a:pt x="1747" y="25"/>
                  </a:lnTo>
                  <a:lnTo>
                    <a:pt x="1747" y="30"/>
                  </a:lnTo>
                  <a:lnTo>
                    <a:pt x="1747" y="36"/>
                  </a:lnTo>
                  <a:lnTo>
                    <a:pt x="1747" y="42"/>
                  </a:lnTo>
                  <a:lnTo>
                    <a:pt x="1528" y="42"/>
                  </a:lnTo>
                  <a:lnTo>
                    <a:pt x="1309" y="42"/>
                  </a:lnTo>
                  <a:lnTo>
                    <a:pt x="1092" y="42"/>
                  </a:lnTo>
                  <a:lnTo>
                    <a:pt x="873" y="42"/>
                  </a:lnTo>
                  <a:lnTo>
                    <a:pt x="655" y="42"/>
                  </a:lnTo>
                  <a:lnTo>
                    <a:pt x="436" y="42"/>
                  </a:lnTo>
                  <a:lnTo>
                    <a:pt x="219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0" y="82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auto">
            <a:xfrm>
              <a:off x="6568621" y="1677610"/>
              <a:ext cx="2081893" cy="92226"/>
            </a:xfrm>
            <a:custGeom>
              <a:avLst/>
              <a:gdLst>
                <a:gd name="T0" fmla="*/ 2 w 1747"/>
                <a:gd name="T1" fmla="*/ 0 h 85"/>
                <a:gd name="T2" fmla="*/ 219 w 1747"/>
                <a:gd name="T3" fmla="*/ 0 h 85"/>
                <a:gd name="T4" fmla="*/ 438 w 1747"/>
                <a:gd name="T5" fmla="*/ 0 h 85"/>
                <a:gd name="T6" fmla="*/ 657 w 1747"/>
                <a:gd name="T7" fmla="*/ 0 h 85"/>
                <a:gd name="T8" fmla="*/ 873 w 1747"/>
                <a:gd name="T9" fmla="*/ 0 h 85"/>
                <a:gd name="T10" fmla="*/ 1092 w 1747"/>
                <a:gd name="T11" fmla="*/ 0 h 85"/>
                <a:gd name="T12" fmla="*/ 1309 w 1747"/>
                <a:gd name="T13" fmla="*/ 0 h 85"/>
                <a:gd name="T14" fmla="*/ 1528 w 1747"/>
                <a:gd name="T15" fmla="*/ 0 h 85"/>
                <a:gd name="T16" fmla="*/ 1747 w 1747"/>
                <a:gd name="T17" fmla="*/ 0 h 85"/>
                <a:gd name="T18" fmla="*/ 1747 w 1747"/>
                <a:gd name="T19" fmla="*/ 6 h 85"/>
                <a:gd name="T20" fmla="*/ 1747 w 1747"/>
                <a:gd name="T21" fmla="*/ 12 h 85"/>
                <a:gd name="T22" fmla="*/ 1747 w 1747"/>
                <a:gd name="T23" fmla="*/ 17 h 85"/>
                <a:gd name="T24" fmla="*/ 1747 w 1747"/>
                <a:gd name="T25" fmla="*/ 21 h 85"/>
                <a:gd name="T26" fmla="*/ 1747 w 1747"/>
                <a:gd name="T27" fmla="*/ 27 h 85"/>
                <a:gd name="T28" fmla="*/ 1747 w 1747"/>
                <a:gd name="T29" fmla="*/ 33 h 85"/>
                <a:gd name="T30" fmla="*/ 1747 w 1747"/>
                <a:gd name="T31" fmla="*/ 38 h 85"/>
                <a:gd name="T32" fmla="*/ 1747 w 1747"/>
                <a:gd name="T33" fmla="*/ 42 h 85"/>
                <a:gd name="T34" fmla="*/ 1528 w 1747"/>
                <a:gd name="T35" fmla="*/ 42 h 85"/>
                <a:gd name="T36" fmla="*/ 1309 w 1747"/>
                <a:gd name="T37" fmla="*/ 44 h 85"/>
                <a:gd name="T38" fmla="*/ 1092 w 1747"/>
                <a:gd name="T39" fmla="*/ 44 h 85"/>
                <a:gd name="T40" fmla="*/ 873 w 1747"/>
                <a:gd name="T41" fmla="*/ 44 h 85"/>
                <a:gd name="T42" fmla="*/ 655 w 1747"/>
                <a:gd name="T43" fmla="*/ 44 h 85"/>
                <a:gd name="T44" fmla="*/ 436 w 1747"/>
                <a:gd name="T45" fmla="*/ 44 h 85"/>
                <a:gd name="T46" fmla="*/ 219 w 1747"/>
                <a:gd name="T47" fmla="*/ 44 h 85"/>
                <a:gd name="T48" fmla="*/ 0 w 1747"/>
                <a:gd name="T49" fmla="*/ 44 h 85"/>
                <a:gd name="T50" fmla="*/ 0 w 1747"/>
                <a:gd name="T51" fmla="*/ 48 h 85"/>
                <a:gd name="T52" fmla="*/ 0 w 1747"/>
                <a:gd name="T53" fmla="*/ 54 h 85"/>
                <a:gd name="T54" fmla="*/ 0 w 1747"/>
                <a:gd name="T55" fmla="*/ 60 h 85"/>
                <a:gd name="T56" fmla="*/ 0 w 1747"/>
                <a:gd name="T57" fmla="*/ 63 h 85"/>
                <a:gd name="T58" fmla="*/ 0 w 1747"/>
                <a:gd name="T59" fmla="*/ 69 h 85"/>
                <a:gd name="T60" fmla="*/ 0 w 1747"/>
                <a:gd name="T61" fmla="*/ 75 h 85"/>
                <a:gd name="T62" fmla="*/ 0 w 1747"/>
                <a:gd name="T63" fmla="*/ 79 h 85"/>
                <a:gd name="T64" fmla="*/ 0 w 1747"/>
                <a:gd name="T65" fmla="*/ 85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7"/>
                <a:gd name="T100" fmla="*/ 0 h 85"/>
                <a:gd name="T101" fmla="*/ 1747 w 1747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7" h="85">
                  <a:moveTo>
                    <a:pt x="2" y="0"/>
                  </a:moveTo>
                  <a:lnTo>
                    <a:pt x="219" y="0"/>
                  </a:lnTo>
                  <a:lnTo>
                    <a:pt x="438" y="0"/>
                  </a:lnTo>
                  <a:lnTo>
                    <a:pt x="657" y="0"/>
                  </a:lnTo>
                  <a:lnTo>
                    <a:pt x="873" y="0"/>
                  </a:lnTo>
                  <a:lnTo>
                    <a:pt x="1092" y="0"/>
                  </a:lnTo>
                  <a:lnTo>
                    <a:pt x="1309" y="0"/>
                  </a:lnTo>
                  <a:lnTo>
                    <a:pt x="1528" y="0"/>
                  </a:lnTo>
                  <a:lnTo>
                    <a:pt x="1747" y="0"/>
                  </a:lnTo>
                  <a:lnTo>
                    <a:pt x="1747" y="6"/>
                  </a:lnTo>
                  <a:lnTo>
                    <a:pt x="1747" y="12"/>
                  </a:lnTo>
                  <a:lnTo>
                    <a:pt x="1747" y="17"/>
                  </a:lnTo>
                  <a:lnTo>
                    <a:pt x="1747" y="21"/>
                  </a:lnTo>
                  <a:lnTo>
                    <a:pt x="1747" y="27"/>
                  </a:lnTo>
                  <a:lnTo>
                    <a:pt x="1747" y="33"/>
                  </a:lnTo>
                  <a:lnTo>
                    <a:pt x="1747" y="38"/>
                  </a:lnTo>
                  <a:lnTo>
                    <a:pt x="1747" y="42"/>
                  </a:lnTo>
                  <a:lnTo>
                    <a:pt x="1528" y="42"/>
                  </a:lnTo>
                  <a:lnTo>
                    <a:pt x="1309" y="44"/>
                  </a:lnTo>
                  <a:lnTo>
                    <a:pt x="1092" y="44"/>
                  </a:lnTo>
                  <a:lnTo>
                    <a:pt x="873" y="44"/>
                  </a:lnTo>
                  <a:lnTo>
                    <a:pt x="655" y="44"/>
                  </a:lnTo>
                  <a:lnTo>
                    <a:pt x="436" y="44"/>
                  </a:lnTo>
                  <a:lnTo>
                    <a:pt x="219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85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auto">
            <a:xfrm>
              <a:off x="6568621" y="1769836"/>
              <a:ext cx="2081893" cy="92226"/>
            </a:xfrm>
            <a:custGeom>
              <a:avLst/>
              <a:gdLst>
                <a:gd name="T0" fmla="*/ 2 w 1747"/>
                <a:gd name="T1" fmla="*/ 0 h 84"/>
                <a:gd name="T2" fmla="*/ 219 w 1747"/>
                <a:gd name="T3" fmla="*/ 0 h 84"/>
                <a:gd name="T4" fmla="*/ 438 w 1747"/>
                <a:gd name="T5" fmla="*/ 0 h 84"/>
                <a:gd name="T6" fmla="*/ 657 w 1747"/>
                <a:gd name="T7" fmla="*/ 0 h 84"/>
                <a:gd name="T8" fmla="*/ 873 w 1747"/>
                <a:gd name="T9" fmla="*/ 0 h 84"/>
                <a:gd name="T10" fmla="*/ 1092 w 1747"/>
                <a:gd name="T11" fmla="*/ 0 h 84"/>
                <a:gd name="T12" fmla="*/ 1309 w 1747"/>
                <a:gd name="T13" fmla="*/ 0 h 84"/>
                <a:gd name="T14" fmla="*/ 1528 w 1747"/>
                <a:gd name="T15" fmla="*/ 0 h 84"/>
                <a:gd name="T16" fmla="*/ 1747 w 1747"/>
                <a:gd name="T17" fmla="*/ 0 h 84"/>
                <a:gd name="T18" fmla="*/ 1747 w 1747"/>
                <a:gd name="T19" fmla="*/ 5 h 84"/>
                <a:gd name="T20" fmla="*/ 1747 w 1747"/>
                <a:gd name="T21" fmla="*/ 11 h 84"/>
                <a:gd name="T22" fmla="*/ 1747 w 1747"/>
                <a:gd name="T23" fmla="*/ 15 h 84"/>
                <a:gd name="T24" fmla="*/ 1747 w 1747"/>
                <a:gd name="T25" fmla="*/ 21 h 84"/>
                <a:gd name="T26" fmla="*/ 1747 w 1747"/>
                <a:gd name="T27" fmla="*/ 26 h 84"/>
                <a:gd name="T28" fmla="*/ 1747 w 1747"/>
                <a:gd name="T29" fmla="*/ 32 h 84"/>
                <a:gd name="T30" fmla="*/ 1747 w 1747"/>
                <a:gd name="T31" fmla="*/ 36 h 84"/>
                <a:gd name="T32" fmla="*/ 1747 w 1747"/>
                <a:gd name="T33" fmla="*/ 42 h 84"/>
                <a:gd name="T34" fmla="*/ 1528 w 1747"/>
                <a:gd name="T35" fmla="*/ 42 h 84"/>
                <a:gd name="T36" fmla="*/ 1309 w 1747"/>
                <a:gd name="T37" fmla="*/ 42 h 84"/>
                <a:gd name="T38" fmla="*/ 1090 w 1747"/>
                <a:gd name="T39" fmla="*/ 42 h 84"/>
                <a:gd name="T40" fmla="*/ 873 w 1747"/>
                <a:gd name="T41" fmla="*/ 42 h 84"/>
                <a:gd name="T42" fmla="*/ 655 w 1747"/>
                <a:gd name="T43" fmla="*/ 42 h 84"/>
                <a:gd name="T44" fmla="*/ 436 w 1747"/>
                <a:gd name="T45" fmla="*/ 42 h 84"/>
                <a:gd name="T46" fmla="*/ 217 w 1747"/>
                <a:gd name="T47" fmla="*/ 42 h 84"/>
                <a:gd name="T48" fmla="*/ 0 w 1747"/>
                <a:gd name="T49" fmla="*/ 42 h 84"/>
                <a:gd name="T50" fmla="*/ 0 w 1747"/>
                <a:gd name="T51" fmla="*/ 48 h 84"/>
                <a:gd name="T52" fmla="*/ 0 w 1747"/>
                <a:gd name="T53" fmla="*/ 53 h 84"/>
                <a:gd name="T54" fmla="*/ 0 w 1747"/>
                <a:gd name="T55" fmla="*/ 57 h 84"/>
                <a:gd name="T56" fmla="*/ 0 w 1747"/>
                <a:gd name="T57" fmla="*/ 63 h 84"/>
                <a:gd name="T58" fmla="*/ 0 w 1747"/>
                <a:gd name="T59" fmla="*/ 69 h 84"/>
                <a:gd name="T60" fmla="*/ 0 w 1747"/>
                <a:gd name="T61" fmla="*/ 72 h 84"/>
                <a:gd name="T62" fmla="*/ 0 w 1747"/>
                <a:gd name="T63" fmla="*/ 78 h 84"/>
                <a:gd name="T64" fmla="*/ 0 w 1747"/>
                <a:gd name="T65" fmla="*/ 84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7"/>
                <a:gd name="T100" fmla="*/ 0 h 84"/>
                <a:gd name="T101" fmla="*/ 1747 w 1747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7" h="84">
                  <a:moveTo>
                    <a:pt x="2" y="0"/>
                  </a:moveTo>
                  <a:lnTo>
                    <a:pt x="219" y="0"/>
                  </a:lnTo>
                  <a:lnTo>
                    <a:pt x="438" y="0"/>
                  </a:lnTo>
                  <a:lnTo>
                    <a:pt x="657" y="0"/>
                  </a:lnTo>
                  <a:lnTo>
                    <a:pt x="873" y="0"/>
                  </a:lnTo>
                  <a:lnTo>
                    <a:pt x="1092" y="0"/>
                  </a:lnTo>
                  <a:lnTo>
                    <a:pt x="1309" y="0"/>
                  </a:lnTo>
                  <a:lnTo>
                    <a:pt x="1528" y="0"/>
                  </a:lnTo>
                  <a:lnTo>
                    <a:pt x="1747" y="0"/>
                  </a:lnTo>
                  <a:lnTo>
                    <a:pt x="1747" y="5"/>
                  </a:lnTo>
                  <a:lnTo>
                    <a:pt x="1747" y="11"/>
                  </a:lnTo>
                  <a:lnTo>
                    <a:pt x="1747" y="15"/>
                  </a:lnTo>
                  <a:lnTo>
                    <a:pt x="1747" y="21"/>
                  </a:lnTo>
                  <a:lnTo>
                    <a:pt x="1747" y="26"/>
                  </a:lnTo>
                  <a:lnTo>
                    <a:pt x="1747" y="32"/>
                  </a:lnTo>
                  <a:lnTo>
                    <a:pt x="1747" y="36"/>
                  </a:lnTo>
                  <a:lnTo>
                    <a:pt x="1747" y="42"/>
                  </a:lnTo>
                  <a:lnTo>
                    <a:pt x="1528" y="42"/>
                  </a:lnTo>
                  <a:lnTo>
                    <a:pt x="1309" y="42"/>
                  </a:lnTo>
                  <a:lnTo>
                    <a:pt x="1090" y="42"/>
                  </a:lnTo>
                  <a:lnTo>
                    <a:pt x="873" y="42"/>
                  </a:lnTo>
                  <a:lnTo>
                    <a:pt x="655" y="42"/>
                  </a:lnTo>
                  <a:lnTo>
                    <a:pt x="436" y="42"/>
                  </a:lnTo>
                  <a:lnTo>
                    <a:pt x="217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4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auto">
            <a:xfrm>
              <a:off x="6568621" y="1862062"/>
              <a:ext cx="2081893" cy="89202"/>
            </a:xfrm>
            <a:custGeom>
              <a:avLst/>
              <a:gdLst>
                <a:gd name="T0" fmla="*/ 0 w 1747"/>
                <a:gd name="T1" fmla="*/ 0 h 83"/>
                <a:gd name="T2" fmla="*/ 219 w 1747"/>
                <a:gd name="T3" fmla="*/ 0 h 83"/>
                <a:gd name="T4" fmla="*/ 438 w 1747"/>
                <a:gd name="T5" fmla="*/ 0 h 83"/>
                <a:gd name="T6" fmla="*/ 655 w 1747"/>
                <a:gd name="T7" fmla="*/ 0 h 83"/>
                <a:gd name="T8" fmla="*/ 873 w 1747"/>
                <a:gd name="T9" fmla="*/ 0 h 83"/>
                <a:gd name="T10" fmla="*/ 1092 w 1747"/>
                <a:gd name="T11" fmla="*/ 0 h 83"/>
                <a:gd name="T12" fmla="*/ 1309 w 1747"/>
                <a:gd name="T13" fmla="*/ 0 h 83"/>
                <a:gd name="T14" fmla="*/ 1528 w 1747"/>
                <a:gd name="T15" fmla="*/ 0 h 83"/>
                <a:gd name="T16" fmla="*/ 1747 w 1747"/>
                <a:gd name="T17" fmla="*/ 0 h 83"/>
                <a:gd name="T18" fmla="*/ 1747 w 1747"/>
                <a:gd name="T19" fmla="*/ 6 h 83"/>
                <a:gd name="T20" fmla="*/ 1747 w 1747"/>
                <a:gd name="T21" fmla="*/ 10 h 83"/>
                <a:gd name="T22" fmla="*/ 1747 w 1747"/>
                <a:gd name="T23" fmla="*/ 15 h 83"/>
                <a:gd name="T24" fmla="*/ 1747 w 1747"/>
                <a:gd name="T25" fmla="*/ 21 h 83"/>
                <a:gd name="T26" fmla="*/ 1747 w 1747"/>
                <a:gd name="T27" fmla="*/ 27 h 83"/>
                <a:gd name="T28" fmla="*/ 1747 w 1747"/>
                <a:gd name="T29" fmla="*/ 31 h 83"/>
                <a:gd name="T30" fmla="*/ 1747 w 1747"/>
                <a:gd name="T31" fmla="*/ 36 h 83"/>
                <a:gd name="T32" fmla="*/ 1747 w 1747"/>
                <a:gd name="T33" fmla="*/ 42 h 83"/>
                <a:gd name="T34" fmla="*/ 1528 w 1747"/>
                <a:gd name="T35" fmla="*/ 42 h 83"/>
                <a:gd name="T36" fmla="*/ 1309 w 1747"/>
                <a:gd name="T37" fmla="*/ 42 h 83"/>
                <a:gd name="T38" fmla="*/ 1090 w 1747"/>
                <a:gd name="T39" fmla="*/ 42 h 83"/>
                <a:gd name="T40" fmla="*/ 873 w 1747"/>
                <a:gd name="T41" fmla="*/ 42 h 83"/>
                <a:gd name="T42" fmla="*/ 655 w 1747"/>
                <a:gd name="T43" fmla="*/ 42 h 83"/>
                <a:gd name="T44" fmla="*/ 436 w 1747"/>
                <a:gd name="T45" fmla="*/ 42 h 83"/>
                <a:gd name="T46" fmla="*/ 217 w 1747"/>
                <a:gd name="T47" fmla="*/ 42 h 83"/>
                <a:gd name="T48" fmla="*/ 0 w 1747"/>
                <a:gd name="T49" fmla="*/ 42 h 83"/>
                <a:gd name="T50" fmla="*/ 0 w 1747"/>
                <a:gd name="T51" fmla="*/ 48 h 83"/>
                <a:gd name="T52" fmla="*/ 0 w 1747"/>
                <a:gd name="T53" fmla="*/ 52 h 83"/>
                <a:gd name="T54" fmla="*/ 0 w 1747"/>
                <a:gd name="T55" fmla="*/ 58 h 83"/>
                <a:gd name="T56" fmla="*/ 0 w 1747"/>
                <a:gd name="T57" fmla="*/ 63 h 83"/>
                <a:gd name="T58" fmla="*/ 0 w 1747"/>
                <a:gd name="T59" fmla="*/ 67 h 83"/>
                <a:gd name="T60" fmla="*/ 0 w 1747"/>
                <a:gd name="T61" fmla="*/ 73 h 83"/>
                <a:gd name="T62" fmla="*/ 0 w 1747"/>
                <a:gd name="T63" fmla="*/ 79 h 83"/>
                <a:gd name="T64" fmla="*/ 0 w 1747"/>
                <a:gd name="T65" fmla="*/ 83 h 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7"/>
                <a:gd name="T100" fmla="*/ 0 h 83"/>
                <a:gd name="T101" fmla="*/ 1747 w 1747"/>
                <a:gd name="T102" fmla="*/ 83 h 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7" h="83">
                  <a:moveTo>
                    <a:pt x="0" y="0"/>
                  </a:moveTo>
                  <a:lnTo>
                    <a:pt x="219" y="0"/>
                  </a:lnTo>
                  <a:lnTo>
                    <a:pt x="438" y="0"/>
                  </a:lnTo>
                  <a:lnTo>
                    <a:pt x="655" y="0"/>
                  </a:lnTo>
                  <a:lnTo>
                    <a:pt x="873" y="0"/>
                  </a:lnTo>
                  <a:lnTo>
                    <a:pt x="1092" y="0"/>
                  </a:lnTo>
                  <a:lnTo>
                    <a:pt x="1309" y="0"/>
                  </a:lnTo>
                  <a:lnTo>
                    <a:pt x="1528" y="0"/>
                  </a:lnTo>
                  <a:lnTo>
                    <a:pt x="1747" y="0"/>
                  </a:lnTo>
                  <a:lnTo>
                    <a:pt x="1747" y="6"/>
                  </a:lnTo>
                  <a:lnTo>
                    <a:pt x="1747" y="10"/>
                  </a:lnTo>
                  <a:lnTo>
                    <a:pt x="1747" y="15"/>
                  </a:lnTo>
                  <a:lnTo>
                    <a:pt x="1747" y="21"/>
                  </a:lnTo>
                  <a:lnTo>
                    <a:pt x="1747" y="27"/>
                  </a:lnTo>
                  <a:lnTo>
                    <a:pt x="1747" y="31"/>
                  </a:lnTo>
                  <a:lnTo>
                    <a:pt x="1747" y="36"/>
                  </a:lnTo>
                  <a:lnTo>
                    <a:pt x="1747" y="42"/>
                  </a:lnTo>
                  <a:lnTo>
                    <a:pt x="1528" y="42"/>
                  </a:lnTo>
                  <a:lnTo>
                    <a:pt x="1309" y="42"/>
                  </a:lnTo>
                  <a:lnTo>
                    <a:pt x="1090" y="42"/>
                  </a:lnTo>
                  <a:lnTo>
                    <a:pt x="873" y="42"/>
                  </a:lnTo>
                  <a:lnTo>
                    <a:pt x="655" y="42"/>
                  </a:lnTo>
                  <a:lnTo>
                    <a:pt x="436" y="42"/>
                  </a:lnTo>
                  <a:lnTo>
                    <a:pt x="217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auto">
            <a:xfrm>
              <a:off x="6567109" y="1951264"/>
              <a:ext cx="2081893" cy="92226"/>
            </a:xfrm>
            <a:custGeom>
              <a:avLst/>
              <a:gdLst>
                <a:gd name="T0" fmla="*/ 2 w 1747"/>
                <a:gd name="T1" fmla="*/ 0 h 84"/>
                <a:gd name="T2" fmla="*/ 221 w 1747"/>
                <a:gd name="T3" fmla="*/ 0 h 84"/>
                <a:gd name="T4" fmla="*/ 440 w 1747"/>
                <a:gd name="T5" fmla="*/ 0 h 84"/>
                <a:gd name="T6" fmla="*/ 657 w 1747"/>
                <a:gd name="T7" fmla="*/ 0 h 84"/>
                <a:gd name="T8" fmla="*/ 875 w 1747"/>
                <a:gd name="T9" fmla="*/ 0 h 84"/>
                <a:gd name="T10" fmla="*/ 1094 w 1747"/>
                <a:gd name="T11" fmla="*/ 0 h 84"/>
                <a:gd name="T12" fmla="*/ 1311 w 1747"/>
                <a:gd name="T13" fmla="*/ 0 h 84"/>
                <a:gd name="T14" fmla="*/ 1530 w 1747"/>
                <a:gd name="T15" fmla="*/ 0 h 84"/>
                <a:gd name="T16" fmla="*/ 1747 w 1747"/>
                <a:gd name="T17" fmla="*/ 0 h 84"/>
                <a:gd name="T18" fmla="*/ 1747 w 1747"/>
                <a:gd name="T19" fmla="*/ 5 h 84"/>
                <a:gd name="T20" fmla="*/ 1747 w 1747"/>
                <a:gd name="T21" fmla="*/ 11 h 84"/>
                <a:gd name="T22" fmla="*/ 1747 w 1747"/>
                <a:gd name="T23" fmla="*/ 17 h 84"/>
                <a:gd name="T24" fmla="*/ 1747 w 1747"/>
                <a:gd name="T25" fmla="*/ 23 h 84"/>
                <a:gd name="T26" fmla="*/ 1747 w 1747"/>
                <a:gd name="T27" fmla="*/ 26 h 84"/>
                <a:gd name="T28" fmla="*/ 1747 w 1747"/>
                <a:gd name="T29" fmla="*/ 32 h 84"/>
                <a:gd name="T30" fmla="*/ 1747 w 1747"/>
                <a:gd name="T31" fmla="*/ 38 h 84"/>
                <a:gd name="T32" fmla="*/ 1747 w 1747"/>
                <a:gd name="T33" fmla="*/ 44 h 84"/>
                <a:gd name="T34" fmla="*/ 1530 w 1747"/>
                <a:gd name="T35" fmla="*/ 44 h 84"/>
                <a:gd name="T36" fmla="*/ 1311 w 1747"/>
                <a:gd name="T37" fmla="*/ 44 h 84"/>
                <a:gd name="T38" fmla="*/ 1092 w 1747"/>
                <a:gd name="T39" fmla="*/ 44 h 84"/>
                <a:gd name="T40" fmla="*/ 873 w 1747"/>
                <a:gd name="T41" fmla="*/ 44 h 84"/>
                <a:gd name="T42" fmla="*/ 657 w 1747"/>
                <a:gd name="T43" fmla="*/ 44 h 84"/>
                <a:gd name="T44" fmla="*/ 438 w 1747"/>
                <a:gd name="T45" fmla="*/ 44 h 84"/>
                <a:gd name="T46" fmla="*/ 219 w 1747"/>
                <a:gd name="T47" fmla="*/ 44 h 84"/>
                <a:gd name="T48" fmla="*/ 0 w 1747"/>
                <a:gd name="T49" fmla="*/ 44 h 84"/>
                <a:gd name="T50" fmla="*/ 0 w 1747"/>
                <a:gd name="T51" fmla="*/ 48 h 84"/>
                <a:gd name="T52" fmla="*/ 0 w 1747"/>
                <a:gd name="T53" fmla="*/ 53 h 84"/>
                <a:gd name="T54" fmla="*/ 0 w 1747"/>
                <a:gd name="T55" fmla="*/ 59 h 84"/>
                <a:gd name="T56" fmla="*/ 0 w 1747"/>
                <a:gd name="T57" fmla="*/ 63 h 84"/>
                <a:gd name="T58" fmla="*/ 0 w 1747"/>
                <a:gd name="T59" fmla="*/ 69 h 84"/>
                <a:gd name="T60" fmla="*/ 0 w 1747"/>
                <a:gd name="T61" fmla="*/ 74 h 84"/>
                <a:gd name="T62" fmla="*/ 0 w 1747"/>
                <a:gd name="T63" fmla="*/ 78 h 84"/>
                <a:gd name="T64" fmla="*/ 0 w 1747"/>
                <a:gd name="T65" fmla="*/ 84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7"/>
                <a:gd name="T100" fmla="*/ 0 h 84"/>
                <a:gd name="T101" fmla="*/ 1747 w 1747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7" h="84">
                  <a:moveTo>
                    <a:pt x="2" y="0"/>
                  </a:moveTo>
                  <a:lnTo>
                    <a:pt x="221" y="0"/>
                  </a:lnTo>
                  <a:lnTo>
                    <a:pt x="440" y="0"/>
                  </a:lnTo>
                  <a:lnTo>
                    <a:pt x="657" y="0"/>
                  </a:lnTo>
                  <a:lnTo>
                    <a:pt x="875" y="0"/>
                  </a:lnTo>
                  <a:lnTo>
                    <a:pt x="1094" y="0"/>
                  </a:lnTo>
                  <a:lnTo>
                    <a:pt x="1311" y="0"/>
                  </a:lnTo>
                  <a:lnTo>
                    <a:pt x="1530" y="0"/>
                  </a:lnTo>
                  <a:lnTo>
                    <a:pt x="1747" y="0"/>
                  </a:lnTo>
                  <a:lnTo>
                    <a:pt x="1747" y="5"/>
                  </a:lnTo>
                  <a:lnTo>
                    <a:pt x="1747" y="11"/>
                  </a:lnTo>
                  <a:lnTo>
                    <a:pt x="1747" y="17"/>
                  </a:lnTo>
                  <a:lnTo>
                    <a:pt x="1747" y="23"/>
                  </a:lnTo>
                  <a:lnTo>
                    <a:pt x="1747" y="26"/>
                  </a:lnTo>
                  <a:lnTo>
                    <a:pt x="1747" y="32"/>
                  </a:lnTo>
                  <a:lnTo>
                    <a:pt x="1747" y="38"/>
                  </a:lnTo>
                  <a:lnTo>
                    <a:pt x="1747" y="44"/>
                  </a:lnTo>
                  <a:lnTo>
                    <a:pt x="1530" y="44"/>
                  </a:lnTo>
                  <a:lnTo>
                    <a:pt x="1311" y="44"/>
                  </a:lnTo>
                  <a:lnTo>
                    <a:pt x="1092" y="44"/>
                  </a:lnTo>
                  <a:lnTo>
                    <a:pt x="873" y="44"/>
                  </a:lnTo>
                  <a:lnTo>
                    <a:pt x="657" y="44"/>
                  </a:lnTo>
                  <a:lnTo>
                    <a:pt x="438" y="44"/>
                  </a:lnTo>
                  <a:lnTo>
                    <a:pt x="219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4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auto">
            <a:xfrm>
              <a:off x="6567109" y="2043491"/>
              <a:ext cx="2081893" cy="90714"/>
            </a:xfrm>
            <a:custGeom>
              <a:avLst/>
              <a:gdLst>
                <a:gd name="T0" fmla="*/ 2 w 1747"/>
                <a:gd name="T1" fmla="*/ 0 h 84"/>
                <a:gd name="T2" fmla="*/ 221 w 1747"/>
                <a:gd name="T3" fmla="*/ 0 h 84"/>
                <a:gd name="T4" fmla="*/ 438 w 1747"/>
                <a:gd name="T5" fmla="*/ 0 h 84"/>
                <a:gd name="T6" fmla="*/ 657 w 1747"/>
                <a:gd name="T7" fmla="*/ 0 h 84"/>
                <a:gd name="T8" fmla="*/ 875 w 1747"/>
                <a:gd name="T9" fmla="*/ 0 h 84"/>
                <a:gd name="T10" fmla="*/ 1092 w 1747"/>
                <a:gd name="T11" fmla="*/ 0 h 84"/>
                <a:gd name="T12" fmla="*/ 1311 w 1747"/>
                <a:gd name="T13" fmla="*/ 0 h 84"/>
                <a:gd name="T14" fmla="*/ 1530 w 1747"/>
                <a:gd name="T15" fmla="*/ 0 h 84"/>
                <a:gd name="T16" fmla="*/ 1747 w 1747"/>
                <a:gd name="T17" fmla="*/ 0 h 84"/>
                <a:gd name="T18" fmla="*/ 1747 w 1747"/>
                <a:gd name="T19" fmla="*/ 6 h 84"/>
                <a:gd name="T20" fmla="*/ 1747 w 1747"/>
                <a:gd name="T21" fmla="*/ 11 h 84"/>
                <a:gd name="T22" fmla="*/ 1747 w 1747"/>
                <a:gd name="T23" fmla="*/ 15 h 84"/>
                <a:gd name="T24" fmla="*/ 1747 w 1747"/>
                <a:gd name="T25" fmla="*/ 21 h 84"/>
                <a:gd name="T26" fmla="*/ 1747 w 1747"/>
                <a:gd name="T27" fmla="*/ 27 h 84"/>
                <a:gd name="T28" fmla="*/ 1747 w 1747"/>
                <a:gd name="T29" fmla="*/ 33 h 84"/>
                <a:gd name="T30" fmla="*/ 1747 w 1747"/>
                <a:gd name="T31" fmla="*/ 36 h 84"/>
                <a:gd name="T32" fmla="*/ 1747 w 1747"/>
                <a:gd name="T33" fmla="*/ 42 h 84"/>
                <a:gd name="T34" fmla="*/ 1530 w 1747"/>
                <a:gd name="T35" fmla="*/ 42 h 84"/>
                <a:gd name="T36" fmla="*/ 1311 w 1747"/>
                <a:gd name="T37" fmla="*/ 42 h 84"/>
                <a:gd name="T38" fmla="*/ 1092 w 1747"/>
                <a:gd name="T39" fmla="*/ 42 h 84"/>
                <a:gd name="T40" fmla="*/ 873 w 1747"/>
                <a:gd name="T41" fmla="*/ 42 h 84"/>
                <a:gd name="T42" fmla="*/ 657 w 1747"/>
                <a:gd name="T43" fmla="*/ 42 h 84"/>
                <a:gd name="T44" fmla="*/ 438 w 1747"/>
                <a:gd name="T45" fmla="*/ 42 h 84"/>
                <a:gd name="T46" fmla="*/ 219 w 1747"/>
                <a:gd name="T47" fmla="*/ 42 h 84"/>
                <a:gd name="T48" fmla="*/ 0 w 1747"/>
                <a:gd name="T49" fmla="*/ 42 h 84"/>
                <a:gd name="T50" fmla="*/ 0 w 1747"/>
                <a:gd name="T51" fmla="*/ 48 h 84"/>
                <a:gd name="T52" fmla="*/ 0 w 1747"/>
                <a:gd name="T53" fmla="*/ 54 h 84"/>
                <a:gd name="T54" fmla="*/ 0 w 1747"/>
                <a:gd name="T55" fmla="*/ 58 h 84"/>
                <a:gd name="T56" fmla="*/ 0 w 1747"/>
                <a:gd name="T57" fmla="*/ 63 h 84"/>
                <a:gd name="T58" fmla="*/ 0 w 1747"/>
                <a:gd name="T59" fmla="*/ 69 h 84"/>
                <a:gd name="T60" fmla="*/ 0 w 1747"/>
                <a:gd name="T61" fmla="*/ 73 h 84"/>
                <a:gd name="T62" fmla="*/ 0 w 1747"/>
                <a:gd name="T63" fmla="*/ 79 h 84"/>
                <a:gd name="T64" fmla="*/ 0 w 1747"/>
                <a:gd name="T65" fmla="*/ 84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7"/>
                <a:gd name="T100" fmla="*/ 0 h 84"/>
                <a:gd name="T101" fmla="*/ 1747 w 1747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7" h="84">
                  <a:moveTo>
                    <a:pt x="2" y="0"/>
                  </a:moveTo>
                  <a:lnTo>
                    <a:pt x="221" y="0"/>
                  </a:lnTo>
                  <a:lnTo>
                    <a:pt x="438" y="0"/>
                  </a:lnTo>
                  <a:lnTo>
                    <a:pt x="657" y="0"/>
                  </a:lnTo>
                  <a:lnTo>
                    <a:pt x="875" y="0"/>
                  </a:lnTo>
                  <a:lnTo>
                    <a:pt x="1092" y="0"/>
                  </a:lnTo>
                  <a:lnTo>
                    <a:pt x="1311" y="0"/>
                  </a:lnTo>
                  <a:lnTo>
                    <a:pt x="1530" y="0"/>
                  </a:lnTo>
                  <a:lnTo>
                    <a:pt x="1747" y="0"/>
                  </a:lnTo>
                  <a:lnTo>
                    <a:pt x="1747" y="6"/>
                  </a:lnTo>
                  <a:lnTo>
                    <a:pt x="1747" y="11"/>
                  </a:lnTo>
                  <a:lnTo>
                    <a:pt x="1747" y="15"/>
                  </a:lnTo>
                  <a:lnTo>
                    <a:pt x="1747" y="21"/>
                  </a:lnTo>
                  <a:lnTo>
                    <a:pt x="1747" y="27"/>
                  </a:lnTo>
                  <a:lnTo>
                    <a:pt x="1747" y="33"/>
                  </a:lnTo>
                  <a:lnTo>
                    <a:pt x="1747" y="36"/>
                  </a:lnTo>
                  <a:lnTo>
                    <a:pt x="1747" y="42"/>
                  </a:lnTo>
                  <a:lnTo>
                    <a:pt x="1530" y="42"/>
                  </a:lnTo>
                  <a:lnTo>
                    <a:pt x="1311" y="42"/>
                  </a:lnTo>
                  <a:lnTo>
                    <a:pt x="1092" y="42"/>
                  </a:lnTo>
                  <a:lnTo>
                    <a:pt x="873" y="42"/>
                  </a:lnTo>
                  <a:lnTo>
                    <a:pt x="657" y="42"/>
                  </a:lnTo>
                  <a:lnTo>
                    <a:pt x="438" y="42"/>
                  </a:lnTo>
                  <a:lnTo>
                    <a:pt x="219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84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auto">
            <a:xfrm>
              <a:off x="6567109" y="2134205"/>
              <a:ext cx="2081893" cy="92226"/>
            </a:xfrm>
            <a:custGeom>
              <a:avLst/>
              <a:gdLst>
                <a:gd name="T0" fmla="*/ 2 w 1747"/>
                <a:gd name="T1" fmla="*/ 0 h 85"/>
                <a:gd name="T2" fmla="*/ 221 w 1747"/>
                <a:gd name="T3" fmla="*/ 0 h 85"/>
                <a:gd name="T4" fmla="*/ 438 w 1747"/>
                <a:gd name="T5" fmla="*/ 0 h 85"/>
                <a:gd name="T6" fmla="*/ 657 w 1747"/>
                <a:gd name="T7" fmla="*/ 0 h 85"/>
                <a:gd name="T8" fmla="*/ 875 w 1747"/>
                <a:gd name="T9" fmla="*/ 0 h 85"/>
                <a:gd name="T10" fmla="*/ 1092 w 1747"/>
                <a:gd name="T11" fmla="*/ 0 h 85"/>
                <a:gd name="T12" fmla="*/ 1311 w 1747"/>
                <a:gd name="T13" fmla="*/ 0 h 85"/>
                <a:gd name="T14" fmla="*/ 1530 w 1747"/>
                <a:gd name="T15" fmla="*/ 0 h 85"/>
                <a:gd name="T16" fmla="*/ 1747 w 1747"/>
                <a:gd name="T17" fmla="*/ 0 h 85"/>
                <a:gd name="T18" fmla="*/ 1747 w 1747"/>
                <a:gd name="T19" fmla="*/ 6 h 85"/>
                <a:gd name="T20" fmla="*/ 1747 w 1747"/>
                <a:gd name="T21" fmla="*/ 10 h 85"/>
                <a:gd name="T22" fmla="*/ 1747 w 1747"/>
                <a:gd name="T23" fmla="*/ 16 h 85"/>
                <a:gd name="T24" fmla="*/ 1747 w 1747"/>
                <a:gd name="T25" fmla="*/ 22 h 85"/>
                <a:gd name="T26" fmla="*/ 1747 w 1747"/>
                <a:gd name="T27" fmla="*/ 27 h 85"/>
                <a:gd name="T28" fmla="*/ 1747 w 1747"/>
                <a:gd name="T29" fmla="*/ 31 h 85"/>
                <a:gd name="T30" fmla="*/ 1747 w 1747"/>
                <a:gd name="T31" fmla="*/ 37 h 85"/>
                <a:gd name="T32" fmla="*/ 1747 w 1747"/>
                <a:gd name="T33" fmla="*/ 43 h 85"/>
                <a:gd name="T34" fmla="*/ 1530 w 1747"/>
                <a:gd name="T35" fmla="*/ 43 h 85"/>
                <a:gd name="T36" fmla="*/ 1311 w 1747"/>
                <a:gd name="T37" fmla="*/ 43 h 85"/>
                <a:gd name="T38" fmla="*/ 1092 w 1747"/>
                <a:gd name="T39" fmla="*/ 43 h 85"/>
                <a:gd name="T40" fmla="*/ 873 w 1747"/>
                <a:gd name="T41" fmla="*/ 43 h 85"/>
                <a:gd name="T42" fmla="*/ 655 w 1747"/>
                <a:gd name="T43" fmla="*/ 43 h 85"/>
                <a:gd name="T44" fmla="*/ 438 w 1747"/>
                <a:gd name="T45" fmla="*/ 43 h 85"/>
                <a:gd name="T46" fmla="*/ 219 w 1747"/>
                <a:gd name="T47" fmla="*/ 43 h 85"/>
                <a:gd name="T48" fmla="*/ 0 w 1747"/>
                <a:gd name="T49" fmla="*/ 43 h 85"/>
                <a:gd name="T50" fmla="*/ 0 w 1747"/>
                <a:gd name="T51" fmla="*/ 48 h 85"/>
                <a:gd name="T52" fmla="*/ 0 w 1747"/>
                <a:gd name="T53" fmla="*/ 52 h 85"/>
                <a:gd name="T54" fmla="*/ 0 w 1747"/>
                <a:gd name="T55" fmla="*/ 58 h 85"/>
                <a:gd name="T56" fmla="*/ 0 w 1747"/>
                <a:gd name="T57" fmla="*/ 64 h 85"/>
                <a:gd name="T58" fmla="*/ 0 w 1747"/>
                <a:gd name="T59" fmla="*/ 70 h 85"/>
                <a:gd name="T60" fmla="*/ 0 w 1747"/>
                <a:gd name="T61" fmla="*/ 73 h 85"/>
                <a:gd name="T62" fmla="*/ 0 w 1747"/>
                <a:gd name="T63" fmla="*/ 79 h 85"/>
                <a:gd name="T64" fmla="*/ 0 w 1747"/>
                <a:gd name="T65" fmla="*/ 85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7"/>
                <a:gd name="T100" fmla="*/ 0 h 85"/>
                <a:gd name="T101" fmla="*/ 1747 w 1747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7" h="85">
                  <a:moveTo>
                    <a:pt x="2" y="0"/>
                  </a:moveTo>
                  <a:lnTo>
                    <a:pt x="221" y="0"/>
                  </a:lnTo>
                  <a:lnTo>
                    <a:pt x="438" y="0"/>
                  </a:lnTo>
                  <a:lnTo>
                    <a:pt x="657" y="0"/>
                  </a:lnTo>
                  <a:lnTo>
                    <a:pt x="875" y="0"/>
                  </a:lnTo>
                  <a:lnTo>
                    <a:pt x="1092" y="0"/>
                  </a:lnTo>
                  <a:lnTo>
                    <a:pt x="1311" y="0"/>
                  </a:lnTo>
                  <a:lnTo>
                    <a:pt x="1530" y="0"/>
                  </a:lnTo>
                  <a:lnTo>
                    <a:pt x="1747" y="0"/>
                  </a:lnTo>
                  <a:lnTo>
                    <a:pt x="1747" y="6"/>
                  </a:lnTo>
                  <a:lnTo>
                    <a:pt x="1747" y="10"/>
                  </a:lnTo>
                  <a:lnTo>
                    <a:pt x="1747" y="16"/>
                  </a:lnTo>
                  <a:lnTo>
                    <a:pt x="1747" y="22"/>
                  </a:lnTo>
                  <a:lnTo>
                    <a:pt x="1747" y="27"/>
                  </a:lnTo>
                  <a:lnTo>
                    <a:pt x="1747" y="31"/>
                  </a:lnTo>
                  <a:lnTo>
                    <a:pt x="1747" y="37"/>
                  </a:lnTo>
                  <a:lnTo>
                    <a:pt x="1747" y="43"/>
                  </a:lnTo>
                  <a:lnTo>
                    <a:pt x="1530" y="43"/>
                  </a:lnTo>
                  <a:lnTo>
                    <a:pt x="1311" y="43"/>
                  </a:lnTo>
                  <a:lnTo>
                    <a:pt x="1092" y="43"/>
                  </a:lnTo>
                  <a:lnTo>
                    <a:pt x="873" y="43"/>
                  </a:lnTo>
                  <a:lnTo>
                    <a:pt x="655" y="43"/>
                  </a:lnTo>
                  <a:lnTo>
                    <a:pt x="438" y="43"/>
                  </a:lnTo>
                  <a:lnTo>
                    <a:pt x="219" y="43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85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auto">
            <a:xfrm>
              <a:off x="6567109" y="2226431"/>
              <a:ext cx="2081893" cy="87690"/>
            </a:xfrm>
            <a:custGeom>
              <a:avLst/>
              <a:gdLst>
                <a:gd name="T0" fmla="*/ 2 w 1747"/>
                <a:gd name="T1" fmla="*/ 0 h 82"/>
                <a:gd name="T2" fmla="*/ 221 w 1747"/>
                <a:gd name="T3" fmla="*/ 0 h 82"/>
                <a:gd name="T4" fmla="*/ 438 w 1747"/>
                <a:gd name="T5" fmla="*/ 0 h 82"/>
                <a:gd name="T6" fmla="*/ 657 w 1747"/>
                <a:gd name="T7" fmla="*/ 0 h 82"/>
                <a:gd name="T8" fmla="*/ 875 w 1747"/>
                <a:gd name="T9" fmla="*/ 0 h 82"/>
                <a:gd name="T10" fmla="*/ 1092 w 1747"/>
                <a:gd name="T11" fmla="*/ 0 h 82"/>
                <a:gd name="T12" fmla="*/ 1311 w 1747"/>
                <a:gd name="T13" fmla="*/ 0 h 82"/>
                <a:gd name="T14" fmla="*/ 1530 w 1747"/>
                <a:gd name="T15" fmla="*/ 0 h 82"/>
                <a:gd name="T16" fmla="*/ 1747 w 1747"/>
                <a:gd name="T17" fmla="*/ 0 h 82"/>
                <a:gd name="T18" fmla="*/ 1747 w 1747"/>
                <a:gd name="T19" fmla="*/ 4 h 82"/>
                <a:gd name="T20" fmla="*/ 1747 w 1747"/>
                <a:gd name="T21" fmla="*/ 9 h 82"/>
                <a:gd name="T22" fmla="*/ 1747 w 1747"/>
                <a:gd name="T23" fmla="*/ 15 h 82"/>
                <a:gd name="T24" fmla="*/ 1747 w 1747"/>
                <a:gd name="T25" fmla="*/ 21 h 82"/>
                <a:gd name="T26" fmla="*/ 1747 w 1747"/>
                <a:gd name="T27" fmla="*/ 25 h 82"/>
                <a:gd name="T28" fmla="*/ 1747 w 1747"/>
                <a:gd name="T29" fmla="*/ 31 h 82"/>
                <a:gd name="T30" fmla="*/ 1747 w 1747"/>
                <a:gd name="T31" fmla="*/ 36 h 82"/>
                <a:gd name="T32" fmla="*/ 1747 w 1747"/>
                <a:gd name="T33" fmla="*/ 42 h 82"/>
                <a:gd name="T34" fmla="*/ 1528 w 1747"/>
                <a:gd name="T35" fmla="*/ 42 h 82"/>
                <a:gd name="T36" fmla="*/ 1311 w 1747"/>
                <a:gd name="T37" fmla="*/ 42 h 82"/>
                <a:gd name="T38" fmla="*/ 1092 w 1747"/>
                <a:gd name="T39" fmla="*/ 42 h 82"/>
                <a:gd name="T40" fmla="*/ 873 w 1747"/>
                <a:gd name="T41" fmla="*/ 42 h 82"/>
                <a:gd name="T42" fmla="*/ 655 w 1747"/>
                <a:gd name="T43" fmla="*/ 42 h 82"/>
                <a:gd name="T44" fmla="*/ 438 w 1747"/>
                <a:gd name="T45" fmla="*/ 42 h 82"/>
                <a:gd name="T46" fmla="*/ 219 w 1747"/>
                <a:gd name="T47" fmla="*/ 42 h 82"/>
                <a:gd name="T48" fmla="*/ 0 w 1747"/>
                <a:gd name="T49" fmla="*/ 42 h 82"/>
                <a:gd name="T50" fmla="*/ 0 w 1747"/>
                <a:gd name="T51" fmla="*/ 46 h 82"/>
                <a:gd name="T52" fmla="*/ 0 w 1747"/>
                <a:gd name="T53" fmla="*/ 52 h 82"/>
                <a:gd name="T54" fmla="*/ 0 w 1747"/>
                <a:gd name="T55" fmla="*/ 57 h 82"/>
                <a:gd name="T56" fmla="*/ 0 w 1747"/>
                <a:gd name="T57" fmla="*/ 63 h 82"/>
                <a:gd name="T58" fmla="*/ 0 w 1747"/>
                <a:gd name="T59" fmla="*/ 67 h 82"/>
                <a:gd name="T60" fmla="*/ 0 w 1747"/>
                <a:gd name="T61" fmla="*/ 73 h 82"/>
                <a:gd name="T62" fmla="*/ 0 w 1747"/>
                <a:gd name="T63" fmla="*/ 79 h 82"/>
                <a:gd name="T64" fmla="*/ 0 w 1747"/>
                <a:gd name="T65" fmla="*/ 82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7"/>
                <a:gd name="T100" fmla="*/ 0 h 82"/>
                <a:gd name="T101" fmla="*/ 1747 w 1747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7" h="82">
                  <a:moveTo>
                    <a:pt x="2" y="0"/>
                  </a:moveTo>
                  <a:lnTo>
                    <a:pt x="221" y="0"/>
                  </a:lnTo>
                  <a:lnTo>
                    <a:pt x="438" y="0"/>
                  </a:lnTo>
                  <a:lnTo>
                    <a:pt x="657" y="0"/>
                  </a:lnTo>
                  <a:lnTo>
                    <a:pt x="875" y="0"/>
                  </a:lnTo>
                  <a:lnTo>
                    <a:pt x="1092" y="0"/>
                  </a:lnTo>
                  <a:lnTo>
                    <a:pt x="1311" y="0"/>
                  </a:lnTo>
                  <a:lnTo>
                    <a:pt x="1530" y="0"/>
                  </a:lnTo>
                  <a:lnTo>
                    <a:pt x="1747" y="0"/>
                  </a:lnTo>
                  <a:lnTo>
                    <a:pt x="1747" y="4"/>
                  </a:lnTo>
                  <a:lnTo>
                    <a:pt x="1747" y="9"/>
                  </a:lnTo>
                  <a:lnTo>
                    <a:pt x="1747" y="15"/>
                  </a:lnTo>
                  <a:lnTo>
                    <a:pt x="1747" y="21"/>
                  </a:lnTo>
                  <a:lnTo>
                    <a:pt x="1747" y="25"/>
                  </a:lnTo>
                  <a:lnTo>
                    <a:pt x="1747" y="31"/>
                  </a:lnTo>
                  <a:lnTo>
                    <a:pt x="1747" y="36"/>
                  </a:lnTo>
                  <a:lnTo>
                    <a:pt x="1747" y="42"/>
                  </a:lnTo>
                  <a:lnTo>
                    <a:pt x="1528" y="42"/>
                  </a:lnTo>
                  <a:lnTo>
                    <a:pt x="1311" y="42"/>
                  </a:lnTo>
                  <a:lnTo>
                    <a:pt x="1092" y="42"/>
                  </a:lnTo>
                  <a:lnTo>
                    <a:pt x="873" y="42"/>
                  </a:lnTo>
                  <a:lnTo>
                    <a:pt x="655" y="42"/>
                  </a:lnTo>
                  <a:lnTo>
                    <a:pt x="438" y="42"/>
                  </a:lnTo>
                  <a:lnTo>
                    <a:pt x="219" y="42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82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auto">
            <a:xfrm>
              <a:off x="6567109" y="2314121"/>
              <a:ext cx="2081893" cy="92226"/>
            </a:xfrm>
            <a:custGeom>
              <a:avLst/>
              <a:gdLst>
                <a:gd name="T0" fmla="*/ 2 w 1747"/>
                <a:gd name="T1" fmla="*/ 0 h 85"/>
                <a:gd name="T2" fmla="*/ 219 w 1747"/>
                <a:gd name="T3" fmla="*/ 0 h 85"/>
                <a:gd name="T4" fmla="*/ 438 w 1747"/>
                <a:gd name="T5" fmla="*/ 0 h 85"/>
                <a:gd name="T6" fmla="*/ 657 w 1747"/>
                <a:gd name="T7" fmla="*/ 0 h 85"/>
                <a:gd name="T8" fmla="*/ 873 w 1747"/>
                <a:gd name="T9" fmla="*/ 0 h 85"/>
                <a:gd name="T10" fmla="*/ 1092 w 1747"/>
                <a:gd name="T11" fmla="*/ 0 h 85"/>
                <a:gd name="T12" fmla="*/ 1311 w 1747"/>
                <a:gd name="T13" fmla="*/ 0 h 85"/>
                <a:gd name="T14" fmla="*/ 1528 w 1747"/>
                <a:gd name="T15" fmla="*/ 0 h 85"/>
                <a:gd name="T16" fmla="*/ 1747 w 1747"/>
                <a:gd name="T17" fmla="*/ 0 h 85"/>
                <a:gd name="T18" fmla="*/ 1747 w 1747"/>
                <a:gd name="T19" fmla="*/ 6 h 85"/>
                <a:gd name="T20" fmla="*/ 1747 w 1747"/>
                <a:gd name="T21" fmla="*/ 12 h 85"/>
                <a:gd name="T22" fmla="*/ 1747 w 1747"/>
                <a:gd name="T23" fmla="*/ 18 h 85"/>
                <a:gd name="T24" fmla="*/ 1747 w 1747"/>
                <a:gd name="T25" fmla="*/ 22 h 85"/>
                <a:gd name="T26" fmla="*/ 1747 w 1747"/>
                <a:gd name="T27" fmla="*/ 27 h 85"/>
                <a:gd name="T28" fmla="*/ 1747 w 1747"/>
                <a:gd name="T29" fmla="*/ 33 h 85"/>
                <a:gd name="T30" fmla="*/ 1747 w 1747"/>
                <a:gd name="T31" fmla="*/ 39 h 85"/>
                <a:gd name="T32" fmla="*/ 1747 w 1747"/>
                <a:gd name="T33" fmla="*/ 43 h 85"/>
                <a:gd name="T34" fmla="*/ 1528 w 1747"/>
                <a:gd name="T35" fmla="*/ 43 h 85"/>
                <a:gd name="T36" fmla="*/ 1311 w 1747"/>
                <a:gd name="T37" fmla="*/ 43 h 85"/>
                <a:gd name="T38" fmla="*/ 1092 w 1747"/>
                <a:gd name="T39" fmla="*/ 43 h 85"/>
                <a:gd name="T40" fmla="*/ 873 w 1747"/>
                <a:gd name="T41" fmla="*/ 43 h 85"/>
                <a:gd name="T42" fmla="*/ 655 w 1747"/>
                <a:gd name="T43" fmla="*/ 43 h 85"/>
                <a:gd name="T44" fmla="*/ 438 w 1747"/>
                <a:gd name="T45" fmla="*/ 43 h 85"/>
                <a:gd name="T46" fmla="*/ 219 w 1747"/>
                <a:gd name="T47" fmla="*/ 43 h 85"/>
                <a:gd name="T48" fmla="*/ 0 w 1747"/>
                <a:gd name="T49" fmla="*/ 43 h 85"/>
                <a:gd name="T50" fmla="*/ 0 w 1747"/>
                <a:gd name="T51" fmla="*/ 48 h 85"/>
                <a:gd name="T52" fmla="*/ 0 w 1747"/>
                <a:gd name="T53" fmla="*/ 54 h 85"/>
                <a:gd name="T54" fmla="*/ 0 w 1747"/>
                <a:gd name="T55" fmla="*/ 60 h 85"/>
                <a:gd name="T56" fmla="*/ 0 w 1747"/>
                <a:gd name="T57" fmla="*/ 64 h 85"/>
                <a:gd name="T58" fmla="*/ 0 w 1747"/>
                <a:gd name="T59" fmla="*/ 70 h 85"/>
                <a:gd name="T60" fmla="*/ 0 w 1747"/>
                <a:gd name="T61" fmla="*/ 75 h 85"/>
                <a:gd name="T62" fmla="*/ 0 w 1747"/>
                <a:gd name="T63" fmla="*/ 79 h 85"/>
                <a:gd name="T64" fmla="*/ 0 w 1747"/>
                <a:gd name="T65" fmla="*/ 85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7"/>
                <a:gd name="T100" fmla="*/ 0 h 85"/>
                <a:gd name="T101" fmla="*/ 1747 w 1747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7" h="85">
                  <a:moveTo>
                    <a:pt x="2" y="0"/>
                  </a:moveTo>
                  <a:lnTo>
                    <a:pt x="219" y="0"/>
                  </a:lnTo>
                  <a:lnTo>
                    <a:pt x="438" y="0"/>
                  </a:lnTo>
                  <a:lnTo>
                    <a:pt x="657" y="0"/>
                  </a:lnTo>
                  <a:lnTo>
                    <a:pt x="873" y="0"/>
                  </a:lnTo>
                  <a:lnTo>
                    <a:pt x="1092" y="0"/>
                  </a:lnTo>
                  <a:lnTo>
                    <a:pt x="1311" y="0"/>
                  </a:lnTo>
                  <a:lnTo>
                    <a:pt x="1528" y="0"/>
                  </a:lnTo>
                  <a:lnTo>
                    <a:pt x="1747" y="0"/>
                  </a:lnTo>
                  <a:lnTo>
                    <a:pt x="1747" y="6"/>
                  </a:lnTo>
                  <a:lnTo>
                    <a:pt x="1747" y="12"/>
                  </a:lnTo>
                  <a:lnTo>
                    <a:pt x="1747" y="18"/>
                  </a:lnTo>
                  <a:lnTo>
                    <a:pt x="1747" y="22"/>
                  </a:lnTo>
                  <a:lnTo>
                    <a:pt x="1747" y="27"/>
                  </a:lnTo>
                  <a:lnTo>
                    <a:pt x="1747" y="33"/>
                  </a:lnTo>
                  <a:lnTo>
                    <a:pt x="1747" y="39"/>
                  </a:lnTo>
                  <a:lnTo>
                    <a:pt x="1747" y="43"/>
                  </a:lnTo>
                  <a:lnTo>
                    <a:pt x="1528" y="43"/>
                  </a:lnTo>
                  <a:lnTo>
                    <a:pt x="1311" y="43"/>
                  </a:lnTo>
                  <a:lnTo>
                    <a:pt x="1092" y="43"/>
                  </a:lnTo>
                  <a:lnTo>
                    <a:pt x="873" y="43"/>
                  </a:lnTo>
                  <a:lnTo>
                    <a:pt x="655" y="43"/>
                  </a:lnTo>
                  <a:lnTo>
                    <a:pt x="438" y="43"/>
                  </a:lnTo>
                  <a:lnTo>
                    <a:pt x="219" y="43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85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auto">
            <a:xfrm>
              <a:off x="6567109" y="2406348"/>
              <a:ext cx="2081893" cy="92226"/>
            </a:xfrm>
            <a:custGeom>
              <a:avLst/>
              <a:gdLst>
                <a:gd name="T0" fmla="*/ 2 w 1747"/>
                <a:gd name="T1" fmla="*/ 0 h 84"/>
                <a:gd name="T2" fmla="*/ 219 w 1747"/>
                <a:gd name="T3" fmla="*/ 0 h 84"/>
                <a:gd name="T4" fmla="*/ 438 w 1747"/>
                <a:gd name="T5" fmla="*/ 0 h 84"/>
                <a:gd name="T6" fmla="*/ 657 w 1747"/>
                <a:gd name="T7" fmla="*/ 0 h 84"/>
                <a:gd name="T8" fmla="*/ 873 w 1747"/>
                <a:gd name="T9" fmla="*/ 0 h 84"/>
                <a:gd name="T10" fmla="*/ 1092 w 1747"/>
                <a:gd name="T11" fmla="*/ 0 h 84"/>
                <a:gd name="T12" fmla="*/ 1311 w 1747"/>
                <a:gd name="T13" fmla="*/ 0 h 84"/>
                <a:gd name="T14" fmla="*/ 1528 w 1747"/>
                <a:gd name="T15" fmla="*/ 0 h 84"/>
                <a:gd name="T16" fmla="*/ 1747 w 1747"/>
                <a:gd name="T17" fmla="*/ 0 h 84"/>
                <a:gd name="T18" fmla="*/ 1747 w 1747"/>
                <a:gd name="T19" fmla="*/ 6 h 84"/>
                <a:gd name="T20" fmla="*/ 1747 w 1747"/>
                <a:gd name="T21" fmla="*/ 9 h 84"/>
                <a:gd name="T22" fmla="*/ 1747 w 1747"/>
                <a:gd name="T23" fmla="*/ 15 h 84"/>
                <a:gd name="T24" fmla="*/ 1747 w 1747"/>
                <a:gd name="T25" fmla="*/ 21 h 84"/>
                <a:gd name="T26" fmla="*/ 1747 w 1747"/>
                <a:gd name="T27" fmla="*/ 27 h 84"/>
                <a:gd name="T28" fmla="*/ 1747 w 1747"/>
                <a:gd name="T29" fmla="*/ 31 h 84"/>
                <a:gd name="T30" fmla="*/ 1747 w 1747"/>
                <a:gd name="T31" fmla="*/ 36 h 84"/>
                <a:gd name="T32" fmla="*/ 1747 w 1747"/>
                <a:gd name="T33" fmla="*/ 42 h 84"/>
                <a:gd name="T34" fmla="*/ 1528 w 1747"/>
                <a:gd name="T35" fmla="*/ 42 h 84"/>
                <a:gd name="T36" fmla="*/ 1309 w 1747"/>
                <a:gd name="T37" fmla="*/ 42 h 84"/>
                <a:gd name="T38" fmla="*/ 1092 w 1747"/>
                <a:gd name="T39" fmla="*/ 42 h 84"/>
                <a:gd name="T40" fmla="*/ 873 w 1747"/>
                <a:gd name="T41" fmla="*/ 42 h 84"/>
                <a:gd name="T42" fmla="*/ 655 w 1747"/>
                <a:gd name="T43" fmla="*/ 42 h 84"/>
                <a:gd name="T44" fmla="*/ 436 w 1747"/>
                <a:gd name="T45" fmla="*/ 42 h 84"/>
                <a:gd name="T46" fmla="*/ 219 w 1747"/>
                <a:gd name="T47" fmla="*/ 42 h 84"/>
                <a:gd name="T48" fmla="*/ 0 w 1747"/>
                <a:gd name="T49" fmla="*/ 42 h 84"/>
                <a:gd name="T50" fmla="*/ 0 w 1747"/>
                <a:gd name="T51" fmla="*/ 48 h 84"/>
                <a:gd name="T52" fmla="*/ 0 w 1747"/>
                <a:gd name="T53" fmla="*/ 54 h 84"/>
                <a:gd name="T54" fmla="*/ 0 w 1747"/>
                <a:gd name="T55" fmla="*/ 57 h 84"/>
                <a:gd name="T56" fmla="*/ 0 w 1747"/>
                <a:gd name="T57" fmla="*/ 63 h 84"/>
                <a:gd name="T58" fmla="*/ 0 w 1747"/>
                <a:gd name="T59" fmla="*/ 69 h 84"/>
                <a:gd name="T60" fmla="*/ 0 w 1747"/>
                <a:gd name="T61" fmla="*/ 73 h 84"/>
                <a:gd name="T62" fmla="*/ 0 w 1747"/>
                <a:gd name="T63" fmla="*/ 79 h 84"/>
                <a:gd name="T64" fmla="*/ 0 w 1747"/>
                <a:gd name="T65" fmla="*/ 84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7"/>
                <a:gd name="T100" fmla="*/ 0 h 84"/>
                <a:gd name="T101" fmla="*/ 1747 w 1747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7" h="84">
                  <a:moveTo>
                    <a:pt x="2" y="0"/>
                  </a:moveTo>
                  <a:lnTo>
                    <a:pt x="219" y="0"/>
                  </a:lnTo>
                  <a:lnTo>
                    <a:pt x="438" y="0"/>
                  </a:lnTo>
                  <a:lnTo>
                    <a:pt x="657" y="0"/>
                  </a:lnTo>
                  <a:lnTo>
                    <a:pt x="873" y="0"/>
                  </a:lnTo>
                  <a:lnTo>
                    <a:pt x="1092" y="0"/>
                  </a:lnTo>
                  <a:lnTo>
                    <a:pt x="1311" y="0"/>
                  </a:lnTo>
                  <a:lnTo>
                    <a:pt x="1528" y="0"/>
                  </a:lnTo>
                  <a:lnTo>
                    <a:pt x="1747" y="0"/>
                  </a:lnTo>
                  <a:lnTo>
                    <a:pt x="1747" y="6"/>
                  </a:lnTo>
                  <a:lnTo>
                    <a:pt x="1747" y="9"/>
                  </a:lnTo>
                  <a:lnTo>
                    <a:pt x="1747" y="15"/>
                  </a:lnTo>
                  <a:lnTo>
                    <a:pt x="1747" y="21"/>
                  </a:lnTo>
                  <a:lnTo>
                    <a:pt x="1747" y="27"/>
                  </a:lnTo>
                  <a:lnTo>
                    <a:pt x="1747" y="31"/>
                  </a:lnTo>
                  <a:lnTo>
                    <a:pt x="1747" y="36"/>
                  </a:lnTo>
                  <a:lnTo>
                    <a:pt x="1747" y="42"/>
                  </a:lnTo>
                  <a:lnTo>
                    <a:pt x="1528" y="42"/>
                  </a:lnTo>
                  <a:lnTo>
                    <a:pt x="1309" y="42"/>
                  </a:lnTo>
                  <a:lnTo>
                    <a:pt x="1092" y="42"/>
                  </a:lnTo>
                  <a:lnTo>
                    <a:pt x="873" y="42"/>
                  </a:lnTo>
                  <a:lnTo>
                    <a:pt x="655" y="42"/>
                  </a:lnTo>
                  <a:lnTo>
                    <a:pt x="436" y="42"/>
                  </a:lnTo>
                  <a:lnTo>
                    <a:pt x="219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84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3"/>
            <p:cNvSpPr>
              <a:spLocks/>
            </p:cNvSpPr>
            <p:nvPr/>
          </p:nvSpPr>
          <p:spPr bwMode="auto">
            <a:xfrm>
              <a:off x="6567109" y="2498574"/>
              <a:ext cx="2081893" cy="89202"/>
            </a:xfrm>
            <a:custGeom>
              <a:avLst/>
              <a:gdLst>
                <a:gd name="T0" fmla="*/ 0 w 1747"/>
                <a:gd name="T1" fmla="*/ 0 h 83"/>
                <a:gd name="T2" fmla="*/ 219 w 1747"/>
                <a:gd name="T3" fmla="*/ 0 h 83"/>
                <a:gd name="T4" fmla="*/ 438 w 1747"/>
                <a:gd name="T5" fmla="*/ 0 h 83"/>
                <a:gd name="T6" fmla="*/ 655 w 1747"/>
                <a:gd name="T7" fmla="*/ 0 h 83"/>
                <a:gd name="T8" fmla="*/ 873 w 1747"/>
                <a:gd name="T9" fmla="*/ 0 h 83"/>
                <a:gd name="T10" fmla="*/ 1092 w 1747"/>
                <a:gd name="T11" fmla="*/ 0 h 83"/>
                <a:gd name="T12" fmla="*/ 1311 w 1747"/>
                <a:gd name="T13" fmla="*/ 0 h 83"/>
                <a:gd name="T14" fmla="*/ 1528 w 1747"/>
                <a:gd name="T15" fmla="*/ 0 h 83"/>
                <a:gd name="T16" fmla="*/ 1747 w 1747"/>
                <a:gd name="T17" fmla="*/ 0 h 83"/>
                <a:gd name="T18" fmla="*/ 1747 w 1747"/>
                <a:gd name="T19" fmla="*/ 4 h 83"/>
                <a:gd name="T20" fmla="*/ 1747 w 1747"/>
                <a:gd name="T21" fmla="*/ 10 h 83"/>
                <a:gd name="T22" fmla="*/ 1747 w 1747"/>
                <a:gd name="T23" fmla="*/ 16 h 83"/>
                <a:gd name="T24" fmla="*/ 1747 w 1747"/>
                <a:gd name="T25" fmla="*/ 21 h 83"/>
                <a:gd name="T26" fmla="*/ 1747 w 1747"/>
                <a:gd name="T27" fmla="*/ 25 h 83"/>
                <a:gd name="T28" fmla="*/ 1747 w 1747"/>
                <a:gd name="T29" fmla="*/ 31 h 83"/>
                <a:gd name="T30" fmla="*/ 1747 w 1747"/>
                <a:gd name="T31" fmla="*/ 37 h 83"/>
                <a:gd name="T32" fmla="*/ 1747 w 1747"/>
                <a:gd name="T33" fmla="*/ 43 h 83"/>
                <a:gd name="T34" fmla="*/ 1528 w 1747"/>
                <a:gd name="T35" fmla="*/ 43 h 83"/>
                <a:gd name="T36" fmla="*/ 1309 w 1747"/>
                <a:gd name="T37" fmla="*/ 43 h 83"/>
                <a:gd name="T38" fmla="*/ 1092 w 1747"/>
                <a:gd name="T39" fmla="*/ 43 h 83"/>
                <a:gd name="T40" fmla="*/ 873 w 1747"/>
                <a:gd name="T41" fmla="*/ 43 h 83"/>
                <a:gd name="T42" fmla="*/ 655 w 1747"/>
                <a:gd name="T43" fmla="*/ 43 h 83"/>
                <a:gd name="T44" fmla="*/ 436 w 1747"/>
                <a:gd name="T45" fmla="*/ 43 h 83"/>
                <a:gd name="T46" fmla="*/ 217 w 1747"/>
                <a:gd name="T47" fmla="*/ 43 h 83"/>
                <a:gd name="T48" fmla="*/ 0 w 1747"/>
                <a:gd name="T49" fmla="*/ 43 h 83"/>
                <a:gd name="T50" fmla="*/ 0 w 1747"/>
                <a:gd name="T51" fmla="*/ 48 h 83"/>
                <a:gd name="T52" fmla="*/ 0 w 1747"/>
                <a:gd name="T53" fmla="*/ 52 h 83"/>
                <a:gd name="T54" fmla="*/ 0 w 1747"/>
                <a:gd name="T55" fmla="*/ 58 h 83"/>
                <a:gd name="T56" fmla="*/ 0 w 1747"/>
                <a:gd name="T57" fmla="*/ 64 h 83"/>
                <a:gd name="T58" fmla="*/ 0 w 1747"/>
                <a:gd name="T59" fmla="*/ 67 h 83"/>
                <a:gd name="T60" fmla="*/ 0 w 1747"/>
                <a:gd name="T61" fmla="*/ 73 h 83"/>
                <a:gd name="T62" fmla="*/ 0 w 1747"/>
                <a:gd name="T63" fmla="*/ 79 h 83"/>
                <a:gd name="T64" fmla="*/ 0 w 1747"/>
                <a:gd name="T65" fmla="*/ 83 h 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7"/>
                <a:gd name="T100" fmla="*/ 0 h 83"/>
                <a:gd name="T101" fmla="*/ 1747 w 1747"/>
                <a:gd name="T102" fmla="*/ 83 h 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7" h="83">
                  <a:moveTo>
                    <a:pt x="0" y="0"/>
                  </a:moveTo>
                  <a:lnTo>
                    <a:pt x="219" y="0"/>
                  </a:lnTo>
                  <a:lnTo>
                    <a:pt x="438" y="0"/>
                  </a:lnTo>
                  <a:lnTo>
                    <a:pt x="655" y="0"/>
                  </a:lnTo>
                  <a:lnTo>
                    <a:pt x="873" y="0"/>
                  </a:lnTo>
                  <a:lnTo>
                    <a:pt x="1092" y="0"/>
                  </a:lnTo>
                  <a:lnTo>
                    <a:pt x="1311" y="0"/>
                  </a:lnTo>
                  <a:lnTo>
                    <a:pt x="1528" y="0"/>
                  </a:lnTo>
                  <a:lnTo>
                    <a:pt x="1747" y="0"/>
                  </a:lnTo>
                  <a:lnTo>
                    <a:pt x="1747" y="4"/>
                  </a:lnTo>
                  <a:lnTo>
                    <a:pt x="1747" y="10"/>
                  </a:lnTo>
                  <a:lnTo>
                    <a:pt x="1747" y="16"/>
                  </a:lnTo>
                  <a:lnTo>
                    <a:pt x="1747" y="21"/>
                  </a:lnTo>
                  <a:lnTo>
                    <a:pt x="1747" y="25"/>
                  </a:lnTo>
                  <a:lnTo>
                    <a:pt x="1747" y="31"/>
                  </a:lnTo>
                  <a:lnTo>
                    <a:pt x="1747" y="37"/>
                  </a:lnTo>
                  <a:lnTo>
                    <a:pt x="1747" y="43"/>
                  </a:lnTo>
                  <a:lnTo>
                    <a:pt x="1528" y="43"/>
                  </a:lnTo>
                  <a:lnTo>
                    <a:pt x="1309" y="43"/>
                  </a:lnTo>
                  <a:lnTo>
                    <a:pt x="1092" y="43"/>
                  </a:lnTo>
                  <a:lnTo>
                    <a:pt x="873" y="43"/>
                  </a:lnTo>
                  <a:lnTo>
                    <a:pt x="655" y="43"/>
                  </a:lnTo>
                  <a:lnTo>
                    <a:pt x="436" y="43"/>
                  </a:lnTo>
                  <a:lnTo>
                    <a:pt x="217" y="43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4"/>
            <p:cNvSpPr>
              <a:spLocks/>
            </p:cNvSpPr>
            <p:nvPr/>
          </p:nvSpPr>
          <p:spPr bwMode="auto">
            <a:xfrm>
              <a:off x="6567109" y="2587776"/>
              <a:ext cx="2081893" cy="92226"/>
            </a:xfrm>
            <a:custGeom>
              <a:avLst/>
              <a:gdLst>
                <a:gd name="T0" fmla="*/ 0 w 1747"/>
                <a:gd name="T1" fmla="*/ 0 h 84"/>
                <a:gd name="T2" fmla="*/ 219 w 1747"/>
                <a:gd name="T3" fmla="*/ 0 h 84"/>
                <a:gd name="T4" fmla="*/ 438 w 1747"/>
                <a:gd name="T5" fmla="*/ 0 h 84"/>
                <a:gd name="T6" fmla="*/ 655 w 1747"/>
                <a:gd name="T7" fmla="*/ 0 h 84"/>
                <a:gd name="T8" fmla="*/ 873 w 1747"/>
                <a:gd name="T9" fmla="*/ 0 h 84"/>
                <a:gd name="T10" fmla="*/ 1092 w 1747"/>
                <a:gd name="T11" fmla="*/ 0 h 84"/>
                <a:gd name="T12" fmla="*/ 1309 w 1747"/>
                <a:gd name="T13" fmla="*/ 0 h 84"/>
                <a:gd name="T14" fmla="*/ 1528 w 1747"/>
                <a:gd name="T15" fmla="*/ 0 h 84"/>
                <a:gd name="T16" fmla="*/ 1747 w 1747"/>
                <a:gd name="T17" fmla="*/ 0 h 84"/>
                <a:gd name="T18" fmla="*/ 1747 w 1747"/>
                <a:gd name="T19" fmla="*/ 6 h 84"/>
                <a:gd name="T20" fmla="*/ 1747 w 1747"/>
                <a:gd name="T21" fmla="*/ 11 h 84"/>
                <a:gd name="T22" fmla="*/ 1747 w 1747"/>
                <a:gd name="T23" fmla="*/ 17 h 84"/>
                <a:gd name="T24" fmla="*/ 1747 w 1747"/>
                <a:gd name="T25" fmla="*/ 21 h 84"/>
                <a:gd name="T26" fmla="*/ 1747 w 1747"/>
                <a:gd name="T27" fmla="*/ 27 h 84"/>
                <a:gd name="T28" fmla="*/ 1747 w 1747"/>
                <a:gd name="T29" fmla="*/ 32 h 84"/>
                <a:gd name="T30" fmla="*/ 1747 w 1747"/>
                <a:gd name="T31" fmla="*/ 38 h 84"/>
                <a:gd name="T32" fmla="*/ 1747 w 1747"/>
                <a:gd name="T33" fmla="*/ 42 h 84"/>
                <a:gd name="T34" fmla="*/ 1528 w 1747"/>
                <a:gd name="T35" fmla="*/ 42 h 84"/>
                <a:gd name="T36" fmla="*/ 1309 w 1747"/>
                <a:gd name="T37" fmla="*/ 42 h 84"/>
                <a:gd name="T38" fmla="*/ 1090 w 1747"/>
                <a:gd name="T39" fmla="*/ 42 h 84"/>
                <a:gd name="T40" fmla="*/ 873 w 1747"/>
                <a:gd name="T41" fmla="*/ 42 h 84"/>
                <a:gd name="T42" fmla="*/ 655 w 1747"/>
                <a:gd name="T43" fmla="*/ 42 h 84"/>
                <a:gd name="T44" fmla="*/ 436 w 1747"/>
                <a:gd name="T45" fmla="*/ 42 h 84"/>
                <a:gd name="T46" fmla="*/ 217 w 1747"/>
                <a:gd name="T47" fmla="*/ 42 h 84"/>
                <a:gd name="T48" fmla="*/ 0 w 1747"/>
                <a:gd name="T49" fmla="*/ 44 h 84"/>
                <a:gd name="T50" fmla="*/ 0 w 1747"/>
                <a:gd name="T51" fmla="*/ 48 h 84"/>
                <a:gd name="T52" fmla="*/ 0 w 1747"/>
                <a:gd name="T53" fmla="*/ 54 h 84"/>
                <a:gd name="T54" fmla="*/ 0 w 1747"/>
                <a:gd name="T55" fmla="*/ 59 h 84"/>
                <a:gd name="T56" fmla="*/ 0 w 1747"/>
                <a:gd name="T57" fmla="*/ 63 h 84"/>
                <a:gd name="T58" fmla="*/ 0 w 1747"/>
                <a:gd name="T59" fmla="*/ 69 h 84"/>
                <a:gd name="T60" fmla="*/ 0 w 1747"/>
                <a:gd name="T61" fmla="*/ 75 h 84"/>
                <a:gd name="T62" fmla="*/ 0 w 1747"/>
                <a:gd name="T63" fmla="*/ 80 h 84"/>
                <a:gd name="T64" fmla="*/ 0 w 1747"/>
                <a:gd name="T65" fmla="*/ 84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7"/>
                <a:gd name="T100" fmla="*/ 0 h 84"/>
                <a:gd name="T101" fmla="*/ 1747 w 1747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7" h="84">
                  <a:moveTo>
                    <a:pt x="0" y="0"/>
                  </a:moveTo>
                  <a:lnTo>
                    <a:pt x="219" y="0"/>
                  </a:lnTo>
                  <a:lnTo>
                    <a:pt x="438" y="0"/>
                  </a:lnTo>
                  <a:lnTo>
                    <a:pt x="655" y="0"/>
                  </a:lnTo>
                  <a:lnTo>
                    <a:pt x="873" y="0"/>
                  </a:lnTo>
                  <a:lnTo>
                    <a:pt x="1092" y="0"/>
                  </a:lnTo>
                  <a:lnTo>
                    <a:pt x="1309" y="0"/>
                  </a:lnTo>
                  <a:lnTo>
                    <a:pt x="1528" y="0"/>
                  </a:lnTo>
                  <a:lnTo>
                    <a:pt x="1747" y="0"/>
                  </a:lnTo>
                  <a:lnTo>
                    <a:pt x="1747" y="6"/>
                  </a:lnTo>
                  <a:lnTo>
                    <a:pt x="1747" y="11"/>
                  </a:lnTo>
                  <a:lnTo>
                    <a:pt x="1747" y="17"/>
                  </a:lnTo>
                  <a:lnTo>
                    <a:pt x="1747" y="21"/>
                  </a:lnTo>
                  <a:lnTo>
                    <a:pt x="1747" y="27"/>
                  </a:lnTo>
                  <a:lnTo>
                    <a:pt x="1747" y="32"/>
                  </a:lnTo>
                  <a:lnTo>
                    <a:pt x="1747" y="38"/>
                  </a:lnTo>
                  <a:lnTo>
                    <a:pt x="1747" y="42"/>
                  </a:lnTo>
                  <a:lnTo>
                    <a:pt x="1528" y="42"/>
                  </a:lnTo>
                  <a:lnTo>
                    <a:pt x="1309" y="42"/>
                  </a:lnTo>
                  <a:lnTo>
                    <a:pt x="1090" y="42"/>
                  </a:lnTo>
                  <a:lnTo>
                    <a:pt x="873" y="42"/>
                  </a:lnTo>
                  <a:lnTo>
                    <a:pt x="655" y="42"/>
                  </a:lnTo>
                  <a:lnTo>
                    <a:pt x="436" y="42"/>
                  </a:lnTo>
                  <a:lnTo>
                    <a:pt x="217" y="42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0"/>
                  </a:lnTo>
                  <a:lnTo>
                    <a:pt x="0" y="84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55"/>
            <p:cNvSpPr>
              <a:spLocks/>
            </p:cNvSpPr>
            <p:nvPr/>
          </p:nvSpPr>
          <p:spPr bwMode="auto">
            <a:xfrm>
              <a:off x="6562574" y="2680002"/>
              <a:ext cx="2086428" cy="92226"/>
            </a:xfrm>
            <a:custGeom>
              <a:avLst/>
              <a:gdLst>
                <a:gd name="T0" fmla="*/ 2 w 1749"/>
                <a:gd name="T1" fmla="*/ 0 h 85"/>
                <a:gd name="T2" fmla="*/ 221 w 1749"/>
                <a:gd name="T3" fmla="*/ 0 h 85"/>
                <a:gd name="T4" fmla="*/ 440 w 1749"/>
                <a:gd name="T5" fmla="*/ 0 h 85"/>
                <a:gd name="T6" fmla="*/ 657 w 1749"/>
                <a:gd name="T7" fmla="*/ 0 h 85"/>
                <a:gd name="T8" fmla="*/ 875 w 1749"/>
                <a:gd name="T9" fmla="*/ 0 h 85"/>
                <a:gd name="T10" fmla="*/ 1094 w 1749"/>
                <a:gd name="T11" fmla="*/ 0 h 85"/>
                <a:gd name="T12" fmla="*/ 1311 w 1749"/>
                <a:gd name="T13" fmla="*/ 0 h 85"/>
                <a:gd name="T14" fmla="*/ 1530 w 1749"/>
                <a:gd name="T15" fmla="*/ 0 h 85"/>
                <a:gd name="T16" fmla="*/ 1749 w 1749"/>
                <a:gd name="T17" fmla="*/ 0 h 85"/>
                <a:gd name="T18" fmla="*/ 1749 w 1749"/>
                <a:gd name="T19" fmla="*/ 6 h 85"/>
                <a:gd name="T20" fmla="*/ 1749 w 1749"/>
                <a:gd name="T21" fmla="*/ 12 h 85"/>
                <a:gd name="T22" fmla="*/ 1749 w 1749"/>
                <a:gd name="T23" fmla="*/ 16 h 85"/>
                <a:gd name="T24" fmla="*/ 1749 w 1749"/>
                <a:gd name="T25" fmla="*/ 21 h 85"/>
                <a:gd name="T26" fmla="*/ 1749 w 1749"/>
                <a:gd name="T27" fmla="*/ 27 h 85"/>
                <a:gd name="T28" fmla="*/ 1749 w 1749"/>
                <a:gd name="T29" fmla="*/ 33 h 85"/>
                <a:gd name="T30" fmla="*/ 1749 w 1749"/>
                <a:gd name="T31" fmla="*/ 37 h 85"/>
                <a:gd name="T32" fmla="*/ 1749 w 1749"/>
                <a:gd name="T33" fmla="*/ 43 h 85"/>
                <a:gd name="T34" fmla="*/ 1530 w 1749"/>
                <a:gd name="T35" fmla="*/ 43 h 85"/>
                <a:gd name="T36" fmla="*/ 1311 w 1749"/>
                <a:gd name="T37" fmla="*/ 43 h 85"/>
                <a:gd name="T38" fmla="*/ 1092 w 1749"/>
                <a:gd name="T39" fmla="*/ 43 h 85"/>
                <a:gd name="T40" fmla="*/ 875 w 1749"/>
                <a:gd name="T41" fmla="*/ 43 h 85"/>
                <a:gd name="T42" fmla="*/ 657 w 1749"/>
                <a:gd name="T43" fmla="*/ 43 h 85"/>
                <a:gd name="T44" fmla="*/ 438 w 1749"/>
                <a:gd name="T45" fmla="*/ 43 h 85"/>
                <a:gd name="T46" fmla="*/ 219 w 1749"/>
                <a:gd name="T47" fmla="*/ 43 h 85"/>
                <a:gd name="T48" fmla="*/ 0 w 1749"/>
                <a:gd name="T49" fmla="*/ 43 h 85"/>
                <a:gd name="T50" fmla="*/ 0 w 1749"/>
                <a:gd name="T51" fmla="*/ 48 h 85"/>
                <a:gd name="T52" fmla="*/ 0 w 1749"/>
                <a:gd name="T53" fmla="*/ 54 h 85"/>
                <a:gd name="T54" fmla="*/ 0 w 1749"/>
                <a:gd name="T55" fmla="*/ 58 h 85"/>
                <a:gd name="T56" fmla="*/ 0 w 1749"/>
                <a:gd name="T57" fmla="*/ 64 h 85"/>
                <a:gd name="T58" fmla="*/ 0 w 1749"/>
                <a:gd name="T59" fmla="*/ 69 h 85"/>
                <a:gd name="T60" fmla="*/ 0 w 1749"/>
                <a:gd name="T61" fmla="*/ 75 h 85"/>
                <a:gd name="T62" fmla="*/ 0 w 1749"/>
                <a:gd name="T63" fmla="*/ 79 h 85"/>
                <a:gd name="T64" fmla="*/ 0 w 1749"/>
                <a:gd name="T65" fmla="*/ 85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9"/>
                <a:gd name="T100" fmla="*/ 0 h 85"/>
                <a:gd name="T101" fmla="*/ 1749 w 1749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9" h="85">
                  <a:moveTo>
                    <a:pt x="2" y="0"/>
                  </a:moveTo>
                  <a:lnTo>
                    <a:pt x="221" y="0"/>
                  </a:lnTo>
                  <a:lnTo>
                    <a:pt x="440" y="0"/>
                  </a:lnTo>
                  <a:lnTo>
                    <a:pt x="657" y="0"/>
                  </a:lnTo>
                  <a:lnTo>
                    <a:pt x="875" y="0"/>
                  </a:lnTo>
                  <a:lnTo>
                    <a:pt x="1094" y="0"/>
                  </a:lnTo>
                  <a:lnTo>
                    <a:pt x="1311" y="0"/>
                  </a:lnTo>
                  <a:lnTo>
                    <a:pt x="1530" y="0"/>
                  </a:lnTo>
                  <a:lnTo>
                    <a:pt x="1749" y="0"/>
                  </a:lnTo>
                  <a:lnTo>
                    <a:pt x="1749" y="6"/>
                  </a:lnTo>
                  <a:lnTo>
                    <a:pt x="1749" y="12"/>
                  </a:lnTo>
                  <a:lnTo>
                    <a:pt x="1749" y="16"/>
                  </a:lnTo>
                  <a:lnTo>
                    <a:pt x="1749" y="21"/>
                  </a:lnTo>
                  <a:lnTo>
                    <a:pt x="1749" y="27"/>
                  </a:lnTo>
                  <a:lnTo>
                    <a:pt x="1749" y="33"/>
                  </a:lnTo>
                  <a:lnTo>
                    <a:pt x="1749" y="37"/>
                  </a:lnTo>
                  <a:lnTo>
                    <a:pt x="1749" y="43"/>
                  </a:lnTo>
                  <a:lnTo>
                    <a:pt x="1530" y="43"/>
                  </a:lnTo>
                  <a:lnTo>
                    <a:pt x="1311" y="43"/>
                  </a:lnTo>
                  <a:lnTo>
                    <a:pt x="1092" y="43"/>
                  </a:lnTo>
                  <a:lnTo>
                    <a:pt x="875" y="43"/>
                  </a:lnTo>
                  <a:lnTo>
                    <a:pt x="657" y="43"/>
                  </a:lnTo>
                  <a:lnTo>
                    <a:pt x="438" y="43"/>
                  </a:lnTo>
                  <a:lnTo>
                    <a:pt x="219" y="43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85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56"/>
            <p:cNvSpPr>
              <a:spLocks/>
            </p:cNvSpPr>
            <p:nvPr/>
          </p:nvSpPr>
          <p:spPr bwMode="auto">
            <a:xfrm>
              <a:off x="6562574" y="2772229"/>
              <a:ext cx="2086428" cy="90714"/>
            </a:xfrm>
            <a:custGeom>
              <a:avLst/>
              <a:gdLst>
                <a:gd name="T0" fmla="*/ 2 w 1749"/>
                <a:gd name="T1" fmla="*/ 0 h 84"/>
                <a:gd name="T2" fmla="*/ 221 w 1749"/>
                <a:gd name="T3" fmla="*/ 0 h 84"/>
                <a:gd name="T4" fmla="*/ 438 w 1749"/>
                <a:gd name="T5" fmla="*/ 0 h 84"/>
                <a:gd name="T6" fmla="*/ 657 w 1749"/>
                <a:gd name="T7" fmla="*/ 0 h 84"/>
                <a:gd name="T8" fmla="*/ 875 w 1749"/>
                <a:gd name="T9" fmla="*/ 0 h 84"/>
                <a:gd name="T10" fmla="*/ 1094 w 1749"/>
                <a:gd name="T11" fmla="*/ 0 h 84"/>
                <a:gd name="T12" fmla="*/ 1311 w 1749"/>
                <a:gd name="T13" fmla="*/ 0 h 84"/>
                <a:gd name="T14" fmla="*/ 1530 w 1749"/>
                <a:gd name="T15" fmla="*/ 0 h 84"/>
                <a:gd name="T16" fmla="*/ 1749 w 1749"/>
                <a:gd name="T17" fmla="*/ 0 h 84"/>
                <a:gd name="T18" fmla="*/ 1749 w 1749"/>
                <a:gd name="T19" fmla="*/ 4 h 84"/>
                <a:gd name="T20" fmla="*/ 1749 w 1749"/>
                <a:gd name="T21" fmla="*/ 9 h 84"/>
                <a:gd name="T22" fmla="*/ 1749 w 1749"/>
                <a:gd name="T23" fmla="*/ 15 h 84"/>
                <a:gd name="T24" fmla="*/ 1749 w 1749"/>
                <a:gd name="T25" fmla="*/ 21 h 84"/>
                <a:gd name="T26" fmla="*/ 1749 w 1749"/>
                <a:gd name="T27" fmla="*/ 27 h 84"/>
                <a:gd name="T28" fmla="*/ 1749 w 1749"/>
                <a:gd name="T29" fmla="*/ 30 h 84"/>
                <a:gd name="T30" fmla="*/ 1749 w 1749"/>
                <a:gd name="T31" fmla="*/ 36 h 84"/>
                <a:gd name="T32" fmla="*/ 1749 w 1749"/>
                <a:gd name="T33" fmla="*/ 42 h 84"/>
                <a:gd name="T34" fmla="*/ 1530 w 1749"/>
                <a:gd name="T35" fmla="*/ 42 h 84"/>
                <a:gd name="T36" fmla="*/ 1311 w 1749"/>
                <a:gd name="T37" fmla="*/ 42 h 84"/>
                <a:gd name="T38" fmla="*/ 1092 w 1749"/>
                <a:gd name="T39" fmla="*/ 42 h 84"/>
                <a:gd name="T40" fmla="*/ 875 w 1749"/>
                <a:gd name="T41" fmla="*/ 42 h 84"/>
                <a:gd name="T42" fmla="*/ 657 w 1749"/>
                <a:gd name="T43" fmla="*/ 42 h 84"/>
                <a:gd name="T44" fmla="*/ 438 w 1749"/>
                <a:gd name="T45" fmla="*/ 42 h 84"/>
                <a:gd name="T46" fmla="*/ 219 w 1749"/>
                <a:gd name="T47" fmla="*/ 42 h 84"/>
                <a:gd name="T48" fmla="*/ 0 w 1749"/>
                <a:gd name="T49" fmla="*/ 42 h 84"/>
                <a:gd name="T50" fmla="*/ 0 w 1749"/>
                <a:gd name="T51" fmla="*/ 48 h 84"/>
                <a:gd name="T52" fmla="*/ 0 w 1749"/>
                <a:gd name="T53" fmla="*/ 52 h 84"/>
                <a:gd name="T54" fmla="*/ 0 w 1749"/>
                <a:gd name="T55" fmla="*/ 57 h 84"/>
                <a:gd name="T56" fmla="*/ 0 w 1749"/>
                <a:gd name="T57" fmla="*/ 63 h 84"/>
                <a:gd name="T58" fmla="*/ 0 w 1749"/>
                <a:gd name="T59" fmla="*/ 67 h 84"/>
                <a:gd name="T60" fmla="*/ 0 w 1749"/>
                <a:gd name="T61" fmla="*/ 73 h 84"/>
                <a:gd name="T62" fmla="*/ 0 w 1749"/>
                <a:gd name="T63" fmla="*/ 78 h 84"/>
                <a:gd name="T64" fmla="*/ 0 w 1749"/>
                <a:gd name="T65" fmla="*/ 84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9"/>
                <a:gd name="T100" fmla="*/ 0 h 84"/>
                <a:gd name="T101" fmla="*/ 1749 w 1749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9" h="84">
                  <a:moveTo>
                    <a:pt x="2" y="0"/>
                  </a:moveTo>
                  <a:lnTo>
                    <a:pt x="221" y="0"/>
                  </a:lnTo>
                  <a:lnTo>
                    <a:pt x="438" y="0"/>
                  </a:lnTo>
                  <a:lnTo>
                    <a:pt x="657" y="0"/>
                  </a:lnTo>
                  <a:lnTo>
                    <a:pt x="875" y="0"/>
                  </a:lnTo>
                  <a:lnTo>
                    <a:pt x="1094" y="0"/>
                  </a:lnTo>
                  <a:lnTo>
                    <a:pt x="1311" y="0"/>
                  </a:lnTo>
                  <a:lnTo>
                    <a:pt x="1530" y="0"/>
                  </a:lnTo>
                  <a:lnTo>
                    <a:pt x="1749" y="0"/>
                  </a:lnTo>
                  <a:lnTo>
                    <a:pt x="1749" y="4"/>
                  </a:lnTo>
                  <a:lnTo>
                    <a:pt x="1749" y="9"/>
                  </a:lnTo>
                  <a:lnTo>
                    <a:pt x="1749" y="15"/>
                  </a:lnTo>
                  <a:lnTo>
                    <a:pt x="1749" y="21"/>
                  </a:lnTo>
                  <a:lnTo>
                    <a:pt x="1749" y="27"/>
                  </a:lnTo>
                  <a:lnTo>
                    <a:pt x="1749" y="30"/>
                  </a:lnTo>
                  <a:lnTo>
                    <a:pt x="1749" y="36"/>
                  </a:lnTo>
                  <a:lnTo>
                    <a:pt x="1749" y="42"/>
                  </a:lnTo>
                  <a:lnTo>
                    <a:pt x="1530" y="42"/>
                  </a:lnTo>
                  <a:lnTo>
                    <a:pt x="1311" y="42"/>
                  </a:lnTo>
                  <a:lnTo>
                    <a:pt x="1092" y="42"/>
                  </a:lnTo>
                  <a:lnTo>
                    <a:pt x="875" y="42"/>
                  </a:lnTo>
                  <a:lnTo>
                    <a:pt x="657" y="42"/>
                  </a:lnTo>
                  <a:lnTo>
                    <a:pt x="438" y="42"/>
                  </a:lnTo>
                  <a:lnTo>
                    <a:pt x="219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0" y="84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57"/>
            <p:cNvSpPr>
              <a:spLocks/>
            </p:cNvSpPr>
            <p:nvPr/>
          </p:nvSpPr>
          <p:spPr bwMode="auto">
            <a:xfrm>
              <a:off x="6562574" y="2861431"/>
              <a:ext cx="2086428" cy="92226"/>
            </a:xfrm>
            <a:custGeom>
              <a:avLst/>
              <a:gdLst>
                <a:gd name="T0" fmla="*/ 2 w 1749"/>
                <a:gd name="T1" fmla="*/ 0 h 85"/>
                <a:gd name="T2" fmla="*/ 221 w 1749"/>
                <a:gd name="T3" fmla="*/ 0 h 85"/>
                <a:gd name="T4" fmla="*/ 438 w 1749"/>
                <a:gd name="T5" fmla="*/ 0 h 85"/>
                <a:gd name="T6" fmla="*/ 657 w 1749"/>
                <a:gd name="T7" fmla="*/ 0 h 85"/>
                <a:gd name="T8" fmla="*/ 875 w 1749"/>
                <a:gd name="T9" fmla="*/ 0 h 85"/>
                <a:gd name="T10" fmla="*/ 1092 w 1749"/>
                <a:gd name="T11" fmla="*/ 0 h 85"/>
                <a:gd name="T12" fmla="*/ 1311 w 1749"/>
                <a:gd name="T13" fmla="*/ 0 h 85"/>
                <a:gd name="T14" fmla="*/ 1530 w 1749"/>
                <a:gd name="T15" fmla="*/ 0 h 85"/>
                <a:gd name="T16" fmla="*/ 1749 w 1749"/>
                <a:gd name="T17" fmla="*/ 0 h 85"/>
                <a:gd name="T18" fmla="*/ 1749 w 1749"/>
                <a:gd name="T19" fmla="*/ 6 h 85"/>
                <a:gd name="T20" fmla="*/ 1749 w 1749"/>
                <a:gd name="T21" fmla="*/ 12 h 85"/>
                <a:gd name="T22" fmla="*/ 1749 w 1749"/>
                <a:gd name="T23" fmla="*/ 18 h 85"/>
                <a:gd name="T24" fmla="*/ 1749 w 1749"/>
                <a:gd name="T25" fmla="*/ 21 h 85"/>
                <a:gd name="T26" fmla="*/ 1749 w 1749"/>
                <a:gd name="T27" fmla="*/ 27 h 85"/>
                <a:gd name="T28" fmla="*/ 1749 w 1749"/>
                <a:gd name="T29" fmla="*/ 33 h 85"/>
                <a:gd name="T30" fmla="*/ 1749 w 1749"/>
                <a:gd name="T31" fmla="*/ 39 h 85"/>
                <a:gd name="T32" fmla="*/ 1749 w 1749"/>
                <a:gd name="T33" fmla="*/ 42 h 85"/>
                <a:gd name="T34" fmla="*/ 1530 w 1749"/>
                <a:gd name="T35" fmla="*/ 42 h 85"/>
                <a:gd name="T36" fmla="*/ 1311 w 1749"/>
                <a:gd name="T37" fmla="*/ 44 h 85"/>
                <a:gd name="T38" fmla="*/ 1092 w 1749"/>
                <a:gd name="T39" fmla="*/ 44 h 85"/>
                <a:gd name="T40" fmla="*/ 874 w 1749"/>
                <a:gd name="T41" fmla="*/ 44 h 85"/>
                <a:gd name="T42" fmla="*/ 657 w 1749"/>
                <a:gd name="T43" fmla="*/ 44 h 85"/>
                <a:gd name="T44" fmla="*/ 438 w 1749"/>
                <a:gd name="T45" fmla="*/ 44 h 85"/>
                <a:gd name="T46" fmla="*/ 219 w 1749"/>
                <a:gd name="T47" fmla="*/ 44 h 85"/>
                <a:gd name="T48" fmla="*/ 0 w 1749"/>
                <a:gd name="T49" fmla="*/ 44 h 85"/>
                <a:gd name="T50" fmla="*/ 0 w 1749"/>
                <a:gd name="T51" fmla="*/ 48 h 85"/>
                <a:gd name="T52" fmla="*/ 0 w 1749"/>
                <a:gd name="T53" fmla="*/ 54 h 85"/>
                <a:gd name="T54" fmla="*/ 0 w 1749"/>
                <a:gd name="T55" fmla="*/ 60 h 85"/>
                <a:gd name="T56" fmla="*/ 0 w 1749"/>
                <a:gd name="T57" fmla="*/ 64 h 85"/>
                <a:gd name="T58" fmla="*/ 0 w 1749"/>
                <a:gd name="T59" fmla="*/ 69 h 85"/>
                <a:gd name="T60" fmla="*/ 0 w 1749"/>
                <a:gd name="T61" fmla="*/ 75 h 85"/>
                <a:gd name="T62" fmla="*/ 0 w 1749"/>
                <a:gd name="T63" fmla="*/ 81 h 85"/>
                <a:gd name="T64" fmla="*/ 0 w 1749"/>
                <a:gd name="T65" fmla="*/ 85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9"/>
                <a:gd name="T100" fmla="*/ 0 h 85"/>
                <a:gd name="T101" fmla="*/ 1749 w 1749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9" h="85">
                  <a:moveTo>
                    <a:pt x="2" y="0"/>
                  </a:moveTo>
                  <a:lnTo>
                    <a:pt x="221" y="0"/>
                  </a:lnTo>
                  <a:lnTo>
                    <a:pt x="438" y="0"/>
                  </a:lnTo>
                  <a:lnTo>
                    <a:pt x="657" y="0"/>
                  </a:lnTo>
                  <a:lnTo>
                    <a:pt x="875" y="0"/>
                  </a:lnTo>
                  <a:lnTo>
                    <a:pt x="1092" y="0"/>
                  </a:lnTo>
                  <a:lnTo>
                    <a:pt x="1311" y="0"/>
                  </a:lnTo>
                  <a:lnTo>
                    <a:pt x="1530" y="0"/>
                  </a:lnTo>
                  <a:lnTo>
                    <a:pt x="1749" y="0"/>
                  </a:lnTo>
                  <a:lnTo>
                    <a:pt x="1749" y="6"/>
                  </a:lnTo>
                  <a:lnTo>
                    <a:pt x="1749" y="12"/>
                  </a:lnTo>
                  <a:lnTo>
                    <a:pt x="1749" y="18"/>
                  </a:lnTo>
                  <a:lnTo>
                    <a:pt x="1749" y="21"/>
                  </a:lnTo>
                  <a:lnTo>
                    <a:pt x="1749" y="27"/>
                  </a:lnTo>
                  <a:lnTo>
                    <a:pt x="1749" y="33"/>
                  </a:lnTo>
                  <a:lnTo>
                    <a:pt x="1749" y="39"/>
                  </a:lnTo>
                  <a:lnTo>
                    <a:pt x="1749" y="42"/>
                  </a:lnTo>
                  <a:lnTo>
                    <a:pt x="1530" y="42"/>
                  </a:lnTo>
                  <a:lnTo>
                    <a:pt x="1311" y="44"/>
                  </a:lnTo>
                  <a:lnTo>
                    <a:pt x="1092" y="44"/>
                  </a:lnTo>
                  <a:lnTo>
                    <a:pt x="874" y="44"/>
                  </a:lnTo>
                  <a:lnTo>
                    <a:pt x="657" y="44"/>
                  </a:lnTo>
                  <a:lnTo>
                    <a:pt x="438" y="44"/>
                  </a:lnTo>
                  <a:lnTo>
                    <a:pt x="219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0" y="85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58"/>
            <p:cNvSpPr>
              <a:spLocks/>
            </p:cNvSpPr>
            <p:nvPr/>
          </p:nvSpPr>
          <p:spPr bwMode="auto">
            <a:xfrm>
              <a:off x="6562574" y="2953657"/>
              <a:ext cx="2083405" cy="89202"/>
            </a:xfrm>
            <a:custGeom>
              <a:avLst/>
              <a:gdLst>
                <a:gd name="T0" fmla="*/ 2 w 1747"/>
                <a:gd name="T1" fmla="*/ 0 h 84"/>
                <a:gd name="T2" fmla="*/ 219 w 1747"/>
                <a:gd name="T3" fmla="*/ 0 h 84"/>
                <a:gd name="T4" fmla="*/ 438 w 1747"/>
                <a:gd name="T5" fmla="*/ 0 h 84"/>
                <a:gd name="T6" fmla="*/ 657 w 1747"/>
                <a:gd name="T7" fmla="*/ 0 h 84"/>
                <a:gd name="T8" fmla="*/ 875 w 1747"/>
                <a:gd name="T9" fmla="*/ 0 h 84"/>
                <a:gd name="T10" fmla="*/ 1092 w 1747"/>
                <a:gd name="T11" fmla="*/ 0 h 84"/>
                <a:gd name="T12" fmla="*/ 1311 w 1747"/>
                <a:gd name="T13" fmla="*/ 0 h 84"/>
                <a:gd name="T14" fmla="*/ 1530 w 1747"/>
                <a:gd name="T15" fmla="*/ 0 h 84"/>
                <a:gd name="T16" fmla="*/ 1747 w 1747"/>
                <a:gd name="T17" fmla="*/ 0 h 84"/>
                <a:gd name="T18" fmla="*/ 1747 w 1747"/>
                <a:gd name="T19" fmla="*/ 5 h 84"/>
                <a:gd name="T20" fmla="*/ 1747 w 1747"/>
                <a:gd name="T21" fmla="*/ 11 h 84"/>
                <a:gd name="T22" fmla="*/ 1747 w 1747"/>
                <a:gd name="T23" fmla="*/ 15 h 84"/>
                <a:gd name="T24" fmla="*/ 1747 w 1747"/>
                <a:gd name="T25" fmla="*/ 21 h 84"/>
                <a:gd name="T26" fmla="*/ 1747 w 1747"/>
                <a:gd name="T27" fmla="*/ 27 h 84"/>
                <a:gd name="T28" fmla="*/ 1747 w 1747"/>
                <a:gd name="T29" fmla="*/ 32 h 84"/>
                <a:gd name="T30" fmla="*/ 1747 w 1747"/>
                <a:gd name="T31" fmla="*/ 36 h 84"/>
                <a:gd name="T32" fmla="*/ 1747 w 1747"/>
                <a:gd name="T33" fmla="*/ 42 h 84"/>
                <a:gd name="T34" fmla="*/ 1530 w 1747"/>
                <a:gd name="T35" fmla="*/ 42 h 84"/>
                <a:gd name="T36" fmla="*/ 1311 w 1747"/>
                <a:gd name="T37" fmla="*/ 42 h 84"/>
                <a:gd name="T38" fmla="*/ 1092 w 1747"/>
                <a:gd name="T39" fmla="*/ 42 h 84"/>
                <a:gd name="T40" fmla="*/ 874 w 1747"/>
                <a:gd name="T41" fmla="*/ 42 h 84"/>
                <a:gd name="T42" fmla="*/ 655 w 1747"/>
                <a:gd name="T43" fmla="*/ 42 h 84"/>
                <a:gd name="T44" fmla="*/ 438 w 1747"/>
                <a:gd name="T45" fmla="*/ 42 h 84"/>
                <a:gd name="T46" fmla="*/ 219 w 1747"/>
                <a:gd name="T47" fmla="*/ 42 h 84"/>
                <a:gd name="T48" fmla="*/ 0 w 1747"/>
                <a:gd name="T49" fmla="*/ 42 h 84"/>
                <a:gd name="T50" fmla="*/ 0 w 1747"/>
                <a:gd name="T51" fmla="*/ 48 h 84"/>
                <a:gd name="T52" fmla="*/ 0 w 1747"/>
                <a:gd name="T53" fmla="*/ 53 h 84"/>
                <a:gd name="T54" fmla="*/ 0 w 1747"/>
                <a:gd name="T55" fmla="*/ 57 h 84"/>
                <a:gd name="T56" fmla="*/ 0 w 1747"/>
                <a:gd name="T57" fmla="*/ 63 h 84"/>
                <a:gd name="T58" fmla="*/ 0 w 1747"/>
                <a:gd name="T59" fmla="*/ 69 h 84"/>
                <a:gd name="T60" fmla="*/ 0 w 1747"/>
                <a:gd name="T61" fmla="*/ 75 h 84"/>
                <a:gd name="T62" fmla="*/ 0 w 1747"/>
                <a:gd name="T63" fmla="*/ 78 h 84"/>
                <a:gd name="T64" fmla="*/ 0 w 1747"/>
                <a:gd name="T65" fmla="*/ 84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7"/>
                <a:gd name="T100" fmla="*/ 0 h 84"/>
                <a:gd name="T101" fmla="*/ 1747 w 1747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7" h="84">
                  <a:moveTo>
                    <a:pt x="2" y="0"/>
                  </a:moveTo>
                  <a:lnTo>
                    <a:pt x="219" y="0"/>
                  </a:lnTo>
                  <a:lnTo>
                    <a:pt x="438" y="0"/>
                  </a:lnTo>
                  <a:lnTo>
                    <a:pt x="657" y="0"/>
                  </a:lnTo>
                  <a:lnTo>
                    <a:pt x="875" y="0"/>
                  </a:lnTo>
                  <a:lnTo>
                    <a:pt x="1092" y="0"/>
                  </a:lnTo>
                  <a:lnTo>
                    <a:pt x="1311" y="0"/>
                  </a:lnTo>
                  <a:lnTo>
                    <a:pt x="1530" y="0"/>
                  </a:lnTo>
                  <a:lnTo>
                    <a:pt x="1747" y="0"/>
                  </a:lnTo>
                  <a:lnTo>
                    <a:pt x="1747" y="5"/>
                  </a:lnTo>
                  <a:lnTo>
                    <a:pt x="1747" y="11"/>
                  </a:lnTo>
                  <a:lnTo>
                    <a:pt x="1747" y="15"/>
                  </a:lnTo>
                  <a:lnTo>
                    <a:pt x="1747" y="21"/>
                  </a:lnTo>
                  <a:lnTo>
                    <a:pt x="1747" y="27"/>
                  </a:lnTo>
                  <a:lnTo>
                    <a:pt x="1747" y="32"/>
                  </a:lnTo>
                  <a:lnTo>
                    <a:pt x="1747" y="36"/>
                  </a:lnTo>
                  <a:lnTo>
                    <a:pt x="1747" y="42"/>
                  </a:lnTo>
                  <a:lnTo>
                    <a:pt x="1530" y="42"/>
                  </a:lnTo>
                  <a:lnTo>
                    <a:pt x="1311" y="42"/>
                  </a:lnTo>
                  <a:lnTo>
                    <a:pt x="1092" y="42"/>
                  </a:lnTo>
                  <a:lnTo>
                    <a:pt x="874" y="42"/>
                  </a:lnTo>
                  <a:lnTo>
                    <a:pt x="655" y="42"/>
                  </a:lnTo>
                  <a:lnTo>
                    <a:pt x="438" y="42"/>
                  </a:lnTo>
                  <a:lnTo>
                    <a:pt x="219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4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59"/>
            <p:cNvSpPr>
              <a:spLocks/>
            </p:cNvSpPr>
            <p:nvPr/>
          </p:nvSpPr>
          <p:spPr bwMode="auto">
            <a:xfrm>
              <a:off x="6562574" y="3042860"/>
              <a:ext cx="2083405" cy="92226"/>
            </a:xfrm>
            <a:custGeom>
              <a:avLst/>
              <a:gdLst>
                <a:gd name="T0" fmla="*/ 2 w 1747"/>
                <a:gd name="T1" fmla="*/ 0 h 85"/>
                <a:gd name="T2" fmla="*/ 219 w 1747"/>
                <a:gd name="T3" fmla="*/ 0 h 85"/>
                <a:gd name="T4" fmla="*/ 438 w 1747"/>
                <a:gd name="T5" fmla="*/ 0 h 85"/>
                <a:gd name="T6" fmla="*/ 657 w 1747"/>
                <a:gd name="T7" fmla="*/ 0 h 85"/>
                <a:gd name="T8" fmla="*/ 874 w 1747"/>
                <a:gd name="T9" fmla="*/ 0 h 85"/>
                <a:gd name="T10" fmla="*/ 1092 w 1747"/>
                <a:gd name="T11" fmla="*/ 0 h 85"/>
                <a:gd name="T12" fmla="*/ 1311 w 1747"/>
                <a:gd name="T13" fmla="*/ 0 h 85"/>
                <a:gd name="T14" fmla="*/ 1530 w 1747"/>
                <a:gd name="T15" fmla="*/ 0 h 85"/>
                <a:gd name="T16" fmla="*/ 1747 w 1747"/>
                <a:gd name="T17" fmla="*/ 0 h 85"/>
                <a:gd name="T18" fmla="*/ 1747 w 1747"/>
                <a:gd name="T19" fmla="*/ 6 h 85"/>
                <a:gd name="T20" fmla="*/ 1747 w 1747"/>
                <a:gd name="T21" fmla="*/ 10 h 85"/>
                <a:gd name="T22" fmla="*/ 1747 w 1747"/>
                <a:gd name="T23" fmla="*/ 16 h 85"/>
                <a:gd name="T24" fmla="*/ 1747 w 1747"/>
                <a:gd name="T25" fmla="*/ 21 h 85"/>
                <a:gd name="T26" fmla="*/ 1747 w 1747"/>
                <a:gd name="T27" fmla="*/ 27 h 85"/>
                <a:gd name="T28" fmla="*/ 1747 w 1747"/>
                <a:gd name="T29" fmla="*/ 31 h 85"/>
                <a:gd name="T30" fmla="*/ 1747 w 1747"/>
                <a:gd name="T31" fmla="*/ 37 h 85"/>
                <a:gd name="T32" fmla="*/ 1747 w 1747"/>
                <a:gd name="T33" fmla="*/ 42 h 85"/>
                <a:gd name="T34" fmla="*/ 1530 w 1747"/>
                <a:gd name="T35" fmla="*/ 42 h 85"/>
                <a:gd name="T36" fmla="*/ 1311 w 1747"/>
                <a:gd name="T37" fmla="*/ 42 h 85"/>
                <a:gd name="T38" fmla="*/ 1092 w 1747"/>
                <a:gd name="T39" fmla="*/ 42 h 85"/>
                <a:gd name="T40" fmla="*/ 874 w 1747"/>
                <a:gd name="T41" fmla="*/ 42 h 85"/>
                <a:gd name="T42" fmla="*/ 655 w 1747"/>
                <a:gd name="T43" fmla="*/ 42 h 85"/>
                <a:gd name="T44" fmla="*/ 438 w 1747"/>
                <a:gd name="T45" fmla="*/ 42 h 85"/>
                <a:gd name="T46" fmla="*/ 219 w 1747"/>
                <a:gd name="T47" fmla="*/ 42 h 85"/>
                <a:gd name="T48" fmla="*/ 0 w 1747"/>
                <a:gd name="T49" fmla="*/ 42 h 85"/>
                <a:gd name="T50" fmla="*/ 0 w 1747"/>
                <a:gd name="T51" fmla="*/ 48 h 85"/>
                <a:gd name="T52" fmla="*/ 0 w 1747"/>
                <a:gd name="T53" fmla="*/ 52 h 85"/>
                <a:gd name="T54" fmla="*/ 0 w 1747"/>
                <a:gd name="T55" fmla="*/ 58 h 85"/>
                <a:gd name="T56" fmla="*/ 0 w 1747"/>
                <a:gd name="T57" fmla="*/ 63 h 85"/>
                <a:gd name="T58" fmla="*/ 0 w 1747"/>
                <a:gd name="T59" fmla="*/ 69 h 85"/>
                <a:gd name="T60" fmla="*/ 0 w 1747"/>
                <a:gd name="T61" fmla="*/ 73 h 85"/>
                <a:gd name="T62" fmla="*/ 0 w 1747"/>
                <a:gd name="T63" fmla="*/ 79 h 85"/>
                <a:gd name="T64" fmla="*/ 0 w 1747"/>
                <a:gd name="T65" fmla="*/ 85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7"/>
                <a:gd name="T100" fmla="*/ 0 h 85"/>
                <a:gd name="T101" fmla="*/ 1747 w 1747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7" h="85">
                  <a:moveTo>
                    <a:pt x="2" y="0"/>
                  </a:moveTo>
                  <a:lnTo>
                    <a:pt x="219" y="0"/>
                  </a:lnTo>
                  <a:lnTo>
                    <a:pt x="438" y="0"/>
                  </a:lnTo>
                  <a:lnTo>
                    <a:pt x="657" y="0"/>
                  </a:lnTo>
                  <a:lnTo>
                    <a:pt x="874" y="0"/>
                  </a:lnTo>
                  <a:lnTo>
                    <a:pt x="1092" y="0"/>
                  </a:lnTo>
                  <a:lnTo>
                    <a:pt x="1311" y="0"/>
                  </a:lnTo>
                  <a:lnTo>
                    <a:pt x="1530" y="0"/>
                  </a:lnTo>
                  <a:lnTo>
                    <a:pt x="1747" y="0"/>
                  </a:lnTo>
                  <a:lnTo>
                    <a:pt x="1747" y="6"/>
                  </a:lnTo>
                  <a:lnTo>
                    <a:pt x="1747" y="10"/>
                  </a:lnTo>
                  <a:lnTo>
                    <a:pt x="1747" y="16"/>
                  </a:lnTo>
                  <a:lnTo>
                    <a:pt x="1747" y="21"/>
                  </a:lnTo>
                  <a:lnTo>
                    <a:pt x="1747" y="27"/>
                  </a:lnTo>
                  <a:lnTo>
                    <a:pt x="1747" y="31"/>
                  </a:lnTo>
                  <a:lnTo>
                    <a:pt x="1747" y="37"/>
                  </a:lnTo>
                  <a:lnTo>
                    <a:pt x="1747" y="42"/>
                  </a:lnTo>
                  <a:lnTo>
                    <a:pt x="1530" y="42"/>
                  </a:lnTo>
                  <a:lnTo>
                    <a:pt x="1311" y="42"/>
                  </a:lnTo>
                  <a:lnTo>
                    <a:pt x="1092" y="42"/>
                  </a:lnTo>
                  <a:lnTo>
                    <a:pt x="874" y="42"/>
                  </a:lnTo>
                  <a:lnTo>
                    <a:pt x="655" y="42"/>
                  </a:lnTo>
                  <a:lnTo>
                    <a:pt x="438" y="42"/>
                  </a:lnTo>
                  <a:lnTo>
                    <a:pt x="219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85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60"/>
            <p:cNvSpPr>
              <a:spLocks/>
            </p:cNvSpPr>
            <p:nvPr/>
          </p:nvSpPr>
          <p:spPr bwMode="auto">
            <a:xfrm>
              <a:off x="6562574" y="3133574"/>
              <a:ext cx="2083405" cy="92226"/>
            </a:xfrm>
            <a:custGeom>
              <a:avLst/>
              <a:gdLst>
                <a:gd name="T0" fmla="*/ 0 w 1747"/>
                <a:gd name="T1" fmla="*/ 0 h 86"/>
                <a:gd name="T2" fmla="*/ 219 w 1747"/>
                <a:gd name="T3" fmla="*/ 0 h 86"/>
                <a:gd name="T4" fmla="*/ 438 w 1747"/>
                <a:gd name="T5" fmla="*/ 0 h 86"/>
                <a:gd name="T6" fmla="*/ 657 w 1747"/>
                <a:gd name="T7" fmla="*/ 0 h 86"/>
                <a:gd name="T8" fmla="*/ 874 w 1747"/>
                <a:gd name="T9" fmla="*/ 0 h 86"/>
                <a:gd name="T10" fmla="*/ 1092 w 1747"/>
                <a:gd name="T11" fmla="*/ 0 h 86"/>
                <a:gd name="T12" fmla="*/ 1311 w 1747"/>
                <a:gd name="T13" fmla="*/ 0 h 86"/>
                <a:gd name="T14" fmla="*/ 1530 w 1747"/>
                <a:gd name="T15" fmla="*/ 0 h 86"/>
                <a:gd name="T16" fmla="*/ 1747 w 1747"/>
                <a:gd name="T17" fmla="*/ 0 h 86"/>
                <a:gd name="T18" fmla="*/ 1747 w 1747"/>
                <a:gd name="T19" fmla="*/ 5 h 86"/>
                <a:gd name="T20" fmla="*/ 1747 w 1747"/>
                <a:gd name="T21" fmla="*/ 11 h 86"/>
                <a:gd name="T22" fmla="*/ 1747 w 1747"/>
                <a:gd name="T23" fmla="*/ 17 h 86"/>
                <a:gd name="T24" fmla="*/ 1747 w 1747"/>
                <a:gd name="T25" fmla="*/ 23 h 86"/>
                <a:gd name="T26" fmla="*/ 1747 w 1747"/>
                <a:gd name="T27" fmla="*/ 27 h 86"/>
                <a:gd name="T28" fmla="*/ 1747 w 1747"/>
                <a:gd name="T29" fmla="*/ 32 h 86"/>
                <a:gd name="T30" fmla="*/ 1747 w 1747"/>
                <a:gd name="T31" fmla="*/ 38 h 86"/>
                <a:gd name="T32" fmla="*/ 1747 w 1747"/>
                <a:gd name="T33" fmla="*/ 44 h 86"/>
                <a:gd name="T34" fmla="*/ 1528 w 1747"/>
                <a:gd name="T35" fmla="*/ 44 h 86"/>
                <a:gd name="T36" fmla="*/ 1311 w 1747"/>
                <a:gd name="T37" fmla="*/ 44 h 86"/>
                <a:gd name="T38" fmla="*/ 1092 w 1747"/>
                <a:gd name="T39" fmla="*/ 44 h 86"/>
                <a:gd name="T40" fmla="*/ 874 w 1747"/>
                <a:gd name="T41" fmla="*/ 44 h 86"/>
                <a:gd name="T42" fmla="*/ 655 w 1747"/>
                <a:gd name="T43" fmla="*/ 44 h 86"/>
                <a:gd name="T44" fmla="*/ 436 w 1747"/>
                <a:gd name="T45" fmla="*/ 44 h 86"/>
                <a:gd name="T46" fmla="*/ 219 w 1747"/>
                <a:gd name="T47" fmla="*/ 44 h 86"/>
                <a:gd name="T48" fmla="*/ 0 w 1747"/>
                <a:gd name="T49" fmla="*/ 44 h 86"/>
                <a:gd name="T50" fmla="*/ 0 w 1747"/>
                <a:gd name="T51" fmla="*/ 48 h 86"/>
                <a:gd name="T52" fmla="*/ 0 w 1747"/>
                <a:gd name="T53" fmla="*/ 53 h 86"/>
                <a:gd name="T54" fmla="*/ 0 w 1747"/>
                <a:gd name="T55" fmla="*/ 59 h 86"/>
                <a:gd name="T56" fmla="*/ 0 w 1747"/>
                <a:gd name="T57" fmla="*/ 65 h 86"/>
                <a:gd name="T58" fmla="*/ 0 w 1747"/>
                <a:gd name="T59" fmla="*/ 69 h 86"/>
                <a:gd name="T60" fmla="*/ 0 w 1747"/>
                <a:gd name="T61" fmla="*/ 75 h 86"/>
                <a:gd name="T62" fmla="*/ 0 w 1747"/>
                <a:gd name="T63" fmla="*/ 80 h 86"/>
                <a:gd name="T64" fmla="*/ 0 w 1747"/>
                <a:gd name="T65" fmla="*/ 86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7"/>
                <a:gd name="T100" fmla="*/ 0 h 86"/>
                <a:gd name="T101" fmla="*/ 1747 w 1747"/>
                <a:gd name="T102" fmla="*/ 86 h 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7" h="86">
                  <a:moveTo>
                    <a:pt x="0" y="0"/>
                  </a:moveTo>
                  <a:lnTo>
                    <a:pt x="219" y="0"/>
                  </a:lnTo>
                  <a:lnTo>
                    <a:pt x="438" y="0"/>
                  </a:lnTo>
                  <a:lnTo>
                    <a:pt x="657" y="0"/>
                  </a:lnTo>
                  <a:lnTo>
                    <a:pt x="874" y="0"/>
                  </a:lnTo>
                  <a:lnTo>
                    <a:pt x="1092" y="0"/>
                  </a:lnTo>
                  <a:lnTo>
                    <a:pt x="1311" y="0"/>
                  </a:lnTo>
                  <a:lnTo>
                    <a:pt x="1530" y="0"/>
                  </a:lnTo>
                  <a:lnTo>
                    <a:pt x="1747" y="0"/>
                  </a:lnTo>
                  <a:lnTo>
                    <a:pt x="1747" y="5"/>
                  </a:lnTo>
                  <a:lnTo>
                    <a:pt x="1747" y="11"/>
                  </a:lnTo>
                  <a:lnTo>
                    <a:pt x="1747" y="17"/>
                  </a:lnTo>
                  <a:lnTo>
                    <a:pt x="1747" y="23"/>
                  </a:lnTo>
                  <a:lnTo>
                    <a:pt x="1747" y="27"/>
                  </a:lnTo>
                  <a:lnTo>
                    <a:pt x="1747" y="32"/>
                  </a:lnTo>
                  <a:lnTo>
                    <a:pt x="1747" y="38"/>
                  </a:lnTo>
                  <a:lnTo>
                    <a:pt x="1747" y="44"/>
                  </a:lnTo>
                  <a:lnTo>
                    <a:pt x="1528" y="44"/>
                  </a:lnTo>
                  <a:lnTo>
                    <a:pt x="1311" y="44"/>
                  </a:lnTo>
                  <a:lnTo>
                    <a:pt x="1092" y="44"/>
                  </a:lnTo>
                  <a:lnTo>
                    <a:pt x="874" y="44"/>
                  </a:lnTo>
                  <a:lnTo>
                    <a:pt x="655" y="44"/>
                  </a:lnTo>
                  <a:lnTo>
                    <a:pt x="436" y="44"/>
                  </a:lnTo>
                  <a:lnTo>
                    <a:pt x="219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0"/>
                  </a:lnTo>
                  <a:lnTo>
                    <a:pt x="0" y="86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61"/>
            <p:cNvSpPr>
              <a:spLocks/>
            </p:cNvSpPr>
            <p:nvPr/>
          </p:nvSpPr>
          <p:spPr bwMode="auto">
            <a:xfrm>
              <a:off x="6562574" y="3224288"/>
              <a:ext cx="2083405" cy="92226"/>
            </a:xfrm>
            <a:custGeom>
              <a:avLst/>
              <a:gdLst>
                <a:gd name="T0" fmla="*/ 0 w 1747"/>
                <a:gd name="T1" fmla="*/ 0 h 85"/>
                <a:gd name="T2" fmla="*/ 219 w 1747"/>
                <a:gd name="T3" fmla="*/ 0 h 85"/>
                <a:gd name="T4" fmla="*/ 438 w 1747"/>
                <a:gd name="T5" fmla="*/ 0 h 85"/>
                <a:gd name="T6" fmla="*/ 655 w 1747"/>
                <a:gd name="T7" fmla="*/ 0 h 85"/>
                <a:gd name="T8" fmla="*/ 874 w 1747"/>
                <a:gd name="T9" fmla="*/ 0 h 85"/>
                <a:gd name="T10" fmla="*/ 1092 w 1747"/>
                <a:gd name="T11" fmla="*/ 0 h 85"/>
                <a:gd name="T12" fmla="*/ 1311 w 1747"/>
                <a:gd name="T13" fmla="*/ 0 h 85"/>
                <a:gd name="T14" fmla="*/ 1528 w 1747"/>
                <a:gd name="T15" fmla="*/ 0 h 85"/>
                <a:gd name="T16" fmla="*/ 1747 w 1747"/>
                <a:gd name="T17" fmla="*/ 0 h 85"/>
                <a:gd name="T18" fmla="*/ 1747 w 1747"/>
                <a:gd name="T19" fmla="*/ 6 h 85"/>
                <a:gd name="T20" fmla="*/ 1747 w 1747"/>
                <a:gd name="T21" fmla="*/ 12 h 85"/>
                <a:gd name="T22" fmla="*/ 1747 w 1747"/>
                <a:gd name="T23" fmla="*/ 15 h 85"/>
                <a:gd name="T24" fmla="*/ 1747 w 1747"/>
                <a:gd name="T25" fmla="*/ 21 h 85"/>
                <a:gd name="T26" fmla="*/ 1747 w 1747"/>
                <a:gd name="T27" fmla="*/ 27 h 85"/>
                <a:gd name="T28" fmla="*/ 1747 w 1747"/>
                <a:gd name="T29" fmla="*/ 33 h 85"/>
                <a:gd name="T30" fmla="*/ 1747 w 1747"/>
                <a:gd name="T31" fmla="*/ 37 h 85"/>
                <a:gd name="T32" fmla="*/ 1747 w 1747"/>
                <a:gd name="T33" fmla="*/ 42 h 85"/>
                <a:gd name="T34" fmla="*/ 1528 w 1747"/>
                <a:gd name="T35" fmla="*/ 42 h 85"/>
                <a:gd name="T36" fmla="*/ 1311 w 1747"/>
                <a:gd name="T37" fmla="*/ 42 h 85"/>
                <a:gd name="T38" fmla="*/ 1092 w 1747"/>
                <a:gd name="T39" fmla="*/ 42 h 85"/>
                <a:gd name="T40" fmla="*/ 874 w 1747"/>
                <a:gd name="T41" fmla="*/ 42 h 85"/>
                <a:gd name="T42" fmla="*/ 655 w 1747"/>
                <a:gd name="T43" fmla="*/ 42 h 85"/>
                <a:gd name="T44" fmla="*/ 436 w 1747"/>
                <a:gd name="T45" fmla="*/ 42 h 85"/>
                <a:gd name="T46" fmla="*/ 219 w 1747"/>
                <a:gd name="T47" fmla="*/ 42 h 85"/>
                <a:gd name="T48" fmla="*/ 0 w 1747"/>
                <a:gd name="T49" fmla="*/ 42 h 85"/>
                <a:gd name="T50" fmla="*/ 0 w 1747"/>
                <a:gd name="T51" fmla="*/ 48 h 85"/>
                <a:gd name="T52" fmla="*/ 0 w 1747"/>
                <a:gd name="T53" fmla="*/ 54 h 85"/>
                <a:gd name="T54" fmla="*/ 0 w 1747"/>
                <a:gd name="T55" fmla="*/ 60 h 85"/>
                <a:gd name="T56" fmla="*/ 0 w 1747"/>
                <a:gd name="T57" fmla="*/ 63 h 85"/>
                <a:gd name="T58" fmla="*/ 0 w 1747"/>
                <a:gd name="T59" fmla="*/ 69 h 85"/>
                <a:gd name="T60" fmla="*/ 0 w 1747"/>
                <a:gd name="T61" fmla="*/ 75 h 85"/>
                <a:gd name="T62" fmla="*/ 0 w 1747"/>
                <a:gd name="T63" fmla="*/ 81 h 85"/>
                <a:gd name="T64" fmla="*/ 0 w 1747"/>
                <a:gd name="T65" fmla="*/ 85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7"/>
                <a:gd name="T100" fmla="*/ 0 h 85"/>
                <a:gd name="T101" fmla="*/ 1747 w 1747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7" h="85">
                  <a:moveTo>
                    <a:pt x="0" y="0"/>
                  </a:moveTo>
                  <a:lnTo>
                    <a:pt x="219" y="0"/>
                  </a:lnTo>
                  <a:lnTo>
                    <a:pt x="438" y="0"/>
                  </a:lnTo>
                  <a:lnTo>
                    <a:pt x="655" y="0"/>
                  </a:lnTo>
                  <a:lnTo>
                    <a:pt x="874" y="0"/>
                  </a:lnTo>
                  <a:lnTo>
                    <a:pt x="1092" y="0"/>
                  </a:lnTo>
                  <a:lnTo>
                    <a:pt x="1311" y="0"/>
                  </a:lnTo>
                  <a:lnTo>
                    <a:pt x="1528" y="0"/>
                  </a:lnTo>
                  <a:lnTo>
                    <a:pt x="1747" y="0"/>
                  </a:lnTo>
                  <a:lnTo>
                    <a:pt x="1747" y="6"/>
                  </a:lnTo>
                  <a:lnTo>
                    <a:pt x="1747" y="12"/>
                  </a:lnTo>
                  <a:lnTo>
                    <a:pt x="1747" y="15"/>
                  </a:lnTo>
                  <a:lnTo>
                    <a:pt x="1747" y="21"/>
                  </a:lnTo>
                  <a:lnTo>
                    <a:pt x="1747" y="27"/>
                  </a:lnTo>
                  <a:lnTo>
                    <a:pt x="1747" y="33"/>
                  </a:lnTo>
                  <a:lnTo>
                    <a:pt x="1747" y="37"/>
                  </a:lnTo>
                  <a:lnTo>
                    <a:pt x="1747" y="42"/>
                  </a:lnTo>
                  <a:lnTo>
                    <a:pt x="1528" y="42"/>
                  </a:lnTo>
                  <a:lnTo>
                    <a:pt x="1311" y="42"/>
                  </a:lnTo>
                  <a:lnTo>
                    <a:pt x="1092" y="42"/>
                  </a:lnTo>
                  <a:lnTo>
                    <a:pt x="874" y="42"/>
                  </a:lnTo>
                  <a:lnTo>
                    <a:pt x="655" y="42"/>
                  </a:lnTo>
                  <a:lnTo>
                    <a:pt x="436" y="42"/>
                  </a:lnTo>
                  <a:lnTo>
                    <a:pt x="219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0" y="85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62"/>
            <p:cNvSpPr>
              <a:spLocks/>
            </p:cNvSpPr>
            <p:nvPr/>
          </p:nvSpPr>
          <p:spPr bwMode="auto">
            <a:xfrm>
              <a:off x="6562574" y="3316514"/>
              <a:ext cx="2083405" cy="90714"/>
            </a:xfrm>
            <a:custGeom>
              <a:avLst/>
              <a:gdLst>
                <a:gd name="T0" fmla="*/ 0 w 1747"/>
                <a:gd name="T1" fmla="*/ 0 h 84"/>
                <a:gd name="T2" fmla="*/ 1747 w 1747"/>
                <a:gd name="T3" fmla="*/ 0 h 84"/>
                <a:gd name="T4" fmla="*/ 1747 w 1747"/>
                <a:gd name="T5" fmla="*/ 42 h 84"/>
                <a:gd name="T6" fmla="*/ 0 w 1747"/>
                <a:gd name="T7" fmla="*/ 42 h 84"/>
                <a:gd name="T8" fmla="*/ 0 w 1747"/>
                <a:gd name="T9" fmla="*/ 84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7"/>
                <a:gd name="T16" fmla="*/ 0 h 84"/>
                <a:gd name="T17" fmla="*/ 1747 w 1747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7" h="84">
                  <a:moveTo>
                    <a:pt x="0" y="0"/>
                  </a:moveTo>
                  <a:lnTo>
                    <a:pt x="1747" y="0"/>
                  </a:lnTo>
                  <a:lnTo>
                    <a:pt x="1747" y="42"/>
                  </a:lnTo>
                  <a:lnTo>
                    <a:pt x="0" y="42"/>
                  </a:lnTo>
                  <a:lnTo>
                    <a:pt x="0" y="84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63"/>
            <p:cNvSpPr>
              <a:spLocks/>
            </p:cNvSpPr>
            <p:nvPr/>
          </p:nvSpPr>
          <p:spPr bwMode="auto">
            <a:xfrm>
              <a:off x="7422848" y="1849967"/>
              <a:ext cx="332619" cy="25702"/>
            </a:xfrm>
            <a:custGeom>
              <a:avLst/>
              <a:gdLst>
                <a:gd name="T0" fmla="*/ 280 w 280"/>
                <a:gd name="T1" fmla="*/ 12 h 24"/>
                <a:gd name="T2" fmla="*/ 280 w 280"/>
                <a:gd name="T3" fmla="*/ 0 h 24"/>
                <a:gd name="T4" fmla="*/ 0 w 280"/>
                <a:gd name="T5" fmla="*/ 0 h 24"/>
                <a:gd name="T6" fmla="*/ 0 w 280"/>
                <a:gd name="T7" fmla="*/ 24 h 24"/>
                <a:gd name="T8" fmla="*/ 280 w 280"/>
                <a:gd name="T9" fmla="*/ 24 h 24"/>
                <a:gd name="T10" fmla="*/ 280 w 280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"/>
                <a:gd name="T19" fmla="*/ 0 h 24"/>
                <a:gd name="T20" fmla="*/ 280 w 28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" h="24">
                  <a:moveTo>
                    <a:pt x="280" y="12"/>
                  </a:moveTo>
                  <a:lnTo>
                    <a:pt x="28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80" y="24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64"/>
            <p:cNvSpPr>
              <a:spLocks/>
            </p:cNvSpPr>
            <p:nvPr/>
          </p:nvSpPr>
          <p:spPr bwMode="auto">
            <a:xfrm>
              <a:off x="7353300" y="1895324"/>
              <a:ext cx="471714" cy="25702"/>
            </a:xfrm>
            <a:custGeom>
              <a:avLst/>
              <a:gdLst>
                <a:gd name="T0" fmla="*/ 396 w 396"/>
                <a:gd name="T1" fmla="*/ 11 h 23"/>
                <a:gd name="T2" fmla="*/ 396 w 396"/>
                <a:gd name="T3" fmla="*/ 0 h 23"/>
                <a:gd name="T4" fmla="*/ 0 w 396"/>
                <a:gd name="T5" fmla="*/ 0 h 23"/>
                <a:gd name="T6" fmla="*/ 0 w 396"/>
                <a:gd name="T7" fmla="*/ 23 h 23"/>
                <a:gd name="T8" fmla="*/ 396 w 396"/>
                <a:gd name="T9" fmla="*/ 23 h 23"/>
                <a:gd name="T10" fmla="*/ 396 w 396"/>
                <a:gd name="T11" fmla="*/ 1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6"/>
                <a:gd name="T19" fmla="*/ 0 h 23"/>
                <a:gd name="T20" fmla="*/ 396 w 396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6" h="23">
                  <a:moveTo>
                    <a:pt x="396" y="11"/>
                  </a:moveTo>
                  <a:lnTo>
                    <a:pt x="39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396" y="23"/>
                  </a:lnTo>
                  <a:lnTo>
                    <a:pt x="396" y="11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65"/>
            <p:cNvSpPr>
              <a:spLocks/>
            </p:cNvSpPr>
            <p:nvPr/>
          </p:nvSpPr>
          <p:spPr bwMode="auto">
            <a:xfrm>
              <a:off x="7310967" y="1939169"/>
              <a:ext cx="557893" cy="24190"/>
            </a:xfrm>
            <a:custGeom>
              <a:avLst/>
              <a:gdLst>
                <a:gd name="T0" fmla="*/ 468 w 468"/>
                <a:gd name="T1" fmla="*/ 12 h 23"/>
                <a:gd name="T2" fmla="*/ 468 w 468"/>
                <a:gd name="T3" fmla="*/ 0 h 23"/>
                <a:gd name="T4" fmla="*/ 0 w 468"/>
                <a:gd name="T5" fmla="*/ 0 h 23"/>
                <a:gd name="T6" fmla="*/ 0 w 468"/>
                <a:gd name="T7" fmla="*/ 23 h 23"/>
                <a:gd name="T8" fmla="*/ 468 w 468"/>
                <a:gd name="T9" fmla="*/ 23 h 23"/>
                <a:gd name="T10" fmla="*/ 468 w 468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8"/>
                <a:gd name="T19" fmla="*/ 0 h 23"/>
                <a:gd name="T20" fmla="*/ 468 w 46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8" h="23">
                  <a:moveTo>
                    <a:pt x="468" y="12"/>
                  </a:moveTo>
                  <a:lnTo>
                    <a:pt x="468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468" y="23"/>
                  </a:lnTo>
                  <a:lnTo>
                    <a:pt x="468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66"/>
            <p:cNvSpPr>
              <a:spLocks/>
            </p:cNvSpPr>
            <p:nvPr/>
          </p:nvSpPr>
          <p:spPr bwMode="auto">
            <a:xfrm>
              <a:off x="7282240" y="1986038"/>
              <a:ext cx="616857" cy="25702"/>
            </a:xfrm>
            <a:custGeom>
              <a:avLst/>
              <a:gdLst>
                <a:gd name="T0" fmla="*/ 516 w 516"/>
                <a:gd name="T1" fmla="*/ 12 h 23"/>
                <a:gd name="T2" fmla="*/ 516 w 516"/>
                <a:gd name="T3" fmla="*/ 0 h 23"/>
                <a:gd name="T4" fmla="*/ 0 w 516"/>
                <a:gd name="T5" fmla="*/ 0 h 23"/>
                <a:gd name="T6" fmla="*/ 0 w 516"/>
                <a:gd name="T7" fmla="*/ 23 h 23"/>
                <a:gd name="T8" fmla="*/ 516 w 516"/>
                <a:gd name="T9" fmla="*/ 23 h 23"/>
                <a:gd name="T10" fmla="*/ 516 w 516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6"/>
                <a:gd name="T19" fmla="*/ 0 h 23"/>
                <a:gd name="T20" fmla="*/ 516 w 516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6" h="23">
                  <a:moveTo>
                    <a:pt x="516" y="12"/>
                  </a:moveTo>
                  <a:lnTo>
                    <a:pt x="51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16" y="23"/>
                  </a:lnTo>
                  <a:lnTo>
                    <a:pt x="516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67"/>
            <p:cNvSpPr>
              <a:spLocks/>
            </p:cNvSpPr>
            <p:nvPr/>
          </p:nvSpPr>
          <p:spPr bwMode="auto">
            <a:xfrm>
              <a:off x="7264098" y="2029883"/>
              <a:ext cx="653143" cy="24190"/>
            </a:xfrm>
            <a:custGeom>
              <a:avLst/>
              <a:gdLst>
                <a:gd name="T0" fmla="*/ 549 w 549"/>
                <a:gd name="T1" fmla="*/ 12 h 23"/>
                <a:gd name="T2" fmla="*/ 549 w 549"/>
                <a:gd name="T3" fmla="*/ 0 h 23"/>
                <a:gd name="T4" fmla="*/ 0 w 549"/>
                <a:gd name="T5" fmla="*/ 0 h 23"/>
                <a:gd name="T6" fmla="*/ 0 w 549"/>
                <a:gd name="T7" fmla="*/ 23 h 23"/>
                <a:gd name="T8" fmla="*/ 549 w 549"/>
                <a:gd name="T9" fmla="*/ 23 h 23"/>
                <a:gd name="T10" fmla="*/ 549 w 549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9"/>
                <a:gd name="T19" fmla="*/ 0 h 23"/>
                <a:gd name="T20" fmla="*/ 549 w 549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9" h="23">
                  <a:moveTo>
                    <a:pt x="549" y="12"/>
                  </a:moveTo>
                  <a:lnTo>
                    <a:pt x="549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49" y="23"/>
                  </a:lnTo>
                  <a:lnTo>
                    <a:pt x="549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68"/>
            <p:cNvSpPr>
              <a:spLocks/>
            </p:cNvSpPr>
            <p:nvPr/>
          </p:nvSpPr>
          <p:spPr bwMode="auto">
            <a:xfrm>
              <a:off x="7250490" y="2076752"/>
              <a:ext cx="674309" cy="25702"/>
            </a:xfrm>
            <a:custGeom>
              <a:avLst/>
              <a:gdLst>
                <a:gd name="T0" fmla="*/ 566 w 566"/>
                <a:gd name="T1" fmla="*/ 11 h 23"/>
                <a:gd name="T2" fmla="*/ 566 w 566"/>
                <a:gd name="T3" fmla="*/ 0 h 23"/>
                <a:gd name="T4" fmla="*/ 0 w 566"/>
                <a:gd name="T5" fmla="*/ 0 h 23"/>
                <a:gd name="T6" fmla="*/ 0 w 566"/>
                <a:gd name="T7" fmla="*/ 23 h 23"/>
                <a:gd name="T8" fmla="*/ 566 w 566"/>
                <a:gd name="T9" fmla="*/ 23 h 23"/>
                <a:gd name="T10" fmla="*/ 566 w 566"/>
                <a:gd name="T11" fmla="*/ 1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6"/>
                <a:gd name="T19" fmla="*/ 0 h 23"/>
                <a:gd name="T20" fmla="*/ 566 w 566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6" h="23">
                  <a:moveTo>
                    <a:pt x="566" y="11"/>
                  </a:moveTo>
                  <a:lnTo>
                    <a:pt x="56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66" y="23"/>
                  </a:lnTo>
                  <a:lnTo>
                    <a:pt x="566" y="11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69"/>
            <p:cNvSpPr>
              <a:spLocks/>
            </p:cNvSpPr>
            <p:nvPr/>
          </p:nvSpPr>
          <p:spPr bwMode="auto">
            <a:xfrm>
              <a:off x="7248978" y="2122110"/>
              <a:ext cx="684893" cy="24190"/>
            </a:xfrm>
            <a:custGeom>
              <a:avLst/>
              <a:gdLst>
                <a:gd name="T0" fmla="*/ 574 w 574"/>
                <a:gd name="T1" fmla="*/ 11 h 23"/>
                <a:gd name="T2" fmla="*/ 574 w 574"/>
                <a:gd name="T3" fmla="*/ 0 h 23"/>
                <a:gd name="T4" fmla="*/ 0 w 574"/>
                <a:gd name="T5" fmla="*/ 0 h 23"/>
                <a:gd name="T6" fmla="*/ 0 w 574"/>
                <a:gd name="T7" fmla="*/ 23 h 23"/>
                <a:gd name="T8" fmla="*/ 574 w 574"/>
                <a:gd name="T9" fmla="*/ 23 h 23"/>
                <a:gd name="T10" fmla="*/ 574 w 574"/>
                <a:gd name="T11" fmla="*/ 1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4"/>
                <a:gd name="T19" fmla="*/ 0 h 23"/>
                <a:gd name="T20" fmla="*/ 574 w 574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4" h="23">
                  <a:moveTo>
                    <a:pt x="574" y="11"/>
                  </a:moveTo>
                  <a:lnTo>
                    <a:pt x="574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74" y="23"/>
                  </a:lnTo>
                  <a:lnTo>
                    <a:pt x="574" y="11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70"/>
            <p:cNvSpPr>
              <a:spLocks/>
            </p:cNvSpPr>
            <p:nvPr/>
          </p:nvSpPr>
          <p:spPr bwMode="auto">
            <a:xfrm>
              <a:off x="7250490" y="2167467"/>
              <a:ext cx="678845" cy="25702"/>
            </a:xfrm>
            <a:custGeom>
              <a:avLst/>
              <a:gdLst>
                <a:gd name="T0" fmla="*/ 568 w 568"/>
                <a:gd name="T1" fmla="*/ 12 h 23"/>
                <a:gd name="T2" fmla="*/ 568 w 568"/>
                <a:gd name="T3" fmla="*/ 0 h 23"/>
                <a:gd name="T4" fmla="*/ 0 w 568"/>
                <a:gd name="T5" fmla="*/ 0 h 23"/>
                <a:gd name="T6" fmla="*/ 0 w 568"/>
                <a:gd name="T7" fmla="*/ 23 h 23"/>
                <a:gd name="T8" fmla="*/ 568 w 568"/>
                <a:gd name="T9" fmla="*/ 23 h 23"/>
                <a:gd name="T10" fmla="*/ 568 w 568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8"/>
                <a:gd name="T19" fmla="*/ 0 h 23"/>
                <a:gd name="T20" fmla="*/ 568 w 56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8" h="23">
                  <a:moveTo>
                    <a:pt x="568" y="12"/>
                  </a:moveTo>
                  <a:lnTo>
                    <a:pt x="568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68" y="23"/>
                  </a:lnTo>
                  <a:lnTo>
                    <a:pt x="568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71"/>
            <p:cNvSpPr>
              <a:spLocks/>
            </p:cNvSpPr>
            <p:nvPr/>
          </p:nvSpPr>
          <p:spPr bwMode="auto">
            <a:xfrm>
              <a:off x="7264098" y="2211312"/>
              <a:ext cx="650119" cy="24190"/>
            </a:xfrm>
            <a:custGeom>
              <a:avLst/>
              <a:gdLst>
                <a:gd name="T0" fmla="*/ 547 w 547"/>
                <a:gd name="T1" fmla="*/ 12 h 23"/>
                <a:gd name="T2" fmla="*/ 547 w 547"/>
                <a:gd name="T3" fmla="*/ 0 h 23"/>
                <a:gd name="T4" fmla="*/ 0 w 547"/>
                <a:gd name="T5" fmla="*/ 0 h 23"/>
                <a:gd name="T6" fmla="*/ 0 w 547"/>
                <a:gd name="T7" fmla="*/ 23 h 23"/>
                <a:gd name="T8" fmla="*/ 547 w 547"/>
                <a:gd name="T9" fmla="*/ 23 h 23"/>
                <a:gd name="T10" fmla="*/ 547 w 547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7"/>
                <a:gd name="T19" fmla="*/ 0 h 23"/>
                <a:gd name="T20" fmla="*/ 547 w 54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7" h="23">
                  <a:moveTo>
                    <a:pt x="547" y="12"/>
                  </a:moveTo>
                  <a:lnTo>
                    <a:pt x="547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47" y="23"/>
                  </a:lnTo>
                  <a:lnTo>
                    <a:pt x="547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72"/>
            <p:cNvSpPr>
              <a:spLocks/>
            </p:cNvSpPr>
            <p:nvPr/>
          </p:nvSpPr>
          <p:spPr bwMode="auto">
            <a:xfrm>
              <a:off x="7282240" y="2259693"/>
              <a:ext cx="610809" cy="24190"/>
            </a:xfrm>
            <a:custGeom>
              <a:avLst/>
              <a:gdLst>
                <a:gd name="T0" fmla="*/ 512 w 512"/>
                <a:gd name="T1" fmla="*/ 11 h 23"/>
                <a:gd name="T2" fmla="*/ 512 w 512"/>
                <a:gd name="T3" fmla="*/ 0 h 23"/>
                <a:gd name="T4" fmla="*/ 0 w 512"/>
                <a:gd name="T5" fmla="*/ 0 h 23"/>
                <a:gd name="T6" fmla="*/ 0 w 512"/>
                <a:gd name="T7" fmla="*/ 23 h 23"/>
                <a:gd name="T8" fmla="*/ 512 w 512"/>
                <a:gd name="T9" fmla="*/ 23 h 23"/>
                <a:gd name="T10" fmla="*/ 512 w 512"/>
                <a:gd name="T11" fmla="*/ 1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2"/>
                <a:gd name="T19" fmla="*/ 0 h 23"/>
                <a:gd name="T20" fmla="*/ 512 w 512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2" h="23">
                  <a:moveTo>
                    <a:pt x="512" y="11"/>
                  </a:moveTo>
                  <a:lnTo>
                    <a:pt x="512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12" y="23"/>
                  </a:lnTo>
                  <a:lnTo>
                    <a:pt x="512" y="11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73"/>
            <p:cNvSpPr>
              <a:spLocks/>
            </p:cNvSpPr>
            <p:nvPr/>
          </p:nvSpPr>
          <p:spPr bwMode="auto">
            <a:xfrm>
              <a:off x="7315502" y="2303538"/>
              <a:ext cx="547309" cy="24190"/>
            </a:xfrm>
            <a:custGeom>
              <a:avLst/>
              <a:gdLst>
                <a:gd name="T0" fmla="*/ 460 w 460"/>
                <a:gd name="T1" fmla="*/ 11 h 23"/>
                <a:gd name="T2" fmla="*/ 460 w 460"/>
                <a:gd name="T3" fmla="*/ 0 h 23"/>
                <a:gd name="T4" fmla="*/ 0 w 460"/>
                <a:gd name="T5" fmla="*/ 0 h 23"/>
                <a:gd name="T6" fmla="*/ 0 w 460"/>
                <a:gd name="T7" fmla="*/ 23 h 23"/>
                <a:gd name="T8" fmla="*/ 460 w 460"/>
                <a:gd name="T9" fmla="*/ 23 h 23"/>
                <a:gd name="T10" fmla="*/ 460 w 460"/>
                <a:gd name="T11" fmla="*/ 1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0"/>
                <a:gd name="T19" fmla="*/ 0 h 23"/>
                <a:gd name="T20" fmla="*/ 460 w 460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0" h="23">
                  <a:moveTo>
                    <a:pt x="460" y="11"/>
                  </a:moveTo>
                  <a:lnTo>
                    <a:pt x="46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460" y="23"/>
                  </a:lnTo>
                  <a:lnTo>
                    <a:pt x="460" y="11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74"/>
            <p:cNvSpPr>
              <a:spLocks/>
            </p:cNvSpPr>
            <p:nvPr/>
          </p:nvSpPr>
          <p:spPr bwMode="auto">
            <a:xfrm>
              <a:off x="7360859" y="2347383"/>
              <a:ext cx="455083" cy="25702"/>
            </a:xfrm>
            <a:custGeom>
              <a:avLst/>
              <a:gdLst>
                <a:gd name="T0" fmla="*/ 382 w 382"/>
                <a:gd name="T1" fmla="*/ 12 h 23"/>
                <a:gd name="T2" fmla="*/ 382 w 382"/>
                <a:gd name="T3" fmla="*/ 0 h 23"/>
                <a:gd name="T4" fmla="*/ 0 w 382"/>
                <a:gd name="T5" fmla="*/ 0 h 23"/>
                <a:gd name="T6" fmla="*/ 0 w 382"/>
                <a:gd name="T7" fmla="*/ 23 h 23"/>
                <a:gd name="T8" fmla="*/ 382 w 382"/>
                <a:gd name="T9" fmla="*/ 23 h 23"/>
                <a:gd name="T10" fmla="*/ 382 w 382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2"/>
                <a:gd name="T19" fmla="*/ 0 h 23"/>
                <a:gd name="T20" fmla="*/ 382 w 382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2" h="23">
                  <a:moveTo>
                    <a:pt x="382" y="12"/>
                  </a:moveTo>
                  <a:lnTo>
                    <a:pt x="382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382" y="23"/>
                  </a:lnTo>
                  <a:lnTo>
                    <a:pt x="382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75"/>
            <p:cNvSpPr>
              <a:spLocks/>
            </p:cNvSpPr>
            <p:nvPr/>
          </p:nvSpPr>
          <p:spPr bwMode="auto">
            <a:xfrm>
              <a:off x="7431919" y="2394252"/>
              <a:ext cx="315988" cy="25702"/>
            </a:xfrm>
            <a:custGeom>
              <a:avLst/>
              <a:gdLst>
                <a:gd name="T0" fmla="*/ 265 w 265"/>
                <a:gd name="T1" fmla="*/ 12 h 23"/>
                <a:gd name="T2" fmla="*/ 265 w 265"/>
                <a:gd name="T3" fmla="*/ 0 h 23"/>
                <a:gd name="T4" fmla="*/ 0 w 265"/>
                <a:gd name="T5" fmla="*/ 0 h 23"/>
                <a:gd name="T6" fmla="*/ 0 w 265"/>
                <a:gd name="T7" fmla="*/ 23 h 23"/>
                <a:gd name="T8" fmla="*/ 265 w 265"/>
                <a:gd name="T9" fmla="*/ 23 h 23"/>
                <a:gd name="T10" fmla="*/ 265 w 265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"/>
                <a:gd name="T19" fmla="*/ 0 h 23"/>
                <a:gd name="T20" fmla="*/ 265 w 265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" h="23">
                  <a:moveTo>
                    <a:pt x="265" y="12"/>
                  </a:moveTo>
                  <a:lnTo>
                    <a:pt x="26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65" y="23"/>
                  </a:lnTo>
                  <a:lnTo>
                    <a:pt x="265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76"/>
            <p:cNvSpPr>
              <a:spLocks/>
            </p:cNvSpPr>
            <p:nvPr/>
          </p:nvSpPr>
          <p:spPr bwMode="auto">
            <a:xfrm>
              <a:off x="7557407" y="2531836"/>
              <a:ext cx="92226" cy="24190"/>
            </a:xfrm>
            <a:custGeom>
              <a:avLst/>
              <a:gdLst>
                <a:gd name="T0" fmla="*/ 77 w 77"/>
                <a:gd name="T1" fmla="*/ 12 h 23"/>
                <a:gd name="T2" fmla="*/ 77 w 77"/>
                <a:gd name="T3" fmla="*/ 0 h 23"/>
                <a:gd name="T4" fmla="*/ 0 w 77"/>
                <a:gd name="T5" fmla="*/ 0 h 23"/>
                <a:gd name="T6" fmla="*/ 0 w 77"/>
                <a:gd name="T7" fmla="*/ 23 h 23"/>
                <a:gd name="T8" fmla="*/ 77 w 77"/>
                <a:gd name="T9" fmla="*/ 23 h 23"/>
                <a:gd name="T10" fmla="*/ 77 w 77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23"/>
                <a:gd name="T20" fmla="*/ 77 w 7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23">
                  <a:moveTo>
                    <a:pt x="77" y="12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77" y="23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auto">
            <a:xfrm>
              <a:off x="7512050" y="2575681"/>
              <a:ext cx="184452" cy="24190"/>
            </a:xfrm>
            <a:custGeom>
              <a:avLst/>
              <a:gdLst>
                <a:gd name="T0" fmla="*/ 155 w 155"/>
                <a:gd name="T1" fmla="*/ 12 h 23"/>
                <a:gd name="T2" fmla="*/ 155 w 155"/>
                <a:gd name="T3" fmla="*/ 0 h 23"/>
                <a:gd name="T4" fmla="*/ 0 w 155"/>
                <a:gd name="T5" fmla="*/ 0 h 23"/>
                <a:gd name="T6" fmla="*/ 0 w 155"/>
                <a:gd name="T7" fmla="*/ 23 h 23"/>
                <a:gd name="T8" fmla="*/ 155 w 155"/>
                <a:gd name="T9" fmla="*/ 23 h 23"/>
                <a:gd name="T10" fmla="*/ 155 w 155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23"/>
                <a:gd name="T20" fmla="*/ 155 w 155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23">
                  <a:moveTo>
                    <a:pt x="155" y="12"/>
                  </a:moveTo>
                  <a:lnTo>
                    <a:pt x="15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55" y="23"/>
                  </a:lnTo>
                  <a:lnTo>
                    <a:pt x="155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8"/>
            <p:cNvSpPr>
              <a:spLocks/>
            </p:cNvSpPr>
            <p:nvPr/>
          </p:nvSpPr>
          <p:spPr bwMode="auto">
            <a:xfrm>
              <a:off x="7462157" y="2621038"/>
              <a:ext cx="285750" cy="25702"/>
            </a:xfrm>
            <a:custGeom>
              <a:avLst/>
              <a:gdLst>
                <a:gd name="T0" fmla="*/ 240 w 240"/>
                <a:gd name="T1" fmla="*/ 11 h 23"/>
                <a:gd name="T2" fmla="*/ 240 w 240"/>
                <a:gd name="T3" fmla="*/ 0 h 23"/>
                <a:gd name="T4" fmla="*/ 0 w 240"/>
                <a:gd name="T5" fmla="*/ 0 h 23"/>
                <a:gd name="T6" fmla="*/ 0 w 240"/>
                <a:gd name="T7" fmla="*/ 23 h 23"/>
                <a:gd name="T8" fmla="*/ 240 w 240"/>
                <a:gd name="T9" fmla="*/ 23 h 23"/>
                <a:gd name="T10" fmla="*/ 240 w 240"/>
                <a:gd name="T11" fmla="*/ 1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23"/>
                <a:gd name="T20" fmla="*/ 240 w 240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23">
                  <a:moveTo>
                    <a:pt x="240" y="11"/>
                  </a:moveTo>
                  <a:lnTo>
                    <a:pt x="2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40" y="23"/>
                  </a:lnTo>
                  <a:lnTo>
                    <a:pt x="240" y="11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79"/>
            <p:cNvSpPr>
              <a:spLocks/>
            </p:cNvSpPr>
            <p:nvPr/>
          </p:nvSpPr>
          <p:spPr bwMode="auto">
            <a:xfrm>
              <a:off x="7410752" y="2667907"/>
              <a:ext cx="387048" cy="24190"/>
            </a:xfrm>
            <a:custGeom>
              <a:avLst/>
              <a:gdLst>
                <a:gd name="T0" fmla="*/ 325 w 325"/>
                <a:gd name="T1" fmla="*/ 11 h 23"/>
                <a:gd name="T2" fmla="*/ 325 w 325"/>
                <a:gd name="T3" fmla="*/ 0 h 23"/>
                <a:gd name="T4" fmla="*/ 0 w 325"/>
                <a:gd name="T5" fmla="*/ 0 h 23"/>
                <a:gd name="T6" fmla="*/ 0 w 325"/>
                <a:gd name="T7" fmla="*/ 23 h 23"/>
                <a:gd name="T8" fmla="*/ 325 w 325"/>
                <a:gd name="T9" fmla="*/ 23 h 23"/>
                <a:gd name="T10" fmla="*/ 325 w 325"/>
                <a:gd name="T11" fmla="*/ 1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5"/>
                <a:gd name="T19" fmla="*/ 0 h 23"/>
                <a:gd name="T20" fmla="*/ 325 w 325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5" h="23">
                  <a:moveTo>
                    <a:pt x="325" y="11"/>
                  </a:moveTo>
                  <a:lnTo>
                    <a:pt x="3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325" y="23"/>
                  </a:lnTo>
                  <a:lnTo>
                    <a:pt x="325" y="11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80"/>
            <p:cNvSpPr>
              <a:spLocks/>
            </p:cNvSpPr>
            <p:nvPr/>
          </p:nvSpPr>
          <p:spPr bwMode="auto">
            <a:xfrm>
              <a:off x="7360859" y="2713264"/>
              <a:ext cx="489857" cy="24190"/>
            </a:xfrm>
            <a:custGeom>
              <a:avLst/>
              <a:gdLst>
                <a:gd name="T0" fmla="*/ 411 w 411"/>
                <a:gd name="T1" fmla="*/ 12 h 23"/>
                <a:gd name="T2" fmla="*/ 411 w 411"/>
                <a:gd name="T3" fmla="*/ 0 h 23"/>
                <a:gd name="T4" fmla="*/ 0 w 411"/>
                <a:gd name="T5" fmla="*/ 0 h 23"/>
                <a:gd name="T6" fmla="*/ 0 w 411"/>
                <a:gd name="T7" fmla="*/ 23 h 23"/>
                <a:gd name="T8" fmla="*/ 411 w 411"/>
                <a:gd name="T9" fmla="*/ 23 h 23"/>
                <a:gd name="T10" fmla="*/ 411 w 411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1"/>
                <a:gd name="T19" fmla="*/ 0 h 23"/>
                <a:gd name="T20" fmla="*/ 411 w 411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1" h="23">
                  <a:moveTo>
                    <a:pt x="411" y="12"/>
                  </a:moveTo>
                  <a:lnTo>
                    <a:pt x="411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411" y="23"/>
                  </a:lnTo>
                  <a:lnTo>
                    <a:pt x="411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81"/>
            <p:cNvSpPr>
              <a:spLocks/>
            </p:cNvSpPr>
            <p:nvPr/>
          </p:nvSpPr>
          <p:spPr bwMode="auto">
            <a:xfrm>
              <a:off x="7310967" y="2757110"/>
              <a:ext cx="588131" cy="25702"/>
            </a:xfrm>
            <a:custGeom>
              <a:avLst/>
              <a:gdLst>
                <a:gd name="T0" fmla="*/ 493 w 493"/>
                <a:gd name="T1" fmla="*/ 12 h 23"/>
                <a:gd name="T2" fmla="*/ 493 w 493"/>
                <a:gd name="T3" fmla="*/ 0 h 23"/>
                <a:gd name="T4" fmla="*/ 0 w 493"/>
                <a:gd name="T5" fmla="*/ 0 h 23"/>
                <a:gd name="T6" fmla="*/ 0 w 493"/>
                <a:gd name="T7" fmla="*/ 23 h 23"/>
                <a:gd name="T8" fmla="*/ 493 w 493"/>
                <a:gd name="T9" fmla="*/ 23 h 23"/>
                <a:gd name="T10" fmla="*/ 493 w 493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3"/>
                <a:gd name="T19" fmla="*/ 0 h 23"/>
                <a:gd name="T20" fmla="*/ 493 w 49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3" h="23">
                  <a:moveTo>
                    <a:pt x="493" y="12"/>
                  </a:moveTo>
                  <a:lnTo>
                    <a:pt x="49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493" y="23"/>
                  </a:lnTo>
                  <a:lnTo>
                    <a:pt x="493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82"/>
            <p:cNvSpPr>
              <a:spLocks/>
            </p:cNvSpPr>
            <p:nvPr/>
          </p:nvSpPr>
          <p:spPr bwMode="auto">
            <a:xfrm>
              <a:off x="7259562" y="2803979"/>
              <a:ext cx="687917" cy="25702"/>
            </a:xfrm>
            <a:custGeom>
              <a:avLst/>
              <a:gdLst>
                <a:gd name="T0" fmla="*/ 577 w 577"/>
                <a:gd name="T1" fmla="*/ 12 h 23"/>
                <a:gd name="T2" fmla="*/ 577 w 577"/>
                <a:gd name="T3" fmla="*/ 0 h 23"/>
                <a:gd name="T4" fmla="*/ 0 w 577"/>
                <a:gd name="T5" fmla="*/ 0 h 23"/>
                <a:gd name="T6" fmla="*/ 0 w 577"/>
                <a:gd name="T7" fmla="*/ 23 h 23"/>
                <a:gd name="T8" fmla="*/ 577 w 577"/>
                <a:gd name="T9" fmla="*/ 23 h 23"/>
                <a:gd name="T10" fmla="*/ 577 w 577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7"/>
                <a:gd name="T19" fmla="*/ 0 h 23"/>
                <a:gd name="T20" fmla="*/ 577 w 57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7" h="23">
                  <a:moveTo>
                    <a:pt x="577" y="12"/>
                  </a:moveTo>
                  <a:lnTo>
                    <a:pt x="577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77" y="23"/>
                  </a:lnTo>
                  <a:lnTo>
                    <a:pt x="577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3"/>
            <p:cNvSpPr>
              <a:spLocks/>
            </p:cNvSpPr>
            <p:nvPr/>
          </p:nvSpPr>
          <p:spPr bwMode="auto">
            <a:xfrm>
              <a:off x="7211181" y="2847824"/>
              <a:ext cx="790726" cy="25702"/>
            </a:xfrm>
            <a:custGeom>
              <a:avLst/>
              <a:gdLst>
                <a:gd name="T0" fmla="*/ 664 w 664"/>
                <a:gd name="T1" fmla="*/ 11 h 23"/>
                <a:gd name="T2" fmla="*/ 664 w 664"/>
                <a:gd name="T3" fmla="*/ 0 h 23"/>
                <a:gd name="T4" fmla="*/ 0 w 664"/>
                <a:gd name="T5" fmla="*/ 0 h 23"/>
                <a:gd name="T6" fmla="*/ 0 w 664"/>
                <a:gd name="T7" fmla="*/ 23 h 23"/>
                <a:gd name="T8" fmla="*/ 664 w 664"/>
                <a:gd name="T9" fmla="*/ 23 h 23"/>
                <a:gd name="T10" fmla="*/ 664 w 664"/>
                <a:gd name="T11" fmla="*/ 1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4"/>
                <a:gd name="T19" fmla="*/ 0 h 23"/>
                <a:gd name="T20" fmla="*/ 664 w 664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4" h="23">
                  <a:moveTo>
                    <a:pt x="664" y="11"/>
                  </a:moveTo>
                  <a:lnTo>
                    <a:pt x="664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64" y="23"/>
                  </a:lnTo>
                  <a:lnTo>
                    <a:pt x="664" y="11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auto">
            <a:xfrm>
              <a:off x="7158264" y="2896205"/>
              <a:ext cx="890512" cy="25702"/>
            </a:xfrm>
            <a:custGeom>
              <a:avLst/>
              <a:gdLst>
                <a:gd name="T0" fmla="*/ 747 w 747"/>
                <a:gd name="T1" fmla="*/ 11 h 23"/>
                <a:gd name="T2" fmla="*/ 747 w 747"/>
                <a:gd name="T3" fmla="*/ 0 h 23"/>
                <a:gd name="T4" fmla="*/ 0 w 747"/>
                <a:gd name="T5" fmla="*/ 0 h 23"/>
                <a:gd name="T6" fmla="*/ 0 w 747"/>
                <a:gd name="T7" fmla="*/ 23 h 23"/>
                <a:gd name="T8" fmla="*/ 747 w 747"/>
                <a:gd name="T9" fmla="*/ 23 h 23"/>
                <a:gd name="T10" fmla="*/ 747 w 747"/>
                <a:gd name="T11" fmla="*/ 1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7"/>
                <a:gd name="T19" fmla="*/ 0 h 23"/>
                <a:gd name="T20" fmla="*/ 747 w 747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7" h="23">
                  <a:moveTo>
                    <a:pt x="747" y="11"/>
                  </a:moveTo>
                  <a:lnTo>
                    <a:pt x="747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747" y="23"/>
                  </a:lnTo>
                  <a:lnTo>
                    <a:pt x="747" y="11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85"/>
            <p:cNvSpPr>
              <a:spLocks/>
            </p:cNvSpPr>
            <p:nvPr/>
          </p:nvSpPr>
          <p:spPr bwMode="auto">
            <a:xfrm>
              <a:off x="6864955" y="1576312"/>
              <a:ext cx="329595" cy="25702"/>
            </a:xfrm>
            <a:custGeom>
              <a:avLst/>
              <a:gdLst>
                <a:gd name="T0" fmla="*/ 278 w 278"/>
                <a:gd name="T1" fmla="*/ 12 h 23"/>
                <a:gd name="T2" fmla="*/ 278 w 278"/>
                <a:gd name="T3" fmla="*/ 0 h 23"/>
                <a:gd name="T4" fmla="*/ 0 w 278"/>
                <a:gd name="T5" fmla="*/ 0 h 23"/>
                <a:gd name="T6" fmla="*/ 0 w 278"/>
                <a:gd name="T7" fmla="*/ 23 h 23"/>
                <a:gd name="T8" fmla="*/ 278 w 278"/>
                <a:gd name="T9" fmla="*/ 23 h 23"/>
                <a:gd name="T10" fmla="*/ 278 w 278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8"/>
                <a:gd name="T19" fmla="*/ 0 h 23"/>
                <a:gd name="T20" fmla="*/ 278 w 27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8" h="23">
                  <a:moveTo>
                    <a:pt x="278" y="12"/>
                  </a:moveTo>
                  <a:lnTo>
                    <a:pt x="278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78" y="23"/>
                  </a:lnTo>
                  <a:lnTo>
                    <a:pt x="278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86"/>
            <p:cNvSpPr>
              <a:spLocks/>
            </p:cNvSpPr>
            <p:nvPr/>
          </p:nvSpPr>
          <p:spPr bwMode="auto">
            <a:xfrm>
              <a:off x="6864955" y="1623181"/>
              <a:ext cx="334131" cy="24190"/>
            </a:xfrm>
            <a:custGeom>
              <a:avLst/>
              <a:gdLst>
                <a:gd name="T0" fmla="*/ 280 w 280"/>
                <a:gd name="T1" fmla="*/ 12 h 23"/>
                <a:gd name="T2" fmla="*/ 280 w 280"/>
                <a:gd name="T3" fmla="*/ 0 h 23"/>
                <a:gd name="T4" fmla="*/ 0 w 280"/>
                <a:gd name="T5" fmla="*/ 0 h 23"/>
                <a:gd name="T6" fmla="*/ 0 w 280"/>
                <a:gd name="T7" fmla="*/ 23 h 23"/>
                <a:gd name="T8" fmla="*/ 280 w 280"/>
                <a:gd name="T9" fmla="*/ 23 h 23"/>
                <a:gd name="T10" fmla="*/ 280 w 280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"/>
                <a:gd name="T19" fmla="*/ 0 h 23"/>
                <a:gd name="T20" fmla="*/ 280 w 280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" h="23">
                  <a:moveTo>
                    <a:pt x="280" y="12"/>
                  </a:moveTo>
                  <a:lnTo>
                    <a:pt x="28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80" y="23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87"/>
            <p:cNvSpPr>
              <a:spLocks/>
            </p:cNvSpPr>
            <p:nvPr/>
          </p:nvSpPr>
          <p:spPr bwMode="auto">
            <a:xfrm>
              <a:off x="6861931" y="1667026"/>
              <a:ext cx="338667" cy="25702"/>
            </a:xfrm>
            <a:custGeom>
              <a:avLst/>
              <a:gdLst>
                <a:gd name="T0" fmla="*/ 284 w 284"/>
                <a:gd name="T1" fmla="*/ 11 h 23"/>
                <a:gd name="T2" fmla="*/ 284 w 284"/>
                <a:gd name="T3" fmla="*/ 0 h 23"/>
                <a:gd name="T4" fmla="*/ 0 w 284"/>
                <a:gd name="T5" fmla="*/ 0 h 23"/>
                <a:gd name="T6" fmla="*/ 0 w 284"/>
                <a:gd name="T7" fmla="*/ 23 h 23"/>
                <a:gd name="T8" fmla="*/ 284 w 284"/>
                <a:gd name="T9" fmla="*/ 23 h 23"/>
                <a:gd name="T10" fmla="*/ 284 w 284"/>
                <a:gd name="T11" fmla="*/ 1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4"/>
                <a:gd name="T19" fmla="*/ 0 h 23"/>
                <a:gd name="T20" fmla="*/ 284 w 284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4" h="23">
                  <a:moveTo>
                    <a:pt x="284" y="11"/>
                  </a:moveTo>
                  <a:lnTo>
                    <a:pt x="284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84" y="23"/>
                  </a:lnTo>
                  <a:lnTo>
                    <a:pt x="284" y="11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88"/>
            <p:cNvSpPr>
              <a:spLocks/>
            </p:cNvSpPr>
            <p:nvPr/>
          </p:nvSpPr>
          <p:spPr bwMode="auto">
            <a:xfrm>
              <a:off x="6864955" y="1715407"/>
              <a:ext cx="334131" cy="24190"/>
            </a:xfrm>
            <a:custGeom>
              <a:avLst/>
              <a:gdLst>
                <a:gd name="T0" fmla="*/ 280 w 280"/>
                <a:gd name="T1" fmla="*/ 11 h 23"/>
                <a:gd name="T2" fmla="*/ 280 w 280"/>
                <a:gd name="T3" fmla="*/ 0 h 23"/>
                <a:gd name="T4" fmla="*/ 0 w 280"/>
                <a:gd name="T5" fmla="*/ 0 h 23"/>
                <a:gd name="T6" fmla="*/ 0 w 280"/>
                <a:gd name="T7" fmla="*/ 23 h 23"/>
                <a:gd name="T8" fmla="*/ 280 w 280"/>
                <a:gd name="T9" fmla="*/ 23 h 23"/>
                <a:gd name="T10" fmla="*/ 280 w 280"/>
                <a:gd name="T11" fmla="*/ 1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"/>
                <a:gd name="T19" fmla="*/ 0 h 23"/>
                <a:gd name="T20" fmla="*/ 280 w 280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" h="23">
                  <a:moveTo>
                    <a:pt x="280" y="11"/>
                  </a:moveTo>
                  <a:lnTo>
                    <a:pt x="28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80" y="23"/>
                  </a:lnTo>
                  <a:lnTo>
                    <a:pt x="280" y="11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9"/>
            <p:cNvSpPr>
              <a:spLocks/>
            </p:cNvSpPr>
            <p:nvPr/>
          </p:nvSpPr>
          <p:spPr bwMode="auto">
            <a:xfrm>
              <a:off x="6864955" y="1757740"/>
              <a:ext cx="334131" cy="25702"/>
            </a:xfrm>
            <a:custGeom>
              <a:avLst/>
              <a:gdLst>
                <a:gd name="T0" fmla="*/ 280 w 280"/>
                <a:gd name="T1" fmla="*/ 12 h 23"/>
                <a:gd name="T2" fmla="*/ 280 w 280"/>
                <a:gd name="T3" fmla="*/ 0 h 23"/>
                <a:gd name="T4" fmla="*/ 0 w 280"/>
                <a:gd name="T5" fmla="*/ 0 h 23"/>
                <a:gd name="T6" fmla="*/ 0 w 280"/>
                <a:gd name="T7" fmla="*/ 23 h 23"/>
                <a:gd name="T8" fmla="*/ 280 w 280"/>
                <a:gd name="T9" fmla="*/ 23 h 23"/>
                <a:gd name="T10" fmla="*/ 280 w 280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"/>
                <a:gd name="T19" fmla="*/ 0 h 23"/>
                <a:gd name="T20" fmla="*/ 280 w 280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" h="23">
                  <a:moveTo>
                    <a:pt x="280" y="12"/>
                  </a:moveTo>
                  <a:lnTo>
                    <a:pt x="28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80" y="23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90"/>
            <p:cNvSpPr>
              <a:spLocks/>
            </p:cNvSpPr>
            <p:nvPr/>
          </p:nvSpPr>
          <p:spPr bwMode="auto">
            <a:xfrm>
              <a:off x="6864955" y="1803098"/>
              <a:ext cx="334131" cy="25702"/>
            </a:xfrm>
            <a:custGeom>
              <a:avLst/>
              <a:gdLst>
                <a:gd name="T0" fmla="*/ 280 w 280"/>
                <a:gd name="T1" fmla="*/ 12 h 23"/>
                <a:gd name="T2" fmla="*/ 280 w 280"/>
                <a:gd name="T3" fmla="*/ 0 h 23"/>
                <a:gd name="T4" fmla="*/ 0 w 280"/>
                <a:gd name="T5" fmla="*/ 0 h 23"/>
                <a:gd name="T6" fmla="*/ 0 w 280"/>
                <a:gd name="T7" fmla="*/ 23 h 23"/>
                <a:gd name="T8" fmla="*/ 280 w 280"/>
                <a:gd name="T9" fmla="*/ 23 h 23"/>
                <a:gd name="T10" fmla="*/ 280 w 280"/>
                <a:gd name="T11" fmla="*/ 1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"/>
                <a:gd name="T19" fmla="*/ 0 h 23"/>
                <a:gd name="T20" fmla="*/ 280 w 280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" h="23">
                  <a:moveTo>
                    <a:pt x="280" y="12"/>
                  </a:moveTo>
                  <a:lnTo>
                    <a:pt x="28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80" y="23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91"/>
            <p:cNvSpPr>
              <a:spLocks/>
            </p:cNvSpPr>
            <p:nvPr/>
          </p:nvSpPr>
          <p:spPr bwMode="auto">
            <a:xfrm>
              <a:off x="6864955" y="1849967"/>
              <a:ext cx="334131" cy="25702"/>
            </a:xfrm>
            <a:custGeom>
              <a:avLst/>
              <a:gdLst>
                <a:gd name="T0" fmla="*/ 280 w 280"/>
                <a:gd name="T1" fmla="*/ 12 h 24"/>
                <a:gd name="T2" fmla="*/ 280 w 280"/>
                <a:gd name="T3" fmla="*/ 0 h 24"/>
                <a:gd name="T4" fmla="*/ 0 w 280"/>
                <a:gd name="T5" fmla="*/ 0 h 24"/>
                <a:gd name="T6" fmla="*/ 0 w 280"/>
                <a:gd name="T7" fmla="*/ 24 h 24"/>
                <a:gd name="T8" fmla="*/ 280 w 280"/>
                <a:gd name="T9" fmla="*/ 24 h 24"/>
                <a:gd name="T10" fmla="*/ 280 w 280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"/>
                <a:gd name="T19" fmla="*/ 0 h 24"/>
                <a:gd name="T20" fmla="*/ 280 w 28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" h="24">
                  <a:moveTo>
                    <a:pt x="280" y="12"/>
                  </a:moveTo>
                  <a:lnTo>
                    <a:pt x="28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80" y="24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2"/>
            <p:cNvSpPr>
              <a:spLocks/>
            </p:cNvSpPr>
            <p:nvPr/>
          </p:nvSpPr>
          <p:spPr bwMode="auto">
            <a:xfrm>
              <a:off x="6019800" y="1487110"/>
              <a:ext cx="325059" cy="19655"/>
            </a:xfrm>
            <a:custGeom>
              <a:avLst/>
              <a:gdLst>
                <a:gd name="T0" fmla="*/ 272 w 272"/>
                <a:gd name="T1" fmla="*/ 7 h 17"/>
                <a:gd name="T2" fmla="*/ 272 w 272"/>
                <a:gd name="T3" fmla="*/ 0 h 17"/>
                <a:gd name="T4" fmla="*/ 0 w 272"/>
                <a:gd name="T5" fmla="*/ 0 h 17"/>
                <a:gd name="T6" fmla="*/ 0 w 272"/>
                <a:gd name="T7" fmla="*/ 17 h 17"/>
                <a:gd name="T8" fmla="*/ 272 w 272"/>
                <a:gd name="T9" fmla="*/ 17 h 17"/>
                <a:gd name="T10" fmla="*/ 272 w 272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17"/>
                <a:gd name="T20" fmla="*/ 272 w 27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17">
                  <a:moveTo>
                    <a:pt x="272" y="7"/>
                  </a:moveTo>
                  <a:lnTo>
                    <a:pt x="27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72" y="17"/>
                  </a:lnTo>
                  <a:lnTo>
                    <a:pt x="272" y="7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93"/>
            <p:cNvSpPr>
              <a:spLocks/>
            </p:cNvSpPr>
            <p:nvPr/>
          </p:nvSpPr>
          <p:spPr bwMode="auto">
            <a:xfrm>
              <a:off x="6337300" y="1447800"/>
              <a:ext cx="96762" cy="96762"/>
            </a:xfrm>
            <a:custGeom>
              <a:avLst/>
              <a:gdLst>
                <a:gd name="T0" fmla="*/ 81 w 81"/>
                <a:gd name="T1" fmla="*/ 44 h 90"/>
                <a:gd name="T2" fmla="*/ 0 w 81"/>
                <a:gd name="T3" fmla="*/ 0 h 90"/>
                <a:gd name="T4" fmla="*/ 81 w 81"/>
                <a:gd name="T5" fmla="*/ 44 h 90"/>
                <a:gd name="T6" fmla="*/ 0 w 81"/>
                <a:gd name="T7" fmla="*/ 90 h 90"/>
                <a:gd name="T8" fmla="*/ 0 w 81"/>
                <a:gd name="T9" fmla="*/ 0 h 90"/>
                <a:gd name="T10" fmla="*/ 81 w 81"/>
                <a:gd name="T11" fmla="*/ 44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90"/>
                <a:gd name="T20" fmla="*/ 81 w 81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90">
                  <a:moveTo>
                    <a:pt x="81" y="44"/>
                  </a:moveTo>
                  <a:lnTo>
                    <a:pt x="0" y="0"/>
                  </a:lnTo>
                  <a:lnTo>
                    <a:pt x="81" y="44"/>
                  </a:lnTo>
                  <a:lnTo>
                    <a:pt x="0" y="90"/>
                  </a:lnTo>
                  <a:lnTo>
                    <a:pt x="0" y="0"/>
                  </a:lnTo>
                  <a:lnTo>
                    <a:pt x="81" y="44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96"/>
            <p:cNvSpPr>
              <a:spLocks noChangeArrowheads="1"/>
            </p:cNvSpPr>
            <p:nvPr/>
          </p:nvSpPr>
          <p:spPr bwMode="auto">
            <a:xfrm>
              <a:off x="7114419" y="3215217"/>
              <a:ext cx="0" cy="30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625"/>
              <a:endParaRPr lang="en-GB" sz="20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553200" y="1066800"/>
              <a:ext cx="1248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Raster scan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73371" y="3881362"/>
            <a:ext cx="2511274" cy="2443238"/>
            <a:chOff x="6473371" y="3470729"/>
            <a:chExt cx="2511274" cy="2443238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6473371" y="3931860"/>
              <a:ext cx="2511274" cy="1982107"/>
              <a:chOff x="3255" y="1786"/>
              <a:chExt cx="2145" cy="1816"/>
            </a:xfrm>
          </p:grpSpPr>
          <p:sp>
            <p:nvSpPr>
              <p:cNvPr id="68" name="Rectangle 5"/>
              <p:cNvSpPr>
                <a:spLocks noChangeArrowheads="1"/>
              </p:cNvSpPr>
              <p:nvPr/>
            </p:nvSpPr>
            <p:spPr bwMode="auto">
              <a:xfrm>
                <a:off x="3255" y="1798"/>
                <a:ext cx="1806" cy="180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"/>
              <p:cNvSpPr>
                <a:spLocks/>
              </p:cNvSpPr>
              <p:nvPr/>
            </p:nvSpPr>
            <p:spPr bwMode="auto">
              <a:xfrm>
                <a:off x="4024" y="2183"/>
                <a:ext cx="281" cy="23"/>
              </a:xfrm>
              <a:custGeom>
                <a:avLst/>
                <a:gdLst>
                  <a:gd name="T0" fmla="*/ 281 w 281"/>
                  <a:gd name="T1" fmla="*/ 12 h 23"/>
                  <a:gd name="T2" fmla="*/ 281 w 281"/>
                  <a:gd name="T3" fmla="*/ 0 h 23"/>
                  <a:gd name="T4" fmla="*/ 0 w 281"/>
                  <a:gd name="T5" fmla="*/ 0 h 23"/>
                  <a:gd name="T6" fmla="*/ 0 w 281"/>
                  <a:gd name="T7" fmla="*/ 23 h 23"/>
                  <a:gd name="T8" fmla="*/ 281 w 281"/>
                  <a:gd name="T9" fmla="*/ 23 h 23"/>
                  <a:gd name="T10" fmla="*/ 281 w 281"/>
                  <a:gd name="T11" fmla="*/ 1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23"/>
                  <a:gd name="T20" fmla="*/ 281 w 28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23">
                    <a:moveTo>
                      <a:pt x="281" y="12"/>
                    </a:moveTo>
                    <a:lnTo>
                      <a:pt x="281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81" y="23"/>
                    </a:lnTo>
                    <a:lnTo>
                      <a:pt x="281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"/>
              <p:cNvSpPr>
                <a:spLocks/>
              </p:cNvSpPr>
              <p:nvPr/>
            </p:nvSpPr>
            <p:spPr bwMode="auto">
              <a:xfrm>
                <a:off x="3965" y="2226"/>
                <a:ext cx="395" cy="23"/>
              </a:xfrm>
              <a:custGeom>
                <a:avLst/>
                <a:gdLst>
                  <a:gd name="T0" fmla="*/ 395 w 395"/>
                  <a:gd name="T1" fmla="*/ 11 h 23"/>
                  <a:gd name="T2" fmla="*/ 395 w 395"/>
                  <a:gd name="T3" fmla="*/ 0 h 23"/>
                  <a:gd name="T4" fmla="*/ 0 w 395"/>
                  <a:gd name="T5" fmla="*/ 0 h 23"/>
                  <a:gd name="T6" fmla="*/ 0 w 395"/>
                  <a:gd name="T7" fmla="*/ 23 h 23"/>
                  <a:gd name="T8" fmla="*/ 395 w 395"/>
                  <a:gd name="T9" fmla="*/ 23 h 23"/>
                  <a:gd name="T10" fmla="*/ 395 w 395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5"/>
                  <a:gd name="T19" fmla="*/ 0 h 23"/>
                  <a:gd name="T20" fmla="*/ 395 w 395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5" h="23">
                    <a:moveTo>
                      <a:pt x="395" y="11"/>
                    </a:moveTo>
                    <a:lnTo>
                      <a:pt x="395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395" y="23"/>
                    </a:lnTo>
                    <a:lnTo>
                      <a:pt x="395" y="1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8"/>
              <p:cNvSpPr>
                <a:spLocks/>
              </p:cNvSpPr>
              <p:nvPr/>
            </p:nvSpPr>
            <p:spPr bwMode="auto">
              <a:xfrm>
                <a:off x="3930" y="2268"/>
                <a:ext cx="467" cy="23"/>
              </a:xfrm>
              <a:custGeom>
                <a:avLst/>
                <a:gdLst>
                  <a:gd name="T0" fmla="*/ 467 w 467"/>
                  <a:gd name="T1" fmla="*/ 11 h 23"/>
                  <a:gd name="T2" fmla="*/ 467 w 467"/>
                  <a:gd name="T3" fmla="*/ 0 h 23"/>
                  <a:gd name="T4" fmla="*/ 0 w 467"/>
                  <a:gd name="T5" fmla="*/ 0 h 23"/>
                  <a:gd name="T6" fmla="*/ 0 w 467"/>
                  <a:gd name="T7" fmla="*/ 23 h 23"/>
                  <a:gd name="T8" fmla="*/ 467 w 467"/>
                  <a:gd name="T9" fmla="*/ 23 h 23"/>
                  <a:gd name="T10" fmla="*/ 467 w 467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7"/>
                  <a:gd name="T19" fmla="*/ 0 h 23"/>
                  <a:gd name="T20" fmla="*/ 467 w 46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7" h="23">
                    <a:moveTo>
                      <a:pt x="467" y="11"/>
                    </a:moveTo>
                    <a:lnTo>
                      <a:pt x="467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467" y="23"/>
                    </a:lnTo>
                    <a:lnTo>
                      <a:pt x="467" y="1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3905" y="2310"/>
                <a:ext cx="519" cy="23"/>
              </a:xfrm>
              <a:custGeom>
                <a:avLst/>
                <a:gdLst>
                  <a:gd name="T0" fmla="*/ 519 w 519"/>
                  <a:gd name="T1" fmla="*/ 12 h 23"/>
                  <a:gd name="T2" fmla="*/ 519 w 519"/>
                  <a:gd name="T3" fmla="*/ 0 h 23"/>
                  <a:gd name="T4" fmla="*/ 0 w 519"/>
                  <a:gd name="T5" fmla="*/ 0 h 23"/>
                  <a:gd name="T6" fmla="*/ 0 w 519"/>
                  <a:gd name="T7" fmla="*/ 23 h 23"/>
                  <a:gd name="T8" fmla="*/ 519 w 519"/>
                  <a:gd name="T9" fmla="*/ 23 h 23"/>
                  <a:gd name="T10" fmla="*/ 519 w 519"/>
                  <a:gd name="T11" fmla="*/ 1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9"/>
                  <a:gd name="T19" fmla="*/ 0 h 23"/>
                  <a:gd name="T20" fmla="*/ 519 w 51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9" h="23">
                    <a:moveTo>
                      <a:pt x="519" y="12"/>
                    </a:moveTo>
                    <a:lnTo>
                      <a:pt x="519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519" y="23"/>
                    </a:lnTo>
                    <a:lnTo>
                      <a:pt x="519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>
                <a:off x="3888" y="2352"/>
                <a:ext cx="549" cy="23"/>
              </a:xfrm>
              <a:custGeom>
                <a:avLst/>
                <a:gdLst>
                  <a:gd name="T0" fmla="*/ 549 w 549"/>
                  <a:gd name="T1" fmla="*/ 12 h 23"/>
                  <a:gd name="T2" fmla="*/ 549 w 549"/>
                  <a:gd name="T3" fmla="*/ 0 h 23"/>
                  <a:gd name="T4" fmla="*/ 0 w 549"/>
                  <a:gd name="T5" fmla="*/ 0 h 23"/>
                  <a:gd name="T6" fmla="*/ 0 w 549"/>
                  <a:gd name="T7" fmla="*/ 23 h 23"/>
                  <a:gd name="T8" fmla="*/ 549 w 549"/>
                  <a:gd name="T9" fmla="*/ 23 h 23"/>
                  <a:gd name="T10" fmla="*/ 549 w 549"/>
                  <a:gd name="T11" fmla="*/ 1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9"/>
                  <a:gd name="T19" fmla="*/ 0 h 23"/>
                  <a:gd name="T20" fmla="*/ 549 w 54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9" h="23">
                    <a:moveTo>
                      <a:pt x="549" y="12"/>
                    </a:moveTo>
                    <a:lnTo>
                      <a:pt x="549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549" y="23"/>
                    </a:lnTo>
                    <a:lnTo>
                      <a:pt x="549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1"/>
              <p:cNvSpPr>
                <a:spLocks/>
              </p:cNvSpPr>
              <p:nvPr/>
            </p:nvSpPr>
            <p:spPr bwMode="auto">
              <a:xfrm>
                <a:off x="3879" y="2394"/>
                <a:ext cx="568" cy="24"/>
              </a:xfrm>
              <a:custGeom>
                <a:avLst/>
                <a:gdLst>
                  <a:gd name="T0" fmla="*/ 568 w 568"/>
                  <a:gd name="T1" fmla="*/ 12 h 24"/>
                  <a:gd name="T2" fmla="*/ 568 w 568"/>
                  <a:gd name="T3" fmla="*/ 0 h 24"/>
                  <a:gd name="T4" fmla="*/ 0 w 568"/>
                  <a:gd name="T5" fmla="*/ 0 h 24"/>
                  <a:gd name="T6" fmla="*/ 0 w 568"/>
                  <a:gd name="T7" fmla="*/ 24 h 24"/>
                  <a:gd name="T8" fmla="*/ 568 w 568"/>
                  <a:gd name="T9" fmla="*/ 24 h 24"/>
                  <a:gd name="T10" fmla="*/ 568 w 568"/>
                  <a:gd name="T11" fmla="*/ 12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8"/>
                  <a:gd name="T19" fmla="*/ 0 h 24"/>
                  <a:gd name="T20" fmla="*/ 568 w 56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8" h="24">
                    <a:moveTo>
                      <a:pt x="568" y="12"/>
                    </a:moveTo>
                    <a:lnTo>
                      <a:pt x="568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68" y="24"/>
                    </a:lnTo>
                    <a:lnTo>
                      <a:pt x="568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2"/>
              <p:cNvSpPr>
                <a:spLocks/>
              </p:cNvSpPr>
              <p:nvPr/>
            </p:nvSpPr>
            <p:spPr bwMode="auto">
              <a:xfrm>
                <a:off x="3877" y="2435"/>
                <a:ext cx="573" cy="23"/>
              </a:xfrm>
              <a:custGeom>
                <a:avLst/>
                <a:gdLst>
                  <a:gd name="T0" fmla="*/ 573 w 573"/>
                  <a:gd name="T1" fmla="*/ 11 h 23"/>
                  <a:gd name="T2" fmla="*/ 573 w 573"/>
                  <a:gd name="T3" fmla="*/ 0 h 23"/>
                  <a:gd name="T4" fmla="*/ 0 w 573"/>
                  <a:gd name="T5" fmla="*/ 0 h 23"/>
                  <a:gd name="T6" fmla="*/ 0 w 573"/>
                  <a:gd name="T7" fmla="*/ 23 h 23"/>
                  <a:gd name="T8" fmla="*/ 573 w 573"/>
                  <a:gd name="T9" fmla="*/ 23 h 23"/>
                  <a:gd name="T10" fmla="*/ 573 w 573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3"/>
                  <a:gd name="T19" fmla="*/ 0 h 23"/>
                  <a:gd name="T20" fmla="*/ 573 w 57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3" h="23">
                    <a:moveTo>
                      <a:pt x="573" y="11"/>
                    </a:moveTo>
                    <a:lnTo>
                      <a:pt x="573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573" y="23"/>
                    </a:lnTo>
                    <a:lnTo>
                      <a:pt x="573" y="1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>
                <a:off x="3880" y="2477"/>
                <a:ext cx="567" cy="23"/>
              </a:xfrm>
              <a:custGeom>
                <a:avLst/>
                <a:gdLst>
                  <a:gd name="T0" fmla="*/ 567 w 567"/>
                  <a:gd name="T1" fmla="*/ 12 h 23"/>
                  <a:gd name="T2" fmla="*/ 567 w 567"/>
                  <a:gd name="T3" fmla="*/ 0 h 23"/>
                  <a:gd name="T4" fmla="*/ 0 w 567"/>
                  <a:gd name="T5" fmla="*/ 0 h 23"/>
                  <a:gd name="T6" fmla="*/ 0 w 567"/>
                  <a:gd name="T7" fmla="*/ 23 h 23"/>
                  <a:gd name="T8" fmla="*/ 567 w 567"/>
                  <a:gd name="T9" fmla="*/ 23 h 23"/>
                  <a:gd name="T10" fmla="*/ 567 w 567"/>
                  <a:gd name="T11" fmla="*/ 1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7"/>
                  <a:gd name="T19" fmla="*/ 0 h 23"/>
                  <a:gd name="T20" fmla="*/ 567 w 56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7" h="23">
                    <a:moveTo>
                      <a:pt x="567" y="12"/>
                    </a:moveTo>
                    <a:lnTo>
                      <a:pt x="567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567" y="23"/>
                    </a:lnTo>
                    <a:lnTo>
                      <a:pt x="567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>
                <a:off x="3890" y="2519"/>
                <a:ext cx="547" cy="23"/>
              </a:xfrm>
              <a:custGeom>
                <a:avLst/>
                <a:gdLst>
                  <a:gd name="T0" fmla="*/ 547 w 547"/>
                  <a:gd name="T1" fmla="*/ 12 h 23"/>
                  <a:gd name="T2" fmla="*/ 547 w 547"/>
                  <a:gd name="T3" fmla="*/ 0 h 23"/>
                  <a:gd name="T4" fmla="*/ 0 w 547"/>
                  <a:gd name="T5" fmla="*/ 0 h 23"/>
                  <a:gd name="T6" fmla="*/ 0 w 547"/>
                  <a:gd name="T7" fmla="*/ 23 h 23"/>
                  <a:gd name="T8" fmla="*/ 547 w 547"/>
                  <a:gd name="T9" fmla="*/ 23 h 23"/>
                  <a:gd name="T10" fmla="*/ 547 w 547"/>
                  <a:gd name="T11" fmla="*/ 1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7"/>
                  <a:gd name="T19" fmla="*/ 0 h 23"/>
                  <a:gd name="T20" fmla="*/ 547 w 54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7" h="23">
                    <a:moveTo>
                      <a:pt x="547" y="12"/>
                    </a:moveTo>
                    <a:lnTo>
                      <a:pt x="547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547" y="23"/>
                    </a:lnTo>
                    <a:lnTo>
                      <a:pt x="547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5"/>
              <p:cNvSpPr>
                <a:spLocks/>
              </p:cNvSpPr>
              <p:nvPr/>
            </p:nvSpPr>
            <p:spPr bwMode="auto">
              <a:xfrm>
                <a:off x="3907" y="2561"/>
                <a:ext cx="513" cy="23"/>
              </a:xfrm>
              <a:custGeom>
                <a:avLst/>
                <a:gdLst>
                  <a:gd name="T0" fmla="*/ 513 w 513"/>
                  <a:gd name="T1" fmla="*/ 12 h 23"/>
                  <a:gd name="T2" fmla="*/ 513 w 513"/>
                  <a:gd name="T3" fmla="*/ 0 h 23"/>
                  <a:gd name="T4" fmla="*/ 0 w 513"/>
                  <a:gd name="T5" fmla="*/ 0 h 23"/>
                  <a:gd name="T6" fmla="*/ 0 w 513"/>
                  <a:gd name="T7" fmla="*/ 23 h 23"/>
                  <a:gd name="T8" fmla="*/ 513 w 513"/>
                  <a:gd name="T9" fmla="*/ 23 h 23"/>
                  <a:gd name="T10" fmla="*/ 513 w 513"/>
                  <a:gd name="T11" fmla="*/ 1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3"/>
                  <a:gd name="T19" fmla="*/ 0 h 23"/>
                  <a:gd name="T20" fmla="*/ 513 w 51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3" h="23">
                    <a:moveTo>
                      <a:pt x="513" y="12"/>
                    </a:moveTo>
                    <a:lnTo>
                      <a:pt x="513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513" y="23"/>
                    </a:lnTo>
                    <a:lnTo>
                      <a:pt x="513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6"/>
              <p:cNvSpPr>
                <a:spLocks/>
              </p:cNvSpPr>
              <p:nvPr/>
            </p:nvSpPr>
            <p:spPr bwMode="auto">
              <a:xfrm>
                <a:off x="3934" y="2604"/>
                <a:ext cx="459" cy="23"/>
              </a:xfrm>
              <a:custGeom>
                <a:avLst/>
                <a:gdLst>
                  <a:gd name="T0" fmla="*/ 459 w 459"/>
                  <a:gd name="T1" fmla="*/ 11 h 23"/>
                  <a:gd name="T2" fmla="*/ 459 w 459"/>
                  <a:gd name="T3" fmla="*/ 0 h 23"/>
                  <a:gd name="T4" fmla="*/ 0 w 459"/>
                  <a:gd name="T5" fmla="*/ 0 h 23"/>
                  <a:gd name="T6" fmla="*/ 0 w 459"/>
                  <a:gd name="T7" fmla="*/ 23 h 23"/>
                  <a:gd name="T8" fmla="*/ 459 w 459"/>
                  <a:gd name="T9" fmla="*/ 23 h 23"/>
                  <a:gd name="T10" fmla="*/ 459 w 459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9"/>
                  <a:gd name="T19" fmla="*/ 0 h 23"/>
                  <a:gd name="T20" fmla="*/ 459 w 45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9" h="23">
                    <a:moveTo>
                      <a:pt x="459" y="11"/>
                    </a:moveTo>
                    <a:lnTo>
                      <a:pt x="459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459" y="23"/>
                    </a:lnTo>
                    <a:lnTo>
                      <a:pt x="459" y="1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7"/>
              <p:cNvSpPr>
                <a:spLocks/>
              </p:cNvSpPr>
              <p:nvPr/>
            </p:nvSpPr>
            <p:spPr bwMode="auto">
              <a:xfrm>
                <a:off x="3973" y="2644"/>
                <a:ext cx="381" cy="25"/>
              </a:xfrm>
              <a:custGeom>
                <a:avLst/>
                <a:gdLst>
                  <a:gd name="T0" fmla="*/ 381 w 381"/>
                  <a:gd name="T1" fmla="*/ 12 h 25"/>
                  <a:gd name="T2" fmla="*/ 381 w 381"/>
                  <a:gd name="T3" fmla="*/ 0 h 25"/>
                  <a:gd name="T4" fmla="*/ 0 w 381"/>
                  <a:gd name="T5" fmla="*/ 2 h 25"/>
                  <a:gd name="T6" fmla="*/ 0 w 381"/>
                  <a:gd name="T7" fmla="*/ 25 h 25"/>
                  <a:gd name="T8" fmla="*/ 381 w 381"/>
                  <a:gd name="T9" fmla="*/ 23 h 25"/>
                  <a:gd name="T10" fmla="*/ 381 w 381"/>
                  <a:gd name="T11" fmla="*/ 12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1"/>
                  <a:gd name="T19" fmla="*/ 0 h 25"/>
                  <a:gd name="T20" fmla="*/ 381 w 38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1" h="25">
                    <a:moveTo>
                      <a:pt x="381" y="12"/>
                    </a:moveTo>
                    <a:lnTo>
                      <a:pt x="381" y="0"/>
                    </a:lnTo>
                    <a:lnTo>
                      <a:pt x="0" y="2"/>
                    </a:lnTo>
                    <a:lnTo>
                      <a:pt x="0" y="25"/>
                    </a:lnTo>
                    <a:lnTo>
                      <a:pt x="381" y="23"/>
                    </a:lnTo>
                    <a:lnTo>
                      <a:pt x="381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8"/>
              <p:cNvSpPr>
                <a:spLocks/>
              </p:cNvSpPr>
              <p:nvPr/>
            </p:nvSpPr>
            <p:spPr bwMode="auto">
              <a:xfrm>
                <a:off x="4030" y="2686"/>
                <a:ext cx="267" cy="23"/>
              </a:xfrm>
              <a:custGeom>
                <a:avLst/>
                <a:gdLst>
                  <a:gd name="T0" fmla="*/ 267 w 267"/>
                  <a:gd name="T1" fmla="*/ 12 h 23"/>
                  <a:gd name="T2" fmla="*/ 267 w 267"/>
                  <a:gd name="T3" fmla="*/ 0 h 23"/>
                  <a:gd name="T4" fmla="*/ 0 w 267"/>
                  <a:gd name="T5" fmla="*/ 0 h 23"/>
                  <a:gd name="T6" fmla="*/ 0 w 267"/>
                  <a:gd name="T7" fmla="*/ 23 h 23"/>
                  <a:gd name="T8" fmla="*/ 267 w 267"/>
                  <a:gd name="T9" fmla="*/ 23 h 23"/>
                  <a:gd name="T10" fmla="*/ 267 w 267"/>
                  <a:gd name="T11" fmla="*/ 1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23"/>
                  <a:gd name="T20" fmla="*/ 267 w 26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23">
                    <a:moveTo>
                      <a:pt x="267" y="12"/>
                    </a:moveTo>
                    <a:lnTo>
                      <a:pt x="267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67" y="23"/>
                    </a:lnTo>
                    <a:lnTo>
                      <a:pt x="267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9"/>
              <p:cNvSpPr>
                <a:spLocks/>
              </p:cNvSpPr>
              <p:nvPr/>
            </p:nvSpPr>
            <p:spPr bwMode="auto">
              <a:xfrm>
                <a:off x="4136" y="2813"/>
                <a:ext cx="76" cy="23"/>
              </a:xfrm>
              <a:custGeom>
                <a:avLst/>
                <a:gdLst>
                  <a:gd name="T0" fmla="*/ 76 w 76"/>
                  <a:gd name="T1" fmla="*/ 11 h 23"/>
                  <a:gd name="T2" fmla="*/ 76 w 76"/>
                  <a:gd name="T3" fmla="*/ 0 h 23"/>
                  <a:gd name="T4" fmla="*/ 0 w 76"/>
                  <a:gd name="T5" fmla="*/ 0 h 23"/>
                  <a:gd name="T6" fmla="*/ 0 w 76"/>
                  <a:gd name="T7" fmla="*/ 23 h 23"/>
                  <a:gd name="T8" fmla="*/ 76 w 76"/>
                  <a:gd name="T9" fmla="*/ 23 h 23"/>
                  <a:gd name="T10" fmla="*/ 76 w 76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23"/>
                  <a:gd name="T20" fmla="*/ 76 w 76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23">
                    <a:moveTo>
                      <a:pt x="76" y="11"/>
                    </a:moveTo>
                    <a:lnTo>
                      <a:pt x="76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76" y="23"/>
                    </a:lnTo>
                    <a:lnTo>
                      <a:pt x="76" y="1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/>
              </p:cNvSpPr>
              <p:nvPr/>
            </p:nvSpPr>
            <p:spPr bwMode="auto">
              <a:xfrm>
                <a:off x="4097" y="2855"/>
                <a:ext cx="158" cy="23"/>
              </a:xfrm>
              <a:custGeom>
                <a:avLst/>
                <a:gdLst>
                  <a:gd name="T0" fmla="*/ 158 w 158"/>
                  <a:gd name="T1" fmla="*/ 12 h 23"/>
                  <a:gd name="T2" fmla="*/ 158 w 158"/>
                  <a:gd name="T3" fmla="*/ 0 h 23"/>
                  <a:gd name="T4" fmla="*/ 0 w 158"/>
                  <a:gd name="T5" fmla="*/ 0 h 23"/>
                  <a:gd name="T6" fmla="*/ 0 w 158"/>
                  <a:gd name="T7" fmla="*/ 23 h 23"/>
                  <a:gd name="T8" fmla="*/ 158 w 158"/>
                  <a:gd name="T9" fmla="*/ 23 h 23"/>
                  <a:gd name="T10" fmla="*/ 158 w 158"/>
                  <a:gd name="T11" fmla="*/ 1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"/>
                  <a:gd name="T19" fmla="*/ 0 h 23"/>
                  <a:gd name="T20" fmla="*/ 158 w 158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" h="23">
                    <a:moveTo>
                      <a:pt x="158" y="12"/>
                    </a:moveTo>
                    <a:lnTo>
                      <a:pt x="158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58" y="23"/>
                    </a:lnTo>
                    <a:lnTo>
                      <a:pt x="158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21"/>
              <p:cNvSpPr>
                <a:spLocks/>
              </p:cNvSpPr>
              <p:nvPr/>
            </p:nvSpPr>
            <p:spPr bwMode="auto">
              <a:xfrm>
                <a:off x="4055" y="2897"/>
                <a:ext cx="242" cy="23"/>
              </a:xfrm>
              <a:custGeom>
                <a:avLst/>
                <a:gdLst>
                  <a:gd name="T0" fmla="*/ 242 w 242"/>
                  <a:gd name="T1" fmla="*/ 12 h 23"/>
                  <a:gd name="T2" fmla="*/ 242 w 242"/>
                  <a:gd name="T3" fmla="*/ 0 h 23"/>
                  <a:gd name="T4" fmla="*/ 0 w 242"/>
                  <a:gd name="T5" fmla="*/ 0 h 23"/>
                  <a:gd name="T6" fmla="*/ 0 w 242"/>
                  <a:gd name="T7" fmla="*/ 23 h 23"/>
                  <a:gd name="T8" fmla="*/ 242 w 242"/>
                  <a:gd name="T9" fmla="*/ 23 h 23"/>
                  <a:gd name="T10" fmla="*/ 242 w 242"/>
                  <a:gd name="T11" fmla="*/ 1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2"/>
                  <a:gd name="T19" fmla="*/ 0 h 23"/>
                  <a:gd name="T20" fmla="*/ 242 w 24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2" h="23">
                    <a:moveTo>
                      <a:pt x="242" y="12"/>
                    </a:moveTo>
                    <a:lnTo>
                      <a:pt x="24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42" y="23"/>
                    </a:lnTo>
                    <a:lnTo>
                      <a:pt x="242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22"/>
              <p:cNvSpPr>
                <a:spLocks/>
              </p:cNvSpPr>
              <p:nvPr/>
            </p:nvSpPr>
            <p:spPr bwMode="auto">
              <a:xfrm>
                <a:off x="4013" y="2938"/>
                <a:ext cx="326" cy="23"/>
              </a:xfrm>
              <a:custGeom>
                <a:avLst/>
                <a:gdLst>
                  <a:gd name="T0" fmla="*/ 326 w 326"/>
                  <a:gd name="T1" fmla="*/ 11 h 23"/>
                  <a:gd name="T2" fmla="*/ 326 w 326"/>
                  <a:gd name="T3" fmla="*/ 0 h 23"/>
                  <a:gd name="T4" fmla="*/ 0 w 326"/>
                  <a:gd name="T5" fmla="*/ 0 h 23"/>
                  <a:gd name="T6" fmla="*/ 0 w 326"/>
                  <a:gd name="T7" fmla="*/ 23 h 23"/>
                  <a:gd name="T8" fmla="*/ 326 w 326"/>
                  <a:gd name="T9" fmla="*/ 23 h 23"/>
                  <a:gd name="T10" fmla="*/ 326 w 326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6"/>
                  <a:gd name="T19" fmla="*/ 0 h 23"/>
                  <a:gd name="T20" fmla="*/ 326 w 326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6" h="23">
                    <a:moveTo>
                      <a:pt x="326" y="11"/>
                    </a:moveTo>
                    <a:lnTo>
                      <a:pt x="326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326" y="23"/>
                    </a:lnTo>
                    <a:lnTo>
                      <a:pt x="326" y="1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23"/>
              <p:cNvSpPr>
                <a:spLocks/>
              </p:cNvSpPr>
              <p:nvPr/>
            </p:nvSpPr>
            <p:spPr bwMode="auto">
              <a:xfrm>
                <a:off x="3971" y="2980"/>
                <a:ext cx="412" cy="23"/>
              </a:xfrm>
              <a:custGeom>
                <a:avLst/>
                <a:gdLst>
                  <a:gd name="T0" fmla="*/ 412 w 412"/>
                  <a:gd name="T1" fmla="*/ 11 h 23"/>
                  <a:gd name="T2" fmla="*/ 412 w 412"/>
                  <a:gd name="T3" fmla="*/ 0 h 23"/>
                  <a:gd name="T4" fmla="*/ 0 w 412"/>
                  <a:gd name="T5" fmla="*/ 0 h 23"/>
                  <a:gd name="T6" fmla="*/ 0 w 412"/>
                  <a:gd name="T7" fmla="*/ 23 h 23"/>
                  <a:gd name="T8" fmla="*/ 412 w 412"/>
                  <a:gd name="T9" fmla="*/ 23 h 23"/>
                  <a:gd name="T10" fmla="*/ 412 w 412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2"/>
                  <a:gd name="T19" fmla="*/ 0 h 23"/>
                  <a:gd name="T20" fmla="*/ 412 w 41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2" h="23">
                    <a:moveTo>
                      <a:pt x="412" y="11"/>
                    </a:moveTo>
                    <a:lnTo>
                      <a:pt x="41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412" y="23"/>
                    </a:lnTo>
                    <a:lnTo>
                      <a:pt x="412" y="1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24"/>
              <p:cNvSpPr>
                <a:spLocks/>
              </p:cNvSpPr>
              <p:nvPr/>
            </p:nvSpPr>
            <p:spPr bwMode="auto">
              <a:xfrm>
                <a:off x="3930" y="3022"/>
                <a:ext cx="494" cy="23"/>
              </a:xfrm>
              <a:custGeom>
                <a:avLst/>
                <a:gdLst>
                  <a:gd name="T0" fmla="*/ 494 w 494"/>
                  <a:gd name="T1" fmla="*/ 12 h 23"/>
                  <a:gd name="T2" fmla="*/ 494 w 494"/>
                  <a:gd name="T3" fmla="*/ 0 h 23"/>
                  <a:gd name="T4" fmla="*/ 0 w 494"/>
                  <a:gd name="T5" fmla="*/ 0 h 23"/>
                  <a:gd name="T6" fmla="*/ 0 w 494"/>
                  <a:gd name="T7" fmla="*/ 23 h 23"/>
                  <a:gd name="T8" fmla="*/ 494 w 494"/>
                  <a:gd name="T9" fmla="*/ 23 h 23"/>
                  <a:gd name="T10" fmla="*/ 494 w 494"/>
                  <a:gd name="T11" fmla="*/ 1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4"/>
                  <a:gd name="T19" fmla="*/ 0 h 23"/>
                  <a:gd name="T20" fmla="*/ 494 w 494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4" h="23">
                    <a:moveTo>
                      <a:pt x="494" y="12"/>
                    </a:moveTo>
                    <a:lnTo>
                      <a:pt x="494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494" y="23"/>
                    </a:lnTo>
                    <a:lnTo>
                      <a:pt x="494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25"/>
              <p:cNvSpPr>
                <a:spLocks/>
              </p:cNvSpPr>
              <p:nvPr/>
            </p:nvSpPr>
            <p:spPr bwMode="auto">
              <a:xfrm>
                <a:off x="3886" y="3064"/>
                <a:ext cx="580" cy="23"/>
              </a:xfrm>
              <a:custGeom>
                <a:avLst/>
                <a:gdLst>
                  <a:gd name="T0" fmla="*/ 580 w 580"/>
                  <a:gd name="T1" fmla="*/ 12 h 23"/>
                  <a:gd name="T2" fmla="*/ 580 w 580"/>
                  <a:gd name="T3" fmla="*/ 0 h 23"/>
                  <a:gd name="T4" fmla="*/ 0 w 580"/>
                  <a:gd name="T5" fmla="*/ 0 h 23"/>
                  <a:gd name="T6" fmla="*/ 0 w 580"/>
                  <a:gd name="T7" fmla="*/ 23 h 23"/>
                  <a:gd name="T8" fmla="*/ 580 w 580"/>
                  <a:gd name="T9" fmla="*/ 23 h 23"/>
                  <a:gd name="T10" fmla="*/ 580 w 580"/>
                  <a:gd name="T11" fmla="*/ 1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0"/>
                  <a:gd name="T19" fmla="*/ 0 h 23"/>
                  <a:gd name="T20" fmla="*/ 580 w 580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0" h="23">
                    <a:moveTo>
                      <a:pt x="580" y="12"/>
                    </a:moveTo>
                    <a:lnTo>
                      <a:pt x="58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580" y="23"/>
                    </a:lnTo>
                    <a:lnTo>
                      <a:pt x="580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6"/>
              <p:cNvSpPr>
                <a:spLocks/>
              </p:cNvSpPr>
              <p:nvPr/>
            </p:nvSpPr>
            <p:spPr bwMode="auto">
              <a:xfrm>
                <a:off x="3846" y="3107"/>
                <a:ext cx="662" cy="23"/>
              </a:xfrm>
              <a:custGeom>
                <a:avLst/>
                <a:gdLst>
                  <a:gd name="T0" fmla="*/ 662 w 662"/>
                  <a:gd name="T1" fmla="*/ 11 h 23"/>
                  <a:gd name="T2" fmla="*/ 662 w 662"/>
                  <a:gd name="T3" fmla="*/ 0 h 23"/>
                  <a:gd name="T4" fmla="*/ 0 w 662"/>
                  <a:gd name="T5" fmla="*/ 0 h 23"/>
                  <a:gd name="T6" fmla="*/ 0 w 662"/>
                  <a:gd name="T7" fmla="*/ 23 h 23"/>
                  <a:gd name="T8" fmla="*/ 662 w 662"/>
                  <a:gd name="T9" fmla="*/ 23 h 23"/>
                  <a:gd name="T10" fmla="*/ 662 w 662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2"/>
                  <a:gd name="T19" fmla="*/ 0 h 23"/>
                  <a:gd name="T20" fmla="*/ 662 w 66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2" h="23">
                    <a:moveTo>
                      <a:pt x="662" y="11"/>
                    </a:moveTo>
                    <a:lnTo>
                      <a:pt x="66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662" y="23"/>
                    </a:lnTo>
                    <a:lnTo>
                      <a:pt x="662" y="1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27"/>
              <p:cNvSpPr>
                <a:spLocks/>
              </p:cNvSpPr>
              <p:nvPr/>
            </p:nvSpPr>
            <p:spPr bwMode="auto">
              <a:xfrm>
                <a:off x="3802" y="3149"/>
                <a:ext cx="746" cy="23"/>
              </a:xfrm>
              <a:custGeom>
                <a:avLst/>
                <a:gdLst>
                  <a:gd name="T0" fmla="*/ 746 w 746"/>
                  <a:gd name="T1" fmla="*/ 11 h 23"/>
                  <a:gd name="T2" fmla="*/ 746 w 746"/>
                  <a:gd name="T3" fmla="*/ 0 h 23"/>
                  <a:gd name="T4" fmla="*/ 0 w 746"/>
                  <a:gd name="T5" fmla="*/ 0 h 23"/>
                  <a:gd name="T6" fmla="*/ 0 w 746"/>
                  <a:gd name="T7" fmla="*/ 23 h 23"/>
                  <a:gd name="T8" fmla="*/ 746 w 746"/>
                  <a:gd name="T9" fmla="*/ 23 h 23"/>
                  <a:gd name="T10" fmla="*/ 746 w 746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6"/>
                  <a:gd name="T19" fmla="*/ 0 h 23"/>
                  <a:gd name="T20" fmla="*/ 746 w 746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6" h="23">
                    <a:moveTo>
                      <a:pt x="746" y="11"/>
                    </a:moveTo>
                    <a:lnTo>
                      <a:pt x="746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746" y="23"/>
                    </a:lnTo>
                    <a:lnTo>
                      <a:pt x="746" y="1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28"/>
              <p:cNvSpPr>
                <a:spLocks/>
              </p:cNvSpPr>
              <p:nvPr/>
            </p:nvSpPr>
            <p:spPr bwMode="auto">
              <a:xfrm>
                <a:off x="3554" y="1932"/>
                <a:ext cx="280" cy="23"/>
              </a:xfrm>
              <a:custGeom>
                <a:avLst/>
                <a:gdLst>
                  <a:gd name="T0" fmla="*/ 280 w 280"/>
                  <a:gd name="T1" fmla="*/ 11 h 23"/>
                  <a:gd name="T2" fmla="*/ 280 w 280"/>
                  <a:gd name="T3" fmla="*/ 0 h 23"/>
                  <a:gd name="T4" fmla="*/ 0 w 280"/>
                  <a:gd name="T5" fmla="*/ 0 h 23"/>
                  <a:gd name="T6" fmla="*/ 0 w 280"/>
                  <a:gd name="T7" fmla="*/ 23 h 23"/>
                  <a:gd name="T8" fmla="*/ 280 w 280"/>
                  <a:gd name="T9" fmla="*/ 23 h 23"/>
                  <a:gd name="T10" fmla="*/ 280 w 280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0"/>
                  <a:gd name="T19" fmla="*/ 0 h 23"/>
                  <a:gd name="T20" fmla="*/ 280 w 280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0" h="23">
                    <a:moveTo>
                      <a:pt x="280" y="11"/>
                    </a:moveTo>
                    <a:lnTo>
                      <a:pt x="28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80" y="23"/>
                    </a:lnTo>
                    <a:lnTo>
                      <a:pt x="280" y="1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9"/>
              <p:cNvSpPr>
                <a:spLocks/>
              </p:cNvSpPr>
              <p:nvPr/>
            </p:nvSpPr>
            <p:spPr bwMode="auto">
              <a:xfrm>
                <a:off x="3554" y="1976"/>
                <a:ext cx="282" cy="23"/>
              </a:xfrm>
              <a:custGeom>
                <a:avLst/>
                <a:gdLst>
                  <a:gd name="T0" fmla="*/ 282 w 282"/>
                  <a:gd name="T1" fmla="*/ 12 h 23"/>
                  <a:gd name="T2" fmla="*/ 282 w 282"/>
                  <a:gd name="T3" fmla="*/ 0 h 23"/>
                  <a:gd name="T4" fmla="*/ 0 w 282"/>
                  <a:gd name="T5" fmla="*/ 0 h 23"/>
                  <a:gd name="T6" fmla="*/ 0 w 282"/>
                  <a:gd name="T7" fmla="*/ 23 h 23"/>
                  <a:gd name="T8" fmla="*/ 282 w 282"/>
                  <a:gd name="T9" fmla="*/ 23 h 23"/>
                  <a:gd name="T10" fmla="*/ 282 w 282"/>
                  <a:gd name="T11" fmla="*/ 1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2"/>
                  <a:gd name="T19" fmla="*/ 0 h 23"/>
                  <a:gd name="T20" fmla="*/ 282 w 28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2" h="23">
                    <a:moveTo>
                      <a:pt x="282" y="12"/>
                    </a:moveTo>
                    <a:lnTo>
                      <a:pt x="28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82" y="23"/>
                    </a:lnTo>
                    <a:lnTo>
                      <a:pt x="282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30"/>
              <p:cNvSpPr>
                <a:spLocks/>
              </p:cNvSpPr>
              <p:nvPr/>
            </p:nvSpPr>
            <p:spPr bwMode="auto">
              <a:xfrm>
                <a:off x="3554" y="2016"/>
                <a:ext cx="282" cy="23"/>
              </a:xfrm>
              <a:custGeom>
                <a:avLst/>
                <a:gdLst>
                  <a:gd name="T0" fmla="*/ 282 w 282"/>
                  <a:gd name="T1" fmla="*/ 12 h 23"/>
                  <a:gd name="T2" fmla="*/ 282 w 282"/>
                  <a:gd name="T3" fmla="*/ 0 h 23"/>
                  <a:gd name="T4" fmla="*/ 0 w 282"/>
                  <a:gd name="T5" fmla="*/ 0 h 23"/>
                  <a:gd name="T6" fmla="*/ 0 w 282"/>
                  <a:gd name="T7" fmla="*/ 23 h 23"/>
                  <a:gd name="T8" fmla="*/ 282 w 282"/>
                  <a:gd name="T9" fmla="*/ 23 h 23"/>
                  <a:gd name="T10" fmla="*/ 282 w 282"/>
                  <a:gd name="T11" fmla="*/ 1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2"/>
                  <a:gd name="T19" fmla="*/ 0 h 23"/>
                  <a:gd name="T20" fmla="*/ 282 w 28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2" h="23">
                    <a:moveTo>
                      <a:pt x="282" y="12"/>
                    </a:moveTo>
                    <a:lnTo>
                      <a:pt x="28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82" y="23"/>
                    </a:lnTo>
                    <a:lnTo>
                      <a:pt x="282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31"/>
              <p:cNvSpPr>
                <a:spLocks/>
              </p:cNvSpPr>
              <p:nvPr/>
            </p:nvSpPr>
            <p:spPr bwMode="auto">
              <a:xfrm>
                <a:off x="3554" y="2059"/>
                <a:ext cx="282" cy="23"/>
              </a:xfrm>
              <a:custGeom>
                <a:avLst/>
                <a:gdLst>
                  <a:gd name="T0" fmla="*/ 282 w 282"/>
                  <a:gd name="T1" fmla="*/ 11 h 23"/>
                  <a:gd name="T2" fmla="*/ 282 w 282"/>
                  <a:gd name="T3" fmla="*/ 0 h 23"/>
                  <a:gd name="T4" fmla="*/ 0 w 282"/>
                  <a:gd name="T5" fmla="*/ 0 h 23"/>
                  <a:gd name="T6" fmla="*/ 0 w 282"/>
                  <a:gd name="T7" fmla="*/ 23 h 23"/>
                  <a:gd name="T8" fmla="*/ 282 w 282"/>
                  <a:gd name="T9" fmla="*/ 23 h 23"/>
                  <a:gd name="T10" fmla="*/ 282 w 282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2"/>
                  <a:gd name="T19" fmla="*/ 0 h 23"/>
                  <a:gd name="T20" fmla="*/ 282 w 28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2" h="23">
                    <a:moveTo>
                      <a:pt x="282" y="11"/>
                    </a:moveTo>
                    <a:lnTo>
                      <a:pt x="28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82" y="23"/>
                    </a:lnTo>
                    <a:lnTo>
                      <a:pt x="282" y="1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/>
              </p:cNvSpPr>
              <p:nvPr/>
            </p:nvSpPr>
            <p:spPr bwMode="auto">
              <a:xfrm>
                <a:off x="3554" y="2101"/>
                <a:ext cx="282" cy="23"/>
              </a:xfrm>
              <a:custGeom>
                <a:avLst/>
                <a:gdLst>
                  <a:gd name="T0" fmla="*/ 282 w 282"/>
                  <a:gd name="T1" fmla="*/ 11 h 23"/>
                  <a:gd name="T2" fmla="*/ 282 w 282"/>
                  <a:gd name="T3" fmla="*/ 0 h 23"/>
                  <a:gd name="T4" fmla="*/ 0 w 282"/>
                  <a:gd name="T5" fmla="*/ 0 h 23"/>
                  <a:gd name="T6" fmla="*/ 0 w 282"/>
                  <a:gd name="T7" fmla="*/ 23 h 23"/>
                  <a:gd name="T8" fmla="*/ 282 w 282"/>
                  <a:gd name="T9" fmla="*/ 23 h 23"/>
                  <a:gd name="T10" fmla="*/ 282 w 282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2"/>
                  <a:gd name="T19" fmla="*/ 0 h 23"/>
                  <a:gd name="T20" fmla="*/ 282 w 28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2" h="23">
                    <a:moveTo>
                      <a:pt x="282" y="11"/>
                    </a:moveTo>
                    <a:lnTo>
                      <a:pt x="28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82" y="23"/>
                    </a:lnTo>
                    <a:lnTo>
                      <a:pt x="282" y="11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33"/>
              <p:cNvSpPr>
                <a:spLocks/>
              </p:cNvSpPr>
              <p:nvPr/>
            </p:nvSpPr>
            <p:spPr bwMode="auto">
              <a:xfrm>
                <a:off x="3554" y="2143"/>
                <a:ext cx="282" cy="23"/>
              </a:xfrm>
              <a:custGeom>
                <a:avLst/>
                <a:gdLst>
                  <a:gd name="T0" fmla="*/ 282 w 282"/>
                  <a:gd name="T1" fmla="*/ 12 h 23"/>
                  <a:gd name="T2" fmla="*/ 282 w 282"/>
                  <a:gd name="T3" fmla="*/ 0 h 23"/>
                  <a:gd name="T4" fmla="*/ 0 w 282"/>
                  <a:gd name="T5" fmla="*/ 0 h 23"/>
                  <a:gd name="T6" fmla="*/ 0 w 282"/>
                  <a:gd name="T7" fmla="*/ 23 h 23"/>
                  <a:gd name="T8" fmla="*/ 282 w 282"/>
                  <a:gd name="T9" fmla="*/ 23 h 23"/>
                  <a:gd name="T10" fmla="*/ 282 w 282"/>
                  <a:gd name="T11" fmla="*/ 1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2"/>
                  <a:gd name="T19" fmla="*/ 0 h 23"/>
                  <a:gd name="T20" fmla="*/ 282 w 28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2" h="23">
                    <a:moveTo>
                      <a:pt x="282" y="12"/>
                    </a:moveTo>
                    <a:lnTo>
                      <a:pt x="28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82" y="23"/>
                    </a:lnTo>
                    <a:lnTo>
                      <a:pt x="282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34"/>
              <p:cNvSpPr>
                <a:spLocks/>
              </p:cNvSpPr>
              <p:nvPr/>
            </p:nvSpPr>
            <p:spPr bwMode="auto">
              <a:xfrm>
                <a:off x="3554" y="2183"/>
                <a:ext cx="282" cy="23"/>
              </a:xfrm>
              <a:custGeom>
                <a:avLst/>
                <a:gdLst>
                  <a:gd name="T0" fmla="*/ 282 w 282"/>
                  <a:gd name="T1" fmla="*/ 12 h 23"/>
                  <a:gd name="T2" fmla="*/ 282 w 282"/>
                  <a:gd name="T3" fmla="*/ 0 h 23"/>
                  <a:gd name="T4" fmla="*/ 0 w 282"/>
                  <a:gd name="T5" fmla="*/ 0 h 23"/>
                  <a:gd name="T6" fmla="*/ 0 w 282"/>
                  <a:gd name="T7" fmla="*/ 23 h 23"/>
                  <a:gd name="T8" fmla="*/ 282 w 282"/>
                  <a:gd name="T9" fmla="*/ 23 h 23"/>
                  <a:gd name="T10" fmla="*/ 282 w 282"/>
                  <a:gd name="T11" fmla="*/ 1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2"/>
                  <a:gd name="T19" fmla="*/ 0 h 23"/>
                  <a:gd name="T20" fmla="*/ 282 w 28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2" h="23">
                    <a:moveTo>
                      <a:pt x="282" y="12"/>
                    </a:moveTo>
                    <a:lnTo>
                      <a:pt x="28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82" y="23"/>
                    </a:lnTo>
                    <a:lnTo>
                      <a:pt x="282" y="1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35"/>
              <p:cNvSpPr>
                <a:spLocks/>
              </p:cNvSpPr>
              <p:nvPr/>
            </p:nvSpPr>
            <p:spPr bwMode="auto">
              <a:xfrm>
                <a:off x="3255" y="1786"/>
                <a:ext cx="205" cy="125"/>
              </a:xfrm>
              <a:custGeom>
                <a:avLst/>
                <a:gdLst>
                  <a:gd name="T0" fmla="*/ 201 w 205"/>
                  <a:gd name="T1" fmla="*/ 117 h 125"/>
                  <a:gd name="T2" fmla="*/ 205 w 205"/>
                  <a:gd name="T3" fmla="*/ 109 h 125"/>
                  <a:gd name="T4" fmla="*/ 8 w 205"/>
                  <a:gd name="T5" fmla="*/ 0 h 125"/>
                  <a:gd name="T6" fmla="*/ 0 w 205"/>
                  <a:gd name="T7" fmla="*/ 15 h 125"/>
                  <a:gd name="T8" fmla="*/ 198 w 205"/>
                  <a:gd name="T9" fmla="*/ 125 h 125"/>
                  <a:gd name="T10" fmla="*/ 201 w 205"/>
                  <a:gd name="T11" fmla="*/ 117 h 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5"/>
                  <a:gd name="T19" fmla="*/ 0 h 125"/>
                  <a:gd name="T20" fmla="*/ 205 w 205"/>
                  <a:gd name="T21" fmla="*/ 125 h 1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5" h="125">
                    <a:moveTo>
                      <a:pt x="201" y="117"/>
                    </a:moveTo>
                    <a:lnTo>
                      <a:pt x="205" y="109"/>
                    </a:lnTo>
                    <a:lnTo>
                      <a:pt x="8" y="0"/>
                    </a:lnTo>
                    <a:lnTo>
                      <a:pt x="0" y="15"/>
                    </a:lnTo>
                    <a:lnTo>
                      <a:pt x="198" y="125"/>
                    </a:lnTo>
                    <a:lnTo>
                      <a:pt x="201" y="117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3428" y="1861"/>
                <a:ext cx="94" cy="79"/>
              </a:xfrm>
              <a:custGeom>
                <a:avLst/>
                <a:gdLst>
                  <a:gd name="T0" fmla="*/ 94 w 94"/>
                  <a:gd name="T1" fmla="*/ 79 h 79"/>
                  <a:gd name="T2" fmla="*/ 44 w 94"/>
                  <a:gd name="T3" fmla="*/ 0 h 79"/>
                  <a:gd name="T4" fmla="*/ 94 w 94"/>
                  <a:gd name="T5" fmla="*/ 79 h 79"/>
                  <a:gd name="T6" fmla="*/ 0 w 94"/>
                  <a:gd name="T7" fmla="*/ 79 h 79"/>
                  <a:gd name="T8" fmla="*/ 44 w 94"/>
                  <a:gd name="T9" fmla="*/ 0 h 79"/>
                  <a:gd name="T10" fmla="*/ 94 w 94"/>
                  <a:gd name="T11" fmla="*/ 7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79"/>
                  <a:gd name="T20" fmla="*/ 94 w 94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79">
                    <a:moveTo>
                      <a:pt x="94" y="79"/>
                    </a:moveTo>
                    <a:lnTo>
                      <a:pt x="44" y="0"/>
                    </a:lnTo>
                    <a:lnTo>
                      <a:pt x="94" y="79"/>
                    </a:lnTo>
                    <a:lnTo>
                      <a:pt x="0" y="79"/>
                    </a:lnTo>
                    <a:lnTo>
                      <a:pt x="44" y="0"/>
                    </a:lnTo>
                    <a:lnTo>
                      <a:pt x="94" y="79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3863" y="2185"/>
                <a:ext cx="50" cy="21"/>
              </a:xfrm>
              <a:custGeom>
                <a:avLst/>
                <a:gdLst>
                  <a:gd name="T0" fmla="*/ 50 w 50"/>
                  <a:gd name="T1" fmla="*/ 8 h 21"/>
                  <a:gd name="T2" fmla="*/ 48 w 50"/>
                  <a:gd name="T3" fmla="*/ 0 h 21"/>
                  <a:gd name="T4" fmla="*/ 0 w 50"/>
                  <a:gd name="T5" fmla="*/ 4 h 21"/>
                  <a:gd name="T6" fmla="*/ 0 w 50"/>
                  <a:gd name="T7" fmla="*/ 21 h 21"/>
                  <a:gd name="T8" fmla="*/ 50 w 50"/>
                  <a:gd name="T9" fmla="*/ 18 h 21"/>
                  <a:gd name="T10" fmla="*/ 50 w 50"/>
                  <a:gd name="T11" fmla="*/ 8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21"/>
                  <a:gd name="T20" fmla="*/ 50 w 50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21">
                    <a:moveTo>
                      <a:pt x="50" y="8"/>
                    </a:moveTo>
                    <a:lnTo>
                      <a:pt x="48" y="0"/>
                    </a:lnTo>
                    <a:lnTo>
                      <a:pt x="0" y="4"/>
                    </a:lnTo>
                    <a:lnTo>
                      <a:pt x="0" y="21"/>
                    </a:lnTo>
                    <a:lnTo>
                      <a:pt x="50" y="1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3902" y="2149"/>
                <a:ext cx="84" cy="90"/>
              </a:xfrm>
              <a:custGeom>
                <a:avLst/>
                <a:gdLst>
                  <a:gd name="T0" fmla="*/ 84 w 84"/>
                  <a:gd name="T1" fmla="*/ 38 h 90"/>
                  <a:gd name="T2" fmla="*/ 0 w 84"/>
                  <a:gd name="T3" fmla="*/ 0 h 90"/>
                  <a:gd name="T4" fmla="*/ 84 w 84"/>
                  <a:gd name="T5" fmla="*/ 38 h 90"/>
                  <a:gd name="T6" fmla="*/ 7 w 84"/>
                  <a:gd name="T7" fmla="*/ 90 h 90"/>
                  <a:gd name="T8" fmla="*/ 0 w 84"/>
                  <a:gd name="T9" fmla="*/ 0 h 90"/>
                  <a:gd name="T10" fmla="*/ 84 w 84"/>
                  <a:gd name="T11" fmla="*/ 38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90"/>
                  <a:gd name="T20" fmla="*/ 84 w 84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90">
                    <a:moveTo>
                      <a:pt x="84" y="38"/>
                    </a:moveTo>
                    <a:lnTo>
                      <a:pt x="0" y="0"/>
                    </a:lnTo>
                    <a:lnTo>
                      <a:pt x="84" y="38"/>
                    </a:lnTo>
                    <a:lnTo>
                      <a:pt x="7" y="90"/>
                    </a:lnTo>
                    <a:lnTo>
                      <a:pt x="0" y="0"/>
                    </a:lnTo>
                    <a:lnTo>
                      <a:pt x="84" y="38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4600" y="3156"/>
                <a:ext cx="726" cy="20"/>
              </a:xfrm>
              <a:custGeom>
                <a:avLst/>
                <a:gdLst>
                  <a:gd name="T0" fmla="*/ 726 w 726"/>
                  <a:gd name="T1" fmla="*/ 10 h 20"/>
                  <a:gd name="T2" fmla="*/ 726 w 726"/>
                  <a:gd name="T3" fmla="*/ 0 h 20"/>
                  <a:gd name="T4" fmla="*/ 0 w 726"/>
                  <a:gd name="T5" fmla="*/ 2 h 20"/>
                  <a:gd name="T6" fmla="*/ 0 w 726"/>
                  <a:gd name="T7" fmla="*/ 20 h 20"/>
                  <a:gd name="T8" fmla="*/ 726 w 726"/>
                  <a:gd name="T9" fmla="*/ 18 h 20"/>
                  <a:gd name="T10" fmla="*/ 726 w 726"/>
                  <a:gd name="T11" fmla="*/ 1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6"/>
                  <a:gd name="T19" fmla="*/ 0 h 20"/>
                  <a:gd name="T20" fmla="*/ 726 w 726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6" h="20">
                    <a:moveTo>
                      <a:pt x="726" y="10"/>
                    </a:moveTo>
                    <a:lnTo>
                      <a:pt x="726" y="0"/>
                    </a:lnTo>
                    <a:lnTo>
                      <a:pt x="0" y="2"/>
                    </a:lnTo>
                    <a:lnTo>
                      <a:pt x="0" y="20"/>
                    </a:lnTo>
                    <a:lnTo>
                      <a:pt x="726" y="18"/>
                    </a:lnTo>
                    <a:lnTo>
                      <a:pt x="726" y="1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40"/>
              <p:cNvSpPr>
                <a:spLocks/>
              </p:cNvSpPr>
              <p:nvPr/>
            </p:nvSpPr>
            <p:spPr bwMode="auto">
              <a:xfrm>
                <a:off x="5320" y="3120"/>
                <a:ext cx="80" cy="90"/>
              </a:xfrm>
              <a:custGeom>
                <a:avLst/>
                <a:gdLst>
                  <a:gd name="T0" fmla="*/ 80 w 80"/>
                  <a:gd name="T1" fmla="*/ 46 h 90"/>
                  <a:gd name="T2" fmla="*/ 0 w 80"/>
                  <a:gd name="T3" fmla="*/ 0 h 90"/>
                  <a:gd name="T4" fmla="*/ 80 w 80"/>
                  <a:gd name="T5" fmla="*/ 46 h 90"/>
                  <a:gd name="T6" fmla="*/ 0 w 80"/>
                  <a:gd name="T7" fmla="*/ 90 h 90"/>
                  <a:gd name="T8" fmla="*/ 0 w 80"/>
                  <a:gd name="T9" fmla="*/ 0 h 90"/>
                  <a:gd name="T10" fmla="*/ 80 w 80"/>
                  <a:gd name="T11" fmla="*/ 46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90"/>
                  <a:gd name="T20" fmla="*/ 80 w 80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90">
                    <a:moveTo>
                      <a:pt x="80" y="46"/>
                    </a:moveTo>
                    <a:lnTo>
                      <a:pt x="0" y="0"/>
                    </a:lnTo>
                    <a:lnTo>
                      <a:pt x="80" y="46"/>
                    </a:lnTo>
                    <a:lnTo>
                      <a:pt x="0" y="90"/>
                    </a:lnTo>
                    <a:lnTo>
                      <a:pt x="0" y="0"/>
                    </a:lnTo>
                    <a:lnTo>
                      <a:pt x="80" y="46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Freeform 94"/>
            <p:cNvSpPr>
              <a:spLocks/>
            </p:cNvSpPr>
            <p:nvPr/>
          </p:nvSpPr>
          <p:spPr bwMode="auto">
            <a:xfrm>
              <a:off x="6553502" y="3470729"/>
              <a:ext cx="19655" cy="285750"/>
            </a:xfrm>
            <a:custGeom>
              <a:avLst/>
              <a:gdLst>
                <a:gd name="T0" fmla="*/ 9 w 17"/>
                <a:gd name="T1" fmla="*/ 263 h 263"/>
                <a:gd name="T2" fmla="*/ 17 w 17"/>
                <a:gd name="T3" fmla="*/ 263 h 263"/>
                <a:gd name="T4" fmla="*/ 17 w 17"/>
                <a:gd name="T5" fmla="*/ 0 h 263"/>
                <a:gd name="T6" fmla="*/ 0 w 17"/>
                <a:gd name="T7" fmla="*/ 0 h 263"/>
                <a:gd name="T8" fmla="*/ 0 w 17"/>
                <a:gd name="T9" fmla="*/ 263 h 263"/>
                <a:gd name="T10" fmla="*/ 9 w 17"/>
                <a:gd name="T11" fmla="*/ 263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63"/>
                <a:gd name="T20" fmla="*/ 17 w 17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63">
                  <a:moveTo>
                    <a:pt x="9" y="263"/>
                  </a:moveTo>
                  <a:lnTo>
                    <a:pt x="17" y="26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9" y="263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95"/>
            <p:cNvSpPr>
              <a:spLocks/>
            </p:cNvSpPr>
            <p:nvPr/>
          </p:nvSpPr>
          <p:spPr bwMode="auto">
            <a:xfrm>
              <a:off x="6509657" y="3748919"/>
              <a:ext cx="107345" cy="86179"/>
            </a:xfrm>
            <a:custGeom>
              <a:avLst/>
              <a:gdLst>
                <a:gd name="T0" fmla="*/ 46 w 90"/>
                <a:gd name="T1" fmla="*/ 80 h 80"/>
                <a:gd name="T2" fmla="*/ 90 w 90"/>
                <a:gd name="T3" fmla="*/ 0 h 80"/>
                <a:gd name="T4" fmla="*/ 46 w 90"/>
                <a:gd name="T5" fmla="*/ 80 h 80"/>
                <a:gd name="T6" fmla="*/ 0 w 90"/>
                <a:gd name="T7" fmla="*/ 0 h 80"/>
                <a:gd name="T8" fmla="*/ 90 w 90"/>
                <a:gd name="T9" fmla="*/ 0 h 80"/>
                <a:gd name="T10" fmla="*/ 46 w 90"/>
                <a:gd name="T11" fmla="*/ 8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80"/>
                <a:gd name="T20" fmla="*/ 90 w 90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80">
                  <a:moveTo>
                    <a:pt x="46" y="80"/>
                  </a:moveTo>
                  <a:lnTo>
                    <a:pt x="90" y="0"/>
                  </a:lnTo>
                  <a:lnTo>
                    <a:pt x="46" y="80"/>
                  </a:lnTo>
                  <a:lnTo>
                    <a:pt x="0" y="0"/>
                  </a:lnTo>
                  <a:lnTo>
                    <a:pt x="90" y="0"/>
                  </a:lnTo>
                  <a:lnTo>
                    <a:pt x="46" y="8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781800" y="3487235"/>
              <a:ext cx="1265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Vector scan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304800" y="40090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Vector scan: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Fast writing of sparse patterns (unwritten areas skipped).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Easy dose variation from shape to shape.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nanolithography and R&amp;D.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4953000" y="3200400"/>
            <a:ext cx="199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Beam blanked here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4" name="Right Arrow 113"/>
          <p:cNvSpPr/>
          <p:nvPr/>
        </p:nvSpPr>
        <p:spPr>
          <a:xfrm rot="18885686">
            <a:off x="5988234" y="2623268"/>
            <a:ext cx="1111894" cy="425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4800600" y="6260068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Beam never pass here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6" name="Right Arrow 115"/>
          <p:cNvSpPr/>
          <p:nvPr/>
        </p:nvSpPr>
        <p:spPr>
          <a:xfrm rot="18885686">
            <a:off x="5988234" y="5682936"/>
            <a:ext cx="1111894" cy="425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K:\MS&amp;E 448\N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5602288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228600"/>
            <a:ext cx="6251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Round (Gaussian beam)  vs. shaped beam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2609671"/>
            <a:ext cx="21336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Beam is focused to a round spot with size as small as possible for high resolution.</a:t>
            </a:r>
          </a:p>
          <a:p>
            <a:pPr marL="120650" indent="-1206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Slow since each pixel is small (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order </a:t>
            </a:r>
            <a:r>
              <a:rPr lang="en-US" dirty="0" smtClean="0">
                <a:solidFill>
                  <a:srgbClr val="0033CC"/>
                </a:solidFill>
              </a:rPr>
              <a:t>10nm).</a:t>
            </a:r>
          </a:p>
          <a:p>
            <a:pPr marL="120650" indent="-1206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Used for R&amp;D.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7999" y="2590800"/>
            <a:ext cx="228600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Beam is shaped to a rectangular shape for fast writing.</a:t>
            </a:r>
          </a:p>
          <a:p>
            <a:pPr marL="120650" indent="-1206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Fast since each “pixel” is large.</a:t>
            </a:r>
          </a:p>
          <a:p>
            <a:pPr marL="120650" indent="-1206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Mainly used for photo-mask making, with each square pixel size order 100nm.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6324600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Gaussian beam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632460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shaped beam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14800" y="2695322"/>
            <a:ext cx="4953000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conventional SEM, stage accuracy is about 5μm, so good alignment is not possible. 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Precise alignment of different layers requires local alignment marks (like photolithography).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advanced EBL system, use interferometry to precisely position the stage.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Better than 5nm positioning accuracy, thus different writing fields are nearly perfectly aligned (“stitched”).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Interferometry stage cost $0.5-1M, as expensive as a SEM.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Using laser beam, sample height can also be monitored to maintain focusing/constant sample height.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52400"/>
            <a:ext cx="402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Laser interferometer stage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62000"/>
            <a:ext cx="5181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981" y="0"/>
            <a:ext cx="2982219" cy="27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0" y="1447800"/>
            <a:ext cx="4124325" cy="4724400"/>
            <a:chOff x="0" y="1447800"/>
            <a:chExt cx="4124325" cy="4724400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447800"/>
              <a:ext cx="4124325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600200" y="4724400"/>
              <a:ext cx="493776" cy="1588"/>
            </a:xfrm>
            <a:prstGeom prst="line">
              <a:avLst/>
            </a:prstGeom>
            <a:ln w="190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2561844" y="3991356"/>
              <a:ext cx="210312" cy="1588"/>
            </a:xfrm>
            <a:prstGeom prst="line">
              <a:avLst/>
            </a:prstGeom>
            <a:ln w="190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image002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932426"/>
            <a:ext cx="2860675" cy="3382399"/>
          </a:xfrm>
          <a:noFill/>
        </p:spPr>
      </p:pic>
      <p:pic>
        <p:nvPicPr>
          <p:cNvPr id="128007" name="Picture 7" descr="http://www.semiconfareast.com/lith_electron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5508624" y="4652963"/>
            <a:ext cx="2568575" cy="1564033"/>
          </a:xfrm>
          <a:noFill/>
        </p:spPr>
      </p:pic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3962401" y="1447800"/>
            <a:ext cx="21224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3429000" y="5029201"/>
            <a:ext cx="2079625" cy="4159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>
            <a:off x="3581400" y="2819400"/>
            <a:ext cx="2286000" cy="1122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8012" name="Line 12"/>
          <p:cNvSpPr>
            <a:spLocks noChangeShapeType="1"/>
          </p:cNvSpPr>
          <p:nvPr/>
        </p:nvSpPr>
        <p:spPr bwMode="auto">
          <a:xfrm>
            <a:off x="3810000" y="2209800"/>
            <a:ext cx="1914525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4114800" y="4267200"/>
            <a:ext cx="3048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14600" y="152400"/>
            <a:ext cx="448558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SEM/EBL system components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1143000"/>
            <a:ext cx="3657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33CC"/>
                </a:solidFill>
              </a:rPr>
              <a:t>An electron gun or electron source that supplies the electrons. 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33CC"/>
                </a:solidFill>
              </a:rPr>
              <a:t>An electron column that 'shapes' and focuses the electron beam. 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33CC"/>
                </a:solidFill>
              </a:rPr>
              <a:t>A mechanical stage that positions the wafer under the electron beam. 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33CC"/>
                </a:solidFill>
              </a:rPr>
              <a:t>(optional) A wafer handling system that automatically feeds wafers to the system and unloads them after processing. 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0033CC"/>
                </a:solidFill>
              </a:rPr>
              <a:t>A computer system that controls the equipment.</a:t>
            </a:r>
            <a:endParaRPr lang="es-ES" dirty="0" smtClean="0">
              <a:solidFill>
                <a:srgbClr val="0033CC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F8C0F-C3A0-40A3-8E73-0C807AC8D4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 animBg="1"/>
      <p:bldP spid="128010" grpId="0" animBg="1"/>
      <p:bldP spid="128011" grpId="0" animBg="1"/>
      <p:bldP spid="128012" grpId="0" animBg="1"/>
      <p:bldP spid="1280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162580"/>
            <a:ext cx="7673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EBL systems: most research tools are based on SEM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3125926"/>
            <a:ext cx="2547804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2542" y="3125926"/>
            <a:ext cx="244005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999" y="3125926"/>
            <a:ext cx="3120259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399" y="839926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SEM conversion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Conventional SEM (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</a:t>
            </a:r>
            <a:r>
              <a:rPr lang="en-US" dirty="0" smtClean="0">
                <a:solidFill>
                  <a:srgbClr val="0033CC"/>
                </a:solidFill>
              </a:rPr>
              <a:t>30kV)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Almost no SEM modification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Add beam blanker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Add hardware controller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Low cost: &lt;$100K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7999" y="810398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Dedicated EBL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Based on SEM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With perfect integration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Interferometer stage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Focus correction (laser sample height control)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Cost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$1-2M</a:t>
            </a:r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7620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E-beam writer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 energy column (100kV)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Dedicated electron optics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 reproducibility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Automatic and continuous (over few days) writing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 cost (&gt;$5M)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0999" y="4953000"/>
            <a:ext cx="743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NPGS system                           </a:t>
            </a:r>
            <a:r>
              <a:rPr lang="en-US" dirty="0" err="1" smtClean="0">
                <a:solidFill>
                  <a:srgbClr val="7030A0"/>
                </a:solidFill>
              </a:rPr>
              <a:t>Raith</a:t>
            </a:r>
            <a:r>
              <a:rPr lang="en-US" dirty="0" smtClean="0">
                <a:solidFill>
                  <a:srgbClr val="7030A0"/>
                </a:solidFill>
              </a:rPr>
              <a:t> system                                      </a:t>
            </a:r>
            <a:r>
              <a:rPr lang="en-US" dirty="0" err="1" smtClean="0">
                <a:solidFill>
                  <a:srgbClr val="7030A0"/>
                </a:solidFill>
              </a:rPr>
              <a:t>Vistec</a:t>
            </a:r>
            <a:r>
              <a:rPr lang="en-US" dirty="0" smtClean="0">
                <a:solidFill>
                  <a:srgbClr val="7030A0"/>
                </a:solidFill>
              </a:rPr>
              <a:t> system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3340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Beam blanker: </a:t>
            </a:r>
            <a:r>
              <a:rPr lang="en-US" dirty="0" smtClean="0">
                <a:solidFill>
                  <a:srgbClr val="0033CC"/>
                </a:solidFill>
              </a:rPr>
              <a:t>is a DC bias (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42V between two parallel plate electrodes) </a:t>
            </a:r>
            <a:r>
              <a:rPr lang="en-US" i="1" dirty="0" smtClean="0">
                <a:solidFill>
                  <a:srgbClr val="0033CC"/>
                </a:solidFill>
              </a:rPr>
              <a:t>perpendicular</a:t>
            </a:r>
            <a:r>
              <a:rPr lang="en-US" dirty="0" smtClean="0">
                <a:solidFill>
                  <a:srgbClr val="0033CC"/>
                </a:solidFill>
              </a:rPr>
              <a:t> to electron path, so that electrons are deflected away from the axis and thus “turned off”/blocked/blanked by the aperture below.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The beam needs to be blanked so that it won’t expose the resist during its moving to next pattern location.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066800"/>
            <a:ext cx="485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Electron beam lithography (EBL)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606544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 and resolution limit.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Electron source (thermionic and field emission).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Electron optics (electrostatic and magnetic lens).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Aberrations (spherical, chromatic, diffraction, astigmation).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EBL systems (raster/vector scan, round/shaped beam)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52400"/>
            <a:ext cx="326057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Electron guns/source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95400"/>
            <a:ext cx="3429000" cy="147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38400" y="2743200"/>
            <a:ext cx="5879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C: cathode for emitting electrons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E: extraction electrode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</a:t>
            </a:r>
            <a:r>
              <a:rPr lang="en-US" sz="1400" dirty="0" smtClean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, A</a:t>
            </a:r>
            <a:r>
              <a:rPr lang="en-US" sz="1400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: cathode lens electrode to focus the emitted electrons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838200"/>
            <a:ext cx="3910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Schematic structure of electron gun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8100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Three types of electron guns: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Thermionic emission gun (W, LaB</a:t>
            </a:r>
            <a:r>
              <a:rPr lang="en-US" baseline="-25000" dirty="0" smtClean="0">
                <a:solidFill>
                  <a:srgbClr val="0033CC"/>
                </a:solidFill>
              </a:rPr>
              <a:t>6</a:t>
            </a:r>
            <a:r>
              <a:rPr lang="en-US" dirty="0" smtClean="0">
                <a:solidFill>
                  <a:srgbClr val="0033CC"/>
                </a:solidFill>
              </a:rPr>
              <a:t>, not-sharp</a:t>
            </a:r>
            <a:r>
              <a:rPr lang="en-US" baseline="-25000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tip).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Field emission gun (cold, </a:t>
            </a:r>
            <a:r>
              <a:rPr lang="en-US" i="1" dirty="0" smtClean="0">
                <a:solidFill>
                  <a:srgbClr val="0033CC"/>
                </a:solidFill>
              </a:rPr>
              <a:t>very</a:t>
            </a:r>
            <a:r>
              <a:rPr lang="en-US" dirty="0" smtClean="0">
                <a:solidFill>
                  <a:srgbClr val="0033CC"/>
                </a:solidFill>
              </a:rPr>
              <a:t> sharp W tip, tunneling current).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Schottky gun (field assisted thermionic emission, sharp tip).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0452-99CA-4FE7-9FF9-9C342DA813C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152400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Electrons can be emitted from a filament (emitter or cathode) by gaining additional energy from </a:t>
            </a:r>
            <a:r>
              <a:rPr lang="en-US" dirty="0" smtClean="0">
                <a:solidFill>
                  <a:srgbClr val="C00000"/>
                </a:solidFill>
              </a:rPr>
              <a:t>heat or electric field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027474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Whether it is field emission or not depends on the electric field near the tip apex, which determines whether tunneling is important or not.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Sharper tip leads to higher electric field near tip apex, so field emission (by tunneling) plays a major role, it is thus called field emission gun (FEG).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Even thermionic emission relies on the electric field from the extraction electrode, but here thermionic emission plays a major role.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08B12E8-A269-4AD7-BF4C-8ED11EA91913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7400" y="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Electron gun: thermionic emission (tungsten hairpin filaments)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447800"/>
            <a:ext cx="48768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long time source of choice has been the W hairpin source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Working at high temperature, some electrons have thermal kinetic energy high enough to overcome the energy barrier (work function)</a:t>
            </a:r>
          </a:p>
          <a:p>
            <a:pPr marL="173038" indent="-173038"/>
            <a:r>
              <a:rPr lang="en-US" dirty="0" smtClean="0">
                <a:solidFill>
                  <a:srgbClr val="0033CC"/>
                </a:solidFill>
              </a:rPr>
              <a:t>But </a:t>
            </a:r>
            <a:r>
              <a:rPr lang="en-US" dirty="0" err="1" smtClean="0">
                <a:solidFill>
                  <a:srgbClr val="0033CC"/>
                </a:solidFill>
              </a:rPr>
              <a:t>kT</a:t>
            </a:r>
            <a:r>
              <a:rPr lang="en-US" dirty="0" smtClean="0">
                <a:solidFill>
                  <a:srgbClr val="0033CC"/>
                </a:solidFill>
              </a:rPr>
              <a:t> still &lt;&lt; work function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4eV</a:t>
            </a:r>
            <a:r>
              <a:rPr lang="en-US" dirty="0" smtClean="0">
                <a:solidFill>
                  <a:srgbClr val="0033CC"/>
                </a:solidFill>
              </a:rPr>
              <a:t>). At 2000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C,</a:t>
            </a:r>
          </a:p>
          <a:p>
            <a:pPr marL="173038" indent="-173038">
              <a:spcAft>
                <a:spcPts val="600"/>
              </a:spcAft>
            </a:pPr>
            <a:r>
              <a:rPr lang="en-US" dirty="0" err="1" smtClean="0">
                <a:solidFill>
                  <a:srgbClr val="0033CC"/>
                </a:solidFill>
              </a:rPr>
              <a:t>kT</a:t>
            </a:r>
            <a:r>
              <a:rPr lang="en-US" dirty="0" smtClean="0">
                <a:solidFill>
                  <a:srgbClr val="0033CC"/>
                </a:solidFill>
              </a:rPr>
              <a:t>=1.38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-23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2273/1.610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-19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=0.20eV.</a:t>
            </a:r>
            <a:endParaRPr lang="en-US" dirty="0" smtClean="0">
              <a:solidFill>
                <a:srgbClr val="0033CC"/>
              </a:solidFill>
            </a:endParaRP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Escaped electron is then extracted by the electric field generated by the nearby electrode.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Current density </a:t>
            </a:r>
            <a:r>
              <a:rPr lang="en-US" dirty="0" err="1" smtClean="0">
                <a:solidFill>
                  <a:srgbClr val="0033CC"/>
                </a:solidFill>
              </a:rPr>
              <a:t>J</a:t>
            </a:r>
            <a:r>
              <a:rPr lang="en-US" baseline="-25000" dirty="0" err="1" smtClean="0">
                <a:solidFill>
                  <a:srgbClr val="0033CC"/>
                </a:solidFill>
              </a:rPr>
              <a:t>c</a:t>
            </a:r>
            <a:r>
              <a:rPr lang="en-US" baseline="-25000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depends on the temperature  and cathode work function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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Cheap to make and use ($12.58 ea) and only a modest vacuum is required. Last tens of hours.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00600" y="2514600"/>
            <a:ext cx="4114800" cy="4213086"/>
            <a:chOff x="4724400" y="1676400"/>
            <a:chExt cx="4114800" cy="4213086"/>
          </a:xfrm>
        </p:grpSpPr>
        <p:pic>
          <p:nvPicPr>
            <p:cNvPr id="3078" name="Picture 4"/>
            <p:cNvPicPr>
              <a:picLocks noGrp="1" noChangeArrowheads="1"/>
            </p:cNvPicPr>
            <p:nvPr>
              <p:ph type="clipArt" sz="half" idx="2"/>
            </p:nvPr>
          </p:nvPicPr>
          <p:blipFill>
            <a:blip r:embed="rId2"/>
            <a:srcRect r="-876"/>
            <a:stretch>
              <a:fillRect/>
            </a:stretch>
          </p:blipFill>
          <p:spPr>
            <a:xfrm>
              <a:off x="4741333" y="1828800"/>
              <a:ext cx="4064000" cy="3352800"/>
            </a:xfrm>
            <a:noFill/>
          </p:spPr>
        </p:pic>
        <p:sp>
          <p:nvSpPr>
            <p:cNvPr id="3079" name="Text Box 6"/>
            <p:cNvSpPr txBox="1">
              <a:spLocks noChangeAspect="1" noChangeArrowheads="1"/>
            </p:cNvSpPr>
            <p:nvPr/>
          </p:nvSpPr>
          <p:spPr bwMode="auto">
            <a:xfrm>
              <a:off x="7721600" y="2590801"/>
              <a:ext cx="1117600" cy="64633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C00000"/>
                  </a:solidFill>
                </a:rPr>
                <a:t>Thermionic electrons</a:t>
              </a:r>
            </a:p>
          </p:txBody>
        </p:sp>
        <p:sp>
          <p:nvSpPr>
            <p:cNvPr id="3080" name="Text Box 7"/>
            <p:cNvSpPr txBox="1">
              <a:spLocks noChangeArrowheads="1"/>
            </p:cNvSpPr>
            <p:nvPr/>
          </p:nvSpPr>
          <p:spPr bwMode="auto">
            <a:xfrm>
              <a:off x="5181600" y="5181600"/>
              <a:ext cx="2590800" cy="7078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C00000"/>
                  </a:solidFill>
                </a:rPr>
                <a:t>Schematic model of thermionic emission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4400" y="2438400"/>
              <a:ext cx="1143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182880" rIns="0" bIns="182880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Work </a:t>
              </a:r>
              <a:r>
                <a:rPr lang="en-US" dirty="0" err="1" smtClean="0">
                  <a:solidFill>
                    <a:srgbClr val="C00000"/>
                  </a:solidFill>
                </a:rPr>
                <a:t>func-tion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(</a:t>
              </a:r>
              <a:r>
                <a:rPr lang="en-US" dirty="0" err="1" smtClean="0">
                  <a:solidFill>
                    <a:srgbClr val="C00000"/>
                  </a:solidFill>
                  <a:sym typeface="Symbol"/>
                </a:rPr>
                <a:t>eV</a:t>
              </a:r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)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3600" y="1676400"/>
              <a:ext cx="14300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Vacuum level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066800"/>
            <a:ext cx="143715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010400" y="1981200"/>
            <a:ext cx="122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W filament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943600"/>
            <a:ext cx="493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a good introduction, go to:</a:t>
            </a:r>
          </a:p>
          <a:p>
            <a:r>
              <a:rPr lang="en-US" dirty="0" smtClean="0">
                <a:hlinkClick r:id="rId4"/>
              </a:rPr>
              <a:t>http://en.wikipedia.org/wiki/Thermionic_emission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3959</TotalTime>
  <Words>3794</Words>
  <Application>Microsoft Office PowerPoint</Application>
  <PresentationFormat>On-screen Show (4:3)</PresentationFormat>
  <Paragraphs>413</Paragraphs>
  <Slides>42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81</cp:revision>
  <dcterms:created xsi:type="dcterms:W3CDTF">2009-01-19T19:05:46Z</dcterms:created>
  <dcterms:modified xsi:type="dcterms:W3CDTF">2010-10-07T21:29:01Z</dcterms:modified>
</cp:coreProperties>
</file>