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277" r:id="rId3"/>
    <p:sldId id="282" r:id="rId4"/>
    <p:sldId id="257" r:id="rId5"/>
    <p:sldId id="317" r:id="rId6"/>
    <p:sldId id="313" r:id="rId7"/>
    <p:sldId id="312" r:id="rId8"/>
    <p:sldId id="314" r:id="rId9"/>
    <p:sldId id="315" r:id="rId10"/>
    <p:sldId id="350" r:id="rId11"/>
    <p:sldId id="258" r:id="rId12"/>
    <p:sldId id="357" r:id="rId13"/>
    <p:sldId id="262" r:id="rId14"/>
    <p:sldId id="261" r:id="rId15"/>
    <p:sldId id="280" r:id="rId16"/>
    <p:sldId id="278" r:id="rId17"/>
    <p:sldId id="286" r:id="rId18"/>
    <p:sldId id="279" r:id="rId19"/>
    <p:sldId id="326" r:id="rId20"/>
    <p:sldId id="265" r:id="rId21"/>
    <p:sldId id="351" r:id="rId22"/>
    <p:sldId id="295" r:id="rId23"/>
    <p:sldId id="296" r:id="rId24"/>
    <p:sldId id="266" r:id="rId25"/>
    <p:sldId id="297" r:id="rId26"/>
    <p:sldId id="298" r:id="rId27"/>
    <p:sldId id="294" r:id="rId28"/>
    <p:sldId id="301" r:id="rId29"/>
    <p:sldId id="352" r:id="rId30"/>
    <p:sldId id="300" r:id="rId31"/>
    <p:sldId id="304" r:id="rId32"/>
    <p:sldId id="305" r:id="rId33"/>
    <p:sldId id="356" r:id="rId34"/>
    <p:sldId id="307" r:id="rId35"/>
    <p:sldId id="308" r:id="rId36"/>
    <p:sldId id="309" r:id="rId37"/>
    <p:sldId id="299" r:id="rId38"/>
    <p:sldId id="310" r:id="rId39"/>
    <p:sldId id="335" r:id="rId40"/>
    <p:sldId id="33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00FF00"/>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89" autoAdjust="0"/>
    <p:restoredTop sz="97483" autoAdjust="0"/>
  </p:normalViewPr>
  <p:slideViewPr>
    <p:cSldViewPr>
      <p:cViewPr varScale="1">
        <p:scale>
          <a:sx n="62" d="100"/>
          <a:sy n="62" d="100"/>
        </p:scale>
        <p:origin x="-10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2B202F-D249-41C0-A4A5-C82ECB5F9886}" type="datetimeFigureOut">
              <a:rPr lang="en-US" smtClean="0"/>
              <a:pPr/>
              <a:t>10/5/2011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EAFBCF-E1D3-48E3-9881-60839C0FEA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7DEAFBCF-E1D3-48E3-9881-60839C0FEA5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AFBCF-E1D3-48E3-9881-60839C0FEA5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249D6D-E70F-485D-938F-CC7D1BCBAEA1}" type="datetime1">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09396-70D7-48E9-8DF3-F26A662A1850}" type="datetime1">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15442-29A6-4B7E-8B59-D95CF502D687}" type="datetime1">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D4488-4908-444C-A95C-9918D1C95367}" type="datetime1">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48F49-A3D7-4383-8B84-5C810C68FE38}" type="datetime1">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FC73F-908D-4411-8D61-5A61C212B533}" type="datetime1">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7683AC-30FB-4685-8156-22A0BD52AF37}" type="datetime1">
              <a:rPr lang="en-US" smtClean="0"/>
              <a:pPr/>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404-BB61-485F-A442-499C7EB471C7}" type="datetime1">
              <a:rPr lang="en-US" smtClean="0"/>
              <a:pPr/>
              <a:t>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92750-9850-4322-AC57-83A6CFBF9709}" type="datetime1">
              <a:rPr lang="en-US" smtClean="0"/>
              <a:pPr/>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01914-6B29-4768-AB40-77D95A743DE2}" type="datetime1">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8A852-05CC-4B6D-90B1-66EA49ACD09B}" type="datetime1">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A02-3B4C-4084-AA75-17AD2C85A277}" type="datetime1">
              <a:rPr lang="en-US" smtClean="0"/>
              <a:pPr/>
              <a:t>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2954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C00000"/>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endParaRPr lang="en-US" dirty="0">
              <a:solidFill>
                <a:srgbClr val="0033CC"/>
              </a:solidFill>
            </a:endParaRP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C00000"/>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685801" y="990600"/>
            <a:ext cx="3352800" cy="3423139"/>
          </a:xfrm>
          <a:prstGeom prst="rect">
            <a:avLst/>
          </a:prstGeom>
          <a:noFill/>
          <a:ln w="9525">
            <a:noFill/>
            <a:miter lim="800000"/>
            <a:headEnd/>
            <a:tailEnd/>
          </a:ln>
        </p:spPr>
      </p:pic>
      <p:sp>
        <p:nvSpPr>
          <p:cNvPr id="6" name="TextBox 5"/>
          <p:cNvSpPr txBox="1"/>
          <p:nvPr/>
        </p:nvSpPr>
        <p:spPr>
          <a:xfrm>
            <a:off x="2514600" y="0"/>
            <a:ext cx="4765535" cy="523220"/>
          </a:xfrm>
          <a:prstGeom prst="rect">
            <a:avLst/>
          </a:prstGeom>
          <a:noFill/>
        </p:spPr>
        <p:txBody>
          <a:bodyPr wrap="none" rtlCol="0">
            <a:spAutoFit/>
          </a:bodyPr>
          <a:lstStyle/>
          <a:p>
            <a:r>
              <a:rPr lang="en-US" sz="2800" dirty="0" smtClean="0">
                <a:solidFill>
                  <a:srgbClr val="0033CC"/>
                </a:solidFill>
              </a:rPr>
              <a:t>Forward/back scattering events</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057400" y="609600"/>
            <a:ext cx="5055423" cy="369332"/>
          </a:xfrm>
          <a:prstGeom prst="rect">
            <a:avLst/>
          </a:prstGeom>
          <a:noFill/>
        </p:spPr>
        <p:txBody>
          <a:bodyPr wrap="none" rtlCol="0">
            <a:spAutoFit/>
          </a:bodyPr>
          <a:lstStyle/>
          <a:p>
            <a:r>
              <a:rPr lang="en-US" dirty="0" smtClean="0">
                <a:solidFill>
                  <a:srgbClr val="C00000"/>
                </a:solidFill>
                <a:cs typeface="Arial" pitchFamily="34" charset="0"/>
              </a:rPr>
              <a:t>Scattering: spreading of the beam, lost of resolution</a:t>
            </a:r>
            <a:endParaRPr lang="en-US" dirty="0">
              <a:solidFill>
                <a:srgbClr val="C00000"/>
              </a:solidFill>
              <a:cs typeface="Arial" pitchFamily="34" charset="0"/>
            </a:endParaRPr>
          </a:p>
        </p:txBody>
      </p:sp>
      <p:sp>
        <p:nvSpPr>
          <p:cNvPr id="9" name="TextBox 8"/>
          <p:cNvSpPr txBox="1"/>
          <p:nvPr/>
        </p:nvSpPr>
        <p:spPr>
          <a:xfrm>
            <a:off x="609601" y="4417874"/>
            <a:ext cx="3810000" cy="1754326"/>
          </a:xfrm>
          <a:prstGeom prst="rect">
            <a:avLst/>
          </a:prstGeom>
          <a:noFill/>
        </p:spPr>
        <p:txBody>
          <a:bodyPr wrap="square" rtlCol="0">
            <a:spAutoFit/>
          </a:bodyPr>
          <a:lstStyle/>
          <a:p>
            <a:r>
              <a:rPr lang="en-US" dirty="0" smtClean="0">
                <a:solidFill>
                  <a:srgbClr val="C00000"/>
                </a:solidFill>
              </a:rPr>
              <a:t>Properties:</a:t>
            </a:r>
          </a:p>
          <a:p>
            <a:r>
              <a:rPr lang="en-US" dirty="0" smtClean="0">
                <a:solidFill>
                  <a:srgbClr val="0033CC"/>
                </a:solidFill>
              </a:rPr>
              <a:t>Very often</a:t>
            </a:r>
          </a:p>
          <a:p>
            <a:r>
              <a:rPr lang="en-US" dirty="0" smtClean="0">
                <a:solidFill>
                  <a:srgbClr val="0033CC"/>
                </a:solidFill>
              </a:rPr>
              <a:t>Small angle</a:t>
            </a:r>
          </a:p>
          <a:p>
            <a:r>
              <a:rPr lang="en-US" dirty="0" smtClean="0">
                <a:solidFill>
                  <a:srgbClr val="0033CC"/>
                </a:solidFill>
              </a:rPr>
              <a:t>Very inelastic (i.e. lose energy)</a:t>
            </a:r>
          </a:p>
          <a:p>
            <a:r>
              <a:rPr lang="en-US" dirty="0" smtClean="0">
                <a:solidFill>
                  <a:srgbClr val="0033CC"/>
                </a:solidFill>
              </a:rPr>
              <a:t>Generation of SE (secondary electrons) with low energy.</a:t>
            </a:r>
          </a:p>
        </p:txBody>
      </p:sp>
      <p:pic>
        <p:nvPicPr>
          <p:cNvPr id="16386" name="Picture 2"/>
          <p:cNvPicPr>
            <a:picLocks noChangeAspect="1" noChangeArrowheads="1"/>
          </p:cNvPicPr>
          <p:nvPr/>
        </p:nvPicPr>
        <p:blipFill>
          <a:blip r:embed="rId4" cstate="print"/>
          <a:srcRect/>
          <a:stretch>
            <a:fillRect/>
          </a:stretch>
        </p:blipFill>
        <p:spPr bwMode="auto">
          <a:xfrm>
            <a:off x="4900353" y="990600"/>
            <a:ext cx="3253047" cy="3344254"/>
          </a:xfrm>
          <a:prstGeom prst="rect">
            <a:avLst/>
          </a:prstGeom>
          <a:noFill/>
          <a:ln w="9525">
            <a:noFill/>
            <a:miter lim="800000"/>
            <a:headEnd/>
            <a:tailEnd/>
          </a:ln>
        </p:spPr>
      </p:pic>
      <p:sp>
        <p:nvSpPr>
          <p:cNvPr id="12" name="TextBox 11"/>
          <p:cNvSpPr txBox="1"/>
          <p:nvPr/>
        </p:nvSpPr>
        <p:spPr>
          <a:xfrm>
            <a:off x="4419600" y="4388346"/>
            <a:ext cx="4572000" cy="1477328"/>
          </a:xfrm>
          <a:prstGeom prst="rect">
            <a:avLst/>
          </a:prstGeom>
          <a:noFill/>
        </p:spPr>
        <p:txBody>
          <a:bodyPr wrap="square" rtlCol="0">
            <a:spAutoFit/>
          </a:bodyPr>
          <a:lstStyle/>
          <a:p>
            <a:r>
              <a:rPr lang="en-US" dirty="0" smtClean="0">
                <a:solidFill>
                  <a:srgbClr val="C00000"/>
                </a:solidFill>
              </a:rPr>
              <a:t>Properties:</a:t>
            </a:r>
          </a:p>
          <a:p>
            <a:r>
              <a:rPr lang="en-US" dirty="0" smtClean="0">
                <a:solidFill>
                  <a:srgbClr val="0033CC"/>
                </a:solidFill>
              </a:rPr>
              <a:t>Occasionally (collision with nucleus)</a:t>
            </a:r>
          </a:p>
          <a:p>
            <a:r>
              <a:rPr lang="en-US" dirty="0" smtClean="0">
                <a:solidFill>
                  <a:srgbClr val="0033CC"/>
                </a:solidFill>
              </a:rPr>
              <a:t>Large angles, thus mainly elastic</a:t>
            </a:r>
          </a:p>
          <a:p>
            <a:r>
              <a:rPr lang="en-US" dirty="0" smtClean="0">
                <a:solidFill>
                  <a:srgbClr val="0033CC"/>
                </a:solidFill>
              </a:rPr>
              <a:t>High energy, same range as primary electrons.</a:t>
            </a:r>
          </a:p>
          <a:p>
            <a:r>
              <a:rPr lang="en-US" dirty="0" smtClean="0">
                <a:solidFill>
                  <a:srgbClr val="0033CC"/>
                </a:solidFill>
              </a:rPr>
              <a:t>Large travel length, cause proximity effect.</a:t>
            </a:r>
            <a:endParaRPr lang="en-US" dirty="0">
              <a:solidFill>
                <a:srgbClr val="0033CC"/>
              </a:solidFill>
            </a:endParaRPr>
          </a:p>
        </p:txBody>
      </p:sp>
      <p:sp>
        <p:nvSpPr>
          <p:cNvPr id="13" name="TextBox 12"/>
          <p:cNvSpPr txBox="1"/>
          <p:nvPr/>
        </p:nvSpPr>
        <p:spPr>
          <a:xfrm>
            <a:off x="838200" y="4050268"/>
            <a:ext cx="1936941" cy="369332"/>
          </a:xfrm>
          <a:prstGeom prst="rect">
            <a:avLst/>
          </a:prstGeom>
          <a:noFill/>
        </p:spPr>
        <p:txBody>
          <a:bodyPr wrap="none" rtlCol="0">
            <a:spAutoFit/>
          </a:bodyPr>
          <a:lstStyle/>
          <a:p>
            <a:r>
              <a:rPr lang="en-US" dirty="0" smtClean="0"/>
              <a:t>Forward scattering</a:t>
            </a:r>
            <a:endParaRPr lang="en-US" dirty="0"/>
          </a:p>
        </p:txBody>
      </p:sp>
      <p:sp>
        <p:nvSpPr>
          <p:cNvPr id="14" name="TextBox 13"/>
          <p:cNvSpPr txBox="1"/>
          <p:nvPr/>
        </p:nvSpPr>
        <p:spPr>
          <a:xfrm>
            <a:off x="5108881" y="3962400"/>
            <a:ext cx="2789803" cy="369332"/>
          </a:xfrm>
          <a:prstGeom prst="rect">
            <a:avLst/>
          </a:prstGeom>
          <a:noFill/>
        </p:spPr>
        <p:txBody>
          <a:bodyPr wrap="none" rtlCol="0">
            <a:spAutoFit/>
          </a:bodyPr>
          <a:lstStyle/>
          <a:p>
            <a:r>
              <a:rPr lang="en-US" dirty="0" smtClean="0"/>
              <a:t>Back scattering (by nucleus)</a:t>
            </a:r>
            <a:endParaRPr lang="en-US" dirty="0"/>
          </a:p>
        </p:txBody>
      </p:sp>
      <p:sp>
        <p:nvSpPr>
          <p:cNvPr id="15" name="TextBox 14"/>
          <p:cNvSpPr txBox="1"/>
          <p:nvPr/>
        </p:nvSpPr>
        <p:spPr>
          <a:xfrm>
            <a:off x="914400" y="6096000"/>
            <a:ext cx="7467600" cy="646331"/>
          </a:xfrm>
          <a:prstGeom prst="rect">
            <a:avLst/>
          </a:prstGeom>
          <a:noFill/>
        </p:spPr>
        <p:txBody>
          <a:bodyPr wrap="square" rtlCol="0">
            <a:spAutoFit/>
          </a:bodyPr>
          <a:lstStyle/>
          <a:p>
            <a:r>
              <a:rPr lang="en-US" dirty="0" smtClean="0">
                <a:solidFill>
                  <a:srgbClr val="C00000"/>
                </a:solidFill>
              </a:rPr>
              <a:t>Backscattering is responsible for resist exposure far from incidence (proximity effect), as BSE can generate SE along its path to expose the resist there. </a:t>
            </a:r>
            <a:endParaRPr lang="en-US" dirty="0">
              <a:solidFill>
                <a:srgbClr val="C00000"/>
              </a:solidFill>
            </a:endParaRPr>
          </a:p>
        </p:txBody>
      </p:sp>
      <p:sp>
        <p:nvSpPr>
          <p:cNvPr id="16" name="TextBox 15"/>
          <p:cNvSpPr txBox="1"/>
          <p:nvPr/>
        </p:nvSpPr>
        <p:spPr>
          <a:xfrm>
            <a:off x="2895600" y="2362200"/>
            <a:ext cx="1070871" cy="923330"/>
          </a:xfrm>
          <a:prstGeom prst="rect">
            <a:avLst/>
          </a:prstGeom>
          <a:noFill/>
        </p:spPr>
        <p:txBody>
          <a:bodyPr wrap="none" rtlCol="0">
            <a:spAutoFit/>
          </a:bodyPr>
          <a:lstStyle/>
          <a:p>
            <a:r>
              <a:rPr lang="en-US" dirty="0" smtClean="0"/>
              <a:t>Resist</a:t>
            </a:r>
          </a:p>
          <a:p>
            <a:endParaRPr lang="en-US" dirty="0" smtClean="0"/>
          </a:p>
          <a:p>
            <a:r>
              <a:rPr lang="en-US" dirty="0" smtClean="0"/>
              <a:t>Substrate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1981200" y="1447800"/>
            <a:ext cx="5095875" cy="3257550"/>
          </a:xfrm>
          <a:prstGeom prst="rect">
            <a:avLst/>
          </a:prstGeom>
          <a:noFill/>
          <a:ln w="9525">
            <a:noFill/>
            <a:miter lim="800000"/>
            <a:headEnd/>
            <a:tailEnd/>
          </a:ln>
        </p:spPr>
      </p:pic>
      <p:sp>
        <p:nvSpPr>
          <p:cNvPr id="6" name="TextBox 5"/>
          <p:cNvSpPr txBox="1"/>
          <p:nvPr/>
        </p:nvSpPr>
        <p:spPr>
          <a:xfrm>
            <a:off x="2514600" y="152400"/>
            <a:ext cx="4765535" cy="523220"/>
          </a:xfrm>
          <a:prstGeom prst="rect">
            <a:avLst/>
          </a:prstGeom>
          <a:noFill/>
        </p:spPr>
        <p:txBody>
          <a:bodyPr wrap="none" rtlCol="0">
            <a:spAutoFit/>
          </a:bodyPr>
          <a:lstStyle/>
          <a:p>
            <a:r>
              <a:rPr lang="en-US" sz="2800" dirty="0" smtClean="0">
                <a:solidFill>
                  <a:srgbClr val="0033CC"/>
                </a:solidFill>
              </a:rPr>
              <a:t>Forward/back scattering events</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057400" y="990600"/>
            <a:ext cx="5334000" cy="369332"/>
          </a:xfrm>
          <a:prstGeom prst="rect">
            <a:avLst/>
          </a:prstGeom>
        </p:spPr>
        <p:txBody>
          <a:bodyPr wrap="square">
            <a:spAutoFit/>
          </a:bodyPr>
          <a:lstStyle/>
          <a:p>
            <a:r>
              <a:rPr lang="en-US" dirty="0" smtClean="0">
                <a:solidFill>
                  <a:srgbClr val="C00000"/>
                </a:solidFill>
              </a:rPr>
              <a:t>Energy spectrum of electrons emitted from substrate</a:t>
            </a:r>
            <a:endParaRPr lang="en-US" dirty="0">
              <a:solidFill>
                <a:srgbClr val="C00000"/>
              </a:solidFill>
            </a:endParaRPr>
          </a:p>
        </p:txBody>
      </p:sp>
      <p:sp>
        <p:nvSpPr>
          <p:cNvPr id="9" name="TextBox 8"/>
          <p:cNvSpPr txBox="1"/>
          <p:nvPr/>
        </p:nvSpPr>
        <p:spPr>
          <a:xfrm>
            <a:off x="6781801" y="2362200"/>
            <a:ext cx="1828799" cy="646331"/>
          </a:xfrm>
          <a:prstGeom prst="rect">
            <a:avLst/>
          </a:prstGeom>
          <a:noFill/>
        </p:spPr>
        <p:txBody>
          <a:bodyPr wrap="square" rtlCol="0">
            <a:spAutoFit/>
          </a:bodyPr>
          <a:lstStyle/>
          <a:p>
            <a:r>
              <a:rPr lang="en-US" dirty="0" smtClean="0">
                <a:solidFill>
                  <a:srgbClr val="0033CC"/>
                </a:solidFill>
              </a:rPr>
              <a:t>Energy of primary electrons</a:t>
            </a:r>
            <a:endParaRPr lang="en-US" dirty="0">
              <a:solidFill>
                <a:srgbClr val="0033CC"/>
              </a:solidFill>
            </a:endParaRPr>
          </a:p>
        </p:txBody>
      </p:sp>
      <p:cxnSp>
        <p:nvCxnSpPr>
          <p:cNvPr id="11" name="Straight Arrow Connector 10"/>
          <p:cNvCxnSpPr/>
          <p:nvPr/>
        </p:nvCxnSpPr>
        <p:spPr>
          <a:xfrm rot="5400000">
            <a:off x="6705600" y="3124200"/>
            <a:ext cx="3048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5086" y="5334000"/>
            <a:ext cx="8727902" cy="923330"/>
          </a:xfrm>
          <a:prstGeom prst="rect">
            <a:avLst/>
          </a:prstGeom>
          <a:noFill/>
        </p:spPr>
        <p:txBody>
          <a:bodyPr wrap="none" rtlCol="0">
            <a:spAutoFit/>
          </a:bodyPr>
          <a:lstStyle/>
          <a:p>
            <a:r>
              <a:rPr lang="en-US" dirty="0" smtClean="0">
                <a:solidFill>
                  <a:srgbClr val="0033CC"/>
                </a:solidFill>
              </a:rPr>
              <a:t>There is no clear-cut distinction of SE and BSE. Typically energy &lt; </a:t>
            </a:r>
            <a:r>
              <a:rPr lang="en-US" dirty="0" smtClean="0">
                <a:solidFill>
                  <a:srgbClr val="0033CC"/>
                </a:solidFill>
                <a:sym typeface="Symbol"/>
              </a:rPr>
              <a:t></a:t>
            </a:r>
            <a:r>
              <a:rPr lang="en-US" dirty="0" smtClean="0">
                <a:solidFill>
                  <a:srgbClr val="0033CC"/>
                </a:solidFill>
              </a:rPr>
              <a:t>50eV is “called” SE.</a:t>
            </a:r>
          </a:p>
          <a:p>
            <a:r>
              <a:rPr lang="en-US" dirty="0" smtClean="0">
                <a:solidFill>
                  <a:srgbClr val="0033CC"/>
                </a:solidFill>
              </a:rPr>
              <a:t>SE with several </a:t>
            </a:r>
            <a:r>
              <a:rPr lang="en-US" dirty="0" err="1" smtClean="0">
                <a:solidFill>
                  <a:srgbClr val="0033CC"/>
                </a:solidFill>
              </a:rPr>
              <a:t>eV</a:t>
            </a:r>
            <a:r>
              <a:rPr lang="en-US" dirty="0" smtClean="0">
                <a:solidFill>
                  <a:srgbClr val="0033CC"/>
                </a:solidFill>
              </a:rPr>
              <a:t> are responsible for most (not all) resist exposure. </a:t>
            </a:r>
          </a:p>
          <a:p>
            <a:r>
              <a:rPr lang="en-US" dirty="0" smtClean="0">
                <a:solidFill>
                  <a:srgbClr val="0033CC"/>
                </a:solidFill>
              </a:rPr>
              <a:t>Such SE diffuses laterally a few nm, which is one limiting factor for ultra-high resolution EBL.</a:t>
            </a:r>
          </a:p>
        </p:txBody>
      </p:sp>
      <p:sp>
        <p:nvSpPr>
          <p:cNvPr id="13" name="TextBox 12"/>
          <p:cNvSpPr txBox="1"/>
          <p:nvPr/>
        </p:nvSpPr>
        <p:spPr>
          <a:xfrm>
            <a:off x="2971800" y="2057400"/>
            <a:ext cx="2895600" cy="646331"/>
          </a:xfrm>
          <a:prstGeom prst="rect">
            <a:avLst/>
          </a:prstGeom>
          <a:noFill/>
        </p:spPr>
        <p:txBody>
          <a:bodyPr wrap="square" rtlCol="0">
            <a:spAutoFit/>
          </a:bodyPr>
          <a:lstStyle/>
          <a:p>
            <a:r>
              <a:rPr lang="en-US" dirty="0" smtClean="0">
                <a:solidFill>
                  <a:srgbClr val="000099"/>
                </a:solidFill>
              </a:rPr>
              <a:t>SE: secondary electron;    </a:t>
            </a:r>
          </a:p>
          <a:p>
            <a:r>
              <a:rPr lang="en-US" dirty="0" smtClean="0">
                <a:solidFill>
                  <a:srgbClr val="000099"/>
                </a:solidFill>
              </a:rPr>
              <a:t>BSE: backscattered electrons</a:t>
            </a:r>
            <a:endParaRPr lang="en-US" dirty="0">
              <a:solidFill>
                <a:srgbClr val="000099"/>
              </a:solidFill>
            </a:endParaRPr>
          </a:p>
        </p:txBody>
      </p:sp>
      <p:cxnSp>
        <p:nvCxnSpPr>
          <p:cNvPr id="10" name="Straight Arrow Connector 9"/>
          <p:cNvCxnSpPr/>
          <p:nvPr/>
        </p:nvCxnSpPr>
        <p:spPr>
          <a:xfrm rot="5400000">
            <a:off x="3467100" y="36957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733800" y="35814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0" y="3288268"/>
            <a:ext cx="1663404" cy="369332"/>
          </a:xfrm>
          <a:prstGeom prst="rect">
            <a:avLst/>
          </a:prstGeom>
          <a:noFill/>
        </p:spPr>
        <p:txBody>
          <a:bodyPr wrap="none" rtlCol="0">
            <a:spAutoFit/>
          </a:bodyPr>
          <a:lstStyle/>
          <a:p>
            <a:r>
              <a:rPr lang="en-US" dirty="0" smtClean="0">
                <a:solidFill>
                  <a:srgbClr val="000099"/>
                </a:solidFill>
              </a:rPr>
              <a:t>Auger electrons</a:t>
            </a:r>
            <a:endParaRPr lang="en-US" dirty="0">
              <a:solidFill>
                <a:srgbClr val="0000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114800" y="3733800"/>
            <a:ext cx="4800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76200"/>
            <a:ext cx="6954340" cy="523220"/>
          </a:xfrm>
          <a:prstGeom prst="rect">
            <a:avLst/>
          </a:prstGeom>
          <a:solidFill>
            <a:schemeClr val="bg1"/>
          </a:solidFill>
        </p:spPr>
        <p:txBody>
          <a:bodyPr wrap="none" rtlCol="0">
            <a:spAutoFit/>
          </a:bodyPr>
          <a:lstStyle/>
          <a:p>
            <a:r>
              <a:rPr lang="en-US" sz="2800" dirty="0" smtClean="0">
                <a:solidFill>
                  <a:srgbClr val="0033CC"/>
                </a:solidFill>
              </a:rPr>
              <a:t>Monte-Carlo simulations of electron trajectory</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4038600" y="5276671"/>
            <a:ext cx="5029200" cy="1200329"/>
          </a:xfrm>
          <a:prstGeom prst="rect">
            <a:avLst/>
          </a:prstGeom>
          <a:solidFill>
            <a:schemeClr val="bg1"/>
          </a:solidFill>
        </p:spPr>
        <p:txBody>
          <a:bodyPr wrap="square" rtlCol="0">
            <a:spAutoFit/>
          </a:bodyPr>
          <a:lstStyle/>
          <a:p>
            <a:r>
              <a:rPr lang="en-US" dirty="0" smtClean="0">
                <a:solidFill>
                  <a:srgbClr val="0033CC"/>
                </a:solidFill>
              </a:rPr>
              <a:t>Number of backscattered electrons is not so dependent on energy, but its spatial distribution is.</a:t>
            </a:r>
          </a:p>
          <a:p>
            <a:r>
              <a:rPr lang="en-US" dirty="0" smtClean="0">
                <a:solidFill>
                  <a:srgbClr val="C00000"/>
                </a:solidFill>
              </a:rPr>
              <a:t>Proximity effects are “diluted” (spread over larger area) at high energies.</a:t>
            </a:r>
            <a:endParaRPr lang="en-US" dirty="0">
              <a:solidFill>
                <a:srgbClr val="C00000"/>
              </a:solidFill>
            </a:endParaRPr>
          </a:p>
        </p:txBody>
      </p:sp>
      <p:sp>
        <p:nvSpPr>
          <p:cNvPr id="7" name="Text Box 3"/>
          <p:cNvSpPr txBox="1">
            <a:spLocks noChangeArrowheads="1"/>
          </p:cNvSpPr>
          <p:nvPr/>
        </p:nvSpPr>
        <p:spPr bwMode="auto">
          <a:xfrm>
            <a:off x="106680" y="3276600"/>
            <a:ext cx="8686800" cy="338554"/>
          </a:xfrm>
          <a:prstGeom prst="rect">
            <a:avLst/>
          </a:prstGeom>
          <a:solidFill>
            <a:schemeClr val="bg1"/>
          </a:solidFill>
          <a:ln w="9525">
            <a:noFill/>
            <a:miter lim="800000"/>
            <a:headEnd/>
            <a:tailEnd/>
          </a:ln>
        </p:spPr>
        <p:txBody>
          <a:bodyPr wrap="square">
            <a:spAutoFit/>
          </a:bodyPr>
          <a:lstStyle/>
          <a:p>
            <a:pPr>
              <a:spcBef>
                <a:spcPct val="50000"/>
              </a:spcBef>
            </a:pPr>
            <a:r>
              <a:rPr lang="en-US" sz="1600" dirty="0" smtClean="0">
                <a:solidFill>
                  <a:srgbClr val="C00000"/>
                </a:solidFill>
              </a:rPr>
              <a:t>Scattering probability </a:t>
            </a:r>
            <a:r>
              <a:rPr lang="en-US" sz="1600" dirty="0">
                <a:solidFill>
                  <a:srgbClr val="C00000"/>
                </a:solidFill>
              </a:rPr>
              <a:t>varies </a:t>
            </a:r>
            <a:r>
              <a:rPr lang="en-US" sz="1600" dirty="0" smtClean="0">
                <a:solidFill>
                  <a:srgbClr val="C00000"/>
                </a:solidFill>
              </a:rPr>
              <a:t>as </a:t>
            </a:r>
            <a:r>
              <a:rPr lang="en-US" sz="1600" dirty="0">
                <a:solidFill>
                  <a:srgbClr val="C00000"/>
                </a:solidFill>
              </a:rPr>
              <a:t>square of </a:t>
            </a:r>
            <a:r>
              <a:rPr lang="en-US" sz="1600" dirty="0" smtClean="0">
                <a:solidFill>
                  <a:srgbClr val="C00000"/>
                </a:solidFill>
              </a:rPr>
              <a:t>atomic </a:t>
            </a:r>
            <a:r>
              <a:rPr lang="en-US" sz="1600" dirty="0">
                <a:solidFill>
                  <a:srgbClr val="C00000"/>
                </a:solidFill>
              </a:rPr>
              <a:t>number </a:t>
            </a:r>
            <a:r>
              <a:rPr lang="en-US" sz="1600" dirty="0" smtClean="0">
                <a:solidFill>
                  <a:srgbClr val="C00000"/>
                </a:solidFill>
              </a:rPr>
              <a:t>Z, and </a:t>
            </a:r>
            <a:r>
              <a:rPr lang="en-US" sz="1600" dirty="0">
                <a:solidFill>
                  <a:srgbClr val="C00000"/>
                </a:solidFill>
              </a:rPr>
              <a:t>inversely as the incident kinetic energy.</a:t>
            </a:r>
          </a:p>
        </p:txBody>
      </p:sp>
      <p:grpSp>
        <p:nvGrpSpPr>
          <p:cNvPr id="16" name="Group 15"/>
          <p:cNvGrpSpPr>
            <a:grpSpLocks noChangeAspect="1"/>
          </p:cNvGrpSpPr>
          <p:nvPr/>
        </p:nvGrpSpPr>
        <p:grpSpPr>
          <a:xfrm>
            <a:off x="5943600" y="3747372"/>
            <a:ext cx="3017520" cy="1510428"/>
            <a:chOff x="6400800" y="3780472"/>
            <a:chExt cx="2514600" cy="1258690"/>
          </a:xfrm>
        </p:grpSpPr>
        <p:sp>
          <p:nvSpPr>
            <p:cNvPr id="10" name="Rectangle 9"/>
            <p:cNvSpPr>
              <a:spLocks noChangeArrowheads="1"/>
            </p:cNvSpPr>
            <p:nvPr/>
          </p:nvSpPr>
          <p:spPr bwMode="auto">
            <a:xfrm>
              <a:off x="6400800" y="3780472"/>
              <a:ext cx="25146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Freeform 10"/>
            <p:cNvSpPr>
              <a:spLocks/>
            </p:cNvSpPr>
            <p:nvPr/>
          </p:nvSpPr>
          <p:spPr bwMode="auto">
            <a:xfrm>
              <a:off x="6705600" y="3780472"/>
              <a:ext cx="647700" cy="731838"/>
            </a:xfrm>
            <a:custGeom>
              <a:avLst/>
              <a:gdLst>
                <a:gd name="T0" fmla="*/ 131 w 408"/>
                <a:gd name="T1" fmla="*/ 0 h 461"/>
                <a:gd name="T2" fmla="*/ 131 w 408"/>
                <a:gd name="T3" fmla="*/ 96 h 461"/>
                <a:gd name="T4" fmla="*/ 40 w 408"/>
                <a:gd name="T5" fmla="*/ 200 h 461"/>
                <a:gd name="T6" fmla="*/ 32 w 408"/>
                <a:gd name="T7" fmla="*/ 360 h 461"/>
                <a:gd name="T8" fmla="*/ 230 w 408"/>
                <a:gd name="T9" fmla="*/ 456 h 461"/>
                <a:gd name="T10" fmla="*/ 387 w 408"/>
                <a:gd name="T11" fmla="*/ 331 h 461"/>
                <a:gd name="T12" fmla="*/ 358 w 408"/>
                <a:gd name="T13" fmla="*/ 179 h 461"/>
                <a:gd name="T14" fmla="*/ 280 w 408"/>
                <a:gd name="T15" fmla="*/ 93 h 461"/>
                <a:gd name="T16" fmla="*/ 275 w 408"/>
                <a:gd name="T17" fmla="*/ 0 h 4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8"/>
                <a:gd name="T28" fmla="*/ 0 h 461"/>
                <a:gd name="T29" fmla="*/ 408 w 408"/>
                <a:gd name="T30" fmla="*/ 461 h 4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8" h="461">
                  <a:moveTo>
                    <a:pt x="131" y="0"/>
                  </a:moveTo>
                  <a:cubicBezTo>
                    <a:pt x="139" y="28"/>
                    <a:pt x="146" y="63"/>
                    <a:pt x="131" y="96"/>
                  </a:cubicBezTo>
                  <a:cubicBezTo>
                    <a:pt x="116" y="129"/>
                    <a:pt x="57" y="156"/>
                    <a:pt x="40" y="200"/>
                  </a:cubicBezTo>
                  <a:cubicBezTo>
                    <a:pt x="23" y="244"/>
                    <a:pt x="0" y="317"/>
                    <a:pt x="32" y="360"/>
                  </a:cubicBezTo>
                  <a:cubicBezTo>
                    <a:pt x="64" y="403"/>
                    <a:pt x="171" y="461"/>
                    <a:pt x="230" y="456"/>
                  </a:cubicBezTo>
                  <a:cubicBezTo>
                    <a:pt x="289" y="451"/>
                    <a:pt x="366" y="377"/>
                    <a:pt x="387" y="331"/>
                  </a:cubicBezTo>
                  <a:cubicBezTo>
                    <a:pt x="408" y="285"/>
                    <a:pt x="376" y="219"/>
                    <a:pt x="358" y="179"/>
                  </a:cubicBezTo>
                  <a:cubicBezTo>
                    <a:pt x="340" y="139"/>
                    <a:pt x="294" y="123"/>
                    <a:pt x="280" y="93"/>
                  </a:cubicBezTo>
                  <a:cubicBezTo>
                    <a:pt x="266" y="63"/>
                    <a:pt x="276" y="19"/>
                    <a:pt x="275" y="0"/>
                  </a:cubicBezTo>
                </a:path>
              </a:pathLst>
            </a:custGeom>
            <a:solidFill>
              <a:schemeClr val="bg2"/>
            </a:solidFill>
            <a:ln w="9525">
              <a:solidFill>
                <a:schemeClr val="tx1"/>
              </a:solidFill>
              <a:round/>
              <a:headEnd/>
              <a:tailEnd/>
            </a:ln>
          </p:spPr>
          <p:txBody>
            <a:bodyPr wrap="none" anchor="ctr"/>
            <a:lstStyle/>
            <a:p>
              <a:endParaRPr lang="en-US"/>
            </a:p>
          </p:txBody>
        </p:sp>
        <p:sp>
          <p:nvSpPr>
            <p:cNvPr id="12" name="Freeform 11"/>
            <p:cNvSpPr>
              <a:spLocks/>
            </p:cNvSpPr>
            <p:nvPr/>
          </p:nvSpPr>
          <p:spPr bwMode="auto">
            <a:xfrm>
              <a:off x="7772400" y="3780472"/>
              <a:ext cx="914400" cy="228600"/>
            </a:xfrm>
            <a:custGeom>
              <a:avLst/>
              <a:gdLst>
                <a:gd name="T0" fmla="*/ 0 w 576"/>
                <a:gd name="T1" fmla="*/ 0 h 144"/>
                <a:gd name="T2" fmla="*/ 96 w 576"/>
                <a:gd name="T3" fmla="*/ 96 h 144"/>
                <a:gd name="T4" fmla="*/ 288 w 576"/>
                <a:gd name="T5" fmla="*/ 144 h 144"/>
                <a:gd name="T6" fmla="*/ 480 w 576"/>
                <a:gd name="T7" fmla="*/ 96 h 144"/>
                <a:gd name="T8" fmla="*/ 576 w 576"/>
                <a:gd name="T9" fmla="*/ 0 h 144"/>
                <a:gd name="T10" fmla="*/ 0 60000 65536"/>
                <a:gd name="T11" fmla="*/ 0 60000 65536"/>
                <a:gd name="T12" fmla="*/ 0 60000 65536"/>
                <a:gd name="T13" fmla="*/ 0 60000 65536"/>
                <a:gd name="T14" fmla="*/ 0 60000 65536"/>
                <a:gd name="T15" fmla="*/ 0 w 576"/>
                <a:gd name="T16" fmla="*/ 0 h 144"/>
                <a:gd name="T17" fmla="*/ 576 w 576"/>
                <a:gd name="T18" fmla="*/ 144 h 144"/>
              </a:gdLst>
              <a:ahLst/>
              <a:cxnLst>
                <a:cxn ang="T10">
                  <a:pos x="T0" y="T1"/>
                </a:cxn>
                <a:cxn ang="T11">
                  <a:pos x="T2" y="T3"/>
                </a:cxn>
                <a:cxn ang="T12">
                  <a:pos x="T4" y="T5"/>
                </a:cxn>
                <a:cxn ang="T13">
                  <a:pos x="T6" y="T7"/>
                </a:cxn>
                <a:cxn ang="T14">
                  <a:pos x="T8" y="T9"/>
                </a:cxn>
              </a:cxnLst>
              <a:rect l="T15" t="T16" r="T17" b="T18"/>
              <a:pathLst>
                <a:path w="576" h="144">
                  <a:moveTo>
                    <a:pt x="0" y="0"/>
                  </a:moveTo>
                  <a:cubicBezTo>
                    <a:pt x="24" y="36"/>
                    <a:pt x="48" y="72"/>
                    <a:pt x="96" y="96"/>
                  </a:cubicBezTo>
                  <a:cubicBezTo>
                    <a:pt x="144" y="120"/>
                    <a:pt x="224" y="144"/>
                    <a:pt x="288" y="144"/>
                  </a:cubicBezTo>
                  <a:cubicBezTo>
                    <a:pt x="352" y="144"/>
                    <a:pt x="432" y="120"/>
                    <a:pt x="480" y="96"/>
                  </a:cubicBezTo>
                  <a:cubicBezTo>
                    <a:pt x="528" y="72"/>
                    <a:pt x="552" y="36"/>
                    <a:pt x="576" y="0"/>
                  </a:cubicBezTo>
                </a:path>
              </a:pathLst>
            </a:custGeom>
            <a:solidFill>
              <a:schemeClr val="bg2"/>
            </a:solidFill>
            <a:ln w="9525">
              <a:solidFill>
                <a:schemeClr val="tx1"/>
              </a:solidFill>
              <a:round/>
              <a:headEnd/>
              <a:tailEnd/>
            </a:ln>
          </p:spPr>
          <p:txBody>
            <a:bodyPr wrap="none" anchor="ctr"/>
            <a:lstStyle/>
            <a:p>
              <a:endParaRPr lang="en-US"/>
            </a:p>
          </p:txBody>
        </p:sp>
        <p:sp>
          <p:nvSpPr>
            <p:cNvPr id="13" name="Line 8"/>
            <p:cNvSpPr>
              <a:spLocks noChangeShapeType="1"/>
            </p:cNvSpPr>
            <p:nvPr/>
          </p:nvSpPr>
          <p:spPr bwMode="auto">
            <a:xfrm>
              <a:off x="7620000" y="3780472"/>
              <a:ext cx="0" cy="990600"/>
            </a:xfrm>
            <a:prstGeom prst="line">
              <a:avLst/>
            </a:prstGeom>
            <a:noFill/>
            <a:ln w="38100">
              <a:solidFill>
                <a:srgbClr val="BAF7E6"/>
              </a:solidFill>
              <a:prstDash val="dash"/>
              <a:round/>
              <a:headEnd/>
              <a:tailEnd/>
            </a:ln>
          </p:spPr>
          <p:txBody>
            <a:bodyPr wrap="none" anchor="ctr"/>
            <a:lstStyle/>
            <a:p>
              <a:endParaRPr lang="en-US"/>
            </a:p>
          </p:txBody>
        </p:sp>
        <p:sp>
          <p:nvSpPr>
            <p:cNvPr id="14" name="Text Box 9"/>
            <p:cNvSpPr txBox="1">
              <a:spLocks noChangeArrowheads="1"/>
            </p:cNvSpPr>
            <p:nvPr/>
          </p:nvSpPr>
          <p:spPr bwMode="auto">
            <a:xfrm>
              <a:off x="6508750" y="4731385"/>
              <a:ext cx="806450" cy="307777"/>
            </a:xfrm>
            <a:prstGeom prst="rect">
              <a:avLst/>
            </a:prstGeom>
            <a:noFill/>
            <a:ln w="9525">
              <a:noFill/>
              <a:miter lim="800000"/>
              <a:headEnd/>
              <a:tailEnd/>
            </a:ln>
          </p:spPr>
          <p:txBody>
            <a:bodyPr wrap="square">
              <a:spAutoFit/>
            </a:bodyPr>
            <a:lstStyle/>
            <a:p>
              <a:r>
                <a:rPr lang="en-US" dirty="0"/>
                <a:t>Low Z</a:t>
              </a:r>
            </a:p>
          </p:txBody>
        </p:sp>
        <p:sp>
          <p:nvSpPr>
            <p:cNvPr id="15" name="Text Box 10"/>
            <p:cNvSpPr txBox="1">
              <a:spLocks noChangeArrowheads="1"/>
            </p:cNvSpPr>
            <p:nvPr/>
          </p:nvSpPr>
          <p:spPr bwMode="auto">
            <a:xfrm>
              <a:off x="7829550" y="4731385"/>
              <a:ext cx="857250" cy="307777"/>
            </a:xfrm>
            <a:prstGeom prst="rect">
              <a:avLst/>
            </a:prstGeom>
            <a:noFill/>
            <a:ln w="9525">
              <a:noFill/>
              <a:miter lim="800000"/>
              <a:headEnd/>
              <a:tailEnd/>
            </a:ln>
          </p:spPr>
          <p:txBody>
            <a:bodyPr wrap="square">
              <a:spAutoFit/>
            </a:bodyPr>
            <a:lstStyle/>
            <a:p>
              <a:r>
                <a:rPr lang="en-US" dirty="0"/>
                <a:t>High Z</a:t>
              </a:r>
            </a:p>
          </p:txBody>
        </p:sp>
      </p:grpSp>
      <p:sp>
        <p:nvSpPr>
          <p:cNvPr id="8" name="Text Box 4"/>
          <p:cNvSpPr txBox="1">
            <a:spLocks noChangeArrowheads="1"/>
          </p:cNvSpPr>
          <p:nvPr/>
        </p:nvSpPr>
        <p:spPr bwMode="auto">
          <a:xfrm>
            <a:off x="4114800" y="3886200"/>
            <a:ext cx="1722120" cy="923330"/>
          </a:xfrm>
          <a:prstGeom prst="rect">
            <a:avLst/>
          </a:prstGeom>
          <a:solidFill>
            <a:schemeClr val="bg1"/>
          </a:solidFill>
          <a:ln w="9525">
            <a:noFill/>
            <a:miter lim="800000"/>
            <a:headEnd/>
            <a:tailEnd/>
          </a:ln>
        </p:spPr>
        <p:txBody>
          <a:bodyPr wrap="square">
            <a:spAutoFit/>
          </a:bodyPr>
          <a:lstStyle/>
          <a:p>
            <a:r>
              <a:rPr lang="en-US" dirty="0" smtClean="0">
                <a:solidFill>
                  <a:srgbClr val="7030A0"/>
                </a:solidFill>
              </a:rPr>
              <a:t>Penetration depth decrease with Z.</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13</a:t>
            </a:fld>
            <a:endParaRPr lang="en-US"/>
          </a:p>
        </p:txBody>
      </p:sp>
      <p:pic>
        <p:nvPicPr>
          <p:cNvPr id="73729" name="Picture 1"/>
          <p:cNvPicPr>
            <a:picLocks noChangeAspect="1" noChangeArrowheads="1"/>
          </p:cNvPicPr>
          <p:nvPr/>
        </p:nvPicPr>
        <p:blipFill>
          <a:blip r:embed="rId2" cstate="print"/>
          <a:srcRect/>
          <a:stretch>
            <a:fillRect/>
          </a:stretch>
        </p:blipFill>
        <p:spPr bwMode="auto">
          <a:xfrm>
            <a:off x="304800" y="762000"/>
            <a:ext cx="8656637" cy="2514600"/>
          </a:xfrm>
          <a:prstGeom prst="rect">
            <a:avLst/>
          </a:prstGeom>
          <a:noFill/>
          <a:ln w="9525">
            <a:noFill/>
            <a:miter lim="800000"/>
            <a:headEnd/>
            <a:tailEnd/>
          </a:ln>
        </p:spPr>
      </p:pic>
      <p:pic>
        <p:nvPicPr>
          <p:cNvPr id="73730" name="Picture 2"/>
          <p:cNvPicPr>
            <a:picLocks noChangeAspect="1" noChangeArrowheads="1"/>
          </p:cNvPicPr>
          <p:nvPr/>
        </p:nvPicPr>
        <p:blipFill>
          <a:blip r:embed="rId3" cstate="print"/>
          <a:srcRect/>
          <a:stretch>
            <a:fillRect/>
          </a:stretch>
        </p:blipFill>
        <p:spPr bwMode="auto">
          <a:xfrm>
            <a:off x="381000" y="3657600"/>
            <a:ext cx="3600450"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down)">
                                      <p:cBhvr>
                                        <p:cTn id="7" dur="500"/>
                                        <p:tgtEl>
                                          <p:spTgt spid="737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152400"/>
            <a:ext cx="3765133" cy="523220"/>
          </a:xfrm>
          <a:prstGeom prst="rect">
            <a:avLst/>
          </a:prstGeom>
          <a:noFill/>
        </p:spPr>
        <p:txBody>
          <a:bodyPr wrap="none" rtlCol="0">
            <a:spAutoFit/>
          </a:bodyPr>
          <a:lstStyle/>
          <a:p>
            <a:r>
              <a:rPr lang="en-US" sz="2800" dirty="0" smtClean="0">
                <a:solidFill>
                  <a:srgbClr val="0033CC"/>
                </a:solidFill>
              </a:rPr>
              <a:t>Effect of voltage on dose</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04800" y="4648200"/>
            <a:ext cx="8458200" cy="2031325"/>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At small kV, penetration depth is low, so cannot expose thick resist. (e.g. at 0.8kV, penetration depth only </a:t>
            </a:r>
            <a:r>
              <a:rPr lang="en-US" dirty="0" smtClean="0">
                <a:solidFill>
                  <a:srgbClr val="0033CC"/>
                </a:solidFill>
                <a:sym typeface="Symbol"/>
              </a:rPr>
              <a:t></a:t>
            </a:r>
            <a:r>
              <a:rPr lang="en-US" dirty="0" smtClean="0">
                <a:solidFill>
                  <a:srgbClr val="0033CC"/>
                </a:solidFill>
              </a:rPr>
              <a:t>40nm in PMMA).</a:t>
            </a:r>
          </a:p>
          <a:p>
            <a:pPr marL="171450" indent="-171450">
              <a:buFont typeface="Arial" pitchFamily="34" charset="0"/>
              <a:buChar char="•"/>
            </a:pPr>
            <a:r>
              <a:rPr lang="en-US" dirty="0" smtClean="0">
                <a:solidFill>
                  <a:srgbClr val="0033CC"/>
                </a:solidFill>
              </a:rPr>
              <a:t>At &gt;2kV, resist sensitivity is higher for lower kV, so faster writing.</a:t>
            </a:r>
          </a:p>
          <a:p>
            <a:pPr marL="171450" indent="-171450">
              <a:buFont typeface="Arial" pitchFamily="34" charset="0"/>
              <a:buChar char="•"/>
            </a:pPr>
            <a:r>
              <a:rPr lang="en-US" dirty="0" smtClean="0">
                <a:solidFill>
                  <a:srgbClr val="0033CC"/>
                </a:solidFill>
              </a:rPr>
              <a:t>But lower kV has larger beam spot size due to aberrations, and more serious forward scattering, both of which reduces resolution.</a:t>
            </a:r>
          </a:p>
          <a:p>
            <a:pPr marL="171450" indent="-171450">
              <a:buFont typeface="Arial" pitchFamily="34" charset="0"/>
              <a:buChar char="•"/>
            </a:pPr>
            <a:r>
              <a:rPr lang="en-US" dirty="0" smtClean="0">
                <a:solidFill>
                  <a:srgbClr val="0033CC"/>
                </a:solidFill>
              </a:rPr>
              <a:t>In addition, lower kV has lower attainable beam current that reduces writing speed.</a:t>
            </a:r>
          </a:p>
          <a:p>
            <a:pPr marL="171450" indent="-171450">
              <a:buFont typeface="Arial" pitchFamily="34" charset="0"/>
              <a:buChar char="•"/>
            </a:pPr>
            <a:r>
              <a:rPr lang="en-US" dirty="0" smtClean="0">
                <a:solidFill>
                  <a:srgbClr val="0033CC"/>
                </a:solidFill>
              </a:rPr>
              <a:t>Therefore, typical EBL is done at </a:t>
            </a:r>
            <a:r>
              <a:rPr lang="en-US" dirty="0" smtClean="0">
                <a:solidFill>
                  <a:srgbClr val="0033CC"/>
                </a:solidFill>
              </a:rPr>
              <a:t>&gt;3kV.</a:t>
            </a:r>
            <a:endParaRPr lang="en-US" dirty="0">
              <a:solidFill>
                <a:srgbClr val="0033CC"/>
              </a:solidFill>
            </a:endParaRPr>
          </a:p>
        </p:txBody>
      </p:sp>
      <p:grpSp>
        <p:nvGrpSpPr>
          <p:cNvPr id="9" name="Group 8"/>
          <p:cNvGrpSpPr/>
          <p:nvPr/>
        </p:nvGrpSpPr>
        <p:grpSpPr>
          <a:xfrm>
            <a:off x="27057" y="762000"/>
            <a:ext cx="9040743" cy="3683400"/>
            <a:chOff x="27057" y="762000"/>
            <a:chExt cx="9040743" cy="3683400"/>
          </a:xfrm>
        </p:grpSpPr>
        <p:pic>
          <p:nvPicPr>
            <p:cNvPr id="12289" name="Picture 1"/>
            <p:cNvPicPr>
              <a:picLocks noChangeAspect="1" noChangeArrowheads="1"/>
            </p:cNvPicPr>
            <p:nvPr/>
          </p:nvPicPr>
          <p:blipFill>
            <a:blip r:embed="rId2" cstate="print"/>
            <a:srcRect/>
            <a:stretch>
              <a:fillRect/>
            </a:stretch>
          </p:blipFill>
          <p:spPr bwMode="auto">
            <a:xfrm>
              <a:off x="222570" y="762000"/>
              <a:ext cx="8845230" cy="3683400"/>
            </a:xfrm>
            <a:prstGeom prst="rect">
              <a:avLst/>
            </a:prstGeom>
            <a:noFill/>
            <a:ln w="9525">
              <a:noFill/>
              <a:miter lim="800000"/>
              <a:headEnd/>
              <a:tailEnd/>
            </a:ln>
          </p:spPr>
        </p:pic>
        <p:sp>
          <p:nvSpPr>
            <p:cNvPr id="7" name="TextBox 6"/>
            <p:cNvSpPr txBox="1"/>
            <p:nvPr/>
          </p:nvSpPr>
          <p:spPr>
            <a:xfrm rot="16200000">
              <a:off x="-873126" y="2464052"/>
              <a:ext cx="2169697" cy="369332"/>
            </a:xfrm>
            <a:prstGeom prst="rect">
              <a:avLst/>
            </a:prstGeom>
            <a:noFill/>
          </p:spPr>
          <p:txBody>
            <a:bodyPr wrap="none" rtlCol="0">
              <a:spAutoFit/>
            </a:bodyPr>
            <a:lstStyle/>
            <a:p>
              <a:r>
                <a:rPr lang="en-US" dirty="0" smtClean="0">
                  <a:sym typeface="Symbol"/>
                </a:rPr>
                <a:t>(p</a:t>
              </a:r>
              <a:r>
                <a:rPr lang="en-US" dirty="0" smtClean="0"/>
                <a:t>enetration depth)</a:t>
              </a:r>
              <a:endParaRPr lang="en-US" dirty="0"/>
            </a:p>
          </p:txBody>
        </p:sp>
        <p:sp>
          <p:nvSpPr>
            <p:cNvPr id="8" name="TextBox 7"/>
            <p:cNvSpPr txBox="1"/>
            <p:nvPr/>
          </p:nvSpPr>
          <p:spPr>
            <a:xfrm rot="16200000">
              <a:off x="4040708" y="2452175"/>
              <a:ext cx="1279517" cy="369332"/>
            </a:xfrm>
            <a:prstGeom prst="rect">
              <a:avLst/>
            </a:prstGeom>
            <a:noFill/>
          </p:spPr>
          <p:txBody>
            <a:bodyPr wrap="none" rtlCol="0">
              <a:spAutoFit/>
            </a:bodyPr>
            <a:lstStyle/>
            <a:p>
              <a:r>
                <a:rPr lang="en-US" dirty="0" smtClean="0"/>
                <a:t>(Sensitivity)</a:t>
              </a:r>
              <a:endParaRPr lang="en-US" dirty="0"/>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743200" y="76200"/>
            <a:ext cx="3632726" cy="523220"/>
          </a:xfrm>
          <a:prstGeom prst="rect">
            <a:avLst/>
          </a:prstGeom>
          <a:noFill/>
          <a:ln>
            <a:noFill/>
          </a:ln>
        </p:spPr>
        <p:txBody>
          <a:bodyPr wrap="none" rtlCol="0">
            <a:spAutoFit/>
          </a:bodyPr>
          <a:lstStyle/>
          <a:p>
            <a:pPr algn="ctr"/>
            <a:r>
              <a:rPr lang="en-US" sz="2800" dirty="0" smtClean="0">
                <a:solidFill>
                  <a:srgbClr val="0033CC"/>
                </a:solidFill>
              </a:rPr>
              <a:t>Double Gaussian model</a:t>
            </a:r>
          </a:p>
        </p:txBody>
      </p:sp>
      <p:pic>
        <p:nvPicPr>
          <p:cNvPr id="10243" name="Picture 3"/>
          <p:cNvPicPr>
            <a:picLocks noChangeAspect="1" noChangeArrowheads="1"/>
          </p:cNvPicPr>
          <p:nvPr/>
        </p:nvPicPr>
        <p:blipFill>
          <a:blip r:embed="rId3" cstate="print"/>
          <a:srcRect/>
          <a:stretch>
            <a:fillRect/>
          </a:stretch>
        </p:blipFill>
        <p:spPr bwMode="auto">
          <a:xfrm>
            <a:off x="838200" y="5097079"/>
            <a:ext cx="6934200" cy="1532321"/>
          </a:xfrm>
          <a:prstGeom prst="rect">
            <a:avLst/>
          </a:prstGeom>
          <a:noFill/>
          <a:ln w="9525">
            <a:noFill/>
            <a:miter lim="800000"/>
            <a:headEnd/>
            <a:tailEnd/>
          </a:ln>
          <a:effectLst/>
        </p:spPr>
      </p:pic>
      <p:graphicFrame>
        <p:nvGraphicFramePr>
          <p:cNvPr id="11" name="Object 10"/>
          <p:cNvGraphicFramePr>
            <a:graphicFrameLocks noChangeAspect="1"/>
          </p:cNvGraphicFramePr>
          <p:nvPr/>
        </p:nvGraphicFramePr>
        <p:xfrm>
          <a:off x="4419600" y="762000"/>
          <a:ext cx="4629426" cy="812800"/>
        </p:xfrm>
        <a:graphic>
          <a:graphicData uri="http://schemas.openxmlformats.org/presentationml/2006/ole">
            <p:oleObj spid="_x0000_s10244" name="Equation" r:id="rId4" imgW="3327120" imgH="583920" progId="Equation.3">
              <p:embed/>
            </p:oleObj>
          </a:graphicData>
        </a:graphic>
      </p:graphicFrame>
      <p:grpSp>
        <p:nvGrpSpPr>
          <p:cNvPr id="15" name="Group 14"/>
          <p:cNvGrpSpPr/>
          <p:nvPr/>
        </p:nvGrpSpPr>
        <p:grpSpPr>
          <a:xfrm>
            <a:off x="152400" y="1066800"/>
            <a:ext cx="4261282" cy="3657600"/>
            <a:chOff x="228600" y="990600"/>
            <a:chExt cx="4261282" cy="3657600"/>
          </a:xfrm>
        </p:grpSpPr>
        <p:pic>
          <p:nvPicPr>
            <p:cNvPr id="5" name="Picture 4" descr="11"/>
            <p:cNvPicPr>
              <a:picLocks noChangeAspect="1" noChangeArrowheads="1"/>
            </p:cNvPicPr>
            <p:nvPr/>
          </p:nvPicPr>
          <p:blipFill>
            <a:blip r:embed="rId5" cstate="print"/>
            <a:srcRect/>
            <a:stretch>
              <a:fillRect/>
            </a:stretch>
          </p:blipFill>
          <p:spPr bwMode="auto">
            <a:xfrm>
              <a:off x="228600" y="990600"/>
              <a:ext cx="4261282" cy="3657600"/>
            </a:xfrm>
            <a:prstGeom prst="rect">
              <a:avLst/>
            </a:prstGeom>
            <a:noFill/>
            <a:ln w="9525">
              <a:noFill/>
              <a:miter lim="800000"/>
              <a:headEnd/>
              <a:tailEnd/>
            </a:ln>
          </p:spPr>
        </p:pic>
        <p:sp>
          <p:nvSpPr>
            <p:cNvPr id="12" name="TextBox 11"/>
            <p:cNvSpPr txBox="1"/>
            <p:nvPr/>
          </p:nvSpPr>
          <p:spPr>
            <a:xfrm>
              <a:off x="2514600" y="1981200"/>
              <a:ext cx="1154996" cy="338554"/>
            </a:xfrm>
            <a:prstGeom prst="rect">
              <a:avLst/>
            </a:prstGeom>
            <a:noFill/>
          </p:spPr>
          <p:txBody>
            <a:bodyPr wrap="none" rtlCol="0">
              <a:spAutoFit/>
            </a:bodyPr>
            <a:lstStyle/>
            <a:p>
              <a:r>
                <a:rPr lang="en-US" sz="1600" dirty="0" smtClean="0">
                  <a:solidFill>
                    <a:srgbClr val="FF0000"/>
                  </a:solidFill>
                </a:rPr>
                <a:t>Bad fit here</a:t>
              </a:r>
              <a:endParaRPr lang="en-US" sz="1600" dirty="0">
                <a:solidFill>
                  <a:srgbClr val="FF0000"/>
                </a:solidFill>
              </a:endParaRPr>
            </a:p>
          </p:txBody>
        </p:sp>
        <p:cxnSp>
          <p:nvCxnSpPr>
            <p:cNvPr id="14" name="Straight Arrow Connector 13"/>
            <p:cNvCxnSpPr/>
            <p:nvPr/>
          </p:nvCxnSpPr>
          <p:spPr>
            <a:xfrm rot="5400000">
              <a:off x="2514600" y="22860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0" y="1607403"/>
            <a:ext cx="4056944" cy="830997"/>
          </a:xfrm>
          <a:prstGeom prst="rect">
            <a:avLst/>
          </a:prstGeom>
          <a:noFill/>
        </p:spPr>
        <p:txBody>
          <a:bodyPr wrap="none" rtlCol="0">
            <a:spAutoFit/>
          </a:bodyPr>
          <a:lstStyle/>
          <a:p>
            <a:r>
              <a:rPr lang="en-US" sz="1600" dirty="0" smtClean="0">
                <a:solidFill>
                  <a:srgbClr val="0033CC"/>
                </a:solidFill>
                <a:cs typeface="Arial" pitchFamily="34" charset="0"/>
                <a:sym typeface="Symbol"/>
              </a:rPr>
              <a:t>: range of forward scattering (in m)</a:t>
            </a:r>
          </a:p>
          <a:p>
            <a:r>
              <a:rPr lang="en-US" sz="1600" dirty="0" smtClean="0">
                <a:solidFill>
                  <a:srgbClr val="0033CC"/>
                </a:solidFill>
                <a:cs typeface="Arial" pitchFamily="34" charset="0"/>
                <a:sym typeface="Symbol"/>
              </a:rPr>
              <a:t>: range of backscattering (in m)</a:t>
            </a:r>
          </a:p>
          <a:p>
            <a:r>
              <a:rPr lang="en-US" sz="1600" dirty="0" smtClean="0">
                <a:solidFill>
                  <a:srgbClr val="0033CC"/>
                </a:solidFill>
                <a:cs typeface="Arial" pitchFamily="34" charset="0"/>
                <a:sym typeface="Symbol"/>
              </a:rPr>
              <a:t>: ratio of backscattering to forward scattering</a:t>
            </a:r>
            <a:endParaRPr lang="en-US" sz="1600" dirty="0">
              <a:solidFill>
                <a:srgbClr val="0033CC"/>
              </a:solidFill>
              <a:cs typeface="Arial" pitchFamily="34" charset="0"/>
            </a:endParaRPr>
          </a:p>
        </p:txBody>
      </p:sp>
      <p:pic>
        <p:nvPicPr>
          <p:cNvPr id="10245" name="Picture 5"/>
          <p:cNvPicPr>
            <a:picLocks noChangeAspect="1" noChangeArrowheads="1"/>
          </p:cNvPicPr>
          <p:nvPr/>
        </p:nvPicPr>
        <p:blipFill>
          <a:blip r:embed="rId6" cstate="print"/>
          <a:srcRect/>
          <a:stretch>
            <a:fillRect/>
          </a:stretch>
        </p:blipFill>
        <p:spPr bwMode="auto">
          <a:xfrm>
            <a:off x="4648200" y="2514600"/>
            <a:ext cx="4038600" cy="2561251"/>
          </a:xfrm>
          <a:prstGeom prst="rect">
            <a:avLst/>
          </a:prstGeom>
          <a:noFill/>
          <a:ln w="9525">
            <a:noFill/>
            <a:miter lim="800000"/>
            <a:headEnd/>
            <a:tailEnd/>
          </a:ln>
          <a:effectLst/>
        </p:spPr>
      </p:pic>
      <p:sp>
        <p:nvSpPr>
          <p:cNvPr id="13" name="TextBox 12"/>
          <p:cNvSpPr txBox="1"/>
          <p:nvPr/>
        </p:nvSpPr>
        <p:spPr>
          <a:xfrm>
            <a:off x="990600" y="3048000"/>
            <a:ext cx="914400" cy="584775"/>
          </a:xfrm>
          <a:prstGeom prst="rect">
            <a:avLst/>
          </a:prstGeom>
          <a:noFill/>
        </p:spPr>
        <p:txBody>
          <a:bodyPr wrap="square" lIns="0" rIns="0" rtlCol="0">
            <a:spAutoFit/>
          </a:bodyPr>
          <a:lstStyle/>
          <a:p>
            <a:r>
              <a:rPr lang="en-US" sz="1600" dirty="0" smtClean="0">
                <a:solidFill>
                  <a:srgbClr val="0033CC"/>
                </a:solidFill>
              </a:rPr>
              <a:t>Forward scattering</a:t>
            </a:r>
            <a:endParaRPr lang="en-US" sz="1600" dirty="0">
              <a:solidFill>
                <a:srgbClr val="0033CC"/>
              </a:solidFill>
            </a:endParaRPr>
          </a:p>
        </p:txBody>
      </p:sp>
      <p:sp>
        <p:nvSpPr>
          <p:cNvPr id="17" name="TextBox 16"/>
          <p:cNvSpPr txBox="1"/>
          <p:nvPr/>
        </p:nvSpPr>
        <p:spPr>
          <a:xfrm>
            <a:off x="2133600" y="3352800"/>
            <a:ext cx="914400" cy="584775"/>
          </a:xfrm>
          <a:prstGeom prst="rect">
            <a:avLst/>
          </a:prstGeom>
          <a:noFill/>
        </p:spPr>
        <p:txBody>
          <a:bodyPr wrap="square" lIns="0" rIns="0" rtlCol="0">
            <a:spAutoFit/>
          </a:bodyPr>
          <a:lstStyle/>
          <a:p>
            <a:r>
              <a:rPr lang="en-US" sz="1600" dirty="0" smtClean="0">
                <a:solidFill>
                  <a:srgbClr val="0033CC"/>
                </a:solidFill>
              </a:rPr>
              <a:t>Back- scattering</a:t>
            </a:r>
            <a:endParaRPr lang="en-US" sz="1600" dirty="0">
              <a:solidFill>
                <a:srgbClr val="0033CC"/>
              </a:solidFill>
            </a:endParaRPr>
          </a:p>
        </p:txBody>
      </p:sp>
      <p:cxnSp>
        <p:nvCxnSpPr>
          <p:cNvPr id="19" name="Straight Arrow Connector 18"/>
          <p:cNvCxnSpPr/>
          <p:nvPr/>
        </p:nvCxnSpPr>
        <p:spPr>
          <a:xfrm rot="5400000" flipH="1" flipV="1">
            <a:off x="914400" y="26662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a:xfrm>
            <a:off x="6858000" y="6477000"/>
            <a:ext cx="2133600" cy="365125"/>
          </a:xfrm>
        </p:spPr>
        <p:txBody>
          <a:bodyPr/>
          <a:lstStyle/>
          <a:p>
            <a:fld id="{B6F15528-21DE-4FAA-801E-634DDDAF4B2B}" type="slidenum">
              <a:rPr lang="en-US" smtClean="0"/>
              <a:pPr/>
              <a:t>15</a:t>
            </a:fld>
            <a:endParaRPr lang="en-US"/>
          </a:p>
        </p:txBody>
      </p:sp>
      <p:sp>
        <p:nvSpPr>
          <p:cNvPr id="20" name="TextBox 19"/>
          <p:cNvSpPr txBox="1"/>
          <p:nvPr/>
        </p:nvSpPr>
        <p:spPr>
          <a:xfrm>
            <a:off x="745624" y="838200"/>
            <a:ext cx="2835776" cy="369332"/>
          </a:xfrm>
          <a:prstGeom prst="rect">
            <a:avLst/>
          </a:prstGeom>
          <a:noFill/>
        </p:spPr>
        <p:txBody>
          <a:bodyPr wrap="none" rtlCol="0">
            <a:spAutoFit/>
          </a:bodyPr>
          <a:lstStyle/>
          <a:p>
            <a:r>
              <a:rPr lang="en-US" dirty="0" smtClean="0">
                <a:solidFill>
                  <a:srgbClr val="C00000"/>
                </a:solidFill>
              </a:rPr>
              <a:t>The curve are in </a:t>
            </a:r>
            <a:r>
              <a:rPr lang="en-US" i="1" dirty="0" smtClean="0">
                <a:solidFill>
                  <a:srgbClr val="C00000"/>
                </a:solidFill>
              </a:rPr>
              <a:t>log</a:t>
            </a:r>
            <a:r>
              <a:rPr lang="en-US" dirty="0" smtClean="0">
                <a:solidFill>
                  <a:srgbClr val="C00000"/>
                </a:solidFill>
              </a:rPr>
              <a:t> scale(!!)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66020"/>
            <a:ext cx="8763000" cy="5324150"/>
            <a:chOff x="152400" y="152400"/>
            <a:chExt cx="8763000" cy="5324150"/>
          </a:xfrm>
        </p:grpSpPr>
        <p:pic>
          <p:nvPicPr>
            <p:cNvPr id="8194" name="Picture 2"/>
            <p:cNvPicPr>
              <a:picLocks noChangeAspect="1" noChangeArrowheads="1"/>
            </p:cNvPicPr>
            <p:nvPr/>
          </p:nvPicPr>
          <p:blipFill>
            <a:blip r:embed="rId2" cstate="print"/>
            <a:srcRect/>
            <a:stretch>
              <a:fillRect/>
            </a:stretch>
          </p:blipFill>
          <p:spPr bwMode="auto">
            <a:xfrm>
              <a:off x="152400" y="152400"/>
              <a:ext cx="8763000" cy="5324150"/>
            </a:xfrm>
            <a:prstGeom prst="rect">
              <a:avLst/>
            </a:prstGeom>
            <a:noFill/>
            <a:ln w="9525">
              <a:noFill/>
              <a:miter lim="800000"/>
              <a:headEnd/>
              <a:tailEnd/>
            </a:ln>
            <a:effectLst/>
          </p:spPr>
        </p:pic>
        <p:cxnSp>
          <p:nvCxnSpPr>
            <p:cNvPr id="8" name="Straight Connector 7"/>
            <p:cNvCxnSpPr/>
            <p:nvPr/>
          </p:nvCxnSpPr>
          <p:spPr>
            <a:xfrm>
              <a:off x="2743200" y="1847088"/>
              <a:ext cx="365760" cy="1588"/>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1545336"/>
              <a:ext cx="365760" cy="158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28600" y="5323820"/>
            <a:ext cx="8686800" cy="1477328"/>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Proximity effect is negligible for isolated/sparse fine features.</a:t>
            </a:r>
          </a:p>
          <a:p>
            <a:pPr marL="177800" indent="-177800">
              <a:buFont typeface="Arial" pitchFamily="34" charset="0"/>
              <a:buChar char="•"/>
            </a:pPr>
            <a:r>
              <a:rPr lang="en-US" dirty="0" smtClean="0">
                <a:solidFill>
                  <a:srgbClr val="0033CC"/>
                </a:solidFill>
              </a:rPr>
              <a:t>It is </a:t>
            </a:r>
            <a:r>
              <a:rPr lang="en-US" dirty="0" smtClean="0">
                <a:solidFill>
                  <a:srgbClr val="C00000"/>
                </a:solidFill>
              </a:rPr>
              <a:t>good</a:t>
            </a:r>
            <a:r>
              <a:rPr lang="en-US" dirty="0" smtClean="0">
                <a:solidFill>
                  <a:srgbClr val="0033CC"/>
                </a:solidFill>
              </a:rPr>
              <a:t> for </a:t>
            </a:r>
            <a:r>
              <a:rPr lang="en-US" i="1" dirty="0" smtClean="0">
                <a:solidFill>
                  <a:srgbClr val="0033CC"/>
                </a:solidFill>
              </a:rPr>
              <a:t>areal</a:t>
            </a:r>
            <a:r>
              <a:rPr lang="en-US" dirty="0" smtClean="0">
                <a:solidFill>
                  <a:srgbClr val="0033CC"/>
                </a:solidFill>
              </a:rPr>
              <a:t> exposure (e.g. a big square &gt;&gt;1</a:t>
            </a:r>
            <a:r>
              <a:rPr lang="en-US" dirty="0" smtClean="0">
                <a:solidFill>
                  <a:srgbClr val="0033CC"/>
                </a:solidFill>
                <a:sym typeface="Symbol"/>
              </a:rPr>
              <a:t>m</a:t>
            </a:r>
            <a:r>
              <a:rPr lang="en-US" dirty="0" smtClean="0">
                <a:solidFill>
                  <a:srgbClr val="0033CC"/>
                </a:solidFill>
              </a:rPr>
              <a:t>), since pixel can be much larger than beam spot size (right figure). E.g., beam step size (pixel) of 50nm is usually enough to give uniform areal exposure, even with a beam spot size only 5nm.</a:t>
            </a:r>
          </a:p>
          <a:p>
            <a:pPr marL="177800" indent="-177800">
              <a:buFont typeface="Arial" pitchFamily="34" charset="0"/>
              <a:buChar char="•"/>
            </a:pPr>
            <a:r>
              <a:rPr lang="en-US" dirty="0" smtClean="0">
                <a:solidFill>
                  <a:srgbClr val="0033CC"/>
                </a:solidFill>
              </a:rPr>
              <a:t>Proximity effect is worst for </a:t>
            </a:r>
            <a:r>
              <a:rPr lang="en-US" dirty="0" smtClean="0">
                <a:solidFill>
                  <a:srgbClr val="C00000"/>
                </a:solidFill>
              </a:rPr>
              <a:t>dense and fine </a:t>
            </a:r>
            <a:r>
              <a:rPr lang="en-US" dirty="0" smtClean="0">
                <a:solidFill>
                  <a:srgbClr val="0033CC"/>
                </a:solidFill>
              </a:rPr>
              <a:t>patterns, such as grating with sub-50nm pitch.</a:t>
            </a:r>
            <a:endParaRPr lang="en-US" dirty="0">
              <a:solidFill>
                <a:srgbClr val="0033CC"/>
              </a:solidFill>
            </a:endParaRPr>
          </a:p>
        </p:txBody>
      </p:sp>
      <p:sp>
        <p:nvSpPr>
          <p:cNvPr id="4" name="TextBox 3"/>
          <p:cNvSpPr txBox="1"/>
          <p:nvPr/>
        </p:nvSpPr>
        <p:spPr>
          <a:xfrm>
            <a:off x="76200" y="0"/>
            <a:ext cx="8915400" cy="892552"/>
          </a:xfrm>
          <a:prstGeom prst="rect">
            <a:avLst/>
          </a:prstGeom>
          <a:solidFill>
            <a:schemeClr val="bg1"/>
          </a:solidFill>
        </p:spPr>
        <p:txBody>
          <a:bodyPr wrap="square" rtlCol="0">
            <a:spAutoFit/>
          </a:bodyPr>
          <a:lstStyle/>
          <a:p>
            <a:pPr algn="ctr"/>
            <a:r>
              <a:rPr lang="en-US" sz="2800" dirty="0" smtClean="0">
                <a:solidFill>
                  <a:srgbClr val="0033CC"/>
                </a:solidFill>
              </a:rPr>
              <a:t>Proximity effect</a:t>
            </a:r>
          </a:p>
          <a:p>
            <a:pPr algn="ctr"/>
            <a:r>
              <a:rPr lang="en-US" sz="2400" dirty="0" smtClean="0">
                <a:solidFill>
                  <a:srgbClr val="0033CC"/>
                </a:solidFill>
              </a:rPr>
              <a:t>(similar to that in OPC – optical proximity correction)</a:t>
            </a:r>
            <a:endParaRPr lang="en-US" sz="2400" dirty="0">
              <a:solidFill>
                <a:srgbClr val="0033CC"/>
              </a:solidFill>
            </a:endParaRPr>
          </a:p>
        </p:txBody>
      </p:sp>
      <p:cxnSp>
        <p:nvCxnSpPr>
          <p:cNvPr id="6" name="Straight Connector 5"/>
          <p:cNvCxnSpPr/>
          <p:nvPr/>
        </p:nvCxnSpPr>
        <p:spPr>
          <a:xfrm flipV="1">
            <a:off x="0" y="904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057400" y="4057471"/>
            <a:ext cx="3796489" cy="1200329"/>
          </a:xfrm>
          <a:prstGeom prst="rect">
            <a:avLst/>
          </a:prstGeom>
          <a:noFill/>
        </p:spPr>
        <p:txBody>
          <a:bodyPr wrap="none" rtlCol="0">
            <a:spAutoFit/>
          </a:bodyPr>
          <a:lstStyle/>
          <a:p>
            <a:r>
              <a:rPr lang="en-US" dirty="0" smtClean="0">
                <a:solidFill>
                  <a:srgbClr val="C00000"/>
                </a:solidFill>
              </a:rPr>
              <a:t>Real dose D=E(1+b)</a:t>
            </a:r>
          </a:p>
          <a:p>
            <a:r>
              <a:rPr lang="en-US" dirty="0" smtClean="0">
                <a:solidFill>
                  <a:srgbClr val="C00000"/>
                </a:solidFill>
              </a:rPr>
              <a:t>E is as-exposed dose</a:t>
            </a:r>
          </a:p>
          <a:p>
            <a:r>
              <a:rPr lang="en-US" dirty="0" smtClean="0">
                <a:solidFill>
                  <a:srgbClr val="C00000"/>
                </a:solidFill>
              </a:rPr>
              <a:t>b is due to proximity effect</a:t>
            </a:r>
          </a:p>
          <a:p>
            <a:r>
              <a:rPr lang="en-US" dirty="0" smtClean="0">
                <a:solidFill>
                  <a:srgbClr val="C00000"/>
                </a:solidFill>
              </a:rPr>
              <a:t>b</a:t>
            </a:r>
            <a:r>
              <a:rPr lang="en-US" dirty="0" smtClean="0">
                <a:solidFill>
                  <a:srgbClr val="C00000"/>
                </a:solidFill>
                <a:sym typeface="Symbol"/>
              </a:rPr>
              <a:t></a:t>
            </a:r>
            <a:r>
              <a:rPr lang="en-US" dirty="0" smtClean="0">
                <a:solidFill>
                  <a:srgbClr val="C00000"/>
                </a:solidFill>
              </a:rPr>
              <a:t>2 (not small) for large area exposure</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16</a:t>
            </a:fld>
            <a:endParaRPr lang="en-US"/>
          </a:p>
        </p:txBody>
      </p:sp>
      <p:sp>
        <p:nvSpPr>
          <p:cNvPr id="13" name="TextBox 12"/>
          <p:cNvSpPr txBox="1"/>
          <p:nvPr/>
        </p:nvSpPr>
        <p:spPr>
          <a:xfrm>
            <a:off x="7391400" y="4191000"/>
            <a:ext cx="1752600" cy="830997"/>
          </a:xfrm>
          <a:prstGeom prst="rect">
            <a:avLst/>
          </a:prstGeom>
          <a:noFill/>
        </p:spPr>
        <p:txBody>
          <a:bodyPr wrap="square" rtlCol="0">
            <a:spAutoFit/>
          </a:bodyPr>
          <a:lstStyle/>
          <a:p>
            <a:r>
              <a:rPr lang="en-US" sz="1600" dirty="0" smtClean="0">
                <a:solidFill>
                  <a:srgbClr val="000099"/>
                </a:solidFill>
              </a:rPr>
              <a:t>Area in-between exposed by proximity effect</a:t>
            </a:r>
            <a:endParaRPr lang="en-US" sz="1600" dirty="0">
              <a:solidFill>
                <a:srgbClr val="000099"/>
              </a:solidFill>
            </a:endParaRPr>
          </a:p>
        </p:txBody>
      </p:sp>
      <p:cxnSp>
        <p:nvCxnSpPr>
          <p:cNvPr id="15" name="Straight Arrow Connector 14"/>
          <p:cNvCxnSpPr/>
          <p:nvPr/>
        </p:nvCxnSpPr>
        <p:spPr>
          <a:xfrm rot="10800000" flipV="1">
            <a:off x="6858000" y="4495800"/>
            <a:ext cx="609600" cy="762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76400"/>
            <a:ext cx="4419600" cy="3370153"/>
          </a:xfrm>
          <a:prstGeom prst="rect">
            <a:avLst/>
          </a:prstGeom>
          <a:noFill/>
        </p:spPr>
        <p:txBody>
          <a:bodyPr wrap="square" rtlCol="0">
            <a:spAutoFit/>
          </a:bodyPr>
          <a:lstStyle/>
          <a:p>
            <a:pPr marL="177800" indent="-177800">
              <a:spcAft>
                <a:spcPts val="600"/>
              </a:spcAft>
              <a:buFont typeface="Arial" pitchFamily="34" charset="0"/>
              <a:buChar char="•"/>
            </a:pPr>
            <a:r>
              <a:rPr lang="en-US" dirty="0" smtClean="0">
                <a:solidFill>
                  <a:srgbClr val="0033CC"/>
                </a:solidFill>
              </a:rPr>
              <a:t>Due to forward scattering and (to a less degree) proximity effect, positive resist has always an undercut profile, good for liftoff.</a:t>
            </a:r>
          </a:p>
          <a:p>
            <a:pPr marL="177800" indent="-177800">
              <a:spcAft>
                <a:spcPts val="600"/>
              </a:spcAft>
              <a:buFont typeface="Arial" pitchFamily="34" charset="0"/>
              <a:buChar char="•"/>
            </a:pPr>
            <a:r>
              <a:rPr lang="en-US" dirty="0" smtClean="0">
                <a:solidFill>
                  <a:srgbClr val="0033CC"/>
                </a:solidFill>
              </a:rPr>
              <a:t>Negative resist always has a tapered profile, bad for liftoff.</a:t>
            </a:r>
          </a:p>
          <a:p>
            <a:pPr marL="177800" indent="-177800">
              <a:spcAft>
                <a:spcPts val="600"/>
              </a:spcAft>
              <a:buFont typeface="Arial" pitchFamily="34" charset="0"/>
              <a:buChar char="•"/>
            </a:pPr>
            <a:r>
              <a:rPr lang="en-US" dirty="0" smtClean="0">
                <a:solidFill>
                  <a:srgbClr val="0033CC"/>
                </a:solidFill>
              </a:rPr>
              <a:t>For patterning dense fine features, an undercut profile often causes resist structure to collapse due to capillary force when developer is dried.</a:t>
            </a:r>
          </a:p>
          <a:p>
            <a:pPr marL="177800" indent="-177800">
              <a:spcAft>
                <a:spcPts val="600"/>
              </a:spcAft>
              <a:buFont typeface="Arial" pitchFamily="34" charset="0"/>
              <a:buChar char="•"/>
            </a:pPr>
            <a:r>
              <a:rPr lang="en-US" dirty="0" smtClean="0">
                <a:solidFill>
                  <a:srgbClr val="0033CC"/>
                </a:solidFill>
              </a:rPr>
              <a:t>That is, proximity effect makes patterning dense fine features difficult.</a:t>
            </a:r>
            <a:endParaRPr lang="en-US"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505200" y="228600"/>
            <a:ext cx="2061719" cy="523220"/>
          </a:xfrm>
          <a:prstGeom prst="rect">
            <a:avLst/>
          </a:prstGeom>
          <a:noFill/>
          <a:ln>
            <a:noFill/>
          </a:ln>
        </p:spPr>
        <p:txBody>
          <a:bodyPr wrap="none" rtlCol="0">
            <a:spAutoFit/>
          </a:bodyPr>
          <a:lstStyle/>
          <a:p>
            <a:pPr algn="ctr"/>
            <a:r>
              <a:rPr lang="en-US" sz="2800" dirty="0" smtClean="0">
                <a:solidFill>
                  <a:srgbClr val="0033CC"/>
                </a:solidFill>
              </a:rPr>
              <a:t>Resist profile</a:t>
            </a:r>
          </a:p>
        </p:txBody>
      </p:sp>
      <p:pic>
        <p:nvPicPr>
          <p:cNvPr id="45057" name="Picture 1"/>
          <p:cNvPicPr>
            <a:picLocks noChangeAspect="1" noChangeArrowheads="1"/>
          </p:cNvPicPr>
          <p:nvPr/>
        </p:nvPicPr>
        <p:blipFill>
          <a:blip r:embed="rId2" cstate="print"/>
          <a:srcRect/>
          <a:stretch>
            <a:fillRect/>
          </a:stretch>
        </p:blipFill>
        <p:spPr bwMode="auto">
          <a:xfrm>
            <a:off x="4572000" y="1066800"/>
            <a:ext cx="4000500" cy="2059081"/>
          </a:xfrm>
          <a:prstGeom prst="rect">
            <a:avLst/>
          </a:prstGeom>
          <a:noFill/>
          <a:ln w="9525">
            <a:noFill/>
            <a:miter lim="800000"/>
            <a:headEnd/>
            <a:tailEnd/>
          </a:ln>
        </p:spPr>
      </p:pic>
      <p:pic>
        <p:nvPicPr>
          <p:cNvPr id="45058" name="Picture 2"/>
          <p:cNvPicPr>
            <a:picLocks noChangeAspect="1" noChangeArrowheads="1"/>
          </p:cNvPicPr>
          <p:nvPr/>
        </p:nvPicPr>
        <p:blipFill>
          <a:blip r:embed="rId3" cstate="print"/>
          <a:srcRect/>
          <a:stretch>
            <a:fillRect/>
          </a:stretch>
        </p:blipFill>
        <p:spPr bwMode="auto">
          <a:xfrm>
            <a:off x="5029200" y="3581400"/>
            <a:ext cx="3400425" cy="2714625"/>
          </a:xfrm>
          <a:prstGeom prst="rect">
            <a:avLst/>
          </a:prstGeom>
          <a:noFill/>
          <a:ln w="9525">
            <a:noFill/>
            <a:miter lim="800000"/>
            <a:headEnd/>
            <a:tailEnd/>
          </a:ln>
        </p:spPr>
      </p:pic>
      <p:sp>
        <p:nvSpPr>
          <p:cNvPr id="8" name="TextBox 7"/>
          <p:cNvSpPr txBox="1"/>
          <p:nvPr/>
        </p:nvSpPr>
        <p:spPr>
          <a:xfrm>
            <a:off x="4572000" y="2401669"/>
            <a:ext cx="1070871" cy="646331"/>
          </a:xfrm>
          <a:prstGeom prst="rect">
            <a:avLst/>
          </a:prstGeom>
          <a:noFill/>
        </p:spPr>
        <p:txBody>
          <a:bodyPr wrap="none" rtlCol="0">
            <a:spAutoFit/>
          </a:bodyPr>
          <a:lstStyle/>
          <a:p>
            <a:r>
              <a:rPr lang="en-US" dirty="0" smtClean="0">
                <a:solidFill>
                  <a:srgbClr val="C00000"/>
                </a:solidFill>
              </a:rPr>
              <a:t>Resist</a:t>
            </a:r>
          </a:p>
          <a:p>
            <a:r>
              <a:rPr lang="en-US" dirty="0" smtClean="0">
                <a:solidFill>
                  <a:srgbClr val="C00000"/>
                </a:solidFill>
              </a:rPr>
              <a:t>Substrate</a:t>
            </a:r>
            <a:endParaRPr lang="en-US" dirty="0">
              <a:solidFill>
                <a:srgbClr val="C00000"/>
              </a:solidFill>
            </a:endParaRPr>
          </a:p>
        </p:txBody>
      </p:sp>
      <p:sp>
        <p:nvSpPr>
          <p:cNvPr id="9" name="TextBox 8"/>
          <p:cNvSpPr txBox="1"/>
          <p:nvPr/>
        </p:nvSpPr>
        <p:spPr>
          <a:xfrm>
            <a:off x="5715000" y="3048000"/>
            <a:ext cx="1889620" cy="461665"/>
          </a:xfrm>
          <a:prstGeom prst="rect">
            <a:avLst/>
          </a:prstGeom>
          <a:noFill/>
        </p:spPr>
        <p:txBody>
          <a:bodyPr wrap="none" rtlCol="0">
            <a:spAutoFit/>
          </a:bodyPr>
          <a:lstStyle/>
          <a:p>
            <a:r>
              <a:rPr lang="en-US" sz="2400" dirty="0" smtClean="0">
                <a:solidFill>
                  <a:srgbClr val="0033CC"/>
                </a:solidFill>
              </a:rPr>
              <a:t>Positive resist</a:t>
            </a:r>
            <a:endParaRPr lang="en-US" sz="2400" dirty="0">
              <a:solidFill>
                <a:srgbClr val="0033CC"/>
              </a:solidFill>
            </a:endParaRPr>
          </a:p>
        </p:txBody>
      </p:sp>
      <p:sp>
        <p:nvSpPr>
          <p:cNvPr id="10" name="TextBox 9"/>
          <p:cNvSpPr txBox="1"/>
          <p:nvPr/>
        </p:nvSpPr>
        <p:spPr>
          <a:xfrm>
            <a:off x="5828367" y="6248400"/>
            <a:ext cx="2020233" cy="461665"/>
          </a:xfrm>
          <a:prstGeom prst="rect">
            <a:avLst/>
          </a:prstGeom>
          <a:noFill/>
        </p:spPr>
        <p:txBody>
          <a:bodyPr wrap="none" rtlCol="0">
            <a:spAutoFit/>
          </a:bodyPr>
          <a:lstStyle/>
          <a:p>
            <a:r>
              <a:rPr lang="en-US" sz="2400" dirty="0" smtClean="0">
                <a:solidFill>
                  <a:srgbClr val="0033CC"/>
                </a:solidFill>
              </a:rPr>
              <a:t>Negative resist</a:t>
            </a:r>
            <a:endParaRPr lang="en-US" sz="2400" dirty="0">
              <a:solidFill>
                <a:srgbClr val="0033CC"/>
              </a:solidFill>
            </a:endParaRPr>
          </a:p>
        </p:txBody>
      </p:sp>
      <p:sp>
        <p:nvSpPr>
          <p:cNvPr id="11" name="TextBox 10"/>
          <p:cNvSpPr txBox="1"/>
          <p:nvPr/>
        </p:nvSpPr>
        <p:spPr>
          <a:xfrm>
            <a:off x="7239000" y="1447800"/>
            <a:ext cx="1669111" cy="830997"/>
          </a:xfrm>
          <a:prstGeom prst="rect">
            <a:avLst/>
          </a:prstGeom>
          <a:noFill/>
        </p:spPr>
        <p:txBody>
          <a:bodyPr wrap="none" rtlCol="0">
            <a:spAutoFit/>
          </a:bodyPr>
          <a:lstStyle/>
          <a:p>
            <a:r>
              <a:rPr lang="en-US" sz="1600" dirty="0" smtClean="0">
                <a:solidFill>
                  <a:srgbClr val="0033CC"/>
                </a:solidFill>
              </a:rPr>
              <a:t>Original thickness</a:t>
            </a:r>
          </a:p>
          <a:p>
            <a:endParaRPr lang="en-US" sz="1600" dirty="0" smtClean="0">
              <a:solidFill>
                <a:srgbClr val="0033CC"/>
              </a:solidFill>
            </a:endParaRPr>
          </a:p>
          <a:p>
            <a:r>
              <a:rPr lang="en-US" sz="1600" dirty="0" smtClean="0">
                <a:solidFill>
                  <a:srgbClr val="C00000"/>
                </a:solidFill>
              </a:rPr>
              <a:t>Developed profile</a:t>
            </a:r>
          </a:p>
        </p:txBody>
      </p:sp>
      <p:sp>
        <p:nvSpPr>
          <p:cNvPr id="13" name="TextBox 12"/>
          <p:cNvSpPr txBox="1"/>
          <p:nvPr/>
        </p:nvSpPr>
        <p:spPr>
          <a:xfrm>
            <a:off x="2133600" y="990600"/>
            <a:ext cx="3429000" cy="646331"/>
          </a:xfrm>
          <a:prstGeom prst="rect">
            <a:avLst/>
          </a:prstGeom>
          <a:noFill/>
        </p:spPr>
        <p:txBody>
          <a:bodyPr wrap="square" rtlCol="0">
            <a:spAutoFit/>
          </a:bodyPr>
          <a:lstStyle/>
          <a:p>
            <a:r>
              <a:rPr lang="en-US" dirty="0" smtClean="0">
                <a:solidFill>
                  <a:srgbClr val="7030A0"/>
                </a:solidFill>
              </a:rPr>
              <a:t>A thin layer may be developed due to exposure by proximity effect</a:t>
            </a:r>
            <a:endParaRPr lang="en-US" dirty="0">
              <a:solidFill>
                <a:srgbClr val="7030A0"/>
              </a:solidFill>
            </a:endParaRPr>
          </a:p>
        </p:txBody>
      </p:sp>
      <p:cxnSp>
        <p:nvCxnSpPr>
          <p:cNvPr id="15" name="Straight Arrow Connector 14"/>
          <p:cNvCxnSpPr>
            <a:stCxn id="13" idx="2"/>
          </p:cNvCxnSpPr>
          <p:nvPr/>
        </p:nvCxnSpPr>
        <p:spPr>
          <a:xfrm rot="16200000" flipH="1">
            <a:off x="4114116" y="1370915"/>
            <a:ext cx="268069" cy="800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17</a:t>
            </a:fld>
            <a:endParaRPr lang="en-US"/>
          </a:p>
        </p:txBody>
      </p:sp>
      <p:grpSp>
        <p:nvGrpSpPr>
          <p:cNvPr id="26" name="Group 25"/>
          <p:cNvGrpSpPr/>
          <p:nvPr/>
        </p:nvGrpSpPr>
        <p:grpSpPr>
          <a:xfrm>
            <a:off x="457200" y="5181600"/>
            <a:ext cx="4267200" cy="1305818"/>
            <a:chOff x="609600" y="5029200"/>
            <a:chExt cx="4267200" cy="1305818"/>
          </a:xfrm>
        </p:grpSpPr>
        <p:sp>
          <p:nvSpPr>
            <p:cNvPr id="16" name="Rectangle 15"/>
            <p:cNvSpPr/>
            <p:nvPr/>
          </p:nvSpPr>
          <p:spPr>
            <a:xfrm>
              <a:off x="609600" y="6019800"/>
              <a:ext cx="2514600"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substrate</a:t>
              </a:r>
              <a:endParaRPr lang="en-US" dirty="0"/>
            </a:p>
          </p:txBody>
        </p:sp>
        <p:sp>
          <p:nvSpPr>
            <p:cNvPr id="17" name="Trapezoid 16"/>
            <p:cNvSpPr/>
            <p:nvPr/>
          </p:nvSpPr>
          <p:spPr>
            <a:xfrm rot="10800000">
              <a:off x="609600"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800000">
              <a:off x="990600"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1371599"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1752599"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2133600"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2514599"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2895599" y="5410200"/>
              <a:ext cx="228600" cy="609600"/>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00400" y="5257800"/>
              <a:ext cx="1676400" cy="1077218"/>
            </a:xfrm>
            <a:prstGeom prst="rect">
              <a:avLst/>
            </a:prstGeom>
            <a:noFill/>
          </p:spPr>
          <p:txBody>
            <a:bodyPr wrap="square" rtlCol="0">
              <a:spAutoFit/>
            </a:bodyPr>
            <a:lstStyle/>
            <a:p>
              <a:r>
                <a:rPr lang="en-US" sz="1600" dirty="0" smtClean="0">
                  <a:solidFill>
                    <a:srgbClr val="7030A0"/>
                  </a:solidFill>
                </a:rPr>
                <a:t>Resist (positive) profile, not mechanically stable</a:t>
              </a:r>
              <a:endParaRPr lang="en-US" sz="1600" dirty="0">
                <a:solidFill>
                  <a:srgbClr val="7030A0"/>
                </a:solidFill>
              </a:endParaRPr>
            </a:p>
          </p:txBody>
        </p:sp>
        <p:sp>
          <p:nvSpPr>
            <p:cNvPr id="25" name="TextBox 24"/>
            <p:cNvSpPr txBox="1"/>
            <p:nvPr/>
          </p:nvSpPr>
          <p:spPr>
            <a:xfrm>
              <a:off x="685800" y="5029200"/>
              <a:ext cx="2382191" cy="338554"/>
            </a:xfrm>
            <a:prstGeom prst="rect">
              <a:avLst/>
            </a:prstGeom>
            <a:noFill/>
          </p:spPr>
          <p:txBody>
            <a:bodyPr wrap="none" rtlCol="0">
              <a:spAutoFit/>
            </a:bodyPr>
            <a:lstStyle/>
            <a:p>
              <a:r>
                <a:rPr lang="en-US" sz="1600" dirty="0" smtClean="0">
                  <a:solidFill>
                    <a:srgbClr val="C00000"/>
                  </a:solidFill>
                </a:rPr>
                <a:t>Dense AND fine structures</a:t>
              </a:r>
              <a:endParaRPr lang="en-US" sz="1600" dirty="0">
                <a:solidFill>
                  <a:srgbClr val="C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0798" y="304800"/>
            <a:ext cx="8870802" cy="6196012"/>
          </a:xfrm>
          <a:prstGeom prst="rect">
            <a:avLst/>
          </a:prstGeom>
          <a:noFill/>
          <a:ln w="9525">
            <a:noFill/>
            <a:miter lim="800000"/>
            <a:headEnd/>
            <a:tailEnd/>
          </a:ln>
          <a:effectLst/>
        </p:spPr>
      </p:pic>
      <p:cxnSp>
        <p:nvCxnSpPr>
          <p:cNvPr id="3" name="Straight Connector 2"/>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371600" y="314980"/>
            <a:ext cx="6629400" cy="523220"/>
          </a:xfrm>
          <a:prstGeom prst="rect">
            <a:avLst/>
          </a:prstGeom>
          <a:solidFill>
            <a:schemeClr val="bg1"/>
          </a:solidFill>
        </p:spPr>
        <p:txBody>
          <a:bodyPr wrap="square" rtlCol="0">
            <a:spAutoFit/>
          </a:bodyPr>
          <a:lstStyle/>
          <a:p>
            <a:pPr algn="ctr"/>
            <a:r>
              <a:rPr lang="en-US" sz="2800" dirty="0" smtClean="0">
                <a:solidFill>
                  <a:srgbClr val="0033CC"/>
                </a:solidFill>
              </a:rPr>
              <a:t>How to reduce proximity effects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2214391" y="2373868"/>
            <a:ext cx="5710409" cy="369332"/>
          </a:xfrm>
          <a:prstGeom prst="rect">
            <a:avLst/>
          </a:prstGeom>
          <a:noFill/>
        </p:spPr>
        <p:txBody>
          <a:bodyPr wrap="none" rtlCol="0">
            <a:spAutoFit/>
          </a:bodyPr>
          <a:lstStyle/>
          <a:p>
            <a:r>
              <a:rPr lang="en-US" dirty="0" smtClean="0"/>
              <a:t>(extremely high resolution, 1.5nm, see later slide for resist)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762000" y="152400"/>
            <a:ext cx="7772400" cy="523220"/>
          </a:xfrm>
          <a:prstGeom prst="rect">
            <a:avLst/>
          </a:prstGeom>
          <a:solidFill>
            <a:schemeClr val="bg1"/>
          </a:solidFill>
        </p:spPr>
        <p:txBody>
          <a:bodyPr wrap="square" rtlCol="0">
            <a:spAutoFit/>
          </a:bodyPr>
          <a:lstStyle/>
          <a:p>
            <a:pPr algn="ctr"/>
            <a:r>
              <a:rPr lang="en-US" sz="2800" dirty="0" smtClean="0">
                <a:solidFill>
                  <a:srgbClr val="0033CC"/>
                </a:solidFill>
              </a:rPr>
              <a:t>Eliminate proximity effect using resist on membrane</a:t>
            </a:r>
            <a:endParaRPr lang="en-US" sz="2800" dirty="0">
              <a:solidFill>
                <a:srgbClr val="0033CC"/>
              </a:solidFill>
            </a:endParaRPr>
          </a:p>
        </p:txBody>
      </p:sp>
      <p:pic>
        <p:nvPicPr>
          <p:cNvPr id="63490" name="Picture 2"/>
          <p:cNvPicPr>
            <a:picLocks noChangeAspect="1" noChangeArrowheads="1"/>
          </p:cNvPicPr>
          <p:nvPr/>
        </p:nvPicPr>
        <p:blipFill>
          <a:blip r:embed="rId2" cstate="print"/>
          <a:srcRect/>
          <a:stretch>
            <a:fillRect/>
          </a:stretch>
        </p:blipFill>
        <p:spPr bwMode="auto">
          <a:xfrm>
            <a:off x="1066800" y="838200"/>
            <a:ext cx="3048000" cy="3850640"/>
          </a:xfrm>
          <a:prstGeom prst="rect">
            <a:avLst/>
          </a:prstGeom>
          <a:noFill/>
          <a:ln w="9525">
            <a:noFill/>
            <a:miter lim="800000"/>
            <a:headEnd/>
            <a:tailEnd/>
          </a:ln>
        </p:spPr>
      </p:pic>
      <p:grpSp>
        <p:nvGrpSpPr>
          <p:cNvPr id="12" name="Group 11"/>
          <p:cNvGrpSpPr/>
          <p:nvPr/>
        </p:nvGrpSpPr>
        <p:grpSpPr>
          <a:xfrm>
            <a:off x="6248400" y="838200"/>
            <a:ext cx="2514600" cy="5751731"/>
            <a:chOff x="6324600" y="838200"/>
            <a:chExt cx="2514600" cy="5751731"/>
          </a:xfrm>
        </p:grpSpPr>
        <p:pic>
          <p:nvPicPr>
            <p:cNvPr id="63491" name="Picture 3"/>
            <p:cNvPicPr>
              <a:picLocks noChangeAspect="1" noChangeArrowheads="1"/>
            </p:cNvPicPr>
            <p:nvPr/>
          </p:nvPicPr>
          <p:blipFill>
            <a:blip r:embed="rId3" cstate="print"/>
            <a:srcRect/>
            <a:stretch>
              <a:fillRect/>
            </a:stretch>
          </p:blipFill>
          <p:spPr bwMode="auto">
            <a:xfrm>
              <a:off x="6477000" y="838200"/>
              <a:ext cx="2228517" cy="5095875"/>
            </a:xfrm>
            <a:prstGeom prst="rect">
              <a:avLst/>
            </a:prstGeom>
            <a:noFill/>
            <a:ln w="9525">
              <a:noFill/>
              <a:miter lim="800000"/>
              <a:headEnd/>
              <a:tailEnd/>
            </a:ln>
          </p:spPr>
        </p:pic>
        <p:sp>
          <p:nvSpPr>
            <p:cNvPr id="8" name="Rectangle 7"/>
            <p:cNvSpPr/>
            <p:nvPr/>
          </p:nvSpPr>
          <p:spPr>
            <a:xfrm>
              <a:off x="6324600" y="5943600"/>
              <a:ext cx="2514600" cy="646331"/>
            </a:xfrm>
            <a:prstGeom prst="rect">
              <a:avLst/>
            </a:prstGeom>
          </p:spPr>
          <p:txBody>
            <a:bodyPr wrap="square">
              <a:spAutoFit/>
            </a:bodyPr>
            <a:lstStyle/>
            <a:p>
              <a:r>
                <a:rPr lang="en-US" dirty="0" smtClean="0">
                  <a:solidFill>
                    <a:srgbClr val="0033CC"/>
                  </a:solidFill>
                </a:rPr>
                <a:t>TEM image of nano-gaps with gaps </a:t>
              </a:r>
              <a:r>
                <a:rPr lang="en-US" dirty="0" smtClean="0">
                  <a:solidFill>
                    <a:srgbClr val="C00000"/>
                  </a:solidFill>
                </a:rPr>
                <a:t>0.7-6</a:t>
              </a:r>
              <a:r>
                <a:rPr lang="en-US" dirty="0" smtClean="0">
                  <a:solidFill>
                    <a:srgbClr val="0033CC"/>
                  </a:solidFill>
                </a:rPr>
                <a:t>nm</a:t>
              </a:r>
              <a:endParaRPr lang="en-US" dirty="0">
                <a:solidFill>
                  <a:srgbClr val="0033CC"/>
                </a:solidFill>
              </a:endParaRPr>
            </a:p>
          </p:txBody>
        </p:sp>
      </p:grpSp>
      <p:sp>
        <p:nvSpPr>
          <p:cNvPr id="9" name="Rectangle 8"/>
          <p:cNvSpPr/>
          <p:nvPr/>
        </p:nvSpPr>
        <p:spPr>
          <a:xfrm>
            <a:off x="152400" y="4648200"/>
            <a:ext cx="5943600" cy="2062103"/>
          </a:xfrm>
          <a:prstGeom prst="rect">
            <a:avLst/>
          </a:prstGeom>
        </p:spPr>
        <p:txBody>
          <a:bodyPr wrap="square">
            <a:spAutoFit/>
          </a:bodyPr>
          <a:lstStyle/>
          <a:p>
            <a:pPr marL="230188" indent="-230188">
              <a:buAutoNum type="alphaLcParenBoth"/>
            </a:pPr>
            <a:r>
              <a:rPr lang="en-US" sz="1600" dirty="0" smtClean="0">
                <a:solidFill>
                  <a:srgbClr val="0033CC"/>
                </a:solidFill>
              </a:rPr>
              <a:t>Standard</a:t>
            </a:r>
            <a:r>
              <a:rPr lang="en-US" sz="1600" baseline="30000" dirty="0" smtClean="0">
                <a:solidFill>
                  <a:srgbClr val="0033CC"/>
                </a:solidFill>
              </a:rPr>
              <a:t> </a:t>
            </a:r>
            <a:r>
              <a:rPr lang="en-US" sz="1600" dirty="0" smtClean="0">
                <a:solidFill>
                  <a:srgbClr val="0033CC"/>
                </a:solidFill>
              </a:rPr>
              <a:t>PMMA-SiO</a:t>
            </a:r>
            <a:r>
              <a:rPr lang="en-US" sz="1600" baseline="-25000" dirty="0" smtClean="0">
                <a:solidFill>
                  <a:srgbClr val="0033CC"/>
                </a:solidFill>
              </a:rPr>
              <a:t>2</a:t>
            </a:r>
            <a:r>
              <a:rPr lang="en-US" sz="1600" dirty="0" smtClean="0">
                <a:solidFill>
                  <a:srgbClr val="0033CC"/>
                </a:solidFill>
              </a:rPr>
              <a:t>-Si</a:t>
            </a:r>
            <a:r>
              <a:rPr lang="en-US" sz="1600" baseline="30000" dirty="0" smtClean="0">
                <a:solidFill>
                  <a:srgbClr val="0033CC"/>
                </a:solidFill>
              </a:rPr>
              <a:t>+</a:t>
            </a:r>
            <a:r>
              <a:rPr lang="en-US" sz="1600" dirty="0" smtClean="0">
                <a:solidFill>
                  <a:srgbClr val="0033CC"/>
                </a:solidFill>
              </a:rPr>
              <a:t> substrate. An incident electron beam "forward-scatters" slightly in the</a:t>
            </a:r>
            <a:r>
              <a:rPr lang="en-US" sz="1600" baseline="30000" dirty="0" smtClean="0">
                <a:solidFill>
                  <a:srgbClr val="0033CC"/>
                </a:solidFill>
              </a:rPr>
              <a:t> </a:t>
            </a:r>
            <a:r>
              <a:rPr lang="en-US" sz="1600" dirty="0" smtClean="0">
                <a:solidFill>
                  <a:srgbClr val="0033CC"/>
                </a:solidFill>
              </a:rPr>
              <a:t>PMMA and SiO</a:t>
            </a:r>
            <a:r>
              <a:rPr lang="en-US" sz="1600" baseline="-25000" dirty="0" smtClean="0">
                <a:solidFill>
                  <a:srgbClr val="0033CC"/>
                </a:solidFill>
              </a:rPr>
              <a:t>2</a:t>
            </a:r>
            <a:r>
              <a:rPr lang="en-US" sz="1600" dirty="0" smtClean="0">
                <a:solidFill>
                  <a:srgbClr val="0033CC"/>
                </a:solidFill>
              </a:rPr>
              <a:t> layers. Strong scattering in the Si</a:t>
            </a:r>
            <a:r>
              <a:rPr lang="en-US" sz="1600" baseline="30000" dirty="0" smtClean="0">
                <a:solidFill>
                  <a:srgbClr val="0033CC"/>
                </a:solidFill>
              </a:rPr>
              <a:t>+</a:t>
            </a:r>
            <a:r>
              <a:rPr lang="en-US" sz="1600" dirty="0" smtClean="0">
                <a:solidFill>
                  <a:srgbClr val="0033CC"/>
                </a:solidFill>
              </a:rPr>
              <a:t> results</a:t>
            </a:r>
            <a:r>
              <a:rPr lang="en-US" sz="1600" baseline="30000" dirty="0" smtClean="0">
                <a:solidFill>
                  <a:srgbClr val="0033CC"/>
                </a:solidFill>
              </a:rPr>
              <a:t> </a:t>
            </a:r>
            <a:r>
              <a:rPr lang="en-US" sz="1600" dirty="0" smtClean="0">
                <a:solidFill>
                  <a:srgbClr val="0033CC"/>
                </a:solidFill>
              </a:rPr>
              <a:t>in broadly distributed "back-scattered" electrons which expose a wide region</a:t>
            </a:r>
            <a:r>
              <a:rPr lang="en-US" sz="1600" baseline="30000" dirty="0" smtClean="0">
                <a:solidFill>
                  <a:srgbClr val="0033CC"/>
                </a:solidFill>
              </a:rPr>
              <a:t> </a:t>
            </a:r>
            <a:r>
              <a:rPr lang="en-US" sz="1600" dirty="0" smtClean="0">
                <a:solidFill>
                  <a:srgbClr val="0033CC"/>
                </a:solidFill>
              </a:rPr>
              <a:t>of the PMMA. </a:t>
            </a:r>
          </a:p>
          <a:p>
            <a:pPr marL="230188" indent="-230188">
              <a:buAutoNum type="alphaLcParenBoth"/>
            </a:pPr>
            <a:r>
              <a:rPr lang="en-US" sz="1600" dirty="0" smtClean="0">
                <a:solidFill>
                  <a:srgbClr val="0033CC"/>
                </a:solidFill>
              </a:rPr>
              <a:t>PMMA-Si</a:t>
            </a:r>
            <a:r>
              <a:rPr lang="en-US" sz="1600" baseline="-25000" dirty="0" smtClean="0">
                <a:solidFill>
                  <a:srgbClr val="0033CC"/>
                </a:solidFill>
              </a:rPr>
              <a:t>3</a:t>
            </a:r>
            <a:r>
              <a:rPr lang="en-US" sz="1600" dirty="0" smtClean="0">
                <a:solidFill>
                  <a:srgbClr val="0033CC"/>
                </a:solidFill>
              </a:rPr>
              <a:t>N</a:t>
            </a:r>
            <a:r>
              <a:rPr lang="en-US" sz="1600" baseline="-25000" dirty="0" smtClean="0">
                <a:solidFill>
                  <a:srgbClr val="0033CC"/>
                </a:solidFill>
              </a:rPr>
              <a:t>4</a:t>
            </a:r>
            <a:r>
              <a:rPr lang="en-US" sz="1600" dirty="0" smtClean="0">
                <a:solidFill>
                  <a:srgbClr val="0033CC"/>
                </a:solidFill>
              </a:rPr>
              <a:t> substrate used to make </a:t>
            </a:r>
            <a:r>
              <a:rPr lang="en-US" sz="1600" dirty="0" err="1" smtClean="0">
                <a:solidFill>
                  <a:srgbClr val="0033CC"/>
                </a:solidFill>
              </a:rPr>
              <a:t>nanogaps</a:t>
            </a:r>
            <a:r>
              <a:rPr lang="en-US" sz="1600" baseline="30000" dirty="0" smtClean="0">
                <a:solidFill>
                  <a:srgbClr val="0033CC"/>
                </a:solidFill>
              </a:rPr>
              <a:t> </a:t>
            </a:r>
            <a:r>
              <a:rPr lang="en-US" sz="1600" dirty="0" smtClean="0">
                <a:solidFill>
                  <a:srgbClr val="0033CC"/>
                </a:solidFill>
              </a:rPr>
              <a:t>with EBL. Two nearby areas are shown being sequentially exposed</a:t>
            </a:r>
            <a:r>
              <a:rPr lang="en-US" sz="1600" baseline="30000" dirty="0" smtClean="0">
                <a:solidFill>
                  <a:srgbClr val="0033CC"/>
                </a:solidFill>
              </a:rPr>
              <a:t> </a:t>
            </a:r>
            <a:r>
              <a:rPr lang="en-US" sz="1600" dirty="0" smtClean="0">
                <a:solidFill>
                  <a:srgbClr val="0033CC"/>
                </a:solidFill>
              </a:rPr>
              <a:t>to an electron beam while the small "</a:t>
            </a:r>
            <a:r>
              <a:rPr lang="en-US" sz="1600" dirty="0" err="1" smtClean="0">
                <a:solidFill>
                  <a:srgbClr val="0033CC"/>
                </a:solidFill>
              </a:rPr>
              <a:t>nanogap</a:t>
            </a:r>
            <a:r>
              <a:rPr lang="en-US" sz="1600" dirty="0" smtClean="0">
                <a:solidFill>
                  <a:srgbClr val="0033CC"/>
                </a:solidFill>
              </a:rPr>
              <a:t>" region between</a:t>
            </a:r>
            <a:r>
              <a:rPr lang="en-US" sz="1600" baseline="30000" dirty="0" smtClean="0">
                <a:solidFill>
                  <a:srgbClr val="0033CC"/>
                </a:solidFill>
              </a:rPr>
              <a:t> </a:t>
            </a:r>
            <a:r>
              <a:rPr lang="en-US" sz="1600" dirty="0" smtClean="0">
                <a:solidFill>
                  <a:srgbClr val="0033CC"/>
                </a:solidFill>
              </a:rPr>
              <a:t>them is left unexposed.</a:t>
            </a:r>
            <a:endParaRPr lang="en-US" sz="1600" dirty="0">
              <a:solidFill>
                <a:srgbClr val="0033CC"/>
              </a:solidFill>
            </a:endParaRPr>
          </a:p>
        </p:txBody>
      </p:sp>
      <p:sp>
        <p:nvSpPr>
          <p:cNvPr id="10" name="TextBox 9"/>
          <p:cNvSpPr txBox="1"/>
          <p:nvPr/>
        </p:nvSpPr>
        <p:spPr>
          <a:xfrm>
            <a:off x="2209800" y="6457890"/>
            <a:ext cx="4038599" cy="400110"/>
          </a:xfrm>
          <a:prstGeom prst="rect">
            <a:avLst/>
          </a:prstGeom>
          <a:noFill/>
        </p:spPr>
        <p:txBody>
          <a:bodyPr wrap="square" rtlCol="0">
            <a:spAutoFit/>
          </a:bodyPr>
          <a:lstStyle/>
          <a:p>
            <a:r>
              <a:rPr lang="en-US" sz="1000" dirty="0" err="1" smtClean="0"/>
              <a:t>Fischbein</a:t>
            </a:r>
            <a:r>
              <a:rPr lang="en-US" sz="1000" dirty="0" smtClean="0"/>
              <a:t>, “</a:t>
            </a:r>
            <a:r>
              <a:rPr lang="en-US" sz="1000" dirty="0" err="1" smtClean="0"/>
              <a:t>Nanogaps</a:t>
            </a:r>
            <a:r>
              <a:rPr lang="en-US" sz="1000" dirty="0" smtClean="0"/>
              <a:t> by direct lithography for</a:t>
            </a:r>
            <a:r>
              <a:rPr lang="en-US" sz="1000" baseline="30000" dirty="0" smtClean="0"/>
              <a:t> </a:t>
            </a:r>
            <a:r>
              <a:rPr lang="en-US" sz="1000" dirty="0" smtClean="0"/>
              <a:t>high-resolution imaging and electronic characterization of nanostructures”, APL 88, 063116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981200" y="152400"/>
            <a:ext cx="5528566" cy="523220"/>
          </a:xfrm>
          <a:prstGeom prst="rect">
            <a:avLst/>
          </a:prstGeom>
          <a:noFill/>
          <a:ln>
            <a:noFill/>
          </a:ln>
        </p:spPr>
        <p:txBody>
          <a:bodyPr wrap="none" rtlCol="0">
            <a:spAutoFit/>
          </a:bodyPr>
          <a:lstStyle/>
          <a:p>
            <a:pPr algn="ctr"/>
            <a:r>
              <a:rPr lang="en-US" sz="2800" dirty="0" smtClean="0">
                <a:solidFill>
                  <a:srgbClr val="0033CC"/>
                </a:solidFill>
              </a:rPr>
              <a:t>Interactions of electrons with matter</a:t>
            </a:r>
          </a:p>
        </p:txBody>
      </p:sp>
      <p:pic>
        <p:nvPicPr>
          <p:cNvPr id="5" name="Picture 2"/>
          <p:cNvPicPr>
            <a:picLocks noChangeAspect="1" noChangeArrowheads="1"/>
          </p:cNvPicPr>
          <p:nvPr/>
        </p:nvPicPr>
        <p:blipFill>
          <a:blip r:embed="rId2" cstate="print"/>
          <a:srcRect/>
          <a:stretch>
            <a:fillRect/>
          </a:stretch>
        </p:blipFill>
        <p:spPr bwMode="auto">
          <a:xfrm>
            <a:off x="2971800" y="3276600"/>
            <a:ext cx="3747678" cy="3220829"/>
          </a:xfrm>
          <a:prstGeom prst="rect">
            <a:avLst/>
          </a:prstGeom>
          <a:noFill/>
          <a:ln w="9525">
            <a:noFill/>
            <a:miter lim="800000"/>
            <a:headEnd/>
            <a:tailEnd/>
          </a:ln>
          <a:effectLst/>
        </p:spPr>
      </p:pic>
      <p:sp>
        <p:nvSpPr>
          <p:cNvPr id="7" name="TextBox 6"/>
          <p:cNvSpPr txBox="1"/>
          <p:nvPr/>
        </p:nvSpPr>
        <p:spPr>
          <a:xfrm>
            <a:off x="381001" y="685800"/>
            <a:ext cx="7619999" cy="2539157"/>
          </a:xfrm>
          <a:prstGeom prst="rect">
            <a:avLst/>
          </a:prstGeom>
          <a:noFill/>
        </p:spPr>
        <p:txBody>
          <a:bodyPr wrap="square" rtlCol="0">
            <a:spAutoFit/>
          </a:bodyPr>
          <a:lstStyle/>
          <a:p>
            <a:pPr marL="177800" indent="-177800">
              <a:spcAft>
                <a:spcPts val="600"/>
              </a:spcAft>
              <a:buClr>
                <a:srgbClr val="0033CC"/>
              </a:buClr>
              <a:buFont typeface="Arial" pitchFamily="34" charset="0"/>
              <a:buChar char="•"/>
            </a:pPr>
            <a:r>
              <a:rPr lang="en-US" dirty="0" smtClean="0">
                <a:solidFill>
                  <a:srgbClr val="0033CC"/>
                </a:solidFill>
              </a:rPr>
              <a:t>Unlike X-rays, electrons interact very strongly with matter </a:t>
            </a:r>
          </a:p>
          <a:p>
            <a:pPr marL="177800" indent="-177800">
              <a:spcAft>
                <a:spcPts val="600"/>
              </a:spcAft>
              <a:buClr>
                <a:srgbClr val="0033CC"/>
              </a:buClr>
              <a:buFont typeface="Arial" pitchFamily="34" charset="0"/>
              <a:buChar char="•"/>
            </a:pPr>
            <a:r>
              <a:rPr lang="en-US" dirty="0" smtClean="0">
                <a:solidFill>
                  <a:srgbClr val="0033CC"/>
                </a:solidFill>
              </a:rPr>
              <a:t>Elastic scattering (i.e. no loss of energy) of electrons can be treated classically as a form of Rutherford backscattering</a:t>
            </a:r>
          </a:p>
          <a:p>
            <a:pPr marL="177800" indent="-177800">
              <a:spcAft>
                <a:spcPts val="600"/>
              </a:spcAft>
              <a:buClr>
                <a:srgbClr val="0033CC"/>
              </a:buClr>
              <a:buFont typeface="Arial" pitchFamily="34" charset="0"/>
              <a:buChar char="•"/>
            </a:pPr>
            <a:r>
              <a:rPr lang="en-US" dirty="0" smtClean="0">
                <a:solidFill>
                  <a:srgbClr val="0033CC"/>
                </a:solidFill>
              </a:rPr>
              <a:t>Inelastic scattering arises from numerous interactions:</a:t>
            </a:r>
          </a:p>
          <a:p>
            <a:pPr marL="685800" lvl="1" indent="-228600">
              <a:buClr>
                <a:srgbClr val="0033CC"/>
              </a:buClr>
              <a:buFont typeface="Courier New" pitchFamily="49" charset="0"/>
              <a:buChar char="o"/>
            </a:pPr>
            <a:r>
              <a:rPr lang="en-US" dirty="0" smtClean="0">
                <a:solidFill>
                  <a:srgbClr val="0033CC"/>
                </a:solidFill>
              </a:rPr>
              <a:t>Low energy secondary electrons generation.</a:t>
            </a:r>
          </a:p>
          <a:p>
            <a:pPr marL="685800" lvl="1" indent="-228600">
              <a:buClr>
                <a:srgbClr val="0033CC"/>
              </a:buClr>
              <a:buFont typeface="Courier New" pitchFamily="49" charset="0"/>
              <a:buChar char="o"/>
            </a:pPr>
            <a:r>
              <a:rPr lang="en-US" dirty="0" smtClean="0">
                <a:solidFill>
                  <a:srgbClr val="0033CC"/>
                </a:solidFill>
              </a:rPr>
              <a:t>Inner shell excitations (x-ray fluorescence and Auger electrons)</a:t>
            </a:r>
          </a:p>
          <a:p>
            <a:pPr marL="685800" lvl="1" indent="-228600">
              <a:buClr>
                <a:srgbClr val="0033CC"/>
              </a:buClr>
              <a:buFont typeface="Courier New" pitchFamily="49" charset="0"/>
              <a:buChar char="o"/>
            </a:pPr>
            <a:r>
              <a:rPr lang="en-US" dirty="0" smtClean="0">
                <a:solidFill>
                  <a:srgbClr val="0033CC"/>
                </a:solidFill>
              </a:rPr>
              <a:t>Electron-hole pair creation and recombination</a:t>
            </a:r>
          </a:p>
          <a:p>
            <a:pPr marL="685800" lvl="1" indent="-228600">
              <a:buClr>
                <a:srgbClr val="0033CC"/>
              </a:buClr>
              <a:buFont typeface="Courier New" pitchFamily="49" charset="0"/>
              <a:buChar char="o"/>
            </a:pPr>
            <a:r>
              <a:rPr lang="en-US" dirty="0" smtClean="0">
                <a:solidFill>
                  <a:srgbClr val="0033CC"/>
                </a:solidFill>
              </a:rPr>
              <a:t>Phonon excitation (heat)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a:stretch>
            <a:fillRect/>
          </a:stretch>
        </p:blipFill>
        <p:spPr bwMode="auto">
          <a:xfrm>
            <a:off x="304800" y="2514600"/>
            <a:ext cx="8326419" cy="3657600"/>
          </a:xfrm>
          <a:prstGeom prst="rect">
            <a:avLst/>
          </a:prstGeom>
          <a:noFill/>
          <a:ln w="9525">
            <a:noFill/>
            <a:miter lim="800000"/>
            <a:headEnd/>
            <a:tailEnd/>
          </a:ln>
          <a:effectLst/>
        </p:spPr>
      </p:pic>
      <p:cxnSp>
        <p:nvCxnSpPr>
          <p:cNvPr id="5" name="Straight Connector 4"/>
          <p:cNvCxnSpPr/>
          <p:nvPr/>
        </p:nvCxnSpPr>
        <p:spPr>
          <a:xfrm>
            <a:off x="0" y="10668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0" y="457200"/>
            <a:ext cx="4419600" cy="523220"/>
          </a:xfrm>
          <a:prstGeom prst="rect">
            <a:avLst/>
          </a:prstGeom>
          <a:noFill/>
        </p:spPr>
        <p:txBody>
          <a:bodyPr wrap="square" rtlCol="0">
            <a:spAutoFit/>
          </a:bodyPr>
          <a:lstStyle/>
          <a:p>
            <a:pPr algn="ctr"/>
            <a:r>
              <a:rPr lang="en-US" sz="2800" dirty="0" smtClean="0">
                <a:solidFill>
                  <a:srgbClr val="0033CC"/>
                </a:solidFill>
              </a:rPr>
              <a:t>Proximity effect correction</a:t>
            </a:r>
            <a:endParaRPr lang="en-US" sz="2800" dirty="0">
              <a:solidFill>
                <a:srgbClr val="0033CC"/>
              </a:solidFill>
            </a:endParaRPr>
          </a:p>
        </p:txBody>
      </p:sp>
      <p:sp>
        <p:nvSpPr>
          <p:cNvPr id="8" name="TextBox 7"/>
          <p:cNvSpPr txBox="1"/>
          <p:nvPr/>
        </p:nvSpPr>
        <p:spPr>
          <a:xfrm>
            <a:off x="304800" y="1295400"/>
            <a:ext cx="8534400" cy="646331"/>
          </a:xfrm>
          <a:prstGeom prst="rect">
            <a:avLst/>
          </a:prstGeom>
          <a:noFill/>
        </p:spPr>
        <p:txBody>
          <a:bodyPr wrap="square" rtlCol="0">
            <a:spAutoFit/>
          </a:bodyPr>
          <a:lstStyle/>
          <a:p>
            <a:r>
              <a:rPr lang="en-US" dirty="0" smtClean="0">
                <a:solidFill>
                  <a:srgbClr val="C00000"/>
                </a:solidFill>
              </a:rPr>
              <a:t>Similar idea to OPC (optical proximity correction), but here proximity extends many </a:t>
            </a:r>
            <a:r>
              <a:rPr lang="en-US" dirty="0" smtClean="0">
                <a:solidFill>
                  <a:srgbClr val="C00000"/>
                </a:solidFill>
                <a:sym typeface="Symbol"/>
              </a:rPr>
              <a:t>m, depending on beam energy and substrate material (atomic number Z).</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C00000"/>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200399" y="1143000"/>
            <a:ext cx="5864049" cy="2819400"/>
            <a:chOff x="3200399" y="1143000"/>
            <a:chExt cx="5864049" cy="2819400"/>
          </a:xfrm>
        </p:grpSpPr>
        <p:pic>
          <p:nvPicPr>
            <p:cNvPr id="40962" name="Picture 2"/>
            <p:cNvPicPr>
              <a:picLocks noChangeAspect="1" noChangeArrowheads="1"/>
            </p:cNvPicPr>
            <p:nvPr/>
          </p:nvPicPr>
          <p:blipFill>
            <a:blip r:embed="rId3" cstate="print"/>
            <a:srcRect/>
            <a:stretch>
              <a:fillRect/>
            </a:stretch>
          </p:blipFill>
          <p:spPr bwMode="auto">
            <a:xfrm>
              <a:off x="3200399" y="1143000"/>
              <a:ext cx="5864049" cy="2819400"/>
            </a:xfrm>
            <a:prstGeom prst="rect">
              <a:avLst/>
            </a:prstGeom>
            <a:noFill/>
            <a:ln w="9525">
              <a:noFill/>
              <a:miter lim="800000"/>
              <a:headEnd/>
              <a:tailEnd/>
            </a:ln>
            <a:effectLst/>
          </p:spPr>
        </p:pic>
        <p:sp>
          <p:nvSpPr>
            <p:cNvPr id="22" name="TextBox 21"/>
            <p:cNvSpPr txBox="1"/>
            <p:nvPr/>
          </p:nvSpPr>
          <p:spPr>
            <a:xfrm>
              <a:off x="3505200" y="1143000"/>
              <a:ext cx="2472408" cy="307777"/>
            </a:xfrm>
            <a:prstGeom prst="rect">
              <a:avLst/>
            </a:prstGeom>
            <a:noFill/>
          </p:spPr>
          <p:txBody>
            <a:bodyPr wrap="none" rtlCol="0">
              <a:spAutoFit/>
            </a:bodyPr>
            <a:lstStyle/>
            <a:p>
              <a:r>
                <a:rPr lang="en-US" sz="1400" dirty="0" smtClean="0">
                  <a:solidFill>
                    <a:srgbClr val="7030A0"/>
                  </a:solidFill>
                </a:rPr>
                <a:t>Here D</a:t>
              </a:r>
              <a:r>
                <a:rPr lang="en-US" sz="1400" baseline="-25000" dirty="0" smtClean="0">
                  <a:solidFill>
                    <a:srgbClr val="7030A0"/>
                  </a:solidFill>
                </a:rPr>
                <a:t>1</a:t>
              </a:r>
              <a:r>
                <a:rPr lang="en-US" sz="1400" dirty="0" smtClean="0">
                  <a:solidFill>
                    <a:srgbClr val="7030A0"/>
                  </a:solidFill>
                </a:rPr>
                <a:t> and D</a:t>
              </a:r>
              <a:r>
                <a:rPr lang="en-US" sz="1400" baseline="-25000" dirty="0" smtClean="0">
                  <a:solidFill>
                    <a:srgbClr val="7030A0"/>
                  </a:solidFill>
                </a:rPr>
                <a:t>0</a:t>
              </a:r>
              <a:r>
                <a:rPr lang="en-US" sz="1400" dirty="0" smtClean="0">
                  <a:solidFill>
                    <a:srgbClr val="7030A0"/>
                  </a:solidFill>
                </a:rPr>
                <a:t> is defined for B</a:t>
              </a:r>
              <a:endParaRPr lang="en-US" sz="1400" dirty="0">
                <a:solidFill>
                  <a:srgbClr val="7030A0"/>
                </a:solidFill>
              </a:endParaRPr>
            </a:p>
          </p:txBody>
        </p:sp>
        <p:sp>
          <p:nvSpPr>
            <p:cNvPr id="31" name="Freeform 30"/>
            <p:cNvSpPr/>
            <p:nvPr/>
          </p:nvSpPr>
          <p:spPr>
            <a:xfrm>
              <a:off x="4710545" y="1551709"/>
              <a:ext cx="258619" cy="1579418"/>
            </a:xfrm>
            <a:custGeom>
              <a:avLst/>
              <a:gdLst>
                <a:gd name="connsiteX0" fmla="*/ 9237 w 258619"/>
                <a:gd name="connsiteY0" fmla="*/ 0 h 1579418"/>
                <a:gd name="connsiteX1" fmla="*/ 0 w 258619"/>
                <a:gd name="connsiteY1" fmla="*/ 1579418 h 1579418"/>
                <a:gd name="connsiteX2" fmla="*/ 258619 w 258619"/>
                <a:gd name="connsiteY2" fmla="*/ 1579418 h 1579418"/>
                <a:gd name="connsiteX3" fmla="*/ 9237 w 258619"/>
                <a:gd name="connsiteY3" fmla="*/ 0 h 1579418"/>
              </a:gdLst>
              <a:ahLst/>
              <a:cxnLst>
                <a:cxn ang="0">
                  <a:pos x="connsiteX0" y="connsiteY0"/>
                </a:cxn>
                <a:cxn ang="0">
                  <a:pos x="connsiteX1" y="connsiteY1"/>
                </a:cxn>
                <a:cxn ang="0">
                  <a:pos x="connsiteX2" y="connsiteY2"/>
                </a:cxn>
                <a:cxn ang="0">
                  <a:pos x="connsiteX3" y="connsiteY3"/>
                </a:cxn>
              </a:cxnLst>
              <a:rect l="l" t="t" r="r" b="b"/>
              <a:pathLst>
                <a:path w="258619" h="1579418">
                  <a:moveTo>
                    <a:pt x="9237" y="0"/>
                  </a:moveTo>
                  <a:lnTo>
                    <a:pt x="0" y="1579418"/>
                  </a:lnTo>
                  <a:lnTo>
                    <a:pt x="258619" y="1579418"/>
                  </a:lnTo>
                  <a:lnTo>
                    <a:pt x="9237" y="0"/>
                  </a:lnTo>
                  <a:close/>
                </a:path>
              </a:pathLst>
            </a:cu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09800" y="228600"/>
            <a:ext cx="5106654" cy="523220"/>
          </a:xfrm>
          <a:prstGeom prst="rect">
            <a:avLst/>
          </a:prstGeom>
          <a:noFill/>
          <a:ln>
            <a:noFill/>
          </a:ln>
        </p:spPr>
        <p:txBody>
          <a:bodyPr wrap="none" rtlCol="0">
            <a:spAutoFit/>
          </a:bodyPr>
          <a:lstStyle/>
          <a:p>
            <a:pPr algn="ctr"/>
            <a:r>
              <a:rPr lang="en-US" sz="2800" dirty="0" smtClean="0">
                <a:solidFill>
                  <a:srgbClr val="0033CC"/>
                </a:solidFill>
              </a:rPr>
              <a:t>EBL resist: sensitivity and contrast</a:t>
            </a:r>
          </a:p>
        </p:txBody>
      </p:sp>
      <p:sp>
        <p:nvSpPr>
          <p:cNvPr id="9" name="TextBox 8"/>
          <p:cNvSpPr txBox="1"/>
          <p:nvPr/>
        </p:nvSpPr>
        <p:spPr>
          <a:xfrm>
            <a:off x="0" y="990600"/>
            <a:ext cx="3124200" cy="1477328"/>
          </a:xfrm>
          <a:prstGeom prst="rect">
            <a:avLst/>
          </a:prstGeom>
          <a:noFill/>
        </p:spPr>
        <p:txBody>
          <a:bodyPr wrap="square" rtlCol="0">
            <a:spAutoFit/>
          </a:bodyPr>
          <a:lstStyle/>
          <a:p>
            <a:r>
              <a:rPr lang="en-US" dirty="0" smtClean="0">
                <a:solidFill>
                  <a:srgbClr val="C00000"/>
                </a:solidFill>
                <a:cs typeface="Arial" pitchFamily="34" charset="0"/>
              </a:rPr>
              <a:t>Resist development curves:</a:t>
            </a:r>
          </a:p>
          <a:p>
            <a:pPr marL="342900" indent="-342900">
              <a:buAutoNum type="alphaLcParenBoth"/>
            </a:pPr>
            <a:r>
              <a:rPr lang="en-US" dirty="0" smtClean="0">
                <a:solidFill>
                  <a:srgbClr val="0033CC"/>
                </a:solidFill>
                <a:cs typeface="Arial" pitchFamily="34" charset="0"/>
              </a:rPr>
              <a:t>Resist A is of higher sensitivity than B.</a:t>
            </a:r>
          </a:p>
          <a:p>
            <a:pPr marL="342900" indent="-342900">
              <a:buAutoNum type="alphaLcParenBoth"/>
            </a:pPr>
            <a:r>
              <a:rPr lang="en-US" dirty="0" smtClean="0">
                <a:solidFill>
                  <a:srgbClr val="0033CC"/>
                </a:solidFill>
                <a:cs typeface="Arial" pitchFamily="34" charset="0"/>
              </a:rPr>
              <a:t>A is of higher contrast than B; C is negative resist.</a:t>
            </a:r>
            <a:endParaRPr lang="en-US" dirty="0">
              <a:solidFill>
                <a:srgbClr val="0033CC"/>
              </a:solidFill>
              <a:cs typeface="Arial" pitchFamily="34" charset="0"/>
            </a:endParaRPr>
          </a:p>
        </p:txBody>
      </p:sp>
      <p:sp>
        <p:nvSpPr>
          <p:cNvPr id="13" name="Rectangle 12"/>
          <p:cNvSpPr/>
          <p:nvPr/>
        </p:nvSpPr>
        <p:spPr>
          <a:xfrm>
            <a:off x="381000" y="3392424"/>
            <a:ext cx="1828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substrate</a:t>
            </a:r>
            <a:endParaRPr lang="en-US" dirty="0"/>
          </a:p>
        </p:txBody>
      </p:sp>
      <p:sp>
        <p:nvSpPr>
          <p:cNvPr id="14" name="Freeform 13"/>
          <p:cNvSpPr/>
          <p:nvPr/>
        </p:nvSpPr>
        <p:spPr>
          <a:xfrm>
            <a:off x="381000" y="2895600"/>
            <a:ext cx="1828800" cy="501446"/>
          </a:xfrm>
          <a:custGeom>
            <a:avLst/>
            <a:gdLst>
              <a:gd name="connsiteX0" fmla="*/ 0 w 1843548"/>
              <a:gd name="connsiteY0" fmla="*/ 501446 h 501446"/>
              <a:gd name="connsiteX1" fmla="*/ 0 w 1843548"/>
              <a:gd name="connsiteY1" fmla="*/ 29497 h 501446"/>
              <a:gd name="connsiteX2" fmla="*/ 604683 w 1843548"/>
              <a:gd name="connsiteY2" fmla="*/ 29497 h 501446"/>
              <a:gd name="connsiteX3" fmla="*/ 604683 w 1843548"/>
              <a:gd name="connsiteY3" fmla="*/ 383459 h 501446"/>
              <a:gd name="connsiteX4" fmla="*/ 1238864 w 1843548"/>
              <a:gd name="connsiteY4" fmla="*/ 383459 h 501446"/>
              <a:gd name="connsiteX5" fmla="*/ 1238864 w 1843548"/>
              <a:gd name="connsiteY5" fmla="*/ 0 h 501446"/>
              <a:gd name="connsiteX6" fmla="*/ 1843548 w 1843548"/>
              <a:gd name="connsiteY6" fmla="*/ 0 h 501446"/>
              <a:gd name="connsiteX7" fmla="*/ 1843548 w 1843548"/>
              <a:gd name="connsiteY7" fmla="*/ 501446 h 501446"/>
              <a:gd name="connsiteX8" fmla="*/ 0 w 1843548"/>
              <a:gd name="connsiteY8" fmla="*/ 501446 h 501446"/>
              <a:gd name="connsiteX0" fmla="*/ 0 w 1843548"/>
              <a:gd name="connsiteY0" fmla="*/ 501446 h 501446"/>
              <a:gd name="connsiteX1" fmla="*/ 0 w 1843548"/>
              <a:gd name="connsiteY1" fmla="*/ 29497 h 501446"/>
              <a:gd name="connsiteX2" fmla="*/ 604683 w 1843548"/>
              <a:gd name="connsiteY2" fmla="*/ 29497 h 501446"/>
              <a:gd name="connsiteX3" fmla="*/ 604683 w 1843548"/>
              <a:gd name="connsiteY3" fmla="*/ 383459 h 501446"/>
              <a:gd name="connsiteX4" fmla="*/ 1238864 w 1843548"/>
              <a:gd name="connsiteY4" fmla="*/ 383459 h 501446"/>
              <a:gd name="connsiteX5" fmla="*/ 1238864 w 1843548"/>
              <a:gd name="connsiteY5" fmla="*/ 0 h 501446"/>
              <a:gd name="connsiteX6" fmla="*/ 1843548 w 1843548"/>
              <a:gd name="connsiteY6" fmla="*/ 0 h 501446"/>
              <a:gd name="connsiteX7" fmla="*/ 1843548 w 1843548"/>
              <a:gd name="connsiteY7" fmla="*/ 501446 h 501446"/>
              <a:gd name="connsiteX8" fmla="*/ 0 w 1843548"/>
              <a:gd name="connsiteY8" fmla="*/ 501446 h 501446"/>
              <a:gd name="connsiteX0" fmla="*/ 0 w 1843548"/>
              <a:gd name="connsiteY0" fmla="*/ 501446 h 501446"/>
              <a:gd name="connsiteX1" fmla="*/ 0 w 1843548"/>
              <a:gd name="connsiteY1" fmla="*/ 29497 h 501446"/>
              <a:gd name="connsiteX2" fmla="*/ 604683 w 1843548"/>
              <a:gd name="connsiteY2" fmla="*/ 29497 h 501446"/>
              <a:gd name="connsiteX3" fmla="*/ 604683 w 1843548"/>
              <a:gd name="connsiteY3" fmla="*/ 383459 h 501446"/>
              <a:gd name="connsiteX4" fmla="*/ 1238864 w 1843548"/>
              <a:gd name="connsiteY4" fmla="*/ 383459 h 501446"/>
              <a:gd name="connsiteX5" fmla="*/ 1238864 w 1843548"/>
              <a:gd name="connsiteY5" fmla="*/ 0 h 501446"/>
              <a:gd name="connsiteX6" fmla="*/ 1843548 w 1843548"/>
              <a:gd name="connsiteY6" fmla="*/ 0 h 501446"/>
              <a:gd name="connsiteX7" fmla="*/ 1843548 w 1843548"/>
              <a:gd name="connsiteY7" fmla="*/ 501446 h 501446"/>
              <a:gd name="connsiteX8" fmla="*/ 0 w 1843548"/>
              <a:gd name="connsiteY8" fmla="*/ 501446 h 501446"/>
              <a:gd name="connsiteX0" fmla="*/ 0 w 1843548"/>
              <a:gd name="connsiteY0" fmla="*/ 501446 h 501446"/>
              <a:gd name="connsiteX1" fmla="*/ 0 w 1843548"/>
              <a:gd name="connsiteY1" fmla="*/ 29497 h 501446"/>
              <a:gd name="connsiteX2" fmla="*/ 604683 w 1843548"/>
              <a:gd name="connsiteY2" fmla="*/ 29497 h 501446"/>
              <a:gd name="connsiteX3" fmla="*/ 604683 w 1843548"/>
              <a:gd name="connsiteY3" fmla="*/ 383459 h 501446"/>
              <a:gd name="connsiteX4" fmla="*/ 1238864 w 1843548"/>
              <a:gd name="connsiteY4" fmla="*/ 383459 h 501446"/>
              <a:gd name="connsiteX5" fmla="*/ 1238864 w 1843548"/>
              <a:gd name="connsiteY5" fmla="*/ 0 h 501446"/>
              <a:gd name="connsiteX6" fmla="*/ 1843548 w 1843548"/>
              <a:gd name="connsiteY6" fmla="*/ 0 h 501446"/>
              <a:gd name="connsiteX7" fmla="*/ 1843548 w 1843548"/>
              <a:gd name="connsiteY7" fmla="*/ 501446 h 501446"/>
              <a:gd name="connsiteX8" fmla="*/ 0 w 1843548"/>
              <a:gd name="connsiteY8" fmla="*/ 501446 h 501446"/>
              <a:gd name="connsiteX0" fmla="*/ 0 w 1843548"/>
              <a:gd name="connsiteY0" fmla="*/ 501446 h 501446"/>
              <a:gd name="connsiteX1" fmla="*/ 0 w 1843548"/>
              <a:gd name="connsiteY1" fmla="*/ 29497 h 501446"/>
              <a:gd name="connsiteX2" fmla="*/ 604683 w 1843548"/>
              <a:gd name="connsiteY2" fmla="*/ 29497 h 501446"/>
              <a:gd name="connsiteX3" fmla="*/ 604683 w 1843548"/>
              <a:gd name="connsiteY3" fmla="*/ 383459 h 501446"/>
              <a:gd name="connsiteX4" fmla="*/ 1238864 w 1843548"/>
              <a:gd name="connsiteY4" fmla="*/ 383459 h 501446"/>
              <a:gd name="connsiteX5" fmla="*/ 1238864 w 1843548"/>
              <a:gd name="connsiteY5" fmla="*/ 0 h 501446"/>
              <a:gd name="connsiteX6" fmla="*/ 1843548 w 1843548"/>
              <a:gd name="connsiteY6" fmla="*/ 0 h 501446"/>
              <a:gd name="connsiteX7" fmla="*/ 1843548 w 1843548"/>
              <a:gd name="connsiteY7" fmla="*/ 501446 h 501446"/>
              <a:gd name="connsiteX8" fmla="*/ 0 w 1843548"/>
              <a:gd name="connsiteY8" fmla="*/ 501446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548" h="501446">
                <a:moveTo>
                  <a:pt x="0" y="501446"/>
                </a:moveTo>
                <a:lnTo>
                  <a:pt x="0" y="29497"/>
                </a:lnTo>
                <a:lnTo>
                  <a:pt x="604683" y="29497"/>
                </a:lnTo>
                <a:lnTo>
                  <a:pt x="604683" y="383459"/>
                </a:lnTo>
                <a:lnTo>
                  <a:pt x="1238864" y="383459"/>
                </a:lnTo>
                <a:lnTo>
                  <a:pt x="1238864" y="0"/>
                </a:lnTo>
                <a:lnTo>
                  <a:pt x="1843548" y="0"/>
                </a:lnTo>
                <a:lnTo>
                  <a:pt x="1843548" y="501446"/>
                </a:lnTo>
                <a:lnTo>
                  <a:pt x="0" y="50144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209800" y="3259394"/>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9800" y="3411794"/>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247900" y="314509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248694" y="3525300"/>
            <a:ext cx="228600"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4600" y="3135868"/>
            <a:ext cx="1055097" cy="369332"/>
          </a:xfrm>
          <a:prstGeom prst="rect">
            <a:avLst/>
          </a:prstGeom>
          <a:noFill/>
        </p:spPr>
        <p:txBody>
          <a:bodyPr wrap="none" rtlCol="0">
            <a:spAutoFit/>
          </a:bodyPr>
          <a:lstStyle/>
          <a:p>
            <a:r>
              <a:rPr lang="en-US" dirty="0" smtClean="0">
                <a:solidFill>
                  <a:srgbClr val="FF0000"/>
                </a:solidFill>
              </a:rPr>
              <a:t>thickness</a:t>
            </a:r>
            <a:endParaRPr lang="en-US" dirty="0">
              <a:solidFill>
                <a:srgbClr val="FF0000"/>
              </a:solidFill>
            </a:endParaRPr>
          </a:p>
        </p:txBody>
      </p:sp>
      <p:cxnSp>
        <p:nvCxnSpPr>
          <p:cNvPr id="23" name="Straight Arrow Connector 22"/>
          <p:cNvCxnSpPr/>
          <p:nvPr/>
        </p:nvCxnSpPr>
        <p:spPr>
          <a:xfrm rot="5400000">
            <a:off x="2857500" y="28575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4038600"/>
            <a:ext cx="8686800" cy="1708160"/>
          </a:xfrm>
          <a:prstGeom prst="rect">
            <a:avLst/>
          </a:prstGeom>
          <a:noFill/>
        </p:spPr>
        <p:txBody>
          <a:bodyPr wrap="square" rtlCol="0">
            <a:spAutoFit/>
          </a:bodyPr>
          <a:lstStyle/>
          <a:p>
            <a:pPr>
              <a:spcAft>
                <a:spcPts val="600"/>
              </a:spcAft>
            </a:pPr>
            <a:r>
              <a:rPr lang="en-US" dirty="0" smtClean="0">
                <a:solidFill>
                  <a:srgbClr val="C00000"/>
                </a:solidFill>
              </a:rPr>
              <a:t>Sensitivity:</a:t>
            </a:r>
          </a:p>
          <a:p>
            <a:pPr marL="177800" indent="-177800">
              <a:spcAft>
                <a:spcPts val="600"/>
              </a:spcAft>
              <a:buFont typeface="Arial" pitchFamily="34" charset="0"/>
              <a:buChar char="•"/>
            </a:pPr>
            <a:r>
              <a:rPr lang="en-US" dirty="0" smtClean="0">
                <a:solidFill>
                  <a:srgbClr val="0033CC"/>
                </a:solidFill>
              </a:rPr>
              <a:t>For positive resist: D</a:t>
            </a:r>
            <a:r>
              <a:rPr lang="en-US" baseline="-25000" dirty="0" smtClean="0">
                <a:solidFill>
                  <a:srgbClr val="0033CC"/>
                </a:solidFill>
              </a:rPr>
              <a:t>1</a:t>
            </a:r>
            <a:r>
              <a:rPr lang="en-US" dirty="0" smtClean="0">
                <a:solidFill>
                  <a:srgbClr val="0033CC"/>
                </a:solidFill>
              </a:rPr>
              <a:t> value; or dose required to fully develop the resist to bottom, which is usually close to D</a:t>
            </a:r>
            <a:r>
              <a:rPr lang="en-US" baseline="-25000" dirty="0" smtClean="0">
                <a:solidFill>
                  <a:srgbClr val="0033CC"/>
                </a:solidFill>
              </a:rPr>
              <a:t>1</a:t>
            </a:r>
            <a:r>
              <a:rPr lang="en-US" dirty="0" smtClean="0">
                <a:solidFill>
                  <a:srgbClr val="0033CC"/>
                </a:solidFill>
              </a:rPr>
              <a:t> value.</a:t>
            </a:r>
          </a:p>
          <a:p>
            <a:pPr marL="177800" indent="-177800">
              <a:spcAft>
                <a:spcPts val="600"/>
              </a:spcAft>
              <a:buFont typeface="Arial" pitchFamily="34" charset="0"/>
              <a:buChar char="•"/>
            </a:pPr>
            <a:r>
              <a:rPr lang="en-US" dirty="0" smtClean="0">
                <a:solidFill>
                  <a:srgbClr val="0033CC"/>
                </a:solidFill>
              </a:rPr>
              <a:t>For negative resist: dose that results in half resist thickness remaining after development.</a:t>
            </a:r>
          </a:p>
          <a:p>
            <a:pPr>
              <a:spcAft>
                <a:spcPts val="600"/>
              </a:spcAft>
            </a:pPr>
            <a:r>
              <a:rPr lang="en-US" dirty="0" smtClean="0">
                <a:solidFill>
                  <a:srgbClr val="C00000"/>
                </a:solidFill>
              </a:rPr>
              <a:t>Contrast </a:t>
            </a:r>
            <a:r>
              <a:rPr lang="en-US" dirty="0" smtClean="0">
                <a:solidFill>
                  <a:srgbClr val="C00000"/>
                </a:solidFill>
                <a:sym typeface="Symbol"/>
              </a:rPr>
              <a:t>: </a:t>
            </a:r>
            <a:r>
              <a:rPr lang="en-US" dirty="0" smtClean="0">
                <a:solidFill>
                  <a:srgbClr val="0033CC"/>
                </a:solidFill>
                <a:sym typeface="Symbol"/>
              </a:rPr>
              <a:t>defined as slope of the development curve.</a:t>
            </a:r>
            <a:endParaRPr lang="en-US" u="sng" dirty="0">
              <a:solidFill>
                <a:srgbClr val="0033CC"/>
              </a:solidFill>
            </a:endParaRPr>
          </a:p>
        </p:txBody>
      </p:sp>
      <p:graphicFrame>
        <p:nvGraphicFramePr>
          <p:cNvPr id="27" name="Object 26"/>
          <p:cNvGraphicFramePr>
            <a:graphicFrameLocks noChangeAspect="1"/>
          </p:cNvGraphicFramePr>
          <p:nvPr/>
        </p:nvGraphicFramePr>
        <p:xfrm>
          <a:off x="1447800" y="5562600"/>
          <a:ext cx="2498165" cy="965200"/>
        </p:xfrm>
        <a:graphic>
          <a:graphicData uri="http://schemas.openxmlformats.org/presentationml/2006/ole">
            <p:oleObj spid="_x0000_s40964" name="Equation" r:id="rId4" imgW="1117440" imgH="431640" progId="Equation.3">
              <p:embed/>
            </p:oleObj>
          </a:graphicData>
        </a:graphic>
      </p:graphicFrame>
      <p:sp>
        <p:nvSpPr>
          <p:cNvPr id="28" name="TextBox 27"/>
          <p:cNvSpPr txBox="1"/>
          <p:nvPr/>
        </p:nvSpPr>
        <p:spPr>
          <a:xfrm>
            <a:off x="4343400" y="5715000"/>
            <a:ext cx="3454728" cy="923330"/>
          </a:xfrm>
          <a:prstGeom prst="rect">
            <a:avLst/>
          </a:prstGeom>
          <a:noFill/>
        </p:spPr>
        <p:txBody>
          <a:bodyPr wrap="none" rtlCol="0">
            <a:spAutoFit/>
          </a:bodyPr>
          <a:lstStyle/>
          <a:p>
            <a:r>
              <a:rPr lang="en-US" dirty="0" smtClean="0">
                <a:solidFill>
                  <a:srgbClr val="C00000"/>
                </a:solidFill>
              </a:rPr>
              <a:t>For “perfect” resist, D</a:t>
            </a:r>
            <a:r>
              <a:rPr lang="en-US" baseline="-25000" dirty="0" smtClean="0">
                <a:solidFill>
                  <a:srgbClr val="C00000"/>
                </a:solidFill>
              </a:rPr>
              <a:t>1</a:t>
            </a:r>
            <a:r>
              <a:rPr lang="en-US" dirty="0" smtClean="0">
                <a:solidFill>
                  <a:srgbClr val="C00000"/>
                </a:solidFill>
              </a:rPr>
              <a:t>=D</a:t>
            </a:r>
            <a:r>
              <a:rPr lang="en-US" baseline="-25000" dirty="0" smtClean="0">
                <a:solidFill>
                  <a:srgbClr val="C00000"/>
                </a:solidFill>
              </a:rPr>
              <a:t>0</a:t>
            </a:r>
            <a:r>
              <a:rPr lang="en-US" dirty="0" smtClean="0">
                <a:solidFill>
                  <a:srgbClr val="C00000"/>
                </a:solidFill>
              </a:rPr>
              <a:t>, so </a:t>
            </a:r>
            <a:r>
              <a:rPr lang="en-US" dirty="0" smtClean="0">
                <a:solidFill>
                  <a:srgbClr val="C00000"/>
                </a:solidFill>
                <a:sym typeface="Symbol"/>
              </a:rPr>
              <a:t>.</a:t>
            </a:r>
          </a:p>
          <a:p>
            <a:r>
              <a:rPr lang="en-US" dirty="0" smtClean="0">
                <a:solidFill>
                  <a:srgbClr val="C00000"/>
                </a:solidFill>
                <a:sym typeface="Symbol"/>
              </a:rPr>
              <a:t>Usually </a:t>
            </a:r>
            <a:r>
              <a:rPr lang="en-US" dirty="0" smtClean="0">
                <a:solidFill>
                  <a:srgbClr val="C00000"/>
                </a:solidFill>
              </a:rPr>
              <a:t> </a:t>
            </a:r>
            <a:r>
              <a:rPr lang="en-US" dirty="0" smtClean="0">
                <a:solidFill>
                  <a:srgbClr val="C00000"/>
                </a:solidFill>
                <a:sym typeface="Symbol"/>
              </a:rPr>
              <a:t>&gt;2.0 is good</a:t>
            </a:r>
          </a:p>
          <a:p>
            <a:r>
              <a:rPr lang="en-US" dirty="0" smtClean="0">
                <a:solidFill>
                  <a:srgbClr val="C00000"/>
                </a:solidFill>
                <a:sym typeface="Symbol"/>
              </a:rPr>
              <a:t>For PMMA, =5-10.</a:t>
            </a:r>
            <a:endParaRPr lang="en-US" dirty="0">
              <a:solidFill>
                <a:srgbClr val="C00000"/>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pPr/>
              <a:t>22</a:t>
            </a:fld>
            <a:endParaRPr lang="en-US"/>
          </a:p>
        </p:txBody>
      </p:sp>
      <p:sp>
        <p:nvSpPr>
          <p:cNvPr id="29" name="TextBox 28"/>
          <p:cNvSpPr txBox="1"/>
          <p:nvPr/>
        </p:nvSpPr>
        <p:spPr>
          <a:xfrm>
            <a:off x="8023489" y="1295400"/>
            <a:ext cx="891911" cy="338554"/>
          </a:xfrm>
          <a:prstGeom prst="rect">
            <a:avLst/>
          </a:prstGeom>
          <a:noFill/>
        </p:spPr>
        <p:txBody>
          <a:bodyPr wrap="none" rtlCol="0">
            <a:spAutoFit/>
          </a:bodyPr>
          <a:lstStyle/>
          <a:p>
            <a:r>
              <a:rPr lang="en-US" sz="1600" dirty="0" smtClean="0">
                <a:solidFill>
                  <a:srgbClr val="000099"/>
                </a:solidFill>
              </a:rPr>
              <a:t>negative</a:t>
            </a:r>
            <a:endParaRPr lang="en-US" sz="1600" dirty="0">
              <a:solidFill>
                <a:srgbClr val="000099"/>
              </a:solidFill>
            </a:endParaRPr>
          </a:p>
        </p:txBody>
      </p:sp>
      <p:sp>
        <p:nvSpPr>
          <p:cNvPr id="30" name="TextBox 29"/>
          <p:cNvSpPr txBox="1"/>
          <p:nvPr/>
        </p:nvSpPr>
        <p:spPr>
          <a:xfrm>
            <a:off x="7391400" y="2633246"/>
            <a:ext cx="836704" cy="338554"/>
          </a:xfrm>
          <a:prstGeom prst="rect">
            <a:avLst/>
          </a:prstGeom>
          <a:noFill/>
        </p:spPr>
        <p:txBody>
          <a:bodyPr wrap="none" rtlCol="0">
            <a:spAutoFit/>
          </a:bodyPr>
          <a:lstStyle/>
          <a:p>
            <a:r>
              <a:rPr lang="en-US" sz="1600" dirty="0" smtClean="0">
                <a:solidFill>
                  <a:srgbClr val="000099"/>
                </a:solidFill>
              </a:rPr>
              <a:t>positive</a:t>
            </a:r>
            <a:endParaRPr lang="en-US" sz="16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895600" y="228600"/>
            <a:ext cx="3965188" cy="523220"/>
          </a:xfrm>
          <a:prstGeom prst="rect">
            <a:avLst/>
          </a:prstGeom>
          <a:noFill/>
          <a:ln>
            <a:noFill/>
          </a:ln>
        </p:spPr>
        <p:txBody>
          <a:bodyPr wrap="none" rtlCol="0">
            <a:spAutoFit/>
          </a:bodyPr>
          <a:lstStyle/>
          <a:p>
            <a:pPr algn="ctr"/>
            <a:r>
              <a:rPr lang="en-US" sz="2800" dirty="0" smtClean="0">
                <a:solidFill>
                  <a:srgbClr val="0033CC"/>
                </a:solidFill>
              </a:rPr>
              <a:t>Positive vs. negative resist</a:t>
            </a:r>
          </a:p>
        </p:txBody>
      </p:sp>
      <p:pic>
        <p:nvPicPr>
          <p:cNvPr id="7" name="Picture 3"/>
          <p:cNvPicPr>
            <a:picLocks noChangeAspect="1" noChangeArrowheads="1"/>
          </p:cNvPicPr>
          <p:nvPr/>
        </p:nvPicPr>
        <p:blipFill>
          <a:blip r:embed="rId2" cstate="print"/>
          <a:srcRect/>
          <a:stretch>
            <a:fillRect/>
          </a:stretch>
        </p:blipFill>
        <p:spPr bwMode="auto">
          <a:xfrm>
            <a:off x="762000" y="2362200"/>
            <a:ext cx="7616532" cy="2749205"/>
          </a:xfrm>
          <a:prstGeom prst="rect">
            <a:avLst/>
          </a:prstGeom>
          <a:noFill/>
          <a:ln w="9525">
            <a:noFill/>
            <a:miter lim="800000"/>
            <a:headEnd/>
            <a:tailEnd/>
          </a:ln>
          <a:effectLst/>
        </p:spPr>
      </p:pic>
      <p:sp>
        <p:nvSpPr>
          <p:cNvPr id="8" name="TextBox 7"/>
          <p:cNvSpPr txBox="1"/>
          <p:nvPr/>
        </p:nvSpPr>
        <p:spPr>
          <a:xfrm>
            <a:off x="914400" y="1752600"/>
            <a:ext cx="2267544" cy="369332"/>
          </a:xfrm>
          <a:prstGeom prst="rect">
            <a:avLst/>
          </a:prstGeom>
          <a:noFill/>
        </p:spPr>
        <p:txBody>
          <a:bodyPr wrap="none" rtlCol="0">
            <a:spAutoFit/>
          </a:bodyPr>
          <a:lstStyle/>
          <a:p>
            <a:r>
              <a:rPr lang="en-US" dirty="0" smtClean="0">
                <a:solidFill>
                  <a:srgbClr val="0033CC"/>
                </a:solidFill>
              </a:rPr>
              <a:t>Positive resist (trench)</a:t>
            </a:r>
            <a:endParaRPr lang="en-US" dirty="0">
              <a:solidFill>
                <a:srgbClr val="0033CC"/>
              </a:solidFill>
            </a:endParaRPr>
          </a:p>
        </p:txBody>
      </p:sp>
      <p:sp>
        <p:nvSpPr>
          <p:cNvPr id="9" name="TextBox 8"/>
          <p:cNvSpPr txBox="1"/>
          <p:nvPr/>
        </p:nvSpPr>
        <p:spPr>
          <a:xfrm>
            <a:off x="4724400" y="1752600"/>
            <a:ext cx="2098844" cy="369332"/>
          </a:xfrm>
          <a:prstGeom prst="rect">
            <a:avLst/>
          </a:prstGeom>
          <a:noFill/>
        </p:spPr>
        <p:txBody>
          <a:bodyPr wrap="none" rtlCol="0">
            <a:spAutoFit/>
          </a:bodyPr>
          <a:lstStyle/>
          <a:p>
            <a:r>
              <a:rPr lang="en-US" dirty="0" smtClean="0">
                <a:solidFill>
                  <a:srgbClr val="0033CC"/>
                </a:solidFill>
              </a:rPr>
              <a:t>Negative resist (line)</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458200" cy="1754326"/>
          </a:xfrm>
          <a:prstGeom prst="rect">
            <a:avLst/>
          </a:prstGeom>
          <a:noFill/>
        </p:spPr>
        <p:txBody>
          <a:bodyPr wrap="square" rtlCol="0">
            <a:spAutoFit/>
          </a:bodyPr>
          <a:lstStyle/>
          <a:p>
            <a:pPr marL="176213" indent="-176213">
              <a:buFont typeface="Arial" pitchFamily="34" charset="0"/>
              <a:buChar char="•"/>
            </a:pPr>
            <a:r>
              <a:rPr lang="en-US" dirty="0" smtClean="0">
                <a:solidFill>
                  <a:srgbClr val="C00000"/>
                </a:solidFill>
              </a:rPr>
              <a:t>Which resist to choose depends on which will give the minimum exposure area/time.</a:t>
            </a:r>
          </a:p>
          <a:p>
            <a:pPr marL="176213" indent="-176213">
              <a:buFont typeface="Arial" pitchFamily="34" charset="0"/>
              <a:buChar char="•"/>
            </a:pPr>
            <a:r>
              <a:rPr lang="en-US" dirty="0" smtClean="0">
                <a:solidFill>
                  <a:srgbClr val="0033CC"/>
                </a:solidFill>
              </a:rPr>
              <a:t>For isolated sparse features, positive resist is suitable for liftoff process, while negative for direct etch process.</a:t>
            </a:r>
          </a:p>
          <a:p>
            <a:pPr marL="176213" indent="-176213">
              <a:buFont typeface="Arial" pitchFamily="34" charset="0"/>
              <a:buChar char="•"/>
            </a:pPr>
            <a:r>
              <a:rPr lang="en-US" dirty="0" smtClean="0">
                <a:solidFill>
                  <a:srgbClr val="0033CC"/>
                </a:solidFill>
              </a:rPr>
              <a:t>To pattern Si (or SiO</a:t>
            </a:r>
            <a:r>
              <a:rPr lang="en-US" baseline="-25000" dirty="0" smtClean="0">
                <a:solidFill>
                  <a:srgbClr val="0033CC"/>
                </a:solidFill>
              </a:rPr>
              <a:t>2</a:t>
            </a:r>
            <a:r>
              <a:rPr lang="en-US" dirty="0" smtClean="0">
                <a:solidFill>
                  <a:srgbClr val="0033CC"/>
                </a:solidFill>
              </a:rPr>
              <a:t>…), either Cr liftoff then RIE using Cr as mask, or direct etch of Si using resist as mask will work, though Si can be etched deeper with more vertical sidewall using Cr as mask.</a:t>
            </a:r>
            <a:endParaRPr lang="en-US"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295400" y="76200"/>
            <a:ext cx="6636240" cy="523220"/>
          </a:xfrm>
          <a:prstGeom prst="rect">
            <a:avLst/>
          </a:prstGeom>
          <a:noFill/>
          <a:ln>
            <a:noFill/>
          </a:ln>
        </p:spPr>
        <p:txBody>
          <a:bodyPr wrap="none" rtlCol="0">
            <a:spAutoFit/>
          </a:bodyPr>
          <a:lstStyle/>
          <a:p>
            <a:pPr algn="ctr"/>
            <a:r>
              <a:rPr lang="en-US" sz="2800" dirty="0" smtClean="0">
                <a:solidFill>
                  <a:srgbClr val="0033CC"/>
                </a:solidFill>
              </a:rPr>
              <a:t>Which (positive or negative) resist to choose</a:t>
            </a:r>
          </a:p>
        </p:txBody>
      </p:sp>
      <p:sp>
        <p:nvSpPr>
          <p:cNvPr id="8" name="Rectangle 23"/>
          <p:cNvSpPr>
            <a:spLocks noChangeArrowheads="1"/>
          </p:cNvSpPr>
          <p:nvPr/>
        </p:nvSpPr>
        <p:spPr bwMode="auto">
          <a:xfrm>
            <a:off x="1447800" y="335280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9" name="Rectangle 25"/>
          <p:cNvSpPr>
            <a:spLocks noChangeArrowheads="1"/>
          </p:cNvSpPr>
          <p:nvPr/>
        </p:nvSpPr>
        <p:spPr bwMode="auto">
          <a:xfrm>
            <a:off x="1447800" y="32004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10" name="Text Box 26"/>
          <p:cNvSpPr txBox="1">
            <a:spLocks noChangeArrowheads="1"/>
          </p:cNvSpPr>
          <p:nvPr/>
        </p:nvSpPr>
        <p:spPr bwMode="auto">
          <a:xfrm>
            <a:off x="1354138" y="3570288"/>
            <a:ext cx="2449901" cy="369332"/>
          </a:xfrm>
          <a:prstGeom prst="rect">
            <a:avLst/>
          </a:prstGeom>
          <a:noFill/>
          <a:ln w="9525">
            <a:noFill/>
            <a:miter lim="800000"/>
            <a:headEnd/>
            <a:tailEnd/>
          </a:ln>
          <a:effectLst/>
        </p:spPr>
        <p:txBody>
          <a:bodyPr wrap="none">
            <a:spAutoFit/>
          </a:bodyPr>
          <a:lstStyle/>
          <a:p>
            <a:r>
              <a:rPr lang="en-US" dirty="0">
                <a:solidFill>
                  <a:srgbClr val="0033CC"/>
                </a:solidFill>
              </a:rPr>
              <a:t>1. </a:t>
            </a:r>
            <a:r>
              <a:rPr lang="en-US" dirty="0" smtClean="0">
                <a:solidFill>
                  <a:srgbClr val="0033CC"/>
                </a:solidFill>
              </a:rPr>
              <a:t>Spin on positive resist</a:t>
            </a:r>
            <a:endParaRPr lang="en-US" dirty="0">
              <a:solidFill>
                <a:srgbClr val="0033CC"/>
              </a:solidFill>
            </a:endParaRPr>
          </a:p>
        </p:txBody>
      </p:sp>
      <p:sp>
        <p:nvSpPr>
          <p:cNvPr id="11" name="Rectangle 27"/>
          <p:cNvSpPr>
            <a:spLocks noChangeArrowheads="1"/>
          </p:cNvSpPr>
          <p:nvPr/>
        </p:nvSpPr>
        <p:spPr bwMode="auto">
          <a:xfrm>
            <a:off x="1447800" y="426720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12" name="Rectangle 29"/>
          <p:cNvSpPr>
            <a:spLocks noChangeArrowheads="1"/>
          </p:cNvSpPr>
          <p:nvPr/>
        </p:nvSpPr>
        <p:spPr bwMode="auto">
          <a:xfrm>
            <a:off x="1447800" y="41148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13" name="Line 30"/>
          <p:cNvSpPr>
            <a:spLocks noChangeShapeType="1"/>
          </p:cNvSpPr>
          <p:nvPr/>
        </p:nvSpPr>
        <p:spPr bwMode="auto">
          <a:xfrm>
            <a:off x="1219200" y="3260725"/>
            <a:ext cx="228600" cy="0"/>
          </a:xfrm>
          <a:prstGeom prst="line">
            <a:avLst/>
          </a:prstGeom>
          <a:noFill/>
          <a:ln w="9525">
            <a:solidFill>
              <a:schemeClr val="tx1"/>
            </a:solidFill>
            <a:round/>
            <a:headEnd/>
            <a:tailEnd type="triangle" w="med" len="med"/>
          </a:ln>
          <a:effectLst/>
        </p:spPr>
        <p:txBody>
          <a:bodyPr/>
          <a:lstStyle/>
          <a:p>
            <a:endParaRPr lang="en-US"/>
          </a:p>
        </p:txBody>
      </p:sp>
      <p:sp>
        <p:nvSpPr>
          <p:cNvPr id="14" name="Text Box 31"/>
          <p:cNvSpPr txBox="1">
            <a:spLocks noChangeArrowheads="1"/>
          </p:cNvSpPr>
          <p:nvPr/>
        </p:nvSpPr>
        <p:spPr bwMode="auto">
          <a:xfrm>
            <a:off x="567508" y="3059668"/>
            <a:ext cx="727892" cy="369332"/>
          </a:xfrm>
          <a:prstGeom prst="rect">
            <a:avLst/>
          </a:prstGeom>
          <a:noFill/>
          <a:ln w="9525">
            <a:noFill/>
            <a:miter lim="800000"/>
            <a:headEnd/>
            <a:tailEnd/>
          </a:ln>
          <a:effectLst/>
        </p:spPr>
        <p:txBody>
          <a:bodyPr wrap="none">
            <a:spAutoFit/>
          </a:bodyPr>
          <a:lstStyle/>
          <a:p>
            <a:pPr algn="ctr"/>
            <a:r>
              <a:rPr lang="en-US" dirty="0" smtClean="0">
                <a:solidFill>
                  <a:srgbClr val="0033CC"/>
                </a:solidFill>
              </a:rPr>
              <a:t>Resist</a:t>
            </a:r>
            <a:endParaRPr lang="en-US" dirty="0">
              <a:solidFill>
                <a:srgbClr val="0033CC"/>
              </a:solidFill>
            </a:endParaRPr>
          </a:p>
        </p:txBody>
      </p:sp>
      <p:sp>
        <p:nvSpPr>
          <p:cNvPr id="15" name="Rectangle 34"/>
          <p:cNvSpPr>
            <a:spLocks noChangeArrowheads="1"/>
          </p:cNvSpPr>
          <p:nvPr/>
        </p:nvSpPr>
        <p:spPr bwMode="auto">
          <a:xfrm>
            <a:off x="2514600" y="4114800"/>
            <a:ext cx="457200" cy="152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 name="Text Box 36"/>
          <p:cNvSpPr txBox="1">
            <a:spLocks noChangeArrowheads="1"/>
          </p:cNvSpPr>
          <p:nvPr/>
        </p:nvSpPr>
        <p:spPr bwMode="auto">
          <a:xfrm>
            <a:off x="1346200" y="4484688"/>
            <a:ext cx="747320" cy="369332"/>
          </a:xfrm>
          <a:prstGeom prst="rect">
            <a:avLst/>
          </a:prstGeom>
          <a:noFill/>
          <a:ln w="9525">
            <a:noFill/>
            <a:miter lim="800000"/>
            <a:headEnd/>
            <a:tailEnd/>
          </a:ln>
          <a:effectLst/>
        </p:spPr>
        <p:txBody>
          <a:bodyPr wrap="none">
            <a:spAutoFit/>
          </a:bodyPr>
          <a:lstStyle/>
          <a:p>
            <a:r>
              <a:rPr lang="en-US" dirty="0">
                <a:solidFill>
                  <a:srgbClr val="0033CC"/>
                </a:solidFill>
              </a:rPr>
              <a:t>2. </a:t>
            </a:r>
            <a:r>
              <a:rPr lang="en-US" dirty="0" smtClean="0">
                <a:solidFill>
                  <a:srgbClr val="0033CC"/>
                </a:solidFill>
              </a:rPr>
              <a:t>EBL</a:t>
            </a:r>
            <a:endParaRPr lang="en-US" dirty="0">
              <a:solidFill>
                <a:srgbClr val="0033CC"/>
              </a:solidFill>
            </a:endParaRPr>
          </a:p>
        </p:txBody>
      </p:sp>
      <p:sp>
        <p:nvSpPr>
          <p:cNvPr id="18" name="Rectangle 37"/>
          <p:cNvSpPr>
            <a:spLocks noChangeArrowheads="1"/>
          </p:cNvSpPr>
          <p:nvPr/>
        </p:nvSpPr>
        <p:spPr bwMode="auto">
          <a:xfrm>
            <a:off x="1447800" y="518160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19" name="Rectangle 39"/>
          <p:cNvSpPr>
            <a:spLocks noChangeArrowheads="1"/>
          </p:cNvSpPr>
          <p:nvPr/>
        </p:nvSpPr>
        <p:spPr bwMode="auto">
          <a:xfrm>
            <a:off x="1447800" y="50292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0" name="Rectangle 40"/>
          <p:cNvSpPr>
            <a:spLocks noChangeArrowheads="1"/>
          </p:cNvSpPr>
          <p:nvPr/>
        </p:nvSpPr>
        <p:spPr bwMode="auto">
          <a:xfrm>
            <a:off x="2514600" y="5029200"/>
            <a:ext cx="457200" cy="152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 name="Text Box 42"/>
          <p:cNvSpPr txBox="1">
            <a:spLocks noChangeArrowheads="1"/>
          </p:cNvSpPr>
          <p:nvPr/>
        </p:nvSpPr>
        <p:spPr bwMode="auto">
          <a:xfrm>
            <a:off x="1371600" y="5399088"/>
            <a:ext cx="1665841" cy="369332"/>
          </a:xfrm>
          <a:prstGeom prst="rect">
            <a:avLst/>
          </a:prstGeom>
          <a:noFill/>
          <a:ln w="9525">
            <a:noFill/>
            <a:miter lim="800000"/>
            <a:headEnd/>
            <a:tailEnd/>
          </a:ln>
          <a:effectLst/>
        </p:spPr>
        <p:txBody>
          <a:bodyPr wrap="none">
            <a:spAutoFit/>
          </a:bodyPr>
          <a:lstStyle/>
          <a:p>
            <a:r>
              <a:rPr lang="en-US" dirty="0">
                <a:solidFill>
                  <a:srgbClr val="0033CC"/>
                </a:solidFill>
              </a:rPr>
              <a:t>3. </a:t>
            </a:r>
            <a:r>
              <a:rPr lang="en-US" dirty="0" smtClean="0">
                <a:solidFill>
                  <a:srgbClr val="0033CC"/>
                </a:solidFill>
              </a:rPr>
              <a:t>Cr deposition</a:t>
            </a:r>
            <a:endParaRPr lang="en-US" dirty="0">
              <a:solidFill>
                <a:srgbClr val="0033CC"/>
              </a:solidFill>
            </a:endParaRPr>
          </a:p>
        </p:txBody>
      </p:sp>
      <p:sp>
        <p:nvSpPr>
          <p:cNvPr id="23" name="Rectangle 48"/>
          <p:cNvSpPr>
            <a:spLocks noChangeArrowheads="1"/>
          </p:cNvSpPr>
          <p:nvPr/>
        </p:nvSpPr>
        <p:spPr bwMode="auto">
          <a:xfrm>
            <a:off x="2514600" y="5105400"/>
            <a:ext cx="457200" cy="762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5" name="Rectangle 50"/>
          <p:cNvSpPr>
            <a:spLocks noChangeArrowheads="1"/>
          </p:cNvSpPr>
          <p:nvPr/>
        </p:nvSpPr>
        <p:spPr bwMode="auto">
          <a:xfrm>
            <a:off x="1447800" y="4953000"/>
            <a:ext cx="1066800" cy="762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7" name="Rectangle 52"/>
          <p:cNvSpPr>
            <a:spLocks noChangeArrowheads="1"/>
          </p:cNvSpPr>
          <p:nvPr/>
        </p:nvSpPr>
        <p:spPr bwMode="auto">
          <a:xfrm>
            <a:off x="2971800" y="4953000"/>
            <a:ext cx="1066800" cy="762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8" name="Rectangle 53"/>
          <p:cNvSpPr>
            <a:spLocks noChangeArrowheads="1"/>
          </p:cNvSpPr>
          <p:nvPr/>
        </p:nvSpPr>
        <p:spPr bwMode="auto">
          <a:xfrm>
            <a:off x="1447800" y="586740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29" name="Rectangle 54"/>
          <p:cNvSpPr>
            <a:spLocks noChangeArrowheads="1"/>
          </p:cNvSpPr>
          <p:nvPr/>
        </p:nvSpPr>
        <p:spPr bwMode="auto">
          <a:xfrm>
            <a:off x="2514600" y="5791200"/>
            <a:ext cx="457200" cy="762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1" name="Text Box 56"/>
          <p:cNvSpPr txBox="1">
            <a:spLocks noChangeArrowheads="1"/>
          </p:cNvSpPr>
          <p:nvPr/>
        </p:nvSpPr>
        <p:spPr bwMode="auto">
          <a:xfrm>
            <a:off x="1328738" y="6084888"/>
            <a:ext cx="4417043" cy="646331"/>
          </a:xfrm>
          <a:prstGeom prst="rect">
            <a:avLst/>
          </a:prstGeom>
          <a:noFill/>
          <a:ln w="9525">
            <a:noFill/>
            <a:miter lim="800000"/>
            <a:headEnd/>
            <a:tailEnd/>
          </a:ln>
          <a:effectLst/>
        </p:spPr>
        <p:txBody>
          <a:bodyPr wrap="none">
            <a:spAutoFit/>
          </a:bodyPr>
          <a:lstStyle/>
          <a:p>
            <a:r>
              <a:rPr lang="en-US" dirty="0">
                <a:solidFill>
                  <a:srgbClr val="0033CC"/>
                </a:solidFill>
              </a:rPr>
              <a:t>4. </a:t>
            </a:r>
            <a:r>
              <a:rPr lang="en-US" dirty="0" smtClean="0">
                <a:solidFill>
                  <a:srgbClr val="0033CC"/>
                </a:solidFill>
              </a:rPr>
              <a:t>Liftoff Cr</a:t>
            </a:r>
          </a:p>
          <a:p>
            <a:r>
              <a:rPr lang="en-US" dirty="0" smtClean="0">
                <a:solidFill>
                  <a:srgbClr val="0033CC"/>
                </a:solidFill>
              </a:rPr>
              <a:t>5. RIE substrate using Cr as mask (not shown)</a:t>
            </a:r>
            <a:endParaRPr lang="en-US" dirty="0">
              <a:solidFill>
                <a:srgbClr val="0033CC"/>
              </a:solidFill>
            </a:endParaRPr>
          </a:p>
        </p:txBody>
      </p:sp>
      <p:sp>
        <p:nvSpPr>
          <p:cNvPr id="32" name="Text Box 84"/>
          <p:cNvSpPr txBox="1">
            <a:spLocks noChangeArrowheads="1"/>
          </p:cNvSpPr>
          <p:nvPr/>
        </p:nvSpPr>
        <p:spPr bwMode="auto">
          <a:xfrm>
            <a:off x="762000" y="2590800"/>
            <a:ext cx="3393878" cy="369332"/>
          </a:xfrm>
          <a:prstGeom prst="rect">
            <a:avLst/>
          </a:prstGeom>
          <a:noFill/>
          <a:ln w="9525">
            <a:noFill/>
            <a:miter lim="800000"/>
            <a:headEnd/>
            <a:tailEnd/>
          </a:ln>
          <a:effectLst/>
        </p:spPr>
        <p:txBody>
          <a:bodyPr wrap="none">
            <a:spAutoFit/>
          </a:bodyPr>
          <a:lstStyle/>
          <a:p>
            <a:r>
              <a:rPr lang="en-US" dirty="0">
                <a:solidFill>
                  <a:srgbClr val="C00000"/>
                </a:solidFill>
              </a:rPr>
              <a:t>Liftoff </a:t>
            </a:r>
            <a:r>
              <a:rPr lang="en-US" dirty="0" smtClean="0">
                <a:solidFill>
                  <a:srgbClr val="C00000"/>
                </a:solidFill>
              </a:rPr>
              <a:t>process using positive resist</a:t>
            </a:r>
            <a:endParaRPr lang="en-US" dirty="0">
              <a:solidFill>
                <a:srgbClr val="C00000"/>
              </a:solidFill>
            </a:endParaRPr>
          </a:p>
        </p:txBody>
      </p:sp>
      <p:sp>
        <p:nvSpPr>
          <p:cNvPr id="37" name="Rectangle 57"/>
          <p:cNvSpPr>
            <a:spLocks noChangeArrowheads="1"/>
          </p:cNvSpPr>
          <p:nvPr/>
        </p:nvSpPr>
        <p:spPr bwMode="auto">
          <a:xfrm>
            <a:off x="5257800" y="338455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38" name="Rectangle 58"/>
          <p:cNvSpPr>
            <a:spLocks noChangeArrowheads="1"/>
          </p:cNvSpPr>
          <p:nvPr/>
        </p:nvSpPr>
        <p:spPr bwMode="auto">
          <a:xfrm>
            <a:off x="5257800" y="322226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40" name="Rectangle 60"/>
          <p:cNvSpPr>
            <a:spLocks noChangeArrowheads="1"/>
          </p:cNvSpPr>
          <p:nvPr/>
        </p:nvSpPr>
        <p:spPr bwMode="auto">
          <a:xfrm>
            <a:off x="5257800" y="4298950"/>
            <a:ext cx="2590800" cy="228600"/>
          </a:xfrm>
          <a:prstGeom prst="rect">
            <a:avLst/>
          </a:prstGeom>
          <a:solidFill>
            <a:srgbClr val="0000FF"/>
          </a:solidFill>
          <a:ln w="9525">
            <a:solidFill>
              <a:schemeClr val="tx1"/>
            </a:solidFill>
            <a:miter lim="800000"/>
            <a:headEnd/>
            <a:tailEnd/>
          </a:ln>
          <a:effectLst/>
        </p:spPr>
        <p:txBody>
          <a:bodyPr wrap="none" anchor="ctr"/>
          <a:lstStyle/>
          <a:p>
            <a:pPr algn="ctr"/>
            <a:endParaRPr lang="en-CA" sz="1800">
              <a:solidFill>
                <a:schemeClr val="bg1"/>
              </a:solidFill>
            </a:endParaRPr>
          </a:p>
        </p:txBody>
      </p:sp>
      <p:sp>
        <p:nvSpPr>
          <p:cNvPr id="41" name="Rectangle 61"/>
          <p:cNvSpPr>
            <a:spLocks noChangeArrowheads="1"/>
          </p:cNvSpPr>
          <p:nvPr/>
        </p:nvSpPr>
        <p:spPr bwMode="auto">
          <a:xfrm>
            <a:off x="6324600" y="4118372"/>
            <a:ext cx="457200" cy="18415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46" name="Rectangle 68"/>
          <p:cNvSpPr>
            <a:spLocks noChangeArrowheads="1"/>
          </p:cNvSpPr>
          <p:nvPr/>
        </p:nvSpPr>
        <p:spPr bwMode="auto">
          <a:xfrm>
            <a:off x="5257800" y="5474732"/>
            <a:ext cx="2590800" cy="228600"/>
          </a:xfrm>
          <a:prstGeom prst="rect">
            <a:avLst/>
          </a:prstGeom>
          <a:solidFill>
            <a:srgbClr val="0000FF"/>
          </a:solidFill>
          <a:ln w="9525">
            <a:noFill/>
            <a:miter lim="800000"/>
            <a:headEnd/>
            <a:tailEnd/>
          </a:ln>
          <a:effectLst/>
        </p:spPr>
        <p:txBody>
          <a:bodyPr wrap="none" anchor="ctr"/>
          <a:lstStyle/>
          <a:p>
            <a:pPr algn="ctr"/>
            <a:endParaRPr lang="en-CA" sz="1800">
              <a:solidFill>
                <a:schemeClr val="bg1"/>
              </a:solidFill>
            </a:endParaRPr>
          </a:p>
        </p:txBody>
      </p:sp>
      <p:sp>
        <p:nvSpPr>
          <p:cNvPr id="57" name="Text Box 80"/>
          <p:cNvSpPr txBox="1">
            <a:spLocks noChangeArrowheads="1"/>
          </p:cNvSpPr>
          <p:nvPr/>
        </p:nvSpPr>
        <p:spPr bwMode="auto">
          <a:xfrm>
            <a:off x="5181600" y="3581400"/>
            <a:ext cx="2514022" cy="369332"/>
          </a:xfrm>
          <a:prstGeom prst="rect">
            <a:avLst/>
          </a:prstGeom>
          <a:noFill/>
          <a:ln w="9525">
            <a:noFill/>
            <a:miter lim="800000"/>
            <a:headEnd/>
            <a:tailEnd/>
          </a:ln>
          <a:effectLst/>
        </p:spPr>
        <p:txBody>
          <a:bodyPr wrap="none">
            <a:spAutoFit/>
          </a:bodyPr>
          <a:lstStyle/>
          <a:p>
            <a:r>
              <a:rPr lang="en-US" dirty="0">
                <a:solidFill>
                  <a:srgbClr val="0033CC"/>
                </a:solidFill>
              </a:rPr>
              <a:t>1. </a:t>
            </a:r>
            <a:r>
              <a:rPr lang="en-US" dirty="0" smtClean="0">
                <a:solidFill>
                  <a:srgbClr val="0033CC"/>
                </a:solidFill>
              </a:rPr>
              <a:t>Spin on negative resist</a:t>
            </a:r>
          </a:p>
        </p:txBody>
      </p:sp>
      <p:sp>
        <p:nvSpPr>
          <p:cNvPr id="58" name="Text Box 81"/>
          <p:cNvSpPr txBox="1">
            <a:spLocks noChangeArrowheads="1"/>
          </p:cNvSpPr>
          <p:nvPr/>
        </p:nvSpPr>
        <p:spPr bwMode="auto">
          <a:xfrm>
            <a:off x="5181600" y="4495800"/>
            <a:ext cx="747320" cy="369332"/>
          </a:xfrm>
          <a:prstGeom prst="rect">
            <a:avLst/>
          </a:prstGeom>
          <a:noFill/>
          <a:ln w="9525">
            <a:noFill/>
            <a:miter lim="800000"/>
            <a:headEnd/>
            <a:tailEnd/>
          </a:ln>
          <a:effectLst/>
        </p:spPr>
        <p:txBody>
          <a:bodyPr wrap="none">
            <a:spAutoFit/>
          </a:bodyPr>
          <a:lstStyle/>
          <a:p>
            <a:r>
              <a:rPr lang="en-US" dirty="0">
                <a:solidFill>
                  <a:srgbClr val="0033CC"/>
                </a:solidFill>
              </a:rPr>
              <a:t>2. </a:t>
            </a:r>
            <a:r>
              <a:rPr lang="en-US" dirty="0" smtClean="0">
                <a:solidFill>
                  <a:srgbClr val="0033CC"/>
                </a:solidFill>
              </a:rPr>
              <a:t>EBL</a:t>
            </a:r>
            <a:endParaRPr lang="en-US" dirty="0">
              <a:solidFill>
                <a:srgbClr val="0033CC"/>
              </a:solidFill>
            </a:endParaRPr>
          </a:p>
        </p:txBody>
      </p:sp>
      <p:sp>
        <p:nvSpPr>
          <p:cNvPr id="59" name="Text Box 82"/>
          <p:cNvSpPr txBox="1">
            <a:spLocks noChangeArrowheads="1"/>
          </p:cNvSpPr>
          <p:nvPr/>
        </p:nvSpPr>
        <p:spPr bwMode="auto">
          <a:xfrm>
            <a:off x="5181600" y="5671582"/>
            <a:ext cx="1630318" cy="369332"/>
          </a:xfrm>
          <a:prstGeom prst="rect">
            <a:avLst/>
          </a:prstGeom>
          <a:noFill/>
          <a:ln w="9525">
            <a:noFill/>
            <a:miter lim="800000"/>
            <a:headEnd/>
            <a:tailEnd/>
          </a:ln>
          <a:effectLst/>
        </p:spPr>
        <p:txBody>
          <a:bodyPr wrap="none">
            <a:spAutoFit/>
          </a:bodyPr>
          <a:lstStyle/>
          <a:p>
            <a:r>
              <a:rPr lang="en-US" dirty="0">
                <a:solidFill>
                  <a:srgbClr val="0033CC"/>
                </a:solidFill>
              </a:rPr>
              <a:t>3. </a:t>
            </a:r>
            <a:r>
              <a:rPr lang="en-US" dirty="0" smtClean="0">
                <a:solidFill>
                  <a:srgbClr val="0033CC"/>
                </a:solidFill>
              </a:rPr>
              <a:t>RIE substrate</a:t>
            </a:r>
            <a:endParaRPr lang="en-US" dirty="0">
              <a:solidFill>
                <a:srgbClr val="0033CC"/>
              </a:solidFill>
            </a:endParaRPr>
          </a:p>
        </p:txBody>
      </p:sp>
      <p:sp>
        <p:nvSpPr>
          <p:cNvPr id="62" name="Rectangle 61"/>
          <p:cNvSpPr>
            <a:spLocks noChangeArrowheads="1"/>
          </p:cNvSpPr>
          <p:nvPr/>
        </p:nvSpPr>
        <p:spPr bwMode="auto">
          <a:xfrm>
            <a:off x="6324600" y="5124212"/>
            <a:ext cx="457200" cy="123190"/>
          </a:xfrm>
          <a:prstGeom prst="rect">
            <a:avLst/>
          </a:prstGeom>
          <a:solidFill>
            <a:srgbClr val="008000"/>
          </a:solidFill>
          <a:ln w="9525">
            <a:solidFill>
              <a:schemeClr val="tx1"/>
            </a:solidFill>
            <a:miter lim="800000"/>
            <a:headEnd/>
            <a:tailEnd/>
          </a:ln>
          <a:effectLst/>
        </p:spPr>
        <p:txBody>
          <a:bodyPr wrap="none" anchor="ctr"/>
          <a:lstStyle/>
          <a:p>
            <a:endParaRPr lang="en-US" dirty="0"/>
          </a:p>
        </p:txBody>
      </p:sp>
      <p:sp>
        <p:nvSpPr>
          <p:cNvPr id="65" name="Text Box 84"/>
          <p:cNvSpPr txBox="1">
            <a:spLocks noChangeArrowheads="1"/>
          </p:cNvSpPr>
          <p:nvPr/>
        </p:nvSpPr>
        <p:spPr bwMode="auto">
          <a:xfrm>
            <a:off x="4419600" y="2590800"/>
            <a:ext cx="3925113" cy="369332"/>
          </a:xfrm>
          <a:prstGeom prst="rect">
            <a:avLst/>
          </a:prstGeom>
          <a:noFill/>
          <a:ln w="9525">
            <a:noFill/>
            <a:miter lim="800000"/>
            <a:headEnd/>
            <a:tailEnd/>
          </a:ln>
          <a:effectLst/>
        </p:spPr>
        <p:txBody>
          <a:bodyPr wrap="none">
            <a:spAutoFit/>
          </a:bodyPr>
          <a:lstStyle/>
          <a:p>
            <a:r>
              <a:rPr lang="en-US" dirty="0" smtClean="0">
                <a:solidFill>
                  <a:srgbClr val="C00000"/>
                </a:solidFill>
              </a:rPr>
              <a:t>Direct etch process using negative resist</a:t>
            </a:r>
            <a:endParaRPr lang="en-US" dirty="0">
              <a:solidFill>
                <a:srgbClr val="C00000"/>
              </a:solidFill>
            </a:endParaRPr>
          </a:p>
        </p:txBody>
      </p:sp>
      <p:sp>
        <p:nvSpPr>
          <p:cNvPr id="49" name="Rectangle 68"/>
          <p:cNvSpPr>
            <a:spLocks noChangeArrowheads="1"/>
          </p:cNvSpPr>
          <p:nvPr/>
        </p:nvSpPr>
        <p:spPr bwMode="auto">
          <a:xfrm>
            <a:off x="6324600" y="5246132"/>
            <a:ext cx="457200" cy="228600"/>
          </a:xfrm>
          <a:prstGeom prst="rect">
            <a:avLst/>
          </a:prstGeom>
          <a:solidFill>
            <a:srgbClr val="0000FF"/>
          </a:solidFill>
          <a:ln w="9525">
            <a:noFill/>
            <a:miter lim="800000"/>
            <a:headEnd/>
            <a:tailEnd/>
          </a:ln>
          <a:effectLst/>
        </p:spPr>
        <p:txBody>
          <a:bodyPr wrap="none" anchor="ctr"/>
          <a:lstStyle/>
          <a:p>
            <a:pPr algn="ctr"/>
            <a:endParaRPr lang="en-CA" sz="1800">
              <a:solidFill>
                <a:schemeClr val="bg1"/>
              </a:solidFill>
            </a:endParaRPr>
          </a:p>
        </p:txBody>
      </p:sp>
      <p:sp>
        <p:nvSpPr>
          <p:cNvPr id="42" name="Slide Number Placeholder 4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743200" y="0"/>
            <a:ext cx="4206088" cy="523220"/>
          </a:xfrm>
          <a:prstGeom prst="rect">
            <a:avLst/>
          </a:prstGeom>
          <a:noFill/>
          <a:ln>
            <a:noFill/>
          </a:ln>
        </p:spPr>
        <p:txBody>
          <a:bodyPr wrap="none" rtlCol="0">
            <a:spAutoFit/>
          </a:bodyPr>
          <a:lstStyle/>
          <a:p>
            <a:pPr algn="ctr"/>
            <a:r>
              <a:rPr lang="en-US" sz="2800" dirty="0" smtClean="0">
                <a:solidFill>
                  <a:srgbClr val="0033CC"/>
                </a:solidFill>
              </a:rPr>
              <a:t>Resist tone reversal process</a:t>
            </a:r>
          </a:p>
        </p:txBody>
      </p:sp>
      <p:sp>
        <p:nvSpPr>
          <p:cNvPr id="6" name="TextBox 5"/>
          <p:cNvSpPr txBox="1"/>
          <p:nvPr/>
        </p:nvSpPr>
        <p:spPr>
          <a:xfrm>
            <a:off x="1295400" y="609600"/>
            <a:ext cx="5778185" cy="369332"/>
          </a:xfrm>
          <a:prstGeom prst="rect">
            <a:avLst/>
          </a:prstGeom>
          <a:noFill/>
        </p:spPr>
        <p:txBody>
          <a:bodyPr wrap="none" rtlCol="0">
            <a:spAutoFit/>
          </a:bodyPr>
          <a:lstStyle/>
          <a:p>
            <a:r>
              <a:rPr lang="en-US" dirty="0" smtClean="0">
                <a:solidFill>
                  <a:srgbClr val="7030A0"/>
                </a:solidFill>
              </a:rPr>
              <a:t>Very useful if one has only one cheap positive resist: PMMA</a:t>
            </a:r>
            <a:endParaRPr lang="en-US" dirty="0">
              <a:solidFill>
                <a:srgbClr val="7030A0"/>
              </a:solidFill>
            </a:endParaRPr>
          </a:p>
        </p:txBody>
      </p:sp>
      <p:sp>
        <p:nvSpPr>
          <p:cNvPr id="8" name="Rectangle 23"/>
          <p:cNvSpPr>
            <a:spLocks noChangeArrowheads="1"/>
          </p:cNvSpPr>
          <p:nvPr/>
        </p:nvSpPr>
        <p:spPr bwMode="auto">
          <a:xfrm>
            <a:off x="1066800" y="1371600"/>
            <a:ext cx="2590800" cy="228600"/>
          </a:xfrm>
          <a:prstGeom prst="rect">
            <a:avLst/>
          </a:prstGeom>
          <a:solidFill>
            <a:srgbClr val="0000FF"/>
          </a:solidFill>
          <a:ln w="9525">
            <a:solidFill>
              <a:schemeClr val="tx1"/>
            </a:solidFill>
            <a:miter lim="800000"/>
            <a:headEnd/>
            <a:tailEnd/>
          </a:ln>
          <a:effectLst/>
        </p:spPr>
        <p:txBody>
          <a:bodyPr wrap="none" anchor="ctr"/>
          <a:lstStyle/>
          <a:p>
            <a:pPr algn="ctr"/>
            <a:r>
              <a:rPr lang="en-CA" sz="1800" dirty="0" smtClean="0">
                <a:solidFill>
                  <a:schemeClr val="bg1"/>
                </a:solidFill>
              </a:rPr>
              <a:t>substrate</a:t>
            </a:r>
            <a:endParaRPr lang="en-CA" sz="1800" dirty="0">
              <a:solidFill>
                <a:schemeClr val="bg1"/>
              </a:solidFill>
            </a:endParaRPr>
          </a:p>
        </p:txBody>
      </p:sp>
      <p:sp>
        <p:nvSpPr>
          <p:cNvPr id="9" name="Rectangle 25"/>
          <p:cNvSpPr>
            <a:spLocks noChangeArrowheads="1"/>
          </p:cNvSpPr>
          <p:nvPr/>
        </p:nvSpPr>
        <p:spPr bwMode="auto">
          <a:xfrm>
            <a:off x="1066800" y="12192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8" name="Rectangle 25"/>
          <p:cNvSpPr>
            <a:spLocks noChangeArrowheads="1"/>
          </p:cNvSpPr>
          <p:nvPr/>
        </p:nvSpPr>
        <p:spPr bwMode="auto">
          <a:xfrm>
            <a:off x="1066800" y="1066800"/>
            <a:ext cx="2590800" cy="152400"/>
          </a:xfrm>
          <a:prstGeom prst="rect">
            <a:avLst/>
          </a:prstGeom>
          <a:solidFill>
            <a:schemeClr val="accent6">
              <a:lumMod val="50000"/>
            </a:schemeClr>
          </a:solidFill>
          <a:ln w="9525">
            <a:solidFill>
              <a:schemeClr val="tx1"/>
            </a:solidFill>
            <a:miter lim="800000"/>
            <a:headEnd/>
            <a:tailEnd/>
          </a:ln>
          <a:effectLst/>
        </p:spPr>
        <p:txBody>
          <a:bodyPr wrap="none" anchor="ctr"/>
          <a:lstStyle/>
          <a:p>
            <a:endParaRPr lang="en-US"/>
          </a:p>
        </p:txBody>
      </p:sp>
      <p:sp>
        <p:nvSpPr>
          <p:cNvPr id="29" name="TextBox 28"/>
          <p:cNvSpPr txBox="1"/>
          <p:nvPr/>
        </p:nvSpPr>
        <p:spPr>
          <a:xfrm>
            <a:off x="4128127" y="914400"/>
            <a:ext cx="3582327" cy="646331"/>
          </a:xfrm>
          <a:prstGeom prst="rect">
            <a:avLst/>
          </a:prstGeom>
          <a:noFill/>
        </p:spPr>
        <p:txBody>
          <a:bodyPr wrap="none" rtlCol="0">
            <a:spAutoFit/>
          </a:bodyPr>
          <a:lstStyle/>
          <a:p>
            <a:r>
              <a:rPr lang="en-US" dirty="0" smtClean="0">
                <a:solidFill>
                  <a:srgbClr val="0033CC"/>
                </a:solidFill>
              </a:rPr>
              <a:t>Resist</a:t>
            </a:r>
          </a:p>
          <a:p>
            <a:r>
              <a:rPr lang="en-US" dirty="0" smtClean="0">
                <a:solidFill>
                  <a:srgbClr val="0033CC"/>
                </a:solidFill>
              </a:rPr>
              <a:t>Under-layer (polymer such as PMGI)</a:t>
            </a:r>
            <a:endParaRPr lang="en-US" dirty="0">
              <a:solidFill>
                <a:srgbClr val="0033CC"/>
              </a:solidFill>
            </a:endParaRPr>
          </a:p>
        </p:txBody>
      </p:sp>
      <p:cxnSp>
        <p:nvCxnSpPr>
          <p:cNvPr id="31" name="Straight Arrow Connector 30"/>
          <p:cNvCxnSpPr>
            <a:endCxn id="28" idx="3"/>
          </p:cNvCxnSpPr>
          <p:nvPr/>
        </p:nvCxnSpPr>
        <p:spPr>
          <a:xfrm rot="10800000" flipV="1">
            <a:off x="3657600" y="1066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9" idx="3"/>
          </p:cNvCxnSpPr>
          <p:nvPr/>
        </p:nvCxnSpPr>
        <p:spPr>
          <a:xfrm rot="10800000">
            <a:off x="3657600" y="1295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23"/>
          <p:cNvSpPr>
            <a:spLocks noChangeArrowheads="1"/>
          </p:cNvSpPr>
          <p:nvPr/>
        </p:nvSpPr>
        <p:spPr bwMode="auto">
          <a:xfrm>
            <a:off x="1066800" y="2286000"/>
            <a:ext cx="2590800" cy="228600"/>
          </a:xfrm>
          <a:prstGeom prst="rect">
            <a:avLst/>
          </a:prstGeom>
          <a:solidFill>
            <a:srgbClr val="0000FF"/>
          </a:solidFill>
          <a:ln w="9525">
            <a:solidFill>
              <a:schemeClr val="tx1"/>
            </a:solidFill>
            <a:miter lim="800000"/>
            <a:headEnd/>
            <a:tailEnd/>
          </a:ln>
          <a:effectLst/>
        </p:spPr>
        <p:txBody>
          <a:bodyPr wrap="none" anchor="ctr"/>
          <a:lstStyle/>
          <a:p>
            <a:pPr algn="ctr"/>
            <a:r>
              <a:rPr lang="en-CA" sz="1800" dirty="0" smtClean="0">
                <a:solidFill>
                  <a:schemeClr val="bg1"/>
                </a:solidFill>
              </a:rPr>
              <a:t>substrate</a:t>
            </a:r>
            <a:endParaRPr lang="en-CA" sz="1800" dirty="0">
              <a:solidFill>
                <a:schemeClr val="bg1"/>
              </a:solidFill>
            </a:endParaRPr>
          </a:p>
        </p:txBody>
      </p:sp>
      <p:sp>
        <p:nvSpPr>
          <p:cNvPr id="35" name="Rectangle 25"/>
          <p:cNvSpPr>
            <a:spLocks noChangeArrowheads="1"/>
          </p:cNvSpPr>
          <p:nvPr/>
        </p:nvSpPr>
        <p:spPr bwMode="auto">
          <a:xfrm>
            <a:off x="1066800" y="21336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36" name="Rectangle 25"/>
          <p:cNvSpPr>
            <a:spLocks noChangeArrowheads="1"/>
          </p:cNvSpPr>
          <p:nvPr/>
        </p:nvSpPr>
        <p:spPr bwMode="auto">
          <a:xfrm>
            <a:off x="1066800" y="1981200"/>
            <a:ext cx="2590800" cy="152400"/>
          </a:xfrm>
          <a:prstGeom prst="rect">
            <a:avLst/>
          </a:prstGeom>
          <a:solidFill>
            <a:schemeClr val="accent6">
              <a:lumMod val="50000"/>
            </a:schemeClr>
          </a:solidFill>
          <a:ln w="9525">
            <a:solidFill>
              <a:schemeClr val="tx1"/>
            </a:solidFill>
            <a:miter lim="800000"/>
            <a:headEnd/>
            <a:tailEnd/>
          </a:ln>
          <a:effectLst/>
        </p:spPr>
        <p:txBody>
          <a:bodyPr wrap="none" anchor="ctr"/>
          <a:lstStyle/>
          <a:p>
            <a:endParaRPr lang="en-US"/>
          </a:p>
        </p:txBody>
      </p:sp>
      <p:sp>
        <p:nvSpPr>
          <p:cNvPr id="37" name="Rectangle 36"/>
          <p:cNvSpPr/>
          <p:nvPr/>
        </p:nvSpPr>
        <p:spPr>
          <a:xfrm>
            <a:off x="2133600" y="19812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p:cNvSpPr>
            <a:spLocks noChangeArrowheads="1"/>
          </p:cNvSpPr>
          <p:nvPr/>
        </p:nvSpPr>
        <p:spPr bwMode="auto">
          <a:xfrm>
            <a:off x="1066800" y="3048000"/>
            <a:ext cx="2590800" cy="228600"/>
          </a:xfrm>
          <a:prstGeom prst="rect">
            <a:avLst/>
          </a:prstGeom>
          <a:solidFill>
            <a:srgbClr val="0000FF"/>
          </a:solidFill>
          <a:ln w="9525">
            <a:solidFill>
              <a:schemeClr val="tx1"/>
            </a:solidFill>
            <a:miter lim="800000"/>
            <a:headEnd/>
            <a:tailEnd/>
          </a:ln>
          <a:effectLst/>
        </p:spPr>
        <p:txBody>
          <a:bodyPr wrap="none" anchor="ctr"/>
          <a:lstStyle/>
          <a:p>
            <a:pPr algn="ctr"/>
            <a:r>
              <a:rPr lang="en-CA" sz="1800" dirty="0" smtClean="0">
                <a:solidFill>
                  <a:schemeClr val="bg1"/>
                </a:solidFill>
              </a:rPr>
              <a:t>substrate</a:t>
            </a:r>
            <a:endParaRPr lang="en-CA" sz="1800" dirty="0">
              <a:solidFill>
                <a:schemeClr val="bg1"/>
              </a:solidFill>
            </a:endParaRPr>
          </a:p>
        </p:txBody>
      </p:sp>
      <p:sp>
        <p:nvSpPr>
          <p:cNvPr id="39" name="Rectangle 25"/>
          <p:cNvSpPr>
            <a:spLocks noChangeArrowheads="1"/>
          </p:cNvSpPr>
          <p:nvPr/>
        </p:nvSpPr>
        <p:spPr bwMode="auto">
          <a:xfrm>
            <a:off x="1066800" y="2895600"/>
            <a:ext cx="25908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41" name="Rectangle 40"/>
          <p:cNvSpPr/>
          <p:nvPr/>
        </p:nvSpPr>
        <p:spPr>
          <a:xfrm>
            <a:off x="2133600" y="2819400"/>
            <a:ext cx="3810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23"/>
          <p:cNvSpPr>
            <a:spLocks noChangeArrowheads="1"/>
          </p:cNvSpPr>
          <p:nvPr/>
        </p:nvSpPr>
        <p:spPr bwMode="auto">
          <a:xfrm>
            <a:off x="1066800" y="3962400"/>
            <a:ext cx="2590800" cy="228600"/>
          </a:xfrm>
          <a:prstGeom prst="rect">
            <a:avLst/>
          </a:prstGeom>
          <a:solidFill>
            <a:srgbClr val="0000FF"/>
          </a:solidFill>
          <a:ln w="9525">
            <a:solidFill>
              <a:schemeClr val="tx1"/>
            </a:solidFill>
            <a:miter lim="800000"/>
            <a:headEnd/>
            <a:tailEnd/>
          </a:ln>
          <a:effectLst/>
        </p:spPr>
        <p:txBody>
          <a:bodyPr wrap="none" anchor="ctr"/>
          <a:lstStyle/>
          <a:p>
            <a:pPr algn="ctr"/>
            <a:r>
              <a:rPr lang="en-CA" sz="1800" dirty="0" smtClean="0">
                <a:solidFill>
                  <a:schemeClr val="bg1"/>
                </a:solidFill>
              </a:rPr>
              <a:t>substrate</a:t>
            </a:r>
            <a:endParaRPr lang="en-CA" sz="1800" dirty="0">
              <a:solidFill>
                <a:schemeClr val="bg1"/>
              </a:solidFill>
            </a:endParaRPr>
          </a:p>
        </p:txBody>
      </p:sp>
      <p:sp>
        <p:nvSpPr>
          <p:cNvPr id="43" name="Rectangle 25"/>
          <p:cNvSpPr>
            <a:spLocks noChangeArrowheads="1"/>
          </p:cNvSpPr>
          <p:nvPr/>
        </p:nvSpPr>
        <p:spPr bwMode="auto">
          <a:xfrm>
            <a:off x="2133600" y="3810000"/>
            <a:ext cx="381000" cy="1524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44" name="Rectangle 43"/>
          <p:cNvSpPr/>
          <p:nvPr/>
        </p:nvSpPr>
        <p:spPr>
          <a:xfrm>
            <a:off x="2133600" y="3733800"/>
            <a:ext cx="3810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810001" y="1828800"/>
            <a:ext cx="3047999" cy="646331"/>
          </a:xfrm>
          <a:prstGeom prst="rect">
            <a:avLst/>
          </a:prstGeom>
          <a:noFill/>
        </p:spPr>
        <p:txBody>
          <a:bodyPr wrap="square" rtlCol="0">
            <a:spAutoFit/>
          </a:bodyPr>
          <a:lstStyle/>
          <a:p>
            <a:r>
              <a:rPr lang="en-US" dirty="0" smtClean="0">
                <a:solidFill>
                  <a:srgbClr val="0033CC"/>
                </a:solidFill>
              </a:rPr>
              <a:t>For positive resist, trench (or hole) formed after EBL.</a:t>
            </a:r>
            <a:endParaRPr lang="en-US" dirty="0">
              <a:solidFill>
                <a:srgbClr val="0033CC"/>
              </a:solidFill>
            </a:endParaRPr>
          </a:p>
        </p:txBody>
      </p:sp>
      <p:sp>
        <p:nvSpPr>
          <p:cNvPr id="49" name="TextBox 48"/>
          <p:cNvSpPr txBox="1"/>
          <p:nvPr/>
        </p:nvSpPr>
        <p:spPr>
          <a:xfrm>
            <a:off x="3810000" y="2895600"/>
            <a:ext cx="3276600" cy="369332"/>
          </a:xfrm>
          <a:prstGeom prst="rect">
            <a:avLst/>
          </a:prstGeom>
          <a:noFill/>
        </p:spPr>
        <p:txBody>
          <a:bodyPr wrap="square" rtlCol="0">
            <a:spAutoFit/>
          </a:bodyPr>
          <a:lstStyle/>
          <a:p>
            <a:r>
              <a:rPr lang="en-US" dirty="0" smtClean="0">
                <a:solidFill>
                  <a:srgbClr val="0033CC"/>
                </a:solidFill>
              </a:rPr>
              <a:t>Liftoff a hard material (Cr, SiO</a:t>
            </a:r>
            <a:r>
              <a:rPr lang="en-US" sz="1400" dirty="0" smtClean="0">
                <a:solidFill>
                  <a:srgbClr val="0033CC"/>
                </a:solidFill>
              </a:rPr>
              <a:t>2</a:t>
            </a:r>
            <a:r>
              <a:rPr lang="en-US" dirty="0" smtClean="0">
                <a:solidFill>
                  <a:srgbClr val="0033CC"/>
                </a:solidFill>
              </a:rPr>
              <a:t>)</a:t>
            </a:r>
            <a:endParaRPr lang="en-US" dirty="0">
              <a:solidFill>
                <a:srgbClr val="0033CC"/>
              </a:solidFill>
            </a:endParaRPr>
          </a:p>
        </p:txBody>
      </p:sp>
      <p:sp>
        <p:nvSpPr>
          <p:cNvPr id="50" name="TextBox 49"/>
          <p:cNvSpPr txBox="1"/>
          <p:nvPr/>
        </p:nvSpPr>
        <p:spPr>
          <a:xfrm>
            <a:off x="3810000" y="3505200"/>
            <a:ext cx="4114800" cy="923330"/>
          </a:xfrm>
          <a:prstGeom prst="rect">
            <a:avLst/>
          </a:prstGeom>
          <a:noFill/>
        </p:spPr>
        <p:txBody>
          <a:bodyPr wrap="square" rtlCol="0">
            <a:spAutoFit/>
          </a:bodyPr>
          <a:lstStyle/>
          <a:p>
            <a:r>
              <a:rPr lang="en-US" dirty="0" smtClean="0">
                <a:solidFill>
                  <a:srgbClr val="0033CC"/>
                </a:solidFill>
              </a:rPr>
              <a:t>RIE under-layer.</a:t>
            </a:r>
          </a:p>
          <a:p>
            <a:r>
              <a:rPr lang="en-US" dirty="0" smtClean="0">
                <a:solidFill>
                  <a:srgbClr val="0033CC"/>
                </a:solidFill>
              </a:rPr>
              <a:t>The resulted polymer structure is a line (or pillar), as if negative resist were used.</a:t>
            </a:r>
            <a:endParaRPr lang="en-US" dirty="0">
              <a:solidFill>
                <a:srgbClr val="0033CC"/>
              </a:solidFill>
            </a:endParaRPr>
          </a:p>
        </p:txBody>
      </p:sp>
      <p:sp>
        <p:nvSpPr>
          <p:cNvPr id="47" name="TextBox 46"/>
          <p:cNvSpPr txBox="1"/>
          <p:nvPr/>
        </p:nvSpPr>
        <p:spPr>
          <a:xfrm>
            <a:off x="76200" y="1905000"/>
            <a:ext cx="990600" cy="646331"/>
          </a:xfrm>
          <a:prstGeom prst="rect">
            <a:avLst/>
          </a:prstGeom>
          <a:noFill/>
        </p:spPr>
        <p:txBody>
          <a:bodyPr wrap="square" rtlCol="0">
            <a:spAutoFit/>
          </a:bodyPr>
          <a:lstStyle/>
          <a:p>
            <a:r>
              <a:rPr lang="en-US" dirty="0" smtClean="0">
                <a:solidFill>
                  <a:srgbClr val="0033CC"/>
                </a:solidFill>
              </a:rPr>
              <a:t>Profile in resist</a:t>
            </a:r>
            <a:endParaRPr lang="en-US" dirty="0">
              <a:solidFill>
                <a:srgbClr val="0033CC"/>
              </a:solidFill>
            </a:endParaRPr>
          </a:p>
        </p:txBody>
      </p:sp>
      <p:sp>
        <p:nvSpPr>
          <p:cNvPr id="51" name="TextBox 50"/>
          <p:cNvSpPr txBox="1"/>
          <p:nvPr/>
        </p:nvSpPr>
        <p:spPr>
          <a:xfrm>
            <a:off x="76200" y="3505200"/>
            <a:ext cx="1066800" cy="923330"/>
          </a:xfrm>
          <a:prstGeom prst="rect">
            <a:avLst/>
          </a:prstGeom>
          <a:noFill/>
        </p:spPr>
        <p:txBody>
          <a:bodyPr wrap="square" rtlCol="0">
            <a:spAutoFit/>
          </a:bodyPr>
          <a:lstStyle/>
          <a:p>
            <a:r>
              <a:rPr lang="en-US" dirty="0" smtClean="0">
                <a:solidFill>
                  <a:srgbClr val="0033CC"/>
                </a:solidFill>
              </a:rPr>
              <a:t>Profile in under-layer</a:t>
            </a:r>
            <a:endParaRPr lang="en-US" dirty="0">
              <a:solidFill>
                <a:srgbClr val="0033CC"/>
              </a:solidFill>
            </a:endParaRPr>
          </a:p>
        </p:txBody>
      </p:sp>
      <p:grpSp>
        <p:nvGrpSpPr>
          <p:cNvPr id="53" name="Group 52"/>
          <p:cNvGrpSpPr/>
          <p:nvPr/>
        </p:nvGrpSpPr>
        <p:grpSpPr>
          <a:xfrm>
            <a:off x="1066800" y="4495800"/>
            <a:ext cx="7924800" cy="2286397"/>
            <a:chOff x="1066800" y="4495800"/>
            <a:chExt cx="7924800" cy="2286397"/>
          </a:xfrm>
        </p:grpSpPr>
        <p:sp>
          <p:nvSpPr>
            <p:cNvPr id="27" name="Rectangle 23"/>
            <p:cNvSpPr>
              <a:spLocks noChangeArrowheads="1"/>
            </p:cNvSpPr>
            <p:nvPr/>
          </p:nvSpPr>
          <p:spPr bwMode="auto">
            <a:xfrm>
              <a:off x="1066800" y="5562600"/>
              <a:ext cx="2590800" cy="228600"/>
            </a:xfrm>
            <a:prstGeom prst="rect">
              <a:avLst/>
            </a:prstGeom>
            <a:solidFill>
              <a:srgbClr val="0000FF"/>
            </a:solidFill>
            <a:ln w="9525">
              <a:solidFill>
                <a:schemeClr val="tx1"/>
              </a:solidFill>
              <a:miter lim="800000"/>
              <a:headEnd/>
              <a:tailEnd/>
            </a:ln>
            <a:effectLst/>
          </p:spPr>
          <p:txBody>
            <a:bodyPr wrap="none" anchor="ctr"/>
            <a:lstStyle/>
            <a:p>
              <a:pPr algn="ctr"/>
              <a:r>
                <a:rPr lang="en-CA" sz="1800" dirty="0" smtClean="0">
                  <a:solidFill>
                    <a:schemeClr val="bg1"/>
                  </a:solidFill>
                </a:rPr>
                <a:t>substrate</a:t>
              </a:r>
              <a:endParaRPr lang="en-CA" sz="1800" dirty="0">
                <a:solidFill>
                  <a:schemeClr val="bg1"/>
                </a:solidFill>
              </a:endParaRPr>
            </a:p>
          </p:txBody>
        </p:sp>
        <p:sp>
          <p:nvSpPr>
            <p:cNvPr id="30" name="Rectangle 29"/>
            <p:cNvSpPr/>
            <p:nvPr/>
          </p:nvSpPr>
          <p:spPr>
            <a:xfrm>
              <a:off x="1066800" y="5498067"/>
              <a:ext cx="1066800" cy="7315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5498067"/>
              <a:ext cx="1143000" cy="7315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676400" y="5943600"/>
              <a:ext cx="1811906" cy="369332"/>
            </a:xfrm>
            <a:prstGeom prst="rect">
              <a:avLst/>
            </a:prstGeom>
            <a:noFill/>
          </p:spPr>
          <p:txBody>
            <a:bodyPr wrap="none" rtlCol="0">
              <a:spAutoFit/>
            </a:bodyPr>
            <a:lstStyle/>
            <a:p>
              <a:r>
                <a:rPr lang="en-US" dirty="0" smtClean="0">
                  <a:solidFill>
                    <a:srgbClr val="0033CC"/>
                  </a:solidFill>
                </a:rPr>
                <a:t>After metal liftoff</a:t>
              </a:r>
              <a:endParaRPr lang="en-US" dirty="0">
                <a:solidFill>
                  <a:srgbClr val="0033CC"/>
                </a:solidFill>
              </a:endParaRPr>
            </a:p>
          </p:txBody>
        </p:sp>
        <p:pic>
          <p:nvPicPr>
            <p:cNvPr id="45" name="Picture 13" descr="C:\Documents and Settings\cuib\My Documents\SEM-images\80502_08.JPG"/>
            <p:cNvPicPr>
              <a:picLocks noChangeAspect="1" noChangeArrowheads="1"/>
            </p:cNvPicPr>
            <p:nvPr/>
          </p:nvPicPr>
          <p:blipFill>
            <a:blip r:embed="rId2" cstate="print"/>
            <a:srcRect/>
            <a:stretch>
              <a:fillRect/>
            </a:stretch>
          </p:blipFill>
          <p:spPr bwMode="auto">
            <a:xfrm>
              <a:off x="3962400" y="4495800"/>
              <a:ext cx="3048000" cy="2286397"/>
            </a:xfrm>
            <a:prstGeom prst="rect">
              <a:avLst/>
            </a:prstGeom>
            <a:noFill/>
          </p:spPr>
        </p:pic>
        <p:sp>
          <p:nvSpPr>
            <p:cNvPr id="46" name="TextBox 45"/>
            <p:cNvSpPr txBox="1"/>
            <p:nvPr/>
          </p:nvSpPr>
          <p:spPr>
            <a:xfrm>
              <a:off x="7010400" y="5181600"/>
              <a:ext cx="1981200" cy="923330"/>
            </a:xfrm>
            <a:prstGeom prst="rect">
              <a:avLst/>
            </a:prstGeom>
            <a:noFill/>
          </p:spPr>
          <p:txBody>
            <a:bodyPr wrap="square" rtlCol="0">
              <a:spAutoFit/>
            </a:bodyPr>
            <a:lstStyle/>
            <a:p>
              <a:r>
                <a:rPr lang="en-US" dirty="0" smtClean="0">
                  <a:solidFill>
                    <a:srgbClr val="0033CC"/>
                  </a:solidFill>
                </a:rPr>
                <a:t>Hole array in 100nm-thick Au with pitch 600nm.</a:t>
              </a:r>
              <a:endParaRPr lang="en-US" dirty="0">
                <a:solidFill>
                  <a:srgbClr val="0033CC"/>
                </a:solidFill>
              </a:endParaRPr>
            </a:p>
          </p:txBody>
        </p:sp>
        <p:sp>
          <p:nvSpPr>
            <p:cNvPr id="52" name="Down Arrow 51"/>
            <p:cNvSpPr/>
            <p:nvPr/>
          </p:nvSpPr>
          <p:spPr>
            <a:xfrm>
              <a:off x="2209800" y="4572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Slide Number Placeholder 5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4985"/>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581400" y="61585"/>
            <a:ext cx="1667443" cy="523220"/>
          </a:xfrm>
          <a:prstGeom prst="rect">
            <a:avLst/>
          </a:prstGeom>
          <a:noFill/>
          <a:ln>
            <a:noFill/>
          </a:ln>
        </p:spPr>
        <p:txBody>
          <a:bodyPr wrap="none" rtlCol="0">
            <a:spAutoFit/>
          </a:bodyPr>
          <a:lstStyle/>
          <a:p>
            <a:pPr algn="ctr"/>
            <a:r>
              <a:rPr lang="en-US" sz="2800" dirty="0" smtClean="0">
                <a:solidFill>
                  <a:srgbClr val="0033CC"/>
                </a:solidFill>
              </a:rPr>
              <a:t>Sensitivity</a:t>
            </a:r>
          </a:p>
        </p:txBody>
      </p:sp>
      <p:sp>
        <p:nvSpPr>
          <p:cNvPr id="6" name="TextBox 5"/>
          <p:cNvSpPr txBox="1"/>
          <p:nvPr/>
        </p:nvSpPr>
        <p:spPr>
          <a:xfrm>
            <a:off x="457200" y="747385"/>
            <a:ext cx="8305800" cy="4939814"/>
          </a:xfrm>
          <a:prstGeom prst="rect">
            <a:avLst/>
          </a:prstGeom>
          <a:noFill/>
        </p:spPr>
        <p:txBody>
          <a:bodyPr wrap="square" rtlCol="0">
            <a:spAutoFit/>
          </a:bodyPr>
          <a:lstStyle/>
          <a:p>
            <a:pPr>
              <a:spcAft>
                <a:spcPts val="600"/>
              </a:spcAft>
            </a:pPr>
            <a:r>
              <a:rPr lang="en-US" sz="2000" dirty="0" smtClean="0">
                <a:solidFill>
                  <a:srgbClr val="C00000"/>
                </a:solidFill>
              </a:rPr>
              <a:t>Sensitivity depends on:</a:t>
            </a:r>
          </a:p>
          <a:p>
            <a:pPr marL="342900" indent="-342900">
              <a:spcAft>
                <a:spcPts val="600"/>
              </a:spcAft>
              <a:buAutoNum type="arabicPeriod"/>
            </a:pPr>
            <a:r>
              <a:rPr lang="en-US" dirty="0" smtClean="0">
                <a:solidFill>
                  <a:srgbClr val="0033CC"/>
                </a:solidFill>
              </a:rPr>
              <a:t>Electron energy </a:t>
            </a:r>
            <a:r>
              <a:rPr lang="en-US" dirty="0" err="1" smtClean="0">
                <a:solidFill>
                  <a:srgbClr val="0033CC"/>
                </a:solidFill>
              </a:rPr>
              <a:t>keV</a:t>
            </a:r>
            <a:r>
              <a:rPr lang="en-US" dirty="0" smtClean="0">
                <a:solidFill>
                  <a:srgbClr val="0033CC"/>
                </a:solidFill>
              </a:rPr>
              <a:t> (or acceleration voltage kV). Higher energy requires higher exposure dose, so lower sensitivity.</a:t>
            </a:r>
          </a:p>
          <a:p>
            <a:pPr marL="342900" indent="-342900">
              <a:spcAft>
                <a:spcPts val="600"/>
              </a:spcAft>
              <a:buAutoNum type="arabicPeriod"/>
            </a:pPr>
            <a:r>
              <a:rPr lang="en-US" dirty="0" smtClean="0">
                <a:solidFill>
                  <a:srgbClr val="0033CC"/>
                </a:solidFill>
              </a:rPr>
              <a:t>For example, sensitivity for PMMA is 250</a:t>
            </a:r>
            <a:r>
              <a:rPr lang="en-US" dirty="0" smtClean="0">
                <a:solidFill>
                  <a:srgbClr val="0033CC"/>
                </a:solidFill>
                <a:sym typeface="Symbol"/>
              </a:rPr>
              <a:t>C/cm</a:t>
            </a:r>
            <a:r>
              <a:rPr lang="en-US" baseline="30000" dirty="0" smtClean="0">
                <a:solidFill>
                  <a:srgbClr val="0033CC"/>
                </a:solidFill>
                <a:sym typeface="Symbol"/>
              </a:rPr>
              <a:t>2</a:t>
            </a:r>
            <a:r>
              <a:rPr lang="en-US" dirty="0" smtClean="0">
                <a:solidFill>
                  <a:srgbClr val="0033CC"/>
                </a:solidFill>
                <a:sym typeface="Symbol"/>
              </a:rPr>
              <a:t> with 30kV, but 600 C/cm</a:t>
            </a:r>
            <a:r>
              <a:rPr lang="en-US" baseline="30000" dirty="0" smtClean="0">
                <a:solidFill>
                  <a:srgbClr val="0033CC"/>
                </a:solidFill>
                <a:sym typeface="Symbol"/>
              </a:rPr>
              <a:t>2</a:t>
            </a:r>
            <a:r>
              <a:rPr lang="en-US" dirty="0" smtClean="0">
                <a:solidFill>
                  <a:srgbClr val="0033CC"/>
                </a:solidFill>
                <a:sym typeface="Symbol"/>
              </a:rPr>
              <a:t> with 100kV (high energy electrons pass fast through the resist, generating fewer low energy secondary electron (SE) to expose the resist, or they are just not efficient to generate SE due to the large energy difference. </a:t>
            </a:r>
            <a:endParaRPr lang="en-US" baseline="30000" dirty="0" smtClean="0">
              <a:solidFill>
                <a:srgbClr val="0033CC"/>
              </a:solidFill>
            </a:endParaRPr>
          </a:p>
          <a:p>
            <a:pPr marL="342900" indent="-342900">
              <a:spcAft>
                <a:spcPts val="600"/>
              </a:spcAft>
              <a:buAutoNum type="arabicPeriod"/>
            </a:pPr>
            <a:r>
              <a:rPr lang="en-US" dirty="0" smtClean="0">
                <a:solidFill>
                  <a:srgbClr val="0033CC"/>
                </a:solidFill>
              </a:rPr>
              <a:t>Substrate material: high density substrate (high Z) material results in more back scattering of electrons into resist layers, leading to higher sensitivity (e.g. PMMA on Au sensitivity is </a:t>
            </a:r>
            <a:r>
              <a:rPr lang="en-US" dirty="0" smtClean="0">
                <a:solidFill>
                  <a:srgbClr val="0033CC"/>
                </a:solidFill>
                <a:sym typeface="Symbol"/>
              </a:rPr>
              <a:t></a:t>
            </a:r>
            <a:r>
              <a:rPr lang="en-US" dirty="0" smtClean="0">
                <a:solidFill>
                  <a:srgbClr val="0033CC"/>
                </a:solidFill>
              </a:rPr>
              <a:t>2</a:t>
            </a:r>
            <a:r>
              <a:rPr lang="en-US" dirty="0" smtClean="0">
                <a:solidFill>
                  <a:srgbClr val="0033CC"/>
                </a:solidFill>
                <a:sym typeface="Symbol"/>
              </a:rPr>
              <a:t></a:t>
            </a:r>
            <a:r>
              <a:rPr lang="en-US" dirty="0" smtClean="0">
                <a:solidFill>
                  <a:srgbClr val="0033CC"/>
                </a:solidFill>
              </a:rPr>
              <a:t> that on Si). But of course more severe proximity effect.</a:t>
            </a:r>
          </a:p>
          <a:p>
            <a:pPr marL="342900" indent="-342900">
              <a:spcAft>
                <a:spcPts val="600"/>
              </a:spcAft>
              <a:buAutoNum type="arabicPeriod"/>
            </a:pPr>
            <a:r>
              <a:rPr lang="en-US" dirty="0" smtClean="0">
                <a:solidFill>
                  <a:srgbClr val="0033CC"/>
                </a:solidFill>
              </a:rPr>
              <a:t>Process conditions: post exposure baking conditions for chemically amplified resist; strength of developer, development temperature and </a:t>
            </a:r>
            <a:r>
              <a:rPr lang="en-US" dirty="0" smtClean="0">
                <a:solidFill>
                  <a:srgbClr val="C00000"/>
                </a:solidFill>
              </a:rPr>
              <a:t>time</a:t>
            </a:r>
            <a:r>
              <a:rPr lang="en-US" dirty="0" smtClean="0">
                <a:solidFill>
                  <a:srgbClr val="0033CC"/>
                </a:solidFill>
              </a:rPr>
              <a:t>. (sensitivity </a:t>
            </a:r>
            <a:r>
              <a:rPr lang="en-US" dirty="0" smtClean="0">
                <a:solidFill>
                  <a:srgbClr val="0033CC"/>
                </a:solidFill>
                <a:sym typeface="Symbol"/>
              </a:rPr>
              <a:t> 0C/cm</a:t>
            </a:r>
            <a:r>
              <a:rPr lang="en-US" baseline="30000" dirty="0" smtClean="0">
                <a:solidFill>
                  <a:srgbClr val="0033CC"/>
                </a:solidFill>
                <a:sym typeface="Symbol"/>
              </a:rPr>
              <a:t>2</a:t>
            </a:r>
            <a:r>
              <a:rPr lang="en-US" dirty="0" smtClean="0">
                <a:solidFill>
                  <a:srgbClr val="0033CC"/>
                </a:solidFill>
                <a:sym typeface="Symbol"/>
              </a:rPr>
              <a:t> (!!) if developed </a:t>
            </a:r>
            <a:r>
              <a:rPr lang="en-US" i="1" dirty="0" smtClean="0">
                <a:solidFill>
                  <a:srgbClr val="0033CC"/>
                </a:solidFill>
                <a:sym typeface="Symbol"/>
              </a:rPr>
              <a:t>infinitely</a:t>
            </a:r>
            <a:r>
              <a:rPr lang="en-US" dirty="0" smtClean="0">
                <a:solidFill>
                  <a:srgbClr val="0033CC"/>
                </a:solidFill>
                <a:sym typeface="Symbol"/>
              </a:rPr>
              <a:t> long time</a:t>
            </a:r>
            <a:r>
              <a:rPr lang="en-US" dirty="0" smtClean="0">
                <a:solidFill>
                  <a:srgbClr val="0033CC"/>
                </a:solidFill>
              </a:rPr>
              <a:t>)</a:t>
            </a:r>
          </a:p>
          <a:p>
            <a:pPr marL="342900" indent="-342900">
              <a:spcAft>
                <a:spcPts val="600"/>
              </a:spcAft>
              <a:buAutoNum type="arabicPeriod"/>
            </a:pPr>
            <a:r>
              <a:rPr lang="en-US" dirty="0" smtClean="0">
                <a:solidFill>
                  <a:srgbClr val="0033CC"/>
                </a:solidFill>
              </a:rPr>
              <a:t>Developer used. For example, PMGI sensitivity </a:t>
            </a:r>
            <a:r>
              <a:rPr lang="en-US" dirty="0" smtClean="0">
                <a:solidFill>
                  <a:srgbClr val="0033CC"/>
                </a:solidFill>
                <a:sym typeface="Symbol"/>
              </a:rPr>
              <a:t>50C/cm</a:t>
            </a:r>
            <a:r>
              <a:rPr lang="en-US" baseline="30000" dirty="0" smtClean="0">
                <a:solidFill>
                  <a:srgbClr val="0033CC"/>
                </a:solidFill>
                <a:sym typeface="Symbol"/>
              </a:rPr>
              <a:t>2</a:t>
            </a:r>
            <a:r>
              <a:rPr lang="en-US" dirty="0" smtClean="0">
                <a:solidFill>
                  <a:srgbClr val="0033CC"/>
                </a:solidFill>
                <a:sym typeface="Symbol"/>
              </a:rPr>
              <a:t> when using base developer, 1000C/cm</a:t>
            </a:r>
            <a:r>
              <a:rPr lang="en-US" baseline="30000" dirty="0" smtClean="0">
                <a:solidFill>
                  <a:srgbClr val="0033CC"/>
                </a:solidFill>
                <a:sym typeface="Symbol"/>
              </a:rPr>
              <a:t>2</a:t>
            </a:r>
            <a:r>
              <a:rPr lang="en-US" dirty="0" smtClean="0">
                <a:solidFill>
                  <a:srgbClr val="0033CC"/>
                </a:solidFill>
                <a:sym typeface="Symbol"/>
              </a:rPr>
              <a:t> when using solvent developer. (PMGI: Poly(</a:t>
            </a:r>
            <a:r>
              <a:rPr lang="en-US" dirty="0" err="1" smtClean="0">
                <a:solidFill>
                  <a:srgbClr val="0033CC"/>
                </a:solidFill>
                <a:sym typeface="Symbol"/>
              </a:rPr>
              <a:t>dimethyl</a:t>
            </a:r>
            <a:r>
              <a:rPr lang="en-US" dirty="0" smtClean="0">
                <a:solidFill>
                  <a:srgbClr val="0033CC"/>
                </a:solidFill>
                <a:sym typeface="Symbol"/>
              </a:rPr>
              <a:t> </a:t>
            </a:r>
            <a:r>
              <a:rPr lang="en-US" dirty="0" err="1" smtClean="0">
                <a:solidFill>
                  <a:srgbClr val="0033CC"/>
                </a:solidFill>
                <a:sym typeface="Symbol"/>
              </a:rPr>
              <a:t>glutarimide</a:t>
            </a:r>
            <a:r>
              <a:rPr lang="en-US" dirty="0" smtClean="0">
                <a:solidFill>
                  <a:srgbClr val="0033CC"/>
                </a:solidFill>
                <a:sym typeface="Symbol"/>
              </a:rPr>
              <a:t>))</a:t>
            </a:r>
            <a:endParaRPr lang="en-US" dirty="0">
              <a:solidFill>
                <a:srgbClr val="0033CC"/>
              </a:solidFill>
            </a:endParaRPr>
          </a:p>
        </p:txBody>
      </p:sp>
      <p:sp>
        <p:nvSpPr>
          <p:cNvPr id="7" name="TextBox 6"/>
          <p:cNvSpPr txBox="1"/>
          <p:nvPr/>
        </p:nvSpPr>
        <p:spPr>
          <a:xfrm>
            <a:off x="685800" y="5791200"/>
            <a:ext cx="7482433" cy="369332"/>
          </a:xfrm>
          <a:prstGeom prst="rect">
            <a:avLst/>
          </a:prstGeom>
          <a:noFill/>
        </p:spPr>
        <p:txBody>
          <a:bodyPr wrap="none" rtlCol="0">
            <a:spAutoFit/>
          </a:bodyPr>
          <a:lstStyle/>
          <a:p>
            <a:r>
              <a:rPr lang="en-US" dirty="0" smtClean="0">
                <a:solidFill>
                  <a:srgbClr val="C00000"/>
                </a:solidFill>
              </a:rPr>
              <a:t>Note: </a:t>
            </a:r>
            <a:r>
              <a:rPr lang="en-US" i="1" dirty="0" smtClean="0">
                <a:solidFill>
                  <a:srgbClr val="C00000"/>
                </a:solidFill>
              </a:rPr>
              <a:t>higher</a:t>
            </a:r>
            <a:r>
              <a:rPr lang="en-US" dirty="0" smtClean="0">
                <a:solidFill>
                  <a:srgbClr val="C00000"/>
                </a:solidFill>
              </a:rPr>
              <a:t> sensitivity means one needs </a:t>
            </a:r>
            <a:r>
              <a:rPr lang="en-US" i="1" dirty="0" smtClean="0">
                <a:solidFill>
                  <a:srgbClr val="C00000"/>
                </a:solidFill>
              </a:rPr>
              <a:t>lower</a:t>
            </a:r>
            <a:r>
              <a:rPr lang="en-US" dirty="0" smtClean="0">
                <a:solidFill>
                  <a:srgbClr val="C00000"/>
                </a:solidFill>
              </a:rPr>
              <a:t> dose to fully expose the resist.</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sp>
        <p:nvSpPr>
          <p:cNvPr id="9" name="Rectangle 8"/>
          <p:cNvSpPr/>
          <p:nvPr/>
        </p:nvSpPr>
        <p:spPr>
          <a:xfrm>
            <a:off x="4191000" y="6457890"/>
            <a:ext cx="3886200" cy="400110"/>
          </a:xfrm>
          <a:prstGeom prst="rect">
            <a:avLst/>
          </a:prstGeom>
        </p:spPr>
        <p:txBody>
          <a:bodyPr wrap="square">
            <a:spAutoFit/>
          </a:bodyPr>
          <a:lstStyle/>
          <a:p>
            <a:r>
              <a:rPr lang="en-US" sz="1000" dirty="0" smtClean="0"/>
              <a:t>Bo Cui, Teodor Veres, “High resolution electron beam lithography of PMGI using solvent developers”, Microelectronic Engineering, 2008.</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40745" y="228600"/>
            <a:ext cx="1417055" cy="523220"/>
          </a:xfrm>
          <a:prstGeom prst="rect">
            <a:avLst/>
          </a:prstGeom>
          <a:noFill/>
          <a:ln>
            <a:noFill/>
          </a:ln>
        </p:spPr>
        <p:txBody>
          <a:bodyPr wrap="none" rtlCol="0">
            <a:spAutoFit/>
          </a:bodyPr>
          <a:lstStyle/>
          <a:p>
            <a:pPr algn="ctr"/>
            <a:r>
              <a:rPr lang="en-US" sz="2800" dirty="0" smtClean="0">
                <a:solidFill>
                  <a:srgbClr val="0033CC"/>
                </a:solidFill>
              </a:rPr>
              <a:t>Contrast</a:t>
            </a:r>
          </a:p>
        </p:txBody>
      </p:sp>
      <p:grpSp>
        <p:nvGrpSpPr>
          <p:cNvPr id="10" name="Group 9"/>
          <p:cNvGrpSpPr/>
          <p:nvPr/>
        </p:nvGrpSpPr>
        <p:grpSpPr>
          <a:xfrm>
            <a:off x="381000" y="1066800"/>
            <a:ext cx="4191000" cy="3438749"/>
            <a:chOff x="381000" y="1066800"/>
            <a:chExt cx="4191000" cy="3438749"/>
          </a:xfrm>
        </p:grpSpPr>
        <p:pic>
          <p:nvPicPr>
            <p:cNvPr id="43011" name="Picture 3"/>
            <p:cNvPicPr>
              <a:picLocks noChangeAspect="1" noChangeArrowheads="1"/>
            </p:cNvPicPr>
            <p:nvPr/>
          </p:nvPicPr>
          <p:blipFill>
            <a:blip r:embed="rId2" cstate="print"/>
            <a:srcRect/>
            <a:stretch>
              <a:fillRect/>
            </a:stretch>
          </p:blipFill>
          <p:spPr bwMode="auto">
            <a:xfrm>
              <a:off x="381000" y="1066800"/>
              <a:ext cx="4191000" cy="3438749"/>
            </a:xfrm>
            <a:prstGeom prst="rect">
              <a:avLst/>
            </a:prstGeom>
            <a:noFill/>
            <a:ln w="9525">
              <a:noFill/>
              <a:miter lim="800000"/>
              <a:headEnd/>
              <a:tailEnd/>
            </a:ln>
            <a:effectLst/>
          </p:spPr>
        </p:pic>
        <p:sp>
          <p:nvSpPr>
            <p:cNvPr id="9" name="TextBox 8"/>
            <p:cNvSpPr txBox="1"/>
            <p:nvPr/>
          </p:nvSpPr>
          <p:spPr>
            <a:xfrm>
              <a:off x="2057400" y="3048000"/>
              <a:ext cx="2287870" cy="646331"/>
            </a:xfrm>
            <a:prstGeom prst="rect">
              <a:avLst/>
            </a:prstGeom>
            <a:noFill/>
          </p:spPr>
          <p:txBody>
            <a:bodyPr wrap="none" rtlCol="0">
              <a:spAutoFit/>
            </a:bodyPr>
            <a:lstStyle/>
            <a:p>
              <a:r>
                <a:rPr lang="en-US" dirty="0" smtClean="0">
                  <a:solidFill>
                    <a:srgbClr val="0033CC"/>
                  </a:solidFill>
                </a:rPr>
                <a:t>Contrast curve of SU-8</a:t>
              </a:r>
            </a:p>
            <a:p>
              <a:r>
                <a:rPr lang="en-US" dirty="0" smtClean="0">
                  <a:solidFill>
                    <a:srgbClr val="0033CC"/>
                  </a:solidFill>
                </a:rPr>
                <a:t>Contrast only 0.92</a:t>
              </a:r>
              <a:endParaRPr lang="en-US" dirty="0">
                <a:solidFill>
                  <a:srgbClr val="0033CC"/>
                </a:solidFill>
              </a:endParaRPr>
            </a:p>
          </p:txBody>
        </p:sp>
      </p:grpSp>
      <p:grpSp>
        <p:nvGrpSpPr>
          <p:cNvPr id="14" name="Group 13"/>
          <p:cNvGrpSpPr>
            <a:grpSpLocks noChangeAspect="1"/>
          </p:cNvGrpSpPr>
          <p:nvPr/>
        </p:nvGrpSpPr>
        <p:grpSpPr>
          <a:xfrm>
            <a:off x="5257800" y="914400"/>
            <a:ext cx="3810000" cy="5524500"/>
            <a:chOff x="5867400" y="990600"/>
            <a:chExt cx="3048000" cy="4419600"/>
          </a:xfrm>
        </p:grpSpPr>
        <p:pic>
          <p:nvPicPr>
            <p:cNvPr id="43010" name="Picture 2"/>
            <p:cNvPicPr>
              <a:picLocks noChangeAspect="1" noChangeArrowheads="1"/>
            </p:cNvPicPr>
            <p:nvPr/>
          </p:nvPicPr>
          <p:blipFill>
            <a:blip r:embed="rId3" cstate="print"/>
            <a:srcRect/>
            <a:stretch>
              <a:fillRect/>
            </a:stretch>
          </p:blipFill>
          <p:spPr bwMode="auto">
            <a:xfrm>
              <a:off x="5867400" y="1272160"/>
              <a:ext cx="3048000" cy="4138040"/>
            </a:xfrm>
            <a:prstGeom prst="rect">
              <a:avLst/>
            </a:prstGeom>
            <a:noFill/>
            <a:ln w="9525">
              <a:noFill/>
              <a:miter lim="800000"/>
              <a:headEnd/>
              <a:tailEnd/>
            </a:ln>
            <a:effectLst/>
          </p:spPr>
        </p:pic>
        <p:sp>
          <p:nvSpPr>
            <p:cNvPr id="11" name="TextBox 10"/>
            <p:cNvSpPr txBox="1"/>
            <p:nvPr/>
          </p:nvSpPr>
          <p:spPr>
            <a:xfrm>
              <a:off x="6172200" y="990600"/>
              <a:ext cx="2602892" cy="369332"/>
            </a:xfrm>
            <a:prstGeom prst="rect">
              <a:avLst/>
            </a:prstGeom>
            <a:noFill/>
          </p:spPr>
          <p:txBody>
            <a:bodyPr wrap="none" rtlCol="0">
              <a:spAutoFit/>
            </a:bodyPr>
            <a:lstStyle/>
            <a:p>
              <a:r>
                <a:rPr lang="en-US" dirty="0" smtClean="0">
                  <a:solidFill>
                    <a:srgbClr val="0033CC"/>
                  </a:solidFill>
                </a:rPr>
                <a:t>Low contrast resist profile</a:t>
              </a:r>
              <a:endParaRPr lang="en-US" dirty="0">
                <a:solidFill>
                  <a:srgbClr val="0033CC"/>
                </a:solidFill>
              </a:endParaRPr>
            </a:p>
          </p:txBody>
        </p:sp>
        <p:sp>
          <p:nvSpPr>
            <p:cNvPr id="12" name="TextBox 11"/>
            <p:cNvSpPr txBox="1"/>
            <p:nvPr/>
          </p:nvSpPr>
          <p:spPr>
            <a:xfrm>
              <a:off x="6172200" y="3124200"/>
              <a:ext cx="2647071" cy="369332"/>
            </a:xfrm>
            <a:prstGeom prst="rect">
              <a:avLst/>
            </a:prstGeom>
            <a:noFill/>
          </p:spPr>
          <p:txBody>
            <a:bodyPr wrap="none" rtlCol="0">
              <a:spAutoFit/>
            </a:bodyPr>
            <a:lstStyle/>
            <a:p>
              <a:r>
                <a:rPr lang="en-US" dirty="0" smtClean="0">
                  <a:solidFill>
                    <a:srgbClr val="0033CC"/>
                  </a:solidFill>
                </a:rPr>
                <a:t>High contrast resist profile</a:t>
              </a:r>
              <a:endParaRPr lang="en-US" dirty="0">
                <a:solidFill>
                  <a:srgbClr val="0033CC"/>
                </a:solidFill>
              </a:endParaRPr>
            </a:p>
          </p:txBody>
        </p:sp>
      </p:grpSp>
      <p:sp>
        <p:nvSpPr>
          <p:cNvPr id="13" name="TextBox 12"/>
          <p:cNvSpPr txBox="1"/>
          <p:nvPr/>
        </p:nvSpPr>
        <p:spPr>
          <a:xfrm>
            <a:off x="152400" y="4598075"/>
            <a:ext cx="5769656" cy="2031325"/>
          </a:xfrm>
          <a:prstGeom prst="rect">
            <a:avLst/>
          </a:prstGeom>
          <a:noFill/>
        </p:spPr>
        <p:txBody>
          <a:bodyPr wrap="none" rtlCol="0">
            <a:spAutoFit/>
          </a:bodyPr>
          <a:lstStyle/>
          <a:p>
            <a:r>
              <a:rPr lang="en-US" dirty="0" smtClean="0">
                <a:solidFill>
                  <a:srgbClr val="C00000"/>
                </a:solidFill>
              </a:rPr>
              <a:t>High contrast:</a:t>
            </a:r>
          </a:p>
          <a:p>
            <a:pPr marL="287338" indent="-171450">
              <a:buFont typeface="Arial" pitchFamily="34" charset="0"/>
              <a:buChar char="•"/>
            </a:pPr>
            <a:r>
              <a:rPr lang="en-US" dirty="0" smtClean="0">
                <a:solidFill>
                  <a:srgbClr val="0033CC"/>
                </a:solidFill>
              </a:rPr>
              <a:t>Steeper sidewalls</a:t>
            </a:r>
          </a:p>
          <a:p>
            <a:pPr marL="287338" indent="-171450">
              <a:buFont typeface="Arial" pitchFamily="34" charset="0"/>
              <a:buChar char="•"/>
            </a:pPr>
            <a:r>
              <a:rPr lang="en-US" dirty="0" smtClean="0">
                <a:solidFill>
                  <a:srgbClr val="0033CC"/>
                </a:solidFill>
              </a:rPr>
              <a:t>Greater process latitude</a:t>
            </a:r>
          </a:p>
          <a:p>
            <a:pPr marL="287338" indent="-171450">
              <a:buFont typeface="Arial" pitchFamily="34" charset="0"/>
              <a:buChar char="•"/>
            </a:pPr>
            <a:r>
              <a:rPr lang="en-US" dirty="0" smtClean="0">
                <a:solidFill>
                  <a:srgbClr val="0033CC"/>
                </a:solidFill>
              </a:rPr>
              <a:t>Better resolution</a:t>
            </a:r>
          </a:p>
          <a:p>
            <a:pPr marL="287338" indent="-171450">
              <a:buFont typeface="Arial" pitchFamily="34" charset="0"/>
              <a:buChar char="•"/>
            </a:pPr>
            <a:r>
              <a:rPr lang="en-US" dirty="0" smtClean="0">
                <a:solidFill>
                  <a:srgbClr val="0033CC"/>
                </a:solidFill>
              </a:rPr>
              <a:t>Higher aspect ratio structure</a:t>
            </a:r>
          </a:p>
          <a:p>
            <a:pPr marL="287338" indent="-171450">
              <a:buFont typeface="Arial" pitchFamily="34" charset="0"/>
              <a:buChar char="•"/>
            </a:pPr>
            <a:r>
              <a:rPr lang="en-US" dirty="0" smtClean="0">
                <a:solidFill>
                  <a:srgbClr val="0033CC"/>
                </a:solidFill>
              </a:rPr>
              <a:t>Less sensitive to proximity effect, higher density pattern.</a:t>
            </a:r>
          </a:p>
          <a:p>
            <a:r>
              <a:rPr lang="en-US" dirty="0" smtClean="0">
                <a:solidFill>
                  <a:srgbClr val="C00000"/>
                </a:solidFill>
              </a:rPr>
              <a:t>Low contrast: </a:t>
            </a:r>
            <a:r>
              <a:rPr lang="en-US" dirty="0" smtClean="0">
                <a:solidFill>
                  <a:srgbClr val="0033CC"/>
                </a:solidFill>
              </a:rPr>
              <a:t>good only for 3D gray scale lithography</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533400" y="838200"/>
            <a:ext cx="4953000" cy="4504044"/>
          </a:xfrm>
          <a:prstGeom prst="rect">
            <a:avLst/>
          </a:prstGeom>
          <a:noFill/>
          <a:ln w="9525">
            <a:noFill/>
            <a:miter lim="800000"/>
            <a:headEnd/>
            <a:tailEnd/>
          </a:ln>
          <a:effectLst/>
        </p:spPr>
      </p:pic>
      <p:sp>
        <p:nvSpPr>
          <p:cNvPr id="5" name="TextBox 4"/>
          <p:cNvSpPr txBox="1"/>
          <p:nvPr/>
        </p:nvSpPr>
        <p:spPr>
          <a:xfrm>
            <a:off x="5334000" y="914400"/>
            <a:ext cx="2103461" cy="646331"/>
          </a:xfrm>
          <a:prstGeom prst="rect">
            <a:avLst/>
          </a:prstGeom>
          <a:noFill/>
        </p:spPr>
        <p:txBody>
          <a:bodyPr wrap="none" rtlCol="0">
            <a:spAutoFit/>
          </a:bodyPr>
          <a:lstStyle/>
          <a:p>
            <a:r>
              <a:rPr lang="en-US" dirty="0" smtClean="0">
                <a:solidFill>
                  <a:srgbClr val="0033CC"/>
                </a:solidFill>
              </a:rPr>
              <a:t>L: resolution</a:t>
            </a:r>
          </a:p>
          <a:p>
            <a:r>
              <a:rPr lang="en-US" dirty="0" smtClean="0">
                <a:solidFill>
                  <a:srgbClr val="0033CC"/>
                </a:solidFill>
              </a:rPr>
              <a:t>D: dose (sensitivity)</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0" y="76200"/>
            <a:ext cx="5121851" cy="523220"/>
          </a:xfrm>
          <a:prstGeom prst="rect">
            <a:avLst/>
          </a:prstGeom>
          <a:noFill/>
          <a:ln>
            <a:noFill/>
          </a:ln>
        </p:spPr>
        <p:txBody>
          <a:bodyPr wrap="none" rtlCol="0">
            <a:spAutoFit/>
          </a:bodyPr>
          <a:lstStyle/>
          <a:p>
            <a:pPr algn="ctr"/>
            <a:r>
              <a:rPr lang="en-US" sz="2800" dirty="0" smtClean="0">
                <a:solidFill>
                  <a:srgbClr val="0033CC"/>
                </a:solidFill>
              </a:rPr>
              <a:t>Sensitivity vs. contrast: a dilemma</a:t>
            </a:r>
          </a:p>
        </p:txBody>
      </p:sp>
      <p:sp>
        <p:nvSpPr>
          <p:cNvPr id="8" name="TextBox 7"/>
          <p:cNvSpPr txBox="1"/>
          <p:nvPr/>
        </p:nvSpPr>
        <p:spPr>
          <a:xfrm>
            <a:off x="152400" y="5486400"/>
            <a:ext cx="8763000" cy="1200329"/>
          </a:xfrm>
          <a:prstGeom prst="rect">
            <a:avLst/>
          </a:prstGeom>
          <a:noFill/>
        </p:spPr>
        <p:txBody>
          <a:bodyPr wrap="square" rtlCol="0">
            <a:spAutoFit/>
          </a:bodyPr>
          <a:lstStyle/>
          <a:p>
            <a:r>
              <a:rPr lang="en-US" dirty="0" smtClean="0">
                <a:solidFill>
                  <a:srgbClr val="C00000"/>
                </a:solidFill>
              </a:rPr>
              <a:t>No resist has both high sensitivity and high contrast/resolution.</a:t>
            </a:r>
          </a:p>
          <a:p>
            <a:r>
              <a:rPr lang="en-US" dirty="0" smtClean="0">
                <a:solidFill>
                  <a:srgbClr val="0033CC"/>
                </a:solidFill>
              </a:rPr>
              <a:t>This is not always that bad, because, anyway, even though such resist exist, it cannot be exposed using an inexpensive EBL system – too short dwell time (since high sensitivity) for exposing each tiny pixel (since high resolution), that beam blanker cannot follow.</a:t>
            </a:r>
            <a:endParaRPr lang="en-US" dirty="0">
              <a:solidFill>
                <a:srgbClr val="0033CC"/>
              </a:solidFill>
            </a:endParaRPr>
          </a:p>
        </p:txBody>
      </p:sp>
      <p:sp>
        <p:nvSpPr>
          <p:cNvPr id="9" name="TextBox 8"/>
          <p:cNvSpPr txBox="1"/>
          <p:nvPr/>
        </p:nvSpPr>
        <p:spPr>
          <a:xfrm>
            <a:off x="5486400" y="2057400"/>
            <a:ext cx="3505200" cy="2308324"/>
          </a:xfrm>
          <a:prstGeom prst="rect">
            <a:avLst/>
          </a:prstGeom>
          <a:noFill/>
        </p:spPr>
        <p:txBody>
          <a:bodyPr wrap="square" rtlCol="0">
            <a:spAutoFit/>
          </a:bodyPr>
          <a:lstStyle/>
          <a:p>
            <a:r>
              <a:rPr lang="en-US" dirty="0" smtClean="0">
                <a:solidFill>
                  <a:srgbClr val="0033CC"/>
                </a:solidFill>
              </a:rPr>
              <a:t>This dilemma is similar to that for EUV resist, where due to shot/statistically noise, higher sensitivity has higher LER (line-edge roughness).</a:t>
            </a:r>
          </a:p>
          <a:p>
            <a:r>
              <a:rPr lang="en-US" dirty="0" smtClean="0">
                <a:solidFill>
                  <a:srgbClr val="0033CC"/>
                </a:solidFill>
              </a:rPr>
              <a:t>In fact, shot noise is also important for EBL when using very sensitive resists.</a:t>
            </a:r>
            <a:endParaRPr lang="en-US" dirty="0">
              <a:solidFill>
                <a:srgbClr val="0033CC"/>
              </a:solidFill>
            </a:endParaRPr>
          </a:p>
        </p:txBody>
      </p:sp>
      <p:sp>
        <p:nvSpPr>
          <p:cNvPr id="10" name="TextBox 9"/>
          <p:cNvSpPr txBox="1"/>
          <p:nvPr/>
        </p:nvSpPr>
        <p:spPr>
          <a:xfrm>
            <a:off x="4953000" y="5029200"/>
            <a:ext cx="3562770" cy="276999"/>
          </a:xfrm>
          <a:prstGeom prst="rect">
            <a:avLst/>
          </a:prstGeom>
          <a:noFill/>
        </p:spPr>
        <p:txBody>
          <a:bodyPr wrap="none" rtlCol="0">
            <a:spAutoFit/>
          </a:bodyPr>
          <a:lstStyle/>
          <a:p>
            <a:r>
              <a:rPr lang="en-US" sz="1200" dirty="0" err="1" smtClean="0"/>
              <a:t>Ocola</a:t>
            </a:r>
            <a:r>
              <a:rPr lang="en-US" sz="1200" dirty="0" smtClean="0"/>
              <a:t> LE and Stein A, JVST B, 24(6), 3061-3065 (2006).</a:t>
            </a:r>
            <a:endParaRPr lang="en-US" sz="1200" dirty="0"/>
          </a:p>
        </p:txBody>
      </p:sp>
      <p:sp>
        <p:nvSpPr>
          <p:cNvPr id="11" name="TextBox 10"/>
          <p:cNvSpPr txBox="1"/>
          <p:nvPr/>
        </p:nvSpPr>
        <p:spPr>
          <a:xfrm>
            <a:off x="2286000" y="4343400"/>
            <a:ext cx="1297150" cy="369332"/>
          </a:xfrm>
          <a:prstGeom prst="rect">
            <a:avLst/>
          </a:prstGeom>
          <a:noFill/>
        </p:spPr>
        <p:txBody>
          <a:bodyPr wrap="none" rtlCol="0">
            <a:spAutoFit/>
          </a:bodyPr>
          <a:lstStyle/>
          <a:p>
            <a:r>
              <a:rPr lang="en-US" b="1" dirty="0" smtClean="0"/>
              <a:t>(sensitivity)</a:t>
            </a:r>
            <a:endParaRPr lang="en-US" b="1"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C00000"/>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228600" y="1587311"/>
            <a:ext cx="8686800" cy="4356289"/>
          </a:xfrm>
          <a:prstGeom prst="rect">
            <a:avLst/>
          </a:prstGeom>
          <a:noFill/>
          <a:ln w="9525">
            <a:noFill/>
            <a:miter lim="800000"/>
            <a:headEnd/>
            <a:tailEnd/>
          </a:ln>
        </p:spPr>
      </p:pic>
      <p:sp>
        <p:nvSpPr>
          <p:cNvPr id="4" name="TextBox 3"/>
          <p:cNvSpPr txBox="1"/>
          <p:nvPr/>
        </p:nvSpPr>
        <p:spPr>
          <a:xfrm>
            <a:off x="533400" y="152400"/>
            <a:ext cx="8208657" cy="523220"/>
          </a:xfrm>
          <a:prstGeom prst="rect">
            <a:avLst/>
          </a:prstGeom>
          <a:noFill/>
        </p:spPr>
        <p:txBody>
          <a:bodyPr wrap="none" rtlCol="0">
            <a:spAutoFit/>
          </a:bodyPr>
          <a:lstStyle/>
          <a:p>
            <a:r>
              <a:rPr lang="en-US" sz="2800" dirty="0" smtClean="0">
                <a:solidFill>
                  <a:srgbClr val="0033CC"/>
                </a:solidFill>
              </a:rPr>
              <a:t>Information from electron beam-specimen interactions</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57200" y="990600"/>
            <a:ext cx="8267391" cy="369332"/>
          </a:xfrm>
          <a:prstGeom prst="rect">
            <a:avLst/>
          </a:prstGeom>
          <a:noFill/>
        </p:spPr>
        <p:txBody>
          <a:bodyPr wrap="none" rtlCol="0">
            <a:spAutoFit/>
          </a:bodyPr>
          <a:lstStyle/>
          <a:p>
            <a:r>
              <a:rPr lang="en-US" dirty="0" smtClean="0">
                <a:solidFill>
                  <a:srgbClr val="C00000"/>
                </a:solidFill>
              </a:rPr>
              <a:t>When electron beam strikes the sample, both photon and electron signals are emitted.</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95400" y="762000"/>
            <a:ext cx="5985886" cy="211455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219200" y="3038475"/>
            <a:ext cx="6682010" cy="3743325"/>
          </a:xfrm>
          <a:prstGeom prst="rect">
            <a:avLst/>
          </a:prstGeom>
          <a:noFill/>
          <a:ln w="9525">
            <a:noFill/>
            <a:miter lim="800000"/>
            <a:headEnd/>
            <a:tailEnd/>
          </a:ln>
          <a:effectLst/>
        </p:spPr>
      </p:pic>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066800" y="152400"/>
            <a:ext cx="6802953" cy="523220"/>
          </a:xfrm>
          <a:prstGeom prst="rect">
            <a:avLst/>
          </a:prstGeom>
          <a:noFill/>
          <a:ln>
            <a:noFill/>
          </a:ln>
        </p:spPr>
        <p:txBody>
          <a:bodyPr wrap="none" rtlCol="0">
            <a:spAutoFit/>
          </a:bodyPr>
          <a:lstStyle/>
          <a:p>
            <a:pPr algn="ctr"/>
            <a:r>
              <a:rPr lang="en-US" sz="2800" dirty="0" smtClean="0">
                <a:solidFill>
                  <a:srgbClr val="0033CC"/>
                </a:solidFill>
              </a:rPr>
              <a:t>Conventional and chemically amplified resists</a:t>
            </a:r>
          </a:p>
        </p:txBody>
      </p:sp>
      <p:sp>
        <p:nvSpPr>
          <p:cNvPr id="8" name="Left Brace 7"/>
          <p:cNvSpPr/>
          <p:nvPr/>
        </p:nvSpPr>
        <p:spPr>
          <a:xfrm>
            <a:off x="1219200" y="1371600"/>
            <a:ext cx="22860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a:off x="990600" y="464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90600" y="65516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1295400"/>
            <a:ext cx="838199" cy="738664"/>
          </a:xfrm>
          <a:prstGeom prst="rect">
            <a:avLst/>
          </a:prstGeom>
          <a:noFill/>
        </p:spPr>
        <p:txBody>
          <a:bodyPr wrap="square" rtlCol="0">
            <a:spAutoFit/>
          </a:bodyPr>
          <a:lstStyle/>
          <a:p>
            <a:r>
              <a:rPr lang="en-US" sz="1400" dirty="0" smtClean="0"/>
              <a:t>They are more popular</a:t>
            </a:r>
            <a:endParaRPr lang="en-US" sz="14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676400" y="152400"/>
            <a:ext cx="6181500" cy="523220"/>
          </a:xfrm>
          <a:prstGeom prst="rect">
            <a:avLst/>
          </a:prstGeom>
          <a:noFill/>
          <a:ln>
            <a:noFill/>
          </a:ln>
        </p:spPr>
        <p:txBody>
          <a:bodyPr wrap="none" rtlCol="0">
            <a:spAutoFit/>
          </a:bodyPr>
          <a:lstStyle/>
          <a:p>
            <a:pPr algn="ctr"/>
            <a:r>
              <a:rPr lang="en-US" sz="2800" dirty="0" smtClean="0">
                <a:solidFill>
                  <a:srgbClr val="0033CC"/>
                </a:solidFill>
              </a:rPr>
              <a:t>The standard EBL resist: PMMA (positive)</a:t>
            </a:r>
          </a:p>
        </p:txBody>
      </p:sp>
      <p:sp>
        <p:nvSpPr>
          <p:cNvPr id="6" name="TextBox 5"/>
          <p:cNvSpPr txBox="1"/>
          <p:nvPr/>
        </p:nvSpPr>
        <p:spPr>
          <a:xfrm>
            <a:off x="228600" y="914400"/>
            <a:ext cx="8686800" cy="2564805"/>
          </a:xfrm>
          <a:prstGeom prst="rect">
            <a:avLst/>
          </a:prstGeom>
          <a:noFill/>
        </p:spPr>
        <p:txBody>
          <a:bodyPr wrap="square" rtlCol="0">
            <a:spAutoFit/>
          </a:bodyPr>
          <a:lstStyle/>
          <a:p>
            <a:pPr marL="177800" indent="-177800">
              <a:spcAft>
                <a:spcPts val="400"/>
              </a:spcAft>
              <a:buFont typeface="Arial" pitchFamily="34" charset="0"/>
              <a:buChar char="•"/>
            </a:pPr>
            <a:r>
              <a:rPr lang="en-US" dirty="0" smtClean="0">
                <a:solidFill>
                  <a:srgbClr val="0033CC"/>
                </a:solidFill>
              </a:rPr>
              <a:t>The most popular e-beam resist, very cheap and last forever, easy handling.</a:t>
            </a:r>
          </a:p>
          <a:p>
            <a:pPr marL="177800" indent="-177800">
              <a:spcAft>
                <a:spcPts val="400"/>
              </a:spcAft>
              <a:buFont typeface="Arial" pitchFamily="34" charset="0"/>
              <a:buChar char="•"/>
            </a:pPr>
            <a:r>
              <a:rPr lang="en-US" dirty="0" smtClean="0">
                <a:solidFill>
                  <a:srgbClr val="0033CC"/>
                </a:solidFill>
              </a:rPr>
              <a:t>Very high-resolution and contrast.</a:t>
            </a:r>
          </a:p>
          <a:p>
            <a:pPr marL="177800" indent="-177800">
              <a:spcAft>
                <a:spcPts val="400"/>
              </a:spcAft>
              <a:buFont typeface="Arial" pitchFamily="34" charset="0"/>
              <a:buChar char="•"/>
            </a:pPr>
            <a:r>
              <a:rPr lang="en-US" dirty="0" smtClean="0">
                <a:solidFill>
                  <a:srgbClr val="0033CC"/>
                </a:solidFill>
              </a:rPr>
              <a:t>Typical molecular weight is 950kg/mol. Lower M</a:t>
            </a:r>
            <a:r>
              <a:rPr lang="en-US" baseline="-25000" dirty="0" smtClean="0">
                <a:solidFill>
                  <a:srgbClr val="0033CC"/>
                </a:solidFill>
              </a:rPr>
              <a:t>w</a:t>
            </a:r>
            <a:r>
              <a:rPr lang="en-US" dirty="0" smtClean="0">
                <a:solidFill>
                  <a:srgbClr val="0033CC"/>
                </a:solidFill>
              </a:rPr>
              <a:t> (e.g. 15kg/mol) leads to higher sensitivity but lower contrast.</a:t>
            </a:r>
          </a:p>
          <a:p>
            <a:pPr marL="177800" indent="-177800">
              <a:spcAft>
                <a:spcPts val="400"/>
              </a:spcAft>
              <a:buFont typeface="Arial" pitchFamily="34" charset="0"/>
              <a:buChar char="•"/>
            </a:pPr>
            <a:r>
              <a:rPr lang="en-US" dirty="0" smtClean="0">
                <a:solidFill>
                  <a:srgbClr val="0033CC"/>
                </a:solidFill>
              </a:rPr>
              <a:t>Usually dissolved in a solvent: </a:t>
            </a:r>
            <a:r>
              <a:rPr lang="en-US" dirty="0" err="1" smtClean="0">
                <a:solidFill>
                  <a:srgbClr val="0033CC"/>
                </a:solidFill>
              </a:rPr>
              <a:t>chlorobenzene</a:t>
            </a:r>
            <a:r>
              <a:rPr lang="en-US" dirty="0" smtClean="0">
                <a:solidFill>
                  <a:srgbClr val="0033CC"/>
                </a:solidFill>
              </a:rPr>
              <a:t>, or anisole (less toxic, 2-4%).</a:t>
            </a:r>
          </a:p>
          <a:p>
            <a:pPr marL="177800" indent="-177800">
              <a:spcAft>
                <a:spcPts val="400"/>
              </a:spcAft>
              <a:buFont typeface="Arial" pitchFamily="34" charset="0"/>
              <a:buChar char="•"/>
            </a:pPr>
            <a:r>
              <a:rPr lang="en-US" dirty="0" smtClean="0">
                <a:solidFill>
                  <a:srgbClr val="0033CC"/>
                </a:solidFill>
              </a:rPr>
              <a:t>Developer mixtures can be adjusted to control contrast and sensitivity.</a:t>
            </a:r>
          </a:p>
          <a:p>
            <a:pPr marL="177800" indent="-177800">
              <a:spcAft>
                <a:spcPts val="400"/>
              </a:spcAft>
              <a:buFont typeface="Arial" pitchFamily="34" charset="0"/>
              <a:buChar char="•"/>
            </a:pPr>
            <a:r>
              <a:rPr lang="en-US" dirty="0" smtClean="0">
                <a:solidFill>
                  <a:srgbClr val="0033CC"/>
                </a:solidFill>
              </a:rPr>
              <a:t>The downside: low sensitivity, poor dry etch resistance (good for liftoff, not for direct etch pattern transfer).</a:t>
            </a:r>
          </a:p>
        </p:txBody>
      </p:sp>
      <p:pic>
        <p:nvPicPr>
          <p:cNvPr id="48130" name="Picture 2"/>
          <p:cNvPicPr>
            <a:picLocks noChangeAspect="1" noChangeArrowheads="1"/>
          </p:cNvPicPr>
          <p:nvPr/>
        </p:nvPicPr>
        <p:blipFill>
          <a:blip r:embed="rId2" cstate="print"/>
          <a:srcRect/>
          <a:stretch>
            <a:fillRect/>
          </a:stretch>
        </p:blipFill>
        <p:spPr bwMode="auto">
          <a:xfrm>
            <a:off x="1219200" y="4495800"/>
            <a:ext cx="1828800" cy="146304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3" cstate="print"/>
          <a:srcRect/>
          <a:stretch>
            <a:fillRect/>
          </a:stretch>
        </p:blipFill>
        <p:spPr bwMode="auto">
          <a:xfrm>
            <a:off x="3962400" y="4114800"/>
            <a:ext cx="4051748" cy="2096619"/>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50193" y="76200"/>
            <a:ext cx="2741007" cy="523220"/>
          </a:xfrm>
          <a:prstGeom prst="rect">
            <a:avLst/>
          </a:prstGeom>
          <a:noFill/>
          <a:ln>
            <a:noFill/>
          </a:ln>
        </p:spPr>
        <p:txBody>
          <a:bodyPr wrap="none" rtlCol="0">
            <a:spAutoFit/>
          </a:bodyPr>
          <a:lstStyle/>
          <a:p>
            <a:pPr algn="ctr"/>
            <a:r>
              <a:rPr lang="en-US" sz="2800" dirty="0" smtClean="0">
                <a:solidFill>
                  <a:srgbClr val="0033CC"/>
                </a:solidFill>
              </a:rPr>
              <a:t>PMMA developer</a:t>
            </a:r>
          </a:p>
        </p:txBody>
      </p:sp>
      <p:pic>
        <p:nvPicPr>
          <p:cNvPr id="6" name="Picture 4"/>
          <p:cNvPicPr>
            <a:picLocks noChangeAspect="1" noChangeArrowheads="1"/>
          </p:cNvPicPr>
          <p:nvPr/>
        </p:nvPicPr>
        <p:blipFill>
          <a:blip r:embed="rId2" cstate="print"/>
          <a:srcRect/>
          <a:stretch>
            <a:fillRect/>
          </a:stretch>
        </p:blipFill>
        <p:spPr bwMode="auto">
          <a:xfrm>
            <a:off x="1143000" y="914400"/>
            <a:ext cx="6897011" cy="1828800"/>
          </a:xfrm>
          <a:prstGeom prst="rect">
            <a:avLst/>
          </a:prstGeom>
          <a:noFill/>
          <a:ln w="9525">
            <a:noFill/>
            <a:miter lim="800000"/>
            <a:headEnd/>
            <a:tailEnd/>
          </a:ln>
          <a:effectLst/>
        </p:spPr>
      </p:pic>
      <p:sp>
        <p:nvSpPr>
          <p:cNvPr id="7" name="TextBox 6"/>
          <p:cNvSpPr txBox="1"/>
          <p:nvPr/>
        </p:nvSpPr>
        <p:spPr>
          <a:xfrm>
            <a:off x="762000" y="3657600"/>
            <a:ext cx="7924800" cy="1985159"/>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MIBK : IPA (isopropanol)=1:3 for typically 60sec, most popular developer.</a:t>
            </a:r>
          </a:p>
          <a:p>
            <a:pPr marL="342900" indent="-342900">
              <a:spcAft>
                <a:spcPts val="600"/>
              </a:spcAft>
              <a:buAutoNum type="arabicPeriod"/>
            </a:pPr>
            <a:r>
              <a:rPr lang="en-US" dirty="0" err="1" smtClean="0">
                <a:solidFill>
                  <a:srgbClr val="0033CC"/>
                </a:solidFill>
              </a:rPr>
              <a:t>Cellosolve</a:t>
            </a:r>
            <a:r>
              <a:rPr lang="en-US" dirty="0" smtClean="0">
                <a:solidFill>
                  <a:srgbClr val="0033CC"/>
                </a:solidFill>
              </a:rPr>
              <a:t> (2-ethoxyethanol): methanol=3:7 for 7-10sec, claimed by some to have slightly higher contrast than MIBK.</a:t>
            </a:r>
          </a:p>
          <a:p>
            <a:pPr marL="342900" indent="-342900">
              <a:spcAft>
                <a:spcPts val="600"/>
              </a:spcAft>
              <a:buAutoNum type="arabicPeriod"/>
            </a:pPr>
            <a:r>
              <a:rPr lang="en-US" dirty="0" smtClean="0">
                <a:solidFill>
                  <a:srgbClr val="0033CC"/>
                </a:solidFill>
              </a:rPr>
              <a:t>MEK (methyl ethyl ketone) : ethanol=26.5:73.5 for 2-5 second also works well.</a:t>
            </a:r>
          </a:p>
          <a:p>
            <a:pPr marL="342900" indent="-342900">
              <a:spcAft>
                <a:spcPts val="600"/>
              </a:spcAft>
              <a:buAutoNum type="arabicPeriod"/>
            </a:pPr>
            <a:r>
              <a:rPr lang="en-US" dirty="0" smtClean="0">
                <a:solidFill>
                  <a:srgbClr val="0033CC"/>
                </a:solidFill>
              </a:rPr>
              <a:t>IPA : H</a:t>
            </a:r>
            <a:r>
              <a:rPr lang="en-US" baseline="-25000" dirty="0" smtClean="0">
                <a:solidFill>
                  <a:srgbClr val="0033CC"/>
                </a:solidFill>
              </a:rPr>
              <a:t>2</a:t>
            </a:r>
            <a:r>
              <a:rPr lang="en-US" dirty="0" smtClean="0">
                <a:solidFill>
                  <a:srgbClr val="0033CC"/>
                </a:solidFill>
              </a:rPr>
              <a:t>O=7:3, co-solvent system, i.e. neither IPA nor water alone dissolves exposed PMMA. Claimed by some to have better performance than MIBK.</a:t>
            </a:r>
            <a:endParaRPr lang="en-US" dirty="0">
              <a:solidFill>
                <a:srgbClr val="0033CC"/>
              </a:solidFill>
            </a:endParaRPr>
          </a:p>
        </p:txBody>
      </p:sp>
      <p:sp>
        <p:nvSpPr>
          <p:cNvPr id="8" name="TextBox 7"/>
          <p:cNvSpPr txBox="1"/>
          <p:nvPr/>
        </p:nvSpPr>
        <p:spPr>
          <a:xfrm>
            <a:off x="381001" y="6027003"/>
            <a:ext cx="8458199" cy="830997"/>
          </a:xfrm>
          <a:prstGeom prst="rect">
            <a:avLst/>
          </a:prstGeom>
          <a:noFill/>
        </p:spPr>
        <p:txBody>
          <a:bodyPr wrap="square" rtlCol="0">
            <a:spAutoFit/>
          </a:bodyPr>
          <a:lstStyle/>
          <a:p>
            <a:pPr marL="231775" indent="-231775"/>
            <a:r>
              <a:rPr lang="en-US" sz="1200" dirty="0" smtClean="0"/>
              <a:t>[1] “Enhanced sensitivity in the electron beam resist PMMA using improved solvent developer”, </a:t>
            </a:r>
            <a:r>
              <a:rPr lang="en-US" sz="1200" dirty="0" err="1" smtClean="0"/>
              <a:t>Mohsin</a:t>
            </a:r>
            <a:r>
              <a:rPr lang="en-US" sz="1200" dirty="0" smtClean="0"/>
              <a:t> and </a:t>
            </a:r>
            <a:r>
              <a:rPr lang="en-US" sz="1200" dirty="0" err="1" smtClean="0"/>
              <a:t>Cowie</a:t>
            </a:r>
            <a:r>
              <a:rPr lang="en-US" sz="1200" dirty="0" smtClean="0"/>
              <a:t>, </a:t>
            </a:r>
            <a:r>
              <a:rPr lang="en-US" sz="1200" i="1" dirty="0" smtClean="0"/>
              <a:t>Polymer</a:t>
            </a:r>
            <a:r>
              <a:rPr lang="en-US" sz="1200" dirty="0" smtClean="0"/>
              <a:t>, 1988, page 2130.</a:t>
            </a:r>
          </a:p>
          <a:p>
            <a:r>
              <a:rPr lang="en-US" sz="1200" dirty="0" smtClean="0"/>
              <a:t>[2] “New high-contrast developers for PMMA”, Bernstein and Hill and Liu, </a:t>
            </a:r>
            <a:r>
              <a:rPr lang="en-US" sz="1200" i="1" dirty="0" smtClean="0"/>
              <a:t>J Appl. Phys.</a:t>
            </a:r>
            <a:r>
              <a:rPr lang="en-US" sz="1200" dirty="0" smtClean="0"/>
              <a:t>, 71(8), 1992, page 4066.</a:t>
            </a:r>
          </a:p>
          <a:p>
            <a:pPr marL="231775" indent="-231775"/>
            <a:r>
              <a:rPr lang="en-US" sz="1200" dirty="0" smtClean="0"/>
              <a:t>[3] “Comparison of MIBK/IPA and water/IPA as PMMA developers…”, Microelectronic Engineering, 61-62, 745-753 (2002).</a:t>
            </a:r>
            <a:endParaRPr lang="en-US" sz="1200" dirty="0"/>
          </a:p>
        </p:txBody>
      </p:sp>
      <p:sp>
        <p:nvSpPr>
          <p:cNvPr id="9" name="TextBox 8"/>
          <p:cNvSpPr txBox="1"/>
          <p:nvPr/>
        </p:nvSpPr>
        <p:spPr>
          <a:xfrm>
            <a:off x="1752600" y="1905000"/>
            <a:ext cx="3148747" cy="369332"/>
          </a:xfrm>
          <a:prstGeom prst="rect">
            <a:avLst/>
          </a:prstGeom>
          <a:noFill/>
        </p:spPr>
        <p:txBody>
          <a:bodyPr wrap="none" rtlCol="0">
            <a:spAutoFit/>
          </a:bodyPr>
          <a:lstStyle/>
          <a:p>
            <a:r>
              <a:rPr lang="en-US" dirty="0" smtClean="0"/>
              <a:t>(MIBK: methyl isobutyl ketone)</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32</a:t>
            </a:fld>
            <a:endParaRPr lang="en-US"/>
          </a:p>
        </p:txBody>
      </p:sp>
      <p:sp>
        <p:nvSpPr>
          <p:cNvPr id="11" name="TextBox 10"/>
          <p:cNvSpPr txBox="1"/>
          <p:nvPr/>
        </p:nvSpPr>
        <p:spPr>
          <a:xfrm>
            <a:off x="1600200" y="2743200"/>
            <a:ext cx="6202660" cy="369332"/>
          </a:xfrm>
          <a:prstGeom prst="rect">
            <a:avLst/>
          </a:prstGeom>
          <a:noFill/>
        </p:spPr>
        <p:txBody>
          <a:bodyPr wrap="none" rtlCol="0">
            <a:spAutoFit/>
          </a:bodyPr>
          <a:lstStyle/>
          <a:p>
            <a:r>
              <a:rPr lang="en-US" dirty="0" smtClean="0">
                <a:solidFill>
                  <a:srgbClr val="000099"/>
                </a:solidFill>
              </a:rPr>
              <a:t>The dilemma again: higher sensitivity comes with lower contrast</a:t>
            </a:r>
            <a:endParaRPr lang="en-U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76200"/>
            <a:ext cx="2791598" cy="523220"/>
          </a:xfrm>
          <a:prstGeom prst="rect">
            <a:avLst/>
          </a:prstGeom>
        </p:spPr>
        <p:txBody>
          <a:bodyPr wrap="none">
            <a:spAutoFit/>
          </a:bodyPr>
          <a:lstStyle/>
          <a:p>
            <a:r>
              <a:rPr lang="en-US" sz="2800" dirty="0" smtClean="0">
                <a:solidFill>
                  <a:srgbClr val="0033CC"/>
                </a:solidFill>
              </a:rPr>
              <a:t>PMMA dose table</a:t>
            </a:r>
            <a:endParaRPr lang="en-US" sz="2800" dirty="0"/>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6" name="Table 5"/>
          <p:cNvGraphicFramePr>
            <a:graphicFrameLocks noGrp="1"/>
          </p:cNvGraphicFramePr>
          <p:nvPr/>
        </p:nvGraphicFramePr>
        <p:xfrm>
          <a:off x="1143000" y="914400"/>
          <a:ext cx="6629400" cy="1589174"/>
        </p:xfrm>
        <a:graphic>
          <a:graphicData uri="http://schemas.openxmlformats.org/drawingml/2006/table">
            <a:tbl>
              <a:tblPr firstRow="1" bandRow="1">
                <a:tableStyleId>{073A0DAA-6AF3-43AB-8588-CEC1D06C72B9}</a:tableStyleId>
              </a:tblPr>
              <a:tblGrid>
                <a:gridCol w="2590800"/>
                <a:gridCol w="1371600"/>
                <a:gridCol w="1371600"/>
                <a:gridCol w="1295400"/>
              </a:tblGrid>
              <a:tr h="375487">
                <a:tc>
                  <a:txBody>
                    <a:bodyPr/>
                    <a:lstStyle/>
                    <a:p>
                      <a:pPr algn="ctr"/>
                      <a:endParaRPr lang="en-US" dirty="0"/>
                    </a:p>
                  </a:txBody>
                  <a:tcPr/>
                </a:tc>
                <a:tc>
                  <a:txBody>
                    <a:bodyPr/>
                    <a:lstStyle/>
                    <a:p>
                      <a:pPr algn="ctr"/>
                      <a:r>
                        <a:rPr lang="en-US" dirty="0" smtClean="0"/>
                        <a:t>10kV</a:t>
                      </a:r>
                      <a:endParaRPr lang="en-US" dirty="0"/>
                    </a:p>
                  </a:txBody>
                  <a:tcPr/>
                </a:tc>
                <a:tc>
                  <a:txBody>
                    <a:bodyPr/>
                    <a:lstStyle/>
                    <a:p>
                      <a:pPr algn="ctr"/>
                      <a:r>
                        <a:rPr lang="en-US" dirty="0" smtClean="0"/>
                        <a:t>20kV</a:t>
                      </a:r>
                      <a:endParaRPr lang="en-US" dirty="0"/>
                    </a:p>
                  </a:txBody>
                  <a:tcPr/>
                </a:tc>
                <a:tc>
                  <a:txBody>
                    <a:bodyPr/>
                    <a:lstStyle/>
                    <a:p>
                      <a:pPr algn="ctr"/>
                      <a:r>
                        <a:rPr lang="en-US" dirty="0" smtClean="0"/>
                        <a:t>30kV</a:t>
                      </a:r>
                      <a:endParaRPr lang="en-US" dirty="0"/>
                    </a:p>
                  </a:txBody>
                  <a:tcPr/>
                </a:tc>
              </a:tr>
              <a:tr h="462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Area dose (</a:t>
                      </a:r>
                      <a:r>
                        <a:rPr lang="en-US" dirty="0" smtClean="0">
                          <a:sym typeface="Symbol"/>
                        </a:rPr>
                        <a:t>C/cm</a:t>
                      </a:r>
                      <a:r>
                        <a:rPr lang="en-US" baseline="30000" dirty="0" smtClean="0">
                          <a:sym typeface="Symbol"/>
                        </a:rPr>
                        <a:t>2</a:t>
                      </a:r>
                      <a:r>
                        <a:rPr lang="en-US" dirty="0" smtClean="0"/>
                        <a:t>)</a:t>
                      </a:r>
                      <a:endParaRPr lang="en-US" dirty="0"/>
                    </a:p>
                  </a:txBody>
                  <a:tcPr/>
                </a:tc>
                <a:tc>
                  <a:txBody>
                    <a:bodyPr/>
                    <a:lstStyle/>
                    <a:p>
                      <a:pPr algn="ctr"/>
                      <a:r>
                        <a:rPr lang="en-US" dirty="0" smtClean="0"/>
                        <a:t>100</a:t>
                      </a:r>
                      <a:endParaRPr lang="en-US" baseline="30000" dirty="0"/>
                    </a:p>
                  </a:txBody>
                  <a:tcPr/>
                </a:tc>
                <a:tc>
                  <a:txBody>
                    <a:bodyPr/>
                    <a:lstStyle/>
                    <a:p>
                      <a:pPr algn="ctr"/>
                      <a:r>
                        <a:rPr lang="en-US" dirty="0" smtClean="0"/>
                        <a:t>180</a:t>
                      </a:r>
                      <a:endParaRPr lang="en-US" dirty="0"/>
                    </a:p>
                  </a:txBody>
                  <a:tcPr/>
                </a:tc>
                <a:tc>
                  <a:txBody>
                    <a:bodyPr/>
                    <a:lstStyle/>
                    <a:p>
                      <a:pPr algn="ctr"/>
                      <a:r>
                        <a:rPr lang="en-US" dirty="0" smtClean="0"/>
                        <a:t>250</a:t>
                      </a:r>
                      <a:endParaRPr lang="en-US" dirty="0"/>
                    </a:p>
                  </a:txBody>
                  <a:tcPr/>
                </a:tc>
              </a:tr>
              <a:tr h="375487">
                <a:tc>
                  <a:txBody>
                    <a:bodyPr/>
                    <a:lstStyle/>
                    <a:p>
                      <a:pPr algn="ctr"/>
                      <a:r>
                        <a:rPr lang="en-US" dirty="0" smtClean="0"/>
                        <a:t>Line dose (</a:t>
                      </a:r>
                      <a:r>
                        <a:rPr lang="en-US" dirty="0" err="1" smtClean="0"/>
                        <a:t>nC</a:t>
                      </a:r>
                      <a:r>
                        <a:rPr lang="en-US" dirty="0" smtClean="0"/>
                        <a:t>/cm)</a:t>
                      </a:r>
                      <a:endParaRPr lang="en-US" dirty="0"/>
                    </a:p>
                  </a:txBody>
                  <a:tcPr/>
                </a:tc>
                <a:tc>
                  <a:txBody>
                    <a:bodyPr/>
                    <a:lstStyle/>
                    <a:p>
                      <a:pPr algn="ctr"/>
                      <a:r>
                        <a:rPr lang="en-US" dirty="0" smtClean="0"/>
                        <a:t>0.5</a:t>
                      </a:r>
                      <a:endParaRPr lang="en-US" dirty="0"/>
                    </a:p>
                  </a:txBody>
                  <a:tcPr/>
                </a:tc>
                <a:tc>
                  <a:txBody>
                    <a:bodyPr/>
                    <a:lstStyle/>
                    <a:p>
                      <a:pPr algn="ctr"/>
                      <a:r>
                        <a:rPr lang="en-US" dirty="0" smtClean="0"/>
                        <a:t>0.9</a:t>
                      </a:r>
                      <a:endParaRPr lang="en-US" dirty="0"/>
                    </a:p>
                  </a:txBody>
                  <a:tcPr/>
                </a:tc>
                <a:tc>
                  <a:txBody>
                    <a:bodyPr/>
                    <a:lstStyle/>
                    <a:p>
                      <a:pPr algn="ctr"/>
                      <a:r>
                        <a:rPr lang="en-US" dirty="0" smtClean="0"/>
                        <a:t>1.3</a:t>
                      </a:r>
                      <a:endParaRPr lang="en-US" dirty="0"/>
                    </a:p>
                  </a:txBody>
                  <a:tcPr/>
                </a:tc>
              </a:tr>
              <a:tr h="375487">
                <a:tc>
                  <a:txBody>
                    <a:bodyPr/>
                    <a:lstStyle/>
                    <a:p>
                      <a:pPr algn="ctr"/>
                      <a:r>
                        <a:rPr lang="en-US" dirty="0" smtClean="0"/>
                        <a:t>Dot</a:t>
                      </a:r>
                      <a:r>
                        <a:rPr lang="en-US" baseline="0" dirty="0" smtClean="0"/>
                        <a:t> dose (</a:t>
                      </a:r>
                      <a:r>
                        <a:rPr lang="en-US" baseline="0" dirty="0" err="1" smtClean="0"/>
                        <a:t>fC</a:t>
                      </a:r>
                      <a:r>
                        <a:rPr lang="en-US" baseline="0" dirty="0" smtClean="0"/>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1.5</a:t>
                      </a:r>
                      <a:endParaRPr lang="en-US" dirty="0"/>
                    </a:p>
                  </a:txBody>
                  <a:tcPr/>
                </a:tc>
              </a:tr>
            </a:tbl>
          </a:graphicData>
        </a:graphic>
      </p:graphicFrame>
      <p:sp>
        <p:nvSpPr>
          <p:cNvPr id="7" name="Rectangle 6"/>
          <p:cNvSpPr/>
          <p:nvPr/>
        </p:nvSpPr>
        <p:spPr>
          <a:xfrm>
            <a:off x="1066800" y="2667000"/>
            <a:ext cx="7010400" cy="1431161"/>
          </a:xfrm>
          <a:prstGeom prst="rect">
            <a:avLst/>
          </a:prstGeom>
        </p:spPr>
        <p:txBody>
          <a:bodyPr wrap="square">
            <a:spAutoFit/>
          </a:bodyPr>
          <a:lstStyle/>
          <a:p>
            <a:pPr>
              <a:spcAft>
                <a:spcPts val="600"/>
              </a:spcAft>
            </a:pPr>
            <a:r>
              <a:rPr lang="en-US" dirty="0" smtClean="0">
                <a:solidFill>
                  <a:srgbClr val="0033CC"/>
                </a:solidFill>
              </a:rPr>
              <a:t>Doses for MIBK:IPA=1:3 developer 60second. </a:t>
            </a:r>
          </a:p>
          <a:p>
            <a:pPr>
              <a:spcAft>
                <a:spcPts val="600"/>
              </a:spcAft>
            </a:pPr>
            <a:r>
              <a:rPr lang="en-US" dirty="0" smtClean="0">
                <a:solidFill>
                  <a:srgbClr val="0033CC"/>
                </a:solidFill>
              </a:rPr>
              <a:t>All values are good starting points, need dose test before each writing.</a:t>
            </a:r>
          </a:p>
          <a:p>
            <a:pPr>
              <a:spcAft>
                <a:spcPts val="600"/>
              </a:spcAft>
            </a:pPr>
            <a:r>
              <a:rPr lang="en-US" dirty="0" smtClean="0">
                <a:solidFill>
                  <a:srgbClr val="0033CC"/>
                </a:solidFill>
              </a:rPr>
              <a:t>Use the above </a:t>
            </a:r>
            <a:r>
              <a:rPr lang="en-US" i="1" dirty="0" smtClean="0">
                <a:solidFill>
                  <a:srgbClr val="0033CC"/>
                </a:solidFill>
              </a:rPr>
              <a:t>area dose </a:t>
            </a:r>
            <a:r>
              <a:rPr lang="en-US" dirty="0" smtClean="0">
                <a:solidFill>
                  <a:srgbClr val="0033CC"/>
                </a:solidFill>
              </a:rPr>
              <a:t>only for large features (&gt;proximity effect range).</a:t>
            </a:r>
          </a:p>
          <a:p>
            <a:pPr>
              <a:spcAft>
                <a:spcPts val="600"/>
              </a:spcAft>
            </a:pPr>
            <a:r>
              <a:rPr lang="en-US" dirty="0" smtClean="0">
                <a:solidFill>
                  <a:srgbClr val="0033CC"/>
                </a:solidFill>
              </a:rPr>
              <a:t>Otherwise, e.g. when writing 1</a:t>
            </a:r>
            <a:r>
              <a:rPr lang="en-US" dirty="0" smtClean="0">
                <a:solidFill>
                  <a:srgbClr val="0033CC"/>
                </a:solidFill>
                <a:sym typeface="Symbol"/>
              </a:rPr>
              <a:t>m stripes, 250C/cm</a:t>
            </a:r>
            <a:r>
              <a:rPr lang="en-US" baseline="30000" dirty="0" smtClean="0">
                <a:solidFill>
                  <a:srgbClr val="0033CC"/>
                </a:solidFill>
                <a:sym typeface="Symbol"/>
              </a:rPr>
              <a:t>2</a:t>
            </a:r>
            <a:r>
              <a:rPr lang="en-US" dirty="0" smtClean="0">
                <a:solidFill>
                  <a:srgbClr val="0033CC"/>
                </a:solidFill>
                <a:sym typeface="Symbol"/>
              </a:rPr>
              <a:t> is not enough.</a:t>
            </a:r>
            <a:endParaRPr lang="en-US" dirty="0"/>
          </a:p>
        </p:txBody>
      </p:sp>
      <p:sp>
        <p:nvSpPr>
          <p:cNvPr id="8" name="TextBox 7"/>
          <p:cNvSpPr txBox="1"/>
          <p:nvPr/>
        </p:nvSpPr>
        <p:spPr>
          <a:xfrm>
            <a:off x="533400" y="4572000"/>
            <a:ext cx="7471276" cy="369332"/>
          </a:xfrm>
          <a:prstGeom prst="rect">
            <a:avLst/>
          </a:prstGeom>
          <a:noFill/>
        </p:spPr>
        <p:txBody>
          <a:bodyPr wrap="none" rtlCol="0">
            <a:spAutoFit/>
          </a:bodyPr>
          <a:lstStyle/>
          <a:p>
            <a:r>
              <a:rPr lang="en-US" dirty="0" smtClean="0">
                <a:solidFill>
                  <a:srgbClr val="C00000"/>
                </a:solidFill>
              </a:rPr>
              <a:t>Proximity effect factor b can be estimated </a:t>
            </a:r>
            <a:r>
              <a:rPr lang="en-US" i="1" dirty="0" smtClean="0">
                <a:solidFill>
                  <a:srgbClr val="C00000"/>
                </a:solidFill>
              </a:rPr>
              <a:t>(very roughly) </a:t>
            </a:r>
            <a:r>
              <a:rPr lang="en-US" dirty="0" smtClean="0">
                <a:solidFill>
                  <a:srgbClr val="C00000"/>
                </a:solidFill>
              </a:rPr>
              <a:t>from the above table:</a:t>
            </a:r>
            <a:endParaRPr lang="en-US" dirty="0">
              <a:solidFill>
                <a:srgbClr val="C00000"/>
              </a:solidFill>
            </a:endParaRPr>
          </a:p>
        </p:txBody>
      </p:sp>
      <p:sp>
        <p:nvSpPr>
          <p:cNvPr id="9" name="TextBox 8"/>
          <p:cNvSpPr txBox="1"/>
          <p:nvPr/>
        </p:nvSpPr>
        <p:spPr>
          <a:xfrm>
            <a:off x="381000" y="5105400"/>
            <a:ext cx="2692084" cy="923330"/>
          </a:xfrm>
          <a:prstGeom prst="rect">
            <a:avLst/>
          </a:prstGeom>
          <a:noFill/>
        </p:spPr>
        <p:txBody>
          <a:bodyPr wrap="none" rtlCol="0">
            <a:spAutoFit/>
          </a:bodyPr>
          <a:lstStyle/>
          <a:p>
            <a:r>
              <a:rPr lang="en-US" dirty="0" smtClean="0">
                <a:solidFill>
                  <a:srgbClr val="7030A0"/>
                </a:solidFill>
              </a:rPr>
              <a:t>Real dose D=E(1+b)</a:t>
            </a:r>
          </a:p>
          <a:p>
            <a:r>
              <a:rPr lang="en-US" dirty="0" smtClean="0">
                <a:solidFill>
                  <a:srgbClr val="7030A0"/>
                </a:solidFill>
              </a:rPr>
              <a:t>E is as-exposed dose</a:t>
            </a:r>
          </a:p>
          <a:p>
            <a:r>
              <a:rPr lang="en-US" dirty="0" smtClean="0">
                <a:solidFill>
                  <a:srgbClr val="7030A0"/>
                </a:solidFill>
              </a:rPr>
              <a:t>b is due to proximity effect</a:t>
            </a:r>
          </a:p>
        </p:txBody>
      </p:sp>
      <p:sp>
        <p:nvSpPr>
          <p:cNvPr id="10" name="TextBox 9"/>
          <p:cNvSpPr txBox="1"/>
          <p:nvPr/>
        </p:nvSpPr>
        <p:spPr>
          <a:xfrm>
            <a:off x="3733800" y="4953000"/>
            <a:ext cx="5105400" cy="1477328"/>
          </a:xfrm>
          <a:prstGeom prst="rect">
            <a:avLst/>
          </a:prstGeom>
          <a:noFill/>
        </p:spPr>
        <p:txBody>
          <a:bodyPr wrap="square" rtlCol="0">
            <a:spAutoFit/>
          </a:bodyPr>
          <a:lstStyle/>
          <a:p>
            <a:r>
              <a:rPr lang="en-US" dirty="0" smtClean="0">
                <a:solidFill>
                  <a:srgbClr val="0033CC"/>
                </a:solidFill>
              </a:rPr>
              <a:t>For line dose 1.3nC/cm, written line-width is </a:t>
            </a:r>
            <a:r>
              <a:rPr lang="en-US" dirty="0" smtClean="0">
                <a:solidFill>
                  <a:srgbClr val="0033CC"/>
                </a:solidFill>
                <a:sym typeface="Symbol"/>
              </a:rPr>
              <a:t></a:t>
            </a:r>
            <a:r>
              <a:rPr lang="en-US" dirty="0" smtClean="0">
                <a:solidFill>
                  <a:srgbClr val="0033CC"/>
                </a:solidFill>
              </a:rPr>
              <a:t>15nm.</a:t>
            </a:r>
          </a:p>
          <a:p>
            <a:r>
              <a:rPr lang="en-US" dirty="0" smtClean="0">
                <a:solidFill>
                  <a:srgbClr val="0033CC"/>
                </a:solidFill>
              </a:rPr>
              <a:t>So area dose 1.3nC/(15nm</a:t>
            </a:r>
            <a:r>
              <a:rPr lang="en-US" dirty="0" smtClean="0">
                <a:solidFill>
                  <a:srgbClr val="0033CC"/>
                </a:solidFill>
                <a:sym typeface="Symbol"/>
              </a:rPr>
              <a:t>1cm</a:t>
            </a:r>
            <a:r>
              <a:rPr lang="en-US" dirty="0" smtClean="0">
                <a:solidFill>
                  <a:srgbClr val="0033CC"/>
                </a:solidFill>
              </a:rPr>
              <a:t>)=867</a:t>
            </a:r>
            <a:r>
              <a:rPr lang="en-US" dirty="0" smtClean="0">
                <a:solidFill>
                  <a:srgbClr val="0033CC"/>
                </a:solidFill>
                <a:sym typeface="Symbol"/>
              </a:rPr>
              <a:t>C/cm</a:t>
            </a:r>
            <a:r>
              <a:rPr lang="en-US" baseline="30000" dirty="0" smtClean="0">
                <a:solidFill>
                  <a:srgbClr val="0033CC"/>
                </a:solidFill>
                <a:sym typeface="Symbol"/>
              </a:rPr>
              <a:t>2</a:t>
            </a:r>
            <a:r>
              <a:rPr lang="en-US" dirty="0" smtClean="0">
                <a:solidFill>
                  <a:srgbClr val="0033CC"/>
                </a:solidFill>
                <a:sym typeface="Symbol"/>
              </a:rPr>
              <a:t>.</a:t>
            </a:r>
          </a:p>
          <a:p>
            <a:r>
              <a:rPr lang="en-US" dirty="0" smtClean="0">
                <a:solidFill>
                  <a:srgbClr val="0033CC"/>
                </a:solidFill>
                <a:sym typeface="Symbol"/>
              </a:rPr>
              <a:t>Therefore, 1+b=867/250, so b=2.5 (not small)</a:t>
            </a:r>
          </a:p>
          <a:p>
            <a:endParaRPr lang="en-US" dirty="0" smtClean="0">
              <a:solidFill>
                <a:srgbClr val="0033CC"/>
              </a:solidFill>
              <a:sym typeface="Symbol"/>
            </a:endParaRPr>
          </a:p>
          <a:p>
            <a:r>
              <a:rPr lang="en-US" dirty="0" smtClean="0">
                <a:solidFill>
                  <a:srgbClr val="0033CC"/>
                </a:solidFill>
                <a:sym typeface="Symbol"/>
              </a:rPr>
              <a:t>b=1.7 if estimated from the dot dose ((15nm)</a:t>
            </a:r>
            <a:r>
              <a:rPr lang="en-US" baseline="30000" dirty="0" smtClean="0">
                <a:solidFill>
                  <a:srgbClr val="0033CC"/>
                </a:solidFill>
                <a:sym typeface="Symbol"/>
              </a:rPr>
              <a:t>2</a:t>
            </a:r>
            <a:r>
              <a:rPr lang="en-US" dirty="0" smtClean="0">
                <a:solidFill>
                  <a:srgbClr val="0033CC"/>
                </a:solidFill>
                <a:sym typeface="Symbol"/>
              </a:rPr>
              <a:t> dot).</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ipe(down)">
                                      <p:cBhvr>
                                        <p:cTn id="13" dur="500"/>
                                        <p:tgtEl>
                                          <p:spTgt spid="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down)">
                                      <p:cBhvr>
                                        <p:cTn id="16" dur="500"/>
                                        <p:tgtEl>
                                          <p:spTgt spid="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down)">
                                      <p:cBhvr>
                                        <p:cTn id="19" dur="500"/>
                                        <p:tgtEl>
                                          <p:spTgt spid="10">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down)">
                                      <p:cBhvr>
                                        <p:cTn id="25" dur="500"/>
                                        <p:tgtEl>
                                          <p:spTgt spid="10">
                                            <p:txEl>
                                              <p:pRg st="2" end="2"/>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wipe(down)">
                                      <p:cBhvr>
                                        <p:cTn id="2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81000" y="228600"/>
            <a:ext cx="8376524" cy="523220"/>
          </a:xfrm>
          <a:prstGeom prst="rect">
            <a:avLst/>
          </a:prstGeom>
          <a:noFill/>
          <a:ln>
            <a:noFill/>
          </a:ln>
        </p:spPr>
        <p:txBody>
          <a:bodyPr wrap="none" rtlCol="0">
            <a:spAutoFit/>
          </a:bodyPr>
          <a:lstStyle/>
          <a:p>
            <a:pPr algn="ctr"/>
            <a:r>
              <a:rPr lang="en-US" sz="2800" dirty="0" smtClean="0">
                <a:solidFill>
                  <a:srgbClr val="0033CC"/>
                </a:solidFill>
              </a:rPr>
              <a:t>The most popular </a:t>
            </a:r>
            <a:r>
              <a:rPr lang="en-US" sz="2800" i="1" dirty="0" smtClean="0">
                <a:solidFill>
                  <a:srgbClr val="0033CC"/>
                </a:solidFill>
              </a:rPr>
              <a:t>commercial</a:t>
            </a:r>
            <a:r>
              <a:rPr lang="en-US" sz="2800" dirty="0" smtClean="0">
                <a:solidFill>
                  <a:srgbClr val="0033CC"/>
                </a:solidFill>
              </a:rPr>
              <a:t> resist: Zep-520 (positive)</a:t>
            </a:r>
          </a:p>
        </p:txBody>
      </p:sp>
      <p:sp>
        <p:nvSpPr>
          <p:cNvPr id="6" name="TextBox 5"/>
          <p:cNvSpPr txBox="1"/>
          <p:nvPr/>
        </p:nvSpPr>
        <p:spPr>
          <a:xfrm>
            <a:off x="990600" y="908953"/>
            <a:ext cx="6678944" cy="2139047"/>
          </a:xfrm>
          <a:prstGeom prst="rect">
            <a:avLst/>
          </a:prstGeom>
          <a:noFill/>
        </p:spPr>
        <p:txBody>
          <a:bodyPr wrap="none" rtlCol="0">
            <a:spAutoFit/>
          </a:bodyPr>
          <a:lstStyle/>
          <a:p>
            <a:pPr marL="177800" indent="-177800">
              <a:spcAft>
                <a:spcPts val="600"/>
              </a:spcAft>
              <a:buFont typeface="Arial" pitchFamily="34" charset="0"/>
              <a:buChar char="•"/>
            </a:pPr>
            <a:r>
              <a:rPr lang="en-US" dirty="0" smtClean="0">
                <a:solidFill>
                  <a:srgbClr val="0033CC"/>
                </a:solidFill>
              </a:rPr>
              <a:t>Developed by ZEON in Japan to replace PMMA.</a:t>
            </a:r>
          </a:p>
          <a:p>
            <a:pPr marL="177800" indent="-177800">
              <a:spcAft>
                <a:spcPts val="600"/>
              </a:spcAft>
              <a:buFont typeface="Arial" pitchFamily="34" charset="0"/>
              <a:buChar char="•"/>
            </a:pPr>
            <a:r>
              <a:rPr lang="en-US" dirty="0" smtClean="0">
                <a:solidFill>
                  <a:srgbClr val="0033CC"/>
                </a:solidFill>
              </a:rPr>
              <a:t>Higher sensitivity (3-5x faster), and higher etch resistance (3x)</a:t>
            </a:r>
          </a:p>
          <a:p>
            <a:pPr marL="177800" indent="-177800">
              <a:spcAft>
                <a:spcPts val="600"/>
              </a:spcAft>
              <a:buFont typeface="Arial" pitchFamily="34" charset="0"/>
              <a:buChar char="•"/>
            </a:pPr>
            <a:r>
              <a:rPr lang="en-US" dirty="0" smtClean="0">
                <a:solidFill>
                  <a:srgbClr val="0033CC"/>
                </a:solidFill>
              </a:rPr>
              <a:t>For ultrahigh resolution (sub-10nm), PMMA </a:t>
            </a:r>
            <a:r>
              <a:rPr lang="en-US" i="1" dirty="0" smtClean="0">
                <a:solidFill>
                  <a:srgbClr val="0033CC"/>
                </a:solidFill>
              </a:rPr>
              <a:t>might</a:t>
            </a:r>
            <a:r>
              <a:rPr lang="en-US" dirty="0" smtClean="0">
                <a:solidFill>
                  <a:srgbClr val="0033CC"/>
                </a:solidFill>
              </a:rPr>
              <a:t> still be better.</a:t>
            </a:r>
          </a:p>
          <a:p>
            <a:pPr marL="177800" indent="-177800">
              <a:spcAft>
                <a:spcPts val="600"/>
              </a:spcAft>
              <a:buFont typeface="Arial" pitchFamily="34" charset="0"/>
              <a:buChar char="•"/>
            </a:pPr>
            <a:r>
              <a:rPr lang="en-US" dirty="0" smtClean="0">
                <a:solidFill>
                  <a:srgbClr val="0033CC"/>
                </a:solidFill>
              </a:rPr>
              <a:t>Expensive: $1000/100ml.</a:t>
            </a:r>
          </a:p>
          <a:p>
            <a:pPr marL="177800" indent="-177800">
              <a:spcAft>
                <a:spcPts val="600"/>
              </a:spcAft>
              <a:buFont typeface="Arial" pitchFamily="34" charset="0"/>
              <a:buChar char="•"/>
            </a:pPr>
            <a:r>
              <a:rPr lang="en-US" dirty="0" smtClean="0">
                <a:solidFill>
                  <a:srgbClr val="0033CC"/>
                </a:solidFill>
              </a:rPr>
              <a:t>One-year shelf time, making it more expensive compared to PMMA.</a:t>
            </a:r>
          </a:p>
          <a:p>
            <a:pPr marL="177800" indent="-177800">
              <a:spcAft>
                <a:spcPts val="600"/>
              </a:spcAft>
              <a:buFont typeface="Arial" pitchFamily="34" charset="0"/>
              <a:buChar char="•"/>
            </a:pPr>
            <a:r>
              <a:rPr lang="en-US" dirty="0" smtClean="0">
                <a:solidFill>
                  <a:srgbClr val="0033CC"/>
                </a:solidFill>
              </a:rPr>
              <a:t>Composition: methyl styrene/</a:t>
            </a:r>
            <a:r>
              <a:rPr lang="en-US" dirty="0" err="1" smtClean="0">
                <a:solidFill>
                  <a:srgbClr val="0033CC"/>
                </a:solidFill>
              </a:rPr>
              <a:t>chloromethyl</a:t>
            </a:r>
            <a:r>
              <a:rPr lang="en-US" dirty="0" smtClean="0">
                <a:solidFill>
                  <a:srgbClr val="0033CC"/>
                </a:solidFill>
              </a:rPr>
              <a:t> acrylate copolymer.</a:t>
            </a:r>
          </a:p>
        </p:txBody>
      </p:sp>
      <p:grpSp>
        <p:nvGrpSpPr>
          <p:cNvPr id="9" name="Group 8"/>
          <p:cNvGrpSpPr/>
          <p:nvPr/>
        </p:nvGrpSpPr>
        <p:grpSpPr>
          <a:xfrm>
            <a:off x="4495800" y="3167062"/>
            <a:ext cx="4136509" cy="3157538"/>
            <a:chOff x="2667000" y="2743200"/>
            <a:chExt cx="4136509" cy="3157538"/>
          </a:xfrm>
        </p:grpSpPr>
        <p:pic>
          <p:nvPicPr>
            <p:cNvPr id="49154" name="Picture 2"/>
            <p:cNvPicPr>
              <a:picLocks noChangeAspect="1" noChangeArrowheads="1"/>
            </p:cNvPicPr>
            <p:nvPr/>
          </p:nvPicPr>
          <p:blipFill>
            <a:blip r:embed="rId2" cstate="print"/>
            <a:srcRect/>
            <a:stretch>
              <a:fillRect/>
            </a:stretch>
          </p:blipFill>
          <p:spPr bwMode="auto">
            <a:xfrm>
              <a:off x="2667000" y="2743200"/>
              <a:ext cx="4136509" cy="3157538"/>
            </a:xfrm>
            <a:prstGeom prst="rect">
              <a:avLst/>
            </a:prstGeom>
            <a:noFill/>
            <a:ln w="9525">
              <a:noFill/>
              <a:miter lim="800000"/>
              <a:headEnd/>
              <a:tailEnd/>
            </a:ln>
            <a:effectLst/>
          </p:spPr>
        </p:pic>
        <p:sp>
          <p:nvSpPr>
            <p:cNvPr id="8" name="TextBox 7"/>
            <p:cNvSpPr txBox="1"/>
            <p:nvPr/>
          </p:nvSpPr>
          <p:spPr>
            <a:xfrm>
              <a:off x="2743200" y="5138738"/>
              <a:ext cx="4038600" cy="646331"/>
            </a:xfrm>
            <a:prstGeom prst="rect">
              <a:avLst/>
            </a:prstGeom>
            <a:noFill/>
          </p:spPr>
          <p:txBody>
            <a:bodyPr wrap="square" rtlCol="0">
              <a:spAutoFit/>
            </a:bodyPr>
            <a:lstStyle/>
            <a:p>
              <a:r>
                <a:rPr lang="en-US" dirty="0" smtClean="0">
                  <a:solidFill>
                    <a:schemeClr val="bg1"/>
                  </a:solidFill>
                </a:rPr>
                <a:t>Line in ZEP-520 written at 75keV.</a:t>
              </a:r>
            </a:p>
            <a:p>
              <a:r>
                <a:rPr lang="en-US" dirty="0" smtClean="0">
                  <a:solidFill>
                    <a:schemeClr val="bg1"/>
                  </a:solidFill>
                </a:rPr>
                <a:t>Resist thickness 1.5</a:t>
              </a:r>
              <a:r>
                <a:rPr lang="en-US" dirty="0" smtClean="0">
                  <a:solidFill>
                    <a:schemeClr val="bg1"/>
                  </a:solidFill>
                  <a:sym typeface="Symbol"/>
                </a:rPr>
                <a:t>m, line-width 50nm</a:t>
              </a:r>
              <a:endParaRPr lang="en-US" dirty="0">
                <a:solidFill>
                  <a:schemeClr val="bg1"/>
                </a:solidFill>
              </a:endParaRPr>
            </a:p>
          </p:txBody>
        </p:sp>
      </p:grpSp>
      <p:sp>
        <p:nvSpPr>
          <p:cNvPr id="10" name="TextBox 9"/>
          <p:cNvSpPr txBox="1"/>
          <p:nvPr/>
        </p:nvSpPr>
        <p:spPr>
          <a:xfrm>
            <a:off x="381000" y="3581400"/>
            <a:ext cx="4114800" cy="2031325"/>
          </a:xfrm>
          <a:prstGeom prst="rect">
            <a:avLst/>
          </a:prstGeom>
          <a:noFill/>
        </p:spPr>
        <p:txBody>
          <a:bodyPr wrap="square" rtlCol="0">
            <a:spAutoFit/>
          </a:bodyPr>
          <a:lstStyle/>
          <a:p>
            <a:r>
              <a:rPr lang="en-US" dirty="0" smtClean="0">
                <a:solidFill>
                  <a:srgbClr val="C00000"/>
                </a:solidFill>
              </a:rPr>
              <a:t>Developer:</a:t>
            </a:r>
          </a:p>
          <a:p>
            <a:pPr marL="395288" indent="-163513">
              <a:buFont typeface="Arial" pitchFamily="34" charset="0"/>
              <a:buChar char="•"/>
            </a:pPr>
            <a:r>
              <a:rPr lang="en-US" dirty="0" smtClean="0">
                <a:solidFill>
                  <a:srgbClr val="0033CC"/>
                </a:solidFill>
              </a:rPr>
              <a:t>ZED-N50 (100% n-Amyl Acetate)</a:t>
            </a:r>
          </a:p>
          <a:p>
            <a:pPr marL="395288" indent="-163513">
              <a:buFont typeface="Arial" pitchFamily="34" charset="0"/>
              <a:buChar char="•"/>
            </a:pPr>
            <a:r>
              <a:rPr lang="en-US" dirty="0" err="1" smtClean="0">
                <a:solidFill>
                  <a:srgbClr val="0033CC"/>
                </a:solidFill>
              </a:rPr>
              <a:t>Xylene</a:t>
            </a:r>
            <a:r>
              <a:rPr lang="en-US" dirty="0" smtClean="0">
                <a:solidFill>
                  <a:srgbClr val="0033CC"/>
                </a:solidFill>
              </a:rPr>
              <a:t> (o-,m-,p- mixed)</a:t>
            </a:r>
          </a:p>
          <a:p>
            <a:pPr marL="231775" indent="-231775"/>
            <a:endParaRPr lang="en-US" dirty="0" smtClean="0">
              <a:solidFill>
                <a:srgbClr val="0033CC"/>
              </a:solidFill>
            </a:endParaRPr>
          </a:p>
          <a:p>
            <a:pPr marL="231775" indent="-231775"/>
            <a:r>
              <a:rPr lang="en-US" dirty="0" smtClean="0">
                <a:solidFill>
                  <a:srgbClr val="C00000"/>
                </a:solidFill>
              </a:rPr>
              <a:t>Solvent:</a:t>
            </a:r>
          </a:p>
          <a:p>
            <a:pPr marL="231775"/>
            <a:r>
              <a:rPr lang="en-US" dirty="0" smtClean="0">
                <a:solidFill>
                  <a:srgbClr val="0033CC"/>
                </a:solidFill>
              </a:rPr>
              <a:t>Anisole, for liftoff or diluting the resist for thinner film.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905000" y="4038600"/>
            <a:ext cx="2819400" cy="2524228"/>
          </a:xfrm>
          <a:prstGeom prst="rect">
            <a:avLst/>
          </a:prstGeom>
          <a:noFill/>
          <a:ln w="9525">
            <a:noFill/>
            <a:miter lim="800000"/>
            <a:headEnd/>
            <a:tailEnd/>
          </a:ln>
          <a:effectLst/>
        </p:spPr>
      </p:pic>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773026" y="228600"/>
            <a:ext cx="6075574" cy="523220"/>
          </a:xfrm>
          <a:prstGeom prst="rect">
            <a:avLst/>
          </a:prstGeom>
          <a:noFill/>
          <a:ln>
            <a:noFill/>
          </a:ln>
        </p:spPr>
        <p:txBody>
          <a:bodyPr wrap="none" rtlCol="0">
            <a:spAutoFit/>
          </a:bodyPr>
          <a:lstStyle/>
          <a:p>
            <a:pPr algn="ctr"/>
            <a:r>
              <a:rPr lang="en-US" sz="2800" dirty="0" smtClean="0">
                <a:solidFill>
                  <a:srgbClr val="0033CC"/>
                </a:solidFill>
              </a:rPr>
              <a:t>HSQ: hydrogen silsesquioxane (negative)</a:t>
            </a:r>
          </a:p>
        </p:txBody>
      </p:sp>
      <p:sp>
        <p:nvSpPr>
          <p:cNvPr id="7" name="TextBox 6"/>
          <p:cNvSpPr txBox="1"/>
          <p:nvPr/>
        </p:nvSpPr>
        <p:spPr>
          <a:xfrm>
            <a:off x="381000" y="1067812"/>
            <a:ext cx="8382000" cy="2693045"/>
          </a:xfrm>
          <a:prstGeom prst="rect">
            <a:avLst/>
          </a:prstGeom>
          <a:noFill/>
        </p:spPr>
        <p:txBody>
          <a:bodyPr wrap="square" rtlCol="0">
            <a:spAutoFit/>
          </a:bodyPr>
          <a:lstStyle/>
          <a:p>
            <a:pPr marL="177800" indent="-177800">
              <a:spcAft>
                <a:spcPts val="600"/>
              </a:spcAft>
              <a:buFont typeface="Arial" pitchFamily="34" charset="0"/>
              <a:buChar char="•"/>
            </a:pPr>
            <a:r>
              <a:rPr lang="en-US" dirty="0" smtClean="0">
                <a:solidFill>
                  <a:srgbClr val="0033CC"/>
                </a:solidFill>
              </a:rPr>
              <a:t>Silicon dioxide based inorganic material (not polymer).</a:t>
            </a:r>
          </a:p>
          <a:p>
            <a:pPr marL="177800" indent="-177800">
              <a:spcAft>
                <a:spcPts val="600"/>
              </a:spcAft>
              <a:buFont typeface="Arial" pitchFamily="34" charset="0"/>
              <a:buChar char="•"/>
            </a:pPr>
            <a:r>
              <a:rPr lang="en-US" dirty="0" smtClean="0">
                <a:solidFill>
                  <a:srgbClr val="0033CC"/>
                </a:solidFill>
              </a:rPr>
              <a:t>Sensitivity and contrast similar to that of PMMA (depends on developer strength).</a:t>
            </a:r>
          </a:p>
          <a:p>
            <a:pPr marL="177800" indent="-177800">
              <a:spcAft>
                <a:spcPts val="600"/>
              </a:spcAft>
              <a:buFont typeface="Arial" pitchFamily="34" charset="0"/>
              <a:buChar char="•"/>
            </a:pPr>
            <a:r>
              <a:rPr lang="en-US" dirty="0" smtClean="0">
                <a:solidFill>
                  <a:srgbClr val="0033CC"/>
                </a:solidFill>
              </a:rPr>
              <a:t>Very high resolution and very dense pattern when using &lt;25nm-thick film.</a:t>
            </a:r>
          </a:p>
          <a:p>
            <a:pPr marL="177800" indent="-177800">
              <a:spcAft>
                <a:spcPts val="600"/>
              </a:spcAft>
              <a:buFont typeface="Arial" pitchFamily="34" charset="0"/>
              <a:buChar char="•"/>
            </a:pPr>
            <a:r>
              <a:rPr lang="en-US" dirty="0" smtClean="0">
                <a:solidFill>
                  <a:srgbClr val="0033CC"/>
                </a:solidFill>
              </a:rPr>
              <a:t>Exposed HSQ is in the form of amorphous oxide, good etching mask.</a:t>
            </a:r>
          </a:p>
          <a:p>
            <a:pPr marL="177800" indent="-177800">
              <a:spcAft>
                <a:spcPts val="600"/>
              </a:spcAft>
              <a:buFont typeface="Arial" pitchFamily="34" charset="0"/>
              <a:buChar char="•"/>
            </a:pPr>
            <a:r>
              <a:rPr lang="en-US" dirty="0" smtClean="0">
                <a:solidFill>
                  <a:srgbClr val="C00000"/>
                </a:solidFill>
              </a:rPr>
              <a:t>It is an unusual resist</a:t>
            </a:r>
            <a:r>
              <a:rPr lang="en-US" dirty="0" smtClean="0">
                <a:solidFill>
                  <a:srgbClr val="0033CC"/>
                </a:solidFill>
              </a:rPr>
              <a:t>: development by chemical reaction (un-exposed HSQ reacts with diluted NH</a:t>
            </a:r>
            <a:r>
              <a:rPr lang="en-US" baseline="-25000" dirty="0" smtClean="0">
                <a:solidFill>
                  <a:srgbClr val="0033CC"/>
                </a:solidFill>
              </a:rPr>
              <a:t>4</a:t>
            </a:r>
            <a:r>
              <a:rPr lang="en-US" dirty="0" smtClean="0">
                <a:solidFill>
                  <a:srgbClr val="0033CC"/>
                </a:solidFill>
              </a:rPr>
              <a:t>OH or </a:t>
            </a:r>
            <a:r>
              <a:rPr lang="en-US" dirty="0" err="1" smtClean="0">
                <a:solidFill>
                  <a:srgbClr val="0033CC"/>
                </a:solidFill>
              </a:rPr>
              <a:t>NaOH</a:t>
            </a:r>
            <a:r>
              <a:rPr lang="en-US" dirty="0" smtClean="0">
                <a:solidFill>
                  <a:srgbClr val="0033CC"/>
                </a:solidFill>
              </a:rPr>
              <a:t> developer to produce H</a:t>
            </a:r>
            <a:r>
              <a:rPr lang="en-US" baseline="-25000" dirty="0" smtClean="0">
                <a:solidFill>
                  <a:srgbClr val="0033CC"/>
                </a:solidFill>
              </a:rPr>
              <a:t>2</a:t>
            </a:r>
            <a:r>
              <a:rPr lang="en-US" dirty="0" smtClean="0">
                <a:solidFill>
                  <a:srgbClr val="0033CC"/>
                </a:solidFill>
              </a:rPr>
              <a:t>), not by dissolution; and  development “saturates” (i.e. no more reaction) after a certain time.</a:t>
            </a:r>
          </a:p>
          <a:p>
            <a:pPr marL="177800" indent="-177800">
              <a:spcAft>
                <a:spcPts val="600"/>
              </a:spcAft>
              <a:buFont typeface="Arial" pitchFamily="34" charset="0"/>
              <a:buChar char="•"/>
            </a:pPr>
            <a:r>
              <a:rPr lang="en-US" dirty="0" smtClean="0">
                <a:solidFill>
                  <a:srgbClr val="0033CC"/>
                </a:solidFill>
              </a:rPr>
              <a:t>Salty developer (add </a:t>
            </a:r>
            <a:r>
              <a:rPr lang="en-US" dirty="0" err="1" smtClean="0">
                <a:solidFill>
                  <a:srgbClr val="0033CC"/>
                </a:solidFill>
              </a:rPr>
              <a:t>NaCl</a:t>
            </a:r>
            <a:r>
              <a:rPr lang="en-US" dirty="0" smtClean="0">
                <a:solidFill>
                  <a:srgbClr val="0033CC"/>
                </a:solidFill>
              </a:rPr>
              <a:t> to </a:t>
            </a:r>
            <a:r>
              <a:rPr lang="en-US" dirty="0" err="1" smtClean="0">
                <a:solidFill>
                  <a:srgbClr val="0033CC"/>
                </a:solidFill>
              </a:rPr>
              <a:t>NaOH</a:t>
            </a:r>
            <a:r>
              <a:rPr lang="en-US" dirty="0" smtClean="0">
                <a:solidFill>
                  <a:srgbClr val="0033CC"/>
                </a:solidFill>
              </a:rPr>
              <a:t> solution) increases contrast.</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
        <p:nvSpPr>
          <p:cNvPr id="9" name="TextBox 8"/>
          <p:cNvSpPr txBox="1"/>
          <p:nvPr/>
        </p:nvSpPr>
        <p:spPr>
          <a:xfrm>
            <a:off x="4953000" y="4953000"/>
            <a:ext cx="3048000" cy="923330"/>
          </a:xfrm>
          <a:prstGeom prst="rect">
            <a:avLst/>
          </a:prstGeom>
          <a:noFill/>
        </p:spPr>
        <p:txBody>
          <a:bodyPr wrap="square" rtlCol="0">
            <a:spAutoFit/>
          </a:bodyPr>
          <a:lstStyle/>
          <a:p>
            <a:r>
              <a:rPr lang="en-US" dirty="0" smtClean="0">
                <a:solidFill>
                  <a:srgbClr val="000099"/>
                </a:solidFill>
              </a:rPr>
              <a:t>HSQ structure,</a:t>
            </a:r>
          </a:p>
          <a:p>
            <a:r>
              <a:rPr lang="en-US" dirty="0" smtClean="0">
                <a:solidFill>
                  <a:srgbClr val="000099"/>
                </a:solidFill>
              </a:rPr>
              <a:t>Product of Dow Corning under product code Fox12™</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4648200" y="1146562"/>
            <a:ext cx="4229307" cy="3120638"/>
          </a:xfrm>
          <a:prstGeom prst="rect">
            <a:avLst/>
          </a:prstGeom>
          <a:noFill/>
          <a:ln w="9525">
            <a:noFill/>
            <a:miter lim="800000"/>
            <a:headEnd/>
            <a:tailEnd/>
          </a:ln>
          <a:effectLst/>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667000" y="0"/>
            <a:ext cx="3539239" cy="523220"/>
          </a:xfrm>
          <a:prstGeom prst="rect">
            <a:avLst/>
          </a:prstGeom>
          <a:noFill/>
          <a:ln>
            <a:noFill/>
          </a:ln>
        </p:spPr>
        <p:txBody>
          <a:bodyPr wrap="none" rtlCol="0">
            <a:spAutoFit/>
          </a:bodyPr>
          <a:lstStyle/>
          <a:p>
            <a:pPr algn="ctr"/>
            <a:r>
              <a:rPr lang="en-US" sz="2800" dirty="0" smtClean="0">
                <a:solidFill>
                  <a:srgbClr val="0033CC"/>
                </a:solidFill>
              </a:rPr>
              <a:t>Contrast curves of HSQ</a:t>
            </a:r>
          </a:p>
        </p:txBody>
      </p:sp>
      <p:sp>
        <p:nvSpPr>
          <p:cNvPr id="9" name="TextBox 8"/>
          <p:cNvSpPr txBox="1"/>
          <p:nvPr/>
        </p:nvSpPr>
        <p:spPr>
          <a:xfrm>
            <a:off x="5181600" y="533400"/>
            <a:ext cx="3657600" cy="646331"/>
          </a:xfrm>
          <a:prstGeom prst="rect">
            <a:avLst/>
          </a:prstGeom>
          <a:noFill/>
        </p:spPr>
        <p:txBody>
          <a:bodyPr wrap="square" rtlCol="0">
            <a:spAutoFit/>
          </a:bodyPr>
          <a:lstStyle/>
          <a:p>
            <a:r>
              <a:rPr lang="en-US" dirty="0" smtClean="0">
                <a:solidFill>
                  <a:srgbClr val="C00000"/>
                </a:solidFill>
              </a:rPr>
              <a:t>Contrast curves of HSQ at different exposure  energies</a:t>
            </a:r>
            <a:endParaRPr lang="en-US" dirty="0">
              <a:solidFill>
                <a:srgbClr val="C00000"/>
              </a:solidFill>
            </a:endParaRPr>
          </a:p>
        </p:txBody>
      </p:sp>
      <p:pic>
        <p:nvPicPr>
          <p:cNvPr id="11" name="Picture 5"/>
          <p:cNvPicPr>
            <a:picLocks noChangeAspect="1" noChangeArrowheads="1"/>
          </p:cNvPicPr>
          <p:nvPr/>
        </p:nvPicPr>
        <p:blipFill>
          <a:blip r:embed="rId3" cstate="print"/>
          <a:srcRect/>
          <a:stretch>
            <a:fillRect/>
          </a:stretch>
        </p:blipFill>
        <p:spPr bwMode="auto">
          <a:xfrm>
            <a:off x="152400" y="1219200"/>
            <a:ext cx="4265939" cy="3048000"/>
          </a:xfrm>
          <a:prstGeom prst="rect">
            <a:avLst/>
          </a:prstGeom>
          <a:noFill/>
          <a:ln w="9525">
            <a:noFill/>
            <a:miter lim="800000"/>
            <a:headEnd/>
            <a:tailEnd/>
          </a:ln>
          <a:effectLst/>
        </p:spPr>
      </p:pic>
      <p:sp>
        <p:nvSpPr>
          <p:cNvPr id="12" name="TextBox 11"/>
          <p:cNvSpPr txBox="1"/>
          <p:nvPr/>
        </p:nvSpPr>
        <p:spPr>
          <a:xfrm>
            <a:off x="381000" y="609600"/>
            <a:ext cx="3657600" cy="646331"/>
          </a:xfrm>
          <a:prstGeom prst="rect">
            <a:avLst/>
          </a:prstGeom>
          <a:noFill/>
        </p:spPr>
        <p:txBody>
          <a:bodyPr wrap="square" rtlCol="0">
            <a:spAutoFit/>
          </a:bodyPr>
          <a:lstStyle/>
          <a:p>
            <a:r>
              <a:rPr lang="en-US" dirty="0" smtClean="0">
                <a:solidFill>
                  <a:srgbClr val="C00000"/>
                </a:solidFill>
              </a:rPr>
              <a:t>Contrast curves of HSQ at different development temperatures</a:t>
            </a:r>
            <a:endParaRPr lang="en-US" dirty="0">
              <a:solidFill>
                <a:srgbClr val="C00000"/>
              </a:solidFill>
            </a:endParaRPr>
          </a:p>
        </p:txBody>
      </p:sp>
      <p:grpSp>
        <p:nvGrpSpPr>
          <p:cNvPr id="14" name="Group 13"/>
          <p:cNvGrpSpPr>
            <a:grpSpLocks noChangeAspect="1"/>
          </p:cNvGrpSpPr>
          <p:nvPr/>
        </p:nvGrpSpPr>
        <p:grpSpPr>
          <a:xfrm>
            <a:off x="5722874" y="4419600"/>
            <a:ext cx="3040126" cy="2286000"/>
            <a:chOff x="5333213" y="4240601"/>
            <a:chExt cx="3582187" cy="2693599"/>
          </a:xfrm>
        </p:grpSpPr>
        <p:pic>
          <p:nvPicPr>
            <p:cNvPr id="10" name="Picture 4"/>
            <p:cNvPicPr>
              <a:picLocks noChangeAspect="1" noChangeArrowheads="1"/>
            </p:cNvPicPr>
            <p:nvPr/>
          </p:nvPicPr>
          <p:blipFill>
            <a:blip r:embed="rId4" cstate="print"/>
            <a:srcRect/>
            <a:stretch>
              <a:fillRect/>
            </a:stretch>
          </p:blipFill>
          <p:spPr bwMode="auto">
            <a:xfrm>
              <a:off x="5333213" y="4240601"/>
              <a:ext cx="3582187" cy="2693599"/>
            </a:xfrm>
            <a:prstGeom prst="rect">
              <a:avLst/>
            </a:prstGeom>
            <a:noFill/>
            <a:ln w="9525">
              <a:noFill/>
              <a:miter lim="800000"/>
              <a:headEnd/>
              <a:tailEnd/>
            </a:ln>
            <a:effectLst/>
          </p:spPr>
        </p:pic>
        <p:sp>
          <p:nvSpPr>
            <p:cNvPr id="13" name="TextBox 12"/>
            <p:cNvSpPr txBox="1"/>
            <p:nvPr/>
          </p:nvSpPr>
          <p:spPr>
            <a:xfrm>
              <a:off x="5791200" y="4469201"/>
              <a:ext cx="2316660" cy="369332"/>
            </a:xfrm>
            <a:prstGeom prst="rect">
              <a:avLst/>
            </a:prstGeom>
            <a:noFill/>
          </p:spPr>
          <p:txBody>
            <a:bodyPr wrap="none" rtlCol="0">
              <a:spAutoFit/>
            </a:bodyPr>
            <a:lstStyle/>
            <a:p>
              <a:r>
                <a:rPr lang="en-US" dirty="0" smtClean="0">
                  <a:solidFill>
                    <a:srgbClr val="0033CC"/>
                  </a:solidFill>
                </a:rPr>
                <a:t>Sub-10nm lines in HSQ</a:t>
              </a:r>
              <a:endParaRPr lang="en-US" dirty="0">
                <a:solidFill>
                  <a:srgbClr val="0033CC"/>
                </a:solidFill>
              </a:endParaRPr>
            </a:p>
          </p:txBody>
        </p:sp>
      </p:grpSp>
      <p:sp>
        <p:nvSpPr>
          <p:cNvPr id="15" name="TextBox 14"/>
          <p:cNvSpPr txBox="1"/>
          <p:nvPr/>
        </p:nvSpPr>
        <p:spPr>
          <a:xfrm>
            <a:off x="304800" y="4648200"/>
            <a:ext cx="5181600" cy="1908215"/>
          </a:xfrm>
          <a:prstGeom prst="rect">
            <a:avLst/>
          </a:prstGeom>
          <a:noFill/>
        </p:spPr>
        <p:txBody>
          <a:bodyPr wrap="square" rtlCol="0">
            <a:spAutoFit/>
          </a:bodyPr>
          <a:lstStyle/>
          <a:p>
            <a:pPr>
              <a:spcAft>
                <a:spcPts val="600"/>
              </a:spcAft>
            </a:pPr>
            <a:r>
              <a:rPr lang="en-US" dirty="0" smtClean="0">
                <a:solidFill>
                  <a:srgbClr val="C00000"/>
                </a:solidFill>
              </a:rPr>
              <a:t>HSQ is not stable.</a:t>
            </a:r>
            <a:r>
              <a:rPr lang="en-US" dirty="0" smtClean="0">
                <a:solidFill>
                  <a:srgbClr val="0033CC"/>
                </a:solidFill>
              </a:rPr>
              <a:t> So spin-coating, baking, writing and development must be done quickly.</a:t>
            </a:r>
          </a:p>
          <a:p>
            <a:pPr>
              <a:spcAft>
                <a:spcPts val="600"/>
              </a:spcAft>
            </a:pPr>
            <a:r>
              <a:rPr lang="en-US" dirty="0" smtClean="0">
                <a:solidFill>
                  <a:srgbClr val="0033CC"/>
                </a:solidFill>
              </a:rPr>
              <a:t>E.g. 1 hour delay for development can increase feature size by 60%.</a:t>
            </a:r>
          </a:p>
          <a:p>
            <a:pPr>
              <a:spcAft>
                <a:spcPts val="600"/>
              </a:spcAft>
            </a:pPr>
            <a:r>
              <a:rPr lang="en-US" dirty="0" smtClean="0">
                <a:solidFill>
                  <a:srgbClr val="0033CC"/>
                </a:solidFill>
              </a:rPr>
              <a:t>It is worse for delay between sample preparation and e-beam writing.</a:t>
            </a:r>
            <a:endParaRPr lang="en-US" dirty="0">
              <a:solidFill>
                <a:srgbClr val="0033CC"/>
              </a:solidFill>
            </a:endParaRPr>
          </a:p>
        </p:txBody>
      </p:sp>
      <p:sp>
        <p:nvSpPr>
          <p:cNvPr id="16" name="TextBox 15"/>
          <p:cNvSpPr txBox="1"/>
          <p:nvPr/>
        </p:nvSpPr>
        <p:spPr>
          <a:xfrm>
            <a:off x="85677" y="6535579"/>
            <a:ext cx="5553123" cy="246221"/>
          </a:xfrm>
          <a:prstGeom prst="rect">
            <a:avLst/>
          </a:prstGeom>
          <a:noFill/>
        </p:spPr>
        <p:txBody>
          <a:bodyPr wrap="none" rtlCol="0">
            <a:spAutoFit/>
          </a:bodyPr>
          <a:lstStyle/>
          <a:p>
            <a:r>
              <a:rPr lang="en-US" sz="1000" dirty="0" smtClean="0"/>
              <a:t>Clark, “Time-dependent exposure dose of hydrogen silsesquioxane…”, JVST B, 24(6), 3073-3076 (2006).</a:t>
            </a:r>
            <a:endParaRPr lang="en-US" sz="1000"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36</a:t>
            </a:fld>
            <a:endParaRPr lang="en-US"/>
          </a:p>
        </p:txBody>
      </p:sp>
      <p:sp>
        <p:nvSpPr>
          <p:cNvPr id="18" name="TextBox 17"/>
          <p:cNvSpPr txBox="1"/>
          <p:nvPr/>
        </p:nvSpPr>
        <p:spPr>
          <a:xfrm>
            <a:off x="838201" y="1524000"/>
            <a:ext cx="990599" cy="830997"/>
          </a:xfrm>
          <a:prstGeom prst="rect">
            <a:avLst/>
          </a:prstGeom>
          <a:noFill/>
        </p:spPr>
        <p:txBody>
          <a:bodyPr wrap="square" rtlCol="0">
            <a:spAutoFit/>
          </a:bodyPr>
          <a:lstStyle/>
          <a:p>
            <a:r>
              <a:rPr lang="en-US" sz="1600" dirty="0" smtClean="0">
                <a:solidFill>
                  <a:srgbClr val="7030A0"/>
                </a:solidFill>
              </a:rPr>
              <a:t>High T </a:t>
            </a:r>
            <a:r>
              <a:rPr lang="en-US" sz="1600" dirty="0" smtClean="0">
                <a:solidFill>
                  <a:srgbClr val="7030A0"/>
                </a:solidFill>
                <a:sym typeface="Symbol"/>
              </a:rPr>
              <a:t></a:t>
            </a:r>
            <a:r>
              <a:rPr lang="en-US" sz="1600" dirty="0" smtClean="0">
                <a:solidFill>
                  <a:srgbClr val="7030A0"/>
                </a:solidFill>
              </a:rPr>
              <a:t> higher contrast</a:t>
            </a:r>
            <a:endParaRPr lang="en-US" sz="1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down)">
                                      <p:cBhvr>
                                        <p:cTn id="10" dur="500"/>
                                        <p:tgtEl>
                                          <p:spTgt spid="1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wipe(down)">
                                      <p:cBhvr>
                                        <p:cTn id="1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2" cstate="print"/>
          <a:srcRect/>
          <a:stretch>
            <a:fillRect/>
          </a:stretch>
        </p:blipFill>
        <p:spPr bwMode="auto">
          <a:xfrm>
            <a:off x="304800" y="3581400"/>
            <a:ext cx="4052013" cy="3200400"/>
          </a:xfrm>
          <a:prstGeom prst="rect">
            <a:avLst/>
          </a:prstGeom>
          <a:noFill/>
          <a:ln w="9525">
            <a:noFill/>
            <a:miter lim="800000"/>
            <a:headEnd/>
            <a:tailEnd/>
          </a:ln>
          <a:effectLst/>
        </p:spPr>
      </p:pic>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295400" y="152400"/>
            <a:ext cx="6574236" cy="523220"/>
          </a:xfrm>
          <a:prstGeom prst="rect">
            <a:avLst/>
          </a:prstGeom>
          <a:noFill/>
          <a:ln>
            <a:noFill/>
          </a:ln>
        </p:spPr>
        <p:txBody>
          <a:bodyPr wrap="none" rtlCol="0">
            <a:spAutoFit/>
          </a:bodyPr>
          <a:lstStyle/>
          <a:p>
            <a:pPr algn="ctr"/>
            <a:r>
              <a:rPr lang="en-US" sz="2800" dirty="0" smtClean="0">
                <a:solidFill>
                  <a:srgbClr val="0033CC"/>
                </a:solidFill>
              </a:rPr>
              <a:t>SU-8 (</a:t>
            </a:r>
            <a:r>
              <a:rPr lang="en-US" sz="2800" dirty="0" smtClean="0">
                <a:solidFill>
                  <a:srgbClr val="C00000"/>
                </a:solidFill>
              </a:rPr>
              <a:t>very high sensitivity</a:t>
            </a:r>
            <a:r>
              <a:rPr lang="en-US" sz="2800" dirty="0" smtClean="0">
                <a:solidFill>
                  <a:srgbClr val="0033CC"/>
                </a:solidFill>
              </a:rPr>
              <a:t>, but low contrast)</a:t>
            </a:r>
          </a:p>
        </p:txBody>
      </p:sp>
      <p:sp>
        <p:nvSpPr>
          <p:cNvPr id="12" name="TextBox 11"/>
          <p:cNvSpPr txBox="1"/>
          <p:nvPr/>
        </p:nvSpPr>
        <p:spPr>
          <a:xfrm>
            <a:off x="0" y="852115"/>
            <a:ext cx="6324600" cy="2500685"/>
          </a:xfrm>
          <a:prstGeom prst="rect">
            <a:avLst/>
          </a:prstGeom>
          <a:noFill/>
        </p:spPr>
        <p:txBody>
          <a:bodyPr wrap="square" rtlCol="0">
            <a:spAutoFit/>
          </a:bodyPr>
          <a:lstStyle/>
          <a:p>
            <a:pPr marL="177800" indent="-177800">
              <a:spcAft>
                <a:spcPts val="300"/>
              </a:spcAft>
              <a:buFont typeface="Arial" pitchFamily="34" charset="0"/>
              <a:buChar char="•"/>
            </a:pPr>
            <a:r>
              <a:rPr lang="en-US" dirty="0" smtClean="0">
                <a:solidFill>
                  <a:srgbClr val="0033CC"/>
                </a:solidFill>
              </a:rPr>
              <a:t>Chemically amplified negative tone resist</a:t>
            </a:r>
          </a:p>
          <a:p>
            <a:pPr marL="177800" indent="-177800">
              <a:spcAft>
                <a:spcPts val="300"/>
              </a:spcAft>
              <a:buFont typeface="Arial" pitchFamily="34" charset="0"/>
              <a:buChar char="•"/>
            </a:pPr>
            <a:r>
              <a:rPr lang="en-US" dirty="0" smtClean="0">
                <a:solidFill>
                  <a:srgbClr val="0033CC"/>
                </a:solidFill>
              </a:rPr>
              <a:t>Extremely high sensitivity – over 100x that of PMMA</a:t>
            </a:r>
          </a:p>
          <a:p>
            <a:pPr marL="177800" indent="-177800">
              <a:spcAft>
                <a:spcPts val="300"/>
              </a:spcAft>
              <a:buFont typeface="Arial" pitchFamily="34" charset="0"/>
              <a:buChar char="•"/>
            </a:pPr>
            <a:r>
              <a:rPr lang="en-US" dirty="0" smtClean="0">
                <a:solidFill>
                  <a:srgbClr val="0033CC"/>
                </a:solidFill>
              </a:rPr>
              <a:t>Low contrast (0.9), unsuitable for dense patterning</a:t>
            </a:r>
          </a:p>
          <a:p>
            <a:pPr marL="177800" indent="-177800">
              <a:spcAft>
                <a:spcPts val="300"/>
              </a:spcAft>
              <a:buFont typeface="Arial" pitchFamily="34" charset="0"/>
              <a:buChar char="•"/>
            </a:pPr>
            <a:r>
              <a:rPr lang="en-US" dirty="0" smtClean="0">
                <a:solidFill>
                  <a:srgbClr val="0033CC"/>
                </a:solidFill>
              </a:rPr>
              <a:t>High resolution possible for </a:t>
            </a:r>
            <a:r>
              <a:rPr lang="en-US" i="1" dirty="0" smtClean="0">
                <a:solidFill>
                  <a:srgbClr val="0033CC"/>
                </a:solidFill>
              </a:rPr>
              <a:t>sparse</a:t>
            </a:r>
            <a:r>
              <a:rPr lang="en-US" dirty="0" smtClean="0">
                <a:solidFill>
                  <a:srgbClr val="0033CC"/>
                </a:solidFill>
              </a:rPr>
              <a:t> patterns at high kV</a:t>
            </a:r>
          </a:p>
          <a:p>
            <a:pPr marL="177800" indent="-177800">
              <a:spcAft>
                <a:spcPts val="300"/>
              </a:spcAft>
              <a:buFont typeface="Arial" pitchFamily="34" charset="0"/>
              <a:buChar char="•"/>
            </a:pPr>
            <a:r>
              <a:rPr lang="en-US" dirty="0" smtClean="0">
                <a:solidFill>
                  <a:srgbClr val="0033CC"/>
                </a:solidFill>
              </a:rPr>
              <a:t>Rough edges and “residues” due to random exposure from back scattering electrons and random photo-acid diffusion. (this is like shot noise for EUV resist that is also chemically amplified)</a:t>
            </a:r>
          </a:p>
          <a:p>
            <a:pPr marL="177800" indent="-177800">
              <a:spcAft>
                <a:spcPts val="300"/>
              </a:spcAft>
              <a:buFont typeface="Arial" pitchFamily="34" charset="0"/>
              <a:buChar char="•"/>
            </a:pPr>
            <a:r>
              <a:rPr lang="en-US" dirty="0" smtClean="0">
                <a:solidFill>
                  <a:srgbClr val="0033CC"/>
                </a:solidFill>
              </a:rPr>
              <a:t>Ideal for low resolution writing over large  area (since it is fast).</a:t>
            </a:r>
            <a:endParaRPr lang="en-US" dirty="0">
              <a:solidFill>
                <a:srgbClr val="0033CC"/>
              </a:solidFill>
            </a:endParaRPr>
          </a:p>
        </p:txBody>
      </p:sp>
      <p:pic>
        <p:nvPicPr>
          <p:cNvPr id="44041" name="Picture 9"/>
          <p:cNvPicPr>
            <a:picLocks noChangeAspect="1" noChangeArrowheads="1"/>
          </p:cNvPicPr>
          <p:nvPr/>
        </p:nvPicPr>
        <p:blipFill>
          <a:blip r:embed="rId3" cstate="print">
            <a:lum bright="10000" contrast="-10000"/>
          </a:blip>
          <a:srcRect/>
          <a:stretch>
            <a:fillRect/>
          </a:stretch>
        </p:blipFill>
        <p:spPr bwMode="auto">
          <a:xfrm>
            <a:off x="6196652" y="1066800"/>
            <a:ext cx="2871148" cy="2152230"/>
          </a:xfrm>
          <a:prstGeom prst="rect">
            <a:avLst/>
          </a:prstGeom>
          <a:noFill/>
          <a:ln w="9525">
            <a:noFill/>
            <a:miter lim="800000"/>
            <a:headEnd/>
            <a:tailEnd/>
          </a:ln>
          <a:effectLst/>
        </p:spPr>
      </p:pic>
      <p:sp>
        <p:nvSpPr>
          <p:cNvPr id="16" name="TextBox 15"/>
          <p:cNvSpPr txBox="1"/>
          <p:nvPr/>
        </p:nvSpPr>
        <p:spPr>
          <a:xfrm>
            <a:off x="6400800" y="1066800"/>
            <a:ext cx="1292085" cy="646331"/>
          </a:xfrm>
          <a:prstGeom prst="rect">
            <a:avLst/>
          </a:prstGeom>
          <a:noFill/>
        </p:spPr>
        <p:txBody>
          <a:bodyPr wrap="none" rtlCol="0">
            <a:spAutoFit/>
          </a:bodyPr>
          <a:lstStyle/>
          <a:p>
            <a:r>
              <a:rPr lang="en-US" dirty="0" smtClean="0">
                <a:solidFill>
                  <a:schemeClr val="bg1"/>
                </a:solidFill>
              </a:rPr>
              <a:t>10keV</a:t>
            </a:r>
          </a:p>
          <a:p>
            <a:r>
              <a:rPr lang="en-US" dirty="0" smtClean="0">
                <a:solidFill>
                  <a:schemeClr val="bg1"/>
                </a:solidFill>
              </a:rPr>
              <a:t>Rough edge</a:t>
            </a:r>
            <a:endParaRPr lang="en-US" dirty="0">
              <a:solidFill>
                <a:schemeClr val="bg1"/>
              </a:solidFill>
            </a:endParaRPr>
          </a:p>
        </p:txBody>
      </p:sp>
      <p:sp>
        <p:nvSpPr>
          <p:cNvPr id="17" name="TextBox 16"/>
          <p:cNvSpPr txBox="1"/>
          <p:nvPr/>
        </p:nvSpPr>
        <p:spPr>
          <a:xfrm>
            <a:off x="3200400" y="3669268"/>
            <a:ext cx="762325" cy="369332"/>
          </a:xfrm>
          <a:prstGeom prst="rect">
            <a:avLst/>
          </a:prstGeom>
          <a:noFill/>
        </p:spPr>
        <p:txBody>
          <a:bodyPr wrap="none" rtlCol="0">
            <a:spAutoFit/>
          </a:bodyPr>
          <a:lstStyle/>
          <a:p>
            <a:r>
              <a:rPr lang="en-US" dirty="0" smtClean="0">
                <a:solidFill>
                  <a:schemeClr val="bg1"/>
                </a:solidFill>
              </a:rPr>
              <a:t>50keV</a:t>
            </a:r>
            <a:endParaRPr lang="en-US" dirty="0">
              <a:solidFill>
                <a:schemeClr val="bg1"/>
              </a:solidFill>
            </a:endParaRPr>
          </a:p>
        </p:txBody>
      </p:sp>
      <p:sp>
        <p:nvSpPr>
          <p:cNvPr id="18" name="TextBox 17"/>
          <p:cNvSpPr txBox="1"/>
          <p:nvPr/>
        </p:nvSpPr>
        <p:spPr>
          <a:xfrm>
            <a:off x="4953000" y="3657600"/>
            <a:ext cx="879343" cy="369332"/>
          </a:xfrm>
          <a:prstGeom prst="rect">
            <a:avLst/>
          </a:prstGeom>
          <a:noFill/>
        </p:spPr>
        <p:txBody>
          <a:bodyPr wrap="none" rtlCol="0">
            <a:spAutoFit/>
          </a:bodyPr>
          <a:lstStyle/>
          <a:p>
            <a:r>
              <a:rPr lang="en-US" dirty="0" smtClean="0">
                <a:solidFill>
                  <a:schemeClr val="bg1"/>
                </a:solidFill>
              </a:rPr>
              <a:t>100keV</a:t>
            </a:r>
            <a:endParaRPr lang="en-US" dirty="0">
              <a:solidFill>
                <a:schemeClr val="bg1"/>
              </a:solidFill>
            </a:endParaRPr>
          </a:p>
        </p:txBody>
      </p:sp>
      <p:sp>
        <p:nvSpPr>
          <p:cNvPr id="19" name="TextBox 18"/>
          <p:cNvSpPr txBox="1"/>
          <p:nvPr/>
        </p:nvSpPr>
        <p:spPr>
          <a:xfrm>
            <a:off x="4495800" y="6096000"/>
            <a:ext cx="4528676" cy="369332"/>
          </a:xfrm>
          <a:prstGeom prst="rect">
            <a:avLst/>
          </a:prstGeom>
          <a:noFill/>
        </p:spPr>
        <p:txBody>
          <a:bodyPr wrap="none" rtlCol="0">
            <a:spAutoFit/>
          </a:bodyPr>
          <a:lstStyle/>
          <a:p>
            <a:r>
              <a:rPr lang="en-US" dirty="0" smtClean="0">
                <a:solidFill>
                  <a:srgbClr val="0033CC"/>
                </a:solidFill>
              </a:rPr>
              <a:t>24nm line at pitch 300nm in 100nm thick SU-8</a:t>
            </a:r>
          </a:p>
        </p:txBody>
      </p:sp>
      <p:sp>
        <p:nvSpPr>
          <p:cNvPr id="13" name="Rectangle 12"/>
          <p:cNvSpPr/>
          <p:nvPr/>
        </p:nvSpPr>
        <p:spPr>
          <a:xfrm>
            <a:off x="5334000" y="6457890"/>
            <a:ext cx="3657600" cy="400110"/>
          </a:xfrm>
          <a:prstGeom prst="rect">
            <a:avLst/>
          </a:prstGeom>
        </p:spPr>
        <p:txBody>
          <a:bodyPr wrap="square">
            <a:spAutoFit/>
          </a:bodyPr>
          <a:lstStyle/>
          <a:p>
            <a:r>
              <a:rPr lang="en-US" sz="1000" dirty="0" err="1" smtClean="0"/>
              <a:t>Kristensen</a:t>
            </a:r>
            <a:r>
              <a:rPr lang="en-US" sz="1000" dirty="0" smtClean="0"/>
              <a:t> A, “High resolution 100 kV electron beam lithography in SU-8”, Microelectronic Engineering, 83, 1609-1612(2006)</a:t>
            </a:r>
            <a:endParaRPr lang="en-US" sz="1000"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37</a:t>
            </a:fld>
            <a:endParaRPr lang="en-US"/>
          </a:p>
        </p:txBody>
      </p:sp>
      <p:grpSp>
        <p:nvGrpSpPr>
          <p:cNvPr id="20" name="Group 19"/>
          <p:cNvGrpSpPr/>
          <p:nvPr/>
        </p:nvGrpSpPr>
        <p:grpSpPr>
          <a:xfrm>
            <a:off x="4648200" y="3505200"/>
            <a:ext cx="4334559" cy="2514600"/>
            <a:chOff x="4648200" y="3505200"/>
            <a:chExt cx="4334559" cy="2514600"/>
          </a:xfrm>
        </p:grpSpPr>
        <p:pic>
          <p:nvPicPr>
            <p:cNvPr id="44042" name="Picture 10"/>
            <p:cNvPicPr>
              <a:picLocks noChangeAspect="1" noChangeArrowheads="1"/>
            </p:cNvPicPr>
            <p:nvPr/>
          </p:nvPicPr>
          <p:blipFill>
            <a:blip r:embed="rId4" cstate="print"/>
            <a:srcRect/>
            <a:stretch>
              <a:fillRect/>
            </a:stretch>
          </p:blipFill>
          <p:spPr bwMode="auto">
            <a:xfrm>
              <a:off x="4648200" y="3505200"/>
              <a:ext cx="4334559" cy="2514600"/>
            </a:xfrm>
            <a:prstGeom prst="rect">
              <a:avLst/>
            </a:prstGeom>
            <a:noFill/>
            <a:ln w="9525">
              <a:noFill/>
              <a:miter lim="800000"/>
              <a:headEnd/>
              <a:tailEnd/>
            </a:ln>
            <a:effectLst/>
          </p:spPr>
        </p:pic>
        <p:sp>
          <p:nvSpPr>
            <p:cNvPr id="15" name="TextBox 14"/>
            <p:cNvSpPr txBox="1"/>
            <p:nvPr/>
          </p:nvSpPr>
          <p:spPr>
            <a:xfrm>
              <a:off x="5334000" y="5257800"/>
              <a:ext cx="3023135" cy="369332"/>
            </a:xfrm>
            <a:prstGeom prst="rect">
              <a:avLst/>
            </a:prstGeom>
            <a:noFill/>
          </p:spPr>
          <p:txBody>
            <a:bodyPr wrap="none" rtlCol="0">
              <a:spAutoFit/>
            </a:bodyPr>
            <a:lstStyle/>
            <a:p>
              <a:r>
                <a:rPr lang="en-US" dirty="0" smtClean="0">
                  <a:solidFill>
                    <a:srgbClr val="FFFF00"/>
                  </a:solidFill>
                </a:rPr>
                <a:t>High resolution </a:t>
              </a:r>
              <a:r>
                <a:rPr lang="en-US" i="1" dirty="0" smtClean="0">
                  <a:solidFill>
                    <a:srgbClr val="FFFF00"/>
                  </a:solidFill>
                </a:rPr>
                <a:t>sparse</a:t>
              </a:r>
              <a:r>
                <a:rPr lang="en-US" dirty="0" smtClean="0">
                  <a:solidFill>
                    <a:srgbClr val="FFFF00"/>
                  </a:solidFill>
                </a:rPr>
                <a:t> pattern</a:t>
              </a:r>
              <a:endParaRPr lang="en-US" dirty="0">
                <a:solidFill>
                  <a:srgbClr val="FFFF00"/>
                </a:solidFill>
              </a:endParaRPr>
            </a:p>
          </p:txBody>
        </p:sp>
      </p:grpSp>
      <p:sp>
        <p:nvSpPr>
          <p:cNvPr id="21" name="TextBox 20"/>
          <p:cNvSpPr txBox="1"/>
          <p:nvPr/>
        </p:nvSpPr>
        <p:spPr>
          <a:xfrm>
            <a:off x="1600200" y="3657600"/>
            <a:ext cx="1157881" cy="369332"/>
          </a:xfrm>
          <a:prstGeom prst="rect">
            <a:avLst/>
          </a:prstGeom>
          <a:noFill/>
        </p:spPr>
        <p:txBody>
          <a:bodyPr wrap="none" rtlCol="0">
            <a:spAutoFit/>
          </a:bodyPr>
          <a:lstStyle/>
          <a:p>
            <a:r>
              <a:rPr lang="en-US" dirty="0" smtClean="0"/>
              <a:t>“residues”</a:t>
            </a:r>
            <a:endParaRPr lang="en-US" dirty="0"/>
          </a:p>
        </p:txBody>
      </p:sp>
      <p:cxnSp>
        <p:nvCxnSpPr>
          <p:cNvPr id="23" name="Straight Arrow Connector 22"/>
          <p:cNvCxnSpPr/>
          <p:nvPr/>
        </p:nvCxnSpPr>
        <p:spPr>
          <a:xfrm rot="5400000">
            <a:off x="2057400" y="4266406"/>
            <a:ext cx="609600" cy="1588"/>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038600"/>
            <a:ext cx="7620000" cy="1908215"/>
          </a:xfrm>
          <a:prstGeom prst="rect">
            <a:avLst/>
          </a:prstGeom>
          <a:solidFill>
            <a:schemeClr val="bg1"/>
          </a:solid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Like all chemically amplified resist, post exposure baking temperature and time is very critical. Typically 90</a:t>
            </a:r>
            <a:r>
              <a:rPr lang="en-US" baseline="30000" dirty="0" smtClean="0">
                <a:solidFill>
                  <a:srgbClr val="0033CC"/>
                </a:solidFill>
              </a:rPr>
              <a:t>o</a:t>
            </a:r>
            <a:r>
              <a:rPr lang="en-US" dirty="0" smtClean="0">
                <a:solidFill>
                  <a:srgbClr val="0033CC"/>
                </a:solidFill>
              </a:rPr>
              <a:t>C for 2-3min on hotplate.</a:t>
            </a:r>
          </a:p>
          <a:p>
            <a:pPr marL="176213" indent="-176213">
              <a:spcAft>
                <a:spcPts val="600"/>
              </a:spcAft>
              <a:buFont typeface="Arial" pitchFamily="34" charset="0"/>
              <a:buChar char="•"/>
            </a:pPr>
            <a:r>
              <a:rPr lang="en-US" dirty="0" smtClean="0">
                <a:solidFill>
                  <a:srgbClr val="0033CC"/>
                </a:solidFill>
              </a:rPr>
              <a:t>Spin-coating, bake, exposure, post-bake and development need to be done quickly without much delay.</a:t>
            </a:r>
          </a:p>
          <a:p>
            <a:pPr marL="176213" indent="-176213">
              <a:spcAft>
                <a:spcPts val="600"/>
              </a:spcAft>
              <a:buFont typeface="Arial" pitchFamily="34" charset="0"/>
              <a:buChar char="•"/>
            </a:pPr>
            <a:r>
              <a:rPr lang="en-US" dirty="0" smtClean="0">
                <a:solidFill>
                  <a:srgbClr val="0033CC"/>
                </a:solidFill>
              </a:rPr>
              <a:t>As it is so sensitive, don’t let it exposed to room light for long (will be exposed by UV light, even though room light has very little UV component in it).</a:t>
            </a:r>
            <a:endParaRPr lang="en-US"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057400" y="152400"/>
            <a:ext cx="5360955" cy="523220"/>
          </a:xfrm>
          <a:prstGeom prst="rect">
            <a:avLst/>
          </a:prstGeom>
          <a:noFill/>
        </p:spPr>
        <p:txBody>
          <a:bodyPr wrap="none" rtlCol="0">
            <a:spAutoFit/>
          </a:bodyPr>
          <a:lstStyle/>
          <a:p>
            <a:r>
              <a:rPr lang="en-US" sz="2800" dirty="0" smtClean="0">
                <a:solidFill>
                  <a:srgbClr val="0033CC"/>
                </a:solidFill>
              </a:rPr>
              <a:t>SU-8 resist formulation and process</a:t>
            </a:r>
            <a:endParaRPr lang="en-US" sz="2800" dirty="0">
              <a:solidFill>
                <a:srgbClr val="0033CC"/>
              </a:solidFill>
            </a:endParaRPr>
          </a:p>
        </p:txBody>
      </p:sp>
      <p:pic>
        <p:nvPicPr>
          <p:cNvPr id="87042" name="Picture 2"/>
          <p:cNvPicPr>
            <a:picLocks noChangeAspect="1" noChangeArrowheads="1"/>
          </p:cNvPicPr>
          <p:nvPr/>
        </p:nvPicPr>
        <p:blipFill>
          <a:blip r:embed="rId2" cstate="print"/>
          <a:srcRect/>
          <a:stretch>
            <a:fillRect/>
          </a:stretch>
        </p:blipFill>
        <p:spPr bwMode="auto">
          <a:xfrm>
            <a:off x="1066800" y="1295400"/>
            <a:ext cx="6818313" cy="2590800"/>
          </a:xfrm>
          <a:prstGeom prst="rect">
            <a:avLst/>
          </a:prstGeom>
          <a:noFill/>
          <a:ln w="9525">
            <a:noFill/>
            <a:miter lim="800000"/>
            <a:headEnd/>
            <a:tailEnd/>
          </a:ln>
        </p:spPr>
      </p:pic>
      <p:sp>
        <p:nvSpPr>
          <p:cNvPr id="8" name="TextBox 7"/>
          <p:cNvSpPr txBox="1"/>
          <p:nvPr/>
        </p:nvSpPr>
        <p:spPr>
          <a:xfrm>
            <a:off x="4953000" y="2734270"/>
            <a:ext cx="3605987" cy="923330"/>
          </a:xfrm>
          <a:prstGeom prst="rect">
            <a:avLst/>
          </a:prstGeom>
          <a:noFill/>
        </p:spPr>
        <p:txBody>
          <a:bodyPr wrap="none" rtlCol="0">
            <a:spAutoFit/>
          </a:bodyPr>
          <a:lstStyle/>
          <a:p>
            <a:r>
              <a:rPr lang="en-US" dirty="0" smtClean="0">
                <a:solidFill>
                  <a:srgbClr val="C00000"/>
                </a:solidFill>
              </a:rPr>
              <a:t>Glass transition temperature of SU-8</a:t>
            </a:r>
          </a:p>
          <a:p>
            <a:r>
              <a:rPr lang="en-US" dirty="0" smtClean="0">
                <a:solidFill>
                  <a:srgbClr val="0033CC"/>
                </a:solidFill>
              </a:rPr>
              <a:t>Un-cross-linked: 50</a:t>
            </a:r>
            <a:r>
              <a:rPr lang="en-US" baseline="30000" dirty="0" smtClean="0">
                <a:solidFill>
                  <a:srgbClr val="0033CC"/>
                </a:solidFill>
              </a:rPr>
              <a:t>o</a:t>
            </a:r>
            <a:r>
              <a:rPr lang="en-US" dirty="0" smtClean="0">
                <a:solidFill>
                  <a:srgbClr val="0033CC"/>
                </a:solidFill>
              </a:rPr>
              <a:t>C.</a:t>
            </a:r>
          </a:p>
          <a:p>
            <a:r>
              <a:rPr lang="en-US" dirty="0" smtClean="0">
                <a:solidFill>
                  <a:srgbClr val="0033CC"/>
                </a:solidFill>
              </a:rPr>
              <a:t>Fully cross-linked: 230</a:t>
            </a:r>
            <a:r>
              <a:rPr lang="en-US" baseline="30000" dirty="0" smtClean="0">
                <a:solidFill>
                  <a:srgbClr val="0033CC"/>
                </a:solidFill>
              </a:rPr>
              <a:t>o</a:t>
            </a:r>
            <a:r>
              <a:rPr lang="en-US" dirty="0" smtClean="0">
                <a:solidFill>
                  <a:srgbClr val="0033CC"/>
                </a:solidFill>
              </a:rPr>
              <a:t>C</a:t>
            </a:r>
            <a:endParaRPr lang="en-US" dirty="0">
              <a:solidFill>
                <a:srgbClr val="0033CC"/>
              </a:solidFill>
            </a:endParaRPr>
          </a:p>
        </p:txBody>
      </p:sp>
      <p:sp>
        <p:nvSpPr>
          <p:cNvPr id="9" name="Rectangle 8"/>
          <p:cNvSpPr/>
          <p:nvPr/>
        </p:nvSpPr>
        <p:spPr>
          <a:xfrm>
            <a:off x="1295400" y="838200"/>
            <a:ext cx="4047455" cy="369332"/>
          </a:xfrm>
          <a:prstGeom prst="rect">
            <a:avLst/>
          </a:prstGeom>
        </p:spPr>
        <p:txBody>
          <a:bodyPr wrap="none">
            <a:spAutoFit/>
          </a:bodyPr>
          <a:lstStyle/>
          <a:p>
            <a:pPr marL="177800" indent="-177800">
              <a:spcAft>
                <a:spcPts val="300"/>
              </a:spcAft>
            </a:pPr>
            <a:r>
              <a:rPr lang="en-US" dirty="0" smtClean="0">
                <a:solidFill>
                  <a:srgbClr val="C00000"/>
                </a:solidFill>
              </a:rPr>
              <a:t>Epoxy-based, mostly used as photo-resist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76200" y="762000"/>
            <a:ext cx="6224636" cy="2209800"/>
          </a:xfrm>
          <a:prstGeom prst="rect">
            <a:avLst/>
          </a:prstGeom>
          <a:noFill/>
          <a:ln w="9525">
            <a:noFill/>
            <a:miter lim="800000"/>
            <a:headEnd/>
            <a:tailEnd/>
          </a:ln>
          <a:effectLst/>
        </p:spPr>
      </p:pic>
      <p:pic>
        <p:nvPicPr>
          <p:cNvPr id="47108" name="Picture 4"/>
          <p:cNvPicPr>
            <a:picLocks noChangeAspect="1" noChangeArrowheads="1"/>
          </p:cNvPicPr>
          <p:nvPr/>
        </p:nvPicPr>
        <p:blipFill>
          <a:blip r:embed="rId3" cstate="print"/>
          <a:srcRect/>
          <a:stretch>
            <a:fillRect/>
          </a:stretch>
        </p:blipFill>
        <p:spPr bwMode="auto">
          <a:xfrm>
            <a:off x="0" y="4495800"/>
            <a:ext cx="7178932" cy="1913010"/>
          </a:xfrm>
          <a:prstGeom prst="rect">
            <a:avLst/>
          </a:prstGeom>
          <a:noFill/>
          <a:ln w="9525">
            <a:noFill/>
            <a:miter lim="800000"/>
            <a:headEnd/>
            <a:tailEnd/>
          </a:ln>
          <a:effectLst/>
        </p:spPr>
      </p:pic>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667000" y="76200"/>
            <a:ext cx="3954929" cy="523220"/>
          </a:xfrm>
          <a:prstGeom prst="rect">
            <a:avLst/>
          </a:prstGeom>
          <a:noFill/>
        </p:spPr>
        <p:txBody>
          <a:bodyPr wrap="none" rtlCol="0">
            <a:spAutoFit/>
          </a:bodyPr>
          <a:lstStyle/>
          <a:p>
            <a:r>
              <a:rPr lang="en-US" sz="2800" dirty="0" smtClean="0">
                <a:solidFill>
                  <a:srgbClr val="0033CC"/>
                </a:solidFill>
              </a:rPr>
              <a:t>Undercut profile for liftoff</a:t>
            </a:r>
            <a:endParaRPr lang="en-US" sz="2800" dirty="0">
              <a:solidFill>
                <a:srgbClr val="0033CC"/>
              </a:solidFill>
            </a:endParaRPr>
          </a:p>
        </p:txBody>
      </p:sp>
      <p:sp>
        <p:nvSpPr>
          <p:cNvPr id="8" name="TextBox 7"/>
          <p:cNvSpPr txBox="1"/>
          <p:nvPr/>
        </p:nvSpPr>
        <p:spPr>
          <a:xfrm>
            <a:off x="533400" y="914400"/>
            <a:ext cx="2063963" cy="369332"/>
          </a:xfrm>
          <a:prstGeom prst="rect">
            <a:avLst/>
          </a:prstGeom>
          <a:noFill/>
        </p:spPr>
        <p:txBody>
          <a:bodyPr wrap="none" rtlCol="0">
            <a:spAutoFit/>
          </a:bodyPr>
          <a:lstStyle/>
          <a:p>
            <a:r>
              <a:rPr lang="en-US" dirty="0" smtClean="0">
                <a:solidFill>
                  <a:srgbClr val="C00000"/>
                </a:solidFill>
              </a:rPr>
              <a:t>Metal liftoff process</a:t>
            </a:r>
            <a:endParaRPr lang="en-US" dirty="0">
              <a:solidFill>
                <a:srgbClr val="C00000"/>
              </a:solidFill>
            </a:endParaRPr>
          </a:p>
        </p:txBody>
      </p:sp>
      <p:sp>
        <p:nvSpPr>
          <p:cNvPr id="11" name="TextBox 10"/>
          <p:cNvSpPr txBox="1"/>
          <p:nvPr/>
        </p:nvSpPr>
        <p:spPr>
          <a:xfrm>
            <a:off x="304800" y="3962400"/>
            <a:ext cx="4323556" cy="369332"/>
          </a:xfrm>
          <a:prstGeom prst="rect">
            <a:avLst/>
          </a:prstGeom>
          <a:noFill/>
        </p:spPr>
        <p:txBody>
          <a:bodyPr wrap="none" rtlCol="0">
            <a:spAutoFit/>
          </a:bodyPr>
          <a:lstStyle/>
          <a:p>
            <a:r>
              <a:rPr lang="en-US" dirty="0" smtClean="0">
                <a:solidFill>
                  <a:srgbClr val="C00000"/>
                </a:solidFill>
              </a:rPr>
              <a:t>Process of double layer stack for easy liftoff</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39</a:t>
            </a:fld>
            <a:endParaRPr lang="en-US"/>
          </a:p>
        </p:txBody>
      </p:sp>
      <p:grpSp>
        <p:nvGrpSpPr>
          <p:cNvPr id="15" name="Group 14"/>
          <p:cNvGrpSpPr>
            <a:grpSpLocks noChangeAspect="1"/>
          </p:cNvGrpSpPr>
          <p:nvPr/>
        </p:nvGrpSpPr>
        <p:grpSpPr>
          <a:xfrm>
            <a:off x="5105400" y="2514600"/>
            <a:ext cx="3802380" cy="1978632"/>
            <a:chOff x="4191000" y="762000"/>
            <a:chExt cx="4752975" cy="2473290"/>
          </a:xfrm>
        </p:grpSpPr>
        <p:pic>
          <p:nvPicPr>
            <p:cNvPr id="10" name="Picture 3"/>
            <p:cNvPicPr>
              <a:picLocks noChangeAspect="1" noChangeArrowheads="1"/>
            </p:cNvPicPr>
            <p:nvPr/>
          </p:nvPicPr>
          <p:blipFill>
            <a:blip r:embed="rId4" cstate="print"/>
            <a:srcRect/>
            <a:stretch>
              <a:fillRect/>
            </a:stretch>
          </p:blipFill>
          <p:spPr bwMode="auto">
            <a:xfrm>
              <a:off x="4191000" y="762000"/>
              <a:ext cx="4752975" cy="2473290"/>
            </a:xfrm>
            <a:prstGeom prst="rect">
              <a:avLst/>
            </a:prstGeom>
            <a:noFill/>
            <a:ln w="9525">
              <a:noFill/>
              <a:miter lim="800000"/>
              <a:headEnd/>
              <a:tailEnd/>
            </a:ln>
            <a:effectLst/>
          </p:spPr>
        </p:pic>
        <p:sp>
          <p:nvSpPr>
            <p:cNvPr id="12" name="TextBox 11"/>
            <p:cNvSpPr txBox="1"/>
            <p:nvPr/>
          </p:nvSpPr>
          <p:spPr>
            <a:xfrm>
              <a:off x="4610966" y="1916430"/>
              <a:ext cx="948176" cy="730969"/>
            </a:xfrm>
            <a:prstGeom prst="rect">
              <a:avLst/>
            </a:prstGeom>
            <a:noFill/>
          </p:spPr>
          <p:txBody>
            <a:bodyPr wrap="none" rtlCol="0">
              <a:spAutoFit/>
            </a:bodyPr>
            <a:lstStyle/>
            <a:p>
              <a:pPr algn="r"/>
              <a:r>
                <a:rPr lang="en-US" sz="1600" dirty="0" smtClean="0"/>
                <a:t>PMMA</a:t>
              </a:r>
            </a:p>
            <a:p>
              <a:pPr algn="r"/>
              <a:r>
                <a:rPr lang="en-US" sz="1600" dirty="0" smtClean="0"/>
                <a:t>LOR</a:t>
              </a:r>
              <a:endParaRPr lang="en-US" sz="1600" dirty="0"/>
            </a:p>
          </p:txBody>
        </p:sp>
        <p:cxnSp>
          <p:nvCxnSpPr>
            <p:cNvPr id="13" name="Straight Connector 12"/>
            <p:cNvCxnSpPr/>
            <p:nvPr/>
          </p:nvCxnSpPr>
          <p:spPr>
            <a:xfrm>
              <a:off x="4876800" y="2286000"/>
              <a:ext cx="9906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820579"/>
              <a:ext cx="2895599" cy="246221"/>
            </a:xfrm>
            <a:prstGeom prst="rect">
              <a:avLst/>
            </a:prstGeom>
            <a:noFill/>
          </p:spPr>
          <p:txBody>
            <a:bodyPr wrap="square" rtlCol="0">
              <a:spAutoFit/>
            </a:bodyPr>
            <a:lstStyle/>
            <a:p>
              <a:r>
                <a:rPr lang="en-US" sz="1000" dirty="0" smtClean="0"/>
                <a:t>Microelectronic Engineering, 73-74, 278-281 (2004).</a:t>
              </a:r>
              <a:endParaRPr lang="en-US" sz="1000" dirty="0"/>
            </a:p>
          </p:txBody>
        </p:sp>
      </p:grpSp>
      <p:sp>
        <p:nvSpPr>
          <p:cNvPr id="16" name="TextBox 15"/>
          <p:cNvSpPr txBox="1"/>
          <p:nvPr/>
        </p:nvSpPr>
        <p:spPr>
          <a:xfrm>
            <a:off x="7239000" y="4495800"/>
            <a:ext cx="1676400" cy="523220"/>
          </a:xfrm>
          <a:prstGeom prst="rect">
            <a:avLst/>
          </a:prstGeom>
          <a:noFill/>
        </p:spPr>
        <p:txBody>
          <a:bodyPr wrap="square" rtlCol="0">
            <a:spAutoFit/>
          </a:bodyPr>
          <a:lstStyle/>
          <a:p>
            <a:r>
              <a:rPr lang="en-US" sz="1400" dirty="0" smtClean="0"/>
              <a:t>LOR contains PMGI plus additives</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6200" y="121261"/>
            <a:ext cx="8991600" cy="6736739"/>
          </a:xfrm>
          <a:prstGeom prst="rect">
            <a:avLst/>
          </a:prstGeom>
          <a:noFill/>
          <a:ln w="9525">
            <a:noFill/>
            <a:miter lim="800000"/>
            <a:headEnd/>
            <a:tailEnd/>
          </a:ln>
          <a:effectLst/>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209800" y="76200"/>
            <a:ext cx="4724400" cy="523220"/>
          </a:xfrm>
          <a:prstGeom prst="rect">
            <a:avLst/>
          </a:prstGeom>
          <a:solidFill>
            <a:schemeClr val="bg1"/>
          </a:solidFill>
        </p:spPr>
        <p:txBody>
          <a:bodyPr wrap="square" rtlCol="0">
            <a:spAutoFit/>
          </a:bodyPr>
          <a:lstStyle/>
          <a:p>
            <a:pPr algn="ctr"/>
            <a:r>
              <a:rPr lang="en-US" sz="2800" dirty="0" smtClean="0">
                <a:solidFill>
                  <a:srgbClr val="0033CC"/>
                </a:solidFill>
              </a:rPr>
              <a:t>Interaction volume</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
            <a:ext cx="9144000" cy="686445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pSp>
        <p:nvGrpSpPr>
          <p:cNvPr id="6" name="Group 5"/>
          <p:cNvGrpSpPr/>
          <p:nvPr/>
        </p:nvGrpSpPr>
        <p:grpSpPr>
          <a:xfrm>
            <a:off x="3374136" y="2819400"/>
            <a:ext cx="5715000" cy="3288506"/>
            <a:chOff x="3374136" y="2819400"/>
            <a:chExt cx="5715000" cy="3288506"/>
          </a:xfrm>
        </p:grpSpPr>
        <p:sp>
          <p:nvSpPr>
            <p:cNvPr id="3" name="TextBox 2"/>
            <p:cNvSpPr txBox="1"/>
            <p:nvPr/>
          </p:nvSpPr>
          <p:spPr>
            <a:xfrm>
              <a:off x="3374136" y="4876800"/>
              <a:ext cx="5715000" cy="1231106"/>
            </a:xfrm>
            <a:prstGeom prst="rect">
              <a:avLst/>
            </a:prstGeom>
            <a:solidFill>
              <a:schemeClr val="bg1"/>
            </a:solidFill>
          </p:spPr>
          <p:txBody>
            <a:bodyPr wrap="square" tIns="0" bIns="0" rtlCol="0">
              <a:spAutoFit/>
            </a:bodyPr>
            <a:lstStyle/>
            <a:p>
              <a:r>
                <a:rPr lang="en-US" sz="1600" dirty="0" smtClean="0">
                  <a:solidFill>
                    <a:srgbClr val="000099"/>
                  </a:solidFill>
                </a:rPr>
                <a:t>Extremely high resolution, since only primary (not secondary) high energy beam is responsible for exposure.</a:t>
              </a:r>
            </a:p>
            <a:p>
              <a:r>
                <a:rPr lang="en-US" sz="1600" dirty="0" smtClean="0">
                  <a:solidFill>
                    <a:srgbClr val="000099"/>
                  </a:solidFill>
                </a:rPr>
                <a:t>However, probably HSQ is the only useful inorganic resist.</a:t>
              </a:r>
            </a:p>
            <a:p>
              <a:r>
                <a:rPr lang="en-US" sz="1600" dirty="0" smtClean="0">
                  <a:solidFill>
                    <a:srgbClr val="000099"/>
                  </a:solidFill>
                </a:rPr>
                <a:t>Inorganic resists listed here: very thin film, making liftoff difficult; very low sensitivity, need long writing time.</a:t>
              </a:r>
              <a:endParaRPr lang="en-US" sz="1600" dirty="0">
                <a:solidFill>
                  <a:srgbClr val="000099"/>
                </a:solidFill>
              </a:endParaRPr>
            </a:p>
          </p:txBody>
        </p:sp>
        <p:sp>
          <p:nvSpPr>
            <p:cNvPr id="5" name="Rectangle 4"/>
            <p:cNvSpPr/>
            <p:nvPr/>
          </p:nvSpPr>
          <p:spPr>
            <a:xfrm>
              <a:off x="3505200" y="2819400"/>
              <a:ext cx="533400" cy="1905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52400" y="2438400"/>
            <a:ext cx="8791575" cy="2531294"/>
          </a:xfrm>
          <a:prstGeom prst="rect">
            <a:avLst/>
          </a:prstGeom>
          <a:noFill/>
          <a:ln w="9525">
            <a:noFill/>
            <a:miter lim="800000"/>
            <a:headEnd/>
            <a:tailEnd/>
          </a:ln>
        </p:spPr>
      </p:pic>
      <p:sp>
        <p:nvSpPr>
          <p:cNvPr id="4" name="Rectangle 3"/>
          <p:cNvSpPr/>
          <p:nvPr/>
        </p:nvSpPr>
        <p:spPr>
          <a:xfrm>
            <a:off x="76200" y="5105400"/>
            <a:ext cx="3049489" cy="369332"/>
          </a:xfrm>
          <a:prstGeom prst="rect">
            <a:avLst/>
          </a:prstGeom>
        </p:spPr>
        <p:txBody>
          <a:bodyPr wrap="none">
            <a:spAutoFit/>
          </a:bodyPr>
          <a:lstStyle/>
          <a:p>
            <a:r>
              <a:rPr lang="en-US" dirty="0" smtClean="0">
                <a:solidFill>
                  <a:srgbClr val="C00000"/>
                </a:solidFill>
              </a:rPr>
              <a:t>Best spatial resolution for SEM</a:t>
            </a:r>
            <a:endParaRPr lang="en-US" dirty="0">
              <a:solidFill>
                <a:srgbClr val="C00000"/>
              </a:solidFill>
            </a:endParaRPr>
          </a:p>
        </p:txBody>
      </p:sp>
      <p:sp>
        <p:nvSpPr>
          <p:cNvPr id="5" name="Rectangle 4"/>
          <p:cNvSpPr/>
          <p:nvPr/>
        </p:nvSpPr>
        <p:spPr>
          <a:xfrm>
            <a:off x="3257301" y="5105400"/>
            <a:ext cx="2533899" cy="646331"/>
          </a:xfrm>
          <a:prstGeom prst="rect">
            <a:avLst/>
          </a:prstGeom>
        </p:spPr>
        <p:txBody>
          <a:bodyPr wrap="none">
            <a:spAutoFit/>
          </a:bodyPr>
          <a:lstStyle/>
          <a:p>
            <a:r>
              <a:rPr lang="en-US" dirty="0" smtClean="0">
                <a:solidFill>
                  <a:srgbClr val="C00000"/>
                </a:solidFill>
              </a:rPr>
              <a:t>Better Z contrast for SEM</a:t>
            </a:r>
          </a:p>
          <a:p>
            <a:r>
              <a:rPr lang="en-US" dirty="0" smtClean="0">
                <a:solidFill>
                  <a:srgbClr val="C00000"/>
                </a:solidFill>
              </a:rPr>
              <a:t>(brighter for higher Z)</a:t>
            </a:r>
            <a:endParaRPr lang="en-US" dirty="0">
              <a:solidFill>
                <a:srgbClr val="C00000"/>
              </a:solidFill>
            </a:endParaRPr>
          </a:p>
        </p:txBody>
      </p:sp>
      <p:sp>
        <p:nvSpPr>
          <p:cNvPr id="6" name="Rectangle 5"/>
          <p:cNvSpPr/>
          <p:nvPr/>
        </p:nvSpPr>
        <p:spPr>
          <a:xfrm>
            <a:off x="6248400" y="5105400"/>
            <a:ext cx="2348272" cy="369332"/>
          </a:xfrm>
          <a:prstGeom prst="rect">
            <a:avLst/>
          </a:prstGeom>
        </p:spPr>
        <p:txBody>
          <a:bodyPr wrap="none">
            <a:spAutoFit/>
          </a:bodyPr>
          <a:lstStyle/>
          <a:p>
            <a:r>
              <a:rPr lang="en-US" dirty="0" smtClean="0">
                <a:solidFill>
                  <a:srgbClr val="C00000"/>
                </a:solidFill>
              </a:rPr>
              <a:t>Best analytical for EDX</a:t>
            </a:r>
            <a:endParaRPr lang="en-US" dirty="0">
              <a:solidFill>
                <a:srgbClr val="C00000"/>
              </a:solidFill>
            </a:endParaRPr>
          </a:p>
        </p:txBody>
      </p:sp>
      <p:sp>
        <p:nvSpPr>
          <p:cNvPr id="7" name="TextBox 6"/>
          <p:cNvSpPr txBox="1"/>
          <p:nvPr/>
        </p:nvSpPr>
        <p:spPr>
          <a:xfrm>
            <a:off x="152400" y="914400"/>
            <a:ext cx="2819400" cy="1508105"/>
          </a:xfrm>
          <a:prstGeom prst="rect">
            <a:avLst/>
          </a:prstGeom>
          <a:noFill/>
        </p:spPr>
        <p:txBody>
          <a:bodyPr wrap="square" rtlCol="0">
            <a:spAutoFit/>
          </a:bodyPr>
          <a:lstStyle/>
          <a:p>
            <a:r>
              <a:rPr lang="en-US" dirty="0" smtClean="0">
                <a:solidFill>
                  <a:srgbClr val="0033CC"/>
                </a:solidFill>
              </a:rPr>
              <a:t>Secondary electron (SE) region for imaging</a:t>
            </a:r>
          </a:p>
          <a:p>
            <a:r>
              <a:rPr lang="en-US" sz="1400" dirty="0" smtClean="0">
                <a:solidFill>
                  <a:srgbClr val="0033CC"/>
                </a:solidFill>
              </a:rPr>
              <a:t>(SE is actually produced wherever primary electron goes, but only those near surface can go out to reach SE detector for imaging)</a:t>
            </a:r>
            <a:endParaRPr lang="en-US" sz="1400" dirty="0">
              <a:solidFill>
                <a:srgbClr val="0033CC"/>
              </a:solidFill>
            </a:endParaRPr>
          </a:p>
        </p:txBody>
      </p:sp>
      <p:sp>
        <p:nvSpPr>
          <p:cNvPr id="8" name="TextBox 7"/>
          <p:cNvSpPr txBox="1"/>
          <p:nvPr/>
        </p:nvSpPr>
        <p:spPr>
          <a:xfrm>
            <a:off x="3048000" y="914400"/>
            <a:ext cx="2819400" cy="1508105"/>
          </a:xfrm>
          <a:prstGeom prst="rect">
            <a:avLst/>
          </a:prstGeom>
          <a:noFill/>
        </p:spPr>
        <p:txBody>
          <a:bodyPr wrap="square" rtlCol="0">
            <a:spAutoFit/>
          </a:bodyPr>
          <a:lstStyle/>
          <a:p>
            <a:r>
              <a:rPr lang="en-US" dirty="0" smtClean="0">
                <a:solidFill>
                  <a:srgbClr val="0033CC"/>
                </a:solidFill>
              </a:rPr>
              <a:t>Back-scattered electron (BSE) region for imaging</a:t>
            </a:r>
          </a:p>
          <a:p>
            <a:r>
              <a:rPr lang="en-US" sz="1400" dirty="0" smtClean="0">
                <a:solidFill>
                  <a:srgbClr val="0033CC"/>
                </a:solidFill>
              </a:rPr>
              <a:t>(Again, BSE is actually produced wherever primary electron goes. It has higher energy, so travel longer than SE)</a:t>
            </a:r>
            <a:endParaRPr lang="en-US" sz="1400" dirty="0">
              <a:solidFill>
                <a:srgbClr val="0033CC"/>
              </a:solidFill>
            </a:endParaRPr>
          </a:p>
        </p:txBody>
      </p:sp>
      <p:sp>
        <p:nvSpPr>
          <p:cNvPr id="9" name="TextBox 8"/>
          <p:cNvSpPr txBox="1"/>
          <p:nvPr/>
        </p:nvSpPr>
        <p:spPr>
          <a:xfrm>
            <a:off x="6096000" y="914400"/>
            <a:ext cx="2819400" cy="1015663"/>
          </a:xfrm>
          <a:prstGeom prst="rect">
            <a:avLst/>
          </a:prstGeom>
          <a:noFill/>
        </p:spPr>
        <p:txBody>
          <a:bodyPr wrap="square" rtlCol="0">
            <a:spAutoFit/>
          </a:bodyPr>
          <a:lstStyle/>
          <a:p>
            <a:r>
              <a:rPr lang="en-US" dirty="0" smtClean="0">
                <a:solidFill>
                  <a:srgbClr val="0033CC"/>
                </a:solidFill>
              </a:rPr>
              <a:t>X-ray region for EDX</a:t>
            </a:r>
          </a:p>
          <a:p>
            <a:r>
              <a:rPr lang="en-US" sz="1400" dirty="0" smtClean="0">
                <a:solidFill>
                  <a:srgbClr val="0033CC"/>
                </a:solidFill>
              </a:rPr>
              <a:t>(x-ray is actually produced wherever primary electron goes. It travels/ penetrates even farther than BSE)</a:t>
            </a:r>
            <a:endParaRPr lang="en-US" sz="1400" dirty="0">
              <a:solidFill>
                <a:srgbClr val="0033CC"/>
              </a:solidFill>
            </a:endParaRPr>
          </a:p>
        </p:txBody>
      </p:sp>
      <p:sp>
        <p:nvSpPr>
          <p:cNvPr id="10" name="TextBox 9"/>
          <p:cNvSpPr txBox="1"/>
          <p:nvPr/>
        </p:nvSpPr>
        <p:spPr>
          <a:xfrm>
            <a:off x="2057400" y="152400"/>
            <a:ext cx="5569794" cy="523220"/>
          </a:xfrm>
          <a:prstGeom prst="rect">
            <a:avLst/>
          </a:prstGeom>
          <a:noFill/>
        </p:spPr>
        <p:txBody>
          <a:bodyPr wrap="none" rtlCol="0">
            <a:spAutoFit/>
          </a:bodyPr>
          <a:lstStyle/>
          <a:p>
            <a:r>
              <a:rPr lang="en-US" sz="2800" dirty="0" smtClean="0">
                <a:solidFill>
                  <a:srgbClr val="0033CC"/>
                </a:solidFill>
              </a:rPr>
              <a:t>Which region is for which application</a:t>
            </a:r>
            <a:endParaRPr lang="en-US" sz="2800" dirty="0">
              <a:solidFill>
                <a:srgbClr val="0033CC"/>
              </a:solidFill>
            </a:endParaRPr>
          </a:p>
        </p:txBody>
      </p:sp>
      <p:cxnSp>
        <p:nvCxnSpPr>
          <p:cNvPr id="11" name="Straight Connector 10"/>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76200" y="5791200"/>
            <a:ext cx="9067800" cy="1000274"/>
          </a:xfrm>
          <a:prstGeom prst="rect">
            <a:avLst/>
          </a:prstGeom>
          <a:noFill/>
        </p:spPr>
        <p:txBody>
          <a:bodyPr wrap="square" rtlCol="0">
            <a:spAutoFit/>
          </a:bodyPr>
          <a:lstStyle/>
          <a:p>
            <a:pPr>
              <a:spcAft>
                <a:spcPts val="600"/>
              </a:spcAft>
            </a:pPr>
            <a:r>
              <a:rPr lang="en-US" dirty="0" smtClean="0">
                <a:solidFill>
                  <a:srgbClr val="0033CC"/>
                </a:solidFill>
              </a:rPr>
              <a:t>BSE has lower resolution than SE signal, and is used only when chemical (Z) contrast is wanted.</a:t>
            </a:r>
          </a:p>
          <a:p>
            <a:pPr>
              <a:spcAft>
                <a:spcPts val="600"/>
              </a:spcAft>
            </a:pPr>
            <a:r>
              <a:rPr lang="en-US" dirty="0" smtClean="0">
                <a:solidFill>
                  <a:srgbClr val="0033CC"/>
                </a:solidFill>
              </a:rPr>
              <a:t>TEM (transmission EM) gives much higher resolution than SEM because of the much lower interaction volume of the high energy electrons (200keV!) passing the </a:t>
            </a:r>
            <a:r>
              <a:rPr lang="en-US" i="1" dirty="0" smtClean="0">
                <a:solidFill>
                  <a:srgbClr val="0033CC"/>
                </a:solidFill>
              </a:rPr>
              <a:t>thin</a:t>
            </a:r>
            <a:r>
              <a:rPr lang="en-US" dirty="0" smtClean="0">
                <a:solidFill>
                  <a:srgbClr val="0033CC"/>
                </a:solidFill>
              </a:rPr>
              <a:t> samples.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00px-XRFScan.jpg"/>
          <p:cNvPicPr>
            <a:picLocks noChangeAspect="1"/>
          </p:cNvPicPr>
          <p:nvPr/>
        </p:nvPicPr>
        <p:blipFill>
          <a:blip r:embed="rId3" cstate="print"/>
          <a:stretch>
            <a:fillRect/>
          </a:stretch>
        </p:blipFill>
        <p:spPr>
          <a:xfrm>
            <a:off x="3124200" y="2620804"/>
            <a:ext cx="5999570" cy="4237196"/>
          </a:xfrm>
          <a:prstGeom prst="rect">
            <a:avLst/>
          </a:prstGeom>
        </p:spPr>
      </p:pic>
      <p:cxnSp>
        <p:nvCxnSpPr>
          <p:cNvPr id="3" name="Straight Connector 2"/>
          <p:cNvCxnSpPr/>
          <p:nvPr/>
        </p:nvCxnSpPr>
        <p:spPr>
          <a:xfrm>
            <a:off x="0" y="990600"/>
            <a:ext cx="4953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609600" y="0"/>
            <a:ext cx="3886200" cy="954107"/>
          </a:xfrm>
          <a:prstGeom prst="rect">
            <a:avLst/>
          </a:prstGeom>
          <a:noFill/>
          <a:ln>
            <a:noFill/>
          </a:ln>
        </p:spPr>
        <p:txBody>
          <a:bodyPr wrap="square" rtlCol="0">
            <a:spAutoFit/>
          </a:bodyPr>
          <a:lstStyle/>
          <a:p>
            <a:pPr algn="ctr"/>
            <a:r>
              <a:rPr lang="en-US" sz="2800" dirty="0" smtClean="0">
                <a:solidFill>
                  <a:srgbClr val="0033CC"/>
                </a:solidFill>
              </a:rPr>
              <a:t>X-ray generation by electron bombardment</a:t>
            </a:r>
          </a:p>
        </p:txBody>
      </p:sp>
      <p:pic>
        <p:nvPicPr>
          <p:cNvPr id="5" name="Picture 4" descr="571px-EDX-scheme.svg.png"/>
          <p:cNvPicPr>
            <a:picLocks noChangeAspect="1"/>
          </p:cNvPicPr>
          <p:nvPr/>
        </p:nvPicPr>
        <p:blipFill>
          <a:blip r:embed="rId4" cstate="print"/>
          <a:stretch>
            <a:fillRect/>
          </a:stretch>
        </p:blipFill>
        <p:spPr>
          <a:xfrm>
            <a:off x="4900713" y="63656"/>
            <a:ext cx="3481287" cy="2603344"/>
          </a:xfrm>
          <a:prstGeom prst="rect">
            <a:avLst/>
          </a:prstGeom>
        </p:spPr>
      </p:pic>
      <p:sp>
        <p:nvSpPr>
          <p:cNvPr id="8" name="TextBox 7"/>
          <p:cNvSpPr txBox="1"/>
          <p:nvPr/>
        </p:nvSpPr>
        <p:spPr>
          <a:xfrm>
            <a:off x="228600" y="1219200"/>
            <a:ext cx="1466940" cy="369332"/>
          </a:xfrm>
          <a:prstGeom prst="rect">
            <a:avLst/>
          </a:prstGeom>
          <a:noFill/>
        </p:spPr>
        <p:txBody>
          <a:bodyPr wrap="none" rtlCol="0">
            <a:spAutoFit/>
          </a:bodyPr>
          <a:lstStyle/>
          <a:p>
            <a:r>
              <a:rPr lang="en-US" dirty="0" smtClean="0">
                <a:solidFill>
                  <a:srgbClr val="C00000"/>
                </a:solidFill>
              </a:rPr>
              <a:t>Energy levels:</a:t>
            </a:r>
          </a:p>
        </p:txBody>
      </p:sp>
      <p:graphicFrame>
        <p:nvGraphicFramePr>
          <p:cNvPr id="9" name="Object 8"/>
          <p:cNvGraphicFramePr>
            <a:graphicFrameLocks noChangeAspect="1"/>
          </p:cNvGraphicFramePr>
          <p:nvPr/>
        </p:nvGraphicFramePr>
        <p:xfrm>
          <a:off x="1620838" y="1066800"/>
          <a:ext cx="1884362" cy="609600"/>
        </p:xfrm>
        <a:graphic>
          <a:graphicData uri="http://schemas.openxmlformats.org/presentationml/2006/ole">
            <p:oleObj spid="_x0000_s50178" name="Equation" r:id="rId5" imgW="1333440" imgH="431640" progId="Equation.3">
              <p:embed/>
            </p:oleObj>
          </a:graphicData>
        </a:graphic>
      </p:graphicFrame>
      <p:sp>
        <p:nvSpPr>
          <p:cNvPr id="10" name="TextBox 9"/>
          <p:cNvSpPr txBox="1"/>
          <p:nvPr/>
        </p:nvSpPr>
        <p:spPr>
          <a:xfrm>
            <a:off x="152400" y="1676400"/>
            <a:ext cx="4478598" cy="2308324"/>
          </a:xfrm>
          <a:prstGeom prst="rect">
            <a:avLst/>
          </a:prstGeom>
          <a:noFill/>
        </p:spPr>
        <p:txBody>
          <a:bodyPr wrap="none" rtlCol="0">
            <a:spAutoFit/>
          </a:bodyPr>
          <a:lstStyle/>
          <a:p>
            <a:r>
              <a:rPr lang="en-US" dirty="0" smtClean="0">
                <a:solidFill>
                  <a:srgbClr val="0033CC"/>
                </a:solidFill>
                <a:sym typeface="Symbol"/>
              </a:rPr>
              <a:t>1 is due to screening (=0 for ideal model).</a:t>
            </a:r>
          </a:p>
          <a:p>
            <a:r>
              <a:rPr lang="en-US" dirty="0" smtClean="0">
                <a:solidFill>
                  <a:srgbClr val="0033CC"/>
                </a:solidFill>
                <a:sym typeface="Symbol"/>
              </a:rPr>
              <a:t>n=1 (K-shell), 2 (L-shell), 3 (M-shell)….</a:t>
            </a:r>
          </a:p>
          <a:p>
            <a:endParaRPr lang="en-US" dirty="0" smtClean="0">
              <a:solidFill>
                <a:srgbClr val="C00000"/>
              </a:solidFill>
              <a:sym typeface="Symbol"/>
            </a:endParaRPr>
          </a:p>
          <a:p>
            <a:r>
              <a:rPr lang="en-US" dirty="0" smtClean="0">
                <a:solidFill>
                  <a:srgbClr val="C00000"/>
                </a:solidFill>
                <a:sym typeface="Symbol"/>
              </a:rPr>
              <a:t>Emitted x-ray energy E</a:t>
            </a:r>
            <a:r>
              <a:rPr lang="en-US" baseline="-25000" dirty="0" smtClean="0">
                <a:solidFill>
                  <a:srgbClr val="C00000"/>
                </a:solidFill>
                <a:sym typeface="Symbol"/>
              </a:rPr>
              <a:t>x-ray</a:t>
            </a:r>
            <a:endParaRPr lang="en-US" dirty="0" smtClean="0">
              <a:solidFill>
                <a:srgbClr val="C00000"/>
              </a:solidFill>
              <a:sym typeface="Symbol"/>
            </a:endParaRPr>
          </a:p>
          <a:p>
            <a:r>
              <a:rPr lang="en-US" dirty="0" smtClean="0">
                <a:solidFill>
                  <a:srgbClr val="0033CC"/>
                </a:solidFill>
                <a:sym typeface="Symbol"/>
              </a:rPr>
              <a:t>K</a:t>
            </a:r>
            <a:r>
              <a:rPr lang="en-US" baseline="-25000" dirty="0" smtClean="0">
                <a:solidFill>
                  <a:srgbClr val="0033CC"/>
                </a:solidFill>
                <a:sym typeface="Symbol"/>
              </a:rPr>
              <a:t></a:t>
            </a:r>
            <a:r>
              <a:rPr lang="en-US" dirty="0" smtClean="0">
                <a:solidFill>
                  <a:srgbClr val="0033CC"/>
                </a:solidFill>
                <a:sym typeface="Symbol"/>
              </a:rPr>
              <a:t>: E</a:t>
            </a:r>
            <a:r>
              <a:rPr lang="en-US" baseline="-25000" dirty="0" smtClean="0">
                <a:solidFill>
                  <a:srgbClr val="0033CC"/>
                </a:solidFill>
                <a:sym typeface="Symbol"/>
              </a:rPr>
              <a:t>x-ray</a:t>
            </a:r>
            <a:r>
              <a:rPr lang="en-US" dirty="0" smtClean="0">
                <a:solidFill>
                  <a:srgbClr val="0033CC"/>
                </a:solidFill>
                <a:sym typeface="Symbol"/>
              </a:rPr>
              <a:t>=E</a:t>
            </a:r>
            <a:r>
              <a:rPr lang="en-US" baseline="-25000" dirty="0" smtClean="0">
                <a:solidFill>
                  <a:srgbClr val="0033CC"/>
                </a:solidFill>
                <a:sym typeface="Symbol"/>
              </a:rPr>
              <a:t>1</a:t>
            </a:r>
            <a:r>
              <a:rPr lang="en-US" dirty="0" smtClean="0">
                <a:solidFill>
                  <a:srgbClr val="0033CC"/>
                </a:solidFill>
                <a:sym typeface="Symbol"/>
              </a:rPr>
              <a:t>-E</a:t>
            </a:r>
            <a:r>
              <a:rPr lang="en-US" baseline="-25000" dirty="0" smtClean="0">
                <a:solidFill>
                  <a:srgbClr val="0033CC"/>
                </a:solidFill>
                <a:sym typeface="Symbol"/>
              </a:rPr>
              <a:t>2</a:t>
            </a:r>
          </a:p>
          <a:p>
            <a:r>
              <a:rPr lang="en-US" dirty="0" smtClean="0">
                <a:solidFill>
                  <a:srgbClr val="0033CC"/>
                </a:solidFill>
                <a:sym typeface="Symbol"/>
              </a:rPr>
              <a:t>K</a:t>
            </a:r>
            <a:r>
              <a:rPr lang="en-US" baseline="-25000" dirty="0" smtClean="0">
                <a:solidFill>
                  <a:srgbClr val="0033CC"/>
                </a:solidFill>
                <a:sym typeface="Symbol"/>
              </a:rPr>
              <a:t></a:t>
            </a:r>
            <a:r>
              <a:rPr lang="en-US" dirty="0" smtClean="0">
                <a:solidFill>
                  <a:srgbClr val="0033CC"/>
                </a:solidFill>
                <a:sym typeface="Symbol"/>
              </a:rPr>
              <a:t>: E</a:t>
            </a:r>
            <a:r>
              <a:rPr lang="en-US" baseline="-25000" dirty="0" smtClean="0">
                <a:solidFill>
                  <a:srgbClr val="0033CC"/>
                </a:solidFill>
                <a:sym typeface="Symbol"/>
              </a:rPr>
              <a:t>x-ray</a:t>
            </a:r>
            <a:r>
              <a:rPr lang="en-US" dirty="0" smtClean="0">
                <a:solidFill>
                  <a:srgbClr val="0033CC"/>
                </a:solidFill>
                <a:sym typeface="Symbol"/>
              </a:rPr>
              <a:t>=E</a:t>
            </a:r>
            <a:r>
              <a:rPr lang="en-US" baseline="-25000" dirty="0" smtClean="0">
                <a:solidFill>
                  <a:srgbClr val="0033CC"/>
                </a:solidFill>
                <a:sym typeface="Symbol"/>
              </a:rPr>
              <a:t>1</a:t>
            </a:r>
            <a:r>
              <a:rPr lang="en-US" dirty="0" smtClean="0">
                <a:solidFill>
                  <a:srgbClr val="0033CC"/>
                </a:solidFill>
                <a:sym typeface="Symbol"/>
              </a:rPr>
              <a:t>-E</a:t>
            </a:r>
            <a:r>
              <a:rPr lang="en-US" baseline="-25000" dirty="0" smtClean="0">
                <a:solidFill>
                  <a:srgbClr val="0033CC"/>
                </a:solidFill>
                <a:sym typeface="Symbol"/>
              </a:rPr>
              <a:t>3</a:t>
            </a:r>
          </a:p>
          <a:p>
            <a:r>
              <a:rPr lang="en-US" dirty="0" smtClean="0">
                <a:solidFill>
                  <a:srgbClr val="0033CC"/>
                </a:solidFill>
                <a:sym typeface="Symbol"/>
              </a:rPr>
              <a:t>L</a:t>
            </a:r>
            <a:r>
              <a:rPr lang="en-US" baseline="-25000" dirty="0" smtClean="0">
                <a:solidFill>
                  <a:srgbClr val="0033CC"/>
                </a:solidFill>
                <a:sym typeface="Symbol"/>
              </a:rPr>
              <a:t></a:t>
            </a:r>
            <a:r>
              <a:rPr lang="en-US" dirty="0" smtClean="0">
                <a:solidFill>
                  <a:srgbClr val="0033CC"/>
                </a:solidFill>
                <a:sym typeface="Symbol"/>
              </a:rPr>
              <a:t>: E</a:t>
            </a:r>
            <a:r>
              <a:rPr lang="en-US" baseline="-25000" dirty="0" smtClean="0">
                <a:solidFill>
                  <a:srgbClr val="0033CC"/>
                </a:solidFill>
                <a:sym typeface="Symbol"/>
              </a:rPr>
              <a:t>x-ray</a:t>
            </a:r>
            <a:r>
              <a:rPr lang="en-US" dirty="0" smtClean="0">
                <a:solidFill>
                  <a:srgbClr val="0033CC"/>
                </a:solidFill>
                <a:sym typeface="Symbol"/>
              </a:rPr>
              <a:t>=E</a:t>
            </a:r>
            <a:r>
              <a:rPr lang="en-US" baseline="-25000" dirty="0" smtClean="0">
                <a:solidFill>
                  <a:srgbClr val="0033CC"/>
                </a:solidFill>
                <a:sym typeface="Symbol"/>
              </a:rPr>
              <a:t>2</a:t>
            </a:r>
            <a:r>
              <a:rPr lang="en-US" dirty="0" smtClean="0">
                <a:solidFill>
                  <a:srgbClr val="0033CC"/>
                </a:solidFill>
                <a:sym typeface="Symbol"/>
              </a:rPr>
              <a:t>-E</a:t>
            </a:r>
            <a:r>
              <a:rPr lang="en-US" baseline="-25000" dirty="0" smtClean="0">
                <a:solidFill>
                  <a:srgbClr val="0033CC"/>
                </a:solidFill>
                <a:sym typeface="Symbol"/>
              </a:rPr>
              <a:t>3</a:t>
            </a:r>
          </a:p>
          <a:p>
            <a:r>
              <a:rPr lang="en-US" dirty="0" smtClean="0">
                <a:solidFill>
                  <a:srgbClr val="0033CC"/>
                </a:solidFill>
                <a:sym typeface="Symbol"/>
              </a:rPr>
              <a:t>….</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143000" y="0"/>
            <a:ext cx="7145226" cy="523220"/>
          </a:xfrm>
          <a:prstGeom prst="rect">
            <a:avLst/>
          </a:prstGeom>
        </p:spPr>
        <p:txBody>
          <a:bodyPr wrap="none">
            <a:spAutoFit/>
          </a:bodyPr>
          <a:lstStyle/>
          <a:p>
            <a:r>
              <a:rPr lang="en-US" sz="2800" dirty="0" smtClean="0">
                <a:solidFill>
                  <a:srgbClr val="0033CC"/>
                </a:solidFill>
              </a:rPr>
              <a:t>Energy-dispersive x-ray spectroscopy (EDS, EDX)</a:t>
            </a:r>
            <a:endParaRPr lang="en-US" sz="2800" dirty="0">
              <a:solidFill>
                <a:srgbClr val="0033CC"/>
              </a:solidFill>
            </a:endParaRPr>
          </a:p>
        </p:txBody>
      </p:sp>
      <p:sp>
        <p:nvSpPr>
          <p:cNvPr id="7" name="TextBox 6"/>
          <p:cNvSpPr txBox="1"/>
          <p:nvPr/>
        </p:nvSpPr>
        <p:spPr>
          <a:xfrm>
            <a:off x="304800" y="582320"/>
            <a:ext cx="8458200" cy="3608680"/>
          </a:xfrm>
          <a:prstGeom prst="rect">
            <a:avLst/>
          </a:prstGeom>
          <a:noFill/>
        </p:spPr>
        <p:txBody>
          <a:bodyPr wrap="square" rtlCol="0">
            <a:spAutoFit/>
          </a:bodyPr>
          <a:lstStyle/>
          <a:p>
            <a:pPr marL="168275" indent="-168275">
              <a:spcAft>
                <a:spcPts val="300"/>
              </a:spcAft>
              <a:buFont typeface="Arial" pitchFamily="34" charset="0"/>
              <a:buChar char="•"/>
            </a:pPr>
            <a:r>
              <a:rPr lang="en-US" dirty="0" smtClean="0">
                <a:solidFill>
                  <a:srgbClr val="0033CC"/>
                </a:solidFill>
              </a:rPr>
              <a:t>SEM is often equipped with EDX that detect x-ray emitted (needs only extra </a:t>
            </a:r>
            <a:r>
              <a:rPr lang="en-US" dirty="0" smtClean="0">
                <a:solidFill>
                  <a:srgbClr val="0033CC"/>
                </a:solidFill>
                <a:sym typeface="Symbol"/>
              </a:rPr>
              <a:t></a:t>
            </a:r>
            <a:r>
              <a:rPr lang="en-US" dirty="0" smtClean="0">
                <a:solidFill>
                  <a:srgbClr val="0033CC"/>
                </a:solidFill>
              </a:rPr>
              <a:t>$50K).</a:t>
            </a:r>
          </a:p>
          <a:p>
            <a:pPr marL="168275" indent="-168275">
              <a:spcAft>
                <a:spcPts val="300"/>
              </a:spcAft>
              <a:buFont typeface="Arial" pitchFamily="34" charset="0"/>
              <a:buChar char="•"/>
            </a:pPr>
            <a:r>
              <a:rPr lang="en-US" dirty="0" smtClean="0">
                <a:solidFill>
                  <a:srgbClr val="0033CC"/>
                </a:solidFill>
              </a:rPr>
              <a:t>Each element has its characteristic x-ray, so EDX is for elemental analysis.</a:t>
            </a:r>
          </a:p>
          <a:p>
            <a:pPr marL="168275" indent="-168275">
              <a:spcAft>
                <a:spcPts val="300"/>
              </a:spcAft>
              <a:buFont typeface="Arial" pitchFamily="34" charset="0"/>
              <a:buChar char="•"/>
            </a:pPr>
            <a:r>
              <a:rPr lang="en-US" dirty="0" smtClean="0">
                <a:solidFill>
                  <a:srgbClr val="0033CC"/>
                </a:solidFill>
              </a:rPr>
              <a:t>Since both primary electrons and emitted x-ray can penetrate certain depth (up to many </a:t>
            </a:r>
            <a:r>
              <a:rPr lang="en-US" dirty="0" smtClean="0">
                <a:solidFill>
                  <a:srgbClr val="0033CC"/>
                </a:solidFill>
                <a:sym typeface="Symbol"/>
              </a:rPr>
              <a:t>m</a:t>
            </a:r>
            <a:r>
              <a:rPr lang="en-US" dirty="0" smtClean="0">
                <a:solidFill>
                  <a:srgbClr val="0033CC"/>
                </a:solidFill>
              </a:rPr>
              <a:t>), EDX is not for top surface analysis (AES is, see next slides).</a:t>
            </a:r>
          </a:p>
          <a:p>
            <a:pPr marL="168275" indent="-168275">
              <a:spcAft>
                <a:spcPts val="300"/>
              </a:spcAft>
              <a:buFont typeface="Arial" pitchFamily="34" charset="0"/>
              <a:buChar char="•"/>
            </a:pPr>
            <a:r>
              <a:rPr lang="en-US" dirty="0" smtClean="0">
                <a:solidFill>
                  <a:srgbClr val="0033CC"/>
                </a:solidFill>
              </a:rPr>
              <a:t>The principle is the same as electron impact x-ray source, but here a </a:t>
            </a:r>
            <a:r>
              <a:rPr lang="en-US" i="1" dirty="0" smtClean="0">
                <a:solidFill>
                  <a:srgbClr val="0033CC"/>
                </a:solidFill>
              </a:rPr>
              <a:t>focused</a:t>
            </a:r>
            <a:r>
              <a:rPr lang="en-US" dirty="0" smtClean="0">
                <a:solidFill>
                  <a:srgbClr val="0033CC"/>
                </a:solidFill>
              </a:rPr>
              <a:t> electron beam is used to “impact or bombard” the sample.</a:t>
            </a:r>
          </a:p>
          <a:p>
            <a:pPr marL="168275" indent="-168275">
              <a:spcAft>
                <a:spcPts val="300"/>
              </a:spcAft>
              <a:buFont typeface="Arial" pitchFamily="34" charset="0"/>
              <a:buChar char="•"/>
            </a:pPr>
            <a:r>
              <a:rPr lang="en-US" dirty="0" smtClean="0">
                <a:solidFill>
                  <a:srgbClr val="0033CC"/>
                </a:solidFill>
              </a:rPr>
              <a:t>Light element (Z</a:t>
            </a:r>
            <a:r>
              <a:rPr lang="en-US" dirty="0" smtClean="0">
                <a:solidFill>
                  <a:srgbClr val="0033CC"/>
                </a:solidFill>
                <a:sym typeface="Symbol"/>
              </a:rPr>
              <a:t></a:t>
            </a:r>
            <a:r>
              <a:rPr lang="en-US" dirty="0" smtClean="0">
                <a:solidFill>
                  <a:srgbClr val="0033CC"/>
                </a:solidFill>
              </a:rPr>
              <a:t>4) usually cannot be detected, since their characteristic energy is lower and thus cannot go through the x-ray detector window. (We know that longer wavelength </a:t>
            </a:r>
            <a:r>
              <a:rPr lang="en-US" dirty="0" smtClean="0">
                <a:solidFill>
                  <a:srgbClr val="0033CC"/>
                </a:solidFill>
                <a:sym typeface="Symbol"/>
              </a:rPr>
              <a:t> shorter attenuation/penetration length</a:t>
            </a:r>
            <a:r>
              <a:rPr lang="en-US" dirty="0" smtClean="0">
                <a:solidFill>
                  <a:srgbClr val="0033CC"/>
                </a:solidFill>
              </a:rPr>
              <a:t>).</a:t>
            </a:r>
          </a:p>
          <a:p>
            <a:pPr marL="168275" indent="-168275">
              <a:spcAft>
                <a:spcPts val="300"/>
              </a:spcAft>
              <a:buFont typeface="Arial" pitchFamily="34" charset="0"/>
              <a:buChar char="•"/>
            </a:pPr>
            <a:r>
              <a:rPr lang="en-US" dirty="0" smtClean="0">
                <a:solidFill>
                  <a:srgbClr val="0033CC"/>
                </a:solidFill>
              </a:rPr>
              <a:t>EDX is similar to x-ray fluorescence (XRF). The only difference is that, for EDX inner shell electrons are kicked off by high energy electrons; for XRF it is by high energy x-ray with energy </a:t>
            </a:r>
            <a:r>
              <a:rPr lang="en-US" dirty="0" smtClean="0">
                <a:solidFill>
                  <a:srgbClr val="0033CC"/>
                </a:solidFill>
                <a:sym typeface="Symbol"/>
              </a:rPr>
              <a:t></a:t>
            </a:r>
            <a:r>
              <a:rPr lang="en-US" dirty="0" smtClean="0">
                <a:solidFill>
                  <a:srgbClr val="0033CC"/>
                </a:solidFill>
              </a:rPr>
              <a:t> emitted characteristic x-ray energy, or even by </a:t>
            </a:r>
            <a:r>
              <a:rPr lang="en-US" dirty="0" smtClean="0">
                <a:solidFill>
                  <a:srgbClr val="0033CC"/>
                </a:solidFill>
                <a:sym typeface="Symbol"/>
              </a:rPr>
              <a:t>-ray</a:t>
            </a:r>
            <a:r>
              <a:rPr lang="en-US" dirty="0" smtClean="0">
                <a:solidFill>
                  <a:srgbClr val="0033CC"/>
                </a:solidFill>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81921" name="Picture 1"/>
          <p:cNvPicPr>
            <a:picLocks noChangeAspect="1" noChangeArrowheads="1"/>
          </p:cNvPicPr>
          <p:nvPr/>
        </p:nvPicPr>
        <p:blipFill>
          <a:blip r:embed="rId2" cstate="print"/>
          <a:srcRect/>
          <a:stretch>
            <a:fillRect/>
          </a:stretch>
        </p:blipFill>
        <p:spPr bwMode="auto">
          <a:xfrm>
            <a:off x="2057400" y="4257553"/>
            <a:ext cx="3581400" cy="2600447"/>
          </a:xfrm>
          <a:prstGeom prst="rect">
            <a:avLst/>
          </a:prstGeom>
          <a:noFill/>
          <a:ln w="9525">
            <a:noFill/>
            <a:miter lim="800000"/>
            <a:headEnd/>
            <a:tailEnd/>
          </a:ln>
        </p:spPr>
      </p:pic>
      <p:sp>
        <p:nvSpPr>
          <p:cNvPr id="8" name="TextBox 7"/>
          <p:cNvSpPr txBox="1"/>
          <p:nvPr/>
        </p:nvSpPr>
        <p:spPr>
          <a:xfrm>
            <a:off x="3505200" y="4876800"/>
            <a:ext cx="3352800" cy="923330"/>
          </a:xfrm>
          <a:prstGeom prst="rect">
            <a:avLst/>
          </a:prstGeom>
          <a:noFill/>
        </p:spPr>
        <p:txBody>
          <a:bodyPr wrap="square" rtlCol="0">
            <a:spAutoFit/>
          </a:bodyPr>
          <a:lstStyle/>
          <a:p>
            <a:r>
              <a:rPr lang="en-US" dirty="0" smtClean="0">
                <a:solidFill>
                  <a:srgbClr val="000099"/>
                </a:solidFill>
              </a:rPr>
              <a:t>EDX analysis of a material</a:t>
            </a:r>
          </a:p>
          <a:p>
            <a:r>
              <a:rPr lang="en-US" dirty="0" smtClean="0">
                <a:solidFill>
                  <a:srgbClr val="000099"/>
                </a:solidFill>
              </a:rPr>
              <a:t>The peak for W could be L</a:t>
            </a:r>
            <a:r>
              <a:rPr lang="en-US" baseline="-25000" dirty="0" smtClean="0">
                <a:solidFill>
                  <a:srgbClr val="000099"/>
                </a:solidFill>
                <a:sym typeface="Symbol"/>
              </a:rPr>
              <a:t></a:t>
            </a:r>
            <a:r>
              <a:rPr lang="en-US" dirty="0" smtClean="0">
                <a:solidFill>
                  <a:srgbClr val="000099"/>
                </a:solidFill>
              </a:rPr>
              <a:t> (its K</a:t>
            </a:r>
            <a:r>
              <a:rPr lang="en-US" baseline="-25000" dirty="0" smtClean="0">
                <a:solidFill>
                  <a:srgbClr val="000099"/>
                </a:solidFill>
                <a:sym typeface="Symbol"/>
              </a:rPr>
              <a:t></a:t>
            </a:r>
            <a:r>
              <a:rPr lang="en-US" dirty="0" smtClean="0">
                <a:solidFill>
                  <a:srgbClr val="000099"/>
                </a:solidFill>
              </a:rPr>
              <a:t> energy is much higher)</a:t>
            </a:r>
            <a:endParaRPr lang="en-U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0"/>
            <a:ext cx="3710568" cy="523220"/>
          </a:xfrm>
          <a:prstGeom prst="rect">
            <a:avLst/>
          </a:prstGeom>
        </p:spPr>
        <p:txBody>
          <a:bodyPr wrap="none">
            <a:spAutoFit/>
          </a:bodyPr>
          <a:lstStyle/>
          <a:p>
            <a:r>
              <a:rPr lang="en-US" sz="2800" dirty="0" smtClean="0">
                <a:solidFill>
                  <a:srgbClr val="0033CC"/>
                </a:solidFill>
              </a:rPr>
              <a:t>Auger electron emission</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4" descr="665px-Auger_Process.svg.png"/>
          <p:cNvPicPr>
            <a:picLocks noChangeAspect="1"/>
          </p:cNvPicPr>
          <p:nvPr/>
        </p:nvPicPr>
        <p:blipFill>
          <a:blip r:embed="rId2" cstate="print"/>
          <a:stretch>
            <a:fillRect/>
          </a:stretch>
        </p:blipFill>
        <p:spPr>
          <a:xfrm>
            <a:off x="981075" y="533400"/>
            <a:ext cx="6334125" cy="4819650"/>
          </a:xfrm>
          <a:prstGeom prst="rect">
            <a:avLst/>
          </a:prstGeom>
        </p:spPr>
      </p:pic>
      <p:sp>
        <p:nvSpPr>
          <p:cNvPr id="7" name="Rectangle 6"/>
          <p:cNvSpPr/>
          <p:nvPr/>
        </p:nvSpPr>
        <p:spPr>
          <a:xfrm>
            <a:off x="0" y="5257800"/>
            <a:ext cx="9144000" cy="1277273"/>
          </a:xfrm>
          <a:prstGeom prst="rect">
            <a:avLst/>
          </a:prstGeom>
        </p:spPr>
        <p:txBody>
          <a:bodyPr wrap="square">
            <a:spAutoFit/>
          </a:bodyPr>
          <a:lstStyle/>
          <a:p>
            <a:pPr>
              <a:spcAft>
                <a:spcPts val="600"/>
              </a:spcAft>
            </a:pPr>
            <a:r>
              <a:rPr lang="en-US" dirty="0" err="1" smtClean="0">
                <a:solidFill>
                  <a:srgbClr val="0033CC"/>
                </a:solidFill>
              </a:rPr>
              <a:t>E</a:t>
            </a:r>
            <a:r>
              <a:rPr lang="en-US" baseline="-25000" dirty="0" err="1" smtClean="0">
                <a:solidFill>
                  <a:srgbClr val="0033CC"/>
                </a:solidFill>
              </a:rPr>
              <a:t>Core</a:t>
            </a:r>
            <a:r>
              <a:rPr lang="en-US" baseline="-25000" dirty="0" smtClean="0">
                <a:solidFill>
                  <a:srgbClr val="0033CC"/>
                </a:solidFill>
              </a:rPr>
              <a:t> State</a:t>
            </a:r>
            <a:r>
              <a:rPr lang="en-US" dirty="0" smtClean="0">
                <a:solidFill>
                  <a:srgbClr val="0033CC"/>
                </a:solidFill>
              </a:rPr>
              <a:t>, E</a:t>
            </a:r>
            <a:r>
              <a:rPr lang="en-US" baseline="-25000" dirty="0" smtClean="0">
                <a:solidFill>
                  <a:srgbClr val="0033CC"/>
                </a:solidFill>
              </a:rPr>
              <a:t>B</a:t>
            </a:r>
            <a:r>
              <a:rPr lang="en-US" dirty="0" smtClean="0">
                <a:solidFill>
                  <a:srgbClr val="0033CC"/>
                </a:solidFill>
              </a:rPr>
              <a:t>, E</a:t>
            </a:r>
            <a:r>
              <a:rPr lang="en-US" baseline="-25000" dirty="0" smtClean="0">
                <a:solidFill>
                  <a:srgbClr val="0033CC"/>
                </a:solidFill>
              </a:rPr>
              <a:t>C</a:t>
            </a:r>
            <a:r>
              <a:rPr lang="en-US" dirty="0" smtClean="0">
                <a:solidFill>
                  <a:srgbClr val="0033CC"/>
                </a:solidFill>
              </a:rPr>
              <a:t>': core level (here n=1), first outer shell (n=2), second outer shell (n=2) electron energies. (</a:t>
            </a:r>
            <a:r>
              <a:rPr lang="en-US" dirty="0" err="1" smtClean="0">
                <a:solidFill>
                  <a:srgbClr val="0033CC"/>
                </a:solidFill>
              </a:rPr>
              <a:t>E</a:t>
            </a:r>
            <a:r>
              <a:rPr lang="en-US" baseline="-25000" dirty="0" err="1" smtClean="0">
                <a:solidFill>
                  <a:srgbClr val="0033CC"/>
                </a:solidFill>
              </a:rPr>
              <a:t>Core</a:t>
            </a:r>
            <a:r>
              <a:rPr lang="en-US" baseline="-25000" dirty="0" smtClean="0">
                <a:solidFill>
                  <a:srgbClr val="0033CC"/>
                </a:solidFill>
              </a:rPr>
              <a:t> State</a:t>
            </a:r>
            <a:r>
              <a:rPr lang="en-US" dirty="0" smtClean="0">
                <a:solidFill>
                  <a:srgbClr val="0033CC"/>
                </a:solidFill>
              </a:rPr>
              <a:t> − E</a:t>
            </a:r>
            <a:r>
              <a:rPr lang="en-US" baseline="-25000" dirty="0" smtClean="0">
                <a:solidFill>
                  <a:srgbClr val="0033CC"/>
                </a:solidFill>
              </a:rPr>
              <a:t>B</a:t>
            </a:r>
            <a:r>
              <a:rPr lang="en-US" dirty="0" smtClean="0">
                <a:solidFill>
                  <a:srgbClr val="0033CC"/>
                </a:solidFill>
              </a:rPr>
              <a:t> is the  same energy as the characteristic x-ray energy)</a:t>
            </a:r>
          </a:p>
          <a:p>
            <a:pPr>
              <a:spcAft>
                <a:spcPts val="600"/>
              </a:spcAft>
            </a:pPr>
            <a:r>
              <a:rPr lang="en-US" dirty="0" smtClean="0">
                <a:solidFill>
                  <a:srgbClr val="0033CC"/>
                </a:solidFill>
              </a:rPr>
              <a:t>Since orbital energies are unique to an atom of a specific element, analysis of the energy of ejected electrons can yield information about the chemical composition of a surface.</a:t>
            </a:r>
            <a:endParaRPr lang="en-US" dirty="0">
              <a:solidFill>
                <a:srgbClr val="0033CC"/>
              </a:solidFill>
            </a:endParaRPr>
          </a:p>
        </p:txBody>
      </p:sp>
      <p:sp>
        <p:nvSpPr>
          <p:cNvPr id="8" name="Rectangle 7"/>
          <p:cNvSpPr/>
          <p:nvPr/>
        </p:nvSpPr>
        <p:spPr>
          <a:xfrm>
            <a:off x="5257800" y="6581001"/>
            <a:ext cx="3886200" cy="276999"/>
          </a:xfrm>
          <a:prstGeom prst="rect">
            <a:avLst/>
          </a:prstGeom>
        </p:spPr>
        <p:txBody>
          <a:bodyPr wrap="square">
            <a:spAutoFit/>
          </a:bodyPr>
          <a:lstStyle/>
          <a:p>
            <a:r>
              <a:rPr lang="en-US" sz="1200" dirty="0" smtClean="0"/>
              <a:t>http://en.wikipedia.org/wiki/Auger_electron_spectroscopy</a:t>
            </a:r>
            <a:endParaRPr lang="en-US" sz="1200" dirty="0"/>
          </a:p>
        </p:txBody>
      </p:sp>
      <p:sp>
        <p:nvSpPr>
          <p:cNvPr id="6" name="Rectangle 5"/>
          <p:cNvSpPr/>
          <p:nvPr/>
        </p:nvSpPr>
        <p:spPr>
          <a:xfrm>
            <a:off x="3614666" y="4495800"/>
            <a:ext cx="3758850" cy="707886"/>
          </a:xfrm>
          <a:prstGeom prst="rect">
            <a:avLst/>
          </a:prstGeom>
        </p:spPr>
        <p:txBody>
          <a:bodyPr wrap="none">
            <a:spAutoFit/>
          </a:bodyPr>
          <a:lstStyle/>
          <a:p>
            <a:r>
              <a:rPr lang="en-US" sz="2000" dirty="0" smtClean="0">
                <a:solidFill>
                  <a:srgbClr val="C00000"/>
                </a:solidFill>
              </a:rPr>
              <a:t>Kinetic energy of ejected electron:</a:t>
            </a:r>
          </a:p>
          <a:p>
            <a:r>
              <a:rPr lang="en-US" sz="2000" dirty="0" err="1" smtClean="0">
                <a:solidFill>
                  <a:srgbClr val="C00000"/>
                </a:solidFill>
              </a:rPr>
              <a:t>E</a:t>
            </a:r>
            <a:r>
              <a:rPr lang="en-US" sz="2000" baseline="-25000" dirty="0" err="1" smtClean="0">
                <a:solidFill>
                  <a:srgbClr val="C00000"/>
                </a:solidFill>
              </a:rPr>
              <a:t>kin</a:t>
            </a:r>
            <a:r>
              <a:rPr lang="en-US" sz="2000" dirty="0" smtClean="0">
                <a:solidFill>
                  <a:srgbClr val="C00000"/>
                </a:solidFill>
              </a:rPr>
              <a:t> = </a:t>
            </a:r>
            <a:r>
              <a:rPr lang="en-US" sz="2000" dirty="0" err="1" smtClean="0">
                <a:solidFill>
                  <a:srgbClr val="C00000"/>
                </a:solidFill>
              </a:rPr>
              <a:t>E</a:t>
            </a:r>
            <a:r>
              <a:rPr lang="en-US" sz="2000" baseline="-25000" dirty="0" err="1" smtClean="0">
                <a:solidFill>
                  <a:srgbClr val="C00000"/>
                </a:solidFill>
              </a:rPr>
              <a:t>Core</a:t>
            </a:r>
            <a:r>
              <a:rPr lang="en-US" sz="2000" baseline="-25000" dirty="0" smtClean="0">
                <a:solidFill>
                  <a:srgbClr val="C00000"/>
                </a:solidFill>
              </a:rPr>
              <a:t> State</a:t>
            </a:r>
            <a:r>
              <a:rPr lang="en-US" sz="2000" dirty="0" smtClean="0">
                <a:solidFill>
                  <a:srgbClr val="C00000"/>
                </a:solidFill>
              </a:rPr>
              <a:t> − E</a:t>
            </a:r>
            <a:r>
              <a:rPr lang="en-US" sz="2000" baseline="-25000" dirty="0" smtClean="0">
                <a:solidFill>
                  <a:srgbClr val="C00000"/>
                </a:solidFill>
              </a:rPr>
              <a:t>B</a:t>
            </a:r>
            <a:r>
              <a:rPr lang="en-US" sz="2000" dirty="0" smtClean="0">
                <a:solidFill>
                  <a:srgbClr val="C00000"/>
                </a:solidFill>
              </a:rPr>
              <a:t> − E</a:t>
            </a:r>
            <a:r>
              <a:rPr lang="en-US" sz="2000" baseline="-25000" dirty="0" smtClean="0">
                <a:solidFill>
                  <a:srgbClr val="C00000"/>
                </a:solidFill>
              </a:rPr>
              <a:t>C</a:t>
            </a:r>
            <a:r>
              <a:rPr lang="en-US" sz="2000" dirty="0" smtClean="0">
                <a:solidFill>
                  <a:srgbClr val="C00000"/>
                </a:solidFill>
              </a:rPr>
              <a:t>'</a:t>
            </a:r>
            <a:endParaRPr lang="en-US" sz="2000" dirty="0">
              <a:solidFill>
                <a:srgbClr val="C00000"/>
              </a:solidFill>
            </a:endParaRPr>
          </a:p>
        </p:txBody>
      </p:sp>
      <p:sp>
        <p:nvSpPr>
          <p:cNvPr id="11" name="TextBox 10"/>
          <p:cNvSpPr txBox="1"/>
          <p:nvPr/>
        </p:nvSpPr>
        <p:spPr>
          <a:xfrm>
            <a:off x="5715000" y="2667000"/>
            <a:ext cx="913840" cy="369332"/>
          </a:xfrm>
          <a:prstGeom prst="rect">
            <a:avLst/>
          </a:prstGeom>
          <a:noFill/>
        </p:spPr>
        <p:txBody>
          <a:bodyPr wrap="none" rtlCol="0">
            <a:spAutoFit/>
          </a:bodyPr>
          <a:lstStyle/>
          <a:p>
            <a:r>
              <a:rPr lang="en-US" dirty="0" smtClean="0">
                <a:solidFill>
                  <a:srgbClr val="0033CC"/>
                </a:solidFill>
              </a:rPr>
              <a:t>For EDX</a:t>
            </a:r>
            <a:endParaRPr lang="en-US" dirty="0">
              <a:solidFill>
                <a:srgbClr val="0033CC"/>
              </a:solidFill>
            </a:endParaRPr>
          </a:p>
        </p:txBody>
      </p:sp>
      <p:grpSp>
        <p:nvGrpSpPr>
          <p:cNvPr id="15" name="Group 14"/>
          <p:cNvGrpSpPr/>
          <p:nvPr/>
        </p:nvGrpSpPr>
        <p:grpSpPr>
          <a:xfrm>
            <a:off x="4114800" y="609600"/>
            <a:ext cx="4572000" cy="3785175"/>
            <a:chOff x="4114800" y="762000"/>
            <a:chExt cx="4572000" cy="3785175"/>
          </a:xfrm>
        </p:grpSpPr>
        <p:pic>
          <p:nvPicPr>
            <p:cNvPr id="10" name="Picture 9" descr="653px-Auger_Yield.svg.png"/>
            <p:cNvPicPr>
              <a:picLocks noChangeAspect="1"/>
            </p:cNvPicPr>
            <p:nvPr/>
          </p:nvPicPr>
          <p:blipFill>
            <a:blip r:embed="rId3" cstate="print"/>
            <a:stretch>
              <a:fillRect/>
            </a:stretch>
          </p:blipFill>
          <p:spPr>
            <a:xfrm>
              <a:off x="4114800" y="762000"/>
              <a:ext cx="4157734" cy="3412780"/>
            </a:xfrm>
            <a:prstGeom prst="rect">
              <a:avLst/>
            </a:prstGeom>
            <a:solidFill>
              <a:schemeClr val="bg1"/>
            </a:solidFill>
          </p:spPr>
        </p:pic>
        <p:sp>
          <p:nvSpPr>
            <p:cNvPr id="12" name="Rectangle 11"/>
            <p:cNvSpPr/>
            <p:nvPr/>
          </p:nvSpPr>
          <p:spPr>
            <a:xfrm>
              <a:off x="4114800" y="3962400"/>
              <a:ext cx="4572000" cy="584775"/>
            </a:xfrm>
            <a:prstGeom prst="rect">
              <a:avLst/>
            </a:prstGeom>
          </p:spPr>
          <p:txBody>
            <a:bodyPr>
              <a:spAutoFit/>
            </a:bodyPr>
            <a:lstStyle/>
            <a:p>
              <a:r>
                <a:rPr lang="en-US" sz="1600" dirty="0" smtClean="0">
                  <a:solidFill>
                    <a:srgbClr val="0033CC"/>
                  </a:solidFill>
                </a:rPr>
                <a:t>Fluorescence and Auger electron yields as a function of atomic number for K shell vacancies.</a:t>
              </a:r>
              <a:endParaRPr lang="en-US" sz="1600" dirty="0">
                <a:solidFill>
                  <a:srgbClr val="0033CC"/>
                </a:solidFill>
              </a:endParaRPr>
            </a:p>
          </p:txBody>
        </p:sp>
      </p:grpSp>
      <p:sp>
        <p:nvSpPr>
          <p:cNvPr id="13" name="TextBox 12"/>
          <p:cNvSpPr txBox="1"/>
          <p:nvPr/>
        </p:nvSpPr>
        <p:spPr>
          <a:xfrm>
            <a:off x="5715000" y="1447800"/>
            <a:ext cx="891013" cy="369332"/>
          </a:xfrm>
          <a:prstGeom prst="rect">
            <a:avLst/>
          </a:prstGeom>
          <a:noFill/>
        </p:spPr>
        <p:txBody>
          <a:bodyPr wrap="none" rtlCol="0">
            <a:spAutoFit/>
          </a:bodyPr>
          <a:lstStyle/>
          <a:p>
            <a:r>
              <a:rPr lang="en-US" dirty="0" smtClean="0">
                <a:solidFill>
                  <a:srgbClr val="FF0000"/>
                </a:solidFill>
              </a:rPr>
              <a:t>For AES</a:t>
            </a:r>
            <a:endParaRPr lang="en-US" dirty="0">
              <a:solidFill>
                <a:srgbClr val="FF0000"/>
              </a:solidFill>
            </a:endParaRPr>
          </a:p>
        </p:txBody>
      </p:sp>
      <p:sp>
        <p:nvSpPr>
          <p:cNvPr id="16" name="TextBox 15"/>
          <p:cNvSpPr txBox="1"/>
          <p:nvPr/>
        </p:nvSpPr>
        <p:spPr>
          <a:xfrm>
            <a:off x="2819400" y="762000"/>
            <a:ext cx="1535485" cy="338554"/>
          </a:xfrm>
          <a:prstGeom prst="rect">
            <a:avLst/>
          </a:prstGeom>
          <a:noFill/>
        </p:spPr>
        <p:txBody>
          <a:bodyPr wrap="none" rtlCol="0">
            <a:spAutoFit/>
          </a:bodyPr>
          <a:lstStyle/>
          <a:p>
            <a:r>
              <a:rPr lang="en-US" sz="1600" dirty="0" smtClean="0"/>
              <a:t>Kick off electron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36493"/>
            <a:ext cx="5638800" cy="523220"/>
          </a:xfrm>
          <a:prstGeom prst="rect">
            <a:avLst/>
          </a:prstGeom>
        </p:spPr>
        <p:txBody>
          <a:bodyPr wrap="square">
            <a:spAutoFit/>
          </a:bodyPr>
          <a:lstStyle/>
          <a:p>
            <a:pPr algn="ctr"/>
            <a:r>
              <a:rPr lang="en-US" sz="2800" dirty="0" smtClean="0">
                <a:solidFill>
                  <a:srgbClr val="0033CC"/>
                </a:solidFill>
              </a:rPr>
              <a:t>Auger Electron Spectroscopy (AES)</a:t>
            </a:r>
          </a:p>
        </p:txBody>
      </p:sp>
      <p:sp>
        <p:nvSpPr>
          <p:cNvPr id="10" name="Rectangle 9"/>
          <p:cNvSpPr/>
          <p:nvPr/>
        </p:nvSpPr>
        <p:spPr>
          <a:xfrm>
            <a:off x="152400" y="4813518"/>
            <a:ext cx="8915400" cy="1354217"/>
          </a:xfrm>
          <a:prstGeom prst="rect">
            <a:avLst/>
          </a:prstGeom>
        </p:spPr>
        <p:txBody>
          <a:bodyPr wrap="square">
            <a:spAutoFit/>
          </a:bodyPr>
          <a:lstStyle/>
          <a:p>
            <a:pPr marL="168275" indent="-168275">
              <a:spcAft>
                <a:spcPts val="600"/>
              </a:spcAft>
              <a:buFont typeface="Arial" pitchFamily="34" charset="0"/>
              <a:buChar char="•"/>
            </a:pPr>
            <a:r>
              <a:rPr lang="en-US" dirty="0" smtClean="0">
                <a:solidFill>
                  <a:srgbClr val="0033CC"/>
                </a:solidFill>
              </a:rPr>
              <a:t>AES is good for light element (e.g. Li) where Auger electron dominate x-ray emission yield.</a:t>
            </a:r>
          </a:p>
          <a:p>
            <a:pPr marL="168275" indent="-168275">
              <a:spcAft>
                <a:spcPts val="600"/>
              </a:spcAft>
              <a:buFont typeface="Arial" pitchFamily="34" charset="0"/>
              <a:buChar char="•"/>
            </a:pPr>
            <a:r>
              <a:rPr lang="en-US" dirty="0" smtClean="0">
                <a:solidFill>
                  <a:srgbClr val="C00000"/>
                </a:solidFill>
              </a:rPr>
              <a:t>It is for surface analysis, able to analyze only the top surface (</a:t>
            </a:r>
            <a:r>
              <a:rPr lang="en-US" dirty="0" smtClean="0">
                <a:solidFill>
                  <a:srgbClr val="C00000"/>
                </a:solidFill>
                <a:sym typeface="Symbol"/>
              </a:rPr>
              <a:t>2-5</a:t>
            </a:r>
            <a:r>
              <a:rPr lang="en-US" dirty="0" smtClean="0">
                <a:solidFill>
                  <a:srgbClr val="C00000"/>
                </a:solidFill>
              </a:rPr>
              <a:t>nm).</a:t>
            </a:r>
          </a:p>
          <a:p>
            <a:pPr marL="168275" indent="-168275">
              <a:spcAft>
                <a:spcPts val="600"/>
              </a:spcAft>
              <a:buFont typeface="Arial" pitchFamily="34" charset="0"/>
              <a:buChar char="•"/>
            </a:pPr>
            <a:r>
              <a:rPr lang="en-US" dirty="0" smtClean="0">
                <a:solidFill>
                  <a:srgbClr val="0033CC"/>
                </a:solidFill>
              </a:rPr>
              <a:t>Scanning Auger Microscope (SAM) is a type of AES, but with </a:t>
            </a:r>
            <a:r>
              <a:rPr lang="en-US" i="1" dirty="0" smtClean="0">
                <a:solidFill>
                  <a:srgbClr val="0033CC"/>
                </a:solidFill>
              </a:rPr>
              <a:t>focused</a:t>
            </a:r>
            <a:r>
              <a:rPr lang="en-US" dirty="0" smtClean="0">
                <a:solidFill>
                  <a:srgbClr val="0033CC"/>
                </a:solidFill>
              </a:rPr>
              <a:t> electron beam to give high resolution spatial information of element distribution.</a:t>
            </a: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1" name="Slide Number Placeholder 20"/>
          <p:cNvSpPr>
            <a:spLocks noGrp="1"/>
          </p:cNvSpPr>
          <p:nvPr>
            <p:ph type="sldNum" sz="quarter" idx="12"/>
          </p:nvPr>
        </p:nvSpPr>
        <p:spPr/>
        <p:txBody>
          <a:bodyPr/>
          <a:lstStyle/>
          <a:p>
            <a:fld id="{B6F15528-21DE-4FAA-801E-634DDDAF4B2B}" type="slidenum">
              <a:rPr lang="en-US" smtClean="0"/>
              <a:pPr/>
              <a:t>9</a:t>
            </a:fld>
            <a:endParaRPr lang="en-US"/>
          </a:p>
        </p:txBody>
      </p:sp>
      <p:grpSp>
        <p:nvGrpSpPr>
          <p:cNvPr id="26" name="Group 25"/>
          <p:cNvGrpSpPr/>
          <p:nvPr/>
        </p:nvGrpSpPr>
        <p:grpSpPr>
          <a:xfrm>
            <a:off x="76200" y="685800"/>
            <a:ext cx="5029200" cy="4103311"/>
            <a:chOff x="3810000" y="685800"/>
            <a:chExt cx="5029200" cy="4103311"/>
          </a:xfrm>
        </p:grpSpPr>
        <p:pic>
          <p:nvPicPr>
            <p:cNvPr id="27" name="Picture 2"/>
            <p:cNvPicPr>
              <a:picLocks noChangeAspect="1" noChangeArrowheads="1"/>
            </p:cNvPicPr>
            <p:nvPr/>
          </p:nvPicPr>
          <p:blipFill>
            <a:blip r:embed="rId2" cstate="print"/>
            <a:srcRect/>
            <a:stretch>
              <a:fillRect/>
            </a:stretch>
          </p:blipFill>
          <p:spPr bwMode="auto">
            <a:xfrm>
              <a:off x="4114800" y="685800"/>
              <a:ext cx="4724400" cy="4069476"/>
            </a:xfrm>
            <a:prstGeom prst="rect">
              <a:avLst/>
            </a:prstGeom>
            <a:noFill/>
            <a:ln w="9525">
              <a:noFill/>
              <a:miter lim="800000"/>
              <a:headEnd/>
              <a:tailEnd/>
            </a:ln>
          </p:spPr>
        </p:pic>
        <p:sp>
          <p:nvSpPr>
            <p:cNvPr id="28" name="Rectangle 27"/>
            <p:cNvSpPr/>
            <p:nvPr/>
          </p:nvSpPr>
          <p:spPr>
            <a:xfrm>
              <a:off x="4724400" y="3124200"/>
              <a:ext cx="1219200" cy="1015663"/>
            </a:xfrm>
            <a:prstGeom prst="rect">
              <a:avLst/>
            </a:prstGeom>
          </p:spPr>
          <p:txBody>
            <a:bodyPr wrap="square">
              <a:spAutoFit/>
            </a:bodyPr>
            <a:lstStyle/>
            <a:p>
              <a:r>
                <a:rPr lang="en-US" sz="1000" dirty="0" smtClean="0"/>
                <a:t>from Briggs and </a:t>
              </a:r>
              <a:r>
                <a:rPr lang="en-US" sz="1000" dirty="0" err="1" smtClean="0"/>
                <a:t>Seah</a:t>
              </a:r>
              <a:r>
                <a:rPr lang="en-US" sz="1000" dirty="0" smtClean="0"/>
                <a:t>, Practical Surface Analysis 2nd Edition John Wiley &amp; Sons, 1990, p. 207.</a:t>
              </a:r>
              <a:endParaRPr lang="en-US" sz="1000" dirty="0"/>
            </a:p>
          </p:txBody>
        </p:sp>
        <p:sp>
          <p:nvSpPr>
            <p:cNvPr id="29" name="Rectangle 28"/>
            <p:cNvSpPr/>
            <p:nvPr/>
          </p:nvSpPr>
          <p:spPr>
            <a:xfrm>
              <a:off x="5181600" y="979111"/>
              <a:ext cx="3352800" cy="646331"/>
            </a:xfrm>
            <a:prstGeom prst="rect">
              <a:avLst/>
            </a:prstGeom>
          </p:spPr>
          <p:txBody>
            <a:bodyPr wrap="square">
              <a:spAutoFit/>
            </a:bodyPr>
            <a:lstStyle/>
            <a:p>
              <a:r>
                <a:rPr lang="en-US" dirty="0" smtClean="0">
                  <a:solidFill>
                    <a:srgbClr val="C00000"/>
                  </a:solidFill>
                </a:rPr>
                <a:t>Attenuation length as a function of energy (depends on Z)</a:t>
              </a:r>
              <a:endParaRPr lang="en-US" dirty="0">
                <a:solidFill>
                  <a:srgbClr val="C00000"/>
                </a:solidFill>
              </a:endParaRPr>
            </a:p>
          </p:txBody>
        </p:sp>
        <p:sp>
          <p:nvSpPr>
            <p:cNvPr id="30" name="Left Brace 29"/>
            <p:cNvSpPr/>
            <p:nvPr/>
          </p:nvSpPr>
          <p:spPr>
            <a:xfrm rot="5400000">
              <a:off x="7206644" y="2394555"/>
              <a:ext cx="217111" cy="1066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31" name="TextBox 30"/>
            <p:cNvSpPr txBox="1"/>
            <p:nvPr/>
          </p:nvSpPr>
          <p:spPr>
            <a:xfrm>
              <a:off x="6629400" y="2469357"/>
              <a:ext cx="1418722" cy="338554"/>
            </a:xfrm>
            <a:prstGeom prst="rect">
              <a:avLst/>
            </a:prstGeom>
            <a:noFill/>
          </p:spPr>
          <p:txBody>
            <a:bodyPr wrap="none" rtlCol="0">
              <a:spAutoFit/>
            </a:bodyPr>
            <a:lstStyle/>
            <a:p>
              <a:r>
                <a:rPr lang="en-US" sz="1600" dirty="0" smtClean="0">
                  <a:solidFill>
                    <a:srgbClr val="0033CC"/>
                  </a:solidFill>
                </a:rPr>
                <a:t>Auger electron</a:t>
              </a:r>
              <a:endParaRPr lang="en-US" sz="1600" dirty="0">
                <a:solidFill>
                  <a:srgbClr val="0033CC"/>
                </a:solidFill>
              </a:endParaRPr>
            </a:p>
          </p:txBody>
        </p:sp>
        <p:sp>
          <p:nvSpPr>
            <p:cNvPr id="32" name="TextBox 31"/>
            <p:cNvSpPr txBox="1"/>
            <p:nvPr/>
          </p:nvSpPr>
          <p:spPr>
            <a:xfrm>
              <a:off x="5768160" y="4542890"/>
              <a:ext cx="1699440" cy="246221"/>
            </a:xfrm>
            <a:prstGeom prst="rect">
              <a:avLst/>
            </a:prstGeom>
            <a:solidFill>
              <a:schemeClr val="bg1"/>
            </a:solidFill>
          </p:spPr>
          <p:txBody>
            <a:bodyPr wrap="none" lIns="0" tIns="0" rIns="0" bIns="0" rtlCol="0">
              <a:spAutoFit/>
            </a:bodyPr>
            <a:lstStyle/>
            <a:p>
              <a:r>
                <a:rPr lang="en-US" sz="1600" dirty="0" smtClean="0">
                  <a:solidFill>
                    <a:srgbClr val="7030A0"/>
                  </a:solidFill>
                </a:rPr>
                <a:t>Electron energy (</a:t>
              </a:r>
              <a:r>
                <a:rPr lang="en-US" sz="1600" dirty="0" err="1" smtClean="0">
                  <a:solidFill>
                    <a:srgbClr val="7030A0"/>
                  </a:solidFill>
                </a:rPr>
                <a:t>eV</a:t>
              </a:r>
              <a:r>
                <a:rPr lang="en-US" sz="1600" dirty="0" smtClean="0">
                  <a:solidFill>
                    <a:srgbClr val="7030A0"/>
                  </a:solidFill>
                </a:rPr>
                <a:t>)</a:t>
              </a:r>
              <a:endParaRPr lang="en-US" sz="1600" dirty="0">
                <a:solidFill>
                  <a:srgbClr val="7030A0"/>
                </a:solidFill>
              </a:endParaRPr>
            </a:p>
          </p:txBody>
        </p:sp>
        <p:sp>
          <p:nvSpPr>
            <p:cNvPr id="33" name="Rectangle 32"/>
            <p:cNvSpPr/>
            <p:nvPr/>
          </p:nvSpPr>
          <p:spPr>
            <a:xfrm rot="16200000">
              <a:off x="3317676" y="3387924"/>
              <a:ext cx="1569423" cy="584775"/>
            </a:xfrm>
            <a:prstGeom prst="rect">
              <a:avLst/>
            </a:prstGeom>
          </p:spPr>
          <p:txBody>
            <a:bodyPr wrap="square">
              <a:spAutoFit/>
            </a:bodyPr>
            <a:lstStyle/>
            <a:p>
              <a:r>
                <a:rPr lang="en-US" sz="1600" dirty="0" smtClean="0">
                  <a:solidFill>
                    <a:srgbClr val="0033CC"/>
                  </a:solidFill>
                </a:rPr>
                <a:t>1-10 monolayer</a:t>
              </a:r>
            </a:p>
            <a:p>
              <a:r>
                <a:rPr lang="en-US" sz="1600" dirty="0" smtClean="0">
                  <a:solidFill>
                    <a:srgbClr val="0033CC"/>
                  </a:solidFill>
                </a:rPr>
                <a:t>sampling depth</a:t>
              </a:r>
              <a:endParaRPr lang="en-US" sz="1600" dirty="0">
                <a:solidFill>
                  <a:srgbClr val="0033CC"/>
                </a:solidFill>
              </a:endParaRPr>
            </a:p>
          </p:txBody>
        </p:sp>
        <p:sp>
          <p:nvSpPr>
            <p:cNvPr id="34" name="Left Brace 33"/>
            <p:cNvSpPr/>
            <p:nvPr/>
          </p:nvSpPr>
          <p:spPr>
            <a:xfrm>
              <a:off x="4343400" y="3124200"/>
              <a:ext cx="228600" cy="9144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grpSp>
        <p:nvGrpSpPr>
          <p:cNvPr id="25" name="Group 24"/>
          <p:cNvGrpSpPr/>
          <p:nvPr/>
        </p:nvGrpSpPr>
        <p:grpSpPr>
          <a:xfrm>
            <a:off x="4953000" y="762000"/>
            <a:ext cx="4117602" cy="3505200"/>
            <a:chOff x="0" y="762000"/>
            <a:chExt cx="4117602" cy="3505200"/>
          </a:xfrm>
        </p:grpSpPr>
        <p:pic>
          <p:nvPicPr>
            <p:cNvPr id="13" name="Picture 12" descr="750px-Cu3NAES.JPG"/>
            <p:cNvPicPr>
              <a:picLocks noChangeAspect="1"/>
            </p:cNvPicPr>
            <p:nvPr/>
          </p:nvPicPr>
          <p:blipFill>
            <a:blip r:embed="rId3" cstate="print"/>
            <a:stretch>
              <a:fillRect/>
            </a:stretch>
          </p:blipFill>
          <p:spPr>
            <a:xfrm>
              <a:off x="0" y="1066800"/>
              <a:ext cx="4000500" cy="3200400"/>
            </a:xfrm>
            <a:prstGeom prst="rect">
              <a:avLst/>
            </a:prstGeom>
          </p:spPr>
        </p:pic>
        <p:sp>
          <p:nvSpPr>
            <p:cNvPr id="14" name="Rectangle 13"/>
            <p:cNvSpPr/>
            <p:nvPr/>
          </p:nvSpPr>
          <p:spPr>
            <a:xfrm>
              <a:off x="0" y="762000"/>
              <a:ext cx="4117602" cy="584775"/>
            </a:xfrm>
            <a:prstGeom prst="rect">
              <a:avLst/>
            </a:prstGeom>
          </p:spPr>
          <p:txBody>
            <a:bodyPr wrap="none">
              <a:spAutoFit/>
            </a:bodyPr>
            <a:lstStyle/>
            <a:p>
              <a:r>
                <a:rPr lang="en-US" dirty="0" smtClean="0">
                  <a:solidFill>
                    <a:srgbClr val="C00000"/>
                  </a:solidFill>
                </a:rPr>
                <a:t>Auger spectrum of a copper nitride film</a:t>
              </a:r>
            </a:p>
            <a:p>
              <a:r>
                <a:rPr lang="en-US" sz="1400" dirty="0" smtClean="0">
                  <a:solidFill>
                    <a:srgbClr val="C00000"/>
                  </a:solidFill>
                </a:rPr>
                <a:t>(weak signal, often need derivative to show the peaks)</a:t>
              </a:r>
              <a:endParaRPr lang="en-US" sz="1400"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5211</TotalTime>
  <Words>3907</Words>
  <Application>Microsoft Office PowerPoint</Application>
  <PresentationFormat>On-screen Show (4:3)</PresentationFormat>
  <Paragraphs>433</Paragraphs>
  <Slides>40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 1830T</dc:creator>
  <cp:lastModifiedBy>Acer 1830T</cp:lastModifiedBy>
  <cp:revision>91</cp:revision>
  <dcterms:created xsi:type="dcterms:W3CDTF">2006-08-16T00:00:00Z</dcterms:created>
  <dcterms:modified xsi:type="dcterms:W3CDTF">2011-10-05T22:13:53Z</dcterms:modified>
</cp:coreProperties>
</file>