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3" r:id="rId2"/>
    <p:sldId id="302" r:id="rId3"/>
    <p:sldId id="311" r:id="rId4"/>
    <p:sldId id="324" r:id="rId5"/>
    <p:sldId id="325" r:id="rId6"/>
    <p:sldId id="327" r:id="rId7"/>
    <p:sldId id="356" r:id="rId8"/>
    <p:sldId id="328" r:id="rId9"/>
    <p:sldId id="329" r:id="rId10"/>
    <p:sldId id="330" r:id="rId11"/>
    <p:sldId id="354" r:id="rId12"/>
    <p:sldId id="331" r:id="rId13"/>
    <p:sldId id="332" r:id="rId14"/>
    <p:sldId id="333" r:id="rId15"/>
    <p:sldId id="355" r:id="rId16"/>
    <p:sldId id="337" r:id="rId17"/>
    <p:sldId id="345" r:id="rId18"/>
    <p:sldId id="346" r:id="rId19"/>
    <p:sldId id="347" r:id="rId20"/>
    <p:sldId id="357" r:id="rId21"/>
    <p:sldId id="368" r:id="rId22"/>
    <p:sldId id="369" r:id="rId23"/>
    <p:sldId id="360" r:id="rId24"/>
    <p:sldId id="378" r:id="rId25"/>
    <p:sldId id="359" r:id="rId26"/>
    <p:sldId id="371" r:id="rId27"/>
    <p:sldId id="372" r:id="rId28"/>
    <p:sldId id="370" r:id="rId29"/>
    <p:sldId id="361" r:id="rId30"/>
    <p:sldId id="362" r:id="rId31"/>
    <p:sldId id="373" r:id="rId32"/>
    <p:sldId id="374" r:id="rId33"/>
    <p:sldId id="375" r:id="rId34"/>
    <p:sldId id="367" r:id="rId35"/>
    <p:sldId id="377" r:id="rId36"/>
    <p:sldId id="37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00FF00"/>
    <a:srgbClr val="CC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189" autoAdjust="0"/>
    <p:restoredTop sz="98658" autoAdjust="0"/>
  </p:normalViewPr>
  <p:slideViewPr>
    <p:cSldViewPr>
      <p:cViewPr varScale="1">
        <p:scale>
          <a:sx n="77" d="100"/>
          <a:sy n="77" d="100"/>
        </p:scale>
        <p:origin x="-13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32B202F-D249-41C0-A4A5-C82ECB5F9886}" type="datetimeFigureOut">
              <a:rPr lang="en-US" smtClean="0"/>
              <a:pPr/>
              <a:t>8/21/2010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EAFBCF-E1D3-48E3-9881-60839C0FEA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AFBCF-E1D3-48E3-9881-60839C0FEA5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EAFBCF-E1D3-48E3-9881-60839C0FEA5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249D6D-E70F-485D-938F-CC7D1BCBAEA1}"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09396-70D7-48E9-8DF3-F26A662A1850}"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815442-29A6-4B7E-8B59-D95CF502D687}"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D4488-4908-444C-A95C-9918D1C95367}"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348F49-A3D7-4383-8B84-5C810C68FE38}" type="datetime1">
              <a:rPr lang="en-US" smtClean="0"/>
              <a:pPr/>
              <a:t>8/21/2010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1FC73F-908D-4411-8D61-5A61C212B533}"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7683AC-30FB-4685-8156-22A0BD52AF37}" type="datetime1">
              <a:rPr lang="en-US" smtClean="0"/>
              <a:pPr/>
              <a:t>8/21/2010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404-BB61-485F-A442-499C7EB471C7}" type="datetime1">
              <a:rPr lang="en-US" smtClean="0"/>
              <a:pPr/>
              <a:t>8/21/2010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92750-9850-4322-AC57-83A6CFBF9709}" type="datetime1">
              <a:rPr lang="en-US" smtClean="0"/>
              <a:pPr/>
              <a:t>8/21/2010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201914-6B29-4768-AB40-77D95A743DE2}"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8A852-05CC-4B6D-90B1-66EA49ACD09B}" type="datetime1">
              <a:rPr lang="en-US" smtClean="0"/>
              <a:pPr/>
              <a:t>8/21/2010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50A02-3B4C-4084-AA75-17AD2C85A277}" type="datetime1">
              <a:rPr lang="en-US" smtClean="0"/>
              <a:pPr/>
              <a:t>8/21/2010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mapperlithography.com/technology.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600200" y="1219200"/>
            <a:ext cx="6274923" cy="461664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C00000"/>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p>
          <a:p>
            <a:pPr marL="342900" indent="-342900">
              <a:spcAft>
                <a:spcPts val="600"/>
              </a:spcAft>
              <a:buAutoNum type="arabicPeriod"/>
            </a:pPr>
            <a:r>
              <a:rPr lang="en-US" dirty="0" smtClean="0">
                <a:solidFill>
                  <a:srgbClr val="0033CC"/>
                </a:solidFill>
              </a:rPr>
              <a:t>Electron projection and multi-beam lithography</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76200"/>
            <a:ext cx="7086684" cy="523220"/>
          </a:xfrm>
          <a:prstGeom prst="rect">
            <a:avLst/>
          </a:prstGeom>
          <a:noFill/>
        </p:spPr>
        <p:txBody>
          <a:bodyPr wrap="none" rtlCol="0">
            <a:spAutoFit/>
          </a:bodyPr>
          <a:lstStyle/>
          <a:p>
            <a:r>
              <a:rPr lang="en-US" sz="2800" dirty="0" smtClean="0">
                <a:solidFill>
                  <a:srgbClr val="0033CC"/>
                </a:solidFill>
              </a:rPr>
              <a:t>The highest resolution by far: 9nm pitch grating</a:t>
            </a:r>
            <a:endParaRPr lang="en-US" sz="2800"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7346" name="Picture 2"/>
          <p:cNvPicPr>
            <a:picLocks noChangeAspect="1" noChangeArrowheads="1"/>
          </p:cNvPicPr>
          <p:nvPr/>
        </p:nvPicPr>
        <p:blipFill>
          <a:blip r:embed="rId2"/>
          <a:srcRect/>
          <a:stretch>
            <a:fillRect/>
          </a:stretch>
        </p:blipFill>
        <p:spPr bwMode="auto">
          <a:xfrm>
            <a:off x="990600" y="685800"/>
            <a:ext cx="7086600" cy="3393766"/>
          </a:xfrm>
          <a:prstGeom prst="rect">
            <a:avLst/>
          </a:prstGeom>
          <a:noFill/>
          <a:ln w="9525">
            <a:noFill/>
            <a:miter lim="800000"/>
            <a:headEnd/>
            <a:tailEnd/>
          </a:ln>
        </p:spPr>
      </p:pic>
      <p:sp>
        <p:nvSpPr>
          <p:cNvPr id="7" name="Rectangle 6"/>
          <p:cNvSpPr/>
          <p:nvPr/>
        </p:nvSpPr>
        <p:spPr>
          <a:xfrm>
            <a:off x="533400" y="4114800"/>
            <a:ext cx="8305800" cy="1200329"/>
          </a:xfrm>
          <a:prstGeom prst="rect">
            <a:avLst/>
          </a:prstGeom>
        </p:spPr>
        <p:txBody>
          <a:bodyPr wrap="square">
            <a:spAutoFit/>
          </a:bodyPr>
          <a:lstStyle/>
          <a:p>
            <a:r>
              <a:rPr lang="en-US" dirty="0" smtClean="0">
                <a:solidFill>
                  <a:srgbClr val="C00000"/>
                </a:solidFill>
              </a:rPr>
              <a:t>Figure 3-20: 9-nm-pitch nested-L structure fabricated in HSQ on Si and imaged in the MIT Raith-150 system (left) and on the Raith-150</a:t>
            </a:r>
            <a:r>
              <a:rPr lang="en-US" baseline="30000" dirty="0" smtClean="0">
                <a:solidFill>
                  <a:srgbClr val="C00000"/>
                </a:solidFill>
              </a:rPr>
              <a:t>TWO </a:t>
            </a:r>
            <a:r>
              <a:rPr lang="en-US" dirty="0" smtClean="0">
                <a:solidFill>
                  <a:srgbClr val="C00000"/>
                </a:solidFill>
              </a:rPr>
              <a:t>prototype tool. </a:t>
            </a:r>
            <a:r>
              <a:rPr lang="en-US" dirty="0" smtClean="0">
                <a:solidFill>
                  <a:srgbClr val="0033CC"/>
                </a:solidFill>
              </a:rPr>
              <a:t>The left image shows minimal to nonexistent modulation, while the discrete lines of the structure are clearly visible in the right image, possibly due to the much better vibration isolation.</a:t>
            </a:r>
          </a:p>
        </p:txBody>
      </p:sp>
      <p:sp>
        <p:nvSpPr>
          <p:cNvPr id="8" name="TextBox 7"/>
          <p:cNvSpPr txBox="1"/>
          <p:nvPr/>
        </p:nvSpPr>
        <p:spPr>
          <a:xfrm>
            <a:off x="5715000" y="1750129"/>
            <a:ext cx="3352800" cy="1831271"/>
          </a:xfrm>
          <a:prstGeom prst="rect">
            <a:avLst/>
          </a:prstGeom>
          <a:solidFill>
            <a:schemeClr val="bg1"/>
          </a:solidFill>
        </p:spPr>
        <p:txBody>
          <a:bodyPr wrap="square" rtlCol="0">
            <a:spAutoFit/>
          </a:bodyPr>
          <a:lstStyle/>
          <a:p>
            <a:pPr>
              <a:spcAft>
                <a:spcPts val="600"/>
              </a:spcAft>
            </a:pPr>
            <a:r>
              <a:rPr lang="en-US" dirty="0" smtClean="0">
                <a:solidFill>
                  <a:srgbClr val="7030A0"/>
                </a:solidFill>
              </a:rPr>
              <a:t>Backscattering/proximity effect is not important here, since pattern area only </a:t>
            </a:r>
            <a:r>
              <a:rPr lang="en-US" dirty="0" smtClean="0">
                <a:solidFill>
                  <a:srgbClr val="7030A0"/>
                </a:solidFill>
                <a:sym typeface="Symbol"/>
              </a:rPr>
              <a:t>50nm.</a:t>
            </a:r>
          </a:p>
          <a:p>
            <a:pPr>
              <a:spcAft>
                <a:spcPts val="600"/>
              </a:spcAft>
            </a:pPr>
            <a:r>
              <a:rPr lang="en-US" dirty="0" smtClean="0">
                <a:solidFill>
                  <a:srgbClr val="7030A0"/>
                </a:solidFill>
                <a:sym typeface="Symbol"/>
              </a:rPr>
              <a:t>For large area (&gt;&gt;1m) grating, such a small pitch may not be achieved due to proximity effect.</a:t>
            </a:r>
          </a:p>
        </p:txBody>
      </p:sp>
      <p:sp>
        <p:nvSpPr>
          <p:cNvPr id="9" name="Rectangle 8"/>
          <p:cNvSpPr/>
          <p:nvPr/>
        </p:nvSpPr>
        <p:spPr>
          <a:xfrm>
            <a:off x="1524000" y="3657600"/>
            <a:ext cx="2779864" cy="369332"/>
          </a:xfrm>
          <a:prstGeom prst="rect">
            <a:avLst/>
          </a:prstGeom>
        </p:spPr>
        <p:txBody>
          <a:bodyPr wrap="none">
            <a:spAutoFit/>
          </a:bodyPr>
          <a:lstStyle/>
          <a:p>
            <a:r>
              <a:rPr lang="en-US" dirty="0" smtClean="0">
                <a:solidFill>
                  <a:schemeClr val="bg1"/>
                </a:solidFill>
                <a:sym typeface="Symbol"/>
              </a:rPr>
              <a:t>Here resist very thin, 25nm.</a:t>
            </a:r>
            <a:endParaRPr lang="en-US" dirty="0">
              <a:solidFill>
                <a:schemeClr val="bg1"/>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10</a:t>
            </a:fld>
            <a:endParaRPr lang="en-US"/>
          </a:p>
        </p:txBody>
      </p:sp>
      <p:sp>
        <p:nvSpPr>
          <p:cNvPr id="11" name="TextBox 10"/>
          <p:cNvSpPr txBox="1"/>
          <p:nvPr/>
        </p:nvSpPr>
        <p:spPr>
          <a:xfrm>
            <a:off x="5943600" y="6553200"/>
            <a:ext cx="2819400" cy="276999"/>
          </a:xfrm>
          <a:prstGeom prst="rect">
            <a:avLst/>
          </a:prstGeom>
          <a:noFill/>
        </p:spPr>
        <p:txBody>
          <a:bodyPr wrap="square" rtlCol="0">
            <a:spAutoFit/>
          </a:bodyPr>
          <a:lstStyle/>
          <a:p>
            <a:r>
              <a:rPr lang="en-US" sz="1200" dirty="0" smtClean="0"/>
              <a:t>PhD thesis, Bryan M. Cord, MIT, June 2009</a:t>
            </a:r>
            <a:endParaRPr lang="en-US" sz="1200" dirty="0"/>
          </a:p>
        </p:txBody>
      </p:sp>
      <p:sp>
        <p:nvSpPr>
          <p:cNvPr id="12" name="TextBox 11"/>
          <p:cNvSpPr txBox="1"/>
          <p:nvPr/>
        </p:nvSpPr>
        <p:spPr>
          <a:xfrm>
            <a:off x="685801" y="5410200"/>
            <a:ext cx="8000999" cy="1200329"/>
          </a:xfrm>
          <a:prstGeom prst="rect">
            <a:avLst/>
          </a:prstGeom>
          <a:noFill/>
        </p:spPr>
        <p:txBody>
          <a:bodyPr wrap="square" rtlCol="0">
            <a:spAutoFit/>
          </a:bodyPr>
          <a:lstStyle/>
          <a:p>
            <a:r>
              <a:rPr lang="en-US" dirty="0" smtClean="0">
                <a:solidFill>
                  <a:srgbClr val="7030A0"/>
                </a:solidFill>
              </a:rPr>
              <a:t>PMMA should have similar or even better resolution, but difficult to image (too soft, whereas exposed HSQ is rigid SiO</a:t>
            </a:r>
            <a:r>
              <a:rPr lang="en-US" baseline="-25000" dirty="0" smtClean="0">
                <a:solidFill>
                  <a:srgbClr val="7030A0"/>
                </a:solidFill>
              </a:rPr>
              <a:t>2</a:t>
            </a:r>
            <a:r>
              <a:rPr lang="en-US" dirty="0" smtClean="0">
                <a:solidFill>
                  <a:srgbClr val="7030A0"/>
                </a:solidFill>
              </a:rPr>
              <a:t> without deformation during imaging), PMMA doesn’t stick to substrate well (may be lifted off during development), and lines may fall due to capillary force during drying after development.</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C00000"/>
                </a:solidFill>
              </a:rPr>
              <a:t>Grey-scale EBL for 3D structure fabrication.</a:t>
            </a:r>
          </a:p>
          <a:p>
            <a:pPr marL="342900" indent="-342900">
              <a:spcAft>
                <a:spcPts val="600"/>
              </a:spcAft>
              <a:buAutoNum type="arabicPeriod"/>
            </a:pPr>
            <a:r>
              <a:rPr lang="en-US" dirty="0" smtClean="0">
                <a:solidFill>
                  <a:srgbClr val="0033CC"/>
                </a:solidFill>
              </a:rPr>
              <a:t>Anti-charging techniques.</a:t>
            </a:r>
            <a:endParaRPr lang="en-US" dirty="0">
              <a:solidFill>
                <a:srgbClr val="0033C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772490" y="76200"/>
            <a:ext cx="5618910" cy="523220"/>
          </a:xfrm>
          <a:prstGeom prst="rect">
            <a:avLst/>
          </a:prstGeom>
          <a:noFill/>
        </p:spPr>
        <p:txBody>
          <a:bodyPr wrap="none" rtlCol="0">
            <a:spAutoFit/>
          </a:bodyPr>
          <a:lstStyle/>
          <a:p>
            <a:r>
              <a:rPr lang="en-US" sz="2800" dirty="0" smtClean="0">
                <a:solidFill>
                  <a:srgbClr val="0033CC"/>
                </a:solidFill>
              </a:rPr>
              <a:t>Gray-scale electron beam lithography</a:t>
            </a:r>
            <a:endParaRPr lang="en-US" sz="2800" dirty="0">
              <a:solidFill>
                <a:srgbClr val="0033CC"/>
              </a:solidFill>
            </a:endParaRPr>
          </a:p>
        </p:txBody>
      </p:sp>
      <p:pic>
        <p:nvPicPr>
          <p:cNvPr id="64519" name="Picture 7"/>
          <p:cNvPicPr>
            <a:picLocks noChangeAspect="1" noChangeArrowheads="1"/>
          </p:cNvPicPr>
          <p:nvPr/>
        </p:nvPicPr>
        <p:blipFill>
          <a:blip r:embed="rId2"/>
          <a:srcRect/>
          <a:stretch>
            <a:fillRect/>
          </a:stretch>
        </p:blipFill>
        <p:spPr bwMode="auto">
          <a:xfrm>
            <a:off x="5426207" y="990599"/>
            <a:ext cx="3260593" cy="2895601"/>
          </a:xfrm>
          <a:prstGeom prst="rect">
            <a:avLst/>
          </a:prstGeom>
          <a:noFill/>
          <a:ln w="9525">
            <a:noFill/>
            <a:miter lim="800000"/>
            <a:headEnd/>
            <a:tailEnd/>
          </a:ln>
        </p:spPr>
      </p:pic>
      <p:pic>
        <p:nvPicPr>
          <p:cNvPr id="64520" name="Picture 8"/>
          <p:cNvPicPr>
            <a:picLocks noChangeAspect="1" noChangeArrowheads="1"/>
          </p:cNvPicPr>
          <p:nvPr/>
        </p:nvPicPr>
        <p:blipFill>
          <a:blip r:embed="rId3"/>
          <a:srcRect/>
          <a:stretch>
            <a:fillRect/>
          </a:stretch>
        </p:blipFill>
        <p:spPr bwMode="auto">
          <a:xfrm>
            <a:off x="1981200" y="685800"/>
            <a:ext cx="2295525" cy="3409950"/>
          </a:xfrm>
          <a:prstGeom prst="rect">
            <a:avLst/>
          </a:prstGeom>
          <a:noFill/>
          <a:ln w="9525">
            <a:noFill/>
            <a:miter lim="800000"/>
            <a:headEnd/>
            <a:tailEnd/>
          </a:ln>
        </p:spPr>
      </p:pic>
      <p:sp>
        <p:nvSpPr>
          <p:cNvPr id="13" name="TextBox 12"/>
          <p:cNvSpPr txBox="1"/>
          <p:nvPr/>
        </p:nvSpPr>
        <p:spPr>
          <a:xfrm>
            <a:off x="228600" y="914400"/>
            <a:ext cx="1981200" cy="1477328"/>
          </a:xfrm>
          <a:prstGeom prst="rect">
            <a:avLst/>
          </a:prstGeom>
          <a:noFill/>
        </p:spPr>
        <p:txBody>
          <a:bodyPr wrap="square" rtlCol="0">
            <a:spAutoFit/>
          </a:bodyPr>
          <a:lstStyle/>
          <a:p>
            <a:r>
              <a:rPr lang="en-US" dirty="0" smtClean="0">
                <a:solidFill>
                  <a:srgbClr val="C00000"/>
                </a:solidFill>
              </a:rPr>
              <a:t>E-beam exposure with variable doses to create variable depths after development.</a:t>
            </a:r>
            <a:endParaRPr lang="en-US" dirty="0">
              <a:solidFill>
                <a:srgbClr val="C00000"/>
              </a:solidFill>
            </a:endParaRPr>
          </a:p>
        </p:txBody>
      </p:sp>
      <p:sp>
        <p:nvSpPr>
          <p:cNvPr id="14" name="TextBox 13"/>
          <p:cNvSpPr txBox="1"/>
          <p:nvPr/>
        </p:nvSpPr>
        <p:spPr>
          <a:xfrm>
            <a:off x="5410359" y="685800"/>
            <a:ext cx="2568717" cy="369332"/>
          </a:xfrm>
          <a:prstGeom prst="rect">
            <a:avLst/>
          </a:prstGeom>
          <a:noFill/>
        </p:spPr>
        <p:txBody>
          <a:bodyPr wrap="none" rtlCol="0">
            <a:spAutoFit/>
          </a:bodyPr>
          <a:lstStyle/>
          <a:p>
            <a:r>
              <a:rPr lang="en-US" dirty="0" smtClean="0">
                <a:solidFill>
                  <a:srgbClr val="0033CC"/>
                </a:solidFill>
              </a:rPr>
              <a:t>AFM of a grating in resist</a:t>
            </a:r>
            <a:endParaRPr lang="en-US" dirty="0">
              <a:solidFill>
                <a:srgbClr val="0033CC"/>
              </a:solidFill>
            </a:endParaRPr>
          </a:p>
        </p:txBody>
      </p:sp>
      <p:sp>
        <p:nvSpPr>
          <p:cNvPr id="15" name="TextBox 14"/>
          <p:cNvSpPr txBox="1"/>
          <p:nvPr/>
        </p:nvSpPr>
        <p:spPr>
          <a:xfrm>
            <a:off x="3657600" y="6135469"/>
            <a:ext cx="1828800" cy="646331"/>
          </a:xfrm>
          <a:prstGeom prst="rect">
            <a:avLst/>
          </a:prstGeom>
          <a:noFill/>
        </p:spPr>
        <p:txBody>
          <a:bodyPr wrap="square" rtlCol="0">
            <a:spAutoFit/>
          </a:bodyPr>
          <a:lstStyle/>
          <a:p>
            <a:r>
              <a:rPr lang="en-US" dirty="0" smtClean="0">
                <a:solidFill>
                  <a:srgbClr val="0033CC"/>
                </a:solidFill>
              </a:rPr>
              <a:t>Fresnel zone lens (plate) in silicon</a:t>
            </a:r>
            <a:endParaRPr lang="en-US" dirty="0">
              <a:solidFill>
                <a:srgbClr val="0033CC"/>
              </a:solidFill>
            </a:endParaRPr>
          </a:p>
        </p:txBody>
      </p:sp>
      <p:grpSp>
        <p:nvGrpSpPr>
          <p:cNvPr id="19" name="Group 18"/>
          <p:cNvGrpSpPr/>
          <p:nvPr/>
        </p:nvGrpSpPr>
        <p:grpSpPr>
          <a:xfrm>
            <a:off x="228600" y="4267200"/>
            <a:ext cx="2945166" cy="2533650"/>
            <a:chOff x="228600" y="4267200"/>
            <a:chExt cx="2945166" cy="2533650"/>
          </a:xfrm>
        </p:grpSpPr>
        <p:pic>
          <p:nvPicPr>
            <p:cNvPr id="64521" name="Picture 9"/>
            <p:cNvPicPr>
              <a:picLocks noChangeAspect="1" noChangeArrowheads="1"/>
            </p:cNvPicPr>
            <p:nvPr/>
          </p:nvPicPr>
          <p:blipFill>
            <a:blip r:embed="rId4"/>
            <a:srcRect/>
            <a:stretch>
              <a:fillRect/>
            </a:stretch>
          </p:blipFill>
          <p:spPr bwMode="auto">
            <a:xfrm>
              <a:off x="228600" y="4267200"/>
              <a:ext cx="2945166" cy="2533650"/>
            </a:xfrm>
            <a:prstGeom prst="rect">
              <a:avLst/>
            </a:prstGeom>
            <a:noFill/>
            <a:ln w="9525">
              <a:noFill/>
              <a:miter lim="800000"/>
              <a:headEnd/>
              <a:tailEnd/>
            </a:ln>
          </p:spPr>
        </p:pic>
        <p:sp>
          <p:nvSpPr>
            <p:cNvPr id="18" name="TextBox 17"/>
            <p:cNvSpPr txBox="1"/>
            <p:nvPr/>
          </p:nvSpPr>
          <p:spPr>
            <a:xfrm>
              <a:off x="457200" y="5257800"/>
              <a:ext cx="830677" cy="1477328"/>
            </a:xfrm>
            <a:prstGeom prst="rect">
              <a:avLst/>
            </a:prstGeom>
            <a:noFill/>
          </p:spPr>
          <p:txBody>
            <a:bodyPr wrap="none" rtlCol="0">
              <a:spAutoFit/>
            </a:bodyPr>
            <a:lstStyle/>
            <a:p>
              <a:r>
                <a:rPr lang="en-US" dirty="0" smtClean="0"/>
                <a:t>PMMA</a:t>
              </a:r>
            </a:p>
            <a:p>
              <a:endParaRPr lang="en-US" dirty="0" smtClean="0"/>
            </a:p>
            <a:p>
              <a:endParaRPr lang="en-US" dirty="0" smtClean="0"/>
            </a:p>
            <a:p>
              <a:endParaRPr lang="en-US" dirty="0" smtClean="0"/>
            </a:p>
            <a:p>
              <a:r>
                <a:rPr lang="en-US" dirty="0" smtClean="0"/>
                <a:t>Silicon</a:t>
              </a:r>
              <a:endParaRPr lang="en-US" dirty="0"/>
            </a:p>
          </p:txBody>
        </p:sp>
      </p:grpSp>
      <p:sp>
        <p:nvSpPr>
          <p:cNvPr id="17" name="TextBox 16"/>
          <p:cNvSpPr txBox="1"/>
          <p:nvPr/>
        </p:nvSpPr>
        <p:spPr>
          <a:xfrm>
            <a:off x="2819400" y="4724400"/>
            <a:ext cx="1600200" cy="646331"/>
          </a:xfrm>
          <a:prstGeom prst="rect">
            <a:avLst/>
          </a:prstGeom>
          <a:noFill/>
        </p:spPr>
        <p:txBody>
          <a:bodyPr wrap="square" rtlCol="0">
            <a:spAutoFit/>
          </a:bodyPr>
          <a:lstStyle/>
          <a:p>
            <a:r>
              <a:rPr lang="en-US" dirty="0" smtClean="0">
                <a:solidFill>
                  <a:srgbClr val="0033CC"/>
                </a:solidFill>
              </a:rPr>
              <a:t>RIE pattern transfer into Si</a:t>
            </a:r>
            <a:endParaRPr lang="en-US" dirty="0"/>
          </a:p>
        </p:txBody>
      </p:sp>
      <p:grpSp>
        <p:nvGrpSpPr>
          <p:cNvPr id="22" name="Group 21"/>
          <p:cNvGrpSpPr/>
          <p:nvPr/>
        </p:nvGrpSpPr>
        <p:grpSpPr>
          <a:xfrm>
            <a:off x="5410200" y="3962400"/>
            <a:ext cx="3419475" cy="2713620"/>
            <a:chOff x="5410200" y="3962400"/>
            <a:chExt cx="3419475" cy="2713620"/>
          </a:xfrm>
        </p:grpSpPr>
        <p:pic>
          <p:nvPicPr>
            <p:cNvPr id="64522" name="Picture 10"/>
            <p:cNvPicPr>
              <a:picLocks noChangeAspect="1" noChangeArrowheads="1"/>
            </p:cNvPicPr>
            <p:nvPr/>
          </p:nvPicPr>
          <p:blipFill>
            <a:blip r:embed="rId5"/>
            <a:srcRect/>
            <a:stretch>
              <a:fillRect/>
            </a:stretch>
          </p:blipFill>
          <p:spPr bwMode="auto">
            <a:xfrm>
              <a:off x="5410200" y="3962400"/>
              <a:ext cx="3419475" cy="2713620"/>
            </a:xfrm>
            <a:prstGeom prst="rect">
              <a:avLst/>
            </a:prstGeom>
            <a:noFill/>
            <a:ln w="9525">
              <a:noFill/>
              <a:miter lim="800000"/>
              <a:headEnd/>
              <a:tailEnd/>
            </a:ln>
          </p:spPr>
        </p:pic>
        <p:sp>
          <p:nvSpPr>
            <p:cNvPr id="21" name="TextBox 20"/>
            <p:cNvSpPr txBox="1"/>
            <p:nvPr/>
          </p:nvSpPr>
          <p:spPr>
            <a:xfrm>
              <a:off x="7991520" y="3962400"/>
              <a:ext cx="619080" cy="369332"/>
            </a:xfrm>
            <a:prstGeom prst="rect">
              <a:avLst/>
            </a:prstGeom>
            <a:noFill/>
          </p:spPr>
          <p:txBody>
            <a:bodyPr wrap="none" rtlCol="0">
              <a:spAutoFit/>
            </a:bodyPr>
            <a:lstStyle/>
            <a:p>
              <a:r>
                <a:rPr lang="en-US" dirty="0" smtClean="0">
                  <a:solidFill>
                    <a:schemeClr val="bg1"/>
                  </a:solidFill>
                </a:rPr>
                <a:t>5</a:t>
              </a:r>
              <a:r>
                <a:rPr lang="en-US" dirty="0" smtClean="0">
                  <a:solidFill>
                    <a:schemeClr val="bg1"/>
                  </a:solidFill>
                  <a:sym typeface="Symbol"/>
                </a:rPr>
                <a:t>m</a:t>
              </a:r>
              <a:endParaRPr lang="en-US" dirty="0">
                <a:solidFill>
                  <a:schemeClr val="bg1"/>
                </a:solidFill>
              </a:endParaRPr>
            </a:p>
          </p:txBody>
        </p:sp>
      </p:grpSp>
      <p:sp>
        <p:nvSpPr>
          <p:cNvPr id="16" name="Slide Number Placeholder 1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228600" y="914400"/>
            <a:ext cx="4314825" cy="3333750"/>
          </a:xfrm>
          <a:prstGeom prst="rect">
            <a:avLst/>
          </a:prstGeom>
          <a:noFill/>
          <a:ln w="9525">
            <a:noFill/>
            <a:miter lim="800000"/>
            <a:headEnd/>
            <a:tailEnd/>
          </a:ln>
        </p:spPr>
      </p:pic>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772490" y="76200"/>
            <a:ext cx="5780237" cy="523220"/>
          </a:xfrm>
          <a:prstGeom prst="rect">
            <a:avLst/>
          </a:prstGeom>
          <a:noFill/>
        </p:spPr>
        <p:txBody>
          <a:bodyPr wrap="none" rtlCol="0">
            <a:spAutoFit/>
          </a:bodyPr>
          <a:lstStyle/>
          <a:p>
            <a:r>
              <a:rPr lang="en-US" sz="2800" dirty="0" smtClean="0">
                <a:solidFill>
                  <a:srgbClr val="0033CC"/>
                </a:solidFill>
              </a:rPr>
              <a:t>Which resist is best for gray-scale EBL?</a:t>
            </a:r>
            <a:endParaRPr lang="en-US" sz="2800" dirty="0">
              <a:solidFill>
                <a:srgbClr val="0033CC"/>
              </a:solidFill>
            </a:endParaRPr>
          </a:p>
        </p:txBody>
      </p:sp>
      <p:pic>
        <p:nvPicPr>
          <p:cNvPr id="65538" name="Picture 2"/>
          <p:cNvPicPr>
            <a:picLocks noChangeAspect="1" noChangeArrowheads="1"/>
          </p:cNvPicPr>
          <p:nvPr/>
        </p:nvPicPr>
        <p:blipFill>
          <a:blip r:embed="rId3"/>
          <a:srcRect/>
          <a:stretch>
            <a:fillRect/>
          </a:stretch>
        </p:blipFill>
        <p:spPr bwMode="auto">
          <a:xfrm>
            <a:off x="5029200" y="914400"/>
            <a:ext cx="3829283" cy="2743200"/>
          </a:xfrm>
          <a:prstGeom prst="rect">
            <a:avLst/>
          </a:prstGeom>
          <a:noFill/>
          <a:ln w="9525">
            <a:noFill/>
            <a:miter lim="800000"/>
            <a:headEnd/>
            <a:tailEnd/>
          </a:ln>
        </p:spPr>
      </p:pic>
      <p:sp>
        <p:nvSpPr>
          <p:cNvPr id="8" name="Rectangle 7"/>
          <p:cNvSpPr/>
          <p:nvPr/>
        </p:nvSpPr>
        <p:spPr>
          <a:xfrm>
            <a:off x="4800600" y="3733800"/>
            <a:ext cx="4343400" cy="923330"/>
          </a:xfrm>
          <a:prstGeom prst="rect">
            <a:avLst/>
          </a:prstGeom>
        </p:spPr>
        <p:txBody>
          <a:bodyPr wrap="square">
            <a:spAutoFit/>
          </a:bodyPr>
          <a:lstStyle/>
          <a:p>
            <a:r>
              <a:rPr lang="en-US" dirty="0" smtClean="0">
                <a:solidFill>
                  <a:srgbClr val="0033CC"/>
                </a:solidFill>
              </a:rPr>
              <a:t>Contrast curve of PES with 10keV electron beam. Sensitivity was found to be </a:t>
            </a:r>
            <a:r>
              <a:rPr lang="en-US" dirty="0" smtClean="0">
                <a:solidFill>
                  <a:srgbClr val="0033CC"/>
                </a:solidFill>
                <a:sym typeface="Symbol"/>
              </a:rPr>
              <a:t>200</a:t>
            </a:r>
            <a:r>
              <a:rPr lang="en-US" dirty="0" smtClean="0">
                <a:solidFill>
                  <a:srgbClr val="0033CC"/>
                </a:solidFill>
              </a:rPr>
              <a:t>C/cm</a:t>
            </a:r>
            <a:r>
              <a:rPr lang="en-US" baseline="30000" dirty="0" smtClean="0">
                <a:solidFill>
                  <a:srgbClr val="0033CC"/>
                </a:solidFill>
              </a:rPr>
              <a:t>2</a:t>
            </a:r>
            <a:r>
              <a:rPr lang="en-US" dirty="0" smtClean="0">
                <a:solidFill>
                  <a:srgbClr val="0033CC"/>
                </a:solidFill>
              </a:rPr>
              <a:t>, with contrast only </a:t>
            </a:r>
            <a:r>
              <a:rPr lang="en-US" dirty="0" smtClean="0">
                <a:solidFill>
                  <a:srgbClr val="0033CC"/>
                </a:solidFill>
                <a:sym typeface="Symbol"/>
              </a:rPr>
              <a:t></a:t>
            </a:r>
            <a:r>
              <a:rPr lang="en-US" dirty="0" smtClean="0">
                <a:solidFill>
                  <a:srgbClr val="0033CC"/>
                </a:solidFill>
              </a:rPr>
              <a:t>0.8.</a:t>
            </a:r>
            <a:endParaRPr lang="en-US" dirty="0">
              <a:solidFill>
                <a:srgbClr val="0033CC"/>
              </a:solidFill>
            </a:endParaRPr>
          </a:p>
        </p:txBody>
      </p:sp>
      <p:sp>
        <p:nvSpPr>
          <p:cNvPr id="9" name="TextBox 8"/>
          <p:cNvSpPr txBox="1"/>
          <p:nvPr/>
        </p:nvSpPr>
        <p:spPr>
          <a:xfrm>
            <a:off x="859745" y="4267200"/>
            <a:ext cx="2493055" cy="369332"/>
          </a:xfrm>
          <a:prstGeom prst="rect">
            <a:avLst/>
          </a:prstGeom>
          <a:noFill/>
        </p:spPr>
        <p:txBody>
          <a:bodyPr wrap="none" rtlCol="0">
            <a:spAutoFit/>
          </a:bodyPr>
          <a:lstStyle/>
          <a:p>
            <a:r>
              <a:rPr lang="en-US" dirty="0" smtClean="0">
                <a:solidFill>
                  <a:srgbClr val="0033CC"/>
                </a:solidFill>
              </a:rPr>
              <a:t>Contrast curve of PMMA</a:t>
            </a:r>
            <a:endParaRPr lang="en-US" dirty="0">
              <a:solidFill>
                <a:srgbClr val="0033CC"/>
              </a:solidFill>
            </a:endParaRPr>
          </a:p>
        </p:txBody>
      </p:sp>
      <p:sp>
        <p:nvSpPr>
          <p:cNvPr id="10" name="TextBox 9"/>
          <p:cNvSpPr txBox="1"/>
          <p:nvPr/>
        </p:nvSpPr>
        <p:spPr>
          <a:xfrm>
            <a:off x="2514600" y="6581001"/>
            <a:ext cx="6629400" cy="276999"/>
          </a:xfrm>
          <a:prstGeom prst="rect">
            <a:avLst/>
          </a:prstGeom>
          <a:noFill/>
        </p:spPr>
        <p:txBody>
          <a:bodyPr wrap="square" rtlCol="0">
            <a:spAutoFit/>
          </a:bodyPr>
          <a:lstStyle/>
          <a:p>
            <a:r>
              <a:rPr lang="en-US" sz="1200" dirty="0" smtClean="0"/>
              <a:t>Bryce, “Poly(ether </a:t>
            </a:r>
            <a:r>
              <a:rPr lang="en-US" sz="1200" dirty="0" err="1" smtClean="0"/>
              <a:t>sulfone</a:t>
            </a:r>
            <a:r>
              <a:rPr lang="en-US" sz="1200" dirty="0" smtClean="0"/>
              <a:t>) as a negative resist for electron beam lithography”, APL, 90, 203110 (2007).</a:t>
            </a:r>
            <a:endParaRPr lang="en-US" sz="1200" dirty="0"/>
          </a:p>
        </p:txBody>
      </p:sp>
      <p:sp>
        <p:nvSpPr>
          <p:cNvPr id="11" name="TextBox 10"/>
          <p:cNvSpPr txBox="1"/>
          <p:nvPr/>
        </p:nvSpPr>
        <p:spPr>
          <a:xfrm>
            <a:off x="152400" y="4847272"/>
            <a:ext cx="8686800" cy="1477328"/>
          </a:xfrm>
          <a:prstGeom prst="rect">
            <a:avLst/>
          </a:prstGeom>
          <a:noFill/>
        </p:spPr>
        <p:txBody>
          <a:bodyPr wrap="square" rtlCol="0">
            <a:spAutoFit/>
          </a:bodyPr>
          <a:lstStyle/>
          <a:p>
            <a:pPr marL="169863" indent="-169863">
              <a:buFont typeface="Arial" pitchFamily="34" charset="0"/>
              <a:buChar char="•"/>
            </a:pPr>
            <a:r>
              <a:rPr lang="en-US" dirty="0" smtClean="0">
                <a:solidFill>
                  <a:srgbClr val="0033CC"/>
                </a:solidFill>
              </a:rPr>
              <a:t>Ideal resist has positive tone with very low contrast (ideally </a:t>
            </a:r>
            <a:r>
              <a:rPr lang="en-US" dirty="0" smtClean="0">
                <a:solidFill>
                  <a:srgbClr val="0033CC"/>
                </a:solidFill>
                <a:sym typeface="Symbol"/>
              </a:rPr>
              <a:t></a:t>
            </a:r>
            <a:r>
              <a:rPr lang="en-US" dirty="0" smtClean="0">
                <a:solidFill>
                  <a:srgbClr val="0033CC"/>
                </a:solidFill>
              </a:rPr>
              <a:t>&lt;1) and high sensitivity.</a:t>
            </a:r>
          </a:p>
          <a:p>
            <a:pPr marL="169863" indent="-169863">
              <a:buFont typeface="Arial" pitchFamily="34" charset="0"/>
              <a:buChar char="•"/>
            </a:pPr>
            <a:r>
              <a:rPr lang="en-US" dirty="0" smtClean="0">
                <a:solidFill>
                  <a:srgbClr val="0033CC"/>
                </a:solidFill>
              </a:rPr>
              <a:t>High contrast leads to very narrow process/dose window (tiny dose change </a:t>
            </a:r>
            <a:r>
              <a:rPr lang="en-US" dirty="0" smtClean="0">
                <a:solidFill>
                  <a:srgbClr val="0033CC"/>
                </a:solidFill>
                <a:sym typeface="Symbol"/>
              </a:rPr>
              <a:t> large pattern depth change</a:t>
            </a:r>
            <a:r>
              <a:rPr lang="en-US" dirty="0" smtClean="0">
                <a:solidFill>
                  <a:srgbClr val="0033CC"/>
                </a:solidFill>
              </a:rPr>
              <a:t>).</a:t>
            </a:r>
          </a:p>
          <a:p>
            <a:pPr marL="169863" indent="-169863">
              <a:buFont typeface="Arial" pitchFamily="34" charset="0"/>
              <a:buChar char="•"/>
            </a:pPr>
            <a:r>
              <a:rPr lang="en-US" dirty="0" smtClean="0">
                <a:solidFill>
                  <a:srgbClr val="0033CC"/>
                </a:solidFill>
              </a:rPr>
              <a:t>When using negative resist, make sure that the electrons can reach resist bottom (otherwise, resist at bottom will be dissolved by developer, lifting off all the resist above).</a:t>
            </a:r>
            <a:endParaRPr lang="en-US" dirty="0">
              <a:solidFill>
                <a:srgbClr val="0033CC"/>
              </a:solidFill>
            </a:endParaRPr>
          </a:p>
        </p:txBody>
      </p:sp>
      <p:sp>
        <p:nvSpPr>
          <p:cNvPr id="12" name="Rectangle 11"/>
          <p:cNvSpPr/>
          <p:nvPr/>
        </p:nvSpPr>
        <p:spPr>
          <a:xfrm>
            <a:off x="6477000" y="2069068"/>
            <a:ext cx="519053" cy="369332"/>
          </a:xfrm>
          <a:prstGeom prst="rect">
            <a:avLst/>
          </a:prstGeom>
        </p:spPr>
        <p:txBody>
          <a:bodyPr wrap="none">
            <a:spAutoFit/>
          </a:bodyPr>
          <a:lstStyle/>
          <a:p>
            <a:r>
              <a:rPr lang="en-US" dirty="0" smtClean="0">
                <a:solidFill>
                  <a:srgbClr val="0033CC"/>
                </a:solidFill>
              </a:rPr>
              <a:t>PES</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a:p>
        </p:txBody>
      </p:sp>
      <p:sp>
        <p:nvSpPr>
          <p:cNvPr id="14" name="TextBox 13"/>
          <p:cNvSpPr txBox="1"/>
          <p:nvPr/>
        </p:nvSpPr>
        <p:spPr>
          <a:xfrm>
            <a:off x="5410200" y="990600"/>
            <a:ext cx="1349985" cy="338554"/>
          </a:xfrm>
          <a:prstGeom prst="rect">
            <a:avLst/>
          </a:prstGeom>
          <a:noFill/>
        </p:spPr>
        <p:txBody>
          <a:bodyPr wrap="none" rtlCol="0">
            <a:spAutoFit/>
          </a:bodyPr>
          <a:lstStyle/>
          <a:p>
            <a:r>
              <a:rPr lang="en-US" sz="1600" dirty="0" smtClean="0"/>
              <a:t>Negative tone</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srcRect/>
          <a:stretch>
            <a:fillRect/>
          </a:stretch>
        </p:blipFill>
        <p:spPr bwMode="auto">
          <a:xfrm>
            <a:off x="0" y="1064636"/>
            <a:ext cx="9146949" cy="5793364"/>
          </a:xfrm>
          <a:prstGeom prst="rect">
            <a:avLst/>
          </a:prstGeom>
          <a:noFill/>
          <a:ln w="9525">
            <a:noFill/>
            <a:miter lim="800000"/>
            <a:headEnd/>
            <a:tailEnd/>
          </a:ln>
        </p:spPr>
      </p:pic>
      <p:cxnSp>
        <p:nvCxnSpPr>
          <p:cNvPr id="5" name="Straight Connector 4"/>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838200" y="76200"/>
            <a:ext cx="7543800" cy="954107"/>
          </a:xfrm>
          <a:prstGeom prst="rect">
            <a:avLst/>
          </a:prstGeom>
          <a:noFill/>
        </p:spPr>
        <p:txBody>
          <a:bodyPr wrap="square" rtlCol="0">
            <a:spAutoFit/>
          </a:bodyPr>
          <a:lstStyle/>
          <a:p>
            <a:pPr algn="ctr"/>
            <a:r>
              <a:rPr lang="en-US" sz="2800" dirty="0" smtClean="0">
                <a:solidFill>
                  <a:srgbClr val="0033CC"/>
                </a:solidFill>
              </a:rPr>
              <a:t>Micro and nano optical elements in silicon and silica by regular and gray scale e-beam lithography</a:t>
            </a:r>
            <a:endParaRPr lang="en-US" sz="2800" dirty="0">
              <a:solidFill>
                <a:srgbClr val="0033C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262705"/>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33CC"/>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C00000"/>
                </a:solidFill>
              </a:rPr>
              <a:t>Anti-charging techniques.</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133600" y="162580"/>
            <a:ext cx="4952999" cy="523220"/>
          </a:xfrm>
          <a:prstGeom prst="rect">
            <a:avLst/>
          </a:prstGeom>
          <a:noFill/>
        </p:spPr>
        <p:txBody>
          <a:bodyPr wrap="square" rtlCol="0">
            <a:spAutoFit/>
          </a:bodyPr>
          <a:lstStyle/>
          <a:p>
            <a:pPr algn="ctr"/>
            <a:r>
              <a:rPr lang="en-US" sz="2800" dirty="0" smtClean="0">
                <a:solidFill>
                  <a:srgbClr val="0033CC"/>
                </a:solidFill>
              </a:rPr>
              <a:t>Charging during e-beam writing</a:t>
            </a:r>
            <a:endParaRPr lang="en-US" sz="2800" dirty="0">
              <a:solidFill>
                <a:srgbClr val="0033CC"/>
              </a:solidFill>
            </a:endParaRPr>
          </a:p>
        </p:txBody>
      </p:sp>
      <p:sp>
        <p:nvSpPr>
          <p:cNvPr id="6" name="Rectangle 5"/>
          <p:cNvSpPr/>
          <p:nvPr/>
        </p:nvSpPr>
        <p:spPr>
          <a:xfrm>
            <a:off x="457200" y="914400"/>
            <a:ext cx="8305800" cy="1831271"/>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Even though most resists are insulating, charging is not an issue for typical resist thickness of &lt;500nm, because most electrons penetrate deep into the conducting substrate at 30kV. (more serious charging for lower kV)</a:t>
            </a:r>
          </a:p>
          <a:p>
            <a:pPr marL="176213" indent="-176213">
              <a:spcAft>
                <a:spcPts val="600"/>
              </a:spcAft>
              <a:buFont typeface="Arial" pitchFamily="34" charset="0"/>
              <a:buChar char="•"/>
            </a:pPr>
            <a:r>
              <a:rPr lang="en-US" dirty="0" smtClean="0">
                <a:solidFill>
                  <a:srgbClr val="0033CC"/>
                </a:solidFill>
              </a:rPr>
              <a:t>When electron beam lithography must be performed on insulating substrates (quartz, SiO</a:t>
            </a:r>
            <a:r>
              <a:rPr lang="en-US" baseline="-25000" dirty="0" smtClean="0">
                <a:solidFill>
                  <a:srgbClr val="0033CC"/>
                </a:solidFill>
              </a:rPr>
              <a:t>2</a:t>
            </a:r>
            <a:r>
              <a:rPr lang="en-US" dirty="0" smtClean="0">
                <a:solidFill>
                  <a:srgbClr val="0033CC"/>
                </a:solidFill>
              </a:rPr>
              <a:t>/Si…), negative charge buildup can occur on substrate surface, causing beam deflection, and thus pattern distortion.</a:t>
            </a:r>
          </a:p>
        </p:txBody>
      </p:sp>
      <p:sp>
        <p:nvSpPr>
          <p:cNvPr id="9" name="Line 6"/>
          <p:cNvSpPr>
            <a:spLocks noChangeShapeType="1"/>
          </p:cNvSpPr>
          <p:nvPr/>
        </p:nvSpPr>
        <p:spPr bwMode="auto">
          <a:xfrm>
            <a:off x="908686" y="3792856"/>
            <a:ext cx="0" cy="923925"/>
          </a:xfrm>
          <a:prstGeom prst="line">
            <a:avLst/>
          </a:prstGeom>
          <a:noFill/>
          <a:ln w="9525">
            <a:solidFill>
              <a:schemeClr val="tx1"/>
            </a:solidFill>
            <a:round/>
            <a:headEnd/>
            <a:tailEnd type="triangle" w="med" len="med"/>
          </a:ln>
        </p:spPr>
        <p:txBody>
          <a:bodyPr/>
          <a:lstStyle/>
          <a:p>
            <a:endParaRPr lang="en-US"/>
          </a:p>
        </p:txBody>
      </p:sp>
      <p:sp>
        <p:nvSpPr>
          <p:cNvPr id="10" name="Text Box 7"/>
          <p:cNvSpPr txBox="1">
            <a:spLocks noChangeArrowheads="1"/>
          </p:cNvSpPr>
          <p:nvPr/>
        </p:nvSpPr>
        <p:spPr bwMode="auto">
          <a:xfrm>
            <a:off x="971550" y="4061460"/>
            <a:ext cx="1543050" cy="369332"/>
          </a:xfrm>
          <a:prstGeom prst="rect">
            <a:avLst/>
          </a:prstGeom>
          <a:noFill/>
          <a:ln w="9525">
            <a:noFill/>
            <a:miter lim="800000"/>
            <a:headEnd/>
            <a:tailEnd/>
          </a:ln>
        </p:spPr>
        <p:txBody>
          <a:bodyPr wrap="square">
            <a:spAutoFit/>
          </a:bodyPr>
          <a:lstStyle/>
          <a:p>
            <a:r>
              <a:rPr lang="en-US" dirty="0">
                <a:solidFill>
                  <a:srgbClr val="0033CC"/>
                </a:solidFill>
              </a:rPr>
              <a:t>electron beam</a:t>
            </a:r>
          </a:p>
        </p:txBody>
      </p:sp>
      <p:sp>
        <p:nvSpPr>
          <p:cNvPr id="11" name="Rectangle 8"/>
          <p:cNvSpPr>
            <a:spLocks noChangeArrowheads="1"/>
          </p:cNvSpPr>
          <p:nvPr/>
        </p:nvSpPr>
        <p:spPr bwMode="auto">
          <a:xfrm>
            <a:off x="152400" y="5084446"/>
            <a:ext cx="3657600" cy="777240"/>
          </a:xfrm>
          <a:prstGeom prst="rect">
            <a:avLst/>
          </a:prstGeom>
          <a:solidFill>
            <a:schemeClr val="accent1"/>
          </a:solidFill>
          <a:ln w="9525">
            <a:solidFill>
              <a:schemeClr val="tx1"/>
            </a:solidFill>
            <a:miter lim="800000"/>
            <a:headEnd/>
            <a:tailEnd/>
          </a:ln>
        </p:spPr>
        <p:txBody>
          <a:bodyPr wrap="none" anchor="ctr"/>
          <a:lstStyle/>
          <a:p>
            <a:pPr algn="ctr"/>
            <a:r>
              <a:rPr lang="en-US" dirty="0" smtClean="0">
                <a:solidFill>
                  <a:schemeClr val="bg1"/>
                </a:solidFill>
              </a:rPr>
              <a:t>Glass substrate</a:t>
            </a:r>
          </a:p>
        </p:txBody>
      </p:sp>
      <p:sp>
        <p:nvSpPr>
          <p:cNvPr id="12" name="Rectangle 9"/>
          <p:cNvSpPr>
            <a:spLocks noChangeArrowheads="1"/>
          </p:cNvSpPr>
          <p:nvPr/>
        </p:nvSpPr>
        <p:spPr bwMode="auto">
          <a:xfrm>
            <a:off x="152400" y="4764406"/>
            <a:ext cx="3657600" cy="320040"/>
          </a:xfrm>
          <a:prstGeom prst="rect">
            <a:avLst/>
          </a:prstGeom>
          <a:solidFill>
            <a:srgbClr val="CC99FF"/>
          </a:solidFill>
          <a:ln w="9525">
            <a:solidFill>
              <a:schemeClr val="tx1"/>
            </a:solidFill>
            <a:miter lim="800000"/>
            <a:headEnd/>
            <a:tailEnd/>
          </a:ln>
        </p:spPr>
        <p:txBody>
          <a:bodyPr wrap="none" anchor="ctr"/>
          <a:lstStyle/>
          <a:p>
            <a:pPr algn="ctr"/>
            <a:r>
              <a:rPr lang="en-US" sz="1600" dirty="0" smtClean="0">
                <a:solidFill>
                  <a:schemeClr val="bg1"/>
                </a:solidFill>
              </a:rPr>
              <a:t>ma-N 2403 negative resist</a:t>
            </a:r>
            <a:endParaRPr lang="en-US" sz="1600" dirty="0">
              <a:solidFill>
                <a:schemeClr val="bg1"/>
              </a:solidFill>
            </a:endParaRPr>
          </a:p>
        </p:txBody>
      </p:sp>
      <p:sp>
        <p:nvSpPr>
          <p:cNvPr id="13" name="Line 10"/>
          <p:cNvSpPr>
            <a:spLocks noChangeShapeType="1"/>
          </p:cNvSpPr>
          <p:nvPr/>
        </p:nvSpPr>
        <p:spPr bwMode="auto">
          <a:xfrm>
            <a:off x="6484620" y="3933826"/>
            <a:ext cx="0" cy="731520"/>
          </a:xfrm>
          <a:prstGeom prst="line">
            <a:avLst/>
          </a:prstGeom>
          <a:noFill/>
          <a:ln w="9525">
            <a:solidFill>
              <a:schemeClr val="tx1"/>
            </a:solidFill>
            <a:prstDash val="dash"/>
            <a:round/>
            <a:headEnd/>
            <a:tailEnd type="triangle" w="med" len="med"/>
          </a:ln>
        </p:spPr>
        <p:txBody>
          <a:bodyPr/>
          <a:lstStyle/>
          <a:p>
            <a:endParaRPr lang="en-US"/>
          </a:p>
        </p:txBody>
      </p:sp>
      <p:sp>
        <p:nvSpPr>
          <p:cNvPr id="14" name="Text Box 11"/>
          <p:cNvSpPr txBox="1">
            <a:spLocks noChangeArrowheads="1"/>
          </p:cNvSpPr>
          <p:nvPr/>
        </p:nvSpPr>
        <p:spPr bwMode="auto">
          <a:xfrm>
            <a:off x="6755130" y="3756660"/>
            <a:ext cx="1550670" cy="369332"/>
          </a:xfrm>
          <a:prstGeom prst="rect">
            <a:avLst/>
          </a:prstGeom>
          <a:noFill/>
          <a:ln w="9525">
            <a:noFill/>
            <a:miter lim="800000"/>
            <a:headEnd/>
            <a:tailEnd/>
          </a:ln>
        </p:spPr>
        <p:txBody>
          <a:bodyPr wrap="square">
            <a:spAutoFit/>
          </a:bodyPr>
          <a:lstStyle/>
          <a:p>
            <a:r>
              <a:rPr lang="en-US" dirty="0">
                <a:solidFill>
                  <a:srgbClr val="0033CC"/>
                </a:solidFill>
              </a:rPr>
              <a:t>electron beam</a:t>
            </a:r>
          </a:p>
        </p:txBody>
      </p:sp>
      <p:sp>
        <p:nvSpPr>
          <p:cNvPr id="15" name="Rectangle 12"/>
          <p:cNvSpPr>
            <a:spLocks noChangeArrowheads="1"/>
          </p:cNvSpPr>
          <p:nvPr/>
        </p:nvSpPr>
        <p:spPr bwMode="auto">
          <a:xfrm>
            <a:off x="5105400" y="5076826"/>
            <a:ext cx="3657600" cy="7772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Rectangle 13"/>
          <p:cNvSpPr>
            <a:spLocks noChangeArrowheads="1"/>
          </p:cNvSpPr>
          <p:nvPr/>
        </p:nvSpPr>
        <p:spPr bwMode="auto">
          <a:xfrm>
            <a:off x="5105400" y="4756786"/>
            <a:ext cx="3657600" cy="320040"/>
          </a:xfrm>
          <a:prstGeom prst="rect">
            <a:avLst/>
          </a:prstGeom>
          <a:solidFill>
            <a:srgbClr val="CC99FF"/>
          </a:solidFill>
          <a:ln w="9525">
            <a:solidFill>
              <a:schemeClr val="tx1"/>
            </a:solidFill>
            <a:miter lim="800000"/>
            <a:headEnd/>
            <a:tailEnd/>
          </a:ln>
        </p:spPr>
        <p:txBody>
          <a:bodyPr wrap="none" anchor="ctr"/>
          <a:lstStyle/>
          <a:p>
            <a:endParaRPr lang="en-US"/>
          </a:p>
        </p:txBody>
      </p:sp>
      <p:grpSp>
        <p:nvGrpSpPr>
          <p:cNvPr id="17" name="Group 14"/>
          <p:cNvGrpSpPr>
            <a:grpSpLocks/>
          </p:cNvGrpSpPr>
          <p:nvPr/>
        </p:nvGrpSpPr>
        <p:grpSpPr bwMode="auto">
          <a:xfrm>
            <a:off x="6168390" y="4821556"/>
            <a:ext cx="148590" cy="148590"/>
            <a:chOff x="2257" y="3798"/>
            <a:chExt cx="78" cy="78"/>
          </a:xfrm>
        </p:grpSpPr>
        <p:sp>
          <p:nvSpPr>
            <p:cNvPr id="18" name="Oval 15"/>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19" name="Line 16"/>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20" name="Group 17"/>
          <p:cNvGrpSpPr>
            <a:grpSpLocks/>
          </p:cNvGrpSpPr>
          <p:nvPr/>
        </p:nvGrpSpPr>
        <p:grpSpPr bwMode="auto">
          <a:xfrm>
            <a:off x="6400800" y="4821556"/>
            <a:ext cx="148590" cy="148590"/>
            <a:chOff x="2257" y="3798"/>
            <a:chExt cx="78" cy="78"/>
          </a:xfrm>
        </p:grpSpPr>
        <p:sp>
          <p:nvSpPr>
            <p:cNvPr id="21" name="Oval 18"/>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22" name="Line 19"/>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23" name="Group 20"/>
          <p:cNvGrpSpPr>
            <a:grpSpLocks/>
          </p:cNvGrpSpPr>
          <p:nvPr/>
        </p:nvGrpSpPr>
        <p:grpSpPr bwMode="auto">
          <a:xfrm>
            <a:off x="6614160" y="4821556"/>
            <a:ext cx="148590" cy="148590"/>
            <a:chOff x="2257" y="3798"/>
            <a:chExt cx="78" cy="78"/>
          </a:xfrm>
        </p:grpSpPr>
        <p:sp>
          <p:nvSpPr>
            <p:cNvPr id="24" name="Oval 21"/>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25" name="Line 22"/>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26" name="Group 23"/>
          <p:cNvGrpSpPr>
            <a:grpSpLocks/>
          </p:cNvGrpSpPr>
          <p:nvPr/>
        </p:nvGrpSpPr>
        <p:grpSpPr bwMode="auto">
          <a:xfrm>
            <a:off x="6156960" y="5137786"/>
            <a:ext cx="148590" cy="148590"/>
            <a:chOff x="2257" y="3798"/>
            <a:chExt cx="78" cy="78"/>
          </a:xfrm>
        </p:grpSpPr>
        <p:sp>
          <p:nvSpPr>
            <p:cNvPr id="27" name="Oval 24"/>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28" name="Line 25"/>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29" name="Group 26"/>
          <p:cNvGrpSpPr>
            <a:grpSpLocks/>
          </p:cNvGrpSpPr>
          <p:nvPr/>
        </p:nvGrpSpPr>
        <p:grpSpPr bwMode="auto">
          <a:xfrm>
            <a:off x="6389370" y="5137786"/>
            <a:ext cx="148590" cy="148590"/>
            <a:chOff x="2257" y="3798"/>
            <a:chExt cx="78" cy="78"/>
          </a:xfrm>
        </p:grpSpPr>
        <p:sp>
          <p:nvSpPr>
            <p:cNvPr id="30" name="Oval 27"/>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31" name="Line 28"/>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32" name="Group 29"/>
          <p:cNvGrpSpPr>
            <a:grpSpLocks/>
          </p:cNvGrpSpPr>
          <p:nvPr/>
        </p:nvGrpSpPr>
        <p:grpSpPr bwMode="auto">
          <a:xfrm>
            <a:off x="6617970" y="5130166"/>
            <a:ext cx="148590" cy="148590"/>
            <a:chOff x="2257" y="3798"/>
            <a:chExt cx="78" cy="78"/>
          </a:xfrm>
        </p:grpSpPr>
        <p:sp>
          <p:nvSpPr>
            <p:cNvPr id="33" name="Oval 30"/>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34" name="Line 31"/>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35" name="Group 32"/>
          <p:cNvGrpSpPr>
            <a:grpSpLocks/>
          </p:cNvGrpSpPr>
          <p:nvPr/>
        </p:nvGrpSpPr>
        <p:grpSpPr bwMode="auto">
          <a:xfrm>
            <a:off x="6816090" y="5122546"/>
            <a:ext cx="148590" cy="148590"/>
            <a:chOff x="2257" y="3798"/>
            <a:chExt cx="78" cy="78"/>
          </a:xfrm>
        </p:grpSpPr>
        <p:sp>
          <p:nvSpPr>
            <p:cNvPr id="36" name="Oval 33"/>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37" name="Line 34"/>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38" name="Group 35"/>
          <p:cNvGrpSpPr>
            <a:grpSpLocks/>
          </p:cNvGrpSpPr>
          <p:nvPr/>
        </p:nvGrpSpPr>
        <p:grpSpPr bwMode="auto">
          <a:xfrm>
            <a:off x="5916930" y="5137786"/>
            <a:ext cx="148590" cy="148590"/>
            <a:chOff x="2257" y="3798"/>
            <a:chExt cx="78" cy="78"/>
          </a:xfrm>
        </p:grpSpPr>
        <p:sp>
          <p:nvSpPr>
            <p:cNvPr id="39" name="Oval 36"/>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40" name="Line 37"/>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41" name="Group 38"/>
          <p:cNvGrpSpPr>
            <a:grpSpLocks/>
          </p:cNvGrpSpPr>
          <p:nvPr/>
        </p:nvGrpSpPr>
        <p:grpSpPr bwMode="auto">
          <a:xfrm>
            <a:off x="6160770" y="5377816"/>
            <a:ext cx="148590" cy="148590"/>
            <a:chOff x="2257" y="3798"/>
            <a:chExt cx="78" cy="78"/>
          </a:xfrm>
        </p:grpSpPr>
        <p:sp>
          <p:nvSpPr>
            <p:cNvPr id="42" name="Oval 39"/>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43" name="Line 40"/>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44" name="Group 41"/>
          <p:cNvGrpSpPr>
            <a:grpSpLocks/>
          </p:cNvGrpSpPr>
          <p:nvPr/>
        </p:nvGrpSpPr>
        <p:grpSpPr bwMode="auto">
          <a:xfrm>
            <a:off x="6393180" y="5377816"/>
            <a:ext cx="148590" cy="148590"/>
            <a:chOff x="2257" y="3798"/>
            <a:chExt cx="78" cy="78"/>
          </a:xfrm>
        </p:grpSpPr>
        <p:sp>
          <p:nvSpPr>
            <p:cNvPr id="45" name="Oval 42"/>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46" name="Line 43"/>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47" name="Group 44"/>
          <p:cNvGrpSpPr>
            <a:grpSpLocks/>
          </p:cNvGrpSpPr>
          <p:nvPr/>
        </p:nvGrpSpPr>
        <p:grpSpPr bwMode="auto">
          <a:xfrm>
            <a:off x="6621780" y="5370196"/>
            <a:ext cx="148590" cy="148590"/>
            <a:chOff x="2257" y="3798"/>
            <a:chExt cx="78" cy="78"/>
          </a:xfrm>
        </p:grpSpPr>
        <p:sp>
          <p:nvSpPr>
            <p:cNvPr id="48" name="Oval 45"/>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49" name="Line 46"/>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50" name="Group 47"/>
          <p:cNvGrpSpPr>
            <a:grpSpLocks/>
          </p:cNvGrpSpPr>
          <p:nvPr/>
        </p:nvGrpSpPr>
        <p:grpSpPr bwMode="auto">
          <a:xfrm>
            <a:off x="6381750" y="5591176"/>
            <a:ext cx="148590" cy="148590"/>
            <a:chOff x="2257" y="3798"/>
            <a:chExt cx="78" cy="78"/>
          </a:xfrm>
        </p:grpSpPr>
        <p:sp>
          <p:nvSpPr>
            <p:cNvPr id="51" name="Oval 48"/>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52" name="Line 49"/>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sp>
        <p:nvSpPr>
          <p:cNvPr id="53" name="Line 50"/>
          <p:cNvSpPr>
            <a:spLocks noChangeShapeType="1"/>
          </p:cNvSpPr>
          <p:nvPr/>
        </p:nvSpPr>
        <p:spPr bwMode="auto">
          <a:xfrm flipH="1">
            <a:off x="5939790" y="3924300"/>
            <a:ext cx="533400" cy="685800"/>
          </a:xfrm>
          <a:prstGeom prst="line">
            <a:avLst/>
          </a:prstGeom>
          <a:noFill/>
          <a:ln w="9525">
            <a:solidFill>
              <a:schemeClr val="tx1"/>
            </a:solidFill>
            <a:round/>
            <a:headEnd/>
            <a:tailEnd type="triangle" w="med" len="med"/>
          </a:ln>
        </p:spPr>
        <p:txBody>
          <a:bodyPr/>
          <a:lstStyle/>
          <a:p>
            <a:endParaRPr lang="en-US"/>
          </a:p>
        </p:txBody>
      </p:sp>
      <p:sp>
        <p:nvSpPr>
          <p:cNvPr id="54" name="Text Box 51"/>
          <p:cNvSpPr txBox="1">
            <a:spLocks noChangeArrowheads="1"/>
          </p:cNvSpPr>
          <p:nvPr/>
        </p:nvSpPr>
        <p:spPr bwMode="auto">
          <a:xfrm>
            <a:off x="6781800" y="5244466"/>
            <a:ext cx="1733550" cy="646331"/>
          </a:xfrm>
          <a:prstGeom prst="rect">
            <a:avLst/>
          </a:prstGeom>
          <a:noFill/>
          <a:ln w="9525">
            <a:noFill/>
            <a:miter lim="800000"/>
            <a:headEnd/>
            <a:tailEnd/>
          </a:ln>
        </p:spPr>
        <p:txBody>
          <a:bodyPr wrap="square">
            <a:spAutoFit/>
          </a:bodyPr>
          <a:lstStyle/>
          <a:p>
            <a:r>
              <a:rPr lang="en-US" dirty="0">
                <a:solidFill>
                  <a:srgbClr val="FFFF00"/>
                </a:solidFill>
              </a:rPr>
              <a:t>negative charge </a:t>
            </a:r>
          </a:p>
          <a:p>
            <a:r>
              <a:rPr lang="en-US" dirty="0">
                <a:solidFill>
                  <a:srgbClr val="FFFF00"/>
                </a:solidFill>
              </a:rPr>
              <a:t>accumulation</a:t>
            </a:r>
          </a:p>
        </p:txBody>
      </p:sp>
      <p:sp>
        <p:nvSpPr>
          <p:cNvPr id="55" name="Line 52"/>
          <p:cNvSpPr>
            <a:spLocks noChangeShapeType="1"/>
          </p:cNvSpPr>
          <p:nvPr/>
        </p:nvSpPr>
        <p:spPr bwMode="auto">
          <a:xfrm>
            <a:off x="6477000" y="3930016"/>
            <a:ext cx="563880" cy="581024"/>
          </a:xfrm>
          <a:prstGeom prst="line">
            <a:avLst/>
          </a:prstGeom>
          <a:noFill/>
          <a:ln w="9525">
            <a:solidFill>
              <a:schemeClr val="tx1"/>
            </a:solidFill>
            <a:round/>
            <a:headEnd/>
            <a:tailEnd type="triangle" w="med" len="med"/>
          </a:ln>
        </p:spPr>
        <p:txBody>
          <a:bodyPr/>
          <a:lstStyle/>
          <a:p>
            <a:endParaRPr lang="en-US"/>
          </a:p>
        </p:txBody>
      </p:sp>
      <p:sp>
        <p:nvSpPr>
          <p:cNvPr id="56" name="Freeform 53"/>
          <p:cNvSpPr>
            <a:spLocks/>
          </p:cNvSpPr>
          <p:nvPr/>
        </p:nvSpPr>
        <p:spPr bwMode="auto">
          <a:xfrm>
            <a:off x="5869306" y="4520566"/>
            <a:ext cx="1215390" cy="312420"/>
          </a:xfrm>
          <a:custGeom>
            <a:avLst/>
            <a:gdLst>
              <a:gd name="T0" fmla="*/ 0 w 638"/>
              <a:gd name="T1" fmla="*/ 265 h 273"/>
              <a:gd name="T2" fmla="*/ 311 w 638"/>
              <a:gd name="T3" fmla="*/ 1 h 273"/>
              <a:gd name="T4" fmla="*/ 638 w 638"/>
              <a:gd name="T5" fmla="*/ 273 h 273"/>
              <a:gd name="T6" fmla="*/ 0 60000 65536"/>
              <a:gd name="T7" fmla="*/ 0 60000 65536"/>
              <a:gd name="T8" fmla="*/ 0 60000 65536"/>
              <a:gd name="T9" fmla="*/ 0 w 638"/>
              <a:gd name="T10" fmla="*/ 0 h 273"/>
              <a:gd name="T11" fmla="*/ 638 w 638"/>
              <a:gd name="T12" fmla="*/ 273 h 273"/>
            </a:gdLst>
            <a:ahLst/>
            <a:cxnLst>
              <a:cxn ang="T6">
                <a:pos x="T0" y="T1"/>
              </a:cxn>
              <a:cxn ang="T7">
                <a:pos x="T2" y="T3"/>
              </a:cxn>
              <a:cxn ang="T8">
                <a:pos x="T4" y="T5"/>
              </a:cxn>
            </a:cxnLst>
            <a:rect l="T9" t="T10" r="T11" b="T12"/>
            <a:pathLst>
              <a:path w="638" h="273">
                <a:moveTo>
                  <a:pt x="0" y="265"/>
                </a:moveTo>
                <a:cubicBezTo>
                  <a:pt x="102" y="132"/>
                  <a:pt x="205" y="0"/>
                  <a:pt x="311" y="1"/>
                </a:cubicBezTo>
                <a:cubicBezTo>
                  <a:pt x="417" y="2"/>
                  <a:pt x="585" y="225"/>
                  <a:pt x="638" y="273"/>
                </a:cubicBezTo>
              </a:path>
            </a:pathLst>
          </a:custGeom>
          <a:noFill/>
          <a:ln w="9525">
            <a:solidFill>
              <a:srgbClr val="FFC000"/>
            </a:solidFill>
            <a:round/>
            <a:headEnd/>
            <a:tailEnd/>
          </a:ln>
        </p:spPr>
        <p:txBody>
          <a:bodyPr/>
          <a:lstStyle/>
          <a:p>
            <a:endParaRPr lang="en-US"/>
          </a:p>
        </p:txBody>
      </p:sp>
      <p:sp>
        <p:nvSpPr>
          <p:cNvPr id="57" name="Freeform 54"/>
          <p:cNvSpPr>
            <a:spLocks/>
          </p:cNvSpPr>
          <p:nvPr/>
        </p:nvSpPr>
        <p:spPr bwMode="auto">
          <a:xfrm>
            <a:off x="5770246" y="4375786"/>
            <a:ext cx="1451610" cy="386714"/>
          </a:xfrm>
          <a:custGeom>
            <a:avLst/>
            <a:gdLst>
              <a:gd name="T0" fmla="*/ 0 w 638"/>
              <a:gd name="T1" fmla="*/ 265 h 273"/>
              <a:gd name="T2" fmla="*/ 311 w 638"/>
              <a:gd name="T3" fmla="*/ 1 h 273"/>
              <a:gd name="T4" fmla="*/ 638 w 638"/>
              <a:gd name="T5" fmla="*/ 273 h 273"/>
              <a:gd name="T6" fmla="*/ 0 60000 65536"/>
              <a:gd name="T7" fmla="*/ 0 60000 65536"/>
              <a:gd name="T8" fmla="*/ 0 60000 65536"/>
              <a:gd name="T9" fmla="*/ 0 w 638"/>
              <a:gd name="T10" fmla="*/ 0 h 273"/>
              <a:gd name="T11" fmla="*/ 638 w 638"/>
              <a:gd name="T12" fmla="*/ 273 h 273"/>
            </a:gdLst>
            <a:ahLst/>
            <a:cxnLst>
              <a:cxn ang="T6">
                <a:pos x="T0" y="T1"/>
              </a:cxn>
              <a:cxn ang="T7">
                <a:pos x="T2" y="T3"/>
              </a:cxn>
              <a:cxn ang="T8">
                <a:pos x="T4" y="T5"/>
              </a:cxn>
            </a:cxnLst>
            <a:rect l="T9" t="T10" r="T11" b="T12"/>
            <a:pathLst>
              <a:path w="638" h="273">
                <a:moveTo>
                  <a:pt x="0" y="265"/>
                </a:moveTo>
                <a:cubicBezTo>
                  <a:pt x="102" y="132"/>
                  <a:pt x="205" y="0"/>
                  <a:pt x="311" y="1"/>
                </a:cubicBezTo>
                <a:cubicBezTo>
                  <a:pt x="417" y="2"/>
                  <a:pt x="585" y="225"/>
                  <a:pt x="638" y="273"/>
                </a:cubicBezTo>
              </a:path>
            </a:pathLst>
          </a:custGeom>
          <a:noFill/>
          <a:ln w="9525">
            <a:solidFill>
              <a:srgbClr val="FFC000"/>
            </a:solidFill>
            <a:round/>
            <a:headEnd/>
            <a:tailEnd/>
          </a:ln>
        </p:spPr>
        <p:txBody>
          <a:bodyPr/>
          <a:lstStyle/>
          <a:p>
            <a:endParaRPr lang="en-US"/>
          </a:p>
        </p:txBody>
      </p:sp>
      <p:sp>
        <p:nvSpPr>
          <p:cNvPr id="58" name="Freeform 55"/>
          <p:cNvSpPr>
            <a:spLocks/>
          </p:cNvSpPr>
          <p:nvPr/>
        </p:nvSpPr>
        <p:spPr bwMode="auto">
          <a:xfrm>
            <a:off x="6052186" y="4644390"/>
            <a:ext cx="813434" cy="179070"/>
          </a:xfrm>
          <a:custGeom>
            <a:avLst/>
            <a:gdLst>
              <a:gd name="T0" fmla="*/ 0 w 638"/>
              <a:gd name="T1" fmla="*/ 265 h 273"/>
              <a:gd name="T2" fmla="*/ 311 w 638"/>
              <a:gd name="T3" fmla="*/ 1 h 273"/>
              <a:gd name="T4" fmla="*/ 638 w 638"/>
              <a:gd name="T5" fmla="*/ 273 h 273"/>
              <a:gd name="T6" fmla="*/ 0 60000 65536"/>
              <a:gd name="T7" fmla="*/ 0 60000 65536"/>
              <a:gd name="T8" fmla="*/ 0 60000 65536"/>
              <a:gd name="T9" fmla="*/ 0 w 638"/>
              <a:gd name="T10" fmla="*/ 0 h 273"/>
              <a:gd name="T11" fmla="*/ 638 w 638"/>
              <a:gd name="T12" fmla="*/ 273 h 273"/>
            </a:gdLst>
            <a:ahLst/>
            <a:cxnLst>
              <a:cxn ang="T6">
                <a:pos x="T0" y="T1"/>
              </a:cxn>
              <a:cxn ang="T7">
                <a:pos x="T2" y="T3"/>
              </a:cxn>
              <a:cxn ang="T8">
                <a:pos x="T4" y="T5"/>
              </a:cxn>
            </a:cxnLst>
            <a:rect l="T9" t="T10" r="T11" b="T12"/>
            <a:pathLst>
              <a:path w="638" h="273">
                <a:moveTo>
                  <a:pt x="0" y="265"/>
                </a:moveTo>
                <a:cubicBezTo>
                  <a:pt x="102" y="132"/>
                  <a:pt x="205" y="0"/>
                  <a:pt x="311" y="1"/>
                </a:cubicBezTo>
                <a:cubicBezTo>
                  <a:pt x="417" y="2"/>
                  <a:pt x="585" y="225"/>
                  <a:pt x="638" y="273"/>
                </a:cubicBezTo>
              </a:path>
            </a:pathLst>
          </a:custGeom>
          <a:noFill/>
          <a:ln w="9525">
            <a:solidFill>
              <a:srgbClr val="FFC000"/>
            </a:solidFill>
            <a:round/>
            <a:headEnd/>
            <a:tailEnd/>
          </a:ln>
        </p:spPr>
        <p:txBody>
          <a:bodyPr/>
          <a:lstStyle/>
          <a:p>
            <a:endParaRPr lang="en-US"/>
          </a:p>
        </p:txBody>
      </p:sp>
      <p:grpSp>
        <p:nvGrpSpPr>
          <p:cNvPr id="59" name="Group 56"/>
          <p:cNvGrpSpPr>
            <a:grpSpLocks/>
          </p:cNvGrpSpPr>
          <p:nvPr/>
        </p:nvGrpSpPr>
        <p:grpSpPr bwMode="auto">
          <a:xfrm>
            <a:off x="842010" y="4370070"/>
            <a:ext cx="148590" cy="148590"/>
            <a:chOff x="2257" y="3798"/>
            <a:chExt cx="78" cy="78"/>
          </a:xfrm>
        </p:grpSpPr>
        <p:sp>
          <p:nvSpPr>
            <p:cNvPr id="60" name="Oval 57"/>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61" name="Line 58"/>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62" name="Group 59"/>
          <p:cNvGrpSpPr>
            <a:grpSpLocks/>
          </p:cNvGrpSpPr>
          <p:nvPr/>
        </p:nvGrpSpPr>
        <p:grpSpPr bwMode="auto">
          <a:xfrm>
            <a:off x="842010" y="4156710"/>
            <a:ext cx="148590" cy="148590"/>
            <a:chOff x="2257" y="3798"/>
            <a:chExt cx="78" cy="78"/>
          </a:xfrm>
        </p:grpSpPr>
        <p:sp>
          <p:nvSpPr>
            <p:cNvPr id="63" name="Oval 60"/>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64" name="Line 61"/>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65" name="Group 62"/>
          <p:cNvGrpSpPr>
            <a:grpSpLocks/>
          </p:cNvGrpSpPr>
          <p:nvPr/>
        </p:nvGrpSpPr>
        <p:grpSpPr bwMode="auto">
          <a:xfrm>
            <a:off x="842010" y="3928110"/>
            <a:ext cx="148590" cy="148590"/>
            <a:chOff x="2257" y="3798"/>
            <a:chExt cx="78" cy="78"/>
          </a:xfrm>
        </p:grpSpPr>
        <p:sp>
          <p:nvSpPr>
            <p:cNvPr id="66" name="Oval 63"/>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67" name="Line 64"/>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68" name="Group 65"/>
          <p:cNvGrpSpPr>
            <a:grpSpLocks/>
          </p:cNvGrpSpPr>
          <p:nvPr/>
        </p:nvGrpSpPr>
        <p:grpSpPr bwMode="auto">
          <a:xfrm>
            <a:off x="6033136" y="4286250"/>
            <a:ext cx="148590" cy="148590"/>
            <a:chOff x="2257" y="3798"/>
            <a:chExt cx="78" cy="78"/>
          </a:xfrm>
        </p:grpSpPr>
        <p:sp>
          <p:nvSpPr>
            <p:cNvPr id="69" name="Oval 66"/>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70" name="Line 67"/>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71" name="Group 68"/>
          <p:cNvGrpSpPr>
            <a:grpSpLocks/>
          </p:cNvGrpSpPr>
          <p:nvPr/>
        </p:nvGrpSpPr>
        <p:grpSpPr bwMode="auto">
          <a:xfrm>
            <a:off x="6216016" y="4069080"/>
            <a:ext cx="148590" cy="148590"/>
            <a:chOff x="2257" y="3798"/>
            <a:chExt cx="78" cy="78"/>
          </a:xfrm>
        </p:grpSpPr>
        <p:sp>
          <p:nvSpPr>
            <p:cNvPr id="72" name="Oval 69"/>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73" name="Line 70"/>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74" name="Group 71"/>
          <p:cNvGrpSpPr>
            <a:grpSpLocks/>
          </p:cNvGrpSpPr>
          <p:nvPr/>
        </p:nvGrpSpPr>
        <p:grpSpPr bwMode="auto">
          <a:xfrm>
            <a:off x="6408420" y="3861436"/>
            <a:ext cx="148590" cy="148590"/>
            <a:chOff x="2257" y="3798"/>
            <a:chExt cx="78" cy="78"/>
          </a:xfrm>
        </p:grpSpPr>
        <p:sp>
          <p:nvSpPr>
            <p:cNvPr id="75" name="Oval 72"/>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76" name="Line 73"/>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77" name="Group 74"/>
          <p:cNvGrpSpPr>
            <a:grpSpLocks/>
          </p:cNvGrpSpPr>
          <p:nvPr/>
        </p:nvGrpSpPr>
        <p:grpSpPr bwMode="auto">
          <a:xfrm>
            <a:off x="6591300" y="4044316"/>
            <a:ext cx="148590" cy="148590"/>
            <a:chOff x="2257" y="3798"/>
            <a:chExt cx="78" cy="78"/>
          </a:xfrm>
        </p:grpSpPr>
        <p:sp>
          <p:nvSpPr>
            <p:cNvPr id="78" name="Oval 75"/>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79" name="Line 76"/>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grpSp>
        <p:nvGrpSpPr>
          <p:cNvPr id="80" name="Group 77"/>
          <p:cNvGrpSpPr>
            <a:grpSpLocks/>
          </p:cNvGrpSpPr>
          <p:nvPr/>
        </p:nvGrpSpPr>
        <p:grpSpPr bwMode="auto">
          <a:xfrm>
            <a:off x="6774180" y="4227196"/>
            <a:ext cx="148590" cy="148590"/>
            <a:chOff x="2257" y="3798"/>
            <a:chExt cx="78" cy="78"/>
          </a:xfrm>
        </p:grpSpPr>
        <p:sp>
          <p:nvSpPr>
            <p:cNvPr id="81" name="Oval 78"/>
            <p:cNvSpPr>
              <a:spLocks noChangeArrowheads="1"/>
            </p:cNvSpPr>
            <p:nvPr/>
          </p:nvSpPr>
          <p:spPr bwMode="auto">
            <a:xfrm>
              <a:off x="2257" y="3798"/>
              <a:ext cx="78" cy="78"/>
            </a:xfrm>
            <a:prstGeom prst="ellipse">
              <a:avLst/>
            </a:prstGeom>
            <a:solidFill>
              <a:schemeClr val="bg1"/>
            </a:solidFill>
            <a:ln w="9525">
              <a:solidFill>
                <a:schemeClr val="tx1"/>
              </a:solidFill>
              <a:round/>
              <a:headEnd/>
              <a:tailEnd/>
            </a:ln>
          </p:spPr>
          <p:txBody>
            <a:bodyPr wrap="none" anchor="ctr"/>
            <a:lstStyle/>
            <a:p>
              <a:endParaRPr lang="en-US"/>
            </a:p>
          </p:txBody>
        </p:sp>
        <p:sp>
          <p:nvSpPr>
            <p:cNvPr id="82" name="Line 79"/>
            <p:cNvSpPr>
              <a:spLocks noChangeShapeType="1"/>
            </p:cNvSpPr>
            <p:nvPr/>
          </p:nvSpPr>
          <p:spPr bwMode="auto">
            <a:xfrm>
              <a:off x="2279" y="3837"/>
              <a:ext cx="32" cy="0"/>
            </a:xfrm>
            <a:prstGeom prst="line">
              <a:avLst/>
            </a:prstGeom>
            <a:noFill/>
            <a:ln w="9525">
              <a:solidFill>
                <a:schemeClr val="tx1"/>
              </a:solidFill>
              <a:round/>
              <a:headEnd/>
              <a:tailEnd/>
            </a:ln>
          </p:spPr>
          <p:txBody>
            <a:bodyPr/>
            <a:lstStyle/>
            <a:p>
              <a:endParaRPr lang="en-US"/>
            </a:p>
          </p:txBody>
        </p:sp>
      </p:grpSp>
      <p:sp>
        <p:nvSpPr>
          <p:cNvPr id="83" name="AutoShape 80"/>
          <p:cNvSpPr>
            <a:spLocks noChangeArrowheads="1"/>
          </p:cNvSpPr>
          <p:nvPr/>
        </p:nvSpPr>
        <p:spPr bwMode="auto">
          <a:xfrm>
            <a:off x="4095750" y="4907280"/>
            <a:ext cx="704850" cy="502920"/>
          </a:xfrm>
          <a:prstGeom prst="rightArrow">
            <a:avLst>
              <a:gd name="adj1" fmla="val 50000"/>
              <a:gd name="adj2" fmla="val 51515"/>
            </a:avLst>
          </a:prstGeom>
          <a:solidFill>
            <a:srgbClr val="FF9900"/>
          </a:solidFill>
          <a:ln w="9525">
            <a:solidFill>
              <a:schemeClr val="tx1"/>
            </a:solidFill>
            <a:miter lim="800000"/>
            <a:headEnd/>
            <a:tailEnd/>
          </a:ln>
        </p:spPr>
        <p:txBody>
          <a:bodyPr wrap="none" anchor="ctr"/>
          <a:lstStyle/>
          <a:p>
            <a:endParaRPr lang="en-US"/>
          </a:p>
        </p:txBody>
      </p:sp>
      <p:sp>
        <p:nvSpPr>
          <p:cNvPr id="84" name="Text Box 81"/>
          <p:cNvSpPr txBox="1">
            <a:spLocks noChangeArrowheads="1"/>
          </p:cNvSpPr>
          <p:nvPr/>
        </p:nvSpPr>
        <p:spPr bwMode="auto">
          <a:xfrm>
            <a:off x="855346" y="3131820"/>
            <a:ext cx="2014398" cy="443198"/>
          </a:xfrm>
          <a:prstGeom prst="rect">
            <a:avLst/>
          </a:prstGeom>
          <a:noFill/>
          <a:ln w="9525">
            <a:noFill/>
            <a:miter lim="800000"/>
            <a:headEnd/>
            <a:tailEnd/>
          </a:ln>
        </p:spPr>
        <p:txBody>
          <a:bodyPr wrap="none">
            <a:spAutoFit/>
          </a:bodyPr>
          <a:lstStyle/>
          <a:p>
            <a:r>
              <a:rPr lang="en-US" dirty="0">
                <a:solidFill>
                  <a:srgbClr val="C00000"/>
                </a:solidFill>
              </a:rPr>
              <a:t>Initial Condition</a:t>
            </a:r>
          </a:p>
        </p:txBody>
      </p:sp>
      <p:sp>
        <p:nvSpPr>
          <p:cNvPr id="85" name="Text Box 82"/>
          <p:cNvSpPr txBox="1">
            <a:spLocks noChangeArrowheads="1"/>
          </p:cNvSpPr>
          <p:nvPr/>
        </p:nvSpPr>
        <p:spPr bwMode="auto">
          <a:xfrm>
            <a:off x="5419726" y="3124200"/>
            <a:ext cx="2126198" cy="443198"/>
          </a:xfrm>
          <a:prstGeom prst="rect">
            <a:avLst/>
          </a:prstGeom>
          <a:noFill/>
          <a:ln w="9525">
            <a:noFill/>
            <a:miter lim="800000"/>
            <a:headEnd/>
            <a:tailEnd/>
          </a:ln>
        </p:spPr>
        <p:txBody>
          <a:bodyPr wrap="none">
            <a:spAutoFit/>
          </a:bodyPr>
          <a:lstStyle/>
          <a:p>
            <a:r>
              <a:rPr lang="en-US" dirty="0">
                <a:solidFill>
                  <a:srgbClr val="C00000"/>
                </a:solidFill>
              </a:rPr>
              <a:t>Future Condition</a:t>
            </a:r>
          </a:p>
        </p:txBody>
      </p:sp>
      <p:sp>
        <p:nvSpPr>
          <p:cNvPr id="86" name="Text Box 83"/>
          <p:cNvSpPr txBox="1">
            <a:spLocks noChangeArrowheads="1"/>
          </p:cNvSpPr>
          <p:nvPr/>
        </p:nvSpPr>
        <p:spPr bwMode="auto">
          <a:xfrm>
            <a:off x="7381876" y="4130040"/>
            <a:ext cx="1762124" cy="646331"/>
          </a:xfrm>
          <a:prstGeom prst="rect">
            <a:avLst/>
          </a:prstGeom>
          <a:noFill/>
          <a:ln w="9525">
            <a:noFill/>
            <a:miter lim="800000"/>
            <a:headEnd/>
            <a:tailEnd/>
          </a:ln>
        </p:spPr>
        <p:txBody>
          <a:bodyPr wrap="square">
            <a:spAutoFit/>
          </a:bodyPr>
          <a:lstStyle/>
          <a:p>
            <a:r>
              <a:rPr lang="en-US" dirty="0">
                <a:solidFill>
                  <a:srgbClr val="0033CC"/>
                </a:solidFill>
              </a:rPr>
              <a:t>repulsive electric potential lines</a:t>
            </a:r>
          </a:p>
        </p:txBody>
      </p:sp>
      <p:sp>
        <p:nvSpPr>
          <p:cNvPr id="87" name="Line 84"/>
          <p:cNvSpPr>
            <a:spLocks noChangeShapeType="1"/>
          </p:cNvSpPr>
          <p:nvPr/>
        </p:nvSpPr>
        <p:spPr bwMode="auto">
          <a:xfrm flipH="1">
            <a:off x="7096126" y="4402456"/>
            <a:ext cx="358140" cy="194310"/>
          </a:xfrm>
          <a:prstGeom prst="line">
            <a:avLst/>
          </a:prstGeom>
          <a:noFill/>
          <a:ln w="9525">
            <a:solidFill>
              <a:srgbClr val="C00000"/>
            </a:solidFill>
            <a:round/>
            <a:headEnd/>
            <a:tailEnd type="triangle" w="med" len="med"/>
          </a:ln>
        </p:spPr>
        <p:txBody>
          <a:bodyPr/>
          <a:lstStyle/>
          <a:p>
            <a:endParaRPr lang="en-US"/>
          </a:p>
        </p:txBody>
      </p:sp>
      <p:sp>
        <p:nvSpPr>
          <p:cNvPr id="88" name="Slide Number Placeholder 87"/>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7924800" cy="2862322"/>
          </a:xfrm>
          <a:prstGeom prst="rect">
            <a:avLst/>
          </a:prstGeom>
        </p:spPr>
        <p:txBody>
          <a:bodyPr wrap="square">
            <a:spAutoFit/>
          </a:bodyPr>
          <a:lstStyle/>
          <a:p>
            <a:pPr marL="176213" indent="-176213">
              <a:buFont typeface="Arial" pitchFamily="34" charset="0"/>
              <a:buChar char="•"/>
            </a:pPr>
            <a:r>
              <a:rPr lang="en-US" dirty="0" smtClean="0">
                <a:solidFill>
                  <a:srgbClr val="0033CC"/>
                </a:solidFill>
              </a:rPr>
              <a:t>To eliminate charging effect, one can coat a conducting layer on top of or beneath the resist.</a:t>
            </a:r>
          </a:p>
          <a:p>
            <a:pPr marL="176213" indent="-176213">
              <a:buFont typeface="Arial" pitchFamily="34" charset="0"/>
              <a:buChar char="•"/>
            </a:pPr>
            <a:r>
              <a:rPr lang="en-US" dirty="0" smtClean="0">
                <a:solidFill>
                  <a:srgbClr val="0033CC"/>
                </a:solidFill>
              </a:rPr>
              <a:t>Typically 10nm metal is enough, such as Al, Ti, Cr or Au; conducting polymer may also work.</a:t>
            </a:r>
          </a:p>
          <a:p>
            <a:pPr marL="176213" indent="-176213">
              <a:buFont typeface="Arial" pitchFamily="34" charset="0"/>
              <a:buChar char="•"/>
            </a:pPr>
            <a:r>
              <a:rPr lang="en-US" dirty="0" smtClean="0">
                <a:solidFill>
                  <a:srgbClr val="0033CC"/>
                </a:solidFill>
              </a:rPr>
              <a:t>Lighter metal (Al) causes less (forward) scattering of electron beam than the heavier one (Au), so is preferred.</a:t>
            </a:r>
          </a:p>
          <a:p>
            <a:pPr marL="176213" indent="-176213">
              <a:buFont typeface="Arial" pitchFamily="34" charset="0"/>
              <a:buChar char="•"/>
            </a:pPr>
            <a:r>
              <a:rPr lang="en-US" dirty="0" smtClean="0">
                <a:solidFill>
                  <a:srgbClr val="0033CC"/>
                </a:solidFill>
              </a:rPr>
              <a:t>Al and Ti can be removed easily by diluted HF (1:100 diluted).</a:t>
            </a:r>
          </a:p>
          <a:p>
            <a:pPr marL="176213" indent="-176213">
              <a:buFont typeface="Arial" pitchFamily="34" charset="0"/>
              <a:buChar char="•"/>
            </a:pPr>
            <a:r>
              <a:rPr lang="en-US" dirty="0" smtClean="0">
                <a:solidFill>
                  <a:srgbClr val="0033CC"/>
                </a:solidFill>
              </a:rPr>
              <a:t>Some resist (such as SU-8) is sensitive to UV/x-ray light generated during e-beam (10keV beam energy) evaporation of the metals (thermal evaporation or sputtering is OK).</a:t>
            </a:r>
          </a:p>
        </p:txBody>
      </p:sp>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914400" y="162580"/>
            <a:ext cx="6934200" cy="523220"/>
          </a:xfrm>
          <a:prstGeom prst="rect">
            <a:avLst/>
          </a:prstGeom>
          <a:noFill/>
        </p:spPr>
        <p:txBody>
          <a:bodyPr wrap="square" rtlCol="0">
            <a:spAutoFit/>
          </a:bodyPr>
          <a:lstStyle/>
          <a:p>
            <a:pPr algn="ctr"/>
            <a:r>
              <a:rPr lang="en-US" sz="2800" dirty="0" smtClean="0">
                <a:solidFill>
                  <a:srgbClr val="0033CC"/>
                </a:solidFill>
              </a:rPr>
              <a:t>Anti-charging technique: coat conducting layer</a:t>
            </a:r>
            <a:endParaRPr lang="en-US" sz="2800" dirty="0">
              <a:solidFill>
                <a:srgbClr val="0033CC"/>
              </a:solidFill>
            </a:endParaRPr>
          </a:p>
        </p:txBody>
      </p:sp>
      <p:pic>
        <p:nvPicPr>
          <p:cNvPr id="8" name="Picture 10" descr="s5_nanot06_no_Au_004"/>
          <p:cNvPicPr>
            <a:picLocks noChangeAspect="1" noChangeArrowheads="1"/>
          </p:cNvPicPr>
          <p:nvPr/>
        </p:nvPicPr>
        <p:blipFill>
          <a:blip r:embed="rId3"/>
          <a:srcRect l="43495" t="68413" r="38963" b="8751"/>
          <a:stretch>
            <a:fillRect/>
          </a:stretch>
        </p:blipFill>
        <p:spPr bwMode="auto">
          <a:xfrm>
            <a:off x="5416550" y="4572000"/>
            <a:ext cx="1828800" cy="1905000"/>
          </a:xfrm>
          <a:prstGeom prst="rect">
            <a:avLst/>
          </a:prstGeom>
          <a:noFill/>
          <a:ln w="9525">
            <a:noFill/>
            <a:miter lim="800000"/>
            <a:headEnd/>
            <a:tailEnd/>
          </a:ln>
        </p:spPr>
      </p:pic>
      <p:pic>
        <p:nvPicPr>
          <p:cNvPr id="9" name="Picture 12" descr="nanot09_9_Ti_Au"/>
          <p:cNvPicPr>
            <a:picLocks noChangeAspect="1" noChangeArrowheads="1"/>
          </p:cNvPicPr>
          <p:nvPr/>
        </p:nvPicPr>
        <p:blipFill>
          <a:blip r:embed="rId4"/>
          <a:srcRect l="53171" t="92174" r="43251" b="2945"/>
          <a:stretch>
            <a:fillRect/>
          </a:stretch>
        </p:blipFill>
        <p:spPr bwMode="auto">
          <a:xfrm>
            <a:off x="2362200" y="4597400"/>
            <a:ext cx="1676400" cy="1828800"/>
          </a:xfrm>
          <a:prstGeom prst="rect">
            <a:avLst/>
          </a:prstGeom>
          <a:noFill/>
          <a:ln w="9525">
            <a:noFill/>
            <a:miter lim="800000"/>
            <a:headEnd/>
            <a:tailEnd/>
          </a:ln>
        </p:spPr>
      </p:pic>
      <p:sp>
        <p:nvSpPr>
          <p:cNvPr id="10" name="Text Box 14"/>
          <p:cNvSpPr txBox="1">
            <a:spLocks noChangeArrowheads="1"/>
          </p:cNvSpPr>
          <p:nvPr/>
        </p:nvSpPr>
        <p:spPr bwMode="auto">
          <a:xfrm>
            <a:off x="2305050" y="3442256"/>
            <a:ext cx="1676400" cy="641350"/>
          </a:xfrm>
          <a:prstGeom prst="rect">
            <a:avLst/>
          </a:prstGeom>
          <a:noFill/>
          <a:ln w="9525">
            <a:noFill/>
            <a:miter lim="800000"/>
            <a:headEnd/>
            <a:tailEnd/>
          </a:ln>
        </p:spPr>
        <p:txBody>
          <a:bodyPr wrap="square">
            <a:spAutoFit/>
          </a:bodyPr>
          <a:lstStyle/>
          <a:p>
            <a:pPr algn="ctr"/>
            <a:r>
              <a:rPr lang="en-US" dirty="0">
                <a:solidFill>
                  <a:srgbClr val="009900"/>
                </a:solidFill>
              </a:rPr>
              <a:t>GOOD</a:t>
            </a:r>
          </a:p>
          <a:p>
            <a:pPr algn="ctr"/>
            <a:r>
              <a:rPr lang="en-US" dirty="0">
                <a:solidFill>
                  <a:srgbClr val="009900"/>
                </a:solidFill>
              </a:rPr>
              <a:t>(no charging)</a:t>
            </a:r>
          </a:p>
        </p:txBody>
      </p:sp>
      <p:sp>
        <p:nvSpPr>
          <p:cNvPr id="11" name="Text Box 15"/>
          <p:cNvSpPr txBox="1">
            <a:spLocks noChangeArrowheads="1"/>
          </p:cNvSpPr>
          <p:nvPr/>
        </p:nvSpPr>
        <p:spPr bwMode="auto">
          <a:xfrm>
            <a:off x="5303838" y="3379788"/>
            <a:ext cx="1962150" cy="641350"/>
          </a:xfrm>
          <a:prstGeom prst="rect">
            <a:avLst/>
          </a:prstGeom>
          <a:noFill/>
          <a:ln w="9525">
            <a:noFill/>
            <a:miter lim="800000"/>
            <a:headEnd/>
            <a:tailEnd/>
          </a:ln>
        </p:spPr>
        <p:txBody>
          <a:bodyPr wrap="none">
            <a:spAutoFit/>
          </a:bodyPr>
          <a:lstStyle/>
          <a:p>
            <a:pPr algn="ctr"/>
            <a:r>
              <a:rPr lang="en-US" dirty="0">
                <a:solidFill>
                  <a:srgbClr val="FF0000"/>
                </a:solidFill>
              </a:rPr>
              <a:t>BAD </a:t>
            </a:r>
          </a:p>
          <a:p>
            <a:pPr algn="ctr"/>
            <a:r>
              <a:rPr lang="en-US" dirty="0">
                <a:solidFill>
                  <a:srgbClr val="FF0000"/>
                </a:solidFill>
              </a:rPr>
              <a:t>(severe charging)</a:t>
            </a:r>
          </a:p>
        </p:txBody>
      </p:sp>
      <p:sp>
        <p:nvSpPr>
          <p:cNvPr id="12" name="Rectangle 28"/>
          <p:cNvSpPr>
            <a:spLocks noChangeArrowheads="1"/>
          </p:cNvSpPr>
          <p:nvPr/>
        </p:nvSpPr>
        <p:spPr bwMode="auto">
          <a:xfrm>
            <a:off x="2533650" y="4050268"/>
            <a:ext cx="1204432" cy="369332"/>
          </a:xfrm>
          <a:prstGeom prst="rect">
            <a:avLst/>
          </a:prstGeom>
          <a:noFill/>
          <a:ln w="9525">
            <a:noFill/>
            <a:miter lim="800000"/>
            <a:headEnd/>
            <a:tailEnd/>
          </a:ln>
        </p:spPr>
        <p:txBody>
          <a:bodyPr wrap="none">
            <a:spAutoFit/>
          </a:bodyPr>
          <a:lstStyle/>
          <a:p>
            <a:r>
              <a:rPr lang="en-US" dirty="0" smtClean="0">
                <a:solidFill>
                  <a:srgbClr val="0033CC"/>
                </a:solidFill>
              </a:rPr>
              <a:t>Coat metal</a:t>
            </a:r>
            <a:endParaRPr lang="en-US" dirty="0">
              <a:solidFill>
                <a:srgbClr val="0033CC"/>
              </a:solidFill>
            </a:endParaRPr>
          </a:p>
        </p:txBody>
      </p:sp>
      <p:sp>
        <p:nvSpPr>
          <p:cNvPr id="14" name="Rectangle 30"/>
          <p:cNvSpPr>
            <a:spLocks noChangeArrowheads="1"/>
          </p:cNvSpPr>
          <p:nvPr/>
        </p:nvSpPr>
        <p:spPr bwMode="auto">
          <a:xfrm>
            <a:off x="5181600" y="3962400"/>
            <a:ext cx="2220929" cy="369332"/>
          </a:xfrm>
          <a:prstGeom prst="rect">
            <a:avLst/>
          </a:prstGeom>
          <a:noFill/>
          <a:ln w="9525">
            <a:noFill/>
            <a:miter lim="800000"/>
            <a:headEnd/>
            <a:tailEnd/>
          </a:ln>
        </p:spPr>
        <p:txBody>
          <a:bodyPr wrap="none">
            <a:spAutoFit/>
          </a:bodyPr>
          <a:lstStyle/>
          <a:p>
            <a:r>
              <a:rPr lang="en-US" dirty="0">
                <a:solidFill>
                  <a:srgbClr val="0033CC"/>
                </a:solidFill>
              </a:rPr>
              <a:t>no anti-charging layer</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914400" y="76200"/>
            <a:ext cx="7620000" cy="523220"/>
          </a:xfrm>
          <a:prstGeom prst="rect">
            <a:avLst/>
          </a:prstGeom>
          <a:noFill/>
        </p:spPr>
        <p:txBody>
          <a:bodyPr wrap="square" rtlCol="0">
            <a:spAutoFit/>
          </a:bodyPr>
          <a:lstStyle/>
          <a:p>
            <a:pPr algn="ctr"/>
            <a:r>
              <a:rPr lang="en-US" sz="2800" dirty="0" smtClean="0">
                <a:solidFill>
                  <a:srgbClr val="0033CC"/>
                </a:solidFill>
              </a:rPr>
              <a:t>Anti-charging technique: variable pressure (VP) EBL</a:t>
            </a:r>
            <a:endParaRPr lang="en-US" sz="2800" dirty="0">
              <a:solidFill>
                <a:srgbClr val="0033CC"/>
              </a:solidFill>
            </a:endParaRPr>
          </a:p>
        </p:txBody>
      </p:sp>
      <p:sp>
        <p:nvSpPr>
          <p:cNvPr id="6" name="TextBox 5"/>
          <p:cNvSpPr txBox="1"/>
          <p:nvPr/>
        </p:nvSpPr>
        <p:spPr>
          <a:xfrm>
            <a:off x="152400" y="675620"/>
            <a:ext cx="8763000" cy="2462213"/>
          </a:xfrm>
          <a:prstGeom prst="rect">
            <a:avLst/>
          </a:prstGeom>
          <a:noFill/>
        </p:spPr>
        <p:txBody>
          <a:bodyPr wrap="square" rtlCol="0">
            <a:spAutoFit/>
          </a:bodyPr>
          <a:lstStyle/>
          <a:p>
            <a:pPr marL="176213" indent="-176213">
              <a:spcAft>
                <a:spcPts val="300"/>
              </a:spcAft>
              <a:buFont typeface="Arial" pitchFamily="34" charset="0"/>
              <a:buChar char="•"/>
            </a:pPr>
            <a:r>
              <a:rPr lang="en-US" dirty="0" smtClean="0">
                <a:solidFill>
                  <a:srgbClr val="0033CC"/>
                </a:solidFill>
              </a:rPr>
              <a:t>It is the same idea as VP-SEM, i.e. introducing gas (H</a:t>
            </a:r>
            <a:r>
              <a:rPr lang="en-US" baseline="-25000" dirty="0" smtClean="0">
                <a:solidFill>
                  <a:srgbClr val="0033CC"/>
                </a:solidFill>
              </a:rPr>
              <a:t>2</a:t>
            </a:r>
            <a:r>
              <a:rPr lang="en-US" dirty="0" smtClean="0">
                <a:solidFill>
                  <a:srgbClr val="0033CC"/>
                </a:solidFill>
              </a:rPr>
              <a:t>O, N</a:t>
            </a:r>
            <a:r>
              <a:rPr lang="en-US" baseline="-25000" dirty="0" smtClean="0">
                <a:solidFill>
                  <a:srgbClr val="0033CC"/>
                </a:solidFill>
              </a:rPr>
              <a:t>2</a:t>
            </a:r>
            <a:r>
              <a:rPr lang="en-US" dirty="0" smtClean="0">
                <a:solidFill>
                  <a:srgbClr val="0033CC"/>
                </a:solidFill>
              </a:rPr>
              <a:t>, </a:t>
            </a:r>
            <a:r>
              <a:rPr lang="en-US" dirty="0" err="1" smtClean="0">
                <a:solidFill>
                  <a:srgbClr val="0033CC"/>
                </a:solidFill>
              </a:rPr>
              <a:t>Ar</a:t>
            </a:r>
            <a:r>
              <a:rPr lang="en-US" dirty="0" smtClean="0">
                <a:solidFill>
                  <a:srgbClr val="0033CC"/>
                </a:solidFill>
              </a:rPr>
              <a:t>, He) into the chamber.</a:t>
            </a:r>
          </a:p>
          <a:p>
            <a:pPr marL="176213" indent="-176213">
              <a:spcAft>
                <a:spcPts val="300"/>
              </a:spcAft>
              <a:buFont typeface="Arial" pitchFamily="34" charset="0"/>
              <a:buChar char="•"/>
            </a:pPr>
            <a:r>
              <a:rPr lang="en-US" dirty="0" smtClean="0">
                <a:solidFill>
                  <a:srgbClr val="0033CC"/>
                </a:solidFill>
              </a:rPr>
              <a:t>Gas molecules are ionized by electron impact; these positive gas ions migrate to negatively charged surface and balance surface charge. </a:t>
            </a:r>
          </a:p>
          <a:p>
            <a:pPr marL="176213" indent="-176213">
              <a:spcAft>
                <a:spcPts val="300"/>
              </a:spcAft>
              <a:buFont typeface="Arial" pitchFamily="34" charset="0"/>
              <a:buChar char="•"/>
            </a:pPr>
            <a:r>
              <a:rPr lang="en-US" dirty="0" smtClean="0">
                <a:solidFill>
                  <a:srgbClr val="0033CC"/>
                </a:solidFill>
              </a:rPr>
              <a:t>Primary electron beam will be scattered to some extent by collision with gas molecules, forming a beam “skirt” around the focused primary beam at sample surface.</a:t>
            </a:r>
          </a:p>
          <a:p>
            <a:pPr marL="176213" indent="-176213">
              <a:spcAft>
                <a:spcPts val="300"/>
              </a:spcAft>
              <a:buFont typeface="Arial" pitchFamily="34" charset="0"/>
              <a:buChar char="•"/>
            </a:pPr>
            <a:r>
              <a:rPr lang="en-US" dirty="0" smtClean="0">
                <a:solidFill>
                  <a:srgbClr val="0033CC"/>
                </a:solidFill>
              </a:rPr>
              <a:t>Higher energy e-beam has less “skirt”;</a:t>
            </a:r>
            <a:r>
              <a:rPr lang="en-US" dirty="0" smtClean="0">
                <a:solidFill>
                  <a:srgbClr val="C00000"/>
                </a:solidFill>
              </a:rPr>
              <a:t> but</a:t>
            </a:r>
            <a:r>
              <a:rPr lang="en-US" dirty="0" smtClean="0">
                <a:solidFill>
                  <a:srgbClr val="0033CC"/>
                </a:solidFill>
              </a:rPr>
              <a:t> </a:t>
            </a:r>
            <a:r>
              <a:rPr lang="en-US" dirty="0" smtClean="0">
                <a:solidFill>
                  <a:srgbClr val="C00000"/>
                </a:solidFill>
              </a:rPr>
              <a:t>it is shown that “skirt” doesn’t noticeably reduce resolution.</a:t>
            </a:r>
          </a:p>
          <a:p>
            <a:pPr marL="176213" indent="-176213">
              <a:spcAft>
                <a:spcPts val="300"/>
              </a:spcAft>
              <a:buFont typeface="Arial" pitchFamily="34" charset="0"/>
              <a:buChar char="•"/>
            </a:pPr>
            <a:r>
              <a:rPr lang="en-US" dirty="0" smtClean="0">
                <a:solidFill>
                  <a:srgbClr val="0033CC"/>
                </a:solidFill>
              </a:rPr>
              <a:t>(For SEM only) Gas also amplifies secondary electron (SE) signal by “gas cascade” effect.</a:t>
            </a:r>
          </a:p>
        </p:txBody>
      </p:sp>
      <p:pic>
        <p:nvPicPr>
          <p:cNvPr id="67586" name="Picture 2"/>
          <p:cNvPicPr>
            <a:picLocks noChangeAspect="1" noChangeArrowheads="1"/>
          </p:cNvPicPr>
          <p:nvPr/>
        </p:nvPicPr>
        <p:blipFill>
          <a:blip r:embed="rId2"/>
          <a:srcRect/>
          <a:stretch>
            <a:fillRect/>
          </a:stretch>
        </p:blipFill>
        <p:spPr bwMode="auto">
          <a:xfrm>
            <a:off x="304800" y="3205711"/>
            <a:ext cx="3800475" cy="3347489"/>
          </a:xfrm>
          <a:prstGeom prst="rect">
            <a:avLst/>
          </a:prstGeom>
          <a:noFill/>
          <a:ln w="9525">
            <a:noFill/>
            <a:miter lim="800000"/>
            <a:headEnd/>
            <a:tailEnd/>
          </a:ln>
        </p:spPr>
      </p:pic>
      <p:sp>
        <p:nvSpPr>
          <p:cNvPr id="8" name="Rectangle 7"/>
          <p:cNvSpPr/>
          <p:nvPr/>
        </p:nvSpPr>
        <p:spPr>
          <a:xfrm>
            <a:off x="4191000" y="3434477"/>
            <a:ext cx="4724400" cy="2585323"/>
          </a:xfrm>
          <a:prstGeom prst="rect">
            <a:avLst/>
          </a:prstGeom>
        </p:spPr>
        <p:txBody>
          <a:bodyPr wrap="square">
            <a:spAutoFit/>
          </a:bodyPr>
          <a:lstStyle/>
          <a:p>
            <a:r>
              <a:rPr lang="en-US" dirty="0" smtClean="0">
                <a:solidFill>
                  <a:srgbClr val="0033CC"/>
                </a:solidFill>
              </a:rPr>
              <a:t>VP-SEM images of a pattern on glass substrate with 30keV e-beam writing under </a:t>
            </a:r>
          </a:p>
          <a:p>
            <a:pPr marL="342900" indent="-231775">
              <a:buAutoNum type="alphaLcParenR"/>
            </a:pPr>
            <a:r>
              <a:rPr lang="en-US" dirty="0" smtClean="0">
                <a:solidFill>
                  <a:srgbClr val="0033CC"/>
                </a:solidFill>
              </a:rPr>
              <a:t>high vacuum</a:t>
            </a:r>
          </a:p>
          <a:p>
            <a:pPr marL="342900" indent="-231775">
              <a:buAutoNum type="alphaLcParenR"/>
            </a:pPr>
            <a:r>
              <a:rPr lang="en-US" dirty="0" smtClean="0">
                <a:solidFill>
                  <a:srgbClr val="0033CC"/>
                </a:solidFill>
              </a:rPr>
              <a:t>0.4 </a:t>
            </a:r>
            <a:r>
              <a:rPr lang="en-US" dirty="0" err="1" smtClean="0">
                <a:solidFill>
                  <a:srgbClr val="0033CC"/>
                </a:solidFill>
              </a:rPr>
              <a:t>Torr</a:t>
            </a:r>
            <a:r>
              <a:rPr lang="en-US" dirty="0" smtClean="0">
                <a:solidFill>
                  <a:srgbClr val="0033CC"/>
                </a:solidFill>
              </a:rPr>
              <a:t> (water vapor pressure)</a:t>
            </a:r>
          </a:p>
          <a:p>
            <a:pPr marL="342900" indent="-231775">
              <a:buAutoNum type="alphaLcParenR"/>
            </a:pPr>
            <a:r>
              <a:rPr lang="en-US" dirty="0" smtClean="0">
                <a:solidFill>
                  <a:srgbClr val="0033CC"/>
                </a:solidFill>
              </a:rPr>
              <a:t>1 </a:t>
            </a:r>
            <a:r>
              <a:rPr lang="en-US" dirty="0" err="1" smtClean="0">
                <a:solidFill>
                  <a:srgbClr val="0033CC"/>
                </a:solidFill>
              </a:rPr>
              <a:t>Torr</a:t>
            </a:r>
            <a:endParaRPr lang="en-US" dirty="0" smtClean="0">
              <a:solidFill>
                <a:srgbClr val="0033CC"/>
              </a:solidFill>
            </a:endParaRPr>
          </a:p>
          <a:p>
            <a:r>
              <a:rPr lang="en-US" dirty="0" smtClean="0">
                <a:solidFill>
                  <a:srgbClr val="0033CC"/>
                </a:solidFill>
              </a:rPr>
              <a:t>The dashed red line indicates the pattern dimension as written. </a:t>
            </a:r>
          </a:p>
          <a:p>
            <a:r>
              <a:rPr lang="en-US" dirty="0" smtClean="0">
                <a:solidFill>
                  <a:srgbClr val="C00000"/>
                </a:solidFill>
              </a:rPr>
              <a:t>The pattern exposed with 1Torr pressure shows no significant distortion or displacement.</a:t>
            </a:r>
            <a:endParaRPr lang="en-US" dirty="0">
              <a:solidFill>
                <a:srgbClr val="C00000"/>
              </a:solidFill>
            </a:endParaRPr>
          </a:p>
        </p:txBody>
      </p:sp>
      <p:sp>
        <p:nvSpPr>
          <p:cNvPr id="9" name="Rectangle 8"/>
          <p:cNvSpPr/>
          <p:nvPr/>
        </p:nvSpPr>
        <p:spPr>
          <a:xfrm>
            <a:off x="3581400" y="6477000"/>
            <a:ext cx="5562600" cy="400110"/>
          </a:xfrm>
          <a:prstGeom prst="rect">
            <a:avLst/>
          </a:prstGeom>
        </p:spPr>
        <p:txBody>
          <a:bodyPr wrap="square">
            <a:spAutoFit/>
          </a:bodyPr>
          <a:lstStyle/>
          <a:p>
            <a:r>
              <a:rPr lang="en-US" sz="1000" dirty="0" smtClean="0"/>
              <a:t>“Variable pressure electron beam lithography (</a:t>
            </a:r>
            <a:r>
              <a:rPr lang="en-US" sz="1000" dirty="0" err="1" smtClean="0"/>
              <a:t>vp-ebl</a:t>
            </a:r>
            <a:r>
              <a:rPr lang="en-US" sz="1000" dirty="0" smtClean="0"/>
              <a:t>): A new tool for direct patterning of nanometer-scale features on substrates with low electrical conductivity”, Nano </a:t>
            </a:r>
            <a:r>
              <a:rPr lang="en-US" sz="1000" dirty="0" err="1" smtClean="0"/>
              <a:t>Lett</a:t>
            </a:r>
            <a:r>
              <a:rPr lang="en-US" sz="1000" dirty="0" smtClean="0"/>
              <a:t>. 6(5), 963-968(2006).</a:t>
            </a:r>
            <a:endParaRPr lang="en-US" sz="10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295400" y="76200"/>
            <a:ext cx="6629400" cy="523220"/>
          </a:xfrm>
          <a:prstGeom prst="rect">
            <a:avLst/>
          </a:prstGeom>
          <a:noFill/>
        </p:spPr>
        <p:txBody>
          <a:bodyPr wrap="square" rtlCol="0">
            <a:spAutoFit/>
          </a:bodyPr>
          <a:lstStyle/>
          <a:p>
            <a:pPr algn="ctr"/>
            <a:r>
              <a:rPr lang="en-US" sz="2800" dirty="0" smtClean="0">
                <a:solidFill>
                  <a:srgbClr val="0033CC"/>
                </a:solidFill>
              </a:rPr>
              <a:t>Anti-charging technique: critical energy EBL</a:t>
            </a:r>
            <a:endParaRPr lang="en-US" sz="2800" dirty="0">
              <a:solidFill>
                <a:srgbClr val="0033CC"/>
              </a:solidFill>
            </a:endParaRPr>
          </a:p>
        </p:txBody>
      </p:sp>
      <p:pic>
        <p:nvPicPr>
          <p:cNvPr id="8" name="Picture 7" descr="nl061211qf00001.gif"/>
          <p:cNvPicPr>
            <a:picLocks noChangeAspect="1"/>
          </p:cNvPicPr>
          <p:nvPr/>
        </p:nvPicPr>
        <p:blipFill>
          <a:blip r:embed="rId2"/>
          <a:stretch>
            <a:fillRect/>
          </a:stretch>
        </p:blipFill>
        <p:spPr>
          <a:xfrm>
            <a:off x="132746" y="2438400"/>
            <a:ext cx="3448654" cy="2110576"/>
          </a:xfrm>
          <a:prstGeom prst="rect">
            <a:avLst/>
          </a:prstGeom>
        </p:spPr>
      </p:pic>
      <p:sp>
        <p:nvSpPr>
          <p:cNvPr id="9" name="Rectangle 8"/>
          <p:cNvSpPr/>
          <p:nvPr/>
        </p:nvSpPr>
        <p:spPr>
          <a:xfrm>
            <a:off x="152400" y="4921240"/>
            <a:ext cx="8839200" cy="1708160"/>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Bulk insulating material is positive charged when σ &gt; 1 and negatively charged when σ &lt; 1. Charge buildup is zero at critical energy/crossover voltage (E</a:t>
            </a:r>
            <a:r>
              <a:rPr lang="en-US" baseline="-25000" dirty="0" smtClean="0">
                <a:solidFill>
                  <a:srgbClr val="0033CC"/>
                </a:solidFill>
              </a:rPr>
              <a:t>1</a:t>
            </a:r>
            <a:r>
              <a:rPr lang="en-US" dirty="0" smtClean="0">
                <a:solidFill>
                  <a:srgbClr val="0033CC"/>
                </a:solidFill>
              </a:rPr>
              <a:t>, E</a:t>
            </a:r>
            <a:r>
              <a:rPr lang="en-US" baseline="-25000" dirty="0" smtClean="0">
                <a:solidFill>
                  <a:srgbClr val="0033CC"/>
                </a:solidFill>
              </a:rPr>
              <a:t>2</a:t>
            </a:r>
            <a:r>
              <a:rPr lang="en-US" dirty="0" smtClean="0">
                <a:solidFill>
                  <a:srgbClr val="0033CC"/>
                </a:solidFill>
              </a:rPr>
              <a:t>), where σ is unity.</a:t>
            </a:r>
          </a:p>
          <a:p>
            <a:pPr marL="176213" indent="-176213">
              <a:spcAft>
                <a:spcPts val="600"/>
              </a:spcAft>
              <a:buFont typeface="Arial" pitchFamily="34" charset="0"/>
              <a:buChar char="•"/>
            </a:pPr>
            <a:r>
              <a:rPr lang="en-US" dirty="0" smtClean="0">
                <a:solidFill>
                  <a:srgbClr val="0033CC"/>
                </a:solidFill>
              </a:rPr>
              <a:t>In between, </a:t>
            </a:r>
            <a:r>
              <a:rPr lang="en-US" dirty="0" smtClean="0">
                <a:solidFill>
                  <a:srgbClr val="0033CC"/>
                </a:solidFill>
                <a:sym typeface="Symbol"/>
              </a:rPr>
              <a:t>&gt;1, so </a:t>
            </a:r>
            <a:r>
              <a:rPr lang="en-US" dirty="0" smtClean="0">
                <a:solidFill>
                  <a:srgbClr val="0033CC"/>
                </a:solidFill>
              </a:rPr>
              <a:t>&gt;1 electron (including SE and BSE) ejected for each incident electron.</a:t>
            </a:r>
          </a:p>
          <a:p>
            <a:pPr marL="176213" indent="-176213">
              <a:spcAft>
                <a:spcPts val="600"/>
              </a:spcAft>
              <a:buFont typeface="Arial" pitchFamily="34" charset="0"/>
              <a:buChar char="•"/>
            </a:pPr>
            <a:r>
              <a:rPr lang="en-US" dirty="0" smtClean="0">
                <a:solidFill>
                  <a:srgbClr val="0033CC"/>
                </a:solidFill>
              </a:rPr>
              <a:t>E</a:t>
            </a:r>
            <a:r>
              <a:rPr lang="en-US" baseline="-25000" dirty="0" smtClean="0">
                <a:solidFill>
                  <a:srgbClr val="0033CC"/>
                </a:solidFill>
              </a:rPr>
              <a:t>1</a:t>
            </a:r>
            <a:r>
              <a:rPr lang="en-US" dirty="0" smtClean="0">
                <a:solidFill>
                  <a:srgbClr val="0033CC"/>
                </a:solidFill>
              </a:rPr>
              <a:t> is too small, E</a:t>
            </a:r>
            <a:r>
              <a:rPr lang="en-US" baseline="-25000" dirty="0" smtClean="0">
                <a:solidFill>
                  <a:srgbClr val="0033CC"/>
                </a:solidFill>
              </a:rPr>
              <a:t>2</a:t>
            </a:r>
            <a:r>
              <a:rPr lang="en-US" dirty="0" smtClean="0">
                <a:solidFill>
                  <a:srgbClr val="0033CC"/>
                </a:solidFill>
              </a:rPr>
              <a:t> depends on resist thickness and substrate material.</a:t>
            </a:r>
          </a:p>
          <a:p>
            <a:pPr marL="176213" indent="-176213">
              <a:spcAft>
                <a:spcPts val="600"/>
              </a:spcAft>
              <a:buFont typeface="Arial" pitchFamily="34" charset="0"/>
              <a:buChar char="•"/>
            </a:pPr>
            <a:r>
              <a:rPr lang="en-US" dirty="0" smtClean="0">
                <a:solidFill>
                  <a:srgbClr val="0033CC"/>
                </a:solidFill>
              </a:rPr>
              <a:t>For 65nm PMMA on glass, E</a:t>
            </a:r>
            <a:r>
              <a:rPr lang="en-US" baseline="-25000" dirty="0" smtClean="0">
                <a:solidFill>
                  <a:srgbClr val="0033CC"/>
                </a:solidFill>
              </a:rPr>
              <a:t>2</a:t>
            </a:r>
            <a:r>
              <a:rPr lang="en-US" dirty="0" smtClean="0">
                <a:solidFill>
                  <a:srgbClr val="0033CC"/>
                </a:solidFill>
              </a:rPr>
              <a:t>=1.3keV. Such low </a:t>
            </a:r>
            <a:r>
              <a:rPr lang="en-US" dirty="0" err="1" smtClean="0">
                <a:solidFill>
                  <a:srgbClr val="0033CC"/>
                </a:solidFill>
              </a:rPr>
              <a:t>keV</a:t>
            </a:r>
            <a:r>
              <a:rPr lang="en-US" dirty="0" smtClean="0">
                <a:solidFill>
                  <a:srgbClr val="0033CC"/>
                </a:solidFill>
              </a:rPr>
              <a:t> can penetrate such thin resist.</a:t>
            </a:r>
            <a:endParaRPr lang="en-US" dirty="0">
              <a:solidFill>
                <a:srgbClr val="0033CC"/>
              </a:solidFill>
            </a:endParaRPr>
          </a:p>
        </p:txBody>
      </p:sp>
      <p:sp>
        <p:nvSpPr>
          <p:cNvPr id="10" name="TextBox 9"/>
          <p:cNvSpPr txBox="1"/>
          <p:nvPr/>
        </p:nvSpPr>
        <p:spPr>
          <a:xfrm>
            <a:off x="152400" y="1295400"/>
            <a:ext cx="3505199" cy="646331"/>
          </a:xfrm>
          <a:prstGeom prst="rect">
            <a:avLst/>
          </a:prstGeom>
          <a:noFill/>
        </p:spPr>
        <p:txBody>
          <a:bodyPr wrap="square" rtlCol="0">
            <a:spAutoFit/>
          </a:bodyPr>
          <a:lstStyle/>
          <a:p>
            <a:r>
              <a:rPr lang="en-US" dirty="0" smtClean="0">
                <a:solidFill>
                  <a:srgbClr val="C00000"/>
                </a:solidFill>
              </a:rPr>
              <a:t>Total (ejected) electron yield (σ) </a:t>
            </a:r>
            <a:r>
              <a:rPr lang="en-US" dirty="0" err="1" smtClean="0">
                <a:solidFill>
                  <a:srgbClr val="C00000"/>
                </a:solidFill>
              </a:rPr>
              <a:t>vs</a:t>
            </a:r>
            <a:r>
              <a:rPr lang="en-US" dirty="0" smtClean="0">
                <a:solidFill>
                  <a:srgbClr val="C00000"/>
                </a:solidFill>
              </a:rPr>
              <a:t> beam energy for a typical resist.</a:t>
            </a:r>
          </a:p>
        </p:txBody>
      </p:sp>
      <p:grpSp>
        <p:nvGrpSpPr>
          <p:cNvPr id="17" name="Group 16"/>
          <p:cNvGrpSpPr/>
          <p:nvPr/>
        </p:nvGrpSpPr>
        <p:grpSpPr>
          <a:xfrm>
            <a:off x="3656806" y="610394"/>
            <a:ext cx="5410994" cy="4267994"/>
            <a:chOff x="3504406" y="610394"/>
            <a:chExt cx="5639594" cy="4267994"/>
          </a:xfrm>
        </p:grpSpPr>
        <p:cxnSp>
          <p:nvCxnSpPr>
            <p:cNvPr id="14" name="Straight Connector 13"/>
            <p:cNvCxnSpPr/>
            <p:nvPr/>
          </p:nvCxnSpPr>
          <p:spPr>
            <a:xfrm rot="5400000">
              <a:off x="1371600" y="2743200"/>
              <a:ext cx="426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05200" y="4876800"/>
              <a:ext cx="5638800" cy="1588"/>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68612" name="Picture 4"/>
          <p:cNvPicPr>
            <a:picLocks noChangeAspect="1" noChangeArrowheads="1"/>
          </p:cNvPicPr>
          <p:nvPr/>
        </p:nvPicPr>
        <p:blipFill>
          <a:blip r:embed="rId3"/>
          <a:srcRect/>
          <a:stretch>
            <a:fillRect/>
          </a:stretch>
        </p:blipFill>
        <p:spPr bwMode="auto">
          <a:xfrm>
            <a:off x="3810000" y="884366"/>
            <a:ext cx="1718109" cy="3886200"/>
          </a:xfrm>
          <a:prstGeom prst="rect">
            <a:avLst/>
          </a:prstGeom>
          <a:noFill/>
          <a:ln w="9525">
            <a:noFill/>
            <a:miter lim="800000"/>
            <a:headEnd/>
            <a:tailEnd/>
          </a:ln>
        </p:spPr>
      </p:pic>
      <p:sp>
        <p:nvSpPr>
          <p:cNvPr id="12" name="Rectangle 11"/>
          <p:cNvSpPr/>
          <p:nvPr/>
        </p:nvSpPr>
        <p:spPr>
          <a:xfrm>
            <a:off x="5562600" y="1036766"/>
            <a:ext cx="3505200" cy="3647152"/>
          </a:xfrm>
          <a:prstGeom prst="rect">
            <a:avLst/>
          </a:prstGeom>
        </p:spPr>
        <p:txBody>
          <a:bodyPr wrap="square">
            <a:spAutoFit/>
          </a:bodyPr>
          <a:lstStyle/>
          <a:p>
            <a:pPr>
              <a:spcAft>
                <a:spcPts val="600"/>
              </a:spcAft>
            </a:pPr>
            <a:r>
              <a:rPr lang="en-US" dirty="0" smtClean="0">
                <a:solidFill>
                  <a:srgbClr val="C00000"/>
                </a:solidFill>
              </a:rPr>
              <a:t>How to find E</a:t>
            </a:r>
            <a:r>
              <a:rPr lang="en-US" baseline="-25000" dirty="0" smtClean="0">
                <a:solidFill>
                  <a:srgbClr val="C00000"/>
                </a:solidFill>
              </a:rPr>
              <a:t>2</a:t>
            </a:r>
            <a:r>
              <a:rPr lang="en-US" dirty="0" smtClean="0">
                <a:solidFill>
                  <a:srgbClr val="C00000"/>
                </a:solidFill>
              </a:rPr>
              <a:t>?</a:t>
            </a:r>
          </a:p>
          <a:p>
            <a:r>
              <a:rPr lang="en-US" dirty="0" smtClean="0">
                <a:solidFill>
                  <a:srgbClr val="0033CC"/>
                </a:solidFill>
              </a:rPr>
              <a:t>Reduce magnification, here from 500× to 200× at acceleration voltage:</a:t>
            </a:r>
          </a:p>
          <a:p>
            <a:pPr marL="342900" indent="-231775">
              <a:buAutoNum type="alphaLcParenR"/>
            </a:pPr>
            <a:r>
              <a:rPr lang="en-US" dirty="0" smtClean="0">
                <a:solidFill>
                  <a:srgbClr val="0033CC"/>
                </a:solidFill>
              </a:rPr>
              <a:t>0.5keV</a:t>
            </a:r>
          </a:p>
          <a:p>
            <a:pPr marL="342900" indent="-231775">
              <a:buAutoNum type="alphaLcParenR"/>
            </a:pPr>
            <a:r>
              <a:rPr lang="en-US" dirty="0" smtClean="0">
                <a:solidFill>
                  <a:srgbClr val="0033CC"/>
                </a:solidFill>
              </a:rPr>
              <a:t>1.3 </a:t>
            </a:r>
            <a:r>
              <a:rPr lang="en-US" dirty="0" err="1" smtClean="0">
                <a:solidFill>
                  <a:srgbClr val="0033CC"/>
                </a:solidFill>
              </a:rPr>
              <a:t>keV</a:t>
            </a:r>
            <a:endParaRPr lang="en-US" dirty="0" smtClean="0">
              <a:solidFill>
                <a:srgbClr val="0033CC"/>
              </a:solidFill>
            </a:endParaRPr>
          </a:p>
          <a:p>
            <a:pPr marL="342900" indent="-231775">
              <a:spcAft>
                <a:spcPts val="600"/>
              </a:spcAft>
              <a:buAutoNum type="alphaLcParenR"/>
            </a:pPr>
            <a:r>
              <a:rPr lang="en-US" dirty="0" smtClean="0">
                <a:solidFill>
                  <a:srgbClr val="0033CC"/>
                </a:solidFill>
              </a:rPr>
              <a:t>2.0 </a:t>
            </a:r>
            <a:r>
              <a:rPr lang="en-US" dirty="0" err="1" smtClean="0">
                <a:solidFill>
                  <a:srgbClr val="0033CC"/>
                </a:solidFill>
              </a:rPr>
              <a:t>keV</a:t>
            </a:r>
            <a:endParaRPr lang="en-US" dirty="0" smtClean="0">
              <a:solidFill>
                <a:srgbClr val="0033CC"/>
              </a:solidFill>
            </a:endParaRPr>
          </a:p>
          <a:p>
            <a:pPr marL="342900" indent="-231775">
              <a:spcAft>
                <a:spcPts val="600"/>
              </a:spcAft>
              <a:buAutoNum type="alphaLcParenR"/>
            </a:pPr>
            <a:endParaRPr lang="en-US" dirty="0" smtClean="0">
              <a:solidFill>
                <a:srgbClr val="0033CC"/>
              </a:solidFill>
            </a:endParaRPr>
          </a:p>
          <a:p>
            <a:pPr>
              <a:spcAft>
                <a:spcPts val="600"/>
              </a:spcAft>
            </a:pPr>
            <a:r>
              <a:rPr lang="en-US" dirty="0" smtClean="0">
                <a:solidFill>
                  <a:srgbClr val="0033CC"/>
                </a:solidFill>
              </a:rPr>
              <a:t>Electron accumulated during imaging at 500×. When zoom out to 200×, more electrons ejected at the charged region, so is brighter.</a:t>
            </a:r>
          </a:p>
        </p:txBody>
      </p:sp>
      <p:sp>
        <p:nvSpPr>
          <p:cNvPr id="18" name="Rectangle 17"/>
          <p:cNvSpPr/>
          <p:nvPr/>
        </p:nvSpPr>
        <p:spPr>
          <a:xfrm>
            <a:off x="3810000" y="1752600"/>
            <a:ext cx="1688154" cy="338554"/>
          </a:xfrm>
          <a:prstGeom prst="rect">
            <a:avLst/>
          </a:prstGeom>
        </p:spPr>
        <p:txBody>
          <a:bodyPr wrap="none">
            <a:spAutoFit/>
          </a:bodyPr>
          <a:lstStyle/>
          <a:p>
            <a:r>
              <a:rPr lang="en-US" sz="1600" dirty="0" smtClean="0">
                <a:solidFill>
                  <a:srgbClr val="FFFF00"/>
                </a:solidFill>
              </a:rPr>
              <a:t>positively charged</a:t>
            </a:r>
            <a:endParaRPr lang="en-US" sz="1600" dirty="0">
              <a:solidFill>
                <a:srgbClr val="FFFF00"/>
              </a:solidFill>
            </a:endParaRPr>
          </a:p>
        </p:txBody>
      </p:sp>
      <p:sp>
        <p:nvSpPr>
          <p:cNvPr id="19" name="Rectangle 18"/>
          <p:cNvSpPr/>
          <p:nvPr/>
        </p:nvSpPr>
        <p:spPr>
          <a:xfrm>
            <a:off x="3810000" y="4385846"/>
            <a:ext cx="1743362" cy="338554"/>
          </a:xfrm>
          <a:prstGeom prst="rect">
            <a:avLst/>
          </a:prstGeom>
        </p:spPr>
        <p:txBody>
          <a:bodyPr wrap="none">
            <a:spAutoFit/>
          </a:bodyPr>
          <a:lstStyle/>
          <a:p>
            <a:r>
              <a:rPr lang="en-US" sz="1600" dirty="0" smtClean="0">
                <a:solidFill>
                  <a:srgbClr val="FFFF00"/>
                </a:solidFill>
              </a:rPr>
              <a:t>negatively charged</a:t>
            </a:r>
            <a:endParaRPr lang="en-US" sz="1600" dirty="0">
              <a:solidFill>
                <a:srgbClr val="FFFF00"/>
              </a:solidFill>
            </a:endParaRPr>
          </a:p>
        </p:txBody>
      </p:sp>
      <p:sp>
        <p:nvSpPr>
          <p:cNvPr id="20" name="Rectangle 19"/>
          <p:cNvSpPr/>
          <p:nvPr/>
        </p:nvSpPr>
        <p:spPr>
          <a:xfrm>
            <a:off x="3794769" y="2971800"/>
            <a:ext cx="1794337" cy="338554"/>
          </a:xfrm>
          <a:prstGeom prst="rect">
            <a:avLst/>
          </a:prstGeom>
        </p:spPr>
        <p:txBody>
          <a:bodyPr wrap="none">
            <a:spAutoFit/>
          </a:bodyPr>
          <a:lstStyle/>
          <a:p>
            <a:r>
              <a:rPr lang="en-US" sz="1600" dirty="0" smtClean="0">
                <a:solidFill>
                  <a:srgbClr val="FFFF00"/>
                </a:solidFill>
              </a:rPr>
              <a:t>Virtually no charge </a:t>
            </a:r>
            <a:endParaRPr lang="en-US" sz="1600" dirty="0">
              <a:solidFill>
                <a:srgbClr val="FFFF00"/>
              </a:solidFill>
            </a:endParaRPr>
          </a:p>
        </p:txBody>
      </p:sp>
      <p:sp>
        <p:nvSpPr>
          <p:cNvPr id="21" name="TextBox 20"/>
          <p:cNvSpPr txBox="1"/>
          <p:nvPr/>
        </p:nvSpPr>
        <p:spPr>
          <a:xfrm>
            <a:off x="2133600" y="6629400"/>
            <a:ext cx="6858000" cy="246221"/>
          </a:xfrm>
          <a:prstGeom prst="rect">
            <a:avLst/>
          </a:prstGeom>
          <a:noFill/>
        </p:spPr>
        <p:txBody>
          <a:bodyPr wrap="square" rtlCol="0">
            <a:spAutoFit/>
          </a:bodyPr>
          <a:lstStyle/>
          <a:p>
            <a:r>
              <a:rPr lang="en-US" sz="1000" dirty="0" smtClean="0"/>
              <a:t>“Nanoscale Patterning on Insulating Substrates by Critical Energy Electron Beam Lithography”, Nano </a:t>
            </a:r>
            <a:r>
              <a:rPr lang="en-US" sz="1000" dirty="0" err="1" smtClean="0"/>
              <a:t>Lett</a:t>
            </a:r>
            <a:r>
              <a:rPr lang="en-US" sz="1000" dirty="0" smtClean="0"/>
              <a:t>. 6(9), 2021-2025 (2006).</a:t>
            </a:r>
            <a:endParaRPr lang="en-US" sz="1000" dirty="0"/>
          </a:p>
        </p:txBody>
      </p:sp>
      <p:sp>
        <p:nvSpPr>
          <p:cNvPr id="23" name="Slide Number Placeholder 22"/>
          <p:cNvSpPr>
            <a:spLocks noGrp="1"/>
          </p:cNvSpPr>
          <p:nvPr>
            <p:ph type="sldNum" sz="quarter" idx="12"/>
          </p:nvPr>
        </p:nvSpPr>
        <p:spPr/>
        <p:txBody>
          <a:bodyPr/>
          <a:lstStyle/>
          <a:p>
            <a:fld id="{B6F15528-21DE-4FAA-801E-634DDDAF4B2B}" type="slidenum">
              <a:rPr lang="en-US" smtClean="0"/>
              <a:pPr/>
              <a:t>19</a:t>
            </a:fld>
            <a:endParaRPr lang="en-US"/>
          </a:p>
        </p:txBody>
      </p:sp>
      <p:cxnSp>
        <p:nvCxnSpPr>
          <p:cNvPr id="25" name="Straight Arrow Connector 24"/>
          <p:cNvCxnSpPr/>
          <p:nvPr/>
        </p:nvCxnSpPr>
        <p:spPr>
          <a:xfrm rot="10800000">
            <a:off x="4648200" y="4114800"/>
            <a:ext cx="9906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5800" y="2286000"/>
            <a:ext cx="1593000" cy="369332"/>
          </a:xfrm>
          <a:prstGeom prst="rect">
            <a:avLst/>
          </a:prstGeom>
          <a:noFill/>
        </p:spPr>
        <p:txBody>
          <a:bodyPr wrap="none" rtlCol="0">
            <a:spAutoFit/>
          </a:bodyPr>
          <a:lstStyle/>
          <a:p>
            <a:r>
              <a:rPr lang="en-US" dirty="0" smtClean="0">
                <a:solidFill>
                  <a:srgbClr val="000099"/>
                </a:solidFill>
              </a:rPr>
              <a:t>Positive charge</a:t>
            </a:r>
            <a:endParaRPr lang="en-US" dirty="0">
              <a:solidFill>
                <a:srgbClr val="000099"/>
              </a:solidFill>
            </a:endParaRPr>
          </a:p>
        </p:txBody>
      </p:sp>
      <p:sp>
        <p:nvSpPr>
          <p:cNvPr id="27" name="TextBox 26"/>
          <p:cNvSpPr txBox="1"/>
          <p:nvPr/>
        </p:nvSpPr>
        <p:spPr>
          <a:xfrm>
            <a:off x="2438400" y="2173069"/>
            <a:ext cx="1066799" cy="646331"/>
          </a:xfrm>
          <a:prstGeom prst="rect">
            <a:avLst/>
          </a:prstGeom>
          <a:noFill/>
        </p:spPr>
        <p:txBody>
          <a:bodyPr wrap="square" rtlCol="0">
            <a:spAutoFit/>
          </a:bodyPr>
          <a:lstStyle/>
          <a:p>
            <a:r>
              <a:rPr lang="en-US" dirty="0" smtClean="0">
                <a:solidFill>
                  <a:srgbClr val="000099"/>
                </a:solidFill>
              </a:rPr>
              <a:t>Negative charge</a:t>
            </a:r>
            <a:endParaRPr lang="en-US" dirty="0">
              <a:solidFill>
                <a:srgbClr val="000099"/>
              </a:solidFill>
            </a:endParaRPr>
          </a:p>
        </p:txBody>
      </p:sp>
      <p:cxnSp>
        <p:nvCxnSpPr>
          <p:cNvPr id="29" name="Straight Connector 28"/>
          <p:cNvCxnSpPr/>
          <p:nvPr/>
        </p:nvCxnSpPr>
        <p:spPr>
          <a:xfrm rot="5400000" flipH="1" flipV="1">
            <a:off x="1790700" y="2781300"/>
            <a:ext cx="1143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srcRect/>
          <a:stretch>
            <a:fillRect/>
          </a:stretch>
        </p:blipFill>
        <p:spPr bwMode="auto">
          <a:xfrm>
            <a:off x="1981200" y="1143000"/>
            <a:ext cx="5181600" cy="4058374"/>
          </a:xfrm>
          <a:prstGeom prst="rect">
            <a:avLst/>
          </a:prstGeom>
          <a:noFill/>
          <a:ln w="9525">
            <a:noFill/>
            <a:miter lim="800000"/>
            <a:headEnd/>
            <a:tailEnd/>
          </a:ln>
          <a:effectLst/>
        </p:spPr>
      </p:pic>
      <p:cxnSp>
        <p:nvCxnSpPr>
          <p:cNvPr id="9" name="Straight Connector 8"/>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228600" y="228600"/>
            <a:ext cx="8650830" cy="523220"/>
          </a:xfrm>
          <a:prstGeom prst="rect">
            <a:avLst/>
          </a:prstGeom>
          <a:noFill/>
          <a:ln>
            <a:noFill/>
          </a:ln>
        </p:spPr>
        <p:txBody>
          <a:bodyPr wrap="none" rtlCol="0">
            <a:spAutoFit/>
          </a:bodyPr>
          <a:lstStyle/>
          <a:p>
            <a:pPr algn="ctr"/>
            <a:r>
              <a:rPr lang="en-US" sz="2800" dirty="0" smtClean="0">
                <a:solidFill>
                  <a:srgbClr val="0033CC"/>
                </a:solidFill>
              </a:rPr>
              <a:t>Resolution enhancement process: ultrasonic development</a:t>
            </a:r>
          </a:p>
        </p:txBody>
      </p:sp>
      <p:sp>
        <p:nvSpPr>
          <p:cNvPr id="5" name="TextBox 4"/>
          <p:cNvSpPr txBox="1"/>
          <p:nvPr/>
        </p:nvSpPr>
        <p:spPr>
          <a:xfrm>
            <a:off x="228600" y="5486400"/>
            <a:ext cx="8540223" cy="369332"/>
          </a:xfrm>
          <a:prstGeom prst="rect">
            <a:avLst/>
          </a:prstGeom>
          <a:noFill/>
        </p:spPr>
        <p:txBody>
          <a:bodyPr wrap="none" rtlCol="0">
            <a:spAutoFit/>
          </a:bodyPr>
          <a:lstStyle/>
          <a:p>
            <a:r>
              <a:rPr lang="en-US" dirty="0" smtClean="0">
                <a:solidFill>
                  <a:srgbClr val="C00000"/>
                </a:solidFill>
              </a:rPr>
              <a:t>Ultrasonic helps to remove exposed resist (for positive tone) from inside narrow trenches.</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295400" y="76200"/>
            <a:ext cx="6629400" cy="523220"/>
          </a:xfrm>
          <a:prstGeom prst="rect">
            <a:avLst/>
          </a:prstGeom>
          <a:noFill/>
        </p:spPr>
        <p:txBody>
          <a:bodyPr wrap="square" rtlCol="0">
            <a:spAutoFit/>
          </a:bodyPr>
          <a:lstStyle/>
          <a:p>
            <a:pPr algn="ctr"/>
            <a:r>
              <a:rPr lang="en-US" sz="2800" dirty="0" smtClean="0">
                <a:solidFill>
                  <a:srgbClr val="0033CC"/>
                </a:solidFill>
              </a:rPr>
              <a:t>Anti-charging technique: critical energy EBL</a:t>
            </a:r>
            <a:endParaRPr lang="en-US" sz="2800" dirty="0">
              <a:solidFill>
                <a:srgbClr val="0033CC"/>
              </a:solidFill>
            </a:endParaRPr>
          </a:p>
        </p:txBody>
      </p:sp>
      <p:pic>
        <p:nvPicPr>
          <p:cNvPr id="7" name="Picture 6" descr="nl061211qf00004.gif"/>
          <p:cNvPicPr>
            <a:picLocks noChangeAspect="1"/>
          </p:cNvPicPr>
          <p:nvPr/>
        </p:nvPicPr>
        <p:blipFill>
          <a:blip r:embed="rId3"/>
          <a:stretch>
            <a:fillRect/>
          </a:stretch>
        </p:blipFill>
        <p:spPr>
          <a:xfrm>
            <a:off x="190500" y="914400"/>
            <a:ext cx="4762500" cy="3171825"/>
          </a:xfrm>
          <a:prstGeom prst="rect">
            <a:avLst/>
          </a:prstGeom>
        </p:spPr>
      </p:pic>
      <p:sp>
        <p:nvSpPr>
          <p:cNvPr id="8" name="Rectangle 7"/>
          <p:cNvSpPr/>
          <p:nvPr/>
        </p:nvSpPr>
        <p:spPr>
          <a:xfrm>
            <a:off x="76200" y="4114800"/>
            <a:ext cx="5105400" cy="1569660"/>
          </a:xfrm>
          <a:prstGeom prst="rect">
            <a:avLst/>
          </a:prstGeom>
        </p:spPr>
        <p:txBody>
          <a:bodyPr wrap="square">
            <a:spAutoFit/>
          </a:bodyPr>
          <a:lstStyle/>
          <a:p>
            <a:r>
              <a:rPr lang="en-US" sz="1600" dirty="0" smtClean="0">
                <a:solidFill>
                  <a:srgbClr val="C00000"/>
                </a:solidFill>
              </a:rPr>
              <a:t>Line deflection determined by SEM measurement at various voltages based on methods reported by Craighead.</a:t>
            </a:r>
            <a:endParaRPr lang="en-US" sz="1600" dirty="0" smtClean="0"/>
          </a:p>
          <a:p>
            <a:r>
              <a:rPr lang="en-US" sz="1600" dirty="0" smtClean="0">
                <a:solidFill>
                  <a:srgbClr val="0033CC"/>
                </a:solidFill>
              </a:rPr>
              <a:t>(Two parallel single-pass reference lines were first patterned with a 1μm gap, followed by charge pads written at 30μC/cm</a:t>
            </a:r>
            <a:r>
              <a:rPr lang="en-US" sz="1600" baseline="30000" dirty="0" smtClean="0">
                <a:solidFill>
                  <a:srgbClr val="0033CC"/>
                </a:solidFill>
              </a:rPr>
              <a:t>2</a:t>
            </a:r>
            <a:r>
              <a:rPr lang="en-US" sz="1600" dirty="0" smtClean="0">
                <a:solidFill>
                  <a:srgbClr val="0033CC"/>
                </a:solidFill>
              </a:rPr>
              <a:t>. Finally, a third single-pass line was patterned between the pad and the reference line)</a:t>
            </a:r>
            <a:endParaRPr lang="en-US" sz="1600" dirty="0">
              <a:solidFill>
                <a:srgbClr val="0033CC"/>
              </a:solidFill>
            </a:endParaRPr>
          </a:p>
        </p:txBody>
      </p:sp>
      <p:sp>
        <p:nvSpPr>
          <p:cNvPr id="9" name="TextBox 8"/>
          <p:cNvSpPr txBox="1"/>
          <p:nvPr/>
        </p:nvSpPr>
        <p:spPr>
          <a:xfrm>
            <a:off x="838200" y="838200"/>
            <a:ext cx="2380395" cy="369332"/>
          </a:xfrm>
          <a:prstGeom prst="rect">
            <a:avLst/>
          </a:prstGeom>
          <a:noFill/>
        </p:spPr>
        <p:txBody>
          <a:bodyPr wrap="none" rtlCol="0">
            <a:spAutoFit/>
          </a:bodyPr>
          <a:lstStyle/>
          <a:p>
            <a:r>
              <a:rPr lang="en-US" dirty="0" smtClean="0">
                <a:solidFill>
                  <a:srgbClr val="C00000"/>
                </a:solidFill>
              </a:rPr>
              <a:t>No deflection at 1.3keV</a:t>
            </a:r>
            <a:endParaRPr lang="en-US" dirty="0">
              <a:solidFill>
                <a:srgbClr val="C00000"/>
              </a:solidFill>
            </a:endParaRPr>
          </a:p>
        </p:txBody>
      </p:sp>
      <p:grpSp>
        <p:nvGrpSpPr>
          <p:cNvPr id="2" name="Group 16"/>
          <p:cNvGrpSpPr/>
          <p:nvPr/>
        </p:nvGrpSpPr>
        <p:grpSpPr>
          <a:xfrm>
            <a:off x="5257800" y="1066800"/>
            <a:ext cx="3810000" cy="4107597"/>
            <a:chOff x="5257800" y="1066800"/>
            <a:chExt cx="3810000" cy="4107597"/>
          </a:xfrm>
        </p:grpSpPr>
        <p:sp>
          <p:nvSpPr>
            <p:cNvPr id="13" name="TextBox 12"/>
            <p:cNvSpPr txBox="1"/>
            <p:nvPr/>
          </p:nvSpPr>
          <p:spPr>
            <a:xfrm>
              <a:off x="5334000" y="4343400"/>
              <a:ext cx="3733800" cy="830997"/>
            </a:xfrm>
            <a:prstGeom prst="rect">
              <a:avLst/>
            </a:prstGeom>
            <a:noFill/>
          </p:spPr>
          <p:txBody>
            <a:bodyPr wrap="square" rtlCol="0">
              <a:spAutoFit/>
            </a:bodyPr>
            <a:lstStyle/>
            <a:p>
              <a:r>
                <a:rPr lang="en-US" sz="1600" dirty="0" smtClean="0">
                  <a:solidFill>
                    <a:srgbClr val="000099"/>
                  </a:solidFill>
                </a:rPr>
                <a:t>SEM images of 5nm thick Au after lift-off. The minimum feature size was 60nm with an area dose 10μC/cm</a:t>
              </a:r>
              <a:r>
                <a:rPr lang="en-US" sz="1600" baseline="30000" dirty="0" smtClean="0">
                  <a:solidFill>
                    <a:srgbClr val="000099"/>
                  </a:solidFill>
                </a:rPr>
                <a:t>2</a:t>
              </a:r>
              <a:r>
                <a:rPr lang="en-US" sz="1600" dirty="0" smtClean="0">
                  <a:solidFill>
                    <a:srgbClr val="000099"/>
                  </a:solidFill>
                </a:rPr>
                <a:t> (PMMA resist).</a:t>
              </a:r>
              <a:endParaRPr lang="en-US" sz="1600" dirty="0">
                <a:solidFill>
                  <a:srgbClr val="000099"/>
                </a:solidFill>
              </a:endParaRPr>
            </a:p>
          </p:txBody>
        </p:sp>
        <p:grpSp>
          <p:nvGrpSpPr>
            <p:cNvPr id="3" name="Group 15"/>
            <p:cNvGrpSpPr/>
            <p:nvPr/>
          </p:nvGrpSpPr>
          <p:grpSpPr>
            <a:xfrm>
              <a:off x="5257800" y="1066800"/>
              <a:ext cx="3661297" cy="2962275"/>
              <a:chOff x="5334000" y="1066800"/>
              <a:chExt cx="3661297" cy="2962275"/>
            </a:xfrm>
          </p:grpSpPr>
          <p:pic>
            <p:nvPicPr>
              <p:cNvPr id="69635" name="Picture 3"/>
              <p:cNvPicPr>
                <a:picLocks noChangeAspect="1" noChangeArrowheads="1"/>
              </p:cNvPicPr>
              <p:nvPr/>
            </p:nvPicPr>
            <p:blipFill>
              <a:blip r:embed="rId4"/>
              <a:srcRect/>
              <a:stretch>
                <a:fillRect/>
              </a:stretch>
            </p:blipFill>
            <p:spPr bwMode="auto">
              <a:xfrm>
                <a:off x="5377513" y="1447800"/>
                <a:ext cx="3595090" cy="2581275"/>
              </a:xfrm>
              <a:prstGeom prst="rect">
                <a:avLst/>
              </a:prstGeom>
              <a:noFill/>
              <a:ln w="9525">
                <a:noFill/>
                <a:miter lim="800000"/>
                <a:headEnd/>
                <a:tailEnd/>
              </a:ln>
            </p:spPr>
          </p:pic>
          <p:sp>
            <p:nvSpPr>
              <p:cNvPr id="14" name="TextBox 13"/>
              <p:cNvSpPr txBox="1"/>
              <p:nvPr/>
            </p:nvSpPr>
            <p:spPr>
              <a:xfrm>
                <a:off x="5334000" y="1066800"/>
                <a:ext cx="2107436" cy="369332"/>
              </a:xfrm>
              <a:prstGeom prst="rect">
                <a:avLst/>
              </a:prstGeom>
              <a:noFill/>
            </p:spPr>
            <p:txBody>
              <a:bodyPr wrap="none" rtlCol="0">
                <a:spAutoFit/>
              </a:bodyPr>
              <a:lstStyle/>
              <a:p>
                <a:r>
                  <a:rPr lang="en-US" dirty="0" smtClean="0">
                    <a:solidFill>
                      <a:srgbClr val="C00000"/>
                    </a:solidFill>
                  </a:rPr>
                  <a:t>Result of EBL writing</a:t>
                </a:r>
                <a:endParaRPr lang="en-US" dirty="0">
                  <a:solidFill>
                    <a:srgbClr val="C00000"/>
                  </a:solidFill>
                </a:endParaRPr>
              </a:p>
            </p:txBody>
          </p:sp>
          <p:sp>
            <p:nvSpPr>
              <p:cNvPr id="15" name="Rectangle 14"/>
              <p:cNvSpPr/>
              <p:nvPr/>
            </p:nvSpPr>
            <p:spPr>
              <a:xfrm>
                <a:off x="8153400" y="3516868"/>
                <a:ext cx="841897" cy="369332"/>
              </a:xfrm>
              <a:prstGeom prst="rect">
                <a:avLst/>
              </a:prstGeom>
            </p:spPr>
            <p:txBody>
              <a:bodyPr wrap="none">
                <a:spAutoFit/>
              </a:bodyPr>
              <a:lstStyle/>
              <a:p>
                <a:r>
                  <a:rPr lang="en-US" dirty="0" smtClean="0">
                    <a:solidFill>
                      <a:schemeClr val="bg1"/>
                    </a:solidFill>
                  </a:rPr>
                  <a:t>100nm</a:t>
                </a:r>
                <a:endParaRPr lang="en-US" dirty="0">
                  <a:solidFill>
                    <a:schemeClr val="bg1"/>
                  </a:solidFill>
                </a:endParaRPr>
              </a:p>
            </p:txBody>
          </p:sp>
        </p:grpSp>
      </p:grpSp>
      <p:sp>
        <p:nvSpPr>
          <p:cNvPr id="12" name="Slide Number Placeholder 11"/>
          <p:cNvSpPr>
            <a:spLocks noGrp="1"/>
          </p:cNvSpPr>
          <p:nvPr>
            <p:ph type="sldNum" sz="quarter" idx="12"/>
          </p:nvPr>
        </p:nvSpPr>
        <p:spPr/>
        <p:txBody>
          <a:bodyPr/>
          <a:lstStyle/>
          <a:p>
            <a:fld id="{B6F15528-21DE-4FAA-801E-634DDDAF4B2B}" type="slidenum">
              <a:rPr lang="en-US" smtClean="0"/>
              <a:pPr/>
              <a:t>20</a:t>
            </a:fld>
            <a:endParaRPr lang="en-US"/>
          </a:p>
        </p:txBody>
      </p:sp>
      <p:sp>
        <p:nvSpPr>
          <p:cNvPr id="16" name="TextBox 15"/>
          <p:cNvSpPr txBox="1"/>
          <p:nvPr/>
        </p:nvSpPr>
        <p:spPr>
          <a:xfrm>
            <a:off x="838200" y="5715000"/>
            <a:ext cx="7467599" cy="646331"/>
          </a:xfrm>
          <a:prstGeom prst="rect">
            <a:avLst/>
          </a:prstGeom>
          <a:noFill/>
        </p:spPr>
        <p:txBody>
          <a:bodyPr wrap="square" rtlCol="0">
            <a:spAutoFit/>
          </a:bodyPr>
          <a:lstStyle/>
          <a:p>
            <a:r>
              <a:rPr lang="en-US" dirty="0" smtClean="0">
                <a:solidFill>
                  <a:srgbClr val="7030A0"/>
                </a:solidFill>
              </a:rPr>
              <a:t>Low voltage difficult to get high resolution, here only 60nm. </a:t>
            </a:r>
          </a:p>
          <a:p>
            <a:r>
              <a:rPr lang="en-US" dirty="0" smtClean="0">
                <a:solidFill>
                  <a:srgbClr val="7030A0"/>
                </a:solidFill>
              </a:rPr>
              <a:t>But the sensitivity becomes very high, only 10</a:t>
            </a:r>
            <a:r>
              <a:rPr lang="en-US" dirty="0" smtClean="0">
                <a:solidFill>
                  <a:srgbClr val="7030A0"/>
                </a:solidFill>
                <a:sym typeface="Symbol"/>
              </a:rPr>
              <a:t></a:t>
            </a:r>
            <a:r>
              <a:rPr lang="en-US" dirty="0" smtClean="0">
                <a:solidFill>
                  <a:srgbClr val="7030A0"/>
                </a:solidFill>
              </a:rPr>
              <a:t>C/cm</a:t>
            </a:r>
            <a:r>
              <a:rPr lang="en-US" baseline="30000" dirty="0" smtClean="0">
                <a:solidFill>
                  <a:srgbClr val="7030A0"/>
                </a:solidFill>
              </a:rPr>
              <a:t>2</a:t>
            </a:r>
            <a:r>
              <a:rPr lang="en-US" dirty="0" smtClean="0">
                <a:solidFill>
                  <a:srgbClr val="7030A0"/>
                </a:solidFill>
              </a:rPr>
              <a:t>, (250</a:t>
            </a:r>
            <a:r>
              <a:rPr lang="en-US" dirty="0" smtClean="0">
                <a:solidFill>
                  <a:srgbClr val="7030A0"/>
                </a:solidFill>
                <a:sym typeface="Symbol"/>
              </a:rPr>
              <a:t></a:t>
            </a:r>
            <a:r>
              <a:rPr lang="en-US" dirty="0" smtClean="0">
                <a:solidFill>
                  <a:srgbClr val="7030A0"/>
                </a:solidFill>
              </a:rPr>
              <a:t>C/cm</a:t>
            </a:r>
            <a:r>
              <a:rPr lang="en-US" baseline="30000" dirty="0" smtClean="0">
                <a:solidFill>
                  <a:srgbClr val="7030A0"/>
                </a:solidFill>
              </a:rPr>
              <a:t>2</a:t>
            </a:r>
            <a:r>
              <a:rPr lang="en-US" dirty="0" smtClean="0">
                <a:solidFill>
                  <a:srgbClr val="7030A0"/>
                </a:solidFill>
              </a:rPr>
              <a:t> for 30kV).</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0" y="609600"/>
            <a:ext cx="4852034" cy="523220"/>
          </a:xfrm>
          <a:prstGeom prst="rect">
            <a:avLst/>
          </a:prstGeom>
          <a:noFill/>
        </p:spPr>
        <p:txBody>
          <a:bodyPr wrap="none" rtlCol="0">
            <a:spAutoFit/>
          </a:bodyPr>
          <a:lstStyle/>
          <a:p>
            <a:r>
              <a:rPr lang="en-US" sz="2800" dirty="0" smtClean="0">
                <a:solidFill>
                  <a:srgbClr val="0033CC"/>
                </a:solidFill>
              </a:rPr>
              <a:t>Electron beam lithography (EBL)</a:t>
            </a:r>
            <a:endParaRPr lang="en-US" sz="2800" dirty="0">
              <a:solidFill>
                <a:srgbClr val="0033CC"/>
              </a:solidFill>
            </a:endParaRPr>
          </a:p>
        </p:txBody>
      </p:sp>
      <p:sp>
        <p:nvSpPr>
          <p:cNvPr id="5" name="TextBox 4"/>
          <p:cNvSpPr txBox="1"/>
          <p:nvPr/>
        </p:nvSpPr>
        <p:spPr>
          <a:xfrm>
            <a:off x="1524000" y="1524000"/>
            <a:ext cx="6274923" cy="4616648"/>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Overview and resolution limit.</a:t>
            </a:r>
          </a:p>
          <a:p>
            <a:pPr marL="342900" indent="-342900">
              <a:spcAft>
                <a:spcPts val="600"/>
              </a:spcAft>
              <a:buAutoNum type="arabicPeriod"/>
            </a:pPr>
            <a:r>
              <a:rPr lang="en-US" dirty="0" smtClean="0">
                <a:solidFill>
                  <a:srgbClr val="0033CC"/>
                </a:solidFill>
              </a:rPr>
              <a:t>Electron source (thermionic and field emission).</a:t>
            </a:r>
          </a:p>
          <a:p>
            <a:pPr marL="342900" indent="-342900">
              <a:spcAft>
                <a:spcPts val="600"/>
              </a:spcAft>
              <a:buAutoNum type="arabicPeriod"/>
            </a:pPr>
            <a:r>
              <a:rPr lang="en-US" dirty="0" smtClean="0">
                <a:solidFill>
                  <a:srgbClr val="0033CC"/>
                </a:solidFill>
              </a:rPr>
              <a:t>Electron optics (electrostatic and magnetic lens).</a:t>
            </a:r>
          </a:p>
          <a:p>
            <a:pPr marL="342900" indent="-342900">
              <a:spcAft>
                <a:spcPts val="600"/>
              </a:spcAft>
              <a:buAutoNum type="arabicPeriod"/>
            </a:pPr>
            <a:r>
              <a:rPr lang="en-US" dirty="0" smtClean="0">
                <a:solidFill>
                  <a:srgbClr val="0033CC"/>
                </a:solidFill>
              </a:rPr>
              <a:t>Aberrations (spherical, chromatic, diffraction, astigmation).</a:t>
            </a:r>
          </a:p>
          <a:p>
            <a:pPr marL="342900" indent="-342900">
              <a:spcAft>
                <a:spcPts val="600"/>
              </a:spcAft>
              <a:buAutoNum type="arabicPeriod"/>
            </a:pPr>
            <a:r>
              <a:rPr lang="en-US" dirty="0" smtClean="0">
                <a:solidFill>
                  <a:srgbClr val="0033CC"/>
                </a:solidFill>
              </a:rPr>
              <a:t>EBL systems (raster/vector scan, round/shaped beam)</a:t>
            </a:r>
          </a:p>
          <a:p>
            <a:pPr marL="342900" indent="-342900">
              <a:spcAft>
                <a:spcPts val="600"/>
              </a:spcAft>
              <a:buAutoNum type="arabicPeriod"/>
            </a:pPr>
            <a:r>
              <a:rPr lang="en-US" dirty="0" smtClean="0">
                <a:solidFill>
                  <a:srgbClr val="0033CC"/>
                </a:solidFill>
              </a:rPr>
              <a:t>Interaction of electrons with matter (scattering, x-ray, Auger).</a:t>
            </a:r>
          </a:p>
          <a:p>
            <a:pPr marL="342900" indent="-342900">
              <a:spcAft>
                <a:spcPts val="600"/>
              </a:spcAft>
              <a:buAutoNum type="arabicPeriod"/>
            </a:pPr>
            <a:r>
              <a:rPr lang="en-US" dirty="0" smtClean="0">
                <a:solidFill>
                  <a:srgbClr val="0033CC"/>
                </a:solidFill>
              </a:rPr>
              <a:t>Proximity effect and how to reduce it.</a:t>
            </a:r>
          </a:p>
          <a:p>
            <a:pPr marL="342900" indent="-342900">
              <a:spcAft>
                <a:spcPts val="600"/>
              </a:spcAft>
              <a:buAutoNum type="arabicPeriod"/>
            </a:pPr>
            <a:r>
              <a:rPr lang="en-US" dirty="0" smtClean="0">
                <a:solidFill>
                  <a:srgbClr val="0033CC"/>
                </a:solidFill>
              </a:rPr>
              <a:t>Resist contrast and sensitivity.</a:t>
            </a:r>
          </a:p>
          <a:p>
            <a:pPr marL="342900" indent="-342900">
              <a:spcAft>
                <a:spcPts val="600"/>
              </a:spcAft>
              <a:buAutoNum type="arabicPeriod"/>
            </a:pPr>
            <a:r>
              <a:rPr lang="en-US" dirty="0" smtClean="0">
                <a:solidFill>
                  <a:srgbClr val="0033CC"/>
                </a:solidFill>
              </a:rPr>
              <a:t>Several popular resist materials.</a:t>
            </a:r>
          </a:p>
          <a:p>
            <a:pPr marL="342900" indent="-342900">
              <a:spcAft>
                <a:spcPts val="600"/>
              </a:spcAft>
              <a:buAutoNum type="arabicPeriod"/>
            </a:pPr>
            <a:r>
              <a:rPr lang="en-US" dirty="0" smtClean="0">
                <a:solidFill>
                  <a:srgbClr val="000099"/>
                </a:solidFill>
              </a:rPr>
              <a:t>High resolution EBL, resolution limit.</a:t>
            </a:r>
          </a:p>
          <a:p>
            <a:pPr marL="342900" indent="-342900">
              <a:spcAft>
                <a:spcPts val="600"/>
              </a:spcAft>
              <a:buAutoNum type="arabicPeriod"/>
            </a:pPr>
            <a:r>
              <a:rPr lang="en-US" dirty="0" smtClean="0">
                <a:solidFill>
                  <a:srgbClr val="0033CC"/>
                </a:solidFill>
              </a:rPr>
              <a:t>Grey-scale EBL for 3D structure fabrication.</a:t>
            </a:r>
          </a:p>
          <a:p>
            <a:pPr marL="342900" indent="-342900">
              <a:spcAft>
                <a:spcPts val="600"/>
              </a:spcAft>
              <a:buAutoNum type="arabicPeriod"/>
            </a:pPr>
            <a:r>
              <a:rPr lang="en-US" dirty="0" smtClean="0">
                <a:solidFill>
                  <a:srgbClr val="0033CC"/>
                </a:solidFill>
              </a:rPr>
              <a:t>Anti-charging techniques.</a:t>
            </a:r>
          </a:p>
          <a:p>
            <a:pPr marL="342900" indent="-342900">
              <a:spcAft>
                <a:spcPts val="600"/>
              </a:spcAft>
              <a:buAutoNum type="arabicPeriod"/>
            </a:pPr>
            <a:r>
              <a:rPr lang="en-US" dirty="0" smtClean="0">
                <a:solidFill>
                  <a:srgbClr val="C00000"/>
                </a:solidFill>
              </a:rPr>
              <a:t>Electron projection and multi-beam lithography</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994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609600" y="76200"/>
            <a:ext cx="8153400" cy="523220"/>
          </a:xfrm>
          <a:prstGeom prst="rect">
            <a:avLst/>
          </a:prstGeom>
          <a:noFill/>
        </p:spPr>
        <p:txBody>
          <a:bodyPr wrap="square" rtlCol="0">
            <a:spAutoFit/>
          </a:bodyPr>
          <a:lstStyle/>
          <a:p>
            <a:pPr algn="ctr"/>
            <a:r>
              <a:rPr lang="en-US" sz="2800" dirty="0" smtClean="0">
                <a:solidFill>
                  <a:srgbClr val="0033CC"/>
                </a:solidFill>
              </a:rPr>
              <a:t>High throughput electron-based lithography: overview</a:t>
            </a:r>
            <a:endParaRPr lang="en-US" sz="2800" dirty="0">
              <a:solidFill>
                <a:srgbClr val="0033CC"/>
              </a:solidFill>
            </a:endParaRPr>
          </a:p>
        </p:txBody>
      </p:sp>
      <p:sp>
        <p:nvSpPr>
          <p:cNvPr id="7" name="TextBox 6"/>
          <p:cNvSpPr txBox="1"/>
          <p:nvPr/>
        </p:nvSpPr>
        <p:spPr>
          <a:xfrm>
            <a:off x="304800" y="1600200"/>
            <a:ext cx="8534400" cy="3323987"/>
          </a:xfrm>
          <a:prstGeom prst="rect">
            <a:avLst/>
          </a:prstGeom>
          <a:noFill/>
        </p:spPr>
        <p:txBody>
          <a:bodyPr wrap="square" rtlCol="0">
            <a:spAutoFit/>
          </a:bodyPr>
          <a:lstStyle/>
          <a:p>
            <a:pPr marL="169863" indent="-169863">
              <a:spcAft>
                <a:spcPts val="600"/>
              </a:spcAft>
              <a:buFont typeface="Arial" pitchFamily="34" charset="0"/>
              <a:buChar char="•"/>
            </a:pPr>
            <a:r>
              <a:rPr lang="en-US" dirty="0" smtClean="0">
                <a:solidFill>
                  <a:srgbClr val="0033CC"/>
                </a:solidFill>
              </a:rPr>
              <a:t>Electron beam lithography using single beam is too slow for mass production.</a:t>
            </a:r>
          </a:p>
          <a:p>
            <a:pPr marL="169863" indent="-169863">
              <a:spcAft>
                <a:spcPts val="600"/>
              </a:spcAft>
              <a:buFont typeface="Arial" pitchFamily="34" charset="0"/>
              <a:buChar char="•"/>
            </a:pPr>
            <a:r>
              <a:rPr lang="en-US" dirty="0" smtClean="0">
                <a:solidFill>
                  <a:srgbClr val="0033CC"/>
                </a:solidFill>
              </a:rPr>
              <a:t>Three directions to increase throughput drastically:</a:t>
            </a:r>
          </a:p>
          <a:p>
            <a:pPr marL="404813" lvl="1" indent="-169863">
              <a:spcAft>
                <a:spcPts val="600"/>
              </a:spcAft>
              <a:buFont typeface="Courier New" pitchFamily="49" charset="0"/>
              <a:buChar char="o"/>
            </a:pPr>
            <a:r>
              <a:rPr lang="en-US" dirty="0" smtClean="0">
                <a:solidFill>
                  <a:srgbClr val="0033CC"/>
                </a:solidFill>
              </a:rPr>
              <a:t>Use broad beam and mask, like photolithography. It is called electron projection lithography (EPL), with SCALPEL as best known EPL method.</a:t>
            </a:r>
          </a:p>
          <a:p>
            <a:pPr marL="404813" lvl="1" indent="-169863">
              <a:spcAft>
                <a:spcPts val="600"/>
              </a:spcAft>
              <a:buFont typeface="Courier New" pitchFamily="49" charset="0"/>
              <a:buChar char="o"/>
            </a:pPr>
            <a:r>
              <a:rPr lang="en-US" dirty="0" smtClean="0">
                <a:solidFill>
                  <a:srgbClr val="0033CC"/>
                </a:solidFill>
              </a:rPr>
              <a:t>Start from a broad beam, divide into many sub-beams, like zone-plate x-ray lithography.</a:t>
            </a:r>
          </a:p>
          <a:p>
            <a:pPr marL="404813" lvl="1" indent="-169863">
              <a:spcAft>
                <a:spcPts val="600"/>
              </a:spcAft>
              <a:buFont typeface="Courier New" pitchFamily="49" charset="0"/>
              <a:buChar char="o"/>
            </a:pPr>
            <a:r>
              <a:rPr lang="en-US" dirty="0" smtClean="0">
                <a:solidFill>
                  <a:srgbClr val="0033CC"/>
                </a:solidFill>
              </a:rPr>
              <a:t>Using an array of mini-electron guns/sources to generate multi-electron beams.</a:t>
            </a:r>
          </a:p>
          <a:p>
            <a:pPr marL="169863" indent="-169863">
              <a:spcAft>
                <a:spcPts val="600"/>
              </a:spcAft>
              <a:buFont typeface="Arial" pitchFamily="34" charset="0"/>
              <a:buChar char="•"/>
            </a:pPr>
            <a:r>
              <a:rPr lang="en-US" dirty="0" smtClean="0">
                <a:solidFill>
                  <a:srgbClr val="0033CC"/>
                </a:solidFill>
              </a:rPr>
              <a:t>Those techniques can also be used for ion, will be addressed later.</a:t>
            </a:r>
          </a:p>
          <a:p>
            <a:pPr marL="169863" indent="-169863">
              <a:spcAft>
                <a:spcPts val="600"/>
              </a:spcAft>
              <a:buFont typeface="Arial" pitchFamily="34" charset="0"/>
              <a:buChar char="•"/>
            </a:pPr>
            <a:r>
              <a:rPr lang="en-US" dirty="0" smtClean="0">
                <a:solidFill>
                  <a:srgbClr val="0033CC"/>
                </a:solidFill>
              </a:rPr>
              <a:t>Currently, multi-e-beam direct write is competing with EUV lithography for next generation lithography.</a:t>
            </a:r>
            <a:endParaRPr lang="en-US" dirty="0">
              <a:solidFill>
                <a:srgbClr val="0033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34381" y="609600"/>
            <a:ext cx="8659259" cy="6172201"/>
          </a:xfrm>
          <a:prstGeom prst="rect">
            <a:avLst/>
          </a:prstGeom>
          <a:noFill/>
          <a:ln w="9525">
            <a:noFill/>
            <a:miter lim="800000"/>
            <a:headEnd/>
            <a:tailEnd/>
          </a:ln>
          <a:effectLst/>
        </p:spPr>
      </p:pic>
      <p:sp>
        <p:nvSpPr>
          <p:cNvPr id="5" name="Rectangle 4"/>
          <p:cNvSpPr/>
          <p:nvPr/>
        </p:nvSpPr>
        <p:spPr>
          <a:xfrm>
            <a:off x="838200" y="0"/>
            <a:ext cx="7543800" cy="523220"/>
          </a:xfrm>
          <a:prstGeom prst="rect">
            <a:avLst/>
          </a:prstGeom>
        </p:spPr>
        <p:txBody>
          <a:bodyPr wrap="square">
            <a:spAutoFit/>
          </a:bodyPr>
          <a:lstStyle/>
          <a:p>
            <a:r>
              <a:rPr lang="en-US" sz="2800" dirty="0" smtClean="0">
                <a:solidFill>
                  <a:srgbClr val="000099"/>
                </a:solidFill>
              </a:rPr>
              <a:t>ITRS (2006) Projections for Lithography Technology</a:t>
            </a:r>
            <a:endParaRPr lang="en-US" sz="2800" dirty="0">
              <a:solidFill>
                <a:srgbClr val="000099"/>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52400" y="6488668"/>
            <a:ext cx="8763000" cy="369332"/>
          </a:xfrm>
          <a:prstGeom prst="rect">
            <a:avLst/>
          </a:prstGeom>
          <a:solidFill>
            <a:schemeClr val="bg1"/>
          </a:solidFill>
        </p:spPr>
        <p:txBody>
          <a:bodyPr wrap="square" rtlCol="0">
            <a:spAutoFit/>
          </a:bodyPr>
          <a:lstStyle/>
          <a:p>
            <a:r>
              <a:rPr lang="en-US" dirty="0" smtClean="0">
                <a:solidFill>
                  <a:srgbClr val="FF0000"/>
                </a:solidFill>
              </a:rPr>
              <a:t>ML2: mask-less lithography - EBL, SPM (scanning probe microscope) tip based lithography..</a:t>
            </a: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1524000" y="914400"/>
            <a:ext cx="6590918" cy="5176725"/>
          </a:xfrm>
          <a:prstGeom prst="rect">
            <a:avLst/>
          </a:prstGeom>
          <a:noFill/>
          <a:ln w="9525">
            <a:noFill/>
            <a:miter lim="800000"/>
            <a:headEnd/>
            <a:tailEnd/>
          </a:ln>
        </p:spPr>
      </p:pic>
      <p:sp>
        <p:nvSpPr>
          <p:cNvPr id="7" name="Rectangle 6"/>
          <p:cNvSpPr/>
          <p:nvPr/>
        </p:nvSpPr>
        <p:spPr>
          <a:xfrm>
            <a:off x="2209800" y="152400"/>
            <a:ext cx="5486400" cy="523220"/>
          </a:xfrm>
          <a:prstGeom prst="rect">
            <a:avLst/>
          </a:prstGeom>
        </p:spPr>
        <p:txBody>
          <a:bodyPr wrap="square">
            <a:spAutoFit/>
          </a:bodyPr>
          <a:lstStyle/>
          <a:p>
            <a:r>
              <a:rPr lang="en-US" sz="2800" dirty="0" smtClean="0">
                <a:solidFill>
                  <a:srgbClr val="0033CC"/>
                </a:solidFill>
              </a:rPr>
              <a:t>MEMS-based electron emitters array </a:t>
            </a:r>
          </a:p>
        </p:txBody>
      </p:sp>
      <p:cxnSp>
        <p:nvCxnSpPr>
          <p:cNvPr id="8" name="Straight Connector 7"/>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04800" y="5934670"/>
            <a:ext cx="5086201" cy="923330"/>
          </a:xfrm>
          <a:prstGeom prst="rect">
            <a:avLst/>
          </a:prstGeom>
          <a:noFill/>
        </p:spPr>
        <p:txBody>
          <a:bodyPr wrap="none" rtlCol="0">
            <a:spAutoFit/>
          </a:bodyPr>
          <a:lstStyle/>
          <a:p>
            <a:r>
              <a:rPr lang="en-US" dirty="0" smtClean="0">
                <a:solidFill>
                  <a:srgbClr val="C00000"/>
                </a:solidFill>
              </a:rPr>
              <a:t>Not mature, far away from mass production tool.</a:t>
            </a:r>
          </a:p>
          <a:p>
            <a:r>
              <a:rPr lang="en-US" dirty="0" smtClean="0">
                <a:solidFill>
                  <a:srgbClr val="0033CC"/>
                </a:solidFill>
              </a:rPr>
              <a:t>Same principle as field emission display, go to see</a:t>
            </a:r>
          </a:p>
          <a:p>
            <a:r>
              <a:rPr lang="en-US" dirty="0" smtClean="0">
                <a:solidFill>
                  <a:srgbClr val="0033CC"/>
                </a:solidFill>
              </a:rPr>
              <a:t>http://en.wikipedia.org/wiki/Field_emission_display</a:t>
            </a:r>
            <a:endParaRPr lang="en-US" dirty="0">
              <a:solidFill>
                <a:srgbClr val="0033CC"/>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096000"/>
            <a:ext cx="8534400" cy="369332"/>
          </a:xfrm>
          <a:prstGeom prst="rect">
            <a:avLst/>
          </a:prstGeom>
        </p:spPr>
        <p:txBody>
          <a:bodyPr wrap="square">
            <a:spAutoFit/>
          </a:bodyPr>
          <a:lstStyle/>
          <a:p>
            <a:r>
              <a:rPr lang="en-US" dirty="0" smtClean="0">
                <a:solidFill>
                  <a:srgbClr val="0033CC"/>
                </a:solidFill>
              </a:rPr>
              <a:t>Dark and light regions differentiated by their scattering strength at the SCALPEL aperture.</a:t>
            </a:r>
          </a:p>
        </p:txBody>
      </p:sp>
      <p:pic>
        <p:nvPicPr>
          <p:cNvPr id="22531" name="Picture 3"/>
          <p:cNvPicPr>
            <a:picLocks noChangeAspect="1" noChangeArrowheads="1"/>
          </p:cNvPicPr>
          <p:nvPr/>
        </p:nvPicPr>
        <p:blipFill>
          <a:blip r:embed="rId2"/>
          <a:srcRect/>
          <a:stretch>
            <a:fillRect/>
          </a:stretch>
        </p:blipFill>
        <p:spPr bwMode="auto">
          <a:xfrm>
            <a:off x="152400" y="1048144"/>
            <a:ext cx="8724900" cy="4895456"/>
          </a:xfrm>
          <a:prstGeom prst="rect">
            <a:avLst/>
          </a:prstGeom>
          <a:noFill/>
          <a:ln w="9525">
            <a:noFill/>
            <a:miter lim="800000"/>
            <a:headEnd/>
            <a:tailEnd/>
          </a:ln>
          <a:effectLst/>
        </p:spPr>
      </p:pic>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6248400" y="6504801"/>
            <a:ext cx="2812180" cy="276999"/>
          </a:xfrm>
          <a:prstGeom prst="rect">
            <a:avLst/>
          </a:prstGeom>
        </p:spPr>
        <p:txBody>
          <a:bodyPr wrap="square">
            <a:spAutoFit/>
          </a:bodyPr>
          <a:lstStyle/>
          <a:p>
            <a:r>
              <a:rPr lang="en-US" sz="1200" dirty="0" err="1" smtClean="0"/>
              <a:t>Harriott</a:t>
            </a:r>
            <a:r>
              <a:rPr lang="en-US" sz="1200" dirty="0" smtClean="0"/>
              <a:t>, JVST B, 15(6), 2130-2135 (1997) </a:t>
            </a:r>
            <a:endParaRPr lang="en-US" sz="1200" dirty="0"/>
          </a:p>
        </p:txBody>
      </p:sp>
      <p:sp>
        <p:nvSpPr>
          <p:cNvPr id="4" name="Rectangle 3"/>
          <p:cNvSpPr/>
          <p:nvPr/>
        </p:nvSpPr>
        <p:spPr>
          <a:xfrm>
            <a:off x="2057400" y="0"/>
            <a:ext cx="5562600" cy="830997"/>
          </a:xfrm>
          <a:prstGeom prst="rect">
            <a:avLst/>
          </a:prstGeom>
        </p:spPr>
        <p:txBody>
          <a:bodyPr wrap="square">
            <a:spAutoFit/>
          </a:bodyPr>
          <a:lstStyle/>
          <a:p>
            <a:pPr algn="ctr"/>
            <a:r>
              <a:rPr lang="en-US" sz="2400" dirty="0" smtClean="0">
                <a:solidFill>
                  <a:srgbClr val="0033CC"/>
                </a:solidFill>
              </a:rPr>
              <a:t>SCALPEL: Scattering with angular limitation projection electron beam lithography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505200" y="152400"/>
            <a:ext cx="2286000" cy="461665"/>
          </a:xfrm>
          <a:prstGeom prst="rect">
            <a:avLst/>
          </a:prstGeom>
        </p:spPr>
        <p:txBody>
          <a:bodyPr wrap="square">
            <a:spAutoFit/>
          </a:bodyPr>
          <a:lstStyle/>
          <a:p>
            <a:pPr algn="ctr"/>
            <a:r>
              <a:rPr lang="en-US" sz="2400" dirty="0" smtClean="0">
                <a:solidFill>
                  <a:srgbClr val="0033CC"/>
                </a:solidFill>
              </a:rPr>
              <a:t>SCALPEL: mask</a:t>
            </a:r>
          </a:p>
        </p:txBody>
      </p:sp>
      <p:sp>
        <p:nvSpPr>
          <p:cNvPr id="7" name="TextBox 6"/>
          <p:cNvSpPr txBox="1"/>
          <p:nvPr/>
        </p:nvSpPr>
        <p:spPr>
          <a:xfrm>
            <a:off x="609601" y="762000"/>
            <a:ext cx="8153400" cy="2539157"/>
          </a:xfrm>
          <a:prstGeom prst="rect">
            <a:avLst/>
          </a:prstGeom>
          <a:noFill/>
        </p:spPr>
        <p:txBody>
          <a:bodyPr wrap="square" rtlCol="0">
            <a:spAutoFit/>
          </a:bodyPr>
          <a:lstStyle/>
          <a:p>
            <a:pPr marL="169863" indent="-169863">
              <a:spcAft>
                <a:spcPts val="600"/>
              </a:spcAft>
              <a:buFont typeface="Arial" pitchFamily="34" charset="0"/>
              <a:buChar char="•"/>
            </a:pPr>
            <a:r>
              <a:rPr lang="en-US" dirty="0" smtClean="0">
                <a:solidFill>
                  <a:srgbClr val="0033CC"/>
                </a:solidFill>
              </a:rPr>
              <a:t>Mask is like that for x-ray lithography, consisting of membrane and “absorber”, which are both almost completely electron-transparent at 100keV electron energy.</a:t>
            </a:r>
          </a:p>
          <a:p>
            <a:pPr marL="169863" indent="-169863">
              <a:spcAft>
                <a:spcPts val="600"/>
              </a:spcAft>
              <a:buFont typeface="Arial" pitchFamily="34" charset="0"/>
              <a:buChar char="•"/>
            </a:pPr>
            <a:r>
              <a:rPr lang="en-US" dirty="0" smtClean="0">
                <a:solidFill>
                  <a:srgbClr val="0033CC"/>
                </a:solidFill>
              </a:rPr>
              <a:t>This means that very little of the incident energy is actually absorbed by the mask, minimizing thermal instabilities in the mask.</a:t>
            </a:r>
          </a:p>
          <a:p>
            <a:pPr marL="169863" indent="-169863">
              <a:spcAft>
                <a:spcPts val="600"/>
              </a:spcAft>
              <a:buFont typeface="Arial" pitchFamily="34" charset="0"/>
              <a:buChar char="•"/>
            </a:pPr>
            <a:r>
              <a:rPr lang="en-US" dirty="0" smtClean="0">
                <a:solidFill>
                  <a:srgbClr val="0033CC"/>
                </a:solidFill>
              </a:rPr>
              <a:t>Si</a:t>
            </a:r>
            <a:r>
              <a:rPr lang="en-US" baseline="-25000" dirty="0" smtClean="0">
                <a:solidFill>
                  <a:srgbClr val="0033CC"/>
                </a:solidFill>
              </a:rPr>
              <a:t>3</a:t>
            </a:r>
            <a:r>
              <a:rPr lang="en-US" dirty="0" smtClean="0">
                <a:solidFill>
                  <a:srgbClr val="0033CC"/>
                </a:solidFill>
              </a:rPr>
              <a:t>N</a:t>
            </a:r>
            <a:r>
              <a:rPr lang="en-US" baseline="-25000" dirty="0" smtClean="0">
                <a:solidFill>
                  <a:srgbClr val="0033CC"/>
                </a:solidFill>
              </a:rPr>
              <a:t>4</a:t>
            </a:r>
            <a:r>
              <a:rPr lang="en-US" dirty="0" smtClean="0">
                <a:solidFill>
                  <a:srgbClr val="0033CC"/>
                </a:solidFill>
              </a:rPr>
              <a:t> membrane with thickness order 100nm; “absorber” typically W.</a:t>
            </a:r>
          </a:p>
          <a:p>
            <a:pPr marL="169863" indent="-169863">
              <a:spcAft>
                <a:spcPts val="600"/>
              </a:spcAft>
              <a:buFont typeface="Arial" pitchFamily="34" charset="0"/>
              <a:buChar char="•"/>
            </a:pPr>
            <a:r>
              <a:rPr lang="en-US" dirty="0" smtClean="0">
                <a:solidFill>
                  <a:srgbClr val="0033CC"/>
                </a:solidFill>
              </a:rPr>
              <a:t>Such a membrane mask is nothing robust. As a result, like x-ray lithography, mask problems make electron projection lithography unsuitable for mass production, despite the great investment the semiconductor tool company has put in it.</a:t>
            </a:r>
          </a:p>
        </p:txBody>
      </p:sp>
      <p:pic>
        <p:nvPicPr>
          <p:cNvPr id="4098" name="Picture 2"/>
          <p:cNvPicPr>
            <a:picLocks noChangeAspect="1" noChangeArrowheads="1"/>
          </p:cNvPicPr>
          <p:nvPr/>
        </p:nvPicPr>
        <p:blipFill>
          <a:blip r:embed="rId2"/>
          <a:srcRect/>
          <a:stretch>
            <a:fillRect/>
          </a:stretch>
        </p:blipFill>
        <p:spPr bwMode="auto">
          <a:xfrm>
            <a:off x="2514600" y="3838575"/>
            <a:ext cx="4326804" cy="2714625"/>
          </a:xfrm>
          <a:prstGeom prst="rect">
            <a:avLst/>
          </a:prstGeom>
          <a:noFill/>
          <a:ln w="9525">
            <a:noFill/>
            <a:miter lim="800000"/>
            <a:headEnd/>
            <a:tailEnd/>
          </a:ln>
        </p:spPr>
      </p:pic>
      <p:sp>
        <p:nvSpPr>
          <p:cNvPr id="9" name="Rectangle 8"/>
          <p:cNvSpPr/>
          <p:nvPr/>
        </p:nvSpPr>
        <p:spPr>
          <a:xfrm>
            <a:off x="2438400" y="3381375"/>
            <a:ext cx="4337598" cy="369332"/>
          </a:xfrm>
          <a:prstGeom prst="rect">
            <a:avLst/>
          </a:prstGeom>
        </p:spPr>
        <p:txBody>
          <a:bodyPr wrap="none">
            <a:spAutoFit/>
          </a:bodyPr>
          <a:lstStyle/>
          <a:p>
            <a:r>
              <a:rPr lang="en-US" dirty="0" smtClean="0">
                <a:solidFill>
                  <a:srgbClr val="C00000"/>
                </a:solidFill>
              </a:rPr>
              <a:t>World first 200mm mask fabricated by HOYA</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81000" y="152400"/>
            <a:ext cx="8305800" cy="523220"/>
          </a:xfrm>
          <a:prstGeom prst="rect">
            <a:avLst/>
          </a:prstGeom>
        </p:spPr>
        <p:txBody>
          <a:bodyPr wrap="square">
            <a:spAutoFit/>
          </a:bodyPr>
          <a:lstStyle/>
          <a:p>
            <a:pPr algn="ctr"/>
            <a:r>
              <a:rPr lang="en-US" sz="2800" dirty="0" smtClean="0">
                <a:solidFill>
                  <a:srgbClr val="0033CC"/>
                </a:solidFill>
              </a:rPr>
              <a:t>Coulomb interaction between electrons limit resolution</a:t>
            </a:r>
          </a:p>
        </p:txBody>
      </p:sp>
      <p:sp>
        <p:nvSpPr>
          <p:cNvPr id="10" name="TextBox 9"/>
          <p:cNvSpPr txBox="1"/>
          <p:nvPr/>
        </p:nvSpPr>
        <p:spPr>
          <a:xfrm>
            <a:off x="609601" y="838200"/>
            <a:ext cx="7848599" cy="646331"/>
          </a:xfrm>
          <a:prstGeom prst="rect">
            <a:avLst/>
          </a:prstGeom>
          <a:noFill/>
        </p:spPr>
        <p:txBody>
          <a:bodyPr wrap="square" rtlCol="0">
            <a:spAutoFit/>
          </a:bodyPr>
          <a:lstStyle/>
          <a:p>
            <a:r>
              <a:rPr lang="en-US" dirty="0" smtClean="0">
                <a:solidFill>
                  <a:srgbClr val="C00000"/>
                </a:solidFill>
              </a:rPr>
              <a:t>Coulomb repulsion is important because all electrons not scattered by “absorber” pass the small aperture where the current density/repulsion is highest.</a:t>
            </a:r>
            <a:endParaRPr lang="en-US" dirty="0">
              <a:solidFill>
                <a:srgbClr val="C00000"/>
              </a:solidFill>
            </a:endParaRPr>
          </a:p>
        </p:txBody>
      </p:sp>
      <p:grpSp>
        <p:nvGrpSpPr>
          <p:cNvPr id="16" name="Group 15"/>
          <p:cNvGrpSpPr/>
          <p:nvPr/>
        </p:nvGrpSpPr>
        <p:grpSpPr>
          <a:xfrm>
            <a:off x="1447800" y="1752600"/>
            <a:ext cx="5629716" cy="4219575"/>
            <a:chOff x="685800" y="1600200"/>
            <a:chExt cx="5629716" cy="4219575"/>
          </a:xfrm>
        </p:grpSpPr>
        <p:pic>
          <p:nvPicPr>
            <p:cNvPr id="5122" name="Picture 2"/>
            <p:cNvPicPr>
              <a:picLocks noChangeAspect="1" noChangeArrowheads="1"/>
            </p:cNvPicPr>
            <p:nvPr/>
          </p:nvPicPr>
          <p:blipFill>
            <a:blip r:embed="rId2"/>
            <a:srcRect/>
            <a:stretch>
              <a:fillRect/>
            </a:stretch>
          </p:blipFill>
          <p:spPr bwMode="auto">
            <a:xfrm>
              <a:off x="685800" y="1600200"/>
              <a:ext cx="5619750" cy="4219575"/>
            </a:xfrm>
            <a:prstGeom prst="rect">
              <a:avLst/>
            </a:prstGeom>
            <a:noFill/>
            <a:ln w="9525">
              <a:noFill/>
              <a:miter lim="800000"/>
              <a:headEnd/>
              <a:tailEnd/>
            </a:ln>
          </p:spPr>
        </p:pic>
        <p:pic>
          <p:nvPicPr>
            <p:cNvPr id="5123" name="Picture 3"/>
            <p:cNvPicPr>
              <a:picLocks noChangeAspect="1" noChangeArrowheads="1"/>
            </p:cNvPicPr>
            <p:nvPr/>
          </p:nvPicPr>
          <p:blipFill>
            <a:blip r:embed="rId3"/>
            <a:srcRect/>
            <a:stretch>
              <a:fillRect/>
            </a:stretch>
          </p:blipFill>
          <p:spPr bwMode="auto">
            <a:xfrm>
              <a:off x="2971800" y="3581400"/>
              <a:ext cx="3009305" cy="1143000"/>
            </a:xfrm>
            <a:prstGeom prst="rect">
              <a:avLst/>
            </a:prstGeom>
            <a:noFill/>
            <a:ln w="9525">
              <a:noFill/>
              <a:miter lim="800000"/>
              <a:headEnd/>
              <a:tailEnd/>
            </a:ln>
          </p:spPr>
        </p:pic>
        <p:sp>
          <p:nvSpPr>
            <p:cNvPr id="13" name="TextBox 12"/>
            <p:cNvSpPr txBox="1"/>
            <p:nvPr/>
          </p:nvSpPr>
          <p:spPr>
            <a:xfrm>
              <a:off x="1752600" y="5193268"/>
              <a:ext cx="4562916" cy="369332"/>
            </a:xfrm>
            <a:prstGeom prst="rect">
              <a:avLst/>
            </a:prstGeom>
            <a:noFill/>
          </p:spPr>
          <p:txBody>
            <a:bodyPr wrap="none" rtlCol="0">
              <a:spAutoFit/>
            </a:bodyPr>
            <a:lstStyle/>
            <a:p>
              <a:r>
                <a:rPr lang="en-US" dirty="0" smtClean="0"/>
                <a:t>(the current that passed through the aperture)</a:t>
              </a:r>
              <a:endParaRPr lang="en-US" dirty="0"/>
            </a:p>
          </p:txBody>
        </p:sp>
        <p:sp>
          <p:nvSpPr>
            <p:cNvPr id="15" name="TextBox 14"/>
            <p:cNvSpPr txBox="1"/>
            <p:nvPr/>
          </p:nvSpPr>
          <p:spPr>
            <a:xfrm rot="16200000">
              <a:off x="682944" y="2822255"/>
              <a:ext cx="1137043" cy="369332"/>
            </a:xfrm>
            <a:prstGeom prst="rect">
              <a:avLst/>
            </a:prstGeom>
            <a:noFill/>
          </p:spPr>
          <p:txBody>
            <a:bodyPr wrap="none" rtlCol="0">
              <a:spAutoFit/>
            </a:bodyPr>
            <a:lstStyle/>
            <a:p>
              <a:r>
                <a:rPr lang="en-US" dirty="0" smtClean="0"/>
                <a:t>resolution</a:t>
              </a:r>
              <a:endParaRPr lang="en-US"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528935"/>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200400" y="71735"/>
            <a:ext cx="2590800" cy="461665"/>
          </a:xfrm>
          <a:prstGeom prst="rect">
            <a:avLst/>
          </a:prstGeom>
        </p:spPr>
        <p:txBody>
          <a:bodyPr wrap="square">
            <a:spAutoFit/>
          </a:bodyPr>
          <a:lstStyle/>
          <a:p>
            <a:pPr algn="ctr"/>
            <a:r>
              <a:rPr lang="en-US" sz="2400" dirty="0" smtClean="0">
                <a:solidFill>
                  <a:srgbClr val="0033CC"/>
                </a:solidFill>
              </a:rPr>
              <a:t>SCALPEL summary</a:t>
            </a:r>
          </a:p>
        </p:txBody>
      </p:sp>
      <p:sp>
        <p:nvSpPr>
          <p:cNvPr id="7" name="TextBox 6"/>
          <p:cNvSpPr txBox="1"/>
          <p:nvPr/>
        </p:nvSpPr>
        <p:spPr>
          <a:xfrm>
            <a:off x="762000" y="609600"/>
            <a:ext cx="7924800" cy="3139321"/>
          </a:xfrm>
          <a:prstGeom prst="rect">
            <a:avLst/>
          </a:prstGeom>
          <a:noFill/>
        </p:spPr>
        <p:txBody>
          <a:bodyPr wrap="square" rtlCol="0">
            <a:spAutoFit/>
          </a:bodyPr>
          <a:lstStyle/>
          <a:p>
            <a:pPr marL="169863" indent="-169863">
              <a:buFont typeface="Arial" pitchFamily="34" charset="0"/>
              <a:buChar char="•"/>
            </a:pPr>
            <a:r>
              <a:rPr lang="en-US" dirty="0" smtClean="0">
                <a:solidFill>
                  <a:srgbClr val="0033CC"/>
                </a:solidFill>
              </a:rPr>
              <a:t>Electron energy 100keV, negligible diffraction.</a:t>
            </a:r>
          </a:p>
          <a:p>
            <a:pPr marL="169863" indent="-169863">
              <a:buFont typeface="Arial" pitchFamily="34" charset="0"/>
              <a:buChar char="•"/>
            </a:pPr>
            <a:r>
              <a:rPr lang="en-US" dirty="0" smtClean="0">
                <a:solidFill>
                  <a:srgbClr val="0033CC"/>
                </a:solidFill>
              </a:rPr>
              <a:t>Reduction is possible, such as 4</a:t>
            </a:r>
            <a:r>
              <a:rPr lang="en-US" dirty="0" smtClean="0">
                <a:solidFill>
                  <a:srgbClr val="0033CC"/>
                </a:solidFill>
                <a:sym typeface="Symbol"/>
              </a:rPr>
              <a:t> (i.e. pattern on mask </a:t>
            </a:r>
            <a:r>
              <a:rPr lang="en-US" dirty="0" smtClean="0">
                <a:solidFill>
                  <a:srgbClr val="0033CC"/>
                </a:solidFill>
              </a:rPr>
              <a:t>4</a:t>
            </a:r>
            <a:r>
              <a:rPr lang="en-US" dirty="0" smtClean="0">
                <a:solidFill>
                  <a:srgbClr val="0033CC"/>
                </a:solidFill>
                <a:sym typeface="Symbol"/>
              </a:rPr>
              <a:t> that on resist).</a:t>
            </a:r>
          </a:p>
          <a:p>
            <a:pPr marL="169863" indent="-169863">
              <a:buFont typeface="Arial" pitchFamily="34" charset="0"/>
              <a:buChar char="•"/>
            </a:pPr>
            <a:r>
              <a:rPr lang="en-US" dirty="0" smtClean="0">
                <a:solidFill>
                  <a:srgbClr val="0033CC"/>
                </a:solidFill>
                <a:sym typeface="Symbol"/>
              </a:rPr>
              <a:t>Target resist sensitivity is &lt;5C/cm</a:t>
            </a:r>
            <a:r>
              <a:rPr lang="en-US" baseline="30000" dirty="0" smtClean="0">
                <a:solidFill>
                  <a:srgbClr val="0033CC"/>
                </a:solidFill>
                <a:sym typeface="Symbol"/>
              </a:rPr>
              <a:t>2</a:t>
            </a:r>
            <a:r>
              <a:rPr lang="en-US" dirty="0" smtClean="0">
                <a:solidFill>
                  <a:srgbClr val="0033CC"/>
                </a:solidFill>
                <a:sym typeface="Symbol"/>
              </a:rPr>
              <a:t>, which is over 100 faster than PMMA.</a:t>
            </a:r>
          </a:p>
          <a:p>
            <a:pPr marL="169863" indent="-169863">
              <a:buFont typeface="Arial" pitchFamily="34" charset="0"/>
              <a:buChar char="•"/>
            </a:pPr>
            <a:r>
              <a:rPr lang="en-US" dirty="0" smtClean="0">
                <a:solidFill>
                  <a:srgbClr val="0033CC"/>
                </a:solidFill>
                <a:sym typeface="Symbol"/>
              </a:rPr>
              <a:t>Shot noise and line-edge-roughness would be an issue.</a:t>
            </a:r>
          </a:p>
          <a:p>
            <a:pPr marL="169863" indent="-169863">
              <a:buFont typeface="Arial" pitchFamily="34" charset="0"/>
              <a:buChar char="•"/>
            </a:pPr>
            <a:r>
              <a:rPr lang="en-US" dirty="0" smtClean="0">
                <a:solidFill>
                  <a:srgbClr val="0033CC"/>
                </a:solidFill>
                <a:sym typeface="Symbol"/>
              </a:rPr>
              <a:t>Up to around year 2000, EPL had been considered as a promising next generation lithography to replace photolithography, but no more for today, partly because its resolution is no longer impressive.</a:t>
            </a:r>
          </a:p>
          <a:p>
            <a:pPr marL="169863" indent="-169863"/>
            <a:endParaRPr lang="en-US" dirty="0" smtClean="0">
              <a:solidFill>
                <a:srgbClr val="0033CC"/>
              </a:solidFill>
              <a:sym typeface="Symbol"/>
            </a:endParaRPr>
          </a:p>
          <a:p>
            <a:pPr marL="169863" indent="-169863"/>
            <a:r>
              <a:rPr lang="en-US" dirty="0" smtClean="0">
                <a:solidFill>
                  <a:srgbClr val="C00000"/>
                </a:solidFill>
                <a:sym typeface="Symbol"/>
              </a:rPr>
              <a:t>Problems:</a:t>
            </a:r>
          </a:p>
          <a:p>
            <a:pPr marL="169863" indent="-169863">
              <a:buFont typeface="Arial" pitchFamily="34" charset="0"/>
              <a:buChar char="•"/>
            </a:pPr>
            <a:r>
              <a:rPr lang="en-US" dirty="0" smtClean="0">
                <a:solidFill>
                  <a:srgbClr val="0033CC"/>
                </a:solidFill>
                <a:sym typeface="Symbol"/>
              </a:rPr>
              <a:t>Alignment method.</a:t>
            </a:r>
          </a:p>
          <a:p>
            <a:pPr marL="169863" indent="-169863">
              <a:buFont typeface="Arial" pitchFamily="34" charset="0"/>
              <a:buChar char="•"/>
            </a:pPr>
            <a:r>
              <a:rPr lang="en-US" dirty="0" smtClean="0">
                <a:solidFill>
                  <a:srgbClr val="0033CC"/>
                </a:solidFill>
                <a:sym typeface="Symbol"/>
              </a:rPr>
              <a:t>Pattern distortion/resolution limit due to repulsive force among electrons.</a:t>
            </a:r>
            <a:endParaRPr lang="en-US" dirty="0">
              <a:solidFill>
                <a:srgbClr val="0033CC"/>
              </a:solidFill>
            </a:endParaRPr>
          </a:p>
        </p:txBody>
      </p:sp>
      <p:grpSp>
        <p:nvGrpSpPr>
          <p:cNvPr id="13" name="Group 12"/>
          <p:cNvGrpSpPr/>
          <p:nvPr/>
        </p:nvGrpSpPr>
        <p:grpSpPr>
          <a:xfrm>
            <a:off x="533400" y="3733800"/>
            <a:ext cx="8143875" cy="3036332"/>
            <a:chOff x="762000" y="3821668"/>
            <a:chExt cx="8143875" cy="3036332"/>
          </a:xfrm>
        </p:grpSpPr>
        <p:pic>
          <p:nvPicPr>
            <p:cNvPr id="3074" name="Picture 2"/>
            <p:cNvPicPr>
              <a:picLocks noChangeAspect="1" noChangeArrowheads="1"/>
            </p:cNvPicPr>
            <p:nvPr/>
          </p:nvPicPr>
          <p:blipFill>
            <a:blip r:embed="rId2"/>
            <a:srcRect/>
            <a:stretch>
              <a:fillRect/>
            </a:stretch>
          </p:blipFill>
          <p:spPr bwMode="auto">
            <a:xfrm>
              <a:off x="5105400" y="3959616"/>
              <a:ext cx="3800475" cy="2898384"/>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838200" y="4267200"/>
              <a:ext cx="3251200" cy="2438400"/>
            </a:xfrm>
            <a:prstGeom prst="rect">
              <a:avLst/>
            </a:prstGeom>
            <a:noFill/>
            <a:ln w="9525">
              <a:noFill/>
              <a:miter lim="800000"/>
              <a:headEnd/>
              <a:tailEnd/>
            </a:ln>
          </p:spPr>
        </p:pic>
        <p:sp>
          <p:nvSpPr>
            <p:cNvPr id="11" name="Rectangle 10"/>
            <p:cNvSpPr/>
            <p:nvPr/>
          </p:nvSpPr>
          <p:spPr>
            <a:xfrm>
              <a:off x="762000" y="3821668"/>
              <a:ext cx="7315200" cy="369332"/>
            </a:xfrm>
            <a:prstGeom prst="rect">
              <a:avLst/>
            </a:prstGeom>
            <a:solidFill>
              <a:schemeClr val="bg1"/>
            </a:solidFill>
          </p:spPr>
          <p:txBody>
            <a:bodyPr wrap="square">
              <a:spAutoFit/>
            </a:bodyPr>
            <a:lstStyle/>
            <a:p>
              <a:r>
                <a:rPr lang="en-US" dirty="0" smtClean="0">
                  <a:solidFill>
                    <a:srgbClr val="C00000"/>
                  </a:solidFill>
                </a:rPr>
                <a:t>60nm line/space pattern by EPL                                    Resist development</a:t>
              </a:r>
            </a:p>
          </p:txBody>
        </p:sp>
        <p:sp>
          <p:nvSpPr>
            <p:cNvPr id="12" name="TextBox 11"/>
            <p:cNvSpPr txBox="1"/>
            <p:nvPr/>
          </p:nvSpPr>
          <p:spPr>
            <a:xfrm>
              <a:off x="7696200" y="5678269"/>
              <a:ext cx="1009572" cy="612475"/>
            </a:xfrm>
            <a:prstGeom prst="rect">
              <a:avLst/>
            </a:prstGeom>
            <a:solidFill>
              <a:schemeClr val="bg1"/>
            </a:solidFill>
          </p:spPr>
          <p:txBody>
            <a:bodyPr wrap="none" rtlCol="0">
              <a:spAutoFit/>
            </a:bodyPr>
            <a:lstStyle/>
            <a:p>
              <a:pPr>
                <a:lnSpc>
                  <a:spcPct val="80000"/>
                </a:lnSpc>
                <a:spcAft>
                  <a:spcPts val="600"/>
                </a:spcAft>
              </a:pPr>
              <a:r>
                <a:rPr lang="en-US" dirty="0" smtClean="0"/>
                <a:t>Positive</a:t>
              </a:r>
            </a:p>
            <a:p>
              <a:pPr>
                <a:lnSpc>
                  <a:spcPct val="80000"/>
                </a:lnSpc>
              </a:pPr>
              <a:r>
                <a:rPr lang="en-US" dirty="0" smtClean="0"/>
                <a:t>Negative</a:t>
              </a:r>
              <a:endParaRPr lang="en-US" dirty="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72049" y="1066800"/>
            <a:ext cx="8743351" cy="5061071"/>
          </a:xfrm>
          <a:prstGeom prst="rect">
            <a:avLst/>
          </a:prstGeom>
          <a:noFill/>
          <a:ln w="9525">
            <a:noFill/>
            <a:miter lim="800000"/>
            <a:headEnd/>
            <a:tailEnd/>
          </a:ln>
        </p:spPr>
      </p:pic>
      <p:sp>
        <p:nvSpPr>
          <p:cNvPr id="5" name="TextBox 4"/>
          <p:cNvSpPr txBox="1"/>
          <p:nvPr/>
        </p:nvSpPr>
        <p:spPr>
          <a:xfrm>
            <a:off x="1524000" y="228600"/>
            <a:ext cx="5984267" cy="523220"/>
          </a:xfrm>
          <a:prstGeom prst="rect">
            <a:avLst/>
          </a:prstGeom>
          <a:noFill/>
        </p:spPr>
        <p:txBody>
          <a:bodyPr wrap="none" rtlCol="0">
            <a:spAutoFit/>
          </a:bodyPr>
          <a:lstStyle/>
          <a:p>
            <a:r>
              <a:rPr lang="en-US" sz="2800" dirty="0" smtClean="0">
                <a:solidFill>
                  <a:srgbClr val="0033CC"/>
                </a:solidFill>
              </a:rPr>
              <a:t>Projection Mask-Less Patterning (PMLP)</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4275" name="Picture 3"/>
          <p:cNvPicPr>
            <a:picLocks noChangeAspect="1" noChangeArrowheads="1"/>
          </p:cNvPicPr>
          <p:nvPr/>
        </p:nvPicPr>
        <p:blipFill>
          <a:blip r:embed="rId3"/>
          <a:srcRect/>
          <a:stretch>
            <a:fillRect/>
          </a:stretch>
        </p:blipFill>
        <p:spPr bwMode="auto">
          <a:xfrm>
            <a:off x="4648200" y="6000750"/>
            <a:ext cx="3162300" cy="857250"/>
          </a:xfrm>
          <a:prstGeom prst="rect">
            <a:avLst/>
          </a:prstGeom>
          <a:noFill/>
          <a:ln w="9525">
            <a:noFill/>
            <a:miter lim="800000"/>
            <a:headEnd/>
            <a:tailEnd/>
          </a:ln>
        </p:spPr>
      </p:pic>
      <p:sp>
        <p:nvSpPr>
          <p:cNvPr id="10" name="TextBox 9"/>
          <p:cNvSpPr txBox="1"/>
          <p:nvPr/>
        </p:nvSpPr>
        <p:spPr>
          <a:xfrm>
            <a:off x="6400800" y="1463040"/>
            <a:ext cx="2209800" cy="541046"/>
          </a:xfrm>
          <a:prstGeom prst="rect">
            <a:avLst/>
          </a:prstGeom>
          <a:noFill/>
        </p:spPr>
        <p:txBody>
          <a:bodyPr wrap="square" rtlCol="0">
            <a:spAutoFit/>
          </a:bodyPr>
          <a:lstStyle/>
          <a:p>
            <a:pPr>
              <a:lnSpc>
                <a:spcPct val="80000"/>
              </a:lnSpc>
            </a:pPr>
            <a:r>
              <a:rPr lang="en-US" dirty="0" smtClean="0">
                <a:solidFill>
                  <a:srgbClr val="FF0000"/>
                </a:solidFill>
              </a:rPr>
              <a:t>In principle, can also be electron source</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sp>
        <p:nvSpPr>
          <p:cNvPr id="8" name="TextBox 7"/>
          <p:cNvSpPr txBox="1"/>
          <p:nvPr/>
        </p:nvSpPr>
        <p:spPr>
          <a:xfrm>
            <a:off x="7772400" y="6019800"/>
            <a:ext cx="1071127" cy="369332"/>
          </a:xfrm>
          <a:prstGeom prst="rect">
            <a:avLst/>
          </a:prstGeom>
          <a:solidFill>
            <a:schemeClr val="bg1"/>
          </a:solidFill>
        </p:spPr>
        <p:txBody>
          <a:bodyPr wrap="none" rtlCol="0">
            <a:spAutoFit/>
          </a:bodyPr>
          <a:lstStyle/>
          <a:p>
            <a:r>
              <a:rPr lang="en-US" dirty="0" smtClean="0"/>
              <a:t>In Vienna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905000" y="76200"/>
            <a:ext cx="5486400" cy="954107"/>
          </a:xfrm>
          <a:prstGeom prst="rect">
            <a:avLst/>
          </a:prstGeom>
          <a:noFill/>
          <a:ln>
            <a:noFill/>
          </a:ln>
        </p:spPr>
        <p:txBody>
          <a:bodyPr wrap="square" rtlCol="0">
            <a:spAutoFit/>
          </a:bodyPr>
          <a:lstStyle/>
          <a:p>
            <a:pPr algn="ctr"/>
            <a:r>
              <a:rPr lang="en-US" sz="2800" dirty="0" smtClean="0">
                <a:solidFill>
                  <a:srgbClr val="0033CC"/>
                </a:solidFill>
              </a:rPr>
              <a:t>Resolution enhancement process: low temperature development (ZEP)</a:t>
            </a:r>
          </a:p>
        </p:txBody>
      </p:sp>
      <p:grpSp>
        <p:nvGrpSpPr>
          <p:cNvPr id="12" name="Group 11"/>
          <p:cNvGrpSpPr/>
          <p:nvPr/>
        </p:nvGrpSpPr>
        <p:grpSpPr>
          <a:xfrm>
            <a:off x="4876800" y="1295400"/>
            <a:ext cx="4114799" cy="5342930"/>
            <a:chOff x="228600" y="1295400"/>
            <a:chExt cx="4114799" cy="5342930"/>
          </a:xfrm>
        </p:grpSpPr>
        <p:pic>
          <p:nvPicPr>
            <p:cNvPr id="4" name="Picture 2"/>
            <p:cNvPicPr>
              <a:picLocks noChangeAspect="1" noChangeArrowheads="1"/>
            </p:cNvPicPr>
            <p:nvPr/>
          </p:nvPicPr>
          <p:blipFill>
            <a:blip r:embed="rId2"/>
            <a:srcRect/>
            <a:stretch>
              <a:fillRect/>
            </a:stretch>
          </p:blipFill>
          <p:spPr bwMode="auto">
            <a:xfrm>
              <a:off x="685800" y="1295400"/>
              <a:ext cx="3062287" cy="4316293"/>
            </a:xfrm>
            <a:prstGeom prst="rect">
              <a:avLst/>
            </a:prstGeom>
            <a:noFill/>
            <a:ln w="9525">
              <a:noFill/>
              <a:miter lim="800000"/>
              <a:headEnd/>
              <a:tailEnd/>
            </a:ln>
            <a:effectLst/>
          </p:spPr>
        </p:pic>
        <p:sp>
          <p:nvSpPr>
            <p:cNvPr id="7" name="TextBox 6"/>
            <p:cNvSpPr txBox="1"/>
            <p:nvPr/>
          </p:nvSpPr>
          <p:spPr>
            <a:xfrm>
              <a:off x="228600" y="5715000"/>
              <a:ext cx="4114799" cy="923330"/>
            </a:xfrm>
            <a:prstGeom prst="rect">
              <a:avLst/>
            </a:prstGeom>
            <a:noFill/>
          </p:spPr>
          <p:txBody>
            <a:bodyPr wrap="square" rtlCol="0">
              <a:spAutoFit/>
            </a:bodyPr>
            <a:lstStyle/>
            <a:p>
              <a:r>
                <a:rPr lang="en-US" dirty="0" smtClean="0">
                  <a:solidFill>
                    <a:srgbClr val="0033CC"/>
                  </a:solidFill>
                </a:rPr>
                <a:t>Comparison of edge roughness of ZEP-520 resist lines (40nm wide) developed at (top) room temperature; (bottom) -4</a:t>
              </a:r>
              <a:r>
                <a:rPr lang="en-US" baseline="30000" dirty="0" smtClean="0">
                  <a:solidFill>
                    <a:srgbClr val="0033CC"/>
                  </a:solidFill>
                </a:rPr>
                <a:t>o</a:t>
              </a:r>
              <a:r>
                <a:rPr lang="en-US" dirty="0" smtClean="0">
                  <a:solidFill>
                    <a:srgbClr val="0033CC"/>
                  </a:solidFill>
                </a:rPr>
                <a:t>C.  </a:t>
              </a:r>
              <a:endParaRPr lang="en-US" dirty="0">
                <a:solidFill>
                  <a:srgbClr val="0033CC"/>
                </a:solidFill>
              </a:endParaRPr>
            </a:p>
          </p:txBody>
        </p:sp>
      </p:grpSp>
      <p:pic>
        <p:nvPicPr>
          <p:cNvPr id="59394" name="Picture 2"/>
          <p:cNvPicPr>
            <a:picLocks noChangeAspect="1" noChangeArrowheads="1"/>
          </p:cNvPicPr>
          <p:nvPr/>
        </p:nvPicPr>
        <p:blipFill>
          <a:blip r:embed="rId3"/>
          <a:srcRect/>
          <a:stretch>
            <a:fillRect/>
          </a:stretch>
        </p:blipFill>
        <p:spPr bwMode="auto">
          <a:xfrm>
            <a:off x="76200" y="1295399"/>
            <a:ext cx="3505200" cy="2360215"/>
          </a:xfrm>
          <a:prstGeom prst="rect">
            <a:avLst/>
          </a:prstGeom>
          <a:noFill/>
          <a:ln w="9525">
            <a:noFill/>
            <a:miter lim="800000"/>
            <a:headEnd/>
            <a:tailEnd/>
          </a:ln>
        </p:spPr>
      </p:pic>
      <p:pic>
        <p:nvPicPr>
          <p:cNvPr id="59395" name="Picture 3"/>
          <p:cNvPicPr>
            <a:picLocks noChangeAspect="1" noChangeArrowheads="1"/>
          </p:cNvPicPr>
          <p:nvPr/>
        </p:nvPicPr>
        <p:blipFill>
          <a:blip r:embed="rId4"/>
          <a:srcRect/>
          <a:stretch>
            <a:fillRect/>
          </a:stretch>
        </p:blipFill>
        <p:spPr bwMode="auto">
          <a:xfrm>
            <a:off x="304800" y="3810000"/>
            <a:ext cx="3276600" cy="2093963"/>
          </a:xfrm>
          <a:prstGeom prst="rect">
            <a:avLst/>
          </a:prstGeom>
          <a:noFill/>
          <a:ln w="9525">
            <a:noFill/>
            <a:miter lim="800000"/>
            <a:headEnd/>
            <a:tailEnd/>
          </a:ln>
        </p:spPr>
      </p:pic>
      <p:sp>
        <p:nvSpPr>
          <p:cNvPr id="8" name="TextBox 7"/>
          <p:cNvSpPr txBox="1"/>
          <p:nvPr/>
        </p:nvSpPr>
        <p:spPr>
          <a:xfrm>
            <a:off x="3429001" y="1524000"/>
            <a:ext cx="1676399" cy="1200329"/>
          </a:xfrm>
          <a:prstGeom prst="rect">
            <a:avLst/>
          </a:prstGeom>
          <a:noFill/>
        </p:spPr>
        <p:txBody>
          <a:bodyPr wrap="square" rtlCol="0">
            <a:spAutoFit/>
          </a:bodyPr>
          <a:lstStyle/>
          <a:p>
            <a:r>
              <a:rPr lang="en-US" dirty="0" smtClean="0">
                <a:solidFill>
                  <a:srgbClr val="0033CC"/>
                </a:solidFill>
              </a:rPr>
              <a:t>Contrast curve for ZEP-520 at various temperatures</a:t>
            </a:r>
            <a:endParaRPr lang="en-US" dirty="0">
              <a:solidFill>
                <a:srgbClr val="0033CC"/>
              </a:solidFill>
            </a:endParaRPr>
          </a:p>
        </p:txBody>
      </p:sp>
      <p:sp>
        <p:nvSpPr>
          <p:cNvPr id="9" name="TextBox 8"/>
          <p:cNvSpPr txBox="1"/>
          <p:nvPr/>
        </p:nvSpPr>
        <p:spPr>
          <a:xfrm>
            <a:off x="3429001" y="4096943"/>
            <a:ext cx="1676399" cy="1200329"/>
          </a:xfrm>
          <a:prstGeom prst="rect">
            <a:avLst/>
          </a:prstGeom>
          <a:noFill/>
        </p:spPr>
        <p:txBody>
          <a:bodyPr wrap="square" rtlCol="0">
            <a:spAutoFit/>
          </a:bodyPr>
          <a:lstStyle/>
          <a:p>
            <a:r>
              <a:rPr lang="en-US" dirty="0" smtClean="0">
                <a:solidFill>
                  <a:srgbClr val="0033CC"/>
                </a:solidFill>
              </a:rPr>
              <a:t>Contrast as a function of development temperature.</a:t>
            </a:r>
            <a:endParaRPr lang="en-US" dirty="0">
              <a:solidFill>
                <a:srgbClr val="0033CC"/>
              </a:solidFill>
            </a:endParaRPr>
          </a:p>
        </p:txBody>
      </p:sp>
      <p:sp>
        <p:nvSpPr>
          <p:cNvPr id="10" name="TextBox 9"/>
          <p:cNvSpPr txBox="1"/>
          <p:nvPr/>
        </p:nvSpPr>
        <p:spPr>
          <a:xfrm>
            <a:off x="685800" y="6019800"/>
            <a:ext cx="3886199" cy="646331"/>
          </a:xfrm>
          <a:prstGeom prst="rect">
            <a:avLst/>
          </a:prstGeom>
          <a:noFill/>
        </p:spPr>
        <p:txBody>
          <a:bodyPr wrap="square" rtlCol="0">
            <a:spAutoFit/>
          </a:bodyPr>
          <a:lstStyle/>
          <a:p>
            <a:r>
              <a:rPr lang="en-US" dirty="0" smtClean="0">
                <a:solidFill>
                  <a:srgbClr val="C00000"/>
                </a:solidFill>
              </a:rPr>
              <a:t>Low T development increases contrast, but decreases sensitivity</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228600" y="1219200"/>
            <a:ext cx="8686943" cy="49053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TextBox 3"/>
          <p:cNvSpPr txBox="1"/>
          <p:nvPr/>
        </p:nvSpPr>
        <p:spPr>
          <a:xfrm>
            <a:off x="1524000" y="228600"/>
            <a:ext cx="5984267" cy="523220"/>
          </a:xfrm>
          <a:prstGeom prst="rect">
            <a:avLst/>
          </a:prstGeom>
          <a:noFill/>
        </p:spPr>
        <p:txBody>
          <a:bodyPr wrap="none" rtlCol="0">
            <a:spAutoFit/>
          </a:bodyPr>
          <a:lstStyle/>
          <a:p>
            <a:r>
              <a:rPr lang="en-US" sz="2800" dirty="0" smtClean="0">
                <a:solidFill>
                  <a:srgbClr val="0033CC"/>
                </a:solidFill>
              </a:rPr>
              <a:t>Projection Mask-Less Patterning (PMLP)</a:t>
            </a:r>
            <a:endParaRPr lang="en-US" sz="2800"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066800" y="914400"/>
            <a:ext cx="6943725" cy="5570122"/>
          </a:xfrm>
          <a:prstGeom prst="rect">
            <a:avLst/>
          </a:prstGeom>
          <a:noFill/>
          <a:ln w="9525">
            <a:noFill/>
            <a:miter lim="800000"/>
            <a:headEnd/>
            <a:tailEnd/>
          </a:ln>
        </p:spPr>
      </p:pic>
      <p:sp>
        <p:nvSpPr>
          <p:cNvPr id="6" name="TextBox 5"/>
          <p:cNvSpPr txBox="1"/>
          <p:nvPr/>
        </p:nvSpPr>
        <p:spPr>
          <a:xfrm>
            <a:off x="1635733" y="228600"/>
            <a:ext cx="5984267" cy="523220"/>
          </a:xfrm>
          <a:prstGeom prst="rect">
            <a:avLst/>
          </a:prstGeom>
          <a:noFill/>
        </p:spPr>
        <p:txBody>
          <a:bodyPr wrap="none" rtlCol="0">
            <a:spAutoFit/>
          </a:bodyPr>
          <a:lstStyle/>
          <a:p>
            <a:r>
              <a:rPr lang="en-US" sz="2800" dirty="0" smtClean="0">
                <a:solidFill>
                  <a:srgbClr val="0033CC"/>
                </a:solidFill>
              </a:rPr>
              <a:t>Projection Mask-Less Patterning (PMLP)</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35733" y="228600"/>
            <a:ext cx="5984267" cy="523220"/>
          </a:xfrm>
          <a:prstGeom prst="rect">
            <a:avLst/>
          </a:prstGeom>
          <a:noFill/>
        </p:spPr>
        <p:txBody>
          <a:bodyPr wrap="none" rtlCol="0">
            <a:spAutoFit/>
          </a:bodyPr>
          <a:lstStyle/>
          <a:p>
            <a:r>
              <a:rPr lang="en-US" sz="2800" dirty="0" smtClean="0">
                <a:solidFill>
                  <a:srgbClr val="0033CC"/>
                </a:solidFill>
              </a:rPr>
              <a:t>Projection Mask-Less Patterning (PMLP)</a:t>
            </a:r>
            <a:endParaRPr lang="en-US" sz="2800"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194" name="Picture 2"/>
          <p:cNvPicPr>
            <a:picLocks noChangeAspect="1" noChangeArrowheads="1"/>
          </p:cNvPicPr>
          <p:nvPr/>
        </p:nvPicPr>
        <p:blipFill>
          <a:blip r:embed="rId2"/>
          <a:srcRect/>
          <a:stretch>
            <a:fillRect/>
          </a:stretch>
        </p:blipFill>
        <p:spPr bwMode="auto">
          <a:xfrm>
            <a:off x="228600" y="1066800"/>
            <a:ext cx="8437197" cy="52101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90513" y="1143000"/>
            <a:ext cx="8624887" cy="5139453"/>
          </a:xfrm>
          <a:prstGeom prst="rect">
            <a:avLst/>
          </a:prstGeom>
          <a:noFill/>
          <a:ln w="9525">
            <a:noFill/>
            <a:miter lim="800000"/>
            <a:headEnd/>
            <a:tailEnd/>
          </a:ln>
        </p:spPr>
      </p:pic>
      <p:sp>
        <p:nvSpPr>
          <p:cNvPr id="6" name="Rectangle 5"/>
          <p:cNvSpPr/>
          <p:nvPr/>
        </p:nvSpPr>
        <p:spPr>
          <a:xfrm>
            <a:off x="2057400" y="152400"/>
            <a:ext cx="5751959" cy="523220"/>
          </a:xfrm>
          <a:prstGeom prst="rect">
            <a:avLst/>
          </a:prstGeom>
        </p:spPr>
        <p:txBody>
          <a:bodyPr wrap="none">
            <a:spAutoFit/>
          </a:bodyPr>
          <a:lstStyle/>
          <a:p>
            <a:r>
              <a:rPr lang="en-US" sz="2800" dirty="0" smtClean="0">
                <a:solidFill>
                  <a:srgbClr val="0033CC"/>
                </a:solidFill>
              </a:rPr>
              <a:t>Programmable aperture plate system</a:t>
            </a:r>
            <a:endParaRPr lang="en-US" sz="2800" dirty="0">
              <a:solidFill>
                <a:srgbClr val="0033CC"/>
              </a:solidFill>
            </a:endParaRPr>
          </a:p>
        </p:txBody>
      </p:sp>
      <p:cxnSp>
        <p:nvCxnSpPr>
          <p:cNvPr id="7" name="Straight Connector 6"/>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152400"/>
            <a:ext cx="2514600" cy="523220"/>
          </a:xfrm>
          <a:prstGeom prst="rect">
            <a:avLst/>
          </a:prstGeom>
        </p:spPr>
        <p:txBody>
          <a:bodyPr wrap="square">
            <a:spAutoFit/>
          </a:bodyPr>
          <a:lstStyle/>
          <a:p>
            <a:r>
              <a:rPr lang="en-US" sz="2800" dirty="0" smtClean="0">
                <a:solidFill>
                  <a:srgbClr val="0033CC"/>
                </a:solidFill>
              </a:rPr>
              <a:t>MAPPER system</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304800" y="6400800"/>
            <a:ext cx="7571303" cy="369332"/>
          </a:xfrm>
          <a:prstGeom prst="rect">
            <a:avLst/>
          </a:prstGeom>
          <a:noFill/>
        </p:spPr>
        <p:txBody>
          <a:bodyPr wrap="none" rtlCol="0">
            <a:spAutoFit/>
          </a:bodyPr>
          <a:lstStyle/>
          <a:p>
            <a:r>
              <a:rPr lang="en-US" dirty="0" smtClean="0"/>
              <a:t>For the video, see </a:t>
            </a:r>
            <a:r>
              <a:rPr lang="en-US" dirty="0" smtClean="0">
                <a:hlinkClick r:id="rId2"/>
              </a:rPr>
              <a:t>http://www.mapperlithography.com/technology.html</a:t>
            </a:r>
            <a:r>
              <a:rPr lang="en-US" dirty="0" smtClean="0"/>
              <a:t>	</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34</a:t>
            </a:fld>
            <a:endParaRPr lang="en-US"/>
          </a:p>
        </p:txBody>
      </p:sp>
      <p:pic>
        <p:nvPicPr>
          <p:cNvPr id="10242" name="Picture 2"/>
          <p:cNvPicPr>
            <a:picLocks noChangeAspect="1" noChangeArrowheads="1"/>
          </p:cNvPicPr>
          <p:nvPr/>
        </p:nvPicPr>
        <p:blipFill>
          <a:blip r:embed="rId3"/>
          <a:srcRect/>
          <a:stretch>
            <a:fillRect/>
          </a:stretch>
        </p:blipFill>
        <p:spPr bwMode="auto">
          <a:xfrm>
            <a:off x="685800" y="1905000"/>
            <a:ext cx="7620000" cy="4191813"/>
          </a:xfrm>
          <a:prstGeom prst="rect">
            <a:avLst/>
          </a:prstGeom>
          <a:noFill/>
          <a:ln w="9525">
            <a:noFill/>
            <a:miter lim="800000"/>
            <a:headEnd/>
            <a:tailEnd/>
          </a:ln>
        </p:spPr>
      </p:pic>
      <p:sp>
        <p:nvSpPr>
          <p:cNvPr id="11" name="TextBox 10"/>
          <p:cNvSpPr txBox="1"/>
          <p:nvPr/>
        </p:nvSpPr>
        <p:spPr>
          <a:xfrm>
            <a:off x="76200" y="838200"/>
            <a:ext cx="8915400" cy="1000274"/>
          </a:xfrm>
          <a:prstGeom prst="rect">
            <a:avLst/>
          </a:prstGeom>
          <a:noFill/>
        </p:spPr>
        <p:txBody>
          <a:bodyPr wrap="square" rtlCol="0">
            <a:spAutoFit/>
          </a:bodyPr>
          <a:lstStyle/>
          <a:p>
            <a:r>
              <a:rPr lang="en-US" dirty="0" smtClean="0">
                <a:solidFill>
                  <a:srgbClr val="0033CC"/>
                </a:solidFill>
              </a:rPr>
              <a:t>At present, MAPPER system seems to be the most promising multi-beam direct write system.</a:t>
            </a:r>
          </a:p>
          <a:p>
            <a:pPr>
              <a:spcAft>
                <a:spcPts val="600"/>
              </a:spcAft>
            </a:pPr>
            <a:r>
              <a:rPr lang="en-US" dirty="0" smtClean="0">
                <a:solidFill>
                  <a:srgbClr val="0033CC"/>
                </a:solidFill>
              </a:rPr>
              <a:t>(IMS at Vienna described in previous slides focused more on </a:t>
            </a:r>
            <a:r>
              <a:rPr lang="en-US" i="1" dirty="0" smtClean="0">
                <a:solidFill>
                  <a:srgbClr val="0033CC"/>
                </a:solidFill>
              </a:rPr>
              <a:t>ion</a:t>
            </a:r>
            <a:r>
              <a:rPr lang="en-US" dirty="0" smtClean="0">
                <a:solidFill>
                  <a:srgbClr val="0033CC"/>
                </a:solidFill>
              </a:rPr>
              <a:t> beam lithography)</a:t>
            </a:r>
          </a:p>
          <a:p>
            <a:pPr>
              <a:spcAft>
                <a:spcPts val="600"/>
              </a:spcAft>
            </a:pPr>
            <a:r>
              <a:rPr lang="en-US" dirty="0" smtClean="0">
                <a:solidFill>
                  <a:srgbClr val="0033CC"/>
                </a:solidFill>
              </a:rPr>
              <a:t>A few demo-tools have been shipped to semiconductor industry.</a:t>
            </a:r>
            <a:endParaRPr lang="en-US" dirty="0">
              <a:solidFill>
                <a:srgbClr val="0033CC"/>
              </a:solidFill>
            </a:endParaRPr>
          </a:p>
        </p:txBody>
      </p:sp>
      <p:sp>
        <p:nvSpPr>
          <p:cNvPr id="12" name="TextBox 11"/>
          <p:cNvSpPr txBox="1"/>
          <p:nvPr/>
        </p:nvSpPr>
        <p:spPr>
          <a:xfrm>
            <a:off x="381000" y="6019800"/>
            <a:ext cx="4324582" cy="369332"/>
          </a:xfrm>
          <a:prstGeom prst="rect">
            <a:avLst/>
          </a:prstGeom>
          <a:noFill/>
        </p:spPr>
        <p:txBody>
          <a:bodyPr wrap="none" rtlCol="0">
            <a:spAutoFit/>
          </a:bodyPr>
          <a:lstStyle/>
          <a:p>
            <a:r>
              <a:rPr lang="en-US" dirty="0" smtClean="0">
                <a:solidFill>
                  <a:srgbClr val="C00000"/>
                </a:solidFill>
              </a:rPr>
              <a:t>Raster scan, beam blanker by optical control</a:t>
            </a:r>
            <a:endParaRPr lang="en-US"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32580" y="762000"/>
            <a:ext cx="8935220" cy="3081338"/>
          </a:xfrm>
          <a:prstGeom prst="rect">
            <a:avLst/>
          </a:prstGeom>
          <a:noFill/>
          <a:ln w="9525">
            <a:noFill/>
            <a:miter lim="800000"/>
            <a:headEnd/>
            <a:tailEnd/>
          </a:ln>
        </p:spPr>
      </p:pic>
      <p:sp>
        <p:nvSpPr>
          <p:cNvPr id="6" name="Rectangle 5"/>
          <p:cNvSpPr/>
          <p:nvPr/>
        </p:nvSpPr>
        <p:spPr>
          <a:xfrm>
            <a:off x="3276600" y="152400"/>
            <a:ext cx="2971800" cy="523220"/>
          </a:xfrm>
          <a:prstGeom prst="rect">
            <a:avLst/>
          </a:prstGeom>
        </p:spPr>
        <p:txBody>
          <a:bodyPr wrap="square">
            <a:spAutoFit/>
          </a:bodyPr>
          <a:lstStyle/>
          <a:p>
            <a:r>
              <a:rPr lang="en-US" sz="2800" dirty="0" smtClean="0">
                <a:solidFill>
                  <a:srgbClr val="0033CC"/>
                </a:solidFill>
              </a:rPr>
              <a:t>Most recent views</a:t>
            </a:r>
            <a:endParaRPr lang="en-US" sz="2800" dirty="0">
              <a:solidFill>
                <a:srgbClr val="0033CC"/>
              </a:solidFill>
            </a:endParaRPr>
          </a:p>
        </p:txBody>
      </p:sp>
      <p:cxnSp>
        <p:nvCxnSpPr>
          <p:cNvPr id="7" name="Straight Connector 6"/>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152400" y="2514600"/>
            <a:ext cx="3432606" cy="369332"/>
          </a:xfrm>
          <a:prstGeom prst="rect">
            <a:avLst/>
          </a:prstGeom>
          <a:noFill/>
        </p:spPr>
        <p:txBody>
          <a:bodyPr wrap="none" rtlCol="0">
            <a:spAutoFit/>
          </a:bodyPr>
          <a:lstStyle/>
          <a:p>
            <a:r>
              <a:rPr lang="en-US" dirty="0" smtClean="0">
                <a:solidFill>
                  <a:schemeClr val="tx1">
                    <a:lumMod val="50000"/>
                    <a:lumOff val="50000"/>
                  </a:schemeClr>
                </a:solidFill>
              </a:rPr>
              <a:t>(NGL: next generation lithography)</a:t>
            </a:r>
            <a:endParaRPr lang="en-US" dirty="0">
              <a:solidFill>
                <a:schemeClr val="tx1">
                  <a:lumMod val="50000"/>
                  <a:lumOff val="50000"/>
                </a:schemeClr>
              </a:solidFill>
            </a:endParaRPr>
          </a:p>
        </p:txBody>
      </p:sp>
      <p:sp>
        <p:nvSpPr>
          <p:cNvPr id="9" name="Rectangle 8"/>
          <p:cNvSpPr/>
          <p:nvPr/>
        </p:nvSpPr>
        <p:spPr>
          <a:xfrm>
            <a:off x="381000" y="4038600"/>
            <a:ext cx="8458200" cy="2585323"/>
          </a:xfrm>
          <a:prstGeom prst="rect">
            <a:avLst/>
          </a:prstGeom>
        </p:spPr>
        <p:txBody>
          <a:bodyPr wrap="square">
            <a:spAutoFit/>
          </a:bodyPr>
          <a:lstStyle/>
          <a:p>
            <a:r>
              <a:rPr lang="pt-BR" dirty="0" smtClean="0"/>
              <a:t>Abstract:</a:t>
            </a:r>
          </a:p>
          <a:p>
            <a:r>
              <a:rPr lang="en-US" dirty="0" smtClean="0"/>
              <a:t>A comparison of </a:t>
            </a:r>
            <a:r>
              <a:rPr lang="en-US" dirty="0" err="1" smtClean="0"/>
              <a:t>ArF</a:t>
            </a:r>
            <a:r>
              <a:rPr lang="en-US" dirty="0" smtClean="0"/>
              <a:t> immersion single exposure, double patterning, extreme UV, and multi-e-beam maskless lithography (MEB ML2) systems, is made on their special characteristics, then in footprint, cost, and raw energy consumption. Only the MEB ML2 system has the potential to mimic </a:t>
            </a:r>
            <a:r>
              <a:rPr lang="en-US" dirty="0" err="1" smtClean="0"/>
              <a:t>ArF</a:t>
            </a:r>
            <a:r>
              <a:rPr lang="en-US" dirty="0" smtClean="0"/>
              <a:t> immersion single exposure in the three areas compared. In addition, MEB ML2 does not have the burden of mask-contributed</a:t>
            </a:r>
          </a:p>
          <a:p>
            <a:r>
              <a:rPr lang="en-US" dirty="0" smtClean="0"/>
              <a:t>CD and overlay variation, mask cost, cycle time, pellicle, contamination, and electrostatic-discharge-induced damage. Key challenges to develop MEB ML2 into a high-volume manufacturing technology are also given.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600" y="152400"/>
            <a:ext cx="2971800" cy="523220"/>
          </a:xfrm>
          <a:prstGeom prst="rect">
            <a:avLst/>
          </a:prstGeom>
        </p:spPr>
        <p:txBody>
          <a:bodyPr wrap="square">
            <a:spAutoFit/>
          </a:bodyPr>
          <a:lstStyle/>
          <a:p>
            <a:r>
              <a:rPr lang="en-US" sz="2800" dirty="0" smtClean="0">
                <a:solidFill>
                  <a:srgbClr val="0033CC"/>
                </a:solidFill>
              </a:rPr>
              <a:t>Most recent views</a:t>
            </a:r>
            <a:endParaRPr lang="en-US" sz="2800" dirty="0">
              <a:solidFill>
                <a:srgbClr val="0033CC"/>
              </a:solidFill>
            </a:endParaRP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1506" name="Picture 2"/>
          <p:cNvPicPr>
            <a:picLocks noChangeAspect="1" noChangeArrowheads="1"/>
          </p:cNvPicPr>
          <p:nvPr/>
        </p:nvPicPr>
        <p:blipFill>
          <a:blip r:embed="rId2"/>
          <a:srcRect/>
          <a:stretch>
            <a:fillRect/>
          </a:stretch>
        </p:blipFill>
        <p:spPr bwMode="auto">
          <a:xfrm>
            <a:off x="0" y="914400"/>
            <a:ext cx="5527675" cy="3683394"/>
          </a:xfrm>
          <a:prstGeom prst="rect">
            <a:avLst/>
          </a:prstGeom>
          <a:noFill/>
          <a:ln w="9525">
            <a:noFill/>
            <a:miter lim="800000"/>
            <a:headEnd/>
            <a:tailEnd/>
          </a:ln>
        </p:spPr>
      </p:pic>
      <p:sp>
        <p:nvSpPr>
          <p:cNvPr id="8" name="TextBox 7"/>
          <p:cNvSpPr txBox="1"/>
          <p:nvPr/>
        </p:nvSpPr>
        <p:spPr>
          <a:xfrm>
            <a:off x="2362200" y="838200"/>
            <a:ext cx="1349344" cy="461665"/>
          </a:xfrm>
          <a:prstGeom prst="rect">
            <a:avLst/>
          </a:prstGeom>
          <a:noFill/>
        </p:spPr>
        <p:txBody>
          <a:bodyPr wrap="none" rtlCol="0">
            <a:spAutoFit/>
          </a:bodyPr>
          <a:lstStyle/>
          <a:p>
            <a:r>
              <a:rPr lang="en-US" sz="2400" dirty="0" smtClean="0">
                <a:solidFill>
                  <a:srgbClr val="FF0000"/>
                </a:solidFill>
              </a:rPr>
              <a:t>Footprint</a:t>
            </a:r>
            <a:endParaRPr lang="en-US" sz="2400" dirty="0">
              <a:solidFill>
                <a:srgbClr val="FF0000"/>
              </a:solidFill>
            </a:endParaRPr>
          </a:p>
        </p:txBody>
      </p:sp>
      <p:sp>
        <p:nvSpPr>
          <p:cNvPr id="9" name="TextBox 8"/>
          <p:cNvSpPr txBox="1"/>
          <p:nvPr/>
        </p:nvSpPr>
        <p:spPr>
          <a:xfrm>
            <a:off x="152400" y="4800600"/>
            <a:ext cx="8839200" cy="1869743"/>
          </a:xfrm>
          <a:prstGeom prst="rect">
            <a:avLst/>
          </a:prstGeom>
          <a:noFill/>
        </p:spPr>
        <p:txBody>
          <a:bodyPr wrap="square" rtlCol="0">
            <a:spAutoFit/>
          </a:bodyPr>
          <a:lstStyle/>
          <a:p>
            <a:pPr marL="169863" indent="-169863">
              <a:spcAft>
                <a:spcPts val="300"/>
              </a:spcAft>
              <a:buFont typeface="Arial" pitchFamily="34" charset="0"/>
              <a:buChar char="•"/>
            </a:pPr>
            <a:r>
              <a:rPr lang="en-US" dirty="0" smtClean="0">
                <a:solidFill>
                  <a:srgbClr val="0033CC"/>
                </a:solidFill>
              </a:rPr>
              <a:t>Multi-electron beam (MEB) writing has smallest footprint. So within the same footprint as EUV, one can put 10 MEB systems, in order to gain similar throughput (100 wafers/hour).</a:t>
            </a:r>
          </a:p>
          <a:p>
            <a:pPr marL="169863" indent="-169863">
              <a:spcAft>
                <a:spcPts val="300"/>
              </a:spcAft>
              <a:buFont typeface="Arial" pitchFamily="34" charset="0"/>
              <a:buChar char="•"/>
            </a:pPr>
            <a:r>
              <a:rPr lang="en-US" dirty="0" smtClean="0">
                <a:solidFill>
                  <a:srgbClr val="0033CC"/>
                </a:solidFill>
              </a:rPr>
              <a:t>MEB doesn’t need the rather expensive masks, the tool is also less expensive.</a:t>
            </a:r>
          </a:p>
          <a:p>
            <a:pPr marL="169863" indent="-169863">
              <a:spcAft>
                <a:spcPts val="300"/>
              </a:spcAft>
              <a:buFont typeface="Arial" pitchFamily="34" charset="0"/>
              <a:buChar char="•"/>
            </a:pPr>
            <a:r>
              <a:rPr lang="en-US" dirty="0" smtClean="0">
                <a:solidFill>
                  <a:srgbClr val="0033CC"/>
                </a:solidFill>
              </a:rPr>
              <a:t>The main extra cost for MEB is high data rate and expensive data handling hardware. </a:t>
            </a:r>
          </a:p>
          <a:p>
            <a:pPr marL="169863" indent="-169863">
              <a:spcAft>
                <a:spcPts val="300"/>
              </a:spcAft>
              <a:buFont typeface="Arial" pitchFamily="34" charset="0"/>
              <a:buChar char="•"/>
            </a:pPr>
            <a:r>
              <a:rPr lang="en-US" dirty="0" smtClean="0">
                <a:solidFill>
                  <a:srgbClr val="0033CC"/>
                </a:solidFill>
              </a:rPr>
              <a:t>Each writing field contains 20TBytes. Data rate 4Gbits/sec means CMOS beam blanker with even higher rate is needed.</a:t>
            </a:r>
            <a:endParaRPr lang="en-US" dirty="0">
              <a:solidFill>
                <a:srgbClr val="0033CC"/>
              </a:solidFill>
            </a:endParaRPr>
          </a:p>
        </p:txBody>
      </p:sp>
      <p:sp>
        <p:nvSpPr>
          <p:cNvPr id="10" name="TextBox 9"/>
          <p:cNvSpPr txBox="1"/>
          <p:nvPr/>
        </p:nvSpPr>
        <p:spPr>
          <a:xfrm>
            <a:off x="5410200" y="838200"/>
            <a:ext cx="3733800" cy="3970318"/>
          </a:xfrm>
          <a:prstGeom prst="rect">
            <a:avLst/>
          </a:prstGeom>
          <a:noFill/>
        </p:spPr>
        <p:txBody>
          <a:bodyPr wrap="square" rtlCol="0">
            <a:spAutoFit/>
          </a:bodyPr>
          <a:lstStyle/>
          <a:p>
            <a:r>
              <a:rPr lang="en-US" dirty="0" smtClean="0">
                <a:solidFill>
                  <a:srgbClr val="C00000"/>
                </a:solidFill>
              </a:rPr>
              <a:t>“Despite the tremendous potential of MEB ML2, it has the least momentum in NGL. Perhaps its conception is way after much investment is made in other NGL such as EUV lithography, even after the ill attempt of e-beam projection printing </a:t>
            </a:r>
            <a:r>
              <a:rPr lang="en-US" dirty="0" smtClean="0"/>
              <a:t>(i.e. electron projection lithography) </a:t>
            </a:r>
            <a:r>
              <a:rPr lang="en-US" dirty="0" smtClean="0">
                <a:solidFill>
                  <a:srgbClr val="C00000"/>
                </a:solidFill>
              </a:rPr>
              <a:t>which experienced insurmountable mask problems amongst other obstacles. The latter leaves bad taste with e-beam technology while the former consumes development funds too large to abandon.”</a:t>
            </a:r>
            <a:endParaRPr lang="en-US" dirty="0">
              <a:solidFill>
                <a:srgbClr val="C00000"/>
              </a:solidFill>
            </a:endParaRPr>
          </a:p>
        </p:txBody>
      </p:sp>
      <p:sp>
        <p:nvSpPr>
          <p:cNvPr id="11" name="TextBox 10"/>
          <p:cNvSpPr txBox="1"/>
          <p:nvPr/>
        </p:nvSpPr>
        <p:spPr>
          <a:xfrm>
            <a:off x="3005462" y="6564868"/>
            <a:ext cx="5757538" cy="338554"/>
          </a:xfrm>
          <a:prstGeom prst="rect">
            <a:avLst/>
          </a:prstGeom>
          <a:noFill/>
        </p:spPr>
        <p:txBody>
          <a:bodyPr wrap="none" rtlCol="0">
            <a:spAutoFit/>
          </a:bodyPr>
          <a:lstStyle/>
          <a:p>
            <a:r>
              <a:rPr lang="en-US" sz="1600" dirty="0" smtClean="0"/>
              <a:t>ML2=MLL=mask-less lithography; NGL=next generation lithography</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1066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905000" y="76200"/>
            <a:ext cx="5715000" cy="954107"/>
          </a:xfrm>
          <a:prstGeom prst="rect">
            <a:avLst/>
          </a:prstGeom>
          <a:noFill/>
          <a:ln>
            <a:noFill/>
          </a:ln>
        </p:spPr>
        <p:txBody>
          <a:bodyPr wrap="square" rtlCol="0">
            <a:spAutoFit/>
          </a:bodyPr>
          <a:lstStyle/>
          <a:p>
            <a:pPr algn="ctr"/>
            <a:r>
              <a:rPr lang="en-US" sz="2800" dirty="0" smtClean="0">
                <a:solidFill>
                  <a:srgbClr val="0033CC"/>
                </a:solidFill>
              </a:rPr>
              <a:t>Resolution enhancement process: low temperature development (PMMA)</a:t>
            </a:r>
          </a:p>
        </p:txBody>
      </p:sp>
      <p:pic>
        <p:nvPicPr>
          <p:cNvPr id="61442" name="Picture 2"/>
          <p:cNvPicPr>
            <a:picLocks noChangeAspect="1" noChangeArrowheads="1"/>
          </p:cNvPicPr>
          <p:nvPr/>
        </p:nvPicPr>
        <p:blipFill>
          <a:blip r:embed="rId2"/>
          <a:srcRect/>
          <a:stretch>
            <a:fillRect/>
          </a:stretch>
        </p:blipFill>
        <p:spPr bwMode="auto">
          <a:xfrm>
            <a:off x="228600" y="1226746"/>
            <a:ext cx="3276600" cy="5326454"/>
          </a:xfrm>
          <a:prstGeom prst="rect">
            <a:avLst/>
          </a:prstGeom>
          <a:noFill/>
          <a:ln w="9525">
            <a:noFill/>
            <a:miter lim="800000"/>
            <a:headEnd/>
            <a:tailEnd/>
          </a:ln>
        </p:spPr>
      </p:pic>
      <p:sp>
        <p:nvSpPr>
          <p:cNvPr id="7" name="Rectangle 6"/>
          <p:cNvSpPr/>
          <p:nvPr/>
        </p:nvSpPr>
        <p:spPr>
          <a:xfrm>
            <a:off x="3505200" y="1190685"/>
            <a:ext cx="5257800" cy="4339650"/>
          </a:xfrm>
          <a:prstGeom prst="rect">
            <a:avLst/>
          </a:prstGeom>
        </p:spPr>
        <p:txBody>
          <a:bodyPr wrap="square">
            <a:spAutoFit/>
          </a:bodyPr>
          <a:lstStyle/>
          <a:p>
            <a:pPr>
              <a:spcAft>
                <a:spcPts val="600"/>
              </a:spcAft>
            </a:pPr>
            <a:r>
              <a:rPr lang="en-US" sz="1600" dirty="0" smtClean="0">
                <a:solidFill>
                  <a:srgbClr val="C00000"/>
                </a:solidFill>
              </a:rPr>
              <a:t>Figure 2-6: Schematic illustration of one possible explanation of resolution-enhancing mechanism of cold development. </a:t>
            </a:r>
          </a:p>
          <a:p>
            <a:pPr marL="228600" indent="-228600">
              <a:spcAft>
                <a:spcPts val="600"/>
              </a:spcAft>
              <a:buFont typeface="+mj-lt"/>
              <a:buAutoNum type="arabicParenR"/>
            </a:pPr>
            <a:r>
              <a:rPr lang="en-US" sz="1600" dirty="0" smtClean="0">
                <a:solidFill>
                  <a:srgbClr val="0033CC"/>
                </a:solidFill>
              </a:rPr>
              <a:t>When a feature is exposed in PMMA, the soluble resist in the exposed region is surrounded by a boundary region of resist that, due to the initial </a:t>
            </a:r>
            <a:r>
              <a:rPr lang="en-US" sz="1600" dirty="0" err="1" smtClean="0">
                <a:solidFill>
                  <a:srgbClr val="0033CC"/>
                </a:solidFill>
              </a:rPr>
              <a:t>polydispersity</a:t>
            </a:r>
            <a:r>
              <a:rPr lang="en-US" sz="1600" dirty="0" smtClean="0">
                <a:solidFill>
                  <a:srgbClr val="0033CC"/>
                </a:solidFill>
              </a:rPr>
              <a:t> of the PMMA and random nature of chain scission, contains both soluble and insoluble polymer chains.</a:t>
            </a:r>
          </a:p>
          <a:p>
            <a:pPr marL="228600" indent="-228600">
              <a:spcAft>
                <a:spcPts val="600"/>
              </a:spcAft>
              <a:buFont typeface="+mj-lt"/>
              <a:buAutoNum type="arabicParenR"/>
            </a:pPr>
            <a:r>
              <a:rPr lang="en-US" sz="1600" dirty="0" smtClean="0">
                <a:solidFill>
                  <a:srgbClr val="0033CC"/>
                </a:solidFill>
              </a:rPr>
              <a:t>During development, this region phase-separates, with the soluble chains diffusing toward the soluble region and the insoluble chains diffusing toward the insoluble region.</a:t>
            </a:r>
          </a:p>
          <a:p>
            <a:pPr marL="228600" indent="-228600">
              <a:spcAft>
                <a:spcPts val="600"/>
              </a:spcAft>
              <a:buFont typeface="+mj-lt"/>
              <a:buAutoNum type="arabicParenR"/>
            </a:pPr>
            <a:r>
              <a:rPr lang="en-US" sz="1600" dirty="0" smtClean="0">
                <a:solidFill>
                  <a:srgbClr val="0033CC"/>
                </a:solidFill>
              </a:rPr>
              <a:t>The result is a region of soluble PMMA that is larger than the initial exposed feature, resulting in a degradation in resolution.</a:t>
            </a:r>
          </a:p>
          <a:p>
            <a:pPr>
              <a:spcAft>
                <a:spcPts val="600"/>
              </a:spcAft>
            </a:pPr>
            <a:r>
              <a:rPr lang="en-US" sz="1600" dirty="0" smtClean="0">
                <a:solidFill>
                  <a:srgbClr val="0033CC"/>
                </a:solidFill>
              </a:rPr>
              <a:t>Cold development helps prevent this by limiting the diffusion that can occur in the boundary region, since diffusion is a thermally-dependent process. 	</a:t>
            </a:r>
          </a:p>
        </p:txBody>
      </p:sp>
      <p:sp>
        <p:nvSpPr>
          <p:cNvPr id="9" name="TextBox 8"/>
          <p:cNvSpPr txBox="1"/>
          <p:nvPr/>
        </p:nvSpPr>
        <p:spPr>
          <a:xfrm>
            <a:off x="2895600" y="5562600"/>
            <a:ext cx="5943600" cy="923330"/>
          </a:xfrm>
          <a:prstGeom prst="rect">
            <a:avLst/>
          </a:prstGeom>
          <a:noFill/>
        </p:spPr>
        <p:txBody>
          <a:bodyPr wrap="square" rtlCol="0">
            <a:spAutoFit/>
          </a:bodyPr>
          <a:lstStyle/>
          <a:p>
            <a:r>
              <a:rPr lang="en-US" dirty="0" smtClean="0">
                <a:solidFill>
                  <a:srgbClr val="C00000"/>
                </a:solidFill>
              </a:rPr>
              <a:t>The exact mechanism of cold development is still not clear. Another possible mechanism: colder developer is weaker solvent, so less attack to unexposed or partly exposed resists.</a:t>
            </a:r>
            <a:endParaRPr lang="en-US" dirty="0">
              <a:solidFill>
                <a:srgbClr val="C00000"/>
              </a:solidFill>
            </a:endParaRPr>
          </a:p>
        </p:txBody>
      </p:sp>
      <p:sp>
        <p:nvSpPr>
          <p:cNvPr id="10" name="TextBox 9"/>
          <p:cNvSpPr txBox="1"/>
          <p:nvPr/>
        </p:nvSpPr>
        <p:spPr>
          <a:xfrm>
            <a:off x="5943600" y="6553200"/>
            <a:ext cx="2819400" cy="276999"/>
          </a:xfrm>
          <a:prstGeom prst="rect">
            <a:avLst/>
          </a:prstGeom>
          <a:noFill/>
        </p:spPr>
        <p:txBody>
          <a:bodyPr wrap="square" rtlCol="0">
            <a:spAutoFit/>
          </a:bodyPr>
          <a:lstStyle/>
          <a:p>
            <a:r>
              <a:rPr lang="en-US" sz="1200" dirty="0" smtClean="0"/>
              <a:t>PhD thesis, Bryan M. Cord, MIT, June 2009</a:t>
            </a:r>
            <a:endParaRPr lang="en-US" sz="1200"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52400" y="797442"/>
            <a:ext cx="5513570" cy="4003158"/>
          </a:xfrm>
          <a:prstGeom prst="rect">
            <a:avLst/>
          </a:prstGeom>
          <a:noFill/>
          <a:ln w="9525">
            <a:noFill/>
            <a:miter lim="800000"/>
            <a:headEnd/>
            <a:tailEnd/>
          </a:ln>
        </p:spPr>
      </p:pic>
      <p:sp>
        <p:nvSpPr>
          <p:cNvPr id="5" name="Rectangle 4"/>
          <p:cNvSpPr/>
          <p:nvPr/>
        </p:nvSpPr>
        <p:spPr>
          <a:xfrm>
            <a:off x="228600" y="5029200"/>
            <a:ext cx="8610600" cy="1077218"/>
          </a:xfrm>
          <a:prstGeom prst="rect">
            <a:avLst/>
          </a:prstGeom>
        </p:spPr>
        <p:txBody>
          <a:bodyPr wrap="square">
            <a:spAutoFit/>
          </a:bodyPr>
          <a:lstStyle/>
          <a:p>
            <a:r>
              <a:rPr lang="en-US" sz="1600" dirty="0" smtClean="0">
                <a:solidFill>
                  <a:srgbClr val="C00000"/>
                </a:solidFill>
              </a:rPr>
              <a:t>Figure 2-10: Measured contrast curves for PMMA developed in 3:1 IPA:MIBK at various temperatures. </a:t>
            </a:r>
            <a:r>
              <a:rPr lang="en-US" sz="1600" dirty="0" smtClean="0">
                <a:solidFill>
                  <a:srgbClr val="0033CC"/>
                </a:solidFill>
              </a:rPr>
              <a:t>The initial resist film thickness was 160 nm and the development time was 60 seconds, except in the -40°C and -50°C cases (120 seconds) and the -60°C case (600 seconds), where longer development times were needed to show any measurable dissolution at all. 	</a:t>
            </a:r>
          </a:p>
        </p:txBody>
      </p:sp>
      <p:cxnSp>
        <p:nvCxnSpPr>
          <p:cNvPr id="6" name="Straight Connector 5"/>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1828800" y="152400"/>
            <a:ext cx="5864811" cy="523220"/>
          </a:xfrm>
          <a:prstGeom prst="rect">
            <a:avLst/>
          </a:prstGeom>
          <a:noFill/>
        </p:spPr>
        <p:txBody>
          <a:bodyPr wrap="none" rtlCol="0">
            <a:spAutoFit/>
          </a:bodyPr>
          <a:lstStyle/>
          <a:p>
            <a:r>
              <a:rPr lang="en-US" sz="2800" dirty="0" smtClean="0">
                <a:solidFill>
                  <a:srgbClr val="0033CC"/>
                </a:solidFill>
              </a:rPr>
              <a:t>Cold (to -60</a:t>
            </a:r>
            <a:r>
              <a:rPr lang="en-US" sz="2800" baseline="30000" dirty="0" smtClean="0">
                <a:solidFill>
                  <a:srgbClr val="0033CC"/>
                </a:solidFill>
              </a:rPr>
              <a:t>o</a:t>
            </a:r>
            <a:r>
              <a:rPr lang="en-US" sz="2800" dirty="0" smtClean="0">
                <a:solidFill>
                  <a:srgbClr val="0033CC"/>
                </a:solidFill>
              </a:rPr>
              <a:t>C) development of PMMA</a:t>
            </a:r>
            <a:endParaRPr lang="en-US" sz="2800" dirty="0">
              <a:solidFill>
                <a:srgbClr val="0033CC"/>
              </a:solidFill>
            </a:endParaRPr>
          </a:p>
        </p:txBody>
      </p:sp>
      <p:sp>
        <p:nvSpPr>
          <p:cNvPr id="8" name="TextBox 7"/>
          <p:cNvSpPr txBox="1"/>
          <p:nvPr/>
        </p:nvSpPr>
        <p:spPr>
          <a:xfrm>
            <a:off x="5486401" y="1295400"/>
            <a:ext cx="3276599" cy="2939266"/>
          </a:xfrm>
          <a:prstGeom prst="rect">
            <a:avLst/>
          </a:prstGeom>
          <a:noFill/>
        </p:spPr>
        <p:txBody>
          <a:bodyPr wrap="square" rtlCol="0">
            <a:spAutoFit/>
          </a:bodyPr>
          <a:lstStyle/>
          <a:p>
            <a:pPr>
              <a:spcAft>
                <a:spcPts val="600"/>
              </a:spcAft>
            </a:pPr>
            <a:r>
              <a:rPr lang="en-US" dirty="0" smtClean="0">
                <a:solidFill>
                  <a:srgbClr val="C00000"/>
                </a:solidFill>
              </a:rPr>
              <a:t>Best contrast (steepest slope) at -15</a:t>
            </a:r>
            <a:r>
              <a:rPr lang="en-US" baseline="30000" dirty="0" smtClean="0">
                <a:solidFill>
                  <a:srgbClr val="C00000"/>
                </a:solidFill>
              </a:rPr>
              <a:t>o</a:t>
            </a:r>
            <a:r>
              <a:rPr lang="en-US" dirty="0" smtClean="0">
                <a:solidFill>
                  <a:srgbClr val="C00000"/>
                </a:solidFill>
              </a:rPr>
              <a:t>C.</a:t>
            </a:r>
          </a:p>
          <a:p>
            <a:pPr>
              <a:spcAft>
                <a:spcPts val="600"/>
              </a:spcAft>
            </a:pPr>
            <a:r>
              <a:rPr lang="en-US" dirty="0" smtClean="0">
                <a:solidFill>
                  <a:srgbClr val="0033CC"/>
                </a:solidFill>
              </a:rPr>
              <a:t>Because, at even lower temperature, need higher dose to expose, but </a:t>
            </a:r>
            <a:r>
              <a:rPr lang="en-US" dirty="0" smtClean="0">
                <a:solidFill>
                  <a:srgbClr val="C00000"/>
                </a:solidFill>
              </a:rPr>
              <a:t>PMMA becomes negative at doses &gt;</a:t>
            </a:r>
            <a:r>
              <a:rPr lang="en-US" dirty="0" smtClean="0">
                <a:solidFill>
                  <a:srgbClr val="C00000"/>
                </a:solidFill>
                <a:sym typeface="Symbol"/>
              </a:rPr>
              <a:t></a:t>
            </a:r>
            <a:r>
              <a:rPr lang="en-US" dirty="0" smtClean="0">
                <a:solidFill>
                  <a:srgbClr val="C00000"/>
                </a:solidFill>
              </a:rPr>
              <a:t>3000 </a:t>
            </a:r>
            <a:r>
              <a:rPr lang="en-US" dirty="0" smtClean="0">
                <a:solidFill>
                  <a:srgbClr val="C00000"/>
                </a:solidFill>
                <a:sym typeface="Symbol"/>
              </a:rPr>
              <a:t>C/cm</a:t>
            </a:r>
            <a:r>
              <a:rPr lang="en-US" baseline="30000" dirty="0" smtClean="0">
                <a:solidFill>
                  <a:srgbClr val="C00000"/>
                </a:solidFill>
                <a:sym typeface="Symbol"/>
              </a:rPr>
              <a:t>2</a:t>
            </a:r>
            <a:r>
              <a:rPr lang="en-US" dirty="0" smtClean="0">
                <a:solidFill>
                  <a:srgbClr val="C00000"/>
                </a:solidFill>
                <a:sym typeface="Symbol"/>
              </a:rPr>
              <a:t> </a:t>
            </a:r>
            <a:r>
              <a:rPr lang="en-US" dirty="0" smtClean="0">
                <a:solidFill>
                  <a:srgbClr val="0033CC"/>
                </a:solidFill>
                <a:sym typeface="Symbol"/>
              </a:rPr>
              <a:t>(i.e. the already exposed PMMA with short chain begins to cross-link upon further exposure).</a:t>
            </a:r>
            <a:endParaRPr lang="en-US" dirty="0">
              <a:solidFill>
                <a:srgbClr val="0033CC"/>
              </a:solidFill>
            </a:endParaRPr>
          </a:p>
        </p:txBody>
      </p:sp>
      <p:sp>
        <p:nvSpPr>
          <p:cNvPr id="9" name="TextBox 8"/>
          <p:cNvSpPr txBox="1"/>
          <p:nvPr/>
        </p:nvSpPr>
        <p:spPr>
          <a:xfrm>
            <a:off x="5943600" y="6553200"/>
            <a:ext cx="2819400" cy="276999"/>
          </a:xfrm>
          <a:prstGeom prst="rect">
            <a:avLst/>
          </a:prstGeom>
          <a:noFill/>
        </p:spPr>
        <p:txBody>
          <a:bodyPr wrap="square" rtlCol="0">
            <a:spAutoFit/>
          </a:bodyPr>
          <a:lstStyle/>
          <a:p>
            <a:r>
              <a:rPr lang="en-US" sz="1200" dirty="0" smtClean="0"/>
              <a:t>PhD thesis, Bryan M. Cord, MIT, June 2009</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
        <p:nvSpPr>
          <p:cNvPr id="11" name="TextBox 10"/>
          <p:cNvSpPr txBox="1"/>
          <p:nvPr/>
        </p:nvSpPr>
        <p:spPr>
          <a:xfrm>
            <a:off x="304800" y="6477000"/>
            <a:ext cx="4650376" cy="369332"/>
          </a:xfrm>
          <a:prstGeom prst="rect">
            <a:avLst/>
          </a:prstGeom>
          <a:noFill/>
        </p:spPr>
        <p:txBody>
          <a:bodyPr wrap="none" rtlCol="0">
            <a:spAutoFit/>
          </a:bodyPr>
          <a:lstStyle/>
          <a:p>
            <a:r>
              <a:rPr lang="en-US" dirty="0" smtClean="0"/>
              <a:t>IPA: </a:t>
            </a:r>
            <a:r>
              <a:rPr lang="en-US" dirty="0" err="1" smtClean="0"/>
              <a:t>iso-propanol</a:t>
            </a:r>
            <a:r>
              <a:rPr lang="en-US" dirty="0" smtClean="0"/>
              <a:t>; MIBK: methyl isobutyl ketone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1295400" y="1276350"/>
            <a:ext cx="6455857" cy="4210050"/>
          </a:xfrm>
          <a:prstGeom prst="rect">
            <a:avLst/>
          </a:prstGeom>
          <a:noFill/>
          <a:ln w="9525">
            <a:noFill/>
            <a:miter lim="800000"/>
            <a:headEnd/>
            <a:tailEnd/>
          </a:ln>
        </p:spPr>
      </p:pic>
      <p:sp>
        <p:nvSpPr>
          <p:cNvPr id="5" name="TextBox 4"/>
          <p:cNvSpPr txBox="1"/>
          <p:nvPr/>
        </p:nvSpPr>
        <p:spPr>
          <a:xfrm>
            <a:off x="3127483" y="0"/>
            <a:ext cx="2908232" cy="523220"/>
          </a:xfrm>
          <a:prstGeom prst="rect">
            <a:avLst/>
          </a:prstGeom>
          <a:noFill/>
        </p:spPr>
        <p:txBody>
          <a:bodyPr wrap="none" rtlCol="0">
            <a:spAutoFit/>
          </a:bodyPr>
          <a:lstStyle/>
          <a:p>
            <a:r>
              <a:rPr lang="en-US" sz="2800" dirty="0" smtClean="0">
                <a:solidFill>
                  <a:srgbClr val="0033CC"/>
                </a:solidFill>
              </a:rPr>
              <a:t>Forward scattering</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52400" y="990600"/>
            <a:ext cx="4114800" cy="369332"/>
          </a:xfrm>
          <a:prstGeom prst="rect">
            <a:avLst/>
          </a:prstGeom>
        </p:spPr>
        <p:txBody>
          <a:bodyPr wrap="square">
            <a:spAutoFit/>
          </a:bodyPr>
          <a:lstStyle/>
          <a:p>
            <a:r>
              <a:rPr lang="en-US" dirty="0" smtClean="0">
                <a:solidFill>
                  <a:srgbClr val="C00000"/>
                </a:solidFill>
              </a:rPr>
              <a:t>α:  forward scattering range, with unit nm</a:t>
            </a:r>
            <a:endParaRPr lang="en-US" dirty="0">
              <a:solidFill>
                <a:srgbClr val="C00000"/>
              </a:solidFill>
            </a:endParaRPr>
          </a:p>
        </p:txBody>
      </p:sp>
      <p:sp>
        <p:nvSpPr>
          <p:cNvPr id="8" name="Rectangle 7"/>
          <p:cNvSpPr/>
          <p:nvPr/>
        </p:nvSpPr>
        <p:spPr>
          <a:xfrm>
            <a:off x="381000" y="5475982"/>
            <a:ext cx="8305800" cy="1077218"/>
          </a:xfrm>
          <a:prstGeom prst="rect">
            <a:avLst/>
          </a:prstGeom>
        </p:spPr>
        <p:txBody>
          <a:bodyPr wrap="square">
            <a:spAutoFit/>
          </a:bodyPr>
          <a:lstStyle/>
          <a:p>
            <a:r>
              <a:rPr lang="en-US" sz="1600" dirty="0" smtClean="0">
                <a:solidFill>
                  <a:srgbClr val="C00000"/>
                </a:solidFill>
              </a:rPr>
              <a:t>Figure 3-5: Forward scattering coefficients as a function of beam energy for various thicknesses of PMMA,</a:t>
            </a:r>
            <a:r>
              <a:rPr lang="en-US" sz="1600" dirty="0" smtClean="0">
                <a:solidFill>
                  <a:srgbClr val="0033CC"/>
                </a:solidFill>
              </a:rPr>
              <a:t> calculated using CASINO, a free Monte Carlo modeling program.</a:t>
            </a:r>
            <a:r>
              <a:rPr lang="en-US" sz="1600" baseline="30000" dirty="0" smtClean="0">
                <a:solidFill>
                  <a:srgbClr val="0033CC"/>
                </a:solidFill>
              </a:rPr>
              <a:t> </a:t>
            </a:r>
          </a:p>
          <a:p>
            <a:r>
              <a:rPr lang="en-US" sz="1600" dirty="0" smtClean="0">
                <a:solidFill>
                  <a:srgbClr val="0033CC"/>
                </a:solidFill>
              </a:rPr>
              <a:t>The forwarding scattering width decreases dramatically as the beam energy is increased, but using thicker resist results in more scattering. </a:t>
            </a:r>
          </a:p>
        </p:txBody>
      </p:sp>
      <p:sp>
        <p:nvSpPr>
          <p:cNvPr id="9" name="TextBox 8"/>
          <p:cNvSpPr txBox="1"/>
          <p:nvPr/>
        </p:nvSpPr>
        <p:spPr>
          <a:xfrm>
            <a:off x="5943600" y="6553200"/>
            <a:ext cx="2819400" cy="276999"/>
          </a:xfrm>
          <a:prstGeom prst="rect">
            <a:avLst/>
          </a:prstGeom>
          <a:noFill/>
        </p:spPr>
        <p:txBody>
          <a:bodyPr wrap="square" rtlCol="0">
            <a:spAutoFit/>
          </a:bodyPr>
          <a:lstStyle/>
          <a:p>
            <a:r>
              <a:rPr lang="en-US" sz="1200" dirty="0" smtClean="0"/>
              <a:t>PhD thesis, Bryan M. Cord, MIT, June 2009</a:t>
            </a:r>
            <a:endParaRPr lang="en-US" sz="12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1026" name="Object 2"/>
          <p:cNvGraphicFramePr>
            <a:graphicFrameLocks noChangeAspect="1"/>
          </p:cNvGraphicFramePr>
          <p:nvPr/>
        </p:nvGraphicFramePr>
        <p:xfrm>
          <a:off x="4198736" y="685800"/>
          <a:ext cx="4773814" cy="838200"/>
        </p:xfrm>
        <a:graphic>
          <a:graphicData uri="http://schemas.openxmlformats.org/presentationml/2006/ole">
            <p:oleObj spid="_x0000_s1026" name="Equation" r:id="rId4" imgW="3327120" imgH="58392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5130" y="0"/>
            <a:ext cx="7194470" cy="523220"/>
          </a:xfrm>
          <a:prstGeom prst="rect">
            <a:avLst/>
          </a:prstGeom>
          <a:noFill/>
        </p:spPr>
        <p:txBody>
          <a:bodyPr wrap="none" rtlCol="0">
            <a:spAutoFit/>
          </a:bodyPr>
          <a:lstStyle/>
          <a:p>
            <a:r>
              <a:rPr lang="en-US" sz="2800" dirty="0" smtClean="0">
                <a:solidFill>
                  <a:srgbClr val="0033CC"/>
                </a:solidFill>
              </a:rPr>
              <a:t>Why weaker forward scattering at higher energy</a:t>
            </a:r>
            <a:endParaRPr lang="en-US" sz="2800" dirty="0">
              <a:solidFill>
                <a:srgbClr val="0033CC"/>
              </a:solidFill>
            </a:endParaRPr>
          </a:p>
        </p:txBody>
      </p:sp>
      <p:cxnSp>
        <p:nvCxnSpPr>
          <p:cNvPr id="6" name="Straight Connector 5"/>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34" name="Group 33"/>
          <p:cNvGrpSpPr/>
          <p:nvPr/>
        </p:nvGrpSpPr>
        <p:grpSpPr>
          <a:xfrm>
            <a:off x="609600" y="1905000"/>
            <a:ext cx="2160104" cy="3061252"/>
            <a:chOff x="609600" y="609600"/>
            <a:chExt cx="2160104" cy="3061252"/>
          </a:xfrm>
        </p:grpSpPr>
        <p:sp>
          <p:nvSpPr>
            <p:cNvPr id="7" name="Oval 6"/>
            <p:cNvSpPr>
              <a:spLocks noChangeAspect="1"/>
            </p:cNvSpPr>
            <p:nvPr/>
          </p:nvSpPr>
          <p:spPr>
            <a:xfrm>
              <a:off x="1981200" y="914400"/>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0" name="Freeform 9"/>
            <p:cNvSpPr/>
            <p:nvPr/>
          </p:nvSpPr>
          <p:spPr>
            <a:xfrm>
              <a:off x="2058505" y="1086678"/>
              <a:ext cx="711199" cy="2584174"/>
            </a:xfrm>
            <a:custGeom>
              <a:avLst/>
              <a:gdLst>
                <a:gd name="connsiteX0" fmla="*/ 22086 w 711199"/>
                <a:gd name="connsiteY0" fmla="*/ 0 h 2584174"/>
                <a:gd name="connsiteX1" fmla="*/ 22086 w 711199"/>
                <a:gd name="connsiteY1" fmla="*/ 901148 h 2584174"/>
                <a:gd name="connsiteX2" fmla="*/ 114852 w 711199"/>
                <a:gd name="connsiteY2" fmla="*/ 1484244 h 2584174"/>
                <a:gd name="connsiteX3" fmla="*/ 711199 w 711199"/>
                <a:gd name="connsiteY3" fmla="*/ 2584174 h 2584174"/>
              </a:gdLst>
              <a:ahLst/>
              <a:cxnLst>
                <a:cxn ang="0">
                  <a:pos x="connsiteX0" y="connsiteY0"/>
                </a:cxn>
                <a:cxn ang="0">
                  <a:pos x="connsiteX1" y="connsiteY1"/>
                </a:cxn>
                <a:cxn ang="0">
                  <a:pos x="connsiteX2" y="connsiteY2"/>
                </a:cxn>
                <a:cxn ang="0">
                  <a:pos x="connsiteX3" y="connsiteY3"/>
                </a:cxn>
              </a:cxnLst>
              <a:rect l="l" t="t" r="r" b="b"/>
              <a:pathLst>
                <a:path w="711199" h="2584174">
                  <a:moveTo>
                    <a:pt x="22086" y="0"/>
                  </a:moveTo>
                  <a:cubicBezTo>
                    <a:pt x="14355" y="326887"/>
                    <a:pt x="6625" y="653774"/>
                    <a:pt x="22086" y="901148"/>
                  </a:cubicBezTo>
                  <a:cubicBezTo>
                    <a:pt x="37547" y="1148522"/>
                    <a:pt x="0" y="1203740"/>
                    <a:pt x="114852" y="1484244"/>
                  </a:cubicBezTo>
                  <a:cubicBezTo>
                    <a:pt x="229704" y="1764748"/>
                    <a:pt x="470451" y="2174461"/>
                    <a:pt x="711199" y="258417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Oval 10"/>
            <p:cNvSpPr>
              <a:spLocks noChangeAspect="1"/>
            </p:cNvSpPr>
            <p:nvPr/>
          </p:nvSpPr>
          <p:spPr>
            <a:xfrm>
              <a:off x="1524000" y="2286000"/>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2" name="TextBox 11"/>
            <p:cNvSpPr txBox="1"/>
            <p:nvPr/>
          </p:nvSpPr>
          <p:spPr>
            <a:xfrm>
              <a:off x="685800" y="609600"/>
              <a:ext cx="1828800" cy="646331"/>
            </a:xfrm>
            <a:prstGeom prst="rect">
              <a:avLst/>
            </a:prstGeom>
            <a:noFill/>
          </p:spPr>
          <p:txBody>
            <a:bodyPr wrap="square" rtlCol="0">
              <a:spAutoFit/>
            </a:bodyPr>
            <a:lstStyle/>
            <a:p>
              <a:r>
                <a:rPr lang="en-US" dirty="0" smtClean="0">
                  <a:solidFill>
                    <a:srgbClr val="000099"/>
                  </a:solidFill>
                </a:rPr>
                <a:t>Incident/primary electron</a:t>
              </a:r>
              <a:endParaRPr lang="en-US" dirty="0">
                <a:solidFill>
                  <a:srgbClr val="000099"/>
                </a:solidFill>
              </a:endParaRPr>
            </a:p>
          </p:txBody>
        </p:sp>
        <p:cxnSp>
          <p:nvCxnSpPr>
            <p:cNvPr id="14" name="Straight Arrow Connector 13"/>
            <p:cNvCxnSpPr>
              <a:stCxn id="11" idx="2"/>
            </p:cNvCxnSpPr>
            <p:nvPr/>
          </p:nvCxnSpPr>
          <p:spPr>
            <a:xfrm rot="10800000" flipV="1">
              <a:off x="685800" y="2400300"/>
              <a:ext cx="838200" cy="26670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 y="1868269"/>
              <a:ext cx="1219200" cy="646331"/>
            </a:xfrm>
            <a:prstGeom prst="rect">
              <a:avLst/>
            </a:prstGeom>
            <a:noFill/>
          </p:spPr>
          <p:txBody>
            <a:bodyPr wrap="square" rtlCol="0">
              <a:spAutoFit/>
            </a:bodyPr>
            <a:lstStyle/>
            <a:p>
              <a:r>
                <a:rPr lang="en-US" dirty="0" smtClean="0">
                  <a:solidFill>
                    <a:srgbClr val="000099"/>
                  </a:solidFill>
                </a:rPr>
                <a:t>Secondary electron</a:t>
              </a:r>
              <a:endParaRPr lang="en-US" dirty="0">
                <a:solidFill>
                  <a:srgbClr val="000099"/>
                </a:solidFill>
              </a:endParaRPr>
            </a:p>
          </p:txBody>
        </p:sp>
      </p:grpSp>
      <p:sp>
        <p:nvSpPr>
          <p:cNvPr id="16" name="TextBox 15"/>
          <p:cNvSpPr txBox="1"/>
          <p:nvPr/>
        </p:nvSpPr>
        <p:spPr>
          <a:xfrm>
            <a:off x="3429000" y="609600"/>
            <a:ext cx="5257800" cy="923330"/>
          </a:xfrm>
          <a:prstGeom prst="rect">
            <a:avLst/>
          </a:prstGeom>
          <a:noFill/>
        </p:spPr>
        <p:txBody>
          <a:bodyPr wrap="square" rtlCol="0">
            <a:spAutoFit/>
          </a:bodyPr>
          <a:lstStyle/>
          <a:p>
            <a:r>
              <a:rPr lang="en-US" dirty="0" smtClean="0">
                <a:solidFill>
                  <a:srgbClr val="000099"/>
                </a:solidFill>
              </a:rPr>
              <a:t>For simplicity, assume the electric field from the secondary electron acted on the primary electron is uniform covering a distance d.</a:t>
            </a:r>
            <a:endParaRPr lang="en-US" dirty="0">
              <a:solidFill>
                <a:srgbClr val="000099"/>
              </a:solidFill>
            </a:endParaRPr>
          </a:p>
        </p:txBody>
      </p:sp>
      <p:grpSp>
        <p:nvGrpSpPr>
          <p:cNvPr id="31" name="Group 30"/>
          <p:cNvGrpSpPr/>
          <p:nvPr/>
        </p:nvGrpSpPr>
        <p:grpSpPr>
          <a:xfrm>
            <a:off x="3352800" y="1510748"/>
            <a:ext cx="2744894" cy="2756452"/>
            <a:chOff x="4572000" y="1600200"/>
            <a:chExt cx="2744894" cy="2756452"/>
          </a:xfrm>
        </p:grpSpPr>
        <p:sp>
          <p:nvSpPr>
            <p:cNvPr id="17" name="Oval 16"/>
            <p:cNvSpPr>
              <a:spLocks noChangeAspect="1"/>
            </p:cNvSpPr>
            <p:nvPr/>
          </p:nvSpPr>
          <p:spPr>
            <a:xfrm>
              <a:off x="5713895" y="1600200"/>
              <a:ext cx="228600" cy="22860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18" name="Freeform 17"/>
            <p:cNvSpPr/>
            <p:nvPr/>
          </p:nvSpPr>
          <p:spPr>
            <a:xfrm>
              <a:off x="5791200" y="1772478"/>
              <a:ext cx="711199" cy="2584174"/>
            </a:xfrm>
            <a:custGeom>
              <a:avLst/>
              <a:gdLst>
                <a:gd name="connsiteX0" fmla="*/ 22086 w 711199"/>
                <a:gd name="connsiteY0" fmla="*/ 0 h 2584174"/>
                <a:gd name="connsiteX1" fmla="*/ 22086 w 711199"/>
                <a:gd name="connsiteY1" fmla="*/ 901148 h 2584174"/>
                <a:gd name="connsiteX2" fmla="*/ 114852 w 711199"/>
                <a:gd name="connsiteY2" fmla="*/ 1484244 h 2584174"/>
                <a:gd name="connsiteX3" fmla="*/ 711199 w 711199"/>
                <a:gd name="connsiteY3" fmla="*/ 2584174 h 2584174"/>
              </a:gdLst>
              <a:ahLst/>
              <a:cxnLst>
                <a:cxn ang="0">
                  <a:pos x="connsiteX0" y="connsiteY0"/>
                </a:cxn>
                <a:cxn ang="0">
                  <a:pos x="connsiteX1" y="connsiteY1"/>
                </a:cxn>
                <a:cxn ang="0">
                  <a:pos x="connsiteX2" y="connsiteY2"/>
                </a:cxn>
                <a:cxn ang="0">
                  <a:pos x="connsiteX3" y="connsiteY3"/>
                </a:cxn>
              </a:cxnLst>
              <a:rect l="l" t="t" r="r" b="b"/>
              <a:pathLst>
                <a:path w="711199" h="2584174">
                  <a:moveTo>
                    <a:pt x="22086" y="0"/>
                  </a:moveTo>
                  <a:cubicBezTo>
                    <a:pt x="14355" y="326887"/>
                    <a:pt x="6625" y="653774"/>
                    <a:pt x="22086" y="901148"/>
                  </a:cubicBezTo>
                  <a:cubicBezTo>
                    <a:pt x="37547" y="1148522"/>
                    <a:pt x="0" y="1203740"/>
                    <a:pt x="114852" y="1484244"/>
                  </a:cubicBezTo>
                  <a:cubicBezTo>
                    <a:pt x="229704" y="1764748"/>
                    <a:pt x="470451" y="2174461"/>
                    <a:pt x="711199" y="258417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rot="10800000">
              <a:off x="4876800" y="2915478"/>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4876800" y="3067878"/>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4876800" y="3220278"/>
              <a:ext cx="1981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2000" y="2850946"/>
              <a:ext cx="296876" cy="369332"/>
            </a:xfrm>
            <a:prstGeom prst="rect">
              <a:avLst/>
            </a:prstGeom>
            <a:noFill/>
          </p:spPr>
          <p:txBody>
            <a:bodyPr wrap="none" rtlCol="0">
              <a:spAutoFit/>
            </a:bodyPr>
            <a:lstStyle/>
            <a:p>
              <a:r>
                <a:rPr lang="en-US" b="1" dirty="0" smtClean="0">
                  <a:solidFill>
                    <a:srgbClr val="000099"/>
                  </a:solidFill>
                </a:rPr>
                <a:t>E</a:t>
              </a:r>
              <a:endParaRPr lang="en-US" b="1" dirty="0">
                <a:solidFill>
                  <a:srgbClr val="000099"/>
                </a:solidFill>
              </a:endParaRPr>
            </a:p>
          </p:txBody>
        </p:sp>
        <p:cxnSp>
          <p:nvCxnSpPr>
            <p:cNvPr id="29" name="Straight Arrow Connector 28"/>
            <p:cNvCxnSpPr/>
            <p:nvPr/>
          </p:nvCxnSpPr>
          <p:spPr>
            <a:xfrm rot="5400000">
              <a:off x="6819900" y="3055686"/>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10400" y="2839278"/>
              <a:ext cx="306494" cy="369332"/>
            </a:xfrm>
            <a:prstGeom prst="rect">
              <a:avLst/>
            </a:prstGeom>
            <a:noFill/>
          </p:spPr>
          <p:txBody>
            <a:bodyPr wrap="none" rtlCol="0">
              <a:spAutoFit/>
            </a:bodyPr>
            <a:lstStyle/>
            <a:p>
              <a:r>
                <a:rPr lang="en-US" dirty="0" smtClean="0"/>
                <a:t>d</a:t>
              </a:r>
              <a:endParaRPr lang="en-US" dirty="0"/>
            </a:p>
          </p:txBody>
        </p:sp>
      </p:grpSp>
      <p:cxnSp>
        <p:nvCxnSpPr>
          <p:cNvPr id="33" name="Straight Connector 32"/>
          <p:cNvCxnSpPr/>
          <p:nvPr/>
        </p:nvCxnSpPr>
        <p:spPr>
          <a:xfrm rot="5400000">
            <a:off x="190500" y="3619500"/>
            <a:ext cx="5943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4800" y="628471"/>
            <a:ext cx="2743200" cy="1200329"/>
          </a:xfrm>
          <a:prstGeom prst="rect">
            <a:avLst/>
          </a:prstGeom>
          <a:noFill/>
        </p:spPr>
        <p:txBody>
          <a:bodyPr wrap="square" rtlCol="0">
            <a:spAutoFit/>
          </a:bodyPr>
          <a:lstStyle/>
          <a:p>
            <a:r>
              <a:rPr lang="en-US" dirty="0" smtClean="0">
                <a:solidFill>
                  <a:srgbClr val="000099"/>
                </a:solidFill>
              </a:rPr>
              <a:t>Forward scattering: deflect primary electron, generate secondary electron to expose the resist</a:t>
            </a:r>
            <a:endParaRPr lang="en-US" dirty="0">
              <a:solidFill>
                <a:srgbClr val="000099"/>
              </a:solidFill>
            </a:endParaRPr>
          </a:p>
        </p:txBody>
      </p:sp>
      <p:grpSp>
        <p:nvGrpSpPr>
          <p:cNvPr id="45" name="Group 44"/>
          <p:cNvGrpSpPr/>
          <p:nvPr/>
        </p:nvGrpSpPr>
        <p:grpSpPr>
          <a:xfrm>
            <a:off x="228600" y="5029200"/>
            <a:ext cx="2133600" cy="1143000"/>
            <a:chOff x="228600" y="5410200"/>
            <a:chExt cx="2133600" cy="1143000"/>
          </a:xfrm>
        </p:grpSpPr>
        <p:sp>
          <p:nvSpPr>
            <p:cNvPr id="36" name="Rectangle 35"/>
            <p:cNvSpPr/>
            <p:nvPr/>
          </p:nvSpPr>
          <p:spPr>
            <a:xfrm>
              <a:off x="381000" y="59436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28600" y="5638800"/>
              <a:ext cx="684033" cy="369332"/>
            </a:xfrm>
            <a:prstGeom prst="rect">
              <a:avLst/>
            </a:prstGeom>
            <a:noFill/>
          </p:spPr>
          <p:txBody>
            <a:bodyPr wrap="none" rtlCol="0">
              <a:spAutoFit/>
            </a:bodyPr>
            <a:lstStyle/>
            <a:p>
              <a:r>
                <a:rPr lang="en-US" dirty="0" smtClean="0">
                  <a:solidFill>
                    <a:srgbClr val="000099"/>
                  </a:solidFill>
                </a:rPr>
                <a:t>resist</a:t>
              </a:r>
              <a:endParaRPr lang="en-US" dirty="0">
                <a:solidFill>
                  <a:srgbClr val="000099"/>
                </a:solidFill>
              </a:endParaRPr>
            </a:p>
          </p:txBody>
        </p:sp>
        <p:cxnSp>
          <p:nvCxnSpPr>
            <p:cNvPr id="39" name="Straight Arrow Connector 38"/>
            <p:cNvCxnSpPr/>
            <p:nvPr/>
          </p:nvCxnSpPr>
          <p:spPr>
            <a:xfrm rot="5400000">
              <a:off x="990600" y="5638800"/>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218406" y="5638006"/>
              <a:ext cx="4572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800100" y="6134100"/>
              <a:ext cx="609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H="1">
              <a:off x="1257300" y="6134100"/>
              <a:ext cx="6096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p:cNvCxnSpPr/>
          <p:nvPr/>
        </p:nvCxnSpPr>
        <p:spPr>
          <a:xfrm>
            <a:off x="6858000" y="2145268"/>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6286500" y="271676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229600" y="1992868"/>
            <a:ext cx="284052" cy="369332"/>
          </a:xfrm>
          <a:prstGeom prst="rect">
            <a:avLst/>
          </a:prstGeom>
          <a:noFill/>
        </p:spPr>
        <p:txBody>
          <a:bodyPr wrap="none" rtlCol="0">
            <a:spAutoFit/>
          </a:bodyPr>
          <a:lstStyle/>
          <a:p>
            <a:r>
              <a:rPr lang="en-US" dirty="0" smtClean="0"/>
              <a:t>x</a:t>
            </a:r>
            <a:endParaRPr lang="en-US" dirty="0"/>
          </a:p>
        </p:txBody>
      </p:sp>
      <p:sp>
        <p:nvSpPr>
          <p:cNvPr id="51" name="TextBox 50"/>
          <p:cNvSpPr txBox="1"/>
          <p:nvPr/>
        </p:nvSpPr>
        <p:spPr>
          <a:xfrm>
            <a:off x="6934200" y="3059668"/>
            <a:ext cx="284052" cy="369332"/>
          </a:xfrm>
          <a:prstGeom prst="rect">
            <a:avLst/>
          </a:prstGeom>
          <a:noFill/>
        </p:spPr>
        <p:txBody>
          <a:bodyPr wrap="none" rtlCol="0">
            <a:spAutoFit/>
          </a:bodyPr>
          <a:lstStyle/>
          <a:p>
            <a:r>
              <a:rPr lang="en-US" dirty="0" smtClean="0"/>
              <a:t>z</a:t>
            </a:r>
            <a:endParaRPr lang="en-US" dirty="0"/>
          </a:p>
        </p:txBody>
      </p:sp>
      <p:graphicFrame>
        <p:nvGraphicFramePr>
          <p:cNvPr id="53" name="Object 52"/>
          <p:cNvGraphicFramePr>
            <a:graphicFrameLocks noChangeAspect="1"/>
          </p:cNvGraphicFramePr>
          <p:nvPr/>
        </p:nvGraphicFramePr>
        <p:xfrm>
          <a:off x="5803900" y="3581400"/>
          <a:ext cx="3124200" cy="2819400"/>
        </p:xfrm>
        <a:graphic>
          <a:graphicData uri="http://schemas.openxmlformats.org/presentationml/2006/ole">
            <p:oleObj spid="_x0000_s2050" name="Equation" r:id="rId3" imgW="1434960" imgH="1295280" progId="Equation.3">
              <p:embed/>
            </p:oleObj>
          </a:graphicData>
        </a:graphic>
      </p:graphicFrame>
      <p:sp>
        <p:nvSpPr>
          <p:cNvPr id="54" name="TextBox 53"/>
          <p:cNvSpPr txBox="1"/>
          <p:nvPr/>
        </p:nvSpPr>
        <p:spPr>
          <a:xfrm>
            <a:off x="3276600" y="4572000"/>
            <a:ext cx="2438400" cy="1764586"/>
          </a:xfrm>
          <a:prstGeom prst="rect">
            <a:avLst/>
          </a:prstGeom>
          <a:noFill/>
        </p:spPr>
        <p:txBody>
          <a:bodyPr wrap="square" rtlCol="0">
            <a:spAutoFit/>
          </a:bodyPr>
          <a:lstStyle/>
          <a:p>
            <a:r>
              <a:rPr lang="en-US" dirty="0" smtClean="0">
                <a:solidFill>
                  <a:srgbClr val="000099"/>
                </a:solidFill>
              </a:rPr>
              <a:t>Higher energy, larger </a:t>
            </a:r>
            <a:r>
              <a:rPr lang="en-US" dirty="0" err="1" smtClean="0">
                <a:solidFill>
                  <a:srgbClr val="000099"/>
                </a:solidFill>
              </a:rPr>
              <a:t>V</a:t>
            </a:r>
            <a:r>
              <a:rPr lang="en-US" sz="2800" baseline="-25000" dirty="0" err="1" smtClean="0">
                <a:solidFill>
                  <a:srgbClr val="000099"/>
                </a:solidFill>
              </a:rPr>
              <a:t>z</a:t>
            </a:r>
            <a:r>
              <a:rPr lang="en-US" dirty="0" smtClean="0">
                <a:solidFill>
                  <a:srgbClr val="000099"/>
                </a:solidFill>
              </a:rPr>
              <a:t>, so smaller </a:t>
            </a:r>
            <a:r>
              <a:rPr lang="en-US" dirty="0" err="1" smtClean="0">
                <a:solidFill>
                  <a:srgbClr val="000099"/>
                </a:solidFill>
              </a:rPr>
              <a:t>V</a:t>
            </a:r>
            <a:r>
              <a:rPr lang="en-US" sz="2800" baseline="-25000" dirty="0" err="1" smtClean="0">
                <a:solidFill>
                  <a:srgbClr val="000099"/>
                </a:solidFill>
              </a:rPr>
              <a:t>x</a:t>
            </a:r>
            <a:r>
              <a:rPr lang="en-US" dirty="0" smtClean="0">
                <a:solidFill>
                  <a:srgbClr val="000099"/>
                </a:solidFill>
              </a:rPr>
              <a:t>. </a:t>
            </a:r>
          </a:p>
          <a:p>
            <a:endParaRPr lang="en-US" dirty="0" smtClean="0">
              <a:solidFill>
                <a:srgbClr val="000099"/>
              </a:solidFill>
            </a:endParaRPr>
          </a:p>
          <a:p>
            <a:r>
              <a:rPr lang="en-US" dirty="0" smtClean="0">
                <a:solidFill>
                  <a:srgbClr val="000099"/>
                </a:solidFill>
              </a:rPr>
              <a:t>V: velocity</a:t>
            </a:r>
          </a:p>
          <a:p>
            <a:r>
              <a:rPr lang="en-US" dirty="0" smtClean="0">
                <a:solidFill>
                  <a:srgbClr val="000099"/>
                </a:solidFill>
              </a:rPr>
              <a:t>P: momentum</a:t>
            </a:r>
          </a:p>
          <a:p>
            <a:r>
              <a:rPr lang="en-US" dirty="0" smtClean="0">
                <a:solidFill>
                  <a:srgbClr val="000099"/>
                </a:solidFill>
              </a:rPr>
              <a:t>A: acceleration)</a:t>
            </a:r>
            <a:endParaRPr lang="en-US" dirty="0">
              <a:solidFill>
                <a:srgbClr val="00009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76200"/>
            <a:ext cx="8296182" cy="523220"/>
          </a:xfrm>
          <a:prstGeom prst="rect">
            <a:avLst/>
          </a:prstGeom>
          <a:noFill/>
        </p:spPr>
        <p:txBody>
          <a:bodyPr wrap="none" rtlCol="0">
            <a:spAutoFit/>
          </a:bodyPr>
          <a:lstStyle/>
          <a:p>
            <a:r>
              <a:rPr lang="en-US" sz="2800" dirty="0" smtClean="0">
                <a:solidFill>
                  <a:srgbClr val="0033CC"/>
                </a:solidFill>
              </a:rPr>
              <a:t>Resolution limit: forward scattering and lateral diffusion</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dirty="0"/>
          </a:p>
        </p:txBody>
      </p:sp>
      <p:sp>
        <p:nvSpPr>
          <p:cNvPr id="11" name="TextBox 10"/>
          <p:cNvSpPr txBox="1"/>
          <p:nvPr/>
        </p:nvSpPr>
        <p:spPr>
          <a:xfrm>
            <a:off x="304800" y="6211669"/>
            <a:ext cx="8077200" cy="646331"/>
          </a:xfrm>
          <a:prstGeom prst="rect">
            <a:avLst/>
          </a:prstGeom>
          <a:noFill/>
        </p:spPr>
        <p:txBody>
          <a:bodyPr wrap="square" rtlCol="0">
            <a:spAutoFit/>
          </a:bodyPr>
          <a:lstStyle/>
          <a:p>
            <a:r>
              <a:rPr lang="en-US" dirty="0" smtClean="0">
                <a:solidFill>
                  <a:srgbClr val="C00000"/>
                </a:solidFill>
              </a:rPr>
              <a:t>Whether it is forward scattering or beam spot size that limits the minimum line-width, the effect of SE diffusion is to further broaden the line/reduce the resolution. </a:t>
            </a:r>
            <a:endParaRPr lang="en-US" dirty="0">
              <a:solidFill>
                <a:srgbClr val="C00000"/>
              </a:solidFill>
            </a:endParaRPr>
          </a:p>
        </p:txBody>
      </p:sp>
      <p:grpSp>
        <p:nvGrpSpPr>
          <p:cNvPr id="13" name="Group 12"/>
          <p:cNvGrpSpPr>
            <a:grpSpLocks noChangeAspect="1"/>
          </p:cNvGrpSpPr>
          <p:nvPr/>
        </p:nvGrpSpPr>
        <p:grpSpPr>
          <a:xfrm>
            <a:off x="209550" y="882371"/>
            <a:ext cx="5429250" cy="4832629"/>
            <a:chOff x="76200" y="578199"/>
            <a:chExt cx="4343400" cy="3866103"/>
          </a:xfrm>
        </p:grpSpPr>
        <p:pic>
          <p:nvPicPr>
            <p:cNvPr id="55298" name="Picture 2"/>
            <p:cNvPicPr>
              <a:picLocks noChangeAspect="1" noChangeArrowheads="1"/>
            </p:cNvPicPr>
            <p:nvPr/>
          </p:nvPicPr>
          <p:blipFill>
            <a:blip r:embed="rId2"/>
            <a:srcRect/>
            <a:stretch>
              <a:fillRect/>
            </a:stretch>
          </p:blipFill>
          <p:spPr bwMode="auto">
            <a:xfrm>
              <a:off x="76200" y="578199"/>
              <a:ext cx="4343400" cy="3866103"/>
            </a:xfrm>
            <a:prstGeom prst="rect">
              <a:avLst/>
            </a:prstGeom>
            <a:noFill/>
            <a:ln w="9525">
              <a:noFill/>
              <a:miter lim="800000"/>
              <a:headEnd/>
              <a:tailEnd/>
            </a:ln>
          </p:spPr>
        </p:pic>
        <p:sp>
          <p:nvSpPr>
            <p:cNvPr id="12" name="TextBox 11"/>
            <p:cNvSpPr txBox="1"/>
            <p:nvPr/>
          </p:nvSpPr>
          <p:spPr>
            <a:xfrm>
              <a:off x="624840" y="1889934"/>
              <a:ext cx="1219200" cy="517065"/>
            </a:xfrm>
            <a:prstGeom prst="rect">
              <a:avLst/>
            </a:prstGeom>
            <a:noFill/>
          </p:spPr>
          <p:txBody>
            <a:bodyPr wrap="square" rtlCol="0">
              <a:spAutoFit/>
            </a:bodyPr>
            <a:lstStyle/>
            <a:p>
              <a:r>
                <a:rPr lang="en-US" dirty="0" smtClean="0"/>
                <a:t>Backscattered electron</a:t>
              </a:r>
              <a:endParaRPr lang="en-US" dirty="0"/>
            </a:p>
          </p:txBody>
        </p:sp>
      </p:grpSp>
      <p:sp>
        <p:nvSpPr>
          <p:cNvPr id="8" name="TextBox 7"/>
          <p:cNvSpPr txBox="1"/>
          <p:nvPr/>
        </p:nvSpPr>
        <p:spPr>
          <a:xfrm>
            <a:off x="228600" y="1066800"/>
            <a:ext cx="2514600" cy="646331"/>
          </a:xfrm>
          <a:prstGeom prst="rect">
            <a:avLst/>
          </a:prstGeom>
          <a:noFill/>
        </p:spPr>
        <p:txBody>
          <a:bodyPr wrap="square" rtlCol="0">
            <a:spAutoFit/>
          </a:bodyPr>
          <a:lstStyle/>
          <a:p>
            <a:r>
              <a:rPr lang="en-US" dirty="0" smtClean="0">
                <a:solidFill>
                  <a:srgbClr val="C00000"/>
                </a:solidFill>
              </a:rPr>
              <a:t>Secondary electrons and its lateral diffusion</a:t>
            </a:r>
            <a:endParaRPr lang="en-US" dirty="0">
              <a:solidFill>
                <a:srgbClr val="C00000"/>
              </a:solidFill>
            </a:endParaRPr>
          </a:p>
        </p:txBody>
      </p:sp>
      <p:sp>
        <p:nvSpPr>
          <p:cNvPr id="5" name="Rectangle 4"/>
          <p:cNvSpPr/>
          <p:nvPr/>
        </p:nvSpPr>
        <p:spPr>
          <a:xfrm>
            <a:off x="4800600" y="990600"/>
            <a:ext cx="3886200" cy="1477328"/>
          </a:xfrm>
          <a:prstGeom prst="rect">
            <a:avLst/>
          </a:prstGeom>
        </p:spPr>
        <p:txBody>
          <a:bodyPr wrap="square">
            <a:spAutoFit/>
          </a:bodyPr>
          <a:lstStyle/>
          <a:p>
            <a:r>
              <a:rPr lang="en-US" dirty="0" smtClean="0">
                <a:solidFill>
                  <a:srgbClr val="C00000"/>
                </a:solidFill>
              </a:rPr>
              <a:t>Figure 3-6: Schematic illustration of secondary electrons (SE), which typically travel/diffuse normal to the beam. (low energy SE is responsible for resist exposure)	</a:t>
            </a:r>
          </a:p>
        </p:txBody>
      </p:sp>
      <p:sp>
        <p:nvSpPr>
          <p:cNvPr id="14" name="TextBox 13"/>
          <p:cNvSpPr txBox="1"/>
          <p:nvPr/>
        </p:nvSpPr>
        <p:spPr>
          <a:xfrm>
            <a:off x="4648200" y="2743200"/>
            <a:ext cx="1524000" cy="646331"/>
          </a:xfrm>
          <a:prstGeom prst="rect">
            <a:avLst/>
          </a:prstGeom>
          <a:noFill/>
        </p:spPr>
        <p:txBody>
          <a:bodyPr wrap="square" rtlCol="0">
            <a:spAutoFit/>
          </a:bodyPr>
          <a:lstStyle/>
          <a:p>
            <a:r>
              <a:rPr lang="en-US" dirty="0" smtClean="0"/>
              <a:t>Backscattered electron</a:t>
            </a:r>
            <a:endParaRPr lang="en-US" dirty="0"/>
          </a:p>
        </p:txBody>
      </p:sp>
      <p:sp>
        <p:nvSpPr>
          <p:cNvPr id="15" name="TextBox 14"/>
          <p:cNvSpPr txBox="1"/>
          <p:nvPr/>
        </p:nvSpPr>
        <p:spPr>
          <a:xfrm>
            <a:off x="1752600" y="5562600"/>
            <a:ext cx="1981200" cy="646331"/>
          </a:xfrm>
          <a:prstGeom prst="rect">
            <a:avLst/>
          </a:prstGeom>
          <a:noFill/>
        </p:spPr>
        <p:txBody>
          <a:bodyPr wrap="square" rtlCol="0">
            <a:spAutoFit/>
          </a:bodyPr>
          <a:lstStyle/>
          <a:p>
            <a:r>
              <a:rPr lang="en-US" dirty="0" smtClean="0"/>
              <a:t>Forward-scattered electron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228600" y="838199"/>
            <a:ext cx="4343400" cy="3822635"/>
          </a:xfrm>
          <a:prstGeom prst="rect">
            <a:avLst/>
          </a:prstGeom>
          <a:noFill/>
          <a:ln w="9525">
            <a:noFill/>
            <a:miter lim="800000"/>
            <a:headEnd/>
            <a:tailEnd/>
          </a:ln>
        </p:spPr>
      </p:pic>
      <p:sp>
        <p:nvSpPr>
          <p:cNvPr id="5" name="Rectangle 4"/>
          <p:cNvSpPr/>
          <p:nvPr/>
        </p:nvSpPr>
        <p:spPr>
          <a:xfrm>
            <a:off x="304800" y="4549676"/>
            <a:ext cx="4572000" cy="1569660"/>
          </a:xfrm>
          <a:prstGeom prst="rect">
            <a:avLst/>
          </a:prstGeom>
        </p:spPr>
        <p:txBody>
          <a:bodyPr wrap="square">
            <a:spAutoFit/>
          </a:bodyPr>
          <a:lstStyle/>
          <a:p>
            <a:r>
              <a:rPr lang="en-US" sz="1600" dirty="0" smtClean="0">
                <a:solidFill>
                  <a:srgbClr val="C00000"/>
                </a:solidFill>
              </a:rPr>
              <a:t>Figure 3-11: “Critical thickness” of resist as a function of beam energy</a:t>
            </a:r>
            <a:r>
              <a:rPr lang="en-US" sz="1600" dirty="0" smtClean="0">
                <a:solidFill>
                  <a:srgbClr val="0033CC"/>
                </a:solidFill>
              </a:rPr>
              <a:t>. At resist thicknesses above critical thickness, forward scattering limits resolution, whereas below the critical thickness the only resolution limiter is the beam diameter, which is at least </a:t>
            </a:r>
            <a:r>
              <a:rPr lang="en-US" sz="1600" i="1" dirty="0" smtClean="0">
                <a:solidFill>
                  <a:srgbClr val="0033CC"/>
                </a:solidFill>
              </a:rPr>
              <a:t>theoretically</a:t>
            </a:r>
            <a:r>
              <a:rPr lang="en-US" sz="1600" dirty="0" smtClean="0">
                <a:solidFill>
                  <a:srgbClr val="0033CC"/>
                </a:solidFill>
              </a:rPr>
              <a:t> energy-independent. </a:t>
            </a:r>
          </a:p>
        </p:txBody>
      </p:sp>
      <p:grpSp>
        <p:nvGrpSpPr>
          <p:cNvPr id="13" name="Group 12"/>
          <p:cNvGrpSpPr/>
          <p:nvPr/>
        </p:nvGrpSpPr>
        <p:grpSpPr>
          <a:xfrm>
            <a:off x="4953000" y="914400"/>
            <a:ext cx="4038600" cy="5491103"/>
            <a:chOff x="4953000" y="914400"/>
            <a:chExt cx="4038600" cy="5491103"/>
          </a:xfrm>
        </p:grpSpPr>
        <p:pic>
          <p:nvPicPr>
            <p:cNvPr id="56323" name="Picture 3"/>
            <p:cNvPicPr>
              <a:picLocks noChangeAspect="1" noChangeArrowheads="1"/>
            </p:cNvPicPr>
            <p:nvPr/>
          </p:nvPicPr>
          <p:blipFill>
            <a:blip r:embed="rId3"/>
            <a:srcRect/>
            <a:stretch>
              <a:fillRect/>
            </a:stretch>
          </p:blipFill>
          <p:spPr bwMode="auto">
            <a:xfrm>
              <a:off x="4953000" y="914400"/>
              <a:ext cx="3998883" cy="3324225"/>
            </a:xfrm>
            <a:prstGeom prst="rect">
              <a:avLst/>
            </a:prstGeom>
            <a:noFill/>
            <a:ln w="9525">
              <a:noFill/>
              <a:miter lim="800000"/>
              <a:headEnd/>
              <a:tailEnd/>
            </a:ln>
          </p:spPr>
        </p:pic>
        <p:sp>
          <p:nvSpPr>
            <p:cNvPr id="7" name="Rectangle 6"/>
            <p:cNvSpPr/>
            <p:nvPr/>
          </p:nvSpPr>
          <p:spPr>
            <a:xfrm>
              <a:off x="5029200" y="4343400"/>
              <a:ext cx="3962400" cy="2062103"/>
            </a:xfrm>
            <a:prstGeom prst="rect">
              <a:avLst/>
            </a:prstGeom>
          </p:spPr>
          <p:txBody>
            <a:bodyPr wrap="square">
              <a:spAutoFit/>
            </a:bodyPr>
            <a:lstStyle/>
            <a:p>
              <a:r>
                <a:rPr lang="en-US" sz="1600" dirty="0" smtClean="0">
                  <a:solidFill>
                    <a:srgbClr val="C00000"/>
                  </a:solidFill>
                </a:rPr>
                <a:t>Figure 3-19: Beam diameter as a function of beam energy </a:t>
              </a:r>
              <a:r>
                <a:rPr lang="en-US" sz="1600" dirty="0" smtClean="0">
                  <a:solidFill>
                    <a:srgbClr val="0033CC"/>
                  </a:solidFill>
                </a:rPr>
                <a:t>as measured in the MIT Raith-150 system. While beam diameter is inexplicably large at voltages below 10kV, it seems to be reasonably close to its 3-4 nm specification at higher kV, suggesting that beam diameter is not the limiting factor in the resolution (see next slide). </a:t>
              </a:r>
            </a:p>
          </p:txBody>
        </p:sp>
      </p:grpSp>
      <p:sp>
        <p:nvSpPr>
          <p:cNvPr id="8" name="TextBox 7"/>
          <p:cNvSpPr txBox="1"/>
          <p:nvPr/>
        </p:nvSpPr>
        <p:spPr>
          <a:xfrm>
            <a:off x="5943600" y="6553200"/>
            <a:ext cx="2819400" cy="276999"/>
          </a:xfrm>
          <a:prstGeom prst="rect">
            <a:avLst/>
          </a:prstGeom>
          <a:noFill/>
        </p:spPr>
        <p:txBody>
          <a:bodyPr wrap="square" rtlCol="0">
            <a:spAutoFit/>
          </a:bodyPr>
          <a:lstStyle/>
          <a:p>
            <a:r>
              <a:rPr lang="en-US" sz="1200" dirty="0" smtClean="0"/>
              <a:t>PhD thesis, Bryan M. Cord, MIT, June 2009</a:t>
            </a:r>
            <a:endParaRPr lang="en-US" sz="1200" dirty="0"/>
          </a:p>
        </p:txBody>
      </p:sp>
      <p:sp>
        <p:nvSpPr>
          <p:cNvPr id="9" name="TextBox 8"/>
          <p:cNvSpPr txBox="1"/>
          <p:nvPr/>
        </p:nvSpPr>
        <p:spPr>
          <a:xfrm>
            <a:off x="533400" y="76200"/>
            <a:ext cx="8255593" cy="523220"/>
          </a:xfrm>
          <a:prstGeom prst="rect">
            <a:avLst/>
          </a:prstGeom>
          <a:noFill/>
        </p:spPr>
        <p:txBody>
          <a:bodyPr wrap="none" rtlCol="0">
            <a:spAutoFit/>
          </a:bodyPr>
          <a:lstStyle/>
          <a:p>
            <a:r>
              <a:rPr lang="en-US" sz="2800" dirty="0" smtClean="0">
                <a:solidFill>
                  <a:srgbClr val="0033CC"/>
                </a:solidFill>
              </a:rPr>
              <a:t>Resolution limit: forward scattering and beam diameter</a:t>
            </a:r>
            <a:endParaRPr lang="en-US" sz="2800" dirty="0">
              <a:solidFill>
                <a:srgbClr val="0033CC"/>
              </a:solidFill>
            </a:endParaRPr>
          </a:p>
        </p:txBody>
      </p:sp>
      <p:cxnSp>
        <p:nvCxnSpPr>
          <p:cNvPr id="10" name="Straight Connector 9"/>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304800" y="6400800"/>
            <a:ext cx="5049844" cy="369332"/>
          </a:xfrm>
          <a:prstGeom prst="rect">
            <a:avLst/>
          </a:prstGeom>
          <a:noFill/>
        </p:spPr>
        <p:txBody>
          <a:bodyPr wrap="none" rtlCol="0">
            <a:spAutoFit/>
          </a:bodyPr>
          <a:lstStyle/>
          <a:p>
            <a:r>
              <a:rPr lang="en-US" dirty="0" smtClean="0">
                <a:solidFill>
                  <a:srgbClr val="C00000"/>
                </a:solidFill>
              </a:rPr>
              <a:t>A third limiting factor is resist swelling by developer.</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5742</TotalTime>
  <Words>3223</Words>
  <Application>Microsoft Office PowerPoint</Application>
  <PresentationFormat>On-screen Show (4:3)</PresentationFormat>
  <Paragraphs>297</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96</cp:revision>
  <dcterms:created xsi:type="dcterms:W3CDTF">2006-08-16T00:00:00Z</dcterms:created>
  <dcterms:modified xsi:type="dcterms:W3CDTF">2010-08-21T23:36:14Z</dcterms:modified>
</cp:coreProperties>
</file>