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8" r:id="rId2"/>
    <p:sldId id="281" r:id="rId3"/>
    <p:sldId id="285" r:id="rId4"/>
    <p:sldId id="329" r:id="rId5"/>
    <p:sldId id="328" r:id="rId6"/>
    <p:sldId id="330" r:id="rId7"/>
    <p:sldId id="331" r:id="rId8"/>
    <p:sldId id="332" r:id="rId9"/>
    <p:sldId id="333" r:id="rId10"/>
    <p:sldId id="339" r:id="rId11"/>
    <p:sldId id="337" r:id="rId12"/>
    <p:sldId id="334" r:id="rId13"/>
    <p:sldId id="335" r:id="rId14"/>
    <p:sldId id="336" r:id="rId15"/>
    <p:sldId id="338" r:id="rId16"/>
    <p:sldId id="320" r:id="rId17"/>
    <p:sldId id="288" r:id="rId18"/>
    <p:sldId id="287" r:id="rId19"/>
  </p:sldIdLst>
  <p:sldSz cx="9144000" cy="6858000" type="screen4x3"/>
  <p:notesSz cx="6858000" cy="9144000"/>
  <p:defaultTextStyle>
    <a:defPPr>
      <a:defRPr lang="en-CA"/>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40" autoAdjust="0"/>
    <p:restoredTop sz="94660"/>
  </p:normalViewPr>
  <p:slideViewPr>
    <p:cSldViewPr snapToGrid="0" snapToObjects="1">
      <p:cViewPr varScale="1">
        <p:scale>
          <a:sx n="73" d="100"/>
          <a:sy n="73" d="100"/>
        </p:scale>
        <p:origin x="-108" y="-43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0" d="100"/>
          <a:sy n="80" d="100"/>
        </p:scale>
        <p:origin x="-253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D02D7B-BB96-44BC-ACE3-E7343C3F060B}" type="datetimeFigureOut">
              <a:rPr lang="en-US" smtClean="0"/>
              <a:pPr/>
              <a:t>6/14/2010</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F644CD9-3F6B-4FDE-B54B-CA234AD77A25}"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9FEAAA-9323-4E92-89E9-EC92F569B028}" type="datetimeFigureOut">
              <a:rPr lang="en-US" smtClean="0"/>
              <a:pPr/>
              <a:t>6/14/2010</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9DCF1E-1D89-48B7-8044-965B1DD75959}"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dwharder\Desktop\bar.png"/>
          <p:cNvPicPr>
            <a:picLocks noChangeAspect="1" noChangeArrowheads="1"/>
          </p:cNvPicPr>
          <p:nvPr userDrawn="1"/>
        </p:nvPicPr>
        <p:blipFill>
          <a:blip r:embed="rId2"/>
          <a:srcRect/>
          <a:stretch>
            <a:fillRect/>
          </a:stretch>
        </p:blipFill>
        <p:spPr bwMode="auto">
          <a:xfrm>
            <a:off x="2286000" y="0"/>
            <a:ext cx="6858000" cy="6858000"/>
          </a:xfrm>
          <a:prstGeom prst="rect">
            <a:avLst/>
          </a:prstGeom>
          <a:noFill/>
        </p:spPr>
      </p:pic>
      <p:sp>
        <p:nvSpPr>
          <p:cNvPr id="9" name="Rectangle 8"/>
          <p:cNvSpPr/>
          <p:nvPr userDrawn="1"/>
        </p:nvSpPr>
        <p:spPr>
          <a:xfrm>
            <a:off x="30512" y="5307366"/>
            <a:ext cx="2856123" cy="1524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rtl="0" fontAlgn="base">
              <a:spcBef>
                <a:spcPct val="0"/>
              </a:spcBef>
              <a:spcAft>
                <a:spcPct val="0"/>
              </a:spcAft>
            </a:pPr>
            <a:endParaRPr lang="en-CA" kern="1200" dirty="0">
              <a:solidFill>
                <a:schemeClr val="bg1"/>
              </a:solidFill>
              <a:latin typeface="+mn-lt"/>
              <a:ea typeface="+mn-ea"/>
              <a:cs typeface="+mn-cs"/>
            </a:endParaRPr>
          </a:p>
        </p:txBody>
      </p:sp>
      <p:sp>
        <p:nvSpPr>
          <p:cNvPr id="2" name="Title 1"/>
          <p:cNvSpPr>
            <a:spLocks noGrp="1"/>
          </p:cNvSpPr>
          <p:nvPr>
            <p:ph type="ctrTitle"/>
          </p:nvPr>
        </p:nvSpPr>
        <p:spPr>
          <a:xfrm>
            <a:off x="1812925" y="1182415"/>
            <a:ext cx="6633414" cy="2418036"/>
          </a:xfrm>
        </p:spPr>
        <p:txBody>
          <a:bodyPr/>
          <a:lstStyle>
            <a:lvl1pPr>
              <a:defRPr sz="3600">
                <a:solidFill>
                  <a:schemeClr val="tx1"/>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3240690" y="3684743"/>
            <a:ext cx="4966138" cy="1167524"/>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2" descr="C:\Users\dwharder\Desktop\UW.jpg"/>
          <p:cNvPicPr>
            <a:picLocks noChangeAspect="1" noChangeArrowheads="1"/>
          </p:cNvPicPr>
          <p:nvPr userDrawn="1"/>
        </p:nvPicPr>
        <p:blipFill>
          <a:blip r:embed="rId3"/>
          <a:srcRect/>
          <a:stretch>
            <a:fillRect/>
          </a:stretch>
        </p:blipFill>
        <p:spPr bwMode="auto">
          <a:xfrm>
            <a:off x="30512" y="124054"/>
            <a:ext cx="1524000" cy="1544638"/>
          </a:xfrm>
          <a:prstGeom prst="rect">
            <a:avLst/>
          </a:prstGeom>
          <a:noFill/>
        </p:spPr>
      </p:pic>
      <p:sp>
        <p:nvSpPr>
          <p:cNvPr id="7" name="TextBox 6"/>
          <p:cNvSpPr txBox="1"/>
          <p:nvPr userDrawn="1"/>
        </p:nvSpPr>
        <p:spPr>
          <a:xfrm>
            <a:off x="412451" y="5576047"/>
            <a:ext cx="2474184" cy="769441"/>
          </a:xfrm>
          <a:prstGeom prst="rect">
            <a:avLst/>
          </a:prstGeom>
          <a:noFill/>
        </p:spPr>
        <p:txBody>
          <a:bodyPr wrap="square" rtlCol="0">
            <a:spAutoFit/>
          </a:bodyPr>
          <a:lstStyle/>
          <a:p>
            <a:pPr algn="ctr"/>
            <a:r>
              <a:rPr lang="en-CA" sz="2000" b="1" dirty="0" smtClean="0">
                <a:latin typeface="Arial" pitchFamily="34" charset="0"/>
                <a:cs typeface="Arial" pitchFamily="34" charset="0"/>
              </a:rPr>
              <a:t>WATERLOO</a:t>
            </a:r>
          </a:p>
          <a:p>
            <a:pPr algn="ctr"/>
            <a:r>
              <a:rPr lang="en-CA" sz="1200" b="1" dirty="0" smtClean="0">
                <a:latin typeface="Arial" pitchFamily="34" charset="0"/>
                <a:cs typeface="Arial" pitchFamily="34" charset="0"/>
              </a:rPr>
              <a:t>ELECTRICAL AND</a:t>
            </a:r>
            <a:br>
              <a:rPr lang="en-CA" sz="1200" b="1" dirty="0" smtClean="0">
                <a:latin typeface="Arial" pitchFamily="34" charset="0"/>
                <a:cs typeface="Arial" pitchFamily="34" charset="0"/>
              </a:rPr>
            </a:br>
            <a:r>
              <a:rPr lang="en-CA" sz="1200" b="1" dirty="0" smtClean="0">
                <a:latin typeface="Arial" pitchFamily="34" charset="0"/>
                <a:cs typeface="Arial" pitchFamily="34" charset="0"/>
              </a:rPr>
              <a:t>COMPUTER ENGINEERING</a:t>
            </a:r>
            <a:endParaRPr lang="en-CA" sz="1200" b="1" dirty="0">
              <a:latin typeface="Arial" pitchFamily="34" charset="0"/>
              <a:cs typeface="Arial" pitchFamily="34" charset="0"/>
            </a:endParaRPr>
          </a:p>
        </p:txBody>
      </p:sp>
      <p:pic>
        <p:nvPicPr>
          <p:cNvPr id="8" name="Picture 3" descr="C:\Users\dwharder\Desktop\ECEAuClrMilli.png"/>
          <p:cNvPicPr>
            <a:picLocks noChangeAspect="1" noChangeArrowheads="1"/>
          </p:cNvPicPr>
          <p:nvPr userDrawn="1"/>
        </p:nvPicPr>
        <p:blipFill>
          <a:blip r:embed="rId4"/>
          <a:srcRect/>
          <a:stretch>
            <a:fillRect/>
          </a:stretch>
        </p:blipFill>
        <p:spPr bwMode="auto">
          <a:xfrm>
            <a:off x="218963" y="5557648"/>
            <a:ext cx="613594" cy="944371"/>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80363381-76E7-4228-A556-219F34C9EB4E}" type="datetime1">
              <a:rPr lang="en-CA"/>
              <a:pPr/>
              <a:t>14/06/2010</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900988" y="6089650"/>
            <a:ext cx="785812" cy="365125"/>
          </a:xfrm>
          <a:prstGeom prst="rect">
            <a:avLst/>
          </a:prstGeom>
        </p:spPr>
        <p:txBody>
          <a:bodyPr/>
          <a:lstStyle>
            <a:lvl1pPr>
              <a:defRPr>
                <a:solidFill>
                  <a:schemeClr val="tx1"/>
                </a:solidFill>
              </a:defRPr>
            </a:lvl1pPr>
          </a:lstStyle>
          <a:p>
            <a:r>
              <a:rPr lang="en-CA" dirty="0" smtClean="0"/>
              <a:t>&lt;#&gt; of &lt;##&gt;</a:t>
            </a:r>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40690" y="3582278"/>
            <a:ext cx="4002689" cy="2204216"/>
          </a:xfrm>
        </p:spPr>
        <p:txBody>
          <a:bodyPr anchor="t"/>
          <a:lstStyle>
            <a:lvl1pPr algn="l">
              <a:defRPr sz="40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243723" y="1086070"/>
            <a:ext cx="7418553" cy="2364828"/>
          </a:xfrm>
        </p:spPr>
        <p:txBody>
          <a:bodyPr/>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4162972"/>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162972"/>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fld id="{2F62FA27-3B6F-436B-A90E-795D99C82413}" type="datetime1">
              <a:rPr lang="en-CA"/>
              <a:pPr/>
              <a:t>14/06/2010</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7900988" y="6089650"/>
            <a:ext cx="785812" cy="365125"/>
          </a:xfrm>
          <a:prstGeom prst="rect">
            <a:avLst/>
          </a:prstGeom>
        </p:spPr>
        <p:txBody>
          <a:bodyPr/>
          <a:lstStyle>
            <a:lvl1pPr>
              <a:defRPr/>
            </a:lvl1pPr>
          </a:lstStyle>
          <a:p>
            <a:fld id="{C27924B7-DFD7-4F94-B920-1D14707E9FBC}" type="slidenum">
              <a:rPr lang="en-CA"/>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56202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56202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fld id="{3386AB4B-D30B-4C55-BE33-3D03E01A4B1A}" type="datetime1">
              <a:rPr lang="en-CA"/>
              <a:pPr/>
              <a:t>14/06/2010</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7900988" y="6089650"/>
            <a:ext cx="785812" cy="365125"/>
          </a:xfrm>
          <a:prstGeom prst="rect">
            <a:avLst/>
          </a:prstGeom>
        </p:spPr>
        <p:txBody>
          <a:bodyPr/>
          <a:lstStyle>
            <a:lvl1pPr>
              <a:defRPr/>
            </a:lvl1pPr>
          </a:lstStyle>
          <a:p>
            <a:fld id="{1B63DE03-B8C1-427D-BA6A-ABA7528EF3FF}" type="slidenum">
              <a:rPr lang="en-CA"/>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076CEEB1-B633-4ECE-8666-1C73F7E6E630}" type="datetime1">
              <a:rPr lang="en-CA"/>
              <a:pPr/>
              <a:t>14/06/2010</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7900988" y="6089650"/>
            <a:ext cx="785812" cy="365125"/>
          </a:xfrm>
          <a:prstGeom prst="rect">
            <a:avLst/>
          </a:prstGeom>
        </p:spPr>
        <p:txBody>
          <a:bodyPr/>
          <a:lstStyle>
            <a:lvl1pPr>
              <a:defRPr/>
            </a:lvl1pPr>
          </a:lstStyle>
          <a:p>
            <a:fld id="{821F6EB6-F610-48AC-A9B1-60FBF4DC21DC}" type="slidenum">
              <a:rPr lang="en-CA"/>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AD17FE3-D847-4DA6-AFAF-147FF9FB231C}" type="datetime1">
              <a:rPr lang="en-CA"/>
              <a:pPr/>
              <a:t>14/06/2010</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7900988" y="6089650"/>
            <a:ext cx="785812" cy="365125"/>
          </a:xfrm>
          <a:prstGeom prst="rect">
            <a:avLst/>
          </a:prstGeom>
        </p:spPr>
        <p:txBody>
          <a:bodyPr/>
          <a:lstStyle>
            <a:lvl1pPr>
              <a:defRPr/>
            </a:lvl1pPr>
          </a:lstStyle>
          <a:p>
            <a:fld id="{19738608-055C-4109-8B35-9256C9A80F33}" type="slidenum">
              <a:rPr lang="en-CA"/>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18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428813"/>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1"/>
            <a:ext cx="3008313" cy="4266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fld id="{AD30C1B9-2D8A-4B55-AD4A-C4883802C9C2}" type="datetime1">
              <a:rPr lang="en-CA"/>
              <a:pPr/>
              <a:t>14/06/2010</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7900988" y="6089650"/>
            <a:ext cx="785812" cy="365125"/>
          </a:xfrm>
          <a:prstGeom prst="rect">
            <a:avLst/>
          </a:prstGeom>
        </p:spPr>
        <p:txBody>
          <a:bodyPr/>
          <a:lstStyle>
            <a:lvl1pPr>
              <a:defRPr/>
            </a:lvl1pPr>
          </a:lstStyle>
          <a:p>
            <a:fld id="{DD19447A-6DE4-4A94-A23E-6A7876084419}" type="slidenum">
              <a:rPr lang="en-CA"/>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99143"/>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11318"/>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165881"/>
            <a:ext cx="5486400" cy="37831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568D16A-D713-423E-AB0B-5991D5E769FD}" type="datetime1">
              <a:rPr lang="en-CA"/>
              <a:pPr/>
              <a:t>14/06/2010</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7900988" y="6089650"/>
            <a:ext cx="785812" cy="365125"/>
          </a:xfrm>
          <a:prstGeom prst="rect">
            <a:avLst/>
          </a:prstGeom>
        </p:spPr>
        <p:txBody>
          <a:bodyPr/>
          <a:lstStyle>
            <a:lvl1pPr>
              <a:defRPr/>
            </a:lvl1pPr>
          </a:lstStyle>
          <a:p>
            <a:fld id="{B4F4137A-103E-41FA-AC15-589A3674D5F0}" type="slidenum">
              <a:rPr lang="en-CA"/>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1027" name="Text Placeholder 2"/>
          <p:cNvSpPr>
            <a:spLocks noGrp="1"/>
          </p:cNvSpPr>
          <p:nvPr>
            <p:ph type="body" idx="1"/>
          </p:nvPr>
        </p:nvSpPr>
        <p:spPr bwMode="auto">
          <a:xfrm>
            <a:off x="457200" y="1600200"/>
            <a:ext cx="8229600" cy="4075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
        <p:nvSpPr>
          <p:cNvPr id="4" name="Date Placeholder 3"/>
          <p:cNvSpPr>
            <a:spLocks noGrp="1"/>
          </p:cNvSpPr>
          <p:nvPr>
            <p:ph type="dt" sz="half" idx="2"/>
          </p:nvPr>
        </p:nvSpPr>
        <p:spPr>
          <a:xfrm>
            <a:off x="3124200" y="6227763"/>
            <a:ext cx="2133600" cy="246062"/>
          </a:xfrm>
          <a:prstGeom prst="rect">
            <a:avLst/>
          </a:prstGeom>
        </p:spPr>
        <p:txBody>
          <a:bodyPr vert="horz" wrap="square" lIns="91440" tIns="45720" rIns="91440" bIns="45720" numCol="1" anchor="b" anchorCtr="0" compatLnSpc="1">
            <a:prstTxWarp prst="textNoShape">
              <a:avLst/>
            </a:prstTxWarp>
          </a:bodyPr>
          <a:lstStyle>
            <a:lvl1pPr>
              <a:defRPr sz="1200">
                <a:solidFill>
                  <a:srgbClr val="898989"/>
                </a:solidFill>
              </a:defRPr>
            </a:lvl1pPr>
          </a:lstStyle>
          <a:p>
            <a:fld id="{36F8E53B-F0ED-4324-89F9-78CCD2654FE2}" type="datetime1">
              <a:rPr lang="en-CA"/>
              <a:pPr/>
              <a:t>14/06/2010</a:t>
            </a:fld>
            <a:endParaRPr lang="en-CA"/>
          </a:p>
        </p:txBody>
      </p:sp>
      <p:sp>
        <p:nvSpPr>
          <p:cNvPr id="5" name="Footer Placeholder 4"/>
          <p:cNvSpPr>
            <a:spLocks noGrp="1"/>
          </p:cNvSpPr>
          <p:nvPr>
            <p:ph type="ftr" sz="quarter" idx="3"/>
          </p:nvPr>
        </p:nvSpPr>
        <p:spPr>
          <a:xfrm>
            <a:off x="3124200" y="5959475"/>
            <a:ext cx="3163888" cy="257175"/>
          </a:xfrm>
          <a:prstGeom prst="rect">
            <a:avLst/>
          </a:prstGeom>
        </p:spPr>
        <p:txBody>
          <a:bodyPr vert="horz" lIns="91440" tIns="45720" rIns="91440" bIns="45720" rtlCol="0" anchor="t"/>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9" name="TextBox 8"/>
          <p:cNvSpPr txBox="1"/>
          <p:nvPr userDrawn="1"/>
        </p:nvSpPr>
        <p:spPr>
          <a:xfrm>
            <a:off x="340730" y="6017930"/>
            <a:ext cx="1837693" cy="615553"/>
          </a:xfrm>
          <a:prstGeom prst="rect">
            <a:avLst/>
          </a:prstGeom>
          <a:noFill/>
        </p:spPr>
        <p:txBody>
          <a:bodyPr wrap="square" rtlCol="0">
            <a:spAutoFit/>
          </a:bodyPr>
          <a:lstStyle/>
          <a:p>
            <a:pPr algn="ctr"/>
            <a:r>
              <a:rPr lang="en-CA" sz="1400" b="1" dirty="0" smtClean="0">
                <a:latin typeface="Arial" pitchFamily="34" charset="0"/>
                <a:cs typeface="Arial" pitchFamily="34" charset="0"/>
              </a:rPr>
              <a:t>WATERLOO</a:t>
            </a:r>
          </a:p>
          <a:p>
            <a:pPr algn="ctr"/>
            <a:r>
              <a:rPr lang="en-CA" sz="1000" b="1" dirty="0" smtClean="0">
                <a:latin typeface="Arial" pitchFamily="34" charset="0"/>
                <a:cs typeface="Arial" pitchFamily="34" charset="0"/>
              </a:rPr>
              <a:t>ELECTRICAL AND</a:t>
            </a:r>
            <a:br>
              <a:rPr lang="en-CA" sz="1000" b="1" dirty="0" smtClean="0">
                <a:latin typeface="Arial" pitchFamily="34" charset="0"/>
                <a:cs typeface="Arial" pitchFamily="34" charset="0"/>
              </a:rPr>
            </a:br>
            <a:r>
              <a:rPr lang="en-CA" sz="1000" b="1" dirty="0" smtClean="0">
                <a:latin typeface="Arial" pitchFamily="34" charset="0"/>
                <a:cs typeface="Arial" pitchFamily="34" charset="0"/>
              </a:rPr>
              <a:t>COMPUTER ENGINEERING</a:t>
            </a:r>
            <a:endParaRPr lang="en-CA" sz="1000" b="1" dirty="0">
              <a:latin typeface="Arial" pitchFamily="34" charset="0"/>
              <a:cs typeface="Arial" pitchFamily="34" charset="0"/>
            </a:endParaRPr>
          </a:p>
        </p:txBody>
      </p:sp>
      <p:pic>
        <p:nvPicPr>
          <p:cNvPr id="10" name="Picture 3" descr="C:\Users\dwharder\Desktop\ECEAuClrMilli.png"/>
          <p:cNvPicPr>
            <a:picLocks noChangeAspect="1" noChangeArrowheads="1"/>
          </p:cNvPicPr>
          <p:nvPr userDrawn="1"/>
        </p:nvPicPr>
        <p:blipFill>
          <a:blip r:embed="rId11"/>
          <a:srcRect/>
          <a:stretch>
            <a:fillRect/>
          </a:stretch>
        </p:blipFill>
        <p:spPr bwMode="auto">
          <a:xfrm>
            <a:off x="129313" y="6014542"/>
            <a:ext cx="462355" cy="711602"/>
          </a:xfrm>
          <a:prstGeom prst="rect">
            <a:avLst/>
          </a:prstGeom>
          <a:noFill/>
        </p:spPr>
      </p:pic>
      <p:pic>
        <p:nvPicPr>
          <p:cNvPr id="11" name="Picture 2" descr="C:\Users\dwharder\Desktop\UW.jpg"/>
          <p:cNvPicPr>
            <a:picLocks noChangeAspect="1" noChangeArrowheads="1"/>
          </p:cNvPicPr>
          <p:nvPr userDrawn="1"/>
        </p:nvPicPr>
        <p:blipFill>
          <a:blip r:embed="rId12"/>
          <a:srcRect/>
          <a:stretch>
            <a:fillRect/>
          </a:stretch>
        </p:blipFill>
        <p:spPr bwMode="auto">
          <a:xfrm>
            <a:off x="30512" y="88194"/>
            <a:ext cx="824006" cy="835165"/>
          </a:xfrm>
          <a:prstGeom prst="rect">
            <a:avLst/>
          </a:prstGeom>
          <a:noFill/>
        </p:spPr>
      </p:pic>
      <p:sp>
        <p:nvSpPr>
          <p:cNvPr id="12" name="Title Placeholder 1"/>
          <p:cNvSpPr txBox="1">
            <a:spLocks/>
          </p:cNvSpPr>
          <p:nvPr userDrawn="1"/>
        </p:nvSpPr>
        <p:spPr bwMode="auto">
          <a:xfrm>
            <a:off x="457200" y="98552"/>
            <a:ext cx="8229600" cy="25654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CA" sz="2000" dirty="0" smtClean="0"/>
              <a:t>Common Law and Statute Law</a:t>
            </a:r>
            <a:endParaRPr kumimoji="0" lang="en-CA" sz="2000" b="0" i="0" u="none" strike="noStrike" kern="1200" cap="none" spc="0" normalizeH="0" baseline="0" noProof="0" dirty="0" smtClean="0">
              <a:ln>
                <a:noFill/>
              </a:ln>
              <a:solidFill>
                <a:schemeClr val="tx1"/>
              </a:solidFill>
              <a:effectLst/>
              <a:uLnTx/>
              <a:uFillTx/>
              <a:latin typeface="+mj-lt"/>
              <a:ea typeface="ＭＳ Ｐゴシック" charset="-128"/>
              <a:cs typeface="ＭＳ Ｐゴシック" charset="-128"/>
            </a:endParaRPr>
          </a:p>
        </p:txBody>
      </p:sp>
      <p:sp>
        <p:nvSpPr>
          <p:cNvPr id="13" name="TextBox 12"/>
          <p:cNvSpPr txBox="1"/>
          <p:nvPr userDrawn="1"/>
        </p:nvSpPr>
        <p:spPr>
          <a:xfrm>
            <a:off x="8420100" y="6286500"/>
            <a:ext cx="400050" cy="304800"/>
          </a:xfrm>
          <a:prstGeom prst="rect">
            <a:avLst/>
          </a:prstGeom>
          <a:noFill/>
        </p:spPr>
        <p:txBody>
          <a:bodyPr wrap="none">
            <a:spAutoFit/>
          </a:bodyPr>
          <a:lstStyle/>
          <a:p>
            <a:fld id="{6E709FAF-4BEC-442F-8F9F-4E334C3EEBC3}" type="slidenum">
              <a:rPr lang="en-CA" sz="1400"/>
              <a:pPr/>
              <a:t>‹#›</a:t>
            </a:fld>
            <a:endParaRPr lang="en-CA" sz="1400" dirty="0"/>
          </a:p>
        </p:txBody>
      </p:sp>
    </p:spTree>
  </p:cSld>
  <p:clrMap bg1="lt1" tx1="dk1" bg2="lt2" tx2="dk2" accent1="accent1" accent2="accent2" accent3="accent3" accent4="accent4" accent5="accent5" accent6="accent6" hlink="hlink" folHlink="folHlink"/>
  <p:sldLayoutIdLst>
    <p:sldLayoutId id="2147483711" r:id="rId1"/>
    <p:sldLayoutId id="2147483704" r:id="rId2"/>
    <p:sldLayoutId id="2147483712" r:id="rId3"/>
    <p:sldLayoutId id="2147483705" r:id="rId4"/>
    <p:sldLayoutId id="2147483706" r:id="rId5"/>
    <p:sldLayoutId id="2147483707" r:id="rId6"/>
    <p:sldLayoutId id="2147483708" r:id="rId7"/>
    <p:sldLayoutId id="2147483709" r:id="rId8"/>
    <p:sldLayoutId id="2147483710" r:id="rId9"/>
  </p:sldLayoutIdLst>
  <p:txStyles>
    <p:titleStyle>
      <a:lvl1pPr algn="ctr" defTabSz="457200" rtl="0" eaLnBrk="1" fontAlgn="base" hangingPunct="1">
        <a:spcBef>
          <a:spcPct val="0"/>
        </a:spcBef>
        <a:spcAft>
          <a:spcPct val="0"/>
        </a:spcAft>
        <a:defRPr sz="3200" b="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The History of</a:t>
            </a:r>
            <a:br>
              <a:rPr lang="en-CA" dirty="0" smtClean="0"/>
            </a:br>
            <a:r>
              <a:rPr lang="en-CA" dirty="0" smtClean="0"/>
              <a:t>Common Law and Statute Law</a:t>
            </a:r>
            <a:br>
              <a:rPr lang="en-CA" dirty="0" smtClean="0"/>
            </a:br>
            <a:r>
              <a:rPr lang="en-CA" dirty="0" smtClean="0"/>
              <a:t>in Canada</a:t>
            </a:r>
            <a:endParaRPr lang="en-CA" dirty="0"/>
          </a:p>
        </p:txBody>
      </p:sp>
      <p:sp>
        <p:nvSpPr>
          <p:cNvPr id="3" name="Subtitle 2"/>
          <p:cNvSpPr>
            <a:spLocks noGrp="1"/>
          </p:cNvSpPr>
          <p:nvPr>
            <p:ph type="subTitle" idx="1"/>
          </p:nvPr>
        </p:nvSpPr>
        <p:spPr/>
        <p:txBody>
          <a:bodyPr/>
          <a:lstStyle/>
          <a:p>
            <a:r>
              <a:rPr lang="en-CA" sz="1600" dirty="0" smtClean="0"/>
              <a:t>Douglas Wilhelm Harder, </a:t>
            </a:r>
            <a:r>
              <a:rPr lang="en-CA" sz="1600" dirty="0" err="1" smtClean="0"/>
              <a:t>M.Math</a:t>
            </a:r>
            <a:r>
              <a:rPr lang="en-CA" sz="1600" dirty="0" smtClean="0"/>
              <a:t>.</a:t>
            </a:r>
          </a:p>
          <a:p>
            <a:r>
              <a:rPr lang="en-CA" sz="1600" dirty="0" smtClean="0"/>
              <a:t>Department of Electrical and Computer Engineering</a:t>
            </a:r>
          </a:p>
          <a:p>
            <a:r>
              <a:rPr lang="en-CA" sz="1600" dirty="0" smtClean="0"/>
              <a:t>University of Waterloo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Statute Law and Common Law</a:t>
            </a:r>
            <a:endParaRPr lang="en-CA" dirty="0"/>
          </a:p>
        </p:txBody>
      </p:sp>
      <p:sp>
        <p:nvSpPr>
          <p:cNvPr id="3" name="Content Placeholder 2"/>
          <p:cNvSpPr>
            <a:spLocks noGrp="1"/>
          </p:cNvSpPr>
          <p:nvPr>
            <p:ph idx="1"/>
          </p:nvPr>
        </p:nvSpPr>
        <p:spPr/>
        <p:txBody>
          <a:bodyPr/>
          <a:lstStyle/>
          <a:p>
            <a:pPr>
              <a:buNone/>
            </a:pPr>
            <a:r>
              <a:rPr lang="en-CA" dirty="0" smtClean="0"/>
              <a:t>	To demonstrate the relationship between common law and statute law, consider the case of the Alberta statute </a:t>
            </a:r>
            <a:r>
              <a:rPr lang="en-CA" i="1" dirty="0" smtClean="0"/>
              <a:t>Individual Rights Protection Act </a:t>
            </a:r>
          </a:p>
          <a:p>
            <a:pPr lvl="1"/>
            <a:r>
              <a:rPr lang="en-CA" dirty="0" smtClean="0"/>
              <a:t>The Charter of Rights and Freedoms listed specific freedoms</a:t>
            </a:r>
          </a:p>
          <a:p>
            <a:pPr lvl="1"/>
            <a:r>
              <a:rPr lang="en-CA" dirty="0" smtClean="0"/>
              <a:t>This act did not extend protection to gays and lesbians whose rights were violated as a result of their sexual orientation</a:t>
            </a:r>
          </a:p>
          <a:p>
            <a:pPr lvl="1"/>
            <a:r>
              <a:rPr lang="en-CA" dirty="0" smtClean="0"/>
              <a:t>The Supreme Court of Canada, on April 2, 1998, observed that while sexual orientation was not explicitly listed in the Charter, it is reasonable that it should be included</a:t>
            </a:r>
          </a:p>
          <a:p>
            <a:pPr lvl="1"/>
            <a:r>
              <a:rPr lang="en-CA" dirty="0" smtClean="0"/>
              <a:t>The Charter is an example of a statute law; the extension is an example of common law</a:t>
            </a:r>
            <a:endParaRPr lang="en-CA"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Delegation of Authority</a:t>
            </a:r>
            <a:endParaRPr lang="en-CA" dirty="0"/>
          </a:p>
        </p:txBody>
      </p:sp>
      <p:sp>
        <p:nvSpPr>
          <p:cNvPr id="3" name="Content Placeholder 2"/>
          <p:cNvSpPr>
            <a:spLocks noGrp="1"/>
          </p:cNvSpPr>
          <p:nvPr>
            <p:ph idx="1"/>
          </p:nvPr>
        </p:nvSpPr>
        <p:spPr>
          <a:xfrm>
            <a:off x="457200" y="1600200"/>
            <a:ext cx="8229600" cy="4075113"/>
          </a:xfrm>
        </p:spPr>
        <p:txBody>
          <a:bodyPr/>
          <a:lstStyle/>
          <a:p>
            <a:pPr>
              <a:buNone/>
            </a:pPr>
            <a:r>
              <a:rPr lang="en-CA" dirty="0" smtClean="0"/>
              <a:t>	Authority may be delegated by either the provincial or federal governments other bodies</a:t>
            </a:r>
          </a:p>
          <a:p>
            <a:pPr lvl="1"/>
            <a:r>
              <a:rPr lang="en-CA" dirty="0" smtClean="0"/>
              <a:t>Provincial governments provide for municipalities which have their own by-laws, codes, </a:t>
            </a:r>
            <a:r>
              <a:rPr lang="en-CA" i="1" dirty="0" smtClean="0"/>
              <a:t>etc</a:t>
            </a:r>
            <a:r>
              <a:rPr lang="en-CA" dirty="0" smtClean="0"/>
              <a:t>.</a:t>
            </a:r>
          </a:p>
          <a:p>
            <a:pPr lvl="1"/>
            <a:r>
              <a:rPr lang="en-CA" dirty="0" smtClean="0"/>
              <a:t>Regulatory bodies (such as Professional Engineers Ontario) may have specific responsibilities</a:t>
            </a:r>
            <a:endParaRPr lang="en-C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Professional Engineering and the Law</a:t>
            </a:r>
            <a:endParaRPr lang="en-CA" dirty="0"/>
          </a:p>
        </p:txBody>
      </p:sp>
      <p:sp>
        <p:nvSpPr>
          <p:cNvPr id="3" name="Content Placeholder 2"/>
          <p:cNvSpPr>
            <a:spLocks noGrp="1"/>
          </p:cNvSpPr>
          <p:nvPr>
            <p:ph idx="1"/>
          </p:nvPr>
        </p:nvSpPr>
        <p:spPr/>
        <p:txBody>
          <a:bodyPr/>
          <a:lstStyle/>
          <a:p>
            <a:pPr>
              <a:buNone/>
            </a:pPr>
            <a:r>
              <a:rPr lang="en-CA" dirty="0" smtClean="0"/>
              <a:t>	The engineer must be aware of:</a:t>
            </a:r>
          </a:p>
          <a:p>
            <a:pPr lvl="1"/>
            <a:r>
              <a:rPr lang="en-CA" dirty="0" smtClean="0"/>
              <a:t>The basis of Law in Canada</a:t>
            </a:r>
          </a:p>
          <a:p>
            <a:pPr lvl="1"/>
            <a:r>
              <a:rPr lang="en-CA" dirty="0" smtClean="0"/>
              <a:t>Relevant statutes</a:t>
            </a:r>
          </a:p>
          <a:p>
            <a:pPr lvl="1"/>
            <a:r>
              <a:rPr lang="en-CA" dirty="0" smtClean="0"/>
              <a:t>The theory of common law and relevant cases which have defined precedence</a:t>
            </a:r>
          </a:p>
          <a:p>
            <a:pPr lvl="1"/>
            <a:r>
              <a:rPr lang="en-CA" dirty="0" smtClean="0"/>
              <a:t>Additional regulations, standards, codes, by-laws and rules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Professional Engineering and the Law</a:t>
            </a:r>
            <a:endParaRPr lang="en-CA" dirty="0"/>
          </a:p>
        </p:txBody>
      </p:sp>
      <p:sp>
        <p:nvSpPr>
          <p:cNvPr id="3" name="Content Placeholder 2"/>
          <p:cNvSpPr>
            <a:spLocks noGrp="1"/>
          </p:cNvSpPr>
          <p:nvPr>
            <p:ph idx="1"/>
          </p:nvPr>
        </p:nvSpPr>
        <p:spPr/>
        <p:txBody>
          <a:bodyPr/>
          <a:lstStyle/>
          <a:p>
            <a:pPr>
              <a:buNone/>
            </a:pPr>
            <a:r>
              <a:rPr lang="en-CA" dirty="0" smtClean="0"/>
              <a:t>	As a demonstration, the Professional Engineers Act of Ontario is a statute which defines the practice of professional engineering provides for:</a:t>
            </a:r>
          </a:p>
          <a:p>
            <a:pPr lvl="1"/>
            <a:r>
              <a:rPr lang="en-CA" dirty="0" smtClean="0"/>
              <a:t>The self-regulation of the profession through the Association</a:t>
            </a:r>
          </a:p>
          <a:p>
            <a:pPr lvl="1"/>
            <a:r>
              <a:rPr lang="en-CA" dirty="0" smtClean="0"/>
              <a:t>Licences and Certificates of Authorization</a:t>
            </a:r>
          </a:p>
          <a:p>
            <a:pPr lvl="1"/>
            <a:r>
              <a:rPr lang="en-CA" dirty="0" smtClean="0"/>
              <a:t>Appropriate committees including the Complaints, Discipline, and Fees Mediations committees</a:t>
            </a:r>
          </a:p>
          <a:p>
            <a:pPr lvl="1"/>
            <a:r>
              <a:rPr lang="en-CA" dirty="0" smtClean="0"/>
              <a:t>Liability insurance</a:t>
            </a:r>
          </a:p>
          <a:p>
            <a:pPr lvl="1"/>
            <a:r>
              <a:rPr lang="en-CA" dirty="0" smtClean="0"/>
              <a:t>Discipline and enforcement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Professional Engineering and the Law</a:t>
            </a:r>
            <a:endParaRPr lang="en-CA" dirty="0"/>
          </a:p>
        </p:txBody>
      </p:sp>
      <p:sp>
        <p:nvSpPr>
          <p:cNvPr id="3" name="Content Placeholder 2"/>
          <p:cNvSpPr>
            <a:spLocks noGrp="1"/>
          </p:cNvSpPr>
          <p:nvPr>
            <p:ph idx="1"/>
          </p:nvPr>
        </p:nvSpPr>
        <p:spPr/>
        <p:txBody>
          <a:bodyPr/>
          <a:lstStyle/>
          <a:p>
            <a:pPr>
              <a:buNone/>
            </a:pPr>
            <a:r>
              <a:rPr lang="en-CA" dirty="0" smtClean="0"/>
              <a:t>	Most engineering services are provided under contract</a:t>
            </a:r>
          </a:p>
          <a:p>
            <a:pPr lvl="1"/>
            <a:r>
              <a:rPr lang="en-CA" dirty="0" smtClean="0"/>
              <a:t>Contracts are a common-law concept</a:t>
            </a:r>
          </a:p>
          <a:p>
            <a:pPr lvl="1"/>
            <a:r>
              <a:rPr lang="en-CA" dirty="0" smtClean="0"/>
              <a:t>It is critical to understand the relevant cases</a:t>
            </a:r>
          </a:p>
          <a:p>
            <a:pPr lvl="1"/>
            <a:r>
              <a:rPr lang="en-CA" dirty="0" smtClean="0"/>
              <a:t>Certain aspects are covered by statute:</a:t>
            </a:r>
          </a:p>
          <a:p>
            <a:pPr lvl="2"/>
            <a:r>
              <a:rPr lang="en-CA" dirty="0" smtClean="0"/>
              <a:t>Limitations Act (Ontario)</a:t>
            </a:r>
          </a:p>
          <a:p>
            <a:pPr lvl="2"/>
            <a:r>
              <a:rPr lang="en-CA" dirty="0" smtClean="0"/>
              <a:t>Intellectual property acts (Canada)</a:t>
            </a:r>
          </a:p>
          <a:p>
            <a:pPr lvl="2"/>
            <a:r>
              <a:rPr lang="en-CA" dirty="0" smtClean="0"/>
              <a:t>Construction Lien Act (Ontario)</a:t>
            </a:r>
          </a:p>
          <a:p>
            <a:pPr lvl="2"/>
            <a:r>
              <a:rPr lang="en-CA" dirty="0" smtClean="0"/>
              <a:t>Competition Act (Canada)</a:t>
            </a:r>
          </a:p>
          <a:p>
            <a:pPr lvl="2"/>
            <a:r>
              <a:rPr lang="en-CA" dirty="0" smtClean="0"/>
              <a:t>Statute of Frauds (Ontario)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Professional Engineering and the Law</a:t>
            </a:r>
            <a:endParaRPr lang="en-CA" dirty="0"/>
          </a:p>
        </p:txBody>
      </p:sp>
      <p:sp>
        <p:nvSpPr>
          <p:cNvPr id="3" name="Content Placeholder 2"/>
          <p:cNvSpPr>
            <a:spLocks noGrp="1"/>
          </p:cNvSpPr>
          <p:nvPr>
            <p:ph idx="1"/>
          </p:nvPr>
        </p:nvSpPr>
        <p:spPr/>
        <p:txBody>
          <a:bodyPr/>
          <a:lstStyle/>
          <a:p>
            <a:pPr>
              <a:buNone/>
            </a:pPr>
            <a:r>
              <a:rPr lang="en-CA" dirty="0" smtClean="0"/>
              <a:t>	Engineers must also be aware of the tort of negligence</a:t>
            </a:r>
          </a:p>
          <a:p>
            <a:pPr lvl="1"/>
            <a:r>
              <a:rPr lang="en-CA" dirty="0" smtClean="0"/>
              <a:t>Tort is also founded in common law</a:t>
            </a:r>
          </a:p>
          <a:p>
            <a:pPr lvl="1"/>
            <a:r>
              <a:rPr lang="en-CA" dirty="0" smtClean="0"/>
              <a:t>It is equally critical to understand the relevant cases</a:t>
            </a:r>
          </a:p>
          <a:p>
            <a:pPr lvl="1"/>
            <a:r>
              <a:rPr lang="en-CA" dirty="0" smtClean="0"/>
              <a:t>Again, certain aspects are covered by statute:</a:t>
            </a:r>
          </a:p>
          <a:p>
            <a:pPr lvl="2"/>
            <a:r>
              <a:rPr lang="en-CA" dirty="0" smtClean="0"/>
              <a:t>Limitations Act (Ontario)</a:t>
            </a:r>
          </a:p>
          <a:p>
            <a:pPr lvl="2"/>
            <a:r>
              <a:rPr lang="en-CA" dirty="0" smtClean="0"/>
              <a:t>Workplace Safety and Insurance Act (Ontario)</a:t>
            </a:r>
          </a:p>
          <a:p>
            <a:pPr lvl="3"/>
            <a:r>
              <a:rPr lang="en-CA" i="1" dirty="0" smtClean="0"/>
              <a:t>I</a:t>
            </a:r>
            <a:r>
              <a:rPr lang="en-CA" dirty="0" smtClean="0"/>
              <a:t>.</a:t>
            </a:r>
            <a:r>
              <a:rPr lang="en-CA" i="1" dirty="0" smtClean="0"/>
              <a:t>e</a:t>
            </a:r>
            <a:r>
              <a:rPr lang="en-CA" dirty="0" smtClean="0"/>
              <a:t>., worker’s compensation</a:t>
            </a:r>
          </a:p>
          <a:p>
            <a:pPr lvl="2"/>
            <a:endParaRPr lang="en-CA"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pPr>
              <a:buNone/>
            </a:pPr>
            <a:r>
              <a:rPr lang="en-CA" dirty="0" smtClean="0"/>
              <a:t>	This talk covered a history of common law in Canada</a:t>
            </a:r>
          </a:p>
          <a:p>
            <a:pPr lvl="1"/>
            <a:r>
              <a:rPr lang="en-CA" dirty="0" smtClean="0"/>
              <a:t>The introduction by Henry II</a:t>
            </a:r>
          </a:p>
          <a:p>
            <a:pPr lvl="1"/>
            <a:r>
              <a:rPr lang="en-CA" dirty="0" smtClean="0"/>
              <a:t>The Supremacy of Parliament</a:t>
            </a:r>
          </a:p>
          <a:p>
            <a:pPr lvl="1"/>
            <a:r>
              <a:rPr lang="en-CA" dirty="0" smtClean="0"/>
              <a:t>The Constitution Acts of 1867 and 1982</a:t>
            </a:r>
          </a:p>
          <a:p>
            <a:pPr lvl="1"/>
            <a:r>
              <a:rPr lang="en-CA" dirty="0" smtClean="0"/>
              <a:t>The Charter of Rights and Freedoms</a:t>
            </a:r>
          </a:p>
          <a:p>
            <a:pPr lvl="1"/>
            <a:r>
              <a:rPr lang="en-CA" dirty="0" smtClean="0"/>
              <a:t>The regulation of professional engineering</a:t>
            </a:r>
          </a:p>
          <a:p>
            <a:pPr lvl="1"/>
            <a:r>
              <a:rPr lang="en-CA" dirty="0" smtClean="0"/>
              <a:t>Legal basis of contract law and liability in tort</a:t>
            </a:r>
            <a:endParaRPr lang="en-C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lstStyle/>
          <a:p>
            <a:pPr>
              <a:buNone/>
            </a:pPr>
            <a:r>
              <a:rPr lang="en-CA" sz="1800" dirty="0" smtClean="0"/>
              <a:t>[1]</a:t>
            </a:r>
            <a:r>
              <a:rPr lang="en-CA" sz="1600" dirty="0" smtClean="0"/>
              <a:t>	</a:t>
            </a:r>
            <a:r>
              <a:rPr lang="en-CA" sz="1800" dirty="0" smtClean="0"/>
              <a:t>Gordon C. Andrews, </a:t>
            </a:r>
            <a:r>
              <a:rPr lang="en-CA" sz="1800" i="1" dirty="0" smtClean="0"/>
              <a:t>Canadian Professional Engineering and </a:t>
            </a:r>
            <a:r>
              <a:rPr lang="en-CA" sz="1800" i="1" dirty="0" err="1" smtClean="0"/>
              <a:t>Geoscience</a:t>
            </a:r>
            <a:r>
              <a:rPr lang="en-CA" sz="1800" i="1" dirty="0" smtClean="0"/>
              <a:t>-Practice and Ethics</a:t>
            </a:r>
            <a:r>
              <a:rPr lang="en-CA" sz="1800" dirty="0" smtClean="0"/>
              <a:t>, Nelson Education Ltd., 2009.</a:t>
            </a:r>
          </a:p>
          <a:p>
            <a:pPr>
              <a:buNone/>
            </a:pPr>
            <a:r>
              <a:rPr lang="en-CA" sz="1800" dirty="0" smtClean="0"/>
              <a:t>[2]</a:t>
            </a:r>
            <a:r>
              <a:rPr lang="en-CA" dirty="0" smtClean="0"/>
              <a:t>	</a:t>
            </a:r>
            <a:r>
              <a:rPr lang="en-CA" sz="1800" dirty="0" smtClean="0"/>
              <a:t>Professional Engineers Act General R.R.O. 1990, Regulation 941.</a:t>
            </a:r>
          </a:p>
          <a:p>
            <a:pPr>
              <a:buNone/>
            </a:pPr>
            <a:r>
              <a:rPr lang="en-CA" sz="1800" dirty="0" smtClean="0"/>
              <a:t>	</a:t>
            </a:r>
            <a:r>
              <a:rPr lang="en-CA" sz="1600" dirty="0" smtClean="0"/>
              <a:t>http://www.e-laws.gov.on.ca/html/regs/english/elaws_regs_900941_e.htm</a:t>
            </a:r>
          </a:p>
          <a:p>
            <a:pPr>
              <a:buNone/>
            </a:pPr>
            <a:r>
              <a:rPr lang="en-CA" sz="1800" dirty="0" smtClean="0"/>
              <a:t>[3]</a:t>
            </a:r>
            <a:r>
              <a:rPr lang="en-CA" sz="1600" dirty="0" smtClean="0"/>
              <a:t>	</a:t>
            </a:r>
            <a:r>
              <a:rPr lang="en-CA" sz="1800" dirty="0" smtClean="0"/>
              <a:t>Professional Engineers Act General R.R.O. 1990, Regulation 941.</a:t>
            </a:r>
          </a:p>
          <a:p>
            <a:pPr>
              <a:buNone/>
            </a:pPr>
            <a:r>
              <a:rPr lang="en-CA" sz="1800" dirty="0" smtClean="0"/>
              <a:t>	</a:t>
            </a:r>
            <a:r>
              <a:rPr lang="en-CA" sz="1600" dirty="0" smtClean="0"/>
              <a:t>http://www.e-laws.gov.on.ca/html/regs/english/elaws_regs_900941_e.htm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Copyright and Disclaimer</a:t>
            </a:r>
            <a:endParaRPr lang="en-CA" dirty="0"/>
          </a:p>
        </p:txBody>
      </p:sp>
      <p:sp>
        <p:nvSpPr>
          <p:cNvPr id="3" name="Content Placeholder 2"/>
          <p:cNvSpPr>
            <a:spLocks noGrp="1"/>
          </p:cNvSpPr>
          <p:nvPr>
            <p:ph idx="1"/>
          </p:nvPr>
        </p:nvSpPr>
        <p:spPr/>
        <p:txBody>
          <a:bodyPr/>
          <a:lstStyle/>
          <a:p>
            <a:r>
              <a:rPr lang="en-US" sz="1800" dirty="0" smtClean="0"/>
              <a:t>These slides are Copyright © 2010 by Douglas Wilhelm Harder.</a:t>
            </a:r>
            <a:br>
              <a:rPr lang="en-US" sz="1800" dirty="0" smtClean="0"/>
            </a:br>
            <a:r>
              <a:rPr lang="en-US" sz="1800" dirty="0" smtClean="0"/>
              <a:t>All rights reserved.</a:t>
            </a:r>
          </a:p>
          <a:p>
            <a:r>
              <a:rPr lang="en-US" sz="1800" dirty="0" smtClean="0"/>
              <a:t>These slides are made publicly available on the web for anyone to use</a:t>
            </a:r>
          </a:p>
          <a:p>
            <a:r>
              <a:rPr lang="en-US" sz="1800" dirty="0" smtClean="0"/>
              <a:t>No warranty is given that any information in these slides is correct</a:t>
            </a:r>
          </a:p>
          <a:p>
            <a:r>
              <a:rPr lang="en-US" sz="1800" dirty="0" smtClean="0"/>
              <a:t>The use of these slides in studying for the PPE is fully at your own risk</a:t>
            </a:r>
          </a:p>
          <a:p>
            <a:r>
              <a:rPr lang="en-US" sz="1800" dirty="0" smtClean="0"/>
              <a:t>If you choose to use them, or a part thereof, for a course at another institution, I ask only three things:</a:t>
            </a:r>
          </a:p>
          <a:p>
            <a:pPr lvl="1"/>
            <a:r>
              <a:rPr lang="en-US" sz="1600" dirty="0" smtClean="0"/>
              <a:t>That you inform me that you are using the slides,</a:t>
            </a:r>
          </a:p>
          <a:p>
            <a:pPr lvl="1"/>
            <a:r>
              <a:rPr lang="en-US" sz="1600" dirty="0" smtClean="0"/>
              <a:t>That you acknowledge my work, and</a:t>
            </a:r>
          </a:p>
          <a:p>
            <a:pPr lvl="1"/>
            <a:r>
              <a:rPr lang="en-US" sz="1600" dirty="0" smtClean="0"/>
              <a:t>That you alert me of any mistakes which I made or changes which you make, and allow me the option of incorporating such changes (with an acknowledgment) in my set of slides</a:t>
            </a:r>
          </a:p>
          <a:p>
            <a:pPr lvl="1">
              <a:buFontTx/>
              <a:buNone/>
            </a:pPr>
            <a:endParaRPr lang="en-US" sz="1800" dirty="0" smtClean="0"/>
          </a:p>
          <a:p>
            <a:pPr lvl="1">
              <a:buFontTx/>
              <a:buNone/>
            </a:pPr>
            <a:r>
              <a:rPr lang="en-US" sz="1800" dirty="0" smtClean="0"/>
              <a:t>							</a:t>
            </a:r>
            <a:r>
              <a:rPr lang="en-US" sz="1600" dirty="0" smtClean="0"/>
              <a:t>	</a:t>
            </a:r>
            <a:r>
              <a:rPr lang="en-US" sz="1200" dirty="0" smtClean="0"/>
              <a:t>Sincerely,</a:t>
            </a:r>
          </a:p>
          <a:p>
            <a:pPr lvl="1">
              <a:buFontTx/>
              <a:buNone/>
            </a:pPr>
            <a:r>
              <a:rPr lang="en-US" sz="1200" dirty="0" smtClean="0"/>
              <a:t>								Douglas Wilhelm Harder, </a:t>
            </a:r>
            <a:r>
              <a:rPr lang="en-US" sz="1200" dirty="0" err="1" smtClean="0"/>
              <a:t>MMath</a:t>
            </a:r>
            <a:endParaRPr lang="en-US" sz="1200" dirty="0" smtClean="0"/>
          </a:p>
          <a:p>
            <a:pPr lvl="1">
              <a:buFontTx/>
              <a:buNone/>
            </a:pPr>
            <a:r>
              <a:rPr lang="en-US" sz="1200" dirty="0" smtClean="0"/>
              <a:t>								</a:t>
            </a:r>
            <a:r>
              <a:rPr lang="en-US" sz="1200" b="1" dirty="0" smtClean="0">
                <a:latin typeface="Courier New" pitchFamily="49" charset="0"/>
              </a:rPr>
              <a:t>dwharder@alumni.uwaterloo.ca</a:t>
            </a:r>
          </a:p>
          <a:p>
            <a:endParaRPr lang="en-CA"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pPr>
              <a:buNone/>
            </a:pPr>
            <a:r>
              <a:rPr lang="en-CA" dirty="0" smtClean="0"/>
              <a:t>	</a:t>
            </a:r>
            <a:r>
              <a:rPr lang="en-CA" dirty="0" smtClean="0"/>
              <a:t>This talk </a:t>
            </a:r>
            <a:r>
              <a:rPr lang="en-CA" dirty="0" smtClean="0"/>
              <a:t>will cover common </a:t>
            </a:r>
            <a:r>
              <a:rPr lang="en-CA" dirty="0" smtClean="0"/>
              <a:t>law in Canada</a:t>
            </a:r>
          </a:p>
          <a:p>
            <a:pPr lvl="1"/>
            <a:r>
              <a:rPr lang="en-CA" dirty="0" smtClean="0"/>
              <a:t>The introduction by Henry II</a:t>
            </a:r>
          </a:p>
          <a:p>
            <a:pPr lvl="1"/>
            <a:r>
              <a:rPr lang="en-CA" dirty="0" smtClean="0"/>
              <a:t>The Supremacy of Parliament</a:t>
            </a:r>
          </a:p>
          <a:p>
            <a:pPr lvl="1"/>
            <a:r>
              <a:rPr lang="en-CA" dirty="0" smtClean="0"/>
              <a:t>The Constitution Acts of 1867 and 1982</a:t>
            </a:r>
          </a:p>
          <a:p>
            <a:pPr lvl="1"/>
            <a:r>
              <a:rPr lang="en-CA" dirty="0" smtClean="0"/>
              <a:t>The Charter of Rights and Freedoms</a:t>
            </a:r>
          </a:p>
          <a:p>
            <a:pPr lvl="1"/>
            <a:r>
              <a:rPr lang="en-CA" dirty="0" smtClean="0"/>
              <a:t>The regulation of professional engineering</a:t>
            </a:r>
          </a:p>
          <a:p>
            <a:pPr lvl="1"/>
            <a:r>
              <a:rPr lang="en-CA" dirty="0" smtClean="0"/>
              <a:t>Legal basis of contract law and liability in tort</a:t>
            </a:r>
            <a:endParaRPr lang="en-C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History</a:t>
            </a:r>
            <a:endParaRPr lang="en-CA" dirty="0"/>
          </a:p>
        </p:txBody>
      </p:sp>
      <p:sp>
        <p:nvSpPr>
          <p:cNvPr id="3" name="Content Placeholder 2"/>
          <p:cNvSpPr>
            <a:spLocks noGrp="1"/>
          </p:cNvSpPr>
          <p:nvPr>
            <p:ph idx="1"/>
          </p:nvPr>
        </p:nvSpPr>
        <p:spPr/>
        <p:txBody>
          <a:bodyPr/>
          <a:lstStyle/>
          <a:p>
            <a:pPr>
              <a:buNone/>
            </a:pPr>
            <a:r>
              <a:rPr lang="en-CA" dirty="0" smtClean="0"/>
              <a:t>	In Canada, all regions other than Québec</a:t>
            </a:r>
            <a:br>
              <a:rPr lang="en-CA" dirty="0" smtClean="0"/>
            </a:br>
            <a:r>
              <a:rPr lang="en-CA" dirty="0" smtClean="0"/>
              <a:t>use common law as the basis for law</a:t>
            </a:r>
          </a:p>
          <a:p>
            <a:pPr>
              <a:buNone/>
            </a:pPr>
            <a:r>
              <a:rPr lang="en-CA" dirty="0" smtClean="0"/>
              <a:t>	It is based on English common law:</a:t>
            </a:r>
          </a:p>
          <a:p>
            <a:pPr lvl="1"/>
            <a:r>
              <a:rPr lang="en-CA" dirty="0" smtClean="0"/>
              <a:t>In 1154, King Henry II introduced a unified system of laws to be </a:t>
            </a:r>
            <a:r>
              <a:rPr lang="en-CA" i="1" dirty="0" smtClean="0"/>
              <a:t>common</a:t>
            </a:r>
            <a:r>
              <a:rPr lang="en-CA" dirty="0" smtClean="0"/>
              <a:t> to all his realms</a:t>
            </a:r>
          </a:p>
          <a:p>
            <a:pPr lvl="1"/>
            <a:r>
              <a:rPr lang="en-CA" dirty="0" smtClean="0"/>
              <a:t>Judges would resolve disputes on an </a:t>
            </a:r>
            <a:r>
              <a:rPr lang="en-CA" i="1" dirty="0" smtClean="0"/>
              <a:t>ad hoc</a:t>
            </a:r>
            <a:r>
              <a:rPr lang="en-CA" dirty="0" smtClean="0"/>
              <a:t> basis</a:t>
            </a:r>
          </a:p>
          <a:p>
            <a:pPr lvl="1"/>
            <a:r>
              <a:rPr lang="en-CA" dirty="0" smtClean="0"/>
              <a:t>These decisions were recorded and discussed which founded rules based on </a:t>
            </a:r>
            <a:r>
              <a:rPr lang="en-CA" i="1" dirty="0" smtClean="0"/>
              <a:t>stare </a:t>
            </a:r>
            <a:r>
              <a:rPr lang="en-CA" i="1" dirty="0" err="1" smtClean="0"/>
              <a:t>decisis</a:t>
            </a:r>
            <a:r>
              <a:rPr lang="en-CA" dirty="0" smtClean="0"/>
              <a:t> from a longer Latin phrase:</a:t>
            </a:r>
          </a:p>
          <a:p>
            <a:pPr lvl="2">
              <a:buNone/>
            </a:pPr>
            <a:r>
              <a:rPr lang="en-CA" dirty="0" smtClean="0"/>
              <a:t>“</a:t>
            </a:r>
            <a:r>
              <a:rPr lang="en-CA" i="1" dirty="0" smtClean="0"/>
              <a:t>To maintain decisions </a:t>
            </a:r>
            <a:r>
              <a:rPr lang="en-CA" dirty="0" smtClean="0"/>
              <a:t>and to not affect what has been established”</a:t>
            </a:r>
          </a:p>
          <a:p>
            <a:pPr lvl="1"/>
            <a:r>
              <a:rPr lang="en-CA" dirty="0" smtClean="0"/>
              <a:t>This is also known as the rule of precedence</a:t>
            </a:r>
          </a:p>
          <a:p>
            <a:pPr lvl="2"/>
            <a:r>
              <a:rPr lang="en-CA" dirty="0" smtClean="0"/>
              <a:t>Judges are allowed to modify precedence based on changes to society and adjust their judgements to suit the particular details</a:t>
            </a:r>
          </a:p>
          <a:p>
            <a:pPr lvl="2">
              <a:buNone/>
            </a:pPr>
            <a:endParaRPr lang="en-CA" dirty="0" smtClean="0"/>
          </a:p>
          <a:p>
            <a:pPr lvl="1"/>
            <a:endParaRPr lang="en-CA" dirty="0" smtClean="0"/>
          </a:p>
          <a:p>
            <a:pPr>
              <a:buNone/>
            </a:pPr>
            <a:endParaRPr lang="en-CA" dirty="0" smtClean="0"/>
          </a:p>
          <a:p>
            <a:pPr lvl="1"/>
            <a:endParaRPr lang="en-CA" dirty="0" smtClean="0"/>
          </a:p>
          <a:p>
            <a:pPr>
              <a:buNone/>
            </a:pPr>
            <a:endParaRPr lang="en-CA" dirty="0" smtClean="0"/>
          </a:p>
        </p:txBody>
      </p:sp>
      <p:pic>
        <p:nvPicPr>
          <p:cNvPr id="3074" name="Picture 2"/>
          <p:cNvPicPr>
            <a:picLocks noChangeAspect="1" noChangeArrowheads="1"/>
          </p:cNvPicPr>
          <p:nvPr/>
        </p:nvPicPr>
        <p:blipFill>
          <a:blip r:embed="rId2"/>
          <a:srcRect/>
          <a:stretch>
            <a:fillRect/>
          </a:stretch>
        </p:blipFill>
        <p:spPr bwMode="auto">
          <a:xfrm>
            <a:off x="6718485" y="473496"/>
            <a:ext cx="1809497" cy="22534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History</a:t>
            </a:r>
            <a:endParaRPr lang="en-CA" dirty="0"/>
          </a:p>
        </p:txBody>
      </p:sp>
      <p:sp>
        <p:nvSpPr>
          <p:cNvPr id="3" name="Content Placeholder 2"/>
          <p:cNvSpPr>
            <a:spLocks noGrp="1"/>
          </p:cNvSpPr>
          <p:nvPr>
            <p:ph idx="1"/>
          </p:nvPr>
        </p:nvSpPr>
        <p:spPr/>
        <p:txBody>
          <a:bodyPr/>
          <a:lstStyle/>
          <a:p>
            <a:pPr>
              <a:buNone/>
            </a:pPr>
            <a:r>
              <a:rPr lang="en-CA" dirty="0" smtClean="0"/>
              <a:t>	King John, the son of Henry II, sealed the </a:t>
            </a:r>
            <a:r>
              <a:rPr lang="en-CA" i="1" dirty="0" smtClean="0"/>
              <a:t>Magna </a:t>
            </a:r>
            <a:r>
              <a:rPr lang="en-CA" i="1" dirty="0" err="1" smtClean="0"/>
              <a:t>Carta</a:t>
            </a:r>
            <a:r>
              <a:rPr lang="en-CA" i="1" dirty="0" smtClean="0"/>
              <a:t> </a:t>
            </a:r>
            <a:r>
              <a:rPr lang="en-CA" dirty="0" smtClean="0"/>
              <a:t>in 1215, sixty-one years after the introduction of a common law</a:t>
            </a:r>
          </a:p>
          <a:p>
            <a:pPr lvl="1"/>
            <a:r>
              <a:rPr lang="en-CA" dirty="0" smtClean="0"/>
              <a:t>At this point, common law was the only law in England</a:t>
            </a:r>
          </a:p>
          <a:p>
            <a:pPr lvl="1"/>
            <a:r>
              <a:rPr lang="en-CA" i="1" dirty="0" smtClean="0"/>
              <a:t>Magna </a:t>
            </a:r>
            <a:r>
              <a:rPr lang="en-CA" i="1" dirty="0" err="1" smtClean="0"/>
              <a:t>Carta</a:t>
            </a:r>
            <a:r>
              <a:rPr lang="en-CA" dirty="0" smtClean="0"/>
              <a:t> laid the foundations for Parliament which, of the centuries, was invested with the power to create laws</a:t>
            </a:r>
          </a:p>
          <a:p>
            <a:pPr lvl="1"/>
            <a:endParaRPr lang="en-CA" dirty="0" smtClean="0"/>
          </a:p>
          <a:p>
            <a:pPr lvl="2">
              <a:buNone/>
            </a:pPr>
            <a:endParaRPr lang="en-CA" dirty="0" smtClean="0"/>
          </a:p>
          <a:p>
            <a:pPr lvl="1"/>
            <a:endParaRPr lang="en-CA" dirty="0" smtClean="0"/>
          </a:p>
          <a:p>
            <a:pPr>
              <a:buNone/>
            </a:pPr>
            <a:endParaRPr lang="en-CA" dirty="0" smtClean="0"/>
          </a:p>
          <a:p>
            <a:pPr lvl="1"/>
            <a:endParaRPr lang="en-CA" dirty="0" smtClean="0"/>
          </a:p>
          <a:p>
            <a:pPr>
              <a:buNone/>
            </a:pPr>
            <a:endParaRPr lang="en-CA" dirty="0" smtClean="0"/>
          </a:p>
        </p:txBody>
      </p:sp>
      <p:pic>
        <p:nvPicPr>
          <p:cNvPr id="4098" name="Picture 2"/>
          <p:cNvPicPr>
            <a:picLocks noChangeAspect="1" noChangeArrowheads="1"/>
          </p:cNvPicPr>
          <p:nvPr/>
        </p:nvPicPr>
        <p:blipFill>
          <a:blip r:embed="rId2"/>
          <a:srcRect/>
          <a:stretch>
            <a:fillRect/>
          </a:stretch>
        </p:blipFill>
        <p:spPr bwMode="auto">
          <a:xfrm>
            <a:off x="3380000" y="3955983"/>
            <a:ext cx="3279077" cy="21846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History</a:t>
            </a:r>
            <a:endParaRPr lang="en-CA" dirty="0"/>
          </a:p>
        </p:txBody>
      </p:sp>
      <p:sp>
        <p:nvSpPr>
          <p:cNvPr id="3" name="Content Placeholder 2"/>
          <p:cNvSpPr>
            <a:spLocks noGrp="1"/>
          </p:cNvSpPr>
          <p:nvPr>
            <p:ph idx="1"/>
          </p:nvPr>
        </p:nvSpPr>
        <p:spPr/>
        <p:txBody>
          <a:bodyPr/>
          <a:lstStyle/>
          <a:p>
            <a:pPr>
              <a:buNone/>
            </a:pPr>
            <a:r>
              <a:rPr lang="en-CA" dirty="0" smtClean="0"/>
              <a:t>	Parliament became a second source of law:</a:t>
            </a:r>
          </a:p>
          <a:p>
            <a:pPr lvl="1"/>
            <a:r>
              <a:rPr lang="en-CA" dirty="0" smtClean="0"/>
              <a:t>A statute or a statute law is law written by the legislative body</a:t>
            </a:r>
          </a:p>
          <a:p>
            <a:pPr lvl="1"/>
            <a:r>
              <a:rPr lang="en-CA" dirty="0" smtClean="0"/>
              <a:t>These are usually normalizations or codifications of various common law precedence</a:t>
            </a:r>
          </a:p>
          <a:p>
            <a:pPr lvl="2"/>
            <a:r>
              <a:rPr lang="en-CA" dirty="0" smtClean="0"/>
              <a:t>Statute law takes precedence over common law</a:t>
            </a:r>
          </a:p>
          <a:p>
            <a:pPr lvl="2"/>
            <a:r>
              <a:rPr lang="en-CA" dirty="0" smtClean="0"/>
              <a:t>Exceptions exist:  the Act of Supremacy of 1534 of King Henry VIII</a:t>
            </a:r>
          </a:p>
          <a:p>
            <a:pPr lvl="1"/>
            <a:r>
              <a:rPr lang="en-CA" dirty="0" smtClean="0"/>
              <a:t>In Canada, the federal and provincial legislatures are allowed to enact statutes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Canadian Constitution Act 1867</a:t>
            </a:r>
            <a:endParaRPr lang="en-CA" dirty="0"/>
          </a:p>
        </p:txBody>
      </p:sp>
      <p:sp>
        <p:nvSpPr>
          <p:cNvPr id="3" name="Content Placeholder 2"/>
          <p:cNvSpPr>
            <a:spLocks noGrp="1"/>
          </p:cNvSpPr>
          <p:nvPr>
            <p:ph idx="1"/>
          </p:nvPr>
        </p:nvSpPr>
        <p:spPr/>
        <p:txBody>
          <a:bodyPr/>
          <a:lstStyle/>
          <a:p>
            <a:pPr>
              <a:buNone/>
            </a:pPr>
            <a:r>
              <a:rPr lang="en-CA" dirty="0" smtClean="0"/>
              <a:t>	The document which defines the authorities of Parliament, of the federal government, and the provincial governments is the Canadian Constitution Act of 1867</a:t>
            </a:r>
          </a:p>
          <a:p>
            <a:pPr lvl="1"/>
            <a:r>
              <a:rPr lang="en-CA" dirty="0" smtClean="0"/>
              <a:t>Viewable at http://laws.justice.gc.ca/en/Const/</a:t>
            </a:r>
          </a:p>
          <a:p>
            <a:pPr>
              <a:buNone/>
            </a:pPr>
            <a:r>
              <a:rPr lang="en-CA" dirty="0" smtClean="0"/>
              <a:t>	</a:t>
            </a:r>
            <a:endParaRPr lang="en-CA" dirty="0"/>
          </a:p>
        </p:txBody>
      </p:sp>
      <p:pic>
        <p:nvPicPr>
          <p:cNvPr id="1027" name="Picture 3"/>
          <p:cNvPicPr>
            <a:picLocks noChangeAspect="1" noChangeArrowheads="1"/>
          </p:cNvPicPr>
          <p:nvPr/>
        </p:nvPicPr>
        <p:blipFill>
          <a:blip r:embed="rId2"/>
          <a:srcRect/>
          <a:stretch>
            <a:fillRect/>
          </a:stretch>
        </p:blipFill>
        <p:spPr bwMode="auto">
          <a:xfrm>
            <a:off x="4976261" y="3645417"/>
            <a:ext cx="3003483" cy="180604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Canadian Constitution Act of 1867</a:t>
            </a:r>
            <a:endParaRPr lang="en-CA" dirty="0"/>
          </a:p>
        </p:txBody>
      </p:sp>
      <p:sp>
        <p:nvSpPr>
          <p:cNvPr id="3" name="Content Placeholder 2"/>
          <p:cNvSpPr>
            <a:spLocks noGrp="1"/>
          </p:cNvSpPr>
          <p:nvPr>
            <p:ph idx="1"/>
          </p:nvPr>
        </p:nvSpPr>
        <p:spPr/>
        <p:txBody>
          <a:bodyPr/>
          <a:lstStyle/>
          <a:p>
            <a:pPr>
              <a:buNone/>
            </a:pPr>
            <a:r>
              <a:rPr lang="en-CA" dirty="0" smtClean="0"/>
              <a:t>	The Constitution Act of 1867 states the powers of the federal and provincial governments</a:t>
            </a:r>
          </a:p>
          <a:p>
            <a:pPr lvl="1"/>
            <a:r>
              <a:rPr lang="en-CA" dirty="0" smtClean="0"/>
              <a:t>Section 91 lists twenty-nine areas exclusive to federal legislation</a:t>
            </a:r>
          </a:p>
          <a:p>
            <a:pPr lvl="2">
              <a:buNone/>
            </a:pPr>
            <a:r>
              <a:rPr lang="en-CA" dirty="0" smtClean="0"/>
              <a:t>	Public debt and property, Trade and commerce, Taxation for federal purposes, Statistics, Defence, Currency and coinage, Banking, Weights and measures, Bankruptcy, Patents, Copyrights,</a:t>
            </a:r>
            <a:br>
              <a:rPr lang="en-CA" dirty="0" smtClean="0"/>
            </a:br>
            <a:r>
              <a:rPr lang="en-CA" dirty="0" smtClean="0"/>
              <a:t>Criminal law</a:t>
            </a:r>
          </a:p>
          <a:p>
            <a:pPr lvl="1"/>
            <a:r>
              <a:rPr lang="en-CA" dirty="0" smtClean="0"/>
              <a:t>Section 92 lists sixteen areas exclusive to provincial legislation</a:t>
            </a:r>
          </a:p>
          <a:p>
            <a:pPr lvl="2">
              <a:buNone/>
            </a:pPr>
            <a:r>
              <a:rPr lang="en-CA" dirty="0" smtClean="0"/>
              <a:t>	Taxation for provincial purposes, Hospitals, Municipal institutions, Local business and public works, Incorporation, Property and civil rights, Punishments and “generally all matters of merely local or private nature within the province”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Canadian Constitution Act of 1982</a:t>
            </a:r>
            <a:endParaRPr lang="en-CA" dirty="0"/>
          </a:p>
        </p:txBody>
      </p:sp>
      <p:sp>
        <p:nvSpPr>
          <p:cNvPr id="3" name="Content Placeholder 2"/>
          <p:cNvSpPr>
            <a:spLocks noGrp="1"/>
          </p:cNvSpPr>
          <p:nvPr>
            <p:ph idx="1"/>
          </p:nvPr>
        </p:nvSpPr>
        <p:spPr/>
        <p:txBody>
          <a:bodyPr/>
          <a:lstStyle/>
          <a:p>
            <a:pPr>
              <a:buNone/>
            </a:pPr>
            <a:r>
              <a:rPr lang="en-CA" dirty="0" smtClean="0"/>
              <a:t>	The Constitution Act of 1982 introduced the Charter of Rights and Freedoms</a:t>
            </a:r>
          </a:p>
        </p:txBody>
      </p:sp>
      <p:pic>
        <p:nvPicPr>
          <p:cNvPr id="2051" name="Picture 3"/>
          <p:cNvPicPr>
            <a:picLocks noChangeAspect="1" noChangeArrowheads="1"/>
          </p:cNvPicPr>
          <p:nvPr/>
        </p:nvPicPr>
        <p:blipFill>
          <a:blip r:embed="rId2"/>
          <a:srcRect/>
          <a:stretch>
            <a:fillRect/>
          </a:stretch>
        </p:blipFill>
        <p:spPr bwMode="auto">
          <a:xfrm>
            <a:off x="2417396" y="4992095"/>
            <a:ext cx="1051360" cy="1366436"/>
          </a:xfrm>
          <a:prstGeom prst="rect">
            <a:avLst/>
          </a:prstGeom>
          <a:noFill/>
          <a:ln w="9525">
            <a:noFill/>
            <a:miter lim="800000"/>
            <a:headEnd/>
            <a:tailEnd/>
          </a:ln>
        </p:spPr>
      </p:pic>
      <p:pic>
        <p:nvPicPr>
          <p:cNvPr id="2052" name="Picture 4"/>
          <p:cNvPicPr>
            <a:picLocks noChangeAspect="1" noChangeArrowheads="1"/>
          </p:cNvPicPr>
          <p:nvPr/>
        </p:nvPicPr>
        <p:blipFill>
          <a:blip r:embed="rId3"/>
          <a:srcRect/>
          <a:stretch>
            <a:fillRect/>
          </a:stretch>
        </p:blipFill>
        <p:spPr bwMode="auto">
          <a:xfrm>
            <a:off x="606844" y="2997774"/>
            <a:ext cx="2534653" cy="1688119"/>
          </a:xfrm>
          <a:prstGeom prst="rect">
            <a:avLst/>
          </a:prstGeom>
          <a:noFill/>
          <a:ln w="9525">
            <a:noFill/>
            <a:miter lim="800000"/>
            <a:headEnd/>
            <a:tailEnd/>
          </a:ln>
        </p:spPr>
      </p:pic>
      <p:sp>
        <p:nvSpPr>
          <p:cNvPr id="8" name="TextBox 7"/>
          <p:cNvSpPr txBox="1"/>
          <p:nvPr/>
        </p:nvSpPr>
        <p:spPr>
          <a:xfrm>
            <a:off x="1982787" y="4664845"/>
            <a:ext cx="1313180" cy="338554"/>
          </a:xfrm>
          <a:prstGeom prst="rect">
            <a:avLst/>
          </a:prstGeom>
          <a:noFill/>
        </p:spPr>
        <p:txBody>
          <a:bodyPr wrap="square" rtlCol="0">
            <a:spAutoFit/>
          </a:bodyPr>
          <a:lstStyle/>
          <a:p>
            <a:r>
              <a:rPr lang="en-CA" sz="1600" dirty="0" smtClean="0"/>
              <a:t>Ron Poling</a:t>
            </a:r>
            <a:endParaRPr lang="en-CA" sz="1600" dirty="0"/>
          </a:p>
        </p:txBody>
      </p:sp>
      <p:pic>
        <p:nvPicPr>
          <p:cNvPr id="2054" name="Picture 6"/>
          <p:cNvPicPr>
            <a:picLocks noChangeAspect="1" noChangeArrowheads="1"/>
          </p:cNvPicPr>
          <p:nvPr/>
        </p:nvPicPr>
        <p:blipFill>
          <a:blip r:embed="rId4"/>
          <a:srcRect/>
          <a:stretch>
            <a:fillRect/>
          </a:stretch>
        </p:blipFill>
        <p:spPr bwMode="auto">
          <a:xfrm>
            <a:off x="4129238" y="2997774"/>
            <a:ext cx="3771680" cy="299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Canadian Constitution Act of 1982</a:t>
            </a:r>
            <a:endParaRPr lang="en-CA" dirty="0"/>
          </a:p>
        </p:txBody>
      </p:sp>
      <p:sp>
        <p:nvSpPr>
          <p:cNvPr id="3" name="Content Placeholder 2"/>
          <p:cNvSpPr>
            <a:spLocks noGrp="1"/>
          </p:cNvSpPr>
          <p:nvPr>
            <p:ph idx="1"/>
          </p:nvPr>
        </p:nvSpPr>
        <p:spPr>
          <a:xfrm>
            <a:off x="457200" y="1600200"/>
            <a:ext cx="8229600" cy="4075113"/>
          </a:xfrm>
        </p:spPr>
        <p:txBody>
          <a:bodyPr/>
          <a:lstStyle/>
          <a:p>
            <a:pPr>
              <a:buNone/>
            </a:pPr>
            <a:r>
              <a:rPr lang="en-CA" dirty="0" smtClean="0"/>
              <a:t>	The Constitution Act of 1982 states:</a:t>
            </a:r>
          </a:p>
          <a:p>
            <a:pPr lvl="1">
              <a:buNone/>
            </a:pPr>
            <a:r>
              <a:rPr lang="en-CA" b="1" dirty="0" smtClean="0"/>
              <a:t>	</a:t>
            </a:r>
            <a:r>
              <a:rPr lang="en-CA" sz="1800" b="1" dirty="0" smtClean="0"/>
              <a:t>Primacy of Constitution of Canada</a:t>
            </a:r>
          </a:p>
          <a:p>
            <a:pPr lvl="1">
              <a:buNone/>
            </a:pPr>
            <a:r>
              <a:rPr lang="en-CA" sz="1800" b="1" dirty="0" smtClean="0"/>
              <a:t>	52.</a:t>
            </a:r>
            <a:r>
              <a:rPr lang="en-CA" sz="1800" dirty="0" smtClean="0"/>
              <a:t> (1) The Constitution of Canada is the supreme law of Canada, and any law that is inconsistent with the provisions of the Constitution is, to the extent of the inconsistency, of no force or effect.</a:t>
            </a:r>
          </a:p>
          <a:p>
            <a:pPr>
              <a:buNone/>
            </a:pPr>
            <a:r>
              <a:rPr lang="en-CA" dirty="0" smtClean="0"/>
              <a:t>	The Charter of Rights and Freedom which enshrines:</a:t>
            </a:r>
          </a:p>
          <a:p>
            <a:pPr lvl="1">
              <a:buNone/>
            </a:pPr>
            <a:r>
              <a:rPr lang="en-CA" dirty="0" smtClean="0"/>
              <a:t>	</a:t>
            </a:r>
            <a:r>
              <a:rPr lang="en-CA" sz="1800" b="1" dirty="0" smtClean="0"/>
              <a:t>Fundamental freedoms</a:t>
            </a:r>
          </a:p>
          <a:p>
            <a:pPr lvl="1">
              <a:buNone/>
            </a:pPr>
            <a:r>
              <a:rPr lang="en-CA" sz="1800" b="1" dirty="0" smtClean="0"/>
              <a:t>	2. </a:t>
            </a:r>
            <a:r>
              <a:rPr lang="en-CA" sz="1800" dirty="0" smtClean="0"/>
              <a:t>Everyone has the following fundamental freedoms:</a:t>
            </a:r>
          </a:p>
          <a:p>
            <a:pPr marL="1314450" lvl="2" indent="-457200">
              <a:buAutoNum type="alphaLcParenBoth"/>
            </a:pPr>
            <a:r>
              <a:rPr lang="en-CA" dirty="0" smtClean="0"/>
              <a:t>Freedom of conscience and religion;</a:t>
            </a:r>
          </a:p>
          <a:p>
            <a:pPr marL="1314450" lvl="2" indent="-457200">
              <a:buAutoNum type="alphaLcParenBoth"/>
            </a:pPr>
            <a:r>
              <a:rPr lang="en-CA" dirty="0" smtClean="0"/>
              <a:t>Freedom of thought, belief, opinion, and expression, including freedom of the press and other media of communication;</a:t>
            </a:r>
          </a:p>
          <a:p>
            <a:pPr marL="1314450" lvl="2" indent="-457200">
              <a:buAutoNum type="alphaLcParenBoth"/>
            </a:pPr>
            <a:r>
              <a:rPr lang="en-CA" dirty="0" smtClean="0"/>
              <a:t>Freedom of peaceful assembly; and</a:t>
            </a:r>
          </a:p>
          <a:p>
            <a:pPr marL="1314450" lvl="2" indent="-457200">
              <a:buAutoNum type="alphaLcParenBoth"/>
            </a:pPr>
            <a:r>
              <a:rPr lang="en-CA" dirty="0" smtClean="0"/>
              <a:t>Freedom of association.</a:t>
            </a:r>
          </a:p>
          <a:p>
            <a:pPr>
              <a:buNone/>
            </a:pPr>
            <a:endParaRPr lang="en-CA" dirty="0" smtClean="0"/>
          </a:p>
          <a:p>
            <a:pPr>
              <a:buNone/>
            </a:pPr>
            <a:endParaRPr lang="en-CA" dirty="0"/>
          </a:p>
        </p:txBody>
      </p:sp>
    </p:spTree>
  </p:cSld>
  <p:clrMapOvr>
    <a:masterClrMapping/>
  </p:clrMapOvr>
</p:sld>
</file>

<file path=ppt/theme/theme1.xml><?xml version="1.0" encoding="utf-8"?>
<a:theme xmlns:a="http://schemas.openxmlformats.org/drawingml/2006/main" name="Engineering_Colour">
  <a:themeElements>
    <a:clrScheme name="Waterloo 1">
      <a:dk1>
        <a:sysClr val="windowText" lastClr="000000"/>
      </a:dk1>
      <a:lt1>
        <a:srgbClr val="FFFFFF"/>
      </a:lt1>
      <a:dk2>
        <a:srgbClr val="57068C"/>
      </a:dk2>
      <a:lt2>
        <a:srgbClr val="FFFFFF"/>
      </a:lt2>
      <a:accent1>
        <a:srgbClr val="0073CF"/>
      </a:accent1>
      <a:accent2>
        <a:srgbClr val="E98300"/>
      </a:accent2>
      <a:accent3>
        <a:srgbClr val="E0249A"/>
      </a:accent3>
      <a:accent4>
        <a:srgbClr val="009AA6"/>
      </a:accent4>
      <a:accent5>
        <a:srgbClr val="B6BF00"/>
      </a:accent5>
      <a:accent6>
        <a:srgbClr val="96172E"/>
      </a:accent6>
      <a:hlink>
        <a:srgbClr val="FECB00"/>
      </a:hlink>
      <a:folHlink>
        <a:srgbClr val="FE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Engineering_Colour</Template>
  <TotalTime>2266</TotalTime>
  <Words>94</Words>
  <Application>Microsoft Office PowerPoint</Application>
  <PresentationFormat>On-screen Show (4:3)</PresentationFormat>
  <Paragraphs>131</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Engineering_Colour</vt:lpstr>
      <vt:lpstr>The History of Common Law and Statute Law in Canada</vt:lpstr>
      <vt:lpstr>Outline</vt:lpstr>
      <vt:lpstr>History</vt:lpstr>
      <vt:lpstr>History</vt:lpstr>
      <vt:lpstr>History</vt:lpstr>
      <vt:lpstr>The Canadian Constitution Act 1867</vt:lpstr>
      <vt:lpstr>The Canadian Constitution Act of 1867</vt:lpstr>
      <vt:lpstr>The Canadian Constitution Act of 1982</vt:lpstr>
      <vt:lpstr>The Canadian Constitution Act of 1982</vt:lpstr>
      <vt:lpstr>Statute Law and Common Law</vt:lpstr>
      <vt:lpstr>Delegation of Authority</vt:lpstr>
      <vt:lpstr>Professional Engineering and the Law</vt:lpstr>
      <vt:lpstr>Professional Engineering and the Law</vt:lpstr>
      <vt:lpstr>Professional Engineering and the Law</vt:lpstr>
      <vt:lpstr>Professional Engineering and the Law</vt:lpstr>
      <vt:lpstr>Summary</vt:lpstr>
      <vt:lpstr>References</vt:lpstr>
      <vt:lpstr>Copyright and Disclaimer</vt:lpstr>
    </vt:vector>
  </TitlesOfParts>
  <Company>University of Waterloo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kharkins</dc:creator>
  <cp:lastModifiedBy>Douglas Wilhelm Harder</cp:lastModifiedBy>
  <cp:revision>145</cp:revision>
  <cp:lastPrinted>2010-03-08T19:59:32Z</cp:lastPrinted>
  <dcterms:created xsi:type="dcterms:W3CDTF">2010-03-10T14:45:39Z</dcterms:created>
  <dcterms:modified xsi:type="dcterms:W3CDTF">2010-06-15T18:02:53Z</dcterms:modified>
</cp:coreProperties>
</file>