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52"/>
  </p:handoutMasterIdLst>
  <p:sldIdLst>
    <p:sldId id="258" r:id="rId2"/>
    <p:sldId id="281" r:id="rId3"/>
    <p:sldId id="285" r:id="rId4"/>
    <p:sldId id="291" r:id="rId5"/>
    <p:sldId id="314" r:id="rId6"/>
    <p:sldId id="283" r:id="rId7"/>
    <p:sldId id="315" r:id="rId8"/>
    <p:sldId id="359" r:id="rId9"/>
    <p:sldId id="361" r:id="rId10"/>
    <p:sldId id="362" r:id="rId11"/>
    <p:sldId id="363" r:id="rId12"/>
    <p:sldId id="290" r:id="rId13"/>
    <p:sldId id="333" r:id="rId14"/>
    <p:sldId id="334" r:id="rId15"/>
    <p:sldId id="323" r:id="rId16"/>
    <p:sldId id="324" r:id="rId17"/>
    <p:sldId id="325" r:id="rId18"/>
    <p:sldId id="326" r:id="rId19"/>
    <p:sldId id="328" r:id="rId20"/>
    <p:sldId id="341" r:id="rId21"/>
    <p:sldId id="329" r:id="rId22"/>
    <p:sldId id="331" r:id="rId23"/>
    <p:sldId id="330" r:id="rId24"/>
    <p:sldId id="336" r:id="rId25"/>
    <p:sldId id="339" r:id="rId26"/>
    <p:sldId id="335" r:id="rId27"/>
    <p:sldId id="337" r:id="rId28"/>
    <p:sldId id="338" r:id="rId29"/>
    <p:sldId id="332" r:id="rId30"/>
    <p:sldId id="321" r:id="rId31"/>
    <p:sldId id="340" r:id="rId32"/>
    <p:sldId id="342" r:id="rId33"/>
    <p:sldId id="344" r:id="rId34"/>
    <p:sldId id="345" r:id="rId35"/>
    <p:sldId id="346" r:id="rId36"/>
    <p:sldId id="347" r:id="rId37"/>
    <p:sldId id="348" r:id="rId38"/>
    <p:sldId id="349" r:id="rId39"/>
    <p:sldId id="350" r:id="rId40"/>
    <p:sldId id="351" r:id="rId41"/>
    <p:sldId id="353" r:id="rId42"/>
    <p:sldId id="354" r:id="rId43"/>
    <p:sldId id="355" r:id="rId44"/>
    <p:sldId id="356" r:id="rId45"/>
    <p:sldId id="357" r:id="rId46"/>
    <p:sldId id="352" r:id="rId47"/>
    <p:sldId id="343" r:id="rId48"/>
    <p:sldId id="286" r:id="rId49"/>
    <p:sldId id="288" r:id="rId50"/>
    <p:sldId id="287" r:id="rId51"/>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0" autoAdjust="0"/>
    <p:restoredTop sz="94660"/>
  </p:normalViewPr>
  <p:slideViewPr>
    <p:cSldViewPr snapToGrid="0" snapToObjects="1">
      <p:cViewPr varScale="1">
        <p:scale>
          <a:sx n="112" d="100"/>
          <a:sy n="112" d="100"/>
        </p:scale>
        <p:origin x="-1578"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0" d="100"/>
          <a:sy n="80" d="100"/>
        </p:scale>
        <p:origin x="-25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D02D7B-BB96-44BC-ACE3-E7343C3F060B}" type="datetimeFigureOut">
              <a:rPr lang="en-US" smtClean="0"/>
              <a:pPr/>
              <a:t>5/16/2016</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644CD9-3F6B-4FDE-B54B-CA234AD77A25}" type="slidenum">
              <a:rPr lang="en-CA" smtClean="0"/>
              <a:pPr/>
              <a:t>‹#›</a:t>
            </a:fld>
            <a:endParaRPr lang="en-CA"/>
          </a:p>
        </p:txBody>
      </p:sp>
    </p:spTree>
    <p:extLst>
      <p:ext uri="{BB962C8B-B14F-4D97-AF65-F5344CB8AC3E}">
        <p14:creationId xmlns:p14="http://schemas.microsoft.com/office/powerpoint/2010/main" val="18937827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dwharder\Desktop\bar.png"/>
          <p:cNvPicPr>
            <a:picLocks noChangeAspect="1" noChangeArrowheads="1"/>
          </p:cNvPicPr>
          <p:nvPr userDrawn="1"/>
        </p:nvPicPr>
        <p:blipFill>
          <a:blip r:embed="rId2"/>
          <a:srcRect/>
          <a:stretch>
            <a:fillRect/>
          </a:stretch>
        </p:blipFill>
        <p:spPr bwMode="auto">
          <a:xfrm>
            <a:off x="2286000" y="0"/>
            <a:ext cx="6858000" cy="6858000"/>
          </a:xfrm>
          <a:prstGeom prst="rect">
            <a:avLst/>
          </a:prstGeom>
          <a:noFill/>
        </p:spPr>
      </p:pic>
      <p:sp>
        <p:nvSpPr>
          <p:cNvPr id="9" name="Rectangle 8"/>
          <p:cNvSpPr/>
          <p:nvPr userDrawn="1"/>
        </p:nvSpPr>
        <p:spPr>
          <a:xfrm>
            <a:off x="30512" y="5307366"/>
            <a:ext cx="2856123" cy="1524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fontAlgn="base">
              <a:spcBef>
                <a:spcPct val="0"/>
              </a:spcBef>
              <a:spcAft>
                <a:spcPct val="0"/>
              </a:spcAft>
            </a:pPr>
            <a:endParaRPr lang="en-CA" kern="1200" dirty="0">
              <a:solidFill>
                <a:schemeClr val="bg1"/>
              </a:solidFill>
              <a:latin typeface="+mn-lt"/>
              <a:ea typeface="+mn-ea"/>
              <a:cs typeface="+mn-cs"/>
            </a:endParaRPr>
          </a:p>
        </p:txBody>
      </p:sp>
      <p:sp>
        <p:nvSpPr>
          <p:cNvPr id="2" name="Title 1"/>
          <p:cNvSpPr>
            <a:spLocks noGrp="1"/>
          </p:cNvSpPr>
          <p:nvPr>
            <p:ph type="ctrTitle"/>
          </p:nvPr>
        </p:nvSpPr>
        <p:spPr>
          <a:xfrm>
            <a:off x="1812925" y="1182415"/>
            <a:ext cx="6633414" cy="2418036"/>
          </a:xfrm>
        </p:spPr>
        <p:txBody>
          <a:bodyPr/>
          <a:lstStyle>
            <a:lvl1pPr>
              <a:defRPr sz="3600">
                <a:solidFill>
                  <a:schemeClr val="tx1"/>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240690" y="3684743"/>
            <a:ext cx="4966138" cy="1167524"/>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2" descr="C:\Users\dwharder\Desktop\UW.jpg"/>
          <p:cNvPicPr>
            <a:picLocks noChangeAspect="1" noChangeArrowheads="1"/>
          </p:cNvPicPr>
          <p:nvPr userDrawn="1"/>
        </p:nvPicPr>
        <p:blipFill>
          <a:blip r:embed="rId3"/>
          <a:srcRect/>
          <a:stretch>
            <a:fillRect/>
          </a:stretch>
        </p:blipFill>
        <p:spPr bwMode="auto">
          <a:xfrm>
            <a:off x="30512" y="124054"/>
            <a:ext cx="1524000" cy="1544638"/>
          </a:xfrm>
          <a:prstGeom prst="rect">
            <a:avLst/>
          </a:prstGeom>
          <a:noFill/>
        </p:spPr>
      </p:pic>
      <p:sp>
        <p:nvSpPr>
          <p:cNvPr id="7" name="TextBox 6"/>
          <p:cNvSpPr txBox="1"/>
          <p:nvPr userDrawn="1"/>
        </p:nvSpPr>
        <p:spPr>
          <a:xfrm>
            <a:off x="412451" y="5576047"/>
            <a:ext cx="2474184" cy="769441"/>
          </a:xfrm>
          <a:prstGeom prst="rect">
            <a:avLst/>
          </a:prstGeom>
          <a:noFill/>
        </p:spPr>
        <p:txBody>
          <a:bodyPr wrap="square" rtlCol="0">
            <a:spAutoFit/>
          </a:bodyPr>
          <a:lstStyle/>
          <a:p>
            <a:pPr algn="ctr"/>
            <a:r>
              <a:rPr lang="en-CA" sz="2000" b="1" dirty="0" smtClean="0">
                <a:latin typeface="Arial" pitchFamily="34" charset="0"/>
                <a:cs typeface="Arial" pitchFamily="34" charset="0"/>
              </a:rPr>
              <a:t>WATERLOO</a:t>
            </a:r>
          </a:p>
          <a:p>
            <a:pPr algn="ctr"/>
            <a:r>
              <a:rPr lang="en-CA" sz="1200" b="1" dirty="0" smtClean="0">
                <a:latin typeface="Arial" pitchFamily="34" charset="0"/>
                <a:cs typeface="Arial" pitchFamily="34" charset="0"/>
              </a:rPr>
              <a:t>ELECTRICAL AND</a:t>
            </a:r>
            <a:br>
              <a:rPr lang="en-CA" sz="1200" b="1" dirty="0" smtClean="0">
                <a:latin typeface="Arial" pitchFamily="34" charset="0"/>
                <a:cs typeface="Arial" pitchFamily="34" charset="0"/>
              </a:rPr>
            </a:br>
            <a:r>
              <a:rPr lang="en-CA" sz="1200" b="1" dirty="0" smtClean="0">
                <a:latin typeface="Arial" pitchFamily="34" charset="0"/>
                <a:cs typeface="Arial" pitchFamily="34" charset="0"/>
              </a:rPr>
              <a:t>COMPUTER ENGINEERING</a:t>
            </a:r>
            <a:endParaRPr lang="en-CA" sz="1200" b="1" dirty="0">
              <a:latin typeface="Arial" pitchFamily="34" charset="0"/>
              <a:cs typeface="Arial" pitchFamily="34" charset="0"/>
            </a:endParaRPr>
          </a:p>
        </p:txBody>
      </p:sp>
      <p:pic>
        <p:nvPicPr>
          <p:cNvPr id="8" name="Picture 3" descr="C:\Users\dwharder\Desktop\ECEAuClrMilli.png"/>
          <p:cNvPicPr>
            <a:picLocks noChangeAspect="1" noChangeArrowheads="1"/>
          </p:cNvPicPr>
          <p:nvPr userDrawn="1"/>
        </p:nvPicPr>
        <p:blipFill>
          <a:blip r:embed="rId4"/>
          <a:srcRect/>
          <a:stretch>
            <a:fillRect/>
          </a:stretch>
        </p:blipFill>
        <p:spPr bwMode="auto">
          <a:xfrm>
            <a:off x="218963" y="5557648"/>
            <a:ext cx="613594" cy="944371"/>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80363381-76E7-4228-A556-219F34C9EB4E}" type="datetime1">
              <a:rPr lang="en-CA"/>
              <a:pPr/>
              <a:t>16/05/2016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900988" y="6089650"/>
            <a:ext cx="785812" cy="365125"/>
          </a:xfrm>
          <a:prstGeom prst="rect">
            <a:avLst/>
          </a:prstGeom>
        </p:spPr>
        <p:txBody>
          <a:bodyPr/>
          <a:lstStyle>
            <a:lvl1pPr>
              <a:defRPr>
                <a:solidFill>
                  <a:schemeClr val="tx1"/>
                </a:solidFill>
              </a:defRPr>
            </a:lvl1pPr>
          </a:lstStyle>
          <a:p>
            <a:r>
              <a:rPr lang="en-CA" dirty="0" smtClean="0"/>
              <a:t>&lt;#&gt; of &lt;##&gt;</a:t>
            </a:r>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0690" y="3582278"/>
            <a:ext cx="4002689" cy="2204216"/>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43723" y="1086070"/>
            <a:ext cx="7418553" cy="2364828"/>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1629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1629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fld id="{2F62FA27-3B6F-436B-A90E-795D99C82413}" type="datetime1">
              <a:rPr lang="en-CA"/>
              <a:pPr/>
              <a:t>16/05/2016</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900988" y="6089650"/>
            <a:ext cx="785812" cy="365125"/>
          </a:xfrm>
          <a:prstGeom prst="rect">
            <a:avLst/>
          </a:prstGeom>
        </p:spPr>
        <p:txBody>
          <a:bodyPr/>
          <a:lstStyle>
            <a:lvl1pPr>
              <a:defRPr/>
            </a:lvl1pPr>
          </a:lstStyle>
          <a:p>
            <a:fld id="{C27924B7-DFD7-4F94-B920-1D14707E9FBC}" type="slidenum">
              <a:rPr lang="en-CA"/>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56202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56202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fld id="{3386AB4B-D30B-4C55-BE33-3D03E01A4B1A}" type="datetime1">
              <a:rPr lang="en-CA"/>
              <a:pPr/>
              <a:t>16/05/2016</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7900988" y="6089650"/>
            <a:ext cx="785812" cy="365125"/>
          </a:xfrm>
          <a:prstGeom prst="rect">
            <a:avLst/>
          </a:prstGeom>
        </p:spPr>
        <p:txBody>
          <a:bodyPr/>
          <a:lstStyle>
            <a:lvl1pPr>
              <a:defRPr/>
            </a:lvl1pPr>
          </a:lstStyle>
          <a:p>
            <a:fld id="{1B63DE03-B8C1-427D-BA6A-ABA7528EF3FF}" type="slidenum">
              <a:rPr lang="en-CA"/>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076CEEB1-B633-4ECE-8666-1C73F7E6E630}" type="datetime1">
              <a:rPr lang="en-CA"/>
              <a:pPr/>
              <a:t>16/05/2016</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7900988" y="6089650"/>
            <a:ext cx="785812" cy="365125"/>
          </a:xfrm>
          <a:prstGeom prst="rect">
            <a:avLst/>
          </a:prstGeom>
        </p:spPr>
        <p:txBody>
          <a:bodyPr/>
          <a:lstStyle>
            <a:lvl1pPr>
              <a:defRPr/>
            </a:lvl1pPr>
          </a:lstStyle>
          <a:p>
            <a:fld id="{821F6EB6-F610-48AC-A9B1-60FBF4DC21DC}"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AD17FE3-D847-4DA6-AFAF-147FF9FB231C}" type="datetime1">
              <a:rPr lang="en-CA"/>
              <a:pPr/>
              <a:t>16/05/2016</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7900988" y="6089650"/>
            <a:ext cx="785812" cy="365125"/>
          </a:xfrm>
          <a:prstGeom prst="rect">
            <a:avLst/>
          </a:prstGeom>
        </p:spPr>
        <p:txBody>
          <a:bodyPr/>
          <a:lstStyle>
            <a:lvl1pPr>
              <a:defRPr/>
            </a:lvl1pPr>
          </a:lstStyle>
          <a:p>
            <a:fld id="{19738608-055C-4109-8B35-9256C9A80F33}"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4288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266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fld id="{AD30C1B9-2D8A-4B55-AD4A-C4883802C9C2}" type="datetime1">
              <a:rPr lang="en-CA"/>
              <a:pPr/>
              <a:t>16/05/2016</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900988" y="6089650"/>
            <a:ext cx="785812" cy="365125"/>
          </a:xfrm>
          <a:prstGeom prst="rect">
            <a:avLst/>
          </a:prstGeom>
        </p:spPr>
        <p:txBody>
          <a:bodyPr/>
          <a:lstStyle>
            <a:lvl1pPr>
              <a:defRPr/>
            </a:lvl1pPr>
          </a:lstStyle>
          <a:p>
            <a:fld id="{DD19447A-6DE4-4A94-A23E-6A7876084419}" type="slidenum">
              <a:rPr lang="en-CA"/>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9914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1131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165881"/>
            <a:ext cx="5486400" cy="3783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568D16A-D713-423E-AB0B-5991D5E769FD}" type="datetime1">
              <a:rPr lang="en-CA"/>
              <a:pPr/>
              <a:t>16/05/2016</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900988" y="6089650"/>
            <a:ext cx="785812" cy="365125"/>
          </a:xfrm>
          <a:prstGeom prst="rect">
            <a:avLst/>
          </a:prstGeom>
        </p:spPr>
        <p:txBody>
          <a:bodyPr/>
          <a:lstStyle>
            <a:lvl1pPr>
              <a:defRPr/>
            </a:lvl1pPr>
          </a:lstStyle>
          <a:p>
            <a:fld id="{B4F4137A-103E-41FA-AC15-589A3674D5F0}" type="slidenum">
              <a:rPr lang="en-CA"/>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075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4" name="Date Placeholder 3"/>
          <p:cNvSpPr>
            <a:spLocks noGrp="1"/>
          </p:cNvSpPr>
          <p:nvPr>
            <p:ph type="dt" sz="half" idx="2"/>
          </p:nvPr>
        </p:nvSpPr>
        <p:spPr>
          <a:xfrm>
            <a:off x="3124200" y="6227763"/>
            <a:ext cx="2133600" cy="246062"/>
          </a:xfrm>
          <a:prstGeom prst="rect">
            <a:avLst/>
          </a:prstGeom>
        </p:spPr>
        <p:txBody>
          <a:bodyPr vert="horz" wrap="square" lIns="91440" tIns="45720" rIns="91440" bIns="45720" numCol="1" anchor="b" anchorCtr="0" compatLnSpc="1">
            <a:prstTxWarp prst="textNoShape">
              <a:avLst/>
            </a:prstTxWarp>
          </a:bodyPr>
          <a:lstStyle>
            <a:lvl1pPr>
              <a:defRPr sz="1200">
                <a:solidFill>
                  <a:srgbClr val="898989"/>
                </a:solidFill>
              </a:defRPr>
            </a:lvl1pPr>
          </a:lstStyle>
          <a:p>
            <a:fld id="{36F8E53B-F0ED-4324-89F9-78CCD2654FE2}" type="datetime1">
              <a:rPr lang="en-CA"/>
              <a:pPr/>
              <a:t>16/05/2016</a:t>
            </a:fld>
            <a:endParaRPr lang="en-CA"/>
          </a:p>
        </p:txBody>
      </p:sp>
      <p:sp>
        <p:nvSpPr>
          <p:cNvPr id="5" name="Footer Placeholder 4"/>
          <p:cNvSpPr>
            <a:spLocks noGrp="1"/>
          </p:cNvSpPr>
          <p:nvPr>
            <p:ph type="ftr" sz="quarter" idx="3"/>
          </p:nvPr>
        </p:nvSpPr>
        <p:spPr>
          <a:xfrm>
            <a:off x="3124200" y="5959475"/>
            <a:ext cx="3163888" cy="257175"/>
          </a:xfrm>
          <a:prstGeom prst="rect">
            <a:avLst/>
          </a:prstGeom>
        </p:spPr>
        <p:txBody>
          <a:bodyPr vert="horz" lIns="91440" tIns="45720" rIns="91440" bIns="45720" rtlCol="0" anchor="t"/>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9" name="TextBox 8"/>
          <p:cNvSpPr txBox="1"/>
          <p:nvPr userDrawn="1"/>
        </p:nvSpPr>
        <p:spPr>
          <a:xfrm>
            <a:off x="340730" y="6017930"/>
            <a:ext cx="1837693" cy="615553"/>
          </a:xfrm>
          <a:prstGeom prst="rect">
            <a:avLst/>
          </a:prstGeom>
          <a:noFill/>
        </p:spPr>
        <p:txBody>
          <a:bodyPr wrap="square" rtlCol="0">
            <a:spAutoFit/>
          </a:bodyPr>
          <a:lstStyle/>
          <a:p>
            <a:pPr algn="ctr"/>
            <a:r>
              <a:rPr lang="en-CA" sz="1400" b="1" dirty="0" smtClean="0">
                <a:latin typeface="Arial" pitchFamily="34" charset="0"/>
                <a:cs typeface="Arial" pitchFamily="34" charset="0"/>
              </a:rPr>
              <a:t>WATERLOO</a:t>
            </a:r>
          </a:p>
          <a:p>
            <a:pPr algn="ctr"/>
            <a:r>
              <a:rPr lang="en-CA" sz="1000" b="1" dirty="0" smtClean="0">
                <a:latin typeface="Arial" pitchFamily="34" charset="0"/>
                <a:cs typeface="Arial" pitchFamily="34" charset="0"/>
              </a:rPr>
              <a:t>ELECTRICAL AND</a:t>
            </a:r>
            <a:br>
              <a:rPr lang="en-CA" sz="1000" b="1" dirty="0" smtClean="0">
                <a:latin typeface="Arial" pitchFamily="34" charset="0"/>
                <a:cs typeface="Arial" pitchFamily="34" charset="0"/>
              </a:rPr>
            </a:br>
            <a:r>
              <a:rPr lang="en-CA" sz="1000" b="1" dirty="0" smtClean="0">
                <a:latin typeface="Arial" pitchFamily="34" charset="0"/>
                <a:cs typeface="Arial" pitchFamily="34" charset="0"/>
              </a:rPr>
              <a:t>COMPUTER ENGINEERING</a:t>
            </a:r>
            <a:endParaRPr lang="en-CA" sz="1000" b="1" dirty="0">
              <a:latin typeface="Arial" pitchFamily="34" charset="0"/>
              <a:cs typeface="Arial" pitchFamily="34" charset="0"/>
            </a:endParaRPr>
          </a:p>
        </p:txBody>
      </p:sp>
      <p:pic>
        <p:nvPicPr>
          <p:cNvPr id="10" name="Picture 3" descr="C:\Users\dwharder\Desktop\ECEAuClrMilli.png"/>
          <p:cNvPicPr>
            <a:picLocks noChangeAspect="1" noChangeArrowheads="1"/>
          </p:cNvPicPr>
          <p:nvPr userDrawn="1"/>
        </p:nvPicPr>
        <p:blipFill>
          <a:blip r:embed="rId11"/>
          <a:srcRect/>
          <a:stretch>
            <a:fillRect/>
          </a:stretch>
        </p:blipFill>
        <p:spPr bwMode="auto">
          <a:xfrm>
            <a:off x="129313" y="6014542"/>
            <a:ext cx="462355" cy="711602"/>
          </a:xfrm>
          <a:prstGeom prst="rect">
            <a:avLst/>
          </a:prstGeom>
          <a:noFill/>
        </p:spPr>
      </p:pic>
      <p:pic>
        <p:nvPicPr>
          <p:cNvPr id="11" name="Picture 2" descr="C:\Users\dwharder\Desktop\UW.jpg"/>
          <p:cNvPicPr>
            <a:picLocks noChangeAspect="1" noChangeArrowheads="1"/>
          </p:cNvPicPr>
          <p:nvPr userDrawn="1"/>
        </p:nvPicPr>
        <p:blipFill>
          <a:blip r:embed="rId12"/>
          <a:srcRect/>
          <a:stretch>
            <a:fillRect/>
          </a:stretch>
        </p:blipFill>
        <p:spPr bwMode="auto">
          <a:xfrm>
            <a:off x="30512" y="88194"/>
            <a:ext cx="824006" cy="835165"/>
          </a:xfrm>
          <a:prstGeom prst="rect">
            <a:avLst/>
          </a:prstGeom>
          <a:noFill/>
        </p:spPr>
      </p:pic>
      <p:sp>
        <p:nvSpPr>
          <p:cNvPr id="12" name="Title Placeholder 1"/>
          <p:cNvSpPr txBox="1">
            <a:spLocks/>
          </p:cNvSpPr>
          <p:nvPr userDrawn="1"/>
        </p:nvSpPr>
        <p:spPr bwMode="auto">
          <a:xfrm>
            <a:off x="457200" y="98552"/>
            <a:ext cx="8229600" cy="2565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rPr>
              <a:t>The Engineering Profession</a:t>
            </a:r>
            <a:endParaRPr kumimoji="0" lang="en-CA" sz="20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endParaRPr>
          </a:p>
        </p:txBody>
      </p:sp>
      <p:sp>
        <p:nvSpPr>
          <p:cNvPr id="13" name="TextBox 12"/>
          <p:cNvSpPr txBox="1"/>
          <p:nvPr userDrawn="1"/>
        </p:nvSpPr>
        <p:spPr>
          <a:xfrm>
            <a:off x="8420100" y="6286500"/>
            <a:ext cx="400050" cy="304800"/>
          </a:xfrm>
          <a:prstGeom prst="rect">
            <a:avLst/>
          </a:prstGeom>
          <a:noFill/>
        </p:spPr>
        <p:txBody>
          <a:bodyPr wrap="none">
            <a:spAutoFit/>
          </a:bodyPr>
          <a:lstStyle/>
          <a:p>
            <a:fld id="{6E709FAF-4BEC-442F-8F9F-4E334C3EEBC3}" type="slidenum">
              <a:rPr lang="en-CA" sz="1400"/>
              <a:pPr/>
              <a:t>‹#›</a:t>
            </a:fld>
            <a:endParaRPr lang="en-CA" sz="1400"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 id="2147483712" r:id="rId3"/>
    <p:sldLayoutId id="2147483705" r:id="rId4"/>
    <p:sldLayoutId id="2147483706" r:id="rId5"/>
    <p:sldLayoutId id="2147483707" r:id="rId6"/>
    <p:sldLayoutId id="2147483708" r:id="rId7"/>
    <p:sldLayoutId id="2147483709" r:id="rId8"/>
    <p:sldLayoutId id="2147483710" r:id="rId9"/>
  </p:sldLayoutIdLst>
  <p:txStyles>
    <p:titleStyle>
      <a:lvl1pPr algn="ctr" defTabSz="457200" rtl="0" eaLnBrk="1" fontAlgn="base" hangingPunct="1">
        <a:spcBef>
          <a:spcPct val="0"/>
        </a:spcBef>
        <a:spcAft>
          <a:spcPct val="0"/>
        </a:spcAft>
        <a:defRPr sz="3200" b="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Engineering Profession</a:t>
            </a:r>
            <a:endParaRPr lang="en-CA" dirty="0"/>
          </a:p>
        </p:txBody>
      </p:sp>
      <p:sp>
        <p:nvSpPr>
          <p:cNvPr id="3" name="Subtitle 2"/>
          <p:cNvSpPr>
            <a:spLocks noGrp="1"/>
          </p:cNvSpPr>
          <p:nvPr>
            <p:ph type="subTitle" idx="1"/>
          </p:nvPr>
        </p:nvSpPr>
        <p:spPr/>
        <p:txBody>
          <a:bodyPr/>
          <a:lstStyle/>
          <a:p>
            <a:r>
              <a:rPr lang="en-CA" sz="1600" dirty="0" smtClean="0"/>
              <a:t>Douglas Wilhelm Harder, </a:t>
            </a:r>
            <a:r>
              <a:rPr lang="en-CA" sz="1600" dirty="0" err="1" smtClean="0"/>
              <a:t>M.Math</a:t>
            </a:r>
            <a:r>
              <a:rPr lang="en-CA" sz="1600" dirty="0" smtClean="0"/>
              <a:t>.</a:t>
            </a:r>
          </a:p>
          <a:p>
            <a:r>
              <a:rPr lang="en-CA" sz="1600" dirty="0" smtClean="0"/>
              <a:t>Department of Electrical and Computer Engineering</a:t>
            </a:r>
          </a:p>
          <a:p>
            <a:r>
              <a:rPr lang="en-CA" sz="1600" dirty="0" smtClean="0"/>
              <a:t>University of Waterloo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Engineering Profession</a:t>
            </a:r>
            <a:endParaRPr lang="en-CA" dirty="0"/>
          </a:p>
        </p:txBody>
      </p:sp>
      <p:sp>
        <p:nvSpPr>
          <p:cNvPr id="3" name="Content Placeholder 2"/>
          <p:cNvSpPr>
            <a:spLocks noGrp="1"/>
          </p:cNvSpPr>
          <p:nvPr>
            <p:ph idx="1"/>
          </p:nvPr>
        </p:nvSpPr>
        <p:spPr>
          <a:xfrm>
            <a:off x="457200" y="1600200"/>
            <a:ext cx="8511988" cy="4075113"/>
          </a:xfrm>
        </p:spPr>
        <p:txBody>
          <a:bodyPr/>
          <a:lstStyle/>
          <a:p>
            <a:pPr>
              <a:buNone/>
            </a:pPr>
            <a:r>
              <a:rPr lang="en-CA" dirty="0" smtClean="0"/>
              <a:t>	</a:t>
            </a:r>
            <a:r>
              <a:rPr lang="en-CA" dirty="0" smtClean="0">
                <a:solidFill>
                  <a:schemeClr val="bg1">
                    <a:lumMod val="75000"/>
                  </a:schemeClr>
                </a:solidFill>
              </a:rPr>
              <a:t>Any act of planning, designing, composing, evaluating, advising, reporting, directing or supervising that</a:t>
            </a:r>
          </a:p>
          <a:p>
            <a:pPr marL="857250" lvl="1" indent="-457200">
              <a:buFont typeface="+mj-lt"/>
              <a:buAutoNum type="alphaLcPeriod"/>
            </a:pPr>
            <a:r>
              <a:rPr lang="en-CA" sz="2400" dirty="0" smtClean="0">
                <a:solidFill>
                  <a:schemeClr val="bg1">
                    <a:lumMod val="75000"/>
                  </a:schemeClr>
                </a:solidFill>
              </a:rPr>
              <a:t>requires the application of engineering principles and</a:t>
            </a:r>
          </a:p>
          <a:p>
            <a:pPr marL="857250" lvl="1" indent="-457200">
              <a:buFont typeface="+mj-lt"/>
              <a:buAutoNum type="alphaLcPeriod"/>
            </a:pPr>
            <a:r>
              <a:rPr lang="en-CA" sz="2400" dirty="0" smtClean="0">
                <a:solidFill>
                  <a:schemeClr val="bg1">
                    <a:lumMod val="75000"/>
                  </a:schemeClr>
                </a:solidFill>
              </a:rPr>
              <a:t>concerns the safeguarding of life, health, property, economic interests, the public welfare, or the environment,</a:t>
            </a:r>
          </a:p>
          <a:p>
            <a:pPr marL="857250" lvl="1" indent="-457200">
              <a:buNone/>
            </a:pPr>
            <a:r>
              <a:rPr lang="en-CA" sz="2400" dirty="0" smtClean="0">
                <a:solidFill>
                  <a:srgbClr val="FF0000"/>
                </a:solidFill>
              </a:rPr>
              <a:t>or the managing of any such act</a:t>
            </a:r>
          </a:p>
        </p:txBody>
      </p:sp>
      <p:sp>
        <p:nvSpPr>
          <p:cNvPr id="4" name="TextBox 3"/>
          <p:cNvSpPr txBox="1"/>
          <p:nvPr/>
        </p:nvSpPr>
        <p:spPr>
          <a:xfrm>
            <a:off x="2667935" y="4800600"/>
            <a:ext cx="5064207" cy="461665"/>
          </a:xfrm>
          <a:prstGeom prst="rect">
            <a:avLst/>
          </a:prstGeom>
          <a:noFill/>
        </p:spPr>
        <p:txBody>
          <a:bodyPr wrap="none" rtlCol="0">
            <a:spAutoFit/>
          </a:bodyPr>
          <a:lstStyle/>
          <a:p>
            <a:r>
              <a:rPr lang="en-CA" sz="2400" dirty="0" smtClean="0">
                <a:solidFill>
                  <a:schemeClr val="tx2">
                    <a:lumMod val="60000"/>
                    <a:lumOff val="40000"/>
                  </a:schemeClr>
                </a:solidFill>
              </a:rPr>
              <a:t>This last clause was added in 2010</a:t>
            </a:r>
            <a:endParaRPr lang="en-CA" sz="2400" dirty="0">
              <a:solidFill>
                <a:schemeClr val="tx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Engineering Profession</a:t>
            </a:r>
            <a:endParaRPr lang="en-CA" dirty="0"/>
          </a:p>
        </p:txBody>
      </p:sp>
      <p:sp>
        <p:nvSpPr>
          <p:cNvPr id="3" name="Content Placeholder 2"/>
          <p:cNvSpPr>
            <a:spLocks noGrp="1"/>
          </p:cNvSpPr>
          <p:nvPr>
            <p:ph idx="1"/>
          </p:nvPr>
        </p:nvSpPr>
        <p:spPr>
          <a:xfrm>
            <a:off x="457200" y="1600200"/>
            <a:ext cx="8229600" cy="4075113"/>
          </a:xfrm>
        </p:spPr>
        <p:txBody>
          <a:bodyPr/>
          <a:lstStyle/>
          <a:p>
            <a:pPr>
              <a:buNone/>
            </a:pPr>
            <a:r>
              <a:rPr lang="en-CA" dirty="0" smtClean="0"/>
              <a:t>	This last clause is new: </a:t>
            </a:r>
            <a:endParaRPr lang="en-CA" sz="2400" dirty="0" smtClean="0"/>
          </a:p>
          <a:p>
            <a:pPr marL="857250" lvl="1" indent="-457200">
              <a:buNone/>
            </a:pPr>
            <a:r>
              <a:rPr lang="en-CA" dirty="0" smtClean="0"/>
              <a:t>	It states that anyone who engages in the management of any act [of ...] that requires the application of engineering principles and concerns the safeguarding [of ...] requires a licence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Act and Regulations</a:t>
            </a:r>
            <a:endParaRPr lang="en-CA" dirty="0"/>
          </a:p>
        </p:txBody>
      </p:sp>
      <p:sp>
        <p:nvSpPr>
          <p:cNvPr id="3" name="Content Placeholder 2"/>
          <p:cNvSpPr>
            <a:spLocks noGrp="1"/>
          </p:cNvSpPr>
          <p:nvPr>
            <p:ph idx="1"/>
          </p:nvPr>
        </p:nvSpPr>
        <p:spPr/>
        <p:txBody>
          <a:bodyPr/>
          <a:lstStyle/>
          <a:p>
            <a:pPr>
              <a:buNone/>
            </a:pPr>
            <a:r>
              <a:rPr lang="en-CA" dirty="0" smtClean="0"/>
              <a:t>	You are required to examine two documents:</a:t>
            </a:r>
          </a:p>
          <a:p>
            <a:pPr algn="ctr">
              <a:buNone/>
            </a:pPr>
            <a:r>
              <a:rPr lang="en-CA" dirty="0" smtClean="0"/>
              <a:t>	</a:t>
            </a:r>
            <a:r>
              <a:rPr lang="en-CA" sz="2000" dirty="0" smtClean="0"/>
              <a:t>The Professional Engineers Act and Ontario Regulation 941</a:t>
            </a:r>
            <a:endParaRPr lang="en-CA" dirty="0" smtClean="0"/>
          </a:p>
          <a:p>
            <a:pPr>
              <a:buNone/>
            </a:pPr>
            <a:r>
              <a:rPr lang="en-CA" dirty="0" smtClean="0"/>
              <a:t>	The relationship is given in Section 7 in the Act</a:t>
            </a:r>
          </a:p>
          <a:p>
            <a:pPr lvl="1">
              <a:buNone/>
            </a:pPr>
            <a:r>
              <a:rPr lang="en-CA" b="1" dirty="0" smtClean="0"/>
              <a:t>	Regulations</a:t>
            </a:r>
          </a:p>
          <a:p>
            <a:pPr lvl="1">
              <a:buNone/>
            </a:pPr>
            <a:r>
              <a:rPr lang="en-CA" dirty="0" smtClean="0"/>
              <a:t>			7.(1) Subject to the approval of the Lieutenant Governor in 		Council and with prior review by the Minister, the Council</a:t>
            </a:r>
          </a:p>
          <a:p>
            <a:pPr lvl="1">
              <a:buNone/>
            </a:pPr>
            <a:r>
              <a:rPr lang="en-CA" dirty="0" smtClean="0"/>
              <a:t>			may make regulations...</a:t>
            </a:r>
          </a:p>
          <a:p>
            <a:pPr lvl="1">
              <a:buNone/>
            </a:pPr>
            <a:r>
              <a:rPr lang="en-CA" sz="2400" dirty="0" smtClean="0"/>
              <a:t>This is followed by 33 clauses...</a:t>
            </a:r>
            <a:endParaRPr lang="en-CA"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Principal Object of the Association</a:t>
            </a:r>
            <a:endParaRPr lang="en-CA" dirty="0"/>
          </a:p>
        </p:txBody>
      </p:sp>
      <p:sp>
        <p:nvSpPr>
          <p:cNvPr id="3" name="Content Placeholder 2"/>
          <p:cNvSpPr>
            <a:spLocks noGrp="1"/>
          </p:cNvSpPr>
          <p:nvPr>
            <p:ph idx="1"/>
          </p:nvPr>
        </p:nvSpPr>
        <p:spPr/>
        <p:txBody>
          <a:bodyPr/>
          <a:lstStyle/>
          <a:p>
            <a:pPr>
              <a:buNone/>
            </a:pPr>
            <a:r>
              <a:rPr lang="en-CA" dirty="0" smtClean="0"/>
              <a:t>	From Section 3 of the Act:</a:t>
            </a:r>
          </a:p>
          <a:p>
            <a:pPr lvl="1">
              <a:buNone/>
            </a:pPr>
            <a:r>
              <a:rPr lang="en-CA" dirty="0" smtClean="0"/>
              <a:t>	...to regulate the practice of professional engineering and to govern its members, holders of certificates of authorization, and holders of [other] licences...in order that the public interest may be served and protected</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Additional Objects of the Association</a:t>
            </a:r>
            <a:endParaRPr lang="en-CA" dirty="0"/>
          </a:p>
        </p:txBody>
      </p:sp>
      <p:sp>
        <p:nvSpPr>
          <p:cNvPr id="3" name="Content Placeholder 2"/>
          <p:cNvSpPr>
            <a:spLocks noGrp="1"/>
          </p:cNvSpPr>
          <p:nvPr>
            <p:ph idx="1"/>
          </p:nvPr>
        </p:nvSpPr>
        <p:spPr/>
        <p:txBody>
          <a:bodyPr/>
          <a:lstStyle/>
          <a:p>
            <a:pPr>
              <a:buNone/>
            </a:pPr>
            <a:r>
              <a:rPr lang="en-CA" b="1" dirty="0" smtClean="0"/>
              <a:t>	</a:t>
            </a:r>
            <a:r>
              <a:rPr lang="en-CA" dirty="0" smtClean="0"/>
              <a:t>Additional objects are stated in Section 4 of the Act</a:t>
            </a:r>
          </a:p>
          <a:p>
            <a:pPr lvl="1">
              <a:buNone/>
            </a:pPr>
            <a:r>
              <a:rPr lang="en-CA" dirty="0" smtClean="0"/>
              <a:t>To establish, maintain and develop standards of</a:t>
            </a:r>
          </a:p>
          <a:p>
            <a:pPr lvl="1">
              <a:buNone/>
            </a:pPr>
            <a:r>
              <a:rPr lang="en-CA" dirty="0" smtClean="0"/>
              <a:t>	1. knowledge and skill among its members.</a:t>
            </a:r>
          </a:p>
          <a:p>
            <a:pPr lvl="1">
              <a:buNone/>
            </a:pPr>
            <a:r>
              <a:rPr lang="en-CA" dirty="0" smtClean="0"/>
              <a:t>	2. qualification and practice for the practice of professional</a:t>
            </a:r>
            <a:br>
              <a:rPr lang="en-CA" dirty="0" smtClean="0"/>
            </a:br>
            <a:r>
              <a:rPr lang="en-CA" dirty="0" smtClean="0"/>
              <a:t>    engineering</a:t>
            </a:r>
          </a:p>
          <a:p>
            <a:pPr lvl="1">
              <a:buNone/>
            </a:pPr>
            <a:r>
              <a:rPr lang="en-CA" dirty="0" smtClean="0"/>
              <a:t>	3. professional ethics among its members</a:t>
            </a:r>
          </a:p>
          <a:p>
            <a:pPr lvl="1">
              <a:buNone/>
            </a:pPr>
            <a:r>
              <a:rPr lang="en-CA" dirty="0" smtClean="0"/>
              <a:t>4. To promote public awareness of the role of the Association</a:t>
            </a:r>
          </a:p>
          <a:p>
            <a:pPr lvl="1">
              <a:buNone/>
            </a:pPr>
            <a:r>
              <a:rPr lang="en-CA" dirty="0" smtClean="0"/>
              <a:t>5. To perform such other duties and exercise such other powers as are imposed or conferred upon the Association by or under any Act.</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230" y="274638"/>
            <a:ext cx="2490281" cy="651794"/>
          </a:xfrm>
        </p:spPr>
        <p:txBody>
          <a:bodyPr/>
          <a:lstStyle/>
          <a:p>
            <a:r>
              <a:rPr lang="en-CA" dirty="0" smtClean="0"/>
              <a:t>Overview</a:t>
            </a:r>
            <a:endParaRPr lang="en-CA" dirty="0"/>
          </a:p>
        </p:txBody>
      </p:sp>
      <p:pic>
        <p:nvPicPr>
          <p:cNvPr id="1026" name="Picture 2"/>
          <p:cNvPicPr>
            <a:picLocks noChangeAspect="1" noChangeArrowheads="1"/>
          </p:cNvPicPr>
          <p:nvPr/>
        </p:nvPicPr>
        <p:blipFill>
          <a:blip r:embed="rId2"/>
          <a:srcRect/>
          <a:stretch>
            <a:fillRect/>
          </a:stretch>
        </p:blipFill>
        <p:spPr bwMode="auto">
          <a:xfrm>
            <a:off x="1824048" y="3042737"/>
            <a:ext cx="1389052" cy="923758"/>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6323850" y="2829177"/>
            <a:ext cx="861262" cy="1293234"/>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5806283" y="5278941"/>
            <a:ext cx="1887035" cy="1104235"/>
          </a:xfrm>
          <a:prstGeom prst="rect">
            <a:avLst/>
          </a:prstGeom>
          <a:noFill/>
          <a:ln w="9525">
            <a:noFill/>
            <a:miter lim="800000"/>
            <a:headEnd/>
            <a:tailEnd/>
          </a:ln>
        </p:spPr>
      </p:pic>
      <p:pic>
        <p:nvPicPr>
          <p:cNvPr id="1029" name="Picture 5" descr="C:\Users\dwharder\Desktop\a2.png"/>
          <p:cNvPicPr>
            <a:picLocks noChangeAspect="1" noChangeArrowheads="1"/>
          </p:cNvPicPr>
          <p:nvPr/>
        </p:nvPicPr>
        <p:blipFill>
          <a:blip r:embed="rId5"/>
          <a:srcRect/>
          <a:stretch>
            <a:fillRect/>
          </a:stretch>
        </p:blipFill>
        <p:spPr bwMode="auto">
          <a:xfrm>
            <a:off x="2444248" y="1121283"/>
            <a:ext cx="835527" cy="1159955"/>
          </a:xfrm>
          <a:prstGeom prst="rect">
            <a:avLst/>
          </a:prstGeom>
          <a:noFill/>
        </p:spPr>
      </p:pic>
      <p:pic>
        <p:nvPicPr>
          <p:cNvPr id="1030" name="Picture 6" descr="C:\Users\dwharder\Desktop\a3.png"/>
          <p:cNvPicPr>
            <a:picLocks noChangeAspect="1" noChangeArrowheads="1"/>
          </p:cNvPicPr>
          <p:nvPr/>
        </p:nvPicPr>
        <p:blipFill>
          <a:blip r:embed="rId6"/>
          <a:srcRect/>
          <a:stretch>
            <a:fillRect/>
          </a:stretch>
        </p:blipFill>
        <p:spPr bwMode="auto">
          <a:xfrm>
            <a:off x="5961899" y="730758"/>
            <a:ext cx="835527" cy="1159955"/>
          </a:xfrm>
          <a:prstGeom prst="rect">
            <a:avLst/>
          </a:prstGeom>
          <a:noFill/>
        </p:spPr>
      </p:pic>
      <p:pic>
        <p:nvPicPr>
          <p:cNvPr id="1031" name="Picture 7" descr="C:\Users\dwharder\Desktop\a1.png"/>
          <p:cNvPicPr>
            <a:picLocks noChangeAspect="1" noChangeArrowheads="1"/>
          </p:cNvPicPr>
          <p:nvPr/>
        </p:nvPicPr>
        <p:blipFill>
          <a:blip r:embed="rId7"/>
          <a:srcRect/>
          <a:stretch>
            <a:fillRect/>
          </a:stretch>
        </p:blipFill>
        <p:spPr bwMode="auto">
          <a:xfrm>
            <a:off x="3558927" y="926432"/>
            <a:ext cx="2102184" cy="550369"/>
          </a:xfrm>
          <a:prstGeom prst="rect">
            <a:avLst/>
          </a:prstGeom>
          <a:noFill/>
        </p:spPr>
      </p:pic>
      <p:cxnSp>
        <p:nvCxnSpPr>
          <p:cNvPr id="11" name="Straight Arrow Connector 10"/>
          <p:cNvCxnSpPr/>
          <p:nvPr/>
        </p:nvCxnSpPr>
        <p:spPr>
          <a:xfrm rot="5400000">
            <a:off x="2833777" y="1548152"/>
            <a:ext cx="1523824" cy="13811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H="1">
            <a:off x="4733639" y="1524716"/>
            <a:ext cx="1561924" cy="15232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6" name="Picture 3"/>
          <p:cNvPicPr>
            <a:picLocks noChangeAspect="1" noChangeArrowheads="1"/>
          </p:cNvPicPr>
          <p:nvPr/>
        </p:nvPicPr>
        <p:blipFill>
          <a:blip r:embed="rId3"/>
          <a:srcRect/>
          <a:stretch>
            <a:fillRect/>
          </a:stretch>
        </p:blipFill>
        <p:spPr bwMode="auto">
          <a:xfrm>
            <a:off x="2089817" y="5124702"/>
            <a:ext cx="861262" cy="1293234"/>
          </a:xfrm>
          <a:prstGeom prst="rect">
            <a:avLst/>
          </a:prstGeom>
          <a:noFill/>
          <a:ln w="9525">
            <a:noFill/>
            <a:miter lim="800000"/>
            <a:headEnd/>
            <a:tailEnd/>
          </a:ln>
        </p:spPr>
      </p:pic>
      <p:cxnSp>
        <p:nvCxnSpPr>
          <p:cNvPr id="17" name="Straight Arrow Connector 16"/>
          <p:cNvCxnSpPr/>
          <p:nvPr/>
        </p:nvCxnSpPr>
        <p:spPr>
          <a:xfrm rot="16200000" flipH="1">
            <a:off x="2014414" y="4586414"/>
            <a:ext cx="1000373"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297039" y="4713865"/>
            <a:ext cx="89333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279775" y="3495675"/>
            <a:ext cx="2996450" cy="15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56909" y="2094145"/>
            <a:ext cx="2133918" cy="954107"/>
          </a:xfrm>
          <a:prstGeom prst="rect">
            <a:avLst/>
          </a:prstGeom>
          <a:noFill/>
        </p:spPr>
        <p:txBody>
          <a:bodyPr wrap="none" rtlCol="0">
            <a:spAutoFit/>
          </a:bodyPr>
          <a:lstStyle/>
          <a:p>
            <a:pPr algn="ctr"/>
            <a:r>
              <a:rPr lang="en-CA" sz="1400" dirty="0" smtClean="0"/>
              <a:t>Issues licences</a:t>
            </a:r>
          </a:p>
          <a:p>
            <a:pPr algn="ctr"/>
            <a:r>
              <a:rPr lang="en-CA" sz="1400" dirty="0" smtClean="0"/>
              <a:t>to individuals to engage</a:t>
            </a:r>
          </a:p>
          <a:p>
            <a:pPr algn="ctr"/>
            <a:r>
              <a:rPr lang="en-CA" sz="1400" dirty="0" smtClean="0"/>
              <a:t>in the practice of</a:t>
            </a:r>
          </a:p>
          <a:p>
            <a:pPr algn="ctr"/>
            <a:r>
              <a:rPr lang="en-CA" sz="1400" dirty="0" smtClean="0"/>
              <a:t>professional engineering</a:t>
            </a:r>
            <a:endParaRPr lang="en-CA" sz="1400" dirty="0"/>
          </a:p>
        </p:txBody>
      </p:sp>
      <p:sp>
        <p:nvSpPr>
          <p:cNvPr id="28" name="TextBox 27"/>
          <p:cNvSpPr txBox="1"/>
          <p:nvPr/>
        </p:nvSpPr>
        <p:spPr>
          <a:xfrm>
            <a:off x="5499021" y="1907276"/>
            <a:ext cx="3448381" cy="1169551"/>
          </a:xfrm>
          <a:prstGeom prst="rect">
            <a:avLst/>
          </a:prstGeom>
          <a:noFill/>
        </p:spPr>
        <p:txBody>
          <a:bodyPr wrap="none" rtlCol="0">
            <a:spAutoFit/>
          </a:bodyPr>
          <a:lstStyle/>
          <a:p>
            <a:pPr algn="r"/>
            <a:r>
              <a:rPr lang="en-CA" sz="1400" dirty="0" smtClean="0"/>
              <a:t>Issues certificates of authorization (</a:t>
            </a:r>
            <a:r>
              <a:rPr lang="en-CA" sz="1400" dirty="0" err="1" smtClean="0"/>
              <a:t>CofA</a:t>
            </a:r>
            <a:r>
              <a:rPr lang="en-CA" sz="1400" dirty="0" smtClean="0"/>
              <a:t>)</a:t>
            </a:r>
          </a:p>
          <a:p>
            <a:pPr algn="r"/>
            <a:r>
              <a:rPr lang="en-CA" sz="1400" dirty="0" smtClean="0"/>
              <a:t>to individuals or business organizations</a:t>
            </a:r>
          </a:p>
          <a:p>
            <a:pPr algn="r"/>
            <a:r>
              <a:rPr lang="en-CA" sz="1400" dirty="0" smtClean="0"/>
              <a:t>to engage in the business of providing</a:t>
            </a:r>
          </a:p>
          <a:p>
            <a:pPr algn="r"/>
            <a:r>
              <a:rPr lang="en-CA" sz="1400" dirty="0" smtClean="0"/>
              <a:t>professional engineering services</a:t>
            </a:r>
          </a:p>
          <a:p>
            <a:pPr algn="r"/>
            <a:r>
              <a:rPr lang="en-CA" sz="1400" dirty="0" smtClean="0"/>
              <a:t>to the public</a:t>
            </a:r>
            <a:endParaRPr lang="en-CA" sz="1400" dirty="0"/>
          </a:p>
        </p:txBody>
      </p:sp>
      <p:sp>
        <p:nvSpPr>
          <p:cNvPr id="29" name="TextBox 28"/>
          <p:cNvSpPr txBox="1"/>
          <p:nvPr/>
        </p:nvSpPr>
        <p:spPr>
          <a:xfrm>
            <a:off x="3295104" y="3000627"/>
            <a:ext cx="2852064" cy="954107"/>
          </a:xfrm>
          <a:prstGeom prst="rect">
            <a:avLst/>
          </a:prstGeom>
          <a:noFill/>
        </p:spPr>
        <p:txBody>
          <a:bodyPr wrap="none" rtlCol="0">
            <a:spAutoFit/>
          </a:bodyPr>
          <a:lstStyle/>
          <a:p>
            <a:pPr algn="ctr"/>
            <a:r>
              <a:rPr lang="en-CA" sz="1400" dirty="0" smtClean="0"/>
              <a:t>At least one </a:t>
            </a:r>
            <a:r>
              <a:rPr lang="en-CA" sz="1400" dirty="0" err="1" smtClean="0"/>
              <a:t>licenced</a:t>
            </a:r>
            <a:r>
              <a:rPr lang="en-CA" sz="1400" dirty="0" smtClean="0"/>
              <a:t> professional</a:t>
            </a:r>
          </a:p>
          <a:p>
            <a:pPr algn="ctr"/>
            <a:r>
              <a:rPr lang="en-CA" sz="1400" dirty="0" smtClean="0"/>
              <a:t>engineer must responsibility for</a:t>
            </a:r>
          </a:p>
          <a:p>
            <a:pPr algn="ctr"/>
            <a:r>
              <a:rPr lang="en-CA" sz="1400" dirty="0" smtClean="0"/>
              <a:t>and supervises the services</a:t>
            </a:r>
          </a:p>
          <a:p>
            <a:pPr algn="ctr"/>
            <a:r>
              <a:rPr lang="en-CA" sz="1400" dirty="0" smtClean="0"/>
              <a:t>provided by the holder of a </a:t>
            </a:r>
            <a:r>
              <a:rPr lang="en-CA" sz="1400" dirty="0" err="1" smtClean="0"/>
              <a:t>CofA</a:t>
            </a:r>
            <a:endParaRPr lang="en-CA" sz="1400" dirty="0"/>
          </a:p>
        </p:txBody>
      </p:sp>
      <p:sp>
        <p:nvSpPr>
          <p:cNvPr id="30" name="TextBox 29"/>
          <p:cNvSpPr txBox="1"/>
          <p:nvPr/>
        </p:nvSpPr>
        <p:spPr>
          <a:xfrm>
            <a:off x="154234" y="3990978"/>
            <a:ext cx="2294218" cy="1169551"/>
          </a:xfrm>
          <a:prstGeom prst="rect">
            <a:avLst/>
          </a:prstGeom>
          <a:noFill/>
        </p:spPr>
        <p:txBody>
          <a:bodyPr wrap="none" rtlCol="0">
            <a:spAutoFit/>
          </a:bodyPr>
          <a:lstStyle/>
          <a:p>
            <a:pPr algn="ctr"/>
            <a:r>
              <a:rPr lang="en-CA" sz="1400" dirty="0" smtClean="0"/>
              <a:t>The professional engineer</a:t>
            </a:r>
          </a:p>
          <a:p>
            <a:pPr algn="ctr"/>
            <a:r>
              <a:rPr lang="en-CA" sz="1400" dirty="0" smtClean="0"/>
              <a:t>is employed by a business</a:t>
            </a:r>
          </a:p>
          <a:p>
            <a:pPr algn="ctr"/>
            <a:r>
              <a:rPr lang="en-CA" sz="1400" dirty="0" smtClean="0"/>
              <a:t>organization to perform</a:t>
            </a:r>
          </a:p>
          <a:p>
            <a:pPr algn="ctr"/>
            <a:r>
              <a:rPr lang="en-CA" sz="1400" dirty="0" smtClean="0"/>
              <a:t>engineering services</a:t>
            </a:r>
          </a:p>
          <a:p>
            <a:pPr algn="ctr"/>
            <a:r>
              <a:rPr lang="en-CA" sz="1400" dirty="0" smtClean="0"/>
              <a:t>for the organization</a:t>
            </a:r>
            <a:endParaRPr lang="en-CA" sz="1400" dirty="0"/>
          </a:p>
        </p:txBody>
      </p:sp>
      <p:sp>
        <p:nvSpPr>
          <p:cNvPr id="31" name="TextBox 30"/>
          <p:cNvSpPr txBox="1"/>
          <p:nvPr/>
        </p:nvSpPr>
        <p:spPr>
          <a:xfrm>
            <a:off x="6732737" y="4095072"/>
            <a:ext cx="2214068" cy="1169551"/>
          </a:xfrm>
          <a:prstGeom prst="rect">
            <a:avLst/>
          </a:prstGeom>
          <a:noFill/>
        </p:spPr>
        <p:txBody>
          <a:bodyPr wrap="none" rtlCol="0">
            <a:spAutoFit/>
          </a:bodyPr>
          <a:lstStyle/>
          <a:p>
            <a:pPr algn="ctr"/>
            <a:r>
              <a:rPr lang="en-CA" sz="1400" dirty="0" smtClean="0"/>
              <a:t>The holder of the </a:t>
            </a:r>
            <a:r>
              <a:rPr lang="en-CA" sz="1400" dirty="0" err="1" smtClean="0"/>
              <a:t>CofA</a:t>
            </a:r>
            <a:endParaRPr lang="en-CA" sz="1400" dirty="0" smtClean="0"/>
          </a:p>
          <a:p>
            <a:pPr algn="ctr"/>
            <a:r>
              <a:rPr lang="en-CA" sz="1400" dirty="0" smtClean="0"/>
              <a:t>provides professional</a:t>
            </a:r>
          </a:p>
          <a:p>
            <a:pPr algn="ctr"/>
            <a:r>
              <a:rPr lang="en-CA" sz="1400" dirty="0" smtClean="0"/>
              <a:t>engineering services to</a:t>
            </a:r>
          </a:p>
          <a:p>
            <a:pPr algn="ctr"/>
            <a:r>
              <a:rPr lang="en-CA" sz="1400" dirty="0" smtClean="0"/>
              <a:t>the public usually through</a:t>
            </a:r>
          </a:p>
          <a:p>
            <a:pPr algn="ctr"/>
            <a:r>
              <a:rPr lang="en-CA" sz="1400" dirty="0" smtClean="0"/>
              <a:t>contracts</a:t>
            </a:r>
            <a:endParaRPr lang="en-CA"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1" nodeType="clickEffect">
                                  <p:stCondLst>
                                    <p:cond delay="0"/>
                                  </p:stCondLst>
                                  <p:childTnLst>
                                    <p:animClr clrSpc="rgb" dir="cw">
                                      <p:cBhvr override="childStyle">
                                        <p:cTn id="16" dur="500" fill="hold"/>
                                        <p:tgtEl>
                                          <p:spTgt spid="27"/>
                                        </p:tgtEl>
                                        <p:attrNameLst>
                                          <p:attrName>style.color</p:attrName>
                                        </p:attrNameLst>
                                      </p:cBhvr>
                                      <p:to>
                                        <a:srgbClr val="B2B2B2"/>
                                      </p:to>
                                    </p:animClr>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childTnLst>
                                </p:cTn>
                              </p:par>
                              <p:par>
                                <p:cTn id="33" presetID="3" presetClass="emph" presetSubtype="2" fill="hold" grpId="1" nodeType="withEffect">
                                  <p:stCondLst>
                                    <p:cond delay="0"/>
                                  </p:stCondLst>
                                  <p:childTnLst>
                                    <p:animClr clrSpc="rgb" dir="cw">
                                      <p:cBhvr override="childStyle">
                                        <p:cTn id="34" dur="500" fill="hold"/>
                                        <p:tgtEl>
                                          <p:spTgt spid="30"/>
                                        </p:tgtEl>
                                        <p:attrNameLst>
                                          <p:attrName>style.color</p:attrName>
                                        </p:attrNameLst>
                                      </p:cBhvr>
                                      <p:to>
                                        <a:srgbClr val="B2B2B2"/>
                                      </p:to>
                                    </p:animClr>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3" presetClass="emph" presetSubtype="2" fill="hold" grpId="1" nodeType="withEffect">
                                  <p:stCondLst>
                                    <p:cond delay="0"/>
                                  </p:stCondLst>
                                  <p:childTnLst>
                                    <p:animClr clrSpc="rgb" dir="cw">
                                      <p:cBhvr override="childStyle">
                                        <p:cTn id="42" dur="500" fill="hold"/>
                                        <p:tgtEl>
                                          <p:spTgt spid="28"/>
                                        </p:tgtEl>
                                        <p:attrNameLst>
                                          <p:attrName>style.color</p:attrName>
                                        </p:attrNameLst>
                                      </p:cBhvr>
                                      <p:to>
                                        <a:srgbClr val="B2B2B2"/>
                                      </p:to>
                                    </p:animClr>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par>
                                <p:cTn id="51" presetID="3" presetClass="emph" presetSubtype="2" fill="hold" grpId="1" nodeType="withEffect">
                                  <p:stCondLst>
                                    <p:cond delay="0"/>
                                  </p:stCondLst>
                                  <p:childTnLst>
                                    <p:animClr clrSpc="rgb" dir="cw">
                                      <p:cBhvr override="childStyle">
                                        <p:cTn id="52" dur="500" fill="hold"/>
                                        <p:tgtEl>
                                          <p:spTgt spid="29"/>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p:bldP spid="28" grpId="1"/>
      <p:bldP spid="29" grpId="0"/>
      <p:bldP spid="29" grpId="1"/>
      <p:bldP spid="30" grpId="0"/>
      <p:bldP spid="30" grpId="1"/>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Licences</a:t>
            </a:r>
            <a:endParaRPr lang="en-CA" dirty="0"/>
          </a:p>
        </p:txBody>
      </p:sp>
      <p:sp>
        <p:nvSpPr>
          <p:cNvPr id="3" name="Content Placeholder 2"/>
          <p:cNvSpPr>
            <a:spLocks noGrp="1"/>
          </p:cNvSpPr>
          <p:nvPr>
            <p:ph idx="1"/>
          </p:nvPr>
        </p:nvSpPr>
        <p:spPr/>
        <p:txBody>
          <a:bodyPr/>
          <a:lstStyle/>
          <a:p>
            <a:pPr>
              <a:buNone/>
            </a:pPr>
            <a:r>
              <a:rPr lang="en-CA" dirty="0" smtClean="0"/>
              <a:t>	The first means by the Association of regulating the industry of professional engineering is by issuing licences </a:t>
            </a:r>
          </a:p>
          <a:p>
            <a:pPr>
              <a:buNone/>
            </a:pPr>
            <a:r>
              <a:rPr lang="en-CA" dirty="0" smtClean="0"/>
              <a:t>	The scope of the services which may be offered by a professional engineer are limited by:</a:t>
            </a:r>
          </a:p>
          <a:p>
            <a:pPr lvl="1"/>
            <a:r>
              <a:rPr lang="en-CA" dirty="0" smtClean="0"/>
              <a:t>The competence of the practitioner</a:t>
            </a:r>
          </a:p>
          <a:p>
            <a:pPr lvl="1"/>
            <a:r>
              <a:rPr lang="en-CA" dirty="0" smtClean="0"/>
              <a:t>The type of licence issued</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Licences</a:t>
            </a:r>
            <a:endParaRPr lang="en-CA" dirty="0"/>
          </a:p>
        </p:txBody>
      </p:sp>
      <p:sp>
        <p:nvSpPr>
          <p:cNvPr id="3" name="Content Placeholder 2"/>
          <p:cNvSpPr>
            <a:spLocks noGrp="1"/>
          </p:cNvSpPr>
          <p:nvPr>
            <p:ph idx="1"/>
          </p:nvPr>
        </p:nvSpPr>
        <p:spPr/>
        <p:txBody>
          <a:bodyPr/>
          <a:lstStyle/>
          <a:p>
            <a:pPr>
              <a:buNone/>
            </a:pPr>
            <a:r>
              <a:rPr lang="en-CA" dirty="0" smtClean="0"/>
              <a:t>	The practitioner is required to ensure that he is competent to take on a particular engineering task</a:t>
            </a:r>
          </a:p>
          <a:p>
            <a:pPr lvl="1"/>
            <a:r>
              <a:rPr lang="en-CA" dirty="0" smtClean="0"/>
              <a:t>Most licences do not limit the practices which may be engaged in</a:t>
            </a:r>
          </a:p>
          <a:p>
            <a:pPr lvl="1"/>
            <a:r>
              <a:rPr lang="en-CA" dirty="0" smtClean="0"/>
              <a:t>Later, we will see that in the Code of Ethics</a:t>
            </a:r>
          </a:p>
          <a:p>
            <a:pPr lvl="2"/>
            <a:r>
              <a:rPr lang="en-CA" dirty="0" smtClean="0"/>
              <a:t>It is the duty of a practitioner ... to act at all times with competence in the performance of any professional engineering services that are undertaken</a:t>
            </a:r>
          </a:p>
          <a:p>
            <a:pPr lvl="1"/>
            <a:r>
              <a:rPr lang="en-CA" dirty="0" smtClean="0"/>
              <a:t>The definition of misconduct includes</a:t>
            </a:r>
          </a:p>
          <a:p>
            <a:pPr lvl="2"/>
            <a:r>
              <a:rPr lang="en-CA" dirty="0" smtClean="0"/>
              <a:t>undertaking work the practitioner is not competent to perform by virtue of the practitioner’s training and experience</a:t>
            </a:r>
          </a:p>
          <a:p>
            <a:pPr lvl="2"/>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Licences</a:t>
            </a:r>
            <a:endParaRPr lang="en-CA" dirty="0"/>
          </a:p>
        </p:txBody>
      </p:sp>
      <p:sp>
        <p:nvSpPr>
          <p:cNvPr id="3" name="Content Placeholder 2"/>
          <p:cNvSpPr>
            <a:spLocks noGrp="1"/>
          </p:cNvSpPr>
          <p:nvPr>
            <p:ph idx="1"/>
          </p:nvPr>
        </p:nvSpPr>
        <p:spPr/>
        <p:txBody>
          <a:bodyPr/>
          <a:lstStyle/>
          <a:p>
            <a:pPr>
              <a:buNone/>
            </a:pPr>
            <a:r>
              <a:rPr lang="en-CA" dirty="0" smtClean="0"/>
              <a:t>	The Association issues four types of licences:</a:t>
            </a:r>
          </a:p>
          <a:p>
            <a:pPr lvl="1"/>
            <a:r>
              <a:rPr lang="en-CA" dirty="0" smtClean="0"/>
              <a:t>Regular Licence</a:t>
            </a:r>
          </a:p>
          <a:p>
            <a:pPr lvl="1"/>
            <a:r>
              <a:rPr lang="en-CA" dirty="0" smtClean="0"/>
              <a:t>Provisional Licence</a:t>
            </a:r>
          </a:p>
          <a:p>
            <a:pPr lvl="1"/>
            <a:r>
              <a:rPr lang="en-CA" dirty="0" smtClean="0"/>
              <a:t>Temporary Licence</a:t>
            </a:r>
          </a:p>
          <a:p>
            <a:pPr lvl="1"/>
            <a:r>
              <a:rPr lang="en-CA" dirty="0" smtClean="0"/>
              <a:t>Limited Licence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Regular Licence</a:t>
            </a:r>
            <a:endParaRPr lang="en-CA" dirty="0"/>
          </a:p>
        </p:txBody>
      </p:sp>
      <p:sp>
        <p:nvSpPr>
          <p:cNvPr id="3" name="Content Placeholder 2"/>
          <p:cNvSpPr>
            <a:spLocks noGrp="1"/>
          </p:cNvSpPr>
          <p:nvPr>
            <p:ph idx="1"/>
          </p:nvPr>
        </p:nvSpPr>
        <p:spPr>
          <a:xfrm>
            <a:off x="457200" y="1600200"/>
            <a:ext cx="8488496" cy="4075113"/>
          </a:xfrm>
        </p:spPr>
        <p:txBody>
          <a:bodyPr/>
          <a:lstStyle/>
          <a:p>
            <a:pPr>
              <a:buNone/>
            </a:pPr>
            <a:r>
              <a:rPr lang="en-CA" dirty="0" smtClean="0"/>
              <a:t>	The requirements for a Regular Licence are specified in the Act 14(1)</a:t>
            </a:r>
          </a:p>
          <a:p>
            <a:pPr marL="914400" lvl="1" indent="-457200">
              <a:buAutoNum type="alphaLcParenBoth"/>
            </a:pPr>
            <a:r>
              <a:rPr lang="en-CA" smtClean="0"/>
              <a:t>at </a:t>
            </a:r>
            <a:r>
              <a:rPr lang="en-CA" dirty="0" smtClean="0"/>
              <a:t>least 18 years old</a:t>
            </a:r>
          </a:p>
          <a:p>
            <a:pPr marL="914400" lvl="1" indent="-457200">
              <a:buFont typeface="Arial" charset="0"/>
              <a:buAutoNum type="alphaLcParenBoth"/>
            </a:pPr>
            <a:r>
              <a:rPr lang="en-CA" dirty="0" smtClean="0"/>
              <a:t>From </a:t>
            </a:r>
            <a:r>
              <a:rPr lang="en-CA" dirty="0" err="1" smtClean="0"/>
              <a:t>O.Reg</a:t>
            </a:r>
            <a:r>
              <a:rPr lang="en-CA" dirty="0" smtClean="0"/>
              <a:t>. 941, has</a:t>
            </a:r>
          </a:p>
          <a:p>
            <a:pPr marL="1314450" lvl="2" indent="-457200">
              <a:buNone/>
            </a:pPr>
            <a:r>
              <a:rPr lang="en-CA" dirty="0" smtClean="0"/>
              <a:t>1.	a bachelor’s degree in an accredited engineering program from a Canadian university or equivalent</a:t>
            </a:r>
          </a:p>
          <a:p>
            <a:pPr marL="1314450" lvl="2" indent="-457200">
              <a:buNone/>
            </a:pPr>
            <a:r>
              <a:rPr lang="en-CA" dirty="0" smtClean="0"/>
              <a:t>5.	</a:t>
            </a:r>
            <a:r>
              <a:rPr lang="en-CA" dirty="0" err="1" smtClean="0"/>
              <a:t>O.Reg</a:t>
            </a:r>
            <a:r>
              <a:rPr lang="en-CA" dirty="0" smtClean="0"/>
              <a:t>. 941 33(1)(5) written the PPE</a:t>
            </a:r>
          </a:p>
          <a:p>
            <a:pPr marL="914400" lvl="1" indent="-457200">
              <a:buFont typeface="Arial" charset="0"/>
              <a:buAutoNum type="alphaLcParenBoth"/>
            </a:pPr>
            <a:r>
              <a:rPr lang="en-CA" dirty="0" smtClean="0"/>
              <a:t>From </a:t>
            </a:r>
            <a:r>
              <a:rPr lang="en-CA" dirty="0" err="1" smtClean="0"/>
              <a:t>O.Reg</a:t>
            </a:r>
            <a:r>
              <a:rPr lang="en-CA" dirty="0" smtClean="0"/>
              <a:t>. 941 33(1), has</a:t>
            </a:r>
            <a:br>
              <a:rPr lang="en-CA" dirty="0" smtClean="0"/>
            </a:br>
            <a:r>
              <a:rPr lang="en-CA" dirty="0" smtClean="0"/>
              <a:t>2.</a:t>
            </a:r>
            <a:r>
              <a:rPr lang="en-CA" sz="1800" dirty="0" smtClean="0"/>
              <a:t>	48 months of engineering experience</a:t>
            </a:r>
            <a:br>
              <a:rPr lang="en-CA" sz="1800" dirty="0" smtClean="0"/>
            </a:br>
            <a:r>
              <a:rPr lang="en-CA" sz="1800" dirty="0" smtClean="0"/>
              <a:t>3.	at most 12 months of which is from co-op education placements	</a:t>
            </a:r>
            <a:br>
              <a:rPr lang="en-CA" sz="1800" dirty="0" smtClean="0"/>
            </a:br>
            <a:r>
              <a:rPr lang="en-CA" sz="1800" dirty="0" smtClean="0"/>
              <a:t>4.	12 months of engineering experience in Canada	</a:t>
            </a:r>
          </a:p>
          <a:p>
            <a:pPr marL="914400" lvl="1" indent="-457200">
              <a:buFont typeface="Arial" charset="0"/>
              <a:buAutoNum type="alphaLcParenBoth"/>
            </a:pPr>
            <a:r>
              <a:rPr lang="en-CA" dirty="0" smtClean="0"/>
              <a:t>is of good character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pPr>
              <a:buNone/>
            </a:pPr>
            <a:r>
              <a:rPr lang="en-CA" dirty="0" smtClean="0"/>
              <a:t>	This talk focuses on the profession and the Association</a:t>
            </a:r>
          </a:p>
          <a:p>
            <a:pPr lvl="1"/>
            <a:r>
              <a:rPr lang="en-CA" dirty="0" smtClean="0"/>
              <a:t>What is a profession?</a:t>
            </a:r>
          </a:p>
          <a:p>
            <a:pPr lvl="1"/>
            <a:r>
              <a:rPr lang="en-CA" dirty="0" smtClean="0"/>
              <a:t>The engineering profession</a:t>
            </a:r>
          </a:p>
          <a:p>
            <a:pPr lvl="2"/>
            <a:r>
              <a:rPr lang="en-CA" dirty="0" smtClean="0"/>
              <a:t>The Professional Engineers Act and Ontario Regulation 941</a:t>
            </a:r>
          </a:p>
          <a:p>
            <a:pPr lvl="2"/>
            <a:r>
              <a:rPr lang="en-CA" dirty="0" smtClean="0"/>
              <a:t>The objects of the Association</a:t>
            </a:r>
          </a:p>
          <a:p>
            <a:pPr lvl="1"/>
            <a:r>
              <a:rPr lang="en-CA" dirty="0" smtClean="0"/>
              <a:t>An overview followed by</a:t>
            </a:r>
          </a:p>
          <a:p>
            <a:pPr lvl="2"/>
            <a:r>
              <a:rPr lang="en-CA" dirty="0" smtClean="0"/>
              <a:t>Licensing (regular, temporary, provisional, and limited)</a:t>
            </a:r>
          </a:p>
          <a:p>
            <a:pPr lvl="2"/>
            <a:r>
              <a:rPr lang="en-CA" dirty="0" smtClean="0"/>
              <a:t>Titles and abbreviations and the engineer’s seal</a:t>
            </a:r>
          </a:p>
          <a:p>
            <a:pPr lvl="2"/>
            <a:r>
              <a:rPr lang="en-CA" dirty="0" smtClean="0"/>
              <a:t>Certificates of Authorization and consulting engineers</a:t>
            </a:r>
          </a:p>
          <a:p>
            <a:pPr lvl="2"/>
            <a:r>
              <a:rPr lang="en-CA" dirty="0" smtClean="0"/>
              <a:t>Engineering interns and students</a:t>
            </a:r>
          </a:p>
          <a:p>
            <a:pPr lvl="2"/>
            <a:r>
              <a:rPr lang="en-CA" dirty="0" smtClean="0"/>
              <a:t>Advertising</a:t>
            </a:r>
          </a:p>
          <a:p>
            <a:pPr lvl="2"/>
            <a:r>
              <a:rPr lang="en-CA" dirty="0" smtClean="0"/>
              <a:t>A case study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Regular Licence</a:t>
            </a:r>
            <a:endParaRPr lang="en-CA" dirty="0"/>
          </a:p>
        </p:txBody>
      </p:sp>
      <p:sp>
        <p:nvSpPr>
          <p:cNvPr id="3" name="Content Placeholder 2"/>
          <p:cNvSpPr>
            <a:spLocks noGrp="1"/>
          </p:cNvSpPr>
          <p:nvPr>
            <p:ph idx="1"/>
          </p:nvPr>
        </p:nvSpPr>
        <p:spPr>
          <a:xfrm>
            <a:off x="457200" y="1600200"/>
            <a:ext cx="8488496" cy="4075113"/>
          </a:xfrm>
        </p:spPr>
        <p:txBody>
          <a:bodyPr/>
          <a:lstStyle/>
          <a:p>
            <a:pPr>
              <a:buNone/>
            </a:pPr>
            <a:r>
              <a:rPr lang="en-CA" dirty="0" smtClean="0"/>
              <a:t>	The holder of a regular licence is also a member of Professional Engineers Ontario</a:t>
            </a:r>
          </a:p>
          <a:p>
            <a:pPr>
              <a:buNone/>
            </a:pPr>
            <a:r>
              <a:rPr lang="en-CA" dirty="0" smtClean="0"/>
              <a:t>	The licence does not specify the field of engineering in which the practitioner is to study—it is up to the practitioner to ensure he or she is competent for the project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Provisional Licence</a:t>
            </a:r>
            <a:endParaRPr lang="en-CA" dirty="0"/>
          </a:p>
        </p:txBody>
      </p:sp>
      <p:sp>
        <p:nvSpPr>
          <p:cNvPr id="3" name="Content Placeholder 2"/>
          <p:cNvSpPr>
            <a:spLocks noGrp="1"/>
          </p:cNvSpPr>
          <p:nvPr>
            <p:ph idx="1"/>
          </p:nvPr>
        </p:nvSpPr>
        <p:spPr>
          <a:xfrm>
            <a:off x="457200" y="1600200"/>
            <a:ext cx="8488496" cy="4075113"/>
          </a:xfrm>
        </p:spPr>
        <p:txBody>
          <a:bodyPr/>
          <a:lstStyle/>
          <a:p>
            <a:pPr>
              <a:buNone/>
            </a:pPr>
            <a:r>
              <a:rPr lang="en-CA" dirty="0" smtClean="0"/>
              <a:t>	The requirements for a Provisional Licence are specified in the Act 14(7)</a:t>
            </a:r>
          </a:p>
          <a:p>
            <a:pPr lvl="1"/>
            <a:r>
              <a:rPr lang="en-CA" dirty="0" smtClean="0"/>
              <a:t>They are identical to that of a Regular Licence with the exception of paragraph 4 requiring 12 months of engineering experience in Canada</a:t>
            </a:r>
          </a:p>
          <a:p>
            <a:pPr>
              <a:buNone/>
            </a:pPr>
            <a:r>
              <a:rPr lang="en-CA" dirty="0" smtClean="0"/>
              <a:t>	Other restrictions from </a:t>
            </a:r>
            <a:r>
              <a:rPr lang="en-CA" dirty="0" err="1" smtClean="0"/>
              <a:t>O.Reg</a:t>
            </a:r>
            <a:r>
              <a:rPr lang="en-CA" dirty="0" smtClean="0"/>
              <a:t>. 941 44.1(2)</a:t>
            </a:r>
          </a:p>
          <a:p>
            <a:pPr lvl="1">
              <a:buNone/>
            </a:pPr>
            <a:r>
              <a:rPr lang="en-CA" dirty="0" smtClean="0"/>
              <a:t>1.	It is valid for 12 months</a:t>
            </a:r>
          </a:p>
          <a:p>
            <a:pPr lvl="1">
              <a:buNone/>
            </a:pPr>
            <a:r>
              <a:rPr lang="en-CA" dirty="0" smtClean="0"/>
              <a:t>2.	The holder must be supervised by a professional engineer and all final drawings, specifications, plans, reports or other documents must be signed and sealed by that supervisor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Temporary Licence</a:t>
            </a:r>
            <a:endParaRPr lang="en-CA" dirty="0"/>
          </a:p>
        </p:txBody>
      </p:sp>
      <p:sp>
        <p:nvSpPr>
          <p:cNvPr id="3" name="Content Placeholder 2"/>
          <p:cNvSpPr>
            <a:spLocks noGrp="1"/>
          </p:cNvSpPr>
          <p:nvPr>
            <p:ph idx="1"/>
          </p:nvPr>
        </p:nvSpPr>
        <p:spPr>
          <a:xfrm>
            <a:off x="457200" y="1600200"/>
            <a:ext cx="8488496" cy="4075113"/>
          </a:xfrm>
        </p:spPr>
        <p:txBody>
          <a:bodyPr/>
          <a:lstStyle/>
          <a:p>
            <a:pPr>
              <a:buNone/>
            </a:pPr>
            <a:r>
              <a:rPr lang="en-CA" dirty="0" smtClean="0"/>
              <a:t>	A temporary licence is issued to professional engineers from other provinces or territories</a:t>
            </a:r>
          </a:p>
          <a:p>
            <a:pPr lvl="1"/>
            <a:r>
              <a:rPr lang="en-CA" dirty="0" smtClean="0"/>
              <a:t>Restrictions are covered in </a:t>
            </a:r>
            <a:r>
              <a:rPr lang="en-CA" dirty="0" err="1" smtClean="0"/>
              <a:t>O.Reg</a:t>
            </a:r>
            <a:r>
              <a:rPr lang="en-CA" dirty="0" smtClean="0"/>
              <a:t>. 941 Sections 42, 43, 44</a:t>
            </a:r>
          </a:p>
          <a:p>
            <a:pPr lvl="1">
              <a:buNone/>
            </a:pPr>
            <a:r>
              <a:rPr lang="en-CA" dirty="0" smtClean="0"/>
              <a:t>	42. The temporary licence must specify:</a:t>
            </a:r>
          </a:p>
          <a:p>
            <a:pPr lvl="2">
              <a:buNone/>
            </a:pPr>
            <a:r>
              <a:rPr lang="en-CA" dirty="0" smtClean="0"/>
              <a:t>	The project, employer or client, collaborating engineer, and time period</a:t>
            </a:r>
          </a:p>
          <a:p>
            <a:pPr lvl="1">
              <a:buNone/>
            </a:pPr>
            <a:r>
              <a:rPr lang="en-CA" dirty="0" smtClean="0"/>
              <a:t>	43. The requirement are the fee and one of</a:t>
            </a:r>
          </a:p>
          <a:p>
            <a:pPr lvl="2"/>
            <a:r>
              <a:rPr lang="en-CA" dirty="0" smtClean="0"/>
              <a:t>residence in Canada and membership in an association with equal qualifications</a:t>
            </a:r>
          </a:p>
          <a:p>
            <a:pPr lvl="2"/>
            <a:r>
              <a:rPr lang="en-CA" dirty="0" smtClean="0"/>
              <a:t>qualifications equal to that of Ontario</a:t>
            </a:r>
          </a:p>
          <a:p>
            <a:pPr lvl="2"/>
            <a:r>
              <a:rPr lang="en-CA" dirty="0" smtClean="0"/>
              <a:t>wide recognition (a </a:t>
            </a:r>
            <a:r>
              <a:rPr lang="en-CA" i="1" dirty="0" smtClean="0"/>
              <a:t>specialist</a:t>
            </a:r>
            <a:r>
              <a:rPr lang="en-CA" dirty="0" smtClean="0"/>
              <a:t>) in field related to the project</a:t>
            </a:r>
          </a:p>
          <a:p>
            <a:pPr lvl="1">
              <a:buNone/>
            </a:pPr>
            <a:r>
              <a:rPr lang="en-CA" dirty="0" smtClean="0"/>
              <a:t>	44. Lists conditions for which collaboration is not required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Limited Licence</a:t>
            </a:r>
            <a:endParaRPr lang="en-CA" dirty="0"/>
          </a:p>
        </p:txBody>
      </p:sp>
      <p:sp>
        <p:nvSpPr>
          <p:cNvPr id="3" name="Content Placeholder 2"/>
          <p:cNvSpPr>
            <a:spLocks noGrp="1"/>
          </p:cNvSpPr>
          <p:nvPr>
            <p:ph idx="1"/>
          </p:nvPr>
        </p:nvSpPr>
        <p:spPr>
          <a:xfrm>
            <a:off x="457200" y="1600200"/>
            <a:ext cx="8488496" cy="4075113"/>
          </a:xfrm>
        </p:spPr>
        <p:txBody>
          <a:bodyPr/>
          <a:lstStyle/>
          <a:p>
            <a:pPr>
              <a:buNone/>
            </a:pPr>
            <a:r>
              <a:rPr lang="en-CA" dirty="0" smtClean="0"/>
              <a:t>	A limited licence limits the practices of professional engineering which the holder may engage in</a:t>
            </a:r>
          </a:p>
          <a:p>
            <a:pPr lvl="1"/>
            <a:r>
              <a:rPr lang="en-CA" dirty="0" smtClean="0"/>
              <a:t>Restrictions are covered in </a:t>
            </a:r>
            <a:r>
              <a:rPr lang="en-CA" dirty="0" err="1" smtClean="0"/>
              <a:t>O.Reg</a:t>
            </a:r>
            <a:r>
              <a:rPr lang="en-CA" dirty="0" smtClean="0"/>
              <a:t>. 941 Sections 45 and 46</a:t>
            </a:r>
          </a:p>
          <a:p>
            <a:pPr lvl="1"/>
            <a:r>
              <a:rPr lang="en-CA" dirty="0" smtClean="0"/>
              <a:t>Section 45 states the limited licence must specify the limitations and that the licence must be returned when the holder ceases to provide those services</a:t>
            </a:r>
          </a:p>
          <a:p>
            <a:pPr lvl="1"/>
            <a:r>
              <a:rPr lang="en-CA" dirty="0" smtClean="0"/>
              <a:t>Section 46 states the requirement including</a:t>
            </a:r>
          </a:p>
          <a:p>
            <a:pPr lvl="2"/>
            <a:r>
              <a:rPr lang="en-CA" dirty="0" smtClean="0"/>
              <a:t>Education</a:t>
            </a:r>
          </a:p>
          <a:p>
            <a:pPr lvl="2"/>
            <a:r>
              <a:rPr lang="en-CA" dirty="0" smtClean="0"/>
              <a:t>Experience</a:t>
            </a:r>
          </a:p>
          <a:p>
            <a:pPr lvl="2"/>
            <a:r>
              <a:rPr lang="en-CA" dirty="0" smtClean="0"/>
              <a:t>Payment</a:t>
            </a:r>
          </a:p>
          <a:p>
            <a:pPr lvl="2"/>
            <a:r>
              <a:rPr lang="en-CA" dirty="0" smtClean="0"/>
              <a:t>Writing the PPE</a:t>
            </a:r>
          </a:p>
          <a:p>
            <a:pPr lvl="2"/>
            <a:r>
              <a:rPr lang="en-CA" dirty="0" smtClean="0"/>
              <a:t>Good character</a:t>
            </a:r>
          </a:p>
          <a:p>
            <a:pPr lvl="2"/>
            <a:r>
              <a:rPr lang="en-CA" dirty="0" smtClean="0"/>
              <a:t>The right to regain the licence upon resumption of services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Titles and Abbreviations</a:t>
            </a:r>
            <a:endParaRPr lang="en-CA" dirty="0"/>
          </a:p>
        </p:txBody>
      </p:sp>
      <p:sp>
        <p:nvSpPr>
          <p:cNvPr id="3" name="Content Placeholder 2"/>
          <p:cNvSpPr>
            <a:spLocks noGrp="1"/>
          </p:cNvSpPr>
          <p:nvPr>
            <p:ph idx="1"/>
          </p:nvPr>
        </p:nvSpPr>
        <p:spPr>
          <a:xfrm>
            <a:off x="457200" y="1600200"/>
            <a:ext cx="8488496" cy="4075113"/>
          </a:xfrm>
        </p:spPr>
        <p:txBody>
          <a:bodyPr/>
          <a:lstStyle/>
          <a:p>
            <a:pPr>
              <a:buNone/>
            </a:pPr>
            <a:r>
              <a:rPr lang="en-CA" dirty="0" smtClean="0"/>
              <a:t>	By </a:t>
            </a:r>
            <a:r>
              <a:rPr lang="en-CA" dirty="0" err="1" smtClean="0"/>
              <a:t>O.Reg</a:t>
            </a:r>
            <a:r>
              <a:rPr lang="en-CA" dirty="0" smtClean="0"/>
              <a:t>. 941 55.1, holders of regular, temporary, and limited licences may identify themselves with titles and abbreviations</a:t>
            </a:r>
          </a:p>
          <a:p>
            <a:pPr>
              <a:buNone/>
            </a:pPr>
            <a:endParaRPr lang="en-CA" dirty="0" smtClean="0"/>
          </a:p>
        </p:txBody>
      </p:sp>
      <p:graphicFrame>
        <p:nvGraphicFramePr>
          <p:cNvPr id="4" name="Table 3"/>
          <p:cNvGraphicFramePr>
            <a:graphicFrameLocks noGrp="1"/>
          </p:cNvGraphicFramePr>
          <p:nvPr/>
        </p:nvGraphicFramePr>
        <p:xfrm>
          <a:off x="730785" y="2919461"/>
          <a:ext cx="7796270" cy="1656080"/>
        </p:xfrm>
        <a:graphic>
          <a:graphicData uri="http://schemas.openxmlformats.org/drawingml/2006/table">
            <a:tbl>
              <a:tblPr firstRow="1" bandRow="1">
                <a:tableStyleId>{5C22544A-7EE6-4342-B048-85BDC9FD1C3A}</a:tableStyleId>
              </a:tblPr>
              <a:tblGrid>
                <a:gridCol w="1967854"/>
                <a:gridCol w="2611720"/>
                <a:gridCol w="3216696"/>
              </a:tblGrid>
              <a:tr h="370840">
                <a:tc>
                  <a:txBody>
                    <a:bodyPr/>
                    <a:lstStyle/>
                    <a:p>
                      <a:r>
                        <a:rPr lang="en-CA" dirty="0" smtClean="0">
                          <a:solidFill>
                            <a:schemeClr val="tx1"/>
                          </a:solidFill>
                        </a:rPr>
                        <a:t>Type of Licence</a:t>
                      </a:r>
                      <a:endParaRPr lang="en-CA"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dirty="0" smtClean="0">
                          <a:solidFill>
                            <a:schemeClr val="tx1"/>
                          </a:solidFill>
                        </a:rPr>
                        <a:t>Regular</a:t>
                      </a:r>
                      <a:r>
                        <a:rPr lang="en-CA" baseline="0" dirty="0" smtClean="0">
                          <a:solidFill>
                            <a:schemeClr val="tx1"/>
                          </a:solidFill>
                        </a:rPr>
                        <a:t> or Temporary</a:t>
                      </a:r>
                      <a:endParaRPr lang="en-CA"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dirty="0" smtClean="0">
                          <a:solidFill>
                            <a:schemeClr val="tx1"/>
                          </a:solidFill>
                        </a:rPr>
                        <a:t>Limited</a:t>
                      </a:r>
                      <a:endParaRPr lang="en-CA" dirty="0">
                        <a:solidFill>
                          <a:schemeClr val="tx1"/>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CA" dirty="0" smtClean="0"/>
                        <a:t>Title</a:t>
                      </a:r>
                      <a:endParaRPr lang="en-CA" dirty="0"/>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dirty="0" smtClean="0"/>
                        <a:t>Professional engineer</a:t>
                      </a:r>
                    </a:p>
                    <a:p>
                      <a:pPr algn="ctr"/>
                      <a:r>
                        <a:rPr lang="en-CA" dirty="0" smtClean="0"/>
                        <a:t>or</a:t>
                      </a:r>
                    </a:p>
                    <a:p>
                      <a:pPr algn="ctr"/>
                      <a:r>
                        <a:rPr lang="en-CA" dirty="0" smtClean="0"/>
                        <a:t>Engineer</a:t>
                      </a:r>
                      <a:endParaRPr lang="en-CA"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dirty="0" smtClean="0"/>
                        <a:t>Limited Engineering</a:t>
                      </a:r>
                      <a:r>
                        <a:rPr lang="en-CA" baseline="0" dirty="0" smtClean="0"/>
                        <a:t> Licensee</a:t>
                      </a:r>
                      <a:endParaRPr lang="en-CA" dirty="0"/>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CA" dirty="0" smtClean="0"/>
                        <a:t>Abbreviation</a:t>
                      </a:r>
                      <a:endParaRPr lang="en-CA" dirty="0"/>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CA" dirty="0" err="1" smtClean="0"/>
                        <a:t>P.Eng</a:t>
                      </a:r>
                      <a:r>
                        <a:rPr lang="en-CA" dirty="0" smtClean="0"/>
                        <a:t>.</a:t>
                      </a:r>
                      <a:endParaRPr lang="en-CA"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CA" dirty="0" smtClean="0"/>
                        <a:t>LEL</a:t>
                      </a:r>
                      <a:endParaRPr lang="en-CA" dirty="0"/>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Titles and Abbreviations</a:t>
            </a:r>
            <a:endParaRPr lang="en-CA" dirty="0"/>
          </a:p>
        </p:txBody>
      </p:sp>
      <p:sp>
        <p:nvSpPr>
          <p:cNvPr id="3" name="Content Placeholder 2"/>
          <p:cNvSpPr>
            <a:spLocks noGrp="1"/>
          </p:cNvSpPr>
          <p:nvPr>
            <p:ph idx="1"/>
          </p:nvPr>
        </p:nvSpPr>
        <p:spPr/>
        <p:txBody>
          <a:bodyPr/>
          <a:lstStyle/>
          <a:p>
            <a:pPr>
              <a:buNone/>
            </a:pPr>
            <a:r>
              <a:rPr lang="en-CA" dirty="0" smtClean="0"/>
              <a:t>	Identifying oneself as an engineer (under most circumstances) is an offence according to the Act:</a:t>
            </a:r>
          </a:p>
          <a:p>
            <a:pPr lvl="1">
              <a:buNone/>
            </a:pPr>
            <a:r>
              <a:rPr lang="en-CA" dirty="0" smtClean="0"/>
              <a:t>	40(2)(a) Every person who is not a holder of a licence or a temporary licence and who uses the title “professional engineer” or an abbreviation or variation thereof as an occupational or business designation is guilty of an offence and on conviction is liable for the first offence to a fine of not more than $10,000 and for each subsequent offence to a fine of not more than $25,000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Engineer’s Seal</a:t>
            </a:r>
            <a:endParaRPr lang="en-CA" dirty="0"/>
          </a:p>
        </p:txBody>
      </p:sp>
      <p:sp>
        <p:nvSpPr>
          <p:cNvPr id="3" name="Content Placeholder 2"/>
          <p:cNvSpPr>
            <a:spLocks noGrp="1"/>
          </p:cNvSpPr>
          <p:nvPr>
            <p:ph idx="1"/>
          </p:nvPr>
        </p:nvSpPr>
        <p:spPr/>
        <p:txBody>
          <a:bodyPr/>
          <a:lstStyle/>
          <a:p>
            <a:pPr>
              <a:buNone/>
            </a:pPr>
            <a:r>
              <a:rPr lang="en-CA" dirty="0" smtClean="0"/>
              <a:t>	A practitioner is contracted to prepare documents</a:t>
            </a:r>
          </a:p>
          <a:p>
            <a:pPr lvl="1">
              <a:buNone/>
            </a:pPr>
            <a:r>
              <a:rPr lang="en-CA" dirty="0" smtClean="0"/>
              <a:t>	</a:t>
            </a:r>
            <a:r>
              <a:rPr lang="en-CA" i="1" dirty="0" smtClean="0"/>
              <a:t>e</a:t>
            </a:r>
            <a:r>
              <a:rPr lang="en-CA" dirty="0" smtClean="0"/>
              <a:t>.</a:t>
            </a:r>
            <a:r>
              <a:rPr lang="en-CA" i="1" dirty="0" smtClean="0"/>
              <a:t>g</a:t>
            </a:r>
            <a:r>
              <a:rPr lang="en-CA" dirty="0" smtClean="0"/>
              <a:t>., final drawings, specifications, plans, reports, </a:t>
            </a:r>
            <a:r>
              <a:rPr lang="en-CA" i="1" dirty="0" smtClean="0"/>
              <a:t>etc</a:t>
            </a:r>
            <a:r>
              <a:rPr lang="en-CA" dirty="0" smtClean="0"/>
              <a:t>.</a:t>
            </a:r>
          </a:p>
          <a:p>
            <a:pPr>
              <a:buNone/>
            </a:pPr>
            <a:r>
              <a:rPr lang="en-CA" dirty="0" smtClean="0"/>
              <a:t>	The practitioner indicates that he or she has prepared or checked the document and takes responsibility for its content affixing his or her personal seal and signing and dating that seal</a:t>
            </a:r>
          </a:p>
          <a:p>
            <a:pPr lvl="1"/>
            <a:r>
              <a:rPr lang="en-CA" dirty="0" smtClean="0"/>
              <a:t>It must be a signature—initials are not sufficient</a:t>
            </a:r>
          </a:p>
          <a:p>
            <a:pPr lvl="1"/>
            <a:r>
              <a:rPr lang="en-CA" dirty="0" smtClean="0"/>
              <a:t>The document is said to be </a:t>
            </a:r>
            <a:r>
              <a:rPr lang="en-CA" i="1" dirty="0" smtClean="0"/>
              <a:t>sealed</a:t>
            </a:r>
            <a:endParaRPr lang="en-CA" dirty="0" smtClean="0"/>
          </a:p>
          <a:p>
            <a:pPr lvl="1"/>
            <a:r>
              <a:rPr lang="en-CA" dirty="0" smtClean="0"/>
              <a:t>It is a statement to others that they can, with a high</a:t>
            </a:r>
            <a:br>
              <a:rPr lang="en-CA" dirty="0" smtClean="0"/>
            </a:br>
            <a:r>
              <a:rPr lang="en-CA" dirty="0" smtClean="0"/>
              <a:t>degree of confidence, depend upon the contents</a:t>
            </a:r>
            <a:br>
              <a:rPr lang="en-CA" dirty="0" smtClean="0"/>
            </a:br>
            <a:r>
              <a:rPr lang="en-CA" dirty="0" smtClean="0"/>
              <a:t>of the document for the furtherance of their projects</a:t>
            </a:r>
            <a:endParaRPr lang="en-CA" i="1" dirty="0"/>
          </a:p>
        </p:txBody>
      </p:sp>
      <p:pic>
        <p:nvPicPr>
          <p:cNvPr id="5" name="Picture 2"/>
          <p:cNvPicPr>
            <a:picLocks noChangeAspect="1" noChangeArrowheads="1"/>
          </p:cNvPicPr>
          <p:nvPr/>
        </p:nvPicPr>
        <p:blipFill>
          <a:blip r:embed="rId2"/>
          <a:srcRect/>
          <a:stretch>
            <a:fillRect/>
          </a:stretch>
        </p:blipFill>
        <p:spPr bwMode="auto">
          <a:xfrm>
            <a:off x="7089447" y="4516910"/>
            <a:ext cx="2032416" cy="17191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Engineer’s Seal</a:t>
            </a:r>
            <a:endParaRPr lang="en-CA" dirty="0"/>
          </a:p>
        </p:txBody>
      </p:sp>
      <p:sp>
        <p:nvSpPr>
          <p:cNvPr id="3" name="Content Placeholder 2"/>
          <p:cNvSpPr>
            <a:spLocks noGrp="1"/>
          </p:cNvSpPr>
          <p:nvPr>
            <p:ph idx="1"/>
          </p:nvPr>
        </p:nvSpPr>
        <p:spPr/>
        <p:txBody>
          <a:bodyPr/>
          <a:lstStyle/>
          <a:p>
            <a:pPr>
              <a:buNone/>
            </a:pPr>
            <a:r>
              <a:rPr lang="en-CA" dirty="0" smtClean="0"/>
              <a:t>	Guidelines:</a:t>
            </a:r>
          </a:p>
          <a:p>
            <a:pPr lvl="1"/>
            <a:r>
              <a:rPr lang="en-CA" dirty="0" smtClean="0"/>
              <a:t>The date must be legible</a:t>
            </a:r>
          </a:p>
          <a:p>
            <a:pPr lvl="1"/>
            <a:r>
              <a:rPr lang="en-CA" dirty="0" smtClean="0"/>
              <a:t>The original should be kept unsealed by the licensee, only copies should be sealed and distributed</a:t>
            </a:r>
          </a:p>
          <a:p>
            <a:pPr lvl="1"/>
            <a:r>
              <a:rPr lang="en-CA" dirty="0" smtClean="0"/>
              <a:t>Documents prepared for an employer to be used </a:t>
            </a:r>
            <a:r>
              <a:rPr lang="en-CA" i="1" dirty="0" smtClean="0"/>
              <a:t>in-house</a:t>
            </a:r>
            <a:r>
              <a:rPr lang="en-CA" dirty="0" smtClean="0"/>
              <a:t> need not be sealed</a:t>
            </a:r>
          </a:p>
          <a:p>
            <a:pPr lvl="1"/>
            <a:r>
              <a:rPr lang="en-CA" dirty="0" smtClean="0"/>
              <a:t>Digital copies may have digital seals, though the document must then be protected by, for example, a digital document</a:t>
            </a:r>
          </a:p>
          <a:p>
            <a:pPr lvl="1"/>
            <a:r>
              <a:rPr lang="en-CA" dirty="0" smtClean="0"/>
              <a:t>It is a mark of reliance, not a guarantee</a:t>
            </a:r>
          </a:p>
          <a:p>
            <a:pPr>
              <a:buNone/>
            </a:pPr>
            <a:r>
              <a:rPr lang="en-CA" dirty="0" smtClean="0"/>
              <a:t>	</a:t>
            </a:r>
            <a:endParaRPr lang="en-CA" i="1" dirty="0"/>
          </a:p>
        </p:txBody>
      </p:sp>
      <p:pic>
        <p:nvPicPr>
          <p:cNvPr id="6" name="Picture 2"/>
          <p:cNvPicPr>
            <a:picLocks noChangeAspect="1" noChangeArrowheads="1"/>
          </p:cNvPicPr>
          <p:nvPr/>
        </p:nvPicPr>
        <p:blipFill>
          <a:blip r:embed="rId2"/>
          <a:srcRect/>
          <a:stretch>
            <a:fillRect/>
          </a:stretch>
        </p:blipFill>
        <p:spPr bwMode="auto">
          <a:xfrm>
            <a:off x="7089447" y="4516910"/>
            <a:ext cx="2032416" cy="17191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Engineer’s Seal</a:t>
            </a:r>
            <a:endParaRPr lang="en-CA" dirty="0"/>
          </a:p>
        </p:txBody>
      </p:sp>
      <p:sp>
        <p:nvSpPr>
          <p:cNvPr id="3" name="Content Placeholder 2"/>
          <p:cNvSpPr>
            <a:spLocks noGrp="1"/>
          </p:cNvSpPr>
          <p:nvPr>
            <p:ph idx="1"/>
          </p:nvPr>
        </p:nvSpPr>
        <p:spPr/>
        <p:txBody>
          <a:bodyPr/>
          <a:lstStyle/>
          <a:p>
            <a:pPr>
              <a:buNone/>
            </a:pPr>
            <a:r>
              <a:rPr lang="en-CA" dirty="0" smtClean="0"/>
              <a:t>	The use of a seal by an unlicensed individual is an offence according to the Act:</a:t>
            </a:r>
          </a:p>
          <a:p>
            <a:pPr lvl="1">
              <a:buNone/>
            </a:pPr>
            <a:r>
              <a:rPr lang="en-CA" dirty="0" smtClean="0"/>
              <a:t>	40(2) c Every person who is not a holder of a licence or a temporary licence and who...uses a seal that will lead to the belief that the person is a professional engineer is guilty of an offence and on conviction is liable for the first offence to a fine of not more than $10,000 and for each subsequent offence to a fine of not more than $25,000</a:t>
            </a:r>
          </a:p>
          <a:p>
            <a:pPr>
              <a:buNone/>
            </a:pPr>
            <a:r>
              <a:rPr lang="en-CA" dirty="0" smtClean="0"/>
              <a:t>	Misuse of the seal by a </a:t>
            </a:r>
            <a:r>
              <a:rPr lang="en-CA" dirty="0" err="1" smtClean="0"/>
              <a:t>licenced</a:t>
            </a:r>
            <a:r>
              <a:rPr lang="en-CA" dirty="0" smtClean="0"/>
              <a:t> practitioner </a:t>
            </a:r>
            <a:br>
              <a:rPr lang="en-CA" dirty="0" smtClean="0"/>
            </a:br>
            <a:r>
              <a:rPr lang="en-CA" dirty="0" smtClean="0"/>
              <a:t>is defined as misconduct by </a:t>
            </a:r>
            <a:r>
              <a:rPr lang="en-CA" dirty="0" err="1" smtClean="0"/>
              <a:t>O.Reg</a:t>
            </a:r>
            <a:r>
              <a:rPr lang="en-CA" dirty="0" smtClean="0"/>
              <a:t>. 941</a:t>
            </a:r>
          </a:p>
          <a:p>
            <a:pPr lvl="1">
              <a:buNone/>
            </a:pPr>
            <a:r>
              <a:rPr lang="en-CA" dirty="0" smtClean="0"/>
              <a:t>	72(2)(e) Professional misconduct means... Signing</a:t>
            </a:r>
            <a:br>
              <a:rPr lang="en-CA" dirty="0" smtClean="0"/>
            </a:br>
            <a:r>
              <a:rPr lang="en-CA" dirty="0" smtClean="0"/>
              <a:t>or sealing a [drawing] not actually prepared or</a:t>
            </a:r>
            <a:br>
              <a:rPr lang="en-CA" dirty="0" smtClean="0"/>
            </a:br>
            <a:r>
              <a:rPr lang="en-CA" dirty="0" smtClean="0"/>
              <a:t>checked by the practitioner</a:t>
            </a:r>
          </a:p>
        </p:txBody>
      </p:sp>
      <p:pic>
        <p:nvPicPr>
          <p:cNvPr id="5" name="Picture 2"/>
          <p:cNvPicPr>
            <a:picLocks noChangeAspect="1" noChangeArrowheads="1"/>
          </p:cNvPicPr>
          <p:nvPr/>
        </p:nvPicPr>
        <p:blipFill>
          <a:blip r:embed="rId2"/>
          <a:srcRect/>
          <a:stretch>
            <a:fillRect/>
          </a:stretch>
        </p:blipFill>
        <p:spPr bwMode="auto">
          <a:xfrm>
            <a:off x="7089447" y="4516910"/>
            <a:ext cx="2032416" cy="17191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Licences and Consulting Engineers</a:t>
            </a:r>
            <a:endParaRPr lang="en-CA" dirty="0"/>
          </a:p>
        </p:txBody>
      </p:sp>
      <p:sp>
        <p:nvSpPr>
          <p:cNvPr id="3" name="Content Placeholder 2"/>
          <p:cNvSpPr>
            <a:spLocks noGrp="1"/>
          </p:cNvSpPr>
          <p:nvPr>
            <p:ph idx="1"/>
          </p:nvPr>
        </p:nvSpPr>
        <p:spPr>
          <a:xfrm>
            <a:off x="457200" y="1600200"/>
            <a:ext cx="8488496" cy="4075113"/>
          </a:xfrm>
        </p:spPr>
        <p:txBody>
          <a:bodyPr/>
          <a:lstStyle/>
          <a:p>
            <a:pPr>
              <a:buNone/>
            </a:pPr>
            <a:r>
              <a:rPr lang="en-CA" dirty="0" smtClean="0"/>
              <a:t>	We have examined the four types of licences which an individual can hold</a:t>
            </a:r>
          </a:p>
          <a:p>
            <a:pPr lvl="1"/>
            <a:r>
              <a:rPr lang="en-CA" dirty="0" smtClean="0"/>
              <a:t>Regular licence (a member of PEO and a </a:t>
            </a:r>
            <a:r>
              <a:rPr lang="en-CA" dirty="0" err="1" smtClean="0"/>
              <a:t>P.Eng</a:t>
            </a:r>
            <a:r>
              <a:rPr lang="en-CA" dirty="0" smtClean="0"/>
              <a:t>.)</a:t>
            </a:r>
          </a:p>
          <a:p>
            <a:pPr lvl="1"/>
            <a:r>
              <a:rPr lang="en-CA" dirty="0" smtClean="0"/>
              <a:t>Provisional licence</a:t>
            </a:r>
          </a:p>
          <a:p>
            <a:pPr lvl="1"/>
            <a:r>
              <a:rPr lang="en-CA" dirty="0" smtClean="0"/>
              <a:t>Temporary licence</a:t>
            </a:r>
          </a:p>
          <a:p>
            <a:pPr lvl="1"/>
            <a:r>
              <a:rPr lang="en-CA" dirty="0" smtClean="0"/>
              <a:t>Limited Licence</a:t>
            </a:r>
          </a:p>
          <a:p>
            <a:pPr>
              <a:buNone/>
            </a:pPr>
            <a:r>
              <a:rPr lang="en-CA" dirty="0" smtClean="0"/>
              <a:t>	and the purpose of the engineer’s seal</a:t>
            </a:r>
          </a:p>
          <a:p>
            <a:pPr>
              <a:buNone/>
            </a:pPr>
            <a:r>
              <a:rPr lang="en-CA" dirty="0" smtClean="0"/>
              <a:t>	Many engineers work as employees</a:t>
            </a:r>
          </a:p>
          <a:p>
            <a:pPr>
              <a:buNone/>
            </a:pPr>
            <a:r>
              <a:rPr lang="en-CA" dirty="0" smtClean="0"/>
              <a:t>	Special designations may be given to those who engage in independent practice:  </a:t>
            </a:r>
            <a:r>
              <a:rPr lang="en-CA" i="1" dirty="0" smtClean="0"/>
              <a:t>consulting engineer</a:t>
            </a:r>
            <a:endParaRPr lang="en-CA" dirty="0" smtClean="0"/>
          </a:p>
          <a:p>
            <a:pPr lvl="1"/>
            <a:endParaRPr lang="en-CA"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Profession?</a:t>
            </a:r>
            <a:endParaRPr lang="en-CA" dirty="0"/>
          </a:p>
        </p:txBody>
      </p:sp>
      <p:sp>
        <p:nvSpPr>
          <p:cNvPr id="3" name="Content Placeholder 2"/>
          <p:cNvSpPr>
            <a:spLocks noGrp="1"/>
          </p:cNvSpPr>
          <p:nvPr>
            <p:ph idx="1"/>
          </p:nvPr>
        </p:nvSpPr>
        <p:spPr/>
        <p:txBody>
          <a:bodyPr/>
          <a:lstStyle/>
          <a:p>
            <a:pPr>
              <a:buNone/>
            </a:pPr>
            <a:r>
              <a:rPr lang="en-CA" dirty="0" smtClean="0"/>
              <a:t>	A definition of a profession:</a:t>
            </a:r>
          </a:p>
          <a:p>
            <a:pPr lvl="1">
              <a:buNone/>
            </a:pPr>
            <a:endParaRPr lang="en-GB" i="1" dirty="0" smtClean="0">
              <a:latin typeface="Arial" charset="0"/>
            </a:endParaRPr>
          </a:p>
          <a:p>
            <a:pPr lvl="1">
              <a:buNone/>
            </a:pPr>
            <a:r>
              <a:rPr lang="en-GB" i="1" dirty="0" smtClean="0">
                <a:latin typeface="Arial" charset="0"/>
              </a:rPr>
              <a:t>	</a:t>
            </a:r>
            <a:r>
              <a:rPr lang="en-CA" dirty="0" smtClean="0">
                <a:latin typeface="Arial" charset="0"/>
              </a:rPr>
              <a:t>A self-selected self-disciplined group of individuals who hold themselves out to the public as possessing a special skill derived from training and education and are prepared to exercise that skill in the interests of the public.</a:t>
            </a:r>
          </a:p>
          <a:p>
            <a:pPr lvl="1">
              <a:buNone/>
            </a:pPr>
            <a:endParaRPr lang="en-CA" dirty="0" smtClean="0">
              <a:latin typeface="Arial" charset="0"/>
            </a:endParaRPr>
          </a:p>
          <a:p>
            <a:pPr lvl="1">
              <a:buNone/>
            </a:pPr>
            <a:r>
              <a:rPr lang="en-CA" dirty="0" smtClean="0">
                <a:latin typeface="Arial" charset="0"/>
              </a:rPr>
              <a:t>		Hon. H.A. </a:t>
            </a:r>
            <a:r>
              <a:rPr lang="en-CA" dirty="0" err="1" smtClean="0">
                <a:latin typeface="Arial" charset="0"/>
              </a:rPr>
              <a:t>MacKenzie</a:t>
            </a:r>
            <a:endParaRPr lang="en-CA" sz="1600" dirty="0" smtClean="0">
              <a:latin typeface="Arial" charset="0"/>
            </a:endParaRPr>
          </a:p>
          <a:p>
            <a:pPr lvl="1">
              <a:buNone/>
            </a:pPr>
            <a:r>
              <a:rPr lang="en-CA" sz="1600" dirty="0" smtClean="0">
                <a:latin typeface="Arial" charset="0"/>
              </a:rPr>
              <a:t>		Opening Address for the debate on the Professional Engineers Act</a:t>
            </a:r>
          </a:p>
          <a:p>
            <a:pPr lvl="1">
              <a:buNone/>
            </a:pPr>
            <a:r>
              <a:rPr lang="en-CA" sz="1600" dirty="0" smtClean="0">
                <a:latin typeface="Arial" charset="0"/>
              </a:rPr>
              <a:t>		Ontario Legislature, 1968</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Consulting Engineer</a:t>
            </a:r>
            <a:endParaRPr lang="en-CA" dirty="0"/>
          </a:p>
        </p:txBody>
      </p:sp>
      <p:sp>
        <p:nvSpPr>
          <p:cNvPr id="3" name="Content Placeholder 2"/>
          <p:cNvSpPr>
            <a:spLocks noGrp="1"/>
          </p:cNvSpPr>
          <p:nvPr>
            <p:ph idx="1"/>
          </p:nvPr>
        </p:nvSpPr>
        <p:spPr>
          <a:xfrm>
            <a:off x="457200" y="1600200"/>
            <a:ext cx="8386011" cy="4075113"/>
          </a:xfrm>
        </p:spPr>
        <p:txBody>
          <a:bodyPr/>
          <a:lstStyle/>
          <a:p>
            <a:pPr>
              <a:buNone/>
            </a:pPr>
            <a:r>
              <a:rPr lang="en-CA" dirty="0" smtClean="0"/>
              <a:t>	A </a:t>
            </a:r>
            <a:r>
              <a:rPr lang="en-CA" i="1" dirty="0" smtClean="0"/>
              <a:t>Consulting Engineer </a:t>
            </a:r>
            <a:r>
              <a:rPr lang="en-CA" dirty="0" smtClean="0"/>
              <a:t>is a designation and not a licence</a:t>
            </a:r>
          </a:p>
          <a:p>
            <a:pPr>
              <a:buNone/>
            </a:pPr>
            <a:r>
              <a:rPr lang="en-CA" dirty="0" smtClean="0"/>
              <a:t>	It identifies that the engineer has significant experience in independent practice where he or she has provided services directly to the public</a:t>
            </a:r>
          </a:p>
          <a:p>
            <a:pPr lvl="1"/>
            <a:r>
              <a:rPr lang="en-CA" dirty="0" smtClean="0"/>
              <a:t>A recognition of experience, not technical knowledge</a:t>
            </a:r>
          </a:p>
          <a:p>
            <a:pPr>
              <a:buNone/>
            </a:pPr>
            <a:endParaRPr lang="en-CA" dirty="0" smtClean="0"/>
          </a:p>
          <a:p>
            <a:pPr>
              <a:buNone/>
            </a:pPr>
            <a:endParaRPr lang="en-CA" dirty="0" smtClean="0"/>
          </a:p>
          <a:p>
            <a:pPr>
              <a:buNone/>
            </a:pPr>
            <a:endParaRPr lang="en-CA" dirty="0" smtClean="0"/>
          </a:p>
          <a:p>
            <a:pPr>
              <a:buNone/>
            </a:pPr>
            <a:r>
              <a:rPr lang="en-CA" sz="1600" dirty="0" smtClean="0"/>
              <a:t>	Reference: 	Alison Piper, </a:t>
            </a:r>
            <a:r>
              <a:rPr lang="en-CA" sz="1600" i="1" dirty="0" smtClean="0"/>
              <a:t>What does it take to call yourself a consulting engineer?</a:t>
            </a:r>
            <a:endParaRPr lang="en-CA" sz="1600" dirty="0" smtClean="0"/>
          </a:p>
          <a:p>
            <a:pPr>
              <a:buNone/>
            </a:pPr>
            <a:r>
              <a:rPr lang="en-CA" sz="1600" dirty="0" smtClean="0"/>
              <a:t>					</a:t>
            </a:r>
            <a:r>
              <a:rPr lang="pt-BR" sz="1600" dirty="0" smtClean="0"/>
              <a:t>Engineering Dimensions, March/April 2001</a:t>
            </a:r>
            <a:endParaRPr lang="en-CA" sz="1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Certificates of Authorization</a:t>
            </a:r>
            <a:endParaRPr lang="en-CA" dirty="0"/>
          </a:p>
        </p:txBody>
      </p:sp>
      <p:sp>
        <p:nvSpPr>
          <p:cNvPr id="3" name="Content Placeholder 2"/>
          <p:cNvSpPr>
            <a:spLocks noGrp="1"/>
          </p:cNvSpPr>
          <p:nvPr>
            <p:ph idx="1"/>
          </p:nvPr>
        </p:nvSpPr>
        <p:spPr>
          <a:xfrm>
            <a:off x="457200" y="1600200"/>
            <a:ext cx="8386011" cy="4075113"/>
          </a:xfrm>
        </p:spPr>
        <p:txBody>
          <a:bodyPr/>
          <a:lstStyle/>
          <a:p>
            <a:pPr>
              <a:buNone/>
            </a:pPr>
            <a:r>
              <a:rPr lang="en-CA" dirty="0" smtClean="0"/>
              <a:t>	The second means by the Association of regulating the industry of professional engineering is by issuing Certificates of Authorization (C of A)</a:t>
            </a:r>
          </a:p>
          <a:p>
            <a:pPr lvl="1"/>
            <a:r>
              <a:rPr lang="en-CA" dirty="0" smtClean="0"/>
              <a:t>A licence authorizes an individual to practice the profession of engineering</a:t>
            </a:r>
          </a:p>
          <a:p>
            <a:pPr lvl="1"/>
            <a:r>
              <a:rPr lang="en-CA" dirty="0" smtClean="0"/>
              <a:t>It requires a C of A for a practitioner or business organization to offer engineering services to the public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Certificates of Authorization</a:t>
            </a:r>
            <a:endParaRPr lang="en-CA" dirty="0"/>
          </a:p>
        </p:txBody>
      </p:sp>
      <p:sp>
        <p:nvSpPr>
          <p:cNvPr id="3" name="Content Placeholder 2"/>
          <p:cNvSpPr>
            <a:spLocks noGrp="1"/>
          </p:cNvSpPr>
          <p:nvPr>
            <p:ph idx="1"/>
          </p:nvPr>
        </p:nvSpPr>
        <p:spPr>
          <a:xfrm>
            <a:off x="457200" y="1600200"/>
            <a:ext cx="8386011" cy="4075113"/>
          </a:xfrm>
        </p:spPr>
        <p:txBody>
          <a:bodyPr/>
          <a:lstStyle/>
          <a:p>
            <a:pPr>
              <a:buNone/>
            </a:pPr>
            <a:r>
              <a:rPr lang="en-CA" dirty="0" smtClean="0"/>
              <a:t>	Professional engineers can practice their profession as</a:t>
            </a:r>
          </a:p>
          <a:p>
            <a:pPr lvl="1"/>
            <a:r>
              <a:rPr lang="en-CA" dirty="0" smtClean="0"/>
              <a:t>An employee of another business organization</a:t>
            </a:r>
          </a:p>
          <a:p>
            <a:pPr lvl="1"/>
            <a:r>
              <a:rPr lang="en-CA" dirty="0" smtClean="0"/>
              <a:t>An owner of a business organization</a:t>
            </a:r>
          </a:p>
          <a:p>
            <a:pPr lvl="1"/>
            <a:r>
              <a:rPr lang="en-CA" dirty="0" smtClean="0"/>
              <a:t>As an individual for personal projects</a:t>
            </a:r>
          </a:p>
          <a:p>
            <a:pPr>
              <a:buNone/>
            </a:pPr>
            <a:r>
              <a:rPr lang="en-CA" dirty="0" smtClean="0"/>
              <a:t>	However, for a professional engineer or a business organization for whom he or she is employed to offer engineering services to the public, this requires a C of A</a:t>
            </a:r>
          </a:p>
          <a:p>
            <a:pPr lvl="1"/>
            <a:r>
              <a:rPr lang="en-CA" dirty="0" smtClean="0"/>
              <a:t>A practitioner contracted to provide services to a business organization is not an employee and therefore the practitioner requires a C of 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Certificates of Authorization</a:t>
            </a:r>
            <a:endParaRPr lang="en-CA" dirty="0"/>
          </a:p>
        </p:txBody>
      </p:sp>
      <p:sp>
        <p:nvSpPr>
          <p:cNvPr id="3" name="Content Placeholder 2"/>
          <p:cNvSpPr>
            <a:spLocks noGrp="1"/>
          </p:cNvSpPr>
          <p:nvPr>
            <p:ph idx="1"/>
          </p:nvPr>
        </p:nvSpPr>
        <p:spPr/>
        <p:txBody>
          <a:bodyPr/>
          <a:lstStyle/>
          <a:p>
            <a:pPr>
              <a:buNone/>
            </a:pPr>
            <a:r>
              <a:rPr lang="en-CA" dirty="0" smtClean="0"/>
              <a:t>	Either a professional engineer or a business organization (the </a:t>
            </a:r>
            <a:r>
              <a:rPr lang="en-CA" i="1" dirty="0" smtClean="0"/>
              <a:t>applicant</a:t>
            </a:r>
            <a:r>
              <a:rPr lang="en-CA" dirty="0" smtClean="0"/>
              <a:t>) may apply for a C of A</a:t>
            </a:r>
          </a:p>
          <a:p>
            <a:pPr>
              <a:buNone/>
            </a:pPr>
            <a:r>
              <a:rPr lang="en-CA" dirty="0" smtClean="0"/>
              <a:t>	The requirements for a C of A are given in Section 47 of </a:t>
            </a:r>
            <a:r>
              <a:rPr lang="en-CA" dirty="0" err="1" smtClean="0"/>
              <a:t>O.Reg</a:t>
            </a:r>
            <a:r>
              <a:rPr lang="en-CA" dirty="0" smtClean="0"/>
              <a:t>. 941:</a:t>
            </a:r>
          </a:p>
          <a:p>
            <a:pPr lvl="1">
              <a:buNone/>
            </a:pPr>
            <a:r>
              <a:rPr lang="en-CA" dirty="0" smtClean="0"/>
              <a:t>	47. The requirements and qualifications for the issuance of a certificate of authorization are:</a:t>
            </a:r>
          </a:p>
          <a:p>
            <a:pPr marL="1314450" lvl="2" indent="-457200">
              <a:buAutoNum type="arabicPeriod"/>
            </a:pPr>
            <a:r>
              <a:rPr lang="en-CA" dirty="0" smtClean="0"/>
              <a:t>Designation of a professional engineer who is responsible for and who will supervise the services provided by the applicant</a:t>
            </a:r>
          </a:p>
          <a:p>
            <a:pPr marL="1314450" lvl="2" indent="-457200">
              <a:buAutoNum type="arabicPeriod"/>
            </a:pPr>
            <a:r>
              <a:rPr lang="en-CA" dirty="0" smtClean="0"/>
              <a:t>The status of the </a:t>
            </a:r>
            <a:r>
              <a:rPr lang="en-CA" dirty="0" err="1" smtClean="0"/>
              <a:t>designant</a:t>
            </a:r>
            <a:r>
              <a:rPr lang="en-CA" dirty="0" smtClean="0"/>
              <a:t> within the organization</a:t>
            </a:r>
          </a:p>
          <a:p>
            <a:pPr marL="1314450" lvl="2" indent="-457200">
              <a:buAutoNum type="arabicPeriod"/>
            </a:pPr>
            <a:r>
              <a:rPr lang="en-CA" dirty="0" smtClean="0"/>
              <a:t>Have appropriate insurance</a:t>
            </a:r>
          </a:p>
          <a:p>
            <a:pPr marL="514350" indent="-457200">
              <a:buNone/>
            </a:pPr>
            <a:r>
              <a:rPr lang="en-CA" dirty="0" smtClean="0"/>
              <a:t>	The next three slides focus on these sections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Certificates of Authorization</a:t>
            </a:r>
            <a:endParaRPr lang="en-CA" dirty="0"/>
          </a:p>
        </p:txBody>
      </p:sp>
      <p:sp>
        <p:nvSpPr>
          <p:cNvPr id="3" name="Content Placeholder 2"/>
          <p:cNvSpPr>
            <a:spLocks noGrp="1"/>
          </p:cNvSpPr>
          <p:nvPr>
            <p:ph idx="1"/>
          </p:nvPr>
        </p:nvSpPr>
        <p:spPr/>
        <p:txBody>
          <a:bodyPr/>
          <a:lstStyle/>
          <a:p>
            <a:pPr>
              <a:buNone/>
            </a:pPr>
            <a:r>
              <a:rPr lang="en-CA" dirty="0" smtClean="0"/>
              <a:t>1.	The applicant must designate, as the person or persons who will assume responsibility for and supervise the services to be provided by the applicant within the practice of professional engineering, one or more Members or holders of temporary licences each of whom has at least five years of professional engineering experience following the conferral of a degree ... or the completion of an equivalent engineering education</a:t>
            </a:r>
          </a:p>
          <a:p>
            <a:pPr lvl="2">
              <a:buNone/>
            </a:pPr>
            <a:r>
              <a:rPr lang="en-CA" dirty="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Certificates of Authorization</a:t>
            </a:r>
            <a:endParaRPr lang="en-CA" dirty="0"/>
          </a:p>
        </p:txBody>
      </p:sp>
      <p:sp>
        <p:nvSpPr>
          <p:cNvPr id="3" name="Content Placeholder 2"/>
          <p:cNvSpPr>
            <a:spLocks noGrp="1"/>
          </p:cNvSpPr>
          <p:nvPr>
            <p:ph idx="1"/>
          </p:nvPr>
        </p:nvSpPr>
        <p:spPr/>
        <p:txBody>
          <a:bodyPr/>
          <a:lstStyle/>
          <a:p>
            <a:pPr>
              <a:buNone/>
            </a:pPr>
            <a:r>
              <a:rPr lang="en-CA" dirty="0" smtClean="0"/>
              <a:t>2. The application for the certificate of authorization must state that the persons named in paragraph 1 are,</a:t>
            </a:r>
          </a:p>
          <a:p>
            <a:pPr marL="971550" lvl="1" indent="-514350">
              <a:buAutoNum type="romanLcPeriod"/>
            </a:pPr>
            <a:r>
              <a:rPr lang="en-CA" dirty="0" smtClean="0"/>
              <a:t>the applicant for the certificate of authorization,</a:t>
            </a:r>
          </a:p>
          <a:p>
            <a:pPr marL="971550" lvl="1" indent="-514350">
              <a:buAutoNum type="romanLcPeriod"/>
            </a:pPr>
            <a:r>
              <a:rPr lang="en-CA" dirty="0" smtClean="0"/>
              <a:t>employees of the applicant,</a:t>
            </a:r>
          </a:p>
          <a:p>
            <a:pPr marL="971550" lvl="1" indent="-514350">
              <a:buAutoNum type="romanLcPeriod"/>
            </a:pPr>
            <a:r>
              <a:rPr lang="en-CA" dirty="0" smtClean="0"/>
              <a:t>partners in the applicant, or</a:t>
            </a:r>
          </a:p>
          <a:p>
            <a:pPr marL="971550" lvl="1" indent="-514350">
              <a:buAutoNum type="romanLcPeriod"/>
            </a:pPr>
            <a:r>
              <a:rPr lang="en-CA" dirty="0" smtClean="0"/>
              <a:t>employees of partners in the applicant,</a:t>
            </a:r>
          </a:p>
          <a:p>
            <a:pPr>
              <a:buNone/>
            </a:pPr>
            <a:r>
              <a:rPr lang="en-CA" dirty="0" smtClean="0"/>
              <a:t>	and will devote sufficient time to the work of the applicant to carry out the responsibilities set out in paragraph 1</a:t>
            </a:r>
            <a:endParaRPr lang="en-C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Certificates of Authorization</a:t>
            </a:r>
            <a:endParaRPr lang="en-CA" dirty="0"/>
          </a:p>
        </p:txBody>
      </p:sp>
      <p:sp>
        <p:nvSpPr>
          <p:cNvPr id="3" name="Content Placeholder 2"/>
          <p:cNvSpPr>
            <a:spLocks noGrp="1"/>
          </p:cNvSpPr>
          <p:nvPr>
            <p:ph idx="1"/>
          </p:nvPr>
        </p:nvSpPr>
        <p:spPr/>
        <p:txBody>
          <a:bodyPr/>
          <a:lstStyle/>
          <a:p>
            <a:pPr>
              <a:buNone/>
            </a:pPr>
            <a:r>
              <a:rPr lang="en-CA" dirty="0" smtClean="0"/>
              <a:t>3. The applicant must certify in a form that will be supplied by the Registrar that, the applicant</a:t>
            </a:r>
          </a:p>
          <a:p>
            <a:pPr marL="971550" lvl="1" indent="-514350">
              <a:buAutoNum type="romanLcPeriod"/>
            </a:pPr>
            <a:r>
              <a:rPr lang="en-CA" dirty="0" smtClean="0"/>
              <a:t>is insured against professional liability </a:t>
            </a:r>
            <a:r>
              <a:rPr lang="en-CA" dirty="0" err="1" smtClean="0"/>
              <a:t>i.a.w</a:t>
            </a:r>
            <a:r>
              <a:rPr lang="en-CA" dirty="0" smtClean="0"/>
              <a:t>. 74(1),</a:t>
            </a:r>
          </a:p>
          <a:p>
            <a:pPr marL="971550" lvl="1" indent="-514350">
              <a:buAutoNum type="romanLcPeriod"/>
            </a:pPr>
            <a:r>
              <a:rPr lang="en-CA" dirty="0" smtClean="0"/>
              <a:t>is participating in the Indemnity Plan of the OAA...,</a:t>
            </a:r>
          </a:p>
          <a:p>
            <a:pPr marL="971550" lvl="1" indent="-514350">
              <a:buAutoNum type="romanLcPeriod"/>
            </a:pPr>
            <a:r>
              <a:rPr lang="en-CA" dirty="0" smtClean="0"/>
              <a:t>has other insurance </a:t>
            </a:r>
            <a:r>
              <a:rPr lang="en-CA" dirty="0" err="1" smtClean="0"/>
              <a:t>i.a.w</a:t>
            </a:r>
            <a:r>
              <a:rPr lang="en-CA" dirty="0" smtClean="0"/>
              <a:t>. 74(2)(b),</a:t>
            </a:r>
          </a:p>
          <a:p>
            <a:pPr marL="971550" lvl="1" indent="-514350">
              <a:buAutoNum type="romanLcPeriod"/>
            </a:pPr>
            <a:r>
              <a:rPr lang="en-CA" dirty="0" smtClean="0"/>
              <a:t>is not required to have professional liability insurance because...of pollution, nuclear, aviation or shipping hazards, or</a:t>
            </a:r>
          </a:p>
          <a:p>
            <a:pPr marL="971550" lvl="1" indent="-514350">
              <a:buAutoNum type="romanLcPeriod"/>
            </a:pPr>
            <a:r>
              <a:rPr lang="en-CA" dirty="0" smtClean="0"/>
              <a:t>will comply with section 74...by notifying each person to whom the applicant intends to provide professional engineering services that the applicant is not insured in accordance with the minimum requirements of that section</a:t>
            </a:r>
            <a:endParaRPr lang="en-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Certificates of Authorization</a:t>
            </a:r>
            <a:endParaRPr lang="en-CA" dirty="0"/>
          </a:p>
        </p:txBody>
      </p:sp>
      <p:sp>
        <p:nvSpPr>
          <p:cNvPr id="3" name="Content Placeholder 2"/>
          <p:cNvSpPr>
            <a:spLocks noGrp="1"/>
          </p:cNvSpPr>
          <p:nvPr>
            <p:ph idx="1"/>
          </p:nvPr>
        </p:nvSpPr>
        <p:spPr/>
        <p:txBody>
          <a:bodyPr/>
          <a:lstStyle/>
          <a:p>
            <a:pPr>
              <a:buNone/>
            </a:pPr>
            <a:r>
              <a:rPr lang="en-CA" dirty="0" smtClean="0"/>
              <a:t>	Section 48 lists the information which must be supplied by the applicant of a C of A to the Registrar</a:t>
            </a:r>
          </a:p>
          <a:p>
            <a:pPr>
              <a:buNone/>
            </a:pPr>
            <a:r>
              <a:rPr lang="en-CA" dirty="0" smtClean="0"/>
              <a:t>	Section 49  indicates the duration of the C of A:</a:t>
            </a:r>
          </a:p>
          <a:p>
            <a:pPr marL="914400" lvl="1" indent="-457200">
              <a:buAutoNum type="arabicParenBoth"/>
            </a:pPr>
            <a:r>
              <a:rPr lang="en-CA" dirty="0" smtClean="0"/>
              <a:t>Subject to earlier expiry under subsection (2), a certificate of authorization,</a:t>
            </a:r>
          </a:p>
          <a:p>
            <a:pPr marL="1257300" lvl="2" indent="-342900">
              <a:buAutoNum type="alphaLcParenBoth"/>
            </a:pPr>
            <a:r>
              <a:rPr lang="en-CA" dirty="0" smtClean="0"/>
              <a:t>is valid from the date of issue and expires one year after the last day of the month in which the certificate was issued; and</a:t>
            </a:r>
          </a:p>
          <a:p>
            <a:pPr marL="1257300" lvl="2" indent="-342900">
              <a:buAutoNum type="alphaLcParenBoth"/>
            </a:pPr>
            <a:r>
              <a:rPr lang="en-CA" dirty="0" smtClean="0"/>
              <a:t>is renewable on the date of expiry...</a:t>
            </a:r>
          </a:p>
          <a:p>
            <a:pPr marL="971550" lvl="1" indent="-457200">
              <a:buAutoNum type="arabicParenBoth"/>
            </a:pPr>
            <a:r>
              <a:rPr lang="en-CA" dirty="0" smtClean="0"/>
              <a:t>Where the [</a:t>
            </a:r>
            <a:r>
              <a:rPr lang="en-CA" dirty="0" err="1" smtClean="0"/>
              <a:t>designants</a:t>
            </a:r>
            <a:r>
              <a:rPr lang="en-CA" dirty="0" smtClean="0"/>
              <a:t>] are all holders of temporary licences, a C of A expires on the latest date of expiry of the last to expire of such temporary licences.</a:t>
            </a:r>
            <a:endParaRPr lang="en-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Consulting Engineer</a:t>
            </a:r>
            <a:endParaRPr lang="en-CA" dirty="0"/>
          </a:p>
        </p:txBody>
      </p:sp>
      <p:sp>
        <p:nvSpPr>
          <p:cNvPr id="3" name="Content Placeholder 2"/>
          <p:cNvSpPr>
            <a:spLocks noGrp="1"/>
          </p:cNvSpPr>
          <p:nvPr>
            <p:ph idx="1"/>
          </p:nvPr>
        </p:nvSpPr>
        <p:spPr>
          <a:xfrm>
            <a:off x="457200" y="1600200"/>
            <a:ext cx="8386011" cy="4075113"/>
          </a:xfrm>
        </p:spPr>
        <p:txBody>
          <a:bodyPr/>
          <a:lstStyle/>
          <a:p>
            <a:pPr>
              <a:buNone/>
            </a:pPr>
            <a:r>
              <a:rPr lang="en-CA" dirty="0" smtClean="0"/>
              <a:t>	The Act requires that Regulation 941 defines a consulting engineer:</a:t>
            </a:r>
          </a:p>
          <a:p>
            <a:pPr lvl="1">
              <a:buNone/>
            </a:pPr>
            <a:r>
              <a:rPr lang="en-CA" dirty="0" smtClean="0"/>
              <a:t>	7(1)23 providing for the designation of members of the Association as </a:t>
            </a:r>
            <a:r>
              <a:rPr lang="en-CA" i="1" dirty="0" smtClean="0"/>
              <a:t>consulting engineers</a:t>
            </a:r>
            <a:r>
              <a:rPr lang="en-CA" dirty="0" smtClean="0"/>
              <a:t>, prescribing the qualifications and requirements for designation as a consulting engineer, ...</a:t>
            </a:r>
          </a:p>
          <a:p>
            <a:pPr>
              <a:buNone/>
            </a:pPr>
            <a:r>
              <a:rPr lang="en-CA" dirty="0" smtClean="0"/>
              <a:t>	Regulation 941 has Sections 56-71 devoted to defining and regulating the definition of a consulting engineer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Consulting Engineer</a:t>
            </a:r>
            <a:endParaRPr lang="en-CA" dirty="0"/>
          </a:p>
        </p:txBody>
      </p:sp>
      <p:sp>
        <p:nvSpPr>
          <p:cNvPr id="3" name="Content Placeholder 2"/>
          <p:cNvSpPr>
            <a:spLocks noGrp="1"/>
          </p:cNvSpPr>
          <p:nvPr>
            <p:ph idx="1"/>
          </p:nvPr>
        </p:nvSpPr>
        <p:spPr/>
        <p:txBody>
          <a:bodyPr/>
          <a:lstStyle/>
          <a:p>
            <a:pPr>
              <a:buNone/>
            </a:pPr>
            <a:r>
              <a:rPr lang="en-CA" b="1" dirty="0" smtClean="0"/>
              <a:t>	</a:t>
            </a:r>
            <a:r>
              <a:rPr lang="en-CA" dirty="0" smtClean="0"/>
              <a:t>56(1) The Council shall designate as a consulting engineer every applicant for the designation who,</a:t>
            </a:r>
          </a:p>
          <a:p>
            <a:pPr marL="857250" lvl="1" indent="-457200">
              <a:buAutoNum type="alphaLcParenBoth"/>
            </a:pPr>
            <a:r>
              <a:rPr lang="en-CA" dirty="0" smtClean="0"/>
              <a:t>is a Member;</a:t>
            </a:r>
          </a:p>
          <a:p>
            <a:pPr marL="857250" lvl="1" indent="-457200">
              <a:buAutoNum type="alphaLcParenBoth"/>
            </a:pPr>
            <a:r>
              <a:rPr lang="en-CA" dirty="0" smtClean="0"/>
              <a:t>is currently engaged, and has been continuously engaged, for not less than two years ... in the </a:t>
            </a:r>
            <a:r>
              <a:rPr lang="en-CA" i="1" dirty="0" smtClean="0">
                <a:solidFill>
                  <a:srgbClr val="FF0000"/>
                </a:solidFill>
              </a:rPr>
              <a:t>independent practice </a:t>
            </a:r>
            <a:r>
              <a:rPr lang="en-CA" dirty="0" smtClean="0"/>
              <a:t>of professional engineering in Canada;</a:t>
            </a:r>
          </a:p>
          <a:p>
            <a:pPr marL="857250" lvl="1" indent="-457200">
              <a:buAutoNum type="alphaLcParenBoth"/>
            </a:pPr>
            <a:r>
              <a:rPr lang="en-CA" dirty="0" smtClean="0"/>
              <a:t>has ... had five or more years of professional engineering experience ...;</a:t>
            </a:r>
          </a:p>
          <a:p>
            <a:pPr marL="857250" lvl="1" indent="-457200">
              <a:buAutoNum type="alphaLcParenBoth"/>
            </a:pPr>
            <a:r>
              <a:rPr lang="en-CA" dirty="0" smtClean="0"/>
              <a:t>has passed the examinations prescribed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Profession?</a:t>
            </a:r>
            <a:endParaRPr lang="en-CA" dirty="0"/>
          </a:p>
        </p:txBody>
      </p:sp>
      <p:sp>
        <p:nvSpPr>
          <p:cNvPr id="3" name="Content Placeholder 2"/>
          <p:cNvSpPr>
            <a:spLocks noGrp="1"/>
          </p:cNvSpPr>
          <p:nvPr>
            <p:ph idx="1"/>
          </p:nvPr>
        </p:nvSpPr>
        <p:spPr/>
        <p:txBody>
          <a:bodyPr/>
          <a:lstStyle/>
          <a:p>
            <a:pPr>
              <a:buNone/>
            </a:pPr>
            <a:r>
              <a:rPr lang="en-CA" dirty="0" smtClean="0"/>
              <a:t>	Other common characteristics</a:t>
            </a:r>
          </a:p>
          <a:p>
            <a:pPr lvl="1"/>
            <a:r>
              <a:rPr lang="en-CA" sz="1800" dirty="0" smtClean="0"/>
              <a:t>Skills based on theoretical knowledge</a:t>
            </a:r>
          </a:p>
          <a:p>
            <a:pPr lvl="1"/>
            <a:r>
              <a:rPr lang="en-CA" sz="1800" dirty="0" smtClean="0"/>
              <a:t>Extensive period of education and institutional training</a:t>
            </a:r>
          </a:p>
          <a:p>
            <a:pPr lvl="1"/>
            <a:r>
              <a:rPr lang="en-CA" sz="1800" dirty="0" smtClean="0"/>
              <a:t>Work autonomy</a:t>
            </a:r>
          </a:p>
          <a:p>
            <a:pPr lvl="1"/>
            <a:r>
              <a:rPr lang="en-CA" sz="1800" dirty="0" smtClean="0"/>
              <a:t>Public service</a:t>
            </a:r>
          </a:p>
          <a:p>
            <a:pPr lvl="1"/>
            <a:r>
              <a:rPr lang="en-CA" sz="1800" dirty="0" smtClean="0"/>
              <a:t>High status and rewards</a:t>
            </a:r>
          </a:p>
          <a:p>
            <a:pPr lvl="1"/>
            <a:r>
              <a:rPr lang="en-CA" sz="1800" dirty="0" smtClean="0"/>
              <a:t>Individual clients</a:t>
            </a:r>
          </a:p>
          <a:p>
            <a:pPr lvl="1"/>
            <a:r>
              <a:rPr lang="en-CA" sz="1800" dirty="0" smtClean="0"/>
              <a:t>Middle-to-high–class occupations</a:t>
            </a:r>
          </a:p>
          <a:p>
            <a:pPr lvl="1"/>
            <a:r>
              <a:rPr lang="en-CA" sz="1800" dirty="0" smtClean="0"/>
              <a:t>Mobility</a:t>
            </a:r>
          </a:p>
          <a:p>
            <a:pPr>
              <a:buNone/>
            </a:pPr>
            <a:r>
              <a:rPr lang="en-CA" dirty="0" smtClean="0"/>
              <a:t>		</a:t>
            </a:r>
          </a:p>
          <a:p>
            <a:pPr lvl="1"/>
            <a:endParaRPr lang="en-CA" sz="1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Consulting Engineer</a:t>
            </a:r>
            <a:endParaRPr lang="en-CA" dirty="0"/>
          </a:p>
        </p:txBody>
      </p:sp>
      <p:sp>
        <p:nvSpPr>
          <p:cNvPr id="3" name="Content Placeholder 2"/>
          <p:cNvSpPr>
            <a:spLocks noGrp="1"/>
          </p:cNvSpPr>
          <p:nvPr>
            <p:ph idx="1"/>
          </p:nvPr>
        </p:nvSpPr>
        <p:spPr/>
        <p:txBody>
          <a:bodyPr/>
          <a:lstStyle/>
          <a:p>
            <a:pPr>
              <a:buNone/>
            </a:pPr>
            <a:r>
              <a:rPr lang="en-CA" b="1" dirty="0" smtClean="0"/>
              <a:t>	</a:t>
            </a:r>
            <a:r>
              <a:rPr lang="en-CA" dirty="0" smtClean="0"/>
              <a:t>60.  For the purpose of this Regulation, a Member shall be deemed to be in the independent practice of professional engineering if the Member,</a:t>
            </a:r>
          </a:p>
          <a:p>
            <a:pPr marL="857250" lvl="1" indent="-457200">
              <a:buAutoNum type="alphaLcParenBoth"/>
            </a:pPr>
            <a:r>
              <a:rPr lang="en-CA" dirty="0" smtClean="0"/>
              <a:t>holds a certificate of authorization and is primarily engaged in offering or providing services ... to the public; or</a:t>
            </a:r>
          </a:p>
          <a:p>
            <a:pPr marL="857250" lvl="1" indent="-457200">
              <a:buAutoNum type="alphaLcParenBoth"/>
            </a:pPr>
            <a:r>
              <a:rPr lang="en-CA" dirty="0" smtClean="0"/>
              <a:t>is a partner in or employee of a holder of a certificate of authorization, is designated ... as a person who will assume responsibility for and supervise the services ... and is primarily engaged in offering or providing ... services ... to the public.</a:t>
            </a:r>
            <a:endParaRPr lang="en-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Engineering Interns and Students</a:t>
            </a:r>
            <a:endParaRPr lang="en-CA" dirty="0"/>
          </a:p>
        </p:txBody>
      </p:sp>
      <p:sp>
        <p:nvSpPr>
          <p:cNvPr id="3" name="Content Placeholder 2"/>
          <p:cNvSpPr>
            <a:spLocks noGrp="1"/>
          </p:cNvSpPr>
          <p:nvPr>
            <p:ph idx="1"/>
          </p:nvPr>
        </p:nvSpPr>
        <p:spPr/>
        <p:txBody>
          <a:bodyPr/>
          <a:lstStyle/>
          <a:p>
            <a:pPr>
              <a:buNone/>
            </a:pPr>
            <a:r>
              <a:rPr lang="en-CA" dirty="0" smtClean="0"/>
              <a:t>	Two classes of persons whose interests are related to that of the Association include:</a:t>
            </a:r>
          </a:p>
          <a:p>
            <a:pPr lvl="1"/>
            <a:r>
              <a:rPr lang="en-CA" dirty="0" smtClean="0"/>
              <a:t>Engineering Interns (EITs)</a:t>
            </a:r>
          </a:p>
          <a:p>
            <a:pPr lvl="1"/>
            <a:r>
              <a:rPr lang="en-CA" dirty="0" smtClean="0"/>
              <a:t>Engineering Students</a:t>
            </a:r>
          </a:p>
          <a:p>
            <a:pPr>
              <a:buNone/>
            </a:pPr>
            <a:r>
              <a:rPr lang="en-CA" dirty="0" smtClean="0"/>
              <a:t>	These are defined in Sections 32.1 and 32.2, respectively, in Ontario Regulation 941</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Engineering Interns</a:t>
            </a:r>
            <a:endParaRPr lang="en-CA" dirty="0"/>
          </a:p>
        </p:txBody>
      </p:sp>
      <p:sp>
        <p:nvSpPr>
          <p:cNvPr id="3" name="Content Placeholder 2"/>
          <p:cNvSpPr>
            <a:spLocks noGrp="1"/>
          </p:cNvSpPr>
          <p:nvPr>
            <p:ph idx="1"/>
          </p:nvPr>
        </p:nvSpPr>
        <p:spPr/>
        <p:txBody>
          <a:bodyPr/>
          <a:lstStyle/>
          <a:p>
            <a:pPr>
              <a:buNone/>
            </a:pPr>
            <a:r>
              <a:rPr lang="en-CA" dirty="0" smtClean="0"/>
              <a:t>	The requirements for engineering interns are that the individual:</a:t>
            </a:r>
          </a:p>
          <a:p>
            <a:pPr lvl="1"/>
            <a:r>
              <a:rPr lang="en-CA" dirty="0" smtClean="0"/>
              <a:t>Provides written notice</a:t>
            </a:r>
          </a:p>
          <a:p>
            <a:pPr lvl="1"/>
            <a:r>
              <a:rPr lang="en-CA" dirty="0" smtClean="0"/>
              <a:t>Is enrolled in the Association’s engineering intern program</a:t>
            </a:r>
          </a:p>
          <a:p>
            <a:pPr lvl="1"/>
            <a:r>
              <a:rPr lang="en-CA" dirty="0" smtClean="0"/>
              <a:t>Has applied for a licence</a:t>
            </a:r>
          </a:p>
          <a:p>
            <a:pPr lvl="1"/>
            <a:r>
              <a:rPr lang="en-CA" dirty="0" smtClean="0"/>
              <a:t>Meets or is enrolled to meet the academic requirements for a licence</a:t>
            </a:r>
          </a:p>
          <a:p>
            <a:pPr lvl="1"/>
            <a:r>
              <a:rPr lang="en-CA" dirty="0" smtClean="0"/>
              <a:t>A fee of $75 per year</a:t>
            </a:r>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Engineering Interns</a:t>
            </a:r>
            <a:endParaRPr lang="en-CA" dirty="0"/>
          </a:p>
        </p:txBody>
      </p:sp>
      <p:sp>
        <p:nvSpPr>
          <p:cNvPr id="3" name="Content Placeholder 2"/>
          <p:cNvSpPr>
            <a:spLocks noGrp="1"/>
          </p:cNvSpPr>
          <p:nvPr>
            <p:ph idx="1"/>
          </p:nvPr>
        </p:nvSpPr>
        <p:spPr/>
        <p:txBody>
          <a:bodyPr/>
          <a:lstStyle/>
          <a:p>
            <a:pPr>
              <a:buNone/>
            </a:pPr>
            <a:r>
              <a:rPr lang="en-CA" dirty="0" smtClean="0"/>
              <a:t>	The privileges include:</a:t>
            </a:r>
          </a:p>
          <a:p>
            <a:pPr lvl="1"/>
            <a:r>
              <a:rPr lang="en-CA" dirty="0" smtClean="0"/>
              <a:t>Membership in the local Chapter including:</a:t>
            </a:r>
          </a:p>
          <a:p>
            <a:pPr lvl="2"/>
            <a:r>
              <a:rPr lang="en-CA" dirty="0" smtClean="0"/>
              <a:t>Voting rights in Chapter elections, and</a:t>
            </a:r>
          </a:p>
          <a:p>
            <a:pPr lvl="2"/>
            <a:r>
              <a:rPr lang="en-CA" dirty="0" smtClean="0"/>
              <a:t>The possibility of serving as a Chapter executive</a:t>
            </a:r>
          </a:p>
          <a:p>
            <a:pPr lvl="1"/>
            <a:r>
              <a:rPr lang="en-CA" dirty="0" smtClean="0"/>
              <a:t>Attending annual meetings of Members and meetings of the Council but no voting privileges</a:t>
            </a:r>
          </a:p>
          <a:p>
            <a:pPr lvl="1"/>
            <a:r>
              <a:rPr lang="en-CA" dirty="0" smtClean="0"/>
              <a:t>Membership in committees unless blocked by the Act, the Regulations or the by-laws</a:t>
            </a:r>
          </a:p>
          <a:p>
            <a:pPr lvl="1"/>
            <a:r>
              <a:rPr lang="en-CA" dirty="0" smtClean="0"/>
              <a:t>May receive:</a:t>
            </a:r>
          </a:p>
          <a:p>
            <a:pPr lvl="2"/>
            <a:r>
              <a:rPr lang="en-CA" dirty="0" smtClean="0"/>
              <a:t>Notice of annual meetings, election results, and all engineering-intern-specific documents and information</a:t>
            </a:r>
          </a:p>
          <a:p>
            <a:pPr lvl="2"/>
            <a:r>
              <a:rPr lang="en-CA" dirty="0" smtClean="0"/>
              <a:t>Issues of the Engineering Dimensions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Engineering Students</a:t>
            </a:r>
            <a:endParaRPr lang="en-CA" dirty="0"/>
          </a:p>
        </p:txBody>
      </p:sp>
      <p:sp>
        <p:nvSpPr>
          <p:cNvPr id="3" name="Content Placeholder 2"/>
          <p:cNvSpPr>
            <a:spLocks noGrp="1"/>
          </p:cNvSpPr>
          <p:nvPr>
            <p:ph idx="1"/>
          </p:nvPr>
        </p:nvSpPr>
        <p:spPr/>
        <p:txBody>
          <a:bodyPr/>
          <a:lstStyle/>
          <a:p>
            <a:pPr>
              <a:buNone/>
            </a:pPr>
            <a:r>
              <a:rPr lang="en-CA" dirty="0" smtClean="0"/>
              <a:t>	The requirements for engineering students are that the individual:</a:t>
            </a:r>
          </a:p>
          <a:p>
            <a:pPr lvl="1"/>
            <a:r>
              <a:rPr lang="en-CA" dirty="0" smtClean="0"/>
              <a:t>Signs up online</a:t>
            </a:r>
          </a:p>
          <a:p>
            <a:pPr lvl="1"/>
            <a:r>
              <a:rPr lang="en-CA" dirty="0" smtClean="0"/>
              <a:t>Is enrolled in the Association’s student program</a:t>
            </a:r>
          </a:p>
          <a:p>
            <a:pPr lvl="2"/>
            <a:r>
              <a:rPr lang="en-CA" dirty="0" smtClean="0"/>
              <a:t>Student Membership Program (SMP) at www.peo.on.ca</a:t>
            </a:r>
          </a:p>
          <a:p>
            <a:pPr lvl="1"/>
            <a:r>
              <a:rPr lang="en-CA" dirty="0" smtClean="0"/>
              <a:t>Is enrolled in an accredited Canadian engineering program</a:t>
            </a:r>
          </a:p>
          <a:p>
            <a:pPr lvl="1"/>
            <a:r>
              <a:rPr lang="en-CA" dirty="0" smtClean="0"/>
              <a:t>No membership fee</a:t>
            </a:r>
          </a:p>
          <a:p>
            <a:pPr lvl="1"/>
            <a:r>
              <a:rPr lang="en-CA" dirty="0" smtClean="0"/>
              <a:t>Access to http://www.engineeringstudents.peo.on.ca/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Engineering Students</a:t>
            </a:r>
            <a:endParaRPr lang="en-CA" dirty="0"/>
          </a:p>
        </p:txBody>
      </p:sp>
      <p:sp>
        <p:nvSpPr>
          <p:cNvPr id="3" name="Content Placeholder 2"/>
          <p:cNvSpPr>
            <a:spLocks noGrp="1"/>
          </p:cNvSpPr>
          <p:nvPr>
            <p:ph idx="1"/>
          </p:nvPr>
        </p:nvSpPr>
        <p:spPr/>
        <p:txBody>
          <a:bodyPr/>
          <a:lstStyle/>
          <a:p>
            <a:pPr>
              <a:buNone/>
            </a:pPr>
            <a:r>
              <a:rPr lang="en-CA" dirty="0" smtClean="0"/>
              <a:t>	The privileges include:</a:t>
            </a:r>
          </a:p>
          <a:p>
            <a:pPr lvl="1"/>
            <a:r>
              <a:rPr lang="en-CA" dirty="0" smtClean="0"/>
              <a:t>Attending annual meetings of Members and meetings of the Council but no voting privileges</a:t>
            </a:r>
          </a:p>
          <a:p>
            <a:pPr lvl="1"/>
            <a:r>
              <a:rPr lang="en-CA" dirty="0" smtClean="0"/>
              <a:t>Attend local Chapter events</a:t>
            </a:r>
          </a:p>
          <a:p>
            <a:pPr lvl="1"/>
            <a:r>
              <a:rPr lang="en-CA" dirty="0" smtClean="0"/>
              <a:t>May receive:</a:t>
            </a:r>
          </a:p>
          <a:p>
            <a:pPr lvl="2"/>
            <a:r>
              <a:rPr lang="en-CA" dirty="0" smtClean="0"/>
              <a:t>Notice of annual meetings, election results, and all engineering-student-specific documents and information</a:t>
            </a:r>
          </a:p>
          <a:p>
            <a:pPr lvl="2"/>
            <a:r>
              <a:rPr lang="en-CA" dirty="0" smtClean="0"/>
              <a:t>Issues of the Engineering Dimensions (electronic version)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Advertising</a:t>
            </a:r>
            <a:endParaRPr lang="en-CA" dirty="0"/>
          </a:p>
        </p:txBody>
      </p:sp>
      <p:sp>
        <p:nvSpPr>
          <p:cNvPr id="3" name="Content Placeholder 2"/>
          <p:cNvSpPr>
            <a:spLocks noGrp="1"/>
          </p:cNvSpPr>
          <p:nvPr>
            <p:ph idx="1"/>
          </p:nvPr>
        </p:nvSpPr>
        <p:spPr>
          <a:xfrm>
            <a:off x="457200" y="1600200"/>
            <a:ext cx="8386011" cy="4075113"/>
          </a:xfrm>
        </p:spPr>
        <p:txBody>
          <a:bodyPr/>
          <a:lstStyle/>
          <a:p>
            <a:pPr>
              <a:buNone/>
            </a:pPr>
            <a:r>
              <a:rPr lang="en-CA" dirty="0" smtClean="0"/>
              <a:t>	75. A Member or holder of others licences or a certificate of authorization may advertise only:</a:t>
            </a:r>
          </a:p>
          <a:p>
            <a:pPr marL="857250" lvl="1" indent="-457200">
              <a:buAutoNum type="alphaLcParenBoth"/>
            </a:pPr>
            <a:r>
              <a:rPr lang="en-CA" dirty="0" smtClean="0"/>
              <a:t>in a professional and dignified manner</a:t>
            </a:r>
          </a:p>
          <a:p>
            <a:pPr marL="857250" lvl="1" indent="-457200">
              <a:buAutoNum type="alphaLcParenBoth"/>
            </a:pPr>
            <a:r>
              <a:rPr lang="en-CA" dirty="0" smtClean="0"/>
              <a:t>in a factual manner without exaggeration</a:t>
            </a:r>
          </a:p>
          <a:p>
            <a:pPr marL="857250" lvl="1" indent="-457200">
              <a:buAutoNum type="alphaLcParenBoth"/>
            </a:pPr>
            <a:r>
              <a:rPr lang="en-CA" dirty="0" smtClean="0"/>
              <a:t>in a manner that does not directly or indirectly criticize a Member or holder or an employer of a Member or holder; and</a:t>
            </a:r>
          </a:p>
          <a:p>
            <a:pPr marL="857250" lvl="1" indent="-457200">
              <a:buAutoNum type="alphaLcParenBoth"/>
            </a:pPr>
            <a:r>
              <a:rPr lang="en-CA" dirty="0" smtClean="0"/>
              <a:t>without reference to or use of the professional seal of the Member or holder or the seal of the Association</a:t>
            </a:r>
          </a:p>
          <a:p>
            <a:pPr marL="457200" indent="-457200">
              <a:buNone/>
            </a:pPr>
            <a:r>
              <a:rPr lang="en-CA" dirty="0" smtClean="0"/>
              <a:t>	</a:t>
            </a:r>
          </a:p>
          <a:p>
            <a:pPr marL="457200" indent="-457200">
              <a:buNone/>
            </a:pPr>
            <a:r>
              <a:rPr lang="en-CA" dirty="0" smtClean="0"/>
              <a:t>	</a:t>
            </a:r>
            <a:r>
              <a:rPr lang="en-CA" sz="2000" dirty="0" smtClean="0"/>
              <a:t>Recall 72(g): professional misconduct means breach of...regulations, other than an action that is solely a breach of the code of ethics</a:t>
            </a:r>
            <a:endParaRPr lang="en-CA" sz="28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Study</a:t>
            </a:r>
            <a:endParaRPr lang="en-CA" dirty="0"/>
          </a:p>
        </p:txBody>
      </p:sp>
      <p:sp>
        <p:nvSpPr>
          <p:cNvPr id="3" name="Content Placeholder 2"/>
          <p:cNvSpPr>
            <a:spLocks noGrp="1"/>
          </p:cNvSpPr>
          <p:nvPr>
            <p:ph idx="1"/>
          </p:nvPr>
        </p:nvSpPr>
        <p:spPr/>
        <p:txBody>
          <a:bodyPr/>
          <a:lstStyle/>
          <a:p>
            <a:pPr>
              <a:buNone/>
            </a:pPr>
            <a:r>
              <a:rPr lang="en-CA" sz="1800" dirty="0" smtClean="0"/>
              <a:t>From </a:t>
            </a:r>
            <a:r>
              <a:rPr lang="en-CA" sz="1800" i="1" dirty="0" smtClean="0"/>
              <a:t>Journal of Commerce:  Western Canada’s Construction Newspaper</a:t>
            </a:r>
            <a:endParaRPr lang="en-CA" sz="1800" dirty="0" smtClean="0"/>
          </a:p>
          <a:p>
            <a:pPr>
              <a:buNone/>
            </a:pPr>
            <a:r>
              <a:rPr lang="en-CA" sz="1800" dirty="0" smtClean="0"/>
              <a:t>Professional Engineers Ontario wins court order banning Toronto man </a:t>
            </a:r>
          </a:p>
          <a:p>
            <a:pPr>
              <a:buNone/>
            </a:pPr>
            <a:r>
              <a:rPr lang="en-CA" sz="1000" dirty="0" smtClean="0"/>
              <a:t>	The Professional Engineers Ontario (PEO) has obtained a court order against a Toronto man, </a:t>
            </a:r>
            <a:r>
              <a:rPr lang="en-CA" sz="1000" b="1" dirty="0" smtClean="0"/>
              <a:t>X</a:t>
            </a:r>
            <a:r>
              <a:rPr lang="en-CA" sz="1000" dirty="0" smtClean="0"/>
              <a:t>, requiring that he refrain from engaging in the practice of professional engineering. </a:t>
            </a:r>
          </a:p>
          <a:p>
            <a:pPr>
              <a:buNone/>
            </a:pPr>
            <a:r>
              <a:rPr lang="en-CA" sz="1000" dirty="0" smtClean="0"/>
              <a:t>	</a:t>
            </a:r>
            <a:r>
              <a:rPr lang="en-CA" sz="1000" b="1" dirty="0" smtClean="0"/>
              <a:t>X</a:t>
            </a:r>
            <a:r>
              <a:rPr lang="en-CA" sz="1000" dirty="0" smtClean="0"/>
              <a:t> and his company, </a:t>
            </a:r>
            <a:r>
              <a:rPr lang="en-CA" sz="1000" b="1" dirty="0" smtClean="0"/>
              <a:t>Y Inc.</a:t>
            </a:r>
            <a:r>
              <a:rPr lang="en-CA" sz="1000" dirty="0" smtClean="0"/>
              <a:t>, also have been ordered to refrain from providing professional engineering services to the public and from using an engineering seal, PEO said. </a:t>
            </a:r>
          </a:p>
          <a:p>
            <a:pPr>
              <a:buNone/>
            </a:pPr>
            <a:r>
              <a:rPr lang="en-CA" sz="1000" dirty="0" smtClean="0"/>
              <a:t>	In a statement, PEO said an investigation revealed that </a:t>
            </a:r>
            <a:r>
              <a:rPr lang="en-CA" sz="1000" b="1" dirty="0" smtClean="0"/>
              <a:t>X </a:t>
            </a:r>
            <a:r>
              <a:rPr lang="en-CA" sz="1000" dirty="0" smtClean="0"/>
              <a:t>and </a:t>
            </a:r>
            <a:r>
              <a:rPr lang="en-CA" sz="1000" b="1" dirty="0" smtClean="0"/>
              <a:t>Y Inc. </a:t>
            </a:r>
            <a:r>
              <a:rPr lang="en-CA" sz="1000" dirty="0" smtClean="0"/>
              <a:t>had provided engineering drawings and documents to a contractor and a local building department that purported to bear the engineering seals and signatures of two professional engineers. </a:t>
            </a:r>
          </a:p>
          <a:p>
            <a:pPr>
              <a:buNone/>
            </a:pPr>
            <a:r>
              <a:rPr lang="en-CA" sz="1000" dirty="0" smtClean="0"/>
              <a:t>	This was done in support of a shoe store renovation in the </a:t>
            </a:r>
            <a:r>
              <a:rPr lang="en-CA" sz="1000" b="1" dirty="0" smtClean="0"/>
              <a:t>Z</a:t>
            </a:r>
            <a:r>
              <a:rPr lang="en-CA" sz="1000" dirty="0" smtClean="0"/>
              <a:t> area. </a:t>
            </a:r>
          </a:p>
          <a:p>
            <a:pPr>
              <a:buNone/>
            </a:pPr>
            <a:r>
              <a:rPr lang="en-CA" sz="1000" dirty="0" smtClean="0"/>
              <a:t>	</a:t>
            </a:r>
            <a:r>
              <a:rPr lang="en-CA" sz="1000" b="1" dirty="0" smtClean="0"/>
              <a:t>X</a:t>
            </a:r>
            <a:r>
              <a:rPr lang="en-CA" sz="1000" dirty="0" smtClean="0"/>
              <a:t> and </a:t>
            </a:r>
            <a:r>
              <a:rPr lang="en-CA" sz="1000" b="1" dirty="0" smtClean="0"/>
              <a:t>Y Inc. </a:t>
            </a:r>
            <a:r>
              <a:rPr lang="en-CA" sz="1000" dirty="0" smtClean="0"/>
              <a:t>were also ordered to pay costs to PEO in the amount of $3,000. </a:t>
            </a:r>
          </a:p>
          <a:p>
            <a:pPr>
              <a:buNone/>
            </a:pPr>
            <a:r>
              <a:rPr lang="en-CA" sz="1000" dirty="0" smtClean="0"/>
              <a:t>	PEO said </a:t>
            </a:r>
            <a:r>
              <a:rPr lang="en-CA" sz="1000" b="1" dirty="0" smtClean="0"/>
              <a:t>X</a:t>
            </a:r>
            <a:r>
              <a:rPr lang="en-CA" sz="1000" dirty="0" smtClean="0"/>
              <a:t> has never held a license to practise professional engineering and neither he nor </a:t>
            </a:r>
            <a:r>
              <a:rPr lang="en-CA" sz="1000" b="1" dirty="0" smtClean="0"/>
              <a:t>Y Inc. </a:t>
            </a:r>
            <a:r>
              <a:rPr lang="en-CA" sz="1000" dirty="0" smtClean="0"/>
              <a:t>have ever held a certificate of authorization (C of A) in Ontario. </a:t>
            </a:r>
          </a:p>
          <a:p>
            <a:pPr>
              <a:buNone/>
            </a:pPr>
            <a:r>
              <a:rPr lang="en-CA" sz="1000" dirty="0" smtClean="0"/>
              <a:t>	The order was obtained under the Professional Engineers Act in the Ontario Superior Court of Justice, Toronto. </a:t>
            </a:r>
          </a:p>
          <a:p>
            <a:pPr>
              <a:buNone/>
            </a:pPr>
            <a:r>
              <a:rPr lang="en-CA" sz="1000" dirty="0" smtClean="0"/>
              <a:t>	Under the act, only individuals who are licensed by PEO may engage in the practice of professional engineering. </a:t>
            </a:r>
          </a:p>
          <a:p>
            <a:pPr>
              <a:buNone/>
            </a:pPr>
            <a:r>
              <a:rPr lang="en-CA" sz="1000" dirty="0" smtClean="0"/>
              <a:t>	Further, only those individuals or entities who hold a certificate of authorization from the provincial engineering association may offer or provide professional engineering services to the public. </a:t>
            </a:r>
          </a:p>
          <a:p>
            <a:pPr>
              <a:buNone/>
            </a:pPr>
            <a:r>
              <a:rPr lang="en-CA" sz="1000" dirty="0" smtClean="0"/>
              <a:t>	The order was sought after a complaint was received by PEO from two professional engineers who reported that copies of their engineering seals and signatures were placed on electrical and mechanical engineering drawings filed with the local building department without their knowledge or consent. </a:t>
            </a:r>
          </a:p>
          <a:p>
            <a:pPr>
              <a:buNone/>
            </a:pPr>
            <a:r>
              <a:rPr lang="en-CA" sz="1000" dirty="0" smtClean="0"/>
              <a:t>	A PEO spokesman said the association on average engages in two such prosecutions a year. </a:t>
            </a:r>
          </a:p>
          <a:p>
            <a:pPr>
              <a:buNone/>
            </a:pPr>
            <a:r>
              <a:rPr lang="en-CA" sz="1000" dirty="0" smtClean="0"/>
              <a:t>	There was one such prosecution last year, one in 2007 and three in 2006. </a:t>
            </a:r>
          </a:p>
          <a:p>
            <a:pPr>
              <a:buNone/>
            </a:pPr>
            <a:r>
              <a:rPr lang="en-CA" sz="1000" dirty="0" smtClean="0"/>
              <a:t>	Professional Engineers Ontario administers the Professional Engineers Act. It grants licenses to practise professional engineering and offer engineering services to the public under certificates of authorization. </a:t>
            </a:r>
          </a:p>
          <a:p>
            <a:endParaRPr lang="en-CA" sz="1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pPr>
              <a:buNone/>
            </a:pPr>
            <a:r>
              <a:rPr lang="en-CA" dirty="0" smtClean="0"/>
              <a:t>	This talk focused on the engineering profession</a:t>
            </a:r>
          </a:p>
          <a:p>
            <a:pPr lvl="1"/>
            <a:r>
              <a:rPr lang="en-CA" dirty="0" smtClean="0"/>
              <a:t>The characteristics of a profession</a:t>
            </a:r>
          </a:p>
          <a:p>
            <a:pPr lvl="1"/>
            <a:r>
              <a:rPr lang="en-CA" dirty="0" smtClean="0"/>
              <a:t>The engineering profession</a:t>
            </a:r>
          </a:p>
          <a:p>
            <a:pPr lvl="1"/>
            <a:r>
              <a:rPr lang="en-CA" dirty="0" smtClean="0"/>
              <a:t>The Professional Engineers Act and Ontario Regulation 941</a:t>
            </a:r>
          </a:p>
          <a:p>
            <a:pPr lvl="1"/>
            <a:r>
              <a:rPr lang="en-CA" dirty="0" smtClean="0"/>
              <a:t>The objects of the Association</a:t>
            </a:r>
          </a:p>
          <a:p>
            <a:pPr lvl="1"/>
            <a:r>
              <a:rPr lang="en-CA" dirty="0" smtClean="0"/>
              <a:t>Aspects of the profession including:</a:t>
            </a:r>
          </a:p>
          <a:p>
            <a:pPr lvl="2"/>
            <a:r>
              <a:rPr lang="en-CA" dirty="0" smtClean="0"/>
              <a:t>Licensing (regular, temporary, provisional, and limited)</a:t>
            </a:r>
          </a:p>
          <a:p>
            <a:pPr lvl="2"/>
            <a:r>
              <a:rPr lang="en-CA" dirty="0" smtClean="0"/>
              <a:t>Titles and abbreviations</a:t>
            </a:r>
          </a:p>
          <a:p>
            <a:pPr lvl="2"/>
            <a:r>
              <a:rPr lang="en-CA" dirty="0" smtClean="0"/>
              <a:t>The engineer’s seal</a:t>
            </a:r>
          </a:p>
          <a:p>
            <a:pPr lvl="2"/>
            <a:r>
              <a:rPr lang="en-CA" dirty="0" smtClean="0"/>
              <a:t>Certificates of Authorization</a:t>
            </a:r>
          </a:p>
          <a:p>
            <a:pPr lvl="2"/>
            <a:r>
              <a:rPr lang="en-CA" dirty="0" smtClean="0"/>
              <a:t>Consulting engineers</a:t>
            </a:r>
          </a:p>
          <a:p>
            <a:pPr lvl="2"/>
            <a:r>
              <a:rPr lang="en-CA" dirty="0" smtClean="0"/>
              <a:t>Engineering interns and students</a:t>
            </a:r>
          </a:p>
          <a:p>
            <a:pPr lvl="2"/>
            <a:r>
              <a:rPr lang="en-CA" dirty="0" smtClean="0"/>
              <a:t>Advertising</a:t>
            </a:r>
          </a:p>
          <a:p>
            <a:pPr lvl="2">
              <a:buNone/>
            </a:pPr>
            <a:endParaRPr lang="en-CA"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lstStyle/>
          <a:p>
            <a:pPr>
              <a:buNone/>
            </a:pPr>
            <a:r>
              <a:rPr lang="en-CA" sz="1800" dirty="0" smtClean="0"/>
              <a:t>[1]	Professional Engineers Act R.S.O. 1990, CHAPTER P.28</a:t>
            </a:r>
          </a:p>
          <a:p>
            <a:pPr>
              <a:buNone/>
            </a:pPr>
            <a:r>
              <a:rPr lang="en-CA" sz="1600" dirty="0" smtClean="0"/>
              <a:t>	http://www.e-laws.gov.on.ca/html/statutes/english/elaws_statutes_90p28_e.htm</a:t>
            </a:r>
          </a:p>
          <a:p>
            <a:pPr>
              <a:buNone/>
            </a:pPr>
            <a:r>
              <a:rPr lang="en-CA" sz="1800" dirty="0" smtClean="0"/>
              <a:t>[2]</a:t>
            </a:r>
            <a:r>
              <a:rPr lang="en-CA" dirty="0" smtClean="0"/>
              <a:t>	</a:t>
            </a:r>
            <a:r>
              <a:rPr lang="en-CA" sz="1800" dirty="0" smtClean="0"/>
              <a:t>Professional Engineers Act General R.R.O. 1990, Regulation 941.</a:t>
            </a:r>
          </a:p>
          <a:p>
            <a:pPr>
              <a:buNone/>
            </a:pPr>
            <a:r>
              <a:rPr lang="en-CA" sz="1800" dirty="0" smtClean="0"/>
              <a:t>	</a:t>
            </a:r>
            <a:r>
              <a:rPr lang="en-CA" sz="1600" dirty="0" smtClean="0"/>
              <a:t>http://www.e-laws.gov.on.ca/html/regs/english/elaws_regs_900941_e.htm</a:t>
            </a:r>
            <a:endParaRPr lang="en-CA" sz="1800" dirty="0" smtClean="0"/>
          </a:p>
          <a:p>
            <a:pPr>
              <a:buNone/>
            </a:pPr>
            <a:r>
              <a:rPr lang="en-CA" sz="1800" dirty="0" smtClean="0"/>
              <a:t>[3]	What is Professional Engineering?</a:t>
            </a:r>
            <a:br>
              <a:rPr lang="en-CA" sz="1800" dirty="0" smtClean="0"/>
            </a:br>
            <a:r>
              <a:rPr lang="en-CA" sz="1600" dirty="0" smtClean="0"/>
              <a:t>http://www.peo.on.ca/registration/LR.html</a:t>
            </a:r>
          </a:p>
          <a:p>
            <a:pPr>
              <a:buNone/>
            </a:pPr>
            <a:r>
              <a:rPr lang="en-CA" sz="1800" dirty="0" smtClean="0"/>
              <a:t>[4]	Frequently Asked Questions about Professional Practice</a:t>
            </a:r>
            <a:br>
              <a:rPr lang="en-CA" sz="1800" dirty="0" smtClean="0"/>
            </a:br>
            <a:r>
              <a:rPr lang="en-CA" sz="1600" dirty="0" smtClean="0"/>
              <a:t>http://www.peo.on.ca/public/FAQ_of_ProfessionalPractice.html</a:t>
            </a:r>
            <a:endParaRPr lang="en-CA" sz="1800" dirty="0" smtClean="0"/>
          </a:p>
          <a:p>
            <a:pPr>
              <a:buNone/>
            </a:pPr>
            <a:r>
              <a:rPr lang="en-CA" sz="1800" dirty="0" smtClean="0"/>
              <a:t>[5]	Use of the Professional Engineer’s Seal</a:t>
            </a:r>
            <a:br>
              <a:rPr lang="en-CA" sz="1800" dirty="0" smtClean="0"/>
            </a:br>
            <a:r>
              <a:rPr lang="en-CA" sz="1600" dirty="0" smtClean="0"/>
              <a:t>http://www.peo.on.ca/Guidelines/UseOfTheProfEngSeal2010.pdf</a:t>
            </a:r>
          </a:p>
          <a:p>
            <a:pPr>
              <a:buNone/>
            </a:pPr>
            <a:r>
              <a:rPr lang="en-CA" sz="1800" dirty="0" smtClean="0"/>
              <a:t>[6] JOC News Service, </a:t>
            </a:r>
            <a:r>
              <a:rPr lang="en-CA" sz="1800" i="1" dirty="0" smtClean="0"/>
              <a:t>Professional Engineers Ontario wins court order banning Toronto man</a:t>
            </a:r>
            <a:r>
              <a:rPr lang="en-CA" sz="1800" dirty="0" smtClean="0"/>
              <a:t>, Journal of Commerce, August 26, 2009. http://www.journalofcommerce.com/article/id35069</a:t>
            </a:r>
          </a:p>
          <a:p>
            <a:pPr>
              <a:buNone/>
            </a:pPr>
            <a:endParaRPr lang="en-CA" sz="1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Profession?</a:t>
            </a:r>
            <a:endParaRPr lang="en-CA" dirty="0"/>
          </a:p>
        </p:txBody>
      </p:sp>
      <p:sp>
        <p:nvSpPr>
          <p:cNvPr id="3" name="Content Placeholder 2"/>
          <p:cNvSpPr>
            <a:spLocks noGrp="1"/>
          </p:cNvSpPr>
          <p:nvPr>
            <p:ph idx="1"/>
          </p:nvPr>
        </p:nvSpPr>
        <p:spPr/>
        <p:txBody>
          <a:bodyPr/>
          <a:lstStyle/>
          <a:p>
            <a:pPr>
              <a:buNone/>
            </a:pPr>
            <a:r>
              <a:rPr lang="en-CA" dirty="0" smtClean="0"/>
              <a:t>	These characteristics have resulted in the following:</a:t>
            </a:r>
          </a:p>
          <a:p>
            <a:pPr lvl="1"/>
            <a:r>
              <a:rPr lang="en-CA" sz="1800" dirty="0" smtClean="0"/>
              <a:t>Legal recognition</a:t>
            </a:r>
          </a:p>
          <a:p>
            <a:pPr lvl="1"/>
            <a:r>
              <a:rPr lang="en-CA" sz="1800" dirty="0" smtClean="0"/>
              <a:t>Professional associations</a:t>
            </a:r>
          </a:p>
          <a:p>
            <a:pPr lvl="1"/>
            <a:r>
              <a:rPr lang="en-CA" sz="1800" dirty="0" smtClean="0"/>
              <a:t>Testing of competence</a:t>
            </a:r>
          </a:p>
          <a:p>
            <a:pPr lvl="1"/>
            <a:r>
              <a:rPr lang="en-CA" sz="1800" dirty="0" smtClean="0"/>
              <a:t>Licensed practitioners</a:t>
            </a:r>
          </a:p>
          <a:p>
            <a:pPr lvl="1"/>
            <a:r>
              <a:rPr lang="en-CA" sz="1800" dirty="0" smtClean="0"/>
              <a:t>Code of Ethics</a:t>
            </a:r>
          </a:p>
          <a:p>
            <a:pPr lvl="1"/>
            <a:r>
              <a:rPr lang="en-CA" sz="1800" dirty="0" smtClean="0"/>
              <a:t>Self-regulation</a:t>
            </a:r>
          </a:p>
          <a:p>
            <a:pPr lvl="1"/>
            <a:r>
              <a:rPr lang="en-CA" sz="1800" dirty="0" smtClean="0"/>
              <a:t>Control of remuneration and advertising</a:t>
            </a:r>
          </a:p>
          <a:p>
            <a:pPr lvl="1">
              <a:buNone/>
            </a:pPr>
            <a:endParaRPr lang="en-CA" dirty="0" smtClean="0"/>
          </a:p>
          <a:p>
            <a:pPr lvl="1"/>
            <a:endParaRPr lang="en-CA" sz="1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Copyright and Disclaimer</a:t>
            </a:r>
            <a:endParaRPr lang="en-CA" dirty="0"/>
          </a:p>
        </p:txBody>
      </p:sp>
      <p:sp>
        <p:nvSpPr>
          <p:cNvPr id="3" name="Content Placeholder 2"/>
          <p:cNvSpPr>
            <a:spLocks noGrp="1"/>
          </p:cNvSpPr>
          <p:nvPr>
            <p:ph idx="1"/>
          </p:nvPr>
        </p:nvSpPr>
        <p:spPr/>
        <p:txBody>
          <a:bodyPr/>
          <a:lstStyle/>
          <a:p>
            <a:r>
              <a:rPr lang="en-US" sz="1800" dirty="0" smtClean="0"/>
              <a:t>These slides are Copyright © 2010 by Douglas Wilhelm Harder.</a:t>
            </a:r>
            <a:br>
              <a:rPr lang="en-US" sz="1800" dirty="0" smtClean="0"/>
            </a:br>
            <a:r>
              <a:rPr lang="en-US" sz="1800" dirty="0" smtClean="0"/>
              <a:t>All rights reserved.</a:t>
            </a:r>
          </a:p>
          <a:p>
            <a:r>
              <a:rPr lang="en-US" sz="1800" dirty="0" smtClean="0"/>
              <a:t>These slides are made publicly available on the web for anyone to use</a:t>
            </a:r>
          </a:p>
          <a:p>
            <a:r>
              <a:rPr lang="en-US" sz="1800" dirty="0" smtClean="0"/>
              <a:t>No warranty is given that any information in these slides is correct</a:t>
            </a:r>
          </a:p>
          <a:p>
            <a:r>
              <a:rPr lang="en-US" sz="1800" dirty="0" smtClean="0"/>
              <a:t>The use of these slides in studying for the PPE is fully at your own risk</a:t>
            </a:r>
          </a:p>
          <a:p>
            <a:r>
              <a:rPr lang="en-US" sz="1800" dirty="0" smtClean="0"/>
              <a:t>If you choose to use them, or a part thereof, for a course at another institution, I ask only three things:</a:t>
            </a:r>
          </a:p>
          <a:p>
            <a:pPr lvl="1"/>
            <a:r>
              <a:rPr lang="en-US" sz="1600" dirty="0" smtClean="0"/>
              <a:t>That you inform me that you are using the slides,</a:t>
            </a:r>
          </a:p>
          <a:p>
            <a:pPr lvl="1"/>
            <a:r>
              <a:rPr lang="en-US" sz="1600" dirty="0" smtClean="0"/>
              <a:t>That you acknowledge my work, and</a:t>
            </a:r>
          </a:p>
          <a:p>
            <a:pPr lvl="1"/>
            <a:r>
              <a:rPr lang="en-US" sz="1600" dirty="0" smtClean="0"/>
              <a:t>That you alert me of any mistakes which I made or changes which you make, and allow me the option of incorporating such changes (with an acknowledgment) in my set of slides</a:t>
            </a:r>
          </a:p>
          <a:p>
            <a:pPr lvl="1">
              <a:buFontTx/>
              <a:buNone/>
            </a:pPr>
            <a:endParaRPr lang="en-US" sz="1800" dirty="0" smtClean="0"/>
          </a:p>
          <a:p>
            <a:pPr lvl="1">
              <a:buFontTx/>
              <a:buNone/>
            </a:pPr>
            <a:r>
              <a:rPr lang="en-US" sz="1800" dirty="0" smtClean="0"/>
              <a:t>							</a:t>
            </a:r>
            <a:r>
              <a:rPr lang="en-US" sz="1600" dirty="0" smtClean="0"/>
              <a:t>	</a:t>
            </a:r>
            <a:r>
              <a:rPr lang="en-US" sz="1200" dirty="0" smtClean="0"/>
              <a:t>Sincerely,</a:t>
            </a:r>
          </a:p>
          <a:p>
            <a:pPr lvl="1">
              <a:buFontTx/>
              <a:buNone/>
            </a:pPr>
            <a:r>
              <a:rPr lang="en-US" sz="1200" dirty="0" smtClean="0"/>
              <a:t>								Douglas Wilhelm Harder, </a:t>
            </a:r>
            <a:r>
              <a:rPr lang="en-US" sz="1200" dirty="0" err="1" smtClean="0"/>
              <a:t>MMath</a:t>
            </a:r>
            <a:endParaRPr lang="en-US" sz="1200" dirty="0" smtClean="0"/>
          </a:p>
          <a:p>
            <a:pPr lvl="1">
              <a:buFontTx/>
              <a:buNone/>
            </a:pPr>
            <a:r>
              <a:rPr lang="en-US" sz="1200" dirty="0" smtClean="0"/>
              <a:t>								</a:t>
            </a:r>
            <a:r>
              <a:rPr lang="en-US" sz="1200" b="1" dirty="0" smtClean="0">
                <a:latin typeface="Courier New" pitchFamily="49" charset="0"/>
              </a:rPr>
              <a:t>dwharder@alumni.uwaterloo.ca</a:t>
            </a:r>
          </a:p>
          <a:p>
            <a:endParaRPr lang="en-CA"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Engineering Profession</a:t>
            </a:r>
            <a:endParaRPr lang="en-CA" dirty="0"/>
          </a:p>
        </p:txBody>
      </p:sp>
      <p:sp>
        <p:nvSpPr>
          <p:cNvPr id="3" name="Content Placeholder 2"/>
          <p:cNvSpPr>
            <a:spLocks noGrp="1"/>
          </p:cNvSpPr>
          <p:nvPr>
            <p:ph idx="1"/>
          </p:nvPr>
        </p:nvSpPr>
        <p:spPr/>
        <p:txBody>
          <a:bodyPr/>
          <a:lstStyle/>
          <a:p>
            <a:pPr>
              <a:buNone/>
            </a:pPr>
            <a:r>
              <a:rPr lang="en-CA" dirty="0" smtClean="0"/>
              <a:t>	Numerous definitions appear in Section 1 of the Professional Engineers Act, </a:t>
            </a:r>
            <a:r>
              <a:rPr lang="en-CA" sz="1800" dirty="0" smtClean="0"/>
              <a:t>R.S.O. 1990, CHAPTER P.28</a:t>
            </a:r>
          </a:p>
          <a:p>
            <a:pPr lvl="1">
              <a:buNone/>
            </a:pPr>
            <a:r>
              <a:rPr lang="en-CA" dirty="0" smtClean="0"/>
              <a:t>   “Professional engineer” means a person who holds a licence...</a:t>
            </a:r>
          </a:p>
          <a:p>
            <a:pPr lvl="1">
              <a:buNone/>
            </a:pPr>
            <a:r>
              <a:rPr lang="en-CA" dirty="0" smtClean="0"/>
              <a:t>   “Licence” means a licence to engage in the practice of professional engineering...</a:t>
            </a:r>
          </a:p>
          <a:p>
            <a:pPr lvl="1">
              <a:buNone/>
            </a:pPr>
            <a:r>
              <a:rPr lang="en-CA" dirty="0" smtClean="0"/>
              <a:t>    The “practice of professional engineering” means any act of planning, designing, composing, evaluating, advising, reporting, directing or supervising that requires the application of engineering principles and concerns the safeguarding of life, health, property, economic interests, the public welfare, or the environment, or the managing of any such act.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Engineering Profession</a:t>
            </a:r>
            <a:endParaRPr lang="en-CA" dirty="0"/>
          </a:p>
        </p:txBody>
      </p:sp>
      <p:sp>
        <p:nvSpPr>
          <p:cNvPr id="3" name="Content Placeholder 2"/>
          <p:cNvSpPr>
            <a:spLocks noGrp="1"/>
          </p:cNvSpPr>
          <p:nvPr>
            <p:ph idx="1"/>
          </p:nvPr>
        </p:nvSpPr>
        <p:spPr>
          <a:xfrm>
            <a:off x="457200" y="1600200"/>
            <a:ext cx="8511988" cy="4075113"/>
          </a:xfrm>
        </p:spPr>
        <p:txBody>
          <a:bodyPr/>
          <a:lstStyle/>
          <a:p>
            <a:pPr>
              <a:buNone/>
            </a:pPr>
            <a:r>
              <a:rPr lang="en-CA" dirty="0" smtClean="0"/>
              <a:t>	</a:t>
            </a:r>
            <a:r>
              <a:rPr lang="en-CA" dirty="0" smtClean="0">
                <a:solidFill>
                  <a:srgbClr val="FF0000"/>
                </a:solidFill>
              </a:rPr>
              <a:t>Any act of planning, designing, composing, evaluating, advising, reporting, directing or supervising that</a:t>
            </a:r>
          </a:p>
          <a:p>
            <a:pPr marL="857250" lvl="1" indent="-457200">
              <a:buFont typeface="+mj-lt"/>
              <a:buAutoNum type="alphaLcPeriod"/>
            </a:pPr>
            <a:r>
              <a:rPr lang="en-CA" sz="2400" dirty="0" smtClean="0">
                <a:solidFill>
                  <a:schemeClr val="bg1">
                    <a:lumMod val="75000"/>
                  </a:schemeClr>
                </a:solidFill>
              </a:rPr>
              <a:t>requires the application of engineering principles and</a:t>
            </a:r>
          </a:p>
          <a:p>
            <a:pPr marL="857250" lvl="1" indent="-457200">
              <a:buFont typeface="+mj-lt"/>
              <a:buAutoNum type="alphaLcPeriod"/>
            </a:pPr>
            <a:r>
              <a:rPr lang="en-CA" sz="2400" dirty="0" smtClean="0">
                <a:solidFill>
                  <a:schemeClr val="bg1">
                    <a:lumMod val="75000"/>
                  </a:schemeClr>
                </a:solidFill>
              </a:rPr>
              <a:t>concerns the safeguarding of life, health, property, economic interests, the public welfare, or the environment,</a:t>
            </a:r>
          </a:p>
          <a:p>
            <a:pPr marL="857250" lvl="1" indent="-457200">
              <a:buNone/>
            </a:pPr>
            <a:r>
              <a:rPr lang="en-CA" sz="2400" dirty="0" smtClean="0">
                <a:solidFill>
                  <a:schemeClr val="bg1">
                    <a:lumMod val="75000"/>
                  </a:schemeClr>
                </a:solidFill>
              </a:rPr>
              <a:t>or the managing of any such act</a:t>
            </a:r>
          </a:p>
        </p:txBody>
      </p:sp>
      <p:sp>
        <p:nvSpPr>
          <p:cNvPr id="4" name="TextBox 3"/>
          <p:cNvSpPr txBox="1"/>
          <p:nvPr/>
        </p:nvSpPr>
        <p:spPr>
          <a:xfrm>
            <a:off x="4020671" y="4800600"/>
            <a:ext cx="4057521" cy="461665"/>
          </a:xfrm>
          <a:prstGeom prst="rect">
            <a:avLst/>
          </a:prstGeom>
          <a:noFill/>
        </p:spPr>
        <p:txBody>
          <a:bodyPr wrap="none" rtlCol="0">
            <a:spAutoFit/>
          </a:bodyPr>
          <a:lstStyle/>
          <a:p>
            <a:r>
              <a:rPr lang="en-CA" sz="2400" dirty="0" smtClean="0">
                <a:solidFill>
                  <a:schemeClr val="tx2">
                    <a:lumMod val="60000"/>
                    <a:lumOff val="40000"/>
                  </a:schemeClr>
                </a:solidFill>
              </a:rPr>
              <a:t>Planning was added in 2010</a:t>
            </a:r>
            <a:endParaRPr lang="en-CA" sz="2400" dirty="0">
              <a:solidFill>
                <a:schemeClr val="tx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Engineering Profession</a:t>
            </a:r>
            <a:endParaRPr lang="en-CA" dirty="0"/>
          </a:p>
        </p:txBody>
      </p:sp>
      <p:sp>
        <p:nvSpPr>
          <p:cNvPr id="3" name="Content Placeholder 2"/>
          <p:cNvSpPr>
            <a:spLocks noGrp="1"/>
          </p:cNvSpPr>
          <p:nvPr>
            <p:ph idx="1"/>
          </p:nvPr>
        </p:nvSpPr>
        <p:spPr>
          <a:xfrm>
            <a:off x="457200" y="1600200"/>
            <a:ext cx="8511988" cy="4075113"/>
          </a:xfrm>
        </p:spPr>
        <p:txBody>
          <a:bodyPr/>
          <a:lstStyle/>
          <a:p>
            <a:pPr>
              <a:buNone/>
            </a:pPr>
            <a:r>
              <a:rPr lang="en-CA" dirty="0" smtClean="0"/>
              <a:t>	</a:t>
            </a:r>
            <a:r>
              <a:rPr lang="en-CA" dirty="0" smtClean="0">
                <a:solidFill>
                  <a:schemeClr val="bg1">
                    <a:lumMod val="75000"/>
                  </a:schemeClr>
                </a:solidFill>
              </a:rPr>
              <a:t>Any act of planning, designing, composing, evaluating, advising, reporting, directing or supervising that</a:t>
            </a:r>
          </a:p>
          <a:p>
            <a:pPr marL="857250" lvl="1" indent="-457200">
              <a:buFont typeface="+mj-lt"/>
              <a:buAutoNum type="alphaLcPeriod"/>
            </a:pPr>
            <a:r>
              <a:rPr lang="en-CA" sz="2400" dirty="0" smtClean="0">
                <a:solidFill>
                  <a:srgbClr val="FF0000"/>
                </a:solidFill>
              </a:rPr>
              <a:t>requires the application of engineering principles and</a:t>
            </a:r>
          </a:p>
          <a:p>
            <a:pPr marL="857250" lvl="1" indent="-457200">
              <a:buFont typeface="+mj-lt"/>
              <a:buAutoNum type="alphaLcPeriod"/>
            </a:pPr>
            <a:r>
              <a:rPr lang="en-CA" sz="2400" dirty="0" smtClean="0">
                <a:solidFill>
                  <a:schemeClr val="bg1">
                    <a:lumMod val="75000"/>
                  </a:schemeClr>
                </a:solidFill>
              </a:rPr>
              <a:t>concerns the safeguarding of life, health, property, economic interests, the public welfare, or the environment,</a:t>
            </a:r>
          </a:p>
          <a:p>
            <a:pPr marL="857250" lvl="1" indent="-457200">
              <a:buNone/>
            </a:pPr>
            <a:r>
              <a:rPr lang="en-CA" sz="2400" dirty="0" smtClean="0">
                <a:solidFill>
                  <a:schemeClr val="bg1">
                    <a:lumMod val="75000"/>
                  </a:schemeClr>
                </a:solidFill>
              </a:rPr>
              <a:t>or the managing of any such act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Engineering Profession</a:t>
            </a:r>
            <a:endParaRPr lang="en-CA" dirty="0"/>
          </a:p>
        </p:txBody>
      </p:sp>
      <p:sp>
        <p:nvSpPr>
          <p:cNvPr id="3" name="Content Placeholder 2"/>
          <p:cNvSpPr>
            <a:spLocks noGrp="1"/>
          </p:cNvSpPr>
          <p:nvPr>
            <p:ph idx="1"/>
          </p:nvPr>
        </p:nvSpPr>
        <p:spPr>
          <a:xfrm>
            <a:off x="457200" y="1600200"/>
            <a:ext cx="8511988" cy="4075113"/>
          </a:xfrm>
        </p:spPr>
        <p:txBody>
          <a:bodyPr/>
          <a:lstStyle/>
          <a:p>
            <a:pPr>
              <a:buNone/>
            </a:pPr>
            <a:r>
              <a:rPr lang="en-CA" dirty="0" smtClean="0"/>
              <a:t>	</a:t>
            </a:r>
            <a:r>
              <a:rPr lang="en-CA" dirty="0" smtClean="0">
                <a:solidFill>
                  <a:schemeClr val="bg1">
                    <a:lumMod val="75000"/>
                  </a:schemeClr>
                </a:solidFill>
              </a:rPr>
              <a:t>Any act of planning, designing, composing, evaluating, advising, reporting, directing or supervising that</a:t>
            </a:r>
          </a:p>
          <a:p>
            <a:pPr marL="857250" lvl="1" indent="-457200">
              <a:buFont typeface="+mj-lt"/>
              <a:buAutoNum type="alphaLcPeriod"/>
            </a:pPr>
            <a:r>
              <a:rPr lang="en-CA" sz="2400" dirty="0" smtClean="0">
                <a:solidFill>
                  <a:schemeClr val="bg1">
                    <a:lumMod val="75000"/>
                  </a:schemeClr>
                </a:solidFill>
              </a:rPr>
              <a:t>requires the application of engineering principles and</a:t>
            </a:r>
          </a:p>
          <a:p>
            <a:pPr marL="857250" lvl="1" indent="-457200">
              <a:buFont typeface="+mj-lt"/>
              <a:buAutoNum type="alphaLcPeriod"/>
            </a:pPr>
            <a:r>
              <a:rPr lang="en-CA" sz="2400" dirty="0" smtClean="0">
                <a:solidFill>
                  <a:srgbClr val="FF0000"/>
                </a:solidFill>
              </a:rPr>
              <a:t>concerns the safeguarding of life, health, property, economic interests, the public welfare, or the environment,</a:t>
            </a:r>
          </a:p>
          <a:p>
            <a:pPr marL="857250" lvl="1" indent="-457200">
              <a:buNone/>
            </a:pPr>
            <a:r>
              <a:rPr lang="en-CA" sz="2400" dirty="0" smtClean="0">
                <a:solidFill>
                  <a:schemeClr val="bg1">
                    <a:lumMod val="75000"/>
                  </a:schemeClr>
                </a:solidFill>
              </a:rPr>
              <a:t>or the managing of any such act</a:t>
            </a:r>
          </a:p>
        </p:txBody>
      </p:sp>
      <p:sp>
        <p:nvSpPr>
          <p:cNvPr id="4" name="TextBox 3"/>
          <p:cNvSpPr txBox="1"/>
          <p:nvPr/>
        </p:nvSpPr>
        <p:spPr>
          <a:xfrm>
            <a:off x="650885" y="4800600"/>
            <a:ext cx="8318303" cy="461665"/>
          </a:xfrm>
          <a:prstGeom prst="rect">
            <a:avLst/>
          </a:prstGeom>
          <a:noFill/>
        </p:spPr>
        <p:txBody>
          <a:bodyPr wrap="none" rtlCol="0">
            <a:spAutoFit/>
          </a:bodyPr>
          <a:lstStyle/>
          <a:p>
            <a:r>
              <a:rPr lang="en-CA" sz="2400" dirty="0" smtClean="0">
                <a:solidFill>
                  <a:schemeClr val="tx2">
                    <a:lumMod val="60000"/>
                    <a:lumOff val="40000"/>
                  </a:schemeClr>
                </a:solidFill>
              </a:rPr>
              <a:t>Economic interest and the environment were added in 2010</a:t>
            </a:r>
            <a:endParaRPr lang="en-CA" sz="2400" dirty="0">
              <a:solidFill>
                <a:schemeClr val="tx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Engineering_Colour</Template>
  <TotalTime>1917</TotalTime>
  <Words>460</Words>
  <Application>Microsoft Office PowerPoint</Application>
  <PresentationFormat>On-screen Show (4:3)</PresentationFormat>
  <Paragraphs>383</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Engineering_Colour</vt:lpstr>
      <vt:lpstr>The Engineering Profession</vt:lpstr>
      <vt:lpstr>Outline</vt:lpstr>
      <vt:lpstr>What is a Profession?</vt:lpstr>
      <vt:lpstr>What is a Profession?</vt:lpstr>
      <vt:lpstr>What is a Profession?</vt:lpstr>
      <vt:lpstr>The Engineering Profession</vt:lpstr>
      <vt:lpstr>The Engineering Profession</vt:lpstr>
      <vt:lpstr>The Engineering Profession</vt:lpstr>
      <vt:lpstr>The Engineering Profession</vt:lpstr>
      <vt:lpstr>The Engineering Profession</vt:lpstr>
      <vt:lpstr>The Engineering Profession</vt:lpstr>
      <vt:lpstr>The Act and Regulations</vt:lpstr>
      <vt:lpstr>Principal Object of the Association</vt:lpstr>
      <vt:lpstr>Additional Objects of the Association</vt:lpstr>
      <vt:lpstr>Overview</vt:lpstr>
      <vt:lpstr>Licences</vt:lpstr>
      <vt:lpstr>Licences</vt:lpstr>
      <vt:lpstr>Licences</vt:lpstr>
      <vt:lpstr>Regular Licence</vt:lpstr>
      <vt:lpstr>Regular Licence</vt:lpstr>
      <vt:lpstr>Provisional Licence</vt:lpstr>
      <vt:lpstr>Temporary Licence</vt:lpstr>
      <vt:lpstr>Limited Licence</vt:lpstr>
      <vt:lpstr>Titles and Abbreviations</vt:lpstr>
      <vt:lpstr>Titles and Abbreviations</vt:lpstr>
      <vt:lpstr>The Engineer’s Seal</vt:lpstr>
      <vt:lpstr>The Engineer’s Seal</vt:lpstr>
      <vt:lpstr>The Engineer’s Seal</vt:lpstr>
      <vt:lpstr>Licences and Consulting Engineers</vt:lpstr>
      <vt:lpstr>Consulting Engineer</vt:lpstr>
      <vt:lpstr>Certificates of Authorization</vt:lpstr>
      <vt:lpstr>Certificates of Authorization</vt:lpstr>
      <vt:lpstr>Certificates of Authorization</vt:lpstr>
      <vt:lpstr>Certificates of Authorization</vt:lpstr>
      <vt:lpstr>Certificates of Authorization</vt:lpstr>
      <vt:lpstr>Certificates of Authorization</vt:lpstr>
      <vt:lpstr>Certificates of Authorization</vt:lpstr>
      <vt:lpstr>Consulting Engineer</vt:lpstr>
      <vt:lpstr>Consulting Engineer</vt:lpstr>
      <vt:lpstr>Consulting Engineer</vt:lpstr>
      <vt:lpstr>Engineering Interns and Students</vt:lpstr>
      <vt:lpstr>Engineering Interns</vt:lpstr>
      <vt:lpstr>Engineering Interns</vt:lpstr>
      <vt:lpstr>Engineering Students</vt:lpstr>
      <vt:lpstr>Engineering Students</vt:lpstr>
      <vt:lpstr>Advertising</vt:lpstr>
      <vt:lpstr>Case Study</vt:lpstr>
      <vt:lpstr>Summary</vt:lpstr>
      <vt:lpstr>References</vt:lpstr>
      <vt:lpstr>Copyright and Disclaimer</vt:lpstr>
    </vt:vector>
  </TitlesOfParts>
  <Company>University of Waterloo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kharkins</dc:creator>
  <cp:lastModifiedBy>Douglas Wilhelm Harder</cp:lastModifiedBy>
  <cp:revision>201</cp:revision>
  <cp:lastPrinted>2010-03-08T19:59:32Z</cp:lastPrinted>
  <dcterms:created xsi:type="dcterms:W3CDTF">2010-03-10T14:45:39Z</dcterms:created>
  <dcterms:modified xsi:type="dcterms:W3CDTF">2016-05-16T14:54:31Z</dcterms:modified>
</cp:coreProperties>
</file>