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74" r:id="rId2"/>
    <p:sldId id="460" r:id="rId3"/>
    <p:sldId id="668" r:id="rId4"/>
    <p:sldId id="669" r:id="rId5"/>
    <p:sldId id="706" r:id="rId6"/>
    <p:sldId id="712" r:id="rId7"/>
    <p:sldId id="732" r:id="rId8"/>
    <p:sldId id="733" r:id="rId9"/>
    <p:sldId id="724" r:id="rId10"/>
    <p:sldId id="734" r:id="rId11"/>
    <p:sldId id="735" r:id="rId12"/>
    <p:sldId id="736" r:id="rId13"/>
    <p:sldId id="737" r:id="rId14"/>
    <p:sldId id="739" r:id="rId15"/>
    <p:sldId id="738" r:id="rId16"/>
    <p:sldId id="740" r:id="rId17"/>
    <p:sldId id="741" r:id="rId18"/>
    <p:sldId id="742" r:id="rId19"/>
    <p:sldId id="743" r:id="rId20"/>
    <p:sldId id="744" r:id="rId21"/>
    <p:sldId id="745" r:id="rId22"/>
    <p:sldId id="746" r:id="rId23"/>
    <p:sldId id="747" r:id="rId24"/>
    <p:sldId id="748" r:id="rId25"/>
    <p:sldId id="459" r:id="rId26"/>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5" autoAdjust="0"/>
    <p:restoredTop sz="77851" autoAdjust="0"/>
  </p:normalViewPr>
  <p:slideViewPr>
    <p:cSldViewPr snapToGrid="0" snapToObjects="1">
      <p:cViewPr varScale="1">
        <p:scale>
          <a:sx n="67" d="100"/>
          <a:sy n="67" d="100"/>
        </p:scale>
        <p:origin x="-906"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28/10/2015</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extLst>
      <p:ext uri="{BB962C8B-B14F-4D97-AF65-F5344CB8AC3E}">
        <p14:creationId xmlns:p14="http://schemas.microsoft.com/office/powerpoint/2010/main" val="2664692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28/10/2015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extLst>
      <p:ext uri="{BB962C8B-B14F-4D97-AF65-F5344CB8AC3E}">
        <p14:creationId xmlns:p14="http://schemas.microsoft.com/office/powerpoint/2010/main" val="234697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10</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11</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12</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13</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14</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15</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16</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17</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18</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19</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20</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21</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22</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23</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24</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25</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8</a:t>
            </a:fld>
            <a:endParaRPr lang="en-CA"/>
          </a:p>
        </p:txBody>
      </p:sp>
    </p:spTree>
    <p:extLst>
      <p:ext uri="{BB962C8B-B14F-4D97-AF65-F5344CB8AC3E}">
        <p14:creationId xmlns:p14="http://schemas.microsoft.com/office/powerpoint/2010/main"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9</a:t>
            </a:fld>
            <a:endParaRPr lang="en-CA"/>
          </a:p>
        </p:txBody>
      </p:sp>
    </p:spTree>
    <p:extLst>
      <p:ext uri="{BB962C8B-B14F-4D97-AF65-F5344CB8AC3E}">
        <p14:creationId xmlns:p14="http://schemas.microsoft.com/office/powerpoint/2010/main" val="136487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Breach of Contract</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Breach of Contract</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Contract Law:</a:t>
            </a:r>
            <a:br>
              <a:rPr lang="en-CA" dirty="0" smtClean="0"/>
            </a:br>
            <a:r>
              <a:rPr lang="en-CA" dirty="0" smtClean="0"/>
              <a:t>Breach of Contract</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Repudiation</a:t>
            </a:r>
            <a:endParaRPr lang="en-CA" dirty="0"/>
          </a:p>
        </p:txBody>
      </p:sp>
      <p:sp>
        <p:nvSpPr>
          <p:cNvPr id="3" name="Content Placeholder 2"/>
          <p:cNvSpPr>
            <a:spLocks noGrp="1"/>
          </p:cNvSpPr>
          <p:nvPr>
            <p:ph idx="1"/>
          </p:nvPr>
        </p:nvSpPr>
        <p:spPr/>
        <p:txBody>
          <a:bodyPr/>
          <a:lstStyle/>
          <a:p>
            <a:pPr>
              <a:buNone/>
            </a:pPr>
            <a:r>
              <a:rPr lang="en-CA" dirty="0" smtClean="0"/>
              <a:t>	When parties, either through explicit communications or through failure to perform, indicate that they will not perform obligations, they are said to have repudiated the contract</a:t>
            </a:r>
          </a:p>
          <a:p>
            <a:pPr lvl="1"/>
            <a:r>
              <a:rPr lang="en-CA" dirty="0" smtClean="0"/>
              <a:t>The party repudiating the contract is said to be the </a:t>
            </a:r>
            <a:r>
              <a:rPr lang="en-CA" i="1" dirty="0" smtClean="0"/>
              <a:t>defaulting party</a:t>
            </a:r>
          </a:p>
          <a:p>
            <a:pPr lvl="1"/>
            <a:r>
              <a:rPr lang="en-CA" dirty="0" smtClean="0"/>
              <a:t>If there is no material change, it is possible for the defaulting party to retract the repudiation and continue with its contractual obligations</a:t>
            </a:r>
          </a:p>
          <a:p>
            <a:pPr lvl="1"/>
            <a:r>
              <a:rPr lang="en-CA" dirty="0" smtClean="0"/>
              <a:t>Non-defaulting parties have two options:</a:t>
            </a:r>
          </a:p>
          <a:p>
            <a:pPr lvl="2"/>
            <a:r>
              <a:rPr lang="en-CA" dirty="0" smtClean="0"/>
              <a:t>Ignore the breach, or assume the contract is discharged</a:t>
            </a:r>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10</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Repudiation</a:t>
            </a:r>
            <a:endParaRPr lang="en-CA" dirty="0"/>
          </a:p>
        </p:txBody>
      </p:sp>
      <p:sp>
        <p:nvSpPr>
          <p:cNvPr id="3" name="Content Placeholder 2"/>
          <p:cNvSpPr>
            <a:spLocks noGrp="1"/>
          </p:cNvSpPr>
          <p:nvPr>
            <p:ph idx="1"/>
          </p:nvPr>
        </p:nvSpPr>
        <p:spPr/>
        <p:txBody>
          <a:bodyPr/>
          <a:lstStyle/>
          <a:p>
            <a:pPr>
              <a:buNone/>
            </a:pPr>
            <a:r>
              <a:rPr lang="en-CA" dirty="0" smtClean="0"/>
              <a:t>	If non-defaulting parties wish to consider the contract discharged, they must communicate this to the defaulting party “with reasonable dispatch”</a:t>
            </a:r>
          </a:p>
          <a:p>
            <a:pPr lvl="1"/>
            <a:r>
              <a:rPr lang="en-CA" dirty="0" smtClean="0"/>
              <a:t>The non-defaulting parties may then sue for damages</a:t>
            </a:r>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11</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Remedies</a:t>
            </a:r>
            <a:endParaRPr lang="en-CA" dirty="0"/>
          </a:p>
        </p:txBody>
      </p:sp>
      <p:sp>
        <p:nvSpPr>
          <p:cNvPr id="3" name="Content Placeholder 2"/>
          <p:cNvSpPr>
            <a:spLocks noGrp="1"/>
          </p:cNvSpPr>
          <p:nvPr>
            <p:ph idx="1"/>
          </p:nvPr>
        </p:nvSpPr>
        <p:spPr/>
        <p:txBody>
          <a:bodyPr/>
          <a:lstStyle/>
          <a:p>
            <a:pPr>
              <a:buNone/>
            </a:pPr>
            <a:r>
              <a:rPr lang="en-CA" dirty="0" smtClean="0"/>
              <a:t>	The non-defaulting party may be compensated for the breach through a number of possible remedies:</a:t>
            </a:r>
          </a:p>
          <a:p>
            <a:pPr lvl="1"/>
            <a:r>
              <a:rPr lang="en-CA" i="1" dirty="0" smtClean="0"/>
              <a:t>Damages</a:t>
            </a:r>
            <a:r>
              <a:rPr lang="en-CA" dirty="0" smtClean="0"/>
              <a:t> for any injury</a:t>
            </a:r>
          </a:p>
          <a:p>
            <a:pPr lvl="1"/>
            <a:r>
              <a:rPr lang="en-CA" i="1" dirty="0" smtClean="0"/>
              <a:t>Quantum </a:t>
            </a:r>
            <a:r>
              <a:rPr lang="en-CA" i="1" dirty="0" err="1" smtClean="0"/>
              <a:t>meruit</a:t>
            </a:r>
            <a:r>
              <a:rPr lang="en-CA" i="1" dirty="0" smtClean="0"/>
              <a:t> </a:t>
            </a:r>
            <a:r>
              <a:rPr lang="en-CA" dirty="0" smtClean="0"/>
              <a:t>remedies</a:t>
            </a:r>
          </a:p>
          <a:p>
            <a:pPr lvl="1"/>
            <a:r>
              <a:rPr lang="en-CA" dirty="0" smtClean="0"/>
              <a:t>Specific performance</a:t>
            </a:r>
          </a:p>
          <a:p>
            <a:pPr lvl="1"/>
            <a:r>
              <a:rPr lang="en-CA" dirty="0" smtClean="0"/>
              <a:t>Injunctions</a:t>
            </a:r>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12</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Damages</a:t>
            </a:r>
            <a:endParaRPr lang="en-CA" dirty="0"/>
          </a:p>
        </p:txBody>
      </p:sp>
      <p:sp>
        <p:nvSpPr>
          <p:cNvPr id="3" name="Content Placeholder 2"/>
          <p:cNvSpPr>
            <a:spLocks noGrp="1"/>
          </p:cNvSpPr>
          <p:nvPr>
            <p:ph idx="1"/>
          </p:nvPr>
        </p:nvSpPr>
        <p:spPr/>
        <p:txBody>
          <a:bodyPr/>
          <a:lstStyle/>
          <a:p>
            <a:pPr>
              <a:buNone/>
            </a:pPr>
            <a:r>
              <a:rPr lang="en-CA" dirty="0" smtClean="0"/>
              <a:t>	The term </a:t>
            </a:r>
            <a:r>
              <a:rPr lang="en-CA" i="1" dirty="0" smtClean="0"/>
              <a:t>damages</a:t>
            </a:r>
            <a:r>
              <a:rPr lang="en-CA" dirty="0" smtClean="0"/>
              <a:t> refers to monetary compensation for any losses that affect the innocent party</a:t>
            </a:r>
          </a:p>
          <a:p>
            <a:pPr lvl="1"/>
            <a:r>
              <a:rPr lang="en-CA" dirty="0" smtClean="0"/>
              <a:t>The amount of damages is determined by a court</a:t>
            </a:r>
          </a:p>
          <a:p>
            <a:pPr lvl="1"/>
            <a:r>
              <a:rPr lang="en-CA" dirty="0" smtClean="0"/>
              <a:t>What can the injured party claim as damages?</a:t>
            </a:r>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13</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Damages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Hadley v </a:t>
            </a:r>
            <a:r>
              <a:rPr lang="en-CA" i="1" dirty="0" err="1" smtClean="0"/>
              <a:t>Baxendale</a:t>
            </a:r>
            <a:r>
              <a:rPr lang="en-CA" dirty="0" smtClean="0"/>
              <a:t>, 1854, the plaintiff operated a mill and required the defendants to transport a broken crankshaft for repairs</a:t>
            </a:r>
          </a:p>
          <a:p>
            <a:pPr lvl="1"/>
            <a:r>
              <a:rPr lang="en-CA" dirty="0" smtClean="0"/>
              <a:t>Through negligence on the part of the carriers, the deliver was delayed</a:t>
            </a:r>
          </a:p>
          <a:p>
            <a:pPr lvl="1"/>
            <a:r>
              <a:rPr lang="en-CA" dirty="0" smtClean="0"/>
              <a:t>The crankshaft was essential to the operation of the mill, but this was not impressed upon the defendants at the time the contract was established</a:t>
            </a:r>
          </a:p>
          <a:p>
            <a:pPr lvl="1"/>
            <a:r>
              <a:rPr lang="en-CA" dirty="0" smtClean="0"/>
              <a:t>The plaintiff was seeking damages for lost productivity</a:t>
            </a:r>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14</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Damages</a:t>
            </a:r>
            <a:endParaRPr lang="en-CA" dirty="0"/>
          </a:p>
        </p:txBody>
      </p:sp>
      <p:sp>
        <p:nvSpPr>
          <p:cNvPr id="3" name="Content Placeholder 2"/>
          <p:cNvSpPr>
            <a:spLocks noGrp="1"/>
          </p:cNvSpPr>
          <p:nvPr>
            <p:ph idx="1"/>
          </p:nvPr>
        </p:nvSpPr>
        <p:spPr/>
        <p:txBody>
          <a:bodyPr/>
          <a:lstStyle/>
          <a:p>
            <a:pPr>
              <a:buNone/>
            </a:pPr>
            <a:r>
              <a:rPr lang="en-CA" dirty="0" smtClean="0"/>
              <a:t>	The justice indicated</a:t>
            </a:r>
          </a:p>
          <a:p>
            <a:pPr lvl="1" algn="just">
              <a:buNone/>
            </a:pPr>
            <a:r>
              <a:rPr lang="en-CA" dirty="0" smtClean="0"/>
              <a:t>   “Where two parties have made a contract which one of them has broken, the damages which the other party ought to receive in respect of such breach of contract should be such as may fairly and reasonably be considered either arising naturally, i.e., according to the usual course of things, from such a breach of contract itself, or such as may be reasonably be supposed to have been in the contemplation of both parties, at the time they made the contract, as the probable result of the breach of it.”</a:t>
            </a:r>
          </a:p>
          <a:p>
            <a:pPr lvl="1" algn="just">
              <a:buNone/>
            </a:pPr>
            <a:endParaRPr lang="en-CA" dirty="0" smtClean="0"/>
          </a:p>
          <a:p>
            <a:pPr>
              <a:buNone/>
            </a:pPr>
            <a:r>
              <a:rPr lang="en-CA" dirty="0" smtClean="0"/>
              <a:t>	The defendants must be told of the consequences if the plaintiffs seek damages as a result of any breach</a:t>
            </a:r>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15</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Direct and Indirect Damages</a:t>
            </a:r>
            <a:endParaRPr lang="en-CA" dirty="0"/>
          </a:p>
        </p:txBody>
      </p:sp>
      <p:sp>
        <p:nvSpPr>
          <p:cNvPr id="3" name="Content Placeholder 2"/>
          <p:cNvSpPr>
            <a:spLocks noGrp="1"/>
          </p:cNvSpPr>
          <p:nvPr>
            <p:ph idx="1"/>
          </p:nvPr>
        </p:nvSpPr>
        <p:spPr/>
        <p:txBody>
          <a:bodyPr/>
          <a:lstStyle/>
          <a:p>
            <a:pPr>
              <a:buNone/>
            </a:pPr>
            <a:r>
              <a:rPr lang="en-CA" dirty="0" smtClean="0"/>
              <a:t>	Damages may be a direct consequence of the breach:</a:t>
            </a:r>
          </a:p>
          <a:p>
            <a:pPr lvl="1"/>
            <a:r>
              <a:rPr lang="en-CA" dirty="0" smtClean="0"/>
              <a:t>Any immediate costs that the injured party must incur to complete the terms of the contract</a:t>
            </a:r>
          </a:p>
          <a:p>
            <a:pPr lvl="1"/>
            <a:r>
              <a:rPr lang="en-CA" dirty="0" smtClean="0"/>
              <a:t>This may include any additional costs, over-and-above the costs of the current contract to find another party to complete the terms of the contract</a:t>
            </a:r>
          </a:p>
          <a:p>
            <a:pPr lvl="1"/>
            <a:endParaRPr lang="en-CA" dirty="0" smtClean="0"/>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16</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Direct and Indirect Damages</a:t>
            </a:r>
            <a:endParaRPr lang="en-CA" dirty="0"/>
          </a:p>
        </p:txBody>
      </p:sp>
      <p:sp>
        <p:nvSpPr>
          <p:cNvPr id="3" name="Content Placeholder 2"/>
          <p:cNvSpPr>
            <a:spLocks noGrp="1"/>
          </p:cNvSpPr>
          <p:nvPr>
            <p:ph idx="1"/>
          </p:nvPr>
        </p:nvSpPr>
        <p:spPr/>
        <p:txBody>
          <a:bodyPr/>
          <a:lstStyle/>
          <a:p>
            <a:pPr>
              <a:buNone/>
            </a:pPr>
            <a:r>
              <a:rPr lang="en-CA" dirty="0" smtClean="0"/>
              <a:t>	Damages may also result indirectly from the breach:</a:t>
            </a:r>
          </a:p>
          <a:p>
            <a:pPr lvl="1"/>
            <a:r>
              <a:rPr lang="en-CA" dirty="0" smtClean="0"/>
              <a:t>This includes any other losses that are a consequence of the contract obligations not being performed</a:t>
            </a:r>
          </a:p>
          <a:p>
            <a:pPr lvl="1"/>
            <a:r>
              <a:rPr lang="en-CA" dirty="0" smtClean="0"/>
              <a:t>In the case of </a:t>
            </a:r>
            <a:r>
              <a:rPr lang="en-CA" i="1" dirty="0" smtClean="0"/>
              <a:t>Hadley v </a:t>
            </a:r>
            <a:r>
              <a:rPr lang="en-CA" i="1" dirty="0" err="1" smtClean="0"/>
              <a:t>Baxendale</a:t>
            </a:r>
            <a:r>
              <a:rPr lang="en-CA" dirty="0" smtClean="0"/>
              <a:t>, the shutdown of the mill was an indirect damage resulting from the breach</a:t>
            </a:r>
          </a:p>
          <a:p>
            <a:pPr lvl="1"/>
            <a:endParaRPr lang="en-CA" dirty="0" smtClean="0"/>
          </a:p>
          <a:p>
            <a:pPr>
              <a:buNone/>
            </a:pPr>
            <a:r>
              <a:rPr lang="en-CA" dirty="0" smtClean="0"/>
              <a:t>	Many contracting parties will often attempt to limit damages to those that directly result from any breach</a:t>
            </a:r>
          </a:p>
          <a:p>
            <a:pPr lvl="1" algn="just">
              <a:buNone/>
            </a:pPr>
            <a:r>
              <a:rPr lang="en-CA" dirty="0" smtClean="0"/>
              <a:t>   “In no event whatsoever will the manufacturer be responsible for any indirect or consequential damages howsoever caused.”</a:t>
            </a:r>
          </a:p>
          <a:p>
            <a:pPr lvl="1"/>
            <a:endParaRPr lang="en-CA" dirty="0" smtClean="0"/>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17</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Duty to Mitigate</a:t>
            </a:r>
            <a:endParaRPr lang="en-CA" dirty="0"/>
          </a:p>
        </p:txBody>
      </p:sp>
      <p:sp>
        <p:nvSpPr>
          <p:cNvPr id="3" name="Content Placeholder 2"/>
          <p:cNvSpPr>
            <a:spLocks noGrp="1"/>
          </p:cNvSpPr>
          <p:nvPr>
            <p:ph idx="1"/>
          </p:nvPr>
        </p:nvSpPr>
        <p:spPr/>
        <p:txBody>
          <a:bodyPr/>
          <a:lstStyle/>
          <a:p>
            <a:pPr>
              <a:buNone/>
            </a:pPr>
            <a:r>
              <a:rPr lang="en-CA" dirty="0" smtClean="0"/>
              <a:t>	When a party is injured as a result of a breach of contract, the party must still take steps to prevent further damage</a:t>
            </a:r>
          </a:p>
          <a:p>
            <a:pPr lvl="1"/>
            <a:r>
              <a:rPr lang="en-CA" dirty="0" smtClean="0"/>
              <a:t>In a construction that is partially completed, the injured party would have to, for example, guard against possible water damage</a:t>
            </a:r>
          </a:p>
          <a:p>
            <a:pPr lvl="1"/>
            <a:r>
              <a:rPr lang="en-CA" dirty="0" smtClean="0"/>
              <a:t>The courts will consider compensating the party for any costs incurred in protecting the structure, but they will not consider water damage to the structure if the injured party took no reasonable steps to protect it</a:t>
            </a:r>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18</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Penalty Clauses</a:t>
            </a:r>
            <a:endParaRPr lang="en-CA" dirty="0"/>
          </a:p>
        </p:txBody>
      </p:sp>
      <p:sp>
        <p:nvSpPr>
          <p:cNvPr id="3" name="Content Placeholder 2"/>
          <p:cNvSpPr>
            <a:spLocks noGrp="1"/>
          </p:cNvSpPr>
          <p:nvPr>
            <p:ph idx="1"/>
          </p:nvPr>
        </p:nvSpPr>
        <p:spPr/>
        <p:txBody>
          <a:bodyPr/>
          <a:lstStyle/>
          <a:p>
            <a:pPr>
              <a:buNone/>
            </a:pPr>
            <a:r>
              <a:rPr lang="en-CA" dirty="0" smtClean="0"/>
              <a:t>	If a contract includes a </a:t>
            </a:r>
            <a:r>
              <a:rPr lang="en-CA" i="1" dirty="0" smtClean="0"/>
              <a:t>penalty clause</a:t>
            </a:r>
            <a:r>
              <a:rPr lang="en-CA" dirty="0" smtClean="0"/>
              <a:t>, that is, one indicating damages to be paid in the event of a breach must be commensurate with the actual damage</a:t>
            </a:r>
          </a:p>
          <a:p>
            <a:pPr lvl="1"/>
            <a:r>
              <a:rPr lang="en-CA" dirty="0" smtClean="0"/>
              <a:t>Such clauses that are purely punitive will not be upheld by courts</a:t>
            </a:r>
          </a:p>
          <a:p>
            <a:pPr lvl="1"/>
            <a:endParaRPr lang="en-CA" dirty="0" smtClean="0"/>
          </a:p>
          <a:p>
            <a:pPr>
              <a:buNone/>
            </a:pPr>
            <a:r>
              <a:rPr lang="en-CA" dirty="0" smtClean="0"/>
              <a:t>	Such clauses must reasonable consider actual losses that will be incurred as a result of any breach</a:t>
            </a:r>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19</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Breach of Contract</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Penalty Clauses</a:t>
            </a:r>
            <a:endParaRPr lang="en-CA" dirty="0"/>
          </a:p>
        </p:txBody>
      </p:sp>
      <p:sp>
        <p:nvSpPr>
          <p:cNvPr id="3" name="Content Placeholder 2"/>
          <p:cNvSpPr>
            <a:spLocks noGrp="1"/>
          </p:cNvSpPr>
          <p:nvPr>
            <p:ph idx="1"/>
          </p:nvPr>
        </p:nvSpPr>
        <p:spPr/>
        <p:txBody>
          <a:bodyPr/>
          <a:lstStyle/>
          <a:p>
            <a:pPr>
              <a:buNone/>
            </a:pPr>
            <a:r>
              <a:rPr lang="en-CA" dirty="0" smtClean="0"/>
              <a:t>	Consider a subcontracted software system that must be installed by a certain date, otherwise, the contracting party will be in breach of its contract</a:t>
            </a:r>
          </a:p>
          <a:p>
            <a:pPr lvl="1"/>
            <a:r>
              <a:rPr lang="en-CA" dirty="0" smtClean="0"/>
              <a:t>The </a:t>
            </a:r>
            <a:r>
              <a:rPr lang="en-CA" i="1" dirty="0" smtClean="0"/>
              <a:t>liquidated damages</a:t>
            </a:r>
            <a:r>
              <a:rPr lang="en-CA" dirty="0" smtClean="0"/>
              <a:t> are those that the contractor will incur if the contract is breach</a:t>
            </a:r>
          </a:p>
          <a:p>
            <a:pPr lvl="1"/>
            <a:r>
              <a:rPr lang="en-CA" dirty="0" smtClean="0"/>
              <a:t>If a breach of the contract was $1000 per day, it would be unreasonable to have a penalty clause that indicates $5000 per day</a:t>
            </a:r>
          </a:p>
          <a:p>
            <a:pPr lvl="1"/>
            <a:r>
              <a:rPr lang="en-CA" dirty="0" smtClean="0"/>
              <a:t>The court would not lower the damages to more reasonable levels, but instead simply void the term</a:t>
            </a:r>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20</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Quantum </a:t>
            </a:r>
            <a:r>
              <a:rPr lang="en-CA" i="1" dirty="0" err="1" smtClean="0"/>
              <a:t>Meruit</a:t>
            </a:r>
            <a:endParaRPr lang="en-CA" i="1" dirty="0"/>
          </a:p>
        </p:txBody>
      </p:sp>
      <p:sp>
        <p:nvSpPr>
          <p:cNvPr id="3" name="Content Placeholder 2"/>
          <p:cNvSpPr>
            <a:spLocks noGrp="1"/>
          </p:cNvSpPr>
          <p:nvPr>
            <p:ph idx="1"/>
          </p:nvPr>
        </p:nvSpPr>
        <p:spPr/>
        <p:txBody>
          <a:bodyPr/>
          <a:lstStyle/>
          <a:p>
            <a:pPr>
              <a:buNone/>
            </a:pPr>
            <a:r>
              <a:rPr lang="en-CA" dirty="0" smtClean="0"/>
              <a:t>	Suppose prior to a breach of a contract, performance had occurred, but the contract did not specify the benefits that would result from the performance</a:t>
            </a:r>
          </a:p>
          <a:p>
            <a:pPr>
              <a:buNone/>
            </a:pPr>
            <a:endParaRPr lang="en-CA" dirty="0" smtClean="0"/>
          </a:p>
          <a:p>
            <a:pPr>
              <a:buNone/>
            </a:pPr>
            <a:r>
              <a:rPr lang="en-CA" dirty="0" smtClean="0"/>
              <a:t>	In the case where the breach is the result of the party that is to pay </a:t>
            </a:r>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21</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Substantial Compliance</a:t>
            </a:r>
            <a:endParaRPr lang="en-CA" dirty="0"/>
          </a:p>
        </p:txBody>
      </p:sp>
      <p:sp>
        <p:nvSpPr>
          <p:cNvPr id="3" name="Content Placeholder 2"/>
          <p:cNvSpPr>
            <a:spLocks noGrp="1"/>
          </p:cNvSpPr>
          <p:nvPr>
            <p:ph idx="1"/>
          </p:nvPr>
        </p:nvSpPr>
        <p:spPr/>
        <p:txBody>
          <a:bodyPr/>
          <a:lstStyle/>
          <a:p>
            <a:pPr>
              <a:buNone/>
            </a:pPr>
            <a:r>
              <a:rPr lang="en-CA" dirty="0" smtClean="0"/>
              <a:t>	</a:t>
            </a:r>
            <a:r>
              <a:rPr lang="en-CA" dirty="0" smtClean="0"/>
              <a:t>When performance has completed the essential objective of a contract, the party completing those obligations will be determined to have provided substantial compliance to the contract</a:t>
            </a:r>
            <a:r>
              <a:rPr lang="en-CA" dirty="0" smtClean="0"/>
              <a:t>, even though minor obligations have not been met</a:t>
            </a:r>
          </a:p>
          <a:p>
            <a:pPr lvl="1"/>
            <a:r>
              <a:rPr lang="en-CA" dirty="0" smtClean="0"/>
              <a:t>The completion of E5 was satisfied, even though the developer never bothered to correctly code the light switches consistently</a:t>
            </a:r>
          </a:p>
          <a:p>
            <a:pPr lvl="1"/>
            <a:r>
              <a:rPr lang="en-CA" dirty="0" smtClean="0"/>
              <a:t>It does not appear to be worth the effort of the University of Waterloo to require the contractor to fix such minor details</a:t>
            </a:r>
            <a:endParaRPr lang="en-CA" dirty="0" smtClean="0"/>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22</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Specific Performance</a:t>
            </a:r>
            <a:endParaRPr lang="en-CA" dirty="0"/>
          </a:p>
        </p:txBody>
      </p:sp>
      <p:sp>
        <p:nvSpPr>
          <p:cNvPr id="3" name="Content Placeholder 2"/>
          <p:cNvSpPr>
            <a:spLocks noGrp="1"/>
          </p:cNvSpPr>
          <p:nvPr>
            <p:ph idx="1"/>
          </p:nvPr>
        </p:nvSpPr>
        <p:spPr/>
        <p:txBody>
          <a:bodyPr/>
          <a:lstStyle/>
          <a:p>
            <a:pPr>
              <a:buNone/>
            </a:pPr>
            <a:r>
              <a:rPr lang="en-CA" dirty="0" smtClean="0"/>
              <a:t>	</a:t>
            </a:r>
            <a:r>
              <a:rPr lang="en-CA" dirty="0" smtClean="0"/>
              <a:t>In some cases, the courts may require that the party breaching the contract must, never-the-less, satisfy specific terms within the contract, rather than compensate the injured party</a:t>
            </a:r>
          </a:p>
          <a:p>
            <a:pPr lvl="1"/>
            <a:r>
              <a:rPr lang="en-CA" dirty="0" smtClean="0"/>
              <a:t>If the performance requires supervision, it will not be specified</a:t>
            </a:r>
          </a:p>
          <a:p>
            <a:pPr lvl="1"/>
            <a:r>
              <a:rPr lang="en-CA" dirty="0" smtClean="0"/>
              <a:t>Often applied if the contract involves the transfer of an item that is rare or unique</a:t>
            </a:r>
          </a:p>
          <a:p>
            <a:pPr lvl="2"/>
            <a:r>
              <a:rPr lang="en-CA" dirty="0" smtClean="0"/>
              <a:t>The failure to provide a vehicle upon entering into a contract to sell it will be seen to be a breach of contract</a:t>
            </a:r>
          </a:p>
          <a:p>
            <a:pPr lvl="2"/>
            <a:r>
              <a:rPr lang="en-CA" dirty="0" smtClean="0"/>
              <a:t>If it is a 2015 Volkswagen Golf, the injured party could be compensated to all him or her to purchase a similar vehicle elsewhere</a:t>
            </a:r>
          </a:p>
          <a:p>
            <a:pPr lvl="2"/>
            <a:r>
              <a:rPr lang="en-CA" dirty="0" smtClean="0"/>
              <a:t>If it is a 1967 Ford Mustang, it is unlikely that a similar vehicle can easily be found, and thus, the court may require that the vehicle be transferred</a:t>
            </a:r>
            <a:endParaRPr lang="en-CA" dirty="0" smtClean="0"/>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23</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Injunction</a:t>
            </a:r>
            <a:endParaRPr lang="en-CA" dirty="0"/>
          </a:p>
        </p:txBody>
      </p:sp>
      <p:sp>
        <p:nvSpPr>
          <p:cNvPr id="3" name="Content Placeholder 2"/>
          <p:cNvSpPr>
            <a:spLocks noGrp="1"/>
          </p:cNvSpPr>
          <p:nvPr>
            <p:ph idx="1"/>
          </p:nvPr>
        </p:nvSpPr>
        <p:spPr/>
        <p:txBody>
          <a:bodyPr/>
          <a:lstStyle/>
          <a:p>
            <a:pPr>
              <a:buNone/>
            </a:pPr>
            <a:r>
              <a:rPr lang="en-CA" dirty="0" smtClean="0"/>
              <a:t>	</a:t>
            </a:r>
            <a:r>
              <a:rPr lang="en-CA" dirty="0" smtClean="0"/>
              <a:t>Suppose a contract has a no-compete clause that is reasonable, but a former employee, never-the-less, finds employment in breach of the contract</a:t>
            </a:r>
          </a:p>
          <a:p>
            <a:pPr lvl="1"/>
            <a:r>
              <a:rPr lang="en-CA" dirty="0" smtClean="0"/>
              <a:t>The injured party could seek an injunction barring the former employee from engaging in the specified trade</a:t>
            </a:r>
            <a:endParaRPr lang="en-CA" dirty="0" smtClean="0"/>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24</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25</a:t>
            </a:fld>
            <a:endParaRPr lang="en-CA"/>
          </a:p>
        </p:txBody>
      </p:sp>
      <p:sp>
        <p:nvSpPr>
          <p:cNvPr id="5" name="Footer Placeholder 4"/>
          <p:cNvSpPr>
            <a:spLocks noGrp="1"/>
          </p:cNvSpPr>
          <p:nvPr>
            <p:ph type="ftr" sz="quarter" idx="12"/>
          </p:nvPr>
        </p:nvSpPr>
        <p:spPr/>
        <p:txBody>
          <a:bodyPr/>
          <a:lstStyle/>
          <a:p>
            <a:pPr>
              <a:defRPr/>
            </a:pPr>
            <a:r>
              <a:rPr lang="en-CA" smtClean="0"/>
              <a:t>Breach of Contract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Definitions</a:t>
            </a:r>
            <a:endParaRPr lang="en-CA" dirty="0"/>
          </a:p>
        </p:txBody>
      </p:sp>
      <p:sp>
        <p:nvSpPr>
          <p:cNvPr id="3" name="Content Placeholder 2"/>
          <p:cNvSpPr>
            <a:spLocks noGrp="1"/>
          </p:cNvSpPr>
          <p:nvPr>
            <p:ph idx="1"/>
          </p:nvPr>
        </p:nvSpPr>
        <p:spPr/>
        <p:txBody>
          <a:bodyPr/>
          <a:lstStyle/>
          <a:p>
            <a:pPr>
              <a:buNone/>
            </a:pPr>
            <a:r>
              <a:rPr lang="en-CA" dirty="0" smtClean="0"/>
              <a:t>	Terms of a contract that require performance on a party are said to be </a:t>
            </a:r>
            <a:r>
              <a:rPr lang="en-CA" i="1" dirty="0" smtClean="0"/>
              <a:t>obligations</a:t>
            </a:r>
          </a:p>
          <a:p>
            <a:pPr>
              <a:buNone/>
            </a:pPr>
            <a:endParaRPr lang="en-CA" dirty="0" smtClean="0"/>
          </a:p>
          <a:p>
            <a:pPr>
              <a:buNone/>
            </a:pPr>
            <a:r>
              <a:rPr lang="en-CA" dirty="0" smtClean="0"/>
              <a:t>	Failure to perform an obligation is said to be a </a:t>
            </a:r>
            <a:r>
              <a:rPr lang="en-CA" i="1" dirty="0" smtClean="0"/>
              <a:t>breach of the contract</a:t>
            </a:r>
          </a:p>
          <a:p>
            <a:pPr>
              <a:buNone/>
            </a:pPr>
            <a:endParaRPr lang="en-CA" dirty="0" smtClean="0"/>
          </a:p>
          <a:p>
            <a:pPr>
              <a:buNone/>
            </a:pPr>
            <a:r>
              <a:rPr lang="en-CA" dirty="0" smtClean="0"/>
              <a:t>	The party that breaches the contract is said to be the </a:t>
            </a:r>
            <a:r>
              <a:rPr lang="en-CA" i="1" dirty="0" smtClean="0"/>
              <a:t>defaulting </a:t>
            </a:r>
            <a:r>
              <a:rPr lang="en-CA" dirty="0" smtClean="0"/>
              <a:t>party</a:t>
            </a:r>
          </a:p>
          <a:p>
            <a:pPr>
              <a:buNone/>
            </a:pPr>
            <a:endParaRPr lang="en-CA" dirty="0" smtClean="0"/>
          </a:p>
          <a:p>
            <a:pPr>
              <a:buNone/>
            </a:pPr>
            <a:r>
              <a:rPr lang="en-CA" dirty="0" smtClean="0"/>
              <a:t>	Any other parties to the contract are said to be </a:t>
            </a:r>
            <a:r>
              <a:rPr lang="en-CA" i="1" dirty="0" smtClean="0"/>
              <a:t>innocent </a:t>
            </a:r>
            <a:r>
              <a:rPr lang="en-CA" dirty="0" smtClean="0"/>
              <a:t>parties</a:t>
            </a:r>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Types of Breaches</a:t>
            </a:r>
            <a:endParaRPr lang="en-CA" dirty="0"/>
          </a:p>
        </p:txBody>
      </p:sp>
      <p:sp>
        <p:nvSpPr>
          <p:cNvPr id="3" name="Content Placeholder 2"/>
          <p:cNvSpPr>
            <a:spLocks noGrp="1"/>
          </p:cNvSpPr>
          <p:nvPr>
            <p:ph idx="1"/>
          </p:nvPr>
        </p:nvSpPr>
        <p:spPr/>
        <p:txBody>
          <a:bodyPr/>
          <a:lstStyle/>
          <a:p>
            <a:pPr>
              <a:buNone/>
            </a:pPr>
            <a:r>
              <a:rPr lang="en-CA" dirty="0" smtClean="0"/>
              <a:t>	An essential obligation of a contract is said to be a </a:t>
            </a:r>
            <a:r>
              <a:rPr lang="en-CA" i="1" dirty="0" smtClean="0"/>
              <a:t>condition </a:t>
            </a:r>
            <a:r>
              <a:rPr lang="en-CA" dirty="0" smtClean="0"/>
              <a:t>of the contract</a:t>
            </a:r>
          </a:p>
          <a:p>
            <a:pPr>
              <a:buNone/>
            </a:pPr>
            <a:endParaRPr lang="en-CA" dirty="0" smtClean="0"/>
          </a:p>
          <a:p>
            <a:pPr>
              <a:buNone/>
            </a:pPr>
            <a:r>
              <a:rPr lang="en-CA" dirty="0" smtClean="0"/>
              <a:t>	Other obligations non-essential to the contract are said to be </a:t>
            </a:r>
            <a:r>
              <a:rPr lang="en-CA" i="1" dirty="0" smtClean="0"/>
              <a:t>warranties</a:t>
            </a:r>
            <a:endParaRPr lang="en-CA" dirty="0" smtClean="0"/>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Discharge by Performance</a:t>
            </a:r>
            <a:endParaRPr lang="en-CA" dirty="0"/>
          </a:p>
        </p:txBody>
      </p:sp>
      <p:sp>
        <p:nvSpPr>
          <p:cNvPr id="3" name="Content Placeholder 2"/>
          <p:cNvSpPr>
            <a:spLocks noGrp="1"/>
          </p:cNvSpPr>
          <p:nvPr>
            <p:ph idx="1"/>
          </p:nvPr>
        </p:nvSpPr>
        <p:spPr/>
        <p:txBody>
          <a:bodyPr/>
          <a:lstStyle/>
          <a:p>
            <a:pPr>
              <a:buNone/>
            </a:pPr>
            <a:r>
              <a:rPr lang="en-CA" dirty="0" smtClean="0"/>
              <a:t>	The innocent parties may seek </a:t>
            </a:r>
            <a:r>
              <a:rPr lang="en-CA" i="1" dirty="0" smtClean="0"/>
              <a:t>remedies </a:t>
            </a:r>
            <a:r>
              <a:rPr lang="en-CA" dirty="0" smtClean="0"/>
              <a:t>for the breach</a:t>
            </a:r>
          </a:p>
          <a:p>
            <a:pPr>
              <a:buNone/>
            </a:pPr>
            <a:endParaRPr lang="en-CA" dirty="0" smtClean="0"/>
          </a:p>
          <a:p>
            <a:pPr>
              <a:buNone/>
            </a:pPr>
            <a:r>
              <a:rPr lang="en-CA" dirty="0" smtClean="0"/>
              <a:t>	The breach of a warranty may allow the innocent parties to sue for damages or specific performance</a:t>
            </a:r>
          </a:p>
          <a:p>
            <a:pPr lvl="1"/>
            <a:r>
              <a:rPr lang="en-CA" dirty="0" smtClean="0"/>
              <a:t>Such a breach is said to be an </a:t>
            </a:r>
            <a:r>
              <a:rPr lang="en-CA" i="1" dirty="0" smtClean="0"/>
              <a:t>non-material breach</a:t>
            </a:r>
            <a:endParaRPr lang="en-CA" dirty="0" smtClean="0"/>
          </a:p>
          <a:p>
            <a:pPr>
              <a:buNone/>
            </a:pPr>
            <a:endParaRPr lang="en-CA" dirty="0" smtClean="0"/>
          </a:p>
          <a:p>
            <a:pPr>
              <a:buNone/>
            </a:pPr>
            <a:r>
              <a:rPr lang="en-CA" dirty="0" smtClean="0"/>
              <a:t>	If, however, it is a breach of a condition, the injured parties may be able to, in addition, consider the contract discharged by the breach</a:t>
            </a:r>
          </a:p>
          <a:p>
            <a:pPr lvl="1"/>
            <a:r>
              <a:rPr lang="en-CA" dirty="0" smtClean="0"/>
              <a:t>Such a breach is said to be a </a:t>
            </a:r>
            <a:r>
              <a:rPr lang="en-CA" i="1" dirty="0" smtClean="0"/>
              <a:t>material breach</a:t>
            </a:r>
            <a:endParaRPr lang="en-CA" dirty="0" smtClean="0"/>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Non-material Breach</a:t>
            </a:r>
            <a:endParaRPr lang="en-CA" dirty="0"/>
          </a:p>
        </p:txBody>
      </p:sp>
      <p:sp>
        <p:nvSpPr>
          <p:cNvPr id="3" name="Content Placeholder 2"/>
          <p:cNvSpPr>
            <a:spLocks noGrp="1"/>
          </p:cNvSpPr>
          <p:nvPr>
            <p:ph idx="1"/>
          </p:nvPr>
        </p:nvSpPr>
        <p:spPr/>
        <p:txBody>
          <a:bodyPr/>
          <a:lstStyle/>
          <a:p>
            <a:pPr>
              <a:buNone/>
            </a:pPr>
            <a:r>
              <a:rPr lang="en-CA" dirty="0" smtClean="0"/>
              <a:t>	Consider the case of </a:t>
            </a:r>
            <a:r>
              <a:rPr lang="en-CA" i="1" dirty="0" err="1" smtClean="0"/>
              <a:t>Pigott</a:t>
            </a:r>
            <a:r>
              <a:rPr lang="en-CA" i="1" dirty="0" smtClean="0"/>
              <a:t> Construction Co. Ltd. v W.J. Crowe Ltd.</a:t>
            </a:r>
            <a:r>
              <a:rPr lang="en-CA" dirty="0" smtClean="0"/>
              <a:t>, 1963 where a subcontractor claimed that the contractor had breached terms in a contract:</a:t>
            </a:r>
          </a:p>
          <a:p>
            <a:pPr lvl="1"/>
            <a:r>
              <a:rPr lang="en-CA" dirty="0" smtClean="0"/>
              <a:t>The terms in question requested expeditious work on the part of the contractor and to provide heat during winter</a:t>
            </a:r>
          </a:p>
          <a:p>
            <a:pPr lvl="1"/>
            <a:r>
              <a:rPr lang="en-CA" dirty="0" smtClean="0"/>
              <a:t>Work had not begun by January 1</a:t>
            </a:r>
            <a:r>
              <a:rPr lang="en-CA" baseline="30000" dirty="0" smtClean="0"/>
              <a:t>st</a:t>
            </a:r>
            <a:r>
              <a:rPr lang="en-CA" dirty="0" smtClean="0"/>
              <a:t>, 1957</a:t>
            </a:r>
          </a:p>
          <a:p>
            <a:pPr>
              <a:buNone/>
            </a:pPr>
            <a:endParaRPr lang="en-CA" dirty="0" smtClean="0"/>
          </a:p>
          <a:p>
            <a:pPr>
              <a:buNone/>
            </a:pPr>
            <a:r>
              <a:rPr lang="en-CA" dirty="0" smtClean="0"/>
              <a:t>	The case went to court:</a:t>
            </a:r>
          </a:p>
          <a:p>
            <a:pPr lvl="1"/>
            <a:r>
              <a:rPr lang="en-CA" dirty="0" smtClean="0"/>
              <a:t>The plaintiff argued that the contract should be discharged</a:t>
            </a:r>
          </a:p>
          <a:p>
            <a:pPr lvl="1"/>
            <a:r>
              <a:rPr lang="en-CA" dirty="0" smtClean="0"/>
              <a:t>The court said, however, that the breaches would not have prevented the subcontractor from substantial performance on the part of his obligations and thus the breaches are grounds for damages, but not for discharge of contract</a:t>
            </a:r>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Non-material Breach</a:t>
            </a:r>
            <a:endParaRPr lang="en-CA" dirty="0"/>
          </a:p>
        </p:txBody>
      </p:sp>
      <p:sp>
        <p:nvSpPr>
          <p:cNvPr id="3" name="Content Placeholder 2"/>
          <p:cNvSpPr>
            <a:spLocks noGrp="1"/>
          </p:cNvSpPr>
          <p:nvPr>
            <p:ph idx="1"/>
          </p:nvPr>
        </p:nvSpPr>
        <p:spPr/>
        <p:txBody>
          <a:bodyPr/>
          <a:lstStyle/>
          <a:p>
            <a:pPr>
              <a:buNone/>
            </a:pPr>
            <a:r>
              <a:rPr lang="en-CA" dirty="0" smtClean="0"/>
              <a:t>	In the decision:</a:t>
            </a:r>
          </a:p>
          <a:p>
            <a:pPr lvl="1" algn="just">
              <a:buNone/>
            </a:pPr>
            <a:r>
              <a:rPr lang="en-CA" dirty="0" smtClean="0"/>
              <a:t>   “A breach of contract is a cause of discharge only if its effect is to render it purposeless for the innocent party to proceed further with performance.  Further performance is rendered purposeless if one party either shows an intention no longer to be bound by the contract or breaks a stipulation of major importance to the contract...</a:t>
            </a:r>
          </a:p>
          <a:p>
            <a:pPr lvl="1" algn="just">
              <a:buNone/>
            </a:pPr>
            <a:endParaRPr lang="en-CA" dirty="0" smtClean="0"/>
          </a:p>
          <a:p>
            <a:pPr lvl="1" algn="just">
              <a:buNone/>
            </a:pPr>
            <a:r>
              <a:rPr lang="en-CA" dirty="0" smtClean="0"/>
              <a:t>   “It may, indeed, be said in general that any breach which prevents substantial performance is a cause of discharge.  Whether performance is substantially prevented or only partially affect is, of course, a question that depends upon the circumstances of each case.”</a:t>
            </a:r>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Non-material Breach</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Jacob &amp; </a:t>
            </a:r>
            <a:r>
              <a:rPr lang="en-CA" i="1" dirty="0" err="1" smtClean="0"/>
              <a:t>Youngs</a:t>
            </a:r>
            <a:r>
              <a:rPr lang="en-CA" i="1" dirty="0" smtClean="0"/>
              <a:t>, Inc. v. Kent</a:t>
            </a:r>
            <a:r>
              <a:rPr lang="en-CA" dirty="0" smtClean="0"/>
              <a:t>, 1921, the contractor used a different brand of pipe than was specified in the contract</a:t>
            </a:r>
          </a:p>
          <a:p>
            <a:pPr lvl="1"/>
            <a:r>
              <a:rPr lang="en-CA" dirty="0" smtClean="0"/>
              <a:t>The owner claimed a material breach and refused to make the last payment</a:t>
            </a:r>
          </a:p>
          <a:p>
            <a:pPr lvl="1"/>
            <a:r>
              <a:rPr lang="en-CA" dirty="0" smtClean="0"/>
              <a:t>The owner wanted to sue for the cost of removing the wrong piping and installing new piping</a:t>
            </a:r>
          </a:p>
          <a:p>
            <a:pPr lvl="1"/>
            <a:r>
              <a:rPr lang="en-CA" dirty="0" smtClean="0"/>
              <a:t>The court found that the breach was non-material, as the brand did not affect the value of the house and thus, the owner was only able to sue for the difference in the cost of the pipes—in this case, $0</a:t>
            </a:r>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8</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Engineers</a:t>
            </a:r>
            <a:endParaRPr lang="en-CA" dirty="0"/>
          </a:p>
        </p:txBody>
      </p:sp>
      <p:sp>
        <p:nvSpPr>
          <p:cNvPr id="3" name="Content Placeholder 2"/>
          <p:cNvSpPr>
            <a:spLocks noGrp="1"/>
          </p:cNvSpPr>
          <p:nvPr>
            <p:ph idx="1"/>
          </p:nvPr>
        </p:nvSpPr>
        <p:spPr/>
        <p:txBody>
          <a:bodyPr/>
          <a:lstStyle/>
          <a:p>
            <a:pPr>
              <a:buNone/>
            </a:pPr>
            <a:r>
              <a:rPr lang="en-CA" dirty="0" smtClean="0"/>
              <a:t>	How does one determine when one has a material breach versus one that is not material?</a:t>
            </a:r>
          </a:p>
          <a:p>
            <a:pPr lvl="1"/>
            <a:r>
              <a:rPr lang="en-CA" dirty="0" smtClean="0"/>
              <a:t>Due to the difficulty of determining this point, very often construction contracts will contain provisions for terminating a contract if a professional engineer has determined that a contractor’s performance was inadequate</a:t>
            </a:r>
          </a:p>
        </p:txBody>
      </p:sp>
      <p:sp>
        <p:nvSpPr>
          <p:cNvPr id="7" name="Footer Placeholder 6"/>
          <p:cNvSpPr>
            <a:spLocks noGrp="1"/>
          </p:cNvSpPr>
          <p:nvPr>
            <p:ph type="ftr" sz="quarter" idx="12"/>
          </p:nvPr>
        </p:nvSpPr>
        <p:spPr/>
        <p:txBody>
          <a:bodyPr/>
          <a:lstStyle/>
          <a:p>
            <a:pPr>
              <a:defRPr/>
            </a:pPr>
            <a:r>
              <a:rPr lang="en-CA" smtClean="0"/>
              <a:t>Breach of Contract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9</a:t>
            </a:fld>
            <a:endParaRPr lang="en-CA"/>
          </a:p>
        </p:txBody>
      </p:sp>
    </p:spTree>
    <p:extLst>
      <p:ext uri="{BB962C8B-B14F-4D97-AF65-F5344CB8AC3E}">
        <p14:creationId xmlns:p14="http://schemas.microsoft.com/office/powerpoint/2010/main" val="381452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68626</TotalTime>
  <Words>205</Words>
  <Application>Microsoft Office PowerPoint</Application>
  <PresentationFormat>On-screen Show (4:3)</PresentationFormat>
  <Paragraphs>213</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Engineering_Colour</vt:lpstr>
      <vt:lpstr>Contract Law: Breach of Contract</vt:lpstr>
      <vt:lpstr>Outline</vt:lpstr>
      <vt:lpstr>Definitions</vt:lpstr>
      <vt:lpstr>Types of Breaches</vt:lpstr>
      <vt:lpstr>Discharge by Performance</vt:lpstr>
      <vt:lpstr>Non-material Breach</vt:lpstr>
      <vt:lpstr>Non-material Breach</vt:lpstr>
      <vt:lpstr>Non-material Breach</vt:lpstr>
      <vt:lpstr>Engineers</vt:lpstr>
      <vt:lpstr>Repudiation</vt:lpstr>
      <vt:lpstr>Repudiation</vt:lpstr>
      <vt:lpstr>Remedies</vt:lpstr>
      <vt:lpstr>Damages</vt:lpstr>
      <vt:lpstr>Damages</vt:lpstr>
      <vt:lpstr>Damages</vt:lpstr>
      <vt:lpstr>Direct and Indirect Damages</vt:lpstr>
      <vt:lpstr>Direct and Indirect Damages</vt:lpstr>
      <vt:lpstr>Duty to Mitigate</vt:lpstr>
      <vt:lpstr>Penalty Clauses</vt:lpstr>
      <vt:lpstr>Penalty Clauses</vt:lpstr>
      <vt:lpstr>Quantum Meruit</vt:lpstr>
      <vt:lpstr>Substantial Compliance</vt:lpstr>
      <vt:lpstr>Specific Performance</vt:lpstr>
      <vt:lpstr>Injunction</vt:lpstr>
      <vt:lpstr>References</vt:lpstr>
    </vt:vector>
  </TitlesOfParts>
  <Company>University of Waterloo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Law:  Breach of Contract</dc:title>
  <dc:subject>breach of contract</dc:subject>
  <dc:creator>Douglas Wilhelm Harder (dwharder@alumni.uwaterloo.ca)</dc:creator>
  <cp:keywords>breach of contract remedies</cp:keywords>
  <cp:lastModifiedBy>Douglas Wilhelm Harder</cp:lastModifiedBy>
  <cp:revision>5385</cp:revision>
  <cp:lastPrinted>2010-03-08T19:59:32Z</cp:lastPrinted>
  <dcterms:created xsi:type="dcterms:W3CDTF">2010-03-10T14:45:39Z</dcterms:created>
  <dcterms:modified xsi:type="dcterms:W3CDTF">2015-10-28T21:00:24Z</dcterms:modified>
</cp:coreProperties>
</file>