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6"/>
  </p:notesMasterIdLst>
  <p:handoutMasterIdLst>
    <p:handoutMasterId r:id="rId47"/>
  </p:handoutMasterIdLst>
  <p:sldIdLst>
    <p:sldId id="274" r:id="rId2"/>
    <p:sldId id="460" r:id="rId3"/>
    <p:sldId id="615" r:id="rId4"/>
    <p:sldId id="654" r:id="rId5"/>
    <p:sldId id="617" r:id="rId6"/>
    <p:sldId id="616" r:id="rId7"/>
    <p:sldId id="594" r:id="rId8"/>
    <p:sldId id="619" r:id="rId9"/>
    <p:sldId id="618" r:id="rId10"/>
    <p:sldId id="620" r:id="rId11"/>
    <p:sldId id="623" r:id="rId12"/>
    <p:sldId id="621" r:id="rId13"/>
    <p:sldId id="622" r:id="rId14"/>
    <p:sldId id="624" r:id="rId15"/>
    <p:sldId id="625" r:id="rId16"/>
    <p:sldId id="626" r:id="rId17"/>
    <p:sldId id="627" r:id="rId18"/>
    <p:sldId id="644" r:id="rId19"/>
    <p:sldId id="628" r:id="rId20"/>
    <p:sldId id="629" r:id="rId21"/>
    <p:sldId id="631" r:id="rId22"/>
    <p:sldId id="632" r:id="rId23"/>
    <p:sldId id="640" r:id="rId24"/>
    <p:sldId id="633" r:id="rId25"/>
    <p:sldId id="635" r:id="rId26"/>
    <p:sldId id="634" r:id="rId27"/>
    <p:sldId id="636" r:id="rId28"/>
    <p:sldId id="637" r:id="rId29"/>
    <p:sldId id="638" r:id="rId30"/>
    <p:sldId id="639" r:id="rId31"/>
    <p:sldId id="641" r:id="rId32"/>
    <p:sldId id="630" r:id="rId33"/>
    <p:sldId id="642" r:id="rId34"/>
    <p:sldId id="643" r:id="rId35"/>
    <p:sldId id="645" r:id="rId36"/>
    <p:sldId id="646" r:id="rId37"/>
    <p:sldId id="647" r:id="rId38"/>
    <p:sldId id="648" r:id="rId39"/>
    <p:sldId id="649" r:id="rId40"/>
    <p:sldId id="650" r:id="rId41"/>
    <p:sldId id="653" r:id="rId42"/>
    <p:sldId id="652" r:id="rId43"/>
    <p:sldId id="651" r:id="rId44"/>
    <p:sldId id="459" r:id="rId45"/>
  </p:sldIdLst>
  <p:sldSz cx="9144000" cy="6858000" type="screen4x3"/>
  <p:notesSz cx="6858000" cy="9144000"/>
  <p:defaultTextStyle>
    <a:defPPr>
      <a:defRPr lang="en-CA"/>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FF66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821" autoAdjust="0"/>
  </p:normalViewPr>
  <p:slideViewPr>
    <p:cSldViewPr snapToGrid="0" snapToObjects="1">
      <p:cViewPr varScale="1">
        <p:scale>
          <a:sx n="58" d="100"/>
          <a:sy n="58" d="100"/>
        </p:scale>
        <p:origin x="-1512" y="-78"/>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58" d="100"/>
          <a:sy n="58" d="100"/>
        </p:scale>
        <p:origin x="-2418" y="-9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3A60BA4-B84C-48F0-A6D8-3FE89682DDA7}" type="datetimeFigureOut">
              <a:rPr lang="en-CA" smtClean="0"/>
              <a:pPr/>
              <a:t>26/03/2013</a:t>
            </a:fld>
            <a:endParaRPr lang="en-CA"/>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02C00FD-E510-4D85-A47B-650E91115B41}" type="slidenum">
              <a:rPr lang="en-CA" smtClean="0"/>
              <a:pPr/>
              <a:t>‹#›</a:t>
            </a:fld>
            <a:endParaRPr lang="en-CA"/>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C93415-B90A-4DEA-A858-08E608BCCF4F}" type="datetimeFigureOut">
              <a:rPr lang="en-CA" smtClean="0"/>
              <a:pPr/>
              <a:t>26/03/2013</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420D4D-5654-485F-83FB-A84849974609}" type="slidenum">
              <a:rPr lang="en-CA" smtClean="0"/>
              <a:pPr/>
              <a:t>‹#›</a:t>
            </a:fld>
            <a:endParaRPr lang="en-CA"/>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82420D4D-5654-485F-83FB-A84849974609}" type="slidenum">
              <a:rPr lang="en-CA" smtClean="0"/>
              <a:pPr/>
              <a:t>1</a:t>
            </a:fld>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B6CC2140-02C2-4662-A5A4-CABC4A106374}" type="slidenum">
              <a:rPr lang="en-CA" smtClean="0"/>
              <a:pPr>
                <a:defRPr/>
              </a:pPr>
              <a:t>2</a:t>
            </a:fld>
            <a:endParaRPr lang="en-C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82420D4D-5654-485F-83FB-A84849974609}" type="slidenum">
              <a:rPr lang="en-CA" smtClean="0"/>
              <a:pPr/>
              <a:t>41</a:t>
            </a:fld>
            <a:endParaRPr lang="en-C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82420D4D-5654-485F-83FB-A84849974609}" type="slidenum">
              <a:rPr lang="en-CA" smtClean="0"/>
              <a:pPr/>
              <a:t>42</a:t>
            </a:fld>
            <a:endParaRPr lang="en-C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35D885F2-4B7E-442F-96D6-2F17B2F7DF6A}" type="slidenum">
              <a:rPr lang="en-CA" smtClean="0"/>
              <a:pPr>
                <a:defRPr/>
              </a:pPr>
              <a:t>44</a:t>
            </a:fld>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12170" y="2023872"/>
            <a:ext cx="7211568" cy="1329137"/>
          </a:xfrm>
        </p:spPr>
        <p:txBody>
          <a:bodyPr/>
          <a:lstStyle>
            <a:lvl1pP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92799" y="4156363"/>
            <a:ext cx="3084137" cy="256770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2050" name="Picture 2" descr="C:\Users\dwharder\Desktop\cc.png"/>
          <p:cNvPicPr>
            <a:picLocks noChangeAspect="1" noChangeArrowheads="1"/>
          </p:cNvPicPr>
          <p:nvPr userDrawn="1"/>
        </p:nvPicPr>
        <p:blipFill>
          <a:blip r:embed="rId3"/>
          <a:srcRect/>
          <a:stretch>
            <a:fillRect/>
          </a:stretch>
        </p:blipFill>
        <p:spPr bwMode="auto">
          <a:xfrm>
            <a:off x="8297867" y="6374196"/>
            <a:ext cx="679069" cy="329548"/>
          </a:xfrm>
          <a:prstGeom prst="rect">
            <a:avLst/>
          </a:prstGeom>
          <a:noFill/>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Slide Number Placeholder 14"/>
          <p:cNvSpPr>
            <a:spLocks noGrp="1"/>
          </p:cNvSpPr>
          <p:nvPr>
            <p:ph type="sldNum" sz="quarter" idx="11"/>
          </p:nvPr>
        </p:nvSpPr>
        <p:spPr/>
        <p:txBody>
          <a:bodyPr/>
          <a:lstStyle/>
          <a:p>
            <a:fld id="{9DB00347-C159-474C-B961-9625E0FB8F9F}" type="slidenum">
              <a:rPr lang="en-CA" smtClean="0"/>
              <a:pPr/>
              <a:t>‹#›</a:t>
            </a:fld>
            <a:endParaRPr lang="en-CA"/>
          </a:p>
        </p:txBody>
      </p:sp>
      <p:sp>
        <p:nvSpPr>
          <p:cNvPr id="16" name="Footer Placeholder 15"/>
          <p:cNvSpPr>
            <a:spLocks noGrp="1"/>
          </p:cNvSpPr>
          <p:nvPr>
            <p:ph type="ftr" sz="quarter" idx="12"/>
          </p:nvPr>
        </p:nvSpPr>
        <p:spPr/>
        <p:txBody>
          <a:bodyPr/>
          <a:lstStyle>
            <a:lvl1pPr>
              <a:defRPr/>
            </a:lvl1pPr>
          </a:lstStyle>
          <a:p>
            <a:pPr>
              <a:defRPr/>
            </a:pPr>
            <a:r>
              <a:rPr lang="en-CA" smtClean="0"/>
              <a:t>Charter of Rights and Freedoms</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542472" y="274638"/>
            <a:ext cx="714432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1027" name="Text Placeholder 2"/>
          <p:cNvSpPr>
            <a:spLocks noGrp="1"/>
          </p:cNvSpPr>
          <p:nvPr>
            <p:ph type="body" idx="1"/>
          </p:nvPr>
        </p:nvSpPr>
        <p:spPr bwMode="auto">
          <a:xfrm>
            <a:off x="457200" y="1600200"/>
            <a:ext cx="8229600" cy="4616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
        <p:nvSpPr>
          <p:cNvPr id="6" name="Slide Number Placeholder 5"/>
          <p:cNvSpPr>
            <a:spLocks noGrp="1"/>
          </p:cNvSpPr>
          <p:nvPr>
            <p:ph type="sldNum" sz="quarter" idx="4"/>
          </p:nvPr>
        </p:nvSpPr>
        <p:spPr>
          <a:xfrm>
            <a:off x="8358188" y="446469"/>
            <a:ext cx="785812" cy="365125"/>
          </a:xfrm>
          <a:prstGeom prst="rect">
            <a:avLst/>
          </a:prstGeom>
        </p:spPr>
        <p:txBody>
          <a:bodyPr vert="horz" wrap="square" lIns="91440" tIns="45720" rIns="91440" bIns="45720" numCol="1" anchor="b" anchorCtr="0" compatLnSpc="1">
            <a:prstTxWarp prst="textNoShape">
              <a:avLst/>
            </a:prstTxWarp>
          </a:bodyPr>
          <a:lstStyle>
            <a:lvl1pPr algn="r">
              <a:defRPr sz="1600">
                <a:solidFill>
                  <a:schemeClr val="tx1">
                    <a:lumMod val="65000"/>
                    <a:lumOff val="35000"/>
                  </a:schemeClr>
                </a:solidFill>
              </a:defRPr>
            </a:lvl1pPr>
          </a:lstStyle>
          <a:p>
            <a:fld id="{9DB00347-C159-474C-B961-9625E0FB8F9F}" type="slidenum">
              <a:rPr lang="en-CA" smtClean="0"/>
              <a:pPr/>
              <a:t>‹#›</a:t>
            </a:fld>
            <a:endParaRPr lang="en-CA" dirty="0"/>
          </a:p>
        </p:txBody>
      </p:sp>
      <p:sp>
        <p:nvSpPr>
          <p:cNvPr id="11" name="Footer Placeholder 4"/>
          <p:cNvSpPr>
            <a:spLocks noGrp="1"/>
          </p:cNvSpPr>
          <p:nvPr>
            <p:ph type="ftr" sz="quarter" idx="3"/>
          </p:nvPr>
        </p:nvSpPr>
        <p:spPr>
          <a:xfrm>
            <a:off x="3267456" y="152350"/>
            <a:ext cx="4267264" cy="257175"/>
          </a:xfrm>
          <a:prstGeom prst="rect">
            <a:avLst/>
          </a:prstGeom>
        </p:spPr>
        <p:txBody>
          <a:bodyPr vert="horz" lIns="91440" tIns="45720" rIns="91440" bIns="45720" rtlCol="0" anchor="t"/>
          <a:lstStyle>
            <a:lvl1pPr algn="r" fontAlgn="auto">
              <a:spcBef>
                <a:spcPts val="0"/>
              </a:spcBef>
              <a:spcAft>
                <a:spcPts val="0"/>
              </a:spcAft>
              <a:defRPr sz="1600" b="1">
                <a:solidFill>
                  <a:schemeClr val="tx1">
                    <a:lumMod val="65000"/>
                    <a:lumOff val="35000"/>
                  </a:schemeClr>
                </a:solidFill>
                <a:latin typeface="+mn-lt"/>
                <a:ea typeface="+mn-ea"/>
                <a:cs typeface="+mn-cs"/>
              </a:defRPr>
            </a:lvl1pPr>
          </a:lstStyle>
          <a:p>
            <a:pPr>
              <a:defRPr/>
            </a:pPr>
            <a:r>
              <a:rPr lang="en-CA" smtClean="0"/>
              <a:t>Charter of Rights and Freedoms</a:t>
            </a:r>
            <a:endParaRPr lang="en-US" dirty="0"/>
          </a:p>
        </p:txBody>
      </p:sp>
    </p:spTree>
  </p:cSld>
  <p:clrMap bg1="lt1" tx1="dk1" bg2="lt2" tx2="dk2" accent1="accent1" accent2="accent2" accent3="accent3" accent4="accent4" accent5="accent5" accent6="accent6" hlink="hlink" folHlink="folHlink"/>
  <p:sldLayoutIdLst>
    <p:sldLayoutId id="2147483711" r:id="rId1"/>
    <p:sldLayoutId id="2147483704" r:id="rId2"/>
  </p:sldLayoutIdLst>
  <p:timing>
    <p:tnLst>
      <p:par>
        <p:cTn id="1" dur="indefinite" restart="never" nodeType="tmRoot"/>
      </p:par>
    </p:tnLst>
  </p:timing>
  <p:hf hdr="0" dt="0"/>
  <p:txStyles>
    <p:titleStyle>
      <a:lvl1pPr algn="ctr" defTabSz="457200" rtl="0" eaLnBrk="1" fontAlgn="base" hangingPunct="1">
        <a:spcBef>
          <a:spcPct val="0"/>
        </a:spcBef>
        <a:spcAft>
          <a:spcPct val="0"/>
        </a:spcAft>
        <a:defRPr sz="3200" b="1" kern="1200">
          <a:solidFill>
            <a:schemeClr val="tx1"/>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2pPr>
      <a:lvl3pPr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3pPr>
      <a:lvl4pPr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4pPr>
      <a:lvl5pPr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6pPr>
      <a:lvl7pPr marL="914400"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7pPr>
      <a:lvl8pPr marL="1371600"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8pPr>
      <a:lvl9pPr marL="1828800"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17270" y="2160104"/>
            <a:ext cx="7589520" cy="1329137"/>
          </a:xfrm>
        </p:spPr>
        <p:txBody>
          <a:bodyPr/>
          <a:lstStyle/>
          <a:p>
            <a:r>
              <a:rPr lang="en-US" dirty="0" smtClean="0">
                <a:latin typeface="Arial" charset="0"/>
                <a:cs typeface="Arial" charset="0"/>
              </a:rPr>
              <a:t>The Charter of Rights and Freedoms</a:t>
            </a:r>
            <a:endParaRPr lang="en-CA" dirty="0"/>
          </a:p>
        </p:txBody>
      </p:sp>
      <p:sp>
        <p:nvSpPr>
          <p:cNvPr id="4" name="Subtitle 3"/>
          <p:cNvSpPr>
            <a:spLocks noGrp="1"/>
          </p:cNvSpPr>
          <p:nvPr>
            <p:ph type="subTitle" idx="1"/>
          </p:nvPr>
        </p:nvSpPr>
        <p:spPr>
          <a:xfrm>
            <a:off x="5892799" y="4156363"/>
            <a:ext cx="3251201" cy="2567709"/>
          </a:xfrm>
        </p:spPr>
        <p:txBody>
          <a:bodyPr/>
          <a:lstStyle/>
          <a:p>
            <a:pPr>
              <a:defRPr/>
            </a:pPr>
            <a:r>
              <a:rPr lang="en-US" sz="1200" b="1" kern="0" dirty="0" smtClean="0">
                <a:latin typeface="Arial" pitchFamily="34" charset="0"/>
                <a:cs typeface="Arial" pitchFamily="34" charset="0"/>
              </a:rPr>
              <a:t>Douglas Wilhelm Harder, </a:t>
            </a:r>
            <a:r>
              <a:rPr lang="en-US" sz="1200" b="1" kern="0" dirty="0" err="1" smtClean="0">
                <a:latin typeface="Arial" pitchFamily="34" charset="0"/>
                <a:cs typeface="Arial" pitchFamily="34" charset="0"/>
              </a:rPr>
              <a:t>M.Math</a:t>
            </a:r>
            <a:r>
              <a:rPr lang="en-US" sz="1200" b="1" kern="0" dirty="0" smtClean="0">
                <a:latin typeface="Arial" pitchFamily="34" charset="0"/>
                <a:cs typeface="Arial" pitchFamily="34" charset="0"/>
              </a:rPr>
              <a:t>. LEL</a:t>
            </a:r>
          </a:p>
          <a:p>
            <a:pPr>
              <a:defRPr/>
            </a:pPr>
            <a:r>
              <a:rPr lang="en-US" sz="1100" kern="0" dirty="0" smtClean="0">
                <a:latin typeface="Arial" pitchFamily="34" charset="0"/>
                <a:cs typeface="Arial" pitchFamily="34" charset="0"/>
              </a:rPr>
              <a:t>Department of Electrical and Computer Engineering</a:t>
            </a:r>
          </a:p>
          <a:p>
            <a:pPr>
              <a:defRPr/>
            </a:pPr>
            <a:r>
              <a:rPr lang="en-US" sz="1100" kern="0" dirty="0" smtClean="0">
                <a:latin typeface="Arial" pitchFamily="34" charset="0"/>
                <a:cs typeface="Arial" pitchFamily="34" charset="0"/>
              </a:rPr>
              <a:t>University of Waterloo</a:t>
            </a:r>
          </a:p>
          <a:p>
            <a:pPr>
              <a:defRPr/>
            </a:pPr>
            <a:r>
              <a:rPr lang="en-US" sz="1100" kern="0" dirty="0" smtClean="0">
                <a:latin typeface="Arial" pitchFamily="34" charset="0"/>
                <a:cs typeface="Arial" pitchFamily="34" charset="0"/>
              </a:rPr>
              <a:t>Waterloo, Ontario, Canada</a:t>
            </a:r>
          </a:p>
          <a:p>
            <a:pPr>
              <a:defRPr/>
            </a:pPr>
            <a:endParaRPr lang="en-US" sz="1100" kern="0" dirty="0" smtClean="0">
              <a:latin typeface="Arial" pitchFamily="34" charset="0"/>
              <a:cs typeface="Arial" pitchFamily="34" charset="0"/>
            </a:endParaRPr>
          </a:p>
          <a:p>
            <a:pPr>
              <a:defRPr/>
            </a:pPr>
            <a:r>
              <a:rPr lang="en-US" sz="1100" kern="0" dirty="0" smtClean="0">
                <a:latin typeface="Arial" pitchFamily="34" charset="0"/>
                <a:cs typeface="Arial" pitchFamily="34" charset="0"/>
              </a:rPr>
              <a:t>ece.uwaterloo.ca</a:t>
            </a:r>
          </a:p>
          <a:p>
            <a:pPr>
              <a:defRPr/>
            </a:pPr>
            <a:r>
              <a:rPr lang="en-US" sz="1100" kern="0" dirty="0" smtClean="0">
                <a:latin typeface="Arial" pitchFamily="34" charset="0"/>
                <a:cs typeface="Arial" pitchFamily="34" charset="0"/>
              </a:rPr>
              <a:t>dwharder@alumni.uwaterloo.ca</a:t>
            </a:r>
          </a:p>
          <a:p>
            <a:pPr>
              <a:defRPr/>
            </a:pPr>
            <a:endParaRPr lang="en-CA" sz="900" dirty="0" smtClean="0"/>
          </a:p>
          <a:p>
            <a:pPr>
              <a:defRPr/>
            </a:pPr>
            <a:r>
              <a:rPr lang="en-CA" sz="900" dirty="0" smtClean="0"/>
              <a:t>© 2013 by Douglas Wilhelm Harder.  Some rights reserved.</a:t>
            </a:r>
            <a:endParaRPr lang="en-US" sz="900" kern="0" dirty="0" smtClean="0">
              <a:latin typeface="Arial" pitchFamily="34" charset="0"/>
              <a:cs typeface="Arial" pitchFamily="34" charset="0"/>
            </a:endParaRPr>
          </a:p>
          <a:p>
            <a:endParaRPr lang="en-CA"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p:cNvPicPr>
            <a:picLocks noChangeAspect="1" noChangeArrowheads="1"/>
          </p:cNvPicPr>
          <p:nvPr/>
        </p:nvPicPr>
        <p:blipFill>
          <a:blip r:embed="rId2"/>
          <a:srcRect/>
          <a:stretch>
            <a:fillRect/>
          </a:stretch>
        </p:blipFill>
        <p:spPr bwMode="auto">
          <a:xfrm>
            <a:off x="5318351" y="4675031"/>
            <a:ext cx="1483357" cy="1966622"/>
          </a:xfrm>
          <a:prstGeom prst="rect">
            <a:avLst/>
          </a:prstGeom>
          <a:noFill/>
          <a:ln w="9525">
            <a:noFill/>
            <a:miter lim="800000"/>
            <a:headEnd/>
            <a:tailEnd/>
          </a:ln>
        </p:spPr>
      </p:pic>
      <p:sp>
        <p:nvSpPr>
          <p:cNvPr id="2" name="Title 1"/>
          <p:cNvSpPr>
            <a:spLocks noGrp="1"/>
          </p:cNvSpPr>
          <p:nvPr>
            <p:ph type="title"/>
          </p:nvPr>
        </p:nvSpPr>
        <p:spPr/>
        <p:txBody>
          <a:bodyPr/>
          <a:lstStyle/>
          <a:p>
            <a:r>
              <a:rPr lang="en-CA" dirty="0" smtClean="0"/>
              <a:t>The United States Constitution</a:t>
            </a:r>
            <a:endParaRPr lang="en-CA" dirty="0"/>
          </a:p>
        </p:txBody>
      </p:sp>
      <p:sp>
        <p:nvSpPr>
          <p:cNvPr id="3" name="Content Placeholder 2"/>
          <p:cNvSpPr>
            <a:spLocks noGrp="1"/>
          </p:cNvSpPr>
          <p:nvPr>
            <p:ph idx="1"/>
          </p:nvPr>
        </p:nvSpPr>
        <p:spPr/>
        <p:txBody>
          <a:bodyPr/>
          <a:lstStyle/>
          <a:p>
            <a:pPr>
              <a:buNone/>
            </a:pPr>
            <a:r>
              <a:rPr lang="en-CA" dirty="0" smtClean="0"/>
              <a:t>	A next significant step in liberty was with the founding of the United States of America</a:t>
            </a:r>
          </a:p>
          <a:p>
            <a:pPr lvl="1"/>
            <a:r>
              <a:rPr lang="en-CA" dirty="0" smtClean="0"/>
              <a:t>George Mason authored the Virginia Declaration of Rights, 1776</a:t>
            </a:r>
          </a:p>
          <a:p>
            <a:pPr lvl="1"/>
            <a:r>
              <a:rPr lang="en-CA" dirty="0" smtClean="0"/>
              <a:t>Thomas Jefferson drafted the Declaration of Independence, signed July 4, 1776</a:t>
            </a:r>
          </a:p>
          <a:p>
            <a:pPr lvl="1"/>
            <a:r>
              <a:rPr lang="en-CA" dirty="0" smtClean="0"/>
              <a:t>Both (and others) criticized the Constitution of 1789 for lacking any statement of rights</a:t>
            </a:r>
          </a:p>
          <a:p>
            <a:pPr lvl="1"/>
            <a:r>
              <a:rPr lang="en-CA" dirty="0" smtClean="0"/>
              <a:t>The Bill of Rights consisted of ten amendments to the Constitution and came into effect in 1791</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10</a:t>
            </a:fld>
            <a:endParaRPr lang="en-CA"/>
          </a:p>
        </p:txBody>
      </p:sp>
      <p:sp>
        <p:nvSpPr>
          <p:cNvPr id="5" name="Footer Placeholder 4"/>
          <p:cNvSpPr>
            <a:spLocks noGrp="1"/>
          </p:cNvSpPr>
          <p:nvPr>
            <p:ph type="ftr" sz="quarter" idx="12"/>
          </p:nvPr>
        </p:nvSpPr>
        <p:spPr/>
        <p:txBody>
          <a:bodyPr/>
          <a:lstStyle/>
          <a:p>
            <a:pPr>
              <a:defRPr/>
            </a:pPr>
            <a:r>
              <a:rPr lang="en-CA" smtClean="0"/>
              <a:t>Charter of Rights and Freedoms</a:t>
            </a:r>
            <a:endParaRPr lang="en-US" dirty="0"/>
          </a:p>
        </p:txBody>
      </p:sp>
      <p:pic>
        <p:nvPicPr>
          <p:cNvPr id="12291" name="Picture 3"/>
          <p:cNvPicPr>
            <a:picLocks noChangeAspect="1" noChangeArrowheads="1"/>
          </p:cNvPicPr>
          <p:nvPr/>
        </p:nvPicPr>
        <p:blipFill>
          <a:blip r:embed="rId3"/>
          <a:srcRect/>
          <a:stretch>
            <a:fillRect/>
          </a:stretch>
        </p:blipFill>
        <p:spPr bwMode="auto">
          <a:xfrm>
            <a:off x="7199101" y="4675031"/>
            <a:ext cx="1648685" cy="1966622"/>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Bill of Rights</a:t>
            </a:r>
            <a:endParaRPr lang="en-CA" dirty="0"/>
          </a:p>
        </p:txBody>
      </p:sp>
      <p:sp>
        <p:nvSpPr>
          <p:cNvPr id="3" name="Content Placeholder 2"/>
          <p:cNvSpPr>
            <a:spLocks noGrp="1"/>
          </p:cNvSpPr>
          <p:nvPr>
            <p:ph idx="1"/>
          </p:nvPr>
        </p:nvSpPr>
        <p:spPr/>
        <p:txBody>
          <a:bodyPr/>
          <a:lstStyle/>
          <a:p>
            <a:endParaRPr lang="en-CA"/>
          </a:p>
        </p:txBody>
      </p:sp>
      <p:sp>
        <p:nvSpPr>
          <p:cNvPr id="4" name="Slide Number Placeholder 3"/>
          <p:cNvSpPr>
            <a:spLocks noGrp="1"/>
          </p:cNvSpPr>
          <p:nvPr>
            <p:ph type="sldNum" sz="quarter" idx="11"/>
          </p:nvPr>
        </p:nvSpPr>
        <p:spPr/>
        <p:txBody>
          <a:bodyPr/>
          <a:lstStyle/>
          <a:p>
            <a:fld id="{9DB00347-C159-474C-B961-9625E0FB8F9F}" type="slidenum">
              <a:rPr lang="en-CA" smtClean="0"/>
              <a:pPr/>
              <a:t>11</a:t>
            </a:fld>
            <a:endParaRPr lang="en-CA"/>
          </a:p>
        </p:txBody>
      </p:sp>
      <p:sp>
        <p:nvSpPr>
          <p:cNvPr id="5" name="Footer Placeholder 4"/>
          <p:cNvSpPr>
            <a:spLocks noGrp="1"/>
          </p:cNvSpPr>
          <p:nvPr>
            <p:ph type="ftr" sz="quarter" idx="12"/>
          </p:nvPr>
        </p:nvSpPr>
        <p:spPr/>
        <p:txBody>
          <a:bodyPr/>
          <a:lstStyle/>
          <a:p>
            <a:pPr>
              <a:defRPr/>
            </a:pPr>
            <a:r>
              <a:rPr lang="en-CA" smtClean="0"/>
              <a:t>Charter of Rights and Freedoms</a:t>
            </a:r>
            <a:endParaRPr lang="en-US" dirty="0"/>
          </a:p>
        </p:txBody>
      </p:sp>
      <p:pic>
        <p:nvPicPr>
          <p:cNvPr id="13314" name="Picture 2"/>
          <p:cNvPicPr>
            <a:picLocks noChangeAspect="1" noChangeArrowheads="1"/>
          </p:cNvPicPr>
          <p:nvPr/>
        </p:nvPicPr>
        <p:blipFill>
          <a:blip r:embed="rId2"/>
          <a:srcRect/>
          <a:stretch>
            <a:fillRect/>
          </a:stretch>
        </p:blipFill>
        <p:spPr bwMode="auto">
          <a:xfrm>
            <a:off x="3771900" y="1143000"/>
            <a:ext cx="5372100" cy="57150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Bill of Rights</a:t>
            </a:r>
            <a:endParaRPr lang="en-CA" dirty="0"/>
          </a:p>
        </p:txBody>
      </p:sp>
      <p:sp>
        <p:nvSpPr>
          <p:cNvPr id="3" name="Content Placeholder 2"/>
          <p:cNvSpPr>
            <a:spLocks noGrp="1"/>
          </p:cNvSpPr>
          <p:nvPr>
            <p:ph idx="1"/>
          </p:nvPr>
        </p:nvSpPr>
        <p:spPr/>
        <p:txBody>
          <a:bodyPr/>
          <a:lstStyle/>
          <a:p>
            <a:pPr>
              <a:buNone/>
            </a:pPr>
            <a:r>
              <a:rPr lang="en-CA" dirty="0" smtClean="0"/>
              <a:t>	The Bill of Rights:</a:t>
            </a:r>
          </a:p>
          <a:p>
            <a:pPr marL="914400" lvl="1" indent="-457200">
              <a:buAutoNum type="arabicPeriod"/>
            </a:pPr>
            <a:r>
              <a:rPr lang="en-CA" dirty="0" smtClean="0"/>
              <a:t>Freedom of religion, speech, the press, and assembly</a:t>
            </a:r>
          </a:p>
          <a:p>
            <a:pPr marL="914400" lvl="1" indent="-457200">
              <a:buAutoNum type="arabicPeriod"/>
            </a:pPr>
            <a:r>
              <a:rPr lang="en-CA" dirty="0" smtClean="0"/>
              <a:t>The right to keep and bear arms</a:t>
            </a:r>
          </a:p>
          <a:p>
            <a:pPr marL="914400" lvl="1" indent="-457200">
              <a:buAutoNum type="arabicPeriod"/>
            </a:pPr>
            <a:r>
              <a:rPr lang="en-CA" dirty="0" smtClean="0"/>
              <a:t>Protection from quartering of troops</a:t>
            </a:r>
          </a:p>
          <a:p>
            <a:pPr marL="914400" lvl="1" indent="-457200">
              <a:buAutoNum type="arabicPeriod"/>
            </a:pPr>
            <a:r>
              <a:rPr lang="en-CA" dirty="0" smtClean="0"/>
              <a:t>Protection from unreasonable search and seizure</a:t>
            </a:r>
          </a:p>
          <a:p>
            <a:pPr marL="914400" lvl="1" indent="-457200">
              <a:buAutoNum type="arabicPeriod"/>
            </a:pPr>
            <a:r>
              <a:rPr lang="en-CA" dirty="0" smtClean="0"/>
              <a:t>Due process, double jeopardy, against self-incrimination, and eminent domain</a:t>
            </a:r>
          </a:p>
          <a:p>
            <a:pPr marL="914400" lvl="1" indent="-457200">
              <a:buAutoNum type="arabicPeriod"/>
            </a:pPr>
            <a:r>
              <a:rPr lang="en-CA" dirty="0" smtClean="0"/>
              <a:t>Trial by jury; rights of the accused to confront witnesses, a speedy and public trial, and right to counsel</a:t>
            </a:r>
          </a:p>
          <a:p>
            <a:pPr marL="914400" lvl="1" indent="-457200">
              <a:buAutoNum type="arabicPeriod"/>
            </a:pPr>
            <a:r>
              <a:rPr lang="en-CA" dirty="0" smtClean="0"/>
              <a:t>Civil trial by jury</a:t>
            </a:r>
          </a:p>
          <a:p>
            <a:pPr marL="914400" lvl="1" indent="-457200">
              <a:buAutoNum type="arabicPeriod"/>
            </a:pPr>
            <a:r>
              <a:rPr lang="en-CA" dirty="0" smtClean="0"/>
              <a:t>Prohibition of excessive bail and cruel and unusual punishment</a:t>
            </a:r>
          </a:p>
          <a:p>
            <a:pPr marL="914400" lvl="1" indent="-457200">
              <a:buAutoNum type="arabicPeriod"/>
            </a:pPr>
            <a:r>
              <a:rPr lang="en-CA" dirty="0" smtClean="0"/>
              <a:t>Protection of rights not enumerated in the Constitution</a:t>
            </a:r>
          </a:p>
          <a:p>
            <a:pPr marL="914400" lvl="1" indent="-457200">
              <a:buAutoNum type="arabicPeriod"/>
            </a:pPr>
            <a:r>
              <a:rPr lang="en-CA" dirty="0" smtClean="0"/>
              <a:t>Powers of the states and people</a:t>
            </a:r>
          </a:p>
        </p:txBody>
      </p:sp>
      <p:sp>
        <p:nvSpPr>
          <p:cNvPr id="4" name="Slide Number Placeholder 3"/>
          <p:cNvSpPr>
            <a:spLocks noGrp="1"/>
          </p:cNvSpPr>
          <p:nvPr>
            <p:ph type="sldNum" sz="quarter" idx="11"/>
          </p:nvPr>
        </p:nvSpPr>
        <p:spPr/>
        <p:txBody>
          <a:bodyPr/>
          <a:lstStyle/>
          <a:p>
            <a:fld id="{9DB00347-C159-474C-B961-9625E0FB8F9F}" type="slidenum">
              <a:rPr lang="en-CA" smtClean="0"/>
              <a:pPr/>
              <a:t>12</a:t>
            </a:fld>
            <a:endParaRPr lang="en-CA"/>
          </a:p>
        </p:txBody>
      </p:sp>
      <p:sp>
        <p:nvSpPr>
          <p:cNvPr id="5" name="Footer Placeholder 4"/>
          <p:cNvSpPr>
            <a:spLocks noGrp="1"/>
          </p:cNvSpPr>
          <p:nvPr>
            <p:ph type="ftr" sz="quarter" idx="12"/>
          </p:nvPr>
        </p:nvSpPr>
        <p:spPr/>
        <p:txBody>
          <a:bodyPr/>
          <a:lstStyle/>
          <a:p>
            <a:pPr>
              <a:defRPr/>
            </a:pPr>
            <a:r>
              <a:rPr lang="en-CA" smtClean="0"/>
              <a:t>Charter of Rights and Freedoms</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Bill of Rights</a:t>
            </a:r>
            <a:endParaRPr lang="en-CA" dirty="0"/>
          </a:p>
        </p:txBody>
      </p:sp>
      <p:sp>
        <p:nvSpPr>
          <p:cNvPr id="3" name="Content Placeholder 2"/>
          <p:cNvSpPr>
            <a:spLocks noGrp="1"/>
          </p:cNvSpPr>
          <p:nvPr>
            <p:ph idx="1"/>
          </p:nvPr>
        </p:nvSpPr>
        <p:spPr/>
        <p:txBody>
          <a:bodyPr/>
          <a:lstStyle/>
          <a:p>
            <a:pPr>
              <a:buNone/>
            </a:pPr>
            <a:r>
              <a:rPr lang="en-CA" dirty="0" smtClean="0"/>
              <a:t>	By integrating the Bill of Rights into the Constitution, this prevents any simple majority of the House of Representatives and the Senate to remove these rights</a:t>
            </a:r>
          </a:p>
          <a:p>
            <a:pPr lvl="1"/>
            <a:r>
              <a:rPr lang="en-CA" dirty="0" smtClean="0"/>
              <a:t>Removing or amending these rights requires a further constitutional amendment</a:t>
            </a:r>
          </a:p>
          <a:p>
            <a:pPr lvl="1"/>
            <a:r>
              <a:rPr lang="en-CA" dirty="0" smtClean="0"/>
              <a:t>This requires </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13</a:t>
            </a:fld>
            <a:endParaRPr lang="en-CA"/>
          </a:p>
        </p:txBody>
      </p:sp>
      <p:sp>
        <p:nvSpPr>
          <p:cNvPr id="5" name="Footer Placeholder 4"/>
          <p:cNvSpPr>
            <a:spLocks noGrp="1"/>
          </p:cNvSpPr>
          <p:nvPr>
            <p:ph type="ftr" sz="quarter" idx="12"/>
          </p:nvPr>
        </p:nvSpPr>
        <p:spPr/>
        <p:txBody>
          <a:bodyPr/>
          <a:lstStyle/>
          <a:p>
            <a:pPr>
              <a:defRPr/>
            </a:pPr>
            <a:r>
              <a:rPr lang="en-CA" smtClean="0"/>
              <a:t>Charter of Rights and Freedoms</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Bill of Rights</a:t>
            </a:r>
            <a:endParaRPr lang="en-CA" dirty="0"/>
          </a:p>
        </p:txBody>
      </p:sp>
      <p:sp>
        <p:nvSpPr>
          <p:cNvPr id="3" name="Content Placeholder 2"/>
          <p:cNvSpPr>
            <a:spLocks noGrp="1"/>
          </p:cNvSpPr>
          <p:nvPr>
            <p:ph idx="1"/>
          </p:nvPr>
        </p:nvSpPr>
        <p:spPr/>
        <p:txBody>
          <a:bodyPr/>
          <a:lstStyle/>
          <a:p>
            <a:pPr>
              <a:buNone/>
            </a:pPr>
            <a:r>
              <a:rPr lang="en-CA" dirty="0" smtClean="0"/>
              <a:t>	Recall that the United States is a common-law country</a:t>
            </a:r>
          </a:p>
          <a:p>
            <a:pPr lvl="1"/>
            <a:r>
              <a:rPr lang="en-CA" dirty="0" smtClean="0"/>
              <a:t>Any interpretation of either the Constitution including any amendments requires one to understand not only the wording, but also precedence set with the interpretation</a:t>
            </a:r>
          </a:p>
          <a:p>
            <a:pPr lvl="1"/>
            <a:r>
              <a:rPr lang="en-CA" dirty="0" smtClean="0"/>
              <a:t>For example, in </a:t>
            </a:r>
            <a:r>
              <a:rPr lang="en-CA" i="1" dirty="0" smtClean="0"/>
              <a:t>Board of Education of </a:t>
            </a:r>
            <a:r>
              <a:rPr lang="en-CA" i="1" dirty="0" err="1" smtClean="0"/>
              <a:t>Kiryas</a:t>
            </a:r>
            <a:r>
              <a:rPr lang="en-CA" i="1" dirty="0" smtClean="0"/>
              <a:t> Joel Village School District v. </a:t>
            </a:r>
            <a:r>
              <a:rPr lang="en-CA" i="1" dirty="0" err="1" smtClean="0"/>
              <a:t>Grumet</a:t>
            </a:r>
            <a:r>
              <a:rPr lang="en-CA" dirty="0" smtClean="0"/>
              <a:t>, 1994, Justice David Souter, writing for the majority, concluded that “government should not prefer one religion to another, or religion to irreligion.”</a:t>
            </a:r>
            <a:endParaRPr lang="en-CA" i="1" dirty="0" smtClean="0"/>
          </a:p>
          <a:p>
            <a:pPr lvl="1"/>
            <a:endParaRPr lang="en-CA" dirty="0" smtClean="0"/>
          </a:p>
        </p:txBody>
      </p:sp>
      <p:sp>
        <p:nvSpPr>
          <p:cNvPr id="4" name="Slide Number Placeholder 3"/>
          <p:cNvSpPr>
            <a:spLocks noGrp="1"/>
          </p:cNvSpPr>
          <p:nvPr>
            <p:ph type="sldNum" sz="quarter" idx="11"/>
          </p:nvPr>
        </p:nvSpPr>
        <p:spPr/>
        <p:txBody>
          <a:bodyPr/>
          <a:lstStyle/>
          <a:p>
            <a:fld id="{9DB00347-C159-474C-B961-9625E0FB8F9F}" type="slidenum">
              <a:rPr lang="en-CA" smtClean="0"/>
              <a:pPr/>
              <a:t>14</a:t>
            </a:fld>
            <a:endParaRPr lang="en-CA"/>
          </a:p>
        </p:txBody>
      </p:sp>
      <p:sp>
        <p:nvSpPr>
          <p:cNvPr id="5" name="Footer Placeholder 4"/>
          <p:cNvSpPr>
            <a:spLocks noGrp="1"/>
          </p:cNvSpPr>
          <p:nvPr>
            <p:ph type="ftr" sz="quarter" idx="12"/>
          </p:nvPr>
        </p:nvSpPr>
        <p:spPr/>
        <p:txBody>
          <a:bodyPr/>
          <a:lstStyle/>
          <a:p>
            <a:pPr>
              <a:defRPr/>
            </a:pPr>
            <a:r>
              <a:rPr lang="en-CA" smtClean="0"/>
              <a:t>Charter of Rights and Freedoms</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14</a:t>
            </a:r>
            <a:r>
              <a:rPr lang="en-CA" baseline="30000" dirty="0" smtClean="0"/>
              <a:t>th</a:t>
            </a:r>
            <a:r>
              <a:rPr lang="en-CA" dirty="0" smtClean="0"/>
              <a:t> Amendment</a:t>
            </a:r>
            <a:endParaRPr lang="en-CA" dirty="0"/>
          </a:p>
        </p:txBody>
      </p:sp>
      <p:sp>
        <p:nvSpPr>
          <p:cNvPr id="3" name="Content Placeholder 2"/>
          <p:cNvSpPr>
            <a:spLocks noGrp="1"/>
          </p:cNvSpPr>
          <p:nvPr>
            <p:ph idx="1"/>
          </p:nvPr>
        </p:nvSpPr>
        <p:spPr/>
        <p:txBody>
          <a:bodyPr/>
          <a:lstStyle/>
          <a:p>
            <a:pPr>
              <a:buNone/>
            </a:pPr>
            <a:r>
              <a:rPr lang="en-CA" dirty="0" smtClean="0"/>
              <a:t>	As a demonstration that interpretation changes over time, the 14</a:t>
            </a:r>
            <a:r>
              <a:rPr lang="en-CA" baseline="30000" dirty="0" smtClean="0"/>
              <a:t>th</a:t>
            </a:r>
            <a:r>
              <a:rPr lang="en-CA" dirty="0" smtClean="0"/>
              <a:t> amendment to the constitution in 1868:</a:t>
            </a:r>
          </a:p>
          <a:p>
            <a:pPr lvl="1"/>
            <a:r>
              <a:rPr lang="en-CA" dirty="0" smtClean="0"/>
              <a:t>In </a:t>
            </a:r>
            <a:r>
              <a:rPr lang="en-CA" i="1" dirty="0" err="1" smtClean="0"/>
              <a:t>Dred</a:t>
            </a:r>
            <a:r>
              <a:rPr lang="en-CA" i="1" dirty="0" smtClean="0"/>
              <a:t> Scott v </a:t>
            </a:r>
            <a:r>
              <a:rPr lang="en-CA" i="1" dirty="0" err="1" smtClean="0"/>
              <a:t>Sandford</a:t>
            </a:r>
            <a:r>
              <a:rPr lang="en-CA" dirty="0" smtClean="0"/>
              <a:t>, 1857, the Supreme Court held that people of African descent could not be U.S. citizens</a:t>
            </a:r>
          </a:p>
          <a:p>
            <a:pPr lvl="1"/>
            <a:r>
              <a:rPr lang="en-CA" dirty="0" smtClean="0"/>
              <a:t>The 14</a:t>
            </a:r>
            <a:r>
              <a:rPr lang="en-CA" baseline="30000" dirty="0" smtClean="0"/>
              <a:t>th</a:t>
            </a:r>
            <a:r>
              <a:rPr lang="en-CA" dirty="0" smtClean="0"/>
              <a:t> amendment corrected this</a:t>
            </a:r>
          </a:p>
          <a:p>
            <a:pPr lvl="1"/>
            <a:r>
              <a:rPr lang="en-CA" dirty="0" smtClean="0"/>
              <a:t>In </a:t>
            </a:r>
            <a:r>
              <a:rPr lang="en-CA" i="1" dirty="0" err="1" smtClean="0"/>
              <a:t>Plessy</a:t>
            </a:r>
            <a:r>
              <a:rPr lang="en-CA" i="1" dirty="0" smtClean="0"/>
              <a:t> v Ferguson</a:t>
            </a:r>
            <a:r>
              <a:rPr lang="en-CA" dirty="0" smtClean="0"/>
              <a:t>, 1896, using the 14</a:t>
            </a:r>
            <a:r>
              <a:rPr lang="en-CA" baseline="30000" dirty="0" smtClean="0"/>
              <a:t>th</a:t>
            </a:r>
            <a:r>
              <a:rPr lang="en-CA" dirty="0" smtClean="0"/>
              <a:t> amendment, the Supreme Court held that the states could impose segregation so long as they provided similar facilities — the “separate but equal” doctrine</a:t>
            </a:r>
          </a:p>
          <a:p>
            <a:pPr lvl="1"/>
            <a:r>
              <a:rPr lang="en-CA" dirty="0" smtClean="0"/>
              <a:t>In </a:t>
            </a:r>
            <a:r>
              <a:rPr lang="en-CA" i="1" dirty="0" smtClean="0"/>
              <a:t>Brown v Board of Education</a:t>
            </a:r>
            <a:r>
              <a:rPr lang="en-CA" dirty="0" smtClean="0"/>
              <a:t>, 1954, again using the 14</a:t>
            </a:r>
            <a:r>
              <a:rPr lang="en-CA" baseline="30000" dirty="0" smtClean="0"/>
              <a:t>th</a:t>
            </a:r>
            <a:r>
              <a:rPr lang="en-CA" dirty="0" smtClean="0"/>
              <a:t> amendment, the Supreme Court held that state laws establishing separate public schools for black and white students unconstitutional</a:t>
            </a:r>
          </a:p>
        </p:txBody>
      </p:sp>
      <p:sp>
        <p:nvSpPr>
          <p:cNvPr id="4" name="Slide Number Placeholder 3"/>
          <p:cNvSpPr>
            <a:spLocks noGrp="1"/>
          </p:cNvSpPr>
          <p:nvPr>
            <p:ph type="sldNum" sz="quarter" idx="11"/>
          </p:nvPr>
        </p:nvSpPr>
        <p:spPr/>
        <p:txBody>
          <a:bodyPr/>
          <a:lstStyle/>
          <a:p>
            <a:fld id="{9DB00347-C159-474C-B961-9625E0FB8F9F}" type="slidenum">
              <a:rPr lang="en-CA" smtClean="0"/>
              <a:pPr/>
              <a:t>15</a:t>
            </a:fld>
            <a:endParaRPr lang="en-CA"/>
          </a:p>
        </p:txBody>
      </p:sp>
      <p:sp>
        <p:nvSpPr>
          <p:cNvPr id="5" name="Footer Placeholder 4"/>
          <p:cNvSpPr>
            <a:spLocks noGrp="1"/>
          </p:cNvSpPr>
          <p:nvPr>
            <p:ph type="ftr" sz="quarter" idx="12"/>
          </p:nvPr>
        </p:nvSpPr>
        <p:spPr/>
        <p:txBody>
          <a:bodyPr/>
          <a:lstStyle/>
          <a:p>
            <a:pPr>
              <a:defRPr/>
            </a:pPr>
            <a:r>
              <a:rPr lang="en-CA" smtClean="0"/>
              <a:t>Charter of Rights and Freedoms</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2800" dirty="0" smtClean="0"/>
              <a:t>Why Discuss Britain and the States?</a:t>
            </a:r>
            <a:endParaRPr lang="en-CA" sz="2800" dirty="0"/>
          </a:p>
        </p:txBody>
      </p:sp>
      <p:sp>
        <p:nvSpPr>
          <p:cNvPr id="3" name="Content Placeholder 2"/>
          <p:cNvSpPr>
            <a:spLocks noGrp="1"/>
          </p:cNvSpPr>
          <p:nvPr>
            <p:ph idx="1"/>
          </p:nvPr>
        </p:nvSpPr>
        <p:spPr/>
        <p:txBody>
          <a:bodyPr/>
          <a:lstStyle/>
          <a:p>
            <a:pPr>
              <a:buNone/>
            </a:pPr>
            <a:r>
              <a:rPr lang="en-CA" dirty="0" smtClean="0"/>
              <a:t>	Both Britain and the United States are common-law countries and both have had unwritten or written constitutions for many hundreds of years</a:t>
            </a:r>
          </a:p>
          <a:p>
            <a:pPr lvl="1"/>
            <a:r>
              <a:rPr lang="en-CA" dirty="0" smtClean="0"/>
              <a:t>The interpretation of the constitutional documents is a matter which we will see in Canada, too, even though we’ve only had our constitution </a:t>
            </a:r>
            <a:r>
              <a:rPr lang="en-CA" dirty="0" err="1" smtClean="0"/>
              <a:t>patriated</a:t>
            </a:r>
            <a:r>
              <a:rPr lang="en-CA" dirty="0" smtClean="0"/>
              <a:t> in the last half century</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16</a:t>
            </a:fld>
            <a:endParaRPr lang="en-CA"/>
          </a:p>
        </p:txBody>
      </p:sp>
      <p:sp>
        <p:nvSpPr>
          <p:cNvPr id="5" name="Footer Placeholder 4"/>
          <p:cNvSpPr>
            <a:spLocks noGrp="1"/>
          </p:cNvSpPr>
          <p:nvPr>
            <p:ph type="ftr" sz="quarter" idx="12"/>
          </p:nvPr>
        </p:nvSpPr>
        <p:spPr/>
        <p:txBody>
          <a:bodyPr/>
          <a:lstStyle/>
          <a:p>
            <a:pPr>
              <a:defRPr/>
            </a:pPr>
            <a:r>
              <a:rPr lang="en-CA" smtClean="0"/>
              <a:t>Charter of Rights and Freedoms</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Canadian Bill of Rights</a:t>
            </a:r>
            <a:endParaRPr lang="en-CA" dirty="0"/>
          </a:p>
        </p:txBody>
      </p:sp>
      <p:sp>
        <p:nvSpPr>
          <p:cNvPr id="3" name="Content Placeholder 2"/>
          <p:cNvSpPr>
            <a:spLocks noGrp="1"/>
          </p:cNvSpPr>
          <p:nvPr>
            <p:ph idx="1"/>
          </p:nvPr>
        </p:nvSpPr>
        <p:spPr/>
        <p:txBody>
          <a:bodyPr/>
          <a:lstStyle/>
          <a:p>
            <a:pPr>
              <a:buNone/>
            </a:pPr>
            <a:r>
              <a:rPr lang="en-CA" dirty="0" smtClean="0"/>
              <a:t>	Prime Minister John Diefenbaker’s government introduced the Canadian Bill of Rights in 1960</a:t>
            </a:r>
          </a:p>
          <a:p>
            <a:pPr lvl="1"/>
            <a:r>
              <a:rPr lang="en-CA" dirty="0" smtClean="0"/>
              <a:t>The right to life, liberty, security and enjoyment of property</a:t>
            </a:r>
          </a:p>
          <a:p>
            <a:pPr lvl="1"/>
            <a:r>
              <a:rPr lang="en-CA" dirty="0" smtClean="0"/>
              <a:t>Equality under the law</a:t>
            </a:r>
          </a:p>
          <a:p>
            <a:pPr lvl="1"/>
            <a:r>
              <a:rPr lang="en-CA" dirty="0" smtClean="0"/>
              <a:t>Freedom of religion, speech, assembly and association, and the press</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17</a:t>
            </a:fld>
            <a:endParaRPr lang="en-CA"/>
          </a:p>
        </p:txBody>
      </p:sp>
      <p:sp>
        <p:nvSpPr>
          <p:cNvPr id="5" name="Footer Placeholder 4"/>
          <p:cNvSpPr>
            <a:spLocks noGrp="1"/>
          </p:cNvSpPr>
          <p:nvPr>
            <p:ph type="ftr" sz="quarter" idx="12"/>
          </p:nvPr>
        </p:nvSpPr>
        <p:spPr/>
        <p:txBody>
          <a:bodyPr/>
          <a:lstStyle/>
          <a:p>
            <a:pPr>
              <a:defRPr/>
            </a:pPr>
            <a:r>
              <a:rPr lang="en-CA" smtClean="0"/>
              <a:t>Charter of Rights and Freedoms</a:t>
            </a:r>
            <a:endParaRPr lang="en-US" dirty="0"/>
          </a:p>
        </p:txBody>
      </p:sp>
      <p:pic>
        <p:nvPicPr>
          <p:cNvPr id="15362" name="Picture 2"/>
          <p:cNvPicPr>
            <a:picLocks noChangeAspect="1" noChangeArrowheads="1"/>
          </p:cNvPicPr>
          <p:nvPr/>
        </p:nvPicPr>
        <p:blipFill>
          <a:blip r:embed="rId2"/>
          <a:srcRect/>
          <a:stretch>
            <a:fillRect/>
          </a:stretch>
        </p:blipFill>
        <p:spPr bwMode="auto">
          <a:xfrm>
            <a:off x="6632954" y="3680699"/>
            <a:ext cx="1803532" cy="2535951"/>
          </a:xfrm>
          <a:prstGeom prst="rect">
            <a:avLst/>
          </a:prstGeom>
          <a:noFill/>
          <a:ln w="9525">
            <a:noFill/>
            <a:miter lim="800000"/>
            <a:headEnd/>
            <a:tailEnd/>
          </a:ln>
        </p:spPr>
      </p:pic>
      <p:pic>
        <p:nvPicPr>
          <p:cNvPr id="15363" name="Picture 3"/>
          <p:cNvPicPr>
            <a:picLocks noChangeAspect="1" noChangeArrowheads="1"/>
          </p:cNvPicPr>
          <p:nvPr/>
        </p:nvPicPr>
        <p:blipFill>
          <a:blip r:embed="rId3"/>
          <a:srcRect/>
          <a:stretch>
            <a:fillRect/>
          </a:stretch>
        </p:blipFill>
        <p:spPr bwMode="auto">
          <a:xfrm>
            <a:off x="2236396" y="3680699"/>
            <a:ext cx="3721271" cy="2838196"/>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Pierre Elliot Trudeau</a:t>
            </a:r>
            <a:endParaRPr lang="en-CA" dirty="0"/>
          </a:p>
        </p:txBody>
      </p:sp>
      <p:sp>
        <p:nvSpPr>
          <p:cNvPr id="3" name="Content Placeholder 2"/>
          <p:cNvSpPr>
            <a:spLocks noGrp="1"/>
          </p:cNvSpPr>
          <p:nvPr>
            <p:ph idx="1"/>
          </p:nvPr>
        </p:nvSpPr>
        <p:spPr/>
        <p:txBody>
          <a:bodyPr/>
          <a:lstStyle/>
          <a:p>
            <a:pPr>
              <a:buNone/>
            </a:pPr>
            <a:r>
              <a:rPr lang="en-CA" dirty="0" smtClean="0"/>
              <a:t>	Here is a photograph of four Liberal Prime Ministers</a:t>
            </a:r>
          </a:p>
          <a:p>
            <a:pPr lvl="1"/>
            <a:r>
              <a:rPr lang="en-CA" sz="1600" dirty="0" smtClean="0"/>
              <a:t>Lester B. Pearson (right) abolished the death penalty and was awarded the Nobel Peace Prize </a:t>
            </a:r>
          </a:p>
          <a:p>
            <a:pPr lvl="1"/>
            <a:r>
              <a:rPr lang="en-CA" sz="1600" dirty="0" smtClean="0"/>
              <a:t>Pierre Elliot Trudeau is to the left</a:t>
            </a:r>
            <a:endParaRPr lang="en-CA" sz="1600"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18</a:t>
            </a:fld>
            <a:endParaRPr lang="en-CA"/>
          </a:p>
        </p:txBody>
      </p:sp>
      <p:sp>
        <p:nvSpPr>
          <p:cNvPr id="5" name="Footer Placeholder 4"/>
          <p:cNvSpPr>
            <a:spLocks noGrp="1"/>
          </p:cNvSpPr>
          <p:nvPr>
            <p:ph type="ftr" sz="quarter" idx="12"/>
          </p:nvPr>
        </p:nvSpPr>
        <p:spPr/>
        <p:txBody>
          <a:bodyPr/>
          <a:lstStyle/>
          <a:p>
            <a:pPr>
              <a:defRPr/>
            </a:pPr>
            <a:r>
              <a:rPr lang="en-CA" smtClean="0"/>
              <a:t>Charter of Rights and Freedoms</a:t>
            </a:r>
            <a:endParaRPr lang="en-US" dirty="0"/>
          </a:p>
        </p:txBody>
      </p:sp>
      <p:pic>
        <p:nvPicPr>
          <p:cNvPr id="2050" name="Picture 2"/>
          <p:cNvPicPr>
            <a:picLocks noChangeAspect="1" noChangeArrowheads="1"/>
          </p:cNvPicPr>
          <p:nvPr/>
        </p:nvPicPr>
        <p:blipFill>
          <a:blip r:embed="rId2"/>
          <a:srcRect/>
          <a:stretch>
            <a:fillRect/>
          </a:stretch>
        </p:blipFill>
        <p:spPr bwMode="auto">
          <a:xfrm>
            <a:off x="2384263" y="3063240"/>
            <a:ext cx="4990437" cy="3290570"/>
          </a:xfrm>
          <a:prstGeom prst="rect">
            <a:avLst/>
          </a:prstGeom>
          <a:noFill/>
          <a:ln w="9525">
            <a:noFill/>
            <a:miter lim="800000"/>
            <a:headEnd/>
            <a:tailEnd/>
          </a:ln>
        </p:spPr>
      </p:pic>
      <p:sp>
        <p:nvSpPr>
          <p:cNvPr id="2052" name="Rectangle 4"/>
          <p:cNvSpPr>
            <a:spLocks noChangeArrowheads="1"/>
          </p:cNvSpPr>
          <p:nvPr/>
        </p:nvSpPr>
        <p:spPr bwMode="auto">
          <a:xfrm rot="5400000">
            <a:off x="5687746" y="4432382"/>
            <a:ext cx="4112572"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lumMod val="50000"/>
                  <a:lumOff val="50000"/>
                </a:schemeClr>
              </a:solidFill>
              <a:effectLst/>
              <a:latin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tabLst/>
            </a:pPr>
            <a:r>
              <a:rPr lang="en-US" sz="1400" dirty="0" smtClean="0">
                <a:solidFill>
                  <a:schemeClr val="tx1">
                    <a:lumMod val="50000"/>
                    <a:lumOff val="50000"/>
                  </a:schemeClr>
                </a:solidFill>
                <a:cs typeface="Arial" charset="0"/>
              </a:rPr>
              <a:t>© </a:t>
            </a:r>
            <a:r>
              <a:rPr kumimoji="0" lang="en-US" sz="1400" b="0" i="0" u="none" strike="noStrike" cap="none" normalizeH="0" baseline="0" dirty="0" smtClean="0">
                <a:ln>
                  <a:noFill/>
                </a:ln>
                <a:solidFill>
                  <a:schemeClr val="tx1">
                    <a:lumMod val="50000"/>
                    <a:lumOff val="50000"/>
                  </a:schemeClr>
                </a:solidFill>
                <a:effectLst/>
                <a:latin typeface="Arial" charset="0"/>
                <a:cs typeface="Arial" charset="0"/>
              </a:rPr>
              <a:t>National Archives Of Canada</a:t>
            </a:r>
          </a:p>
          <a:p>
            <a:pPr marL="0" marR="0" lvl="0" indent="0" algn="l" defTabSz="914400" rtl="0" eaLnBrk="1" fontAlgn="base" latinLnBrk="0" hangingPunct="1">
              <a:lnSpc>
                <a:spcPct val="100000"/>
              </a:lnSpc>
              <a:spcBef>
                <a:spcPct val="0"/>
              </a:spcBef>
              <a:spcAft>
                <a:spcPct val="0"/>
              </a:spcAft>
              <a:buClrTx/>
              <a:buSzTx/>
              <a:tabLst/>
            </a:pPr>
            <a:r>
              <a:rPr kumimoji="0" lang="en-US" sz="1400" b="0" i="0" u="none" strike="noStrike" cap="none" normalizeH="0" baseline="0" dirty="0" smtClean="0">
                <a:ln>
                  <a:noFill/>
                </a:ln>
                <a:solidFill>
                  <a:schemeClr val="tx1">
                    <a:lumMod val="50000"/>
                    <a:lumOff val="50000"/>
                  </a:schemeClr>
                </a:solidFill>
                <a:effectLst/>
                <a:latin typeface="Arial" charset="0"/>
                <a:cs typeface="Arial" charset="0"/>
              </a:rPr>
              <a:t>Duncan Cameron / Library and Archives Canada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Pierre Elliot Trudeau</a:t>
            </a:r>
            <a:endParaRPr lang="en-CA" dirty="0"/>
          </a:p>
        </p:txBody>
      </p:sp>
      <p:sp>
        <p:nvSpPr>
          <p:cNvPr id="3" name="Content Placeholder 2"/>
          <p:cNvSpPr>
            <a:spLocks noGrp="1"/>
          </p:cNvSpPr>
          <p:nvPr>
            <p:ph idx="1"/>
          </p:nvPr>
        </p:nvSpPr>
        <p:spPr/>
        <p:txBody>
          <a:bodyPr/>
          <a:lstStyle/>
          <a:p>
            <a:pPr>
              <a:buNone/>
            </a:pPr>
            <a:r>
              <a:rPr lang="en-CA" dirty="0" smtClean="0"/>
              <a:t>	Pierre Elliot Trudeau was already a champion of liberty in Canada who, as Minister of Justice, introduced</a:t>
            </a:r>
            <a:br>
              <a:rPr lang="en-CA" dirty="0" smtClean="0"/>
            </a:br>
            <a:r>
              <a:rPr lang="en-CA" dirty="0" smtClean="0"/>
              <a:t>the Criminal Law Amendment Act, 1968-69</a:t>
            </a:r>
          </a:p>
          <a:p>
            <a:pPr lvl="1"/>
            <a:endParaRPr lang="en-CA" dirty="0" smtClean="0"/>
          </a:p>
          <a:p>
            <a:pPr>
              <a:buNone/>
            </a:pPr>
            <a:r>
              <a:rPr lang="en-CA" dirty="0" smtClean="0"/>
              <a:t>	This act made numerous changes:</a:t>
            </a:r>
          </a:p>
          <a:p>
            <a:pPr lvl="1"/>
            <a:r>
              <a:rPr lang="en-CA" dirty="0" smtClean="0"/>
              <a:t>It decriminalized homosexuality</a:t>
            </a:r>
          </a:p>
          <a:p>
            <a:pPr lvl="1"/>
            <a:r>
              <a:rPr lang="en-CA" dirty="0" smtClean="0"/>
              <a:t>Allowed for abortions and contraception</a:t>
            </a:r>
          </a:p>
          <a:p>
            <a:pPr lvl="1"/>
            <a:r>
              <a:rPr lang="en-CA" dirty="0" smtClean="0"/>
              <a:t>Regulated lotteries, gun possession, drinking and driving offences, harassing phone calls, misleading advertising and cruelty to animals</a:t>
            </a:r>
          </a:p>
          <a:p>
            <a:pPr>
              <a:buNone/>
            </a:pPr>
            <a:endParaRPr lang="en-CA" sz="2000" dirty="0" smtClean="0"/>
          </a:p>
          <a:p>
            <a:pPr algn="ctr">
              <a:buNone/>
            </a:pPr>
            <a:r>
              <a:rPr lang="en-CA" sz="2000" dirty="0" smtClean="0"/>
              <a:t>“there’s no place for the state in the bedrooms of the nation”</a:t>
            </a:r>
            <a:endParaRPr lang="en-CA" sz="2000"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19</a:t>
            </a:fld>
            <a:endParaRPr lang="en-CA"/>
          </a:p>
        </p:txBody>
      </p:sp>
      <p:sp>
        <p:nvSpPr>
          <p:cNvPr id="5" name="Footer Placeholder 4"/>
          <p:cNvSpPr>
            <a:spLocks noGrp="1"/>
          </p:cNvSpPr>
          <p:nvPr>
            <p:ph type="ftr" sz="quarter" idx="12"/>
          </p:nvPr>
        </p:nvSpPr>
        <p:spPr/>
        <p:txBody>
          <a:bodyPr/>
          <a:lstStyle/>
          <a:p>
            <a:pPr>
              <a:defRPr/>
            </a:pPr>
            <a:r>
              <a:rPr lang="en-CA" smtClean="0"/>
              <a:t>Charter of Rights and Freedoms</a:t>
            </a:r>
            <a:endParaRPr lang="en-US" dirty="0"/>
          </a:p>
        </p:txBody>
      </p:sp>
      <p:pic>
        <p:nvPicPr>
          <p:cNvPr id="14338" name="Picture 2"/>
          <p:cNvPicPr>
            <a:picLocks noChangeAspect="1" noChangeArrowheads="1"/>
          </p:cNvPicPr>
          <p:nvPr/>
        </p:nvPicPr>
        <p:blipFill>
          <a:blip r:embed="rId2"/>
          <a:srcRect l="42144" t="18000" r="38609" b="46000"/>
          <a:stretch>
            <a:fillRect/>
          </a:stretch>
        </p:blipFill>
        <p:spPr bwMode="auto">
          <a:xfrm>
            <a:off x="7420710" y="2064433"/>
            <a:ext cx="1378634" cy="2057401"/>
          </a:xfrm>
          <a:prstGeom prst="rect">
            <a:avLst/>
          </a:prstGeom>
          <a:noFill/>
          <a:ln w="9525">
            <a:noFill/>
            <a:miter lim="800000"/>
            <a:headEnd/>
            <a:tailEnd/>
          </a:ln>
        </p:spPr>
      </p:pic>
      <p:sp>
        <p:nvSpPr>
          <p:cNvPr id="7" name="Rectangle 6"/>
          <p:cNvSpPr/>
          <p:nvPr/>
        </p:nvSpPr>
        <p:spPr>
          <a:xfrm rot="16200000">
            <a:off x="8333512" y="3244333"/>
            <a:ext cx="1239442" cy="307777"/>
          </a:xfrm>
          <a:prstGeom prst="rect">
            <a:avLst/>
          </a:prstGeom>
        </p:spPr>
        <p:txBody>
          <a:bodyPr wrap="none">
            <a:spAutoFit/>
          </a:bodyPr>
          <a:lstStyle/>
          <a:p>
            <a:r>
              <a:rPr lang="en-CA" sz="1400" dirty="0" err="1" smtClean="0">
                <a:solidFill>
                  <a:schemeClr val="tx1">
                    <a:lumMod val="50000"/>
                    <a:lumOff val="50000"/>
                  </a:schemeClr>
                </a:solidFill>
              </a:rPr>
              <a:t>User:Lawrytd</a:t>
            </a:r>
            <a:endParaRPr lang="en-CA" sz="1400" dirty="0">
              <a:solidFill>
                <a:schemeClr val="tx1">
                  <a:lumMod val="50000"/>
                  <a:lumOff val="50000"/>
                </a:schemeClr>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dirty="0" smtClean="0">
                <a:latin typeface="Arial" charset="0"/>
                <a:cs typeface="Arial" charset="0"/>
              </a:rPr>
              <a:t>Outline</a:t>
            </a:r>
          </a:p>
        </p:txBody>
      </p:sp>
      <p:sp>
        <p:nvSpPr>
          <p:cNvPr id="53251" name="Rectangle 3"/>
          <p:cNvSpPr>
            <a:spLocks noGrp="1" noChangeArrowheads="1"/>
          </p:cNvSpPr>
          <p:nvPr>
            <p:ph type="body" idx="1"/>
          </p:nvPr>
        </p:nvSpPr>
        <p:spPr/>
        <p:txBody>
          <a:bodyPr/>
          <a:lstStyle/>
          <a:p>
            <a:pPr>
              <a:buNone/>
            </a:pPr>
            <a:r>
              <a:rPr lang="en-US" dirty="0" smtClean="0">
                <a:latin typeface="Arial" charset="0"/>
                <a:cs typeface="Arial" charset="0"/>
              </a:rPr>
              <a:t>	</a:t>
            </a:r>
            <a:r>
              <a:rPr lang="en-CA" dirty="0" smtClean="0"/>
              <a:t>An introduction to the engineering profession, including:</a:t>
            </a:r>
          </a:p>
          <a:p>
            <a:pPr lvl="1"/>
            <a:r>
              <a:rPr lang="en-CA" dirty="0" smtClean="0"/>
              <a:t>Standards and safety</a:t>
            </a:r>
          </a:p>
          <a:p>
            <a:pPr lvl="1"/>
            <a:r>
              <a:rPr lang="en-CA" dirty="0" smtClean="0"/>
              <a:t>Law:  Charter of Rights and Freedoms, contracts, torts, negligent malpractice, forms of carrying on business</a:t>
            </a:r>
          </a:p>
          <a:p>
            <a:pPr lvl="1"/>
            <a:r>
              <a:rPr lang="en-CA" dirty="0" smtClean="0"/>
              <a:t>Intellectual property (patents, trade marks, copyrights and industrial designs)</a:t>
            </a:r>
          </a:p>
          <a:p>
            <a:pPr lvl="1"/>
            <a:r>
              <a:rPr lang="en-CA" dirty="0" smtClean="0"/>
              <a:t>Professional practice</a:t>
            </a:r>
          </a:p>
          <a:p>
            <a:pPr lvl="2"/>
            <a:r>
              <a:rPr lang="en-CA" dirty="0" smtClean="0"/>
              <a:t>Professional Engineers Act</a:t>
            </a:r>
          </a:p>
          <a:p>
            <a:pPr lvl="2"/>
            <a:r>
              <a:rPr lang="en-CA" dirty="0" smtClean="0"/>
              <a:t>Professional misconduct and sexual harassment</a:t>
            </a:r>
          </a:p>
          <a:p>
            <a:pPr lvl="1"/>
            <a:r>
              <a:rPr lang="en-CA" dirty="0" smtClean="0"/>
              <a:t>Alternative dispute resolution</a:t>
            </a:r>
          </a:p>
          <a:p>
            <a:pPr lvl="1"/>
            <a:r>
              <a:rPr lang="en-CA" dirty="0" smtClean="0"/>
              <a:t>Labour Relations and Employment Law</a:t>
            </a:r>
          </a:p>
          <a:p>
            <a:pPr lvl="1"/>
            <a:r>
              <a:rPr lang="en-CA" dirty="0" smtClean="0"/>
              <a:t>Environmental Law</a:t>
            </a:r>
          </a:p>
        </p:txBody>
      </p:sp>
      <p:sp>
        <p:nvSpPr>
          <p:cNvPr id="4" name="Slide Number Placeholder 3"/>
          <p:cNvSpPr>
            <a:spLocks noGrp="1"/>
          </p:cNvSpPr>
          <p:nvPr>
            <p:ph type="sldNum" sz="quarter" idx="11"/>
          </p:nvPr>
        </p:nvSpPr>
        <p:spPr/>
        <p:txBody>
          <a:bodyPr/>
          <a:lstStyle/>
          <a:p>
            <a:fld id="{9DB00347-C159-474C-B961-9625E0FB8F9F}" type="slidenum">
              <a:rPr lang="en-CA" smtClean="0"/>
              <a:pPr/>
              <a:t>2</a:t>
            </a:fld>
            <a:endParaRPr lang="en-CA"/>
          </a:p>
        </p:txBody>
      </p:sp>
      <p:sp>
        <p:nvSpPr>
          <p:cNvPr id="5" name="Footer Placeholder 4"/>
          <p:cNvSpPr>
            <a:spLocks noGrp="1"/>
          </p:cNvSpPr>
          <p:nvPr>
            <p:ph type="ftr" sz="quarter" idx="12"/>
          </p:nvPr>
        </p:nvSpPr>
        <p:spPr/>
        <p:txBody>
          <a:bodyPr/>
          <a:lstStyle/>
          <a:p>
            <a:pPr>
              <a:defRPr/>
            </a:pPr>
            <a:r>
              <a:rPr lang="en-CA" smtClean="0"/>
              <a:t>Charter of Rights and Freedoms</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Pierre Elliot Trudeau</a:t>
            </a:r>
            <a:endParaRPr lang="en-CA" dirty="0"/>
          </a:p>
        </p:txBody>
      </p:sp>
      <p:sp>
        <p:nvSpPr>
          <p:cNvPr id="3" name="Content Placeholder 2"/>
          <p:cNvSpPr>
            <a:spLocks noGrp="1"/>
          </p:cNvSpPr>
          <p:nvPr>
            <p:ph idx="1"/>
          </p:nvPr>
        </p:nvSpPr>
        <p:spPr/>
        <p:txBody>
          <a:bodyPr/>
          <a:lstStyle/>
          <a:p>
            <a:pPr>
              <a:buNone/>
            </a:pPr>
            <a:r>
              <a:rPr lang="en-CA" dirty="0" smtClean="0"/>
              <a:t>	Weaknesses in the Canadian Bill of Rights and the success of the U.S. Bill of Rights led Trudeau to require the incorporation of the Charter in the Constitution Act, 1982</a:t>
            </a:r>
          </a:p>
          <a:p>
            <a:pPr lvl="1"/>
            <a:r>
              <a:rPr lang="en-CA" dirty="0" smtClean="0"/>
              <a:t>It forms the first 34 sections of the Act</a:t>
            </a:r>
          </a:p>
          <a:p>
            <a:pPr lvl="1"/>
            <a:r>
              <a:rPr lang="en-CA" dirty="0" smtClean="0"/>
              <a:t>Fundamental freedoms</a:t>
            </a:r>
          </a:p>
          <a:p>
            <a:pPr lvl="1"/>
            <a:r>
              <a:rPr lang="en-CA" dirty="0" smtClean="0"/>
              <a:t>Democratic, mobility, legal</a:t>
            </a:r>
            <a:br>
              <a:rPr lang="en-CA" dirty="0" smtClean="0"/>
            </a:br>
            <a:r>
              <a:rPr lang="en-CA" dirty="0" smtClean="0"/>
              <a:t>and equality rights</a:t>
            </a:r>
          </a:p>
          <a:p>
            <a:pPr lvl="1"/>
            <a:r>
              <a:rPr lang="en-CA" dirty="0" smtClean="0"/>
              <a:t>Official languages of Canada</a:t>
            </a:r>
          </a:p>
          <a:p>
            <a:pPr lvl="1"/>
            <a:r>
              <a:rPr lang="en-CA" dirty="0" smtClean="0"/>
              <a:t>Minority language education rights</a:t>
            </a:r>
          </a:p>
          <a:p>
            <a:pPr lvl="1"/>
            <a:r>
              <a:rPr lang="en-CA" dirty="0" smtClean="0"/>
              <a:t>Enforcement, general, and application</a:t>
            </a:r>
          </a:p>
          <a:p>
            <a:pPr lvl="1"/>
            <a:r>
              <a:rPr lang="en-CA" dirty="0" smtClean="0"/>
              <a:t>It is also subject to the </a:t>
            </a:r>
            <a:r>
              <a:rPr lang="en-CA" i="1" dirty="0" smtClean="0"/>
              <a:t>notwithstanding</a:t>
            </a:r>
            <a:r>
              <a:rPr lang="en-CA" dirty="0" smtClean="0"/>
              <a:t> clause (s. 33)</a:t>
            </a:r>
          </a:p>
        </p:txBody>
      </p:sp>
      <p:sp>
        <p:nvSpPr>
          <p:cNvPr id="4" name="Slide Number Placeholder 3"/>
          <p:cNvSpPr>
            <a:spLocks noGrp="1"/>
          </p:cNvSpPr>
          <p:nvPr>
            <p:ph type="sldNum" sz="quarter" idx="11"/>
          </p:nvPr>
        </p:nvSpPr>
        <p:spPr/>
        <p:txBody>
          <a:bodyPr/>
          <a:lstStyle/>
          <a:p>
            <a:fld id="{9DB00347-C159-474C-B961-9625E0FB8F9F}" type="slidenum">
              <a:rPr lang="en-CA" smtClean="0"/>
              <a:pPr/>
              <a:t>20</a:t>
            </a:fld>
            <a:endParaRPr lang="en-CA"/>
          </a:p>
        </p:txBody>
      </p:sp>
      <p:sp>
        <p:nvSpPr>
          <p:cNvPr id="5" name="Footer Placeholder 4"/>
          <p:cNvSpPr>
            <a:spLocks noGrp="1"/>
          </p:cNvSpPr>
          <p:nvPr>
            <p:ph type="ftr" sz="quarter" idx="12"/>
          </p:nvPr>
        </p:nvSpPr>
        <p:spPr/>
        <p:txBody>
          <a:bodyPr/>
          <a:lstStyle/>
          <a:p>
            <a:pPr>
              <a:defRPr/>
            </a:pPr>
            <a:r>
              <a:rPr lang="en-CA" smtClean="0"/>
              <a:t>Charter of Rights and Freedoms</a:t>
            </a:r>
            <a:endParaRPr lang="en-US" dirty="0"/>
          </a:p>
        </p:txBody>
      </p:sp>
      <p:pic>
        <p:nvPicPr>
          <p:cNvPr id="17410" name="Picture 2"/>
          <p:cNvPicPr>
            <a:picLocks noChangeAspect="1" noChangeArrowheads="1"/>
          </p:cNvPicPr>
          <p:nvPr/>
        </p:nvPicPr>
        <p:blipFill>
          <a:blip r:embed="rId2"/>
          <a:srcRect/>
          <a:stretch>
            <a:fillRect/>
          </a:stretch>
        </p:blipFill>
        <p:spPr bwMode="auto">
          <a:xfrm>
            <a:off x="5840290" y="2891031"/>
            <a:ext cx="3109400" cy="2421651"/>
          </a:xfrm>
          <a:prstGeom prst="rect">
            <a:avLst/>
          </a:prstGeom>
          <a:noFill/>
          <a:ln w="9525">
            <a:solidFill>
              <a:srgbClr val="FF0000"/>
            </a:solid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Guarantee of Freedoms</a:t>
            </a:r>
            <a:endParaRPr lang="en-CA" dirty="0"/>
          </a:p>
        </p:txBody>
      </p:sp>
      <p:sp>
        <p:nvSpPr>
          <p:cNvPr id="3" name="Content Placeholder 2"/>
          <p:cNvSpPr>
            <a:spLocks noGrp="1"/>
          </p:cNvSpPr>
          <p:nvPr>
            <p:ph idx="1"/>
          </p:nvPr>
        </p:nvSpPr>
        <p:spPr/>
        <p:txBody>
          <a:bodyPr/>
          <a:lstStyle/>
          <a:p>
            <a:pPr>
              <a:buNone/>
            </a:pPr>
            <a:r>
              <a:rPr lang="en-CA" dirty="0" smtClean="0"/>
              <a:t>	The Charter begins with:</a:t>
            </a:r>
          </a:p>
          <a:p>
            <a:pPr lvl="1" algn="just">
              <a:buNone/>
            </a:pPr>
            <a:r>
              <a:rPr lang="en-CA" dirty="0" smtClean="0"/>
              <a:t>1.	The </a:t>
            </a:r>
            <a:r>
              <a:rPr lang="en-CA" i="1" dirty="0" smtClean="0"/>
              <a:t>Canadian Charter of Rights and Freedoms</a:t>
            </a:r>
            <a:r>
              <a:rPr lang="en-CA" dirty="0" smtClean="0"/>
              <a:t> guarantees the rights and freedoms set out in it subject only to such reasonable limits prescribed by law as can be demonstrably justified in a free and democratic society.</a:t>
            </a:r>
          </a:p>
          <a:p>
            <a:pPr lvl="1"/>
            <a:endParaRPr lang="en-CA" dirty="0" smtClean="0"/>
          </a:p>
          <a:p>
            <a:pPr>
              <a:buNone/>
            </a:pPr>
            <a:r>
              <a:rPr lang="en-CA" dirty="0" smtClean="0"/>
              <a:t>	In </a:t>
            </a:r>
            <a:r>
              <a:rPr lang="en-CA" i="1" dirty="0" smtClean="0"/>
              <a:t>Regina v Oakes</a:t>
            </a:r>
            <a:r>
              <a:rPr lang="en-CA" dirty="0" smtClean="0"/>
              <a:t>, 1986, Chief Justice Dickson developed the Oakes test for violations:  </a:t>
            </a:r>
          </a:p>
          <a:p>
            <a:pPr marL="857250" lvl="1" indent="-457200">
              <a:buFont typeface="+mj-lt"/>
              <a:buAutoNum type="arabicPeriod"/>
            </a:pPr>
            <a:r>
              <a:rPr lang="en-CA" dirty="0" smtClean="0"/>
              <a:t>There must be a </a:t>
            </a:r>
            <a:r>
              <a:rPr lang="en-CA" i="1" dirty="0" smtClean="0"/>
              <a:t>pressing and substantial objective</a:t>
            </a:r>
          </a:p>
          <a:p>
            <a:pPr marL="857250" lvl="1" indent="-457200">
              <a:buFont typeface="+mj-lt"/>
              <a:buAutoNum type="arabicPeriod"/>
            </a:pPr>
            <a:r>
              <a:rPr lang="en-CA" dirty="0" smtClean="0"/>
              <a:t>The means must be </a:t>
            </a:r>
            <a:r>
              <a:rPr lang="en-CA" i="1" dirty="0" smtClean="0"/>
              <a:t>proportional</a:t>
            </a:r>
            <a:r>
              <a:rPr lang="en-CA" dirty="0" smtClean="0"/>
              <a:t> </a:t>
            </a:r>
          </a:p>
          <a:p>
            <a:pPr marL="1257300" lvl="2" indent="-457200">
              <a:buFont typeface="+mj-lt"/>
              <a:buAutoNum type="alphaLcPeriod"/>
            </a:pPr>
            <a:r>
              <a:rPr lang="en-CA" dirty="0" smtClean="0"/>
              <a:t>The means must be </a:t>
            </a:r>
            <a:r>
              <a:rPr lang="en-CA" i="1" dirty="0" smtClean="0"/>
              <a:t>rationally connected to the objective</a:t>
            </a:r>
          </a:p>
          <a:p>
            <a:pPr marL="1257300" lvl="2" indent="-457200">
              <a:buFont typeface="+mj-lt"/>
              <a:buAutoNum type="alphaLcPeriod"/>
            </a:pPr>
            <a:r>
              <a:rPr lang="en-CA" dirty="0" smtClean="0"/>
              <a:t>There must be </a:t>
            </a:r>
            <a:r>
              <a:rPr lang="en-CA" i="1" dirty="0" smtClean="0"/>
              <a:t>minimal impairment</a:t>
            </a:r>
            <a:r>
              <a:rPr lang="en-CA" dirty="0" smtClean="0"/>
              <a:t> of rights</a:t>
            </a:r>
          </a:p>
          <a:p>
            <a:pPr marL="1257300" lvl="2" indent="-457200">
              <a:buFont typeface="+mj-lt"/>
              <a:buAutoNum type="alphaLcPeriod"/>
            </a:pPr>
            <a:r>
              <a:rPr lang="en-CA" dirty="0" smtClean="0"/>
              <a:t>There must be proportionality between the infringement and objective</a:t>
            </a:r>
          </a:p>
          <a:p>
            <a:pPr>
              <a:buNone/>
            </a:pPr>
            <a:endParaRPr lang="en-CA" dirty="0" smtClean="0"/>
          </a:p>
        </p:txBody>
      </p:sp>
      <p:sp>
        <p:nvSpPr>
          <p:cNvPr id="4" name="Slide Number Placeholder 3"/>
          <p:cNvSpPr>
            <a:spLocks noGrp="1"/>
          </p:cNvSpPr>
          <p:nvPr>
            <p:ph type="sldNum" sz="quarter" idx="11"/>
          </p:nvPr>
        </p:nvSpPr>
        <p:spPr/>
        <p:txBody>
          <a:bodyPr/>
          <a:lstStyle/>
          <a:p>
            <a:fld id="{9DB00347-C159-474C-B961-9625E0FB8F9F}" type="slidenum">
              <a:rPr lang="en-CA" smtClean="0"/>
              <a:pPr/>
              <a:t>21</a:t>
            </a:fld>
            <a:endParaRPr lang="en-CA"/>
          </a:p>
        </p:txBody>
      </p:sp>
      <p:sp>
        <p:nvSpPr>
          <p:cNvPr id="5" name="Footer Placeholder 4"/>
          <p:cNvSpPr>
            <a:spLocks noGrp="1"/>
          </p:cNvSpPr>
          <p:nvPr>
            <p:ph type="ftr" sz="quarter" idx="12"/>
          </p:nvPr>
        </p:nvSpPr>
        <p:spPr/>
        <p:txBody>
          <a:bodyPr/>
          <a:lstStyle/>
          <a:p>
            <a:pPr>
              <a:defRPr/>
            </a:pPr>
            <a:r>
              <a:rPr lang="en-CA" smtClean="0"/>
              <a:t>Charter of Rights and Freedoms</a:t>
            </a:r>
            <a:endParaRPr lang="en-US" dirty="0"/>
          </a:p>
        </p:txBody>
      </p:sp>
      <p:pic>
        <p:nvPicPr>
          <p:cNvPr id="16386" name="Picture 2"/>
          <p:cNvPicPr>
            <a:picLocks noChangeAspect="1" noChangeArrowheads="1"/>
          </p:cNvPicPr>
          <p:nvPr/>
        </p:nvPicPr>
        <p:blipFill>
          <a:blip r:embed="rId2"/>
          <a:srcRect/>
          <a:stretch>
            <a:fillRect/>
          </a:stretch>
        </p:blipFill>
        <p:spPr bwMode="auto">
          <a:xfrm>
            <a:off x="7413307" y="3548839"/>
            <a:ext cx="1273493" cy="1246486"/>
          </a:xfrm>
          <a:prstGeom prst="rect">
            <a:avLst/>
          </a:prstGeom>
          <a:noFill/>
          <a:ln w="9525">
            <a:noFill/>
            <a:miter lim="800000"/>
            <a:headEnd/>
            <a:tailEnd/>
          </a:ln>
        </p:spPr>
      </p:pic>
      <p:sp>
        <p:nvSpPr>
          <p:cNvPr id="7" name="Rectangle 6"/>
          <p:cNvSpPr/>
          <p:nvPr/>
        </p:nvSpPr>
        <p:spPr>
          <a:xfrm rot="16200000">
            <a:off x="8071889" y="3872636"/>
            <a:ext cx="1537600" cy="307777"/>
          </a:xfrm>
          <a:prstGeom prst="rect">
            <a:avLst/>
          </a:prstGeom>
        </p:spPr>
        <p:txBody>
          <a:bodyPr wrap="none">
            <a:spAutoFit/>
          </a:bodyPr>
          <a:lstStyle/>
          <a:p>
            <a:r>
              <a:rPr lang="en-CA" sz="1400" dirty="0" smtClean="0">
                <a:solidFill>
                  <a:schemeClr val="tx1">
                    <a:lumMod val="50000"/>
                    <a:lumOff val="50000"/>
                  </a:schemeClr>
                </a:solidFill>
              </a:rPr>
              <a:t>User:  </a:t>
            </a:r>
            <a:r>
              <a:rPr lang="en-CA" sz="1400" dirty="0" err="1" smtClean="0">
                <a:solidFill>
                  <a:schemeClr val="tx1">
                    <a:lumMod val="50000"/>
                    <a:lumOff val="50000"/>
                  </a:schemeClr>
                </a:solidFill>
              </a:rPr>
              <a:t>Mjpresson</a:t>
            </a:r>
            <a:endParaRPr lang="en-CA" sz="1400" dirty="0">
              <a:solidFill>
                <a:schemeClr val="tx1">
                  <a:lumMod val="50000"/>
                  <a:lumOff val="50000"/>
                </a:schemeClr>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Freedoms</a:t>
            </a:r>
            <a:endParaRPr lang="en-CA" dirty="0"/>
          </a:p>
        </p:txBody>
      </p:sp>
      <p:sp>
        <p:nvSpPr>
          <p:cNvPr id="3" name="Content Placeholder 2"/>
          <p:cNvSpPr>
            <a:spLocks noGrp="1"/>
          </p:cNvSpPr>
          <p:nvPr>
            <p:ph idx="1"/>
          </p:nvPr>
        </p:nvSpPr>
        <p:spPr/>
        <p:txBody>
          <a:bodyPr/>
          <a:lstStyle/>
          <a:p>
            <a:pPr>
              <a:buNone/>
            </a:pPr>
            <a:r>
              <a:rPr lang="en-CA" dirty="0" smtClean="0"/>
              <a:t>	The fundamental freedoms of Canadians are:</a:t>
            </a:r>
          </a:p>
          <a:p>
            <a:pPr marL="914400" lvl="1" indent="-457200" algn="just">
              <a:buFont typeface="+mj-lt"/>
              <a:buAutoNum type="arabicPeriod" startAt="2"/>
            </a:pPr>
            <a:endParaRPr lang="en-CA" dirty="0" smtClean="0"/>
          </a:p>
          <a:p>
            <a:pPr marL="914400" lvl="1" indent="-457200" algn="just">
              <a:buFont typeface="+mj-lt"/>
              <a:buAutoNum type="arabicPeriod" startAt="2"/>
            </a:pPr>
            <a:r>
              <a:rPr lang="en-CA" dirty="0" smtClean="0"/>
              <a:t>Everyone has the following fundamental freedoms:</a:t>
            </a:r>
          </a:p>
          <a:p>
            <a:pPr marL="914400" lvl="1" indent="-457200" algn="just">
              <a:buNone/>
            </a:pPr>
            <a:r>
              <a:rPr lang="en-CA" dirty="0" smtClean="0"/>
              <a:t>		(a)	freedom of conscience and religion;</a:t>
            </a:r>
          </a:p>
          <a:p>
            <a:pPr marL="914400" lvl="1" indent="-457200" algn="just">
              <a:buNone/>
            </a:pPr>
            <a:r>
              <a:rPr lang="en-CA" dirty="0" smtClean="0"/>
              <a:t>		(b)	freedom of thought, belief, opinion and expression,</a:t>
            </a:r>
            <a:br>
              <a:rPr lang="en-CA" dirty="0" smtClean="0"/>
            </a:br>
            <a:r>
              <a:rPr lang="en-CA" dirty="0" smtClean="0"/>
              <a:t>		including freedom of the press and other media of</a:t>
            </a:r>
            <a:br>
              <a:rPr lang="en-CA" dirty="0" smtClean="0"/>
            </a:br>
            <a:r>
              <a:rPr lang="en-CA" dirty="0" smtClean="0"/>
              <a:t>		communication;</a:t>
            </a:r>
          </a:p>
          <a:p>
            <a:pPr marL="914400" lvl="1" indent="-457200" algn="just">
              <a:buNone/>
            </a:pPr>
            <a:r>
              <a:rPr lang="en-CA" dirty="0" smtClean="0"/>
              <a:t>		(c)	freedom of peaceful assembly; and</a:t>
            </a:r>
          </a:p>
          <a:p>
            <a:pPr marL="914400" lvl="1" indent="-457200" algn="just">
              <a:buNone/>
            </a:pPr>
            <a:r>
              <a:rPr lang="en-CA" dirty="0" smtClean="0"/>
              <a:t>		(d)	freedom of association.</a:t>
            </a:r>
          </a:p>
        </p:txBody>
      </p:sp>
      <p:sp>
        <p:nvSpPr>
          <p:cNvPr id="4" name="Slide Number Placeholder 3"/>
          <p:cNvSpPr>
            <a:spLocks noGrp="1"/>
          </p:cNvSpPr>
          <p:nvPr>
            <p:ph type="sldNum" sz="quarter" idx="11"/>
          </p:nvPr>
        </p:nvSpPr>
        <p:spPr/>
        <p:txBody>
          <a:bodyPr/>
          <a:lstStyle/>
          <a:p>
            <a:fld id="{9DB00347-C159-474C-B961-9625E0FB8F9F}" type="slidenum">
              <a:rPr lang="en-CA" smtClean="0"/>
              <a:pPr/>
              <a:t>22</a:t>
            </a:fld>
            <a:endParaRPr lang="en-CA"/>
          </a:p>
        </p:txBody>
      </p:sp>
      <p:sp>
        <p:nvSpPr>
          <p:cNvPr id="5" name="Footer Placeholder 4"/>
          <p:cNvSpPr>
            <a:spLocks noGrp="1"/>
          </p:cNvSpPr>
          <p:nvPr>
            <p:ph type="ftr" sz="quarter" idx="12"/>
          </p:nvPr>
        </p:nvSpPr>
        <p:spPr/>
        <p:txBody>
          <a:bodyPr/>
          <a:lstStyle/>
          <a:p>
            <a:pPr>
              <a:defRPr/>
            </a:pPr>
            <a:r>
              <a:rPr lang="en-CA" smtClean="0"/>
              <a:t>Charter of Rights and Freedoms</a:t>
            </a:r>
            <a:endParaRPr lang="en-US" dirty="0"/>
          </a:p>
        </p:txBody>
      </p:sp>
      <p:pic>
        <p:nvPicPr>
          <p:cNvPr id="18433" name="Picture 1"/>
          <p:cNvPicPr>
            <a:picLocks noChangeAspect="1" noChangeArrowheads="1"/>
          </p:cNvPicPr>
          <p:nvPr/>
        </p:nvPicPr>
        <p:blipFill>
          <a:blip r:embed="rId2"/>
          <a:srcRect/>
          <a:stretch>
            <a:fillRect/>
          </a:stretch>
        </p:blipFill>
        <p:spPr bwMode="auto">
          <a:xfrm>
            <a:off x="224790" y="3861228"/>
            <a:ext cx="1615440" cy="2532905"/>
          </a:xfrm>
          <a:prstGeom prst="rect">
            <a:avLst/>
          </a:prstGeom>
          <a:noFill/>
          <a:ln w="9525">
            <a:noFill/>
            <a:miter lim="800000"/>
            <a:headEnd/>
            <a:tailEnd/>
          </a:ln>
        </p:spPr>
      </p:pic>
      <p:sp>
        <p:nvSpPr>
          <p:cNvPr id="7" name="Rectangle 6"/>
          <p:cNvSpPr/>
          <p:nvPr/>
        </p:nvSpPr>
        <p:spPr>
          <a:xfrm rot="16200000">
            <a:off x="1647710" y="5893835"/>
            <a:ext cx="692818" cy="307777"/>
          </a:xfrm>
          <a:prstGeom prst="rect">
            <a:avLst/>
          </a:prstGeom>
        </p:spPr>
        <p:txBody>
          <a:bodyPr wrap="none">
            <a:spAutoFit/>
          </a:bodyPr>
          <a:lstStyle/>
          <a:p>
            <a:r>
              <a:rPr lang="en-CA" sz="1400" dirty="0" err="1" smtClean="0">
                <a:solidFill>
                  <a:schemeClr val="tx1">
                    <a:lumMod val="50000"/>
                    <a:lumOff val="50000"/>
                  </a:schemeClr>
                </a:solidFill>
              </a:rPr>
              <a:t>Chiloa</a:t>
            </a:r>
            <a:endParaRPr lang="en-CA" sz="1400" dirty="0">
              <a:solidFill>
                <a:schemeClr val="tx1">
                  <a:lumMod val="50000"/>
                  <a:lumOff val="50000"/>
                </a:schemeClr>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Democratic Rights</a:t>
            </a:r>
            <a:endParaRPr lang="en-CA" dirty="0"/>
          </a:p>
        </p:txBody>
      </p:sp>
      <p:sp>
        <p:nvSpPr>
          <p:cNvPr id="3" name="Content Placeholder 2"/>
          <p:cNvSpPr>
            <a:spLocks noGrp="1"/>
          </p:cNvSpPr>
          <p:nvPr>
            <p:ph idx="1"/>
          </p:nvPr>
        </p:nvSpPr>
        <p:spPr/>
        <p:txBody>
          <a:bodyPr/>
          <a:lstStyle/>
          <a:p>
            <a:pPr>
              <a:buNone/>
            </a:pPr>
            <a:r>
              <a:rPr lang="en-CA" dirty="0" smtClean="0"/>
              <a:t>	The democratic rights are:</a:t>
            </a:r>
          </a:p>
          <a:p>
            <a:pPr marL="914400" lvl="1" indent="-457200" algn="just">
              <a:buAutoNum type="arabicPeriod" startAt="3"/>
            </a:pPr>
            <a:r>
              <a:rPr lang="en-CA" dirty="0" smtClean="0"/>
              <a:t>Every citizen of Canada has the right to vote in an election of the members of the House of Commons or of a legislative assembly and to be qualified for membership therein.</a:t>
            </a:r>
          </a:p>
          <a:p>
            <a:pPr marL="914400" lvl="1" indent="-457200" algn="just">
              <a:buFont typeface="Arial" charset="0"/>
              <a:buAutoNum type="arabicPeriod" startAt="3"/>
            </a:pPr>
            <a:r>
              <a:rPr lang="en-CA" dirty="0" smtClean="0"/>
              <a:t>(1) No House of Commons and no legislative assembly shall continue for longer than five years from the date fixed for the return of the writs at a general election of its members.</a:t>
            </a:r>
            <a:br>
              <a:rPr lang="en-CA" dirty="0" smtClean="0"/>
            </a:br>
            <a:r>
              <a:rPr lang="en-CA" dirty="0" smtClean="0"/>
              <a:t>(2) The war, invasion or insurrection exception…</a:t>
            </a:r>
          </a:p>
          <a:p>
            <a:pPr marL="914400" lvl="1" indent="-457200" algn="just">
              <a:buAutoNum type="arabicPeriod" startAt="3"/>
            </a:pPr>
            <a:r>
              <a:rPr lang="en-CA" dirty="0" smtClean="0"/>
              <a:t>There shall be a sitting of Parliament and of each legislature at least once every twelve months.</a:t>
            </a:r>
          </a:p>
        </p:txBody>
      </p:sp>
      <p:sp>
        <p:nvSpPr>
          <p:cNvPr id="4" name="Slide Number Placeholder 3"/>
          <p:cNvSpPr>
            <a:spLocks noGrp="1"/>
          </p:cNvSpPr>
          <p:nvPr>
            <p:ph type="sldNum" sz="quarter" idx="11"/>
          </p:nvPr>
        </p:nvSpPr>
        <p:spPr/>
        <p:txBody>
          <a:bodyPr/>
          <a:lstStyle/>
          <a:p>
            <a:fld id="{9DB00347-C159-474C-B961-9625E0FB8F9F}" type="slidenum">
              <a:rPr lang="en-CA" smtClean="0"/>
              <a:pPr/>
              <a:t>23</a:t>
            </a:fld>
            <a:endParaRPr lang="en-CA"/>
          </a:p>
        </p:txBody>
      </p:sp>
      <p:sp>
        <p:nvSpPr>
          <p:cNvPr id="5" name="Footer Placeholder 4"/>
          <p:cNvSpPr>
            <a:spLocks noGrp="1"/>
          </p:cNvSpPr>
          <p:nvPr>
            <p:ph type="ftr" sz="quarter" idx="12"/>
          </p:nvPr>
        </p:nvSpPr>
        <p:spPr/>
        <p:txBody>
          <a:bodyPr/>
          <a:lstStyle/>
          <a:p>
            <a:pPr>
              <a:defRPr/>
            </a:pPr>
            <a:r>
              <a:rPr lang="en-CA" smtClean="0"/>
              <a:t>Charter of Rights and Freedoms</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Mobility Rights</a:t>
            </a:r>
            <a:endParaRPr lang="en-CA" dirty="0"/>
          </a:p>
        </p:txBody>
      </p:sp>
      <p:sp>
        <p:nvSpPr>
          <p:cNvPr id="3" name="Content Placeholder 2"/>
          <p:cNvSpPr>
            <a:spLocks noGrp="1"/>
          </p:cNvSpPr>
          <p:nvPr>
            <p:ph idx="1"/>
          </p:nvPr>
        </p:nvSpPr>
        <p:spPr/>
        <p:txBody>
          <a:bodyPr/>
          <a:lstStyle/>
          <a:p>
            <a:pPr>
              <a:buNone/>
            </a:pPr>
            <a:r>
              <a:rPr lang="en-CA" dirty="0" smtClean="0"/>
              <a:t>	The mobility rights include:</a:t>
            </a:r>
          </a:p>
          <a:p>
            <a:pPr marL="914400" lvl="1" indent="-457200" algn="just">
              <a:buFont typeface="+mj-lt"/>
              <a:buAutoNum type="arabicPeriod" startAt="6"/>
            </a:pPr>
            <a:r>
              <a:rPr lang="en-CA" dirty="0" smtClean="0"/>
              <a:t>(1) Every citizen of Canada has the right to enter, remain in and leave Canada.</a:t>
            </a:r>
            <a:br>
              <a:rPr lang="en-CA" dirty="0" smtClean="0"/>
            </a:br>
            <a:r>
              <a:rPr lang="en-CA" dirty="0" smtClean="0"/>
              <a:t>(2) Every citizen of Canada and every person who has the status of a permanent resident of Canada has the right</a:t>
            </a:r>
          </a:p>
          <a:p>
            <a:pPr marL="914400" lvl="1" indent="-457200" algn="just">
              <a:buNone/>
            </a:pPr>
            <a:r>
              <a:rPr lang="en-CA" dirty="0" smtClean="0"/>
              <a:t>		</a:t>
            </a:r>
            <a:r>
              <a:rPr lang="en-CA" i="1" dirty="0" smtClean="0"/>
              <a:t>a</a:t>
            </a:r>
            <a:r>
              <a:rPr lang="en-CA" dirty="0" smtClean="0"/>
              <a:t>) to move to and take up residence in any province; and 	</a:t>
            </a:r>
            <a:r>
              <a:rPr lang="en-CA" i="1" dirty="0" smtClean="0"/>
              <a:t>b</a:t>
            </a:r>
            <a:r>
              <a:rPr lang="en-CA" dirty="0" smtClean="0"/>
              <a:t>) to pursue the gaining of a livelihood in any province. </a:t>
            </a:r>
          </a:p>
        </p:txBody>
      </p:sp>
      <p:sp>
        <p:nvSpPr>
          <p:cNvPr id="4" name="Slide Number Placeholder 3"/>
          <p:cNvSpPr>
            <a:spLocks noGrp="1"/>
          </p:cNvSpPr>
          <p:nvPr>
            <p:ph type="sldNum" sz="quarter" idx="11"/>
          </p:nvPr>
        </p:nvSpPr>
        <p:spPr/>
        <p:txBody>
          <a:bodyPr/>
          <a:lstStyle/>
          <a:p>
            <a:fld id="{9DB00347-C159-474C-B961-9625E0FB8F9F}" type="slidenum">
              <a:rPr lang="en-CA" smtClean="0"/>
              <a:pPr/>
              <a:t>24</a:t>
            </a:fld>
            <a:endParaRPr lang="en-CA"/>
          </a:p>
        </p:txBody>
      </p:sp>
      <p:sp>
        <p:nvSpPr>
          <p:cNvPr id="5" name="Footer Placeholder 4"/>
          <p:cNvSpPr>
            <a:spLocks noGrp="1"/>
          </p:cNvSpPr>
          <p:nvPr>
            <p:ph type="ftr" sz="quarter" idx="12"/>
          </p:nvPr>
        </p:nvSpPr>
        <p:spPr/>
        <p:txBody>
          <a:bodyPr/>
          <a:lstStyle/>
          <a:p>
            <a:pPr>
              <a:defRPr/>
            </a:pPr>
            <a:r>
              <a:rPr lang="en-CA" smtClean="0"/>
              <a:t>Charter of Rights and Freedoms</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Legal Rights</a:t>
            </a:r>
            <a:endParaRPr lang="en-CA" dirty="0"/>
          </a:p>
        </p:txBody>
      </p:sp>
      <p:sp>
        <p:nvSpPr>
          <p:cNvPr id="3" name="Content Placeholder 2"/>
          <p:cNvSpPr>
            <a:spLocks noGrp="1"/>
          </p:cNvSpPr>
          <p:nvPr>
            <p:ph idx="1"/>
          </p:nvPr>
        </p:nvSpPr>
        <p:spPr/>
        <p:txBody>
          <a:bodyPr/>
          <a:lstStyle/>
          <a:p>
            <a:pPr>
              <a:buNone/>
            </a:pPr>
            <a:r>
              <a:rPr lang="en-CA" dirty="0" smtClean="0"/>
              <a:t>	The legal rights include:</a:t>
            </a:r>
          </a:p>
          <a:p>
            <a:pPr marL="914400" lvl="1" indent="-457200" algn="just">
              <a:buFont typeface="+mj-lt"/>
              <a:buAutoNum type="arabicPeriod" startAt="7"/>
            </a:pPr>
            <a:r>
              <a:rPr lang="en-CA" sz="1800" dirty="0" smtClean="0"/>
              <a:t>Everyone has the right to life, liberty and security of the person…</a:t>
            </a:r>
          </a:p>
          <a:p>
            <a:pPr marL="914400" lvl="1" indent="-457200" algn="just">
              <a:buFont typeface="+mj-lt"/>
              <a:buAutoNum type="arabicPeriod" startAt="7"/>
            </a:pPr>
            <a:r>
              <a:rPr lang="en-CA" sz="1800" dirty="0" smtClean="0"/>
              <a:t>Everyone has the right to be secure against unreasonable search or seizure.</a:t>
            </a:r>
          </a:p>
          <a:p>
            <a:pPr marL="914400" lvl="1" indent="-457200" algn="just">
              <a:buFont typeface="+mj-lt"/>
              <a:buAutoNum type="arabicPeriod" startAt="7"/>
            </a:pPr>
            <a:r>
              <a:rPr lang="en-CA" sz="1800" dirty="0" smtClean="0"/>
              <a:t>Everyone has the right not to be arbitrarily detained or imprisoned.</a:t>
            </a:r>
          </a:p>
          <a:p>
            <a:pPr marL="914400" lvl="1" indent="-457200" algn="just">
              <a:buFont typeface="+mj-lt"/>
              <a:buAutoNum type="arabicPeriod" startAt="7"/>
            </a:pPr>
            <a:r>
              <a:rPr lang="en-CA" sz="1800" dirty="0" smtClean="0"/>
              <a:t>Everyone has the right on arrest or detention to be informed promptly of the reasons therefore, to retain and instruct counsel without delay and to be informed of that right, and the </a:t>
            </a:r>
            <a:r>
              <a:rPr lang="en-CA" sz="1800" i="1" dirty="0" smtClean="0"/>
              <a:t>habeas corpus</a:t>
            </a:r>
            <a:r>
              <a:rPr lang="en-CA" sz="1800" dirty="0" smtClean="0"/>
              <a:t> clause.</a:t>
            </a:r>
          </a:p>
          <a:p>
            <a:pPr marL="914400" lvl="1" indent="-457200" algn="just">
              <a:buFont typeface="+mj-lt"/>
              <a:buAutoNum type="arabicPeriod" startAt="7"/>
            </a:pPr>
            <a:r>
              <a:rPr lang="en-CA" sz="1800" dirty="0" smtClean="0"/>
              <a:t>Any person charged with an offence has the right to be informed of the specific offence, be tried within a reasonable time, not be compelled to be a witness, be presumed innocent, not be denied reasonable bail, be tried by a jury if the maximum punishment is five or more years, not be found guilty unless the action constituted an offence, not to be tried again, and receive a lesser punishment.</a:t>
            </a:r>
          </a:p>
        </p:txBody>
      </p:sp>
      <p:sp>
        <p:nvSpPr>
          <p:cNvPr id="4" name="Slide Number Placeholder 3"/>
          <p:cNvSpPr>
            <a:spLocks noGrp="1"/>
          </p:cNvSpPr>
          <p:nvPr>
            <p:ph type="sldNum" sz="quarter" idx="11"/>
          </p:nvPr>
        </p:nvSpPr>
        <p:spPr/>
        <p:txBody>
          <a:bodyPr/>
          <a:lstStyle/>
          <a:p>
            <a:fld id="{9DB00347-C159-474C-B961-9625E0FB8F9F}" type="slidenum">
              <a:rPr lang="en-CA" smtClean="0"/>
              <a:pPr/>
              <a:t>25</a:t>
            </a:fld>
            <a:endParaRPr lang="en-CA"/>
          </a:p>
        </p:txBody>
      </p:sp>
      <p:sp>
        <p:nvSpPr>
          <p:cNvPr id="5" name="Footer Placeholder 4"/>
          <p:cNvSpPr>
            <a:spLocks noGrp="1"/>
          </p:cNvSpPr>
          <p:nvPr>
            <p:ph type="ftr" sz="quarter" idx="12"/>
          </p:nvPr>
        </p:nvSpPr>
        <p:spPr/>
        <p:txBody>
          <a:bodyPr/>
          <a:lstStyle/>
          <a:p>
            <a:pPr>
              <a:defRPr/>
            </a:pPr>
            <a:r>
              <a:rPr lang="en-CA" smtClean="0"/>
              <a:t>Charter of Rights and Freedoms</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Legal Rights</a:t>
            </a:r>
            <a:endParaRPr lang="en-CA" dirty="0"/>
          </a:p>
        </p:txBody>
      </p:sp>
      <p:sp>
        <p:nvSpPr>
          <p:cNvPr id="3" name="Content Placeholder 2"/>
          <p:cNvSpPr>
            <a:spLocks noGrp="1"/>
          </p:cNvSpPr>
          <p:nvPr>
            <p:ph idx="1"/>
          </p:nvPr>
        </p:nvSpPr>
        <p:spPr/>
        <p:txBody>
          <a:bodyPr/>
          <a:lstStyle/>
          <a:p>
            <a:pPr>
              <a:buNone/>
            </a:pPr>
            <a:r>
              <a:rPr lang="en-CA" dirty="0" smtClean="0"/>
              <a:t>	The legal rights include:</a:t>
            </a:r>
          </a:p>
          <a:p>
            <a:pPr marL="914400" lvl="1" indent="-457200" algn="just">
              <a:buFont typeface="+mj-lt"/>
              <a:buAutoNum type="arabicPeriod" startAt="12"/>
            </a:pPr>
            <a:r>
              <a:rPr lang="en-CA" sz="1800" dirty="0" smtClean="0"/>
              <a:t>Everyone has the right not to be subjected to any cruel and unusual treatment or punishment. </a:t>
            </a:r>
          </a:p>
          <a:p>
            <a:pPr marL="914400" lvl="1" indent="-457200" algn="just">
              <a:buFont typeface="+mj-lt"/>
              <a:buAutoNum type="arabicPeriod" startAt="12"/>
            </a:pPr>
            <a:r>
              <a:rPr lang="en-CA" sz="1800" dirty="0" smtClean="0"/>
              <a:t>A witness who testifies in any proceedings has the right not to have any incriminating evidence so given used to incriminate that witness in any other proceedings, …</a:t>
            </a:r>
          </a:p>
          <a:p>
            <a:pPr marL="914400" lvl="1" indent="-457200" algn="just">
              <a:buFont typeface="+mj-lt"/>
              <a:buAutoNum type="arabicPeriod" startAt="12"/>
            </a:pPr>
            <a:r>
              <a:rPr lang="en-CA" sz="1800" dirty="0" smtClean="0"/>
              <a:t>A party or witness in any proceedings who does not understand or speak the language in which the proceedings are conducted or who is deaf has the right to the assistance of an interpreter.</a:t>
            </a:r>
          </a:p>
        </p:txBody>
      </p:sp>
      <p:sp>
        <p:nvSpPr>
          <p:cNvPr id="4" name="Slide Number Placeholder 3"/>
          <p:cNvSpPr>
            <a:spLocks noGrp="1"/>
          </p:cNvSpPr>
          <p:nvPr>
            <p:ph type="sldNum" sz="quarter" idx="11"/>
          </p:nvPr>
        </p:nvSpPr>
        <p:spPr/>
        <p:txBody>
          <a:bodyPr/>
          <a:lstStyle/>
          <a:p>
            <a:fld id="{9DB00347-C159-474C-B961-9625E0FB8F9F}" type="slidenum">
              <a:rPr lang="en-CA" smtClean="0"/>
              <a:pPr/>
              <a:t>26</a:t>
            </a:fld>
            <a:endParaRPr lang="en-CA"/>
          </a:p>
        </p:txBody>
      </p:sp>
      <p:sp>
        <p:nvSpPr>
          <p:cNvPr id="5" name="Footer Placeholder 4"/>
          <p:cNvSpPr>
            <a:spLocks noGrp="1"/>
          </p:cNvSpPr>
          <p:nvPr>
            <p:ph type="ftr" sz="quarter" idx="12"/>
          </p:nvPr>
        </p:nvSpPr>
        <p:spPr/>
        <p:txBody>
          <a:bodyPr/>
          <a:lstStyle/>
          <a:p>
            <a:pPr>
              <a:defRPr/>
            </a:pPr>
            <a:r>
              <a:rPr lang="en-CA" smtClean="0"/>
              <a:t>Charter of Rights and Freedoms</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Equality Rights</a:t>
            </a:r>
            <a:endParaRPr lang="en-CA" dirty="0"/>
          </a:p>
        </p:txBody>
      </p:sp>
      <p:sp>
        <p:nvSpPr>
          <p:cNvPr id="3" name="Content Placeholder 2"/>
          <p:cNvSpPr>
            <a:spLocks noGrp="1"/>
          </p:cNvSpPr>
          <p:nvPr>
            <p:ph idx="1"/>
          </p:nvPr>
        </p:nvSpPr>
        <p:spPr/>
        <p:txBody>
          <a:bodyPr/>
          <a:lstStyle/>
          <a:p>
            <a:pPr>
              <a:buNone/>
            </a:pPr>
            <a:r>
              <a:rPr lang="en-CA" dirty="0" smtClean="0"/>
              <a:t>	The next section is a guarantee of equal rights:</a:t>
            </a:r>
          </a:p>
          <a:p>
            <a:pPr lvl="1" algn="just">
              <a:buNone/>
            </a:pPr>
            <a:r>
              <a:rPr lang="en-CA" dirty="0" smtClean="0"/>
              <a:t>15.	(1) Every individual is equal before and under the law and has </a:t>
            </a:r>
            <a:br>
              <a:rPr lang="en-CA" dirty="0" smtClean="0"/>
            </a:br>
            <a:r>
              <a:rPr lang="en-CA" dirty="0" smtClean="0"/>
              <a:t>	the right to the </a:t>
            </a:r>
            <a:r>
              <a:rPr lang="en-CA" b="1" dirty="0" smtClean="0"/>
              <a:t>equal protection and equal benefit </a:t>
            </a:r>
            <a:r>
              <a:rPr lang="en-CA" dirty="0" smtClean="0"/>
              <a:t>of the law</a:t>
            </a:r>
            <a:br>
              <a:rPr lang="en-CA" dirty="0" smtClean="0"/>
            </a:br>
            <a:r>
              <a:rPr lang="en-CA" dirty="0" smtClean="0"/>
              <a:t>	without discrimination and, in particular, without discrimination </a:t>
            </a:r>
            <a:br>
              <a:rPr lang="en-CA" dirty="0" smtClean="0"/>
            </a:br>
            <a:r>
              <a:rPr lang="en-CA" dirty="0" smtClean="0"/>
              <a:t>	based on </a:t>
            </a:r>
            <a:r>
              <a:rPr lang="en-CA" b="1" dirty="0" smtClean="0"/>
              <a:t>race, national or ethnic origin, colour, religion, 	sex, age or mental or physical disability</a:t>
            </a:r>
            <a:r>
              <a:rPr lang="en-CA" dirty="0" smtClean="0"/>
              <a:t>.                               </a:t>
            </a:r>
            <a:r>
              <a:rPr lang="en-CA" dirty="0" smtClean="0">
                <a:solidFill>
                  <a:schemeClr val="bg1"/>
                </a:solidFill>
              </a:rPr>
              <a:t>.</a:t>
            </a:r>
            <a:r>
              <a:rPr lang="en-CA" dirty="0" smtClean="0"/>
              <a:t/>
            </a:r>
            <a:br>
              <a:rPr lang="en-CA" dirty="0" smtClean="0"/>
            </a:br>
            <a:r>
              <a:rPr lang="en-CA" dirty="0" smtClean="0"/>
              <a:t/>
            </a:r>
            <a:br>
              <a:rPr lang="en-CA" dirty="0" smtClean="0"/>
            </a:br>
            <a:r>
              <a:rPr lang="en-CA" dirty="0" smtClean="0"/>
              <a:t>	(2) Subsection (1) does not preclude any law, program or </a:t>
            </a:r>
            <a:br>
              <a:rPr lang="en-CA" dirty="0" smtClean="0"/>
            </a:br>
            <a:r>
              <a:rPr lang="en-CA" dirty="0" smtClean="0"/>
              <a:t>	activity that has as its object the amelioration of conditions of </a:t>
            </a:r>
            <a:br>
              <a:rPr lang="en-CA" dirty="0" smtClean="0"/>
            </a:br>
            <a:r>
              <a:rPr lang="en-CA" dirty="0" smtClean="0"/>
              <a:t>	disadvantaged individuals or groups including those that are </a:t>
            </a:r>
            <a:br>
              <a:rPr lang="en-CA" dirty="0" smtClean="0"/>
            </a:br>
            <a:r>
              <a:rPr lang="en-CA" dirty="0" smtClean="0"/>
              <a:t>	disadvantaged because of race, national or ethnic origin, </a:t>
            </a:r>
            <a:br>
              <a:rPr lang="en-CA" dirty="0" smtClean="0"/>
            </a:br>
            <a:r>
              <a:rPr lang="en-CA" dirty="0" smtClean="0"/>
              <a:t>	colour, religion, sex, age or mental or physical disability.</a:t>
            </a:r>
          </a:p>
          <a:p>
            <a:pPr>
              <a:buNone/>
            </a:pP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27</a:t>
            </a:fld>
            <a:endParaRPr lang="en-CA"/>
          </a:p>
        </p:txBody>
      </p:sp>
      <p:sp>
        <p:nvSpPr>
          <p:cNvPr id="5" name="Footer Placeholder 4"/>
          <p:cNvSpPr>
            <a:spLocks noGrp="1"/>
          </p:cNvSpPr>
          <p:nvPr>
            <p:ph type="ftr" sz="quarter" idx="12"/>
          </p:nvPr>
        </p:nvSpPr>
        <p:spPr/>
        <p:txBody>
          <a:bodyPr/>
          <a:lstStyle/>
          <a:p>
            <a:pPr>
              <a:defRPr/>
            </a:pPr>
            <a:r>
              <a:rPr lang="en-CA" smtClean="0"/>
              <a:t>Charter of Rights and Freedoms</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Remaining Sections</a:t>
            </a:r>
            <a:endParaRPr lang="en-CA" dirty="0"/>
          </a:p>
        </p:txBody>
      </p:sp>
      <p:sp>
        <p:nvSpPr>
          <p:cNvPr id="3" name="Content Placeholder 2"/>
          <p:cNvSpPr>
            <a:spLocks noGrp="1"/>
          </p:cNvSpPr>
          <p:nvPr>
            <p:ph idx="1"/>
          </p:nvPr>
        </p:nvSpPr>
        <p:spPr/>
        <p:txBody>
          <a:bodyPr/>
          <a:lstStyle/>
          <a:p>
            <a:pPr>
              <a:buNone/>
            </a:pPr>
            <a:r>
              <a:rPr lang="en-CA" dirty="0" smtClean="0"/>
              <a:t>	The next sections cover the official languages of Canada, minority language education rights, the enforcement of the Charter, and other general sections</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28</a:t>
            </a:fld>
            <a:endParaRPr lang="en-CA"/>
          </a:p>
        </p:txBody>
      </p:sp>
      <p:sp>
        <p:nvSpPr>
          <p:cNvPr id="5" name="Footer Placeholder 4"/>
          <p:cNvSpPr>
            <a:spLocks noGrp="1"/>
          </p:cNvSpPr>
          <p:nvPr>
            <p:ph type="ftr" sz="quarter" idx="12"/>
          </p:nvPr>
        </p:nvSpPr>
        <p:spPr/>
        <p:txBody>
          <a:bodyPr/>
          <a:lstStyle/>
          <a:p>
            <a:pPr>
              <a:defRPr/>
            </a:pPr>
            <a:r>
              <a:rPr lang="en-CA" smtClean="0"/>
              <a:t>Charter of Rights and Freedoms</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Application</a:t>
            </a:r>
            <a:endParaRPr lang="en-CA" dirty="0"/>
          </a:p>
        </p:txBody>
      </p:sp>
      <p:sp>
        <p:nvSpPr>
          <p:cNvPr id="3" name="Content Placeholder 2"/>
          <p:cNvSpPr>
            <a:spLocks noGrp="1"/>
          </p:cNvSpPr>
          <p:nvPr>
            <p:ph idx="1"/>
          </p:nvPr>
        </p:nvSpPr>
        <p:spPr/>
        <p:txBody>
          <a:bodyPr/>
          <a:lstStyle/>
          <a:p>
            <a:pPr>
              <a:buNone/>
            </a:pPr>
            <a:r>
              <a:rPr lang="en-CA" dirty="0" smtClean="0"/>
              <a:t>	Section 32 states that the Charter </a:t>
            </a:r>
            <a:r>
              <a:rPr lang="en-CA" b="1" dirty="0" smtClean="0">
                <a:solidFill>
                  <a:srgbClr val="FF0000"/>
                </a:solidFill>
              </a:rPr>
              <a:t>only applies to the federal and provincial governments</a:t>
            </a:r>
            <a:r>
              <a:rPr lang="en-CA" dirty="0" smtClean="0"/>
              <a:t>:</a:t>
            </a:r>
          </a:p>
          <a:p>
            <a:pPr>
              <a:buNone/>
            </a:pPr>
            <a:endParaRPr lang="en-CA" dirty="0" smtClean="0"/>
          </a:p>
          <a:p>
            <a:pPr lvl="1" algn="just">
              <a:buNone/>
            </a:pPr>
            <a:r>
              <a:rPr lang="en-CA" dirty="0" smtClean="0"/>
              <a:t>32.	(1) This Charter applies a) to the Parliament and government of </a:t>
            </a:r>
            <a:br>
              <a:rPr lang="en-CA" dirty="0" smtClean="0"/>
            </a:br>
            <a:r>
              <a:rPr lang="en-CA" dirty="0" smtClean="0"/>
              <a:t>	Canada in respect of all matters within the authority of </a:t>
            </a:r>
            <a:br>
              <a:rPr lang="en-CA" dirty="0" smtClean="0"/>
            </a:br>
            <a:r>
              <a:rPr lang="en-CA" dirty="0" smtClean="0"/>
              <a:t>	Parliament including all matters relating to the Yukon Territory </a:t>
            </a:r>
            <a:br>
              <a:rPr lang="en-CA" dirty="0" smtClean="0"/>
            </a:br>
            <a:r>
              <a:rPr lang="en-CA" dirty="0" smtClean="0"/>
              <a:t>	and Northwest Territories; and b) to the legislature and </a:t>
            </a:r>
            <a:br>
              <a:rPr lang="en-CA" dirty="0" smtClean="0"/>
            </a:br>
            <a:r>
              <a:rPr lang="en-CA" dirty="0" smtClean="0"/>
              <a:t>	government of each province in respect of all matters within the </a:t>
            </a:r>
            <a:br>
              <a:rPr lang="en-CA" dirty="0" smtClean="0"/>
            </a:br>
            <a:r>
              <a:rPr lang="en-CA" dirty="0" smtClean="0"/>
              <a:t>	authority of the legislature of each province.</a:t>
            </a:r>
          </a:p>
          <a:p>
            <a:pPr lvl="1">
              <a:buNone/>
            </a:pPr>
            <a:endParaRPr lang="en-CA" dirty="0" smtClean="0"/>
          </a:p>
          <a:p>
            <a:pPr lvl="1">
              <a:buNone/>
            </a:pPr>
            <a:r>
              <a:rPr lang="en-CA" dirty="0" smtClean="0"/>
              <a:t>		(2) S. 15 (equality rights) does not come into effect until 1985.</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29</a:t>
            </a:fld>
            <a:endParaRPr lang="en-CA"/>
          </a:p>
        </p:txBody>
      </p:sp>
      <p:sp>
        <p:nvSpPr>
          <p:cNvPr id="5" name="Footer Placeholder 4"/>
          <p:cNvSpPr>
            <a:spLocks noGrp="1"/>
          </p:cNvSpPr>
          <p:nvPr>
            <p:ph type="ftr" sz="quarter" idx="12"/>
          </p:nvPr>
        </p:nvSpPr>
        <p:spPr/>
        <p:txBody>
          <a:bodyPr/>
          <a:lstStyle/>
          <a:p>
            <a:pPr>
              <a:defRPr/>
            </a:pPr>
            <a:r>
              <a:rPr lang="en-CA" smtClean="0"/>
              <a:t>Charter of Rights and Freedoms</a:t>
            </a:r>
            <a:endParaRPr lang="en-US" dirty="0"/>
          </a:p>
        </p:txBody>
      </p:sp>
      <p:sp>
        <p:nvSpPr>
          <p:cNvPr id="6" name="TextBox 5"/>
          <p:cNvSpPr txBox="1"/>
          <p:nvPr/>
        </p:nvSpPr>
        <p:spPr>
          <a:xfrm>
            <a:off x="3050216" y="5862707"/>
            <a:ext cx="6093784" cy="707886"/>
          </a:xfrm>
          <a:prstGeom prst="rect">
            <a:avLst/>
          </a:prstGeom>
          <a:noFill/>
        </p:spPr>
        <p:txBody>
          <a:bodyPr wrap="none" rtlCol="0">
            <a:spAutoFit/>
          </a:bodyPr>
          <a:lstStyle/>
          <a:p>
            <a:r>
              <a:rPr lang="en-CA" sz="2000" dirty="0" smtClean="0"/>
              <a:t>We will next look at the Canadian Human Rights Act</a:t>
            </a:r>
            <a:br>
              <a:rPr lang="en-CA" sz="2000" dirty="0" smtClean="0"/>
            </a:br>
            <a:r>
              <a:rPr lang="en-CA" sz="2000" dirty="0" smtClean="0"/>
              <a:t>and the Ontario Human Rights Code</a:t>
            </a:r>
            <a:endParaRPr lang="en-CA"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i="1" dirty="0" smtClean="0"/>
              <a:t>Magna </a:t>
            </a:r>
            <a:r>
              <a:rPr lang="en-CA" i="1" dirty="0" err="1" smtClean="0"/>
              <a:t>Carta</a:t>
            </a:r>
            <a:endParaRPr lang="en-CA" i="1" dirty="0"/>
          </a:p>
        </p:txBody>
      </p:sp>
      <p:sp>
        <p:nvSpPr>
          <p:cNvPr id="3" name="Content Placeholder 2"/>
          <p:cNvSpPr>
            <a:spLocks noGrp="1"/>
          </p:cNvSpPr>
          <p:nvPr>
            <p:ph idx="1"/>
          </p:nvPr>
        </p:nvSpPr>
        <p:spPr/>
        <p:txBody>
          <a:bodyPr/>
          <a:lstStyle/>
          <a:p>
            <a:pPr>
              <a:buNone/>
            </a:pPr>
            <a:r>
              <a:rPr lang="en-CA" dirty="0" smtClean="0"/>
              <a:t>	When Henry I became king when his brother died, the abuses of his brother caused Henry I to limit his powers by issuing a Charter of Liberties in 1100</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3</a:t>
            </a:fld>
            <a:endParaRPr lang="en-CA"/>
          </a:p>
        </p:txBody>
      </p:sp>
      <p:sp>
        <p:nvSpPr>
          <p:cNvPr id="5" name="Footer Placeholder 4"/>
          <p:cNvSpPr>
            <a:spLocks noGrp="1"/>
          </p:cNvSpPr>
          <p:nvPr>
            <p:ph type="ftr" sz="quarter" idx="12"/>
          </p:nvPr>
        </p:nvSpPr>
        <p:spPr/>
        <p:txBody>
          <a:bodyPr/>
          <a:lstStyle/>
          <a:p>
            <a:pPr>
              <a:defRPr/>
            </a:pPr>
            <a:r>
              <a:rPr lang="en-CA" smtClean="0"/>
              <a:t>Charter of Rights and Freedoms</a:t>
            </a:r>
            <a:endParaRPr lang="en-US" dirty="0"/>
          </a:p>
        </p:txBody>
      </p:sp>
      <p:pic>
        <p:nvPicPr>
          <p:cNvPr id="1026" name="Picture 2" descr="C:\Users\dwharder\Desktop\tree.png"/>
          <p:cNvPicPr>
            <a:picLocks noChangeAspect="1" noChangeArrowheads="1"/>
          </p:cNvPicPr>
          <p:nvPr/>
        </p:nvPicPr>
        <p:blipFill>
          <a:blip r:embed="rId2"/>
          <a:srcRect/>
          <a:stretch>
            <a:fillRect/>
          </a:stretch>
        </p:blipFill>
        <p:spPr bwMode="auto">
          <a:xfrm>
            <a:off x="6138" y="3025052"/>
            <a:ext cx="9137862" cy="3284308"/>
          </a:xfrm>
          <a:prstGeom prst="rect">
            <a:avLst/>
          </a:prstGeom>
          <a:noFill/>
        </p:spPr>
      </p:pic>
      <p:sp>
        <p:nvSpPr>
          <p:cNvPr id="8" name="Oval 7"/>
          <p:cNvSpPr/>
          <p:nvPr/>
        </p:nvSpPr>
        <p:spPr>
          <a:xfrm>
            <a:off x="1931670" y="3383280"/>
            <a:ext cx="1977390" cy="480060"/>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Notwithstanding Clause</a:t>
            </a:r>
            <a:endParaRPr lang="en-CA" dirty="0"/>
          </a:p>
        </p:txBody>
      </p:sp>
      <p:sp>
        <p:nvSpPr>
          <p:cNvPr id="3" name="Content Placeholder 2"/>
          <p:cNvSpPr>
            <a:spLocks noGrp="1"/>
          </p:cNvSpPr>
          <p:nvPr>
            <p:ph idx="1"/>
          </p:nvPr>
        </p:nvSpPr>
        <p:spPr/>
        <p:txBody>
          <a:bodyPr/>
          <a:lstStyle/>
          <a:p>
            <a:pPr>
              <a:buNone/>
            </a:pPr>
            <a:r>
              <a:rPr lang="en-CA" dirty="0" smtClean="0"/>
              <a:t>	However, the charter need not apply if the legislature says so:</a:t>
            </a:r>
          </a:p>
          <a:p>
            <a:pPr marL="800100" lvl="1" indent="-342900" algn="just">
              <a:buAutoNum type="arabicPeriod" startAt="33"/>
            </a:pPr>
            <a:r>
              <a:rPr lang="en-CA" sz="1800" dirty="0" smtClean="0"/>
              <a:t>  (1) Parliament or the legislature of a province may expressly declare</a:t>
            </a:r>
            <a:br>
              <a:rPr lang="en-CA" sz="1800" dirty="0" smtClean="0"/>
            </a:br>
            <a:r>
              <a:rPr lang="en-CA" sz="1800" dirty="0" smtClean="0"/>
              <a:t>	in an Act of Parliament or of the legislature that the Act or a provision </a:t>
            </a:r>
            <a:br>
              <a:rPr lang="en-CA" sz="1800" dirty="0" smtClean="0"/>
            </a:br>
            <a:r>
              <a:rPr lang="en-CA" sz="1800" dirty="0" smtClean="0"/>
              <a:t>	thereof shall operate notwithstanding a provision included in section 2 </a:t>
            </a:r>
            <a:br>
              <a:rPr lang="en-CA" sz="1800" dirty="0" smtClean="0"/>
            </a:br>
            <a:r>
              <a:rPr lang="en-CA" sz="1800" dirty="0" smtClean="0"/>
              <a:t>	or sections 7 to 15.                                                                                </a:t>
            </a:r>
            <a:r>
              <a:rPr lang="en-CA" sz="1800" dirty="0" smtClean="0">
                <a:solidFill>
                  <a:schemeClr val="bg1"/>
                </a:solidFill>
              </a:rPr>
              <a:t>.</a:t>
            </a:r>
            <a:r>
              <a:rPr lang="en-CA" sz="1800" dirty="0" smtClean="0"/>
              <a:t/>
            </a:r>
            <a:br>
              <a:rPr lang="en-CA" sz="1800" dirty="0" smtClean="0"/>
            </a:br>
            <a:r>
              <a:rPr lang="en-CA" sz="1800" dirty="0" smtClean="0"/>
              <a:t>	(2) An Act or a provision of an Act in respect of which a declaration </a:t>
            </a:r>
            <a:br>
              <a:rPr lang="en-CA" sz="1800" dirty="0" smtClean="0"/>
            </a:br>
            <a:r>
              <a:rPr lang="en-CA" sz="1800" dirty="0" smtClean="0"/>
              <a:t>	made under this section is in effect shall have such operation as it </a:t>
            </a:r>
            <a:br>
              <a:rPr lang="en-CA" sz="1800" dirty="0" smtClean="0"/>
            </a:br>
            <a:r>
              <a:rPr lang="en-CA" sz="1800" dirty="0" smtClean="0"/>
              <a:t>	would have but for the provision of this Charter referred to in the </a:t>
            </a:r>
            <a:br>
              <a:rPr lang="en-CA" sz="1800" dirty="0" smtClean="0"/>
            </a:br>
            <a:r>
              <a:rPr lang="en-CA" sz="1800" dirty="0" smtClean="0"/>
              <a:t>	declaration.  </a:t>
            </a:r>
            <a:r>
              <a:rPr lang="en-CA" sz="1800" dirty="0" smtClean="0">
                <a:solidFill>
                  <a:schemeClr val="bg1"/>
                </a:solidFill>
              </a:rPr>
              <a:t>.</a:t>
            </a:r>
            <a:r>
              <a:rPr lang="en-CA" sz="1800" dirty="0" smtClean="0"/>
              <a:t/>
            </a:r>
            <a:br>
              <a:rPr lang="en-CA" sz="1800" dirty="0" smtClean="0"/>
            </a:br>
            <a:r>
              <a:rPr lang="en-CA" sz="1800" dirty="0" smtClean="0"/>
              <a:t>	(3) A declaration made under subsection (1) shall cease to have effect </a:t>
            </a:r>
            <a:br>
              <a:rPr lang="en-CA" sz="1800" dirty="0" smtClean="0"/>
            </a:br>
            <a:r>
              <a:rPr lang="en-CA" sz="1800" dirty="0" smtClean="0"/>
              <a:t>	five years after it comes into force or on such earlier date as may be </a:t>
            </a:r>
            <a:br>
              <a:rPr lang="en-CA" sz="1800" dirty="0" smtClean="0"/>
            </a:br>
            <a:r>
              <a:rPr lang="en-CA" sz="1800" dirty="0" smtClean="0"/>
              <a:t>	specified in the declaration.</a:t>
            </a:r>
          </a:p>
          <a:p>
            <a:pPr lvl="1" algn="just">
              <a:buNone/>
            </a:pPr>
            <a:r>
              <a:rPr lang="en-CA" sz="1800" dirty="0" smtClean="0"/>
              <a:t>		(4) Parliament or the legislature of a province may re-enact a 	declaration made under subsection (1).</a:t>
            </a:r>
          </a:p>
          <a:p>
            <a:pPr lvl="1" algn="just">
              <a:buNone/>
            </a:pPr>
            <a:r>
              <a:rPr lang="en-CA" sz="1800" dirty="0" smtClean="0"/>
              <a:t>		(5) Subsection (3) applies in respect of a re-enactment made under </a:t>
            </a:r>
            <a:br>
              <a:rPr lang="en-CA" sz="1800" dirty="0" smtClean="0"/>
            </a:br>
            <a:r>
              <a:rPr lang="en-CA" sz="1800" dirty="0" smtClean="0"/>
              <a:t>	subsection (4).</a:t>
            </a:r>
            <a:endParaRPr lang="en-CA" sz="1800"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30</a:t>
            </a:fld>
            <a:endParaRPr lang="en-CA"/>
          </a:p>
        </p:txBody>
      </p:sp>
      <p:sp>
        <p:nvSpPr>
          <p:cNvPr id="5" name="Footer Placeholder 4"/>
          <p:cNvSpPr>
            <a:spLocks noGrp="1"/>
          </p:cNvSpPr>
          <p:nvPr>
            <p:ph type="ftr" sz="quarter" idx="12"/>
          </p:nvPr>
        </p:nvSpPr>
        <p:spPr/>
        <p:txBody>
          <a:bodyPr/>
          <a:lstStyle/>
          <a:p>
            <a:pPr>
              <a:defRPr/>
            </a:pPr>
            <a:r>
              <a:rPr lang="en-CA" smtClean="0"/>
              <a:t>Charter of Rights and Freedoms</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Notwithstanding Clause</a:t>
            </a:r>
            <a:endParaRPr lang="en-CA" dirty="0"/>
          </a:p>
        </p:txBody>
      </p:sp>
      <p:sp>
        <p:nvSpPr>
          <p:cNvPr id="3" name="Content Placeholder 2"/>
          <p:cNvSpPr>
            <a:spLocks noGrp="1"/>
          </p:cNvSpPr>
          <p:nvPr>
            <p:ph idx="1"/>
          </p:nvPr>
        </p:nvSpPr>
        <p:spPr/>
        <p:txBody>
          <a:bodyPr/>
          <a:lstStyle/>
          <a:p>
            <a:pPr>
              <a:buNone/>
            </a:pPr>
            <a:r>
              <a:rPr lang="en-CA" dirty="0" smtClean="0"/>
              <a:t>	Basically, any Act of Parliament or of a legislature may violate the fundamental freedoms, the legal rights or the equality rights of Canadians as long as the act expressly says it is doing so</a:t>
            </a:r>
          </a:p>
          <a:p>
            <a:pPr lvl="1"/>
            <a:r>
              <a:rPr lang="en-CA" dirty="0" smtClean="0"/>
              <a:t>The assumption is that no legislature will explicitly tell Canadians that a particular law is removing their rights without telling them</a:t>
            </a:r>
          </a:p>
          <a:p>
            <a:pPr lvl="1"/>
            <a:r>
              <a:rPr lang="en-CA" dirty="0" smtClean="0"/>
              <a:t>All other rights are inalienable</a:t>
            </a:r>
          </a:p>
          <a:p>
            <a:pPr lvl="1"/>
            <a:r>
              <a:rPr lang="en-CA" dirty="0" smtClean="0"/>
              <a:t>Recall that five years is the maximum time that any legislature can sit before an election</a:t>
            </a:r>
          </a:p>
          <a:p>
            <a:pPr lvl="1"/>
            <a:r>
              <a:rPr lang="en-CA" dirty="0" smtClean="0"/>
              <a:t>If the next sitting does not find a majority to support re-enacting the declaration, it is no longer in effect and the act or  provision can be challenged under the Charter</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31</a:t>
            </a:fld>
            <a:endParaRPr lang="en-CA"/>
          </a:p>
        </p:txBody>
      </p:sp>
      <p:sp>
        <p:nvSpPr>
          <p:cNvPr id="5" name="Footer Placeholder 4"/>
          <p:cNvSpPr>
            <a:spLocks noGrp="1"/>
          </p:cNvSpPr>
          <p:nvPr>
            <p:ph type="ftr" sz="quarter" idx="12"/>
          </p:nvPr>
        </p:nvSpPr>
        <p:spPr/>
        <p:txBody>
          <a:bodyPr/>
          <a:lstStyle/>
          <a:p>
            <a:pPr>
              <a:defRPr/>
            </a:pPr>
            <a:r>
              <a:rPr lang="en-CA" smtClean="0"/>
              <a:t>Charter of Rights and Freedoms</a:t>
            </a: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Charter of Rights and Freedom</a:t>
            </a:r>
            <a:endParaRPr lang="en-CA" dirty="0"/>
          </a:p>
        </p:txBody>
      </p:sp>
      <p:sp>
        <p:nvSpPr>
          <p:cNvPr id="3" name="Content Placeholder 2"/>
          <p:cNvSpPr>
            <a:spLocks noGrp="1"/>
          </p:cNvSpPr>
          <p:nvPr>
            <p:ph idx="1"/>
          </p:nvPr>
        </p:nvSpPr>
        <p:spPr/>
        <p:txBody>
          <a:bodyPr/>
          <a:lstStyle/>
          <a:p>
            <a:pPr>
              <a:buNone/>
            </a:pPr>
            <a:r>
              <a:rPr lang="en-CA" dirty="0" smtClean="0"/>
              <a:t>	Criticisms:</a:t>
            </a:r>
          </a:p>
          <a:p>
            <a:pPr lvl="1"/>
            <a:r>
              <a:rPr lang="en-CA" dirty="0" smtClean="0"/>
              <a:t>It gives significantly increases judicial power</a:t>
            </a:r>
          </a:p>
          <a:p>
            <a:pPr lvl="1"/>
            <a:r>
              <a:rPr lang="en-CA" dirty="0" smtClean="0"/>
              <a:t>This contrasts with the concept of Supremacy of Parliament</a:t>
            </a:r>
          </a:p>
          <a:p>
            <a:pPr lvl="1"/>
            <a:r>
              <a:rPr lang="en-CA" dirty="0" smtClean="0"/>
              <a:t>Michael Mandel asserts that the Charter makes Canada more like the United States with emphasis on individual and corporate rights, as opposed to group and social rights</a:t>
            </a:r>
          </a:p>
        </p:txBody>
      </p:sp>
      <p:sp>
        <p:nvSpPr>
          <p:cNvPr id="4" name="Slide Number Placeholder 3"/>
          <p:cNvSpPr>
            <a:spLocks noGrp="1"/>
          </p:cNvSpPr>
          <p:nvPr>
            <p:ph type="sldNum" sz="quarter" idx="11"/>
          </p:nvPr>
        </p:nvSpPr>
        <p:spPr/>
        <p:txBody>
          <a:bodyPr/>
          <a:lstStyle/>
          <a:p>
            <a:fld id="{9DB00347-C159-474C-B961-9625E0FB8F9F}" type="slidenum">
              <a:rPr lang="en-CA" smtClean="0"/>
              <a:pPr/>
              <a:t>32</a:t>
            </a:fld>
            <a:endParaRPr lang="en-CA"/>
          </a:p>
        </p:txBody>
      </p:sp>
      <p:sp>
        <p:nvSpPr>
          <p:cNvPr id="5" name="Footer Placeholder 4"/>
          <p:cNvSpPr>
            <a:spLocks noGrp="1"/>
          </p:cNvSpPr>
          <p:nvPr>
            <p:ph type="ftr" sz="quarter" idx="12"/>
          </p:nvPr>
        </p:nvSpPr>
        <p:spPr/>
        <p:txBody>
          <a:bodyPr/>
          <a:lstStyle/>
          <a:p>
            <a:pPr>
              <a:defRPr/>
            </a:pPr>
            <a:r>
              <a:rPr lang="en-CA" smtClean="0"/>
              <a:t>Charter of Rights and Freedoms</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Charter of Rights and Freedom</a:t>
            </a:r>
            <a:endParaRPr lang="en-CA" dirty="0"/>
          </a:p>
        </p:txBody>
      </p:sp>
      <p:sp>
        <p:nvSpPr>
          <p:cNvPr id="3" name="Content Placeholder 2"/>
          <p:cNvSpPr>
            <a:spLocks noGrp="1"/>
          </p:cNvSpPr>
          <p:nvPr>
            <p:ph idx="1"/>
          </p:nvPr>
        </p:nvSpPr>
        <p:spPr/>
        <p:txBody>
          <a:bodyPr/>
          <a:lstStyle/>
          <a:p>
            <a:pPr>
              <a:buNone/>
            </a:pPr>
            <a:r>
              <a:rPr lang="en-CA" dirty="0" smtClean="0"/>
              <a:t>	Note that the </a:t>
            </a:r>
            <a:r>
              <a:rPr lang="en-CA" i="1" dirty="0" smtClean="0"/>
              <a:t>notwithstanding </a:t>
            </a:r>
            <a:r>
              <a:rPr lang="en-CA" dirty="0" smtClean="0"/>
              <a:t>clause creates a hybrid between the British and American systems</a:t>
            </a:r>
          </a:p>
          <a:p>
            <a:pPr lvl="1"/>
            <a:r>
              <a:rPr lang="en-CA" dirty="0" smtClean="0"/>
              <a:t>The charter is a written collection of rights embedded in the Constitution Act, 1982 </a:t>
            </a:r>
          </a:p>
          <a:p>
            <a:pPr lvl="1"/>
            <a:r>
              <a:rPr lang="en-CA" dirty="0" smtClean="0"/>
              <a:t>The </a:t>
            </a:r>
            <a:r>
              <a:rPr lang="en-CA" i="1" dirty="0" smtClean="0"/>
              <a:t>notwithstanding clause</a:t>
            </a:r>
            <a:r>
              <a:rPr lang="en-CA" dirty="0" smtClean="0"/>
              <a:t>, however, protects the Supremacy of Parliament</a:t>
            </a:r>
          </a:p>
          <a:p>
            <a:pPr lvl="1"/>
            <a:endParaRPr lang="en-CA" dirty="0" smtClean="0"/>
          </a:p>
          <a:p>
            <a:pPr>
              <a:buNone/>
            </a:pPr>
            <a:r>
              <a:rPr lang="en-CA" dirty="0" smtClean="0"/>
              <a:t>	In the words of Jean Chrétien, it prevents the Supreme Court from legalizing hate speech or child pornography as freedom of expression</a:t>
            </a:r>
          </a:p>
        </p:txBody>
      </p:sp>
      <p:sp>
        <p:nvSpPr>
          <p:cNvPr id="4" name="Slide Number Placeholder 3"/>
          <p:cNvSpPr>
            <a:spLocks noGrp="1"/>
          </p:cNvSpPr>
          <p:nvPr>
            <p:ph type="sldNum" sz="quarter" idx="11"/>
          </p:nvPr>
        </p:nvSpPr>
        <p:spPr/>
        <p:txBody>
          <a:bodyPr/>
          <a:lstStyle/>
          <a:p>
            <a:fld id="{9DB00347-C159-474C-B961-9625E0FB8F9F}" type="slidenum">
              <a:rPr lang="en-CA" smtClean="0"/>
              <a:pPr/>
              <a:t>33</a:t>
            </a:fld>
            <a:endParaRPr lang="en-CA"/>
          </a:p>
        </p:txBody>
      </p:sp>
      <p:sp>
        <p:nvSpPr>
          <p:cNvPr id="5" name="Footer Placeholder 4"/>
          <p:cNvSpPr>
            <a:spLocks noGrp="1"/>
          </p:cNvSpPr>
          <p:nvPr>
            <p:ph type="ftr" sz="quarter" idx="12"/>
          </p:nvPr>
        </p:nvSpPr>
        <p:spPr/>
        <p:txBody>
          <a:bodyPr/>
          <a:lstStyle/>
          <a:p>
            <a:pPr>
              <a:defRPr/>
            </a:pPr>
            <a:r>
              <a:rPr lang="en-CA" smtClean="0"/>
              <a:t>Charter of Rights and Freedoms</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Use of the Clause</a:t>
            </a:r>
            <a:endParaRPr lang="en-CA" dirty="0"/>
          </a:p>
        </p:txBody>
      </p:sp>
      <p:sp>
        <p:nvSpPr>
          <p:cNvPr id="3" name="Content Placeholder 2"/>
          <p:cNvSpPr>
            <a:spLocks noGrp="1"/>
          </p:cNvSpPr>
          <p:nvPr>
            <p:ph idx="1"/>
          </p:nvPr>
        </p:nvSpPr>
        <p:spPr/>
        <p:txBody>
          <a:bodyPr/>
          <a:lstStyle/>
          <a:p>
            <a:pPr>
              <a:buNone/>
            </a:pPr>
            <a:r>
              <a:rPr lang="en-CA" dirty="0" smtClean="0"/>
              <a:t>	To date, the federal government has not used the clause</a:t>
            </a:r>
          </a:p>
          <a:p>
            <a:pPr lvl="1"/>
            <a:r>
              <a:rPr lang="en-CA" dirty="0" smtClean="0"/>
              <a:t>Alberta attempted to use the clause to protect its Marriage Act to include an opposite-sex-only definition of marriage</a:t>
            </a:r>
          </a:p>
          <a:p>
            <a:pPr lvl="2"/>
            <a:r>
              <a:rPr lang="en-CA" dirty="0" smtClean="0"/>
              <a:t>The Supreme Court, however, found the law to be </a:t>
            </a:r>
            <a:r>
              <a:rPr lang="en-CA" i="1" dirty="0" smtClean="0"/>
              <a:t>ultra </a:t>
            </a:r>
            <a:r>
              <a:rPr lang="en-CA" i="1" dirty="0" err="1" smtClean="0"/>
              <a:t>vires</a:t>
            </a:r>
            <a:r>
              <a:rPr lang="en-CA" dirty="0" smtClean="0"/>
              <a:t> – marriage is strictly a federal matter</a:t>
            </a:r>
          </a:p>
          <a:p>
            <a:pPr lvl="1"/>
            <a:r>
              <a:rPr lang="en-CA" dirty="0" smtClean="0"/>
              <a:t>The </a:t>
            </a:r>
            <a:r>
              <a:rPr lang="en-CA" dirty="0" err="1" smtClean="0"/>
              <a:t>Parti</a:t>
            </a:r>
            <a:r>
              <a:rPr lang="en-CA" dirty="0" smtClean="0"/>
              <a:t> Québécois automatically included the wording in all of its laws in 1982</a:t>
            </a:r>
          </a:p>
          <a:p>
            <a:pPr lvl="1"/>
            <a:r>
              <a:rPr lang="en-CA" dirty="0" smtClean="0"/>
              <a:t>Bill 101 was found to be unconstitutional because it restricted commercial signs in any language other than French</a:t>
            </a:r>
          </a:p>
          <a:p>
            <a:pPr lvl="2"/>
            <a:r>
              <a:rPr lang="en-CA" dirty="0" smtClean="0"/>
              <a:t>Bill 178 used the clause to insulate it from the Charter</a:t>
            </a:r>
          </a:p>
          <a:p>
            <a:pPr lvl="2"/>
            <a:r>
              <a:rPr lang="en-CA" dirty="0" smtClean="0"/>
              <a:t>When it was criticized by the UN Human Rights Committee,</a:t>
            </a:r>
            <a:br>
              <a:rPr lang="en-CA" dirty="0" smtClean="0"/>
            </a:br>
            <a:r>
              <a:rPr lang="en-CA" dirty="0" smtClean="0"/>
              <a:t>Robert Bourassa finally amended the law so as to not</a:t>
            </a:r>
            <a:br>
              <a:rPr lang="en-CA" dirty="0" smtClean="0"/>
            </a:br>
            <a:r>
              <a:rPr lang="en-CA" dirty="0" smtClean="0"/>
              <a:t>require the clause</a:t>
            </a:r>
          </a:p>
          <a:p>
            <a:pPr lvl="1"/>
            <a:r>
              <a:rPr lang="en-CA" dirty="0" smtClean="0"/>
              <a:t>Saskatchewan unnecessarily employed the clause in back-to-work legislation</a:t>
            </a:r>
          </a:p>
        </p:txBody>
      </p:sp>
      <p:sp>
        <p:nvSpPr>
          <p:cNvPr id="4" name="Slide Number Placeholder 3"/>
          <p:cNvSpPr>
            <a:spLocks noGrp="1"/>
          </p:cNvSpPr>
          <p:nvPr>
            <p:ph type="sldNum" sz="quarter" idx="11"/>
          </p:nvPr>
        </p:nvSpPr>
        <p:spPr/>
        <p:txBody>
          <a:bodyPr/>
          <a:lstStyle/>
          <a:p>
            <a:fld id="{9DB00347-C159-474C-B961-9625E0FB8F9F}" type="slidenum">
              <a:rPr lang="en-CA" smtClean="0"/>
              <a:pPr/>
              <a:t>34</a:t>
            </a:fld>
            <a:endParaRPr lang="en-CA"/>
          </a:p>
        </p:txBody>
      </p:sp>
      <p:sp>
        <p:nvSpPr>
          <p:cNvPr id="5" name="Footer Placeholder 4"/>
          <p:cNvSpPr>
            <a:spLocks noGrp="1"/>
          </p:cNvSpPr>
          <p:nvPr>
            <p:ph type="ftr" sz="quarter" idx="12"/>
          </p:nvPr>
        </p:nvSpPr>
        <p:spPr/>
        <p:txBody>
          <a:bodyPr/>
          <a:lstStyle/>
          <a:p>
            <a:pPr>
              <a:defRPr/>
            </a:pPr>
            <a:r>
              <a:rPr lang="en-CA" smtClean="0"/>
              <a:t>Charter of Rights and Freedoms</a:t>
            </a:r>
            <a:endParaRPr lang="en-US" dirty="0"/>
          </a:p>
        </p:txBody>
      </p:sp>
      <p:pic>
        <p:nvPicPr>
          <p:cNvPr id="18434" name="Picture 2"/>
          <p:cNvPicPr>
            <a:picLocks noChangeAspect="1" noChangeArrowheads="1"/>
          </p:cNvPicPr>
          <p:nvPr/>
        </p:nvPicPr>
        <p:blipFill>
          <a:blip r:embed="rId2"/>
          <a:srcRect l="11311" r="20169" b="39000"/>
          <a:stretch>
            <a:fillRect/>
          </a:stretch>
        </p:blipFill>
        <p:spPr bwMode="auto">
          <a:xfrm>
            <a:off x="7812786" y="4354830"/>
            <a:ext cx="916578" cy="1383030"/>
          </a:xfrm>
          <a:prstGeom prst="rect">
            <a:avLst/>
          </a:prstGeom>
          <a:noFill/>
          <a:ln w="9525">
            <a:noFill/>
            <a:miter lim="800000"/>
            <a:headEnd/>
            <a:tailEnd/>
          </a:ln>
        </p:spPr>
      </p:pic>
      <p:sp>
        <p:nvSpPr>
          <p:cNvPr id="7" name="Rectangle 6"/>
          <p:cNvSpPr/>
          <p:nvPr/>
        </p:nvSpPr>
        <p:spPr>
          <a:xfrm rot="16200000">
            <a:off x="8139298" y="4840017"/>
            <a:ext cx="1487908" cy="307777"/>
          </a:xfrm>
          <a:prstGeom prst="rect">
            <a:avLst/>
          </a:prstGeom>
        </p:spPr>
        <p:txBody>
          <a:bodyPr wrap="none">
            <a:spAutoFit/>
          </a:bodyPr>
          <a:lstStyle/>
          <a:p>
            <a:r>
              <a:rPr lang="en-CA" sz="1400" dirty="0" smtClean="0">
                <a:solidFill>
                  <a:schemeClr val="tx1">
                    <a:lumMod val="50000"/>
                    <a:lumOff val="50000"/>
                  </a:schemeClr>
                </a:solidFill>
              </a:rPr>
              <a:t>Thomas </a:t>
            </a:r>
            <a:r>
              <a:rPr lang="en-CA" sz="1400" dirty="0" err="1" smtClean="0">
                <a:solidFill>
                  <a:schemeClr val="tx1">
                    <a:lumMod val="50000"/>
                    <a:lumOff val="50000"/>
                  </a:schemeClr>
                </a:solidFill>
              </a:rPr>
              <a:t>Kierans</a:t>
            </a:r>
            <a:endParaRPr lang="en-CA" sz="1400" dirty="0">
              <a:solidFill>
                <a:schemeClr val="tx1">
                  <a:lumMod val="50000"/>
                  <a:lumOff val="50000"/>
                </a:schemeClr>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Interpretation of the Charter</a:t>
            </a:r>
            <a:endParaRPr lang="en-CA" dirty="0"/>
          </a:p>
        </p:txBody>
      </p:sp>
      <p:sp>
        <p:nvSpPr>
          <p:cNvPr id="3" name="Content Placeholder 2"/>
          <p:cNvSpPr>
            <a:spLocks noGrp="1"/>
          </p:cNvSpPr>
          <p:nvPr>
            <p:ph idx="1"/>
          </p:nvPr>
        </p:nvSpPr>
        <p:spPr/>
        <p:txBody>
          <a:bodyPr/>
          <a:lstStyle/>
          <a:p>
            <a:pPr>
              <a:buNone/>
            </a:pPr>
            <a:r>
              <a:rPr lang="en-CA" dirty="0" smtClean="0"/>
              <a:t>	The Supreme Court of Canada is the final interpreter of the Constitution and therefore also the Charter</a:t>
            </a:r>
          </a:p>
          <a:p>
            <a:pPr lvl="1"/>
            <a:r>
              <a:rPr lang="en-CA" dirty="0" smtClean="0"/>
              <a:t>If a legislative body does not accept the ruling of the Supreme Court, their only possible option is the notwithstanding clause—and that is only one small component of the Constitution Act</a:t>
            </a:r>
          </a:p>
          <a:p>
            <a:pPr lvl="1"/>
            <a:r>
              <a:rPr lang="en-CA" dirty="0" smtClean="0"/>
              <a:t>In theory, the Parliament of Canada could remove the Supreme Court of Canada with a simple majority vote (the Supreme Court Act is not more than a federal statute)</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35</a:t>
            </a:fld>
            <a:endParaRPr lang="en-CA"/>
          </a:p>
        </p:txBody>
      </p:sp>
      <p:sp>
        <p:nvSpPr>
          <p:cNvPr id="5" name="Footer Placeholder 4"/>
          <p:cNvSpPr>
            <a:spLocks noGrp="1"/>
          </p:cNvSpPr>
          <p:nvPr>
            <p:ph type="ftr" sz="quarter" idx="12"/>
          </p:nvPr>
        </p:nvSpPr>
        <p:spPr/>
        <p:txBody>
          <a:bodyPr/>
          <a:lstStyle/>
          <a:p>
            <a:pPr>
              <a:defRPr/>
            </a:pPr>
            <a:r>
              <a:rPr lang="en-CA" smtClean="0"/>
              <a:t>Charter of Rights and Freedoms</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Interpretation of the Charter</a:t>
            </a:r>
            <a:endParaRPr lang="en-CA" dirty="0"/>
          </a:p>
        </p:txBody>
      </p:sp>
      <p:sp>
        <p:nvSpPr>
          <p:cNvPr id="3" name="Content Placeholder 2"/>
          <p:cNvSpPr>
            <a:spLocks noGrp="1"/>
          </p:cNvSpPr>
          <p:nvPr>
            <p:ph idx="1"/>
          </p:nvPr>
        </p:nvSpPr>
        <p:spPr/>
        <p:txBody>
          <a:bodyPr/>
          <a:lstStyle/>
          <a:p>
            <a:pPr>
              <a:buNone/>
            </a:pPr>
            <a:r>
              <a:rPr lang="en-CA" dirty="0" smtClean="0"/>
              <a:t>	We will look at how the Section 15 has been interpreted over the past three decades</a:t>
            </a:r>
          </a:p>
          <a:p>
            <a:pPr lvl="1"/>
            <a:r>
              <a:rPr lang="en-CA" dirty="0" smtClean="0"/>
              <a:t>The burden of proof that a violation of equality rights is always on the claimant</a:t>
            </a:r>
          </a:p>
          <a:p>
            <a:pPr lvl="1"/>
            <a:r>
              <a:rPr lang="en-CA" dirty="0" smtClean="0"/>
              <a:t>The current test is from </a:t>
            </a:r>
            <a:r>
              <a:rPr lang="en-CA" i="1" dirty="0" smtClean="0"/>
              <a:t>Andrews v Law Society of British Columbia</a:t>
            </a:r>
            <a:r>
              <a:rPr lang="en-CA" dirty="0" smtClean="0"/>
              <a:t>, 1989:</a:t>
            </a:r>
          </a:p>
          <a:p>
            <a:pPr marL="1257300" lvl="2" indent="-342900">
              <a:buFont typeface="+mj-lt"/>
              <a:buAutoNum type="arabicParenR"/>
            </a:pPr>
            <a:r>
              <a:rPr lang="en-CA" dirty="0" smtClean="0"/>
              <a:t>Is there differential treatment on analogous or enumerated ground?</a:t>
            </a:r>
          </a:p>
          <a:p>
            <a:pPr marL="1257300" lvl="2" indent="-342900">
              <a:buFont typeface="+mj-lt"/>
              <a:buAutoNum type="arabicParenR"/>
            </a:pPr>
            <a:r>
              <a:rPr lang="en-CA" dirty="0" smtClean="0"/>
              <a:t>Does this ground cause prejudice or stereotyping?</a:t>
            </a:r>
          </a:p>
          <a:p>
            <a:pPr marL="1257300" lvl="2" indent="-342900">
              <a:buFont typeface="+mj-lt"/>
              <a:buAutoNum type="arabicParenR"/>
            </a:pPr>
            <a:endParaRPr lang="en-CA" dirty="0" smtClean="0"/>
          </a:p>
        </p:txBody>
      </p:sp>
      <p:sp>
        <p:nvSpPr>
          <p:cNvPr id="4" name="Slide Number Placeholder 3"/>
          <p:cNvSpPr>
            <a:spLocks noGrp="1"/>
          </p:cNvSpPr>
          <p:nvPr>
            <p:ph type="sldNum" sz="quarter" idx="11"/>
          </p:nvPr>
        </p:nvSpPr>
        <p:spPr/>
        <p:txBody>
          <a:bodyPr/>
          <a:lstStyle/>
          <a:p>
            <a:fld id="{9DB00347-C159-474C-B961-9625E0FB8F9F}" type="slidenum">
              <a:rPr lang="en-CA" smtClean="0"/>
              <a:pPr/>
              <a:t>36</a:t>
            </a:fld>
            <a:endParaRPr lang="en-CA"/>
          </a:p>
        </p:txBody>
      </p:sp>
      <p:sp>
        <p:nvSpPr>
          <p:cNvPr id="5" name="Footer Placeholder 4"/>
          <p:cNvSpPr>
            <a:spLocks noGrp="1"/>
          </p:cNvSpPr>
          <p:nvPr>
            <p:ph type="ftr" sz="quarter" idx="12"/>
          </p:nvPr>
        </p:nvSpPr>
        <p:spPr/>
        <p:txBody>
          <a:bodyPr/>
          <a:lstStyle/>
          <a:p>
            <a:pPr>
              <a:defRPr/>
            </a:pPr>
            <a:r>
              <a:rPr lang="en-CA" smtClean="0"/>
              <a:t>Charter of Rights and Freedoms</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Interpretation of the Charter</a:t>
            </a:r>
            <a:endParaRPr lang="en-CA" dirty="0"/>
          </a:p>
        </p:txBody>
      </p:sp>
      <p:sp>
        <p:nvSpPr>
          <p:cNvPr id="3" name="Content Placeholder 2"/>
          <p:cNvSpPr>
            <a:spLocks noGrp="1"/>
          </p:cNvSpPr>
          <p:nvPr>
            <p:ph idx="1"/>
          </p:nvPr>
        </p:nvSpPr>
        <p:spPr/>
        <p:txBody>
          <a:bodyPr/>
          <a:lstStyle/>
          <a:p>
            <a:pPr>
              <a:buNone/>
            </a:pPr>
            <a:r>
              <a:rPr lang="en-CA" dirty="0" smtClean="0"/>
              <a:t>	The critical words in the section are:</a:t>
            </a:r>
          </a:p>
          <a:p>
            <a:pPr lvl="1" algn="just">
              <a:buNone/>
            </a:pPr>
            <a:r>
              <a:rPr lang="en-CA" dirty="0" smtClean="0"/>
              <a:t>	Every individual is equal before and under the law and has the right to the equal protection and equal benefit of the law without discrimination and, </a:t>
            </a:r>
            <a:r>
              <a:rPr lang="en-CA" b="1" i="1" dirty="0" smtClean="0">
                <a:solidFill>
                  <a:srgbClr val="FF0000"/>
                </a:solidFill>
              </a:rPr>
              <a:t>in particular</a:t>
            </a:r>
            <a:r>
              <a:rPr lang="en-CA" dirty="0" smtClean="0"/>
              <a:t>, without discrimination based on race, national or ethnic origin, colour, religion, sex, age or mental or physical disability.</a:t>
            </a:r>
          </a:p>
          <a:p>
            <a:pPr algn="just">
              <a:buNone/>
            </a:pPr>
            <a:endParaRPr lang="en-CA" dirty="0" smtClean="0"/>
          </a:p>
          <a:p>
            <a:pPr algn="just">
              <a:buNone/>
            </a:pPr>
            <a:r>
              <a:rPr lang="en-CA" dirty="0" smtClean="0"/>
              <a:t>	This suggests that the list that follows may not be exhaustive…</a:t>
            </a:r>
          </a:p>
        </p:txBody>
      </p:sp>
      <p:sp>
        <p:nvSpPr>
          <p:cNvPr id="4" name="Slide Number Placeholder 3"/>
          <p:cNvSpPr>
            <a:spLocks noGrp="1"/>
          </p:cNvSpPr>
          <p:nvPr>
            <p:ph type="sldNum" sz="quarter" idx="11"/>
          </p:nvPr>
        </p:nvSpPr>
        <p:spPr/>
        <p:txBody>
          <a:bodyPr/>
          <a:lstStyle/>
          <a:p>
            <a:fld id="{9DB00347-C159-474C-B961-9625E0FB8F9F}" type="slidenum">
              <a:rPr lang="en-CA" smtClean="0"/>
              <a:pPr/>
              <a:t>37</a:t>
            </a:fld>
            <a:endParaRPr lang="en-CA"/>
          </a:p>
        </p:txBody>
      </p:sp>
      <p:sp>
        <p:nvSpPr>
          <p:cNvPr id="5" name="Footer Placeholder 4"/>
          <p:cNvSpPr>
            <a:spLocks noGrp="1"/>
          </p:cNvSpPr>
          <p:nvPr>
            <p:ph type="ftr" sz="quarter" idx="12"/>
          </p:nvPr>
        </p:nvSpPr>
        <p:spPr/>
        <p:txBody>
          <a:bodyPr/>
          <a:lstStyle/>
          <a:p>
            <a:pPr>
              <a:defRPr/>
            </a:pPr>
            <a:r>
              <a:rPr lang="en-CA" smtClean="0"/>
              <a:t>Charter of Rights and Freedoms</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Interpretation of the Charter</a:t>
            </a:r>
            <a:endParaRPr lang="en-CA" dirty="0"/>
          </a:p>
        </p:txBody>
      </p:sp>
      <p:sp>
        <p:nvSpPr>
          <p:cNvPr id="3" name="Content Placeholder 2"/>
          <p:cNvSpPr>
            <a:spLocks noGrp="1"/>
          </p:cNvSpPr>
          <p:nvPr>
            <p:ph idx="1"/>
          </p:nvPr>
        </p:nvSpPr>
        <p:spPr/>
        <p:txBody>
          <a:bodyPr/>
          <a:lstStyle/>
          <a:p>
            <a:pPr>
              <a:buNone/>
            </a:pPr>
            <a:r>
              <a:rPr lang="en-CA" dirty="0" smtClean="0"/>
              <a:t>	The case of </a:t>
            </a:r>
            <a:r>
              <a:rPr lang="en-CA" i="1" dirty="0" smtClean="0"/>
              <a:t>Egan v Canada</a:t>
            </a:r>
            <a:r>
              <a:rPr lang="en-CA" dirty="0" smtClean="0"/>
              <a:t>, 1995, saw a gay couple in a conjugal relationship since 1948 and they claimed that the partner, Nesbit, should receive a spousal allowance</a:t>
            </a:r>
          </a:p>
          <a:p>
            <a:pPr lvl="1"/>
            <a:r>
              <a:rPr lang="en-CA" dirty="0" smtClean="0"/>
              <a:t>They lost on a split case (4-1-4), but it was clear that sexual orientation would be included in Section 15</a:t>
            </a:r>
          </a:p>
          <a:p>
            <a:pPr lvl="1"/>
            <a:r>
              <a:rPr lang="en-CA" dirty="0" smtClean="0"/>
              <a:t>The case of </a:t>
            </a:r>
            <a:r>
              <a:rPr lang="en-CA" i="1" dirty="0" err="1" smtClean="0"/>
              <a:t>Halpern</a:t>
            </a:r>
            <a:r>
              <a:rPr lang="en-CA" i="1" dirty="0" smtClean="0"/>
              <a:t> v Canada</a:t>
            </a:r>
            <a:r>
              <a:rPr lang="en-CA" dirty="0" smtClean="0"/>
              <a:t>, 2003, found that the common-law definition of marriage as being between one man and one woman violated the Section 15</a:t>
            </a:r>
          </a:p>
          <a:p>
            <a:pPr lvl="1"/>
            <a:r>
              <a:rPr lang="en-CA" dirty="0" smtClean="0"/>
              <a:t>Two marriages performed to years prior by </a:t>
            </a:r>
            <a:br>
              <a:rPr lang="en-CA" dirty="0" smtClean="0"/>
            </a:br>
            <a:r>
              <a:rPr lang="en-CA" dirty="0" smtClean="0"/>
              <a:t>Brent </a:t>
            </a:r>
            <a:r>
              <a:rPr lang="en-CA" dirty="0" err="1" smtClean="0"/>
              <a:t>Hawkes</a:t>
            </a:r>
            <a:r>
              <a:rPr lang="en-CA" dirty="0" smtClean="0"/>
              <a:t> were declared legal</a:t>
            </a:r>
          </a:p>
          <a:p>
            <a:pPr lvl="1"/>
            <a:r>
              <a:rPr lang="en-CA" dirty="0" smtClean="0"/>
              <a:t>The federal government enacted the Civil</a:t>
            </a:r>
            <a:br>
              <a:rPr lang="en-CA" dirty="0" smtClean="0"/>
            </a:br>
            <a:r>
              <a:rPr lang="en-CA" dirty="0" smtClean="0"/>
              <a:t>Marriage Act in 2005 under Prime Minister</a:t>
            </a:r>
            <a:br>
              <a:rPr lang="en-CA" dirty="0" smtClean="0"/>
            </a:br>
            <a:r>
              <a:rPr lang="en-CA" dirty="0" smtClean="0"/>
              <a:t>Paul Martin</a:t>
            </a:r>
          </a:p>
        </p:txBody>
      </p:sp>
      <p:sp>
        <p:nvSpPr>
          <p:cNvPr id="4" name="Slide Number Placeholder 3"/>
          <p:cNvSpPr>
            <a:spLocks noGrp="1"/>
          </p:cNvSpPr>
          <p:nvPr>
            <p:ph type="sldNum" sz="quarter" idx="11"/>
          </p:nvPr>
        </p:nvSpPr>
        <p:spPr/>
        <p:txBody>
          <a:bodyPr/>
          <a:lstStyle/>
          <a:p>
            <a:fld id="{9DB00347-C159-474C-B961-9625E0FB8F9F}" type="slidenum">
              <a:rPr lang="en-CA" smtClean="0"/>
              <a:pPr/>
              <a:t>38</a:t>
            </a:fld>
            <a:endParaRPr lang="en-CA"/>
          </a:p>
        </p:txBody>
      </p:sp>
      <p:sp>
        <p:nvSpPr>
          <p:cNvPr id="5" name="Footer Placeholder 4"/>
          <p:cNvSpPr>
            <a:spLocks noGrp="1"/>
          </p:cNvSpPr>
          <p:nvPr>
            <p:ph type="ftr" sz="quarter" idx="12"/>
          </p:nvPr>
        </p:nvSpPr>
        <p:spPr/>
        <p:txBody>
          <a:bodyPr/>
          <a:lstStyle/>
          <a:p>
            <a:pPr>
              <a:defRPr/>
            </a:pPr>
            <a:r>
              <a:rPr lang="en-CA" smtClean="0"/>
              <a:t>Charter of Rights and Freedoms</a:t>
            </a:r>
            <a:endParaRPr lang="en-US" dirty="0"/>
          </a:p>
        </p:txBody>
      </p:sp>
      <p:pic>
        <p:nvPicPr>
          <p:cNvPr id="1027" name="Picture 3"/>
          <p:cNvPicPr>
            <a:picLocks noChangeAspect="1" noChangeArrowheads="1"/>
          </p:cNvPicPr>
          <p:nvPr/>
        </p:nvPicPr>
        <p:blipFill>
          <a:blip r:embed="rId2"/>
          <a:srcRect/>
          <a:stretch>
            <a:fillRect/>
          </a:stretch>
        </p:blipFill>
        <p:spPr bwMode="auto">
          <a:xfrm>
            <a:off x="7495192" y="4183380"/>
            <a:ext cx="1170772" cy="1639080"/>
          </a:xfrm>
          <a:prstGeom prst="rect">
            <a:avLst/>
          </a:prstGeom>
          <a:noFill/>
          <a:ln w="9525">
            <a:noFill/>
            <a:miter lim="800000"/>
            <a:headEnd/>
            <a:tailEnd/>
          </a:ln>
        </p:spPr>
      </p:pic>
      <p:sp>
        <p:nvSpPr>
          <p:cNvPr id="8" name="Rectangle 7"/>
          <p:cNvSpPr/>
          <p:nvPr/>
        </p:nvSpPr>
        <p:spPr>
          <a:xfrm rot="16200000">
            <a:off x="8091127" y="4758217"/>
            <a:ext cx="1457450" cy="307776"/>
          </a:xfrm>
          <a:prstGeom prst="rect">
            <a:avLst/>
          </a:prstGeom>
        </p:spPr>
        <p:txBody>
          <a:bodyPr wrap="square">
            <a:spAutoFit/>
          </a:bodyPr>
          <a:lstStyle/>
          <a:p>
            <a:r>
              <a:rPr lang="en-CA" sz="1400" dirty="0" smtClean="0">
                <a:solidFill>
                  <a:schemeClr val="tx1">
                    <a:lumMod val="50000"/>
                    <a:lumOff val="50000"/>
                  </a:schemeClr>
                </a:solidFill>
              </a:rPr>
              <a:t>Marc </a:t>
            </a:r>
            <a:r>
              <a:rPr lang="en-CA" sz="1400" dirty="0" err="1" smtClean="0">
                <a:solidFill>
                  <a:schemeClr val="tx1">
                    <a:lumMod val="50000"/>
                    <a:lumOff val="50000"/>
                  </a:schemeClr>
                </a:solidFill>
              </a:rPr>
              <a:t>Lostracco</a:t>
            </a:r>
            <a:endParaRPr lang="en-CA" sz="1400" dirty="0">
              <a:solidFill>
                <a:schemeClr val="tx1">
                  <a:lumMod val="50000"/>
                  <a:lumOff val="50000"/>
                </a:schemeClr>
              </a:solidFill>
            </a:endParaRPr>
          </a:p>
        </p:txBody>
      </p:sp>
      <p:pic>
        <p:nvPicPr>
          <p:cNvPr id="1028" name="Picture 4"/>
          <p:cNvPicPr>
            <a:picLocks noChangeAspect="1" noChangeArrowheads="1"/>
          </p:cNvPicPr>
          <p:nvPr/>
        </p:nvPicPr>
        <p:blipFill>
          <a:blip r:embed="rId3"/>
          <a:srcRect/>
          <a:stretch>
            <a:fillRect/>
          </a:stretch>
        </p:blipFill>
        <p:spPr bwMode="auto">
          <a:xfrm>
            <a:off x="6083290" y="4743575"/>
            <a:ext cx="1554300" cy="1794510"/>
          </a:xfrm>
          <a:prstGeom prst="rect">
            <a:avLst/>
          </a:prstGeom>
          <a:noFill/>
          <a:ln w="9525">
            <a:noFill/>
            <a:miter lim="800000"/>
            <a:headEnd/>
            <a:tailEnd/>
          </a:ln>
        </p:spPr>
      </p:pic>
      <p:sp>
        <p:nvSpPr>
          <p:cNvPr id="10" name="Rectangle 9"/>
          <p:cNvSpPr/>
          <p:nvPr/>
        </p:nvSpPr>
        <p:spPr>
          <a:xfrm>
            <a:off x="6180140" y="6538085"/>
            <a:ext cx="1457450" cy="307776"/>
          </a:xfrm>
          <a:prstGeom prst="rect">
            <a:avLst/>
          </a:prstGeom>
        </p:spPr>
        <p:txBody>
          <a:bodyPr wrap="square">
            <a:spAutoFit/>
          </a:bodyPr>
          <a:lstStyle/>
          <a:p>
            <a:r>
              <a:rPr lang="en-CA" sz="1400" dirty="0" smtClean="0">
                <a:solidFill>
                  <a:schemeClr val="tx1">
                    <a:lumMod val="50000"/>
                    <a:lumOff val="50000"/>
                  </a:schemeClr>
                </a:solidFill>
              </a:rPr>
              <a:t>Kate </a:t>
            </a:r>
            <a:r>
              <a:rPr lang="en-CA" sz="1400" dirty="0" err="1" smtClean="0">
                <a:solidFill>
                  <a:schemeClr val="tx1">
                    <a:lumMod val="50000"/>
                    <a:lumOff val="50000"/>
                  </a:schemeClr>
                </a:solidFill>
              </a:rPr>
              <a:t>Gottli</a:t>
            </a:r>
            <a:endParaRPr lang="en-CA" sz="1400" dirty="0">
              <a:solidFill>
                <a:schemeClr val="tx1">
                  <a:lumMod val="50000"/>
                  <a:lumOff val="50000"/>
                </a:schemeClr>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Interpretation of the Charter</a:t>
            </a:r>
            <a:endParaRPr lang="en-CA" dirty="0"/>
          </a:p>
        </p:txBody>
      </p:sp>
      <p:sp>
        <p:nvSpPr>
          <p:cNvPr id="3" name="Content Placeholder 2"/>
          <p:cNvSpPr>
            <a:spLocks noGrp="1"/>
          </p:cNvSpPr>
          <p:nvPr>
            <p:ph idx="1"/>
          </p:nvPr>
        </p:nvSpPr>
        <p:spPr/>
        <p:txBody>
          <a:bodyPr/>
          <a:lstStyle/>
          <a:p>
            <a:pPr>
              <a:buNone/>
            </a:pPr>
            <a:r>
              <a:rPr lang="en-CA" dirty="0" smtClean="0"/>
              <a:t>	Other analogous grounds on which the government cannot discriminate include:</a:t>
            </a:r>
          </a:p>
          <a:p>
            <a:pPr lvl="1"/>
            <a:r>
              <a:rPr lang="en-CA" dirty="0" smtClean="0"/>
              <a:t>Marital status</a:t>
            </a:r>
          </a:p>
          <a:p>
            <a:pPr lvl="1"/>
            <a:r>
              <a:rPr lang="en-CA" dirty="0" smtClean="0"/>
              <a:t>Off-reserve aboriginal status</a:t>
            </a:r>
          </a:p>
          <a:p>
            <a:pPr lvl="1"/>
            <a:r>
              <a:rPr lang="en-CA" dirty="0" smtClean="0"/>
              <a:t>Citizenship</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39</a:t>
            </a:fld>
            <a:endParaRPr lang="en-CA"/>
          </a:p>
        </p:txBody>
      </p:sp>
      <p:sp>
        <p:nvSpPr>
          <p:cNvPr id="5" name="Footer Placeholder 4"/>
          <p:cNvSpPr>
            <a:spLocks noGrp="1"/>
          </p:cNvSpPr>
          <p:nvPr>
            <p:ph type="ftr" sz="quarter" idx="12"/>
          </p:nvPr>
        </p:nvSpPr>
        <p:spPr/>
        <p:txBody>
          <a:bodyPr/>
          <a:lstStyle/>
          <a:p>
            <a:pPr>
              <a:defRPr/>
            </a:pPr>
            <a:r>
              <a:rPr lang="en-CA" smtClean="0"/>
              <a:t>Charter of Rights and Freedoms</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i="1" dirty="0" smtClean="0"/>
              <a:t>Magna </a:t>
            </a:r>
            <a:r>
              <a:rPr lang="en-CA" i="1" dirty="0" err="1" smtClean="0"/>
              <a:t>Carta</a:t>
            </a:r>
            <a:endParaRPr lang="en-CA" i="1" dirty="0"/>
          </a:p>
        </p:txBody>
      </p:sp>
      <p:sp>
        <p:nvSpPr>
          <p:cNvPr id="3" name="Content Placeholder 2"/>
          <p:cNvSpPr>
            <a:spLocks noGrp="1"/>
          </p:cNvSpPr>
          <p:nvPr>
            <p:ph idx="1"/>
          </p:nvPr>
        </p:nvSpPr>
        <p:spPr/>
        <p:txBody>
          <a:bodyPr/>
          <a:lstStyle/>
          <a:p>
            <a:pPr>
              <a:buNone/>
            </a:pPr>
            <a:r>
              <a:rPr lang="en-CA" dirty="0" smtClean="0"/>
              <a:t>	The </a:t>
            </a:r>
            <a:r>
              <a:rPr lang="en-CA" i="1" dirty="0" smtClean="0"/>
              <a:t>Magna </a:t>
            </a:r>
            <a:r>
              <a:rPr lang="en-CA" i="1" dirty="0" err="1" smtClean="0"/>
              <a:t>Carta</a:t>
            </a:r>
            <a:r>
              <a:rPr lang="en-CA" dirty="0" smtClean="0"/>
              <a:t>, or Great Charter, was signed in 1215 by King John at Runnymede</a:t>
            </a:r>
          </a:p>
          <a:p>
            <a:pPr lvl="1"/>
            <a:r>
              <a:rPr lang="en-CA" dirty="0" smtClean="0"/>
              <a:t>The taxes, excesses and arbitrary rule of King John caused his barons to rebel against his rule</a:t>
            </a:r>
          </a:p>
          <a:p>
            <a:pPr lvl="1"/>
            <a:r>
              <a:rPr lang="en-CA" dirty="0" smtClean="0"/>
              <a:t>John also lost Normandy and submitted to</a:t>
            </a:r>
            <a:br>
              <a:rPr lang="en-CA" dirty="0" smtClean="0"/>
            </a:br>
            <a:r>
              <a:rPr lang="en-CA" dirty="0" smtClean="0"/>
              <a:t>Pope Innocent III</a:t>
            </a:r>
          </a:p>
          <a:p>
            <a:pPr lvl="1"/>
            <a:r>
              <a:rPr lang="en-CA" dirty="0" smtClean="0"/>
              <a:t>The </a:t>
            </a:r>
            <a:r>
              <a:rPr lang="en-CA" i="1" dirty="0" smtClean="0"/>
              <a:t>Magna </a:t>
            </a:r>
            <a:r>
              <a:rPr lang="en-CA" i="1" dirty="0" err="1" smtClean="0"/>
              <a:t>Carta</a:t>
            </a:r>
            <a:r>
              <a:rPr lang="en-CA" dirty="0" smtClean="0"/>
              <a:t>, based on the Charter</a:t>
            </a:r>
            <a:br>
              <a:rPr lang="en-CA" dirty="0" smtClean="0"/>
            </a:br>
            <a:r>
              <a:rPr lang="en-CA" dirty="0" smtClean="0"/>
              <a:t>of Liberties, was forced on King John</a:t>
            </a:r>
          </a:p>
          <a:p>
            <a:pPr lvl="1"/>
            <a:r>
              <a:rPr lang="en-CA" dirty="0" smtClean="0"/>
              <a:t>Pope Innocent III annulled the Charter, but</a:t>
            </a:r>
            <a:br>
              <a:rPr lang="en-CA" dirty="0" smtClean="0"/>
            </a:br>
            <a:r>
              <a:rPr lang="en-CA" dirty="0" smtClean="0"/>
              <a:t>it has never-the-less remained in force</a:t>
            </a:r>
            <a:br>
              <a:rPr lang="en-CA" dirty="0" smtClean="0"/>
            </a:br>
            <a:r>
              <a:rPr lang="en-CA" dirty="0" smtClean="0"/>
              <a:t>despite papal interference</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4</a:t>
            </a:fld>
            <a:endParaRPr lang="en-CA"/>
          </a:p>
        </p:txBody>
      </p:sp>
      <p:sp>
        <p:nvSpPr>
          <p:cNvPr id="5" name="Footer Placeholder 4"/>
          <p:cNvSpPr>
            <a:spLocks noGrp="1"/>
          </p:cNvSpPr>
          <p:nvPr>
            <p:ph type="ftr" sz="quarter" idx="12"/>
          </p:nvPr>
        </p:nvSpPr>
        <p:spPr/>
        <p:txBody>
          <a:bodyPr/>
          <a:lstStyle/>
          <a:p>
            <a:pPr>
              <a:defRPr/>
            </a:pPr>
            <a:r>
              <a:rPr lang="en-CA" smtClean="0"/>
              <a:t>Charter of Rights and Freedoms</a:t>
            </a:r>
            <a:endParaRPr lang="en-US" dirty="0"/>
          </a:p>
        </p:txBody>
      </p:sp>
      <p:pic>
        <p:nvPicPr>
          <p:cNvPr id="9219" name="Picture 3"/>
          <p:cNvPicPr>
            <a:picLocks noChangeAspect="1" noChangeArrowheads="1"/>
          </p:cNvPicPr>
          <p:nvPr/>
        </p:nvPicPr>
        <p:blipFill>
          <a:blip r:embed="rId2"/>
          <a:srcRect/>
          <a:stretch>
            <a:fillRect/>
          </a:stretch>
        </p:blipFill>
        <p:spPr bwMode="auto">
          <a:xfrm>
            <a:off x="6306249" y="2983230"/>
            <a:ext cx="2654872" cy="36563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Interpretation of the Charter</a:t>
            </a:r>
            <a:endParaRPr lang="en-CA" dirty="0"/>
          </a:p>
        </p:txBody>
      </p:sp>
      <p:sp>
        <p:nvSpPr>
          <p:cNvPr id="3" name="Content Placeholder 2"/>
          <p:cNvSpPr>
            <a:spLocks noGrp="1"/>
          </p:cNvSpPr>
          <p:nvPr>
            <p:ph idx="1"/>
          </p:nvPr>
        </p:nvSpPr>
        <p:spPr/>
        <p:txBody>
          <a:bodyPr/>
          <a:lstStyle/>
          <a:p>
            <a:pPr>
              <a:buNone/>
            </a:pPr>
            <a:r>
              <a:rPr lang="en-CA" dirty="0" smtClean="0"/>
              <a:t>	At the same time, there are numerous grounds under which the government may discriminate:</a:t>
            </a:r>
          </a:p>
          <a:p>
            <a:pPr lvl="1"/>
            <a:r>
              <a:rPr lang="en-CA" dirty="0" smtClean="0"/>
              <a:t>Employment status</a:t>
            </a:r>
          </a:p>
          <a:p>
            <a:pPr lvl="1"/>
            <a:r>
              <a:rPr lang="en-CA" dirty="0" smtClean="0"/>
              <a:t>Being a litigant against the Crown</a:t>
            </a:r>
          </a:p>
          <a:p>
            <a:pPr lvl="1"/>
            <a:r>
              <a:rPr lang="en-CA" dirty="0" smtClean="0"/>
              <a:t>Membership in the military</a:t>
            </a:r>
          </a:p>
          <a:p>
            <a:pPr lvl="1"/>
            <a:r>
              <a:rPr lang="en-CA" dirty="0" smtClean="0"/>
              <a:t>Being a new resident of a province</a:t>
            </a:r>
          </a:p>
          <a:p>
            <a:pPr lvl="1"/>
            <a:r>
              <a:rPr lang="en-CA" dirty="0" smtClean="0"/>
              <a:t>Begging and extreme poverty</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40</a:t>
            </a:fld>
            <a:endParaRPr lang="en-CA"/>
          </a:p>
        </p:txBody>
      </p:sp>
      <p:sp>
        <p:nvSpPr>
          <p:cNvPr id="5" name="Footer Placeholder 4"/>
          <p:cNvSpPr>
            <a:spLocks noGrp="1"/>
          </p:cNvSpPr>
          <p:nvPr>
            <p:ph type="ftr" sz="quarter" idx="12"/>
          </p:nvPr>
        </p:nvSpPr>
        <p:spPr/>
        <p:txBody>
          <a:bodyPr/>
          <a:lstStyle/>
          <a:p>
            <a:pPr>
              <a:defRPr/>
            </a:pPr>
            <a:r>
              <a:rPr lang="en-CA" smtClean="0"/>
              <a:t>Charter of Rights and Freedoms</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Consequences in the Military</a:t>
            </a:r>
            <a:endParaRPr lang="en-CA" dirty="0"/>
          </a:p>
        </p:txBody>
      </p:sp>
      <p:sp>
        <p:nvSpPr>
          <p:cNvPr id="3" name="Content Placeholder 2"/>
          <p:cNvSpPr>
            <a:spLocks noGrp="1"/>
          </p:cNvSpPr>
          <p:nvPr>
            <p:ph idx="1"/>
          </p:nvPr>
        </p:nvSpPr>
        <p:spPr/>
        <p:txBody>
          <a:bodyPr/>
          <a:lstStyle/>
          <a:p>
            <a:pPr>
              <a:buNone/>
            </a:pPr>
            <a:r>
              <a:rPr lang="en-CA" dirty="0" smtClean="0"/>
              <a:t>	Two consequences of the Charter affected the Canadian Military in the following decade:</a:t>
            </a:r>
          </a:p>
          <a:p>
            <a:pPr lvl="1"/>
            <a:r>
              <a:rPr lang="en-CA" dirty="0" smtClean="0"/>
              <a:t>Women were allowed to serve in the combat arms</a:t>
            </a:r>
          </a:p>
          <a:p>
            <a:pPr lvl="1"/>
            <a:r>
              <a:rPr lang="en-CA" dirty="0" smtClean="0"/>
              <a:t>I was the section commander of the first female </a:t>
            </a:r>
            <a:r>
              <a:rPr lang="en-CA" dirty="0" err="1" smtClean="0"/>
              <a:t>infanteer</a:t>
            </a:r>
            <a:r>
              <a:rPr lang="en-CA" dirty="0" smtClean="0"/>
              <a:t> in the Lincoln and </a:t>
            </a:r>
            <a:r>
              <a:rPr lang="en-CA" dirty="0" err="1" smtClean="0"/>
              <a:t>Welland</a:t>
            </a:r>
            <a:r>
              <a:rPr lang="en-CA" dirty="0" smtClean="0"/>
              <a:t> Regiment during her basic military training</a:t>
            </a:r>
          </a:p>
          <a:p>
            <a:pPr lvl="1"/>
            <a:r>
              <a:rPr lang="en-CA" dirty="0" smtClean="0"/>
              <a:t>A woman from my boot camp became the first female sergeant in my regiment</a:t>
            </a:r>
          </a:p>
          <a:p>
            <a:pPr lvl="1"/>
            <a:r>
              <a:rPr lang="en-CA" dirty="0" smtClean="0"/>
              <a:t>Women were finally (!?) allowed to wear kilts when</a:t>
            </a:r>
            <a:br>
              <a:rPr lang="en-CA" dirty="0" smtClean="0"/>
            </a:br>
            <a:r>
              <a:rPr lang="en-CA" dirty="0" smtClean="0"/>
              <a:t>serving in Scottish regiments in 1990</a:t>
            </a:r>
          </a:p>
          <a:p>
            <a:pPr lvl="1"/>
            <a:r>
              <a:rPr lang="en-CA" dirty="0" smtClean="0"/>
              <a:t>Sikhs were permitted to wear turbans in uniform</a:t>
            </a:r>
          </a:p>
          <a:p>
            <a:pPr lvl="3"/>
            <a:r>
              <a:rPr lang="en-CA" sz="2000" dirty="0" smtClean="0"/>
              <a:t>Homosexuals were permitted to serve in</a:t>
            </a:r>
            <a:br>
              <a:rPr lang="en-CA" sz="2000" dirty="0" smtClean="0"/>
            </a:br>
            <a:r>
              <a:rPr lang="en-CA" sz="2000" dirty="0" smtClean="0"/>
              <a:t>the military in 1992</a:t>
            </a:r>
          </a:p>
          <a:p>
            <a:pPr lvl="1"/>
            <a:endParaRPr lang="en-CA" dirty="0" smtClean="0"/>
          </a:p>
        </p:txBody>
      </p:sp>
      <p:sp>
        <p:nvSpPr>
          <p:cNvPr id="4" name="Slide Number Placeholder 3"/>
          <p:cNvSpPr>
            <a:spLocks noGrp="1"/>
          </p:cNvSpPr>
          <p:nvPr>
            <p:ph type="sldNum" sz="quarter" idx="11"/>
          </p:nvPr>
        </p:nvSpPr>
        <p:spPr/>
        <p:txBody>
          <a:bodyPr/>
          <a:lstStyle/>
          <a:p>
            <a:fld id="{9DB00347-C159-474C-B961-9625E0FB8F9F}" type="slidenum">
              <a:rPr lang="en-CA" smtClean="0"/>
              <a:pPr/>
              <a:t>41</a:t>
            </a:fld>
            <a:endParaRPr lang="en-CA"/>
          </a:p>
        </p:txBody>
      </p:sp>
      <p:sp>
        <p:nvSpPr>
          <p:cNvPr id="5" name="Footer Placeholder 4"/>
          <p:cNvSpPr>
            <a:spLocks noGrp="1"/>
          </p:cNvSpPr>
          <p:nvPr>
            <p:ph type="ftr" sz="quarter" idx="12"/>
          </p:nvPr>
        </p:nvSpPr>
        <p:spPr/>
        <p:txBody>
          <a:bodyPr/>
          <a:lstStyle/>
          <a:p>
            <a:pPr>
              <a:defRPr/>
            </a:pPr>
            <a:r>
              <a:rPr lang="en-CA" smtClean="0"/>
              <a:t>Charter of Rights and Freedoms</a:t>
            </a:r>
            <a:endParaRPr lang="en-US" dirty="0"/>
          </a:p>
        </p:txBody>
      </p:sp>
      <p:pic>
        <p:nvPicPr>
          <p:cNvPr id="1026" name="Picture 2"/>
          <p:cNvPicPr>
            <a:picLocks noChangeAspect="1" noChangeArrowheads="1"/>
          </p:cNvPicPr>
          <p:nvPr/>
        </p:nvPicPr>
        <p:blipFill>
          <a:blip r:embed="rId3"/>
          <a:srcRect/>
          <a:stretch>
            <a:fillRect/>
          </a:stretch>
        </p:blipFill>
        <p:spPr bwMode="auto">
          <a:xfrm>
            <a:off x="674750" y="5154931"/>
            <a:ext cx="1111797" cy="1260037"/>
          </a:xfrm>
          <a:prstGeom prst="rect">
            <a:avLst/>
          </a:prstGeom>
          <a:noFill/>
          <a:ln w="9525">
            <a:noFill/>
            <a:miter lim="800000"/>
            <a:headEnd/>
            <a:tailEnd/>
          </a:ln>
        </p:spPr>
      </p:pic>
      <p:sp>
        <p:nvSpPr>
          <p:cNvPr id="7" name="Rectangle 6"/>
          <p:cNvSpPr/>
          <p:nvPr/>
        </p:nvSpPr>
        <p:spPr>
          <a:xfrm>
            <a:off x="274700" y="6414968"/>
            <a:ext cx="4612006" cy="307777"/>
          </a:xfrm>
          <a:prstGeom prst="rect">
            <a:avLst/>
          </a:prstGeom>
        </p:spPr>
        <p:txBody>
          <a:bodyPr wrap="square">
            <a:spAutoFit/>
          </a:bodyPr>
          <a:lstStyle/>
          <a:p>
            <a:r>
              <a:rPr lang="en-CA" sz="1400" dirty="0" smtClean="0">
                <a:solidFill>
                  <a:schemeClr val="tx1">
                    <a:lumMod val="50000"/>
                    <a:lumOff val="50000"/>
                  </a:schemeClr>
                </a:solidFill>
              </a:rPr>
              <a:t>http://www.gaymilitarysignal.com/0901Douglas.html</a:t>
            </a:r>
            <a:endParaRPr lang="en-CA" sz="1400" dirty="0">
              <a:solidFill>
                <a:schemeClr val="tx1">
                  <a:lumMod val="50000"/>
                  <a:lumOff val="50000"/>
                </a:schemeClr>
              </a:solidFill>
            </a:endParaRPr>
          </a:p>
        </p:txBody>
      </p:sp>
      <p:pic>
        <p:nvPicPr>
          <p:cNvPr id="1029" name="Picture 5"/>
          <p:cNvPicPr>
            <a:picLocks noChangeAspect="1" noChangeArrowheads="1"/>
          </p:cNvPicPr>
          <p:nvPr/>
        </p:nvPicPr>
        <p:blipFill>
          <a:blip r:embed="rId4"/>
          <a:srcRect/>
          <a:stretch>
            <a:fillRect/>
          </a:stretch>
        </p:blipFill>
        <p:spPr bwMode="auto">
          <a:xfrm>
            <a:off x="4996137" y="5508427"/>
            <a:ext cx="980029" cy="1260038"/>
          </a:xfrm>
          <a:prstGeom prst="rect">
            <a:avLst/>
          </a:prstGeom>
          <a:noFill/>
          <a:ln w="9525">
            <a:noFill/>
            <a:miter lim="800000"/>
            <a:headEnd/>
            <a:tailEnd/>
          </a:ln>
        </p:spPr>
      </p:pic>
      <p:pic>
        <p:nvPicPr>
          <p:cNvPr id="2050" name="Picture 2"/>
          <p:cNvPicPr>
            <a:picLocks noChangeAspect="1" noChangeArrowheads="1"/>
          </p:cNvPicPr>
          <p:nvPr/>
        </p:nvPicPr>
        <p:blipFill>
          <a:blip r:embed="rId5"/>
          <a:srcRect/>
          <a:stretch>
            <a:fillRect/>
          </a:stretch>
        </p:blipFill>
        <p:spPr bwMode="auto">
          <a:xfrm>
            <a:off x="7172325" y="4100393"/>
            <a:ext cx="1514475" cy="2314575"/>
          </a:xfrm>
          <a:prstGeom prst="rect">
            <a:avLst/>
          </a:prstGeom>
          <a:noFill/>
          <a:ln w="9525">
            <a:noFill/>
            <a:miter lim="800000"/>
            <a:headEnd/>
            <a:tailEnd/>
          </a:ln>
        </p:spPr>
      </p:pic>
      <p:sp>
        <p:nvSpPr>
          <p:cNvPr id="12" name="Rectangle 11"/>
          <p:cNvSpPr/>
          <p:nvPr/>
        </p:nvSpPr>
        <p:spPr>
          <a:xfrm>
            <a:off x="7534720" y="6414968"/>
            <a:ext cx="1260281" cy="307777"/>
          </a:xfrm>
          <a:prstGeom prst="rect">
            <a:avLst/>
          </a:prstGeom>
        </p:spPr>
        <p:txBody>
          <a:bodyPr wrap="none">
            <a:spAutoFit/>
          </a:bodyPr>
          <a:lstStyle/>
          <a:p>
            <a:r>
              <a:rPr lang="en-CA" sz="1400" dirty="0" smtClean="0">
                <a:solidFill>
                  <a:schemeClr val="tx1">
                    <a:lumMod val="50000"/>
                    <a:lumOff val="50000"/>
                  </a:schemeClr>
                </a:solidFill>
              </a:rPr>
              <a:t>Lt. Col. Singh</a:t>
            </a:r>
            <a:endParaRPr lang="en-CA" sz="1400" dirty="0">
              <a:solidFill>
                <a:schemeClr val="tx1">
                  <a:lumMod val="50000"/>
                  <a:lumOff val="50000"/>
                </a:schemeClr>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Consequences in the Military</a:t>
            </a:r>
            <a:endParaRPr lang="en-CA" dirty="0"/>
          </a:p>
        </p:txBody>
      </p:sp>
      <p:sp>
        <p:nvSpPr>
          <p:cNvPr id="3" name="Content Placeholder 2"/>
          <p:cNvSpPr>
            <a:spLocks noGrp="1"/>
          </p:cNvSpPr>
          <p:nvPr>
            <p:ph idx="1"/>
          </p:nvPr>
        </p:nvSpPr>
        <p:spPr/>
        <p:txBody>
          <a:bodyPr/>
          <a:lstStyle/>
          <a:p>
            <a:pPr>
              <a:buNone/>
            </a:pPr>
            <a:r>
              <a:rPr lang="en-CA" dirty="0" smtClean="0"/>
              <a:t>	Two consequences of the Charter affected the Canadian Military in the following decade:</a:t>
            </a:r>
          </a:p>
          <a:p>
            <a:pPr lvl="1"/>
            <a:r>
              <a:rPr lang="en-CA" dirty="0" smtClean="0"/>
              <a:t>In 2006, the first female </a:t>
            </a:r>
            <a:r>
              <a:rPr lang="en-CA" dirty="0" err="1" smtClean="0"/>
              <a:t>infanteer</a:t>
            </a:r>
            <a:r>
              <a:rPr lang="en-CA" dirty="0" smtClean="0"/>
              <a:t> died in combat</a:t>
            </a:r>
          </a:p>
          <a:p>
            <a:pPr lvl="1"/>
            <a:r>
              <a:rPr lang="en-CA" dirty="0" smtClean="0"/>
              <a:t>Note:  </a:t>
            </a:r>
            <a:r>
              <a:rPr lang="en-CA" i="1" dirty="0" smtClean="0"/>
              <a:t>infantryman</a:t>
            </a:r>
            <a:r>
              <a:rPr lang="en-CA" dirty="0" smtClean="0"/>
              <a:t> → </a:t>
            </a:r>
            <a:r>
              <a:rPr lang="en-CA" i="1" dirty="0" err="1" smtClean="0"/>
              <a:t>infanteer</a:t>
            </a:r>
            <a:r>
              <a:rPr lang="en-CA" dirty="0" smtClean="0"/>
              <a:t>    </a:t>
            </a:r>
            <a:r>
              <a:rPr lang="en-CA" i="1" dirty="0" smtClean="0"/>
              <a:t>c</a:t>
            </a:r>
            <a:r>
              <a:rPr lang="en-CA" dirty="0" smtClean="0"/>
              <a:t>.</a:t>
            </a:r>
            <a:r>
              <a:rPr lang="en-CA" i="1" dirty="0" smtClean="0"/>
              <a:t>f</a:t>
            </a:r>
            <a:r>
              <a:rPr lang="en-CA" dirty="0" smtClean="0"/>
              <a:t>., </a:t>
            </a:r>
            <a:r>
              <a:rPr lang="en-CA" i="1" dirty="0" smtClean="0"/>
              <a:t>musketeer</a:t>
            </a:r>
          </a:p>
          <a:p>
            <a:pPr lvl="1"/>
            <a:r>
              <a:rPr lang="en-CA" dirty="0" smtClean="0"/>
              <a:t>In discussions with:</a:t>
            </a:r>
          </a:p>
          <a:p>
            <a:pPr lvl="2"/>
            <a:r>
              <a:rPr lang="en-CA" dirty="0" smtClean="0"/>
              <a:t>A female </a:t>
            </a:r>
            <a:r>
              <a:rPr lang="en-CA" dirty="0" err="1" smtClean="0"/>
              <a:t>infanteer</a:t>
            </a:r>
            <a:r>
              <a:rPr lang="en-CA" dirty="0" smtClean="0"/>
              <a:t> sergeant from my regiment</a:t>
            </a:r>
          </a:p>
          <a:p>
            <a:pPr lvl="2"/>
            <a:r>
              <a:rPr lang="en-CA" dirty="0" smtClean="0"/>
              <a:t>A female artillery officer from the 56th Field Artillery Regiment</a:t>
            </a:r>
          </a:p>
          <a:p>
            <a:pPr lvl="2"/>
            <a:r>
              <a:rPr lang="en-CA" dirty="0" smtClean="0"/>
              <a:t>A female combat engineering officer from the 31 Combat Engineer Regiment</a:t>
            </a:r>
          </a:p>
          <a:p>
            <a:pPr lvl="1">
              <a:buNone/>
            </a:pPr>
            <a:r>
              <a:rPr lang="en-CA" dirty="0" smtClean="0"/>
              <a:t>	it is clear that there are no issues with</a:t>
            </a:r>
            <a:br>
              <a:rPr lang="en-CA" dirty="0" smtClean="0"/>
            </a:br>
            <a:r>
              <a:rPr lang="en-CA" dirty="0" smtClean="0"/>
              <a:t>women in the combat arms…</a:t>
            </a:r>
          </a:p>
          <a:p>
            <a:pPr lvl="1"/>
            <a:r>
              <a:rPr lang="en-CA" dirty="0" smtClean="0"/>
              <a:t>Israel has also accepted women into</a:t>
            </a:r>
            <a:br>
              <a:rPr lang="en-CA" dirty="0" smtClean="0"/>
            </a:br>
            <a:r>
              <a:rPr lang="en-CA" dirty="0" smtClean="0"/>
              <a:t>the combat arms</a:t>
            </a:r>
          </a:p>
          <a:p>
            <a:pPr lvl="1">
              <a:buNone/>
            </a:pPr>
            <a:endParaRPr lang="en-CA" dirty="0" smtClean="0"/>
          </a:p>
        </p:txBody>
      </p:sp>
      <p:sp>
        <p:nvSpPr>
          <p:cNvPr id="4" name="Slide Number Placeholder 3"/>
          <p:cNvSpPr>
            <a:spLocks noGrp="1"/>
          </p:cNvSpPr>
          <p:nvPr>
            <p:ph type="sldNum" sz="quarter" idx="11"/>
          </p:nvPr>
        </p:nvSpPr>
        <p:spPr/>
        <p:txBody>
          <a:bodyPr/>
          <a:lstStyle/>
          <a:p>
            <a:fld id="{9DB00347-C159-474C-B961-9625E0FB8F9F}" type="slidenum">
              <a:rPr lang="en-CA" smtClean="0"/>
              <a:pPr/>
              <a:t>42</a:t>
            </a:fld>
            <a:endParaRPr lang="en-CA"/>
          </a:p>
        </p:txBody>
      </p:sp>
      <p:sp>
        <p:nvSpPr>
          <p:cNvPr id="5" name="Footer Placeholder 4"/>
          <p:cNvSpPr>
            <a:spLocks noGrp="1"/>
          </p:cNvSpPr>
          <p:nvPr>
            <p:ph type="ftr" sz="quarter" idx="12"/>
          </p:nvPr>
        </p:nvSpPr>
        <p:spPr/>
        <p:txBody>
          <a:bodyPr/>
          <a:lstStyle/>
          <a:p>
            <a:pPr>
              <a:defRPr/>
            </a:pPr>
            <a:r>
              <a:rPr lang="en-CA" smtClean="0"/>
              <a:t>Charter of Rights and Freedoms</a:t>
            </a:r>
            <a:endParaRPr lang="en-US" dirty="0"/>
          </a:p>
        </p:txBody>
      </p:sp>
      <p:pic>
        <p:nvPicPr>
          <p:cNvPr id="13" name="Picture 3"/>
          <p:cNvPicPr>
            <a:picLocks noChangeAspect="1" noChangeArrowheads="1"/>
          </p:cNvPicPr>
          <p:nvPr/>
        </p:nvPicPr>
        <p:blipFill>
          <a:blip r:embed="rId3"/>
          <a:srcRect/>
          <a:stretch>
            <a:fillRect/>
          </a:stretch>
        </p:blipFill>
        <p:spPr bwMode="auto">
          <a:xfrm>
            <a:off x="7534720" y="2297430"/>
            <a:ext cx="1260038" cy="1260038"/>
          </a:xfrm>
          <a:prstGeom prst="rect">
            <a:avLst/>
          </a:prstGeom>
          <a:noFill/>
          <a:ln w="9525">
            <a:noFill/>
            <a:miter lim="800000"/>
            <a:headEnd/>
            <a:tailEnd/>
          </a:ln>
        </p:spPr>
      </p:pic>
      <p:sp>
        <p:nvSpPr>
          <p:cNvPr id="14" name="Rectangle 13"/>
          <p:cNvSpPr/>
          <p:nvPr/>
        </p:nvSpPr>
        <p:spPr>
          <a:xfrm>
            <a:off x="8175632" y="3557468"/>
            <a:ext cx="619126" cy="307777"/>
          </a:xfrm>
          <a:prstGeom prst="rect">
            <a:avLst/>
          </a:prstGeom>
        </p:spPr>
        <p:txBody>
          <a:bodyPr wrap="square">
            <a:spAutoFit/>
          </a:bodyPr>
          <a:lstStyle/>
          <a:p>
            <a:r>
              <a:rPr lang="en-CA" sz="1400" dirty="0" smtClean="0">
                <a:solidFill>
                  <a:schemeClr val="tx1">
                    <a:lumMod val="50000"/>
                    <a:lumOff val="50000"/>
                  </a:schemeClr>
                </a:solidFill>
              </a:rPr>
              <a:t>DND</a:t>
            </a:r>
            <a:endParaRPr lang="en-CA" sz="1400" dirty="0">
              <a:solidFill>
                <a:schemeClr val="tx1">
                  <a:lumMod val="50000"/>
                  <a:lumOff val="50000"/>
                </a:schemeClr>
              </a:solidFill>
            </a:endParaRPr>
          </a:p>
        </p:txBody>
      </p:sp>
      <p:pic>
        <p:nvPicPr>
          <p:cNvPr id="1030" name="Picture 6"/>
          <p:cNvPicPr>
            <a:picLocks noChangeAspect="1" noChangeArrowheads="1"/>
          </p:cNvPicPr>
          <p:nvPr/>
        </p:nvPicPr>
        <p:blipFill>
          <a:blip r:embed="rId4"/>
          <a:srcRect/>
          <a:stretch>
            <a:fillRect/>
          </a:stretch>
        </p:blipFill>
        <p:spPr bwMode="auto">
          <a:xfrm>
            <a:off x="5756203" y="4493895"/>
            <a:ext cx="3141425" cy="2049780"/>
          </a:xfrm>
          <a:prstGeom prst="rect">
            <a:avLst/>
          </a:prstGeom>
          <a:noFill/>
          <a:ln w="9525">
            <a:noFill/>
            <a:miter lim="800000"/>
            <a:headEnd/>
            <a:tailEnd/>
          </a:ln>
        </p:spPr>
      </p:pic>
      <p:sp>
        <p:nvSpPr>
          <p:cNvPr id="16" name="Rectangle 15"/>
          <p:cNvSpPr/>
          <p:nvPr/>
        </p:nvSpPr>
        <p:spPr>
          <a:xfrm>
            <a:off x="6852196" y="6543675"/>
            <a:ext cx="2045432" cy="307777"/>
          </a:xfrm>
          <a:prstGeom prst="rect">
            <a:avLst/>
          </a:prstGeom>
        </p:spPr>
        <p:txBody>
          <a:bodyPr wrap="none">
            <a:spAutoFit/>
          </a:bodyPr>
          <a:lstStyle/>
          <a:p>
            <a:r>
              <a:rPr lang="en-CA" sz="1400" dirty="0" err="1" smtClean="0">
                <a:solidFill>
                  <a:schemeClr val="tx1">
                    <a:lumMod val="50000"/>
                    <a:lumOff val="50000"/>
                  </a:schemeClr>
                </a:solidFill>
              </a:rPr>
              <a:t>Karakal</a:t>
            </a:r>
            <a:r>
              <a:rPr lang="en-CA" sz="1400" dirty="0" smtClean="0">
                <a:solidFill>
                  <a:schemeClr val="tx1">
                    <a:lumMod val="50000"/>
                    <a:lumOff val="50000"/>
                  </a:schemeClr>
                </a:solidFill>
              </a:rPr>
              <a:t> Winter Training</a:t>
            </a:r>
            <a:endParaRPr lang="en-CA" sz="1400" dirty="0">
              <a:solidFill>
                <a:schemeClr val="tx1">
                  <a:lumMod val="50000"/>
                  <a:lumOff val="50000"/>
                </a:schemeClr>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pPr>
              <a:buNone/>
            </a:pPr>
            <a:r>
              <a:rPr lang="en-CA" dirty="0" smtClean="0"/>
              <a:t>	The history of the codification of rights and freedoms goes back to Norman England</a:t>
            </a:r>
          </a:p>
          <a:p>
            <a:pPr lvl="1"/>
            <a:r>
              <a:rPr lang="en-CA" dirty="0" smtClean="0"/>
              <a:t>Starting with the </a:t>
            </a:r>
            <a:r>
              <a:rPr lang="en-CA" i="1" dirty="0" smtClean="0"/>
              <a:t>Magna </a:t>
            </a:r>
            <a:r>
              <a:rPr lang="en-CA" i="1" dirty="0" err="1" smtClean="0"/>
              <a:t>Carta</a:t>
            </a:r>
            <a:r>
              <a:rPr lang="en-CA" dirty="0" smtClean="0"/>
              <a:t>, numerous statutes provided for the rights of citizens</a:t>
            </a:r>
          </a:p>
          <a:p>
            <a:pPr lvl="1"/>
            <a:r>
              <a:rPr lang="en-CA" dirty="0" smtClean="0"/>
              <a:t>The United States enshrined the rights of its citizens in the Constitution as the first 10 </a:t>
            </a:r>
            <a:r>
              <a:rPr lang="en-CA" dirty="0" err="1" smtClean="0"/>
              <a:t>ammendments</a:t>
            </a:r>
            <a:endParaRPr lang="en-CA" dirty="0" smtClean="0"/>
          </a:p>
          <a:p>
            <a:pPr lvl="1"/>
            <a:r>
              <a:rPr lang="en-CA" dirty="0" smtClean="0"/>
              <a:t>Canada passed its Bill of Rights in 1960</a:t>
            </a:r>
          </a:p>
          <a:p>
            <a:pPr lvl="1"/>
            <a:r>
              <a:rPr lang="en-CA" dirty="0" smtClean="0"/>
              <a:t>When Canada </a:t>
            </a:r>
            <a:r>
              <a:rPr lang="en-CA" dirty="0" err="1" smtClean="0"/>
              <a:t>patriated</a:t>
            </a:r>
            <a:r>
              <a:rPr lang="en-CA" dirty="0" smtClean="0"/>
              <a:t> its Constitution in 1982, Pierre Elliot Trudeau ensured the Charter was part of that Constitution</a:t>
            </a:r>
          </a:p>
          <a:p>
            <a:pPr lvl="1"/>
            <a:r>
              <a:rPr lang="en-CA" dirty="0" smtClean="0"/>
              <a:t>There is a </a:t>
            </a:r>
            <a:r>
              <a:rPr lang="en-CA" i="1" dirty="0" smtClean="0"/>
              <a:t>notwithstanding </a:t>
            </a:r>
            <a:r>
              <a:rPr lang="en-CA" dirty="0" smtClean="0"/>
              <a:t>clause</a:t>
            </a:r>
          </a:p>
          <a:p>
            <a:pPr lvl="1"/>
            <a:r>
              <a:rPr lang="en-CA" dirty="0" smtClean="0"/>
              <a:t>The Supreme Court can and will interpret the Charter</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43</a:t>
            </a:fld>
            <a:endParaRPr lang="en-CA"/>
          </a:p>
        </p:txBody>
      </p:sp>
      <p:sp>
        <p:nvSpPr>
          <p:cNvPr id="5" name="Footer Placeholder 4"/>
          <p:cNvSpPr>
            <a:spLocks noGrp="1"/>
          </p:cNvSpPr>
          <p:nvPr>
            <p:ph type="ftr" sz="quarter" idx="12"/>
          </p:nvPr>
        </p:nvSpPr>
        <p:spPr/>
        <p:txBody>
          <a:bodyPr/>
          <a:lstStyle/>
          <a:p>
            <a:pPr>
              <a:defRPr/>
            </a:pPr>
            <a:r>
              <a:rPr lang="en-CA" smtClean="0"/>
              <a:t>Charter of Rights and Freedoms</a:t>
            </a: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smtClean="0">
                <a:latin typeface="Arial" charset="0"/>
                <a:cs typeface="Arial" charset="0"/>
              </a:rPr>
              <a:t>References</a:t>
            </a:r>
          </a:p>
        </p:txBody>
      </p:sp>
      <p:sp>
        <p:nvSpPr>
          <p:cNvPr id="53251" name="Rectangle 3"/>
          <p:cNvSpPr>
            <a:spLocks noGrp="1" noChangeArrowheads="1"/>
          </p:cNvSpPr>
          <p:nvPr>
            <p:ph type="body" idx="1"/>
          </p:nvPr>
        </p:nvSpPr>
        <p:spPr>
          <a:xfrm>
            <a:off x="457200" y="1600200"/>
            <a:ext cx="8686800" cy="4616450"/>
          </a:xfrm>
        </p:spPr>
        <p:txBody>
          <a:bodyPr/>
          <a:lstStyle/>
          <a:p>
            <a:pPr marL="533400" indent="-533400">
              <a:buFontTx/>
              <a:buNone/>
            </a:pPr>
            <a:r>
              <a:rPr lang="en-CA" sz="1800" dirty="0" smtClean="0">
                <a:latin typeface="Arial" charset="0"/>
                <a:cs typeface="Arial" charset="0"/>
              </a:rPr>
              <a:t>[1]	Constitution Acts, http://laws-lois.justice.gc.ca/eng/Const/page-15.html#h-39</a:t>
            </a:r>
          </a:p>
          <a:p>
            <a:pPr marL="533400" indent="-533400">
              <a:buFontTx/>
              <a:buNone/>
            </a:pPr>
            <a:r>
              <a:rPr lang="en-CA" sz="1800" dirty="0" smtClean="0">
                <a:latin typeface="Arial" charset="0"/>
                <a:cs typeface="Arial" charset="0"/>
              </a:rPr>
              <a:t>[2]	Wikipedia, http://www.wikipedia.org/</a:t>
            </a:r>
          </a:p>
          <a:p>
            <a:pPr marL="533400" indent="-533400">
              <a:buFontTx/>
              <a:buNone/>
            </a:pPr>
            <a:endParaRPr lang="en-CA" sz="1800" dirty="0" smtClean="0">
              <a:latin typeface="Arial" charset="0"/>
              <a:cs typeface="Arial" charset="0"/>
            </a:endParaRPr>
          </a:p>
          <a:p>
            <a:pPr marL="533400" indent="-533400" algn="just">
              <a:buFontTx/>
              <a:buNone/>
            </a:pPr>
            <a:r>
              <a:rPr lang="en-CA" sz="1600" dirty="0" smtClean="0">
                <a:solidFill>
                  <a:schemeClr val="tx1">
                    <a:lumMod val="65000"/>
                    <a:lumOff val="35000"/>
                  </a:schemeClr>
                </a:solidFill>
                <a:latin typeface="Arial" charset="0"/>
                <a:cs typeface="Arial" charset="0"/>
              </a:rPr>
              <a:t>	These course slides are provided for the ECE 290 class.  The material in it reflects Douglas Harder’s best judgment in light of the information available to him at the time of preparation.  Any reliance on these course slides by any party for any other purpose are the responsibility of such parties.  Douglas W. Harder accepts no responsibility for damages, if any, suffered by any party as a result of decisions made or actions based on these course slides for any other purpose than that for which it was intended.</a:t>
            </a:r>
          </a:p>
        </p:txBody>
      </p:sp>
      <p:sp>
        <p:nvSpPr>
          <p:cNvPr id="4" name="Slide Number Placeholder 3"/>
          <p:cNvSpPr>
            <a:spLocks noGrp="1"/>
          </p:cNvSpPr>
          <p:nvPr>
            <p:ph type="sldNum" sz="quarter" idx="11"/>
          </p:nvPr>
        </p:nvSpPr>
        <p:spPr/>
        <p:txBody>
          <a:bodyPr/>
          <a:lstStyle/>
          <a:p>
            <a:fld id="{9DB00347-C159-474C-B961-9625E0FB8F9F}" type="slidenum">
              <a:rPr lang="en-CA" smtClean="0"/>
              <a:pPr/>
              <a:t>44</a:t>
            </a:fld>
            <a:endParaRPr lang="en-CA"/>
          </a:p>
        </p:txBody>
      </p:sp>
      <p:sp>
        <p:nvSpPr>
          <p:cNvPr id="5" name="Footer Placeholder 4"/>
          <p:cNvSpPr>
            <a:spLocks noGrp="1"/>
          </p:cNvSpPr>
          <p:nvPr>
            <p:ph type="ftr" sz="quarter" idx="12"/>
          </p:nvPr>
        </p:nvSpPr>
        <p:spPr/>
        <p:txBody>
          <a:bodyPr/>
          <a:lstStyle/>
          <a:p>
            <a:pPr>
              <a:defRPr/>
            </a:pPr>
            <a:r>
              <a:rPr lang="en-CA" smtClean="0"/>
              <a:t>Charter of Rights and Freedoms</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srcRect/>
          <a:stretch>
            <a:fillRect/>
          </a:stretch>
        </p:blipFill>
        <p:spPr bwMode="auto">
          <a:xfrm>
            <a:off x="0" y="3337560"/>
            <a:ext cx="4013294" cy="2673856"/>
          </a:xfrm>
          <a:prstGeom prst="rect">
            <a:avLst/>
          </a:prstGeom>
          <a:noFill/>
          <a:ln w="9525">
            <a:noFill/>
            <a:miter lim="800000"/>
            <a:headEnd/>
            <a:tailEnd/>
          </a:ln>
        </p:spPr>
      </p:pic>
      <p:sp>
        <p:nvSpPr>
          <p:cNvPr id="2" name="Title 1"/>
          <p:cNvSpPr>
            <a:spLocks noGrp="1"/>
          </p:cNvSpPr>
          <p:nvPr>
            <p:ph type="title"/>
          </p:nvPr>
        </p:nvSpPr>
        <p:spPr/>
        <p:txBody>
          <a:bodyPr/>
          <a:lstStyle/>
          <a:p>
            <a:r>
              <a:rPr lang="en-CA" i="1" dirty="0" smtClean="0"/>
              <a:t>Magna </a:t>
            </a:r>
            <a:r>
              <a:rPr lang="en-CA" i="1" dirty="0" err="1" smtClean="0"/>
              <a:t>Carta</a:t>
            </a:r>
            <a:endParaRPr lang="en-CA" i="1" dirty="0"/>
          </a:p>
        </p:txBody>
      </p:sp>
      <p:sp>
        <p:nvSpPr>
          <p:cNvPr id="3" name="Content Placeholder 2"/>
          <p:cNvSpPr>
            <a:spLocks noGrp="1"/>
          </p:cNvSpPr>
          <p:nvPr>
            <p:ph idx="1"/>
          </p:nvPr>
        </p:nvSpPr>
        <p:spPr/>
        <p:txBody>
          <a:bodyPr/>
          <a:lstStyle/>
          <a:p>
            <a:pPr>
              <a:buNone/>
            </a:pPr>
            <a:r>
              <a:rPr lang="en-CA" dirty="0" smtClean="0"/>
              <a:t>	While the charter was central to the establishment of Parliament, it also contained a clause enshrining the right to due process — it is still in effect today in Britain:</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5</a:t>
            </a:fld>
            <a:endParaRPr lang="en-CA"/>
          </a:p>
        </p:txBody>
      </p:sp>
      <p:sp>
        <p:nvSpPr>
          <p:cNvPr id="5" name="Footer Placeholder 4"/>
          <p:cNvSpPr>
            <a:spLocks noGrp="1"/>
          </p:cNvSpPr>
          <p:nvPr>
            <p:ph type="ftr" sz="quarter" idx="12"/>
          </p:nvPr>
        </p:nvSpPr>
        <p:spPr/>
        <p:txBody>
          <a:bodyPr/>
          <a:lstStyle/>
          <a:p>
            <a:pPr>
              <a:defRPr/>
            </a:pPr>
            <a:r>
              <a:rPr lang="en-CA" smtClean="0"/>
              <a:t>Charter of Rights and Freedoms</a:t>
            </a:r>
            <a:endParaRPr lang="en-US" dirty="0"/>
          </a:p>
        </p:txBody>
      </p:sp>
      <p:sp>
        <p:nvSpPr>
          <p:cNvPr id="9" name="Content Placeholder 2"/>
          <p:cNvSpPr txBox="1">
            <a:spLocks/>
          </p:cNvSpPr>
          <p:nvPr/>
        </p:nvSpPr>
        <p:spPr bwMode="auto">
          <a:xfrm>
            <a:off x="3611880" y="2800350"/>
            <a:ext cx="5474970" cy="2971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just" defTabSz="457200" rtl="0" eaLnBrk="1" fontAlgn="base" latinLnBrk="0" hangingPunct="1">
              <a:lnSpc>
                <a:spcPct val="100000"/>
              </a:lnSpc>
              <a:spcBef>
                <a:spcPct val="20000"/>
              </a:spcBef>
              <a:spcAft>
                <a:spcPct val="0"/>
              </a:spcAft>
              <a:buClrTx/>
              <a:buSzTx/>
              <a:buFont typeface="Arial" charset="0"/>
              <a:buNone/>
              <a:tabLst/>
              <a:defRPr/>
            </a:pPr>
            <a:r>
              <a:rPr kumimoji="0" lang="en-CA" sz="2000" b="0" i="0" u="none" strike="noStrike" kern="1200" cap="none" spc="0" normalizeH="0" baseline="0" noProof="0" dirty="0" smtClean="0">
                <a:ln>
                  <a:noFill/>
                </a:ln>
                <a:solidFill>
                  <a:schemeClr val="tx1"/>
                </a:solidFill>
                <a:effectLst/>
                <a:uLnTx/>
                <a:uFillTx/>
                <a:latin typeface="+mn-lt"/>
                <a:ea typeface="ＭＳ Ｐゴシック" charset="-128"/>
                <a:cs typeface="+mn-cs"/>
              </a:rPr>
              <a:t>29.	NO Freeman shall be taken or imprisoned,</a:t>
            </a:r>
            <a:br>
              <a:rPr kumimoji="0" lang="en-CA" sz="2000" b="0" i="0" u="none" strike="noStrike" kern="1200" cap="none" spc="0" normalizeH="0" baseline="0" noProof="0" dirty="0" smtClean="0">
                <a:ln>
                  <a:noFill/>
                </a:ln>
                <a:solidFill>
                  <a:schemeClr val="tx1"/>
                </a:solidFill>
                <a:effectLst/>
                <a:uLnTx/>
                <a:uFillTx/>
                <a:latin typeface="+mn-lt"/>
                <a:ea typeface="ＭＳ Ｐゴシック" charset="-128"/>
                <a:cs typeface="+mn-cs"/>
              </a:rPr>
            </a:br>
            <a:r>
              <a:rPr kumimoji="0" lang="en-CA" sz="2000" b="0" i="0" u="none" strike="noStrike" kern="1200" cap="none" spc="0" normalizeH="0" baseline="0" noProof="0" dirty="0" smtClean="0">
                <a:ln>
                  <a:noFill/>
                </a:ln>
                <a:solidFill>
                  <a:schemeClr val="tx1"/>
                </a:solidFill>
                <a:effectLst/>
                <a:uLnTx/>
                <a:uFillTx/>
                <a:latin typeface="+mn-lt"/>
                <a:ea typeface="ＭＳ Ｐゴシック" charset="-128"/>
                <a:cs typeface="+mn-cs"/>
              </a:rPr>
              <a:t>	or be </a:t>
            </a:r>
            <a:r>
              <a:rPr kumimoji="0" lang="en-CA" sz="2000" b="0" i="0" u="none" strike="noStrike" kern="1200" cap="none" spc="0" normalizeH="0" baseline="0" noProof="0" dirty="0" err="1" smtClean="0">
                <a:ln>
                  <a:noFill/>
                </a:ln>
                <a:solidFill>
                  <a:schemeClr val="tx1"/>
                </a:solidFill>
                <a:effectLst/>
                <a:uLnTx/>
                <a:uFillTx/>
                <a:latin typeface="+mn-lt"/>
                <a:ea typeface="ＭＳ Ｐゴシック" charset="-128"/>
                <a:cs typeface="+mn-cs"/>
              </a:rPr>
              <a:t>disseised</a:t>
            </a:r>
            <a:r>
              <a:rPr kumimoji="0" lang="en-CA" sz="2000" b="0" i="0" u="none" strike="noStrike" kern="1200" cap="none" spc="0" normalizeH="0" baseline="0" noProof="0" dirty="0" smtClean="0">
                <a:ln>
                  <a:noFill/>
                </a:ln>
                <a:solidFill>
                  <a:schemeClr val="tx1"/>
                </a:solidFill>
                <a:effectLst/>
                <a:uLnTx/>
                <a:uFillTx/>
                <a:latin typeface="+mn-lt"/>
                <a:ea typeface="ＭＳ Ｐゴシック" charset="-128"/>
                <a:cs typeface="+mn-cs"/>
              </a:rPr>
              <a:t> of his Freehold, or</a:t>
            </a:r>
            <a:br>
              <a:rPr kumimoji="0" lang="en-CA" sz="2000" b="0" i="0" u="none" strike="noStrike" kern="1200" cap="none" spc="0" normalizeH="0" baseline="0" noProof="0" dirty="0" smtClean="0">
                <a:ln>
                  <a:noFill/>
                </a:ln>
                <a:solidFill>
                  <a:schemeClr val="tx1"/>
                </a:solidFill>
                <a:effectLst/>
                <a:uLnTx/>
                <a:uFillTx/>
                <a:latin typeface="+mn-lt"/>
                <a:ea typeface="ＭＳ Ｐゴシック" charset="-128"/>
                <a:cs typeface="+mn-cs"/>
              </a:rPr>
            </a:br>
            <a:r>
              <a:rPr kumimoji="0" lang="en-CA" sz="2000" b="0" i="0" u="none" strike="noStrike" kern="1200" cap="none" spc="0" normalizeH="0" baseline="0" noProof="0" dirty="0" smtClean="0">
                <a:ln>
                  <a:noFill/>
                </a:ln>
                <a:solidFill>
                  <a:schemeClr val="tx1"/>
                </a:solidFill>
                <a:effectLst/>
                <a:uLnTx/>
                <a:uFillTx/>
                <a:latin typeface="+mn-lt"/>
                <a:ea typeface="ＭＳ Ｐゴシック" charset="-128"/>
                <a:cs typeface="+mn-cs"/>
              </a:rPr>
              <a:t>	Liberties, or free Customs, or be outlawed,</a:t>
            </a:r>
            <a:br>
              <a:rPr kumimoji="0" lang="en-CA" sz="2000" b="0" i="0" u="none" strike="noStrike" kern="1200" cap="none" spc="0" normalizeH="0" baseline="0" noProof="0" dirty="0" smtClean="0">
                <a:ln>
                  <a:noFill/>
                </a:ln>
                <a:solidFill>
                  <a:schemeClr val="tx1"/>
                </a:solidFill>
                <a:effectLst/>
                <a:uLnTx/>
                <a:uFillTx/>
                <a:latin typeface="+mn-lt"/>
                <a:ea typeface="ＭＳ Ｐゴシック" charset="-128"/>
                <a:cs typeface="+mn-cs"/>
              </a:rPr>
            </a:br>
            <a:r>
              <a:rPr kumimoji="0" lang="en-CA" sz="2000" b="0" i="0" u="none" strike="noStrike" kern="1200" cap="none" spc="0" normalizeH="0" baseline="0" noProof="0" dirty="0" smtClean="0">
                <a:ln>
                  <a:noFill/>
                </a:ln>
                <a:solidFill>
                  <a:schemeClr val="tx1"/>
                </a:solidFill>
                <a:effectLst/>
                <a:uLnTx/>
                <a:uFillTx/>
                <a:latin typeface="+mn-lt"/>
                <a:ea typeface="ＭＳ Ｐゴシック" charset="-128"/>
                <a:cs typeface="+mn-cs"/>
              </a:rPr>
              <a:t>	or exiled, or any other wise destroyed; nor </a:t>
            </a:r>
            <a:br>
              <a:rPr kumimoji="0" lang="en-CA" sz="2000" b="0" i="0" u="none" strike="noStrike" kern="1200" cap="none" spc="0" normalizeH="0" baseline="0" noProof="0" dirty="0" smtClean="0">
                <a:ln>
                  <a:noFill/>
                </a:ln>
                <a:solidFill>
                  <a:schemeClr val="tx1"/>
                </a:solidFill>
                <a:effectLst/>
                <a:uLnTx/>
                <a:uFillTx/>
                <a:latin typeface="+mn-lt"/>
                <a:ea typeface="ＭＳ Ｐゴシック" charset="-128"/>
                <a:cs typeface="+mn-cs"/>
              </a:rPr>
            </a:br>
            <a:r>
              <a:rPr kumimoji="0" lang="en-CA" sz="2000" b="0" i="0" u="none" strike="noStrike" kern="1200" cap="none" spc="0" normalizeH="0" baseline="0" noProof="0" dirty="0" smtClean="0">
                <a:ln>
                  <a:noFill/>
                </a:ln>
                <a:solidFill>
                  <a:schemeClr val="tx1"/>
                </a:solidFill>
                <a:effectLst/>
                <a:uLnTx/>
                <a:uFillTx/>
                <a:latin typeface="+mn-lt"/>
                <a:ea typeface="ＭＳ Ｐゴシック" charset="-128"/>
                <a:cs typeface="+mn-cs"/>
              </a:rPr>
              <a:t>	will We not pass upon him, nor condemn </a:t>
            </a:r>
            <a:br>
              <a:rPr kumimoji="0" lang="en-CA" sz="2000" b="0" i="0" u="none" strike="noStrike" kern="1200" cap="none" spc="0" normalizeH="0" baseline="0" noProof="0" dirty="0" smtClean="0">
                <a:ln>
                  <a:noFill/>
                </a:ln>
                <a:solidFill>
                  <a:schemeClr val="tx1"/>
                </a:solidFill>
                <a:effectLst/>
                <a:uLnTx/>
                <a:uFillTx/>
                <a:latin typeface="+mn-lt"/>
                <a:ea typeface="ＭＳ Ｐゴシック" charset="-128"/>
                <a:cs typeface="+mn-cs"/>
              </a:rPr>
            </a:br>
            <a:r>
              <a:rPr kumimoji="0" lang="en-CA" sz="2000" b="0" i="0" u="none" strike="noStrike" kern="1200" cap="none" spc="0" normalizeH="0" baseline="0" noProof="0" dirty="0" smtClean="0">
                <a:ln>
                  <a:noFill/>
                </a:ln>
                <a:solidFill>
                  <a:schemeClr val="tx1"/>
                </a:solidFill>
                <a:effectLst/>
                <a:uLnTx/>
                <a:uFillTx/>
                <a:latin typeface="+mn-lt"/>
                <a:ea typeface="ＭＳ Ｐゴシック" charset="-128"/>
                <a:cs typeface="+mn-cs"/>
              </a:rPr>
              <a:t>	him, but by lawful judgment of his Peers,</a:t>
            </a:r>
            <a:br>
              <a:rPr kumimoji="0" lang="en-CA" sz="2000" b="0" i="0" u="none" strike="noStrike" kern="1200" cap="none" spc="0" normalizeH="0" baseline="0" noProof="0" dirty="0" smtClean="0">
                <a:ln>
                  <a:noFill/>
                </a:ln>
                <a:solidFill>
                  <a:schemeClr val="tx1"/>
                </a:solidFill>
                <a:effectLst/>
                <a:uLnTx/>
                <a:uFillTx/>
                <a:latin typeface="+mn-lt"/>
                <a:ea typeface="ＭＳ Ｐゴシック" charset="-128"/>
                <a:cs typeface="+mn-cs"/>
              </a:rPr>
            </a:br>
            <a:r>
              <a:rPr kumimoji="0" lang="en-CA" sz="2000" b="0" i="0" u="none" strike="noStrike" kern="1200" cap="none" spc="0" normalizeH="0" baseline="0" noProof="0" dirty="0" smtClean="0">
                <a:ln>
                  <a:noFill/>
                </a:ln>
                <a:solidFill>
                  <a:schemeClr val="tx1"/>
                </a:solidFill>
                <a:effectLst/>
                <a:uLnTx/>
                <a:uFillTx/>
                <a:latin typeface="+mn-lt"/>
                <a:ea typeface="ＭＳ Ｐゴシック" charset="-128"/>
                <a:cs typeface="+mn-cs"/>
              </a:rPr>
              <a:t>	or by the Law of the land. We will sell to no</a:t>
            </a:r>
            <a:br>
              <a:rPr kumimoji="0" lang="en-CA" sz="2000" b="0" i="0" u="none" strike="noStrike" kern="1200" cap="none" spc="0" normalizeH="0" baseline="0" noProof="0" dirty="0" smtClean="0">
                <a:ln>
                  <a:noFill/>
                </a:ln>
                <a:solidFill>
                  <a:schemeClr val="tx1"/>
                </a:solidFill>
                <a:effectLst/>
                <a:uLnTx/>
                <a:uFillTx/>
                <a:latin typeface="+mn-lt"/>
                <a:ea typeface="ＭＳ Ｐゴシック" charset="-128"/>
                <a:cs typeface="+mn-cs"/>
              </a:rPr>
            </a:br>
            <a:r>
              <a:rPr kumimoji="0" lang="en-CA" sz="2000" b="0" i="0" u="none" strike="noStrike" kern="1200" cap="none" spc="0" normalizeH="0" baseline="0" noProof="0" dirty="0" smtClean="0">
                <a:ln>
                  <a:noFill/>
                </a:ln>
                <a:solidFill>
                  <a:schemeClr val="tx1"/>
                </a:solidFill>
                <a:effectLst/>
                <a:uLnTx/>
                <a:uFillTx/>
                <a:latin typeface="+mn-lt"/>
                <a:ea typeface="ＭＳ Ｐゴシック" charset="-128"/>
                <a:cs typeface="+mn-cs"/>
              </a:rPr>
              <a:t>	man, we will not deny or defer to any man </a:t>
            </a:r>
            <a:br>
              <a:rPr kumimoji="0" lang="en-CA" sz="2000" b="0" i="0" u="none" strike="noStrike" kern="1200" cap="none" spc="0" normalizeH="0" baseline="0" noProof="0" dirty="0" smtClean="0">
                <a:ln>
                  <a:noFill/>
                </a:ln>
                <a:solidFill>
                  <a:schemeClr val="tx1"/>
                </a:solidFill>
                <a:effectLst/>
                <a:uLnTx/>
                <a:uFillTx/>
                <a:latin typeface="+mn-lt"/>
                <a:ea typeface="ＭＳ Ｐゴシック" charset="-128"/>
                <a:cs typeface="+mn-cs"/>
              </a:rPr>
            </a:br>
            <a:r>
              <a:rPr kumimoji="0" lang="en-CA" sz="2000" b="0" i="0" u="none" strike="noStrike" kern="1200" cap="none" spc="0" normalizeH="0" baseline="0" noProof="0" dirty="0" smtClean="0">
                <a:ln>
                  <a:noFill/>
                </a:ln>
                <a:solidFill>
                  <a:schemeClr val="tx1"/>
                </a:solidFill>
                <a:effectLst/>
                <a:uLnTx/>
                <a:uFillTx/>
                <a:latin typeface="+mn-lt"/>
                <a:ea typeface="ＭＳ Ｐゴシック" charset="-128"/>
                <a:cs typeface="+mn-cs"/>
              </a:rPr>
              <a:t>	either Justice or Right.</a:t>
            </a:r>
            <a:endParaRPr kumimoji="0" lang="en-CA" sz="2000" b="0" i="0" u="none" strike="noStrike" kern="1200" cap="none" spc="0" normalizeH="0" baseline="0" noProof="0" dirty="0">
              <a:ln>
                <a:noFill/>
              </a:ln>
              <a:solidFill>
                <a:schemeClr val="tx1"/>
              </a:solidFill>
              <a:effectLst/>
              <a:uLnTx/>
              <a:uFillTx/>
              <a:latin typeface="+mn-lt"/>
              <a:ea typeface="ＭＳ Ｐゴシック" charset="-128"/>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i="1" dirty="0" smtClean="0"/>
              <a:t>Magna </a:t>
            </a:r>
            <a:r>
              <a:rPr lang="en-CA" i="1" dirty="0" err="1" smtClean="0"/>
              <a:t>Carta</a:t>
            </a:r>
            <a:endParaRPr lang="en-CA" i="1" dirty="0"/>
          </a:p>
        </p:txBody>
      </p:sp>
      <p:sp>
        <p:nvSpPr>
          <p:cNvPr id="3" name="Content Placeholder 2"/>
          <p:cNvSpPr>
            <a:spLocks noGrp="1"/>
          </p:cNvSpPr>
          <p:nvPr>
            <p:ph idx="1"/>
          </p:nvPr>
        </p:nvSpPr>
        <p:spPr/>
        <p:txBody>
          <a:bodyPr/>
          <a:lstStyle/>
          <a:p>
            <a:pPr>
              <a:buNone/>
            </a:pPr>
            <a:r>
              <a:rPr lang="en-CA" dirty="0" smtClean="0"/>
              <a:t>	In the words of Lord Denning, one of England’s premiere jurists, describes it as:</a:t>
            </a:r>
          </a:p>
          <a:p>
            <a:pPr lvl="1">
              <a:buNone/>
            </a:pPr>
            <a:r>
              <a:rPr lang="en-CA" dirty="0" smtClean="0"/>
              <a:t>   “the</a:t>
            </a:r>
            <a:r>
              <a:rPr lang="en-CA" sz="2800" dirty="0" smtClean="0"/>
              <a:t> </a:t>
            </a:r>
            <a:r>
              <a:rPr lang="en-CA" dirty="0" smtClean="0"/>
              <a:t>greatest</a:t>
            </a:r>
            <a:r>
              <a:rPr lang="en-CA" sz="2800" dirty="0" smtClean="0"/>
              <a:t> </a:t>
            </a:r>
            <a:r>
              <a:rPr lang="en-CA" dirty="0" smtClean="0"/>
              <a:t>constitutional</a:t>
            </a:r>
            <a:r>
              <a:rPr lang="en-CA" sz="2800" dirty="0" smtClean="0"/>
              <a:t> </a:t>
            </a:r>
            <a:r>
              <a:rPr lang="en-CA" dirty="0" smtClean="0"/>
              <a:t>document</a:t>
            </a:r>
            <a:r>
              <a:rPr lang="en-CA" sz="2800" dirty="0" smtClean="0"/>
              <a:t> </a:t>
            </a:r>
            <a:r>
              <a:rPr lang="en-CA" dirty="0" smtClean="0"/>
              <a:t>of</a:t>
            </a:r>
            <a:br>
              <a:rPr lang="en-CA" dirty="0" smtClean="0"/>
            </a:br>
            <a:r>
              <a:rPr lang="en-CA" dirty="0" smtClean="0"/>
              <a:t>all times – the foundation of the freedom</a:t>
            </a:r>
            <a:br>
              <a:rPr lang="en-CA" dirty="0" smtClean="0"/>
            </a:br>
            <a:r>
              <a:rPr lang="en-CA" dirty="0" smtClean="0"/>
              <a:t>of </a:t>
            </a:r>
            <a:r>
              <a:rPr lang="en-CA" sz="1400" dirty="0" smtClean="0">
                <a:solidFill>
                  <a:prstClr val="black"/>
                </a:solidFill>
              </a:rPr>
              <a:t> </a:t>
            </a:r>
            <a:r>
              <a:rPr lang="en-CA" dirty="0" smtClean="0"/>
              <a:t> the </a:t>
            </a:r>
            <a:r>
              <a:rPr lang="en-CA" sz="1400" dirty="0" smtClean="0">
                <a:solidFill>
                  <a:prstClr val="black"/>
                </a:solidFill>
              </a:rPr>
              <a:t> </a:t>
            </a:r>
            <a:r>
              <a:rPr lang="en-CA" dirty="0" smtClean="0"/>
              <a:t> individual  against  the  arbitrary</a:t>
            </a:r>
            <a:br>
              <a:rPr lang="en-CA" dirty="0" smtClean="0"/>
            </a:br>
            <a:r>
              <a:rPr lang="en-CA" dirty="0" smtClean="0"/>
              <a:t>authority of the despot”</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6</a:t>
            </a:fld>
            <a:endParaRPr lang="en-CA"/>
          </a:p>
        </p:txBody>
      </p:sp>
      <p:sp>
        <p:nvSpPr>
          <p:cNvPr id="5" name="Footer Placeholder 4"/>
          <p:cNvSpPr>
            <a:spLocks noGrp="1"/>
          </p:cNvSpPr>
          <p:nvPr>
            <p:ph type="ftr" sz="quarter" idx="12"/>
          </p:nvPr>
        </p:nvSpPr>
        <p:spPr/>
        <p:txBody>
          <a:bodyPr/>
          <a:lstStyle/>
          <a:p>
            <a:pPr>
              <a:defRPr/>
            </a:pPr>
            <a:r>
              <a:rPr lang="en-CA" smtClean="0"/>
              <a:t>Charter of Rights and Freedoms</a:t>
            </a:r>
            <a:endParaRPr lang="en-US" dirty="0"/>
          </a:p>
        </p:txBody>
      </p:sp>
      <p:pic>
        <p:nvPicPr>
          <p:cNvPr id="8194" name="Picture 2"/>
          <p:cNvPicPr>
            <a:picLocks noChangeAspect="1" noChangeArrowheads="1"/>
          </p:cNvPicPr>
          <p:nvPr/>
        </p:nvPicPr>
        <p:blipFill>
          <a:blip r:embed="rId2"/>
          <a:srcRect/>
          <a:stretch>
            <a:fillRect/>
          </a:stretch>
        </p:blipFill>
        <p:spPr bwMode="auto">
          <a:xfrm>
            <a:off x="5917891" y="2434539"/>
            <a:ext cx="2597459" cy="3176321"/>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i="1" dirty="0" smtClean="0"/>
              <a:t>Habeas corpus</a:t>
            </a:r>
            <a:endParaRPr lang="en-CA" dirty="0"/>
          </a:p>
        </p:txBody>
      </p:sp>
      <p:sp>
        <p:nvSpPr>
          <p:cNvPr id="3" name="Content Placeholder 2"/>
          <p:cNvSpPr>
            <a:spLocks noGrp="1"/>
          </p:cNvSpPr>
          <p:nvPr>
            <p:ph idx="1"/>
          </p:nvPr>
        </p:nvSpPr>
        <p:spPr/>
        <p:txBody>
          <a:bodyPr/>
          <a:lstStyle/>
          <a:p>
            <a:pPr>
              <a:buNone/>
            </a:pPr>
            <a:r>
              <a:rPr lang="en-CA" dirty="0" smtClean="0"/>
              <a:t>	The concept of </a:t>
            </a:r>
            <a:r>
              <a:rPr lang="en-CA" i="1" dirty="0" smtClean="0"/>
              <a:t>habeas corpus</a:t>
            </a:r>
            <a:r>
              <a:rPr lang="en-CA" dirty="0" smtClean="0"/>
              <a:t>, or “may you have the body” requires that a person under arrest must be brought before a judge</a:t>
            </a:r>
          </a:p>
          <a:p>
            <a:pPr lvl="1"/>
            <a:r>
              <a:rPr lang="en-CA" dirty="0" smtClean="0"/>
              <a:t>First recorded use was in 1305 under King Edward I:</a:t>
            </a:r>
          </a:p>
          <a:p>
            <a:pPr lvl="1">
              <a:buNone/>
            </a:pPr>
            <a:r>
              <a:rPr lang="en-CA" dirty="0" smtClean="0"/>
              <a:t>			</a:t>
            </a:r>
            <a:r>
              <a:rPr lang="en-CA" i="1" dirty="0" smtClean="0"/>
              <a:t>habeas corpus ad </a:t>
            </a:r>
            <a:r>
              <a:rPr lang="en-CA" i="1" dirty="0" err="1" smtClean="0"/>
              <a:t>subjiciendum</a:t>
            </a:r>
            <a:endParaRPr lang="en-CA" dirty="0" smtClean="0"/>
          </a:p>
          <a:p>
            <a:pPr lvl="1"/>
            <a:r>
              <a:rPr lang="en-CA" dirty="0" smtClean="0"/>
              <a:t>King Henry II issued similar writs with similar effect 150 years before this</a:t>
            </a:r>
          </a:p>
          <a:p>
            <a:pPr lvl="1"/>
            <a:r>
              <a:rPr lang="en-CA" i="1" dirty="0" smtClean="0"/>
              <a:t>Habeas corpus </a:t>
            </a:r>
            <a:r>
              <a:rPr lang="en-CA" dirty="0" smtClean="0"/>
              <a:t>simply guarantees any detention forbidden by law</a:t>
            </a:r>
            <a:endParaRPr lang="en-CA" i="1" dirty="0" smtClean="0"/>
          </a:p>
        </p:txBody>
      </p:sp>
      <p:sp>
        <p:nvSpPr>
          <p:cNvPr id="4" name="Slide Number Placeholder 3"/>
          <p:cNvSpPr>
            <a:spLocks noGrp="1"/>
          </p:cNvSpPr>
          <p:nvPr>
            <p:ph type="sldNum" sz="quarter" idx="11"/>
          </p:nvPr>
        </p:nvSpPr>
        <p:spPr/>
        <p:txBody>
          <a:bodyPr/>
          <a:lstStyle/>
          <a:p>
            <a:fld id="{9DB00347-C159-474C-B961-9625E0FB8F9F}" type="slidenum">
              <a:rPr lang="en-CA" smtClean="0"/>
              <a:pPr/>
              <a:t>7</a:t>
            </a:fld>
            <a:endParaRPr lang="en-CA"/>
          </a:p>
        </p:txBody>
      </p:sp>
      <p:sp>
        <p:nvSpPr>
          <p:cNvPr id="5" name="Footer Placeholder 4"/>
          <p:cNvSpPr>
            <a:spLocks noGrp="1"/>
          </p:cNvSpPr>
          <p:nvPr>
            <p:ph type="ftr" sz="quarter" idx="12"/>
          </p:nvPr>
        </p:nvSpPr>
        <p:spPr/>
        <p:txBody>
          <a:bodyPr/>
          <a:lstStyle/>
          <a:p>
            <a:pPr>
              <a:defRPr/>
            </a:pPr>
            <a:r>
              <a:rPr lang="en-CA" smtClean="0"/>
              <a:t>Charter of Rights and Freedoms</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Other Constitutional Acts</a:t>
            </a:r>
            <a:endParaRPr lang="en-CA" dirty="0"/>
          </a:p>
        </p:txBody>
      </p:sp>
      <p:sp>
        <p:nvSpPr>
          <p:cNvPr id="3" name="Content Placeholder 2"/>
          <p:cNvSpPr>
            <a:spLocks noGrp="1"/>
          </p:cNvSpPr>
          <p:nvPr>
            <p:ph idx="1"/>
          </p:nvPr>
        </p:nvSpPr>
        <p:spPr/>
        <p:txBody>
          <a:bodyPr/>
          <a:lstStyle/>
          <a:p>
            <a:pPr>
              <a:buNone/>
            </a:pPr>
            <a:r>
              <a:rPr lang="en-CA" dirty="0" smtClean="0"/>
              <a:t>	Sir Edward Coke was appointed Attorney General by Queen Elizabeth and is considered one of England’s finest jurist of that time</a:t>
            </a:r>
          </a:p>
          <a:p>
            <a:pPr lvl="1"/>
            <a:r>
              <a:rPr lang="en-CA" dirty="0" smtClean="0"/>
              <a:t>He was first to argue that many of the </a:t>
            </a:r>
            <a:br>
              <a:rPr lang="en-CA" dirty="0" smtClean="0"/>
            </a:br>
            <a:r>
              <a:rPr lang="en-CA" dirty="0" smtClean="0"/>
              <a:t>articles in the </a:t>
            </a:r>
            <a:r>
              <a:rPr lang="en-CA" i="1" dirty="0" smtClean="0"/>
              <a:t>Magna </a:t>
            </a:r>
            <a:r>
              <a:rPr lang="en-CA" i="1" dirty="0" err="1" smtClean="0"/>
              <a:t>Carta</a:t>
            </a:r>
            <a:r>
              <a:rPr lang="en-CA" i="1" dirty="0" smtClean="0"/>
              <a:t> </a:t>
            </a:r>
            <a:r>
              <a:rPr lang="en-CA" dirty="0" smtClean="0"/>
              <a:t>apply all and</a:t>
            </a:r>
            <a:br>
              <a:rPr lang="en-CA" dirty="0" smtClean="0"/>
            </a:br>
            <a:r>
              <a:rPr lang="en-CA" dirty="0" smtClean="0"/>
              <a:t>not just the nobility</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8</a:t>
            </a:fld>
            <a:endParaRPr lang="en-CA"/>
          </a:p>
        </p:txBody>
      </p:sp>
      <p:sp>
        <p:nvSpPr>
          <p:cNvPr id="5" name="Footer Placeholder 4"/>
          <p:cNvSpPr>
            <a:spLocks noGrp="1"/>
          </p:cNvSpPr>
          <p:nvPr>
            <p:ph type="ftr" sz="quarter" idx="12"/>
          </p:nvPr>
        </p:nvSpPr>
        <p:spPr/>
        <p:txBody>
          <a:bodyPr/>
          <a:lstStyle/>
          <a:p>
            <a:pPr>
              <a:defRPr/>
            </a:pPr>
            <a:r>
              <a:rPr lang="en-CA" smtClean="0"/>
              <a:t>Charter of Rights and Freedoms</a:t>
            </a:r>
            <a:endParaRPr lang="en-US" dirty="0"/>
          </a:p>
        </p:txBody>
      </p:sp>
      <p:pic>
        <p:nvPicPr>
          <p:cNvPr id="11266" name="Picture 2"/>
          <p:cNvPicPr>
            <a:picLocks noChangeAspect="1" noChangeArrowheads="1"/>
          </p:cNvPicPr>
          <p:nvPr/>
        </p:nvPicPr>
        <p:blipFill>
          <a:blip r:embed="rId2"/>
          <a:srcRect/>
          <a:stretch>
            <a:fillRect/>
          </a:stretch>
        </p:blipFill>
        <p:spPr bwMode="auto">
          <a:xfrm>
            <a:off x="6339449" y="2777489"/>
            <a:ext cx="2347350" cy="3007205"/>
          </a:xfrm>
          <a:prstGeom prst="rect">
            <a:avLst/>
          </a:prstGeom>
          <a:noFill/>
          <a:ln w="9525">
            <a:noFill/>
            <a:miter lim="800000"/>
            <a:headEnd/>
            <a:tailEnd/>
          </a:ln>
        </p:spPr>
      </p:pic>
      <p:pic>
        <p:nvPicPr>
          <p:cNvPr id="11267" name="Picture 3"/>
          <p:cNvPicPr>
            <a:picLocks noChangeAspect="1" noChangeArrowheads="1"/>
          </p:cNvPicPr>
          <p:nvPr/>
        </p:nvPicPr>
        <p:blipFill>
          <a:blip r:embed="rId3"/>
          <a:srcRect/>
          <a:stretch>
            <a:fillRect/>
          </a:stretch>
        </p:blipFill>
        <p:spPr bwMode="auto">
          <a:xfrm>
            <a:off x="3807143" y="3680459"/>
            <a:ext cx="2054923" cy="3007205"/>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Other Constitutional Acts</a:t>
            </a:r>
            <a:endParaRPr lang="en-CA" dirty="0"/>
          </a:p>
        </p:txBody>
      </p:sp>
      <p:sp>
        <p:nvSpPr>
          <p:cNvPr id="3" name="Content Placeholder 2"/>
          <p:cNvSpPr>
            <a:spLocks noGrp="1"/>
          </p:cNvSpPr>
          <p:nvPr>
            <p:ph idx="1"/>
          </p:nvPr>
        </p:nvSpPr>
        <p:spPr/>
        <p:txBody>
          <a:bodyPr/>
          <a:lstStyle/>
          <a:p>
            <a:pPr>
              <a:buNone/>
            </a:pPr>
            <a:r>
              <a:rPr lang="en-CA" dirty="0" smtClean="0"/>
              <a:t>	The Petition of Rights, 1628</a:t>
            </a:r>
          </a:p>
          <a:p>
            <a:pPr lvl="1"/>
            <a:r>
              <a:rPr lang="en-CA" dirty="0" smtClean="0"/>
              <a:t>Restricts non-Parliamentary taxation, forced billeting of soldiers, imprisonment without cause, and the use of martial law</a:t>
            </a:r>
          </a:p>
          <a:p>
            <a:pPr>
              <a:buNone/>
            </a:pPr>
            <a:r>
              <a:rPr lang="en-CA" dirty="0" smtClean="0"/>
              <a:t>	The </a:t>
            </a:r>
            <a:r>
              <a:rPr lang="en-CA" i="1" dirty="0" err="1" smtClean="0"/>
              <a:t>Habeus</a:t>
            </a:r>
            <a:r>
              <a:rPr lang="en-CA" i="1" dirty="0" smtClean="0"/>
              <a:t> Corpus </a:t>
            </a:r>
            <a:r>
              <a:rPr lang="en-CA" dirty="0" smtClean="0"/>
              <a:t>Act, 1679</a:t>
            </a:r>
          </a:p>
          <a:p>
            <a:pPr lvl="1"/>
            <a:r>
              <a:rPr lang="en-CA" dirty="0" smtClean="0"/>
              <a:t>This strengthened and codified the writ of </a:t>
            </a:r>
            <a:r>
              <a:rPr lang="en-CA" i="1" dirty="0" smtClean="0"/>
              <a:t>habeas corpus</a:t>
            </a:r>
            <a:endParaRPr lang="en-CA" dirty="0" smtClean="0"/>
          </a:p>
          <a:p>
            <a:pPr>
              <a:buNone/>
            </a:pPr>
            <a:r>
              <a:rPr lang="en-CA" i="1" dirty="0" smtClean="0"/>
              <a:t>	</a:t>
            </a:r>
            <a:r>
              <a:rPr lang="en-CA" dirty="0" smtClean="0"/>
              <a:t>The Bill of Rights, 1689</a:t>
            </a:r>
            <a:endParaRPr lang="en-CA" i="1" dirty="0" smtClean="0"/>
          </a:p>
          <a:p>
            <a:pPr lvl="1"/>
            <a:r>
              <a:rPr lang="en-CA" dirty="0" smtClean="0"/>
              <a:t>No interference by the monarch with respect to taxation, laws, the freedom of having arms for defence, and the election of members of parliament</a:t>
            </a:r>
          </a:p>
          <a:p>
            <a:pPr lvl="1"/>
            <a:r>
              <a:rPr lang="en-CA" dirty="0" smtClean="0"/>
              <a:t>Freedom to petition the monarch without fear of retribution</a:t>
            </a:r>
          </a:p>
          <a:p>
            <a:pPr lvl="1"/>
            <a:r>
              <a:rPr lang="en-CA" dirty="0" smtClean="0"/>
              <a:t>The freedom of speech and debate in Parliament</a:t>
            </a:r>
          </a:p>
          <a:p>
            <a:pPr lvl="1"/>
            <a:r>
              <a:rPr lang="en-CA" dirty="0" smtClean="0"/>
              <a:t>No excessive bail and no cruel and unusual punishments</a:t>
            </a:r>
          </a:p>
          <a:p>
            <a:pPr lvl="1"/>
            <a:r>
              <a:rPr lang="en-CA" dirty="0" smtClean="0"/>
              <a:t>No standing army at a time of peace without Parliamentary approval</a:t>
            </a:r>
          </a:p>
        </p:txBody>
      </p:sp>
      <p:sp>
        <p:nvSpPr>
          <p:cNvPr id="4" name="Slide Number Placeholder 3"/>
          <p:cNvSpPr>
            <a:spLocks noGrp="1"/>
          </p:cNvSpPr>
          <p:nvPr>
            <p:ph type="sldNum" sz="quarter" idx="11"/>
          </p:nvPr>
        </p:nvSpPr>
        <p:spPr/>
        <p:txBody>
          <a:bodyPr/>
          <a:lstStyle/>
          <a:p>
            <a:fld id="{9DB00347-C159-474C-B961-9625E0FB8F9F}" type="slidenum">
              <a:rPr lang="en-CA" smtClean="0"/>
              <a:pPr/>
              <a:t>9</a:t>
            </a:fld>
            <a:endParaRPr lang="en-CA"/>
          </a:p>
        </p:txBody>
      </p:sp>
      <p:sp>
        <p:nvSpPr>
          <p:cNvPr id="5" name="Footer Placeholder 4"/>
          <p:cNvSpPr>
            <a:spLocks noGrp="1"/>
          </p:cNvSpPr>
          <p:nvPr>
            <p:ph type="ftr" sz="quarter" idx="12"/>
          </p:nvPr>
        </p:nvSpPr>
        <p:spPr/>
        <p:txBody>
          <a:bodyPr/>
          <a:lstStyle/>
          <a:p>
            <a:pPr>
              <a:defRPr/>
            </a:pPr>
            <a:r>
              <a:rPr lang="en-CA" smtClean="0"/>
              <a:t>Charter of Rights and Freedoms</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Engineering_Colour">
  <a:themeElements>
    <a:clrScheme name="Waterloo 1">
      <a:dk1>
        <a:sysClr val="windowText" lastClr="000000"/>
      </a:dk1>
      <a:lt1>
        <a:srgbClr val="FFFFFF"/>
      </a:lt1>
      <a:dk2>
        <a:srgbClr val="57068C"/>
      </a:dk2>
      <a:lt2>
        <a:srgbClr val="FFFFFF"/>
      </a:lt2>
      <a:accent1>
        <a:srgbClr val="0073CF"/>
      </a:accent1>
      <a:accent2>
        <a:srgbClr val="E98300"/>
      </a:accent2>
      <a:accent3>
        <a:srgbClr val="E0249A"/>
      </a:accent3>
      <a:accent4>
        <a:srgbClr val="009AA6"/>
      </a:accent4>
      <a:accent5>
        <a:srgbClr val="B6BF00"/>
      </a:accent5>
      <a:accent6>
        <a:srgbClr val="96172E"/>
      </a:accent6>
      <a:hlink>
        <a:srgbClr val="FECB00"/>
      </a:hlink>
      <a:folHlink>
        <a:srgbClr val="FECB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45009</TotalTime>
  <Words>477</Words>
  <Application>Microsoft Office PowerPoint</Application>
  <PresentationFormat>On-screen Show (4:3)</PresentationFormat>
  <Paragraphs>368</Paragraphs>
  <Slides>44</Slides>
  <Notes>5</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Engineering_Colour</vt:lpstr>
      <vt:lpstr>The Charter of Rights and Freedoms</vt:lpstr>
      <vt:lpstr>Outline</vt:lpstr>
      <vt:lpstr>Magna Carta</vt:lpstr>
      <vt:lpstr>Magna Carta</vt:lpstr>
      <vt:lpstr>Magna Carta</vt:lpstr>
      <vt:lpstr>Magna Carta</vt:lpstr>
      <vt:lpstr>Habeas corpus</vt:lpstr>
      <vt:lpstr>Other Constitutional Acts</vt:lpstr>
      <vt:lpstr>Other Constitutional Acts</vt:lpstr>
      <vt:lpstr>The United States Constitution</vt:lpstr>
      <vt:lpstr>Bill of Rights</vt:lpstr>
      <vt:lpstr>Bill of Rights</vt:lpstr>
      <vt:lpstr>Bill of Rights</vt:lpstr>
      <vt:lpstr>Bill of Rights</vt:lpstr>
      <vt:lpstr>14th Amendment</vt:lpstr>
      <vt:lpstr>Why Discuss Britain and the States?</vt:lpstr>
      <vt:lpstr>Canadian Bill of Rights</vt:lpstr>
      <vt:lpstr>Pierre Elliot Trudeau</vt:lpstr>
      <vt:lpstr>Pierre Elliot Trudeau</vt:lpstr>
      <vt:lpstr>Pierre Elliot Trudeau</vt:lpstr>
      <vt:lpstr>Guarantee of Freedoms</vt:lpstr>
      <vt:lpstr>Freedoms</vt:lpstr>
      <vt:lpstr>Democratic Rights</vt:lpstr>
      <vt:lpstr>Mobility Rights</vt:lpstr>
      <vt:lpstr>Legal Rights</vt:lpstr>
      <vt:lpstr>Legal Rights</vt:lpstr>
      <vt:lpstr>Equality Rights</vt:lpstr>
      <vt:lpstr>Remaining Sections</vt:lpstr>
      <vt:lpstr>Application</vt:lpstr>
      <vt:lpstr>Notwithstanding Clause</vt:lpstr>
      <vt:lpstr>Notwithstanding Clause</vt:lpstr>
      <vt:lpstr>Charter of Rights and Freedom</vt:lpstr>
      <vt:lpstr>Charter of Rights and Freedom</vt:lpstr>
      <vt:lpstr>Use of the Clause</vt:lpstr>
      <vt:lpstr>Interpretation of the Charter</vt:lpstr>
      <vt:lpstr>Interpretation of the Charter</vt:lpstr>
      <vt:lpstr>Interpretation of the Charter</vt:lpstr>
      <vt:lpstr>Interpretation of the Charter</vt:lpstr>
      <vt:lpstr>Interpretation of the Charter</vt:lpstr>
      <vt:lpstr>Interpretation of the Charter</vt:lpstr>
      <vt:lpstr>Consequences in the Military</vt:lpstr>
      <vt:lpstr>Consequences in the Military</vt:lpstr>
      <vt:lpstr>Summary</vt:lpstr>
      <vt:lpstr>References</vt:lpstr>
    </vt:vector>
  </TitlesOfParts>
  <Company>University of Waterloo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Charter of Rights and Freedoms</dc:title>
  <dc:subject>Canadian Charter of Rights and Freedoms</dc:subject>
  <dc:creator>Douglas Wilhelm Harder (dwharder@alumni.uwaterloo.ca)</dc:creator>
  <cp:lastModifiedBy>Douglas Wilhelm Harder</cp:lastModifiedBy>
  <cp:revision>3628</cp:revision>
  <cp:lastPrinted>2010-03-08T19:59:32Z</cp:lastPrinted>
  <dcterms:created xsi:type="dcterms:W3CDTF">2010-03-10T14:45:39Z</dcterms:created>
  <dcterms:modified xsi:type="dcterms:W3CDTF">2013-03-26T21:49:47Z</dcterms:modified>
</cp:coreProperties>
</file>