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5"/>
  </p:notesMasterIdLst>
  <p:handoutMasterIdLst>
    <p:handoutMasterId r:id="rId46"/>
  </p:handoutMasterIdLst>
  <p:sldIdLst>
    <p:sldId id="274" r:id="rId2"/>
    <p:sldId id="460" r:id="rId3"/>
    <p:sldId id="571" r:id="rId4"/>
    <p:sldId id="573" r:id="rId5"/>
    <p:sldId id="575" r:id="rId6"/>
    <p:sldId id="577" r:id="rId7"/>
    <p:sldId id="576" r:id="rId8"/>
    <p:sldId id="574" r:id="rId9"/>
    <p:sldId id="579" r:id="rId10"/>
    <p:sldId id="580" r:id="rId11"/>
    <p:sldId id="583" r:id="rId12"/>
    <p:sldId id="581" r:id="rId13"/>
    <p:sldId id="584" r:id="rId14"/>
    <p:sldId id="582" r:id="rId15"/>
    <p:sldId id="578" r:id="rId16"/>
    <p:sldId id="585" r:id="rId17"/>
    <p:sldId id="588" r:id="rId18"/>
    <p:sldId id="589" r:id="rId19"/>
    <p:sldId id="587" r:id="rId20"/>
    <p:sldId id="586" r:id="rId21"/>
    <p:sldId id="590" r:id="rId22"/>
    <p:sldId id="592" r:id="rId23"/>
    <p:sldId id="597" r:id="rId24"/>
    <p:sldId id="595" r:id="rId25"/>
    <p:sldId id="593" r:id="rId26"/>
    <p:sldId id="596" r:id="rId27"/>
    <p:sldId id="591" r:id="rId28"/>
    <p:sldId id="599" r:id="rId29"/>
    <p:sldId id="598" r:id="rId30"/>
    <p:sldId id="600" r:id="rId31"/>
    <p:sldId id="601" r:id="rId32"/>
    <p:sldId id="602" r:id="rId33"/>
    <p:sldId id="606" r:id="rId34"/>
    <p:sldId id="603" r:id="rId35"/>
    <p:sldId id="605" r:id="rId36"/>
    <p:sldId id="604" r:id="rId37"/>
    <p:sldId id="607" r:id="rId38"/>
    <p:sldId id="611" r:id="rId39"/>
    <p:sldId id="608" r:id="rId40"/>
    <p:sldId id="612" r:id="rId41"/>
    <p:sldId id="609" r:id="rId42"/>
    <p:sldId id="610" r:id="rId43"/>
    <p:sldId id="459" r:id="rId44"/>
  </p:sldIdLst>
  <p:sldSz cx="9144000" cy="6858000" type="screen4x3"/>
  <p:notesSz cx="6858000" cy="9144000"/>
  <p:defaultTextStyle>
    <a:defPPr>
      <a:defRPr lang="en-CA"/>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66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21" autoAdjust="0"/>
  </p:normalViewPr>
  <p:slideViewPr>
    <p:cSldViewPr snapToGrid="0" snapToObjects="1">
      <p:cViewPr varScale="1">
        <p:scale>
          <a:sx n="53" d="100"/>
          <a:sy n="53" d="100"/>
        </p:scale>
        <p:origin x="-2520" y="-10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8" d="100"/>
          <a:sy n="58" d="100"/>
        </p:scale>
        <p:origin x="-2418"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A60BA4-B84C-48F0-A6D8-3FE89682DDA7}" type="datetimeFigureOut">
              <a:rPr lang="en-CA" smtClean="0"/>
              <a:pPr/>
              <a:t>26/03/2013</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2C00FD-E510-4D85-A47B-650E91115B41}" type="slidenum">
              <a:rPr lang="en-CA" smtClean="0"/>
              <a:pPr/>
              <a:t>‹#›</a:t>
            </a:fld>
            <a:endParaRPr lang="en-CA"/>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C93415-B90A-4DEA-A858-08E608BCCF4F}" type="datetimeFigureOut">
              <a:rPr lang="en-CA" smtClean="0"/>
              <a:pPr/>
              <a:t>26/03/2013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20D4D-5654-485F-83FB-A84849974609}"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2420D4D-5654-485F-83FB-A84849974609}" type="slidenum">
              <a:rPr lang="en-CA" smtClean="0"/>
              <a:pPr/>
              <a:t>1</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6CC2140-02C2-4662-A5A4-CABC4A106374}" type="slidenum">
              <a:rPr lang="en-CA" smtClean="0"/>
              <a:pPr>
                <a:defRPr/>
              </a:pPr>
              <a:t>2</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2420D4D-5654-485F-83FB-A84849974609}" type="slidenum">
              <a:rPr lang="en-CA" smtClean="0"/>
              <a:pPr/>
              <a:t>29</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35D885F2-4B7E-442F-96D6-2F17B2F7DF6A}" type="slidenum">
              <a:rPr lang="en-CA" smtClean="0"/>
              <a:pPr>
                <a:defRPr/>
              </a:pPr>
              <a:t>43</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12170" y="2023872"/>
            <a:ext cx="7211568" cy="1329137"/>
          </a:xfr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92799" y="4156363"/>
            <a:ext cx="3084137" cy="256770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050" name="Picture 2" descr="C:\Users\dwharder\Desktop\cc.png"/>
          <p:cNvPicPr>
            <a:picLocks noChangeAspect="1" noChangeArrowheads="1"/>
          </p:cNvPicPr>
          <p:nvPr userDrawn="1"/>
        </p:nvPicPr>
        <p:blipFill>
          <a:blip r:embed="rId3"/>
          <a:srcRect/>
          <a:stretch>
            <a:fillRect/>
          </a:stretch>
        </p:blipFill>
        <p:spPr bwMode="auto">
          <a:xfrm>
            <a:off x="8297867" y="6374196"/>
            <a:ext cx="679069" cy="329548"/>
          </a:xfrm>
          <a:prstGeom prst="rect">
            <a:avLst/>
          </a:prstGeom>
          <a:noFill/>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14"/>
          <p:cNvSpPr>
            <a:spLocks noGrp="1"/>
          </p:cNvSpPr>
          <p:nvPr>
            <p:ph type="sldNum" sz="quarter" idx="11"/>
          </p:nvPr>
        </p:nvSpPr>
        <p:spPr/>
        <p:txBody>
          <a:bodyPr/>
          <a:lstStyle/>
          <a:p>
            <a:fld id="{9DB00347-C159-474C-B961-9625E0FB8F9F}" type="slidenum">
              <a:rPr lang="en-CA" smtClean="0"/>
              <a:pPr/>
              <a:t>‹#›</a:t>
            </a:fld>
            <a:endParaRPr lang="en-CA"/>
          </a:p>
        </p:txBody>
      </p:sp>
      <p:sp>
        <p:nvSpPr>
          <p:cNvPr id="16" name="Footer Placeholder 15"/>
          <p:cNvSpPr>
            <a:spLocks noGrp="1"/>
          </p:cNvSpPr>
          <p:nvPr>
            <p:ph type="ftr" sz="quarter" idx="12"/>
          </p:nvPr>
        </p:nvSpPr>
        <p:spPr/>
        <p:txBody>
          <a:bodyPr/>
          <a:lstStyle>
            <a:lvl1pPr>
              <a:defRPr/>
            </a:lvl1pPr>
          </a:lstStyle>
          <a:p>
            <a:pPr>
              <a:defRPr/>
            </a:pPr>
            <a:r>
              <a:rPr lang="en-US" smtClean="0"/>
              <a:t>Common Law</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42472" y="274638"/>
            <a:ext cx="714432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1027" name="Text Placeholder 2"/>
          <p:cNvSpPr>
            <a:spLocks noGrp="1"/>
          </p:cNvSpPr>
          <p:nvPr>
            <p:ph type="body" idx="1"/>
          </p:nvPr>
        </p:nvSpPr>
        <p:spPr bwMode="auto">
          <a:xfrm>
            <a:off x="457200" y="1600200"/>
            <a:ext cx="8229600" cy="4616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
        <p:nvSpPr>
          <p:cNvPr id="6" name="Slide Number Placeholder 5"/>
          <p:cNvSpPr>
            <a:spLocks noGrp="1"/>
          </p:cNvSpPr>
          <p:nvPr>
            <p:ph type="sldNum" sz="quarter" idx="4"/>
          </p:nvPr>
        </p:nvSpPr>
        <p:spPr>
          <a:xfrm>
            <a:off x="8358188" y="446469"/>
            <a:ext cx="785812" cy="365125"/>
          </a:xfrm>
          <a:prstGeom prst="rect">
            <a:avLst/>
          </a:prstGeom>
        </p:spPr>
        <p:txBody>
          <a:bodyPr vert="horz" wrap="square" lIns="91440" tIns="45720" rIns="91440" bIns="45720" numCol="1" anchor="b" anchorCtr="0" compatLnSpc="1">
            <a:prstTxWarp prst="textNoShape">
              <a:avLst/>
            </a:prstTxWarp>
          </a:bodyPr>
          <a:lstStyle>
            <a:lvl1pPr algn="r">
              <a:defRPr sz="1600">
                <a:solidFill>
                  <a:schemeClr val="tx1">
                    <a:lumMod val="65000"/>
                    <a:lumOff val="35000"/>
                  </a:schemeClr>
                </a:solidFill>
              </a:defRPr>
            </a:lvl1pPr>
          </a:lstStyle>
          <a:p>
            <a:fld id="{9DB00347-C159-474C-B961-9625E0FB8F9F}" type="slidenum">
              <a:rPr lang="en-CA" smtClean="0"/>
              <a:pPr/>
              <a:t>‹#›</a:t>
            </a:fld>
            <a:endParaRPr lang="en-CA" dirty="0"/>
          </a:p>
        </p:txBody>
      </p:sp>
      <p:sp>
        <p:nvSpPr>
          <p:cNvPr id="11" name="Footer Placeholder 4"/>
          <p:cNvSpPr>
            <a:spLocks noGrp="1"/>
          </p:cNvSpPr>
          <p:nvPr>
            <p:ph type="ftr" sz="quarter" idx="3"/>
          </p:nvPr>
        </p:nvSpPr>
        <p:spPr>
          <a:xfrm>
            <a:off x="3267456" y="152350"/>
            <a:ext cx="4267264" cy="257175"/>
          </a:xfrm>
          <a:prstGeom prst="rect">
            <a:avLst/>
          </a:prstGeom>
        </p:spPr>
        <p:txBody>
          <a:bodyPr vert="horz" lIns="91440" tIns="45720" rIns="91440" bIns="45720" rtlCol="0" anchor="t"/>
          <a:lstStyle>
            <a:lvl1pPr algn="r" fontAlgn="auto">
              <a:spcBef>
                <a:spcPts val="0"/>
              </a:spcBef>
              <a:spcAft>
                <a:spcPts val="0"/>
              </a:spcAft>
              <a:defRPr sz="1600" b="1">
                <a:solidFill>
                  <a:schemeClr val="tx1">
                    <a:lumMod val="65000"/>
                    <a:lumOff val="35000"/>
                  </a:schemeClr>
                </a:solidFill>
                <a:latin typeface="+mn-lt"/>
                <a:ea typeface="+mn-ea"/>
                <a:cs typeface="+mn-cs"/>
              </a:defRPr>
            </a:lvl1pPr>
          </a:lstStyle>
          <a:p>
            <a:pPr>
              <a:defRPr/>
            </a:pPr>
            <a:r>
              <a:rPr lang="en-US" smtClean="0"/>
              <a:t>Common Law</a:t>
            </a:r>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04" r:id="rId2"/>
  </p:sldLayoutIdLst>
  <p:timing>
    <p:tnLst>
      <p:par>
        <p:cTn id="1" dur="indefinite" restart="never" nodeType="tmRoot"/>
      </p:par>
    </p:tnLst>
  </p:timing>
  <p:hf hdr="0" dt="0"/>
  <p:txStyles>
    <p:titleStyle>
      <a:lvl1pPr algn="ctr" defTabSz="457200" rtl="0" eaLnBrk="1" fontAlgn="base" hangingPunct="1">
        <a:spcBef>
          <a:spcPct val="0"/>
        </a:spcBef>
        <a:spcAft>
          <a:spcPct val="0"/>
        </a:spcAft>
        <a:defRPr sz="3200" b="1"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2pPr>
      <a:lvl3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3pPr>
      <a:lvl4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4pPr>
      <a:lvl5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6pPr>
      <a:lvl7pPr marL="9144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7pPr>
      <a:lvl8pPr marL="13716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8pPr>
      <a:lvl9pPr marL="18288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5.png"/><Relationship Id="rId5" Type="http://schemas.openxmlformats.org/officeDocument/2006/relationships/image" Target="../media/image39.png"/><Relationship Id="rId1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4816" y="2160104"/>
            <a:ext cx="7211568" cy="1329137"/>
          </a:xfrm>
        </p:spPr>
        <p:txBody>
          <a:bodyPr/>
          <a:lstStyle/>
          <a:p>
            <a:r>
              <a:rPr lang="en-US" dirty="0" smtClean="0">
                <a:latin typeface="Arial" charset="0"/>
                <a:cs typeface="Arial" charset="0"/>
              </a:rPr>
              <a:t>Common </a:t>
            </a:r>
            <a:r>
              <a:rPr lang="en-US" dirty="0" smtClean="0">
                <a:latin typeface="Arial" charset="0"/>
                <a:cs typeface="Arial" charset="0"/>
              </a:rPr>
              <a:t>Law:</a:t>
            </a:r>
            <a:br>
              <a:rPr lang="en-US" dirty="0" smtClean="0">
                <a:latin typeface="Arial" charset="0"/>
                <a:cs typeface="Arial" charset="0"/>
              </a:rPr>
            </a:br>
            <a:r>
              <a:rPr lang="en-US" dirty="0" smtClean="0">
                <a:latin typeface="Arial" charset="0"/>
                <a:cs typeface="Arial" charset="0"/>
              </a:rPr>
              <a:t>Introduction and History</a:t>
            </a:r>
            <a:endParaRPr lang="en-CA" dirty="0"/>
          </a:p>
        </p:txBody>
      </p:sp>
      <p:sp>
        <p:nvSpPr>
          <p:cNvPr id="4" name="Subtitle 3"/>
          <p:cNvSpPr>
            <a:spLocks noGrp="1"/>
          </p:cNvSpPr>
          <p:nvPr>
            <p:ph type="subTitle" idx="1"/>
          </p:nvPr>
        </p:nvSpPr>
        <p:spPr>
          <a:xfrm>
            <a:off x="5892799" y="4156363"/>
            <a:ext cx="3251201" cy="2567709"/>
          </a:xfrm>
        </p:spPr>
        <p:txBody>
          <a:bodyPr/>
          <a:lstStyle/>
          <a:p>
            <a:pPr>
              <a:defRPr/>
            </a:pPr>
            <a:r>
              <a:rPr lang="en-US" sz="1200" b="1" kern="0" dirty="0" smtClean="0">
                <a:latin typeface="Arial" pitchFamily="34" charset="0"/>
                <a:cs typeface="Arial" pitchFamily="34" charset="0"/>
              </a:rPr>
              <a:t>Douglas Wilhelm Harder, </a:t>
            </a:r>
            <a:r>
              <a:rPr lang="en-US" sz="1200" b="1" kern="0" dirty="0" err="1" smtClean="0">
                <a:latin typeface="Arial" pitchFamily="34" charset="0"/>
                <a:cs typeface="Arial" pitchFamily="34" charset="0"/>
              </a:rPr>
              <a:t>M.Math</a:t>
            </a:r>
            <a:r>
              <a:rPr lang="en-US" sz="1200" b="1" kern="0" dirty="0" smtClean="0">
                <a:latin typeface="Arial" pitchFamily="34" charset="0"/>
                <a:cs typeface="Arial" pitchFamily="34" charset="0"/>
              </a:rPr>
              <a:t>. LEL</a:t>
            </a:r>
          </a:p>
          <a:p>
            <a:pPr>
              <a:defRPr/>
            </a:pPr>
            <a:r>
              <a:rPr lang="en-US" sz="1100" kern="0" dirty="0" smtClean="0">
                <a:latin typeface="Arial" pitchFamily="34" charset="0"/>
                <a:cs typeface="Arial" pitchFamily="34" charset="0"/>
              </a:rPr>
              <a:t>Department of Electrical and Computer Engineering</a:t>
            </a:r>
          </a:p>
          <a:p>
            <a:pPr>
              <a:defRPr/>
            </a:pPr>
            <a:r>
              <a:rPr lang="en-US" sz="1100" kern="0" dirty="0" smtClean="0">
                <a:latin typeface="Arial" pitchFamily="34" charset="0"/>
                <a:cs typeface="Arial" pitchFamily="34" charset="0"/>
              </a:rPr>
              <a:t>University of Waterloo</a:t>
            </a:r>
          </a:p>
          <a:p>
            <a:pPr>
              <a:defRPr/>
            </a:pPr>
            <a:r>
              <a:rPr lang="en-US" sz="1100" kern="0" dirty="0" smtClean="0">
                <a:latin typeface="Arial" pitchFamily="34" charset="0"/>
                <a:cs typeface="Arial" pitchFamily="34" charset="0"/>
              </a:rPr>
              <a:t>Waterloo, Ontario, Canada</a:t>
            </a:r>
          </a:p>
          <a:p>
            <a:pPr>
              <a:defRPr/>
            </a:pPr>
            <a:endParaRPr lang="en-US" sz="1100" kern="0" dirty="0" smtClean="0">
              <a:latin typeface="Arial" pitchFamily="34" charset="0"/>
              <a:cs typeface="Arial" pitchFamily="34" charset="0"/>
            </a:endParaRPr>
          </a:p>
          <a:p>
            <a:pPr>
              <a:defRPr/>
            </a:pPr>
            <a:r>
              <a:rPr lang="en-US" sz="1100" kern="0" dirty="0" smtClean="0">
                <a:latin typeface="Arial" pitchFamily="34" charset="0"/>
                <a:cs typeface="Arial" pitchFamily="34" charset="0"/>
              </a:rPr>
              <a:t>ece.uwaterloo.ca</a:t>
            </a:r>
          </a:p>
          <a:p>
            <a:pPr>
              <a:defRPr/>
            </a:pPr>
            <a:r>
              <a:rPr lang="en-US" sz="1100" kern="0" dirty="0" smtClean="0">
                <a:latin typeface="Arial" pitchFamily="34" charset="0"/>
                <a:cs typeface="Arial" pitchFamily="34" charset="0"/>
              </a:rPr>
              <a:t>dwharder@alumni.uwaterloo.ca</a:t>
            </a:r>
          </a:p>
          <a:p>
            <a:pPr>
              <a:defRPr/>
            </a:pPr>
            <a:endParaRPr lang="en-CA" sz="900" dirty="0" smtClean="0"/>
          </a:p>
          <a:p>
            <a:pPr>
              <a:defRPr/>
            </a:pPr>
            <a:r>
              <a:rPr lang="en-CA" sz="900" dirty="0" smtClean="0"/>
              <a:t>© 2013 by Douglas Wilhelm Harder.  Some rights reserved.</a:t>
            </a:r>
            <a:endParaRPr lang="en-US" sz="900" kern="0" dirty="0" smtClean="0">
              <a:latin typeface="Arial" pitchFamily="34" charset="0"/>
              <a:cs typeface="Arial" pitchFamily="34" charset="0"/>
            </a:endParaRPr>
          </a:p>
          <a:p>
            <a:endParaRPr lang="en-CA"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Roman Republic</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10</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
        <p:nvSpPr>
          <p:cNvPr id="6" name="Content Placeholder 5"/>
          <p:cNvSpPr>
            <a:spLocks noGrp="1"/>
          </p:cNvSpPr>
          <p:nvPr>
            <p:ph idx="1"/>
          </p:nvPr>
        </p:nvSpPr>
        <p:spPr/>
        <p:txBody>
          <a:bodyPr/>
          <a:lstStyle/>
          <a:p>
            <a:pPr>
              <a:buNone/>
            </a:pPr>
            <a:r>
              <a:rPr lang="en-CA" dirty="0" smtClean="0"/>
              <a:t>	In the Roman Republic had an unwritten constitution set down by precedence and it evolved over time</a:t>
            </a:r>
          </a:p>
          <a:p>
            <a:pPr lvl="1"/>
            <a:r>
              <a:rPr lang="en-CA" dirty="0" smtClean="0"/>
              <a:t>There were elected legislative assemblies</a:t>
            </a:r>
          </a:p>
          <a:p>
            <a:pPr lvl="2"/>
            <a:r>
              <a:rPr lang="en-CA" dirty="0" smtClean="0"/>
              <a:t>These made laws </a:t>
            </a:r>
          </a:p>
          <a:p>
            <a:pPr lvl="1"/>
            <a:r>
              <a:rPr lang="en-CA" dirty="0" smtClean="0"/>
              <a:t>The Senate was filled by aristocrats</a:t>
            </a:r>
          </a:p>
          <a:p>
            <a:pPr lvl="2"/>
            <a:r>
              <a:rPr lang="en-CA" dirty="0" smtClean="0"/>
              <a:t>The senators made </a:t>
            </a:r>
            <a:r>
              <a:rPr lang="en-CA" i="1" dirty="0" err="1" smtClean="0"/>
              <a:t>senatus</a:t>
            </a:r>
            <a:r>
              <a:rPr lang="en-CA" i="1" dirty="0" smtClean="0"/>
              <a:t> </a:t>
            </a:r>
            <a:r>
              <a:rPr lang="en-CA" i="1" dirty="0" err="1" smtClean="0"/>
              <a:t>consultum</a:t>
            </a:r>
            <a:r>
              <a:rPr lang="en-CA" dirty="0" smtClean="0"/>
              <a:t> </a:t>
            </a:r>
          </a:p>
          <a:p>
            <a:pPr lvl="2"/>
            <a:r>
              <a:rPr lang="en-CA" dirty="0" smtClean="0"/>
              <a:t>Senators acted as judges</a:t>
            </a:r>
          </a:p>
          <a:p>
            <a:pPr lvl="1"/>
            <a:r>
              <a:rPr lang="en-CA" dirty="0" smtClean="0"/>
              <a:t>The executive aspect was initially filled by two elected consuls</a:t>
            </a:r>
          </a:p>
          <a:p>
            <a:pPr lvl="2"/>
            <a:r>
              <a:rPr lang="en-CA" dirty="0" smtClean="0"/>
              <a:t>They had a one-year term and each could veto the other</a:t>
            </a:r>
          </a:p>
          <a:p>
            <a:pPr lvl="2"/>
            <a:endParaRPr lang="en-CA" dirty="0" smtClean="0"/>
          </a:p>
          <a:p>
            <a:pPr lvl="1"/>
            <a:r>
              <a:rPr lang="en-CA" dirty="0" smtClean="0"/>
              <a:t>Later, other positions were created to ensure no one individual had too much power</a:t>
            </a:r>
          </a:p>
          <a:p>
            <a:pPr lvl="2"/>
            <a:r>
              <a:rPr lang="en-CA" dirty="0" smtClean="0"/>
              <a:t>For example, the </a:t>
            </a:r>
            <a:r>
              <a:rPr lang="en-CA" i="1" dirty="0" smtClean="0"/>
              <a:t>censor</a:t>
            </a:r>
            <a:r>
              <a:rPr lang="en-CA" dirty="0" smtClean="0"/>
              <a:t> maintained the census, supervised public morality and administered government finances</a:t>
            </a:r>
          </a:p>
          <a:p>
            <a:pPr lvl="2"/>
            <a:r>
              <a:rPr lang="en-CA" dirty="0" smtClean="0"/>
              <a:t>A </a:t>
            </a:r>
            <a:r>
              <a:rPr lang="en-CA" i="1" dirty="0" smtClean="0"/>
              <a:t>dictator </a:t>
            </a:r>
            <a:r>
              <a:rPr lang="en-CA" dirty="0" smtClean="0"/>
              <a:t>could be elected for six months at a time crisis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Roman Republic</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11</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
        <p:nvSpPr>
          <p:cNvPr id="6" name="Content Placeholder 5"/>
          <p:cNvSpPr>
            <a:spLocks noGrp="1"/>
          </p:cNvSpPr>
          <p:nvPr>
            <p:ph idx="1"/>
          </p:nvPr>
        </p:nvSpPr>
        <p:spPr/>
        <p:txBody>
          <a:bodyPr/>
          <a:lstStyle/>
          <a:p>
            <a:pPr>
              <a:buNone/>
            </a:pPr>
            <a:r>
              <a:rPr lang="en-CA" dirty="0" smtClean="0"/>
              <a:t>	During this time, orators could speak on behalf of individuals and causes, but they could not take fees to do so</a:t>
            </a:r>
          </a:p>
          <a:p>
            <a:pPr lvl="1"/>
            <a:r>
              <a:rPr lang="en-CA" dirty="0" smtClean="0"/>
              <a:t>Orators were individuals skilled in rhetoric</a:t>
            </a:r>
          </a:p>
          <a:p>
            <a:pPr lvl="1"/>
            <a:r>
              <a:rPr lang="en-CA" dirty="0" smtClean="0"/>
              <a:t>Their purpose was to inform, persuade or motivate audiences</a:t>
            </a:r>
          </a:p>
          <a:p>
            <a:pPr lvl="1"/>
            <a:r>
              <a:rPr lang="en-CA" dirty="0" smtClean="0"/>
              <a:t>Cicero is the most renown Roman orator</a:t>
            </a:r>
          </a:p>
        </p:txBody>
      </p:sp>
      <p:pic>
        <p:nvPicPr>
          <p:cNvPr id="5123" name="Picture 3"/>
          <p:cNvPicPr>
            <a:picLocks noChangeAspect="1" noChangeArrowheads="1"/>
          </p:cNvPicPr>
          <p:nvPr/>
        </p:nvPicPr>
        <p:blipFill>
          <a:blip r:embed="rId2"/>
          <a:srcRect/>
          <a:stretch>
            <a:fillRect/>
          </a:stretch>
        </p:blipFill>
        <p:spPr bwMode="auto">
          <a:xfrm>
            <a:off x="6600317" y="3794760"/>
            <a:ext cx="1868805" cy="2491740"/>
          </a:xfrm>
          <a:prstGeom prst="rect">
            <a:avLst/>
          </a:prstGeom>
          <a:noFill/>
          <a:ln w="9525">
            <a:noFill/>
            <a:miter lim="800000"/>
            <a:headEnd/>
            <a:tailEnd/>
          </a:ln>
        </p:spPr>
      </p:pic>
      <p:sp>
        <p:nvSpPr>
          <p:cNvPr id="8" name="Rectangle 7"/>
          <p:cNvSpPr/>
          <p:nvPr/>
        </p:nvSpPr>
        <p:spPr>
          <a:xfrm>
            <a:off x="7059269" y="6286500"/>
            <a:ext cx="1428596" cy="307777"/>
          </a:xfrm>
          <a:prstGeom prst="rect">
            <a:avLst/>
          </a:prstGeom>
        </p:spPr>
        <p:txBody>
          <a:bodyPr wrap="none">
            <a:spAutoFit/>
          </a:bodyPr>
          <a:lstStyle/>
          <a:p>
            <a:r>
              <a:rPr lang="en-CA" sz="1400" dirty="0" smtClean="0">
                <a:solidFill>
                  <a:schemeClr val="tx1">
                    <a:lumMod val="50000"/>
                    <a:lumOff val="50000"/>
                  </a:schemeClr>
                </a:solidFill>
              </a:rPr>
              <a:t>User: Glauco92</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Roman Republic</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12</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
        <p:nvSpPr>
          <p:cNvPr id="6" name="Content Placeholder 5"/>
          <p:cNvSpPr>
            <a:spLocks noGrp="1"/>
          </p:cNvSpPr>
          <p:nvPr>
            <p:ph idx="1"/>
          </p:nvPr>
        </p:nvSpPr>
        <p:spPr/>
        <p:txBody>
          <a:bodyPr/>
          <a:lstStyle/>
          <a:p>
            <a:pPr>
              <a:buNone/>
            </a:pPr>
            <a:r>
              <a:rPr lang="en-CA" dirty="0" smtClean="0"/>
              <a:t>	A constitutional crisis began approximately 133 </a:t>
            </a:r>
            <a:r>
              <a:rPr lang="en-CA" sz="1800" dirty="0" smtClean="0"/>
              <a:t>BCE</a:t>
            </a:r>
            <a:r>
              <a:rPr lang="en-CA" dirty="0" smtClean="0"/>
              <a:t> when a series of wars resulted in the polarization of Roman society into the wealthy and poor</a:t>
            </a:r>
          </a:p>
          <a:p>
            <a:pPr lvl="1"/>
            <a:r>
              <a:rPr lang="en-CA" dirty="0" smtClean="0"/>
              <a:t>It ended with Julius Caesar being elected dictator and then being elected </a:t>
            </a:r>
            <a:r>
              <a:rPr lang="en-CA" i="1" dirty="0" smtClean="0"/>
              <a:t>dictator in </a:t>
            </a:r>
            <a:r>
              <a:rPr lang="en-CA" i="1" dirty="0" err="1" smtClean="0"/>
              <a:t>perpetuo</a:t>
            </a:r>
            <a:r>
              <a:rPr lang="en-CA" dirty="0" smtClean="0"/>
              <a:t> in 44 </a:t>
            </a:r>
            <a:r>
              <a:rPr lang="en-CA" sz="1600" dirty="0" smtClean="0"/>
              <a:t>BCE </a:t>
            </a:r>
            <a:r>
              <a:rPr lang="en-CA" dirty="0" smtClean="0"/>
              <a:t>— the year he was killed</a:t>
            </a:r>
          </a:p>
        </p:txBody>
      </p:sp>
      <p:pic>
        <p:nvPicPr>
          <p:cNvPr id="4098" name="Picture 2"/>
          <p:cNvPicPr>
            <a:picLocks noChangeAspect="1" noChangeArrowheads="1"/>
          </p:cNvPicPr>
          <p:nvPr/>
        </p:nvPicPr>
        <p:blipFill>
          <a:blip r:embed="rId2"/>
          <a:srcRect/>
          <a:stretch>
            <a:fillRect/>
          </a:stretch>
        </p:blipFill>
        <p:spPr bwMode="auto">
          <a:xfrm>
            <a:off x="3043238" y="3691890"/>
            <a:ext cx="5314950" cy="2847975"/>
          </a:xfrm>
          <a:prstGeom prst="rect">
            <a:avLst/>
          </a:prstGeom>
          <a:noFill/>
          <a:ln w="9525">
            <a:noFill/>
            <a:miter lim="800000"/>
            <a:headEnd/>
            <a:tailEnd/>
          </a:ln>
        </p:spPr>
      </p:pic>
      <p:sp>
        <p:nvSpPr>
          <p:cNvPr id="7" name="Rectangle 6"/>
          <p:cNvSpPr/>
          <p:nvPr/>
        </p:nvSpPr>
        <p:spPr>
          <a:xfrm>
            <a:off x="7426523" y="6539865"/>
            <a:ext cx="931665" cy="307777"/>
          </a:xfrm>
          <a:prstGeom prst="rect">
            <a:avLst/>
          </a:prstGeom>
        </p:spPr>
        <p:txBody>
          <a:bodyPr wrap="none">
            <a:spAutoFit/>
          </a:bodyPr>
          <a:lstStyle/>
          <a:p>
            <a:r>
              <a:rPr lang="en-CA" sz="1400" dirty="0" smtClean="0">
                <a:solidFill>
                  <a:schemeClr val="tx1">
                    <a:lumMod val="50000"/>
                    <a:lumOff val="50000"/>
                  </a:schemeClr>
                </a:solidFill>
              </a:rPr>
              <a:t>Alvaro qc</a:t>
            </a:r>
            <a:endParaRPr lang="en-CA" sz="1400" dirty="0">
              <a:solidFill>
                <a:schemeClr val="tx1">
                  <a:lumMod val="50000"/>
                  <a:lumOff val="50000"/>
                </a:schemeClr>
              </a:solidFill>
            </a:endParaRPr>
          </a:p>
        </p:txBody>
      </p:sp>
      <p:pic>
        <p:nvPicPr>
          <p:cNvPr id="4099" name="Picture 3"/>
          <p:cNvPicPr>
            <a:picLocks noChangeAspect="1" noChangeArrowheads="1"/>
          </p:cNvPicPr>
          <p:nvPr/>
        </p:nvPicPr>
        <p:blipFill>
          <a:blip r:embed="rId3"/>
          <a:srcRect/>
          <a:stretch>
            <a:fillRect/>
          </a:stretch>
        </p:blipFill>
        <p:spPr bwMode="auto">
          <a:xfrm>
            <a:off x="457200" y="3691890"/>
            <a:ext cx="1392098" cy="2524760"/>
          </a:xfrm>
          <a:prstGeom prst="rect">
            <a:avLst/>
          </a:prstGeom>
          <a:noFill/>
          <a:ln w="9525">
            <a:noFill/>
            <a:miter lim="800000"/>
            <a:headEnd/>
            <a:tailEnd/>
          </a:ln>
        </p:spPr>
      </p:pic>
      <p:sp>
        <p:nvSpPr>
          <p:cNvPr id="9" name="Rectangle 8"/>
          <p:cNvSpPr/>
          <p:nvPr/>
        </p:nvSpPr>
        <p:spPr>
          <a:xfrm>
            <a:off x="457200" y="6216650"/>
            <a:ext cx="1421928" cy="307777"/>
          </a:xfrm>
          <a:prstGeom prst="rect">
            <a:avLst/>
          </a:prstGeom>
        </p:spPr>
        <p:txBody>
          <a:bodyPr wrap="none">
            <a:spAutoFit/>
          </a:bodyPr>
          <a:lstStyle/>
          <a:p>
            <a:r>
              <a:rPr lang="en-CA" sz="1400" dirty="0" smtClean="0">
                <a:solidFill>
                  <a:schemeClr val="tx1">
                    <a:lumMod val="50000"/>
                    <a:lumOff val="50000"/>
                  </a:schemeClr>
                </a:solidFill>
              </a:rPr>
              <a:t>Andreas </a:t>
            </a:r>
            <a:r>
              <a:rPr lang="en-CA" sz="1400" dirty="0" err="1" smtClean="0">
                <a:solidFill>
                  <a:schemeClr val="tx1">
                    <a:lumMod val="50000"/>
                    <a:lumOff val="50000"/>
                  </a:schemeClr>
                </a:solidFill>
              </a:rPr>
              <a:t>Wahra</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Roman Empire</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13</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
        <p:nvSpPr>
          <p:cNvPr id="6" name="Content Placeholder 5"/>
          <p:cNvSpPr>
            <a:spLocks noGrp="1"/>
          </p:cNvSpPr>
          <p:nvPr>
            <p:ph idx="1"/>
          </p:nvPr>
        </p:nvSpPr>
        <p:spPr/>
        <p:txBody>
          <a:bodyPr/>
          <a:lstStyle/>
          <a:p>
            <a:pPr>
              <a:buNone/>
            </a:pPr>
            <a:r>
              <a:rPr lang="en-CA" dirty="0" smtClean="0"/>
              <a:t>	With the assassination of Julius Caesar, his nephew Octavian who declared himself  Augustus</a:t>
            </a:r>
          </a:p>
          <a:p>
            <a:pPr lvl="1"/>
            <a:r>
              <a:rPr lang="en-CA" dirty="0" smtClean="0"/>
              <a:t>He declared himself </a:t>
            </a:r>
            <a:r>
              <a:rPr lang="en-CA" b="1" i="1" dirty="0" smtClean="0"/>
              <a:t>imperator</a:t>
            </a:r>
            <a:r>
              <a:rPr lang="en-CA" b="1" dirty="0" smtClean="0"/>
              <a:t> </a:t>
            </a:r>
            <a:r>
              <a:rPr lang="en-CA" dirty="0" smtClean="0"/>
              <a:t>or “commander”</a:t>
            </a:r>
          </a:p>
          <a:p>
            <a:pPr lvl="1"/>
            <a:r>
              <a:rPr lang="en-CA" dirty="0" smtClean="0"/>
              <a:t>At this time, he maintained the Senate to keep the appearance of the Roman Republic — a time called the</a:t>
            </a:r>
            <a:br>
              <a:rPr lang="en-CA" dirty="0" smtClean="0"/>
            </a:br>
            <a:r>
              <a:rPr lang="en-CA" i="1" dirty="0" err="1" smtClean="0"/>
              <a:t>Principate</a:t>
            </a:r>
            <a:endParaRPr lang="en-CA" i="1" dirty="0" smtClean="0"/>
          </a:p>
          <a:p>
            <a:pPr lvl="1"/>
            <a:endParaRPr lang="en-CA" dirty="0" smtClean="0"/>
          </a:p>
          <a:p>
            <a:pPr>
              <a:buNone/>
            </a:pPr>
            <a:endParaRPr lang="en-CA" b="1" i="1" dirty="0" smtClean="0"/>
          </a:p>
          <a:p>
            <a:pPr lvl="1"/>
            <a:endParaRPr lang="en-CA" dirty="0" smtClean="0"/>
          </a:p>
        </p:txBody>
      </p:sp>
      <p:sp>
        <p:nvSpPr>
          <p:cNvPr id="7" name="Rectangle 6"/>
          <p:cNvSpPr/>
          <p:nvPr/>
        </p:nvSpPr>
        <p:spPr>
          <a:xfrm>
            <a:off x="7125415" y="6539865"/>
            <a:ext cx="1232773" cy="307777"/>
          </a:xfrm>
          <a:prstGeom prst="rect">
            <a:avLst/>
          </a:prstGeom>
        </p:spPr>
        <p:txBody>
          <a:bodyPr wrap="none">
            <a:spAutoFit/>
          </a:bodyPr>
          <a:lstStyle/>
          <a:p>
            <a:r>
              <a:rPr lang="en-CA" sz="1400" dirty="0" smtClean="0">
                <a:solidFill>
                  <a:schemeClr val="tx1">
                    <a:lumMod val="50000"/>
                    <a:lumOff val="50000"/>
                  </a:schemeClr>
                </a:solidFill>
              </a:rPr>
              <a:t>Till </a:t>
            </a:r>
            <a:r>
              <a:rPr lang="en-CA" sz="1400" dirty="0" err="1" smtClean="0">
                <a:solidFill>
                  <a:schemeClr val="tx1">
                    <a:lumMod val="50000"/>
                    <a:lumOff val="50000"/>
                  </a:schemeClr>
                </a:solidFill>
              </a:rPr>
              <a:t>Niermann</a:t>
            </a:r>
            <a:endParaRPr lang="en-CA" sz="1400" dirty="0">
              <a:solidFill>
                <a:schemeClr val="tx1">
                  <a:lumMod val="50000"/>
                  <a:lumOff val="50000"/>
                </a:schemeClr>
              </a:solidFill>
            </a:endParaRPr>
          </a:p>
        </p:txBody>
      </p:sp>
      <p:pic>
        <p:nvPicPr>
          <p:cNvPr id="6146" name="Picture 2"/>
          <p:cNvPicPr>
            <a:picLocks noChangeAspect="1" noChangeArrowheads="1"/>
          </p:cNvPicPr>
          <p:nvPr/>
        </p:nvPicPr>
        <p:blipFill>
          <a:blip r:embed="rId2"/>
          <a:srcRect/>
          <a:stretch>
            <a:fillRect/>
          </a:stretch>
        </p:blipFill>
        <p:spPr bwMode="auto">
          <a:xfrm>
            <a:off x="6178868" y="3270885"/>
            <a:ext cx="2179320" cy="32689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Roman Empire</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14</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
        <p:nvSpPr>
          <p:cNvPr id="6" name="Content Placeholder 5"/>
          <p:cNvSpPr>
            <a:spLocks noGrp="1"/>
          </p:cNvSpPr>
          <p:nvPr>
            <p:ph idx="1"/>
          </p:nvPr>
        </p:nvSpPr>
        <p:spPr/>
        <p:txBody>
          <a:bodyPr/>
          <a:lstStyle/>
          <a:p>
            <a:pPr>
              <a:buNone/>
            </a:pPr>
            <a:r>
              <a:rPr lang="en-CA" dirty="0" smtClean="0"/>
              <a:t>	It was Caesar Claudius (41 – 54 </a:t>
            </a:r>
            <a:r>
              <a:rPr lang="en-CA" sz="1800" dirty="0" smtClean="0"/>
              <a:t>CE</a:t>
            </a:r>
            <a:r>
              <a:rPr lang="en-CA" dirty="0" smtClean="0"/>
              <a:t>) who legalized the profession of advocates</a:t>
            </a:r>
          </a:p>
          <a:p>
            <a:pPr lvl="1"/>
            <a:r>
              <a:rPr lang="en-CA" dirty="0" smtClean="0"/>
              <a:t>Claudius took a significant interest in the administration of justice</a:t>
            </a:r>
          </a:p>
          <a:p>
            <a:pPr lvl="1"/>
            <a:r>
              <a:rPr lang="en-CA" dirty="0" smtClean="0"/>
              <a:t>Most importantly, however, was that lawyers were now a profession within the Empire</a:t>
            </a:r>
          </a:p>
          <a:p>
            <a:pPr>
              <a:buNone/>
            </a:pPr>
            <a:endParaRPr lang="en-CA" b="1" i="1" dirty="0" smtClean="0"/>
          </a:p>
          <a:p>
            <a:pPr lvl="1"/>
            <a:endParaRPr lang="en-CA" dirty="0" smtClean="0"/>
          </a:p>
        </p:txBody>
      </p:sp>
      <p:sp>
        <p:nvSpPr>
          <p:cNvPr id="7" name="Rectangle 6"/>
          <p:cNvSpPr/>
          <p:nvPr/>
        </p:nvSpPr>
        <p:spPr>
          <a:xfrm>
            <a:off x="6701965" y="6539865"/>
            <a:ext cx="1656223" cy="307777"/>
          </a:xfrm>
          <a:prstGeom prst="rect">
            <a:avLst/>
          </a:prstGeom>
        </p:spPr>
        <p:txBody>
          <a:bodyPr wrap="none">
            <a:spAutoFit/>
          </a:bodyPr>
          <a:lstStyle/>
          <a:p>
            <a:r>
              <a:rPr lang="en-CA" sz="1400" dirty="0" smtClean="0">
                <a:solidFill>
                  <a:schemeClr val="tx1">
                    <a:lumMod val="50000"/>
                    <a:lumOff val="50000"/>
                  </a:schemeClr>
                </a:solidFill>
              </a:rPr>
              <a:t>Marie-</a:t>
            </a:r>
            <a:r>
              <a:rPr lang="en-CA" sz="1400" dirty="0" err="1" smtClean="0">
                <a:solidFill>
                  <a:schemeClr val="tx1">
                    <a:lumMod val="50000"/>
                    <a:lumOff val="50000"/>
                  </a:schemeClr>
                </a:solidFill>
              </a:rPr>
              <a:t>Lan</a:t>
            </a:r>
            <a:r>
              <a:rPr lang="en-CA" sz="1400" dirty="0" smtClean="0">
                <a:solidFill>
                  <a:schemeClr val="tx1">
                    <a:lumMod val="50000"/>
                    <a:lumOff val="50000"/>
                  </a:schemeClr>
                </a:solidFill>
              </a:rPr>
              <a:t> Nguyen</a:t>
            </a:r>
            <a:endParaRPr lang="en-CA" sz="1400" dirty="0">
              <a:solidFill>
                <a:schemeClr val="tx1">
                  <a:lumMod val="50000"/>
                  <a:lumOff val="50000"/>
                </a:schemeClr>
              </a:solidFill>
            </a:endParaRPr>
          </a:p>
        </p:txBody>
      </p:sp>
      <p:pic>
        <p:nvPicPr>
          <p:cNvPr id="6147" name="Picture 3"/>
          <p:cNvPicPr>
            <a:picLocks noChangeAspect="1" noChangeArrowheads="1"/>
          </p:cNvPicPr>
          <p:nvPr/>
        </p:nvPicPr>
        <p:blipFill>
          <a:blip r:embed="rId2"/>
          <a:srcRect/>
          <a:stretch>
            <a:fillRect/>
          </a:stretch>
        </p:blipFill>
        <p:spPr bwMode="auto">
          <a:xfrm>
            <a:off x="5953849" y="3362325"/>
            <a:ext cx="2404339" cy="3177540"/>
          </a:xfrm>
          <a:prstGeom prst="rect">
            <a:avLst/>
          </a:prstGeom>
          <a:noFill/>
          <a:ln w="9525">
            <a:noFill/>
            <a:miter lim="800000"/>
            <a:headEnd/>
            <a:tailEnd/>
          </a:ln>
        </p:spPr>
      </p:pic>
      <p:pic>
        <p:nvPicPr>
          <p:cNvPr id="6148" name="Picture 4"/>
          <p:cNvPicPr>
            <a:picLocks noChangeAspect="1" noChangeArrowheads="1"/>
          </p:cNvPicPr>
          <p:nvPr/>
        </p:nvPicPr>
        <p:blipFill>
          <a:blip r:embed="rId3"/>
          <a:srcRect/>
          <a:stretch>
            <a:fillRect/>
          </a:stretch>
        </p:blipFill>
        <p:spPr bwMode="auto">
          <a:xfrm>
            <a:off x="925830" y="3966057"/>
            <a:ext cx="4236720" cy="2573808"/>
          </a:xfrm>
          <a:prstGeom prst="rect">
            <a:avLst/>
          </a:prstGeom>
          <a:noFill/>
          <a:ln w="9525">
            <a:noFill/>
            <a:miter lim="800000"/>
            <a:headEnd/>
            <a:tailEnd/>
          </a:ln>
        </p:spPr>
      </p:pic>
      <p:sp>
        <p:nvSpPr>
          <p:cNvPr id="11" name="Rectangle 10"/>
          <p:cNvSpPr/>
          <p:nvPr/>
        </p:nvSpPr>
        <p:spPr>
          <a:xfrm>
            <a:off x="3668936" y="6539865"/>
            <a:ext cx="1493614" cy="307777"/>
          </a:xfrm>
          <a:prstGeom prst="rect">
            <a:avLst/>
          </a:prstGeom>
        </p:spPr>
        <p:txBody>
          <a:bodyPr wrap="none">
            <a:spAutoFit/>
          </a:bodyPr>
          <a:lstStyle/>
          <a:p>
            <a:r>
              <a:rPr lang="en-CA" sz="1400" dirty="0" smtClean="0">
                <a:solidFill>
                  <a:schemeClr val="tx1">
                    <a:lumMod val="50000"/>
                    <a:lumOff val="50000"/>
                  </a:schemeClr>
                </a:solidFill>
              </a:rPr>
              <a:t>User:  Tataryn77</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Roman Republic and Empire</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15</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
        <p:nvSpPr>
          <p:cNvPr id="6" name="Content Placeholder 5"/>
          <p:cNvSpPr>
            <a:spLocks noGrp="1"/>
          </p:cNvSpPr>
          <p:nvPr>
            <p:ph idx="1"/>
          </p:nvPr>
        </p:nvSpPr>
        <p:spPr/>
        <p:txBody>
          <a:bodyPr/>
          <a:lstStyle/>
          <a:p>
            <a:pPr>
              <a:buNone/>
            </a:pPr>
            <a:r>
              <a:rPr lang="en-CA" dirty="0" smtClean="0"/>
              <a:t>	By 527 CE:</a:t>
            </a:r>
          </a:p>
          <a:p>
            <a:pPr lvl="1"/>
            <a:r>
              <a:rPr lang="en-CA" dirty="0" smtClean="0"/>
              <a:t>Any pretence of the Roman Republic was removed </a:t>
            </a:r>
            <a:r>
              <a:rPr lang="en-CA" i="1" dirty="0" smtClean="0"/>
              <a:t>Dominate </a:t>
            </a:r>
          </a:p>
          <a:p>
            <a:pPr lvl="1"/>
            <a:r>
              <a:rPr lang="en-CA" dirty="0" smtClean="0"/>
              <a:t>The western Roman Empire collapsed</a:t>
            </a:r>
          </a:p>
          <a:p>
            <a:pPr lvl="1"/>
            <a:r>
              <a:rPr lang="en-CA" dirty="0" smtClean="0"/>
              <a:t>The capital was moved to Byzantium, renamed Constantinople</a:t>
            </a:r>
          </a:p>
          <a:p>
            <a:pPr lvl="1"/>
            <a:r>
              <a:rPr lang="en-CA" dirty="0" smtClean="0"/>
              <a:t>Jurisprudence was guided by a millennium of laws and precedence</a:t>
            </a:r>
          </a:p>
          <a:p>
            <a:pPr lvl="1"/>
            <a:r>
              <a:rPr lang="en-CA" dirty="0" smtClean="0"/>
              <a:t>Emperor Justinian I was determined to codify legal practice</a:t>
            </a:r>
            <a:endParaRPr lang="en-CA" dirty="0"/>
          </a:p>
        </p:txBody>
      </p:sp>
      <p:pic>
        <p:nvPicPr>
          <p:cNvPr id="1026" name="Picture 2"/>
          <p:cNvPicPr>
            <a:picLocks noChangeAspect="1" noChangeArrowheads="1"/>
          </p:cNvPicPr>
          <p:nvPr/>
        </p:nvPicPr>
        <p:blipFill>
          <a:blip r:embed="rId2"/>
          <a:srcRect/>
          <a:stretch>
            <a:fillRect/>
          </a:stretch>
        </p:blipFill>
        <p:spPr bwMode="auto">
          <a:xfrm>
            <a:off x="7150550" y="4297680"/>
            <a:ext cx="1819649" cy="2395538"/>
          </a:xfrm>
          <a:prstGeom prst="rect">
            <a:avLst/>
          </a:prstGeom>
          <a:noFill/>
          <a:ln w="9525">
            <a:noFill/>
            <a:miter lim="800000"/>
            <a:headEnd/>
            <a:tailEnd/>
          </a:ln>
        </p:spPr>
      </p:pic>
      <p:pic>
        <p:nvPicPr>
          <p:cNvPr id="7170" name="Picture 2"/>
          <p:cNvPicPr>
            <a:picLocks noChangeAspect="1" noChangeArrowheads="1"/>
          </p:cNvPicPr>
          <p:nvPr/>
        </p:nvPicPr>
        <p:blipFill>
          <a:blip r:embed="rId3"/>
          <a:srcRect/>
          <a:stretch>
            <a:fillRect/>
          </a:stretch>
        </p:blipFill>
        <p:spPr bwMode="auto">
          <a:xfrm>
            <a:off x="3691889" y="4950752"/>
            <a:ext cx="3053715" cy="17424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Roman Republic and Empire</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16</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
        <p:nvSpPr>
          <p:cNvPr id="6" name="Content Placeholder 5"/>
          <p:cNvSpPr>
            <a:spLocks noGrp="1"/>
          </p:cNvSpPr>
          <p:nvPr>
            <p:ph idx="1"/>
          </p:nvPr>
        </p:nvSpPr>
        <p:spPr/>
        <p:txBody>
          <a:bodyPr/>
          <a:lstStyle/>
          <a:p>
            <a:pPr>
              <a:buNone/>
            </a:pPr>
            <a:r>
              <a:rPr lang="en-CA" dirty="0" smtClean="0"/>
              <a:t>	The </a:t>
            </a:r>
            <a:r>
              <a:rPr lang="en-CA" i="1" dirty="0" smtClean="0"/>
              <a:t>Corpus </a:t>
            </a:r>
            <a:r>
              <a:rPr lang="en-CA" i="1" dirty="0" err="1" smtClean="0"/>
              <a:t>Juris</a:t>
            </a:r>
            <a:r>
              <a:rPr lang="en-CA" i="1" dirty="0" smtClean="0"/>
              <a:t> </a:t>
            </a:r>
            <a:r>
              <a:rPr lang="en-CA" i="1" dirty="0" err="1" smtClean="0"/>
              <a:t>Civilis</a:t>
            </a:r>
            <a:r>
              <a:rPr lang="en-CA" dirty="0" smtClean="0"/>
              <a:t>, the body of civil law, was prepared under his direction</a:t>
            </a:r>
          </a:p>
          <a:p>
            <a:pPr lvl="1"/>
            <a:r>
              <a:rPr lang="en-CA" dirty="0" smtClean="0"/>
              <a:t>The Code was a compilation imperial enactments</a:t>
            </a:r>
          </a:p>
          <a:p>
            <a:pPr lvl="1"/>
            <a:r>
              <a:rPr lang="en-CA" dirty="0" smtClean="0"/>
              <a:t>The Digest was a collection of extracts from the writings of Roman jurists</a:t>
            </a:r>
          </a:p>
          <a:p>
            <a:pPr lvl="1"/>
            <a:r>
              <a:rPr lang="en-CA" dirty="0" smtClean="0"/>
              <a:t>The Institutes is a student textbook</a:t>
            </a:r>
          </a:p>
          <a:p>
            <a:pPr>
              <a:buNone/>
            </a:pPr>
            <a:r>
              <a:rPr lang="en-CA" dirty="0" smtClean="0"/>
              <a:t>	This would form the sole basis for law from the date of its issue forward</a:t>
            </a:r>
          </a:p>
          <a:p>
            <a:pPr>
              <a:buNone/>
            </a:pPr>
            <a:endParaRPr lang="en-CA" dirty="0" smtClean="0"/>
          </a:p>
          <a:p>
            <a:pPr>
              <a:buNone/>
            </a:pPr>
            <a:r>
              <a:rPr lang="en-CA" dirty="0" smtClean="0"/>
              <a:t>	New laws were published in a fourth work:</a:t>
            </a:r>
          </a:p>
          <a:p>
            <a:pPr lvl="1"/>
            <a:r>
              <a:rPr lang="en-CA" dirty="0" smtClean="0"/>
              <a:t>New Constitutions (New Laws)</a:t>
            </a:r>
          </a:p>
          <a:p>
            <a:pPr>
              <a:buNone/>
            </a:pPr>
            <a:endParaRPr lang="en-CA" dirty="0"/>
          </a:p>
        </p:txBody>
      </p:sp>
      <p:pic>
        <p:nvPicPr>
          <p:cNvPr id="8194" name="Picture 2"/>
          <p:cNvPicPr>
            <a:picLocks noChangeAspect="1" noChangeArrowheads="1"/>
          </p:cNvPicPr>
          <p:nvPr/>
        </p:nvPicPr>
        <p:blipFill>
          <a:blip r:embed="rId2"/>
          <a:srcRect/>
          <a:stretch>
            <a:fillRect/>
          </a:stretch>
        </p:blipFill>
        <p:spPr bwMode="auto">
          <a:xfrm>
            <a:off x="6781800" y="4274820"/>
            <a:ext cx="1905000" cy="240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Civil Law as a Legal System</a:t>
            </a:r>
            <a:endParaRPr lang="en-CA" dirty="0"/>
          </a:p>
        </p:txBody>
      </p:sp>
      <p:sp>
        <p:nvSpPr>
          <p:cNvPr id="3" name="Content Placeholder 2"/>
          <p:cNvSpPr>
            <a:spLocks noGrp="1"/>
          </p:cNvSpPr>
          <p:nvPr>
            <p:ph idx="1"/>
          </p:nvPr>
        </p:nvSpPr>
        <p:spPr/>
        <p:txBody>
          <a:bodyPr/>
          <a:lstStyle/>
          <a:p>
            <a:pPr>
              <a:buNone/>
            </a:pPr>
            <a:r>
              <a:rPr lang="en-CA" dirty="0" smtClean="0"/>
              <a:t>	We have already used the terms “civil law” and “criminal law” when distinguishing the two conservative aspects of justice</a:t>
            </a:r>
          </a:p>
          <a:p>
            <a:pPr lvl="1"/>
            <a:r>
              <a:rPr lang="en-CA" dirty="0" smtClean="0"/>
              <a:t>This is one use of the term</a:t>
            </a:r>
            <a:br>
              <a:rPr lang="en-CA" dirty="0" smtClean="0"/>
            </a:br>
            <a:r>
              <a:rPr lang="en-CA" dirty="0" smtClean="0"/>
              <a:t>“civil law” and the one we </a:t>
            </a:r>
            <a:br>
              <a:rPr lang="en-CA" dirty="0" smtClean="0"/>
            </a:br>
            <a:r>
              <a:rPr lang="en-CA" dirty="0" smtClean="0"/>
              <a:t>will use in this course</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17</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pic>
        <p:nvPicPr>
          <p:cNvPr id="10242" name="Picture 2"/>
          <p:cNvPicPr>
            <a:picLocks noChangeAspect="1" noChangeArrowheads="1"/>
          </p:cNvPicPr>
          <p:nvPr/>
        </p:nvPicPr>
        <p:blipFill>
          <a:blip r:embed="rId2"/>
          <a:srcRect/>
          <a:stretch>
            <a:fillRect/>
          </a:stretch>
        </p:blipFill>
        <p:spPr bwMode="auto">
          <a:xfrm>
            <a:off x="4549140" y="2521930"/>
            <a:ext cx="3980498" cy="2061789"/>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Civil Law as a Legal System</a:t>
            </a:r>
            <a:endParaRPr lang="en-CA" dirty="0"/>
          </a:p>
        </p:txBody>
      </p:sp>
      <p:sp>
        <p:nvSpPr>
          <p:cNvPr id="3" name="Content Placeholder 2"/>
          <p:cNvSpPr>
            <a:spLocks noGrp="1"/>
          </p:cNvSpPr>
          <p:nvPr>
            <p:ph idx="1"/>
          </p:nvPr>
        </p:nvSpPr>
        <p:spPr/>
        <p:txBody>
          <a:bodyPr/>
          <a:lstStyle/>
          <a:p>
            <a:pPr>
              <a:buNone/>
            </a:pPr>
            <a:r>
              <a:rPr lang="en-CA" dirty="0" smtClean="0"/>
              <a:t>	Another different definition of “civil law” is any legal system that is based primarily on the interpretation of a legal code</a:t>
            </a:r>
          </a:p>
          <a:p>
            <a:pPr lvl="1"/>
            <a:r>
              <a:rPr lang="en-CA" dirty="0" smtClean="0"/>
              <a:t>The </a:t>
            </a:r>
            <a:r>
              <a:rPr lang="en-CA" i="1" dirty="0" smtClean="0"/>
              <a:t>Corpus </a:t>
            </a:r>
            <a:r>
              <a:rPr lang="en-CA" i="1" dirty="0" err="1" smtClean="0"/>
              <a:t>Juris</a:t>
            </a:r>
            <a:r>
              <a:rPr lang="en-CA" i="1" dirty="0" smtClean="0"/>
              <a:t> </a:t>
            </a:r>
            <a:r>
              <a:rPr lang="en-CA" i="1" dirty="0" err="1" smtClean="0"/>
              <a:t>Civilis</a:t>
            </a:r>
            <a:r>
              <a:rPr lang="en-CA" i="1" dirty="0" smtClean="0"/>
              <a:t> </a:t>
            </a:r>
            <a:r>
              <a:rPr lang="en-CA" dirty="0" smtClean="0"/>
              <a:t>defines a civil law system</a:t>
            </a:r>
          </a:p>
          <a:p>
            <a:pPr lvl="1"/>
            <a:r>
              <a:rPr lang="en-CA" dirty="0" smtClean="0"/>
              <a:t>The majority of countries in the world use legal system based on civil law</a:t>
            </a:r>
          </a:p>
          <a:p>
            <a:pPr lvl="1"/>
            <a:endParaRPr lang="en-CA" dirty="0" smtClean="0"/>
          </a:p>
        </p:txBody>
      </p:sp>
      <p:sp>
        <p:nvSpPr>
          <p:cNvPr id="4" name="Slide Number Placeholder 3"/>
          <p:cNvSpPr>
            <a:spLocks noGrp="1"/>
          </p:cNvSpPr>
          <p:nvPr>
            <p:ph type="sldNum" sz="quarter" idx="11"/>
          </p:nvPr>
        </p:nvSpPr>
        <p:spPr/>
        <p:txBody>
          <a:bodyPr/>
          <a:lstStyle/>
          <a:p>
            <a:fld id="{9DB00347-C159-474C-B961-9625E0FB8F9F}" type="slidenum">
              <a:rPr lang="en-CA" smtClean="0"/>
              <a:pPr/>
              <a:t>18</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Civil Law as a Legal System</a:t>
            </a:r>
            <a:endParaRPr lang="en-CA" dirty="0"/>
          </a:p>
        </p:txBody>
      </p:sp>
      <p:sp>
        <p:nvSpPr>
          <p:cNvPr id="3" name="Content Placeholder 2"/>
          <p:cNvSpPr>
            <a:spLocks noGrp="1"/>
          </p:cNvSpPr>
          <p:nvPr>
            <p:ph idx="1"/>
          </p:nvPr>
        </p:nvSpPr>
        <p:spPr/>
        <p:txBody>
          <a:bodyPr/>
          <a:lstStyle/>
          <a:p>
            <a:pPr>
              <a:buNone/>
            </a:pPr>
            <a:r>
              <a:rPr lang="en-CA" dirty="0" smtClean="0"/>
              <a:t>	Subsequent codes defined civil legal systems throughout Europe, including:</a:t>
            </a:r>
          </a:p>
          <a:p>
            <a:pPr lvl="1"/>
            <a:r>
              <a:rPr lang="en-CA" dirty="0" smtClean="0"/>
              <a:t>The Bavarian </a:t>
            </a:r>
            <a:r>
              <a:rPr lang="en-CA" i="1" dirty="0" smtClean="0"/>
              <a:t>Codex </a:t>
            </a:r>
            <a:r>
              <a:rPr lang="en-CA" i="1" dirty="0" err="1" smtClean="0"/>
              <a:t>Maximilianeus</a:t>
            </a:r>
            <a:r>
              <a:rPr lang="en-CA" i="1" dirty="0" smtClean="0"/>
              <a:t> </a:t>
            </a:r>
            <a:r>
              <a:rPr lang="en-CA" i="1" dirty="0" err="1" smtClean="0"/>
              <a:t>bavaricus</a:t>
            </a:r>
            <a:r>
              <a:rPr lang="en-CA" i="1" dirty="0" smtClean="0"/>
              <a:t> </a:t>
            </a:r>
            <a:r>
              <a:rPr lang="en-CA" i="1" dirty="0" err="1" smtClean="0"/>
              <a:t>civilis</a:t>
            </a:r>
            <a:r>
              <a:rPr lang="en-CA" i="1" dirty="0" smtClean="0"/>
              <a:t> </a:t>
            </a:r>
            <a:r>
              <a:rPr lang="en-CA" dirty="0" smtClean="0"/>
              <a:t>of 1756</a:t>
            </a:r>
          </a:p>
          <a:p>
            <a:pPr lvl="1"/>
            <a:r>
              <a:rPr lang="en-CA" dirty="0" smtClean="0"/>
              <a:t>The Prussian </a:t>
            </a:r>
            <a:r>
              <a:rPr lang="en-CA" i="1" dirty="0" err="1" smtClean="0"/>
              <a:t>Allgemeines</a:t>
            </a:r>
            <a:r>
              <a:rPr lang="en-CA" i="1" dirty="0" smtClean="0"/>
              <a:t> </a:t>
            </a:r>
            <a:r>
              <a:rPr lang="en-CA" i="1" dirty="0" err="1" smtClean="0"/>
              <a:t>Landrecht</a:t>
            </a:r>
            <a:r>
              <a:rPr lang="en-CA" dirty="0" smtClean="0"/>
              <a:t> of 1794</a:t>
            </a:r>
          </a:p>
          <a:p>
            <a:pPr lvl="1"/>
            <a:r>
              <a:rPr lang="en-CA" dirty="0" smtClean="0"/>
              <a:t>The West Galician Code of 1797</a:t>
            </a:r>
          </a:p>
          <a:p>
            <a:pPr lvl="1"/>
            <a:r>
              <a:rPr lang="en-CA" dirty="0" smtClean="0"/>
              <a:t>The </a:t>
            </a:r>
            <a:r>
              <a:rPr lang="en-CA" dirty="0" err="1" smtClean="0"/>
              <a:t>Frenche</a:t>
            </a:r>
            <a:r>
              <a:rPr lang="en-CA" dirty="0" smtClean="0"/>
              <a:t> </a:t>
            </a:r>
            <a:r>
              <a:rPr lang="en-CA" i="1" dirty="0" smtClean="0"/>
              <a:t>Code </a:t>
            </a:r>
            <a:r>
              <a:rPr lang="en-CA" i="1" dirty="0" err="1" smtClean="0"/>
              <a:t>Napoléon</a:t>
            </a:r>
            <a:r>
              <a:rPr lang="en-CA" dirty="0" smtClean="0"/>
              <a:t> of 1804</a:t>
            </a:r>
          </a:p>
          <a:p>
            <a:pPr lvl="1"/>
            <a:endParaRPr lang="en-CA" dirty="0" smtClean="0"/>
          </a:p>
          <a:p>
            <a:pPr>
              <a:buNone/>
            </a:pPr>
            <a:r>
              <a:rPr lang="en-CA" dirty="0" smtClean="0"/>
              <a:t>	In civil law, a judge is bound only to interpret the civil code to each specific case</a:t>
            </a:r>
          </a:p>
          <a:p>
            <a:pPr lvl="1"/>
            <a:r>
              <a:rPr lang="en-CA" dirty="0" smtClean="0"/>
              <a:t>The decisions of one judge need not affect the decisions of another</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19</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smtClean="0">
                <a:latin typeface="Arial" charset="0"/>
                <a:cs typeface="Arial" charset="0"/>
              </a:rPr>
              <a:t>Outline</a:t>
            </a:r>
          </a:p>
        </p:txBody>
      </p:sp>
      <p:sp>
        <p:nvSpPr>
          <p:cNvPr id="53251" name="Rectangle 3"/>
          <p:cNvSpPr>
            <a:spLocks noGrp="1" noChangeArrowheads="1"/>
          </p:cNvSpPr>
          <p:nvPr>
            <p:ph type="body" idx="1"/>
          </p:nvPr>
        </p:nvSpPr>
        <p:spPr/>
        <p:txBody>
          <a:bodyPr/>
          <a:lstStyle/>
          <a:p>
            <a:pPr>
              <a:buNone/>
            </a:pPr>
            <a:r>
              <a:rPr lang="en-US" dirty="0" smtClean="0">
                <a:latin typeface="Arial" charset="0"/>
                <a:cs typeface="Arial" charset="0"/>
              </a:rPr>
              <a:t>	</a:t>
            </a:r>
            <a:r>
              <a:rPr lang="en-CA" dirty="0" smtClean="0"/>
              <a:t>An introduction to the engineering profession, including:</a:t>
            </a:r>
          </a:p>
          <a:p>
            <a:pPr lvl="1"/>
            <a:r>
              <a:rPr lang="en-CA" dirty="0" smtClean="0"/>
              <a:t>Standards and safety</a:t>
            </a:r>
          </a:p>
          <a:p>
            <a:pPr lvl="1"/>
            <a:r>
              <a:rPr lang="en-CA" dirty="0" smtClean="0"/>
              <a:t>Law:  Charter of Rights and Freedoms, contracts, torts, negligent malpractice, forms of carrying on business</a:t>
            </a:r>
          </a:p>
          <a:p>
            <a:pPr lvl="1"/>
            <a:r>
              <a:rPr lang="en-CA" dirty="0" smtClean="0"/>
              <a:t>Intellectual property (patents, trade marks, copyrights and industrial designs)</a:t>
            </a:r>
          </a:p>
          <a:p>
            <a:pPr lvl="1"/>
            <a:r>
              <a:rPr lang="en-CA" dirty="0" smtClean="0"/>
              <a:t>Professional practice</a:t>
            </a:r>
          </a:p>
          <a:p>
            <a:pPr lvl="2"/>
            <a:r>
              <a:rPr lang="en-CA" dirty="0" smtClean="0"/>
              <a:t>Professional Engineers Act</a:t>
            </a:r>
          </a:p>
          <a:p>
            <a:pPr lvl="2"/>
            <a:r>
              <a:rPr lang="en-CA" dirty="0" smtClean="0"/>
              <a:t>Professional misconduct and sexual harassment</a:t>
            </a:r>
          </a:p>
          <a:p>
            <a:pPr lvl="1"/>
            <a:r>
              <a:rPr lang="en-CA" dirty="0" smtClean="0"/>
              <a:t>Alternative dispute resolution</a:t>
            </a:r>
          </a:p>
          <a:p>
            <a:pPr lvl="1"/>
            <a:r>
              <a:rPr lang="en-CA" dirty="0" smtClean="0"/>
              <a:t>Labour Relations and Employment Law</a:t>
            </a:r>
          </a:p>
          <a:p>
            <a:pPr lvl="1"/>
            <a:r>
              <a:rPr lang="en-CA" dirty="0" smtClean="0"/>
              <a:t>Environmental Law</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Civil Law as a Legal System</a:t>
            </a:r>
            <a:endParaRPr lang="en-CA" dirty="0"/>
          </a:p>
        </p:txBody>
      </p:sp>
      <p:sp>
        <p:nvSpPr>
          <p:cNvPr id="3" name="Content Placeholder 2"/>
          <p:cNvSpPr>
            <a:spLocks noGrp="1"/>
          </p:cNvSpPr>
          <p:nvPr>
            <p:ph idx="1"/>
          </p:nvPr>
        </p:nvSpPr>
        <p:spPr/>
        <p:txBody>
          <a:bodyPr/>
          <a:lstStyle/>
          <a:p>
            <a:pPr>
              <a:buNone/>
            </a:pPr>
            <a:r>
              <a:rPr lang="en-CA" dirty="0" smtClean="0"/>
              <a:t>	Legal codes form the basis of all civil law countries, including all countries coded in blue on this map</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20</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pic>
        <p:nvPicPr>
          <p:cNvPr id="9220" name="Picture 4"/>
          <p:cNvPicPr>
            <a:picLocks noChangeAspect="1" noChangeArrowheads="1"/>
          </p:cNvPicPr>
          <p:nvPr/>
        </p:nvPicPr>
        <p:blipFill>
          <a:blip r:embed="rId2"/>
          <a:srcRect/>
          <a:stretch>
            <a:fillRect/>
          </a:stretch>
        </p:blipFill>
        <p:spPr bwMode="auto">
          <a:xfrm>
            <a:off x="833145" y="2759096"/>
            <a:ext cx="7707923" cy="3457554"/>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Common Law</a:t>
            </a:r>
            <a:endParaRPr lang="en-CA" dirty="0"/>
          </a:p>
        </p:txBody>
      </p:sp>
      <p:sp>
        <p:nvSpPr>
          <p:cNvPr id="3" name="Content Placeholder 2"/>
          <p:cNvSpPr>
            <a:spLocks noGrp="1"/>
          </p:cNvSpPr>
          <p:nvPr>
            <p:ph idx="1"/>
          </p:nvPr>
        </p:nvSpPr>
        <p:spPr/>
        <p:txBody>
          <a:bodyPr/>
          <a:lstStyle/>
          <a:p>
            <a:pPr>
              <a:buNone/>
            </a:pPr>
            <a:r>
              <a:rPr lang="en-CA" dirty="0" smtClean="0"/>
              <a:t>	When William the Conqueror invaded England in 1066, that would lead to the Norman subjugation of the native Angles, Saxons and other Germanic tribes that had migrated to England centuries earlier (</a:t>
            </a:r>
            <a:r>
              <a:rPr lang="en-CA" i="1" dirty="0" smtClean="0"/>
              <a:t>c</a:t>
            </a:r>
            <a:r>
              <a:rPr lang="en-CA" dirty="0" smtClean="0"/>
              <a:t>.</a:t>
            </a:r>
            <a:r>
              <a:rPr lang="en-CA" i="1" dirty="0" smtClean="0"/>
              <a:t>f</a:t>
            </a:r>
            <a:r>
              <a:rPr lang="en-CA" dirty="0" smtClean="0"/>
              <a:t>., Anglo-Saxon)</a:t>
            </a:r>
          </a:p>
          <a:p>
            <a:pPr lvl="1"/>
            <a:r>
              <a:rPr lang="en-CA" dirty="0" smtClean="0"/>
              <a:t>William and his son, Henry I, both promised to uphold the laws of the defeated Anglo-Saxon king, Edward the Confessor</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21</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pic>
        <p:nvPicPr>
          <p:cNvPr id="11266" name="Picture 2"/>
          <p:cNvPicPr>
            <a:picLocks noChangeAspect="1" noChangeArrowheads="1"/>
          </p:cNvPicPr>
          <p:nvPr/>
        </p:nvPicPr>
        <p:blipFill>
          <a:blip r:embed="rId2"/>
          <a:srcRect/>
          <a:stretch>
            <a:fillRect/>
          </a:stretch>
        </p:blipFill>
        <p:spPr bwMode="auto">
          <a:xfrm>
            <a:off x="6446520" y="3874770"/>
            <a:ext cx="2438400" cy="1828800"/>
          </a:xfrm>
          <a:prstGeom prst="rect">
            <a:avLst/>
          </a:prstGeom>
          <a:noFill/>
          <a:ln w="9525">
            <a:noFill/>
            <a:miter lim="800000"/>
            <a:headEnd/>
            <a:tailEnd/>
          </a:ln>
        </p:spPr>
      </p:pic>
      <p:sp>
        <p:nvSpPr>
          <p:cNvPr id="7" name="Rectangle 6"/>
          <p:cNvSpPr/>
          <p:nvPr/>
        </p:nvSpPr>
        <p:spPr>
          <a:xfrm>
            <a:off x="7377776" y="5703570"/>
            <a:ext cx="1507144" cy="307777"/>
          </a:xfrm>
          <a:prstGeom prst="rect">
            <a:avLst/>
          </a:prstGeom>
        </p:spPr>
        <p:txBody>
          <a:bodyPr wrap="none">
            <a:spAutoFit/>
          </a:bodyPr>
          <a:lstStyle/>
          <a:p>
            <a:r>
              <a:rPr lang="en-CA" sz="1400" dirty="0" smtClean="0">
                <a:solidFill>
                  <a:schemeClr val="tx1">
                    <a:lumMod val="50000"/>
                    <a:lumOff val="50000"/>
                  </a:schemeClr>
                </a:solidFill>
              </a:rPr>
              <a:t>Bernard Gagnon</a:t>
            </a:r>
            <a:endParaRPr lang="en-CA" sz="1400" dirty="0">
              <a:solidFill>
                <a:schemeClr val="tx1">
                  <a:lumMod val="50000"/>
                  <a:lumOff val="50000"/>
                </a:schemeClr>
              </a:solidFill>
            </a:endParaRPr>
          </a:p>
        </p:txBody>
      </p:sp>
      <p:pic>
        <p:nvPicPr>
          <p:cNvPr id="11267" name="Picture 3"/>
          <p:cNvPicPr>
            <a:picLocks noChangeAspect="1" noChangeArrowheads="1"/>
          </p:cNvPicPr>
          <p:nvPr/>
        </p:nvPicPr>
        <p:blipFill>
          <a:blip r:embed="rId3"/>
          <a:srcRect/>
          <a:stretch>
            <a:fillRect/>
          </a:stretch>
        </p:blipFill>
        <p:spPr bwMode="auto">
          <a:xfrm>
            <a:off x="3450336" y="4430486"/>
            <a:ext cx="1818894" cy="1856014"/>
          </a:xfrm>
          <a:prstGeom prst="rect">
            <a:avLst/>
          </a:prstGeom>
          <a:noFill/>
          <a:ln w="9525">
            <a:noFill/>
            <a:miter lim="800000"/>
            <a:headEnd/>
            <a:tailEnd/>
          </a:ln>
        </p:spPr>
      </p:pic>
      <p:pic>
        <p:nvPicPr>
          <p:cNvPr id="1026" name="Picture 2"/>
          <p:cNvPicPr>
            <a:picLocks noChangeAspect="1" noChangeArrowheads="1"/>
          </p:cNvPicPr>
          <p:nvPr/>
        </p:nvPicPr>
        <p:blipFill>
          <a:blip r:embed="rId4"/>
          <a:srcRect/>
          <a:stretch>
            <a:fillRect/>
          </a:stretch>
        </p:blipFill>
        <p:spPr bwMode="auto">
          <a:xfrm>
            <a:off x="742950" y="4372153"/>
            <a:ext cx="1882140" cy="1844497"/>
          </a:xfrm>
          <a:prstGeom prst="rect">
            <a:avLst/>
          </a:prstGeom>
          <a:noFill/>
          <a:ln w="9525">
            <a:noFill/>
            <a:miter lim="800000"/>
            <a:headEnd/>
            <a:tailEnd/>
          </a:ln>
        </p:spPr>
      </p:pic>
      <p:sp>
        <p:nvSpPr>
          <p:cNvPr id="10" name="Rectangle 9"/>
          <p:cNvSpPr/>
          <p:nvPr/>
        </p:nvSpPr>
        <p:spPr>
          <a:xfrm>
            <a:off x="260711" y="6216650"/>
            <a:ext cx="2563522" cy="307777"/>
          </a:xfrm>
          <a:prstGeom prst="rect">
            <a:avLst/>
          </a:prstGeom>
        </p:spPr>
        <p:txBody>
          <a:bodyPr wrap="none">
            <a:spAutoFit/>
          </a:bodyPr>
          <a:lstStyle/>
          <a:p>
            <a:r>
              <a:rPr lang="en-CA" sz="1400" dirty="0" smtClean="0">
                <a:solidFill>
                  <a:schemeClr val="tx1">
                    <a:lumMod val="50000"/>
                    <a:lumOff val="50000"/>
                  </a:schemeClr>
                </a:solidFill>
              </a:rPr>
              <a:t>Seal of Edward the Confessor</a:t>
            </a:r>
            <a:endParaRPr lang="en-CA" sz="1400" dirty="0">
              <a:solidFill>
                <a:schemeClr val="tx1">
                  <a:lumMod val="50000"/>
                  <a:lumOff val="50000"/>
                </a:schemeClr>
              </a:solidFill>
            </a:endParaRPr>
          </a:p>
        </p:txBody>
      </p:sp>
      <p:sp>
        <p:nvSpPr>
          <p:cNvPr id="11" name="Rectangle 10"/>
          <p:cNvSpPr/>
          <p:nvPr/>
        </p:nvSpPr>
        <p:spPr>
          <a:xfrm>
            <a:off x="3450336" y="6286500"/>
            <a:ext cx="1955985" cy="307777"/>
          </a:xfrm>
          <a:prstGeom prst="rect">
            <a:avLst/>
          </a:prstGeom>
        </p:spPr>
        <p:txBody>
          <a:bodyPr wrap="none">
            <a:spAutoFit/>
          </a:bodyPr>
          <a:lstStyle/>
          <a:p>
            <a:r>
              <a:rPr lang="en-CA" sz="1400" dirty="0" smtClean="0">
                <a:solidFill>
                  <a:schemeClr val="tx1">
                    <a:lumMod val="50000"/>
                    <a:lumOff val="50000"/>
                  </a:schemeClr>
                </a:solidFill>
              </a:rPr>
              <a:t>William the Conqueror</a:t>
            </a:r>
            <a:endParaRPr lang="en-CA" sz="1400" dirty="0">
              <a:solidFill>
                <a:schemeClr val="tx1">
                  <a:lumMod val="50000"/>
                  <a:lumOff val="50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Common Law</a:t>
            </a:r>
            <a:endParaRPr lang="en-CA" dirty="0"/>
          </a:p>
        </p:txBody>
      </p:sp>
      <p:sp>
        <p:nvSpPr>
          <p:cNvPr id="3" name="Content Placeholder 2"/>
          <p:cNvSpPr>
            <a:spLocks noGrp="1"/>
          </p:cNvSpPr>
          <p:nvPr>
            <p:ph idx="1"/>
          </p:nvPr>
        </p:nvSpPr>
        <p:spPr/>
        <p:txBody>
          <a:bodyPr/>
          <a:lstStyle/>
          <a:p>
            <a:pPr>
              <a:buNone/>
            </a:pPr>
            <a:r>
              <a:rPr lang="en-CA" dirty="0" smtClean="0"/>
              <a:t>	King Henry II (</a:t>
            </a:r>
            <a:r>
              <a:rPr lang="en-CA" i="1" dirty="0" smtClean="0"/>
              <a:t>r</a:t>
            </a:r>
            <a:r>
              <a:rPr lang="en-CA" dirty="0" smtClean="0"/>
              <a:t>. 1154 – 1189) was the fifth Norman king of England</a:t>
            </a:r>
          </a:p>
          <a:p>
            <a:pPr lvl="1"/>
            <a:r>
              <a:rPr lang="en-CA" dirty="0" smtClean="0"/>
              <a:t>The civil war between Matilda and Stephen left England overrun with mercenaries — he designated Henry II to be his heir</a:t>
            </a:r>
          </a:p>
          <a:p>
            <a:pPr lvl="1"/>
            <a:r>
              <a:rPr lang="en-CA" dirty="0" smtClean="0"/>
              <a:t>Many nobles were also fighting in the crusades</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22</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pic>
        <p:nvPicPr>
          <p:cNvPr id="7" name="Picture 2" descr="C:\Users\dwharder\Desktop\tree.png"/>
          <p:cNvPicPr>
            <a:picLocks noChangeAspect="1" noChangeArrowheads="1"/>
          </p:cNvPicPr>
          <p:nvPr/>
        </p:nvPicPr>
        <p:blipFill>
          <a:blip r:embed="rId2"/>
          <a:srcRect/>
          <a:stretch>
            <a:fillRect/>
          </a:stretch>
        </p:blipFill>
        <p:spPr bwMode="auto">
          <a:xfrm>
            <a:off x="6138" y="3550832"/>
            <a:ext cx="9137862" cy="3284308"/>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Common Law</a:t>
            </a:r>
            <a:endParaRPr lang="en-CA" dirty="0"/>
          </a:p>
        </p:txBody>
      </p:sp>
      <p:sp>
        <p:nvSpPr>
          <p:cNvPr id="3" name="Content Placeholder 2"/>
          <p:cNvSpPr>
            <a:spLocks noGrp="1"/>
          </p:cNvSpPr>
          <p:nvPr>
            <p:ph idx="1"/>
          </p:nvPr>
        </p:nvSpPr>
        <p:spPr/>
        <p:txBody>
          <a:bodyPr/>
          <a:lstStyle/>
          <a:p>
            <a:pPr>
              <a:buNone/>
            </a:pPr>
            <a:r>
              <a:rPr lang="en-CA" dirty="0" smtClean="0"/>
              <a:t>	King Henry II (</a:t>
            </a:r>
            <a:r>
              <a:rPr lang="en-CA" i="1" dirty="0" smtClean="0"/>
              <a:t>r</a:t>
            </a:r>
            <a:r>
              <a:rPr lang="en-CA" dirty="0" smtClean="0"/>
              <a:t>. 1154 – 1189) was the fifth Norman king of England</a:t>
            </a:r>
          </a:p>
          <a:p>
            <a:pPr lvl="1"/>
            <a:r>
              <a:rPr lang="en-CA" dirty="0" smtClean="0"/>
              <a:t>With numerous ecclesiastical and civil courts with overlapping jurisdictions, and there were numerous issues with existing court rulings</a:t>
            </a:r>
          </a:p>
          <a:p>
            <a:pPr lvl="1"/>
            <a:r>
              <a:rPr lang="en-CA" dirty="0" smtClean="0"/>
              <a:t>He would intervene where he felt it was necessary and introduced reforms</a:t>
            </a:r>
          </a:p>
          <a:p>
            <a:pPr lvl="1"/>
            <a:r>
              <a:rPr lang="en-CA" dirty="0" smtClean="0"/>
              <a:t>Starting in 1176, travelling judges were sent throughout England in an attempt to enact a law common to all the lands of Henry II</a:t>
            </a:r>
          </a:p>
          <a:p>
            <a:pPr lvl="1"/>
            <a:r>
              <a:rPr lang="en-CA" dirty="0" smtClean="0"/>
              <a:t>These judges presided over both civil and criminal cases</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23</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Common Law</a:t>
            </a:r>
            <a:endParaRPr lang="en-CA" dirty="0"/>
          </a:p>
        </p:txBody>
      </p:sp>
      <p:sp>
        <p:nvSpPr>
          <p:cNvPr id="3" name="Content Placeholder 2"/>
          <p:cNvSpPr>
            <a:spLocks noGrp="1"/>
          </p:cNvSpPr>
          <p:nvPr>
            <p:ph idx="1"/>
          </p:nvPr>
        </p:nvSpPr>
        <p:spPr/>
        <p:txBody>
          <a:bodyPr/>
          <a:lstStyle/>
          <a:p>
            <a:pPr>
              <a:buNone/>
            </a:pPr>
            <a:r>
              <a:rPr lang="en-CA" dirty="0" smtClean="0"/>
              <a:t>	The travelling judges would render decisions in an </a:t>
            </a:r>
            <a:r>
              <a:rPr lang="en-CA" i="1" dirty="0" smtClean="0"/>
              <a:t>ad hoc</a:t>
            </a:r>
            <a:r>
              <a:rPr lang="en-CA" dirty="0" smtClean="0"/>
              <a:t> basis given Anglo-Saxon traditions and customs</a:t>
            </a:r>
          </a:p>
          <a:p>
            <a:pPr lvl="1"/>
            <a:r>
              <a:rPr lang="en-CA" dirty="0" smtClean="0"/>
              <a:t>These decisions would be recorded, and the judges would meet in London to discuss their decisions</a:t>
            </a:r>
          </a:p>
          <a:p>
            <a:pPr lvl="1"/>
            <a:r>
              <a:rPr lang="en-CA" dirty="0" smtClean="0"/>
              <a:t>Given a situation, if a particular ruling was agreed upon, it would form a precedence (</a:t>
            </a:r>
            <a:r>
              <a:rPr lang="en-CA" i="1" dirty="0" smtClean="0"/>
              <a:t>stare </a:t>
            </a:r>
            <a:r>
              <a:rPr lang="en-CA" i="1" dirty="0" err="1" smtClean="0"/>
              <a:t>decisis</a:t>
            </a:r>
            <a:r>
              <a:rPr lang="en-CA" dirty="0" smtClean="0"/>
              <a:t>) that would bind future rulings</a:t>
            </a:r>
          </a:p>
          <a:p>
            <a:pPr lvl="2"/>
            <a:r>
              <a:rPr lang="en-CA" i="1" dirty="0" smtClean="0"/>
              <a:t>Stare </a:t>
            </a:r>
            <a:r>
              <a:rPr lang="en-CA" i="1" dirty="0" err="1" smtClean="0"/>
              <a:t>decisis</a:t>
            </a:r>
            <a:r>
              <a:rPr lang="en-CA" i="1" dirty="0" smtClean="0"/>
              <a:t> </a:t>
            </a:r>
            <a:r>
              <a:rPr lang="en-CA" dirty="0" smtClean="0"/>
              <a:t>comes from a longer Latin phrase that translates as “to maintain decisions and to not affect what has been established”</a:t>
            </a:r>
          </a:p>
          <a:p>
            <a:pPr lvl="1"/>
            <a:endParaRPr lang="en-CA" dirty="0" smtClean="0"/>
          </a:p>
          <a:p>
            <a:pPr lvl="1"/>
            <a:r>
              <a:rPr lang="en-CA" dirty="0" smtClean="0"/>
              <a:t>Interpretations of traditions and customs would become fixed over time based on these precedents and thus there would be a common interpretation through England</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24</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Common Law</a:t>
            </a:r>
            <a:endParaRPr lang="en-CA" dirty="0"/>
          </a:p>
        </p:txBody>
      </p:sp>
      <p:sp>
        <p:nvSpPr>
          <p:cNvPr id="3" name="Content Placeholder 2"/>
          <p:cNvSpPr>
            <a:spLocks noGrp="1"/>
          </p:cNvSpPr>
          <p:nvPr>
            <p:ph idx="1"/>
          </p:nvPr>
        </p:nvSpPr>
        <p:spPr/>
        <p:txBody>
          <a:bodyPr/>
          <a:lstStyle/>
          <a:p>
            <a:pPr>
              <a:buNone/>
            </a:pPr>
            <a:r>
              <a:rPr lang="en-CA" dirty="0" smtClean="0"/>
              <a:t>	Incidentally, it is the intrusion of this more unified approach to law on the rights of ecclesiastic law that drew the ire of Thomas Becket, the Archbishop of Canterbury, who was then murdered</a:t>
            </a:r>
          </a:p>
          <a:p>
            <a:pPr lvl="1"/>
            <a:r>
              <a:rPr lang="en-CA" dirty="0" smtClean="0"/>
              <a:t>Henry II would have had members of the</a:t>
            </a:r>
            <a:br>
              <a:rPr lang="en-CA" dirty="0" smtClean="0"/>
            </a:br>
            <a:r>
              <a:rPr lang="en-CA" dirty="0" smtClean="0"/>
              <a:t>church who committed secular crimes be</a:t>
            </a:r>
            <a:br>
              <a:rPr lang="en-CA" dirty="0" smtClean="0"/>
            </a:br>
            <a:r>
              <a:rPr lang="en-CA" dirty="0" smtClean="0"/>
              <a:t>subject to his courts — something that the</a:t>
            </a:r>
            <a:br>
              <a:rPr lang="en-CA" dirty="0" smtClean="0"/>
            </a:br>
            <a:r>
              <a:rPr lang="en-CA" dirty="0" smtClean="0"/>
              <a:t>Catholic Church objected to</a:t>
            </a:r>
          </a:p>
          <a:p>
            <a:pPr lvl="1"/>
            <a:r>
              <a:rPr lang="en-CA" dirty="0" smtClean="0"/>
              <a:t>It seems little has changed in over 800 years</a:t>
            </a:r>
          </a:p>
          <a:p>
            <a:pPr lvl="1"/>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25</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pic>
        <p:nvPicPr>
          <p:cNvPr id="16386" name="Picture 2" descr="File:English - Martyrdom of Saint Thomas Becket - Walters W3415V - Open Reverse.jpg"/>
          <p:cNvPicPr>
            <a:picLocks noChangeAspect="1" noChangeArrowheads="1"/>
          </p:cNvPicPr>
          <p:nvPr/>
        </p:nvPicPr>
        <p:blipFill>
          <a:blip r:embed="rId2"/>
          <a:srcRect l="26062" t="7011" r="7462" b="22071"/>
          <a:stretch>
            <a:fillRect/>
          </a:stretch>
        </p:blipFill>
        <p:spPr bwMode="auto">
          <a:xfrm>
            <a:off x="6511787" y="2857500"/>
            <a:ext cx="2384277" cy="35433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Common Law</a:t>
            </a:r>
            <a:endParaRPr lang="en-CA" dirty="0"/>
          </a:p>
        </p:txBody>
      </p:sp>
      <p:sp>
        <p:nvSpPr>
          <p:cNvPr id="3" name="Content Placeholder 2"/>
          <p:cNvSpPr>
            <a:spLocks noGrp="1"/>
          </p:cNvSpPr>
          <p:nvPr>
            <p:ph idx="1"/>
          </p:nvPr>
        </p:nvSpPr>
        <p:spPr/>
        <p:txBody>
          <a:bodyPr/>
          <a:lstStyle/>
          <a:p>
            <a:pPr>
              <a:buNone/>
            </a:pPr>
            <a:r>
              <a:rPr lang="en-CA" dirty="0" smtClean="0"/>
              <a:t>	The king travelled with a </a:t>
            </a:r>
            <a:r>
              <a:rPr lang="en-CA" i="1" dirty="0" smtClean="0"/>
              <a:t>curia </a:t>
            </a:r>
            <a:r>
              <a:rPr lang="en-CA" i="1" dirty="0" err="1" smtClean="0"/>
              <a:t>regis</a:t>
            </a:r>
            <a:r>
              <a:rPr lang="en-CA" dirty="0" smtClean="0"/>
              <a:t>, or “king’s court”, which dealt with all executive, legislative, judicial, or diplomatic issues which may arise</a:t>
            </a:r>
          </a:p>
          <a:p>
            <a:pPr lvl="1"/>
            <a:r>
              <a:rPr lang="en-CA" dirty="0" smtClean="0"/>
              <a:t>As the king travelled, his courts would hear appeals from his subjects</a:t>
            </a:r>
          </a:p>
          <a:p>
            <a:pPr lvl="1"/>
            <a:r>
              <a:rPr lang="en-CA" dirty="0" smtClean="0"/>
              <a:t>The 1166 Assize of Clarendon was an act of Henry II that began the transition for the trying of felonies from trials by ordeal or battle to trials by jury requiring the examination of evidence and inquiry through trials by jury</a:t>
            </a:r>
          </a:p>
          <a:p>
            <a:pPr lvl="1"/>
            <a:r>
              <a:rPr lang="en-CA" dirty="0" smtClean="0"/>
              <a:t>Other similar acts transferred power from the local barons to the royal court and its judges</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26</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Common Law</a:t>
            </a:r>
            <a:endParaRPr lang="en-CA" dirty="0"/>
          </a:p>
        </p:txBody>
      </p:sp>
      <p:sp>
        <p:nvSpPr>
          <p:cNvPr id="3" name="Content Placeholder 2"/>
          <p:cNvSpPr>
            <a:spLocks noGrp="1"/>
          </p:cNvSpPr>
          <p:nvPr>
            <p:ph idx="1"/>
          </p:nvPr>
        </p:nvSpPr>
        <p:spPr/>
        <p:txBody>
          <a:bodyPr/>
          <a:lstStyle/>
          <a:p>
            <a:pPr>
              <a:buNone/>
            </a:pPr>
            <a:r>
              <a:rPr lang="en-CA" dirty="0" smtClean="0"/>
              <a:t>	The novel Ivanhoe recalls the conflicts between the Norman lords, the Saxons, the Catholic Church and Jews in England in 1194</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27</a:t>
            </a:fld>
            <a:endParaRPr lang="en-CA"/>
          </a:p>
        </p:txBody>
      </p:sp>
      <p:sp>
        <p:nvSpPr>
          <p:cNvPr id="5" name="Footer Placeholder 4"/>
          <p:cNvSpPr>
            <a:spLocks noGrp="1"/>
          </p:cNvSpPr>
          <p:nvPr>
            <p:ph type="ftr" sz="quarter" idx="12"/>
          </p:nvPr>
        </p:nvSpPr>
        <p:spPr/>
        <p:txBody>
          <a:bodyPr/>
          <a:lstStyle/>
          <a:p>
            <a:pPr>
              <a:defRPr/>
            </a:pPr>
            <a:r>
              <a:rPr lang="en-US" dirty="0" smtClean="0"/>
              <a:t>Common Law</a:t>
            </a:r>
            <a:endParaRPr lang="en-US" dirty="0"/>
          </a:p>
        </p:txBody>
      </p:sp>
      <p:pic>
        <p:nvPicPr>
          <p:cNvPr id="12290" name="Picture 2"/>
          <p:cNvPicPr>
            <a:picLocks noChangeAspect="1" noChangeArrowheads="1"/>
          </p:cNvPicPr>
          <p:nvPr/>
        </p:nvPicPr>
        <p:blipFill>
          <a:blip r:embed="rId2"/>
          <a:srcRect/>
          <a:stretch>
            <a:fillRect/>
          </a:stretch>
        </p:blipFill>
        <p:spPr bwMode="auto">
          <a:xfrm>
            <a:off x="6709854" y="672226"/>
            <a:ext cx="1649731" cy="927974"/>
          </a:xfrm>
          <a:prstGeom prst="rect">
            <a:avLst/>
          </a:prstGeom>
          <a:noFill/>
          <a:ln w="9525">
            <a:noFill/>
            <a:miter lim="800000"/>
            <a:headEnd/>
            <a:tailEnd/>
          </a:ln>
        </p:spPr>
      </p:pic>
      <p:pic>
        <p:nvPicPr>
          <p:cNvPr id="10" name="Picture 2" descr="C:\Users\dwharder\Desktop\tree.png"/>
          <p:cNvPicPr>
            <a:picLocks noChangeAspect="1" noChangeArrowheads="1"/>
          </p:cNvPicPr>
          <p:nvPr/>
        </p:nvPicPr>
        <p:blipFill>
          <a:blip r:embed="rId3"/>
          <a:stretch>
            <a:fillRect/>
          </a:stretch>
        </p:blipFill>
        <p:spPr bwMode="auto">
          <a:xfrm>
            <a:off x="6138" y="3551001"/>
            <a:ext cx="9137862" cy="3283970"/>
          </a:xfrm>
          <a:prstGeom prst="rect">
            <a:avLst/>
          </a:prstGeom>
          <a:noFill/>
        </p:spPr>
      </p:pic>
      <p:sp>
        <p:nvSpPr>
          <p:cNvPr id="11" name="Oval 10"/>
          <p:cNvSpPr/>
          <p:nvPr/>
        </p:nvSpPr>
        <p:spPr>
          <a:xfrm>
            <a:off x="2480310" y="5406390"/>
            <a:ext cx="937260" cy="48006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Oval 11"/>
          <p:cNvSpPr/>
          <p:nvPr/>
        </p:nvSpPr>
        <p:spPr>
          <a:xfrm>
            <a:off x="6633210" y="5398770"/>
            <a:ext cx="937260" cy="48006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dwharder\Desktop\tree1.png"/>
          <p:cNvPicPr>
            <a:picLocks noChangeAspect="1" noChangeArrowheads="1"/>
          </p:cNvPicPr>
          <p:nvPr/>
        </p:nvPicPr>
        <p:blipFill>
          <a:blip r:embed="rId2"/>
          <a:stretch>
            <a:fillRect/>
          </a:stretch>
        </p:blipFill>
        <p:spPr bwMode="auto">
          <a:xfrm>
            <a:off x="5286596" y="3170237"/>
            <a:ext cx="3399983" cy="3046413"/>
          </a:xfrm>
          <a:prstGeom prst="rect">
            <a:avLst/>
          </a:prstGeom>
          <a:noFill/>
        </p:spPr>
      </p:pic>
      <p:sp>
        <p:nvSpPr>
          <p:cNvPr id="2" name="Title 1"/>
          <p:cNvSpPr>
            <a:spLocks noGrp="1"/>
          </p:cNvSpPr>
          <p:nvPr>
            <p:ph type="title"/>
          </p:nvPr>
        </p:nvSpPr>
        <p:spPr/>
        <p:txBody>
          <a:bodyPr/>
          <a:lstStyle/>
          <a:p>
            <a:r>
              <a:rPr lang="en-CA" dirty="0" smtClean="0"/>
              <a:t>Common Law</a:t>
            </a:r>
            <a:endParaRPr lang="en-CA" dirty="0"/>
          </a:p>
        </p:txBody>
      </p:sp>
      <p:sp>
        <p:nvSpPr>
          <p:cNvPr id="3" name="Content Placeholder 2"/>
          <p:cNvSpPr>
            <a:spLocks noGrp="1"/>
          </p:cNvSpPr>
          <p:nvPr>
            <p:ph idx="1"/>
          </p:nvPr>
        </p:nvSpPr>
        <p:spPr/>
        <p:txBody>
          <a:bodyPr/>
          <a:lstStyle/>
          <a:p>
            <a:pPr>
              <a:buNone/>
            </a:pPr>
            <a:r>
              <a:rPr lang="en-CA" dirty="0" smtClean="0"/>
              <a:t>	During the 1190s, the Court of Exchequer was split from the King’s Court (or </a:t>
            </a:r>
            <a:r>
              <a:rPr lang="en-CA" i="1" dirty="0" smtClean="0"/>
              <a:t>curia </a:t>
            </a:r>
            <a:r>
              <a:rPr lang="en-CA" i="1" dirty="0" err="1" smtClean="0"/>
              <a:t>regis</a:t>
            </a:r>
            <a:r>
              <a:rPr lang="en-CA" dirty="0" smtClean="0"/>
              <a:t>)</a:t>
            </a:r>
          </a:p>
          <a:p>
            <a:pPr lvl="1"/>
            <a:r>
              <a:rPr lang="en-CA" dirty="0" smtClean="0"/>
              <a:t>It heard matters of both royal finances and questions of common law above the jurisdiction of local courts</a:t>
            </a:r>
          </a:p>
          <a:p>
            <a:pPr lvl="1"/>
            <a:endParaRPr lang="en-CA" dirty="0" smtClean="0"/>
          </a:p>
          <a:p>
            <a:pPr>
              <a:buNone/>
            </a:pPr>
            <a:r>
              <a:rPr lang="en-CA" dirty="0" smtClean="0"/>
              <a:t>	Soon thereafter, the Court of Common</a:t>
            </a:r>
            <a:br>
              <a:rPr lang="en-CA" dirty="0" smtClean="0"/>
            </a:br>
            <a:r>
              <a:rPr lang="en-CA" dirty="0" smtClean="0"/>
              <a:t>Pleas was created to deal strictly</a:t>
            </a:r>
            <a:br>
              <a:rPr lang="en-CA" dirty="0" smtClean="0"/>
            </a:br>
            <a:r>
              <a:rPr lang="en-CA" dirty="0" smtClean="0"/>
              <a:t>with common law issues</a:t>
            </a:r>
          </a:p>
          <a:p>
            <a:pPr lvl="1"/>
            <a:r>
              <a:rPr lang="en-CA" dirty="0" smtClean="0"/>
              <a:t>Its decisions would set precedence</a:t>
            </a:r>
            <a:br>
              <a:rPr lang="en-CA" dirty="0" smtClean="0"/>
            </a:br>
            <a:r>
              <a:rPr lang="en-CA" dirty="0" smtClean="0"/>
              <a:t>for local courts</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28</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Common Law</a:t>
            </a:r>
            <a:endParaRPr lang="en-CA" dirty="0"/>
          </a:p>
        </p:txBody>
      </p:sp>
      <p:sp>
        <p:nvSpPr>
          <p:cNvPr id="3" name="Content Placeholder 2"/>
          <p:cNvSpPr>
            <a:spLocks noGrp="1"/>
          </p:cNvSpPr>
          <p:nvPr>
            <p:ph idx="1"/>
          </p:nvPr>
        </p:nvSpPr>
        <p:spPr/>
        <p:txBody>
          <a:bodyPr/>
          <a:lstStyle/>
          <a:p>
            <a:pPr>
              <a:buNone/>
            </a:pPr>
            <a:r>
              <a:rPr lang="en-CA" dirty="0" smtClean="0"/>
              <a:t>	The </a:t>
            </a:r>
            <a:r>
              <a:rPr lang="en-CA" i="1" dirty="0" smtClean="0"/>
              <a:t>Magna </a:t>
            </a:r>
            <a:r>
              <a:rPr lang="en-CA" i="1" dirty="0" err="1" smtClean="0"/>
              <a:t>Carta</a:t>
            </a:r>
            <a:r>
              <a:rPr lang="en-CA" dirty="0" smtClean="0"/>
              <a:t>, or Great Charter, was signed in 1215 by King John at Runnymede</a:t>
            </a:r>
          </a:p>
          <a:p>
            <a:pPr lvl="1"/>
            <a:r>
              <a:rPr lang="en-CA" dirty="0" smtClean="0"/>
              <a:t>Clause 17 required that ordinary lawsuits are held in a fixed place</a:t>
            </a:r>
          </a:p>
          <a:p>
            <a:pPr lvl="1"/>
            <a:r>
              <a:rPr lang="en-CA" dirty="0" smtClean="0"/>
              <a:t>The Court of Common Pleas</a:t>
            </a:r>
            <a:br>
              <a:rPr lang="en-CA" dirty="0" smtClean="0"/>
            </a:br>
            <a:r>
              <a:rPr lang="en-CA" dirty="0" smtClean="0"/>
              <a:t>sat at Westminster Hall</a:t>
            </a:r>
          </a:p>
          <a:p>
            <a:pPr lvl="1"/>
            <a:r>
              <a:rPr lang="en-CA" dirty="0" smtClean="0"/>
              <a:t>This was the largest hall in</a:t>
            </a:r>
            <a:br>
              <a:rPr lang="en-CA" dirty="0" smtClean="0"/>
            </a:br>
            <a:r>
              <a:rPr lang="en-CA" dirty="0" smtClean="0"/>
              <a:t>Europe and its roof was an</a:t>
            </a:r>
            <a:br>
              <a:rPr lang="en-CA" dirty="0" smtClean="0"/>
            </a:br>
            <a:r>
              <a:rPr lang="en-CA" dirty="0" smtClean="0"/>
              <a:t>engineering feat of the time</a:t>
            </a:r>
          </a:p>
          <a:p>
            <a:pPr lvl="1"/>
            <a:r>
              <a:rPr lang="en-CA" dirty="0" smtClean="0"/>
              <a:t>With its significant power, this</a:t>
            </a:r>
            <a:br>
              <a:rPr lang="en-CA" dirty="0" smtClean="0"/>
            </a:br>
            <a:r>
              <a:rPr lang="en-CA" dirty="0" smtClean="0"/>
              <a:t>court became strict and </a:t>
            </a:r>
            <a:br>
              <a:rPr lang="en-CA" dirty="0" smtClean="0"/>
            </a:br>
            <a:r>
              <a:rPr lang="en-CA" dirty="0" smtClean="0"/>
              <a:t>conservative in its rulings</a:t>
            </a:r>
          </a:p>
          <a:p>
            <a:pPr lvl="1"/>
            <a:endParaRPr lang="en-CA" dirty="0" smtClean="0"/>
          </a:p>
        </p:txBody>
      </p:sp>
      <p:sp>
        <p:nvSpPr>
          <p:cNvPr id="4" name="Slide Number Placeholder 3"/>
          <p:cNvSpPr>
            <a:spLocks noGrp="1"/>
          </p:cNvSpPr>
          <p:nvPr>
            <p:ph type="sldNum" sz="quarter" idx="11"/>
          </p:nvPr>
        </p:nvSpPr>
        <p:spPr/>
        <p:txBody>
          <a:bodyPr/>
          <a:lstStyle/>
          <a:p>
            <a:fld id="{9DB00347-C159-474C-B961-9625E0FB8F9F}" type="slidenum">
              <a:rPr lang="en-CA" smtClean="0"/>
              <a:pPr/>
              <a:t>29</a:t>
            </a:fld>
            <a:endParaRPr lang="en-CA"/>
          </a:p>
        </p:txBody>
      </p:sp>
      <p:sp>
        <p:nvSpPr>
          <p:cNvPr id="5" name="Footer Placeholder 4"/>
          <p:cNvSpPr>
            <a:spLocks noGrp="1"/>
          </p:cNvSpPr>
          <p:nvPr>
            <p:ph type="ftr" sz="quarter" idx="12"/>
          </p:nvPr>
        </p:nvSpPr>
        <p:spPr/>
        <p:txBody>
          <a:bodyPr/>
          <a:lstStyle/>
          <a:p>
            <a:pPr>
              <a:defRPr/>
            </a:pPr>
            <a:r>
              <a:rPr lang="en-US" dirty="0" smtClean="0"/>
              <a:t>Common Law</a:t>
            </a:r>
            <a:endParaRPr lang="en-US" dirty="0"/>
          </a:p>
        </p:txBody>
      </p:sp>
      <p:pic>
        <p:nvPicPr>
          <p:cNvPr id="3074" name="Picture 2"/>
          <p:cNvPicPr>
            <a:picLocks noChangeAspect="1" noChangeArrowheads="1"/>
          </p:cNvPicPr>
          <p:nvPr/>
        </p:nvPicPr>
        <p:blipFill>
          <a:blip r:embed="rId3"/>
          <a:srcRect/>
          <a:stretch>
            <a:fillRect/>
          </a:stretch>
        </p:blipFill>
        <p:spPr bwMode="auto">
          <a:xfrm>
            <a:off x="4797426" y="2823210"/>
            <a:ext cx="4175124" cy="3006089"/>
          </a:xfrm>
          <a:prstGeom prst="rect">
            <a:avLst/>
          </a:prstGeom>
          <a:noFill/>
          <a:ln w="9525">
            <a:noFill/>
            <a:miter lim="800000"/>
            <a:headEnd/>
            <a:tailEnd/>
          </a:ln>
        </p:spPr>
      </p:pic>
      <p:sp>
        <p:nvSpPr>
          <p:cNvPr id="8" name="Rectangle 7"/>
          <p:cNvSpPr/>
          <p:nvPr/>
        </p:nvSpPr>
        <p:spPr>
          <a:xfrm>
            <a:off x="4812030" y="5829299"/>
            <a:ext cx="4114799" cy="523220"/>
          </a:xfrm>
          <a:prstGeom prst="rect">
            <a:avLst/>
          </a:prstGeom>
        </p:spPr>
        <p:txBody>
          <a:bodyPr wrap="square">
            <a:spAutoFit/>
          </a:bodyPr>
          <a:lstStyle/>
          <a:p>
            <a:r>
              <a:rPr lang="en-CA" sz="1400" dirty="0" err="1" smtClean="0">
                <a:solidFill>
                  <a:schemeClr val="tx1">
                    <a:lumMod val="50000"/>
                    <a:lumOff val="50000"/>
                  </a:schemeClr>
                </a:solidFill>
              </a:rPr>
              <a:t>Gemma</a:t>
            </a:r>
            <a:r>
              <a:rPr lang="en-CA" sz="1400" dirty="0" smtClean="0">
                <a:solidFill>
                  <a:schemeClr val="tx1">
                    <a:lumMod val="50000"/>
                    <a:lumOff val="50000"/>
                  </a:schemeClr>
                </a:solidFill>
              </a:rPr>
              <a:t> </a:t>
            </a:r>
            <a:r>
              <a:rPr lang="en-CA" sz="1400" dirty="0" err="1" smtClean="0">
                <a:solidFill>
                  <a:schemeClr val="tx1">
                    <a:lumMod val="50000"/>
                    <a:lumOff val="50000"/>
                  </a:schemeClr>
                </a:solidFill>
              </a:rPr>
              <a:t>Minihan</a:t>
            </a:r>
            <a:endParaRPr lang="en-CA" sz="1400" dirty="0" smtClean="0">
              <a:solidFill>
                <a:schemeClr val="tx1">
                  <a:lumMod val="50000"/>
                  <a:lumOff val="50000"/>
                </a:schemeClr>
              </a:solidFill>
            </a:endParaRPr>
          </a:p>
          <a:p>
            <a:r>
              <a:rPr lang="en-CA" sz="1400" dirty="0" smtClean="0">
                <a:solidFill>
                  <a:schemeClr val="tx1">
                    <a:lumMod val="50000"/>
                    <a:lumOff val="50000"/>
                  </a:schemeClr>
                </a:solidFill>
              </a:rPr>
              <a:t>http://ighthammote.co.uk/tag/westminster-hall/</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Civic Law</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3</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
        <p:nvSpPr>
          <p:cNvPr id="6" name="Content Placeholder 5"/>
          <p:cNvSpPr>
            <a:spLocks noGrp="1"/>
          </p:cNvSpPr>
          <p:nvPr>
            <p:ph idx="1"/>
          </p:nvPr>
        </p:nvSpPr>
        <p:spPr/>
        <p:txBody>
          <a:bodyPr/>
          <a:lstStyle/>
          <a:p>
            <a:pPr>
              <a:buNone/>
            </a:pPr>
            <a:r>
              <a:rPr lang="en-CA" dirty="0" smtClean="0"/>
              <a:t>	To understand the development of law, we must understand European history</a:t>
            </a:r>
          </a:p>
          <a:p>
            <a:pPr lvl="1"/>
            <a:r>
              <a:rPr lang="en-CA" dirty="0" smtClean="0"/>
              <a:t>Greek</a:t>
            </a:r>
          </a:p>
          <a:p>
            <a:pPr lvl="1"/>
            <a:r>
              <a:rPr lang="en-CA" dirty="0" smtClean="0"/>
              <a:t>Roman</a:t>
            </a:r>
          </a:p>
          <a:p>
            <a:pPr lvl="1"/>
            <a:r>
              <a:rPr lang="en-CA" dirty="0" smtClean="0"/>
              <a:t>British</a:t>
            </a:r>
            <a:endParaRPr lang="en-CA" dirty="0"/>
          </a:p>
        </p:txBody>
      </p:sp>
      <p:pic>
        <p:nvPicPr>
          <p:cNvPr id="1026" name="Picture 2"/>
          <p:cNvPicPr>
            <a:picLocks noChangeAspect="1" noChangeArrowheads="1"/>
          </p:cNvPicPr>
          <p:nvPr/>
        </p:nvPicPr>
        <p:blipFill>
          <a:blip r:embed="rId2"/>
          <a:srcRect/>
          <a:stretch>
            <a:fillRect/>
          </a:stretch>
        </p:blipFill>
        <p:spPr bwMode="auto">
          <a:xfrm>
            <a:off x="6676142" y="3634740"/>
            <a:ext cx="2010658" cy="26469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Common Law</a:t>
            </a:r>
            <a:endParaRPr lang="en-CA" i="1" dirty="0"/>
          </a:p>
        </p:txBody>
      </p:sp>
      <p:sp>
        <p:nvSpPr>
          <p:cNvPr id="3" name="Content Placeholder 2"/>
          <p:cNvSpPr>
            <a:spLocks noGrp="1"/>
          </p:cNvSpPr>
          <p:nvPr>
            <p:ph idx="1"/>
          </p:nvPr>
        </p:nvSpPr>
        <p:spPr/>
        <p:txBody>
          <a:bodyPr/>
          <a:lstStyle/>
          <a:p>
            <a:pPr>
              <a:buNone/>
            </a:pPr>
            <a:r>
              <a:rPr lang="en-CA" dirty="0" smtClean="0"/>
              <a:t>	Due to the harshness of the Court of Common Pleas, soon after </a:t>
            </a:r>
            <a:r>
              <a:rPr lang="en-CA" i="1" dirty="0" smtClean="0"/>
              <a:t>Magna </a:t>
            </a:r>
            <a:r>
              <a:rPr lang="en-CA" i="1" dirty="0" err="1" smtClean="0"/>
              <a:t>Carta</a:t>
            </a:r>
            <a:r>
              <a:rPr lang="en-CA" dirty="0" smtClean="0"/>
              <a:t>, the Court of Exchequer would often hear cases of common law if there was any question of debt to the king</a:t>
            </a:r>
          </a:p>
          <a:p>
            <a:pPr lvl="1"/>
            <a:r>
              <a:rPr lang="en-CA" dirty="0" smtClean="0"/>
              <a:t>This began a competition between the two courts for supremacy over the other — one that would last for 700 years</a:t>
            </a:r>
          </a:p>
          <a:p>
            <a:pPr>
              <a:buNone/>
            </a:pPr>
            <a:endParaRPr lang="en-CA" dirty="0" smtClean="0"/>
          </a:p>
          <a:p>
            <a:pPr>
              <a:buNone/>
            </a:pPr>
            <a:r>
              <a:rPr lang="en-CA" dirty="0" smtClean="0"/>
              <a:t>	</a:t>
            </a:r>
          </a:p>
        </p:txBody>
      </p:sp>
      <p:sp>
        <p:nvSpPr>
          <p:cNvPr id="4" name="Slide Number Placeholder 3"/>
          <p:cNvSpPr>
            <a:spLocks noGrp="1"/>
          </p:cNvSpPr>
          <p:nvPr>
            <p:ph type="sldNum" sz="quarter" idx="11"/>
          </p:nvPr>
        </p:nvSpPr>
        <p:spPr/>
        <p:txBody>
          <a:bodyPr/>
          <a:lstStyle/>
          <a:p>
            <a:fld id="{9DB00347-C159-474C-B961-9625E0FB8F9F}" type="slidenum">
              <a:rPr lang="en-CA" smtClean="0"/>
              <a:pPr/>
              <a:t>30</a:t>
            </a:fld>
            <a:endParaRPr lang="en-CA"/>
          </a:p>
        </p:txBody>
      </p:sp>
      <p:sp>
        <p:nvSpPr>
          <p:cNvPr id="5" name="Footer Placeholder 4"/>
          <p:cNvSpPr>
            <a:spLocks noGrp="1"/>
          </p:cNvSpPr>
          <p:nvPr>
            <p:ph type="ftr" sz="quarter" idx="12"/>
          </p:nvPr>
        </p:nvSpPr>
        <p:spPr/>
        <p:txBody>
          <a:bodyPr/>
          <a:lstStyle/>
          <a:p>
            <a:pPr>
              <a:defRPr/>
            </a:pPr>
            <a:r>
              <a:rPr lang="en-US" dirty="0" smtClean="0"/>
              <a:t>Common Law</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Equity</a:t>
            </a:r>
            <a:endParaRPr lang="en-CA" dirty="0"/>
          </a:p>
        </p:txBody>
      </p:sp>
      <p:sp>
        <p:nvSpPr>
          <p:cNvPr id="3" name="Content Placeholder 2"/>
          <p:cNvSpPr>
            <a:spLocks noGrp="1"/>
          </p:cNvSpPr>
          <p:nvPr>
            <p:ph idx="1"/>
          </p:nvPr>
        </p:nvSpPr>
        <p:spPr/>
        <p:txBody>
          <a:bodyPr/>
          <a:lstStyle/>
          <a:p>
            <a:pPr>
              <a:buNone/>
            </a:pPr>
            <a:r>
              <a:rPr lang="en-CA" dirty="0" smtClean="0"/>
              <a:t>	When it seems unjust to apply the full force of the law, a subject could appeal to the king for equity</a:t>
            </a:r>
          </a:p>
          <a:p>
            <a:pPr>
              <a:buNone/>
            </a:pPr>
            <a:endParaRPr lang="en-CA" dirty="0" smtClean="0"/>
          </a:p>
          <a:p>
            <a:pPr>
              <a:buNone/>
            </a:pPr>
            <a:r>
              <a:rPr lang="en-CA" dirty="0" smtClean="0"/>
              <a:t>	Equity, </a:t>
            </a:r>
            <a:r>
              <a:rPr lang="en-CA" i="1" dirty="0" smtClean="0">
                <a:latin typeface="Times New Roman" pitchFamily="18" charset="0"/>
                <a:cs typeface="Times New Roman" pitchFamily="18" charset="0"/>
              </a:rPr>
              <a:t>n</a:t>
            </a:r>
            <a:r>
              <a:rPr lang="en-CA" dirty="0" smtClean="0">
                <a:latin typeface="Times New Roman" pitchFamily="18" charset="0"/>
                <a:cs typeface="Times New Roman" pitchFamily="18" charset="0"/>
              </a:rPr>
              <a:t>.</a:t>
            </a:r>
          </a:p>
          <a:p>
            <a:pPr lvl="1" algn="just">
              <a:buNone/>
            </a:pPr>
            <a:r>
              <a:rPr lang="en-CA" b="1" dirty="0" smtClean="0"/>
              <a:t>	</a:t>
            </a:r>
            <a:r>
              <a:rPr lang="en-CA" dirty="0" smtClean="0"/>
              <a:t>3. The recourse to general principles of justice (the </a:t>
            </a:r>
            <a:r>
              <a:rPr lang="en-CA" i="1" dirty="0" err="1" smtClean="0"/>
              <a:t>naturalis</a:t>
            </a:r>
            <a:r>
              <a:rPr lang="en-CA" i="1" dirty="0" smtClean="0"/>
              <a:t> </a:t>
            </a:r>
            <a:r>
              <a:rPr lang="en-CA" i="1" dirty="0" err="1" smtClean="0"/>
              <a:t>æquitas</a:t>
            </a:r>
            <a:r>
              <a:rPr lang="en-CA" dirty="0" smtClean="0"/>
              <a:t> of Roman jurists) to correct or supplement the provisions of the law.</a:t>
            </a:r>
          </a:p>
          <a:p>
            <a:pPr lvl="1">
              <a:buNone/>
            </a:pPr>
            <a:endParaRPr lang="en-CA" dirty="0" smtClean="0"/>
          </a:p>
          <a:p>
            <a:pPr lvl="1" algn="just">
              <a:buNone/>
            </a:pP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31</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Equity</a:t>
            </a:r>
            <a:endParaRPr lang="en-CA" dirty="0"/>
          </a:p>
        </p:txBody>
      </p:sp>
      <p:sp>
        <p:nvSpPr>
          <p:cNvPr id="3" name="Content Placeholder 2"/>
          <p:cNvSpPr>
            <a:spLocks noGrp="1"/>
          </p:cNvSpPr>
          <p:nvPr>
            <p:ph idx="1"/>
          </p:nvPr>
        </p:nvSpPr>
        <p:spPr/>
        <p:txBody>
          <a:bodyPr/>
          <a:lstStyle/>
          <a:p>
            <a:pPr>
              <a:buNone/>
            </a:pPr>
            <a:r>
              <a:rPr lang="en-CA" dirty="0" smtClean="0"/>
              <a:t>	The Lord Chancellor, a member of the </a:t>
            </a:r>
            <a:r>
              <a:rPr lang="en-CA" i="1" dirty="0" smtClean="0"/>
              <a:t>curia </a:t>
            </a:r>
            <a:r>
              <a:rPr lang="en-CA" i="1" dirty="0" err="1" smtClean="0"/>
              <a:t>regis</a:t>
            </a:r>
            <a:r>
              <a:rPr lang="en-CA" dirty="0" smtClean="0"/>
              <a:t>, was one of the highest ranking ministers of the King and responsible for the running of the courts</a:t>
            </a:r>
          </a:p>
          <a:p>
            <a:pPr>
              <a:buNone/>
            </a:pPr>
            <a:endParaRPr lang="en-CA" dirty="0" smtClean="0"/>
          </a:p>
          <a:p>
            <a:pPr>
              <a:buNone/>
            </a:pPr>
            <a:r>
              <a:rPr lang="en-CA" dirty="0" smtClean="0"/>
              <a:t>	King Edward I referred petitions to the Court of Chancery</a:t>
            </a:r>
          </a:p>
          <a:p>
            <a:pPr lvl="1"/>
            <a:r>
              <a:rPr lang="en-CA" dirty="0" smtClean="0"/>
              <a:t>This became a court of equity, </a:t>
            </a:r>
          </a:p>
          <a:p>
            <a:pPr lvl="1"/>
            <a:r>
              <a:rPr lang="en-CA" dirty="0" smtClean="0"/>
              <a:t>Its purpose was to</a:t>
            </a:r>
            <a:br>
              <a:rPr lang="en-CA" dirty="0" smtClean="0"/>
            </a:br>
            <a:r>
              <a:rPr lang="en-CA" dirty="0" smtClean="0"/>
              <a:t>    “mitigate the rigor of common law” </a:t>
            </a:r>
          </a:p>
          <a:p>
            <a:pPr lvl="1"/>
            <a:endParaRPr lang="en-CA" dirty="0" smtClean="0"/>
          </a:p>
          <a:p>
            <a:pPr lvl="1" algn="just">
              <a:buNone/>
            </a:pP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32</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pic>
        <p:nvPicPr>
          <p:cNvPr id="4098" name="Picture 2" descr="C:\Users\dwharder\Desktop\tree1.png"/>
          <p:cNvPicPr>
            <a:picLocks noChangeAspect="1" noChangeArrowheads="1"/>
          </p:cNvPicPr>
          <p:nvPr/>
        </p:nvPicPr>
        <p:blipFill>
          <a:blip r:embed="rId2"/>
          <a:stretch>
            <a:fillRect/>
          </a:stretch>
        </p:blipFill>
        <p:spPr bwMode="auto">
          <a:xfrm>
            <a:off x="4572000" y="3738356"/>
            <a:ext cx="4222750" cy="3050953"/>
          </a:xfrm>
          <a:prstGeom prst="rect">
            <a:avLst/>
          </a:prstGeom>
          <a:noFill/>
        </p:spPr>
      </p:pic>
      <p:sp>
        <p:nvSpPr>
          <p:cNvPr id="7" name="Rectangle 6"/>
          <p:cNvSpPr/>
          <p:nvPr/>
        </p:nvSpPr>
        <p:spPr>
          <a:xfrm>
            <a:off x="5600700" y="6606540"/>
            <a:ext cx="1417320" cy="182880"/>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dwharder\Desktop\tree1.png"/>
          <p:cNvPicPr>
            <a:picLocks noChangeAspect="1" noChangeArrowheads="1"/>
          </p:cNvPicPr>
          <p:nvPr/>
        </p:nvPicPr>
        <p:blipFill>
          <a:blip r:embed="rId2"/>
          <a:srcRect/>
          <a:stretch>
            <a:fillRect/>
          </a:stretch>
        </p:blipFill>
        <p:spPr bwMode="auto">
          <a:xfrm>
            <a:off x="4577397" y="3738245"/>
            <a:ext cx="4475163" cy="3051175"/>
          </a:xfrm>
          <a:prstGeom prst="rect">
            <a:avLst/>
          </a:prstGeom>
          <a:noFill/>
        </p:spPr>
      </p:pic>
      <p:sp>
        <p:nvSpPr>
          <p:cNvPr id="2" name="Title 1"/>
          <p:cNvSpPr>
            <a:spLocks noGrp="1"/>
          </p:cNvSpPr>
          <p:nvPr>
            <p:ph type="title"/>
          </p:nvPr>
        </p:nvSpPr>
        <p:spPr/>
        <p:txBody>
          <a:bodyPr/>
          <a:lstStyle/>
          <a:p>
            <a:r>
              <a:rPr lang="en-CA" dirty="0" smtClean="0"/>
              <a:t>Equity</a:t>
            </a:r>
            <a:endParaRPr lang="en-CA" dirty="0"/>
          </a:p>
        </p:txBody>
      </p:sp>
      <p:sp>
        <p:nvSpPr>
          <p:cNvPr id="3" name="Content Placeholder 2"/>
          <p:cNvSpPr>
            <a:spLocks noGrp="1"/>
          </p:cNvSpPr>
          <p:nvPr>
            <p:ph idx="1"/>
          </p:nvPr>
        </p:nvSpPr>
        <p:spPr/>
        <p:txBody>
          <a:bodyPr/>
          <a:lstStyle/>
          <a:p>
            <a:pPr>
              <a:buNone/>
            </a:pPr>
            <a:r>
              <a:rPr lang="en-CA" dirty="0" smtClean="0"/>
              <a:t>	Finally, to add another court into the mix, the </a:t>
            </a:r>
            <a:r>
              <a:rPr lang="en-CA" i="1" dirty="0" smtClean="0"/>
              <a:t>curia </a:t>
            </a:r>
            <a:r>
              <a:rPr lang="en-CA" i="1" dirty="0" err="1" smtClean="0"/>
              <a:t>regis</a:t>
            </a:r>
            <a:r>
              <a:rPr lang="en-CA" i="1" dirty="0" smtClean="0"/>
              <a:t> </a:t>
            </a:r>
            <a:r>
              <a:rPr lang="en-CA" dirty="0" smtClean="0"/>
              <a:t>was reformed as the Court of King’s Bench</a:t>
            </a:r>
          </a:p>
          <a:p>
            <a:pPr lvl="1"/>
            <a:r>
              <a:rPr lang="en-CA" dirty="0" smtClean="0"/>
              <a:t>This became the court of appeals from either local courts or the Court of Common Pleas</a:t>
            </a:r>
          </a:p>
          <a:p>
            <a:pPr lvl="1" algn="just">
              <a:buNone/>
            </a:pP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33</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
        <p:nvSpPr>
          <p:cNvPr id="7" name="Rectangle 6"/>
          <p:cNvSpPr/>
          <p:nvPr/>
        </p:nvSpPr>
        <p:spPr>
          <a:xfrm>
            <a:off x="5600700" y="6606540"/>
            <a:ext cx="1417320" cy="182880"/>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Equity</a:t>
            </a:r>
            <a:endParaRPr lang="en-CA" dirty="0"/>
          </a:p>
        </p:txBody>
      </p:sp>
      <p:sp>
        <p:nvSpPr>
          <p:cNvPr id="3" name="Content Placeholder 2"/>
          <p:cNvSpPr>
            <a:spLocks noGrp="1"/>
          </p:cNvSpPr>
          <p:nvPr>
            <p:ph idx="1"/>
          </p:nvPr>
        </p:nvSpPr>
        <p:spPr/>
        <p:txBody>
          <a:bodyPr/>
          <a:lstStyle/>
          <a:p>
            <a:pPr>
              <a:buNone/>
            </a:pPr>
            <a:r>
              <a:rPr lang="en-CA" dirty="0" smtClean="0"/>
              <a:t>	Lord Chancellors  were drawn for a long time from the clergy</a:t>
            </a:r>
          </a:p>
          <a:p>
            <a:pPr lvl="1"/>
            <a:r>
              <a:rPr lang="en-CA" dirty="0" smtClean="0"/>
              <a:t>Being untrained in law, decisions of this court were often varying</a:t>
            </a:r>
          </a:p>
          <a:p>
            <a:pPr lvl="1"/>
            <a:endParaRPr lang="en-CA" dirty="0" smtClean="0"/>
          </a:p>
          <a:p>
            <a:pPr>
              <a:buNone/>
            </a:pPr>
            <a:r>
              <a:rPr lang="en-CA" dirty="0" smtClean="0"/>
              <a:t>	Thomas More (1478 – 1535) was the first lawyer to be Lord Chancellor</a:t>
            </a:r>
          </a:p>
          <a:p>
            <a:pPr lvl="1"/>
            <a:r>
              <a:rPr lang="en-CA" dirty="0" smtClean="0"/>
              <a:t>All Chancellors after this point were lawyers</a:t>
            </a:r>
          </a:p>
          <a:p>
            <a:pPr lvl="1"/>
            <a:r>
              <a:rPr lang="en-CA" dirty="0" smtClean="0"/>
              <a:t>Records of decisions were kept, and doctrines</a:t>
            </a:r>
            <a:br>
              <a:rPr lang="en-CA" dirty="0" smtClean="0"/>
            </a:br>
            <a:r>
              <a:rPr lang="en-CA" dirty="0" smtClean="0"/>
              <a:t>on equity began to be formed</a:t>
            </a:r>
          </a:p>
          <a:p>
            <a:pPr lvl="1"/>
            <a:endParaRPr lang="en-CA" dirty="0" smtClean="0"/>
          </a:p>
          <a:p>
            <a:pPr>
              <a:buNone/>
            </a:pPr>
            <a:endParaRPr lang="en-CA" dirty="0" smtClean="0"/>
          </a:p>
          <a:p>
            <a:pPr>
              <a:buNone/>
            </a:pPr>
            <a:endParaRPr lang="en-CA" dirty="0" smtClean="0"/>
          </a:p>
          <a:p>
            <a:pPr>
              <a:buNone/>
            </a:pPr>
            <a:r>
              <a:rPr lang="en-CA" dirty="0" smtClean="0"/>
              <a:t>	</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34</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pic>
        <p:nvPicPr>
          <p:cNvPr id="5122" name="Picture 2" descr="http://upload.wikimedia.org/wikipedia/commons/thumb/d/d2/Hans_Holbein%2C_the_Younger_-_Sir_Thomas_More_-_Google_Art_Project.jpg/220px-Hans_Holbein%2C_the_Younger_-_Sir_Thomas_More_-_Google_Art_Project.jpg"/>
          <p:cNvPicPr>
            <a:picLocks noChangeAspect="1" noChangeArrowheads="1"/>
          </p:cNvPicPr>
          <p:nvPr/>
        </p:nvPicPr>
        <p:blipFill>
          <a:blip r:embed="rId2"/>
          <a:srcRect/>
          <a:stretch>
            <a:fillRect/>
          </a:stretch>
        </p:blipFill>
        <p:spPr bwMode="auto">
          <a:xfrm>
            <a:off x="6854190" y="4086859"/>
            <a:ext cx="2095500" cy="2609851"/>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Equity</a:t>
            </a:r>
            <a:endParaRPr lang="en-CA" dirty="0"/>
          </a:p>
        </p:txBody>
      </p:sp>
      <p:sp>
        <p:nvSpPr>
          <p:cNvPr id="3" name="Content Placeholder 2"/>
          <p:cNvSpPr>
            <a:spLocks noGrp="1"/>
          </p:cNvSpPr>
          <p:nvPr>
            <p:ph idx="1"/>
          </p:nvPr>
        </p:nvSpPr>
        <p:spPr/>
        <p:txBody>
          <a:bodyPr/>
          <a:lstStyle/>
          <a:p>
            <a:pPr>
              <a:buNone/>
            </a:pPr>
            <a:r>
              <a:rPr lang="en-CA" dirty="0" smtClean="0"/>
              <a:t>	Edward III introduced an </a:t>
            </a:r>
            <a:r>
              <a:rPr lang="en-CA" i="1" dirty="0" smtClean="0"/>
              <a:t>Exchequer Chamber</a:t>
            </a:r>
            <a:r>
              <a:rPr lang="en-CA" dirty="0" smtClean="0"/>
              <a:t> which could hear appeals from lower courts</a:t>
            </a:r>
          </a:p>
          <a:p>
            <a:pPr lvl="1"/>
            <a:r>
              <a:rPr lang="en-CA" dirty="0" smtClean="0"/>
              <a:t>Over time, issues with the Court of Chancery, including tardiness and expense, caused many of the cases of equity to be transferred to the Court of Exchequer</a:t>
            </a:r>
          </a:p>
          <a:p>
            <a:pPr lvl="1"/>
            <a:r>
              <a:rPr lang="en-CA" dirty="0" smtClean="0"/>
              <a:t>There was always competition between the various courts</a:t>
            </a:r>
          </a:p>
          <a:p>
            <a:pPr lvl="2"/>
            <a:r>
              <a:rPr lang="en-CA" dirty="0" smtClean="0"/>
              <a:t>Which court had jurisdiction over a given matter?</a:t>
            </a:r>
          </a:p>
          <a:p>
            <a:pPr>
              <a:buNone/>
            </a:pP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35</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pic>
        <p:nvPicPr>
          <p:cNvPr id="46083" name="Picture 3" descr="C:\Users\dwharder\Desktop\tree1.png"/>
          <p:cNvPicPr>
            <a:picLocks noChangeAspect="1" noChangeArrowheads="1"/>
          </p:cNvPicPr>
          <p:nvPr/>
        </p:nvPicPr>
        <p:blipFill>
          <a:blip r:embed="rId2"/>
          <a:srcRect/>
          <a:stretch>
            <a:fillRect/>
          </a:stretch>
        </p:blipFill>
        <p:spPr bwMode="auto">
          <a:xfrm>
            <a:off x="2206625" y="4133215"/>
            <a:ext cx="4157663" cy="254635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Supreme Court</a:t>
            </a:r>
            <a:endParaRPr lang="en-CA" dirty="0"/>
          </a:p>
        </p:txBody>
      </p:sp>
      <p:sp>
        <p:nvSpPr>
          <p:cNvPr id="3" name="Content Placeholder 2"/>
          <p:cNvSpPr>
            <a:spLocks noGrp="1"/>
          </p:cNvSpPr>
          <p:nvPr>
            <p:ph idx="1"/>
          </p:nvPr>
        </p:nvSpPr>
        <p:spPr/>
        <p:txBody>
          <a:bodyPr/>
          <a:lstStyle/>
          <a:p>
            <a:pPr>
              <a:buNone/>
            </a:pPr>
            <a:r>
              <a:rPr lang="en-CA" dirty="0" smtClean="0"/>
              <a:t>	With the founding of the United States, the authors of the Constitution developed a single Supreme Court to decide matters of constitutional law</a:t>
            </a:r>
          </a:p>
          <a:p>
            <a:pPr>
              <a:buNone/>
            </a:pPr>
            <a:endParaRPr lang="en-CA" dirty="0" smtClean="0"/>
          </a:p>
          <a:p>
            <a:pPr>
              <a:buNone/>
            </a:pPr>
            <a:r>
              <a:rPr lang="en-CA" dirty="0" smtClean="0"/>
              <a:t>	In Britain, it would be almost another century before the lower courts were merged and a single Supreme Court was introduced</a:t>
            </a:r>
          </a:p>
          <a:p>
            <a:pPr lvl="1"/>
            <a:r>
              <a:rPr lang="en-CA" dirty="0" smtClean="0"/>
              <a:t>Supreme Court of Judicature Acts of 1873 and 1875</a:t>
            </a:r>
          </a:p>
          <a:p>
            <a:pPr lvl="1"/>
            <a:r>
              <a:rPr lang="en-CA" dirty="0" smtClean="0"/>
              <a:t>All courts were now required to consider questions of equity and of common law</a:t>
            </a:r>
          </a:p>
          <a:p>
            <a:pPr lvl="1"/>
            <a:r>
              <a:rPr lang="en-CA" dirty="0" smtClean="0"/>
              <a:t>Canada would follow suit</a:t>
            </a:r>
          </a:p>
          <a:p>
            <a:pPr>
              <a:buNone/>
            </a:pP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36</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Common Law Today</a:t>
            </a:r>
            <a:endParaRPr lang="en-CA" dirty="0"/>
          </a:p>
        </p:txBody>
      </p:sp>
      <p:sp>
        <p:nvSpPr>
          <p:cNvPr id="3" name="Content Placeholder 2"/>
          <p:cNvSpPr>
            <a:spLocks noGrp="1"/>
          </p:cNvSpPr>
          <p:nvPr>
            <p:ph idx="1"/>
          </p:nvPr>
        </p:nvSpPr>
        <p:spPr/>
        <p:txBody>
          <a:bodyPr/>
          <a:lstStyle/>
          <a:p>
            <a:pPr>
              <a:buNone/>
            </a:pPr>
            <a:r>
              <a:rPr lang="en-CA" dirty="0" smtClean="0"/>
              <a:t>	Today, the legal system known as </a:t>
            </a:r>
            <a:r>
              <a:rPr lang="en-CA" i="1" dirty="0" smtClean="0"/>
              <a:t>common law</a:t>
            </a:r>
            <a:r>
              <a:rPr lang="en-CA" dirty="0" smtClean="0"/>
              <a:t> refers to those systems where, in addition to statutes and regulations, legal decisions made by judges are binding on judges below them</a:t>
            </a:r>
          </a:p>
          <a:p>
            <a:pPr lvl="1"/>
            <a:r>
              <a:rPr lang="en-CA" dirty="0" smtClean="0"/>
              <a:t>There are three sources of law:</a:t>
            </a:r>
          </a:p>
          <a:p>
            <a:pPr lvl="2"/>
            <a:r>
              <a:rPr lang="en-CA" dirty="0" smtClean="0"/>
              <a:t>Acts of the legislatures</a:t>
            </a:r>
          </a:p>
          <a:p>
            <a:pPr lvl="2"/>
            <a:r>
              <a:rPr lang="en-CA" dirty="0" smtClean="0"/>
              <a:t>Regulations, codes, by-laws, </a:t>
            </a:r>
            <a:r>
              <a:rPr lang="en-CA" i="1" dirty="0" smtClean="0"/>
              <a:t>etc</a:t>
            </a:r>
            <a:r>
              <a:rPr lang="en-CA" dirty="0" smtClean="0"/>
              <a:t>.</a:t>
            </a:r>
          </a:p>
          <a:p>
            <a:pPr lvl="2"/>
            <a:r>
              <a:rPr lang="en-CA" dirty="0" smtClean="0"/>
              <a:t>Precedence set by previous judges</a:t>
            </a:r>
          </a:p>
        </p:txBody>
      </p:sp>
      <p:sp>
        <p:nvSpPr>
          <p:cNvPr id="4" name="Slide Number Placeholder 3"/>
          <p:cNvSpPr>
            <a:spLocks noGrp="1"/>
          </p:cNvSpPr>
          <p:nvPr>
            <p:ph type="sldNum" sz="quarter" idx="11"/>
          </p:nvPr>
        </p:nvSpPr>
        <p:spPr/>
        <p:txBody>
          <a:bodyPr/>
          <a:lstStyle/>
          <a:p>
            <a:fld id="{9DB00347-C159-474C-B961-9625E0FB8F9F}" type="slidenum">
              <a:rPr lang="en-CA" smtClean="0"/>
              <a:pPr/>
              <a:t>37</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Common Law Today</a:t>
            </a:r>
            <a:endParaRPr lang="en-CA" dirty="0"/>
          </a:p>
        </p:txBody>
      </p:sp>
      <p:sp>
        <p:nvSpPr>
          <p:cNvPr id="3" name="Content Placeholder 2"/>
          <p:cNvSpPr>
            <a:spLocks noGrp="1"/>
          </p:cNvSpPr>
          <p:nvPr>
            <p:ph idx="1"/>
          </p:nvPr>
        </p:nvSpPr>
        <p:spPr/>
        <p:txBody>
          <a:bodyPr/>
          <a:lstStyle/>
          <a:p>
            <a:pPr>
              <a:buNone/>
            </a:pPr>
            <a:r>
              <a:rPr lang="en-CA" dirty="0" smtClean="0"/>
              <a:t>	Therefore, when studying any matter of common law, it is necessary to understand decisions made in previous cases</a:t>
            </a:r>
          </a:p>
          <a:p>
            <a:pPr lvl="1"/>
            <a:r>
              <a:rPr lang="en-CA" dirty="0" smtClean="0"/>
              <a:t>For example, significant components of contract law are entirely within the realm of common-law precedence</a:t>
            </a:r>
          </a:p>
          <a:p>
            <a:pPr lvl="1"/>
            <a:r>
              <a:rPr lang="en-CA" dirty="0" smtClean="0"/>
              <a:t>While there are some Acts of Parliament that affect the forming of contracts, e.g., the Statute of Fraud and the Competition Act, most issues surrounding contracts lies entirely in understanding precedence</a:t>
            </a:r>
          </a:p>
        </p:txBody>
      </p:sp>
      <p:sp>
        <p:nvSpPr>
          <p:cNvPr id="4" name="Slide Number Placeholder 3"/>
          <p:cNvSpPr>
            <a:spLocks noGrp="1"/>
          </p:cNvSpPr>
          <p:nvPr>
            <p:ph type="sldNum" sz="quarter" idx="11"/>
          </p:nvPr>
        </p:nvSpPr>
        <p:spPr/>
        <p:txBody>
          <a:bodyPr/>
          <a:lstStyle/>
          <a:p>
            <a:fld id="{9DB00347-C159-474C-B961-9625E0FB8F9F}" type="slidenum">
              <a:rPr lang="en-CA" smtClean="0"/>
              <a:pPr/>
              <a:t>38</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Common Law Today</a:t>
            </a:r>
            <a:endParaRPr lang="en-CA" dirty="0"/>
          </a:p>
        </p:txBody>
      </p:sp>
      <p:sp>
        <p:nvSpPr>
          <p:cNvPr id="3" name="Content Placeholder 2"/>
          <p:cNvSpPr>
            <a:spLocks noGrp="1"/>
          </p:cNvSpPr>
          <p:nvPr>
            <p:ph idx="1"/>
          </p:nvPr>
        </p:nvSpPr>
        <p:spPr/>
        <p:txBody>
          <a:bodyPr/>
          <a:lstStyle/>
          <a:p>
            <a:pPr>
              <a:buNone/>
            </a:pPr>
            <a:r>
              <a:rPr lang="en-CA" dirty="0" smtClean="0"/>
              <a:t>	Common law is used primarily in the United Kingdom and former British colonies</a:t>
            </a:r>
          </a:p>
          <a:p>
            <a:pPr lvl="1"/>
            <a:r>
              <a:rPr lang="en-CA" dirty="0" smtClean="0"/>
              <a:t>Most are in the Commonwealth of Nations</a:t>
            </a:r>
          </a:p>
          <a:p>
            <a:pPr>
              <a:buNone/>
            </a:pP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39</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pic>
        <p:nvPicPr>
          <p:cNvPr id="47106" name="Picture 2"/>
          <p:cNvPicPr>
            <a:picLocks noChangeAspect="1" noChangeArrowheads="1"/>
          </p:cNvPicPr>
          <p:nvPr/>
        </p:nvPicPr>
        <p:blipFill>
          <a:blip r:embed="rId2"/>
          <a:srcRect/>
          <a:stretch>
            <a:fillRect/>
          </a:stretch>
        </p:blipFill>
        <p:spPr bwMode="auto">
          <a:xfrm>
            <a:off x="27083" y="2743201"/>
            <a:ext cx="9071197" cy="406908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Greece</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4</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
        <p:nvSpPr>
          <p:cNvPr id="6" name="Content Placeholder 5"/>
          <p:cNvSpPr>
            <a:spLocks noGrp="1"/>
          </p:cNvSpPr>
          <p:nvPr>
            <p:ph idx="1"/>
          </p:nvPr>
        </p:nvSpPr>
        <p:spPr/>
        <p:txBody>
          <a:bodyPr/>
          <a:lstStyle/>
          <a:p>
            <a:pPr>
              <a:buNone/>
            </a:pPr>
            <a:r>
              <a:rPr lang="en-CA" dirty="0" smtClean="0"/>
              <a:t>	The Aegean Sea is a tectonic plate that straddles the Eurasian and African continents</a:t>
            </a:r>
          </a:p>
          <a:p>
            <a:pPr lvl="1"/>
            <a:r>
              <a:rPr lang="en-CA" dirty="0" smtClean="0"/>
              <a:t>The </a:t>
            </a:r>
            <a:r>
              <a:rPr lang="en-CA" dirty="0" err="1" smtClean="0"/>
              <a:t>subduction</a:t>
            </a:r>
            <a:r>
              <a:rPr lang="en-CA" dirty="0" smtClean="0"/>
              <a:t> zone and divergent movements result in a mountainous region with many islands</a:t>
            </a:r>
            <a:endParaRPr lang="en-CA" dirty="0"/>
          </a:p>
        </p:txBody>
      </p:sp>
      <p:pic>
        <p:nvPicPr>
          <p:cNvPr id="2050" name="Picture 2"/>
          <p:cNvPicPr>
            <a:picLocks noChangeAspect="1" noChangeArrowheads="1"/>
          </p:cNvPicPr>
          <p:nvPr/>
        </p:nvPicPr>
        <p:blipFill>
          <a:blip r:embed="rId2"/>
          <a:srcRect/>
          <a:stretch>
            <a:fillRect/>
          </a:stretch>
        </p:blipFill>
        <p:spPr bwMode="auto">
          <a:xfrm>
            <a:off x="2913126" y="3328490"/>
            <a:ext cx="3662363" cy="30789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Common Law Today</a:t>
            </a:r>
            <a:endParaRPr lang="en-CA" dirty="0"/>
          </a:p>
        </p:txBody>
      </p:sp>
      <p:sp>
        <p:nvSpPr>
          <p:cNvPr id="3" name="Content Placeholder 2"/>
          <p:cNvSpPr>
            <a:spLocks noGrp="1"/>
          </p:cNvSpPr>
          <p:nvPr>
            <p:ph idx="1"/>
          </p:nvPr>
        </p:nvSpPr>
        <p:spPr/>
        <p:txBody>
          <a:bodyPr/>
          <a:lstStyle/>
          <a:p>
            <a:pPr>
              <a:buNone/>
            </a:pPr>
            <a:r>
              <a:rPr lang="en-CA" dirty="0" smtClean="0"/>
              <a:t>	The few exceptions are either former British mandates or associated with the United States</a:t>
            </a:r>
          </a:p>
        </p:txBody>
      </p:sp>
      <p:sp>
        <p:nvSpPr>
          <p:cNvPr id="4" name="Slide Number Placeholder 3"/>
          <p:cNvSpPr>
            <a:spLocks noGrp="1"/>
          </p:cNvSpPr>
          <p:nvPr>
            <p:ph type="sldNum" sz="quarter" idx="11"/>
          </p:nvPr>
        </p:nvSpPr>
        <p:spPr/>
        <p:txBody>
          <a:bodyPr/>
          <a:lstStyle/>
          <a:p>
            <a:fld id="{9DB00347-C159-474C-B961-9625E0FB8F9F}" type="slidenum">
              <a:rPr lang="en-CA" smtClean="0"/>
              <a:pPr/>
              <a:t>40</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pic>
        <p:nvPicPr>
          <p:cNvPr id="47106" name="Picture 2"/>
          <p:cNvPicPr>
            <a:picLocks noChangeAspect="1" noChangeArrowheads="1"/>
          </p:cNvPicPr>
          <p:nvPr/>
        </p:nvPicPr>
        <p:blipFill>
          <a:blip r:embed="rId2"/>
          <a:srcRect/>
          <a:stretch>
            <a:fillRect/>
          </a:stretch>
        </p:blipFill>
        <p:spPr bwMode="auto">
          <a:xfrm>
            <a:off x="27083" y="2743201"/>
            <a:ext cx="9071197" cy="4069080"/>
          </a:xfrm>
          <a:prstGeom prst="rect">
            <a:avLst/>
          </a:prstGeom>
          <a:noFill/>
          <a:ln w="9525">
            <a:noFill/>
            <a:miter lim="800000"/>
            <a:headEnd/>
            <a:tailEnd/>
          </a:ln>
        </p:spPr>
      </p:pic>
      <p:sp>
        <p:nvSpPr>
          <p:cNvPr id="7" name="Rectangle 6"/>
          <p:cNvSpPr/>
          <p:nvPr/>
        </p:nvSpPr>
        <p:spPr>
          <a:xfrm>
            <a:off x="7132320" y="4411980"/>
            <a:ext cx="1897380" cy="369332"/>
          </a:xfrm>
          <a:prstGeom prst="rect">
            <a:avLst/>
          </a:prstGeom>
        </p:spPr>
        <p:txBody>
          <a:bodyPr wrap="square">
            <a:spAutoFit/>
          </a:bodyPr>
          <a:lstStyle/>
          <a:p>
            <a:r>
              <a:rPr lang="en-CA" b="1" dirty="0" smtClean="0"/>
              <a:t>The Philippines</a:t>
            </a:r>
            <a:endParaRPr lang="en-CA" b="1" dirty="0"/>
          </a:p>
        </p:txBody>
      </p:sp>
      <p:sp>
        <p:nvSpPr>
          <p:cNvPr id="8" name="Rectangle 7"/>
          <p:cNvSpPr/>
          <p:nvPr/>
        </p:nvSpPr>
        <p:spPr>
          <a:xfrm>
            <a:off x="2793111" y="4933712"/>
            <a:ext cx="948690" cy="369332"/>
          </a:xfrm>
          <a:prstGeom prst="rect">
            <a:avLst/>
          </a:prstGeom>
        </p:spPr>
        <p:txBody>
          <a:bodyPr wrap="square">
            <a:spAutoFit/>
          </a:bodyPr>
          <a:lstStyle/>
          <a:p>
            <a:r>
              <a:rPr lang="en-CA" b="1" dirty="0" smtClean="0"/>
              <a:t>Liberia</a:t>
            </a:r>
            <a:endParaRPr lang="en-CA" b="1" dirty="0"/>
          </a:p>
        </p:txBody>
      </p:sp>
      <p:pic>
        <p:nvPicPr>
          <p:cNvPr id="1026" name="Picture 2"/>
          <p:cNvPicPr>
            <a:picLocks noChangeAspect="1" noChangeArrowheads="1"/>
          </p:cNvPicPr>
          <p:nvPr/>
        </p:nvPicPr>
        <p:blipFill>
          <a:blip r:embed="rId3"/>
          <a:srcRect/>
          <a:stretch>
            <a:fillRect/>
          </a:stretch>
        </p:blipFill>
        <p:spPr bwMode="auto">
          <a:xfrm>
            <a:off x="2672143" y="5303044"/>
            <a:ext cx="1190625" cy="628650"/>
          </a:xfrm>
          <a:prstGeom prst="rect">
            <a:avLst/>
          </a:prstGeom>
          <a:noFill/>
          <a:ln w="9525">
            <a:no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7496175" y="3811905"/>
            <a:ext cx="1190625" cy="600075"/>
          </a:xfrm>
          <a:prstGeom prst="rect">
            <a:avLst/>
          </a:prstGeom>
          <a:noFill/>
          <a:ln w="9525">
            <a:noFill/>
            <a:miter lim="800000"/>
            <a:headEnd/>
            <a:tailEnd/>
          </a:ln>
        </p:spPr>
      </p:pic>
      <p:pic>
        <p:nvPicPr>
          <p:cNvPr id="1028" name="Picture 4"/>
          <p:cNvPicPr>
            <a:picLocks noChangeAspect="1" noChangeArrowheads="1"/>
          </p:cNvPicPr>
          <p:nvPr/>
        </p:nvPicPr>
        <p:blipFill>
          <a:blip r:embed="rId5"/>
          <a:srcRect/>
          <a:stretch>
            <a:fillRect/>
          </a:stretch>
        </p:blipFill>
        <p:spPr bwMode="auto">
          <a:xfrm>
            <a:off x="4753928" y="3144203"/>
            <a:ext cx="1190625" cy="866775"/>
          </a:xfrm>
          <a:prstGeom prst="rect">
            <a:avLst/>
          </a:prstGeom>
          <a:noFill/>
          <a:ln w="9525">
            <a:noFill/>
            <a:miter lim="800000"/>
            <a:headEnd/>
            <a:tailEnd/>
          </a:ln>
        </p:spPr>
      </p:pic>
      <p:sp>
        <p:nvSpPr>
          <p:cNvPr id="12" name="Rectangle 11"/>
          <p:cNvSpPr/>
          <p:nvPr/>
        </p:nvSpPr>
        <p:spPr>
          <a:xfrm>
            <a:off x="4931093" y="4010978"/>
            <a:ext cx="922020" cy="369332"/>
          </a:xfrm>
          <a:prstGeom prst="rect">
            <a:avLst/>
          </a:prstGeom>
        </p:spPr>
        <p:txBody>
          <a:bodyPr wrap="square">
            <a:spAutoFit/>
          </a:bodyPr>
          <a:lstStyle/>
          <a:p>
            <a:r>
              <a:rPr lang="en-CA" b="1" dirty="0" smtClean="0"/>
              <a:t>Israel</a:t>
            </a:r>
            <a:endParaRPr lang="en-CA"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Common Law Today</a:t>
            </a:r>
            <a:endParaRPr lang="en-CA" dirty="0"/>
          </a:p>
        </p:txBody>
      </p:sp>
      <p:sp>
        <p:nvSpPr>
          <p:cNvPr id="3" name="Content Placeholder 2"/>
          <p:cNvSpPr>
            <a:spLocks noGrp="1"/>
          </p:cNvSpPr>
          <p:nvPr>
            <p:ph idx="1"/>
          </p:nvPr>
        </p:nvSpPr>
        <p:spPr/>
        <p:txBody>
          <a:bodyPr/>
          <a:lstStyle/>
          <a:p>
            <a:pPr>
              <a:buNone/>
            </a:pPr>
            <a:r>
              <a:rPr lang="en-CA" dirty="0" smtClean="0"/>
              <a:t>	Some places use a hybrid of both common and civil law</a:t>
            </a:r>
          </a:p>
          <a:p>
            <a:pPr lvl="1"/>
            <a:r>
              <a:rPr lang="en-CA" dirty="0" smtClean="0"/>
              <a:t>In Quebec, federal law is common, while provincial law is civil</a:t>
            </a:r>
          </a:p>
          <a:p>
            <a:pPr>
              <a:buNone/>
            </a:pP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41</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pic>
        <p:nvPicPr>
          <p:cNvPr id="47106" name="Picture 2"/>
          <p:cNvPicPr>
            <a:picLocks noChangeAspect="1" noChangeArrowheads="1"/>
          </p:cNvPicPr>
          <p:nvPr/>
        </p:nvPicPr>
        <p:blipFill>
          <a:blip r:embed="rId2"/>
          <a:srcRect/>
          <a:stretch>
            <a:fillRect/>
          </a:stretch>
        </p:blipFill>
        <p:spPr bwMode="auto">
          <a:xfrm>
            <a:off x="27083" y="2743201"/>
            <a:ext cx="9071197" cy="4069080"/>
          </a:xfrm>
          <a:prstGeom prst="rect">
            <a:avLst/>
          </a:prstGeom>
          <a:noFill/>
          <a:ln w="9525">
            <a:noFill/>
            <a:miter lim="800000"/>
            <a:headEnd/>
            <a:tailEnd/>
          </a:ln>
        </p:spPr>
      </p:pic>
      <p:pic>
        <p:nvPicPr>
          <p:cNvPr id="2050" name="Picture 2"/>
          <p:cNvPicPr>
            <a:picLocks noChangeAspect="1" noChangeArrowheads="1"/>
          </p:cNvPicPr>
          <p:nvPr/>
        </p:nvPicPr>
        <p:blipFill>
          <a:blip r:embed="rId3"/>
          <a:srcRect/>
          <a:stretch>
            <a:fillRect/>
          </a:stretch>
        </p:blipFill>
        <p:spPr bwMode="auto">
          <a:xfrm>
            <a:off x="2076831" y="2638425"/>
            <a:ext cx="1190625" cy="790575"/>
          </a:xfrm>
          <a:prstGeom prst="rect">
            <a:avLst/>
          </a:prstGeom>
          <a:noFill/>
          <a:ln w="9525">
            <a:noFill/>
            <a:miter lim="800000"/>
            <a:headEnd/>
            <a:tailEnd/>
          </a:ln>
        </p:spPr>
      </p:pic>
      <p:pic>
        <p:nvPicPr>
          <p:cNvPr id="2051" name="Picture 3"/>
          <p:cNvPicPr>
            <a:picLocks noChangeAspect="1" noChangeArrowheads="1"/>
          </p:cNvPicPr>
          <p:nvPr/>
        </p:nvPicPr>
        <p:blipFill>
          <a:blip r:embed="rId4"/>
          <a:srcRect/>
          <a:stretch>
            <a:fillRect/>
          </a:stretch>
        </p:blipFill>
        <p:spPr bwMode="auto">
          <a:xfrm>
            <a:off x="351847" y="3265170"/>
            <a:ext cx="1190625" cy="762000"/>
          </a:xfrm>
          <a:prstGeom prst="rect">
            <a:avLst/>
          </a:prstGeom>
          <a:noFill/>
          <a:ln w="9525">
            <a:noFill/>
            <a:miter lim="800000"/>
            <a:headEnd/>
            <a:tailEnd/>
          </a:ln>
        </p:spPr>
      </p:pic>
      <p:pic>
        <p:nvPicPr>
          <p:cNvPr id="2052" name="Picture 4"/>
          <p:cNvPicPr>
            <a:picLocks noChangeAspect="1" noChangeArrowheads="1"/>
          </p:cNvPicPr>
          <p:nvPr/>
        </p:nvPicPr>
        <p:blipFill>
          <a:blip r:embed="rId5"/>
          <a:srcRect/>
          <a:stretch>
            <a:fillRect/>
          </a:stretch>
        </p:blipFill>
        <p:spPr bwMode="auto">
          <a:xfrm>
            <a:off x="3439478" y="2592705"/>
            <a:ext cx="1190625" cy="714375"/>
          </a:xfrm>
          <a:prstGeom prst="rect">
            <a:avLst/>
          </a:prstGeom>
          <a:noFill/>
          <a:ln w="9525">
            <a:noFill/>
            <a:miter lim="800000"/>
            <a:headEnd/>
            <a:tailEnd/>
          </a:ln>
        </p:spPr>
      </p:pic>
      <p:pic>
        <p:nvPicPr>
          <p:cNvPr id="2054" name="Picture 6"/>
          <p:cNvPicPr>
            <a:picLocks noChangeAspect="1" noChangeArrowheads="1"/>
          </p:cNvPicPr>
          <p:nvPr/>
        </p:nvPicPr>
        <p:blipFill>
          <a:blip r:embed="rId6"/>
          <a:srcRect/>
          <a:stretch>
            <a:fillRect/>
          </a:stretch>
        </p:blipFill>
        <p:spPr bwMode="auto">
          <a:xfrm>
            <a:off x="2374583" y="5011103"/>
            <a:ext cx="1190625" cy="790575"/>
          </a:xfrm>
          <a:prstGeom prst="rect">
            <a:avLst/>
          </a:prstGeom>
          <a:noFill/>
          <a:ln w="9525">
            <a:noFill/>
            <a:miter lim="800000"/>
            <a:headEnd/>
            <a:tailEnd/>
          </a:ln>
        </p:spPr>
      </p:pic>
      <p:pic>
        <p:nvPicPr>
          <p:cNvPr id="2055" name="Picture 7"/>
          <p:cNvPicPr>
            <a:picLocks noChangeAspect="1" noChangeArrowheads="1"/>
          </p:cNvPicPr>
          <p:nvPr/>
        </p:nvPicPr>
        <p:blipFill>
          <a:blip r:embed="rId7"/>
          <a:srcRect/>
          <a:stretch>
            <a:fillRect/>
          </a:stretch>
        </p:blipFill>
        <p:spPr bwMode="auto">
          <a:xfrm>
            <a:off x="2649283" y="5938838"/>
            <a:ext cx="1190625" cy="790575"/>
          </a:xfrm>
          <a:prstGeom prst="rect">
            <a:avLst/>
          </a:prstGeom>
          <a:noFill/>
          <a:ln w="9525">
            <a:noFill/>
            <a:miter lim="800000"/>
            <a:headEnd/>
            <a:tailEnd/>
          </a:ln>
        </p:spPr>
      </p:pic>
      <p:pic>
        <p:nvPicPr>
          <p:cNvPr id="2056" name="Picture 8"/>
          <p:cNvPicPr>
            <a:picLocks noChangeAspect="1" noChangeArrowheads="1"/>
          </p:cNvPicPr>
          <p:nvPr/>
        </p:nvPicPr>
        <p:blipFill>
          <a:blip r:embed="rId8"/>
          <a:srcRect/>
          <a:stretch>
            <a:fillRect/>
          </a:stretch>
        </p:blipFill>
        <p:spPr bwMode="auto">
          <a:xfrm>
            <a:off x="3746183" y="4615815"/>
            <a:ext cx="1190625" cy="790575"/>
          </a:xfrm>
          <a:prstGeom prst="rect">
            <a:avLst/>
          </a:prstGeom>
          <a:noFill/>
          <a:ln w="9525">
            <a:noFill/>
            <a:miter lim="800000"/>
            <a:headEnd/>
            <a:tailEnd/>
          </a:ln>
        </p:spPr>
      </p:pic>
      <p:pic>
        <p:nvPicPr>
          <p:cNvPr id="2057" name="Picture 9"/>
          <p:cNvPicPr>
            <a:picLocks noChangeAspect="1" noChangeArrowheads="1"/>
          </p:cNvPicPr>
          <p:nvPr/>
        </p:nvPicPr>
        <p:blipFill>
          <a:blip r:embed="rId9"/>
          <a:srcRect/>
          <a:stretch>
            <a:fillRect/>
          </a:stretch>
        </p:blipFill>
        <p:spPr bwMode="auto">
          <a:xfrm>
            <a:off x="5087303" y="5011103"/>
            <a:ext cx="1190625" cy="600075"/>
          </a:xfrm>
          <a:prstGeom prst="rect">
            <a:avLst/>
          </a:prstGeom>
          <a:noFill/>
          <a:ln w="9525">
            <a:noFill/>
            <a:miter lim="800000"/>
            <a:headEnd/>
            <a:tailEnd/>
          </a:ln>
        </p:spPr>
      </p:pic>
      <p:pic>
        <p:nvPicPr>
          <p:cNvPr id="2058" name="Picture 10"/>
          <p:cNvPicPr>
            <a:picLocks noChangeAspect="1" noChangeArrowheads="1"/>
          </p:cNvPicPr>
          <p:nvPr/>
        </p:nvPicPr>
        <p:blipFill>
          <a:blip r:embed="rId10"/>
          <a:srcRect/>
          <a:stretch>
            <a:fillRect/>
          </a:stretch>
        </p:blipFill>
        <p:spPr bwMode="auto">
          <a:xfrm>
            <a:off x="5315903" y="5775642"/>
            <a:ext cx="1190625" cy="790575"/>
          </a:xfrm>
          <a:prstGeom prst="rect">
            <a:avLst/>
          </a:prstGeom>
          <a:noFill/>
          <a:ln w="9525">
            <a:noFill/>
            <a:miter lim="800000"/>
            <a:headEnd/>
            <a:tailEnd/>
          </a:ln>
        </p:spPr>
      </p:pic>
      <p:pic>
        <p:nvPicPr>
          <p:cNvPr id="16" name="Picture 3"/>
          <p:cNvPicPr>
            <a:picLocks noChangeAspect="1" noChangeArrowheads="1"/>
          </p:cNvPicPr>
          <p:nvPr/>
        </p:nvPicPr>
        <p:blipFill>
          <a:blip r:embed="rId11"/>
          <a:srcRect/>
          <a:stretch>
            <a:fillRect/>
          </a:stretch>
        </p:blipFill>
        <p:spPr bwMode="auto">
          <a:xfrm>
            <a:off x="7496175" y="3811905"/>
            <a:ext cx="1190625" cy="600075"/>
          </a:xfrm>
          <a:prstGeom prst="rect">
            <a:avLst/>
          </a:prstGeom>
          <a:noFill/>
          <a:ln w="9525">
            <a:noFill/>
            <a:miter lim="800000"/>
            <a:headEnd/>
            <a:tailEnd/>
          </a:ln>
        </p:spPr>
      </p:pic>
      <p:pic>
        <p:nvPicPr>
          <p:cNvPr id="17" name="Picture 4"/>
          <p:cNvPicPr>
            <a:picLocks noChangeAspect="1" noChangeArrowheads="1"/>
          </p:cNvPicPr>
          <p:nvPr/>
        </p:nvPicPr>
        <p:blipFill>
          <a:blip r:embed="rId12"/>
          <a:srcRect/>
          <a:stretch>
            <a:fillRect/>
          </a:stretch>
        </p:blipFill>
        <p:spPr bwMode="auto">
          <a:xfrm>
            <a:off x="4753928" y="3144203"/>
            <a:ext cx="1190625" cy="866775"/>
          </a:xfrm>
          <a:prstGeom prst="rect">
            <a:avLst/>
          </a:prstGeom>
          <a:noFill/>
          <a:ln w="9525">
            <a:noFill/>
            <a:miter lim="800000"/>
            <a:headEnd/>
            <a:tailEnd/>
          </a:ln>
        </p:spPr>
      </p:pic>
      <p:pic>
        <p:nvPicPr>
          <p:cNvPr id="2059" name="Picture 11"/>
          <p:cNvPicPr>
            <a:picLocks noChangeAspect="1" noChangeArrowheads="1"/>
          </p:cNvPicPr>
          <p:nvPr/>
        </p:nvPicPr>
        <p:blipFill>
          <a:blip r:embed="rId13"/>
          <a:srcRect/>
          <a:stretch>
            <a:fillRect/>
          </a:stretch>
        </p:blipFill>
        <p:spPr bwMode="auto">
          <a:xfrm>
            <a:off x="4023360" y="5984558"/>
            <a:ext cx="1190625" cy="790575"/>
          </a:xfrm>
          <a:prstGeom prst="rect">
            <a:avLst/>
          </a:prstGeom>
          <a:noFill/>
          <a:ln w="9525">
            <a:noFill/>
            <a:miter lim="800000"/>
            <a:headEnd/>
            <a:tailEnd/>
          </a:ln>
        </p:spPr>
      </p:pic>
      <p:pic>
        <p:nvPicPr>
          <p:cNvPr id="2060" name="Picture 12"/>
          <p:cNvPicPr>
            <a:picLocks noChangeAspect="1" noChangeArrowheads="1"/>
          </p:cNvPicPr>
          <p:nvPr/>
        </p:nvPicPr>
        <p:blipFill>
          <a:blip r:embed="rId14"/>
          <a:srcRect/>
          <a:stretch>
            <a:fillRect/>
          </a:stretch>
        </p:blipFill>
        <p:spPr bwMode="auto">
          <a:xfrm>
            <a:off x="5911215" y="4111942"/>
            <a:ext cx="1190625" cy="600075"/>
          </a:xfrm>
          <a:prstGeom prst="rect">
            <a:avLst/>
          </a:prstGeom>
          <a:noFill/>
          <a:ln w="9525">
            <a:noFill/>
            <a:miter lim="800000"/>
            <a:headEnd/>
            <a:tailEnd/>
          </a:ln>
        </p:spPr>
      </p:pic>
      <p:pic>
        <p:nvPicPr>
          <p:cNvPr id="2061" name="Picture 13"/>
          <p:cNvPicPr>
            <a:picLocks noChangeAspect="1" noChangeArrowheads="1"/>
          </p:cNvPicPr>
          <p:nvPr/>
        </p:nvPicPr>
        <p:blipFill>
          <a:blip r:embed="rId15"/>
          <a:srcRect/>
          <a:stretch>
            <a:fillRect/>
          </a:stretch>
        </p:blipFill>
        <p:spPr bwMode="auto">
          <a:xfrm>
            <a:off x="3268027" y="3716654"/>
            <a:ext cx="1190625" cy="790575"/>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Common Law Today</a:t>
            </a:r>
            <a:endParaRPr lang="en-CA" dirty="0"/>
          </a:p>
        </p:txBody>
      </p:sp>
      <p:sp>
        <p:nvSpPr>
          <p:cNvPr id="3" name="Content Placeholder 2"/>
          <p:cNvSpPr>
            <a:spLocks noGrp="1"/>
          </p:cNvSpPr>
          <p:nvPr>
            <p:ph idx="1"/>
          </p:nvPr>
        </p:nvSpPr>
        <p:spPr/>
        <p:txBody>
          <a:bodyPr/>
          <a:lstStyle/>
          <a:p>
            <a:pPr>
              <a:buNone/>
            </a:pPr>
            <a:r>
              <a:rPr lang="en-CA" dirty="0" smtClean="0"/>
              <a:t>	One phenomenon in common law is that judges in one country have the option of citing decisions made by judges from other common law countries</a:t>
            </a:r>
          </a:p>
          <a:p>
            <a:pPr lvl="1"/>
            <a:r>
              <a:rPr lang="en-CA" dirty="0" smtClean="0"/>
              <a:t>One nice observation, the Supreme Court of New Zealand cites Canadian decisions more often than any other common-law country</a:t>
            </a:r>
          </a:p>
          <a:p>
            <a:pPr lvl="1"/>
            <a:endParaRPr lang="en-CA" dirty="0" smtClean="0"/>
          </a:p>
          <a:p>
            <a:pPr>
              <a:buNone/>
            </a:pPr>
            <a:r>
              <a:rPr lang="en-CA" dirty="0" smtClean="0"/>
              <a:t>	Throughout this course, an understanding of common law and where it came from is necessary in order to make sense of both contract law and tort law</a:t>
            </a:r>
          </a:p>
          <a:p>
            <a:pPr>
              <a:buNone/>
            </a:pP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42</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latin typeface="Arial" charset="0"/>
                <a:cs typeface="Arial" charset="0"/>
              </a:rPr>
              <a:t>References</a:t>
            </a:r>
          </a:p>
        </p:txBody>
      </p:sp>
      <p:sp>
        <p:nvSpPr>
          <p:cNvPr id="53251" name="Rectangle 3"/>
          <p:cNvSpPr>
            <a:spLocks noGrp="1" noChangeArrowheads="1"/>
          </p:cNvSpPr>
          <p:nvPr>
            <p:ph type="body" idx="1"/>
          </p:nvPr>
        </p:nvSpPr>
        <p:spPr/>
        <p:txBody>
          <a:bodyPr/>
          <a:lstStyle/>
          <a:p>
            <a:pPr marL="533400" indent="-533400">
              <a:buFontTx/>
              <a:buNone/>
            </a:pPr>
            <a:r>
              <a:rPr lang="en-CA" sz="1800" dirty="0" smtClean="0">
                <a:latin typeface="Arial" charset="0"/>
                <a:cs typeface="Arial" charset="0"/>
              </a:rPr>
              <a:t>[1]	D.L. Marston, Law for Professional Engineers, 4th Ed., McGraw Hill, 2008.</a:t>
            </a:r>
          </a:p>
          <a:p>
            <a:pPr marL="533400" indent="-533400">
              <a:buFontTx/>
              <a:buNone/>
            </a:pPr>
            <a:r>
              <a:rPr lang="en-CA" sz="1800" dirty="0" smtClean="0">
                <a:latin typeface="Arial" charset="0"/>
                <a:cs typeface="Arial" charset="0"/>
              </a:rPr>
              <a:t>[2]	Julie Vale, ECE 290 Course Notes, 2011.</a:t>
            </a:r>
          </a:p>
          <a:p>
            <a:pPr marL="533400" indent="-533400">
              <a:buFontTx/>
              <a:buNone/>
            </a:pPr>
            <a:r>
              <a:rPr lang="en-CA" sz="1800" dirty="0" smtClean="0">
                <a:latin typeface="Arial" charset="0"/>
                <a:cs typeface="Arial" charset="0"/>
              </a:rPr>
              <a:t>[3]	 Wikipedia, http://www.wikipedia.org/</a:t>
            </a:r>
          </a:p>
          <a:p>
            <a:pPr marL="533400" indent="-533400">
              <a:buFontTx/>
              <a:buNone/>
            </a:pPr>
            <a:endParaRPr lang="en-CA" sz="1800" dirty="0" smtClean="0">
              <a:latin typeface="Arial" charset="0"/>
              <a:cs typeface="Arial" charset="0"/>
            </a:endParaRPr>
          </a:p>
          <a:p>
            <a:pPr marL="533400" indent="-533400" algn="just">
              <a:buFontTx/>
              <a:buNone/>
            </a:pPr>
            <a:r>
              <a:rPr lang="en-CA" sz="1600" dirty="0" smtClean="0">
                <a:solidFill>
                  <a:schemeClr val="tx1">
                    <a:lumMod val="65000"/>
                    <a:lumOff val="35000"/>
                  </a:schemeClr>
                </a:solidFill>
                <a:latin typeface="Arial" charset="0"/>
                <a:cs typeface="Arial" charset="0"/>
              </a:rPr>
              <a:t>	These course slides are provided for the ECE 290 class.  The material in it reflects Douglas Harder’s best judgment in light of the information available to him at the time of preparation.  Any reliance on these course slides by any party for any other purpose are the responsibility of such parties.  Douglas W. Harder accepts no responsibility for damages, if any, suffered by any party as a result of decisions made or actions based on these course slides for any other purpose than that for which it was intended.</a:t>
            </a:r>
            <a:endParaRPr lang="en-CA" sz="1600" dirty="0" smtClean="0">
              <a:solidFill>
                <a:schemeClr val="tx1">
                  <a:lumMod val="65000"/>
                  <a:lumOff val="35000"/>
                </a:schemeClr>
              </a:solidFill>
              <a:latin typeface="Arial" charset="0"/>
              <a:cs typeface="Arial" charset="0"/>
            </a:endParaRPr>
          </a:p>
        </p:txBody>
      </p:sp>
      <p:sp>
        <p:nvSpPr>
          <p:cNvPr id="4" name="Slide Number Placeholder 3"/>
          <p:cNvSpPr>
            <a:spLocks noGrp="1"/>
          </p:cNvSpPr>
          <p:nvPr>
            <p:ph type="sldNum" sz="quarter" idx="11"/>
          </p:nvPr>
        </p:nvSpPr>
        <p:spPr/>
        <p:txBody>
          <a:bodyPr/>
          <a:lstStyle/>
          <a:p>
            <a:fld id="{9DB00347-C159-474C-B961-9625E0FB8F9F}" type="slidenum">
              <a:rPr lang="en-CA" smtClean="0"/>
              <a:pPr/>
              <a:t>43</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Greece</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5</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
        <p:nvSpPr>
          <p:cNvPr id="6" name="Content Placeholder 5"/>
          <p:cNvSpPr>
            <a:spLocks noGrp="1"/>
          </p:cNvSpPr>
          <p:nvPr>
            <p:ph idx="1"/>
          </p:nvPr>
        </p:nvSpPr>
        <p:spPr/>
        <p:txBody>
          <a:bodyPr/>
          <a:lstStyle/>
          <a:p>
            <a:pPr>
              <a:buNone/>
            </a:pPr>
            <a:r>
              <a:rPr lang="en-CA" dirty="0" smtClean="0"/>
              <a:t>	It is in this region that the Greek city-states developed </a:t>
            </a:r>
          </a:p>
          <a:p>
            <a:pPr lvl="1"/>
            <a:r>
              <a:rPr lang="en-CA" dirty="0" smtClean="0"/>
              <a:t>These were self-governing cities that were autonomous and independent</a:t>
            </a:r>
          </a:p>
          <a:p>
            <a:pPr lvl="1"/>
            <a:r>
              <a:rPr lang="en-CA" dirty="0" smtClean="0"/>
              <a:t>They were developed in a standard style, with an agora, acropolis, gymnasia, theatres, </a:t>
            </a:r>
            <a:r>
              <a:rPr lang="en-CA" i="1" dirty="0" smtClean="0"/>
              <a:t>etc</a:t>
            </a:r>
            <a:r>
              <a:rPr lang="en-CA" dirty="0" smtClean="0"/>
              <a:t>.</a:t>
            </a:r>
          </a:p>
          <a:p>
            <a:pPr lvl="1"/>
            <a:r>
              <a:rPr lang="en-CA" dirty="0" smtClean="0"/>
              <a:t>Plato’s </a:t>
            </a:r>
            <a:r>
              <a:rPr lang="en-CA" i="1" dirty="0" smtClean="0"/>
              <a:t>The Republic</a:t>
            </a:r>
            <a:r>
              <a:rPr lang="en-CA" dirty="0" smtClean="0"/>
              <a:t> is an analysis of the organization of these city-states</a:t>
            </a:r>
          </a:p>
          <a:p>
            <a:pPr lvl="1"/>
            <a:r>
              <a:rPr lang="en-CA" dirty="0" smtClean="0"/>
              <a:t>The term for these was </a:t>
            </a:r>
            <a:r>
              <a:rPr lang="en-CA" i="1" dirty="0" smtClean="0"/>
              <a:t>polis</a:t>
            </a:r>
            <a:r>
              <a:rPr lang="en-CA" dirty="0" smtClean="0"/>
              <a:t> (</a:t>
            </a:r>
            <a:r>
              <a:rPr lang="en-CA" i="1" dirty="0" smtClean="0">
                <a:latin typeface="Times New Roman" pitchFamily="18" charset="0"/>
                <a:cs typeface="Times New Roman" pitchFamily="18" charset="0"/>
              </a:rPr>
              <a:t>pl</a:t>
            </a:r>
            <a:r>
              <a:rPr lang="en-CA" dirty="0" smtClean="0">
                <a:latin typeface="Times New Roman" pitchFamily="18" charset="0"/>
                <a:cs typeface="Times New Roman" pitchFamily="18" charset="0"/>
              </a:rPr>
              <a:t>.</a:t>
            </a:r>
            <a:r>
              <a:rPr lang="en-CA" dirty="0" smtClean="0"/>
              <a:t> </a:t>
            </a:r>
            <a:r>
              <a:rPr lang="en-CA" i="1" dirty="0" smtClean="0"/>
              <a:t>poleis</a:t>
            </a:r>
            <a:r>
              <a:rPr lang="en-CA" dirty="0" smtClean="0"/>
              <a:t>)</a:t>
            </a:r>
          </a:p>
          <a:p>
            <a:pPr lvl="1"/>
            <a:r>
              <a:rPr lang="en-CA" dirty="0" smtClean="0"/>
              <a:t>Derived words include:</a:t>
            </a:r>
          </a:p>
          <a:p>
            <a:pPr lvl="2"/>
            <a:r>
              <a:rPr lang="en-CA" dirty="0" smtClean="0"/>
              <a:t>Policy</a:t>
            </a:r>
          </a:p>
          <a:p>
            <a:pPr lvl="2"/>
            <a:r>
              <a:rPr lang="en-CA" dirty="0" smtClean="0"/>
              <a:t>Politics</a:t>
            </a:r>
          </a:p>
          <a:p>
            <a:pPr lvl="2"/>
            <a:r>
              <a:rPr lang="en-CA" dirty="0" smtClean="0"/>
              <a:t>Police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i="1" dirty="0" smtClean="0"/>
              <a:t>Polis</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6</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
        <p:nvSpPr>
          <p:cNvPr id="7" name="Rectangle 6"/>
          <p:cNvSpPr/>
          <p:nvPr/>
        </p:nvSpPr>
        <p:spPr>
          <a:xfrm>
            <a:off x="7722106" y="2883205"/>
            <a:ext cx="1159292" cy="307777"/>
          </a:xfrm>
          <a:prstGeom prst="rect">
            <a:avLst/>
          </a:prstGeom>
        </p:spPr>
        <p:txBody>
          <a:bodyPr wrap="none">
            <a:spAutoFit/>
          </a:bodyPr>
          <a:lstStyle/>
          <a:p>
            <a:r>
              <a:rPr lang="en-CA" sz="1400" dirty="0" err="1" smtClean="0">
                <a:solidFill>
                  <a:schemeClr val="tx1">
                    <a:lumMod val="50000"/>
                    <a:lumOff val="50000"/>
                  </a:schemeClr>
                </a:solidFill>
              </a:rPr>
              <a:t>Jeanhousen</a:t>
            </a:r>
            <a:endParaRPr lang="en-CA" sz="1400" dirty="0">
              <a:solidFill>
                <a:schemeClr val="tx1">
                  <a:lumMod val="50000"/>
                  <a:lumOff val="50000"/>
                </a:schemeClr>
              </a:solidFill>
            </a:endParaRPr>
          </a:p>
        </p:txBody>
      </p:sp>
      <p:pic>
        <p:nvPicPr>
          <p:cNvPr id="3075" name="Picture 3"/>
          <p:cNvPicPr>
            <a:picLocks noChangeAspect="1" noChangeArrowheads="1"/>
          </p:cNvPicPr>
          <p:nvPr/>
        </p:nvPicPr>
        <p:blipFill>
          <a:blip r:embed="rId2"/>
          <a:srcRect r="312" b="51343"/>
          <a:stretch>
            <a:fillRect/>
          </a:stretch>
        </p:blipFill>
        <p:spPr bwMode="auto">
          <a:xfrm>
            <a:off x="3600450" y="1169991"/>
            <a:ext cx="5280948" cy="1726986"/>
          </a:xfrm>
          <a:prstGeom prst="rect">
            <a:avLst/>
          </a:prstGeom>
          <a:noFill/>
          <a:ln w="9525">
            <a:noFill/>
            <a:miter lim="800000"/>
            <a:headEnd/>
            <a:tailEnd/>
          </a:ln>
        </p:spPr>
      </p:pic>
      <p:pic>
        <p:nvPicPr>
          <p:cNvPr id="3076" name="Picture 4"/>
          <p:cNvPicPr>
            <a:picLocks noChangeAspect="1" noChangeArrowheads="1"/>
          </p:cNvPicPr>
          <p:nvPr/>
        </p:nvPicPr>
        <p:blipFill>
          <a:blip r:embed="rId3"/>
          <a:srcRect/>
          <a:stretch>
            <a:fillRect/>
          </a:stretch>
        </p:blipFill>
        <p:spPr bwMode="auto">
          <a:xfrm>
            <a:off x="618705" y="4713484"/>
            <a:ext cx="5297502" cy="1503166"/>
          </a:xfrm>
          <a:prstGeom prst="rect">
            <a:avLst/>
          </a:prstGeom>
          <a:noFill/>
          <a:ln w="9525">
            <a:noFill/>
            <a:miter lim="800000"/>
            <a:headEnd/>
            <a:tailEnd/>
          </a:ln>
        </p:spPr>
      </p:pic>
      <p:sp>
        <p:nvSpPr>
          <p:cNvPr id="10" name="Rectangle 9"/>
          <p:cNvSpPr/>
          <p:nvPr/>
        </p:nvSpPr>
        <p:spPr>
          <a:xfrm>
            <a:off x="4556539" y="6216650"/>
            <a:ext cx="1359668" cy="307777"/>
          </a:xfrm>
          <a:prstGeom prst="rect">
            <a:avLst/>
          </a:prstGeom>
        </p:spPr>
        <p:txBody>
          <a:bodyPr wrap="none">
            <a:spAutoFit/>
          </a:bodyPr>
          <a:lstStyle/>
          <a:p>
            <a:r>
              <a:rPr lang="en-CA" sz="1400" dirty="0" err="1" smtClean="0">
                <a:solidFill>
                  <a:schemeClr val="tx1">
                    <a:lumMod val="50000"/>
                    <a:lumOff val="50000"/>
                  </a:schemeClr>
                </a:solidFill>
              </a:rPr>
              <a:t>Hansueli</a:t>
            </a:r>
            <a:r>
              <a:rPr lang="en-CA" sz="1400" dirty="0" smtClean="0">
                <a:solidFill>
                  <a:schemeClr val="tx1">
                    <a:lumMod val="50000"/>
                    <a:lumOff val="50000"/>
                  </a:schemeClr>
                </a:solidFill>
              </a:rPr>
              <a:t> </a:t>
            </a:r>
            <a:r>
              <a:rPr lang="en-CA" sz="1400" dirty="0" err="1" smtClean="0">
                <a:solidFill>
                  <a:schemeClr val="tx1">
                    <a:lumMod val="50000"/>
                    <a:lumOff val="50000"/>
                  </a:schemeClr>
                </a:solidFill>
              </a:rPr>
              <a:t>Krapf</a:t>
            </a:r>
            <a:endParaRPr lang="en-CA" sz="1400" dirty="0">
              <a:solidFill>
                <a:schemeClr val="tx1">
                  <a:lumMod val="50000"/>
                  <a:lumOff val="50000"/>
                </a:schemeClr>
              </a:solidFill>
            </a:endParaRPr>
          </a:p>
        </p:txBody>
      </p:sp>
      <p:pic>
        <p:nvPicPr>
          <p:cNvPr id="3077" name="Picture 5"/>
          <p:cNvPicPr>
            <a:picLocks noChangeAspect="1" noChangeArrowheads="1"/>
          </p:cNvPicPr>
          <p:nvPr/>
        </p:nvPicPr>
        <p:blipFill>
          <a:blip r:embed="rId4"/>
          <a:srcRect/>
          <a:stretch>
            <a:fillRect/>
          </a:stretch>
        </p:blipFill>
        <p:spPr bwMode="auto">
          <a:xfrm>
            <a:off x="289336" y="1417638"/>
            <a:ext cx="3547110" cy="2660333"/>
          </a:xfrm>
          <a:prstGeom prst="rect">
            <a:avLst/>
          </a:prstGeom>
          <a:noFill/>
          <a:ln w="9525">
            <a:noFill/>
            <a:miter lim="800000"/>
            <a:headEnd/>
            <a:tailEnd/>
          </a:ln>
        </p:spPr>
      </p:pic>
      <p:sp>
        <p:nvSpPr>
          <p:cNvPr id="12" name="Rectangle 11"/>
          <p:cNvSpPr/>
          <p:nvPr/>
        </p:nvSpPr>
        <p:spPr>
          <a:xfrm>
            <a:off x="1712147" y="4077971"/>
            <a:ext cx="2215415" cy="307777"/>
          </a:xfrm>
          <a:prstGeom prst="rect">
            <a:avLst/>
          </a:prstGeom>
        </p:spPr>
        <p:txBody>
          <a:bodyPr wrap="none">
            <a:spAutoFit/>
          </a:bodyPr>
          <a:lstStyle/>
          <a:p>
            <a:r>
              <a:rPr lang="en-CA" sz="1400" dirty="0" smtClean="0">
                <a:solidFill>
                  <a:schemeClr val="tx1">
                    <a:lumMod val="50000"/>
                    <a:lumOff val="50000"/>
                  </a:schemeClr>
                </a:solidFill>
              </a:rPr>
              <a:t>Dennis and Aimee </a:t>
            </a:r>
            <a:r>
              <a:rPr lang="en-CA" sz="1400" dirty="0" err="1" smtClean="0">
                <a:solidFill>
                  <a:schemeClr val="tx1">
                    <a:lumMod val="50000"/>
                    <a:lumOff val="50000"/>
                  </a:schemeClr>
                </a:solidFill>
              </a:rPr>
              <a:t>Jonez</a:t>
            </a:r>
            <a:r>
              <a:rPr lang="en-CA" sz="1400" dirty="0" smtClean="0">
                <a:solidFill>
                  <a:schemeClr val="tx1">
                    <a:lumMod val="50000"/>
                    <a:lumOff val="50000"/>
                  </a:schemeClr>
                </a:solidFill>
              </a:rPr>
              <a:t> </a:t>
            </a:r>
            <a:endParaRPr lang="en-CA" sz="1400" dirty="0">
              <a:solidFill>
                <a:schemeClr val="tx1">
                  <a:lumMod val="50000"/>
                  <a:lumOff val="50000"/>
                </a:schemeClr>
              </a:solidFill>
            </a:endParaRPr>
          </a:p>
        </p:txBody>
      </p:sp>
      <p:pic>
        <p:nvPicPr>
          <p:cNvPr id="3078" name="Picture 6"/>
          <p:cNvPicPr>
            <a:picLocks noChangeAspect="1" noChangeArrowheads="1"/>
          </p:cNvPicPr>
          <p:nvPr/>
        </p:nvPicPr>
        <p:blipFill>
          <a:blip r:embed="rId5"/>
          <a:srcRect/>
          <a:stretch>
            <a:fillRect/>
          </a:stretch>
        </p:blipFill>
        <p:spPr bwMode="auto">
          <a:xfrm>
            <a:off x="5328284" y="3457351"/>
            <a:ext cx="3358515" cy="2221918"/>
          </a:xfrm>
          <a:prstGeom prst="rect">
            <a:avLst/>
          </a:prstGeom>
          <a:noFill/>
          <a:ln w="9525">
            <a:noFill/>
            <a:miter lim="800000"/>
            <a:headEnd/>
            <a:tailEnd/>
          </a:ln>
        </p:spPr>
      </p:pic>
      <p:sp>
        <p:nvSpPr>
          <p:cNvPr id="14" name="Rectangle 13"/>
          <p:cNvSpPr/>
          <p:nvPr/>
        </p:nvSpPr>
        <p:spPr>
          <a:xfrm>
            <a:off x="6787946" y="5679269"/>
            <a:ext cx="1777218" cy="307777"/>
          </a:xfrm>
          <a:prstGeom prst="rect">
            <a:avLst/>
          </a:prstGeom>
        </p:spPr>
        <p:txBody>
          <a:bodyPr wrap="none">
            <a:spAutoFit/>
          </a:bodyPr>
          <a:lstStyle/>
          <a:p>
            <a:r>
              <a:rPr lang="el-GR" sz="1400" dirty="0" smtClean="0">
                <a:solidFill>
                  <a:schemeClr val="tx1">
                    <a:lumMod val="50000"/>
                    <a:lumOff val="50000"/>
                  </a:schemeClr>
                </a:solidFill>
              </a:rPr>
              <a:t>Κούμαρης Νικόλαος</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Republic</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7</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
        <p:nvSpPr>
          <p:cNvPr id="6" name="Content Placeholder 5"/>
          <p:cNvSpPr>
            <a:spLocks noGrp="1"/>
          </p:cNvSpPr>
          <p:nvPr>
            <p:ph idx="1"/>
          </p:nvPr>
        </p:nvSpPr>
        <p:spPr/>
        <p:txBody>
          <a:bodyPr/>
          <a:lstStyle/>
          <a:p>
            <a:pPr>
              <a:buNone/>
            </a:pPr>
            <a:r>
              <a:rPr lang="en-CA" dirty="0" smtClean="0"/>
              <a:t>	Plato’s </a:t>
            </a:r>
            <a:r>
              <a:rPr lang="en-CA" i="1" dirty="0" smtClean="0"/>
              <a:t>The Republic</a:t>
            </a:r>
            <a:r>
              <a:rPr lang="en-CA" dirty="0" smtClean="0"/>
              <a:t> was written approximately 380 </a:t>
            </a:r>
            <a:r>
              <a:rPr lang="en-CA" sz="1800" dirty="0" smtClean="0"/>
              <a:t>BCE </a:t>
            </a:r>
            <a:r>
              <a:rPr lang="en-CA" dirty="0" smtClean="0"/>
              <a:t>in which he discusses ethics, justice, the just man and just </a:t>
            </a:r>
            <a:r>
              <a:rPr lang="en-CA" i="1" dirty="0" smtClean="0"/>
              <a:t>polis</a:t>
            </a:r>
          </a:p>
          <a:p>
            <a:pPr lvl="1"/>
            <a:r>
              <a:rPr lang="en-CA" dirty="0" smtClean="0"/>
              <a:t>Plato uses Socrates to convey his ideas</a:t>
            </a:r>
          </a:p>
          <a:p>
            <a:pPr lvl="1"/>
            <a:r>
              <a:rPr lang="en-CA" dirty="0" smtClean="0"/>
              <a:t>The question:  Who is happier, a just or unjust man?</a:t>
            </a:r>
          </a:p>
          <a:p>
            <a:pPr lvl="1"/>
            <a:r>
              <a:rPr lang="en-CA" dirty="0" smtClean="0"/>
              <a:t>Bertrand Russell organizes the books as follows:</a:t>
            </a:r>
          </a:p>
          <a:p>
            <a:pPr lvl="2"/>
            <a:r>
              <a:rPr lang="en-CA" dirty="0" smtClean="0"/>
              <a:t>Books 1-5:  In attempting to define justice, we arrive at a </a:t>
            </a:r>
            <a:r>
              <a:rPr lang="en-CA" i="1" dirty="0" smtClean="0"/>
              <a:t>Utopia</a:t>
            </a:r>
            <a:r>
              <a:rPr lang="en-CA" dirty="0" smtClean="0"/>
              <a:t>:  the ideal community run by guardians</a:t>
            </a:r>
          </a:p>
          <a:p>
            <a:pPr lvl="2"/>
            <a:r>
              <a:rPr lang="en-CA" dirty="0" smtClean="0"/>
              <a:t>Books 6-7:  What is a philosopher, as philosophers are to rule </a:t>
            </a:r>
            <a:r>
              <a:rPr lang="en-CA" i="1" dirty="0" smtClean="0"/>
              <a:t>Utopia</a:t>
            </a:r>
          </a:p>
          <a:p>
            <a:pPr lvl="2"/>
            <a:r>
              <a:rPr lang="en-CA" dirty="0" smtClean="0"/>
              <a:t>Books 7-10:  the benefits and drawbacks of various forms of government, including </a:t>
            </a:r>
            <a:r>
              <a:rPr lang="en-CA" dirty="0" err="1" smtClean="0"/>
              <a:t>timocracy</a:t>
            </a:r>
            <a:r>
              <a:rPr lang="en-CA" dirty="0" smtClean="0"/>
              <a:t>, oligarchy, democracy and tyranny</a:t>
            </a:r>
          </a:p>
          <a:p>
            <a:pPr lvl="1"/>
            <a:r>
              <a:rPr lang="en-CA" dirty="0" smtClean="0"/>
              <a:t>The conclusion is that justice is better than injustice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Roman Republic and Empire</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8</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
        <p:nvSpPr>
          <p:cNvPr id="6" name="Content Placeholder 5"/>
          <p:cNvSpPr>
            <a:spLocks noGrp="1"/>
          </p:cNvSpPr>
          <p:nvPr>
            <p:ph idx="1"/>
          </p:nvPr>
        </p:nvSpPr>
        <p:spPr/>
        <p:txBody>
          <a:bodyPr/>
          <a:lstStyle/>
          <a:p>
            <a:pPr>
              <a:buNone/>
            </a:pPr>
            <a:r>
              <a:rPr lang="en-CA" dirty="0" smtClean="0"/>
              <a:t>	The Roman Republic grew out of the Roman Kingdom</a:t>
            </a:r>
          </a:p>
          <a:p>
            <a:pPr lvl="1"/>
            <a:r>
              <a:rPr lang="en-CA" dirty="0" smtClean="0"/>
              <a:t>The term </a:t>
            </a:r>
            <a:r>
              <a:rPr lang="en-CA" i="1" dirty="0" smtClean="0"/>
              <a:t>Senate</a:t>
            </a:r>
            <a:r>
              <a:rPr lang="en-CA" dirty="0" smtClean="0"/>
              <a:t> comes from the Latin word </a:t>
            </a:r>
            <a:r>
              <a:rPr lang="en-CA" i="1" dirty="0" err="1" smtClean="0"/>
              <a:t>senex</a:t>
            </a:r>
            <a:r>
              <a:rPr lang="en-CA" dirty="0" smtClean="0"/>
              <a:t> for ‘old man’</a:t>
            </a:r>
          </a:p>
          <a:p>
            <a:pPr lvl="1"/>
            <a:r>
              <a:rPr lang="en-CA" dirty="0" smtClean="0"/>
              <a:t>During the kingdom, these were advisors to the king</a:t>
            </a:r>
          </a:p>
          <a:p>
            <a:pPr lvl="1"/>
            <a:r>
              <a:rPr lang="en-CA" dirty="0" smtClean="0"/>
              <a:t>When the king and his family were expelled in 509 </a:t>
            </a:r>
            <a:r>
              <a:rPr lang="en-CA" sz="1600" dirty="0" smtClean="0"/>
              <a:t>BCE</a:t>
            </a:r>
            <a:r>
              <a:rPr lang="en-CA" dirty="0" smtClean="0"/>
              <a:t>, new political institutions were developed</a:t>
            </a:r>
          </a:p>
          <a:p>
            <a:pPr lvl="1"/>
            <a:endParaRPr lang="en-CA" dirty="0"/>
          </a:p>
        </p:txBody>
      </p:sp>
      <p:pic>
        <p:nvPicPr>
          <p:cNvPr id="1026" name="Picture 2"/>
          <p:cNvPicPr>
            <a:picLocks noChangeAspect="1" noChangeArrowheads="1"/>
          </p:cNvPicPr>
          <p:nvPr/>
        </p:nvPicPr>
        <p:blipFill>
          <a:blip r:embed="rId2"/>
          <a:srcRect/>
          <a:stretch>
            <a:fillRect/>
          </a:stretch>
        </p:blipFill>
        <p:spPr bwMode="auto">
          <a:xfrm>
            <a:off x="6676142" y="3634740"/>
            <a:ext cx="2010658" cy="26469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Roman Republic and Empire</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9</a:t>
            </a:fld>
            <a:endParaRPr lang="en-CA"/>
          </a:p>
        </p:txBody>
      </p:sp>
      <p:sp>
        <p:nvSpPr>
          <p:cNvPr id="5" name="Footer Placeholder 4"/>
          <p:cNvSpPr>
            <a:spLocks noGrp="1"/>
          </p:cNvSpPr>
          <p:nvPr>
            <p:ph type="ftr" sz="quarter" idx="12"/>
          </p:nvPr>
        </p:nvSpPr>
        <p:spPr/>
        <p:txBody>
          <a:bodyPr/>
          <a:lstStyle/>
          <a:p>
            <a:pPr>
              <a:defRPr/>
            </a:pPr>
            <a:r>
              <a:rPr lang="en-US" smtClean="0"/>
              <a:t>Common Law</a:t>
            </a:r>
            <a:endParaRPr lang="en-US" dirty="0"/>
          </a:p>
        </p:txBody>
      </p:sp>
      <p:sp>
        <p:nvSpPr>
          <p:cNvPr id="6" name="Content Placeholder 5"/>
          <p:cNvSpPr>
            <a:spLocks noGrp="1"/>
          </p:cNvSpPr>
          <p:nvPr>
            <p:ph idx="1"/>
          </p:nvPr>
        </p:nvSpPr>
        <p:spPr/>
        <p:txBody>
          <a:bodyPr/>
          <a:lstStyle/>
          <a:p>
            <a:pPr>
              <a:buNone/>
            </a:pPr>
            <a:r>
              <a:rPr lang="en-CA" dirty="0" smtClean="0"/>
              <a:t>	The Roman Republic grew out of the Roman Kingdom</a:t>
            </a:r>
          </a:p>
          <a:p>
            <a:pPr lvl="1"/>
            <a:r>
              <a:rPr lang="en-CA" dirty="0" smtClean="0"/>
              <a:t>The term </a:t>
            </a:r>
            <a:r>
              <a:rPr lang="en-CA" i="1" dirty="0" smtClean="0"/>
              <a:t>Senate</a:t>
            </a:r>
            <a:r>
              <a:rPr lang="en-CA" dirty="0" smtClean="0"/>
              <a:t> comes from the Latin word </a:t>
            </a:r>
            <a:r>
              <a:rPr lang="en-CA" i="1" dirty="0" err="1" smtClean="0"/>
              <a:t>senex</a:t>
            </a:r>
            <a:r>
              <a:rPr lang="en-CA" dirty="0" smtClean="0"/>
              <a:t> for ‘old man’</a:t>
            </a:r>
          </a:p>
          <a:p>
            <a:pPr lvl="1"/>
            <a:r>
              <a:rPr lang="en-CA" dirty="0" smtClean="0"/>
              <a:t>During the kingdom, these were the male patriarchs of the leading clans</a:t>
            </a:r>
          </a:p>
          <a:p>
            <a:pPr lvl="1"/>
            <a:r>
              <a:rPr lang="en-CA" dirty="0" smtClean="0"/>
              <a:t>When the king and his family were expelled in 509 </a:t>
            </a:r>
            <a:r>
              <a:rPr lang="en-CA" sz="1600" dirty="0" smtClean="0"/>
              <a:t>BCE</a:t>
            </a:r>
            <a:r>
              <a:rPr lang="en-CA" dirty="0" smtClean="0"/>
              <a:t>, new political institutions were developed</a:t>
            </a:r>
          </a:p>
          <a:p>
            <a:pPr lvl="1"/>
            <a:endParaRPr lang="en-CA"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ngineering_Colour">
  <a:themeElements>
    <a:clrScheme name="Waterloo 1">
      <a:dk1>
        <a:sysClr val="windowText" lastClr="000000"/>
      </a:dk1>
      <a:lt1>
        <a:srgbClr val="FFFFFF"/>
      </a:lt1>
      <a:dk2>
        <a:srgbClr val="57068C"/>
      </a:dk2>
      <a:lt2>
        <a:srgbClr val="FFFFFF"/>
      </a:lt2>
      <a:accent1>
        <a:srgbClr val="0073CF"/>
      </a:accent1>
      <a:accent2>
        <a:srgbClr val="E98300"/>
      </a:accent2>
      <a:accent3>
        <a:srgbClr val="E0249A"/>
      </a:accent3>
      <a:accent4>
        <a:srgbClr val="009AA6"/>
      </a:accent4>
      <a:accent5>
        <a:srgbClr val="B6BF00"/>
      </a:accent5>
      <a:accent6>
        <a:srgbClr val="96172E"/>
      </a:accent6>
      <a:hlink>
        <a:srgbClr val="FECB00"/>
      </a:hlink>
      <a:folHlink>
        <a:srgbClr val="FECB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45202</TotalTime>
  <Words>327</Words>
  <Application>Microsoft Office PowerPoint</Application>
  <PresentationFormat>On-screen Show (4:3)</PresentationFormat>
  <Paragraphs>343</Paragraphs>
  <Slides>43</Slides>
  <Notes>4</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Engineering_Colour</vt:lpstr>
      <vt:lpstr>Common Law: Introduction and History</vt:lpstr>
      <vt:lpstr>Outline</vt:lpstr>
      <vt:lpstr>Civic Law</vt:lpstr>
      <vt:lpstr>Greece</vt:lpstr>
      <vt:lpstr>Greece</vt:lpstr>
      <vt:lpstr>The Polis</vt:lpstr>
      <vt:lpstr>The Republic</vt:lpstr>
      <vt:lpstr>The Roman Republic and Empire</vt:lpstr>
      <vt:lpstr>The Roman Republic and Empire</vt:lpstr>
      <vt:lpstr>The Roman Republic</vt:lpstr>
      <vt:lpstr>The Roman Republic</vt:lpstr>
      <vt:lpstr>The Roman Republic</vt:lpstr>
      <vt:lpstr>The Roman Empire</vt:lpstr>
      <vt:lpstr>The Roman Empire</vt:lpstr>
      <vt:lpstr>The Roman Republic and Empire</vt:lpstr>
      <vt:lpstr>The Roman Republic and Empire</vt:lpstr>
      <vt:lpstr>Civil Law as a Legal System</vt:lpstr>
      <vt:lpstr>Civil Law as a Legal System</vt:lpstr>
      <vt:lpstr>Civil Law as a Legal System</vt:lpstr>
      <vt:lpstr>Civil Law as a Legal System</vt:lpstr>
      <vt:lpstr>Common Law</vt:lpstr>
      <vt:lpstr>Common Law</vt:lpstr>
      <vt:lpstr>Common Law</vt:lpstr>
      <vt:lpstr>Common Law</vt:lpstr>
      <vt:lpstr>Common Law</vt:lpstr>
      <vt:lpstr>Common Law</vt:lpstr>
      <vt:lpstr>Common Law</vt:lpstr>
      <vt:lpstr>Common Law</vt:lpstr>
      <vt:lpstr>Common Law</vt:lpstr>
      <vt:lpstr>Common Law</vt:lpstr>
      <vt:lpstr>Equity</vt:lpstr>
      <vt:lpstr>Equity</vt:lpstr>
      <vt:lpstr>Equity</vt:lpstr>
      <vt:lpstr>Equity</vt:lpstr>
      <vt:lpstr>Equity</vt:lpstr>
      <vt:lpstr>Supreme Court</vt:lpstr>
      <vt:lpstr>Common Law Today</vt:lpstr>
      <vt:lpstr>Common Law Today</vt:lpstr>
      <vt:lpstr>Common Law Today</vt:lpstr>
      <vt:lpstr>Common Law Today</vt:lpstr>
      <vt:lpstr>Common Law Today</vt:lpstr>
      <vt:lpstr>Common Law Today</vt:lpstr>
      <vt:lpstr>References</vt:lpstr>
    </vt:vector>
  </TitlesOfParts>
  <Company>University of Waterloo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 Law: Introduction and History</dc:title>
  <dc:subject>common law</dc:subject>
  <dc:creator>Douglas Wilhelm Harder (dwharder@alumni.uwaterloo.ca)</dc:creator>
  <cp:lastModifiedBy>Douglas Wilhelm Harder</cp:lastModifiedBy>
  <cp:revision>3642</cp:revision>
  <cp:lastPrinted>2010-03-08T19:59:32Z</cp:lastPrinted>
  <dcterms:created xsi:type="dcterms:W3CDTF">2010-03-10T14:45:39Z</dcterms:created>
  <dcterms:modified xsi:type="dcterms:W3CDTF">2013-03-26T15:23:10Z</dcterms:modified>
</cp:coreProperties>
</file>