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74" r:id="rId2"/>
    <p:sldId id="460" r:id="rId3"/>
    <p:sldId id="668" r:id="rId4"/>
    <p:sldId id="669" r:id="rId5"/>
    <p:sldId id="674" r:id="rId6"/>
    <p:sldId id="687" r:id="rId7"/>
    <p:sldId id="675" r:id="rId8"/>
    <p:sldId id="688" r:id="rId9"/>
    <p:sldId id="689" r:id="rId10"/>
    <p:sldId id="676" r:id="rId11"/>
    <p:sldId id="677" r:id="rId12"/>
    <p:sldId id="691" r:id="rId13"/>
    <p:sldId id="690" r:id="rId14"/>
    <p:sldId id="459" r:id="rId15"/>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77851" autoAdjust="0"/>
  </p:normalViewPr>
  <p:slideViewPr>
    <p:cSldViewPr snapToGrid="0" snapToObjects="1">
      <p:cViewPr varScale="1">
        <p:scale>
          <a:sx n="46" d="100"/>
          <a:sy n="46" d="100"/>
        </p:scale>
        <p:origin x="-273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14</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Consideration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Consideration</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Consideration</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Alternate Forms</a:t>
            </a:r>
            <a:endParaRPr lang="en-CA" dirty="0"/>
          </a:p>
        </p:txBody>
      </p:sp>
      <p:sp>
        <p:nvSpPr>
          <p:cNvPr id="3" name="Content Placeholder 2"/>
          <p:cNvSpPr>
            <a:spLocks noGrp="1"/>
          </p:cNvSpPr>
          <p:nvPr>
            <p:ph idx="1"/>
          </p:nvPr>
        </p:nvSpPr>
        <p:spPr/>
        <p:txBody>
          <a:bodyPr/>
          <a:lstStyle/>
          <a:p>
            <a:pPr>
              <a:buNone/>
            </a:pPr>
            <a:r>
              <a:rPr lang="en-CA" dirty="0" smtClean="0"/>
              <a:t>	In</a:t>
            </a:r>
            <a:r>
              <a:rPr lang="en-CA" i="1" dirty="0" smtClean="0"/>
              <a:t> Household Fire Insurance Company v Grant</a:t>
            </a:r>
            <a:r>
              <a:rPr lang="en-CA" dirty="0" smtClean="0"/>
              <a:t>, 1878-9, Mr. Grant applied for shares of a company, a letter containing a notice of allotment was posted, but the letter failed to arrive</a:t>
            </a:r>
          </a:p>
          <a:p>
            <a:pPr>
              <a:buNone/>
            </a:pPr>
            <a:endParaRPr lang="en-CA" dirty="0" smtClean="0"/>
          </a:p>
          <a:p>
            <a:pPr>
              <a:buNone/>
            </a:pPr>
            <a:r>
              <a:rPr lang="en-CA" dirty="0" smtClean="0"/>
              <a:t>	The company went bankrupt and Grant was asked for the outstanding payments on the shares</a:t>
            </a:r>
          </a:p>
        </p:txBody>
      </p:sp>
      <p:sp>
        <p:nvSpPr>
          <p:cNvPr id="7" name="Footer Placeholder 6"/>
          <p:cNvSpPr>
            <a:spLocks noGrp="1"/>
          </p:cNvSpPr>
          <p:nvPr>
            <p:ph type="ftr" sz="quarter" idx="12"/>
          </p:nvPr>
        </p:nvSpPr>
        <p:spPr/>
        <p:txBody>
          <a:bodyPr/>
          <a:lstStyle/>
          <a:p>
            <a:pPr>
              <a:defRPr/>
            </a:pPr>
            <a:r>
              <a:rPr lang="en-CA" smtClean="0"/>
              <a:t>Consideration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
        <p:nvSpPr>
          <p:cNvPr id="6" name="Rectangle 5"/>
          <p:cNvSpPr/>
          <p:nvPr/>
        </p:nvSpPr>
        <p:spPr>
          <a:xfrm>
            <a:off x="1" y="6550223"/>
            <a:ext cx="8126539" cy="307777"/>
          </a:xfrm>
          <a:prstGeom prst="rect">
            <a:avLst/>
          </a:prstGeom>
        </p:spPr>
        <p:txBody>
          <a:bodyPr wrap="square">
            <a:spAutoFit/>
          </a:bodyPr>
          <a:lstStyle/>
          <a:p>
            <a:r>
              <a:rPr lang="en-CA" sz="1400" dirty="0" smtClean="0">
                <a:solidFill>
                  <a:schemeClr val="tx1">
                    <a:lumMod val="50000"/>
                    <a:lumOff val="50000"/>
                  </a:schemeClr>
                </a:solidFill>
              </a:rPr>
              <a:t>http://en.wikipedia.org/wiki/Household_Fire_and_Carriage_Accident_Insurance_Co_Ltd_v_Grant</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Acceptable Consideration</a:t>
            </a:r>
            <a:endParaRPr lang="en-CA" dirty="0"/>
          </a:p>
        </p:txBody>
      </p:sp>
      <p:sp>
        <p:nvSpPr>
          <p:cNvPr id="3" name="Content Placeholder 2"/>
          <p:cNvSpPr>
            <a:spLocks noGrp="1"/>
          </p:cNvSpPr>
          <p:nvPr>
            <p:ph idx="1"/>
          </p:nvPr>
        </p:nvSpPr>
        <p:spPr/>
        <p:txBody>
          <a:bodyPr/>
          <a:lstStyle/>
          <a:p>
            <a:pPr>
              <a:buNone/>
            </a:pPr>
            <a:r>
              <a:rPr lang="en-CA" dirty="0" smtClean="0"/>
              <a:t>	Consider </a:t>
            </a:r>
            <a:r>
              <a:rPr lang="en-CA" i="1" dirty="0" smtClean="0"/>
              <a:t>Bainbridge v </a:t>
            </a:r>
            <a:r>
              <a:rPr lang="en-CA" i="1" dirty="0" err="1" smtClean="0"/>
              <a:t>Firmstone</a:t>
            </a:r>
            <a:r>
              <a:rPr lang="en-CA" dirty="0" smtClean="0"/>
              <a:t>, 1839</a:t>
            </a:r>
          </a:p>
          <a:p>
            <a:pPr lvl="1">
              <a:buNone/>
            </a:pPr>
            <a:r>
              <a:rPr lang="en-CA" dirty="0" smtClean="0"/>
              <a:t>	Bainbridge was in possession of a number of boilers and </a:t>
            </a:r>
            <a:r>
              <a:rPr lang="en-CA" dirty="0" err="1" smtClean="0"/>
              <a:t>Firmstone</a:t>
            </a:r>
            <a:r>
              <a:rPr lang="en-CA" dirty="0" smtClean="0"/>
              <a:t> requested permission to weigh the two of the boilers.  </a:t>
            </a:r>
            <a:r>
              <a:rPr lang="en-CA" dirty="0" err="1" smtClean="0"/>
              <a:t>Firmstone</a:t>
            </a:r>
            <a:r>
              <a:rPr lang="en-CA" dirty="0" smtClean="0"/>
              <a:t> promised that he would, within a reasonable period of time, restore the boilers in</a:t>
            </a:r>
            <a:br>
              <a:rPr lang="en-CA" dirty="0" smtClean="0"/>
            </a:br>
            <a:r>
              <a:rPr lang="en-CA" dirty="0" smtClean="0"/>
              <a:t>working order.</a:t>
            </a:r>
          </a:p>
        </p:txBody>
      </p:sp>
      <p:sp>
        <p:nvSpPr>
          <p:cNvPr id="7" name="Footer Placeholder 6"/>
          <p:cNvSpPr>
            <a:spLocks noGrp="1"/>
          </p:cNvSpPr>
          <p:nvPr>
            <p:ph type="ftr" sz="quarter" idx="12"/>
          </p:nvPr>
        </p:nvSpPr>
        <p:spPr/>
        <p:txBody>
          <a:bodyPr/>
          <a:lstStyle/>
          <a:p>
            <a:pPr>
              <a:defRPr/>
            </a:pPr>
            <a:r>
              <a:rPr lang="en-CA" smtClean="0"/>
              <a:t>Consideration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pic>
        <p:nvPicPr>
          <p:cNvPr id="2050" name="Picture 2"/>
          <p:cNvPicPr>
            <a:picLocks noChangeAspect="1" noChangeArrowheads="1"/>
          </p:cNvPicPr>
          <p:nvPr/>
        </p:nvPicPr>
        <p:blipFill>
          <a:blip r:embed="rId3"/>
          <a:srcRect/>
          <a:stretch>
            <a:fillRect/>
          </a:stretch>
        </p:blipFill>
        <p:spPr bwMode="auto">
          <a:xfrm>
            <a:off x="4530862" y="3086684"/>
            <a:ext cx="4507663" cy="3037038"/>
          </a:xfrm>
          <a:prstGeom prst="rect">
            <a:avLst/>
          </a:prstGeom>
          <a:noFill/>
          <a:ln w="9525">
            <a:noFill/>
            <a:miter lim="800000"/>
            <a:headEnd/>
            <a:tailEnd/>
          </a:ln>
        </p:spPr>
      </p:pic>
      <p:sp>
        <p:nvSpPr>
          <p:cNvPr id="8" name="Rectangle 7"/>
          <p:cNvSpPr/>
          <p:nvPr/>
        </p:nvSpPr>
        <p:spPr>
          <a:xfrm>
            <a:off x="7370440" y="6123722"/>
            <a:ext cx="1335558" cy="307777"/>
          </a:xfrm>
          <a:prstGeom prst="rect">
            <a:avLst/>
          </a:prstGeom>
        </p:spPr>
        <p:txBody>
          <a:bodyPr wrap="none">
            <a:spAutoFit/>
          </a:bodyPr>
          <a:lstStyle/>
          <a:p>
            <a:r>
              <a:rPr lang="en-CA" sz="1400" dirty="0" smtClean="0">
                <a:solidFill>
                  <a:schemeClr val="tx1">
                    <a:lumMod val="50000"/>
                    <a:lumOff val="50000"/>
                  </a:schemeClr>
                </a:solidFill>
              </a:rPr>
              <a:t>Marcus Wong </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Acceptable Consideration</a:t>
            </a:r>
            <a:endParaRPr lang="en-CA" dirty="0"/>
          </a:p>
        </p:txBody>
      </p:sp>
      <p:sp>
        <p:nvSpPr>
          <p:cNvPr id="3" name="Content Placeholder 2"/>
          <p:cNvSpPr>
            <a:spLocks noGrp="1"/>
          </p:cNvSpPr>
          <p:nvPr>
            <p:ph idx="1"/>
          </p:nvPr>
        </p:nvSpPr>
        <p:spPr/>
        <p:txBody>
          <a:bodyPr/>
          <a:lstStyle/>
          <a:p>
            <a:pPr>
              <a:buNone/>
            </a:pPr>
            <a:r>
              <a:rPr lang="en-CA" dirty="0" smtClean="0"/>
              <a:t>	Consider </a:t>
            </a:r>
            <a:r>
              <a:rPr lang="en-CA" i="1" dirty="0" smtClean="0"/>
              <a:t>Bainbridge v </a:t>
            </a:r>
            <a:r>
              <a:rPr lang="en-CA" i="1" dirty="0" err="1" smtClean="0"/>
              <a:t>Firmstone</a:t>
            </a:r>
            <a:r>
              <a:rPr lang="en-CA" dirty="0" smtClean="0"/>
              <a:t>, 1839</a:t>
            </a:r>
          </a:p>
          <a:p>
            <a:pPr lvl="1">
              <a:buNone/>
            </a:pPr>
            <a:r>
              <a:rPr lang="en-CA" dirty="0" smtClean="0"/>
              <a:t>	After weighing the boiler, </a:t>
            </a:r>
            <a:r>
              <a:rPr lang="en-CA" dirty="0" err="1" smtClean="0"/>
              <a:t>Firmstone</a:t>
            </a:r>
            <a:r>
              <a:rPr lang="en-CA" dirty="0" smtClean="0"/>
              <a:t> refused to reassemble it claiming that Bainbridge had not received consideration and therefore no legally binding agreement existed</a:t>
            </a:r>
          </a:p>
          <a:p>
            <a:pPr lvl="1">
              <a:buNone/>
            </a:pPr>
            <a:endParaRPr lang="en-CA" dirty="0" smtClean="0"/>
          </a:p>
          <a:p>
            <a:pPr>
              <a:buNone/>
            </a:pPr>
            <a:r>
              <a:rPr lang="en-CA" dirty="0" smtClean="0"/>
              <a:t>	In his ruling, </a:t>
            </a:r>
            <a:r>
              <a:rPr lang="en-CA" dirty="0" err="1" smtClean="0"/>
              <a:t>Patteson</a:t>
            </a:r>
            <a:r>
              <a:rPr lang="en-CA" dirty="0" smtClean="0"/>
              <a:t>, J. said</a:t>
            </a:r>
          </a:p>
          <a:p>
            <a:pPr lvl="1" algn="just">
              <a:buNone/>
            </a:pPr>
            <a:r>
              <a:rPr lang="en-CA" dirty="0" smtClean="0"/>
              <a:t>   “The consideration is, that Bainbridge, at </a:t>
            </a:r>
            <a:r>
              <a:rPr lang="en-CA" dirty="0" err="1" smtClean="0"/>
              <a:t>Firmstone’s</a:t>
            </a:r>
            <a:r>
              <a:rPr lang="en-CA" dirty="0" smtClean="0"/>
              <a:t> request consented to allow </a:t>
            </a:r>
            <a:r>
              <a:rPr lang="en-CA" dirty="0" err="1" smtClean="0"/>
              <a:t>Firmstone</a:t>
            </a:r>
            <a:r>
              <a:rPr lang="en-CA" dirty="0" smtClean="0"/>
              <a:t> to weigh the boilers.  I suppose </a:t>
            </a:r>
            <a:r>
              <a:rPr lang="en-CA" dirty="0" err="1" smtClean="0"/>
              <a:t>Firmstone</a:t>
            </a:r>
            <a:r>
              <a:rPr lang="en-CA" dirty="0" smtClean="0"/>
              <a:t> thought he had some benefit; at any rate, there is a detriment to Bainbridge from his parting with the possession for even so short a time.”</a:t>
            </a:r>
          </a:p>
          <a:p>
            <a:pPr lvl="1" algn="just">
              <a:buNone/>
            </a:pPr>
            <a:endParaRPr lang="en-CA" dirty="0" smtClean="0"/>
          </a:p>
          <a:p>
            <a:pPr>
              <a:buNone/>
            </a:pPr>
            <a:r>
              <a:rPr lang="en-CA" dirty="0" smtClean="0"/>
              <a:t>	Basically, being deprived of an item is as much consideration as receiving something</a:t>
            </a:r>
          </a:p>
          <a:p>
            <a:pPr algn="just">
              <a:buNone/>
            </a:pPr>
            <a:endParaRPr lang="en-CA" dirty="0" smtClean="0"/>
          </a:p>
          <a:p>
            <a:pPr lvl="1">
              <a:buNone/>
            </a:pPr>
            <a:r>
              <a:rPr lang="en-CA" dirty="0" smtClean="0"/>
              <a:t/>
            </a:r>
            <a:br>
              <a:rPr lang="en-CA" dirty="0" smtClean="0"/>
            </a:br>
            <a:endParaRPr lang="en-CA" dirty="0" smtClean="0"/>
          </a:p>
          <a:p>
            <a:pPr lvl="1">
              <a:buNone/>
            </a:pPr>
            <a:endParaRPr lang="en-CA" dirty="0" smtClean="0"/>
          </a:p>
          <a:p>
            <a:pPr lvl="1">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Consideration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Acceptable Consideration</a:t>
            </a:r>
            <a:endParaRPr lang="en-CA" dirty="0"/>
          </a:p>
        </p:txBody>
      </p:sp>
      <p:sp>
        <p:nvSpPr>
          <p:cNvPr id="3" name="Content Placeholder 2"/>
          <p:cNvSpPr>
            <a:spLocks noGrp="1"/>
          </p:cNvSpPr>
          <p:nvPr>
            <p:ph idx="1"/>
          </p:nvPr>
        </p:nvSpPr>
        <p:spPr/>
        <p:txBody>
          <a:bodyPr/>
          <a:lstStyle/>
          <a:p>
            <a:pPr>
              <a:buNone/>
            </a:pPr>
            <a:r>
              <a:rPr lang="en-CA" dirty="0" smtClean="0"/>
              <a:t>	Consider </a:t>
            </a:r>
            <a:r>
              <a:rPr lang="en-CA" i="1" dirty="0" smtClean="0"/>
              <a:t>Chapel v Nestle</a:t>
            </a:r>
            <a:r>
              <a:rPr lang="en-CA" dirty="0" smtClean="0"/>
              <a:t>, 1960</a:t>
            </a:r>
          </a:p>
          <a:p>
            <a:pPr lvl="1">
              <a:buNone/>
            </a:pPr>
            <a:r>
              <a:rPr lang="en-CA" dirty="0" smtClean="0"/>
              <a:t>	Nestlé was offering a record if patrons would send in three wrappers of a particular 6d chocolates and 1/6</a:t>
            </a:r>
          </a:p>
          <a:p>
            <a:pPr lvl="1">
              <a:buNone/>
            </a:pPr>
            <a:endParaRPr lang="en-CA" dirty="0" smtClean="0"/>
          </a:p>
          <a:p>
            <a:pPr lvl="1">
              <a:buNone/>
            </a:pPr>
            <a:r>
              <a:rPr lang="en-CA" dirty="0" smtClean="0"/>
              <a:t>	Chapel, the copyright owners to the record sought an injunction as they sold their records for 6/8 and the Copyright Act required that the copyright holders were entitled to 6.25 % of the price</a:t>
            </a:r>
          </a:p>
          <a:p>
            <a:pPr lvl="1">
              <a:buNone/>
            </a:pPr>
            <a:endParaRPr lang="en-CA" dirty="0" smtClean="0"/>
          </a:p>
          <a:p>
            <a:pPr lvl="1">
              <a:buNone/>
            </a:pPr>
            <a:r>
              <a:rPr lang="en-CA" dirty="0" smtClean="0"/>
              <a:t>	 Nestlé claimed the price was 1/6 and 1.125d per record was thus owed to Chapel</a:t>
            </a:r>
          </a:p>
          <a:p>
            <a:pPr lvl="1">
              <a:buNone/>
            </a:pPr>
            <a:endParaRPr lang="en-CA" dirty="0" smtClean="0"/>
          </a:p>
          <a:p>
            <a:pPr>
              <a:buNone/>
            </a:pPr>
            <a:r>
              <a:rPr lang="en-CA" dirty="0" smtClean="0"/>
              <a:t>	The House of Lords found that the wrappers were part of the consideration and thus upheld the injunction</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dirty="0"/>
          </a:p>
        </p:txBody>
      </p:sp>
      <p:sp>
        <p:nvSpPr>
          <p:cNvPr id="5" name="Footer Placeholder 4"/>
          <p:cNvSpPr>
            <a:spLocks noGrp="1"/>
          </p:cNvSpPr>
          <p:nvPr>
            <p:ph type="ftr" sz="quarter" idx="12"/>
          </p:nvPr>
        </p:nvSpPr>
        <p:spPr/>
        <p:txBody>
          <a:bodyPr/>
          <a:lstStyle/>
          <a:p>
            <a:pPr>
              <a:defRPr/>
            </a:pPr>
            <a:r>
              <a:rPr lang="en-CA" smtClean="0"/>
              <a:t>Consideration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CA" smtClean="0"/>
              <a:t>Consideration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Consideration</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The five essential elements of a contract are:</a:t>
            </a:r>
          </a:p>
          <a:p>
            <a:pPr lvl="1"/>
            <a:r>
              <a:rPr lang="en-CA" dirty="0" smtClean="0"/>
              <a:t>An offer is made and accepted</a:t>
            </a:r>
          </a:p>
          <a:p>
            <a:pPr lvl="1"/>
            <a:r>
              <a:rPr lang="en-CA" dirty="0" smtClean="0"/>
              <a:t>There is mutual intent to enter into the contract</a:t>
            </a:r>
          </a:p>
          <a:p>
            <a:pPr lvl="1"/>
            <a:r>
              <a:rPr lang="en-CA" dirty="0" smtClean="0"/>
              <a:t>Consideration</a:t>
            </a:r>
          </a:p>
          <a:p>
            <a:pPr lvl="1"/>
            <a:r>
              <a:rPr lang="en-CA" dirty="0" smtClean="0"/>
              <a:t>Capacity to contract</a:t>
            </a:r>
          </a:p>
          <a:p>
            <a:pPr lvl="1"/>
            <a:r>
              <a:rPr lang="en-CA" dirty="0" smtClean="0"/>
              <a:t>Lawful purpose</a:t>
            </a:r>
          </a:p>
        </p:txBody>
      </p:sp>
      <p:sp>
        <p:nvSpPr>
          <p:cNvPr id="7" name="Footer Placeholder 6"/>
          <p:cNvSpPr>
            <a:spLocks noGrp="1"/>
          </p:cNvSpPr>
          <p:nvPr>
            <p:ph type="ftr" sz="quarter" idx="12"/>
          </p:nvPr>
        </p:nvSpPr>
        <p:spPr/>
        <p:txBody>
          <a:bodyPr/>
          <a:lstStyle/>
          <a:p>
            <a:pPr>
              <a:defRPr/>
            </a:pPr>
            <a:r>
              <a:rPr lang="en-CA" smtClean="0"/>
              <a:t>Consideration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Consideration</a:t>
            </a:r>
            <a:endParaRPr lang="en-CA" dirty="0"/>
          </a:p>
        </p:txBody>
      </p:sp>
      <p:sp>
        <p:nvSpPr>
          <p:cNvPr id="3" name="Content Placeholder 2"/>
          <p:cNvSpPr>
            <a:spLocks noGrp="1"/>
          </p:cNvSpPr>
          <p:nvPr>
            <p:ph idx="1"/>
          </p:nvPr>
        </p:nvSpPr>
        <p:spPr/>
        <p:txBody>
          <a:bodyPr/>
          <a:lstStyle/>
          <a:p>
            <a:pPr>
              <a:buNone/>
            </a:pPr>
            <a:r>
              <a:rPr lang="en-CA" dirty="0" smtClean="0"/>
              <a:t>	For an agreement to be legally binding, each party must have a reason for entering into the contract:  something which would have made them consider entering into the contract</a:t>
            </a:r>
          </a:p>
        </p:txBody>
      </p:sp>
      <p:sp>
        <p:nvSpPr>
          <p:cNvPr id="7" name="Footer Placeholder 6"/>
          <p:cNvSpPr>
            <a:spLocks noGrp="1"/>
          </p:cNvSpPr>
          <p:nvPr>
            <p:ph type="ftr" sz="quarter" idx="12"/>
          </p:nvPr>
        </p:nvSpPr>
        <p:spPr/>
        <p:txBody>
          <a:bodyPr/>
          <a:lstStyle/>
          <a:p>
            <a:pPr>
              <a:defRPr/>
            </a:pPr>
            <a:r>
              <a:rPr lang="en-CA" smtClean="0"/>
              <a:t>Consideration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a:t>
            </a:r>
            <a:endParaRPr lang="en-CA" dirty="0"/>
          </a:p>
        </p:txBody>
      </p:sp>
      <p:sp>
        <p:nvSpPr>
          <p:cNvPr id="3" name="Content Placeholder 2"/>
          <p:cNvSpPr>
            <a:spLocks noGrp="1"/>
          </p:cNvSpPr>
          <p:nvPr>
            <p:ph idx="1"/>
          </p:nvPr>
        </p:nvSpPr>
        <p:spPr/>
        <p:txBody>
          <a:bodyPr/>
          <a:lstStyle/>
          <a:p>
            <a:pPr>
              <a:buNone/>
            </a:pPr>
            <a:r>
              <a:rPr lang="en-CA" dirty="0" smtClean="0"/>
              <a:t>	Consideration,</a:t>
            </a:r>
            <a:r>
              <a:rPr lang="en-CA" i="1" dirty="0" smtClean="0">
                <a:latin typeface="Times New Roman" pitchFamily="18" charset="0"/>
                <a:cs typeface="Times New Roman" pitchFamily="18" charset="0"/>
              </a:rPr>
              <a:t> n</a:t>
            </a:r>
            <a:r>
              <a:rPr lang="en-CA" dirty="0" smtClean="0">
                <a:latin typeface="Times New Roman" pitchFamily="18" charset="0"/>
                <a:cs typeface="Times New Roman" pitchFamily="18" charset="0"/>
              </a:rPr>
              <a:t>. </a:t>
            </a:r>
            <a:endParaRPr lang="en-CA" dirty="0" smtClean="0"/>
          </a:p>
          <a:p>
            <a:pPr lvl="1" algn="just">
              <a:buNone/>
            </a:pPr>
            <a:r>
              <a:rPr lang="en-CA" dirty="0" smtClean="0"/>
              <a:t>	The taking into account of anything as a motive or reason; a fact or circumstance taken, or to be taken, into account; a reason considered.</a:t>
            </a:r>
          </a:p>
          <a:p>
            <a:pPr lvl="1" algn="just">
              <a:buNone/>
            </a:pPr>
            <a:endParaRPr lang="en-CA" dirty="0" smtClean="0"/>
          </a:p>
          <a:p>
            <a:pPr lvl="1" algn="just">
              <a:buNone/>
            </a:pPr>
            <a:r>
              <a:rPr lang="en-CA" dirty="0" smtClean="0"/>
              <a:t>	Something given in payment; a reward, remuneration; a compensation, equivalent.</a:t>
            </a:r>
          </a:p>
          <a:p>
            <a:pPr lvl="1" algn="just">
              <a:buNone/>
            </a:pPr>
            <a:endParaRPr lang="en-CA" dirty="0" smtClean="0"/>
          </a:p>
          <a:p>
            <a:pPr lvl="1" algn="just">
              <a:buNone/>
            </a:pPr>
            <a:r>
              <a:rPr lang="en-CA" i="1" dirty="0" smtClean="0"/>
              <a:t>	</a:t>
            </a:r>
            <a:r>
              <a:rPr lang="en-CA" i="1" dirty="0" smtClean="0">
                <a:latin typeface="Times New Roman" pitchFamily="18" charset="0"/>
                <a:cs typeface="Times New Roman" pitchFamily="18" charset="0"/>
              </a:rPr>
              <a:t>Law</a:t>
            </a:r>
            <a:r>
              <a:rPr lang="en-CA" dirty="0" smtClean="0">
                <a:latin typeface="Times New Roman" pitchFamily="18" charset="0"/>
                <a:cs typeface="Times New Roman" pitchFamily="18" charset="0"/>
              </a:rPr>
              <a:t>. </a:t>
            </a:r>
            <a:r>
              <a:rPr lang="en-CA" dirty="0" smtClean="0"/>
              <a:t>Anything regarded as recompense or equivalent for what one does or undertakes for another's benefit; especially, in the law of contracts, ‘the thing given or done by the promisee in exchange for the promise’ (</a:t>
            </a:r>
            <a:r>
              <a:rPr lang="en-CA" dirty="0" err="1" smtClean="0"/>
              <a:t>Langdell</a:t>
            </a:r>
            <a:r>
              <a:rPr lang="en-CA" dirty="0" smtClean="0"/>
              <a:t> 1880 §45). It may itself be a promise.  No promise is enforceable without consideration, unless made by deed.</a:t>
            </a:r>
          </a:p>
          <a:p>
            <a:pPr lvl="1">
              <a:buNone/>
            </a:pPr>
            <a:r>
              <a:rPr lang="en-CA" dirty="0" smtClean="0"/>
              <a:t>												www.oed.com</a:t>
            </a:r>
          </a:p>
        </p:txBody>
      </p:sp>
      <p:sp>
        <p:nvSpPr>
          <p:cNvPr id="7" name="Footer Placeholder 6"/>
          <p:cNvSpPr>
            <a:spLocks noGrp="1"/>
          </p:cNvSpPr>
          <p:nvPr>
            <p:ph type="ftr" sz="quarter" idx="12"/>
          </p:nvPr>
        </p:nvSpPr>
        <p:spPr/>
        <p:txBody>
          <a:bodyPr/>
          <a:lstStyle/>
          <a:p>
            <a:pPr>
              <a:defRPr/>
            </a:pPr>
            <a:r>
              <a:rPr lang="en-CA" smtClean="0"/>
              <a:t>Consideration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a:t>
            </a:r>
            <a:endParaRPr lang="en-CA" dirty="0"/>
          </a:p>
        </p:txBody>
      </p:sp>
      <p:sp>
        <p:nvSpPr>
          <p:cNvPr id="3" name="Content Placeholder 2"/>
          <p:cNvSpPr>
            <a:spLocks noGrp="1"/>
          </p:cNvSpPr>
          <p:nvPr>
            <p:ph idx="1"/>
          </p:nvPr>
        </p:nvSpPr>
        <p:spPr/>
        <p:txBody>
          <a:bodyPr/>
          <a:lstStyle/>
          <a:p>
            <a:pPr>
              <a:buNone/>
            </a:pPr>
            <a:r>
              <a:rPr lang="en-CA" dirty="0" smtClean="0"/>
              <a:t>	For fun, the first legal use of the word </a:t>
            </a:r>
            <a:r>
              <a:rPr lang="en-CA" i="1" dirty="0" smtClean="0"/>
              <a:t>consideration</a:t>
            </a:r>
            <a:r>
              <a:rPr lang="en-CA" dirty="0" smtClean="0"/>
              <a:t>:</a:t>
            </a:r>
          </a:p>
          <a:p>
            <a:pPr lvl="1" algn="just">
              <a:buNone/>
            </a:pPr>
            <a:endParaRPr lang="en-CA" dirty="0" smtClean="0"/>
          </a:p>
          <a:p>
            <a:pPr lvl="1" algn="just">
              <a:buNone/>
            </a:pPr>
            <a:endParaRPr lang="en-CA" dirty="0" smtClean="0"/>
          </a:p>
          <a:p>
            <a:pPr lvl="1" algn="just">
              <a:buNone/>
            </a:pPr>
            <a:r>
              <a:rPr lang="en-CA" dirty="0" smtClean="0"/>
              <a:t>1530</a:t>
            </a:r>
          </a:p>
          <a:p>
            <a:pPr lvl="1" algn="just">
              <a:buNone/>
            </a:pPr>
            <a:r>
              <a:rPr lang="en-CA" dirty="0" smtClean="0"/>
              <a:t>	</a:t>
            </a:r>
            <a:r>
              <a:rPr lang="en-CA" dirty="0" err="1" smtClean="0"/>
              <a:t>Yf</a:t>
            </a:r>
            <a:r>
              <a:rPr lang="en-CA" dirty="0" smtClean="0"/>
              <a:t> the </a:t>
            </a:r>
            <a:r>
              <a:rPr lang="en-CA" dirty="0" err="1" smtClean="0"/>
              <a:t>promyse</a:t>
            </a:r>
            <a:r>
              <a:rPr lang="en-CA" dirty="0" smtClean="0"/>
              <a:t> be so naked that there </a:t>
            </a:r>
            <a:r>
              <a:rPr lang="en-CA" dirty="0" err="1" smtClean="0"/>
              <a:t>ys</a:t>
            </a:r>
            <a:r>
              <a:rPr lang="en-CA" dirty="0" smtClean="0"/>
              <a:t> </a:t>
            </a:r>
            <a:r>
              <a:rPr lang="en-CA" dirty="0" err="1" smtClean="0"/>
              <a:t>noo</a:t>
            </a:r>
            <a:r>
              <a:rPr lang="en-CA" dirty="0" smtClean="0"/>
              <a:t> </a:t>
            </a:r>
            <a:r>
              <a:rPr lang="en-CA" dirty="0" err="1" smtClean="0"/>
              <a:t>maner</a:t>
            </a:r>
            <a:r>
              <a:rPr lang="en-CA" dirty="0" smtClean="0"/>
              <a:t> of </a:t>
            </a:r>
            <a:r>
              <a:rPr lang="en-CA" dirty="0" err="1" smtClean="0"/>
              <a:t>consyderacyon</a:t>
            </a:r>
            <a:r>
              <a:rPr lang="en-CA" dirty="0" smtClean="0"/>
              <a:t> why </a:t>
            </a:r>
            <a:r>
              <a:rPr lang="en-CA" dirty="0" err="1" smtClean="0"/>
              <a:t>yt</a:t>
            </a:r>
            <a:r>
              <a:rPr lang="en-CA" dirty="0" smtClean="0"/>
              <a:t> </a:t>
            </a:r>
            <a:r>
              <a:rPr lang="en-CA" dirty="0" err="1" smtClean="0"/>
              <a:t>sholde</a:t>
            </a:r>
            <a:r>
              <a:rPr lang="en-CA" dirty="0" smtClean="0"/>
              <a:t> be made, then I </a:t>
            </a:r>
            <a:r>
              <a:rPr lang="en-CA" dirty="0" err="1" smtClean="0"/>
              <a:t>thynke</a:t>
            </a:r>
            <a:r>
              <a:rPr lang="en-CA" dirty="0" smtClean="0"/>
              <a:t> </a:t>
            </a:r>
            <a:r>
              <a:rPr lang="en-CA" dirty="0" err="1" smtClean="0"/>
              <a:t>hym</a:t>
            </a:r>
            <a:r>
              <a:rPr lang="en-CA" dirty="0" smtClean="0"/>
              <a:t> not </a:t>
            </a:r>
            <a:r>
              <a:rPr lang="en-CA" dirty="0" err="1" smtClean="0"/>
              <a:t>bounde</a:t>
            </a:r>
            <a:r>
              <a:rPr lang="en-CA" dirty="0" smtClean="0"/>
              <a:t> to </a:t>
            </a:r>
            <a:r>
              <a:rPr lang="en-CA" dirty="0" err="1" smtClean="0"/>
              <a:t>performe</a:t>
            </a:r>
            <a:r>
              <a:rPr lang="en-CA" dirty="0" smtClean="0"/>
              <a:t> </a:t>
            </a:r>
            <a:r>
              <a:rPr lang="en-CA" dirty="0" err="1" smtClean="0"/>
              <a:t>yt</a:t>
            </a:r>
            <a:r>
              <a:rPr lang="en-CA" dirty="0" smtClean="0"/>
              <a:t>. 										</a:t>
            </a:r>
          </a:p>
          <a:p>
            <a:pPr lvl="1" algn="just">
              <a:buNone/>
            </a:pPr>
            <a:endParaRPr lang="en-CA" dirty="0" smtClean="0"/>
          </a:p>
          <a:p>
            <a:pPr lvl="1" algn="just">
              <a:buNone/>
            </a:pPr>
            <a:r>
              <a:rPr lang="en-CA" dirty="0" smtClean="0"/>
              <a:t>	If the promise be so naked that there is no manner of consideration why it should be made, then I think him not bound to perform it. 										</a:t>
            </a:r>
          </a:p>
          <a:p>
            <a:pPr lvl="1" algn="just">
              <a:buNone/>
            </a:pPr>
            <a:endParaRPr lang="en-CA" dirty="0" smtClean="0"/>
          </a:p>
          <a:p>
            <a:pPr lvl="1" algn="just">
              <a:buNone/>
            </a:pPr>
            <a:endParaRPr lang="en-CA" sz="2700" dirty="0" smtClean="0"/>
          </a:p>
          <a:p>
            <a:pPr lvl="1" algn="just">
              <a:buNone/>
            </a:pPr>
            <a:r>
              <a:rPr lang="en-CA" dirty="0" smtClean="0"/>
              <a:t>												www.oed.com</a:t>
            </a:r>
          </a:p>
        </p:txBody>
      </p:sp>
      <p:sp>
        <p:nvSpPr>
          <p:cNvPr id="7" name="Footer Placeholder 6"/>
          <p:cNvSpPr>
            <a:spLocks noGrp="1"/>
          </p:cNvSpPr>
          <p:nvPr>
            <p:ph type="ftr" sz="quarter" idx="12"/>
          </p:nvPr>
        </p:nvSpPr>
        <p:spPr/>
        <p:txBody>
          <a:bodyPr/>
          <a:lstStyle/>
          <a:p>
            <a:pPr>
              <a:defRPr/>
            </a:pPr>
            <a:r>
              <a:rPr lang="en-CA" smtClean="0"/>
              <a:t>Consideration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
        <p:nvSpPr>
          <p:cNvPr id="6" name="Rectangle 5"/>
          <p:cNvSpPr/>
          <p:nvPr/>
        </p:nvSpPr>
        <p:spPr>
          <a:xfrm>
            <a:off x="457200" y="2262848"/>
            <a:ext cx="6858000" cy="369332"/>
          </a:xfrm>
          <a:prstGeom prst="rect">
            <a:avLst/>
          </a:prstGeom>
        </p:spPr>
        <p:txBody>
          <a:bodyPr wrap="square">
            <a:spAutoFit/>
          </a:bodyPr>
          <a:lstStyle/>
          <a:p>
            <a:r>
              <a:rPr lang="en-CA" b="1" i="1" dirty="0" smtClean="0"/>
              <a:t>St. German’s </a:t>
            </a:r>
            <a:r>
              <a:rPr lang="en-CA" b="1" i="1" dirty="0" err="1" smtClean="0"/>
              <a:t>Secunde</a:t>
            </a:r>
            <a:r>
              <a:rPr lang="en-CA" b="1" i="1" dirty="0" smtClean="0"/>
              <a:t> </a:t>
            </a:r>
            <a:r>
              <a:rPr lang="en-CA" b="1" i="1" dirty="0" err="1" smtClean="0"/>
              <a:t>Dyaloge</a:t>
            </a:r>
            <a:r>
              <a:rPr lang="en-CA" b="1" i="1" dirty="0" smtClean="0"/>
              <a:t> </a:t>
            </a:r>
            <a:r>
              <a:rPr lang="en-CA" b="1" i="1" dirty="0" err="1" smtClean="0"/>
              <a:t>Doctour</a:t>
            </a:r>
            <a:r>
              <a:rPr lang="en-CA" b="1" i="1" dirty="0" smtClean="0"/>
              <a:t> &amp; Student</a:t>
            </a:r>
            <a:r>
              <a:rPr lang="en-CA" b="1" dirty="0" smtClean="0"/>
              <a:t> xxiv. f. </a:t>
            </a:r>
            <a:r>
              <a:rPr lang="en-CA" b="1" dirty="0" err="1" smtClean="0"/>
              <a:t>lxiii</a:t>
            </a:r>
            <a:endParaRPr lang="en-CA" b="1" dirty="0"/>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Alternate Considerations</a:t>
            </a:r>
            <a:endParaRPr lang="en-CA" dirty="0"/>
          </a:p>
        </p:txBody>
      </p:sp>
      <p:sp>
        <p:nvSpPr>
          <p:cNvPr id="3" name="Content Placeholder 2"/>
          <p:cNvSpPr>
            <a:spLocks noGrp="1"/>
          </p:cNvSpPr>
          <p:nvPr>
            <p:ph idx="1"/>
          </p:nvPr>
        </p:nvSpPr>
        <p:spPr/>
        <p:txBody>
          <a:bodyPr/>
          <a:lstStyle/>
          <a:p>
            <a:pPr>
              <a:buNone/>
            </a:pPr>
            <a:r>
              <a:rPr lang="en-CA" dirty="0" smtClean="0"/>
              <a:t>	What if you want to enter into a legally binding contract where you are getting absolutely nothing in return?</a:t>
            </a:r>
          </a:p>
          <a:p>
            <a:pPr>
              <a:buNone/>
            </a:pPr>
            <a:endParaRPr lang="en-CA" dirty="0" smtClean="0"/>
          </a:p>
          <a:p>
            <a:pPr>
              <a:buNone/>
            </a:pPr>
            <a:r>
              <a:rPr lang="en-CA" dirty="0" smtClean="0"/>
              <a:t>	How do you demonstrate to the courts that you have actually given the matter serious consideration despite the fact that you potentially stand to gain nothing?</a:t>
            </a:r>
          </a:p>
        </p:txBody>
      </p:sp>
      <p:sp>
        <p:nvSpPr>
          <p:cNvPr id="7" name="Footer Placeholder 6"/>
          <p:cNvSpPr>
            <a:spLocks noGrp="1"/>
          </p:cNvSpPr>
          <p:nvPr>
            <p:ph type="ftr" sz="quarter" idx="12"/>
          </p:nvPr>
        </p:nvSpPr>
        <p:spPr/>
        <p:txBody>
          <a:bodyPr/>
          <a:lstStyle/>
          <a:p>
            <a:pPr>
              <a:defRPr/>
            </a:pPr>
            <a:r>
              <a:rPr lang="en-CA" smtClean="0"/>
              <a:t>Consideration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Alternate Considerations</a:t>
            </a:r>
            <a:endParaRPr lang="en-CA" dirty="0"/>
          </a:p>
        </p:txBody>
      </p:sp>
      <p:sp>
        <p:nvSpPr>
          <p:cNvPr id="3" name="Content Placeholder 2"/>
          <p:cNvSpPr>
            <a:spLocks noGrp="1"/>
          </p:cNvSpPr>
          <p:nvPr>
            <p:ph idx="1"/>
          </p:nvPr>
        </p:nvSpPr>
        <p:spPr/>
        <p:txBody>
          <a:bodyPr/>
          <a:lstStyle/>
          <a:p>
            <a:pPr>
              <a:buNone/>
            </a:pPr>
            <a:r>
              <a:rPr lang="en-CA" dirty="0" smtClean="0"/>
              <a:t>	Recall that making an irrevocable offer gives the offeror nothing in return:  the only one to benefit from an irrevocable offer is the offeree</a:t>
            </a:r>
          </a:p>
          <a:p>
            <a:pPr>
              <a:buNone/>
            </a:pPr>
            <a:endParaRPr lang="en-CA" dirty="0" smtClean="0"/>
          </a:p>
          <a:p>
            <a:pPr>
              <a:buNone/>
            </a:pPr>
            <a:r>
              <a:rPr lang="en-CA" dirty="0" smtClean="0"/>
              <a:t>	In that case, the offeror seals the contract:</a:t>
            </a:r>
          </a:p>
          <a:p>
            <a:pPr lvl="1"/>
            <a:r>
              <a:rPr lang="en-CA" dirty="0" smtClean="0"/>
              <a:t>The presence of a seal is an outward demonstration that you have, in fact, considered the contract and wish to enter into a legally binding agreement despite the fact you will potentially get nothing out of it</a:t>
            </a:r>
          </a:p>
        </p:txBody>
      </p:sp>
      <p:sp>
        <p:nvSpPr>
          <p:cNvPr id="7" name="Footer Placeholder 6"/>
          <p:cNvSpPr>
            <a:spLocks noGrp="1"/>
          </p:cNvSpPr>
          <p:nvPr>
            <p:ph type="ftr" sz="quarter" idx="12"/>
          </p:nvPr>
        </p:nvSpPr>
        <p:spPr/>
        <p:txBody>
          <a:bodyPr/>
          <a:lstStyle/>
          <a:p>
            <a:pPr>
              <a:defRPr/>
            </a:pPr>
            <a:r>
              <a:rPr lang="en-CA" smtClean="0"/>
              <a:t>Consideration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Alternate Considerations</a:t>
            </a:r>
            <a:endParaRPr lang="en-CA" dirty="0"/>
          </a:p>
        </p:txBody>
      </p:sp>
      <p:sp>
        <p:nvSpPr>
          <p:cNvPr id="3" name="Content Placeholder 2"/>
          <p:cNvSpPr>
            <a:spLocks noGrp="1"/>
          </p:cNvSpPr>
          <p:nvPr>
            <p:ph idx="1"/>
          </p:nvPr>
        </p:nvSpPr>
        <p:spPr/>
        <p:txBody>
          <a:bodyPr/>
          <a:lstStyle/>
          <a:p>
            <a:pPr>
              <a:buNone/>
            </a:pPr>
            <a:r>
              <a:rPr lang="en-CA" dirty="0" smtClean="0"/>
              <a:t>	A seal indicates that consideration has been given to an agreement and that the party wishes it to be legally binding</a:t>
            </a:r>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dirty="0"/>
          </a:p>
        </p:txBody>
      </p:sp>
      <p:sp>
        <p:nvSpPr>
          <p:cNvPr id="5" name="Footer Placeholder 4"/>
          <p:cNvSpPr>
            <a:spLocks noGrp="1"/>
          </p:cNvSpPr>
          <p:nvPr>
            <p:ph type="ftr" sz="quarter" idx="12"/>
          </p:nvPr>
        </p:nvSpPr>
        <p:spPr/>
        <p:txBody>
          <a:bodyPr/>
          <a:lstStyle/>
          <a:p>
            <a:pPr>
              <a:defRPr/>
            </a:pPr>
            <a:r>
              <a:rPr lang="en-CA" smtClean="0"/>
              <a:t>Offer and Acceptance</a:t>
            </a:r>
            <a:endParaRPr lang="en-US" dirty="0"/>
          </a:p>
        </p:txBody>
      </p:sp>
      <p:pic>
        <p:nvPicPr>
          <p:cNvPr id="1026" name="Picture 2"/>
          <p:cNvPicPr>
            <a:picLocks noChangeAspect="1" noChangeArrowheads="1"/>
          </p:cNvPicPr>
          <p:nvPr/>
        </p:nvPicPr>
        <p:blipFill>
          <a:blip r:embed="rId2"/>
          <a:srcRect/>
          <a:stretch>
            <a:fillRect/>
          </a:stretch>
        </p:blipFill>
        <p:spPr bwMode="auto">
          <a:xfrm>
            <a:off x="1614204" y="3601019"/>
            <a:ext cx="1379951" cy="1034963"/>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3832070" y="4140308"/>
            <a:ext cx="1673856" cy="1606902"/>
          </a:xfrm>
          <a:prstGeom prst="rect">
            <a:avLst/>
          </a:prstGeom>
          <a:noFill/>
          <a:ln w="9525">
            <a:noFill/>
            <a:miter lim="800000"/>
            <a:headEnd/>
            <a:tailEnd/>
          </a:ln>
        </p:spPr>
      </p:pic>
      <p:sp>
        <p:nvSpPr>
          <p:cNvPr id="8" name="Rectangle 7"/>
          <p:cNvSpPr/>
          <p:nvPr/>
        </p:nvSpPr>
        <p:spPr>
          <a:xfrm>
            <a:off x="4767456" y="5747210"/>
            <a:ext cx="494046" cy="307777"/>
          </a:xfrm>
          <a:prstGeom prst="rect">
            <a:avLst/>
          </a:prstGeom>
        </p:spPr>
        <p:txBody>
          <a:bodyPr wrap="none">
            <a:spAutoFit/>
          </a:bodyPr>
          <a:lstStyle/>
          <a:p>
            <a:r>
              <a:rPr lang="en-CA" sz="1400" dirty="0" smtClean="0">
                <a:solidFill>
                  <a:schemeClr val="tx1">
                    <a:lumMod val="50000"/>
                    <a:lumOff val="50000"/>
                  </a:schemeClr>
                </a:solidFill>
              </a:rPr>
              <a:t>JP7</a:t>
            </a:r>
            <a:endParaRPr lang="en-CA" sz="1400" dirty="0">
              <a:solidFill>
                <a:schemeClr val="tx1">
                  <a:lumMod val="50000"/>
                  <a:lumOff val="50000"/>
                </a:schemeClr>
              </a:solidFill>
            </a:endParaRPr>
          </a:p>
        </p:txBody>
      </p:sp>
      <p:sp>
        <p:nvSpPr>
          <p:cNvPr id="9" name="Rectangle 8"/>
          <p:cNvSpPr/>
          <p:nvPr/>
        </p:nvSpPr>
        <p:spPr>
          <a:xfrm>
            <a:off x="1218908" y="4635982"/>
            <a:ext cx="1846980" cy="307777"/>
          </a:xfrm>
          <a:prstGeom prst="rect">
            <a:avLst/>
          </a:prstGeom>
        </p:spPr>
        <p:txBody>
          <a:bodyPr wrap="none">
            <a:spAutoFit/>
          </a:bodyPr>
          <a:lstStyle/>
          <a:p>
            <a:r>
              <a:rPr lang="en-CA" sz="1400" dirty="0" smtClean="0">
                <a:solidFill>
                  <a:schemeClr val="tx1">
                    <a:lumMod val="50000"/>
                    <a:lumOff val="50000"/>
                  </a:schemeClr>
                </a:solidFill>
              </a:rPr>
              <a:t>Guillaume Blanchard</a:t>
            </a:r>
            <a:endParaRPr lang="en-CA" sz="1400" dirty="0">
              <a:solidFill>
                <a:schemeClr val="tx1">
                  <a:lumMod val="50000"/>
                  <a:lumOff val="50000"/>
                </a:schemeClr>
              </a:solidFill>
            </a:endParaRPr>
          </a:p>
        </p:txBody>
      </p:sp>
      <p:pic>
        <p:nvPicPr>
          <p:cNvPr id="6" name="Picture 2"/>
          <p:cNvPicPr>
            <a:picLocks noChangeAspect="1" noChangeArrowheads="1"/>
          </p:cNvPicPr>
          <p:nvPr/>
        </p:nvPicPr>
        <p:blipFill>
          <a:blip r:embed="rId4"/>
          <a:srcRect/>
          <a:stretch>
            <a:fillRect/>
          </a:stretch>
        </p:blipFill>
        <p:spPr bwMode="auto">
          <a:xfrm>
            <a:off x="5854229" y="3072696"/>
            <a:ext cx="1771650" cy="1905000"/>
          </a:xfrm>
          <a:prstGeom prst="rect">
            <a:avLst/>
          </a:prstGeom>
          <a:noFill/>
          <a:ln w="9525">
            <a:noFill/>
            <a:miter lim="800000"/>
            <a:headEnd/>
            <a:tailEnd/>
          </a:ln>
        </p:spPr>
      </p:pic>
      <p:sp>
        <p:nvSpPr>
          <p:cNvPr id="11" name="Rectangle 10"/>
          <p:cNvSpPr/>
          <p:nvPr/>
        </p:nvSpPr>
        <p:spPr>
          <a:xfrm>
            <a:off x="5854229" y="4943759"/>
            <a:ext cx="2832570" cy="307777"/>
          </a:xfrm>
          <a:prstGeom prst="rect">
            <a:avLst/>
          </a:prstGeom>
        </p:spPr>
        <p:txBody>
          <a:bodyPr wrap="none">
            <a:spAutoFit/>
          </a:bodyPr>
          <a:lstStyle/>
          <a:p>
            <a:r>
              <a:rPr lang="en-CA" sz="1400" dirty="0" smtClean="0">
                <a:solidFill>
                  <a:schemeClr val="tx1">
                    <a:lumMod val="50000"/>
                    <a:lumOff val="50000"/>
                  </a:schemeClr>
                </a:solidFill>
              </a:rPr>
              <a:t>http://www.kcdecorativeseal.com/</a:t>
            </a:r>
            <a:endParaRPr lang="en-CA" sz="1400" dirty="0">
              <a:solidFill>
                <a:schemeClr val="tx1">
                  <a:lumMod val="50000"/>
                  <a:lumOff val="50000"/>
                </a:schemeClr>
              </a:solidFill>
            </a:endParaRPr>
          </a:p>
        </p:txBody>
      </p:sp>
    </p:spTree>
  </p:cSld>
  <p:clrMapOvr>
    <a:masterClrMapping/>
  </p:clrMapOvr>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60033</TotalTime>
  <Words>127</Words>
  <Application>Microsoft Office PowerPoint</Application>
  <PresentationFormat>On-screen Show (4:3)</PresentationFormat>
  <Paragraphs>138</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Engineering_Colour</vt:lpstr>
      <vt:lpstr>Contract Law:  Consideration</vt:lpstr>
      <vt:lpstr>Outline</vt:lpstr>
      <vt:lpstr>Contract Law</vt:lpstr>
      <vt:lpstr>Consideration</vt:lpstr>
      <vt:lpstr>Definition</vt:lpstr>
      <vt:lpstr>Definition</vt:lpstr>
      <vt:lpstr>Alternate Considerations</vt:lpstr>
      <vt:lpstr>Alternate Considerations</vt:lpstr>
      <vt:lpstr>Alternate Considerations</vt:lpstr>
      <vt:lpstr>Alternate Forms</vt:lpstr>
      <vt:lpstr>Acceptable Consideration</vt:lpstr>
      <vt:lpstr>Acceptable Consideration</vt:lpstr>
      <vt:lpstr>Acceptable Consideration</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Consideration</dc:title>
  <dc:subject>Consideration in contract law</dc:subject>
  <dc:creator>Douglas Wilhelm Harder (dwharder@alumni.uwaterloo.ca)</dc:creator>
  <cp:lastModifiedBy>Douglas Wilhelm Harder</cp:lastModifiedBy>
  <cp:revision>4613</cp:revision>
  <cp:lastPrinted>2010-03-08T19:59:32Z</cp:lastPrinted>
  <dcterms:created xsi:type="dcterms:W3CDTF">2010-03-10T14:45:39Z</dcterms:created>
  <dcterms:modified xsi:type="dcterms:W3CDTF">2013-03-26T15:20:47Z</dcterms:modified>
</cp:coreProperties>
</file>