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Default Extension="png" ContentType="image/pn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5"/>
  </p:notesMasterIdLst>
  <p:handoutMasterIdLst>
    <p:handoutMasterId r:id="rId26"/>
  </p:handoutMasterIdLst>
  <p:sldIdLst>
    <p:sldId id="274" r:id="rId2"/>
    <p:sldId id="460" r:id="rId3"/>
    <p:sldId id="594" r:id="rId4"/>
    <p:sldId id="613" r:id="rId5"/>
    <p:sldId id="596" r:id="rId6"/>
    <p:sldId id="572" r:id="rId7"/>
    <p:sldId id="597" r:id="rId8"/>
    <p:sldId id="598" r:id="rId9"/>
    <p:sldId id="599" r:id="rId10"/>
    <p:sldId id="600" r:id="rId11"/>
    <p:sldId id="601" r:id="rId12"/>
    <p:sldId id="603" r:id="rId13"/>
    <p:sldId id="604" r:id="rId14"/>
    <p:sldId id="609" r:id="rId15"/>
    <p:sldId id="610" r:id="rId16"/>
    <p:sldId id="611" r:id="rId17"/>
    <p:sldId id="602" r:id="rId18"/>
    <p:sldId id="605" r:id="rId19"/>
    <p:sldId id="595" r:id="rId20"/>
    <p:sldId id="612" r:id="rId21"/>
    <p:sldId id="607" r:id="rId22"/>
    <p:sldId id="608" r:id="rId23"/>
    <p:sldId id="459" r:id="rId24"/>
  </p:sldIdLst>
  <p:sldSz cx="9144000" cy="6858000" type="screen4x3"/>
  <p:notesSz cx="6858000" cy="9144000"/>
  <p:defaultTextStyle>
    <a:defPPr>
      <a:defRPr lang="en-CA"/>
    </a:defPPr>
    <a:lvl1pPr algn="l" defTabSz="457200" rtl="0" fontAlgn="base">
      <a:spcBef>
        <a:spcPct val="0"/>
      </a:spcBef>
      <a:spcAft>
        <a:spcPct val="0"/>
      </a:spcAft>
      <a:defRPr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FF6600"/>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821" autoAdjust="0"/>
  </p:normalViewPr>
  <p:slideViewPr>
    <p:cSldViewPr snapToGrid="0" snapToObjects="1">
      <p:cViewPr varScale="1">
        <p:scale>
          <a:sx n="56" d="100"/>
          <a:sy n="56" d="100"/>
        </p:scale>
        <p:origin x="-2430" y="-102"/>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58" d="100"/>
          <a:sy n="58" d="100"/>
        </p:scale>
        <p:origin x="-2418" y="-90"/>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3A60BA4-B84C-48F0-A6D8-3FE89682DDA7}" type="datetimeFigureOut">
              <a:rPr lang="en-CA" smtClean="0"/>
              <a:pPr/>
              <a:t>26/03/2013</a:t>
            </a:fld>
            <a:endParaRPr lang="en-CA"/>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02C00FD-E510-4D85-A47B-650E91115B41}" type="slidenum">
              <a:rPr lang="en-CA" smtClean="0"/>
              <a:pPr/>
              <a:t>‹#›</a:t>
            </a:fld>
            <a:endParaRPr lang="en-CA"/>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C93415-B90A-4DEA-A858-08E608BCCF4F}" type="datetimeFigureOut">
              <a:rPr lang="en-CA" smtClean="0"/>
              <a:pPr/>
              <a:t>26/03/2013</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420D4D-5654-485F-83FB-A84849974609}" type="slidenum">
              <a:rPr lang="en-CA" smtClean="0"/>
              <a:pPr/>
              <a:t>‹#›</a:t>
            </a:fld>
            <a:endParaRPr lang="en-CA"/>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82420D4D-5654-485F-83FB-A84849974609}" type="slidenum">
              <a:rPr lang="en-CA" smtClean="0"/>
              <a:pPr/>
              <a:t>1</a:t>
            </a:fld>
            <a:endParaRPr lang="en-CA"/>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p:spPr>
      </p:sp>
      <p:sp>
        <p:nvSpPr>
          <p:cNvPr id="819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B6CC2140-02C2-4662-A5A4-CABC4A106374}" type="slidenum">
              <a:rPr lang="en-CA" smtClean="0"/>
              <a:pPr>
                <a:defRPr/>
              </a:pPr>
              <a:t>2</a:t>
            </a:fld>
            <a:endParaRPr lang="en-CA"/>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p:spPr>
      </p:sp>
      <p:sp>
        <p:nvSpPr>
          <p:cNvPr id="593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35D885F2-4B7E-442F-96D6-2F17B2F7DF6A}" type="slidenum">
              <a:rPr lang="en-CA" smtClean="0"/>
              <a:pPr>
                <a:defRPr/>
              </a:pPr>
              <a:t>23</a:t>
            </a:fld>
            <a:endParaRPr lang="en-CA"/>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12170" y="2023872"/>
            <a:ext cx="7211568" cy="1329137"/>
          </a:xfrm>
        </p:spPr>
        <p:txBody>
          <a:bodyPr/>
          <a:lstStyle>
            <a:lvl1pPr>
              <a:defRPr>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892799" y="4156363"/>
            <a:ext cx="3084137" cy="2567709"/>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2050" name="Picture 2" descr="C:\Users\dwharder\Desktop\cc.png"/>
          <p:cNvPicPr>
            <a:picLocks noChangeAspect="1" noChangeArrowheads="1"/>
          </p:cNvPicPr>
          <p:nvPr userDrawn="1"/>
        </p:nvPicPr>
        <p:blipFill>
          <a:blip r:embed="rId3"/>
          <a:srcRect/>
          <a:stretch>
            <a:fillRect/>
          </a:stretch>
        </p:blipFill>
        <p:spPr bwMode="auto">
          <a:xfrm>
            <a:off x="8297867" y="6374196"/>
            <a:ext cx="679069" cy="329548"/>
          </a:xfrm>
          <a:prstGeom prst="rect">
            <a:avLst/>
          </a:prstGeom>
          <a:noFill/>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400"/>
            </a:lvl1pPr>
            <a:lvl2pPr>
              <a:defRPr sz="2000"/>
            </a:lvl2pPr>
            <a:lvl3pPr>
              <a:defRPr sz="18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Slide Number Placeholder 14"/>
          <p:cNvSpPr>
            <a:spLocks noGrp="1"/>
          </p:cNvSpPr>
          <p:nvPr>
            <p:ph type="sldNum" sz="quarter" idx="11"/>
          </p:nvPr>
        </p:nvSpPr>
        <p:spPr/>
        <p:txBody>
          <a:bodyPr/>
          <a:lstStyle/>
          <a:p>
            <a:fld id="{9DB00347-C159-474C-B961-9625E0FB8F9F}" type="slidenum">
              <a:rPr lang="en-CA" smtClean="0"/>
              <a:pPr/>
              <a:t>‹#›</a:t>
            </a:fld>
            <a:endParaRPr lang="en-CA"/>
          </a:p>
        </p:txBody>
      </p:sp>
      <p:sp>
        <p:nvSpPr>
          <p:cNvPr id="16" name="Footer Placeholder 15"/>
          <p:cNvSpPr>
            <a:spLocks noGrp="1"/>
          </p:cNvSpPr>
          <p:nvPr>
            <p:ph type="ftr" sz="quarter" idx="12"/>
          </p:nvPr>
        </p:nvSpPr>
        <p:spPr/>
        <p:txBody>
          <a:bodyPr/>
          <a:lstStyle>
            <a:lvl1pPr>
              <a:defRPr/>
            </a:lvl1pPr>
          </a:lstStyle>
          <a:p>
            <a:pPr>
              <a:defRPr/>
            </a:pPr>
            <a:r>
              <a:rPr lang="en-US" smtClean="0"/>
              <a:t>Canadian Constitution</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4">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542472" y="274638"/>
            <a:ext cx="714432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CA" dirty="0" smtClean="0"/>
          </a:p>
        </p:txBody>
      </p:sp>
      <p:sp>
        <p:nvSpPr>
          <p:cNvPr id="1027" name="Text Placeholder 2"/>
          <p:cNvSpPr>
            <a:spLocks noGrp="1"/>
          </p:cNvSpPr>
          <p:nvPr>
            <p:ph type="body" idx="1"/>
          </p:nvPr>
        </p:nvSpPr>
        <p:spPr bwMode="auto">
          <a:xfrm>
            <a:off x="457200" y="1600200"/>
            <a:ext cx="8229600" cy="4616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smtClean="0"/>
          </a:p>
        </p:txBody>
      </p:sp>
      <p:sp>
        <p:nvSpPr>
          <p:cNvPr id="6" name="Slide Number Placeholder 5"/>
          <p:cNvSpPr>
            <a:spLocks noGrp="1"/>
          </p:cNvSpPr>
          <p:nvPr>
            <p:ph type="sldNum" sz="quarter" idx="4"/>
          </p:nvPr>
        </p:nvSpPr>
        <p:spPr>
          <a:xfrm>
            <a:off x="8358188" y="446469"/>
            <a:ext cx="785812" cy="365125"/>
          </a:xfrm>
          <a:prstGeom prst="rect">
            <a:avLst/>
          </a:prstGeom>
        </p:spPr>
        <p:txBody>
          <a:bodyPr vert="horz" wrap="square" lIns="91440" tIns="45720" rIns="91440" bIns="45720" numCol="1" anchor="b" anchorCtr="0" compatLnSpc="1">
            <a:prstTxWarp prst="textNoShape">
              <a:avLst/>
            </a:prstTxWarp>
          </a:bodyPr>
          <a:lstStyle>
            <a:lvl1pPr algn="r">
              <a:defRPr sz="1600">
                <a:solidFill>
                  <a:schemeClr val="tx1">
                    <a:lumMod val="65000"/>
                    <a:lumOff val="35000"/>
                  </a:schemeClr>
                </a:solidFill>
              </a:defRPr>
            </a:lvl1pPr>
          </a:lstStyle>
          <a:p>
            <a:fld id="{9DB00347-C159-474C-B961-9625E0FB8F9F}" type="slidenum">
              <a:rPr lang="en-CA" smtClean="0"/>
              <a:pPr/>
              <a:t>‹#›</a:t>
            </a:fld>
            <a:endParaRPr lang="en-CA" dirty="0"/>
          </a:p>
        </p:txBody>
      </p:sp>
      <p:sp>
        <p:nvSpPr>
          <p:cNvPr id="11" name="Footer Placeholder 4"/>
          <p:cNvSpPr>
            <a:spLocks noGrp="1"/>
          </p:cNvSpPr>
          <p:nvPr>
            <p:ph type="ftr" sz="quarter" idx="3"/>
          </p:nvPr>
        </p:nvSpPr>
        <p:spPr>
          <a:xfrm>
            <a:off x="3267456" y="152350"/>
            <a:ext cx="4267264" cy="257175"/>
          </a:xfrm>
          <a:prstGeom prst="rect">
            <a:avLst/>
          </a:prstGeom>
        </p:spPr>
        <p:txBody>
          <a:bodyPr vert="horz" lIns="91440" tIns="45720" rIns="91440" bIns="45720" rtlCol="0" anchor="t"/>
          <a:lstStyle>
            <a:lvl1pPr algn="r" fontAlgn="auto">
              <a:spcBef>
                <a:spcPts val="0"/>
              </a:spcBef>
              <a:spcAft>
                <a:spcPts val="0"/>
              </a:spcAft>
              <a:defRPr sz="1600" b="1">
                <a:solidFill>
                  <a:schemeClr val="tx1">
                    <a:lumMod val="65000"/>
                    <a:lumOff val="35000"/>
                  </a:schemeClr>
                </a:solidFill>
                <a:latin typeface="+mn-lt"/>
                <a:ea typeface="+mn-ea"/>
                <a:cs typeface="+mn-cs"/>
              </a:defRPr>
            </a:lvl1pPr>
          </a:lstStyle>
          <a:p>
            <a:pPr>
              <a:defRPr/>
            </a:pPr>
            <a:r>
              <a:rPr lang="en-US" smtClean="0"/>
              <a:t>Canadian Constitution</a:t>
            </a:r>
            <a:endParaRPr lang="en-US" dirty="0"/>
          </a:p>
        </p:txBody>
      </p:sp>
    </p:spTree>
  </p:cSld>
  <p:clrMap bg1="lt1" tx1="dk1" bg2="lt2" tx2="dk2" accent1="accent1" accent2="accent2" accent3="accent3" accent4="accent4" accent5="accent5" accent6="accent6" hlink="hlink" folHlink="folHlink"/>
  <p:sldLayoutIdLst>
    <p:sldLayoutId id="2147483711" r:id="rId1"/>
    <p:sldLayoutId id="2147483704" r:id="rId2"/>
  </p:sldLayoutIdLst>
  <p:timing>
    <p:tnLst>
      <p:par>
        <p:cTn id="1" dur="indefinite" restart="never" nodeType="tmRoot"/>
      </p:par>
    </p:tnLst>
  </p:timing>
  <p:hf hdr="0" dt="0"/>
  <p:txStyles>
    <p:titleStyle>
      <a:lvl1pPr algn="ctr" defTabSz="457200" rtl="0" eaLnBrk="1" fontAlgn="base" hangingPunct="1">
        <a:spcBef>
          <a:spcPct val="0"/>
        </a:spcBef>
        <a:spcAft>
          <a:spcPct val="0"/>
        </a:spcAft>
        <a:defRPr sz="3200" b="1" kern="1200">
          <a:solidFill>
            <a:schemeClr val="tx1"/>
          </a:solidFill>
          <a:latin typeface="+mj-lt"/>
          <a:ea typeface="ＭＳ Ｐゴシック" charset="-128"/>
          <a:cs typeface="ＭＳ Ｐゴシック" charset="-128"/>
        </a:defRPr>
      </a:lvl1pPr>
      <a:lvl2pPr algn="ctr" defTabSz="457200" rtl="0" eaLnBrk="1" fontAlgn="base" hangingPunct="1">
        <a:spcBef>
          <a:spcPct val="0"/>
        </a:spcBef>
        <a:spcAft>
          <a:spcPct val="0"/>
        </a:spcAft>
        <a:defRPr sz="4400" b="1">
          <a:solidFill>
            <a:schemeClr val="tx1"/>
          </a:solidFill>
          <a:latin typeface="Arial" charset="0"/>
          <a:ea typeface="ＭＳ Ｐゴシック" charset="-128"/>
          <a:cs typeface="ＭＳ Ｐゴシック" charset="-128"/>
        </a:defRPr>
      </a:lvl2pPr>
      <a:lvl3pPr algn="ctr" defTabSz="457200" rtl="0" eaLnBrk="1" fontAlgn="base" hangingPunct="1">
        <a:spcBef>
          <a:spcPct val="0"/>
        </a:spcBef>
        <a:spcAft>
          <a:spcPct val="0"/>
        </a:spcAft>
        <a:defRPr sz="4400" b="1">
          <a:solidFill>
            <a:schemeClr val="tx1"/>
          </a:solidFill>
          <a:latin typeface="Arial" charset="0"/>
          <a:ea typeface="ＭＳ Ｐゴシック" charset="-128"/>
          <a:cs typeface="ＭＳ Ｐゴシック" charset="-128"/>
        </a:defRPr>
      </a:lvl3pPr>
      <a:lvl4pPr algn="ctr" defTabSz="457200" rtl="0" eaLnBrk="1" fontAlgn="base" hangingPunct="1">
        <a:spcBef>
          <a:spcPct val="0"/>
        </a:spcBef>
        <a:spcAft>
          <a:spcPct val="0"/>
        </a:spcAft>
        <a:defRPr sz="4400" b="1">
          <a:solidFill>
            <a:schemeClr val="tx1"/>
          </a:solidFill>
          <a:latin typeface="Arial" charset="0"/>
          <a:ea typeface="ＭＳ Ｐゴシック" charset="-128"/>
          <a:cs typeface="ＭＳ Ｐゴシック" charset="-128"/>
        </a:defRPr>
      </a:lvl4pPr>
      <a:lvl5pPr algn="ctr" defTabSz="457200" rtl="0" eaLnBrk="1" fontAlgn="base" hangingPunct="1">
        <a:spcBef>
          <a:spcPct val="0"/>
        </a:spcBef>
        <a:spcAft>
          <a:spcPct val="0"/>
        </a:spcAft>
        <a:defRPr sz="4400" b="1">
          <a:solidFill>
            <a:schemeClr val="tx1"/>
          </a:solidFill>
          <a:latin typeface="Arial" charset="0"/>
          <a:ea typeface="ＭＳ Ｐゴシック" charset="-128"/>
          <a:cs typeface="ＭＳ Ｐゴシック" charset="-128"/>
        </a:defRPr>
      </a:lvl5pPr>
      <a:lvl6pPr marL="457200" algn="ctr" defTabSz="457200" rtl="0" eaLnBrk="1" fontAlgn="base" hangingPunct="1">
        <a:spcBef>
          <a:spcPct val="0"/>
        </a:spcBef>
        <a:spcAft>
          <a:spcPct val="0"/>
        </a:spcAft>
        <a:defRPr sz="4400" b="1">
          <a:solidFill>
            <a:schemeClr val="tx1"/>
          </a:solidFill>
          <a:latin typeface="Arial" charset="0"/>
          <a:ea typeface="ＭＳ Ｐゴシック" charset="-128"/>
          <a:cs typeface="ＭＳ Ｐゴシック" charset="-128"/>
        </a:defRPr>
      </a:lvl6pPr>
      <a:lvl7pPr marL="914400" algn="ctr" defTabSz="457200" rtl="0" eaLnBrk="1" fontAlgn="base" hangingPunct="1">
        <a:spcBef>
          <a:spcPct val="0"/>
        </a:spcBef>
        <a:spcAft>
          <a:spcPct val="0"/>
        </a:spcAft>
        <a:defRPr sz="4400" b="1">
          <a:solidFill>
            <a:schemeClr val="tx1"/>
          </a:solidFill>
          <a:latin typeface="Arial" charset="0"/>
          <a:ea typeface="ＭＳ Ｐゴシック" charset="-128"/>
          <a:cs typeface="ＭＳ Ｐゴシック" charset="-128"/>
        </a:defRPr>
      </a:lvl7pPr>
      <a:lvl8pPr marL="1371600" algn="ctr" defTabSz="457200" rtl="0" eaLnBrk="1" fontAlgn="base" hangingPunct="1">
        <a:spcBef>
          <a:spcPct val="0"/>
        </a:spcBef>
        <a:spcAft>
          <a:spcPct val="0"/>
        </a:spcAft>
        <a:defRPr sz="4400" b="1">
          <a:solidFill>
            <a:schemeClr val="tx1"/>
          </a:solidFill>
          <a:latin typeface="Arial" charset="0"/>
          <a:ea typeface="ＭＳ Ｐゴシック" charset="-128"/>
          <a:cs typeface="ＭＳ Ｐゴシック" charset="-128"/>
        </a:defRPr>
      </a:lvl8pPr>
      <a:lvl9pPr marL="1828800" algn="ctr" defTabSz="457200" rtl="0" eaLnBrk="1" fontAlgn="base" hangingPunct="1">
        <a:spcBef>
          <a:spcPct val="0"/>
        </a:spcBef>
        <a:spcAft>
          <a:spcPct val="0"/>
        </a:spcAft>
        <a:defRPr sz="4400" b="1">
          <a:solidFill>
            <a:schemeClr val="tx1"/>
          </a:solidFill>
          <a:latin typeface="Arial" charset="0"/>
          <a:ea typeface="ＭＳ Ｐゴシック" charset="-128"/>
          <a:cs typeface="ＭＳ Ｐゴシック" charset="-128"/>
        </a:defRPr>
      </a:lvl9pPr>
    </p:titleStyle>
    <p:bodyStyle>
      <a:lvl1pPr marL="342900" indent="-3429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1800" kern="1200">
          <a:solidFill>
            <a:schemeClr val="tx1"/>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1600" kern="1200">
          <a:solidFill>
            <a:schemeClr val="tx1"/>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16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94816" y="2160104"/>
            <a:ext cx="7389114" cy="1329137"/>
          </a:xfrm>
        </p:spPr>
        <p:txBody>
          <a:bodyPr/>
          <a:lstStyle/>
          <a:p>
            <a:r>
              <a:rPr lang="en-US" dirty="0" smtClean="0">
                <a:latin typeface="Arial" charset="0"/>
                <a:cs typeface="Arial" charset="0"/>
              </a:rPr>
              <a:t>The Constitution Acts, 1867 and 1982</a:t>
            </a:r>
            <a:endParaRPr lang="en-CA" dirty="0"/>
          </a:p>
        </p:txBody>
      </p:sp>
      <p:sp>
        <p:nvSpPr>
          <p:cNvPr id="4" name="Subtitle 3"/>
          <p:cNvSpPr>
            <a:spLocks noGrp="1"/>
          </p:cNvSpPr>
          <p:nvPr>
            <p:ph type="subTitle" idx="1"/>
          </p:nvPr>
        </p:nvSpPr>
        <p:spPr>
          <a:xfrm>
            <a:off x="5892799" y="4156363"/>
            <a:ext cx="3251201" cy="2567709"/>
          </a:xfrm>
        </p:spPr>
        <p:txBody>
          <a:bodyPr/>
          <a:lstStyle/>
          <a:p>
            <a:pPr>
              <a:defRPr/>
            </a:pPr>
            <a:r>
              <a:rPr lang="en-US" sz="1200" b="1" kern="0" dirty="0" smtClean="0">
                <a:latin typeface="Arial" pitchFamily="34" charset="0"/>
                <a:cs typeface="Arial" pitchFamily="34" charset="0"/>
              </a:rPr>
              <a:t>Douglas Wilhelm Harder, </a:t>
            </a:r>
            <a:r>
              <a:rPr lang="en-US" sz="1200" b="1" kern="0" dirty="0" err="1" smtClean="0">
                <a:latin typeface="Arial" pitchFamily="34" charset="0"/>
                <a:cs typeface="Arial" pitchFamily="34" charset="0"/>
              </a:rPr>
              <a:t>M.Math</a:t>
            </a:r>
            <a:r>
              <a:rPr lang="en-US" sz="1200" b="1" kern="0" dirty="0" smtClean="0">
                <a:latin typeface="Arial" pitchFamily="34" charset="0"/>
                <a:cs typeface="Arial" pitchFamily="34" charset="0"/>
              </a:rPr>
              <a:t>. LEL</a:t>
            </a:r>
          </a:p>
          <a:p>
            <a:pPr>
              <a:defRPr/>
            </a:pPr>
            <a:r>
              <a:rPr lang="en-US" sz="1100" kern="0" dirty="0" smtClean="0">
                <a:latin typeface="Arial" pitchFamily="34" charset="0"/>
                <a:cs typeface="Arial" pitchFamily="34" charset="0"/>
              </a:rPr>
              <a:t>Department of Electrical and Computer Engineering</a:t>
            </a:r>
          </a:p>
          <a:p>
            <a:pPr>
              <a:defRPr/>
            </a:pPr>
            <a:r>
              <a:rPr lang="en-US" sz="1100" kern="0" dirty="0" smtClean="0">
                <a:latin typeface="Arial" pitchFamily="34" charset="0"/>
                <a:cs typeface="Arial" pitchFamily="34" charset="0"/>
              </a:rPr>
              <a:t>University of Waterloo</a:t>
            </a:r>
          </a:p>
          <a:p>
            <a:pPr>
              <a:defRPr/>
            </a:pPr>
            <a:r>
              <a:rPr lang="en-US" sz="1100" kern="0" dirty="0" smtClean="0">
                <a:latin typeface="Arial" pitchFamily="34" charset="0"/>
                <a:cs typeface="Arial" pitchFamily="34" charset="0"/>
              </a:rPr>
              <a:t>Waterloo, Ontario, Canada</a:t>
            </a:r>
          </a:p>
          <a:p>
            <a:pPr>
              <a:defRPr/>
            </a:pPr>
            <a:endParaRPr lang="en-US" sz="1100" kern="0" dirty="0" smtClean="0">
              <a:latin typeface="Arial" pitchFamily="34" charset="0"/>
              <a:cs typeface="Arial" pitchFamily="34" charset="0"/>
            </a:endParaRPr>
          </a:p>
          <a:p>
            <a:pPr>
              <a:defRPr/>
            </a:pPr>
            <a:r>
              <a:rPr lang="en-US" sz="1100" kern="0" dirty="0" smtClean="0">
                <a:latin typeface="Arial" pitchFamily="34" charset="0"/>
                <a:cs typeface="Arial" pitchFamily="34" charset="0"/>
              </a:rPr>
              <a:t>ece.uwaterloo.ca</a:t>
            </a:r>
          </a:p>
          <a:p>
            <a:pPr>
              <a:defRPr/>
            </a:pPr>
            <a:r>
              <a:rPr lang="en-US" sz="1100" kern="0" dirty="0" smtClean="0">
                <a:latin typeface="Arial" pitchFamily="34" charset="0"/>
                <a:cs typeface="Arial" pitchFamily="34" charset="0"/>
              </a:rPr>
              <a:t>dwharder@alumni.uwaterloo.ca</a:t>
            </a:r>
          </a:p>
          <a:p>
            <a:pPr>
              <a:defRPr/>
            </a:pPr>
            <a:endParaRPr lang="en-CA" sz="900" dirty="0" smtClean="0"/>
          </a:p>
          <a:p>
            <a:pPr>
              <a:defRPr/>
            </a:pPr>
            <a:r>
              <a:rPr lang="en-CA" sz="900" dirty="0" smtClean="0"/>
              <a:t>© 2013 by Douglas Wilhelm Harder.  Some rights reserved.</a:t>
            </a:r>
            <a:endParaRPr lang="en-US" sz="900" kern="0" dirty="0" smtClean="0">
              <a:latin typeface="Arial" pitchFamily="34" charset="0"/>
              <a:cs typeface="Arial" pitchFamily="34" charset="0"/>
            </a:endParaRPr>
          </a:p>
          <a:p>
            <a:endParaRPr lang="en-CA"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Federal Powers</a:t>
            </a:r>
            <a:endParaRPr lang="en-CA" dirty="0"/>
          </a:p>
        </p:txBody>
      </p:sp>
      <p:sp>
        <p:nvSpPr>
          <p:cNvPr id="3" name="Content Placeholder 2"/>
          <p:cNvSpPr>
            <a:spLocks noGrp="1"/>
          </p:cNvSpPr>
          <p:nvPr>
            <p:ph idx="1"/>
          </p:nvPr>
        </p:nvSpPr>
        <p:spPr/>
        <p:txBody>
          <a:bodyPr/>
          <a:lstStyle/>
          <a:p>
            <a:pPr>
              <a:buNone/>
            </a:pPr>
            <a:r>
              <a:rPr lang="en-CA" sz="1600" dirty="0" smtClean="0"/>
              <a:t>	1A.	The Public Debt and Property.</a:t>
            </a:r>
          </a:p>
          <a:p>
            <a:pPr>
              <a:buNone/>
            </a:pPr>
            <a:r>
              <a:rPr lang="en-CA" sz="1600" b="1" dirty="0" smtClean="0"/>
              <a:t>	2. 	The Regulation of Trade and Commerce.</a:t>
            </a:r>
          </a:p>
          <a:p>
            <a:pPr>
              <a:buNone/>
            </a:pPr>
            <a:r>
              <a:rPr lang="en-CA" sz="1600" dirty="0" smtClean="0"/>
              <a:t>	2A. 	Unemployment insurance. </a:t>
            </a:r>
          </a:p>
          <a:p>
            <a:pPr>
              <a:buNone/>
            </a:pPr>
            <a:r>
              <a:rPr lang="en-CA" sz="1600" dirty="0" smtClean="0"/>
              <a:t>	3. 	The raising of Money by any Mode or System of Taxation.</a:t>
            </a:r>
          </a:p>
          <a:p>
            <a:pPr>
              <a:buNone/>
            </a:pPr>
            <a:r>
              <a:rPr lang="en-CA" sz="1600" dirty="0" smtClean="0"/>
              <a:t>	4. 	The borrowing of Money on the Public Credit.</a:t>
            </a:r>
          </a:p>
          <a:p>
            <a:pPr>
              <a:buNone/>
            </a:pPr>
            <a:r>
              <a:rPr lang="en-CA" sz="1600" dirty="0" smtClean="0"/>
              <a:t>	5. 	Postal Service.</a:t>
            </a:r>
          </a:p>
          <a:p>
            <a:pPr>
              <a:buNone/>
            </a:pPr>
            <a:r>
              <a:rPr lang="en-CA" sz="1600" b="1" dirty="0" smtClean="0"/>
              <a:t>	6. 	The Census and Statistics.</a:t>
            </a:r>
          </a:p>
          <a:p>
            <a:pPr>
              <a:buNone/>
            </a:pPr>
            <a:r>
              <a:rPr lang="en-CA" sz="1600" dirty="0" smtClean="0"/>
              <a:t>	7. 	Militia, Military and Naval Service, and Defence.</a:t>
            </a:r>
          </a:p>
          <a:p>
            <a:pPr>
              <a:buNone/>
            </a:pPr>
            <a:r>
              <a:rPr lang="en-CA" sz="1600" dirty="0" smtClean="0"/>
              <a:t>	8. 	The fixing of and providing for the Salaries and Allowances of Civil and</a:t>
            </a:r>
            <a:br>
              <a:rPr lang="en-CA" sz="1600" dirty="0" smtClean="0"/>
            </a:br>
            <a:r>
              <a:rPr lang="en-CA" sz="1600" dirty="0" smtClean="0"/>
              <a:t>		other Officers of the Government of Canada.</a:t>
            </a:r>
          </a:p>
          <a:p>
            <a:pPr>
              <a:buNone/>
            </a:pPr>
            <a:r>
              <a:rPr lang="en-CA" sz="1600" dirty="0" smtClean="0"/>
              <a:t>	9. 	Beacons, Buoys, Lighthouses, and </a:t>
            </a:r>
            <a:r>
              <a:rPr lang="en-CA" sz="1600" b="1" i="1" dirty="0" smtClean="0"/>
              <a:t>Sable Island</a:t>
            </a:r>
            <a:r>
              <a:rPr lang="en-CA" sz="1600" dirty="0" smtClean="0"/>
              <a:t>.</a:t>
            </a:r>
          </a:p>
          <a:p>
            <a:pPr>
              <a:buNone/>
            </a:pPr>
            <a:r>
              <a:rPr lang="en-CA" sz="1600" dirty="0" smtClean="0"/>
              <a:t>	10. 	Navigation and Shipping.</a:t>
            </a:r>
          </a:p>
          <a:p>
            <a:pPr>
              <a:buNone/>
            </a:pPr>
            <a:r>
              <a:rPr lang="en-CA" sz="1600" dirty="0" smtClean="0"/>
              <a:t>	11. 	Quarantine and the Establishment and Maintenance of Marine Hospitals.</a:t>
            </a:r>
          </a:p>
          <a:p>
            <a:pPr>
              <a:buNone/>
            </a:pPr>
            <a:r>
              <a:rPr lang="en-CA" sz="1600" dirty="0" smtClean="0"/>
              <a:t>	12. 	Sea Coast and Inland Fisheries.</a:t>
            </a:r>
          </a:p>
          <a:p>
            <a:pPr>
              <a:buNone/>
            </a:pPr>
            <a:r>
              <a:rPr lang="en-CA" sz="1600" dirty="0" smtClean="0"/>
              <a:t>	13. 	Ferries between a Province and any British or Foreign Country or between Two</a:t>
            </a:r>
          </a:p>
          <a:p>
            <a:pPr>
              <a:buNone/>
            </a:pPr>
            <a:r>
              <a:rPr lang="en-CA" sz="1600" dirty="0" smtClean="0"/>
              <a:t>			Provinces.</a:t>
            </a:r>
          </a:p>
          <a:p>
            <a:pPr>
              <a:buNone/>
            </a:pPr>
            <a:r>
              <a:rPr lang="en-CA" sz="1600" dirty="0" smtClean="0"/>
              <a:t>	14. 	Currency and Coinage.</a:t>
            </a:r>
          </a:p>
          <a:p>
            <a:pPr>
              <a:buNone/>
            </a:pPr>
            <a:r>
              <a:rPr lang="en-CA" sz="1600" dirty="0" smtClean="0"/>
              <a:t>	15. 	Banking, Incorporation of Banks, and the Issue of Paper Money.</a:t>
            </a:r>
          </a:p>
        </p:txBody>
      </p:sp>
      <p:sp>
        <p:nvSpPr>
          <p:cNvPr id="4" name="Slide Number Placeholder 3"/>
          <p:cNvSpPr>
            <a:spLocks noGrp="1"/>
          </p:cNvSpPr>
          <p:nvPr>
            <p:ph type="sldNum" sz="quarter" idx="11"/>
          </p:nvPr>
        </p:nvSpPr>
        <p:spPr/>
        <p:txBody>
          <a:bodyPr/>
          <a:lstStyle/>
          <a:p>
            <a:fld id="{9DB00347-C159-474C-B961-9625E0FB8F9F}" type="slidenum">
              <a:rPr lang="en-CA" smtClean="0"/>
              <a:pPr/>
              <a:t>10</a:t>
            </a:fld>
            <a:endParaRPr lang="en-CA"/>
          </a:p>
        </p:txBody>
      </p:sp>
      <p:sp>
        <p:nvSpPr>
          <p:cNvPr id="5" name="Footer Placeholder 4"/>
          <p:cNvSpPr>
            <a:spLocks noGrp="1"/>
          </p:cNvSpPr>
          <p:nvPr>
            <p:ph type="ftr" sz="quarter" idx="12"/>
          </p:nvPr>
        </p:nvSpPr>
        <p:spPr/>
        <p:txBody>
          <a:bodyPr/>
          <a:lstStyle/>
          <a:p>
            <a:pPr>
              <a:defRPr/>
            </a:pPr>
            <a:r>
              <a:rPr lang="en-US" smtClean="0"/>
              <a:t>Canadian Constitution</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Federal Powers</a:t>
            </a:r>
            <a:endParaRPr lang="en-CA" dirty="0"/>
          </a:p>
        </p:txBody>
      </p:sp>
      <p:sp>
        <p:nvSpPr>
          <p:cNvPr id="3" name="Content Placeholder 2"/>
          <p:cNvSpPr>
            <a:spLocks noGrp="1"/>
          </p:cNvSpPr>
          <p:nvPr>
            <p:ph idx="1"/>
          </p:nvPr>
        </p:nvSpPr>
        <p:spPr/>
        <p:txBody>
          <a:bodyPr/>
          <a:lstStyle/>
          <a:p>
            <a:pPr>
              <a:buNone/>
            </a:pPr>
            <a:r>
              <a:rPr lang="en-CA" sz="1600" dirty="0" smtClean="0"/>
              <a:t>	16. 	Savings Banks.</a:t>
            </a:r>
          </a:p>
          <a:p>
            <a:pPr>
              <a:buNone/>
            </a:pPr>
            <a:r>
              <a:rPr lang="en-CA" sz="1600" dirty="0" smtClean="0"/>
              <a:t>	</a:t>
            </a:r>
            <a:r>
              <a:rPr lang="en-CA" sz="1600" b="1" dirty="0" smtClean="0"/>
              <a:t>17. 	Weights and Measures.</a:t>
            </a:r>
          </a:p>
          <a:p>
            <a:pPr>
              <a:buNone/>
            </a:pPr>
            <a:r>
              <a:rPr lang="en-CA" sz="1600" dirty="0" smtClean="0"/>
              <a:t>	18. 	Bills of Exchange and Promissory Notes.</a:t>
            </a:r>
          </a:p>
          <a:p>
            <a:pPr>
              <a:buNone/>
            </a:pPr>
            <a:r>
              <a:rPr lang="en-CA" sz="1600" dirty="0" smtClean="0"/>
              <a:t>	19. 	Interest.</a:t>
            </a:r>
          </a:p>
          <a:p>
            <a:pPr>
              <a:buNone/>
            </a:pPr>
            <a:r>
              <a:rPr lang="en-CA" sz="1600" dirty="0" smtClean="0"/>
              <a:t>	20. 	Legal Tender.</a:t>
            </a:r>
          </a:p>
          <a:p>
            <a:pPr>
              <a:buNone/>
            </a:pPr>
            <a:r>
              <a:rPr lang="en-CA" sz="1600" dirty="0" smtClean="0"/>
              <a:t>	21. 	Bankruptcy and Insolvency.</a:t>
            </a:r>
          </a:p>
          <a:p>
            <a:pPr>
              <a:buNone/>
            </a:pPr>
            <a:r>
              <a:rPr lang="en-CA" sz="1600" dirty="0" smtClean="0"/>
              <a:t>	</a:t>
            </a:r>
            <a:r>
              <a:rPr lang="en-CA" sz="1600" b="1" dirty="0" smtClean="0"/>
              <a:t>22. 	Patents of Invention and Discovery.</a:t>
            </a:r>
          </a:p>
          <a:p>
            <a:pPr>
              <a:buNone/>
            </a:pPr>
            <a:r>
              <a:rPr lang="en-CA" sz="1600" dirty="0" smtClean="0"/>
              <a:t>	</a:t>
            </a:r>
            <a:r>
              <a:rPr lang="en-CA" sz="1600" b="1" dirty="0" smtClean="0"/>
              <a:t>23. 	Copyrights.</a:t>
            </a:r>
          </a:p>
          <a:p>
            <a:pPr>
              <a:buNone/>
            </a:pPr>
            <a:r>
              <a:rPr lang="en-CA" sz="1600" dirty="0" smtClean="0"/>
              <a:t>	24. 	Indians, and Lands reserved for the Indians.</a:t>
            </a:r>
          </a:p>
          <a:p>
            <a:pPr>
              <a:buNone/>
            </a:pPr>
            <a:r>
              <a:rPr lang="en-CA" sz="1600" dirty="0" smtClean="0"/>
              <a:t>	25. 	Naturalization and Aliens.</a:t>
            </a:r>
          </a:p>
          <a:p>
            <a:pPr>
              <a:buNone/>
            </a:pPr>
            <a:r>
              <a:rPr lang="en-CA" sz="1600" dirty="0" smtClean="0"/>
              <a:t>	26. 	Marriage and Divorce.</a:t>
            </a:r>
          </a:p>
          <a:p>
            <a:pPr>
              <a:buNone/>
            </a:pPr>
            <a:r>
              <a:rPr lang="en-CA" sz="1600" dirty="0" smtClean="0"/>
              <a:t>	27. 	The Criminal Law, except the Constitution of Courts of Criminal</a:t>
            </a:r>
            <a:br>
              <a:rPr lang="en-CA" sz="1600" dirty="0" smtClean="0"/>
            </a:br>
            <a:r>
              <a:rPr lang="en-CA" sz="1600" dirty="0" smtClean="0"/>
              <a:t>		Jurisdiction, but including the Procedure in Criminal Matters.</a:t>
            </a:r>
          </a:p>
          <a:p>
            <a:pPr>
              <a:buNone/>
            </a:pPr>
            <a:r>
              <a:rPr lang="en-CA" sz="1600" dirty="0" smtClean="0"/>
              <a:t>	28. 	The Establishment, Maintenance, and Management of Penitentiaries.</a:t>
            </a:r>
          </a:p>
          <a:p>
            <a:pPr>
              <a:buNone/>
            </a:pPr>
            <a:r>
              <a:rPr lang="en-CA" sz="1600" dirty="0" smtClean="0"/>
              <a:t>	</a:t>
            </a:r>
            <a:r>
              <a:rPr lang="en-CA" sz="1600" b="1" dirty="0" smtClean="0"/>
              <a:t>29. 	Such Classes of Subjects as are expressly excepted in the Enumeration</a:t>
            </a:r>
            <a:br>
              <a:rPr lang="en-CA" sz="1600" b="1" dirty="0" smtClean="0"/>
            </a:br>
            <a:r>
              <a:rPr lang="en-CA" sz="1600" b="1" dirty="0" smtClean="0"/>
              <a:t>		of the Classes of Subjects by this Act assigned exclusively to the </a:t>
            </a:r>
            <a:br>
              <a:rPr lang="en-CA" sz="1600" b="1" dirty="0" smtClean="0"/>
            </a:br>
            <a:r>
              <a:rPr lang="en-CA" sz="1600" b="1" dirty="0" smtClean="0"/>
              <a:t>		Legislatures of the Provinces.</a:t>
            </a:r>
            <a:endParaRPr lang="en-CA" sz="1600" b="1" dirty="0"/>
          </a:p>
        </p:txBody>
      </p:sp>
      <p:sp>
        <p:nvSpPr>
          <p:cNvPr id="4" name="Slide Number Placeholder 3"/>
          <p:cNvSpPr>
            <a:spLocks noGrp="1"/>
          </p:cNvSpPr>
          <p:nvPr>
            <p:ph type="sldNum" sz="quarter" idx="11"/>
          </p:nvPr>
        </p:nvSpPr>
        <p:spPr/>
        <p:txBody>
          <a:bodyPr/>
          <a:lstStyle/>
          <a:p>
            <a:fld id="{9DB00347-C159-474C-B961-9625E0FB8F9F}" type="slidenum">
              <a:rPr lang="en-CA" smtClean="0"/>
              <a:pPr/>
              <a:t>11</a:t>
            </a:fld>
            <a:endParaRPr lang="en-CA"/>
          </a:p>
        </p:txBody>
      </p:sp>
      <p:sp>
        <p:nvSpPr>
          <p:cNvPr id="5" name="Footer Placeholder 4"/>
          <p:cNvSpPr>
            <a:spLocks noGrp="1"/>
          </p:cNvSpPr>
          <p:nvPr>
            <p:ph type="ftr" sz="quarter" idx="12"/>
          </p:nvPr>
        </p:nvSpPr>
        <p:spPr/>
        <p:txBody>
          <a:bodyPr/>
          <a:lstStyle/>
          <a:p>
            <a:pPr>
              <a:defRPr/>
            </a:pPr>
            <a:r>
              <a:rPr lang="en-US" smtClean="0"/>
              <a:t>Canadian Constitution</a:t>
            </a:r>
            <a:endParaRPr lang="en-US" dirty="0"/>
          </a:p>
        </p:txBody>
      </p:sp>
      <p:pic>
        <p:nvPicPr>
          <p:cNvPr id="4098" name="Picture 2"/>
          <p:cNvPicPr>
            <a:picLocks noChangeAspect="1" noChangeArrowheads="1"/>
          </p:cNvPicPr>
          <p:nvPr/>
        </p:nvPicPr>
        <p:blipFill>
          <a:blip r:embed="rId2"/>
          <a:srcRect/>
          <a:stretch>
            <a:fillRect/>
          </a:stretch>
        </p:blipFill>
        <p:spPr bwMode="auto">
          <a:xfrm>
            <a:off x="6677278" y="2452308"/>
            <a:ext cx="2273189" cy="1831874"/>
          </a:xfrm>
          <a:prstGeom prst="rect">
            <a:avLst/>
          </a:prstGeom>
          <a:noFill/>
          <a:ln w="9525">
            <a:noFill/>
            <a:miter lim="800000"/>
            <a:headEnd/>
            <a:tailEnd/>
          </a:ln>
        </p:spPr>
      </p:pic>
      <p:sp>
        <p:nvSpPr>
          <p:cNvPr id="7" name="Rectangle 6"/>
          <p:cNvSpPr/>
          <p:nvPr/>
        </p:nvSpPr>
        <p:spPr>
          <a:xfrm>
            <a:off x="6677279" y="4284182"/>
            <a:ext cx="2242217" cy="307777"/>
          </a:xfrm>
          <a:prstGeom prst="rect">
            <a:avLst/>
          </a:prstGeom>
        </p:spPr>
        <p:txBody>
          <a:bodyPr wrap="none">
            <a:spAutoFit/>
          </a:bodyPr>
          <a:lstStyle/>
          <a:p>
            <a:r>
              <a:rPr lang="en-CA" sz="1400" dirty="0" smtClean="0">
                <a:solidFill>
                  <a:schemeClr val="tx1">
                    <a:lumMod val="50000"/>
                    <a:lumOff val="50000"/>
                  </a:schemeClr>
                </a:solidFill>
              </a:rPr>
              <a:t>User:  Tomasz </a:t>
            </a:r>
            <a:r>
              <a:rPr lang="en-CA" sz="1400" dirty="0" err="1" smtClean="0">
                <a:solidFill>
                  <a:schemeClr val="tx1">
                    <a:lumMod val="50000"/>
                    <a:lumOff val="50000"/>
                  </a:schemeClr>
                </a:solidFill>
              </a:rPr>
              <a:t>Piwowarek</a:t>
            </a:r>
            <a:endParaRPr lang="en-CA" sz="1400" dirty="0">
              <a:solidFill>
                <a:schemeClr val="tx1">
                  <a:lumMod val="50000"/>
                  <a:lumOff val="50000"/>
                </a:schemeClr>
              </a:solidFill>
            </a:endParaRPr>
          </a:p>
        </p:txBody>
      </p:sp>
      <p:pic>
        <p:nvPicPr>
          <p:cNvPr id="4099" name="Picture 3"/>
          <p:cNvPicPr>
            <a:picLocks noChangeAspect="1" noChangeArrowheads="1"/>
          </p:cNvPicPr>
          <p:nvPr/>
        </p:nvPicPr>
        <p:blipFill>
          <a:blip r:embed="rId3"/>
          <a:srcRect/>
          <a:stretch>
            <a:fillRect/>
          </a:stretch>
        </p:blipFill>
        <p:spPr bwMode="auto">
          <a:xfrm rot="20593009">
            <a:off x="5419752" y="1232539"/>
            <a:ext cx="3126881" cy="14321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Provincial Powers</a:t>
            </a:r>
            <a:endParaRPr lang="en-CA" dirty="0"/>
          </a:p>
        </p:txBody>
      </p:sp>
      <p:sp>
        <p:nvSpPr>
          <p:cNvPr id="3" name="Content Placeholder 2"/>
          <p:cNvSpPr>
            <a:spLocks noGrp="1"/>
          </p:cNvSpPr>
          <p:nvPr>
            <p:ph idx="1"/>
          </p:nvPr>
        </p:nvSpPr>
        <p:spPr/>
        <p:txBody>
          <a:bodyPr/>
          <a:lstStyle/>
          <a:p>
            <a:pPr>
              <a:buNone/>
            </a:pPr>
            <a:r>
              <a:rPr lang="en-CA" sz="1600" dirty="0" smtClean="0"/>
              <a:t>	2. 	Direct Taxation within the Province in order to the raising of a Revenue for </a:t>
            </a:r>
            <a:br>
              <a:rPr lang="en-CA" sz="1600" dirty="0" smtClean="0"/>
            </a:br>
            <a:r>
              <a:rPr lang="en-CA" sz="1600" dirty="0" smtClean="0"/>
              <a:t>		Provincial Purposes.</a:t>
            </a:r>
            <a:br>
              <a:rPr lang="en-CA" sz="1600" dirty="0" smtClean="0"/>
            </a:br>
            <a:r>
              <a:rPr lang="en-CA" sz="1600" dirty="0" smtClean="0"/>
              <a:t>3. 	The borrowing of Money on the sole Credit of the Province.</a:t>
            </a:r>
          </a:p>
          <a:p>
            <a:pPr>
              <a:buNone/>
            </a:pPr>
            <a:r>
              <a:rPr lang="en-CA" sz="1600" dirty="0" smtClean="0"/>
              <a:t>	4. 	The Establishment and Tenure of Provincial Offices and the Appointment and </a:t>
            </a:r>
            <a:br>
              <a:rPr lang="en-CA" sz="1600" dirty="0" smtClean="0"/>
            </a:br>
            <a:r>
              <a:rPr lang="en-CA" sz="1600" dirty="0" smtClean="0"/>
              <a:t>		Payment of Provincial Officers.</a:t>
            </a:r>
          </a:p>
          <a:p>
            <a:pPr>
              <a:buNone/>
            </a:pPr>
            <a:r>
              <a:rPr lang="en-CA" sz="1600" dirty="0" smtClean="0"/>
              <a:t>	5. 	The Management and Sale of the Public Lands belonging to the Province and </a:t>
            </a:r>
            <a:br>
              <a:rPr lang="en-CA" sz="1600" dirty="0" smtClean="0"/>
            </a:br>
            <a:r>
              <a:rPr lang="en-CA" sz="1600" dirty="0" smtClean="0"/>
              <a:t>		of the Timber and Wood thereon.</a:t>
            </a:r>
          </a:p>
          <a:p>
            <a:pPr>
              <a:buNone/>
            </a:pPr>
            <a:r>
              <a:rPr lang="en-CA" sz="1600" dirty="0" smtClean="0"/>
              <a:t>	6. 	The Establishment, Maintenance, and Management of Public and Reformatory </a:t>
            </a:r>
            <a:br>
              <a:rPr lang="en-CA" sz="1600" dirty="0" smtClean="0"/>
            </a:br>
            <a:r>
              <a:rPr lang="en-CA" sz="1600" dirty="0" smtClean="0"/>
              <a:t>		Prisons in and for the Province.</a:t>
            </a:r>
            <a:br>
              <a:rPr lang="en-CA" sz="1600" dirty="0" smtClean="0"/>
            </a:br>
            <a:r>
              <a:rPr lang="en-CA" sz="1600" dirty="0" smtClean="0"/>
              <a:t>7. 	The Establishment, Maintenance, and Management of Hospitals, Asylums, </a:t>
            </a:r>
            <a:br>
              <a:rPr lang="en-CA" sz="1600" dirty="0" smtClean="0"/>
            </a:br>
            <a:r>
              <a:rPr lang="en-CA" sz="1600" dirty="0" smtClean="0"/>
              <a:t>		Charities, and Eleemosynary Institutions in and for the Province, other than </a:t>
            </a:r>
            <a:br>
              <a:rPr lang="en-CA" sz="1600" dirty="0" smtClean="0"/>
            </a:br>
            <a:r>
              <a:rPr lang="en-CA" sz="1600" dirty="0" smtClean="0"/>
              <a:t>		Marine Hospitals.</a:t>
            </a:r>
            <a:br>
              <a:rPr lang="en-CA" sz="1600" dirty="0" smtClean="0"/>
            </a:br>
            <a:r>
              <a:rPr lang="en-CA" sz="1600" dirty="0" smtClean="0"/>
              <a:t>8. 	Municipal Institutions in the Province.</a:t>
            </a:r>
          </a:p>
          <a:p>
            <a:pPr>
              <a:buNone/>
            </a:pPr>
            <a:r>
              <a:rPr lang="en-CA" sz="1600" dirty="0" smtClean="0"/>
              <a:t>	9. 	Shop, Saloon, Tavern, Auctioneer, and other Licences in order to the raising of </a:t>
            </a:r>
            <a:br>
              <a:rPr lang="en-CA" sz="1600" dirty="0" smtClean="0"/>
            </a:br>
            <a:r>
              <a:rPr lang="en-CA" sz="1600" dirty="0" smtClean="0"/>
              <a:t>		a Revenue for Provincial, Local, or Municipal Purposes.</a:t>
            </a:r>
            <a:br>
              <a:rPr lang="en-CA" sz="1600" dirty="0" smtClean="0"/>
            </a:br>
            <a:endParaRPr lang="en-CA" sz="1600" dirty="0"/>
          </a:p>
        </p:txBody>
      </p:sp>
      <p:sp>
        <p:nvSpPr>
          <p:cNvPr id="4" name="Slide Number Placeholder 3"/>
          <p:cNvSpPr>
            <a:spLocks noGrp="1"/>
          </p:cNvSpPr>
          <p:nvPr>
            <p:ph type="sldNum" sz="quarter" idx="11"/>
          </p:nvPr>
        </p:nvSpPr>
        <p:spPr/>
        <p:txBody>
          <a:bodyPr/>
          <a:lstStyle/>
          <a:p>
            <a:fld id="{9DB00347-C159-474C-B961-9625E0FB8F9F}" type="slidenum">
              <a:rPr lang="en-CA" smtClean="0"/>
              <a:pPr/>
              <a:t>12</a:t>
            </a:fld>
            <a:endParaRPr lang="en-CA"/>
          </a:p>
        </p:txBody>
      </p:sp>
      <p:sp>
        <p:nvSpPr>
          <p:cNvPr id="5" name="Footer Placeholder 4"/>
          <p:cNvSpPr>
            <a:spLocks noGrp="1"/>
          </p:cNvSpPr>
          <p:nvPr>
            <p:ph type="ftr" sz="quarter" idx="12"/>
          </p:nvPr>
        </p:nvSpPr>
        <p:spPr/>
        <p:txBody>
          <a:bodyPr/>
          <a:lstStyle/>
          <a:p>
            <a:pPr>
              <a:defRPr/>
            </a:pPr>
            <a:r>
              <a:rPr lang="en-US" smtClean="0"/>
              <a:t>Canadian Constitution</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Provincial Powers</a:t>
            </a:r>
            <a:endParaRPr lang="en-CA" dirty="0"/>
          </a:p>
        </p:txBody>
      </p:sp>
      <p:sp>
        <p:nvSpPr>
          <p:cNvPr id="3" name="Content Placeholder 2"/>
          <p:cNvSpPr>
            <a:spLocks noGrp="1"/>
          </p:cNvSpPr>
          <p:nvPr>
            <p:ph idx="1"/>
          </p:nvPr>
        </p:nvSpPr>
        <p:spPr/>
        <p:txBody>
          <a:bodyPr/>
          <a:lstStyle/>
          <a:p>
            <a:pPr>
              <a:buNone/>
            </a:pPr>
            <a:r>
              <a:rPr lang="en-CA" sz="1600" dirty="0" smtClean="0"/>
              <a:t>	</a:t>
            </a:r>
            <a:r>
              <a:rPr lang="en-CA" sz="1600" b="1" dirty="0" smtClean="0"/>
              <a:t>10. 	Local Works and Undertakings </a:t>
            </a:r>
            <a:r>
              <a:rPr lang="en-CA" sz="1600" dirty="0" smtClean="0"/>
              <a:t>other than such as are of the following</a:t>
            </a:r>
            <a:br>
              <a:rPr lang="en-CA" sz="1600" dirty="0" smtClean="0"/>
            </a:br>
            <a:r>
              <a:rPr lang="en-CA" sz="1600" dirty="0" smtClean="0"/>
              <a:t>		Classes:</a:t>
            </a:r>
          </a:p>
          <a:p>
            <a:pPr lvl="1">
              <a:buAutoNum type="alphaLcParenBoth"/>
            </a:pPr>
            <a:r>
              <a:rPr lang="en-CA" sz="1200" dirty="0" smtClean="0"/>
              <a:t>Lines of Steam or other Ships, Railways, Canals, Telegraphs, and other Works and Undertakings connecting the Province with any other or others of the Provinces, or extending beyond the Limits of the Province:</a:t>
            </a:r>
          </a:p>
          <a:p>
            <a:pPr lvl="1">
              <a:buAutoNum type="alphaLcParenBoth"/>
            </a:pPr>
            <a:r>
              <a:rPr lang="en-CA" sz="1200" dirty="0" smtClean="0"/>
              <a:t>Lines of Steam Ships between the Province and any British or Foreign Country:</a:t>
            </a:r>
          </a:p>
          <a:p>
            <a:pPr lvl="1">
              <a:buAutoNum type="alphaLcParenBoth"/>
            </a:pPr>
            <a:r>
              <a:rPr lang="en-CA" sz="1200" dirty="0" smtClean="0"/>
              <a:t>Such Works as, although wholly situate within the Province, are before or after their Execution declared by the Parliament of Canada to be for the general Advantage of Canada or for the Advantage of Two or more of the Provinces.</a:t>
            </a:r>
          </a:p>
          <a:p>
            <a:pPr>
              <a:buNone/>
            </a:pPr>
            <a:r>
              <a:rPr lang="en-CA" sz="1600" dirty="0" smtClean="0"/>
              <a:t>	</a:t>
            </a:r>
            <a:r>
              <a:rPr lang="en-CA" sz="1600" b="1" dirty="0" smtClean="0"/>
              <a:t>11. 	The Incorporation of Companies with Provincial Objects.</a:t>
            </a:r>
          </a:p>
          <a:p>
            <a:pPr>
              <a:buNone/>
            </a:pPr>
            <a:r>
              <a:rPr lang="en-CA" sz="1600" dirty="0" smtClean="0"/>
              <a:t>	12. 	The Solemnization of Marriage in the Province.</a:t>
            </a:r>
          </a:p>
          <a:p>
            <a:pPr>
              <a:buNone/>
            </a:pPr>
            <a:r>
              <a:rPr lang="en-CA" sz="1600" dirty="0" smtClean="0"/>
              <a:t>	13. 	Property and Civil Rights in the Province.</a:t>
            </a:r>
          </a:p>
          <a:p>
            <a:pPr>
              <a:buNone/>
            </a:pPr>
            <a:r>
              <a:rPr lang="en-CA" sz="1600" dirty="0" smtClean="0"/>
              <a:t>	14. 	The Administration of Justice in the Province, including the Constitution, </a:t>
            </a:r>
            <a:br>
              <a:rPr lang="en-CA" sz="1600" dirty="0" smtClean="0"/>
            </a:br>
            <a:r>
              <a:rPr lang="en-CA" sz="1600" dirty="0" smtClean="0"/>
              <a:t>		Maintenance, and Organization of Provincial Courts, both of Civil and of </a:t>
            </a:r>
            <a:br>
              <a:rPr lang="en-CA" sz="1600" dirty="0" smtClean="0"/>
            </a:br>
            <a:r>
              <a:rPr lang="en-CA" sz="1600" dirty="0" smtClean="0"/>
              <a:t>		Criminal Jurisdiction, and including Procedure in Civil Matters in those Courts.</a:t>
            </a:r>
          </a:p>
          <a:p>
            <a:pPr>
              <a:buNone/>
            </a:pPr>
            <a:r>
              <a:rPr lang="en-CA" sz="1600" dirty="0" smtClean="0"/>
              <a:t>	15. 	The Imposition of Punishment by Fine, Penalty, or Imprisonment for enforcing </a:t>
            </a:r>
            <a:br>
              <a:rPr lang="en-CA" sz="1600" dirty="0" smtClean="0"/>
            </a:br>
            <a:r>
              <a:rPr lang="en-CA" sz="1600" dirty="0" smtClean="0"/>
              <a:t>		any Law of the Province made in relation to any Matter coming within any of </a:t>
            </a:r>
            <a:br>
              <a:rPr lang="en-CA" sz="1600" dirty="0" smtClean="0"/>
            </a:br>
            <a:r>
              <a:rPr lang="en-CA" sz="1600" dirty="0" smtClean="0"/>
              <a:t>		the Classes of Subjects enumerated in this Section.</a:t>
            </a:r>
          </a:p>
          <a:p>
            <a:pPr>
              <a:buNone/>
            </a:pPr>
            <a:r>
              <a:rPr lang="en-CA" sz="1600" dirty="0" smtClean="0"/>
              <a:t>	</a:t>
            </a:r>
            <a:r>
              <a:rPr lang="en-CA" sz="1600" b="1" dirty="0" smtClean="0"/>
              <a:t>16. 	Generally all Matters of a merely local or private Nature in the Province.</a:t>
            </a:r>
            <a:endParaRPr lang="en-CA" sz="1600" b="1" dirty="0"/>
          </a:p>
        </p:txBody>
      </p:sp>
      <p:sp>
        <p:nvSpPr>
          <p:cNvPr id="4" name="Slide Number Placeholder 3"/>
          <p:cNvSpPr>
            <a:spLocks noGrp="1"/>
          </p:cNvSpPr>
          <p:nvPr>
            <p:ph type="sldNum" sz="quarter" idx="11"/>
          </p:nvPr>
        </p:nvSpPr>
        <p:spPr/>
        <p:txBody>
          <a:bodyPr/>
          <a:lstStyle/>
          <a:p>
            <a:fld id="{9DB00347-C159-474C-B961-9625E0FB8F9F}" type="slidenum">
              <a:rPr lang="en-CA" smtClean="0"/>
              <a:pPr/>
              <a:t>13</a:t>
            </a:fld>
            <a:endParaRPr lang="en-CA"/>
          </a:p>
        </p:txBody>
      </p:sp>
      <p:sp>
        <p:nvSpPr>
          <p:cNvPr id="5" name="Footer Placeholder 4"/>
          <p:cNvSpPr>
            <a:spLocks noGrp="1"/>
          </p:cNvSpPr>
          <p:nvPr>
            <p:ph type="ftr" sz="quarter" idx="12"/>
          </p:nvPr>
        </p:nvSpPr>
        <p:spPr/>
        <p:txBody>
          <a:bodyPr/>
          <a:lstStyle/>
          <a:p>
            <a:pPr>
              <a:defRPr/>
            </a:pPr>
            <a:r>
              <a:rPr lang="en-US" smtClean="0"/>
              <a:t>Canadian Constitution</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i="1" dirty="0" smtClean="0"/>
              <a:t>Ultra </a:t>
            </a:r>
            <a:r>
              <a:rPr lang="en-CA" i="1" dirty="0" err="1" smtClean="0"/>
              <a:t>Vires</a:t>
            </a:r>
            <a:endParaRPr lang="en-CA" i="1" dirty="0"/>
          </a:p>
        </p:txBody>
      </p:sp>
      <p:sp>
        <p:nvSpPr>
          <p:cNvPr id="3" name="Content Placeholder 2"/>
          <p:cNvSpPr>
            <a:spLocks noGrp="1"/>
          </p:cNvSpPr>
          <p:nvPr>
            <p:ph idx="1"/>
          </p:nvPr>
        </p:nvSpPr>
        <p:spPr/>
        <p:txBody>
          <a:bodyPr/>
          <a:lstStyle/>
          <a:p>
            <a:pPr>
              <a:buNone/>
            </a:pPr>
            <a:r>
              <a:rPr lang="en-CA" dirty="0" smtClean="0"/>
              <a:t>	If a federal or provincial law infringes on the matters on which the other has jurisdiction, that law (or clause) will be declared by a court to be </a:t>
            </a:r>
            <a:r>
              <a:rPr lang="en-CA" i="1" dirty="0" smtClean="0"/>
              <a:t>ultra </a:t>
            </a:r>
            <a:r>
              <a:rPr lang="en-CA" i="1" dirty="0" err="1" smtClean="0"/>
              <a:t>vires</a:t>
            </a:r>
            <a:r>
              <a:rPr lang="en-CA" dirty="0" smtClean="0"/>
              <a:t>, </a:t>
            </a:r>
            <a:r>
              <a:rPr lang="en-CA" i="1" dirty="0" smtClean="0"/>
              <a:t>i</a:t>
            </a:r>
            <a:r>
              <a:rPr lang="en-CA" dirty="0" smtClean="0"/>
              <a:t>.</a:t>
            </a:r>
            <a:r>
              <a:rPr lang="en-CA" i="1" dirty="0" smtClean="0"/>
              <a:t>e</a:t>
            </a:r>
            <a:r>
              <a:rPr lang="en-CA" dirty="0" smtClean="0"/>
              <a:t>., beyond the powers</a:t>
            </a:r>
          </a:p>
          <a:p>
            <a:pPr lvl="1"/>
            <a:r>
              <a:rPr lang="en-CA" dirty="0" smtClean="0"/>
              <a:t>We will see </a:t>
            </a:r>
            <a:r>
              <a:rPr lang="en-CA" i="1" dirty="0" smtClean="0"/>
              <a:t>ultra </a:t>
            </a:r>
            <a:r>
              <a:rPr lang="en-CA" i="1" dirty="0" err="1" smtClean="0"/>
              <a:t>vires</a:t>
            </a:r>
            <a:r>
              <a:rPr lang="en-CA" i="1" dirty="0" smtClean="0"/>
              <a:t> </a:t>
            </a:r>
            <a:r>
              <a:rPr lang="en-CA" dirty="0" smtClean="0"/>
              <a:t>again when we look at corporations</a:t>
            </a:r>
            <a:endParaRPr lang="en-CA" dirty="0"/>
          </a:p>
        </p:txBody>
      </p:sp>
      <p:sp>
        <p:nvSpPr>
          <p:cNvPr id="4" name="Slide Number Placeholder 3"/>
          <p:cNvSpPr>
            <a:spLocks noGrp="1"/>
          </p:cNvSpPr>
          <p:nvPr>
            <p:ph type="sldNum" sz="quarter" idx="11"/>
          </p:nvPr>
        </p:nvSpPr>
        <p:spPr/>
        <p:txBody>
          <a:bodyPr/>
          <a:lstStyle/>
          <a:p>
            <a:fld id="{9DB00347-C159-474C-B961-9625E0FB8F9F}" type="slidenum">
              <a:rPr lang="en-CA" smtClean="0"/>
              <a:pPr/>
              <a:t>14</a:t>
            </a:fld>
            <a:endParaRPr lang="en-CA"/>
          </a:p>
        </p:txBody>
      </p:sp>
      <p:sp>
        <p:nvSpPr>
          <p:cNvPr id="5" name="Footer Placeholder 4"/>
          <p:cNvSpPr>
            <a:spLocks noGrp="1"/>
          </p:cNvSpPr>
          <p:nvPr>
            <p:ph type="ftr" sz="quarter" idx="12"/>
          </p:nvPr>
        </p:nvSpPr>
        <p:spPr/>
        <p:txBody>
          <a:bodyPr/>
          <a:lstStyle/>
          <a:p>
            <a:pPr>
              <a:defRPr/>
            </a:pPr>
            <a:r>
              <a:rPr lang="en-US" smtClean="0"/>
              <a:t>Canadian Constitution</a:t>
            </a:r>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i="1" dirty="0" smtClean="0"/>
              <a:t>Ultra </a:t>
            </a:r>
            <a:r>
              <a:rPr lang="en-CA" i="1" dirty="0" err="1" smtClean="0"/>
              <a:t>Vires</a:t>
            </a:r>
            <a:endParaRPr lang="en-CA" i="1" dirty="0"/>
          </a:p>
        </p:txBody>
      </p:sp>
      <p:sp>
        <p:nvSpPr>
          <p:cNvPr id="3" name="Content Placeholder 2"/>
          <p:cNvSpPr>
            <a:spLocks noGrp="1"/>
          </p:cNvSpPr>
          <p:nvPr>
            <p:ph idx="1"/>
          </p:nvPr>
        </p:nvSpPr>
        <p:spPr/>
        <p:txBody>
          <a:bodyPr/>
          <a:lstStyle/>
          <a:p>
            <a:pPr>
              <a:buNone/>
            </a:pPr>
            <a:r>
              <a:rPr lang="en-CA" dirty="0" smtClean="0"/>
              <a:t>	Example:  the draft federal Canadian Securities Act was to create a national securities regulator</a:t>
            </a:r>
          </a:p>
          <a:p>
            <a:pPr lvl="1"/>
            <a:r>
              <a:rPr lang="en-CA" dirty="0" smtClean="0"/>
              <a:t>There is significant harmony between the provinces and territories, but there are differences</a:t>
            </a:r>
          </a:p>
          <a:p>
            <a:pPr lvl="1"/>
            <a:endParaRPr lang="en-CA" dirty="0" smtClean="0"/>
          </a:p>
          <a:p>
            <a:pPr>
              <a:buNone/>
            </a:pPr>
            <a:r>
              <a:rPr lang="en-CA" dirty="0" smtClean="0"/>
              <a:t>	The question posed to the Supreme Court was:</a:t>
            </a:r>
          </a:p>
          <a:p>
            <a:pPr lvl="1">
              <a:buNone/>
            </a:pPr>
            <a:r>
              <a:rPr lang="en-CA" dirty="0" smtClean="0"/>
              <a:t>   “Is the proposed Canadian Securities Act within the legislative authority of the Parliament of Canada?”</a:t>
            </a:r>
          </a:p>
          <a:p>
            <a:pPr lvl="1">
              <a:buNone/>
            </a:pPr>
            <a:endParaRPr lang="en-CA" dirty="0" smtClean="0"/>
          </a:p>
          <a:p>
            <a:pPr>
              <a:buNone/>
            </a:pPr>
            <a:r>
              <a:rPr lang="en-CA" dirty="0" smtClean="0"/>
              <a:t>	The Supreme Court ruled that the matter within the act was outside the control of the federal legislature</a:t>
            </a:r>
          </a:p>
        </p:txBody>
      </p:sp>
      <p:sp>
        <p:nvSpPr>
          <p:cNvPr id="4" name="Slide Number Placeholder 3"/>
          <p:cNvSpPr>
            <a:spLocks noGrp="1"/>
          </p:cNvSpPr>
          <p:nvPr>
            <p:ph type="sldNum" sz="quarter" idx="11"/>
          </p:nvPr>
        </p:nvSpPr>
        <p:spPr/>
        <p:txBody>
          <a:bodyPr/>
          <a:lstStyle/>
          <a:p>
            <a:fld id="{9DB00347-C159-474C-B961-9625E0FB8F9F}" type="slidenum">
              <a:rPr lang="en-CA" smtClean="0"/>
              <a:pPr/>
              <a:t>15</a:t>
            </a:fld>
            <a:endParaRPr lang="en-CA"/>
          </a:p>
        </p:txBody>
      </p:sp>
      <p:sp>
        <p:nvSpPr>
          <p:cNvPr id="5" name="Footer Placeholder 4"/>
          <p:cNvSpPr>
            <a:spLocks noGrp="1"/>
          </p:cNvSpPr>
          <p:nvPr>
            <p:ph type="ftr" sz="quarter" idx="12"/>
          </p:nvPr>
        </p:nvSpPr>
        <p:spPr/>
        <p:txBody>
          <a:bodyPr/>
          <a:lstStyle/>
          <a:p>
            <a:pPr>
              <a:defRPr/>
            </a:pPr>
            <a:r>
              <a:rPr lang="en-US" smtClean="0"/>
              <a:t>Canadian Constitution</a:t>
            </a: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i="1" dirty="0" smtClean="0"/>
              <a:t>Ultra </a:t>
            </a:r>
            <a:r>
              <a:rPr lang="en-CA" i="1" dirty="0" err="1" smtClean="0"/>
              <a:t>Vires</a:t>
            </a:r>
            <a:endParaRPr lang="en-CA" i="1" dirty="0"/>
          </a:p>
        </p:txBody>
      </p:sp>
      <p:sp>
        <p:nvSpPr>
          <p:cNvPr id="3" name="Content Placeholder 2"/>
          <p:cNvSpPr>
            <a:spLocks noGrp="1"/>
          </p:cNvSpPr>
          <p:nvPr>
            <p:ph idx="1"/>
          </p:nvPr>
        </p:nvSpPr>
        <p:spPr/>
        <p:txBody>
          <a:bodyPr/>
          <a:lstStyle/>
          <a:p>
            <a:pPr>
              <a:buNone/>
            </a:pPr>
            <a:r>
              <a:rPr lang="en-CA" dirty="0" smtClean="0"/>
              <a:t>	Included in the decision of the Supreme Court was:</a:t>
            </a:r>
          </a:p>
          <a:p>
            <a:pPr lvl="1" algn="just">
              <a:buNone/>
            </a:pPr>
            <a:r>
              <a:rPr lang="en-CA" dirty="0" smtClean="0"/>
              <a:t>   “... Canada’s problem is that the proposed Act reflects an attempt that goes well beyond these matters of undoubted national interest and concern and </a:t>
            </a:r>
            <a:r>
              <a:rPr lang="en-CA" b="1" dirty="0" smtClean="0"/>
              <a:t>reaches down into the detailed regulation of all aspects of securities</a:t>
            </a:r>
            <a:r>
              <a:rPr lang="en-CA" dirty="0" smtClean="0"/>
              <a:t>. In this respect, the proposed Act is unlike federal competition legislation, which has been held to fall under s. 91(2) of the Constitution Act, 1867. </a:t>
            </a:r>
            <a:r>
              <a:rPr lang="en-CA" b="1" dirty="0" smtClean="0"/>
              <a:t>It would regulate all aspects of contracts for securities within the provinces, including </a:t>
            </a:r>
            <a:r>
              <a:rPr lang="en-CA" b="1" i="1" dirty="0" smtClean="0"/>
              <a:t>all</a:t>
            </a:r>
            <a:r>
              <a:rPr lang="en-CA" b="1" dirty="0" smtClean="0"/>
              <a:t> aspects of public protection and professional competence within the provinces</a:t>
            </a:r>
            <a:r>
              <a:rPr lang="en-CA" dirty="0" smtClean="0"/>
              <a:t>. Competition law, by contrast, regulates </a:t>
            </a:r>
            <a:r>
              <a:rPr lang="en-CA" i="1" dirty="0" smtClean="0"/>
              <a:t>only</a:t>
            </a:r>
            <a:r>
              <a:rPr lang="en-CA" dirty="0" smtClean="0"/>
              <a:t> anti-competitive contracts and conduct — a particular aspect of economic activity that falls squarely within the federal domain. In short, the proposed federal Act overreaches the legislative interest of the federal government.”</a:t>
            </a:r>
          </a:p>
        </p:txBody>
      </p:sp>
      <p:sp>
        <p:nvSpPr>
          <p:cNvPr id="4" name="Slide Number Placeholder 3"/>
          <p:cNvSpPr>
            <a:spLocks noGrp="1"/>
          </p:cNvSpPr>
          <p:nvPr>
            <p:ph type="sldNum" sz="quarter" idx="11"/>
          </p:nvPr>
        </p:nvSpPr>
        <p:spPr/>
        <p:txBody>
          <a:bodyPr/>
          <a:lstStyle/>
          <a:p>
            <a:fld id="{9DB00347-C159-474C-B961-9625E0FB8F9F}" type="slidenum">
              <a:rPr lang="en-CA" smtClean="0"/>
              <a:pPr/>
              <a:t>16</a:t>
            </a:fld>
            <a:endParaRPr lang="en-CA"/>
          </a:p>
        </p:txBody>
      </p:sp>
      <p:sp>
        <p:nvSpPr>
          <p:cNvPr id="5" name="Footer Placeholder 4"/>
          <p:cNvSpPr>
            <a:spLocks noGrp="1"/>
          </p:cNvSpPr>
          <p:nvPr>
            <p:ph type="ftr" sz="quarter" idx="12"/>
          </p:nvPr>
        </p:nvSpPr>
        <p:spPr/>
        <p:txBody>
          <a:bodyPr/>
          <a:lstStyle/>
          <a:p>
            <a:pPr>
              <a:defRPr/>
            </a:pPr>
            <a:r>
              <a:rPr lang="en-US" smtClean="0"/>
              <a:t>Canadian Constitution</a:t>
            </a:r>
            <a:endParaRPr lang="en-US" dirty="0"/>
          </a:p>
        </p:txBody>
      </p:sp>
      <p:sp>
        <p:nvSpPr>
          <p:cNvPr id="6" name="Rectangle 5"/>
          <p:cNvSpPr/>
          <p:nvPr/>
        </p:nvSpPr>
        <p:spPr>
          <a:xfrm>
            <a:off x="4359181" y="1230868"/>
            <a:ext cx="4609019" cy="369332"/>
          </a:xfrm>
          <a:prstGeom prst="rect">
            <a:avLst/>
          </a:prstGeom>
        </p:spPr>
        <p:txBody>
          <a:bodyPr wrap="none">
            <a:spAutoFit/>
          </a:bodyPr>
          <a:lstStyle/>
          <a:p>
            <a:r>
              <a:rPr lang="en-CA" b="1" dirty="0" smtClean="0"/>
              <a:t>The Regulation of Trade and Commerce.</a:t>
            </a:r>
            <a:endParaRPr lang="en-CA" dirty="0"/>
          </a:p>
        </p:txBody>
      </p:sp>
      <p:cxnSp>
        <p:nvCxnSpPr>
          <p:cNvPr id="8" name="Straight Arrow Connector 7"/>
          <p:cNvCxnSpPr/>
          <p:nvPr/>
        </p:nvCxnSpPr>
        <p:spPr>
          <a:xfrm flipV="1">
            <a:off x="4686300" y="1600200"/>
            <a:ext cx="1120140" cy="20002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Sable Island?</a:t>
            </a:r>
            <a:endParaRPr lang="en-CA" dirty="0"/>
          </a:p>
        </p:txBody>
      </p:sp>
      <p:sp>
        <p:nvSpPr>
          <p:cNvPr id="3" name="Content Placeholder 2"/>
          <p:cNvSpPr>
            <a:spLocks noGrp="1"/>
          </p:cNvSpPr>
          <p:nvPr>
            <p:ph idx="1"/>
          </p:nvPr>
        </p:nvSpPr>
        <p:spPr/>
        <p:txBody>
          <a:bodyPr/>
          <a:lstStyle/>
          <a:p>
            <a:pPr>
              <a:buNone/>
            </a:pPr>
            <a:r>
              <a:rPr lang="en-CA" dirty="0" smtClean="0"/>
              <a:t>	Territorially, Sable Island belongs to Nova Scotia</a:t>
            </a:r>
            <a:endParaRPr lang="en-CA" dirty="0"/>
          </a:p>
        </p:txBody>
      </p:sp>
      <p:sp>
        <p:nvSpPr>
          <p:cNvPr id="4" name="Slide Number Placeholder 3"/>
          <p:cNvSpPr>
            <a:spLocks noGrp="1"/>
          </p:cNvSpPr>
          <p:nvPr>
            <p:ph type="sldNum" sz="quarter" idx="11"/>
          </p:nvPr>
        </p:nvSpPr>
        <p:spPr/>
        <p:txBody>
          <a:bodyPr/>
          <a:lstStyle/>
          <a:p>
            <a:fld id="{9DB00347-C159-474C-B961-9625E0FB8F9F}" type="slidenum">
              <a:rPr lang="en-CA" smtClean="0"/>
              <a:pPr/>
              <a:t>17</a:t>
            </a:fld>
            <a:endParaRPr lang="en-CA"/>
          </a:p>
        </p:txBody>
      </p:sp>
      <p:sp>
        <p:nvSpPr>
          <p:cNvPr id="5" name="Footer Placeholder 4"/>
          <p:cNvSpPr>
            <a:spLocks noGrp="1"/>
          </p:cNvSpPr>
          <p:nvPr>
            <p:ph type="ftr" sz="quarter" idx="12"/>
          </p:nvPr>
        </p:nvSpPr>
        <p:spPr/>
        <p:txBody>
          <a:bodyPr/>
          <a:lstStyle/>
          <a:p>
            <a:pPr>
              <a:defRPr/>
            </a:pPr>
            <a:r>
              <a:rPr lang="en-US" smtClean="0"/>
              <a:t>Canadian Constitution</a:t>
            </a:r>
            <a:endParaRPr lang="en-US" dirty="0"/>
          </a:p>
        </p:txBody>
      </p:sp>
      <p:pic>
        <p:nvPicPr>
          <p:cNvPr id="3075" name="Picture 3"/>
          <p:cNvPicPr>
            <a:picLocks noChangeAspect="1" noChangeArrowheads="1"/>
          </p:cNvPicPr>
          <p:nvPr/>
        </p:nvPicPr>
        <p:blipFill>
          <a:blip r:embed="rId2"/>
          <a:srcRect/>
          <a:stretch>
            <a:fillRect/>
          </a:stretch>
        </p:blipFill>
        <p:spPr bwMode="auto">
          <a:xfrm>
            <a:off x="3700462" y="2558343"/>
            <a:ext cx="5181600" cy="4042482"/>
          </a:xfrm>
          <a:prstGeom prst="rect">
            <a:avLst/>
          </a:prstGeom>
          <a:noFill/>
          <a:ln w="9525">
            <a:noFill/>
            <a:miter lim="800000"/>
            <a:headEnd/>
            <a:tailEnd/>
          </a:ln>
        </p:spPr>
      </p:pic>
      <p:sp>
        <p:nvSpPr>
          <p:cNvPr id="8" name="Oval 7"/>
          <p:cNvSpPr/>
          <p:nvPr/>
        </p:nvSpPr>
        <p:spPr>
          <a:xfrm>
            <a:off x="7703820" y="5520690"/>
            <a:ext cx="654368" cy="34290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pic>
        <p:nvPicPr>
          <p:cNvPr id="3076" name="Picture 4"/>
          <p:cNvPicPr>
            <a:picLocks noChangeAspect="1" noChangeArrowheads="1"/>
          </p:cNvPicPr>
          <p:nvPr/>
        </p:nvPicPr>
        <p:blipFill>
          <a:blip r:embed="rId3"/>
          <a:srcRect/>
          <a:stretch>
            <a:fillRect/>
          </a:stretch>
        </p:blipFill>
        <p:spPr bwMode="auto">
          <a:xfrm rot="8428708">
            <a:off x="879034" y="4208641"/>
            <a:ext cx="1982190" cy="1988819"/>
          </a:xfrm>
          <a:prstGeom prst="rect">
            <a:avLst/>
          </a:prstGeom>
          <a:noFill/>
          <a:ln w="9525">
            <a:noFill/>
            <a:miter lim="800000"/>
            <a:headEnd/>
            <a:tailEnd/>
          </a:ln>
        </p:spPr>
      </p:pic>
      <p:pic>
        <p:nvPicPr>
          <p:cNvPr id="3077" name="Picture 5"/>
          <p:cNvPicPr>
            <a:picLocks noChangeAspect="1" noChangeArrowheads="1"/>
          </p:cNvPicPr>
          <p:nvPr/>
        </p:nvPicPr>
        <p:blipFill>
          <a:blip r:embed="rId4"/>
          <a:srcRect/>
          <a:stretch>
            <a:fillRect/>
          </a:stretch>
        </p:blipFill>
        <p:spPr bwMode="auto">
          <a:xfrm>
            <a:off x="1129093" y="2558343"/>
            <a:ext cx="2138363" cy="1605237"/>
          </a:xfrm>
          <a:prstGeom prst="rect">
            <a:avLst/>
          </a:prstGeom>
          <a:noFill/>
          <a:ln w="9525">
            <a:noFill/>
            <a:miter lim="800000"/>
            <a:headEnd/>
            <a:tailEnd/>
          </a:ln>
        </p:spPr>
      </p:pic>
      <p:sp>
        <p:nvSpPr>
          <p:cNvPr id="11" name="Rectangle 10"/>
          <p:cNvSpPr/>
          <p:nvPr/>
        </p:nvSpPr>
        <p:spPr>
          <a:xfrm>
            <a:off x="1129093" y="2250566"/>
            <a:ext cx="1569660" cy="307777"/>
          </a:xfrm>
          <a:prstGeom prst="rect">
            <a:avLst/>
          </a:prstGeom>
        </p:spPr>
        <p:txBody>
          <a:bodyPr wrap="none">
            <a:spAutoFit/>
          </a:bodyPr>
          <a:lstStyle/>
          <a:p>
            <a:r>
              <a:rPr lang="en-CA" sz="1400" dirty="0" smtClean="0">
                <a:solidFill>
                  <a:schemeClr val="tx1">
                    <a:lumMod val="50000"/>
                    <a:lumOff val="50000"/>
                  </a:schemeClr>
                </a:solidFill>
              </a:rPr>
              <a:t>User:  </a:t>
            </a:r>
            <a:r>
              <a:rPr lang="en-CA" sz="1400" dirty="0" err="1" smtClean="0">
                <a:solidFill>
                  <a:schemeClr val="tx1">
                    <a:lumMod val="50000"/>
                    <a:lumOff val="50000"/>
                  </a:schemeClr>
                </a:solidFill>
              </a:rPr>
              <a:t>HiFlyChick</a:t>
            </a:r>
            <a:endParaRPr lang="en-CA" sz="1400" dirty="0">
              <a:solidFill>
                <a:schemeClr val="tx1">
                  <a:lumMod val="50000"/>
                  <a:lumOff val="50000"/>
                </a:schemeClr>
              </a:solidFill>
            </a:endParaRPr>
          </a:p>
        </p:txBody>
      </p:sp>
      <p:sp>
        <p:nvSpPr>
          <p:cNvPr id="12" name="Rectangle 11"/>
          <p:cNvSpPr/>
          <p:nvPr/>
        </p:nvSpPr>
        <p:spPr>
          <a:xfrm>
            <a:off x="7117140" y="6550223"/>
            <a:ext cx="1794979" cy="307777"/>
          </a:xfrm>
          <a:prstGeom prst="rect">
            <a:avLst/>
          </a:prstGeom>
        </p:spPr>
        <p:txBody>
          <a:bodyPr wrap="none">
            <a:spAutoFit/>
          </a:bodyPr>
          <a:lstStyle/>
          <a:p>
            <a:r>
              <a:rPr lang="en-CA" sz="1400" dirty="0" smtClean="0">
                <a:solidFill>
                  <a:schemeClr val="tx1">
                    <a:lumMod val="50000"/>
                    <a:lumOff val="50000"/>
                  </a:schemeClr>
                </a:solidFill>
              </a:rPr>
              <a:t>© 2013 </a:t>
            </a:r>
            <a:r>
              <a:rPr lang="en-CA" sz="1400" dirty="0" err="1" smtClean="0">
                <a:solidFill>
                  <a:schemeClr val="tx1">
                    <a:lumMod val="50000"/>
                    <a:lumOff val="50000"/>
                  </a:schemeClr>
                </a:solidFill>
              </a:rPr>
              <a:t>Terrametrics</a:t>
            </a:r>
            <a:endParaRPr lang="en-CA" sz="1400" dirty="0">
              <a:solidFill>
                <a:schemeClr val="tx1">
                  <a:lumMod val="50000"/>
                  <a:lumOff val="50000"/>
                </a:schemeClr>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Judicature</a:t>
            </a:r>
            <a:endParaRPr lang="en-CA" dirty="0"/>
          </a:p>
        </p:txBody>
      </p:sp>
      <p:sp>
        <p:nvSpPr>
          <p:cNvPr id="3" name="Content Placeholder 2"/>
          <p:cNvSpPr>
            <a:spLocks noGrp="1"/>
          </p:cNvSpPr>
          <p:nvPr>
            <p:ph idx="1"/>
          </p:nvPr>
        </p:nvSpPr>
        <p:spPr/>
        <p:txBody>
          <a:bodyPr/>
          <a:lstStyle/>
          <a:p>
            <a:pPr>
              <a:buNone/>
            </a:pPr>
            <a:r>
              <a:rPr lang="en-CA" dirty="0" smtClean="0"/>
              <a:t>	The Constitution Act, 1867, also describes aspects of the judiciary; however, the Supreme Court is not included in this document</a:t>
            </a:r>
          </a:p>
          <a:p>
            <a:pPr lvl="1"/>
            <a:r>
              <a:rPr lang="en-CA" dirty="0" smtClean="0"/>
              <a:t>The Supreme Court of Canada is regulated by the Supreme Court Act, 1985</a:t>
            </a:r>
          </a:p>
          <a:p>
            <a:pPr lvl="2">
              <a:buNone/>
            </a:pPr>
            <a:r>
              <a:rPr lang="en-CA" b="1" dirty="0" smtClean="0"/>
              <a:t>General Court of Appeal, etc.</a:t>
            </a:r>
          </a:p>
          <a:p>
            <a:pPr lvl="2" algn="just">
              <a:buNone/>
            </a:pPr>
            <a:r>
              <a:rPr lang="en-CA" b="1" dirty="0" smtClean="0"/>
              <a:t>101.	</a:t>
            </a:r>
            <a:r>
              <a:rPr lang="en-CA" dirty="0" smtClean="0"/>
              <a:t>The Parliament of Canada may, notwithstanding anything in this </a:t>
            </a:r>
            <a:br>
              <a:rPr lang="en-CA" dirty="0" smtClean="0"/>
            </a:br>
            <a:r>
              <a:rPr lang="en-CA" dirty="0" smtClean="0"/>
              <a:t>	Act, from Time to Time provide for the Constitution, Maintenance, </a:t>
            </a:r>
            <a:br>
              <a:rPr lang="en-CA" dirty="0" smtClean="0"/>
            </a:br>
            <a:r>
              <a:rPr lang="en-CA" dirty="0" smtClean="0"/>
              <a:t>	and Organization of a General Court of Appeal for Canada, and </a:t>
            </a:r>
            <a:br>
              <a:rPr lang="en-CA" dirty="0" smtClean="0"/>
            </a:br>
            <a:r>
              <a:rPr lang="en-CA" dirty="0" smtClean="0"/>
              <a:t>	for the Establishment of any additional Courts for the better</a:t>
            </a:r>
            <a:br>
              <a:rPr lang="en-CA" dirty="0" smtClean="0"/>
            </a:br>
            <a:r>
              <a:rPr lang="en-CA" dirty="0" smtClean="0"/>
              <a:t>	Administration of the Laws of Canada.</a:t>
            </a:r>
          </a:p>
          <a:p>
            <a:pPr lvl="1"/>
            <a:endParaRPr lang="en-CA" dirty="0" smtClean="0"/>
          </a:p>
          <a:p>
            <a:pPr lvl="1"/>
            <a:r>
              <a:rPr lang="en-CA" dirty="0" smtClean="0"/>
              <a:t>It is possible for an Act of Parliament to abolish this court…</a:t>
            </a:r>
          </a:p>
          <a:p>
            <a:pPr lvl="1">
              <a:buNone/>
            </a:pPr>
            <a:endParaRPr lang="en-CA" dirty="0" smtClean="0"/>
          </a:p>
        </p:txBody>
      </p:sp>
      <p:sp>
        <p:nvSpPr>
          <p:cNvPr id="4" name="Slide Number Placeholder 3"/>
          <p:cNvSpPr>
            <a:spLocks noGrp="1"/>
          </p:cNvSpPr>
          <p:nvPr>
            <p:ph type="sldNum" sz="quarter" idx="11"/>
          </p:nvPr>
        </p:nvSpPr>
        <p:spPr/>
        <p:txBody>
          <a:bodyPr/>
          <a:lstStyle/>
          <a:p>
            <a:fld id="{9DB00347-C159-474C-B961-9625E0FB8F9F}" type="slidenum">
              <a:rPr lang="en-CA" smtClean="0"/>
              <a:pPr/>
              <a:t>18</a:t>
            </a:fld>
            <a:endParaRPr lang="en-CA"/>
          </a:p>
        </p:txBody>
      </p:sp>
      <p:sp>
        <p:nvSpPr>
          <p:cNvPr id="5" name="Footer Placeholder 4"/>
          <p:cNvSpPr>
            <a:spLocks noGrp="1"/>
          </p:cNvSpPr>
          <p:nvPr>
            <p:ph type="ftr" sz="quarter" idx="12"/>
          </p:nvPr>
        </p:nvSpPr>
        <p:spPr/>
        <p:txBody>
          <a:bodyPr/>
          <a:lstStyle/>
          <a:p>
            <a:pPr>
              <a:defRPr/>
            </a:pPr>
            <a:r>
              <a:rPr lang="en-US" smtClean="0"/>
              <a:t>Canadian Constitution</a:t>
            </a: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Admission of Other Colonies</a:t>
            </a:r>
            <a:endParaRPr lang="en-CA" dirty="0"/>
          </a:p>
        </p:txBody>
      </p:sp>
      <p:sp>
        <p:nvSpPr>
          <p:cNvPr id="3" name="Content Placeholder 2"/>
          <p:cNvSpPr>
            <a:spLocks noGrp="1"/>
          </p:cNvSpPr>
          <p:nvPr>
            <p:ph idx="1"/>
          </p:nvPr>
        </p:nvSpPr>
        <p:spPr/>
        <p:txBody>
          <a:bodyPr/>
          <a:lstStyle/>
          <a:p>
            <a:pPr>
              <a:buNone/>
            </a:pPr>
            <a:r>
              <a:rPr lang="en-CA" dirty="0" smtClean="0"/>
              <a:t>	Turks and Caicos, the most southeasterly islands in the Bahamian chain of islands, has proposed joining Canada</a:t>
            </a:r>
          </a:p>
          <a:p>
            <a:pPr lvl="1"/>
            <a:r>
              <a:rPr lang="en-CA" dirty="0" smtClean="0"/>
              <a:t>This would require a constitutional amendment </a:t>
            </a:r>
            <a:endParaRPr lang="en-CA" dirty="0"/>
          </a:p>
        </p:txBody>
      </p:sp>
      <p:sp>
        <p:nvSpPr>
          <p:cNvPr id="4" name="Slide Number Placeholder 3"/>
          <p:cNvSpPr>
            <a:spLocks noGrp="1"/>
          </p:cNvSpPr>
          <p:nvPr>
            <p:ph type="sldNum" sz="quarter" idx="11"/>
          </p:nvPr>
        </p:nvSpPr>
        <p:spPr/>
        <p:txBody>
          <a:bodyPr/>
          <a:lstStyle/>
          <a:p>
            <a:fld id="{9DB00347-C159-474C-B961-9625E0FB8F9F}" type="slidenum">
              <a:rPr lang="en-CA" smtClean="0"/>
              <a:pPr/>
              <a:t>19</a:t>
            </a:fld>
            <a:endParaRPr lang="en-CA"/>
          </a:p>
        </p:txBody>
      </p:sp>
      <p:sp>
        <p:nvSpPr>
          <p:cNvPr id="5" name="Footer Placeholder 4"/>
          <p:cNvSpPr>
            <a:spLocks noGrp="1"/>
          </p:cNvSpPr>
          <p:nvPr>
            <p:ph type="ftr" sz="quarter" idx="12"/>
          </p:nvPr>
        </p:nvSpPr>
        <p:spPr/>
        <p:txBody>
          <a:bodyPr/>
          <a:lstStyle/>
          <a:p>
            <a:pPr>
              <a:defRPr/>
            </a:pPr>
            <a:r>
              <a:rPr lang="en-US" smtClean="0"/>
              <a:t>Canadian Constitution</a:t>
            </a:r>
            <a:endParaRPr lang="en-US" dirty="0"/>
          </a:p>
        </p:txBody>
      </p:sp>
      <p:pic>
        <p:nvPicPr>
          <p:cNvPr id="2050" name="Picture 2"/>
          <p:cNvPicPr>
            <a:picLocks noChangeAspect="1" noChangeArrowheads="1"/>
          </p:cNvPicPr>
          <p:nvPr/>
        </p:nvPicPr>
        <p:blipFill>
          <a:blip r:embed="rId2"/>
          <a:srcRect/>
          <a:stretch>
            <a:fillRect/>
          </a:stretch>
        </p:blipFill>
        <p:spPr bwMode="auto">
          <a:xfrm>
            <a:off x="6288425" y="4876800"/>
            <a:ext cx="2455334" cy="1227667"/>
          </a:xfrm>
          <a:prstGeom prst="rect">
            <a:avLst/>
          </a:prstGeom>
          <a:noFill/>
          <a:ln w="9525">
            <a:noFill/>
            <a:miter lim="800000"/>
            <a:headEnd/>
            <a:tailEnd/>
          </a:ln>
        </p:spPr>
      </p:pic>
      <p:pic>
        <p:nvPicPr>
          <p:cNvPr id="2052" name="Picture 4"/>
          <p:cNvPicPr>
            <a:picLocks noChangeAspect="1" noChangeArrowheads="1"/>
          </p:cNvPicPr>
          <p:nvPr/>
        </p:nvPicPr>
        <p:blipFill>
          <a:blip r:embed="rId3"/>
          <a:srcRect/>
          <a:stretch>
            <a:fillRect/>
          </a:stretch>
        </p:blipFill>
        <p:spPr bwMode="auto">
          <a:xfrm>
            <a:off x="6663997" y="2942168"/>
            <a:ext cx="2022803" cy="1140355"/>
          </a:xfrm>
          <a:prstGeom prst="rect">
            <a:avLst/>
          </a:prstGeom>
          <a:noFill/>
          <a:ln w="9525">
            <a:noFill/>
            <a:miter lim="800000"/>
            <a:headEnd/>
            <a:tailEnd/>
          </a:ln>
        </p:spPr>
      </p:pic>
      <p:sp>
        <p:nvSpPr>
          <p:cNvPr id="9" name="Rectangle 8"/>
          <p:cNvSpPr/>
          <p:nvPr/>
        </p:nvSpPr>
        <p:spPr>
          <a:xfrm>
            <a:off x="7586134" y="4082523"/>
            <a:ext cx="1157625" cy="307777"/>
          </a:xfrm>
          <a:prstGeom prst="rect">
            <a:avLst/>
          </a:prstGeom>
        </p:spPr>
        <p:txBody>
          <a:bodyPr wrap="none">
            <a:spAutoFit/>
          </a:bodyPr>
          <a:lstStyle/>
          <a:p>
            <a:r>
              <a:rPr lang="en-CA" sz="1400" dirty="0" smtClean="0">
                <a:solidFill>
                  <a:schemeClr val="tx1">
                    <a:lumMod val="50000"/>
                    <a:lumOff val="50000"/>
                  </a:schemeClr>
                </a:solidFill>
              </a:rPr>
              <a:t>user:  TUBS</a:t>
            </a:r>
            <a:endParaRPr lang="en-CA" sz="1400" dirty="0">
              <a:solidFill>
                <a:schemeClr val="tx1">
                  <a:lumMod val="50000"/>
                  <a:lumOff val="50000"/>
                </a:schemeClr>
              </a:solidFill>
            </a:endParaRPr>
          </a:p>
        </p:txBody>
      </p:sp>
      <p:pic>
        <p:nvPicPr>
          <p:cNvPr id="2053" name="Picture 5"/>
          <p:cNvPicPr>
            <a:picLocks noChangeAspect="1" noChangeArrowheads="1"/>
          </p:cNvPicPr>
          <p:nvPr/>
        </p:nvPicPr>
        <p:blipFill>
          <a:blip r:embed="rId4"/>
          <a:srcRect/>
          <a:stretch>
            <a:fillRect/>
          </a:stretch>
        </p:blipFill>
        <p:spPr bwMode="auto">
          <a:xfrm>
            <a:off x="279400" y="3445934"/>
            <a:ext cx="5457568" cy="3028950"/>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dirty="0" smtClean="0">
                <a:latin typeface="Arial" charset="0"/>
                <a:cs typeface="Arial" charset="0"/>
              </a:rPr>
              <a:t>Outline</a:t>
            </a:r>
          </a:p>
        </p:txBody>
      </p:sp>
      <p:sp>
        <p:nvSpPr>
          <p:cNvPr id="53251" name="Rectangle 3"/>
          <p:cNvSpPr>
            <a:spLocks noGrp="1" noChangeArrowheads="1"/>
          </p:cNvSpPr>
          <p:nvPr>
            <p:ph type="body" idx="1"/>
          </p:nvPr>
        </p:nvSpPr>
        <p:spPr/>
        <p:txBody>
          <a:bodyPr/>
          <a:lstStyle/>
          <a:p>
            <a:pPr>
              <a:buNone/>
            </a:pPr>
            <a:r>
              <a:rPr lang="en-US" dirty="0" smtClean="0">
                <a:latin typeface="Arial" charset="0"/>
                <a:cs typeface="Arial" charset="0"/>
              </a:rPr>
              <a:t>	</a:t>
            </a:r>
            <a:r>
              <a:rPr lang="en-CA" dirty="0" smtClean="0"/>
              <a:t>An introduction to the engineering profession, including:</a:t>
            </a:r>
          </a:p>
          <a:p>
            <a:pPr lvl="1"/>
            <a:r>
              <a:rPr lang="en-CA" dirty="0" smtClean="0"/>
              <a:t>Standards and safety</a:t>
            </a:r>
          </a:p>
          <a:p>
            <a:pPr lvl="1"/>
            <a:r>
              <a:rPr lang="en-CA" dirty="0" smtClean="0"/>
              <a:t>Law:  Charter of Rights and Freedoms, contracts, torts, negligent malpractice, forms of carrying on business</a:t>
            </a:r>
          </a:p>
          <a:p>
            <a:pPr lvl="1"/>
            <a:r>
              <a:rPr lang="en-CA" dirty="0" smtClean="0"/>
              <a:t>Intellectual property (patents, trade marks, copyrights and industrial designs)</a:t>
            </a:r>
          </a:p>
          <a:p>
            <a:pPr lvl="1"/>
            <a:r>
              <a:rPr lang="en-CA" dirty="0" smtClean="0"/>
              <a:t>Professional practice</a:t>
            </a:r>
          </a:p>
          <a:p>
            <a:pPr lvl="2"/>
            <a:r>
              <a:rPr lang="en-CA" dirty="0" smtClean="0"/>
              <a:t>Professional Engineers Act</a:t>
            </a:r>
          </a:p>
          <a:p>
            <a:pPr lvl="2"/>
            <a:r>
              <a:rPr lang="en-CA" dirty="0" smtClean="0"/>
              <a:t>Professional misconduct and sexual harassment</a:t>
            </a:r>
          </a:p>
          <a:p>
            <a:pPr lvl="1"/>
            <a:r>
              <a:rPr lang="en-CA" dirty="0" smtClean="0"/>
              <a:t>Alternative dispute resolution</a:t>
            </a:r>
          </a:p>
          <a:p>
            <a:pPr lvl="1"/>
            <a:r>
              <a:rPr lang="en-CA" dirty="0" smtClean="0"/>
              <a:t>Labour Relations and Employment Law</a:t>
            </a:r>
          </a:p>
          <a:p>
            <a:pPr lvl="1"/>
            <a:r>
              <a:rPr lang="en-CA" dirty="0" smtClean="0"/>
              <a:t>Environmental Law</a:t>
            </a:r>
          </a:p>
        </p:txBody>
      </p:sp>
      <p:sp>
        <p:nvSpPr>
          <p:cNvPr id="4" name="Slide Number Placeholder 3"/>
          <p:cNvSpPr>
            <a:spLocks noGrp="1"/>
          </p:cNvSpPr>
          <p:nvPr>
            <p:ph type="sldNum" sz="quarter" idx="11"/>
          </p:nvPr>
        </p:nvSpPr>
        <p:spPr/>
        <p:txBody>
          <a:bodyPr/>
          <a:lstStyle/>
          <a:p>
            <a:fld id="{9DB00347-C159-474C-B961-9625E0FB8F9F}" type="slidenum">
              <a:rPr lang="en-CA" smtClean="0"/>
              <a:pPr/>
              <a:t>2</a:t>
            </a:fld>
            <a:endParaRPr lang="en-CA"/>
          </a:p>
        </p:txBody>
      </p:sp>
      <p:sp>
        <p:nvSpPr>
          <p:cNvPr id="5" name="Footer Placeholder 4"/>
          <p:cNvSpPr>
            <a:spLocks noGrp="1"/>
          </p:cNvSpPr>
          <p:nvPr>
            <p:ph type="ftr" sz="quarter" idx="12"/>
          </p:nvPr>
        </p:nvSpPr>
        <p:spPr/>
        <p:txBody>
          <a:bodyPr/>
          <a:lstStyle/>
          <a:p>
            <a:pPr>
              <a:defRPr/>
            </a:pPr>
            <a:r>
              <a:rPr lang="en-US" smtClean="0"/>
              <a:t>Canadian Constitution</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Constitution Act, 1982</a:t>
            </a:r>
            <a:endParaRPr lang="en-CA" dirty="0"/>
          </a:p>
        </p:txBody>
      </p:sp>
      <p:sp>
        <p:nvSpPr>
          <p:cNvPr id="3" name="Content Placeholder 2"/>
          <p:cNvSpPr>
            <a:spLocks noGrp="1"/>
          </p:cNvSpPr>
          <p:nvPr>
            <p:ph idx="1"/>
          </p:nvPr>
        </p:nvSpPr>
        <p:spPr/>
        <p:txBody>
          <a:bodyPr/>
          <a:lstStyle/>
          <a:p>
            <a:pPr>
              <a:buNone/>
            </a:pPr>
            <a:r>
              <a:rPr lang="en-CA" dirty="0" smtClean="0"/>
              <a:t>	The core of the Constitution Act, 1982, is the Charter of Rights and Freedom</a:t>
            </a:r>
          </a:p>
          <a:p>
            <a:pPr lvl="1"/>
            <a:r>
              <a:rPr lang="en-CA" dirty="0" smtClean="0"/>
              <a:t>We will discuss the Charter in our next topic</a:t>
            </a:r>
            <a:endParaRPr lang="en-CA" dirty="0"/>
          </a:p>
        </p:txBody>
      </p:sp>
      <p:sp>
        <p:nvSpPr>
          <p:cNvPr id="4" name="Slide Number Placeholder 3"/>
          <p:cNvSpPr>
            <a:spLocks noGrp="1"/>
          </p:cNvSpPr>
          <p:nvPr>
            <p:ph type="sldNum" sz="quarter" idx="11"/>
          </p:nvPr>
        </p:nvSpPr>
        <p:spPr/>
        <p:txBody>
          <a:bodyPr/>
          <a:lstStyle/>
          <a:p>
            <a:fld id="{9DB00347-C159-474C-B961-9625E0FB8F9F}" type="slidenum">
              <a:rPr lang="en-CA" smtClean="0"/>
              <a:pPr/>
              <a:t>20</a:t>
            </a:fld>
            <a:endParaRPr lang="en-CA"/>
          </a:p>
        </p:txBody>
      </p:sp>
      <p:sp>
        <p:nvSpPr>
          <p:cNvPr id="5" name="Footer Placeholder 4"/>
          <p:cNvSpPr>
            <a:spLocks noGrp="1"/>
          </p:cNvSpPr>
          <p:nvPr>
            <p:ph type="ftr" sz="quarter" idx="12"/>
          </p:nvPr>
        </p:nvSpPr>
        <p:spPr/>
        <p:txBody>
          <a:bodyPr/>
          <a:lstStyle/>
          <a:p>
            <a:pPr>
              <a:defRPr/>
            </a:pPr>
            <a:r>
              <a:rPr lang="en-US" smtClean="0"/>
              <a:t>Canadian Constitution</a:t>
            </a: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Changing the Constitution</a:t>
            </a:r>
            <a:endParaRPr lang="en-CA" dirty="0"/>
          </a:p>
        </p:txBody>
      </p:sp>
      <p:sp>
        <p:nvSpPr>
          <p:cNvPr id="3" name="Content Placeholder 2"/>
          <p:cNvSpPr>
            <a:spLocks noGrp="1"/>
          </p:cNvSpPr>
          <p:nvPr>
            <p:ph idx="1"/>
          </p:nvPr>
        </p:nvSpPr>
        <p:spPr/>
        <p:txBody>
          <a:bodyPr/>
          <a:lstStyle/>
          <a:p>
            <a:pPr>
              <a:buNone/>
            </a:pPr>
            <a:r>
              <a:rPr lang="en-CA" dirty="0" smtClean="0"/>
              <a:t>	Prior to 1982, the Constitution Act, 1867, was the British North America Act, 1867 and was an act of the British parliament</a:t>
            </a:r>
          </a:p>
          <a:p>
            <a:pPr lvl="1"/>
            <a:r>
              <a:rPr lang="en-CA" dirty="0" smtClean="0"/>
              <a:t>Any change to this act required a simple majority of the British Houses of Commons and Lords</a:t>
            </a:r>
          </a:p>
          <a:p>
            <a:pPr lvl="1"/>
            <a:r>
              <a:rPr lang="en-CA" dirty="0" smtClean="0"/>
              <a:t>Fortunately, it has been 800 years since the </a:t>
            </a:r>
            <a:r>
              <a:rPr lang="en-CA" i="1" dirty="0" smtClean="0"/>
              <a:t>Magna </a:t>
            </a:r>
            <a:r>
              <a:rPr lang="en-CA" i="1" dirty="0" err="1" smtClean="0"/>
              <a:t>Carta</a:t>
            </a:r>
            <a:r>
              <a:rPr lang="en-CA" i="1" dirty="0" smtClean="0"/>
              <a:t> </a:t>
            </a:r>
            <a:r>
              <a:rPr lang="en-CA" dirty="0" smtClean="0"/>
              <a:t>and precedence barring such unilateral actions is clear</a:t>
            </a:r>
          </a:p>
          <a:p>
            <a:pPr lvl="2"/>
            <a:r>
              <a:rPr lang="en-CA" dirty="0" smtClean="0"/>
              <a:t>When the United Kingdom declared war in 1914, Canada was automatically a party to that declaration</a:t>
            </a:r>
          </a:p>
          <a:p>
            <a:pPr lvl="2"/>
            <a:r>
              <a:rPr lang="en-CA" dirty="0" smtClean="0"/>
              <a:t>In 1939, Canada was sufficiently distinct that its declaration of war was independent</a:t>
            </a:r>
          </a:p>
          <a:p>
            <a:pPr lvl="1"/>
            <a:r>
              <a:rPr lang="en-CA" dirty="0" smtClean="0"/>
              <a:t>The Canada Act, 1982, was passed in the British parliament granting Canada its own constitution</a:t>
            </a:r>
          </a:p>
        </p:txBody>
      </p:sp>
      <p:sp>
        <p:nvSpPr>
          <p:cNvPr id="4" name="Slide Number Placeholder 3"/>
          <p:cNvSpPr>
            <a:spLocks noGrp="1"/>
          </p:cNvSpPr>
          <p:nvPr>
            <p:ph type="sldNum" sz="quarter" idx="11"/>
          </p:nvPr>
        </p:nvSpPr>
        <p:spPr/>
        <p:txBody>
          <a:bodyPr/>
          <a:lstStyle/>
          <a:p>
            <a:fld id="{9DB00347-C159-474C-B961-9625E0FB8F9F}" type="slidenum">
              <a:rPr lang="en-CA" smtClean="0"/>
              <a:pPr/>
              <a:t>21</a:t>
            </a:fld>
            <a:endParaRPr lang="en-CA"/>
          </a:p>
        </p:txBody>
      </p:sp>
      <p:sp>
        <p:nvSpPr>
          <p:cNvPr id="5" name="Footer Placeholder 4"/>
          <p:cNvSpPr>
            <a:spLocks noGrp="1"/>
          </p:cNvSpPr>
          <p:nvPr>
            <p:ph type="ftr" sz="quarter" idx="12"/>
          </p:nvPr>
        </p:nvSpPr>
        <p:spPr/>
        <p:txBody>
          <a:bodyPr/>
          <a:lstStyle/>
          <a:p>
            <a:pPr>
              <a:defRPr/>
            </a:pPr>
            <a:r>
              <a:rPr lang="en-US" smtClean="0"/>
              <a:t>Canadian Constitution</a:t>
            </a: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Changing the Constitution</a:t>
            </a:r>
            <a:endParaRPr lang="en-CA" dirty="0"/>
          </a:p>
        </p:txBody>
      </p:sp>
      <p:sp>
        <p:nvSpPr>
          <p:cNvPr id="3" name="Content Placeholder 2"/>
          <p:cNvSpPr>
            <a:spLocks noGrp="1"/>
          </p:cNvSpPr>
          <p:nvPr>
            <p:ph idx="1"/>
          </p:nvPr>
        </p:nvSpPr>
        <p:spPr/>
        <p:txBody>
          <a:bodyPr/>
          <a:lstStyle/>
          <a:p>
            <a:pPr>
              <a:buNone/>
            </a:pPr>
            <a:r>
              <a:rPr lang="en-CA" dirty="0" smtClean="0"/>
              <a:t>	As the constitution is now a Canadian Act, it must include in it a formula for constitutional changes</a:t>
            </a:r>
          </a:p>
          <a:p>
            <a:pPr lvl="1">
              <a:buNone/>
            </a:pPr>
            <a:r>
              <a:rPr lang="en-CA" b="1" dirty="0" smtClean="0"/>
              <a:t>General procedure for amending Constitution of Canada</a:t>
            </a:r>
          </a:p>
          <a:p>
            <a:pPr lvl="1">
              <a:buNone/>
            </a:pPr>
            <a:r>
              <a:rPr lang="en-CA" b="1" dirty="0" smtClean="0"/>
              <a:t>38.</a:t>
            </a:r>
            <a:r>
              <a:rPr lang="en-CA" dirty="0" smtClean="0"/>
              <a:t> (1)	An amendment to the Constitution of Canada may be </a:t>
            </a:r>
            <a:br>
              <a:rPr lang="en-CA" dirty="0" smtClean="0"/>
            </a:br>
            <a:r>
              <a:rPr lang="en-CA" dirty="0" smtClean="0"/>
              <a:t>		made by proclamation issued by the Governor General </a:t>
            </a:r>
            <a:br>
              <a:rPr lang="en-CA" dirty="0" smtClean="0"/>
            </a:br>
            <a:r>
              <a:rPr lang="en-CA" dirty="0" smtClean="0"/>
              <a:t>		under the Great Seal of Canada where so authorized by</a:t>
            </a:r>
          </a:p>
          <a:p>
            <a:pPr lvl="1">
              <a:buNone/>
            </a:pPr>
            <a:r>
              <a:rPr lang="en-CA" dirty="0" smtClean="0"/>
              <a:t>			(</a:t>
            </a:r>
            <a:r>
              <a:rPr lang="en-CA" i="1" dirty="0" smtClean="0"/>
              <a:t>a</a:t>
            </a:r>
            <a:r>
              <a:rPr lang="en-CA" dirty="0" smtClean="0"/>
              <a:t>)	resolutions of the Senate and House of Commons; and</a:t>
            </a:r>
          </a:p>
          <a:p>
            <a:pPr lvl="1">
              <a:buNone/>
            </a:pPr>
            <a:r>
              <a:rPr lang="en-CA" dirty="0" smtClean="0"/>
              <a:t>			(</a:t>
            </a:r>
            <a:r>
              <a:rPr lang="en-CA" i="1" dirty="0" smtClean="0"/>
              <a:t>b</a:t>
            </a:r>
            <a:r>
              <a:rPr lang="en-CA" dirty="0" smtClean="0"/>
              <a:t>)	resolutions of the legislative assemblies of </a:t>
            </a:r>
            <a:r>
              <a:rPr lang="en-CA" b="1" dirty="0" smtClean="0"/>
              <a:t>at least</a:t>
            </a:r>
            <a:br>
              <a:rPr lang="en-CA" b="1" dirty="0" smtClean="0"/>
            </a:br>
            <a:r>
              <a:rPr lang="en-CA" dirty="0" smtClean="0"/>
              <a:t>			</a:t>
            </a:r>
            <a:r>
              <a:rPr lang="en-CA" b="1" dirty="0" smtClean="0"/>
              <a:t>two-thirds of the provinces</a:t>
            </a:r>
            <a:r>
              <a:rPr lang="en-CA" dirty="0" smtClean="0"/>
              <a:t> that have, in the </a:t>
            </a:r>
            <a:br>
              <a:rPr lang="en-CA" dirty="0" smtClean="0"/>
            </a:br>
            <a:r>
              <a:rPr lang="en-CA" dirty="0" smtClean="0"/>
              <a:t>			aggregate, according to the then latest general census,</a:t>
            </a:r>
            <a:br>
              <a:rPr lang="en-CA" dirty="0" smtClean="0"/>
            </a:br>
            <a:r>
              <a:rPr lang="en-CA" dirty="0" smtClean="0"/>
              <a:t>			</a:t>
            </a:r>
            <a:r>
              <a:rPr lang="en-CA" b="1" dirty="0" smtClean="0"/>
              <a:t>at least fifty per cent of the population</a:t>
            </a:r>
            <a:r>
              <a:rPr lang="en-CA" dirty="0" smtClean="0"/>
              <a:t> of all the </a:t>
            </a:r>
            <a:br>
              <a:rPr lang="en-CA" dirty="0" smtClean="0"/>
            </a:br>
            <a:r>
              <a:rPr lang="en-CA" dirty="0" smtClean="0"/>
              <a:t>			provinces.</a:t>
            </a:r>
            <a:endParaRPr lang="en-CA" dirty="0"/>
          </a:p>
        </p:txBody>
      </p:sp>
      <p:sp>
        <p:nvSpPr>
          <p:cNvPr id="4" name="Slide Number Placeholder 3"/>
          <p:cNvSpPr>
            <a:spLocks noGrp="1"/>
          </p:cNvSpPr>
          <p:nvPr>
            <p:ph type="sldNum" sz="quarter" idx="11"/>
          </p:nvPr>
        </p:nvSpPr>
        <p:spPr/>
        <p:txBody>
          <a:bodyPr/>
          <a:lstStyle/>
          <a:p>
            <a:fld id="{9DB00347-C159-474C-B961-9625E0FB8F9F}" type="slidenum">
              <a:rPr lang="en-CA" smtClean="0"/>
              <a:pPr/>
              <a:t>22</a:t>
            </a:fld>
            <a:endParaRPr lang="en-CA"/>
          </a:p>
        </p:txBody>
      </p:sp>
      <p:sp>
        <p:nvSpPr>
          <p:cNvPr id="5" name="Footer Placeholder 4"/>
          <p:cNvSpPr>
            <a:spLocks noGrp="1"/>
          </p:cNvSpPr>
          <p:nvPr>
            <p:ph type="ftr" sz="quarter" idx="12"/>
          </p:nvPr>
        </p:nvSpPr>
        <p:spPr/>
        <p:txBody>
          <a:bodyPr/>
          <a:lstStyle/>
          <a:p>
            <a:pPr>
              <a:defRPr/>
            </a:pPr>
            <a:r>
              <a:rPr lang="en-US" smtClean="0"/>
              <a:t>Canadian Constitution</a:t>
            </a:r>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smtClean="0">
                <a:latin typeface="Arial" charset="0"/>
                <a:cs typeface="Arial" charset="0"/>
              </a:rPr>
              <a:t>References</a:t>
            </a:r>
          </a:p>
        </p:txBody>
      </p:sp>
      <p:sp>
        <p:nvSpPr>
          <p:cNvPr id="53251" name="Rectangle 3"/>
          <p:cNvSpPr>
            <a:spLocks noGrp="1" noChangeArrowheads="1"/>
          </p:cNvSpPr>
          <p:nvPr>
            <p:ph type="body" idx="1"/>
          </p:nvPr>
        </p:nvSpPr>
        <p:spPr/>
        <p:txBody>
          <a:bodyPr/>
          <a:lstStyle/>
          <a:p>
            <a:pPr marL="533400" indent="-533400">
              <a:buFontTx/>
              <a:buNone/>
            </a:pPr>
            <a:r>
              <a:rPr lang="en-CA" sz="1800" dirty="0" smtClean="0">
                <a:latin typeface="Arial" charset="0"/>
                <a:cs typeface="Arial" charset="0"/>
              </a:rPr>
              <a:t>[</a:t>
            </a:r>
            <a:r>
              <a:rPr lang="en-CA" sz="1800" dirty="0" smtClean="0">
                <a:latin typeface="Arial" charset="0"/>
                <a:cs typeface="Arial" charset="0"/>
              </a:rPr>
              <a:t>1]	</a:t>
            </a:r>
            <a:r>
              <a:rPr lang="en-CA" sz="1800" dirty="0" smtClean="0">
                <a:latin typeface="Arial" charset="0"/>
                <a:cs typeface="Arial" charset="0"/>
              </a:rPr>
              <a:t>Constitution Acts, http</a:t>
            </a:r>
            <a:r>
              <a:rPr lang="en-CA" sz="1800" dirty="0" smtClean="0">
                <a:latin typeface="Arial" charset="0"/>
                <a:cs typeface="Arial" charset="0"/>
              </a:rPr>
              <a:t>://laws-lois.justice.gc.ca/eng/Const/index.html</a:t>
            </a:r>
            <a:endParaRPr lang="en-CA" sz="1800" dirty="0" smtClean="0">
              <a:latin typeface="Arial" charset="0"/>
              <a:cs typeface="Arial" charset="0"/>
            </a:endParaRPr>
          </a:p>
          <a:p>
            <a:pPr marL="533400" indent="-533400">
              <a:buFontTx/>
              <a:buNone/>
            </a:pPr>
            <a:r>
              <a:rPr lang="en-CA" sz="1800" dirty="0" smtClean="0">
                <a:latin typeface="Arial" charset="0"/>
                <a:cs typeface="Arial" charset="0"/>
              </a:rPr>
              <a:t>[2]</a:t>
            </a:r>
            <a:r>
              <a:rPr lang="en-CA" sz="1800" dirty="0" smtClean="0">
                <a:latin typeface="Arial" charset="0"/>
                <a:cs typeface="Arial" charset="0"/>
              </a:rPr>
              <a:t>	</a:t>
            </a:r>
            <a:r>
              <a:rPr lang="en-CA" sz="1800" dirty="0" smtClean="0">
                <a:latin typeface="Arial" charset="0"/>
                <a:cs typeface="Arial" charset="0"/>
              </a:rPr>
              <a:t>Wikipedia</a:t>
            </a:r>
            <a:r>
              <a:rPr lang="en-CA" sz="1800" dirty="0" smtClean="0">
                <a:latin typeface="Arial" charset="0"/>
                <a:cs typeface="Arial" charset="0"/>
              </a:rPr>
              <a:t>, http://www.wikipedia.org/</a:t>
            </a:r>
          </a:p>
          <a:p>
            <a:pPr marL="533400" indent="-533400">
              <a:buFontTx/>
              <a:buNone/>
            </a:pPr>
            <a:endParaRPr lang="en-CA" sz="1800" dirty="0" smtClean="0">
              <a:latin typeface="Arial" charset="0"/>
              <a:cs typeface="Arial" charset="0"/>
            </a:endParaRPr>
          </a:p>
          <a:p>
            <a:pPr marL="533400" indent="-533400" algn="just">
              <a:buFontTx/>
              <a:buNone/>
            </a:pPr>
            <a:r>
              <a:rPr lang="en-CA" sz="1600" dirty="0" smtClean="0">
                <a:solidFill>
                  <a:schemeClr val="tx1">
                    <a:lumMod val="65000"/>
                    <a:lumOff val="35000"/>
                  </a:schemeClr>
                </a:solidFill>
                <a:latin typeface="Arial" charset="0"/>
                <a:cs typeface="Arial" charset="0"/>
              </a:rPr>
              <a:t>	These course slides are provided for the ECE 290 class.  The material in it reflects Douglas Harder’s best judgment in light of the information available to him at the time of preparation.  Any reliance on these course slides by any party for any other purpose are the responsibility of such parties.  Douglas W. Harder accepts no responsibility for damages, if any, suffered by any party as a result of decisions made or actions based on these course slides for any other purpose than that for which it was intended.</a:t>
            </a:r>
          </a:p>
        </p:txBody>
      </p:sp>
      <p:sp>
        <p:nvSpPr>
          <p:cNvPr id="4" name="Slide Number Placeholder 3"/>
          <p:cNvSpPr>
            <a:spLocks noGrp="1"/>
          </p:cNvSpPr>
          <p:nvPr>
            <p:ph type="sldNum" sz="quarter" idx="11"/>
          </p:nvPr>
        </p:nvSpPr>
        <p:spPr/>
        <p:txBody>
          <a:bodyPr/>
          <a:lstStyle/>
          <a:p>
            <a:fld id="{9DB00347-C159-474C-B961-9625E0FB8F9F}" type="slidenum">
              <a:rPr lang="en-CA" smtClean="0"/>
              <a:pPr/>
              <a:t>23</a:t>
            </a:fld>
            <a:endParaRPr lang="en-CA"/>
          </a:p>
        </p:txBody>
      </p:sp>
      <p:sp>
        <p:nvSpPr>
          <p:cNvPr id="5" name="Footer Placeholder 4"/>
          <p:cNvSpPr>
            <a:spLocks noGrp="1"/>
          </p:cNvSpPr>
          <p:nvPr>
            <p:ph type="ftr" sz="quarter" idx="12"/>
          </p:nvPr>
        </p:nvSpPr>
        <p:spPr/>
        <p:txBody>
          <a:bodyPr/>
          <a:lstStyle/>
          <a:p>
            <a:pPr>
              <a:defRPr/>
            </a:pPr>
            <a:r>
              <a:rPr lang="en-US" smtClean="0"/>
              <a:t>Canadian Constitution</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Constitution</a:t>
            </a:r>
            <a:endParaRPr lang="en-CA" dirty="0"/>
          </a:p>
        </p:txBody>
      </p:sp>
      <p:sp>
        <p:nvSpPr>
          <p:cNvPr id="3" name="Content Placeholder 2"/>
          <p:cNvSpPr>
            <a:spLocks noGrp="1"/>
          </p:cNvSpPr>
          <p:nvPr>
            <p:ph idx="1"/>
          </p:nvPr>
        </p:nvSpPr>
        <p:spPr/>
        <p:txBody>
          <a:bodyPr/>
          <a:lstStyle/>
          <a:p>
            <a:pPr>
              <a:buNone/>
            </a:pPr>
            <a:r>
              <a:rPr lang="en-CA" dirty="0" smtClean="0"/>
              <a:t>	The Constitution Acts of 1867 and 1982 are the defining acts of Canada as a country</a:t>
            </a:r>
          </a:p>
          <a:p>
            <a:pPr lvl="1"/>
            <a:r>
              <a:rPr lang="en-CA" dirty="0" smtClean="0"/>
              <a:t>They lay the framework for the organization and operation of the government of Canada</a:t>
            </a:r>
          </a:p>
          <a:p>
            <a:pPr>
              <a:buNone/>
            </a:pPr>
            <a:endParaRPr lang="en-CA" dirty="0" smtClean="0"/>
          </a:p>
          <a:p>
            <a:pPr>
              <a:buNone/>
            </a:pPr>
            <a:r>
              <a:rPr lang="en-CA" sz="1600" dirty="0" smtClean="0">
                <a:latin typeface="Consolas" pitchFamily="49" charset="0"/>
                <a:cs typeface="Consolas" pitchFamily="49" charset="0"/>
              </a:rPr>
              <a:t>   http://laws.justice.gc.ca/eng/Const/</a:t>
            </a:r>
            <a:endParaRPr lang="en-CA" sz="1600" dirty="0">
              <a:latin typeface="Consolas" pitchFamily="49" charset="0"/>
              <a:cs typeface="Consolas" pitchFamily="49" charset="0"/>
            </a:endParaRPr>
          </a:p>
        </p:txBody>
      </p:sp>
      <p:sp>
        <p:nvSpPr>
          <p:cNvPr id="4" name="Slide Number Placeholder 3"/>
          <p:cNvSpPr>
            <a:spLocks noGrp="1"/>
          </p:cNvSpPr>
          <p:nvPr>
            <p:ph type="sldNum" sz="quarter" idx="11"/>
          </p:nvPr>
        </p:nvSpPr>
        <p:spPr/>
        <p:txBody>
          <a:bodyPr/>
          <a:lstStyle/>
          <a:p>
            <a:fld id="{9DB00347-C159-474C-B961-9625E0FB8F9F}" type="slidenum">
              <a:rPr lang="en-CA" smtClean="0"/>
              <a:pPr/>
              <a:t>3</a:t>
            </a:fld>
            <a:endParaRPr lang="en-CA"/>
          </a:p>
        </p:txBody>
      </p:sp>
      <p:sp>
        <p:nvSpPr>
          <p:cNvPr id="5" name="Footer Placeholder 4"/>
          <p:cNvSpPr>
            <a:spLocks noGrp="1"/>
          </p:cNvSpPr>
          <p:nvPr>
            <p:ph type="ftr" sz="quarter" idx="12"/>
          </p:nvPr>
        </p:nvSpPr>
        <p:spPr/>
        <p:txBody>
          <a:bodyPr/>
          <a:lstStyle/>
          <a:p>
            <a:pPr>
              <a:defRPr/>
            </a:pPr>
            <a:r>
              <a:rPr lang="en-US" smtClean="0"/>
              <a:t>Canadian Constitution</a:t>
            </a:r>
            <a:endParaRPr lang="en-US" dirty="0"/>
          </a:p>
        </p:txBody>
      </p:sp>
      <p:pic>
        <p:nvPicPr>
          <p:cNvPr id="1026" name="Picture 2"/>
          <p:cNvPicPr>
            <a:picLocks noChangeAspect="1" noChangeArrowheads="1"/>
          </p:cNvPicPr>
          <p:nvPr/>
        </p:nvPicPr>
        <p:blipFill>
          <a:blip r:embed="rId2"/>
          <a:srcRect/>
          <a:stretch>
            <a:fillRect/>
          </a:stretch>
        </p:blipFill>
        <p:spPr bwMode="auto">
          <a:xfrm>
            <a:off x="5064652" y="3127299"/>
            <a:ext cx="3816880" cy="349098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smtClean="0"/>
              <a:t>Patriation</a:t>
            </a:r>
            <a:endParaRPr lang="en-CA" dirty="0"/>
          </a:p>
        </p:txBody>
      </p:sp>
      <p:sp>
        <p:nvSpPr>
          <p:cNvPr id="3" name="Content Placeholder 2"/>
          <p:cNvSpPr>
            <a:spLocks noGrp="1"/>
          </p:cNvSpPr>
          <p:nvPr>
            <p:ph idx="1"/>
          </p:nvPr>
        </p:nvSpPr>
        <p:spPr/>
        <p:txBody>
          <a:bodyPr/>
          <a:lstStyle/>
          <a:p>
            <a:pPr>
              <a:buNone/>
            </a:pPr>
            <a:r>
              <a:rPr lang="en-CA" dirty="0" smtClean="0"/>
              <a:t>	The constitutional documents of Canada were </a:t>
            </a:r>
            <a:r>
              <a:rPr lang="en-CA" dirty="0" err="1" smtClean="0"/>
              <a:t>patriated</a:t>
            </a:r>
            <a:r>
              <a:rPr lang="en-CA" dirty="0" smtClean="0"/>
              <a:t> on April 17, 1982 under Pierre Elliot Trudeau and was signed by Her Majesty Queen Elizabeth II</a:t>
            </a:r>
            <a:endParaRPr lang="en-CA" dirty="0"/>
          </a:p>
        </p:txBody>
      </p:sp>
      <p:sp>
        <p:nvSpPr>
          <p:cNvPr id="4" name="Slide Number Placeholder 3"/>
          <p:cNvSpPr>
            <a:spLocks noGrp="1"/>
          </p:cNvSpPr>
          <p:nvPr>
            <p:ph type="sldNum" sz="quarter" idx="11"/>
          </p:nvPr>
        </p:nvSpPr>
        <p:spPr/>
        <p:txBody>
          <a:bodyPr/>
          <a:lstStyle/>
          <a:p>
            <a:fld id="{9DB00347-C159-474C-B961-9625E0FB8F9F}" type="slidenum">
              <a:rPr lang="en-CA" smtClean="0"/>
              <a:pPr/>
              <a:t>4</a:t>
            </a:fld>
            <a:endParaRPr lang="en-CA"/>
          </a:p>
        </p:txBody>
      </p:sp>
      <p:sp>
        <p:nvSpPr>
          <p:cNvPr id="5" name="Footer Placeholder 4"/>
          <p:cNvSpPr>
            <a:spLocks noGrp="1"/>
          </p:cNvSpPr>
          <p:nvPr>
            <p:ph type="ftr" sz="quarter" idx="12"/>
          </p:nvPr>
        </p:nvSpPr>
        <p:spPr/>
        <p:txBody>
          <a:bodyPr/>
          <a:lstStyle/>
          <a:p>
            <a:pPr>
              <a:defRPr/>
            </a:pPr>
            <a:r>
              <a:rPr lang="en-US" smtClean="0"/>
              <a:t>Canadian Constitution</a:t>
            </a:r>
            <a:endParaRPr lang="en-US" dirty="0"/>
          </a:p>
        </p:txBody>
      </p:sp>
      <p:pic>
        <p:nvPicPr>
          <p:cNvPr id="6146" name="Picture 2"/>
          <p:cNvPicPr>
            <a:picLocks noChangeAspect="1" noChangeArrowheads="1"/>
          </p:cNvPicPr>
          <p:nvPr/>
        </p:nvPicPr>
        <p:blipFill>
          <a:blip r:embed="rId2"/>
          <a:srcRect/>
          <a:stretch>
            <a:fillRect/>
          </a:stretch>
        </p:blipFill>
        <p:spPr bwMode="auto">
          <a:xfrm>
            <a:off x="4349444" y="2951036"/>
            <a:ext cx="4571999" cy="3067811"/>
          </a:xfrm>
          <a:prstGeom prst="rect">
            <a:avLst/>
          </a:prstGeom>
          <a:noFill/>
          <a:ln w="9525">
            <a:noFill/>
            <a:miter lim="800000"/>
            <a:headEnd/>
            <a:tailEnd/>
          </a:ln>
        </p:spPr>
      </p:pic>
      <p:sp>
        <p:nvSpPr>
          <p:cNvPr id="7" name="TextBox 6"/>
          <p:cNvSpPr txBox="1"/>
          <p:nvPr/>
        </p:nvSpPr>
        <p:spPr>
          <a:xfrm>
            <a:off x="6102276" y="6355080"/>
            <a:ext cx="2864887" cy="369332"/>
          </a:xfrm>
          <a:prstGeom prst="rect">
            <a:avLst/>
          </a:prstGeom>
          <a:noFill/>
        </p:spPr>
        <p:txBody>
          <a:bodyPr wrap="none" rtlCol="0">
            <a:spAutoFit/>
          </a:bodyPr>
          <a:lstStyle/>
          <a:p>
            <a:r>
              <a:rPr lang="en-CA" dirty="0" smtClean="0"/>
              <a:t>Note:  1982417 is prime…</a:t>
            </a:r>
            <a:endParaRPr lang="en-CA" dirty="0"/>
          </a:p>
        </p:txBody>
      </p:sp>
      <p:pic>
        <p:nvPicPr>
          <p:cNvPr id="8" name="Picture 2"/>
          <p:cNvPicPr>
            <a:picLocks noChangeAspect="1" noChangeArrowheads="1"/>
          </p:cNvPicPr>
          <p:nvPr/>
        </p:nvPicPr>
        <p:blipFill>
          <a:blip r:embed="rId3"/>
          <a:srcRect/>
          <a:stretch>
            <a:fillRect/>
          </a:stretch>
        </p:blipFill>
        <p:spPr bwMode="auto">
          <a:xfrm>
            <a:off x="156588" y="3502239"/>
            <a:ext cx="4003933" cy="3176453"/>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Constitution Act, 1867</a:t>
            </a:r>
            <a:endParaRPr lang="en-CA" dirty="0"/>
          </a:p>
        </p:txBody>
      </p:sp>
      <p:sp>
        <p:nvSpPr>
          <p:cNvPr id="3" name="Content Placeholder 2"/>
          <p:cNvSpPr>
            <a:spLocks noGrp="1"/>
          </p:cNvSpPr>
          <p:nvPr>
            <p:ph idx="1"/>
          </p:nvPr>
        </p:nvSpPr>
        <p:spPr/>
        <p:txBody>
          <a:bodyPr/>
          <a:lstStyle/>
          <a:p>
            <a:pPr>
              <a:buNone/>
            </a:pPr>
            <a:r>
              <a:rPr lang="en-CA" dirty="0" smtClean="0"/>
              <a:t>	The Constitution Act, 1867, defines:</a:t>
            </a:r>
          </a:p>
          <a:p>
            <a:pPr lvl="1"/>
            <a:r>
              <a:rPr lang="en-CA" dirty="0" smtClean="0"/>
              <a:t>Canada as a union of provinces</a:t>
            </a:r>
          </a:p>
          <a:p>
            <a:pPr lvl="1"/>
            <a:r>
              <a:rPr lang="en-CA" dirty="0" smtClean="0"/>
              <a:t>The executive power of the government</a:t>
            </a:r>
          </a:p>
          <a:p>
            <a:pPr lvl="1"/>
            <a:r>
              <a:rPr lang="en-CA" dirty="0" smtClean="0"/>
              <a:t>The legislative powers of the Senate and House of Commons</a:t>
            </a:r>
          </a:p>
          <a:p>
            <a:pPr lvl="1"/>
            <a:r>
              <a:rPr lang="en-CA" dirty="0" smtClean="0"/>
              <a:t>The executive and legislative powers of the provinces</a:t>
            </a:r>
          </a:p>
          <a:p>
            <a:pPr lvl="1">
              <a:buNone/>
            </a:pPr>
            <a:endParaRPr lang="en-CA" dirty="0" smtClean="0"/>
          </a:p>
          <a:p>
            <a:pPr>
              <a:buNone/>
            </a:pPr>
            <a:r>
              <a:rPr lang="en-CA" dirty="0" smtClean="0"/>
              <a:t>	These define the composition and running of the government and the various legislative bodies, </a:t>
            </a:r>
            <a:r>
              <a:rPr lang="en-CA" i="1" dirty="0" smtClean="0"/>
              <a:t>e</a:t>
            </a:r>
            <a:r>
              <a:rPr lang="en-CA" dirty="0" smtClean="0"/>
              <a:t>.</a:t>
            </a:r>
            <a:r>
              <a:rPr lang="en-CA" i="1" dirty="0" smtClean="0"/>
              <a:t>g</a:t>
            </a:r>
            <a:r>
              <a:rPr lang="en-CA" dirty="0" smtClean="0"/>
              <a:t>.,</a:t>
            </a:r>
          </a:p>
          <a:p>
            <a:pPr lvl="2">
              <a:buNone/>
            </a:pPr>
            <a:r>
              <a:rPr lang="en-CA" b="1" dirty="0" smtClean="0"/>
              <a:t>Duration of House of Commons</a:t>
            </a:r>
          </a:p>
          <a:p>
            <a:pPr lvl="2">
              <a:buNone/>
            </a:pPr>
            <a:r>
              <a:rPr lang="en-CA" b="1" dirty="0" smtClean="0"/>
              <a:t>50.	</a:t>
            </a:r>
            <a:r>
              <a:rPr lang="en-CA" dirty="0" smtClean="0"/>
              <a:t>Every House of Commons shall continue for Five Years from </a:t>
            </a:r>
            <a:br>
              <a:rPr lang="en-CA" dirty="0" smtClean="0"/>
            </a:br>
            <a:r>
              <a:rPr lang="en-CA" dirty="0" smtClean="0"/>
              <a:t>	the Day of the Return of the Writs for choosing the House </a:t>
            </a:r>
            <a:br>
              <a:rPr lang="en-CA" dirty="0" smtClean="0"/>
            </a:br>
            <a:r>
              <a:rPr lang="en-CA" dirty="0" smtClean="0"/>
              <a:t>	(subject to be sooner dissolved by the Governor General), and </a:t>
            </a:r>
            <a:br>
              <a:rPr lang="en-CA" dirty="0" smtClean="0"/>
            </a:br>
            <a:r>
              <a:rPr lang="en-CA" dirty="0" smtClean="0"/>
              <a:t>	no longer.</a:t>
            </a:r>
          </a:p>
          <a:p>
            <a:pPr lvl="1">
              <a:buNone/>
            </a:pPr>
            <a:endParaRPr lang="en-CA" dirty="0" smtClean="0"/>
          </a:p>
        </p:txBody>
      </p:sp>
      <p:sp>
        <p:nvSpPr>
          <p:cNvPr id="4" name="Slide Number Placeholder 3"/>
          <p:cNvSpPr>
            <a:spLocks noGrp="1"/>
          </p:cNvSpPr>
          <p:nvPr>
            <p:ph type="sldNum" sz="quarter" idx="11"/>
          </p:nvPr>
        </p:nvSpPr>
        <p:spPr/>
        <p:txBody>
          <a:bodyPr/>
          <a:lstStyle/>
          <a:p>
            <a:fld id="{9DB00347-C159-474C-B961-9625E0FB8F9F}" type="slidenum">
              <a:rPr lang="en-CA" smtClean="0"/>
              <a:pPr/>
              <a:t>5</a:t>
            </a:fld>
            <a:endParaRPr lang="en-CA"/>
          </a:p>
        </p:txBody>
      </p:sp>
      <p:sp>
        <p:nvSpPr>
          <p:cNvPr id="5" name="Footer Placeholder 4"/>
          <p:cNvSpPr>
            <a:spLocks noGrp="1"/>
          </p:cNvSpPr>
          <p:nvPr>
            <p:ph type="ftr" sz="quarter" idx="12"/>
          </p:nvPr>
        </p:nvSpPr>
        <p:spPr/>
        <p:txBody>
          <a:bodyPr/>
          <a:lstStyle/>
          <a:p>
            <a:pPr>
              <a:defRPr/>
            </a:pPr>
            <a:r>
              <a:rPr lang="en-US" smtClean="0"/>
              <a:t>Canadian Constitution</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Taxation and Expenditures</a:t>
            </a:r>
            <a:endParaRPr lang="en-CA" dirty="0"/>
          </a:p>
        </p:txBody>
      </p:sp>
      <p:sp>
        <p:nvSpPr>
          <p:cNvPr id="3" name="Content Placeholder 2"/>
          <p:cNvSpPr>
            <a:spLocks noGrp="1"/>
          </p:cNvSpPr>
          <p:nvPr>
            <p:ph idx="1"/>
          </p:nvPr>
        </p:nvSpPr>
        <p:spPr/>
        <p:txBody>
          <a:bodyPr/>
          <a:lstStyle/>
          <a:p>
            <a:pPr>
              <a:buNone/>
            </a:pPr>
            <a:r>
              <a:rPr lang="en-CA" dirty="0" smtClean="0"/>
              <a:t>	The constitution requires that any public spending or tax must come from the House of Commons</a:t>
            </a:r>
          </a:p>
          <a:p>
            <a:pPr lvl="1"/>
            <a:r>
              <a:rPr lang="en-CA" dirty="0" smtClean="0"/>
              <a:t>No other agency (private or governmental) can compel the government to spend money or raise taxes</a:t>
            </a:r>
          </a:p>
          <a:p>
            <a:pPr>
              <a:buNone/>
            </a:pPr>
            <a:endParaRPr lang="en-CA" dirty="0" smtClean="0"/>
          </a:p>
          <a:p>
            <a:pPr>
              <a:buNone/>
            </a:pPr>
            <a:r>
              <a:rPr lang="en-CA" b="1" dirty="0" smtClean="0"/>
              <a:t>    53.	</a:t>
            </a:r>
            <a:r>
              <a:rPr lang="en-CA" dirty="0" smtClean="0"/>
              <a:t>Bills for appropriating any Part of the Public</a:t>
            </a:r>
            <a:br>
              <a:rPr lang="en-CA" dirty="0" smtClean="0"/>
            </a:br>
            <a:r>
              <a:rPr lang="en-CA" dirty="0" smtClean="0"/>
              <a:t>		Revenue, or for imposing any Tax or Impost, shall </a:t>
            </a:r>
            <a:br>
              <a:rPr lang="en-CA" dirty="0" smtClean="0"/>
            </a:br>
            <a:r>
              <a:rPr lang="en-CA" dirty="0" smtClean="0"/>
              <a:t>		originate in the House of Commons.</a:t>
            </a:r>
            <a:endParaRPr lang="en-CA" dirty="0"/>
          </a:p>
        </p:txBody>
      </p:sp>
      <p:sp>
        <p:nvSpPr>
          <p:cNvPr id="4" name="Slide Number Placeholder 3"/>
          <p:cNvSpPr>
            <a:spLocks noGrp="1"/>
          </p:cNvSpPr>
          <p:nvPr>
            <p:ph type="sldNum" sz="quarter" idx="11"/>
          </p:nvPr>
        </p:nvSpPr>
        <p:spPr/>
        <p:txBody>
          <a:bodyPr/>
          <a:lstStyle/>
          <a:p>
            <a:fld id="{9DB00347-C159-474C-B961-9625E0FB8F9F}" type="slidenum">
              <a:rPr lang="en-CA" smtClean="0"/>
              <a:pPr/>
              <a:t>6</a:t>
            </a:fld>
            <a:endParaRPr lang="en-CA"/>
          </a:p>
        </p:txBody>
      </p:sp>
      <p:sp>
        <p:nvSpPr>
          <p:cNvPr id="5" name="Footer Placeholder 4"/>
          <p:cNvSpPr>
            <a:spLocks noGrp="1"/>
          </p:cNvSpPr>
          <p:nvPr>
            <p:ph type="ftr" sz="quarter" idx="12"/>
          </p:nvPr>
        </p:nvSpPr>
        <p:spPr/>
        <p:txBody>
          <a:bodyPr/>
          <a:lstStyle/>
          <a:p>
            <a:pPr>
              <a:defRPr/>
            </a:pPr>
            <a:r>
              <a:rPr lang="en-US" smtClean="0"/>
              <a:t>Canadian Constitution</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Distribution of Legislative Powers</a:t>
            </a:r>
            <a:endParaRPr lang="en-CA" dirty="0"/>
          </a:p>
        </p:txBody>
      </p:sp>
      <p:sp>
        <p:nvSpPr>
          <p:cNvPr id="3" name="Content Placeholder 2"/>
          <p:cNvSpPr>
            <a:spLocks noGrp="1"/>
          </p:cNvSpPr>
          <p:nvPr>
            <p:ph idx="1"/>
          </p:nvPr>
        </p:nvSpPr>
        <p:spPr/>
        <p:txBody>
          <a:bodyPr/>
          <a:lstStyle/>
          <a:p>
            <a:pPr>
              <a:buNone/>
            </a:pPr>
            <a:r>
              <a:rPr lang="en-CA" dirty="0" smtClean="0"/>
              <a:t>	Canada is a federation of provinces</a:t>
            </a:r>
          </a:p>
          <a:p>
            <a:pPr lvl="1"/>
            <a:r>
              <a:rPr lang="en-CA" dirty="0" smtClean="0"/>
              <a:t>The Head of State of Canada is the Queen who is represented by the Governor General</a:t>
            </a:r>
          </a:p>
          <a:p>
            <a:pPr lvl="1"/>
            <a:r>
              <a:rPr lang="en-CA" dirty="0" smtClean="0"/>
              <a:t>The Heads of States of each of the provinces is also the Queen, who is represented by the Lieutenant Governors</a:t>
            </a:r>
          </a:p>
          <a:p>
            <a:pPr lvl="1"/>
            <a:endParaRPr lang="en-CA" dirty="0" smtClean="0"/>
          </a:p>
          <a:p>
            <a:pPr>
              <a:buNone/>
            </a:pPr>
            <a:r>
              <a:rPr lang="en-CA" dirty="0" smtClean="0"/>
              <a:t>	There is no hierarchy among the governors—they all directly represent Queen Elizabeth II</a:t>
            </a:r>
            <a:endParaRPr lang="en-CA" dirty="0"/>
          </a:p>
        </p:txBody>
      </p:sp>
      <p:sp>
        <p:nvSpPr>
          <p:cNvPr id="4" name="Slide Number Placeholder 3"/>
          <p:cNvSpPr>
            <a:spLocks noGrp="1"/>
          </p:cNvSpPr>
          <p:nvPr>
            <p:ph type="sldNum" sz="quarter" idx="11"/>
          </p:nvPr>
        </p:nvSpPr>
        <p:spPr/>
        <p:txBody>
          <a:bodyPr/>
          <a:lstStyle/>
          <a:p>
            <a:fld id="{9DB00347-C159-474C-B961-9625E0FB8F9F}" type="slidenum">
              <a:rPr lang="en-CA" smtClean="0"/>
              <a:pPr/>
              <a:t>7</a:t>
            </a:fld>
            <a:endParaRPr lang="en-CA"/>
          </a:p>
        </p:txBody>
      </p:sp>
      <p:sp>
        <p:nvSpPr>
          <p:cNvPr id="5" name="Footer Placeholder 4"/>
          <p:cNvSpPr>
            <a:spLocks noGrp="1"/>
          </p:cNvSpPr>
          <p:nvPr>
            <p:ph type="ftr" sz="quarter" idx="12"/>
          </p:nvPr>
        </p:nvSpPr>
        <p:spPr/>
        <p:txBody>
          <a:bodyPr/>
          <a:lstStyle/>
          <a:p>
            <a:pPr>
              <a:defRPr/>
            </a:pPr>
            <a:r>
              <a:rPr lang="en-US" smtClean="0"/>
              <a:t>Canadian Constitution</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Distribution of Legislative Powers</a:t>
            </a:r>
            <a:endParaRPr lang="en-CA" dirty="0"/>
          </a:p>
        </p:txBody>
      </p:sp>
      <p:sp>
        <p:nvSpPr>
          <p:cNvPr id="3" name="Content Placeholder 2"/>
          <p:cNvSpPr>
            <a:spLocks noGrp="1"/>
          </p:cNvSpPr>
          <p:nvPr>
            <p:ph idx="1"/>
          </p:nvPr>
        </p:nvSpPr>
        <p:spPr/>
        <p:txBody>
          <a:bodyPr/>
          <a:lstStyle/>
          <a:p>
            <a:pPr>
              <a:buNone/>
            </a:pPr>
            <a:r>
              <a:rPr lang="en-CA" dirty="0" smtClean="0"/>
              <a:t>	What happens if the federal government passes a law on engineering and it is in opposition with a clause in the Professional Engineers Act, Ontario?</a:t>
            </a:r>
          </a:p>
          <a:p>
            <a:pPr>
              <a:buNone/>
            </a:pPr>
            <a:endParaRPr lang="en-CA" dirty="0" smtClean="0"/>
          </a:p>
          <a:p>
            <a:pPr algn="ctr">
              <a:buNone/>
            </a:pPr>
            <a:r>
              <a:rPr lang="en-CA" dirty="0" smtClean="0"/>
              <a:t>Which takes precedence?</a:t>
            </a:r>
            <a:endParaRPr lang="en-CA" dirty="0"/>
          </a:p>
        </p:txBody>
      </p:sp>
      <p:sp>
        <p:nvSpPr>
          <p:cNvPr id="4" name="Slide Number Placeholder 3"/>
          <p:cNvSpPr>
            <a:spLocks noGrp="1"/>
          </p:cNvSpPr>
          <p:nvPr>
            <p:ph type="sldNum" sz="quarter" idx="11"/>
          </p:nvPr>
        </p:nvSpPr>
        <p:spPr/>
        <p:txBody>
          <a:bodyPr/>
          <a:lstStyle/>
          <a:p>
            <a:fld id="{9DB00347-C159-474C-B961-9625E0FB8F9F}" type="slidenum">
              <a:rPr lang="en-CA" smtClean="0"/>
              <a:pPr/>
              <a:t>8</a:t>
            </a:fld>
            <a:endParaRPr lang="en-CA"/>
          </a:p>
        </p:txBody>
      </p:sp>
      <p:sp>
        <p:nvSpPr>
          <p:cNvPr id="5" name="Footer Placeholder 4"/>
          <p:cNvSpPr>
            <a:spLocks noGrp="1"/>
          </p:cNvSpPr>
          <p:nvPr>
            <p:ph type="ftr" sz="quarter" idx="12"/>
          </p:nvPr>
        </p:nvSpPr>
        <p:spPr/>
        <p:txBody>
          <a:bodyPr/>
          <a:lstStyle/>
          <a:p>
            <a:pPr>
              <a:defRPr/>
            </a:pPr>
            <a:r>
              <a:rPr lang="en-US" smtClean="0"/>
              <a:t>Canadian Constitution</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Distribution of Legislative Powers</a:t>
            </a:r>
            <a:endParaRPr lang="en-CA" dirty="0"/>
          </a:p>
        </p:txBody>
      </p:sp>
      <p:sp>
        <p:nvSpPr>
          <p:cNvPr id="3" name="Content Placeholder 2"/>
          <p:cNvSpPr>
            <a:spLocks noGrp="1"/>
          </p:cNvSpPr>
          <p:nvPr>
            <p:ph idx="1"/>
          </p:nvPr>
        </p:nvSpPr>
        <p:spPr/>
        <p:txBody>
          <a:bodyPr/>
          <a:lstStyle/>
          <a:p>
            <a:pPr>
              <a:buNone/>
            </a:pPr>
            <a:r>
              <a:rPr lang="en-CA" dirty="0" smtClean="0"/>
              <a:t>	The constitution clearly marks out those matters in which the federal legislative bodies may pass legislation and those matters in which the provinces may act exclusively</a:t>
            </a:r>
          </a:p>
        </p:txBody>
      </p:sp>
      <p:sp>
        <p:nvSpPr>
          <p:cNvPr id="4" name="Slide Number Placeholder 3"/>
          <p:cNvSpPr>
            <a:spLocks noGrp="1"/>
          </p:cNvSpPr>
          <p:nvPr>
            <p:ph type="sldNum" sz="quarter" idx="11"/>
          </p:nvPr>
        </p:nvSpPr>
        <p:spPr/>
        <p:txBody>
          <a:bodyPr/>
          <a:lstStyle/>
          <a:p>
            <a:fld id="{9DB00347-C159-474C-B961-9625E0FB8F9F}" type="slidenum">
              <a:rPr lang="en-CA" smtClean="0"/>
              <a:pPr/>
              <a:t>9</a:t>
            </a:fld>
            <a:endParaRPr lang="en-CA"/>
          </a:p>
        </p:txBody>
      </p:sp>
      <p:sp>
        <p:nvSpPr>
          <p:cNvPr id="5" name="Footer Placeholder 4"/>
          <p:cNvSpPr>
            <a:spLocks noGrp="1"/>
          </p:cNvSpPr>
          <p:nvPr>
            <p:ph type="ftr" sz="quarter" idx="12"/>
          </p:nvPr>
        </p:nvSpPr>
        <p:spPr/>
        <p:txBody>
          <a:bodyPr/>
          <a:lstStyle/>
          <a:p>
            <a:pPr>
              <a:defRPr/>
            </a:pPr>
            <a:r>
              <a:rPr lang="en-US" smtClean="0"/>
              <a:t>Canadian Constitution</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Engineering_Colour">
  <a:themeElements>
    <a:clrScheme name="Waterloo 1">
      <a:dk1>
        <a:sysClr val="windowText" lastClr="000000"/>
      </a:dk1>
      <a:lt1>
        <a:srgbClr val="FFFFFF"/>
      </a:lt1>
      <a:dk2>
        <a:srgbClr val="57068C"/>
      </a:dk2>
      <a:lt2>
        <a:srgbClr val="FFFFFF"/>
      </a:lt2>
      <a:accent1>
        <a:srgbClr val="0073CF"/>
      </a:accent1>
      <a:accent2>
        <a:srgbClr val="E98300"/>
      </a:accent2>
      <a:accent3>
        <a:srgbClr val="E0249A"/>
      </a:accent3>
      <a:accent4>
        <a:srgbClr val="009AA6"/>
      </a:accent4>
      <a:accent5>
        <a:srgbClr val="B6BF00"/>
      </a:accent5>
      <a:accent6>
        <a:srgbClr val="96172E"/>
      </a:accent6>
      <a:hlink>
        <a:srgbClr val="FECB00"/>
      </a:hlink>
      <a:folHlink>
        <a:srgbClr val="FECB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43491</TotalTime>
  <Words>195</Words>
  <Application>Microsoft Office PowerPoint</Application>
  <PresentationFormat>On-screen Show (4:3)</PresentationFormat>
  <Paragraphs>205</Paragraphs>
  <Slides>23</Slides>
  <Notes>3</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Engineering_Colour</vt:lpstr>
      <vt:lpstr>The Constitution Acts, 1867 and 1982</vt:lpstr>
      <vt:lpstr>Outline</vt:lpstr>
      <vt:lpstr>The Constitution</vt:lpstr>
      <vt:lpstr>Patriation</vt:lpstr>
      <vt:lpstr>Constitution Act, 1867</vt:lpstr>
      <vt:lpstr>Taxation and Expenditures</vt:lpstr>
      <vt:lpstr>Distribution of Legislative Powers</vt:lpstr>
      <vt:lpstr>Distribution of Legislative Powers</vt:lpstr>
      <vt:lpstr>Distribution of Legislative Powers</vt:lpstr>
      <vt:lpstr>Federal Powers</vt:lpstr>
      <vt:lpstr>Federal Powers</vt:lpstr>
      <vt:lpstr>Provincial Powers</vt:lpstr>
      <vt:lpstr>Provincial Powers</vt:lpstr>
      <vt:lpstr>Ultra Vires</vt:lpstr>
      <vt:lpstr>Ultra Vires</vt:lpstr>
      <vt:lpstr>Ultra Vires</vt:lpstr>
      <vt:lpstr>Sable Island?</vt:lpstr>
      <vt:lpstr>Judicature</vt:lpstr>
      <vt:lpstr>Admission of Other Colonies</vt:lpstr>
      <vt:lpstr>Constitution Act, 1982</vt:lpstr>
      <vt:lpstr>Changing the Constitution</vt:lpstr>
      <vt:lpstr>Changing the Constitution</vt:lpstr>
      <vt:lpstr>References</vt:lpstr>
    </vt:vector>
  </TitlesOfParts>
  <Company>University of Waterloo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Canadian Constitution</dc:title>
  <dc:subject>Canadian Constitution Acts, 1867 and 1982</dc:subject>
  <dc:creator>Douglas Wilhelm Harder (dwharder@alumni.uwaterloo.ca)</dc:creator>
  <cp:lastModifiedBy>Douglas Wilhelm Harder</cp:lastModifiedBy>
  <cp:revision>3565</cp:revision>
  <cp:lastPrinted>2010-03-08T19:59:32Z</cp:lastPrinted>
  <dcterms:created xsi:type="dcterms:W3CDTF">2010-03-10T14:45:39Z</dcterms:created>
  <dcterms:modified xsi:type="dcterms:W3CDTF">2013-03-26T15:19:57Z</dcterms:modified>
</cp:coreProperties>
</file>