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74" r:id="rId2"/>
    <p:sldId id="460" r:id="rId3"/>
    <p:sldId id="608" r:id="rId4"/>
    <p:sldId id="648" r:id="rId5"/>
    <p:sldId id="657" r:id="rId6"/>
    <p:sldId id="658" r:id="rId7"/>
    <p:sldId id="459" r:id="rId8"/>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37" d="100"/>
          <a:sy n="37" d="100"/>
        </p:scale>
        <p:origin x="-303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p:txBody>
          <a:bodyPr/>
          <a:lstStyle>
            <a:lvl1pPr>
              <a:defRPr/>
            </a:lvl1pPr>
          </a:lstStyle>
          <a:p>
            <a:pPr>
              <a:defRPr/>
            </a:pPr>
            <a:r>
              <a:rPr lang="en-US" smtClean="0"/>
              <a:t>Forms of Business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Forms of Business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Contract Law, Tort and</a:t>
            </a:r>
            <a:br>
              <a:rPr lang="en-CA" dirty="0" smtClean="0"/>
            </a:br>
            <a:r>
              <a:rPr lang="en-CA" dirty="0" smtClean="0"/>
              <a:t>Intellectual Property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Forms of Business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pPr>
              <a:buNone/>
            </a:pPr>
            <a:r>
              <a:rPr lang="en-CA" dirty="0" smtClean="0"/>
              <a:t>	The balance of the course will look at common and statute law as it applies directly to the practice of professional engineering:</a:t>
            </a:r>
          </a:p>
          <a:p>
            <a:pPr lvl="1"/>
            <a:r>
              <a:rPr lang="en-CA" dirty="0" smtClean="0"/>
              <a:t>Contract law</a:t>
            </a:r>
          </a:p>
          <a:p>
            <a:pPr lvl="1"/>
            <a:r>
              <a:rPr lang="en-CA" dirty="0" smtClean="0"/>
              <a:t>Tort</a:t>
            </a:r>
          </a:p>
          <a:p>
            <a:pPr lvl="1"/>
            <a:r>
              <a:rPr lang="en-CA" dirty="0" smtClean="0"/>
              <a:t>Intellectual property</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pPr>
              <a:buNone/>
            </a:pPr>
            <a:r>
              <a:rPr lang="en-CA" dirty="0" smtClean="0"/>
              <a:t>	In each case, we will see that there are aspects of statute law and common-law precedence that must be understood to properly understand how one is expected to abide by law</a:t>
            </a:r>
          </a:p>
          <a:p>
            <a:pPr lvl="1"/>
            <a:r>
              <a:rPr lang="en-CA" dirty="0" smtClean="0"/>
              <a:t>Recall:  simply following statutes (acts of either the federal or provincial parliaments) is not sufficient to understanding all aspects of law</a:t>
            </a:r>
          </a:p>
        </p:txBody>
      </p:sp>
      <p:sp>
        <p:nvSpPr>
          <p:cNvPr id="7" name="Footer Placeholder 6"/>
          <p:cNvSpPr>
            <a:spLocks noGrp="1"/>
          </p:cNvSpPr>
          <p:nvPr>
            <p:ph type="ftr" sz="quarter" idx="12"/>
          </p:nvPr>
        </p:nvSpPr>
        <p:spPr/>
        <p:txBody>
          <a:bodyPr/>
          <a:lstStyle/>
          <a:p>
            <a:pPr>
              <a:defRPr/>
            </a:pPr>
            <a:r>
              <a:rPr lang="en-US" dirty="0"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David Hume</a:t>
            </a:r>
            <a:endParaRPr lang="en-CA" dirty="0"/>
          </a:p>
        </p:txBody>
      </p:sp>
      <p:sp>
        <p:nvSpPr>
          <p:cNvPr id="3" name="Content Placeholder 2"/>
          <p:cNvSpPr>
            <a:spLocks noGrp="1"/>
          </p:cNvSpPr>
          <p:nvPr>
            <p:ph idx="1"/>
          </p:nvPr>
        </p:nvSpPr>
        <p:spPr/>
        <p:txBody>
          <a:bodyPr/>
          <a:lstStyle/>
          <a:p>
            <a:pPr>
              <a:buNone/>
            </a:pPr>
            <a:r>
              <a:rPr lang="en-CA" dirty="0" smtClean="0"/>
              <a:t>	Recall that David Hume gave three fundamental </a:t>
            </a:r>
            <a:r>
              <a:rPr lang="en-CA" i="1" dirty="0" smtClean="0"/>
              <a:t>laws of justice</a:t>
            </a:r>
            <a:r>
              <a:rPr lang="en-CA" dirty="0" smtClean="0"/>
              <a:t>:</a:t>
            </a:r>
          </a:p>
          <a:p>
            <a:pPr marL="857250" lvl="1" indent="-457200">
              <a:buFont typeface="+mj-lt"/>
              <a:buAutoNum type="arabicPeriod"/>
            </a:pPr>
            <a:r>
              <a:rPr lang="en-CA" dirty="0" smtClean="0"/>
              <a:t>Stability of possession</a:t>
            </a:r>
          </a:p>
          <a:p>
            <a:pPr marL="857250" lvl="1" indent="-457200">
              <a:buFont typeface="+mj-lt"/>
              <a:buAutoNum type="arabicPeriod"/>
            </a:pPr>
            <a:r>
              <a:rPr lang="en-CA" dirty="0" smtClean="0"/>
              <a:t>Transference of possessions by consent</a:t>
            </a:r>
          </a:p>
          <a:p>
            <a:pPr marL="857250" lvl="1" indent="-457200">
              <a:buFont typeface="+mj-lt"/>
              <a:buAutoNum type="arabicPeriod"/>
            </a:pPr>
            <a:r>
              <a:rPr lang="en-CA" dirty="0" smtClean="0"/>
              <a:t>Performance of promises</a:t>
            </a:r>
          </a:p>
          <a:p>
            <a:pPr marL="857250" lvl="1" indent="-457200">
              <a:buFont typeface="+mj-lt"/>
              <a:buAutoNum type="arabicPeriod"/>
            </a:pPr>
            <a:endParaRPr lang="en-CA" dirty="0" smtClean="0"/>
          </a:p>
          <a:p>
            <a:pPr lvl="0">
              <a:buNone/>
            </a:pPr>
            <a:r>
              <a:rPr lang="en-CA" dirty="0" smtClean="0">
                <a:solidFill>
                  <a:prstClr val="black"/>
                </a:solidFill>
              </a:rPr>
              <a:t>	This contrast’s with John </a:t>
            </a:r>
            <a:r>
              <a:rPr lang="en-CA" dirty="0" err="1" smtClean="0">
                <a:solidFill>
                  <a:prstClr val="black"/>
                </a:solidFill>
              </a:rPr>
              <a:t>Rawl’s</a:t>
            </a:r>
            <a:r>
              <a:rPr lang="en-CA" dirty="0" smtClean="0">
                <a:solidFill>
                  <a:prstClr val="black"/>
                </a:solidFill>
              </a:rPr>
              <a:t> </a:t>
            </a:r>
            <a:r>
              <a:rPr lang="en-CA" i="1" dirty="0" smtClean="0">
                <a:solidFill>
                  <a:prstClr val="black"/>
                </a:solidFill>
              </a:rPr>
              <a:t>principles of justice</a:t>
            </a:r>
            <a:r>
              <a:rPr lang="en-CA" dirty="0" smtClean="0">
                <a:solidFill>
                  <a:prstClr val="black"/>
                </a:solidFill>
              </a:rPr>
              <a:t>:</a:t>
            </a:r>
          </a:p>
          <a:p>
            <a:pPr marL="857250" lvl="1" indent="-457200">
              <a:buFont typeface="+mj-lt"/>
              <a:buAutoNum type="arabicPeriod"/>
            </a:pPr>
            <a:r>
              <a:rPr lang="en-CA" dirty="0" smtClean="0">
                <a:solidFill>
                  <a:prstClr val="black"/>
                </a:solidFill>
              </a:rPr>
              <a:t>The principle of equal liberty</a:t>
            </a:r>
          </a:p>
          <a:p>
            <a:pPr marL="857250" lvl="1" indent="-457200">
              <a:buFont typeface="+mj-lt"/>
              <a:buAutoNum type="arabicPeriod"/>
            </a:pPr>
            <a:r>
              <a:rPr lang="en-CA" dirty="0" smtClean="0">
                <a:solidFill>
                  <a:prstClr val="black"/>
                </a:solidFill>
              </a:rPr>
              <a:t>The difference principle</a:t>
            </a:r>
            <a:endParaRPr lang="en-CA" dirty="0"/>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Promises and Property</a:t>
            </a:r>
            <a:endParaRPr lang="en-CA" dirty="0"/>
          </a:p>
        </p:txBody>
      </p:sp>
      <p:sp>
        <p:nvSpPr>
          <p:cNvPr id="3" name="Content Placeholder 2"/>
          <p:cNvSpPr>
            <a:spLocks noGrp="1"/>
          </p:cNvSpPr>
          <p:nvPr>
            <p:ph idx="1"/>
          </p:nvPr>
        </p:nvSpPr>
        <p:spPr/>
        <p:txBody>
          <a:bodyPr/>
          <a:lstStyle/>
          <a:p>
            <a:pPr>
              <a:buNone/>
            </a:pPr>
            <a:r>
              <a:rPr lang="en-CA" dirty="0" smtClean="0"/>
              <a:t>	Never-the-less, the concepts of promises and property are of significant interest to professional engineers</a:t>
            </a:r>
          </a:p>
          <a:p>
            <a:pPr>
              <a:buNone/>
            </a:pPr>
            <a:endParaRPr lang="en-CA" dirty="0" smtClean="0"/>
          </a:p>
          <a:p>
            <a:pPr>
              <a:buNone/>
            </a:pPr>
            <a:r>
              <a:rPr lang="en-CA" dirty="0" smtClean="0"/>
              <a:t>	The balance of the course will look at how these are embodied in Canadian law:</a:t>
            </a:r>
          </a:p>
          <a:p>
            <a:pPr lvl="1"/>
            <a:r>
              <a:rPr lang="en-CA" dirty="0" smtClean="0"/>
              <a:t>A contract is a legally enforceable promise</a:t>
            </a:r>
          </a:p>
          <a:p>
            <a:pPr lvl="1"/>
            <a:r>
              <a:rPr lang="en-CA" dirty="0" smtClean="0"/>
              <a:t>Causing unintentional harm to another in the practice of professional engineering is dealt with through tort law</a:t>
            </a:r>
          </a:p>
          <a:p>
            <a:pPr lvl="1"/>
            <a:r>
              <a:rPr lang="en-CA" dirty="0" smtClean="0"/>
              <a:t>Intellectual property</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57610</TotalTime>
  <Words>82</Words>
  <Application>Microsoft Office PowerPoint</Application>
  <PresentationFormat>On-screen Show (4:3)</PresentationFormat>
  <Paragraphs>70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Engineering_Colour</vt:lpstr>
      <vt:lpstr>Contract Law, Tort and Intellectual Property</vt:lpstr>
      <vt:lpstr>Outline</vt:lpstr>
      <vt:lpstr>Introduction</vt:lpstr>
      <vt:lpstr>Introduction</vt:lpstr>
      <vt:lpstr>David Hume</vt:lpstr>
      <vt:lpstr>Promises and Property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Tort and Intellectual Property</dc:title>
  <dc:subject>Contract law, tort and intellectual property</dc:subject>
  <dc:creator>Douglas Wilhelm Harder (dwharder@alumni.uwaterloo.ca)</dc:creator>
  <cp:lastModifiedBy>Douglas Wilhelm Harder</cp:lastModifiedBy>
  <cp:revision>4478</cp:revision>
  <cp:lastPrinted>2010-03-08T19:59:32Z</cp:lastPrinted>
  <dcterms:created xsi:type="dcterms:W3CDTF">2010-03-10T14:45:39Z</dcterms:created>
  <dcterms:modified xsi:type="dcterms:W3CDTF">2013-03-26T15:36:01Z</dcterms:modified>
</cp:coreProperties>
</file>