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3"/>
  </p:notesMasterIdLst>
  <p:handoutMasterIdLst>
    <p:handoutMasterId r:id="rId84"/>
  </p:handoutMasterIdLst>
  <p:sldIdLst>
    <p:sldId id="274" r:id="rId2"/>
    <p:sldId id="460" r:id="rId3"/>
    <p:sldId id="569" r:id="rId4"/>
    <p:sldId id="570" r:id="rId5"/>
    <p:sldId id="652" r:id="rId6"/>
    <p:sldId id="665" r:id="rId7"/>
    <p:sldId id="651" r:id="rId8"/>
    <p:sldId id="655" r:id="rId9"/>
    <p:sldId id="659" r:id="rId10"/>
    <p:sldId id="660" r:id="rId11"/>
    <p:sldId id="657" r:id="rId12"/>
    <p:sldId id="656" r:id="rId13"/>
    <p:sldId id="654" r:id="rId14"/>
    <p:sldId id="658" r:id="rId15"/>
    <p:sldId id="653" r:id="rId16"/>
    <p:sldId id="571" r:id="rId17"/>
    <p:sldId id="661" r:id="rId18"/>
    <p:sldId id="666" r:id="rId19"/>
    <p:sldId id="662" r:id="rId20"/>
    <p:sldId id="663" r:id="rId21"/>
    <p:sldId id="615" r:id="rId22"/>
    <p:sldId id="667" r:id="rId23"/>
    <p:sldId id="670" r:id="rId24"/>
    <p:sldId id="671" r:id="rId25"/>
    <p:sldId id="672" r:id="rId26"/>
    <p:sldId id="673" r:id="rId27"/>
    <p:sldId id="674" r:id="rId28"/>
    <p:sldId id="676" r:id="rId29"/>
    <p:sldId id="677" r:id="rId30"/>
    <p:sldId id="678" r:id="rId31"/>
    <p:sldId id="679" r:id="rId32"/>
    <p:sldId id="675" r:id="rId33"/>
    <p:sldId id="720" r:id="rId34"/>
    <p:sldId id="721" r:id="rId35"/>
    <p:sldId id="722" r:id="rId36"/>
    <p:sldId id="723" r:id="rId37"/>
    <p:sldId id="680" r:id="rId38"/>
    <p:sldId id="681" r:id="rId39"/>
    <p:sldId id="682" r:id="rId40"/>
    <p:sldId id="683" r:id="rId41"/>
    <p:sldId id="684" r:id="rId42"/>
    <p:sldId id="704" r:id="rId43"/>
    <p:sldId id="685" r:id="rId44"/>
    <p:sldId id="686" r:id="rId45"/>
    <p:sldId id="687" r:id="rId46"/>
    <p:sldId id="688" r:id="rId47"/>
    <p:sldId id="689" r:id="rId48"/>
    <p:sldId id="690" r:id="rId49"/>
    <p:sldId id="691" r:id="rId50"/>
    <p:sldId id="692" r:id="rId51"/>
    <p:sldId id="693" r:id="rId52"/>
    <p:sldId id="694" r:id="rId53"/>
    <p:sldId id="695" r:id="rId54"/>
    <p:sldId id="696" r:id="rId55"/>
    <p:sldId id="698" r:id="rId56"/>
    <p:sldId id="697" r:id="rId57"/>
    <p:sldId id="699" r:id="rId58"/>
    <p:sldId id="707" r:id="rId59"/>
    <p:sldId id="712" r:id="rId60"/>
    <p:sldId id="711" r:id="rId61"/>
    <p:sldId id="713" r:id="rId62"/>
    <p:sldId id="714" r:id="rId63"/>
    <p:sldId id="717" r:id="rId64"/>
    <p:sldId id="716" r:id="rId65"/>
    <p:sldId id="718" r:id="rId66"/>
    <p:sldId id="719" r:id="rId67"/>
    <p:sldId id="715" r:id="rId68"/>
    <p:sldId id="664" r:id="rId69"/>
    <p:sldId id="668" r:id="rId70"/>
    <p:sldId id="700" r:id="rId71"/>
    <p:sldId id="701" r:id="rId72"/>
    <p:sldId id="703" r:id="rId73"/>
    <p:sldId id="706" r:id="rId74"/>
    <p:sldId id="702" r:id="rId75"/>
    <p:sldId id="724" r:id="rId76"/>
    <p:sldId id="725" r:id="rId77"/>
    <p:sldId id="726" r:id="rId78"/>
    <p:sldId id="708" r:id="rId79"/>
    <p:sldId id="709" r:id="rId80"/>
    <p:sldId id="710" r:id="rId81"/>
    <p:sldId id="459" r:id="rId82"/>
  </p:sldIdLst>
  <p:sldSz cx="9144000" cy="6858000" type="screen4x3"/>
  <p:notesSz cx="6858000" cy="9144000"/>
  <p:defaultTextStyle>
    <a:defPPr>
      <a:defRPr lang="en-CA"/>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21" autoAdjust="0"/>
  </p:normalViewPr>
  <p:slideViewPr>
    <p:cSldViewPr snapToGrid="0" snapToObjects="1">
      <p:cViewPr varScale="1">
        <p:scale>
          <a:sx n="72" d="100"/>
          <a:sy n="72" d="100"/>
        </p:scale>
        <p:origin x="-114" y="-27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41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A60BA4-B84C-48F0-A6D8-3FE89682DDA7}" type="datetimeFigureOut">
              <a:rPr lang="en-CA" smtClean="0"/>
              <a:pPr/>
              <a:t>16/09/2014</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C00FD-E510-4D85-A47B-650E91115B41}" type="slidenum">
              <a:rPr lang="en-CA" smtClean="0"/>
              <a:pPr/>
              <a:t>‹#›</a:t>
            </a:fld>
            <a:endParaRPr lang="en-CA"/>
          </a:p>
        </p:txBody>
      </p:sp>
    </p:spTree>
    <p:extLst>
      <p:ext uri="{BB962C8B-B14F-4D97-AF65-F5344CB8AC3E}">
        <p14:creationId xmlns:p14="http://schemas.microsoft.com/office/powerpoint/2010/main" val="2541116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93415-B90A-4DEA-A858-08E608BCCF4F}" type="datetimeFigureOut">
              <a:rPr lang="en-CA" smtClean="0"/>
              <a:pPr/>
              <a:t>16/09/2014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20D4D-5654-485F-83FB-A84849974609}" type="slidenum">
              <a:rPr lang="en-CA" smtClean="0"/>
              <a:pPr/>
              <a:t>‹#›</a:t>
            </a:fld>
            <a:endParaRPr lang="en-CA"/>
          </a:p>
        </p:txBody>
      </p:sp>
    </p:spTree>
    <p:extLst>
      <p:ext uri="{BB962C8B-B14F-4D97-AF65-F5344CB8AC3E}">
        <p14:creationId xmlns:p14="http://schemas.microsoft.com/office/powerpoint/2010/main" val="237436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CC2140-02C2-4662-A5A4-CABC4A106374}" type="slidenum">
              <a:rPr lang="en-CA" smtClean="0"/>
              <a:pPr>
                <a:defRPr/>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5D885F2-4B7E-442F-96D6-2F17B2F7DF6A}" type="slidenum">
              <a:rPr lang="en-CA" smtClean="0"/>
              <a:pPr>
                <a:defRPr/>
              </a:pPr>
              <a:t>81</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92799" y="4156363"/>
            <a:ext cx="3084137" cy="256770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descr="C:\Users\dwharder\Desktop\cc.png"/>
          <p:cNvPicPr>
            <a:picLocks noChangeAspect="1" noChangeArrowheads="1"/>
          </p:cNvPicPr>
          <p:nvPr userDrawn="1"/>
        </p:nvPicPr>
        <p:blipFill>
          <a:blip r:embed="rId3"/>
          <a:srcRect/>
          <a:stretch>
            <a:fillRect/>
          </a:stretch>
        </p:blipFill>
        <p:spPr bwMode="auto">
          <a:xfrm>
            <a:off x="8297867" y="6374196"/>
            <a:ext cx="679069" cy="329548"/>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1"/>
          </p:nvPr>
        </p:nvSpPr>
        <p:spPr/>
        <p:txBody>
          <a:bodyPr/>
          <a:lstStyle/>
          <a:p>
            <a:fld id="{9DB00347-C159-474C-B961-9625E0FB8F9F}" type="slidenum">
              <a:rPr lang="en-CA" smtClean="0"/>
              <a:pPr/>
              <a:t>‹#›</a:t>
            </a:fld>
            <a:endParaRPr lang="en-CA"/>
          </a:p>
        </p:txBody>
      </p:sp>
      <p:sp>
        <p:nvSpPr>
          <p:cNvPr id="16" name="Footer Placeholder 15"/>
          <p:cNvSpPr>
            <a:spLocks noGrp="1"/>
          </p:cNvSpPr>
          <p:nvPr>
            <p:ph type="ftr" sz="quarter" idx="12"/>
          </p:nvPr>
        </p:nvSpPr>
        <p:spPr/>
        <p:txBody>
          <a:bodyPr/>
          <a:lstStyle>
            <a:lvl1pPr>
              <a:defRPr/>
            </a:lvl1p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42472" y="274638"/>
            <a:ext cx="71443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7" name="Text Placeholder 2"/>
          <p:cNvSpPr>
            <a:spLocks noGrp="1"/>
          </p:cNvSpPr>
          <p:nvPr>
            <p:ph type="body" idx="1"/>
          </p:nvPr>
        </p:nvSpPr>
        <p:spPr bwMode="auto">
          <a:xfrm>
            <a:off x="457200" y="1600200"/>
            <a:ext cx="8229600" cy="461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6" name="Slide Number Placeholder 5"/>
          <p:cNvSpPr>
            <a:spLocks noGrp="1"/>
          </p:cNvSpPr>
          <p:nvPr>
            <p:ph type="sldNum" sz="quarter" idx="4"/>
          </p:nvPr>
        </p:nvSpPr>
        <p:spPr>
          <a:xfrm>
            <a:off x="8293893" y="446469"/>
            <a:ext cx="785812" cy="365125"/>
          </a:xfrm>
          <a:prstGeom prst="rect">
            <a:avLst/>
          </a:prstGeom>
        </p:spPr>
        <p:txBody>
          <a:bodyPr vert="horz" wrap="square" lIns="91440" tIns="45720" rIns="91440" bIns="45720" numCol="1" anchor="b" anchorCtr="0" compatLnSpc="1">
            <a:prstTxWarp prst="textNoShape">
              <a:avLst/>
            </a:prstTxWarp>
          </a:bodyPr>
          <a:lstStyle>
            <a:lvl1pPr algn="r">
              <a:defRPr sz="1600">
                <a:solidFill>
                  <a:schemeClr val="tx1">
                    <a:lumMod val="65000"/>
                    <a:lumOff val="35000"/>
                  </a:schemeClr>
                </a:solidFill>
              </a:defRPr>
            </a:lvl1pPr>
          </a:lstStyle>
          <a:p>
            <a:fld id="{9DB00347-C159-474C-B961-9625E0FB8F9F}" type="slidenum">
              <a:rPr lang="en-CA" smtClean="0"/>
              <a:pPr/>
              <a:t>‹#›</a:t>
            </a:fld>
            <a:endParaRPr lang="en-CA" dirty="0"/>
          </a:p>
        </p:txBody>
      </p:sp>
      <p:sp>
        <p:nvSpPr>
          <p:cNvPr id="11" name="Footer Placeholder 4"/>
          <p:cNvSpPr>
            <a:spLocks noGrp="1"/>
          </p:cNvSpPr>
          <p:nvPr>
            <p:ph type="ftr" sz="quarter" idx="3"/>
          </p:nvPr>
        </p:nvSpPr>
        <p:spPr>
          <a:xfrm>
            <a:off x="3267456" y="152350"/>
            <a:ext cx="4267264" cy="257175"/>
          </a:xfrm>
          <a:prstGeom prst="rect">
            <a:avLst/>
          </a:prstGeom>
        </p:spPr>
        <p:txBody>
          <a:bodyPr vert="horz" lIns="91440" tIns="45720" rIns="91440" bIns="45720" rtlCol="0" anchor="t"/>
          <a:lstStyle>
            <a:lvl1pPr algn="r" fontAlgn="auto">
              <a:spcBef>
                <a:spcPts val="0"/>
              </a:spcBef>
              <a:spcAft>
                <a:spcPts val="0"/>
              </a:spcAft>
              <a:defRPr sz="1600" b="1">
                <a:solidFill>
                  <a:schemeClr val="tx1">
                    <a:lumMod val="65000"/>
                    <a:lumOff val="35000"/>
                  </a:schemeClr>
                </a:solidFill>
                <a:latin typeface="+mn-lt"/>
                <a:ea typeface="+mn-ea"/>
                <a:cs typeface="+mn-cs"/>
              </a:defRPr>
            </a:lvl1pPr>
          </a:lstStyle>
          <a:p>
            <a:pPr>
              <a:defRPr/>
            </a:pPr>
            <a:r>
              <a:rPr lang="en-US" smtClean="0"/>
              <a:t>Discipline and Enforcement</a:t>
            </a:r>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04" r:id="rId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816" y="2160104"/>
            <a:ext cx="7211568" cy="1329137"/>
          </a:xfrm>
        </p:spPr>
        <p:txBody>
          <a:bodyPr/>
          <a:lstStyle/>
          <a:p>
            <a:r>
              <a:rPr lang="en-US" dirty="0" smtClean="0">
                <a:latin typeface="Arial" charset="0"/>
                <a:cs typeface="Arial" charset="0"/>
              </a:rPr>
              <a:t>Discipline and Enforcement</a:t>
            </a:r>
            <a:endParaRPr lang="en-CA" dirty="0"/>
          </a:p>
        </p:txBody>
      </p:sp>
      <p:sp>
        <p:nvSpPr>
          <p:cNvPr id="4" name="Subtitle 3"/>
          <p:cNvSpPr>
            <a:spLocks noGrp="1"/>
          </p:cNvSpPr>
          <p:nvPr>
            <p:ph type="subTitle" idx="1"/>
          </p:nvPr>
        </p:nvSpPr>
        <p:spPr>
          <a:xfrm>
            <a:off x="5892799" y="4156363"/>
            <a:ext cx="3251201" cy="2567709"/>
          </a:xfrm>
        </p:spPr>
        <p:txBody>
          <a:bodyPr/>
          <a:lstStyle/>
          <a:p>
            <a:pPr>
              <a:defRPr/>
            </a:pPr>
            <a:r>
              <a:rPr lang="en-US" sz="1200" b="1" kern="0" dirty="0" smtClean="0">
                <a:latin typeface="Arial" pitchFamily="34" charset="0"/>
                <a:cs typeface="Arial" pitchFamily="34" charset="0"/>
              </a:rPr>
              <a:t>Douglas Wilhelm Harder, </a:t>
            </a:r>
            <a:r>
              <a:rPr lang="en-US" sz="1200" b="1" kern="0" dirty="0" err="1" smtClean="0">
                <a:latin typeface="Arial" pitchFamily="34" charset="0"/>
                <a:cs typeface="Arial" pitchFamily="34" charset="0"/>
              </a:rPr>
              <a:t>M.Math</a:t>
            </a:r>
            <a:r>
              <a:rPr lang="en-US" sz="1200" b="1" kern="0" dirty="0" smtClean="0">
                <a:latin typeface="Arial" pitchFamily="34" charset="0"/>
                <a:cs typeface="Arial" pitchFamily="34" charset="0"/>
              </a:rPr>
              <a:t>. LEL</a:t>
            </a:r>
          </a:p>
          <a:p>
            <a:pPr>
              <a:defRPr/>
            </a:pPr>
            <a:r>
              <a:rPr lang="en-US" sz="1100" kern="0" dirty="0" smtClean="0">
                <a:latin typeface="Arial" pitchFamily="34" charset="0"/>
                <a:cs typeface="Arial" pitchFamily="34" charset="0"/>
              </a:rPr>
              <a:t>Department of Electrical and Computer Engineering</a:t>
            </a:r>
          </a:p>
          <a:p>
            <a:pPr>
              <a:defRPr/>
            </a:pPr>
            <a:r>
              <a:rPr lang="en-US" sz="1100" kern="0" dirty="0" smtClean="0">
                <a:latin typeface="Arial" pitchFamily="34" charset="0"/>
                <a:cs typeface="Arial" pitchFamily="34" charset="0"/>
              </a:rPr>
              <a:t>University of Waterloo</a:t>
            </a:r>
          </a:p>
          <a:p>
            <a:pPr>
              <a:defRPr/>
            </a:pPr>
            <a:r>
              <a:rPr lang="en-US" sz="1100" kern="0" dirty="0" smtClean="0">
                <a:latin typeface="Arial" pitchFamily="34" charset="0"/>
                <a:cs typeface="Arial" pitchFamily="34" charset="0"/>
              </a:rPr>
              <a:t>Waterloo, Ontario, Canada</a:t>
            </a:r>
          </a:p>
          <a:p>
            <a:pPr>
              <a:defRPr/>
            </a:pPr>
            <a:endParaRPr lang="en-US" sz="1100" kern="0" dirty="0" smtClean="0">
              <a:latin typeface="Arial" pitchFamily="34" charset="0"/>
              <a:cs typeface="Arial" pitchFamily="34" charset="0"/>
            </a:endParaRPr>
          </a:p>
          <a:p>
            <a:pPr>
              <a:defRPr/>
            </a:pPr>
            <a:r>
              <a:rPr lang="en-US" sz="1100" kern="0" dirty="0" smtClean="0">
                <a:latin typeface="Arial" pitchFamily="34" charset="0"/>
                <a:cs typeface="Arial" pitchFamily="34" charset="0"/>
              </a:rPr>
              <a:t>ece.uwaterloo.ca</a:t>
            </a:r>
          </a:p>
          <a:p>
            <a:pPr>
              <a:defRPr/>
            </a:pPr>
            <a:r>
              <a:rPr lang="en-US" sz="1100" kern="0" dirty="0" smtClean="0">
                <a:latin typeface="Arial" pitchFamily="34" charset="0"/>
                <a:cs typeface="Arial" pitchFamily="34" charset="0"/>
              </a:rPr>
              <a:t>dwharder@alumni.uwaterloo.ca</a:t>
            </a:r>
          </a:p>
          <a:p>
            <a:pPr>
              <a:defRPr/>
            </a:pPr>
            <a:endParaRPr lang="en-CA" sz="900" dirty="0" smtClean="0"/>
          </a:p>
          <a:p>
            <a:pPr>
              <a:defRPr/>
            </a:pPr>
            <a:r>
              <a:rPr lang="en-CA" sz="900" dirty="0" smtClean="0"/>
              <a:t>© 2012 by Douglas Wilhelm Harder.  Some rights reserved.</a:t>
            </a:r>
            <a:endParaRPr lang="en-US" sz="900" kern="0" dirty="0" smtClean="0">
              <a:latin typeface="Arial" pitchFamily="34" charset="0"/>
              <a:cs typeface="Arial" pitchFamily="34" charset="0"/>
            </a:endParaRPr>
          </a:p>
          <a:p>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The engineers all argued as to the cause of the bent members even though the inspectors stated that they were true when installed</a:t>
            </a:r>
          </a:p>
          <a:p>
            <a:pPr lvl="1"/>
            <a:r>
              <a:rPr lang="en-CA" dirty="0" smtClean="0"/>
              <a:t>They were bent while they were being built in Phoenix</a:t>
            </a:r>
          </a:p>
          <a:p>
            <a:pPr lvl="1"/>
            <a:r>
              <a:rPr lang="en-CA" dirty="0" smtClean="0"/>
              <a:t>They were damaged while being unloaded from the trains</a:t>
            </a:r>
          </a:p>
          <a:p>
            <a:pPr lvl="1"/>
            <a:r>
              <a:rPr lang="en-CA" dirty="0" smtClean="0"/>
              <a:t>They were damaged while being installed</a:t>
            </a:r>
          </a:p>
          <a:p>
            <a:pPr lvl="1"/>
            <a:r>
              <a:rPr lang="en-CA" dirty="0" smtClean="0"/>
              <a:t>Norman </a:t>
            </a:r>
            <a:r>
              <a:rPr lang="en-CA" dirty="0" err="1" smtClean="0"/>
              <a:t>McLure</a:t>
            </a:r>
            <a:r>
              <a:rPr lang="en-CA" dirty="0" smtClean="0"/>
              <a:t> was the only engineer who recognized the danger</a:t>
            </a:r>
          </a:p>
          <a:p>
            <a:pPr lvl="1"/>
            <a:endParaRPr lang="en-CA" dirty="0" smtClean="0"/>
          </a:p>
          <a:p>
            <a:pPr>
              <a:buNone/>
            </a:pPr>
            <a:r>
              <a:rPr lang="en-CA" dirty="0" smtClean="0"/>
              <a:t>	Response:</a:t>
            </a:r>
          </a:p>
          <a:p>
            <a:pPr lvl="1"/>
            <a:r>
              <a:rPr lang="en-CA" dirty="0" smtClean="0"/>
              <a:t>An emphasis that engineers must co-operate in working with other professionals engaged on a project and that engineers should act towards other practitioners with courtesy and good faith</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10</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Cooper had curved members added to the structure for esthetic reasons—these increased the secondary stresses and added difficulties to fabrication</a:t>
            </a:r>
          </a:p>
          <a:p>
            <a:pPr>
              <a:buNone/>
            </a:pPr>
            <a:endParaRPr lang="en-CA" dirty="0" smtClean="0"/>
          </a:p>
          <a:p>
            <a:pPr>
              <a:buNone/>
            </a:pPr>
            <a:endParaRPr lang="en-CA" dirty="0" smtClean="0"/>
          </a:p>
          <a:p>
            <a:pPr>
              <a:buNone/>
            </a:pPr>
            <a:endParaRPr lang="en-CA" dirty="0" smtClean="0"/>
          </a:p>
          <a:p>
            <a:pPr>
              <a:buNone/>
            </a:pPr>
            <a:endParaRPr lang="en-CA" dirty="0" smtClean="0"/>
          </a:p>
          <a:p>
            <a:pPr lvl="1"/>
            <a:endParaRPr lang="en-CA" dirty="0" smtClean="0"/>
          </a:p>
          <a:p>
            <a:pPr>
              <a:buNone/>
            </a:pPr>
            <a:r>
              <a:rPr lang="en-CA" dirty="0" smtClean="0"/>
              <a:t>	Response:</a:t>
            </a:r>
          </a:p>
          <a:p>
            <a:pPr lvl="1"/>
            <a:r>
              <a:rPr lang="en-CA" dirty="0" smtClean="0"/>
              <a:t>The focus that public safety is paramount</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11</a:t>
            </a:fld>
            <a:endParaRPr lang="en-CA"/>
          </a:p>
        </p:txBody>
      </p:sp>
      <p:pic>
        <p:nvPicPr>
          <p:cNvPr id="8" name="Picture 3"/>
          <p:cNvPicPr>
            <a:picLocks noChangeAspect="1" noChangeArrowheads="1"/>
          </p:cNvPicPr>
          <p:nvPr/>
        </p:nvPicPr>
        <p:blipFill>
          <a:blip r:embed="rId2"/>
          <a:srcRect/>
          <a:stretch>
            <a:fillRect/>
          </a:stretch>
        </p:blipFill>
        <p:spPr bwMode="auto">
          <a:xfrm>
            <a:off x="3733187" y="2779621"/>
            <a:ext cx="3801533" cy="2566035"/>
          </a:xfrm>
          <a:prstGeom prst="rect">
            <a:avLst/>
          </a:prstGeom>
          <a:noFill/>
          <a:ln w="9525">
            <a:noFill/>
            <a:miter lim="800000"/>
            <a:headEnd/>
            <a:tailEnd/>
          </a:ln>
        </p:spPr>
      </p:pic>
      <p:sp>
        <p:nvSpPr>
          <p:cNvPr id="9" name="Arc 8"/>
          <p:cNvSpPr/>
          <p:nvPr/>
        </p:nvSpPr>
        <p:spPr>
          <a:xfrm>
            <a:off x="4249652" y="4125674"/>
            <a:ext cx="2641686" cy="1618718"/>
          </a:xfrm>
          <a:prstGeom prst="arc">
            <a:avLst>
              <a:gd name="adj1" fmla="val 16200000"/>
              <a:gd name="adj2" fmla="val 2020585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cxnSp>
        <p:nvCxnSpPr>
          <p:cNvPr id="10" name="Straight Connector 9"/>
          <p:cNvCxnSpPr/>
          <p:nvPr/>
        </p:nvCxnSpPr>
        <p:spPr>
          <a:xfrm flipH="1">
            <a:off x="4777705" y="4125674"/>
            <a:ext cx="79464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4763419" y="3315517"/>
            <a:ext cx="1965994" cy="4860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No set of final designs was ever prepared—all work was based on designs that had modifications and calculations using different notations</a:t>
            </a:r>
          </a:p>
          <a:p>
            <a:pPr>
              <a:buNone/>
            </a:pPr>
            <a:endParaRPr lang="en-CA" dirty="0" smtClean="0"/>
          </a:p>
          <a:p>
            <a:pPr>
              <a:buNone/>
            </a:pPr>
            <a:r>
              <a:rPr lang="en-CA" dirty="0" smtClean="0"/>
              <a:t>	Response:</a:t>
            </a:r>
          </a:p>
          <a:p>
            <a:pPr lvl="1"/>
            <a:r>
              <a:rPr lang="en-CA" dirty="0" smtClean="0"/>
              <a:t>Any final designs, plans, drawings, or any other document must be sealed, dated and signed by the engineer</a:t>
            </a:r>
          </a:p>
          <a:p>
            <a:pPr lvl="1"/>
            <a:r>
              <a:rPr lang="en-CA" dirty="0" smtClean="0"/>
              <a:t>Contractors and officials are taught that a drawing should only be relied upon if it has been correctly sealed</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12</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The failure on the part of the Quebec Bridge and Railway Company to appoint an experienced bridge engineer to the position of chief engineer was a mistake.</a:t>
            </a:r>
          </a:p>
          <a:p>
            <a:pPr lvl="1"/>
            <a:r>
              <a:rPr lang="en-CA" dirty="0" smtClean="0"/>
              <a:t>Hoare restarted work after Norman </a:t>
            </a:r>
            <a:r>
              <a:rPr lang="en-CA" dirty="0" err="1" smtClean="0"/>
              <a:t>McLure</a:t>
            </a:r>
            <a:r>
              <a:rPr lang="en-CA" dirty="0" smtClean="0"/>
              <a:t> stopped construction two days prior to the collapse</a:t>
            </a:r>
          </a:p>
          <a:p>
            <a:pPr lvl="1"/>
            <a:r>
              <a:rPr lang="en-CA" dirty="0" smtClean="0"/>
              <a:t>Hoare seemed to be more interested in maintaining the schedule</a:t>
            </a:r>
          </a:p>
          <a:p>
            <a:pPr lvl="1"/>
            <a:endParaRPr lang="en-CA" dirty="0" smtClean="0"/>
          </a:p>
          <a:p>
            <a:pPr>
              <a:buNone/>
            </a:pPr>
            <a:r>
              <a:rPr lang="en-CA" dirty="0" smtClean="0"/>
              <a:t>	Response:</a:t>
            </a:r>
          </a:p>
          <a:p>
            <a:pPr lvl="1"/>
            <a:r>
              <a:rPr lang="en-CA" dirty="0" smtClean="0"/>
              <a:t>The maxim that an engineer should not undertake work the practitioner is not competent to perform by virtue of the practitioner’s training and experience</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13</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The bridge was designed by </a:t>
            </a:r>
            <a:r>
              <a:rPr lang="en-CA" dirty="0" err="1" smtClean="0"/>
              <a:t>Szlapka</a:t>
            </a:r>
            <a:r>
              <a:rPr lang="en-CA" dirty="0" smtClean="0"/>
              <a:t>, the chief designer for the Phoenix Company and Cooper approved this design without thoroughly checking the calculations</a:t>
            </a:r>
          </a:p>
          <a:p>
            <a:pPr lvl="1"/>
            <a:endParaRPr lang="en-CA" dirty="0" smtClean="0"/>
          </a:p>
          <a:p>
            <a:pPr>
              <a:buNone/>
            </a:pPr>
            <a:r>
              <a:rPr lang="en-CA" dirty="0" smtClean="0"/>
              <a:t>	Response:</a:t>
            </a:r>
          </a:p>
          <a:p>
            <a:pPr lvl="1"/>
            <a:r>
              <a:rPr lang="en-CA" dirty="0" smtClean="0"/>
              <a:t>The understanding that it is wrong to seal any final drawing, specification, plan, report or other document not actually prepared or checked by the practitioner</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14</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Cooper refused to submit his designs to an engineer who would have been appointed by the Ministry of Railways and Canals</a:t>
            </a:r>
          </a:p>
          <a:p>
            <a:pPr lvl="1"/>
            <a:r>
              <a:rPr lang="en-CA" dirty="0" smtClean="0"/>
              <a:t>Cooper claimed this would undermine his authority</a:t>
            </a:r>
          </a:p>
          <a:p>
            <a:pPr lvl="1"/>
            <a:endParaRPr lang="en-CA" dirty="0" smtClean="0"/>
          </a:p>
          <a:p>
            <a:pPr>
              <a:buNone/>
            </a:pPr>
            <a:r>
              <a:rPr lang="en-CA" dirty="0" smtClean="0"/>
              <a:t>	Response:</a:t>
            </a:r>
          </a:p>
          <a:p>
            <a:pPr lvl="1"/>
            <a:r>
              <a:rPr lang="en-CA" dirty="0" smtClean="0"/>
              <a:t>Difficult—engineers have egos, and in some cases, great engineers have greater egos</a:t>
            </a:r>
          </a:p>
          <a:p>
            <a:pPr lvl="1"/>
            <a:r>
              <a:rPr lang="en-CA" dirty="0" smtClean="0"/>
              <a:t>Engineers must understand it does not undermine their authority to have someone else validate their work</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15</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Aftermath</a:t>
            </a:r>
            <a:endParaRPr lang="en-CA" dirty="0"/>
          </a:p>
        </p:txBody>
      </p:sp>
      <p:sp>
        <p:nvSpPr>
          <p:cNvPr id="3" name="Content Placeholder 2"/>
          <p:cNvSpPr>
            <a:spLocks noGrp="1"/>
          </p:cNvSpPr>
          <p:nvPr>
            <p:ph idx="1"/>
          </p:nvPr>
        </p:nvSpPr>
        <p:spPr/>
        <p:txBody>
          <a:bodyPr/>
          <a:lstStyle/>
          <a:p>
            <a:pPr>
              <a:buNone/>
            </a:pPr>
            <a:r>
              <a:rPr lang="en-CA" dirty="0" smtClean="0"/>
              <a:t>	</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16</a:t>
            </a:fld>
            <a:endParaRPr lang="en-CA"/>
          </a:p>
        </p:txBody>
      </p:sp>
      <p:pic>
        <p:nvPicPr>
          <p:cNvPr id="6146" name="Picture 2"/>
          <p:cNvPicPr>
            <a:picLocks noChangeAspect="1" noChangeArrowheads="1"/>
          </p:cNvPicPr>
          <p:nvPr/>
        </p:nvPicPr>
        <p:blipFill>
          <a:blip r:embed="rId2"/>
          <a:srcRect/>
          <a:stretch>
            <a:fillRect/>
          </a:stretch>
        </p:blipFill>
        <p:spPr bwMode="auto">
          <a:xfrm>
            <a:off x="1525538" y="1084514"/>
            <a:ext cx="6392333" cy="53824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396999" y="1084514"/>
            <a:ext cx="6624533" cy="5382433"/>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The Aftermath</a:t>
            </a:r>
            <a:endParaRPr lang="en-CA" dirty="0"/>
          </a:p>
        </p:txBody>
      </p:sp>
      <p:sp>
        <p:nvSpPr>
          <p:cNvPr id="3" name="Content Placeholder 2"/>
          <p:cNvSpPr>
            <a:spLocks noGrp="1"/>
          </p:cNvSpPr>
          <p:nvPr>
            <p:ph idx="1"/>
          </p:nvPr>
        </p:nvSpPr>
        <p:spPr/>
        <p:txBody>
          <a:bodyPr/>
          <a:lstStyle/>
          <a:p>
            <a:pPr>
              <a:buNone/>
            </a:pPr>
            <a:r>
              <a:rPr lang="en-CA" dirty="0" smtClean="0"/>
              <a:t>	</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17</a:t>
            </a:fld>
            <a:endParaRPr lang="en-CA"/>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Aftermath</a:t>
            </a:r>
            <a:endParaRPr lang="en-CA" dirty="0"/>
          </a:p>
        </p:txBody>
      </p:sp>
      <p:sp>
        <p:nvSpPr>
          <p:cNvPr id="3" name="Content Placeholder 2"/>
          <p:cNvSpPr>
            <a:spLocks noGrp="1"/>
          </p:cNvSpPr>
          <p:nvPr>
            <p:ph idx="1"/>
          </p:nvPr>
        </p:nvSpPr>
        <p:spPr/>
        <p:txBody>
          <a:bodyPr/>
          <a:lstStyle/>
          <a:p>
            <a:pPr>
              <a:buNone/>
            </a:pPr>
            <a:r>
              <a:rPr lang="en-CA" dirty="0" smtClean="0"/>
              <a:t>	</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18</a:t>
            </a:fld>
            <a:endParaRPr lang="en-CA"/>
          </a:p>
        </p:txBody>
      </p:sp>
      <p:pic>
        <p:nvPicPr>
          <p:cNvPr id="10242" name="Picture 2" descr="https://lh4.googleusercontent.com/-MhmUnHQsVEM/UHeT_m6m0II/AAAAAAABZDs/6e3CpEVMKUw/s720/DSC_0298.JPG"/>
          <p:cNvPicPr>
            <a:picLocks noChangeAspect="1" noChangeArrowheads="1"/>
          </p:cNvPicPr>
          <p:nvPr/>
        </p:nvPicPr>
        <p:blipFill>
          <a:blip r:embed="rId2"/>
          <a:srcRect l="14574" t="22301" r="18760" b="21676"/>
          <a:stretch>
            <a:fillRect/>
          </a:stretch>
        </p:blipFill>
        <p:spPr bwMode="auto">
          <a:xfrm>
            <a:off x="981455" y="1909011"/>
            <a:ext cx="6714227" cy="374583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163532" y="1417638"/>
            <a:ext cx="6858000" cy="5010150"/>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The Aftermath</a:t>
            </a:r>
            <a:endParaRPr lang="en-CA" dirty="0"/>
          </a:p>
        </p:txBody>
      </p:sp>
      <p:sp>
        <p:nvSpPr>
          <p:cNvPr id="3" name="Content Placeholder 2"/>
          <p:cNvSpPr>
            <a:spLocks noGrp="1"/>
          </p:cNvSpPr>
          <p:nvPr>
            <p:ph idx="1"/>
          </p:nvPr>
        </p:nvSpPr>
        <p:spPr/>
        <p:txBody>
          <a:bodyPr/>
          <a:lstStyle/>
          <a:p>
            <a:pPr>
              <a:buNone/>
            </a:pPr>
            <a:r>
              <a:rPr lang="en-CA" dirty="0" smtClean="0"/>
              <a:t>	</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19</a:t>
            </a:fld>
            <a:endParaRPr lang="en-CA"/>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CA" dirty="0" smtClean="0"/>
              <a:t>Outline</a:t>
            </a:r>
            <a:endParaRPr lang="en-US" dirty="0" smtClean="0">
              <a:latin typeface="Arial" charset="0"/>
              <a:cs typeface="Arial" charset="0"/>
            </a:endParaRPr>
          </a:p>
        </p:txBody>
      </p:sp>
      <p:sp>
        <p:nvSpPr>
          <p:cNvPr id="53251" name="Rectangle 3"/>
          <p:cNvSpPr>
            <a:spLocks noGrp="1" noChangeArrowheads="1"/>
          </p:cNvSpPr>
          <p:nvPr>
            <p:ph type="body" idx="1"/>
          </p:nvPr>
        </p:nvSpPr>
        <p:spPr/>
        <p:txBody>
          <a:bodyPr/>
          <a:lstStyle/>
          <a:p>
            <a:pPr>
              <a:buNone/>
            </a:pPr>
            <a:r>
              <a:rPr lang="en-US" dirty="0" smtClean="0">
                <a:latin typeface="Arial" charset="0"/>
                <a:cs typeface="Arial" charset="0"/>
              </a:rPr>
              <a:t>	</a:t>
            </a:r>
            <a:r>
              <a:rPr lang="en-CA" dirty="0" smtClean="0"/>
              <a:t>An introduction to the engineering profession, including:</a:t>
            </a:r>
          </a:p>
          <a:p>
            <a:pPr lvl="1"/>
            <a:r>
              <a:rPr lang="en-CA" dirty="0" smtClean="0"/>
              <a:t>Standards and safety</a:t>
            </a:r>
          </a:p>
          <a:p>
            <a:pPr lvl="1"/>
            <a:r>
              <a:rPr lang="en-CA" dirty="0" smtClean="0"/>
              <a:t>Law:  Charter of Rights and Freedoms, contracts, torts, negligent malpractice, forms of carrying on business</a:t>
            </a:r>
          </a:p>
          <a:p>
            <a:pPr lvl="1"/>
            <a:r>
              <a:rPr lang="en-CA" dirty="0" smtClean="0"/>
              <a:t>Intellectual property (patents, trade marks, copyrights and industrial designs)</a:t>
            </a:r>
          </a:p>
          <a:p>
            <a:pPr lvl="1"/>
            <a:r>
              <a:rPr lang="en-CA" dirty="0" smtClean="0"/>
              <a:t>Professional practice</a:t>
            </a:r>
          </a:p>
          <a:p>
            <a:pPr lvl="2"/>
            <a:r>
              <a:rPr lang="en-CA" dirty="0" smtClean="0"/>
              <a:t>Professional Engineers Act</a:t>
            </a:r>
          </a:p>
          <a:p>
            <a:pPr lvl="2"/>
            <a:r>
              <a:rPr lang="en-CA" dirty="0" smtClean="0"/>
              <a:t>Professional misconduct and sexual harassment</a:t>
            </a:r>
          </a:p>
          <a:p>
            <a:pPr lvl="1"/>
            <a:r>
              <a:rPr lang="en-CA" dirty="0" smtClean="0"/>
              <a:t>Alternative dispute resolution</a:t>
            </a:r>
          </a:p>
          <a:p>
            <a:pPr lvl="1"/>
            <a:r>
              <a:rPr lang="en-CA" dirty="0" smtClean="0"/>
              <a:t>Labour Relations and Employment Law</a:t>
            </a:r>
          </a:p>
          <a:p>
            <a:pPr lvl="1"/>
            <a:r>
              <a:rPr lang="en-CA" dirty="0" smtClean="0"/>
              <a:t>Environmental Law</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Aftermath</a:t>
            </a:r>
            <a:endParaRPr lang="en-CA" dirty="0"/>
          </a:p>
        </p:txBody>
      </p:sp>
      <p:sp>
        <p:nvSpPr>
          <p:cNvPr id="3" name="Content Placeholder 2"/>
          <p:cNvSpPr>
            <a:spLocks noGrp="1"/>
          </p:cNvSpPr>
          <p:nvPr>
            <p:ph idx="1"/>
          </p:nvPr>
        </p:nvSpPr>
        <p:spPr/>
        <p:txBody>
          <a:bodyPr/>
          <a:lstStyle/>
          <a:p>
            <a:pPr>
              <a:buNone/>
            </a:pPr>
            <a:r>
              <a:rPr lang="en-CA" dirty="0" smtClean="0"/>
              <a:t>	</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20</a:t>
            </a:fld>
            <a:endParaRPr lang="en-CA"/>
          </a:p>
        </p:txBody>
      </p:sp>
      <p:pic>
        <p:nvPicPr>
          <p:cNvPr id="9218" name="Picture 2"/>
          <p:cNvPicPr>
            <a:picLocks noChangeAspect="1" noChangeArrowheads="1"/>
          </p:cNvPicPr>
          <p:nvPr/>
        </p:nvPicPr>
        <p:blipFill>
          <a:blip r:embed="rId2"/>
          <a:srcRect/>
          <a:stretch>
            <a:fillRect/>
          </a:stretch>
        </p:blipFill>
        <p:spPr bwMode="auto">
          <a:xfrm>
            <a:off x="1024467" y="1417637"/>
            <a:ext cx="3320462" cy="5312739"/>
          </a:xfrm>
          <a:prstGeom prst="rect">
            <a:avLst/>
          </a:prstGeom>
          <a:noFill/>
          <a:ln w="9525">
            <a:noFill/>
            <a:miter lim="800000"/>
            <a:headEnd/>
            <a:tailEnd/>
          </a:ln>
        </p:spPr>
      </p:pic>
      <p:pic>
        <p:nvPicPr>
          <p:cNvPr id="9219" name="Picture 3"/>
          <p:cNvPicPr>
            <a:picLocks noChangeAspect="1" noChangeArrowheads="1"/>
          </p:cNvPicPr>
          <p:nvPr/>
        </p:nvPicPr>
        <p:blipFill>
          <a:blip r:embed="rId3"/>
          <a:srcRect/>
          <a:stretch>
            <a:fillRect/>
          </a:stretch>
        </p:blipFill>
        <p:spPr bwMode="auto">
          <a:xfrm>
            <a:off x="4475034" y="1417638"/>
            <a:ext cx="3590250" cy="53127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Incompetence</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Incompetence</a:t>
            </a:r>
          </a:p>
          <a:p>
            <a:pPr>
              <a:buNone/>
            </a:pPr>
            <a:r>
              <a:rPr lang="en-CA" sz="2000" dirty="0" smtClean="0"/>
              <a:t>	</a:t>
            </a:r>
            <a:r>
              <a:rPr lang="en-CA" sz="2000" b="1" dirty="0" smtClean="0"/>
              <a:t>28. (3) </a:t>
            </a:r>
            <a:r>
              <a:rPr lang="en-CA" sz="2000" dirty="0" smtClean="0"/>
              <a:t>The Discipline Committee may find a member of the Association or a holder of a temporary licence, a provisional licence or a limited licence to be incompetent if in its opinion,</a:t>
            </a:r>
          </a:p>
          <a:p>
            <a:pPr marL="800100" lvl="1" indent="-342900">
              <a:buAutoNum type="alphaLcParenBoth"/>
            </a:pPr>
            <a:r>
              <a:rPr lang="en-CA" sz="1800" b="1" dirty="0" smtClean="0"/>
              <a:t>the member or holder has displayed in his or her professional responsibilities a lack of knowledge, skill or judgment or disregard for the welfare of the public </a:t>
            </a:r>
            <a:r>
              <a:rPr lang="en-CA" sz="1800" dirty="0" smtClean="0"/>
              <a:t>of a nature or to an extent that demonstrates the member or holder is unfit to carry out the responsibilities of a professional engineer; or</a:t>
            </a:r>
          </a:p>
          <a:p>
            <a:pPr marL="800100" lvl="1" indent="-342900">
              <a:buAutoNum type="alphaLcParenBoth"/>
            </a:pPr>
            <a:r>
              <a:rPr lang="en-CA" sz="1800" b="1" dirty="0" smtClean="0"/>
              <a:t>the member or holder is suffering from a physical or mental condition or disorder</a:t>
            </a:r>
            <a:r>
              <a:rPr lang="en-CA" sz="1800" dirty="0" smtClean="0"/>
              <a:t> of a nature and extent making it desirable in the interests of the public or the member or holder that the member or holder no longer be permitted to engage in the practice of professional engineering or that his or her practice of professional engineering be restricted. </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21</a:t>
            </a:fld>
            <a:endParaRPr lang="en-CA"/>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buNone/>
            </a:pPr>
            <a:r>
              <a:rPr lang="en-CA" dirty="0" smtClean="0"/>
              <a:t>	As a consequence of a number of engineering disasters, behaviour detrimental to acceptable practice and these have been collectively labeled as </a:t>
            </a:r>
            <a:r>
              <a:rPr lang="en-CA" i="1" dirty="0" smtClean="0"/>
              <a:t>professional misconduct</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22</a:t>
            </a:fld>
            <a:endParaRPr lang="en-C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buNone/>
            </a:pPr>
            <a:r>
              <a:rPr lang="en-CA" dirty="0" smtClean="0"/>
              <a:t>	Section 72 (2) of </a:t>
            </a:r>
            <a:r>
              <a:rPr lang="en-CA" dirty="0" err="1" smtClean="0"/>
              <a:t>O.Reg</a:t>
            </a:r>
            <a:r>
              <a:rPr lang="en-CA" dirty="0" smtClean="0"/>
              <a:t>. 941 gives the definition of professional misconduct</a:t>
            </a:r>
          </a:p>
          <a:p>
            <a:pPr>
              <a:buNone/>
            </a:pPr>
            <a:endParaRPr lang="en-CA" dirty="0" smtClean="0"/>
          </a:p>
          <a:p>
            <a:pPr>
              <a:buNone/>
            </a:pPr>
            <a:r>
              <a:rPr lang="en-CA" dirty="0" smtClean="0"/>
              <a:t>	You do not have to memorize these—they will be provided for you on both the mid-term and final examinations</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23</a:t>
            </a:fld>
            <a:endParaRPr lang="en-CA"/>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(a)	negligence; that is, an act or an omission in the carrying out of 	the work of a practitioner that constitutes a failure to maintain 	the standards that a reasonable and prudent practitioner would 	maintain in the circumstances</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24</a:t>
            </a:fld>
            <a:endParaRPr lang="en-CA"/>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(b)	failure to make reasonable provision for the safeguarding of 	life, health or property of a person who may be affected by the 	work for which the practitioner is responsible</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25</a:t>
            </a:fld>
            <a:endParaRPr lang="en-CA"/>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(c)	failure to act to correct or report a situation that the practitioner 	believes may endanger the safety or the welfare of the public</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26</a:t>
            </a:fld>
            <a:endParaRPr lang="en-CA"/>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(d)	failure to make responsible provision for complying with 	applicable statutes, regulations, standards, codes, by-laws and 	rules in connection with work being undertaken by or under the 	responsibility of the practitioner</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27</a:t>
            </a:fld>
            <a:endParaRPr lang="en-CA"/>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(e)	signing or sealing a final drawing, specification, plan, report or 	other document not actually prepared or checked by the 	practitioner</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28</a:t>
            </a:fld>
            <a:endParaRPr lang="en-CA"/>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(f)		failure of a practitioner to present clearly to the practitioner’s 	employer the consequences to be expected from a deviation 	proposed in work, if the professional engineering judgment of 	the practitioner is overruled by non-technical authority in cases 	where the practitioner is responsible for the technical adequacy 	of professional engineering work</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29</a:t>
            </a:fld>
            <a:endParaRPr lang="en-CA"/>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sz="2000" dirty="0" smtClean="0"/>
              <a:t>	</a:t>
            </a:r>
            <a:r>
              <a:rPr lang="en-CA" dirty="0" smtClean="0"/>
              <a:t>Engineers are human beings—they make mistakes</a:t>
            </a:r>
          </a:p>
          <a:p>
            <a:pPr lvl="1"/>
            <a:r>
              <a:rPr lang="en-CA" dirty="0" smtClean="0"/>
              <a:t>The goal is not to eliminate mistakes but rather to minimize the effects and to create a culture and work environment that reduces the likelihood of innocent mistakes occurring</a:t>
            </a:r>
          </a:p>
          <a:p>
            <a:pPr>
              <a:buNone/>
            </a:pPr>
            <a:r>
              <a:rPr lang="en-CA" sz="3200" dirty="0" smtClean="0"/>
              <a:t>	</a:t>
            </a:r>
            <a:r>
              <a:rPr lang="en-CA" dirty="0" smtClean="0"/>
              <a:t>In some cases, mistakes are unavoidable</a:t>
            </a:r>
          </a:p>
          <a:p>
            <a:pPr lvl="1"/>
            <a:r>
              <a:rPr lang="en-CA" dirty="0" smtClean="0"/>
              <a:t>Prior to the construction of the Tacoma Narrows Bridge, no engineer considered wind as a possible factor in the construction of a suspension bridge</a:t>
            </a:r>
          </a:p>
          <a:p>
            <a:pPr lvl="1"/>
            <a:r>
              <a:rPr lang="en-CA" dirty="0" smtClean="0"/>
              <a:t>The first Apollo mission saw the</a:t>
            </a:r>
            <a:br>
              <a:rPr lang="en-CA" dirty="0" smtClean="0"/>
            </a:br>
            <a:r>
              <a:rPr lang="en-CA" dirty="0" smtClean="0"/>
              <a:t>astronauts almost destroy the</a:t>
            </a:r>
            <a:br>
              <a:rPr lang="en-CA" dirty="0" smtClean="0"/>
            </a:br>
            <a:r>
              <a:rPr lang="en-CA" dirty="0" smtClean="0"/>
              <a:t>control panel when they loosened</a:t>
            </a:r>
            <a:br>
              <a:rPr lang="en-CA" dirty="0" smtClean="0"/>
            </a:br>
            <a:r>
              <a:rPr lang="en-CA" dirty="0" smtClean="0"/>
              <a:t>their straps</a:t>
            </a:r>
          </a:p>
          <a:p>
            <a:pPr>
              <a:buNone/>
            </a:pPr>
            <a:endParaRPr lang="en-CA" dirty="0" smtClean="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a:t>
            </a:fld>
            <a:endParaRPr lang="en-CA"/>
          </a:p>
        </p:txBody>
      </p:sp>
      <p:pic>
        <p:nvPicPr>
          <p:cNvPr id="3074" name="Picture 2"/>
          <p:cNvPicPr>
            <a:picLocks noChangeAspect="1" noChangeArrowheads="1"/>
          </p:cNvPicPr>
          <p:nvPr/>
        </p:nvPicPr>
        <p:blipFill>
          <a:blip r:embed="rId2"/>
          <a:srcRect/>
          <a:stretch>
            <a:fillRect/>
          </a:stretch>
        </p:blipFill>
        <p:spPr bwMode="auto">
          <a:xfrm>
            <a:off x="5226116" y="4382891"/>
            <a:ext cx="3284220" cy="2192217"/>
          </a:xfrm>
          <a:prstGeom prst="rect">
            <a:avLst/>
          </a:prstGeom>
          <a:noFill/>
          <a:ln w="9525">
            <a:noFill/>
            <a:miter lim="800000"/>
            <a:headEnd/>
            <a:tailEnd/>
          </a:ln>
        </p:spPr>
      </p:pic>
      <p:sp>
        <p:nvSpPr>
          <p:cNvPr id="8" name="Rectangle 7"/>
          <p:cNvSpPr/>
          <p:nvPr/>
        </p:nvSpPr>
        <p:spPr>
          <a:xfrm>
            <a:off x="7140955" y="6550223"/>
            <a:ext cx="1241045" cy="307777"/>
          </a:xfrm>
          <a:prstGeom prst="rect">
            <a:avLst/>
          </a:prstGeom>
        </p:spPr>
        <p:txBody>
          <a:bodyPr wrap="none">
            <a:spAutoFit/>
          </a:bodyPr>
          <a:lstStyle/>
          <a:p>
            <a:r>
              <a:rPr lang="en-CA" sz="1400" dirty="0" smtClean="0">
                <a:solidFill>
                  <a:schemeClr val="tx1">
                    <a:lumMod val="65000"/>
                    <a:lumOff val="35000"/>
                  </a:schemeClr>
                </a:solidFill>
              </a:rPr>
              <a:t>Barney Elliott</a:t>
            </a:r>
            <a:endParaRPr lang="en-CA"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(g)	breach of the Act or regulations, other than an action that is 	solely a breach of the code of ethics</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30</a:t>
            </a:fld>
            <a:endParaRPr lang="en-CA"/>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(h)	undertaking work the practitioner is not competent to perform 	by virtue of the practitioner’s training and experience</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31</a:t>
            </a:fld>
            <a:endParaRPr lang="en-CA"/>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a:t>
            </a:r>
            <a:r>
              <a:rPr lang="en-CA" dirty="0" err="1" smtClean="0"/>
              <a:t>i</a:t>
            </a:r>
            <a:r>
              <a:rPr lang="en-CA" dirty="0" smtClean="0"/>
              <a:t>)		failure to make prompt, voluntary and complete disclosure of 	an interest, direct or indirect, that might in any way be, or be 	construed as, prejudicial to the professional judgment of the 	practitioner in rendering service to the public, to an employer or 	to a client...</a:t>
            </a:r>
            <a:endParaRPr lang="en-CA" sz="1200" dirty="0" smtClean="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32</a:t>
            </a:fld>
            <a:endParaRPr lang="en-C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a:t>
            </a:r>
            <a:r>
              <a:rPr lang="en-CA" dirty="0" err="1" smtClean="0"/>
              <a:t>i</a:t>
            </a:r>
            <a:r>
              <a:rPr lang="en-CA" dirty="0" smtClean="0"/>
              <a:t>)		... and in particular, without limiting the generality of the 	foregoing, carrying out any of the following acts without making 	such a prior disclosure:</a:t>
            </a:r>
          </a:p>
          <a:p>
            <a:pPr marL="1714500" lvl="3" indent="-457200" algn="just">
              <a:buFont typeface="+mj-lt"/>
              <a:buAutoNum type="arabicPeriod"/>
            </a:pPr>
            <a:r>
              <a:rPr lang="en-CA" dirty="0" smtClean="0"/>
              <a:t>Accepting compensation in any form for a particular service from more than one party.</a:t>
            </a:r>
          </a:p>
          <a:p>
            <a:pPr marL="1714500" lvl="3" indent="-457200" algn="just">
              <a:buFont typeface="+mj-lt"/>
              <a:buAutoNum type="arabicPeriod"/>
            </a:pPr>
            <a:r>
              <a:rPr lang="en-CA" dirty="0" smtClean="0"/>
              <a:t>Submitting a tender or acting as a contractor in respect of work upon which the practitioner may be performing as a professional engineer.</a:t>
            </a:r>
          </a:p>
          <a:p>
            <a:pPr marL="1714500" lvl="3" indent="-457200" algn="just">
              <a:buFont typeface="+mj-lt"/>
              <a:buAutoNum type="arabicPeriod"/>
            </a:pPr>
            <a:r>
              <a:rPr lang="en-CA" dirty="0" smtClean="0"/>
              <a:t>Participating in the supply of material or equipment to be used by the employer or client of the practitioner.</a:t>
            </a:r>
          </a:p>
          <a:p>
            <a:pPr marL="1714500" lvl="3" indent="-457200" algn="just">
              <a:buFont typeface="+mj-lt"/>
              <a:buAutoNum type="arabicPeriod"/>
            </a:pPr>
            <a:r>
              <a:rPr lang="en-CA" dirty="0" smtClean="0"/>
              <a:t>Contracting in the practitioner’s own right to perform professional engineering services for other than the practitioner’s employer.</a:t>
            </a:r>
          </a:p>
          <a:p>
            <a:pPr marL="1714500" lvl="3" indent="-457200" algn="just">
              <a:buFont typeface="+mj-lt"/>
              <a:buAutoNum type="arabicPeriod"/>
            </a:pPr>
            <a:r>
              <a:rPr lang="en-CA" dirty="0" smtClean="0"/>
              <a:t>Expressing opinions or making statements concerning matters within the practice of professional engineering of public interest where the opinions or statements are inspired or paid for by other interests,</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33</a:t>
            </a:fld>
            <a:endParaRPr lang="en-CA"/>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buNone/>
            </a:pPr>
            <a:r>
              <a:rPr lang="en-CA" dirty="0" smtClean="0"/>
              <a:t>	Note that any secret commissions are also considered criminal under the Criminal Code of Canada:</a:t>
            </a:r>
          </a:p>
          <a:p>
            <a:pPr>
              <a:buNone/>
            </a:pPr>
            <a:endParaRPr lang="en-CA" sz="2000" b="1" dirty="0" smtClean="0"/>
          </a:p>
          <a:p>
            <a:pPr>
              <a:buNone/>
            </a:pPr>
            <a:r>
              <a:rPr lang="en-CA" sz="2000" b="1" dirty="0" smtClean="0"/>
              <a:t>	Secret commissions</a:t>
            </a:r>
          </a:p>
          <a:p>
            <a:pPr algn="just">
              <a:buNone/>
            </a:pPr>
            <a:r>
              <a:rPr lang="en-CA" sz="2000" b="1" dirty="0" smtClean="0"/>
              <a:t>	426.</a:t>
            </a:r>
            <a:r>
              <a:rPr lang="en-CA" sz="2000" dirty="0" smtClean="0"/>
              <a:t> (1) Every one commits an offence who</a:t>
            </a:r>
          </a:p>
          <a:p>
            <a:pPr marL="857250" lvl="1" indent="-457200" algn="just">
              <a:buAutoNum type="alphaLcParenBoth"/>
            </a:pPr>
            <a:r>
              <a:rPr lang="en-CA" sz="1800" dirty="0" smtClean="0"/>
              <a:t>directly or indirectly, corruptly gives, offers or agrees to give or offer to an agent or to anyone for the benefit of the agent — or, being an agent, directly or indirectly, corruptly demands, accepts or offers or agrees to accept from any person, for themselves or another person — any reward, advantage or benefit of any kind as consideration for doing or not doing, or for having done or not done, any act relating to the affairs or business of the agent’s principal, or for showing or not showing favour or disfavour to any person with relation to the affairs or business of the agent’s principal; or</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34</a:t>
            </a:fld>
            <a:endParaRPr lang="en-CA"/>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marL="857250" lvl="1" indent="-457200" algn="just">
              <a:buFont typeface="Wingdings" pitchFamily="2" charset="2"/>
              <a:buAutoNum type="alphaLcParenBoth" startAt="2"/>
            </a:pPr>
            <a:r>
              <a:rPr lang="en-CA" sz="1800" dirty="0" smtClean="0"/>
              <a:t>with intent to deceive a principal, gives to an agent of that principal, or, being an agent, uses with intent to deceive his principal, a receipt, an account or other writing</a:t>
            </a:r>
          </a:p>
          <a:p>
            <a:pPr marL="1257300" lvl="2" indent="-457200" algn="just">
              <a:buAutoNum type="romanLcParenBoth"/>
            </a:pPr>
            <a:r>
              <a:rPr lang="en-CA" sz="1600" dirty="0" smtClean="0"/>
              <a:t>in which the principal has an interest,</a:t>
            </a:r>
          </a:p>
          <a:p>
            <a:pPr marL="1257300" lvl="2" indent="-457200" algn="just">
              <a:buAutoNum type="romanLcParenBoth"/>
            </a:pPr>
            <a:r>
              <a:rPr lang="en-CA" sz="1600" dirty="0" smtClean="0"/>
              <a:t>that contains any statement that is false or erroneous or defective in any material particular, and</a:t>
            </a:r>
          </a:p>
          <a:p>
            <a:pPr marL="1257300" lvl="2" indent="-457200" algn="just">
              <a:buAutoNum type="romanLcParenBoth"/>
            </a:pPr>
            <a:r>
              <a:rPr lang="en-CA" sz="1600" dirty="0" smtClean="0"/>
              <a:t>that is intended to mislead the principal.</a:t>
            </a:r>
          </a:p>
          <a:p>
            <a:pPr marL="1257300" lvl="2" indent="-457200">
              <a:buAutoNum type="romanLcParenBoth"/>
            </a:pPr>
            <a:endParaRPr lang="en-CA" sz="1600" dirty="0" smtClean="0"/>
          </a:p>
          <a:p>
            <a:pPr>
              <a:buNone/>
            </a:pPr>
            <a:r>
              <a:rPr lang="en-CA" sz="2000" b="1" dirty="0" smtClean="0"/>
              <a:t>	</a:t>
            </a:r>
            <a:r>
              <a:rPr lang="en-CA" sz="2000" b="1" dirty="0" err="1" smtClean="0"/>
              <a:t>Privity</a:t>
            </a:r>
            <a:r>
              <a:rPr lang="en-CA" sz="2000" b="1" dirty="0" smtClean="0"/>
              <a:t> to offence</a:t>
            </a:r>
          </a:p>
          <a:p>
            <a:pPr>
              <a:buNone/>
            </a:pPr>
            <a:r>
              <a:rPr lang="en-CA" sz="2000" dirty="0" smtClean="0"/>
              <a:t>	</a:t>
            </a:r>
            <a:r>
              <a:rPr lang="en-CA" sz="2000" b="1" dirty="0" smtClean="0"/>
              <a:t>(2)</a:t>
            </a:r>
            <a:r>
              <a:rPr lang="en-CA" sz="2000" dirty="0" smtClean="0"/>
              <a:t> Every one commits an offence who is knowingly privy to the commission of an offence under subsection (1).</a:t>
            </a:r>
          </a:p>
          <a:p>
            <a:pPr>
              <a:buNone/>
            </a:pPr>
            <a:endParaRPr lang="en-CA" sz="2000" dirty="0" smtClean="0"/>
          </a:p>
          <a:p>
            <a:pPr>
              <a:buNone/>
            </a:pPr>
            <a:r>
              <a:rPr lang="en-CA" sz="2000" b="1" dirty="0" smtClean="0"/>
              <a:t>	Punishment</a:t>
            </a:r>
          </a:p>
          <a:p>
            <a:pPr>
              <a:buNone/>
            </a:pPr>
            <a:r>
              <a:rPr lang="en-CA" sz="2000" dirty="0" smtClean="0"/>
              <a:t>	(3) A person who commits an offence under this section is guilty of an </a:t>
            </a:r>
            <a:r>
              <a:rPr lang="en-CA" sz="2000" b="1" dirty="0" smtClean="0"/>
              <a:t>indictable</a:t>
            </a:r>
            <a:r>
              <a:rPr lang="en-CA" sz="2000" dirty="0" smtClean="0"/>
              <a:t> </a:t>
            </a:r>
            <a:r>
              <a:rPr lang="en-CA" sz="2000" b="1" dirty="0" smtClean="0"/>
              <a:t>offence</a:t>
            </a:r>
            <a:r>
              <a:rPr lang="en-CA" sz="2000" dirty="0" smtClean="0"/>
              <a:t> and liable to imprisonment for a term not exceeding five years.</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35</a:t>
            </a:fld>
            <a:endParaRPr lang="en-CA"/>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buNone/>
            </a:pPr>
            <a:r>
              <a:rPr lang="en-CA" b="1" dirty="0" smtClean="0"/>
              <a:t>	</a:t>
            </a:r>
            <a:r>
              <a:rPr lang="en-CA" dirty="0" smtClean="0"/>
              <a:t>What is an indictable (</a:t>
            </a:r>
            <a:r>
              <a:rPr lang="en-CA" dirty="0" err="1" smtClean="0"/>
              <a:t>in’dītebel</a:t>
            </a:r>
            <a:r>
              <a:rPr lang="en-CA" dirty="0" smtClean="0"/>
              <a:t>) offence?</a:t>
            </a:r>
          </a:p>
          <a:p>
            <a:pPr lvl="1"/>
            <a:r>
              <a:rPr lang="en-CA" dirty="0" smtClean="0"/>
              <a:t>It requires either an indictment following a preliminary hearing to determine if there is a </a:t>
            </a:r>
            <a:r>
              <a:rPr lang="en-CA" i="1" dirty="0" smtClean="0"/>
              <a:t>prima facia </a:t>
            </a:r>
            <a:r>
              <a:rPr lang="en-CA" dirty="0" smtClean="0"/>
              <a:t>case</a:t>
            </a:r>
          </a:p>
          <a:p>
            <a:pPr lvl="1"/>
            <a:r>
              <a:rPr lang="en-CA" dirty="0" smtClean="0"/>
              <a:t>Allows for a trial by jury</a:t>
            </a:r>
          </a:p>
          <a:p>
            <a:pPr lvl="1"/>
            <a:r>
              <a:rPr lang="en-CA" dirty="0" smtClean="0"/>
              <a:t>Can apply for a pardon after ten years</a:t>
            </a:r>
          </a:p>
          <a:p>
            <a:pPr lvl="1"/>
            <a:r>
              <a:rPr lang="en-CA" dirty="0" smtClean="0"/>
              <a:t>Also known as a felony</a:t>
            </a:r>
          </a:p>
          <a:p>
            <a:pPr>
              <a:buNone/>
            </a:pPr>
            <a:endParaRPr lang="en-CA" dirty="0" smtClean="0"/>
          </a:p>
          <a:p>
            <a:pPr>
              <a:buNone/>
            </a:pPr>
            <a:r>
              <a:rPr lang="en-CA" dirty="0" smtClean="0"/>
              <a:t>	This contrasts with summary conviction offences:</a:t>
            </a:r>
          </a:p>
          <a:p>
            <a:pPr lvl="1"/>
            <a:r>
              <a:rPr lang="en-CA" dirty="0" smtClean="0"/>
              <a:t>Maximum sentence is 6 months or a fine of $5,000</a:t>
            </a:r>
          </a:p>
          <a:p>
            <a:pPr lvl="1"/>
            <a:r>
              <a:rPr lang="en-CA" dirty="0" smtClean="0"/>
              <a:t>Must be charged within six months and no fingerprints required</a:t>
            </a:r>
          </a:p>
          <a:p>
            <a:pPr lvl="1"/>
            <a:r>
              <a:rPr lang="en-CA" dirty="0" smtClean="0"/>
              <a:t>Can apply for a pardon after five years</a:t>
            </a:r>
          </a:p>
          <a:p>
            <a:pPr lvl="1"/>
            <a:r>
              <a:rPr lang="en-CA" dirty="0" smtClean="0"/>
              <a:t>Also known as a misdemeanor</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36</a:t>
            </a:fld>
            <a:endParaRPr lang="en-CA"/>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(j)		conduct or an act relevant to the practice of professional 	engineering that, having regard to all the circumstances, would 	reasonably be regarded by the engineering profession as 	disgraceful, dishonourable or unprofessional</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37</a:t>
            </a:fld>
            <a:endParaRPr lang="en-CA"/>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(k)	failure by a practitioner to abide by the terms, conditions or 	limitations of the practitioner’s licence, provisional licence, 	limited licence, temporary licence or certificate</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38</a:t>
            </a:fld>
            <a:endParaRPr lang="en-CA"/>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(l)		failure to supply documents or information requested by an 	investigator acting under section 33 of the Act</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39</a:t>
            </a:fld>
            <a:endParaRPr lang="en-CA"/>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In other cases, mistakes result from carelessness or poor engineering practice</a:t>
            </a:r>
          </a:p>
          <a:p>
            <a:pPr lvl="1"/>
            <a:r>
              <a:rPr lang="en-CA" dirty="0" smtClean="0"/>
              <a:t>We will start by looking at the mistakes made in the Quebec Railway Bridge</a:t>
            </a:r>
          </a:p>
          <a:p>
            <a:pPr lvl="1"/>
            <a:r>
              <a:rPr lang="en-CA" dirty="0" smtClean="0"/>
              <a:t>The design was a cantilever bridge:</a:t>
            </a:r>
          </a:p>
          <a:p>
            <a:pPr lvl="2"/>
            <a:r>
              <a:rPr lang="en-CA" dirty="0" smtClean="0"/>
              <a:t>The lower members are under compression</a:t>
            </a:r>
          </a:p>
          <a:p>
            <a:pPr lvl="2"/>
            <a:r>
              <a:rPr lang="en-CA" dirty="0" smtClean="0"/>
              <a:t>The upper members in tension</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a:t>
            </a:fld>
            <a:endParaRPr lang="en-CA"/>
          </a:p>
        </p:txBody>
      </p:sp>
      <p:pic>
        <p:nvPicPr>
          <p:cNvPr id="4098" name="Picture 2"/>
          <p:cNvPicPr>
            <a:picLocks noChangeAspect="1" noChangeArrowheads="1"/>
          </p:cNvPicPr>
          <p:nvPr/>
        </p:nvPicPr>
        <p:blipFill>
          <a:blip r:embed="rId2"/>
          <a:srcRect/>
          <a:stretch>
            <a:fillRect/>
          </a:stretch>
        </p:blipFill>
        <p:spPr bwMode="auto">
          <a:xfrm>
            <a:off x="5029195" y="3882432"/>
            <a:ext cx="3911600" cy="2752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(m)	permitting, counselling or assisting a person who is not a 	practitioner to engage in the practice of professional 	engineering except as provided for in the Act or the regulations</a:t>
            </a:r>
            <a:endParaRPr lang="en-CA" dirty="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40</a:t>
            </a:fld>
            <a:endParaRPr lang="en-CA"/>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 Misconduct</a:t>
            </a:r>
            <a:endParaRPr lang="en-CA" dirty="0"/>
          </a:p>
        </p:txBody>
      </p:sp>
      <p:sp>
        <p:nvSpPr>
          <p:cNvPr id="3" name="Content Placeholder 2"/>
          <p:cNvSpPr>
            <a:spLocks noGrp="1"/>
          </p:cNvSpPr>
          <p:nvPr>
            <p:ph idx="1"/>
          </p:nvPr>
        </p:nvSpPr>
        <p:spPr/>
        <p:txBody>
          <a:bodyPr/>
          <a:lstStyle/>
          <a:p>
            <a:pPr algn="just">
              <a:buNone/>
            </a:pPr>
            <a:r>
              <a:rPr lang="en-CA" dirty="0" smtClean="0"/>
              <a:t>	72. (2)  For the purposes of the Act and this Regulation,</a:t>
            </a:r>
            <a:br>
              <a:rPr lang="en-CA" dirty="0" smtClean="0"/>
            </a:br>
            <a:r>
              <a:rPr lang="en-CA" dirty="0" smtClean="0"/>
              <a:t>“professional misconduct” means</a:t>
            </a:r>
          </a:p>
          <a:p>
            <a:pPr lvl="1" algn="just">
              <a:buNone/>
            </a:pPr>
            <a:r>
              <a:rPr lang="en-CA" dirty="0" smtClean="0"/>
              <a:t>(n)	harassment; that is, engaging in a course of vexatious 	comment or conduct that is known or ought reasonably to be 	known as unwelcome and that might reasonably be regarded 	as interfering in a professional engineering relationship</a:t>
            </a:r>
            <a:endParaRPr lang="en-CA" dirty="0"/>
          </a:p>
        </p:txBody>
      </p:sp>
      <p:sp>
        <p:nvSpPr>
          <p:cNvPr id="7" name="Footer Placeholder 6"/>
          <p:cNvSpPr>
            <a:spLocks noGrp="1"/>
          </p:cNvSpPr>
          <p:nvPr>
            <p:ph type="ftr" sz="quarter" idx="12"/>
          </p:nvPr>
        </p:nvSpPr>
        <p:spPr/>
        <p:txBody>
          <a:bodyPr/>
          <a:lstStyle/>
          <a:p>
            <a:pPr>
              <a:defRPr/>
            </a:pPr>
            <a:r>
              <a:rPr lang="en-US" dirty="0"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41</a:t>
            </a:fld>
            <a:endParaRPr lang="en-CA"/>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sz="3600" dirty="0"/>
          </a:p>
        </p:txBody>
      </p:sp>
      <p:sp>
        <p:nvSpPr>
          <p:cNvPr id="3" name="Content Placeholder 2"/>
          <p:cNvSpPr>
            <a:spLocks noGrp="1"/>
          </p:cNvSpPr>
          <p:nvPr>
            <p:ph idx="1"/>
          </p:nvPr>
        </p:nvSpPr>
        <p:spPr>
          <a:xfrm>
            <a:off x="457199" y="1600200"/>
            <a:ext cx="8451273" cy="4616450"/>
          </a:xfrm>
        </p:spPr>
        <p:txBody>
          <a:bodyPr/>
          <a:lstStyle/>
          <a:p>
            <a:pPr marL="857250" lvl="1" indent="-457200">
              <a:buAutoNum type="alphaLcParenBoth"/>
            </a:pPr>
            <a:r>
              <a:rPr lang="en-CA" sz="1800" dirty="0" smtClean="0"/>
              <a:t>Don’t be negligence</a:t>
            </a:r>
          </a:p>
          <a:p>
            <a:pPr marL="857250" lvl="1" indent="-457200">
              <a:buAutoNum type="alphaLcParenBoth"/>
            </a:pPr>
            <a:r>
              <a:rPr lang="en-CA" sz="1800" dirty="0" smtClean="0"/>
              <a:t>Try to preserve life, health, and property</a:t>
            </a:r>
          </a:p>
          <a:p>
            <a:pPr marL="857250" lvl="1" indent="-457200">
              <a:buAutoNum type="alphaLcParenBoth"/>
            </a:pPr>
            <a:r>
              <a:rPr lang="en-CA" sz="1800" dirty="0" smtClean="0"/>
              <a:t>Correct or report dangerous situations</a:t>
            </a:r>
          </a:p>
          <a:p>
            <a:pPr marL="857250" lvl="1" indent="-457200">
              <a:buAutoNum type="alphaLcParenBoth"/>
            </a:pPr>
            <a:r>
              <a:rPr lang="en-CA" sz="1800" dirty="0" smtClean="0"/>
              <a:t>Comply with statutes, regulations, codes, by-laws, </a:t>
            </a:r>
            <a:r>
              <a:rPr lang="en-CA" sz="1800" i="1" dirty="0" smtClean="0"/>
              <a:t>etc</a:t>
            </a:r>
            <a:r>
              <a:rPr lang="en-CA" sz="1800" dirty="0" smtClean="0"/>
              <a:t>.</a:t>
            </a:r>
          </a:p>
          <a:p>
            <a:pPr marL="857250" lvl="1" indent="-457200">
              <a:buAutoNum type="alphaLcParenBoth"/>
            </a:pPr>
            <a:r>
              <a:rPr lang="en-CA" sz="1800" dirty="0" smtClean="0"/>
              <a:t>If you didn’t author it, at least check what you seal, sign and date</a:t>
            </a:r>
          </a:p>
          <a:p>
            <a:pPr marL="857250" lvl="1" indent="-457200">
              <a:buAutoNum type="alphaLcParenBoth"/>
            </a:pPr>
            <a:r>
              <a:rPr lang="en-CA" sz="1800" dirty="0" smtClean="0"/>
              <a:t>If a non-technical authority requires a dangerous deviation from</a:t>
            </a:r>
            <a:br>
              <a:rPr lang="en-CA" sz="1800" dirty="0" smtClean="0"/>
            </a:br>
            <a:r>
              <a:rPr lang="en-CA" sz="1800" dirty="0" smtClean="0"/>
              <a:t>a design, you must point this out clearly and preferably in writing</a:t>
            </a:r>
          </a:p>
          <a:p>
            <a:pPr marL="857250" lvl="1" indent="-457200">
              <a:buAutoNum type="alphaLcParenBoth"/>
            </a:pPr>
            <a:r>
              <a:rPr lang="en-CA" sz="1800" dirty="0" smtClean="0"/>
              <a:t>Abide by the Professional Engineers Act and </a:t>
            </a:r>
            <a:r>
              <a:rPr lang="en-CA" sz="1800" dirty="0" err="1" smtClean="0"/>
              <a:t>O.Reg</a:t>
            </a:r>
            <a:r>
              <a:rPr lang="en-CA" sz="1800" dirty="0" smtClean="0"/>
              <a:t>. 941</a:t>
            </a:r>
          </a:p>
          <a:p>
            <a:pPr marL="857250" lvl="1" indent="-457200">
              <a:buAutoNum type="alphaLcParenBoth"/>
            </a:pPr>
            <a:r>
              <a:rPr lang="en-CA" sz="1800" dirty="0" smtClean="0"/>
              <a:t>Only engage in work in which you are competent</a:t>
            </a:r>
          </a:p>
          <a:p>
            <a:pPr marL="857250" lvl="1" indent="-457200">
              <a:buFont typeface="Wingdings" pitchFamily="2" charset="2"/>
              <a:buAutoNum type="alphaLcParenBoth" startAt="9"/>
            </a:pPr>
            <a:r>
              <a:rPr lang="en-CA" sz="1800" dirty="0" smtClean="0"/>
              <a:t>Disclose any potential conflicts of interest first</a:t>
            </a:r>
          </a:p>
          <a:p>
            <a:pPr marL="857250" lvl="1" indent="-457200">
              <a:buAutoNum type="alphaLcParenBoth" startAt="9"/>
            </a:pPr>
            <a:r>
              <a:rPr lang="en-CA" sz="1800" dirty="0" smtClean="0"/>
              <a:t>Don’t be disgraceful, dishonorable, or unprofessional</a:t>
            </a:r>
          </a:p>
          <a:p>
            <a:pPr marL="857250" lvl="1" indent="-457200">
              <a:buAutoNum type="alphaLcParenBoth" startAt="9"/>
            </a:pPr>
            <a:r>
              <a:rPr lang="en-CA" sz="1800" dirty="0" smtClean="0"/>
              <a:t>Abide by terms, conditions or limitations of your licence/certificate</a:t>
            </a:r>
          </a:p>
          <a:p>
            <a:pPr marL="857250" lvl="1" indent="-457200">
              <a:buAutoNum type="alphaLcParenBoth" startAt="9"/>
            </a:pPr>
            <a:r>
              <a:rPr lang="en-CA" sz="1800" dirty="0" smtClean="0"/>
              <a:t>Provide documents or information for any investigation</a:t>
            </a:r>
          </a:p>
          <a:p>
            <a:pPr marL="857250" lvl="1" indent="-457200">
              <a:buAutoNum type="alphaLcParenBoth" startAt="9"/>
            </a:pPr>
            <a:r>
              <a:rPr lang="en-CA" sz="1800" dirty="0" smtClean="0"/>
              <a:t>Don’t encourage those who are not licensed to practice</a:t>
            </a:r>
          </a:p>
          <a:p>
            <a:pPr marL="857250" lvl="1" indent="-457200">
              <a:buAutoNum type="alphaLcParenBoth" startAt="9"/>
            </a:pPr>
            <a:r>
              <a:rPr lang="en-CA" sz="1800" dirty="0" smtClean="0"/>
              <a:t>Don’t harass people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42</a:t>
            </a:fld>
            <a:endParaRPr lang="en-CA"/>
          </a:p>
        </p:txBody>
      </p:sp>
      <p:sp>
        <p:nvSpPr>
          <p:cNvPr id="5" name="Footer Placeholder 4"/>
          <p:cNvSpPr>
            <a:spLocks noGrp="1"/>
          </p:cNvSpPr>
          <p:nvPr>
            <p:ph type="ftr" sz="quarter" idx="12"/>
          </p:nvPr>
        </p:nvSpPr>
        <p:spPr/>
        <p:txBody>
          <a:bodyPr/>
          <a:lstStyle/>
          <a:p>
            <a:pPr>
              <a:defRPr/>
            </a:pPr>
            <a:r>
              <a:rPr lang="en-US" dirty="0" smtClean="0"/>
              <a:t>Discipline and Enforcement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Complaints and Discipline</a:t>
            </a:r>
            <a:endParaRPr lang="en-CA" dirty="0"/>
          </a:p>
        </p:txBody>
      </p:sp>
      <p:sp>
        <p:nvSpPr>
          <p:cNvPr id="3" name="Content Placeholder 2"/>
          <p:cNvSpPr>
            <a:spLocks noGrp="1"/>
          </p:cNvSpPr>
          <p:nvPr>
            <p:ph idx="1"/>
          </p:nvPr>
        </p:nvSpPr>
        <p:spPr/>
        <p:txBody>
          <a:bodyPr/>
          <a:lstStyle/>
          <a:p>
            <a:pPr>
              <a:buNone/>
            </a:pPr>
            <a:r>
              <a:rPr lang="en-CA" dirty="0" smtClean="0"/>
              <a:t>	When an incident occurs, or when a member of the public feels that a practitioner has been less than competent, they may register a complaint</a:t>
            </a:r>
          </a:p>
          <a:p>
            <a:pPr>
              <a:buNone/>
            </a:pPr>
            <a:endParaRPr lang="en-CA" dirty="0" smtClean="0"/>
          </a:p>
          <a:p>
            <a:pPr>
              <a:buNone/>
            </a:pPr>
            <a:r>
              <a:rPr lang="en-CA" dirty="0" smtClean="0"/>
              <a:t>	All complaints are reviewed by a Complaints Committee</a:t>
            </a:r>
          </a:p>
          <a:p>
            <a:pPr lvl="1"/>
            <a:r>
              <a:rPr lang="en-CA" dirty="0" smtClean="0"/>
              <a:t>Those complaints that are found to have merit are forwarded on to the Discipline Committee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43</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Complaints and Discipline</a:t>
            </a:r>
            <a:endParaRPr lang="en-CA" dirty="0"/>
          </a:p>
        </p:txBody>
      </p:sp>
      <p:sp>
        <p:nvSpPr>
          <p:cNvPr id="3" name="Content Placeholder 2"/>
          <p:cNvSpPr>
            <a:spLocks noGrp="1"/>
          </p:cNvSpPr>
          <p:nvPr>
            <p:ph idx="1"/>
          </p:nvPr>
        </p:nvSpPr>
        <p:spPr/>
        <p:txBody>
          <a:bodyPr/>
          <a:lstStyle/>
          <a:p>
            <a:pPr>
              <a:buNone/>
            </a:pPr>
            <a:r>
              <a:rPr lang="en-CA" dirty="0" smtClean="0"/>
              <a:t>	With any complaint, the complainant can discuss the complaint with the Complaint Review Councillor</a:t>
            </a:r>
          </a:p>
          <a:p>
            <a:pPr lvl="1"/>
            <a:r>
              <a:rPr lang="en-CA" dirty="0" smtClean="0"/>
              <a:t>This councillor can review how a complaint was handled and may offer additional information to the complainant in the case where a complaint was not found to have merit</a:t>
            </a:r>
          </a:p>
          <a:p>
            <a:pPr lvl="1"/>
            <a:r>
              <a:rPr lang="en-CA" dirty="0" smtClean="0"/>
              <a:t>This position is there for transparency; to help the public understand why a particular complaint was not forwarded on for discipline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44</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Complaints and Discipline</a:t>
            </a:r>
            <a:endParaRPr lang="en-CA" dirty="0"/>
          </a:p>
        </p:txBody>
      </p:sp>
      <p:sp>
        <p:nvSpPr>
          <p:cNvPr id="3" name="Content Placeholder 2"/>
          <p:cNvSpPr>
            <a:spLocks noGrp="1"/>
          </p:cNvSpPr>
          <p:nvPr>
            <p:ph idx="1"/>
          </p:nvPr>
        </p:nvSpPr>
        <p:spPr/>
        <p:txBody>
          <a:bodyPr/>
          <a:lstStyle/>
          <a:p>
            <a:pPr>
              <a:buNone/>
            </a:pPr>
            <a:r>
              <a:rPr lang="en-CA" dirty="0" smtClean="0"/>
              <a:t>	The Discipline Committee will hold a hearing for each complaint and determine whether there has been an incident of either incompetence or professional misconduct</a:t>
            </a:r>
          </a:p>
          <a:p>
            <a:pPr>
              <a:buNone/>
            </a:pPr>
            <a:endParaRPr lang="en-CA" dirty="0" smtClean="0"/>
          </a:p>
          <a:p>
            <a:pPr>
              <a:buNone/>
            </a:pPr>
            <a:r>
              <a:rPr lang="en-CA" dirty="0" smtClean="0"/>
              <a:t>	If a practitioner is found guilty of either of these, the Discipline Committee may then apply a penalty</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45</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(a)	revoke any licence or Certificate of Authorization of the</a:t>
            </a:r>
            <a:br>
              <a:rPr lang="en-CA" dirty="0" smtClean="0"/>
            </a:br>
            <a:r>
              <a:rPr lang="en-CA" dirty="0" smtClean="0"/>
              <a:t>		practitioner</a:t>
            </a:r>
          </a:p>
        </p:txBody>
      </p:sp>
      <p:sp>
        <p:nvSpPr>
          <p:cNvPr id="4" name="Slide Number Placeholder 3"/>
          <p:cNvSpPr>
            <a:spLocks noGrp="1"/>
          </p:cNvSpPr>
          <p:nvPr>
            <p:ph type="sldNum" sz="quarter" idx="11"/>
          </p:nvPr>
        </p:nvSpPr>
        <p:spPr/>
        <p:txBody>
          <a:bodyPr/>
          <a:lstStyle/>
          <a:p>
            <a:fld id="{9DB00347-C159-474C-B961-9625E0FB8F9F}" type="slidenum">
              <a:rPr lang="en-CA" smtClean="0"/>
              <a:pPr/>
              <a:t>46</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(b)	suspend any licence or certificate of the practitioner for a</a:t>
            </a:r>
            <a:br>
              <a:rPr lang="en-CA" dirty="0" smtClean="0"/>
            </a:br>
            <a:r>
              <a:rPr lang="en-CA" dirty="0" smtClean="0"/>
              <a:t>		stated period, not exceeding 24 months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47</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(c)	accept the undertaking of the practitioner to limit the</a:t>
            </a:r>
            <a:br>
              <a:rPr lang="en-CA" dirty="0" smtClean="0"/>
            </a:br>
            <a:r>
              <a:rPr lang="en-CA" dirty="0" smtClean="0"/>
              <a:t>		professional work of the practitioner in the practice</a:t>
            </a:r>
            <a:br>
              <a:rPr lang="en-CA" dirty="0" smtClean="0"/>
            </a:br>
            <a:r>
              <a:rPr lang="en-CA" dirty="0" smtClean="0"/>
              <a:t>		of professional engineering to the extent specified in the</a:t>
            </a:r>
            <a:br>
              <a:rPr lang="en-CA" dirty="0" smtClean="0"/>
            </a:br>
            <a:r>
              <a:rPr lang="en-CA" dirty="0" smtClean="0"/>
              <a:t>		undertaking</a:t>
            </a:r>
          </a:p>
        </p:txBody>
      </p:sp>
      <p:sp>
        <p:nvSpPr>
          <p:cNvPr id="4" name="Slide Number Placeholder 3"/>
          <p:cNvSpPr>
            <a:spLocks noGrp="1"/>
          </p:cNvSpPr>
          <p:nvPr>
            <p:ph type="sldNum" sz="quarter" idx="11"/>
          </p:nvPr>
        </p:nvSpPr>
        <p:spPr/>
        <p:txBody>
          <a:bodyPr/>
          <a:lstStyle/>
          <a:p>
            <a:fld id="{9DB00347-C159-474C-B961-9625E0FB8F9F}" type="slidenum">
              <a:rPr lang="en-CA" smtClean="0"/>
              <a:pPr/>
              <a:t>48</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(d)	impose terms, conditions or limitations on the licence or</a:t>
            </a:r>
            <a:br>
              <a:rPr lang="en-CA" dirty="0" smtClean="0"/>
            </a:br>
            <a:r>
              <a:rPr lang="en-CA" dirty="0" smtClean="0"/>
              <a:t> 		certificate of the practitioner including but not limited to the</a:t>
            </a:r>
            <a:br>
              <a:rPr lang="en-CA" dirty="0" smtClean="0"/>
            </a:br>
            <a:r>
              <a:rPr lang="en-CA" dirty="0" smtClean="0"/>
              <a:t>		successful completion of a particular course or courses of</a:t>
            </a:r>
            <a:br>
              <a:rPr lang="en-CA" dirty="0" smtClean="0"/>
            </a:br>
            <a:r>
              <a:rPr lang="en-CA" dirty="0" smtClean="0"/>
              <a:t>		study, as are specified by the Discipline Committee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49</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When the bridge was rebuilt, it was much more solid</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5</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pic>
        <p:nvPicPr>
          <p:cNvPr id="5122" name="Picture 2"/>
          <p:cNvPicPr>
            <a:picLocks noChangeAspect="1" noChangeArrowheads="1"/>
          </p:cNvPicPr>
          <p:nvPr/>
        </p:nvPicPr>
        <p:blipFill>
          <a:blip r:embed="rId2"/>
          <a:srcRect/>
          <a:stretch>
            <a:fillRect/>
          </a:stretch>
        </p:blipFill>
        <p:spPr bwMode="auto">
          <a:xfrm>
            <a:off x="3059287" y="2336799"/>
            <a:ext cx="5627512" cy="4220634"/>
          </a:xfrm>
          <a:prstGeom prst="rect">
            <a:avLst/>
          </a:prstGeom>
          <a:noFill/>
          <a:ln w="9525">
            <a:noFill/>
            <a:miter lim="800000"/>
            <a:headEnd/>
            <a:tailEnd/>
          </a:ln>
        </p:spPr>
      </p:pic>
      <p:sp>
        <p:nvSpPr>
          <p:cNvPr id="7" name="Rectangle 6"/>
          <p:cNvSpPr/>
          <p:nvPr/>
        </p:nvSpPr>
        <p:spPr>
          <a:xfrm>
            <a:off x="6660282" y="6550223"/>
            <a:ext cx="2026517" cy="307777"/>
          </a:xfrm>
          <a:prstGeom prst="rect">
            <a:avLst/>
          </a:prstGeom>
        </p:spPr>
        <p:txBody>
          <a:bodyPr wrap="none">
            <a:spAutoFit/>
          </a:bodyPr>
          <a:lstStyle/>
          <a:p>
            <a:r>
              <a:rPr lang="en-CA" sz="1400" dirty="0" err="1" smtClean="0">
                <a:solidFill>
                  <a:schemeClr val="tx1">
                    <a:lumMod val="65000"/>
                    <a:lumOff val="35000"/>
                  </a:schemeClr>
                </a:solidFill>
              </a:rPr>
              <a:t>User:Sébastien</a:t>
            </a:r>
            <a:r>
              <a:rPr lang="en-CA" sz="1400" dirty="0" smtClean="0">
                <a:solidFill>
                  <a:schemeClr val="tx1">
                    <a:lumMod val="65000"/>
                    <a:lumOff val="35000"/>
                  </a:schemeClr>
                </a:solidFill>
              </a:rPr>
              <a:t> </a:t>
            </a:r>
            <a:r>
              <a:rPr lang="en-CA" sz="1400" dirty="0" err="1" smtClean="0">
                <a:solidFill>
                  <a:schemeClr val="tx1">
                    <a:lumMod val="65000"/>
                    <a:lumOff val="35000"/>
                  </a:schemeClr>
                </a:solidFill>
              </a:rPr>
              <a:t>Savard</a:t>
            </a:r>
            <a:endParaRPr lang="en-CA" sz="1400" dirty="0">
              <a:solidFill>
                <a:schemeClr val="tx1">
                  <a:lumMod val="65000"/>
                  <a:lumOff val="35000"/>
                </a:schemeClr>
              </a:solidFill>
            </a:endParaRPr>
          </a:p>
        </p:txBody>
      </p:sp>
      <p:pic>
        <p:nvPicPr>
          <p:cNvPr id="5123" name="Picture 3"/>
          <p:cNvPicPr>
            <a:picLocks noChangeAspect="1" noChangeArrowheads="1"/>
          </p:cNvPicPr>
          <p:nvPr/>
        </p:nvPicPr>
        <p:blipFill>
          <a:blip r:embed="rId3"/>
          <a:srcRect/>
          <a:stretch>
            <a:fillRect/>
          </a:stretch>
        </p:blipFill>
        <p:spPr bwMode="auto">
          <a:xfrm>
            <a:off x="457200" y="2116658"/>
            <a:ext cx="4445000" cy="3000375"/>
          </a:xfrm>
          <a:prstGeom prst="rect">
            <a:avLst/>
          </a:prstGeom>
          <a:noFill/>
          <a:ln w="9525">
            <a:noFill/>
            <a:miter lim="800000"/>
            <a:headEnd/>
            <a:tailEnd/>
          </a:ln>
        </p:spPr>
      </p:pic>
      <p:sp>
        <p:nvSpPr>
          <p:cNvPr id="9" name="Arc 8"/>
          <p:cNvSpPr/>
          <p:nvPr/>
        </p:nvSpPr>
        <p:spPr>
          <a:xfrm>
            <a:off x="999066" y="3683000"/>
            <a:ext cx="2946400" cy="1244600"/>
          </a:xfrm>
          <a:prstGeom prst="arc">
            <a:avLst>
              <a:gd name="adj1" fmla="val 16200000"/>
              <a:gd name="adj2" fmla="val 21276714"/>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cxnSp>
        <p:nvCxnSpPr>
          <p:cNvPr id="11" name="Straight Connector 10"/>
          <p:cNvCxnSpPr/>
          <p:nvPr/>
        </p:nvCxnSpPr>
        <p:spPr>
          <a:xfrm flipH="1" flipV="1">
            <a:off x="5833533" y="4775200"/>
            <a:ext cx="1701187" cy="7027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693334" y="3683000"/>
            <a:ext cx="787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(e)	impose specific restrictions on the licence or certificate</a:t>
            </a:r>
            <a:br>
              <a:rPr lang="en-CA" dirty="0" smtClean="0"/>
            </a:br>
            <a:r>
              <a:rPr lang="en-CA" dirty="0" smtClean="0"/>
              <a:t>		including but not limited to,</a:t>
            </a:r>
          </a:p>
          <a:p>
            <a:pPr marL="1771650" lvl="3" indent="-400050">
              <a:buAutoNum type="romanLcParenBoth"/>
            </a:pPr>
            <a:r>
              <a:rPr lang="en-CA" dirty="0" smtClean="0"/>
              <a:t>requiring the practitioner to engage in the practice of professional engineering only under the personal supervision and direction of a member,</a:t>
            </a:r>
          </a:p>
          <a:p>
            <a:pPr marL="1771650" lvl="3" indent="-400050">
              <a:buAutoNum type="romanLcParenBoth"/>
            </a:pPr>
            <a:r>
              <a:rPr lang="en-CA" dirty="0" smtClean="0"/>
              <a:t>requiring the Member to not alone engage in the practice of professional engineering,</a:t>
            </a:r>
          </a:p>
          <a:p>
            <a:pPr marL="1771650" lvl="3" indent="-400050">
              <a:buAutoNum type="romanLcParenBoth"/>
            </a:pPr>
            <a:r>
              <a:rPr lang="en-CA" dirty="0" smtClean="0"/>
              <a:t>requiring the practitioner to accept periodic inspections by the Committee of documents and records in the possession or under the control of the practitioner in connection with the practice of professional engineering,</a:t>
            </a:r>
          </a:p>
          <a:p>
            <a:pPr marL="1771650" lvl="3" indent="-400050">
              <a:buAutoNum type="romanLcParenBoth"/>
            </a:pPr>
            <a:r>
              <a:rPr lang="en-CA" dirty="0" smtClean="0"/>
              <a:t>requiring the practitioner to report to the Registrar on such matters in respect of the practitioner’s practice for such period of time, at such times and in such form, as the Discipline Committee may specify</a:t>
            </a:r>
          </a:p>
          <a:p>
            <a:pPr lvl="2">
              <a:buNone/>
            </a:pP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50</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(f)	require that the practitioner be reprimanded, admonished</a:t>
            </a:r>
            <a:br>
              <a:rPr lang="en-CA" dirty="0" smtClean="0"/>
            </a:br>
            <a:r>
              <a:rPr lang="en-CA" dirty="0" smtClean="0"/>
              <a:t>		or counselled and, if considered warranted, direct that the</a:t>
            </a:r>
            <a:br>
              <a:rPr lang="en-CA" dirty="0" smtClean="0"/>
            </a:br>
            <a:r>
              <a:rPr lang="en-CA" dirty="0" smtClean="0"/>
              <a:t>		fact of the reprimand, admonishment or counselling be</a:t>
            </a:r>
            <a:br>
              <a:rPr lang="en-CA" dirty="0" smtClean="0"/>
            </a:br>
            <a:r>
              <a:rPr lang="en-CA" dirty="0" smtClean="0"/>
              <a:t>		recorded on the register for a stated or unlimited period of</a:t>
            </a:r>
            <a:br>
              <a:rPr lang="en-CA" dirty="0" smtClean="0"/>
            </a:br>
            <a:r>
              <a:rPr lang="en-CA" dirty="0" smtClean="0"/>
              <a:t>		time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51</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(g)	revoke or suspend for a stated period of time the</a:t>
            </a:r>
            <a:br>
              <a:rPr lang="en-CA" dirty="0" smtClean="0"/>
            </a:br>
            <a:r>
              <a:rPr lang="en-CA" dirty="0" smtClean="0"/>
              <a:t>		designation of the member or holder by the Association as</a:t>
            </a:r>
            <a:br>
              <a:rPr lang="en-CA" dirty="0" smtClean="0"/>
            </a:br>
            <a:r>
              <a:rPr lang="en-CA" dirty="0" smtClean="0"/>
              <a:t>		a specialist, consulting engineer or otherwise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52</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(h)	impose such fine to a maximum of $5,000, to be paid by</a:t>
            </a:r>
            <a:br>
              <a:rPr lang="en-CA" dirty="0" smtClean="0"/>
            </a:br>
            <a:r>
              <a:rPr lang="en-CA" dirty="0" smtClean="0"/>
              <a:t>		the practitioner to the Treasurer of Ontario for payment into</a:t>
            </a:r>
            <a:br>
              <a:rPr lang="en-CA" dirty="0" smtClean="0"/>
            </a:br>
            <a:r>
              <a:rPr lang="en-CA" dirty="0" smtClean="0"/>
              <a:t>		the Consolidated Revenue Fund</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53</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a:t>
            </a:r>
            <a:r>
              <a:rPr lang="en-CA" dirty="0" err="1" smtClean="0"/>
              <a:t>i</a:t>
            </a:r>
            <a:r>
              <a:rPr lang="en-CA" dirty="0" smtClean="0"/>
              <a:t>)	subject to subsection (5) in respect of orders of revocation</a:t>
            </a:r>
            <a:br>
              <a:rPr lang="en-CA" dirty="0" smtClean="0"/>
            </a:br>
            <a:r>
              <a:rPr lang="en-CA" dirty="0" smtClean="0"/>
              <a:t>		or suspension, direct that the finding and the order of the</a:t>
            </a:r>
            <a:br>
              <a:rPr lang="en-CA" dirty="0" smtClean="0"/>
            </a:br>
            <a:r>
              <a:rPr lang="en-CA" dirty="0" smtClean="0"/>
              <a:t>		Discipline Committee be published in detail or in summary</a:t>
            </a:r>
            <a:br>
              <a:rPr lang="en-CA" dirty="0" smtClean="0"/>
            </a:br>
            <a:r>
              <a:rPr lang="en-CA" dirty="0" smtClean="0"/>
              <a:t>		and either with or without including the name of the</a:t>
            </a:r>
            <a:br>
              <a:rPr lang="en-CA" dirty="0" smtClean="0"/>
            </a:br>
            <a:r>
              <a:rPr lang="en-CA" dirty="0" smtClean="0"/>
              <a:t>		practitioner in the official publication of the Association and</a:t>
            </a:r>
            <a:br>
              <a:rPr lang="en-CA" dirty="0" smtClean="0"/>
            </a:br>
            <a:r>
              <a:rPr lang="en-CA" dirty="0" smtClean="0"/>
              <a:t>		in such other manner or medium as the Discipline</a:t>
            </a:r>
            <a:br>
              <a:rPr lang="en-CA" dirty="0" smtClean="0"/>
            </a:br>
            <a:r>
              <a:rPr lang="en-CA" dirty="0" smtClean="0"/>
              <a:t>		Committee considers appropriate in the particular case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54</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(j)	fix and impose costs to be paid by the practitioner to the</a:t>
            </a:r>
            <a:br>
              <a:rPr lang="en-CA" dirty="0" smtClean="0"/>
            </a:br>
            <a:r>
              <a:rPr lang="en-CA" dirty="0" smtClean="0"/>
              <a:t>		Association</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55</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lvl="1">
              <a:buNone/>
            </a:pPr>
            <a:r>
              <a:rPr lang="en-CA" dirty="0" smtClean="0"/>
              <a:t>	(k)	direct that the imposition of a penalty be suspended or</a:t>
            </a:r>
            <a:br>
              <a:rPr lang="en-CA" dirty="0" smtClean="0"/>
            </a:br>
            <a:r>
              <a:rPr lang="en-CA" dirty="0" smtClean="0"/>
              <a:t>		postponed for such period and upon such terms or for such</a:t>
            </a:r>
            <a:br>
              <a:rPr lang="en-CA" dirty="0" smtClean="0"/>
            </a:br>
            <a:r>
              <a:rPr lang="en-CA" dirty="0" smtClean="0"/>
              <a:t>		purpose as the Discipline Committee may specify, including</a:t>
            </a:r>
            <a:br>
              <a:rPr lang="en-CA" dirty="0" smtClean="0"/>
            </a:br>
            <a:r>
              <a:rPr lang="en-CA" dirty="0" smtClean="0"/>
              <a:t>		but not limited to,</a:t>
            </a:r>
          </a:p>
          <a:p>
            <a:pPr marL="1771650" lvl="3" indent="-400050">
              <a:buAutoNum type="romanLcParenBoth"/>
            </a:pPr>
            <a:r>
              <a:rPr lang="en-CA" dirty="0" smtClean="0"/>
              <a:t>the successful completion by the member or the holder of the temporary licence, provisional licence or limited licence of a particular course or courses of study,</a:t>
            </a:r>
          </a:p>
          <a:p>
            <a:pPr marL="1771650" lvl="3" indent="-400050">
              <a:buAutoNum type="romanLcParenBoth"/>
            </a:pPr>
            <a:r>
              <a:rPr lang="en-CA" dirty="0" smtClean="0"/>
              <a:t>the production to the Discipline Committee of evidence satisfactory to it that any physical or mental incapacity in respect of which the penalty was imposed has been overcome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56</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Penalties</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Powers of Discipline Committee</a:t>
            </a:r>
          </a:p>
          <a:p>
            <a:pPr>
              <a:buNone/>
            </a:pPr>
            <a:r>
              <a:rPr lang="en-CA" sz="2000" b="1" dirty="0" smtClean="0"/>
              <a:t>	(4)</a:t>
            </a:r>
            <a:r>
              <a:rPr lang="en-CA" sz="2000" dirty="0" smtClean="0"/>
              <a:t> Where the Discipline Committee finds a practitioner guilty of professional misconduct or to be incompetent it may, by order,</a:t>
            </a:r>
          </a:p>
          <a:p>
            <a:pPr>
              <a:buNone/>
            </a:pPr>
            <a:endParaRPr lang="en-CA" sz="2000" dirty="0" smtClean="0"/>
          </a:p>
          <a:p>
            <a:pPr>
              <a:buNone/>
            </a:pPr>
            <a:r>
              <a:rPr lang="en-CA" sz="2000" dirty="0" smtClean="0"/>
              <a:t>	</a:t>
            </a:r>
            <a:r>
              <a:rPr lang="en-CA" sz="2000" b="1" dirty="0" smtClean="0"/>
              <a:t>or any combination of them</a:t>
            </a:r>
            <a:r>
              <a:rPr lang="en-CA" sz="2000" dirty="0" smtClean="0"/>
              <a:t>. </a:t>
            </a: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57</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sz="2000" dirty="0" smtClean="0"/>
              <a:t>	Mark </a:t>
            </a:r>
            <a:r>
              <a:rPr lang="en-CA" sz="2000" dirty="0" err="1" smtClean="0"/>
              <a:t>Parete</a:t>
            </a:r>
            <a:r>
              <a:rPr lang="en-CA" sz="2000" dirty="0" smtClean="0"/>
              <a:t> retained </a:t>
            </a:r>
            <a:r>
              <a:rPr lang="en-CA" sz="2000" dirty="0" smtClean="0"/>
              <a:t>a professional engineer </a:t>
            </a:r>
            <a:r>
              <a:rPr lang="en-CA" sz="2000" dirty="0" smtClean="0"/>
              <a:t>to inspect damage to his home caused by settlement and to recommend remedies.  </a:t>
            </a:r>
            <a:r>
              <a:rPr lang="en-CA" sz="2000" dirty="0" smtClean="0"/>
              <a:t>This engineer recommended </a:t>
            </a:r>
            <a:r>
              <a:rPr lang="en-CA" sz="2000" dirty="0" smtClean="0"/>
              <a:t>that 29 helical piers be installed under three of the four foundation walls four tie-back rods run from the rear foundational wall to the front of the house.</a:t>
            </a:r>
            <a:br>
              <a:rPr lang="en-CA" sz="2000" dirty="0" smtClean="0"/>
            </a:br>
            <a:r>
              <a:rPr lang="en-CA" sz="2000" dirty="0" smtClean="0"/>
              <a:t>He provided drawings with the required</a:t>
            </a:r>
            <a:br>
              <a:rPr lang="en-CA" sz="2000" dirty="0" smtClean="0"/>
            </a:br>
            <a:r>
              <a:rPr lang="en-CA" sz="2000" dirty="0" smtClean="0"/>
              <a:t>loading data and these were submitted to</a:t>
            </a:r>
            <a:br>
              <a:rPr lang="en-CA" sz="2000" dirty="0" smtClean="0"/>
            </a:br>
            <a:r>
              <a:rPr lang="en-CA" sz="2000" dirty="0" smtClean="0"/>
              <a:t>the City of Toronto.  </a:t>
            </a:r>
            <a:r>
              <a:rPr lang="en-CA" sz="2000" dirty="0" smtClean="0"/>
              <a:t>The engineer obtained</a:t>
            </a:r>
            <a:br>
              <a:rPr lang="en-CA" sz="2000" dirty="0" smtClean="0"/>
            </a:br>
            <a:r>
              <a:rPr lang="en-CA" sz="2000" dirty="0" smtClean="0"/>
              <a:t>a quote </a:t>
            </a:r>
            <a:r>
              <a:rPr lang="en-CA" sz="2000" dirty="0" smtClean="0"/>
              <a:t>for $43,950 from EBS which the</a:t>
            </a:r>
            <a:br>
              <a:rPr lang="en-CA" sz="2000" dirty="0" smtClean="0"/>
            </a:br>
            <a:r>
              <a:rPr lang="en-CA" sz="2000" dirty="0" smtClean="0"/>
              <a:t>owner felt was too expensive.</a:t>
            </a:r>
          </a:p>
          <a:p>
            <a:pPr>
              <a:buNone/>
            </a:pPr>
            <a:endParaRPr lang="en-CA" sz="2000" dirty="0" smtClean="0"/>
          </a:p>
          <a:p>
            <a:pPr>
              <a:buNone/>
            </a:pPr>
            <a:r>
              <a:rPr lang="en-CA" sz="2000" dirty="0" smtClean="0"/>
              <a:t>	</a:t>
            </a: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58</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pic>
        <p:nvPicPr>
          <p:cNvPr id="1027" name="Picture 3" descr="C:\Users\dwharder\Desktop\Act.png"/>
          <p:cNvPicPr>
            <a:picLocks noChangeAspect="1" noChangeArrowheads="1"/>
          </p:cNvPicPr>
          <p:nvPr/>
        </p:nvPicPr>
        <p:blipFill>
          <a:blip r:embed="rId2"/>
          <a:srcRect/>
          <a:stretch>
            <a:fillRect/>
          </a:stretch>
        </p:blipFill>
        <p:spPr bwMode="auto">
          <a:xfrm rot="16200000">
            <a:off x="-1882774" y="3852063"/>
            <a:ext cx="4679950" cy="557213"/>
          </a:xfrm>
          <a:prstGeom prst="rect">
            <a:avLst/>
          </a:prstGeom>
          <a:noFill/>
        </p:spPr>
      </p:pic>
      <p:pic>
        <p:nvPicPr>
          <p:cNvPr id="1028" name="Picture 4" descr="C:\Users\dwharder\Desktop\Act.png"/>
          <p:cNvPicPr>
            <a:picLocks noChangeAspect="1" noChangeArrowheads="1"/>
          </p:cNvPicPr>
          <p:nvPr/>
        </p:nvPicPr>
        <p:blipFill>
          <a:blip r:embed="rId3"/>
          <a:srcRect/>
          <a:stretch>
            <a:fillRect/>
          </a:stretch>
        </p:blipFill>
        <p:spPr bwMode="auto">
          <a:xfrm>
            <a:off x="5764695" y="3108524"/>
            <a:ext cx="3260763" cy="3614012"/>
          </a:xfrm>
          <a:prstGeom prst="rect">
            <a:avLst/>
          </a:prstGeom>
          <a:noFill/>
        </p:spPr>
      </p:pic>
      <p:pic>
        <p:nvPicPr>
          <p:cNvPr id="1029" name="Picture 5" descr="C:\Users\dwharder\Desktop\Act.png"/>
          <p:cNvPicPr>
            <a:picLocks noChangeAspect="1" noChangeArrowheads="1"/>
          </p:cNvPicPr>
          <p:nvPr/>
        </p:nvPicPr>
        <p:blipFill>
          <a:blip r:embed="rId4"/>
          <a:srcRect/>
          <a:stretch>
            <a:fillRect/>
          </a:stretch>
        </p:blipFill>
        <p:spPr bwMode="auto">
          <a:xfrm rot="5400000">
            <a:off x="2648919" y="4293081"/>
            <a:ext cx="1933171" cy="2997680"/>
          </a:xfrm>
          <a:prstGeom prst="rect">
            <a:avLst/>
          </a:prstGeom>
          <a:noFill/>
        </p:spPr>
      </p:pic>
      <p:sp>
        <p:nvSpPr>
          <p:cNvPr id="9" name="Rectangle 8"/>
          <p:cNvSpPr/>
          <p:nvPr/>
        </p:nvSpPr>
        <p:spPr>
          <a:xfrm rot="16200000">
            <a:off x="4618467" y="5744543"/>
            <a:ext cx="1648208" cy="307777"/>
          </a:xfrm>
          <a:prstGeom prst="rect">
            <a:avLst/>
          </a:prstGeom>
        </p:spPr>
        <p:txBody>
          <a:bodyPr wrap="none">
            <a:spAutoFit/>
          </a:bodyPr>
          <a:lstStyle/>
          <a:p>
            <a:r>
              <a:rPr lang="en-CA" sz="1400" dirty="0" smtClean="0">
                <a:solidFill>
                  <a:schemeClr val="tx1">
                    <a:lumMod val="65000"/>
                    <a:lumOff val="35000"/>
                  </a:schemeClr>
                </a:solidFill>
              </a:rPr>
              <a:t>Google </a:t>
            </a:r>
            <a:r>
              <a:rPr lang="en-CA" sz="1400" dirty="0" err="1" smtClean="0">
                <a:solidFill>
                  <a:schemeClr val="tx1">
                    <a:lumMod val="65000"/>
                    <a:lumOff val="35000"/>
                  </a:schemeClr>
                </a:solidFill>
              </a:rPr>
              <a:t>Streetview</a:t>
            </a:r>
            <a:endParaRPr lang="en-CA"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sz="2000" dirty="0" smtClean="0"/>
              <a:t>	Next, the owner obtained a geotechnical report which further indicated that repairs to a retaining wall were also necessary.</a:t>
            </a:r>
          </a:p>
          <a:p>
            <a:pPr>
              <a:buNone/>
            </a:pPr>
            <a:endParaRPr lang="en-CA" sz="2000" dirty="0" smtClean="0"/>
          </a:p>
          <a:p>
            <a:pPr>
              <a:buNone/>
            </a:pPr>
            <a:r>
              <a:rPr lang="en-CA" sz="2000" dirty="0" smtClean="0"/>
              <a:t>	Two months later, the owner received a quote of $35,000 from ABM (owned by Bob </a:t>
            </a:r>
            <a:r>
              <a:rPr lang="en-CA" sz="2000" dirty="0" err="1" smtClean="0"/>
              <a:t>Hayter</a:t>
            </a:r>
            <a:r>
              <a:rPr lang="en-CA" sz="2000" dirty="0" smtClean="0"/>
              <a:t>), which used push piers.  </a:t>
            </a:r>
            <a:r>
              <a:rPr lang="en-CA" sz="2000" dirty="0" smtClean="0"/>
              <a:t>The first engineer expressed </a:t>
            </a:r>
            <a:r>
              <a:rPr lang="en-CA" sz="2000" dirty="0" smtClean="0"/>
              <a:t>concern over the load-carrying capacity of the push piers; however, </a:t>
            </a:r>
            <a:r>
              <a:rPr lang="en-CA" sz="2000" dirty="0" err="1" smtClean="0"/>
              <a:t>Parete</a:t>
            </a:r>
            <a:r>
              <a:rPr lang="en-CA" sz="2000" dirty="0" smtClean="0"/>
              <a:t> awarded the contract to ABM.  </a:t>
            </a:r>
            <a:r>
              <a:rPr lang="en-CA" sz="2000" dirty="0" smtClean="0"/>
              <a:t>The first engineer resigned </a:t>
            </a:r>
            <a:r>
              <a:rPr lang="en-CA" sz="2000" dirty="0" smtClean="0"/>
              <a:t>from the project and responsibility was passed to Stephen </a:t>
            </a:r>
            <a:r>
              <a:rPr lang="en-CA" sz="2000" dirty="0" err="1" smtClean="0"/>
              <a:t>Hamann</a:t>
            </a:r>
            <a:r>
              <a:rPr lang="en-CA" sz="2000" dirty="0" smtClean="0"/>
              <a:t>, a structural engineer retained by ABM.  (</a:t>
            </a:r>
            <a:r>
              <a:rPr lang="en-CA" sz="2000" dirty="0" err="1" smtClean="0"/>
              <a:t>Hamann</a:t>
            </a:r>
            <a:r>
              <a:rPr lang="en-CA" sz="2000" dirty="0" smtClean="0"/>
              <a:t> had worked with ABM for four years.)  </a:t>
            </a:r>
            <a:r>
              <a:rPr lang="en-CA" sz="2000" dirty="0" smtClean="0"/>
              <a:t>The first engineer indicated his drawings </a:t>
            </a:r>
            <a:r>
              <a:rPr lang="en-CA" sz="2000" dirty="0" smtClean="0"/>
              <a:t>no longer applied to the push piers.  </a:t>
            </a:r>
            <a:r>
              <a:rPr lang="en-CA" sz="2000" dirty="0" err="1" smtClean="0"/>
              <a:t>Hamann</a:t>
            </a:r>
            <a:r>
              <a:rPr lang="en-CA" sz="2000" dirty="0" smtClean="0"/>
              <a:t> submitted a drawing using 29 push piers and four tie-back rods.  He estimated the work should take one month starting late August or early September.</a:t>
            </a:r>
          </a:p>
        </p:txBody>
      </p:sp>
      <p:sp>
        <p:nvSpPr>
          <p:cNvPr id="4" name="Slide Number Placeholder 3"/>
          <p:cNvSpPr>
            <a:spLocks noGrp="1"/>
          </p:cNvSpPr>
          <p:nvPr>
            <p:ph type="sldNum" sz="quarter" idx="11"/>
          </p:nvPr>
        </p:nvSpPr>
        <p:spPr/>
        <p:txBody>
          <a:bodyPr/>
          <a:lstStyle/>
          <a:p>
            <a:fld id="{9DB00347-C159-474C-B961-9625E0FB8F9F}" type="slidenum">
              <a:rPr lang="en-CA" smtClean="0"/>
              <a:pPr/>
              <a:t>59</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As only half the bridge was built, it was possible to inspect the members still in fabrication</a:t>
            </a:r>
          </a:p>
          <a:p>
            <a:pPr>
              <a:buNone/>
            </a:pPr>
            <a:endParaRPr lang="en-CA" dirty="0" smtClean="0"/>
          </a:p>
          <a:p>
            <a:pPr lvl="1" algn="just">
              <a:buNone/>
            </a:pPr>
            <a:r>
              <a:rPr lang="en-CA" dirty="0" smtClean="0"/>
              <a:t>  “The work done by the Phoenix Bridge Company in making the detail drawings and in planning and carrying out the erection and by the Phoenix Iron Company in fabricating the material was good, and the steel used was of good quality.  The serious defects were fundamental errors in design.”</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6</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pic>
        <p:nvPicPr>
          <p:cNvPr id="11268" name="Picture 4" descr="https://lh4.googleusercontent.com/-8dh4BYQ_E1o/UHeUe2bh0UI/AAAAAAABZD8/Iv5cn86SDIk/s720/DSC_0300.JPG"/>
          <p:cNvPicPr>
            <a:picLocks noChangeAspect="1" noChangeArrowheads="1"/>
          </p:cNvPicPr>
          <p:nvPr/>
        </p:nvPicPr>
        <p:blipFill>
          <a:blip r:embed="rId2"/>
          <a:srcRect l="7485" r="13918" b="7111"/>
          <a:stretch>
            <a:fillRect/>
          </a:stretch>
        </p:blipFill>
        <p:spPr bwMode="auto">
          <a:xfrm>
            <a:off x="5520267" y="4572882"/>
            <a:ext cx="2739760" cy="2149653"/>
          </a:xfrm>
          <a:prstGeom prst="rect">
            <a:avLst/>
          </a:prstGeom>
          <a:noFill/>
        </p:spPr>
      </p:pic>
      <p:pic>
        <p:nvPicPr>
          <p:cNvPr id="11270" name="Picture 6" descr="https://lh4.googleusercontent.com/-Yowby7rlrRw/UDwlHLZLEjI/AAAAAAABYvM/G_ZDxG08Ipo/s640/pic_2012-08-27_152649.jpg"/>
          <p:cNvPicPr>
            <a:picLocks noChangeAspect="1" noChangeArrowheads="1"/>
          </p:cNvPicPr>
          <p:nvPr/>
        </p:nvPicPr>
        <p:blipFill>
          <a:blip r:embed="rId3"/>
          <a:srcRect/>
          <a:stretch>
            <a:fillRect/>
          </a:stretch>
        </p:blipFill>
        <p:spPr bwMode="auto">
          <a:xfrm>
            <a:off x="1542472" y="4451034"/>
            <a:ext cx="2861733" cy="2271501"/>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sz="2000" dirty="0" smtClean="0"/>
              <a:t>	To accomplish this work, a  General Review Commitment Certificate was required.  It stated that:</a:t>
            </a:r>
          </a:p>
          <a:p>
            <a:pPr lvl="1"/>
            <a:r>
              <a:rPr lang="en-CA" sz="1600" dirty="0" smtClean="0"/>
              <a:t>Make periodic visits to the site ensuring conformity with the plans</a:t>
            </a:r>
          </a:p>
          <a:p>
            <a:pPr lvl="1"/>
            <a:r>
              <a:rPr lang="en-CA" sz="1600" dirty="0" smtClean="0"/>
              <a:t>Record, report on, and rectify deficiencies</a:t>
            </a:r>
          </a:p>
          <a:p>
            <a:pPr lvl="1"/>
            <a:r>
              <a:rPr lang="en-CA" sz="1600" dirty="0" smtClean="0"/>
              <a:t>Review other reports relevant to the work being done</a:t>
            </a:r>
          </a:p>
          <a:p>
            <a:pPr>
              <a:buNone/>
            </a:pPr>
            <a:r>
              <a:rPr lang="en-CA" sz="2000" dirty="0" smtClean="0"/>
              <a:t>	</a:t>
            </a:r>
            <a:r>
              <a:rPr lang="en-CA" sz="2000" dirty="0" err="1" smtClean="0"/>
              <a:t>Hamann</a:t>
            </a:r>
            <a:r>
              <a:rPr lang="en-CA" sz="2000" dirty="0" smtClean="0"/>
              <a:t> took on the position of the engineer reviewing the certificate.</a:t>
            </a:r>
          </a:p>
          <a:p>
            <a:pPr>
              <a:buNone/>
            </a:pPr>
            <a:endParaRPr lang="en-CA" sz="2000" dirty="0" smtClean="0"/>
          </a:p>
          <a:p>
            <a:pPr>
              <a:buNone/>
            </a:pPr>
            <a:r>
              <a:rPr lang="en-CA" sz="2000" dirty="0" smtClean="0"/>
              <a:t>	Work started late and the owner complained to </a:t>
            </a:r>
            <a:r>
              <a:rPr lang="en-CA" sz="2000" dirty="0" err="1" smtClean="0"/>
              <a:t>Hamann</a:t>
            </a:r>
            <a:r>
              <a:rPr lang="en-CA" sz="2000" dirty="0" smtClean="0"/>
              <a:t> at the start of September to complain about the slow pace of work, yet </a:t>
            </a:r>
            <a:r>
              <a:rPr lang="en-CA" sz="2000" dirty="0" err="1" smtClean="0"/>
              <a:t>Hamann</a:t>
            </a:r>
            <a:r>
              <a:rPr lang="en-CA" sz="2000" dirty="0" smtClean="0"/>
              <a:t> did not visit the site in September, October, November and it was not until December 16 that he visited the site.  By this time, the foundation work was complete and </a:t>
            </a:r>
            <a:r>
              <a:rPr lang="en-CA" sz="2000" dirty="0" err="1" smtClean="0"/>
              <a:t>Hamann</a:t>
            </a:r>
            <a:r>
              <a:rPr lang="en-CA" sz="2000" dirty="0" smtClean="0"/>
              <a:t> was not able to make any personal observations on the work done by ABM.  ABM said they used only 21 push piers and no tie-backs as the cracks had been reduced to less than one-quarter of an inch.</a:t>
            </a:r>
          </a:p>
        </p:txBody>
      </p:sp>
      <p:sp>
        <p:nvSpPr>
          <p:cNvPr id="4" name="Slide Number Placeholder 3"/>
          <p:cNvSpPr>
            <a:spLocks noGrp="1"/>
          </p:cNvSpPr>
          <p:nvPr>
            <p:ph type="sldNum" sz="quarter" idx="11"/>
          </p:nvPr>
        </p:nvSpPr>
        <p:spPr/>
        <p:txBody>
          <a:bodyPr/>
          <a:lstStyle/>
          <a:p>
            <a:fld id="{9DB00347-C159-474C-B961-9625E0FB8F9F}" type="slidenum">
              <a:rPr lang="en-CA" smtClean="0"/>
              <a:pPr/>
              <a:t>60</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sz="2000" dirty="0" smtClean="0"/>
              <a:t>	On December 17, </a:t>
            </a:r>
            <a:r>
              <a:rPr lang="en-CA" sz="2000" dirty="0" err="1" smtClean="0"/>
              <a:t>Hamann</a:t>
            </a:r>
            <a:r>
              <a:rPr lang="en-CA" sz="2000" dirty="0" smtClean="0"/>
              <a:t> certified that the work performed was carried out in general accordance with the structural drawings and the Ontario Building Code; he did not affix his engineering seal.</a:t>
            </a:r>
          </a:p>
          <a:p>
            <a:pPr>
              <a:buNone/>
            </a:pPr>
            <a:endParaRPr lang="en-CA" sz="2000" dirty="0" smtClean="0"/>
          </a:p>
          <a:p>
            <a:pPr>
              <a:buNone/>
            </a:pPr>
            <a:r>
              <a:rPr lang="en-CA" sz="2000" dirty="0" smtClean="0"/>
              <a:t>	A few days later, ABM went out of business and </a:t>
            </a:r>
            <a:r>
              <a:rPr lang="en-CA" sz="2000" dirty="0" err="1" smtClean="0"/>
              <a:t>Hayter</a:t>
            </a:r>
            <a:r>
              <a:rPr lang="en-CA" sz="2000" dirty="0" smtClean="0"/>
              <a:t> could not be located.</a:t>
            </a:r>
          </a:p>
          <a:p>
            <a:pPr>
              <a:buNone/>
            </a:pPr>
            <a:endParaRPr lang="en-CA" sz="2000" dirty="0" smtClean="0"/>
          </a:p>
          <a:p>
            <a:pPr>
              <a:buNone/>
            </a:pPr>
            <a:r>
              <a:rPr lang="en-CA" sz="2000" dirty="0" smtClean="0"/>
              <a:t>	Four months later, it was documented that one inch cracks still existed and cracks had appeared in the repaired exterior brick wall.  The owner had reasons to believe that only 19 piers had been installed.</a:t>
            </a:r>
          </a:p>
          <a:p>
            <a:pPr>
              <a:buNone/>
            </a:pPr>
            <a:endParaRPr lang="en-CA" sz="2000" dirty="0" smtClean="0"/>
          </a:p>
          <a:p>
            <a:pPr>
              <a:buNone/>
            </a:pPr>
            <a:r>
              <a:rPr lang="en-CA" sz="2000" dirty="0" smtClean="0"/>
              <a:t>	</a:t>
            </a:r>
            <a:r>
              <a:rPr lang="en-CA" sz="2000" dirty="0" err="1" smtClean="0"/>
              <a:t>Hamann</a:t>
            </a:r>
            <a:r>
              <a:rPr lang="en-CA" sz="2000" dirty="0" smtClean="0"/>
              <a:t> admitted the allegations and his admission appeared to be voluntary, informed and unequivocal.</a:t>
            </a:r>
          </a:p>
        </p:txBody>
      </p:sp>
      <p:sp>
        <p:nvSpPr>
          <p:cNvPr id="4" name="Slide Number Placeholder 3"/>
          <p:cNvSpPr>
            <a:spLocks noGrp="1"/>
          </p:cNvSpPr>
          <p:nvPr>
            <p:ph type="sldNum" sz="quarter" idx="11"/>
          </p:nvPr>
        </p:nvSpPr>
        <p:spPr/>
        <p:txBody>
          <a:bodyPr/>
          <a:lstStyle/>
          <a:p>
            <a:fld id="{9DB00347-C159-474C-B961-9625E0FB8F9F}" type="slidenum">
              <a:rPr lang="en-CA" smtClean="0"/>
              <a:pPr/>
              <a:t>61</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
        <p:nvSpPr>
          <p:cNvPr id="6" name="Rectangle 5"/>
          <p:cNvSpPr/>
          <p:nvPr/>
        </p:nvSpPr>
        <p:spPr>
          <a:xfrm>
            <a:off x="6371510" y="6216650"/>
            <a:ext cx="1996059" cy="307777"/>
          </a:xfrm>
          <a:prstGeom prst="rect">
            <a:avLst/>
          </a:prstGeom>
        </p:spPr>
        <p:txBody>
          <a:bodyPr wrap="none">
            <a:spAutoFit/>
          </a:bodyPr>
          <a:lstStyle/>
          <a:p>
            <a:r>
              <a:rPr lang="en-CA" sz="1400" dirty="0" smtClean="0">
                <a:solidFill>
                  <a:schemeClr val="tx1">
                    <a:lumMod val="65000"/>
                    <a:lumOff val="35000"/>
                  </a:schemeClr>
                </a:solidFill>
              </a:rPr>
              <a:t>Gazette Nov/Dec 2006</a:t>
            </a:r>
            <a:endParaRPr lang="en-CA"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dirty="0" smtClean="0"/>
              <a:t>	Discussion:</a:t>
            </a:r>
          </a:p>
          <a:p>
            <a:pPr>
              <a:buNone/>
            </a:pPr>
            <a:endParaRPr lang="en-CA" dirty="0" smtClean="0"/>
          </a:p>
          <a:p>
            <a:pPr algn="ctr">
              <a:buNone/>
            </a:pPr>
            <a:r>
              <a:rPr lang="en-CA" sz="2000" dirty="0" smtClean="0"/>
              <a:t>Was Stephen </a:t>
            </a:r>
            <a:r>
              <a:rPr lang="en-CA" sz="2000" dirty="0" err="1" smtClean="0"/>
              <a:t>Hamann</a:t>
            </a:r>
            <a:r>
              <a:rPr lang="en-CA" sz="2000" dirty="0" smtClean="0"/>
              <a:t> guilty of professional misconduct?</a:t>
            </a:r>
          </a:p>
          <a:p>
            <a:pPr algn="ctr">
              <a:buNone/>
            </a:pPr>
            <a:endParaRPr lang="en-CA" sz="2000" dirty="0" smtClean="0"/>
          </a:p>
          <a:p>
            <a:pPr algn="ctr">
              <a:buNone/>
            </a:pPr>
            <a:r>
              <a:rPr lang="en-CA" sz="2000" dirty="0" smtClean="0"/>
              <a:t>If “yes”, which items?</a:t>
            </a: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62</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sz="3600" dirty="0"/>
          </a:p>
        </p:txBody>
      </p:sp>
      <p:sp>
        <p:nvSpPr>
          <p:cNvPr id="3" name="Content Placeholder 2"/>
          <p:cNvSpPr>
            <a:spLocks noGrp="1"/>
          </p:cNvSpPr>
          <p:nvPr>
            <p:ph idx="1"/>
          </p:nvPr>
        </p:nvSpPr>
        <p:spPr>
          <a:xfrm>
            <a:off x="457199" y="1600200"/>
            <a:ext cx="8451273" cy="4616450"/>
          </a:xfrm>
        </p:spPr>
        <p:txBody>
          <a:bodyPr/>
          <a:lstStyle/>
          <a:p>
            <a:pPr marL="857250" lvl="1" indent="-457200">
              <a:buAutoNum type="alphaLcParenBoth"/>
            </a:pPr>
            <a:r>
              <a:rPr lang="en-CA" sz="1800" dirty="0" smtClean="0"/>
              <a:t>Don’t be negligence</a:t>
            </a:r>
          </a:p>
          <a:p>
            <a:pPr marL="857250" lvl="1" indent="-457200">
              <a:buAutoNum type="alphaLcParenBoth"/>
            </a:pPr>
            <a:r>
              <a:rPr lang="en-CA" sz="1800" dirty="0" smtClean="0"/>
              <a:t>Try to preserve life, health, and property</a:t>
            </a:r>
          </a:p>
          <a:p>
            <a:pPr marL="857250" lvl="1" indent="-457200">
              <a:buAutoNum type="alphaLcParenBoth"/>
            </a:pPr>
            <a:r>
              <a:rPr lang="en-CA" sz="1800" dirty="0" smtClean="0"/>
              <a:t>Correct or report dangerous situations</a:t>
            </a:r>
          </a:p>
          <a:p>
            <a:pPr marL="857250" lvl="1" indent="-457200">
              <a:buAutoNum type="alphaLcParenBoth"/>
            </a:pPr>
            <a:r>
              <a:rPr lang="en-CA" sz="1800" dirty="0" smtClean="0"/>
              <a:t>Comply with statutes, regulations, codes, by-laws, </a:t>
            </a:r>
            <a:r>
              <a:rPr lang="en-CA" sz="1800" i="1" dirty="0" smtClean="0"/>
              <a:t>etc</a:t>
            </a:r>
            <a:r>
              <a:rPr lang="en-CA" sz="1800" dirty="0" smtClean="0"/>
              <a:t>.</a:t>
            </a:r>
          </a:p>
          <a:p>
            <a:pPr marL="857250" lvl="1" indent="-457200">
              <a:buAutoNum type="alphaLcParenBoth"/>
            </a:pPr>
            <a:r>
              <a:rPr lang="en-CA" sz="1800" dirty="0" smtClean="0"/>
              <a:t>If you didn’t author it, at least check what you seal, sign and date</a:t>
            </a:r>
          </a:p>
          <a:p>
            <a:pPr marL="857250" lvl="1" indent="-457200">
              <a:buAutoNum type="alphaLcParenBoth"/>
            </a:pPr>
            <a:r>
              <a:rPr lang="en-CA" sz="1800" dirty="0" smtClean="0"/>
              <a:t>If a non-technical authority requires a dangerous deviation from</a:t>
            </a:r>
            <a:br>
              <a:rPr lang="en-CA" sz="1800" dirty="0" smtClean="0"/>
            </a:br>
            <a:r>
              <a:rPr lang="en-CA" sz="1800" dirty="0" smtClean="0"/>
              <a:t>a design, you must point this out clearly and preferably in writing</a:t>
            </a:r>
          </a:p>
          <a:p>
            <a:pPr marL="857250" lvl="1" indent="-457200">
              <a:buAutoNum type="alphaLcParenBoth"/>
            </a:pPr>
            <a:r>
              <a:rPr lang="en-CA" sz="1800" dirty="0" smtClean="0"/>
              <a:t>Abide by the Professional Engineers Act and </a:t>
            </a:r>
            <a:r>
              <a:rPr lang="en-CA" sz="1800" dirty="0" err="1" smtClean="0"/>
              <a:t>O.Reg</a:t>
            </a:r>
            <a:r>
              <a:rPr lang="en-CA" sz="1800" dirty="0" smtClean="0"/>
              <a:t>. 941</a:t>
            </a:r>
          </a:p>
          <a:p>
            <a:pPr marL="857250" lvl="1" indent="-457200">
              <a:buAutoNum type="alphaLcParenBoth"/>
            </a:pPr>
            <a:r>
              <a:rPr lang="en-CA" sz="1800" dirty="0" smtClean="0"/>
              <a:t>Only engage in work in which you are competent</a:t>
            </a:r>
          </a:p>
          <a:p>
            <a:pPr marL="857250" lvl="1" indent="-457200">
              <a:buFont typeface="Wingdings" pitchFamily="2" charset="2"/>
              <a:buAutoNum type="alphaLcParenBoth" startAt="9"/>
            </a:pPr>
            <a:r>
              <a:rPr lang="en-CA" sz="1800" dirty="0" smtClean="0"/>
              <a:t>Disclose any potential conflicts of interest first</a:t>
            </a:r>
          </a:p>
          <a:p>
            <a:pPr marL="857250" lvl="1" indent="-457200">
              <a:buAutoNum type="alphaLcParenBoth" startAt="9"/>
            </a:pPr>
            <a:r>
              <a:rPr lang="en-CA" sz="1800" dirty="0" smtClean="0"/>
              <a:t>Don’t be disgraceful, dishonorable, or unprofessional</a:t>
            </a:r>
          </a:p>
          <a:p>
            <a:pPr marL="857250" lvl="1" indent="-457200">
              <a:buAutoNum type="alphaLcParenBoth" startAt="9"/>
            </a:pPr>
            <a:r>
              <a:rPr lang="en-CA" sz="1800" dirty="0" smtClean="0"/>
              <a:t>Abide by terms, conditions or limitations of your licence/certificate</a:t>
            </a:r>
          </a:p>
          <a:p>
            <a:pPr marL="857250" lvl="1" indent="-457200">
              <a:buAutoNum type="alphaLcParenBoth" startAt="9"/>
            </a:pPr>
            <a:r>
              <a:rPr lang="en-CA" sz="1800" dirty="0" smtClean="0"/>
              <a:t>Provide documents or information for any investigation</a:t>
            </a:r>
          </a:p>
          <a:p>
            <a:pPr marL="857250" lvl="1" indent="-457200">
              <a:buAutoNum type="alphaLcParenBoth" startAt="9"/>
            </a:pPr>
            <a:r>
              <a:rPr lang="en-CA" sz="1800" dirty="0" smtClean="0"/>
              <a:t>Don’t encourage those who are not licensed to practice</a:t>
            </a:r>
          </a:p>
          <a:p>
            <a:pPr marL="857250" lvl="1" indent="-457200">
              <a:buAutoNum type="alphaLcParenBoth" startAt="9"/>
            </a:pPr>
            <a:r>
              <a:rPr lang="en-CA" sz="1800" dirty="0" smtClean="0"/>
              <a:t>Don’t harass people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63</a:t>
            </a:fld>
            <a:endParaRPr lang="en-CA"/>
          </a:p>
        </p:txBody>
      </p:sp>
      <p:sp>
        <p:nvSpPr>
          <p:cNvPr id="5" name="Footer Placeholder 4"/>
          <p:cNvSpPr>
            <a:spLocks noGrp="1"/>
          </p:cNvSpPr>
          <p:nvPr>
            <p:ph type="ftr" sz="quarter" idx="12"/>
          </p:nvPr>
        </p:nvSpPr>
        <p:spPr/>
        <p:txBody>
          <a:bodyPr/>
          <a:lstStyle/>
          <a:p>
            <a:pPr>
              <a:defRPr/>
            </a:pPr>
            <a:r>
              <a:rPr lang="en-US" dirty="0" smtClean="0"/>
              <a:t>Discipline and Enforcement</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dirty="0" smtClean="0"/>
              <a:t>	The discipline committee found him guilty of:</a:t>
            </a:r>
          </a:p>
          <a:p>
            <a:pPr>
              <a:buNone/>
            </a:pPr>
            <a:r>
              <a:rPr lang="en-CA" dirty="0" smtClean="0"/>
              <a:t>	</a:t>
            </a:r>
            <a:r>
              <a:rPr lang="en-CA" sz="2000" b="1" dirty="0" smtClean="0"/>
              <a:t>Section 72(2)(a): </a:t>
            </a:r>
            <a:r>
              <a:rPr lang="en-CA" sz="2000" dirty="0" smtClean="0"/>
              <a:t>negligence; that is, an act or an omission in the carrying out of the work of a practitioner that constitutes a failure to maintain the standards that a reasonable and prudent practitioner would maintain in the circumstances.</a:t>
            </a:r>
          </a:p>
          <a:p>
            <a:pPr>
              <a:buNone/>
            </a:pPr>
            <a:endParaRPr lang="en-CA" sz="2000" dirty="0" smtClean="0"/>
          </a:p>
          <a:p>
            <a:pPr>
              <a:buNone/>
            </a:pPr>
            <a:r>
              <a:rPr lang="en-CA" sz="2000" dirty="0" smtClean="0"/>
              <a:t>	</a:t>
            </a:r>
            <a:r>
              <a:rPr lang="en-CA" sz="2000" b="1" dirty="0" smtClean="0"/>
              <a:t>Section 72(2)(d): </a:t>
            </a:r>
            <a:r>
              <a:rPr lang="en-CA" sz="2000" dirty="0" smtClean="0"/>
              <a:t>failure to make responsible provision for  complying with applicable statutes, regulations, standards, codes, by-laws and rules in connection with work being undertaken by or under the responsibility of the practitioner.</a:t>
            </a:r>
          </a:p>
          <a:p>
            <a:pPr>
              <a:buNone/>
            </a:pPr>
            <a:endParaRPr lang="en-CA" sz="2000" dirty="0" smtClean="0"/>
          </a:p>
          <a:p>
            <a:pPr>
              <a:buNone/>
            </a:pPr>
            <a:r>
              <a:rPr lang="en-CA" sz="2000" dirty="0" smtClean="0"/>
              <a:t>	</a:t>
            </a:r>
            <a:r>
              <a:rPr lang="en-CA" sz="2000" b="1" dirty="0" smtClean="0"/>
              <a:t>Section 72(2)(g): </a:t>
            </a:r>
            <a:r>
              <a:rPr lang="en-CA" sz="2000" dirty="0" smtClean="0"/>
              <a:t>breach of the Act or regulations, other than an action that is solely a breach of the code of ethics.</a:t>
            </a:r>
          </a:p>
          <a:p>
            <a:pPr>
              <a:buNone/>
            </a:pPr>
            <a:r>
              <a:rPr lang="en-CA" sz="2000" dirty="0" smtClean="0"/>
              <a:t>	</a:t>
            </a:r>
          </a:p>
        </p:txBody>
      </p:sp>
      <p:sp>
        <p:nvSpPr>
          <p:cNvPr id="4" name="Slide Number Placeholder 3"/>
          <p:cNvSpPr>
            <a:spLocks noGrp="1"/>
          </p:cNvSpPr>
          <p:nvPr>
            <p:ph type="sldNum" sz="quarter" idx="11"/>
          </p:nvPr>
        </p:nvSpPr>
        <p:spPr/>
        <p:txBody>
          <a:bodyPr/>
          <a:lstStyle/>
          <a:p>
            <a:fld id="{9DB00347-C159-474C-B961-9625E0FB8F9F}" type="slidenum">
              <a:rPr lang="en-CA" smtClean="0"/>
              <a:pPr/>
              <a:t>64</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dirty="0" smtClean="0"/>
              <a:t>	The discipline committee found him guilty of:</a:t>
            </a:r>
          </a:p>
          <a:p>
            <a:pPr>
              <a:buNone/>
            </a:pPr>
            <a:r>
              <a:rPr lang="en-CA" dirty="0" smtClean="0"/>
              <a:t>	</a:t>
            </a:r>
            <a:r>
              <a:rPr lang="en-CA" sz="2000" b="1" dirty="0" smtClean="0"/>
              <a:t>Section 72(2)(</a:t>
            </a:r>
            <a:r>
              <a:rPr lang="en-CA" sz="2000" b="1" dirty="0" err="1" smtClean="0"/>
              <a:t>i</a:t>
            </a:r>
            <a:r>
              <a:rPr lang="en-CA" sz="2000" b="1" dirty="0" smtClean="0"/>
              <a:t>): </a:t>
            </a:r>
            <a:r>
              <a:rPr lang="en-CA" sz="2000" dirty="0" smtClean="0"/>
              <a:t>failure to make prompt, voluntary and complete disclosure of an interest, direct or indirect, that might in any way be, or be construed as, prejudicial to the professional judgment of the practitioner in rendering service to the public, to an employer or to a client</a:t>
            </a:r>
          </a:p>
          <a:p>
            <a:pPr>
              <a:buNone/>
            </a:pPr>
            <a:endParaRPr lang="en-CA" sz="2000" dirty="0" smtClean="0"/>
          </a:p>
          <a:p>
            <a:pPr>
              <a:buNone/>
            </a:pPr>
            <a:r>
              <a:rPr lang="en-CA" sz="2000" dirty="0" smtClean="0"/>
              <a:t>	</a:t>
            </a:r>
            <a:r>
              <a:rPr lang="en-CA" sz="2000" b="1" dirty="0" smtClean="0"/>
              <a:t>Section 72(2)(j):</a:t>
            </a:r>
            <a:r>
              <a:rPr lang="en-CA" sz="2000" dirty="0" smtClean="0"/>
              <a:t> conduct or an act relevant to the practice of professional engineering that, having regard to all the circumstances, would reasonably be regarded by the engineering profession as disgraceful, dishonourable or unprofessional.</a:t>
            </a:r>
          </a:p>
        </p:txBody>
      </p:sp>
      <p:sp>
        <p:nvSpPr>
          <p:cNvPr id="4" name="Slide Number Placeholder 3"/>
          <p:cNvSpPr>
            <a:spLocks noGrp="1"/>
          </p:cNvSpPr>
          <p:nvPr>
            <p:ph type="sldNum" sz="quarter" idx="11"/>
          </p:nvPr>
        </p:nvSpPr>
        <p:spPr/>
        <p:txBody>
          <a:bodyPr/>
          <a:lstStyle/>
          <a:p>
            <a:fld id="{9DB00347-C159-474C-B961-9625E0FB8F9F}" type="slidenum">
              <a:rPr lang="en-CA" smtClean="0"/>
              <a:pPr/>
              <a:t>65</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dirty="0" smtClean="0"/>
              <a:t>	Accordingly, the panel orders the following:</a:t>
            </a:r>
          </a:p>
          <a:p>
            <a:pPr marL="857250" lvl="1" indent="-457200">
              <a:buFont typeface="+mj-lt"/>
              <a:buAutoNum type="arabicPeriod"/>
            </a:pPr>
            <a:r>
              <a:rPr lang="en-CA" sz="1800" dirty="0" smtClean="0"/>
              <a:t>that </a:t>
            </a:r>
            <a:r>
              <a:rPr lang="en-CA" sz="1800" dirty="0" err="1" smtClean="0"/>
              <a:t>Hamann</a:t>
            </a:r>
            <a:r>
              <a:rPr lang="en-CA" sz="1800" dirty="0" smtClean="0"/>
              <a:t> be reprimanded;</a:t>
            </a:r>
          </a:p>
          <a:p>
            <a:pPr marL="857250" lvl="1" indent="-457200">
              <a:buFont typeface="+mj-lt"/>
              <a:buAutoNum type="arabicPeriod"/>
            </a:pPr>
            <a:r>
              <a:rPr lang="en-CA" sz="1800" dirty="0" smtClean="0"/>
              <a:t>that the fact of the reprimand be recorded on the Register;</a:t>
            </a:r>
          </a:p>
          <a:p>
            <a:pPr marL="857250" lvl="1" indent="-457200">
              <a:buFont typeface="+mj-lt"/>
              <a:buAutoNum type="arabicPeriod"/>
            </a:pPr>
            <a:r>
              <a:rPr lang="en-CA" sz="1800" dirty="0" smtClean="0"/>
              <a:t>there will be publication of the proceedings with the name of the member in Gazette; and</a:t>
            </a:r>
          </a:p>
          <a:p>
            <a:pPr marL="857250" lvl="1" indent="-457200">
              <a:buFont typeface="+mj-lt"/>
              <a:buAutoNum type="arabicPeriod"/>
            </a:pPr>
            <a:r>
              <a:rPr lang="en-CA" sz="1800" dirty="0" smtClean="0"/>
              <a:t>that </a:t>
            </a:r>
            <a:r>
              <a:rPr lang="en-CA" sz="1800" dirty="0" err="1" smtClean="0"/>
              <a:t>Hamann</a:t>
            </a:r>
            <a:r>
              <a:rPr lang="en-CA" sz="1800" dirty="0" smtClean="0"/>
              <a:t> shall write and pass the following examinations:</a:t>
            </a:r>
          </a:p>
          <a:p>
            <a:pPr marL="1714500" lvl="3" indent="-457200">
              <a:buAutoNum type="romanLcParenBoth"/>
            </a:pPr>
            <a:r>
              <a:rPr lang="en-CA" sz="1800" dirty="0" smtClean="0"/>
              <a:t>Professional Practice Examination,</a:t>
            </a:r>
          </a:p>
          <a:p>
            <a:pPr marL="1714500" lvl="3" indent="-457200">
              <a:buFont typeface="Arial" charset="0"/>
              <a:buAutoNum type="romanLcParenBoth"/>
            </a:pPr>
            <a:r>
              <a:rPr lang="en-CA" sz="1800" dirty="0" smtClean="0"/>
              <a:t> 98-Civ-B8 Management of Construction;</a:t>
            </a:r>
          </a:p>
          <a:p>
            <a:pPr marL="857250" lvl="1" indent="-457200">
              <a:buFont typeface="+mj-lt"/>
              <a:buAutoNum type="arabicPeriod" startAt="5"/>
            </a:pPr>
            <a:r>
              <a:rPr lang="en-CA" sz="1800" dirty="0" smtClean="0"/>
              <a:t>in the event that </a:t>
            </a:r>
            <a:r>
              <a:rPr lang="en-CA" sz="1800" dirty="0" err="1" smtClean="0"/>
              <a:t>Hamann</a:t>
            </a:r>
            <a:r>
              <a:rPr lang="en-CA" sz="1800" dirty="0" smtClean="0"/>
              <a:t> does not write and pass the examinations within 12 months, his licence will be suspended until they are passed;</a:t>
            </a:r>
          </a:p>
          <a:p>
            <a:pPr marL="857250" lvl="1" indent="-457200">
              <a:buFont typeface="+mj-lt"/>
              <a:buAutoNum type="arabicPeriod" startAt="5"/>
            </a:pPr>
            <a:r>
              <a:rPr lang="en-CA" sz="1800" dirty="0" smtClean="0"/>
              <a:t>in the event that </a:t>
            </a:r>
            <a:r>
              <a:rPr lang="en-CA" sz="1800" dirty="0" err="1" smtClean="0"/>
              <a:t>Hamman</a:t>
            </a:r>
            <a:r>
              <a:rPr lang="en-CA" sz="1800" dirty="0" smtClean="0"/>
              <a:t> does not write and pass the  examinations within 24 months, his licence shall be revoked; and</a:t>
            </a:r>
          </a:p>
          <a:p>
            <a:pPr marL="857250" lvl="1" indent="-457200">
              <a:buFont typeface="+mj-lt"/>
              <a:buAutoNum type="arabicPeriod" startAt="5"/>
            </a:pPr>
            <a:r>
              <a:rPr lang="en-CA" sz="1800" dirty="0" smtClean="0"/>
              <a:t>that </a:t>
            </a:r>
            <a:r>
              <a:rPr lang="en-CA" sz="1800" dirty="0" err="1" smtClean="0"/>
              <a:t>Hamann</a:t>
            </a:r>
            <a:r>
              <a:rPr lang="en-CA" sz="1800" dirty="0" smtClean="0"/>
              <a:t> pay the costs of the proceeding fixed in the sum of $5,000 within 90 days of the date of this hearing.</a:t>
            </a:r>
          </a:p>
        </p:txBody>
      </p:sp>
      <p:sp>
        <p:nvSpPr>
          <p:cNvPr id="4" name="Slide Number Placeholder 3"/>
          <p:cNvSpPr>
            <a:spLocks noGrp="1"/>
          </p:cNvSpPr>
          <p:nvPr>
            <p:ph type="sldNum" sz="quarter" idx="11"/>
          </p:nvPr>
        </p:nvSpPr>
        <p:spPr/>
        <p:txBody>
          <a:bodyPr/>
          <a:lstStyle/>
          <a:p>
            <a:fld id="{9DB00347-C159-474C-B961-9625E0FB8F9F}" type="slidenum">
              <a:rPr lang="en-CA" smtClean="0"/>
              <a:pPr/>
              <a:t>66</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Reasons and Decisions</a:t>
            </a:r>
            <a:endParaRPr lang="en-CA" dirty="0"/>
          </a:p>
        </p:txBody>
      </p:sp>
      <p:sp>
        <p:nvSpPr>
          <p:cNvPr id="3" name="Content Placeholder 2"/>
          <p:cNvSpPr>
            <a:spLocks noGrp="1"/>
          </p:cNvSpPr>
          <p:nvPr>
            <p:ph idx="1"/>
          </p:nvPr>
        </p:nvSpPr>
        <p:spPr/>
        <p:txBody>
          <a:bodyPr/>
          <a:lstStyle/>
          <a:p>
            <a:pPr>
              <a:buNone/>
            </a:pPr>
            <a:r>
              <a:rPr lang="en-CA" dirty="0" smtClean="0"/>
              <a:t>	Follow up:  </a:t>
            </a:r>
            <a:r>
              <a:rPr lang="en-CA" dirty="0" smtClean="0"/>
              <a:t>Stephen </a:t>
            </a:r>
            <a:r>
              <a:rPr lang="en-CA" dirty="0" err="1" smtClean="0"/>
              <a:t>Hamann</a:t>
            </a:r>
            <a:r>
              <a:rPr lang="en-CA" dirty="0" smtClean="0"/>
              <a:t> </a:t>
            </a:r>
            <a:r>
              <a:rPr lang="en-CA" dirty="0" smtClean="0"/>
              <a:t>continues </a:t>
            </a:r>
            <a:r>
              <a:rPr lang="en-CA" dirty="0" smtClean="0"/>
              <a:t>to be </a:t>
            </a:r>
            <a:r>
              <a:rPr lang="en-CA" dirty="0" smtClean="0"/>
              <a:t>a professional engineer </a:t>
            </a:r>
            <a:r>
              <a:rPr lang="en-CA" dirty="0" smtClean="0"/>
              <a:t>practicing in Toronto </a:t>
            </a:r>
            <a:r>
              <a:rPr lang="en-CA" dirty="0" smtClean="0"/>
              <a:t>and he continues to </a:t>
            </a:r>
            <a:r>
              <a:rPr lang="en-CA" dirty="0" smtClean="0"/>
              <a:t>have </a:t>
            </a:r>
            <a:r>
              <a:rPr lang="en-CA" dirty="0" smtClean="0"/>
              <a:t>the designation of consulting </a:t>
            </a:r>
            <a:r>
              <a:rPr lang="en-CA" dirty="0" smtClean="0"/>
              <a:t>engineer</a:t>
            </a:r>
          </a:p>
          <a:p>
            <a:pPr lvl="1"/>
            <a:r>
              <a:rPr lang="en-CA" dirty="0" smtClean="0"/>
              <a:t>He made a mistake, and he corrected for it</a:t>
            </a: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67</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Enforcement</a:t>
            </a:r>
            <a:endParaRPr lang="en-CA" dirty="0"/>
          </a:p>
        </p:txBody>
      </p:sp>
      <p:sp>
        <p:nvSpPr>
          <p:cNvPr id="3" name="Content Placeholder 2"/>
          <p:cNvSpPr>
            <a:spLocks noGrp="1"/>
          </p:cNvSpPr>
          <p:nvPr>
            <p:ph idx="1"/>
          </p:nvPr>
        </p:nvSpPr>
        <p:spPr/>
        <p:txBody>
          <a:bodyPr/>
          <a:lstStyle/>
          <a:p>
            <a:pPr>
              <a:buNone/>
            </a:pPr>
            <a:r>
              <a:rPr lang="en-CA" dirty="0" smtClean="0"/>
              <a:t>	When a professional engineer or a holder of a Certificate of Authorization or other licence fails to live up to the standards set by the Association, they are judged and disciplined by professional engineers</a:t>
            </a:r>
          </a:p>
          <a:p>
            <a:pPr>
              <a:buNone/>
            </a:pPr>
            <a:endParaRPr lang="en-CA" dirty="0" smtClean="0"/>
          </a:p>
          <a:p>
            <a:pPr>
              <a:buNone/>
            </a:pPr>
            <a:r>
              <a:rPr lang="en-CA" dirty="0" smtClean="0"/>
              <a:t>	When an individual who does not hold a licence or a Certificate of Authorization engages in the practice of professional engineering, the Association has no authority to discipline that individual</a:t>
            </a:r>
          </a:p>
          <a:p>
            <a:pPr lvl="1"/>
            <a:r>
              <a:rPr lang="en-CA" dirty="0" smtClean="0"/>
              <a:t>In this case, the Association will enforce the terms by having a court grant an injunction against the individual or business organization</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68</a:t>
            </a:fld>
            <a:endParaRPr lang="en-CA"/>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Enforcement</a:t>
            </a:r>
            <a:endParaRPr lang="en-CA" dirty="0"/>
          </a:p>
        </p:txBody>
      </p:sp>
      <p:sp>
        <p:nvSpPr>
          <p:cNvPr id="3" name="Content Placeholder 2"/>
          <p:cNvSpPr>
            <a:spLocks noGrp="1"/>
          </p:cNvSpPr>
          <p:nvPr>
            <p:ph idx="1"/>
          </p:nvPr>
        </p:nvSpPr>
        <p:spPr/>
        <p:txBody>
          <a:bodyPr/>
          <a:lstStyle/>
          <a:p>
            <a:pPr>
              <a:buNone/>
            </a:pPr>
            <a:r>
              <a:rPr lang="en-CA" dirty="0" smtClean="0"/>
              <a:t>	</a:t>
            </a:r>
            <a:r>
              <a:rPr lang="en-CA" sz="2000" b="1" dirty="0" smtClean="0"/>
              <a:t>Order directing compliance</a:t>
            </a:r>
          </a:p>
          <a:p>
            <a:pPr algn="just">
              <a:buNone/>
            </a:pPr>
            <a:r>
              <a:rPr lang="en-CA" sz="2000" dirty="0" smtClean="0"/>
              <a:t>	</a:t>
            </a:r>
            <a:r>
              <a:rPr lang="en-CA" sz="2000" b="1" dirty="0" smtClean="0"/>
              <a:t>39. (1) </a:t>
            </a:r>
            <a:r>
              <a:rPr lang="en-CA" sz="2000" dirty="0" smtClean="0"/>
              <a:t>Where it appears to the Association that any person does not comply with this Act or the regulations, despite the imposition of any penalty in respect of such non-compliance and in addition to any other rights it may have, the Association may apply to a judge of the Superior Court of Justice for an order directing the person to comply with the provision, and upon the application the judge may make the order or such other order as the judge thinks fit.</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69</a:t>
            </a:fld>
            <a:endParaRPr lang="en-CA"/>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There was insufficient money to perform anything more than the absolute minimum number tests required.</a:t>
            </a:r>
          </a:p>
          <a:p>
            <a:pPr>
              <a:buNone/>
            </a:pPr>
            <a:endParaRPr lang="en-CA" dirty="0" smtClean="0"/>
          </a:p>
          <a:p>
            <a:pPr>
              <a:buNone/>
            </a:pPr>
            <a:r>
              <a:rPr lang="en-CA" dirty="0" smtClean="0"/>
              <a:t>	Response:</a:t>
            </a:r>
          </a:p>
          <a:p>
            <a:pPr lvl="1"/>
            <a:r>
              <a:rPr lang="en-CA" dirty="0" smtClean="0"/>
              <a:t>Engineering is not about getting the job done at the cheapest possible rate—it’s about reasonable pay for engineering work</a:t>
            </a:r>
          </a:p>
          <a:p>
            <a:pPr lvl="1">
              <a:buNone/>
            </a:pPr>
            <a:endParaRPr lang="en-CA" dirty="0" smtClean="0"/>
          </a:p>
          <a:p>
            <a:pPr lvl="1">
              <a:buNone/>
            </a:pPr>
            <a:r>
              <a:rPr lang="en-CA" dirty="0" smtClean="0"/>
              <a:t>			A practitioner shall uphold the principle of adequate </a:t>
            </a:r>
            <a:br>
              <a:rPr lang="en-CA" dirty="0" smtClean="0"/>
            </a:br>
            <a:r>
              <a:rPr lang="en-CA" dirty="0" smtClean="0"/>
              <a:t>		compensation for engineering work.</a:t>
            </a:r>
          </a:p>
          <a:p>
            <a:pPr lvl="1"/>
            <a:endParaRPr lang="en-CA" dirty="0" smtClean="0"/>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MCSE</a:t>
            </a:r>
            <a:endParaRPr lang="en-CA" dirty="0"/>
          </a:p>
        </p:txBody>
      </p:sp>
      <p:sp>
        <p:nvSpPr>
          <p:cNvPr id="3" name="Content Placeholder 2"/>
          <p:cNvSpPr>
            <a:spLocks noGrp="1"/>
          </p:cNvSpPr>
          <p:nvPr>
            <p:ph idx="1"/>
          </p:nvPr>
        </p:nvSpPr>
        <p:spPr/>
        <p:txBody>
          <a:bodyPr/>
          <a:lstStyle/>
          <a:p>
            <a:pPr>
              <a:buNone/>
            </a:pPr>
            <a:r>
              <a:rPr lang="en-CA" sz="1800" dirty="0" smtClean="0"/>
              <a:t>	Please see Case History 4.1 in Andrews http://www.peo.on.ca/enforcement/Software_engineering_page.html</a:t>
            </a:r>
          </a:p>
          <a:p>
            <a:pPr algn="just">
              <a:buNone/>
            </a:pPr>
            <a:r>
              <a:rPr lang="en-CA" sz="2000" dirty="0" smtClean="0"/>
              <a:t>	</a:t>
            </a:r>
            <a:r>
              <a:rPr lang="en-CA" sz="1800" dirty="0" smtClean="0"/>
              <a:t>MCSE is a designation given to those who complete a technical course offered by Microsoft Corporation; the course is only about a year long, usually at a community college. This program started in the early 1990s while SYDE was an accredited program at UW! There was legitimate concern that the title made confusion possible in Canada: it would be reasonable to expect that the holder of such a license graduated from an accredited university. </a:t>
            </a:r>
          </a:p>
          <a:p>
            <a:pPr algn="just">
              <a:buNone/>
            </a:pPr>
            <a:endParaRPr lang="en-CA" sz="1800" dirty="0" smtClean="0"/>
          </a:p>
          <a:p>
            <a:pPr algn="just">
              <a:buNone/>
            </a:pPr>
            <a:r>
              <a:rPr lang="en-CA" sz="1800" dirty="0" smtClean="0"/>
              <a:t>	In 2001, PEO (and others) met with Microsoft to explain how this designation contravened Canadian law, at which point Microsoft agreed to use only the acronym. One year later, they reversed this decision, telling certificate holders to use the full title. One argument was that the full title carried more weight. </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70</a:t>
            </a:fld>
            <a:endParaRPr lang="en-CA"/>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Mr. Stolarchuk</a:t>
            </a:r>
            <a:endParaRPr lang="en-CA" dirty="0"/>
          </a:p>
        </p:txBody>
      </p:sp>
      <p:sp>
        <p:nvSpPr>
          <p:cNvPr id="3" name="Content Placeholder 2"/>
          <p:cNvSpPr>
            <a:spLocks noGrp="1"/>
          </p:cNvSpPr>
          <p:nvPr>
            <p:ph idx="1"/>
          </p:nvPr>
        </p:nvSpPr>
        <p:spPr/>
        <p:txBody>
          <a:bodyPr/>
          <a:lstStyle/>
          <a:p>
            <a:pPr>
              <a:buNone/>
            </a:pPr>
            <a:r>
              <a:rPr lang="en-CA" sz="1800" dirty="0" smtClean="0"/>
              <a:t>	An application was brought under Section 39 of the Professional Engineers Act in the Ontario Superior Court of Justice at 130 Queen Street West, Toronto, Ontario, on July 23, 2002 before the Honourable Mr. Justice Somers.  The association obtained the following Order against Dan Stolarchuk of Toronto:</a:t>
            </a:r>
          </a:p>
          <a:p>
            <a:pPr>
              <a:buNone/>
            </a:pPr>
            <a:endParaRPr lang="en-CA" sz="1800" dirty="0" smtClean="0"/>
          </a:p>
          <a:p>
            <a:pPr algn="just">
              <a:buFont typeface="+mj-lt"/>
              <a:buAutoNum type="arabicPeriod"/>
            </a:pPr>
            <a:r>
              <a:rPr lang="en-CA" sz="1800" dirty="0" smtClean="0"/>
              <a:t>A DECLARATION that Dan Stolarchuk breached s. 12(1) of the Act in that, </a:t>
            </a:r>
            <a:r>
              <a:rPr lang="en-CA" sz="1800" b="1" dirty="0" smtClean="0"/>
              <a:t>without a licence</a:t>
            </a:r>
            <a:r>
              <a:rPr lang="en-CA" sz="1800" dirty="0" smtClean="0"/>
              <a:t>, </a:t>
            </a:r>
            <a:r>
              <a:rPr lang="en-CA" sz="1800" b="1" dirty="0" smtClean="0"/>
              <a:t>he held himself out as engaging in the business of providing, to the Ontario public, services that are within the practice of professional engineering</a:t>
            </a:r>
          </a:p>
          <a:p>
            <a:pPr>
              <a:buFont typeface="+mj-lt"/>
              <a:buAutoNum type="arabicPeriod"/>
            </a:pPr>
            <a:endParaRPr lang="en-CA" sz="1800" dirty="0" smtClean="0"/>
          </a:p>
          <a:p>
            <a:pPr algn="just">
              <a:buFont typeface="+mj-lt"/>
              <a:buAutoNum type="arabicPeriod"/>
            </a:pPr>
            <a:r>
              <a:rPr lang="en-CA" sz="1800" dirty="0" smtClean="0"/>
              <a:t>AN ORDER that Stolarchuk refrain from holding himself out as engaging in the business of providing, to the public in Ontario, services that are within the practice of professional engineering, unless and until he obtains a licence from PEO;</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71</a:t>
            </a:fld>
            <a:endParaRPr lang="en-CA"/>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Mr. Stolarchuk</a:t>
            </a:r>
            <a:endParaRPr lang="en-CA" dirty="0"/>
          </a:p>
        </p:txBody>
      </p:sp>
      <p:sp>
        <p:nvSpPr>
          <p:cNvPr id="3" name="Content Placeholder 2"/>
          <p:cNvSpPr>
            <a:spLocks noGrp="1"/>
          </p:cNvSpPr>
          <p:nvPr>
            <p:ph idx="1"/>
          </p:nvPr>
        </p:nvSpPr>
        <p:spPr/>
        <p:txBody>
          <a:bodyPr/>
          <a:lstStyle/>
          <a:p>
            <a:pPr>
              <a:buFont typeface="+mj-lt"/>
              <a:buAutoNum type="arabicPeriod" startAt="3"/>
            </a:pPr>
            <a:r>
              <a:rPr lang="en-CA" sz="1800" dirty="0" smtClean="0"/>
              <a:t>A DECLARATION that Stolarchuk breached s. 40(2)(a) of the Act in that, </a:t>
            </a:r>
            <a:r>
              <a:rPr lang="en-CA" sz="1800" b="1" dirty="0" smtClean="0"/>
              <a:t>without a licence, he used the title “professional engineer” and the abbreviated title “P.Eng.” </a:t>
            </a:r>
            <a:r>
              <a:rPr lang="en-CA" sz="1800" dirty="0" smtClean="0"/>
              <a:t>as occupational or business designations</a:t>
            </a:r>
          </a:p>
          <a:p>
            <a:pPr>
              <a:buFont typeface="+mj-lt"/>
              <a:buAutoNum type="arabicPeriod" startAt="3"/>
            </a:pPr>
            <a:endParaRPr lang="en-CA" sz="1800" dirty="0" smtClean="0"/>
          </a:p>
          <a:p>
            <a:pPr>
              <a:buFont typeface="+mj-lt"/>
              <a:buAutoNum type="arabicPeriod" startAt="3"/>
            </a:pPr>
            <a:r>
              <a:rPr lang="en-CA" sz="1800" dirty="0" smtClean="0"/>
              <a:t>AN ORDER that Stolarchuk refrain from using the title “professional  engineer” or any abbreviations or variation thereof as an occupational or  business designation in Ontario unless and until he obtains a licence</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72</a:t>
            </a:fld>
            <a:endParaRPr lang="en-CA"/>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Mr. Stolarchuk</a:t>
            </a:r>
            <a:endParaRPr lang="en-CA" dirty="0"/>
          </a:p>
        </p:txBody>
      </p:sp>
      <p:sp>
        <p:nvSpPr>
          <p:cNvPr id="3" name="Content Placeholder 2"/>
          <p:cNvSpPr>
            <a:spLocks noGrp="1"/>
          </p:cNvSpPr>
          <p:nvPr>
            <p:ph idx="1"/>
          </p:nvPr>
        </p:nvSpPr>
        <p:spPr/>
        <p:txBody>
          <a:bodyPr/>
          <a:lstStyle/>
          <a:p>
            <a:pPr>
              <a:buFont typeface="+mj-lt"/>
              <a:buAutoNum type="arabicPeriod" startAt="5"/>
            </a:pPr>
            <a:r>
              <a:rPr lang="en-CA" sz="1800" dirty="0" smtClean="0"/>
              <a:t>A DECLARATION that Stolarchuk breached s. 40(2)(b) of the Act in that, </a:t>
            </a:r>
            <a:r>
              <a:rPr lang="en-CA" sz="1800" b="1" dirty="0" smtClean="0"/>
              <a:t>without a licence, he used the titles “professional engineer” and “P.Eng.”</a:t>
            </a:r>
            <a:r>
              <a:rPr lang="en-CA" sz="1800" dirty="0" smtClean="0"/>
              <a:t>, terms which would lead to the belief that he could engage in the practice of professional engineering</a:t>
            </a:r>
          </a:p>
          <a:p>
            <a:pPr>
              <a:buFont typeface="+mj-lt"/>
              <a:buAutoNum type="arabicPeriod" startAt="5"/>
            </a:pPr>
            <a:endParaRPr lang="en-CA" sz="1800" dirty="0" smtClean="0"/>
          </a:p>
          <a:p>
            <a:pPr>
              <a:buFont typeface="+mj-lt"/>
              <a:buAutoNum type="arabicPeriod" startAt="5"/>
            </a:pPr>
            <a:r>
              <a:rPr lang="en-CA" sz="1800" dirty="0" smtClean="0"/>
              <a:t>AN ORDER that Stolarchuk refrain from using, by any medium, the term “professional engineer” or any variation or abbreviation thereof that will lead to the belief that he provides, to the public in Ontario, services within the practice of professional engineering, unless and until he obtains a licence</a:t>
            </a:r>
          </a:p>
          <a:p>
            <a:pPr>
              <a:buFont typeface="+mj-lt"/>
              <a:buAutoNum type="arabicPeriod" startAt="5"/>
            </a:pPr>
            <a:endParaRPr lang="en-CA" sz="1800" dirty="0" smtClean="0"/>
          </a:p>
          <a:p>
            <a:pPr>
              <a:buFont typeface="+mj-lt"/>
              <a:buAutoNum type="arabicPeriod" startAt="5"/>
            </a:pPr>
            <a:r>
              <a:rPr lang="en-CA" sz="1800" dirty="0" smtClean="0"/>
              <a:t>AN ORDER that Stolarchuk turn over to a representative of PEO all promotional materials, business cards, and any other business stationery or printed materials and signage using the title “professional engineer” and/or “P.Eng.”, in combination with his name and/or any other term in violation of this Order, within 21 days of the date of this Order</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73</a:t>
            </a:fld>
            <a:endParaRPr lang="en-CA"/>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Mr. Stolarchuk</a:t>
            </a:r>
            <a:endParaRPr lang="en-CA" dirty="0"/>
          </a:p>
        </p:txBody>
      </p:sp>
      <p:sp>
        <p:nvSpPr>
          <p:cNvPr id="3" name="Content Placeholder 2"/>
          <p:cNvSpPr>
            <a:spLocks noGrp="1"/>
          </p:cNvSpPr>
          <p:nvPr>
            <p:ph idx="1"/>
          </p:nvPr>
        </p:nvSpPr>
        <p:spPr/>
        <p:txBody>
          <a:bodyPr/>
          <a:lstStyle/>
          <a:p>
            <a:pPr>
              <a:buFont typeface="+mj-lt"/>
              <a:buAutoNum type="arabicPeriod" startAt="8"/>
            </a:pPr>
            <a:r>
              <a:rPr lang="en-CA" sz="1800" dirty="0" smtClean="0"/>
              <a:t>AN ORDER that Stolarchuk pay to PEO its costs of this matter fixed at $6,750.</a:t>
            </a:r>
          </a:p>
          <a:p>
            <a:pPr>
              <a:buNone/>
            </a:pPr>
            <a:endParaRPr lang="en-CA" sz="1800" dirty="0" smtClean="0"/>
          </a:p>
          <a:p>
            <a:pPr>
              <a:buNone/>
            </a:pPr>
            <a:r>
              <a:rPr lang="en-CA" sz="1800" dirty="0" smtClean="0"/>
              <a:t>	The association was represented by Dana M. Peebles of McCarthy </a:t>
            </a:r>
            <a:r>
              <a:rPr lang="en-CA" sz="1800" dirty="0" err="1" smtClean="0"/>
              <a:t>Tétrault</a:t>
            </a:r>
            <a:r>
              <a:rPr lang="en-CA" sz="1800" dirty="0" smtClean="0"/>
              <a:t>.</a:t>
            </a:r>
          </a:p>
          <a:p>
            <a:pPr>
              <a:buNone/>
            </a:pPr>
            <a:endParaRPr lang="en-CA" sz="1800" dirty="0" smtClean="0"/>
          </a:p>
          <a:p>
            <a:pPr>
              <a:buNone/>
            </a:pPr>
            <a:r>
              <a:rPr lang="en-CA" sz="1800" dirty="0" smtClean="0"/>
              <a:t>	The investigation leading to the subsequent application began after PEO received information that Stolarchuk had misrepresented himself as a professional engineer to fellow employees at a Toronto company, as well as describing himself as a “Field Applications Engineer” and “R.D. Engineer” in a resume.</a:t>
            </a:r>
          </a:p>
          <a:p>
            <a:endParaRPr lang="en-CA" sz="1800" dirty="0" smtClean="0"/>
          </a:p>
          <a:p>
            <a:pPr>
              <a:buNone/>
            </a:pPr>
            <a:r>
              <a:rPr lang="en-CA" sz="1800" dirty="0" smtClean="0"/>
              <a:t>	Affidavits in support of the association’s application were filed with the court. Mr. Stolarchuk attended in person. After reviewing the material and hearing brief submissions from Mr. Peebles and Mr. Stolarchuk, the Honourable Mr. Justice Somers handed down the order in favour of the association.</a:t>
            </a:r>
          </a:p>
          <a:p>
            <a:pPr>
              <a:buNone/>
            </a:pPr>
            <a:endParaRPr lang="en-CA" sz="1800" dirty="0" smtClean="0"/>
          </a:p>
          <a:p>
            <a:pPr>
              <a:buNone/>
            </a:pPr>
            <a:r>
              <a:rPr lang="en-CA" sz="1800" dirty="0" smtClean="0"/>
              <a:t>	</a:t>
            </a:r>
            <a:r>
              <a:rPr lang="en-CA" sz="1400" dirty="0" smtClean="0">
                <a:solidFill>
                  <a:schemeClr val="tx1">
                    <a:lumMod val="65000"/>
                    <a:lumOff val="35000"/>
                  </a:schemeClr>
                </a:solidFill>
              </a:rPr>
              <a:t>												Gazette, January/February 2003</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74</a:t>
            </a:fld>
            <a:endParaRPr lang="en-CA"/>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Sean A. </a:t>
            </a:r>
            <a:r>
              <a:rPr lang="en-CA" dirty="0" err="1" smtClean="0"/>
              <a:t>Clyke</a:t>
            </a:r>
            <a:endParaRPr lang="en-CA" dirty="0"/>
          </a:p>
        </p:txBody>
      </p:sp>
      <p:sp>
        <p:nvSpPr>
          <p:cNvPr id="3" name="Content Placeholder 2"/>
          <p:cNvSpPr>
            <a:spLocks noGrp="1"/>
          </p:cNvSpPr>
          <p:nvPr>
            <p:ph idx="1"/>
          </p:nvPr>
        </p:nvSpPr>
        <p:spPr/>
        <p:txBody>
          <a:bodyPr/>
          <a:lstStyle/>
          <a:p>
            <a:pPr algn="just">
              <a:buNone/>
            </a:pPr>
            <a:r>
              <a:rPr lang="en-CA" dirty="0" smtClean="0"/>
              <a:t>	In December, 2004, Mr. </a:t>
            </a:r>
            <a:r>
              <a:rPr lang="en-CA" dirty="0" err="1" smtClean="0"/>
              <a:t>Clyke</a:t>
            </a:r>
            <a:r>
              <a:rPr lang="en-CA" dirty="0" smtClean="0"/>
              <a:t> was ordered to refrain from using the term “professional engineer” and the abbreviation “P.Eng.” and required to pay to PEO its costs of this matter fixed at $6,607.41</a:t>
            </a:r>
          </a:p>
          <a:p>
            <a:pPr algn="just">
              <a:buNone/>
            </a:pPr>
            <a:endParaRPr lang="en-CA" dirty="0" smtClean="0"/>
          </a:p>
          <a:p>
            <a:pPr algn="just">
              <a:buNone/>
            </a:pPr>
            <a:r>
              <a:rPr lang="en-CA" dirty="0" smtClean="0"/>
              <a:t>	In August, 2006, Mr. </a:t>
            </a:r>
            <a:r>
              <a:rPr lang="en-CA" dirty="0" err="1" smtClean="0"/>
              <a:t>Clyke</a:t>
            </a:r>
            <a:r>
              <a:rPr lang="en-CA" dirty="0" smtClean="0"/>
              <a:t> was, again, found guilty of representing himself as a professional engineer and consequently fined for a total of $45,000</a:t>
            </a:r>
            <a:endParaRPr lang="en-CA" sz="1800" dirty="0" smtClean="0">
              <a:solidFill>
                <a:schemeClr val="tx1">
                  <a:lumMod val="65000"/>
                  <a:lumOff val="35000"/>
                </a:schemeClr>
              </a:solidFill>
            </a:endParaRP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75</a:t>
            </a:fld>
            <a:endParaRPr lang="en-CA"/>
          </a:p>
        </p:txBody>
      </p:sp>
      <p:sp>
        <p:nvSpPr>
          <p:cNvPr id="8" name="Rectangle 7"/>
          <p:cNvSpPr/>
          <p:nvPr/>
        </p:nvSpPr>
        <p:spPr>
          <a:xfrm>
            <a:off x="5546597" y="5678311"/>
            <a:ext cx="1994457" cy="523220"/>
          </a:xfrm>
          <a:prstGeom prst="rect">
            <a:avLst/>
          </a:prstGeom>
        </p:spPr>
        <p:txBody>
          <a:bodyPr wrap="none">
            <a:spAutoFit/>
          </a:bodyPr>
          <a:lstStyle/>
          <a:p>
            <a:r>
              <a:rPr lang="en-CA" sz="1400" dirty="0" smtClean="0">
                <a:solidFill>
                  <a:schemeClr val="tx1">
                    <a:lumMod val="65000"/>
                    <a:lumOff val="35000"/>
                  </a:schemeClr>
                </a:solidFill>
              </a:rPr>
              <a:t>Gazette, Mar/Apr 2005</a:t>
            </a:r>
          </a:p>
          <a:p>
            <a:r>
              <a:rPr lang="en-CA" sz="1400" dirty="0" smtClean="0">
                <a:solidFill>
                  <a:schemeClr val="tx1">
                    <a:lumMod val="65000"/>
                    <a:lumOff val="35000"/>
                  </a:schemeClr>
                </a:solidFill>
              </a:rPr>
              <a:t>Gazette, Sep/Oct 2006</a:t>
            </a:r>
            <a:endParaRPr lang="en-CA"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Wiktor</a:t>
            </a:r>
            <a:r>
              <a:rPr lang="en-CA" dirty="0" smtClean="0"/>
              <a:t> </a:t>
            </a:r>
            <a:r>
              <a:rPr lang="en-CA" dirty="0" err="1" smtClean="0"/>
              <a:t>Kwiatek</a:t>
            </a:r>
            <a:endParaRPr lang="en-CA" dirty="0"/>
          </a:p>
        </p:txBody>
      </p:sp>
      <p:sp>
        <p:nvSpPr>
          <p:cNvPr id="3" name="Content Placeholder 2"/>
          <p:cNvSpPr>
            <a:spLocks noGrp="1"/>
          </p:cNvSpPr>
          <p:nvPr>
            <p:ph idx="1"/>
          </p:nvPr>
        </p:nvSpPr>
        <p:spPr/>
        <p:txBody>
          <a:bodyPr/>
          <a:lstStyle/>
          <a:p>
            <a:pPr>
              <a:buNone/>
            </a:pPr>
            <a:r>
              <a:rPr lang="en-CA" dirty="0" smtClean="0"/>
              <a:t>	In November 2003, 73-year old </a:t>
            </a:r>
            <a:r>
              <a:rPr lang="en-CA" dirty="0" err="1" smtClean="0"/>
              <a:t>Kwiatek</a:t>
            </a:r>
            <a:r>
              <a:rPr lang="en-CA" dirty="0" smtClean="0"/>
              <a:t>, P.Eng., was found guilty of incompetence and professional misconduct under 72(2)(a), (b), (d), (g), (h) and (j) and his licence was revoked</a:t>
            </a:r>
          </a:p>
          <a:p>
            <a:pPr lvl="1"/>
            <a:r>
              <a:rPr lang="en-CA" dirty="0" smtClean="0"/>
              <a:t>He inspected a fence and determined it was “structurally adequate, built in accordance with prevailing construction practice in Ontario”</a:t>
            </a:r>
          </a:p>
          <a:p>
            <a:pPr lvl="1"/>
            <a:r>
              <a:rPr lang="en-CA" dirty="0" smtClean="0"/>
              <a:t>One month later, it was blown over in a wind storm</a:t>
            </a:r>
          </a:p>
        </p:txBody>
      </p:sp>
      <p:sp>
        <p:nvSpPr>
          <p:cNvPr id="4" name="Slide Number Placeholder 3"/>
          <p:cNvSpPr>
            <a:spLocks noGrp="1"/>
          </p:cNvSpPr>
          <p:nvPr>
            <p:ph type="sldNum" sz="quarter" idx="11"/>
          </p:nvPr>
        </p:nvSpPr>
        <p:spPr/>
        <p:txBody>
          <a:bodyPr/>
          <a:lstStyle/>
          <a:p>
            <a:fld id="{9DB00347-C159-474C-B961-9625E0FB8F9F}" type="slidenum">
              <a:rPr lang="en-CA" smtClean="0"/>
              <a:pPr/>
              <a:t>76</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
        <p:nvSpPr>
          <p:cNvPr id="6" name="Rectangle 5"/>
          <p:cNvSpPr/>
          <p:nvPr/>
        </p:nvSpPr>
        <p:spPr>
          <a:xfrm>
            <a:off x="5546597" y="5678311"/>
            <a:ext cx="2005677" cy="307777"/>
          </a:xfrm>
          <a:prstGeom prst="rect">
            <a:avLst/>
          </a:prstGeom>
        </p:spPr>
        <p:txBody>
          <a:bodyPr wrap="none">
            <a:spAutoFit/>
          </a:bodyPr>
          <a:lstStyle/>
          <a:p>
            <a:r>
              <a:rPr lang="en-CA" sz="1400" dirty="0" smtClean="0">
                <a:solidFill>
                  <a:schemeClr val="tx1">
                    <a:lumMod val="65000"/>
                    <a:lumOff val="35000"/>
                  </a:schemeClr>
                </a:solidFill>
              </a:rPr>
              <a:t>Gazette, Sep/Oct 2004</a:t>
            </a:r>
            <a:endParaRPr lang="en-CA" sz="1400" dirty="0">
              <a:solidFill>
                <a:schemeClr val="tx1">
                  <a:lumMod val="65000"/>
                  <a:lumOff val="35000"/>
                </a:scheme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Wiktor</a:t>
            </a:r>
            <a:r>
              <a:rPr lang="en-CA" dirty="0" smtClean="0"/>
              <a:t> </a:t>
            </a:r>
            <a:r>
              <a:rPr lang="en-CA" dirty="0" err="1" smtClean="0"/>
              <a:t>Kwiatek</a:t>
            </a:r>
            <a:endParaRPr lang="en-CA" dirty="0"/>
          </a:p>
        </p:txBody>
      </p:sp>
      <p:sp>
        <p:nvSpPr>
          <p:cNvPr id="3" name="Content Placeholder 2"/>
          <p:cNvSpPr>
            <a:spLocks noGrp="1"/>
          </p:cNvSpPr>
          <p:nvPr>
            <p:ph idx="1"/>
          </p:nvPr>
        </p:nvSpPr>
        <p:spPr/>
        <p:txBody>
          <a:bodyPr/>
          <a:lstStyle/>
          <a:p>
            <a:pPr>
              <a:buNone/>
            </a:pPr>
            <a:r>
              <a:rPr lang="en-CA" dirty="0" smtClean="0"/>
              <a:t>	In 2006, he used a facsimile of a seal to approve a crane inspection despite there being visible cracks in the structure</a:t>
            </a:r>
          </a:p>
          <a:p>
            <a:pPr lvl="1"/>
            <a:r>
              <a:rPr lang="en-CA" dirty="0" smtClean="0"/>
              <a:t>A subsequent investigation found he had sealed approximately 60 other inspections since his licence was revoked</a:t>
            </a:r>
          </a:p>
          <a:p>
            <a:pPr>
              <a:buNone/>
            </a:pPr>
            <a:endParaRPr lang="en-CA" dirty="0" smtClean="0"/>
          </a:p>
          <a:p>
            <a:pPr>
              <a:buNone/>
            </a:pPr>
            <a:r>
              <a:rPr lang="en-CA" dirty="0" smtClean="0"/>
              <a:t>	Enforcement was used to obtain a court order preventing him from using the term “professional engineer”, “P.Eng.” or using the seal and he was required to pay $2,500</a:t>
            </a:r>
          </a:p>
          <a:p>
            <a:pPr lvl="1"/>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77</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
        <p:nvSpPr>
          <p:cNvPr id="6" name="Rectangle 5"/>
          <p:cNvSpPr/>
          <p:nvPr/>
        </p:nvSpPr>
        <p:spPr>
          <a:xfrm>
            <a:off x="5546597" y="5678311"/>
            <a:ext cx="2045753" cy="307777"/>
          </a:xfrm>
          <a:prstGeom prst="rect">
            <a:avLst/>
          </a:prstGeom>
        </p:spPr>
        <p:txBody>
          <a:bodyPr wrap="none">
            <a:spAutoFit/>
          </a:bodyPr>
          <a:lstStyle/>
          <a:p>
            <a:r>
              <a:rPr lang="en-CA" sz="1400" dirty="0" smtClean="0">
                <a:solidFill>
                  <a:schemeClr val="tx1">
                    <a:lumMod val="65000"/>
                    <a:lumOff val="35000"/>
                  </a:schemeClr>
                </a:solidFill>
              </a:rPr>
              <a:t>Gazette, Nov/Dec 2006</a:t>
            </a:r>
            <a:endParaRPr lang="en-CA" sz="1400" dirty="0">
              <a:solidFill>
                <a:schemeClr val="tx1">
                  <a:lumMod val="65000"/>
                  <a:lumOff val="35000"/>
                </a:schemeClr>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Imprisonment</a:t>
            </a:r>
            <a:endParaRPr lang="en-CA" dirty="0"/>
          </a:p>
        </p:txBody>
      </p:sp>
      <p:sp>
        <p:nvSpPr>
          <p:cNvPr id="3" name="Content Placeholder 2"/>
          <p:cNvSpPr>
            <a:spLocks noGrp="1"/>
          </p:cNvSpPr>
          <p:nvPr>
            <p:ph idx="1"/>
          </p:nvPr>
        </p:nvSpPr>
        <p:spPr/>
        <p:txBody>
          <a:bodyPr/>
          <a:lstStyle/>
          <a:p>
            <a:pPr>
              <a:buNone/>
            </a:pPr>
            <a:r>
              <a:rPr lang="en-CA" dirty="0" smtClean="0"/>
              <a:t>	Imprisonment can occur if an individual fails to comply with a court order and that court finds the individual in contempt as a result</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78</a:t>
            </a:fld>
            <a:endParaRPr lang="en-CA"/>
          </a:p>
        </p:txBody>
      </p:sp>
      <p:pic>
        <p:nvPicPr>
          <p:cNvPr id="34818" name="Picture 2"/>
          <p:cNvPicPr>
            <a:picLocks noChangeAspect="1" noChangeArrowheads="1"/>
          </p:cNvPicPr>
          <p:nvPr/>
        </p:nvPicPr>
        <p:blipFill>
          <a:blip r:embed="rId2"/>
          <a:srcRect/>
          <a:stretch>
            <a:fillRect/>
          </a:stretch>
        </p:blipFill>
        <p:spPr bwMode="auto">
          <a:xfrm>
            <a:off x="5689599" y="3183276"/>
            <a:ext cx="2234587" cy="3360282"/>
          </a:xfrm>
          <a:prstGeom prst="rect">
            <a:avLst/>
          </a:prstGeom>
          <a:noFill/>
          <a:ln w="9525">
            <a:noFill/>
            <a:miter lim="800000"/>
            <a:headEnd/>
            <a:tailEnd/>
          </a:ln>
        </p:spPr>
      </p:pic>
      <p:sp>
        <p:nvSpPr>
          <p:cNvPr id="8" name="Rectangle 7"/>
          <p:cNvSpPr/>
          <p:nvPr/>
        </p:nvSpPr>
        <p:spPr>
          <a:xfrm>
            <a:off x="6380804" y="6505601"/>
            <a:ext cx="1529586" cy="307777"/>
          </a:xfrm>
          <a:prstGeom prst="rect">
            <a:avLst/>
          </a:prstGeom>
        </p:spPr>
        <p:txBody>
          <a:bodyPr wrap="none">
            <a:spAutoFit/>
          </a:bodyPr>
          <a:lstStyle/>
          <a:p>
            <a:r>
              <a:rPr lang="en-CA" sz="1400" dirty="0" smtClean="0">
                <a:solidFill>
                  <a:schemeClr val="tx1">
                    <a:lumMod val="65000"/>
                    <a:lumOff val="35000"/>
                  </a:schemeClr>
                </a:solidFill>
              </a:rPr>
              <a:t>Andrew Bardwell</a:t>
            </a:r>
            <a:endParaRPr lang="en-CA" sz="1400" dirty="0">
              <a:solidFill>
                <a:schemeClr val="tx1">
                  <a:lumMod val="65000"/>
                  <a:lumOff val="35000"/>
                </a:schemeClr>
              </a:solidFill>
            </a:endParaRPr>
          </a:p>
        </p:txBody>
      </p:sp>
      <p:pic>
        <p:nvPicPr>
          <p:cNvPr id="34819" name="Picture 3"/>
          <p:cNvPicPr>
            <a:picLocks noChangeAspect="1" noChangeArrowheads="1"/>
          </p:cNvPicPr>
          <p:nvPr/>
        </p:nvPicPr>
        <p:blipFill>
          <a:blip r:embed="rId3"/>
          <a:srcRect/>
          <a:stretch>
            <a:fillRect/>
          </a:stretch>
        </p:blipFill>
        <p:spPr bwMode="auto">
          <a:xfrm>
            <a:off x="1727292" y="3283642"/>
            <a:ext cx="3080328" cy="2933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Mohammad </a:t>
            </a:r>
            <a:r>
              <a:rPr lang="en-CA" dirty="0" err="1" smtClean="0"/>
              <a:t>Hafeez</a:t>
            </a:r>
            <a:endParaRPr lang="en-CA" dirty="0"/>
          </a:p>
        </p:txBody>
      </p:sp>
      <p:sp>
        <p:nvSpPr>
          <p:cNvPr id="3" name="Content Placeholder 2"/>
          <p:cNvSpPr>
            <a:spLocks noGrp="1"/>
          </p:cNvSpPr>
          <p:nvPr>
            <p:ph idx="1"/>
          </p:nvPr>
        </p:nvSpPr>
        <p:spPr/>
        <p:txBody>
          <a:bodyPr/>
          <a:lstStyle/>
          <a:p>
            <a:pPr>
              <a:buNone/>
            </a:pPr>
            <a:r>
              <a:rPr lang="en-CA" b="1" dirty="0" smtClean="0"/>
              <a:t>	Toronto Man Jailed 30 Days for Repeated Violations of </a:t>
            </a:r>
            <a:r>
              <a:rPr lang="en-CA" b="1" i="1" dirty="0" smtClean="0"/>
              <a:t>Professional Engineers Act</a:t>
            </a:r>
          </a:p>
          <a:p>
            <a:pPr algn="just">
              <a:buNone/>
            </a:pPr>
            <a:r>
              <a:rPr lang="en-CA" dirty="0" smtClean="0"/>
              <a:t>	</a:t>
            </a:r>
            <a:r>
              <a:rPr lang="en-CA" sz="1800" dirty="0" smtClean="0"/>
              <a:t>Mohammad </a:t>
            </a:r>
            <a:r>
              <a:rPr lang="en-CA" sz="1800" dirty="0" err="1" smtClean="0"/>
              <a:t>Hafeez</a:t>
            </a:r>
            <a:r>
              <a:rPr lang="en-CA" sz="1800" dirty="0" smtClean="0"/>
              <a:t>, of Toronto, was jailed June 10, 2005 for 30 days and ordered to pay costs to PEO of $19,863.81, after he was found in contempt of a previous Order of the Ontario Superior Court of Justice for violating the </a:t>
            </a:r>
            <a:r>
              <a:rPr lang="en-CA" sz="1800" i="1" dirty="0" smtClean="0"/>
              <a:t>Professional Engineers Act. The previous </a:t>
            </a:r>
            <a:r>
              <a:rPr lang="en-CA" sz="1800" dirty="0" smtClean="0"/>
              <a:t>Order was made by the  Honourable Justice Trafford on November 7, 1995.  Mr. </a:t>
            </a:r>
            <a:r>
              <a:rPr lang="en-CA" sz="1800" dirty="0" err="1" smtClean="0"/>
              <a:t>Hafeez</a:t>
            </a:r>
            <a:r>
              <a:rPr lang="en-CA" sz="1800" dirty="0" smtClean="0"/>
              <a:t> is not, and has never been, licensed as a professional engineer in the Province of Ontario.</a:t>
            </a:r>
          </a:p>
          <a:p>
            <a:pPr algn="just">
              <a:buNone/>
            </a:pPr>
            <a:endParaRPr lang="en-CA" sz="1800" dirty="0" smtClean="0"/>
          </a:p>
          <a:p>
            <a:pPr algn="just">
              <a:buNone/>
            </a:pPr>
            <a:r>
              <a:rPr lang="en-CA" sz="1800" dirty="0" smtClean="0"/>
              <a:t>	The Honourable Madam Justice Sachs handed down the sentence in the Ontario Superior Court of Justice.  The application was brought after an investigation by PEO revealed that in the spring of 2000, Mr. </a:t>
            </a:r>
            <a:r>
              <a:rPr lang="en-CA" sz="1800" dirty="0" err="1" smtClean="0"/>
              <a:t>Hafeez</a:t>
            </a:r>
            <a:r>
              <a:rPr lang="en-CA" sz="1800" dirty="0" smtClean="0"/>
              <a:t> had described himself as a “structural engineer” and an “engineer” to clients and another person while working on a construction project in the City of Toronto.  </a:t>
            </a:r>
            <a:endParaRPr lang="en-CA" sz="1800"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79</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Cooper had designed bridges across North America and this was to be greatest work</a:t>
            </a:r>
          </a:p>
          <a:p>
            <a:pPr lvl="1"/>
            <a:r>
              <a:rPr lang="en-CA" dirty="0" smtClean="0"/>
              <a:t>Cooper, however, was almost 70 years old at the time of the disaster and had only visited the construction site twice</a:t>
            </a:r>
          </a:p>
          <a:p>
            <a:pPr lvl="1"/>
            <a:endParaRPr lang="en-CA" dirty="0" smtClean="0"/>
          </a:p>
          <a:p>
            <a:pPr>
              <a:buNone/>
            </a:pPr>
            <a:r>
              <a:rPr lang="en-CA" dirty="0" smtClean="0"/>
              <a:t>	Response:</a:t>
            </a:r>
          </a:p>
          <a:p>
            <a:pPr lvl="1"/>
            <a:r>
              <a:rPr lang="en-CA" dirty="0" smtClean="0"/>
              <a:t>The idea of competence and that an engineer can have his or her licence revoked, suspended or limited in cases where the practitioner is found incompetent</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8</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Mohammad </a:t>
            </a:r>
            <a:r>
              <a:rPr lang="en-CA" dirty="0" err="1" smtClean="0"/>
              <a:t>Hafeez</a:t>
            </a:r>
            <a:endParaRPr lang="en-CA" dirty="0"/>
          </a:p>
        </p:txBody>
      </p:sp>
      <p:sp>
        <p:nvSpPr>
          <p:cNvPr id="3" name="Content Placeholder 2"/>
          <p:cNvSpPr>
            <a:spLocks noGrp="1"/>
          </p:cNvSpPr>
          <p:nvPr>
            <p:ph idx="1"/>
          </p:nvPr>
        </p:nvSpPr>
        <p:spPr/>
        <p:txBody>
          <a:bodyPr/>
          <a:lstStyle/>
          <a:p>
            <a:pPr>
              <a:buNone/>
            </a:pPr>
            <a:r>
              <a:rPr lang="en-CA" b="1" dirty="0" smtClean="0"/>
              <a:t>	Toronto Man Jailed 30 Days for Repeated Violations of </a:t>
            </a:r>
            <a:r>
              <a:rPr lang="en-CA" b="1" i="1" dirty="0" smtClean="0"/>
              <a:t>Professional Engineers Act</a:t>
            </a:r>
          </a:p>
          <a:p>
            <a:pPr>
              <a:buNone/>
            </a:pPr>
            <a:r>
              <a:rPr lang="en-CA" dirty="0" smtClean="0"/>
              <a:t>	</a:t>
            </a:r>
            <a:r>
              <a:rPr lang="en-CA" sz="1800" dirty="0" smtClean="0"/>
              <a:t>Under the terms of the 1995 Order, Mr. </a:t>
            </a:r>
            <a:r>
              <a:rPr lang="en-CA" sz="1800" dirty="0" err="1" smtClean="0"/>
              <a:t>Hafeez</a:t>
            </a:r>
            <a:r>
              <a:rPr lang="en-CA" sz="1800" dirty="0" smtClean="0"/>
              <a:t> was ordered to:</a:t>
            </a:r>
          </a:p>
          <a:p>
            <a:pPr lvl="1"/>
            <a:r>
              <a:rPr lang="en-CA" sz="1800" b="1" dirty="0" smtClean="0"/>
              <a:t>refrain from using</a:t>
            </a:r>
            <a:r>
              <a:rPr lang="en-CA" sz="1800" dirty="0" smtClean="0"/>
              <a:t> the title “professional engineer” or an abbreviation or variation thereof as an occupational or business designation;</a:t>
            </a:r>
          </a:p>
          <a:p>
            <a:pPr lvl="1"/>
            <a:r>
              <a:rPr lang="en-CA" sz="1800" b="1" dirty="0" smtClean="0"/>
              <a:t>refrain from using </a:t>
            </a:r>
            <a:r>
              <a:rPr lang="en-CA" sz="1800" dirty="0" smtClean="0"/>
              <a:t>a term, title or description that will lead to the belief that he may engage in the business of professional engineering; and</a:t>
            </a:r>
          </a:p>
          <a:p>
            <a:pPr lvl="1"/>
            <a:r>
              <a:rPr lang="en-CA" sz="1800" b="1" dirty="0" smtClean="0"/>
              <a:t>surrender to PEO</a:t>
            </a:r>
            <a:r>
              <a:rPr lang="en-CA" sz="1800" dirty="0" smtClean="0"/>
              <a:t>, site signs, seals or title blocks in his possession containing the words any business cards “professional engineer”, “engineer”, “engineering”, or any abbreviation thereof.</a:t>
            </a:r>
          </a:p>
          <a:p>
            <a:pPr>
              <a:buNone/>
            </a:pPr>
            <a:r>
              <a:rPr lang="en-CA" sz="1800" dirty="0" smtClean="0"/>
              <a:t>	</a:t>
            </a:r>
          </a:p>
          <a:p>
            <a:pPr>
              <a:buNone/>
            </a:pPr>
            <a:r>
              <a:rPr lang="en-CA" sz="1800" dirty="0" smtClean="0"/>
              <a:t>	The Court also heard that Mr. </a:t>
            </a:r>
            <a:r>
              <a:rPr lang="en-CA" sz="1800" dirty="0" err="1" smtClean="0"/>
              <a:t>Hafeez</a:t>
            </a:r>
            <a:r>
              <a:rPr lang="en-CA" sz="1800" dirty="0" smtClean="0"/>
              <a:t> had previously been convicted on four separate occasions of misrepresenting himself as “an engineer” while working on various projects in the Greater Toronto Area between April 1993 and June 1998.  Fines were levied in the combined total of $85,000.</a:t>
            </a:r>
            <a:endParaRPr lang="en-CA" sz="1800"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80</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
        <p:nvSpPr>
          <p:cNvPr id="6" name="Rectangle 5"/>
          <p:cNvSpPr/>
          <p:nvPr/>
        </p:nvSpPr>
        <p:spPr>
          <a:xfrm>
            <a:off x="6511843" y="6550223"/>
            <a:ext cx="1955985" cy="307777"/>
          </a:xfrm>
          <a:prstGeom prst="rect">
            <a:avLst/>
          </a:prstGeom>
        </p:spPr>
        <p:txBody>
          <a:bodyPr wrap="none">
            <a:spAutoFit/>
          </a:bodyPr>
          <a:lstStyle/>
          <a:p>
            <a:r>
              <a:rPr lang="en-CA" sz="1400" dirty="0" smtClean="0">
                <a:solidFill>
                  <a:schemeClr val="tx1">
                    <a:lumMod val="65000"/>
                    <a:lumOff val="35000"/>
                  </a:schemeClr>
                </a:solidFill>
              </a:rPr>
              <a:t>Gazette, Jul/Aug 2005</a:t>
            </a:r>
            <a:endParaRPr lang="en-CA" sz="140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53251" name="Rectangle 3"/>
          <p:cNvSpPr>
            <a:spLocks noGrp="1" noChangeArrowheads="1"/>
          </p:cNvSpPr>
          <p:nvPr>
            <p:ph type="body" idx="1"/>
          </p:nvPr>
        </p:nvSpPr>
        <p:spPr/>
        <p:txBody>
          <a:bodyPr/>
          <a:lstStyle/>
          <a:p>
            <a:pPr marL="533400" indent="-533400">
              <a:buFontTx/>
              <a:buNone/>
            </a:pPr>
            <a:r>
              <a:rPr lang="en-CA" sz="1800" dirty="0" smtClean="0">
                <a:latin typeface="Arial" charset="0"/>
                <a:cs typeface="Arial" charset="0"/>
              </a:rPr>
              <a:t>[1]	Professional Engineers Act,</a:t>
            </a:r>
            <a:br>
              <a:rPr lang="en-CA" sz="1800" dirty="0" smtClean="0">
                <a:latin typeface="Arial" charset="0"/>
                <a:cs typeface="Arial" charset="0"/>
              </a:rPr>
            </a:br>
            <a:r>
              <a:rPr lang="en-CA" sz="1600" dirty="0" smtClean="0">
                <a:latin typeface="Arial" charset="0"/>
                <a:cs typeface="Arial" charset="0"/>
              </a:rPr>
              <a:t>http://www.e-laws.gov.on.ca/html/statutes/english/elaws_statutes_90p28_e.htm</a:t>
            </a:r>
          </a:p>
          <a:p>
            <a:pPr marL="533400" indent="-533400">
              <a:buFontTx/>
              <a:buNone/>
            </a:pPr>
            <a:r>
              <a:rPr lang="en-CA" sz="1800" dirty="0" smtClean="0">
                <a:latin typeface="Arial" charset="0"/>
                <a:cs typeface="Arial" charset="0"/>
              </a:rPr>
              <a:t>[2]	Ontario Regulation 941,</a:t>
            </a:r>
          </a:p>
          <a:p>
            <a:pPr marL="533400" indent="-533400">
              <a:buFontTx/>
              <a:buNone/>
            </a:pPr>
            <a:r>
              <a:rPr lang="en-CA" sz="1600" dirty="0" smtClean="0">
                <a:latin typeface="Arial" charset="0"/>
                <a:cs typeface="Arial" charset="0"/>
              </a:rPr>
              <a:t>	http://www.e-laws.gov.on.ca/html/regs/english/elaws_regs_900941_e.htm</a:t>
            </a:r>
          </a:p>
          <a:p>
            <a:pPr marL="533400" indent="-533400">
              <a:buFontTx/>
              <a:buNone/>
            </a:pPr>
            <a:r>
              <a:rPr lang="en-CA" sz="1800" dirty="0" smtClean="0">
                <a:latin typeface="Arial" charset="0"/>
                <a:cs typeface="Arial" charset="0"/>
              </a:rPr>
              <a:t>[3]	Julie Vale, ECE 290 Course Notes, 2011.</a:t>
            </a:r>
          </a:p>
          <a:p>
            <a:pPr marL="533400" indent="-533400">
              <a:buFontTx/>
              <a:buNone/>
            </a:pPr>
            <a:r>
              <a:rPr lang="en-CA" sz="1800" dirty="0" smtClean="0">
                <a:latin typeface="Arial" charset="0"/>
                <a:cs typeface="Arial" charset="0"/>
              </a:rPr>
              <a:t>[4]	 Wikipedia, http://www.wikipedia.org/</a:t>
            </a:r>
          </a:p>
          <a:p>
            <a:pPr marL="533400" indent="-533400">
              <a:buFontTx/>
              <a:buNone/>
            </a:pPr>
            <a:r>
              <a:rPr lang="en-CA" sz="1800" dirty="0" smtClean="0">
                <a:latin typeface="Arial" charset="0"/>
                <a:cs typeface="Arial" charset="0"/>
              </a:rPr>
              <a:t>[5]	Criminal Code of Canada</a:t>
            </a:r>
          </a:p>
          <a:p>
            <a:pPr marL="533400" indent="-533400">
              <a:buFontTx/>
              <a:buNone/>
            </a:pPr>
            <a:r>
              <a:rPr lang="en-CA" sz="1600" dirty="0" smtClean="0">
                <a:latin typeface="Arial" charset="0"/>
                <a:cs typeface="Arial" charset="0"/>
              </a:rPr>
              <a:t>		http://laws-lois.justice.gc.ca/eng/acts/C-46/page-197.html#h-112</a:t>
            </a:r>
          </a:p>
          <a:p>
            <a:pPr marL="533400" indent="-533400">
              <a:buFontTx/>
              <a:buNone/>
            </a:pPr>
            <a:r>
              <a:rPr lang="en-CA" sz="1800" dirty="0" smtClean="0">
                <a:latin typeface="Arial" charset="0"/>
                <a:cs typeface="Arial" charset="0"/>
              </a:rPr>
              <a:t>[6]	Canada Labour Code</a:t>
            </a:r>
          </a:p>
          <a:p>
            <a:pPr marL="533400" indent="-533400">
              <a:buFontTx/>
              <a:buNone/>
            </a:pPr>
            <a:r>
              <a:rPr lang="en-CA" sz="1600" dirty="0" smtClean="0">
                <a:latin typeface="Arial" charset="0"/>
                <a:cs typeface="Arial" charset="0"/>
              </a:rPr>
              <a:t>		http://laws-lois.justice.gc.ca/eng/acts/L-2/</a:t>
            </a:r>
          </a:p>
          <a:p>
            <a:pPr marL="533400" indent="-533400">
              <a:buFontTx/>
              <a:buNone/>
            </a:pPr>
            <a:endParaRPr lang="en-CA" sz="1800" dirty="0" smtClean="0">
              <a:latin typeface="Arial" charset="0"/>
              <a:cs typeface="Arial" charset="0"/>
            </a:endParaRPr>
          </a:p>
          <a:p>
            <a:pPr marL="533400" indent="-533400" algn="just">
              <a:buFontTx/>
              <a:buNone/>
            </a:pPr>
            <a:r>
              <a:rPr lang="en-CA" sz="1600" dirty="0" smtClean="0">
                <a:solidFill>
                  <a:schemeClr val="tx1">
                    <a:lumMod val="65000"/>
                    <a:lumOff val="35000"/>
                  </a:schemeClr>
                </a:solidFill>
                <a:latin typeface="Arial" charset="0"/>
                <a:cs typeface="Arial" charset="0"/>
              </a:rPr>
              <a:t>	These course slides are provided for the ECE 290 class.  The material in it reflects Douglas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
        <p:nvSpPr>
          <p:cNvPr id="4" name="Slide Number Placeholder 3"/>
          <p:cNvSpPr>
            <a:spLocks noGrp="1"/>
          </p:cNvSpPr>
          <p:nvPr>
            <p:ph type="sldNum" sz="quarter" idx="11"/>
          </p:nvPr>
        </p:nvSpPr>
        <p:spPr/>
        <p:txBody>
          <a:bodyPr/>
          <a:lstStyle/>
          <a:p>
            <a:fld id="{9DB00347-C159-474C-B961-9625E0FB8F9F}" type="slidenum">
              <a:rPr lang="en-CA" smtClean="0"/>
              <a:pPr/>
              <a:t>81</a:t>
            </a:fld>
            <a:endParaRPr lang="en-CA"/>
          </a:p>
        </p:txBody>
      </p:sp>
      <p:sp>
        <p:nvSpPr>
          <p:cNvPr id="5" name="Footer Placeholder 4"/>
          <p:cNvSpPr>
            <a:spLocks noGrp="1"/>
          </p:cNvSpPr>
          <p:nvPr>
            <p:ph type="ftr" sz="quarter" idx="12"/>
          </p:nvPr>
        </p:nvSpPr>
        <p:spPr/>
        <p:txBody>
          <a:bodyPr/>
          <a:lstStyle/>
          <a:p>
            <a:pPr>
              <a:defRPr/>
            </a:pPr>
            <a:r>
              <a:rPr lang="en-US" smtClean="0"/>
              <a:t>Discipline and Enforcement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Mistakes</a:t>
            </a:r>
            <a:endParaRPr lang="en-CA" dirty="0"/>
          </a:p>
        </p:txBody>
      </p:sp>
      <p:sp>
        <p:nvSpPr>
          <p:cNvPr id="3" name="Content Placeholder 2"/>
          <p:cNvSpPr>
            <a:spLocks noGrp="1"/>
          </p:cNvSpPr>
          <p:nvPr>
            <p:ph idx="1"/>
          </p:nvPr>
        </p:nvSpPr>
        <p:spPr/>
        <p:txBody>
          <a:bodyPr/>
          <a:lstStyle/>
          <a:p>
            <a:pPr>
              <a:buNone/>
            </a:pPr>
            <a:r>
              <a:rPr lang="en-CA" dirty="0" smtClean="0"/>
              <a:t>	There were bent members for almost a month prior to the collapse and workers were missing work rather than work on a bridge they felt was dangerous</a:t>
            </a:r>
          </a:p>
          <a:p>
            <a:pPr lvl="1"/>
            <a:endParaRPr lang="en-CA" dirty="0" smtClean="0"/>
          </a:p>
          <a:p>
            <a:pPr>
              <a:buNone/>
            </a:pPr>
            <a:r>
              <a:rPr lang="en-CA" dirty="0" smtClean="0"/>
              <a:t>	Response:</a:t>
            </a:r>
          </a:p>
          <a:p>
            <a:pPr lvl="1"/>
            <a:r>
              <a:rPr lang="en-CA" dirty="0" smtClean="0"/>
              <a:t>Listen to your contractors and workers:  you might have an engineering degree, but they will, at least for a few decades, more experience than you</a:t>
            </a:r>
          </a:p>
          <a:p>
            <a:pPr lvl="1"/>
            <a:r>
              <a:rPr lang="en-CA" dirty="0" smtClean="0"/>
              <a:t>Do not be embarrassed if you make a mistake—contractors know engineers are human, too, and they appreciate it when they acknowledge their mistakes...</a:t>
            </a:r>
          </a:p>
        </p:txBody>
      </p:sp>
      <p:sp>
        <p:nvSpPr>
          <p:cNvPr id="7" name="Footer Placeholder 6"/>
          <p:cNvSpPr>
            <a:spLocks noGrp="1"/>
          </p:cNvSpPr>
          <p:nvPr>
            <p:ph type="ftr" sz="quarter" idx="12"/>
          </p:nvPr>
        </p:nvSpPr>
        <p:spPr/>
        <p:txBody>
          <a:bodyPr/>
          <a:lstStyle/>
          <a:p>
            <a:pPr>
              <a:defRPr/>
            </a:pPr>
            <a:r>
              <a:rPr lang="en-US" smtClean="0"/>
              <a:t>Discipline and Enforcement</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9</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ineering_Colour">
  <a:themeElements>
    <a:clrScheme name="Waterloo 1">
      <a:dk1>
        <a:sysClr val="windowText" lastClr="000000"/>
      </a:dk1>
      <a:lt1>
        <a:srgbClr val="FFFFFF"/>
      </a:lt1>
      <a:dk2>
        <a:srgbClr val="57068C"/>
      </a:dk2>
      <a:lt2>
        <a:srgbClr val="FFFFFF"/>
      </a:lt2>
      <a:accent1>
        <a:srgbClr val="0073CF"/>
      </a:accent1>
      <a:accent2>
        <a:srgbClr val="E98300"/>
      </a:accent2>
      <a:accent3>
        <a:srgbClr val="E0249A"/>
      </a:accent3>
      <a:accent4>
        <a:srgbClr val="009AA6"/>
      </a:accent4>
      <a:accent5>
        <a:srgbClr val="B6BF00"/>
      </a:accent5>
      <a:accent6>
        <a:srgbClr val="96172E"/>
      </a:accent6>
      <a:hlink>
        <a:srgbClr val="FECB00"/>
      </a:hlink>
      <a:folHlink>
        <a:srgbClr val="FEC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52125</TotalTime>
  <Words>978</Words>
  <Application>Microsoft Office PowerPoint</Application>
  <PresentationFormat>On-screen Show (4:3)</PresentationFormat>
  <Paragraphs>608</Paragraphs>
  <Slides>81</Slides>
  <Notes>3</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Engineering_Colour</vt:lpstr>
      <vt:lpstr>Discipline and Enforcement</vt:lpstr>
      <vt:lpstr>Outline</vt:lpstr>
      <vt:lpstr>Mistakes</vt:lpstr>
      <vt:lpstr>Mistakes</vt:lpstr>
      <vt:lpstr>Mistakes</vt:lpstr>
      <vt:lpstr>Mistakes</vt:lpstr>
      <vt:lpstr>Mistakes</vt:lpstr>
      <vt:lpstr>Mistakes</vt:lpstr>
      <vt:lpstr>Mistakes</vt:lpstr>
      <vt:lpstr>Mistakes</vt:lpstr>
      <vt:lpstr>Mistakes</vt:lpstr>
      <vt:lpstr>Mistakes</vt:lpstr>
      <vt:lpstr>Mistakes</vt:lpstr>
      <vt:lpstr>Mistakes</vt:lpstr>
      <vt:lpstr>Mistakes</vt:lpstr>
      <vt:lpstr>The Aftermath</vt:lpstr>
      <vt:lpstr>The Aftermath</vt:lpstr>
      <vt:lpstr>The Aftermath</vt:lpstr>
      <vt:lpstr>The Aftermath</vt:lpstr>
      <vt:lpstr>The Aftermath</vt:lpstr>
      <vt:lpstr>Incompetence</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Professional Misconduct</vt:lpstr>
      <vt:lpstr>Summary</vt:lpstr>
      <vt:lpstr>Complaints and Discipline</vt:lpstr>
      <vt:lpstr>Complaints and Discipline</vt:lpstr>
      <vt:lpstr>Complaints and Discipline</vt:lpstr>
      <vt:lpstr>Penalties</vt:lpstr>
      <vt:lpstr>Penalties</vt:lpstr>
      <vt:lpstr>Penalties</vt:lpstr>
      <vt:lpstr>Penalties</vt:lpstr>
      <vt:lpstr>Penalties</vt:lpstr>
      <vt:lpstr>Penalties</vt:lpstr>
      <vt:lpstr>Penalties</vt:lpstr>
      <vt:lpstr>Penalties</vt:lpstr>
      <vt:lpstr>Penalties</vt:lpstr>
      <vt:lpstr>Penalties</vt:lpstr>
      <vt:lpstr>Penalties</vt:lpstr>
      <vt:lpstr>Penalties</vt:lpstr>
      <vt:lpstr>Reasons and Decisions</vt:lpstr>
      <vt:lpstr>Reasons and Decisions</vt:lpstr>
      <vt:lpstr>Reasons and Decisions</vt:lpstr>
      <vt:lpstr>Reasons and Decisions</vt:lpstr>
      <vt:lpstr>Reasons and Decisions</vt:lpstr>
      <vt:lpstr>Reasons and Decisions</vt:lpstr>
      <vt:lpstr>Reasons and Decisions</vt:lpstr>
      <vt:lpstr>Reasons and Decisions</vt:lpstr>
      <vt:lpstr>Reasons and Decisions</vt:lpstr>
      <vt:lpstr>Reasons and Decisions</vt:lpstr>
      <vt:lpstr>Enforcement</vt:lpstr>
      <vt:lpstr>Enforcement</vt:lpstr>
      <vt:lpstr>MCSE</vt:lpstr>
      <vt:lpstr>Mr. Stolarchuk</vt:lpstr>
      <vt:lpstr>Mr. Stolarchuk</vt:lpstr>
      <vt:lpstr>Mr. Stolarchuk</vt:lpstr>
      <vt:lpstr>Mr. Stolarchuk</vt:lpstr>
      <vt:lpstr>Sean A. Clyke</vt:lpstr>
      <vt:lpstr>Wiktor Kwiatek</vt:lpstr>
      <vt:lpstr>Wiktor Kwiatek</vt:lpstr>
      <vt:lpstr>Imprisonment</vt:lpstr>
      <vt:lpstr>Mohammad Hafeez</vt:lpstr>
      <vt:lpstr>Mohammad Hafeez</vt:lpstr>
      <vt:lpstr>References</vt:lpstr>
    </vt:vector>
  </TitlesOfParts>
  <Company>University of Waterloo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Discipline and Enforcement</dc:title>
  <dc:subject>Discipline and enforcement for professional engineering in Ontario</dc:subject>
  <dc:creator>Douglas Wilhelm Harder (dwharder@alumni.uwaterloo.ca)</dc:creator>
  <cp:lastModifiedBy>Douglas Wilhelm Harder</cp:lastModifiedBy>
  <cp:revision>3710</cp:revision>
  <cp:lastPrinted>2010-03-08T19:59:32Z</cp:lastPrinted>
  <dcterms:created xsi:type="dcterms:W3CDTF">2010-03-10T14:45:39Z</dcterms:created>
  <dcterms:modified xsi:type="dcterms:W3CDTF">2014-09-16T19:32:36Z</dcterms:modified>
</cp:coreProperties>
</file>